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handoutMasterIdLst>
    <p:handoutMasterId r:id="rId47"/>
  </p:handoutMasterIdLst>
  <p:sldIdLst>
    <p:sldId id="289" r:id="rId2"/>
    <p:sldId id="344" r:id="rId3"/>
    <p:sldId id="290" r:id="rId4"/>
    <p:sldId id="29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335" r:id="rId24"/>
    <p:sldId id="336" r:id="rId25"/>
    <p:sldId id="337" r:id="rId26"/>
    <p:sldId id="338" r:id="rId27"/>
    <p:sldId id="339" r:id="rId28"/>
    <p:sldId id="340" r:id="rId29"/>
    <p:sldId id="341" r:id="rId30"/>
    <p:sldId id="342" r:id="rId31"/>
    <p:sldId id="343" r:id="rId32"/>
    <p:sldId id="319" r:id="rId33"/>
    <p:sldId id="276" r:id="rId34"/>
    <p:sldId id="277" r:id="rId35"/>
    <p:sldId id="278" r:id="rId36"/>
    <p:sldId id="279" r:id="rId37"/>
    <p:sldId id="280" r:id="rId38"/>
    <p:sldId id="281" r:id="rId39"/>
    <p:sldId id="282" r:id="rId40"/>
    <p:sldId id="283" r:id="rId41"/>
    <p:sldId id="284" r:id="rId42"/>
    <p:sldId id="285" r:id="rId43"/>
    <p:sldId id="287" r:id="rId44"/>
    <p:sldId id="28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72"/>
      </p:cViewPr>
      <p:guideLst>
        <p:guide orient="horz" pos="2160"/>
        <p:guide pos="2880"/>
      </p:guideLst>
    </p:cSldViewPr>
  </p:slideViewPr>
  <p:notesTextViewPr>
    <p:cViewPr>
      <p:scale>
        <a:sx n="100" d="100"/>
        <a:sy n="100" d="100"/>
      </p:scale>
      <p:origin x="0" y="0"/>
    </p:cViewPr>
  </p:notesTextViewPr>
  <p:notesViewPr>
    <p:cSldViewPr>
      <p:cViewPr varScale="1">
        <p:scale>
          <a:sx n="28" d="100"/>
          <a:sy n="28" d="100"/>
        </p:scale>
        <p:origin x="-1805"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B6610F-8BF1-495C-A8C6-84C7C24CC2D0}" type="datetimeFigureOut">
              <a:rPr lang="zh-CN" altLang="en-US" smtClean="0"/>
              <a:pPr/>
              <a:t>2018/9/10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478670-E20C-4978-A2C4-D688E98F0B0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67F00-C718-4525-B927-11FAAE25FE04}" type="datetimeFigureOut">
              <a:rPr lang="zh-CN" altLang="en-US" smtClean="0"/>
              <a:pPr/>
              <a:t>2018/9/10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65ABAB-5DB7-4DA3-ABE1-1759F900EA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CBC28BE-3C24-4DA3-8485-7C960E2B8AFF}" type="slidenum">
              <a:rPr lang="en-US" altLang="zh-CN">
                <a:latin typeface="Times New Roman" charset="0"/>
                <a:ea typeface="宋体" charset="-122"/>
              </a:rPr>
              <a:pPr/>
              <a:t>5</a:t>
            </a:fld>
            <a:endParaRPr lang="en-US" altLang="zh-CN">
              <a:latin typeface="Times New Roman" charset="0"/>
              <a:ea typeface="宋体"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b="1">
                <a:latin typeface="Times New Roman" charset="0"/>
                <a:ea typeface="宋体" charset="-122"/>
              </a:rPr>
              <a:t>说明</a:t>
            </a:r>
            <a:r>
              <a:rPr lang="en-US" altLang="zh-CN" b="1">
                <a:latin typeface="Times New Roman" charset="0"/>
                <a:ea typeface="宋体" charset="-122"/>
              </a:rPr>
              <a:t>:  </a:t>
            </a:r>
            <a:r>
              <a:rPr lang="zh-CN" altLang="en-US">
                <a:latin typeface="Times New Roman" charset="0"/>
                <a:ea typeface="宋体" charset="-122"/>
              </a:rPr>
              <a:t>除上面所介绍的外</a:t>
            </a:r>
            <a:r>
              <a:rPr lang="en-US" altLang="zh-CN">
                <a:latin typeface="Times New Roman" charset="0"/>
                <a:ea typeface="宋体" charset="-122"/>
              </a:rPr>
              <a:t>,</a:t>
            </a:r>
            <a:r>
              <a:rPr lang="zh-CN" altLang="en-US">
                <a:latin typeface="Times New Roman" charset="0"/>
                <a:ea typeface="宋体" charset="-122"/>
              </a:rPr>
              <a:t>数据结构的参考文献还有许多</a:t>
            </a:r>
            <a:r>
              <a:rPr lang="en-US" altLang="zh-CN">
                <a:latin typeface="Times New Roman" charset="0"/>
                <a:ea typeface="宋体" charset="-122"/>
              </a:rPr>
              <a:t>,</a:t>
            </a:r>
            <a:r>
              <a:rPr lang="zh-CN" altLang="en-US">
                <a:latin typeface="Times New Roman" charset="0"/>
                <a:ea typeface="宋体" charset="-122"/>
              </a:rPr>
              <a:t>在此就不一一列举</a:t>
            </a:r>
            <a:r>
              <a:rPr lang="en-US" altLang="zh-CN">
                <a:latin typeface="Times New Roman" charset="0"/>
                <a:ea typeface="宋体" charset="-122"/>
              </a:rPr>
              <a:t>.</a:t>
            </a:r>
            <a:r>
              <a:rPr lang="zh-CN" altLang="en-US">
                <a:latin typeface="Times New Roman" charset="0"/>
                <a:ea typeface="宋体" charset="-122"/>
              </a:rPr>
              <a:t>另外</a:t>
            </a:r>
            <a:r>
              <a:rPr lang="en-US" altLang="zh-CN">
                <a:latin typeface="Times New Roman" charset="0"/>
                <a:ea typeface="宋体" charset="-122"/>
              </a:rPr>
              <a:t>, </a:t>
            </a:r>
            <a:r>
              <a:rPr lang="zh-CN" altLang="en-US">
                <a:latin typeface="Times New Roman" charset="0"/>
                <a:ea typeface="宋体" charset="-122"/>
              </a:rPr>
              <a:t>学习</a:t>
            </a:r>
            <a:r>
              <a:rPr lang="en-US" altLang="zh-CN">
                <a:latin typeface="Times New Roman" charset="0"/>
                <a:ea typeface="宋体" charset="-122"/>
              </a:rPr>
              <a:t>《</a:t>
            </a:r>
            <a:r>
              <a:rPr lang="zh-CN" altLang="en-US">
                <a:latin typeface="Times New Roman" charset="0"/>
                <a:ea typeface="宋体" charset="-122"/>
              </a:rPr>
              <a:t>数据结构与算法分析</a:t>
            </a:r>
            <a:r>
              <a:rPr lang="en-US" altLang="zh-CN">
                <a:latin typeface="Times New Roman" charset="0"/>
                <a:ea typeface="宋体" charset="-122"/>
              </a:rPr>
              <a:t>》</a:t>
            </a:r>
            <a:r>
              <a:rPr lang="zh-CN" altLang="en-US">
                <a:latin typeface="Times New Roman" charset="0"/>
                <a:ea typeface="宋体" charset="-122"/>
              </a:rPr>
              <a:t>这门课程时上机实验</a:t>
            </a:r>
          </a:p>
          <a:p>
            <a:pPr eaLnBrk="1" hangingPunct="1"/>
            <a:r>
              <a:rPr lang="zh-CN" altLang="en-US">
                <a:latin typeface="Times New Roman" charset="0"/>
                <a:ea typeface="宋体" charset="-122"/>
              </a:rPr>
              <a:t>         用</a:t>
            </a:r>
            <a:r>
              <a:rPr lang="en-US" altLang="zh-CN">
                <a:latin typeface="Times New Roman" charset="0"/>
                <a:ea typeface="宋体" charset="-122"/>
              </a:rPr>
              <a:t>C</a:t>
            </a:r>
            <a:r>
              <a:rPr lang="zh-CN" altLang="en-US">
                <a:latin typeface="Times New Roman" charset="0"/>
                <a:ea typeface="宋体" charset="-122"/>
              </a:rPr>
              <a:t>语言实现</a:t>
            </a:r>
            <a:r>
              <a:rPr lang="en-US" altLang="zh-CN">
                <a:latin typeface="Times New Roman" charset="0"/>
                <a:ea typeface="宋体" charset="-122"/>
              </a:rPr>
              <a:t>,</a:t>
            </a:r>
            <a:r>
              <a:rPr lang="zh-CN" altLang="en-US">
                <a:latin typeface="Times New Roman" charset="0"/>
                <a:ea typeface="宋体" charset="-122"/>
              </a:rPr>
              <a:t>基本的数学基础来源于</a:t>
            </a:r>
            <a:r>
              <a:rPr lang="en-US" altLang="zh-CN">
                <a:latin typeface="Times New Roman" charset="0"/>
                <a:ea typeface="宋体" charset="-122"/>
              </a:rPr>
              <a:t>《</a:t>
            </a:r>
            <a:r>
              <a:rPr lang="zh-CN" altLang="en-US">
                <a:latin typeface="Times New Roman" charset="0"/>
                <a:ea typeface="宋体" charset="-122"/>
              </a:rPr>
              <a:t>离散数学</a:t>
            </a:r>
            <a:r>
              <a:rPr lang="en-US" altLang="zh-CN">
                <a:latin typeface="Times New Roman" charset="0"/>
                <a:ea typeface="宋体" charset="-122"/>
              </a:rPr>
              <a:t>》,</a:t>
            </a:r>
            <a:r>
              <a:rPr lang="zh-CN" altLang="en-US">
                <a:latin typeface="Times New Roman" charset="0"/>
                <a:ea typeface="宋体" charset="-122"/>
              </a:rPr>
              <a:t>因此</a:t>
            </a:r>
            <a:r>
              <a:rPr lang="en-US" altLang="zh-CN">
                <a:latin typeface="Times New Roman" charset="0"/>
                <a:ea typeface="宋体" charset="-122"/>
              </a:rPr>
              <a:t>,</a:t>
            </a:r>
            <a:r>
              <a:rPr lang="zh-CN" altLang="en-US">
                <a:latin typeface="Times New Roman" charset="0"/>
                <a:ea typeface="宋体" charset="-122"/>
              </a:rPr>
              <a:t>必须熟练地掌握</a:t>
            </a:r>
            <a:r>
              <a:rPr lang="en-US" altLang="zh-CN">
                <a:latin typeface="Times New Roman" charset="0"/>
                <a:ea typeface="宋体" charset="-122"/>
              </a:rPr>
              <a:t>C</a:t>
            </a:r>
            <a:r>
              <a:rPr lang="zh-CN" altLang="en-US">
                <a:latin typeface="Times New Roman" charset="0"/>
                <a:ea typeface="宋体" charset="-122"/>
              </a:rPr>
              <a:t>语言程序设计与调试</a:t>
            </a:r>
            <a:r>
              <a:rPr lang="en-US" altLang="zh-CN">
                <a:latin typeface="Times New Roman" charset="0"/>
                <a:ea typeface="宋体" charset="-122"/>
              </a:rPr>
              <a:t>,《</a:t>
            </a:r>
            <a:r>
              <a:rPr lang="zh-CN" altLang="en-US">
                <a:latin typeface="Times New Roman" charset="0"/>
                <a:ea typeface="宋体" charset="-122"/>
              </a:rPr>
              <a:t>离散数学</a:t>
            </a:r>
            <a:r>
              <a:rPr lang="en-US" altLang="zh-CN">
                <a:latin typeface="Times New Roman" charset="0"/>
                <a:ea typeface="宋体" charset="-122"/>
              </a:rPr>
              <a:t>》</a:t>
            </a:r>
            <a:r>
              <a:rPr lang="zh-CN" altLang="en-US">
                <a:latin typeface="Times New Roman" charset="0"/>
                <a:ea typeface="宋体" charset="-122"/>
              </a:rPr>
              <a:t>的相关内容</a:t>
            </a:r>
            <a:r>
              <a:rPr lang="en-US" altLang="zh-CN">
                <a:latin typeface="Times New Roman" charset="0"/>
                <a:ea typeface="宋体" charset="-122"/>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178EA8D-65B5-49C2-896D-A726D83A0354}" type="slidenum">
              <a:rPr lang="en-US" altLang="zh-CN">
                <a:latin typeface="Times New Roman" charset="0"/>
                <a:ea typeface="宋体" charset="-122"/>
              </a:rPr>
              <a:pPr/>
              <a:t>34</a:t>
            </a:fld>
            <a:endParaRPr lang="en-US" altLang="zh-CN">
              <a:latin typeface="Times New Roman" charset="0"/>
              <a:ea typeface="宋体" charset="-122"/>
            </a:endParaRPr>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p:spPr>
        <p:txBody>
          <a:bodyPr/>
          <a:lstStyle/>
          <a:p>
            <a:pPr eaLnBrk="1" hangingPunct="1"/>
            <a:r>
              <a:rPr lang="en-US" altLang="zh-CN">
                <a:latin typeface="Times New Roman" charset="0"/>
                <a:ea typeface="宋体"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7517C5C-661B-4BA9-80F7-594383E1F217}" type="slidenum">
              <a:rPr lang="en-US" altLang="zh-CN">
                <a:latin typeface="Times New Roman" charset="0"/>
                <a:ea typeface="宋体" charset="-122"/>
              </a:rPr>
              <a:pPr/>
              <a:t>8</a:t>
            </a:fld>
            <a:endParaRPr lang="en-US" altLang="zh-CN">
              <a:latin typeface="Times New Roman" charset="0"/>
              <a:ea typeface="宋体" charset="-122"/>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spcBef>
                <a:spcPct val="20000"/>
              </a:spcBef>
              <a:buClr>
                <a:schemeClr val="accent2"/>
              </a:buClr>
              <a:buSzPct val="80000"/>
              <a:buFont typeface="Wingdings" pitchFamily="2" charset="2"/>
              <a:buNone/>
            </a:pPr>
            <a:r>
              <a:rPr lang="en-US" altLang="zh-CN" sz="2000">
                <a:latin typeface="宋体" charset="-122"/>
                <a:ea typeface="宋体" charset="-122"/>
              </a:rPr>
              <a:t>  </a:t>
            </a:r>
            <a:endParaRPr lang="en-US" altLang="zh-CN">
              <a:latin typeface="Times New Roman"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09B4C74-338D-4AB3-98A5-79283D8760B8}" type="slidenum">
              <a:rPr lang="en-US" altLang="zh-CN">
                <a:latin typeface="Times New Roman" charset="0"/>
                <a:ea typeface="宋体" charset="-122"/>
              </a:rPr>
              <a:pPr/>
              <a:t>9</a:t>
            </a:fld>
            <a:endParaRPr lang="en-US" altLang="zh-CN">
              <a:latin typeface="Times New Roman" charset="0"/>
              <a:ea typeface="宋体"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spcBef>
                <a:spcPct val="20000"/>
              </a:spcBef>
              <a:buClr>
                <a:schemeClr val="accent2"/>
              </a:buClr>
              <a:buSzPct val="80000"/>
              <a:buFont typeface="Wingdings" pitchFamily="2" charset="2"/>
              <a:buNone/>
            </a:pPr>
            <a:r>
              <a:rPr lang="en-US" altLang="zh-CN" sz="2000">
                <a:latin typeface="宋体" charset="-122"/>
                <a:ea typeface="宋体" charset="-122"/>
              </a:rPr>
              <a:t>  </a:t>
            </a:r>
            <a:r>
              <a:rPr lang="zh-CN" altLang="en-US">
                <a:latin typeface="宋体" charset="-122"/>
                <a:ea typeface="宋体" charset="-122"/>
              </a:rPr>
              <a:t>要求设计一个算法，当给定任何一个人的名字时，该算法能够打印出此人的电话号码，如果该电话簿中根本就没有这个人，则该算法也能够报告没有这个人的标志。</a:t>
            </a:r>
          </a:p>
          <a:p>
            <a:pPr eaLnBrk="1" hangingPunct="1"/>
            <a:endParaRPr lang="en-US" altLang="zh-CN">
              <a:latin typeface="Times New Roman"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8383C57-7020-4920-B53B-EC9A640E6DE9}" type="slidenum">
              <a:rPr lang="en-US" altLang="zh-CN">
                <a:latin typeface="Times New Roman" charset="0"/>
                <a:ea typeface="宋体" charset="-122"/>
              </a:rPr>
              <a:pPr/>
              <a:t>11</a:t>
            </a:fld>
            <a:endParaRPr lang="en-US" altLang="zh-CN">
              <a:latin typeface="Times New Roman" charset="0"/>
              <a:ea typeface="宋体" charset="-122"/>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spcBef>
                <a:spcPct val="20000"/>
              </a:spcBef>
            </a:pPr>
            <a:r>
              <a:rPr lang="zh-CN" altLang="en-US">
                <a:latin typeface="Times New Roman" charset="0"/>
                <a:ea typeface="宋体" charset="-122"/>
              </a:rPr>
              <a:t>其他例子：</a:t>
            </a:r>
          </a:p>
          <a:p>
            <a:pPr eaLnBrk="1" hangingPunct="1">
              <a:spcBef>
                <a:spcPct val="20000"/>
              </a:spcBef>
              <a:buFontTx/>
              <a:buChar char="•"/>
            </a:pPr>
            <a:r>
              <a:rPr lang="zh-CN" altLang="en-US">
                <a:latin typeface="Times New Roman" charset="0"/>
                <a:ea typeface="宋体" charset="-122"/>
              </a:rPr>
              <a:t>图书馆的书目检索系统自动化问题</a:t>
            </a:r>
          </a:p>
          <a:p>
            <a:pPr eaLnBrk="1" hangingPunct="1">
              <a:spcBef>
                <a:spcPct val="20000"/>
              </a:spcBef>
              <a:buFontTx/>
              <a:buChar char="•"/>
            </a:pPr>
            <a:r>
              <a:rPr lang="zh-CN" altLang="en-US">
                <a:latin typeface="Times New Roman" charset="0"/>
                <a:ea typeface="宋体" charset="-122"/>
              </a:rPr>
              <a:t>教师资料档案管理系统</a:t>
            </a:r>
          </a:p>
          <a:p>
            <a:pPr eaLnBrk="1" hangingPunct="1">
              <a:spcBef>
                <a:spcPct val="20000"/>
              </a:spcBef>
              <a:buFontTx/>
              <a:buChar char="•"/>
            </a:pPr>
            <a:r>
              <a:rPr lang="zh-CN" altLang="en-US">
                <a:latin typeface="Times New Roman" charset="0"/>
                <a:ea typeface="宋体" charset="-122"/>
              </a:rPr>
              <a:t>多叉路口交通灯的管理问题</a:t>
            </a:r>
          </a:p>
          <a:p>
            <a:pPr eaLnBrk="1" hangingPunct="1"/>
            <a:endParaRPr lang="en-US" altLang="zh-CN">
              <a:latin typeface="Times New Roman"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90CD0C-68D8-4901-82F2-57C06D7F04A1}" type="slidenum">
              <a:rPr lang="en-US" altLang="zh-CN">
                <a:latin typeface="Times New Roman" charset="0"/>
                <a:ea typeface="宋体" charset="-122"/>
              </a:rPr>
              <a:pPr/>
              <a:t>12</a:t>
            </a:fld>
            <a:endParaRPr lang="en-US" altLang="zh-CN">
              <a:latin typeface="Times New Roman" charset="0"/>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zh-CN" altLang="en-US">
                <a:latin typeface="Times New Roman" charset="0"/>
                <a:ea typeface="宋体" charset="-122"/>
              </a:rPr>
              <a:t>数据对象可以是有限的，也可以是无限的。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D156D0F-0CD1-43D8-9E1D-84B126D1ED2B}" type="slidenum">
              <a:rPr lang="en-US" altLang="zh-CN">
                <a:latin typeface="Times New Roman" charset="0"/>
                <a:ea typeface="宋体" charset="-122"/>
              </a:rPr>
              <a:pPr/>
              <a:t>16</a:t>
            </a:fld>
            <a:endParaRPr lang="en-US" altLang="zh-CN">
              <a:latin typeface="Times New Roman" charset="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zh-CN" altLang="en-US">
                <a:latin typeface="Times New Roman" charset="0"/>
                <a:ea typeface="宋体" charset="-122"/>
              </a:rPr>
              <a:t>课堂教学时画出实际的示意图说明两种存储结构问题</a:t>
            </a:r>
            <a:r>
              <a:rPr lang="en-US" altLang="zh-CN">
                <a:latin typeface="Times New Roman" charset="0"/>
                <a:ea typeface="宋体" charset="-122"/>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4BACBE3-4487-4643-8688-DECC916FACF7}" type="slidenum">
              <a:rPr lang="en-US" altLang="zh-CN">
                <a:latin typeface="Times New Roman" charset="0"/>
                <a:ea typeface="宋体" charset="-122"/>
              </a:rPr>
              <a:pPr/>
              <a:t>21</a:t>
            </a:fld>
            <a:endParaRPr lang="en-US" altLang="zh-CN">
              <a:latin typeface="Times New Roman" charset="0"/>
              <a:ea typeface="宋体" charset="-122"/>
            </a:endParaRPr>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latin typeface="Times New Roman" charset="0"/>
                <a:ea typeface="宋体" charset="-122"/>
              </a:rPr>
              <a:t>说明：</a:t>
            </a:r>
            <a:r>
              <a:rPr lang="zh-CN" altLang="en-US">
                <a:latin typeface="Times New Roman" charset="0"/>
                <a:ea typeface="宋体" charset="-122"/>
              </a:rPr>
              <a:t> </a:t>
            </a:r>
          </a:p>
          <a:p>
            <a:pPr eaLnBrk="1" hangingPunct="1"/>
            <a:r>
              <a:rPr lang="zh-CN" altLang="en-US">
                <a:latin typeface="Times New Roman" charset="0"/>
                <a:ea typeface="宋体" charset="-122"/>
              </a:rPr>
              <a:t>         </a:t>
            </a:r>
            <a:r>
              <a:rPr lang="zh-CN" altLang="en-US" sz="1600">
                <a:latin typeface="Times New Roman" charset="0"/>
                <a:ea typeface="Arial Unicode MS" pitchFamily="34" charset="-122"/>
                <a:cs typeface="Arial Unicode MS" pitchFamily="34" charset="-122"/>
              </a:rPr>
              <a:t>⑴  </a:t>
            </a:r>
            <a:r>
              <a:rPr lang="en-US" altLang="zh-CN">
                <a:latin typeface="Times New Roman" charset="0"/>
                <a:ea typeface="宋体" charset="-122"/>
              </a:rPr>
              <a:t>ADT</a:t>
            </a:r>
            <a:r>
              <a:rPr lang="zh-CN" altLang="en-US">
                <a:latin typeface="Times New Roman" charset="0"/>
                <a:ea typeface="宋体" charset="-122"/>
              </a:rPr>
              <a:t>和数据类型实质上是一个概念</a:t>
            </a:r>
            <a:r>
              <a:rPr lang="en-US" altLang="zh-CN">
                <a:latin typeface="Times New Roman" charset="0"/>
                <a:ea typeface="宋体" charset="-122"/>
              </a:rPr>
              <a:t>.</a:t>
            </a:r>
            <a:r>
              <a:rPr lang="zh-CN" altLang="en-US">
                <a:latin typeface="Times New Roman" charset="0"/>
                <a:ea typeface="宋体" charset="-122"/>
              </a:rPr>
              <a:t>其区别是</a:t>
            </a:r>
            <a:r>
              <a:rPr lang="zh-CN" altLang="en-US" sz="1000">
                <a:latin typeface="Times New Roman" charset="0"/>
                <a:ea typeface="宋体" charset="-122"/>
              </a:rPr>
              <a:t>：</a:t>
            </a:r>
            <a:r>
              <a:rPr lang="zh-CN" altLang="en-US">
                <a:latin typeface="Times New Roman" charset="0"/>
                <a:ea typeface="宋体" charset="-122"/>
              </a:rPr>
              <a:t> </a:t>
            </a:r>
            <a:r>
              <a:rPr lang="en-US" altLang="zh-CN">
                <a:latin typeface="Times New Roman" charset="0"/>
                <a:ea typeface="宋体" charset="-122"/>
              </a:rPr>
              <a:t>ADT</a:t>
            </a:r>
            <a:r>
              <a:rPr lang="zh-CN" altLang="en-US">
                <a:latin typeface="Times New Roman" charset="0"/>
                <a:ea typeface="宋体" charset="-122"/>
              </a:rPr>
              <a:t>的范畴更广</a:t>
            </a:r>
            <a:r>
              <a:rPr lang="en-US" altLang="zh-CN">
                <a:latin typeface="Times New Roman" charset="0"/>
                <a:ea typeface="宋体" charset="-122"/>
              </a:rPr>
              <a:t>,</a:t>
            </a:r>
            <a:r>
              <a:rPr lang="zh-CN" altLang="en-US">
                <a:latin typeface="Times New Roman" charset="0"/>
                <a:ea typeface="宋体" charset="-122"/>
              </a:rPr>
              <a:t>它不再局限于系统已定义并实现的数据类型</a:t>
            </a:r>
            <a:r>
              <a:rPr lang="zh-CN" altLang="en-US" sz="1000">
                <a:latin typeface="Times New Roman" charset="0"/>
                <a:ea typeface="宋体" charset="-122"/>
              </a:rPr>
              <a:t>，</a:t>
            </a:r>
            <a:r>
              <a:rPr lang="zh-CN" altLang="en-US">
                <a:latin typeface="Times New Roman" charset="0"/>
                <a:ea typeface="宋体" charset="-122"/>
              </a:rPr>
              <a:t>还包括用户自己定义的数据类型</a:t>
            </a:r>
            <a:r>
              <a:rPr lang="zh-CN" altLang="en-US" sz="1000">
                <a:latin typeface="Times New Roman" charset="0"/>
                <a:ea typeface="宋体" charset="-122"/>
              </a:rPr>
              <a:t>。</a:t>
            </a:r>
            <a:endParaRPr lang="zh-CN" altLang="en-US">
              <a:latin typeface="Times New Roman" charset="0"/>
              <a:ea typeface="宋体" charset="-122"/>
            </a:endParaRPr>
          </a:p>
          <a:p>
            <a:pPr eaLnBrk="1" hangingPunct="1"/>
            <a:r>
              <a:rPr lang="zh-CN" altLang="en-US" sz="1600">
                <a:latin typeface="Times New Roman" charset="0"/>
                <a:ea typeface="Arial Unicode MS" pitchFamily="34" charset="-122"/>
                <a:cs typeface="Arial Unicode MS" pitchFamily="34" charset="-122"/>
              </a:rPr>
              <a:t>       ⑵  </a:t>
            </a:r>
            <a:r>
              <a:rPr lang="en-US" altLang="zh-CN">
                <a:latin typeface="Times New Roman" charset="0"/>
                <a:ea typeface="宋体" charset="-122"/>
              </a:rPr>
              <a:t>ADT</a:t>
            </a:r>
            <a:r>
              <a:rPr lang="zh-CN" altLang="en-US">
                <a:latin typeface="Times New Roman" charset="0"/>
                <a:ea typeface="宋体" charset="-122"/>
              </a:rPr>
              <a:t>的定义是由一个值域和定义在该值域上的一组操作组成</a:t>
            </a:r>
            <a:r>
              <a:rPr lang="zh-CN" altLang="en-US" sz="1000">
                <a:latin typeface="Times New Roman" charset="0"/>
                <a:ea typeface="宋体" charset="-122"/>
              </a:rPr>
              <a:t>。</a:t>
            </a:r>
            <a:r>
              <a:rPr lang="zh-CN" altLang="en-US">
                <a:latin typeface="Times New Roman" charset="0"/>
                <a:ea typeface="宋体" charset="-122"/>
              </a:rPr>
              <a:t>包括定义</a:t>
            </a:r>
            <a:r>
              <a:rPr lang="zh-CN" altLang="en-US" sz="1000">
                <a:latin typeface="Times New Roman" charset="0"/>
                <a:ea typeface="宋体" charset="-122"/>
              </a:rPr>
              <a:t>，</a:t>
            </a:r>
            <a:r>
              <a:rPr lang="zh-CN" altLang="en-US">
                <a:latin typeface="Times New Roman" charset="0"/>
                <a:ea typeface="宋体" charset="-122"/>
              </a:rPr>
              <a:t>表示和实现三个部分</a:t>
            </a:r>
            <a:r>
              <a:rPr lang="zh-CN" altLang="en-US" sz="1000">
                <a:latin typeface="Times New Roman" charset="0"/>
                <a:ea typeface="宋体" charset="-122"/>
              </a:rPr>
              <a:t>。</a:t>
            </a:r>
          </a:p>
          <a:p>
            <a:pPr eaLnBrk="1" hangingPunct="1"/>
            <a:r>
              <a:rPr lang="zh-CN" altLang="en-US" sz="1600">
                <a:latin typeface="Times New Roman" charset="0"/>
                <a:ea typeface="Arial Unicode MS" pitchFamily="34" charset="-122"/>
                <a:cs typeface="Arial Unicode MS" pitchFamily="34" charset="-122"/>
              </a:rPr>
              <a:t>       ⑶  </a:t>
            </a:r>
            <a:r>
              <a:rPr lang="en-US" altLang="zh-CN">
                <a:latin typeface="Times New Roman" charset="0"/>
                <a:ea typeface="宋体" charset="-122"/>
              </a:rPr>
              <a:t>ADT</a:t>
            </a:r>
            <a:r>
              <a:rPr lang="zh-CN" altLang="en-US">
                <a:latin typeface="Times New Roman" charset="0"/>
                <a:ea typeface="宋体" charset="-122"/>
              </a:rPr>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p>
          <a:p>
            <a:pPr eaLnBrk="1" hangingPunct="1"/>
            <a:r>
              <a:rPr lang="zh-CN" altLang="en-US">
                <a:latin typeface="Times New Roman" charset="0"/>
                <a:ea typeface="宋体" charset="-122"/>
              </a:rPr>
              <a:t>        例</a:t>
            </a:r>
            <a:r>
              <a:rPr lang="zh-CN" altLang="en-US" sz="1000">
                <a:latin typeface="Times New Roman" charset="0"/>
                <a:ea typeface="宋体" charset="-122"/>
              </a:rPr>
              <a:t>：</a:t>
            </a:r>
            <a:r>
              <a:rPr lang="zh-CN" altLang="en-US">
                <a:latin typeface="Times New Roman" charset="0"/>
                <a:ea typeface="宋体" charset="-122"/>
              </a:rPr>
              <a:t>整数的数学概念和对整数所能进行的运算构成一个</a:t>
            </a:r>
            <a:r>
              <a:rPr lang="en-US" altLang="zh-CN">
                <a:latin typeface="Times New Roman" charset="0"/>
                <a:ea typeface="宋体" charset="-122"/>
              </a:rPr>
              <a:t>ADT </a:t>
            </a:r>
            <a:r>
              <a:rPr lang="zh-CN" altLang="en-US">
                <a:latin typeface="Times New Roman" charset="0"/>
                <a:ea typeface="宋体" charset="-122"/>
              </a:rPr>
              <a:t>， </a:t>
            </a:r>
            <a:r>
              <a:rPr lang="en-US" altLang="zh-CN">
                <a:latin typeface="Times New Roman" charset="0"/>
                <a:ea typeface="宋体" charset="-122"/>
              </a:rPr>
              <a:t>C</a:t>
            </a:r>
            <a:r>
              <a:rPr lang="zh-CN" altLang="en-US">
                <a:latin typeface="Times New Roman" charset="0"/>
                <a:ea typeface="宋体" charset="-122"/>
              </a:rPr>
              <a:t>语言中的变量类型</a:t>
            </a:r>
            <a:r>
              <a:rPr lang="en-US" altLang="zh-CN">
                <a:latin typeface="Times New Roman" charset="0"/>
                <a:ea typeface="宋体" charset="-122"/>
              </a:rPr>
              <a:t>int</a:t>
            </a:r>
            <a:r>
              <a:rPr lang="zh-CN" altLang="en-US">
                <a:latin typeface="Times New Roman" charset="0"/>
                <a:ea typeface="宋体" charset="-122"/>
              </a:rPr>
              <a:t>就是对这个抽象数据类型的一种物理实现。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D3ED046-739D-40FE-8F34-6F101ADC5098}" type="slidenum">
              <a:rPr lang="en-US" altLang="zh-CN">
                <a:latin typeface="Times New Roman" charset="0"/>
                <a:ea typeface="宋体" charset="-122"/>
              </a:rPr>
              <a:pPr/>
              <a:t>22</a:t>
            </a:fld>
            <a:endParaRPr lang="en-US" altLang="zh-CN">
              <a:latin typeface="Times New Roman" charset="0"/>
              <a:ea typeface="宋体" charset="-122"/>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zh-CN" altLang="en-US" sz="1400" b="1">
                <a:latin typeface="Times New Roman" charset="0"/>
                <a:ea typeface="宋体" charset="-122"/>
              </a:rPr>
              <a:t>说明：</a:t>
            </a:r>
            <a:r>
              <a:rPr lang="zh-CN" altLang="en-US">
                <a:latin typeface="Times New Roman" charset="0"/>
                <a:ea typeface="宋体" charset="-122"/>
              </a:rPr>
              <a:t> </a:t>
            </a:r>
          </a:p>
          <a:p>
            <a:pPr eaLnBrk="1" hangingPunct="1"/>
            <a:r>
              <a:rPr lang="zh-CN" altLang="en-US">
                <a:latin typeface="Times New Roman" charset="0"/>
                <a:ea typeface="宋体" charset="-122"/>
              </a:rPr>
              <a:t>         </a:t>
            </a:r>
            <a:r>
              <a:rPr lang="zh-CN" altLang="en-US" sz="1600">
                <a:latin typeface="Times New Roman" charset="0"/>
                <a:ea typeface="Arial Unicode MS" pitchFamily="34" charset="-122"/>
                <a:cs typeface="Arial Unicode MS" pitchFamily="34" charset="-122"/>
              </a:rPr>
              <a:t>⑴  </a:t>
            </a:r>
            <a:r>
              <a:rPr lang="en-US" altLang="zh-CN">
                <a:latin typeface="Times New Roman" charset="0"/>
                <a:ea typeface="宋体" charset="-122"/>
              </a:rPr>
              <a:t>ADT</a:t>
            </a:r>
            <a:r>
              <a:rPr lang="zh-CN" altLang="en-US">
                <a:latin typeface="Times New Roman" charset="0"/>
                <a:ea typeface="宋体" charset="-122"/>
              </a:rPr>
              <a:t>和数据类型实质上是一个概念</a:t>
            </a:r>
            <a:r>
              <a:rPr lang="en-US" altLang="zh-CN">
                <a:latin typeface="Times New Roman" charset="0"/>
                <a:ea typeface="宋体" charset="-122"/>
              </a:rPr>
              <a:t>.</a:t>
            </a:r>
            <a:r>
              <a:rPr lang="zh-CN" altLang="en-US">
                <a:latin typeface="Times New Roman" charset="0"/>
                <a:ea typeface="宋体" charset="-122"/>
              </a:rPr>
              <a:t>其区别是</a:t>
            </a:r>
            <a:r>
              <a:rPr lang="zh-CN" altLang="en-US" sz="1000">
                <a:latin typeface="Times New Roman" charset="0"/>
                <a:ea typeface="宋体" charset="-122"/>
              </a:rPr>
              <a:t>：</a:t>
            </a:r>
            <a:r>
              <a:rPr lang="zh-CN" altLang="en-US">
                <a:latin typeface="Times New Roman" charset="0"/>
                <a:ea typeface="宋体" charset="-122"/>
              </a:rPr>
              <a:t> </a:t>
            </a:r>
            <a:r>
              <a:rPr lang="en-US" altLang="zh-CN">
                <a:latin typeface="Times New Roman" charset="0"/>
                <a:ea typeface="宋体" charset="-122"/>
              </a:rPr>
              <a:t>ADT</a:t>
            </a:r>
            <a:r>
              <a:rPr lang="zh-CN" altLang="en-US">
                <a:latin typeface="Times New Roman" charset="0"/>
                <a:ea typeface="宋体" charset="-122"/>
              </a:rPr>
              <a:t>的范畴更广</a:t>
            </a:r>
            <a:r>
              <a:rPr lang="en-US" altLang="zh-CN">
                <a:latin typeface="Times New Roman" charset="0"/>
                <a:ea typeface="宋体" charset="-122"/>
              </a:rPr>
              <a:t>,</a:t>
            </a:r>
            <a:r>
              <a:rPr lang="zh-CN" altLang="en-US">
                <a:latin typeface="Times New Roman" charset="0"/>
                <a:ea typeface="宋体" charset="-122"/>
              </a:rPr>
              <a:t>它不再局限于系统已定义并实现的数据类型</a:t>
            </a:r>
            <a:r>
              <a:rPr lang="zh-CN" altLang="en-US" sz="1000">
                <a:latin typeface="Times New Roman" charset="0"/>
                <a:ea typeface="宋体" charset="-122"/>
              </a:rPr>
              <a:t>，</a:t>
            </a:r>
            <a:r>
              <a:rPr lang="zh-CN" altLang="en-US">
                <a:latin typeface="Times New Roman" charset="0"/>
                <a:ea typeface="宋体" charset="-122"/>
              </a:rPr>
              <a:t>还包括用户自己定义的数据类型</a:t>
            </a:r>
            <a:r>
              <a:rPr lang="zh-CN" altLang="en-US" sz="1000">
                <a:latin typeface="Times New Roman" charset="0"/>
                <a:ea typeface="宋体" charset="-122"/>
              </a:rPr>
              <a:t>。</a:t>
            </a:r>
            <a:endParaRPr lang="zh-CN" altLang="en-US">
              <a:latin typeface="Times New Roman" charset="0"/>
              <a:ea typeface="宋体" charset="-122"/>
            </a:endParaRPr>
          </a:p>
          <a:p>
            <a:pPr eaLnBrk="1" hangingPunct="1"/>
            <a:r>
              <a:rPr lang="zh-CN" altLang="en-US" sz="1600">
                <a:latin typeface="Times New Roman" charset="0"/>
                <a:ea typeface="Arial Unicode MS" pitchFamily="34" charset="-122"/>
                <a:cs typeface="Arial Unicode MS" pitchFamily="34" charset="-122"/>
              </a:rPr>
              <a:t>       ⑵  </a:t>
            </a:r>
            <a:r>
              <a:rPr lang="en-US" altLang="zh-CN">
                <a:latin typeface="Times New Roman" charset="0"/>
                <a:ea typeface="宋体" charset="-122"/>
              </a:rPr>
              <a:t>ADT</a:t>
            </a:r>
            <a:r>
              <a:rPr lang="zh-CN" altLang="en-US">
                <a:latin typeface="Times New Roman" charset="0"/>
                <a:ea typeface="宋体" charset="-122"/>
              </a:rPr>
              <a:t>的定义是由一个值域和定义在该值域上的一组操作组成</a:t>
            </a:r>
            <a:r>
              <a:rPr lang="zh-CN" altLang="en-US" sz="1000">
                <a:latin typeface="Times New Roman" charset="0"/>
                <a:ea typeface="宋体" charset="-122"/>
              </a:rPr>
              <a:t>。</a:t>
            </a:r>
            <a:r>
              <a:rPr lang="zh-CN" altLang="en-US">
                <a:latin typeface="Times New Roman" charset="0"/>
                <a:ea typeface="宋体" charset="-122"/>
              </a:rPr>
              <a:t>包括定义</a:t>
            </a:r>
            <a:r>
              <a:rPr lang="zh-CN" altLang="en-US" sz="1000">
                <a:latin typeface="Times New Roman" charset="0"/>
                <a:ea typeface="宋体" charset="-122"/>
              </a:rPr>
              <a:t>，</a:t>
            </a:r>
            <a:r>
              <a:rPr lang="zh-CN" altLang="en-US">
                <a:latin typeface="Times New Roman" charset="0"/>
                <a:ea typeface="宋体" charset="-122"/>
              </a:rPr>
              <a:t>表示和实现三个部分</a:t>
            </a:r>
            <a:r>
              <a:rPr lang="zh-CN" altLang="en-US" sz="1000">
                <a:latin typeface="Times New Roman" charset="0"/>
                <a:ea typeface="宋体" charset="-122"/>
              </a:rPr>
              <a:t>。</a:t>
            </a:r>
          </a:p>
          <a:p>
            <a:pPr eaLnBrk="1" hangingPunct="1"/>
            <a:r>
              <a:rPr lang="zh-CN" altLang="en-US" sz="1600">
                <a:latin typeface="Times New Roman" charset="0"/>
                <a:ea typeface="Arial Unicode MS" pitchFamily="34" charset="-122"/>
                <a:cs typeface="Arial Unicode MS" pitchFamily="34" charset="-122"/>
              </a:rPr>
              <a:t>       ⑶  </a:t>
            </a:r>
            <a:r>
              <a:rPr lang="en-US" altLang="zh-CN">
                <a:latin typeface="Times New Roman" charset="0"/>
                <a:ea typeface="宋体" charset="-122"/>
              </a:rPr>
              <a:t>ADT</a:t>
            </a:r>
            <a:r>
              <a:rPr lang="zh-CN" altLang="en-US">
                <a:latin typeface="Times New Roman" charset="0"/>
                <a:ea typeface="宋体" charset="-122"/>
              </a:rPr>
              <a:t>的最重要的特点是抽象和信息隐蔽。 抽象的本质就是抽取反映问题本质的东西，忽略非本质的细节，使所设计的结构更具有一般性，可以解决一类问题。信息隐蔽就是对用户隐藏数据存储和操作实现的细节，使用者了解抽象操作或界面服务，通过界面中的服务来访问这些数据。</a:t>
            </a:r>
          </a:p>
          <a:p>
            <a:pPr eaLnBrk="1" hangingPunct="1"/>
            <a:r>
              <a:rPr lang="zh-CN" altLang="en-US">
                <a:latin typeface="Times New Roman" charset="0"/>
                <a:ea typeface="宋体" charset="-122"/>
              </a:rPr>
              <a:t>        例</a:t>
            </a:r>
            <a:r>
              <a:rPr lang="zh-CN" altLang="en-US" sz="1000">
                <a:latin typeface="Times New Roman" charset="0"/>
                <a:ea typeface="宋体" charset="-122"/>
              </a:rPr>
              <a:t>：</a:t>
            </a:r>
            <a:r>
              <a:rPr lang="zh-CN" altLang="en-US">
                <a:latin typeface="Times New Roman" charset="0"/>
                <a:ea typeface="宋体" charset="-122"/>
              </a:rPr>
              <a:t>整数的数学概念和对整数所能进行的运算构成一个</a:t>
            </a:r>
            <a:r>
              <a:rPr lang="en-US" altLang="zh-CN">
                <a:latin typeface="Times New Roman" charset="0"/>
                <a:ea typeface="宋体" charset="-122"/>
              </a:rPr>
              <a:t>ADT </a:t>
            </a:r>
            <a:r>
              <a:rPr lang="zh-CN" altLang="en-US">
                <a:latin typeface="Times New Roman" charset="0"/>
                <a:ea typeface="宋体" charset="-122"/>
              </a:rPr>
              <a:t>， </a:t>
            </a:r>
            <a:r>
              <a:rPr lang="en-US" altLang="zh-CN">
                <a:latin typeface="Times New Roman" charset="0"/>
                <a:ea typeface="宋体" charset="-122"/>
              </a:rPr>
              <a:t>C</a:t>
            </a:r>
            <a:r>
              <a:rPr lang="zh-CN" altLang="en-US">
                <a:latin typeface="Times New Roman" charset="0"/>
                <a:ea typeface="宋体" charset="-122"/>
              </a:rPr>
              <a:t>语言中的变量类型</a:t>
            </a:r>
            <a:r>
              <a:rPr lang="en-US" altLang="zh-CN">
                <a:latin typeface="Times New Roman" charset="0"/>
                <a:ea typeface="宋体" charset="-122"/>
              </a:rPr>
              <a:t>int</a:t>
            </a:r>
            <a:r>
              <a:rPr lang="zh-CN" altLang="en-US">
                <a:latin typeface="Times New Roman" charset="0"/>
                <a:ea typeface="宋体" charset="-122"/>
              </a:rPr>
              <a:t>就是对这个抽象数据类型的一种物理实现。</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16ADA96-5386-4ED9-A1C0-99FBC506001E}" type="slidenum">
              <a:rPr lang="en-US" altLang="zh-CN">
                <a:latin typeface="Times New Roman" charset="0"/>
                <a:ea typeface="宋体" charset="-122"/>
              </a:rPr>
              <a:pPr/>
              <a:t>33</a:t>
            </a:fld>
            <a:endParaRPr lang="en-US" altLang="zh-CN">
              <a:latin typeface="Times New Roman" charset="0"/>
              <a:ea typeface="宋体" charset="-122"/>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sz="900">
              <a:latin typeface="Times New Roman"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CC83F0-95FA-4197-91C4-D8CD90DCA010}"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F2E366A0-C430-4BF6-A987-0BCD7590395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7197F2E-5104-4089-9BA6-709FE7CE410B}"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CC83F0-95FA-4197-91C4-D8CD90DCA010}"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7197F2E-5104-4089-9BA6-709FE7CE410B}" type="datetimeFigureOut">
              <a:rPr lang="zh-CN" altLang="en-US" smtClean="0"/>
              <a:pPr/>
              <a:t>2018/9/10</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F4CC83F0-95FA-4197-91C4-D8CD90DCA010}"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libo@buaa.edu.c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算法与数据结构</a:t>
            </a:r>
            <a:r>
              <a:rPr lang="en-US" altLang="zh-CN" dirty="0"/>
              <a:t>1</a:t>
            </a:r>
            <a:endParaRPr lang="zh-CN" altLang="en-US" dirty="0"/>
          </a:p>
        </p:txBody>
      </p:sp>
      <p:sp>
        <p:nvSpPr>
          <p:cNvPr id="3" name="副标题 2"/>
          <p:cNvSpPr>
            <a:spLocks noGrp="1"/>
          </p:cNvSpPr>
          <p:nvPr>
            <p:ph type="subTitle" idx="1"/>
          </p:nvPr>
        </p:nvSpPr>
        <p:spPr/>
        <p:txBody>
          <a:bodyPr>
            <a:normAutofit fontScale="85000" lnSpcReduction="20000"/>
          </a:bodyPr>
          <a:lstStyle/>
          <a:p>
            <a:r>
              <a:rPr lang="zh-CN" altLang="en-US" dirty="0"/>
              <a:t>绪论</a:t>
            </a:r>
            <a:endParaRPr lang="en-US" altLang="zh-CN" dirty="0"/>
          </a:p>
          <a:p>
            <a:r>
              <a:rPr lang="zh-CN" altLang="en-US" dirty="0"/>
              <a:t>计算机学院中德所</a:t>
            </a:r>
            <a:endParaRPr lang="en-US" altLang="zh-CN" dirty="0"/>
          </a:p>
          <a:p>
            <a:r>
              <a:rPr lang="zh-CN" altLang="en-US" dirty="0"/>
              <a:t>李波</a:t>
            </a:r>
            <a:endParaRPr lang="en-US" altLang="zh-CN" dirty="0"/>
          </a:p>
          <a:p>
            <a:r>
              <a:rPr lang="en-US" altLang="zh-CN"/>
              <a:t>2018/9/10</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050"/>
          <p:cNvSpPr>
            <a:spLocks noGrp="1" noChangeArrowheads="1"/>
          </p:cNvSpPr>
          <p:nvPr>
            <p:ph/>
          </p:nvPr>
        </p:nvSpPr>
        <p:spPr>
          <a:xfrm>
            <a:off x="323528" y="332656"/>
            <a:ext cx="5257800" cy="5040312"/>
          </a:xfrm>
        </p:spPr>
        <p:txBody>
          <a:bodyPr/>
          <a:lstStyle/>
          <a:p>
            <a:pPr marL="0" indent="0" eaLnBrk="1" hangingPunct="1">
              <a:lnSpc>
                <a:spcPct val="110000"/>
              </a:lnSpc>
              <a:buFont typeface="Wingdings" pitchFamily="2" charset="2"/>
              <a:buNone/>
              <a:defRPr/>
            </a:pPr>
            <a:r>
              <a:rPr lang="zh-CN" altLang="en-US" dirty="0">
                <a:solidFill>
                  <a:schemeClr val="folHlink"/>
                </a:solidFill>
                <a:latin typeface="宋体" pitchFamily="2" charset="-122"/>
                <a:ea typeface="宋体" pitchFamily="2" charset="-122"/>
              </a:rPr>
              <a:t>例</a:t>
            </a:r>
            <a:r>
              <a:rPr lang="en-US" altLang="zh-CN" dirty="0">
                <a:solidFill>
                  <a:schemeClr val="folHlink"/>
                </a:solidFill>
                <a:latin typeface="宋体" pitchFamily="2" charset="-122"/>
                <a:ea typeface="宋体" pitchFamily="2" charset="-122"/>
              </a:rPr>
              <a:t>2</a:t>
            </a:r>
            <a:r>
              <a:rPr lang="zh-CN" altLang="en-US" dirty="0">
                <a:solidFill>
                  <a:schemeClr val="folHlink"/>
                </a:solidFill>
                <a:latin typeface="宋体" pitchFamily="2" charset="-122"/>
                <a:ea typeface="宋体" pitchFamily="2" charset="-122"/>
              </a:rPr>
              <a:t>：磁盘目录文件系统</a:t>
            </a:r>
          </a:p>
          <a:p>
            <a:pPr marL="0" indent="457200" eaLnBrk="1" hangingPunct="1">
              <a:lnSpc>
                <a:spcPct val="110000"/>
              </a:lnSpc>
              <a:buFont typeface="Wingdings" pitchFamily="2" charset="2"/>
              <a:buNone/>
              <a:defRPr/>
            </a:pPr>
            <a:r>
              <a:rPr lang="zh-CN" altLang="en-US" sz="2800" dirty="0">
                <a:latin typeface="宋体" pitchFamily="2" charset="-122"/>
                <a:ea typeface="宋体" pitchFamily="2" charset="-122"/>
              </a:rPr>
              <a:t>磁盘根目录下有很多子目录及文件，每个子目录里又可以包含多个子目录及文件，但每个子目录只有一个父目录，依此类推：</a:t>
            </a:r>
          </a:p>
          <a:p>
            <a:pPr marL="0" indent="457200" eaLnBrk="1" hangingPunct="1">
              <a:lnSpc>
                <a:spcPct val="110000"/>
              </a:lnSpc>
              <a:buFont typeface="Wingdings" pitchFamily="2" charset="2"/>
              <a:buNone/>
              <a:defRPr/>
            </a:pPr>
            <a:r>
              <a:rPr lang="zh-CN" altLang="en-US" sz="2800" dirty="0">
                <a:latin typeface="宋体" pitchFamily="2" charset="-122"/>
                <a:ea typeface="宋体" pitchFamily="2" charset="-122"/>
              </a:rPr>
              <a:t>本问题是一种典型的树型结构问题，如图</a:t>
            </a:r>
            <a:r>
              <a:rPr lang="en-US" altLang="zh-CN" sz="2800" dirty="0">
                <a:latin typeface="宋体" pitchFamily="2" charset="-122"/>
                <a:ea typeface="宋体" pitchFamily="2" charset="-122"/>
              </a:rPr>
              <a:t>1</a:t>
            </a:r>
            <a:r>
              <a:rPr lang="en-US" altLang="zh-CN" sz="2800" dirty="0">
                <a:effectLst>
                  <a:outerShdw blurRad="38100" dist="38100" dir="2700000" algn="tl">
                    <a:srgbClr val="000000"/>
                  </a:outerShdw>
                </a:effectLst>
                <a:latin typeface="宋体" pitchFamily="2" charset="-122"/>
                <a:ea typeface="宋体" pitchFamily="2" charset="-122"/>
              </a:rPr>
              <a:t> </a:t>
            </a:r>
            <a:r>
              <a:rPr lang="zh-CN" altLang="en-US" sz="2800" dirty="0">
                <a:latin typeface="宋体" pitchFamily="2" charset="-122"/>
                <a:ea typeface="宋体" pitchFamily="2" charset="-122"/>
              </a:rPr>
              <a:t>，数据与数据成一对多的关系，是一种典型的非线性关系结构</a:t>
            </a:r>
            <a:r>
              <a:rPr lang="en-US" altLang="zh-CN" sz="2800" dirty="0">
                <a:latin typeface="宋体" pitchFamily="2" charset="-122"/>
                <a:ea typeface="宋体" pitchFamily="2" charset="-122"/>
              </a:rPr>
              <a:t>—</a:t>
            </a:r>
            <a:r>
              <a:rPr lang="zh-CN" altLang="en-US" sz="2800" dirty="0">
                <a:solidFill>
                  <a:schemeClr val="folHlink"/>
                </a:solidFill>
                <a:latin typeface="宋体" pitchFamily="2" charset="-122"/>
                <a:ea typeface="宋体" pitchFamily="2" charset="-122"/>
              </a:rPr>
              <a:t>树形结构</a:t>
            </a:r>
            <a:r>
              <a:rPr lang="zh-CN" altLang="en-US" sz="2800" dirty="0">
                <a:latin typeface="宋体" pitchFamily="2" charset="-122"/>
                <a:ea typeface="宋体" pitchFamily="2" charset="-122"/>
              </a:rPr>
              <a:t>。</a:t>
            </a:r>
          </a:p>
        </p:txBody>
      </p:sp>
      <p:graphicFrame>
        <p:nvGraphicFramePr>
          <p:cNvPr id="1026" name="Object 2070"/>
          <p:cNvGraphicFramePr>
            <a:graphicFrameLocks noChangeAspect="1"/>
          </p:cNvGraphicFramePr>
          <p:nvPr/>
        </p:nvGraphicFramePr>
        <p:xfrm>
          <a:off x="5715000" y="0"/>
          <a:ext cx="3276600" cy="6096000"/>
        </p:xfrm>
        <a:graphic>
          <a:graphicData uri="http://schemas.openxmlformats.org/presentationml/2006/ole">
            <mc:AlternateContent xmlns:mc="http://schemas.openxmlformats.org/markup-compatibility/2006">
              <mc:Choice xmlns:v="urn:schemas-microsoft-com:vml" Requires="v">
                <p:oleObj spid="_x0000_s1036" name="位图图像" r:id="rId3" imgW="2209524" imgH="4409524" progId="PBrush">
                  <p:embed/>
                </p:oleObj>
              </mc:Choice>
              <mc:Fallback>
                <p:oleObj name="位图图像" r:id="rId3" imgW="2209524" imgH="4409524" progId="PBrush">
                  <p:embed/>
                  <p:pic>
                    <p:nvPicPr>
                      <p:cNvPr id="0" name="Object 20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0"/>
                        <a:ext cx="3276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625" name="Rectangle 2089"/>
          <p:cNvSpPr>
            <a:spLocks noChangeArrowheads="1"/>
          </p:cNvSpPr>
          <p:nvPr/>
        </p:nvSpPr>
        <p:spPr bwMode="auto">
          <a:xfrm>
            <a:off x="6134100" y="6299200"/>
            <a:ext cx="2325688" cy="304800"/>
          </a:xfrm>
          <a:prstGeom prst="rect">
            <a:avLst/>
          </a:prstGeom>
          <a:noFill/>
          <a:ln w="9525">
            <a:noFill/>
            <a:miter lim="800000"/>
            <a:headEnd/>
            <a:tailEnd/>
          </a:ln>
          <a:effectLst/>
        </p:spPr>
        <p:txBody>
          <a:bodyPr lIns="92075" tIns="46038" rIns="92075" bIns="46038" anchor="ctr"/>
          <a:lstStyle/>
          <a:p>
            <a:pPr algn="ctr">
              <a:defRPr/>
            </a:pPr>
            <a:r>
              <a:rPr lang="zh-CN" altLang="en-US" sz="2000" dirty="0">
                <a:latin typeface="宋体" pitchFamily="2" charset="-122"/>
                <a:ea typeface="宋体" pitchFamily="2" charset="-122"/>
              </a:rPr>
              <a:t>图</a:t>
            </a:r>
            <a:r>
              <a:rPr lang="en-US" altLang="zh-CN" sz="2000" dirty="0">
                <a:latin typeface="宋体" pitchFamily="2" charset="-122"/>
                <a:ea typeface="宋体" pitchFamily="2" charset="-122"/>
              </a:rPr>
              <a:t>1   </a:t>
            </a:r>
            <a:r>
              <a:rPr lang="zh-CN" altLang="en-US" sz="2000" dirty="0">
                <a:latin typeface="宋体" pitchFamily="2" charset="-122"/>
                <a:ea typeface="宋体" pitchFamily="2" charset="-122"/>
              </a:rPr>
              <a:t>树形结构</a:t>
            </a:r>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p:nvPr>
        </p:nvSpPr>
        <p:spPr>
          <a:xfrm>
            <a:off x="179388" y="188913"/>
            <a:ext cx="8763000" cy="2159000"/>
          </a:xfrm>
        </p:spPr>
        <p:txBody>
          <a:bodyPr/>
          <a:lstStyle/>
          <a:p>
            <a:pPr marL="0" indent="0" eaLnBrk="1" hangingPunct="1">
              <a:lnSpc>
                <a:spcPct val="110000"/>
              </a:lnSpc>
              <a:buFont typeface="Wingdings" pitchFamily="2" charset="2"/>
              <a:buNone/>
            </a:pPr>
            <a:r>
              <a:rPr lang="zh-CN" altLang="en-US" b="1" dirty="0">
                <a:solidFill>
                  <a:schemeClr val="folHlink"/>
                </a:solidFill>
                <a:latin typeface="宋体" pitchFamily="2" charset="-122"/>
                <a:ea typeface="宋体" pitchFamily="2" charset="-122"/>
              </a:rPr>
              <a:t>例</a:t>
            </a:r>
            <a:r>
              <a:rPr lang="en-US" altLang="zh-CN" b="1" dirty="0">
                <a:solidFill>
                  <a:schemeClr val="folHlink"/>
                </a:solidFill>
                <a:latin typeface="宋体" pitchFamily="2" charset="-122"/>
                <a:ea typeface="宋体" pitchFamily="2" charset="-122"/>
              </a:rPr>
              <a:t>3</a:t>
            </a:r>
            <a:r>
              <a:rPr lang="zh-CN" altLang="en-US" b="1" dirty="0">
                <a:solidFill>
                  <a:schemeClr val="folHlink"/>
                </a:solidFill>
                <a:latin typeface="宋体" pitchFamily="2" charset="-122"/>
                <a:ea typeface="宋体" pitchFamily="2" charset="-122"/>
              </a:rPr>
              <a:t>：交通网络图</a:t>
            </a:r>
          </a:p>
          <a:p>
            <a:pPr marL="0" indent="0" eaLnBrk="1" hangingPunct="1">
              <a:lnSpc>
                <a:spcPct val="110000"/>
              </a:lnSpc>
              <a:buFont typeface="Wingdings" pitchFamily="2" charset="2"/>
              <a:buNone/>
            </a:pPr>
            <a:r>
              <a:rPr lang="zh-CN" altLang="en-US" sz="2400" dirty="0">
                <a:latin typeface="宋体" pitchFamily="2" charset="-122"/>
                <a:ea typeface="宋体" pitchFamily="2" charset="-122"/>
              </a:rPr>
              <a:t>      </a:t>
            </a:r>
            <a:r>
              <a:rPr lang="zh-CN" altLang="en-US" sz="2800" b="1" dirty="0">
                <a:latin typeface="宋体" pitchFamily="2" charset="-122"/>
                <a:ea typeface="宋体" pitchFamily="2" charset="-122"/>
              </a:rPr>
              <a:t>从一个地方到另外一个地方可以有多条路径</a:t>
            </a:r>
            <a:r>
              <a:rPr kumimoji="0" lang="zh-CN" altLang="en-US" sz="2800" b="1" dirty="0">
                <a:latin typeface="宋体" pitchFamily="2" charset="-122"/>
                <a:ea typeface="宋体" pitchFamily="2" charset="-122"/>
              </a:rPr>
              <a:t>。</a:t>
            </a:r>
            <a:r>
              <a:rPr lang="zh-CN" altLang="en-US" sz="2800" b="1" dirty="0">
                <a:latin typeface="宋体" pitchFamily="2" charset="-122"/>
                <a:ea typeface="宋体" pitchFamily="2" charset="-122"/>
              </a:rPr>
              <a:t>本问题是一种典型的</a:t>
            </a:r>
            <a:r>
              <a:rPr lang="zh-CN" altLang="en-US" sz="2800" b="1" dirty="0">
                <a:solidFill>
                  <a:schemeClr val="folHlink"/>
                </a:solidFill>
                <a:latin typeface="宋体" pitchFamily="2" charset="-122"/>
                <a:ea typeface="宋体" pitchFamily="2" charset="-122"/>
              </a:rPr>
              <a:t>网状结构</a:t>
            </a:r>
            <a:r>
              <a:rPr lang="zh-CN" altLang="en-US" sz="2800" b="1" dirty="0">
                <a:latin typeface="宋体" pitchFamily="2" charset="-122"/>
                <a:ea typeface="宋体" pitchFamily="2" charset="-122"/>
              </a:rPr>
              <a:t>问题，数据与数据成多对多的关系，是一种非线性关系结构</a:t>
            </a:r>
            <a:r>
              <a:rPr kumimoji="0" lang="zh-CN" altLang="en-US" sz="2800" b="1" dirty="0">
                <a:latin typeface="宋体" pitchFamily="2" charset="-122"/>
                <a:ea typeface="宋体" pitchFamily="2" charset="-122"/>
              </a:rPr>
              <a:t>。</a:t>
            </a:r>
          </a:p>
        </p:txBody>
      </p:sp>
      <p:grpSp>
        <p:nvGrpSpPr>
          <p:cNvPr id="2" name="Group 64"/>
          <p:cNvGrpSpPr>
            <a:grpSpLocks/>
          </p:cNvGrpSpPr>
          <p:nvPr/>
        </p:nvGrpSpPr>
        <p:grpSpPr bwMode="auto">
          <a:xfrm>
            <a:off x="1676400" y="2686050"/>
            <a:ext cx="6235700" cy="3479800"/>
            <a:chOff x="1056" y="1011"/>
            <a:chExt cx="3928" cy="2192"/>
          </a:xfrm>
        </p:grpSpPr>
        <p:grpSp>
          <p:nvGrpSpPr>
            <p:cNvPr id="3" name="Group 62"/>
            <p:cNvGrpSpPr>
              <a:grpSpLocks/>
            </p:cNvGrpSpPr>
            <p:nvPr/>
          </p:nvGrpSpPr>
          <p:grpSpPr bwMode="auto">
            <a:xfrm>
              <a:off x="1056" y="1011"/>
              <a:ext cx="3928" cy="1920"/>
              <a:chOff x="1056" y="1392"/>
              <a:chExt cx="3928" cy="1920"/>
            </a:xfrm>
          </p:grpSpPr>
          <p:sp>
            <p:nvSpPr>
              <p:cNvPr id="9222" name="Oval 48"/>
              <p:cNvSpPr>
                <a:spLocks noChangeArrowheads="1"/>
              </p:cNvSpPr>
              <p:nvPr/>
            </p:nvSpPr>
            <p:spPr bwMode="auto">
              <a:xfrm>
                <a:off x="1056" y="1584"/>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佛山</a:t>
                </a:r>
              </a:p>
            </p:txBody>
          </p:sp>
          <p:sp>
            <p:nvSpPr>
              <p:cNvPr id="9223" name="Oval 47"/>
              <p:cNvSpPr>
                <a:spLocks noChangeArrowheads="1"/>
              </p:cNvSpPr>
              <p:nvPr/>
            </p:nvSpPr>
            <p:spPr bwMode="auto">
              <a:xfrm>
                <a:off x="4336" y="1776"/>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惠州</a:t>
                </a:r>
              </a:p>
            </p:txBody>
          </p:sp>
          <p:sp>
            <p:nvSpPr>
              <p:cNvPr id="9224" name="Oval 42"/>
              <p:cNvSpPr>
                <a:spLocks noChangeArrowheads="1"/>
              </p:cNvSpPr>
              <p:nvPr/>
            </p:nvSpPr>
            <p:spPr bwMode="auto">
              <a:xfrm>
                <a:off x="2246" y="1392"/>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广州</a:t>
                </a:r>
              </a:p>
            </p:txBody>
          </p:sp>
          <p:sp>
            <p:nvSpPr>
              <p:cNvPr id="9225" name="Oval 43"/>
              <p:cNvSpPr>
                <a:spLocks noChangeArrowheads="1"/>
              </p:cNvSpPr>
              <p:nvPr/>
            </p:nvSpPr>
            <p:spPr bwMode="auto">
              <a:xfrm>
                <a:off x="1704" y="2256"/>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中山</a:t>
                </a:r>
              </a:p>
            </p:txBody>
          </p:sp>
          <p:sp>
            <p:nvSpPr>
              <p:cNvPr id="9226" name="Oval 44"/>
              <p:cNvSpPr>
                <a:spLocks noChangeArrowheads="1"/>
              </p:cNvSpPr>
              <p:nvPr/>
            </p:nvSpPr>
            <p:spPr bwMode="auto">
              <a:xfrm>
                <a:off x="3259" y="2064"/>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东莞</a:t>
                </a:r>
              </a:p>
            </p:txBody>
          </p:sp>
          <p:sp>
            <p:nvSpPr>
              <p:cNvPr id="9227" name="Oval 45"/>
              <p:cNvSpPr>
                <a:spLocks noChangeArrowheads="1"/>
              </p:cNvSpPr>
              <p:nvPr/>
            </p:nvSpPr>
            <p:spPr bwMode="auto">
              <a:xfrm>
                <a:off x="3842" y="2728"/>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深圳</a:t>
                </a:r>
              </a:p>
            </p:txBody>
          </p:sp>
          <p:sp>
            <p:nvSpPr>
              <p:cNvPr id="9228" name="Oval 46"/>
              <p:cNvSpPr>
                <a:spLocks noChangeArrowheads="1"/>
              </p:cNvSpPr>
              <p:nvPr/>
            </p:nvSpPr>
            <p:spPr bwMode="auto">
              <a:xfrm>
                <a:off x="1574" y="2928"/>
                <a:ext cx="648" cy="384"/>
              </a:xfrm>
              <a:prstGeom prst="ellipse">
                <a:avLst/>
              </a:prstGeom>
              <a:solidFill>
                <a:srgbClr val="FF0000"/>
              </a:solidFill>
              <a:ln w="9525">
                <a:solidFill>
                  <a:srgbClr val="FFFF00"/>
                </a:solidFill>
                <a:round/>
                <a:headEnd/>
                <a:tailEnd/>
              </a:ln>
            </p:spPr>
            <p:txBody>
              <a:bodyPr lIns="0" tIns="0" rIns="0" bIns="0"/>
              <a:lstStyle/>
              <a:p>
                <a:pPr algn="ctr" eaLnBrk="0" hangingPunct="0"/>
                <a:r>
                  <a:rPr kumimoji="0" lang="zh-CN" altLang="en-US" sz="2000"/>
                  <a:t>珠海</a:t>
                </a:r>
              </a:p>
            </p:txBody>
          </p:sp>
          <p:sp>
            <p:nvSpPr>
              <p:cNvPr id="9229" name="Line 49"/>
              <p:cNvSpPr>
                <a:spLocks noChangeShapeType="1"/>
              </p:cNvSpPr>
              <p:nvPr/>
            </p:nvSpPr>
            <p:spPr bwMode="auto">
              <a:xfrm flipV="1">
                <a:off x="1963" y="2640"/>
                <a:ext cx="0" cy="288"/>
              </a:xfrm>
              <a:prstGeom prst="line">
                <a:avLst/>
              </a:prstGeom>
              <a:noFill/>
              <a:ln w="25400">
                <a:solidFill>
                  <a:srgbClr val="FFFF00"/>
                </a:solidFill>
                <a:round/>
                <a:headEnd/>
                <a:tailEnd/>
              </a:ln>
            </p:spPr>
            <p:txBody>
              <a:bodyPr/>
              <a:lstStyle/>
              <a:p>
                <a:endParaRPr lang="zh-CN" altLang="en-US"/>
              </a:p>
            </p:txBody>
          </p:sp>
          <p:sp>
            <p:nvSpPr>
              <p:cNvPr id="9230" name="Line 50"/>
              <p:cNvSpPr>
                <a:spLocks noChangeShapeType="1"/>
              </p:cNvSpPr>
              <p:nvPr/>
            </p:nvSpPr>
            <p:spPr bwMode="auto">
              <a:xfrm flipH="1" flipV="1">
                <a:off x="1614" y="1920"/>
                <a:ext cx="389" cy="340"/>
              </a:xfrm>
              <a:prstGeom prst="line">
                <a:avLst/>
              </a:prstGeom>
              <a:noFill/>
              <a:ln w="25400">
                <a:solidFill>
                  <a:srgbClr val="FFFF00"/>
                </a:solidFill>
                <a:round/>
                <a:headEnd/>
                <a:tailEnd/>
              </a:ln>
            </p:spPr>
            <p:txBody>
              <a:bodyPr/>
              <a:lstStyle/>
              <a:p>
                <a:endParaRPr lang="zh-CN" altLang="en-US"/>
              </a:p>
            </p:txBody>
          </p:sp>
          <p:sp>
            <p:nvSpPr>
              <p:cNvPr id="9231" name="Line 51"/>
              <p:cNvSpPr>
                <a:spLocks noChangeShapeType="1"/>
              </p:cNvSpPr>
              <p:nvPr/>
            </p:nvSpPr>
            <p:spPr bwMode="auto">
              <a:xfrm flipH="1">
                <a:off x="2352" y="2256"/>
                <a:ext cx="907" cy="192"/>
              </a:xfrm>
              <a:prstGeom prst="line">
                <a:avLst/>
              </a:prstGeom>
              <a:noFill/>
              <a:ln w="25400">
                <a:solidFill>
                  <a:srgbClr val="FFFF00"/>
                </a:solidFill>
                <a:round/>
                <a:headEnd/>
                <a:tailEnd/>
              </a:ln>
            </p:spPr>
            <p:txBody>
              <a:bodyPr/>
              <a:lstStyle/>
              <a:p>
                <a:endParaRPr lang="zh-CN" altLang="en-US"/>
              </a:p>
            </p:txBody>
          </p:sp>
          <p:sp>
            <p:nvSpPr>
              <p:cNvPr id="9232" name="Line 52"/>
              <p:cNvSpPr>
                <a:spLocks noChangeShapeType="1"/>
              </p:cNvSpPr>
              <p:nvPr/>
            </p:nvSpPr>
            <p:spPr bwMode="auto">
              <a:xfrm flipH="1" flipV="1">
                <a:off x="2862" y="1672"/>
                <a:ext cx="519" cy="453"/>
              </a:xfrm>
              <a:prstGeom prst="line">
                <a:avLst/>
              </a:prstGeom>
              <a:noFill/>
              <a:ln w="25400">
                <a:solidFill>
                  <a:srgbClr val="FFFF00"/>
                </a:solidFill>
                <a:round/>
                <a:headEnd/>
                <a:tailEnd/>
              </a:ln>
            </p:spPr>
            <p:txBody>
              <a:bodyPr/>
              <a:lstStyle/>
              <a:p>
                <a:endParaRPr lang="zh-CN" altLang="en-US"/>
              </a:p>
            </p:txBody>
          </p:sp>
          <p:sp>
            <p:nvSpPr>
              <p:cNvPr id="9233" name="Line 53"/>
              <p:cNvSpPr>
                <a:spLocks noChangeShapeType="1"/>
              </p:cNvSpPr>
              <p:nvPr/>
            </p:nvSpPr>
            <p:spPr bwMode="auto">
              <a:xfrm flipH="1" flipV="1">
                <a:off x="3648" y="2448"/>
                <a:ext cx="389" cy="288"/>
              </a:xfrm>
              <a:prstGeom prst="line">
                <a:avLst/>
              </a:prstGeom>
              <a:noFill/>
              <a:ln w="25400">
                <a:solidFill>
                  <a:srgbClr val="FFFF00"/>
                </a:solidFill>
                <a:round/>
                <a:headEnd/>
                <a:tailEnd/>
              </a:ln>
            </p:spPr>
            <p:txBody>
              <a:bodyPr/>
              <a:lstStyle/>
              <a:p>
                <a:endParaRPr lang="zh-CN" altLang="en-US"/>
              </a:p>
            </p:txBody>
          </p:sp>
          <p:sp>
            <p:nvSpPr>
              <p:cNvPr id="9234" name="Line 54"/>
              <p:cNvSpPr>
                <a:spLocks noChangeShapeType="1"/>
              </p:cNvSpPr>
              <p:nvPr/>
            </p:nvSpPr>
            <p:spPr bwMode="auto">
              <a:xfrm flipV="1">
                <a:off x="4296" y="2160"/>
                <a:ext cx="259" cy="576"/>
              </a:xfrm>
              <a:prstGeom prst="line">
                <a:avLst/>
              </a:prstGeom>
              <a:noFill/>
              <a:ln w="25400">
                <a:solidFill>
                  <a:srgbClr val="FFFF00"/>
                </a:solidFill>
                <a:round/>
                <a:headEnd/>
                <a:tailEnd/>
              </a:ln>
            </p:spPr>
            <p:txBody>
              <a:bodyPr/>
              <a:lstStyle/>
              <a:p>
                <a:endParaRPr lang="zh-CN" altLang="en-US"/>
              </a:p>
            </p:txBody>
          </p:sp>
          <p:sp>
            <p:nvSpPr>
              <p:cNvPr id="9235" name="Line 55"/>
              <p:cNvSpPr>
                <a:spLocks noChangeShapeType="1"/>
              </p:cNvSpPr>
              <p:nvPr/>
            </p:nvSpPr>
            <p:spPr bwMode="auto">
              <a:xfrm flipH="1" flipV="1">
                <a:off x="2902" y="1584"/>
                <a:ext cx="1466" cy="288"/>
              </a:xfrm>
              <a:prstGeom prst="line">
                <a:avLst/>
              </a:prstGeom>
              <a:noFill/>
              <a:ln w="25400">
                <a:solidFill>
                  <a:srgbClr val="FFFF00"/>
                </a:solidFill>
                <a:round/>
                <a:headEnd/>
                <a:tailEnd/>
              </a:ln>
            </p:spPr>
            <p:txBody>
              <a:bodyPr/>
              <a:lstStyle/>
              <a:p>
                <a:endParaRPr lang="zh-CN" altLang="en-US"/>
              </a:p>
            </p:txBody>
          </p:sp>
          <p:sp>
            <p:nvSpPr>
              <p:cNvPr id="9236" name="Line 56"/>
              <p:cNvSpPr>
                <a:spLocks noChangeShapeType="1"/>
              </p:cNvSpPr>
              <p:nvPr/>
            </p:nvSpPr>
            <p:spPr bwMode="auto">
              <a:xfrm flipV="1">
                <a:off x="2226" y="1768"/>
                <a:ext cx="256" cy="536"/>
              </a:xfrm>
              <a:prstGeom prst="line">
                <a:avLst/>
              </a:prstGeom>
              <a:noFill/>
              <a:ln w="25400">
                <a:solidFill>
                  <a:srgbClr val="FFFF00"/>
                </a:solidFill>
                <a:round/>
                <a:headEnd/>
                <a:tailEnd/>
              </a:ln>
            </p:spPr>
            <p:txBody>
              <a:bodyPr/>
              <a:lstStyle/>
              <a:p>
                <a:endParaRPr lang="zh-CN" altLang="en-US"/>
              </a:p>
            </p:txBody>
          </p:sp>
          <p:sp>
            <p:nvSpPr>
              <p:cNvPr id="9237" name="Line 57"/>
              <p:cNvSpPr>
                <a:spLocks noChangeShapeType="1"/>
              </p:cNvSpPr>
              <p:nvPr/>
            </p:nvSpPr>
            <p:spPr bwMode="auto">
              <a:xfrm flipH="1">
                <a:off x="1704" y="1632"/>
                <a:ext cx="552" cy="144"/>
              </a:xfrm>
              <a:prstGeom prst="line">
                <a:avLst/>
              </a:prstGeom>
              <a:noFill/>
              <a:ln w="25400">
                <a:solidFill>
                  <a:srgbClr val="FFFF00"/>
                </a:solidFill>
                <a:round/>
                <a:headEnd/>
                <a:tailEnd/>
              </a:ln>
            </p:spPr>
            <p:txBody>
              <a:bodyPr/>
              <a:lstStyle/>
              <a:p>
                <a:endParaRPr lang="zh-CN" altLang="en-US"/>
              </a:p>
            </p:txBody>
          </p:sp>
          <p:sp>
            <p:nvSpPr>
              <p:cNvPr id="9238" name="Line 58"/>
              <p:cNvSpPr>
                <a:spLocks noChangeShapeType="1"/>
              </p:cNvSpPr>
              <p:nvPr/>
            </p:nvSpPr>
            <p:spPr bwMode="auto">
              <a:xfrm flipH="1">
                <a:off x="3907" y="2064"/>
                <a:ext cx="476" cy="192"/>
              </a:xfrm>
              <a:prstGeom prst="line">
                <a:avLst/>
              </a:prstGeom>
              <a:noFill/>
              <a:ln w="25400">
                <a:solidFill>
                  <a:srgbClr val="FFFF00"/>
                </a:solidFill>
                <a:round/>
                <a:headEnd/>
                <a:tailEnd/>
              </a:ln>
            </p:spPr>
            <p:txBody>
              <a:bodyPr/>
              <a:lstStyle/>
              <a:p>
                <a:endParaRPr lang="zh-CN" altLang="en-US"/>
              </a:p>
            </p:txBody>
          </p:sp>
          <p:sp>
            <p:nvSpPr>
              <p:cNvPr id="9239" name="Line 59"/>
              <p:cNvSpPr>
                <a:spLocks noChangeShapeType="1"/>
              </p:cNvSpPr>
              <p:nvPr/>
            </p:nvSpPr>
            <p:spPr bwMode="auto">
              <a:xfrm flipH="1" flipV="1">
                <a:off x="1344" y="1968"/>
                <a:ext cx="366" cy="997"/>
              </a:xfrm>
              <a:prstGeom prst="line">
                <a:avLst/>
              </a:prstGeom>
              <a:noFill/>
              <a:ln w="25400">
                <a:solidFill>
                  <a:srgbClr val="FFFF00"/>
                </a:solidFill>
                <a:round/>
                <a:headEnd/>
                <a:tailEnd/>
              </a:ln>
            </p:spPr>
            <p:txBody>
              <a:bodyPr/>
              <a:lstStyle/>
              <a:p>
                <a:endParaRPr lang="zh-CN" altLang="en-US"/>
              </a:p>
            </p:txBody>
          </p:sp>
        </p:grpSp>
        <p:sp>
          <p:nvSpPr>
            <p:cNvPr id="9221" name="Rectangle 63"/>
            <p:cNvSpPr>
              <a:spLocks noChangeArrowheads="1"/>
            </p:cNvSpPr>
            <p:nvPr/>
          </p:nvSpPr>
          <p:spPr bwMode="auto">
            <a:xfrm>
              <a:off x="2256" y="2915"/>
              <a:ext cx="1536" cy="288"/>
            </a:xfrm>
            <a:prstGeom prst="rect">
              <a:avLst/>
            </a:prstGeom>
            <a:noFill/>
            <a:ln w="9525">
              <a:noFill/>
              <a:miter lim="800000"/>
              <a:headEnd/>
              <a:tailEnd/>
            </a:ln>
          </p:spPr>
          <p:txBody>
            <a:bodyPr lIns="92075" tIns="46038" rIns="92075" bIns="46038" anchor="ctr"/>
            <a:lstStyle/>
            <a:p>
              <a:pPr algn="ctr"/>
              <a:r>
                <a:rPr lang="zh-CN" altLang="en-US" sz="2000" dirty="0">
                  <a:latin typeface="楷体_GB2312" pitchFamily="49" charset="-122"/>
                  <a:ea typeface="楷体_GB2312" pitchFamily="49" charset="-122"/>
                </a:rPr>
                <a:t>图</a:t>
              </a:r>
              <a:r>
                <a:rPr lang="en-US" altLang="zh-CN" sz="2000" dirty="0">
                  <a:ea typeface="楷体_GB2312" pitchFamily="49" charset="-122"/>
                </a:rPr>
                <a:t>2</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网状结构</a:t>
              </a:r>
            </a:p>
          </p:txBody>
        </p:sp>
      </p:grpSp>
    </p:spTree>
  </p:cSld>
  <p:clrMapOvr>
    <a:masterClrMapping/>
  </p:clrMapOvr>
  <p:transition spd="slow">
    <p:blinds/>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4"/>
          <p:cNvSpPr>
            <a:spLocks noGrp="1" noChangeArrowheads="1"/>
          </p:cNvSpPr>
          <p:nvPr>
            <p:ph/>
          </p:nvPr>
        </p:nvSpPr>
        <p:spPr>
          <a:xfrm>
            <a:off x="76200" y="1022350"/>
            <a:ext cx="8991600" cy="5575300"/>
          </a:xfrm>
        </p:spPr>
        <p:txBody>
          <a:bodyPr>
            <a:normAutofit/>
          </a:bodyPr>
          <a:lstStyle/>
          <a:p>
            <a:pPr marL="0" indent="0">
              <a:lnSpc>
                <a:spcPct val="110000"/>
              </a:lnSpc>
            </a:pPr>
            <a:r>
              <a:rPr lang="zh-CN" altLang="en-US" sz="2800" dirty="0">
                <a:solidFill>
                  <a:schemeClr val="folHlink"/>
                </a:solidFill>
                <a:latin typeface="宋体" pitchFamily="2" charset="-122"/>
                <a:ea typeface="宋体" pitchFamily="2" charset="-122"/>
              </a:rPr>
              <a:t>数据</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Data</a:t>
            </a:r>
            <a:r>
              <a:rPr lang="en-US" altLang="zh-CN" sz="2800" dirty="0">
                <a:latin typeface="宋体" pitchFamily="2" charset="-122"/>
                <a:ea typeface="宋体" pitchFamily="2" charset="-122"/>
              </a:rPr>
              <a:t>)</a:t>
            </a:r>
            <a:r>
              <a:rPr lang="en-US" altLang="zh-CN" sz="2800" dirty="0">
                <a:solidFill>
                  <a:schemeClr val="hlink"/>
                </a:solidFill>
                <a:latin typeface="宋体" pitchFamily="2" charset="-122"/>
                <a:ea typeface="宋体" pitchFamily="2" charset="-122"/>
              </a:rPr>
              <a:t> </a:t>
            </a:r>
            <a:r>
              <a:rPr lang="zh-CN" altLang="en-US" sz="2800" dirty="0">
                <a:latin typeface="宋体" pitchFamily="2" charset="-122"/>
                <a:ea typeface="宋体" pitchFamily="2" charset="-122"/>
              </a:rPr>
              <a:t>：是客观事物的符号表示。在计算机科学中指的是所有能输入到计算机中并被计算机程序处理的符号的总称。</a:t>
            </a:r>
          </a:p>
          <a:p>
            <a:pPr marL="0" indent="0">
              <a:lnSpc>
                <a:spcPct val="110000"/>
              </a:lnSpc>
            </a:pPr>
            <a:r>
              <a:rPr lang="zh-CN" altLang="en-US" sz="2800" dirty="0">
                <a:solidFill>
                  <a:schemeClr val="folHlink"/>
                </a:solidFill>
                <a:latin typeface="宋体" pitchFamily="2" charset="-122"/>
                <a:ea typeface="宋体" pitchFamily="2" charset="-122"/>
              </a:rPr>
              <a:t>数据元素</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Data Element</a:t>
            </a:r>
            <a:r>
              <a:rPr lang="en-US" altLang="zh-CN" sz="2800" dirty="0">
                <a:latin typeface="宋体" pitchFamily="2" charset="-122"/>
                <a:ea typeface="宋体" pitchFamily="2" charset="-122"/>
              </a:rPr>
              <a:t>)</a:t>
            </a:r>
            <a:r>
              <a:rPr lang="en-US" altLang="zh-CN" sz="2800" dirty="0">
                <a:solidFill>
                  <a:schemeClr val="hlink"/>
                </a:solidFill>
                <a:latin typeface="宋体" pitchFamily="2" charset="-122"/>
                <a:ea typeface="宋体" pitchFamily="2" charset="-122"/>
              </a:rPr>
              <a:t> </a:t>
            </a:r>
            <a:r>
              <a:rPr lang="zh-CN" altLang="en-US" sz="2800" dirty="0">
                <a:latin typeface="宋体" pitchFamily="2" charset="-122"/>
                <a:ea typeface="宋体" pitchFamily="2" charset="-122"/>
              </a:rPr>
              <a:t>：是数据的基本单位，在程序中通常</a:t>
            </a:r>
            <a:r>
              <a:rPr lang="zh-CN" altLang="en-US" sz="2800" dirty="0">
                <a:solidFill>
                  <a:schemeClr val="tx2"/>
                </a:solidFill>
                <a:latin typeface="宋体" pitchFamily="2" charset="-122"/>
                <a:ea typeface="宋体" pitchFamily="2" charset="-122"/>
              </a:rPr>
              <a:t>作为一个整体</a:t>
            </a:r>
            <a:r>
              <a:rPr lang="zh-CN" altLang="en-US" sz="2800" dirty="0">
                <a:latin typeface="宋体" pitchFamily="2" charset="-122"/>
                <a:ea typeface="宋体" pitchFamily="2" charset="-122"/>
              </a:rPr>
              <a:t>来进行考虑和处理。</a:t>
            </a:r>
          </a:p>
          <a:p>
            <a:pPr marL="0" indent="0">
              <a:lnSpc>
                <a:spcPct val="110000"/>
              </a:lnSpc>
            </a:pPr>
            <a:r>
              <a:rPr lang="zh-CN" altLang="en-US" sz="2800" dirty="0">
                <a:latin typeface="宋体" pitchFamily="2" charset="-122"/>
                <a:ea typeface="宋体" pitchFamily="2" charset="-122"/>
              </a:rPr>
              <a:t>一个数据元素可由若干个</a:t>
            </a:r>
            <a:r>
              <a:rPr lang="zh-CN" altLang="en-US" sz="2800" dirty="0">
                <a:solidFill>
                  <a:schemeClr val="folHlink"/>
                </a:solidFill>
                <a:latin typeface="宋体" pitchFamily="2" charset="-122"/>
                <a:ea typeface="宋体" pitchFamily="2" charset="-122"/>
              </a:rPr>
              <a:t>数据项</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Data Item</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组成。数据项是数据的不可分割的最小单位。数据项是对客观事物某一方面特性的数据描述。</a:t>
            </a:r>
          </a:p>
          <a:p>
            <a:pPr marL="0" indent="0">
              <a:lnSpc>
                <a:spcPct val="110000"/>
              </a:lnSpc>
            </a:pPr>
            <a:r>
              <a:rPr lang="zh-CN" altLang="en-US" sz="2800" dirty="0">
                <a:solidFill>
                  <a:schemeClr val="folHlink"/>
                </a:solidFill>
                <a:latin typeface="宋体" pitchFamily="2" charset="-122"/>
                <a:ea typeface="宋体" pitchFamily="2" charset="-122"/>
              </a:rPr>
              <a:t>数据对象</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Data Object</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：是性质相同的数据元素的集合，是数据的一个子集。如字符集合</a:t>
            </a:r>
            <a:r>
              <a:rPr lang="en-US" altLang="zh-CN" sz="2800" dirty="0">
                <a:latin typeface="宋体" pitchFamily="2" charset="-122"/>
                <a:ea typeface="宋体" pitchFamily="2" charset="-122"/>
              </a:rPr>
              <a:t>C={‘A’,’B’,’C,</a:t>
            </a:r>
            <a:r>
              <a:rPr lang="en-US" altLang="zh-CN" sz="2800" dirty="0">
                <a:latin typeface="宋体" pitchFamily="2" charset="-122"/>
                <a:ea typeface="宋体" pitchFamily="2" charset="-122"/>
                <a:cs typeface="Times New Roman" charset="0"/>
              </a:rPr>
              <a:t>…</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a:t>
            </a:r>
          </a:p>
        </p:txBody>
      </p:sp>
      <p:sp>
        <p:nvSpPr>
          <p:cNvPr id="20485" name="Rectangle 5"/>
          <p:cNvSpPr>
            <a:spLocks noGrp="1" noChangeArrowheads="1"/>
          </p:cNvSpPr>
          <p:nvPr>
            <p:ph type="title" idx="4294967295"/>
          </p:nvPr>
        </p:nvSpPr>
        <p:spPr>
          <a:xfrm>
            <a:off x="0" y="115888"/>
            <a:ext cx="6191250" cy="762000"/>
          </a:xfrm>
        </p:spPr>
        <p:txBody>
          <a:bodyPr/>
          <a:lstStyle/>
          <a:p>
            <a:pPr eaLnBrk="1" hangingPunct="1">
              <a:defRPr/>
            </a:pPr>
            <a:r>
              <a:rPr lang="zh-CN" altLang="en-US" dirty="0">
                <a:effectLst/>
                <a:latin typeface="宋体" pitchFamily="2" charset="-122"/>
                <a:ea typeface="宋体" pitchFamily="2" charset="-122"/>
              </a:rPr>
              <a:t>基本概念和术语</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99" name="Rectangle 55"/>
          <p:cNvSpPr>
            <a:spLocks noChangeArrowheads="1"/>
          </p:cNvSpPr>
          <p:nvPr/>
        </p:nvSpPr>
        <p:spPr bwMode="auto">
          <a:xfrm>
            <a:off x="152400" y="228600"/>
            <a:ext cx="8812213" cy="4064496"/>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400" dirty="0">
                <a:solidFill>
                  <a:schemeClr val="folHlink"/>
                </a:solidFill>
                <a:latin typeface="宋体" pitchFamily="2" charset="-122"/>
                <a:ea typeface="宋体" pitchFamily="2" charset="-122"/>
              </a:rPr>
              <a:t>数据结构</a:t>
            </a:r>
            <a:r>
              <a:rPr lang="en-US" altLang="zh-CN" sz="2400" dirty="0">
                <a:latin typeface="宋体" pitchFamily="2" charset="-122"/>
                <a:ea typeface="宋体" pitchFamily="2" charset="-122"/>
              </a:rPr>
              <a:t>(</a:t>
            </a:r>
            <a:r>
              <a:rPr lang="en-US" altLang="zh-CN" sz="2400" dirty="0">
                <a:solidFill>
                  <a:schemeClr val="accent1"/>
                </a:solidFill>
                <a:latin typeface="宋体" pitchFamily="2" charset="-122"/>
                <a:ea typeface="宋体" pitchFamily="2" charset="-122"/>
              </a:rPr>
              <a:t>Data Structure</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：是指相互之间具有</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存在</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一定联系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关系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的数据元素的集合。元素之间的相互联系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关系</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称为</a:t>
            </a:r>
            <a:r>
              <a:rPr lang="zh-CN" altLang="en-US" sz="2400" dirty="0">
                <a:solidFill>
                  <a:schemeClr val="folHlink"/>
                </a:solidFill>
                <a:latin typeface="宋体" pitchFamily="2" charset="-122"/>
                <a:ea typeface="宋体" pitchFamily="2" charset="-122"/>
              </a:rPr>
              <a:t>逻辑结构</a:t>
            </a:r>
            <a:r>
              <a:rPr lang="zh-CN" altLang="en-US" sz="2400" dirty="0">
                <a:latin typeface="宋体" pitchFamily="2" charset="-122"/>
                <a:ea typeface="宋体" pitchFamily="2" charset="-122"/>
              </a:rPr>
              <a:t>。数据元素之间的逻辑结构有四种基本类型，如图</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所示。</a:t>
            </a:r>
          </a:p>
          <a:p>
            <a:pPr marL="533400" lvl="1">
              <a:lnSpc>
                <a:spcPct val="110000"/>
              </a:lnSpc>
              <a:spcBef>
                <a:spcPct val="20000"/>
              </a:spcBef>
              <a:buClr>
                <a:schemeClr val="accent2"/>
              </a:buClr>
              <a:buSzPct val="80000"/>
              <a:buFont typeface="Arial" pitchFamily="34" charset="0"/>
              <a:buChar char="•"/>
            </a:pPr>
            <a:r>
              <a:rPr lang="zh-CN" altLang="en-US" sz="2400" dirty="0">
                <a:solidFill>
                  <a:schemeClr val="folHlink"/>
                </a:solidFill>
                <a:latin typeface="宋体" pitchFamily="2" charset="-122"/>
                <a:ea typeface="宋体" pitchFamily="2" charset="-122"/>
              </a:rPr>
              <a:t>集合</a:t>
            </a:r>
            <a:r>
              <a:rPr lang="zh-CN" altLang="en-US" sz="2400" dirty="0">
                <a:latin typeface="宋体" pitchFamily="2" charset="-122"/>
                <a:ea typeface="宋体" pitchFamily="2" charset="-122"/>
              </a:rPr>
              <a:t>：结构中的数据元素除了“同属于一个集合”外，没有其它关系。</a:t>
            </a:r>
          </a:p>
          <a:p>
            <a:pPr marL="533400" lvl="1">
              <a:lnSpc>
                <a:spcPct val="110000"/>
              </a:lnSpc>
              <a:spcBef>
                <a:spcPct val="20000"/>
              </a:spcBef>
              <a:buClr>
                <a:schemeClr val="accent2"/>
              </a:buClr>
              <a:buSzPct val="80000"/>
              <a:buFont typeface="Arial" pitchFamily="34" charset="0"/>
              <a:buChar char="•"/>
            </a:pPr>
            <a:r>
              <a:rPr lang="zh-CN" altLang="en-US" sz="2400" dirty="0">
                <a:solidFill>
                  <a:schemeClr val="folHlink"/>
                </a:solidFill>
                <a:latin typeface="宋体" pitchFamily="2" charset="-122"/>
                <a:ea typeface="宋体" pitchFamily="2" charset="-122"/>
              </a:rPr>
              <a:t>线性结构</a:t>
            </a:r>
            <a:r>
              <a:rPr lang="zh-CN" altLang="en-US" sz="2400" dirty="0">
                <a:latin typeface="宋体" pitchFamily="2" charset="-122"/>
                <a:ea typeface="宋体" pitchFamily="2" charset="-122"/>
              </a:rPr>
              <a:t>：结构中的数据元素之间存在一对一的关系。</a:t>
            </a:r>
          </a:p>
          <a:p>
            <a:pPr marL="533400" lvl="1">
              <a:lnSpc>
                <a:spcPct val="110000"/>
              </a:lnSpc>
              <a:spcBef>
                <a:spcPct val="20000"/>
              </a:spcBef>
              <a:buClr>
                <a:schemeClr val="accent2"/>
              </a:buClr>
              <a:buSzPct val="80000"/>
              <a:buFont typeface="Arial" pitchFamily="34" charset="0"/>
              <a:buChar char="•"/>
            </a:pPr>
            <a:r>
              <a:rPr lang="zh-CN" altLang="en-US" sz="2400" dirty="0">
                <a:solidFill>
                  <a:schemeClr val="folHlink"/>
                </a:solidFill>
                <a:latin typeface="宋体" pitchFamily="2" charset="-122"/>
                <a:ea typeface="宋体" pitchFamily="2" charset="-122"/>
              </a:rPr>
              <a:t>树型结构</a:t>
            </a:r>
            <a:r>
              <a:rPr lang="zh-CN" altLang="en-US" sz="2400" dirty="0">
                <a:latin typeface="宋体" pitchFamily="2" charset="-122"/>
                <a:ea typeface="宋体" pitchFamily="2" charset="-122"/>
              </a:rPr>
              <a:t>：结构中的数据元素之间存在一对多的关系。</a:t>
            </a:r>
          </a:p>
          <a:p>
            <a:pPr marL="533400" lvl="1">
              <a:lnSpc>
                <a:spcPct val="110000"/>
              </a:lnSpc>
              <a:spcBef>
                <a:spcPct val="20000"/>
              </a:spcBef>
              <a:buClr>
                <a:schemeClr val="accent2"/>
              </a:buClr>
              <a:buSzPct val="80000"/>
              <a:buFont typeface="Arial" pitchFamily="34" charset="0"/>
              <a:buChar char="•"/>
            </a:pPr>
            <a:r>
              <a:rPr lang="zh-CN" altLang="en-US" sz="2400" dirty="0">
                <a:solidFill>
                  <a:schemeClr val="folHlink"/>
                </a:solidFill>
                <a:latin typeface="宋体" pitchFamily="2" charset="-122"/>
                <a:ea typeface="宋体" pitchFamily="2" charset="-122"/>
              </a:rPr>
              <a:t>图状结构或网状结构</a:t>
            </a:r>
            <a:r>
              <a:rPr lang="zh-CN" altLang="en-US" sz="2400" dirty="0">
                <a:latin typeface="宋体" pitchFamily="2" charset="-122"/>
                <a:ea typeface="宋体" pitchFamily="2" charset="-122"/>
              </a:rPr>
              <a:t>：结构中的数据元素之间存在多对多的关系。</a:t>
            </a:r>
          </a:p>
        </p:txBody>
      </p:sp>
      <p:sp>
        <p:nvSpPr>
          <p:cNvPr id="3" name="Rectangle 4">
            <a:extLst>
              <a:ext uri="{FF2B5EF4-FFF2-40B4-BE49-F238E27FC236}">
                <a16:creationId xmlns:a16="http://schemas.microsoft.com/office/drawing/2014/main" id="{5E5DF331-0953-42C3-92CE-3F649D8A3FB2}"/>
              </a:ext>
            </a:extLst>
          </p:cNvPr>
          <p:cNvSpPr>
            <a:spLocks noChangeArrowheads="1"/>
          </p:cNvSpPr>
          <p:nvPr/>
        </p:nvSpPr>
        <p:spPr bwMode="auto">
          <a:xfrm>
            <a:off x="2673152" y="5856730"/>
            <a:ext cx="3200400" cy="381000"/>
          </a:xfrm>
          <a:prstGeom prst="rect">
            <a:avLst/>
          </a:prstGeom>
          <a:noFill/>
          <a:ln w="9525">
            <a:noFill/>
            <a:miter lim="800000"/>
            <a:headEnd/>
            <a:tailEnd/>
          </a:ln>
          <a:effectLst/>
        </p:spPr>
        <p:txBody>
          <a:bodyPr lIns="92075" tIns="46038" rIns="92075" bIns="46038" anchor="ctr"/>
          <a:lstStyle/>
          <a:p>
            <a:pPr algn="ctr">
              <a:defRPr/>
            </a:pPr>
            <a:r>
              <a:rPr lang="zh-CN" altLang="en-US" sz="2000" dirty="0">
                <a:latin typeface="宋体" pitchFamily="2" charset="-122"/>
                <a:ea typeface="宋体" pitchFamily="2" charset="-122"/>
              </a:rPr>
              <a:t>图</a:t>
            </a:r>
            <a:r>
              <a:rPr lang="en-US" altLang="zh-CN" sz="2000" dirty="0">
                <a:latin typeface="宋体" pitchFamily="2" charset="-122"/>
                <a:ea typeface="宋体" pitchFamily="2" charset="-122"/>
              </a:rPr>
              <a:t>3 </a:t>
            </a:r>
            <a:r>
              <a:rPr lang="zh-CN" altLang="en-US" sz="2000" dirty="0">
                <a:latin typeface="宋体" pitchFamily="2" charset="-122"/>
                <a:ea typeface="宋体" pitchFamily="2" charset="-122"/>
              </a:rPr>
              <a:t>四类基本结构图</a:t>
            </a:r>
          </a:p>
        </p:txBody>
      </p:sp>
      <p:grpSp>
        <p:nvGrpSpPr>
          <p:cNvPr id="4" name="Group 5">
            <a:extLst>
              <a:ext uri="{FF2B5EF4-FFF2-40B4-BE49-F238E27FC236}">
                <a16:creationId xmlns:a16="http://schemas.microsoft.com/office/drawing/2014/main" id="{B3B6B349-3AB9-4990-AE24-A0A4A0A3BCB4}"/>
              </a:ext>
            </a:extLst>
          </p:cNvPr>
          <p:cNvGrpSpPr>
            <a:grpSpLocks/>
          </p:cNvGrpSpPr>
          <p:nvPr/>
        </p:nvGrpSpPr>
        <p:grpSpPr bwMode="auto">
          <a:xfrm>
            <a:off x="539552" y="4420344"/>
            <a:ext cx="7231063" cy="1143000"/>
            <a:chOff x="480" y="3168"/>
            <a:chExt cx="4555" cy="720"/>
          </a:xfrm>
        </p:grpSpPr>
        <p:grpSp>
          <p:nvGrpSpPr>
            <p:cNvPr id="5" name="Group 6">
              <a:extLst>
                <a:ext uri="{FF2B5EF4-FFF2-40B4-BE49-F238E27FC236}">
                  <a16:creationId xmlns:a16="http://schemas.microsoft.com/office/drawing/2014/main" id="{56442849-DC57-4A67-A363-8A9FE47C3C32}"/>
                </a:ext>
              </a:extLst>
            </p:cNvPr>
            <p:cNvGrpSpPr>
              <a:grpSpLocks/>
            </p:cNvGrpSpPr>
            <p:nvPr/>
          </p:nvGrpSpPr>
          <p:grpSpPr bwMode="auto">
            <a:xfrm>
              <a:off x="480" y="3701"/>
              <a:ext cx="1379" cy="91"/>
              <a:chOff x="528" y="3312"/>
              <a:chExt cx="1379" cy="91"/>
            </a:xfrm>
          </p:grpSpPr>
          <p:sp>
            <p:nvSpPr>
              <p:cNvPr id="43" name="AutoShape 7">
                <a:extLst>
                  <a:ext uri="{FF2B5EF4-FFF2-40B4-BE49-F238E27FC236}">
                    <a16:creationId xmlns:a16="http://schemas.microsoft.com/office/drawing/2014/main" id="{4F8B58F0-3122-4E94-9EEE-19D9BAE15E5D}"/>
                  </a:ext>
                </a:extLst>
              </p:cNvPr>
              <p:cNvSpPr>
                <a:spLocks noChangeArrowheads="1"/>
              </p:cNvSpPr>
              <p:nvPr/>
            </p:nvSpPr>
            <p:spPr bwMode="auto">
              <a:xfrm>
                <a:off x="528" y="33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44" name="AutoShape 8">
                <a:extLst>
                  <a:ext uri="{FF2B5EF4-FFF2-40B4-BE49-F238E27FC236}">
                    <a16:creationId xmlns:a16="http://schemas.microsoft.com/office/drawing/2014/main" id="{075BC95E-BB60-426A-9DC8-B85AE76CD8AA}"/>
                  </a:ext>
                </a:extLst>
              </p:cNvPr>
              <p:cNvSpPr>
                <a:spLocks noChangeArrowheads="1"/>
              </p:cNvSpPr>
              <p:nvPr/>
            </p:nvSpPr>
            <p:spPr bwMode="auto">
              <a:xfrm>
                <a:off x="960" y="33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45" name="AutoShape 9">
                <a:extLst>
                  <a:ext uri="{FF2B5EF4-FFF2-40B4-BE49-F238E27FC236}">
                    <a16:creationId xmlns:a16="http://schemas.microsoft.com/office/drawing/2014/main" id="{A9AC6760-989B-4CC4-9E1F-0BFF254C391B}"/>
                  </a:ext>
                </a:extLst>
              </p:cNvPr>
              <p:cNvSpPr>
                <a:spLocks noChangeArrowheads="1"/>
              </p:cNvSpPr>
              <p:nvPr/>
            </p:nvSpPr>
            <p:spPr bwMode="auto">
              <a:xfrm>
                <a:off x="1392" y="33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46" name="AutoShape 10">
                <a:extLst>
                  <a:ext uri="{FF2B5EF4-FFF2-40B4-BE49-F238E27FC236}">
                    <a16:creationId xmlns:a16="http://schemas.microsoft.com/office/drawing/2014/main" id="{84CEA87F-977B-4E03-ADD0-22997BDA6FD4}"/>
                  </a:ext>
                </a:extLst>
              </p:cNvPr>
              <p:cNvSpPr>
                <a:spLocks noChangeArrowheads="1"/>
              </p:cNvSpPr>
              <p:nvPr/>
            </p:nvSpPr>
            <p:spPr bwMode="auto">
              <a:xfrm>
                <a:off x="1816" y="33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47" name="Line 11">
                <a:extLst>
                  <a:ext uri="{FF2B5EF4-FFF2-40B4-BE49-F238E27FC236}">
                    <a16:creationId xmlns:a16="http://schemas.microsoft.com/office/drawing/2014/main" id="{84CB75D1-4E72-4052-8862-E03AFDCA8E40}"/>
                  </a:ext>
                </a:extLst>
              </p:cNvPr>
              <p:cNvSpPr>
                <a:spLocks noChangeShapeType="1"/>
              </p:cNvSpPr>
              <p:nvPr/>
            </p:nvSpPr>
            <p:spPr bwMode="auto">
              <a:xfrm>
                <a:off x="624" y="3360"/>
                <a:ext cx="336" cy="0"/>
              </a:xfrm>
              <a:prstGeom prst="line">
                <a:avLst/>
              </a:prstGeom>
              <a:noFill/>
              <a:ln w="9525">
                <a:solidFill>
                  <a:schemeClr val="tx1"/>
                </a:solidFill>
                <a:miter lim="800000"/>
                <a:headEnd/>
                <a:tailEnd/>
              </a:ln>
            </p:spPr>
            <p:txBody>
              <a:bodyPr wrap="none"/>
              <a:lstStyle/>
              <a:p>
                <a:endParaRPr lang="zh-CN" altLang="en-US"/>
              </a:p>
            </p:txBody>
          </p:sp>
          <p:sp>
            <p:nvSpPr>
              <p:cNvPr id="48" name="Line 12">
                <a:extLst>
                  <a:ext uri="{FF2B5EF4-FFF2-40B4-BE49-F238E27FC236}">
                    <a16:creationId xmlns:a16="http://schemas.microsoft.com/office/drawing/2014/main" id="{39EEC823-B971-4858-824E-8B5BBC6D07AC}"/>
                  </a:ext>
                </a:extLst>
              </p:cNvPr>
              <p:cNvSpPr>
                <a:spLocks noChangeShapeType="1"/>
              </p:cNvSpPr>
              <p:nvPr/>
            </p:nvSpPr>
            <p:spPr bwMode="auto">
              <a:xfrm>
                <a:off x="1056" y="3360"/>
                <a:ext cx="336" cy="0"/>
              </a:xfrm>
              <a:prstGeom prst="line">
                <a:avLst/>
              </a:prstGeom>
              <a:noFill/>
              <a:ln w="9525">
                <a:solidFill>
                  <a:schemeClr val="tx1"/>
                </a:solidFill>
                <a:miter lim="800000"/>
                <a:headEnd/>
                <a:tailEnd/>
              </a:ln>
            </p:spPr>
            <p:txBody>
              <a:bodyPr wrap="none"/>
              <a:lstStyle/>
              <a:p>
                <a:endParaRPr lang="zh-CN" altLang="en-US"/>
              </a:p>
            </p:txBody>
          </p:sp>
          <p:sp>
            <p:nvSpPr>
              <p:cNvPr id="49" name="Line 13">
                <a:extLst>
                  <a:ext uri="{FF2B5EF4-FFF2-40B4-BE49-F238E27FC236}">
                    <a16:creationId xmlns:a16="http://schemas.microsoft.com/office/drawing/2014/main" id="{BA2BAC43-516C-404B-AA2A-90F4578D877C}"/>
                  </a:ext>
                </a:extLst>
              </p:cNvPr>
              <p:cNvSpPr>
                <a:spLocks noChangeShapeType="1"/>
              </p:cNvSpPr>
              <p:nvPr/>
            </p:nvSpPr>
            <p:spPr bwMode="auto">
              <a:xfrm>
                <a:off x="1480" y="3360"/>
                <a:ext cx="336" cy="0"/>
              </a:xfrm>
              <a:prstGeom prst="line">
                <a:avLst/>
              </a:prstGeom>
              <a:noFill/>
              <a:ln w="9525">
                <a:solidFill>
                  <a:schemeClr val="tx1"/>
                </a:solidFill>
                <a:miter lim="800000"/>
                <a:headEnd/>
                <a:tailEnd/>
              </a:ln>
            </p:spPr>
            <p:txBody>
              <a:bodyPr wrap="none"/>
              <a:lstStyle/>
              <a:p>
                <a:endParaRPr lang="zh-CN" altLang="en-US"/>
              </a:p>
            </p:txBody>
          </p:sp>
        </p:grpSp>
        <p:grpSp>
          <p:nvGrpSpPr>
            <p:cNvPr id="6" name="Group 14">
              <a:extLst>
                <a:ext uri="{FF2B5EF4-FFF2-40B4-BE49-F238E27FC236}">
                  <a16:creationId xmlns:a16="http://schemas.microsoft.com/office/drawing/2014/main" id="{01895D0F-DBC2-4E53-A755-06593E99F9E8}"/>
                </a:ext>
              </a:extLst>
            </p:cNvPr>
            <p:cNvGrpSpPr>
              <a:grpSpLocks/>
            </p:cNvGrpSpPr>
            <p:nvPr/>
          </p:nvGrpSpPr>
          <p:grpSpPr bwMode="auto">
            <a:xfrm>
              <a:off x="2320" y="3216"/>
              <a:ext cx="1083" cy="571"/>
              <a:chOff x="2320" y="3240"/>
              <a:chExt cx="1083" cy="571"/>
            </a:xfrm>
          </p:grpSpPr>
          <p:sp>
            <p:nvSpPr>
              <p:cNvPr id="28" name="AutoShape 15">
                <a:extLst>
                  <a:ext uri="{FF2B5EF4-FFF2-40B4-BE49-F238E27FC236}">
                    <a16:creationId xmlns:a16="http://schemas.microsoft.com/office/drawing/2014/main" id="{9B30E2AB-2FD1-4ACF-8C78-074BC83F0E89}"/>
                  </a:ext>
                </a:extLst>
              </p:cNvPr>
              <p:cNvSpPr>
                <a:spLocks noChangeArrowheads="1"/>
              </p:cNvSpPr>
              <p:nvPr/>
            </p:nvSpPr>
            <p:spPr bwMode="auto">
              <a:xfrm>
                <a:off x="2824" y="37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29" name="AutoShape 16">
                <a:extLst>
                  <a:ext uri="{FF2B5EF4-FFF2-40B4-BE49-F238E27FC236}">
                    <a16:creationId xmlns:a16="http://schemas.microsoft.com/office/drawing/2014/main" id="{EDDC6C49-01A7-4A1B-B1F8-E634B2C62DFD}"/>
                  </a:ext>
                </a:extLst>
              </p:cNvPr>
              <p:cNvSpPr>
                <a:spLocks noChangeArrowheads="1"/>
              </p:cNvSpPr>
              <p:nvPr/>
            </p:nvSpPr>
            <p:spPr bwMode="auto">
              <a:xfrm>
                <a:off x="2592" y="3456"/>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0" name="AutoShape 17">
                <a:extLst>
                  <a:ext uri="{FF2B5EF4-FFF2-40B4-BE49-F238E27FC236}">
                    <a16:creationId xmlns:a16="http://schemas.microsoft.com/office/drawing/2014/main" id="{81E5D995-E95C-4942-AE3C-53ED585837C1}"/>
                  </a:ext>
                </a:extLst>
              </p:cNvPr>
              <p:cNvSpPr>
                <a:spLocks noChangeArrowheads="1"/>
              </p:cNvSpPr>
              <p:nvPr/>
            </p:nvSpPr>
            <p:spPr bwMode="auto">
              <a:xfrm>
                <a:off x="2808" y="3240"/>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1" name="AutoShape 18">
                <a:extLst>
                  <a:ext uri="{FF2B5EF4-FFF2-40B4-BE49-F238E27FC236}">
                    <a16:creationId xmlns:a16="http://schemas.microsoft.com/office/drawing/2014/main" id="{E0FE24A0-1E3A-451A-9EA9-132788D01F2E}"/>
                  </a:ext>
                </a:extLst>
              </p:cNvPr>
              <p:cNvSpPr>
                <a:spLocks noChangeArrowheads="1"/>
              </p:cNvSpPr>
              <p:nvPr/>
            </p:nvSpPr>
            <p:spPr bwMode="auto">
              <a:xfrm>
                <a:off x="3104" y="3456"/>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2" name="AutoShape 19">
                <a:extLst>
                  <a:ext uri="{FF2B5EF4-FFF2-40B4-BE49-F238E27FC236}">
                    <a16:creationId xmlns:a16="http://schemas.microsoft.com/office/drawing/2014/main" id="{19A573D1-215E-46D1-AAAC-2211A5E037EA}"/>
                  </a:ext>
                </a:extLst>
              </p:cNvPr>
              <p:cNvSpPr>
                <a:spLocks noChangeArrowheads="1"/>
              </p:cNvSpPr>
              <p:nvPr/>
            </p:nvSpPr>
            <p:spPr bwMode="auto">
              <a:xfrm>
                <a:off x="2320" y="37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3" name="AutoShape 20">
                <a:extLst>
                  <a:ext uri="{FF2B5EF4-FFF2-40B4-BE49-F238E27FC236}">
                    <a16:creationId xmlns:a16="http://schemas.microsoft.com/office/drawing/2014/main" id="{C2099330-EB43-404D-A47E-FE4ED9DF8410}"/>
                  </a:ext>
                </a:extLst>
              </p:cNvPr>
              <p:cNvSpPr>
                <a:spLocks noChangeArrowheads="1"/>
              </p:cNvSpPr>
              <p:nvPr/>
            </p:nvSpPr>
            <p:spPr bwMode="auto">
              <a:xfrm>
                <a:off x="2592" y="37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4" name="AutoShape 21">
                <a:extLst>
                  <a:ext uri="{FF2B5EF4-FFF2-40B4-BE49-F238E27FC236}">
                    <a16:creationId xmlns:a16="http://schemas.microsoft.com/office/drawing/2014/main" id="{2F1E597F-C6D7-493D-B62A-68E2A43761F3}"/>
                  </a:ext>
                </a:extLst>
              </p:cNvPr>
              <p:cNvSpPr>
                <a:spLocks noChangeArrowheads="1"/>
              </p:cNvSpPr>
              <p:nvPr/>
            </p:nvSpPr>
            <p:spPr bwMode="auto">
              <a:xfrm>
                <a:off x="3312" y="3720"/>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5" name="AutoShape 22">
                <a:extLst>
                  <a:ext uri="{FF2B5EF4-FFF2-40B4-BE49-F238E27FC236}">
                    <a16:creationId xmlns:a16="http://schemas.microsoft.com/office/drawing/2014/main" id="{B1A69BA9-D2B6-4AF1-8D06-02DF1B6D60A3}"/>
                  </a:ext>
                </a:extLst>
              </p:cNvPr>
              <p:cNvSpPr>
                <a:spLocks noChangeArrowheads="1"/>
              </p:cNvSpPr>
              <p:nvPr/>
            </p:nvSpPr>
            <p:spPr bwMode="auto">
              <a:xfrm>
                <a:off x="3000" y="3712"/>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36" name="Line 23">
                <a:extLst>
                  <a:ext uri="{FF2B5EF4-FFF2-40B4-BE49-F238E27FC236}">
                    <a16:creationId xmlns:a16="http://schemas.microsoft.com/office/drawing/2014/main" id="{5937330B-784F-474B-9DE1-0C056389510B}"/>
                  </a:ext>
                </a:extLst>
              </p:cNvPr>
              <p:cNvSpPr>
                <a:spLocks noChangeShapeType="1"/>
              </p:cNvSpPr>
              <p:nvPr/>
            </p:nvSpPr>
            <p:spPr bwMode="auto">
              <a:xfrm flipH="1">
                <a:off x="2656" y="3312"/>
                <a:ext cx="176" cy="144"/>
              </a:xfrm>
              <a:prstGeom prst="line">
                <a:avLst/>
              </a:prstGeom>
              <a:noFill/>
              <a:ln w="9525">
                <a:solidFill>
                  <a:schemeClr val="tx1"/>
                </a:solidFill>
                <a:miter lim="800000"/>
                <a:headEnd/>
                <a:tailEnd/>
              </a:ln>
            </p:spPr>
            <p:txBody>
              <a:bodyPr wrap="none"/>
              <a:lstStyle/>
              <a:p>
                <a:endParaRPr lang="zh-CN" altLang="en-US"/>
              </a:p>
            </p:txBody>
          </p:sp>
          <p:sp>
            <p:nvSpPr>
              <p:cNvPr id="37" name="Line 24">
                <a:extLst>
                  <a:ext uri="{FF2B5EF4-FFF2-40B4-BE49-F238E27FC236}">
                    <a16:creationId xmlns:a16="http://schemas.microsoft.com/office/drawing/2014/main" id="{E9745F02-91E7-4E7A-8DBB-B49D68125A4B}"/>
                  </a:ext>
                </a:extLst>
              </p:cNvPr>
              <p:cNvSpPr>
                <a:spLocks noChangeShapeType="1"/>
              </p:cNvSpPr>
              <p:nvPr/>
            </p:nvSpPr>
            <p:spPr bwMode="auto">
              <a:xfrm>
                <a:off x="2896" y="3320"/>
                <a:ext cx="224" cy="136"/>
              </a:xfrm>
              <a:prstGeom prst="line">
                <a:avLst/>
              </a:prstGeom>
              <a:noFill/>
              <a:ln w="9525">
                <a:solidFill>
                  <a:schemeClr val="tx1"/>
                </a:solidFill>
                <a:miter lim="800000"/>
                <a:headEnd/>
                <a:tailEnd/>
              </a:ln>
            </p:spPr>
            <p:txBody>
              <a:bodyPr wrap="none"/>
              <a:lstStyle/>
              <a:p>
                <a:endParaRPr lang="zh-CN" altLang="en-US"/>
              </a:p>
            </p:txBody>
          </p:sp>
          <p:sp>
            <p:nvSpPr>
              <p:cNvPr id="38" name="Line 25">
                <a:extLst>
                  <a:ext uri="{FF2B5EF4-FFF2-40B4-BE49-F238E27FC236}">
                    <a16:creationId xmlns:a16="http://schemas.microsoft.com/office/drawing/2014/main" id="{A21B399C-9091-4293-9A9C-0C168BB1DA9F}"/>
                  </a:ext>
                </a:extLst>
              </p:cNvPr>
              <p:cNvSpPr>
                <a:spLocks noChangeShapeType="1"/>
              </p:cNvSpPr>
              <p:nvPr/>
            </p:nvSpPr>
            <p:spPr bwMode="auto">
              <a:xfrm flipH="1">
                <a:off x="2408" y="3536"/>
                <a:ext cx="192" cy="192"/>
              </a:xfrm>
              <a:prstGeom prst="line">
                <a:avLst/>
              </a:prstGeom>
              <a:noFill/>
              <a:ln w="9525">
                <a:solidFill>
                  <a:schemeClr val="tx1"/>
                </a:solidFill>
                <a:miter lim="800000"/>
                <a:headEnd/>
                <a:tailEnd/>
              </a:ln>
            </p:spPr>
            <p:txBody>
              <a:bodyPr wrap="none"/>
              <a:lstStyle/>
              <a:p>
                <a:endParaRPr lang="zh-CN" altLang="en-US"/>
              </a:p>
            </p:txBody>
          </p:sp>
          <p:sp>
            <p:nvSpPr>
              <p:cNvPr id="39" name="Line 26">
                <a:extLst>
                  <a:ext uri="{FF2B5EF4-FFF2-40B4-BE49-F238E27FC236}">
                    <a16:creationId xmlns:a16="http://schemas.microsoft.com/office/drawing/2014/main" id="{B208AEB7-1DA0-46C4-9F30-FCFF5B3FF0E4}"/>
                  </a:ext>
                </a:extLst>
              </p:cNvPr>
              <p:cNvSpPr>
                <a:spLocks noChangeShapeType="1"/>
              </p:cNvSpPr>
              <p:nvPr/>
            </p:nvSpPr>
            <p:spPr bwMode="auto">
              <a:xfrm>
                <a:off x="2640" y="3552"/>
                <a:ext cx="0" cy="154"/>
              </a:xfrm>
              <a:prstGeom prst="line">
                <a:avLst/>
              </a:prstGeom>
              <a:noFill/>
              <a:ln w="9525">
                <a:solidFill>
                  <a:schemeClr val="tx1"/>
                </a:solidFill>
                <a:miter lim="800000"/>
                <a:headEnd/>
                <a:tailEnd/>
              </a:ln>
            </p:spPr>
            <p:txBody>
              <a:bodyPr wrap="none"/>
              <a:lstStyle/>
              <a:p>
                <a:endParaRPr lang="zh-CN" altLang="en-US"/>
              </a:p>
            </p:txBody>
          </p:sp>
          <p:sp>
            <p:nvSpPr>
              <p:cNvPr id="40" name="Line 27">
                <a:extLst>
                  <a:ext uri="{FF2B5EF4-FFF2-40B4-BE49-F238E27FC236}">
                    <a16:creationId xmlns:a16="http://schemas.microsoft.com/office/drawing/2014/main" id="{2164526E-94C3-47EC-AD91-CDF43E365AF5}"/>
                  </a:ext>
                </a:extLst>
              </p:cNvPr>
              <p:cNvSpPr>
                <a:spLocks noChangeShapeType="1"/>
              </p:cNvSpPr>
              <p:nvPr/>
            </p:nvSpPr>
            <p:spPr bwMode="auto">
              <a:xfrm>
                <a:off x="2680" y="3528"/>
                <a:ext cx="192" cy="192"/>
              </a:xfrm>
              <a:prstGeom prst="line">
                <a:avLst/>
              </a:prstGeom>
              <a:noFill/>
              <a:ln w="9525">
                <a:solidFill>
                  <a:schemeClr val="tx1"/>
                </a:solidFill>
                <a:miter lim="800000"/>
                <a:headEnd/>
                <a:tailEnd/>
              </a:ln>
            </p:spPr>
            <p:txBody>
              <a:bodyPr wrap="none"/>
              <a:lstStyle/>
              <a:p>
                <a:endParaRPr lang="zh-CN" altLang="en-US"/>
              </a:p>
            </p:txBody>
          </p:sp>
          <p:sp>
            <p:nvSpPr>
              <p:cNvPr id="41" name="Line 28">
                <a:extLst>
                  <a:ext uri="{FF2B5EF4-FFF2-40B4-BE49-F238E27FC236}">
                    <a16:creationId xmlns:a16="http://schemas.microsoft.com/office/drawing/2014/main" id="{69D1ADCF-89BB-421C-B080-2C42C84C2EC0}"/>
                  </a:ext>
                </a:extLst>
              </p:cNvPr>
              <p:cNvSpPr>
                <a:spLocks noChangeShapeType="1"/>
              </p:cNvSpPr>
              <p:nvPr/>
            </p:nvSpPr>
            <p:spPr bwMode="auto">
              <a:xfrm flipH="1">
                <a:off x="3048" y="3552"/>
                <a:ext cx="96" cy="144"/>
              </a:xfrm>
              <a:prstGeom prst="line">
                <a:avLst/>
              </a:prstGeom>
              <a:noFill/>
              <a:ln w="9525">
                <a:solidFill>
                  <a:schemeClr val="tx1"/>
                </a:solidFill>
                <a:miter lim="800000"/>
                <a:headEnd/>
                <a:tailEnd/>
              </a:ln>
            </p:spPr>
            <p:txBody>
              <a:bodyPr wrap="none"/>
              <a:lstStyle/>
              <a:p>
                <a:endParaRPr lang="zh-CN" altLang="en-US"/>
              </a:p>
            </p:txBody>
          </p:sp>
          <p:sp>
            <p:nvSpPr>
              <p:cNvPr id="42" name="Line 29">
                <a:extLst>
                  <a:ext uri="{FF2B5EF4-FFF2-40B4-BE49-F238E27FC236}">
                    <a16:creationId xmlns:a16="http://schemas.microsoft.com/office/drawing/2014/main" id="{CFFEFB4A-C36F-4425-9F82-3BAB406FBCB7}"/>
                  </a:ext>
                </a:extLst>
              </p:cNvPr>
              <p:cNvSpPr>
                <a:spLocks noChangeShapeType="1"/>
              </p:cNvSpPr>
              <p:nvPr/>
            </p:nvSpPr>
            <p:spPr bwMode="auto">
              <a:xfrm>
                <a:off x="3200" y="3528"/>
                <a:ext cx="144" cy="192"/>
              </a:xfrm>
              <a:prstGeom prst="line">
                <a:avLst/>
              </a:prstGeom>
              <a:noFill/>
              <a:ln w="9525">
                <a:solidFill>
                  <a:schemeClr val="tx1"/>
                </a:solidFill>
                <a:miter lim="800000"/>
                <a:headEnd/>
                <a:tailEnd/>
              </a:ln>
            </p:spPr>
            <p:txBody>
              <a:bodyPr wrap="none"/>
              <a:lstStyle/>
              <a:p>
                <a:endParaRPr lang="zh-CN" altLang="en-US"/>
              </a:p>
            </p:txBody>
          </p:sp>
        </p:grpSp>
        <p:grpSp>
          <p:nvGrpSpPr>
            <p:cNvPr id="7" name="Group 30">
              <a:extLst>
                <a:ext uri="{FF2B5EF4-FFF2-40B4-BE49-F238E27FC236}">
                  <a16:creationId xmlns:a16="http://schemas.microsoft.com/office/drawing/2014/main" id="{6E266F01-6CCA-4AB5-AEA3-EC38DFC7A881}"/>
                </a:ext>
              </a:extLst>
            </p:cNvPr>
            <p:cNvGrpSpPr>
              <a:grpSpLocks/>
            </p:cNvGrpSpPr>
            <p:nvPr/>
          </p:nvGrpSpPr>
          <p:grpSpPr bwMode="auto">
            <a:xfrm>
              <a:off x="3904" y="3216"/>
              <a:ext cx="1131" cy="672"/>
              <a:chOff x="3904" y="3360"/>
              <a:chExt cx="1131" cy="672"/>
            </a:xfrm>
          </p:grpSpPr>
          <p:sp>
            <p:nvSpPr>
              <p:cNvPr id="15" name="Line 31">
                <a:extLst>
                  <a:ext uri="{FF2B5EF4-FFF2-40B4-BE49-F238E27FC236}">
                    <a16:creationId xmlns:a16="http://schemas.microsoft.com/office/drawing/2014/main" id="{AC7FB91E-DE99-4655-9928-EA49FC5188B5}"/>
                  </a:ext>
                </a:extLst>
              </p:cNvPr>
              <p:cNvSpPr>
                <a:spLocks noChangeShapeType="1"/>
              </p:cNvSpPr>
              <p:nvPr/>
            </p:nvSpPr>
            <p:spPr bwMode="auto">
              <a:xfrm>
                <a:off x="4304" y="3400"/>
                <a:ext cx="408" cy="0"/>
              </a:xfrm>
              <a:prstGeom prst="line">
                <a:avLst/>
              </a:prstGeom>
              <a:noFill/>
              <a:ln w="9525">
                <a:solidFill>
                  <a:schemeClr val="tx1"/>
                </a:solidFill>
                <a:miter lim="800000"/>
                <a:headEnd/>
                <a:tailEnd/>
              </a:ln>
            </p:spPr>
            <p:txBody>
              <a:bodyPr wrap="none"/>
              <a:lstStyle/>
              <a:p>
                <a:endParaRPr lang="zh-CN" altLang="en-US"/>
              </a:p>
            </p:txBody>
          </p:sp>
          <p:sp>
            <p:nvSpPr>
              <p:cNvPr id="16" name="AutoShape 32">
                <a:extLst>
                  <a:ext uri="{FF2B5EF4-FFF2-40B4-BE49-F238E27FC236}">
                    <a16:creationId xmlns:a16="http://schemas.microsoft.com/office/drawing/2014/main" id="{B0C5928A-1568-4F15-B9CB-54DD1AB236B5}"/>
                  </a:ext>
                </a:extLst>
              </p:cNvPr>
              <p:cNvSpPr>
                <a:spLocks noChangeArrowheads="1"/>
              </p:cNvSpPr>
              <p:nvPr/>
            </p:nvSpPr>
            <p:spPr bwMode="auto">
              <a:xfrm>
                <a:off x="4224" y="3368"/>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17" name="AutoShape 33">
                <a:extLst>
                  <a:ext uri="{FF2B5EF4-FFF2-40B4-BE49-F238E27FC236}">
                    <a16:creationId xmlns:a16="http://schemas.microsoft.com/office/drawing/2014/main" id="{D1332D60-8E12-4CC4-8709-0393B26F3099}"/>
                  </a:ext>
                </a:extLst>
              </p:cNvPr>
              <p:cNvSpPr>
                <a:spLocks noChangeArrowheads="1"/>
              </p:cNvSpPr>
              <p:nvPr/>
            </p:nvSpPr>
            <p:spPr bwMode="auto">
              <a:xfrm>
                <a:off x="3904" y="3688"/>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18" name="AutoShape 34">
                <a:extLst>
                  <a:ext uri="{FF2B5EF4-FFF2-40B4-BE49-F238E27FC236}">
                    <a16:creationId xmlns:a16="http://schemas.microsoft.com/office/drawing/2014/main" id="{F5203B5B-F564-4686-BCED-C85CB118F129}"/>
                  </a:ext>
                </a:extLst>
              </p:cNvPr>
              <p:cNvSpPr>
                <a:spLocks noChangeArrowheads="1"/>
              </p:cNvSpPr>
              <p:nvPr/>
            </p:nvSpPr>
            <p:spPr bwMode="auto">
              <a:xfrm>
                <a:off x="4704" y="3360"/>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19" name="AutoShape 35">
                <a:extLst>
                  <a:ext uri="{FF2B5EF4-FFF2-40B4-BE49-F238E27FC236}">
                    <a16:creationId xmlns:a16="http://schemas.microsoft.com/office/drawing/2014/main" id="{565F973D-7FF4-4011-BC6D-CF0F0EEFA844}"/>
                  </a:ext>
                </a:extLst>
              </p:cNvPr>
              <p:cNvSpPr>
                <a:spLocks noChangeArrowheads="1"/>
              </p:cNvSpPr>
              <p:nvPr/>
            </p:nvSpPr>
            <p:spPr bwMode="auto">
              <a:xfrm>
                <a:off x="4512" y="3941"/>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20" name="AutoShape 36">
                <a:extLst>
                  <a:ext uri="{FF2B5EF4-FFF2-40B4-BE49-F238E27FC236}">
                    <a16:creationId xmlns:a16="http://schemas.microsoft.com/office/drawing/2014/main" id="{2C166568-23B5-4A8C-A967-FBCF7A774B91}"/>
                  </a:ext>
                </a:extLst>
              </p:cNvPr>
              <p:cNvSpPr>
                <a:spLocks noChangeArrowheads="1"/>
              </p:cNvSpPr>
              <p:nvPr/>
            </p:nvSpPr>
            <p:spPr bwMode="auto">
              <a:xfrm>
                <a:off x="4944" y="3696"/>
                <a:ext cx="91" cy="91"/>
              </a:xfrm>
              <a:prstGeom prst="flowChartConnector">
                <a:avLst/>
              </a:prstGeom>
              <a:noFill/>
              <a:ln w="9525">
                <a:solidFill>
                  <a:schemeClr val="tx1"/>
                </a:solidFill>
                <a:miter lim="800000"/>
                <a:headEnd/>
                <a:tailEnd/>
              </a:ln>
            </p:spPr>
            <p:txBody>
              <a:bodyPr wrap="none" anchor="ctr"/>
              <a:lstStyle/>
              <a:p>
                <a:endParaRPr lang="zh-CN" altLang="en-US"/>
              </a:p>
            </p:txBody>
          </p:sp>
          <p:sp>
            <p:nvSpPr>
              <p:cNvPr id="21" name="Line 37">
                <a:extLst>
                  <a:ext uri="{FF2B5EF4-FFF2-40B4-BE49-F238E27FC236}">
                    <a16:creationId xmlns:a16="http://schemas.microsoft.com/office/drawing/2014/main" id="{7F3F9480-CF92-4309-A985-7DBEB1861388}"/>
                  </a:ext>
                </a:extLst>
              </p:cNvPr>
              <p:cNvSpPr>
                <a:spLocks noChangeShapeType="1"/>
              </p:cNvSpPr>
              <p:nvPr/>
            </p:nvSpPr>
            <p:spPr bwMode="auto">
              <a:xfrm>
                <a:off x="3984" y="3768"/>
                <a:ext cx="528" cy="192"/>
              </a:xfrm>
              <a:prstGeom prst="line">
                <a:avLst/>
              </a:prstGeom>
              <a:noFill/>
              <a:ln w="9525">
                <a:solidFill>
                  <a:schemeClr val="tx1"/>
                </a:solidFill>
                <a:miter lim="800000"/>
                <a:headEnd/>
                <a:tailEnd/>
              </a:ln>
            </p:spPr>
            <p:txBody>
              <a:bodyPr wrap="none"/>
              <a:lstStyle/>
              <a:p>
                <a:endParaRPr lang="zh-CN" altLang="en-US"/>
              </a:p>
            </p:txBody>
          </p:sp>
          <p:sp>
            <p:nvSpPr>
              <p:cNvPr id="22" name="Line 38">
                <a:extLst>
                  <a:ext uri="{FF2B5EF4-FFF2-40B4-BE49-F238E27FC236}">
                    <a16:creationId xmlns:a16="http://schemas.microsoft.com/office/drawing/2014/main" id="{A0A42166-D61D-4D20-BB01-275C92E36541}"/>
                  </a:ext>
                </a:extLst>
              </p:cNvPr>
              <p:cNvSpPr>
                <a:spLocks noChangeShapeType="1"/>
              </p:cNvSpPr>
              <p:nvPr/>
            </p:nvSpPr>
            <p:spPr bwMode="auto">
              <a:xfrm flipH="1">
                <a:off x="3992" y="3448"/>
                <a:ext cx="240" cy="240"/>
              </a:xfrm>
              <a:prstGeom prst="line">
                <a:avLst/>
              </a:prstGeom>
              <a:noFill/>
              <a:ln w="9525">
                <a:solidFill>
                  <a:schemeClr val="tx1"/>
                </a:solidFill>
                <a:miter lim="800000"/>
                <a:headEnd/>
                <a:tailEnd/>
              </a:ln>
            </p:spPr>
            <p:txBody>
              <a:bodyPr wrap="none"/>
              <a:lstStyle/>
              <a:p>
                <a:endParaRPr lang="zh-CN" altLang="en-US"/>
              </a:p>
            </p:txBody>
          </p:sp>
          <p:sp>
            <p:nvSpPr>
              <p:cNvPr id="23" name="Line 39">
                <a:extLst>
                  <a:ext uri="{FF2B5EF4-FFF2-40B4-BE49-F238E27FC236}">
                    <a16:creationId xmlns:a16="http://schemas.microsoft.com/office/drawing/2014/main" id="{E60523CE-3575-4992-92AB-E7D4D100835A}"/>
                  </a:ext>
                </a:extLst>
              </p:cNvPr>
              <p:cNvSpPr>
                <a:spLocks noChangeShapeType="1"/>
              </p:cNvSpPr>
              <p:nvPr/>
            </p:nvSpPr>
            <p:spPr bwMode="auto">
              <a:xfrm flipH="1">
                <a:off x="4560" y="3456"/>
                <a:ext cx="192" cy="480"/>
              </a:xfrm>
              <a:prstGeom prst="line">
                <a:avLst/>
              </a:prstGeom>
              <a:noFill/>
              <a:ln w="9525">
                <a:solidFill>
                  <a:schemeClr val="tx1"/>
                </a:solidFill>
                <a:miter lim="800000"/>
                <a:headEnd/>
                <a:tailEnd/>
              </a:ln>
            </p:spPr>
            <p:txBody>
              <a:bodyPr wrap="none"/>
              <a:lstStyle/>
              <a:p>
                <a:endParaRPr lang="zh-CN" altLang="en-US"/>
              </a:p>
            </p:txBody>
          </p:sp>
          <p:sp>
            <p:nvSpPr>
              <p:cNvPr id="24" name="Line 40">
                <a:extLst>
                  <a:ext uri="{FF2B5EF4-FFF2-40B4-BE49-F238E27FC236}">
                    <a16:creationId xmlns:a16="http://schemas.microsoft.com/office/drawing/2014/main" id="{0D0828E3-396A-45F1-8C5C-580D1EF3342D}"/>
                  </a:ext>
                </a:extLst>
              </p:cNvPr>
              <p:cNvSpPr>
                <a:spLocks noChangeShapeType="1"/>
              </p:cNvSpPr>
              <p:nvPr/>
            </p:nvSpPr>
            <p:spPr bwMode="auto">
              <a:xfrm>
                <a:off x="4320" y="3456"/>
                <a:ext cx="624" cy="288"/>
              </a:xfrm>
              <a:prstGeom prst="line">
                <a:avLst/>
              </a:prstGeom>
              <a:noFill/>
              <a:ln w="9525">
                <a:solidFill>
                  <a:schemeClr val="tx1"/>
                </a:solidFill>
                <a:miter lim="800000"/>
                <a:headEnd/>
                <a:tailEnd/>
              </a:ln>
            </p:spPr>
            <p:txBody>
              <a:bodyPr wrap="none"/>
              <a:lstStyle/>
              <a:p>
                <a:endParaRPr lang="zh-CN" altLang="en-US"/>
              </a:p>
            </p:txBody>
          </p:sp>
          <p:sp>
            <p:nvSpPr>
              <p:cNvPr id="25" name="Line 41">
                <a:extLst>
                  <a:ext uri="{FF2B5EF4-FFF2-40B4-BE49-F238E27FC236}">
                    <a16:creationId xmlns:a16="http://schemas.microsoft.com/office/drawing/2014/main" id="{8B078B6F-DDEB-498F-9F19-6131569B1910}"/>
                  </a:ext>
                </a:extLst>
              </p:cNvPr>
              <p:cNvSpPr>
                <a:spLocks noChangeShapeType="1"/>
              </p:cNvSpPr>
              <p:nvPr/>
            </p:nvSpPr>
            <p:spPr bwMode="auto">
              <a:xfrm flipH="1">
                <a:off x="4600" y="3784"/>
                <a:ext cx="384" cy="192"/>
              </a:xfrm>
              <a:prstGeom prst="line">
                <a:avLst/>
              </a:prstGeom>
              <a:noFill/>
              <a:ln w="9525">
                <a:solidFill>
                  <a:schemeClr val="tx1"/>
                </a:solidFill>
                <a:miter lim="800000"/>
                <a:headEnd/>
                <a:tailEnd/>
              </a:ln>
            </p:spPr>
            <p:txBody>
              <a:bodyPr wrap="none"/>
              <a:lstStyle/>
              <a:p>
                <a:endParaRPr lang="zh-CN" altLang="en-US"/>
              </a:p>
            </p:txBody>
          </p:sp>
          <p:sp>
            <p:nvSpPr>
              <p:cNvPr id="26" name="Line 42">
                <a:extLst>
                  <a:ext uri="{FF2B5EF4-FFF2-40B4-BE49-F238E27FC236}">
                    <a16:creationId xmlns:a16="http://schemas.microsoft.com/office/drawing/2014/main" id="{89F36165-E3C5-40F0-9E36-895B4A12D87C}"/>
                  </a:ext>
                </a:extLst>
              </p:cNvPr>
              <p:cNvSpPr>
                <a:spLocks noChangeShapeType="1"/>
              </p:cNvSpPr>
              <p:nvPr/>
            </p:nvSpPr>
            <p:spPr bwMode="auto">
              <a:xfrm flipV="1">
                <a:off x="4000" y="3448"/>
                <a:ext cx="720" cy="288"/>
              </a:xfrm>
              <a:prstGeom prst="line">
                <a:avLst/>
              </a:prstGeom>
              <a:noFill/>
              <a:ln w="9525">
                <a:solidFill>
                  <a:schemeClr val="tx1"/>
                </a:solidFill>
                <a:miter lim="800000"/>
                <a:headEnd/>
                <a:tailEnd/>
              </a:ln>
            </p:spPr>
            <p:txBody>
              <a:bodyPr wrap="none"/>
              <a:lstStyle/>
              <a:p>
                <a:endParaRPr lang="zh-CN" altLang="en-US"/>
              </a:p>
            </p:txBody>
          </p:sp>
          <p:sp>
            <p:nvSpPr>
              <p:cNvPr id="27" name="Line 43">
                <a:extLst>
                  <a:ext uri="{FF2B5EF4-FFF2-40B4-BE49-F238E27FC236}">
                    <a16:creationId xmlns:a16="http://schemas.microsoft.com/office/drawing/2014/main" id="{87D81261-8DD5-4294-8134-3BEF29CC45B0}"/>
                  </a:ext>
                </a:extLst>
              </p:cNvPr>
              <p:cNvSpPr>
                <a:spLocks noChangeShapeType="1"/>
              </p:cNvSpPr>
              <p:nvPr/>
            </p:nvSpPr>
            <p:spPr bwMode="auto">
              <a:xfrm>
                <a:off x="4288" y="3464"/>
                <a:ext cx="240" cy="480"/>
              </a:xfrm>
              <a:prstGeom prst="line">
                <a:avLst/>
              </a:prstGeom>
              <a:noFill/>
              <a:ln w="9525">
                <a:solidFill>
                  <a:schemeClr val="tx1"/>
                </a:solidFill>
                <a:miter lim="800000"/>
                <a:headEnd/>
                <a:tailEnd/>
              </a:ln>
            </p:spPr>
            <p:txBody>
              <a:bodyPr wrap="none"/>
              <a:lstStyle/>
              <a:p>
                <a:endParaRPr lang="zh-CN" altLang="en-US"/>
              </a:p>
            </p:txBody>
          </p:sp>
        </p:grpSp>
        <p:grpSp>
          <p:nvGrpSpPr>
            <p:cNvPr id="8" name="Group 44">
              <a:extLst>
                <a:ext uri="{FF2B5EF4-FFF2-40B4-BE49-F238E27FC236}">
                  <a16:creationId xmlns:a16="http://schemas.microsoft.com/office/drawing/2014/main" id="{0D73B1EB-FD07-4B5A-B7BA-A93DA7B44AB1}"/>
                </a:ext>
              </a:extLst>
            </p:cNvPr>
            <p:cNvGrpSpPr>
              <a:grpSpLocks/>
            </p:cNvGrpSpPr>
            <p:nvPr/>
          </p:nvGrpSpPr>
          <p:grpSpPr bwMode="auto">
            <a:xfrm>
              <a:off x="1008" y="3168"/>
              <a:ext cx="623" cy="336"/>
              <a:chOff x="1008" y="3120"/>
              <a:chExt cx="623" cy="336"/>
            </a:xfrm>
          </p:grpSpPr>
          <p:sp>
            <p:nvSpPr>
              <p:cNvPr id="9" name="AutoShape 45">
                <a:extLst>
                  <a:ext uri="{FF2B5EF4-FFF2-40B4-BE49-F238E27FC236}">
                    <a16:creationId xmlns:a16="http://schemas.microsoft.com/office/drawing/2014/main" id="{8C762B7C-D6C9-4B3C-889E-3D3ABE3CFACD}"/>
                  </a:ext>
                </a:extLst>
              </p:cNvPr>
              <p:cNvSpPr>
                <a:spLocks noChangeArrowheads="1"/>
              </p:cNvSpPr>
              <p:nvPr/>
            </p:nvSpPr>
            <p:spPr bwMode="auto">
              <a:xfrm>
                <a:off x="1008" y="3312"/>
                <a:ext cx="95" cy="96"/>
              </a:xfrm>
              <a:prstGeom prst="flowChartConnector">
                <a:avLst/>
              </a:prstGeom>
              <a:noFill/>
              <a:ln w="9525">
                <a:solidFill>
                  <a:schemeClr val="tx1"/>
                </a:solidFill>
                <a:miter lim="800000"/>
                <a:headEnd/>
                <a:tailEnd/>
              </a:ln>
            </p:spPr>
            <p:txBody>
              <a:bodyPr wrap="none" anchor="ctr"/>
              <a:lstStyle/>
              <a:p>
                <a:endParaRPr lang="zh-CN" altLang="en-US"/>
              </a:p>
            </p:txBody>
          </p:sp>
          <p:sp>
            <p:nvSpPr>
              <p:cNvPr id="10" name="AutoShape 46">
                <a:extLst>
                  <a:ext uri="{FF2B5EF4-FFF2-40B4-BE49-F238E27FC236}">
                    <a16:creationId xmlns:a16="http://schemas.microsoft.com/office/drawing/2014/main" id="{FC7427FE-34BB-4D1C-81AD-7F578450BEE8}"/>
                  </a:ext>
                </a:extLst>
              </p:cNvPr>
              <p:cNvSpPr>
                <a:spLocks noChangeArrowheads="1"/>
              </p:cNvSpPr>
              <p:nvPr/>
            </p:nvSpPr>
            <p:spPr bwMode="auto">
              <a:xfrm>
                <a:off x="1152" y="3120"/>
                <a:ext cx="95" cy="96"/>
              </a:xfrm>
              <a:prstGeom prst="flowChartConnector">
                <a:avLst/>
              </a:prstGeom>
              <a:noFill/>
              <a:ln w="9525">
                <a:solidFill>
                  <a:schemeClr val="tx1"/>
                </a:solidFill>
                <a:miter lim="800000"/>
                <a:headEnd/>
                <a:tailEnd/>
              </a:ln>
            </p:spPr>
            <p:txBody>
              <a:bodyPr wrap="none" anchor="ctr"/>
              <a:lstStyle/>
              <a:p>
                <a:endParaRPr lang="zh-CN" altLang="en-US"/>
              </a:p>
            </p:txBody>
          </p:sp>
          <p:sp>
            <p:nvSpPr>
              <p:cNvPr id="11" name="AutoShape 47">
                <a:extLst>
                  <a:ext uri="{FF2B5EF4-FFF2-40B4-BE49-F238E27FC236}">
                    <a16:creationId xmlns:a16="http://schemas.microsoft.com/office/drawing/2014/main" id="{C2A4FEAC-3C4A-4C50-80BE-43BD6C9C35AA}"/>
                  </a:ext>
                </a:extLst>
              </p:cNvPr>
              <p:cNvSpPr>
                <a:spLocks noChangeArrowheads="1"/>
              </p:cNvSpPr>
              <p:nvPr/>
            </p:nvSpPr>
            <p:spPr bwMode="auto">
              <a:xfrm>
                <a:off x="1152" y="3360"/>
                <a:ext cx="95" cy="96"/>
              </a:xfrm>
              <a:prstGeom prst="flowChartConnector">
                <a:avLst/>
              </a:prstGeom>
              <a:noFill/>
              <a:ln w="9525">
                <a:solidFill>
                  <a:schemeClr val="tx1"/>
                </a:solidFill>
                <a:miter lim="800000"/>
                <a:headEnd/>
                <a:tailEnd/>
              </a:ln>
            </p:spPr>
            <p:txBody>
              <a:bodyPr wrap="none" anchor="ctr"/>
              <a:lstStyle/>
              <a:p>
                <a:endParaRPr lang="zh-CN" altLang="en-US"/>
              </a:p>
            </p:txBody>
          </p:sp>
          <p:sp>
            <p:nvSpPr>
              <p:cNvPr id="12" name="AutoShape 48">
                <a:extLst>
                  <a:ext uri="{FF2B5EF4-FFF2-40B4-BE49-F238E27FC236}">
                    <a16:creationId xmlns:a16="http://schemas.microsoft.com/office/drawing/2014/main" id="{C3AF9114-4035-462E-B89E-BB1836B1F4AE}"/>
                  </a:ext>
                </a:extLst>
              </p:cNvPr>
              <p:cNvSpPr>
                <a:spLocks noChangeArrowheads="1"/>
              </p:cNvSpPr>
              <p:nvPr/>
            </p:nvSpPr>
            <p:spPr bwMode="auto">
              <a:xfrm>
                <a:off x="1344" y="3120"/>
                <a:ext cx="95" cy="96"/>
              </a:xfrm>
              <a:prstGeom prst="flowChartConnector">
                <a:avLst/>
              </a:prstGeom>
              <a:noFill/>
              <a:ln w="9525">
                <a:solidFill>
                  <a:schemeClr val="tx1"/>
                </a:solidFill>
                <a:miter lim="800000"/>
                <a:headEnd/>
                <a:tailEnd/>
              </a:ln>
            </p:spPr>
            <p:txBody>
              <a:bodyPr wrap="none" anchor="ctr"/>
              <a:lstStyle/>
              <a:p>
                <a:endParaRPr lang="zh-CN" altLang="en-US"/>
              </a:p>
            </p:txBody>
          </p:sp>
          <p:sp>
            <p:nvSpPr>
              <p:cNvPr id="13" name="AutoShape 49">
                <a:extLst>
                  <a:ext uri="{FF2B5EF4-FFF2-40B4-BE49-F238E27FC236}">
                    <a16:creationId xmlns:a16="http://schemas.microsoft.com/office/drawing/2014/main" id="{BB7C1B78-2386-4249-814E-DD873CAE939B}"/>
                  </a:ext>
                </a:extLst>
              </p:cNvPr>
              <p:cNvSpPr>
                <a:spLocks noChangeArrowheads="1"/>
              </p:cNvSpPr>
              <p:nvPr/>
            </p:nvSpPr>
            <p:spPr bwMode="auto">
              <a:xfrm>
                <a:off x="1536" y="3264"/>
                <a:ext cx="95" cy="96"/>
              </a:xfrm>
              <a:prstGeom prst="flowChartConnector">
                <a:avLst/>
              </a:prstGeom>
              <a:noFill/>
              <a:ln w="9525">
                <a:solidFill>
                  <a:schemeClr val="tx1"/>
                </a:solidFill>
                <a:miter lim="800000"/>
                <a:headEnd/>
                <a:tailEnd/>
              </a:ln>
            </p:spPr>
            <p:txBody>
              <a:bodyPr wrap="none" anchor="ctr"/>
              <a:lstStyle/>
              <a:p>
                <a:endParaRPr lang="zh-CN" altLang="en-US"/>
              </a:p>
            </p:txBody>
          </p:sp>
          <p:sp>
            <p:nvSpPr>
              <p:cNvPr id="14" name="AutoShape 50">
                <a:extLst>
                  <a:ext uri="{FF2B5EF4-FFF2-40B4-BE49-F238E27FC236}">
                    <a16:creationId xmlns:a16="http://schemas.microsoft.com/office/drawing/2014/main" id="{CF07C29A-7A6B-40EF-B74D-EF29F4B7485E}"/>
                  </a:ext>
                </a:extLst>
              </p:cNvPr>
              <p:cNvSpPr>
                <a:spLocks noChangeArrowheads="1"/>
              </p:cNvSpPr>
              <p:nvPr/>
            </p:nvSpPr>
            <p:spPr bwMode="auto">
              <a:xfrm>
                <a:off x="1344" y="3312"/>
                <a:ext cx="95" cy="96"/>
              </a:xfrm>
              <a:prstGeom prst="flowChartConnector">
                <a:avLst/>
              </a:prstGeom>
              <a:noFill/>
              <a:ln w="9525">
                <a:solidFill>
                  <a:schemeClr val="tx1"/>
                </a:solidFill>
                <a:miter lim="800000"/>
                <a:headEnd/>
                <a:tailEnd/>
              </a:ln>
            </p:spPr>
            <p:txBody>
              <a:bodyPr wrap="none" anchor="ctr"/>
              <a:lstStyle/>
              <a:p>
                <a:endParaRPr lang="zh-CN" altLang="en-US"/>
              </a:p>
            </p:txBody>
          </p:sp>
        </p:gr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99"/>
                                        </p:tgtEl>
                                        <p:attrNameLst>
                                          <p:attrName>style.visibility</p:attrName>
                                        </p:attrNameLst>
                                      </p:cBhvr>
                                      <p:to>
                                        <p:strVal val="visible"/>
                                      </p:to>
                                    </p:set>
                                    <p:anim calcmode="lin" valueType="num">
                                      <p:cBhvr additive="base">
                                        <p:cTn id="7" dur="500" fill="hold"/>
                                        <p:tgtEl>
                                          <p:spTgt spid="31799"/>
                                        </p:tgtEl>
                                        <p:attrNameLst>
                                          <p:attrName>ppt_x</p:attrName>
                                        </p:attrNameLst>
                                      </p:cBhvr>
                                      <p:tavLst>
                                        <p:tav tm="0">
                                          <p:val>
                                            <p:strVal val="0-#ppt_w/2"/>
                                          </p:val>
                                        </p:tav>
                                        <p:tav tm="100000">
                                          <p:val>
                                            <p:strVal val="#ppt_x"/>
                                          </p:val>
                                        </p:tav>
                                      </p:tavLst>
                                    </p:anim>
                                    <p:anim calcmode="lin" valueType="num">
                                      <p:cBhvr additive="base">
                                        <p:cTn id="8" dur="500" fill="hold"/>
                                        <p:tgtEl>
                                          <p:spTgt spid="31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p:nvPr>
        </p:nvSpPr>
        <p:spPr>
          <a:xfrm>
            <a:off x="152400" y="973631"/>
            <a:ext cx="8763000" cy="5695458"/>
          </a:xfrm>
        </p:spPr>
        <p:txBody>
          <a:bodyPr>
            <a:normAutofit lnSpcReduction="10000"/>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数据结构的形式定义是一个二元组：</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            </a:t>
            </a:r>
            <a:r>
              <a:rPr lang="en-US" altLang="zh-CN" sz="2800" dirty="0">
                <a:latin typeface="宋体" pitchFamily="2" charset="-122"/>
                <a:ea typeface="宋体" pitchFamily="2" charset="-122"/>
              </a:rPr>
              <a:t>Data-Structure=(D</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S)</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其中：</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是数据元素的有限集，</a:t>
            </a:r>
            <a:r>
              <a:rPr lang="en-US" altLang="zh-CN" sz="2800" dirty="0">
                <a:latin typeface="宋体" pitchFamily="2" charset="-122"/>
                <a:ea typeface="宋体" pitchFamily="2" charset="-122"/>
              </a:rPr>
              <a:t>S</a:t>
            </a:r>
            <a:r>
              <a:rPr lang="zh-CN" altLang="en-US" sz="2800" dirty="0">
                <a:latin typeface="宋体" pitchFamily="2" charset="-122"/>
                <a:ea typeface="宋体" pitchFamily="2" charset="-122"/>
              </a:rPr>
              <a:t>是</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上关系的有限集。</a:t>
            </a:r>
          </a:p>
          <a:p>
            <a:pPr marL="0" indent="0" eaLnBrk="1" hangingPunct="1">
              <a:lnSpc>
                <a:spcPct val="110000"/>
              </a:lnSpc>
              <a:buClr>
                <a:schemeClr val="bg1"/>
              </a:buClr>
              <a:buFont typeface="Wingdings" pitchFamily="2" charset="2"/>
              <a:buNone/>
            </a:pPr>
            <a:r>
              <a:rPr lang="zh-CN" altLang="en-US" sz="2800" dirty="0">
                <a:latin typeface="宋体" pitchFamily="2" charset="-122"/>
                <a:ea typeface="宋体" pitchFamily="2" charset="-122"/>
              </a:rPr>
              <a:t>例</a:t>
            </a:r>
            <a:r>
              <a:rPr lang="en-US" altLang="zh-CN" sz="2800" dirty="0">
                <a:latin typeface="宋体" pitchFamily="2" charset="-122"/>
                <a:ea typeface="宋体" pitchFamily="2" charset="-122"/>
              </a:rPr>
              <a:t>2</a:t>
            </a:r>
            <a:r>
              <a:rPr lang="zh-CN" altLang="en-US" sz="2800" dirty="0">
                <a:latin typeface="宋体" pitchFamily="2" charset="-122"/>
                <a:ea typeface="宋体" pitchFamily="2" charset="-122"/>
              </a:rPr>
              <a:t>：设数据逻辑结构</a:t>
            </a:r>
            <a:r>
              <a:rPr lang="en-US" altLang="zh-CN" sz="2800" dirty="0">
                <a:latin typeface="宋体" pitchFamily="2" charset="-122"/>
                <a:ea typeface="宋体" pitchFamily="2" charset="-122"/>
              </a:rPr>
              <a:t>B=</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K</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R</a:t>
            </a:r>
            <a:r>
              <a:rPr lang="zh-CN" altLang="en-US" sz="2800" dirty="0">
                <a:latin typeface="宋体" pitchFamily="2" charset="-122"/>
                <a:ea typeface="宋体" pitchFamily="2" charset="-122"/>
              </a:rPr>
              <a:t>）</a:t>
            </a:r>
          </a:p>
          <a:p>
            <a:pPr marL="0" indent="0" eaLnBrk="1" hangingPunct="1">
              <a:lnSpc>
                <a:spcPct val="110000"/>
              </a:lnSpc>
              <a:buFont typeface="Wingdings" pitchFamily="2" charset="2"/>
              <a:buNone/>
            </a:pP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K={k</a:t>
            </a:r>
            <a:r>
              <a:rPr lang="en-US" altLang="zh-CN" sz="2400" baseline="-20000" dirty="0">
                <a:latin typeface="宋体" pitchFamily="2" charset="-122"/>
                <a:ea typeface="宋体" pitchFamily="2" charset="-122"/>
              </a:rPr>
              <a:t>1</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2</a:t>
            </a:r>
            <a:r>
              <a:rPr lang="en-US" altLang="zh-CN" sz="2400" dirty="0">
                <a:latin typeface="宋体" pitchFamily="2" charset="-122"/>
                <a:ea typeface="宋体" pitchFamily="2" charset="-122"/>
              </a:rPr>
              <a:t>, …, k</a:t>
            </a:r>
            <a:r>
              <a:rPr lang="en-US" altLang="zh-CN" sz="2400" baseline="-20000" dirty="0">
                <a:latin typeface="宋体" pitchFamily="2" charset="-122"/>
                <a:ea typeface="宋体" pitchFamily="2" charset="-122"/>
              </a:rPr>
              <a:t>9</a:t>
            </a:r>
            <a:r>
              <a:rPr lang="en-US" altLang="zh-CN" sz="2400" dirty="0">
                <a:latin typeface="宋体" pitchFamily="2" charset="-122"/>
                <a:ea typeface="宋体" pitchFamily="2" charset="-122"/>
              </a:rPr>
              <a:t>}</a:t>
            </a: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R={ &lt;k</a:t>
            </a:r>
            <a:r>
              <a:rPr lang="en-US" altLang="zh-CN" sz="2400" baseline="-20000" dirty="0">
                <a:latin typeface="宋体" pitchFamily="2" charset="-122"/>
                <a:ea typeface="宋体" pitchFamily="2" charset="-122"/>
              </a:rPr>
              <a:t>1</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3</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1</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8</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2</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3</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2</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4</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2</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5</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3</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9</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5</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6</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8</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9</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9</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7</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4</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7</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&lt;k</a:t>
            </a:r>
            <a:r>
              <a:rPr lang="en-US" altLang="zh-CN" sz="2400" baseline="-20000" dirty="0">
                <a:latin typeface="宋体" pitchFamily="2" charset="-122"/>
                <a:ea typeface="宋体" pitchFamily="2" charset="-122"/>
              </a:rPr>
              <a:t>4</a:t>
            </a:r>
            <a:r>
              <a:rPr lang="en-US" altLang="zh-CN" sz="2400" dirty="0">
                <a:latin typeface="宋体" pitchFamily="2" charset="-122"/>
                <a:ea typeface="宋体" pitchFamily="2" charset="-122"/>
              </a:rPr>
              <a:t>, k</a:t>
            </a:r>
            <a:r>
              <a:rPr lang="en-US" altLang="zh-CN" sz="2400" baseline="-20000" dirty="0">
                <a:latin typeface="宋体" pitchFamily="2" charset="-122"/>
                <a:ea typeface="宋体" pitchFamily="2" charset="-122"/>
              </a:rPr>
              <a:t>6</a:t>
            </a:r>
            <a:r>
              <a:rPr lang="en-US" altLang="zh-CN" sz="2400" dirty="0">
                <a:latin typeface="宋体" pitchFamily="2" charset="-122"/>
                <a:ea typeface="宋体" pitchFamily="2" charset="-122"/>
              </a:rPr>
              <a:t>&gt; }</a:t>
            </a: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画出这逻辑结构的图示，并确定那些是起点，那些是终点</a:t>
            </a:r>
            <a:endParaRPr lang="en-US" altLang="zh-CN" sz="2400" dirty="0">
              <a:latin typeface="宋体" pitchFamily="2" charset="-122"/>
              <a:ea typeface="宋体" pitchFamily="2" charset="-122"/>
            </a:endParaRPr>
          </a:p>
          <a:p>
            <a:pPr marL="0" indent="0">
              <a:lnSpc>
                <a:spcPct val="110000"/>
              </a:lnSpc>
              <a:buNone/>
            </a:pPr>
            <a:r>
              <a:rPr lang="zh-CN" altLang="en-US" sz="2400" dirty="0">
                <a:latin typeface="宋体" pitchFamily="2" charset="-122"/>
                <a:ea typeface="宋体" pitchFamily="2" charset="-122"/>
              </a:rPr>
              <a:t>数据元素之间的关系可以是元素之间代表某种含义的自然关系，也可以是为处理问题方便而人为定义的关系，这种</a:t>
            </a:r>
            <a:r>
              <a:rPr lang="zh-CN" altLang="en-US" sz="2400" dirty="0">
                <a:solidFill>
                  <a:schemeClr val="accent1"/>
                </a:solidFill>
                <a:latin typeface="宋体" pitchFamily="2" charset="-122"/>
                <a:ea typeface="宋体" pitchFamily="2" charset="-122"/>
              </a:rPr>
              <a:t>自然或人为定义的</a:t>
            </a:r>
            <a:r>
              <a:rPr lang="zh-CN" altLang="en-US" sz="2400" dirty="0">
                <a:solidFill>
                  <a:schemeClr val="hlink"/>
                </a:solidFill>
                <a:latin typeface="宋体" pitchFamily="2" charset="-122"/>
                <a:ea typeface="宋体" pitchFamily="2" charset="-122"/>
              </a:rPr>
              <a:t> </a:t>
            </a:r>
            <a:r>
              <a:rPr lang="zh-CN" altLang="en-US" sz="2400" dirty="0">
                <a:solidFill>
                  <a:schemeClr val="folHlink"/>
                </a:solidFill>
                <a:latin typeface="宋体" pitchFamily="2" charset="-122"/>
                <a:ea typeface="宋体" pitchFamily="2" charset="-122"/>
              </a:rPr>
              <a:t>“关系”</a:t>
            </a:r>
            <a:r>
              <a:rPr lang="zh-CN" altLang="en-US" sz="2400" dirty="0">
                <a:latin typeface="宋体" pitchFamily="2" charset="-122"/>
                <a:ea typeface="宋体" pitchFamily="2" charset="-122"/>
              </a:rPr>
              <a:t>称为数据元素之间的</a:t>
            </a:r>
            <a:r>
              <a:rPr lang="zh-CN" altLang="en-US" sz="2400" dirty="0">
                <a:solidFill>
                  <a:schemeClr val="folHlink"/>
                </a:solidFill>
                <a:latin typeface="宋体" pitchFamily="2" charset="-122"/>
                <a:ea typeface="宋体" pitchFamily="2" charset="-122"/>
              </a:rPr>
              <a:t>逻辑关系</a:t>
            </a:r>
            <a:r>
              <a:rPr lang="zh-CN" altLang="en-US" sz="2400" dirty="0">
                <a:latin typeface="宋体" pitchFamily="2" charset="-122"/>
                <a:ea typeface="宋体" pitchFamily="2" charset="-122"/>
              </a:rPr>
              <a:t>，相应的</a:t>
            </a:r>
            <a:r>
              <a:rPr lang="zh-CN" altLang="en-US" sz="2400" dirty="0">
                <a:solidFill>
                  <a:schemeClr val="accent1"/>
                </a:solidFill>
                <a:latin typeface="宋体" pitchFamily="2" charset="-122"/>
                <a:ea typeface="宋体" pitchFamily="2" charset="-122"/>
              </a:rPr>
              <a:t>结构</a:t>
            </a:r>
            <a:r>
              <a:rPr lang="zh-CN" altLang="en-US" sz="2400" dirty="0">
                <a:latin typeface="宋体" pitchFamily="2" charset="-122"/>
                <a:ea typeface="宋体" pitchFamily="2" charset="-122"/>
              </a:rPr>
              <a:t>称为</a:t>
            </a:r>
            <a:r>
              <a:rPr lang="zh-CN" altLang="en-US" sz="2400" dirty="0">
                <a:solidFill>
                  <a:schemeClr val="folHlink"/>
                </a:solidFill>
                <a:latin typeface="宋体" pitchFamily="2" charset="-122"/>
                <a:ea typeface="宋体" pitchFamily="2" charset="-122"/>
              </a:rPr>
              <a:t>逻辑结构</a:t>
            </a:r>
            <a:r>
              <a:rPr lang="zh-CN" altLang="en-US" sz="2400" dirty="0">
                <a:latin typeface="宋体" pitchFamily="2" charset="-122"/>
                <a:ea typeface="宋体" pitchFamily="2" charset="-122"/>
              </a:rPr>
              <a:t>。</a:t>
            </a:r>
          </a:p>
          <a:p>
            <a:pPr marL="0" indent="0" eaLnBrk="1" hangingPunct="1">
              <a:lnSpc>
                <a:spcPct val="110000"/>
              </a:lnSpc>
              <a:buFont typeface="Wingdings" pitchFamily="2" charset="2"/>
              <a:buNone/>
            </a:pPr>
            <a:endParaRPr lang="zh-CN" altLang="en-US" sz="2400" dirty="0">
              <a:latin typeface="宋体" pitchFamily="2" charset="-122"/>
              <a:ea typeface="宋体" pitchFamily="2" charset="-122"/>
            </a:endParaRPr>
          </a:p>
        </p:txBody>
      </p:sp>
      <p:sp>
        <p:nvSpPr>
          <p:cNvPr id="30723" name="Rectangle 3"/>
          <p:cNvSpPr>
            <a:spLocks noGrp="1" noChangeArrowheads="1"/>
          </p:cNvSpPr>
          <p:nvPr>
            <p:ph type="title" idx="4294967295"/>
          </p:nvPr>
        </p:nvSpPr>
        <p:spPr>
          <a:xfrm>
            <a:off x="31643" y="211630"/>
            <a:ext cx="7086600" cy="762000"/>
          </a:xfrm>
        </p:spPr>
        <p:txBody>
          <a:bodyPr/>
          <a:lstStyle/>
          <a:p>
            <a:pPr algn="l" eaLnBrk="1" hangingPunct="1">
              <a:defRPr/>
            </a:pPr>
            <a:r>
              <a:rPr lang="zh-CN" altLang="en-US" dirty="0">
                <a:effectLst/>
                <a:latin typeface="宋体" pitchFamily="2" charset="-122"/>
                <a:ea typeface="宋体" pitchFamily="2" charset="-122"/>
              </a:rPr>
              <a:t>数据结构的形式定义</a:t>
            </a:r>
          </a:p>
        </p:txBody>
      </p:sp>
    </p:spTree>
  </p:cSld>
  <p:clrMapOvr>
    <a:masterClrMapping/>
  </p:clrMapOvr>
  <p:transition spd="slow">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30"/>
          <p:cNvSpPr>
            <a:spLocks noGrp="1" noChangeArrowheads="1"/>
          </p:cNvSpPr>
          <p:nvPr>
            <p:ph/>
          </p:nvPr>
        </p:nvSpPr>
        <p:spPr>
          <a:xfrm>
            <a:off x="152400" y="1124818"/>
            <a:ext cx="8812213" cy="5472832"/>
          </a:xfrm>
        </p:spPr>
        <p:txBody>
          <a:bodyPr>
            <a:normAutofit/>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数据结构在计算机内存中的存储包括</a:t>
            </a:r>
            <a:r>
              <a:rPr lang="zh-CN" altLang="en-US" sz="2800" dirty="0">
                <a:solidFill>
                  <a:schemeClr val="folHlink"/>
                </a:solidFill>
                <a:latin typeface="宋体" pitchFamily="2" charset="-122"/>
                <a:ea typeface="宋体" pitchFamily="2" charset="-122"/>
              </a:rPr>
              <a:t>数据元素的存储</a:t>
            </a:r>
            <a:r>
              <a:rPr lang="zh-CN" altLang="en-US" sz="2800" dirty="0">
                <a:latin typeface="宋体" pitchFamily="2" charset="-122"/>
                <a:ea typeface="宋体" pitchFamily="2" charset="-122"/>
              </a:rPr>
              <a:t>和</a:t>
            </a:r>
            <a:r>
              <a:rPr lang="zh-CN" altLang="en-US" sz="2800" dirty="0">
                <a:solidFill>
                  <a:schemeClr val="folHlink"/>
                </a:solidFill>
                <a:latin typeface="宋体" pitchFamily="2" charset="-122"/>
                <a:ea typeface="宋体" pitchFamily="2" charset="-122"/>
              </a:rPr>
              <a:t>元素之间的关系的表示</a:t>
            </a:r>
            <a:r>
              <a:rPr lang="zh-CN" altLang="en-US" sz="2800" dirty="0">
                <a:latin typeface="宋体" pitchFamily="2" charset="-122"/>
                <a:ea typeface="宋体" pitchFamily="2" charset="-122"/>
              </a:rPr>
              <a:t>。</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元素之间的关系在计算机中有两种不同的表示方法：顺序表示和非顺序表示。由此得出两种不同的存储结构：</a:t>
            </a:r>
            <a:r>
              <a:rPr lang="zh-CN" altLang="en-US" sz="2800" dirty="0">
                <a:solidFill>
                  <a:schemeClr val="folHlink"/>
                </a:solidFill>
                <a:latin typeface="宋体" pitchFamily="2" charset="-122"/>
                <a:ea typeface="宋体" pitchFamily="2" charset="-122"/>
              </a:rPr>
              <a:t>顺序存储结构</a:t>
            </a:r>
            <a:r>
              <a:rPr lang="zh-CN" altLang="en-US" sz="2800" dirty="0">
                <a:latin typeface="宋体" pitchFamily="2" charset="-122"/>
                <a:ea typeface="宋体" pitchFamily="2" charset="-122"/>
              </a:rPr>
              <a:t>和</a:t>
            </a:r>
            <a:r>
              <a:rPr lang="zh-CN" altLang="en-US" sz="2800" dirty="0">
                <a:solidFill>
                  <a:schemeClr val="folHlink"/>
                </a:solidFill>
                <a:latin typeface="宋体" pitchFamily="2" charset="-122"/>
                <a:ea typeface="宋体" pitchFamily="2" charset="-122"/>
              </a:rPr>
              <a:t>链式存储结构</a:t>
            </a:r>
            <a:r>
              <a:rPr lang="zh-CN" altLang="en-US" sz="2800" dirty="0">
                <a:latin typeface="宋体" pitchFamily="2" charset="-122"/>
                <a:ea typeface="宋体" pitchFamily="2" charset="-122"/>
              </a:rPr>
              <a:t>。</a:t>
            </a:r>
            <a:endParaRPr lang="zh-CN" altLang="en-US" sz="2800" dirty="0">
              <a:solidFill>
                <a:schemeClr val="hlink"/>
              </a:solidFill>
              <a:latin typeface="宋体" pitchFamily="2" charset="-122"/>
              <a:ea typeface="宋体" pitchFamily="2" charset="-122"/>
            </a:endParaRPr>
          </a:p>
          <a:p>
            <a:pPr marL="533400" lvl="1" indent="0" eaLnBrk="1" hangingPunct="1">
              <a:lnSpc>
                <a:spcPct val="110000"/>
              </a:lnSpc>
            </a:pPr>
            <a:r>
              <a:rPr lang="zh-CN" altLang="en-US" dirty="0">
                <a:solidFill>
                  <a:schemeClr val="hlink"/>
                </a:solidFill>
                <a:latin typeface="宋体" pitchFamily="2" charset="-122"/>
                <a:ea typeface="宋体" pitchFamily="2" charset="-122"/>
              </a:rPr>
              <a:t> </a:t>
            </a:r>
            <a:r>
              <a:rPr lang="zh-CN" altLang="en-US" dirty="0">
                <a:solidFill>
                  <a:schemeClr val="folHlink"/>
                </a:solidFill>
                <a:latin typeface="宋体" pitchFamily="2" charset="-122"/>
                <a:ea typeface="宋体" pitchFamily="2" charset="-122"/>
              </a:rPr>
              <a:t>顺序存储结构</a:t>
            </a:r>
            <a:r>
              <a:rPr lang="zh-CN" altLang="en-US" dirty="0">
                <a:latin typeface="宋体" pitchFamily="2" charset="-122"/>
                <a:ea typeface="宋体" pitchFamily="2" charset="-122"/>
              </a:rPr>
              <a:t>：用数据元素在存储器中的相对位置来表示数据元素之间的逻辑结构</a:t>
            </a:r>
            <a:r>
              <a:rPr lang="en-US" altLang="zh-CN" dirty="0">
                <a:latin typeface="宋体" pitchFamily="2" charset="-122"/>
                <a:ea typeface="宋体" pitchFamily="2" charset="-122"/>
              </a:rPr>
              <a:t>(</a:t>
            </a:r>
            <a:r>
              <a:rPr lang="zh-CN" altLang="en-US" dirty="0">
                <a:latin typeface="宋体" pitchFamily="2" charset="-122"/>
                <a:ea typeface="宋体" pitchFamily="2" charset="-122"/>
              </a:rPr>
              <a:t>关系</a:t>
            </a:r>
            <a:r>
              <a:rPr lang="en-US" altLang="zh-CN" dirty="0">
                <a:latin typeface="宋体" pitchFamily="2" charset="-122"/>
                <a:ea typeface="宋体" pitchFamily="2" charset="-122"/>
              </a:rPr>
              <a:t>)</a:t>
            </a:r>
            <a:r>
              <a:rPr lang="zh-CN" altLang="en-US" dirty="0">
                <a:latin typeface="宋体" pitchFamily="2" charset="-122"/>
                <a:ea typeface="宋体" pitchFamily="2" charset="-122"/>
              </a:rPr>
              <a:t>。</a:t>
            </a:r>
            <a:endParaRPr lang="en-US" altLang="zh-CN" dirty="0">
              <a:latin typeface="宋体" pitchFamily="2" charset="-122"/>
              <a:ea typeface="宋体" pitchFamily="2" charset="-122"/>
            </a:endParaRPr>
          </a:p>
          <a:p>
            <a:pPr marL="533400" lvl="1" indent="0">
              <a:lnSpc>
                <a:spcPct val="110000"/>
              </a:lnSpc>
            </a:pPr>
            <a:r>
              <a:rPr lang="en-US" altLang="zh-CN" b="1" dirty="0">
                <a:solidFill>
                  <a:schemeClr val="hlink"/>
                </a:solidFill>
              </a:rPr>
              <a:t> </a:t>
            </a:r>
            <a:r>
              <a:rPr lang="zh-CN" altLang="en-US" dirty="0">
                <a:solidFill>
                  <a:schemeClr val="folHlink"/>
                </a:solidFill>
                <a:latin typeface="宋体" pitchFamily="2" charset="-122"/>
                <a:ea typeface="宋体" pitchFamily="2" charset="-122"/>
              </a:rPr>
              <a:t>链式存储结构</a:t>
            </a:r>
            <a:r>
              <a:rPr lang="zh-CN" altLang="en-US" dirty="0">
                <a:latin typeface="宋体" pitchFamily="2" charset="-122"/>
                <a:ea typeface="宋体" pitchFamily="2" charset="-122"/>
              </a:rPr>
              <a:t>：在每一个数据元素中增加一个存放另一个元素地址的指针</a:t>
            </a:r>
            <a:r>
              <a:rPr lang="en-US" altLang="zh-CN" dirty="0">
                <a:latin typeface="宋体" pitchFamily="2" charset="-122"/>
                <a:ea typeface="宋体" pitchFamily="2" charset="-122"/>
              </a:rPr>
              <a:t>(pointer )</a:t>
            </a:r>
            <a:r>
              <a:rPr lang="zh-CN" altLang="en-US" dirty="0">
                <a:latin typeface="宋体" pitchFamily="2" charset="-122"/>
                <a:ea typeface="宋体" pitchFamily="2" charset="-122"/>
              </a:rPr>
              <a:t>，用该指针来表示数据元素之间的逻辑结构</a:t>
            </a:r>
            <a:r>
              <a:rPr lang="en-US" altLang="zh-CN" dirty="0">
                <a:latin typeface="宋体" pitchFamily="2" charset="-122"/>
                <a:ea typeface="宋体" pitchFamily="2" charset="-122"/>
              </a:rPr>
              <a:t>(</a:t>
            </a:r>
            <a:r>
              <a:rPr lang="zh-CN" altLang="en-US" dirty="0">
                <a:latin typeface="宋体" pitchFamily="2" charset="-122"/>
                <a:ea typeface="宋体" pitchFamily="2" charset="-122"/>
              </a:rPr>
              <a:t>关系</a:t>
            </a:r>
            <a:r>
              <a:rPr lang="en-US" altLang="zh-CN" dirty="0">
                <a:latin typeface="宋体" pitchFamily="2" charset="-122"/>
                <a:ea typeface="宋体" pitchFamily="2" charset="-122"/>
              </a:rPr>
              <a:t>)</a:t>
            </a:r>
            <a:r>
              <a:rPr lang="zh-CN" altLang="en-US" dirty="0">
                <a:latin typeface="宋体" pitchFamily="2" charset="-122"/>
                <a:ea typeface="宋体" pitchFamily="2" charset="-122"/>
              </a:rPr>
              <a:t>。</a:t>
            </a:r>
          </a:p>
          <a:p>
            <a:pPr marL="533400" lvl="1" indent="0" eaLnBrk="1" hangingPunct="1">
              <a:lnSpc>
                <a:spcPct val="110000"/>
              </a:lnSpc>
            </a:pPr>
            <a:endParaRPr lang="zh-CN" altLang="en-US" dirty="0">
              <a:latin typeface="宋体" pitchFamily="2" charset="-122"/>
              <a:ea typeface="宋体" pitchFamily="2" charset="-122"/>
            </a:endParaRPr>
          </a:p>
        </p:txBody>
      </p:sp>
      <p:sp>
        <p:nvSpPr>
          <p:cNvPr id="344067" name="Rectangle 1027"/>
          <p:cNvSpPr>
            <a:spLocks noGrp="1" noChangeArrowheads="1"/>
          </p:cNvSpPr>
          <p:nvPr>
            <p:ph type="title" idx="4294967295"/>
          </p:nvPr>
        </p:nvSpPr>
        <p:spPr>
          <a:xfrm>
            <a:off x="152400" y="332656"/>
            <a:ext cx="7199313" cy="792162"/>
          </a:xfrm>
        </p:spPr>
        <p:txBody>
          <a:bodyPr/>
          <a:lstStyle/>
          <a:p>
            <a:pPr algn="l" eaLnBrk="1" hangingPunct="1">
              <a:defRPr/>
            </a:pPr>
            <a:r>
              <a:rPr lang="zh-CN" altLang="en-US" dirty="0">
                <a:effectLst/>
                <a:latin typeface="宋体" pitchFamily="2" charset="-122"/>
                <a:ea typeface="宋体" pitchFamily="2" charset="-122"/>
              </a:rPr>
              <a:t>数据结构的存储方式</a:t>
            </a:r>
          </a:p>
        </p:txBody>
      </p:sp>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7"/>
          <p:cNvSpPr>
            <a:spLocks noGrp="1" noChangeArrowheads="1"/>
          </p:cNvSpPr>
          <p:nvPr>
            <p:ph/>
          </p:nvPr>
        </p:nvSpPr>
        <p:spPr>
          <a:xfrm>
            <a:off x="152400" y="223838"/>
            <a:ext cx="8812213" cy="6229350"/>
          </a:xfrm>
        </p:spPr>
        <p:txBody>
          <a:bodyPr/>
          <a:lstStyle/>
          <a:p>
            <a:pPr marL="0" indent="0" eaLnBrk="1" hangingPunct="1">
              <a:buFont typeface="Wingdings" pitchFamily="2" charset="2"/>
              <a:buNone/>
            </a:pPr>
            <a:r>
              <a:rPr lang="zh-CN" altLang="en-US" dirty="0">
                <a:latin typeface="宋体" pitchFamily="2" charset="-122"/>
                <a:ea typeface="宋体" pitchFamily="2" charset="-122"/>
              </a:rPr>
              <a:t>例</a:t>
            </a:r>
            <a:r>
              <a:rPr kumimoji="0" lang="zh-CN" altLang="en-US" dirty="0">
                <a:latin typeface="宋体" pitchFamily="2" charset="-122"/>
                <a:ea typeface="宋体" pitchFamily="2" charset="-122"/>
              </a:rPr>
              <a:t>：</a:t>
            </a:r>
            <a:r>
              <a:rPr lang="zh-CN" altLang="en-US" sz="2800" dirty="0">
                <a:latin typeface="宋体" pitchFamily="2" charset="-122"/>
                <a:ea typeface="宋体" pitchFamily="2" charset="-122"/>
              </a:rPr>
              <a:t>设有数据集合</a:t>
            </a:r>
            <a:r>
              <a:rPr lang="en-US" altLang="zh-CN" sz="2800" dirty="0">
                <a:latin typeface="宋体" pitchFamily="2" charset="-122"/>
                <a:ea typeface="宋体" pitchFamily="2" charset="-122"/>
              </a:rPr>
              <a:t>A={3.0,2.3,5.0,-8.5,11.0} </a:t>
            </a:r>
            <a:r>
              <a:rPr lang="zh-CN" altLang="en-US" sz="2800" dirty="0">
                <a:latin typeface="宋体" pitchFamily="2" charset="-122"/>
                <a:ea typeface="宋体" pitchFamily="2" charset="-122"/>
              </a:rPr>
              <a:t>，两种不同的存储结构。</a:t>
            </a:r>
          </a:p>
          <a:p>
            <a:pPr marL="533400" lvl="1" indent="0" eaLnBrk="1" hangingPunct="1"/>
            <a:r>
              <a:rPr lang="zh-CN" altLang="en-US" dirty="0">
                <a:latin typeface="宋体" pitchFamily="2" charset="-122"/>
                <a:ea typeface="宋体" pitchFamily="2" charset="-122"/>
              </a:rPr>
              <a:t> 顺序结构：数据元素存放的</a:t>
            </a:r>
            <a:r>
              <a:rPr lang="zh-CN" altLang="en-US" dirty="0">
                <a:solidFill>
                  <a:schemeClr val="folHlink"/>
                </a:solidFill>
                <a:latin typeface="宋体" pitchFamily="2" charset="-122"/>
                <a:ea typeface="宋体" pitchFamily="2" charset="-122"/>
              </a:rPr>
              <a:t>地址是连续的</a:t>
            </a:r>
            <a:r>
              <a:rPr lang="zh-CN" altLang="en-US" dirty="0">
                <a:latin typeface="宋体" pitchFamily="2" charset="-122"/>
                <a:ea typeface="宋体" pitchFamily="2" charset="-122"/>
              </a:rPr>
              <a:t>；</a:t>
            </a:r>
          </a:p>
          <a:p>
            <a:pPr marL="533400" lvl="1" indent="0" eaLnBrk="1" hangingPunct="1"/>
            <a:r>
              <a:rPr lang="zh-CN" altLang="en-US" dirty="0">
                <a:latin typeface="宋体" pitchFamily="2" charset="-122"/>
                <a:ea typeface="宋体" pitchFamily="2" charset="-122"/>
              </a:rPr>
              <a:t> 链式结构：数据元素存放的</a:t>
            </a:r>
            <a:r>
              <a:rPr lang="zh-CN" altLang="en-US" dirty="0">
                <a:solidFill>
                  <a:schemeClr val="folHlink"/>
                </a:solidFill>
                <a:latin typeface="宋体" pitchFamily="2" charset="-122"/>
                <a:ea typeface="宋体" pitchFamily="2" charset="-122"/>
              </a:rPr>
              <a:t>地址是否连续没有要求</a:t>
            </a:r>
            <a:r>
              <a:rPr lang="zh-CN" altLang="en-US" dirty="0">
                <a:latin typeface="宋体" pitchFamily="2" charset="-122"/>
                <a:ea typeface="宋体" pitchFamily="2" charset="-122"/>
              </a:rPr>
              <a:t>。</a:t>
            </a:r>
          </a:p>
          <a:p>
            <a:pPr marL="0" indent="457200" eaLnBrk="1" hangingPunct="1">
              <a:buFont typeface="Wingdings" pitchFamily="2" charset="2"/>
              <a:buNone/>
            </a:pPr>
            <a:r>
              <a:rPr lang="zh-CN" altLang="en-US" sz="2800" dirty="0">
                <a:latin typeface="宋体" pitchFamily="2" charset="-122"/>
                <a:ea typeface="宋体" pitchFamily="2" charset="-122"/>
              </a:rPr>
              <a:t>数据的逻辑结构和物理结构是密不可分的两个方面，一个</a:t>
            </a:r>
            <a:r>
              <a:rPr lang="zh-CN" altLang="en-US" sz="2800" dirty="0">
                <a:solidFill>
                  <a:srgbClr val="DE580E"/>
                </a:solidFill>
                <a:latin typeface="宋体" pitchFamily="2" charset="-122"/>
                <a:ea typeface="宋体" pitchFamily="2" charset="-122"/>
              </a:rPr>
              <a:t>算法的设计取决于</a:t>
            </a:r>
            <a:r>
              <a:rPr lang="zh-CN" altLang="en-US" sz="2800" dirty="0">
                <a:latin typeface="宋体" pitchFamily="2" charset="-122"/>
                <a:ea typeface="宋体" pitchFamily="2" charset="-122"/>
              </a:rPr>
              <a:t>所选定的</a:t>
            </a:r>
            <a:r>
              <a:rPr lang="zh-CN" altLang="en-US" sz="2800" dirty="0">
                <a:solidFill>
                  <a:schemeClr val="folHlink"/>
                </a:solidFill>
                <a:latin typeface="宋体" pitchFamily="2" charset="-122"/>
                <a:ea typeface="宋体" pitchFamily="2" charset="-122"/>
              </a:rPr>
              <a:t>逻辑结构</a:t>
            </a:r>
            <a:r>
              <a:rPr lang="zh-CN" altLang="en-US" sz="2800" dirty="0">
                <a:latin typeface="宋体" pitchFamily="2" charset="-122"/>
                <a:ea typeface="宋体" pitchFamily="2" charset="-122"/>
              </a:rPr>
              <a:t>，而</a:t>
            </a:r>
            <a:r>
              <a:rPr lang="zh-CN" altLang="en-US" sz="2800" dirty="0">
                <a:solidFill>
                  <a:srgbClr val="DE580E"/>
                </a:solidFill>
                <a:latin typeface="宋体" pitchFamily="2" charset="-122"/>
                <a:ea typeface="宋体" pitchFamily="2" charset="-122"/>
              </a:rPr>
              <a:t>算法的实现依赖于</a:t>
            </a:r>
            <a:r>
              <a:rPr lang="zh-CN" altLang="en-US" sz="2800" dirty="0">
                <a:latin typeface="宋体" pitchFamily="2" charset="-122"/>
                <a:ea typeface="宋体" pitchFamily="2" charset="-122"/>
              </a:rPr>
              <a:t>所采用的</a:t>
            </a:r>
            <a:r>
              <a:rPr lang="zh-CN" altLang="en-US" sz="2800" dirty="0">
                <a:solidFill>
                  <a:schemeClr val="folHlink"/>
                </a:solidFill>
                <a:latin typeface="宋体" pitchFamily="2" charset="-122"/>
                <a:ea typeface="宋体" pitchFamily="2" charset="-122"/>
              </a:rPr>
              <a:t>存储结构</a:t>
            </a:r>
            <a:r>
              <a:rPr lang="zh-CN" altLang="en-US" sz="2800" dirty="0">
                <a:latin typeface="宋体" pitchFamily="2" charset="-122"/>
                <a:ea typeface="宋体" pitchFamily="2" charset="-122"/>
              </a:rPr>
              <a:t>。</a:t>
            </a:r>
          </a:p>
          <a:p>
            <a:pPr marL="0" indent="457200" eaLnBrk="1" hangingPunct="1">
              <a:buFont typeface="Wingdings" pitchFamily="2" charset="2"/>
              <a:buNone/>
            </a:pPr>
            <a:r>
              <a:rPr lang="zh-CN" altLang="en-US" sz="2800" dirty="0">
                <a:latin typeface="宋体" pitchFamily="2" charset="-122"/>
                <a:ea typeface="宋体" pitchFamily="2" charset="-122"/>
              </a:rPr>
              <a:t>在计算机高级语言中，用</a:t>
            </a:r>
            <a:r>
              <a:rPr lang="zh-CN" altLang="en-US" sz="2800" dirty="0">
                <a:solidFill>
                  <a:schemeClr val="folHlink"/>
                </a:solidFill>
                <a:latin typeface="宋体" pitchFamily="2" charset="-122"/>
                <a:ea typeface="宋体" pitchFamily="2" charset="-122"/>
              </a:rPr>
              <a:t>一维数组</a:t>
            </a:r>
            <a:r>
              <a:rPr lang="zh-CN" altLang="en-US" sz="2800" dirty="0">
                <a:latin typeface="宋体" pitchFamily="2" charset="-122"/>
                <a:ea typeface="宋体" pitchFamily="2" charset="-122"/>
              </a:rPr>
              <a:t>表示顺序存储结构；用</a:t>
            </a:r>
            <a:r>
              <a:rPr lang="zh-CN" altLang="en-US" sz="2800" dirty="0">
                <a:solidFill>
                  <a:schemeClr val="folHlink"/>
                </a:solidFill>
                <a:latin typeface="宋体" pitchFamily="2" charset="-122"/>
                <a:ea typeface="宋体" pitchFamily="2" charset="-122"/>
              </a:rPr>
              <a:t>结构体类型</a:t>
            </a:r>
            <a:r>
              <a:rPr lang="zh-CN" altLang="en-US" sz="2800" dirty="0">
                <a:latin typeface="宋体" pitchFamily="2" charset="-122"/>
                <a:ea typeface="宋体" pitchFamily="2" charset="-122"/>
              </a:rPr>
              <a:t>表示链式存储结构。</a:t>
            </a:r>
          </a:p>
        </p:txBody>
      </p:sp>
    </p:spTree>
  </p:cSld>
  <p:clrMapOvr>
    <a:masterClrMapping/>
  </p:clrMapOvr>
  <p:transition spd="slow">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152400" y="153988"/>
            <a:ext cx="8812213" cy="4253472"/>
          </a:xfrm>
          <a:prstGeom prst="rect">
            <a:avLst/>
          </a:prstGeom>
          <a:noFill/>
          <a:ln w="9525">
            <a:noFill/>
            <a:miter lim="800000"/>
            <a:headEnd/>
            <a:tailEnd/>
          </a:ln>
        </p:spPr>
        <p:txBody>
          <a:bodyPr>
            <a:spAutoFit/>
          </a:bodyPr>
          <a:lstStyle/>
          <a:p>
            <a:pPr eaLnBrk="0" hangingPunct="0">
              <a:spcBef>
                <a:spcPct val="20000"/>
              </a:spcBef>
            </a:pPr>
            <a:r>
              <a:rPr kumimoji="0" lang="zh-CN" altLang="en-US" sz="3200" dirty="0">
                <a:latin typeface="宋体" pitchFamily="2" charset="-122"/>
                <a:ea typeface="宋体" pitchFamily="2" charset="-122"/>
              </a:rPr>
              <a:t>数据结构的三个组成部分：</a:t>
            </a:r>
          </a:p>
          <a:p>
            <a:pPr lvl="1" eaLnBrk="0" hangingPunct="0">
              <a:spcBef>
                <a:spcPct val="20000"/>
              </a:spcBef>
            </a:pPr>
            <a:r>
              <a:rPr kumimoji="0" lang="zh-CN" altLang="en-US" sz="3200" dirty="0">
                <a:solidFill>
                  <a:schemeClr val="folHlink"/>
                </a:solidFill>
                <a:latin typeface="宋体" pitchFamily="2" charset="-122"/>
                <a:ea typeface="宋体" pitchFamily="2" charset="-122"/>
              </a:rPr>
              <a:t>逻辑结构</a:t>
            </a:r>
            <a:r>
              <a:rPr kumimoji="0" lang="zh-CN" altLang="en-US" sz="3200" dirty="0">
                <a:latin typeface="宋体" pitchFamily="2" charset="-122"/>
                <a:ea typeface="宋体" pitchFamily="2" charset="-122"/>
              </a:rPr>
              <a:t>： </a:t>
            </a:r>
            <a:r>
              <a:rPr kumimoji="0" lang="zh-CN" altLang="en-US" sz="2800" dirty="0">
                <a:latin typeface="宋体" pitchFamily="2" charset="-122"/>
                <a:ea typeface="宋体" pitchFamily="2" charset="-122"/>
              </a:rPr>
              <a:t>数据元素之间逻辑关系的描述</a:t>
            </a:r>
          </a:p>
          <a:p>
            <a:pPr eaLnBrk="0" hangingPunct="0">
              <a:spcBef>
                <a:spcPct val="20000"/>
              </a:spcBef>
            </a:pPr>
            <a:r>
              <a:rPr kumimoji="0" lang="zh-CN" altLang="en-US" sz="2800" dirty="0">
                <a:latin typeface="宋体" pitchFamily="2" charset="-122"/>
                <a:ea typeface="宋体" pitchFamily="2" charset="-122"/>
              </a:rPr>
              <a:t>                    </a:t>
            </a:r>
            <a:r>
              <a:rPr kumimoji="0" lang="en-US" altLang="zh-CN" sz="2800" dirty="0">
                <a:latin typeface="宋体" pitchFamily="2" charset="-122"/>
                <a:ea typeface="宋体" pitchFamily="2" charset="-122"/>
              </a:rPr>
              <a:t>D_S=</a:t>
            </a:r>
            <a:r>
              <a:rPr kumimoji="0" lang="zh-CN" altLang="en-US" sz="2800" dirty="0">
                <a:latin typeface="宋体" pitchFamily="2" charset="-122"/>
                <a:ea typeface="宋体" pitchFamily="2" charset="-122"/>
              </a:rPr>
              <a:t>（</a:t>
            </a:r>
            <a:r>
              <a:rPr kumimoji="0" lang="en-US" altLang="zh-CN" sz="2800" dirty="0">
                <a:latin typeface="宋体" pitchFamily="2" charset="-122"/>
                <a:ea typeface="宋体" pitchFamily="2" charset="-122"/>
              </a:rPr>
              <a:t>D</a:t>
            </a:r>
            <a:r>
              <a:rPr kumimoji="0" lang="zh-CN" altLang="en-US" sz="2800" dirty="0">
                <a:latin typeface="宋体" pitchFamily="2" charset="-122"/>
                <a:ea typeface="宋体" pitchFamily="2" charset="-122"/>
              </a:rPr>
              <a:t>，</a:t>
            </a:r>
            <a:r>
              <a:rPr kumimoji="0" lang="en-US" altLang="zh-CN" sz="2800" dirty="0">
                <a:latin typeface="宋体" pitchFamily="2" charset="-122"/>
                <a:ea typeface="宋体" pitchFamily="2" charset="-122"/>
              </a:rPr>
              <a:t>S</a:t>
            </a:r>
            <a:r>
              <a:rPr kumimoji="0" lang="zh-CN" altLang="en-US" sz="2800" dirty="0">
                <a:latin typeface="宋体" pitchFamily="2" charset="-122"/>
                <a:ea typeface="宋体" pitchFamily="2" charset="-122"/>
              </a:rPr>
              <a:t>）</a:t>
            </a:r>
          </a:p>
          <a:p>
            <a:pPr lvl="1" eaLnBrk="0" hangingPunct="0">
              <a:spcBef>
                <a:spcPct val="20000"/>
              </a:spcBef>
            </a:pPr>
            <a:r>
              <a:rPr kumimoji="0" lang="zh-CN" altLang="en-US" sz="3200" dirty="0">
                <a:solidFill>
                  <a:schemeClr val="folHlink"/>
                </a:solidFill>
                <a:latin typeface="宋体" pitchFamily="2" charset="-122"/>
                <a:ea typeface="宋体" pitchFamily="2" charset="-122"/>
              </a:rPr>
              <a:t>存储结构</a:t>
            </a:r>
            <a:r>
              <a:rPr kumimoji="0" lang="zh-CN" altLang="en-US" sz="3200" dirty="0">
                <a:latin typeface="宋体" pitchFamily="2" charset="-122"/>
                <a:ea typeface="宋体" pitchFamily="2" charset="-122"/>
              </a:rPr>
              <a:t>： </a:t>
            </a:r>
            <a:r>
              <a:rPr kumimoji="0" lang="zh-CN" altLang="en-US" sz="2800" dirty="0">
                <a:latin typeface="宋体" pitchFamily="2" charset="-122"/>
                <a:ea typeface="宋体" pitchFamily="2" charset="-122"/>
              </a:rPr>
              <a:t>数据元素在计算机中的存储及其逻辑关系的表现称为数据的存储结构或物理结构</a:t>
            </a:r>
            <a:r>
              <a:rPr lang="zh-CN" altLang="en-US" sz="2800" dirty="0">
                <a:latin typeface="宋体" pitchFamily="2" charset="-122"/>
                <a:ea typeface="宋体" pitchFamily="2" charset="-122"/>
              </a:rPr>
              <a:t>。</a:t>
            </a:r>
            <a:endParaRPr kumimoji="0" lang="zh-CN" altLang="en-US" sz="2800" dirty="0">
              <a:latin typeface="宋体" pitchFamily="2" charset="-122"/>
              <a:ea typeface="宋体" pitchFamily="2" charset="-122"/>
            </a:endParaRPr>
          </a:p>
          <a:p>
            <a:pPr lvl="1" eaLnBrk="0" hangingPunct="0">
              <a:spcBef>
                <a:spcPct val="20000"/>
              </a:spcBef>
            </a:pPr>
            <a:r>
              <a:rPr kumimoji="0" lang="zh-CN" altLang="en-US" sz="3200" dirty="0">
                <a:solidFill>
                  <a:schemeClr val="folHlink"/>
                </a:solidFill>
                <a:latin typeface="宋体" pitchFamily="2" charset="-122"/>
                <a:ea typeface="宋体" pitchFamily="2" charset="-122"/>
              </a:rPr>
              <a:t>数据操作</a:t>
            </a:r>
            <a:r>
              <a:rPr kumimoji="0" lang="zh-CN" altLang="en-US" sz="3200" dirty="0">
                <a:latin typeface="宋体" pitchFamily="2" charset="-122"/>
                <a:ea typeface="宋体" pitchFamily="2" charset="-122"/>
              </a:rPr>
              <a:t>： </a:t>
            </a:r>
            <a:r>
              <a:rPr kumimoji="0" lang="zh-CN" altLang="en-US" sz="2800" dirty="0">
                <a:latin typeface="宋体" pitchFamily="2" charset="-122"/>
                <a:ea typeface="宋体" pitchFamily="2" charset="-122"/>
              </a:rPr>
              <a:t>对数据要进行的运算</a:t>
            </a:r>
            <a:r>
              <a:rPr lang="zh-CN" altLang="en-US" sz="2800" dirty="0">
                <a:latin typeface="宋体" pitchFamily="2" charset="-122"/>
                <a:ea typeface="宋体" pitchFamily="2" charset="-122"/>
              </a:rPr>
              <a:t>。</a:t>
            </a:r>
            <a:endParaRPr kumimoji="0" lang="zh-CN" altLang="en-US" sz="2800" dirty="0">
              <a:latin typeface="宋体" pitchFamily="2" charset="-122"/>
              <a:ea typeface="宋体" pitchFamily="2" charset="-122"/>
            </a:endParaRPr>
          </a:p>
          <a:p>
            <a:pPr eaLnBrk="0" hangingPunct="0">
              <a:spcBef>
                <a:spcPct val="20000"/>
              </a:spcBef>
            </a:pPr>
            <a:r>
              <a:rPr lang="zh-CN" altLang="en-US" sz="2800" dirty="0">
                <a:latin typeface="宋体" pitchFamily="2" charset="-122"/>
                <a:ea typeface="宋体" pitchFamily="2" charset="-122"/>
              </a:rPr>
              <a:t>本课程中将要讨论的三种逻辑结构及其采用的存储结构如图</a:t>
            </a:r>
            <a:r>
              <a:rPr lang="en-US" altLang="zh-CN" sz="2800" dirty="0">
                <a:latin typeface="宋体" pitchFamily="2" charset="-122"/>
                <a:ea typeface="宋体" pitchFamily="2" charset="-122"/>
              </a:rPr>
              <a:t>4</a:t>
            </a:r>
            <a:r>
              <a:rPr lang="zh-CN" altLang="en-US" sz="2800" dirty="0">
                <a:latin typeface="宋体" pitchFamily="2" charset="-122"/>
                <a:ea typeface="宋体" pitchFamily="2" charset="-122"/>
              </a:rPr>
              <a:t>所示。</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179388" y="241300"/>
            <a:ext cx="8726487" cy="6354763"/>
            <a:chOff x="113" y="152"/>
            <a:chExt cx="5497" cy="4003"/>
          </a:xfrm>
        </p:grpSpPr>
        <p:grpSp>
          <p:nvGrpSpPr>
            <p:cNvPr id="3" name="Group 55"/>
            <p:cNvGrpSpPr>
              <a:grpSpLocks/>
            </p:cNvGrpSpPr>
            <p:nvPr/>
          </p:nvGrpSpPr>
          <p:grpSpPr bwMode="auto">
            <a:xfrm>
              <a:off x="113" y="2251"/>
              <a:ext cx="5497" cy="1904"/>
              <a:chOff x="119" y="40"/>
              <a:chExt cx="5497" cy="1904"/>
            </a:xfrm>
          </p:grpSpPr>
          <p:grpSp>
            <p:nvGrpSpPr>
              <p:cNvPr id="4" name="Group 53"/>
              <p:cNvGrpSpPr>
                <a:grpSpLocks/>
              </p:cNvGrpSpPr>
              <p:nvPr/>
            </p:nvGrpSpPr>
            <p:grpSpPr bwMode="auto">
              <a:xfrm>
                <a:off x="119" y="40"/>
                <a:ext cx="5497" cy="1539"/>
                <a:chOff x="119" y="232"/>
                <a:chExt cx="5497" cy="1539"/>
              </a:xfrm>
            </p:grpSpPr>
            <p:sp>
              <p:nvSpPr>
                <p:cNvPr id="16406" name="Rectangle 4"/>
                <p:cNvSpPr>
                  <a:spLocks noChangeArrowheads="1"/>
                </p:cNvSpPr>
                <p:nvPr/>
              </p:nvSpPr>
              <p:spPr bwMode="auto">
                <a:xfrm>
                  <a:off x="1824" y="232"/>
                  <a:ext cx="1020" cy="227"/>
                </a:xfrm>
                <a:prstGeom prst="rect">
                  <a:avLst/>
                </a:prstGeom>
                <a:noFill/>
                <a:ln w="9525">
                  <a:solidFill>
                    <a:schemeClr val="tx1"/>
                  </a:solidFill>
                  <a:miter lim="800000"/>
                  <a:headEnd/>
                  <a:tailEnd/>
                </a:ln>
              </p:spPr>
              <p:txBody>
                <a:bodyPr wrap="none" anchor="ctr"/>
                <a:lstStyle/>
                <a:p>
                  <a:pPr algn="ctr"/>
                  <a:r>
                    <a:rPr lang="zh-CN" altLang="en-US" sz="1800"/>
                    <a:t>数据的逻辑结构</a:t>
                  </a:r>
                </a:p>
              </p:txBody>
            </p:sp>
            <p:grpSp>
              <p:nvGrpSpPr>
                <p:cNvPr id="5" name="Group 34"/>
                <p:cNvGrpSpPr>
                  <a:grpSpLocks/>
                </p:cNvGrpSpPr>
                <p:nvPr/>
              </p:nvGrpSpPr>
              <p:grpSpPr bwMode="auto">
                <a:xfrm>
                  <a:off x="2635" y="637"/>
                  <a:ext cx="2981" cy="1134"/>
                  <a:chOff x="2604" y="637"/>
                  <a:chExt cx="2981" cy="1134"/>
                </a:xfrm>
              </p:grpSpPr>
              <p:sp>
                <p:nvSpPr>
                  <p:cNvPr id="16431" name="Rectangle 6"/>
                  <p:cNvSpPr>
                    <a:spLocks noChangeArrowheads="1"/>
                  </p:cNvSpPr>
                  <p:nvPr/>
                </p:nvSpPr>
                <p:spPr bwMode="auto">
                  <a:xfrm>
                    <a:off x="3312" y="637"/>
                    <a:ext cx="816" cy="227"/>
                  </a:xfrm>
                  <a:prstGeom prst="rect">
                    <a:avLst/>
                  </a:prstGeom>
                  <a:noFill/>
                  <a:ln w="9525">
                    <a:solidFill>
                      <a:schemeClr val="tx1"/>
                    </a:solidFill>
                    <a:miter lim="800000"/>
                    <a:headEnd/>
                    <a:tailEnd/>
                  </a:ln>
                </p:spPr>
                <p:txBody>
                  <a:bodyPr wrap="none" anchor="ctr"/>
                  <a:lstStyle/>
                  <a:p>
                    <a:pPr algn="ctr"/>
                    <a:r>
                      <a:rPr lang="zh-CN" altLang="en-US" sz="1800"/>
                      <a:t>非线性结构</a:t>
                    </a:r>
                  </a:p>
                </p:txBody>
              </p:sp>
              <p:sp>
                <p:nvSpPr>
                  <p:cNvPr id="16432" name="Rectangle 10"/>
                  <p:cNvSpPr>
                    <a:spLocks noChangeArrowheads="1"/>
                  </p:cNvSpPr>
                  <p:nvPr/>
                </p:nvSpPr>
                <p:spPr bwMode="auto">
                  <a:xfrm>
                    <a:off x="2604" y="1109"/>
                    <a:ext cx="340" cy="227"/>
                  </a:xfrm>
                  <a:prstGeom prst="rect">
                    <a:avLst/>
                  </a:prstGeom>
                  <a:noFill/>
                  <a:ln w="9525">
                    <a:solidFill>
                      <a:schemeClr val="tx1"/>
                    </a:solidFill>
                    <a:miter lim="800000"/>
                    <a:headEnd/>
                    <a:tailEnd/>
                  </a:ln>
                </p:spPr>
                <p:txBody>
                  <a:bodyPr wrap="none" anchor="ctr"/>
                  <a:lstStyle/>
                  <a:p>
                    <a:pPr algn="ctr"/>
                    <a:r>
                      <a:rPr lang="zh-CN" altLang="en-US" sz="1800"/>
                      <a:t>集合</a:t>
                    </a:r>
                  </a:p>
                </p:txBody>
              </p:sp>
              <p:grpSp>
                <p:nvGrpSpPr>
                  <p:cNvPr id="6" name="Group 22"/>
                  <p:cNvGrpSpPr>
                    <a:grpSpLocks/>
                  </p:cNvGrpSpPr>
                  <p:nvPr/>
                </p:nvGrpSpPr>
                <p:grpSpPr bwMode="auto">
                  <a:xfrm>
                    <a:off x="4472" y="1112"/>
                    <a:ext cx="1113" cy="659"/>
                    <a:chOff x="4472" y="1112"/>
                    <a:chExt cx="1113" cy="659"/>
                  </a:xfrm>
                </p:grpSpPr>
                <p:sp>
                  <p:nvSpPr>
                    <p:cNvPr id="16446" name="Rectangle 9"/>
                    <p:cNvSpPr>
                      <a:spLocks noChangeArrowheads="1"/>
                    </p:cNvSpPr>
                    <p:nvPr/>
                  </p:nvSpPr>
                  <p:spPr bwMode="auto">
                    <a:xfrm>
                      <a:off x="4696" y="1112"/>
                      <a:ext cx="680" cy="227"/>
                    </a:xfrm>
                    <a:prstGeom prst="rect">
                      <a:avLst/>
                    </a:prstGeom>
                    <a:noFill/>
                    <a:ln w="9525">
                      <a:solidFill>
                        <a:schemeClr val="tx1"/>
                      </a:solidFill>
                      <a:miter lim="800000"/>
                      <a:headEnd/>
                      <a:tailEnd/>
                    </a:ln>
                  </p:spPr>
                  <p:txBody>
                    <a:bodyPr wrap="none" anchor="ctr"/>
                    <a:lstStyle/>
                    <a:p>
                      <a:pPr algn="ctr"/>
                      <a:r>
                        <a:rPr lang="zh-CN" altLang="en-US" sz="1800"/>
                        <a:t>图状结构</a:t>
                      </a:r>
                    </a:p>
                  </p:txBody>
                </p:sp>
                <p:sp>
                  <p:nvSpPr>
                    <p:cNvPr id="16447" name="Rectangle 14"/>
                    <p:cNvSpPr>
                      <a:spLocks noChangeArrowheads="1"/>
                    </p:cNvSpPr>
                    <p:nvPr/>
                  </p:nvSpPr>
                  <p:spPr bwMode="auto">
                    <a:xfrm>
                      <a:off x="4472" y="1544"/>
                      <a:ext cx="521" cy="227"/>
                    </a:xfrm>
                    <a:prstGeom prst="rect">
                      <a:avLst/>
                    </a:prstGeom>
                    <a:noFill/>
                    <a:ln w="9525">
                      <a:solidFill>
                        <a:schemeClr val="tx1"/>
                      </a:solidFill>
                      <a:miter lim="800000"/>
                      <a:headEnd/>
                      <a:tailEnd/>
                    </a:ln>
                  </p:spPr>
                  <p:txBody>
                    <a:bodyPr wrap="none" anchor="ctr"/>
                    <a:lstStyle/>
                    <a:p>
                      <a:pPr algn="ctr"/>
                      <a:r>
                        <a:rPr lang="zh-CN" altLang="en-US" sz="1800"/>
                        <a:t>有向图</a:t>
                      </a:r>
                    </a:p>
                  </p:txBody>
                </p:sp>
                <p:sp>
                  <p:nvSpPr>
                    <p:cNvPr id="16448" name="Rectangle 17"/>
                    <p:cNvSpPr>
                      <a:spLocks noChangeArrowheads="1"/>
                    </p:cNvSpPr>
                    <p:nvPr/>
                  </p:nvSpPr>
                  <p:spPr bwMode="auto">
                    <a:xfrm>
                      <a:off x="5064" y="1544"/>
                      <a:ext cx="521" cy="227"/>
                    </a:xfrm>
                    <a:prstGeom prst="rect">
                      <a:avLst/>
                    </a:prstGeom>
                    <a:noFill/>
                    <a:ln w="9525">
                      <a:solidFill>
                        <a:schemeClr val="tx1"/>
                      </a:solidFill>
                      <a:miter lim="800000"/>
                      <a:headEnd/>
                      <a:tailEnd/>
                    </a:ln>
                  </p:spPr>
                  <p:txBody>
                    <a:bodyPr wrap="none" anchor="ctr"/>
                    <a:lstStyle/>
                    <a:p>
                      <a:pPr algn="ctr"/>
                      <a:r>
                        <a:rPr lang="zh-CN" altLang="en-US" sz="1800"/>
                        <a:t>无向图</a:t>
                      </a:r>
                    </a:p>
                  </p:txBody>
                </p:sp>
                <p:sp>
                  <p:nvSpPr>
                    <p:cNvPr id="16449" name="Line 18"/>
                    <p:cNvSpPr>
                      <a:spLocks noChangeShapeType="1"/>
                    </p:cNvSpPr>
                    <p:nvPr/>
                  </p:nvSpPr>
                  <p:spPr bwMode="auto">
                    <a:xfrm>
                      <a:off x="4752" y="1440"/>
                      <a:ext cx="576" cy="0"/>
                    </a:xfrm>
                    <a:prstGeom prst="line">
                      <a:avLst/>
                    </a:prstGeom>
                    <a:noFill/>
                    <a:ln w="9525">
                      <a:solidFill>
                        <a:schemeClr val="tx1"/>
                      </a:solidFill>
                      <a:miter lim="800000"/>
                      <a:headEnd/>
                      <a:tailEnd/>
                    </a:ln>
                  </p:spPr>
                  <p:txBody>
                    <a:bodyPr wrap="none"/>
                    <a:lstStyle/>
                    <a:p>
                      <a:endParaRPr lang="zh-CN" altLang="en-US"/>
                    </a:p>
                  </p:txBody>
                </p:sp>
                <p:sp>
                  <p:nvSpPr>
                    <p:cNvPr id="16450" name="Line 19"/>
                    <p:cNvSpPr>
                      <a:spLocks noChangeShapeType="1"/>
                    </p:cNvSpPr>
                    <p:nvPr/>
                  </p:nvSpPr>
                  <p:spPr bwMode="auto">
                    <a:xfrm>
                      <a:off x="4752" y="1440"/>
                      <a:ext cx="0" cy="96"/>
                    </a:xfrm>
                    <a:prstGeom prst="line">
                      <a:avLst/>
                    </a:prstGeom>
                    <a:noFill/>
                    <a:ln w="9525">
                      <a:solidFill>
                        <a:schemeClr val="tx1"/>
                      </a:solidFill>
                      <a:miter lim="800000"/>
                      <a:headEnd/>
                      <a:tailEnd/>
                    </a:ln>
                  </p:spPr>
                  <p:txBody>
                    <a:bodyPr wrap="none"/>
                    <a:lstStyle/>
                    <a:p>
                      <a:endParaRPr lang="zh-CN" altLang="en-US"/>
                    </a:p>
                  </p:txBody>
                </p:sp>
                <p:sp>
                  <p:nvSpPr>
                    <p:cNvPr id="16451" name="Line 20"/>
                    <p:cNvSpPr>
                      <a:spLocks noChangeShapeType="1"/>
                    </p:cNvSpPr>
                    <p:nvPr/>
                  </p:nvSpPr>
                  <p:spPr bwMode="auto">
                    <a:xfrm>
                      <a:off x="5328" y="1440"/>
                      <a:ext cx="0" cy="96"/>
                    </a:xfrm>
                    <a:prstGeom prst="line">
                      <a:avLst/>
                    </a:prstGeom>
                    <a:noFill/>
                    <a:ln w="9525">
                      <a:solidFill>
                        <a:schemeClr val="tx1"/>
                      </a:solidFill>
                      <a:miter lim="800000"/>
                      <a:headEnd/>
                      <a:tailEnd/>
                    </a:ln>
                  </p:spPr>
                  <p:txBody>
                    <a:bodyPr wrap="none"/>
                    <a:lstStyle/>
                    <a:p>
                      <a:endParaRPr lang="zh-CN" altLang="en-US"/>
                    </a:p>
                  </p:txBody>
                </p:sp>
                <p:sp>
                  <p:nvSpPr>
                    <p:cNvPr id="16452" name="Line 21"/>
                    <p:cNvSpPr>
                      <a:spLocks noChangeShapeType="1"/>
                    </p:cNvSpPr>
                    <p:nvPr/>
                  </p:nvSpPr>
                  <p:spPr bwMode="auto">
                    <a:xfrm>
                      <a:off x="5040" y="1344"/>
                      <a:ext cx="0" cy="96"/>
                    </a:xfrm>
                    <a:prstGeom prst="line">
                      <a:avLst/>
                    </a:prstGeom>
                    <a:noFill/>
                    <a:ln w="9525">
                      <a:solidFill>
                        <a:schemeClr val="tx1"/>
                      </a:solidFill>
                      <a:miter lim="800000"/>
                      <a:headEnd/>
                      <a:tailEnd/>
                    </a:ln>
                  </p:spPr>
                  <p:txBody>
                    <a:bodyPr wrap="none"/>
                    <a:lstStyle/>
                    <a:p>
                      <a:endParaRPr lang="zh-CN" altLang="en-US"/>
                    </a:p>
                  </p:txBody>
                </p:sp>
              </p:grpSp>
              <p:grpSp>
                <p:nvGrpSpPr>
                  <p:cNvPr id="7" name="Group 27"/>
                  <p:cNvGrpSpPr>
                    <a:grpSpLocks/>
                  </p:cNvGrpSpPr>
                  <p:nvPr/>
                </p:nvGrpSpPr>
                <p:grpSpPr bwMode="auto">
                  <a:xfrm>
                    <a:off x="3144" y="1104"/>
                    <a:ext cx="1185" cy="659"/>
                    <a:chOff x="3144" y="1104"/>
                    <a:chExt cx="1185" cy="659"/>
                  </a:xfrm>
                </p:grpSpPr>
                <p:sp>
                  <p:nvSpPr>
                    <p:cNvPr id="16439" name="Rectangle 8"/>
                    <p:cNvSpPr>
                      <a:spLocks noChangeArrowheads="1"/>
                    </p:cNvSpPr>
                    <p:nvPr/>
                  </p:nvSpPr>
                  <p:spPr bwMode="auto">
                    <a:xfrm>
                      <a:off x="3400" y="1104"/>
                      <a:ext cx="680" cy="227"/>
                    </a:xfrm>
                    <a:prstGeom prst="rect">
                      <a:avLst/>
                    </a:prstGeom>
                    <a:noFill/>
                    <a:ln w="9525">
                      <a:solidFill>
                        <a:schemeClr val="tx1"/>
                      </a:solidFill>
                      <a:miter lim="800000"/>
                      <a:headEnd/>
                      <a:tailEnd/>
                    </a:ln>
                  </p:spPr>
                  <p:txBody>
                    <a:bodyPr wrap="none" anchor="ctr"/>
                    <a:lstStyle/>
                    <a:p>
                      <a:pPr algn="ctr"/>
                      <a:r>
                        <a:rPr lang="zh-CN" altLang="en-US" sz="1800"/>
                        <a:t>树形结构</a:t>
                      </a:r>
                    </a:p>
                  </p:txBody>
                </p:sp>
                <p:sp>
                  <p:nvSpPr>
                    <p:cNvPr id="16440" name="Rectangle 15"/>
                    <p:cNvSpPr>
                      <a:spLocks noChangeArrowheads="1"/>
                    </p:cNvSpPr>
                    <p:nvPr/>
                  </p:nvSpPr>
                  <p:spPr bwMode="auto">
                    <a:xfrm>
                      <a:off x="3144" y="1536"/>
                      <a:ext cx="521" cy="227"/>
                    </a:xfrm>
                    <a:prstGeom prst="rect">
                      <a:avLst/>
                    </a:prstGeom>
                    <a:noFill/>
                    <a:ln w="9525">
                      <a:solidFill>
                        <a:schemeClr val="tx1"/>
                      </a:solidFill>
                      <a:miter lim="800000"/>
                      <a:headEnd/>
                      <a:tailEnd/>
                    </a:ln>
                  </p:spPr>
                  <p:txBody>
                    <a:bodyPr wrap="none" anchor="ctr"/>
                    <a:lstStyle/>
                    <a:p>
                      <a:pPr algn="ctr"/>
                      <a:r>
                        <a:rPr lang="zh-CN" altLang="en-US" sz="1800"/>
                        <a:t>一般树</a:t>
                      </a:r>
                    </a:p>
                  </p:txBody>
                </p:sp>
                <p:sp>
                  <p:nvSpPr>
                    <p:cNvPr id="16441" name="Rectangle 16"/>
                    <p:cNvSpPr>
                      <a:spLocks noChangeArrowheads="1"/>
                    </p:cNvSpPr>
                    <p:nvPr/>
                  </p:nvSpPr>
                  <p:spPr bwMode="auto">
                    <a:xfrm>
                      <a:off x="3808" y="1536"/>
                      <a:ext cx="521" cy="227"/>
                    </a:xfrm>
                    <a:prstGeom prst="rect">
                      <a:avLst/>
                    </a:prstGeom>
                    <a:noFill/>
                    <a:ln w="9525">
                      <a:solidFill>
                        <a:schemeClr val="tx1"/>
                      </a:solidFill>
                      <a:miter lim="800000"/>
                      <a:headEnd/>
                      <a:tailEnd/>
                    </a:ln>
                  </p:spPr>
                  <p:txBody>
                    <a:bodyPr wrap="none" anchor="ctr"/>
                    <a:lstStyle/>
                    <a:p>
                      <a:pPr algn="ctr"/>
                      <a:r>
                        <a:rPr lang="zh-CN" altLang="en-US" sz="1800"/>
                        <a:t>二叉树</a:t>
                      </a:r>
                    </a:p>
                  </p:txBody>
                </p:sp>
                <p:sp>
                  <p:nvSpPr>
                    <p:cNvPr id="16442" name="Line 23"/>
                    <p:cNvSpPr>
                      <a:spLocks noChangeShapeType="1"/>
                    </p:cNvSpPr>
                    <p:nvPr/>
                  </p:nvSpPr>
                  <p:spPr bwMode="auto">
                    <a:xfrm>
                      <a:off x="3408" y="1440"/>
                      <a:ext cx="0" cy="96"/>
                    </a:xfrm>
                    <a:prstGeom prst="line">
                      <a:avLst/>
                    </a:prstGeom>
                    <a:noFill/>
                    <a:ln w="9525">
                      <a:solidFill>
                        <a:schemeClr val="tx1"/>
                      </a:solidFill>
                      <a:miter lim="800000"/>
                      <a:headEnd/>
                      <a:tailEnd/>
                    </a:ln>
                  </p:spPr>
                  <p:txBody>
                    <a:bodyPr wrap="none"/>
                    <a:lstStyle/>
                    <a:p>
                      <a:endParaRPr lang="zh-CN" altLang="en-US"/>
                    </a:p>
                  </p:txBody>
                </p:sp>
                <p:sp>
                  <p:nvSpPr>
                    <p:cNvPr id="16443" name="Line 24"/>
                    <p:cNvSpPr>
                      <a:spLocks noChangeShapeType="1"/>
                    </p:cNvSpPr>
                    <p:nvPr/>
                  </p:nvSpPr>
                  <p:spPr bwMode="auto">
                    <a:xfrm>
                      <a:off x="4072" y="1440"/>
                      <a:ext cx="0" cy="96"/>
                    </a:xfrm>
                    <a:prstGeom prst="line">
                      <a:avLst/>
                    </a:prstGeom>
                    <a:noFill/>
                    <a:ln w="9525">
                      <a:solidFill>
                        <a:schemeClr val="tx1"/>
                      </a:solidFill>
                      <a:miter lim="800000"/>
                      <a:headEnd/>
                      <a:tailEnd/>
                    </a:ln>
                  </p:spPr>
                  <p:txBody>
                    <a:bodyPr wrap="none"/>
                    <a:lstStyle/>
                    <a:p>
                      <a:endParaRPr lang="zh-CN" altLang="en-US"/>
                    </a:p>
                  </p:txBody>
                </p:sp>
                <p:sp>
                  <p:nvSpPr>
                    <p:cNvPr id="16444" name="Line 25"/>
                    <p:cNvSpPr>
                      <a:spLocks noChangeShapeType="1"/>
                    </p:cNvSpPr>
                    <p:nvPr/>
                  </p:nvSpPr>
                  <p:spPr bwMode="auto">
                    <a:xfrm>
                      <a:off x="3744" y="1336"/>
                      <a:ext cx="0" cy="96"/>
                    </a:xfrm>
                    <a:prstGeom prst="line">
                      <a:avLst/>
                    </a:prstGeom>
                    <a:noFill/>
                    <a:ln w="9525">
                      <a:solidFill>
                        <a:schemeClr val="tx1"/>
                      </a:solidFill>
                      <a:miter lim="800000"/>
                      <a:headEnd/>
                      <a:tailEnd/>
                    </a:ln>
                  </p:spPr>
                  <p:txBody>
                    <a:bodyPr wrap="none"/>
                    <a:lstStyle/>
                    <a:p>
                      <a:endParaRPr lang="zh-CN" altLang="en-US"/>
                    </a:p>
                  </p:txBody>
                </p:sp>
                <p:sp>
                  <p:nvSpPr>
                    <p:cNvPr id="16445" name="Line 26"/>
                    <p:cNvSpPr>
                      <a:spLocks noChangeShapeType="1"/>
                    </p:cNvSpPr>
                    <p:nvPr/>
                  </p:nvSpPr>
                  <p:spPr bwMode="auto">
                    <a:xfrm>
                      <a:off x="3408" y="1440"/>
                      <a:ext cx="657" cy="0"/>
                    </a:xfrm>
                    <a:prstGeom prst="line">
                      <a:avLst/>
                    </a:prstGeom>
                    <a:noFill/>
                    <a:ln w="9525">
                      <a:solidFill>
                        <a:schemeClr val="tx1"/>
                      </a:solidFill>
                      <a:miter lim="800000"/>
                      <a:headEnd/>
                      <a:tailEnd/>
                    </a:ln>
                  </p:spPr>
                  <p:txBody>
                    <a:bodyPr wrap="none"/>
                    <a:lstStyle/>
                    <a:p>
                      <a:endParaRPr lang="zh-CN" altLang="en-US"/>
                    </a:p>
                  </p:txBody>
                </p:sp>
              </p:grpSp>
              <p:sp>
                <p:nvSpPr>
                  <p:cNvPr id="16435" name="Line 28"/>
                  <p:cNvSpPr>
                    <a:spLocks noChangeShapeType="1"/>
                  </p:cNvSpPr>
                  <p:nvPr/>
                </p:nvSpPr>
                <p:spPr bwMode="auto">
                  <a:xfrm>
                    <a:off x="2776" y="1016"/>
                    <a:ext cx="0" cy="96"/>
                  </a:xfrm>
                  <a:prstGeom prst="line">
                    <a:avLst/>
                  </a:prstGeom>
                  <a:noFill/>
                  <a:ln w="9525">
                    <a:solidFill>
                      <a:schemeClr val="tx1"/>
                    </a:solidFill>
                    <a:miter lim="800000"/>
                    <a:headEnd/>
                    <a:tailEnd/>
                  </a:ln>
                </p:spPr>
                <p:txBody>
                  <a:bodyPr wrap="none"/>
                  <a:lstStyle/>
                  <a:p>
                    <a:endParaRPr lang="zh-CN" altLang="en-US"/>
                  </a:p>
                </p:txBody>
              </p:sp>
              <p:sp>
                <p:nvSpPr>
                  <p:cNvPr id="16436" name="Line 30"/>
                  <p:cNvSpPr>
                    <a:spLocks noChangeShapeType="1"/>
                  </p:cNvSpPr>
                  <p:nvPr/>
                </p:nvSpPr>
                <p:spPr bwMode="auto">
                  <a:xfrm>
                    <a:off x="5032" y="1016"/>
                    <a:ext cx="0" cy="96"/>
                  </a:xfrm>
                  <a:prstGeom prst="line">
                    <a:avLst/>
                  </a:prstGeom>
                  <a:noFill/>
                  <a:ln w="9525">
                    <a:solidFill>
                      <a:schemeClr val="tx1"/>
                    </a:solidFill>
                    <a:miter lim="800000"/>
                    <a:headEnd/>
                    <a:tailEnd/>
                  </a:ln>
                </p:spPr>
                <p:txBody>
                  <a:bodyPr wrap="none"/>
                  <a:lstStyle/>
                  <a:p>
                    <a:endParaRPr lang="zh-CN" altLang="en-US"/>
                  </a:p>
                </p:txBody>
              </p:sp>
              <p:sp>
                <p:nvSpPr>
                  <p:cNvPr id="16437" name="Line 32"/>
                  <p:cNvSpPr>
                    <a:spLocks noChangeShapeType="1"/>
                  </p:cNvSpPr>
                  <p:nvPr/>
                </p:nvSpPr>
                <p:spPr bwMode="auto">
                  <a:xfrm>
                    <a:off x="2776" y="1008"/>
                    <a:ext cx="2256" cy="0"/>
                  </a:xfrm>
                  <a:prstGeom prst="line">
                    <a:avLst/>
                  </a:prstGeom>
                  <a:noFill/>
                  <a:ln w="9525">
                    <a:solidFill>
                      <a:schemeClr val="tx1"/>
                    </a:solidFill>
                    <a:miter lim="800000"/>
                    <a:headEnd/>
                    <a:tailEnd/>
                  </a:ln>
                </p:spPr>
                <p:txBody>
                  <a:bodyPr wrap="none"/>
                  <a:lstStyle/>
                  <a:p>
                    <a:endParaRPr lang="zh-CN" altLang="en-US"/>
                  </a:p>
                </p:txBody>
              </p:sp>
              <p:sp>
                <p:nvSpPr>
                  <p:cNvPr id="16438" name="Line 33"/>
                  <p:cNvSpPr>
                    <a:spLocks noChangeShapeType="1"/>
                  </p:cNvSpPr>
                  <p:nvPr/>
                </p:nvSpPr>
                <p:spPr bwMode="auto">
                  <a:xfrm>
                    <a:off x="3744" y="864"/>
                    <a:ext cx="0" cy="240"/>
                  </a:xfrm>
                  <a:prstGeom prst="line">
                    <a:avLst/>
                  </a:prstGeom>
                  <a:noFill/>
                  <a:ln w="9525">
                    <a:solidFill>
                      <a:schemeClr val="tx1"/>
                    </a:solidFill>
                    <a:miter lim="800000"/>
                    <a:headEnd/>
                    <a:tailEnd/>
                  </a:ln>
                </p:spPr>
                <p:txBody>
                  <a:bodyPr wrap="none"/>
                  <a:lstStyle/>
                  <a:p>
                    <a:endParaRPr lang="zh-CN" altLang="en-US"/>
                  </a:p>
                </p:txBody>
              </p:sp>
            </p:grpSp>
            <p:grpSp>
              <p:nvGrpSpPr>
                <p:cNvPr id="8" name="Group 48"/>
                <p:cNvGrpSpPr>
                  <a:grpSpLocks/>
                </p:cNvGrpSpPr>
                <p:nvPr/>
              </p:nvGrpSpPr>
              <p:grpSpPr bwMode="auto">
                <a:xfrm>
                  <a:off x="119" y="637"/>
                  <a:ext cx="2841" cy="1123"/>
                  <a:chOff x="119" y="637"/>
                  <a:chExt cx="2841" cy="1123"/>
                </a:xfrm>
              </p:grpSpPr>
              <p:sp>
                <p:nvSpPr>
                  <p:cNvPr id="16413" name="Rectangle 5"/>
                  <p:cNvSpPr>
                    <a:spLocks noChangeArrowheads="1"/>
                  </p:cNvSpPr>
                  <p:nvPr/>
                </p:nvSpPr>
                <p:spPr bwMode="auto">
                  <a:xfrm>
                    <a:off x="816" y="637"/>
                    <a:ext cx="680" cy="227"/>
                  </a:xfrm>
                  <a:prstGeom prst="rect">
                    <a:avLst/>
                  </a:prstGeom>
                  <a:noFill/>
                  <a:ln w="9525">
                    <a:solidFill>
                      <a:schemeClr val="tx1"/>
                    </a:solidFill>
                    <a:miter lim="800000"/>
                    <a:headEnd/>
                    <a:tailEnd/>
                  </a:ln>
                </p:spPr>
                <p:txBody>
                  <a:bodyPr wrap="none" anchor="ctr"/>
                  <a:lstStyle/>
                  <a:p>
                    <a:pPr algn="ctr"/>
                    <a:r>
                      <a:rPr lang="zh-CN" altLang="en-US" sz="1800"/>
                      <a:t>线性结构</a:t>
                    </a:r>
                  </a:p>
                </p:txBody>
              </p:sp>
              <p:sp>
                <p:nvSpPr>
                  <p:cNvPr id="16414" name="Rectangle 11"/>
                  <p:cNvSpPr>
                    <a:spLocks noChangeArrowheads="1"/>
                  </p:cNvSpPr>
                  <p:nvPr/>
                </p:nvSpPr>
                <p:spPr bwMode="auto">
                  <a:xfrm>
                    <a:off x="119" y="1533"/>
                    <a:ext cx="793" cy="227"/>
                  </a:xfrm>
                  <a:prstGeom prst="rect">
                    <a:avLst/>
                  </a:prstGeom>
                  <a:noFill/>
                  <a:ln w="9525">
                    <a:solidFill>
                      <a:schemeClr val="tx1"/>
                    </a:solidFill>
                    <a:miter lim="800000"/>
                    <a:headEnd/>
                    <a:tailEnd/>
                  </a:ln>
                </p:spPr>
                <p:txBody>
                  <a:bodyPr wrap="none" anchor="ctr"/>
                  <a:lstStyle/>
                  <a:p>
                    <a:pPr algn="ctr"/>
                    <a:r>
                      <a:rPr lang="zh-CN" altLang="en-US" sz="1800"/>
                      <a:t>一般线性表</a:t>
                    </a:r>
                  </a:p>
                </p:txBody>
              </p:sp>
              <p:grpSp>
                <p:nvGrpSpPr>
                  <p:cNvPr id="9" name="Group 40"/>
                  <p:cNvGrpSpPr>
                    <a:grpSpLocks/>
                  </p:cNvGrpSpPr>
                  <p:nvPr/>
                </p:nvGrpSpPr>
                <p:grpSpPr bwMode="auto">
                  <a:xfrm>
                    <a:off x="1725" y="1104"/>
                    <a:ext cx="1235" cy="651"/>
                    <a:chOff x="1725" y="1104"/>
                    <a:chExt cx="1235" cy="651"/>
                  </a:xfrm>
                </p:grpSpPr>
                <p:sp>
                  <p:nvSpPr>
                    <p:cNvPr id="16426" name="Rectangle 13"/>
                    <p:cNvSpPr>
                      <a:spLocks noChangeArrowheads="1"/>
                    </p:cNvSpPr>
                    <p:nvPr/>
                  </p:nvSpPr>
                  <p:spPr bwMode="auto">
                    <a:xfrm>
                      <a:off x="1725" y="1104"/>
                      <a:ext cx="771" cy="227"/>
                    </a:xfrm>
                    <a:prstGeom prst="rect">
                      <a:avLst/>
                    </a:prstGeom>
                    <a:noFill/>
                    <a:ln w="9525">
                      <a:solidFill>
                        <a:schemeClr val="tx1"/>
                      </a:solidFill>
                      <a:miter lim="800000"/>
                      <a:headEnd/>
                      <a:tailEnd/>
                    </a:ln>
                  </p:spPr>
                  <p:txBody>
                    <a:bodyPr wrap="none" anchor="ctr"/>
                    <a:lstStyle/>
                    <a:p>
                      <a:pPr algn="ctr"/>
                      <a:r>
                        <a:rPr lang="zh-CN" altLang="en-US" sz="1800"/>
                        <a:t>线性表推广</a:t>
                      </a:r>
                    </a:p>
                  </p:txBody>
                </p:sp>
                <p:sp>
                  <p:nvSpPr>
                    <p:cNvPr id="16427" name="Rectangle 35"/>
                    <p:cNvSpPr>
                      <a:spLocks noChangeArrowheads="1"/>
                    </p:cNvSpPr>
                    <p:nvPr/>
                  </p:nvSpPr>
                  <p:spPr bwMode="auto">
                    <a:xfrm>
                      <a:off x="2461" y="1528"/>
                      <a:ext cx="499" cy="227"/>
                    </a:xfrm>
                    <a:prstGeom prst="rect">
                      <a:avLst/>
                    </a:prstGeom>
                    <a:noFill/>
                    <a:ln w="9525">
                      <a:solidFill>
                        <a:schemeClr val="tx1"/>
                      </a:solidFill>
                      <a:miter lim="800000"/>
                      <a:headEnd/>
                      <a:tailEnd/>
                    </a:ln>
                  </p:spPr>
                  <p:txBody>
                    <a:bodyPr wrap="none" anchor="ctr"/>
                    <a:lstStyle/>
                    <a:p>
                      <a:pPr algn="ctr"/>
                      <a:r>
                        <a:rPr lang="zh-CN" altLang="en-US" sz="1800"/>
                        <a:t>广义表</a:t>
                      </a:r>
                    </a:p>
                  </p:txBody>
                </p:sp>
                <p:sp>
                  <p:nvSpPr>
                    <p:cNvPr id="16428" name="Rectangle 36"/>
                    <p:cNvSpPr>
                      <a:spLocks noChangeArrowheads="1"/>
                    </p:cNvSpPr>
                    <p:nvPr/>
                  </p:nvSpPr>
                  <p:spPr bwMode="auto">
                    <a:xfrm>
                      <a:off x="1981" y="1528"/>
                      <a:ext cx="363" cy="227"/>
                    </a:xfrm>
                    <a:prstGeom prst="rect">
                      <a:avLst/>
                    </a:prstGeom>
                    <a:noFill/>
                    <a:ln w="9525">
                      <a:solidFill>
                        <a:schemeClr val="tx1"/>
                      </a:solidFill>
                      <a:miter lim="800000"/>
                      <a:headEnd/>
                      <a:tailEnd/>
                    </a:ln>
                  </p:spPr>
                  <p:txBody>
                    <a:bodyPr wrap="none" anchor="ctr"/>
                    <a:lstStyle/>
                    <a:p>
                      <a:pPr algn="ctr"/>
                      <a:r>
                        <a:rPr lang="zh-CN" altLang="en-US" sz="1800"/>
                        <a:t>数组</a:t>
                      </a:r>
                    </a:p>
                  </p:txBody>
                </p:sp>
                <p:sp>
                  <p:nvSpPr>
                    <p:cNvPr id="16429" name="Line 37"/>
                    <p:cNvSpPr>
                      <a:spLocks noChangeShapeType="1"/>
                    </p:cNvSpPr>
                    <p:nvPr/>
                  </p:nvSpPr>
                  <p:spPr bwMode="auto">
                    <a:xfrm>
                      <a:off x="2152" y="1328"/>
                      <a:ext cx="0" cy="192"/>
                    </a:xfrm>
                    <a:prstGeom prst="line">
                      <a:avLst/>
                    </a:prstGeom>
                    <a:noFill/>
                    <a:ln w="9525">
                      <a:solidFill>
                        <a:schemeClr val="tx1"/>
                      </a:solidFill>
                      <a:miter lim="800000"/>
                      <a:headEnd/>
                      <a:tailEnd/>
                    </a:ln>
                  </p:spPr>
                  <p:txBody>
                    <a:bodyPr wrap="none"/>
                    <a:lstStyle/>
                    <a:p>
                      <a:endParaRPr lang="zh-CN" altLang="en-US"/>
                    </a:p>
                  </p:txBody>
                </p:sp>
                <p:sp>
                  <p:nvSpPr>
                    <p:cNvPr id="16430" name="Line 38"/>
                    <p:cNvSpPr>
                      <a:spLocks noChangeShapeType="1"/>
                    </p:cNvSpPr>
                    <p:nvPr/>
                  </p:nvSpPr>
                  <p:spPr bwMode="auto">
                    <a:xfrm>
                      <a:off x="2344" y="1328"/>
                      <a:ext cx="384" cy="192"/>
                    </a:xfrm>
                    <a:prstGeom prst="line">
                      <a:avLst/>
                    </a:prstGeom>
                    <a:noFill/>
                    <a:ln w="9525">
                      <a:solidFill>
                        <a:schemeClr val="tx1"/>
                      </a:solidFill>
                      <a:miter lim="800000"/>
                      <a:headEnd/>
                      <a:tailEnd/>
                    </a:ln>
                  </p:spPr>
                  <p:txBody>
                    <a:bodyPr wrap="none"/>
                    <a:lstStyle/>
                    <a:p>
                      <a:endParaRPr lang="zh-CN" altLang="en-US"/>
                    </a:p>
                  </p:txBody>
                </p:sp>
              </p:grpSp>
              <p:grpSp>
                <p:nvGrpSpPr>
                  <p:cNvPr id="10" name="Group 43"/>
                  <p:cNvGrpSpPr>
                    <a:grpSpLocks/>
                  </p:cNvGrpSpPr>
                  <p:nvPr/>
                </p:nvGrpSpPr>
                <p:grpSpPr bwMode="auto">
                  <a:xfrm>
                    <a:off x="756" y="1104"/>
                    <a:ext cx="1137" cy="651"/>
                    <a:chOff x="756" y="1104"/>
                    <a:chExt cx="1137" cy="651"/>
                  </a:xfrm>
                </p:grpSpPr>
                <p:sp>
                  <p:nvSpPr>
                    <p:cNvPr id="16421" name="Rectangle 7"/>
                    <p:cNvSpPr>
                      <a:spLocks noChangeArrowheads="1"/>
                    </p:cNvSpPr>
                    <p:nvPr/>
                  </p:nvSpPr>
                  <p:spPr bwMode="auto">
                    <a:xfrm>
                      <a:off x="1712" y="1528"/>
                      <a:ext cx="181" cy="227"/>
                    </a:xfrm>
                    <a:prstGeom prst="rect">
                      <a:avLst/>
                    </a:prstGeom>
                    <a:noFill/>
                    <a:ln w="9525">
                      <a:solidFill>
                        <a:schemeClr val="tx1"/>
                      </a:solidFill>
                      <a:miter lim="800000"/>
                      <a:headEnd/>
                      <a:tailEnd/>
                    </a:ln>
                  </p:spPr>
                  <p:txBody>
                    <a:bodyPr wrap="none" anchor="ctr"/>
                    <a:lstStyle/>
                    <a:p>
                      <a:pPr algn="ctr"/>
                      <a:r>
                        <a:rPr lang="zh-CN" altLang="en-US" sz="1800"/>
                        <a:t>串</a:t>
                      </a:r>
                    </a:p>
                  </p:txBody>
                </p:sp>
                <p:sp>
                  <p:nvSpPr>
                    <p:cNvPr id="16422" name="Rectangle 12"/>
                    <p:cNvSpPr>
                      <a:spLocks noChangeArrowheads="1"/>
                    </p:cNvSpPr>
                    <p:nvPr/>
                  </p:nvSpPr>
                  <p:spPr bwMode="auto">
                    <a:xfrm>
                      <a:off x="756" y="1104"/>
                      <a:ext cx="793" cy="227"/>
                    </a:xfrm>
                    <a:prstGeom prst="rect">
                      <a:avLst/>
                    </a:prstGeom>
                    <a:noFill/>
                    <a:ln w="9525">
                      <a:solidFill>
                        <a:schemeClr val="tx1"/>
                      </a:solidFill>
                      <a:miter lim="800000"/>
                      <a:headEnd/>
                      <a:tailEnd/>
                    </a:ln>
                  </p:spPr>
                  <p:txBody>
                    <a:bodyPr wrap="none" anchor="ctr"/>
                    <a:lstStyle/>
                    <a:p>
                      <a:pPr algn="ctr"/>
                      <a:r>
                        <a:rPr lang="zh-CN" altLang="en-US" sz="1800"/>
                        <a:t>受限线性表</a:t>
                      </a:r>
                    </a:p>
                  </p:txBody>
                </p:sp>
                <p:sp>
                  <p:nvSpPr>
                    <p:cNvPr id="16423" name="Rectangle 39"/>
                    <p:cNvSpPr>
                      <a:spLocks noChangeArrowheads="1"/>
                    </p:cNvSpPr>
                    <p:nvPr/>
                  </p:nvSpPr>
                  <p:spPr bwMode="auto">
                    <a:xfrm>
                      <a:off x="1008" y="1528"/>
                      <a:ext cx="612" cy="227"/>
                    </a:xfrm>
                    <a:prstGeom prst="rect">
                      <a:avLst/>
                    </a:prstGeom>
                    <a:noFill/>
                    <a:ln w="9525">
                      <a:solidFill>
                        <a:schemeClr val="tx1"/>
                      </a:solidFill>
                      <a:miter lim="800000"/>
                      <a:headEnd/>
                      <a:tailEnd/>
                    </a:ln>
                  </p:spPr>
                  <p:txBody>
                    <a:bodyPr wrap="none" anchor="ctr"/>
                    <a:lstStyle/>
                    <a:p>
                      <a:pPr algn="ctr"/>
                      <a:r>
                        <a:rPr lang="zh-CN" altLang="en-US" sz="1800"/>
                        <a:t>栈和队列</a:t>
                      </a:r>
                    </a:p>
                  </p:txBody>
                </p:sp>
                <p:sp>
                  <p:nvSpPr>
                    <p:cNvPr id="16424" name="Line 41"/>
                    <p:cNvSpPr>
                      <a:spLocks noChangeShapeType="1"/>
                    </p:cNvSpPr>
                    <p:nvPr/>
                  </p:nvSpPr>
                  <p:spPr bwMode="auto">
                    <a:xfrm>
                      <a:off x="1208" y="1336"/>
                      <a:ext cx="0" cy="192"/>
                    </a:xfrm>
                    <a:prstGeom prst="line">
                      <a:avLst/>
                    </a:prstGeom>
                    <a:noFill/>
                    <a:ln w="9525">
                      <a:solidFill>
                        <a:schemeClr val="tx1"/>
                      </a:solidFill>
                      <a:miter lim="800000"/>
                      <a:headEnd/>
                      <a:tailEnd/>
                    </a:ln>
                  </p:spPr>
                  <p:txBody>
                    <a:bodyPr wrap="none"/>
                    <a:lstStyle/>
                    <a:p>
                      <a:endParaRPr lang="zh-CN" altLang="en-US"/>
                    </a:p>
                  </p:txBody>
                </p:sp>
                <p:sp>
                  <p:nvSpPr>
                    <p:cNvPr id="16425" name="Line 42"/>
                    <p:cNvSpPr>
                      <a:spLocks noChangeShapeType="1"/>
                    </p:cNvSpPr>
                    <p:nvPr/>
                  </p:nvSpPr>
                  <p:spPr bwMode="auto">
                    <a:xfrm>
                      <a:off x="1384" y="1336"/>
                      <a:ext cx="432" cy="192"/>
                    </a:xfrm>
                    <a:prstGeom prst="line">
                      <a:avLst/>
                    </a:prstGeom>
                    <a:noFill/>
                    <a:ln w="9525">
                      <a:solidFill>
                        <a:schemeClr val="tx1"/>
                      </a:solidFill>
                      <a:miter lim="800000"/>
                      <a:headEnd/>
                      <a:tailEnd/>
                    </a:ln>
                  </p:spPr>
                  <p:txBody>
                    <a:bodyPr wrap="none"/>
                    <a:lstStyle/>
                    <a:p>
                      <a:endParaRPr lang="zh-CN" altLang="en-US"/>
                    </a:p>
                  </p:txBody>
                </p:sp>
              </p:grpSp>
              <p:sp>
                <p:nvSpPr>
                  <p:cNvPr id="16417" name="Line 44"/>
                  <p:cNvSpPr>
                    <a:spLocks noChangeShapeType="1"/>
                  </p:cNvSpPr>
                  <p:nvPr/>
                </p:nvSpPr>
                <p:spPr bwMode="auto">
                  <a:xfrm>
                    <a:off x="520" y="1008"/>
                    <a:ext cx="0" cy="528"/>
                  </a:xfrm>
                  <a:prstGeom prst="line">
                    <a:avLst/>
                  </a:prstGeom>
                  <a:noFill/>
                  <a:ln w="9525">
                    <a:solidFill>
                      <a:schemeClr val="tx1"/>
                    </a:solidFill>
                    <a:miter lim="800000"/>
                    <a:headEnd/>
                    <a:tailEnd/>
                  </a:ln>
                </p:spPr>
                <p:txBody>
                  <a:bodyPr wrap="none"/>
                  <a:lstStyle/>
                  <a:p>
                    <a:endParaRPr lang="zh-CN" altLang="en-US"/>
                  </a:p>
                </p:txBody>
              </p:sp>
              <p:sp>
                <p:nvSpPr>
                  <p:cNvPr id="16418" name="Line 45"/>
                  <p:cNvSpPr>
                    <a:spLocks noChangeShapeType="1"/>
                  </p:cNvSpPr>
                  <p:nvPr/>
                </p:nvSpPr>
                <p:spPr bwMode="auto">
                  <a:xfrm>
                    <a:off x="2112" y="1008"/>
                    <a:ext cx="0" cy="96"/>
                  </a:xfrm>
                  <a:prstGeom prst="line">
                    <a:avLst/>
                  </a:prstGeom>
                  <a:noFill/>
                  <a:ln w="9525">
                    <a:solidFill>
                      <a:schemeClr val="tx1"/>
                    </a:solidFill>
                    <a:miter lim="800000"/>
                    <a:headEnd/>
                    <a:tailEnd/>
                  </a:ln>
                </p:spPr>
                <p:txBody>
                  <a:bodyPr wrap="none"/>
                  <a:lstStyle/>
                  <a:p>
                    <a:endParaRPr lang="zh-CN" altLang="en-US"/>
                  </a:p>
                </p:txBody>
              </p:sp>
              <p:sp>
                <p:nvSpPr>
                  <p:cNvPr id="16419" name="Line 46"/>
                  <p:cNvSpPr>
                    <a:spLocks noChangeShapeType="1"/>
                  </p:cNvSpPr>
                  <p:nvPr/>
                </p:nvSpPr>
                <p:spPr bwMode="auto">
                  <a:xfrm>
                    <a:off x="528" y="1008"/>
                    <a:ext cx="1584" cy="0"/>
                  </a:xfrm>
                  <a:prstGeom prst="line">
                    <a:avLst/>
                  </a:prstGeom>
                  <a:noFill/>
                  <a:ln w="9525">
                    <a:solidFill>
                      <a:schemeClr val="tx1"/>
                    </a:solidFill>
                    <a:miter lim="800000"/>
                    <a:headEnd/>
                    <a:tailEnd/>
                  </a:ln>
                </p:spPr>
                <p:txBody>
                  <a:bodyPr wrap="none"/>
                  <a:lstStyle/>
                  <a:p>
                    <a:endParaRPr lang="zh-CN" altLang="en-US"/>
                  </a:p>
                </p:txBody>
              </p:sp>
              <p:sp>
                <p:nvSpPr>
                  <p:cNvPr id="16420" name="Line 47"/>
                  <p:cNvSpPr>
                    <a:spLocks noChangeShapeType="1"/>
                  </p:cNvSpPr>
                  <p:nvPr/>
                </p:nvSpPr>
                <p:spPr bwMode="auto">
                  <a:xfrm>
                    <a:off x="1160" y="864"/>
                    <a:ext cx="0" cy="240"/>
                  </a:xfrm>
                  <a:prstGeom prst="line">
                    <a:avLst/>
                  </a:prstGeom>
                  <a:noFill/>
                  <a:ln w="9525">
                    <a:solidFill>
                      <a:schemeClr val="tx1"/>
                    </a:solidFill>
                    <a:miter lim="800000"/>
                    <a:headEnd/>
                    <a:tailEnd/>
                  </a:ln>
                </p:spPr>
                <p:txBody>
                  <a:bodyPr wrap="none"/>
                  <a:lstStyle/>
                  <a:p>
                    <a:endParaRPr lang="zh-CN" altLang="en-US"/>
                  </a:p>
                </p:txBody>
              </p:sp>
            </p:grpSp>
            <p:sp>
              <p:nvSpPr>
                <p:cNvPr id="16409" name="Line 49"/>
                <p:cNvSpPr>
                  <a:spLocks noChangeShapeType="1"/>
                </p:cNvSpPr>
                <p:nvPr/>
              </p:nvSpPr>
              <p:spPr bwMode="auto">
                <a:xfrm>
                  <a:off x="1136" y="552"/>
                  <a:ext cx="0" cy="91"/>
                </a:xfrm>
                <a:prstGeom prst="line">
                  <a:avLst/>
                </a:prstGeom>
                <a:noFill/>
                <a:ln w="9525">
                  <a:solidFill>
                    <a:schemeClr val="tx1"/>
                  </a:solidFill>
                  <a:miter lim="800000"/>
                  <a:headEnd/>
                  <a:tailEnd/>
                </a:ln>
              </p:spPr>
              <p:txBody>
                <a:bodyPr wrap="none"/>
                <a:lstStyle/>
                <a:p>
                  <a:endParaRPr lang="zh-CN" altLang="en-US"/>
                </a:p>
              </p:txBody>
            </p:sp>
            <p:sp>
              <p:nvSpPr>
                <p:cNvPr id="16410" name="Line 50"/>
                <p:cNvSpPr>
                  <a:spLocks noChangeShapeType="1"/>
                </p:cNvSpPr>
                <p:nvPr/>
              </p:nvSpPr>
              <p:spPr bwMode="auto">
                <a:xfrm>
                  <a:off x="3768" y="552"/>
                  <a:ext cx="0" cy="91"/>
                </a:xfrm>
                <a:prstGeom prst="line">
                  <a:avLst/>
                </a:prstGeom>
                <a:noFill/>
                <a:ln w="9525">
                  <a:solidFill>
                    <a:schemeClr val="tx1"/>
                  </a:solidFill>
                  <a:miter lim="800000"/>
                  <a:headEnd/>
                  <a:tailEnd/>
                </a:ln>
              </p:spPr>
              <p:txBody>
                <a:bodyPr wrap="none"/>
                <a:lstStyle/>
                <a:p>
                  <a:endParaRPr lang="zh-CN" altLang="en-US"/>
                </a:p>
              </p:txBody>
            </p:sp>
            <p:sp>
              <p:nvSpPr>
                <p:cNvPr id="16411" name="Line 51"/>
                <p:cNvSpPr>
                  <a:spLocks noChangeShapeType="1"/>
                </p:cNvSpPr>
                <p:nvPr/>
              </p:nvSpPr>
              <p:spPr bwMode="auto">
                <a:xfrm>
                  <a:off x="1136" y="552"/>
                  <a:ext cx="2630" cy="0"/>
                </a:xfrm>
                <a:prstGeom prst="line">
                  <a:avLst/>
                </a:prstGeom>
                <a:noFill/>
                <a:ln w="9525">
                  <a:solidFill>
                    <a:schemeClr val="tx1"/>
                  </a:solidFill>
                  <a:miter lim="800000"/>
                  <a:headEnd/>
                  <a:tailEnd/>
                </a:ln>
              </p:spPr>
              <p:txBody>
                <a:bodyPr wrap="none"/>
                <a:lstStyle/>
                <a:p>
                  <a:endParaRPr lang="zh-CN" altLang="en-US"/>
                </a:p>
              </p:txBody>
            </p:sp>
            <p:sp>
              <p:nvSpPr>
                <p:cNvPr id="16412" name="Line 52"/>
                <p:cNvSpPr>
                  <a:spLocks noChangeShapeType="1"/>
                </p:cNvSpPr>
                <p:nvPr/>
              </p:nvSpPr>
              <p:spPr bwMode="auto">
                <a:xfrm>
                  <a:off x="2336" y="464"/>
                  <a:ext cx="0" cy="91"/>
                </a:xfrm>
                <a:prstGeom prst="line">
                  <a:avLst/>
                </a:prstGeom>
                <a:noFill/>
                <a:ln w="9525">
                  <a:solidFill>
                    <a:schemeClr val="tx1"/>
                  </a:solidFill>
                  <a:miter lim="800000"/>
                  <a:headEnd/>
                  <a:tailEnd/>
                </a:ln>
              </p:spPr>
              <p:txBody>
                <a:bodyPr wrap="none"/>
                <a:lstStyle/>
                <a:p>
                  <a:endParaRPr lang="zh-CN" altLang="en-US"/>
                </a:p>
              </p:txBody>
            </p:sp>
          </p:grpSp>
          <p:sp>
            <p:nvSpPr>
              <p:cNvPr id="39990" name="Rectangle 54"/>
              <p:cNvSpPr>
                <a:spLocks noChangeArrowheads="1"/>
              </p:cNvSpPr>
              <p:nvPr/>
            </p:nvSpPr>
            <p:spPr bwMode="auto">
              <a:xfrm>
                <a:off x="1328" y="1656"/>
                <a:ext cx="2656" cy="288"/>
              </a:xfrm>
              <a:prstGeom prst="rect">
                <a:avLst/>
              </a:prstGeom>
              <a:noFill/>
              <a:ln w="9525">
                <a:noFill/>
                <a:miter lim="800000"/>
                <a:headEnd/>
                <a:tailEnd/>
              </a:ln>
              <a:effectLst/>
            </p:spPr>
            <p:txBody>
              <a:bodyPr lIns="92075" tIns="46038" rIns="92075" bIns="46038" anchor="ctr"/>
              <a:lstStyle/>
              <a:p>
                <a:pPr algn="ctr">
                  <a:defRPr/>
                </a:pPr>
                <a:r>
                  <a:rPr lang="zh-CN" altLang="en-US" sz="2000" dirty="0">
                    <a:latin typeface="楷体_GB2312" pitchFamily="49" charset="-122"/>
                    <a:ea typeface="楷体_GB2312" pitchFamily="49" charset="-122"/>
                  </a:rPr>
                  <a:t>图</a:t>
                </a:r>
                <a:r>
                  <a:rPr lang="en-US" altLang="zh-CN" sz="2000" dirty="0">
                    <a:latin typeface="Times New Roman" pitchFamily="18" charset="0"/>
                    <a:ea typeface="楷体_GB2312" pitchFamily="49" charset="-122"/>
                  </a:rPr>
                  <a:t>5</a:t>
                </a:r>
                <a:r>
                  <a:rPr lang="en-US" altLang="zh-CN" sz="2000" dirty="0">
                    <a:effectLst>
                      <a:outerShdw blurRad="38100" dist="38100" dir="2700000" algn="tl">
                        <a:srgbClr val="000000"/>
                      </a:outerShdw>
                    </a:effectLst>
                    <a:latin typeface="楷体_GB2312" pitchFamily="49" charset="-122"/>
                    <a:ea typeface="楷体_GB2312" pitchFamily="49" charset="-122"/>
                  </a:rPr>
                  <a:t>    </a:t>
                </a:r>
                <a:r>
                  <a:rPr lang="zh-CN" altLang="en-US" sz="2000" dirty="0">
                    <a:latin typeface="楷体_GB2312" pitchFamily="49" charset="-122"/>
                    <a:ea typeface="楷体_GB2312" pitchFamily="49" charset="-122"/>
                  </a:rPr>
                  <a:t>数据逻辑结构层次关系图</a:t>
                </a:r>
              </a:p>
            </p:txBody>
          </p:sp>
        </p:grpSp>
        <p:grpSp>
          <p:nvGrpSpPr>
            <p:cNvPr id="11" name="Group 74"/>
            <p:cNvGrpSpPr>
              <a:grpSpLocks/>
            </p:cNvGrpSpPr>
            <p:nvPr/>
          </p:nvGrpSpPr>
          <p:grpSpPr bwMode="auto">
            <a:xfrm>
              <a:off x="912" y="152"/>
              <a:ext cx="3436" cy="1872"/>
              <a:chOff x="912" y="152"/>
              <a:chExt cx="3436" cy="1872"/>
            </a:xfrm>
          </p:grpSpPr>
          <p:sp>
            <p:nvSpPr>
              <p:cNvPr id="16389" name="Rectangle 58"/>
              <p:cNvSpPr>
                <a:spLocks noChangeArrowheads="1"/>
              </p:cNvSpPr>
              <p:nvPr/>
            </p:nvSpPr>
            <p:spPr bwMode="auto">
              <a:xfrm>
                <a:off x="1328" y="1784"/>
                <a:ext cx="2880" cy="240"/>
              </a:xfrm>
              <a:prstGeom prst="rect">
                <a:avLst/>
              </a:prstGeom>
              <a:noFill/>
              <a:ln w="9525">
                <a:noFill/>
                <a:miter lim="800000"/>
                <a:headEnd/>
                <a:tailEnd/>
              </a:ln>
            </p:spPr>
            <p:txBody>
              <a:bodyPr lIns="92075" tIns="46038" rIns="92075" bIns="46038" anchor="ctr"/>
              <a:lstStyle/>
              <a:p>
                <a:pPr algn="ctr"/>
                <a:r>
                  <a:rPr lang="zh-CN" altLang="en-US" sz="2000" dirty="0">
                    <a:latin typeface="楷体_GB2312" pitchFamily="49" charset="-122"/>
                    <a:ea typeface="楷体_GB2312" pitchFamily="49" charset="-122"/>
                  </a:rPr>
                  <a:t>图</a:t>
                </a:r>
                <a:r>
                  <a:rPr lang="en-US" altLang="zh-CN" sz="2000" dirty="0">
                    <a:ea typeface="楷体_GB2312" pitchFamily="49" charset="-122"/>
                  </a:rPr>
                  <a:t>4</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逻辑结构与所采用的存储结构</a:t>
                </a:r>
              </a:p>
            </p:txBody>
          </p:sp>
          <p:grpSp>
            <p:nvGrpSpPr>
              <p:cNvPr id="12" name="Group 73"/>
              <p:cNvGrpSpPr>
                <a:grpSpLocks/>
              </p:cNvGrpSpPr>
              <p:nvPr/>
            </p:nvGrpSpPr>
            <p:grpSpPr bwMode="auto">
              <a:xfrm>
                <a:off x="912" y="152"/>
                <a:ext cx="3436" cy="1509"/>
                <a:chOff x="912" y="152"/>
                <a:chExt cx="3436" cy="1509"/>
              </a:xfrm>
            </p:grpSpPr>
            <p:sp>
              <p:nvSpPr>
                <p:cNvPr id="16391" name="Rectangle 60"/>
                <p:cNvSpPr>
                  <a:spLocks noChangeArrowheads="1"/>
                </p:cNvSpPr>
                <p:nvPr/>
              </p:nvSpPr>
              <p:spPr bwMode="auto">
                <a:xfrm>
                  <a:off x="988" y="552"/>
                  <a:ext cx="768" cy="240"/>
                </a:xfrm>
                <a:prstGeom prst="rect">
                  <a:avLst/>
                </a:prstGeom>
                <a:noFill/>
                <a:ln w="9525">
                  <a:noFill/>
                  <a:miter lim="800000"/>
                  <a:headEnd/>
                  <a:tailEnd/>
                </a:ln>
              </p:spPr>
              <p:txBody>
                <a:bodyPr wrap="none" anchor="ctr"/>
                <a:lstStyle/>
                <a:p>
                  <a:pPr algn="ctr"/>
                  <a:r>
                    <a:rPr lang="zh-CN" altLang="en-US" dirty="0"/>
                    <a:t>线性表</a:t>
                  </a:r>
                </a:p>
              </p:txBody>
            </p:sp>
            <p:sp>
              <p:nvSpPr>
                <p:cNvPr id="16392" name="Rectangle 61"/>
                <p:cNvSpPr>
                  <a:spLocks noChangeArrowheads="1"/>
                </p:cNvSpPr>
                <p:nvPr/>
              </p:nvSpPr>
              <p:spPr bwMode="auto">
                <a:xfrm>
                  <a:off x="1084" y="1013"/>
                  <a:ext cx="480" cy="240"/>
                </a:xfrm>
                <a:prstGeom prst="rect">
                  <a:avLst/>
                </a:prstGeom>
                <a:noFill/>
                <a:ln w="9525">
                  <a:noFill/>
                  <a:miter lim="800000"/>
                  <a:headEnd/>
                  <a:tailEnd/>
                </a:ln>
              </p:spPr>
              <p:txBody>
                <a:bodyPr wrap="none" anchor="ctr"/>
                <a:lstStyle/>
                <a:p>
                  <a:pPr algn="ctr"/>
                  <a:r>
                    <a:rPr lang="zh-CN" altLang="en-US"/>
                    <a:t>树</a:t>
                  </a:r>
                </a:p>
              </p:txBody>
            </p:sp>
            <p:sp>
              <p:nvSpPr>
                <p:cNvPr id="16393" name="Rectangle 62"/>
                <p:cNvSpPr>
                  <a:spLocks noChangeArrowheads="1"/>
                </p:cNvSpPr>
                <p:nvPr/>
              </p:nvSpPr>
              <p:spPr bwMode="auto">
                <a:xfrm>
                  <a:off x="1132" y="1373"/>
                  <a:ext cx="432" cy="240"/>
                </a:xfrm>
                <a:prstGeom prst="rect">
                  <a:avLst/>
                </a:prstGeom>
                <a:noFill/>
                <a:ln w="9525">
                  <a:noFill/>
                  <a:miter lim="800000"/>
                  <a:headEnd/>
                  <a:tailEnd/>
                </a:ln>
              </p:spPr>
              <p:txBody>
                <a:bodyPr wrap="none" anchor="ctr"/>
                <a:lstStyle/>
                <a:p>
                  <a:pPr algn="ctr"/>
                  <a:r>
                    <a:rPr lang="zh-CN" altLang="en-US"/>
                    <a:t>图</a:t>
                  </a:r>
                </a:p>
              </p:txBody>
            </p:sp>
            <p:sp>
              <p:nvSpPr>
                <p:cNvPr id="16394" name="Rectangle 63"/>
                <p:cNvSpPr>
                  <a:spLocks noChangeArrowheads="1"/>
                </p:cNvSpPr>
                <p:nvPr/>
              </p:nvSpPr>
              <p:spPr bwMode="auto">
                <a:xfrm>
                  <a:off x="3168" y="576"/>
                  <a:ext cx="1152" cy="288"/>
                </a:xfrm>
                <a:prstGeom prst="rect">
                  <a:avLst/>
                </a:prstGeom>
                <a:noFill/>
                <a:ln w="9525">
                  <a:noFill/>
                  <a:miter lim="800000"/>
                  <a:headEnd/>
                  <a:tailEnd/>
                </a:ln>
              </p:spPr>
              <p:txBody>
                <a:bodyPr wrap="none" anchor="ctr"/>
                <a:lstStyle/>
                <a:p>
                  <a:pPr algn="ctr"/>
                  <a:r>
                    <a:rPr lang="zh-CN" altLang="en-US"/>
                    <a:t>顺序存储结构</a:t>
                  </a:r>
                </a:p>
              </p:txBody>
            </p:sp>
            <p:sp>
              <p:nvSpPr>
                <p:cNvPr id="16395" name="Rectangle 64"/>
                <p:cNvSpPr>
                  <a:spLocks noChangeArrowheads="1"/>
                </p:cNvSpPr>
                <p:nvPr/>
              </p:nvSpPr>
              <p:spPr bwMode="auto">
                <a:xfrm>
                  <a:off x="3168" y="994"/>
                  <a:ext cx="1152" cy="288"/>
                </a:xfrm>
                <a:prstGeom prst="rect">
                  <a:avLst/>
                </a:prstGeom>
                <a:noFill/>
                <a:ln w="9525">
                  <a:noFill/>
                  <a:miter lim="800000"/>
                  <a:headEnd/>
                  <a:tailEnd/>
                </a:ln>
              </p:spPr>
              <p:txBody>
                <a:bodyPr wrap="none" anchor="ctr"/>
                <a:lstStyle/>
                <a:p>
                  <a:pPr algn="ctr"/>
                  <a:r>
                    <a:rPr lang="zh-CN" altLang="en-US"/>
                    <a:t>链式存储结构</a:t>
                  </a:r>
                </a:p>
              </p:txBody>
            </p:sp>
            <p:sp>
              <p:nvSpPr>
                <p:cNvPr id="16396" name="Rectangle 65"/>
                <p:cNvSpPr>
                  <a:spLocks noChangeArrowheads="1"/>
                </p:cNvSpPr>
                <p:nvPr/>
              </p:nvSpPr>
              <p:spPr bwMode="auto">
                <a:xfrm>
                  <a:off x="3196" y="1373"/>
                  <a:ext cx="1152" cy="288"/>
                </a:xfrm>
                <a:prstGeom prst="rect">
                  <a:avLst/>
                </a:prstGeom>
                <a:noFill/>
                <a:ln w="9525">
                  <a:noFill/>
                  <a:miter lim="800000"/>
                  <a:headEnd/>
                  <a:tailEnd/>
                </a:ln>
              </p:spPr>
              <p:txBody>
                <a:bodyPr wrap="none" anchor="ctr"/>
                <a:lstStyle/>
                <a:p>
                  <a:pPr algn="ctr"/>
                  <a:r>
                    <a:rPr lang="zh-CN" altLang="en-US"/>
                    <a:t>复合存储结构</a:t>
                  </a:r>
                </a:p>
              </p:txBody>
            </p:sp>
            <p:sp>
              <p:nvSpPr>
                <p:cNvPr id="16397" name="Rectangle 66"/>
                <p:cNvSpPr>
                  <a:spLocks noChangeArrowheads="1"/>
                </p:cNvSpPr>
                <p:nvPr/>
              </p:nvSpPr>
              <p:spPr bwMode="auto">
                <a:xfrm>
                  <a:off x="912" y="152"/>
                  <a:ext cx="960" cy="288"/>
                </a:xfrm>
                <a:prstGeom prst="rect">
                  <a:avLst/>
                </a:prstGeom>
                <a:noFill/>
                <a:ln w="9525">
                  <a:noFill/>
                  <a:miter lim="800000"/>
                  <a:headEnd/>
                  <a:tailEnd/>
                </a:ln>
              </p:spPr>
              <p:txBody>
                <a:bodyPr wrap="none" anchor="ctr"/>
                <a:lstStyle/>
                <a:p>
                  <a:pPr algn="ctr"/>
                  <a:r>
                    <a:rPr lang="zh-CN" altLang="en-US" sz="2800">
                      <a:solidFill>
                        <a:schemeClr val="folHlink"/>
                      </a:solidFill>
                    </a:rPr>
                    <a:t>逻辑结构</a:t>
                  </a:r>
                </a:p>
              </p:txBody>
            </p:sp>
            <p:sp>
              <p:nvSpPr>
                <p:cNvPr id="16398" name="Rectangle 67"/>
                <p:cNvSpPr>
                  <a:spLocks noChangeArrowheads="1"/>
                </p:cNvSpPr>
                <p:nvPr/>
              </p:nvSpPr>
              <p:spPr bwMode="auto">
                <a:xfrm>
                  <a:off x="3264" y="164"/>
                  <a:ext cx="912" cy="288"/>
                </a:xfrm>
                <a:prstGeom prst="rect">
                  <a:avLst/>
                </a:prstGeom>
                <a:noFill/>
                <a:ln w="9525">
                  <a:noFill/>
                  <a:miter lim="800000"/>
                  <a:headEnd/>
                  <a:tailEnd/>
                </a:ln>
              </p:spPr>
              <p:txBody>
                <a:bodyPr wrap="none" anchor="ctr"/>
                <a:lstStyle/>
                <a:p>
                  <a:pPr algn="ctr"/>
                  <a:r>
                    <a:rPr lang="zh-CN" altLang="en-US" sz="2800">
                      <a:solidFill>
                        <a:schemeClr val="folHlink"/>
                      </a:solidFill>
                    </a:rPr>
                    <a:t>物理结构</a:t>
                  </a:r>
                </a:p>
              </p:txBody>
            </p:sp>
            <p:sp>
              <p:nvSpPr>
                <p:cNvPr id="16399" name="Line 68"/>
                <p:cNvSpPr>
                  <a:spLocks noChangeShapeType="1"/>
                </p:cNvSpPr>
                <p:nvPr/>
              </p:nvSpPr>
              <p:spPr bwMode="auto">
                <a:xfrm>
                  <a:off x="1708" y="696"/>
                  <a:ext cx="1440" cy="0"/>
                </a:xfrm>
                <a:prstGeom prst="line">
                  <a:avLst/>
                </a:prstGeom>
                <a:noFill/>
                <a:ln w="28575">
                  <a:solidFill>
                    <a:schemeClr val="accent1"/>
                  </a:solidFill>
                  <a:miter lim="800000"/>
                  <a:headEnd/>
                  <a:tailEnd type="arrow" w="med" len="med"/>
                </a:ln>
              </p:spPr>
              <p:txBody>
                <a:bodyPr wrap="none"/>
                <a:lstStyle/>
                <a:p>
                  <a:endParaRPr lang="zh-CN" altLang="en-US"/>
                </a:p>
              </p:txBody>
            </p:sp>
            <p:sp>
              <p:nvSpPr>
                <p:cNvPr id="16400" name="Line 69"/>
                <p:cNvSpPr>
                  <a:spLocks noChangeShapeType="1"/>
                </p:cNvSpPr>
                <p:nvPr/>
              </p:nvSpPr>
              <p:spPr bwMode="auto">
                <a:xfrm>
                  <a:off x="1683" y="755"/>
                  <a:ext cx="1465" cy="341"/>
                </a:xfrm>
                <a:prstGeom prst="line">
                  <a:avLst/>
                </a:prstGeom>
                <a:noFill/>
                <a:ln w="28575">
                  <a:solidFill>
                    <a:schemeClr val="accent1"/>
                  </a:solidFill>
                  <a:miter lim="800000"/>
                  <a:headEnd/>
                  <a:tailEnd type="arrow" w="med" len="med"/>
                </a:ln>
              </p:spPr>
              <p:txBody>
                <a:bodyPr wrap="none"/>
                <a:lstStyle/>
                <a:p>
                  <a:endParaRPr lang="zh-CN" altLang="en-US"/>
                </a:p>
              </p:txBody>
            </p:sp>
            <p:sp>
              <p:nvSpPr>
                <p:cNvPr id="16401" name="Line 70"/>
                <p:cNvSpPr>
                  <a:spLocks noChangeShapeType="1"/>
                </p:cNvSpPr>
                <p:nvPr/>
              </p:nvSpPr>
              <p:spPr bwMode="auto">
                <a:xfrm flipV="1">
                  <a:off x="1564" y="776"/>
                  <a:ext cx="1584" cy="288"/>
                </a:xfrm>
                <a:prstGeom prst="line">
                  <a:avLst/>
                </a:prstGeom>
                <a:noFill/>
                <a:ln w="28575">
                  <a:solidFill>
                    <a:schemeClr val="folHlink"/>
                  </a:solidFill>
                  <a:miter lim="800000"/>
                  <a:headEnd/>
                  <a:tailEnd type="arrow" w="med" len="med"/>
                </a:ln>
              </p:spPr>
              <p:txBody>
                <a:bodyPr wrap="none"/>
                <a:lstStyle/>
                <a:p>
                  <a:endParaRPr lang="zh-CN" altLang="en-US"/>
                </a:p>
              </p:txBody>
            </p:sp>
            <p:sp>
              <p:nvSpPr>
                <p:cNvPr id="16402" name="Line 71"/>
                <p:cNvSpPr>
                  <a:spLocks noChangeShapeType="1"/>
                </p:cNvSpPr>
                <p:nvPr/>
              </p:nvSpPr>
              <p:spPr bwMode="auto">
                <a:xfrm>
                  <a:off x="1468" y="1517"/>
                  <a:ext cx="1680" cy="0"/>
                </a:xfrm>
                <a:prstGeom prst="line">
                  <a:avLst/>
                </a:prstGeom>
                <a:noFill/>
                <a:ln w="28575">
                  <a:solidFill>
                    <a:schemeClr val="tx1"/>
                  </a:solidFill>
                  <a:miter lim="800000"/>
                  <a:headEnd/>
                  <a:tailEnd type="arrow" w="med" len="med"/>
                </a:ln>
              </p:spPr>
              <p:txBody>
                <a:bodyPr wrap="none"/>
                <a:lstStyle/>
                <a:p>
                  <a:endParaRPr lang="zh-CN" altLang="en-US"/>
                </a:p>
              </p:txBody>
            </p:sp>
            <p:sp>
              <p:nvSpPr>
                <p:cNvPr id="16403" name="Line 72"/>
                <p:cNvSpPr>
                  <a:spLocks noChangeShapeType="1"/>
                </p:cNvSpPr>
                <p:nvPr/>
              </p:nvSpPr>
              <p:spPr bwMode="auto">
                <a:xfrm>
                  <a:off x="1475" y="1165"/>
                  <a:ext cx="1680" cy="0"/>
                </a:xfrm>
                <a:prstGeom prst="line">
                  <a:avLst/>
                </a:prstGeom>
                <a:noFill/>
                <a:ln w="28575">
                  <a:solidFill>
                    <a:schemeClr val="folHlink"/>
                  </a:solidFill>
                  <a:miter lim="800000"/>
                  <a:headEnd/>
                  <a:tailEnd type="arrow" w="med" len="med"/>
                </a:ln>
              </p:spPr>
              <p:txBody>
                <a:bodyPr wrap="none"/>
                <a:lstStyle/>
                <a:p>
                  <a:endParaRPr lang="zh-CN" altLang="en-US"/>
                </a:p>
              </p:txBody>
            </p:sp>
          </p:grpSp>
        </p:grpSp>
      </p:grpSp>
    </p:spTree>
  </p:cSld>
  <p:clrMapOvr>
    <a:masterClrMapping/>
  </p:clrMapOvr>
  <p:transition spd="slow">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p:nvPr>
        </p:nvSpPr>
        <p:spPr>
          <a:xfrm>
            <a:off x="179388" y="1052513"/>
            <a:ext cx="8763000" cy="3600450"/>
          </a:xfrm>
        </p:spPr>
        <p:txBody>
          <a:bodyPr/>
          <a:lstStyle/>
          <a:p>
            <a:pPr marL="0" indent="0">
              <a:lnSpc>
                <a:spcPct val="110000"/>
              </a:lnSpc>
            </a:pPr>
            <a:r>
              <a:rPr lang="zh-CN" altLang="en-US" sz="2800" dirty="0">
                <a:solidFill>
                  <a:schemeClr val="folHlink"/>
                </a:solidFill>
                <a:latin typeface="宋体" panose="02010600030101010101" pitchFamily="2" charset="-122"/>
                <a:ea typeface="宋体" panose="02010600030101010101" pitchFamily="2" charset="-122"/>
              </a:rPr>
              <a:t>数据类型</a:t>
            </a:r>
            <a:r>
              <a:rPr lang="en-US" altLang="zh-CN" sz="2800" dirty="0">
                <a:latin typeface="宋体" panose="02010600030101010101" pitchFamily="2" charset="-122"/>
                <a:ea typeface="宋体" panose="02010600030101010101" pitchFamily="2" charset="-122"/>
              </a:rPr>
              <a:t>(</a:t>
            </a:r>
            <a:r>
              <a:rPr lang="en-US" altLang="zh-CN" sz="2800" dirty="0">
                <a:solidFill>
                  <a:schemeClr val="accent1"/>
                </a:solidFill>
                <a:latin typeface="宋体" panose="02010600030101010101" pitchFamily="2" charset="-122"/>
                <a:ea typeface="宋体" panose="02010600030101010101" pitchFamily="2" charset="-122"/>
              </a:rPr>
              <a:t>Data Type</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：指的是</a:t>
            </a:r>
            <a:r>
              <a:rPr lang="zh-CN" altLang="en-US" sz="2800" dirty="0">
                <a:solidFill>
                  <a:srgbClr val="DE580E"/>
                </a:solidFill>
                <a:latin typeface="宋体" panose="02010600030101010101" pitchFamily="2" charset="-122"/>
                <a:ea typeface="宋体" panose="02010600030101010101" pitchFamily="2" charset="-122"/>
              </a:rPr>
              <a:t>一个值的集合</a:t>
            </a:r>
            <a:r>
              <a:rPr lang="zh-CN" altLang="en-US" sz="2800" dirty="0">
                <a:latin typeface="宋体" panose="02010600030101010101" pitchFamily="2" charset="-122"/>
                <a:ea typeface="宋体" panose="02010600030101010101" pitchFamily="2" charset="-122"/>
              </a:rPr>
              <a:t>和定义在</a:t>
            </a:r>
            <a:r>
              <a:rPr lang="zh-CN" altLang="en-US" sz="2800" dirty="0">
                <a:solidFill>
                  <a:srgbClr val="DE580E"/>
                </a:solidFill>
                <a:latin typeface="宋体" panose="02010600030101010101" pitchFamily="2" charset="-122"/>
                <a:ea typeface="宋体" panose="02010600030101010101" pitchFamily="2" charset="-122"/>
              </a:rPr>
              <a:t>该值集上的一组操作</a:t>
            </a:r>
            <a:r>
              <a:rPr lang="zh-CN" altLang="en-US" sz="2800" dirty="0">
                <a:latin typeface="宋体" pitchFamily="2" charset="-122"/>
                <a:ea typeface="宋体" pitchFamily="2" charset="-122"/>
              </a:rPr>
              <a:t>的总称。</a:t>
            </a:r>
          </a:p>
          <a:p>
            <a:pPr marL="0" indent="0">
              <a:lnSpc>
                <a:spcPct val="110000"/>
              </a:lnSpc>
            </a:pPr>
            <a:r>
              <a:rPr lang="zh-CN" altLang="en-US" sz="2800" dirty="0">
                <a:latin typeface="宋体" pitchFamily="2" charset="-122"/>
                <a:ea typeface="宋体" pitchFamily="2" charset="-122"/>
              </a:rPr>
              <a:t>数据类型是和数据结构密切相关的一个概念。 在</a:t>
            </a:r>
            <a:r>
              <a:rPr lang="en-US" altLang="zh-CN" sz="2800" dirty="0">
                <a:latin typeface="宋体" panose="02010600030101010101" pitchFamily="2" charset="-122"/>
                <a:ea typeface="宋体" panose="02010600030101010101" pitchFamily="2" charset="-122"/>
              </a:rPr>
              <a:t>C</a:t>
            </a:r>
            <a:r>
              <a:rPr lang="zh-CN" altLang="en-US" sz="2800" dirty="0">
                <a:latin typeface="宋体" pitchFamily="2" charset="-122"/>
                <a:ea typeface="宋体" pitchFamily="2" charset="-122"/>
              </a:rPr>
              <a:t>语言中数据类型有：基本类型和构造类型。</a:t>
            </a:r>
          </a:p>
          <a:p>
            <a:pPr marL="0" indent="0">
              <a:lnSpc>
                <a:spcPct val="110000"/>
              </a:lnSpc>
            </a:pPr>
            <a:r>
              <a:rPr lang="zh-CN" altLang="en-US" sz="2800" dirty="0">
                <a:latin typeface="宋体" pitchFamily="2" charset="-122"/>
                <a:ea typeface="宋体" pitchFamily="2" charset="-122"/>
              </a:rPr>
              <a:t>数据结构不同于数据类型，也不同于数据对象，它不仅要描述数据类型的数据对象，而且要描述数据对象各元素之间的相互关系。</a:t>
            </a:r>
          </a:p>
        </p:txBody>
      </p:sp>
      <p:sp>
        <p:nvSpPr>
          <p:cNvPr id="359427" name="Rectangle 3"/>
          <p:cNvSpPr>
            <a:spLocks noGrp="1" noChangeArrowheads="1"/>
          </p:cNvSpPr>
          <p:nvPr>
            <p:ph type="title" idx="4294967295"/>
          </p:nvPr>
        </p:nvSpPr>
        <p:spPr>
          <a:xfrm>
            <a:off x="0" y="260350"/>
            <a:ext cx="4953000" cy="736600"/>
          </a:xfrm>
        </p:spPr>
        <p:txBody>
          <a:bodyPr>
            <a:normAutofit fontScale="90000"/>
          </a:bodyPr>
          <a:lstStyle/>
          <a:p>
            <a:pPr algn="l" eaLnBrk="1" hangingPunct="1">
              <a:defRPr/>
            </a:pPr>
            <a:r>
              <a:rPr lang="zh-CN" altLang="en-US" dirty="0">
                <a:effectLst/>
                <a:latin typeface="宋体" panose="02010600030101010101" pitchFamily="2" charset="-122"/>
                <a:ea typeface="宋体" panose="02010600030101010101" pitchFamily="2" charset="-122"/>
              </a:rPr>
              <a:t>数据类型</a:t>
            </a:r>
          </a:p>
        </p:txBody>
      </p:sp>
    </p:spTree>
  </p:cSld>
  <p:clrMapOvr>
    <a:masterClrMapping/>
  </p:clrMapOvr>
  <p:transition spd="slow">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F95E2-632B-474F-974F-ACF7B8A36D5C}"/>
              </a:ext>
            </a:extLst>
          </p:cNvPr>
          <p:cNvSpPr>
            <a:spLocks noGrp="1"/>
          </p:cNvSpPr>
          <p:nvPr>
            <p:ph type="title"/>
          </p:nvPr>
        </p:nvSpPr>
        <p:spPr/>
        <p:txBody>
          <a:bodyPr>
            <a:normAutofit fontScale="90000"/>
          </a:bodyPr>
          <a:lstStyle/>
          <a:p>
            <a:r>
              <a:rPr lang="zh-CN" altLang="en-US" dirty="0">
                <a:latin typeface="宋体" panose="02010600030101010101" pitchFamily="2" charset="-122"/>
                <a:ea typeface="宋体" panose="02010600030101010101" pitchFamily="2" charset="-122"/>
              </a:rPr>
              <a:t>关于算法和数据结构课程强调几点</a:t>
            </a:r>
          </a:p>
        </p:txBody>
      </p:sp>
      <p:sp>
        <p:nvSpPr>
          <p:cNvPr id="3" name="内容占位符 2">
            <a:extLst>
              <a:ext uri="{FF2B5EF4-FFF2-40B4-BE49-F238E27FC236}">
                <a16:creationId xmlns:a16="http://schemas.microsoft.com/office/drawing/2014/main" id="{1B3742B8-DDB6-4B00-B89F-6D32023AF3D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计算机专业基础课，计算机及相关专业必修课，基本能力培养课程，考研必考，申请国外大学必备课程。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剧烈改革中的课程，引入</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面向数据科学，人工智能课程调整课程目标和考核方向。</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★★课时不变，实验增加，对编程和思维能力进一步提高，寻求编程能力的突破。</a:t>
            </a:r>
          </a:p>
        </p:txBody>
      </p:sp>
    </p:spTree>
    <p:extLst>
      <p:ext uri="{BB962C8B-B14F-4D97-AF65-F5344CB8AC3E}">
        <p14:creationId xmlns:p14="http://schemas.microsoft.com/office/powerpoint/2010/main" val="314250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p:nvPr>
        </p:nvSpPr>
        <p:spPr>
          <a:xfrm>
            <a:off x="179388" y="1052513"/>
            <a:ext cx="8763000" cy="5545137"/>
          </a:xfrm>
        </p:spPr>
        <p:txBody>
          <a:bodyPr/>
          <a:lstStyle/>
          <a:p>
            <a:pPr marL="0" indent="0" eaLnBrk="1" hangingPunct="1">
              <a:lnSpc>
                <a:spcPct val="110000"/>
              </a:lnSpc>
              <a:spcBef>
                <a:spcPct val="10000"/>
              </a:spcBef>
              <a:buFont typeface="Wingdings" pitchFamily="2" charset="2"/>
              <a:buNone/>
            </a:pPr>
            <a:r>
              <a:rPr lang="zh-CN" altLang="en-US" sz="2800" dirty="0">
                <a:latin typeface="宋体" panose="02010600030101010101" pitchFamily="2" charset="-122"/>
                <a:ea typeface="宋体" panose="02010600030101010101" pitchFamily="2" charset="-122"/>
              </a:rPr>
              <a:t>数据结构的主要运算包括：</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建立</a:t>
            </a:r>
            <a:r>
              <a:rPr lang="en-US" altLang="zh-CN" dirty="0">
                <a:latin typeface="宋体" panose="02010600030101010101" pitchFamily="2" charset="-122"/>
                <a:ea typeface="宋体" panose="02010600030101010101" pitchFamily="2" charset="-122"/>
              </a:rPr>
              <a:t>(Create)</a:t>
            </a:r>
            <a:r>
              <a:rPr lang="zh-CN" altLang="en-US" dirty="0">
                <a:latin typeface="宋体" panose="02010600030101010101" pitchFamily="2" charset="-122"/>
                <a:ea typeface="宋体" panose="02010600030101010101" pitchFamily="2" charset="-122"/>
              </a:rPr>
              <a:t>一个数据结构；</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消除</a:t>
            </a:r>
            <a:r>
              <a:rPr lang="en-US" altLang="zh-CN" dirty="0">
                <a:latin typeface="宋体" panose="02010600030101010101" pitchFamily="2" charset="-122"/>
                <a:ea typeface="宋体" panose="02010600030101010101" pitchFamily="2" charset="-122"/>
              </a:rPr>
              <a:t>(Destroy)</a:t>
            </a:r>
            <a:r>
              <a:rPr lang="zh-CN" altLang="en-US" dirty="0">
                <a:latin typeface="宋体" panose="02010600030101010101" pitchFamily="2" charset="-122"/>
                <a:ea typeface="宋体" panose="02010600030101010101" pitchFamily="2" charset="-122"/>
              </a:rPr>
              <a:t>一个数据结构；</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从一个数据结构中删除</a:t>
            </a:r>
            <a:r>
              <a:rPr lang="en-US" altLang="zh-CN" dirty="0">
                <a:latin typeface="宋体" panose="02010600030101010101" pitchFamily="2" charset="-122"/>
                <a:ea typeface="宋体" panose="02010600030101010101" pitchFamily="2" charset="-122"/>
              </a:rPr>
              <a:t>(Delete)</a:t>
            </a:r>
            <a:r>
              <a:rPr lang="zh-CN" altLang="en-US" dirty="0">
                <a:latin typeface="宋体" panose="02010600030101010101" pitchFamily="2" charset="-122"/>
                <a:ea typeface="宋体" panose="02010600030101010101" pitchFamily="2" charset="-122"/>
              </a:rPr>
              <a:t>一个数据元素；</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把一个数据元素插入</a:t>
            </a:r>
            <a:r>
              <a:rPr lang="en-US" altLang="zh-CN" dirty="0">
                <a:latin typeface="宋体" panose="02010600030101010101" pitchFamily="2" charset="-122"/>
                <a:ea typeface="宋体" panose="02010600030101010101" pitchFamily="2" charset="-122"/>
              </a:rPr>
              <a:t>(Insert)</a:t>
            </a:r>
            <a:r>
              <a:rPr lang="zh-CN" altLang="en-US" dirty="0">
                <a:latin typeface="宋体" panose="02010600030101010101" pitchFamily="2" charset="-122"/>
                <a:ea typeface="宋体" panose="02010600030101010101" pitchFamily="2" charset="-122"/>
              </a:rPr>
              <a:t>到一个数据结构中；</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对一个数据结构进行访问</a:t>
            </a:r>
            <a:r>
              <a:rPr lang="en-US" altLang="zh-CN" dirty="0">
                <a:latin typeface="宋体" panose="02010600030101010101" pitchFamily="2" charset="-122"/>
                <a:ea typeface="宋体" panose="02010600030101010101" pitchFamily="2" charset="-122"/>
              </a:rPr>
              <a:t>(Access)</a:t>
            </a:r>
            <a:r>
              <a:rPr lang="zh-CN" altLang="en-US" dirty="0">
                <a:latin typeface="宋体" panose="02010600030101010101" pitchFamily="2" charset="-122"/>
                <a:ea typeface="宋体" panose="02010600030101010101" pitchFamily="2" charset="-122"/>
              </a:rPr>
              <a:t>；</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对一个数据结构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中的数据元素</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进行修改</a:t>
            </a:r>
            <a:r>
              <a:rPr lang="en-US" altLang="zh-CN" dirty="0">
                <a:latin typeface="宋体" panose="02010600030101010101" pitchFamily="2" charset="-122"/>
                <a:ea typeface="宋体" panose="02010600030101010101" pitchFamily="2" charset="-122"/>
              </a:rPr>
              <a:t>(Modify)</a:t>
            </a:r>
            <a:r>
              <a:rPr lang="zh-CN" altLang="en-US" dirty="0">
                <a:latin typeface="宋体" panose="02010600030101010101" pitchFamily="2" charset="-122"/>
                <a:ea typeface="宋体" panose="02010600030101010101" pitchFamily="2" charset="-122"/>
              </a:rPr>
              <a:t>；</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对一个数据结构进行排序</a:t>
            </a:r>
            <a:r>
              <a:rPr lang="en-US" altLang="zh-CN" dirty="0">
                <a:latin typeface="宋体" panose="02010600030101010101" pitchFamily="2" charset="-122"/>
                <a:ea typeface="宋体" panose="02010600030101010101" pitchFamily="2" charset="-122"/>
              </a:rPr>
              <a:t>(Sort)</a:t>
            </a:r>
            <a:r>
              <a:rPr lang="zh-CN" altLang="en-US" dirty="0">
                <a:latin typeface="宋体" panose="02010600030101010101" pitchFamily="2" charset="-122"/>
                <a:ea typeface="宋体" panose="02010600030101010101" pitchFamily="2" charset="-122"/>
              </a:rPr>
              <a:t>；</a:t>
            </a:r>
          </a:p>
          <a:p>
            <a:pPr marL="1047750" lvl="1" indent="-514350" eaLnBrk="1" hangingPunct="1">
              <a:lnSpc>
                <a:spcPct val="110000"/>
              </a:lnSpc>
              <a:spcBef>
                <a:spcPct val="10000"/>
              </a:spcBef>
              <a:buFont typeface="+mj-lt"/>
              <a:buAutoNum type="arabicPeriod"/>
            </a:pPr>
            <a:r>
              <a:rPr lang="zh-CN" altLang="en-US" dirty="0">
                <a:latin typeface="宋体" panose="02010600030101010101" pitchFamily="2" charset="-122"/>
                <a:ea typeface="宋体" panose="02010600030101010101" pitchFamily="2" charset="-122"/>
              </a:rPr>
              <a:t>对一个数据结构进行查找</a:t>
            </a:r>
            <a:r>
              <a:rPr lang="en-US" altLang="zh-CN" dirty="0">
                <a:latin typeface="宋体" panose="02010600030101010101" pitchFamily="2" charset="-122"/>
                <a:ea typeface="宋体" panose="02010600030101010101" pitchFamily="2" charset="-122"/>
              </a:rPr>
              <a:t>(Search)</a:t>
            </a:r>
            <a:r>
              <a:rPr lang="zh-CN" altLang="en-US"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64547" name="Rectangle 3"/>
          <p:cNvSpPr>
            <a:spLocks noGrp="1" noChangeArrowheads="1"/>
          </p:cNvSpPr>
          <p:nvPr>
            <p:ph type="title" idx="4294967295"/>
          </p:nvPr>
        </p:nvSpPr>
        <p:spPr>
          <a:xfrm>
            <a:off x="0" y="260350"/>
            <a:ext cx="5889625" cy="736600"/>
          </a:xfrm>
        </p:spPr>
        <p:txBody>
          <a:bodyPr>
            <a:normAutofit fontScale="90000"/>
          </a:bodyPr>
          <a:lstStyle/>
          <a:p>
            <a:pPr algn="l" eaLnBrk="1" hangingPunct="1">
              <a:defRPr/>
            </a:pPr>
            <a:r>
              <a:rPr lang="zh-CN" altLang="en-US" dirty="0">
                <a:effectLst/>
                <a:latin typeface="宋体" panose="02010600030101010101" pitchFamily="2" charset="-122"/>
                <a:ea typeface="宋体" panose="02010600030101010101" pitchFamily="2" charset="-122"/>
              </a:rPr>
              <a:t>数据结构的运算</a:t>
            </a:r>
          </a:p>
        </p:txBody>
      </p:sp>
    </p:spTree>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p:nvPr>
        </p:nvSpPr>
        <p:spPr>
          <a:xfrm>
            <a:off x="152400" y="1125538"/>
            <a:ext cx="8839200" cy="4175125"/>
          </a:xfrm>
        </p:spPr>
        <p:txBody>
          <a:bodyPr/>
          <a:lstStyle/>
          <a:p>
            <a:pPr marL="0" indent="457200" eaLnBrk="1" hangingPunct="1">
              <a:lnSpc>
                <a:spcPct val="110000"/>
              </a:lnSpc>
              <a:buFont typeface="Wingdings" pitchFamily="2" charset="2"/>
              <a:buNone/>
            </a:pPr>
            <a:r>
              <a:rPr lang="zh-CN" altLang="en-US" sz="2800" dirty="0">
                <a:solidFill>
                  <a:schemeClr val="folHlink"/>
                </a:solidFill>
                <a:latin typeface="宋体" pitchFamily="2" charset="-122"/>
                <a:ea typeface="宋体" pitchFamily="2" charset="-122"/>
              </a:rPr>
              <a:t>抽象数据类型</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Abstract Data Type</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，简称</a:t>
            </a:r>
            <a:r>
              <a:rPr lang="en-US" altLang="zh-CN" sz="2800" dirty="0">
                <a:solidFill>
                  <a:schemeClr val="accent1"/>
                </a:solidFill>
                <a:latin typeface="宋体" pitchFamily="2" charset="-122"/>
                <a:ea typeface="宋体" pitchFamily="2" charset="-122"/>
              </a:rPr>
              <a:t>ADT</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：是指一个数学模型以及定义在该模型上的一组操作。</a:t>
            </a:r>
          </a:p>
          <a:p>
            <a:pPr marL="0" indent="457200" eaLnBrk="1" hangingPunct="1">
              <a:lnSpc>
                <a:spcPct val="110000"/>
              </a:lnSpc>
              <a:buFont typeface="Wingdings" pitchFamily="2" charset="2"/>
              <a:buNone/>
            </a:pPr>
            <a:r>
              <a:rPr lang="en-US" altLang="zh-CN" sz="2800" dirty="0">
                <a:latin typeface="宋体" pitchFamily="2" charset="-122"/>
                <a:ea typeface="宋体" pitchFamily="2" charset="-122"/>
              </a:rPr>
              <a:t>ADT</a:t>
            </a:r>
            <a:r>
              <a:rPr lang="zh-CN" altLang="en-US" sz="2800" dirty="0">
                <a:latin typeface="宋体" pitchFamily="2" charset="-122"/>
                <a:ea typeface="宋体" pitchFamily="2" charset="-122"/>
              </a:rPr>
              <a:t>的定义仅是一组逻辑特性描述， 与其在计算机内的表示和实现无关。因此，不论</a:t>
            </a:r>
            <a:r>
              <a:rPr lang="en-US" altLang="zh-CN" sz="2800" dirty="0">
                <a:latin typeface="宋体" pitchFamily="2" charset="-122"/>
                <a:ea typeface="宋体" pitchFamily="2" charset="-122"/>
              </a:rPr>
              <a:t>ADT</a:t>
            </a:r>
            <a:r>
              <a:rPr lang="zh-CN" altLang="en-US" sz="2800" dirty="0">
                <a:latin typeface="宋体" pitchFamily="2" charset="-122"/>
                <a:ea typeface="宋体" pitchFamily="2" charset="-122"/>
              </a:rPr>
              <a:t>的内部结构如何变化，只要其数学特性不变，都不影响其外部使用。</a:t>
            </a:r>
          </a:p>
          <a:p>
            <a:pPr marL="0" indent="457200" eaLnBrk="1" hangingPunct="1">
              <a:lnSpc>
                <a:spcPct val="110000"/>
              </a:lnSpc>
              <a:buFont typeface="Wingdings" pitchFamily="2" charset="2"/>
              <a:buNone/>
            </a:pPr>
            <a:r>
              <a:rPr lang="en-US" altLang="zh-CN" sz="2800" dirty="0">
                <a:latin typeface="宋体" pitchFamily="2" charset="-122"/>
                <a:ea typeface="宋体" pitchFamily="2" charset="-122"/>
              </a:rPr>
              <a:t>ADT</a:t>
            </a:r>
            <a:r>
              <a:rPr lang="zh-CN" altLang="en-US" sz="2800" dirty="0">
                <a:latin typeface="宋体" pitchFamily="2" charset="-122"/>
                <a:ea typeface="宋体" pitchFamily="2" charset="-122"/>
              </a:rPr>
              <a:t>的形式化定义是三元组：</a:t>
            </a:r>
            <a:r>
              <a:rPr lang="en-US" altLang="zh-CN" sz="2800" dirty="0">
                <a:latin typeface="宋体" pitchFamily="2" charset="-122"/>
                <a:ea typeface="宋体" pitchFamily="2" charset="-122"/>
              </a:rPr>
              <a:t>ADT=(D</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S</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P)</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其中：</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是</a:t>
            </a:r>
            <a:r>
              <a:rPr lang="zh-CN" altLang="en-US" sz="2800" dirty="0">
                <a:solidFill>
                  <a:schemeClr val="folHlink"/>
                </a:solidFill>
                <a:latin typeface="宋体" pitchFamily="2" charset="-122"/>
                <a:ea typeface="宋体" pitchFamily="2" charset="-122"/>
              </a:rPr>
              <a:t>数据对象</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S</a:t>
            </a:r>
            <a:r>
              <a:rPr lang="zh-CN" altLang="en-US" sz="2800" dirty="0">
                <a:latin typeface="宋体" pitchFamily="2" charset="-122"/>
                <a:ea typeface="宋体" pitchFamily="2" charset="-122"/>
              </a:rPr>
              <a:t>是</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上的</a:t>
            </a:r>
            <a:r>
              <a:rPr lang="zh-CN" altLang="en-US" sz="2800" dirty="0">
                <a:solidFill>
                  <a:schemeClr val="folHlink"/>
                </a:solidFill>
                <a:latin typeface="宋体" pitchFamily="2" charset="-122"/>
                <a:ea typeface="宋体" pitchFamily="2" charset="-122"/>
              </a:rPr>
              <a:t>关系集</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P</a:t>
            </a:r>
            <a:r>
              <a:rPr lang="zh-CN" altLang="en-US" sz="2800" dirty="0">
                <a:latin typeface="宋体" pitchFamily="2" charset="-122"/>
                <a:ea typeface="宋体" pitchFamily="2" charset="-122"/>
              </a:rPr>
              <a:t>是对</a:t>
            </a:r>
            <a:r>
              <a:rPr lang="en-US" altLang="zh-CN" sz="2800" dirty="0">
                <a:latin typeface="宋体" pitchFamily="2" charset="-122"/>
                <a:ea typeface="宋体" pitchFamily="2" charset="-122"/>
              </a:rPr>
              <a:t>D</a:t>
            </a:r>
            <a:r>
              <a:rPr lang="zh-CN" altLang="en-US" sz="2800" dirty="0">
                <a:latin typeface="宋体" pitchFamily="2" charset="-122"/>
                <a:ea typeface="宋体" pitchFamily="2" charset="-122"/>
              </a:rPr>
              <a:t>的</a:t>
            </a:r>
            <a:r>
              <a:rPr lang="zh-CN" altLang="en-US" sz="2800" dirty="0">
                <a:solidFill>
                  <a:schemeClr val="folHlink"/>
                </a:solidFill>
                <a:latin typeface="宋体" pitchFamily="2" charset="-122"/>
                <a:ea typeface="宋体" pitchFamily="2" charset="-122"/>
              </a:rPr>
              <a:t>基本操作集</a:t>
            </a:r>
            <a:r>
              <a:rPr lang="zh-CN" altLang="en-US" sz="2800" dirty="0">
                <a:latin typeface="宋体" pitchFamily="2" charset="-122"/>
                <a:ea typeface="宋体" pitchFamily="2" charset="-122"/>
              </a:rPr>
              <a:t>。</a:t>
            </a:r>
          </a:p>
        </p:txBody>
      </p:sp>
      <p:sp>
        <p:nvSpPr>
          <p:cNvPr id="347139" name="Rectangle 3"/>
          <p:cNvSpPr>
            <a:spLocks noGrp="1" noChangeArrowheads="1"/>
          </p:cNvSpPr>
          <p:nvPr>
            <p:ph type="title" idx="4294967295"/>
          </p:nvPr>
        </p:nvSpPr>
        <p:spPr>
          <a:xfrm>
            <a:off x="0" y="269875"/>
            <a:ext cx="6483350" cy="855663"/>
          </a:xfrm>
        </p:spPr>
        <p:txBody>
          <a:bodyPr>
            <a:normAutofit fontScale="90000"/>
          </a:bodyPr>
          <a:lstStyle/>
          <a:p>
            <a:pPr algn="l" eaLnBrk="1" hangingPunct="1">
              <a:defRPr/>
            </a:pPr>
            <a:r>
              <a:rPr lang="zh-CN" altLang="en-US" sz="5400" dirty="0">
                <a:effectLst/>
                <a:latin typeface="宋体" pitchFamily="2" charset="-122"/>
                <a:ea typeface="宋体" pitchFamily="2" charset="-122"/>
              </a:rPr>
              <a:t>抽象数据类型</a:t>
            </a:r>
          </a:p>
        </p:txBody>
      </p:sp>
    </p:spTree>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p:nvPr>
        </p:nvSpPr>
        <p:spPr>
          <a:xfrm>
            <a:off x="152400" y="228600"/>
            <a:ext cx="8812213" cy="5937250"/>
          </a:xfrm>
        </p:spPr>
        <p:txBody>
          <a:bodyPr>
            <a:normAutofit fontScale="85000" lnSpcReduction="20000"/>
          </a:bodyPr>
          <a:lstStyle/>
          <a:p>
            <a:pPr marL="0" indent="0" eaLnBrk="1" hangingPunct="1">
              <a:lnSpc>
                <a:spcPct val="110000"/>
              </a:lnSpc>
              <a:buFont typeface="Wingdings" pitchFamily="2" charset="2"/>
              <a:buNone/>
            </a:pPr>
            <a:r>
              <a:rPr lang="en-US" altLang="zh-CN" sz="2800" dirty="0">
                <a:latin typeface="宋体" pitchFamily="2" charset="-122"/>
                <a:ea typeface="宋体" pitchFamily="2" charset="-122"/>
              </a:rPr>
              <a:t>ADT</a:t>
            </a:r>
            <a:r>
              <a:rPr lang="zh-CN" altLang="en-US" sz="2800" dirty="0">
                <a:latin typeface="宋体" pitchFamily="2" charset="-122"/>
                <a:ea typeface="宋体" pitchFamily="2" charset="-122"/>
              </a:rPr>
              <a:t>的一般定义形式是：</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ADT &lt;</a:t>
            </a:r>
            <a:r>
              <a:rPr lang="zh-CN" altLang="en-US" sz="2800" dirty="0">
                <a:latin typeface="宋体" pitchFamily="2" charset="-122"/>
                <a:ea typeface="宋体" pitchFamily="2" charset="-122"/>
              </a:rPr>
              <a:t>抽象数据类型名</a:t>
            </a:r>
            <a:r>
              <a:rPr lang="en-US" altLang="zh-CN" sz="2800" dirty="0">
                <a:latin typeface="宋体" pitchFamily="2" charset="-122"/>
                <a:ea typeface="宋体" pitchFamily="2" charset="-122"/>
              </a:rPr>
              <a:t>&gt;{</a:t>
            </a:r>
          </a:p>
          <a:p>
            <a:pPr marL="533400" lvl="1" indent="0" eaLnBrk="1" hangingPunct="1">
              <a:lnSpc>
                <a:spcPct val="110000"/>
              </a:lnSpc>
              <a:buFontTx/>
              <a:buNone/>
            </a:pPr>
            <a:r>
              <a:rPr lang="zh-CN" altLang="en-US" dirty="0">
                <a:latin typeface="宋体" pitchFamily="2" charset="-122"/>
                <a:ea typeface="宋体" pitchFamily="2" charset="-122"/>
              </a:rPr>
              <a:t>数据对象： </a:t>
            </a:r>
            <a:r>
              <a:rPr lang="en-US" altLang="zh-CN" dirty="0">
                <a:latin typeface="宋体" pitchFamily="2" charset="-122"/>
                <a:ea typeface="宋体" pitchFamily="2" charset="-122"/>
              </a:rPr>
              <a:t>&lt;</a:t>
            </a:r>
            <a:r>
              <a:rPr lang="zh-CN" altLang="en-US" dirty="0">
                <a:latin typeface="宋体" pitchFamily="2" charset="-122"/>
                <a:ea typeface="宋体" pitchFamily="2" charset="-122"/>
              </a:rPr>
              <a:t>数据对象的定义</a:t>
            </a:r>
            <a:r>
              <a:rPr lang="en-US" altLang="zh-CN" dirty="0">
                <a:latin typeface="宋体" pitchFamily="2" charset="-122"/>
                <a:ea typeface="宋体" pitchFamily="2" charset="-122"/>
              </a:rPr>
              <a:t>&gt;</a:t>
            </a:r>
          </a:p>
          <a:p>
            <a:pPr marL="533400" lvl="1" indent="0" eaLnBrk="1" hangingPunct="1">
              <a:lnSpc>
                <a:spcPct val="110000"/>
              </a:lnSpc>
              <a:buFontTx/>
              <a:buNone/>
            </a:pPr>
            <a:r>
              <a:rPr lang="zh-CN" altLang="en-US" dirty="0">
                <a:latin typeface="宋体" pitchFamily="2" charset="-122"/>
                <a:ea typeface="宋体" pitchFamily="2" charset="-122"/>
              </a:rPr>
              <a:t>数据关系： </a:t>
            </a:r>
            <a:r>
              <a:rPr lang="en-US" altLang="zh-CN" dirty="0">
                <a:latin typeface="宋体" pitchFamily="2" charset="-122"/>
                <a:ea typeface="宋体" pitchFamily="2" charset="-122"/>
              </a:rPr>
              <a:t>&lt;</a:t>
            </a:r>
            <a:r>
              <a:rPr lang="zh-CN" altLang="en-US" dirty="0">
                <a:latin typeface="宋体" pitchFamily="2" charset="-122"/>
                <a:ea typeface="宋体" pitchFamily="2" charset="-122"/>
              </a:rPr>
              <a:t>数据关系的定义</a:t>
            </a:r>
            <a:r>
              <a:rPr lang="en-US" altLang="zh-CN" dirty="0">
                <a:latin typeface="宋体" pitchFamily="2" charset="-122"/>
                <a:ea typeface="宋体" pitchFamily="2" charset="-122"/>
              </a:rPr>
              <a:t>&gt;</a:t>
            </a:r>
          </a:p>
          <a:p>
            <a:pPr marL="533400" lvl="1" indent="0" eaLnBrk="1" hangingPunct="1">
              <a:lnSpc>
                <a:spcPct val="110000"/>
              </a:lnSpc>
              <a:buFontTx/>
              <a:buNone/>
            </a:pPr>
            <a:r>
              <a:rPr lang="zh-CN" altLang="en-US" dirty="0">
                <a:latin typeface="宋体" pitchFamily="2" charset="-122"/>
                <a:ea typeface="宋体" pitchFamily="2" charset="-122"/>
              </a:rPr>
              <a:t>基本操作： </a:t>
            </a:r>
            <a:r>
              <a:rPr lang="en-US" altLang="zh-CN" dirty="0">
                <a:latin typeface="宋体" pitchFamily="2" charset="-122"/>
                <a:ea typeface="宋体" pitchFamily="2" charset="-122"/>
              </a:rPr>
              <a:t>&lt;</a:t>
            </a:r>
            <a:r>
              <a:rPr lang="zh-CN" altLang="en-US" dirty="0">
                <a:latin typeface="宋体" pitchFamily="2" charset="-122"/>
                <a:ea typeface="宋体" pitchFamily="2" charset="-122"/>
              </a:rPr>
              <a:t>基本操作的定义</a:t>
            </a:r>
            <a:r>
              <a:rPr lang="en-US" altLang="zh-CN" dirty="0">
                <a:latin typeface="宋体" pitchFamily="2" charset="-122"/>
                <a:ea typeface="宋体" pitchFamily="2" charset="-122"/>
              </a:rPr>
              <a:t>&gt;</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ADT &lt;</a:t>
            </a:r>
            <a:r>
              <a:rPr lang="zh-CN" altLang="en-US" sz="2800" dirty="0">
                <a:latin typeface="宋体" pitchFamily="2" charset="-122"/>
                <a:ea typeface="宋体" pitchFamily="2" charset="-122"/>
              </a:rPr>
              <a:t>抽象数据类型名</a:t>
            </a:r>
            <a:r>
              <a:rPr lang="en-US" altLang="zh-CN" sz="2800" dirty="0">
                <a:latin typeface="宋体" pitchFamily="2" charset="-122"/>
                <a:ea typeface="宋体" pitchFamily="2" charset="-122"/>
              </a:rPr>
              <a:t>&gt;</a:t>
            </a:r>
          </a:p>
          <a:p>
            <a:pPr marL="533400" lvl="1" indent="0"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其中数据对象和数据关系的定义用伪码描述。</a:t>
            </a:r>
          </a:p>
          <a:p>
            <a:pPr marL="533400" lvl="1" indent="0" eaLnBrk="1" hangingPunct="1">
              <a:lnSpc>
                <a:spcPct val="110000"/>
              </a:lnSpc>
            </a:pPr>
            <a:r>
              <a:rPr lang="zh-CN" altLang="en-US" dirty="0">
                <a:latin typeface="宋体" pitchFamily="2" charset="-122"/>
                <a:ea typeface="宋体" pitchFamily="2" charset="-122"/>
              </a:rPr>
              <a:t> 基本操作的定义是：</a:t>
            </a:r>
          </a:p>
          <a:p>
            <a:pPr marL="1079500" lvl="2" indent="0" eaLnBrk="1" hangingPunct="1">
              <a:lnSpc>
                <a:spcPct val="110000"/>
              </a:lnSpc>
              <a:buFont typeface="Wingdings" pitchFamily="2" charset="2"/>
              <a:buNone/>
            </a:pPr>
            <a:r>
              <a:rPr lang="en-US" altLang="zh-CN" dirty="0">
                <a:latin typeface="宋体" pitchFamily="2" charset="-122"/>
                <a:ea typeface="宋体" pitchFamily="2" charset="-122"/>
              </a:rPr>
              <a:t>&lt;</a:t>
            </a:r>
            <a:r>
              <a:rPr lang="zh-CN" altLang="en-US" dirty="0">
                <a:latin typeface="宋体" pitchFamily="2" charset="-122"/>
                <a:ea typeface="宋体" pitchFamily="2" charset="-122"/>
              </a:rPr>
              <a:t>基本操作名</a:t>
            </a:r>
            <a:r>
              <a:rPr lang="en-US" altLang="zh-CN" dirty="0">
                <a:latin typeface="宋体" pitchFamily="2" charset="-122"/>
                <a:ea typeface="宋体" pitchFamily="2" charset="-122"/>
              </a:rPr>
              <a:t>&gt;(&lt;</a:t>
            </a:r>
            <a:r>
              <a:rPr lang="zh-CN" altLang="en-US" dirty="0">
                <a:latin typeface="宋体" pitchFamily="2" charset="-122"/>
                <a:ea typeface="宋体" pitchFamily="2" charset="-122"/>
              </a:rPr>
              <a:t>参数表</a:t>
            </a:r>
            <a:r>
              <a:rPr lang="en-US" altLang="zh-CN" dirty="0">
                <a:latin typeface="宋体" pitchFamily="2" charset="-122"/>
                <a:ea typeface="宋体" pitchFamily="2" charset="-122"/>
              </a:rPr>
              <a:t>&gt;)</a:t>
            </a:r>
          </a:p>
          <a:p>
            <a:pPr marL="1612900" lvl="3" indent="0" eaLnBrk="1" hangingPunct="1">
              <a:lnSpc>
                <a:spcPct val="110000"/>
              </a:lnSpc>
              <a:buFontTx/>
              <a:buNone/>
            </a:pPr>
            <a:r>
              <a:rPr lang="zh-CN" altLang="en-US" sz="2400" dirty="0">
                <a:latin typeface="宋体" pitchFamily="2" charset="-122"/>
                <a:ea typeface="宋体" pitchFamily="2" charset="-122"/>
              </a:rPr>
              <a:t>初始条件： </a:t>
            </a:r>
            <a:r>
              <a:rPr lang="en-US" altLang="zh-CN" sz="2400" dirty="0">
                <a:latin typeface="宋体" pitchFamily="2" charset="-122"/>
                <a:ea typeface="宋体" pitchFamily="2" charset="-122"/>
              </a:rPr>
              <a:t>&lt;</a:t>
            </a:r>
            <a:r>
              <a:rPr lang="zh-CN" altLang="en-US" sz="2400" dirty="0">
                <a:latin typeface="宋体" pitchFamily="2" charset="-122"/>
                <a:ea typeface="宋体" pitchFamily="2" charset="-122"/>
              </a:rPr>
              <a:t>初始条件描述</a:t>
            </a:r>
            <a:r>
              <a:rPr lang="en-US" altLang="zh-CN" sz="2400" dirty="0">
                <a:latin typeface="宋体" pitchFamily="2" charset="-122"/>
                <a:ea typeface="宋体" pitchFamily="2" charset="-122"/>
              </a:rPr>
              <a:t>&gt;</a:t>
            </a:r>
          </a:p>
          <a:p>
            <a:pPr marL="1612900" lvl="3" indent="0" eaLnBrk="1" hangingPunct="1">
              <a:lnSpc>
                <a:spcPct val="110000"/>
              </a:lnSpc>
              <a:buFontTx/>
              <a:buNone/>
            </a:pPr>
            <a:r>
              <a:rPr lang="zh-CN" altLang="en-US" sz="2400" dirty="0">
                <a:latin typeface="宋体" pitchFamily="2" charset="-122"/>
                <a:ea typeface="宋体" pitchFamily="2" charset="-122"/>
              </a:rPr>
              <a:t>操作结果： </a:t>
            </a:r>
            <a:r>
              <a:rPr lang="en-US" altLang="zh-CN" sz="2400" dirty="0">
                <a:latin typeface="宋体" pitchFamily="2" charset="-122"/>
                <a:ea typeface="宋体" pitchFamily="2" charset="-122"/>
              </a:rPr>
              <a:t>&lt;</a:t>
            </a:r>
            <a:r>
              <a:rPr lang="zh-CN" altLang="en-US" sz="2400" dirty="0">
                <a:latin typeface="宋体" pitchFamily="2" charset="-122"/>
                <a:ea typeface="宋体" pitchFamily="2" charset="-122"/>
              </a:rPr>
              <a:t>操作结果描述</a:t>
            </a:r>
            <a:r>
              <a:rPr lang="en-US" altLang="zh-CN" sz="2400" dirty="0">
                <a:latin typeface="宋体" pitchFamily="2" charset="-122"/>
                <a:ea typeface="宋体" pitchFamily="2" charset="-122"/>
              </a:rPr>
              <a:t>&gt;</a:t>
            </a:r>
          </a:p>
          <a:p>
            <a:pPr marL="533400" lvl="1">
              <a:buClr>
                <a:schemeClr val="tx1"/>
              </a:buClr>
              <a:buSzPct val="90000"/>
              <a:buFont typeface="Arial" pitchFamily="34" charset="0"/>
              <a:buChar char="•"/>
            </a:pPr>
            <a:r>
              <a:rPr lang="zh-CN" altLang="en-US" dirty="0">
                <a:latin typeface="宋体" pitchFamily="2" charset="-122"/>
                <a:ea typeface="宋体" pitchFamily="2" charset="-122"/>
              </a:rPr>
              <a:t>初始条件：描述操作执行之前数据结构和参数应满足的条件</a:t>
            </a:r>
            <a:r>
              <a:rPr lang="en-US" altLang="zh-CN" dirty="0">
                <a:latin typeface="宋体" pitchFamily="2" charset="-122"/>
                <a:ea typeface="宋体" pitchFamily="2" charset="-122"/>
              </a:rPr>
              <a:t>;</a:t>
            </a:r>
            <a:r>
              <a:rPr lang="zh-CN" altLang="en-US" dirty="0">
                <a:latin typeface="宋体" pitchFamily="2" charset="-122"/>
                <a:ea typeface="宋体" pitchFamily="2" charset="-122"/>
              </a:rPr>
              <a:t>若不满足，则操作失败，返回相应的出错信息。</a:t>
            </a:r>
          </a:p>
          <a:p>
            <a:pPr marL="533400" lvl="1">
              <a:buClr>
                <a:schemeClr val="tx1"/>
              </a:buClr>
              <a:buSzPct val="90000"/>
              <a:buFont typeface="Arial" pitchFamily="34" charset="0"/>
              <a:buChar char="•"/>
            </a:pPr>
            <a:r>
              <a:rPr lang="zh-CN" altLang="en-US" dirty="0">
                <a:latin typeface="宋体" pitchFamily="2" charset="-122"/>
                <a:ea typeface="宋体" pitchFamily="2" charset="-122"/>
              </a:rPr>
              <a:t>操作结果：描述操作正常完成之后，数据结构的变化状况和 应返回的结果。</a:t>
            </a:r>
          </a:p>
          <a:p>
            <a:pPr marL="1612900" lvl="3" indent="0" eaLnBrk="1" hangingPunct="1">
              <a:lnSpc>
                <a:spcPct val="110000"/>
              </a:lnSpc>
              <a:buFontTx/>
              <a:buNone/>
            </a:pPr>
            <a:endParaRPr lang="en-US" altLang="zh-CN" sz="2400" dirty="0">
              <a:latin typeface="宋体" pitchFamily="2" charset="-122"/>
              <a:ea typeface="宋体" pitchFamily="2" charset="-122"/>
            </a:endParaRPr>
          </a:p>
        </p:txBody>
      </p:sp>
    </p:spTree>
  </p:cSld>
  <p:clrMapOvr>
    <a:masterClrMapping/>
  </p:clrMapOvr>
  <p:transition spd="slow">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a:latin typeface="宋体" panose="02010600030101010101" pitchFamily="2" charset="-122"/>
                <a:ea typeface="宋体" panose="02010600030101010101" pitchFamily="2" charset="-122"/>
              </a:rPr>
              <a:t>Python </a:t>
            </a:r>
            <a:r>
              <a:rPr lang="zh-CN" altLang="en-US" dirty="0">
                <a:latin typeface="宋体" panose="02010600030101010101" pitchFamily="2" charset="-122"/>
                <a:ea typeface="宋体" panose="02010600030101010101" pitchFamily="2" charset="-122"/>
              </a:rPr>
              <a:t>起源</a:t>
            </a:r>
          </a:p>
        </p:txBody>
      </p:sp>
      <p:sp>
        <p:nvSpPr>
          <p:cNvPr id="5" name="内容占位符 2"/>
          <p:cNvSpPr>
            <a:spLocks noGrp="1"/>
          </p:cNvSpPr>
          <p:nvPr>
            <p:ph sz="quarter" idx="1"/>
          </p:nvPr>
        </p:nvSpPr>
        <p:spPr>
          <a:xfrm>
            <a:off x="285720" y="1500174"/>
            <a:ext cx="5678497" cy="4572032"/>
          </a:xfrm>
        </p:spPr>
        <p:txBody>
          <a:bodyPr/>
          <a:lstStyle/>
          <a:p>
            <a:pPr>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1989</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月，我在寻找一门“课余”编程项目来打发圣诞节前后的时间。我的办公室会关门，但我有一台家用电脑，而且没有太多其它东西。我决定为当时我正构思的一个新的脚本语言写一个解释器，它是 </a:t>
            </a:r>
            <a:r>
              <a:rPr lang="en-US" altLang="zh-CN" sz="2400" dirty="0">
                <a:latin typeface="宋体" panose="02010600030101010101" pitchFamily="2" charset="-122"/>
                <a:ea typeface="宋体" panose="02010600030101010101" pitchFamily="2" charset="-122"/>
              </a:rPr>
              <a:t>ABC </a:t>
            </a:r>
            <a:r>
              <a:rPr lang="zh-CN" altLang="en-US" sz="2400" dirty="0">
                <a:latin typeface="宋体" panose="02010600030101010101" pitchFamily="2" charset="-122"/>
                <a:ea typeface="宋体" panose="02010600030101010101" pitchFamily="2" charset="-122"/>
              </a:rPr>
              <a:t>语言的后代，对 </a:t>
            </a:r>
            <a:r>
              <a:rPr lang="en-US" altLang="zh-CN" sz="2400" dirty="0">
                <a:latin typeface="宋体" panose="02010600030101010101" pitchFamily="2" charset="-122"/>
                <a:ea typeface="宋体" panose="02010600030101010101" pitchFamily="2" charset="-122"/>
              </a:rPr>
              <a:t>UNIX / C </a:t>
            </a:r>
            <a:r>
              <a:rPr lang="zh-CN" altLang="en-US" sz="2400" dirty="0">
                <a:latin typeface="宋体" panose="02010600030101010101" pitchFamily="2" charset="-122"/>
                <a:ea typeface="宋体" panose="02010600030101010101" pitchFamily="2" charset="-122"/>
              </a:rPr>
              <a:t>程序员会有吸引力。作为一个略微有些无关想法的人，和一个</a:t>
            </a:r>
            <a:r>
              <a:rPr lang="zh-CN" altLang="en-US" sz="2400" dirty="0">
                <a:solidFill>
                  <a:srgbClr val="FF0000"/>
                </a:solidFill>
                <a:latin typeface="宋体" panose="02010600030101010101" pitchFamily="2" charset="-122"/>
                <a:ea typeface="宋体" panose="02010600030101010101" pitchFamily="2" charset="-122"/>
              </a:rPr>
              <a:t>蒙提</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派森（</a:t>
            </a:r>
            <a:r>
              <a:rPr lang="en-US" altLang="zh-CN" sz="2400" dirty="0">
                <a:solidFill>
                  <a:srgbClr val="FF0000"/>
                </a:solidFill>
                <a:latin typeface="宋体" panose="02010600030101010101" pitchFamily="2" charset="-122"/>
                <a:ea typeface="宋体" panose="02010600030101010101" pitchFamily="2" charset="-122"/>
              </a:rPr>
              <a:t>Monty Python</a:t>
            </a:r>
            <a:r>
              <a:rPr lang="zh-CN" altLang="en-US" sz="2400" dirty="0">
                <a:solidFill>
                  <a:srgbClr val="FF0000"/>
                </a:solidFill>
                <a:latin typeface="宋体" panose="02010600030101010101" pitchFamily="2" charset="-122"/>
                <a:ea typeface="宋体" panose="02010600030101010101" pitchFamily="2" charset="-122"/>
              </a:rPr>
              <a:t>）的飞行马戏团</a:t>
            </a:r>
            <a:r>
              <a:rPr lang="zh-CN" altLang="en-US" sz="2400" dirty="0">
                <a:latin typeface="宋体" panose="02010600030101010101" pitchFamily="2" charset="-122"/>
                <a:ea typeface="宋体" panose="02010600030101010101" pitchFamily="2" charset="-122"/>
              </a:rPr>
              <a:t>的狂热爱好者，我选择了 </a:t>
            </a:r>
            <a:r>
              <a:rPr lang="en-US" altLang="zh-CN" sz="2400" dirty="0">
                <a:latin typeface="宋体" panose="02010600030101010101" pitchFamily="2" charset="-122"/>
                <a:ea typeface="宋体" panose="02010600030101010101" pitchFamily="2" charset="-122"/>
              </a:rPr>
              <a:t>Python </a:t>
            </a:r>
            <a:r>
              <a:rPr lang="zh-CN" altLang="en-US" sz="2400" dirty="0">
                <a:latin typeface="宋体" panose="02010600030101010101" pitchFamily="2" charset="-122"/>
                <a:ea typeface="宋体" panose="02010600030101010101" pitchFamily="2" charset="-122"/>
              </a:rPr>
              <a:t>作为项目的标题。”</a:t>
            </a:r>
            <a:endParaRPr lang="en-US" sz="240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6" name="Picture 2" descr="C:\Users\vindurriel\Desktop\IMG_2192.jpg"/>
          <p:cNvPicPr>
            <a:picLocks noChangeAspect="1" noChangeArrowheads="1"/>
          </p:cNvPicPr>
          <p:nvPr/>
        </p:nvPicPr>
        <p:blipFill>
          <a:blip r:embed="rId2"/>
          <a:srcRect/>
          <a:stretch>
            <a:fillRect/>
          </a:stretch>
        </p:blipFill>
        <p:spPr bwMode="auto">
          <a:xfrm>
            <a:off x="6429388" y="1571612"/>
            <a:ext cx="2108200" cy="3175000"/>
          </a:xfrm>
          <a:prstGeom prst="rect">
            <a:avLst/>
          </a:prstGeom>
          <a:noFill/>
        </p:spPr>
      </p:pic>
      <p:sp>
        <p:nvSpPr>
          <p:cNvPr id="7" name="矩形 6"/>
          <p:cNvSpPr/>
          <p:nvPr/>
        </p:nvSpPr>
        <p:spPr>
          <a:xfrm>
            <a:off x="6253850" y="4929198"/>
            <a:ext cx="2759089" cy="646331"/>
          </a:xfrm>
          <a:prstGeom prst="rect">
            <a:avLst/>
          </a:prstGeom>
        </p:spPr>
        <p:txBody>
          <a:bodyPr wrap="none">
            <a:spAutoFit/>
          </a:bodyPr>
          <a:lstStyle/>
          <a:p>
            <a:r>
              <a:rPr lang="zh-CN" altLang="en-US" b="1" dirty="0">
                <a:latin typeface="宋体" panose="02010600030101010101" pitchFamily="2" charset="-122"/>
                <a:ea typeface="宋体" panose="02010600030101010101" pitchFamily="2" charset="-122"/>
              </a:rPr>
              <a:t>作者 ：</a:t>
            </a:r>
            <a:endParaRPr lang="en-US" altLang="zh-CN" b="1"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Guido Van </a:t>
            </a:r>
            <a:r>
              <a:rPr lang="en-US" altLang="zh-CN" b="1" dirty="0" err="1">
                <a:latin typeface="宋体" panose="02010600030101010101" pitchFamily="2" charset="-122"/>
                <a:ea typeface="宋体" panose="02010600030101010101" pitchFamily="2" charset="-122"/>
              </a:rPr>
              <a:t>Rossum</a:t>
            </a:r>
            <a:r>
              <a:rPr lang="en-US" altLang="zh-CN"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GvR</a:t>
            </a:r>
            <a:r>
              <a:rPr lang="en-US" altLang="zh-CN"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7872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宋体" panose="02010600030101010101" pitchFamily="2" charset="-122"/>
                <a:ea typeface="宋体" panose="02010600030101010101" pitchFamily="2" charset="-122"/>
              </a:rPr>
              <a:t>Python </a:t>
            </a:r>
            <a:r>
              <a:rPr lang="zh-CN" altLang="en-US" dirty="0">
                <a:latin typeface="宋体" panose="02010600030101010101" pitchFamily="2" charset="-122"/>
                <a:ea typeface="宋体" panose="02010600030101010101" pitchFamily="2" charset="-122"/>
              </a:rPr>
              <a:t>特性</a:t>
            </a:r>
          </a:p>
        </p:txBody>
      </p:sp>
      <p:sp>
        <p:nvSpPr>
          <p:cNvPr id="3" name="内容占位符 2"/>
          <p:cNvSpPr>
            <a:spLocks noGrp="1"/>
          </p:cNvSpPr>
          <p:nvPr>
            <p:ph sz="quarter" idx="1"/>
          </p:nvPr>
        </p:nvSpPr>
        <p:spPr/>
        <p:txBody>
          <a:bodyPr>
            <a:noAutofit/>
          </a:bodyPr>
          <a:lstStyle/>
          <a:p>
            <a:r>
              <a:rPr lang="zh-CN" altLang="en-US" sz="3200" dirty="0">
                <a:latin typeface="宋体" panose="02010600030101010101" pitchFamily="2" charset="-122"/>
                <a:ea typeface="宋体" panose="02010600030101010101" pitchFamily="2" charset="-122"/>
              </a:rPr>
              <a:t>交互式命令行</a:t>
            </a:r>
            <a:r>
              <a:rPr lang="en-US" altLang="zh-CN" sz="3200" dirty="0">
                <a:latin typeface="宋体" panose="02010600030101010101" pitchFamily="2" charset="-122"/>
                <a:ea typeface="宋体" panose="02010600030101010101" pitchFamily="2" charset="-122"/>
              </a:rPr>
              <a:t>(Interactive console)</a:t>
            </a:r>
          </a:p>
          <a:p>
            <a:r>
              <a:rPr lang="zh-CN" altLang="en-US" sz="3200" dirty="0">
                <a:latin typeface="宋体" panose="02010600030101010101" pitchFamily="2" charset="-122"/>
                <a:ea typeface="宋体" panose="02010600030101010101" pitchFamily="2" charset="-122"/>
              </a:rPr>
              <a:t>不只是脚本</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强大易用的标准库</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胶水语言</a:t>
            </a:r>
            <a:r>
              <a:rPr lang="en-US" altLang="zh-CN" sz="3200" dirty="0">
                <a:latin typeface="宋体" panose="02010600030101010101" pitchFamily="2" charset="-122"/>
                <a:ea typeface="宋体" panose="02010600030101010101" pitchFamily="2" charset="-122"/>
              </a:rPr>
              <a:t>(glue language)</a:t>
            </a:r>
          </a:p>
          <a:p>
            <a:r>
              <a:rPr lang="zh-CN" altLang="en-US" sz="3200" dirty="0">
                <a:latin typeface="宋体" panose="02010600030101010101" pitchFamily="2" charset="-122"/>
                <a:ea typeface="宋体" panose="02010600030101010101" pitchFamily="2" charset="-122"/>
              </a:rPr>
              <a:t>收放自如</a:t>
            </a:r>
            <a:r>
              <a:rPr lang="en-US" altLang="zh-CN" sz="3200" dirty="0">
                <a:latin typeface="宋体" panose="02010600030101010101" pitchFamily="2" charset="-122"/>
                <a:ea typeface="宋体" panose="02010600030101010101" pitchFamily="2" charset="-122"/>
              </a:rPr>
              <a:t>(scalability)</a:t>
            </a:r>
          </a:p>
          <a:p>
            <a:r>
              <a:rPr lang="zh-CN" altLang="en-US" sz="3200" dirty="0">
                <a:latin typeface="宋体" panose="02010600030101010101" pitchFamily="2" charset="-122"/>
                <a:ea typeface="宋体" panose="02010600030101010101" pitchFamily="2" charset="-122"/>
              </a:rPr>
              <a:t>不要括号</a:t>
            </a:r>
            <a:endParaRPr lang="en-US" altLang="zh-CN" sz="3200" dirty="0">
              <a:latin typeface="宋体" panose="02010600030101010101" pitchFamily="2" charset="-122"/>
              <a:ea typeface="宋体" panose="02010600030101010101" pitchFamily="2" charset="-122"/>
            </a:endParaRPr>
          </a:p>
        </p:txBody>
      </p:sp>
      <p:sp>
        <p:nvSpPr>
          <p:cNvPr id="10242" name="AutoShape 2" descr="D:\%E5%AD%A6%E4%B9%A0%E8%B5%84%E6%96%99\introPy-S5\img\google_logo.thumbnai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670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宋体" panose="02010600030101010101" pitchFamily="2" charset="-122"/>
                <a:ea typeface="宋体" panose="02010600030101010101" pitchFamily="2" charset="-122"/>
              </a:rPr>
              <a:t>交互式命令行</a:t>
            </a:r>
            <a:r>
              <a:rPr lang="en-US" altLang="zh-CN" dirty="0">
                <a:latin typeface="宋体" panose="02010600030101010101" pitchFamily="2" charset="-122"/>
                <a:ea typeface="宋体" panose="02010600030101010101" pitchFamily="2" charset="-122"/>
              </a:rPr>
              <a:t>(Interactive console)</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sz="quarter" idx="1"/>
          </p:nvPr>
        </p:nvSpPr>
        <p:spPr/>
        <p:txBody>
          <a:bodyPr/>
          <a:lstStyle/>
          <a:p>
            <a:pPr>
              <a:buNone/>
            </a:pP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可以单步直译运行。运行</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解释器或</a:t>
            </a:r>
            <a:r>
              <a:rPr lang="en-US" altLang="zh-CN" dirty="0">
                <a:latin typeface="宋体" panose="02010600030101010101" pitchFamily="2" charset="-122"/>
                <a:ea typeface="宋体" panose="02010600030101010101" pitchFamily="2" charset="-122"/>
              </a:rPr>
              <a:t>IDLE</a:t>
            </a:r>
            <a:r>
              <a:rPr lang="zh-CN" altLang="en-US" dirty="0">
                <a:latin typeface="宋体" panose="02010600030101010101" pitchFamily="2" charset="-122"/>
                <a:ea typeface="宋体" panose="02010600030101010101" pitchFamily="2" charset="-122"/>
              </a:rPr>
              <a:t>进入交互式命令行的环境，你可以在提示符号</a:t>
            </a:r>
            <a:r>
              <a:rPr lang="en-US" altLang="zh-CN" dirty="0">
                <a:latin typeface="宋体" panose="02010600030101010101" pitchFamily="2" charset="-122"/>
                <a:ea typeface="宋体" panose="02010600030101010101" pitchFamily="2" charset="-122"/>
              </a:rPr>
              <a:t>&gt;&gt;&gt;</a:t>
            </a:r>
            <a:r>
              <a:rPr lang="zh-CN" altLang="en-US" dirty="0">
                <a:latin typeface="宋体" panose="02010600030101010101" pitchFamily="2" charset="-122"/>
                <a:ea typeface="宋体" panose="02010600030101010101" pitchFamily="2" charset="-122"/>
              </a:rPr>
              <a:t>旁输入代码，按</a:t>
            </a:r>
            <a:r>
              <a:rPr lang="en-US" altLang="zh-CN" dirty="0">
                <a:latin typeface="宋体" panose="02010600030101010101" pitchFamily="2" charset="-122"/>
                <a:ea typeface="宋体" panose="02010600030101010101" pitchFamily="2" charset="-122"/>
              </a:rPr>
              <a:t>Enter</a:t>
            </a:r>
            <a:r>
              <a:rPr lang="zh-CN" altLang="en-US" dirty="0">
                <a:latin typeface="宋体" panose="02010600030101010101" pitchFamily="2" charset="-122"/>
                <a:ea typeface="宋体" panose="02010600030101010101" pitchFamily="2" charset="-122"/>
              </a:rPr>
              <a:t>键</a:t>
            </a: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a:p>
            <a:pPr>
              <a:buNone/>
            </a:pPr>
            <a:r>
              <a:rPr lang="en-US" i="1" dirty="0">
                <a:latin typeface="宋体" panose="02010600030101010101" pitchFamily="2" charset="-122"/>
                <a:ea typeface="宋体" panose="02010600030101010101" pitchFamily="2" charset="-122"/>
              </a:rPr>
              <a:t>&gt;&gt;&gt; </a:t>
            </a:r>
            <a:r>
              <a:rPr lang="en-US" altLang="zh-CN" b="1" i="1" dirty="0">
                <a:latin typeface="宋体" panose="02010600030101010101" pitchFamily="2" charset="-122"/>
                <a:ea typeface="宋体" panose="02010600030101010101" pitchFamily="2" charset="-122"/>
              </a:rPr>
              <a:t>print</a:t>
            </a:r>
            <a:r>
              <a:rPr lang="en-US" i="1" dirty="0">
                <a:latin typeface="宋体" panose="02010600030101010101" pitchFamily="2" charset="-122"/>
                <a:ea typeface="宋体" panose="02010600030101010101" pitchFamily="2" charset="-122"/>
              </a:rPr>
              <a:t>("Hello, Python!") </a:t>
            </a:r>
          </a:p>
          <a:p>
            <a:pPr>
              <a:buNone/>
            </a:pPr>
            <a:r>
              <a:rPr lang="en-US" i="1" dirty="0">
                <a:latin typeface="宋体" panose="02010600030101010101" pitchFamily="2" charset="-122"/>
                <a:ea typeface="宋体" panose="02010600030101010101" pitchFamily="2" charset="-122"/>
              </a:rPr>
              <a:t>Hello, Python!</a:t>
            </a:r>
          </a:p>
          <a:p>
            <a:pPr>
              <a:buNone/>
            </a:pPr>
            <a:endParaRPr lang="en-US" altLang="zh-CN" i="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971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不只是脚本</a:t>
            </a:r>
          </a:p>
        </p:txBody>
      </p:sp>
      <p:sp>
        <p:nvSpPr>
          <p:cNvPr id="3" name="内容占位符 2"/>
          <p:cNvSpPr>
            <a:spLocks noGrp="1"/>
          </p:cNvSpPr>
          <p:nvPr>
            <p:ph sz="quarter" idx="1"/>
          </p:nvPr>
        </p:nvSpPr>
        <p:spPr/>
        <p:txBody>
          <a:bodyPr>
            <a:normAutofit fontScale="92500" lnSpcReduction="10000"/>
          </a:bodyPr>
          <a:lstStyle/>
          <a:p>
            <a:pPr>
              <a:buNone/>
            </a:pPr>
            <a:r>
              <a:rPr lang="zh-CN" altLang="en-US" dirty="0">
                <a:latin typeface="宋体" panose="02010600030101010101" pitchFamily="2" charset="-122"/>
                <a:ea typeface="宋体" panose="02010600030101010101" pitchFamily="2" charset="-122"/>
              </a:rPr>
              <a:t>原因是“脚本语言”泛指仅作简单编程任务的语言，</a:t>
            </a:r>
            <a:endParaRPr lang="en-US" altLang="zh-CN" dirty="0">
              <a:latin typeface="宋体" panose="02010600030101010101" pitchFamily="2" charset="-122"/>
              <a:ea typeface="宋体" panose="02010600030101010101" pitchFamily="2" charset="-122"/>
            </a:endParaRPr>
          </a:p>
          <a:p>
            <a:pPr>
              <a:buNone/>
            </a:pPr>
            <a:r>
              <a:rPr lang="zh-CN" altLang="en-US" dirty="0">
                <a:latin typeface="宋体" panose="02010600030101010101" pitchFamily="2" charset="-122"/>
                <a:ea typeface="宋体" panose="02010600030101010101" pitchFamily="2" charset="-122"/>
              </a:rPr>
              <a:t>如</a:t>
            </a:r>
            <a:r>
              <a:rPr lang="en-US" altLang="zh-CN" dirty="0" err="1">
                <a:latin typeface="宋体" panose="02010600030101010101" pitchFamily="2" charset="-122"/>
                <a:ea typeface="宋体" panose="02010600030101010101" pitchFamily="2" charset="-122"/>
              </a:rPr>
              <a:t>Lua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JavaScript</a:t>
            </a:r>
            <a:r>
              <a:rPr lang="zh-CN" altLang="en-US" dirty="0">
                <a:latin typeface="宋体" panose="02010600030101010101" pitchFamily="2" charset="-122"/>
                <a:ea typeface="宋体" panose="02010600030101010101" pitchFamily="2" charset="-122"/>
              </a:rPr>
              <a:t>等，它们只能处理简单的任务</a:t>
            </a: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a:p>
            <a:pPr>
              <a:buNone/>
            </a:pPr>
            <a:r>
              <a:rPr lang="zh-CN" altLang="en-US" dirty="0">
                <a:latin typeface="宋体" panose="02010600030101010101" pitchFamily="2" charset="-122"/>
                <a:ea typeface="宋体" panose="02010600030101010101" pitchFamily="2" charset="-122"/>
              </a:rPr>
              <a:t>而</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是面向对象编程（</a:t>
            </a:r>
            <a:r>
              <a:rPr lang="en-US" altLang="zh-CN" dirty="0">
                <a:latin typeface="宋体" panose="02010600030101010101" pitchFamily="2" charset="-122"/>
                <a:ea typeface="宋体" panose="02010600030101010101" pitchFamily="2" charset="-122"/>
              </a:rPr>
              <a:t>OOP)</a:t>
            </a:r>
            <a:r>
              <a:rPr lang="zh-CN" altLang="en-US" dirty="0">
                <a:latin typeface="宋体" panose="02010600030101010101" pitchFamily="2" charset="-122"/>
                <a:ea typeface="宋体" panose="02010600030101010101" pitchFamily="2" charset="-122"/>
              </a:rPr>
              <a:t>的，支持异常处理和类型检查</a:t>
            </a: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a:p>
            <a:pPr>
              <a:buNone/>
            </a:pP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的支持者较喜欢称它为一种</a:t>
            </a:r>
            <a:r>
              <a:rPr lang="zh-CN" altLang="en-US" dirty="0">
                <a:solidFill>
                  <a:srgbClr val="FF0000"/>
                </a:solidFill>
                <a:latin typeface="宋体" panose="02010600030101010101" pitchFamily="2" charset="-122"/>
                <a:ea typeface="宋体" panose="02010600030101010101" pitchFamily="2" charset="-122"/>
              </a:rPr>
              <a:t>高阶动态编程语言</a:t>
            </a:r>
            <a:endParaRPr lang="en-US" altLang="zh-CN" dirty="0">
              <a:solidFill>
                <a:srgbClr val="FF0000"/>
              </a:solidFill>
              <a:latin typeface="宋体" panose="02010600030101010101" pitchFamily="2" charset="-122"/>
              <a:ea typeface="宋体" panose="02010600030101010101" pitchFamily="2" charset="-122"/>
            </a:endParaRPr>
          </a:p>
          <a:p>
            <a:pPr>
              <a:buNone/>
            </a:pPr>
            <a:endParaRPr lang="zh-CN" altLang="en-US" dirty="0">
              <a:latin typeface="宋体" panose="02010600030101010101" pitchFamily="2" charset="-122"/>
              <a:ea typeface="宋体" panose="02010600030101010101" pitchFamily="2" charset="-122"/>
            </a:endParaRPr>
          </a:p>
          <a:p>
            <a:pPr>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61303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强大易用的标准库</a:t>
            </a:r>
          </a:p>
        </p:txBody>
      </p:sp>
      <p:sp>
        <p:nvSpPr>
          <p:cNvPr id="3" name="内容占位符 2"/>
          <p:cNvSpPr>
            <a:spLocks noGrp="1"/>
          </p:cNvSpPr>
          <p:nvPr>
            <p:ph sz="quarter" idx="1"/>
          </p:nvPr>
        </p:nvSpPr>
        <p:spPr/>
        <p:txBody>
          <a:bodyPr>
            <a:normAutofit fontScale="92500" lnSpcReduction="20000"/>
          </a:bodyPr>
          <a:lstStyle/>
          <a:p>
            <a:r>
              <a:rPr lang="zh-CN" altLang="en-US" dirty="0">
                <a:latin typeface="宋体" panose="02010600030101010101" pitchFamily="2" charset="-122"/>
                <a:ea typeface="宋体" panose="02010600030101010101" pitchFamily="2" charset="-122"/>
              </a:rPr>
              <a:t>核心库不超过</a:t>
            </a:r>
            <a:r>
              <a:rPr lang="en-US" altLang="zh-CN" dirty="0">
                <a:latin typeface="宋体" panose="02010600030101010101" pitchFamily="2" charset="-122"/>
                <a:ea typeface="宋体" panose="02010600030101010101" pitchFamily="2" charset="-122"/>
              </a:rPr>
              <a:t>10Mb</a:t>
            </a:r>
          </a:p>
          <a:p>
            <a:r>
              <a:rPr lang="en-US" altLang="zh-CN" dirty="0">
                <a:latin typeface="宋体" panose="02010600030101010101" pitchFamily="2" charset="-122"/>
                <a:ea typeface="宋体" panose="02010600030101010101" pitchFamily="2" charset="-122"/>
              </a:rPr>
              <a:t>Html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Xml</a:t>
            </a:r>
            <a:r>
              <a:rPr lang="zh-CN" altLang="en-US" dirty="0">
                <a:latin typeface="宋体" panose="02010600030101010101" pitchFamily="2" charset="-122"/>
                <a:ea typeface="宋体" panose="02010600030101010101" pitchFamily="2" charset="-122"/>
              </a:rPr>
              <a:t>解析：</a:t>
            </a:r>
            <a:r>
              <a:rPr lang="en-US" altLang="zh-CN" dirty="0" err="1">
                <a:latin typeface="宋体" panose="02010600030101010101" pitchFamily="2" charset="-122"/>
                <a:ea typeface="宋体" panose="02010600030101010101" pitchFamily="2" charset="-122"/>
              </a:rPr>
              <a:t>BeautifulSoup</a:t>
            </a:r>
            <a:r>
              <a:rPr lang="en-US" altLang="zh-CN" dirty="0">
                <a:latin typeface="宋体" panose="02010600030101010101" pitchFamily="2" charset="-122"/>
                <a:ea typeface="宋体" panose="02010600030101010101" pitchFamily="2" charset="-122"/>
              </a:rPr>
              <a:t>, Expat</a:t>
            </a:r>
          </a:p>
          <a:p>
            <a:r>
              <a:rPr lang="zh-CN" altLang="en-US" dirty="0">
                <a:latin typeface="宋体" panose="02010600030101010101" pitchFamily="2" charset="-122"/>
                <a:ea typeface="宋体" panose="02010600030101010101" pitchFamily="2" charset="-122"/>
              </a:rPr>
              <a:t>字符串处理：字典、数组切片、正则表达式 </a:t>
            </a:r>
            <a:r>
              <a:rPr lang="en-US" altLang="zh-CN" dirty="0">
                <a:latin typeface="宋体" panose="02010600030101010101" pitchFamily="2" charset="-122"/>
                <a:ea typeface="宋体" panose="02010600030101010101" pitchFamily="2" charset="-122"/>
              </a:rPr>
              <a:t>re</a:t>
            </a:r>
          </a:p>
          <a:p>
            <a:r>
              <a:rPr lang="zh-CN" altLang="en-US" dirty="0">
                <a:latin typeface="宋体" panose="02010600030101010101" pitchFamily="2" charset="-122"/>
                <a:ea typeface="宋体" panose="02010600030101010101" pitchFamily="2" charset="-122"/>
              </a:rPr>
              <a:t>单元测试：</a:t>
            </a:r>
            <a:r>
              <a:rPr lang="en-US" dirty="0" err="1">
                <a:latin typeface="宋体" panose="02010600030101010101" pitchFamily="2" charset="-122"/>
                <a:ea typeface="宋体" panose="02010600030101010101" pitchFamily="2" charset="-122"/>
              </a:rPr>
              <a:t>PyUnit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代码版本控制：</a:t>
            </a:r>
            <a:r>
              <a:rPr lang="en-US" altLang="zh-CN" dirty="0" err="1">
                <a:latin typeface="宋体" panose="02010600030101010101" pitchFamily="2" charset="-122"/>
                <a:ea typeface="宋体" panose="02010600030101010101" pitchFamily="2" charset="-122"/>
              </a:rPr>
              <a:t>PySVN</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网络访问：</a:t>
            </a:r>
            <a:r>
              <a:rPr lang="en-US" altLang="zh-CN" dirty="0">
                <a:latin typeface="宋体" panose="02010600030101010101" pitchFamily="2" charset="-122"/>
                <a:ea typeface="宋体" panose="02010600030101010101" pitchFamily="2" charset="-122"/>
              </a:rPr>
              <a:t>urllib2</a:t>
            </a:r>
          </a:p>
          <a:p>
            <a:r>
              <a:rPr lang="zh-CN" altLang="en-US" dirty="0">
                <a:latin typeface="宋体" panose="02010600030101010101" pitchFamily="2" charset="-122"/>
                <a:ea typeface="宋体" panose="02010600030101010101" pitchFamily="2" charset="-122"/>
              </a:rPr>
              <a:t>图形模块：</a:t>
            </a:r>
            <a:r>
              <a:rPr lang="en-US"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PyTCL</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WxPython</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串行化、多线程等</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扩展标准库十分容易</a:t>
            </a:r>
            <a:endParaRPr lang="en-US" altLang="zh-CN" b="1"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469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胶水语言</a:t>
            </a:r>
            <a:r>
              <a:rPr lang="en-US" altLang="zh-CN" dirty="0">
                <a:latin typeface="宋体" panose="02010600030101010101" pitchFamily="2" charset="-122"/>
                <a:ea typeface="宋体" panose="02010600030101010101" pitchFamily="2" charset="-122"/>
              </a:rPr>
              <a:t>(glue language)</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sz="quarter" idx="1"/>
          </p:nvPr>
        </p:nvSpPr>
        <p:spPr/>
        <p:txBody>
          <a:bodyPr>
            <a:normAutofit fontScale="85000" lnSpcReduction="20000"/>
          </a:bodyPr>
          <a:lstStyle/>
          <a:p>
            <a:pPr indent="342900">
              <a:buNone/>
            </a:pP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经常用作将不同语言编写的程序“粘”在一起的胶水语言。</a:t>
            </a:r>
            <a:endParaRPr lang="en-US" altLang="zh-CN" dirty="0">
              <a:latin typeface="宋体" panose="02010600030101010101" pitchFamily="2" charset="-122"/>
              <a:ea typeface="宋体" panose="02010600030101010101" pitchFamily="2" charset="-122"/>
            </a:endParaRPr>
          </a:p>
          <a:p>
            <a:pPr indent="342900">
              <a:buNone/>
            </a:pPr>
            <a:r>
              <a:rPr lang="en-US" altLang="zh-CN" dirty="0">
                <a:latin typeface="宋体" panose="02010600030101010101" pitchFamily="2" charset="-122"/>
                <a:ea typeface="宋体" panose="02010600030101010101" pitchFamily="2" charset="-122"/>
              </a:rPr>
              <a:t>Google</a:t>
            </a:r>
            <a:r>
              <a:rPr lang="zh-CN" altLang="en-US" dirty="0">
                <a:latin typeface="宋体" panose="02010600030101010101" pitchFamily="2" charset="-122"/>
                <a:ea typeface="宋体" panose="02010600030101010101" pitchFamily="2" charset="-122"/>
              </a:rPr>
              <a:t>内部的很多项目使用</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编写性能要求极高的部分，然后用</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调用相应的模块。</a:t>
            </a:r>
            <a:endParaRPr lang="en-US" altLang="zh-CN" dirty="0">
              <a:latin typeface="宋体" panose="02010600030101010101" pitchFamily="2" charset="-122"/>
              <a:ea typeface="宋体" panose="02010600030101010101" pitchFamily="2" charset="-122"/>
            </a:endParaRPr>
          </a:p>
          <a:p>
            <a:pPr indent="342900">
              <a:buNone/>
            </a:pPr>
            <a:r>
              <a:rPr lang="en-US" altLang="zh-CN" b="1" dirty="0">
                <a:latin typeface="宋体" panose="02010600030101010101" pitchFamily="2" charset="-122"/>
                <a:ea typeface="宋体" panose="02010600030101010101" pitchFamily="2" charset="-122"/>
              </a:rPr>
              <a:t>C/C++: </a:t>
            </a:r>
          </a:p>
          <a:p>
            <a:pPr indent="342900">
              <a:buNone/>
            </a:pPr>
            <a:r>
              <a:rPr lang="en-US" dirty="0" err="1">
                <a:latin typeface="宋体" panose="02010600030101010101" pitchFamily="2" charset="-122"/>
                <a:ea typeface="宋体" panose="02010600030101010101" pitchFamily="2" charset="-122"/>
              </a:rPr>
              <a:t>Boost.Python</a:t>
            </a:r>
            <a:r>
              <a:rPr lang="zh-CN" altLang="en-US" dirty="0">
                <a:latin typeface="宋体" panose="02010600030101010101" pitchFamily="2" charset="-122"/>
                <a:ea typeface="宋体" panose="02010600030101010101" pitchFamily="2" charset="-122"/>
              </a:rPr>
              <a:t>使得 </a:t>
            </a:r>
            <a:r>
              <a:rPr lang="en-US" dirty="0">
                <a:latin typeface="宋体" panose="02010600030101010101" pitchFamily="2" charset="-122"/>
                <a:ea typeface="宋体" panose="02010600030101010101" pitchFamily="2" charset="-122"/>
              </a:rPr>
              <a:t>Python </a:t>
            </a:r>
            <a:r>
              <a:rPr lang="zh-CN" altLang="en-US" dirty="0">
                <a:latin typeface="宋体" panose="02010600030101010101" pitchFamily="2" charset="-122"/>
                <a:ea typeface="宋体" panose="02010600030101010101" pitchFamily="2" charset="-122"/>
              </a:rPr>
              <a:t>和 </a:t>
            </a:r>
            <a:r>
              <a:rPr lang="en-US" dirty="0">
                <a:latin typeface="宋体" panose="02010600030101010101" pitchFamily="2" charset="-122"/>
                <a:ea typeface="宋体" panose="02010600030101010101" pitchFamily="2" charset="-122"/>
              </a:rPr>
              <a:t>C++ </a:t>
            </a:r>
            <a:r>
              <a:rPr lang="zh-CN" altLang="en-US" dirty="0">
                <a:latin typeface="宋体" panose="02010600030101010101" pitchFamily="2" charset="-122"/>
                <a:ea typeface="宋体" panose="02010600030101010101" pitchFamily="2" charset="-122"/>
              </a:rPr>
              <a:t>的类库能互相调用（</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pyc</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indent="342900">
              <a:buNone/>
            </a:pPr>
            <a:r>
              <a:rPr lang="en-US" altLang="zh-CN" b="1" dirty="0">
                <a:latin typeface="宋体" panose="02010600030101010101" pitchFamily="2" charset="-122"/>
                <a:ea typeface="宋体" panose="02010600030101010101" pitchFamily="2" charset="-122"/>
              </a:rPr>
              <a:t>Java: </a:t>
            </a:r>
          </a:p>
          <a:p>
            <a:pPr indent="342900">
              <a:buNone/>
            </a:pPr>
            <a:r>
              <a:rPr lang="en-US" altLang="zh-CN" dirty="0" err="1">
                <a:latin typeface="宋体" panose="02010600030101010101" pitchFamily="2" charset="-122"/>
                <a:ea typeface="宋体" panose="02010600030101010101" pitchFamily="2" charset="-122"/>
              </a:rPr>
              <a:t>Jython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实现的</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，可同时使用二者的类库</a:t>
            </a:r>
            <a:endParaRPr lang="en-US" altLang="zh-CN" dirty="0">
              <a:latin typeface="宋体" panose="02010600030101010101" pitchFamily="2" charset="-122"/>
              <a:ea typeface="宋体" panose="02010600030101010101" pitchFamily="2" charset="-122"/>
            </a:endParaRPr>
          </a:p>
          <a:p>
            <a:pPr indent="342900">
              <a:buNone/>
            </a:pPr>
            <a:r>
              <a:rPr lang="en-US" altLang="zh-CN" b="1" dirty="0">
                <a:latin typeface="宋体" panose="02010600030101010101" pitchFamily="2" charset="-122"/>
                <a:ea typeface="宋体" panose="02010600030101010101" pitchFamily="2" charset="-122"/>
              </a:rPr>
              <a:t>.NET:</a:t>
            </a:r>
          </a:p>
          <a:p>
            <a:pPr indent="342900">
              <a:buNone/>
            </a:pPr>
            <a:r>
              <a:rPr lang="en-US" altLang="zh-CN" dirty="0" err="1">
                <a:latin typeface="宋体" panose="02010600030101010101" pitchFamily="2" charset="-122"/>
                <a:ea typeface="宋体" panose="02010600030101010101" pitchFamily="2" charset="-122"/>
              </a:rPr>
              <a:t>IronPython</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.NET</a:t>
            </a:r>
            <a:r>
              <a:rPr lang="zh-CN" altLang="en-US" dirty="0">
                <a:latin typeface="宋体" panose="02010600030101010101" pitchFamily="2" charset="-122"/>
                <a:ea typeface="宋体" panose="02010600030101010101" pitchFamily="2" charset="-122"/>
              </a:rPr>
              <a:t>平台上的版本。</a:t>
            </a:r>
            <a:endParaRPr lang="en-US" altLang="zh-CN" dirty="0">
              <a:latin typeface="宋体" panose="02010600030101010101" pitchFamily="2" charset="-122"/>
              <a:ea typeface="宋体" panose="02010600030101010101" pitchFamily="2" charset="-122"/>
            </a:endParaRPr>
          </a:p>
          <a:p>
            <a:pPr indent="342900">
              <a:buNone/>
            </a:pPr>
            <a:endParaRPr lang="en-US" altLang="zh-CN" dirty="0">
              <a:latin typeface="宋体" panose="02010600030101010101" pitchFamily="2" charset="-122"/>
              <a:ea typeface="宋体" panose="02010600030101010101" pitchFamily="2" charset="-122"/>
            </a:endParaRPr>
          </a:p>
          <a:p>
            <a:pPr indent="342900">
              <a:buNone/>
            </a:pPr>
            <a:endParaRPr lang="zh-CN" altLang="en-US" dirty="0">
              <a:latin typeface="宋体" panose="02010600030101010101" pitchFamily="2" charset="-122"/>
              <a:ea typeface="宋体" panose="02010600030101010101" pitchFamily="2" charset="-122"/>
            </a:endParaRPr>
          </a:p>
          <a:p>
            <a:pPr indent="342900">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5266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收放自如</a:t>
            </a:r>
            <a:r>
              <a:rPr lang="en-US" altLang="zh-CN" dirty="0">
                <a:latin typeface="宋体" panose="02010600030101010101" pitchFamily="2" charset="-122"/>
                <a:ea typeface="宋体" panose="02010600030101010101" pitchFamily="2" charset="-122"/>
              </a:rPr>
              <a:t>(scalability)</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sz="quarter" idx="1"/>
          </p:nvPr>
        </p:nvSpPr>
        <p:spPr/>
        <p:txBody>
          <a:bodyPr/>
          <a:lstStyle/>
          <a:p>
            <a:pPr>
              <a:buNone/>
            </a:pP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内建的数据结构（</a:t>
            </a:r>
            <a:r>
              <a:rPr lang="en-US" altLang="zh-CN" dirty="0">
                <a:latin typeface="宋体" panose="02010600030101010101" pitchFamily="2" charset="-122"/>
                <a:ea typeface="宋体" panose="02010600030101010101" pitchFamily="2" charset="-122"/>
              </a:rPr>
              <a:t>variable, list </a:t>
            </a:r>
            <a:r>
              <a:rPr lang="zh-CN" altLang="en-US" dirty="0">
                <a:latin typeface="宋体" panose="02010600030101010101" pitchFamily="2" charset="-122"/>
                <a:ea typeface="宋体" panose="02010600030101010101" pitchFamily="2" charset="-122"/>
              </a:rPr>
              <a:t>和 </a:t>
            </a:r>
            <a:r>
              <a:rPr lang="en-US" altLang="zh-CN" dirty="0" err="1">
                <a:latin typeface="宋体" panose="02010600030101010101" pitchFamily="2" charset="-122"/>
                <a:ea typeface="宋体" panose="02010600030101010101" pitchFamily="2" charset="-122"/>
              </a:rPr>
              <a:t>dict</a:t>
            </a:r>
            <a:r>
              <a:rPr lang="zh-CN" altLang="en-US" dirty="0">
                <a:latin typeface="宋体" panose="02010600030101010101" pitchFamily="2" charset="-122"/>
                <a:ea typeface="宋体" panose="02010600030101010101" pitchFamily="2" charset="-122"/>
              </a:rPr>
              <a:t>）以及对多线程分布式操作的支持，使得程序可以用相同的代码处理不同规模的数据，</a:t>
            </a:r>
            <a:endParaRPr lang="en-US" altLang="zh-CN" dirty="0">
              <a:latin typeface="宋体" panose="02010600030101010101" pitchFamily="2" charset="-122"/>
              <a:ea typeface="宋体" panose="02010600030101010101" pitchFamily="2" charset="-122"/>
            </a:endParaRPr>
          </a:p>
          <a:p>
            <a:pPr>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以及并发的用户需求。</a:t>
            </a: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161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ea typeface="宋体" pitchFamily="2" charset="-122"/>
              </a:rPr>
              <a:t>关于我</a:t>
            </a:r>
          </a:p>
        </p:txBody>
      </p:sp>
      <p:sp>
        <p:nvSpPr>
          <p:cNvPr id="3" name="内容占位符 2"/>
          <p:cNvSpPr>
            <a:spLocks noGrp="1"/>
          </p:cNvSpPr>
          <p:nvPr>
            <p:ph idx="1"/>
          </p:nvPr>
        </p:nvSpPr>
        <p:spPr/>
        <p:txBody>
          <a:bodyPr/>
          <a:lstStyle/>
          <a:p>
            <a:r>
              <a:rPr lang="en-US" altLang="zh-CN" dirty="0">
                <a:hlinkClick r:id="rId2"/>
              </a:rPr>
              <a:t>libo@buaa.edu.cn</a:t>
            </a:r>
            <a:r>
              <a:rPr lang="en-US" altLang="zh-CN" dirty="0"/>
              <a:t> </a:t>
            </a:r>
            <a:r>
              <a:rPr lang="zh-CN" altLang="en-US" dirty="0"/>
              <a:t>优先联系方式</a:t>
            </a:r>
            <a:endParaRPr lang="en-US" altLang="zh-CN" dirty="0"/>
          </a:p>
          <a:p>
            <a:r>
              <a:rPr lang="zh-CN" altLang="en-US" dirty="0"/>
              <a:t>新主楼</a:t>
            </a:r>
            <a:r>
              <a:rPr lang="en-US" altLang="zh-CN" dirty="0"/>
              <a:t>G817</a:t>
            </a:r>
          </a:p>
          <a:p>
            <a:r>
              <a:rPr lang="en-US" altLang="zh-CN" dirty="0"/>
              <a:t>13811962772</a:t>
            </a:r>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7158" y="214290"/>
            <a:ext cx="6707188" cy="850901"/>
          </a:xfrm>
        </p:spPr>
        <p:txBody>
          <a:bodyPr/>
          <a:lstStyle/>
          <a:p>
            <a:r>
              <a:rPr lang="zh-CN" altLang="en-US" dirty="0">
                <a:latin typeface="宋体" panose="02010600030101010101" pitchFamily="2" charset="-122"/>
                <a:ea typeface="宋体" panose="02010600030101010101" pitchFamily="2" charset="-122"/>
              </a:rPr>
              <a:t>不要括号</a:t>
            </a:r>
          </a:p>
        </p:txBody>
      </p:sp>
      <p:sp>
        <p:nvSpPr>
          <p:cNvPr id="5" name="内容占位符 2"/>
          <p:cNvSpPr>
            <a:spLocks noGrp="1"/>
          </p:cNvSpPr>
          <p:nvPr>
            <p:ph idx="1"/>
          </p:nvPr>
        </p:nvSpPr>
        <p:spPr>
          <a:xfrm>
            <a:off x="285720" y="1340768"/>
            <a:ext cx="8642350" cy="5018742"/>
          </a:xfrm>
        </p:spPr>
        <p:txBody>
          <a:bodyPr/>
          <a:lstStyle/>
          <a:p>
            <a:pPr>
              <a:buNone/>
            </a:pPr>
            <a:r>
              <a:rPr lang="en-US" altLang="zh-CN" sz="2800" dirty="0">
                <a:latin typeface="宋体" panose="02010600030101010101" pitchFamily="2" charset="-122"/>
                <a:ea typeface="宋体" panose="02010600030101010101" pitchFamily="2" charset="-122"/>
              </a:rPr>
              <a:t>Python</a:t>
            </a:r>
            <a:r>
              <a:rPr lang="zh-CN" altLang="en-US" sz="2800" dirty="0">
                <a:latin typeface="宋体" panose="02010600030101010101" pitchFamily="2" charset="-122"/>
                <a:ea typeface="宋体" panose="02010600030101010101" pitchFamily="2" charset="-122"/>
              </a:rPr>
              <a:t>使用缩进而不是括号来进行代码段标识，减少了视觉上的混乱，并且使程序变短，从而提高了程序的可读性。</a:t>
            </a:r>
            <a:endParaRPr lang="en-US" altLang="zh-CN" sz="2800"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a:p>
            <a:pPr>
              <a:buNone/>
            </a:pPr>
            <a:endParaRPr lang="en-US" altLang="zh-CN" dirty="0">
              <a:latin typeface="宋体" panose="02010600030101010101" pitchFamily="2" charset="-122"/>
              <a:ea typeface="宋体" panose="02010600030101010101" pitchFamily="2" charset="-122"/>
            </a:endParaRPr>
          </a:p>
        </p:txBody>
      </p:sp>
      <p:pic>
        <p:nvPicPr>
          <p:cNvPr id="6" name="Picture 2" descr="C:\Users\vindurriel\Desktop\捕获.PNG"/>
          <p:cNvPicPr>
            <a:picLocks noChangeAspect="1" noChangeArrowheads="1"/>
          </p:cNvPicPr>
          <p:nvPr/>
        </p:nvPicPr>
        <p:blipFill>
          <a:blip r:embed="rId2"/>
          <a:srcRect/>
          <a:stretch>
            <a:fillRect/>
          </a:stretch>
        </p:blipFill>
        <p:spPr bwMode="auto">
          <a:xfrm>
            <a:off x="642910" y="2714122"/>
            <a:ext cx="5572164" cy="3739214"/>
          </a:xfrm>
          <a:prstGeom prst="rect">
            <a:avLst/>
          </a:prstGeom>
          <a:noFill/>
        </p:spPr>
      </p:pic>
    </p:spTree>
    <p:extLst>
      <p:ext uri="{BB962C8B-B14F-4D97-AF65-F5344CB8AC3E}">
        <p14:creationId xmlns:p14="http://schemas.microsoft.com/office/powerpoint/2010/main" val="2493970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Python </a:t>
            </a:r>
            <a:r>
              <a:rPr lang="zh-CN" altLang="en-US" dirty="0">
                <a:latin typeface="宋体" panose="02010600030101010101" pitchFamily="2" charset="-122"/>
                <a:ea typeface="宋体" panose="02010600030101010101" pitchFamily="2" charset="-122"/>
              </a:rPr>
              <a:t>用途</a:t>
            </a:r>
          </a:p>
        </p:txBody>
      </p:sp>
      <p:sp>
        <p:nvSpPr>
          <p:cNvPr id="3" name="内容占位符 2"/>
          <p:cNvSpPr>
            <a:spLocks noGrp="1"/>
          </p:cNvSpPr>
          <p:nvPr>
            <p:ph sz="quarter" idx="1"/>
          </p:nvPr>
        </p:nvSpPr>
        <p:spPr/>
        <p:txBody>
          <a:bodyPr>
            <a:normAutofit/>
          </a:bodyPr>
          <a:lstStyle/>
          <a:p>
            <a:r>
              <a:rPr lang="zh-CN" altLang="en-US" sz="3200" dirty="0">
                <a:latin typeface="宋体" panose="02010600030101010101" pitchFamily="2" charset="-122"/>
                <a:ea typeface="宋体" panose="02010600030101010101" pitchFamily="2" charset="-122"/>
              </a:rPr>
              <a:t>脚本程序</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大型程序的原型开发</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科学计算</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网络应用</a:t>
            </a:r>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计算机图形编程</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6787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应用举例</a:t>
            </a:r>
          </a:p>
        </p:txBody>
      </p:sp>
      <p:sp>
        <p:nvSpPr>
          <p:cNvPr id="3" name="内容占位符 2"/>
          <p:cNvSpPr>
            <a:spLocks noGrp="1"/>
          </p:cNvSpPr>
          <p:nvPr>
            <p:ph sz="quarter" idx="1"/>
          </p:nvPr>
        </p:nvSpPr>
        <p:spPr>
          <a:xfrm>
            <a:off x="457200" y="1531938"/>
            <a:ext cx="8229600" cy="4826020"/>
          </a:xfrm>
        </p:spPr>
        <p:txBody>
          <a:bodyPr>
            <a:noAutofit/>
          </a:bodyPr>
          <a:lstStyle/>
          <a:p>
            <a:r>
              <a:rPr lang="en-US" altLang="zh-CN" sz="2400" dirty="0">
                <a:latin typeface="宋体" panose="02010600030101010101" pitchFamily="2" charset="-122"/>
                <a:ea typeface="宋体" panose="02010600030101010101" pitchFamily="2" charset="-122"/>
              </a:rPr>
              <a:t>Google - </a:t>
            </a:r>
            <a:r>
              <a:rPr lang="zh-CN" altLang="en-US" sz="2400" dirty="0">
                <a:latin typeface="宋体" panose="02010600030101010101" pitchFamily="2" charset="-122"/>
                <a:ea typeface="宋体" panose="02010600030101010101" pitchFamily="2" charset="-122"/>
              </a:rPr>
              <a:t>谷歌在很多项目中用</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作为网络应用的后端，如</a:t>
            </a:r>
            <a:r>
              <a:rPr lang="en-US" altLang="zh-CN" sz="2400" dirty="0">
                <a:latin typeface="宋体" panose="02010600030101010101" pitchFamily="2" charset="-122"/>
                <a:ea typeface="宋体" panose="02010600030101010101" pitchFamily="2" charset="-122"/>
              </a:rPr>
              <a:t>Google Groups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Gmail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Google Maps</a:t>
            </a:r>
            <a:r>
              <a:rPr lang="zh-CN" altLang="en-US" sz="2400" dirty="0">
                <a:latin typeface="宋体" panose="02010600030101010101" pitchFamily="2" charset="-122"/>
                <a:ea typeface="宋体" panose="02010600030101010101" pitchFamily="2" charset="-122"/>
              </a:rPr>
              <a:t>等，</a:t>
            </a:r>
            <a:r>
              <a:rPr lang="en-US" altLang="zh-CN" sz="2400" dirty="0">
                <a:latin typeface="宋体" panose="02010600030101010101" pitchFamily="2" charset="-122"/>
                <a:ea typeface="宋体" panose="02010600030101010101" pitchFamily="2" charset="-122"/>
              </a:rPr>
              <a:t>Google App Engine</a:t>
            </a:r>
            <a:r>
              <a:rPr lang="zh-CN" altLang="en-US" sz="2400" dirty="0">
                <a:latin typeface="宋体" panose="02010600030101010101" pitchFamily="2" charset="-122"/>
                <a:ea typeface="宋体" panose="02010600030101010101" pitchFamily="2" charset="-122"/>
              </a:rPr>
              <a:t>支持</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作为开发语言</a:t>
            </a:r>
          </a:p>
          <a:p>
            <a:r>
              <a:rPr lang="en-US" altLang="zh-CN" sz="2400" dirty="0">
                <a:latin typeface="宋体" panose="02010600030101010101" pitchFamily="2" charset="-122"/>
                <a:ea typeface="宋体" panose="02010600030101010101" pitchFamily="2" charset="-122"/>
              </a:rPr>
              <a:t>NASA - </a:t>
            </a:r>
            <a:r>
              <a:rPr lang="zh-CN" altLang="en-US" sz="2400" dirty="0">
                <a:latin typeface="宋体" panose="02010600030101010101" pitchFamily="2" charset="-122"/>
                <a:ea typeface="宋体" panose="02010600030101010101" pitchFamily="2" charset="-122"/>
              </a:rPr>
              <a:t>美国宇航局，从</a:t>
            </a:r>
            <a:r>
              <a:rPr lang="en-US" altLang="zh-CN" sz="2400" dirty="0">
                <a:latin typeface="宋体" panose="02010600030101010101" pitchFamily="2" charset="-122"/>
                <a:ea typeface="宋体" panose="02010600030101010101" pitchFamily="2" charset="-122"/>
              </a:rPr>
              <a:t>1994</a:t>
            </a:r>
            <a:r>
              <a:rPr lang="zh-CN" altLang="en-US" sz="2400" dirty="0">
                <a:latin typeface="宋体" panose="02010600030101010101" pitchFamily="2" charset="-122"/>
                <a:ea typeface="宋体" panose="02010600030101010101" pitchFamily="2" charset="-122"/>
              </a:rPr>
              <a:t>年起把</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作为主要开发语言</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豆瓣网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图书、唱片、电影等文化产品的资料数据库网站</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Torchlight --Python</a:t>
            </a:r>
            <a:r>
              <a:rPr lang="zh-CN" altLang="en-US" sz="2400" dirty="0">
                <a:latin typeface="宋体" panose="02010600030101010101" pitchFamily="2" charset="-122"/>
                <a:ea typeface="宋体" panose="02010600030101010101" pitchFamily="2" charset="-122"/>
              </a:rPr>
              <a:t>编写的大型</a:t>
            </a:r>
            <a:r>
              <a:rPr lang="en-US" altLang="zh-CN" sz="2400" dirty="0">
                <a:latin typeface="宋体" panose="02010600030101010101" pitchFamily="2" charset="-122"/>
                <a:ea typeface="宋体" panose="02010600030101010101" pitchFamily="2" charset="-122"/>
              </a:rPr>
              <a:t>3D</a:t>
            </a:r>
            <a:r>
              <a:rPr lang="zh-CN" altLang="en-US" sz="2400" dirty="0">
                <a:latin typeface="宋体" panose="02010600030101010101" pitchFamily="2" charset="-122"/>
                <a:ea typeface="宋体" panose="02010600030101010101" pitchFamily="2" charset="-122"/>
              </a:rPr>
              <a:t>游戏，原</a:t>
            </a:r>
            <a:r>
              <a:rPr lang="en-US" altLang="zh-CN" sz="2400" dirty="0">
                <a:latin typeface="宋体" panose="02010600030101010101" pitchFamily="2" charset="-122"/>
                <a:ea typeface="宋体" panose="02010600030101010101" pitchFamily="2" charset="-122"/>
              </a:rPr>
              <a:t>Blizzard</a:t>
            </a:r>
            <a:r>
              <a:rPr lang="zh-CN" altLang="en-US" sz="2400" dirty="0">
                <a:latin typeface="宋体" panose="02010600030101010101" pitchFamily="2" charset="-122"/>
                <a:ea typeface="宋体" panose="02010600030101010101" pitchFamily="2" charset="-122"/>
              </a:rPr>
              <a:t>公司人员制作发行，开源。</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Blender</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以</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开发的开源</a:t>
            </a:r>
            <a:r>
              <a:rPr lang="en-US" altLang="zh-CN" sz="2400" dirty="0">
                <a:latin typeface="宋体" panose="02010600030101010101" pitchFamily="2" charset="-122"/>
                <a:ea typeface="宋体" panose="02010600030101010101" pitchFamily="2" charset="-122"/>
              </a:rPr>
              <a:t>3D</a:t>
            </a:r>
            <a:r>
              <a:rPr lang="zh-CN" altLang="en-US" sz="2400" dirty="0">
                <a:latin typeface="宋体" panose="02010600030101010101" pitchFamily="2" charset="-122"/>
                <a:ea typeface="宋体" panose="02010600030101010101" pitchFamily="2" charset="-122"/>
              </a:rPr>
              <a:t>绘图软件</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在科学研究中也得到广泛的应用。</a:t>
            </a:r>
            <a:endParaRPr lang="en-US" altLang="zh-CN" sz="2700" dirty="0">
              <a:latin typeface="宋体" panose="02010600030101010101" pitchFamily="2" charset="-122"/>
              <a:ea typeface="宋体" panose="02010600030101010101" pitchFamily="2" charset="-122"/>
            </a:endParaRPr>
          </a:p>
        </p:txBody>
      </p:sp>
      <p:sp>
        <p:nvSpPr>
          <p:cNvPr id="10242" name="AutoShape 2" descr="D:\%E5%AD%A6%E4%B9%A0%E8%B5%84%E6%96%99\introPy-S5\img\google_logo.thumbnai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916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p:nvPr>
        </p:nvSpPr>
        <p:spPr>
          <a:xfrm>
            <a:off x="76200" y="1074738"/>
            <a:ext cx="8991600" cy="5522912"/>
          </a:xfrm>
        </p:spPr>
        <p:txBody>
          <a:bodyPr>
            <a:normAutofit/>
          </a:bodyPr>
          <a:lstStyle/>
          <a:p>
            <a:pPr marL="0" indent="0" eaLnBrk="1" hangingPunct="1">
              <a:buFont typeface="Wingdings" pitchFamily="2" charset="2"/>
              <a:buNone/>
            </a:pPr>
            <a:r>
              <a:rPr lang="zh-CN" altLang="en-US" sz="4400" dirty="0">
                <a:solidFill>
                  <a:schemeClr val="tx2"/>
                </a:solidFill>
                <a:latin typeface="宋体" pitchFamily="2" charset="-122"/>
                <a:ea typeface="宋体" pitchFamily="2" charset="-122"/>
              </a:rPr>
              <a:t>算法</a:t>
            </a:r>
            <a:endParaRPr lang="zh-CN" altLang="en-US" dirty="0">
              <a:solidFill>
                <a:schemeClr val="hlink"/>
              </a:solidFill>
              <a:latin typeface="宋体" pitchFamily="2" charset="-122"/>
              <a:ea typeface="宋体" pitchFamily="2" charset="-122"/>
            </a:endParaRPr>
          </a:p>
          <a:p>
            <a:pPr marL="0" indent="0" eaLnBrk="1" hangingPunct="1">
              <a:buFont typeface="Wingdings" pitchFamily="2" charset="2"/>
              <a:buNone/>
            </a:pPr>
            <a:r>
              <a:rPr lang="zh-CN" altLang="en-US" sz="2800" dirty="0">
                <a:solidFill>
                  <a:schemeClr val="folHlink"/>
                </a:solidFill>
                <a:latin typeface="宋体" pitchFamily="2" charset="-122"/>
                <a:ea typeface="宋体" pitchFamily="2" charset="-122"/>
              </a:rPr>
              <a:t>算法</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Algorithm</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：是对特定问题求解方法</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步骤</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的一种描述，是指令的有限序列，其中每一条指令表示一个或多个操作。</a:t>
            </a:r>
          </a:p>
          <a:p>
            <a:pPr marL="0" indent="0" eaLnBrk="1" hangingPunct="1">
              <a:buFont typeface="Wingdings" pitchFamily="2" charset="2"/>
              <a:buNone/>
            </a:pPr>
            <a:r>
              <a:rPr lang="zh-CN" altLang="en-US" sz="2800" dirty="0">
                <a:solidFill>
                  <a:schemeClr val="folHlink"/>
                </a:solidFill>
                <a:latin typeface="宋体" pitchFamily="2" charset="-122"/>
                <a:ea typeface="宋体" pitchFamily="2" charset="-122"/>
              </a:rPr>
              <a:t>算法具有以下五个特性</a:t>
            </a:r>
          </a:p>
          <a:p>
            <a:pPr marL="533400" lvl="1" indent="0" eaLnBrk="1" hangingPunct="1">
              <a:buFontTx/>
              <a:buNone/>
            </a:pPr>
            <a:r>
              <a:rPr lang="zh-CN" altLang="en-US" dirty="0">
                <a:latin typeface="宋体" pitchFamily="2" charset="-122"/>
                <a:ea typeface="宋体" pitchFamily="2" charset="-122"/>
              </a:rPr>
              <a:t>①</a:t>
            </a:r>
            <a:r>
              <a:rPr lang="zh-CN" altLang="en-US" dirty="0">
                <a:solidFill>
                  <a:srgbClr val="DE580E"/>
                </a:solidFill>
                <a:latin typeface="宋体" pitchFamily="2" charset="-122"/>
                <a:ea typeface="宋体" pitchFamily="2" charset="-122"/>
              </a:rPr>
              <a:t>有穷性</a:t>
            </a:r>
            <a:r>
              <a:rPr lang="zh-CN" altLang="en-US" dirty="0">
                <a:latin typeface="宋体" pitchFamily="2" charset="-122"/>
                <a:ea typeface="宋体" pitchFamily="2" charset="-122"/>
              </a:rPr>
              <a:t>： 一个算法必须总是在执行有穷步之后结束，且每一步都在有穷时间内完成。</a:t>
            </a:r>
          </a:p>
          <a:p>
            <a:pPr marL="533400" lvl="1" indent="0" eaLnBrk="1" hangingPunct="1">
              <a:buFontTx/>
              <a:buNone/>
            </a:pPr>
            <a:r>
              <a:rPr lang="zh-CN" altLang="en-US" dirty="0">
                <a:latin typeface="宋体" pitchFamily="2" charset="-122"/>
                <a:ea typeface="宋体" pitchFamily="2" charset="-122"/>
              </a:rPr>
              <a:t>②</a:t>
            </a:r>
            <a:r>
              <a:rPr lang="zh-CN" altLang="en-US" dirty="0">
                <a:solidFill>
                  <a:srgbClr val="DE580E"/>
                </a:solidFill>
                <a:latin typeface="宋体" pitchFamily="2" charset="-122"/>
                <a:ea typeface="宋体" pitchFamily="2" charset="-122"/>
              </a:rPr>
              <a:t>确定性</a:t>
            </a:r>
            <a:r>
              <a:rPr lang="zh-CN" altLang="en-US" dirty="0">
                <a:latin typeface="宋体" pitchFamily="2" charset="-122"/>
                <a:ea typeface="宋体" pitchFamily="2" charset="-122"/>
              </a:rPr>
              <a:t>：算法中每一条指令必须有确切的含义。不存在二义性。且算法只有一个入口和一个出口。</a:t>
            </a:r>
          </a:p>
          <a:p>
            <a:pPr marL="533400" lvl="1" indent="0" eaLnBrk="1" hangingPunct="1">
              <a:lnSpc>
                <a:spcPct val="110000"/>
              </a:lnSpc>
              <a:buFontTx/>
              <a:buNone/>
            </a:pPr>
            <a:r>
              <a:rPr lang="zh-CN" altLang="en-US" dirty="0">
                <a:latin typeface="宋体" pitchFamily="2" charset="-122"/>
                <a:ea typeface="宋体" pitchFamily="2" charset="-122"/>
              </a:rPr>
              <a:t>③</a:t>
            </a:r>
            <a:r>
              <a:rPr lang="zh-CN" altLang="en-US" dirty="0">
                <a:solidFill>
                  <a:srgbClr val="DE580E"/>
                </a:solidFill>
                <a:latin typeface="宋体" pitchFamily="2" charset="-122"/>
                <a:ea typeface="宋体" pitchFamily="2" charset="-122"/>
              </a:rPr>
              <a:t>可行性</a:t>
            </a:r>
            <a:r>
              <a:rPr lang="zh-CN" altLang="en-US" dirty="0">
                <a:latin typeface="宋体" pitchFamily="2" charset="-122"/>
                <a:ea typeface="宋体" pitchFamily="2" charset="-122"/>
              </a:rPr>
              <a:t>： 一个算法是能行的。即算法描述的操作都可以通过已经实现的基本运算执行有限次来实现。</a:t>
            </a:r>
            <a:endParaRPr lang="zh-CN" altLang="en-US" sz="2400" dirty="0">
              <a:latin typeface="宋体" pitchFamily="2" charset="-122"/>
              <a:ea typeface="宋体" pitchFamily="2" charset="-122"/>
            </a:endParaRPr>
          </a:p>
        </p:txBody>
      </p:sp>
      <p:sp>
        <p:nvSpPr>
          <p:cNvPr id="360451" name="Rectangle 3"/>
          <p:cNvSpPr>
            <a:spLocks noGrp="1" noChangeArrowheads="1"/>
          </p:cNvSpPr>
          <p:nvPr>
            <p:ph type="title" idx="4294967295"/>
          </p:nvPr>
        </p:nvSpPr>
        <p:spPr>
          <a:xfrm>
            <a:off x="251520" y="188640"/>
            <a:ext cx="6199187" cy="917575"/>
          </a:xfrm>
        </p:spPr>
        <p:txBody>
          <a:bodyPr/>
          <a:lstStyle/>
          <a:p>
            <a:pPr algn="l" eaLnBrk="1" hangingPunct="1">
              <a:defRPr/>
            </a:pPr>
            <a:r>
              <a:rPr lang="zh-CN" altLang="en-US" sz="5400" dirty="0">
                <a:effectLst/>
                <a:latin typeface="宋体" pitchFamily="2" charset="-122"/>
                <a:ea typeface="宋体" pitchFamily="2" charset="-122"/>
              </a:rPr>
              <a:t>算法分析初步</a:t>
            </a:r>
          </a:p>
        </p:txBody>
      </p:sp>
    </p:spTree>
  </p:cSld>
  <p:clrMapOvr>
    <a:masterClrMapping/>
  </p:clrMapOvr>
  <p:transition spd="slow">
    <p:blind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p:nvPr>
        </p:nvSpPr>
        <p:spPr>
          <a:xfrm>
            <a:off x="152400" y="188913"/>
            <a:ext cx="8812213" cy="6408737"/>
          </a:xfrm>
        </p:spPr>
        <p:txBody>
          <a:bodyPr>
            <a:normAutofit lnSpcReduction="10000"/>
          </a:bodyPr>
          <a:lstStyle/>
          <a:p>
            <a:pPr marL="533400" lvl="1" indent="0" eaLnBrk="1" hangingPunct="1">
              <a:lnSpc>
                <a:spcPct val="110000"/>
              </a:lnSpc>
              <a:buFontTx/>
              <a:buNone/>
            </a:pPr>
            <a:r>
              <a:rPr lang="en-US" altLang="zh-CN" dirty="0">
                <a:latin typeface="宋体" pitchFamily="2" charset="-122"/>
                <a:ea typeface="宋体" pitchFamily="2" charset="-122"/>
              </a:rPr>
              <a:t>④ </a:t>
            </a:r>
            <a:r>
              <a:rPr lang="zh-CN" altLang="en-US" dirty="0">
                <a:solidFill>
                  <a:srgbClr val="DE580E"/>
                </a:solidFill>
                <a:latin typeface="宋体" pitchFamily="2" charset="-122"/>
                <a:ea typeface="宋体" pitchFamily="2" charset="-122"/>
              </a:rPr>
              <a:t>输入</a:t>
            </a:r>
            <a:r>
              <a:rPr lang="zh-CN" altLang="en-US" dirty="0">
                <a:latin typeface="宋体" pitchFamily="2" charset="-122"/>
                <a:ea typeface="宋体" pitchFamily="2" charset="-122"/>
              </a:rPr>
              <a:t>： 一个算法有零个或多个输入，这些输入取自于某个特定的对象集合。</a:t>
            </a:r>
          </a:p>
          <a:p>
            <a:pPr marL="533400" lvl="1" indent="0" eaLnBrk="1" hangingPunct="1">
              <a:lnSpc>
                <a:spcPct val="110000"/>
              </a:lnSpc>
              <a:buFontTx/>
              <a:buNone/>
            </a:pPr>
            <a:r>
              <a:rPr lang="zh-CN" altLang="en-US" dirty="0">
                <a:latin typeface="宋体" pitchFamily="2" charset="-122"/>
                <a:ea typeface="宋体" pitchFamily="2" charset="-122"/>
              </a:rPr>
              <a:t>⑤ </a:t>
            </a:r>
            <a:r>
              <a:rPr lang="zh-CN" altLang="en-US" dirty="0">
                <a:solidFill>
                  <a:srgbClr val="DE580E"/>
                </a:solidFill>
                <a:latin typeface="宋体" pitchFamily="2" charset="-122"/>
                <a:ea typeface="宋体" pitchFamily="2" charset="-122"/>
              </a:rPr>
              <a:t>输出</a:t>
            </a:r>
            <a:r>
              <a:rPr lang="zh-CN" altLang="en-US" dirty="0">
                <a:latin typeface="宋体" pitchFamily="2" charset="-122"/>
                <a:ea typeface="宋体" pitchFamily="2" charset="-122"/>
              </a:rPr>
              <a:t>： 一个算法有一个或多个输出，这些输出是同输入有着某些特定关系的量。</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一个算法可以用多种方法描述，主要有：使用自然语言描述；使用形式语言描述；使用计算机程序设计语言描述。</a:t>
            </a:r>
          </a:p>
          <a:p>
            <a:pPr marL="0" indent="457200" eaLnBrk="1" hangingPunct="1">
              <a:lnSpc>
                <a:spcPct val="110000"/>
              </a:lnSpc>
              <a:buFont typeface="Wingdings" pitchFamily="2" charset="2"/>
              <a:buNone/>
            </a:pPr>
            <a:r>
              <a:rPr lang="zh-CN" altLang="en-US" sz="2800" dirty="0">
                <a:solidFill>
                  <a:schemeClr val="folHlink"/>
                </a:solidFill>
                <a:latin typeface="宋体" pitchFamily="2" charset="-122"/>
                <a:ea typeface="宋体" pitchFamily="2" charset="-122"/>
              </a:rPr>
              <a:t>算法和程序是两个不同的概念</a:t>
            </a:r>
            <a:r>
              <a:rPr lang="zh-CN" altLang="en-US" sz="2800" dirty="0">
                <a:latin typeface="宋体" pitchFamily="2" charset="-122"/>
                <a:ea typeface="宋体" pitchFamily="2" charset="-122"/>
              </a:rPr>
              <a:t>。一个计算机程序是对一个算法使用某种程序设计语言的具体实现。算法必须可终止意味着不是所有的计算机程序都是算法。</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在本门课程的学习、作业练习、上机实践等环节，算法都用</a:t>
            </a:r>
            <a:r>
              <a:rPr lang="en-US" altLang="zh-CN" sz="2800" dirty="0">
                <a:latin typeface="宋体" pitchFamily="2" charset="-122"/>
                <a:ea typeface="宋体" pitchFamily="2" charset="-122"/>
              </a:rPr>
              <a:t>C</a:t>
            </a:r>
            <a:r>
              <a:rPr lang="zh-CN" altLang="en-US" sz="2800" dirty="0">
                <a:latin typeface="宋体" pitchFamily="2" charset="-122"/>
                <a:ea typeface="宋体" pitchFamily="2" charset="-122"/>
              </a:rPr>
              <a:t>语言来描述。在上机实践时，为了检查算法是否正确，应编写成完整的</a:t>
            </a:r>
            <a:r>
              <a:rPr lang="en-US" altLang="zh-CN" sz="2800" dirty="0">
                <a:latin typeface="宋体" pitchFamily="2" charset="-122"/>
                <a:ea typeface="宋体" pitchFamily="2" charset="-122"/>
              </a:rPr>
              <a:t>C</a:t>
            </a:r>
            <a:r>
              <a:rPr lang="zh-CN" altLang="en-US" sz="2800" dirty="0">
                <a:latin typeface="宋体" pitchFamily="2" charset="-122"/>
                <a:ea typeface="宋体" pitchFamily="2" charset="-122"/>
              </a:rPr>
              <a:t>语言程序。</a:t>
            </a:r>
          </a:p>
        </p:txBody>
      </p:sp>
    </p:spTree>
  </p:cSld>
  <p:clrMapOvr>
    <a:masterClrMapping/>
  </p:clrMapOvr>
  <p:transition spd="slow">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p:nvPr>
        </p:nvSpPr>
        <p:spPr>
          <a:xfrm>
            <a:off x="152400" y="1092200"/>
            <a:ext cx="8812213" cy="5216525"/>
          </a:xfrm>
        </p:spPr>
        <p:txBody>
          <a:bodyPr>
            <a:normAutofit fontScale="92500" lnSpcReduction="20000"/>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评价一个好的算法有以下几个标准</a:t>
            </a:r>
          </a:p>
          <a:p>
            <a:pPr marL="1047750" lvl="1" indent="-514350" eaLnBrk="1" hangingPunct="1">
              <a:lnSpc>
                <a:spcPct val="110000"/>
              </a:lnSpc>
              <a:buFont typeface="+mj-ea"/>
              <a:buAutoNum type="circleNumDbPlain"/>
            </a:pPr>
            <a:r>
              <a:rPr lang="zh-CN" altLang="en-US" dirty="0">
                <a:solidFill>
                  <a:srgbClr val="DE580E"/>
                </a:solidFill>
                <a:latin typeface="宋体" pitchFamily="2" charset="-122"/>
                <a:ea typeface="宋体" pitchFamily="2" charset="-122"/>
              </a:rPr>
              <a:t>正确性</a:t>
            </a:r>
            <a:r>
              <a:rPr lang="en-US" altLang="zh-CN" dirty="0">
                <a:latin typeface="宋体" pitchFamily="2" charset="-122"/>
                <a:ea typeface="宋体" pitchFamily="2" charset="-122"/>
              </a:rPr>
              <a:t>(</a:t>
            </a:r>
            <a:r>
              <a:rPr lang="en-US" altLang="zh-CN" dirty="0">
                <a:solidFill>
                  <a:schemeClr val="accent1"/>
                </a:solidFill>
                <a:latin typeface="宋体" pitchFamily="2" charset="-122"/>
                <a:ea typeface="宋体" pitchFamily="2" charset="-122"/>
              </a:rPr>
              <a:t>Correctness</a:t>
            </a:r>
            <a:r>
              <a:rPr lang="en-US" altLang="zh-CN" dirty="0">
                <a:solidFill>
                  <a:schemeClr val="hlink"/>
                </a:solidFill>
                <a:latin typeface="宋体" pitchFamily="2" charset="-122"/>
                <a:ea typeface="宋体" pitchFamily="2" charset="-122"/>
              </a:rPr>
              <a:t> </a:t>
            </a:r>
            <a:r>
              <a:rPr lang="en-US" altLang="zh-CN" dirty="0">
                <a:latin typeface="宋体" pitchFamily="2" charset="-122"/>
                <a:ea typeface="宋体" pitchFamily="2" charset="-122"/>
              </a:rPr>
              <a:t>)</a:t>
            </a:r>
            <a:r>
              <a:rPr lang="zh-CN" altLang="en-US" dirty="0">
                <a:latin typeface="宋体" pitchFamily="2" charset="-122"/>
                <a:ea typeface="宋体" pitchFamily="2" charset="-122"/>
              </a:rPr>
              <a:t>：算法应满足具体问题的需求。</a:t>
            </a:r>
          </a:p>
          <a:p>
            <a:pPr marL="1047750" lvl="1" indent="-514350" eaLnBrk="1" hangingPunct="1">
              <a:lnSpc>
                <a:spcPct val="110000"/>
              </a:lnSpc>
              <a:buFont typeface="+mj-ea"/>
              <a:buAutoNum type="circleNumDbPlain"/>
            </a:pPr>
            <a:r>
              <a:rPr lang="zh-CN" altLang="en-US" dirty="0">
                <a:solidFill>
                  <a:srgbClr val="DE580E"/>
                </a:solidFill>
                <a:latin typeface="宋体" pitchFamily="2" charset="-122"/>
                <a:ea typeface="宋体" pitchFamily="2" charset="-122"/>
              </a:rPr>
              <a:t>可读性</a:t>
            </a:r>
            <a:r>
              <a:rPr lang="en-US" altLang="zh-CN" dirty="0">
                <a:latin typeface="宋体" pitchFamily="2" charset="-122"/>
                <a:ea typeface="宋体" pitchFamily="2" charset="-122"/>
              </a:rPr>
              <a:t>(</a:t>
            </a:r>
            <a:r>
              <a:rPr lang="en-US" altLang="zh-CN" dirty="0">
                <a:solidFill>
                  <a:schemeClr val="accent1"/>
                </a:solidFill>
                <a:latin typeface="宋体" pitchFamily="2" charset="-122"/>
                <a:ea typeface="宋体" pitchFamily="2" charset="-122"/>
              </a:rPr>
              <a:t>Readability</a:t>
            </a:r>
            <a:r>
              <a:rPr lang="en-US" altLang="zh-CN" dirty="0">
                <a:latin typeface="宋体" pitchFamily="2" charset="-122"/>
                <a:ea typeface="宋体" pitchFamily="2" charset="-122"/>
              </a:rPr>
              <a:t>)</a:t>
            </a:r>
            <a:r>
              <a:rPr lang="zh-CN" altLang="en-US" dirty="0">
                <a:latin typeface="宋体" pitchFamily="2" charset="-122"/>
                <a:ea typeface="宋体" pitchFamily="2" charset="-122"/>
              </a:rPr>
              <a:t>：算法应容易供人阅读和交流。可读性好的算法有助于对算法的理解和修改。</a:t>
            </a:r>
          </a:p>
          <a:p>
            <a:pPr marL="1047750" lvl="1" indent="-514350" eaLnBrk="1" hangingPunct="1">
              <a:lnSpc>
                <a:spcPct val="110000"/>
              </a:lnSpc>
              <a:buFont typeface="+mj-ea"/>
              <a:buAutoNum type="circleNumDbPlain"/>
            </a:pPr>
            <a:r>
              <a:rPr lang="zh-CN" altLang="en-US" dirty="0">
                <a:solidFill>
                  <a:srgbClr val="DE580E"/>
                </a:solidFill>
                <a:latin typeface="宋体" pitchFamily="2" charset="-122"/>
                <a:ea typeface="宋体" pitchFamily="2" charset="-122"/>
              </a:rPr>
              <a:t>健壮性</a:t>
            </a:r>
            <a:r>
              <a:rPr lang="en-US" altLang="zh-CN" dirty="0">
                <a:latin typeface="宋体" pitchFamily="2" charset="-122"/>
                <a:ea typeface="宋体" pitchFamily="2" charset="-122"/>
              </a:rPr>
              <a:t>(</a:t>
            </a:r>
            <a:r>
              <a:rPr lang="en-US" altLang="zh-CN" dirty="0">
                <a:solidFill>
                  <a:schemeClr val="accent1"/>
                </a:solidFill>
                <a:latin typeface="宋体" pitchFamily="2" charset="-122"/>
                <a:ea typeface="宋体" pitchFamily="2" charset="-122"/>
              </a:rPr>
              <a:t>Robustness</a:t>
            </a:r>
            <a:r>
              <a:rPr lang="en-US" altLang="zh-CN" dirty="0">
                <a:latin typeface="宋体" pitchFamily="2" charset="-122"/>
                <a:ea typeface="宋体" pitchFamily="2" charset="-122"/>
              </a:rPr>
              <a:t>)</a:t>
            </a:r>
            <a:r>
              <a:rPr lang="zh-CN" altLang="en-US" dirty="0">
                <a:latin typeface="宋体" pitchFamily="2" charset="-122"/>
                <a:ea typeface="宋体" pitchFamily="2" charset="-122"/>
              </a:rPr>
              <a:t>：算法应具有容错处理。当输入非法或错误数据时，算法应能适当地作出反应或进行处理，而不会产生莫名其妙的输出结果。</a:t>
            </a:r>
          </a:p>
          <a:p>
            <a:pPr marL="1047750" lvl="1" indent="-514350" eaLnBrk="1" hangingPunct="1">
              <a:lnSpc>
                <a:spcPct val="110000"/>
              </a:lnSpc>
              <a:buFont typeface="+mj-ea"/>
              <a:buAutoNum type="circleNumDbPlain"/>
            </a:pPr>
            <a:r>
              <a:rPr lang="zh-CN" altLang="en-US" dirty="0">
                <a:solidFill>
                  <a:srgbClr val="DE580E"/>
                </a:solidFill>
                <a:latin typeface="宋体" pitchFamily="2" charset="-122"/>
                <a:ea typeface="宋体" pitchFamily="2" charset="-122"/>
              </a:rPr>
              <a:t>通用性</a:t>
            </a:r>
            <a:r>
              <a:rPr lang="en-US" altLang="zh-CN" dirty="0">
                <a:latin typeface="宋体" pitchFamily="2" charset="-122"/>
                <a:ea typeface="宋体" pitchFamily="2" charset="-122"/>
              </a:rPr>
              <a:t>(</a:t>
            </a:r>
            <a:r>
              <a:rPr lang="en-US" altLang="zh-CN" dirty="0">
                <a:solidFill>
                  <a:schemeClr val="accent1"/>
                </a:solidFill>
                <a:latin typeface="宋体" pitchFamily="2" charset="-122"/>
                <a:ea typeface="宋体" pitchFamily="2" charset="-122"/>
              </a:rPr>
              <a:t>Generality</a:t>
            </a:r>
            <a:r>
              <a:rPr lang="en-US" altLang="zh-CN" dirty="0">
                <a:latin typeface="宋体" pitchFamily="2" charset="-122"/>
                <a:ea typeface="宋体" pitchFamily="2" charset="-122"/>
              </a:rPr>
              <a:t>)</a:t>
            </a:r>
            <a:r>
              <a:rPr lang="zh-CN" altLang="en-US" dirty="0">
                <a:latin typeface="宋体" pitchFamily="2" charset="-122"/>
                <a:ea typeface="宋体" pitchFamily="2" charset="-122"/>
              </a:rPr>
              <a:t>：算法应具有一般性 ，即算法的处理结果对于一般的数据集合都成立。</a:t>
            </a:r>
            <a:endParaRPr lang="en-US" altLang="zh-CN" dirty="0">
              <a:latin typeface="宋体" pitchFamily="2" charset="-122"/>
              <a:ea typeface="宋体" pitchFamily="2" charset="-122"/>
            </a:endParaRPr>
          </a:p>
          <a:p>
            <a:pPr marL="1047750" lvl="1" indent="-514350">
              <a:lnSpc>
                <a:spcPct val="110000"/>
              </a:lnSpc>
              <a:buFont typeface="+mj-ea"/>
              <a:buAutoNum type="circleNumDbPlain"/>
            </a:pPr>
            <a:r>
              <a:rPr lang="zh-CN" altLang="en-US" dirty="0">
                <a:solidFill>
                  <a:srgbClr val="DE580E"/>
                </a:solidFill>
                <a:latin typeface="宋体" pitchFamily="2" charset="-122"/>
                <a:ea typeface="宋体" pitchFamily="2" charset="-122"/>
              </a:rPr>
              <a:t>效率与存储量需求</a:t>
            </a:r>
            <a:r>
              <a:rPr lang="zh-CN" altLang="en-US" dirty="0">
                <a:latin typeface="宋体" pitchFamily="2" charset="-122"/>
                <a:ea typeface="宋体" pitchFamily="2" charset="-122"/>
              </a:rPr>
              <a:t>： 效率指的是算法执行的时间；存储量需求指算法执行过程中所需要的最大存储空间。一般地，这两者与问题的规模有关。</a:t>
            </a:r>
          </a:p>
          <a:p>
            <a:pPr marL="1047750" lvl="1" indent="-514350" eaLnBrk="1" hangingPunct="1">
              <a:lnSpc>
                <a:spcPct val="110000"/>
              </a:lnSpc>
              <a:buFont typeface="+mj-ea"/>
              <a:buAutoNum type="circleNumDbPlain"/>
            </a:pPr>
            <a:endParaRPr lang="zh-CN" altLang="en-US" dirty="0">
              <a:latin typeface="宋体" pitchFamily="2" charset="-122"/>
              <a:ea typeface="宋体" pitchFamily="2" charset="-122"/>
            </a:endParaRPr>
          </a:p>
        </p:txBody>
      </p:sp>
      <p:sp>
        <p:nvSpPr>
          <p:cNvPr id="352259" name="Rectangle 3"/>
          <p:cNvSpPr>
            <a:spLocks noGrp="1" noChangeArrowheads="1"/>
          </p:cNvSpPr>
          <p:nvPr>
            <p:ph type="title" idx="4294967295"/>
          </p:nvPr>
        </p:nvSpPr>
        <p:spPr>
          <a:xfrm>
            <a:off x="0" y="188913"/>
            <a:ext cx="6400800" cy="762000"/>
          </a:xfrm>
        </p:spPr>
        <p:txBody>
          <a:bodyPr/>
          <a:lstStyle/>
          <a:p>
            <a:pPr algn="l" eaLnBrk="1" hangingPunct="1">
              <a:defRPr/>
            </a:pPr>
            <a:r>
              <a:rPr lang="zh-CN" altLang="en-US" dirty="0">
                <a:effectLst/>
                <a:latin typeface="宋体" pitchFamily="2" charset="-122"/>
                <a:ea typeface="宋体" pitchFamily="2" charset="-122"/>
              </a:rPr>
              <a:t>算法设计的要求</a:t>
            </a:r>
          </a:p>
        </p:txBody>
      </p:sp>
    </p:spTree>
  </p:cSld>
  <p:clrMapOvr>
    <a:masterClrMapping/>
  </p:clrMapOvr>
  <p:transition spd="slow">
    <p:blind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p:nvPr>
        </p:nvSpPr>
        <p:spPr>
          <a:xfrm>
            <a:off x="0" y="1268760"/>
            <a:ext cx="8812213" cy="3654425"/>
          </a:xfrm>
        </p:spPr>
        <p:txBody>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算法执行时间需通过依据该算法编制的程序在计算机上运行所消耗的时间来度量。其方法通常有两种：</a:t>
            </a:r>
          </a:p>
          <a:p>
            <a:pPr marL="0" indent="0" eaLnBrk="1" hangingPunct="1">
              <a:lnSpc>
                <a:spcPct val="110000"/>
              </a:lnSpc>
              <a:buFont typeface="Wingdings" pitchFamily="2" charset="2"/>
              <a:buNone/>
            </a:pPr>
            <a:r>
              <a:rPr lang="zh-CN" altLang="en-US" sz="2800" dirty="0">
                <a:solidFill>
                  <a:schemeClr val="folHlink"/>
                </a:solidFill>
                <a:latin typeface="宋体" pitchFamily="2" charset="-122"/>
                <a:ea typeface="宋体" pitchFamily="2" charset="-122"/>
              </a:rPr>
              <a:t>事后统计</a:t>
            </a:r>
            <a:r>
              <a:rPr lang="zh-CN" altLang="en-US" sz="2800" dirty="0">
                <a:latin typeface="宋体" pitchFamily="2" charset="-122"/>
                <a:ea typeface="宋体" pitchFamily="2" charset="-122"/>
              </a:rPr>
              <a:t>：计算机内部进行执行时间和实际占用空间的统计。</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问题：必须先运行依据算法编制的程序；依赖软硬件环境，容易掩盖算法本身的优劣；没有实际价值。</a:t>
            </a:r>
          </a:p>
          <a:p>
            <a:pPr marL="0" indent="0" eaLnBrk="1" hangingPunct="1">
              <a:lnSpc>
                <a:spcPct val="110000"/>
              </a:lnSpc>
              <a:buFont typeface="Wingdings" pitchFamily="2" charset="2"/>
              <a:buNone/>
            </a:pPr>
            <a:r>
              <a:rPr lang="zh-CN" altLang="en-US" sz="2800" dirty="0">
                <a:solidFill>
                  <a:schemeClr val="folHlink"/>
                </a:solidFill>
                <a:latin typeface="宋体" pitchFamily="2" charset="-122"/>
                <a:ea typeface="宋体" pitchFamily="2" charset="-122"/>
              </a:rPr>
              <a:t>事前分析</a:t>
            </a:r>
            <a:r>
              <a:rPr lang="zh-CN" altLang="en-US" sz="2800" dirty="0">
                <a:latin typeface="宋体" pitchFamily="2" charset="-122"/>
                <a:ea typeface="宋体" pitchFamily="2" charset="-122"/>
              </a:rPr>
              <a:t>：求出该算法的一个时间界限函数。</a:t>
            </a:r>
          </a:p>
        </p:txBody>
      </p:sp>
      <p:sp>
        <p:nvSpPr>
          <p:cNvPr id="37891" name="Rectangle 3"/>
          <p:cNvSpPr>
            <a:spLocks noGrp="1" noChangeArrowheads="1"/>
          </p:cNvSpPr>
          <p:nvPr>
            <p:ph type="title" idx="4294967295"/>
          </p:nvPr>
        </p:nvSpPr>
        <p:spPr>
          <a:xfrm>
            <a:off x="0" y="332656"/>
            <a:ext cx="5791200" cy="685800"/>
          </a:xfrm>
        </p:spPr>
        <p:txBody>
          <a:bodyPr>
            <a:normAutofit fontScale="90000"/>
          </a:bodyPr>
          <a:lstStyle/>
          <a:p>
            <a:pPr algn="l" eaLnBrk="1" hangingPunct="1">
              <a:defRPr/>
            </a:pPr>
            <a:r>
              <a:rPr lang="zh-CN" altLang="en-US" dirty="0">
                <a:effectLst/>
                <a:latin typeface="宋体" pitchFamily="2" charset="-122"/>
                <a:ea typeface="宋体" pitchFamily="2" charset="-122"/>
              </a:rPr>
              <a:t>算法效率的度量</a:t>
            </a:r>
          </a:p>
        </p:txBody>
      </p:sp>
    </p:spTree>
  </p:cSld>
  <p:clrMapOvr>
    <a:masterClrMapping/>
  </p:clrMapOvr>
  <p:transition spd="slow">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p:nvPr>
        </p:nvSpPr>
        <p:spPr>
          <a:xfrm>
            <a:off x="152400" y="300038"/>
            <a:ext cx="8740775" cy="4929187"/>
          </a:xfrm>
        </p:spPr>
        <p:txBody>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与此相关的因素有：</a:t>
            </a:r>
          </a:p>
          <a:p>
            <a:pPr marL="533400" lvl="1" indent="0" eaLnBrk="1" hangingPunct="1">
              <a:lnSpc>
                <a:spcPct val="110000"/>
              </a:lnSpc>
            </a:pPr>
            <a:r>
              <a:rPr lang="zh-CN" altLang="en-US" dirty="0">
                <a:latin typeface="宋体" pitchFamily="2" charset="-122"/>
                <a:ea typeface="宋体" pitchFamily="2" charset="-122"/>
              </a:rPr>
              <a:t>  依据算法选用何种策略；</a:t>
            </a:r>
          </a:p>
          <a:p>
            <a:pPr marL="533400" lvl="1" indent="0" eaLnBrk="1" hangingPunct="1">
              <a:lnSpc>
                <a:spcPct val="110000"/>
              </a:lnSpc>
            </a:pPr>
            <a:r>
              <a:rPr lang="zh-CN" altLang="en-US" dirty="0">
                <a:latin typeface="宋体" pitchFamily="2" charset="-122"/>
                <a:ea typeface="宋体" pitchFamily="2" charset="-122"/>
              </a:rPr>
              <a:t>  问题的规模；</a:t>
            </a:r>
          </a:p>
          <a:p>
            <a:pPr marL="533400" lvl="1" indent="0" eaLnBrk="1" hangingPunct="1">
              <a:lnSpc>
                <a:spcPct val="110000"/>
              </a:lnSpc>
            </a:pPr>
            <a:r>
              <a:rPr lang="zh-CN" altLang="en-US" dirty="0">
                <a:latin typeface="宋体" pitchFamily="2" charset="-122"/>
                <a:ea typeface="宋体" pitchFamily="2" charset="-122"/>
              </a:rPr>
              <a:t>  程序设计的语言；</a:t>
            </a:r>
          </a:p>
          <a:p>
            <a:pPr marL="533400" lvl="1" indent="0" eaLnBrk="1" hangingPunct="1">
              <a:lnSpc>
                <a:spcPct val="110000"/>
              </a:lnSpc>
            </a:pPr>
            <a:r>
              <a:rPr lang="zh-CN" altLang="en-US" dirty="0">
                <a:latin typeface="宋体" pitchFamily="2" charset="-122"/>
                <a:ea typeface="宋体" pitchFamily="2" charset="-122"/>
              </a:rPr>
              <a:t>  编译程序所产生的机器代码的质量；</a:t>
            </a:r>
          </a:p>
          <a:p>
            <a:pPr marL="533400" lvl="1" indent="0" eaLnBrk="1" hangingPunct="1">
              <a:lnSpc>
                <a:spcPct val="110000"/>
              </a:lnSpc>
            </a:pPr>
            <a:r>
              <a:rPr lang="zh-CN" altLang="en-US" dirty="0">
                <a:latin typeface="宋体" pitchFamily="2" charset="-122"/>
                <a:ea typeface="宋体" pitchFamily="2" charset="-122"/>
              </a:rPr>
              <a:t>  机器执行指令的速度；</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     撇开软硬件等有关部门因素，可以认为一个特定算法“</a:t>
            </a:r>
            <a:r>
              <a:rPr lang="zh-CN" altLang="en-US" sz="2800" dirty="0">
                <a:solidFill>
                  <a:schemeClr val="accent1"/>
                </a:solidFill>
                <a:latin typeface="宋体" pitchFamily="2" charset="-122"/>
                <a:ea typeface="宋体" pitchFamily="2" charset="-122"/>
              </a:rPr>
              <a:t>运行工作量</a:t>
            </a:r>
            <a:r>
              <a:rPr lang="zh-CN" altLang="en-US" sz="2800" dirty="0">
                <a:latin typeface="宋体" pitchFamily="2" charset="-122"/>
                <a:ea typeface="宋体" pitchFamily="2" charset="-122"/>
              </a:rPr>
              <a:t>”的大小，只依赖于问题的规模（通常用</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表示），或者说，它</a:t>
            </a:r>
            <a:r>
              <a:rPr lang="zh-CN" altLang="en-US" sz="2800" dirty="0">
                <a:solidFill>
                  <a:schemeClr val="folHlink"/>
                </a:solidFill>
                <a:latin typeface="宋体" pitchFamily="2" charset="-122"/>
                <a:ea typeface="宋体" pitchFamily="2" charset="-122"/>
              </a:rPr>
              <a:t>是问题规模的函数</a:t>
            </a:r>
            <a:r>
              <a:rPr lang="zh-CN" altLang="en-US" sz="2800" dirty="0">
                <a:latin typeface="宋体" pitchFamily="2" charset="-122"/>
                <a:ea typeface="宋体" pitchFamily="2" charset="-122"/>
              </a:rPr>
              <a:t>。</a:t>
            </a:r>
          </a:p>
        </p:txBody>
      </p:sp>
    </p:spTree>
  </p:cSld>
  <p:clrMapOvr>
    <a:masterClrMapping/>
  </p:clrMapOvr>
  <p:transition spd="slow">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p:nvPr>
        </p:nvSpPr>
        <p:spPr>
          <a:xfrm>
            <a:off x="152400" y="990600"/>
            <a:ext cx="8812213" cy="5678488"/>
          </a:xfrm>
        </p:spPr>
        <p:txBody>
          <a:bodyPr>
            <a:normAutofit fontScale="92500" lnSpcReduction="10000"/>
          </a:bodyPr>
          <a:lstStyle/>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算法中</a:t>
            </a:r>
            <a:r>
              <a:rPr lang="zh-CN" altLang="en-US" sz="2800" dirty="0">
                <a:solidFill>
                  <a:schemeClr val="folHlink"/>
                </a:solidFill>
                <a:latin typeface="宋体" pitchFamily="2" charset="-122"/>
                <a:ea typeface="宋体" pitchFamily="2" charset="-122"/>
              </a:rPr>
              <a:t>基本操作重复执行的次数</a:t>
            </a:r>
            <a:r>
              <a:rPr lang="zh-CN" altLang="en-US" sz="2800" dirty="0">
                <a:latin typeface="宋体" pitchFamily="2" charset="-122"/>
                <a:ea typeface="宋体" pitchFamily="2" charset="-122"/>
              </a:rPr>
              <a:t>是问题规模</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的某个函数，其时间量度记作   </a:t>
            </a:r>
            <a:r>
              <a:rPr lang="en-US" altLang="zh-CN" sz="2800" dirty="0">
                <a:latin typeface="宋体" pitchFamily="2" charset="-122"/>
                <a:ea typeface="宋体" pitchFamily="2" charset="-122"/>
              </a:rPr>
              <a:t>T(n)=O(f(n))</a:t>
            </a:r>
            <a:r>
              <a:rPr lang="zh-CN" altLang="en-US" sz="2800" dirty="0">
                <a:latin typeface="宋体" pitchFamily="2" charset="-122"/>
                <a:ea typeface="宋体" pitchFamily="2" charset="-122"/>
              </a:rPr>
              <a:t>，称作算法的渐近时间复杂度</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Asymptotic Time complexity</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，简称</a:t>
            </a:r>
            <a:r>
              <a:rPr lang="zh-CN" altLang="en-US" sz="2800" dirty="0">
                <a:solidFill>
                  <a:schemeClr val="folHlink"/>
                </a:solidFill>
                <a:latin typeface="宋体" pitchFamily="2" charset="-122"/>
                <a:ea typeface="宋体" pitchFamily="2" charset="-122"/>
              </a:rPr>
              <a:t>时间复杂度</a:t>
            </a:r>
            <a:r>
              <a:rPr lang="zh-CN" altLang="en-US" sz="2800" dirty="0">
                <a:latin typeface="宋体" pitchFamily="2" charset="-122"/>
                <a:ea typeface="宋体" pitchFamily="2" charset="-122"/>
              </a:rPr>
              <a:t>。</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一般地，常用</a:t>
            </a:r>
            <a:r>
              <a:rPr lang="zh-CN" altLang="en-US" sz="2800" dirty="0">
                <a:solidFill>
                  <a:srgbClr val="DE580E"/>
                </a:solidFill>
                <a:latin typeface="宋体" pitchFamily="2" charset="-122"/>
                <a:ea typeface="宋体" pitchFamily="2" charset="-122"/>
              </a:rPr>
              <a:t>最深层循环内</a:t>
            </a:r>
            <a:r>
              <a:rPr lang="zh-CN" altLang="en-US" sz="2800" dirty="0">
                <a:latin typeface="宋体" pitchFamily="2" charset="-122"/>
                <a:ea typeface="宋体" pitchFamily="2" charset="-122"/>
              </a:rPr>
              <a:t>的语句中的原操作的</a:t>
            </a:r>
            <a:r>
              <a:rPr lang="zh-CN" altLang="en-US" sz="2800" dirty="0">
                <a:solidFill>
                  <a:schemeClr val="folHlink"/>
                </a:solidFill>
                <a:latin typeface="宋体" pitchFamily="2" charset="-122"/>
                <a:ea typeface="宋体" pitchFamily="2" charset="-122"/>
              </a:rPr>
              <a:t>执行频度</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重复执行的次数</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来表示。 </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O”</a:t>
            </a:r>
            <a:r>
              <a:rPr lang="zh-CN" altLang="en-US" sz="2800" dirty="0">
                <a:latin typeface="宋体" pitchFamily="2" charset="-122"/>
                <a:ea typeface="宋体" pitchFamily="2" charset="-122"/>
              </a:rPr>
              <a:t>的定义： 若</a:t>
            </a:r>
            <a:r>
              <a:rPr lang="en-US" altLang="zh-CN" sz="2800" dirty="0">
                <a:latin typeface="宋体" pitchFamily="2" charset="-122"/>
                <a:ea typeface="宋体" pitchFamily="2" charset="-122"/>
              </a:rPr>
              <a:t>f(n)</a:t>
            </a:r>
            <a:r>
              <a:rPr lang="zh-CN" altLang="en-US" sz="2800" dirty="0">
                <a:latin typeface="宋体" pitchFamily="2" charset="-122"/>
                <a:ea typeface="宋体" pitchFamily="2" charset="-122"/>
              </a:rPr>
              <a:t>是正整数</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的一个函数，则 </a:t>
            </a:r>
            <a:r>
              <a:rPr lang="en-US" altLang="zh-CN" sz="2800" dirty="0">
                <a:latin typeface="宋体" pitchFamily="2" charset="-122"/>
                <a:ea typeface="宋体" pitchFamily="2" charset="-122"/>
              </a:rPr>
              <a:t>O(f(n))</a:t>
            </a:r>
            <a:r>
              <a:rPr lang="zh-CN" altLang="en-US" sz="2800" dirty="0">
                <a:latin typeface="宋体" pitchFamily="2" charset="-122"/>
                <a:ea typeface="宋体" pitchFamily="2" charset="-122"/>
              </a:rPr>
              <a:t>表示</a:t>
            </a:r>
            <a:r>
              <a:rPr lang="en-US" altLang="en-US" sz="2800" dirty="0">
                <a:latin typeface="宋体" pitchFamily="2" charset="-122"/>
                <a:ea typeface="宋体" pitchFamily="2" charset="-122"/>
                <a:sym typeface="Symbol" pitchFamily="18" charset="2"/>
              </a:rPr>
              <a:t></a:t>
            </a:r>
            <a:r>
              <a:rPr lang="zh-CN" altLang="en-US" sz="2800" dirty="0">
                <a:latin typeface="宋体" pitchFamily="2" charset="-122"/>
                <a:ea typeface="宋体" pitchFamily="2" charset="-122"/>
                <a:sym typeface="Symbol" pitchFamily="18" charset="2"/>
              </a:rPr>
              <a:t> </a:t>
            </a:r>
            <a:r>
              <a:rPr lang="en-US" altLang="zh-CN" sz="2800" dirty="0">
                <a:latin typeface="宋体" pitchFamily="2" charset="-122"/>
                <a:ea typeface="宋体" pitchFamily="2" charset="-122"/>
              </a:rPr>
              <a:t>M</a:t>
            </a:r>
            <a:r>
              <a:rPr lang="en-US" altLang="zh-CN" sz="2800" dirty="0">
                <a:latin typeface="宋体" pitchFamily="2" charset="-122"/>
                <a:ea typeface="宋体" pitchFamily="2" charset="-122"/>
                <a:cs typeface="Arial Unicode MS" pitchFamily="34" charset="-122"/>
              </a:rPr>
              <a:t>≥</a:t>
            </a:r>
            <a:r>
              <a:rPr lang="en-US" altLang="zh-CN" sz="2800" dirty="0">
                <a:latin typeface="宋体" pitchFamily="2" charset="-122"/>
                <a:ea typeface="宋体" pitchFamily="2" charset="-122"/>
              </a:rPr>
              <a:t>0 </a:t>
            </a:r>
            <a:r>
              <a:rPr lang="zh-CN" altLang="en-US" sz="2800" dirty="0">
                <a:latin typeface="宋体" pitchFamily="2" charset="-122"/>
                <a:ea typeface="宋体" pitchFamily="2" charset="-122"/>
              </a:rPr>
              <a:t>，使得当</a:t>
            </a:r>
            <a:r>
              <a:rPr lang="en-US" altLang="zh-CN" sz="2800" dirty="0">
                <a:latin typeface="宋体" pitchFamily="2" charset="-122"/>
                <a:ea typeface="宋体" pitchFamily="2" charset="-122"/>
              </a:rPr>
              <a:t>n </a:t>
            </a:r>
            <a:r>
              <a:rPr lang="en-US" altLang="zh-CN" sz="2800" dirty="0">
                <a:latin typeface="宋体" pitchFamily="2" charset="-122"/>
                <a:ea typeface="宋体" pitchFamily="2" charset="-122"/>
                <a:cs typeface="Arial Unicode MS" pitchFamily="34" charset="-122"/>
              </a:rPr>
              <a:t>≥</a:t>
            </a:r>
            <a:r>
              <a:rPr lang="en-US" altLang="zh-CN" sz="2800" dirty="0">
                <a:latin typeface="宋体" pitchFamily="2" charset="-122"/>
                <a:ea typeface="宋体" pitchFamily="2" charset="-122"/>
              </a:rPr>
              <a:t> n</a:t>
            </a:r>
            <a:r>
              <a:rPr lang="en-US" altLang="zh-CN" sz="2800" baseline="-25000" dirty="0">
                <a:latin typeface="宋体" pitchFamily="2" charset="-122"/>
                <a:ea typeface="宋体" pitchFamily="2" charset="-122"/>
              </a:rPr>
              <a:t>0</a:t>
            </a:r>
            <a:r>
              <a:rPr lang="zh-CN" altLang="en-US" sz="2800" dirty="0">
                <a:latin typeface="宋体" pitchFamily="2" charset="-122"/>
                <a:ea typeface="宋体" pitchFamily="2" charset="-122"/>
              </a:rPr>
              <a:t>时，</a:t>
            </a:r>
            <a:r>
              <a:rPr lang="en-US" altLang="zh-CN" sz="2800" dirty="0">
                <a:latin typeface="宋体" pitchFamily="2" charset="-122"/>
                <a:ea typeface="宋体" pitchFamily="2" charset="-122"/>
              </a:rPr>
              <a:t>| f(n) | </a:t>
            </a:r>
            <a:r>
              <a:rPr lang="en-US" altLang="zh-CN" sz="2800" dirty="0">
                <a:latin typeface="宋体" pitchFamily="2" charset="-122"/>
                <a:ea typeface="宋体" pitchFamily="2" charset="-122"/>
                <a:cs typeface="Arial Unicode MS" pitchFamily="34" charset="-122"/>
              </a:rPr>
              <a:t>≤ </a:t>
            </a:r>
            <a:r>
              <a:rPr lang="en-US" altLang="zh-CN" sz="2800" dirty="0">
                <a:latin typeface="宋体" pitchFamily="2" charset="-122"/>
                <a:ea typeface="宋体" pitchFamily="2" charset="-122"/>
              </a:rPr>
              <a:t>M</a:t>
            </a:r>
            <a:r>
              <a:rPr lang="en-US" altLang="zh-CN" sz="2800" dirty="0">
                <a:latin typeface="宋体" pitchFamily="2" charset="-122"/>
                <a:ea typeface="宋体" pitchFamily="2" charset="-122"/>
                <a:cs typeface="Arial Unicode MS" pitchFamily="34" charset="-122"/>
              </a:rPr>
              <a:t> </a:t>
            </a:r>
            <a:r>
              <a:rPr lang="en-US" altLang="zh-CN" sz="2800" dirty="0">
                <a:latin typeface="宋体" pitchFamily="2" charset="-122"/>
                <a:ea typeface="宋体" pitchFamily="2" charset="-122"/>
              </a:rPr>
              <a:t>| f(n</a:t>
            </a:r>
            <a:r>
              <a:rPr lang="en-US" altLang="zh-CN" sz="2800" baseline="-25000" dirty="0">
                <a:latin typeface="宋体" pitchFamily="2" charset="-122"/>
                <a:ea typeface="宋体" pitchFamily="2" charset="-122"/>
              </a:rPr>
              <a:t>0</a:t>
            </a:r>
            <a:r>
              <a:rPr lang="en-US" altLang="zh-CN" sz="2800" dirty="0">
                <a:latin typeface="宋体" pitchFamily="2" charset="-122"/>
                <a:ea typeface="宋体" pitchFamily="2" charset="-122"/>
              </a:rPr>
              <a:t>) | </a:t>
            </a:r>
            <a:r>
              <a:rPr lang="zh-CN" altLang="en-US" sz="2800" dirty="0">
                <a:latin typeface="宋体" pitchFamily="2" charset="-122"/>
                <a:ea typeface="宋体" pitchFamily="2" charset="-122"/>
              </a:rPr>
              <a:t>。</a:t>
            </a:r>
          </a:p>
          <a:p>
            <a:pPr marL="0" indent="457200" eaLnBrk="1" hangingPunct="1">
              <a:lnSpc>
                <a:spcPct val="110000"/>
              </a:lnSpc>
              <a:buFont typeface="Wingdings" pitchFamily="2" charset="2"/>
              <a:buNone/>
            </a:pPr>
            <a:r>
              <a:rPr lang="zh-CN" altLang="en-US" sz="2800" dirty="0">
                <a:latin typeface="宋体" pitchFamily="2" charset="-122"/>
                <a:ea typeface="宋体" pitchFamily="2" charset="-122"/>
              </a:rPr>
              <a:t>表示</a:t>
            </a:r>
            <a:r>
              <a:rPr lang="zh-CN" altLang="en-US" sz="2800" dirty="0">
                <a:solidFill>
                  <a:schemeClr val="folHlink"/>
                </a:solidFill>
                <a:latin typeface="宋体" pitchFamily="2" charset="-122"/>
                <a:ea typeface="宋体" pitchFamily="2" charset="-122"/>
              </a:rPr>
              <a:t>时间复杂度</a:t>
            </a:r>
            <a:r>
              <a:rPr lang="zh-CN" altLang="en-US" sz="2800" dirty="0">
                <a:latin typeface="宋体" pitchFamily="2" charset="-122"/>
                <a:ea typeface="宋体" pitchFamily="2" charset="-122"/>
              </a:rPr>
              <a:t>的阶有：</a:t>
            </a:r>
            <a:endParaRPr lang="en-US" altLang="zh-CN" sz="2800" dirty="0">
              <a:latin typeface="宋体" pitchFamily="2" charset="-122"/>
              <a:ea typeface="宋体" pitchFamily="2" charset="-122"/>
            </a:endParaRPr>
          </a:p>
          <a:p>
            <a:pPr marL="0" indent="457200" eaLnBrk="1" hangingPunct="1">
              <a:lnSpc>
                <a:spcPct val="110000"/>
              </a:lnSpc>
              <a:buFont typeface="Wingdings" pitchFamily="2" charset="2"/>
              <a:buNone/>
            </a:pPr>
            <a:r>
              <a:rPr lang="en-US" altLang="zh-CN" sz="2800" dirty="0">
                <a:solidFill>
                  <a:schemeClr val="folHlink"/>
                </a:solidFill>
                <a:latin typeface="宋体" pitchFamily="2" charset="-122"/>
                <a:ea typeface="宋体" pitchFamily="2" charset="-122"/>
              </a:rPr>
              <a:t>O(1)</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：常量时间阶</a:t>
            </a:r>
            <a:r>
              <a:rPr lang="en-US" altLang="zh-CN" sz="2800" dirty="0">
                <a:latin typeface="宋体" pitchFamily="2" charset="-122"/>
                <a:ea typeface="宋体" pitchFamily="2" charset="-122"/>
              </a:rPr>
              <a:t>		</a:t>
            </a:r>
            <a:r>
              <a:rPr lang="en-US" altLang="zh-CN" sz="2800" dirty="0">
                <a:solidFill>
                  <a:schemeClr val="folHlink"/>
                </a:solidFill>
                <a:latin typeface="宋体" pitchFamily="2" charset="-122"/>
                <a:ea typeface="宋体" pitchFamily="2" charset="-122"/>
              </a:rPr>
              <a:t>O(n)</a:t>
            </a:r>
            <a:r>
              <a:rPr lang="zh-CN" altLang="en-US" sz="2800" dirty="0">
                <a:latin typeface="宋体" pitchFamily="2" charset="-122"/>
                <a:ea typeface="宋体" pitchFamily="2" charset="-122"/>
              </a:rPr>
              <a:t>：线性时间阶</a:t>
            </a:r>
          </a:p>
          <a:p>
            <a:pPr marL="0" indent="457200" eaLnBrk="1" hangingPunct="1">
              <a:lnSpc>
                <a:spcPct val="110000"/>
              </a:lnSpc>
              <a:buFont typeface="Wingdings" pitchFamily="2" charset="2"/>
              <a:buNone/>
            </a:pPr>
            <a:r>
              <a:rPr lang="en-US" altLang="zh-CN" sz="2800" dirty="0">
                <a:solidFill>
                  <a:schemeClr val="folHlink"/>
                </a:solidFill>
                <a:latin typeface="宋体" pitchFamily="2" charset="-122"/>
                <a:ea typeface="宋体" pitchFamily="2" charset="-122"/>
              </a:rPr>
              <a:t>O(㏒n)</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：对数时间阶    </a:t>
            </a:r>
            <a:r>
              <a:rPr lang="en-US" altLang="zh-CN" sz="2800" dirty="0">
                <a:latin typeface="宋体" pitchFamily="2" charset="-122"/>
                <a:ea typeface="宋体" pitchFamily="2" charset="-122"/>
              </a:rPr>
              <a:t>	</a:t>
            </a:r>
            <a:r>
              <a:rPr lang="en-US" altLang="zh-CN" sz="2800" dirty="0">
                <a:solidFill>
                  <a:schemeClr val="folHlink"/>
                </a:solidFill>
                <a:latin typeface="宋体" pitchFamily="2" charset="-122"/>
                <a:ea typeface="宋体" pitchFamily="2" charset="-122"/>
              </a:rPr>
              <a:t>O(</a:t>
            </a:r>
            <a:r>
              <a:rPr lang="en-US" altLang="zh-CN" sz="2800" dirty="0" err="1">
                <a:solidFill>
                  <a:schemeClr val="folHlink"/>
                </a:solidFill>
                <a:latin typeface="宋体" pitchFamily="2" charset="-122"/>
                <a:ea typeface="宋体" pitchFamily="2" charset="-122"/>
              </a:rPr>
              <a:t>n㏒n</a:t>
            </a:r>
            <a:r>
              <a:rPr lang="en-US" altLang="zh-CN" sz="2800" dirty="0">
                <a:solidFill>
                  <a:schemeClr val="folHlink"/>
                </a:solidFill>
                <a:latin typeface="宋体" pitchFamily="2" charset="-122"/>
                <a:ea typeface="宋体" pitchFamily="2" charset="-122"/>
              </a:rPr>
              <a:t>)</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：线性对数时间阶</a:t>
            </a:r>
            <a:endParaRPr lang="en-US" altLang="zh-CN" sz="2800" dirty="0">
              <a:latin typeface="宋体" pitchFamily="2" charset="-122"/>
              <a:ea typeface="宋体" pitchFamily="2" charset="-122"/>
            </a:endParaRPr>
          </a:p>
          <a:p>
            <a:pPr marL="0" indent="457200">
              <a:lnSpc>
                <a:spcPct val="110000"/>
              </a:lnSpc>
              <a:buNone/>
            </a:pPr>
            <a:r>
              <a:rPr lang="en-US" altLang="zh-CN" sz="2800" dirty="0">
                <a:solidFill>
                  <a:schemeClr val="folHlink"/>
                </a:solidFill>
                <a:latin typeface="宋体" pitchFamily="2" charset="-122"/>
                <a:ea typeface="宋体" pitchFamily="2" charset="-122"/>
              </a:rPr>
              <a:t>O(</a:t>
            </a:r>
            <a:r>
              <a:rPr lang="en-US" altLang="zh-CN" sz="2800" dirty="0" err="1">
                <a:solidFill>
                  <a:schemeClr val="folHlink"/>
                </a:solidFill>
                <a:latin typeface="宋体" pitchFamily="2" charset="-122"/>
                <a:ea typeface="宋体" pitchFamily="2" charset="-122"/>
              </a:rPr>
              <a:t>n</a:t>
            </a:r>
            <a:r>
              <a:rPr lang="en-US" altLang="zh-CN" sz="2800" baseline="30000" dirty="0" err="1">
                <a:solidFill>
                  <a:schemeClr val="folHlink"/>
                </a:solidFill>
                <a:latin typeface="宋体" pitchFamily="2" charset="-122"/>
                <a:ea typeface="宋体" pitchFamily="2" charset="-122"/>
              </a:rPr>
              <a:t>k</a:t>
            </a:r>
            <a:r>
              <a:rPr lang="en-US" altLang="zh-CN" sz="2800" dirty="0">
                <a:solidFill>
                  <a:schemeClr val="folHlink"/>
                </a:solidFill>
                <a:latin typeface="宋体" pitchFamily="2" charset="-122"/>
                <a:ea typeface="宋体" pitchFamily="2" charset="-122"/>
              </a:rPr>
              <a:t>)</a:t>
            </a:r>
            <a:r>
              <a:rPr lang="zh-CN" altLang="en-US" sz="2800" dirty="0">
                <a:latin typeface="宋体" pitchFamily="2" charset="-122"/>
                <a:ea typeface="宋体" pitchFamily="2" charset="-122"/>
              </a:rPr>
              <a:t>： </a:t>
            </a:r>
            <a:r>
              <a:rPr lang="en-US" altLang="zh-CN" sz="2800" dirty="0">
                <a:latin typeface="宋体" pitchFamily="2" charset="-122"/>
                <a:ea typeface="宋体" pitchFamily="2" charset="-122"/>
              </a:rPr>
              <a:t>k</a:t>
            </a:r>
            <a:r>
              <a:rPr lang="en-US" altLang="zh-CN" sz="2800" dirty="0">
                <a:latin typeface="宋体" pitchFamily="2" charset="-122"/>
                <a:ea typeface="宋体" pitchFamily="2" charset="-122"/>
                <a:cs typeface="Arial Unicode MS" pitchFamily="34" charset="-122"/>
              </a:rPr>
              <a:t>≥2 </a:t>
            </a:r>
            <a:r>
              <a:rPr lang="zh-CN" altLang="en-US" sz="2800" dirty="0">
                <a:latin typeface="宋体" pitchFamily="2" charset="-122"/>
                <a:ea typeface="宋体" pitchFamily="2" charset="-122"/>
              </a:rPr>
              <a:t>，</a:t>
            </a:r>
            <a:r>
              <a:rPr lang="en-US" altLang="zh-CN" sz="2800" dirty="0">
                <a:latin typeface="宋体" pitchFamily="2" charset="-122"/>
                <a:ea typeface="宋体" pitchFamily="2" charset="-122"/>
              </a:rPr>
              <a:t>k</a:t>
            </a:r>
            <a:r>
              <a:rPr lang="zh-CN" altLang="en-US" sz="2800" dirty="0">
                <a:latin typeface="宋体" pitchFamily="2" charset="-122"/>
                <a:ea typeface="宋体" pitchFamily="2" charset="-122"/>
              </a:rPr>
              <a:t>次方时间阶</a:t>
            </a:r>
          </a:p>
        </p:txBody>
      </p:sp>
      <p:sp>
        <p:nvSpPr>
          <p:cNvPr id="27650" name="Rectangle 3"/>
          <p:cNvSpPr>
            <a:spLocks noGrp="1" noChangeArrowheads="1"/>
          </p:cNvSpPr>
          <p:nvPr>
            <p:ph type="title" idx="4294967295"/>
          </p:nvPr>
        </p:nvSpPr>
        <p:spPr>
          <a:xfrm>
            <a:off x="0" y="152400"/>
            <a:ext cx="4343400" cy="685800"/>
          </a:xfrm>
          <a:noFill/>
        </p:spPr>
        <p:txBody>
          <a:bodyPr>
            <a:normAutofit fontScale="90000"/>
          </a:bodyPr>
          <a:lstStyle/>
          <a:p>
            <a:pPr algn="l" eaLnBrk="1" hangingPunct="1"/>
            <a:r>
              <a:rPr lang="zh-CN" altLang="en-US" sz="4000" dirty="0">
                <a:effectLst/>
                <a:latin typeface="宋体" pitchFamily="2" charset="-122"/>
                <a:ea typeface="宋体" pitchFamily="2" charset="-122"/>
              </a:rPr>
              <a:t>算法分析应用举例</a:t>
            </a:r>
          </a:p>
        </p:txBody>
      </p:sp>
    </p:spTree>
  </p:cSld>
  <p:clrMapOvr>
    <a:masterClrMapping/>
  </p:clrMapOvr>
  <p:transition spd="slow">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p:nvPr>
        </p:nvSpPr>
        <p:spPr>
          <a:xfrm>
            <a:off x="152400" y="260350"/>
            <a:ext cx="8812213" cy="6408738"/>
          </a:xfrm>
        </p:spPr>
        <p:txBody>
          <a:bodyPr>
            <a:normAutofit lnSpcReduction="10000"/>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例 两个</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阶方阵的乘法</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              </a:t>
            </a:r>
            <a:r>
              <a:rPr lang="en-US" altLang="zh-CN" sz="2400" dirty="0">
                <a:latin typeface="宋体" pitchFamily="2" charset="-122"/>
                <a:ea typeface="宋体" pitchFamily="2" charset="-122"/>
              </a:rPr>
              <a:t>for </a:t>
            </a:r>
            <a:r>
              <a:rPr lang="en-US" altLang="zh-CN" sz="2400" dirty="0" err="1">
                <a:latin typeface="宋体" pitchFamily="2" charset="-122"/>
                <a:ea typeface="宋体" pitchFamily="2" charset="-122"/>
              </a:rPr>
              <a:t>i</a:t>
            </a:r>
            <a:r>
              <a:rPr lang="en-US" altLang="zh-CN" sz="2400" dirty="0">
                <a:latin typeface="宋体" pitchFamily="2" charset="-122"/>
                <a:ea typeface="宋体" pitchFamily="2" charset="-122"/>
              </a:rPr>
              <a:t> in range (1,n):</a:t>
            </a: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for j in range (1,n):</a:t>
            </a: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c[</a:t>
            </a:r>
            <a:r>
              <a:rPr lang="en-US" altLang="zh-CN" sz="2400" dirty="0" err="1">
                <a:latin typeface="宋体" pitchFamily="2" charset="-122"/>
                <a:ea typeface="宋体" pitchFamily="2" charset="-122"/>
              </a:rPr>
              <a:t>i,j</a:t>
            </a:r>
            <a:r>
              <a:rPr lang="en-US" altLang="zh-CN" sz="2400" dirty="0">
                <a:latin typeface="宋体" pitchFamily="2" charset="-122"/>
                <a:ea typeface="宋体" pitchFamily="2" charset="-122"/>
              </a:rPr>
              <a:t>]=</a:t>
            </a:r>
            <a:r>
              <a:rPr lang="en-US" altLang="zh-CN" sz="2400">
                <a:latin typeface="宋体" pitchFamily="2" charset="-122"/>
                <a:ea typeface="宋体" pitchFamily="2" charset="-122"/>
              </a:rPr>
              <a:t>0 </a:t>
            </a:r>
            <a:endParaRPr lang="en-US" altLang="zh-CN" sz="2400" dirty="0">
              <a:latin typeface="宋体" pitchFamily="2" charset="-122"/>
              <a:ea typeface="宋体" pitchFamily="2" charset="-122"/>
            </a:endParaRP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for k in range (1,n):</a:t>
            </a:r>
          </a:p>
          <a:p>
            <a:pPr marL="0" indent="0" eaLnBrk="1" hangingPunct="1">
              <a:lnSpc>
                <a:spcPct val="110000"/>
              </a:lnSpc>
              <a:buFont typeface="Wingdings" pitchFamily="2" charset="2"/>
              <a:buNone/>
            </a:pPr>
            <a:r>
              <a:rPr lang="en-US" altLang="zh-CN" sz="2400" dirty="0">
                <a:latin typeface="宋体" pitchFamily="2" charset="-122"/>
                <a:ea typeface="宋体" pitchFamily="2" charset="-122"/>
              </a:rPr>
              <a:t>                       		c[</a:t>
            </a:r>
            <a:r>
              <a:rPr lang="en-US" altLang="zh-CN" sz="2400" dirty="0" err="1">
                <a:latin typeface="宋体" pitchFamily="2" charset="-122"/>
                <a:ea typeface="宋体" pitchFamily="2" charset="-122"/>
              </a:rPr>
              <a:t>i,j</a:t>
            </a:r>
            <a:r>
              <a:rPr lang="en-US" altLang="zh-CN" sz="2400" dirty="0">
                <a:latin typeface="宋体" pitchFamily="2" charset="-122"/>
                <a:ea typeface="宋体" pitchFamily="2" charset="-122"/>
              </a:rPr>
              <a:t>]+=a[</a:t>
            </a:r>
            <a:r>
              <a:rPr lang="en-US" altLang="zh-CN" sz="2400" dirty="0" err="1">
                <a:latin typeface="宋体" pitchFamily="2" charset="-122"/>
                <a:ea typeface="宋体" pitchFamily="2" charset="-122"/>
              </a:rPr>
              <a:t>i,k</a:t>
            </a:r>
            <a:r>
              <a:rPr lang="en-US" altLang="zh-CN" sz="2400" dirty="0">
                <a:latin typeface="宋体" pitchFamily="2" charset="-122"/>
                <a:ea typeface="宋体" pitchFamily="2" charset="-122"/>
              </a:rPr>
              <a:t>]*b[</a:t>
            </a:r>
            <a:r>
              <a:rPr lang="en-US" altLang="zh-CN" sz="2400" dirty="0" err="1">
                <a:latin typeface="宋体" pitchFamily="2" charset="-122"/>
                <a:ea typeface="宋体" pitchFamily="2" charset="-122"/>
              </a:rPr>
              <a:t>k,j</a:t>
            </a:r>
            <a:r>
              <a:rPr lang="en-US" altLang="zh-CN" sz="2400" dirty="0">
                <a:latin typeface="宋体" pitchFamily="2" charset="-122"/>
                <a:ea typeface="宋体" pitchFamily="2" charset="-122"/>
              </a:rPr>
              <a:t>]</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由于是一个三重循环，每个循环从</a:t>
            </a:r>
            <a:r>
              <a:rPr lang="en-US" altLang="zh-CN" sz="2800" dirty="0">
                <a:latin typeface="宋体" pitchFamily="2" charset="-122"/>
                <a:ea typeface="宋体" pitchFamily="2" charset="-122"/>
              </a:rPr>
              <a:t>1</a:t>
            </a:r>
            <a:r>
              <a:rPr lang="zh-CN" altLang="en-US" sz="2800" dirty="0">
                <a:latin typeface="宋体" pitchFamily="2" charset="-122"/>
                <a:ea typeface="宋体" pitchFamily="2" charset="-122"/>
              </a:rPr>
              <a:t>到</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，则总次数为： </a:t>
            </a:r>
            <a:r>
              <a:rPr lang="en-US" altLang="zh-CN" sz="2800" dirty="0" err="1">
                <a:latin typeface="宋体" pitchFamily="2" charset="-122"/>
                <a:ea typeface="宋体" pitchFamily="2" charset="-122"/>
              </a:rPr>
              <a:t>n×n×n</a:t>
            </a:r>
            <a:r>
              <a:rPr lang="en-US" altLang="zh-CN" sz="2800" dirty="0">
                <a:latin typeface="宋体" pitchFamily="2" charset="-122"/>
                <a:ea typeface="宋体" pitchFamily="2" charset="-122"/>
              </a:rPr>
              <a:t>=n</a:t>
            </a:r>
            <a:r>
              <a:rPr lang="en-US" altLang="zh-CN" sz="2800" baseline="16000" dirty="0">
                <a:latin typeface="宋体" pitchFamily="2" charset="-122"/>
                <a:ea typeface="宋体" pitchFamily="2" charset="-122"/>
              </a:rPr>
              <a:t>3</a:t>
            </a:r>
            <a:r>
              <a:rPr lang="zh-CN" altLang="en-US" sz="2800" dirty="0">
                <a:latin typeface="宋体" pitchFamily="2" charset="-122"/>
                <a:ea typeface="宋体" pitchFamily="2" charset="-122"/>
              </a:rPr>
              <a:t>　时间复杂度为</a:t>
            </a:r>
            <a:r>
              <a:rPr lang="en-US" altLang="zh-CN" sz="2800" dirty="0">
                <a:latin typeface="宋体" pitchFamily="2" charset="-122"/>
                <a:ea typeface="宋体" pitchFamily="2" charset="-122"/>
              </a:rPr>
              <a:t>T(n)=O(n</a:t>
            </a:r>
            <a:r>
              <a:rPr lang="en-US" altLang="zh-CN" sz="2800" baseline="16000" dirty="0">
                <a:latin typeface="宋体" pitchFamily="2" charset="-122"/>
                <a:ea typeface="宋体" pitchFamily="2" charset="-122"/>
              </a:rPr>
              <a:t>3</a:t>
            </a:r>
            <a:r>
              <a:rPr lang="en-US" altLang="zh-CN" sz="2800" dirty="0">
                <a:latin typeface="宋体" pitchFamily="2" charset="-122"/>
                <a:ea typeface="宋体" pitchFamily="2" charset="-122"/>
              </a:rPr>
              <a:t>)</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例 </a:t>
            </a:r>
            <a:endParaRPr lang="en-US" altLang="zh-CN" sz="2800" dirty="0">
              <a:latin typeface="宋体" pitchFamily="2" charset="-122"/>
              <a:ea typeface="宋体" pitchFamily="2" charset="-122"/>
            </a:endParaRP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x+=1</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s=0</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将</a:t>
            </a:r>
            <a:r>
              <a:rPr lang="en-US" altLang="zh-CN" sz="2800" dirty="0">
                <a:latin typeface="宋体" pitchFamily="2" charset="-122"/>
                <a:ea typeface="宋体" pitchFamily="2" charset="-122"/>
              </a:rPr>
              <a:t>x</a:t>
            </a:r>
            <a:r>
              <a:rPr lang="zh-CN" altLang="en-US" sz="2800" dirty="0">
                <a:latin typeface="宋体" pitchFamily="2" charset="-122"/>
                <a:ea typeface="宋体" pitchFamily="2" charset="-122"/>
              </a:rPr>
              <a:t>自增看成是基本操作，则语句频度为１，即时间复杂度为Ｏ</a:t>
            </a:r>
            <a:r>
              <a:rPr lang="en-US" altLang="zh-CN" sz="2800" dirty="0">
                <a:latin typeface="宋体" pitchFamily="2" charset="-122"/>
                <a:ea typeface="宋体" pitchFamily="2" charset="-122"/>
              </a:rPr>
              <a:t>(1) </a:t>
            </a:r>
            <a:r>
              <a:rPr lang="zh-CN" altLang="en-US" sz="2800" dirty="0">
                <a:latin typeface="宋体" pitchFamily="2" charset="-122"/>
                <a:ea typeface="宋体" pitchFamily="2" charset="-122"/>
              </a:rPr>
              <a:t>。</a:t>
            </a:r>
          </a:p>
        </p:txBody>
      </p:sp>
    </p:spTree>
  </p:cSld>
  <p:clrMapOvr>
    <a:masterClrMapping/>
  </p:clrMapOvr>
  <p:transition spd="slow">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ea typeface="宋体" pitchFamily="2" charset="-122"/>
              </a:rPr>
              <a:t>关于考核</a:t>
            </a:r>
          </a:p>
        </p:txBody>
      </p:sp>
      <p:sp>
        <p:nvSpPr>
          <p:cNvPr id="3" name="内容占位符 2"/>
          <p:cNvSpPr>
            <a:spLocks noGrp="1"/>
          </p:cNvSpPr>
          <p:nvPr>
            <p:ph idx="1"/>
          </p:nvPr>
        </p:nvSpPr>
        <p:spPr/>
        <p:txBody>
          <a:bodyPr/>
          <a:lstStyle/>
          <a:p>
            <a:r>
              <a:rPr lang="zh-CN" altLang="en-US" dirty="0">
                <a:latin typeface="宋体" pitchFamily="2" charset="-122"/>
                <a:ea typeface="宋体" pitchFamily="2" charset="-122"/>
              </a:rPr>
              <a:t>大作业加考试</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平时，实验课成绩</a:t>
            </a:r>
            <a:r>
              <a:rPr lang="en-US" altLang="zh-CN" dirty="0">
                <a:latin typeface="宋体" pitchFamily="2" charset="-122"/>
                <a:ea typeface="宋体" pitchFamily="2" charset="-122"/>
              </a:rPr>
              <a:t>20%</a:t>
            </a:r>
          </a:p>
          <a:p>
            <a:pPr lvl="1"/>
            <a:r>
              <a:rPr lang="zh-CN" altLang="en-US" dirty="0">
                <a:latin typeface="宋体" pitchFamily="2" charset="-122"/>
                <a:ea typeface="宋体" pitchFamily="2" charset="-122"/>
              </a:rPr>
              <a:t>大作业</a:t>
            </a:r>
            <a:r>
              <a:rPr lang="en-US" altLang="zh-CN" dirty="0">
                <a:latin typeface="宋体" pitchFamily="2" charset="-122"/>
                <a:ea typeface="宋体" pitchFamily="2" charset="-122"/>
              </a:rPr>
              <a:t>10%</a:t>
            </a:r>
          </a:p>
          <a:p>
            <a:pPr lvl="1"/>
            <a:r>
              <a:rPr lang="zh-CN" altLang="en-US" dirty="0">
                <a:latin typeface="宋体" pitchFamily="2" charset="-122"/>
                <a:ea typeface="宋体" pitchFamily="2" charset="-122"/>
              </a:rPr>
              <a:t>闭卷考试</a:t>
            </a:r>
            <a:r>
              <a:rPr lang="en-US" altLang="zh-CN" dirty="0">
                <a:latin typeface="宋体" pitchFamily="2" charset="-122"/>
                <a:ea typeface="宋体" pitchFamily="2" charset="-122"/>
              </a:rPr>
              <a:t>70%</a:t>
            </a:r>
            <a:endParaRPr lang="zh-CN" altLang="en-US" dirty="0">
              <a:latin typeface="宋体" pitchFamily="2" charset="-122"/>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p:nvPr>
        </p:nvSpPr>
        <p:spPr>
          <a:xfrm>
            <a:off x="152400" y="296863"/>
            <a:ext cx="8812213" cy="5868987"/>
          </a:xfrm>
        </p:spPr>
        <p:txBody>
          <a:bodyPr>
            <a:normAutofit fontScale="92500" lnSpcReduction="10000"/>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如果将</a:t>
            </a:r>
            <a:r>
              <a:rPr lang="en-US" altLang="zh-CN" sz="2800" dirty="0">
                <a:latin typeface="宋体" pitchFamily="2" charset="-122"/>
                <a:ea typeface="宋体" pitchFamily="2" charset="-122"/>
              </a:rPr>
              <a:t>s=0</a:t>
            </a:r>
            <a:r>
              <a:rPr lang="zh-CN" altLang="en-US" sz="2800" dirty="0">
                <a:latin typeface="宋体" pitchFamily="2" charset="-122"/>
                <a:ea typeface="宋体" pitchFamily="2" charset="-122"/>
              </a:rPr>
              <a:t>也看成是基本操作，则语句频度为２，其时间复杂度仍为Ｏ</a:t>
            </a:r>
            <a:r>
              <a:rPr lang="en-US" altLang="zh-CN" sz="2800" dirty="0">
                <a:latin typeface="宋体" pitchFamily="2" charset="-122"/>
                <a:ea typeface="宋体" pitchFamily="2" charset="-122"/>
              </a:rPr>
              <a:t>(1)</a:t>
            </a:r>
            <a:r>
              <a:rPr lang="zh-CN" altLang="en-US" sz="2800" dirty="0">
                <a:latin typeface="宋体" pitchFamily="2" charset="-122"/>
                <a:ea typeface="宋体" pitchFamily="2" charset="-122"/>
              </a:rPr>
              <a:t>，即常量阶。</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例  </a:t>
            </a:r>
            <a:r>
              <a:rPr lang="en-US" altLang="zh-CN" sz="2800" dirty="0">
                <a:latin typeface="宋体" pitchFamily="2" charset="-122"/>
                <a:ea typeface="宋体" pitchFamily="2" charset="-122"/>
              </a:rPr>
              <a:t>for </a:t>
            </a:r>
            <a:r>
              <a:rPr lang="en-US" altLang="zh-CN" sz="2800" dirty="0" err="1">
                <a:latin typeface="宋体" pitchFamily="2" charset="-122"/>
                <a:ea typeface="宋体" pitchFamily="2" charset="-122"/>
              </a:rPr>
              <a:t>i</a:t>
            </a:r>
            <a:r>
              <a:rPr lang="en-US" altLang="zh-CN" sz="2800" dirty="0">
                <a:latin typeface="宋体" pitchFamily="2" charset="-122"/>
                <a:ea typeface="宋体" pitchFamily="2" charset="-122"/>
              </a:rPr>
              <a:t> in range (1,n):</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x+=1</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s+=x </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语句频度为：</a:t>
            </a:r>
            <a:r>
              <a:rPr lang="en-US" altLang="zh-CN" sz="2800" dirty="0">
                <a:latin typeface="宋体" pitchFamily="2" charset="-122"/>
                <a:ea typeface="宋体" pitchFamily="2" charset="-122"/>
              </a:rPr>
              <a:t>2n</a:t>
            </a:r>
            <a:r>
              <a:rPr lang="zh-CN" altLang="en-US" sz="2800" dirty="0">
                <a:latin typeface="宋体" pitchFamily="2" charset="-122"/>
                <a:ea typeface="宋体" pitchFamily="2" charset="-122"/>
              </a:rPr>
              <a:t>，其时间复杂度为：</a:t>
            </a:r>
            <a:r>
              <a:rPr lang="en-US" altLang="zh-CN" sz="2800" dirty="0">
                <a:latin typeface="宋体" pitchFamily="2" charset="-122"/>
                <a:ea typeface="宋体" pitchFamily="2" charset="-122"/>
              </a:rPr>
              <a:t>O(n) </a:t>
            </a:r>
            <a:r>
              <a:rPr lang="zh-CN" altLang="en-US" sz="2800" dirty="0">
                <a:latin typeface="宋体" pitchFamily="2" charset="-122"/>
                <a:ea typeface="宋体" pitchFamily="2" charset="-122"/>
              </a:rPr>
              <a:t>，即为线性阶。</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例   </a:t>
            </a:r>
            <a:r>
              <a:rPr lang="en-US" altLang="zh-CN" sz="2800" dirty="0">
                <a:latin typeface="宋体" pitchFamily="2" charset="-122"/>
                <a:ea typeface="宋体" pitchFamily="2" charset="-122"/>
              </a:rPr>
              <a:t>for </a:t>
            </a:r>
            <a:r>
              <a:rPr lang="en-US" altLang="zh-CN" sz="2800" dirty="0" err="1">
                <a:latin typeface="宋体" pitchFamily="2" charset="-122"/>
                <a:ea typeface="宋体" pitchFamily="2" charset="-122"/>
              </a:rPr>
              <a:t>i</a:t>
            </a:r>
            <a:r>
              <a:rPr lang="en-US" altLang="zh-CN" sz="2800" dirty="0">
                <a:latin typeface="宋体" pitchFamily="2" charset="-122"/>
                <a:ea typeface="宋体" pitchFamily="2" charset="-122"/>
              </a:rPr>
              <a:t> in range (1,n):</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for j in range (1,n)</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x+=1</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s+=x</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语句频度为：</a:t>
            </a:r>
            <a:r>
              <a:rPr lang="en-US" altLang="zh-CN" sz="2800" dirty="0">
                <a:latin typeface="宋体" pitchFamily="2" charset="-122"/>
                <a:ea typeface="宋体" pitchFamily="2" charset="-122"/>
              </a:rPr>
              <a:t>2n</a:t>
            </a:r>
            <a:r>
              <a:rPr lang="en-US" altLang="zh-CN" sz="2800" baseline="26000" dirty="0">
                <a:latin typeface="宋体" pitchFamily="2" charset="-122"/>
                <a:ea typeface="宋体" pitchFamily="2" charset="-122"/>
              </a:rPr>
              <a:t>2 </a:t>
            </a:r>
            <a:r>
              <a:rPr lang="zh-CN" altLang="en-US" sz="2800" dirty="0">
                <a:latin typeface="宋体" pitchFamily="2" charset="-122"/>
                <a:ea typeface="宋体" pitchFamily="2" charset="-122"/>
              </a:rPr>
              <a:t>，其时间复杂度为：</a:t>
            </a:r>
            <a:r>
              <a:rPr lang="en-US" altLang="zh-CN" sz="2800" dirty="0">
                <a:latin typeface="宋体" pitchFamily="2" charset="-122"/>
                <a:ea typeface="宋体" pitchFamily="2" charset="-122"/>
              </a:rPr>
              <a:t>O(n</a:t>
            </a:r>
            <a:r>
              <a:rPr lang="en-US" altLang="zh-CN" sz="2800" baseline="26000" dirty="0">
                <a:latin typeface="宋体" pitchFamily="2" charset="-122"/>
                <a:ea typeface="宋体" pitchFamily="2" charset="-122"/>
              </a:rPr>
              <a:t>2</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，即为平方阶。 </a:t>
            </a:r>
          </a:p>
        </p:txBody>
      </p:sp>
    </p:spTree>
  </p:cSld>
  <p:clrMapOvr>
    <a:masterClrMapping/>
  </p:clrMapOvr>
  <p:transition spd="slow">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p:nvPr>
        </p:nvSpPr>
        <p:spPr>
          <a:xfrm>
            <a:off x="152400" y="152400"/>
            <a:ext cx="8839200" cy="6300788"/>
          </a:xfrm>
        </p:spPr>
        <p:txBody>
          <a:bodyPr>
            <a:normAutofit fontScale="92500" lnSpcReduction="10000"/>
          </a:bodyPr>
          <a:lstStyle/>
          <a:p>
            <a:pPr marL="0" indent="0" eaLnBrk="1" hangingPunct="1">
              <a:buFont typeface="Wingdings" pitchFamily="2" charset="2"/>
              <a:buNone/>
            </a:pPr>
            <a:r>
              <a:rPr lang="zh-CN" altLang="en-US" dirty="0">
                <a:solidFill>
                  <a:schemeClr val="folHlink"/>
                </a:solidFill>
                <a:latin typeface="宋体" pitchFamily="2" charset="-122"/>
                <a:ea typeface="宋体" pitchFamily="2" charset="-122"/>
              </a:rPr>
              <a:t>定理</a:t>
            </a:r>
            <a:r>
              <a:rPr lang="zh-CN" altLang="en-US" dirty="0">
                <a:latin typeface="宋体" pitchFamily="2" charset="-122"/>
                <a:ea typeface="宋体" pitchFamily="2" charset="-122"/>
              </a:rPr>
              <a:t>：</a:t>
            </a:r>
            <a:r>
              <a:rPr lang="zh-CN" altLang="en-US" sz="2800" dirty="0">
                <a:latin typeface="宋体" pitchFamily="2" charset="-122"/>
                <a:ea typeface="宋体" pitchFamily="2" charset="-122"/>
              </a:rPr>
              <a:t>若</a:t>
            </a:r>
            <a:r>
              <a:rPr lang="en-US" altLang="zh-CN" sz="2800" dirty="0">
                <a:latin typeface="宋体" pitchFamily="2" charset="-122"/>
                <a:ea typeface="宋体" pitchFamily="2" charset="-122"/>
              </a:rPr>
              <a:t>A(n)=a </a:t>
            </a:r>
            <a:r>
              <a:rPr lang="en-US" altLang="zh-CN" sz="2800" baseline="-20000" dirty="0">
                <a:latin typeface="宋体" pitchFamily="2" charset="-122"/>
                <a:ea typeface="宋体" pitchFamily="2" charset="-122"/>
              </a:rPr>
              <a:t>m </a:t>
            </a:r>
            <a:r>
              <a:rPr lang="en-US" altLang="zh-CN" sz="2800" dirty="0">
                <a:latin typeface="宋体" pitchFamily="2" charset="-122"/>
                <a:ea typeface="宋体" pitchFamily="2" charset="-122"/>
              </a:rPr>
              <a:t>n </a:t>
            </a:r>
            <a:r>
              <a:rPr lang="en-US" altLang="zh-CN" sz="2800" baseline="20000" dirty="0">
                <a:latin typeface="宋体" pitchFamily="2" charset="-122"/>
                <a:ea typeface="宋体" pitchFamily="2" charset="-122"/>
              </a:rPr>
              <a:t>m </a:t>
            </a:r>
            <a:r>
              <a:rPr lang="en-US" altLang="zh-CN" sz="2800" dirty="0">
                <a:latin typeface="宋体" pitchFamily="2" charset="-122"/>
                <a:ea typeface="宋体" pitchFamily="2" charset="-122"/>
              </a:rPr>
              <a:t>+a </a:t>
            </a:r>
            <a:r>
              <a:rPr lang="en-US" altLang="zh-CN" sz="2800" baseline="-20000" dirty="0">
                <a:latin typeface="宋体" pitchFamily="2" charset="-122"/>
                <a:ea typeface="宋体" pitchFamily="2" charset="-122"/>
              </a:rPr>
              <a:t>m-1</a:t>
            </a:r>
            <a:r>
              <a:rPr lang="en-US" altLang="zh-CN" sz="2800" dirty="0">
                <a:latin typeface="宋体" pitchFamily="2" charset="-122"/>
                <a:ea typeface="宋体" pitchFamily="2" charset="-122"/>
              </a:rPr>
              <a:t> n </a:t>
            </a:r>
            <a:r>
              <a:rPr lang="en-US" altLang="zh-CN" sz="2800" baseline="20000" dirty="0">
                <a:latin typeface="宋体" pitchFamily="2" charset="-122"/>
                <a:ea typeface="宋体" pitchFamily="2" charset="-122"/>
              </a:rPr>
              <a:t>m-1</a:t>
            </a:r>
            <a:r>
              <a:rPr lang="en-US" altLang="zh-CN" sz="2800" dirty="0">
                <a:latin typeface="宋体" pitchFamily="2" charset="-122"/>
                <a:ea typeface="宋体" pitchFamily="2" charset="-122"/>
              </a:rPr>
              <a:t> +…+a</a:t>
            </a:r>
            <a:r>
              <a:rPr lang="en-US" altLang="zh-CN" sz="2800" baseline="-20000" dirty="0">
                <a:latin typeface="宋体" pitchFamily="2" charset="-122"/>
                <a:ea typeface="宋体" pitchFamily="2" charset="-122"/>
              </a:rPr>
              <a:t>1</a:t>
            </a:r>
            <a:r>
              <a:rPr lang="en-US" altLang="zh-CN" sz="2800" dirty="0">
                <a:latin typeface="宋体" pitchFamily="2" charset="-122"/>
                <a:ea typeface="宋体" pitchFamily="2" charset="-122"/>
              </a:rPr>
              <a:t>n+a</a:t>
            </a:r>
            <a:r>
              <a:rPr lang="en-US" altLang="zh-CN" sz="2800" baseline="-20000" dirty="0">
                <a:latin typeface="宋体" pitchFamily="2" charset="-122"/>
                <a:ea typeface="宋体" pitchFamily="2" charset="-122"/>
              </a:rPr>
              <a:t>0</a:t>
            </a:r>
            <a:r>
              <a:rPr lang="zh-CN" altLang="en-US" sz="2800" dirty="0">
                <a:latin typeface="宋体" pitchFamily="2" charset="-122"/>
                <a:ea typeface="宋体" pitchFamily="2" charset="-122"/>
              </a:rPr>
              <a:t>是一个</a:t>
            </a:r>
            <a:r>
              <a:rPr lang="en-US" altLang="zh-CN" sz="2800" dirty="0">
                <a:latin typeface="宋体" pitchFamily="2" charset="-122"/>
                <a:ea typeface="宋体" pitchFamily="2" charset="-122"/>
              </a:rPr>
              <a:t>m</a:t>
            </a:r>
            <a:r>
              <a:rPr lang="zh-CN" altLang="en-US" sz="2800" dirty="0">
                <a:latin typeface="宋体" pitchFamily="2" charset="-122"/>
                <a:ea typeface="宋体" pitchFamily="2" charset="-122"/>
              </a:rPr>
              <a:t>次多项式，则</a:t>
            </a:r>
            <a:r>
              <a:rPr lang="en-US" altLang="zh-CN" sz="2800" dirty="0">
                <a:latin typeface="宋体" pitchFamily="2" charset="-122"/>
                <a:ea typeface="宋体" pitchFamily="2" charset="-122"/>
              </a:rPr>
              <a:t>A(n)=O(n</a:t>
            </a:r>
            <a:r>
              <a:rPr lang="en-US" altLang="zh-CN" sz="2800" baseline="20000" dirty="0">
                <a:latin typeface="宋体" pitchFamily="2" charset="-122"/>
                <a:ea typeface="宋体" pitchFamily="2" charset="-122"/>
              </a:rPr>
              <a:t> m</a:t>
            </a:r>
            <a:r>
              <a:rPr lang="en-US" altLang="zh-CN" sz="2800" dirty="0">
                <a:latin typeface="宋体" pitchFamily="2" charset="-122"/>
                <a:ea typeface="宋体" pitchFamily="2" charset="-122"/>
              </a:rPr>
              <a:t>)</a:t>
            </a:r>
          </a:p>
          <a:p>
            <a:pPr marL="0" indent="0" eaLnBrk="1" hangingPunct="1">
              <a:buFont typeface="Wingdings" pitchFamily="2" charset="2"/>
              <a:buNone/>
            </a:pPr>
            <a:r>
              <a:rPr lang="zh-CN" altLang="en-US" sz="2800" dirty="0">
                <a:latin typeface="宋体" pitchFamily="2" charset="-122"/>
                <a:ea typeface="宋体" pitchFamily="2" charset="-122"/>
              </a:rPr>
              <a:t>例  </a:t>
            </a:r>
            <a:endParaRPr lang="en-US" altLang="zh-CN" sz="2800" dirty="0">
              <a:latin typeface="宋体" pitchFamily="2" charset="-122"/>
              <a:ea typeface="宋体" pitchFamily="2" charset="-122"/>
            </a:endParaRPr>
          </a:p>
          <a:p>
            <a:pPr marL="0" indent="0" eaLnBrk="1" hangingPunct="1">
              <a:buFont typeface="Wingdings" pitchFamily="2" charset="2"/>
              <a:buNone/>
            </a:pPr>
            <a:r>
              <a:rPr lang="en-US" altLang="zh-CN" sz="2800" dirty="0">
                <a:latin typeface="宋体" pitchFamily="2" charset="-122"/>
                <a:ea typeface="宋体" pitchFamily="2" charset="-122"/>
              </a:rPr>
              <a:t>	for </a:t>
            </a:r>
            <a:r>
              <a:rPr lang="en-US" altLang="zh-CN" sz="2800" dirty="0" err="1">
                <a:latin typeface="宋体" pitchFamily="2" charset="-122"/>
                <a:ea typeface="宋体" pitchFamily="2" charset="-122"/>
              </a:rPr>
              <a:t>i</a:t>
            </a:r>
            <a:r>
              <a:rPr lang="en-US" altLang="zh-CN" sz="2800" dirty="0">
                <a:latin typeface="宋体" pitchFamily="2" charset="-122"/>
                <a:ea typeface="宋体" pitchFamily="2" charset="-122"/>
              </a:rPr>
              <a:t> in range (2,n):</a:t>
            </a:r>
          </a:p>
          <a:p>
            <a:pPr marL="0" indent="0" eaLnBrk="1" hangingPunct="1">
              <a:buFont typeface="Wingdings" pitchFamily="2" charset="2"/>
              <a:buNone/>
            </a:pPr>
            <a:r>
              <a:rPr lang="en-US" altLang="zh-CN" sz="2800" dirty="0">
                <a:latin typeface="宋体" pitchFamily="2" charset="-122"/>
                <a:ea typeface="宋体" pitchFamily="2" charset="-122"/>
              </a:rPr>
              <a:t>		for j in range (2,i-1):</a:t>
            </a:r>
          </a:p>
          <a:p>
            <a:pPr marL="0" indent="0" eaLnBrk="1" hangingPunct="1">
              <a:buFont typeface="Wingdings" pitchFamily="2" charset="2"/>
              <a:buNone/>
            </a:pPr>
            <a:r>
              <a:rPr lang="en-US" altLang="zh-CN" sz="2800" dirty="0">
                <a:latin typeface="宋体" pitchFamily="2" charset="-122"/>
                <a:ea typeface="宋体" pitchFamily="2" charset="-122"/>
              </a:rPr>
              <a:t>			x+=1</a:t>
            </a:r>
          </a:p>
          <a:p>
            <a:pPr marL="0" indent="0" eaLnBrk="1" hangingPunct="1">
              <a:buFont typeface="Wingdings" pitchFamily="2" charset="2"/>
              <a:buNone/>
            </a:pPr>
            <a:r>
              <a:rPr lang="en-US" altLang="zh-CN" sz="2800" dirty="0">
                <a:latin typeface="宋体" pitchFamily="2" charset="-122"/>
                <a:ea typeface="宋体" pitchFamily="2" charset="-122"/>
              </a:rPr>
              <a:t>			a[</a:t>
            </a:r>
            <a:r>
              <a:rPr lang="en-US" altLang="zh-CN" sz="2800" dirty="0" err="1">
                <a:latin typeface="宋体" pitchFamily="2" charset="-122"/>
                <a:ea typeface="宋体" pitchFamily="2" charset="-122"/>
              </a:rPr>
              <a:t>i,j</a:t>
            </a:r>
            <a:r>
              <a:rPr lang="en-US" altLang="zh-CN" sz="2800" dirty="0">
                <a:latin typeface="宋体" pitchFamily="2" charset="-122"/>
                <a:ea typeface="宋体" pitchFamily="2" charset="-122"/>
              </a:rPr>
              <a:t>]=x</a:t>
            </a:r>
          </a:p>
          <a:p>
            <a:pPr marL="0" indent="0" eaLnBrk="1" hangingPunct="1">
              <a:buFont typeface="Wingdings" pitchFamily="2" charset="2"/>
              <a:buNone/>
            </a:pPr>
            <a:r>
              <a:rPr lang="zh-CN" altLang="en-US" sz="2800" dirty="0">
                <a:latin typeface="宋体" pitchFamily="2" charset="-122"/>
                <a:ea typeface="宋体" pitchFamily="2" charset="-122"/>
              </a:rPr>
              <a:t>语句频度为：   </a:t>
            </a:r>
            <a:r>
              <a:rPr lang="en-US" altLang="zh-CN" sz="2800" dirty="0">
                <a:latin typeface="宋体" pitchFamily="2" charset="-122"/>
                <a:ea typeface="宋体" pitchFamily="2" charset="-122"/>
              </a:rPr>
              <a:t>1+2+3+</a:t>
            </a:r>
            <a:r>
              <a:rPr lang="en-US" altLang="zh-CN" sz="2800" dirty="0">
                <a:latin typeface="宋体" pitchFamily="2" charset="-122"/>
                <a:ea typeface="宋体" pitchFamily="2" charset="-122"/>
                <a:cs typeface="Arial Unicode MS" pitchFamily="34" charset="-122"/>
              </a:rPr>
              <a:t>…</a:t>
            </a:r>
            <a:r>
              <a:rPr lang="en-US" altLang="zh-CN" sz="2800" dirty="0">
                <a:latin typeface="宋体" pitchFamily="2" charset="-122"/>
                <a:ea typeface="宋体" pitchFamily="2" charset="-122"/>
              </a:rPr>
              <a:t>+n-2=(1+n-2) ×(n-2)/2</a:t>
            </a:r>
          </a:p>
          <a:p>
            <a:pPr marL="0" indent="0" eaLnBrk="1" hangingPunct="1">
              <a:buFont typeface="Wingdings" pitchFamily="2" charset="2"/>
              <a:buNone/>
            </a:pPr>
            <a:r>
              <a:rPr lang="en-US" altLang="zh-CN" sz="2800" dirty="0">
                <a:latin typeface="宋体" pitchFamily="2" charset="-122"/>
                <a:ea typeface="宋体" pitchFamily="2" charset="-122"/>
              </a:rPr>
              <a:t>                                                    =(n-1)(n-2)/2 =n</a:t>
            </a:r>
            <a:r>
              <a:rPr lang="en-US" altLang="zh-CN" sz="2800" baseline="20000" dirty="0">
                <a:latin typeface="宋体" pitchFamily="2" charset="-122"/>
                <a:ea typeface="宋体" pitchFamily="2" charset="-122"/>
              </a:rPr>
              <a:t>2</a:t>
            </a:r>
            <a:r>
              <a:rPr lang="en-US" altLang="zh-CN" sz="2800" dirty="0">
                <a:latin typeface="宋体" pitchFamily="2" charset="-122"/>
                <a:ea typeface="宋体" pitchFamily="2" charset="-122"/>
              </a:rPr>
              <a:t>-3n+2</a:t>
            </a:r>
          </a:p>
          <a:p>
            <a:pPr marL="0" indent="0" eaLnBrk="1" hangingPunct="1">
              <a:buFont typeface="Wingdings" pitchFamily="2" charset="2"/>
              <a:buNone/>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时间复杂度为</a:t>
            </a:r>
            <a:r>
              <a:rPr lang="en-US" altLang="zh-CN" sz="2800" dirty="0">
                <a:latin typeface="宋体" pitchFamily="2" charset="-122"/>
                <a:ea typeface="宋体" pitchFamily="2" charset="-122"/>
              </a:rPr>
              <a:t>O(n</a:t>
            </a:r>
            <a:r>
              <a:rPr lang="en-US" altLang="zh-CN" sz="2800" baseline="22000" dirty="0">
                <a:latin typeface="宋体" pitchFamily="2" charset="-122"/>
                <a:ea typeface="宋体" pitchFamily="2" charset="-122"/>
              </a:rPr>
              <a:t>2</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，即此算法的时间复杂度为平方阶。</a:t>
            </a:r>
          </a:p>
          <a:p>
            <a:pPr marL="533400" lvl="1" indent="0" eaLnBrk="1" hangingPunct="1"/>
            <a:r>
              <a:rPr lang="zh-CN" altLang="en-US" dirty="0">
                <a:latin typeface="宋体" pitchFamily="2" charset="-122"/>
                <a:ea typeface="宋体" pitchFamily="2" charset="-122"/>
              </a:rPr>
              <a:t>  一个算法时间为</a:t>
            </a:r>
            <a:r>
              <a:rPr lang="en-US" altLang="zh-CN" dirty="0">
                <a:latin typeface="宋体" pitchFamily="2" charset="-122"/>
                <a:ea typeface="宋体" pitchFamily="2" charset="-122"/>
              </a:rPr>
              <a:t>O(1)</a:t>
            </a:r>
            <a:r>
              <a:rPr lang="zh-CN" altLang="en-US" dirty="0">
                <a:latin typeface="宋体" pitchFamily="2" charset="-122"/>
                <a:ea typeface="宋体" pitchFamily="2" charset="-122"/>
              </a:rPr>
              <a:t>的算法，它的基本运算执行的次数是固定的。因此，总的时间由一个常数（即零次多项式）来限界。而一个时间为</a:t>
            </a:r>
            <a:r>
              <a:rPr lang="en-US" altLang="zh-CN" dirty="0">
                <a:latin typeface="宋体" pitchFamily="2" charset="-122"/>
                <a:ea typeface="宋体" pitchFamily="2" charset="-122"/>
              </a:rPr>
              <a:t>O(n</a:t>
            </a:r>
            <a:r>
              <a:rPr lang="en-US" altLang="zh-CN" baseline="20000" dirty="0">
                <a:latin typeface="宋体" pitchFamily="2" charset="-122"/>
                <a:ea typeface="宋体" pitchFamily="2" charset="-122"/>
              </a:rPr>
              <a:t>2</a:t>
            </a:r>
            <a:r>
              <a:rPr lang="en-US" altLang="zh-CN" dirty="0">
                <a:latin typeface="宋体" pitchFamily="2" charset="-122"/>
                <a:ea typeface="宋体" pitchFamily="2" charset="-122"/>
              </a:rPr>
              <a:t>)</a:t>
            </a:r>
            <a:r>
              <a:rPr lang="zh-CN" altLang="en-US" dirty="0">
                <a:latin typeface="宋体" pitchFamily="2" charset="-122"/>
                <a:ea typeface="宋体" pitchFamily="2" charset="-122"/>
              </a:rPr>
              <a:t>的算法则由一个二次多项式来限界。</a:t>
            </a:r>
          </a:p>
        </p:txBody>
      </p:sp>
    </p:spTree>
  </p:cSld>
  <p:clrMapOvr>
    <a:masterClrMapping/>
  </p:clrMapOvr>
  <p:transition spd="slow">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p:nvPr>
        </p:nvSpPr>
        <p:spPr>
          <a:xfrm>
            <a:off x="228600" y="296863"/>
            <a:ext cx="8736013" cy="5724525"/>
          </a:xfrm>
        </p:spPr>
        <p:txBody>
          <a:bodyPr/>
          <a:lstStyle/>
          <a:p>
            <a:pPr marL="0" indent="0" eaLnBrk="1" hangingPunct="1">
              <a:lnSpc>
                <a:spcPct val="110000"/>
              </a:lnSpc>
              <a:buFont typeface="Wingdings" pitchFamily="2" charset="2"/>
              <a:buNone/>
            </a:pPr>
            <a:r>
              <a:rPr lang="zh-CN" altLang="en-US" sz="2800" dirty="0">
                <a:latin typeface="宋体" pitchFamily="2" charset="-122"/>
                <a:ea typeface="宋体" pitchFamily="2" charset="-122"/>
              </a:rPr>
              <a:t>以下六种计算算法时间的多项式是最常用的。其关系为：</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     </a:t>
            </a:r>
            <a:r>
              <a:rPr lang="en-US" altLang="zh-CN" sz="2800" dirty="0">
                <a:latin typeface="宋体" pitchFamily="2" charset="-122"/>
                <a:ea typeface="宋体" pitchFamily="2" charset="-122"/>
              </a:rPr>
              <a:t>O(1)&lt;O(㏒n)&lt;O(n)&lt;O(</a:t>
            </a:r>
            <a:r>
              <a:rPr lang="en-US" altLang="zh-CN" sz="2800" dirty="0" err="1">
                <a:latin typeface="宋体" pitchFamily="2" charset="-122"/>
                <a:ea typeface="宋体" pitchFamily="2" charset="-122"/>
              </a:rPr>
              <a:t>n㏒n</a:t>
            </a:r>
            <a:r>
              <a:rPr lang="en-US" altLang="zh-CN" sz="2800" dirty="0">
                <a:latin typeface="宋体" pitchFamily="2" charset="-122"/>
                <a:ea typeface="宋体" pitchFamily="2" charset="-122"/>
              </a:rPr>
              <a:t>)&lt;O(n</a:t>
            </a:r>
            <a:r>
              <a:rPr lang="en-US" altLang="zh-CN" sz="2800" baseline="20000" dirty="0">
                <a:latin typeface="宋体" pitchFamily="2" charset="-122"/>
                <a:ea typeface="宋体" pitchFamily="2" charset="-122"/>
              </a:rPr>
              <a:t>2</a:t>
            </a:r>
            <a:r>
              <a:rPr lang="en-US" altLang="zh-CN" sz="2800" dirty="0">
                <a:latin typeface="宋体" pitchFamily="2" charset="-122"/>
                <a:ea typeface="宋体" pitchFamily="2" charset="-122"/>
              </a:rPr>
              <a:t>)&lt;O(n</a:t>
            </a:r>
            <a:r>
              <a:rPr lang="en-US" altLang="zh-CN" sz="2800" baseline="22000" dirty="0">
                <a:latin typeface="宋体" pitchFamily="2" charset="-122"/>
                <a:ea typeface="宋体" pitchFamily="2" charset="-122"/>
              </a:rPr>
              <a:t>3</a:t>
            </a:r>
            <a:r>
              <a:rPr lang="en-US" altLang="zh-CN" sz="2800" dirty="0">
                <a:latin typeface="宋体" pitchFamily="2" charset="-122"/>
                <a:ea typeface="宋体" pitchFamily="2" charset="-122"/>
              </a:rPr>
              <a:t>)</a:t>
            </a:r>
          </a:p>
          <a:p>
            <a:pPr marL="533400" lvl="1" indent="0"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指数时间的关系为：</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    </a:t>
            </a:r>
            <a:r>
              <a:rPr lang="en-US" altLang="zh-CN" sz="2800" dirty="0">
                <a:latin typeface="宋体" pitchFamily="2" charset="-122"/>
                <a:ea typeface="宋体" pitchFamily="2" charset="-122"/>
              </a:rPr>
              <a:t>O(2</a:t>
            </a:r>
            <a:r>
              <a:rPr lang="en-US" altLang="zh-CN" sz="2800" baseline="36000" dirty="0">
                <a:latin typeface="宋体" pitchFamily="2" charset="-122"/>
                <a:ea typeface="宋体" pitchFamily="2" charset="-122"/>
              </a:rPr>
              <a:t>n</a:t>
            </a:r>
            <a:r>
              <a:rPr lang="en-US" altLang="zh-CN" sz="2800" dirty="0">
                <a:latin typeface="宋体" pitchFamily="2" charset="-122"/>
                <a:ea typeface="宋体" pitchFamily="2" charset="-122"/>
              </a:rPr>
              <a:t>)&lt;O(n!)&lt;O(</a:t>
            </a:r>
            <a:r>
              <a:rPr lang="en-US" altLang="zh-CN" sz="2800" dirty="0" err="1">
                <a:latin typeface="宋体" pitchFamily="2" charset="-122"/>
                <a:ea typeface="宋体" pitchFamily="2" charset="-122"/>
              </a:rPr>
              <a:t>n</a:t>
            </a:r>
            <a:r>
              <a:rPr lang="en-US" altLang="zh-CN" sz="2800" baseline="36000" dirty="0" err="1">
                <a:latin typeface="宋体" pitchFamily="2" charset="-122"/>
                <a:ea typeface="宋体" pitchFamily="2" charset="-122"/>
              </a:rPr>
              <a:t>n</a:t>
            </a:r>
            <a:r>
              <a:rPr lang="en-US" altLang="zh-CN" sz="2800" dirty="0">
                <a:latin typeface="宋体" pitchFamily="2" charset="-122"/>
                <a:ea typeface="宋体" pitchFamily="2" charset="-122"/>
              </a:rPr>
              <a:t>)</a:t>
            </a:r>
          </a:p>
          <a:p>
            <a:pPr marL="0" indent="0" eaLnBrk="1" hangingPunct="1">
              <a:lnSpc>
                <a:spcPct val="110000"/>
              </a:lnSpc>
              <a:buFont typeface="Wingdings" pitchFamily="2" charset="2"/>
              <a:buNone/>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当</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取得很大时，指数时间算法和多项式时间算法在所需时间上非常悬殊。因此，只要有人能将现有指数时间算法中的任何一个算法化简为多项式时间算法，那就取得了一个伟大的成就。</a:t>
            </a:r>
          </a:p>
          <a:p>
            <a:pPr marL="533400" lvl="1" indent="0" eaLnBrk="1" hangingPunct="1">
              <a:lnSpc>
                <a:spcPct val="110000"/>
              </a:lnSpc>
            </a:pPr>
            <a:r>
              <a:rPr lang="zh-CN" altLang="en-US" dirty="0">
                <a:latin typeface="宋体" pitchFamily="2" charset="-122"/>
                <a:ea typeface="宋体" pitchFamily="2" charset="-122"/>
              </a:rPr>
              <a:t>  有的情况下，算法中基本操作重复执行的次数还随问题的输入数据集不同而不同。</a:t>
            </a:r>
          </a:p>
        </p:txBody>
      </p:sp>
    </p:spTree>
  </p:cSld>
  <p:clrMapOvr>
    <a:masterClrMapping/>
  </p:clrMapOvr>
  <p:transition spd="slow">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p:nvPr>
        </p:nvSpPr>
        <p:spPr>
          <a:xfrm>
            <a:off x="228600" y="228600"/>
            <a:ext cx="8686800" cy="5864225"/>
          </a:xfrm>
        </p:spPr>
        <p:txBody>
          <a:bodyPr>
            <a:normAutofit fontScale="85000" lnSpcReduction="20000"/>
          </a:bodyPr>
          <a:lstStyle/>
          <a:p>
            <a:pPr marL="0" indent="0" eaLnBrk="1" hangingPunct="1">
              <a:lnSpc>
                <a:spcPct val="110000"/>
              </a:lnSpc>
              <a:buFont typeface="Wingdings" pitchFamily="2" charset="2"/>
              <a:buNone/>
            </a:pPr>
            <a:r>
              <a:rPr lang="zh-CN" altLang="en-US" dirty="0">
                <a:latin typeface="宋体" pitchFamily="2" charset="-122"/>
                <a:ea typeface="宋体" pitchFamily="2" charset="-122"/>
              </a:rPr>
              <a:t>例：</a:t>
            </a:r>
            <a:r>
              <a:rPr lang="zh-CN" altLang="en-US" sz="2800" dirty="0">
                <a:latin typeface="宋体" pitchFamily="2" charset="-122"/>
                <a:ea typeface="宋体" pitchFamily="2" charset="-122"/>
              </a:rPr>
              <a:t>冒泡排序法。</a:t>
            </a:r>
          </a:p>
          <a:p>
            <a:pPr marL="0" indent="0">
              <a:buNone/>
            </a:pPr>
            <a:r>
              <a:rPr lang="en-US" altLang="zh-CN" sz="2600" dirty="0">
                <a:latin typeface="宋体" panose="02010600030101010101" pitchFamily="2" charset="-122"/>
                <a:ea typeface="宋体" panose="02010600030101010101" pitchFamily="2" charset="-122"/>
              </a:rPr>
              <a:t>def </a:t>
            </a:r>
            <a:r>
              <a:rPr lang="en-US" altLang="zh-CN" sz="2600" dirty="0" err="1">
                <a:latin typeface="宋体" panose="02010600030101010101" pitchFamily="2" charset="-122"/>
                <a:ea typeface="宋体" panose="02010600030101010101" pitchFamily="2" charset="-122"/>
              </a:rPr>
              <a:t>bubbleSort</a:t>
            </a:r>
            <a:r>
              <a:rPr lang="en-US" altLang="zh-CN" sz="2600" dirty="0">
                <a:latin typeface="宋体" panose="02010600030101010101" pitchFamily="2" charset="-122"/>
                <a:ea typeface="宋体" panose="02010600030101010101" pitchFamily="2" charset="-122"/>
              </a:rPr>
              <a:t>(</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 </a:t>
            </a:r>
          </a:p>
          <a:p>
            <a:pPr marL="0" indent="0">
              <a:buNone/>
            </a:pPr>
            <a:r>
              <a:rPr lang="en-US" altLang="zh-CN" sz="2600" dirty="0">
                <a:latin typeface="宋体" panose="02010600030101010101" pitchFamily="2" charset="-122"/>
                <a:ea typeface="宋体" panose="02010600030101010101" pitchFamily="2" charset="-122"/>
              </a:rPr>
              <a:t>	for </a:t>
            </a:r>
            <a:r>
              <a:rPr lang="en-US" altLang="zh-CN" sz="2600" dirty="0" err="1">
                <a:latin typeface="宋体" panose="02010600030101010101" pitchFamily="2" charset="-122"/>
                <a:ea typeface="宋体" panose="02010600030101010101" pitchFamily="2" charset="-122"/>
              </a:rPr>
              <a:t>i</a:t>
            </a:r>
            <a:r>
              <a:rPr lang="en-US" altLang="zh-CN" sz="2600" dirty="0">
                <a:latin typeface="宋体" panose="02010600030101010101" pitchFamily="2" charset="-122"/>
                <a:ea typeface="宋体" panose="02010600030101010101" pitchFamily="2" charset="-122"/>
              </a:rPr>
              <a:t> in range(</a:t>
            </a:r>
            <a:r>
              <a:rPr lang="en-US" altLang="zh-CN" sz="2600" dirty="0" err="1">
                <a:latin typeface="宋体" panose="02010600030101010101" pitchFamily="2" charset="-122"/>
                <a:ea typeface="宋体" panose="02010600030101010101" pitchFamily="2" charset="-122"/>
              </a:rPr>
              <a:t>len</a:t>
            </a:r>
            <a:r>
              <a:rPr lang="en-US" altLang="zh-CN" sz="2600" dirty="0">
                <a:latin typeface="宋体" panose="02010600030101010101" pitchFamily="2" charset="-122"/>
                <a:ea typeface="宋体" panose="02010600030101010101" pitchFamily="2" charset="-122"/>
              </a:rPr>
              <a:t>(</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)-1): </a:t>
            </a:r>
          </a:p>
          <a:p>
            <a:pPr marL="0" indent="0">
              <a:buNone/>
            </a:pPr>
            <a:r>
              <a:rPr lang="en-US" altLang="zh-CN" sz="2600" dirty="0">
                <a:latin typeface="宋体" panose="02010600030101010101" pitchFamily="2" charset="-122"/>
                <a:ea typeface="宋体" panose="02010600030101010101" pitchFamily="2" charset="-122"/>
              </a:rPr>
              <a:t>		</a:t>
            </a:r>
            <a:r>
              <a:rPr lang="en-US" altLang="zh-CN" sz="2600" dirty="0" err="1">
                <a:latin typeface="宋体" panose="02010600030101010101" pitchFamily="2" charset="-122"/>
                <a:ea typeface="宋体" panose="02010600030101010101" pitchFamily="2" charset="-122"/>
              </a:rPr>
              <a:t>Opp</a:t>
            </a:r>
            <a:r>
              <a:rPr lang="en-US" altLang="zh-CN" sz="2600" dirty="0">
                <a:latin typeface="宋体" panose="02010600030101010101" pitchFamily="2" charset="-122"/>
                <a:ea typeface="宋体" panose="02010600030101010101" pitchFamily="2" charset="-122"/>
              </a:rPr>
              <a:t>=true</a:t>
            </a:r>
          </a:p>
          <a:p>
            <a:pPr marL="0" indent="0">
              <a:buNone/>
            </a:pPr>
            <a:r>
              <a:rPr lang="en-US" altLang="zh-CN" sz="2600" dirty="0">
                <a:latin typeface="宋体" panose="02010600030101010101" pitchFamily="2" charset="-122"/>
                <a:ea typeface="宋体" panose="02010600030101010101" pitchFamily="2" charset="-122"/>
              </a:rPr>
              <a:t>		for j in range(</a:t>
            </a:r>
            <a:r>
              <a:rPr lang="en-US" altLang="zh-CN" sz="2600" dirty="0" err="1">
                <a:latin typeface="宋体" panose="02010600030101010101" pitchFamily="2" charset="-122"/>
                <a:ea typeface="宋体" panose="02010600030101010101" pitchFamily="2" charset="-122"/>
              </a:rPr>
              <a:t>len</a:t>
            </a:r>
            <a:r>
              <a:rPr lang="en-US" altLang="zh-CN" sz="2600" dirty="0">
                <a:latin typeface="宋体" panose="02010600030101010101" pitchFamily="2" charset="-122"/>
                <a:ea typeface="宋体" panose="02010600030101010101" pitchFamily="2" charset="-122"/>
              </a:rPr>
              <a:t>(</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)-i-1): 	</a:t>
            </a:r>
          </a:p>
          <a:p>
            <a:pPr marL="0" indent="0">
              <a:buNone/>
            </a:pPr>
            <a:r>
              <a:rPr lang="en-US" altLang="zh-CN" sz="2600" dirty="0">
                <a:latin typeface="宋体" panose="02010600030101010101" pitchFamily="2" charset="-122"/>
                <a:ea typeface="宋体" panose="02010600030101010101" pitchFamily="2" charset="-122"/>
              </a:rPr>
              <a:t>			if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 &gt;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[j+1]: </a:t>
            </a:r>
          </a:p>
          <a:p>
            <a:pPr marL="0" indent="0">
              <a:buNone/>
            </a:pPr>
            <a:r>
              <a:rPr lang="en-US" altLang="zh-CN" sz="2600" dirty="0">
                <a:latin typeface="宋体" panose="02010600030101010101" pitchFamily="2" charset="-122"/>
                <a:ea typeface="宋体" panose="02010600030101010101" pitchFamily="2" charset="-122"/>
              </a:rPr>
              <a:t>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[j+1]=</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[j+1],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[j] </a:t>
            </a:r>
          </a:p>
          <a:p>
            <a:pPr marL="0" indent="0">
              <a:buNone/>
            </a:pPr>
            <a:r>
              <a:rPr lang="en-US" altLang="zh-CN" sz="2600" dirty="0">
                <a:latin typeface="宋体" panose="02010600030101010101" pitchFamily="2" charset="-122"/>
                <a:ea typeface="宋体" panose="02010600030101010101" pitchFamily="2" charset="-122"/>
              </a:rPr>
              <a:t>				</a:t>
            </a:r>
            <a:r>
              <a:rPr lang="en-US" altLang="zh-CN" sz="2600" dirty="0" err="1">
                <a:latin typeface="宋体" panose="02010600030101010101" pitchFamily="2" charset="-122"/>
                <a:ea typeface="宋体" panose="02010600030101010101" pitchFamily="2" charset="-122"/>
              </a:rPr>
              <a:t>Opp</a:t>
            </a:r>
            <a:r>
              <a:rPr lang="en-US" altLang="zh-CN" sz="2600" dirty="0">
                <a:latin typeface="宋体" panose="02010600030101010101" pitchFamily="2" charset="-122"/>
                <a:ea typeface="宋体" panose="02010600030101010101" pitchFamily="2" charset="-122"/>
              </a:rPr>
              <a:t>=false</a:t>
            </a:r>
          </a:p>
          <a:p>
            <a:pPr marL="0" indent="0">
              <a:buNone/>
            </a:pPr>
            <a:r>
              <a:rPr lang="en-US" altLang="zh-CN" sz="2600" dirty="0">
                <a:latin typeface="宋体" panose="02010600030101010101" pitchFamily="2" charset="-122"/>
                <a:ea typeface="宋体" panose="02010600030101010101" pitchFamily="2" charset="-122"/>
              </a:rPr>
              <a:t>		if </a:t>
            </a:r>
            <a:r>
              <a:rPr lang="en-US" altLang="zh-CN" sz="2600" dirty="0" err="1">
                <a:latin typeface="宋体" panose="02010600030101010101" pitchFamily="2" charset="-122"/>
                <a:ea typeface="宋体" panose="02010600030101010101" pitchFamily="2" charset="-122"/>
              </a:rPr>
              <a:t>Opp</a:t>
            </a:r>
            <a:r>
              <a:rPr lang="en-US" altLang="zh-CN" sz="2600" dirty="0">
                <a:latin typeface="宋体" panose="02010600030101010101" pitchFamily="2" charset="-122"/>
                <a:ea typeface="宋体" panose="02010600030101010101" pitchFamily="2" charset="-122"/>
              </a:rPr>
              <a:t>==</a:t>
            </a:r>
            <a:r>
              <a:rPr lang="en-US" altLang="zh-CN" sz="2600" dirty="0" err="1">
                <a:latin typeface="宋体" panose="02010600030101010101" pitchFamily="2" charset="-122"/>
                <a:ea typeface="宋体" panose="02010600030101010101" pitchFamily="2" charset="-122"/>
              </a:rPr>
              <a:t>ture</a:t>
            </a:r>
            <a:r>
              <a:rPr lang="en-US" altLang="zh-CN" sz="2600" dirty="0">
                <a:latin typeface="宋体" panose="02010600030101010101" pitchFamily="2" charset="-122"/>
                <a:ea typeface="宋体" panose="02010600030101010101" pitchFamily="2" charset="-122"/>
              </a:rPr>
              <a:t>:</a:t>
            </a:r>
          </a:p>
          <a:p>
            <a:pPr marL="0" indent="0">
              <a:buNone/>
            </a:pPr>
            <a:r>
              <a:rPr lang="en-US" altLang="zh-CN" sz="2600" dirty="0">
                <a:latin typeface="宋体" panose="02010600030101010101" pitchFamily="2" charset="-122"/>
                <a:ea typeface="宋体" panose="02010600030101010101" pitchFamily="2" charset="-122"/>
              </a:rPr>
              <a:t>			break</a:t>
            </a:r>
          </a:p>
          <a:p>
            <a:pPr marL="0" indent="0">
              <a:buNone/>
            </a:pPr>
            <a:r>
              <a:rPr lang="en-US" altLang="zh-CN" sz="2600" dirty="0">
                <a:latin typeface="宋体" panose="02010600030101010101" pitchFamily="2" charset="-122"/>
                <a:ea typeface="宋体" panose="02010600030101010101" pitchFamily="2" charset="-122"/>
              </a:rPr>
              <a:t>	return </a:t>
            </a:r>
            <a:r>
              <a:rPr lang="en-US" altLang="zh-CN" sz="2600" dirty="0" err="1">
                <a:latin typeface="宋体" panose="02010600030101010101" pitchFamily="2" charset="-122"/>
                <a:ea typeface="宋体" panose="02010600030101010101" pitchFamily="2" charset="-122"/>
              </a:rPr>
              <a:t>nums</a:t>
            </a:r>
            <a:r>
              <a:rPr lang="en-US" altLang="zh-CN" sz="2600" dirty="0">
                <a:latin typeface="宋体" panose="02010600030101010101" pitchFamily="2" charset="-122"/>
                <a:ea typeface="宋体" panose="02010600030101010101" pitchFamily="2" charset="-122"/>
              </a:rPr>
              <a:t> </a:t>
            </a:r>
            <a:br>
              <a:rPr lang="en-US" altLang="zh-CN" sz="2200" dirty="0">
                <a:latin typeface="宋体" panose="02010600030101010101" pitchFamily="2" charset="-122"/>
                <a:ea typeface="宋体" panose="02010600030101010101" pitchFamily="2" charset="-122"/>
              </a:rPr>
            </a:br>
            <a:endParaRPr lang="en-US" altLang="zh-CN" sz="2600" dirty="0">
              <a:latin typeface="宋体" panose="02010600030101010101" pitchFamily="2" charset="-122"/>
              <a:ea typeface="宋体" panose="02010600030101010101" pitchFamily="2" charset="-122"/>
            </a:endParaRPr>
          </a:p>
          <a:p>
            <a:pPr marL="355600" lvl="1" indent="0" eaLnBrk="1" hangingPunct="1"/>
            <a:r>
              <a:rPr lang="en-US" altLang="zh-CN" sz="2400" dirty="0">
                <a:latin typeface="宋体" pitchFamily="2" charset="-122"/>
                <a:ea typeface="宋体" pitchFamily="2" charset="-122"/>
              </a:rPr>
              <a:t> </a:t>
            </a:r>
            <a:r>
              <a:rPr lang="zh-CN" altLang="en-US" dirty="0">
                <a:latin typeface="宋体" pitchFamily="2" charset="-122"/>
                <a:ea typeface="宋体" pitchFamily="2" charset="-122"/>
              </a:rPr>
              <a:t>最好情况：</a:t>
            </a:r>
            <a:r>
              <a:rPr lang="en-US" altLang="zh-CN" dirty="0">
                <a:latin typeface="宋体" pitchFamily="2" charset="-122"/>
                <a:ea typeface="宋体" pitchFamily="2" charset="-122"/>
              </a:rPr>
              <a:t>0</a:t>
            </a:r>
            <a:r>
              <a:rPr lang="zh-CN" altLang="en-US" dirty="0">
                <a:latin typeface="宋体" pitchFamily="2" charset="-122"/>
                <a:ea typeface="宋体" pitchFamily="2" charset="-122"/>
              </a:rPr>
              <a:t>次 </a:t>
            </a:r>
          </a:p>
          <a:p>
            <a:pPr marL="355600" lvl="1" indent="0" eaLnBrk="1" hangingPunct="1"/>
            <a:r>
              <a:rPr lang="zh-CN" altLang="en-US" dirty="0">
                <a:latin typeface="宋体" pitchFamily="2" charset="-122"/>
                <a:ea typeface="宋体" pitchFamily="2" charset="-122"/>
              </a:rPr>
              <a:t> 最坏情况：</a:t>
            </a:r>
            <a:r>
              <a:rPr lang="en-US" altLang="zh-CN" dirty="0">
                <a:latin typeface="宋体" pitchFamily="2" charset="-122"/>
                <a:ea typeface="宋体" pitchFamily="2" charset="-122"/>
              </a:rPr>
              <a:t>1+2+3+</a:t>
            </a:r>
            <a:r>
              <a:rPr lang="en-US" altLang="zh-CN" dirty="0">
                <a:latin typeface="宋体" pitchFamily="2" charset="-122"/>
                <a:ea typeface="宋体" pitchFamily="2" charset="-122"/>
                <a:cs typeface="Arial Unicode MS" pitchFamily="34" charset="-122"/>
              </a:rPr>
              <a:t>⋯</a:t>
            </a:r>
            <a:r>
              <a:rPr lang="en-US" altLang="zh-CN" dirty="0">
                <a:latin typeface="宋体" pitchFamily="2" charset="-122"/>
                <a:ea typeface="宋体" pitchFamily="2" charset="-122"/>
              </a:rPr>
              <a:t>+n-1=n(n-1)/2</a:t>
            </a:r>
          </a:p>
          <a:p>
            <a:pPr marL="355600" lvl="1" indent="0" eaLnBrk="1" hangingPunct="1"/>
            <a:r>
              <a:rPr lang="en-US" altLang="zh-CN" dirty="0">
                <a:latin typeface="宋体" pitchFamily="2" charset="-122"/>
                <a:ea typeface="宋体" pitchFamily="2" charset="-122"/>
              </a:rPr>
              <a:t> </a:t>
            </a:r>
            <a:r>
              <a:rPr lang="zh-CN" altLang="en-US" dirty="0">
                <a:latin typeface="宋体" pitchFamily="2" charset="-122"/>
                <a:ea typeface="宋体" pitchFamily="2" charset="-122"/>
              </a:rPr>
              <a:t>平均时间复杂度为： </a:t>
            </a:r>
            <a:r>
              <a:rPr lang="en-US" altLang="zh-CN" dirty="0">
                <a:latin typeface="宋体" pitchFamily="2" charset="-122"/>
                <a:ea typeface="宋体" pitchFamily="2" charset="-122"/>
              </a:rPr>
              <a:t>O(n</a:t>
            </a:r>
            <a:r>
              <a:rPr lang="en-US" altLang="zh-CN" baseline="20000" dirty="0">
                <a:latin typeface="宋体" pitchFamily="2" charset="-122"/>
                <a:ea typeface="宋体" pitchFamily="2" charset="-122"/>
              </a:rPr>
              <a:t>2</a:t>
            </a:r>
            <a:r>
              <a:rPr lang="en-US" altLang="zh-CN" dirty="0">
                <a:latin typeface="宋体" pitchFamily="2" charset="-122"/>
                <a:ea typeface="宋体" pitchFamily="2" charset="-122"/>
              </a:rPr>
              <a:t>)                    </a:t>
            </a:r>
          </a:p>
        </p:txBody>
      </p:sp>
    </p:spTree>
  </p:cSld>
  <p:clrMapOvr>
    <a:masterClrMapping/>
  </p:clrMapOvr>
  <p:transition spd="slow">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p:nvPr>
        </p:nvSpPr>
        <p:spPr>
          <a:xfrm>
            <a:off x="228600" y="990600"/>
            <a:ext cx="8686800" cy="5486400"/>
          </a:xfrm>
        </p:spPr>
        <p:txBody>
          <a:bodyPr/>
          <a:lstStyle/>
          <a:p>
            <a:pPr marL="0" indent="0" eaLnBrk="1" hangingPunct="1">
              <a:buFont typeface="Wingdings" pitchFamily="2" charset="2"/>
              <a:buNone/>
            </a:pPr>
            <a:r>
              <a:rPr lang="zh-CN" altLang="en-US" sz="2800" dirty="0">
                <a:solidFill>
                  <a:schemeClr val="folHlink"/>
                </a:solidFill>
                <a:latin typeface="宋体" pitchFamily="2" charset="-122"/>
                <a:ea typeface="宋体" pitchFamily="2" charset="-122"/>
              </a:rPr>
              <a:t>空间复杂度</a:t>
            </a:r>
            <a:r>
              <a:rPr lang="en-US" altLang="zh-CN" sz="2800" dirty="0">
                <a:latin typeface="宋体" pitchFamily="2" charset="-122"/>
                <a:ea typeface="宋体" pitchFamily="2" charset="-122"/>
              </a:rPr>
              <a:t>(</a:t>
            </a:r>
            <a:r>
              <a:rPr lang="en-US" altLang="zh-CN" sz="2800" dirty="0">
                <a:solidFill>
                  <a:schemeClr val="accent1"/>
                </a:solidFill>
                <a:latin typeface="宋体" pitchFamily="2" charset="-122"/>
                <a:ea typeface="宋体" pitchFamily="2" charset="-122"/>
              </a:rPr>
              <a:t>Space complexity</a:t>
            </a: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：是指算法编写成程序后，在计算机中运行时所需存储空间大小的度量。记作： </a:t>
            </a:r>
            <a:r>
              <a:rPr lang="en-US" altLang="zh-CN" sz="2800" dirty="0">
                <a:latin typeface="宋体" pitchFamily="2" charset="-122"/>
                <a:ea typeface="宋体" pitchFamily="2" charset="-122"/>
              </a:rPr>
              <a:t>S(n)=O(f(n))            </a:t>
            </a:r>
          </a:p>
          <a:p>
            <a:pPr marL="0" indent="0" eaLnBrk="1" hangingPunct="1">
              <a:buFont typeface="Wingdings" pitchFamily="2" charset="2"/>
              <a:buNone/>
            </a:pPr>
            <a:r>
              <a:rPr lang="zh-CN" altLang="en-US" sz="2800" dirty="0">
                <a:latin typeface="宋体" pitchFamily="2" charset="-122"/>
                <a:ea typeface="宋体" pitchFamily="2" charset="-122"/>
              </a:rPr>
              <a:t>其中： </a:t>
            </a:r>
            <a:r>
              <a:rPr lang="en-US" altLang="zh-CN" sz="2800" dirty="0">
                <a:latin typeface="宋体" pitchFamily="2" charset="-122"/>
                <a:ea typeface="宋体" pitchFamily="2" charset="-122"/>
              </a:rPr>
              <a:t>n</a:t>
            </a:r>
            <a:r>
              <a:rPr lang="zh-CN" altLang="en-US" sz="2800" dirty="0">
                <a:latin typeface="宋体" pitchFamily="2" charset="-122"/>
                <a:ea typeface="宋体" pitchFamily="2" charset="-122"/>
              </a:rPr>
              <a:t>为问题的规模</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或大小</a:t>
            </a:r>
            <a:r>
              <a:rPr lang="en-US" altLang="zh-CN" sz="2800" dirty="0">
                <a:latin typeface="宋体" pitchFamily="2" charset="-122"/>
                <a:ea typeface="宋体" pitchFamily="2" charset="-122"/>
              </a:rPr>
              <a:t>)</a:t>
            </a:r>
          </a:p>
          <a:p>
            <a:pPr marL="0" indent="0" eaLnBrk="1" hangingPunct="1">
              <a:buFont typeface="Wingdings" pitchFamily="2" charset="2"/>
              <a:buNone/>
            </a:pPr>
            <a:r>
              <a:rPr lang="zh-CN" altLang="en-US" sz="2800" dirty="0">
                <a:latin typeface="宋体" pitchFamily="2" charset="-122"/>
                <a:ea typeface="宋体" pitchFamily="2" charset="-122"/>
              </a:rPr>
              <a:t>该存储空间一般包括三个方面：</a:t>
            </a:r>
          </a:p>
          <a:p>
            <a:pPr marL="533400" lvl="1" indent="0" eaLnBrk="1" hangingPunct="1"/>
            <a:r>
              <a:rPr lang="zh-CN" altLang="en-US" dirty="0">
                <a:latin typeface="宋体" pitchFamily="2" charset="-122"/>
                <a:ea typeface="宋体" pitchFamily="2" charset="-122"/>
              </a:rPr>
              <a:t> 指令常数变量所占用的存储空间</a:t>
            </a:r>
            <a:r>
              <a:rPr lang="en-US" altLang="zh-CN" dirty="0">
                <a:latin typeface="宋体" pitchFamily="2" charset="-122"/>
                <a:ea typeface="宋体" pitchFamily="2" charset="-122"/>
              </a:rPr>
              <a:t>;</a:t>
            </a:r>
          </a:p>
          <a:p>
            <a:pPr marL="533400" lvl="1" indent="0" eaLnBrk="1" hangingPunct="1"/>
            <a:r>
              <a:rPr lang="en-US" altLang="zh-CN" dirty="0">
                <a:latin typeface="宋体" pitchFamily="2" charset="-122"/>
                <a:ea typeface="宋体" pitchFamily="2" charset="-122"/>
              </a:rPr>
              <a:t> </a:t>
            </a:r>
            <a:r>
              <a:rPr lang="zh-CN" altLang="en-US" dirty="0">
                <a:latin typeface="宋体" pitchFamily="2" charset="-122"/>
                <a:ea typeface="宋体" pitchFamily="2" charset="-122"/>
              </a:rPr>
              <a:t>输入数据所占用的存储空间</a:t>
            </a:r>
            <a:r>
              <a:rPr lang="en-US" altLang="zh-CN" dirty="0">
                <a:latin typeface="宋体" pitchFamily="2" charset="-122"/>
                <a:ea typeface="宋体" pitchFamily="2" charset="-122"/>
              </a:rPr>
              <a:t>;</a:t>
            </a:r>
          </a:p>
          <a:p>
            <a:pPr marL="533400" lvl="1" indent="0" eaLnBrk="1" hangingPunct="1"/>
            <a:r>
              <a:rPr lang="en-US" altLang="zh-CN" dirty="0">
                <a:latin typeface="宋体" pitchFamily="2" charset="-122"/>
                <a:ea typeface="宋体" pitchFamily="2" charset="-122"/>
              </a:rPr>
              <a:t> </a:t>
            </a:r>
            <a:r>
              <a:rPr lang="zh-CN" altLang="en-US" dirty="0">
                <a:latin typeface="宋体" pitchFamily="2" charset="-122"/>
                <a:ea typeface="宋体" pitchFamily="2" charset="-122"/>
              </a:rPr>
              <a:t>辅助</a:t>
            </a:r>
            <a:r>
              <a:rPr lang="en-US" altLang="zh-CN" dirty="0">
                <a:latin typeface="宋体" pitchFamily="2" charset="-122"/>
                <a:ea typeface="宋体" pitchFamily="2" charset="-122"/>
              </a:rPr>
              <a:t>(</a:t>
            </a:r>
            <a:r>
              <a:rPr lang="zh-CN" altLang="en-US" dirty="0">
                <a:latin typeface="宋体" pitchFamily="2" charset="-122"/>
                <a:ea typeface="宋体" pitchFamily="2" charset="-122"/>
              </a:rPr>
              <a:t>存储</a:t>
            </a:r>
            <a:r>
              <a:rPr lang="en-US" altLang="zh-CN" dirty="0">
                <a:latin typeface="宋体" pitchFamily="2" charset="-122"/>
                <a:ea typeface="宋体" pitchFamily="2" charset="-122"/>
              </a:rPr>
              <a:t>)</a:t>
            </a:r>
            <a:r>
              <a:rPr lang="zh-CN" altLang="en-US" dirty="0">
                <a:latin typeface="宋体" pitchFamily="2" charset="-122"/>
                <a:ea typeface="宋体" pitchFamily="2" charset="-122"/>
              </a:rPr>
              <a:t>空间。</a:t>
            </a:r>
          </a:p>
          <a:p>
            <a:pPr marL="0" indent="0" eaLnBrk="1" hangingPunct="1">
              <a:buFont typeface="Wingdings" pitchFamily="2" charset="2"/>
              <a:buNone/>
            </a:pPr>
            <a:r>
              <a:rPr lang="zh-CN" altLang="en-US" sz="2800" dirty="0">
                <a:latin typeface="宋体" pitchFamily="2" charset="-122"/>
                <a:ea typeface="宋体" pitchFamily="2" charset="-122"/>
              </a:rPr>
              <a:t>        一般地，算法的</a:t>
            </a:r>
            <a:r>
              <a:rPr lang="zh-CN" altLang="en-US" sz="2800" dirty="0">
                <a:solidFill>
                  <a:schemeClr val="folHlink"/>
                </a:solidFill>
                <a:latin typeface="宋体" pitchFamily="2" charset="-122"/>
                <a:ea typeface="宋体" pitchFamily="2" charset="-122"/>
              </a:rPr>
              <a:t>空间复杂度</a:t>
            </a:r>
            <a:r>
              <a:rPr lang="zh-CN" altLang="en-US" sz="2800" dirty="0">
                <a:latin typeface="宋体" pitchFamily="2" charset="-122"/>
                <a:ea typeface="宋体" pitchFamily="2" charset="-122"/>
              </a:rPr>
              <a:t>指的是</a:t>
            </a:r>
            <a:r>
              <a:rPr lang="zh-CN" altLang="en-US" sz="2800" dirty="0">
                <a:solidFill>
                  <a:srgbClr val="DE580E"/>
                </a:solidFill>
                <a:latin typeface="宋体" pitchFamily="2" charset="-122"/>
                <a:ea typeface="宋体" pitchFamily="2" charset="-122"/>
              </a:rPr>
              <a:t>辅助空间</a:t>
            </a:r>
            <a:r>
              <a:rPr lang="zh-CN" altLang="en-US" sz="2800" dirty="0">
                <a:latin typeface="宋体" pitchFamily="2" charset="-122"/>
                <a:ea typeface="宋体" pitchFamily="2" charset="-122"/>
              </a:rPr>
              <a:t>。</a:t>
            </a:r>
          </a:p>
          <a:p>
            <a:pPr marL="533400" lvl="1" indent="0" eaLnBrk="1" hangingPunct="1"/>
            <a:r>
              <a:rPr lang="zh-CN" altLang="en-US" sz="2400" dirty="0">
                <a:latin typeface="宋体" pitchFamily="2" charset="-122"/>
                <a:ea typeface="宋体" pitchFamily="2" charset="-122"/>
              </a:rPr>
              <a:t> </a:t>
            </a:r>
            <a:r>
              <a:rPr lang="zh-CN" altLang="en-US" dirty="0">
                <a:latin typeface="宋体" pitchFamily="2" charset="-122"/>
                <a:ea typeface="宋体" pitchFamily="2" charset="-122"/>
              </a:rPr>
              <a:t> 一维数组</a:t>
            </a:r>
            <a:r>
              <a:rPr lang="en-US" altLang="zh-CN" dirty="0">
                <a:latin typeface="宋体" pitchFamily="2" charset="-122"/>
                <a:ea typeface="宋体" pitchFamily="2" charset="-122"/>
              </a:rPr>
              <a:t>a[n]</a:t>
            </a:r>
            <a:r>
              <a:rPr lang="zh-CN" altLang="en-US" dirty="0">
                <a:latin typeface="宋体" pitchFamily="2" charset="-122"/>
                <a:ea typeface="宋体" pitchFamily="2" charset="-122"/>
              </a:rPr>
              <a:t>： 空间复杂度  </a:t>
            </a:r>
            <a:r>
              <a:rPr lang="en-US" altLang="zh-CN" dirty="0">
                <a:latin typeface="宋体" pitchFamily="2" charset="-122"/>
                <a:ea typeface="宋体" pitchFamily="2" charset="-122"/>
              </a:rPr>
              <a:t>O(n)</a:t>
            </a:r>
          </a:p>
          <a:p>
            <a:pPr marL="533400" lvl="1" indent="0" eaLnBrk="1" hangingPunct="1"/>
            <a:r>
              <a:rPr lang="en-US" altLang="zh-CN" dirty="0">
                <a:latin typeface="宋体" pitchFamily="2" charset="-122"/>
                <a:ea typeface="宋体" pitchFamily="2" charset="-122"/>
              </a:rPr>
              <a:t>  </a:t>
            </a:r>
            <a:r>
              <a:rPr lang="zh-CN" altLang="en-US" dirty="0">
                <a:latin typeface="宋体" pitchFamily="2" charset="-122"/>
                <a:ea typeface="宋体" pitchFamily="2" charset="-122"/>
              </a:rPr>
              <a:t>二维数组</a:t>
            </a:r>
            <a:r>
              <a:rPr lang="en-US" altLang="zh-CN" dirty="0">
                <a:latin typeface="宋体" pitchFamily="2" charset="-122"/>
                <a:ea typeface="宋体" pitchFamily="2" charset="-122"/>
              </a:rPr>
              <a:t>a[n][m]</a:t>
            </a:r>
            <a:r>
              <a:rPr lang="zh-CN" altLang="en-US" dirty="0">
                <a:latin typeface="宋体" pitchFamily="2" charset="-122"/>
                <a:ea typeface="宋体" pitchFamily="2" charset="-122"/>
              </a:rPr>
              <a:t>： 空间复杂度  </a:t>
            </a:r>
            <a:r>
              <a:rPr lang="en-US" altLang="zh-CN" dirty="0">
                <a:latin typeface="宋体" pitchFamily="2" charset="-122"/>
                <a:ea typeface="宋体" pitchFamily="2" charset="-122"/>
              </a:rPr>
              <a:t>O(n*m)</a:t>
            </a:r>
          </a:p>
        </p:txBody>
      </p:sp>
      <p:sp>
        <p:nvSpPr>
          <p:cNvPr id="343043" name="Rectangle 3"/>
          <p:cNvSpPr>
            <a:spLocks noGrp="1" noChangeArrowheads="1"/>
          </p:cNvSpPr>
          <p:nvPr>
            <p:ph type="title" idx="4294967295"/>
          </p:nvPr>
        </p:nvSpPr>
        <p:spPr>
          <a:xfrm>
            <a:off x="0" y="76200"/>
            <a:ext cx="6477000" cy="762000"/>
          </a:xfrm>
        </p:spPr>
        <p:txBody>
          <a:bodyPr/>
          <a:lstStyle/>
          <a:p>
            <a:pPr algn="l" eaLnBrk="1" hangingPunct="1">
              <a:defRPr/>
            </a:pPr>
            <a:r>
              <a:rPr lang="zh-CN" altLang="en-US" dirty="0">
                <a:effectLst/>
                <a:latin typeface="宋体" pitchFamily="2" charset="-122"/>
                <a:ea typeface="宋体" pitchFamily="2" charset="-122"/>
              </a:rPr>
              <a:t>算法的空间分析</a:t>
            </a:r>
          </a:p>
        </p:txBody>
      </p:sp>
    </p:spTree>
  </p:cSld>
  <p:clrMapOvr>
    <a:masterClrMapping/>
  </p:clrMapOvr>
  <p:transition spd="slow">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ctrTitle"/>
          </p:nvPr>
        </p:nvSpPr>
        <p:spPr>
          <a:xfrm>
            <a:off x="358775" y="196850"/>
            <a:ext cx="8316913" cy="1071563"/>
          </a:xfrm>
        </p:spPr>
        <p:txBody>
          <a:bodyPr>
            <a:normAutofit fontScale="90000"/>
          </a:bodyPr>
          <a:lstStyle/>
          <a:p>
            <a:pPr eaLnBrk="1" hangingPunct="1"/>
            <a:r>
              <a:rPr lang="zh-CN" altLang="en-US" sz="6600" dirty="0">
                <a:effectLst/>
                <a:latin typeface="宋体" panose="02010600030101010101" pitchFamily="2" charset="-122"/>
                <a:ea typeface="宋体" panose="02010600030101010101" pitchFamily="2" charset="-122"/>
              </a:rPr>
              <a:t>算法与数据结构</a:t>
            </a:r>
          </a:p>
        </p:txBody>
      </p:sp>
      <p:sp>
        <p:nvSpPr>
          <p:cNvPr id="4099" name="Rectangle 9"/>
          <p:cNvSpPr>
            <a:spLocks noGrp="1" noChangeArrowheads="1"/>
          </p:cNvSpPr>
          <p:nvPr>
            <p:ph type="subTitle" idx="1"/>
          </p:nvPr>
        </p:nvSpPr>
        <p:spPr>
          <a:xfrm>
            <a:off x="152400" y="1219200"/>
            <a:ext cx="8763000" cy="5638800"/>
          </a:xfrm>
        </p:spPr>
        <p:txBody>
          <a:bodyPr>
            <a:normAutofit/>
          </a:bodyPr>
          <a:lstStyle/>
          <a:p>
            <a:pPr algn="l" eaLnBrk="1" fontAlgn="t" hangingPunct="1"/>
            <a:r>
              <a:rPr lang="zh-CN" altLang="en-US" b="1" dirty="0">
                <a:solidFill>
                  <a:schemeClr val="folHlink"/>
                </a:solidFill>
                <a:latin typeface="宋体" panose="02010600030101010101" pitchFamily="2" charset="-122"/>
                <a:ea typeface="宋体" panose="02010600030101010101" pitchFamily="2" charset="-122"/>
              </a:rPr>
              <a:t>教材</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数据结构与算法 </a:t>
            </a:r>
            <a:r>
              <a:rPr lang="en-US" altLang="zh-CN" b="1" dirty="0">
                <a:latin typeface="宋体" panose="02010600030101010101" pitchFamily="2" charset="-122"/>
                <a:ea typeface="宋体" panose="02010600030101010101" pitchFamily="2" charset="-122"/>
              </a:rPr>
              <a:t>Python </a:t>
            </a:r>
            <a:r>
              <a:rPr lang="zh-CN" altLang="en-US" b="1" dirty="0">
                <a:latin typeface="宋体" panose="02010600030101010101" pitchFamily="2" charset="-122"/>
                <a:ea typeface="宋体" panose="02010600030101010101" pitchFamily="2" charset="-122"/>
              </a:rPr>
              <a:t>语言描述</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裘宗燕 著，机械工业出版社</a:t>
            </a:r>
            <a:endParaRPr lang="en-US" altLang="zh-CN" sz="2800" b="1" dirty="0">
              <a:latin typeface="宋体" panose="02010600030101010101" pitchFamily="2" charset="-122"/>
              <a:ea typeface="宋体" panose="02010600030101010101" pitchFamily="2" charset="-122"/>
            </a:endParaRPr>
          </a:p>
          <a:p>
            <a:pPr algn="l" eaLnBrk="1" fontAlgn="t" hangingPunct="1"/>
            <a:r>
              <a:rPr lang="zh-CN" altLang="en-US" b="1" dirty="0">
                <a:solidFill>
                  <a:schemeClr val="folHlink"/>
                </a:solidFill>
                <a:latin typeface="宋体" panose="02010600030101010101" pitchFamily="2" charset="-122"/>
                <a:ea typeface="宋体" panose="02010600030101010101" pitchFamily="2" charset="-122"/>
              </a:rPr>
              <a:t>参考文献</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gn="l" fontAlgn="t"/>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数据结构</a:t>
            </a:r>
            <a:r>
              <a:rPr lang="en-US" altLang="zh-CN" sz="2800" b="1" dirty="0">
                <a:latin typeface="宋体" panose="02010600030101010101" pitchFamily="2" charset="-122"/>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语言版</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严蔚敏、吴伟民 编               著。清华大学出版社。</a:t>
            </a:r>
            <a:endParaRPr lang="en-US" altLang="zh-CN" sz="2800" b="1" dirty="0">
              <a:latin typeface="宋体" pitchFamily="2" charset="-122"/>
              <a:ea typeface="宋体" pitchFamily="2" charset="-122"/>
            </a:endParaRPr>
          </a:p>
          <a:p>
            <a:pPr algn="l" fontAlgn="t"/>
            <a:r>
              <a:rPr lang="en-US" altLang="zh-CN" sz="2800" b="1" dirty="0">
                <a:latin typeface="宋体" pitchFamily="2" charset="-122"/>
                <a:ea typeface="宋体" pitchFamily="2" charset="-122"/>
              </a:rPr>
              <a:t>《</a:t>
            </a:r>
            <a:r>
              <a:rPr lang="zh-CN" altLang="en-US" sz="2800" b="1" dirty="0">
                <a:latin typeface="宋体" panose="02010600030101010101" pitchFamily="2" charset="-122"/>
                <a:ea typeface="宋体" panose="02010600030101010101" pitchFamily="2" charset="-122"/>
              </a:rPr>
              <a:t>数据结构</a:t>
            </a:r>
            <a:r>
              <a:rPr lang="en-US" altLang="zh-CN" sz="2800" b="1" dirty="0">
                <a:latin typeface="宋体" panose="02010600030101010101" pitchFamily="2" charset="-122"/>
                <a:ea typeface="宋体" panose="02010600030101010101" pitchFamily="2" charset="-122"/>
              </a:rPr>
              <a:t> Python </a:t>
            </a:r>
            <a:r>
              <a:rPr lang="zh-CN" altLang="en-US" sz="2800" b="1" dirty="0">
                <a:latin typeface="宋体" panose="02010600030101010101" pitchFamily="2" charset="-122"/>
                <a:ea typeface="宋体" panose="02010600030101010101" pitchFamily="2" charset="-122"/>
              </a:rPr>
              <a:t>语言描述</a:t>
            </a:r>
            <a:r>
              <a:rPr lang="en-US" altLang="zh-CN" sz="2800" b="1" dirty="0">
                <a:latin typeface="宋体" panose="02010600030101010101" pitchFamily="2" charset="-122"/>
                <a:ea typeface="宋体" panose="02010600030101010101" pitchFamily="2" charset="-122"/>
              </a:rPr>
              <a:t>》Kenneth A. Lambert </a:t>
            </a:r>
            <a:r>
              <a:rPr lang="zh-CN" altLang="en-US" sz="2800" b="1" dirty="0">
                <a:latin typeface="宋体" panose="02010600030101010101" pitchFamily="2" charset="-122"/>
                <a:ea typeface="宋体" panose="02010600030101010101" pitchFamily="2" charset="-122"/>
              </a:rPr>
              <a:t>著 李军 译 人民邮电出版社</a:t>
            </a:r>
          </a:p>
        </p:txBody>
      </p:sp>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ctrTitle"/>
          </p:nvPr>
        </p:nvSpPr>
        <p:spPr>
          <a:xfrm>
            <a:off x="1066800" y="201613"/>
            <a:ext cx="5665788" cy="995362"/>
          </a:xfrm>
        </p:spPr>
        <p:txBody>
          <a:bodyPr>
            <a:normAutofit fontScale="90000"/>
          </a:bodyPr>
          <a:lstStyle/>
          <a:p>
            <a:pPr eaLnBrk="1" hangingPunct="1"/>
            <a:r>
              <a:rPr lang="zh-CN" altLang="en-US" sz="6000" dirty="0">
                <a:effectLst/>
                <a:latin typeface="宋体" pitchFamily="2" charset="-122"/>
                <a:ea typeface="宋体" pitchFamily="2" charset="-122"/>
              </a:rPr>
              <a:t>关于数据结构</a:t>
            </a:r>
          </a:p>
        </p:txBody>
      </p:sp>
      <p:sp>
        <p:nvSpPr>
          <p:cNvPr id="5123" name="Rectangle 1029"/>
          <p:cNvSpPr>
            <a:spLocks noChangeArrowheads="1"/>
          </p:cNvSpPr>
          <p:nvPr/>
        </p:nvSpPr>
        <p:spPr bwMode="auto">
          <a:xfrm>
            <a:off x="152400" y="1268413"/>
            <a:ext cx="8839200" cy="5373687"/>
          </a:xfrm>
          <a:prstGeom prst="rect">
            <a:avLst/>
          </a:prstGeom>
          <a:noFill/>
          <a:ln w="9525">
            <a:noFill/>
            <a:miter lim="800000"/>
            <a:headEnd/>
            <a:tailEnd/>
          </a:ln>
        </p:spPr>
        <p:txBody>
          <a:bodyPr/>
          <a:lstStyle/>
          <a:p>
            <a:pPr indent="457200">
              <a:lnSpc>
                <a:spcPct val="110000"/>
              </a:lnSpc>
              <a:spcBef>
                <a:spcPct val="20000"/>
              </a:spcBef>
              <a:buClr>
                <a:schemeClr val="accent2"/>
              </a:buClr>
              <a:buSzPct val="80000"/>
              <a:buFont typeface="Wingdings" pitchFamily="2" charset="2"/>
              <a:buNone/>
            </a:pPr>
            <a:r>
              <a:rPr lang="zh-CN" altLang="en-US" sz="2800" dirty="0">
                <a:latin typeface="宋体" pitchFamily="2" charset="-122"/>
                <a:ea typeface="宋体" pitchFamily="2" charset="-122"/>
              </a:rPr>
              <a:t>目前，计算机已深入到社会生活的各个领域，其应用已不再仅仅局限于科学计算，而更多的是用于控制，管理及数据处理等非数值计算领域。计算机是一门研究用计算机进行信息表示和处理的科学。这里面涉及到两个问题：信息的</a:t>
            </a:r>
            <a:r>
              <a:rPr lang="zh-CN" altLang="en-US" sz="2800" dirty="0">
                <a:solidFill>
                  <a:schemeClr val="folHlink"/>
                </a:solidFill>
                <a:latin typeface="宋体" pitchFamily="2" charset="-122"/>
                <a:ea typeface="宋体" pitchFamily="2" charset="-122"/>
              </a:rPr>
              <a:t>表示</a:t>
            </a:r>
            <a:r>
              <a:rPr lang="zh-CN" altLang="en-US" sz="2800" dirty="0">
                <a:latin typeface="宋体" pitchFamily="2" charset="-122"/>
                <a:ea typeface="宋体" pitchFamily="2" charset="-122"/>
              </a:rPr>
              <a:t>，信息的</a:t>
            </a:r>
            <a:r>
              <a:rPr lang="zh-CN" altLang="en-US" sz="2800" dirty="0">
                <a:solidFill>
                  <a:schemeClr val="folHlink"/>
                </a:solidFill>
                <a:latin typeface="宋体" pitchFamily="2" charset="-122"/>
                <a:ea typeface="宋体" pitchFamily="2" charset="-122"/>
              </a:rPr>
              <a:t>处理</a:t>
            </a:r>
            <a:r>
              <a:rPr lang="zh-CN" altLang="en-US" sz="2800" dirty="0">
                <a:latin typeface="宋体" pitchFamily="2" charset="-122"/>
                <a:ea typeface="宋体" pitchFamily="2" charset="-122"/>
              </a:rPr>
              <a:t>。</a:t>
            </a:r>
          </a:p>
          <a:p>
            <a:pPr indent="457200">
              <a:lnSpc>
                <a:spcPct val="110000"/>
              </a:lnSpc>
              <a:spcBef>
                <a:spcPct val="20000"/>
              </a:spcBef>
              <a:buClr>
                <a:schemeClr val="accent2"/>
              </a:buClr>
              <a:buSzPct val="80000"/>
              <a:buFont typeface="Wingdings" pitchFamily="2" charset="2"/>
              <a:buNone/>
            </a:pPr>
            <a:r>
              <a:rPr lang="zh-CN" altLang="en-US" sz="2800" dirty="0">
                <a:latin typeface="宋体" pitchFamily="2" charset="-122"/>
                <a:ea typeface="宋体" pitchFamily="2" charset="-122"/>
              </a:rPr>
              <a:t>信息的表示和组织又直接关系到处理信息的程序的效率。随着应用问题的不断复杂，导致信息量剧增与信息范围的拓宽，使许多系统程序和应用程序的规模很大，结构又相当复杂。因此，必须分析待处理问题中的对象的特征及各对象之间存在的关系，这就是数据结构这门课所要研究的问题。</a:t>
            </a:r>
          </a:p>
        </p:txBody>
      </p:sp>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p:nvPr>
        </p:nvSpPr>
        <p:spPr>
          <a:xfrm>
            <a:off x="179388" y="1196975"/>
            <a:ext cx="8785225" cy="4465638"/>
          </a:xfrm>
        </p:spPr>
        <p:txBody>
          <a:bodyPr/>
          <a:lstStyle/>
          <a:p>
            <a:pPr marL="0" indent="0" eaLnBrk="1" hangingPunct="1">
              <a:lnSpc>
                <a:spcPct val="110000"/>
              </a:lnSpc>
              <a:buFont typeface="Wingdings" pitchFamily="2" charset="2"/>
              <a:buNone/>
            </a:pPr>
            <a:r>
              <a:rPr lang="zh-CN" altLang="en-US" dirty="0">
                <a:latin typeface="宋体" pitchFamily="2" charset="-122"/>
                <a:ea typeface="宋体" pitchFamily="2" charset="-122"/>
              </a:rPr>
              <a:t>编写解决实际问题的程序的一般过程</a:t>
            </a:r>
            <a:r>
              <a:rPr lang="zh-CN" altLang="en-US" sz="2800" dirty="0">
                <a:latin typeface="宋体" pitchFamily="2" charset="-122"/>
                <a:ea typeface="宋体" pitchFamily="2" charset="-122"/>
              </a:rPr>
              <a:t>：</a:t>
            </a:r>
            <a:endParaRPr lang="zh-CN" altLang="en-US" dirty="0">
              <a:latin typeface="宋体" pitchFamily="2" charset="-122"/>
              <a:ea typeface="宋体" pitchFamily="2" charset="-122"/>
            </a:endParaRPr>
          </a:p>
          <a:p>
            <a:pPr marL="533400" lvl="1" indent="1588" eaLnBrk="1" hangingPunct="1">
              <a:lnSpc>
                <a:spcPct val="110000"/>
              </a:lnSpc>
            </a:pPr>
            <a:r>
              <a:rPr lang="zh-CN" altLang="en-US" sz="2400" dirty="0">
                <a:latin typeface="宋体" pitchFamily="2" charset="-122"/>
                <a:ea typeface="宋体" pitchFamily="2" charset="-122"/>
              </a:rPr>
              <a:t> </a:t>
            </a:r>
            <a:r>
              <a:rPr lang="zh-CN" altLang="en-US" dirty="0">
                <a:latin typeface="宋体" pitchFamily="2" charset="-122"/>
                <a:ea typeface="宋体" pitchFamily="2" charset="-122"/>
              </a:rPr>
              <a:t>如何用数据形式描述问题</a:t>
            </a:r>
            <a:r>
              <a:rPr lang="en-US" altLang="zh-CN" dirty="0">
                <a:latin typeface="宋体" pitchFamily="2" charset="-122"/>
                <a:ea typeface="宋体" pitchFamily="2" charset="-122"/>
              </a:rPr>
              <a:t>?—</a:t>
            </a:r>
            <a:r>
              <a:rPr lang="zh-CN" altLang="en-US" dirty="0">
                <a:latin typeface="宋体" pitchFamily="2" charset="-122"/>
                <a:ea typeface="宋体" pitchFamily="2" charset="-122"/>
              </a:rPr>
              <a:t>即由问题抽象出一个适当的数学模型</a:t>
            </a:r>
            <a:r>
              <a:rPr lang="en-US" altLang="zh-CN" dirty="0">
                <a:latin typeface="宋体" pitchFamily="2" charset="-122"/>
                <a:ea typeface="宋体" pitchFamily="2" charset="-122"/>
              </a:rPr>
              <a:t>;</a:t>
            </a:r>
          </a:p>
          <a:p>
            <a:pPr marL="533400" lvl="1" indent="1588"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问题所涉及的数据量大小及数据之间的关系</a:t>
            </a:r>
            <a:r>
              <a:rPr lang="en-US" altLang="zh-CN" dirty="0">
                <a:latin typeface="宋体" pitchFamily="2" charset="-122"/>
                <a:ea typeface="宋体" pitchFamily="2" charset="-122"/>
                <a:cs typeface="Times New Roman" charset="0"/>
              </a:rPr>
              <a:t>;</a:t>
            </a:r>
            <a:endParaRPr lang="en-US" altLang="zh-CN" dirty="0">
              <a:latin typeface="宋体" pitchFamily="2" charset="-122"/>
              <a:ea typeface="宋体" pitchFamily="2" charset="-122"/>
            </a:endParaRPr>
          </a:p>
          <a:p>
            <a:pPr marL="533400" lvl="1" indent="1588"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如何在计算机中存储数据及体现数据之间的关系</a:t>
            </a:r>
            <a:r>
              <a:rPr lang="en-US" altLang="zh-CN" dirty="0">
                <a:latin typeface="宋体" pitchFamily="2" charset="-122"/>
                <a:ea typeface="宋体" pitchFamily="2" charset="-122"/>
              </a:rPr>
              <a:t>?            </a:t>
            </a:r>
          </a:p>
          <a:p>
            <a:pPr marL="533400" lvl="1" indent="1588"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处理问题时需要对数据作何种运算</a:t>
            </a:r>
            <a:r>
              <a:rPr lang="en-US" altLang="zh-CN" dirty="0">
                <a:latin typeface="宋体" pitchFamily="2" charset="-122"/>
                <a:ea typeface="宋体" pitchFamily="2" charset="-122"/>
              </a:rPr>
              <a:t>?</a:t>
            </a:r>
          </a:p>
          <a:p>
            <a:pPr marL="533400" lvl="1" indent="1588"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所编写的程序的性能是否良好</a:t>
            </a:r>
            <a:r>
              <a:rPr lang="en-US" altLang="zh-CN" dirty="0">
                <a:latin typeface="宋体" pitchFamily="2" charset="-122"/>
                <a:ea typeface="宋体" pitchFamily="2" charset="-122"/>
              </a:rPr>
              <a:t>?</a:t>
            </a:r>
          </a:p>
          <a:p>
            <a:pPr marL="0" indent="0" eaLnBrk="1" hangingPunct="1">
              <a:lnSpc>
                <a:spcPct val="110000"/>
              </a:lnSpc>
              <a:buFont typeface="Wingdings" pitchFamily="2" charset="2"/>
              <a:buNone/>
            </a:pPr>
            <a:r>
              <a:rPr lang="zh-CN" altLang="en-US" sz="2800" dirty="0">
                <a:latin typeface="宋体" pitchFamily="2" charset="-122"/>
                <a:ea typeface="宋体" pitchFamily="2" charset="-122"/>
              </a:rPr>
              <a:t>上面所列举的问题基本上由数据结构这门课程来回答。</a:t>
            </a:r>
          </a:p>
        </p:txBody>
      </p:sp>
      <p:sp>
        <p:nvSpPr>
          <p:cNvPr id="6147" name="Rectangle 1027"/>
          <p:cNvSpPr>
            <a:spLocks noChangeArrowheads="1"/>
          </p:cNvSpPr>
          <p:nvPr/>
        </p:nvSpPr>
        <p:spPr bwMode="auto">
          <a:xfrm>
            <a:off x="762000" y="188913"/>
            <a:ext cx="7620000" cy="838200"/>
          </a:xfrm>
          <a:prstGeom prst="rect">
            <a:avLst/>
          </a:prstGeom>
          <a:noFill/>
          <a:ln w="9525">
            <a:noFill/>
            <a:miter lim="800000"/>
            <a:headEnd/>
            <a:tailEnd/>
          </a:ln>
        </p:spPr>
        <p:txBody>
          <a:bodyPr lIns="92075" tIns="46038" rIns="92075" bIns="46038" anchor="b"/>
          <a:lstStyle/>
          <a:p>
            <a:pPr algn="ctr"/>
            <a:r>
              <a:rPr lang="zh-CN" altLang="en-US" sz="4400" dirty="0">
                <a:solidFill>
                  <a:schemeClr val="tx2"/>
                </a:solidFill>
                <a:latin typeface="宋体" pitchFamily="2" charset="-122"/>
                <a:ea typeface="宋体" pitchFamily="2" charset="-122"/>
              </a:rPr>
              <a:t>计算机求解问题的一般步骤</a:t>
            </a:r>
          </a:p>
        </p:txBody>
      </p:sp>
    </p:spTree>
  </p:cSld>
  <p:clrMapOvr>
    <a:masterClrMapping/>
  </p:clrMapOvr>
  <p:transition spd="slow">
    <p:blinds/>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050"/>
          <p:cNvSpPr>
            <a:spLocks noGrp="1" noChangeArrowheads="1"/>
          </p:cNvSpPr>
          <p:nvPr>
            <p:ph/>
          </p:nvPr>
        </p:nvSpPr>
        <p:spPr>
          <a:xfrm>
            <a:off x="685800" y="1905000"/>
            <a:ext cx="7772400" cy="4191000"/>
          </a:xfrm>
        </p:spPr>
        <p:txBody>
          <a:bodyPr/>
          <a:lstStyle/>
          <a:p>
            <a:pPr lvl="4" eaLnBrk="1" hangingPunct="1"/>
            <a:endParaRPr lang="en-US" altLang="zh-CN" dirty="0"/>
          </a:p>
          <a:p>
            <a:pPr lvl="4" eaLnBrk="1" hangingPunct="1"/>
            <a:endParaRPr lang="en-US" altLang="zh-CN" dirty="0"/>
          </a:p>
        </p:txBody>
      </p:sp>
      <p:sp>
        <p:nvSpPr>
          <p:cNvPr id="322564" name="Rectangle 2052"/>
          <p:cNvSpPr>
            <a:spLocks noGrp="1" noChangeArrowheads="1"/>
          </p:cNvSpPr>
          <p:nvPr>
            <p:ph type="title" idx="4294967295"/>
          </p:nvPr>
        </p:nvSpPr>
        <p:spPr>
          <a:xfrm>
            <a:off x="0" y="144463"/>
            <a:ext cx="7415213" cy="908050"/>
          </a:xfrm>
        </p:spPr>
        <p:txBody>
          <a:bodyPr>
            <a:normAutofit fontScale="90000"/>
          </a:bodyPr>
          <a:lstStyle/>
          <a:p>
            <a:pPr eaLnBrk="1" hangingPunct="1">
              <a:defRPr/>
            </a:pPr>
            <a:r>
              <a:rPr lang="zh-CN" altLang="en-US" sz="5400" dirty="0">
                <a:effectLst/>
                <a:latin typeface="宋体" pitchFamily="2" charset="-122"/>
                <a:ea typeface="宋体" pitchFamily="2" charset="-122"/>
              </a:rPr>
              <a:t>数据结构及其概念</a:t>
            </a:r>
          </a:p>
        </p:txBody>
      </p:sp>
      <p:sp>
        <p:nvSpPr>
          <p:cNvPr id="322569" name="Rectangle 2057"/>
          <p:cNvSpPr>
            <a:spLocks noChangeArrowheads="1"/>
          </p:cNvSpPr>
          <p:nvPr/>
        </p:nvSpPr>
        <p:spPr bwMode="auto">
          <a:xfrm>
            <a:off x="179512" y="1700808"/>
            <a:ext cx="8785225" cy="2441575"/>
          </a:xfrm>
          <a:prstGeom prst="rect">
            <a:avLst/>
          </a:prstGeom>
          <a:noFill/>
          <a:ln w="9525">
            <a:noFill/>
            <a:miter lim="800000"/>
            <a:headEnd/>
            <a:tailEnd/>
          </a:ln>
        </p:spPr>
        <p:txBody>
          <a:bodyPr>
            <a:spAutoFit/>
          </a:bodyPr>
          <a:lstStyle/>
          <a:p>
            <a:pPr eaLnBrk="0" hangingPunct="0">
              <a:lnSpc>
                <a:spcPct val="110000"/>
              </a:lnSpc>
              <a:spcBef>
                <a:spcPct val="20000"/>
              </a:spcBef>
            </a:pPr>
            <a:r>
              <a:rPr lang="en-US" altLang="zh-CN" dirty="0"/>
              <a:t>      </a:t>
            </a:r>
            <a:r>
              <a:rPr lang="en-US" altLang="zh-CN" dirty="0">
                <a:latin typeface="宋体" pitchFamily="2" charset="-122"/>
                <a:ea typeface="宋体" pitchFamily="2" charset="-122"/>
              </a:rPr>
              <a:t>《</a:t>
            </a:r>
            <a:r>
              <a:rPr kumimoji="0" lang="zh-CN" altLang="en-US" sz="2800" dirty="0">
                <a:latin typeface="宋体" pitchFamily="2" charset="-122"/>
                <a:ea typeface="宋体" pitchFamily="2" charset="-122"/>
              </a:rPr>
              <a:t>算法与数据结构</a:t>
            </a:r>
            <a:r>
              <a:rPr lang="en-US" altLang="zh-CN" sz="2800" dirty="0">
                <a:latin typeface="宋体" pitchFamily="2" charset="-122"/>
                <a:ea typeface="宋体" pitchFamily="2" charset="-122"/>
              </a:rPr>
              <a:t>》</a:t>
            </a:r>
            <a:r>
              <a:rPr kumimoji="0" lang="zh-CN" altLang="en-US" sz="2800" dirty="0">
                <a:latin typeface="宋体" pitchFamily="2" charset="-122"/>
                <a:ea typeface="宋体" pitchFamily="2" charset="-122"/>
              </a:rPr>
              <a:t>是计算机科学中的一门综合性专业基础课</a:t>
            </a:r>
            <a:r>
              <a:rPr lang="zh-CN" altLang="en-US" sz="2800" dirty="0">
                <a:latin typeface="宋体" pitchFamily="2" charset="-122"/>
                <a:ea typeface="宋体" pitchFamily="2" charset="-122"/>
              </a:rPr>
              <a:t>。是</a:t>
            </a:r>
            <a:r>
              <a:rPr kumimoji="0" lang="zh-CN" altLang="en-US" sz="2800" dirty="0">
                <a:latin typeface="宋体" pitchFamily="2" charset="-122"/>
                <a:ea typeface="宋体" pitchFamily="2" charset="-122"/>
              </a:rPr>
              <a:t>介于数学、计算机硬件、计算机软件三者之间的一门核心课程，不仅是一般程序设计的基础，而且是设计和实现编译程序、操作系统、数据库系统及其他系统程序和大型应用程序的重要基础。</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9"/>
                                        </p:tgtEl>
                                        <p:attrNameLst>
                                          <p:attrName>style.visibility</p:attrName>
                                        </p:attrNameLst>
                                      </p:cBhvr>
                                      <p:to>
                                        <p:strVal val="visible"/>
                                      </p:to>
                                    </p:set>
                                    <p:anim calcmode="lin" valueType="num">
                                      <p:cBhvr additive="base">
                                        <p:cTn id="7" dur="500" fill="hold"/>
                                        <p:tgtEl>
                                          <p:spTgt spid="322569"/>
                                        </p:tgtEl>
                                        <p:attrNameLst>
                                          <p:attrName>ppt_x</p:attrName>
                                        </p:attrNameLst>
                                      </p:cBhvr>
                                      <p:tavLst>
                                        <p:tav tm="0">
                                          <p:val>
                                            <p:strVal val="0-#ppt_w/2"/>
                                          </p:val>
                                        </p:tav>
                                        <p:tav tm="100000">
                                          <p:val>
                                            <p:strVal val="#ppt_x"/>
                                          </p:val>
                                        </p:tav>
                                      </p:tavLst>
                                    </p:anim>
                                    <p:anim calcmode="lin" valueType="num">
                                      <p:cBhvr additive="base">
                                        <p:cTn id="8" dur="500" fill="hold"/>
                                        <p:tgtEl>
                                          <p:spTgt spid="3225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74" name="Rectangle 22"/>
          <p:cNvSpPr>
            <a:spLocks noGrp="1" noChangeArrowheads="1"/>
          </p:cNvSpPr>
          <p:nvPr>
            <p:ph type="title"/>
          </p:nvPr>
        </p:nvSpPr>
        <p:spPr>
          <a:xfrm>
            <a:off x="685800" y="404813"/>
            <a:ext cx="6262688" cy="731837"/>
          </a:xfrm>
        </p:spPr>
        <p:txBody>
          <a:bodyPr>
            <a:normAutofit fontScale="90000"/>
          </a:bodyPr>
          <a:lstStyle/>
          <a:p>
            <a:pPr eaLnBrk="1" hangingPunct="1">
              <a:defRPr/>
            </a:pPr>
            <a:r>
              <a:rPr lang="zh-CN" altLang="en-US" dirty="0">
                <a:effectLst/>
                <a:latin typeface="宋体" panose="02010600030101010101" pitchFamily="2" charset="-122"/>
                <a:ea typeface="宋体" panose="02010600030101010101" pitchFamily="2" charset="-122"/>
              </a:rPr>
              <a:t>数据结构的例子</a:t>
            </a:r>
          </a:p>
        </p:txBody>
      </p:sp>
      <p:sp>
        <p:nvSpPr>
          <p:cNvPr id="8195" name="Rectangle 2"/>
          <p:cNvSpPr>
            <a:spLocks noGrp="1" noChangeArrowheads="1"/>
          </p:cNvSpPr>
          <p:nvPr>
            <p:ph sz="half" idx="1"/>
          </p:nvPr>
        </p:nvSpPr>
        <p:spPr/>
        <p:txBody>
          <a:bodyPr/>
          <a:lstStyle/>
          <a:p>
            <a:pPr lvl="4" eaLnBrk="1" hangingPunct="1"/>
            <a:endParaRPr lang="en-US" altLang="zh-CN">
              <a:latin typeface="宋体" panose="02010600030101010101" pitchFamily="2" charset="-122"/>
              <a:ea typeface="宋体" panose="02010600030101010101" pitchFamily="2" charset="-122"/>
            </a:endParaRPr>
          </a:p>
          <a:p>
            <a:pPr lvl="4" eaLnBrk="1" hangingPunct="1"/>
            <a:endParaRPr lang="en-US" altLang="zh-CN">
              <a:latin typeface="宋体" panose="02010600030101010101" pitchFamily="2" charset="-122"/>
              <a:ea typeface="宋体" panose="02010600030101010101" pitchFamily="2" charset="-122"/>
            </a:endParaRPr>
          </a:p>
        </p:txBody>
      </p:sp>
      <p:graphicFrame>
        <p:nvGraphicFramePr>
          <p:cNvPr id="356385" name="Group 33"/>
          <p:cNvGraphicFramePr>
            <a:graphicFrameLocks noGrp="1"/>
          </p:cNvGraphicFramePr>
          <p:nvPr>
            <p:ph sz="half" idx="2"/>
          </p:nvPr>
        </p:nvGraphicFramePr>
        <p:xfrm>
          <a:off x="3059113" y="4508500"/>
          <a:ext cx="3308350" cy="1735139"/>
        </p:xfrm>
        <a:graphic>
          <a:graphicData uri="http://schemas.openxmlformats.org/drawingml/2006/table">
            <a:tbl>
              <a:tblPr/>
              <a:tblGrid>
                <a:gridCol w="136366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姓名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电话号码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陈海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13612345588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李四锋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宋体" pitchFamily="2" charset="-122"/>
                          <a:ea typeface="宋体" pitchFamily="2" charset="-122"/>
                        </a:rPr>
                        <a:t>13056112345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宋体" pitchFamily="2" charset="-122"/>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213" name="Rectangle 34"/>
          <p:cNvSpPr>
            <a:spLocks noChangeArrowheads="1"/>
          </p:cNvSpPr>
          <p:nvPr/>
        </p:nvSpPr>
        <p:spPr bwMode="auto">
          <a:xfrm>
            <a:off x="152400" y="1196975"/>
            <a:ext cx="8812213" cy="3024188"/>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3200" dirty="0">
                <a:solidFill>
                  <a:schemeClr val="folHlink"/>
                </a:solidFill>
                <a:latin typeface="宋体" panose="02010600030101010101" pitchFamily="2" charset="-122"/>
                <a:ea typeface="宋体" panose="02010600030101010101" pitchFamily="2" charset="-122"/>
              </a:rPr>
              <a:t>例</a:t>
            </a:r>
            <a:r>
              <a:rPr lang="en-US" altLang="zh-CN" sz="3200" dirty="0">
                <a:solidFill>
                  <a:schemeClr val="folHlink"/>
                </a:solidFill>
                <a:latin typeface="宋体" panose="02010600030101010101" pitchFamily="2" charset="-122"/>
                <a:ea typeface="宋体" panose="02010600030101010101" pitchFamily="2" charset="-122"/>
              </a:rPr>
              <a:t>1</a:t>
            </a:r>
            <a:r>
              <a:rPr lang="zh-CN" altLang="en-US" sz="3200" dirty="0">
                <a:solidFill>
                  <a:schemeClr val="folHlink"/>
                </a:solidFill>
                <a:latin typeface="宋体" panose="02010600030101010101" pitchFamily="2" charset="-122"/>
                <a:ea typeface="宋体" panose="02010600030101010101" pitchFamily="2" charset="-122"/>
              </a:rPr>
              <a:t>：电话号码查询系统</a:t>
            </a:r>
          </a:p>
          <a:p>
            <a:pPr>
              <a:lnSpc>
                <a:spcPct val="110000"/>
              </a:lnSpc>
              <a:spcBef>
                <a:spcPct val="20000"/>
              </a:spcBef>
              <a:buClr>
                <a:schemeClr val="accent2"/>
              </a:buClr>
              <a:buSzPct val="80000"/>
              <a:buFont typeface="Wingdings" pitchFamily="2" charset="2"/>
              <a:buNone/>
            </a:pPr>
            <a:r>
              <a:rPr lang="zh-CN" altLang="en-US"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设有一个电话号码薄，它记录了</a:t>
            </a:r>
            <a:r>
              <a:rPr lang="en-US" altLang="zh-CN" sz="2800" dirty="0">
                <a:latin typeface="宋体" panose="02010600030101010101" pitchFamily="2" charset="-122"/>
                <a:ea typeface="宋体" panose="02010600030101010101" pitchFamily="2" charset="-122"/>
              </a:rPr>
              <a:t>N</a:t>
            </a:r>
            <a:r>
              <a:rPr lang="zh-CN" altLang="en-US" sz="2800" dirty="0">
                <a:latin typeface="宋体" panose="02010600030101010101" pitchFamily="2" charset="-122"/>
                <a:ea typeface="宋体" panose="02010600030101010101" pitchFamily="2" charset="-122"/>
              </a:rPr>
              <a:t>个人的名字和其相应的电话号码，假定按如下形式安排：</a:t>
            </a:r>
            <a:r>
              <a:rPr lang="en-US" altLang="zh-CN" sz="2800" dirty="0">
                <a:latin typeface="宋体" panose="02010600030101010101" pitchFamily="2" charset="-122"/>
                <a:ea typeface="宋体" panose="02010600030101010101" pitchFamily="2" charset="-122"/>
              </a:rPr>
              <a:t>(a</a:t>
            </a:r>
            <a:r>
              <a:rPr lang="en-US" altLang="zh-CN" sz="2800" baseline="-12000" dirty="0">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 b</a:t>
            </a:r>
            <a:r>
              <a:rPr lang="en-US" altLang="zh-CN" sz="2800" baseline="-12000" dirty="0">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a:t>
            </a:r>
            <a:r>
              <a:rPr lang="en-US" altLang="zh-CN" sz="2800" baseline="-12000" dirty="0">
                <a:latin typeface="宋体" panose="02010600030101010101" pitchFamily="2" charset="-122"/>
                <a:ea typeface="宋体" panose="02010600030101010101" pitchFamily="2" charset="-122"/>
              </a:rPr>
              <a:t>2</a:t>
            </a:r>
            <a:r>
              <a:rPr lang="en-US" altLang="zh-CN" sz="2800" dirty="0">
                <a:latin typeface="宋体" panose="02010600030101010101" pitchFamily="2" charset="-122"/>
                <a:ea typeface="宋体" panose="02010600030101010101" pitchFamily="2" charset="-122"/>
              </a:rPr>
              <a:t>, b</a:t>
            </a:r>
            <a:r>
              <a:rPr lang="en-US" altLang="zh-CN" sz="2800" baseline="-12000" dirty="0">
                <a:latin typeface="宋体" panose="02010600030101010101" pitchFamily="2" charset="-122"/>
                <a:ea typeface="宋体" panose="02010600030101010101" pitchFamily="2" charset="-122"/>
              </a:rPr>
              <a:t>2</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a:t>
            </a:r>
            <a:r>
              <a:rPr lang="en-US" altLang="zh-CN" sz="2800" baseline="-12000" dirty="0">
                <a:latin typeface="宋体" panose="02010600030101010101" pitchFamily="2" charset="-122"/>
                <a:ea typeface="宋体" panose="02010600030101010101" pitchFamily="2" charset="-122"/>
              </a:rPr>
              <a:t>n</a:t>
            </a:r>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b</a:t>
            </a:r>
            <a:r>
              <a:rPr lang="en-US" altLang="zh-CN" sz="2800" baseline="-12000" dirty="0" err="1">
                <a:latin typeface="宋体" panose="02010600030101010101" pitchFamily="2" charset="-122"/>
                <a:ea typeface="宋体" panose="02010600030101010101" pitchFamily="2" charset="-122"/>
              </a:rPr>
              <a:t>n</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，其中</a:t>
            </a:r>
            <a:r>
              <a:rPr lang="en-US" altLang="zh-CN" sz="2800" dirty="0" err="1">
                <a:latin typeface="宋体" panose="02010600030101010101" pitchFamily="2" charset="-122"/>
                <a:ea typeface="宋体" panose="02010600030101010101" pitchFamily="2" charset="-122"/>
              </a:rPr>
              <a:t>a</a:t>
            </a:r>
            <a:r>
              <a:rPr lang="en-US" altLang="zh-CN" sz="2800" baseline="-140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 b</a:t>
            </a:r>
            <a:r>
              <a:rPr lang="en-US" altLang="zh-CN" sz="2800" baseline="-14000" dirty="0">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i</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2…n) </a:t>
            </a:r>
            <a:r>
              <a:rPr lang="zh-CN" altLang="en-US" sz="2800" dirty="0">
                <a:latin typeface="宋体" panose="02010600030101010101" pitchFamily="2" charset="-122"/>
                <a:ea typeface="宋体" panose="02010600030101010101" pitchFamily="2" charset="-122"/>
              </a:rPr>
              <a:t>分别表示某人的名字和电话号码。 本问题是一种典型的表格问题。如表</a:t>
            </a:r>
            <a:r>
              <a:rPr lang="en-US" altLang="zh-CN" sz="2800" dirty="0">
                <a:latin typeface="宋体" panose="02010600030101010101" pitchFamily="2" charset="-122"/>
                <a:ea typeface="宋体" panose="02010600030101010101" pitchFamily="2" charset="-122"/>
              </a:rPr>
              <a:t>1-1</a:t>
            </a:r>
            <a:r>
              <a:rPr lang="zh-CN" altLang="en-US" sz="2800" dirty="0">
                <a:latin typeface="宋体" panose="02010600030101010101" pitchFamily="2" charset="-122"/>
                <a:ea typeface="宋体" panose="02010600030101010101" pitchFamily="2" charset="-122"/>
              </a:rPr>
              <a:t>，数据与数据成简单的一对一的</a:t>
            </a:r>
            <a:r>
              <a:rPr lang="zh-CN" altLang="en-US" sz="2800" dirty="0">
                <a:solidFill>
                  <a:schemeClr val="folHlink"/>
                </a:solidFill>
                <a:latin typeface="宋体" panose="02010600030101010101" pitchFamily="2" charset="-122"/>
                <a:ea typeface="宋体" panose="02010600030101010101" pitchFamily="2" charset="-122"/>
              </a:rPr>
              <a:t>线性关系</a:t>
            </a:r>
            <a:r>
              <a:rPr lang="zh-CN" altLang="en-US" sz="2800" dirty="0">
                <a:latin typeface="宋体" panose="02010600030101010101" pitchFamily="2" charset="-122"/>
                <a:ea typeface="宋体" panose="02010600030101010101" pitchFamily="2" charset="-122"/>
              </a:rPr>
              <a:t>。</a:t>
            </a:r>
          </a:p>
        </p:txBody>
      </p:sp>
      <p:sp>
        <p:nvSpPr>
          <p:cNvPr id="356387" name="Rectangle 35"/>
          <p:cNvSpPr>
            <a:spLocks noChangeArrowheads="1"/>
          </p:cNvSpPr>
          <p:nvPr/>
        </p:nvSpPr>
        <p:spPr bwMode="auto">
          <a:xfrm>
            <a:off x="3505200" y="6288088"/>
            <a:ext cx="2362200" cy="381000"/>
          </a:xfrm>
          <a:prstGeom prst="rect">
            <a:avLst/>
          </a:prstGeom>
          <a:noFill/>
          <a:ln w="9525">
            <a:noFill/>
            <a:miter lim="800000"/>
            <a:headEnd/>
            <a:tailEnd/>
          </a:ln>
          <a:effectLst/>
        </p:spPr>
        <p:txBody>
          <a:bodyPr lIns="92075" tIns="46038" rIns="92075" bIns="46038" anchor="ctr"/>
          <a:lstStyle/>
          <a:p>
            <a:pPr algn="ctr">
              <a:defRPr/>
            </a:pPr>
            <a:r>
              <a:rPr lang="zh-CN" altLang="en-US" sz="2000" dirty="0">
                <a:latin typeface="宋体" panose="02010600030101010101" pitchFamily="2" charset="-122"/>
                <a:ea typeface="宋体" panose="02010600030101010101" pitchFamily="2" charset="-122"/>
              </a:rPr>
              <a:t>表</a:t>
            </a:r>
            <a:r>
              <a:rPr lang="en-US" altLang="zh-CN" sz="2000" dirty="0">
                <a:latin typeface="宋体" panose="02010600030101010101" pitchFamily="2" charset="-122"/>
                <a:ea typeface="宋体" panose="02010600030101010101" pitchFamily="2" charset="-122"/>
              </a:rPr>
              <a:t>1</a:t>
            </a:r>
            <a:r>
              <a:rPr lang="en-US" altLang="zh-CN" sz="2000" dirty="0">
                <a:effectLst>
                  <a:outerShdw blurRad="38100" dist="38100" dir="2700000" algn="tl">
                    <a:srgbClr val="000000"/>
                  </a:outerShdw>
                </a:effectLst>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线性表结构</a:t>
            </a:r>
          </a:p>
        </p:txBody>
      </p:sp>
    </p:spTree>
  </p:cSld>
  <p:clrMapOvr>
    <a:masterClrMapping/>
  </p:clrMapOvr>
  <p:transition spd="slow">
    <p:blinds/>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739</TotalTime>
  <Words>4328</Words>
  <Application>Microsoft Office PowerPoint</Application>
  <PresentationFormat>全屏显示(4:3)</PresentationFormat>
  <Paragraphs>350</Paragraphs>
  <Slides>44</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9" baseType="lpstr">
      <vt:lpstr>Arial Unicode MS</vt:lpstr>
      <vt:lpstr>黑体</vt:lpstr>
      <vt:lpstr>楷体_GB2312</vt:lpstr>
      <vt:lpstr>宋体</vt:lpstr>
      <vt:lpstr>微软雅黑</vt:lpstr>
      <vt:lpstr>Arial</vt:lpstr>
      <vt:lpstr>Calibri</vt:lpstr>
      <vt:lpstr>Franklin Gothic Book</vt:lpstr>
      <vt:lpstr>Franklin Gothic Medium</vt:lpstr>
      <vt:lpstr>Symbol</vt:lpstr>
      <vt:lpstr>Times New Roman</vt:lpstr>
      <vt:lpstr>Wingdings</vt:lpstr>
      <vt:lpstr>Wingdings 2</vt:lpstr>
      <vt:lpstr>暗香扑面</vt:lpstr>
      <vt:lpstr>位图图像</vt:lpstr>
      <vt:lpstr>算法与数据结构1</vt:lpstr>
      <vt:lpstr>关于算法和数据结构课程强调几点</vt:lpstr>
      <vt:lpstr>关于我</vt:lpstr>
      <vt:lpstr>关于考核</vt:lpstr>
      <vt:lpstr>算法与数据结构</vt:lpstr>
      <vt:lpstr>关于数据结构</vt:lpstr>
      <vt:lpstr>PowerPoint 演示文稿</vt:lpstr>
      <vt:lpstr>数据结构及其概念</vt:lpstr>
      <vt:lpstr>数据结构的例子</vt:lpstr>
      <vt:lpstr>PowerPoint 演示文稿</vt:lpstr>
      <vt:lpstr>PowerPoint 演示文稿</vt:lpstr>
      <vt:lpstr>基本概念和术语</vt:lpstr>
      <vt:lpstr>PowerPoint 演示文稿</vt:lpstr>
      <vt:lpstr>数据结构的形式定义</vt:lpstr>
      <vt:lpstr>数据结构的存储方式</vt:lpstr>
      <vt:lpstr>PowerPoint 演示文稿</vt:lpstr>
      <vt:lpstr>PowerPoint 演示文稿</vt:lpstr>
      <vt:lpstr>PowerPoint 演示文稿</vt:lpstr>
      <vt:lpstr>数据类型</vt:lpstr>
      <vt:lpstr>数据结构的运算</vt:lpstr>
      <vt:lpstr>抽象数据类型</vt:lpstr>
      <vt:lpstr>PowerPoint 演示文稿</vt:lpstr>
      <vt:lpstr>Python 起源</vt:lpstr>
      <vt:lpstr>Python 特性</vt:lpstr>
      <vt:lpstr>交互式命令行(Interactive console)</vt:lpstr>
      <vt:lpstr>不只是脚本</vt:lpstr>
      <vt:lpstr>强大易用的标准库</vt:lpstr>
      <vt:lpstr>胶水语言(glue language)</vt:lpstr>
      <vt:lpstr>收放自如(scalability)</vt:lpstr>
      <vt:lpstr>不要括号</vt:lpstr>
      <vt:lpstr>Python 用途</vt:lpstr>
      <vt:lpstr>应用举例</vt:lpstr>
      <vt:lpstr>算法分析初步</vt:lpstr>
      <vt:lpstr>PowerPoint 演示文稿</vt:lpstr>
      <vt:lpstr>算法设计的要求</vt:lpstr>
      <vt:lpstr>算法效率的度量</vt:lpstr>
      <vt:lpstr>PowerPoint 演示文稿</vt:lpstr>
      <vt:lpstr>算法分析应用举例</vt:lpstr>
      <vt:lpstr>PowerPoint 演示文稿</vt:lpstr>
      <vt:lpstr>PowerPoint 演示文稿</vt:lpstr>
      <vt:lpstr>PowerPoint 演示文稿</vt:lpstr>
      <vt:lpstr>PowerPoint 演示文稿</vt:lpstr>
      <vt:lpstr>PowerPoint 演示文稿</vt:lpstr>
      <vt:lpstr>算法的空间分析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算法与数据结构</dc:title>
  <dc:creator>Li</dc:creator>
  <cp:lastModifiedBy>李 波</cp:lastModifiedBy>
  <cp:revision>35</cp:revision>
  <dcterms:created xsi:type="dcterms:W3CDTF">2016-09-07T12:50:49Z</dcterms:created>
  <dcterms:modified xsi:type="dcterms:W3CDTF">2018-09-10T13:53:30Z</dcterms:modified>
</cp:coreProperties>
</file>