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78" r:id="rId29"/>
    <p:sldId id="27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550C-6156-48B7-B9CC-E0860AC60DEB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0137-A3E5-4DB7-BC47-6668944113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 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 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FB4F87-75E8-4853-A6C4-4BFFDA9A6C4D}" type="datetimeFigureOut">
              <a:rPr lang="zh-CN" altLang="en-US"/>
              <a:pPr/>
              <a:t>2018/9/18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29F1656-618E-4459-ACB1-0DCD3534463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7E4D87D-5C20-4123-A1CC-6BC71AE0B18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4F73052-3308-4944-B2CF-4B46FD32D0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sdn.net/v_july_v/article/details/6543438" TargetMode="External"/><Relationship Id="rId3" Type="http://schemas.openxmlformats.org/officeDocument/2006/relationships/hyperlink" Target="http://www.careercup.com/" TargetMode="External"/><Relationship Id="rId7" Type="http://schemas.openxmlformats.org/officeDocument/2006/relationships/hyperlink" Target="http://acm.zju.edu.cn/onlinejudge/" TargetMode="External"/><Relationship Id="rId2" Type="http://schemas.openxmlformats.org/officeDocument/2006/relationships/hyperlink" Target="http://leetcod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topcoder.com/" TargetMode="External"/><Relationship Id="rId5" Type="http://schemas.openxmlformats.org/officeDocument/2006/relationships/hyperlink" Target="http://www.glassdoor.com/index.htm" TargetMode="External"/><Relationship Id="rId10" Type="http://schemas.openxmlformats.org/officeDocument/2006/relationships/hyperlink" Target="http://poj.org/" TargetMode="External"/><Relationship Id="rId4" Type="http://schemas.openxmlformats.org/officeDocument/2006/relationships/hyperlink" Target="http://hawstein.com/posts/ctci-solutions-contents.html" TargetMode="External"/><Relationship Id="rId9" Type="http://schemas.openxmlformats.org/officeDocument/2006/relationships/hyperlink" Target="http://www.mitbbs.com/bbsdoc/JobHunting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uva.onlinejudge.org/" TargetMode="External"/><Relationship Id="rId13" Type="http://schemas.openxmlformats.org/officeDocument/2006/relationships/hyperlink" Target="http://www.usaco.org/" TargetMode="External"/><Relationship Id="rId3" Type="http://schemas.openxmlformats.org/officeDocument/2006/relationships/hyperlink" Target="http://codeforces.com/" TargetMode="External"/><Relationship Id="rId7" Type="http://schemas.openxmlformats.org/officeDocument/2006/relationships/hyperlink" Target="https://news.ycombinator.com/" TargetMode="External"/><Relationship Id="rId12" Type="http://schemas.openxmlformats.org/officeDocument/2006/relationships/hyperlink" Target="http://www.cnblogs.com/yqskj/articles/2004220.html" TargetMode="External"/><Relationship Id="rId2" Type="http://schemas.openxmlformats.org/officeDocument/2006/relationships/hyperlink" Target="http://acm.hdu.edu.c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julycoding/The-Art-Of-Programming-By-July/blob/master/ebook/zh/Readme.md" TargetMode="External"/><Relationship Id="rId11" Type="http://schemas.openxmlformats.org/officeDocument/2006/relationships/hyperlink" Target="http://www.zhihu.com/people/22a5b9b8bf17b9b64e13025609f76cd0" TargetMode="External"/><Relationship Id="rId5" Type="http://schemas.openxmlformats.org/officeDocument/2006/relationships/hyperlink" Target="https://www.hackerrank.com/" TargetMode="External"/><Relationship Id="rId15" Type="http://schemas.openxmlformats.org/officeDocument/2006/relationships/hyperlink" Target="http://acm.sgu.ru/" TargetMode="External"/><Relationship Id="rId10" Type="http://schemas.openxmlformats.org/officeDocument/2006/relationships/hyperlink" Target="http://www.spoj.com/" TargetMode="External"/><Relationship Id="rId4" Type="http://schemas.openxmlformats.org/officeDocument/2006/relationships/hyperlink" Target="http://www.geeksforgeeks.org/" TargetMode="External"/><Relationship Id="rId9" Type="http://schemas.openxmlformats.org/officeDocument/2006/relationships/hyperlink" Target="http://acm.timus.ru/" TargetMode="External"/><Relationship Id="rId14" Type="http://schemas.openxmlformats.org/officeDocument/2006/relationships/hyperlink" Target="http://baike.baidu.com/link?url=fN9fqCkU6J7bRtUNy4jhfHH8lRFn_hqoY5BpLJ7nQUVCNHh_lnlQdiEbqU3lAt5ijGuGlAv7hi4rZKnGO8_35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算法与数据结构</a:t>
            </a:r>
            <a:r>
              <a:rPr lang="en-US" altLang="zh-CN" dirty="0" smtClean="0"/>
              <a:t>3</a:t>
            </a:r>
            <a:br>
              <a:rPr lang="en-US" altLang="zh-CN" dirty="0" smtClean="0"/>
            </a:br>
            <a:r>
              <a:rPr lang="zh-CN" altLang="en-US" dirty="0" smtClean="0"/>
              <a:t>循环链表和双向链表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中德所</a:t>
            </a:r>
            <a:endParaRPr lang="en-US" altLang="zh-CN" dirty="0" smtClean="0"/>
          </a:p>
          <a:p>
            <a:r>
              <a:rPr lang="zh-CN" altLang="en-US" dirty="0" smtClean="0"/>
              <a:t>李波</a:t>
            </a:r>
            <a:endParaRPr lang="en-US" altLang="zh-CN" dirty="0" smtClean="0"/>
          </a:p>
          <a:p>
            <a:r>
              <a:rPr lang="en-US" altLang="zh-CN" dirty="0" smtClean="0"/>
              <a:t>2018/9/19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例子：一元多项式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的表示和相加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一元多项式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的表示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一元多项式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p(x)=p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+p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x+p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+ 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+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400" baseline="30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，由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n+1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个系数唯一确定。则在计算机中可用线性表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表示。既然是线性表，就可以用顺序表和链表来实现。两种不同实现方式的元素类型定义如下：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2400" y="4076700"/>
            <a:ext cx="42751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(1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存储表示的类型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typedef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struct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{  float 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系数部分*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指数部分*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}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;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572000" y="4005263"/>
            <a:ext cx="44148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(2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链式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存储表示的类型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typedef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ploy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{   float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;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系数部分*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;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指数部分*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ploy  *next ;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} Ploy 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915400" cy="41402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一元多项式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的相加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失一般性，设有两个一元多项式：</a:t>
            </a:r>
          </a:p>
          <a:p>
            <a:pPr marL="5334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P(x)=p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+p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x+p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+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+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baseline="-25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baseline="30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baseline="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</a:t>
            </a:r>
          </a:p>
          <a:p>
            <a:pPr marL="5334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Q(x)=q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+q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x+q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+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+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baseline="-25000" dirty="0" err="1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baseline="30000" dirty="0" err="1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baseline="300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(m&lt;n)</a:t>
            </a:r>
          </a:p>
          <a:p>
            <a:pPr marL="5334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R(x)=P(x)+ Q(x)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R(x)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由线性表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R((p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+q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+q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+q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+q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唯一表示。</a:t>
            </a:r>
            <a:endParaRPr lang="zh-CN" altLang="en-US" sz="24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/>
          </p:nvPr>
        </p:nvSpPr>
        <p:spPr>
          <a:xfrm>
            <a:off x="152400" y="188913"/>
            <a:ext cx="8740775" cy="6669087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⑴</a:t>
            </a: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顺序存储表示的相加</a:t>
            </a:r>
            <a:endParaRPr lang="zh-CN" altLang="en-US" dirty="0">
              <a:solidFill>
                <a:schemeClr val="folHlink"/>
              </a:solidFill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线性表的定义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typedef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struct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{   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 a[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MAX_SIZE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] ; 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   length ;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}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Sqlist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 ;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顺序表示的相加非常简单。访问第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项可直接访问：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L.a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[4].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L.a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[4].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expn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(2)</a:t>
            </a:r>
            <a:r>
              <a:rPr lang="en-US" altLang="zh-CN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链式存储表示的</a:t>
            </a: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相加</a:t>
            </a:r>
            <a:endParaRPr lang="en-US" altLang="zh-CN" dirty="0" smtClean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采用链式存储表示时，根据结点类型定义，凡是系数为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的项不在链表中出现，从而可以大大减少链表的长度。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44291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一元多项式相加的实质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是： </a:t>
            </a:r>
          </a:p>
          <a:p>
            <a:pPr marL="355600" lvl="1" indent="0">
              <a:lnSpc>
                <a:spcPct val="11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指数不同： 是链表的合并。</a:t>
            </a:r>
          </a:p>
          <a:p>
            <a:pPr marL="355600" lvl="1" indent="0">
              <a:lnSpc>
                <a:spcPct val="11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指数相同： 系数相加，和为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，去掉结点，和不为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，修改结点的系数域。</a:t>
            </a:r>
          </a:p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算法之一：</a:t>
            </a:r>
          </a:p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   就在原来两个多项式链表的基础上进行相加，相加后原来两个多项式链表就不在存在。当然再要对原来两个多项式进行其它操作就不允许了。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589713"/>
          </a:xfrm>
          <a:noFill/>
          <a:ln/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</a:p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Ploy  *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add_ploy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  *La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ploy  *Lb)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La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为头指针表示的一元多项式相加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ploy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, *pc , *pa , 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,*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;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float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=pc=La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pa=La-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=Lb-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(pa!=NULL&amp;&amp;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!=NULL)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{  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&gt;next=pa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pc=pa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所指的结点合并，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指向下一个结点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{ 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所指的结点合并，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指向下一个结点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516688"/>
          </a:xfrm>
          <a:noFill/>
          <a:ln/>
        </p:spPr>
        <p:txBody>
          <a:bodyPr>
            <a:normAutofit fontScale="55000" lnSpcReduction="20000"/>
          </a:bodyPr>
          <a:lstStyle/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else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x=pa-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coef+pb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if  (abs(x)&lt;=1.0e-6)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如果系数和为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，删除两个结点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=pa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free(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free(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else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如果系数和不为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，修改其中一个结点的系数域，删除另一个结点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&gt;next=pa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=x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pc=pa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free(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;  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516688"/>
          </a:xfrm>
          <a:noFill/>
          <a:ln/>
        </p:spPr>
        <p:txBody>
          <a:bodyPr/>
          <a:lstStyle/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end of while */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 (pa==NULL)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else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pc-&gt;next=pa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return 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;  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44291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算法之二：</a:t>
            </a:r>
          </a:p>
          <a:p>
            <a:pPr marL="0" indent="45720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两个多项式链表进行相加，生成一个新的相加后的结果多项式链表，原来两个多项式链表依然存在，不发生任何改变，如果要再对原来两个多项式进行其它操作也不影响。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5897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</a:p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Ploy  *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add_ploy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  *La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ploy  *Lb)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La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为头指针表示的一元多项式相加，生成一个新的结果多项式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ploy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, *pc , *pa , 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, *p ;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float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=pc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=(ploy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(ploy)) ; 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pa=La-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=Lb-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(pa!=NULL&amp;&amp;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!=NULL)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=(ploy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(ploy)) ;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&gt;next=NULL ;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5897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 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生成一个新的结果结点并赋值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pc=p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}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生成的结点插入到结果链表的最后，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指向下一个结点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 (pa-&gt;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=(ploy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(ploy)) ;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&gt;next=NULL ; 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生成一个新的结果结点并赋值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pc=p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   </a:t>
            </a:r>
          </a:p>
          <a:p>
            <a:pPr marL="13462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}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生成的结点插入到结果链表的最后，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指向下一个结点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/>
          </p:nvPr>
        </p:nvSpPr>
        <p:spPr>
          <a:xfrm>
            <a:off x="228600" y="1143000"/>
            <a:ext cx="8763000" cy="31242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循环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Circular Linked 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：是一种头尾相接的链表。其特点是最后一个结点的指针域指向链表的头结点，整个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链表的指针域链接成一个环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循环链表的任意一个结点出发都可以找到链表中的其它结点，使得表处理更加方便灵活。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下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图是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带头结点的单循环链表的示意图。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4724400" cy="838200"/>
          </a:xfrm>
        </p:spPr>
        <p:txBody>
          <a:bodyPr/>
          <a:lstStyle/>
          <a:p>
            <a:pPr algn="l"/>
            <a:r>
              <a:rPr lang="zh-CN" altLang="en-US" dirty="0" smtClean="0">
                <a:effectLst/>
                <a:latin typeface="宋体" pitchFamily="2" charset="-122"/>
                <a:ea typeface="宋体" pitchFamily="2" charset="-122"/>
              </a:rPr>
              <a:t>循环</a:t>
            </a:r>
            <a:r>
              <a:rPr lang="zh-CN" altLang="en-US" dirty="0">
                <a:effectLst/>
                <a:latin typeface="宋体" pitchFamily="2" charset="-122"/>
                <a:ea typeface="宋体" pitchFamily="2" charset="-122"/>
              </a:rPr>
              <a:t>链表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990600" y="5614988"/>
            <a:ext cx="827088" cy="43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/>
              <a:t>空表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6913" y="4370388"/>
            <a:ext cx="7823200" cy="2154237"/>
            <a:chOff x="439" y="2753"/>
            <a:chExt cx="4928" cy="1357"/>
          </a:xfrm>
        </p:grpSpPr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1248" y="3842"/>
              <a:ext cx="217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单</a:t>
              </a:r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循环链表示意图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767" y="2769"/>
              <a:ext cx="3600" cy="978"/>
              <a:chOff x="1767" y="2769"/>
              <a:chExt cx="3600" cy="978"/>
            </a:xfrm>
          </p:grpSpPr>
          <p:sp>
            <p:nvSpPr>
              <p:cNvPr id="166920" name="Rectangle 8"/>
              <p:cNvSpPr>
                <a:spLocks noChangeArrowheads="1"/>
              </p:cNvSpPr>
              <p:nvPr/>
            </p:nvSpPr>
            <p:spPr bwMode="auto">
              <a:xfrm>
                <a:off x="3288" y="3475"/>
                <a:ext cx="612" cy="27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>
                    <a:latin typeface="宋体" pitchFamily="2" charset="-122"/>
                    <a:ea typeface="宋体" pitchFamily="2" charset="-122"/>
                  </a:rPr>
                  <a:t>非空表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767" y="2769"/>
                <a:ext cx="3600" cy="712"/>
                <a:chOff x="1767" y="2769"/>
                <a:chExt cx="3600" cy="712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2509" y="3028"/>
                  <a:ext cx="720" cy="317"/>
                  <a:chOff x="1008" y="1152"/>
                  <a:chExt cx="720" cy="317"/>
                </a:xfrm>
              </p:grpSpPr>
              <p:sp>
                <p:nvSpPr>
                  <p:cNvPr id="1669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a</a:t>
                    </a:r>
                    <a:r>
                      <a:rPr lang="en-US" altLang="zh-CN" baseline="-25000"/>
                      <a:t>1</a:t>
                    </a:r>
                    <a:r>
                      <a:rPr lang="en-US" altLang="zh-CN"/>
                      <a:t>    </a:t>
                    </a:r>
                  </a:p>
                </p:txBody>
              </p:sp>
              <p:sp>
                <p:nvSpPr>
                  <p:cNvPr id="16692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9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3239" y="3018"/>
                  <a:ext cx="720" cy="317"/>
                  <a:chOff x="1008" y="1152"/>
                  <a:chExt cx="720" cy="317"/>
                </a:xfrm>
              </p:grpSpPr>
              <p:sp>
                <p:nvSpPr>
                  <p:cNvPr id="1669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a</a:t>
                    </a:r>
                    <a:r>
                      <a:rPr lang="en-US" altLang="zh-CN" baseline="-25000"/>
                      <a:t>2</a:t>
                    </a:r>
                    <a:r>
                      <a:rPr lang="en-US" altLang="zh-CN"/>
                      <a:t>   </a:t>
                    </a:r>
                  </a:p>
                </p:txBody>
              </p:sp>
              <p:sp>
                <p:nvSpPr>
                  <p:cNvPr id="1669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92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8"/>
                <p:cNvGrpSpPr>
                  <a:grpSpLocks/>
                </p:cNvGrpSpPr>
                <p:nvPr/>
              </p:nvGrpSpPr>
              <p:grpSpPr bwMode="auto">
                <a:xfrm>
                  <a:off x="3969" y="2961"/>
                  <a:ext cx="720" cy="272"/>
                  <a:chOff x="3642" y="3312"/>
                  <a:chExt cx="720" cy="272"/>
                </a:xfrm>
              </p:grpSpPr>
              <p:sp>
                <p:nvSpPr>
                  <p:cNvPr id="16693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42" y="3312"/>
                    <a:ext cx="544" cy="2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cs typeface="Times New Roman" pitchFamily="18" charset="0"/>
                      </a:rPr>
                      <a:t>……</a:t>
                    </a:r>
                    <a:endParaRPr lang="en-US" altLang="zh-CN"/>
                  </a:p>
                </p:txBody>
              </p:sp>
              <p:sp>
                <p:nvSpPr>
                  <p:cNvPr id="16693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22" y="350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4689" y="3009"/>
                  <a:ext cx="544" cy="319"/>
                  <a:chOff x="4689" y="3009"/>
                  <a:chExt cx="544" cy="319"/>
                </a:xfrm>
              </p:grpSpPr>
              <p:sp>
                <p:nvSpPr>
                  <p:cNvPr id="1669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689" y="3009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a</a:t>
                    </a:r>
                    <a:r>
                      <a:rPr lang="en-US" altLang="zh-CN" baseline="-25000"/>
                      <a:t>n</a:t>
                    </a:r>
                  </a:p>
                </p:txBody>
              </p:sp>
              <p:sp>
                <p:nvSpPr>
                  <p:cNvPr id="16693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119" y="3011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24"/>
                <p:cNvGrpSpPr>
                  <a:grpSpLocks/>
                </p:cNvGrpSpPr>
                <p:nvPr/>
              </p:nvGrpSpPr>
              <p:grpSpPr bwMode="auto">
                <a:xfrm>
                  <a:off x="1767" y="2769"/>
                  <a:ext cx="720" cy="577"/>
                  <a:chOff x="1008" y="892"/>
                  <a:chExt cx="720" cy="577"/>
                </a:xfrm>
              </p:grpSpPr>
              <p:sp>
                <p:nvSpPr>
                  <p:cNvPr id="1669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head</a:t>
                    </a:r>
                  </a:p>
                </p:txBody>
              </p:sp>
              <p:grpSp>
                <p:nvGrpSpPr>
                  <p:cNvPr id="1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166939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zh-CN" altLang="en-US"/>
                        <a:t>   </a:t>
                      </a:r>
                    </a:p>
                  </p:txBody>
                </p:sp>
                <p:sp>
                  <p:nvSpPr>
                    <p:cNvPr id="166940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6941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" name="Group 30"/>
                <p:cNvGrpSpPr>
                  <a:grpSpLocks/>
                </p:cNvGrpSpPr>
                <p:nvPr/>
              </p:nvGrpSpPr>
              <p:grpSpPr bwMode="auto">
                <a:xfrm>
                  <a:off x="2048" y="3162"/>
                  <a:ext cx="3319" cy="319"/>
                  <a:chOff x="2048" y="3162"/>
                  <a:chExt cx="3319" cy="319"/>
                </a:xfrm>
              </p:grpSpPr>
              <p:sp>
                <p:nvSpPr>
                  <p:cNvPr id="16694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175" y="3162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94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367" y="316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94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048" y="3480"/>
                    <a:ext cx="33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946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5" y="3337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439" y="2753"/>
              <a:ext cx="913" cy="731"/>
              <a:chOff x="439" y="2753"/>
              <a:chExt cx="913" cy="731"/>
            </a:xfrm>
          </p:grpSpPr>
          <p:sp>
            <p:nvSpPr>
              <p:cNvPr id="166948" name="Rectangle 36"/>
              <p:cNvSpPr>
                <a:spLocks noChangeArrowheads="1"/>
              </p:cNvSpPr>
              <p:nvPr/>
            </p:nvSpPr>
            <p:spPr bwMode="auto">
              <a:xfrm>
                <a:off x="662" y="2753"/>
                <a:ext cx="52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head</a:t>
                </a:r>
              </a:p>
            </p:txBody>
          </p:sp>
          <p:grpSp>
            <p:nvGrpSpPr>
              <p:cNvPr id="13" name="Group 37"/>
              <p:cNvGrpSpPr>
                <a:grpSpLocks/>
              </p:cNvGrpSpPr>
              <p:nvPr/>
            </p:nvGrpSpPr>
            <p:grpSpPr bwMode="auto">
              <a:xfrm>
                <a:off x="624" y="3013"/>
                <a:ext cx="728" cy="317"/>
                <a:chOff x="624" y="3013"/>
                <a:chExt cx="728" cy="317"/>
              </a:xfrm>
            </p:grpSpPr>
            <p:sp>
              <p:nvSpPr>
                <p:cNvPr id="166950" name="Rectangle 38"/>
                <p:cNvSpPr>
                  <a:spLocks noChangeArrowheads="1"/>
                </p:cNvSpPr>
                <p:nvPr/>
              </p:nvSpPr>
              <p:spPr bwMode="auto">
                <a:xfrm>
                  <a:off x="624" y="3013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zh-CN" altLang="en-US"/>
                    <a:t>   </a:t>
                  </a:r>
                </a:p>
              </p:txBody>
            </p:sp>
            <p:sp>
              <p:nvSpPr>
                <p:cNvPr id="166951" name="Line 39"/>
                <p:cNvSpPr>
                  <a:spLocks noChangeShapeType="1"/>
                </p:cNvSpPr>
                <p:nvPr/>
              </p:nvSpPr>
              <p:spPr bwMode="auto">
                <a:xfrm>
                  <a:off x="1054" y="3013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52" name="Line 40"/>
                <p:cNvSpPr>
                  <a:spLocks noChangeShapeType="1"/>
                </p:cNvSpPr>
                <p:nvPr/>
              </p:nvSpPr>
              <p:spPr bwMode="auto">
                <a:xfrm>
                  <a:off x="1112" y="315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439" y="3165"/>
                <a:ext cx="909" cy="319"/>
                <a:chOff x="439" y="3165"/>
                <a:chExt cx="909" cy="319"/>
              </a:xfrm>
            </p:grpSpPr>
            <p:sp>
              <p:nvSpPr>
                <p:cNvPr id="166954" name="Line 42"/>
                <p:cNvSpPr>
                  <a:spLocks noChangeShapeType="1"/>
                </p:cNvSpPr>
                <p:nvPr/>
              </p:nvSpPr>
              <p:spPr bwMode="auto">
                <a:xfrm>
                  <a:off x="1348" y="316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55" name="Line 43"/>
                <p:cNvSpPr>
                  <a:spLocks noChangeShapeType="1"/>
                </p:cNvSpPr>
                <p:nvPr/>
              </p:nvSpPr>
              <p:spPr bwMode="auto">
                <a:xfrm>
                  <a:off x="439" y="3481"/>
                  <a:ext cx="9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56" name="Line 44"/>
                <p:cNvSpPr>
                  <a:spLocks noChangeShapeType="1"/>
                </p:cNvSpPr>
                <p:nvPr/>
              </p:nvSpPr>
              <p:spPr bwMode="auto">
                <a:xfrm>
                  <a:off x="439" y="3165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6957" name="Line 45"/>
          <p:cNvSpPr>
            <a:spLocks noChangeShapeType="1"/>
          </p:cNvSpPr>
          <p:nvPr/>
        </p:nvSpPr>
        <p:spPr bwMode="auto">
          <a:xfrm>
            <a:off x="685800" y="50276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7056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1435100" lvl="4" indent="0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 (pa-&gt;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pPr marL="1435100" lvl="4" indent="0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x=pa-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coef+pb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if  (abs(x)&lt;=1.0e-6)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系数和为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pa,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分别直接后继结点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{ 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else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若系数和不为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，生成的结点插入到结果链表的最后，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pa,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分别直接后继结点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{ 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=(ploy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(ploy))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=x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&gt;next=NULL ;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         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生成一个新的结果结点并赋值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pc=p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516688"/>
          </a:xfrm>
          <a:noFill/>
          <a:ln/>
        </p:spPr>
        <p:txBody>
          <a:bodyPr>
            <a:normAutofit fontScale="92500" lnSpcReduction="20000"/>
          </a:bodyPr>
          <a:lstStyle/>
          <a:p>
            <a:pPr marL="1435100" lvl="4" indent="0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  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}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end of while */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 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!=NULL)  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while(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!=NULL)</a:t>
            </a: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=(ploy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(ploy))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&gt;next=NULL ;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生成一个新的结果结点并赋值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pc-&gt;next=p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pc=p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6516688"/>
          </a:xfrm>
          <a:noFill/>
          <a:ln/>
        </p:spPr>
        <p:txBody>
          <a:bodyPr>
            <a:normAutofit fontScale="92500" lnSpcReduction="10000"/>
          </a:bodyPr>
          <a:lstStyle/>
          <a:p>
            <a:pPr marL="723900" lvl="2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 (pa!=NULL)  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while(pa!=NULL)</a:t>
            </a: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=(ploy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(ploy))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coef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=pa-&gt;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expn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&gt;next=NULL ;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生成一个新的结果结点并赋值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pc=p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smtClean="0">
                <a:latin typeface="宋体" pitchFamily="2" charset="-122"/>
                <a:ea typeface="宋体" pitchFamily="2" charset="-122"/>
              </a:rPr>
              <a:t>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return 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;  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Python Tips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原地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交换两个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indent="34290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Python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提供了一个直观的在一行代码中赋值与交换（变量值）的方法，请参见下面的示例：</a:t>
            </a:r>
          </a:p>
          <a:p>
            <a:pPr lvl="2">
              <a:buNone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 10,20</a:t>
            </a:r>
          </a:p>
          <a:p>
            <a:pPr lvl="2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print(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2">
              <a:buNone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y,x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2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print(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2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#1 (10, 20)</a:t>
            </a:r>
          </a:p>
          <a:p>
            <a:pPr lvl="2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#2 (20, 10)</a:t>
            </a:r>
          </a:p>
          <a:p>
            <a:pPr marL="324000" lvl="1" indent="28575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赋值的右侧形成了一个新的元组，左侧立即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解析（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unpack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）那个（未被引用的）元组到变量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&lt;a&gt;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&lt;b&gt;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。一旦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赋值完成，新的元组变成了未被引用状态并且被标记为可被垃圾回收，最终也完成了变量的交换。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链状比较操作符</a:t>
            </a:r>
          </a:p>
          <a:p>
            <a:pPr lvl="1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比较操作符的聚合是另一个有时很方便的技巧：</a:t>
            </a:r>
          </a:p>
          <a:p>
            <a:pPr lvl="1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n= 10</a:t>
            </a:r>
          </a:p>
          <a:p>
            <a:pPr lvl="1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result= 1&lt; n&lt; 20</a:t>
            </a:r>
          </a:p>
          <a:p>
            <a:pPr lvl="1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print(result)</a:t>
            </a:r>
          </a:p>
          <a:p>
            <a:pPr lvl="1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 True</a:t>
            </a:r>
          </a:p>
          <a:p>
            <a:pPr lvl="1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result= 1&gt; n&lt;= 9</a:t>
            </a:r>
          </a:p>
          <a:p>
            <a:pPr lvl="1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print(result)</a:t>
            </a:r>
          </a:p>
          <a:p>
            <a:pPr lvl="1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 False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使用三元操作符来进行条件赋值</a:t>
            </a:r>
          </a:p>
          <a:p>
            <a:pPr lvl="1" indent="28575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三元操作符是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if-else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语句也就是条件操作符的一个快捷方式：</a:t>
            </a:r>
          </a:p>
          <a:p>
            <a:pPr lvl="1" indent="28575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表达式为真的返回值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] if [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] else [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表达式为假的返回值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]</a:t>
            </a:r>
          </a:p>
          <a:p>
            <a:pPr lvl="1" indent="28575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这里给出几个你可以用来使代码紧凑简洁的例子。下面的语句是说“如果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，给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赋值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，不然赋值为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20”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。如果需要的话我们也可以延长这条操作链。</a:t>
            </a:r>
          </a:p>
          <a:p>
            <a:pPr lvl="1" indent="28575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x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 10 if (y == 9) else 20</a:t>
            </a:r>
          </a:p>
          <a:p>
            <a:pPr lvl="1" indent="28575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同样地，我们可以对类做这种操作：</a:t>
            </a:r>
          </a:p>
          <a:p>
            <a:pPr lvl="1" indent="28575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x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 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classA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if y == 1 else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classB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)(param1, param2)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 简化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if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 indent="34290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我们可以使用下面的方式来验证多个值：</a:t>
            </a:r>
          </a:p>
          <a:p>
            <a:pPr indent="34290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if m in [1,3,5,7]:</a:t>
            </a:r>
          </a:p>
          <a:p>
            <a:pPr indent="34290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而不是：</a:t>
            </a:r>
          </a:p>
          <a:p>
            <a:pPr indent="34290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if m==1 or m==3 or m==5 or m==7:</a:t>
            </a:r>
          </a:p>
          <a:p>
            <a:pPr indent="342900">
              <a:buNone/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找到列表中出现最频繁的数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 indent="34290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test= [1,2,3,4,2,2,3,1,4,4,4]</a:t>
            </a:r>
          </a:p>
          <a:p>
            <a:pPr indent="34290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print(max(set(test),key=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test.count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))</a:t>
            </a:r>
          </a:p>
          <a:p>
            <a:pPr indent="34290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#-&gt; 4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leetcode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>
                <a:hlinkClick r:id="rId2"/>
              </a:rPr>
              <a:t>http://leetcode.com/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careerup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>
                <a:hlinkClick r:id="rId3"/>
              </a:rPr>
              <a:t>http://www.careercup.com/</a:t>
            </a:r>
            <a:endParaRPr lang="zh-CN" altLang="en-US" dirty="0" smtClean="0"/>
          </a:p>
          <a:p>
            <a:r>
              <a:rPr lang="en-US" altLang="zh-CN" dirty="0" smtClean="0">
                <a:hlinkClick r:id="rId4"/>
              </a:rPr>
              <a:t>http://hawstein.com/posts/ctci-solutions-contents.html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glassdoor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http://www.glassdoor.com/index.htm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topcoder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http://www.topcoder.com/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zoj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http://acm.zju.edu.cn/onlinejudge/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6. </a:t>
            </a:r>
            <a:r>
              <a:rPr lang="en-US" altLang="zh-CN" dirty="0" err="1" smtClean="0"/>
              <a:t>july</a:t>
            </a:r>
            <a:r>
              <a:rPr lang="zh-CN" altLang="en-US" dirty="0" smtClean="0"/>
              <a:t>的博客</a:t>
            </a:r>
          </a:p>
          <a:p>
            <a:r>
              <a:rPr lang="en-US" altLang="zh-CN" dirty="0" smtClean="0">
                <a:hlinkClick r:id="rId8"/>
              </a:rPr>
              <a:t>http://blog.csdn.net/v_july_v/article/details/6543438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7. </a:t>
            </a:r>
            <a:r>
              <a:rPr lang="en-US" altLang="zh-CN" dirty="0" err="1" smtClean="0"/>
              <a:t>mitbbs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http://www.mitbbs.com/bbsdoc/JobHunting.html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8. </a:t>
            </a:r>
            <a:r>
              <a:rPr lang="en-US" altLang="zh-CN" dirty="0" err="1" smtClean="0"/>
              <a:t>poj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http://poj.org/</a:t>
            </a:r>
            <a:endParaRPr lang="zh-CN" altLang="en-US" dirty="0" smtClean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 fontScale="32500" lnSpcReduction="20000"/>
          </a:bodyPr>
          <a:lstStyle/>
          <a:p>
            <a:endParaRPr lang="zh-CN" altLang="en-US" dirty="0" smtClean="0"/>
          </a:p>
          <a:p>
            <a:r>
              <a:rPr lang="en-US" altLang="zh-CN" sz="3700" dirty="0" smtClean="0"/>
              <a:t>9. </a:t>
            </a:r>
            <a:r>
              <a:rPr lang="zh-CN" altLang="en-US" sz="3700" dirty="0" smtClean="0"/>
              <a:t>杭电</a:t>
            </a:r>
            <a:r>
              <a:rPr lang="en-US" altLang="zh-CN" sz="3700" dirty="0" err="1" smtClean="0"/>
              <a:t>acm</a:t>
            </a:r>
            <a:r>
              <a:rPr lang="en-US" altLang="zh-CN" sz="3700" dirty="0" smtClean="0"/>
              <a:t>  </a:t>
            </a:r>
            <a:r>
              <a:rPr lang="en-US" altLang="zh-CN" sz="3700" dirty="0" smtClean="0">
                <a:hlinkClick r:id="rId2"/>
              </a:rPr>
              <a:t>http://acm.hdu.edu.cn/</a:t>
            </a:r>
            <a:endParaRPr lang="zh-CN" altLang="en-US" sz="3700" dirty="0" smtClean="0"/>
          </a:p>
          <a:p>
            <a:r>
              <a:rPr lang="zh-CN" altLang="en-US" sz="3700" dirty="0" smtClean="0"/>
              <a:t> </a:t>
            </a:r>
          </a:p>
          <a:p>
            <a:r>
              <a:rPr lang="en-US" altLang="zh-CN" sz="3700" dirty="0" smtClean="0"/>
              <a:t>10. </a:t>
            </a:r>
            <a:r>
              <a:rPr lang="en-US" altLang="zh-CN" sz="3700" dirty="0" err="1" smtClean="0"/>
              <a:t>codeforces</a:t>
            </a:r>
            <a:r>
              <a:rPr lang="en-US" altLang="zh-CN" sz="3700" dirty="0" smtClean="0"/>
              <a:t>  </a:t>
            </a:r>
            <a:r>
              <a:rPr lang="en-US" altLang="zh-CN" sz="3700" dirty="0" smtClean="0">
                <a:hlinkClick r:id="rId3"/>
              </a:rPr>
              <a:t>http://codeforces.com/</a:t>
            </a:r>
            <a:endParaRPr lang="zh-CN" altLang="en-US" sz="3700" dirty="0" smtClean="0"/>
          </a:p>
          <a:p>
            <a:r>
              <a:rPr lang="zh-CN" altLang="en-US" sz="3700" dirty="0" smtClean="0"/>
              <a:t> </a:t>
            </a:r>
          </a:p>
          <a:p>
            <a:r>
              <a:rPr lang="en-US" altLang="zh-CN" sz="3700" dirty="0" smtClean="0"/>
              <a:t>11. </a:t>
            </a:r>
            <a:r>
              <a:rPr lang="zh-CN" altLang="en-US" sz="3700" dirty="0" smtClean="0"/>
              <a:t>复杂数据结构的讲解及实现</a:t>
            </a:r>
            <a:r>
              <a:rPr lang="en-US" altLang="zh-CN" sz="3700" dirty="0" err="1" smtClean="0"/>
              <a:t>GeeksForGeeks</a:t>
            </a:r>
            <a:r>
              <a:rPr lang="zh-CN" altLang="en-US" sz="3700" dirty="0" smtClean="0"/>
              <a:t>： </a:t>
            </a:r>
            <a:r>
              <a:rPr lang="en-US" altLang="zh-CN" sz="3700" dirty="0" smtClean="0">
                <a:hlinkClick r:id="rId4"/>
              </a:rPr>
              <a:t>http://www.geeksforgeeks.org/</a:t>
            </a:r>
            <a:r>
              <a:rPr lang="zh-CN" altLang="en-US" sz="3700" dirty="0" smtClean="0"/>
              <a:t> </a:t>
            </a:r>
          </a:p>
          <a:p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en-US" altLang="zh-CN" sz="3700" dirty="0" smtClean="0"/>
              <a:t>12. </a:t>
            </a:r>
            <a:r>
              <a:rPr lang="zh-CN" altLang="en-US" sz="3700" dirty="0" smtClean="0"/>
              <a:t>一个比较牛逼的</a:t>
            </a:r>
            <a:r>
              <a:rPr lang="en-US" altLang="zh-CN" sz="3700" dirty="0" smtClean="0"/>
              <a:t>coding challenge</a:t>
            </a:r>
            <a:r>
              <a:rPr lang="zh-CN" altLang="en-US" sz="3700" dirty="0" smtClean="0"/>
              <a:t>网站： </a:t>
            </a:r>
            <a:r>
              <a:rPr lang="en-US" altLang="zh-CN" sz="3700" dirty="0" smtClean="0">
                <a:hlinkClick r:id="rId5"/>
              </a:rPr>
              <a:t>https://www.hackerrank.com/</a:t>
            </a:r>
            <a:r>
              <a:rPr lang="zh-CN" altLang="en-US" sz="3700" dirty="0" smtClean="0"/>
              <a:t> </a:t>
            </a:r>
            <a:br>
              <a:rPr lang="zh-CN" altLang="en-US" sz="3700" dirty="0" smtClean="0"/>
            </a:br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en-US" altLang="zh-CN" sz="3700" dirty="0" smtClean="0"/>
              <a:t>13. </a:t>
            </a:r>
            <a:r>
              <a:rPr lang="zh-CN" altLang="en-US" sz="3700" dirty="0" smtClean="0"/>
              <a:t>他总结出的</a:t>
            </a:r>
            <a:r>
              <a:rPr lang="en-US" altLang="zh-CN" sz="3700" dirty="0" smtClean="0"/>
              <a:t>《</a:t>
            </a:r>
            <a:r>
              <a:rPr lang="zh-CN" altLang="en-US" sz="3700" dirty="0" smtClean="0"/>
              <a:t>程序员编程艺术</a:t>
            </a:r>
            <a:r>
              <a:rPr lang="en-US" altLang="zh-CN" sz="3700" dirty="0" smtClean="0"/>
              <a:t>》</a:t>
            </a:r>
            <a:r>
              <a:rPr lang="zh-CN" altLang="en-US" sz="3700" dirty="0" smtClean="0"/>
              <a:t>： </a:t>
            </a:r>
            <a:r>
              <a:rPr lang="en-US" altLang="zh-CN" sz="3700" dirty="0" smtClean="0">
                <a:hlinkClick r:id="rId6"/>
              </a:rPr>
              <a:t>https://github.com/julycoding/The-Art-Of-Programming-By-July/blob/master/ebook/zh/Readme.md</a:t>
            </a:r>
            <a:r>
              <a:rPr lang="zh-CN" altLang="en-US" sz="3700" dirty="0" smtClean="0"/>
              <a:t> </a:t>
            </a:r>
            <a:br>
              <a:rPr lang="zh-CN" altLang="en-US" sz="3700" dirty="0" smtClean="0"/>
            </a:br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en-US" altLang="zh-CN" sz="3700" dirty="0" smtClean="0"/>
              <a:t>14. </a:t>
            </a:r>
            <a:r>
              <a:rPr lang="zh-CN" altLang="en-US" sz="3700" dirty="0" smtClean="0"/>
              <a:t>最近发现的一个比较有意思的论坛</a:t>
            </a:r>
            <a:r>
              <a:rPr lang="en-US" altLang="zh-CN" sz="3700" dirty="0" smtClean="0"/>
              <a:t>Hacker News</a:t>
            </a:r>
            <a:r>
              <a:rPr lang="zh-CN" altLang="en-US" sz="3700" dirty="0" smtClean="0"/>
              <a:t>： </a:t>
            </a:r>
            <a:r>
              <a:rPr lang="en-US" altLang="zh-CN" sz="3700" dirty="0" smtClean="0">
                <a:hlinkClick r:id="rId7"/>
              </a:rPr>
              <a:t>https://news.ycombinator.com</a:t>
            </a:r>
            <a:r>
              <a:rPr lang="zh-CN" altLang="en-US" sz="3700" dirty="0" smtClean="0"/>
              <a:t> </a:t>
            </a:r>
          </a:p>
          <a:p>
            <a:r>
              <a:rPr lang="zh-CN" altLang="en-US" sz="3700" dirty="0" smtClean="0"/>
              <a:t> </a:t>
            </a:r>
          </a:p>
          <a:p>
            <a:r>
              <a:rPr lang="en-US" altLang="zh-CN" sz="3700" dirty="0" smtClean="0"/>
              <a:t>15.  - </a:t>
            </a:r>
            <a:r>
              <a:rPr lang="en-US" altLang="zh-CN" sz="3700" dirty="0" err="1" smtClean="0">
                <a:hlinkClick r:id="rId8"/>
              </a:rPr>
              <a:t>UVa</a:t>
            </a:r>
            <a:r>
              <a:rPr lang="en-US" altLang="zh-CN" sz="3700" dirty="0" smtClean="0">
                <a:hlinkClick r:id="rId8"/>
              </a:rPr>
              <a:t> Online Judge</a:t>
            </a:r>
            <a:r>
              <a:rPr lang="zh-CN" altLang="en-US" sz="3700" dirty="0" smtClean="0"/>
              <a:t> 西班牙</a:t>
            </a:r>
            <a:r>
              <a:rPr lang="en-US" altLang="zh-CN" sz="3700" dirty="0" smtClean="0"/>
              <a:t>Valladolid</a:t>
            </a:r>
            <a:r>
              <a:rPr lang="zh-CN" altLang="en-US" sz="3700" dirty="0" smtClean="0"/>
              <a:t>大学的</a:t>
            </a:r>
            <a:r>
              <a:rPr lang="en-US" altLang="zh-CN" sz="3700" dirty="0" smtClean="0"/>
              <a:t>Online Judge</a:t>
            </a:r>
            <a:r>
              <a:rPr lang="zh-CN" altLang="en-US" sz="3700" dirty="0" smtClean="0"/>
              <a:t>。是最古老也是全世界最知名的</a:t>
            </a:r>
            <a:r>
              <a:rPr lang="en-US" altLang="zh-CN" sz="3700" dirty="0" smtClean="0"/>
              <a:t>Online Judge</a:t>
            </a:r>
            <a:r>
              <a:rPr lang="zh-CN" altLang="en-US" sz="3700" dirty="0" smtClean="0"/>
              <a:t>，题库有详细的分类</a:t>
            </a:r>
            <a:r>
              <a:rPr lang="en-US" altLang="zh-CN" sz="3700" dirty="0" smtClean="0"/>
              <a:t>:</a:t>
            </a:r>
            <a:r>
              <a:rPr lang="zh-CN" altLang="en-US" sz="3700" dirty="0" smtClean="0"/>
              <a:t>如世界总决赛题目，刘汝佳的题目等等。题目目类型非常广泛。绝大部分的题目难度偏易，适合初学者磨练程序设计。</a:t>
            </a:r>
          </a:p>
          <a:p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en-US" altLang="zh-CN" sz="3700" dirty="0" smtClean="0"/>
              <a:t>16. - </a:t>
            </a:r>
            <a:r>
              <a:rPr lang="en-US" altLang="zh-CN" sz="3700" dirty="0" err="1" smtClean="0">
                <a:hlinkClick r:id="rId9"/>
              </a:rPr>
              <a:t>Timus</a:t>
            </a:r>
            <a:r>
              <a:rPr lang="en-US" altLang="zh-CN" sz="3700" dirty="0" smtClean="0">
                <a:hlinkClick r:id="rId9"/>
              </a:rPr>
              <a:t> Online Judge</a:t>
            </a:r>
            <a:r>
              <a:rPr lang="zh-CN" altLang="en-US" sz="3700" dirty="0" smtClean="0"/>
              <a:t> </a:t>
            </a:r>
            <a:r>
              <a:rPr lang="en-US" altLang="zh-CN" sz="3700" dirty="0" smtClean="0"/>
              <a:t>URAL</a:t>
            </a:r>
            <a:r>
              <a:rPr lang="zh-CN" altLang="en-US" sz="3700" dirty="0" smtClean="0"/>
              <a:t>是一个俄罗斯的在线题库。里面的题目相比国内一些</a:t>
            </a:r>
            <a:r>
              <a:rPr lang="en-US" altLang="zh-CN" sz="3700" dirty="0" smtClean="0"/>
              <a:t>OJ</a:t>
            </a:r>
            <a:r>
              <a:rPr lang="zh-CN" altLang="en-US" sz="3700" dirty="0" smtClean="0"/>
              <a:t>来说颇有些难度，我们学校集训队老队员喜欢拿这里的题出给新队员做，可见有一定的进阶作用。</a:t>
            </a:r>
          </a:p>
          <a:p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en-US" altLang="zh-CN" sz="3700" dirty="0" smtClean="0"/>
              <a:t>17. - </a:t>
            </a:r>
            <a:r>
              <a:rPr lang="en-US" altLang="zh-CN" sz="3700" dirty="0" smtClean="0">
                <a:hlinkClick r:id="rId10"/>
              </a:rPr>
              <a:t>Sphere Online Judge (SPOJ)</a:t>
            </a:r>
            <a:r>
              <a:rPr lang="zh-CN" altLang="en-US" sz="3700" dirty="0" smtClean="0"/>
              <a:t> </a:t>
            </a:r>
            <a:r>
              <a:rPr lang="en-US" altLang="zh-CN" sz="3700" dirty="0" smtClean="0"/>
              <a:t>SPOJ</a:t>
            </a:r>
            <a:r>
              <a:rPr lang="zh-CN" altLang="en-US" sz="3700" dirty="0" smtClean="0"/>
              <a:t>是波兰最为出色的</a:t>
            </a:r>
            <a:r>
              <a:rPr lang="en-US" altLang="zh-CN" sz="3700" dirty="0" smtClean="0"/>
              <a:t>Online Judge</a:t>
            </a:r>
            <a:r>
              <a:rPr lang="zh-CN" altLang="en-US" sz="3700" dirty="0" smtClean="0"/>
              <a:t>之一，界面和谐，题目类型也非常丰富，适合有一定基础的选手练习，对高手而言也是个提高能力的良好平台。传说君临天下的楼教主刷完了这个</a:t>
            </a:r>
            <a:r>
              <a:rPr lang="en-US" altLang="zh-CN" sz="3700" dirty="0" smtClean="0"/>
              <a:t>OJ</a:t>
            </a:r>
            <a:r>
              <a:rPr lang="zh-CN" altLang="en-US" sz="3700" dirty="0" smtClean="0"/>
              <a:t>？（更正：楼教主刷完的是</a:t>
            </a:r>
            <a:r>
              <a:rPr lang="en-US" altLang="zh-CN" sz="3700" dirty="0" smtClean="0"/>
              <a:t>SGU</a:t>
            </a:r>
            <a:r>
              <a:rPr lang="zh-CN" altLang="en-US" sz="3700" dirty="0" smtClean="0"/>
              <a:t>，感谢 </a:t>
            </a:r>
            <a:r>
              <a:rPr lang="en-US" altLang="zh-CN" sz="3700" dirty="0" smtClean="0">
                <a:hlinkClick r:id="rId11"/>
              </a:rPr>
              <a:t>@</a:t>
            </a:r>
            <a:r>
              <a:rPr lang="zh-CN" altLang="en-US" sz="3700" dirty="0" smtClean="0">
                <a:hlinkClick r:id="rId11"/>
              </a:rPr>
              <a:t>康</a:t>
            </a:r>
            <a:r>
              <a:rPr lang="en-US" altLang="zh-CN" sz="3700" dirty="0" smtClean="0">
                <a:hlinkClick r:id="rId11"/>
              </a:rPr>
              <a:t>Connor</a:t>
            </a:r>
            <a:r>
              <a:rPr lang="zh-CN" altLang="en-US" sz="3700" dirty="0" smtClean="0"/>
              <a:t> 指正）更多介绍见博客：</a:t>
            </a:r>
            <a:r>
              <a:rPr lang="en-US" altLang="zh-CN" sz="3700" dirty="0" smtClean="0">
                <a:hlinkClick r:id="rId12"/>
              </a:rPr>
              <a:t>SPOJ</a:t>
            </a:r>
            <a:r>
              <a:rPr lang="zh-CN" altLang="en-US" sz="3700" dirty="0" smtClean="0">
                <a:hlinkClick r:id="rId12"/>
              </a:rPr>
              <a:t>简介 </a:t>
            </a:r>
            <a:r>
              <a:rPr lang="en-US" altLang="zh-CN" sz="3700" dirty="0" smtClean="0">
                <a:hlinkClick r:id="rId12"/>
              </a:rPr>
              <a:t>- </a:t>
            </a:r>
            <a:r>
              <a:rPr lang="zh-CN" altLang="en-US" sz="3700" dirty="0" smtClean="0">
                <a:hlinkClick r:id="rId12"/>
              </a:rPr>
              <a:t>海山</a:t>
            </a:r>
            <a:r>
              <a:rPr lang="zh-CN" altLang="en-US" sz="3700" dirty="0" smtClean="0"/>
              <a:t>。</a:t>
            </a:r>
          </a:p>
          <a:p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en-US" altLang="zh-CN" sz="3700" dirty="0" smtClean="0"/>
              <a:t>18. - </a:t>
            </a:r>
            <a:r>
              <a:rPr lang="en-US" altLang="zh-CN" sz="3700" dirty="0" smtClean="0">
                <a:hlinkClick r:id="rId13"/>
              </a:rPr>
              <a:t>USA Computing Olympiad</a:t>
            </a:r>
            <a:r>
              <a:rPr lang="zh-CN" altLang="en-US" sz="3700" dirty="0" smtClean="0"/>
              <a:t> </a:t>
            </a:r>
            <a:r>
              <a:rPr lang="en-US" altLang="zh-CN" sz="3700" dirty="0" smtClean="0"/>
              <a:t>USACO</a:t>
            </a:r>
            <a:r>
              <a:rPr lang="zh-CN" altLang="en-US" sz="3700" dirty="0" smtClean="0"/>
              <a:t>是美国中学生的官方竞赛网站、美国著名在线题库，专门为信息学竞赛选手准备（来源：</a:t>
            </a:r>
            <a:r>
              <a:rPr lang="en-US" altLang="zh-CN" sz="3700" dirty="0" err="1" smtClean="0">
                <a:hlinkClick r:id="rId14"/>
              </a:rPr>
              <a:t>usaco</a:t>
            </a:r>
            <a:r>
              <a:rPr lang="en-US" altLang="zh-CN" sz="3700" dirty="0" smtClean="0">
                <a:hlinkClick r:id="rId14"/>
              </a:rPr>
              <a:t>_</a:t>
            </a:r>
            <a:r>
              <a:rPr lang="zh-CN" altLang="en-US" sz="3700" dirty="0" smtClean="0">
                <a:hlinkClick r:id="rId14"/>
              </a:rPr>
              <a:t>百度百科</a:t>
            </a:r>
            <a:r>
              <a:rPr lang="zh-CN" altLang="en-US" sz="3700" dirty="0" smtClean="0"/>
              <a:t>）</a:t>
            </a:r>
          </a:p>
          <a:p>
            <a:r>
              <a:rPr lang="zh-CN" altLang="en-US" sz="3700" dirty="0" smtClean="0"/>
              <a:t/>
            </a:r>
            <a:br>
              <a:rPr lang="zh-CN" altLang="en-US" sz="3700" dirty="0" smtClean="0"/>
            </a:br>
            <a:r>
              <a:rPr lang="en-US" altLang="zh-CN" sz="3700" dirty="0" smtClean="0"/>
              <a:t>19. - </a:t>
            </a:r>
            <a:r>
              <a:rPr lang="en-US" altLang="zh-CN" sz="3700" dirty="0" smtClean="0">
                <a:hlinkClick r:id="rId15"/>
              </a:rPr>
              <a:t>Saratov State University :: Online Contester</a:t>
            </a:r>
            <a:r>
              <a:rPr lang="zh-CN" altLang="en-US" sz="3700" dirty="0" smtClean="0"/>
              <a:t>  </a:t>
            </a:r>
            <a:r>
              <a:rPr lang="en-US" altLang="zh-CN" sz="3700" dirty="0" smtClean="0"/>
              <a:t>SGU, Ural, SPOJ</a:t>
            </a:r>
            <a:r>
              <a:rPr lang="zh-CN" altLang="en-US" sz="3700" dirty="0" smtClean="0"/>
              <a:t>都适合区域赛冲金以及毕业想去</a:t>
            </a:r>
            <a:r>
              <a:rPr lang="en-US" altLang="zh-CN" sz="3700" dirty="0" smtClean="0"/>
              <a:t>Google</a:t>
            </a:r>
            <a:r>
              <a:rPr lang="zh-CN" altLang="en-US" sz="3700" dirty="0" smtClean="0"/>
              <a:t>等顶级公司的</a:t>
            </a:r>
            <a:r>
              <a:rPr lang="en-US" altLang="zh-CN" sz="3700" dirty="0" err="1" smtClean="0"/>
              <a:t>ACMer</a:t>
            </a:r>
            <a:r>
              <a:rPr lang="en-US" altLang="zh-CN" sz="3700" dirty="0" smtClean="0"/>
              <a:t>/Coder</a:t>
            </a:r>
            <a:r>
              <a:rPr lang="zh-CN" altLang="en-US" sz="3700" dirty="0" smtClean="0"/>
              <a:t>训练，三者区别不大。</a:t>
            </a:r>
          </a:p>
          <a:p>
            <a:r>
              <a:rPr lang="zh-CN" altLang="en-US" sz="3700" dirty="0" smtClean="0"/>
              <a:t> 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685800" y="5173663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28600" y="152400"/>
            <a:ext cx="87630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循环链表的操作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单循环链表，除链表的合并外，其它的操作和单线性链表基本上一致，仅仅需要在单线性链表操作算法基础上作以下简单修改：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⑴ 判断是否是空链表：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head-&gt;next==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head;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⑵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判断是否是表尾结点：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p-&gt;next==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head;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循环链表的例子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一群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个人排成一圈，从某个人比如张三开始逆时针数数，数到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就从圈子中出来，求最后圈子里面剩下是谁。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算法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独立完成约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分钟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/>
          </p:nvPr>
        </p:nvSpPr>
        <p:spPr>
          <a:xfrm>
            <a:off x="152400" y="1143000"/>
            <a:ext cx="8812213" cy="5165725"/>
          </a:xfrm>
          <a:noFill/>
          <a:ln/>
        </p:spPr>
        <p:txBody>
          <a:bodyPr>
            <a:normAutofit/>
          </a:bodyPr>
          <a:lstStyle/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Double Linked 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: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指的是构成链表的每个结点中设立两个指针域：一个指向其直接前趋的指针域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prior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，一个指向其直接后继的指针域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next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。这样形成的链表中有两个方向不同的链，故称为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双向链表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单链表类似，双向链表一般增加头指针也能使双链表上的某些运算变得方便。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头结点和尾结点链接起来也能构成循环链表，并称之为双向循环链表。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链表是为了克服单链表的单向性的缺陷而引入的。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5254625" cy="838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effectLst/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sz="5400" dirty="0">
                <a:effectLst/>
                <a:latin typeface="宋体" pitchFamily="2" charset="-122"/>
                <a:ea typeface="宋体" pitchFamily="2" charset="-122"/>
              </a:rPr>
              <a:t>链表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763000" cy="3781425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链表的结点及其类型定义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链表的结点的类型定义如下。其结点形式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如下图所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示，带头结点的双向链表的形式如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所示。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typedef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Dulnode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533400" lvl="1" indent="0"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{     </a:t>
            </a:r>
          </a:p>
          <a:p>
            <a:pPr marL="533400" lvl="1" indent="0"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data ;</a:t>
            </a:r>
          </a:p>
          <a:p>
            <a:pPr marL="10795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Dulnode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*prior , *next ;</a:t>
            </a:r>
          </a:p>
          <a:p>
            <a:pPr marL="533400" lvl="1" indent="0"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}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DulNode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4068763"/>
            <a:ext cx="8077200" cy="2579687"/>
            <a:chOff x="384" y="2563"/>
            <a:chExt cx="5088" cy="16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245" y="2563"/>
              <a:ext cx="1950" cy="595"/>
              <a:chOff x="2245" y="2563"/>
              <a:chExt cx="1950" cy="595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609" y="2563"/>
                <a:ext cx="1356" cy="272"/>
                <a:chOff x="2715" y="1200"/>
                <a:chExt cx="1356" cy="272"/>
              </a:xfrm>
            </p:grpSpPr>
            <p:sp>
              <p:nvSpPr>
                <p:cNvPr id="173062" name="Rectangle 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453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data</a:t>
                  </a:r>
                </a:p>
              </p:txBody>
            </p:sp>
            <p:sp>
              <p:nvSpPr>
                <p:cNvPr id="173063" name="Rectangle 7"/>
                <p:cNvSpPr>
                  <a:spLocks noChangeArrowheads="1"/>
                </p:cNvSpPr>
                <p:nvPr/>
              </p:nvSpPr>
              <p:spPr bwMode="auto">
                <a:xfrm>
                  <a:off x="3618" y="1200"/>
                  <a:ext cx="453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next</a:t>
                  </a:r>
                </a:p>
              </p:txBody>
            </p:sp>
            <p:sp>
              <p:nvSpPr>
                <p:cNvPr id="173064" name="Rectangle 8"/>
                <p:cNvSpPr>
                  <a:spLocks noChangeArrowheads="1"/>
                </p:cNvSpPr>
                <p:nvPr/>
              </p:nvSpPr>
              <p:spPr bwMode="auto">
                <a:xfrm>
                  <a:off x="2715" y="1200"/>
                  <a:ext cx="453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prior</a:t>
                  </a:r>
                </a:p>
              </p:txBody>
            </p:sp>
          </p:grpSp>
          <p:sp>
            <p:nvSpPr>
              <p:cNvPr id="173065" name="Rectangle 9"/>
              <p:cNvSpPr>
                <a:spLocks noChangeArrowheads="1"/>
              </p:cNvSpPr>
              <p:nvPr/>
            </p:nvSpPr>
            <p:spPr bwMode="auto">
              <a:xfrm>
                <a:off x="2245" y="2948"/>
                <a:ext cx="195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 anchor="ctr"/>
              <a:lstStyle/>
              <a:p>
                <a:pPr algn="ctr"/>
                <a:r>
                  <a:rPr lang="zh-CN" altLang="en-US" sz="2000" dirty="0" smtClean="0">
                    <a:latin typeface="宋体" pitchFamily="2" charset="-122"/>
                    <a:ea typeface="宋体" pitchFamily="2" charset="-122"/>
                  </a:rPr>
                  <a:t>图</a:t>
                </a:r>
                <a:r>
                  <a:rPr lang="en-US" altLang="zh-CN" sz="2000" dirty="0" smtClean="0">
                    <a:latin typeface="宋体" pitchFamily="2" charset="-122"/>
                    <a:ea typeface="宋体" pitchFamily="2" charset="-122"/>
                  </a:rPr>
                  <a:t>7    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双向链表结点形式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84" y="3067"/>
              <a:ext cx="5088" cy="1121"/>
              <a:chOff x="384" y="2989"/>
              <a:chExt cx="5088" cy="1121"/>
            </a:xfrm>
          </p:grpSpPr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384" y="2989"/>
                <a:ext cx="5088" cy="851"/>
                <a:chOff x="384" y="2989"/>
                <a:chExt cx="5088" cy="851"/>
              </a:xfrm>
            </p:grpSpPr>
            <p:sp>
              <p:nvSpPr>
                <p:cNvPr id="173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4176" y="3229"/>
                  <a:ext cx="408" cy="2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  <a:cs typeface="Times New Roman" pitchFamily="18" charset="0"/>
                    </a:rPr>
                    <a:t>……</a:t>
                  </a:r>
                  <a:endParaRPr lang="en-US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384" y="2989"/>
                  <a:ext cx="5088" cy="851"/>
                  <a:chOff x="384" y="2784"/>
                  <a:chExt cx="5088" cy="851"/>
                </a:xfrm>
              </p:grpSpPr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554" y="2832"/>
                    <a:ext cx="3918" cy="803"/>
                    <a:chOff x="1680" y="2832"/>
                    <a:chExt cx="3918" cy="803"/>
                  </a:xfrm>
                </p:grpSpPr>
                <p:sp>
                  <p:nvSpPr>
                    <p:cNvPr id="173071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5" y="3408"/>
                      <a:ext cx="1043" cy="227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zh-CN" altLang="en-US" sz="2000">
                          <a:latin typeface="宋体" pitchFamily="2" charset="-122"/>
                          <a:ea typeface="宋体" pitchFamily="2" charset="-122"/>
                        </a:rPr>
                        <a:t>非空双向链表</a:t>
                      </a:r>
                    </a:p>
                  </p:txBody>
                </p:sp>
                <p:grpSp>
                  <p:nvGrpSpPr>
                    <p:cNvPr id="9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2832"/>
                      <a:ext cx="3918" cy="458"/>
                      <a:chOff x="1680" y="2832"/>
                      <a:chExt cx="3918" cy="458"/>
                    </a:xfrm>
                  </p:grpSpPr>
                  <p:grpSp>
                    <p:nvGrpSpPr>
                      <p:cNvPr id="10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2832"/>
                        <a:ext cx="708" cy="458"/>
                        <a:chOff x="1680" y="2832"/>
                        <a:chExt cx="708" cy="458"/>
                      </a:xfrm>
                    </p:grpSpPr>
                    <p:sp>
                      <p:nvSpPr>
                        <p:cNvPr id="173074" name="Rectangl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2832"/>
                          <a:ext cx="408" cy="227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head</a:t>
                          </a:r>
                        </a:p>
                      </p:txBody>
                    </p:sp>
                    <p:sp>
                      <p:nvSpPr>
                        <p:cNvPr id="173075" name="Rectangl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39" y="3063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ctr"/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73076" name="Rectangl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zh-CN" altLang="en-US">
                              <a:latin typeface="宋体" pitchFamily="2" charset="-122"/>
                              <a:ea typeface="宋体" pitchFamily="2" charset="-122"/>
                            </a:rPr>
                            <a:t>⋀</a:t>
                          </a:r>
                        </a:p>
                      </p:txBody>
                    </p:sp>
                    <p:sp>
                      <p:nvSpPr>
                        <p:cNvPr id="173077" name="Rectangle 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9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1" y="3063"/>
                        <a:ext cx="708" cy="227"/>
                        <a:chOff x="3411" y="3063"/>
                        <a:chExt cx="708" cy="227"/>
                      </a:xfrm>
                    </p:grpSpPr>
                    <p:sp>
                      <p:nvSpPr>
                        <p:cNvPr id="173079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70" y="3063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a</a:t>
                          </a:r>
                          <a:r>
                            <a:rPr lang="en-US" altLang="zh-CN" baseline="-25000">
                              <a:latin typeface="宋体" pitchFamily="2" charset="-122"/>
                              <a:ea typeface="宋体" pitchFamily="2" charset="-122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173080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11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73081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60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" name="Group 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41" y="3063"/>
                        <a:ext cx="708" cy="227"/>
                        <a:chOff x="2550" y="3063"/>
                        <a:chExt cx="708" cy="227"/>
                      </a:xfrm>
                    </p:grpSpPr>
                    <p:sp>
                      <p:nvSpPr>
                        <p:cNvPr id="173083" name="Rectangle 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9" y="3063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a</a:t>
                          </a:r>
                          <a:r>
                            <a:rPr lang="en-US" altLang="zh-CN" baseline="-25000">
                              <a:latin typeface="宋体" pitchFamily="2" charset="-122"/>
                              <a:ea typeface="宋体" pitchFamily="2" charset="-122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73084" name="Rectangle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50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73085" name="Rectangle 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9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99" y="3060"/>
                        <a:ext cx="699" cy="227"/>
                        <a:chOff x="4899" y="3060"/>
                        <a:chExt cx="699" cy="227"/>
                      </a:xfrm>
                    </p:grpSpPr>
                    <p:sp>
                      <p:nvSpPr>
                        <p:cNvPr id="173087" name="Rectangle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58" y="3060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a</a:t>
                          </a:r>
                          <a:r>
                            <a:rPr lang="en-US" altLang="zh-CN" baseline="-25000">
                              <a:latin typeface="宋体" pitchFamily="2" charset="-122"/>
                              <a:ea typeface="宋体" pitchFamily="2" charset="-122"/>
                            </a:rPr>
                            <a:t>n</a:t>
                          </a:r>
                        </a:p>
                      </p:txBody>
                    </p:sp>
                    <p:sp>
                      <p:nvSpPr>
                        <p:cNvPr id="173088" name="Rectangle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9" y="306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73089" name="Rectangle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439" y="306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zh-CN" altLang="en-US">
                              <a:latin typeface="宋体" pitchFamily="2" charset="-122"/>
                              <a:ea typeface="宋体" pitchFamily="2" charset="-122"/>
                            </a:rPr>
                            <a:t>⋀</a:t>
                          </a:r>
                        </a:p>
                      </p:txBody>
                    </p:sp>
                  </p:grpSp>
                  <p:sp>
                    <p:nvSpPr>
                      <p:cNvPr id="173090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34" y="3141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091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98" y="3138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092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71" y="3114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093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86" y="3138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094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64" y="3225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095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137" y="3243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096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00" y="3225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097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61" y="3216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84" y="2784"/>
                    <a:ext cx="912" cy="808"/>
                    <a:chOff x="379" y="2923"/>
                    <a:chExt cx="912" cy="808"/>
                  </a:xfrm>
                </p:grpSpPr>
                <p:sp>
                  <p:nvSpPr>
                    <p:cNvPr id="17309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504"/>
                      <a:ext cx="907" cy="227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zh-CN" altLang="en-US" sz="2000">
                          <a:latin typeface="宋体" pitchFamily="2" charset="-122"/>
                          <a:ea typeface="宋体" pitchFamily="2" charset="-122"/>
                        </a:rPr>
                        <a:t>空双向链表</a:t>
                      </a:r>
                    </a:p>
                  </p:txBody>
                </p:sp>
                <p:grpSp>
                  <p:nvGrpSpPr>
                    <p:cNvPr id="15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9" y="2923"/>
                      <a:ext cx="773" cy="485"/>
                      <a:chOff x="379" y="2923"/>
                      <a:chExt cx="773" cy="485"/>
                    </a:xfrm>
                  </p:grpSpPr>
                  <p:sp>
                    <p:nvSpPr>
                      <p:cNvPr id="173101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2923"/>
                        <a:ext cx="431" cy="22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head</a:t>
                        </a:r>
                      </a:p>
                    </p:txBody>
                  </p:sp>
                  <p:sp>
                    <p:nvSpPr>
                      <p:cNvPr id="173102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" y="3181"/>
                        <a:ext cx="227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zh-CN" altLang="en-US">
                            <a:latin typeface="宋体" pitchFamily="2" charset="-122"/>
                            <a:ea typeface="宋体" pitchFamily="2" charset="-122"/>
                          </a:rPr>
                          <a:t>⋀</a:t>
                        </a:r>
                      </a:p>
                    </p:txBody>
                  </p:sp>
                  <p:sp>
                    <p:nvSpPr>
                      <p:cNvPr id="173103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04" y="3181"/>
                        <a:ext cx="317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3104" name="Rectangl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5" y="3180"/>
                        <a:ext cx="227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zh-CN" altLang="en-US">
                            <a:latin typeface="宋体" pitchFamily="2" charset="-122"/>
                            <a:ea typeface="宋体" pitchFamily="2" charset="-122"/>
                          </a:rPr>
                          <a:t>⋀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73105" name="Rectangle 49"/>
              <p:cNvSpPr>
                <a:spLocks noChangeArrowheads="1"/>
              </p:cNvSpPr>
              <p:nvPr/>
            </p:nvSpPr>
            <p:spPr bwMode="auto">
              <a:xfrm>
                <a:off x="1338" y="3861"/>
                <a:ext cx="293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 anchor="ctr"/>
              <a:lstStyle/>
              <a:p>
                <a:pPr algn="ctr"/>
                <a:r>
                  <a:rPr lang="zh-CN" altLang="en-US" sz="2000" dirty="0" smtClean="0">
                    <a:latin typeface="宋体" pitchFamily="2" charset="-122"/>
                    <a:ea typeface="宋体" pitchFamily="2" charset="-122"/>
                  </a:rPr>
                  <a:t>带头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结点的双向链表形式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/>
          </p:nvPr>
        </p:nvSpPr>
        <p:spPr>
          <a:xfrm>
            <a:off x="152400" y="76200"/>
            <a:ext cx="8915400" cy="4865688"/>
          </a:xfrm>
          <a:noFill/>
          <a:ln/>
        </p:spPr>
        <p:txBody>
          <a:bodyPr>
            <a:normAutofit lnSpcReduction="10000"/>
          </a:bodyPr>
          <a:lstStyle/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链表结构具有对称性，设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指向双向链表中的某一结点，则其对称性可用下式描述：</a:t>
            </a:r>
          </a:p>
          <a:p>
            <a:pPr marL="7239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(p-&gt;prior)-&gt;next=p=(p-&gt;next)-&gt;prior ;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的存储位置存放在其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直接前趋结点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p-&gt;prior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直接后继指针域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中，同时也存放在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其直接后继结点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p-&gt;next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直接前趋指针域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链表的基本操作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(1)</a:t>
            </a:r>
            <a:r>
              <a:rPr lang="en-US" altLang="zh-CN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链表的插入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将值为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的结点插入双向链表中。插入前后链表的变化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如下图所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示。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4868863"/>
            <a:ext cx="8637588" cy="1795462"/>
            <a:chOff x="144" y="3067"/>
            <a:chExt cx="5441" cy="113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4" y="3067"/>
              <a:ext cx="5441" cy="1101"/>
              <a:chOff x="144" y="3075"/>
              <a:chExt cx="5472" cy="1101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44" y="3075"/>
                <a:ext cx="2688" cy="1095"/>
                <a:chOff x="144" y="3075"/>
                <a:chExt cx="2688" cy="1095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1256" y="3740"/>
                  <a:ext cx="567" cy="430"/>
                  <a:chOff x="1256" y="3740"/>
                  <a:chExt cx="567" cy="430"/>
                </a:xfrm>
              </p:grpSpPr>
              <p:sp>
                <p:nvSpPr>
                  <p:cNvPr id="1751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3740"/>
                    <a:ext cx="227" cy="18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S</a:t>
                    </a:r>
                  </a:p>
                </p:txBody>
              </p:sp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256" y="3936"/>
                    <a:ext cx="567" cy="234"/>
                    <a:chOff x="1256" y="3929"/>
                    <a:chExt cx="567" cy="234"/>
                  </a:xfrm>
                </p:grpSpPr>
                <p:sp>
                  <p:nvSpPr>
                    <p:cNvPr id="17511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3936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endParaRPr lang="en-US" altLang="zh-CN" baseline="-25000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5114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" y="3933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511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6" y="3929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44" y="3075"/>
                  <a:ext cx="2688" cy="609"/>
                  <a:chOff x="2928" y="2935"/>
                  <a:chExt cx="2688" cy="609"/>
                </a:xfrm>
              </p:grpSpPr>
              <p:grpSp>
                <p:nvGrpSpPr>
                  <p:cNvPr id="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840" y="2935"/>
                    <a:ext cx="227" cy="376"/>
                    <a:chOff x="2016" y="3744"/>
                    <a:chExt cx="227" cy="376"/>
                  </a:xfrm>
                </p:grpSpPr>
                <p:sp>
                  <p:nvSpPr>
                    <p:cNvPr id="175118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3744"/>
                      <a:ext cx="227" cy="227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7511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2" y="3984"/>
                      <a:ext cx="0" cy="1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sp>
                <p:nvSpPr>
                  <p:cNvPr id="17512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37" y="3395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21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3" y="3491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2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87" y="34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2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387" y="3398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24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4" y="349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2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4" y="3473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2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163" y="3272"/>
                    <a:ext cx="453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rPr>
                      <a:t>……</a:t>
                    </a:r>
                    <a:endParaRPr lang="en-US" altLang="zh-CN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2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272"/>
                    <a:ext cx="453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rPr>
                      <a:t>……</a:t>
                    </a:r>
                    <a:endParaRPr lang="en-US" altLang="zh-CN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grpSp>
                <p:nvGrpSpPr>
                  <p:cNvPr id="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644" y="3312"/>
                    <a:ext cx="559" cy="232"/>
                    <a:chOff x="3408" y="3652"/>
                    <a:chExt cx="559" cy="232"/>
                  </a:xfrm>
                </p:grpSpPr>
                <p:sp>
                  <p:nvSpPr>
                    <p:cNvPr id="17512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43" y="365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lang="en-US" altLang="zh-CN" baseline="-25000"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p:txBody>
                </p:sp>
                <p:sp>
                  <p:nvSpPr>
                    <p:cNvPr id="175130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31" y="365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513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65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377" y="3312"/>
                    <a:ext cx="568" cy="232"/>
                    <a:chOff x="4281" y="3312"/>
                    <a:chExt cx="568" cy="232"/>
                  </a:xfrm>
                </p:grpSpPr>
                <p:sp>
                  <p:nvSpPr>
                    <p:cNvPr id="17513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331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lang="en-US" altLang="zh-CN" baseline="-25000">
                          <a:latin typeface="宋体" pitchFamily="2" charset="-122"/>
                          <a:ea typeface="宋体" pitchFamily="2" charset="-122"/>
                        </a:rPr>
                        <a:t>i+1</a:t>
                      </a:r>
                    </a:p>
                  </p:txBody>
                </p:sp>
                <p:sp>
                  <p:nvSpPr>
                    <p:cNvPr id="175134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3" y="331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513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81" y="331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2928" y="3075"/>
                <a:ext cx="2688" cy="1101"/>
                <a:chOff x="2928" y="2935"/>
                <a:chExt cx="2688" cy="1101"/>
              </a:xfrm>
            </p:grpSpPr>
            <p:grpSp>
              <p:nvGrpSpPr>
                <p:cNvPr id="12" name="Group 33"/>
                <p:cNvGrpSpPr>
                  <a:grpSpLocks/>
                </p:cNvGrpSpPr>
                <p:nvPr/>
              </p:nvGrpSpPr>
              <p:grpSpPr bwMode="auto">
                <a:xfrm>
                  <a:off x="4032" y="3600"/>
                  <a:ext cx="559" cy="436"/>
                  <a:chOff x="4041" y="3618"/>
                  <a:chExt cx="559" cy="436"/>
                </a:xfrm>
              </p:grpSpPr>
              <p:sp>
                <p:nvSpPr>
                  <p:cNvPr id="17513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3618"/>
                    <a:ext cx="227" cy="18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S</a:t>
                    </a:r>
                  </a:p>
                </p:txBody>
              </p:sp>
              <p:sp>
                <p:nvSpPr>
                  <p:cNvPr id="17513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823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e</a:t>
                    </a:r>
                    <a:endParaRPr lang="en-US" altLang="zh-CN" baseline="-25000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4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82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4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3823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3" name="Group 38"/>
                <p:cNvGrpSpPr>
                  <a:grpSpLocks/>
                </p:cNvGrpSpPr>
                <p:nvPr/>
              </p:nvGrpSpPr>
              <p:grpSpPr bwMode="auto">
                <a:xfrm>
                  <a:off x="3840" y="2935"/>
                  <a:ext cx="227" cy="376"/>
                  <a:chOff x="2016" y="3744"/>
                  <a:chExt cx="227" cy="376"/>
                </a:xfrm>
              </p:grpSpPr>
              <p:sp>
                <p:nvSpPr>
                  <p:cNvPr id="17514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744"/>
                    <a:ext cx="227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7514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984"/>
                    <a:ext cx="0" cy="1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75145" name="Line 41"/>
                <p:cNvSpPr>
                  <a:spLocks noChangeShapeType="1"/>
                </p:cNvSpPr>
                <p:nvPr/>
              </p:nvSpPr>
              <p:spPr bwMode="auto">
                <a:xfrm>
                  <a:off x="4887" y="34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46" name="Line 42"/>
                <p:cNvSpPr>
                  <a:spLocks noChangeShapeType="1"/>
                </p:cNvSpPr>
                <p:nvPr/>
              </p:nvSpPr>
              <p:spPr bwMode="auto">
                <a:xfrm>
                  <a:off x="3387" y="3398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47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944" y="349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48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44" y="347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49" name="Rectangle 45"/>
                <p:cNvSpPr>
                  <a:spLocks noChangeArrowheads="1"/>
                </p:cNvSpPr>
                <p:nvPr/>
              </p:nvSpPr>
              <p:spPr bwMode="auto">
                <a:xfrm>
                  <a:off x="5163" y="3272"/>
                  <a:ext cx="453" cy="2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  <a:cs typeface="Times New Roman" pitchFamily="18" charset="0"/>
                    </a:rPr>
                    <a:t>……</a:t>
                  </a:r>
                  <a:endParaRPr lang="en-US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50" name="Rectangle 46"/>
                <p:cNvSpPr>
                  <a:spLocks noChangeArrowheads="1"/>
                </p:cNvSpPr>
                <p:nvPr/>
              </p:nvSpPr>
              <p:spPr bwMode="auto">
                <a:xfrm>
                  <a:off x="2928" y="3272"/>
                  <a:ext cx="453" cy="2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  <a:cs typeface="Times New Roman" pitchFamily="18" charset="0"/>
                    </a:rPr>
                    <a:t>……</a:t>
                  </a:r>
                  <a:endParaRPr lang="en-US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  <p:grpSp>
              <p:nvGrpSpPr>
                <p:cNvPr id="14" name="Group 47"/>
                <p:cNvGrpSpPr>
                  <a:grpSpLocks/>
                </p:cNvGrpSpPr>
                <p:nvPr/>
              </p:nvGrpSpPr>
              <p:grpSpPr bwMode="auto">
                <a:xfrm>
                  <a:off x="3644" y="3312"/>
                  <a:ext cx="559" cy="232"/>
                  <a:chOff x="3408" y="3652"/>
                  <a:chExt cx="559" cy="232"/>
                </a:xfrm>
              </p:grpSpPr>
              <p:sp>
                <p:nvSpPr>
                  <p:cNvPr id="17515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543" y="365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a</a:t>
                    </a:r>
                    <a:r>
                      <a:rPr lang="en-US" altLang="zh-CN" baseline="-25000">
                        <a:latin typeface="宋体" pitchFamily="2" charset="-122"/>
                        <a:ea typeface="宋体" pitchFamily="2" charset="-122"/>
                      </a:rPr>
                      <a:t>i</a:t>
                    </a:r>
                  </a:p>
                </p:txBody>
              </p:sp>
              <p:sp>
                <p:nvSpPr>
                  <p:cNvPr id="17515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365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5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65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5" name="Group 51"/>
                <p:cNvGrpSpPr>
                  <a:grpSpLocks/>
                </p:cNvGrpSpPr>
                <p:nvPr/>
              </p:nvGrpSpPr>
              <p:grpSpPr bwMode="auto">
                <a:xfrm>
                  <a:off x="4377" y="3312"/>
                  <a:ext cx="568" cy="232"/>
                  <a:chOff x="4281" y="3312"/>
                  <a:chExt cx="568" cy="232"/>
                </a:xfrm>
              </p:grpSpPr>
              <p:sp>
                <p:nvSpPr>
                  <p:cNvPr id="17515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31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a</a:t>
                    </a:r>
                    <a:r>
                      <a:rPr lang="en-US" altLang="zh-CN" baseline="-25000">
                        <a:latin typeface="宋体" pitchFamily="2" charset="-122"/>
                        <a:ea typeface="宋体" pitchFamily="2" charset="-122"/>
                      </a:rPr>
                      <a:t>i+1</a:t>
                    </a:r>
                  </a:p>
                </p:txBody>
              </p:sp>
              <p:sp>
                <p:nvSpPr>
                  <p:cNvPr id="17515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713" y="331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7515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281" y="331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7515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51" y="35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60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35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61" name="Line 57"/>
                <p:cNvSpPr>
                  <a:spLocks noChangeShapeType="1"/>
                </p:cNvSpPr>
                <p:nvPr/>
              </p:nvSpPr>
              <p:spPr bwMode="auto">
                <a:xfrm>
                  <a:off x="4155" y="345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516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080" y="355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75163" name="Rectangle 59"/>
            <p:cNvSpPr>
              <a:spLocks noChangeArrowheads="1"/>
            </p:cNvSpPr>
            <p:nvPr/>
          </p:nvSpPr>
          <p:spPr bwMode="auto">
            <a:xfrm>
              <a:off x="2019" y="4020"/>
              <a:ext cx="181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双向</a:t>
              </a:r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链表的插入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445250"/>
          </a:xfrm>
          <a:noFill/>
          <a:ln/>
        </p:spPr>
        <p:txBody>
          <a:bodyPr>
            <a:normAutofit lnSpcReduction="10000"/>
          </a:bodyPr>
          <a:lstStyle/>
          <a:p>
            <a:pPr marL="354013" lvl="1" indent="0">
              <a:lnSpc>
                <a:spcPct val="110000"/>
              </a:lnSpc>
              <a:buFontTx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插入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时仅仅指出直接前驱结点，钩链时必须注意先后次序是：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“先右后左”</a:t>
            </a: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。部分语句组如下：</a:t>
            </a:r>
            <a:endParaRPr lang="zh-CN" altLang="en-US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S=(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DulNode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DulNode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 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S-&gt;data=e;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S-&gt;next=p-&gt;next;   p-&gt;next-&gt;prior=S;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p-&gt;next=S;  S-&gt;prior=p;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钩链次序非常重要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354013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插入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时同时指出直接前驱结点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和直接后继结点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，钩链时无须注意先后次序。部分语句组如下：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S=(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DulNode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DulNode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S-&gt;data=e;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p-&gt;next=S;       S-&gt;next=q;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S-&gt;prior=p;         q-&gt;prior=S;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39200" cy="601345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(2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链表的结点删除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 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要删除的结点为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，删除时可以不引入新的辅助指针变量，可以直接先断链，再释放结点。部分语句组如下：</a:t>
            </a:r>
          </a:p>
          <a:p>
            <a:pPr marL="5334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p-&gt;prior-&gt;next=p-&gt;next;</a:t>
            </a:r>
          </a:p>
          <a:p>
            <a:pPr marL="5334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p-&gt;next-&gt;prior=p-&gt;prior;</a:t>
            </a:r>
          </a:p>
          <a:p>
            <a:pPr marL="5334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free(p);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注意：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单链表的插入和删除操作不同的是，在双向链表中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插入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删除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必须同时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修改两个方向上的指针域的指向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540</TotalTime>
  <Words>1521</Words>
  <Application>Microsoft Office PowerPoint</Application>
  <PresentationFormat>全屏显示(4:3)</PresentationFormat>
  <Paragraphs>345</Paragraphs>
  <Slides>29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暗香扑面</vt:lpstr>
      <vt:lpstr>算法与数据结构3 循环链表和双向链表</vt:lpstr>
      <vt:lpstr>循环链表</vt:lpstr>
      <vt:lpstr>幻灯片 3</vt:lpstr>
      <vt:lpstr>循环链表的例子</vt:lpstr>
      <vt:lpstr>双向链表</vt:lpstr>
      <vt:lpstr>幻灯片 6</vt:lpstr>
      <vt:lpstr>幻灯片 7</vt:lpstr>
      <vt:lpstr>幻灯片 8</vt:lpstr>
      <vt:lpstr>幻灯片 9</vt:lpstr>
      <vt:lpstr>例子：一元多项式的表示和相加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Python Tips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算法与数据结构3 循环链表和双向链表</dc:title>
  <dc:creator>Li</dc:creator>
  <cp:lastModifiedBy>李波</cp:lastModifiedBy>
  <cp:revision>12</cp:revision>
  <dcterms:created xsi:type="dcterms:W3CDTF">2016-09-21T13:22:42Z</dcterms:created>
  <dcterms:modified xsi:type="dcterms:W3CDTF">2018-09-18T14:24:28Z</dcterms:modified>
</cp:coreProperties>
</file>