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1838" r:id="rId2"/>
    <p:sldId id="1821" r:id="rId3"/>
    <p:sldId id="1822" r:id="rId4"/>
    <p:sldId id="1823" r:id="rId5"/>
    <p:sldId id="1831" r:id="rId6"/>
    <p:sldId id="1832" r:id="rId7"/>
    <p:sldId id="1825" r:id="rId8"/>
    <p:sldId id="1826" r:id="rId9"/>
    <p:sldId id="1827" r:id="rId10"/>
    <p:sldId id="1828" r:id="rId11"/>
    <p:sldId id="1829" r:id="rId12"/>
    <p:sldId id="1830" r:id="rId13"/>
    <p:sldId id="1833" r:id="rId14"/>
    <p:sldId id="1834" r:id="rId15"/>
    <p:sldId id="1836" r:id="rId16"/>
    <p:sldId id="1837" r:id="rId17"/>
    <p:sldId id="1839" r:id="rId18"/>
  </p:sldIdLst>
  <p:sldSz cx="9144000" cy="6858000" type="screen4x3"/>
  <p:notesSz cx="6858000" cy="9144000"/>
  <p:custDataLst>
    <p:tags r:id="rId21"/>
  </p:custDataLst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E25"/>
    <a:srgbClr val="0000FF"/>
    <a:srgbClr val="FF0000"/>
    <a:srgbClr val="00FF00"/>
    <a:srgbClr val="5E1EFE"/>
    <a:srgbClr val="D2F5FA"/>
    <a:srgbClr val="FFFF99"/>
    <a:srgbClr val="0BC1E5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05" autoAdjust="0"/>
  </p:normalViewPr>
  <p:slideViewPr>
    <p:cSldViewPr>
      <p:cViewPr varScale="1">
        <p:scale>
          <a:sx n="106" d="100"/>
          <a:sy n="106" d="100"/>
        </p:scale>
        <p:origin x="176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839263-9DDA-4CCE-AF24-D11137AE0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4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7C25EEE-4BCE-413B-8940-4EDB5DBCCA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CA2CB-3DB8-4F00-B73A-21120D95BBA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9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E3215-153E-4E3A-A901-ABFB8B1CA5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90CF6-063B-449F-AF39-BC65D092EF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D7EB6-CDC5-43FD-BFD3-395C88D5C7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53335"/>
            <a:ext cx="2133600" cy="268139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53335"/>
            <a:ext cx="2895600" cy="268139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53335"/>
            <a:ext cx="2133600" cy="268139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6BBA9-4B45-4292-A544-67C8E2D878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11792-1717-47F0-BD5D-A0E0C3487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BA6C7-B263-4F84-83FA-F561BF0787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E0EC0-6463-47D0-8938-6DCBECA8C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41976-2E34-413D-BF40-6B1BB9955E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18862-AB8E-40C7-A972-72DB392E53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334D9-8BBE-4260-AF18-FE816C34A5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D17F0-CB02-456E-9D9A-E773A8B708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6ED15D35-8EA9-40A1-BB85-63C4DE870A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dblp.uni-trier.de/db/journals/tit/tit22.html#DiffieH76" TargetMode="External"/><Relationship Id="rId5" Type="http://schemas.openxmlformats.org/officeDocument/2006/relationships/hyperlink" Target="http://dblp.uni-trier.de/pers/hd/h/Hellman:Martin_E=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74851"/>
            <a:ext cx="6858000" cy="130492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Lecture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14.2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Key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exchange and the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Diffie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-Hellman protocol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Lecturer: Zoe L. JIANG</a:t>
            </a:r>
            <a:r>
              <a:rPr lang="zh-CN" altLang="en-US" dirty="0" smtClean="0"/>
              <a:t>蒋琳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1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Lect14.2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8" name="矩形 7">
            <a:hlinkClick r:id="rId3" action="ppaction://hlinkfile"/>
          </p:cNvPr>
          <p:cNvSpPr/>
          <p:nvPr/>
        </p:nvSpPr>
        <p:spPr>
          <a:xfrm>
            <a:off x="0" y="0"/>
            <a:ext cx="9144000" cy="896381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9" name="Picture 9" descr="工业大学名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" y="0"/>
            <a:ext cx="4339301" cy="89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3923928" y="43619"/>
            <a:ext cx="26467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（深圳）</a:t>
            </a:r>
          </a:p>
        </p:txBody>
      </p:sp>
    </p:spTree>
    <p:extLst>
      <p:ext uri="{BB962C8B-B14F-4D97-AF65-F5344CB8AC3E}">
        <p14:creationId xmlns:p14="http://schemas.microsoft.com/office/powerpoint/2010/main" val="31400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35496" y="-27384"/>
            <a:ext cx="9217024" cy="79732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600" kern="0" dirty="0" smtClean="0">
                <a:solidFill>
                  <a:srgbClr val="009900"/>
                </a:solidFill>
                <a:ea typeface="+mj-ea"/>
                <a:cs typeface="+mj-cs"/>
              </a:rPr>
              <a:t>Putting It All Together – SSL/TLS</a:t>
            </a:r>
          </a:p>
          <a:p>
            <a:pPr algn="ctr">
              <a:defRPr/>
            </a:pPr>
            <a:r>
              <a:rPr lang="en-US" sz="2600" kern="0" dirty="0" smtClean="0">
                <a:solidFill>
                  <a:srgbClr val="009900"/>
                </a:solidFill>
                <a:ea typeface="+mj-ea"/>
                <a:cs typeface="+mj-cs"/>
              </a:rPr>
              <a:t>(The Handshake Protocol)</a:t>
            </a:r>
          </a:p>
        </p:txBody>
      </p:sp>
      <p:sp>
        <p:nvSpPr>
          <p:cNvPr id="2050" name="AutoShape 2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2" name="AutoShape 4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2" descr="Image result for shiva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Image result for web serv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51" y="3481263"/>
            <a:ext cx="97631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5" descr="Image result for https clip 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467544" y="4757662"/>
            <a:ext cx="927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Server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7676728" y="5209455"/>
            <a:ext cx="927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Client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11" name="AutoShape 8" descr="Image result for https + browse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65" y="3926244"/>
            <a:ext cx="1674123" cy="121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Image result for certificate authority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52" y="1305322"/>
            <a:ext cx="539502" cy="53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04" y="1305322"/>
            <a:ext cx="539502" cy="53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32" y="1305322"/>
            <a:ext cx="539502" cy="53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84" y="1305322"/>
            <a:ext cx="539502" cy="53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979712" y="960983"/>
            <a:ext cx="927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(pk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sz="1400" dirty="0" smtClean="0">
                <a:sym typeface="Symbol"/>
              </a:rPr>
              <a:t>, sk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sz="1400" dirty="0" smtClean="0">
                <a:sym typeface="Symbol"/>
              </a:rPr>
              <a:t>)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3203848" y="960983"/>
            <a:ext cx="10362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(pk</a:t>
            </a:r>
            <a:r>
              <a:rPr lang="en-US" baseline="-25000" dirty="0">
                <a:sym typeface="Symbol"/>
              </a:rPr>
              <a:t>2</a:t>
            </a:r>
            <a:r>
              <a:rPr lang="en-US" sz="1400" dirty="0" smtClean="0">
                <a:sym typeface="Symbol"/>
              </a:rPr>
              <a:t>, sk</a:t>
            </a:r>
            <a:r>
              <a:rPr lang="en-US" baseline="-25000" dirty="0">
                <a:sym typeface="Symbol"/>
              </a:rPr>
              <a:t>2</a:t>
            </a:r>
            <a:r>
              <a:rPr lang="en-US" sz="1400" dirty="0" smtClean="0">
                <a:sym typeface="Symbol"/>
              </a:rPr>
              <a:t>)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4463430" y="960983"/>
            <a:ext cx="10362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(pk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sz="1400" dirty="0" smtClean="0">
                <a:sym typeface="Symbol"/>
              </a:rPr>
              <a:t>, sk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sz="1400" dirty="0" smtClean="0">
                <a:sym typeface="Symbol"/>
              </a:rPr>
              <a:t>)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5759574" y="960983"/>
            <a:ext cx="10362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(pk</a:t>
            </a:r>
            <a:r>
              <a:rPr lang="en-US" baseline="-25000" dirty="0">
                <a:sym typeface="Symbol"/>
              </a:rPr>
              <a:t>4</a:t>
            </a:r>
            <a:r>
              <a:rPr lang="en-US" sz="1400" dirty="0" smtClean="0">
                <a:sym typeface="Symbol"/>
              </a:rPr>
              <a:t>, sk</a:t>
            </a:r>
            <a:r>
              <a:rPr lang="en-US" baseline="-25000" dirty="0">
                <a:sym typeface="Symbol"/>
              </a:rPr>
              <a:t>4</a:t>
            </a:r>
            <a:r>
              <a:rPr lang="en-US" sz="1400" dirty="0" smtClean="0">
                <a:sym typeface="Symbol"/>
              </a:rPr>
              <a:t>)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2187352" y="1897087"/>
            <a:ext cx="5181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CA</a:t>
            </a:r>
            <a:r>
              <a:rPr lang="en-US" baseline="-25000" dirty="0" smtClean="0">
                <a:sym typeface="Symbol"/>
              </a:rPr>
              <a:t>1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3469407" y="1916832"/>
            <a:ext cx="5181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CA</a:t>
            </a:r>
            <a:r>
              <a:rPr lang="en-US" baseline="-25000" dirty="0">
                <a:sym typeface="Symbol"/>
              </a:rPr>
              <a:t>2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765551" y="1916832"/>
            <a:ext cx="5181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CA</a:t>
            </a:r>
            <a:r>
              <a:rPr lang="en-US" baseline="-25000" dirty="0" smtClean="0">
                <a:sym typeface="Symbol"/>
              </a:rPr>
              <a:t>3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6133703" y="1916832"/>
            <a:ext cx="5181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CA</a:t>
            </a:r>
            <a:r>
              <a:rPr lang="en-US" baseline="-25000" dirty="0">
                <a:sym typeface="Symbol"/>
              </a:rPr>
              <a:t>4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20272" y="3049215"/>
            <a:ext cx="2088232" cy="723230"/>
            <a:chOff x="7020272" y="2129706"/>
            <a:chExt cx="2088232" cy="723230"/>
          </a:xfrm>
        </p:grpSpPr>
        <p:grpSp>
          <p:nvGrpSpPr>
            <p:cNvPr id="71" name="Group 70"/>
            <p:cNvGrpSpPr/>
            <p:nvPr/>
          </p:nvGrpSpPr>
          <p:grpSpPr>
            <a:xfrm>
              <a:off x="7020272" y="2129706"/>
              <a:ext cx="2088232" cy="723230"/>
              <a:chOff x="7092280" y="905570"/>
              <a:chExt cx="2088232" cy="723230"/>
            </a:xfrm>
          </p:grpSpPr>
          <p:sp>
            <p:nvSpPr>
              <p:cNvPr id="72" name="Cloud Callout 71"/>
              <p:cNvSpPr/>
              <p:nvPr/>
            </p:nvSpPr>
            <p:spPr>
              <a:xfrm>
                <a:off x="7092280" y="905570"/>
                <a:ext cx="1944216" cy="723230"/>
              </a:xfrm>
              <a:prstGeom prst="cloud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 Box 7"/>
              <p:cNvSpPr txBox="1">
                <a:spLocks noChangeArrowheads="1"/>
              </p:cNvSpPr>
              <p:nvPr/>
            </p:nvSpPr>
            <p:spPr bwMode="auto">
              <a:xfrm>
                <a:off x="7236296" y="980728"/>
                <a:ext cx="194421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>
                    <a:sym typeface="Symbol"/>
                  </a:rPr>
                  <a:t>p</a:t>
                </a:r>
                <a:r>
                  <a:rPr lang="en-US" sz="1400" dirty="0" smtClean="0">
                    <a:sym typeface="Symbol"/>
                  </a:rPr>
                  <a:t>k</a:t>
                </a:r>
                <a:r>
                  <a:rPr lang="en-US" baseline="-25000" dirty="0" smtClean="0">
                    <a:sym typeface="Symbol"/>
                  </a:rPr>
                  <a:t>1</a:t>
                </a:r>
                <a:r>
                  <a:rPr lang="en-US" sz="1400" dirty="0" smtClean="0">
                    <a:sym typeface="Symbol"/>
                  </a:rPr>
                  <a:t>, pk</a:t>
                </a:r>
                <a:r>
                  <a:rPr lang="en-US" baseline="-25000" dirty="0" smtClean="0">
                    <a:sym typeface="Symbol"/>
                  </a:rPr>
                  <a:t>2</a:t>
                </a:r>
                <a:r>
                  <a:rPr lang="en-US" sz="1400" dirty="0" smtClean="0">
                    <a:sym typeface="Symbol"/>
                  </a:rPr>
                  <a:t>, pk</a:t>
                </a:r>
                <a:r>
                  <a:rPr lang="en-US" baseline="-25000" dirty="0" smtClean="0">
                    <a:sym typeface="Symbol"/>
                  </a:rPr>
                  <a:t>3</a:t>
                </a:r>
                <a:r>
                  <a:rPr lang="en-US" sz="1400" dirty="0" smtClean="0">
                    <a:sym typeface="Symbol"/>
                  </a:rPr>
                  <a:t>, pk</a:t>
                </a:r>
                <a:r>
                  <a:rPr lang="en-US" baseline="-25000" dirty="0" smtClean="0">
                    <a:sym typeface="Symbol"/>
                  </a:rPr>
                  <a:t>4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7175598" y="2473151"/>
              <a:ext cx="15728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sz="1400" dirty="0">
                  <a:solidFill>
                    <a:srgbClr val="0000FF"/>
                  </a:solidFill>
                  <a:sym typeface="Symbol"/>
                </a:rPr>
                <a:t>(pre-configured)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23528" y="4993431"/>
            <a:ext cx="10717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(</a:t>
            </a:r>
            <a:r>
              <a:rPr lang="en-US" sz="1400" dirty="0" err="1" smtClean="0">
                <a:sym typeface="Symbol"/>
              </a:rPr>
              <a:t>pk</a:t>
            </a:r>
            <a:r>
              <a:rPr lang="en-US" baseline="-25000" dirty="0" err="1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sk</a:t>
            </a:r>
            <a:r>
              <a:rPr lang="en-US" baseline="-25000" dirty="0" err="1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)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26320" y="2204864"/>
            <a:ext cx="1013817" cy="900227"/>
            <a:chOff x="3226320" y="2204864"/>
            <a:chExt cx="1013817" cy="900227"/>
          </a:xfrm>
        </p:grpSpPr>
        <p:pic>
          <p:nvPicPr>
            <p:cNvPr id="8197" name="Picture 5" descr="Image result for certificate clipar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680" y="2533128"/>
              <a:ext cx="428972" cy="57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 Box 7"/>
            <p:cNvSpPr txBox="1">
              <a:spLocks noChangeArrowheads="1"/>
            </p:cNvSpPr>
            <p:nvPr/>
          </p:nvSpPr>
          <p:spPr bwMode="auto">
            <a:xfrm>
              <a:off x="3226320" y="2204864"/>
              <a:ext cx="101381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cert</a:t>
              </a:r>
              <a:r>
                <a:rPr lang="en-US" baseline="-25000" dirty="0" smtClean="0">
                  <a:sym typeface="Symbol"/>
                </a:rPr>
                <a:t>2 </a:t>
              </a:r>
              <a:r>
                <a:rPr lang="en-US" baseline="-25000" dirty="0">
                  <a:sym typeface="Symbol"/>
                </a:rPr>
                <a:t>S</a:t>
              </a:r>
              <a:endParaRPr lang="en-US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2520330" y="3151421"/>
            <a:ext cx="26277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Certifying that </a:t>
            </a:r>
            <a:r>
              <a:rPr lang="en-US" sz="1400" dirty="0" err="1" smtClean="0">
                <a:sym typeface="Symbol"/>
              </a:rPr>
              <a:t>pk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 is the public key of the server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8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6296E-6 L -0.28976 0.0393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196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  <p:bldP spid="49" grpId="0"/>
      <p:bldP spid="58" grpId="0"/>
      <p:bldP spid="60" grpId="0"/>
      <p:bldP spid="61" grpId="0"/>
      <p:bldP spid="78" grpId="0"/>
      <p:bldP spid="7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1671105" y="2348880"/>
            <a:ext cx="5349167" cy="244827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99097" y="2352030"/>
            <a:ext cx="5421175" cy="1941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35496" y="-27384"/>
            <a:ext cx="9217024" cy="79732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600" kern="0" dirty="0" smtClean="0">
                <a:solidFill>
                  <a:srgbClr val="009900"/>
                </a:solidFill>
                <a:ea typeface="+mj-ea"/>
                <a:cs typeface="+mj-cs"/>
              </a:rPr>
              <a:t>Putting It All Together – SSL/TLS</a:t>
            </a:r>
          </a:p>
          <a:p>
            <a:pPr algn="ctr">
              <a:defRPr/>
            </a:pPr>
            <a:r>
              <a:rPr lang="en-US" sz="2600" kern="0" dirty="0" smtClean="0">
                <a:solidFill>
                  <a:srgbClr val="009900"/>
                </a:solidFill>
                <a:ea typeface="+mj-ea"/>
                <a:cs typeface="+mj-cs"/>
              </a:rPr>
              <a:t>(The Handshake Protocol)</a:t>
            </a:r>
          </a:p>
        </p:txBody>
      </p:sp>
      <p:sp>
        <p:nvSpPr>
          <p:cNvPr id="2050" name="AutoShape 2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2" name="AutoShape 4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2" descr="Image result for shiva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Image result for web serv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51" y="3085346"/>
            <a:ext cx="97631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5" descr="Image result for https clip 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Image result for https + browse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65" y="3153901"/>
            <a:ext cx="1674123" cy="121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Image result for certificate authority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52" y="1305322"/>
            <a:ext cx="539502" cy="53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04" y="1305322"/>
            <a:ext cx="539502" cy="53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32" y="1305322"/>
            <a:ext cx="539502" cy="53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84" y="1305322"/>
            <a:ext cx="539502" cy="53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979712" y="960983"/>
            <a:ext cx="927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(pk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sz="1400" dirty="0" smtClean="0">
                <a:sym typeface="Symbol"/>
              </a:rPr>
              <a:t>, sk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sz="1400" dirty="0" smtClean="0">
                <a:sym typeface="Symbol"/>
              </a:rPr>
              <a:t>)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3203848" y="960983"/>
            <a:ext cx="10362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(pk</a:t>
            </a:r>
            <a:r>
              <a:rPr lang="en-US" baseline="-25000" dirty="0">
                <a:sym typeface="Symbol"/>
              </a:rPr>
              <a:t>2</a:t>
            </a:r>
            <a:r>
              <a:rPr lang="en-US" sz="1400" dirty="0" smtClean="0">
                <a:sym typeface="Symbol"/>
              </a:rPr>
              <a:t>, sk</a:t>
            </a:r>
            <a:r>
              <a:rPr lang="en-US" baseline="-25000" dirty="0">
                <a:sym typeface="Symbol"/>
              </a:rPr>
              <a:t>2</a:t>
            </a:r>
            <a:r>
              <a:rPr lang="en-US" sz="1400" dirty="0" smtClean="0">
                <a:sym typeface="Symbol"/>
              </a:rPr>
              <a:t>)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4463430" y="960983"/>
            <a:ext cx="10362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(pk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sz="1400" dirty="0" smtClean="0">
                <a:sym typeface="Symbol"/>
              </a:rPr>
              <a:t>, sk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sz="1400" dirty="0" smtClean="0">
                <a:sym typeface="Symbol"/>
              </a:rPr>
              <a:t>)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5759574" y="960983"/>
            <a:ext cx="10362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(pk</a:t>
            </a:r>
            <a:r>
              <a:rPr lang="en-US" baseline="-25000" dirty="0">
                <a:sym typeface="Symbol"/>
              </a:rPr>
              <a:t>4</a:t>
            </a:r>
            <a:r>
              <a:rPr lang="en-US" sz="1400" dirty="0" smtClean="0">
                <a:sym typeface="Symbol"/>
              </a:rPr>
              <a:t>, sk</a:t>
            </a:r>
            <a:r>
              <a:rPr lang="en-US" baseline="-25000" dirty="0">
                <a:sym typeface="Symbol"/>
              </a:rPr>
              <a:t>4</a:t>
            </a:r>
            <a:r>
              <a:rPr lang="en-US" sz="1400" dirty="0" smtClean="0">
                <a:sym typeface="Symbol"/>
              </a:rPr>
              <a:t>)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2187352" y="1844824"/>
            <a:ext cx="5181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CA</a:t>
            </a:r>
            <a:r>
              <a:rPr lang="en-US" baseline="-25000" dirty="0" smtClean="0">
                <a:sym typeface="Symbol"/>
              </a:rPr>
              <a:t>1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3469407" y="1864569"/>
            <a:ext cx="5181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CA</a:t>
            </a:r>
            <a:r>
              <a:rPr lang="en-US" baseline="-25000" dirty="0">
                <a:sym typeface="Symbol"/>
              </a:rPr>
              <a:t>2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765551" y="1864569"/>
            <a:ext cx="5181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CA</a:t>
            </a:r>
            <a:r>
              <a:rPr lang="en-US" baseline="-25000" dirty="0" smtClean="0">
                <a:sym typeface="Symbol"/>
              </a:rPr>
              <a:t>3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6133703" y="1864569"/>
            <a:ext cx="5181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CA</a:t>
            </a:r>
            <a:r>
              <a:rPr lang="en-US" baseline="-25000" dirty="0">
                <a:sym typeface="Symbol"/>
              </a:rPr>
              <a:t>4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20272" y="2276872"/>
            <a:ext cx="2088232" cy="723230"/>
            <a:chOff x="7020272" y="2129706"/>
            <a:chExt cx="2088232" cy="723230"/>
          </a:xfrm>
        </p:grpSpPr>
        <p:grpSp>
          <p:nvGrpSpPr>
            <p:cNvPr id="71" name="Group 70"/>
            <p:cNvGrpSpPr/>
            <p:nvPr/>
          </p:nvGrpSpPr>
          <p:grpSpPr>
            <a:xfrm>
              <a:off x="7020272" y="2129706"/>
              <a:ext cx="2088232" cy="723230"/>
              <a:chOff x="7092280" y="905570"/>
              <a:chExt cx="2088232" cy="723230"/>
            </a:xfrm>
          </p:grpSpPr>
          <p:sp>
            <p:nvSpPr>
              <p:cNvPr id="72" name="Cloud Callout 71"/>
              <p:cNvSpPr/>
              <p:nvPr/>
            </p:nvSpPr>
            <p:spPr>
              <a:xfrm>
                <a:off x="7092280" y="905570"/>
                <a:ext cx="1944216" cy="723230"/>
              </a:xfrm>
              <a:prstGeom prst="cloud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 Box 7"/>
              <p:cNvSpPr txBox="1">
                <a:spLocks noChangeArrowheads="1"/>
              </p:cNvSpPr>
              <p:nvPr/>
            </p:nvSpPr>
            <p:spPr bwMode="auto">
              <a:xfrm>
                <a:off x="7236296" y="980728"/>
                <a:ext cx="194421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>
                    <a:sym typeface="Symbol"/>
                  </a:rPr>
                  <a:t>p</a:t>
                </a:r>
                <a:r>
                  <a:rPr lang="en-US" sz="1400" dirty="0" smtClean="0">
                    <a:sym typeface="Symbol"/>
                  </a:rPr>
                  <a:t>k</a:t>
                </a:r>
                <a:r>
                  <a:rPr lang="en-US" baseline="-25000" dirty="0" smtClean="0">
                    <a:sym typeface="Symbol"/>
                  </a:rPr>
                  <a:t>1</a:t>
                </a:r>
                <a:r>
                  <a:rPr lang="en-US" sz="1400" dirty="0" smtClean="0">
                    <a:sym typeface="Symbol"/>
                  </a:rPr>
                  <a:t>, pk</a:t>
                </a:r>
                <a:r>
                  <a:rPr lang="en-US" baseline="-25000" dirty="0" smtClean="0">
                    <a:sym typeface="Symbol"/>
                  </a:rPr>
                  <a:t>2</a:t>
                </a:r>
                <a:r>
                  <a:rPr lang="en-US" sz="1400" dirty="0" smtClean="0">
                    <a:sym typeface="Symbol"/>
                  </a:rPr>
                  <a:t>, pk</a:t>
                </a:r>
                <a:r>
                  <a:rPr lang="en-US" baseline="-25000" dirty="0" smtClean="0">
                    <a:sym typeface="Symbol"/>
                  </a:rPr>
                  <a:t>3</a:t>
                </a:r>
                <a:r>
                  <a:rPr lang="en-US" sz="1400" dirty="0" smtClean="0">
                    <a:sym typeface="Symbol"/>
                  </a:rPr>
                  <a:t>, pk</a:t>
                </a:r>
                <a:r>
                  <a:rPr lang="en-US" baseline="-25000" dirty="0" smtClean="0">
                    <a:sym typeface="Symbol"/>
                  </a:rPr>
                  <a:t>4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7175598" y="2473151"/>
              <a:ext cx="15728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sz="1400" dirty="0">
                  <a:solidFill>
                    <a:srgbClr val="0000FF"/>
                  </a:solidFill>
                  <a:sym typeface="Symbol"/>
                </a:rPr>
                <a:t>(pre-configured)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23528" y="4293096"/>
            <a:ext cx="10717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(</a:t>
            </a:r>
            <a:r>
              <a:rPr lang="en-US" sz="1400" dirty="0" err="1" smtClean="0">
                <a:sym typeface="Symbol"/>
              </a:rPr>
              <a:t>pk</a:t>
            </a:r>
            <a:r>
              <a:rPr lang="en-US" baseline="-25000" dirty="0" err="1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sk</a:t>
            </a:r>
            <a:r>
              <a:rPr lang="en-US" baseline="-25000" dirty="0" err="1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)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465" y="2132856"/>
            <a:ext cx="1069839" cy="900227"/>
            <a:chOff x="3226320" y="2204864"/>
            <a:chExt cx="1069839" cy="900227"/>
          </a:xfrm>
        </p:grpSpPr>
        <p:pic>
          <p:nvPicPr>
            <p:cNvPr id="8197" name="Picture 5" descr="Image result for certificate clipar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680" y="2533128"/>
              <a:ext cx="428972" cy="57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 Box 7"/>
            <p:cNvSpPr txBox="1">
              <a:spLocks noChangeArrowheads="1"/>
            </p:cNvSpPr>
            <p:nvPr/>
          </p:nvSpPr>
          <p:spPr bwMode="auto">
            <a:xfrm>
              <a:off x="3226320" y="2204864"/>
              <a:ext cx="106983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cert</a:t>
              </a:r>
              <a:r>
                <a:rPr lang="en-US" baseline="-25000" dirty="0" smtClean="0">
                  <a:sym typeface="Symbol"/>
                </a:rPr>
                <a:t>2 </a:t>
              </a:r>
              <a:r>
                <a:rPr lang="en-US" baseline="-25000" dirty="0">
                  <a:sym typeface="Symbol"/>
                </a:rPr>
                <a:t>S</a:t>
              </a:r>
              <a:endParaRPr lang="en-US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244679" y="4489375"/>
            <a:ext cx="16478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Random nonce N</a:t>
            </a:r>
            <a:r>
              <a:rPr lang="en-US" baseline="-25000" dirty="0" smtClean="0">
                <a:sym typeface="Symbol"/>
              </a:rPr>
              <a:t>C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691680" y="2780928"/>
            <a:ext cx="5184576" cy="0"/>
          </a:xfrm>
          <a:prstGeom prst="straightConnector1">
            <a:avLst/>
          </a:prstGeom>
          <a:ln w="2540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1599097" y="2473151"/>
            <a:ext cx="56371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Supported </a:t>
            </a:r>
            <a:r>
              <a:rPr lang="en-US" sz="1400" dirty="0" err="1" smtClean="0">
                <a:sym typeface="Symbol"/>
              </a:rPr>
              <a:t>ciphersuites</a:t>
            </a:r>
            <a:r>
              <a:rPr lang="en-US" sz="1400" dirty="0" smtClean="0">
                <a:sym typeface="Symbol"/>
              </a:rPr>
              <a:t> (hash functions, block ciphers, </a:t>
            </a:r>
            <a:r>
              <a:rPr lang="en-US" sz="1400" dirty="0" err="1" smtClean="0">
                <a:sym typeface="Symbol"/>
              </a:rPr>
              <a:t>etc</a:t>
            </a:r>
            <a:r>
              <a:rPr lang="en-US" sz="1400" dirty="0" smtClean="0">
                <a:sym typeface="Symbol"/>
              </a:rPr>
              <a:t>), N</a:t>
            </a:r>
            <a:r>
              <a:rPr lang="en-US" sz="1400" baseline="-25000" dirty="0" smtClean="0">
                <a:sym typeface="Symbol"/>
              </a:rPr>
              <a:t>C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1691680" y="3645024"/>
            <a:ext cx="5184576" cy="0"/>
          </a:xfrm>
          <a:prstGeom prst="straightConnector1">
            <a:avLst/>
          </a:prstGeom>
          <a:ln w="25400">
            <a:solidFill>
              <a:srgbClr val="5E1EFE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107504" y="4705399"/>
            <a:ext cx="16478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Random nonce N</a:t>
            </a:r>
            <a:r>
              <a:rPr lang="en-US" baseline="-25000" dirty="0">
                <a:sym typeface="Symbol"/>
              </a:rPr>
              <a:t>S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1691680" y="3337247"/>
            <a:ext cx="33329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Corresponding </a:t>
            </a:r>
            <a:r>
              <a:rPr lang="en-US" sz="1400" dirty="0" err="1" smtClean="0">
                <a:sym typeface="Symbol"/>
              </a:rPr>
              <a:t>ciphersuites</a:t>
            </a:r>
            <a:r>
              <a:rPr lang="en-US" sz="1400" dirty="0" smtClean="0">
                <a:sym typeface="Symbol"/>
              </a:rPr>
              <a:t>,  N</a:t>
            </a:r>
            <a:r>
              <a:rPr lang="en-US" baseline="-25000" dirty="0" smtClean="0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pk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, 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977383" y="2780928"/>
            <a:ext cx="1394817" cy="828219"/>
            <a:chOff x="3415680" y="2276872"/>
            <a:chExt cx="1394817" cy="828219"/>
          </a:xfrm>
        </p:grpSpPr>
        <p:pic>
          <p:nvPicPr>
            <p:cNvPr id="59" name="Picture 5" descr="Image result for certificate clipar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680" y="2533128"/>
              <a:ext cx="428972" cy="57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 Box 7"/>
            <p:cNvSpPr txBox="1">
              <a:spLocks noChangeArrowheads="1"/>
            </p:cNvSpPr>
            <p:nvPr/>
          </p:nvSpPr>
          <p:spPr bwMode="auto">
            <a:xfrm>
              <a:off x="3730377" y="2276872"/>
              <a:ext cx="10801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cert</a:t>
              </a:r>
              <a:r>
                <a:rPr lang="en-US" baseline="-25000" dirty="0" smtClean="0">
                  <a:sym typeface="Symbol"/>
                </a:rPr>
                <a:t>2 </a:t>
              </a:r>
              <a:r>
                <a:rPr lang="en-US" baseline="-25000" dirty="0">
                  <a:sym typeface="Symbol"/>
                </a:rPr>
                <a:t>S</a:t>
              </a:r>
              <a:endParaRPr lang="en-US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24600" y="4797152"/>
            <a:ext cx="2871936" cy="460177"/>
            <a:chOff x="3203848" y="5497487"/>
            <a:chExt cx="2871936" cy="460177"/>
          </a:xfrm>
        </p:grpSpPr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3203848" y="5649887"/>
              <a:ext cx="28719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Vrfy</a:t>
              </a:r>
              <a:r>
                <a:rPr lang="en-US" baseline="-25000" dirty="0" smtClean="0">
                  <a:sym typeface="Symbol"/>
                </a:rPr>
                <a:t>pk</a:t>
              </a:r>
              <a:r>
                <a:rPr lang="en-US" baseline="-50000" dirty="0" smtClean="0">
                  <a:sym typeface="Symbol"/>
                </a:rPr>
                <a:t>2</a:t>
              </a:r>
              <a:r>
                <a:rPr lang="en-US" sz="1400" dirty="0" smtClean="0">
                  <a:sym typeface="Symbol"/>
                </a:rPr>
                <a:t>(</a:t>
              </a:r>
              <a:r>
                <a:rPr lang="en-US" sz="1400" dirty="0" err="1" smtClean="0">
                  <a:sym typeface="Symbol"/>
                </a:rPr>
                <a:t>pk</a:t>
              </a:r>
              <a:r>
                <a:rPr lang="en-US" baseline="-25000" dirty="0" err="1" smtClean="0">
                  <a:sym typeface="Symbol"/>
                </a:rPr>
                <a:t>S</a:t>
              </a:r>
              <a:r>
                <a:rPr lang="en-US" sz="1400" dirty="0" smtClean="0">
                  <a:sym typeface="Symbol"/>
                </a:rPr>
                <a:t>, cert</a:t>
              </a:r>
              <a:r>
                <a:rPr lang="en-US" baseline="-25000" dirty="0" smtClean="0">
                  <a:sym typeface="Symbol"/>
                </a:rPr>
                <a:t>2S</a:t>
              </a:r>
              <a:r>
                <a:rPr lang="en-US" sz="1400" dirty="0" smtClean="0">
                  <a:sym typeface="Symbol"/>
                </a:rPr>
                <a:t>)   =   1</a:t>
              </a:r>
              <a:endParaRPr lang="en-US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5220072" y="5497487"/>
              <a:ext cx="4255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?</a:t>
              </a:r>
              <a:endParaRPr lang="en-US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6345535" y="5353471"/>
            <a:ext cx="29069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(c, </a:t>
            </a:r>
            <a:r>
              <a:rPr lang="en-US" sz="1400" dirty="0" err="1" smtClean="0">
                <a:sym typeface="Symbol"/>
              </a:rPr>
              <a:t>pmk</a:t>
            </a:r>
            <a:r>
              <a:rPr lang="en-US" sz="1400" dirty="0" smtClean="0">
                <a:sym typeface="Symbol"/>
              </a:rPr>
              <a:t>)   </a:t>
            </a:r>
            <a:r>
              <a:rPr lang="en-US" sz="1400" dirty="0" err="1" smtClean="0">
                <a:sym typeface="Symbol"/>
              </a:rPr>
              <a:t>Encaps</a:t>
            </a:r>
            <a:r>
              <a:rPr lang="en-US" sz="1400" baseline="-25000" dirty="0" err="1" smtClean="0">
                <a:sym typeface="Symbol"/>
              </a:rPr>
              <a:t>pkS</a:t>
            </a:r>
            <a:r>
              <a:rPr lang="en-US" sz="1400" dirty="0" smtClean="0">
                <a:sym typeface="Symbol"/>
              </a:rPr>
              <a:t>(1</a:t>
            </a:r>
            <a:r>
              <a:rPr lang="en-US" sz="1400" baseline="30000" dirty="0" smtClean="0">
                <a:sym typeface="Symbol"/>
              </a:rPr>
              <a:t>n</a:t>
            </a:r>
            <a:r>
              <a:rPr lang="en-US" sz="1400" dirty="0" smtClean="0">
                <a:sym typeface="Symbol"/>
              </a:rPr>
              <a:t>) 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6948264" y="5713511"/>
            <a:ext cx="20882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>
                <a:sym typeface="Symbol"/>
              </a:rPr>
              <a:t>mk</a:t>
            </a:r>
            <a:r>
              <a:rPr lang="en-US" sz="1400" dirty="0" smtClean="0">
                <a:sym typeface="Symbol"/>
              </a:rPr>
              <a:t>:= KDF(</a:t>
            </a:r>
            <a:r>
              <a:rPr lang="en-US" sz="1400" dirty="0" err="1" smtClean="0">
                <a:sym typeface="Symbol"/>
              </a:rPr>
              <a:t>pmk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N</a:t>
            </a:r>
            <a:r>
              <a:rPr lang="en-US" baseline="-25000" dirty="0" err="1" smtClean="0">
                <a:sym typeface="Symbol"/>
              </a:rPr>
              <a:t>c</a:t>
            </a:r>
            <a:r>
              <a:rPr lang="en-US" sz="1400" dirty="0" smtClean="0">
                <a:sym typeface="Symbol"/>
              </a:rPr>
              <a:t>, N</a:t>
            </a:r>
            <a:r>
              <a:rPr lang="en-US" baseline="-25000" dirty="0" smtClean="0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6660232" y="6145559"/>
            <a:ext cx="23762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>
                <a:sym typeface="Symbol"/>
              </a:rPr>
              <a:t>k</a:t>
            </a:r>
            <a:r>
              <a:rPr lang="en-US" baseline="-25000" dirty="0" err="1" smtClean="0">
                <a:sym typeface="Symbol"/>
              </a:rPr>
              <a:t>C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k’</a:t>
            </a:r>
            <a:r>
              <a:rPr lang="en-US" baseline="-25000" dirty="0" err="1" smtClean="0">
                <a:sym typeface="Symbol"/>
              </a:rPr>
              <a:t>C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k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k’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:= PRG(</a:t>
            </a:r>
            <a:r>
              <a:rPr lang="en-US" sz="1400" dirty="0" err="1" smtClean="0">
                <a:sym typeface="Symbol"/>
              </a:rPr>
              <a:t>mk</a:t>
            </a:r>
            <a:r>
              <a:rPr lang="en-US" sz="1400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755304" y="4221088"/>
            <a:ext cx="5120952" cy="0"/>
          </a:xfrm>
          <a:prstGeom prst="straightConnector1">
            <a:avLst/>
          </a:prstGeom>
          <a:ln w="2540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635897" y="3861048"/>
            <a:ext cx="5040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c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1763688" y="4725144"/>
            <a:ext cx="5120952" cy="0"/>
          </a:xfrm>
          <a:prstGeom prst="straightConnector1">
            <a:avLst/>
          </a:prstGeom>
          <a:ln w="2540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3471305" y="4365104"/>
            <a:ext cx="33329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</a:t>
            </a:r>
            <a:r>
              <a:rPr lang="en-US" baseline="-25000" dirty="0" smtClean="0">
                <a:sym typeface="Symbol"/>
              </a:rPr>
              <a:t>C</a:t>
            </a:r>
            <a:r>
              <a:rPr lang="en-US" sz="1400" dirty="0" smtClean="0">
                <a:sym typeface="Symbol"/>
              </a:rPr>
              <a:t> := </a:t>
            </a:r>
            <a:r>
              <a:rPr lang="en-US" sz="1400" dirty="0" err="1" smtClean="0">
                <a:sym typeface="Symbol"/>
              </a:rPr>
              <a:t>Mac</a:t>
            </a:r>
            <a:r>
              <a:rPr lang="en-US" baseline="-25000" dirty="0" err="1" smtClean="0">
                <a:sym typeface="Symbol"/>
              </a:rPr>
              <a:t>mk</a:t>
            </a:r>
            <a:r>
              <a:rPr lang="en-US" sz="1400" dirty="0" smtClean="0">
                <a:sym typeface="Symbol"/>
              </a:rPr>
              <a:t>(transcript)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107504" y="5085184"/>
            <a:ext cx="19442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>
                <a:sym typeface="Symbol"/>
              </a:rPr>
              <a:t>p</a:t>
            </a:r>
            <a:r>
              <a:rPr lang="en-US" sz="1400" dirty="0" err="1" smtClean="0">
                <a:sym typeface="Symbol"/>
              </a:rPr>
              <a:t>mk</a:t>
            </a:r>
            <a:r>
              <a:rPr lang="en-US" sz="1400" dirty="0" smtClean="0">
                <a:sym typeface="Symbol"/>
              </a:rPr>
              <a:t>:= </a:t>
            </a:r>
            <a:r>
              <a:rPr lang="en-US" sz="1400" dirty="0" err="1" smtClean="0">
                <a:sym typeface="Symbol"/>
              </a:rPr>
              <a:t>Decaps</a:t>
            </a:r>
            <a:r>
              <a:rPr lang="en-US" baseline="-25000" dirty="0" err="1" smtClean="0">
                <a:sym typeface="Symbol"/>
              </a:rPr>
              <a:t>sk</a:t>
            </a:r>
            <a:r>
              <a:rPr lang="en-US" baseline="-50000" dirty="0" err="1" smtClean="0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(c)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323528" y="5569495"/>
            <a:ext cx="20882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>
                <a:sym typeface="Symbol"/>
              </a:rPr>
              <a:t>mk</a:t>
            </a:r>
            <a:r>
              <a:rPr lang="en-US" sz="1400" dirty="0" smtClean="0">
                <a:sym typeface="Symbol"/>
              </a:rPr>
              <a:t>:= KDF(</a:t>
            </a:r>
            <a:r>
              <a:rPr lang="en-US" sz="1400" dirty="0" err="1" smtClean="0">
                <a:sym typeface="Symbol"/>
              </a:rPr>
              <a:t>pmk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N</a:t>
            </a:r>
            <a:r>
              <a:rPr lang="en-US" baseline="-25000" dirty="0" err="1" smtClean="0">
                <a:sym typeface="Symbol"/>
              </a:rPr>
              <a:t>c</a:t>
            </a:r>
            <a:r>
              <a:rPr lang="en-US" sz="1400" dirty="0" smtClean="0">
                <a:sym typeface="Symbol"/>
              </a:rPr>
              <a:t>, N</a:t>
            </a:r>
            <a:r>
              <a:rPr lang="en-US" baseline="-25000" dirty="0" smtClean="0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35496" y="6001543"/>
            <a:ext cx="23762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>
                <a:sym typeface="Symbol"/>
              </a:rPr>
              <a:t>k</a:t>
            </a:r>
            <a:r>
              <a:rPr lang="en-US" baseline="-25000" dirty="0" err="1" smtClean="0">
                <a:sym typeface="Symbol"/>
              </a:rPr>
              <a:t>C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k’</a:t>
            </a:r>
            <a:r>
              <a:rPr lang="en-US" baseline="-25000" dirty="0" err="1" smtClean="0">
                <a:sym typeface="Symbol"/>
              </a:rPr>
              <a:t>C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k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k’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:= PRG(</a:t>
            </a:r>
            <a:r>
              <a:rPr lang="en-US" sz="1400" dirty="0" err="1" smtClean="0">
                <a:sym typeface="Symbol"/>
              </a:rPr>
              <a:t>mk</a:t>
            </a:r>
            <a:r>
              <a:rPr lang="en-US" sz="1400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3880" y="6361583"/>
            <a:ext cx="2871936" cy="441340"/>
            <a:chOff x="3203848" y="5577879"/>
            <a:chExt cx="2871936" cy="441340"/>
          </a:xfrm>
        </p:grpSpPr>
        <p:sp>
          <p:nvSpPr>
            <p:cNvPr id="83" name="Text Box 7"/>
            <p:cNvSpPr txBox="1">
              <a:spLocks noChangeArrowheads="1"/>
            </p:cNvSpPr>
            <p:nvPr/>
          </p:nvSpPr>
          <p:spPr bwMode="auto">
            <a:xfrm>
              <a:off x="3203848" y="5649887"/>
              <a:ext cx="28719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>
                  <a:sym typeface="Symbol"/>
                </a:rPr>
                <a:t>Vrfy</a:t>
              </a:r>
              <a:r>
                <a:rPr lang="en-US" baseline="-25000" dirty="0" err="1" smtClean="0">
                  <a:sym typeface="Symbol"/>
                </a:rPr>
                <a:t>mk</a:t>
              </a:r>
              <a:r>
                <a:rPr lang="en-US" sz="1400" dirty="0" smtClean="0">
                  <a:sym typeface="Symbol"/>
                </a:rPr>
                <a:t>(transcript, </a:t>
              </a:r>
              <a:r>
                <a:rPr lang="en-US" dirty="0" smtClean="0">
                  <a:sym typeface="Symbol"/>
                </a:rPr>
                <a:t></a:t>
              </a:r>
              <a:r>
                <a:rPr lang="en-US" baseline="-25000" dirty="0" smtClean="0">
                  <a:sym typeface="Symbol"/>
                </a:rPr>
                <a:t>C</a:t>
              </a:r>
              <a:r>
                <a:rPr lang="en-US" sz="1400" dirty="0" smtClean="0">
                  <a:sym typeface="Symbol"/>
                </a:rPr>
                <a:t>)   =   1</a:t>
              </a:r>
              <a:endParaRPr lang="en-US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5220072" y="5577879"/>
              <a:ext cx="4255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?</a:t>
              </a:r>
              <a:endParaRPr lang="en-US" baseline="-25000" dirty="0" smtClean="0">
                <a:solidFill>
                  <a:srgbClr val="0000FF"/>
                </a:solidFill>
              </a:endParaRP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 flipH="1">
            <a:off x="1899320" y="5219908"/>
            <a:ext cx="4472880" cy="0"/>
          </a:xfrm>
          <a:prstGeom prst="straightConnector1">
            <a:avLst/>
          </a:prstGeom>
          <a:ln w="25400">
            <a:solidFill>
              <a:srgbClr val="5E1EFE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7"/>
          <p:cNvSpPr txBox="1">
            <a:spLocks noChangeArrowheads="1"/>
          </p:cNvSpPr>
          <p:nvPr/>
        </p:nvSpPr>
        <p:spPr bwMode="auto">
          <a:xfrm>
            <a:off x="3471305" y="4859868"/>
            <a:ext cx="33329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</a:t>
            </a:r>
            <a:r>
              <a:rPr lang="en-US" baseline="-25000" dirty="0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 := </a:t>
            </a:r>
            <a:r>
              <a:rPr lang="en-US" sz="1400" dirty="0" err="1" smtClean="0">
                <a:sym typeface="Symbol"/>
              </a:rPr>
              <a:t>Mac</a:t>
            </a:r>
            <a:r>
              <a:rPr lang="en-US" baseline="-25000" dirty="0" err="1" smtClean="0">
                <a:sym typeface="Symbol"/>
              </a:rPr>
              <a:t>mk</a:t>
            </a:r>
            <a:r>
              <a:rPr lang="en-US" sz="1400" dirty="0" smtClean="0">
                <a:sym typeface="Symbol"/>
              </a:rPr>
              <a:t>(transcript’)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6524600" y="6444044"/>
            <a:ext cx="2871936" cy="441340"/>
            <a:chOff x="3203848" y="5577879"/>
            <a:chExt cx="2871936" cy="441340"/>
          </a:xfrm>
        </p:grpSpPr>
        <p:sp>
          <p:nvSpPr>
            <p:cNvPr id="88" name="Text Box 7"/>
            <p:cNvSpPr txBox="1">
              <a:spLocks noChangeArrowheads="1"/>
            </p:cNvSpPr>
            <p:nvPr/>
          </p:nvSpPr>
          <p:spPr bwMode="auto">
            <a:xfrm>
              <a:off x="3203848" y="5649887"/>
              <a:ext cx="28719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>
                  <a:sym typeface="Symbol"/>
                </a:rPr>
                <a:t>Vrfy</a:t>
              </a:r>
              <a:r>
                <a:rPr lang="en-US" baseline="-25000" dirty="0" err="1" smtClean="0">
                  <a:sym typeface="Symbol"/>
                </a:rPr>
                <a:t>mk</a:t>
              </a:r>
              <a:r>
                <a:rPr lang="en-US" sz="1400" dirty="0" smtClean="0">
                  <a:sym typeface="Symbol"/>
                </a:rPr>
                <a:t>(transcript’, </a:t>
              </a:r>
              <a:r>
                <a:rPr lang="en-US" dirty="0" smtClean="0">
                  <a:sym typeface="Symbol"/>
                </a:rPr>
                <a:t></a:t>
              </a:r>
              <a:r>
                <a:rPr lang="en-US" baseline="-25000" dirty="0">
                  <a:sym typeface="Symbol"/>
                </a:rPr>
                <a:t>S</a:t>
              </a:r>
              <a:r>
                <a:rPr lang="en-US" sz="1400" dirty="0" smtClean="0">
                  <a:sym typeface="Symbol"/>
                </a:rPr>
                <a:t>)   =   1</a:t>
              </a:r>
              <a:endParaRPr lang="en-US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89" name="Text Box 7"/>
            <p:cNvSpPr txBox="1">
              <a:spLocks noChangeArrowheads="1"/>
            </p:cNvSpPr>
            <p:nvPr/>
          </p:nvSpPr>
          <p:spPr bwMode="auto">
            <a:xfrm>
              <a:off x="5220072" y="5577879"/>
              <a:ext cx="4255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?</a:t>
              </a:r>
              <a:endParaRPr lang="en-US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90" name="Text Box 7"/>
          <p:cNvSpPr txBox="1">
            <a:spLocks noChangeArrowheads="1"/>
          </p:cNvSpPr>
          <p:nvPr/>
        </p:nvSpPr>
        <p:spPr bwMode="auto">
          <a:xfrm>
            <a:off x="7784182" y="1393031"/>
            <a:ext cx="11803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ym typeface="Symbol"/>
              </a:rPr>
              <a:t>t</a:t>
            </a:r>
            <a:r>
              <a:rPr lang="en-US" sz="1400" dirty="0" smtClean="0">
                <a:sym typeface="Symbol"/>
              </a:rPr>
              <a:t>ranscript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9559525">
            <a:off x="6859175" y="1759951"/>
            <a:ext cx="1060905" cy="25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7780903" y="1383159"/>
            <a:ext cx="11803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ym typeface="Symbol"/>
              </a:rPr>
              <a:t>t</a:t>
            </a:r>
            <a:r>
              <a:rPr lang="en-US" sz="1400" dirty="0" smtClean="0">
                <a:sym typeface="Symbol"/>
              </a:rPr>
              <a:t>ranscript’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93" name="Right Arrow 92"/>
          <p:cNvSpPr/>
          <p:nvPr/>
        </p:nvSpPr>
        <p:spPr>
          <a:xfrm rot="19559525">
            <a:off x="6855896" y="1750079"/>
            <a:ext cx="1060905" cy="251625"/>
          </a:xfrm>
          <a:prstGeom prst="rightArrow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2339752" y="6299447"/>
            <a:ext cx="4246575" cy="9873"/>
          </a:xfrm>
          <a:prstGeom prst="straightConnector1">
            <a:avLst/>
          </a:prstGeom>
          <a:ln w="25400">
            <a:solidFill>
              <a:srgbClr val="5E1EFE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3183273" y="6001543"/>
            <a:ext cx="33329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Agreed symmetric keys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5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21" grpId="0" animBg="1"/>
      <p:bldP spid="21" grpId="1" animBg="1"/>
      <p:bldP spid="36" grpId="0"/>
      <p:bldP spid="53" grpId="0"/>
      <p:bldP spid="55" grpId="0"/>
      <p:bldP spid="56" grpId="0"/>
      <p:bldP spid="65" grpId="0"/>
      <p:bldP spid="66" grpId="0"/>
      <p:bldP spid="67" grpId="0"/>
      <p:bldP spid="67" grpId="1"/>
      <p:bldP spid="69" grpId="0"/>
      <p:bldP spid="75" grpId="0"/>
      <p:bldP spid="79" grpId="0"/>
      <p:bldP spid="80" grpId="0"/>
      <p:bldP spid="81" grpId="0"/>
      <p:bldP spid="81" grpId="1"/>
      <p:bldP spid="86" grpId="0"/>
      <p:bldP spid="90" grpId="0"/>
      <p:bldP spid="90" grpId="1"/>
      <p:bldP spid="22" grpId="0" animBg="1"/>
      <p:bldP spid="22" grpId="1" animBg="1"/>
      <p:bldP spid="92" grpId="0"/>
      <p:bldP spid="92" grpId="1"/>
      <p:bldP spid="93" grpId="0" animBg="1"/>
      <p:bldP spid="93" grpId="1" animBg="1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35496" y="-27384"/>
            <a:ext cx="9217024" cy="79732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600" kern="0" dirty="0" smtClean="0">
                <a:solidFill>
                  <a:srgbClr val="009900"/>
                </a:solidFill>
                <a:ea typeface="+mj-ea"/>
                <a:cs typeface="+mj-cs"/>
              </a:rPr>
              <a:t>Putting It All Together – SSL/TLS</a:t>
            </a:r>
          </a:p>
          <a:p>
            <a:pPr algn="ctr">
              <a:defRPr/>
            </a:pPr>
            <a:r>
              <a:rPr lang="en-US" sz="2600" kern="0" dirty="0" smtClean="0">
                <a:solidFill>
                  <a:srgbClr val="009900"/>
                </a:solidFill>
                <a:ea typeface="+mj-ea"/>
                <a:cs typeface="+mj-cs"/>
              </a:rPr>
              <a:t>(The Record-layer Protocol)</a:t>
            </a:r>
          </a:p>
        </p:txBody>
      </p:sp>
      <p:sp>
        <p:nvSpPr>
          <p:cNvPr id="2050" name="AutoShape 2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2" name="AutoShape 4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2" descr="Image result for shiva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Image result for web serv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51" y="3085346"/>
            <a:ext cx="97631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5" descr="Image result for https clip 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Image result for https + browse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65" y="3153901"/>
            <a:ext cx="1674123" cy="121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Image result for certificate authority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179512" y="4417367"/>
            <a:ext cx="1368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>
                <a:sym typeface="Symbol"/>
              </a:rPr>
              <a:t>k</a:t>
            </a:r>
            <a:r>
              <a:rPr lang="en-US" baseline="-25000" dirty="0" err="1" smtClean="0">
                <a:sym typeface="Symbol"/>
              </a:rPr>
              <a:t>C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k’</a:t>
            </a:r>
            <a:r>
              <a:rPr lang="en-US" baseline="-25000" dirty="0" err="1" smtClean="0">
                <a:sym typeface="Symbol"/>
              </a:rPr>
              <a:t>C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k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k’</a:t>
            </a:r>
            <a:r>
              <a:rPr lang="en-US" baseline="-25000" dirty="0" err="1" smtClean="0">
                <a:sym typeface="Symbol"/>
              </a:rPr>
              <a:t>S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1979712" y="3212976"/>
            <a:ext cx="5048944" cy="0"/>
          </a:xfrm>
          <a:prstGeom prst="straightConnector1">
            <a:avLst/>
          </a:prstGeom>
          <a:ln w="25400">
            <a:solidFill>
              <a:srgbClr val="5E1EFE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3183273" y="2905199"/>
            <a:ext cx="27568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Authenticated communication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7596336" y="4437112"/>
            <a:ext cx="1368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>
                <a:sym typeface="Symbol"/>
              </a:rPr>
              <a:t>k</a:t>
            </a:r>
            <a:r>
              <a:rPr lang="en-US" baseline="-25000" dirty="0" err="1" smtClean="0">
                <a:sym typeface="Symbol"/>
              </a:rPr>
              <a:t>C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k’</a:t>
            </a:r>
            <a:r>
              <a:rPr lang="en-US" baseline="-25000" dirty="0" err="1" smtClean="0">
                <a:sym typeface="Symbol"/>
              </a:rPr>
              <a:t>C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k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k’</a:t>
            </a:r>
            <a:r>
              <a:rPr lang="en-US" baseline="-25000" dirty="0" err="1" smtClean="0">
                <a:sym typeface="Symbol"/>
              </a:rPr>
              <a:t>S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4067944" y="3265239"/>
            <a:ext cx="10801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(</a:t>
            </a:r>
            <a:r>
              <a:rPr lang="en-US" sz="1400" dirty="0" err="1" smtClean="0">
                <a:sym typeface="Symbol"/>
              </a:rPr>
              <a:t>k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k’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)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1971328" y="4293096"/>
            <a:ext cx="5048944" cy="0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Box 7"/>
          <p:cNvSpPr txBox="1">
            <a:spLocks noChangeArrowheads="1"/>
          </p:cNvSpPr>
          <p:nvPr/>
        </p:nvSpPr>
        <p:spPr bwMode="auto">
          <a:xfrm>
            <a:off x="3174889" y="3985319"/>
            <a:ext cx="27568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Authenticated communication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4059560" y="4345359"/>
            <a:ext cx="10801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(</a:t>
            </a:r>
            <a:r>
              <a:rPr lang="en-US" sz="1400" dirty="0" err="1" smtClean="0">
                <a:sym typeface="Symbol"/>
              </a:rPr>
              <a:t>k</a:t>
            </a:r>
            <a:r>
              <a:rPr lang="en-US" baseline="-25000" dirty="0" err="1">
                <a:sym typeface="Symbol"/>
              </a:rPr>
              <a:t>C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k’</a:t>
            </a:r>
            <a:r>
              <a:rPr lang="en-US" baseline="-25000" dirty="0" err="1">
                <a:sym typeface="Symbol"/>
              </a:rPr>
              <a:t>C</a:t>
            </a:r>
            <a:r>
              <a:rPr lang="en-US" sz="1400" dirty="0" smtClean="0">
                <a:sym typeface="Symbol"/>
              </a:rPr>
              <a:t>)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78" grpId="0"/>
      <p:bldP spid="97" grpId="0"/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35496" y="-27384"/>
            <a:ext cx="9217024" cy="79732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600" kern="0" dirty="0" smtClean="0">
                <a:solidFill>
                  <a:srgbClr val="009900"/>
                </a:solidFill>
                <a:ea typeface="+mj-ea"/>
                <a:cs typeface="+mj-cs"/>
              </a:rPr>
              <a:t>Public Key Cryptography</a:t>
            </a:r>
          </a:p>
        </p:txBody>
      </p:sp>
      <p:sp>
        <p:nvSpPr>
          <p:cNvPr id="2050" name="AutoShape 2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2" name="AutoShape 4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2" descr="Image result for shiva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Image result for web serv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 descr="Image result for https clip 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Image result for https + browse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Image result for certificate authority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17848"/>
            <a:ext cx="1793776" cy="202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501008"/>
            <a:ext cx="1872208" cy="21602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31840" y="2780928"/>
            <a:ext cx="5904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Whitfield </a:t>
            </a:r>
            <a:r>
              <a:rPr lang="en-US" dirty="0" err="1"/>
              <a:t>Diffie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Martin E. Hellman:</a:t>
            </a:r>
          </a:p>
          <a:p>
            <a:r>
              <a:rPr lang="en-US" b="1" dirty="0"/>
              <a:t>New directions in cryptography.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IEEE Transactions on Information Theory 22(6): 644-654 (1976</a:t>
            </a:r>
            <a:r>
              <a:rPr lang="en-US" dirty="0" smtClean="0">
                <a:hlinkClick r:id="rId6"/>
              </a:rPr>
              <a:t>)</a:t>
            </a:r>
            <a:endParaRPr lang="en-US" dirty="0">
              <a:hlinkClick r:id="rId6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395536" y="692696"/>
            <a:ext cx="8352928" cy="560823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35496" y="-27384"/>
            <a:ext cx="9217024" cy="79732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600" kern="0" dirty="0" smtClean="0">
                <a:solidFill>
                  <a:srgbClr val="009900"/>
                </a:solidFill>
                <a:ea typeface="+mj-ea"/>
                <a:cs typeface="+mj-cs"/>
              </a:rPr>
              <a:t>What We have seen and not seen?</a:t>
            </a:r>
          </a:p>
        </p:txBody>
      </p:sp>
      <p:sp>
        <p:nvSpPr>
          <p:cNvPr id="2050" name="AutoShape 2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2" name="AutoShape 4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2" descr="Image result for shiva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Image result for web serv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 descr="Image result for https clip 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Image result for https + browse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Image result for certificate authority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851920" y="3212976"/>
            <a:ext cx="1512168" cy="1152128"/>
            <a:chOff x="3851920" y="3212976"/>
            <a:chExt cx="1512168" cy="1152128"/>
          </a:xfrm>
        </p:grpSpPr>
        <p:sp>
          <p:nvSpPr>
            <p:cNvPr id="9" name="Oval 8"/>
            <p:cNvSpPr/>
            <p:nvPr/>
          </p:nvSpPr>
          <p:spPr>
            <a:xfrm>
              <a:off x="3851920" y="3212976"/>
              <a:ext cx="1512168" cy="115212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3318083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Secure + Authenticated Message Communication</a:t>
              </a:r>
              <a:endParaRPr lang="en-US" sz="12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06217" y="574791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660066"/>
                </a:solidFill>
              </a:rPr>
              <a:t>Cryptography</a:t>
            </a:r>
            <a:endParaRPr lang="en-US" sz="2000" b="1" dirty="0">
              <a:solidFill>
                <a:srgbClr val="660066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31840" y="764704"/>
            <a:ext cx="2736304" cy="2160240"/>
            <a:chOff x="3131840" y="764704"/>
            <a:chExt cx="2736304" cy="2160240"/>
          </a:xfrm>
        </p:grpSpPr>
        <p:sp>
          <p:nvSpPr>
            <p:cNvPr id="16" name="Oval 15"/>
            <p:cNvSpPr/>
            <p:nvPr/>
          </p:nvSpPr>
          <p:spPr>
            <a:xfrm>
              <a:off x="3131840" y="764704"/>
              <a:ext cx="2736304" cy="2160240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35896" y="836712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Secure (multi-party) Computation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5856" y="1364575"/>
              <a:ext cx="259228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rgbClr val="FFFF00"/>
                  </a:solidFill>
                </a:rPr>
                <a:t>Electronic election, auction, private information retrieval, Outsourcing computation to cloud, Privacy-preserving data mining, signal processing, bioinformatics etc. etc.</a:t>
              </a:r>
              <a:endParaRPr lang="en-US" sz="12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04048" y="4797152"/>
            <a:ext cx="2736304" cy="864096"/>
            <a:chOff x="971600" y="2852936"/>
            <a:chExt cx="2736304" cy="1224136"/>
          </a:xfrm>
        </p:grpSpPr>
        <p:sp>
          <p:nvSpPr>
            <p:cNvPr id="20" name="Oval 19"/>
            <p:cNvSpPr/>
            <p:nvPr/>
          </p:nvSpPr>
          <p:spPr>
            <a:xfrm>
              <a:off x="971600" y="2852936"/>
              <a:ext cx="2736304" cy="1224136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15616" y="3392027"/>
              <a:ext cx="25922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rgbClr val="FFFF00"/>
                  </a:solidFill>
                </a:rPr>
                <a:t>Disc encryption, cloud storage, </a:t>
              </a:r>
              <a:endParaRPr lang="en-US" sz="1200" dirty="0">
                <a:solidFill>
                  <a:srgbClr val="FFFF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5656" y="2924944"/>
              <a:ext cx="1656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Secure Storage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52120" y="1916832"/>
            <a:ext cx="2736304" cy="1368152"/>
            <a:chOff x="5652120" y="2276872"/>
            <a:chExt cx="2736304" cy="1368152"/>
          </a:xfrm>
        </p:grpSpPr>
        <p:sp>
          <p:nvSpPr>
            <p:cNvPr id="23" name="Oval 22"/>
            <p:cNvSpPr/>
            <p:nvPr/>
          </p:nvSpPr>
          <p:spPr>
            <a:xfrm>
              <a:off x="5652120" y="2276872"/>
              <a:ext cx="2736304" cy="1368152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56176" y="2348880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Leakage Resilient Cryptography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6136" y="2876743"/>
              <a:ext cx="24482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rgbClr val="FFFF00"/>
                  </a:solidFill>
                </a:rPr>
                <a:t>Takes into account the side channel information.</a:t>
              </a:r>
              <a:endParaRPr lang="en-US" sz="12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43608" y="3429000"/>
            <a:ext cx="2952328" cy="2232248"/>
            <a:chOff x="1043608" y="2852936"/>
            <a:chExt cx="2736304" cy="2232248"/>
          </a:xfrm>
        </p:grpSpPr>
        <p:sp>
          <p:nvSpPr>
            <p:cNvPr id="36" name="Oval 35"/>
            <p:cNvSpPr/>
            <p:nvPr/>
          </p:nvSpPr>
          <p:spPr>
            <a:xfrm>
              <a:off x="1043608" y="2852936"/>
              <a:ext cx="2736304" cy="2232248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15616" y="3452807"/>
              <a:ext cx="259228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FFFF00"/>
                  </a:solidFill>
                </a:rPr>
                <a:t>Non-committing Encryption, Deniable Encryption, Id-based Encryption, Attribute-based Encryption, Functional Encryption</a:t>
              </a:r>
            </a:p>
            <a:p>
              <a:pPr algn="just"/>
              <a:r>
                <a:rPr lang="en-US" sz="1200" dirty="0" smtClean="0">
                  <a:solidFill>
                    <a:srgbClr val="FFFF00"/>
                  </a:solidFill>
                </a:rPr>
                <a:t>Homographic Encryption, Fully </a:t>
              </a:r>
              <a:r>
                <a:rPr lang="en-US" sz="1200" dirty="0" err="1" smtClean="0">
                  <a:solidFill>
                    <a:srgbClr val="FFFF00"/>
                  </a:solidFill>
                </a:rPr>
                <a:t>Homomorphic</a:t>
              </a:r>
              <a:r>
                <a:rPr lang="en-US" sz="1200" dirty="0" smtClean="0">
                  <a:solidFill>
                    <a:srgbClr val="FFFF00"/>
                  </a:solidFill>
                </a:rPr>
                <a:t> Encryption </a:t>
              </a:r>
              <a:endParaRPr lang="en-US" sz="1200" dirty="0">
                <a:solidFill>
                  <a:srgbClr val="FFFF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5656" y="2924944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Special Purpose Encryption Schemes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1560" y="1916832"/>
            <a:ext cx="2736304" cy="1440160"/>
            <a:chOff x="1043608" y="2852936"/>
            <a:chExt cx="2736304" cy="1470519"/>
          </a:xfrm>
        </p:grpSpPr>
        <p:sp>
          <p:nvSpPr>
            <p:cNvPr id="40" name="Oval 39"/>
            <p:cNvSpPr/>
            <p:nvPr/>
          </p:nvSpPr>
          <p:spPr>
            <a:xfrm>
              <a:off x="1043608" y="2852936"/>
              <a:ext cx="2736304" cy="1470519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31640" y="3294092"/>
              <a:ext cx="2376264" cy="954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rgbClr val="FFFF00"/>
                  </a:solidFill>
                </a:rPr>
                <a:t>Finding flaws/attacks/insecurities.</a:t>
              </a:r>
            </a:p>
            <a:p>
              <a:pPr algn="just"/>
              <a:endParaRPr lang="en-US" sz="1200" dirty="0" smtClean="0">
                <a:solidFill>
                  <a:srgbClr val="FFFF00"/>
                </a:solidFill>
              </a:endParaRPr>
            </a:p>
            <a:p>
              <a:pPr algn="just"/>
              <a:r>
                <a:rPr lang="en-US" sz="1200" dirty="0">
                  <a:solidFill>
                    <a:srgbClr val="FFFF00"/>
                  </a:solidFill>
                </a:rPr>
                <a:t>Side-channels</a:t>
              </a:r>
            </a:p>
            <a:p>
              <a:pPr algn="just"/>
              <a:r>
                <a:rPr lang="en-US" sz="1200" dirty="0" smtClean="0">
                  <a:solidFill>
                    <a:srgbClr val="FFFF00"/>
                  </a:solidFill>
                </a:rPr>
                <a:t> </a:t>
              </a:r>
              <a:endParaRPr lang="en-US" sz="1200" dirty="0">
                <a:solidFill>
                  <a:srgbClr val="FFFF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75656" y="2924944"/>
              <a:ext cx="1656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Cryptanalysis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868144" y="3356992"/>
            <a:ext cx="2736304" cy="1152129"/>
            <a:chOff x="2195736" y="1908523"/>
            <a:chExt cx="2736304" cy="1373691"/>
          </a:xfrm>
        </p:grpSpPr>
        <p:sp>
          <p:nvSpPr>
            <p:cNvPr id="45" name="Oval 44"/>
            <p:cNvSpPr/>
            <p:nvPr/>
          </p:nvSpPr>
          <p:spPr>
            <a:xfrm>
              <a:off x="2195736" y="1908523"/>
              <a:ext cx="2736304" cy="1373691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55776" y="2608097"/>
              <a:ext cx="2160240" cy="5504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rgbClr val="FFFF00"/>
                  </a:solidFill>
                </a:rPr>
                <a:t>Blind Signatures, Group Signature, </a:t>
              </a:r>
              <a:r>
                <a:rPr lang="en-US" sz="1200" dirty="0" err="1" smtClean="0">
                  <a:solidFill>
                    <a:srgbClr val="FFFF00"/>
                  </a:solidFill>
                </a:rPr>
                <a:t>Signcryption</a:t>
              </a:r>
              <a:endParaRPr lang="en-US" sz="1200" dirty="0">
                <a:solidFill>
                  <a:srgbClr val="FFFF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3808" y="2080234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Special Purpose Digital Signatures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5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6156176" y="764704"/>
            <a:ext cx="0" cy="576064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35496" y="39390"/>
            <a:ext cx="9217024" cy="79732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600" kern="0" dirty="0" smtClean="0">
                <a:solidFill>
                  <a:srgbClr val="009900"/>
                </a:solidFill>
                <a:ea typeface="+mj-ea"/>
                <a:cs typeface="+mj-cs"/>
              </a:rPr>
              <a:t>Course on Secure Computation</a:t>
            </a:r>
          </a:p>
        </p:txBody>
      </p:sp>
      <p:sp>
        <p:nvSpPr>
          <p:cNvPr id="2050" name="AutoShape 2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2" name="AutoShape 4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2" descr="Image result for shiva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Image result for web serv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 descr="Image result for https clip 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7544" y="1340768"/>
            <a:ext cx="1948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&gt;&gt; Oblivious </a:t>
            </a:r>
            <a:r>
              <a:rPr lang="en-US" sz="1400" dirty="0"/>
              <a:t>Transfer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67544" y="1855857"/>
            <a:ext cx="2205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&gt;&gt; Commitment </a:t>
            </a:r>
            <a:r>
              <a:rPr lang="en-US" sz="1400" dirty="0"/>
              <a:t>Schemes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67544" y="2348880"/>
            <a:ext cx="2300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&gt;&gt; Zero </a:t>
            </a:r>
            <a:r>
              <a:rPr lang="en-US" sz="1400" dirty="0"/>
              <a:t>Knowledge Proofs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7544" y="285293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&gt;&gt; Secret Sharing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7544" y="342900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&gt;&gt; Threshold Encryption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7544" y="405790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&gt;&gt; Secure Computation in various setting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7544" y="4725144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&gt;&gt; Secure Computation of Practical Problems- Set Intersection, Genomic Computation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7544" y="585810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&gt;&gt; Byzantine Agreement &amp; Broadcast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27584" y="764704"/>
            <a:ext cx="113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Primitives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50700" y="764704"/>
            <a:ext cx="2223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Definition Paradigms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03849" y="1340768"/>
            <a:ext cx="3096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&gt;&gt; Real World- Ideal World Paradigm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3203848" y="1969676"/>
            <a:ext cx="28083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&gt;&gt; Universal </a:t>
            </a:r>
            <a:r>
              <a:rPr lang="en-US" sz="1400" dirty="0" err="1" smtClean="0"/>
              <a:t>Composability</a:t>
            </a:r>
            <a:r>
              <a:rPr lang="en-US" sz="1400" dirty="0" smtClean="0"/>
              <a:t> (UC) Paradigm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6791060" y="764704"/>
            <a:ext cx="17876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Proof Paradigms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00192" y="1340768"/>
            <a:ext cx="2079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&gt;&gt; Black-box Reduction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6300192" y="1772816"/>
            <a:ext cx="2452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&gt;&gt; Non-black-box reduction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6300192" y="2257708"/>
            <a:ext cx="266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&gt;&gt; Random-Oracle Model (ROM)</a:t>
            </a:r>
            <a:endParaRPr lang="en-US" sz="14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3059832" y="764704"/>
            <a:ext cx="0" cy="576064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79512" y="764704"/>
            <a:ext cx="0" cy="576064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964488" y="764704"/>
            <a:ext cx="0" cy="576064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79512" y="6525344"/>
            <a:ext cx="878497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916832" y="2780928"/>
            <a:ext cx="8639944" cy="2592288"/>
            <a:chOff x="3059832" y="3356992"/>
            <a:chExt cx="8639944" cy="2592288"/>
          </a:xfrm>
        </p:grpSpPr>
        <p:sp>
          <p:nvSpPr>
            <p:cNvPr id="48" name="Rectangle 47"/>
            <p:cNvSpPr/>
            <p:nvPr/>
          </p:nvSpPr>
          <p:spPr>
            <a:xfrm>
              <a:off x="3059832" y="3356992"/>
              <a:ext cx="6048672" cy="2592288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3059832" y="3625279"/>
              <a:ext cx="863994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en-US" sz="1400" dirty="0" smtClean="0">
                  <a:sym typeface="Symbol"/>
                </a:rPr>
                <a:t>Modeled as a </a:t>
              </a:r>
              <a:r>
                <a:rPr lang="en-US" sz="1400" dirty="0" smtClean="0">
                  <a:solidFill>
                    <a:srgbClr val="FF0000"/>
                  </a:solidFill>
                  <a:sym typeface="Symbol"/>
                </a:rPr>
                <a:t>random oracle </a:t>
              </a:r>
              <a:r>
                <a:rPr lang="en-US" sz="1400" dirty="0" smtClean="0">
                  <a:sym typeface="Symbol"/>
                </a:rPr>
                <a:t>(a </a:t>
              </a:r>
              <a:r>
                <a:rPr lang="en-US" sz="1400" dirty="0" smtClean="0">
                  <a:solidFill>
                    <a:srgbClr val="0000FF"/>
                  </a:solidFill>
                  <a:sym typeface="Symbol"/>
                </a:rPr>
                <a:t>truly random function </a:t>
              </a:r>
              <a:r>
                <a:rPr lang="en-US" sz="1400" dirty="0" smtClean="0">
                  <a:sym typeface="Symbol"/>
                </a:rPr>
                <a:t>from X  K)</a:t>
              </a:r>
              <a:endParaRPr lang="en-US" sz="1400" baseline="30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61" name="Text Box 7"/>
            <p:cNvSpPr txBox="1">
              <a:spLocks noChangeArrowheads="1"/>
            </p:cNvSpPr>
            <p:nvPr/>
          </p:nvSpPr>
          <p:spPr bwMode="auto">
            <a:xfrm>
              <a:off x="3059832" y="3933056"/>
              <a:ext cx="863994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en-US" sz="1400" dirty="0" smtClean="0">
                  <a:solidFill>
                    <a:srgbClr val="0000FF"/>
                  </a:solidFill>
                  <a:sym typeface="Symbol"/>
                </a:rPr>
                <a:t>Access to H is via oracle calls</a:t>
              </a:r>
              <a:endParaRPr lang="en-US" sz="1400" baseline="30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3275856" y="4293096"/>
              <a:ext cx="5904656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  <a:buFont typeface="Wingdings" pitchFamily="2" charset="2"/>
                <a:buChar char="v"/>
              </a:pPr>
              <a:r>
                <a:rPr lang="en-US" sz="1400" dirty="0" smtClean="0">
                  <a:sym typeface="Symbol"/>
                </a:rPr>
                <a:t>To compute H(a), call oracle with a, who returns a random value from co-domain as the output --- once a value is associated as H(a), the association remains fixed for future instances</a:t>
              </a:r>
              <a:endParaRPr lang="en-US" sz="1400" baseline="30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75" name="Text Box 7"/>
            <p:cNvSpPr txBox="1">
              <a:spLocks noChangeArrowheads="1"/>
            </p:cNvSpPr>
            <p:nvPr/>
          </p:nvSpPr>
          <p:spPr bwMode="auto">
            <a:xfrm>
              <a:off x="3059832" y="5085184"/>
              <a:ext cx="863994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en-US" sz="1400" dirty="0" smtClean="0">
                  <a:solidFill>
                    <a:srgbClr val="FF0000"/>
                  </a:solidFill>
                  <a:sym typeface="Symbol"/>
                </a:rPr>
                <a:t>Calls to the oracle are private</a:t>
              </a:r>
              <a:endParaRPr lang="en-US" sz="1400" baseline="30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6" name="Text Box 7"/>
            <p:cNvSpPr txBox="1">
              <a:spLocks noChangeArrowheads="1"/>
            </p:cNvSpPr>
            <p:nvPr/>
          </p:nvSpPr>
          <p:spPr bwMode="auto">
            <a:xfrm>
              <a:off x="3275856" y="5426060"/>
              <a:ext cx="590465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  <a:buFont typeface="Wingdings" pitchFamily="2" charset="2"/>
                <a:buChar char="v"/>
              </a:pPr>
              <a:r>
                <a:rPr lang="en-US" sz="1400" dirty="0" smtClean="0">
                  <a:sym typeface="Symbol"/>
                </a:rPr>
                <a:t>If attacker has not queried for H(a), then H(a) remains uniformly random for the attacker</a:t>
              </a:r>
              <a:endParaRPr lang="en-US" sz="1400" baseline="30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77" name="Text Box 7"/>
            <p:cNvSpPr txBox="1">
              <a:spLocks noChangeArrowheads="1"/>
            </p:cNvSpPr>
            <p:nvPr/>
          </p:nvSpPr>
          <p:spPr bwMode="auto">
            <a:xfrm>
              <a:off x="3060848" y="3356993"/>
              <a:ext cx="59756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en-US" sz="1400" dirty="0" smtClean="0">
                  <a:sym typeface="Symbol"/>
                </a:rPr>
                <a:t>For many constructions based on HF</a:t>
              </a:r>
              <a:endParaRPr lang="en-US" sz="1400" baseline="30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8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35496" y="111398"/>
            <a:ext cx="9217024" cy="79732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600" kern="0" smtClean="0">
                <a:solidFill>
                  <a:srgbClr val="009900"/>
                </a:solidFill>
                <a:ea typeface="+mj-ea"/>
                <a:cs typeface="+mj-cs"/>
              </a:rPr>
              <a:t>Concluding Remarks</a:t>
            </a:r>
            <a:endParaRPr lang="en-US" sz="2600" kern="0" dirty="0" smtClean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2050" name="AutoShape 2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2" name="AutoShape 4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2" descr="Image result for shiva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Image result for web serv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 descr="Image result for https clip 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DSC_0230b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2" y="1340769"/>
            <a:ext cx="7644782" cy="4824536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altLang="zh-CN" dirty="0" smtClean="0"/>
              <a:t>http</a:t>
            </a:r>
            <a:r>
              <a:rPr lang="en-US" altLang="zh-CN" dirty="0"/>
              <a:t>://drona.csa.iisc.ernet.in/~</a:t>
            </a:r>
            <a:r>
              <a:rPr lang="en-US" altLang="zh-CN" dirty="0" smtClean="0"/>
              <a:t>arpita/Cryptography15.html</a:t>
            </a:r>
          </a:p>
          <a:p>
            <a:pPr marL="0" indent="0">
              <a:buNone/>
            </a:pPr>
            <a:r>
              <a:rPr lang="en-US" altLang="zh-CN" dirty="0"/>
              <a:t>[1] </a:t>
            </a:r>
            <a:r>
              <a:rPr lang="en-US" altLang="zh-CN" b="1" dirty="0"/>
              <a:t>Jonathan Katz, Yehuda Lindell</a:t>
            </a:r>
            <a:r>
              <a:rPr lang="en-US" altLang="zh-CN" dirty="0"/>
              <a:t>. Chapter </a:t>
            </a:r>
            <a:r>
              <a:rPr lang="en-US" altLang="zh-CN" dirty="0" smtClean="0"/>
              <a:t>12, </a:t>
            </a:r>
            <a:r>
              <a:rPr lang="en-US" altLang="zh-CN" dirty="0"/>
              <a:t>Introduction to Modern Cryptography, 2nd Edition, Chapman &amp; Hall/CRC Cryptography and Network Security Series, 2014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CN" sz="1200" smtClean="0">
                <a:latin typeface="Calibri" panose="020F0502020204030204" pitchFamily="34" charset="0"/>
              </a:rPr>
              <a:t>Tue, 30/10/2018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7DBBA9-9A35-4F48-9514-97E3FDC98A6C}" type="slidenum">
              <a:rPr lang="zh-CN" altLang="en-US" sz="1200" smtClean="0">
                <a:latin typeface="Calibri" panose="020F0502020204030204" pitchFamily="34" charset="0"/>
              </a:rPr>
              <a:pPr/>
              <a:t>17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r>
              <a:rPr lang="en-US" sz="1200" smtClean="0">
                <a:latin typeface="Calibri" panose="020F0502020204030204" pitchFamily="34" charset="0"/>
              </a:rPr>
              <a:t>S8101034Q - Modern Cryptography - Lect14.1</a:t>
            </a:r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8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107504" y="672951"/>
            <a:ext cx="92170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dirty="0" smtClean="0">
                <a:sym typeface="Symbol"/>
              </a:rPr>
              <a:t>In PK setting, </a:t>
            </a:r>
            <a:r>
              <a:rPr lang="en-US" sz="1400" dirty="0" smtClean="0">
                <a:solidFill>
                  <a:srgbClr val="5E1EFE"/>
                </a:solidFill>
                <a:sym typeface="Symbol"/>
              </a:rPr>
              <a:t>privacy </a:t>
            </a:r>
            <a:r>
              <a:rPr lang="en-US" sz="1400" dirty="0" smtClean="0">
                <a:sym typeface="Symbol"/>
              </a:rPr>
              <a:t>is provided by </a:t>
            </a:r>
            <a:r>
              <a:rPr lang="en-US" sz="1400" dirty="0" smtClean="0">
                <a:solidFill>
                  <a:srgbClr val="5E1EFE"/>
                </a:solidFill>
                <a:sym typeface="Symbol"/>
              </a:rPr>
              <a:t>PKE</a:t>
            </a:r>
            <a:endParaRPr lang="en-US" sz="1400" baseline="30000" dirty="0" smtClean="0">
              <a:solidFill>
                <a:srgbClr val="5E1EFE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547664" y="-27384"/>
            <a:ext cx="6192688" cy="48209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400" kern="0" dirty="0" smtClean="0">
                <a:solidFill>
                  <a:srgbClr val="009900"/>
                </a:solidFill>
                <a:ea typeface="+mj-ea"/>
                <a:cs typeface="+mj-cs"/>
              </a:rPr>
              <a:t>Digital Signatures</a:t>
            </a:r>
            <a:endParaRPr lang="en-US" sz="34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07504" y="1104999"/>
            <a:ext cx="92170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dirty="0" smtClean="0">
                <a:sym typeface="Symbol"/>
              </a:rPr>
              <a:t> </a:t>
            </a:r>
            <a:r>
              <a:rPr lang="en-US" sz="1400" dirty="0">
                <a:solidFill>
                  <a:srgbClr val="009900"/>
                </a:solidFill>
                <a:sym typeface="Symbol"/>
              </a:rPr>
              <a:t>I</a:t>
            </a:r>
            <a:r>
              <a:rPr lang="en-US" sz="1400" dirty="0" smtClean="0">
                <a:solidFill>
                  <a:srgbClr val="009900"/>
                </a:solidFill>
                <a:sym typeface="Symbol"/>
              </a:rPr>
              <a:t>ntegrity/authenticity</a:t>
            </a:r>
            <a:r>
              <a:rPr lang="en-US" sz="1400" dirty="0" smtClean="0">
                <a:sym typeface="Symbol"/>
              </a:rPr>
              <a:t> is provided by digital signatures (counterpart of MACs in PK world)</a:t>
            </a:r>
            <a:endParaRPr lang="en-US" sz="1400" baseline="30000" dirty="0" smtClean="0">
              <a:solidFill>
                <a:srgbClr val="0000FF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07504" y="1556792"/>
            <a:ext cx="92170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srgbClr val="000090"/>
                </a:solidFill>
                <a:sym typeface="Symbol"/>
              </a:rPr>
              <a:t>Definition:</a:t>
            </a:r>
            <a:r>
              <a:rPr lang="en-US" sz="1400" dirty="0" smtClean="0">
                <a:sym typeface="Symbol"/>
              </a:rPr>
              <a:t> A Digital signature scheme  consists of three PPT algorithms (Gen, Sign, </a:t>
            </a:r>
            <a:r>
              <a:rPr lang="en-US" sz="1400" dirty="0" err="1" smtClean="0">
                <a:sym typeface="Symbol"/>
              </a:rPr>
              <a:t>Vrfy</a:t>
            </a:r>
            <a:r>
              <a:rPr lang="en-US" sz="1400" dirty="0" smtClean="0">
                <a:sym typeface="Symbol"/>
              </a:rPr>
              <a:t>):</a:t>
            </a:r>
            <a:endParaRPr lang="en-US" sz="1400" baseline="30000" dirty="0" smtClean="0">
              <a:solidFill>
                <a:srgbClr val="0000FF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07504" y="2060848"/>
            <a:ext cx="3168352" cy="1944216"/>
            <a:chOff x="395536" y="2636912"/>
            <a:chExt cx="3168352" cy="1944216"/>
          </a:xfrm>
        </p:grpSpPr>
        <p:sp>
          <p:nvSpPr>
            <p:cNvPr id="42" name="Rectangle 41"/>
            <p:cNvSpPr/>
            <p:nvPr/>
          </p:nvSpPr>
          <p:spPr>
            <a:xfrm>
              <a:off x="395536" y="2636912"/>
              <a:ext cx="2952328" cy="1944216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265586" y="2976046"/>
              <a:ext cx="790873" cy="380946"/>
              <a:chOff x="1756519" y="2708920"/>
              <a:chExt cx="790873" cy="38094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756519" y="2708920"/>
                <a:ext cx="496887" cy="3809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1763688" y="2782089"/>
                <a:ext cx="78370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 smtClean="0"/>
                  <a:t>Gen</a:t>
                </a:r>
                <a:endParaRPr lang="en-US" sz="1400" dirty="0" smtClean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683568" y="3140968"/>
              <a:ext cx="58201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804703" y="2852936"/>
              <a:ext cx="468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/>
                <a:t>1</a:t>
              </a:r>
              <a:r>
                <a:rPr lang="en-US" sz="2000" baseline="30000" dirty="0" smtClean="0"/>
                <a:t>n</a:t>
              </a:r>
              <a:endParaRPr lang="en-US" sz="2000" baseline="300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769642" y="3140968"/>
              <a:ext cx="13609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1769642" y="2852936"/>
              <a:ext cx="15410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/>
                <a:t>p</a:t>
              </a:r>
              <a:r>
                <a:rPr lang="en-US" sz="1400" dirty="0" err="1" smtClean="0"/>
                <a:t>k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sk</a:t>
              </a:r>
              <a:r>
                <a:rPr lang="en-US" sz="1400" dirty="0" smtClean="0"/>
                <a:t> </a:t>
              </a:r>
              <a:r>
                <a:rPr lang="en-US" sz="1400" dirty="0" smtClean="0">
                  <a:sym typeface="Symbol"/>
                </a:rPr>
                <a:t> {0, 1}</a:t>
              </a:r>
              <a:r>
                <a:rPr lang="en-US" sz="2000" baseline="30000" dirty="0" smtClean="0">
                  <a:sym typeface="Symbol"/>
                </a:rPr>
                <a:t>n</a:t>
              </a:r>
              <a:endParaRPr lang="en-US" sz="2000" baseline="30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95536" y="3933056"/>
              <a:ext cx="31683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en-US" sz="1400" dirty="0" smtClean="0">
                  <a:sym typeface="Symbol"/>
                </a:rPr>
                <a:t> </a:t>
              </a:r>
              <a:r>
                <a:rPr lang="en-US" sz="1400" dirty="0" err="1" smtClean="0">
                  <a:sym typeface="Symbol"/>
                </a:rPr>
                <a:t>pk</a:t>
              </a:r>
              <a:r>
                <a:rPr lang="en-US" sz="1400" dirty="0" smtClean="0">
                  <a:sym typeface="Symbol"/>
                </a:rPr>
                <a:t>: public key </a:t>
              </a:r>
              <a:r>
                <a:rPr lang="en-US" sz="1400" dirty="0" smtClean="0">
                  <a:solidFill>
                    <a:srgbClr val="009900"/>
                  </a:solidFill>
                  <a:sym typeface="Symbol"/>
                </a:rPr>
                <a:t>(verification key)</a:t>
              </a:r>
              <a:endParaRPr lang="en-US" baseline="30000" dirty="0" smtClean="0">
                <a:solidFill>
                  <a:srgbClr val="009900"/>
                </a:solidFill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395536" y="4221088"/>
              <a:ext cx="31683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en-US" sz="1400" dirty="0" smtClean="0">
                  <a:sym typeface="Symbol"/>
                </a:rPr>
                <a:t> </a:t>
              </a:r>
              <a:r>
                <a:rPr lang="en-US" sz="1400" dirty="0" err="1" smtClean="0">
                  <a:sym typeface="Symbol"/>
                </a:rPr>
                <a:t>sk</a:t>
              </a:r>
              <a:r>
                <a:rPr lang="en-US" sz="1400" dirty="0" smtClean="0">
                  <a:sym typeface="Symbol"/>
                </a:rPr>
                <a:t>: private key </a:t>
              </a:r>
              <a:r>
                <a:rPr lang="en-US" sz="1400" dirty="0" smtClean="0">
                  <a:solidFill>
                    <a:srgbClr val="5E1EFE"/>
                  </a:solidFill>
                  <a:sym typeface="Symbol"/>
                </a:rPr>
                <a:t>(signing key)</a:t>
              </a:r>
              <a:endParaRPr lang="en-US" baseline="30000" dirty="0" smtClean="0">
                <a:solidFill>
                  <a:srgbClr val="5E1EFE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491880" y="2060848"/>
            <a:ext cx="3168352" cy="1944216"/>
            <a:chOff x="3203848" y="2636912"/>
            <a:chExt cx="3168352" cy="1944216"/>
          </a:xfrm>
        </p:grpSpPr>
        <p:sp>
          <p:nvSpPr>
            <p:cNvPr id="57" name="Rectangle 56"/>
            <p:cNvSpPr/>
            <p:nvPr/>
          </p:nvSpPr>
          <p:spPr>
            <a:xfrm>
              <a:off x="3203848" y="2636912"/>
              <a:ext cx="2592288" cy="1944216"/>
            </a:xfrm>
            <a:prstGeom prst="rect">
              <a:avLst/>
            </a:prstGeom>
            <a:solidFill>
              <a:srgbClr val="D2F5F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499992" y="3212976"/>
              <a:ext cx="783704" cy="380946"/>
              <a:chOff x="1720515" y="2708920"/>
              <a:chExt cx="783704" cy="38094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763688" y="2708920"/>
                <a:ext cx="514889" cy="3809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6" name="Text Box 7"/>
              <p:cNvSpPr txBox="1">
                <a:spLocks noChangeArrowheads="1"/>
              </p:cNvSpPr>
              <p:nvPr/>
            </p:nvSpPr>
            <p:spPr bwMode="auto">
              <a:xfrm>
                <a:off x="1720515" y="2761183"/>
                <a:ext cx="78370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 smtClean="0"/>
                  <a:t>Sign</a:t>
                </a:r>
                <a:endParaRPr lang="en-US" sz="1400" dirty="0" smtClean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>
              <a:off x="3599892" y="3429000"/>
              <a:ext cx="943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3527884" y="3121223"/>
              <a:ext cx="115127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/>
                <a:t>m</a:t>
              </a:r>
              <a:r>
                <a:rPr lang="en-US" sz="1400" dirty="0" smtClean="0">
                  <a:sym typeface="Symbol"/>
                </a:rPr>
                <a:t> {0, </a:t>
              </a:r>
              <a:r>
                <a:rPr lang="en-US" sz="1400" dirty="0" smtClean="0"/>
                <a:t>1}</a:t>
              </a:r>
              <a:r>
                <a:rPr lang="en-US" sz="2000" baseline="30000" dirty="0"/>
                <a:t>*</a:t>
              </a:r>
              <a:endParaRPr lang="en-US" sz="2000" baseline="300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076056" y="3429000"/>
              <a:ext cx="4968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5184068" y="3121223"/>
              <a:ext cx="468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ym typeface="Symbol"/>
                </a:rPr>
                <a:t></a:t>
              </a:r>
              <a:endParaRPr lang="en-US" sz="1400" baseline="300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4824028" y="2708920"/>
              <a:ext cx="0" cy="512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4824028" y="2708920"/>
              <a:ext cx="468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>
                  <a:solidFill>
                    <a:srgbClr val="FF0000"/>
                  </a:solidFill>
                </a:rPr>
                <a:t>sk</a:t>
              </a:r>
              <a:endParaRPr lang="en-US" sz="1400" baseline="30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203848" y="3933056"/>
              <a:ext cx="244827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en-US" sz="1400" dirty="0" smtClean="0">
                  <a:sym typeface="Symbol"/>
                </a:rPr>
                <a:t> Usually Randomized</a:t>
              </a:r>
              <a:endParaRPr lang="en-US" baseline="30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3203848" y="4201343"/>
              <a:ext cx="31683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en-US" sz="1400" dirty="0" smtClean="0">
                  <a:sym typeface="Symbol"/>
                </a:rPr>
                <a:t>  is signature for m</a:t>
              </a:r>
              <a:endParaRPr lang="en-US" baseline="30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444208" y="2060848"/>
            <a:ext cx="2592288" cy="1944216"/>
            <a:chOff x="6444208" y="2636912"/>
            <a:chExt cx="2592288" cy="1944216"/>
          </a:xfrm>
        </p:grpSpPr>
        <p:sp>
          <p:nvSpPr>
            <p:cNvPr id="60" name="Rectangle 59"/>
            <p:cNvSpPr/>
            <p:nvPr/>
          </p:nvSpPr>
          <p:spPr>
            <a:xfrm>
              <a:off x="6444208" y="2636912"/>
              <a:ext cx="2592288" cy="19442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43"/>
            <p:cNvGrpSpPr/>
            <p:nvPr/>
          </p:nvGrpSpPr>
          <p:grpSpPr>
            <a:xfrm>
              <a:off x="7344308" y="3264078"/>
              <a:ext cx="783704" cy="380946"/>
              <a:chOff x="1720515" y="2564904"/>
              <a:chExt cx="783704" cy="380946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763688" y="2564904"/>
                <a:ext cx="514889" cy="3809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3" name="Text Box 7"/>
              <p:cNvSpPr txBox="1">
                <a:spLocks noChangeArrowheads="1"/>
              </p:cNvSpPr>
              <p:nvPr/>
            </p:nvSpPr>
            <p:spPr bwMode="auto">
              <a:xfrm>
                <a:off x="1720515" y="2566065"/>
                <a:ext cx="78370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 err="1" smtClean="0"/>
                  <a:t>Vrfy</a:t>
                </a:r>
                <a:endParaRPr lang="en-US" sz="1400" dirty="0" smtClean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62" name="Straight Arrow Connector 61"/>
            <p:cNvCxnSpPr/>
            <p:nvPr/>
          </p:nvCxnSpPr>
          <p:spPr>
            <a:xfrm>
              <a:off x="6732240" y="3429000"/>
              <a:ext cx="6840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6804248" y="3121223"/>
              <a:ext cx="6120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m, </a:t>
              </a:r>
              <a:endParaRPr lang="en-US" sz="2000" baseline="300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7920372" y="3429000"/>
              <a:ext cx="86409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7884368" y="3121223"/>
              <a:ext cx="10796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b  {0, 1} </a:t>
              </a:r>
              <a:endParaRPr lang="en-US" sz="1400" baseline="300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7668344" y="2708920"/>
              <a:ext cx="0" cy="512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7668344" y="2708920"/>
              <a:ext cx="468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>
                  <a:solidFill>
                    <a:srgbClr val="000090"/>
                  </a:solidFill>
                </a:rPr>
                <a:t>pk</a:t>
              </a:r>
              <a:endParaRPr lang="en-US" sz="1400" baseline="30000" dirty="0" smtClean="0">
                <a:solidFill>
                  <a:srgbClr val="000090"/>
                </a:solidFill>
              </a:endParaRPr>
            </a:p>
          </p:txBody>
        </p:sp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6444208" y="3933056"/>
              <a:ext cx="25202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en-US" sz="1400" dirty="0" smtClean="0">
                  <a:sym typeface="Symbol"/>
                </a:rPr>
                <a:t> b = 0  </a:t>
              </a:r>
              <a:r>
                <a:rPr lang="en-US" sz="1400" dirty="0" smtClean="0">
                  <a:solidFill>
                    <a:srgbClr val="0000FF"/>
                  </a:solidFill>
                  <a:sym typeface="Symbol"/>
                </a:rPr>
                <a:t>invalid </a:t>
              </a:r>
              <a:r>
                <a:rPr lang="en-US" sz="1400" dirty="0" smtClean="0">
                  <a:sym typeface="Symbol"/>
                </a:rPr>
                <a:t>signature</a:t>
              </a:r>
              <a:endParaRPr lang="en-US" baseline="30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77" name="Text Box 7"/>
            <p:cNvSpPr txBox="1">
              <a:spLocks noChangeArrowheads="1"/>
            </p:cNvSpPr>
            <p:nvPr/>
          </p:nvSpPr>
          <p:spPr bwMode="auto">
            <a:xfrm>
              <a:off x="6444208" y="4221088"/>
              <a:ext cx="25202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en-US" sz="1400" dirty="0" smtClean="0">
                  <a:sym typeface="Symbol"/>
                </a:rPr>
                <a:t> b = 1  </a:t>
              </a:r>
              <a:r>
                <a:rPr lang="en-US" sz="1400" dirty="0" smtClean="0">
                  <a:solidFill>
                    <a:srgbClr val="009900"/>
                  </a:solidFill>
                  <a:sym typeface="Symbol"/>
                </a:rPr>
                <a:t>valid</a:t>
              </a:r>
              <a:r>
                <a:rPr lang="en-US" sz="1400" dirty="0" smtClean="0">
                  <a:sym typeface="Symbol"/>
                </a:rPr>
                <a:t> signature</a:t>
              </a:r>
              <a:endParaRPr lang="en-US" baseline="30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179512" y="4293096"/>
            <a:ext cx="92170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dirty="0" smtClean="0">
                <a:sym typeface="Symbol"/>
              </a:rPr>
              <a:t>(</a:t>
            </a:r>
            <a:r>
              <a:rPr lang="en-US" sz="1400" dirty="0" err="1" smtClean="0">
                <a:sym typeface="Symbol"/>
              </a:rPr>
              <a:t>pk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sk</a:t>
            </a:r>
            <a:r>
              <a:rPr lang="en-US" sz="1400" dirty="0" smtClean="0">
                <a:sym typeface="Symbol"/>
              </a:rPr>
              <a:t>) plays a </a:t>
            </a:r>
            <a:r>
              <a:rPr lang="en-US" sz="1400" dirty="0" smtClean="0">
                <a:solidFill>
                  <a:srgbClr val="009900"/>
                </a:solidFill>
                <a:sym typeface="Symbol"/>
              </a:rPr>
              <a:t>different “role” </a:t>
            </a:r>
            <a:r>
              <a:rPr lang="en-US" sz="1400" dirty="0" smtClean="0">
                <a:sym typeface="Symbol"/>
              </a:rPr>
              <a:t>compared to public-key encryption</a:t>
            </a:r>
            <a:endParaRPr lang="en-US" sz="1400" baseline="30000" dirty="0" smtClean="0">
              <a:solidFill>
                <a:srgbClr val="0000FF"/>
              </a:solidFill>
            </a:endParaRP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179512" y="5805264"/>
            <a:ext cx="8892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dirty="0" smtClean="0">
                <a:sym typeface="Symbol"/>
              </a:rPr>
              <a:t>Correct ness: Except with a </a:t>
            </a:r>
            <a:r>
              <a:rPr lang="en-US" sz="1400" dirty="0" smtClean="0">
                <a:solidFill>
                  <a:srgbClr val="5E1EFE"/>
                </a:solidFill>
                <a:sym typeface="Symbol"/>
              </a:rPr>
              <a:t>negligible probability over (</a:t>
            </a:r>
            <a:r>
              <a:rPr lang="en-US" sz="1400" dirty="0" err="1" smtClean="0">
                <a:solidFill>
                  <a:srgbClr val="5E1EFE"/>
                </a:solidFill>
                <a:sym typeface="Symbol"/>
              </a:rPr>
              <a:t>pk</a:t>
            </a:r>
            <a:r>
              <a:rPr lang="en-US" sz="1400" dirty="0" smtClean="0">
                <a:solidFill>
                  <a:srgbClr val="5E1EFE"/>
                </a:solidFill>
                <a:sym typeface="Symbol"/>
              </a:rPr>
              <a:t>, </a:t>
            </a:r>
            <a:r>
              <a:rPr lang="en-US" sz="1400" dirty="0" err="1" smtClean="0">
                <a:solidFill>
                  <a:srgbClr val="5E1EFE"/>
                </a:solidFill>
                <a:sym typeface="Symbol"/>
              </a:rPr>
              <a:t>sk</a:t>
            </a:r>
            <a:r>
              <a:rPr lang="en-US" sz="1400" dirty="0" smtClean="0">
                <a:solidFill>
                  <a:srgbClr val="5E1EFE"/>
                </a:solidFill>
                <a:sym typeface="Symbol"/>
              </a:rPr>
              <a:t>) </a:t>
            </a:r>
            <a:r>
              <a:rPr lang="en-US" sz="1400" dirty="0" smtClean="0">
                <a:sym typeface="Symbol"/>
              </a:rPr>
              <a:t>output by Gen(1</a:t>
            </a:r>
            <a:r>
              <a:rPr lang="en-US" sz="2000" baseline="30000" dirty="0" smtClean="0">
                <a:sym typeface="Symbol"/>
              </a:rPr>
              <a:t>n</a:t>
            </a:r>
            <a:r>
              <a:rPr lang="en-US" sz="1400" dirty="0" smtClean="0">
                <a:sym typeface="Symbol"/>
              </a:rPr>
              <a:t>), we require the following for every (legal) plaintext m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2924200" y="6433591"/>
            <a:ext cx="2511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>
                <a:sym typeface="Symbol"/>
              </a:rPr>
              <a:t>Vrfy</a:t>
            </a:r>
            <a:r>
              <a:rPr lang="en-US" sz="2000" baseline="-25000" dirty="0" err="1" smtClean="0">
                <a:sym typeface="Symbol"/>
              </a:rPr>
              <a:t>pk</a:t>
            </a:r>
            <a:r>
              <a:rPr lang="en-US" sz="1400" dirty="0" smtClean="0">
                <a:sym typeface="Symbol"/>
              </a:rPr>
              <a:t>(m, </a:t>
            </a:r>
            <a:r>
              <a:rPr lang="en-US" sz="1400" dirty="0" err="1" smtClean="0">
                <a:sym typeface="Symbol"/>
              </a:rPr>
              <a:t>Sign</a:t>
            </a:r>
            <a:r>
              <a:rPr lang="en-US" baseline="-25000" dirty="0" err="1" smtClean="0">
                <a:sym typeface="Symbol"/>
              </a:rPr>
              <a:t>sk</a:t>
            </a:r>
            <a:r>
              <a:rPr lang="en-US" sz="1400" dirty="0" smtClean="0">
                <a:sym typeface="Symbol"/>
              </a:rPr>
              <a:t>(m)) = 1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179512" y="5373217"/>
            <a:ext cx="70567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charset="2"/>
              <a:buChar char="q"/>
            </a:pPr>
            <a:r>
              <a:rPr lang="en-US" sz="1400" dirty="0" smtClean="0">
                <a:sym typeface="Symbol"/>
              </a:rPr>
              <a:t>Signatures </a:t>
            </a:r>
            <a:r>
              <a:rPr lang="en-US" sz="1400" dirty="0" smtClean="0">
                <a:solidFill>
                  <a:srgbClr val="009900"/>
                </a:solidFill>
                <a:sym typeface="Symbol"/>
              </a:rPr>
              <a:t>cannot be obtained by “reversing” </a:t>
            </a:r>
            <a:r>
              <a:rPr lang="en-US" sz="1400" dirty="0" smtClean="0">
                <a:sym typeface="Symbol"/>
              </a:rPr>
              <a:t>a public-key encryption scheme</a:t>
            </a:r>
            <a:endParaRPr lang="en-US" sz="1400" baseline="30000" dirty="0" smtClean="0">
              <a:solidFill>
                <a:srgbClr val="0000FF"/>
              </a:solidFill>
            </a:endParaRP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107504" y="3068960"/>
            <a:ext cx="24482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sym typeface="Symbol"/>
              </a:rPr>
              <a:t> </a:t>
            </a:r>
            <a:r>
              <a:rPr lang="en-US" sz="1400" dirty="0">
                <a:sym typeface="Symbol"/>
              </a:rPr>
              <a:t>R</a:t>
            </a:r>
            <a:r>
              <a:rPr lang="en-US" sz="1400" dirty="0" smtClean="0">
                <a:sym typeface="Symbol"/>
              </a:rPr>
              <a:t>andomized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6444208" y="3068960"/>
            <a:ext cx="24482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400" dirty="0" smtClean="0">
                <a:sym typeface="Symbol"/>
              </a:rPr>
              <a:t> Deterministic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755576" y="4598258"/>
            <a:ext cx="8388424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&gt;&gt; </a:t>
            </a:r>
            <a:r>
              <a:rPr lang="en-US" sz="1400" dirty="0" err="1" smtClean="0">
                <a:sym typeface="Symbol"/>
              </a:rPr>
              <a:t>sk</a:t>
            </a:r>
            <a:r>
              <a:rPr lang="en-US" sz="1400" dirty="0" smtClean="0">
                <a:sym typeface="Symbol"/>
              </a:rPr>
              <a:t> – signature generation  (whereas </a:t>
            </a:r>
            <a:r>
              <a:rPr lang="en-US" sz="1400" dirty="0" err="1" smtClean="0">
                <a:sym typeface="Symbol"/>
              </a:rPr>
              <a:t>pk</a:t>
            </a:r>
            <a:r>
              <a:rPr lang="en-US" sz="1400" dirty="0" smtClean="0">
                <a:sym typeface="Symbol"/>
              </a:rPr>
              <a:t> was used for </a:t>
            </a:r>
            <a:r>
              <a:rPr lang="en-US" sz="1400" dirty="0" err="1" smtClean="0">
                <a:sym typeface="Symbol"/>
              </a:rPr>
              <a:t>ciphertext</a:t>
            </a:r>
            <a:r>
              <a:rPr lang="en-US" sz="1400" dirty="0" smtClean="0">
                <a:sym typeface="Symbol"/>
              </a:rPr>
              <a:t> generation)</a:t>
            </a:r>
          </a:p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&gt;&gt; </a:t>
            </a:r>
            <a:r>
              <a:rPr lang="en-US" sz="1400" dirty="0" err="1" smtClean="0">
                <a:sym typeface="Symbol"/>
              </a:rPr>
              <a:t>pk</a:t>
            </a:r>
            <a:r>
              <a:rPr lang="en-US" sz="1400" dirty="0" smtClean="0">
                <a:sym typeface="Symbol"/>
              </a:rPr>
              <a:t> – public verification of the signature (whereas </a:t>
            </a:r>
            <a:r>
              <a:rPr lang="en-US" sz="1400" dirty="0" err="1" smtClean="0">
                <a:sym typeface="Symbol"/>
              </a:rPr>
              <a:t>sk</a:t>
            </a:r>
            <a:r>
              <a:rPr lang="en-US" sz="1400" dirty="0" smtClean="0">
                <a:sym typeface="Symbol"/>
              </a:rPr>
              <a:t> was used for decryption)</a:t>
            </a:r>
            <a:endParaRPr lang="en-US" sz="1400" baseline="30000" dirty="0" smtClean="0">
              <a:solidFill>
                <a:srgbClr val="0000F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5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78" grpId="0"/>
      <p:bldP spid="80" grpId="0"/>
      <p:bldP spid="81" grpId="0"/>
      <p:bldP spid="59" grpId="0"/>
      <p:bldP spid="66" grpId="0"/>
      <p:bldP spid="69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547664" y="-5426"/>
            <a:ext cx="6192688" cy="48209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400" kern="0" dirty="0" smtClean="0">
                <a:solidFill>
                  <a:srgbClr val="009900"/>
                </a:solidFill>
                <a:ea typeface="+mj-ea"/>
                <a:cs typeface="+mj-cs"/>
              </a:rPr>
              <a:t>Digital Signatures : Security</a:t>
            </a:r>
            <a:endParaRPr lang="en-US" sz="34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35496" y="692698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Goal: we want to prevent a situation like the following: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3936" y="1341307"/>
            <a:ext cx="936104" cy="124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5184" y="1418432"/>
            <a:ext cx="872480" cy="116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395536" y="2512639"/>
            <a:ext cx="6396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sym typeface="Symbol"/>
              </a:rPr>
              <a:t>sk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8308032" y="2512639"/>
            <a:ext cx="6835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sym typeface="Symbol"/>
              </a:rPr>
              <a:t>pk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755304" y="1432520"/>
            <a:ext cx="55446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755304" y="1936576"/>
            <a:ext cx="55446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Box 7"/>
          <p:cNvSpPr txBox="1">
            <a:spLocks noChangeArrowheads="1"/>
          </p:cNvSpPr>
          <p:nvPr/>
        </p:nvSpPr>
        <p:spPr bwMode="auto">
          <a:xfrm>
            <a:off x="2411760" y="1124744"/>
            <a:ext cx="4176464" cy="30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sz="1400" dirty="0" smtClean="0">
                <a:sym typeface="Symbol"/>
              </a:rPr>
              <a:t> = (“My Lord how are you ?”)   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sz="1400" dirty="0" smtClean="0">
                <a:sym typeface="Symbol"/>
              </a:rPr>
              <a:t> = </a:t>
            </a:r>
            <a:r>
              <a:rPr lang="en-US" sz="1400" dirty="0" err="1" smtClean="0">
                <a:sym typeface="Symbol"/>
              </a:rPr>
              <a:t>Sign</a:t>
            </a:r>
            <a:r>
              <a:rPr lang="en-US" baseline="-25000" dirty="0" err="1" smtClean="0">
                <a:sym typeface="Symbol"/>
              </a:rPr>
              <a:t>sk</a:t>
            </a:r>
            <a:r>
              <a:rPr lang="en-US" sz="1400" dirty="0" smtClean="0">
                <a:sym typeface="Symbol"/>
              </a:rPr>
              <a:t>(m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sz="1400" dirty="0" smtClean="0">
                <a:sym typeface="Symbol"/>
              </a:rPr>
              <a:t>)    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2051720" y="1628800"/>
            <a:ext cx="51125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m</a:t>
            </a:r>
            <a:r>
              <a:rPr lang="en-US" sz="1400" baseline="-25000" dirty="0" smtClean="0">
                <a:sym typeface="Symbol"/>
              </a:rPr>
              <a:t>2</a:t>
            </a:r>
            <a:r>
              <a:rPr lang="en-US" sz="1400" dirty="0" smtClean="0">
                <a:sym typeface="Symbol"/>
              </a:rPr>
              <a:t> = (“</a:t>
            </a:r>
            <a:r>
              <a:rPr lang="en-US" sz="1400" dirty="0" err="1" smtClean="0">
                <a:sym typeface="Symbol"/>
              </a:rPr>
              <a:t>Ravana</a:t>
            </a:r>
            <a:r>
              <a:rPr lang="en-US" sz="1400" dirty="0" smtClean="0">
                <a:sym typeface="Symbol"/>
              </a:rPr>
              <a:t> is misbehaving with me”)    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sz="1400" dirty="0" smtClean="0">
                <a:sym typeface="Symbol"/>
              </a:rPr>
              <a:t> = </a:t>
            </a:r>
            <a:r>
              <a:rPr lang="en-US" sz="1400" dirty="0" err="1" smtClean="0">
                <a:sym typeface="Symbol"/>
              </a:rPr>
              <a:t>Sign</a:t>
            </a:r>
            <a:r>
              <a:rPr lang="en-US" baseline="-25000" dirty="0" err="1" smtClean="0">
                <a:sym typeface="Symbol"/>
              </a:rPr>
              <a:t>sk</a:t>
            </a:r>
            <a:r>
              <a:rPr lang="en-US" sz="1400" dirty="0" smtClean="0">
                <a:sym typeface="Symbol"/>
              </a:rPr>
              <a:t>(m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sz="1400" dirty="0" smtClean="0">
                <a:sym typeface="Symbol"/>
              </a:rPr>
              <a:t>)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2368620"/>
            <a:ext cx="64807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1" name="Group 18"/>
          <p:cNvGrpSpPr/>
          <p:nvPr/>
        </p:nvGrpSpPr>
        <p:grpSpPr>
          <a:xfrm>
            <a:off x="3707904" y="2152597"/>
            <a:ext cx="648072" cy="576064"/>
            <a:chOff x="5868144" y="4293096"/>
            <a:chExt cx="648072" cy="576064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5868144" y="4869160"/>
              <a:ext cx="64807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6516216" y="4293096"/>
              <a:ext cx="0" cy="576064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5292080" y="692696"/>
            <a:ext cx="19442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 = (Gen, Sign, </a:t>
            </a:r>
            <a:r>
              <a:rPr lang="en-US" sz="1400" dirty="0" err="1" smtClean="0">
                <a:sym typeface="Symbol"/>
              </a:rPr>
              <a:t>Vrfy</a:t>
            </a:r>
            <a:r>
              <a:rPr lang="en-US" sz="1400" dirty="0" smtClean="0">
                <a:sym typeface="Symbol"/>
              </a:rPr>
              <a:t>)</a:t>
            </a:r>
            <a:endParaRPr lang="en-US" sz="1400" baseline="30000" dirty="0" smtClean="0">
              <a:solidFill>
                <a:srgbClr val="5E1EFE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4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7" grpId="0"/>
      <p:bldP spid="98" grpId="0"/>
      <p:bldP spid="1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72008" y="3645024"/>
            <a:ext cx="8964488" cy="187220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547664" y="-5426"/>
            <a:ext cx="6192688" cy="48209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400" kern="0" dirty="0" smtClean="0">
                <a:solidFill>
                  <a:srgbClr val="009900"/>
                </a:solidFill>
                <a:ea typeface="+mj-ea"/>
                <a:cs typeface="+mj-cs"/>
              </a:rPr>
              <a:t>Digital Signatures : Security</a:t>
            </a:r>
            <a:endParaRPr lang="en-US" sz="34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35496" y="692698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Goal: we want to prevent a situation like the following: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3936" y="1341312"/>
            <a:ext cx="936104" cy="124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5184" y="1418437"/>
            <a:ext cx="872480" cy="116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395536" y="2512644"/>
            <a:ext cx="6396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sym typeface="Symbol"/>
              </a:rPr>
              <a:t>sk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8308032" y="2512644"/>
            <a:ext cx="6835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err="1" smtClean="0">
                <a:sym typeface="Symbol"/>
              </a:rPr>
              <a:t>pk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5148064" y="692696"/>
            <a:ext cx="19442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 = (Gen, Sign, </a:t>
            </a:r>
            <a:r>
              <a:rPr lang="en-US" sz="1400" dirty="0" err="1" smtClean="0">
                <a:sym typeface="Symbol"/>
              </a:rPr>
              <a:t>Vrfy</a:t>
            </a:r>
            <a:r>
              <a:rPr lang="en-US" sz="1400" dirty="0" smtClean="0">
                <a:sym typeface="Symbol"/>
              </a:rPr>
              <a:t>)</a:t>
            </a:r>
            <a:endParaRPr lang="en-US" sz="1400" baseline="30000" dirty="0" smtClean="0">
              <a:solidFill>
                <a:srgbClr val="5E1EFE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51720" y="1360513"/>
            <a:ext cx="5184576" cy="1974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79712" y="1864569"/>
            <a:ext cx="5256584" cy="1974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763688" y="1052736"/>
            <a:ext cx="61926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solidFill>
                  <a:srgbClr val="FF0000"/>
                </a:solidFill>
                <a:sym typeface="Symbol"/>
              </a:rPr>
              <a:t>m’</a:t>
            </a:r>
            <a:r>
              <a:rPr lang="en-US" sz="14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 = (“</a:t>
            </a:r>
            <a:r>
              <a:rPr lang="en-US" sz="1400" dirty="0" err="1" smtClean="0">
                <a:solidFill>
                  <a:srgbClr val="FF0000"/>
                </a:solidFill>
                <a:sym typeface="Symbol"/>
              </a:rPr>
              <a:t>Ravana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 is not that bad”)   ’</a:t>
            </a:r>
            <a:r>
              <a:rPr lang="en-US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sym typeface="Symbol"/>
              </a:rPr>
              <a:t>Sign</a:t>
            </a:r>
            <a:r>
              <a:rPr lang="en-US" baseline="-25000" dirty="0" err="1" smtClean="0">
                <a:solidFill>
                  <a:srgbClr val="FF0000"/>
                </a:solidFill>
                <a:sym typeface="Symbol"/>
              </a:rPr>
              <a:t>sk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(m’</a:t>
            </a:r>
            <a:r>
              <a:rPr lang="en-US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)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2368625"/>
            <a:ext cx="64807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Bent-Up Arrow 26"/>
          <p:cNvSpPr/>
          <p:nvPr/>
        </p:nvSpPr>
        <p:spPr>
          <a:xfrm>
            <a:off x="3779912" y="2080593"/>
            <a:ext cx="648072" cy="648072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1763688" y="1556792"/>
            <a:ext cx="61926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 dirty="0" smtClean="0">
                <a:solidFill>
                  <a:srgbClr val="FF0000"/>
                </a:solidFill>
                <a:sym typeface="Symbol"/>
              </a:rPr>
              <a:t>m’</a:t>
            </a:r>
            <a:r>
              <a:rPr lang="en-US" sz="14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 = (“I am fine here”)   ’</a:t>
            </a:r>
            <a:r>
              <a:rPr lang="en-US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sym typeface="Symbol"/>
              </a:rPr>
              <a:t>Sign</a:t>
            </a:r>
            <a:r>
              <a:rPr lang="en-US" baseline="-25000" dirty="0" err="1" smtClean="0">
                <a:solidFill>
                  <a:srgbClr val="FF0000"/>
                </a:solidFill>
                <a:sym typeface="Symbol"/>
              </a:rPr>
              <a:t>sk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(m’</a:t>
            </a:r>
            <a:r>
              <a:rPr lang="en-US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)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  <p:pic>
        <p:nvPicPr>
          <p:cNvPr id="25" name="Picture 24" descr="downloa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7904" y="2008585"/>
            <a:ext cx="1033463" cy="1104899"/>
          </a:xfrm>
          <a:prstGeom prst="rect">
            <a:avLst/>
          </a:prstGeom>
        </p:spPr>
      </p:pic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35496" y="3284984"/>
            <a:ext cx="88569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400" dirty="0" smtClean="0">
                <a:sym typeface="Symbol"/>
              </a:rPr>
              <a:t>How to model the above requirement via security experiment ?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652120" y="3308794"/>
            <a:ext cx="3808040" cy="427983"/>
            <a:chOff x="395536" y="4510861"/>
            <a:chExt cx="3808040" cy="427983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395536" y="4510861"/>
              <a:ext cx="38080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--- Experiment Sig-forge        (n)</a:t>
              </a:r>
              <a:endParaRPr lang="en-US" sz="14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2483768" y="4631067"/>
              <a:ext cx="6313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A, </a:t>
              </a:r>
              <a:endParaRPr lang="en-US" sz="1400" baseline="-25000" dirty="0" smtClean="0">
                <a:solidFill>
                  <a:srgbClr val="0000FF"/>
                </a:solidFill>
              </a:endParaRPr>
            </a:p>
          </p:txBody>
        </p:sp>
      </p:grp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6771" y="4169568"/>
            <a:ext cx="1514272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323528" y="5042231"/>
            <a:ext cx="1512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I can forge </a:t>
            </a:r>
            <a:endParaRPr lang="en-US" sz="1400" dirty="0" smtClean="0">
              <a:solidFill>
                <a:srgbClr val="0000FF"/>
              </a:solidFill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79512" y="3724600"/>
            <a:ext cx="18722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PPT Attacker A</a:t>
            </a:r>
            <a:endParaRPr lang="en-US" sz="1400" dirty="0" smtClean="0">
              <a:solidFill>
                <a:srgbClr val="0000FF"/>
              </a:solidFill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2121" y="3861048"/>
            <a:ext cx="1742831" cy="105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5917625" y="4913855"/>
            <a:ext cx="16608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Let me verify</a:t>
            </a:r>
            <a:endParaRPr lang="en-US" sz="1400" dirty="0" smtClean="0">
              <a:solidFill>
                <a:srgbClr val="0000FF"/>
              </a:solidFill>
            </a:endParaRPr>
          </a:p>
        </p:txBody>
      </p:sp>
      <p:grpSp>
        <p:nvGrpSpPr>
          <p:cNvPr id="41" name="Group 48"/>
          <p:cNvGrpSpPr/>
          <p:nvPr/>
        </p:nvGrpSpPr>
        <p:grpSpPr>
          <a:xfrm>
            <a:off x="7893496" y="4880376"/>
            <a:ext cx="1070992" cy="307777"/>
            <a:chOff x="7514955" y="5223801"/>
            <a:chExt cx="1207300" cy="561692"/>
          </a:xfrm>
        </p:grpSpPr>
        <p:sp>
          <p:nvSpPr>
            <p:cNvPr id="42" name="Rectangle 41"/>
            <p:cNvSpPr/>
            <p:nvPr/>
          </p:nvSpPr>
          <p:spPr>
            <a:xfrm>
              <a:off x="7524328" y="5301208"/>
              <a:ext cx="914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7514955" y="5223801"/>
              <a:ext cx="1207300" cy="561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/>
                <a:t>Gen(1</a:t>
              </a:r>
              <a:r>
                <a:rPr lang="en-US" sz="1400" baseline="30000" dirty="0" smtClean="0"/>
                <a:t>n</a:t>
              </a:r>
              <a:r>
                <a:rPr lang="en-US" sz="1400" dirty="0" smtClean="0"/>
                <a:t>)</a:t>
              </a:r>
              <a:endParaRPr lang="en-US" sz="14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44" name="Text Box 7"/>
          <p:cNvSpPr txBox="1">
            <a:spLocks noChangeArrowheads="1"/>
          </p:cNvSpPr>
          <p:nvPr/>
        </p:nvSpPr>
        <p:spPr bwMode="auto">
          <a:xfrm rot="18882211">
            <a:off x="7533239" y="4387210"/>
            <a:ext cx="1032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err="1" smtClean="0"/>
              <a:t>Pk</a:t>
            </a:r>
            <a:r>
              <a:rPr lang="en-US" sz="1400" dirty="0" smtClean="0"/>
              <a:t>, </a:t>
            </a:r>
            <a:r>
              <a:rPr lang="en-US" sz="1400" dirty="0" err="1" smtClean="0"/>
              <a:t>sk</a:t>
            </a:r>
            <a:endParaRPr lang="en-US" sz="1400" dirty="0" smtClean="0">
              <a:solidFill>
                <a:srgbClr val="0000FF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2195740" y="4420773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260778" y="4885500"/>
            <a:ext cx="33855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491880" y="4098558"/>
            <a:ext cx="11521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sz="1600" dirty="0" smtClean="0">
                <a:sym typeface="Symbol"/>
              </a:rPr>
              <a:t>, …, </a:t>
            </a:r>
            <a:r>
              <a:rPr lang="en-US" sz="1600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q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267748" y="5301208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3563888" y="4978997"/>
            <a:ext cx="14401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(m*, *)</a:t>
            </a:r>
            <a:endParaRPr lang="en-US" sz="1400" dirty="0" smtClean="0">
              <a:solidFill>
                <a:srgbClr val="0000FF"/>
              </a:solidFill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4825552" y="5879595"/>
            <a:ext cx="46429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b = 1 if </a:t>
            </a:r>
            <a:r>
              <a:rPr lang="en-US" sz="1400" dirty="0" err="1" smtClean="0">
                <a:sym typeface="Symbol"/>
              </a:rPr>
              <a:t>Vrfy</a:t>
            </a:r>
            <a:r>
              <a:rPr lang="en-US" baseline="-25000" dirty="0" err="1" smtClean="0">
                <a:sym typeface="Symbol"/>
              </a:rPr>
              <a:t>pk</a:t>
            </a:r>
            <a:r>
              <a:rPr lang="en-US" sz="1400" dirty="0" smtClean="0">
                <a:sym typeface="Symbol"/>
              </a:rPr>
              <a:t>(m*, *)  0 and (m*, *)  {(m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sz="1400" dirty="0" smtClean="0">
                <a:sym typeface="Symbol"/>
              </a:rPr>
              <a:t>, 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sz="1400" dirty="0" smtClean="0">
                <a:sym typeface="Symbol"/>
              </a:rPr>
              <a:t>)}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-52280" y="5805264"/>
            <a:ext cx="50563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 is </a:t>
            </a:r>
            <a:r>
              <a:rPr lang="en-US" sz="1400" dirty="0" smtClean="0">
                <a:solidFill>
                  <a:srgbClr val="5E1EFE"/>
                </a:solidFill>
                <a:sym typeface="Symbol"/>
              </a:rPr>
              <a:t>existentially-</a:t>
            </a:r>
            <a:r>
              <a:rPr lang="en-US" sz="1400" dirty="0" err="1" smtClean="0">
                <a:solidFill>
                  <a:srgbClr val="5E1EFE"/>
                </a:solidFill>
                <a:sym typeface="Symbol"/>
              </a:rPr>
              <a:t>unforgeable</a:t>
            </a:r>
            <a:r>
              <a:rPr lang="en-US" sz="1400" dirty="0" smtClean="0">
                <a:solidFill>
                  <a:srgbClr val="5E1EFE"/>
                </a:solidFill>
                <a:sym typeface="Symbol"/>
              </a:rPr>
              <a:t>/CMA</a:t>
            </a:r>
            <a:r>
              <a:rPr lang="en-US" sz="1400" dirty="0" smtClean="0">
                <a:sym typeface="Symbol"/>
              </a:rPr>
              <a:t> if for every PPT A: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52" name="Group 48"/>
          <p:cNvGrpSpPr/>
          <p:nvPr/>
        </p:nvGrpSpPr>
        <p:grpSpPr>
          <a:xfrm>
            <a:off x="683571" y="6165304"/>
            <a:ext cx="3816420" cy="630943"/>
            <a:chOff x="1259476" y="8643773"/>
            <a:chExt cx="3363769" cy="630942"/>
          </a:xfrm>
        </p:grpSpPr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3255094" y="8643774"/>
              <a:ext cx="1368151" cy="630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400" dirty="0" err="1" smtClean="0">
                  <a:sym typeface="Symbol"/>
                </a:rPr>
                <a:t>negl</a:t>
              </a:r>
              <a:r>
                <a:rPr lang="en-US" sz="1400" dirty="0" smtClean="0">
                  <a:sym typeface="Symbol"/>
                </a:rPr>
                <a:t>(n)</a:t>
              </a:r>
            </a:p>
            <a:p>
              <a:pPr marL="457200" indent="-457200">
                <a:spcBef>
                  <a:spcPct val="50000"/>
                </a:spcBef>
              </a:pPr>
              <a:endParaRPr lang="en-US" sz="1400" dirty="0" smtClean="0">
                <a:solidFill>
                  <a:srgbClr val="0000FF"/>
                </a:solidFill>
              </a:endParaRPr>
            </a:p>
          </p:txBody>
        </p:sp>
        <p:grpSp>
          <p:nvGrpSpPr>
            <p:cNvPr id="54" name="Group 83"/>
            <p:cNvGrpSpPr/>
            <p:nvPr/>
          </p:nvGrpSpPr>
          <p:grpSpPr>
            <a:xfrm>
              <a:off x="1259476" y="8643773"/>
              <a:ext cx="2475228" cy="504056"/>
              <a:chOff x="5651964" y="5013175"/>
              <a:chExt cx="2475228" cy="504056"/>
            </a:xfrm>
          </p:grpSpPr>
          <p:grpSp>
            <p:nvGrpSpPr>
              <p:cNvPr id="55" name="Group 81"/>
              <p:cNvGrpSpPr/>
              <p:nvPr/>
            </p:nvGrpSpPr>
            <p:grpSpPr>
              <a:xfrm>
                <a:off x="5651964" y="5013176"/>
                <a:ext cx="2475228" cy="504055"/>
                <a:chOff x="5651964" y="4869160"/>
                <a:chExt cx="2475228" cy="504055"/>
              </a:xfrm>
            </p:grpSpPr>
            <p:sp>
              <p:nvSpPr>
                <p:cNvPr id="5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651964" y="4896740"/>
                  <a:ext cx="567680" cy="3077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400" dirty="0" smtClean="0">
                      <a:sym typeface="Symbol"/>
                    </a:rPr>
                    <a:t>Pr</a:t>
                  </a:r>
                  <a:endParaRPr lang="en-US" sz="1400" dirty="0" smtClean="0">
                    <a:solidFill>
                      <a:srgbClr val="0000FF"/>
                    </a:solidFill>
                  </a:endParaRPr>
                </a:p>
              </p:txBody>
            </p:sp>
            <p:grpSp>
              <p:nvGrpSpPr>
                <p:cNvPr id="58" name="Group 80"/>
                <p:cNvGrpSpPr/>
                <p:nvPr/>
              </p:nvGrpSpPr>
              <p:grpSpPr>
                <a:xfrm>
                  <a:off x="5970199" y="4869160"/>
                  <a:ext cx="2156993" cy="504055"/>
                  <a:chOff x="5970199" y="4869160"/>
                  <a:chExt cx="2156993" cy="504055"/>
                </a:xfrm>
              </p:grpSpPr>
              <p:grpSp>
                <p:nvGrpSpPr>
                  <p:cNvPr id="59" name="Group 84"/>
                  <p:cNvGrpSpPr/>
                  <p:nvPr/>
                </p:nvGrpSpPr>
                <p:grpSpPr>
                  <a:xfrm>
                    <a:off x="5970199" y="4916486"/>
                    <a:ext cx="2156993" cy="456729"/>
                    <a:chOff x="721999" y="5060502"/>
                    <a:chExt cx="2156993" cy="456729"/>
                  </a:xfrm>
                </p:grpSpPr>
                <p:sp>
                  <p:nvSpPr>
                    <p:cNvPr id="61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1999" y="5060502"/>
                      <a:ext cx="2156993" cy="30777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400" dirty="0" smtClean="0"/>
                        <a:t>Sig-forge      (n) =1</a:t>
                      </a:r>
                      <a:endParaRPr lang="en-US" sz="1400" dirty="0" smtClean="0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62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19240" y="5209455"/>
                      <a:ext cx="639688" cy="30777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400" dirty="0" smtClean="0"/>
                        <a:t>A, </a:t>
                      </a:r>
                      <a:r>
                        <a:rPr lang="en-US" sz="1400" dirty="0" smtClean="0">
                          <a:sym typeface="Symbol"/>
                        </a:rPr>
                        <a:t></a:t>
                      </a:r>
                      <a:endParaRPr lang="en-US" sz="1400" dirty="0" smtClean="0">
                        <a:solidFill>
                          <a:srgbClr val="0000FF"/>
                        </a:solidFill>
                      </a:endParaRPr>
                    </a:p>
                  </p:txBody>
                </p:sp>
              </p:grpSp>
              <p:sp>
                <p:nvSpPr>
                  <p:cNvPr id="60" name="Double Bracket 59"/>
                  <p:cNvSpPr/>
                  <p:nvPr/>
                </p:nvSpPr>
                <p:spPr>
                  <a:xfrm>
                    <a:off x="5980189" y="4869160"/>
                    <a:ext cx="1512327" cy="379983"/>
                  </a:xfrm>
                  <a:prstGeom prst="bracketPair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400"/>
                  </a:p>
                </p:txBody>
              </p:sp>
            </p:grpSp>
          </p:grpSp>
          <p:sp>
            <p:nvSpPr>
              <p:cNvPr id="56" name="Text Box 7"/>
              <p:cNvSpPr txBox="1">
                <a:spLocks noChangeArrowheads="1"/>
              </p:cNvSpPr>
              <p:nvPr/>
            </p:nvSpPr>
            <p:spPr bwMode="auto">
              <a:xfrm>
                <a:off x="7496042" y="5013175"/>
                <a:ext cx="567681" cy="307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400" dirty="0" smtClean="0">
                    <a:sym typeface="Symbol"/>
                  </a:rPr>
                  <a:t></a:t>
                </a:r>
                <a:endParaRPr lang="en-US" sz="1400" dirty="0" smtClean="0">
                  <a:solidFill>
                    <a:srgbClr val="0000FF"/>
                  </a:solidFill>
                </a:endParaRPr>
              </a:p>
            </p:txBody>
          </p:sp>
        </p:grpSp>
      </p:grpSp>
      <p:cxnSp>
        <p:nvCxnSpPr>
          <p:cNvPr id="63" name="Straight Connector 62"/>
          <p:cNvCxnSpPr/>
          <p:nvPr/>
        </p:nvCxnSpPr>
        <p:spPr>
          <a:xfrm flipH="1" flipV="1">
            <a:off x="7452320" y="4716883"/>
            <a:ext cx="301968" cy="30578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2555776" y="4546947"/>
            <a:ext cx="11521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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sz="1600" dirty="0" smtClean="0">
                <a:sym typeface="Symbol"/>
              </a:rPr>
              <a:t>, …, </a:t>
            </a:r>
            <a:r>
              <a:rPr lang="en-US" baseline="-25000" dirty="0" smtClean="0">
                <a:sym typeface="Symbol"/>
              </a:rPr>
              <a:t>q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3779912" y="4546947"/>
            <a:ext cx="18722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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sz="1400" baseline="-25000" dirty="0" smtClean="0">
                <a:sym typeface="Symbol"/>
              </a:rPr>
              <a:t> </a:t>
            </a:r>
            <a:r>
              <a:rPr lang="en-US" sz="1400" dirty="0" smtClean="0">
                <a:sym typeface="Symbol"/>
              </a:rPr>
              <a:t>  </a:t>
            </a:r>
            <a:r>
              <a:rPr lang="en-US" sz="1400" dirty="0" err="1" smtClean="0">
                <a:sym typeface="Symbol"/>
              </a:rPr>
              <a:t>Sign</a:t>
            </a:r>
            <a:r>
              <a:rPr lang="en-US" baseline="-25000" dirty="0" err="1" smtClean="0">
                <a:sym typeface="Symbol"/>
              </a:rPr>
              <a:t>sk</a:t>
            </a:r>
            <a:r>
              <a:rPr lang="en-US" sz="1400" dirty="0" smtClean="0">
                <a:sym typeface="Symbol"/>
              </a:rPr>
              <a:t>(m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sz="1400" dirty="0" smtClean="0">
                <a:sym typeface="Symbol"/>
              </a:rPr>
              <a:t>)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4860032" y="6259380"/>
            <a:ext cx="38519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b = 0 otherwise</a:t>
            </a:r>
            <a:endParaRPr lang="en-US" sz="1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67" name="Left Brace 66"/>
          <p:cNvSpPr/>
          <p:nvPr/>
        </p:nvSpPr>
        <p:spPr>
          <a:xfrm>
            <a:off x="4572000" y="5877272"/>
            <a:ext cx="288032" cy="6480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/>
          <p:cNvCxnSpPr/>
          <p:nvPr/>
        </p:nvCxnSpPr>
        <p:spPr>
          <a:xfrm>
            <a:off x="2195736" y="4005064"/>
            <a:ext cx="33855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779912" y="3666510"/>
            <a:ext cx="11521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>
                <a:sym typeface="Symbol"/>
              </a:rPr>
              <a:t>pk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22" grpId="0"/>
      <p:bldP spid="27" grpId="0" animBg="1"/>
      <p:bldP spid="30" grpId="0"/>
      <p:bldP spid="31" grpId="0"/>
      <p:bldP spid="37" grpId="0"/>
      <p:bldP spid="38" grpId="0"/>
      <p:bldP spid="40" grpId="0"/>
      <p:bldP spid="44" grpId="0"/>
      <p:bldP spid="47" grpId="0"/>
      <p:bldP spid="49" grpId="0"/>
      <p:bldP spid="50" grpId="0"/>
      <p:bldP spid="51" grpId="0"/>
      <p:bldP spid="64" grpId="0"/>
      <p:bldP spid="65" grpId="0"/>
      <p:bldP spid="66" grpId="0"/>
      <p:bldP spid="67" grpId="0" animBg="1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-108520" y="-27384"/>
            <a:ext cx="9396536" cy="46805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800" kern="0" dirty="0" smtClean="0">
                <a:solidFill>
                  <a:srgbClr val="009900"/>
                </a:solidFill>
                <a:ea typeface="+mj-ea"/>
                <a:cs typeface="+mj-cs"/>
              </a:rPr>
              <a:t>MAC </a:t>
            </a:r>
            <a:r>
              <a:rPr lang="en-US" sz="2800" kern="0" dirty="0" err="1" smtClean="0">
                <a:solidFill>
                  <a:srgbClr val="009900"/>
                </a:solidFill>
                <a:ea typeface="+mj-ea"/>
                <a:cs typeface="+mj-cs"/>
              </a:rPr>
              <a:t>vs</a:t>
            </a:r>
            <a:r>
              <a:rPr lang="en-US" sz="2800" kern="0" dirty="0" smtClean="0">
                <a:solidFill>
                  <a:srgbClr val="009900"/>
                </a:solidFill>
                <a:ea typeface="+mj-ea"/>
                <a:cs typeface="+mj-cs"/>
              </a:rPr>
              <a:t> Digital Signature</a:t>
            </a:r>
            <a:endParaRPr lang="en-US" sz="28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58370" name="AutoShape 2" descr="Image result for smil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Image result for us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 descr="Image result for key clip 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key clip 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Image result for user clipart"/>
          <p:cNvSpPr>
            <a:spLocks noChangeAspect="1" noChangeArrowheads="1"/>
          </p:cNvSpPr>
          <p:nvPr/>
        </p:nvSpPr>
        <p:spPr bwMode="auto">
          <a:xfrm>
            <a:off x="765175" y="6206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Text Box 7"/>
          <p:cNvSpPr txBox="1">
            <a:spLocks noChangeArrowheads="1"/>
          </p:cNvSpPr>
          <p:nvPr/>
        </p:nvSpPr>
        <p:spPr bwMode="auto">
          <a:xfrm>
            <a:off x="467544" y="1321023"/>
            <a:ext cx="38164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sym typeface="Symbol"/>
              </a:rPr>
              <a:t>-</a:t>
            </a:r>
            <a:r>
              <a:rPr lang="en-US" sz="1400" dirty="0" smtClean="0">
                <a:sym typeface="Symbol"/>
              </a:rPr>
              <a:t> Key distribution has to be done </a:t>
            </a:r>
            <a:r>
              <a:rPr lang="en-US" sz="1400" dirty="0" err="1" smtClean="0">
                <a:sym typeface="Symbol"/>
              </a:rPr>
              <a:t>apriori</a:t>
            </a:r>
            <a:r>
              <a:rPr lang="en-US" sz="1400" dirty="0">
                <a:sym typeface="Symbol"/>
              </a:rPr>
              <a:t>.</a:t>
            </a:r>
            <a:endParaRPr lang="en-US" sz="1400" baseline="30000" dirty="0" smtClean="0">
              <a:solidFill>
                <a:srgbClr val="0000FF"/>
              </a:solidFill>
            </a:endParaRPr>
          </a:p>
        </p:txBody>
      </p:sp>
      <p:sp>
        <p:nvSpPr>
          <p:cNvPr id="159" name="Text Box 7"/>
          <p:cNvSpPr txBox="1">
            <a:spLocks noChangeArrowheads="1"/>
          </p:cNvSpPr>
          <p:nvPr/>
        </p:nvSpPr>
        <p:spPr bwMode="auto">
          <a:xfrm>
            <a:off x="467544" y="2007424"/>
            <a:ext cx="381642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sym typeface="Symbol"/>
              </a:rPr>
              <a:t>-</a:t>
            </a:r>
            <a:r>
              <a:rPr lang="en-US" sz="1400" dirty="0" smtClean="0">
                <a:sym typeface="Symbol"/>
              </a:rPr>
              <a:t> In multi-verifier scenario, a signer/</a:t>
            </a:r>
            <a:r>
              <a:rPr lang="en-US" sz="1400" dirty="0" err="1" smtClean="0">
                <a:sym typeface="Symbol"/>
              </a:rPr>
              <a:t>prover</a:t>
            </a:r>
            <a:r>
              <a:rPr lang="en-US" sz="1400" dirty="0" smtClean="0">
                <a:sym typeface="Symbol"/>
              </a:rPr>
              <a:t> need to hold one secret key for every verifier </a:t>
            </a:r>
            <a:endParaRPr lang="en-US" sz="1400" baseline="30000" dirty="0" smtClean="0">
              <a:solidFill>
                <a:srgbClr val="0000FF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4572000" y="2816930"/>
            <a:ext cx="43924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3366FF"/>
                </a:solidFill>
                <a:sym typeface="Symbol"/>
              </a:rPr>
              <a:t>+</a:t>
            </a:r>
            <a:r>
              <a:rPr lang="en-US" sz="1400" dirty="0" smtClean="0">
                <a:sym typeface="Symbol"/>
              </a:rPr>
              <a:t> Better suited for open </a:t>
            </a:r>
            <a:r>
              <a:rPr lang="en-US" sz="1400" dirty="0">
                <a:sym typeface="Symbol"/>
              </a:rPr>
              <a:t>e</a:t>
            </a:r>
            <a:r>
              <a:rPr lang="en-US" sz="1400" dirty="0" smtClean="0">
                <a:sym typeface="Symbol"/>
              </a:rPr>
              <a:t>nvironment (Internet) where two parties have not met personally but still want to communicate securely (Internet merchant &amp; Customer)</a:t>
            </a:r>
            <a:endParaRPr lang="en-US" sz="1400" baseline="30000" dirty="0" smtClean="0">
              <a:solidFill>
                <a:srgbClr val="0000FF"/>
              </a:solidFill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1187624" y="755412"/>
            <a:ext cx="237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FF"/>
                </a:solidFill>
                <a:sym typeface="Symbol"/>
              </a:rPr>
              <a:t>MAC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283968" y="1196752"/>
            <a:ext cx="72008" cy="50405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3568" y="1206044"/>
            <a:ext cx="78488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83568" y="6237312"/>
            <a:ext cx="78488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788024" y="755412"/>
            <a:ext cx="3456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FF"/>
                </a:solidFill>
                <a:sym typeface="Symbol"/>
              </a:rPr>
              <a:t>Digital Signature</a:t>
            </a: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4572000" y="1321023"/>
            <a:ext cx="47525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3366FF"/>
                </a:solidFill>
                <a:sym typeface="Symbol"/>
              </a:rPr>
              <a:t>+</a:t>
            </a:r>
            <a:r>
              <a:rPr lang="en-US" sz="1400" dirty="0" smtClean="0">
                <a:sym typeface="Symbol"/>
              </a:rPr>
              <a:t> No such assumption needed!</a:t>
            </a:r>
            <a:endParaRPr lang="en-US" sz="1400" baseline="30000" dirty="0" smtClean="0">
              <a:solidFill>
                <a:srgbClr val="0000FF"/>
              </a:solidFill>
            </a:endParaRP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4572000" y="198884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3366FF"/>
                </a:solidFill>
                <a:sym typeface="Symbol"/>
              </a:rPr>
              <a:t>+</a:t>
            </a:r>
            <a:r>
              <a:rPr lang="en-US" sz="1400" dirty="0" smtClean="0">
                <a:sym typeface="Symbol"/>
              </a:rPr>
              <a:t> One signer can setup a single public-key/secret key and all the verifiers can use the same public key</a:t>
            </a:r>
            <a:endParaRPr lang="en-US" sz="1400" baseline="30000" dirty="0" smtClean="0">
              <a:solidFill>
                <a:srgbClr val="0000FF"/>
              </a:solidFill>
            </a:endParaRP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467544" y="2834933"/>
            <a:ext cx="38884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rgbClr val="FF0000"/>
                </a:solidFill>
                <a:sym typeface="Symbol"/>
              </a:rPr>
              <a:t>-</a:t>
            </a:r>
            <a:r>
              <a:rPr lang="en-US" sz="1400" dirty="0" smtClean="0">
                <a:sym typeface="Symbol"/>
              </a:rPr>
              <a:t> Well-suited for closed organization (university, private company, military). Does not work for open environment (Internet Merchant) </a:t>
            </a:r>
            <a:endParaRPr lang="en-US" sz="1400" baseline="30000" dirty="0" smtClean="0">
              <a:solidFill>
                <a:srgbClr val="0000FF"/>
              </a:solidFill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467544" y="3987061"/>
            <a:ext cx="38164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rgbClr val="3366FF"/>
                </a:solidFill>
                <a:sym typeface="Symbol"/>
              </a:rPr>
              <a:t>+</a:t>
            </a:r>
            <a:r>
              <a:rPr lang="en-US" sz="1400" dirty="0" smtClean="0">
                <a:sym typeface="Symbol"/>
              </a:rPr>
              <a:t> Very fast computation. Efficient Communication. Only way to do </a:t>
            </a:r>
            <a:r>
              <a:rPr lang="en-US" sz="1400" dirty="0" err="1" smtClean="0">
                <a:sym typeface="Symbol"/>
              </a:rPr>
              <a:t>auth</a:t>
            </a:r>
            <a:r>
              <a:rPr lang="en-US" sz="1400" dirty="0" smtClean="0">
                <a:sym typeface="Symbol"/>
              </a:rPr>
              <a:t> in resource-constrained devices such as mobile, RFID, ATM cards </a:t>
            </a:r>
            <a:r>
              <a:rPr lang="en-US" sz="1400" dirty="0" err="1" smtClean="0">
                <a:sym typeface="Symbol"/>
              </a:rPr>
              <a:t>etc</a:t>
            </a:r>
            <a:endParaRPr lang="en-US" sz="1400" baseline="30000" dirty="0" smtClean="0">
              <a:solidFill>
                <a:srgbClr val="0000FF"/>
              </a:solidFill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572000" y="4005064"/>
            <a:ext cx="424847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sym typeface="Symbol"/>
              </a:rPr>
              <a:t>-</a:t>
            </a:r>
            <a:r>
              <a:rPr lang="en-US" sz="1400" dirty="0" smtClean="0">
                <a:sym typeface="Symbol"/>
              </a:rPr>
              <a:t> Orders of magnitude slower than Private-key. </a:t>
            </a:r>
            <a:r>
              <a:rPr lang="en-US" sz="1400" dirty="0">
                <a:sym typeface="Symbol"/>
              </a:rPr>
              <a:t>H</a:t>
            </a:r>
            <a:r>
              <a:rPr lang="en-US" sz="1400" dirty="0" smtClean="0">
                <a:sym typeface="Symbol"/>
              </a:rPr>
              <a:t>eavy even for desktop computers while handling many operations at the same time </a:t>
            </a:r>
            <a:endParaRPr lang="en-US" sz="1400" baseline="30000" dirty="0" smtClean="0">
              <a:solidFill>
                <a:srgbClr val="0000FF"/>
              </a:solidFill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499992" y="5005218"/>
            <a:ext cx="41044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3366FF"/>
                </a:solidFill>
                <a:sym typeface="Symbol"/>
              </a:rPr>
              <a:t>+</a:t>
            </a:r>
            <a:r>
              <a:rPr lang="en-US" sz="1400" dirty="0" smtClean="0">
                <a:sym typeface="Symbol"/>
              </a:rPr>
              <a:t> Public Verifiability &amp; Transferability</a:t>
            </a:r>
            <a:endParaRPr lang="en-US" sz="1400" baseline="30000" dirty="0" smtClean="0">
              <a:solidFill>
                <a:srgbClr val="0000FF"/>
              </a:solidFill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395536" y="5024963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sym typeface="Symbol"/>
              </a:rPr>
              <a:t>-</a:t>
            </a:r>
            <a:r>
              <a:rPr lang="en-US" sz="1400" dirty="0" smtClean="0">
                <a:sym typeface="Symbol"/>
              </a:rPr>
              <a:t> NO Public Verifiability &amp; Transferability</a:t>
            </a:r>
            <a:endParaRPr lang="en-US" sz="1400" baseline="30000" dirty="0" smtClean="0">
              <a:solidFill>
                <a:srgbClr val="0000FF"/>
              </a:solidFill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4499992" y="1268760"/>
            <a:ext cx="4392488" cy="73866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Not completely correct! Relies on the fact that there is a way to send the public key in an authenticated way to the verifiers</a:t>
            </a:r>
            <a:endParaRPr lang="en-US" sz="1400" baseline="30000" dirty="0" smtClean="0">
              <a:solidFill>
                <a:srgbClr val="0000FF"/>
              </a:solidFill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4499992" y="5569495"/>
            <a:ext cx="43204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3366FF"/>
                </a:solidFill>
                <a:sym typeface="Symbol"/>
              </a:rPr>
              <a:t>+</a:t>
            </a:r>
            <a:r>
              <a:rPr lang="en-US" sz="1400" dirty="0" smtClean="0">
                <a:sym typeface="Symbol"/>
              </a:rPr>
              <a:t> Non-repudiation (cannot deny to anyone)</a:t>
            </a:r>
            <a:endParaRPr lang="en-US" sz="1400" baseline="30000" dirty="0" smtClean="0">
              <a:solidFill>
                <a:srgbClr val="0000FF"/>
              </a:solidFill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395536" y="5570076"/>
            <a:ext cx="37444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sym typeface="Symbol"/>
              </a:rPr>
              <a:t>-</a:t>
            </a:r>
            <a:r>
              <a:rPr lang="en-US" sz="1400" dirty="0" smtClean="0">
                <a:sym typeface="Symbol"/>
              </a:rPr>
              <a:t> NO Non-repudiation (cannot deny only to the person holding the key)</a:t>
            </a:r>
            <a:endParaRPr lang="en-US" sz="1400" baseline="30000" dirty="0" smtClean="0">
              <a:solidFill>
                <a:srgbClr val="0000F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3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59" grpId="0"/>
      <p:bldP spid="45" grpId="0"/>
      <p:bldP spid="53" grpId="0"/>
      <p:bldP spid="55" grpId="0"/>
      <p:bldP spid="56" grpId="0"/>
      <p:bldP spid="58" grpId="0"/>
      <p:bldP spid="59" grpId="0"/>
      <p:bldP spid="61" grpId="0"/>
      <p:bldP spid="62" grpId="0"/>
      <p:bldP spid="64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67544" y="-5426"/>
            <a:ext cx="8424936" cy="48209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400" kern="0" dirty="0" smtClean="0">
                <a:solidFill>
                  <a:srgbClr val="009900"/>
                </a:solidFill>
                <a:ea typeface="+mj-ea"/>
                <a:cs typeface="+mj-cs"/>
              </a:rPr>
              <a:t>Some Results on Digital Signatures</a:t>
            </a:r>
            <a:endParaRPr lang="en-US" sz="34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23528" y="1340768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Feasibility Results for DS: </a:t>
            </a:r>
            <a:r>
              <a:rPr lang="en-US" sz="1400" dirty="0" smtClean="0"/>
              <a:t>Unlike PKE (which needs more assumption than HF/OWF), DS can be constructed just based on HF (in fact just from OWF) [</a:t>
            </a:r>
            <a:r>
              <a:rPr lang="en-US" sz="1400" dirty="0" err="1" smtClean="0"/>
              <a:t>Rompel</a:t>
            </a:r>
            <a:r>
              <a:rPr lang="en-US" sz="1400" dirty="0" smtClean="0"/>
              <a:t> STOC’90]</a:t>
            </a:r>
            <a:endParaRPr lang="en-US" sz="2000" baseline="30000" dirty="0" smtClean="0">
              <a:solidFill>
                <a:srgbClr val="0000FF"/>
              </a:solidFill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323528" y="2401724"/>
            <a:ext cx="81369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charset="2"/>
              <a:buChar char="q"/>
            </a:pPr>
            <a:r>
              <a:rPr lang="en-US" sz="1400" dirty="0" smtClean="0">
                <a:solidFill>
                  <a:srgbClr val="0000FF"/>
                </a:solidFill>
              </a:rPr>
              <a:t>DS Schemes in Practice:</a:t>
            </a:r>
            <a:endParaRPr lang="en-US" sz="2000" baseline="30000" dirty="0" smtClean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1640" y="3553271"/>
            <a:ext cx="7007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&gt;&gt; Digital Signature Algorithm (DSA)- DL + HF- </a:t>
            </a:r>
            <a:r>
              <a:rPr lang="en-US" sz="1400" dirty="0" smtClean="0">
                <a:solidFill>
                  <a:srgbClr val="0000FF"/>
                </a:solidFill>
              </a:rPr>
              <a:t>Digital Signature Standard (DSS) </a:t>
            </a:r>
            <a:r>
              <a:rPr lang="en-US" sz="1400" dirty="0" smtClean="0"/>
              <a:t>  </a:t>
            </a:r>
            <a:endParaRPr lang="en-US" sz="1400" baseline="30000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31640" y="3068960"/>
            <a:ext cx="6149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&gt;&gt; RSA-FDH (Full Domain Hash) - RSA Assumption + HF – </a:t>
            </a:r>
            <a:r>
              <a:rPr lang="en-US" sz="1400" dirty="0" smtClean="0">
                <a:solidFill>
                  <a:srgbClr val="0000FF"/>
                </a:solidFill>
              </a:rPr>
              <a:t>PKCS #1 v2.1 </a:t>
            </a:r>
            <a:endParaRPr lang="en-US" sz="1400" baseline="30000" dirty="0">
              <a:solidFill>
                <a:srgbClr val="0000F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6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35496" y="-27384"/>
            <a:ext cx="9217024" cy="46805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600" kern="0" dirty="0" smtClean="0">
                <a:solidFill>
                  <a:srgbClr val="009900"/>
                </a:solidFill>
                <a:ea typeface="+mj-ea"/>
                <a:cs typeface="+mj-cs"/>
              </a:rPr>
              <a:t>Digital Certificates and Public-key Infrastructure (PKI)  </a:t>
            </a:r>
          </a:p>
        </p:txBody>
      </p:sp>
      <p:sp>
        <p:nvSpPr>
          <p:cNvPr id="2050" name="AutoShape 2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2" name="AutoShape 4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789040"/>
            <a:ext cx="90321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3" y="3789040"/>
            <a:ext cx="86409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179512" y="692696"/>
            <a:ext cx="17198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Public-key World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123728" y="4221088"/>
            <a:ext cx="49685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3788296" y="3913311"/>
            <a:ext cx="19358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My public-key is </a:t>
            </a:r>
            <a:r>
              <a:rPr lang="en-US" sz="1400" dirty="0" err="1" smtClean="0">
                <a:sym typeface="Symbol"/>
              </a:rPr>
              <a:t>pk</a:t>
            </a:r>
            <a:r>
              <a:rPr lang="en-US" baseline="-25000" dirty="0" err="1" smtClean="0">
                <a:sym typeface="Symbol"/>
              </a:rPr>
              <a:t>S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6660232" y="2420888"/>
            <a:ext cx="2592288" cy="1152128"/>
            <a:chOff x="677396" y="5805264"/>
            <a:chExt cx="1407242" cy="614468"/>
          </a:xfrm>
        </p:grpSpPr>
        <p:sp>
          <p:nvSpPr>
            <p:cNvPr id="79" name="Cloud Callout 78"/>
            <p:cNvSpPr/>
            <p:nvPr/>
          </p:nvSpPr>
          <p:spPr>
            <a:xfrm>
              <a:off x="677396" y="5805264"/>
              <a:ext cx="1329062" cy="614468"/>
            </a:xfrm>
            <a:prstGeom prst="cloudCallout">
              <a:avLst/>
            </a:prstGeom>
            <a:solidFill>
              <a:srgbClr val="D2F5F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794666" y="5958881"/>
              <a:ext cx="1289972" cy="279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Is </a:t>
              </a:r>
              <a:r>
                <a:rPr lang="en-US" sz="1400" dirty="0" err="1" smtClean="0">
                  <a:sym typeface="Symbol"/>
                </a:rPr>
                <a:t>pk</a:t>
              </a:r>
              <a:r>
                <a:rPr lang="en-US" baseline="-25000" dirty="0" err="1" smtClean="0">
                  <a:sym typeface="Symbol"/>
                </a:rPr>
                <a:t>S</a:t>
              </a:r>
              <a:r>
                <a:rPr lang="en-US" sz="1400" dirty="0" smtClean="0">
                  <a:sym typeface="Symbol"/>
                </a:rPr>
                <a:t> indeed a genuine public-key of </a:t>
              </a:r>
              <a:r>
                <a:rPr lang="en-US" sz="1400" dirty="0" err="1" smtClean="0">
                  <a:sym typeface="Symbol"/>
                </a:rPr>
                <a:t>Sita</a:t>
              </a:r>
              <a:r>
                <a:rPr lang="en-US" sz="1400" dirty="0" smtClean="0">
                  <a:sym typeface="Symbol"/>
                </a:rPr>
                <a:t> ?</a:t>
              </a:r>
              <a:endParaRPr lang="en-US" sz="1400" baseline="30000" dirty="0" smtClean="0"/>
            </a:p>
          </p:txBody>
        </p:sp>
      </p:grp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1268016" y="4705399"/>
            <a:ext cx="567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>
                <a:sym typeface="Symbol"/>
              </a:rPr>
              <a:t>Sita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7236295" y="4705399"/>
            <a:ext cx="7591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Rama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8" name="AutoShape 2" descr="Image result for shiva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35496" y="4201343"/>
            <a:ext cx="12199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(</a:t>
            </a:r>
            <a:r>
              <a:rPr lang="en-US" sz="1400" dirty="0" err="1" smtClean="0">
                <a:sym typeface="Symbol"/>
              </a:rPr>
              <a:t>pk</a:t>
            </a:r>
            <a:r>
              <a:rPr lang="en-US" baseline="-25000" dirty="0" err="1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sk</a:t>
            </a:r>
            <a:r>
              <a:rPr lang="en-US" baseline="-25000" dirty="0" err="1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5496" y="548680"/>
            <a:ext cx="9001000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35496" y="-27384"/>
            <a:ext cx="9217024" cy="46805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600" kern="0" dirty="0" smtClean="0">
                <a:solidFill>
                  <a:srgbClr val="009900"/>
                </a:solidFill>
                <a:ea typeface="+mj-ea"/>
                <a:cs typeface="+mj-cs"/>
              </a:rPr>
              <a:t>Digital Certificates and Public-key Infrastructure (PKI)  </a:t>
            </a:r>
          </a:p>
        </p:txBody>
      </p:sp>
      <p:sp>
        <p:nvSpPr>
          <p:cNvPr id="2050" name="AutoShape 2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2" name="AutoShape 4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789040"/>
            <a:ext cx="90321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3" y="3789040"/>
            <a:ext cx="86409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6" name="Straight Arrow Connector 75"/>
          <p:cNvCxnSpPr/>
          <p:nvPr/>
        </p:nvCxnSpPr>
        <p:spPr>
          <a:xfrm>
            <a:off x="2123728" y="4221088"/>
            <a:ext cx="49685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3788296" y="3913311"/>
            <a:ext cx="19358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My public-key is </a:t>
            </a:r>
            <a:r>
              <a:rPr lang="en-US" sz="1400" dirty="0" err="1" smtClean="0">
                <a:sym typeface="Symbol"/>
              </a:rPr>
              <a:t>pk</a:t>
            </a:r>
            <a:r>
              <a:rPr lang="en-US" baseline="-25000" dirty="0" err="1" smtClean="0">
                <a:sym typeface="Symbol"/>
              </a:rPr>
              <a:t>S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1268016" y="4705399"/>
            <a:ext cx="567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>
                <a:sym typeface="Symbol"/>
              </a:rPr>
              <a:t>Sita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7236295" y="4705399"/>
            <a:ext cx="7591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Rama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8" name="AutoShape 2" descr="Image result for shiva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977" y="1163933"/>
            <a:ext cx="1017079" cy="118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3716288" y="692696"/>
            <a:ext cx="22238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Trusted Authority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771800" y="1196752"/>
            <a:ext cx="12199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(</a:t>
            </a:r>
            <a:r>
              <a:rPr lang="en-US" sz="1400" dirty="0" err="1" smtClean="0">
                <a:sym typeface="Symbol"/>
              </a:rPr>
              <a:t>pk</a:t>
            </a:r>
            <a:r>
              <a:rPr lang="en-US" baseline="-25000" dirty="0" err="1" smtClean="0">
                <a:sym typeface="Symbol"/>
              </a:rPr>
              <a:t>M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sk</a:t>
            </a:r>
            <a:r>
              <a:rPr lang="en-US" baseline="-25000" dirty="0" err="1" smtClean="0">
                <a:sym typeface="Symbol"/>
              </a:rPr>
              <a:t>M</a:t>
            </a:r>
            <a:r>
              <a:rPr lang="en-US" sz="1400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16216" y="2420888"/>
            <a:ext cx="2448272" cy="1152128"/>
            <a:chOff x="4355976" y="5085184"/>
            <a:chExt cx="2448272" cy="1152128"/>
          </a:xfrm>
        </p:grpSpPr>
        <p:grpSp>
          <p:nvGrpSpPr>
            <p:cNvPr id="78" name="Group 77"/>
            <p:cNvGrpSpPr/>
            <p:nvPr/>
          </p:nvGrpSpPr>
          <p:grpSpPr>
            <a:xfrm>
              <a:off x="4355976" y="5085184"/>
              <a:ext cx="2448272" cy="1152128"/>
              <a:chOff x="677396" y="5805264"/>
              <a:chExt cx="1329062" cy="614468"/>
            </a:xfrm>
          </p:grpSpPr>
          <p:sp>
            <p:nvSpPr>
              <p:cNvPr id="79" name="Cloud Callout 78"/>
              <p:cNvSpPr/>
              <p:nvPr/>
            </p:nvSpPr>
            <p:spPr>
              <a:xfrm>
                <a:off x="677396" y="5805264"/>
                <a:ext cx="1329062" cy="614468"/>
              </a:xfrm>
              <a:prstGeom prst="cloudCallout">
                <a:avLst/>
              </a:prstGeom>
              <a:solidFill>
                <a:srgbClr val="D2F5F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Text Box 7"/>
              <p:cNvSpPr txBox="1">
                <a:spLocks noChangeArrowheads="1"/>
              </p:cNvSpPr>
              <p:nvPr/>
            </p:nvSpPr>
            <p:spPr bwMode="auto">
              <a:xfrm>
                <a:off x="755576" y="5987064"/>
                <a:ext cx="1172702" cy="279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>
                    <a:sym typeface="Symbol"/>
                  </a:rPr>
                  <a:t>K</a:t>
                </a:r>
                <a:r>
                  <a:rPr lang="en-US" sz="1400" dirty="0" smtClean="0">
                    <a:sym typeface="Symbol"/>
                  </a:rPr>
                  <a:t>nows that the public-key of             is </a:t>
                </a:r>
                <a:r>
                  <a:rPr lang="en-US" sz="1400" dirty="0" err="1" smtClean="0">
                    <a:sym typeface="Symbol"/>
                  </a:rPr>
                  <a:t>pk</a:t>
                </a:r>
                <a:r>
                  <a:rPr lang="en-US" baseline="-25000" dirty="0" err="1" smtClean="0">
                    <a:sym typeface="Symbol"/>
                  </a:rPr>
                  <a:t>M</a:t>
                </a:r>
                <a:endParaRPr lang="en-US" sz="1400" baseline="30000" dirty="0" smtClean="0"/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5733955"/>
              <a:ext cx="432048" cy="503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5496" y="4201343"/>
            <a:ext cx="12199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(</a:t>
            </a:r>
            <a:r>
              <a:rPr lang="en-US" sz="1400" dirty="0" err="1" smtClean="0">
                <a:sym typeface="Symbol"/>
              </a:rPr>
              <a:t>pk</a:t>
            </a:r>
            <a:r>
              <a:rPr lang="en-US" baseline="-25000" dirty="0" err="1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, </a:t>
            </a:r>
            <a:r>
              <a:rPr lang="en-US" sz="1400" dirty="0" err="1" smtClean="0">
                <a:sym typeface="Symbol"/>
              </a:rPr>
              <a:t>sk</a:t>
            </a:r>
            <a:r>
              <a:rPr lang="en-US" baseline="-25000" dirty="0" err="1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22096" y="1844824"/>
            <a:ext cx="2369784" cy="1800200"/>
            <a:chOff x="1122096" y="1844824"/>
            <a:chExt cx="2369784" cy="1800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403648" y="1844824"/>
              <a:ext cx="2088232" cy="1800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 rot="19139572">
              <a:off x="1122096" y="2472268"/>
              <a:ext cx="23126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Certify my public key </a:t>
              </a:r>
              <a:r>
                <a:rPr lang="en-US" sz="1400" dirty="0" err="1" smtClean="0">
                  <a:sym typeface="Symbol"/>
                </a:rPr>
                <a:t>pk</a:t>
              </a:r>
              <a:r>
                <a:rPr lang="en-US" baseline="-25000" dirty="0" err="1" smtClean="0">
                  <a:sym typeface="Symbol"/>
                </a:rPr>
                <a:t>S</a:t>
              </a:r>
              <a:endParaRPr lang="en-US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5148064" y="1393031"/>
            <a:ext cx="4024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>
                <a:sym typeface="Symbol"/>
              </a:rPr>
              <a:t>cert</a:t>
            </a:r>
            <a:r>
              <a:rPr lang="en-US" baseline="-25000" dirty="0" err="1" smtClean="0">
                <a:sym typeface="Symbol"/>
              </a:rPr>
              <a:t>MS</a:t>
            </a:r>
            <a:r>
              <a:rPr lang="en-US" sz="1400" dirty="0" smtClean="0">
                <a:sym typeface="Symbol"/>
              </a:rPr>
              <a:t> = </a:t>
            </a:r>
            <a:r>
              <a:rPr lang="en-US" sz="1400" dirty="0" err="1" smtClean="0">
                <a:sym typeface="Symbol"/>
              </a:rPr>
              <a:t>Sign</a:t>
            </a:r>
            <a:r>
              <a:rPr lang="en-US" baseline="-25000" dirty="0" err="1" smtClean="0">
                <a:sym typeface="Symbol"/>
              </a:rPr>
              <a:t>sk</a:t>
            </a:r>
            <a:r>
              <a:rPr lang="en-US" baseline="-50000" dirty="0" err="1" smtClean="0">
                <a:sym typeface="Symbol"/>
              </a:rPr>
              <a:t>M</a:t>
            </a:r>
            <a:r>
              <a:rPr lang="en-US" sz="1400" dirty="0" smtClean="0">
                <a:sym typeface="Symbol"/>
              </a:rPr>
              <a:t>(“</a:t>
            </a:r>
            <a:r>
              <a:rPr lang="en-US" sz="1400" dirty="0" err="1" smtClean="0">
                <a:sym typeface="Symbol"/>
              </a:rPr>
              <a:t>Sita’s</a:t>
            </a:r>
            <a:r>
              <a:rPr lang="en-US" sz="1400" dirty="0" smtClean="0">
                <a:sym typeface="Symbol"/>
              </a:rPr>
              <a:t> public key is </a:t>
            </a:r>
            <a:r>
              <a:rPr lang="en-US" sz="1400" dirty="0" err="1" smtClean="0">
                <a:sym typeface="Symbol"/>
              </a:rPr>
              <a:t>pk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”)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6190084" y="1052736"/>
            <a:ext cx="19823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rgbClr val="0000FF"/>
                </a:solidFill>
                <a:sym typeface="Symbol"/>
              </a:rPr>
              <a:t>(After verification)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73232" y="1988840"/>
            <a:ext cx="2493490" cy="1800200"/>
            <a:chOff x="1403648" y="1844824"/>
            <a:chExt cx="2493490" cy="180020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1403648" y="1844824"/>
              <a:ext cx="2088232" cy="1800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 rot="19139572">
              <a:off x="1584498" y="2133739"/>
              <a:ext cx="23126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>
                  <a:sym typeface="Symbol"/>
                </a:rPr>
                <a:t>cert</a:t>
              </a:r>
              <a:r>
                <a:rPr lang="en-US" baseline="-25000" dirty="0" err="1" smtClean="0">
                  <a:sym typeface="Symbol"/>
                </a:rPr>
                <a:t>M</a:t>
              </a:r>
              <a:r>
                <a:rPr lang="en-US" baseline="-25000" dirty="0" smtClean="0">
                  <a:sym typeface="Symbol"/>
                </a:rPr>
                <a:t>  S</a:t>
              </a:r>
              <a:endParaRPr lang="en-US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4131568" y="4221088"/>
            <a:ext cx="2312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>
                <a:sym typeface="Symbol"/>
              </a:rPr>
              <a:t>cert</a:t>
            </a:r>
            <a:r>
              <a:rPr lang="en-US" baseline="-25000" dirty="0" err="1" smtClean="0"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  S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5374760" y="5517232"/>
            <a:ext cx="36617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>
                <a:sym typeface="Symbol"/>
              </a:rPr>
              <a:t>pk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 is a genuine public key if and only if</a:t>
            </a:r>
            <a:endParaRPr lang="en-US" sz="1400" baseline="30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004048" y="5823848"/>
            <a:ext cx="4249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sz="1400" dirty="0" err="1" smtClean="0">
                <a:solidFill>
                  <a:srgbClr val="000000"/>
                </a:solidFill>
                <a:sym typeface="Symbol"/>
              </a:rPr>
              <a:t>Vrfy</a:t>
            </a:r>
            <a:r>
              <a:rPr lang="en-US" baseline="-25000" dirty="0" err="1" smtClean="0">
                <a:solidFill>
                  <a:srgbClr val="000000"/>
                </a:solidFill>
                <a:sym typeface="Symbol"/>
              </a:rPr>
              <a:t>pk</a:t>
            </a:r>
            <a:r>
              <a:rPr lang="en-US" baseline="-50000" dirty="0" err="1" smtClean="0">
                <a:solidFill>
                  <a:srgbClr val="000000"/>
                </a:solidFill>
                <a:sym typeface="Symbo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sym typeface="Symbol"/>
              </a:rPr>
              <a:t>(“</a:t>
            </a:r>
            <a:r>
              <a:rPr lang="en-US" sz="1400" dirty="0" err="1">
                <a:solidFill>
                  <a:srgbClr val="000000"/>
                </a:solidFill>
                <a:sym typeface="Symbol"/>
              </a:rPr>
              <a:t>Sita’s</a:t>
            </a:r>
            <a:r>
              <a:rPr lang="en-US" sz="1400" dirty="0">
                <a:solidFill>
                  <a:srgbClr val="000000"/>
                </a:solidFill>
                <a:sym typeface="Symbol"/>
              </a:rPr>
              <a:t> public key is </a:t>
            </a:r>
            <a:r>
              <a:rPr lang="en-US" sz="1400" dirty="0" err="1" smtClean="0">
                <a:solidFill>
                  <a:srgbClr val="000000"/>
                </a:solidFill>
                <a:sym typeface="Symbol"/>
              </a:rPr>
              <a:t>pk</a:t>
            </a:r>
            <a:r>
              <a:rPr lang="en-US" baseline="-25000" dirty="0" err="1" smtClean="0">
                <a:solidFill>
                  <a:srgbClr val="000000"/>
                </a:solidFill>
                <a:sym typeface="Symbol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sym typeface="Symbol"/>
              </a:rPr>
              <a:t>”, </a:t>
            </a:r>
            <a:r>
              <a:rPr lang="en-US" sz="1400" dirty="0" err="1">
                <a:solidFill>
                  <a:srgbClr val="000000"/>
                </a:solidFill>
                <a:sym typeface="Symbol"/>
              </a:rPr>
              <a:t>cert</a:t>
            </a:r>
            <a:r>
              <a:rPr lang="en-US" baseline="-25000" dirty="0" err="1">
                <a:solidFill>
                  <a:srgbClr val="000000"/>
                </a:solidFill>
                <a:sym typeface="Symbol"/>
              </a:rPr>
              <a:t>MS</a:t>
            </a:r>
            <a:r>
              <a:rPr lang="en-US" sz="1400" dirty="0">
                <a:solidFill>
                  <a:srgbClr val="000000"/>
                </a:solidFill>
                <a:sym typeface="Symbol"/>
              </a:rPr>
              <a:t>”) = 1</a:t>
            </a:r>
            <a:endParaRPr lang="en-US" sz="1400" baseline="30000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43885" y="5085184"/>
            <a:ext cx="0" cy="4134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03920" y="980728"/>
            <a:ext cx="567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PKI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3347864" y="2492896"/>
            <a:ext cx="3168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Certificate Authority (CA)</a:t>
            </a:r>
            <a:endParaRPr lang="en-US" b="1" cap="all" baseline="3000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Right Arrow 14"/>
          <p:cNvSpPr/>
          <p:nvPr/>
        </p:nvSpPr>
        <p:spPr>
          <a:xfrm rot="16200000">
            <a:off x="4507702" y="2932654"/>
            <a:ext cx="426995" cy="277664"/>
          </a:xfrm>
          <a:prstGeom prst="rightArrow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660066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115887" y="5209455"/>
            <a:ext cx="4354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dirty="0" smtClean="0">
                <a:sym typeface="Symbol"/>
              </a:rPr>
              <a:t>Several types of PKI used in practice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95536" y="5517232"/>
            <a:ext cx="38884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400" dirty="0" smtClean="0">
                <a:sym typeface="Symbol"/>
              </a:rPr>
              <a:t>Single CA, multiple CA, PGP, </a:t>
            </a:r>
            <a:r>
              <a:rPr lang="en-US" sz="1400" dirty="0" err="1" smtClean="0">
                <a:sym typeface="Symbol"/>
              </a:rPr>
              <a:t>etc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35496" y="5865748"/>
            <a:ext cx="52672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1400" dirty="0" smtClean="0">
                <a:sym typeface="Symbol"/>
              </a:rPr>
              <a:t>Public keys of CA are </a:t>
            </a:r>
            <a:r>
              <a:rPr lang="en-US" sz="1400" dirty="0" smtClean="0">
                <a:solidFill>
                  <a:srgbClr val="5E1EFE"/>
                </a:solidFill>
                <a:sym typeface="Symbol"/>
              </a:rPr>
              <a:t>pre-configured in web browsers</a:t>
            </a:r>
            <a:endParaRPr lang="en-US" baseline="30000" dirty="0" smtClean="0">
              <a:solidFill>
                <a:srgbClr val="5E1EFE"/>
              </a:solidFill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395536" y="6145559"/>
            <a:ext cx="6480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400" dirty="0" smtClean="0">
                <a:sym typeface="Symbol"/>
              </a:rPr>
              <a:t>Programmed to verify the certificates issued by those CAs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Tue, 30/10/2018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7" grpId="0"/>
      <p:bldP spid="84" grpId="0"/>
      <p:bldP spid="18" grpId="0"/>
      <p:bldP spid="28" grpId="0"/>
      <p:bldP spid="29" grpId="0"/>
      <p:bldP spid="34" grpId="0"/>
      <p:bldP spid="35" grpId="0"/>
      <p:bldP spid="10" grpId="0"/>
      <p:bldP spid="42" grpId="0"/>
      <p:bldP spid="43" grpId="0"/>
      <p:bldP spid="15" grpId="0" animBg="1"/>
      <p:bldP spid="45" grpId="0"/>
      <p:bldP spid="47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35496" y="-27384"/>
            <a:ext cx="9217024" cy="46805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600" kern="0" dirty="0" smtClean="0">
                <a:solidFill>
                  <a:srgbClr val="009900"/>
                </a:solidFill>
                <a:ea typeface="+mj-ea"/>
                <a:cs typeface="+mj-cs"/>
              </a:rPr>
              <a:t>Putting It All Together – TLS (Transport Layer Security)</a:t>
            </a:r>
          </a:p>
        </p:txBody>
      </p:sp>
      <p:sp>
        <p:nvSpPr>
          <p:cNvPr id="2050" name="AutoShape 2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2" name="AutoShape 4" descr="Image result for us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2" descr="Image result for shiva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Image result for web serv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51" y="2996952"/>
            <a:ext cx="97631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5" descr="Image result for https clip 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467544" y="4273351"/>
            <a:ext cx="927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Server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7676728" y="4293096"/>
            <a:ext cx="927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Client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35696" y="3682752"/>
            <a:ext cx="51845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8" descr="Image result for https + browse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65" y="3009885"/>
            <a:ext cx="1674123" cy="121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3491880" y="3356992"/>
            <a:ext cx="22238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https://mail.google.com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91680" y="1484784"/>
            <a:ext cx="5472608" cy="1656184"/>
            <a:chOff x="1691680" y="1556792"/>
            <a:chExt cx="5472608" cy="1656184"/>
          </a:xfrm>
        </p:grpSpPr>
        <p:sp>
          <p:nvSpPr>
            <p:cNvPr id="13" name="Rectangle 12"/>
            <p:cNvSpPr/>
            <p:nvPr/>
          </p:nvSpPr>
          <p:spPr>
            <a:xfrm>
              <a:off x="1691680" y="1556792"/>
              <a:ext cx="5472608" cy="1656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1835696" y="1772816"/>
              <a:ext cx="5184576" cy="0"/>
            </a:xfrm>
            <a:prstGeom prst="straightConnector1">
              <a:avLst/>
            </a:prstGeom>
            <a:ln w="25400">
              <a:solidFill>
                <a:srgbClr val="00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1835696" y="2060848"/>
              <a:ext cx="5184576" cy="0"/>
            </a:xfrm>
            <a:prstGeom prst="straightConnector1">
              <a:avLst/>
            </a:prstGeom>
            <a:ln w="25400">
              <a:solidFill>
                <a:srgbClr val="5E1EF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1835696" y="2348880"/>
              <a:ext cx="51845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1835696" y="2708920"/>
              <a:ext cx="5184576" cy="0"/>
            </a:xfrm>
            <a:prstGeom prst="straightConnector1">
              <a:avLst/>
            </a:prstGeom>
            <a:ln w="25400">
              <a:solidFill>
                <a:srgbClr val="00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1835696" y="2996952"/>
              <a:ext cx="5184576" cy="0"/>
            </a:xfrm>
            <a:prstGeom prst="straightConnector1">
              <a:avLst/>
            </a:prstGeom>
            <a:ln w="25400">
              <a:solidFill>
                <a:srgbClr val="5E1EF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660232" y="620688"/>
            <a:ext cx="2016224" cy="723230"/>
            <a:chOff x="7092280" y="905570"/>
            <a:chExt cx="2016224" cy="723230"/>
          </a:xfrm>
        </p:grpSpPr>
        <p:sp>
          <p:nvSpPr>
            <p:cNvPr id="17" name="Cloud Callout 16"/>
            <p:cNvSpPr/>
            <p:nvPr/>
          </p:nvSpPr>
          <p:spPr>
            <a:xfrm>
              <a:off x="7092280" y="905570"/>
              <a:ext cx="1944216" cy="72323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7164288" y="1104999"/>
              <a:ext cx="19442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Handshake protocol</a:t>
              </a:r>
              <a:endParaRPr lang="en-US" baseline="30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3275856" y="1104999"/>
            <a:ext cx="2592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Authenticated Key Exchange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91680" y="4077072"/>
            <a:ext cx="5472608" cy="1656184"/>
            <a:chOff x="1691680" y="1556792"/>
            <a:chExt cx="5472608" cy="1656184"/>
          </a:xfrm>
        </p:grpSpPr>
        <p:sp>
          <p:nvSpPr>
            <p:cNvPr id="64" name="Rectangle 63"/>
            <p:cNvSpPr/>
            <p:nvPr/>
          </p:nvSpPr>
          <p:spPr>
            <a:xfrm>
              <a:off x="1691680" y="1556792"/>
              <a:ext cx="5472608" cy="1656184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>
              <a:off x="1835696" y="1772816"/>
              <a:ext cx="5184576" cy="0"/>
            </a:xfrm>
            <a:prstGeom prst="straightConnector1">
              <a:avLst/>
            </a:prstGeom>
            <a:ln w="25400">
              <a:solidFill>
                <a:srgbClr val="00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1835696" y="2060848"/>
              <a:ext cx="5184576" cy="0"/>
            </a:xfrm>
            <a:prstGeom prst="straightConnector1">
              <a:avLst/>
            </a:prstGeom>
            <a:ln w="25400">
              <a:solidFill>
                <a:srgbClr val="5E1EF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1835696" y="2348880"/>
              <a:ext cx="51845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1835696" y="2708920"/>
              <a:ext cx="5184576" cy="0"/>
            </a:xfrm>
            <a:prstGeom prst="straightConnector1">
              <a:avLst/>
            </a:prstGeom>
            <a:ln w="25400">
              <a:solidFill>
                <a:srgbClr val="00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1835696" y="2996952"/>
              <a:ext cx="5184576" cy="0"/>
            </a:xfrm>
            <a:prstGeom prst="straightConnector1">
              <a:avLst/>
            </a:prstGeom>
            <a:ln w="25400">
              <a:solidFill>
                <a:srgbClr val="5E1EF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765175" y="5805265"/>
            <a:ext cx="41668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Authenticated Private Communication        (Using keys established by handshake protocol)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76057" y="5877273"/>
            <a:ext cx="2952327" cy="792086"/>
            <a:chOff x="5076057" y="5877273"/>
            <a:chExt cx="2952327" cy="792086"/>
          </a:xfrm>
        </p:grpSpPr>
        <p:sp>
          <p:nvSpPr>
            <p:cNvPr id="75" name="Cloud Callout 74"/>
            <p:cNvSpPr/>
            <p:nvPr/>
          </p:nvSpPr>
          <p:spPr>
            <a:xfrm rot="10800000">
              <a:off x="5076057" y="5877273"/>
              <a:ext cx="2952327" cy="792086"/>
            </a:xfrm>
            <a:prstGeom prst="cloudCallou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 Box 7"/>
            <p:cNvSpPr txBox="1">
              <a:spLocks noChangeArrowheads="1"/>
            </p:cNvSpPr>
            <p:nvPr/>
          </p:nvSpPr>
          <p:spPr bwMode="auto">
            <a:xfrm>
              <a:off x="5588496" y="6145559"/>
              <a:ext cx="20798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sym typeface="Symbol"/>
                </a:rPr>
                <a:t>Record-layer protocol</a:t>
              </a:r>
              <a:endParaRPr lang="en-US" baseline="30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7172672" y="2113111"/>
            <a:ext cx="1791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(Public-key crypto)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86" name="Text Box 7"/>
          <p:cNvSpPr txBox="1">
            <a:spLocks noChangeArrowheads="1"/>
          </p:cNvSpPr>
          <p:nvPr/>
        </p:nvSpPr>
        <p:spPr bwMode="auto">
          <a:xfrm>
            <a:off x="7164288" y="4921423"/>
            <a:ext cx="19797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ym typeface="Symbol"/>
              </a:rPr>
              <a:t>(Private-key crypto)</a:t>
            </a:r>
            <a:endParaRPr lang="en-US" baseline="30000" dirty="0" smtClean="0">
              <a:solidFill>
                <a:srgbClr val="0000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Tue, 30/10/2018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 - Modern Cryptography - Lect14.2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9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62" grpId="0"/>
      <p:bldP spid="70" grpId="0"/>
      <p:bldP spid="85" grpId="0"/>
      <p:bldP spid="8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 $a = \frac{b}{c}$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RPITA@YFGMNGSFUVWXY5M7" val="3077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79078</TotalTime>
  <Words>1716</Words>
  <Application>Microsoft Office PowerPoint</Application>
  <PresentationFormat>全屏显示(4:3)</PresentationFormat>
  <Paragraphs>304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华文楷体</vt:lpstr>
      <vt:lpstr>宋体</vt:lpstr>
      <vt:lpstr>Arial</vt:lpstr>
      <vt:lpstr>Calibri</vt:lpstr>
      <vt:lpstr>Comic Sans MS</vt:lpstr>
      <vt:lpstr>Symbol</vt:lpstr>
      <vt:lpstr>Wingdings</vt:lpstr>
      <vt:lpstr>Default Design</vt:lpstr>
      <vt:lpstr>Lecture 14.2 Key exchange and the Diffie-Hellman protocol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Ivan Damgård</dc:creator>
  <cp:lastModifiedBy>Jiang</cp:lastModifiedBy>
  <cp:revision>5051</cp:revision>
  <dcterms:created xsi:type="dcterms:W3CDTF">2003-02-23T15:18:48Z</dcterms:created>
  <dcterms:modified xsi:type="dcterms:W3CDTF">2018-10-30T07:35:34Z</dcterms:modified>
</cp:coreProperties>
</file>