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58" r:id="rId3"/>
    <p:sldId id="259" r:id="rId4"/>
    <p:sldId id="262" r:id="rId5"/>
    <p:sldId id="263" r:id="rId6"/>
    <p:sldId id="261" r:id="rId7"/>
    <p:sldId id="264" r:id="rId8"/>
    <p:sldId id="265" r:id="rId9"/>
    <p:sldId id="267" r:id="rId10"/>
    <p:sldId id="260" r:id="rId11"/>
    <p:sldId id="266" r:id="rId12"/>
    <p:sldId id="268" r:id="rId13"/>
    <p:sldId id="269" r:id="rId14"/>
    <p:sldId id="270" r:id="rId15"/>
    <p:sldId id="273" r:id="rId16"/>
    <p:sldId id="271" r:id="rId17"/>
    <p:sldId id="272" r:id="rId18"/>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01" autoAdjust="0"/>
  </p:normalViewPr>
  <p:slideViewPr>
    <p:cSldViewPr>
      <p:cViewPr varScale="1">
        <p:scale>
          <a:sx n="96" d="100"/>
          <a:sy n="96" d="100"/>
        </p:scale>
        <p:origin x="203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AB491F30-8401-4AE7-BFE2-2C72E74BCBF6}" type="datetimeFigureOut">
              <a:rPr lang="zh-CN" altLang="en-US" smtClean="0"/>
              <a:pPr/>
              <a:t>2018/9/18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56DBDA6-1019-4376-82E4-0F1AAD477A4B}" type="slidenum">
              <a:rPr lang="zh-CN" altLang="en-US" smtClean="0"/>
              <a:pPr/>
              <a:t>‹#›</a:t>
            </a:fld>
            <a:endParaRPr lang="zh-CN" altLang="en-US"/>
          </a:p>
        </p:txBody>
      </p:sp>
    </p:spTree>
    <p:extLst>
      <p:ext uri="{BB962C8B-B14F-4D97-AF65-F5344CB8AC3E}">
        <p14:creationId xmlns:p14="http://schemas.microsoft.com/office/powerpoint/2010/main" val="3797466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C486ABA0-F720-48DE-8B3F-E1FE0B80A912}" type="datetimeFigureOut">
              <a:rPr lang="zh-CN" altLang="en-US" smtClean="0"/>
              <a:pPr/>
              <a:t>2018/9/18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6FCA2CB-3DB8-4F00-B73A-21120D95BBA3}" type="slidenum">
              <a:rPr lang="zh-CN" altLang="en-US" smtClean="0"/>
              <a:pPr/>
              <a:t>‹#›</a:t>
            </a:fld>
            <a:endParaRPr lang="zh-CN" altLang="en-US"/>
          </a:p>
        </p:txBody>
      </p:sp>
    </p:spTree>
    <p:extLst>
      <p:ext uri="{BB962C8B-B14F-4D97-AF65-F5344CB8AC3E}">
        <p14:creationId xmlns:p14="http://schemas.microsoft.com/office/powerpoint/2010/main" val="41079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Good</a:t>
            </a:r>
            <a:r>
              <a:rPr lang="en-US" altLang="zh-CN" baseline="0" dirty="0" smtClean="0"/>
              <a:t> morning, everyone! Thanks for coming. In the following 15 minutes, I’ll give a brief introduction about the course, including about me, your tutor, what will be covered and uncovered in the course. The prerequisites will also be listed for you to make sure whether you have some basic knowledge on cryptography and mathematics. Your tutor will distribute a piece of</a:t>
            </a:r>
            <a:r>
              <a:rPr lang="en-US" altLang="zh-CN" b="0" baseline="0" dirty="0" smtClean="0"/>
              <a:t> </a:t>
            </a:r>
            <a:r>
              <a:rPr lang="en-US" b="0" dirty="0" err="1" smtClean="0"/>
              <a:t>questionaire</a:t>
            </a:r>
            <a:r>
              <a:rPr lang="en-US" b="0" dirty="0" smtClean="0"/>
              <a:t> for you to fill in.</a:t>
            </a:r>
            <a:endParaRPr lang="zh-CN" altLang="en-US" b="0"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a:t>
            </a:fld>
            <a:endParaRPr lang="zh-CN" altLang="en-US"/>
          </a:p>
        </p:txBody>
      </p:sp>
    </p:spTree>
    <p:extLst>
      <p:ext uri="{BB962C8B-B14F-4D97-AF65-F5344CB8AC3E}">
        <p14:creationId xmlns:p14="http://schemas.microsoft.com/office/powerpoint/2010/main" val="29757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11</a:t>
            </a:fld>
            <a:endParaRPr lang="zh-CN" altLang="en-US"/>
          </a:p>
        </p:txBody>
      </p:sp>
    </p:spTree>
    <p:extLst>
      <p:ext uri="{BB962C8B-B14F-4D97-AF65-F5344CB8AC3E}">
        <p14:creationId xmlns:p14="http://schemas.microsoft.com/office/powerpoint/2010/main" val="89271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12</a:t>
            </a:fld>
            <a:endParaRPr lang="zh-CN" altLang="en-US"/>
          </a:p>
        </p:txBody>
      </p:sp>
    </p:spTree>
    <p:extLst>
      <p:ext uri="{BB962C8B-B14F-4D97-AF65-F5344CB8AC3E}">
        <p14:creationId xmlns:p14="http://schemas.microsoft.com/office/powerpoint/2010/main" val="283423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13</a:t>
            </a:fld>
            <a:endParaRPr lang="zh-CN" altLang="en-US"/>
          </a:p>
        </p:txBody>
      </p:sp>
    </p:spTree>
    <p:extLst>
      <p:ext uri="{BB962C8B-B14F-4D97-AF65-F5344CB8AC3E}">
        <p14:creationId xmlns:p14="http://schemas.microsoft.com/office/powerpoint/2010/main" val="881410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14</a:t>
            </a:fld>
            <a:endParaRPr lang="zh-CN" altLang="en-US"/>
          </a:p>
        </p:txBody>
      </p:sp>
    </p:spTree>
    <p:extLst>
      <p:ext uri="{BB962C8B-B14F-4D97-AF65-F5344CB8AC3E}">
        <p14:creationId xmlns:p14="http://schemas.microsoft.com/office/powerpoint/2010/main" val="160528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15</a:t>
            </a:fld>
            <a:endParaRPr lang="zh-CN" altLang="en-US"/>
          </a:p>
        </p:txBody>
      </p:sp>
    </p:spTree>
    <p:extLst>
      <p:ext uri="{BB962C8B-B14F-4D97-AF65-F5344CB8AC3E}">
        <p14:creationId xmlns:p14="http://schemas.microsoft.com/office/powerpoint/2010/main" val="652719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16</a:t>
            </a:fld>
            <a:endParaRPr lang="zh-CN" altLang="en-US"/>
          </a:p>
        </p:txBody>
      </p:sp>
    </p:spTree>
    <p:extLst>
      <p:ext uri="{BB962C8B-B14F-4D97-AF65-F5344CB8AC3E}">
        <p14:creationId xmlns:p14="http://schemas.microsoft.com/office/powerpoint/2010/main" val="135692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2</a:t>
            </a:fld>
            <a:endParaRPr lang="zh-CN" altLang="en-US"/>
          </a:p>
        </p:txBody>
      </p:sp>
    </p:spTree>
    <p:extLst>
      <p:ext uri="{BB962C8B-B14F-4D97-AF65-F5344CB8AC3E}">
        <p14:creationId xmlns:p14="http://schemas.microsoft.com/office/powerpoint/2010/main" val="379272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3</a:t>
            </a:fld>
            <a:endParaRPr lang="zh-CN" altLang="en-US"/>
          </a:p>
        </p:txBody>
      </p:sp>
    </p:spTree>
    <p:extLst>
      <p:ext uri="{BB962C8B-B14F-4D97-AF65-F5344CB8AC3E}">
        <p14:creationId xmlns:p14="http://schemas.microsoft.com/office/powerpoint/2010/main" val="359285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4</a:t>
            </a:fld>
            <a:endParaRPr lang="zh-CN" altLang="en-US"/>
          </a:p>
        </p:txBody>
      </p:sp>
    </p:spTree>
    <p:extLst>
      <p:ext uri="{BB962C8B-B14F-4D97-AF65-F5344CB8AC3E}">
        <p14:creationId xmlns:p14="http://schemas.microsoft.com/office/powerpoint/2010/main" val="428442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5</a:t>
            </a:fld>
            <a:endParaRPr lang="zh-CN" altLang="en-US"/>
          </a:p>
        </p:txBody>
      </p:sp>
    </p:spTree>
    <p:extLst>
      <p:ext uri="{BB962C8B-B14F-4D97-AF65-F5344CB8AC3E}">
        <p14:creationId xmlns:p14="http://schemas.microsoft.com/office/powerpoint/2010/main" val="304189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6</a:t>
            </a:fld>
            <a:endParaRPr lang="zh-CN" altLang="en-US"/>
          </a:p>
        </p:txBody>
      </p:sp>
    </p:spTree>
    <p:extLst>
      <p:ext uri="{BB962C8B-B14F-4D97-AF65-F5344CB8AC3E}">
        <p14:creationId xmlns:p14="http://schemas.microsoft.com/office/powerpoint/2010/main" val="198773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7</a:t>
            </a:fld>
            <a:endParaRPr lang="zh-CN" altLang="en-US"/>
          </a:p>
        </p:txBody>
      </p:sp>
    </p:spTree>
    <p:extLst>
      <p:ext uri="{BB962C8B-B14F-4D97-AF65-F5344CB8AC3E}">
        <p14:creationId xmlns:p14="http://schemas.microsoft.com/office/powerpoint/2010/main" val="106769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9</a:t>
            </a:fld>
            <a:endParaRPr lang="zh-CN" altLang="en-US"/>
          </a:p>
        </p:txBody>
      </p:sp>
    </p:spTree>
    <p:extLst>
      <p:ext uri="{BB962C8B-B14F-4D97-AF65-F5344CB8AC3E}">
        <p14:creationId xmlns:p14="http://schemas.microsoft.com/office/powerpoint/2010/main" val="3272105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10</a:t>
            </a:fld>
            <a:endParaRPr lang="zh-CN" altLang="en-US"/>
          </a:p>
        </p:txBody>
      </p:sp>
    </p:spTree>
    <p:extLst>
      <p:ext uri="{BB962C8B-B14F-4D97-AF65-F5344CB8AC3E}">
        <p14:creationId xmlns:p14="http://schemas.microsoft.com/office/powerpoint/2010/main" val="98340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214338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245409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197716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7080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131230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Tue, 18/9/2018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Cryptography-Lect0</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10961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Tue, 18/9/2018</a:t>
            </a:r>
            <a:endParaRPr lang="zh-CN" altLang="en-US"/>
          </a:p>
        </p:txBody>
      </p:sp>
      <p:sp>
        <p:nvSpPr>
          <p:cNvPr id="8" name="页脚占位符 7"/>
          <p:cNvSpPr>
            <a:spLocks noGrp="1"/>
          </p:cNvSpPr>
          <p:nvPr>
            <p:ph type="ftr" sz="quarter" idx="11"/>
          </p:nvPr>
        </p:nvSpPr>
        <p:spPr/>
        <p:txBody>
          <a:bodyPr/>
          <a:lstStyle/>
          <a:p>
            <a:r>
              <a:rPr lang="en-US" altLang="zh-CN" smtClean="0"/>
              <a:t>S8101034Q-Modern Cryptography-Lect0</a:t>
            </a:r>
            <a:endParaRPr lang="zh-CN" altLang="en-US"/>
          </a:p>
        </p:txBody>
      </p:sp>
      <p:sp>
        <p:nvSpPr>
          <p:cNvPr id="9" name="灯片编号占位符 8"/>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322120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59585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Tue, 18/9/2018</a:t>
            </a:r>
            <a:endParaRPr lang="zh-CN" altLang="en-US"/>
          </a:p>
        </p:txBody>
      </p:sp>
      <p:sp>
        <p:nvSpPr>
          <p:cNvPr id="3" name="页脚占位符 2"/>
          <p:cNvSpPr>
            <a:spLocks noGrp="1"/>
          </p:cNvSpPr>
          <p:nvPr>
            <p:ph type="ftr" sz="quarter" idx="11"/>
          </p:nvPr>
        </p:nvSpPr>
        <p:spPr/>
        <p:txBody>
          <a:bodyPr/>
          <a:lstStyle/>
          <a:p>
            <a:r>
              <a:rPr lang="en-US" altLang="zh-CN" smtClean="0"/>
              <a:t>S8101034Q-Modern Cryptography-Lect0</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400304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Tue, 18/9/2018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Cryptography-Lect0</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333983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Tue, 18/9/2018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Cryptography-Lect0</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9743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Tue, 18/9/2018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S8101034Q-Modern Cryptography-Lect0</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DBBA9-9A35-4F48-9514-97E3FDC98A6C}" type="slidenum">
              <a:rPr lang="zh-CN" altLang="en-US" smtClean="0"/>
              <a:pPr/>
              <a:t>‹#›</a:t>
            </a:fld>
            <a:endParaRPr lang="zh-CN" altLang="en-US"/>
          </a:p>
        </p:txBody>
      </p:sp>
    </p:spTree>
    <p:extLst>
      <p:ext uri="{BB962C8B-B14F-4D97-AF65-F5344CB8AC3E}">
        <p14:creationId xmlns:p14="http://schemas.microsoft.com/office/powerpoint/2010/main" val="961088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Course Information and prerequisites</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r>
              <a:rPr lang="zh-CN" altLang="en-US" dirty="0" smtClean="0"/>
              <a:t>蒋琳</a:t>
            </a:r>
          </a:p>
        </p:txBody>
      </p:sp>
      <p:sp>
        <p:nvSpPr>
          <p:cNvPr id="4" name="日期占位符 3"/>
          <p:cNvSpPr>
            <a:spLocks noGrp="1"/>
          </p:cNvSpPr>
          <p:nvPr>
            <p:ph type="dt" sz="half" idx="10"/>
          </p:nvPr>
        </p:nvSpPr>
        <p:spPr/>
        <p:txBody>
          <a:bodyPr/>
          <a:lstStyle/>
          <a:p>
            <a:r>
              <a:rPr lang="en-US" altLang="zh-CN" smtClean="0"/>
              <a:t>Tue, 18/9/2018</a:t>
            </a:r>
            <a:endParaRPr lang="zh-CN" altLang="en-US" dirty="0"/>
          </a:p>
        </p:txBody>
      </p:sp>
      <p:sp>
        <p:nvSpPr>
          <p:cNvPr id="6" name="页脚占位符 5"/>
          <p:cNvSpPr>
            <a:spLocks noGrp="1"/>
          </p:cNvSpPr>
          <p:nvPr>
            <p:ph type="ftr" sz="quarter" idx="11"/>
          </p:nvPr>
        </p:nvSpPr>
        <p:spPr>
          <a:xfrm>
            <a:off x="2555776" y="6355080"/>
            <a:ext cx="3960440" cy="365760"/>
          </a:xfrm>
        </p:spPr>
        <p:txBody>
          <a:bodyPr/>
          <a:lstStyle/>
          <a:p>
            <a:r>
              <a:rPr lang="en-US"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a:t>
            </a:fld>
            <a:endParaRPr lang="zh-CN" altLang="en-US"/>
          </a:p>
        </p:txBody>
      </p:sp>
      <p:pic>
        <p:nvPicPr>
          <p:cNvPr id="14337" name="Picture 1" descr="C:\Documents and Settings\Administrator\Application Data\Tencent\Users\48074180\QQ\WinTemp\RichOle\A}%4ZHUSC_)DVIGREBCIC0K.jpg"/>
          <p:cNvPicPr>
            <a:picLocks noChangeAspect="1" noChangeArrowheads="1"/>
          </p:cNvPicPr>
          <p:nvPr/>
        </p:nvPicPr>
        <p:blipFill>
          <a:blip r:embed="rId3"/>
          <a:srcRect/>
          <a:stretch>
            <a:fillRect/>
          </a:stretch>
        </p:blipFill>
        <p:spPr bwMode="auto">
          <a:xfrm>
            <a:off x="0" y="0"/>
            <a:ext cx="3143250" cy="666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261" y="846138"/>
            <a:ext cx="2229739" cy="2229739"/>
          </a:xfrm>
          <a:prstGeom prst="rect">
            <a:avLst/>
          </a:prstGeom>
        </p:spPr>
      </p:pic>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6779096" cy="4525963"/>
          </a:xfrm>
        </p:spPr>
        <p:txBody>
          <a:bodyPr>
            <a:normAutofit/>
          </a:bodyPr>
          <a:lstStyle/>
          <a:p>
            <a:r>
              <a:rPr lang="en-US" altLang="zh-CN" b="1" dirty="0" smtClean="0">
                <a:solidFill>
                  <a:schemeClr val="tx1"/>
                </a:solidFill>
              </a:rPr>
              <a:t>Introduction</a:t>
            </a:r>
          </a:p>
          <a:p>
            <a:pPr lvl="1"/>
            <a:r>
              <a:rPr lang="zh-CN" altLang="en-US" dirty="0" smtClean="0">
                <a:solidFill>
                  <a:schemeClr val="tx1"/>
                </a:solidFill>
              </a:rPr>
              <a:t>杨义先，钮心</a:t>
            </a:r>
            <a:r>
              <a:rPr lang="zh-CN" altLang="en-US" dirty="0" smtClean="0"/>
              <a:t>忻 著，安全简史（从隐私保护到量子密码），电子工业出版社，</a:t>
            </a:r>
            <a:r>
              <a:rPr lang="en-US" altLang="zh-CN" dirty="0" smtClean="0"/>
              <a:t>2017</a:t>
            </a:r>
          </a:p>
          <a:p>
            <a:pPr lvl="1"/>
            <a:r>
              <a:rPr lang="zh-CN" altLang="en-US" dirty="0"/>
              <a:t>杨义先，钮心忻 著，</a:t>
            </a:r>
            <a:r>
              <a:rPr lang="zh-CN" altLang="en-US" dirty="0" smtClean="0"/>
              <a:t>安全通论（刷新网络空间安全观），电子工业出版社，</a:t>
            </a:r>
            <a:r>
              <a:rPr lang="en-US" altLang="zh-CN" dirty="0" smtClean="0"/>
              <a:t>2018</a:t>
            </a:r>
          </a:p>
          <a:p>
            <a:pPr lvl="1"/>
            <a:r>
              <a:rPr lang="en-US" altLang="zh-CN" dirty="0" smtClean="0"/>
              <a:t>[</a:t>
            </a:r>
            <a:r>
              <a:rPr lang="zh-CN" altLang="en-US" dirty="0" smtClean="0"/>
              <a:t>日</a:t>
            </a:r>
            <a:r>
              <a:rPr lang="en-US" altLang="zh-CN" dirty="0" smtClean="0"/>
              <a:t>]</a:t>
            </a:r>
            <a:r>
              <a:rPr lang="zh-CN" altLang="en-US" dirty="0" smtClean="0"/>
              <a:t>结城浩 著，周自恒 译，图解密码技术，人民邮电出版社，</a:t>
            </a:r>
            <a:r>
              <a:rPr lang="en-US" altLang="zh-CN" dirty="0" smtClean="0"/>
              <a:t>2014</a:t>
            </a:r>
            <a:endParaRPr lang="en-US" altLang="zh-CN" dirty="0"/>
          </a:p>
          <a:p>
            <a:endParaRPr lang="en-US" b="1" dirty="0" smtClean="0">
              <a:solidFill>
                <a:schemeClr val="tx1"/>
              </a:solidFill>
            </a:endParaRPr>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10</a:t>
            </a:fld>
            <a:endParaRPr lang="zh-CN" altLang="en-US"/>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0887" y="2852935"/>
            <a:ext cx="2150963" cy="2150963"/>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6296" y="5003898"/>
            <a:ext cx="1247569" cy="15675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733" y="2825161"/>
            <a:ext cx="2292846" cy="2292846"/>
          </a:xfrm>
          <a:prstGeom prst="rect">
            <a:avLst/>
          </a:prstGeom>
        </p:spPr>
      </p:pic>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7283152" cy="4525963"/>
          </a:xfrm>
        </p:spPr>
        <p:txBody>
          <a:bodyPr>
            <a:normAutofit/>
          </a:bodyPr>
          <a:lstStyle/>
          <a:p>
            <a:r>
              <a:rPr lang="en-US" altLang="zh-CN" b="1" dirty="0" smtClean="0">
                <a:solidFill>
                  <a:schemeClr val="tx1"/>
                </a:solidFill>
              </a:rPr>
              <a:t>Math</a:t>
            </a:r>
            <a:endParaRPr lang="en-US" b="1" dirty="0" smtClean="0">
              <a:solidFill>
                <a:schemeClr val="tx1"/>
              </a:solidFill>
            </a:endParaRPr>
          </a:p>
          <a:p>
            <a:pPr lvl="1"/>
            <a:r>
              <a:rPr lang="en-US" b="1" dirty="0" smtClean="0">
                <a:solidFill>
                  <a:schemeClr val="tx1"/>
                </a:solidFill>
              </a:rPr>
              <a:t>Jeffrey </a:t>
            </a:r>
            <a:r>
              <a:rPr lang="en-US" b="1" dirty="0" err="1" smtClean="0">
                <a:solidFill>
                  <a:schemeClr val="tx1"/>
                </a:solidFill>
              </a:rPr>
              <a:t>Hoffstein</a:t>
            </a:r>
            <a:r>
              <a:rPr lang="en-US" b="1" dirty="0" smtClean="0">
                <a:solidFill>
                  <a:schemeClr val="tx1"/>
                </a:solidFill>
              </a:rPr>
              <a:t>, Jill </a:t>
            </a:r>
            <a:r>
              <a:rPr lang="en-US" b="1" dirty="0" err="1" smtClean="0">
                <a:solidFill>
                  <a:schemeClr val="tx1"/>
                </a:solidFill>
              </a:rPr>
              <a:t>Pipher</a:t>
            </a:r>
            <a:r>
              <a:rPr lang="en-US" b="1" dirty="0" smtClean="0">
                <a:solidFill>
                  <a:schemeClr val="tx1"/>
                </a:solidFill>
              </a:rPr>
              <a:t>, Joseph H. Silverman. </a:t>
            </a:r>
            <a:r>
              <a:rPr lang="en-US" dirty="0" smtClean="0">
                <a:solidFill>
                  <a:schemeClr val="tx1"/>
                </a:solidFill>
              </a:rPr>
              <a:t>Introduction to Mathematical Cryptography, 2th Edition. Springer, 2014</a:t>
            </a:r>
          </a:p>
          <a:p>
            <a:pPr lvl="1"/>
            <a:r>
              <a:rPr lang="zh-CN" altLang="en-US" b="1" dirty="0" smtClean="0">
                <a:solidFill>
                  <a:schemeClr val="tx1"/>
                </a:solidFill>
              </a:rPr>
              <a:t>贾春福，钟安鸣，杨骏 编著，信息安全数学基础，机械工业出版社</a:t>
            </a:r>
            <a:r>
              <a:rPr lang="zh-CN" altLang="en-US" dirty="0" smtClean="0"/>
              <a:t>，</a:t>
            </a:r>
            <a:r>
              <a:rPr lang="en-US" altLang="zh-CN" dirty="0" smtClean="0"/>
              <a:t>2017</a:t>
            </a:r>
            <a:endParaRPr lang="en-US" altLang="zh-CN" dirty="0" smtClean="0">
              <a:solidFill>
                <a:schemeClr val="tx1"/>
              </a:solidFill>
            </a:endParaRPr>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11</a:t>
            </a:fld>
            <a:endParaRPr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39669"/>
            <a:ext cx="1383389" cy="2016312"/>
          </a:xfrm>
          <a:prstGeom prst="rect">
            <a:avLst/>
          </a:prstGeom>
        </p:spPr>
      </p:pic>
    </p:spTree>
    <p:extLst>
      <p:ext uri="{BB962C8B-B14F-4D97-AF65-F5344CB8AC3E}">
        <p14:creationId xmlns:p14="http://schemas.microsoft.com/office/powerpoint/2010/main" val="260615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530" y="2956210"/>
            <a:ext cx="1813942" cy="1813942"/>
          </a:xfrm>
          <a:prstGeom prst="rect">
            <a:avLst/>
          </a:prstGeom>
        </p:spPr>
      </p:pic>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7162800" cy="4525963"/>
          </a:xfrm>
        </p:spPr>
        <p:txBody>
          <a:bodyPr>
            <a:normAutofit lnSpcReduction="10000"/>
          </a:bodyPr>
          <a:lstStyle/>
          <a:p>
            <a:r>
              <a:rPr lang="en-US" b="1" dirty="0" smtClean="0">
                <a:solidFill>
                  <a:schemeClr val="tx1"/>
                </a:solidFill>
              </a:rPr>
              <a:t>Crypto theory</a:t>
            </a:r>
          </a:p>
          <a:p>
            <a:pPr lvl="1"/>
            <a:r>
              <a:rPr lang="en-US" dirty="0" smtClean="0">
                <a:solidFill>
                  <a:schemeClr val="tx1"/>
                </a:solidFill>
              </a:rPr>
              <a:t>William Stallings, Cryptography and Network Security, Principles and Practice, 7</a:t>
            </a:r>
            <a:r>
              <a:rPr lang="en-US" baseline="30000" dirty="0" smtClean="0">
                <a:solidFill>
                  <a:schemeClr val="tx1"/>
                </a:solidFill>
              </a:rPr>
              <a:t>th</a:t>
            </a:r>
            <a:r>
              <a:rPr lang="en-US" dirty="0" smtClean="0">
                <a:solidFill>
                  <a:schemeClr val="tx1"/>
                </a:solidFill>
              </a:rPr>
              <a:t> ed., </a:t>
            </a:r>
            <a:r>
              <a:rPr lang="en-US" altLang="zh-CN" dirty="0" smtClean="0"/>
              <a:t>Pearson, </a:t>
            </a:r>
            <a:r>
              <a:rPr lang="en-US" altLang="zh-CN" dirty="0" smtClean="0">
                <a:solidFill>
                  <a:schemeClr val="tx1"/>
                </a:solidFill>
              </a:rPr>
              <a:t>2016</a:t>
            </a:r>
            <a:endParaRPr lang="en-US" dirty="0" smtClean="0">
              <a:solidFill>
                <a:schemeClr val="tx1"/>
              </a:solidFill>
            </a:endParaRPr>
          </a:p>
          <a:p>
            <a:pPr lvl="1"/>
            <a:r>
              <a:rPr lang="en-US" altLang="zh-CN" dirty="0"/>
              <a:t>William Stallings, Cryptography and Network Security, Principles and Practice, 7</a:t>
            </a:r>
            <a:r>
              <a:rPr lang="en-US" altLang="zh-CN" baseline="30000" dirty="0"/>
              <a:t>th</a:t>
            </a:r>
            <a:r>
              <a:rPr lang="en-US" altLang="zh-CN" dirty="0"/>
              <a:t> ed., </a:t>
            </a:r>
            <a:r>
              <a:rPr lang="zh-CN" altLang="en-US" dirty="0" smtClean="0"/>
              <a:t>电子工业出版社</a:t>
            </a:r>
            <a:r>
              <a:rPr lang="en-US" altLang="zh-CN" dirty="0" smtClean="0"/>
              <a:t>, 2016 </a:t>
            </a:r>
          </a:p>
          <a:p>
            <a:pPr lvl="1"/>
            <a:r>
              <a:rPr lang="en-US" altLang="zh-CN" dirty="0" smtClean="0"/>
              <a:t>[</a:t>
            </a:r>
            <a:r>
              <a:rPr lang="zh-CN" altLang="en-US" dirty="0" smtClean="0"/>
              <a:t>美</a:t>
            </a:r>
            <a:r>
              <a:rPr lang="en-US" altLang="zh-CN" dirty="0" smtClean="0"/>
              <a:t>] William Stallings </a:t>
            </a:r>
            <a:r>
              <a:rPr lang="zh-CN" altLang="en-US" dirty="0" smtClean="0"/>
              <a:t>著，唐明，李莉等 译，密码编码学与网络安全，电子工业出版社，</a:t>
            </a:r>
            <a:r>
              <a:rPr lang="en-US" altLang="zh-CN" dirty="0" smtClean="0"/>
              <a:t>2017</a:t>
            </a:r>
            <a:endParaRPr lang="zh-CN" altLang="en-US" dirty="0">
              <a:solidFill>
                <a:schemeClr val="tx1"/>
              </a:solidFill>
            </a:endParaRPr>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12</a:t>
            </a:fld>
            <a:endParaRPr lang="zh-CN" altLang="en-US"/>
          </a:p>
        </p:txBody>
      </p:sp>
      <p:pic>
        <p:nvPicPr>
          <p:cNvPr id="9" name="图片 8"/>
          <p:cNvPicPr>
            <a:picLocks noChangeAspect="1"/>
          </p:cNvPicPr>
          <p:nvPr/>
        </p:nvPicPr>
        <p:blipFill>
          <a:blip r:embed="rId4"/>
          <a:stretch>
            <a:fillRect/>
          </a:stretch>
        </p:blipFill>
        <p:spPr>
          <a:xfrm>
            <a:off x="7472176" y="1052736"/>
            <a:ext cx="1300896" cy="1862242"/>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0404" y="4811384"/>
            <a:ext cx="1819647" cy="1819647"/>
          </a:xfrm>
          <a:prstGeom prst="rect">
            <a:avLst/>
          </a:prstGeom>
        </p:spPr>
      </p:pic>
    </p:spTree>
    <p:extLst>
      <p:ext uri="{BB962C8B-B14F-4D97-AF65-F5344CB8AC3E}">
        <p14:creationId xmlns:p14="http://schemas.microsoft.com/office/powerpoint/2010/main" val="1070208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7162800" cy="4525963"/>
          </a:xfrm>
        </p:spPr>
        <p:txBody>
          <a:bodyPr>
            <a:normAutofit/>
          </a:bodyPr>
          <a:lstStyle/>
          <a:p>
            <a:r>
              <a:rPr lang="en-US" b="1" dirty="0" smtClean="0">
                <a:solidFill>
                  <a:schemeClr val="tx1"/>
                </a:solidFill>
              </a:rPr>
              <a:t>Crypto theory</a:t>
            </a:r>
          </a:p>
          <a:p>
            <a:pPr lvl="1"/>
            <a:r>
              <a:rPr lang="zh-CN" altLang="en-US" dirty="0" smtClean="0"/>
              <a:t>薛锐 著，公</a:t>
            </a:r>
            <a:r>
              <a:rPr lang="zh-CN" altLang="en-US" dirty="0"/>
              <a:t>钥加密</a:t>
            </a:r>
            <a:r>
              <a:rPr lang="zh-CN" altLang="en-US" dirty="0" smtClean="0"/>
              <a:t>理论，科学出版社，</a:t>
            </a:r>
            <a:r>
              <a:rPr lang="en-US" altLang="zh-CN" dirty="0" smtClean="0"/>
              <a:t>2016</a:t>
            </a:r>
          </a:p>
          <a:p>
            <a:pPr lvl="1"/>
            <a:r>
              <a:rPr lang="en-US" altLang="zh-CN" dirty="0" err="1" smtClean="0"/>
              <a:t>Fuchun</a:t>
            </a:r>
            <a:r>
              <a:rPr lang="en-US" altLang="zh-CN" dirty="0" smtClean="0"/>
              <a:t> </a:t>
            </a:r>
            <a:r>
              <a:rPr lang="en-US" altLang="zh-CN" dirty="0" err="1" smtClean="0"/>
              <a:t>Guo</a:t>
            </a:r>
            <a:r>
              <a:rPr lang="en-US" altLang="zh-CN" dirty="0" smtClean="0"/>
              <a:t>, Willy </a:t>
            </a:r>
            <a:r>
              <a:rPr lang="en-US" altLang="zh-CN" dirty="0" err="1" smtClean="0"/>
              <a:t>Susilo</a:t>
            </a:r>
            <a:r>
              <a:rPr lang="en-US" altLang="zh-CN" dirty="0" smtClean="0"/>
              <a:t>, Yi Mu, Introduction to Security Reduction, Springer, 2018</a:t>
            </a:r>
            <a:endParaRPr lang="zh-CN" altLang="en-US" dirty="0">
              <a:solidFill>
                <a:schemeClr val="tx1"/>
              </a:solidFill>
            </a:endParaRPr>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13</a:t>
            </a:fld>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569" y="869566"/>
            <a:ext cx="1775941" cy="177594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2861375"/>
            <a:ext cx="1300177" cy="2016083"/>
          </a:xfrm>
          <a:prstGeom prst="rect">
            <a:avLst/>
          </a:prstGeom>
        </p:spPr>
      </p:pic>
    </p:spTree>
    <p:extLst>
      <p:ext uri="{BB962C8B-B14F-4D97-AF65-F5344CB8AC3E}">
        <p14:creationId xmlns:p14="http://schemas.microsoft.com/office/powerpoint/2010/main" val="3232134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6957417" cy="4525963"/>
          </a:xfrm>
        </p:spPr>
        <p:txBody>
          <a:bodyPr>
            <a:normAutofit fontScale="92500"/>
          </a:bodyPr>
          <a:lstStyle/>
          <a:p>
            <a:r>
              <a:rPr lang="en-US" b="1" dirty="0" smtClean="0">
                <a:solidFill>
                  <a:schemeClr val="tx1"/>
                </a:solidFill>
              </a:rPr>
              <a:t>Crypto application</a:t>
            </a:r>
          </a:p>
          <a:p>
            <a:pPr lvl="1"/>
            <a:r>
              <a:rPr lang="en-US" altLang="zh-CN" dirty="0"/>
              <a:t>Alfred J. Menezes, Paul C. van </a:t>
            </a:r>
            <a:r>
              <a:rPr lang="en-US" altLang="zh-CN" dirty="0" err="1"/>
              <a:t>Oorschot</a:t>
            </a:r>
            <a:r>
              <a:rPr lang="en-US" altLang="zh-CN" dirty="0"/>
              <a:t> and Scott A. Vanstone. Handbook of Applied Cryptography, 5th Edition. CRC, 2001</a:t>
            </a:r>
            <a:endParaRPr lang="zh-CN" altLang="en-US" dirty="0"/>
          </a:p>
          <a:p>
            <a:pPr lvl="1"/>
            <a:r>
              <a:rPr lang="en-US" altLang="zh-CN" dirty="0" smtClean="0"/>
              <a:t>Bruce </a:t>
            </a:r>
            <a:r>
              <a:rPr lang="en-US" altLang="zh-CN" dirty="0" err="1" smtClean="0"/>
              <a:t>Schneier</a:t>
            </a:r>
            <a:r>
              <a:rPr lang="en-US" altLang="zh-CN" dirty="0" smtClean="0"/>
              <a:t>. Applied Cryptography: </a:t>
            </a:r>
            <a:r>
              <a:rPr lang="en-US" altLang="zh-CN" dirty="0"/>
              <a:t>Protocols, Algorithms and Source Code in </a:t>
            </a:r>
            <a:r>
              <a:rPr lang="en-US" altLang="zh-CN" dirty="0" smtClean="0"/>
              <a:t>C. 2</a:t>
            </a:r>
            <a:r>
              <a:rPr lang="en-US" altLang="zh-CN" baseline="30000" dirty="0" smtClean="0"/>
              <a:t>nd</a:t>
            </a:r>
            <a:r>
              <a:rPr lang="en-US" altLang="zh-CN" dirty="0" smtClean="0"/>
              <a:t>, Wiley, 2014</a:t>
            </a:r>
          </a:p>
          <a:p>
            <a:pPr lvl="1"/>
            <a:r>
              <a:rPr lang="en-US" altLang="zh-CN" dirty="0" smtClean="0"/>
              <a:t>[</a:t>
            </a:r>
            <a:r>
              <a:rPr lang="zh-CN" altLang="en-US" dirty="0" smtClean="0"/>
              <a:t>美</a:t>
            </a:r>
            <a:r>
              <a:rPr lang="en-US" altLang="zh-CN" dirty="0" smtClean="0"/>
              <a:t>]</a:t>
            </a:r>
            <a:r>
              <a:rPr lang="zh-CN" altLang="en-US" dirty="0" smtClean="0"/>
              <a:t>施奈尔 著，吴世忠等 译，应用密码学</a:t>
            </a:r>
            <a:r>
              <a:rPr lang="en-US" altLang="zh-CN" dirty="0" smtClean="0"/>
              <a:t>-</a:t>
            </a:r>
            <a:r>
              <a:rPr lang="zh-CN" altLang="en-US" dirty="0" smtClean="0"/>
              <a:t>协议、算法与</a:t>
            </a:r>
            <a:r>
              <a:rPr lang="en-US" altLang="zh-CN" dirty="0" smtClean="0"/>
              <a:t>C</a:t>
            </a:r>
            <a:r>
              <a:rPr lang="zh-CN" altLang="en-US" dirty="0" smtClean="0"/>
              <a:t>源程序，第</a:t>
            </a:r>
            <a:r>
              <a:rPr lang="en-US" altLang="zh-CN" dirty="0" smtClean="0"/>
              <a:t>2</a:t>
            </a:r>
            <a:r>
              <a:rPr lang="zh-CN" altLang="en-US" dirty="0" smtClean="0"/>
              <a:t>版，机械工业出版社，</a:t>
            </a:r>
            <a:r>
              <a:rPr lang="en-US" altLang="zh-CN" dirty="0" smtClean="0"/>
              <a:t>2014</a:t>
            </a:r>
            <a:endParaRPr lang="en-US" altLang="zh-CN" dirty="0"/>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14</a:t>
            </a:fld>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550" y="672945"/>
            <a:ext cx="2076450" cy="207645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4617" y="4492918"/>
            <a:ext cx="1345548" cy="1902063"/>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1194" y="2750068"/>
            <a:ext cx="1367046" cy="1687711"/>
          </a:xfrm>
          <a:prstGeom prst="rect">
            <a:avLst/>
          </a:prstGeom>
        </p:spPr>
      </p:pic>
    </p:spTree>
    <p:extLst>
      <p:ext uri="{BB962C8B-B14F-4D97-AF65-F5344CB8AC3E}">
        <p14:creationId xmlns:p14="http://schemas.microsoft.com/office/powerpoint/2010/main" val="377856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8703" y="4412487"/>
            <a:ext cx="1896238" cy="1896238"/>
          </a:xfrm>
          <a:prstGeom prst="rect">
            <a:avLst/>
          </a:prstGeom>
        </p:spPr>
      </p:pic>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6957417" cy="4525963"/>
          </a:xfrm>
        </p:spPr>
        <p:txBody>
          <a:bodyPr>
            <a:normAutofit lnSpcReduction="10000"/>
          </a:bodyPr>
          <a:lstStyle/>
          <a:p>
            <a:r>
              <a:rPr lang="en-US" b="1" dirty="0" smtClean="0">
                <a:solidFill>
                  <a:schemeClr val="tx1"/>
                </a:solidFill>
              </a:rPr>
              <a:t>Advanced crypto theory</a:t>
            </a:r>
          </a:p>
          <a:p>
            <a:pPr lvl="1"/>
            <a:r>
              <a:rPr lang="en-US" altLang="zh-CN" dirty="0" err="1" smtClean="0"/>
              <a:t>Oded</a:t>
            </a:r>
            <a:r>
              <a:rPr lang="en-US" altLang="zh-CN" dirty="0" smtClean="0"/>
              <a:t> </a:t>
            </a:r>
            <a:r>
              <a:rPr lang="en-US" altLang="zh-CN" dirty="0" err="1" smtClean="0"/>
              <a:t>Goldreich</a:t>
            </a:r>
            <a:r>
              <a:rPr lang="en-US" altLang="zh-CN" dirty="0" smtClean="0"/>
              <a:t>, Foundations </a:t>
            </a:r>
            <a:r>
              <a:rPr lang="en-US" altLang="zh-CN" dirty="0"/>
              <a:t>of Cryptography: Volume 1, Basic </a:t>
            </a:r>
            <a:r>
              <a:rPr lang="en-US" altLang="zh-CN" dirty="0"/>
              <a:t>Tools, </a:t>
            </a:r>
            <a:r>
              <a:rPr lang="en-US" altLang="zh-CN" dirty="0" smtClean="0"/>
              <a:t>Cambridge University, </a:t>
            </a:r>
            <a:r>
              <a:rPr lang="en-US" altLang="zh-CN" dirty="0"/>
              <a:t>2007</a:t>
            </a:r>
            <a:endParaRPr lang="en-US" altLang="zh-CN" dirty="0"/>
          </a:p>
          <a:p>
            <a:pPr lvl="1"/>
            <a:r>
              <a:rPr lang="en-US" altLang="zh-CN" dirty="0" err="1"/>
              <a:t>Oded</a:t>
            </a:r>
            <a:r>
              <a:rPr lang="en-US" altLang="zh-CN" dirty="0"/>
              <a:t> </a:t>
            </a:r>
            <a:r>
              <a:rPr lang="en-US" altLang="zh-CN" dirty="0" err="1"/>
              <a:t>Goldreich</a:t>
            </a:r>
            <a:r>
              <a:rPr lang="en-US" altLang="zh-CN" dirty="0"/>
              <a:t>, </a:t>
            </a:r>
            <a:r>
              <a:rPr lang="en-US" altLang="zh-CN" dirty="0"/>
              <a:t>Foundations </a:t>
            </a:r>
            <a:r>
              <a:rPr lang="en-US" altLang="zh-CN" dirty="0"/>
              <a:t>of Cryptography: Volume 2, Basic </a:t>
            </a:r>
            <a:r>
              <a:rPr lang="en-US" altLang="zh-CN" dirty="0"/>
              <a:t>Applications, </a:t>
            </a:r>
            <a:r>
              <a:rPr lang="en-US" altLang="zh-CN" dirty="0"/>
              <a:t>Cambridge University, </a:t>
            </a:r>
            <a:r>
              <a:rPr lang="en-US" altLang="zh-CN" dirty="0" smtClean="0"/>
              <a:t>2009</a:t>
            </a:r>
          </a:p>
          <a:p>
            <a:pPr lvl="1"/>
            <a:r>
              <a:rPr lang="en-US" altLang="zh-CN" dirty="0"/>
              <a:t>Yehuda </a:t>
            </a:r>
            <a:r>
              <a:rPr lang="en-US" altLang="zh-CN" dirty="0" smtClean="0"/>
              <a:t>Lindell, Tutorials </a:t>
            </a:r>
            <a:r>
              <a:rPr lang="en-US" altLang="zh-CN" dirty="0"/>
              <a:t>on the Foundations of Cryptography: </a:t>
            </a:r>
            <a:r>
              <a:rPr lang="en-US" altLang="zh-CN" dirty="0" smtClean="0"/>
              <a:t>Dedicated to </a:t>
            </a:r>
            <a:r>
              <a:rPr lang="en-US" altLang="zh-CN" dirty="0" err="1" smtClean="0"/>
              <a:t>Oded</a:t>
            </a:r>
            <a:r>
              <a:rPr lang="en-US" altLang="zh-CN" dirty="0" smtClean="0"/>
              <a:t> </a:t>
            </a:r>
            <a:r>
              <a:rPr lang="en-US" altLang="zh-CN" dirty="0" err="1" smtClean="0"/>
              <a:t>Goldreich</a:t>
            </a:r>
            <a:r>
              <a:rPr lang="en-US" altLang="zh-CN" dirty="0" smtClean="0"/>
              <a:t>, Springer, 2017</a:t>
            </a:r>
            <a:endParaRPr lang="en-US" altLang="zh-CN" dirty="0"/>
          </a:p>
          <a:p>
            <a:pPr lvl="1"/>
            <a:endParaRPr lang="en-US" altLang="zh-CN" dirty="0"/>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dirty="0"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15</a:t>
            </a:fld>
            <a:endParaRPr lang="zh-CN" altLang="en-US"/>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4617" y="2533165"/>
            <a:ext cx="1188502" cy="1791667"/>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0758" y="605364"/>
            <a:ext cx="1208388" cy="1854735"/>
          </a:xfrm>
          <a:prstGeom prst="rect">
            <a:avLst/>
          </a:prstGeom>
        </p:spPr>
      </p:pic>
    </p:spTree>
    <p:extLst>
      <p:ext uri="{BB962C8B-B14F-4D97-AF65-F5344CB8AC3E}">
        <p14:creationId xmlns:p14="http://schemas.microsoft.com/office/powerpoint/2010/main" val="2291760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6957417" cy="4525963"/>
          </a:xfrm>
        </p:spPr>
        <p:txBody>
          <a:bodyPr>
            <a:normAutofit/>
          </a:bodyPr>
          <a:lstStyle/>
          <a:p>
            <a:r>
              <a:rPr lang="en-US" b="1" dirty="0" smtClean="0">
                <a:solidFill>
                  <a:schemeClr val="tx1"/>
                </a:solidFill>
              </a:rPr>
              <a:t>Post-quantum Crypto</a:t>
            </a:r>
          </a:p>
          <a:p>
            <a:pPr lvl="1"/>
            <a:r>
              <a:rPr lang="en-US" altLang="zh-CN" dirty="0" smtClean="0"/>
              <a:t>Daniel J. Bernstein, Johannes </a:t>
            </a:r>
            <a:r>
              <a:rPr lang="en-US" altLang="zh-CN" dirty="0" err="1" smtClean="0"/>
              <a:t>Buchmann</a:t>
            </a:r>
            <a:r>
              <a:rPr lang="en-US" altLang="zh-CN" dirty="0" smtClean="0"/>
              <a:t>, Erik </a:t>
            </a:r>
            <a:r>
              <a:rPr lang="en-US" altLang="zh-CN" dirty="0" err="1" smtClean="0"/>
              <a:t>Dahmen</a:t>
            </a:r>
            <a:r>
              <a:rPr lang="en-US" altLang="zh-CN" dirty="0" smtClean="0"/>
              <a:t>, Post-quantum Cryptography, Springer, 2009</a:t>
            </a:r>
          </a:p>
          <a:p>
            <a:pPr lvl="1"/>
            <a:r>
              <a:rPr lang="en-US" altLang="zh-CN" dirty="0" smtClean="0"/>
              <a:t>Jonathan Katz, Vadim </a:t>
            </a:r>
            <a:r>
              <a:rPr lang="en-US" altLang="zh-CN" dirty="0" err="1" smtClean="0"/>
              <a:t>Laybashevsky</a:t>
            </a:r>
            <a:r>
              <a:rPr lang="en-US" altLang="zh-CN" dirty="0" smtClean="0"/>
              <a:t>, Lattice-based Cryptography, </a:t>
            </a:r>
            <a:r>
              <a:rPr lang="en-US" altLang="zh-CN" dirty="0"/>
              <a:t>Chapman and Hall/CRC</a:t>
            </a:r>
            <a:r>
              <a:rPr lang="en-US" altLang="zh-CN" dirty="0" smtClean="0"/>
              <a:t>, 2019</a:t>
            </a:r>
            <a:endParaRPr lang="en-US" altLang="zh-CN" dirty="0"/>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dirty="0"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16</a:t>
            </a:fld>
            <a:endParaRPr lang="zh-CN" altLang="en-US"/>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352" y="1600200"/>
            <a:ext cx="1463704" cy="2318693"/>
          </a:xfrm>
          <a:prstGeom prst="rect">
            <a:avLst/>
          </a:prstGeom>
        </p:spPr>
      </p:pic>
    </p:spTree>
    <p:extLst>
      <p:ext uri="{BB962C8B-B14F-4D97-AF65-F5344CB8AC3E}">
        <p14:creationId xmlns:p14="http://schemas.microsoft.com/office/powerpoint/2010/main" val="249282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Recommended papers</a:t>
            </a:r>
            <a:endParaRPr lang="zh-CN" altLang="en-US" dirty="0"/>
          </a:p>
        </p:txBody>
      </p:sp>
      <p:sp>
        <p:nvSpPr>
          <p:cNvPr id="3" name="内容占位符 2"/>
          <p:cNvSpPr>
            <a:spLocks noGrp="1"/>
          </p:cNvSpPr>
          <p:nvPr>
            <p:ph idx="1"/>
          </p:nvPr>
        </p:nvSpPr>
        <p:spPr>
          <a:xfrm>
            <a:off x="457200" y="1221729"/>
            <a:ext cx="8229600" cy="3052936"/>
          </a:xfrm>
        </p:spPr>
        <p:txBody>
          <a:bodyPr>
            <a:noAutofit/>
          </a:bodyPr>
          <a:lstStyle/>
          <a:p>
            <a:r>
              <a:rPr lang="en-US" altLang="zh-CN" sz="2200" dirty="0"/>
              <a:t>ACM Conference on Computer and Communications </a:t>
            </a:r>
            <a:r>
              <a:rPr lang="en-US" altLang="zh-CN" sz="2200" dirty="0" smtClean="0"/>
              <a:t>Security (CCS)</a:t>
            </a:r>
          </a:p>
          <a:p>
            <a:r>
              <a:rPr lang="en-US" altLang="zh-CN" sz="2200" dirty="0"/>
              <a:t>International Cryptology </a:t>
            </a:r>
            <a:r>
              <a:rPr lang="en-US" altLang="zh-CN" sz="2200" dirty="0" smtClean="0"/>
              <a:t>Conference (Crypto)</a:t>
            </a:r>
            <a:r>
              <a:rPr lang="zh-CN" altLang="en-US" sz="2200" dirty="0" smtClean="0"/>
              <a:t>美密</a:t>
            </a:r>
            <a:endParaRPr lang="en-US" altLang="zh-CN" sz="2200" dirty="0" smtClean="0"/>
          </a:p>
          <a:p>
            <a:r>
              <a:rPr lang="en-US" altLang="zh-CN" sz="2200" dirty="0"/>
              <a:t>European Cryptology </a:t>
            </a:r>
            <a:r>
              <a:rPr lang="en-US" altLang="zh-CN" sz="2200" dirty="0" smtClean="0"/>
              <a:t>Conference (</a:t>
            </a:r>
            <a:r>
              <a:rPr lang="en-US" altLang="zh-CN" sz="2200" dirty="0" err="1" smtClean="0"/>
              <a:t>Eurocrypt</a:t>
            </a:r>
            <a:r>
              <a:rPr lang="en-US" altLang="zh-CN" sz="2200" dirty="0" smtClean="0"/>
              <a:t>)</a:t>
            </a:r>
            <a:r>
              <a:rPr lang="zh-CN" altLang="en-US" sz="2200" dirty="0" smtClean="0"/>
              <a:t>欧密</a:t>
            </a:r>
            <a:endParaRPr lang="en-US" altLang="zh-CN" sz="2200" dirty="0" smtClean="0"/>
          </a:p>
          <a:p>
            <a:r>
              <a:rPr lang="en-US" altLang="zh-CN" sz="2200" dirty="0" smtClean="0"/>
              <a:t>IEEE </a:t>
            </a:r>
            <a:r>
              <a:rPr lang="en-US" altLang="zh-CN" sz="2200" dirty="0"/>
              <a:t>Symposium on Security and </a:t>
            </a:r>
            <a:r>
              <a:rPr lang="en-US" altLang="zh-CN" sz="2200" dirty="0" smtClean="0"/>
              <a:t>Privacy (S&amp;P)</a:t>
            </a:r>
          </a:p>
          <a:p>
            <a:r>
              <a:rPr lang="en-US" altLang="zh-CN" sz="2200" dirty="0"/>
              <a:t>Annual International Conference on the Theory and Application of Cryptology and Information </a:t>
            </a:r>
            <a:r>
              <a:rPr lang="en-US" altLang="zh-CN" sz="2200" dirty="0" smtClean="0"/>
              <a:t>Security (</a:t>
            </a:r>
            <a:r>
              <a:rPr lang="en-US" altLang="zh-CN" sz="2200" dirty="0" err="1" smtClean="0"/>
              <a:t>Asiacrypt</a:t>
            </a:r>
            <a:r>
              <a:rPr lang="en-US" altLang="zh-CN" sz="2200" dirty="0" smtClean="0"/>
              <a:t>)</a:t>
            </a:r>
            <a:r>
              <a:rPr lang="zh-CN" altLang="en-US" sz="2200" dirty="0" smtClean="0"/>
              <a:t>亚密</a:t>
            </a:r>
            <a:endParaRPr lang="en-US" altLang="zh-CN" sz="2200" dirty="0" smtClean="0"/>
          </a:p>
          <a:p>
            <a:r>
              <a:rPr lang="en-US" altLang="zh-CN" sz="2200" dirty="0"/>
              <a:t>International Workshop on Practice and Theory in Public Key </a:t>
            </a:r>
            <a:r>
              <a:rPr lang="en-US" altLang="zh-CN" sz="2200" dirty="0" smtClean="0"/>
              <a:t>Cryptography (PKC)</a:t>
            </a:r>
          </a:p>
          <a:p>
            <a:r>
              <a:rPr lang="en-US" altLang="zh-CN" sz="2200" dirty="0"/>
              <a:t>Financial Cryptography and Data </a:t>
            </a:r>
            <a:r>
              <a:rPr lang="en-US" altLang="zh-CN" sz="2200" dirty="0" smtClean="0"/>
              <a:t>Security (FC)</a:t>
            </a:r>
          </a:p>
          <a:p>
            <a:r>
              <a:rPr lang="en-US" altLang="zh-CN" sz="2200" dirty="0"/>
              <a:t>RSA Conference, Cryptographers' Track</a:t>
            </a:r>
            <a:endParaRPr lang="zh-CN" altLang="en-US" sz="2200" dirty="0"/>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17</a:t>
            </a:fld>
            <a:endParaRPr lang="zh-CN" altLang="en-US"/>
          </a:p>
        </p:txBody>
      </p:sp>
      <p:sp>
        <p:nvSpPr>
          <p:cNvPr id="7" name="内容占位符 2"/>
          <p:cNvSpPr txBox="1">
            <a:spLocks/>
          </p:cNvSpPr>
          <p:nvPr/>
        </p:nvSpPr>
        <p:spPr>
          <a:xfrm>
            <a:off x="457200" y="5122178"/>
            <a:ext cx="8229600" cy="1440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200" dirty="0" smtClean="0"/>
              <a:t>Journal </a:t>
            </a:r>
            <a:r>
              <a:rPr lang="en-US" altLang="zh-CN" sz="2200" dirty="0"/>
              <a:t>of </a:t>
            </a:r>
            <a:r>
              <a:rPr lang="en-US" altLang="zh-CN" sz="2200" dirty="0" smtClean="0"/>
              <a:t>Cryptology</a:t>
            </a:r>
          </a:p>
          <a:p>
            <a:r>
              <a:rPr lang="en-US" altLang="zh-CN" sz="2200" dirty="0" smtClean="0"/>
              <a:t>IEEE </a:t>
            </a:r>
            <a:r>
              <a:rPr lang="en-US" altLang="zh-CN" sz="2200" dirty="0"/>
              <a:t>Transactions on Information Forensics and </a:t>
            </a:r>
            <a:r>
              <a:rPr lang="en-US" altLang="zh-CN" sz="2200" dirty="0" smtClean="0"/>
              <a:t>Security (TIFS)</a:t>
            </a:r>
          </a:p>
          <a:p>
            <a:r>
              <a:rPr lang="en-US" altLang="zh-CN" sz="2200" dirty="0"/>
              <a:t>IEEE Transactions on Dependable and Secure </a:t>
            </a:r>
            <a:r>
              <a:rPr lang="en-US" altLang="zh-CN" sz="2200" dirty="0" smtClean="0"/>
              <a:t>Computing (TDSC)</a:t>
            </a:r>
          </a:p>
        </p:txBody>
      </p:sp>
      <p:cxnSp>
        <p:nvCxnSpPr>
          <p:cNvPr id="9" name="直接连接符 8"/>
          <p:cNvCxnSpPr/>
          <p:nvPr/>
        </p:nvCxnSpPr>
        <p:spPr>
          <a:xfrm>
            <a:off x="107504" y="5122178"/>
            <a:ext cx="903649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49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Teacher and TA</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998634947"/>
              </p:ext>
            </p:extLst>
          </p:nvPr>
        </p:nvGraphicFramePr>
        <p:xfrm>
          <a:off x="500034" y="1500174"/>
          <a:ext cx="8229600" cy="2931160"/>
        </p:xfrm>
        <a:graphic>
          <a:graphicData uri="http://schemas.openxmlformats.org/drawingml/2006/table">
            <a:tbl>
              <a:tblPr firstRow="1" bandRow="1">
                <a:tableStyleId>{BC89EF96-8CEA-46FF-86C4-4CE0E7609802}</a:tableStyleId>
              </a:tblPr>
              <a:tblGrid>
                <a:gridCol w="1695702">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1153818">
                  <a:extLst>
                    <a:ext uri="{9D8B030D-6E8A-4147-A177-3AD203B41FA5}">
                      <a16:colId xmlns:a16="http://schemas.microsoft.com/office/drawing/2014/main" val="20002"/>
                    </a:ext>
                  </a:extLst>
                </a:gridCol>
                <a:gridCol w="128646">
                  <a:extLst>
                    <a:ext uri="{9D8B030D-6E8A-4147-A177-3AD203B41FA5}">
                      <a16:colId xmlns:a16="http://schemas.microsoft.com/office/drawing/2014/main" val="20003"/>
                    </a:ext>
                  </a:extLst>
                </a:gridCol>
                <a:gridCol w="2443122">
                  <a:extLst>
                    <a:ext uri="{9D8B030D-6E8A-4147-A177-3AD203B41FA5}">
                      <a16:colId xmlns:a16="http://schemas.microsoft.com/office/drawing/2014/main" val="20004"/>
                    </a:ext>
                  </a:extLst>
                </a:gridCol>
              </a:tblGrid>
              <a:tr h="370840">
                <a:tc>
                  <a:txBody>
                    <a:bodyPr/>
                    <a:lstStyle/>
                    <a:p>
                      <a:r>
                        <a:rPr lang="en-US" altLang="zh-CN" dirty="0" smtClean="0"/>
                        <a:t>Lecturer</a:t>
                      </a:r>
                      <a:endParaRPr lang="zh-CN" altLang="en-US" dirty="0"/>
                    </a:p>
                  </a:txBody>
                  <a:tcPr/>
                </a:tc>
                <a:tc>
                  <a:txBody>
                    <a:bodyPr/>
                    <a:lstStyle/>
                    <a:p>
                      <a:r>
                        <a:rPr lang="en-US" altLang="zh-CN" b="0" dirty="0" smtClean="0"/>
                        <a:t>Zoe Lin JIANG</a:t>
                      </a:r>
                      <a:r>
                        <a:rPr lang="zh-CN" altLang="en-US" b="0" dirty="0" smtClean="0"/>
                        <a:t>蒋琳</a:t>
                      </a:r>
                      <a:endParaRPr lang="zh-CN" altLang="en-US" b="0" dirty="0"/>
                    </a:p>
                  </a:txBody>
                  <a:tcPr/>
                </a:tc>
                <a:tc gridSpan="2">
                  <a:txBody>
                    <a:bodyPr/>
                    <a:lstStyle/>
                    <a:p>
                      <a:r>
                        <a:rPr lang="en-US" altLang="zh-CN" dirty="0" smtClean="0"/>
                        <a:t>Office phone</a:t>
                      </a:r>
                      <a:endParaRPr lang="zh-CN" altLang="en-US" dirty="0"/>
                    </a:p>
                  </a:txBody>
                  <a:tcPr/>
                </a:tc>
                <a:tc hMerge="1">
                  <a:txBody>
                    <a:bodyPr/>
                    <a:lstStyle/>
                    <a:p>
                      <a:endParaRPr lang="zh-CN" altLang="en-US" b="0" dirty="0"/>
                    </a:p>
                  </a:txBody>
                  <a:tcPr/>
                </a:tc>
                <a:tc>
                  <a:txBody>
                    <a:bodyPr/>
                    <a:lstStyle/>
                    <a:p>
                      <a:r>
                        <a:rPr lang="en-US" altLang="zh-CN" b="0" dirty="0" smtClean="0"/>
                        <a:t>(86)755-26033461</a:t>
                      </a:r>
                      <a:endParaRPr lang="zh-CN" altLang="en-US" b="0" dirty="0"/>
                    </a:p>
                  </a:txBody>
                  <a:tcPr/>
                </a:tc>
                <a:extLst>
                  <a:ext uri="{0D108BD9-81ED-4DB2-BD59-A6C34878D82A}">
                    <a16:rowId xmlns:a16="http://schemas.microsoft.com/office/drawing/2014/main" val="10000"/>
                  </a:ext>
                </a:extLst>
              </a:tr>
              <a:tr h="370840">
                <a:tc>
                  <a:txBody>
                    <a:bodyPr/>
                    <a:lstStyle/>
                    <a:p>
                      <a:r>
                        <a:rPr lang="en-US" altLang="zh-CN" b="1" dirty="0" smtClean="0"/>
                        <a:t>Lecture time</a:t>
                      </a:r>
                      <a:endParaRPr lang="zh-CN" altLang="en-US" b="1" dirty="0"/>
                    </a:p>
                  </a:txBody>
                  <a:tcPr/>
                </a:tc>
                <a:tc gridSpan="4">
                  <a:txBody>
                    <a:bodyPr/>
                    <a:lstStyle/>
                    <a:p>
                      <a:r>
                        <a:rPr lang="en-US" altLang="zh-CN" dirty="0" smtClean="0"/>
                        <a:t>15:45-17:30 (Tue/</a:t>
                      </a:r>
                      <a:r>
                        <a:rPr lang="en-US" altLang="zh-CN" dirty="0" err="1" smtClean="0"/>
                        <a:t>Thur</a:t>
                      </a:r>
                      <a:r>
                        <a:rPr lang="en-US" altLang="zh-CN" dirty="0" smtClean="0"/>
                        <a:t>, </a:t>
                      </a:r>
                      <a:r>
                        <a:rPr lang="en-US" altLang="zh-CN" dirty="0" smtClean="0"/>
                        <a:t>Week </a:t>
                      </a:r>
                      <a:r>
                        <a:rPr lang="en-US" altLang="zh-CN" dirty="0" smtClean="0"/>
                        <a:t>3,</a:t>
                      </a:r>
                      <a:r>
                        <a:rPr lang="en-US" altLang="zh-CN" baseline="0" dirty="0" smtClean="0"/>
                        <a:t> 4, 6</a:t>
                      </a:r>
                      <a:r>
                        <a:rPr lang="en-US" altLang="zh-CN" dirty="0" smtClean="0"/>
                        <a:t>-9) 8:00-9:45 (Wed, Week</a:t>
                      </a:r>
                      <a:r>
                        <a:rPr lang="en-US" altLang="zh-CN" baseline="0" dirty="0" smtClean="0"/>
                        <a:t> 3, 4, 6, 7)</a:t>
                      </a:r>
                      <a:endParaRPr lang="en-US" altLang="zh-CN" baseline="0" dirty="0" smtClean="0"/>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0001"/>
                  </a:ext>
                </a:extLst>
              </a:tr>
              <a:tr h="370840">
                <a:tc>
                  <a:txBody>
                    <a:bodyPr/>
                    <a:lstStyle/>
                    <a:p>
                      <a:r>
                        <a:rPr lang="en-US" altLang="zh-CN" b="1" dirty="0" smtClean="0"/>
                        <a:t>Lecture venue</a:t>
                      </a:r>
                      <a:endParaRPr lang="zh-CN" altLang="en-US" b="1" dirty="0"/>
                    </a:p>
                  </a:txBody>
                  <a:tcPr/>
                </a:tc>
                <a:tc>
                  <a:txBody>
                    <a:bodyPr/>
                    <a:lstStyle/>
                    <a:p>
                      <a:r>
                        <a:rPr lang="en-US" altLang="zh-CN" dirty="0" smtClean="0"/>
                        <a:t>A-309</a:t>
                      </a:r>
                      <a:endParaRPr lang="zh-CN" altLang="en-US" dirty="0"/>
                    </a:p>
                  </a:txBody>
                  <a:tcPr/>
                </a:tc>
                <a:tc>
                  <a:txBody>
                    <a:bodyPr/>
                    <a:lstStyle/>
                    <a:p>
                      <a:r>
                        <a:rPr lang="en-US" altLang="zh-CN" b="1" dirty="0" smtClean="0"/>
                        <a:t>Email</a:t>
                      </a:r>
                      <a:endParaRPr lang="zh-CN" altLang="en-US" dirty="0"/>
                    </a:p>
                  </a:txBody>
                  <a:tcPr/>
                </a:tc>
                <a:tc gridSpan="2">
                  <a:txBody>
                    <a:bodyPr/>
                    <a:lstStyle/>
                    <a:p>
                      <a:r>
                        <a:rPr lang="en-US" altLang="zh-CN" dirty="0" smtClean="0"/>
                        <a:t>zoeljiang@hit.edu.cn</a:t>
                      </a:r>
                      <a:endParaRPr lang="zh-CN" altLang="en-US" dirty="0"/>
                    </a:p>
                  </a:txBody>
                  <a:tcPr/>
                </a:tc>
                <a:tc hMerge="1">
                  <a:txBody>
                    <a:bodyPr/>
                    <a:lstStyle/>
                    <a:p>
                      <a:endParaRPr lang="zh-CN" altLang="en-US"/>
                    </a:p>
                  </a:txBody>
                  <a:tcPr/>
                </a:tc>
                <a:extLst>
                  <a:ext uri="{0D108BD9-81ED-4DB2-BD59-A6C34878D82A}">
                    <a16:rowId xmlns:a16="http://schemas.microsoft.com/office/drawing/2014/main" val="10002"/>
                  </a:ext>
                </a:extLst>
              </a:tr>
              <a:tr h="370840">
                <a:tc>
                  <a:txBody>
                    <a:bodyPr/>
                    <a:lstStyle/>
                    <a:p>
                      <a:r>
                        <a:rPr lang="en-US" altLang="zh-CN" b="1" dirty="0" smtClean="0"/>
                        <a:t>Office location</a:t>
                      </a:r>
                      <a:endParaRPr lang="zh-CN" altLang="en-US" b="1" dirty="0"/>
                    </a:p>
                  </a:txBody>
                  <a:tcPr/>
                </a:tc>
                <a:tc>
                  <a:txBody>
                    <a:bodyPr/>
                    <a:lstStyle/>
                    <a:p>
                      <a:r>
                        <a:rPr lang="en-US" altLang="zh-CN" dirty="0" smtClean="0"/>
                        <a:t>C-303B</a:t>
                      </a:r>
                      <a:endParaRPr lang="zh-CN" altLang="en-US" dirty="0"/>
                    </a:p>
                  </a:txBody>
                  <a:tcPr/>
                </a:tc>
                <a:tc>
                  <a:txBody>
                    <a:bodyPr/>
                    <a:lstStyle/>
                    <a:p>
                      <a:r>
                        <a:rPr lang="en-US" altLang="zh-CN" b="1" dirty="0" smtClean="0"/>
                        <a:t>Office hour</a:t>
                      </a:r>
                      <a:endParaRPr lang="zh-CN" altLang="en-US" b="1" dirty="0"/>
                    </a:p>
                  </a:txBody>
                  <a:tcPr/>
                </a:tc>
                <a:tc gridSpan="2">
                  <a:txBody>
                    <a:bodyPr/>
                    <a:lstStyle/>
                    <a:p>
                      <a:r>
                        <a:rPr lang="en-US" altLang="zh-CN" dirty="0" smtClean="0"/>
                        <a:t>10:30-12:00 (Tue) or </a:t>
                      </a:r>
                    </a:p>
                    <a:p>
                      <a:r>
                        <a:rPr lang="en-US" altLang="zh-CN" dirty="0" smtClean="0"/>
                        <a:t>by appointment</a:t>
                      </a:r>
                      <a:endParaRPr lang="zh-CN" altLang="en-US" dirty="0"/>
                    </a:p>
                  </a:txBody>
                  <a:tcPr/>
                </a:tc>
                <a:tc hMerge="1">
                  <a:txBody>
                    <a:bodyPr/>
                    <a:lstStyle/>
                    <a:p>
                      <a:endParaRPr lang="zh-CN" altLang="en-US"/>
                    </a:p>
                  </a:txBody>
                  <a:tcPr/>
                </a:tc>
                <a:extLst>
                  <a:ext uri="{0D108BD9-81ED-4DB2-BD59-A6C34878D82A}">
                    <a16:rowId xmlns:a16="http://schemas.microsoft.com/office/drawing/2014/main" val="10003"/>
                  </a:ext>
                </a:extLst>
              </a:tr>
              <a:tr h="370840">
                <a:tc>
                  <a:txBody>
                    <a:bodyPr/>
                    <a:lstStyle/>
                    <a:p>
                      <a:r>
                        <a:rPr lang="en-US" altLang="zh-CN" b="1" dirty="0" smtClean="0"/>
                        <a:t>Website</a:t>
                      </a:r>
                      <a:endParaRPr lang="zh-CN" altLang="en-US" b="1" dirty="0"/>
                    </a:p>
                  </a:txBody>
                  <a:tcPr/>
                </a:tc>
                <a:tc>
                  <a:txBody>
                    <a:bodyPr/>
                    <a:lstStyle/>
                    <a:p>
                      <a:pPr algn="just"/>
                      <a:r>
                        <a:rPr lang="en-US" altLang="zh-CN" dirty="0" err="1" smtClean="0"/>
                        <a:t>BlackBoard</a:t>
                      </a:r>
                      <a:r>
                        <a:rPr lang="zh-CN" altLang="en-US" dirty="0" smtClean="0"/>
                        <a:t>教学系统</a:t>
                      </a:r>
                      <a:endParaRPr lang="en-US" altLang="zh-CN" dirty="0" smtClean="0"/>
                    </a:p>
                    <a:p>
                      <a:pPr algn="just"/>
                      <a:r>
                        <a:rPr lang="en-US" altLang="zh-CN" dirty="0" smtClean="0"/>
                        <a:t>http://219.223.252.201</a:t>
                      </a:r>
                      <a:endParaRPr lang="zh-CN" altLang="en-US" dirty="0"/>
                    </a:p>
                  </a:txBody>
                  <a:tcPr/>
                </a:tc>
                <a:tc>
                  <a:txBody>
                    <a:bodyPr/>
                    <a:lstStyle/>
                    <a:p>
                      <a:r>
                        <a:rPr lang="en-US" altLang="zh-CN" b="1" smtClean="0"/>
                        <a:t>QQ</a:t>
                      </a:r>
                      <a:r>
                        <a:rPr lang="en-US" altLang="zh-CN" b="1" baseline="0" smtClean="0"/>
                        <a:t> </a:t>
                      </a:r>
                      <a:r>
                        <a:rPr lang="en-US" altLang="zh-CN" b="1" smtClean="0"/>
                        <a:t>group</a:t>
                      </a:r>
                      <a:endParaRPr lang="zh-CN" altLang="en-US" b="1" dirty="0"/>
                    </a:p>
                  </a:txBody>
                  <a:tcPr/>
                </a:tc>
                <a:tc gridSpan="2">
                  <a:txBody>
                    <a:bodyPr/>
                    <a:lstStyle/>
                    <a:p>
                      <a:r>
                        <a:rPr lang="en-US" altLang="zh-CN" dirty="0" smtClean="0"/>
                        <a:t> </a:t>
                      </a:r>
                      <a:endParaRPr lang="en-US" altLang="zh-CN" dirty="0"/>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a:t>
            </a:fld>
            <a:endParaRPr lang="zh-CN" altLang="en-US"/>
          </a:p>
        </p:txBody>
      </p:sp>
      <p:graphicFrame>
        <p:nvGraphicFramePr>
          <p:cNvPr id="8" name="内容占位符 6"/>
          <p:cNvGraphicFramePr>
            <a:graphicFrameLocks/>
          </p:cNvGraphicFramePr>
          <p:nvPr>
            <p:extLst>
              <p:ext uri="{D42A27DB-BD31-4B8C-83A1-F6EECF244321}">
                <p14:modId xmlns:p14="http://schemas.microsoft.com/office/powerpoint/2010/main" val="762122512"/>
              </p:ext>
            </p:extLst>
          </p:nvPr>
        </p:nvGraphicFramePr>
        <p:xfrm>
          <a:off x="500034" y="4786322"/>
          <a:ext cx="8229600" cy="1010920"/>
        </p:xfrm>
        <a:graphic>
          <a:graphicData uri="http://schemas.openxmlformats.org/drawingml/2006/table">
            <a:tbl>
              <a:tblPr firstRow="1" bandRow="1">
                <a:tableStyleId>{BC89EF96-8CEA-46FF-86C4-4CE0E7609802}</a:tableStyleId>
              </a:tblPr>
              <a:tblGrid>
                <a:gridCol w="1785950">
                  <a:extLst>
                    <a:ext uri="{9D8B030D-6E8A-4147-A177-3AD203B41FA5}">
                      <a16:colId xmlns:a16="http://schemas.microsoft.com/office/drawing/2014/main" val="20000"/>
                    </a:ext>
                  </a:extLst>
                </a:gridCol>
                <a:gridCol w="2718064">
                  <a:extLst>
                    <a:ext uri="{9D8B030D-6E8A-4147-A177-3AD203B41FA5}">
                      <a16:colId xmlns:a16="http://schemas.microsoft.com/office/drawing/2014/main" val="20001"/>
                    </a:ext>
                  </a:extLst>
                </a:gridCol>
                <a:gridCol w="1211026">
                  <a:extLst>
                    <a:ext uri="{9D8B030D-6E8A-4147-A177-3AD203B41FA5}">
                      <a16:colId xmlns:a16="http://schemas.microsoft.com/office/drawing/2014/main" val="20002"/>
                    </a:ext>
                  </a:extLst>
                </a:gridCol>
                <a:gridCol w="2514560">
                  <a:extLst>
                    <a:ext uri="{9D8B030D-6E8A-4147-A177-3AD203B41FA5}">
                      <a16:colId xmlns:a16="http://schemas.microsoft.com/office/drawing/2014/main" val="20003"/>
                    </a:ext>
                  </a:extLst>
                </a:gridCol>
              </a:tblGrid>
              <a:tr h="370840">
                <a:tc>
                  <a:txBody>
                    <a:bodyPr/>
                    <a:lstStyle/>
                    <a:p>
                      <a:r>
                        <a:rPr lang="en-US" altLang="zh-CN" dirty="0" smtClean="0"/>
                        <a:t>TA</a:t>
                      </a:r>
                      <a:endParaRPr lang="zh-CN" altLang="en-US" dirty="0"/>
                    </a:p>
                  </a:txBody>
                  <a:tcPr/>
                </a:tc>
                <a:tc>
                  <a:txBody>
                    <a:bodyPr/>
                    <a:lstStyle/>
                    <a:p>
                      <a:pPr algn="l"/>
                      <a:r>
                        <a:rPr lang="en-US" altLang="zh-CN" b="0" dirty="0" err="1" smtClean="0"/>
                        <a:t>Zhentian</a:t>
                      </a:r>
                      <a:r>
                        <a:rPr lang="en-US" altLang="zh-CN" b="0" dirty="0" smtClean="0"/>
                        <a:t> </a:t>
                      </a:r>
                      <a:r>
                        <a:rPr lang="en-US" altLang="zh-CN" b="0" dirty="0" err="1" smtClean="0"/>
                        <a:t>Xiong</a:t>
                      </a:r>
                      <a:r>
                        <a:rPr lang="zh-CN" altLang="en-US" b="0" dirty="0" smtClean="0"/>
                        <a:t>熊圳天</a:t>
                      </a:r>
                      <a:endParaRPr lang="zh-CN" altLang="en-US" b="0" dirty="0"/>
                    </a:p>
                  </a:txBody>
                  <a:tcPr/>
                </a:tc>
                <a:tc>
                  <a:txBody>
                    <a:bodyPr/>
                    <a:lstStyle/>
                    <a:p>
                      <a:r>
                        <a:rPr lang="en-US" altLang="zh-CN" dirty="0" smtClean="0"/>
                        <a:t>Office hour</a:t>
                      </a:r>
                      <a:endParaRPr lang="zh-CN" altLang="en-US" dirty="0"/>
                    </a:p>
                  </a:txBody>
                  <a:tcPr/>
                </a:tc>
                <a:tc>
                  <a:txBody>
                    <a:bodyPr/>
                    <a:lstStyle/>
                    <a:p>
                      <a:r>
                        <a:rPr lang="en-US" altLang="zh-CN" b="0" dirty="0" smtClean="0"/>
                        <a:t>by appointment</a:t>
                      </a:r>
                      <a:endParaRPr lang="zh-CN" altLang="en-US" b="0" dirty="0"/>
                    </a:p>
                  </a:txBody>
                  <a:tcPr/>
                </a:tc>
                <a:extLst>
                  <a:ext uri="{0D108BD9-81ED-4DB2-BD59-A6C34878D82A}">
                    <a16:rowId xmlns:a16="http://schemas.microsoft.com/office/drawing/2014/main" val="10000"/>
                  </a:ext>
                </a:extLst>
              </a:tr>
              <a:tr h="370840">
                <a:tc>
                  <a:txBody>
                    <a:bodyPr/>
                    <a:lstStyle/>
                    <a:p>
                      <a:r>
                        <a:rPr lang="en-US" altLang="zh-CN" b="1" dirty="0" smtClean="0"/>
                        <a:t>Office location</a:t>
                      </a:r>
                      <a:endParaRPr lang="zh-CN" altLang="en-US" b="1" dirty="0"/>
                    </a:p>
                  </a:txBody>
                  <a:tcPr/>
                </a:tc>
                <a:tc>
                  <a:txBody>
                    <a:bodyPr/>
                    <a:lstStyle/>
                    <a:p>
                      <a:r>
                        <a:rPr lang="en-US" altLang="zh-CN" dirty="0" smtClean="0"/>
                        <a:t>C-302</a:t>
                      </a:r>
                      <a:endParaRPr lang="zh-CN" altLang="en-US" dirty="0"/>
                    </a:p>
                  </a:txBody>
                  <a:tcPr/>
                </a:tc>
                <a:tc>
                  <a:txBody>
                    <a:bodyPr/>
                    <a:lstStyle/>
                    <a:p>
                      <a:r>
                        <a:rPr lang="en-US" altLang="zh-CN" b="1" dirty="0" smtClean="0"/>
                        <a:t>Email</a:t>
                      </a:r>
                      <a:endParaRPr lang="zh-CN" altLang="en-US" b="1" dirty="0"/>
                    </a:p>
                  </a:txBody>
                  <a:tcPr/>
                </a:tc>
                <a:tc>
                  <a:txBody>
                    <a:bodyPr/>
                    <a:lstStyle/>
                    <a:p>
                      <a:r>
                        <a:rPr lang="en-US" altLang="zh-CN" dirty="0" smtClean="0"/>
                        <a:t>2821785913@qq.com</a:t>
                      </a:r>
                      <a:endParaRPr lang="en-US" altLang="zh-CN" dirty="0" smtClean="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 Goal</a:t>
            </a:r>
            <a:endParaRPr lang="zh-CN" altLang="en-US" dirty="0"/>
          </a:p>
        </p:txBody>
      </p:sp>
      <p:sp>
        <p:nvSpPr>
          <p:cNvPr id="6" name="内容占位符 5"/>
          <p:cNvSpPr>
            <a:spLocks noGrp="1"/>
          </p:cNvSpPr>
          <p:nvPr>
            <p:ph idx="1"/>
          </p:nvPr>
        </p:nvSpPr>
        <p:spPr/>
        <p:txBody>
          <a:bodyPr>
            <a:normAutofit fontScale="77500" lnSpcReduction="20000"/>
          </a:bodyPr>
          <a:lstStyle/>
          <a:p>
            <a:r>
              <a:rPr lang="en-US" dirty="0" smtClean="0"/>
              <a:t>Principles and practice of cryptography</a:t>
            </a:r>
          </a:p>
          <a:p>
            <a:pPr lvl="1"/>
            <a:r>
              <a:rPr lang="en-US" dirty="0" smtClean="0"/>
              <a:t>the security and privacy mindset</a:t>
            </a:r>
          </a:p>
          <a:p>
            <a:pPr lvl="1"/>
            <a:r>
              <a:rPr lang="en-US" dirty="0" smtClean="0"/>
              <a:t>the idea of </a:t>
            </a:r>
            <a:r>
              <a:rPr lang="en-US" dirty="0" smtClean="0">
                <a:solidFill>
                  <a:srgbClr val="FF0000"/>
                </a:solidFill>
              </a:rPr>
              <a:t>modern cryptography </a:t>
            </a:r>
            <a:r>
              <a:rPr lang="en-US" dirty="0" smtClean="0"/>
              <a:t>(post-1980s): the definitions, precise assumptions, and rigorous proofs of security</a:t>
            </a:r>
          </a:p>
          <a:p>
            <a:pPr lvl="1"/>
            <a:r>
              <a:rPr lang="en-US" dirty="0" smtClean="0"/>
              <a:t>the fundamental concept of the most common cryptographic </a:t>
            </a:r>
            <a:r>
              <a:rPr lang="en-US" dirty="0" smtClean="0">
                <a:solidFill>
                  <a:srgbClr val="FF0000"/>
                </a:solidFill>
              </a:rPr>
              <a:t>algorithms and protocols</a:t>
            </a:r>
          </a:p>
          <a:p>
            <a:pPr lvl="1"/>
            <a:r>
              <a:rPr lang="en-US" dirty="0" smtClean="0"/>
              <a:t>the </a:t>
            </a:r>
            <a:r>
              <a:rPr lang="en-US" altLang="zh-CN" dirty="0" smtClean="0">
                <a:solidFill>
                  <a:srgbClr val="FF0000"/>
                </a:solidFill>
              </a:rPr>
              <a:t>advanced</a:t>
            </a:r>
            <a:r>
              <a:rPr lang="en-US" altLang="zh-CN" dirty="0" smtClean="0"/>
              <a:t> cryptographic schemes can be used in cloud computing, big data and </a:t>
            </a:r>
            <a:r>
              <a:rPr lang="en-US" altLang="zh-CN" dirty="0" err="1" smtClean="0"/>
              <a:t>blockchain</a:t>
            </a:r>
            <a:endParaRPr lang="en-US" dirty="0" smtClean="0"/>
          </a:p>
          <a:p>
            <a:r>
              <a:rPr lang="en-US" altLang="zh-CN" dirty="0" smtClean="0"/>
              <a:t>Academic research skills</a:t>
            </a:r>
          </a:p>
          <a:p>
            <a:pPr lvl="1"/>
            <a:r>
              <a:rPr lang="en-US" altLang="zh-CN" dirty="0" smtClean="0"/>
              <a:t>survey and review ability</a:t>
            </a:r>
          </a:p>
          <a:p>
            <a:pPr lvl="1"/>
            <a:r>
              <a:rPr lang="en-US" altLang="zh-CN" dirty="0" smtClean="0"/>
              <a:t>problem-finding ability</a:t>
            </a:r>
            <a:endParaRPr lang="zh-CN" altLang="en-US" dirty="0" smtClean="0"/>
          </a:p>
          <a:p>
            <a:pPr lvl="1"/>
            <a:r>
              <a:rPr lang="en-US" dirty="0" smtClean="0"/>
              <a:t>analytical and problem-solving ability</a:t>
            </a:r>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 Covered</a:t>
            </a:r>
            <a:endParaRPr lang="zh-CN" altLang="en-US" dirty="0"/>
          </a:p>
        </p:txBody>
      </p:sp>
      <p:sp>
        <p:nvSpPr>
          <p:cNvPr id="6" name="内容占位符 5"/>
          <p:cNvSpPr>
            <a:spLocks noGrp="1"/>
          </p:cNvSpPr>
          <p:nvPr>
            <p:ph idx="1"/>
          </p:nvPr>
        </p:nvSpPr>
        <p:spPr/>
        <p:txBody>
          <a:bodyPr>
            <a:normAutofit/>
          </a:bodyPr>
          <a:lstStyle/>
          <a:p>
            <a:r>
              <a:rPr lang="en-US" sz="2800" dirty="0" smtClean="0"/>
              <a:t>Introduction to classical </a:t>
            </a:r>
            <a:r>
              <a:rPr lang="en-US" sz="2800" smtClean="0"/>
              <a:t>and modern </a:t>
            </a:r>
            <a:r>
              <a:rPr lang="en-US" sz="2800" dirty="0" smtClean="0"/>
              <a:t>cryptography (</a:t>
            </a:r>
            <a:r>
              <a:rPr lang="en-US" altLang="zh-CN" sz="2800" dirty="0" smtClean="0"/>
              <a:t>4 credit hours</a:t>
            </a:r>
            <a:r>
              <a:rPr lang="en-US" sz="2800" dirty="0" smtClean="0"/>
              <a:t>)</a:t>
            </a:r>
            <a:endParaRPr lang="zh-CN" altLang="en-US" sz="2800" dirty="0" smtClean="0"/>
          </a:p>
          <a:p>
            <a:pPr lvl="0"/>
            <a:r>
              <a:rPr lang="en-US" sz="2800" dirty="0" smtClean="0"/>
              <a:t>Modern cryptography I – symmetric cryptography (8 credit</a:t>
            </a:r>
            <a:r>
              <a:rPr lang="en-US" altLang="zh-CN" sz="2800" dirty="0"/>
              <a:t> </a:t>
            </a:r>
            <a:r>
              <a:rPr lang="en-US" altLang="zh-CN" sz="2800" dirty="0" smtClean="0"/>
              <a:t>hours</a:t>
            </a:r>
            <a:r>
              <a:rPr lang="en-US" sz="2800" dirty="0" smtClean="0"/>
              <a:t>)</a:t>
            </a:r>
            <a:endParaRPr lang="zh-CN" altLang="en-US" sz="2800" dirty="0" smtClean="0"/>
          </a:p>
          <a:p>
            <a:pPr lvl="0"/>
            <a:r>
              <a:rPr lang="en-US" sz="2800" dirty="0" smtClean="0"/>
              <a:t>Modern cryptography II – asymmetric cryptography (12 credit</a:t>
            </a:r>
            <a:r>
              <a:rPr lang="en-US" altLang="zh-CN" sz="2800" dirty="0"/>
              <a:t> </a:t>
            </a:r>
            <a:r>
              <a:rPr lang="en-US" altLang="zh-CN" sz="2800" dirty="0" smtClean="0"/>
              <a:t>hour</a:t>
            </a:r>
            <a:r>
              <a:rPr lang="en-US" sz="2800" dirty="0" smtClean="0"/>
              <a:t>s)</a:t>
            </a:r>
            <a:endParaRPr lang="zh-CN" altLang="en-US" sz="2800" dirty="0" smtClean="0"/>
          </a:p>
          <a:p>
            <a:pPr lvl="0"/>
            <a:r>
              <a:rPr lang="en-US" sz="2800" dirty="0" smtClean="0"/>
              <a:t>Applied cryptography – cryptographic algorithm (8 credit</a:t>
            </a:r>
            <a:r>
              <a:rPr lang="en-US" altLang="zh-CN" sz="2800" dirty="0"/>
              <a:t> </a:t>
            </a:r>
            <a:r>
              <a:rPr lang="en-US" altLang="zh-CN" sz="2800" dirty="0" smtClean="0"/>
              <a:t>hour</a:t>
            </a:r>
            <a:r>
              <a:rPr lang="en-US" sz="2800" dirty="0" smtClean="0"/>
              <a:t>s)</a:t>
            </a:r>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 Uncovered</a:t>
            </a:r>
            <a:endParaRPr lang="zh-CN" altLang="en-US" dirty="0"/>
          </a:p>
        </p:txBody>
      </p:sp>
      <p:sp>
        <p:nvSpPr>
          <p:cNvPr id="6" name="内容占位符 5"/>
          <p:cNvSpPr>
            <a:spLocks noGrp="1"/>
          </p:cNvSpPr>
          <p:nvPr>
            <p:ph idx="1"/>
          </p:nvPr>
        </p:nvSpPr>
        <p:spPr/>
        <p:txBody>
          <a:bodyPr/>
          <a:lstStyle/>
          <a:p>
            <a:r>
              <a:rPr lang="en-US" altLang="zh-CN" dirty="0" smtClean="0"/>
              <a:t>Computer security, such </a:t>
            </a:r>
            <a:r>
              <a:rPr lang="en-US" altLang="zh-CN" dirty="0"/>
              <a:t>as </a:t>
            </a:r>
            <a:r>
              <a:rPr lang="en-US" altLang="zh-CN" dirty="0" smtClean="0"/>
              <a:t>virus</a:t>
            </a:r>
          </a:p>
          <a:p>
            <a:r>
              <a:rPr lang="en-US" altLang="zh-CN" dirty="0"/>
              <a:t>Network security, such as network attacks</a:t>
            </a:r>
          </a:p>
          <a:p>
            <a:r>
              <a:rPr lang="en-US" altLang="zh-CN" dirty="0" smtClean="0"/>
              <a:t>Secure network protocols, such as SSL</a:t>
            </a:r>
          </a:p>
          <a:p>
            <a:endParaRPr lang="zh-CN" altLang="en-US" dirty="0"/>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Grading (</a:t>
            </a:r>
            <a:r>
              <a:rPr lang="en-US" altLang="zh-CN" dirty="0" smtClean="0">
                <a:solidFill>
                  <a:srgbClr val="FF0000"/>
                </a:solidFill>
              </a:rPr>
              <a:t>tentative</a:t>
            </a:r>
            <a:r>
              <a:rPr lang="en-US" altLang="zh-CN" dirty="0" smtClean="0"/>
              <a:t>)</a:t>
            </a:r>
            <a:endParaRPr lang="zh-CN" altLang="en-US" dirty="0"/>
          </a:p>
        </p:txBody>
      </p:sp>
      <p:sp>
        <p:nvSpPr>
          <p:cNvPr id="6" name="内容占位符 5"/>
          <p:cNvSpPr>
            <a:spLocks noGrp="1"/>
          </p:cNvSpPr>
          <p:nvPr>
            <p:ph idx="1"/>
          </p:nvPr>
        </p:nvSpPr>
        <p:spPr/>
        <p:txBody>
          <a:bodyPr/>
          <a:lstStyle/>
          <a:p>
            <a:r>
              <a:rPr lang="en-US" dirty="0" smtClean="0"/>
              <a:t>10% Classroom</a:t>
            </a:r>
          </a:p>
          <a:p>
            <a:pPr lvl="1"/>
            <a:r>
              <a:rPr lang="en-US" altLang="zh-CN" dirty="0" smtClean="0"/>
              <a:t>Attendance</a:t>
            </a:r>
          </a:p>
          <a:p>
            <a:pPr lvl="1"/>
            <a:r>
              <a:rPr lang="en-US" altLang="zh-CN" dirty="0" smtClean="0"/>
              <a:t>Class discussion/exercise</a:t>
            </a:r>
            <a:endParaRPr lang="zh-CN" altLang="en-US" dirty="0" smtClean="0"/>
          </a:p>
          <a:p>
            <a:r>
              <a:rPr lang="en-US" dirty="0"/>
              <a:t>5</a:t>
            </a:r>
            <a:r>
              <a:rPr lang="en-US" dirty="0" smtClean="0"/>
              <a:t>0% Assignment/project</a:t>
            </a:r>
          </a:p>
          <a:p>
            <a:pPr lvl="1"/>
            <a:r>
              <a:rPr lang="en-US" dirty="0" smtClean="0"/>
              <a:t>6 assignments/projects</a:t>
            </a:r>
          </a:p>
          <a:p>
            <a:r>
              <a:rPr lang="en-US" altLang="zh-CN" dirty="0" smtClean="0"/>
              <a:t>4</a:t>
            </a:r>
            <a:r>
              <a:rPr lang="en-US" dirty="0" smtClean="0"/>
              <a:t>0% Final exam</a:t>
            </a:r>
            <a:endParaRPr lang="zh-CN" altLang="en-US" dirty="0" smtClean="0"/>
          </a:p>
          <a:p>
            <a:endParaRPr lang="zh-CN" altLang="en-US" dirty="0"/>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Prerequisites</a:t>
            </a:r>
            <a:endParaRPr lang="zh-CN" altLang="en-US" dirty="0"/>
          </a:p>
        </p:txBody>
      </p:sp>
      <p:sp>
        <p:nvSpPr>
          <p:cNvPr id="6" name="内容占位符 5"/>
          <p:cNvSpPr>
            <a:spLocks noGrp="1"/>
          </p:cNvSpPr>
          <p:nvPr>
            <p:ph idx="1"/>
          </p:nvPr>
        </p:nvSpPr>
        <p:spPr/>
        <p:txBody>
          <a:bodyPr>
            <a:normAutofit fontScale="85000" lnSpcReduction="10000"/>
          </a:bodyPr>
          <a:lstStyle/>
          <a:p>
            <a:r>
              <a:rPr lang="en-US" altLang="zh-CN" b="1" dirty="0" smtClean="0"/>
              <a:t>Information security</a:t>
            </a:r>
          </a:p>
          <a:p>
            <a:pPr lvl="1"/>
            <a:r>
              <a:rPr lang="en-US" dirty="0" smtClean="0"/>
              <a:t>Public-key infrastructure (PKI)</a:t>
            </a:r>
            <a:endParaRPr lang="zh-CN" altLang="en-US" dirty="0" smtClean="0"/>
          </a:p>
          <a:p>
            <a:pPr lvl="1"/>
            <a:r>
              <a:rPr lang="en-US" dirty="0" smtClean="0"/>
              <a:t>Encryption algorithm (DES,  AES, RSA)</a:t>
            </a:r>
            <a:endParaRPr lang="zh-CN" altLang="en-US" dirty="0" smtClean="0"/>
          </a:p>
          <a:p>
            <a:pPr lvl="1"/>
            <a:r>
              <a:rPr lang="en-US" dirty="0" smtClean="0"/>
              <a:t>Signature algorithm (DSA, </a:t>
            </a:r>
            <a:r>
              <a:rPr lang="en-US" dirty="0" err="1" smtClean="0"/>
              <a:t>ElGamal</a:t>
            </a:r>
            <a:r>
              <a:rPr lang="en-US" dirty="0" smtClean="0"/>
              <a:t> signature)</a:t>
            </a:r>
            <a:endParaRPr lang="en-US" altLang="zh-CN" dirty="0" smtClean="0"/>
          </a:p>
          <a:p>
            <a:r>
              <a:rPr lang="en-US" altLang="zh-CN" b="1" dirty="0" smtClean="0"/>
              <a:t>Mathematical background </a:t>
            </a:r>
            <a:r>
              <a:rPr lang="en-US" altLang="zh-CN" dirty="0" smtClean="0"/>
              <a:t>(this is not a math course)</a:t>
            </a:r>
          </a:p>
          <a:p>
            <a:pPr lvl="1"/>
            <a:r>
              <a:rPr lang="en-US" altLang="zh-CN" dirty="0" smtClean="0"/>
              <a:t>Discrete mathematics (elementary number theory, abstract algebra)</a:t>
            </a:r>
          </a:p>
          <a:p>
            <a:pPr lvl="1"/>
            <a:r>
              <a:rPr lang="en-US" altLang="zh-CN" dirty="0" smtClean="0"/>
              <a:t>Probability</a:t>
            </a:r>
          </a:p>
          <a:p>
            <a:pPr lvl="0"/>
            <a:r>
              <a:rPr lang="en-US" b="1" dirty="0" smtClean="0"/>
              <a:t>Computer science background</a:t>
            </a:r>
            <a:endParaRPr lang="zh-CN" altLang="en-US" b="1" dirty="0" smtClean="0"/>
          </a:p>
          <a:p>
            <a:pPr lvl="1"/>
            <a:r>
              <a:rPr lang="en-US" dirty="0" smtClean="0"/>
              <a:t>Computational complexity theory (polynomial-time algorithm, reduction between computational problems)</a:t>
            </a:r>
            <a:endParaRPr lang="en-US" altLang="zh-CN" dirty="0" smtClean="0"/>
          </a:p>
        </p:txBody>
      </p:sp>
      <p:sp>
        <p:nvSpPr>
          <p:cNvPr id="3" name="日期占位符 2"/>
          <p:cNvSpPr>
            <a:spLocks noGrp="1"/>
          </p:cNvSpPr>
          <p:nvPr>
            <p:ph type="dt" sz="half" idx="10"/>
          </p:nvPr>
        </p:nvSpPr>
        <p:spPr/>
        <p:txBody>
          <a:bodyPr/>
          <a:lstStyle/>
          <a:p>
            <a:r>
              <a:rPr lang="en-US" altLang="zh-CN" smtClean="0"/>
              <a:t>Tue, 18/9/2018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48" y="1370013"/>
            <a:ext cx="2403351" cy="2403351"/>
          </a:xfrm>
          <a:prstGeom prst="rect">
            <a:avLst/>
          </a:prstGeom>
        </p:spPr>
      </p:pic>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a:xfrm>
            <a:off x="457200" y="1600200"/>
            <a:ext cx="5987008" cy="4525963"/>
          </a:xfrm>
        </p:spPr>
        <p:txBody>
          <a:bodyPr>
            <a:normAutofit fontScale="92500"/>
          </a:bodyPr>
          <a:lstStyle/>
          <a:p>
            <a:r>
              <a:rPr lang="en-US" altLang="zh-CN" dirty="0"/>
              <a:t>Jonathan Katz, Yehuda </a:t>
            </a:r>
            <a:r>
              <a:rPr lang="en-US" altLang="zh-CN" dirty="0" err="1"/>
              <a:t>Lindell</a:t>
            </a:r>
            <a:r>
              <a:rPr lang="en-US" altLang="zh-CN" dirty="0"/>
              <a:t>. Introduction to Modern Cryptography, Second Edition, Chapman &amp; Hall/CRC Cryptography and Network Security Series, </a:t>
            </a:r>
            <a:r>
              <a:rPr lang="en-US" altLang="zh-CN" dirty="0" smtClean="0"/>
              <a:t>2014</a:t>
            </a:r>
          </a:p>
          <a:p>
            <a:r>
              <a:rPr lang="en-US" altLang="zh-CN" dirty="0" smtClean="0"/>
              <a:t>[</a:t>
            </a:r>
            <a:r>
              <a:rPr lang="zh-CN" altLang="en-US" dirty="0" smtClean="0"/>
              <a:t>美</a:t>
            </a:r>
            <a:r>
              <a:rPr lang="en-US" altLang="zh-CN" dirty="0" smtClean="0"/>
              <a:t>]</a:t>
            </a:r>
            <a:r>
              <a:rPr lang="zh-CN" altLang="en-US" dirty="0" smtClean="0"/>
              <a:t>乔纳森</a:t>
            </a:r>
            <a:r>
              <a:rPr lang="en-US" altLang="zh-CN" dirty="0" smtClean="0"/>
              <a:t>.</a:t>
            </a:r>
            <a:r>
              <a:rPr lang="zh-CN" altLang="en-US" dirty="0" smtClean="0"/>
              <a:t>卡茨</a:t>
            </a:r>
            <a:r>
              <a:rPr lang="en-US" altLang="zh-CN" dirty="0" smtClean="0"/>
              <a:t>, [</a:t>
            </a:r>
            <a:r>
              <a:rPr lang="zh-CN" altLang="en-US" dirty="0" smtClean="0"/>
              <a:t>以色列</a:t>
            </a:r>
            <a:r>
              <a:rPr lang="en-US" altLang="zh-CN" dirty="0" smtClean="0"/>
              <a:t>]</a:t>
            </a:r>
            <a:r>
              <a:rPr lang="zh-CN" altLang="en-US" dirty="0" smtClean="0"/>
              <a:t>耶胡达</a:t>
            </a:r>
            <a:r>
              <a:rPr lang="en-US" altLang="zh-CN" dirty="0" smtClean="0"/>
              <a:t>.</a:t>
            </a:r>
            <a:r>
              <a:rPr lang="zh-CN" altLang="en-US" dirty="0" smtClean="0"/>
              <a:t>林德尔 著</a:t>
            </a:r>
            <a:r>
              <a:rPr lang="zh-CN" altLang="en-US" dirty="0"/>
              <a:t>，</a:t>
            </a:r>
            <a:r>
              <a:rPr lang="zh-CN" altLang="en-US" dirty="0" smtClean="0"/>
              <a:t>任伟 译</a:t>
            </a:r>
            <a:r>
              <a:rPr lang="en-US" altLang="zh-CN" dirty="0" smtClean="0"/>
              <a:t>. </a:t>
            </a:r>
            <a:r>
              <a:rPr lang="zh-CN" altLang="en-US" dirty="0" smtClean="0"/>
              <a:t>现代密码学</a:t>
            </a:r>
            <a:r>
              <a:rPr lang="en-US" altLang="zh-CN" dirty="0" smtClean="0"/>
              <a:t>—</a:t>
            </a:r>
            <a:r>
              <a:rPr lang="zh-CN" altLang="en-US" dirty="0" smtClean="0"/>
              <a:t>原理与协议</a:t>
            </a:r>
            <a:r>
              <a:rPr lang="zh-CN" altLang="en-US" dirty="0"/>
              <a:t>，</a:t>
            </a:r>
            <a:r>
              <a:rPr lang="zh-CN" altLang="en-US" dirty="0" smtClean="0"/>
              <a:t>国防工业出版社，</a:t>
            </a:r>
            <a:r>
              <a:rPr lang="en-US" altLang="zh-CN" dirty="0" smtClean="0"/>
              <a:t>2012</a:t>
            </a:r>
            <a:endParaRPr lang="zh-CN" altLang="zh-CN" dirty="0"/>
          </a:p>
          <a:p>
            <a:endParaRPr lang="zh-CN" altLang="en-US" dirty="0"/>
          </a:p>
        </p:txBody>
      </p:sp>
      <p:sp>
        <p:nvSpPr>
          <p:cNvPr id="4" name="日期占位符 3"/>
          <p:cNvSpPr>
            <a:spLocks noGrp="1"/>
          </p:cNvSpPr>
          <p:nvPr>
            <p:ph type="dt" sz="half" idx="10"/>
          </p:nvPr>
        </p:nvSpPr>
        <p:spPr/>
        <p:txBody>
          <a:bodyPr/>
          <a:lstStyle/>
          <a:p>
            <a:r>
              <a:rPr lang="en-US" altLang="zh-CN" smtClean="0"/>
              <a:t>Tue, 18/9/2018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Cryptography-Lect0</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8</a:t>
            </a:fld>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3420" y="4053777"/>
            <a:ext cx="1599009" cy="2302573"/>
          </a:xfrm>
          <a:prstGeom prst="rect">
            <a:avLst/>
          </a:prstGeom>
        </p:spPr>
      </p:pic>
    </p:spTree>
    <p:extLst>
      <p:ext uri="{BB962C8B-B14F-4D97-AF65-F5344CB8AC3E}">
        <p14:creationId xmlns:p14="http://schemas.microsoft.com/office/powerpoint/2010/main" val="369039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670" y="1124744"/>
            <a:ext cx="1575061" cy="1575061"/>
          </a:xfrm>
          <a:prstGeom prst="rect">
            <a:avLst/>
          </a:prstGeom>
        </p:spPr>
      </p:pic>
      <p:sp>
        <p:nvSpPr>
          <p:cNvPr id="2" name="标题 1"/>
          <p:cNvSpPr>
            <a:spLocks noGrp="1"/>
          </p:cNvSpPr>
          <p:nvPr>
            <p:ph type="title"/>
          </p:nvPr>
        </p:nvSpPr>
        <p:spPr/>
        <p:txBody>
          <a:bodyPr>
            <a:normAutofit/>
          </a:bodyPr>
          <a:lstStyle/>
          <a:p>
            <a:r>
              <a:rPr lang="en-US" altLang="zh-CN" dirty="0"/>
              <a:t>Recommended </a:t>
            </a:r>
            <a:r>
              <a:rPr lang="en-US" altLang="zh-CN" dirty="0" smtClean="0"/>
              <a:t>Books</a:t>
            </a:r>
            <a:endParaRPr lang="zh-CN" altLang="en-US" dirty="0"/>
          </a:p>
        </p:txBody>
      </p:sp>
      <p:sp>
        <p:nvSpPr>
          <p:cNvPr id="6" name="内容占位符 5"/>
          <p:cNvSpPr>
            <a:spLocks noGrp="1"/>
          </p:cNvSpPr>
          <p:nvPr>
            <p:ph idx="1"/>
          </p:nvPr>
        </p:nvSpPr>
        <p:spPr>
          <a:xfrm>
            <a:off x="457200" y="1600200"/>
            <a:ext cx="6635080" cy="4525963"/>
          </a:xfrm>
        </p:spPr>
        <p:txBody>
          <a:bodyPr>
            <a:normAutofit/>
          </a:bodyPr>
          <a:lstStyle/>
          <a:p>
            <a:r>
              <a:rPr lang="en-US" altLang="zh-CN" dirty="0" smtClean="0">
                <a:solidFill>
                  <a:schemeClr val="tx1"/>
                </a:solidFill>
              </a:rPr>
              <a:t>Story</a:t>
            </a:r>
          </a:p>
          <a:p>
            <a:pPr lvl="1"/>
            <a:r>
              <a:rPr lang="en-US" dirty="0" smtClean="0">
                <a:solidFill>
                  <a:schemeClr val="tx1"/>
                </a:solidFill>
              </a:rPr>
              <a:t>[</a:t>
            </a:r>
            <a:r>
              <a:rPr lang="zh-CN" altLang="en-US" dirty="0" smtClean="0">
                <a:solidFill>
                  <a:schemeClr val="tx1"/>
                </a:solidFill>
              </a:rPr>
              <a:t>美</a:t>
            </a:r>
            <a:r>
              <a:rPr lang="en-US" altLang="zh-CN" dirty="0" smtClean="0">
                <a:solidFill>
                  <a:schemeClr val="tx1"/>
                </a:solidFill>
              </a:rPr>
              <a:t>]</a:t>
            </a:r>
            <a:r>
              <a:rPr lang="zh-CN" altLang="en-US" dirty="0" smtClean="0">
                <a:solidFill>
                  <a:schemeClr val="tx1"/>
                </a:solidFill>
              </a:rPr>
              <a:t>保罗</a:t>
            </a:r>
            <a:r>
              <a:rPr lang="en-US" altLang="zh-CN" dirty="0" smtClean="0">
                <a:solidFill>
                  <a:schemeClr val="tx1"/>
                </a:solidFill>
              </a:rPr>
              <a:t>.</a:t>
            </a:r>
            <a:r>
              <a:rPr lang="zh-CN" altLang="en-US" dirty="0" smtClean="0">
                <a:solidFill>
                  <a:schemeClr val="tx1"/>
                </a:solidFill>
              </a:rPr>
              <a:t>伦德 编著，刘建伟，王琼 等译，密码的奥秘，电子工业出版社，</a:t>
            </a:r>
            <a:r>
              <a:rPr lang="en-US" altLang="zh-CN" dirty="0" smtClean="0">
                <a:solidFill>
                  <a:schemeClr val="tx1"/>
                </a:solidFill>
              </a:rPr>
              <a:t>2015</a:t>
            </a:r>
            <a:endParaRPr lang="en-US" dirty="0" smtClean="0">
              <a:solidFill>
                <a:schemeClr val="tx1"/>
              </a:solidFill>
            </a:endParaRPr>
          </a:p>
          <a:p>
            <a:pPr lvl="1"/>
            <a:r>
              <a:rPr lang="en-US" dirty="0" smtClean="0"/>
              <a:t>[</a:t>
            </a:r>
            <a:r>
              <a:rPr lang="zh-CN" altLang="en-US" dirty="0" smtClean="0"/>
              <a:t>英</a:t>
            </a:r>
            <a:r>
              <a:rPr lang="en-US" altLang="zh-CN" dirty="0" smtClean="0"/>
              <a:t>]</a:t>
            </a:r>
            <a:r>
              <a:rPr lang="zh-CN" altLang="en-US" dirty="0" smtClean="0"/>
              <a:t>西蒙</a:t>
            </a:r>
            <a:r>
              <a:rPr lang="en-US" altLang="zh-CN" dirty="0" smtClean="0"/>
              <a:t>.</a:t>
            </a:r>
            <a:r>
              <a:rPr lang="zh-CN" altLang="en-US" dirty="0" smtClean="0"/>
              <a:t>辛格 著，刘燕芬 译，码书</a:t>
            </a:r>
            <a:r>
              <a:rPr lang="zh-CN" altLang="en-US" dirty="0" smtClean="0">
                <a:solidFill>
                  <a:schemeClr val="tx1"/>
                </a:solidFill>
              </a:rPr>
              <a:t>，江西人民出版社，</a:t>
            </a:r>
            <a:r>
              <a:rPr lang="en-US" altLang="zh-CN" dirty="0" smtClean="0">
                <a:solidFill>
                  <a:schemeClr val="tx1"/>
                </a:solidFill>
              </a:rPr>
              <a:t>2018</a:t>
            </a:r>
            <a:endParaRPr lang="en-US" altLang="zh-CN" dirty="0"/>
          </a:p>
          <a:p>
            <a:pPr lvl="1"/>
            <a:r>
              <a:rPr lang="zh-CN" altLang="en-US" dirty="0" smtClean="0"/>
              <a:t>王善平，张奠宙，二战时期密码决战中的数学故事，高等教育出版社，</a:t>
            </a:r>
            <a:r>
              <a:rPr lang="en-US" altLang="zh-CN" dirty="0" smtClean="0"/>
              <a:t>2008</a:t>
            </a:r>
          </a:p>
        </p:txBody>
      </p:sp>
      <p:sp>
        <p:nvSpPr>
          <p:cNvPr id="3" name="日期占位符 2"/>
          <p:cNvSpPr>
            <a:spLocks noGrp="1"/>
          </p:cNvSpPr>
          <p:nvPr>
            <p:ph type="dt" sz="half" idx="10"/>
          </p:nvPr>
        </p:nvSpPr>
        <p:spPr/>
        <p:txBody>
          <a:bodyPr/>
          <a:lstStyle/>
          <a:p>
            <a:r>
              <a:rPr lang="en-US" altLang="zh-CN" smtClean="0"/>
              <a:t>Tue, 18/9/2018</a:t>
            </a:r>
            <a:endParaRPr lang="zh-CN" altLang="en-US" dirty="0"/>
          </a:p>
        </p:txBody>
      </p:sp>
      <p:sp>
        <p:nvSpPr>
          <p:cNvPr id="4" name="页脚占位符 3"/>
          <p:cNvSpPr>
            <a:spLocks noGrp="1"/>
          </p:cNvSpPr>
          <p:nvPr>
            <p:ph type="ftr" sz="quarter" idx="11"/>
          </p:nvPr>
        </p:nvSpPr>
        <p:spPr/>
        <p:txBody>
          <a:bodyPr/>
          <a:lstStyle/>
          <a:p>
            <a:r>
              <a:rPr lang="en-US" altLang="zh-CN" smtClean="0"/>
              <a:t>S8101034Q-Modern Cryptography-Lect0</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9</a:t>
            </a:fld>
            <a:endParaRPr lang="zh-CN" altLang="en-US"/>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0386" y="2814899"/>
            <a:ext cx="1425324" cy="2001788"/>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324" y="4816687"/>
            <a:ext cx="1072476" cy="1722225"/>
          </a:xfrm>
          <a:prstGeom prst="rect">
            <a:avLst/>
          </a:prstGeom>
        </p:spPr>
      </p:pic>
    </p:spTree>
    <p:extLst>
      <p:ext uri="{BB962C8B-B14F-4D97-AF65-F5344CB8AC3E}">
        <p14:creationId xmlns:p14="http://schemas.microsoft.com/office/powerpoint/2010/main" val="2339469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2214</TotalTime>
  <Words>1106</Words>
  <Application>Microsoft Office PowerPoint</Application>
  <PresentationFormat>全屏显示(4:3)</PresentationFormat>
  <Paragraphs>186</Paragraphs>
  <Slides>17</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宋体</vt:lpstr>
      <vt:lpstr>Arial</vt:lpstr>
      <vt:lpstr>Calibri</vt:lpstr>
      <vt:lpstr>Office 主题​​</vt:lpstr>
      <vt:lpstr>Course Information and prerequisites</vt:lpstr>
      <vt:lpstr>Teacher and TA</vt:lpstr>
      <vt:lpstr>Course Goal</vt:lpstr>
      <vt:lpstr>Content Covered</vt:lpstr>
      <vt:lpstr>Content Uncovered</vt:lpstr>
      <vt:lpstr>Grading (tentative)</vt:lpstr>
      <vt:lpstr>Prerequisites</vt:lpstr>
      <vt:lpstr>Textbook</vt:lpstr>
      <vt:lpstr>Recommended Books</vt:lpstr>
      <vt:lpstr>Recommended Books</vt:lpstr>
      <vt:lpstr>Recommended Books</vt:lpstr>
      <vt:lpstr>Recommended Books</vt:lpstr>
      <vt:lpstr>Recommended Books</vt:lpstr>
      <vt:lpstr>Recommended Books</vt:lpstr>
      <vt:lpstr>Recommended Books</vt:lpstr>
      <vt:lpstr>Recommended Books</vt:lpstr>
      <vt:lpstr>Recommended papers</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Before the lecture</dc:title>
  <dc:creator>User</dc:creator>
  <cp:lastModifiedBy>Jiang</cp:lastModifiedBy>
  <cp:revision>217</cp:revision>
  <dcterms:created xsi:type="dcterms:W3CDTF">2011-11-22T20:05:25Z</dcterms:created>
  <dcterms:modified xsi:type="dcterms:W3CDTF">2018-09-18T07:10:10Z</dcterms:modified>
</cp:coreProperties>
</file>