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96" r:id="rId4"/>
    <p:sldId id="297" r:id="rId5"/>
    <p:sldId id="298" r:id="rId6"/>
    <p:sldId id="324" r:id="rId7"/>
    <p:sldId id="341" r:id="rId8"/>
    <p:sldId id="300" r:id="rId9"/>
    <p:sldId id="326" r:id="rId10"/>
    <p:sldId id="327" r:id="rId11"/>
    <p:sldId id="301" r:id="rId12"/>
    <p:sldId id="328" r:id="rId13"/>
    <p:sldId id="332" r:id="rId14"/>
    <p:sldId id="311" r:id="rId15"/>
    <p:sldId id="310" r:id="rId16"/>
    <p:sldId id="329" r:id="rId17"/>
    <p:sldId id="338" r:id="rId18"/>
    <p:sldId id="333" r:id="rId19"/>
    <p:sldId id="334" r:id="rId20"/>
    <p:sldId id="335" r:id="rId21"/>
    <p:sldId id="304" r:id="rId22"/>
    <p:sldId id="303" r:id="rId23"/>
    <p:sldId id="305" r:id="rId24"/>
    <p:sldId id="336" r:id="rId25"/>
  </p:sldIdLst>
  <p:sldSz cx="9144000" cy="6858000" type="screen4x3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 autoAdjust="0"/>
    <p:restoredTop sz="82984" autoAdjust="0"/>
  </p:normalViewPr>
  <p:slideViewPr>
    <p:cSldViewPr>
      <p:cViewPr varScale="1">
        <p:scale>
          <a:sx n="95" d="100"/>
          <a:sy n="95" d="100"/>
        </p:scale>
        <p:origin x="16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7D9BE84-FDB0-4BB8-A851-51004E275E84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88FE8-52DA-4EDF-9178-A504EB9661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24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708DE01-F05D-41D9-9232-7DA54F2E1FC9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3F785F5-9F86-40D3-96CF-6A91DA64D8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9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5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7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Two famous people</a:t>
            </a:r>
            <a:r>
              <a:rPr lang="en-US" altLang="zh-CN" baseline="0" dirty="0" smtClean="0"/>
              <a:t> published two famous books, which two are landmarks in the progress of cryptography.</a:t>
            </a:r>
          </a:p>
          <a:p>
            <a:r>
              <a:rPr lang="en-US" altLang="zh-CN" baseline="0" dirty="0" smtClean="0"/>
              <a:t>The first one is Claude Shannon known as the father of information theory.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2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NSA</a:t>
            </a:r>
            <a:r>
              <a:rPr lang="en-US" dirty="0" smtClean="0"/>
              <a:t>: </a:t>
            </a:r>
            <a:r>
              <a:rPr lang="en-US" i="1" dirty="0" smtClean="0"/>
              <a:t>National</a:t>
            </a:r>
            <a:r>
              <a:rPr lang="en-US" dirty="0" smtClean="0"/>
              <a:t> Security Agency (</a:t>
            </a:r>
            <a:r>
              <a:rPr lang="zh-CN" altLang="en-US" dirty="0" smtClean="0"/>
              <a:t>美国</a:t>
            </a:r>
            <a:r>
              <a:rPr lang="en-US" altLang="zh-CN" dirty="0" smtClean="0"/>
              <a:t>)</a:t>
            </a:r>
            <a:r>
              <a:rPr lang="zh-CN" altLang="en-US" dirty="0" smtClean="0"/>
              <a:t>国家安全局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5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Alice wants to share a plaintext with Bob, which should be kept secret from others. To do this, Alice…</a:t>
            </a:r>
          </a:p>
          <a:p>
            <a:r>
              <a:rPr lang="en-US" altLang="zh-CN" dirty="0" smtClean="0"/>
              <a:t>The concept is very simple. However,</a:t>
            </a:r>
            <a:r>
              <a:rPr lang="en-US" altLang="zh-CN" baseline="0" dirty="0" smtClean="0"/>
              <a:t> from the implementation point of view, is it the case?</a:t>
            </a:r>
          </a:p>
          <a:p>
            <a:r>
              <a:rPr lang="en-US" altLang="zh-CN" baseline="0" dirty="0" smtClean="0"/>
              <a:t>Both symmetric encryption and asymmetric encryption have advantages and disadvantages.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7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It takes the </a:t>
            </a:r>
            <a:r>
              <a:rPr lang="en-US" altLang="zh-CN" dirty="0" err="1" smtClean="0"/>
              <a:t>ciphertext</a:t>
            </a:r>
            <a:r>
              <a:rPr lang="en-US" altLang="zh-CN" dirty="0" smtClean="0"/>
              <a:t> and the secret key and produces the original plaintext.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84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7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Cryptomania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Minicrypt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EEE-4BCE-413B-8940-4EDB5DBCCA2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5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3215-153E-4E3A-A901-ABFB8B1CA5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6BBA9-4B45-4292-A544-67C8E2D878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52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11792-1717-47F0-BD5D-A0E0C3487C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80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BA6C7-B263-4F84-83FA-F561BF0787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0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E0EC0-6463-47D0-8938-6DCBECA8C9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41976-2E34-413D-BF40-6B1BB9955E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19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8862-AB8E-40C7-A972-72DB392E53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19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334D9-8BBE-4260-AF18-FE816C34A5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86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17F0-CB02-456E-9D9A-E773A8B708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51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90CF6-063B-449F-AF39-BC65D092EF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24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D7EB6-CDC5-43FD-BFD3-395C88D5C7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48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5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  <a:cs typeface="Arial" charset="0"/>
              </a:rPr>
              <a:t>Tue, 18/9/2018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cs typeface="Arial" charset="0"/>
              </a:rPr>
              <a:t>S8101034Q-Modern Cryptography-Lect1.1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D15D35-8EA9-40A1-BB85-63C4DE870AD6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L1.1: Introduction to cryptography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Lecturer: Zoe L. JIANG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43174" y="6355080"/>
            <a:ext cx="3730194" cy="365760"/>
          </a:xfrm>
        </p:spPr>
        <p:txBody>
          <a:bodyPr/>
          <a:lstStyle/>
          <a:p>
            <a:r>
              <a:rPr lang="en-US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7" name="Picture 1" descr="C:\Documents and Settings\Administrator\Application Data\Tencent\Users\48074180\QQ\WinTemp\RichOle\A}%4ZHUSC_)DVIGREBCIC0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143250" cy="666750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3739595" y="5042370"/>
            <a:ext cx="1316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A309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15:45-17:30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phase – modern cryptography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Cryptography becomes the science</a:t>
            </a:r>
          </a:p>
          <a:p>
            <a:r>
              <a:rPr lang="en-US" altLang="zh-CN" dirty="0" smtClean="0"/>
              <a:t>The progress</a:t>
            </a:r>
          </a:p>
          <a:p>
            <a:pPr lvl="1"/>
            <a:r>
              <a:rPr lang="en-US" altLang="zh-CN" dirty="0" smtClean="0"/>
              <a:t>In 1976, Data Encryption Standard (DES) was published as the symmetric encryption standard</a:t>
            </a:r>
          </a:p>
          <a:p>
            <a:pPr lvl="1"/>
            <a:r>
              <a:rPr lang="en-US" altLang="zh-CN" dirty="0" smtClean="0"/>
              <a:t>In 1976, 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 &amp; Hellman proposed public key cryptosystem (PKC)</a:t>
            </a:r>
          </a:p>
          <a:p>
            <a:pPr lvl="1"/>
            <a:r>
              <a:rPr lang="en-US" altLang="zh-CN" dirty="0" smtClean="0"/>
              <a:t>In 1977, </a:t>
            </a:r>
            <a:r>
              <a:rPr lang="en-US" altLang="zh-CN" dirty="0" err="1" smtClean="0"/>
              <a:t>Rivest</a:t>
            </a:r>
            <a:r>
              <a:rPr lang="en-US" altLang="zh-CN" dirty="0" smtClean="0"/>
              <a:t>, Shamir &amp; </a:t>
            </a:r>
            <a:r>
              <a:rPr lang="en-US" altLang="zh-CN" dirty="0" err="1" smtClean="0"/>
              <a:t>Adleman</a:t>
            </a:r>
            <a:r>
              <a:rPr lang="en-US" altLang="zh-CN" dirty="0" smtClean="0"/>
              <a:t> proposed the public key encryption algorithm RSA </a:t>
            </a:r>
          </a:p>
          <a:p>
            <a:pPr lvl="1"/>
            <a:r>
              <a:rPr lang="en-US" altLang="zh-CN" dirty="0" smtClean="0"/>
              <a:t>In 1984, elliptic curve asymmetric key algorithm was proposed</a:t>
            </a:r>
          </a:p>
          <a:p>
            <a:pPr lvl="1"/>
            <a:r>
              <a:rPr lang="en-US" altLang="zh-CN" dirty="0" smtClean="0"/>
              <a:t>In 1991, Message Digest 5 (MD5) was proposed</a:t>
            </a:r>
          </a:p>
          <a:p>
            <a:r>
              <a:rPr lang="en-US" altLang="zh-CN" dirty="0" smtClean="0"/>
              <a:t>Feature: a central topic within computer science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Art </a:t>
            </a:r>
            <a:r>
              <a:rPr lang="en-US" altLang="zh-CN" dirty="0" smtClean="0">
                <a:sym typeface="Wingdings" panose="05000000000000000000" pitchFamily="2" charset="2"/>
              </a:rPr>
              <a:t> Science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Secret communication  Encryption, message authentication, digital signature, secure protocol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Military, government  Everywhere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origin, development and status of the cryptography</a:t>
            </a:r>
            <a:endParaRPr lang="zh-CN" altLang="en-US" dirty="0" smtClean="0"/>
          </a:p>
          <a:p>
            <a:r>
              <a:rPr lang="en-US" altLang="zh-CN" b="1" dirty="0"/>
              <a:t>Basic knowledge about cryptography</a:t>
            </a:r>
            <a:endParaRPr lang="zh-CN" altLang="en-US" b="1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applications of cryptography</a:t>
            </a:r>
          </a:p>
          <a:p>
            <a:r>
              <a:rPr lang="en-US" altLang="zh-CN" dirty="0"/>
              <a:t>The overview of </a:t>
            </a:r>
            <a:r>
              <a:rPr lang="en-US" altLang="zh-CN" dirty="0" smtClean="0"/>
              <a:t>cryptography</a:t>
            </a:r>
            <a:endParaRPr lang="en-US" altLang="zh-CN" dirty="0"/>
          </a:p>
          <a:p>
            <a:pPr lvl="0"/>
            <a:endParaRPr lang="zh-CN" altLang="en-US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(A)Symmetric Encryption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45917" y="6356350"/>
            <a:ext cx="3757931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655456"/>
            <a:ext cx="904321" cy="91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5408" y="3596328"/>
            <a:ext cx="807529" cy="103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95536" y="257174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Plaintext </a:t>
            </a:r>
            <a:r>
              <a:rPr lang="en-US" altLang="zh-CN" i="1" dirty="0" smtClean="0"/>
              <a:t>m</a:t>
            </a:r>
            <a:endParaRPr lang="zh-CN" alt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65880" y="257174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Plaintext </a:t>
            </a:r>
            <a:r>
              <a:rPr lang="en-US" altLang="zh-CN" i="1" dirty="0" smtClean="0"/>
              <a:t>m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31622" y="22264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Ciphertext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</a:t>
            </a:r>
            <a:endParaRPr lang="zh-CN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67744" y="2571744"/>
            <a:ext cx="13388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Enc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37885" y="2756410"/>
            <a:ext cx="429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2571744"/>
            <a:ext cx="13003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Dec(</a:t>
            </a:r>
            <a:r>
              <a:rPr lang="en-US" altLang="zh-CN" i="1" dirty="0" smtClean="0"/>
              <a:t>c,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cxnSp>
        <p:nvCxnSpPr>
          <p:cNvPr id="29" name="直接箭头连接符 28"/>
          <p:cNvCxnSpPr>
            <a:stCxn id="25" idx="3"/>
            <a:endCxn id="13" idx="1"/>
          </p:cNvCxnSpPr>
          <p:nvPr/>
        </p:nvCxnSpPr>
        <p:spPr>
          <a:xfrm>
            <a:off x="6448420" y="2756410"/>
            <a:ext cx="617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 flipH="1" flipV="1">
            <a:off x="2648907" y="310673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 flipH="1" flipV="1">
            <a:off x="5537207" y="310673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12394" y="32861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E</a:t>
            </a:r>
            <a:endParaRPr lang="zh-CN" altLang="en-US" i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0694" y="32861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D</a:t>
            </a:r>
            <a:endParaRPr lang="zh-CN" altLang="en-US" i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99792" y="4643446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E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D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Symmetric encryption</a:t>
            </a:r>
          </a:p>
          <a:p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E</a:t>
            </a:r>
            <a:r>
              <a:rPr lang="en-US" altLang="zh-CN" dirty="0" smtClean="0"/>
              <a:t> ≠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D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Asymmetric encryption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85142" y="47133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Alice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00892" y="47148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Bob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51920" y="2824459"/>
            <a:ext cx="111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unsecure channel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3568100" y="2708920"/>
            <a:ext cx="1579964" cy="101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crypto notions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Syntax of </a:t>
            </a:r>
            <a:r>
              <a:rPr lang="en-US" altLang="zh-CN" b="1" dirty="0" smtClean="0">
                <a:solidFill>
                  <a:srgbClr val="FF0000"/>
                </a:solidFill>
              </a:rPr>
              <a:t>symmetric</a:t>
            </a:r>
            <a:r>
              <a:rPr lang="en-US" altLang="zh-CN" b="1" dirty="0" smtClean="0"/>
              <a:t> encryption</a:t>
            </a:r>
          </a:p>
          <a:p>
            <a:pPr lvl="1"/>
            <a:r>
              <a:rPr lang="en-US" altLang="zh-CN" b="1" dirty="0" smtClean="0"/>
              <a:t>Key </a:t>
            </a:r>
            <a:r>
              <a:rPr lang="en-US" altLang="zh-CN" b="1" dirty="0"/>
              <a:t>generation</a:t>
            </a:r>
            <a:r>
              <a:rPr lang="en-US" altLang="zh-CN" dirty="0"/>
              <a:t> </a:t>
            </a:r>
            <a:r>
              <a:rPr lang="en-US" altLang="zh-CN" dirty="0" smtClean="0"/>
              <a:t>(Gen): a probabilistic </a:t>
            </a:r>
            <a:r>
              <a:rPr lang="en-US" altLang="zh-CN" dirty="0"/>
              <a:t>algorithm </a:t>
            </a:r>
            <a:r>
              <a:rPr lang="en-US" altLang="zh-CN" dirty="0" smtClean="0"/>
              <a:t> that outputs a key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chosen from a key space </a:t>
            </a:r>
            <a:r>
              <a:rPr lang="en-US" altLang="zh-CN" dirty="0" smtClean="0">
                <a:latin typeface="Brush Script MT" panose="03060802040406070304" pitchFamily="66" charset="0"/>
              </a:rPr>
              <a:t>K</a:t>
            </a:r>
            <a:endParaRPr lang="zh-CN" altLang="en-US" dirty="0">
              <a:latin typeface="Brush Script MT" panose="03060802040406070304" pitchFamily="66" charset="0"/>
            </a:endParaRPr>
          </a:p>
          <a:p>
            <a:pPr lvl="1"/>
            <a:r>
              <a:rPr lang="en-US" altLang="zh-CN" b="1" dirty="0" smtClean="0"/>
              <a:t>Encryption</a:t>
            </a:r>
            <a:r>
              <a:rPr lang="en-US" altLang="zh-CN" dirty="0" smtClean="0"/>
              <a:t> (Enc): takes as input a key </a:t>
            </a:r>
            <a:r>
              <a:rPr lang="en-US" altLang="zh-CN" i="1" dirty="0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/>
              <a:t> and a plaintext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from the message space </a:t>
            </a:r>
            <a:r>
              <a:rPr lang="en-US" altLang="zh-CN" dirty="0" smtClean="0">
                <a:latin typeface="Brush Script MT" panose="03060802040406070304" pitchFamily="66" charset="0"/>
              </a:rPr>
              <a:t>M</a:t>
            </a:r>
            <a:r>
              <a:rPr lang="en-US" altLang="zh-CN" dirty="0" smtClean="0"/>
              <a:t>, and outputs a </a:t>
            </a:r>
            <a:r>
              <a:rPr lang="en-US" altLang="zh-CN" dirty="0" err="1" smtClean="0"/>
              <a:t>ciphertext</a:t>
            </a:r>
            <a:r>
              <a:rPr lang="en-US" altLang="zh-CN" dirty="0"/>
              <a:t>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, </a:t>
            </a:r>
            <a:r>
              <a:rPr lang="en-US" altLang="zh-CN" dirty="0"/>
              <a:t>denoted as </a:t>
            </a:r>
            <a:r>
              <a:rPr lang="en-US" altLang="zh-CN" dirty="0" err="1"/>
              <a:t>Enc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altLang="zh-CN" b="1" dirty="0" smtClean="0"/>
              <a:t>Decryption</a:t>
            </a:r>
            <a:r>
              <a:rPr lang="en-US" altLang="zh-CN" dirty="0" smtClean="0"/>
              <a:t> (Dec): takes as input a key </a:t>
            </a:r>
            <a:r>
              <a:rPr lang="en-US" altLang="zh-CN" i="1" dirty="0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/>
              <a:t> and a </a:t>
            </a:r>
            <a:r>
              <a:rPr lang="en-US" altLang="zh-CN" dirty="0" err="1" smtClean="0"/>
              <a:t>ciphertext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and outputs a plaintext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</a:t>
            </a:r>
            <a:r>
              <a:rPr lang="en-US" altLang="zh-CN" dirty="0"/>
              <a:t>denoted as Dec(</a:t>
            </a:r>
            <a:r>
              <a:rPr lang="en-US" altLang="zh-CN" i="1" dirty="0"/>
              <a:t>c,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b="1" dirty="0" smtClean="0"/>
              <a:t>Correctness</a:t>
            </a:r>
            <a:r>
              <a:rPr lang="en-US" altLang="zh-CN" dirty="0" smtClean="0"/>
              <a:t>: </a:t>
            </a:r>
            <a:r>
              <a:rPr lang="en-US" altLang="zh-CN" dirty="0"/>
              <a:t>Dec(</a:t>
            </a:r>
            <a:r>
              <a:rPr lang="en-US" altLang="zh-CN" dirty="0" err="1" smtClean="0"/>
              <a:t>Enc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 smtClean="0"/>
              <a:t>),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m</a:t>
            </a:r>
            <a:endParaRPr lang="en-US" altLang="zh-CN" i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crypto notions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Syntax of </a:t>
            </a:r>
            <a:r>
              <a:rPr lang="en-US" altLang="zh-CN" b="1" dirty="0" smtClean="0">
                <a:solidFill>
                  <a:srgbClr val="FF0000"/>
                </a:solidFill>
              </a:rPr>
              <a:t>asymmetric</a:t>
            </a:r>
            <a:r>
              <a:rPr lang="en-US" altLang="zh-CN" b="1" dirty="0" smtClean="0"/>
              <a:t> </a:t>
            </a:r>
            <a:r>
              <a:rPr lang="en-US" altLang="zh-CN" b="1" dirty="0"/>
              <a:t>encryption</a:t>
            </a:r>
          </a:p>
          <a:p>
            <a:pPr lvl="1"/>
            <a:r>
              <a:rPr lang="en-US" altLang="zh-CN" b="1" dirty="0"/>
              <a:t>Key generation</a:t>
            </a:r>
            <a:r>
              <a:rPr lang="en-US" altLang="zh-CN" dirty="0"/>
              <a:t> (Gen): a probabilistic algorithm  that outputs a </a:t>
            </a:r>
            <a:r>
              <a:rPr lang="en-US" altLang="zh-CN" dirty="0" smtClean="0"/>
              <a:t>public and private </a:t>
            </a:r>
            <a:r>
              <a:rPr lang="en-US" altLang="zh-CN" dirty="0" smtClean="0">
                <a:solidFill>
                  <a:srgbClr val="FF0000"/>
                </a:solidFill>
              </a:rPr>
              <a:t>key pair (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pk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sk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chosen </a:t>
            </a:r>
            <a:r>
              <a:rPr lang="en-US" altLang="zh-CN" dirty="0"/>
              <a:t>from a key space </a:t>
            </a:r>
            <a:r>
              <a:rPr lang="en-US" altLang="zh-CN" dirty="0">
                <a:latin typeface="Brush Script MT" panose="03060802040406070304" pitchFamily="66" charset="0"/>
              </a:rPr>
              <a:t>K</a:t>
            </a:r>
            <a:endParaRPr lang="zh-CN" altLang="en-US" dirty="0">
              <a:latin typeface="Brush Script MT" panose="03060802040406070304" pitchFamily="66" charset="0"/>
            </a:endParaRPr>
          </a:p>
          <a:p>
            <a:pPr lvl="1"/>
            <a:r>
              <a:rPr lang="en-US" altLang="zh-CN" b="1" dirty="0"/>
              <a:t>Encryption</a:t>
            </a:r>
            <a:r>
              <a:rPr lang="en-US" altLang="zh-CN" dirty="0"/>
              <a:t> (</a:t>
            </a:r>
            <a:r>
              <a:rPr lang="en-US" altLang="zh-CN" dirty="0" err="1"/>
              <a:t>Enc</a:t>
            </a:r>
            <a:r>
              <a:rPr lang="en-US" altLang="zh-CN" dirty="0"/>
              <a:t>): takes as input a key </a:t>
            </a:r>
            <a:r>
              <a:rPr lang="en-US" altLang="zh-CN" i="1" dirty="0" err="1" smtClean="0"/>
              <a:t>pk</a:t>
            </a:r>
            <a:r>
              <a:rPr lang="en-US" altLang="zh-CN" dirty="0" smtClean="0"/>
              <a:t> </a:t>
            </a:r>
            <a:r>
              <a:rPr lang="en-US" altLang="zh-CN" dirty="0"/>
              <a:t>and a plaintext </a:t>
            </a:r>
            <a:r>
              <a:rPr lang="en-US" altLang="zh-CN" i="1" dirty="0"/>
              <a:t>m</a:t>
            </a:r>
            <a:r>
              <a:rPr lang="en-US" altLang="zh-CN" dirty="0"/>
              <a:t> from the message space </a:t>
            </a:r>
            <a:r>
              <a:rPr lang="en-US" altLang="zh-CN" dirty="0">
                <a:latin typeface="Brush Script MT" panose="03060802040406070304" pitchFamily="66" charset="0"/>
              </a:rPr>
              <a:t>M</a:t>
            </a:r>
            <a:r>
              <a:rPr lang="en-US" altLang="zh-CN" dirty="0"/>
              <a:t>, and outputs a </a:t>
            </a:r>
            <a:r>
              <a:rPr lang="en-US" altLang="zh-CN" dirty="0" err="1"/>
              <a:t>ciphertext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en-US" altLang="zh-CN" dirty="0"/>
              <a:t>, denoted as </a:t>
            </a:r>
            <a:r>
              <a:rPr lang="en-US" altLang="zh-CN" dirty="0" err="1"/>
              <a:t>Enc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pk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b="1" dirty="0"/>
              <a:t>Decryption</a:t>
            </a:r>
            <a:r>
              <a:rPr lang="en-US" altLang="zh-CN" dirty="0"/>
              <a:t> (Dec): takes as input a key </a:t>
            </a:r>
            <a:r>
              <a:rPr lang="en-US" altLang="zh-CN" i="1" dirty="0" err="1" smtClean="0"/>
              <a:t>sk</a:t>
            </a:r>
            <a:r>
              <a:rPr lang="en-US" altLang="zh-CN" dirty="0" smtClean="0"/>
              <a:t> </a:t>
            </a:r>
            <a:r>
              <a:rPr lang="en-US" altLang="zh-CN" dirty="0"/>
              <a:t>and a </a:t>
            </a:r>
            <a:r>
              <a:rPr lang="en-US" altLang="zh-CN" dirty="0" err="1"/>
              <a:t>ciphertext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en-US" altLang="zh-CN" dirty="0"/>
              <a:t> and outputs a plaintext </a:t>
            </a:r>
            <a:r>
              <a:rPr lang="en-US" altLang="zh-CN" i="1" dirty="0"/>
              <a:t>m</a:t>
            </a:r>
            <a:r>
              <a:rPr lang="en-US" altLang="zh-CN" dirty="0"/>
              <a:t>, denoted as Dec(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sk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b="1" dirty="0" smtClean="0"/>
              <a:t>Correctness</a:t>
            </a:r>
            <a:r>
              <a:rPr lang="en-US" altLang="zh-CN" dirty="0"/>
              <a:t>: Dec(</a:t>
            </a:r>
            <a:r>
              <a:rPr lang="en-US" altLang="zh-CN" dirty="0" err="1"/>
              <a:t>Enc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 err="1" smtClean="0"/>
              <a:t>pk</a:t>
            </a:r>
            <a:r>
              <a:rPr lang="en-US" altLang="zh-CN" dirty="0"/>
              <a:t>), </a:t>
            </a:r>
            <a:r>
              <a:rPr lang="en-US" altLang="zh-CN" i="1" dirty="0" err="1" smtClean="0"/>
              <a:t>sk</a:t>
            </a:r>
            <a:r>
              <a:rPr lang="en-US" altLang="zh-CN" dirty="0"/>
              <a:t>) = </a:t>
            </a:r>
            <a:r>
              <a:rPr lang="en-US" altLang="zh-CN" i="1" dirty="0"/>
              <a:t>m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07504" y="2679303"/>
            <a:ext cx="8856984" cy="399005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60610" y="116632"/>
            <a:ext cx="9541122" cy="648072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800" kern="0" dirty="0" smtClean="0">
                <a:solidFill>
                  <a:srgbClr val="009900"/>
                </a:solidFill>
                <a:latin typeface="Comic Sans MS" pitchFamily="66" charset="0"/>
                <a:cs typeface="Arial" charset="0"/>
              </a:rPr>
              <a:t>  Keys and </a:t>
            </a:r>
            <a:r>
              <a:rPr lang="en-US" sz="3800" kern="0" dirty="0" err="1" smtClean="0">
                <a:solidFill>
                  <a:srgbClr val="009900"/>
                </a:solidFill>
                <a:latin typeface="Comic Sans MS" pitchFamily="66" charset="0"/>
                <a:cs typeface="Arial" charset="0"/>
              </a:rPr>
              <a:t>Kerckhoffs</a:t>
            </a:r>
            <a:r>
              <a:rPr lang="en-US" sz="3800" kern="0" dirty="0" smtClean="0">
                <a:solidFill>
                  <a:srgbClr val="009900"/>
                </a:solidFill>
                <a:latin typeface="Comic Sans MS" pitchFamily="66" charset="0"/>
                <a:cs typeface="Arial" charset="0"/>
              </a:rPr>
              <a:t>’ Principle</a:t>
            </a:r>
            <a:endParaRPr lang="en-US" sz="3800" kern="0" dirty="0">
              <a:solidFill>
                <a:srgbClr val="009900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107504" y="1115452"/>
            <a:ext cx="9036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To maintain security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key k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should be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definitely a secret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07504" y="1547500"/>
            <a:ext cx="9036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What about Enc and Dec algorithm ?</a:t>
            </a:r>
            <a:endParaRPr lang="en-US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60040" y="1979548"/>
            <a:ext cx="8532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security by keeping them private too ?</a:t>
            </a:r>
            <a:endParaRPr lang="en-US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952328" y="2814028"/>
            <a:ext cx="3455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Kerckhoffs</a:t>
            </a:r>
            <a:r>
              <a:rPr lang="en-US" sz="24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’ Principle:</a:t>
            </a:r>
            <a:endParaRPr lang="en-US" sz="2200" dirty="0" smtClean="0">
              <a:solidFill>
                <a:srgbClr val="000000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536" y="3462099"/>
            <a:ext cx="60121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“The cipher method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must not be </a:t>
            </a:r>
            <a:r>
              <a:rPr lang="en-US" sz="24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required to be secret and it must be able to fall into the hands of the enemy without any inconvenience ”</a:t>
            </a:r>
            <a:endParaRPr lang="en-US" sz="2200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5738" y="3494340"/>
            <a:ext cx="1479798" cy="202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444208" y="5662989"/>
            <a:ext cx="2259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19</a:t>
            </a:r>
            <a:r>
              <a:rPr lang="en-US" baseline="300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th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century Dutch cryptographer</a:t>
            </a:r>
            <a:endParaRPr lang="en-US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627784" y="5046275"/>
            <a:ext cx="8995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a.k.a</a:t>
            </a:r>
            <a:endParaRPr lang="en-US" sz="2200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827584" y="5622339"/>
            <a:ext cx="48965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Security rely solely on the secrecy of the key</a:t>
            </a:r>
            <a:endParaRPr lang="en-US" sz="2200" dirty="0" smtClean="0">
              <a:solidFill>
                <a:srgbClr val="FF0000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Tue, 18/9/2018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S8101034Q-Modern Cryptography-Lect1.1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7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24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origin, development and status of the cryptography</a:t>
            </a:r>
            <a:endParaRPr lang="zh-CN" altLang="en-US" dirty="0" smtClean="0"/>
          </a:p>
          <a:p>
            <a:r>
              <a:rPr lang="en-US" altLang="zh-CN" dirty="0"/>
              <a:t>Basic knowledge about cryptography</a:t>
            </a:r>
            <a:endParaRPr lang="zh-CN" altLang="en-US" dirty="0"/>
          </a:p>
          <a:p>
            <a:r>
              <a:rPr lang="en-US" altLang="zh-CN" b="1" dirty="0"/>
              <a:t>The applications of cryptography</a:t>
            </a:r>
          </a:p>
          <a:p>
            <a:r>
              <a:rPr lang="en-US" dirty="0" smtClean="0"/>
              <a:t>The </a:t>
            </a:r>
            <a:r>
              <a:rPr lang="en-US" altLang="zh-CN" dirty="0" smtClean="0"/>
              <a:t>overview </a:t>
            </a:r>
            <a:r>
              <a:rPr lang="en-US" dirty="0" smtClean="0"/>
              <a:t>of </a:t>
            </a:r>
            <a:r>
              <a:rPr lang="en-US" dirty="0" smtClean="0"/>
              <a:t>cryptography</a:t>
            </a:r>
            <a:endParaRPr lang="en-US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53752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Crypto: Past</a:t>
            </a:r>
            <a:r>
              <a:rPr lang="en-US" sz="36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and Present</a:t>
            </a:r>
            <a:endParaRPr lang="en-US" sz="3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5" y="2204864"/>
            <a:ext cx="28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Communication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19872" y="1916832"/>
            <a:ext cx="0" cy="45365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13407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Until 1970s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126876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1970s and Until Now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18448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Authenticated Message Communication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23077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E-cash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327569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32849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Activism with Safety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422108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Secure Information Retrieval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1920" y="27716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E-election, E-auction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37797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Secure Storage, Disk encryption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51920" y="471585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Secure outsourcing to  Cloud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559874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……….and the list goes 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6084004"/>
            <a:ext cx="522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these fall under the purview of Cryptography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3224" y="3127979"/>
            <a:ext cx="7920880" cy="92333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Cryptography: Study of mathematical techniques for securing digital information, systems and distributed computation against adversarial attacks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2" name="TextBox 17"/>
          <p:cNvSpPr txBox="1"/>
          <p:nvPr/>
        </p:nvSpPr>
        <p:spPr>
          <a:xfrm>
            <a:off x="3851920" y="513780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Blockchain</a:t>
            </a:r>
            <a:r>
              <a:rPr lang="en-US" dirty="0" smtClean="0"/>
              <a:t>, cryptocurrency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6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5" grpId="0"/>
      <p:bldP spid="12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origin, development and status of the cryptography</a:t>
            </a:r>
            <a:endParaRPr lang="zh-CN" altLang="en-US" dirty="0" smtClean="0"/>
          </a:p>
          <a:p>
            <a:r>
              <a:rPr lang="en-US" altLang="zh-CN" dirty="0"/>
              <a:t>Basic knowledge about cryptography</a:t>
            </a:r>
            <a:endParaRPr lang="zh-CN" altLang="en-US" dirty="0"/>
          </a:p>
          <a:p>
            <a:r>
              <a:rPr lang="en-US" altLang="zh-CN" dirty="0"/>
              <a:t>The applications of cryptography</a:t>
            </a:r>
          </a:p>
          <a:p>
            <a:r>
              <a:rPr lang="en-US" b="1" dirty="0" smtClean="0"/>
              <a:t>The </a:t>
            </a:r>
            <a:r>
              <a:rPr lang="en-US" altLang="zh-CN" b="1" dirty="0" smtClean="0"/>
              <a:t>overview </a:t>
            </a:r>
            <a:r>
              <a:rPr lang="en-US" b="1" dirty="0" smtClean="0"/>
              <a:t>of </a:t>
            </a:r>
            <a:r>
              <a:rPr lang="en-US" b="1" dirty="0" smtClean="0"/>
              <a:t>cryptography</a:t>
            </a:r>
            <a:endParaRPr lang="en-US" b="1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The origin, development and status of the cryptography</a:t>
            </a:r>
            <a:endParaRPr lang="zh-CN" altLang="en-US" b="1" dirty="0" smtClean="0"/>
          </a:p>
          <a:p>
            <a:r>
              <a:rPr lang="en-US" altLang="zh-CN" dirty="0"/>
              <a:t>Basic knowledge about cryptography</a:t>
            </a:r>
            <a:endParaRPr lang="zh-CN" altLang="en-US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applications of cryptography</a:t>
            </a:r>
          </a:p>
          <a:p>
            <a:r>
              <a:rPr lang="en-US" altLang="zh-CN" dirty="0"/>
              <a:t>The overview of </a:t>
            </a:r>
            <a:r>
              <a:rPr lang="en-US" altLang="zh-CN" dirty="0" smtClean="0"/>
              <a:t>cryptography</a:t>
            </a:r>
            <a:endParaRPr lang="en-US" altLang="zh-CN" dirty="0"/>
          </a:p>
          <a:p>
            <a:pPr lvl="0"/>
            <a:endParaRPr lang="zh-CN" altLang="en-US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overview of cryptography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689236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00033" y="3714752"/>
            <a:ext cx="1701415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alibri" panose="020F0502020204030204" pitchFamily="34" charset="0"/>
              </a:rPr>
              <a:t>Steganography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56548" y="371475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Transposition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508112" y="371475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Substitution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27" name="直接箭头连接符 26"/>
          <p:cNvCxnSpPr>
            <a:stCxn id="37" idx="2"/>
            <a:endCxn id="12" idx="0"/>
          </p:cNvCxnSpPr>
          <p:nvPr/>
        </p:nvCxnSpPr>
        <p:spPr>
          <a:xfrm flipH="1">
            <a:off x="1350741" y="3000372"/>
            <a:ext cx="25658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7" idx="2"/>
            <a:endCxn id="14" idx="0"/>
          </p:cNvCxnSpPr>
          <p:nvPr/>
        </p:nvCxnSpPr>
        <p:spPr>
          <a:xfrm>
            <a:off x="1607323" y="3000372"/>
            <a:ext cx="1686607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7" idx="2"/>
            <a:endCxn id="13" idx="0"/>
          </p:cNvCxnSpPr>
          <p:nvPr/>
        </p:nvCxnSpPr>
        <p:spPr>
          <a:xfrm>
            <a:off x="1607323" y="3000372"/>
            <a:ext cx="3835043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214678" y="2714620"/>
            <a:ext cx="235745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Modern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786182" y="1357298"/>
            <a:ext cx="128588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Cryptology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500694" y="2000241"/>
            <a:ext cx="150019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Cryptanalysis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009756" y="2000241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00034" y="2714620"/>
            <a:ext cx="221457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Classic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38" name="直接箭头连接符 37"/>
          <p:cNvCxnSpPr>
            <a:stCxn id="34" idx="2"/>
            <a:endCxn id="36" idx="0"/>
          </p:cNvCxnSpPr>
          <p:nvPr/>
        </p:nvCxnSpPr>
        <p:spPr>
          <a:xfrm rot="5400000">
            <a:off x="3433754" y="1004870"/>
            <a:ext cx="357191" cy="163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2"/>
            <a:endCxn id="35" idx="0"/>
          </p:cNvCxnSpPr>
          <p:nvPr/>
        </p:nvCxnSpPr>
        <p:spPr>
          <a:xfrm rot="16200000" flipH="1">
            <a:off x="5161363" y="910810"/>
            <a:ext cx="357191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2"/>
            <a:endCxn id="37" idx="0"/>
          </p:cNvCxnSpPr>
          <p:nvPr/>
        </p:nvCxnSpPr>
        <p:spPr>
          <a:xfrm rot="5400000">
            <a:off x="1987136" y="1906181"/>
            <a:ext cx="428627" cy="1188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6" idx="2"/>
            <a:endCxn id="33" idx="0"/>
          </p:cNvCxnSpPr>
          <p:nvPr/>
        </p:nvCxnSpPr>
        <p:spPr>
          <a:xfrm rot="16200000" flipH="1">
            <a:off x="3380176" y="1701390"/>
            <a:ext cx="428627" cy="159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508112" y="435769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ea typeface="新細明體" pitchFamily="18" charset="-120"/>
              </a:rPr>
              <a:t>Caesar cipher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436674" y="4929198"/>
            <a:ext cx="191930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Calibri" panose="020F0502020204030204" pitchFamily="34" charset="0"/>
                <a:ea typeface="新細明體" pitchFamily="18" charset="-120"/>
              </a:rPr>
              <a:t>Vigenere</a:t>
            </a:r>
            <a:r>
              <a:rPr lang="en-US" altLang="zh-TW" dirty="0" smtClean="0">
                <a:latin typeface="Calibri" panose="020F0502020204030204" pitchFamily="34" charset="0"/>
                <a:ea typeface="新細明體" pitchFamily="18" charset="-120"/>
              </a:rPr>
              <a:t> cipher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656548" y="436721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Rail fence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39752" y="4221088"/>
            <a:ext cx="2089372" cy="1728192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559230" y="4205127"/>
            <a:ext cx="1752446" cy="592025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514189" y="55007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</a:rPr>
              <a:t>Hill cipher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overview of cryptography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95575" y="6356350"/>
            <a:ext cx="3608273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786182" y="1357298"/>
            <a:ext cx="128588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Cryptology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500694" y="2000241"/>
            <a:ext cx="150019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Cryptanalysis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09756" y="2000241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19" name="直接箭头连接符 18"/>
          <p:cNvCxnSpPr>
            <a:stCxn id="15" idx="2"/>
            <a:endCxn id="17" idx="0"/>
          </p:cNvCxnSpPr>
          <p:nvPr/>
        </p:nvCxnSpPr>
        <p:spPr>
          <a:xfrm rot="5400000">
            <a:off x="3433754" y="1004870"/>
            <a:ext cx="357191" cy="163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6" idx="0"/>
          </p:cNvCxnSpPr>
          <p:nvPr/>
        </p:nvCxnSpPr>
        <p:spPr>
          <a:xfrm rot="16200000" flipH="1">
            <a:off x="5161363" y="910810"/>
            <a:ext cx="357191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2"/>
          </p:cNvCxnSpPr>
          <p:nvPr/>
        </p:nvCxnSpPr>
        <p:spPr>
          <a:xfrm rot="5400000">
            <a:off x="1987136" y="1906181"/>
            <a:ext cx="428627" cy="1188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2"/>
          </p:cNvCxnSpPr>
          <p:nvPr/>
        </p:nvCxnSpPr>
        <p:spPr>
          <a:xfrm rot="16200000" flipH="1">
            <a:off x="3380176" y="1701390"/>
            <a:ext cx="428627" cy="159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357290" y="3429000"/>
            <a:ext cx="257176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Symmetric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000628" y="3429000"/>
            <a:ext cx="271464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Asymmetric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928662" y="4214818"/>
            <a:ext cx="142876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Block cipher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143240" y="4214818"/>
            <a:ext cx="156211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Stream cipher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49" name="直接箭头连接符 48"/>
          <p:cNvCxnSpPr>
            <a:endCxn id="42" idx="0"/>
          </p:cNvCxnSpPr>
          <p:nvPr/>
        </p:nvCxnSpPr>
        <p:spPr>
          <a:xfrm rot="5400000">
            <a:off x="3303976" y="2339571"/>
            <a:ext cx="428628" cy="1750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3" idx="0"/>
          </p:cNvCxnSpPr>
          <p:nvPr/>
        </p:nvCxnSpPr>
        <p:spPr>
          <a:xfrm rot="16200000" flipH="1">
            <a:off x="5161363" y="2232413"/>
            <a:ext cx="428628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4" idx="0"/>
          </p:cNvCxnSpPr>
          <p:nvPr/>
        </p:nvCxnSpPr>
        <p:spPr>
          <a:xfrm rot="5400000">
            <a:off x="1893075" y="3464719"/>
            <a:ext cx="50006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2" idx="2"/>
            <a:endCxn id="45" idx="0"/>
          </p:cNvCxnSpPr>
          <p:nvPr/>
        </p:nvCxnSpPr>
        <p:spPr>
          <a:xfrm rot="16200000" flipH="1">
            <a:off x="3033702" y="3324224"/>
            <a:ext cx="500066" cy="1281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1214414" y="4786322"/>
            <a:ext cx="7762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DES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214414" y="5286388"/>
            <a:ext cx="7762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AES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0034" y="2714620"/>
            <a:ext cx="221457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Classic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214678" y="2714620"/>
            <a:ext cx="235745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Modern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507674" y="4786322"/>
            <a:ext cx="7762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RC4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327984" y="4071942"/>
            <a:ext cx="1764295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Message authentication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692419" y="4786322"/>
            <a:ext cx="7762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MAC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92419" y="5254636"/>
            <a:ext cx="7762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Hash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>
            <a:off x="2625245" y="3714752"/>
            <a:ext cx="3584887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965070" y="4714884"/>
            <a:ext cx="1230666" cy="1000132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308963" y="4670424"/>
            <a:ext cx="1230666" cy="584212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500694" y="4660914"/>
            <a:ext cx="1230666" cy="1000132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overview of cryptography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1800" dirty="0">
              <a:latin typeface="Calibri" panose="020F050202020403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689236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214678" y="2714620"/>
            <a:ext cx="235745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Modern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86182" y="1357298"/>
            <a:ext cx="128588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Cryptology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500694" y="2000241"/>
            <a:ext cx="150019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Cryptanalysis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09756" y="2000241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0034" y="2714620"/>
            <a:ext cx="221457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Classic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19" name="直接箭头连接符 18"/>
          <p:cNvCxnSpPr>
            <a:stCxn id="15" idx="2"/>
            <a:endCxn id="17" idx="0"/>
          </p:cNvCxnSpPr>
          <p:nvPr/>
        </p:nvCxnSpPr>
        <p:spPr>
          <a:xfrm rot="5400000">
            <a:off x="3433754" y="1004870"/>
            <a:ext cx="357191" cy="163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6" idx="0"/>
          </p:cNvCxnSpPr>
          <p:nvPr/>
        </p:nvCxnSpPr>
        <p:spPr>
          <a:xfrm rot="16200000" flipH="1">
            <a:off x="5161363" y="910810"/>
            <a:ext cx="357191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2"/>
            <a:endCxn id="18" idx="0"/>
          </p:cNvCxnSpPr>
          <p:nvPr/>
        </p:nvCxnSpPr>
        <p:spPr>
          <a:xfrm rot="5400000">
            <a:off x="1987136" y="1906181"/>
            <a:ext cx="428627" cy="1188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2"/>
            <a:endCxn id="8" idx="0"/>
          </p:cNvCxnSpPr>
          <p:nvPr/>
        </p:nvCxnSpPr>
        <p:spPr>
          <a:xfrm rot="16200000" flipH="1">
            <a:off x="3380176" y="1701390"/>
            <a:ext cx="428627" cy="159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357290" y="3429000"/>
            <a:ext cx="257176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Symmetric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000628" y="3429000"/>
            <a:ext cx="271464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Asymmetric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49" name="直接箭头连接符 48"/>
          <p:cNvCxnSpPr>
            <a:stCxn id="8" idx="2"/>
            <a:endCxn id="42" idx="0"/>
          </p:cNvCxnSpPr>
          <p:nvPr/>
        </p:nvCxnSpPr>
        <p:spPr>
          <a:xfrm rot="5400000">
            <a:off x="3303976" y="2339571"/>
            <a:ext cx="428628" cy="1750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2"/>
            <a:endCxn id="43" idx="0"/>
          </p:cNvCxnSpPr>
          <p:nvPr/>
        </p:nvCxnSpPr>
        <p:spPr>
          <a:xfrm rot="16200000" flipH="1">
            <a:off x="5161363" y="2232413"/>
            <a:ext cx="428628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25085" y="4214818"/>
            <a:ext cx="242889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Public key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448776" y="4214818"/>
            <a:ext cx="241936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ID-based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31" name="直接箭头连接符 30"/>
          <p:cNvCxnSpPr>
            <a:endCxn id="28" idx="0"/>
          </p:cNvCxnSpPr>
          <p:nvPr/>
        </p:nvCxnSpPr>
        <p:spPr>
          <a:xfrm flipH="1">
            <a:off x="4658460" y="3714752"/>
            <a:ext cx="1334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6" idx="0"/>
          </p:cNvCxnSpPr>
          <p:nvPr/>
        </p:nvCxnSpPr>
        <p:spPr>
          <a:xfrm flipH="1">
            <a:off x="1839531" y="3714752"/>
            <a:ext cx="41338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910837" y="4714884"/>
            <a:ext cx="171451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RSA encryption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10837" y="5214950"/>
            <a:ext cx="191930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alibri" panose="020F0502020204030204" pitchFamily="34" charset="0"/>
              </a:rPr>
              <a:t>ElGamal</a:t>
            </a:r>
            <a:r>
              <a:rPr lang="en-US" altLang="zh-CN" dirty="0" smtClean="0">
                <a:latin typeface="Calibri" panose="020F0502020204030204" pitchFamily="34" charset="0"/>
              </a:rPr>
              <a:t> signature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53647" y="5715016"/>
            <a:ext cx="271464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Elliptic curve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282855" y="4214818"/>
            <a:ext cx="241936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Advanced cryptography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080972" y="4705555"/>
            <a:ext cx="278605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Attribute-based encryption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85250" y="5231480"/>
            <a:ext cx="221457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Predicate encryption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563845" y="5715016"/>
            <a:ext cx="185738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Ring signature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671002" y="6165304"/>
            <a:ext cx="164307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Secret sharing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35" name="直接箭头连接符 34"/>
          <p:cNvCxnSpPr>
            <a:endCxn id="29" idx="0"/>
          </p:cNvCxnSpPr>
          <p:nvPr/>
        </p:nvCxnSpPr>
        <p:spPr>
          <a:xfrm>
            <a:off x="6114386" y="3714752"/>
            <a:ext cx="1378153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67544" y="4600243"/>
            <a:ext cx="2886850" cy="1593841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940152" y="4600251"/>
            <a:ext cx="3107398" cy="1954539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Crypto Zoo</a:t>
            </a:r>
            <a:endParaRPr lang="en-US" sz="3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19675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life Applications: Including previous ones 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520" y="5877272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Assumptions: Number Theoretic/crude assumptions like AES/DES are secure PRF schemes, SHA 3 secure hash function etc.  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184482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Primitives: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740352" y="27809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E1EFE"/>
                </a:solidFill>
              </a:rPr>
              <a:t>SPRP</a:t>
            </a:r>
            <a:endParaRPr lang="en-US" sz="1200" dirty="0">
              <a:solidFill>
                <a:srgbClr val="5E1EF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7864" y="264387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Key Agreement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" y="1556792"/>
            <a:ext cx="9123288" cy="3960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2240" y="2204864"/>
            <a:ext cx="1875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Multiparty </a:t>
            </a:r>
            <a:r>
              <a:rPr lang="en-US" sz="1200" dirty="0" smtClean="0">
                <a:solidFill>
                  <a:srgbClr val="FFFFFF"/>
                </a:solidFill>
              </a:rPr>
              <a:t>Computation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2080" y="1628800"/>
            <a:ext cx="1967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Homomorphic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smtClean="0">
                <a:solidFill>
                  <a:srgbClr val="FFFFFF"/>
                </a:solidFill>
              </a:rPr>
              <a:t>Encryption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5976" y="1844824"/>
            <a:ext cx="1615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Deniable Encryption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4141" y="1907540"/>
            <a:ext cx="1730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Functional Encryption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3888" y="2586390"/>
            <a:ext cx="1533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Oblivious Transfer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0488" y="2359913"/>
            <a:ext cx="1753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Commitment Schemes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880" y="2852936"/>
            <a:ext cx="1835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Zero Knowledge Proofs</a:t>
            </a:r>
          </a:p>
        </p:txBody>
      </p:sp>
      <p:sp>
        <p:nvSpPr>
          <p:cNvPr id="13" name="Rectangle 12"/>
          <p:cNvSpPr/>
          <p:nvPr/>
        </p:nvSpPr>
        <p:spPr>
          <a:xfrm rot="1630319">
            <a:off x="6680547" y="2305159"/>
            <a:ext cx="2083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Symmetric Key Encryption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3648" y="3018438"/>
            <a:ext cx="1719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Public Key Encryption</a:t>
            </a:r>
          </a:p>
        </p:txBody>
      </p:sp>
      <p:sp>
        <p:nvSpPr>
          <p:cNvPr id="15" name="Rectangle 14"/>
          <p:cNvSpPr/>
          <p:nvPr/>
        </p:nvSpPr>
        <p:spPr>
          <a:xfrm rot="4493408">
            <a:off x="2783148" y="5025902"/>
            <a:ext cx="525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MAC</a:t>
            </a:r>
          </a:p>
        </p:txBody>
      </p:sp>
      <p:sp>
        <p:nvSpPr>
          <p:cNvPr id="16" name="Rectangle 15"/>
          <p:cNvSpPr/>
          <p:nvPr/>
        </p:nvSpPr>
        <p:spPr>
          <a:xfrm rot="4523067">
            <a:off x="2118277" y="3993541"/>
            <a:ext cx="1404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Digital Signature</a:t>
            </a:r>
          </a:p>
        </p:txBody>
      </p:sp>
      <p:sp>
        <p:nvSpPr>
          <p:cNvPr id="17" name="Rectangle 16"/>
          <p:cNvSpPr/>
          <p:nvPr/>
        </p:nvSpPr>
        <p:spPr>
          <a:xfrm rot="4244106">
            <a:off x="4811605" y="4140546"/>
            <a:ext cx="2039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Authenticated Encryption</a:t>
            </a:r>
          </a:p>
        </p:txBody>
      </p:sp>
      <p:sp>
        <p:nvSpPr>
          <p:cNvPr id="18" name="Rectangle 17"/>
          <p:cNvSpPr/>
          <p:nvPr/>
        </p:nvSpPr>
        <p:spPr>
          <a:xfrm rot="6527981">
            <a:off x="973957" y="4691756"/>
            <a:ext cx="1276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Hash Functions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87824" y="3594502"/>
            <a:ext cx="14386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One way Function</a:t>
            </a:r>
          </a:p>
        </p:txBody>
      </p:sp>
      <p:sp>
        <p:nvSpPr>
          <p:cNvPr id="20" name="Rectangle 19"/>
          <p:cNvSpPr/>
          <p:nvPr/>
        </p:nvSpPr>
        <p:spPr>
          <a:xfrm rot="6172951">
            <a:off x="4421937" y="4401062"/>
            <a:ext cx="1696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One way permutation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00192" y="2564904"/>
            <a:ext cx="466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PRG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43483" y="2996952"/>
            <a:ext cx="454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PRF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60232" y="2276872"/>
            <a:ext cx="441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PRP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63688" y="2719953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Secret Sharing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7824" y="3140968"/>
            <a:ext cx="1285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Blind Signature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20272" y="2348880"/>
            <a:ext cx="54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SPRP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25331" y="3356992"/>
            <a:ext cx="1282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Key Agreement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33443" y="2780928"/>
            <a:ext cx="1232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Key Derivation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75656" y="3296017"/>
            <a:ext cx="10668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Obfuscation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51419" y="2431921"/>
            <a:ext cx="1956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Leakage Resilient Crypto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Stream Cipher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9672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Block Cipher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2975" y="6608385"/>
            <a:ext cx="3069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Slide Idea courtesy: </a:t>
            </a:r>
            <a:r>
              <a:rPr lang="en-US" sz="1200" dirty="0" err="1" smtClean="0"/>
              <a:t>Manoj</a:t>
            </a:r>
            <a:r>
              <a:rPr lang="en-US" sz="1200" dirty="0" smtClean="0"/>
              <a:t> </a:t>
            </a:r>
            <a:r>
              <a:rPr lang="en-US" sz="1200" dirty="0" err="1" smtClean="0"/>
              <a:t>Prabhakaran</a:t>
            </a:r>
            <a:endParaRPr lang="en-US" sz="1200" dirty="0"/>
          </a:p>
        </p:txBody>
      </p:sp>
      <p:sp>
        <p:nvSpPr>
          <p:cNvPr id="37" name="日期占位符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7" grpId="0"/>
      <p:bldP spid="28" grpId="0"/>
      <p:bldP spid="24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The origin, development and status of the cryptography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Before 1800, cryptography is the </a:t>
            </a:r>
            <a:r>
              <a:rPr lang="en-US" altLang="zh-CN" dirty="0" smtClean="0">
                <a:solidFill>
                  <a:srgbClr val="FF0000"/>
                </a:solidFill>
              </a:rPr>
              <a:t>art</a:t>
            </a:r>
            <a:r>
              <a:rPr lang="en-US" altLang="zh-CN" dirty="0" smtClean="0"/>
              <a:t> –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phase</a:t>
            </a:r>
          </a:p>
          <a:p>
            <a:r>
              <a:rPr lang="en-US" altLang="zh-CN" dirty="0" smtClean="0"/>
              <a:t>1800-1975, cryptography becomes the </a:t>
            </a:r>
            <a:r>
              <a:rPr lang="en-US" altLang="zh-CN" dirty="0" smtClean="0">
                <a:solidFill>
                  <a:srgbClr val="FF0000"/>
                </a:solidFill>
              </a:rPr>
              <a:t>science</a:t>
            </a:r>
            <a:r>
              <a:rPr lang="en-US" altLang="zh-CN" dirty="0" smtClean="0"/>
              <a:t> –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phase</a:t>
            </a:r>
          </a:p>
          <a:p>
            <a:r>
              <a:rPr lang="en-US" altLang="zh-CN" dirty="0" smtClean="0"/>
              <a:t>In 1976, </a:t>
            </a:r>
            <a:r>
              <a:rPr lang="en-US" altLang="zh-CN" dirty="0" smtClean="0">
                <a:solidFill>
                  <a:srgbClr val="FF0000"/>
                </a:solidFill>
              </a:rPr>
              <a:t>public key</a:t>
            </a:r>
            <a:r>
              <a:rPr lang="en-US" altLang="zh-CN" dirty="0" smtClean="0"/>
              <a:t> cryptography (asymmetric cryptography) was proposed –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phase</a:t>
            </a:r>
          </a:p>
          <a:p>
            <a:r>
              <a:rPr lang="en-US" altLang="zh-CN" dirty="0" smtClean="0"/>
              <a:t>In 1984, </a:t>
            </a:r>
            <a:r>
              <a:rPr lang="en-US" altLang="zh-CN" dirty="0" smtClean="0">
                <a:solidFill>
                  <a:srgbClr val="FF0000"/>
                </a:solidFill>
              </a:rPr>
              <a:t>quantum</a:t>
            </a:r>
            <a:r>
              <a:rPr lang="en-US" altLang="zh-CN" dirty="0" smtClean="0"/>
              <a:t> cryptography was proposed</a:t>
            </a:r>
          </a:p>
          <a:p>
            <a:r>
              <a:rPr lang="en-US" altLang="zh-CN" dirty="0" smtClean="0"/>
              <a:t>In 2006, </a:t>
            </a:r>
            <a:r>
              <a:rPr lang="en-US" altLang="zh-CN" dirty="0" smtClean="0">
                <a:solidFill>
                  <a:srgbClr val="FF0000"/>
                </a:solidFill>
              </a:rPr>
              <a:t>post-quantum</a:t>
            </a:r>
            <a:r>
              <a:rPr lang="en-US" altLang="zh-CN" dirty="0" smtClean="0"/>
              <a:t> cryptography was gained greater attention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04056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phase – classical cryptography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Cryptography is the art</a:t>
            </a:r>
          </a:p>
          <a:p>
            <a:r>
              <a:rPr lang="en-US" altLang="zh-CN" dirty="0" smtClean="0"/>
              <a:t>Feature: </a:t>
            </a:r>
          </a:p>
          <a:p>
            <a:pPr lvl="1"/>
            <a:r>
              <a:rPr lang="en-US" altLang="zh-CN" dirty="0"/>
              <a:t>Little </a:t>
            </a:r>
            <a:r>
              <a:rPr lang="en-US" altLang="zh-CN" dirty="0" smtClean="0"/>
              <a:t>theory: Constructing good codes, or breaking existing ones, relied on creativity and a developed sense of how codes work</a:t>
            </a:r>
          </a:p>
          <a:p>
            <a:pPr lvl="1"/>
            <a:r>
              <a:rPr lang="en-US" altLang="zh-CN" dirty="0" smtClean="0"/>
              <a:t>Military use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04056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Greek Cryptography – the </a:t>
            </a:r>
            <a:r>
              <a:rPr lang="en-US" altLang="zh-CN" sz="3600" dirty="0" err="1" smtClean="0"/>
              <a:t>scytale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密码棒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194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An unknown </a:t>
            </a:r>
            <a:r>
              <a:rPr lang="en-US" altLang="zh-CN" sz="3200" dirty="0" smtClean="0">
                <a:solidFill>
                  <a:srgbClr val="FF0000"/>
                </a:solidFill>
              </a:rPr>
              <a:t>period</a:t>
            </a:r>
            <a:r>
              <a:rPr lang="en-US" altLang="zh-CN" sz="3200" dirty="0" smtClean="0"/>
              <a:t> (the circumference of the </a:t>
            </a:r>
            <a:r>
              <a:rPr lang="en-US" altLang="zh-CN" sz="3200" dirty="0" err="1" smtClean="0"/>
              <a:t>scytale</a:t>
            </a:r>
            <a:r>
              <a:rPr lang="en-US" altLang="zh-CN" sz="3200" dirty="0" smtClean="0"/>
              <a:t>) is the secret key, shared by sender and receiver</a:t>
            </a:r>
            <a:endParaRPr lang="zh-CN" altLang="en-US" sz="3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04056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643050"/>
            <a:ext cx="3929090" cy="20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本框 6"/>
          <p:cNvSpPr txBox="1"/>
          <p:nvPr/>
        </p:nvSpPr>
        <p:spPr>
          <a:xfrm>
            <a:off x="6440857" y="1939065"/>
            <a:ext cx="2236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3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BC</a:t>
            </a: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古斯巴达人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天书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CB73F753-CAF0-4051-832B-A485D20F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32" y="4439967"/>
            <a:ext cx="5494444" cy="2301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Greek Cryptography – the </a:t>
            </a:r>
            <a:r>
              <a:rPr lang="en-US" altLang="zh-CN" sz="3600" dirty="0" err="1"/>
              <a:t>scytale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密码棒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7D266D-8F3A-4D75-9B1A-AB254A7D9C9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4364" y="1340768"/>
            <a:ext cx="5494445" cy="229438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3208F82-99D8-492E-866F-1D406E5CE7E5}"/>
              </a:ext>
            </a:extLst>
          </p:cNvPr>
          <p:cNvGrpSpPr/>
          <p:nvPr/>
        </p:nvGrpSpPr>
        <p:grpSpPr>
          <a:xfrm>
            <a:off x="179512" y="2976272"/>
            <a:ext cx="8549155" cy="450127"/>
            <a:chOff x="624389" y="3304181"/>
            <a:chExt cx="8549155" cy="450127"/>
          </a:xfrm>
        </p:grpSpPr>
        <p:sp>
          <p:nvSpPr>
            <p:cNvPr id="9" name="内容占位符 5">
              <a:extLst>
                <a:ext uri="{FF2B5EF4-FFF2-40B4-BE49-F238E27FC236}">
                  <a16:creationId xmlns:a16="http://schemas.microsoft.com/office/drawing/2014/main" id="{A99FB089-BB13-472F-B30D-4294FE06B267}"/>
                </a:ext>
              </a:extLst>
            </p:cNvPr>
            <p:cNvSpPr txBox="1">
              <a:spLocks/>
            </p:cNvSpPr>
            <p:nvPr/>
          </p:nvSpPr>
          <p:spPr>
            <a:xfrm>
              <a:off x="624389" y="3304181"/>
              <a:ext cx="1407599" cy="442035"/>
            </a:xfrm>
            <a:prstGeom prst="rect">
              <a:avLst/>
            </a:prstGeom>
          </p:spPr>
          <p:txBody>
            <a:bodyPr vert="horz" lIns="36000" tIns="36000" rIns="36000" bIns="3600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明文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M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942B92-881A-4763-AAF1-0B19E2C2386F}"/>
                </a:ext>
              </a:extLst>
            </p:cNvPr>
            <p:cNvSpPr txBox="1"/>
            <p:nvPr/>
          </p:nvSpPr>
          <p:spPr>
            <a:xfrm>
              <a:off x="1756129" y="3354198"/>
              <a:ext cx="7417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 I L </a:t>
              </a:r>
              <a:r>
                <a:rPr lang="en-US" altLang="zh-CN" sz="20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altLang="zh-CN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K I N G </a:t>
              </a:r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 O M O R 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 W </a:t>
              </a:r>
              <a:r>
                <a:rPr lang="en-US" altLang="zh-CN" sz="20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 I D N I G H T</a:t>
              </a:r>
              <a:endParaRPr lang="zh-CN" alt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54463A8-2717-4728-8471-DFEC3797DE63}"/>
              </a:ext>
            </a:extLst>
          </p:cNvPr>
          <p:cNvSpPr/>
          <p:nvPr/>
        </p:nvSpPr>
        <p:spPr>
          <a:xfrm>
            <a:off x="499943" y="3501008"/>
            <a:ext cx="7109639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换位密码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(transposition cipher)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对数据中的字符重新排列，但不改变它们本身。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7DCA31C-B11E-4C3C-A0EF-B744377218DB}"/>
              </a:ext>
            </a:extLst>
          </p:cNvPr>
          <p:cNvGrpSpPr/>
          <p:nvPr/>
        </p:nvGrpSpPr>
        <p:grpSpPr>
          <a:xfrm>
            <a:off x="179512" y="1404286"/>
            <a:ext cx="8644421" cy="1048446"/>
            <a:chOff x="624389" y="995992"/>
            <a:chExt cx="9022876" cy="116372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938ABB9-4733-4786-A344-A5E84D454288}"/>
                </a:ext>
              </a:extLst>
            </p:cNvPr>
            <p:cNvGrpSpPr/>
            <p:nvPr/>
          </p:nvGrpSpPr>
          <p:grpSpPr>
            <a:xfrm>
              <a:off x="624389" y="995992"/>
              <a:ext cx="8879739" cy="524526"/>
              <a:chOff x="573884" y="4506680"/>
              <a:chExt cx="8879739" cy="524526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01EE27-B011-43A3-876D-DE09C5CF6087}"/>
                  </a:ext>
                </a:extLst>
              </p:cNvPr>
              <p:cNvSpPr txBox="1"/>
              <p:nvPr/>
            </p:nvSpPr>
            <p:spPr>
              <a:xfrm>
                <a:off x="1711472" y="4587102"/>
                <a:ext cx="7742151" cy="44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 T M I O I L M D L O N K R I </a:t>
                </a:r>
                <a:r>
                  <a:rPr lang="en-US" altLang="zh-CN" sz="20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R G N O H G W T</a:t>
                </a:r>
                <a:endParaRPr lang="zh-CN" altLang="en-US" sz="20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内容占位符 5">
                <a:extLst>
                  <a:ext uri="{FF2B5EF4-FFF2-40B4-BE49-F238E27FC236}">
                    <a16:creationId xmlns:a16="http://schemas.microsoft.com/office/drawing/2014/main" id="{3D117876-CC98-44A9-B645-58E168723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884" y="4506680"/>
                <a:ext cx="1655584" cy="442035"/>
              </a:xfrm>
              <a:prstGeom prst="rect">
                <a:avLst/>
              </a:prstGeom>
            </p:spPr>
            <p:txBody>
              <a:bodyPr vert="horz" lIns="36000" tIns="36000" rIns="36000" bIns="3600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2400" dirty="0"/>
                  <a:t>密文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zh-CN" altLang="en-US" sz="2400" dirty="0"/>
              </a:p>
            </p:txBody>
          </p:sp>
        </p:grpSp>
        <p:sp>
          <p:nvSpPr>
            <p:cNvPr id="14" name="内容占位符 5">
              <a:extLst>
                <a:ext uri="{FF2B5EF4-FFF2-40B4-BE49-F238E27FC236}">
                  <a16:creationId xmlns:a16="http://schemas.microsoft.com/office/drawing/2014/main" id="{A8EA0AAC-7204-4827-A30D-3BAC5CFEA372}"/>
                </a:ext>
              </a:extLst>
            </p:cNvPr>
            <p:cNvSpPr txBox="1">
              <a:spLocks/>
            </p:cNvSpPr>
            <p:nvPr/>
          </p:nvSpPr>
          <p:spPr>
            <a:xfrm>
              <a:off x="8886771" y="1348354"/>
              <a:ext cx="760494" cy="811367"/>
            </a:xfrm>
            <a:prstGeom prst="rect">
              <a:avLst/>
            </a:prstGeom>
          </p:spPr>
          <p:txBody>
            <a:bodyPr vert="horz" wrap="square" lIns="36000" tIns="36000" rIns="36000" bIns="3600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</a:rPr>
                <a:t>如何解密</a:t>
              </a:r>
              <a:r>
                <a:rPr lang="en-US" altLang="zh-CN" sz="2400" b="1" dirty="0">
                  <a:solidFill>
                    <a:srgbClr val="0000FF"/>
                  </a:solidFill>
                </a:rPr>
                <a:t>?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F814BD-9407-4E08-9FD9-58672A881B58}"/>
              </a:ext>
            </a:extLst>
          </p:cNvPr>
          <p:cNvGrpSpPr/>
          <p:nvPr/>
        </p:nvGrpSpPr>
        <p:grpSpPr>
          <a:xfrm>
            <a:off x="179512" y="4461274"/>
            <a:ext cx="8722700" cy="1173617"/>
            <a:chOff x="624389" y="4446465"/>
            <a:chExt cx="8722700" cy="1173617"/>
          </a:xfrm>
        </p:grpSpPr>
        <p:sp>
          <p:nvSpPr>
            <p:cNvPr id="18" name="内容占位符 5">
              <a:extLst>
                <a:ext uri="{FF2B5EF4-FFF2-40B4-BE49-F238E27FC236}">
                  <a16:creationId xmlns:a16="http://schemas.microsoft.com/office/drawing/2014/main" id="{94D5588A-7BF0-40F0-A7F4-6831A716404C}"/>
                </a:ext>
              </a:extLst>
            </p:cNvPr>
            <p:cNvSpPr txBox="1">
              <a:spLocks/>
            </p:cNvSpPr>
            <p:nvPr/>
          </p:nvSpPr>
          <p:spPr>
            <a:xfrm>
              <a:off x="624389" y="4446465"/>
              <a:ext cx="1407599" cy="442035"/>
            </a:xfrm>
            <a:prstGeom prst="rect">
              <a:avLst/>
            </a:prstGeom>
          </p:spPr>
          <p:txBody>
            <a:bodyPr vert="horz" lIns="36000" tIns="36000" rIns="36000" bIns="3600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明文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M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19" name="内容占位符 5">
              <a:extLst>
                <a:ext uri="{FF2B5EF4-FFF2-40B4-BE49-F238E27FC236}">
                  <a16:creationId xmlns:a16="http://schemas.microsoft.com/office/drawing/2014/main" id="{EE8F5BB9-AE26-4988-A427-ED33293679ED}"/>
                </a:ext>
              </a:extLst>
            </p:cNvPr>
            <p:cNvSpPr txBox="1">
              <a:spLocks/>
            </p:cNvSpPr>
            <p:nvPr/>
          </p:nvSpPr>
          <p:spPr>
            <a:xfrm>
              <a:off x="8586595" y="4808715"/>
              <a:ext cx="760494" cy="811367"/>
            </a:xfrm>
            <a:prstGeom prst="rect">
              <a:avLst/>
            </a:prstGeom>
          </p:spPr>
          <p:txBody>
            <a:bodyPr vert="horz" wrap="square" lIns="36000" tIns="36000" rIns="36000" bIns="3600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7030A0"/>
                  </a:solidFill>
                </a:rPr>
                <a:t>如何加密？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3021D54-A031-45D5-B148-9BA2D8E5E955}"/>
              </a:ext>
            </a:extLst>
          </p:cNvPr>
          <p:cNvGrpSpPr/>
          <p:nvPr/>
        </p:nvGrpSpPr>
        <p:grpSpPr>
          <a:xfrm>
            <a:off x="179512" y="6102122"/>
            <a:ext cx="8564391" cy="450337"/>
            <a:chOff x="573884" y="4506680"/>
            <a:chExt cx="8564391" cy="45033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7BAA041-D5AD-4C64-A71C-42ABBF734C37}"/>
                </a:ext>
              </a:extLst>
            </p:cNvPr>
            <p:cNvSpPr txBox="1"/>
            <p:nvPr/>
          </p:nvSpPr>
          <p:spPr>
            <a:xfrm>
              <a:off x="1720860" y="4556907"/>
              <a:ext cx="7417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T M A O I V M D E O N K R I </a:t>
              </a:r>
              <a:r>
                <a:rPr lang="en-US" altLang="zh-CN" sz="20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20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 G N O H G W T</a:t>
              </a:r>
              <a:endParaRPr lang="zh-CN" alt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内容占位符 5">
              <a:extLst>
                <a:ext uri="{FF2B5EF4-FFF2-40B4-BE49-F238E27FC236}">
                  <a16:creationId xmlns:a16="http://schemas.microsoft.com/office/drawing/2014/main" id="{E40B49F5-D8F5-4D90-921F-069AAD21E61F}"/>
                </a:ext>
              </a:extLst>
            </p:cNvPr>
            <p:cNvSpPr txBox="1">
              <a:spLocks/>
            </p:cNvSpPr>
            <p:nvPr/>
          </p:nvSpPr>
          <p:spPr>
            <a:xfrm>
              <a:off x="573884" y="4506680"/>
              <a:ext cx="1655584" cy="442035"/>
            </a:xfrm>
            <a:prstGeom prst="rect">
              <a:avLst/>
            </a:prstGeom>
          </p:spPr>
          <p:txBody>
            <a:bodyPr vert="horz" lIns="36000" tIns="36000" rIns="36000" bIns="3600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400" dirty="0"/>
                <a:t>密文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zh-CN" altLang="en-US" sz="2400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FF985FC-2645-4ACF-B8F9-F99684DF328C}"/>
              </a:ext>
            </a:extLst>
          </p:cNvPr>
          <p:cNvSpPr txBox="1"/>
          <p:nvPr/>
        </p:nvSpPr>
        <p:spPr>
          <a:xfrm>
            <a:off x="1379547" y="449653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A V E K I N G</a:t>
            </a:r>
            <a:endParaRPr lang="zh-CN" alt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428E125-8F78-4D8A-8EF3-A5D40F221DED}"/>
              </a:ext>
            </a:extLst>
          </p:cNvPr>
          <p:cNvGrpSpPr/>
          <p:nvPr/>
        </p:nvGrpSpPr>
        <p:grpSpPr>
          <a:xfrm>
            <a:off x="1115616" y="1850283"/>
            <a:ext cx="5316372" cy="721325"/>
            <a:chOff x="2207834" y="1658684"/>
            <a:chExt cx="5316372" cy="72132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C4FADEA-B440-45F9-9B52-3CBD81F34BE9}"/>
                </a:ext>
              </a:extLst>
            </p:cNvPr>
            <p:cNvSpPr/>
            <p:nvPr/>
          </p:nvSpPr>
          <p:spPr>
            <a:xfrm>
              <a:off x="2207834" y="1918344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00FF"/>
                </a:buClr>
              </a:pPr>
              <a:r>
                <a:rPr lang="zh-CN" altLang="en-US" sz="24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竖排横读</a:t>
              </a:r>
            </a:p>
          </p:txBody>
        </p:sp>
        <p:sp>
          <p:nvSpPr>
            <p:cNvPr id="26" name="矩形: 圆角 10">
              <a:extLst>
                <a:ext uri="{FF2B5EF4-FFF2-40B4-BE49-F238E27FC236}">
                  <a16:creationId xmlns:a16="http://schemas.microsoft.com/office/drawing/2014/main" id="{F41F16F5-769B-4796-BD22-475633F156BB}"/>
                </a:ext>
              </a:extLst>
            </p:cNvPr>
            <p:cNvSpPr/>
            <p:nvPr/>
          </p:nvSpPr>
          <p:spPr bwMode="auto">
            <a:xfrm>
              <a:off x="4415400" y="1658684"/>
              <a:ext cx="3108806" cy="461665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598CE29-981F-4968-BDE2-C604931BACC4}"/>
              </a:ext>
            </a:extLst>
          </p:cNvPr>
          <p:cNvSpPr txBox="1"/>
          <p:nvPr/>
        </p:nvSpPr>
        <p:spPr>
          <a:xfrm>
            <a:off x="3808043" y="449317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O M O R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W</a:t>
            </a:r>
            <a:endParaRPr lang="zh-CN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3B5D50-4C03-4226-989C-2BDE03DEC947}"/>
              </a:ext>
            </a:extLst>
          </p:cNvPr>
          <p:cNvSpPr txBox="1"/>
          <p:nvPr/>
        </p:nvSpPr>
        <p:spPr>
          <a:xfrm>
            <a:off x="6276814" y="448685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I D N I G H T</a:t>
            </a:r>
            <a:endParaRPr lang="zh-CN" alt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5D8723-BB16-41AF-AE52-59215BDA6DF0}"/>
              </a:ext>
            </a:extLst>
          </p:cNvPr>
          <p:cNvGrpSpPr/>
          <p:nvPr/>
        </p:nvGrpSpPr>
        <p:grpSpPr>
          <a:xfrm>
            <a:off x="1158898" y="4941168"/>
            <a:ext cx="2713639" cy="1093834"/>
            <a:chOff x="2062253" y="4958882"/>
            <a:chExt cx="2827462" cy="109383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994EE49-29DD-49E9-A0F4-95C20FD91264}"/>
                </a:ext>
              </a:extLst>
            </p:cNvPr>
            <p:cNvSpPr/>
            <p:nvPr/>
          </p:nvSpPr>
          <p:spPr>
            <a:xfrm>
              <a:off x="2062253" y="5239043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00FF"/>
                </a:buClr>
              </a:pPr>
              <a:r>
                <a:rPr lang="zh-CN" altLang="en-US" sz="2400" b="1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横排竖读</a:t>
              </a:r>
            </a:p>
          </p:txBody>
        </p:sp>
        <p:sp>
          <p:nvSpPr>
            <p:cNvPr id="31" name="矩形: 圆角 31">
              <a:extLst>
                <a:ext uri="{FF2B5EF4-FFF2-40B4-BE49-F238E27FC236}">
                  <a16:creationId xmlns:a16="http://schemas.microsoft.com/office/drawing/2014/main" id="{FDF15486-4946-4A8F-AC5F-6D7050BCADAF}"/>
                </a:ext>
              </a:extLst>
            </p:cNvPr>
            <p:cNvSpPr/>
            <p:nvPr/>
          </p:nvSpPr>
          <p:spPr bwMode="auto">
            <a:xfrm>
              <a:off x="4288256" y="4958882"/>
              <a:ext cx="601459" cy="1093834"/>
            </a:xfrm>
            <a:prstGeom prst="roundRect">
              <a:avLst/>
            </a:prstGeom>
            <a:noFill/>
            <a:ln w="28575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22066 0.07662 " pathEditMode="relative" rAng="0" ptsTypes="AA">
                                      <p:cBhvr>
                                        <p:cTn id="39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6 -0.00787 L -0.04497 0.12014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6 -0.0287 L -0.31493 0.1632 " pathEditMode="relative" rAng="0" ptsTypes="AA">
                                      <p:cBhvr>
                                        <p:cTn id="4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8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3" grpId="1"/>
      <p:bldP spid="27" grpId="0"/>
      <p:bldP spid="27" grpId="1"/>
      <p:bldP spid="28" grpId="0"/>
      <p:bldP spid="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phase – 1800A.D. </a:t>
            </a:r>
            <a:r>
              <a:rPr lang="en-US" altLang="zh-CN" smtClean="0"/>
              <a:t>to WWII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computer makes the algorithms of cipher even more complicated</a:t>
            </a:r>
          </a:p>
          <a:p>
            <a:r>
              <a:rPr lang="en-US" altLang="zh-CN" b="1" dirty="0" smtClean="0"/>
              <a:t>Feature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Rich theory</a:t>
            </a:r>
          </a:p>
          <a:p>
            <a:pPr lvl="1"/>
            <a:r>
              <a:rPr lang="en-US" altLang="zh-CN" dirty="0" smtClean="0"/>
              <a:t>Used everywhere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04056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Claude Shannon (1916-2001)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143380"/>
            <a:ext cx="8229600" cy="20135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“Communication Theory of Secrecy Systems” in Sept 1945 (Bell Labs memo, classified)</a:t>
            </a:r>
          </a:p>
          <a:p>
            <a:pPr marL="0" indent="0">
              <a:buNone/>
            </a:pPr>
            <a:r>
              <a:rPr lang="en-US" altLang="zh-CN" dirty="0" smtClean="0"/>
              <a:t>Information-theoretic in character – proves </a:t>
            </a:r>
            <a:r>
              <a:rPr lang="en-US" altLang="zh-CN" dirty="0" err="1" smtClean="0"/>
              <a:t>unbreakability</a:t>
            </a:r>
            <a:r>
              <a:rPr lang="en-US" altLang="zh-CN" dirty="0" smtClean="0"/>
              <a:t> of one-time pad. (Published1949)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04056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428736"/>
            <a:ext cx="17526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357298"/>
            <a:ext cx="18573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David Kahn - The Code-breakers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071942"/>
            <a:ext cx="8229600" cy="20850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In 1967, David Kahn published The Code-breakers (</a:t>
            </a:r>
            <a:r>
              <a:rPr lang="zh-CN" altLang="en-US" dirty="0" smtClean="0"/>
              <a:t>破译者</a:t>
            </a:r>
            <a:r>
              <a:rPr lang="en-US" altLang="zh-CN" dirty="0" smtClean="0"/>
              <a:t>) – The Story of Secret Writing.  A monumental history of cryptography. NSA attempted to suppress its publication.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81281" y="6356350"/>
            <a:ext cx="3622567" cy="365760"/>
          </a:xfrm>
        </p:spPr>
        <p:txBody>
          <a:bodyPr/>
          <a:lstStyle/>
          <a:p>
            <a:r>
              <a:rPr lang="en-US" altLang="zh-CN" smtClean="0"/>
              <a:t>S8101034Q-Modern Cryptography-Lect1.1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285860"/>
            <a:ext cx="1847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260929"/>
            <a:ext cx="1714512" cy="247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2591</TotalTime>
  <Words>1378</Words>
  <Application>Microsoft Office PowerPoint</Application>
  <PresentationFormat>全屏显示(4:3)</PresentationFormat>
  <Paragraphs>293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新細明體</vt:lpstr>
      <vt:lpstr>楷体</vt:lpstr>
      <vt:lpstr>宋体</vt:lpstr>
      <vt:lpstr>微软雅黑</vt:lpstr>
      <vt:lpstr>Arial</vt:lpstr>
      <vt:lpstr>Brush Script MT</vt:lpstr>
      <vt:lpstr>Calibri</vt:lpstr>
      <vt:lpstr>Comic Sans MS</vt:lpstr>
      <vt:lpstr>Courier New</vt:lpstr>
      <vt:lpstr>Times New Roman</vt:lpstr>
      <vt:lpstr>Wingdings</vt:lpstr>
      <vt:lpstr>Office 主题​​</vt:lpstr>
      <vt:lpstr>Default Design</vt:lpstr>
      <vt:lpstr>L1.1: Introduction to cryptography</vt:lpstr>
      <vt:lpstr>Outline</vt:lpstr>
      <vt:lpstr>The origin, development and status of the cryptography</vt:lpstr>
      <vt:lpstr>The 1st phase – classical cryptography</vt:lpstr>
      <vt:lpstr>Greek Cryptography – the scytale密码棒</vt:lpstr>
      <vt:lpstr>Greek Cryptography – the scytale密码棒</vt:lpstr>
      <vt:lpstr>The 2nd phase – 1800A.D. to WWII</vt:lpstr>
      <vt:lpstr>Claude Shannon (1916-2001)</vt:lpstr>
      <vt:lpstr>David Kahn - The Code-breakers</vt:lpstr>
      <vt:lpstr>The 3rd phase – modern cryptography</vt:lpstr>
      <vt:lpstr>Summary</vt:lpstr>
      <vt:lpstr>Outline</vt:lpstr>
      <vt:lpstr>(A)Symmetric Encryption</vt:lpstr>
      <vt:lpstr>Basic crypto notions</vt:lpstr>
      <vt:lpstr>Basic crypto notions</vt:lpstr>
      <vt:lpstr>PowerPoint 演示文稿</vt:lpstr>
      <vt:lpstr>Outline</vt:lpstr>
      <vt:lpstr>Crypto: Past and Present</vt:lpstr>
      <vt:lpstr>Outline</vt:lpstr>
      <vt:lpstr>The overview of cryptography</vt:lpstr>
      <vt:lpstr>The overview of cryptography</vt:lpstr>
      <vt:lpstr>The overview of cryptography</vt:lpstr>
      <vt:lpstr>Crypto Zoo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Cryptography -- Introduction</dc:title>
  <dc:creator>User</dc:creator>
  <cp:lastModifiedBy>Jiang</cp:lastModifiedBy>
  <cp:revision>249</cp:revision>
  <cp:lastPrinted>2014-11-10T14:12:44Z</cp:lastPrinted>
  <dcterms:created xsi:type="dcterms:W3CDTF">2011-11-22T17:09:53Z</dcterms:created>
  <dcterms:modified xsi:type="dcterms:W3CDTF">2018-09-18T07:30:04Z</dcterms:modified>
</cp:coreProperties>
</file>