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6" r:id="rId3"/>
    <p:sldId id="358" r:id="rId4"/>
    <p:sldId id="327" r:id="rId5"/>
    <p:sldId id="395" r:id="rId6"/>
    <p:sldId id="328" r:id="rId7"/>
    <p:sldId id="367" r:id="rId8"/>
    <p:sldId id="371" r:id="rId9"/>
    <p:sldId id="335" r:id="rId10"/>
    <p:sldId id="329" r:id="rId11"/>
    <p:sldId id="386" r:id="rId12"/>
    <p:sldId id="387" r:id="rId13"/>
    <p:sldId id="388" r:id="rId14"/>
    <p:sldId id="368" r:id="rId15"/>
    <p:sldId id="394" r:id="rId16"/>
    <p:sldId id="385" r:id="rId17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CC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83636" autoAdjust="0"/>
  </p:normalViewPr>
  <p:slideViewPr>
    <p:cSldViewPr>
      <p:cViewPr varScale="1">
        <p:scale>
          <a:sx n="96" d="100"/>
          <a:sy n="96" d="100"/>
        </p:scale>
        <p:origin x="2160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7D9BE84-FDB0-4BB8-A851-51004E275E84}" type="datetimeFigureOut">
              <a:rPr lang="zh-CN" altLang="en-US" smtClean="0"/>
              <a:pPr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E988FE8-52DA-4EDF-9178-A504EB9661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632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708DE01-F05D-41D9-9232-7DA54F2E1FC9}" type="datetimeFigureOut">
              <a:rPr lang="zh-CN" altLang="en-US" smtClean="0"/>
              <a:pPr/>
              <a:t>2018/9/18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3F785F5-9F86-40D3-96CF-6A91DA64D8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50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 have discussed that classical</a:t>
            </a:r>
            <a:r>
              <a:rPr lang="en-US" altLang="zh-CN" baseline="0" dirty="0" smtClean="0"/>
              <a:t> cryptography is the first phase of cryptography. Therefore, after the introduction, we start with classical cryptography.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918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Classical cryptography can be divided into three parts, </a:t>
            </a:r>
            <a:r>
              <a:rPr lang="en-US" altLang="zh-CN" sz="1200" dirty="0" err="1" smtClean="0"/>
              <a:t>Steganography</a:t>
            </a:r>
            <a:r>
              <a:rPr lang="en-US" altLang="zh-CN" sz="1200" dirty="0" smtClean="0"/>
              <a:t>, Substitution cipher, and Transposition cipher.</a:t>
            </a:r>
          </a:p>
          <a:p>
            <a:r>
              <a:rPr lang="en-US" altLang="zh-CN" sz="1200" dirty="0" smtClean="0"/>
              <a:t>Rotor machine is</a:t>
            </a:r>
            <a:r>
              <a:rPr lang="en-US" altLang="zh-CN" sz="1200" baseline="0" dirty="0" smtClean="0"/>
              <a:t> a kind of complicated substitution cipher implemented by electric-mechanical machine.</a:t>
            </a:r>
          </a:p>
          <a:p>
            <a:r>
              <a:rPr lang="en-US" altLang="zh-CN" sz="1200" baseline="0" dirty="0" smtClean="0"/>
              <a:t>Remember that I have given you an example of </a:t>
            </a:r>
            <a:r>
              <a:rPr lang="en-US" altLang="zh-CN" sz="1200" baseline="0" dirty="0" err="1" smtClean="0"/>
              <a:t>steganography</a:t>
            </a:r>
            <a:r>
              <a:rPr lang="en-US" altLang="zh-CN" sz="1200" baseline="0" dirty="0" smtClean="0"/>
              <a:t>? </a:t>
            </a:r>
            <a:r>
              <a:rPr lang="en-US" altLang="zh-CN" baseline="0" dirty="0" smtClean="0"/>
              <a:t>It arranges the words within an apparently innocuous mail. </a:t>
            </a:r>
          </a:p>
          <a:p>
            <a:r>
              <a:rPr lang="en-US" altLang="zh-CN" sz="1200" baseline="0" dirty="0" err="1" smtClean="0"/>
              <a:t>Steganography</a:t>
            </a:r>
            <a:r>
              <a:rPr lang="en-US" altLang="zh-CN" sz="1200" baseline="0" dirty="0" smtClean="0"/>
              <a:t> is an important branch of cryptography, which is more related to information hiding. So due to the time limitation, we shall not discuss more on it.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865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Let’s look at substitution cipher. It includes </a:t>
            </a:r>
            <a:r>
              <a:rPr lang="en-US" altLang="zh-CN" dirty="0" err="1" smtClean="0"/>
              <a:t>monoalphabetic</a:t>
            </a:r>
            <a:r>
              <a:rPr lang="en-US" altLang="zh-CN" dirty="0" smtClean="0"/>
              <a:t>, multiple-letter</a:t>
            </a:r>
            <a:r>
              <a:rPr lang="en-US" altLang="zh-CN" baseline="0" dirty="0" smtClean="0"/>
              <a:t> and </a:t>
            </a:r>
            <a:r>
              <a:rPr lang="en-US" altLang="zh-CN" baseline="0" dirty="0" err="1" smtClean="0"/>
              <a:t>polyalphabetic</a:t>
            </a:r>
            <a:r>
              <a:rPr lang="en-US" altLang="zh-CN" baseline="0" dirty="0" smtClean="0"/>
              <a:t> ciphers. For each kind of cipher, I will give you an example.</a:t>
            </a:r>
          </a:p>
          <a:p>
            <a:r>
              <a:rPr lang="en-US" altLang="zh-CN" baseline="0" dirty="0" smtClean="0"/>
              <a:t>One-time pad is a special substitution cipher which is the only cipher can be proved absolutely secure.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881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 Caesar</a:t>
            </a:r>
            <a:r>
              <a:rPr lang="en-US" altLang="zh-CN" baseline="0" dirty="0" smtClean="0"/>
              <a:t> cipher, e</a:t>
            </a:r>
            <a:r>
              <a:rPr lang="en-US" altLang="zh-CN" dirty="0" smtClean="0"/>
              <a:t>ach character of a message is replaced by a character three position down in the alphabet. So A is replaced by D, B is replaced by E,</a:t>
            </a:r>
            <a:r>
              <a:rPr lang="en-US" altLang="zh-CN" baseline="0" dirty="0" smtClean="0"/>
              <a:t> and so on.</a:t>
            </a:r>
          </a:p>
          <a:p>
            <a:r>
              <a:rPr lang="en-US" altLang="zh-CN" baseline="0" dirty="0" smtClean="0"/>
              <a:t>Usually, we use small letters to express plaintext, capital letters to express </a:t>
            </a:r>
            <a:r>
              <a:rPr lang="en-US" altLang="zh-CN" baseline="0" dirty="0" err="1" smtClean="0"/>
              <a:t>ciphertext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If we r</a:t>
            </a:r>
            <a:r>
              <a:rPr lang="en-US" dirty="0" smtClean="0"/>
              <a:t>epresent each letter of the alphabet by an integer that corresponds to its position in the alphabet, the </a:t>
            </a:r>
            <a:r>
              <a:rPr lang="en-US" dirty="0" err="1" smtClean="0"/>
              <a:t>formular</a:t>
            </a:r>
            <a:r>
              <a:rPr lang="en-US" dirty="0" smtClean="0"/>
              <a:t> for replacing each character</a:t>
            </a:r>
            <a:r>
              <a:rPr lang="en-US" baseline="0" dirty="0" smtClean="0"/>
              <a:t> p of the plaintext with a character c of the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 can be expressed as.</a:t>
            </a:r>
          </a:p>
          <a:p>
            <a:r>
              <a:rPr lang="en-US" altLang="zh-CN" baseline="0" dirty="0" smtClean="0"/>
              <a:t>If you are not familiar with modulo division, the mod operation returns the integer remainder of the division when p+3 is divided by 26.</a:t>
            </a:r>
          </a:p>
          <a:p>
            <a:r>
              <a:rPr lang="en-US" altLang="zh-CN" baseline="0" dirty="0" smtClean="0"/>
              <a:t>Caesar cipher is a very simple cipher and can be broken easily with brute-force attack.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246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all human languages have varying letter frequencies, though the number of letters and their frequencies varies. Stallings Figure 2.5 shows English letter frequencies. 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Seberry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Pieprzyk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"Cryptography - An Introduction to Computer Security", Prentice-Hall 1989, 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Appendix A has letter frequency graphs for 20 languages (most European &amp; Japanese &amp; Malay). Also useful are tables of common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two-letter combinations, known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digrams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three-letter combinations, known as trigrams.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cipher-0 frequency histogram is the same as English only shifted over – must be a rotational cipher!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is replaced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X.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277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shift pattern above could be replaced by random assignment of characters for each alphabet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# of permutations of the letter in the alphabet 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# of all the possible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monoalphabetic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substitutions 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26! (26 factorial)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Wouldn’t</a:t>
            </a:r>
            <a:r>
              <a:rPr lang="en-US" altLang="zh-CN" baseline="0" dirty="0" smtClean="0"/>
              <a:t> such a large key space make this cipher extremely difficult to break? Not really.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The very large key space means the total number of all possible keys that would need to be guessed by b</a:t>
            </a:r>
            <a:r>
              <a:rPr lang="en-US" altLang="zh-CN" dirty="0" smtClean="0"/>
              <a:t>rute-force attack would be much too large. So brute-force</a:t>
            </a:r>
            <a:r>
              <a:rPr lang="en-US" altLang="zh-CN" baseline="0" dirty="0" smtClean="0"/>
              <a:t> attack is not feasible for </a:t>
            </a:r>
            <a:r>
              <a:rPr lang="en-US" altLang="zh-CN" baseline="0" dirty="0" err="1" smtClean="0"/>
              <a:t>monoalphabetic</a:t>
            </a:r>
            <a:r>
              <a:rPr lang="en-US" altLang="zh-CN" baseline="0" dirty="0" smtClean="0"/>
              <a:t> cipher.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7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Cryptography-Lect1.2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04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Cryptography-Lect1.2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45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Cryptography-Lect1.2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65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Cryptography-Lect1.2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48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Cryptography-Lect1.2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75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Cryptography-Lect1.2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75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Cryptography-Lect1.2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20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Cryptography-Lect1.2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07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Cryptography-Lect1.2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8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Cryptography-Lect1.2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1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Cryptography-Lect1.2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81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S8101034Q-Modern Cryptography-Lect1.2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48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L1.2: Classical cryptography </a:t>
            </a:r>
            <a:r>
              <a:rPr lang="en-US" altLang="zh-CN" dirty="0" smtClean="0"/>
              <a:t>- 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Lecturer: Zoe L. JIANG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643174" y="6355080"/>
            <a:ext cx="3730194" cy="365760"/>
          </a:xfrm>
        </p:spPr>
        <p:txBody>
          <a:bodyPr/>
          <a:lstStyle/>
          <a:p>
            <a:r>
              <a:rPr lang="en-US" smtClean="0"/>
              <a:t>S8101034Q-Modern Cryptography-Lect1.2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7" name="Picture 1" descr="C:\Documents and Settings\Administrator\Application Data\Tencent\Users\48074180\QQ\WinTemp\RichOle\A}%4ZHUSC_)DVIGREBCIC0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143250" cy="666750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3739595" y="5042370"/>
            <a:ext cx="1316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A309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15:45-17:30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Mixed alphabetic</a:t>
            </a:r>
            <a:r>
              <a:rPr lang="en-US" dirty="0" smtClean="0"/>
              <a:t> cipher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Plaintext characters are substituted by a different alphabet stream of characters, which is a random </a:t>
            </a:r>
            <a:r>
              <a:rPr lang="en-US" dirty="0" smtClean="0">
                <a:solidFill>
                  <a:srgbClr val="FF0000"/>
                </a:solidFill>
              </a:rPr>
              <a:t>permutation</a:t>
            </a:r>
            <a:r>
              <a:rPr lang="en-US" dirty="0" smtClean="0"/>
              <a:t> of the 26 letters of the alphabet</a:t>
            </a:r>
          </a:p>
          <a:p>
            <a:r>
              <a:rPr lang="en-US" dirty="0" smtClean="0"/>
              <a:t>Key: the sequence of the substitution letters</a:t>
            </a:r>
          </a:p>
          <a:p>
            <a:r>
              <a:rPr lang="en-US" dirty="0" smtClean="0"/>
              <a:t>Key space: how many possible substitutions? </a:t>
            </a:r>
          </a:p>
          <a:p>
            <a:pPr lvl="1"/>
            <a:r>
              <a:rPr lang="en-US" dirty="0" smtClean="0"/>
              <a:t>26!=</a:t>
            </a:r>
            <a:r>
              <a:rPr lang="zh-CN" altLang="en-US" b="1" dirty="0"/>
              <a:t> </a:t>
            </a:r>
            <a:r>
              <a:rPr lang="en-US" altLang="zh-CN" b="1" dirty="0"/>
              <a:t>403,291,461,126,605,635,584,000,000</a:t>
            </a:r>
            <a:r>
              <a:rPr lang="en-US" dirty="0" smtClean="0"/>
              <a:t> &gt; 4 x 10</a:t>
            </a:r>
            <a:r>
              <a:rPr lang="en-US" baseline="30000" dirty="0" smtClean="0"/>
              <a:t>26</a:t>
            </a:r>
            <a:r>
              <a:rPr lang="en-US" dirty="0" smtClean="0"/>
              <a:t> possibilities</a:t>
            </a:r>
          </a:p>
          <a:p>
            <a:r>
              <a:rPr lang="en-US" dirty="0" smtClean="0"/>
              <a:t>Statistical attack</a:t>
            </a:r>
          </a:p>
          <a:p>
            <a:pPr lvl="1"/>
            <a:r>
              <a:rPr lang="en-US" dirty="0" smtClean="0"/>
              <a:t>One character at a time substitution obviously leaves too much of the plaintext structure in </a:t>
            </a:r>
            <a:r>
              <a:rPr lang="en-US" dirty="0" err="1" smtClean="0"/>
              <a:t>ciphertext</a:t>
            </a:r>
            <a:endParaRPr lang="en-US" dirty="0" smtClean="0"/>
          </a:p>
          <a:p>
            <a:pPr lvl="1"/>
            <a:r>
              <a:rPr lang="en-US" dirty="0" smtClean="0"/>
              <a:t>If you know the nature of plaintext, any substitution cipher, regardless of the size of the key space, can be broken easily with a statistical attack.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04056" cy="365760"/>
          </a:xfrm>
        </p:spPr>
        <p:txBody>
          <a:bodyPr/>
          <a:lstStyle/>
          <a:p>
            <a:r>
              <a:rPr lang="en-US" altLang="zh-CN" smtClean="0"/>
              <a:t>S8101034Q-Modern Cryptography-Lect1.2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479450"/>
              </p:ext>
            </p:extLst>
          </p:nvPr>
        </p:nvGraphicFramePr>
        <p:xfrm>
          <a:off x="4932040" y="5575384"/>
          <a:ext cx="4104456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3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Types of Attack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Known to Cryptanalyst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Ciphertext</a:t>
                      </a:r>
                      <a:r>
                        <a:rPr lang="en-US" altLang="zh-CN" sz="1600" dirty="0" smtClean="0"/>
                        <a:t> Only Attack (COA)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CN" sz="1600" dirty="0" smtClean="0"/>
                        <a:t>Encryption algorithm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CN" sz="1600" dirty="0" err="1" smtClean="0"/>
                        <a:t>Ciphertext</a:t>
                      </a:r>
                      <a:endParaRPr lang="en-US" altLang="zh-CN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/>
              <a:t>An example of statistical attack on mixed alphabetic cipher-</a:t>
            </a:r>
            <a:r>
              <a:rPr lang="en-US" altLang="zh-CN" sz="3600" dirty="0" smtClean="0">
                <a:solidFill>
                  <a:srgbClr val="FF0000"/>
                </a:solidFill>
              </a:rPr>
              <a:t>single letter frequency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 smtClean="0"/>
              <a:t>Ciphertext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Average letter frequencies in the English language</a:t>
            </a:r>
          </a:p>
          <a:p>
            <a:endParaRPr lang="en-US" altLang="zh-CN" dirty="0"/>
          </a:p>
          <a:p>
            <a:r>
              <a:rPr lang="en-US" altLang="zh-CN" dirty="0" smtClean="0"/>
              <a:t>Average letter frequencies of the above </a:t>
            </a:r>
            <a:r>
              <a:rPr lang="en-US" altLang="zh-CN" dirty="0" err="1" smtClean="0"/>
              <a:t>ciphertext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Cryptography-Lect1.2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113665" name="Picture 1" descr="C:\Users\ThinkC\AppData\Roaming\Tencent\Users\48074180\QQ\WinTemp\RichOle\ODNP}A9Y$RCZKIIL)(3VB4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23" y="4452739"/>
            <a:ext cx="73914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67" name="Picture 3" descr="C:\Users\ThinkC\AppData\Roaming\Tencent\Users\48074180\QQ\WinTemp\RichOle\A)0EHQO[7PQ3LOD)FHEGD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72" y="2348880"/>
            <a:ext cx="8048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68" name="Picture 4" descr="C:\Users\ThinkC\AppData\Roaming\Tencent\Users\48074180\QQ\WinTemp\RichOle\PK99N6H_$R$2V{{YN][Q%F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48" y="5445224"/>
            <a:ext cx="73818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8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An example of statistical attack on mixed alphabetic </a:t>
            </a:r>
            <a:r>
              <a:rPr lang="en-US" altLang="zh-CN" sz="3600" dirty="0" smtClean="0"/>
              <a:t>cipher-</a:t>
            </a:r>
            <a:r>
              <a:rPr lang="en-US" altLang="zh-CN" sz="3600" dirty="0" smtClean="0">
                <a:solidFill>
                  <a:srgbClr val="FF0000"/>
                </a:solidFill>
              </a:rPr>
              <a:t>digraphs frequency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363216"/>
            <a:ext cx="8229600" cy="1885528"/>
          </a:xfrm>
        </p:spPr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altLang="zh-CN" sz="2600" dirty="0"/>
              <a:t>The most common digraphs in the English language are</a:t>
            </a:r>
          </a:p>
          <a:p>
            <a:pPr marL="548640" lvl="1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altLang="zh-CN" sz="2300" dirty="0">
                <a:solidFill>
                  <a:schemeClr val="tx2"/>
                </a:solidFill>
              </a:rPr>
              <a:t>TH, HE, AN, IN, ER, ON, RE, ED, ND, HA, AT, EN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altLang="zh-CN" sz="2600" dirty="0"/>
              <a:t>The most common digraphs in the </a:t>
            </a:r>
            <a:r>
              <a:rPr lang="en-US" altLang="zh-CN" sz="2600" dirty="0" err="1"/>
              <a:t>ciphertext</a:t>
            </a:r>
            <a:r>
              <a:rPr lang="en-US" altLang="zh-CN" sz="2600" dirty="0"/>
              <a:t> are</a:t>
            </a:r>
          </a:p>
          <a:p>
            <a:pPr marL="548640" lvl="1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altLang="zh-CN" sz="2300" dirty="0">
                <a:solidFill>
                  <a:schemeClr val="tx2"/>
                </a:solidFill>
              </a:rPr>
              <a:t>QV, FP, GF, VF, QO, PF, FG, FW, OL, WQ, LF, GQ, JV</a:t>
            </a:r>
            <a:endParaRPr lang="zh-CN" altLang="en-US" sz="2300" dirty="0">
              <a:solidFill>
                <a:schemeClr val="tx2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Cryptography-Lect1.2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67544" y="324874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An example of statistical attack on mixed alphabetic cipher-</a:t>
            </a:r>
            <a:r>
              <a:rPr lang="en-US" altLang="zh-CN" dirty="0" err="1">
                <a:solidFill>
                  <a:srgbClr val="FF0000"/>
                </a:solidFill>
              </a:rPr>
              <a:t>trigraphs</a:t>
            </a:r>
            <a:r>
              <a:rPr lang="en-US" altLang="zh-CN" dirty="0">
                <a:solidFill>
                  <a:srgbClr val="FF0000"/>
                </a:solidFill>
              </a:rPr>
              <a:t> frequency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467544" y="4315544"/>
            <a:ext cx="8229600" cy="228180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The most common </a:t>
            </a:r>
            <a:r>
              <a:rPr lang="en-US" altLang="zh-CN" dirty="0" err="1" smtClean="0"/>
              <a:t>trigraphs</a:t>
            </a:r>
            <a:r>
              <a:rPr lang="en-US" altLang="zh-CN" dirty="0" smtClean="0"/>
              <a:t> in the English language are</a:t>
            </a:r>
          </a:p>
          <a:p>
            <a:pPr lvl="1"/>
            <a:r>
              <a:rPr lang="en-US" altLang="zh-CN" dirty="0" smtClean="0"/>
              <a:t>THE, AND, THA, ENT, ION, TIO, FOR, NDE, HAS, NCE, TIS, OFT, MEN</a:t>
            </a:r>
          </a:p>
          <a:p>
            <a:r>
              <a:rPr lang="en-US" altLang="zh-CN" dirty="0" smtClean="0"/>
              <a:t>The most common </a:t>
            </a:r>
            <a:r>
              <a:rPr lang="en-US" altLang="zh-CN" dirty="0" err="1" smtClean="0"/>
              <a:t>trigraphs</a:t>
            </a:r>
            <a:r>
              <a:rPr lang="en-US" altLang="zh-CN" dirty="0" smtClean="0"/>
              <a:t> in the </a:t>
            </a:r>
            <a:r>
              <a:rPr lang="en-US" altLang="zh-CN" dirty="0" err="1" smtClean="0"/>
              <a:t>ciphertext</a:t>
            </a:r>
            <a:r>
              <a:rPr lang="en-US" altLang="zh-CN" dirty="0" smtClean="0"/>
              <a:t> are</a:t>
            </a:r>
          </a:p>
          <a:p>
            <a:pPr lvl="1"/>
            <a:r>
              <a:rPr lang="en-US" altLang="zh-CN" dirty="0" smtClean="0"/>
              <a:t>FPF, QVF, VFP, QOC, WJV, JVF, QVH, JGR, GRM, RMQ, WHG, HGF, FAF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39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An example of statistical attack on mixed alphabetic </a:t>
            </a:r>
            <a:r>
              <a:rPr lang="en-US" altLang="zh-CN" sz="3600" dirty="0" smtClean="0"/>
              <a:t>cipher-</a:t>
            </a:r>
            <a:r>
              <a:rPr lang="en-US" altLang="zh-CN" sz="3600" dirty="0" smtClean="0">
                <a:solidFill>
                  <a:srgbClr val="FF0000"/>
                </a:solidFill>
              </a:rPr>
              <a:t>double letter </a:t>
            </a:r>
            <a:r>
              <a:rPr lang="en-US" altLang="zh-CN" sz="3600" dirty="0">
                <a:solidFill>
                  <a:srgbClr val="FF0000"/>
                </a:solidFill>
              </a:rPr>
              <a:t>frequency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altLang="zh-CN" sz="2600" dirty="0"/>
              <a:t>The most common double letters in the English language are</a:t>
            </a:r>
          </a:p>
          <a:p>
            <a:pPr marL="548640" lvl="1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altLang="zh-CN" sz="2300" dirty="0">
                <a:solidFill>
                  <a:schemeClr val="tx2"/>
                </a:solidFill>
              </a:rPr>
              <a:t>SS, EE, TT, FF, LL, MM, OO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altLang="zh-CN" sz="2600" dirty="0"/>
              <a:t>The most common double letters in the </a:t>
            </a:r>
            <a:r>
              <a:rPr lang="en-US" altLang="zh-CN" sz="2600" dirty="0" err="1"/>
              <a:t>ciphertext</a:t>
            </a:r>
            <a:r>
              <a:rPr lang="en-US" altLang="zh-CN" sz="2600" dirty="0"/>
              <a:t> are</a:t>
            </a:r>
          </a:p>
          <a:p>
            <a:pPr marL="548640" lvl="1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altLang="zh-CN" sz="2300">
                <a:solidFill>
                  <a:schemeClr val="tx2"/>
                </a:solidFill>
              </a:rPr>
              <a:t>FF, EE, QQ, WW, VV, ZZ</a:t>
            </a:r>
            <a:endParaRPr lang="zh-CN" altLang="en-US" sz="2300" dirty="0">
              <a:solidFill>
                <a:schemeClr val="tx2"/>
              </a:solidFill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zh-CN" altLang="en-US" sz="26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Cryptography-Lect1.2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57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Two properties of </a:t>
            </a:r>
            <a:r>
              <a:rPr lang="en-US" altLang="zh-CN" sz="3600" dirty="0"/>
              <a:t>Mixed alphabetic </a:t>
            </a:r>
            <a:r>
              <a:rPr lang="en-US" altLang="zh-CN" sz="3600" dirty="0" smtClean="0"/>
              <a:t>cipher</a:t>
            </a:r>
            <a:endParaRPr lang="zh-CN" altLang="en-US" sz="36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mapping of each letter is fixed</a:t>
            </a:r>
          </a:p>
          <a:p>
            <a:r>
              <a:rPr lang="en-US" altLang="zh-CN" dirty="0" smtClean="0"/>
              <a:t>The probability distribution of individual letters in the English (or any other) language is known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32048" cy="365760"/>
          </a:xfrm>
        </p:spPr>
        <p:txBody>
          <a:bodyPr/>
          <a:lstStyle/>
          <a:p>
            <a:r>
              <a:rPr lang="en-US" altLang="zh-CN" smtClean="0"/>
              <a:t>S8101034Q-Modern Cryptography-Lect1.2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1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 improved attack on the shift cipher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Observation</a:t>
            </a:r>
          </a:p>
          <a:p>
            <a:pPr lvl="1"/>
            <a:r>
              <a:rPr lang="en-US" altLang="zh-CN" dirty="0" smtClean="0"/>
              <a:t>Let 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, with 0</a:t>
            </a:r>
            <a:r>
              <a:rPr lang="en-US" altLang="zh-CN" dirty="0" smtClean="0">
                <a:sym typeface="Symbol" panose="05050102010706020507" pitchFamily="18" charset="2"/>
              </a:rPr>
              <a:t></a:t>
            </a:r>
            <a:r>
              <a:rPr lang="en-US" altLang="zh-CN" i="1" dirty="0"/>
              <a:t> p</a:t>
            </a:r>
            <a:r>
              <a:rPr lang="en-US" altLang="zh-CN" i="1" baseline="-25000" dirty="0"/>
              <a:t>i </a:t>
            </a:r>
            <a:r>
              <a:rPr lang="en-US" altLang="zh-CN" dirty="0" smtClean="0">
                <a:sym typeface="Symbol" panose="05050102010706020507" pitchFamily="18" charset="2"/>
              </a:rPr>
              <a:t>1, denote the frequency of the </a:t>
            </a:r>
            <a:r>
              <a:rPr lang="en-US" altLang="zh-CN" i="1" dirty="0" err="1" smtClean="0">
                <a:sym typeface="Symbol" panose="05050102010706020507" pitchFamily="18" charset="2"/>
              </a:rPr>
              <a:t>i</a:t>
            </a:r>
            <a:r>
              <a:rPr lang="en-US" altLang="zh-CN" dirty="0" err="1" smtClean="0">
                <a:sym typeface="Symbol" panose="05050102010706020507" pitchFamily="18" charset="2"/>
              </a:rPr>
              <a:t>th</a:t>
            </a:r>
            <a:r>
              <a:rPr lang="en-US" altLang="zh-CN" dirty="0" smtClean="0">
                <a:sym typeface="Symbol" panose="05050102010706020507" pitchFamily="18" charset="2"/>
              </a:rPr>
              <a:t> letter in normal English text</a:t>
            </a:r>
          </a:p>
          <a:p>
            <a:pPr lvl="1"/>
            <a:r>
              <a:rPr lang="en-US" altLang="zh-CN" dirty="0" smtClean="0">
                <a:sym typeface="Symbol" panose="05050102010706020507" pitchFamily="18" charset="2"/>
              </a:rPr>
              <a:t>Calculation using the figure gives</a:t>
            </a:r>
          </a:p>
          <a:p>
            <a:r>
              <a:rPr lang="en-US" altLang="zh-CN" dirty="0" smtClean="0">
                <a:sym typeface="Symbol" panose="05050102010706020507" pitchFamily="18" charset="2"/>
              </a:rPr>
              <a:t>In shift cipher</a:t>
            </a:r>
          </a:p>
          <a:p>
            <a:pPr lvl="1"/>
            <a:r>
              <a:rPr lang="en-US" altLang="zh-CN" i="1" dirty="0" smtClean="0">
                <a:sym typeface="Symbol" panose="05050102010706020507" pitchFamily="18" charset="2"/>
              </a:rPr>
              <a:t>p</a:t>
            </a:r>
            <a:r>
              <a:rPr lang="en-US" altLang="zh-CN" i="1" baseline="-25000" dirty="0" smtClean="0"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ym typeface="Symbol" panose="05050102010706020507" pitchFamily="18" charset="2"/>
              </a:rPr>
              <a:t> should be roughly equal to </a:t>
            </a:r>
            <a:r>
              <a:rPr lang="en-US" altLang="zh-CN" i="1" dirty="0" err="1" smtClean="0">
                <a:sym typeface="Symbol" panose="05050102010706020507" pitchFamily="18" charset="2"/>
              </a:rPr>
              <a:t>q</a:t>
            </a:r>
            <a:r>
              <a:rPr lang="en-US" altLang="zh-CN" i="1" baseline="-25000" dirty="0" err="1" smtClean="0">
                <a:sym typeface="Symbol" panose="05050102010706020507" pitchFamily="18" charset="2"/>
              </a:rPr>
              <a:t>i+k</a:t>
            </a:r>
            <a:r>
              <a:rPr lang="en-US" altLang="zh-CN" dirty="0" smtClean="0">
                <a:sym typeface="Symbol" panose="05050102010706020507" pitchFamily="18" charset="2"/>
              </a:rPr>
              <a:t> for all </a:t>
            </a:r>
            <a:r>
              <a:rPr lang="en-US" altLang="zh-CN" i="1" dirty="0" err="1" smtClean="0">
                <a:sym typeface="Symbol" panose="05050102010706020507" pitchFamily="18" charset="2"/>
              </a:rPr>
              <a:t>i</a:t>
            </a:r>
            <a:endParaRPr lang="en-US" altLang="zh-CN" i="1" dirty="0" smtClean="0">
              <a:sym typeface="Symbol" panose="05050102010706020507" pitchFamily="18" charset="2"/>
            </a:endParaRP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Computer </a:t>
            </a:r>
            <a:r>
              <a:rPr lang="en-US" altLang="zh-CN" i="1" dirty="0" err="1" smtClean="0"/>
              <a:t>I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 for all </a:t>
            </a:r>
            <a:r>
              <a:rPr lang="en-US" altLang="zh-CN" i="1" dirty="0" smtClean="0"/>
              <a:t>j</a:t>
            </a:r>
            <a:r>
              <a:rPr lang="en-US" altLang="zh-CN" dirty="0" smtClean="0"/>
              <a:t>, and then output the value for which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for which </a:t>
            </a:r>
            <a:r>
              <a:rPr lang="en-US" altLang="zh-CN" i="1" dirty="0" err="1" smtClean="0"/>
              <a:t>I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 is closest to 0.065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Cryptography-Lect1.2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15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150046" y="3047259"/>
                <a:ext cx="1497205" cy="782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≈0.065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046" y="3047259"/>
                <a:ext cx="1497205" cy="7829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419872" y="4365104"/>
                <a:ext cx="1678023" cy="782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altLang="zh-CN" i="1" smtClean="0">
                          <a:latin typeface="Cambria Math" panose="02040503050406030204" pitchFamily="18" charset="0"/>
                        </a:rPr>
                        <m:t>≝</m:t>
                      </m:r>
                      <m:nary>
                        <m:naryPr>
                          <m:chr m:val="∑"/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4365104"/>
                <a:ext cx="1678023" cy="7829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59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Morse Code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19200"/>
            <a:ext cx="4474840" cy="4937760"/>
          </a:xfrm>
        </p:spPr>
        <p:txBody>
          <a:bodyPr/>
          <a:lstStyle/>
          <a:p>
            <a:r>
              <a:rPr lang="en-US" altLang="zh-CN" dirty="0" smtClean="0"/>
              <a:t>Can </a:t>
            </a:r>
            <a:r>
              <a:rPr lang="en-US" altLang="zh-CN" dirty="0"/>
              <a:t>be transmitted </a:t>
            </a:r>
            <a:r>
              <a:rPr lang="en-US" altLang="zh-CN" dirty="0" smtClean="0"/>
              <a:t>by </a:t>
            </a:r>
            <a:r>
              <a:rPr lang="en-US" altLang="zh-CN" dirty="0"/>
              <a:t>written, </a:t>
            </a:r>
            <a:r>
              <a:rPr lang="en-US" altLang="zh-CN" dirty="0" smtClean="0"/>
              <a:t>sound </a:t>
            </a:r>
            <a:r>
              <a:rPr lang="en-US" altLang="zh-CN" dirty="0"/>
              <a:t>or </a:t>
            </a:r>
            <a:r>
              <a:rPr lang="en-US" altLang="zh-CN" dirty="0" smtClean="0"/>
              <a:t>light</a:t>
            </a:r>
            <a:r>
              <a:rPr lang="en-US" altLang="zh-CN" dirty="0"/>
              <a:t>. Each letter is replaced by a series of dots and </a:t>
            </a:r>
            <a:r>
              <a:rPr lang="en-US" altLang="zh-CN" dirty="0" smtClean="0"/>
              <a:t>dashes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Cryptography-Lect1.2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112642" name="Picture 2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84784"/>
            <a:ext cx="380047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800" b="1" dirty="0" smtClean="0"/>
              <a:t>Steganography</a:t>
            </a:r>
            <a:r>
              <a:rPr lang="zh-CN" altLang="en-US" sz="2800" b="1" dirty="0" smtClean="0"/>
              <a:t>隐写术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Substitution cipher</a:t>
            </a:r>
            <a:r>
              <a:rPr lang="zh-CN" altLang="en-US" sz="2800" b="1" dirty="0" smtClean="0"/>
              <a:t>替换密码</a:t>
            </a:r>
            <a:endParaRPr lang="en-US" altLang="zh-CN" sz="2800" b="1" dirty="0" smtClean="0"/>
          </a:p>
          <a:p>
            <a:pPr lvl="1"/>
            <a:r>
              <a:rPr lang="en-US" altLang="zh-CN" sz="2200" b="1" dirty="0" err="1">
                <a:solidFill>
                  <a:prstClr val="black"/>
                </a:solidFill>
              </a:rPr>
              <a:t>Monoalphabetic</a:t>
            </a:r>
            <a:r>
              <a:rPr lang="en-US" altLang="zh-CN" sz="2200" b="1" dirty="0">
                <a:solidFill>
                  <a:prstClr val="black"/>
                </a:solidFill>
              </a:rPr>
              <a:t> cipher</a:t>
            </a:r>
            <a:r>
              <a:rPr lang="zh-CN" altLang="en-US" sz="2200" b="1" dirty="0">
                <a:solidFill>
                  <a:prstClr val="black"/>
                </a:solidFill>
              </a:rPr>
              <a:t>单字母单表密码</a:t>
            </a:r>
            <a:endParaRPr lang="en-US" altLang="zh-CN" sz="2200" b="1" dirty="0">
              <a:solidFill>
                <a:prstClr val="black"/>
              </a:solidFill>
            </a:endParaRPr>
          </a:p>
          <a:p>
            <a:pPr lvl="2"/>
            <a:r>
              <a:rPr lang="en-US" altLang="zh-CN" sz="1900" b="1" dirty="0">
                <a:solidFill>
                  <a:prstClr val="black"/>
                </a:solidFill>
              </a:rPr>
              <a:t>Caesar cipher (Shift cipher)</a:t>
            </a:r>
          </a:p>
          <a:p>
            <a:pPr lvl="2"/>
            <a:r>
              <a:rPr lang="en-US" altLang="zh-CN" sz="1900" b="1" dirty="0">
                <a:solidFill>
                  <a:prstClr val="black"/>
                </a:solidFill>
              </a:rPr>
              <a:t>Mixed alphabetic cipher</a:t>
            </a:r>
          </a:p>
          <a:p>
            <a:pPr lvl="2"/>
            <a:r>
              <a:rPr lang="en-US" altLang="zh-CN" sz="1900" b="1" dirty="0">
                <a:solidFill>
                  <a:prstClr val="black"/>
                </a:solidFill>
              </a:rPr>
              <a:t>Morse code</a:t>
            </a:r>
          </a:p>
          <a:p>
            <a:pPr lvl="1"/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</a:rPr>
              <a:t>Polyalphabetic cipher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</a:rPr>
              <a:t>单字母多表密码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 sz="1900" dirty="0" err="1">
                <a:solidFill>
                  <a:schemeClr val="bg1">
                    <a:lumMod val="50000"/>
                  </a:schemeClr>
                </a:solidFill>
              </a:rPr>
              <a:t>Vigenère</a:t>
            </a:r>
            <a:r>
              <a:rPr lang="en-US" altLang="zh-CN" sz="1900" dirty="0">
                <a:solidFill>
                  <a:schemeClr val="bg1">
                    <a:lumMod val="50000"/>
                  </a:schemeClr>
                </a:solidFill>
              </a:rPr>
              <a:t> cipher</a:t>
            </a:r>
          </a:p>
          <a:p>
            <a:pPr lvl="1"/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</a:rPr>
              <a:t>Multiple letter cipher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</a:rPr>
              <a:t>多字母单表密码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 sz="1900" dirty="0" err="1">
                <a:solidFill>
                  <a:schemeClr val="bg1">
                    <a:lumMod val="50000"/>
                  </a:schemeClr>
                </a:solidFill>
              </a:rPr>
              <a:t>Playfair</a:t>
            </a:r>
            <a:r>
              <a:rPr lang="en-US" altLang="zh-CN" sz="1900" dirty="0">
                <a:solidFill>
                  <a:schemeClr val="bg1">
                    <a:lumMod val="50000"/>
                  </a:schemeClr>
                </a:solidFill>
              </a:rPr>
              <a:t> cipher</a:t>
            </a:r>
          </a:p>
          <a:p>
            <a:pPr lvl="2"/>
            <a:r>
              <a:rPr lang="en-US" altLang="zh-CN" sz="1900" dirty="0">
                <a:solidFill>
                  <a:schemeClr val="bg1">
                    <a:lumMod val="50000"/>
                  </a:schemeClr>
                </a:solidFill>
              </a:rPr>
              <a:t>Hill cipher</a:t>
            </a:r>
          </a:p>
          <a:p>
            <a:pPr lvl="1"/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</a:rPr>
              <a:t>A special substitution cipher</a:t>
            </a:r>
          </a:p>
          <a:p>
            <a:pPr lvl="2"/>
            <a:r>
              <a:rPr lang="en-US" altLang="zh-CN" sz="1900" dirty="0">
                <a:solidFill>
                  <a:schemeClr val="bg1">
                    <a:lumMod val="50000"/>
                  </a:schemeClr>
                </a:solidFill>
              </a:rPr>
              <a:t>One-time pad (OTP</a:t>
            </a:r>
            <a:r>
              <a:rPr lang="en-US" altLang="zh-CN" sz="19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Transposition cipher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置换密码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Rotor machine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转轮密码机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32048" cy="365760"/>
          </a:xfrm>
        </p:spPr>
        <p:txBody>
          <a:bodyPr/>
          <a:lstStyle/>
          <a:p>
            <a:r>
              <a:rPr lang="en-US" altLang="zh-CN" smtClean="0"/>
              <a:t>S8101034Q-Modern Cryptography-Lect1.2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Steganography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32048" cy="365760"/>
          </a:xfrm>
        </p:spPr>
        <p:txBody>
          <a:bodyPr/>
          <a:lstStyle/>
          <a:p>
            <a:r>
              <a:rPr lang="en-US" altLang="zh-CN" smtClean="0"/>
              <a:t>S8101034Q-Modern Cryptography-Lect1.2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136194" name="Picture 2" descr="http://upload.wikimedia.org/wikipedia/commons/4/4e/StenographyOrigin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928802"/>
            <a:ext cx="1905000" cy="1905000"/>
          </a:xfrm>
          <a:prstGeom prst="rect">
            <a:avLst/>
          </a:prstGeom>
          <a:noFill/>
        </p:spPr>
      </p:pic>
      <p:pic>
        <p:nvPicPr>
          <p:cNvPr id="136196" name="Picture 4" descr="http://upload.wikimedia.org/wikipedia/commons/1/1b/StenographyRecover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1928802"/>
            <a:ext cx="1905000" cy="1905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85786" y="4000504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2.1 Image of a tree with a </a:t>
            </a:r>
            <a:r>
              <a:rPr lang="en-US" dirty="0" err="1" smtClean="0"/>
              <a:t>steganographically</a:t>
            </a:r>
            <a:r>
              <a:rPr lang="en-US" dirty="0" smtClean="0"/>
              <a:t> hidden image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0628" y="4071942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2.2 Image of a cat extracted from the tree image in Fig 2.1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7861" y="566124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http://en.wikipedia.org/wiki/Steganography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Substitution cipher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How many kinds of substitution cipher?</a:t>
            </a:r>
          </a:p>
          <a:p>
            <a:pPr lvl="1"/>
            <a:r>
              <a:rPr lang="en-US" dirty="0" err="1" smtClean="0"/>
              <a:t>Monoalphabetic</a:t>
            </a:r>
            <a:r>
              <a:rPr lang="en-US" dirty="0" smtClean="0"/>
              <a:t> cipher</a:t>
            </a:r>
            <a:r>
              <a:rPr lang="zh-CN" altLang="en-US" dirty="0" smtClean="0"/>
              <a:t>单字母单表密码</a:t>
            </a:r>
            <a:endParaRPr lang="en-US" dirty="0" smtClean="0"/>
          </a:p>
          <a:p>
            <a:pPr lvl="2"/>
            <a:r>
              <a:rPr lang="en-US" altLang="zh-CN" dirty="0"/>
              <a:t>Caesar cipher (Shift cipher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Mixed alphabetic cipher</a:t>
            </a:r>
          </a:p>
          <a:p>
            <a:pPr lvl="2"/>
            <a:r>
              <a:rPr lang="en-US" dirty="0" smtClean="0"/>
              <a:t>Morse code</a:t>
            </a:r>
          </a:p>
          <a:p>
            <a:pPr lvl="1"/>
            <a:r>
              <a:rPr lang="en-US" dirty="0" smtClean="0"/>
              <a:t>Polyalphabetic cipher</a:t>
            </a:r>
            <a:r>
              <a:rPr lang="zh-CN" altLang="en-US" dirty="0"/>
              <a:t>单</a:t>
            </a:r>
            <a:r>
              <a:rPr lang="zh-CN" altLang="en-US" dirty="0" smtClean="0"/>
              <a:t>字母多表密码</a:t>
            </a:r>
            <a:endParaRPr lang="en-US" dirty="0" smtClean="0"/>
          </a:p>
          <a:p>
            <a:pPr lvl="2"/>
            <a:r>
              <a:rPr lang="en-US" dirty="0" err="1" smtClean="0"/>
              <a:t>Vigenère</a:t>
            </a:r>
            <a:r>
              <a:rPr lang="en-US" dirty="0" smtClean="0"/>
              <a:t> cipher</a:t>
            </a:r>
          </a:p>
          <a:p>
            <a:pPr lvl="1"/>
            <a:r>
              <a:rPr lang="en-US" dirty="0" smtClean="0"/>
              <a:t>Multiple letter cipher</a:t>
            </a:r>
            <a:r>
              <a:rPr lang="zh-CN" altLang="en-US" dirty="0" smtClean="0"/>
              <a:t>多字母单表密码</a:t>
            </a:r>
            <a:endParaRPr lang="en-US" dirty="0" smtClean="0"/>
          </a:p>
          <a:p>
            <a:pPr lvl="2"/>
            <a:r>
              <a:rPr lang="en-US" dirty="0" err="1" smtClean="0"/>
              <a:t>Playfair</a:t>
            </a:r>
            <a:r>
              <a:rPr lang="en-US" dirty="0" smtClean="0"/>
              <a:t> cipher</a:t>
            </a:r>
          </a:p>
          <a:p>
            <a:pPr lvl="2"/>
            <a:r>
              <a:rPr lang="en-US" altLang="zh-CN" dirty="0" smtClean="0"/>
              <a:t>Hill cipher</a:t>
            </a:r>
          </a:p>
          <a:p>
            <a:pPr lvl="1"/>
            <a:r>
              <a:rPr lang="en-US" altLang="zh-CN" dirty="0" smtClean="0"/>
              <a:t>A special substitution cipher</a:t>
            </a:r>
          </a:p>
          <a:p>
            <a:pPr lvl="2"/>
            <a:r>
              <a:rPr lang="en-US" altLang="zh-CN" dirty="0"/>
              <a:t>One-time pad (OTP)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32048" cy="365760"/>
          </a:xfrm>
        </p:spPr>
        <p:txBody>
          <a:bodyPr/>
          <a:lstStyle/>
          <a:p>
            <a:r>
              <a:rPr lang="en-US" altLang="zh-CN" smtClean="0"/>
              <a:t>S8101034Q-Modern Cryptography-Lect1.2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467544" y="1268761"/>
            <a:ext cx="8229600" cy="1080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What is substitution cipher?</a:t>
            </a:r>
          </a:p>
          <a:p>
            <a:pPr lvl="1"/>
            <a:r>
              <a:rPr lang="en-US" altLang="zh-CN" dirty="0" smtClean="0"/>
              <a:t>Each character in the plaintext is substituted by another character in the </a:t>
            </a:r>
            <a:r>
              <a:rPr lang="en-US" altLang="zh-CN" dirty="0" err="1" smtClean="0"/>
              <a:t>ciphertext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71872" y="274638"/>
            <a:ext cx="3114927" cy="1143000"/>
          </a:xfrm>
        </p:spPr>
        <p:txBody>
          <a:bodyPr/>
          <a:lstStyle/>
          <a:p>
            <a:r>
              <a:rPr lang="en-US" altLang="zh-CN" dirty="0" smtClean="0"/>
              <a:t>Exercise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32048" cy="365760"/>
          </a:xfrm>
        </p:spPr>
        <p:txBody>
          <a:bodyPr/>
          <a:lstStyle/>
          <a:p>
            <a:r>
              <a:rPr lang="en-US" altLang="zh-CN" smtClean="0"/>
              <a:t>S8101034Q-Modern Cryptography-Lect1.2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50554B7-22FC-4D52-B6CD-F772EC436094}"/>
              </a:ext>
            </a:extLst>
          </p:cNvPr>
          <p:cNvSpPr txBox="1"/>
          <p:nvPr/>
        </p:nvSpPr>
        <p:spPr>
          <a:xfrm>
            <a:off x="4850492" y="2362472"/>
            <a:ext cx="3836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W </a:t>
            </a:r>
            <a:r>
              <a:rPr lang="en-US" altLang="zh-CN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zh-CN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F N Q R Z</a:t>
            </a:r>
            <a:endParaRPr lang="en-US" altLang="zh-CN" sz="2800" b="1" dirty="0">
              <a:solidFill>
                <a:srgbClr val="7030A0"/>
              </a:solidFill>
            </a:endParaRPr>
          </a:p>
        </p:txBody>
      </p:sp>
      <p:sp>
        <p:nvSpPr>
          <p:cNvPr id="24" name="内容占位符 5">
            <a:extLst>
              <a:ext uri="{FF2B5EF4-FFF2-40B4-BE49-F238E27FC236}">
                <a16:creationId xmlns:a16="http://schemas.microsoft.com/office/drawing/2014/main" id="{F94A3596-FA50-4509-9A7C-30D0FE18F916}"/>
              </a:ext>
            </a:extLst>
          </p:cNvPr>
          <p:cNvSpPr txBox="1">
            <a:spLocks/>
          </p:cNvSpPr>
          <p:nvPr/>
        </p:nvSpPr>
        <p:spPr>
          <a:xfrm>
            <a:off x="3779912" y="1316741"/>
            <a:ext cx="1426585" cy="1567244"/>
          </a:xfrm>
          <a:prstGeom prst="rect">
            <a:avLst/>
          </a:prstGeom>
        </p:spPr>
        <p:txBody>
          <a:bodyPr>
            <a:normAutofit/>
          </a:bodyPr>
          <a:lstStyle>
            <a:lvl1pPr marL="408102" indent="-40810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84220" indent="-34008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2"/>
                </a:solidFill>
                <a:latin typeface="+mn-lt"/>
                <a:ea typeface="仿宋_GB2312" pitchFamily="49" charset="-122"/>
              </a:defRPr>
            </a:lvl2pPr>
            <a:lvl3pPr marL="1360339" indent="-272067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904475" indent="-272067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448610" indent="-272067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992745" indent="-272067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536881" indent="-272067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4081016" indent="-272067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4625152" indent="-272067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>
              <a:buNone/>
            </a:pPr>
            <a:r>
              <a:rPr lang="en-US" altLang="zh-CN" sz="2800" b="1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i="1" kern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r>
              <a:rPr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altLang="zh-CN" sz="2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altLang="zh-CN" sz="2800" b="1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kern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</a:p>
          <a:p>
            <a:pPr marL="0" indent="0">
              <a:buNone/>
            </a:pPr>
            <a:r>
              <a:rPr lang="en-US" altLang="zh-CN" sz="2800" b="1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kern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8DAB1E7-3C13-4FD3-9E06-47C0B9B3241A}"/>
              </a:ext>
            </a:extLst>
          </p:cNvPr>
          <p:cNvGrpSpPr/>
          <p:nvPr/>
        </p:nvGrpSpPr>
        <p:grpSpPr>
          <a:xfrm>
            <a:off x="3775145" y="3208198"/>
            <a:ext cx="3917015" cy="1567244"/>
            <a:chOff x="5750222" y="4231669"/>
            <a:chExt cx="3917015" cy="1567244"/>
          </a:xfrm>
        </p:grpSpPr>
        <p:sp>
          <p:nvSpPr>
            <p:cNvPr id="26" name="内容占位符 5">
              <a:extLst>
                <a:ext uri="{FF2B5EF4-FFF2-40B4-BE49-F238E27FC236}">
                  <a16:creationId xmlns:a16="http://schemas.microsoft.com/office/drawing/2014/main" id="{4D0633B6-0937-4858-8136-1DF25381099E}"/>
                </a:ext>
              </a:extLst>
            </p:cNvPr>
            <p:cNvSpPr txBox="1">
              <a:spLocks/>
            </p:cNvSpPr>
            <p:nvPr/>
          </p:nvSpPr>
          <p:spPr>
            <a:xfrm>
              <a:off x="5750222" y="4231669"/>
              <a:ext cx="1426585" cy="156724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408102" indent="-408102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884220" indent="-340085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bg2"/>
                  </a:solidFill>
                  <a:latin typeface="+mn-lt"/>
                  <a:ea typeface="仿宋_GB2312" pitchFamily="49" charset="-122"/>
                </a:defRPr>
              </a:lvl2pPr>
              <a:lvl3pPr marL="1360339" indent="-272067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3pPr>
              <a:lvl4pPr marL="1904475" indent="-272067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4pPr>
              <a:lvl5pPr marL="2448610" indent="-272067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5pPr>
              <a:lvl6pPr marL="2992745" indent="-272067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6pPr>
              <a:lvl7pPr marL="3536881" indent="-272067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7pPr>
              <a:lvl8pPr marL="4081016" indent="-272067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8pPr>
              <a:lvl9pPr marL="4625152" indent="-272067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9pPr>
            </a:lstStyle>
            <a:p>
              <a:pPr marL="0" indent="0">
                <a:buNone/>
              </a:pPr>
              <a:r>
                <a:rPr lang="en-US" altLang="zh-CN" sz="2800" b="1" i="1" kern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800" b="1" kern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b="1" kern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=</a:t>
              </a:r>
            </a:p>
            <a:p>
              <a:pPr marL="0" indent="0">
                <a:buNone/>
              </a:pPr>
              <a:r>
                <a:rPr lang="en-US" altLang="zh-CN" sz="2800" b="1" i="1" kern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800" b="1" i="1" kern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E2</a:t>
              </a:r>
              <a:r>
                <a:rPr lang="en-US" altLang="zh-CN" sz="2800" b="1" kern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</a:p>
            <a:p>
              <a:pPr marL="0" indent="0">
                <a:buNone/>
              </a:pPr>
              <a:r>
                <a:rPr lang="en-US" altLang="zh-CN" sz="2800" b="1" i="1" kern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2800" b="1" i="1" kern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b="1" kern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= 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ACF429B-8EE6-442F-914A-54F7A8DB6207}"/>
                </a:ext>
              </a:extLst>
            </p:cNvPr>
            <p:cNvSpPr txBox="1"/>
            <p:nvPr/>
          </p:nvSpPr>
          <p:spPr>
            <a:xfrm>
              <a:off x="6690140" y="4249958"/>
              <a:ext cx="29770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 V D T H U F</a:t>
              </a:r>
              <a:endParaRPr lang="en-US" altLang="zh-CN" sz="28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BAB9F6E3-89AD-45DD-BB2D-A01599EC3574}"/>
              </a:ext>
            </a:extLst>
          </p:cNvPr>
          <p:cNvSpPr txBox="1"/>
          <p:nvPr/>
        </p:nvSpPr>
        <p:spPr>
          <a:xfrm>
            <a:off x="4715063" y="425192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o w m a n y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A73608A-23B2-4BE2-A37D-D35D9FCBEB26}"/>
              </a:ext>
            </a:extLst>
          </p:cNvPr>
          <p:cNvSpPr txBox="1"/>
          <p:nvPr/>
        </p:nvSpPr>
        <p:spPr>
          <a:xfrm>
            <a:off x="4722469" y="376799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altLang="zh-CN" sz="2800" b="1" dirty="0">
              <a:solidFill>
                <a:srgbClr val="002060"/>
              </a:solidFill>
            </a:endParaRPr>
          </a:p>
        </p:txBody>
      </p:sp>
      <p:sp>
        <p:nvSpPr>
          <p:cNvPr id="30" name="星形: 十六角 69">
            <a:extLst>
              <a:ext uri="{FF2B5EF4-FFF2-40B4-BE49-F238E27FC236}">
                <a16:creationId xmlns:a16="http://schemas.microsoft.com/office/drawing/2014/main" id="{2DFB8A2C-D628-4090-84D0-80EA51C2023F}"/>
              </a:ext>
            </a:extLst>
          </p:cNvPr>
          <p:cNvSpPr/>
          <p:nvPr/>
        </p:nvSpPr>
        <p:spPr bwMode="auto">
          <a:xfrm>
            <a:off x="171272" y="4790652"/>
            <a:ext cx="4256712" cy="1451030"/>
          </a:xfrm>
          <a:prstGeom prst="star16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dirty="0"/>
              <a:t>Brute-force attack</a:t>
            </a:r>
          </a:p>
          <a:p>
            <a:r>
              <a:rPr lang="en-US" altLang="zh-CN" sz="2400" dirty="0"/>
              <a:t>Try all 26 possible keys</a:t>
            </a:r>
            <a:endParaRPr lang="zh-CN" altLang="en-US" sz="2400"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B78A11F4-1A38-4125-828B-4CE29C0C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7" y="836712"/>
            <a:ext cx="3402923" cy="340292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734444B-C936-40B4-BCC9-608DCD75B5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5820688">
            <a:off x="573820" y="1335094"/>
            <a:ext cx="2397581" cy="2397581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47BAD01D-F314-4E81-B9BF-ADA34E62686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71" y="836713"/>
            <a:ext cx="3402923" cy="340292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26B290AA-8B27-446C-A9EF-1D582499B52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5793481">
            <a:off x="577924" y="1335095"/>
            <a:ext cx="2397581" cy="2397581"/>
          </a:xfrm>
          <a:prstGeom prst="rect">
            <a:avLst/>
          </a:prstGeom>
        </p:spPr>
      </p:pic>
      <p:sp>
        <p:nvSpPr>
          <p:cNvPr id="36" name="矩形: 圆角 22">
            <a:extLst>
              <a:ext uri="{FF2B5EF4-FFF2-40B4-BE49-F238E27FC236}">
                <a16:creationId xmlns:a16="http://schemas.microsoft.com/office/drawing/2014/main" id="{451280DD-49DA-4C15-90E9-234FD4017BD2}"/>
              </a:ext>
            </a:extLst>
          </p:cNvPr>
          <p:cNvSpPr/>
          <p:nvPr/>
        </p:nvSpPr>
        <p:spPr bwMode="auto">
          <a:xfrm rot="17006424">
            <a:off x="871376" y="3582863"/>
            <a:ext cx="1270242" cy="286336"/>
          </a:xfrm>
          <a:prstGeom prst="roundRect">
            <a:avLst/>
          </a:prstGeom>
          <a:noFill/>
          <a:ln w="28575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" name="矩形: 圆角 23">
            <a:extLst>
              <a:ext uri="{FF2B5EF4-FFF2-40B4-BE49-F238E27FC236}">
                <a16:creationId xmlns:a16="http://schemas.microsoft.com/office/drawing/2014/main" id="{E58636EB-4A71-43DF-8912-707A3C6124FA}"/>
              </a:ext>
            </a:extLst>
          </p:cNvPr>
          <p:cNvSpPr/>
          <p:nvPr/>
        </p:nvSpPr>
        <p:spPr bwMode="auto">
          <a:xfrm rot="1150924">
            <a:off x="-22903" y="1946112"/>
            <a:ext cx="1270242" cy="288000"/>
          </a:xfrm>
          <a:prstGeom prst="roundRect">
            <a:avLst/>
          </a:prstGeom>
          <a:noFill/>
          <a:ln w="28575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8" name="矩形: 圆角 24">
            <a:extLst>
              <a:ext uri="{FF2B5EF4-FFF2-40B4-BE49-F238E27FC236}">
                <a16:creationId xmlns:a16="http://schemas.microsoft.com/office/drawing/2014/main" id="{8C010932-20B1-4FB9-878F-52059CDD55B3}"/>
              </a:ext>
            </a:extLst>
          </p:cNvPr>
          <p:cNvSpPr/>
          <p:nvPr/>
        </p:nvSpPr>
        <p:spPr bwMode="auto">
          <a:xfrm rot="7740881">
            <a:off x="1994192" y="1444802"/>
            <a:ext cx="1270242" cy="288000"/>
          </a:xfrm>
          <a:prstGeom prst="roundRect">
            <a:avLst/>
          </a:prstGeom>
          <a:noFill/>
          <a:ln w="28575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EC24549-7F12-4F93-852F-451D110C275F}"/>
              </a:ext>
            </a:extLst>
          </p:cNvPr>
          <p:cNvSpPr/>
          <p:nvPr/>
        </p:nvSpPr>
        <p:spPr>
          <a:xfrm>
            <a:off x="4850492" y="1854127"/>
            <a:ext cx="3836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t </a:t>
            </a:r>
            <a:r>
              <a:rPr lang="en-US" altLang="zh-CN" sz="2800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sz="28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c k n o w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A5E01B9-00D8-45D4-AAF1-0735F1392048}"/>
              </a:ext>
            </a:extLst>
          </p:cNvPr>
          <p:cNvSpPr txBox="1"/>
          <p:nvPr/>
        </p:nvSpPr>
        <p:spPr>
          <a:xfrm>
            <a:off x="4721159" y="4233637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u c s g t e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ECE101E-3303-4663-AEE1-5E4C767B5D8C}"/>
              </a:ext>
            </a:extLst>
          </p:cNvPr>
          <p:cNvSpPr txBox="1"/>
          <p:nvPr/>
        </p:nvSpPr>
        <p:spPr>
          <a:xfrm>
            <a:off x="4739447" y="4264733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t b r f s d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42" name="矩形: 圆角 31">
            <a:extLst>
              <a:ext uri="{FF2B5EF4-FFF2-40B4-BE49-F238E27FC236}">
                <a16:creationId xmlns:a16="http://schemas.microsoft.com/office/drawing/2014/main" id="{7BA7453B-9783-4D9E-A16B-6DA7EE2C0852}"/>
              </a:ext>
            </a:extLst>
          </p:cNvPr>
          <p:cNvSpPr/>
          <p:nvPr/>
        </p:nvSpPr>
        <p:spPr bwMode="auto">
          <a:xfrm rot="7740881">
            <a:off x="2001647" y="1453144"/>
            <a:ext cx="1270242" cy="288000"/>
          </a:xfrm>
          <a:prstGeom prst="roundRect">
            <a:avLst/>
          </a:prstGeom>
          <a:noFill/>
          <a:ln w="28575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3" name="矩形: 圆角 32">
            <a:extLst>
              <a:ext uri="{FF2B5EF4-FFF2-40B4-BE49-F238E27FC236}">
                <a16:creationId xmlns:a16="http://schemas.microsoft.com/office/drawing/2014/main" id="{141F8D73-4488-4809-82C8-8E3130F0439D}"/>
              </a:ext>
            </a:extLst>
          </p:cNvPr>
          <p:cNvSpPr/>
          <p:nvPr/>
        </p:nvSpPr>
        <p:spPr bwMode="auto">
          <a:xfrm rot="2329637">
            <a:off x="107560" y="1688245"/>
            <a:ext cx="1270242" cy="288000"/>
          </a:xfrm>
          <a:prstGeom prst="roundRect">
            <a:avLst/>
          </a:prstGeom>
          <a:noFill/>
          <a:ln w="28575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881657"/>
              </p:ext>
            </p:extLst>
          </p:nvPr>
        </p:nvGraphicFramePr>
        <p:xfrm>
          <a:off x="4711516" y="5041187"/>
          <a:ext cx="4104456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3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Types of Attack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Known to Cryptanalyst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Ciphertext</a:t>
                      </a:r>
                      <a:r>
                        <a:rPr lang="en-US" altLang="zh-CN" sz="1600" dirty="0" smtClean="0"/>
                        <a:t> Only Attack (COA)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CN" sz="1600" dirty="0" smtClean="0"/>
                        <a:t>Encryption algorithm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CN" sz="1600" dirty="0" err="1" smtClean="0"/>
                        <a:t>Ciphertext</a:t>
                      </a:r>
                      <a:endParaRPr lang="en-US" altLang="zh-CN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8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520000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840000">
                                      <p:cBhvr>
                                        <p:cTn id="4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40000">
                                      <p:cBhvr>
                                        <p:cTn id="6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140000">
                                      <p:cBhvr>
                                        <p:cTn id="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8" grpId="0"/>
      <p:bldP spid="29" grpId="0"/>
      <p:bldP spid="30" grpId="0" animBg="1"/>
      <p:bldP spid="36" grpId="0" animBg="1"/>
      <p:bldP spid="37" grpId="0" animBg="1"/>
      <p:bldP spid="38" grpId="0" animBg="1"/>
      <p:bldP spid="39" grpId="0"/>
      <p:bldP spid="40" grpId="0"/>
      <p:bldP spid="40" grpId="1"/>
      <p:bldP spid="41" grpId="0"/>
      <p:bldP spid="41" grpId="1"/>
      <p:bldP spid="42" grpId="0" animBg="1"/>
      <p:bldP spid="42" grpId="1" animBg="1"/>
      <p:bldP spid="43" grpId="0" animBg="1"/>
      <p:bldP spid="4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Caesar cipher (Shift cipher)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Plaintext: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are you ready </a:t>
            </a:r>
          </a:p>
          <a:p>
            <a:r>
              <a:rPr lang="en-US" sz="2400" dirty="0" smtClean="0"/>
              <a:t>Key: </a:t>
            </a:r>
            <a:r>
              <a:rPr lang="en-US" sz="2400" i="1" dirty="0" smtClean="0"/>
              <a:t>k</a:t>
            </a:r>
            <a:r>
              <a:rPr lang="en-US" sz="2400" dirty="0" smtClean="0"/>
              <a:t>=3</a:t>
            </a:r>
          </a:p>
          <a:p>
            <a:r>
              <a:rPr lang="en-US" altLang="zh-CN" sz="2400" dirty="0" err="1" smtClean="0"/>
              <a:t>Ciphertext</a:t>
            </a:r>
            <a:r>
              <a:rPr lang="en-US" altLang="zh-CN" sz="2400" dirty="0" smtClean="0"/>
              <a:t>: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DUH BRX UHDGB</a:t>
            </a:r>
          </a:p>
          <a:p>
            <a:r>
              <a:rPr lang="en-US" sz="2400" dirty="0" smtClean="0"/>
              <a:t>Interpret </a:t>
            </a:r>
            <a:r>
              <a:rPr lang="en-US" sz="2400" dirty="0"/>
              <a:t>the alphabet set {a, b , …, z} as set {0, 1, …, 25}</a:t>
            </a:r>
          </a:p>
          <a:p>
            <a:pPr lvl="1"/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i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000" i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,3)=(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000" i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+3) mod 26</a:t>
            </a:r>
            <a:endParaRPr lang="zh-CN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000" i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Dec(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i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,3)=(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i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−3) mod 26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ea typeface="Symbol" charset="2"/>
                <a:cs typeface="Symbol" charset="2"/>
                <a:sym typeface="Symbol"/>
              </a:rPr>
              <a:t>Message space </a:t>
            </a:r>
            <a:r>
              <a:rPr lang="en-US" altLang="zh-CN" sz="2400" dirty="0" smtClean="0">
                <a:solidFill>
                  <a:srgbClr val="000000"/>
                </a:solidFill>
                <a:latin typeface="Brush Script MT" panose="03060802040406070304" pitchFamily="66" charset="0"/>
                <a:ea typeface="Symbol" charset="2"/>
                <a:cs typeface="Symbol" charset="2"/>
                <a:sym typeface="Symbol"/>
              </a:rPr>
              <a:t>M</a:t>
            </a:r>
            <a:r>
              <a:rPr lang="en-US" altLang="zh-CN" sz="2400" dirty="0">
                <a:solidFill>
                  <a:srgbClr val="000000"/>
                </a:solidFill>
                <a:latin typeface="French Script MT" panose="03020402040607040605" pitchFamily="66" charset="0"/>
                <a:cs typeface="Arial" charset="0"/>
                <a:sym typeface="Symbol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French Script MT" panose="03020402040607040605" pitchFamily="66" charset="0"/>
                <a:cs typeface="Arial" charset="0"/>
                <a:sym typeface="Symbol"/>
              </a:rPr>
              <a:t>=</a:t>
            </a:r>
            <a:r>
              <a:rPr lang="en-US" altLang="zh-CN" sz="2400" dirty="0" err="1" smtClean="0">
                <a:solidFill>
                  <a:srgbClr val="000000"/>
                </a:solidFill>
                <a:cs typeface="Arial" charset="0"/>
                <a:sym typeface="Symbol"/>
              </a:rPr>
              <a:t>ciphertext</a:t>
            </a:r>
            <a:r>
              <a:rPr lang="en-US" altLang="zh-CN" sz="2400" dirty="0" smtClean="0">
                <a:solidFill>
                  <a:srgbClr val="000000"/>
                </a:solidFill>
                <a:cs typeface="Arial" charset="0"/>
                <a:sym typeface="Symbol"/>
              </a:rPr>
              <a:t> space </a:t>
            </a:r>
            <a:r>
              <a:rPr lang="en-US" altLang="zh-CN" sz="2400" dirty="0" smtClean="0">
                <a:solidFill>
                  <a:srgbClr val="000000"/>
                </a:solidFill>
                <a:latin typeface="Brush Script MT" panose="03060802040406070304" pitchFamily="66" charset="0"/>
                <a:cs typeface="Arial" charset="0"/>
                <a:sym typeface="Symbol"/>
              </a:rPr>
              <a:t>C</a:t>
            </a:r>
            <a:r>
              <a:rPr lang="en-US" altLang="zh-CN" sz="2400" dirty="0" smtClean="0">
                <a:solidFill>
                  <a:srgbClr val="000000"/>
                </a:solidFill>
                <a:latin typeface="French Script MT" panose="03020402040607040605" pitchFamily="66" charset="0"/>
                <a:cs typeface="Arial" charset="0"/>
                <a:sym typeface="Symbol"/>
              </a:rPr>
              <a:t> </a:t>
            </a:r>
            <a:r>
              <a:rPr lang="en-US" altLang="zh-CN" sz="2400" dirty="0">
                <a:sym typeface="Symbol"/>
              </a:rPr>
              <a:t>= </a:t>
            </a:r>
            <a:r>
              <a:rPr lang="en-US" altLang="zh-CN" sz="2400" dirty="0"/>
              <a:t> set of strings over {0, 1, …, 25</a:t>
            </a:r>
            <a:r>
              <a:rPr lang="en-US" altLang="zh-CN" sz="2400" dirty="0" smtClean="0"/>
              <a:t>}</a:t>
            </a:r>
          </a:p>
          <a:p>
            <a:r>
              <a:rPr lang="en-US" altLang="zh-CN" sz="2400" dirty="0"/>
              <a:t>Key space</a:t>
            </a:r>
            <a:r>
              <a:rPr lang="en-US" altLang="zh-CN" sz="2400" dirty="0">
                <a:solidFill>
                  <a:srgbClr val="000000"/>
                </a:solidFill>
                <a:latin typeface="Brush Script MT" panose="03060802040406070304" pitchFamily="66" charset="0"/>
                <a:ea typeface="Symbol" charset="2"/>
                <a:cs typeface="Symbol" charset="2"/>
                <a:sym typeface="Symbol"/>
              </a:rPr>
              <a:t> K</a:t>
            </a:r>
            <a:r>
              <a:rPr lang="en-US" altLang="zh-CN" sz="2400" dirty="0" smtClean="0"/>
              <a:t>:</a:t>
            </a:r>
            <a:endParaRPr lang="en-US" altLang="zh-CN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32048" cy="365760"/>
          </a:xfrm>
        </p:spPr>
        <p:txBody>
          <a:bodyPr/>
          <a:lstStyle/>
          <a:p>
            <a:r>
              <a:rPr lang="en-US" altLang="zh-CN" smtClean="0"/>
              <a:t>S8101034Q-Modern Cryptography-Lect1.2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111618" name="Picture 2" descr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1105"/>
            <a:ext cx="1043608" cy="140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427984" y="4869160"/>
            <a:ext cx="27999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 smtClean="0"/>
              <a:t>26 alphabetic tables</a:t>
            </a:r>
            <a:endParaRPr lang="en-US" altLang="zh-CN" sz="2500" dirty="0"/>
          </a:p>
        </p:txBody>
      </p:sp>
      <p:sp>
        <p:nvSpPr>
          <p:cNvPr id="10" name="文本框 9"/>
          <p:cNvSpPr txBox="1"/>
          <p:nvPr/>
        </p:nvSpPr>
        <p:spPr>
          <a:xfrm>
            <a:off x="2594762" y="4869160"/>
            <a:ext cx="17123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/>
              <a:t>{0, 1, …, 25}</a:t>
            </a:r>
          </a:p>
        </p:txBody>
      </p:sp>
      <p:sp>
        <p:nvSpPr>
          <p:cNvPr id="34" name="Rounded Rectangle 105"/>
          <p:cNvSpPr/>
          <p:nvPr/>
        </p:nvSpPr>
        <p:spPr>
          <a:xfrm>
            <a:off x="84367" y="5379260"/>
            <a:ext cx="8892480" cy="97709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5" name="Group 111"/>
          <p:cNvGrpSpPr/>
          <p:nvPr/>
        </p:nvGrpSpPr>
        <p:grpSpPr>
          <a:xfrm>
            <a:off x="256757" y="5667525"/>
            <a:ext cx="1339780" cy="573031"/>
            <a:chOff x="512497" y="5440078"/>
            <a:chExt cx="1541013" cy="494511"/>
          </a:xfrm>
        </p:grpSpPr>
        <p:grpSp>
          <p:nvGrpSpPr>
            <p:cNvPr id="36" name="Group 112"/>
            <p:cNvGrpSpPr/>
            <p:nvPr/>
          </p:nvGrpSpPr>
          <p:grpSpPr>
            <a:xfrm>
              <a:off x="512497" y="5440078"/>
              <a:ext cx="1104745" cy="494511"/>
              <a:chOff x="506543" y="4201540"/>
              <a:chExt cx="1104745" cy="494511"/>
            </a:xfrm>
          </p:grpSpPr>
          <p:grpSp>
            <p:nvGrpSpPr>
              <p:cNvPr id="38" name="Group 114"/>
              <p:cNvGrpSpPr/>
              <p:nvPr/>
            </p:nvGrpSpPr>
            <p:grpSpPr>
              <a:xfrm>
                <a:off x="827584" y="4201540"/>
                <a:ext cx="783704" cy="494511"/>
                <a:chOff x="1534541" y="2566262"/>
                <a:chExt cx="783704" cy="494511"/>
              </a:xfrm>
            </p:grpSpPr>
            <p:sp>
              <p:nvSpPr>
                <p:cNvPr id="40" name="Rectangle 118"/>
                <p:cNvSpPr/>
                <p:nvPr/>
              </p:nvSpPr>
              <p:spPr>
                <a:xfrm>
                  <a:off x="1552911" y="2566262"/>
                  <a:ext cx="712912" cy="494511"/>
                </a:xfrm>
                <a:prstGeom prst="rect">
                  <a:avLst/>
                </a:prstGeom>
                <a:solidFill>
                  <a:srgbClr val="BBE0E3"/>
                </a:solidFill>
                <a:ln w="25400" cap="flat" cmpd="sng" algn="ctr">
                  <a:solidFill>
                    <a:srgbClr val="BBE0E3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534541" y="2657818"/>
                  <a:ext cx="783704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itchFamily="66" charset="0"/>
                      <a:cs typeface="Arial" charset="0"/>
                    </a:rPr>
                    <a:t>Gen</a:t>
                  </a:r>
                  <a:endPara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endParaRPr>
                </a:p>
              </p:txBody>
            </p:sp>
          </p:grpSp>
          <p:cxnSp>
            <p:nvCxnSpPr>
              <p:cNvPr id="39" name="Straight Arrow Connector 115"/>
              <p:cNvCxnSpPr/>
              <p:nvPr/>
            </p:nvCxnSpPr>
            <p:spPr>
              <a:xfrm flipV="1">
                <a:off x="506543" y="4477889"/>
                <a:ext cx="346523" cy="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arrow"/>
              </a:ln>
              <a:effectLst/>
            </p:spPr>
          </p:cxnSp>
        </p:grpSp>
        <p:cxnSp>
          <p:nvCxnSpPr>
            <p:cNvPr id="37" name="Straight Arrow Connector 113"/>
            <p:cNvCxnSpPr/>
            <p:nvPr/>
          </p:nvCxnSpPr>
          <p:spPr>
            <a:xfrm flipV="1">
              <a:off x="1581352" y="5716427"/>
              <a:ext cx="472158" cy="431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</p:grpSp>
      <p:sp>
        <p:nvSpPr>
          <p:cNvPr id="42" name="Rectangle 132"/>
          <p:cNvSpPr/>
          <p:nvPr/>
        </p:nvSpPr>
        <p:spPr>
          <a:xfrm>
            <a:off x="2668271" y="5493595"/>
            <a:ext cx="1736577" cy="780674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3019751" y="5439855"/>
            <a:ext cx="765860" cy="41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Enc</a:t>
            </a:r>
            <a:endParaRPr lang="en-US" sz="2000" dirty="0" smtClean="0">
              <a:solidFill>
                <a:srgbClr val="0000FF"/>
              </a:solidFill>
              <a:latin typeface="Comic Sans MS" pitchFamily="66" charset="0"/>
              <a:cs typeface="Arial" charset="0"/>
            </a:endParaRPr>
          </a:p>
        </p:txBody>
      </p:sp>
      <p:cxnSp>
        <p:nvCxnSpPr>
          <p:cNvPr id="44" name="Straight Arrow Connector 127"/>
          <p:cNvCxnSpPr/>
          <p:nvPr/>
        </p:nvCxnSpPr>
        <p:spPr>
          <a:xfrm>
            <a:off x="1697379" y="5965712"/>
            <a:ext cx="943273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1697379" y="5565602"/>
            <a:ext cx="1411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m</a:t>
            </a:r>
            <a:r>
              <a:rPr lang="en-US" baseline="-25000" dirty="0" smtClean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mic Sans MS" pitchFamily="66" charset="0"/>
                <a:cs typeface="Arial" charset="0"/>
                <a:sym typeface="Symbol"/>
              </a:rPr>
              <a:t> </a:t>
            </a:r>
            <a:r>
              <a:rPr lang="en-US" dirty="0">
                <a:solidFill>
                  <a:srgbClr val="000000"/>
                </a:solidFill>
                <a:latin typeface="Brush Script MT" panose="03060802040406070304" pitchFamily="66" charset="0"/>
                <a:ea typeface="Symbol" charset="2"/>
                <a:cs typeface="Symbol" charset="2"/>
                <a:sym typeface="Symbol"/>
              </a:rPr>
              <a:t>M</a:t>
            </a:r>
            <a:r>
              <a:rPr lang="en-US" dirty="0" smtClean="0">
                <a:solidFill>
                  <a:srgbClr val="000000"/>
                </a:solidFill>
                <a:latin typeface="Comic Sans MS" pitchFamily="66" charset="0"/>
                <a:cs typeface="Arial" charset="0"/>
                <a:sym typeface="Symbol"/>
              </a:rPr>
              <a:t> </a:t>
            </a:r>
            <a:endParaRPr lang="en-US" baseline="30000" dirty="0" smtClean="0">
              <a:solidFill>
                <a:srgbClr val="0000FF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2633483" y="5853634"/>
            <a:ext cx="19094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c</a:t>
            </a:r>
            <a:r>
              <a:rPr lang="en-US" sz="1400" baseline="-25000" dirty="0" smtClean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 := (m</a:t>
            </a:r>
            <a:r>
              <a:rPr lang="en-US" sz="1400" baseline="-25000" dirty="0" smtClean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+3) mod 26</a:t>
            </a:r>
            <a:endParaRPr lang="en-US" sz="1400" baseline="30000" dirty="0" smtClean="0">
              <a:solidFill>
                <a:srgbClr val="0000FF"/>
              </a:solidFill>
              <a:latin typeface="Comic Sans MS" pitchFamily="66" charset="0"/>
              <a:cs typeface="Arial" charset="0"/>
            </a:endParaRPr>
          </a:p>
        </p:txBody>
      </p:sp>
      <p:cxnSp>
        <p:nvCxnSpPr>
          <p:cNvPr id="47" name="Straight Arrow Connector 124"/>
          <p:cNvCxnSpPr/>
          <p:nvPr/>
        </p:nvCxnSpPr>
        <p:spPr>
          <a:xfrm>
            <a:off x="4433683" y="5925520"/>
            <a:ext cx="756084" cy="122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4390511" y="5525532"/>
            <a:ext cx="8640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mic Sans MS" pitchFamily="66" charset="0"/>
                <a:cs typeface="Arial" charset="0"/>
                <a:sym typeface="Symbol"/>
              </a:rPr>
              <a:t> </a:t>
            </a:r>
            <a:r>
              <a:rPr lang="en-US" dirty="0">
                <a:solidFill>
                  <a:srgbClr val="000000"/>
                </a:solidFill>
                <a:latin typeface="Brush Script MT" panose="03060802040406070304" pitchFamily="66" charset="0"/>
                <a:cs typeface="Arial" charset="0"/>
                <a:sym typeface="Symbol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omic Sans MS" pitchFamily="66" charset="0"/>
                <a:cs typeface="Arial" charset="0"/>
                <a:sym typeface="Symbol"/>
              </a:rPr>
              <a:t> </a:t>
            </a:r>
            <a:endParaRPr lang="en-US" baseline="30000" dirty="0" smtClean="0">
              <a:solidFill>
                <a:srgbClr val="0000FF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49" name="Rectangle 147"/>
          <p:cNvSpPr/>
          <p:nvPr/>
        </p:nvSpPr>
        <p:spPr>
          <a:xfrm>
            <a:off x="6412687" y="5433000"/>
            <a:ext cx="1736577" cy="780674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6764167" y="5379260"/>
            <a:ext cx="765860" cy="41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Dec</a:t>
            </a:r>
            <a:endParaRPr lang="en-US" sz="2000" dirty="0" smtClean="0">
              <a:solidFill>
                <a:srgbClr val="0000FF"/>
              </a:solidFill>
              <a:latin typeface="Comic Sans MS" pitchFamily="66" charset="0"/>
              <a:cs typeface="Arial" charset="0"/>
            </a:endParaRPr>
          </a:p>
        </p:txBody>
      </p:sp>
      <p:cxnSp>
        <p:nvCxnSpPr>
          <p:cNvPr id="51" name="Straight Arrow Connector 149"/>
          <p:cNvCxnSpPr/>
          <p:nvPr/>
        </p:nvCxnSpPr>
        <p:spPr>
          <a:xfrm>
            <a:off x="5441795" y="5905117"/>
            <a:ext cx="943273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5441795" y="5505007"/>
            <a:ext cx="1411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mic Sans MS" pitchFamily="66" charset="0"/>
                <a:cs typeface="Arial" charset="0"/>
                <a:sym typeface="Symbol"/>
              </a:rPr>
              <a:t> </a:t>
            </a:r>
            <a:r>
              <a:rPr lang="en-US" dirty="0">
                <a:solidFill>
                  <a:srgbClr val="000000"/>
                </a:solidFill>
                <a:latin typeface="Brush Script MT" panose="03060802040406070304" pitchFamily="66" charset="0"/>
                <a:ea typeface="Symbol" charset="2"/>
                <a:cs typeface="Symbol" charset="2"/>
                <a:sym typeface="Symbol"/>
              </a:rPr>
              <a:t>M</a:t>
            </a:r>
            <a:r>
              <a:rPr lang="en-US" dirty="0" smtClean="0">
                <a:solidFill>
                  <a:srgbClr val="000000"/>
                </a:solidFill>
                <a:latin typeface="Comic Sans MS" pitchFamily="66" charset="0"/>
                <a:cs typeface="Arial" charset="0"/>
                <a:sym typeface="Symbol"/>
              </a:rPr>
              <a:t> </a:t>
            </a:r>
            <a:endParaRPr lang="en-US" baseline="30000" dirty="0" smtClean="0">
              <a:solidFill>
                <a:srgbClr val="0000FF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6377899" y="5793039"/>
            <a:ext cx="19094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m</a:t>
            </a:r>
            <a:r>
              <a:rPr lang="en-US" sz="1400" baseline="-25000" dirty="0" smtClean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 := (c</a:t>
            </a:r>
            <a:r>
              <a:rPr lang="en-US" sz="1400" baseline="-25000" dirty="0" smtClean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-</a:t>
            </a:r>
            <a:r>
              <a:rPr lang="en-US" sz="1400" dirty="0" smtClean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3) mod 26</a:t>
            </a:r>
            <a:endParaRPr lang="en-US" sz="1400" baseline="30000" dirty="0" smtClean="0">
              <a:solidFill>
                <a:srgbClr val="0000FF"/>
              </a:solidFill>
              <a:latin typeface="Comic Sans MS" pitchFamily="66" charset="0"/>
              <a:cs typeface="Arial" charset="0"/>
            </a:endParaRPr>
          </a:p>
        </p:txBody>
      </p:sp>
      <p:cxnSp>
        <p:nvCxnSpPr>
          <p:cNvPr id="54" name="Straight Arrow Connector 152"/>
          <p:cNvCxnSpPr/>
          <p:nvPr/>
        </p:nvCxnSpPr>
        <p:spPr>
          <a:xfrm>
            <a:off x="8178099" y="5864925"/>
            <a:ext cx="756084" cy="122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8134926" y="5464937"/>
            <a:ext cx="9852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m</a:t>
            </a:r>
            <a:r>
              <a:rPr lang="en-US" baseline="-25000" dirty="0" smtClean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mic Sans MS" pitchFamily="66" charset="0"/>
                <a:cs typeface="Arial" charset="0"/>
                <a:sym typeface="Symbol"/>
              </a:rPr>
              <a:t> </a:t>
            </a:r>
            <a:r>
              <a:rPr lang="en-US" dirty="0">
                <a:solidFill>
                  <a:srgbClr val="000000"/>
                </a:solidFill>
                <a:latin typeface="Brush Script MT" panose="03060802040406070304" pitchFamily="66" charset="0"/>
                <a:cs typeface="Arial" charset="0"/>
                <a:sym typeface="Symbol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omic Sans MS" pitchFamily="66" charset="0"/>
                <a:cs typeface="Arial" charset="0"/>
                <a:sym typeface="Symbol"/>
              </a:rPr>
              <a:t> </a:t>
            </a:r>
            <a:endParaRPr lang="en-US" baseline="30000" dirty="0" smtClean="0">
              <a:solidFill>
                <a:srgbClr val="0000FF"/>
              </a:solidFill>
              <a:latin typeface="Comic Sans MS" pitchFamily="66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34" grpId="0" animBg="1"/>
      <p:bldP spid="42" grpId="0" animBg="1"/>
      <p:bldP spid="43" grpId="0"/>
      <p:bldP spid="45" grpId="0"/>
      <p:bldP spid="46" grpId="0"/>
      <p:bldP spid="48" grpId="0"/>
      <p:bldP spid="49" grpId="0" animBg="1"/>
      <p:bldP spid="50" grpId="0"/>
      <p:bldP spid="52" grpId="0"/>
      <p:bldP spid="53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Sufficient key space principle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Any secure encryption scheme must have a key space that is not vulnerable to </a:t>
            </a:r>
            <a:r>
              <a:rPr lang="en-US" altLang="zh-CN" dirty="0" smtClean="0">
                <a:solidFill>
                  <a:srgbClr val="FF0000"/>
                </a:solidFill>
              </a:rPr>
              <a:t>exhaustive search</a:t>
            </a:r>
          </a:p>
          <a:p>
            <a:r>
              <a:rPr lang="en-US" altLang="zh-CN" dirty="0" smtClean="0"/>
              <a:t>How to improve shift cipher to support a bigger key space?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32048" cy="365760"/>
          </a:xfrm>
        </p:spPr>
        <p:txBody>
          <a:bodyPr/>
          <a:lstStyle/>
          <a:p>
            <a:r>
              <a:rPr lang="en-US" altLang="zh-CN" smtClean="0"/>
              <a:t>S8101034Q-Modern Cryptography-Lect1.2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156875"/>
              </p:ext>
            </p:extLst>
          </p:nvPr>
        </p:nvGraphicFramePr>
        <p:xfrm>
          <a:off x="683568" y="4775552"/>
          <a:ext cx="82295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83568" y="513559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8460" y="51355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85336" y="513559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91670" y="5711204"/>
            <a:ext cx="1825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FF0000"/>
                </a:solidFill>
              </a:rPr>
              <a:t>Key space: 26!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59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Mixed alphabetic </a:t>
            </a:r>
            <a:r>
              <a:rPr lang="en-US" altLang="zh-CN" dirty="0"/>
              <a:t>cipher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With this cipher, rather than performing a mathematical operation on the values of each letter, or just shifting the alphabet, we create a </a:t>
            </a:r>
            <a:r>
              <a:rPr lang="en-US" altLang="zh-CN" dirty="0">
                <a:solidFill>
                  <a:srgbClr val="FF0000"/>
                </a:solidFill>
              </a:rPr>
              <a:t>random order </a:t>
            </a:r>
            <a:r>
              <a:rPr lang="en-US" altLang="zh-CN" dirty="0"/>
              <a:t>for the </a:t>
            </a:r>
            <a:r>
              <a:rPr lang="en-US" altLang="zh-CN" dirty="0" err="1"/>
              <a:t>ciphertext</a:t>
            </a:r>
            <a:r>
              <a:rPr lang="en-US" altLang="zh-CN" dirty="0"/>
              <a:t> alphabet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G D O </a:t>
            </a:r>
            <a:r>
              <a:rPr lang="en-US" altLang="zh-CN" dirty="0" err="1" smtClean="0"/>
              <a:t>O</a:t>
            </a:r>
            <a:r>
              <a:rPr lang="en-US" altLang="zh-CN" dirty="0" smtClean="0"/>
              <a:t> K V C X E F L G C D</a:t>
            </a:r>
            <a:endParaRPr lang="en-US" altLang="zh-CN" dirty="0"/>
          </a:p>
          <a:p>
            <a:r>
              <a:rPr lang="en-US" altLang="zh-CN" dirty="0"/>
              <a:t>m</a:t>
            </a:r>
            <a:r>
              <a:rPr lang="en-US" altLang="zh-CN" baseline="-25000" dirty="0"/>
              <a:t>1</a:t>
            </a:r>
            <a:r>
              <a:rPr lang="en-US" altLang="zh-CN" dirty="0"/>
              <a:t> = ?</a:t>
            </a: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Cryptography-Lect1.2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786452"/>
              </p:ext>
            </p:extLst>
          </p:nvPr>
        </p:nvGraphicFramePr>
        <p:xfrm>
          <a:off x="446858" y="3767440"/>
          <a:ext cx="82295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165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590800" y="5517232"/>
            <a:ext cx="3268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Brute-force </a:t>
            </a:r>
            <a:r>
              <a:rPr lang="en-US" altLang="zh-CN" dirty="0" smtClean="0"/>
              <a:t>attack does not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00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Tue, 18/9/2018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32048" cy="365760"/>
          </a:xfrm>
        </p:spPr>
        <p:txBody>
          <a:bodyPr/>
          <a:lstStyle/>
          <a:p>
            <a:r>
              <a:rPr lang="en-US" altLang="zh-CN" smtClean="0"/>
              <a:t>S8101034Q-Modern Cryptography-Lect1.2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1095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398232"/>
              </p:ext>
            </p:extLst>
          </p:nvPr>
        </p:nvGraphicFramePr>
        <p:xfrm>
          <a:off x="190469" y="142852"/>
          <a:ext cx="8453497" cy="6340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7" name="演示文稿" r:id="rId4" imgW="4363318" imgH="3272148" progId="PowerPoint.Show.8">
                  <p:embed/>
                </p:oleObj>
              </mc:Choice>
              <mc:Fallback>
                <p:oleObj name="演示文稿" r:id="rId4" imgW="4363318" imgH="3272148" progId="PowerPoint.Show.8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69" y="142852"/>
                        <a:ext cx="8453497" cy="6340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12458" y="6001543"/>
            <a:ext cx="6647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This figure is from Dr. </a:t>
            </a:r>
            <a:r>
              <a:rPr lang="en-US" altLang="zh-CN" sz="1400" dirty="0" err="1" smtClean="0"/>
              <a:t>Richar</a:t>
            </a:r>
            <a:r>
              <a:rPr lang="en-US" altLang="zh-CN" sz="1400" dirty="0" smtClean="0"/>
              <a:t> Newman’s course of Advanced cryptography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4174</TotalTime>
  <Words>1644</Words>
  <Application>Microsoft Office PowerPoint</Application>
  <PresentationFormat>全屏显示(4:3)</PresentationFormat>
  <Paragraphs>300</Paragraphs>
  <Slides>16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宋体</vt:lpstr>
      <vt:lpstr>Arial</vt:lpstr>
      <vt:lpstr>Brush Script MT</vt:lpstr>
      <vt:lpstr>Calibri</vt:lpstr>
      <vt:lpstr>Cambria Math</vt:lpstr>
      <vt:lpstr>Comic Sans MS</vt:lpstr>
      <vt:lpstr>Courier New</vt:lpstr>
      <vt:lpstr>French Script MT</vt:lpstr>
      <vt:lpstr>Symbol</vt:lpstr>
      <vt:lpstr>Times New Roman</vt:lpstr>
      <vt:lpstr>Wingdings 3</vt:lpstr>
      <vt:lpstr>Office 主题​​</vt:lpstr>
      <vt:lpstr>演示文稿</vt:lpstr>
      <vt:lpstr>L1.2: Classical cryptography - I</vt:lpstr>
      <vt:lpstr>Outline</vt:lpstr>
      <vt:lpstr>Steganography</vt:lpstr>
      <vt:lpstr>Substitution cipher</vt:lpstr>
      <vt:lpstr>Exercise</vt:lpstr>
      <vt:lpstr>Caesar cipher (Shift cipher)</vt:lpstr>
      <vt:lpstr>Sufficient key space principle</vt:lpstr>
      <vt:lpstr>Mixed alphabetic cipher</vt:lpstr>
      <vt:lpstr>PowerPoint 演示文稿</vt:lpstr>
      <vt:lpstr>Mixed alphabetic cipher</vt:lpstr>
      <vt:lpstr>An example of statistical attack on mixed alphabetic cipher-single letter frequency</vt:lpstr>
      <vt:lpstr>An example of statistical attack on mixed alphabetic cipher-digraphs frequency</vt:lpstr>
      <vt:lpstr>An example of statistical attack on mixed alphabetic cipher-double letter frequency</vt:lpstr>
      <vt:lpstr>Two properties of Mixed alphabetic cipher</vt:lpstr>
      <vt:lpstr>An improved attack on the shift cipher</vt:lpstr>
      <vt:lpstr>Morse Code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Cryptography -- Introduction</dc:title>
  <dc:creator>User</dc:creator>
  <cp:lastModifiedBy>Jiang</cp:lastModifiedBy>
  <cp:revision>489</cp:revision>
  <cp:lastPrinted>2016-09-13T07:49:11Z</cp:lastPrinted>
  <dcterms:created xsi:type="dcterms:W3CDTF">2011-11-22T17:09:53Z</dcterms:created>
  <dcterms:modified xsi:type="dcterms:W3CDTF">2018-09-18T07:37:57Z</dcterms:modified>
</cp:coreProperties>
</file>