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3"/>
  </p:notesMasterIdLst>
  <p:handoutMasterIdLst>
    <p:handoutMasterId r:id="rId24"/>
  </p:handoutMasterIdLst>
  <p:sldIdLst>
    <p:sldId id="1693" r:id="rId2"/>
    <p:sldId id="1694" r:id="rId3"/>
    <p:sldId id="1671" r:id="rId4"/>
    <p:sldId id="1697" r:id="rId5"/>
    <p:sldId id="1672" r:id="rId6"/>
    <p:sldId id="1606" r:id="rId7"/>
    <p:sldId id="1555" r:id="rId8"/>
    <p:sldId id="1679" r:id="rId9"/>
    <p:sldId id="1618" r:id="rId10"/>
    <p:sldId id="1626" r:id="rId11"/>
    <p:sldId id="1627" r:id="rId12"/>
    <p:sldId id="1628" r:id="rId13"/>
    <p:sldId id="1629" r:id="rId14"/>
    <p:sldId id="1630" r:id="rId15"/>
    <p:sldId id="1631" r:id="rId16"/>
    <p:sldId id="1632" r:id="rId17"/>
    <p:sldId id="1676" r:id="rId18"/>
    <p:sldId id="1677" r:id="rId19"/>
    <p:sldId id="1698" r:id="rId20"/>
    <p:sldId id="1678" r:id="rId21"/>
    <p:sldId id="1696" r:id="rId22"/>
  </p:sldIdLst>
  <p:sldSz cx="9144000" cy="6858000" type="screen4x3"/>
  <p:notesSz cx="6858000" cy="9144000"/>
  <p:custDataLst>
    <p:tags r:id="rId25"/>
  </p:custDataLst>
  <p:defaultTextStyle>
    <a:defPPr>
      <a:defRPr lang="da-DK"/>
    </a:defPPr>
    <a:lvl1pPr algn="l" rtl="0" fontAlgn="base">
      <a:spcBef>
        <a:spcPct val="0"/>
      </a:spcBef>
      <a:spcAft>
        <a:spcPct val="0"/>
      </a:spcAft>
      <a:defRPr kern="1200">
        <a:solidFill>
          <a:schemeClr val="tx1"/>
        </a:solidFill>
        <a:latin typeface="Comic Sans MS" pitchFamily="66" charset="0"/>
        <a:ea typeface="+mn-ea"/>
        <a:cs typeface="Arial" charset="0"/>
      </a:defRPr>
    </a:lvl1pPr>
    <a:lvl2pPr marL="457200" algn="l" rtl="0" fontAlgn="base">
      <a:spcBef>
        <a:spcPct val="0"/>
      </a:spcBef>
      <a:spcAft>
        <a:spcPct val="0"/>
      </a:spcAft>
      <a:defRPr kern="1200">
        <a:solidFill>
          <a:schemeClr val="tx1"/>
        </a:solidFill>
        <a:latin typeface="Comic Sans MS" pitchFamily="66" charset="0"/>
        <a:ea typeface="+mn-ea"/>
        <a:cs typeface="Arial" charset="0"/>
      </a:defRPr>
    </a:lvl2pPr>
    <a:lvl3pPr marL="914400" algn="l" rtl="0" fontAlgn="base">
      <a:spcBef>
        <a:spcPct val="0"/>
      </a:spcBef>
      <a:spcAft>
        <a:spcPct val="0"/>
      </a:spcAft>
      <a:defRPr kern="1200">
        <a:solidFill>
          <a:schemeClr val="tx1"/>
        </a:solidFill>
        <a:latin typeface="Comic Sans MS" pitchFamily="66" charset="0"/>
        <a:ea typeface="+mn-ea"/>
        <a:cs typeface="Arial" charset="0"/>
      </a:defRPr>
    </a:lvl3pPr>
    <a:lvl4pPr marL="1371600" algn="l" rtl="0" fontAlgn="base">
      <a:spcBef>
        <a:spcPct val="0"/>
      </a:spcBef>
      <a:spcAft>
        <a:spcPct val="0"/>
      </a:spcAft>
      <a:defRPr kern="1200">
        <a:solidFill>
          <a:schemeClr val="tx1"/>
        </a:solidFill>
        <a:latin typeface="Comic Sans MS" pitchFamily="66" charset="0"/>
        <a:ea typeface="+mn-ea"/>
        <a:cs typeface="Arial" charset="0"/>
      </a:defRPr>
    </a:lvl4pPr>
    <a:lvl5pPr marL="1828800" algn="l" rtl="0" fontAlgn="base">
      <a:spcBef>
        <a:spcPct val="0"/>
      </a:spcBef>
      <a:spcAft>
        <a:spcPct val="0"/>
      </a:spcAft>
      <a:defRPr kern="1200">
        <a:solidFill>
          <a:schemeClr val="tx1"/>
        </a:solidFill>
        <a:latin typeface="Comic Sans MS" pitchFamily="66" charset="0"/>
        <a:ea typeface="+mn-ea"/>
        <a:cs typeface="Arial" charset="0"/>
      </a:defRPr>
    </a:lvl5pPr>
    <a:lvl6pPr marL="2286000" algn="l" defTabSz="914400" rtl="0" eaLnBrk="1" latinLnBrk="0" hangingPunct="1">
      <a:defRPr kern="1200">
        <a:solidFill>
          <a:schemeClr val="tx1"/>
        </a:solidFill>
        <a:latin typeface="Comic Sans MS" pitchFamily="66" charset="0"/>
        <a:ea typeface="+mn-ea"/>
        <a:cs typeface="Arial" charset="0"/>
      </a:defRPr>
    </a:lvl6pPr>
    <a:lvl7pPr marL="2743200" algn="l" defTabSz="914400" rtl="0" eaLnBrk="1" latinLnBrk="0" hangingPunct="1">
      <a:defRPr kern="1200">
        <a:solidFill>
          <a:schemeClr val="tx1"/>
        </a:solidFill>
        <a:latin typeface="Comic Sans MS" pitchFamily="66" charset="0"/>
        <a:ea typeface="+mn-ea"/>
        <a:cs typeface="Arial" charset="0"/>
      </a:defRPr>
    </a:lvl7pPr>
    <a:lvl8pPr marL="3200400" algn="l" defTabSz="914400" rtl="0" eaLnBrk="1" latinLnBrk="0" hangingPunct="1">
      <a:defRPr kern="1200">
        <a:solidFill>
          <a:schemeClr val="tx1"/>
        </a:solidFill>
        <a:latin typeface="Comic Sans MS" pitchFamily="66" charset="0"/>
        <a:ea typeface="+mn-ea"/>
        <a:cs typeface="Arial" charset="0"/>
      </a:defRPr>
    </a:lvl8pPr>
    <a:lvl9pPr marL="3657600" algn="l" defTabSz="914400" rtl="0" eaLnBrk="1" latinLnBrk="0" hangingPunct="1">
      <a:defRPr kern="1200">
        <a:solidFill>
          <a:schemeClr val="tx1"/>
        </a:solidFill>
        <a:latin typeface="Comic Sans MS" pitchFamily="66"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1EFE"/>
    <a:srgbClr val="FF0000"/>
    <a:srgbClr val="0000FF"/>
    <a:srgbClr val="FFFF99"/>
    <a:srgbClr val="00FF00"/>
    <a:srgbClr val="D2F5FA"/>
    <a:srgbClr val="0BC1E5"/>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7"/>
    <p:restoredTop sz="92796" autoAdjust="0"/>
  </p:normalViewPr>
  <p:slideViewPr>
    <p:cSldViewPr>
      <p:cViewPr varScale="1">
        <p:scale>
          <a:sx n="106" d="100"/>
          <a:sy n="106" d="100"/>
        </p:scale>
        <p:origin x="176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dirty="0"/>
          </a:p>
        </p:txBody>
      </p:sp>
      <p:sp>
        <p:nvSpPr>
          <p:cNvPr id="706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dirty="0"/>
          </a:p>
        </p:txBody>
      </p:sp>
      <p:sp>
        <p:nvSpPr>
          <p:cNvPr id="7066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dirty="0"/>
          </a:p>
        </p:txBody>
      </p:sp>
      <p:sp>
        <p:nvSpPr>
          <p:cNvPr id="7066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C5839263-9DDA-4CCE-AF24-D11137AE07BD}" type="slidenum">
              <a:rPr lang="en-US"/>
              <a:pPr>
                <a:defRPr/>
              </a:pPr>
              <a:t>‹#›</a:t>
            </a:fld>
            <a:endParaRPr lang="en-US" dirty="0"/>
          </a:p>
        </p:txBody>
      </p:sp>
    </p:spTree>
    <p:extLst>
      <p:ext uri="{BB962C8B-B14F-4D97-AF65-F5344CB8AC3E}">
        <p14:creationId xmlns:p14="http://schemas.microsoft.com/office/powerpoint/2010/main" val="2641441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dirty="0"/>
          </a:p>
        </p:txBody>
      </p:sp>
      <p:sp>
        <p:nvSpPr>
          <p:cNvPr id="716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dirty="0"/>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6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6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dirty="0"/>
          </a:p>
        </p:txBody>
      </p:sp>
      <p:sp>
        <p:nvSpPr>
          <p:cNvPr id="716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E7C25EEE-4BCE-413B-8940-4EDB5DBCCA2C}" type="slidenum">
              <a:rPr lang="en-US"/>
              <a:pPr>
                <a:defRPr/>
              </a:pPr>
              <a:t>‹#›</a:t>
            </a:fld>
            <a:endParaRPr lang="en-US" dirty="0"/>
          </a:p>
        </p:txBody>
      </p:sp>
    </p:spTree>
    <p:extLst>
      <p:ext uri="{BB962C8B-B14F-4D97-AF65-F5344CB8AC3E}">
        <p14:creationId xmlns:p14="http://schemas.microsoft.com/office/powerpoint/2010/main" val="13257061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1</a:t>
            </a:fld>
            <a:endParaRPr lang="zh-CN" altLang="en-US"/>
          </a:p>
        </p:txBody>
      </p:sp>
    </p:spTree>
    <p:extLst>
      <p:ext uri="{BB962C8B-B14F-4D97-AF65-F5344CB8AC3E}">
        <p14:creationId xmlns:p14="http://schemas.microsoft.com/office/powerpoint/2010/main" val="3686390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12</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2128230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13</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2396415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14</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r>
              <a:rPr lang="en-US" dirty="0" smtClean="0">
                <a:latin typeface="Arial" pitchFamily="34" charset="0"/>
              </a:rPr>
              <a:t>We have specific</a:t>
            </a:r>
            <a:r>
              <a:rPr lang="en-US" baseline="0" dirty="0" smtClean="0">
                <a:latin typeface="Arial" pitchFamily="34" charset="0"/>
              </a:rPr>
              <a:t> example where this approach leads to insecure protocol. So generically we can not build secure AE using this approach. With specific instantiation you have to prove separately which may be cumbersome.. </a:t>
            </a:r>
            <a:endParaRPr lang="en-US" dirty="0" smtClean="0">
              <a:latin typeface="Arial" pitchFamily="34" charset="0"/>
            </a:endParaRPr>
          </a:p>
        </p:txBody>
      </p:sp>
    </p:spTree>
    <p:extLst>
      <p:ext uri="{BB962C8B-B14F-4D97-AF65-F5344CB8AC3E}">
        <p14:creationId xmlns:p14="http://schemas.microsoft.com/office/powerpoint/2010/main" val="575219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15</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992967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16</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35718189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17</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433973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18</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r>
              <a:rPr lang="en-US" dirty="0" err="1" smtClean="0">
                <a:latin typeface="Arial" pitchFamily="34" charset="0"/>
              </a:rPr>
              <a:t>Adv</a:t>
            </a:r>
            <a:r>
              <a:rPr lang="en-US" baseline="0" dirty="0" smtClean="0">
                <a:latin typeface="Arial" pitchFamily="34" charset="0"/>
              </a:rPr>
              <a:t> is good at finding a different </a:t>
            </a:r>
            <a:r>
              <a:rPr lang="en-US" baseline="0" dirty="0" err="1" smtClean="0">
                <a:latin typeface="Arial" pitchFamily="34" charset="0"/>
              </a:rPr>
              <a:t>ciphertext</a:t>
            </a:r>
            <a:r>
              <a:rPr lang="en-US" baseline="0" dirty="0" smtClean="0">
                <a:latin typeface="Arial" pitchFamily="34" charset="0"/>
              </a:rPr>
              <a:t> for the same message, he queried before. So though c * is valid is corresponds to same m||t.</a:t>
            </a:r>
            <a:endParaRPr lang="en-US" dirty="0" smtClean="0">
              <a:latin typeface="Arial" pitchFamily="34" charset="0"/>
            </a:endParaRPr>
          </a:p>
        </p:txBody>
      </p:sp>
    </p:spTree>
    <p:extLst>
      <p:ext uri="{BB962C8B-B14F-4D97-AF65-F5344CB8AC3E}">
        <p14:creationId xmlns:p14="http://schemas.microsoft.com/office/powerpoint/2010/main" val="1634142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20</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1028066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21</a:t>
            </a:fld>
            <a:endParaRPr lang="zh-CN" altLang="en-US"/>
          </a:p>
        </p:txBody>
      </p:sp>
    </p:spTree>
    <p:extLst>
      <p:ext uri="{BB962C8B-B14F-4D97-AF65-F5344CB8AC3E}">
        <p14:creationId xmlns:p14="http://schemas.microsoft.com/office/powerpoint/2010/main" val="2130685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2</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r>
              <a:rPr lang="en-US" dirty="0" smtClean="0">
                <a:latin typeface="Arial" pitchFamily="34" charset="0"/>
              </a:rPr>
              <a:t>But building CCA-secure scheme is just one application of MAC. The prime cause of MAC</a:t>
            </a:r>
            <a:r>
              <a:rPr lang="en-US" baseline="0" dirty="0" smtClean="0">
                <a:latin typeface="Arial" pitchFamily="34" charset="0"/>
              </a:rPr>
              <a:t> being a celebrated primitive is because it offers message integrity and authentication– two fundamental needs of cryptography.</a:t>
            </a:r>
            <a:endParaRPr lang="en-US" dirty="0" smtClean="0">
              <a:latin typeface="Arial" pitchFamily="34" charset="0"/>
            </a:endParaRPr>
          </a:p>
        </p:txBody>
      </p:sp>
    </p:spTree>
    <p:extLst>
      <p:ext uri="{BB962C8B-B14F-4D97-AF65-F5344CB8AC3E}">
        <p14:creationId xmlns:p14="http://schemas.microsoft.com/office/powerpoint/2010/main" val="1101452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5</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1565681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6</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r>
              <a:rPr lang="en-US" dirty="0" smtClean="0">
                <a:latin typeface="Arial" pitchFamily="34" charset="0"/>
              </a:rPr>
              <a:t>They complement each other so nicely. What do you think</a:t>
            </a:r>
            <a:r>
              <a:rPr lang="en-US" baseline="0" dirty="0" smtClean="0">
                <a:latin typeface="Arial" pitchFamily="34" charset="0"/>
              </a:rPr>
              <a:t> about them as a couple. Let’s marry them off. Think of their child. Wonderful features. Privacy and </a:t>
            </a:r>
            <a:r>
              <a:rPr lang="en-US" baseline="0" dirty="0" err="1" smtClean="0">
                <a:latin typeface="Arial" pitchFamily="34" charset="0"/>
              </a:rPr>
              <a:t>authetication</a:t>
            </a:r>
            <a:r>
              <a:rPr lang="en-US" baseline="0" dirty="0" smtClean="0">
                <a:latin typeface="Arial" pitchFamily="34" charset="0"/>
              </a:rPr>
              <a:t> together! But w are not the ones to note it first and foresee the qualities of their child. </a:t>
            </a:r>
            <a:endParaRPr lang="en-US" dirty="0" smtClean="0">
              <a:latin typeface="Arial" pitchFamily="34" charset="0"/>
            </a:endParaRPr>
          </a:p>
        </p:txBody>
      </p:sp>
    </p:spTree>
    <p:extLst>
      <p:ext uri="{BB962C8B-B14F-4D97-AF65-F5344CB8AC3E}">
        <p14:creationId xmlns:p14="http://schemas.microsoft.com/office/powerpoint/2010/main" val="2079596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7</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r>
              <a:rPr lang="en-US" dirty="0" smtClean="0">
                <a:latin typeface="Arial" pitchFamily="34" charset="0"/>
              </a:rPr>
              <a:t>Needs new style of security definitions: real world/ ideal world, can captures a</a:t>
            </a:r>
            <a:r>
              <a:rPr lang="en-US" baseline="0" dirty="0" smtClean="0">
                <a:latin typeface="Arial" pitchFamily="34" charset="0"/>
              </a:rPr>
              <a:t> lot more scenarios that occur in practice which cannot be captured via game based definitions.. Will be taught in my next course..</a:t>
            </a:r>
            <a:endParaRPr lang="en-US" dirty="0" smtClean="0">
              <a:latin typeface="Arial" pitchFamily="34" charset="0"/>
            </a:endParaRPr>
          </a:p>
        </p:txBody>
      </p:sp>
    </p:spTree>
    <p:extLst>
      <p:ext uri="{BB962C8B-B14F-4D97-AF65-F5344CB8AC3E}">
        <p14:creationId xmlns:p14="http://schemas.microsoft.com/office/powerpoint/2010/main" val="1474843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8</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1252011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9</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274319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10</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898574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11</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2591626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smtClean="0"/>
              <a:t>Thur, 11/10/2018</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S8101034Q-Modern Cryptography-Lect9.2</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685E3215-153E-4E3A-A901-ABFB8B1CA5A1}"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smtClean="0"/>
              <a:t>Thur, 11/10/2018</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S8101034Q-Modern Cryptography-Lect9.2</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C090CF6-063B-449F-AF39-BC65D092EF00}"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smtClean="0"/>
              <a:t>Thur, 11/10/2018</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S8101034Q-Modern Cryptography-Lect9.2</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9CD7EB6-CDC5-43FD-BFD3-395C88D5C723}"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p:txBody>
          <a:bodyPr/>
          <a:lstStyle>
            <a:lvl1pPr>
              <a:defRPr/>
            </a:lvl1pPr>
          </a:lstStyle>
          <a:p>
            <a:pPr>
              <a:defRPr/>
            </a:pPr>
            <a:r>
              <a:rPr lang="en-US" altLang="zh-CN" smtClean="0"/>
              <a:t>Thur, 11/10/2018</a:t>
            </a:r>
            <a:endParaRPr lang="en-US" dirty="0"/>
          </a:p>
        </p:txBody>
      </p:sp>
      <p:sp>
        <p:nvSpPr>
          <p:cNvPr id="4" name="Footer Placeholder 3"/>
          <p:cNvSpPr>
            <a:spLocks noGrp="1"/>
          </p:cNvSpPr>
          <p:nvPr>
            <p:ph type="ftr" sz="quarter" idx="11"/>
          </p:nvPr>
        </p:nvSpPr>
        <p:spPr/>
        <p:txBody>
          <a:bodyPr/>
          <a:lstStyle>
            <a:lvl1pPr>
              <a:defRPr/>
            </a:lvl1pPr>
          </a:lstStyle>
          <a:p>
            <a:pPr>
              <a:defRPr/>
            </a:pPr>
            <a:r>
              <a:rPr lang="en-US" smtClean="0"/>
              <a:t>S8101034Q-Modern Cryptography-Lect9.2</a:t>
            </a:r>
            <a:endParaRPr lang="en-US" dirty="0"/>
          </a:p>
        </p:txBody>
      </p:sp>
      <p:sp>
        <p:nvSpPr>
          <p:cNvPr id="5" name="Slide Number Placeholder 4"/>
          <p:cNvSpPr>
            <a:spLocks noGrp="1"/>
          </p:cNvSpPr>
          <p:nvPr>
            <p:ph type="sldNum" sz="quarter" idx="12"/>
          </p:nvPr>
        </p:nvSpPr>
        <p:spPr/>
        <p:txBody>
          <a:bodyPr/>
          <a:lstStyle>
            <a:lvl1pPr>
              <a:defRPr/>
            </a:lvl1pPr>
          </a:lstStyle>
          <a:p>
            <a:pPr>
              <a:defRPr/>
            </a:pPr>
            <a:fld id="{A210B1BB-E12E-441C-BC6A-ECF78AA782CB}"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smtClean="0"/>
              <a:t>Thur, 11/10/2018</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S8101034Q-Modern Cryptography-Lect9.2</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AD16BBA9-4B45-4292-A544-67C8E2D87855}"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smtClean="0"/>
              <a:t>Thur, 11/10/2018</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S8101034Q-Modern Cryptography-Lect9.2</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E1911792-1717-47F0-BD5D-A0E0C3487CE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smtClean="0"/>
              <a:t>Thur, 11/10/2018</a:t>
            </a: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S8101034Q-Modern Cryptography-Lect9.2</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018BA6C7-B263-4F84-83FA-F561BF0787DE}"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altLang="zh-CN" smtClean="0"/>
              <a:t>Thur, 11/10/2018</a:t>
            </a: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S8101034Q-Modern Cryptography-Lect9.2</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2EDE0EC0-6463-47D0-8938-6DCBECA8C9E2}"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altLang="zh-CN" smtClean="0"/>
              <a:t>Thur, 11/10/2018</a:t>
            </a: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S8101034Q-Modern Cryptography-Lect9.2</a:t>
            </a: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34241976-2E34-413D-BF40-6B1BB9955E62}"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ltLang="zh-CN" smtClean="0"/>
              <a:t>Thur, 11/10/2018</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S8101034Q-Modern Cryptography-Lect9.2</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A5D18862-AB8E-40C7-A972-72DB392E53C1}"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smtClean="0"/>
              <a:t>Thur, 11/10/2018</a:t>
            </a: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S8101034Q-Modern Cryptography-Lect9.2</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215334D9-8BBE-4260-AF18-FE816C34A5E9}"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smtClean="0"/>
              <a:t>Thur, 11/10/2018</a:t>
            </a: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S8101034Q-Modern Cryptography-Lect9.2</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2D0D17F0-CB02-456E-9D9A-E773A8B70868}"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963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r>
              <a:rPr lang="en-US" altLang="zh-CN" smtClean="0"/>
              <a:t>Thur, 11/10/2018</a:t>
            </a:r>
            <a:endParaRPr lang="en-US" dirty="0"/>
          </a:p>
        </p:txBody>
      </p:sp>
      <p:sp>
        <p:nvSpPr>
          <p:cNvPr id="6963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r>
              <a:rPr lang="en-US" smtClean="0"/>
              <a:t>S8101034Q-Modern Cryptography-Lect9.2</a:t>
            </a:r>
            <a:endParaRPr lang="en-US" dirty="0"/>
          </a:p>
        </p:txBody>
      </p:sp>
      <p:sp>
        <p:nvSpPr>
          <p:cNvPr id="6963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6ED15D35-8EA9-40A1-BB85-63C4DE870AD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file:///E:\C-&#23398;&#38498;\Other%20Materials\&#26657;&#20869;&#36164;&#26009;\&#28145;&#30740;&#38498;-&#23459;&#20256;&#29255;\&#21704;&#24037;&#22823;-&#20013;&#25991;&#29256;.mp4"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10.jpeg"/><Relationship Id="rId7"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hyperlink" Target="http://dblp.uni-trier.de/db/conf/fse/fse2000.html#KatzY00" TargetMode="External"/><Relationship Id="rId11" Type="http://schemas.openxmlformats.org/officeDocument/2006/relationships/image" Target="../media/image7.png"/><Relationship Id="rId5" Type="http://schemas.openxmlformats.org/officeDocument/2006/relationships/hyperlink" Target="http://dblp.uni-trier.de/pers/hd/y/Yung:Moti" TargetMode="External"/><Relationship Id="rId10" Type="http://schemas.openxmlformats.org/officeDocument/2006/relationships/hyperlink" Target="http://dblp.uni-trier.de/db/conf/asiacrypt/asiacrypt2000.html#BellareN00" TargetMode="External"/><Relationship Id="rId4" Type="http://schemas.openxmlformats.org/officeDocument/2006/relationships/image" Target="../media/image4.png"/><Relationship Id="rId9" Type="http://schemas.openxmlformats.org/officeDocument/2006/relationships/hyperlink" Target="http://dblp.uni-trier.de/pers/hd/n/Namprempre:Chanathip"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dirty="0" smtClean="0"/>
              <a:t>L10.1: Authenticated Encryption</a:t>
            </a:r>
            <a:br>
              <a:rPr lang="en-US" dirty="0" smtClean="0"/>
            </a:br>
            <a:r>
              <a:rPr lang="zh-CN" altLang="en-US" dirty="0" smtClean="0"/>
              <a:t>第</a:t>
            </a:r>
            <a:r>
              <a:rPr lang="en-US" altLang="zh-CN" dirty="0" smtClean="0"/>
              <a:t>10.1</a:t>
            </a:r>
            <a:r>
              <a:rPr lang="zh-CN" altLang="en-US" dirty="0" smtClean="0"/>
              <a:t>讲：认证加密</a:t>
            </a:r>
            <a:endParaRPr lang="zh-CN" altLang="en-US" dirty="0"/>
          </a:p>
        </p:txBody>
      </p:sp>
      <p:sp>
        <p:nvSpPr>
          <p:cNvPr id="9" name="文本框 8"/>
          <p:cNvSpPr txBox="1"/>
          <p:nvPr/>
        </p:nvSpPr>
        <p:spPr>
          <a:xfrm>
            <a:off x="611560" y="5942971"/>
            <a:ext cx="7572458" cy="338554"/>
          </a:xfrm>
          <a:prstGeom prst="rect">
            <a:avLst/>
          </a:prstGeom>
          <a:noFill/>
        </p:spPr>
        <p:txBody>
          <a:bodyPr wrap="none" rtlCol="0">
            <a:spAutoFit/>
          </a:bodyPr>
          <a:lstStyle/>
          <a:p>
            <a:r>
              <a:rPr lang="en-US" altLang="zh-CN" sz="1600" dirty="0" smtClean="0">
                <a:solidFill>
                  <a:schemeClr val="bg1">
                    <a:lumMod val="65000"/>
                  </a:schemeClr>
                </a:solidFill>
                <a:latin typeface="Calibri" panose="020F0502020204030204" pitchFamily="34" charset="0"/>
              </a:rPr>
              <a:t>Most of the slides come from http</a:t>
            </a:r>
            <a:r>
              <a:rPr lang="en-US" altLang="zh-CN" sz="1600" dirty="0">
                <a:solidFill>
                  <a:schemeClr val="bg1">
                    <a:lumMod val="65000"/>
                  </a:schemeClr>
                </a:solidFill>
                <a:latin typeface="Calibri" panose="020F0502020204030204" pitchFamily="34" charset="0"/>
              </a:rPr>
              <a:t>://drona.csa.iisc.ernet.in/~arpita/Cryptography17.html</a:t>
            </a:r>
            <a:endParaRPr lang="zh-CN" altLang="en-US" sz="1600" dirty="0">
              <a:solidFill>
                <a:schemeClr val="bg1">
                  <a:lumMod val="65000"/>
                </a:schemeClr>
              </a:solidFill>
              <a:latin typeface="Calibri" panose="020F0502020204030204" pitchFamily="34" charset="0"/>
            </a:endParaRPr>
          </a:p>
        </p:txBody>
      </p:sp>
      <p:sp>
        <p:nvSpPr>
          <p:cNvPr id="10" name="灯片编号占位符 10"/>
          <p:cNvSpPr>
            <a:spLocks noGrp="1"/>
          </p:cNvSpPr>
          <p:nvPr>
            <p:ph type="sldNum" sz="quarter" idx="12"/>
          </p:nvPr>
        </p:nvSpPr>
        <p:spPr>
          <a:xfrm>
            <a:off x="8507395" y="6398261"/>
            <a:ext cx="514400" cy="268139"/>
          </a:xfrm>
          <a:noFill/>
          <a:ln w="9525">
            <a:noFill/>
            <a:miter lim="800000"/>
            <a:headEnd/>
            <a:tailEnd/>
          </a:ln>
          <a:effectLst/>
        </p:spPr>
        <p:txBody>
          <a:bodyPr vert="horz" wrap="square" lIns="91440" tIns="45720" rIns="91440" bIns="45720" numCol="1" anchor="t" anchorCtr="0" compatLnSpc="1">
            <a:prstTxWarp prst="textNoShape">
              <a:avLst/>
            </a:prstTxWarp>
          </a:bodyPr>
          <a:lstStyle/>
          <a:p>
            <a:pPr algn="ctr"/>
            <a:r>
              <a:rPr lang="en-US" sz="1200" dirty="0" smtClean="0">
                <a:solidFill>
                  <a:schemeClr val="bg1">
                    <a:lumMod val="65000"/>
                  </a:schemeClr>
                </a:solidFill>
                <a:latin typeface="Calibri" panose="020F0502020204030204" pitchFamily="34" charset="0"/>
              </a:rPr>
              <a:t>1</a:t>
            </a:r>
            <a:endParaRPr lang="en-US" sz="1200" dirty="0">
              <a:solidFill>
                <a:schemeClr val="bg1">
                  <a:lumMod val="65000"/>
                </a:schemeClr>
              </a:solidFill>
              <a:latin typeface="Calibri" panose="020F0502020204030204" pitchFamily="34" charset="0"/>
            </a:endParaRPr>
          </a:p>
        </p:txBody>
      </p:sp>
      <p:sp>
        <p:nvSpPr>
          <p:cNvPr id="11" name="矩形 10">
            <a:hlinkClick r:id="rId3" action="ppaction://hlinkfile"/>
          </p:cNvPr>
          <p:cNvSpPr/>
          <p:nvPr/>
        </p:nvSpPr>
        <p:spPr>
          <a:xfrm>
            <a:off x="0" y="0"/>
            <a:ext cx="9144000" cy="896381"/>
          </a:xfrm>
          <a:prstGeom prst="rect">
            <a:avLst/>
          </a:prstGeom>
          <a:solidFill>
            <a:srgbClr val="D639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pic>
        <p:nvPicPr>
          <p:cNvPr id="12" name="Picture 9" descr="工业大学名称"/>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90" y="0"/>
            <a:ext cx="4339301" cy="896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6"/>
          <p:cNvSpPr txBox="1">
            <a:spLocks noChangeArrowheads="1"/>
          </p:cNvSpPr>
          <p:nvPr/>
        </p:nvSpPr>
        <p:spPr bwMode="auto">
          <a:xfrm>
            <a:off x="3923928" y="43619"/>
            <a:ext cx="26467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Humnst777 Cn BT" pitchFamily="34" charset="0"/>
                <a:ea typeface="微软雅黑" pitchFamily="34" charset="-122"/>
              </a:defRPr>
            </a:lvl1pPr>
            <a:lvl2pPr marL="742950" indent="-285750">
              <a:defRPr sz="2400">
                <a:solidFill>
                  <a:schemeClr val="tx1"/>
                </a:solidFill>
                <a:latin typeface="Humnst777 Cn BT" pitchFamily="34" charset="0"/>
                <a:ea typeface="微软雅黑" pitchFamily="34" charset="-122"/>
              </a:defRPr>
            </a:lvl2pPr>
            <a:lvl3pPr>
              <a:defRPr sz="2000">
                <a:solidFill>
                  <a:schemeClr val="tx1"/>
                </a:solidFill>
                <a:latin typeface="Humnst777 Cn BT" pitchFamily="34" charset="0"/>
                <a:ea typeface="微软雅黑" pitchFamily="34" charset="-122"/>
              </a:defRPr>
            </a:lvl3pPr>
            <a:lvl4pPr>
              <a:defRPr>
                <a:solidFill>
                  <a:schemeClr val="tx1"/>
                </a:solidFill>
                <a:latin typeface="Humnst777 Cn BT" pitchFamily="34" charset="0"/>
                <a:ea typeface="微软雅黑" pitchFamily="34" charset="-122"/>
              </a:defRPr>
            </a:lvl4pPr>
            <a:lvl5pPr>
              <a:defRPr>
                <a:solidFill>
                  <a:schemeClr val="tx1"/>
                </a:solidFill>
                <a:latin typeface="Humnst777 Cn BT" pitchFamily="34" charset="0"/>
                <a:ea typeface="微软雅黑" pitchFamily="34" charset="-122"/>
              </a:defRPr>
            </a:lvl5pPr>
            <a:lvl6pPr eaLnBrk="0" fontAlgn="base" hangingPunct="0">
              <a:spcAft>
                <a:spcPct val="0"/>
              </a:spcAft>
              <a:buFont typeface="Arial" charset="0"/>
              <a:defRPr>
                <a:solidFill>
                  <a:schemeClr val="tx1"/>
                </a:solidFill>
                <a:latin typeface="Humnst777 Cn BT" pitchFamily="34" charset="0"/>
                <a:ea typeface="微软雅黑" pitchFamily="34" charset="-122"/>
              </a:defRPr>
            </a:lvl6pPr>
            <a:lvl7pPr eaLnBrk="0" fontAlgn="base" hangingPunct="0">
              <a:spcAft>
                <a:spcPct val="0"/>
              </a:spcAft>
              <a:buFont typeface="Arial" charset="0"/>
              <a:defRPr>
                <a:solidFill>
                  <a:schemeClr val="tx1"/>
                </a:solidFill>
                <a:latin typeface="Humnst777 Cn BT" pitchFamily="34" charset="0"/>
                <a:ea typeface="微软雅黑" pitchFamily="34" charset="-122"/>
              </a:defRPr>
            </a:lvl7pPr>
            <a:lvl8pPr eaLnBrk="0" fontAlgn="base" hangingPunct="0">
              <a:spcAft>
                <a:spcPct val="0"/>
              </a:spcAft>
              <a:buFont typeface="Arial" charset="0"/>
              <a:defRPr>
                <a:solidFill>
                  <a:schemeClr val="tx1"/>
                </a:solidFill>
                <a:latin typeface="Humnst777 Cn BT" pitchFamily="34" charset="0"/>
                <a:ea typeface="微软雅黑" pitchFamily="34" charset="-122"/>
              </a:defRPr>
            </a:lvl8pPr>
            <a:lvl9pPr eaLnBrk="0" fontAlgn="base" hangingPunct="0">
              <a:spcAft>
                <a:spcPct val="0"/>
              </a:spcAft>
              <a:buFont typeface="Arial" charset="0"/>
              <a:defRPr>
                <a:solidFill>
                  <a:schemeClr val="tx1"/>
                </a:solidFill>
                <a:latin typeface="Humnst777 Cn BT" pitchFamily="34" charset="0"/>
                <a:ea typeface="微软雅黑" pitchFamily="34" charset="-122"/>
              </a:defRPr>
            </a:lvl9pPr>
          </a:lstStyle>
          <a:p>
            <a:pPr eaLnBrk="1" hangingPunct="1"/>
            <a:r>
              <a:rPr lang="zh-CN" altLang="en-US" sz="4800" b="1" dirty="0">
                <a:solidFill>
                  <a:schemeClr val="bg1"/>
                </a:solidFill>
                <a:latin typeface="华文楷体" pitchFamily="2" charset="-122"/>
                <a:ea typeface="华文楷体" pitchFamily="2" charset="-122"/>
              </a:rPr>
              <a:t>（深圳）</a:t>
            </a:r>
          </a:p>
        </p:txBody>
      </p:sp>
      <p:sp>
        <p:nvSpPr>
          <p:cNvPr id="16" name="副标题 2"/>
          <p:cNvSpPr>
            <a:spLocks noGrp="1"/>
          </p:cNvSpPr>
          <p:nvPr>
            <p:ph type="subTitle" idx="1"/>
          </p:nvPr>
        </p:nvSpPr>
        <p:spPr>
          <a:xfrm>
            <a:off x="1371600" y="3886200"/>
            <a:ext cx="6400800" cy="1752600"/>
          </a:xfrm>
        </p:spPr>
        <p:txBody>
          <a:bodyPr/>
          <a:lstStyle/>
          <a:p>
            <a:r>
              <a:rPr lang="en-US" altLang="zh-CN" dirty="0" smtClean="0"/>
              <a:t>Lecturer: Zoe L. JIANG</a:t>
            </a:r>
            <a:endParaRPr lang="zh-CN" altLang="en-US" dirty="0"/>
          </a:p>
        </p:txBody>
      </p:sp>
      <p:sp>
        <p:nvSpPr>
          <p:cNvPr id="17" name="文本框 12"/>
          <p:cNvSpPr txBox="1"/>
          <p:nvPr/>
        </p:nvSpPr>
        <p:spPr>
          <a:xfrm>
            <a:off x="3087979" y="5042370"/>
            <a:ext cx="2619628" cy="646331"/>
          </a:xfrm>
          <a:prstGeom prst="rect">
            <a:avLst/>
          </a:prstGeom>
          <a:noFill/>
        </p:spPr>
        <p:txBody>
          <a:bodyPr wrap="none" rtlCol="0">
            <a:spAutoFit/>
          </a:bodyPr>
          <a:lstStyle/>
          <a:p>
            <a:pPr algn="ctr"/>
            <a:r>
              <a:rPr lang="en-US" altLang="zh-CN" dirty="0" smtClean="0">
                <a:latin typeface="Calibri" pitchFamily="34" charset="0"/>
              </a:rPr>
              <a:t>A309</a:t>
            </a:r>
          </a:p>
          <a:p>
            <a:pPr algn="ctr"/>
            <a:r>
              <a:rPr lang="en-US" altLang="zh-CN" dirty="0">
                <a:latin typeface="Calibri" pitchFamily="34" charset="0"/>
              </a:rPr>
              <a:t>Oct</a:t>
            </a:r>
            <a:r>
              <a:rPr lang="en-US" altLang="zh-CN" dirty="0" smtClean="0">
                <a:latin typeface="Calibri" pitchFamily="34" charset="0"/>
              </a:rPr>
              <a:t> 16, 2018, 15:45-17:30</a:t>
            </a:r>
            <a:endParaRPr lang="zh-CN" altLang="en-US" dirty="0">
              <a:latin typeface="Calibri" pitchFamily="34" charset="0"/>
            </a:endParaRPr>
          </a:p>
        </p:txBody>
      </p:sp>
    </p:spTree>
    <p:extLst>
      <p:ext uri="{BB962C8B-B14F-4D97-AF65-F5344CB8AC3E}">
        <p14:creationId xmlns:p14="http://schemas.microsoft.com/office/powerpoint/2010/main" val="832896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179512" y="44624"/>
            <a:ext cx="8712968" cy="504056"/>
          </a:xfrm>
          <a:prstGeom prst="rect">
            <a:avLst/>
          </a:prstGeom>
        </p:spPr>
        <p:txBody>
          <a:bodyPr/>
          <a:lstStyle/>
          <a:p>
            <a:pPr algn="ctr">
              <a:defRPr/>
            </a:pPr>
            <a:r>
              <a:rPr lang="en-US" sz="3200" kern="0" dirty="0" smtClean="0">
                <a:solidFill>
                  <a:srgbClr val="009900"/>
                </a:solidFill>
                <a:latin typeface="Chalkboard" charset="0"/>
                <a:ea typeface="Chalkboard" charset="0"/>
                <a:cs typeface="Chalkboard" charset="0"/>
              </a:rPr>
              <a:t>Ingredients for Authenticated Encryption</a:t>
            </a:r>
            <a:endParaRPr lang="en-US" sz="3200" kern="0" dirty="0">
              <a:solidFill>
                <a:srgbClr val="009900"/>
              </a:solidFill>
              <a:latin typeface="Chalkboard" charset="0"/>
              <a:ea typeface="Chalkboard" charset="0"/>
              <a:cs typeface="Chalkboard" charset="0"/>
            </a:endParaRPr>
          </a:p>
        </p:txBody>
      </p:sp>
      <p:sp>
        <p:nvSpPr>
          <p:cNvPr id="103" name="Text Box 7"/>
          <p:cNvSpPr txBox="1">
            <a:spLocks noChangeArrowheads="1"/>
          </p:cNvSpPr>
          <p:nvPr/>
        </p:nvSpPr>
        <p:spPr bwMode="auto">
          <a:xfrm>
            <a:off x="395536" y="1052736"/>
            <a:ext cx="7200800" cy="784830"/>
          </a:xfrm>
          <a:prstGeom prst="rect">
            <a:avLst/>
          </a:prstGeom>
          <a:noFill/>
          <a:ln w="9525">
            <a:noFill/>
            <a:miter lim="800000"/>
            <a:headEnd/>
            <a:tailEnd/>
          </a:ln>
        </p:spPr>
        <p:txBody>
          <a:bodyPr wrap="square">
            <a:spAutoFit/>
          </a:bodyPr>
          <a:lstStyle/>
          <a:p>
            <a:pPr>
              <a:spcBef>
                <a:spcPct val="50000"/>
              </a:spcBef>
            </a:pPr>
            <a:r>
              <a:rPr lang="en-US" dirty="0" smtClean="0">
                <a:solidFill>
                  <a:srgbClr val="0000FF"/>
                </a:solidFill>
                <a:latin typeface="Chalkboard" charset="0"/>
                <a:ea typeface="Chalkboard" charset="0"/>
                <a:cs typeface="Chalkboard" charset="0"/>
                <a:sym typeface="Symbol"/>
              </a:rPr>
              <a:t>&gt;&gt; </a:t>
            </a:r>
            <a:r>
              <a:rPr lang="en-US" dirty="0" err="1" smtClean="0">
                <a:solidFill>
                  <a:srgbClr val="0000FF"/>
                </a:solidFill>
                <a:latin typeface="Chalkboard" charset="0"/>
                <a:ea typeface="Chalkboard" charset="0"/>
                <a:cs typeface="Chalkboard" charset="0"/>
                <a:sym typeface="Symbol"/>
              </a:rPr>
              <a:t>cpa</a:t>
            </a:r>
            <a:r>
              <a:rPr lang="en-US" dirty="0" smtClean="0">
                <a:solidFill>
                  <a:srgbClr val="0000FF"/>
                </a:solidFill>
                <a:latin typeface="Chalkboard" charset="0"/>
                <a:ea typeface="Chalkboard" charset="0"/>
                <a:cs typeface="Chalkboard" charset="0"/>
                <a:sym typeface="Symbol"/>
              </a:rPr>
              <a:t>-secure SKE </a:t>
            </a:r>
          </a:p>
          <a:p>
            <a:pPr>
              <a:spcBef>
                <a:spcPct val="50000"/>
              </a:spcBef>
            </a:pPr>
            <a:r>
              <a:rPr lang="en-US" dirty="0" smtClean="0">
                <a:solidFill>
                  <a:srgbClr val="0000FF"/>
                </a:solidFill>
                <a:latin typeface="Chalkboard" charset="0"/>
                <a:ea typeface="Chalkboard" charset="0"/>
                <a:cs typeface="Chalkboard" charset="0"/>
                <a:sym typeface="Symbol"/>
              </a:rPr>
              <a:t>&gt;&gt; </a:t>
            </a:r>
            <a:r>
              <a:rPr lang="en-US" dirty="0" err="1" smtClean="0">
                <a:solidFill>
                  <a:srgbClr val="0000FF"/>
                </a:solidFill>
                <a:latin typeface="Chalkboard" charset="0"/>
                <a:ea typeface="Chalkboard" charset="0"/>
                <a:cs typeface="Chalkboard" charset="0"/>
                <a:sym typeface="Symbol"/>
              </a:rPr>
              <a:t>scma</a:t>
            </a:r>
            <a:r>
              <a:rPr lang="en-US" dirty="0" smtClean="0">
                <a:solidFill>
                  <a:srgbClr val="0000FF"/>
                </a:solidFill>
                <a:latin typeface="Chalkboard" charset="0"/>
                <a:ea typeface="Chalkboard" charset="0"/>
                <a:cs typeface="Chalkboard" charset="0"/>
                <a:sym typeface="Symbol"/>
              </a:rPr>
              <a:t>-secure MAC</a:t>
            </a:r>
            <a:endParaRPr lang="en-US" baseline="-25000" dirty="0" smtClean="0">
              <a:solidFill>
                <a:srgbClr val="0000FF"/>
              </a:solidFill>
              <a:latin typeface="Chalkboard" charset="0"/>
              <a:ea typeface="Chalkboard" charset="0"/>
              <a:cs typeface="Chalkboard" charset="0"/>
            </a:endParaRPr>
          </a:p>
        </p:txBody>
      </p:sp>
      <p:sp>
        <p:nvSpPr>
          <p:cNvPr id="11" name="Text Box 7"/>
          <p:cNvSpPr txBox="1">
            <a:spLocks noChangeArrowheads="1"/>
          </p:cNvSpPr>
          <p:nvPr/>
        </p:nvSpPr>
        <p:spPr bwMode="auto">
          <a:xfrm>
            <a:off x="395536" y="2051556"/>
            <a:ext cx="7200800" cy="369332"/>
          </a:xfrm>
          <a:prstGeom prst="rect">
            <a:avLst/>
          </a:prstGeom>
          <a:noFill/>
          <a:ln w="9525">
            <a:noFill/>
            <a:miter lim="800000"/>
            <a:headEnd/>
            <a:tailEnd/>
          </a:ln>
        </p:spPr>
        <p:txBody>
          <a:bodyPr wrap="square">
            <a:spAutoFit/>
          </a:bodyPr>
          <a:lstStyle/>
          <a:p>
            <a:pPr>
              <a:spcBef>
                <a:spcPct val="50000"/>
              </a:spcBef>
            </a:pPr>
            <a:r>
              <a:rPr lang="en-US" dirty="0" smtClean="0">
                <a:solidFill>
                  <a:srgbClr val="0000FF"/>
                </a:solidFill>
                <a:latin typeface="Chalkboard" charset="0"/>
                <a:ea typeface="Chalkboard" charset="0"/>
                <a:cs typeface="Chalkboard" charset="0"/>
                <a:sym typeface="Symbol"/>
              </a:rPr>
              <a:t>&gt;&gt; How to combine them– crux of AE</a:t>
            </a:r>
            <a:endParaRPr lang="en-US" baseline="-25000" dirty="0" smtClean="0">
              <a:solidFill>
                <a:srgbClr val="0000FF"/>
              </a:solidFill>
              <a:latin typeface="Chalkboard" charset="0"/>
              <a:ea typeface="Chalkboard" charset="0"/>
              <a:cs typeface="Chalkboard" charset="0"/>
            </a:endParaRPr>
          </a:p>
        </p:txBody>
      </p:sp>
      <p:sp>
        <p:nvSpPr>
          <p:cNvPr id="12" name="灯片编号占位符 10"/>
          <p:cNvSpPr>
            <a:spLocks noGrp="1"/>
          </p:cNvSpPr>
          <p:nvPr>
            <p:ph type="sldNum" sz="quarter" idx="12"/>
          </p:nvPr>
        </p:nvSpPr>
        <p:spPr>
          <a:xfrm>
            <a:off x="8507395" y="6398261"/>
            <a:ext cx="514400" cy="268139"/>
          </a:xfrm>
          <a:noFill/>
          <a:ln w="9525">
            <a:noFill/>
            <a:miter lim="800000"/>
            <a:headEnd/>
            <a:tailEnd/>
          </a:ln>
          <a:effectLst/>
        </p:spPr>
        <p:txBody>
          <a:bodyPr vert="horz" wrap="square" lIns="91440" tIns="45720" rIns="91440" bIns="45720" numCol="1" anchor="t" anchorCtr="0" compatLnSpc="1">
            <a:prstTxWarp prst="textNoShape">
              <a:avLst/>
            </a:prstTxWarp>
          </a:bodyPr>
          <a:lstStyle/>
          <a:p>
            <a:pPr algn="ctr"/>
            <a:r>
              <a:rPr lang="en-US" sz="1200" dirty="0" smtClean="0">
                <a:solidFill>
                  <a:schemeClr val="bg1">
                    <a:lumMod val="65000"/>
                  </a:schemeClr>
                </a:solidFill>
                <a:latin typeface="Calibri" panose="020F0502020204030204" pitchFamily="34" charset="0"/>
              </a:rPr>
              <a:t>25</a:t>
            </a:r>
            <a:endParaRPr lang="en-US" sz="1200" dirty="0">
              <a:solidFill>
                <a:schemeClr val="bg1">
                  <a:lumMod val="65000"/>
                </a:schemeClr>
              </a:solidFill>
              <a:latin typeface="Calibri" panose="020F0502020204030204" pitchFamily="34" charset="0"/>
            </a:endParaRPr>
          </a:p>
        </p:txBody>
      </p:sp>
    </p:spTree>
    <p:extLst>
      <p:ext uri="{BB962C8B-B14F-4D97-AF65-F5344CB8AC3E}">
        <p14:creationId xmlns:p14="http://schemas.microsoft.com/office/powerpoint/2010/main" val="201562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11" grpId="0"/>
      <p:bldP spid="11"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179512" y="44624"/>
            <a:ext cx="8712968" cy="504056"/>
          </a:xfrm>
          <a:prstGeom prst="rect">
            <a:avLst/>
          </a:prstGeom>
        </p:spPr>
        <p:txBody>
          <a:bodyPr/>
          <a:lstStyle/>
          <a:p>
            <a:pPr algn="ctr">
              <a:defRPr/>
            </a:pPr>
            <a:r>
              <a:rPr lang="en-US" sz="3200" kern="0" dirty="0" smtClean="0">
                <a:solidFill>
                  <a:srgbClr val="009900"/>
                </a:solidFill>
                <a:latin typeface="Chalkboard" charset="0"/>
                <a:ea typeface="Chalkboard" charset="0"/>
                <a:cs typeface="Chalkboard" charset="0"/>
              </a:rPr>
              <a:t>Attempt I (Encrypt-and-Authenticate)</a:t>
            </a:r>
            <a:endParaRPr lang="en-US" sz="3200" kern="0" dirty="0">
              <a:solidFill>
                <a:srgbClr val="009900"/>
              </a:solidFill>
              <a:latin typeface="Chalkboard" charset="0"/>
              <a:ea typeface="Chalkboard" charset="0"/>
              <a:cs typeface="Chalkboard" charset="0"/>
            </a:endParaRPr>
          </a:p>
        </p:txBody>
      </p:sp>
      <p:sp>
        <p:nvSpPr>
          <p:cNvPr id="10" name="Text Box 7"/>
          <p:cNvSpPr txBox="1">
            <a:spLocks noChangeArrowheads="1"/>
          </p:cNvSpPr>
          <p:nvPr/>
        </p:nvSpPr>
        <p:spPr bwMode="auto">
          <a:xfrm>
            <a:off x="107504" y="1095708"/>
            <a:ext cx="8856984" cy="338554"/>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q"/>
            </a:pPr>
            <a:r>
              <a:rPr lang="en-US" sz="1600" dirty="0">
                <a:latin typeface="Chalkboard" charset="0"/>
                <a:ea typeface="Chalkboard" charset="0"/>
                <a:cs typeface="Chalkboard" charset="0"/>
                <a:sym typeface="Symbol"/>
              </a:rPr>
              <a:t>Let </a:t>
            </a:r>
            <a:r>
              <a:rPr lang="en-US" sz="1600" dirty="0">
                <a:solidFill>
                  <a:srgbClr val="0000FF"/>
                </a:solidFill>
                <a:latin typeface="Chalkboard" charset="0"/>
                <a:ea typeface="Chalkboard" charset="0"/>
                <a:cs typeface="Chalkboard" charset="0"/>
                <a:sym typeface="Symbol"/>
              </a:rPr>
              <a:t></a:t>
            </a:r>
            <a:r>
              <a:rPr lang="en-US" sz="2000" baseline="-25000" dirty="0">
                <a:solidFill>
                  <a:srgbClr val="0000FF"/>
                </a:solidFill>
                <a:latin typeface="Chalkboard" charset="0"/>
                <a:ea typeface="Chalkboard" charset="0"/>
                <a:cs typeface="Chalkboard" charset="0"/>
                <a:sym typeface="Symbol"/>
              </a:rPr>
              <a:t>E</a:t>
            </a:r>
            <a:r>
              <a:rPr lang="en-US" sz="1600" dirty="0">
                <a:solidFill>
                  <a:srgbClr val="0000FF"/>
                </a:solidFill>
                <a:latin typeface="Chalkboard" charset="0"/>
                <a:ea typeface="Chalkboard" charset="0"/>
                <a:cs typeface="Chalkboard" charset="0"/>
                <a:sym typeface="Symbol"/>
              </a:rPr>
              <a:t> = (</a:t>
            </a:r>
            <a:r>
              <a:rPr lang="en-US" sz="1600" dirty="0" err="1">
                <a:solidFill>
                  <a:srgbClr val="0000FF"/>
                </a:solidFill>
                <a:latin typeface="Chalkboard" charset="0"/>
                <a:ea typeface="Chalkboard" charset="0"/>
                <a:cs typeface="Chalkboard" charset="0"/>
                <a:sym typeface="Symbol"/>
              </a:rPr>
              <a:t>Enc</a:t>
            </a:r>
            <a:r>
              <a:rPr lang="en-US" sz="1600" dirty="0">
                <a:solidFill>
                  <a:srgbClr val="0000FF"/>
                </a:solidFill>
                <a:latin typeface="Chalkboard" charset="0"/>
                <a:ea typeface="Chalkboard" charset="0"/>
                <a:cs typeface="Chalkboard" charset="0"/>
                <a:sym typeface="Symbol"/>
              </a:rPr>
              <a:t>, Dec) be a </a:t>
            </a:r>
            <a:r>
              <a:rPr lang="en-US" sz="1600" dirty="0" err="1">
                <a:solidFill>
                  <a:srgbClr val="0000FF"/>
                </a:solidFill>
                <a:latin typeface="Chalkboard" charset="0"/>
                <a:ea typeface="Chalkboard" charset="0"/>
                <a:cs typeface="Chalkboard" charset="0"/>
                <a:sym typeface="Symbol"/>
              </a:rPr>
              <a:t>cpa</a:t>
            </a:r>
            <a:r>
              <a:rPr lang="en-US" sz="1600" dirty="0">
                <a:solidFill>
                  <a:srgbClr val="0000FF"/>
                </a:solidFill>
                <a:latin typeface="Chalkboard" charset="0"/>
                <a:ea typeface="Chalkboard" charset="0"/>
                <a:cs typeface="Chalkboard" charset="0"/>
                <a:sym typeface="Symbol"/>
              </a:rPr>
              <a:t>-secure SKE </a:t>
            </a:r>
            <a:r>
              <a:rPr lang="en-US" sz="1600" dirty="0">
                <a:latin typeface="Chalkboard" charset="0"/>
                <a:ea typeface="Chalkboard" charset="0"/>
                <a:cs typeface="Chalkboard" charset="0"/>
                <a:sym typeface="Symbol"/>
              </a:rPr>
              <a:t>and </a:t>
            </a:r>
            <a:r>
              <a:rPr lang="en-US" sz="1600" dirty="0">
                <a:solidFill>
                  <a:srgbClr val="0000FF"/>
                </a:solidFill>
                <a:latin typeface="Chalkboard" charset="0"/>
                <a:ea typeface="Chalkboard" charset="0"/>
                <a:cs typeface="Chalkboard" charset="0"/>
                <a:sym typeface="Symbol"/>
              </a:rPr>
              <a:t></a:t>
            </a:r>
            <a:r>
              <a:rPr lang="en-US" sz="2000" baseline="-25000" dirty="0">
                <a:solidFill>
                  <a:srgbClr val="0000FF"/>
                </a:solidFill>
                <a:latin typeface="Chalkboard" charset="0"/>
                <a:ea typeface="Chalkboard" charset="0"/>
                <a:cs typeface="Chalkboard" charset="0"/>
                <a:sym typeface="Symbol"/>
              </a:rPr>
              <a:t>M</a:t>
            </a:r>
            <a:r>
              <a:rPr lang="en-US" sz="1600" dirty="0">
                <a:solidFill>
                  <a:srgbClr val="0000FF"/>
                </a:solidFill>
                <a:latin typeface="Chalkboard" charset="0"/>
                <a:ea typeface="Chalkboard" charset="0"/>
                <a:cs typeface="Chalkboard" charset="0"/>
                <a:sym typeface="Symbol"/>
              </a:rPr>
              <a:t> = (Mac, </a:t>
            </a:r>
            <a:r>
              <a:rPr lang="en-US" sz="1600" dirty="0" err="1">
                <a:solidFill>
                  <a:srgbClr val="0000FF"/>
                </a:solidFill>
                <a:latin typeface="Chalkboard" charset="0"/>
                <a:ea typeface="Chalkboard" charset="0"/>
                <a:cs typeface="Chalkboard" charset="0"/>
                <a:sym typeface="Symbol"/>
              </a:rPr>
              <a:t>Vrfy</a:t>
            </a:r>
            <a:r>
              <a:rPr lang="en-US" sz="1600" dirty="0">
                <a:solidFill>
                  <a:srgbClr val="0000FF"/>
                </a:solidFill>
                <a:latin typeface="Chalkboard" charset="0"/>
                <a:ea typeface="Chalkboard" charset="0"/>
                <a:cs typeface="Chalkboard" charset="0"/>
                <a:sym typeface="Symbol"/>
              </a:rPr>
              <a:t>) be a </a:t>
            </a:r>
            <a:r>
              <a:rPr lang="en-US" sz="1600" dirty="0" err="1" smtClean="0">
                <a:solidFill>
                  <a:srgbClr val="0000FF"/>
                </a:solidFill>
                <a:latin typeface="Chalkboard" charset="0"/>
                <a:ea typeface="Chalkboard" charset="0"/>
                <a:cs typeface="Chalkboard" charset="0"/>
                <a:sym typeface="Symbol"/>
              </a:rPr>
              <a:t>scma</a:t>
            </a:r>
            <a:r>
              <a:rPr lang="en-US" sz="1600" dirty="0" smtClean="0">
                <a:solidFill>
                  <a:srgbClr val="0000FF"/>
                </a:solidFill>
                <a:latin typeface="Chalkboard" charset="0"/>
                <a:ea typeface="Chalkboard" charset="0"/>
                <a:cs typeface="Chalkboard" charset="0"/>
                <a:sym typeface="Symbol"/>
              </a:rPr>
              <a:t>-secure </a:t>
            </a:r>
            <a:r>
              <a:rPr lang="en-US" sz="1600" dirty="0">
                <a:solidFill>
                  <a:srgbClr val="0000FF"/>
                </a:solidFill>
                <a:latin typeface="Chalkboard" charset="0"/>
                <a:ea typeface="Chalkboard" charset="0"/>
                <a:cs typeface="Chalkboard" charset="0"/>
                <a:sym typeface="Symbol"/>
              </a:rPr>
              <a:t>MAC</a:t>
            </a:r>
            <a:endParaRPr lang="en-US" sz="1600" baseline="-25000" dirty="0">
              <a:solidFill>
                <a:srgbClr val="0000FF"/>
              </a:solidFill>
              <a:latin typeface="Chalkboard" charset="0"/>
              <a:ea typeface="Chalkboard" charset="0"/>
              <a:cs typeface="Chalkboard" charset="0"/>
            </a:endParaRPr>
          </a:p>
        </p:txBody>
      </p:sp>
      <p:sp>
        <p:nvSpPr>
          <p:cNvPr id="36" name="Text Box 7"/>
          <p:cNvSpPr txBox="1">
            <a:spLocks noChangeArrowheads="1"/>
          </p:cNvSpPr>
          <p:nvPr/>
        </p:nvSpPr>
        <p:spPr bwMode="auto">
          <a:xfrm>
            <a:off x="395536" y="1506270"/>
            <a:ext cx="8568952" cy="338554"/>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Ø"/>
            </a:pPr>
            <a:r>
              <a:rPr lang="en-US" sz="1600" dirty="0" smtClean="0">
                <a:latin typeface="Chalkboard" charset="0"/>
                <a:ea typeface="Chalkboard" charset="0"/>
                <a:cs typeface="Chalkboard" charset="0"/>
                <a:sym typeface="Symbol"/>
              </a:rPr>
              <a:t>Algorithm Gen in both </a:t>
            </a:r>
            <a:r>
              <a:rPr lang="en-US" sz="2000" baseline="-25000" dirty="0" smtClean="0">
                <a:latin typeface="Chalkboard" charset="0"/>
                <a:ea typeface="Chalkboard" charset="0"/>
                <a:cs typeface="Chalkboard" charset="0"/>
                <a:sym typeface="Symbol"/>
              </a:rPr>
              <a:t>E</a:t>
            </a:r>
            <a:r>
              <a:rPr lang="en-US" sz="1600" dirty="0" smtClean="0">
                <a:latin typeface="Chalkboard" charset="0"/>
                <a:ea typeface="Chalkboard" charset="0"/>
                <a:cs typeface="Chalkboard" charset="0"/>
                <a:sym typeface="Symbol"/>
              </a:rPr>
              <a:t> and </a:t>
            </a:r>
            <a:r>
              <a:rPr lang="en-US" sz="2000" baseline="-25000" dirty="0" smtClean="0">
                <a:latin typeface="Chalkboard" charset="0"/>
                <a:ea typeface="Chalkboard" charset="0"/>
                <a:cs typeface="Chalkboard" charset="0"/>
                <a:sym typeface="Symbol"/>
              </a:rPr>
              <a:t>M</a:t>
            </a:r>
            <a:r>
              <a:rPr lang="en-US" sz="1600" dirty="0" smtClean="0">
                <a:latin typeface="Chalkboard" charset="0"/>
                <a:ea typeface="Chalkboard" charset="0"/>
                <a:cs typeface="Chalkboard" charset="0"/>
                <a:sym typeface="Symbol"/>
              </a:rPr>
              <a:t> selects a random key from the respectively domain </a:t>
            </a:r>
            <a:endParaRPr lang="en-US" sz="1600" baseline="-25000" dirty="0" smtClean="0">
              <a:solidFill>
                <a:srgbClr val="0000FF"/>
              </a:solidFill>
              <a:latin typeface="Chalkboard" charset="0"/>
              <a:ea typeface="Chalkboard" charset="0"/>
              <a:cs typeface="Chalkboard" charset="0"/>
            </a:endParaRPr>
          </a:p>
        </p:txBody>
      </p:sp>
      <p:grpSp>
        <p:nvGrpSpPr>
          <p:cNvPr id="70" name="Group 69"/>
          <p:cNvGrpSpPr/>
          <p:nvPr/>
        </p:nvGrpSpPr>
        <p:grpSpPr>
          <a:xfrm>
            <a:off x="35496" y="2564904"/>
            <a:ext cx="4456112" cy="1728192"/>
            <a:chOff x="395536" y="2276872"/>
            <a:chExt cx="4456112" cy="1728192"/>
          </a:xfrm>
        </p:grpSpPr>
        <p:sp>
          <p:nvSpPr>
            <p:cNvPr id="22" name="Rectangle 21"/>
            <p:cNvSpPr/>
            <p:nvPr/>
          </p:nvSpPr>
          <p:spPr>
            <a:xfrm>
              <a:off x="1619672" y="2564904"/>
              <a:ext cx="2304256"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halkboard" charset="0"/>
                <a:ea typeface="Chalkboard" charset="0"/>
                <a:cs typeface="Chalkboard" charset="0"/>
              </a:endParaRPr>
            </a:p>
          </p:txBody>
        </p:sp>
        <p:cxnSp>
          <p:nvCxnSpPr>
            <p:cNvPr id="24" name="Straight Connector 23"/>
            <p:cNvCxnSpPr/>
            <p:nvPr/>
          </p:nvCxnSpPr>
          <p:spPr>
            <a:xfrm>
              <a:off x="971600" y="3068960"/>
              <a:ext cx="0" cy="5040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339752" y="2636912"/>
              <a:ext cx="864096" cy="504056"/>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halkboard" charset="0"/>
                <a:ea typeface="Chalkboard" charset="0"/>
                <a:cs typeface="Chalkboard" charset="0"/>
              </a:endParaRPr>
            </a:p>
          </p:txBody>
        </p:sp>
        <p:sp>
          <p:nvSpPr>
            <p:cNvPr id="26" name="Rectangle 25"/>
            <p:cNvSpPr/>
            <p:nvPr/>
          </p:nvSpPr>
          <p:spPr>
            <a:xfrm>
              <a:off x="2339752" y="3429000"/>
              <a:ext cx="86409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halkboard" charset="0"/>
                <a:ea typeface="Chalkboard" charset="0"/>
                <a:cs typeface="Chalkboard" charset="0"/>
              </a:endParaRPr>
            </a:p>
          </p:txBody>
        </p:sp>
        <p:cxnSp>
          <p:nvCxnSpPr>
            <p:cNvPr id="28" name="Straight Connector 27"/>
            <p:cNvCxnSpPr/>
            <p:nvPr/>
          </p:nvCxnSpPr>
          <p:spPr>
            <a:xfrm>
              <a:off x="971600" y="3068960"/>
              <a:ext cx="1368152"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971600" y="3573016"/>
              <a:ext cx="1368152"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95536" y="3356992"/>
              <a:ext cx="5760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39552" y="2708920"/>
              <a:ext cx="1800200"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9552" y="3861048"/>
              <a:ext cx="1800200"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 Box 7"/>
            <p:cNvSpPr txBox="1">
              <a:spLocks noChangeArrowheads="1"/>
            </p:cNvSpPr>
            <p:nvPr/>
          </p:nvSpPr>
          <p:spPr bwMode="auto">
            <a:xfrm>
              <a:off x="2483768" y="2668850"/>
              <a:ext cx="93610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Enc</a:t>
              </a:r>
              <a:endParaRPr lang="en-US" sz="2000" baseline="-25000" dirty="0" smtClean="0">
                <a:solidFill>
                  <a:srgbClr val="0000FF"/>
                </a:solidFill>
                <a:latin typeface="Chalkboard" charset="0"/>
                <a:ea typeface="Chalkboard" charset="0"/>
                <a:cs typeface="Chalkboard" charset="0"/>
              </a:endParaRPr>
            </a:p>
          </p:txBody>
        </p:sp>
        <p:sp>
          <p:nvSpPr>
            <p:cNvPr id="48" name="Text Box 7"/>
            <p:cNvSpPr txBox="1">
              <a:spLocks noChangeArrowheads="1"/>
            </p:cNvSpPr>
            <p:nvPr/>
          </p:nvSpPr>
          <p:spPr bwMode="auto">
            <a:xfrm>
              <a:off x="2483768" y="3501008"/>
              <a:ext cx="93610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Mac</a:t>
              </a:r>
              <a:endParaRPr lang="en-US" sz="2000" baseline="-25000" dirty="0" smtClean="0">
                <a:solidFill>
                  <a:srgbClr val="0000FF"/>
                </a:solidFill>
                <a:latin typeface="Chalkboard" charset="0"/>
                <a:ea typeface="Chalkboard" charset="0"/>
                <a:cs typeface="Chalkboard" charset="0"/>
              </a:endParaRPr>
            </a:p>
          </p:txBody>
        </p:sp>
        <p:sp>
          <p:nvSpPr>
            <p:cNvPr id="54" name="Text Box 7"/>
            <p:cNvSpPr txBox="1">
              <a:spLocks noChangeArrowheads="1"/>
            </p:cNvSpPr>
            <p:nvPr/>
          </p:nvSpPr>
          <p:spPr bwMode="auto">
            <a:xfrm>
              <a:off x="403920" y="2996952"/>
              <a:ext cx="42366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m</a:t>
              </a:r>
              <a:endParaRPr lang="en-US" sz="2000" baseline="-25000" dirty="0" smtClean="0">
                <a:solidFill>
                  <a:srgbClr val="0000FF"/>
                </a:solidFill>
                <a:latin typeface="Chalkboard" charset="0"/>
                <a:ea typeface="Chalkboard" charset="0"/>
                <a:cs typeface="Chalkboard" charset="0"/>
              </a:endParaRPr>
            </a:p>
          </p:txBody>
        </p:sp>
        <p:sp>
          <p:nvSpPr>
            <p:cNvPr id="55" name="Text Box 7"/>
            <p:cNvSpPr txBox="1">
              <a:spLocks noChangeArrowheads="1"/>
            </p:cNvSpPr>
            <p:nvPr/>
          </p:nvSpPr>
          <p:spPr bwMode="auto">
            <a:xfrm>
              <a:off x="539552" y="2276872"/>
              <a:ext cx="639688"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err="1" smtClean="0">
                  <a:latin typeface="Chalkboard" charset="0"/>
                  <a:ea typeface="Chalkboard" charset="0"/>
                  <a:cs typeface="Chalkboard" charset="0"/>
                  <a:sym typeface="Symbol"/>
                </a:rPr>
                <a:t>k</a:t>
              </a:r>
              <a:r>
                <a:rPr lang="en-US" sz="2000" baseline="-25000" dirty="0" err="1" smtClean="0">
                  <a:latin typeface="Chalkboard" charset="0"/>
                  <a:ea typeface="Chalkboard" charset="0"/>
                  <a:cs typeface="Chalkboard" charset="0"/>
                  <a:sym typeface="Symbol"/>
                </a:rPr>
                <a:t>E</a:t>
              </a:r>
              <a:endParaRPr lang="en-US" sz="2000" baseline="-25000" dirty="0" smtClean="0">
                <a:solidFill>
                  <a:srgbClr val="0000FF"/>
                </a:solidFill>
                <a:latin typeface="Chalkboard" charset="0"/>
                <a:ea typeface="Chalkboard" charset="0"/>
                <a:cs typeface="Chalkboard" charset="0"/>
              </a:endParaRPr>
            </a:p>
          </p:txBody>
        </p:sp>
        <p:sp>
          <p:nvSpPr>
            <p:cNvPr id="56" name="Text Box 7"/>
            <p:cNvSpPr txBox="1">
              <a:spLocks noChangeArrowheads="1"/>
            </p:cNvSpPr>
            <p:nvPr/>
          </p:nvSpPr>
          <p:spPr bwMode="auto">
            <a:xfrm>
              <a:off x="547936" y="3460938"/>
              <a:ext cx="639688"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err="1" smtClean="0">
                  <a:latin typeface="Chalkboard" charset="0"/>
                  <a:ea typeface="Chalkboard" charset="0"/>
                  <a:cs typeface="Chalkboard" charset="0"/>
                  <a:sym typeface="Symbol"/>
                </a:rPr>
                <a:t>k</a:t>
              </a:r>
              <a:r>
                <a:rPr lang="en-US" sz="2000" baseline="-25000" dirty="0" err="1" smtClean="0">
                  <a:latin typeface="Chalkboard" charset="0"/>
                  <a:ea typeface="Chalkboard" charset="0"/>
                  <a:cs typeface="Chalkboard" charset="0"/>
                  <a:sym typeface="Symbol"/>
                </a:rPr>
                <a:t>M</a:t>
              </a:r>
              <a:endParaRPr lang="en-US" sz="2000" baseline="-25000" dirty="0" smtClean="0">
                <a:solidFill>
                  <a:srgbClr val="0000FF"/>
                </a:solidFill>
                <a:latin typeface="Chalkboard" charset="0"/>
                <a:ea typeface="Chalkboard" charset="0"/>
                <a:cs typeface="Chalkboard" charset="0"/>
              </a:endParaRPr>
            </a:p>
          </p:txBody>
        </p:sp>
        <p:cxnSp>
          <p:nvCxnSpPr>
            <p:cNvPr id="57" name="Straight Connector 56"/>
            <p:cNvCxnSpPr/>
            <p:nvPr/>
          </p:nvCxnSpPr>
          <p:spPr>
            <a:xfrm>
              <a:off x="3923928" y="3284984"/>
              <a:ext cx="648072"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203848" y="2924944"/>
              <a:ext cx="504056"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707904" y="2924944"/>
              <a:ext cx="0" cy="3600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22" idx="3"/>
            </p:cNvCxnSpPr>
            <p:nvPr/>
          </p:nvCxnSpPr>
          <p:spPr>
            <a:xfrm>
              <a:off x="3707904" y="3284984"/>
              <a:ext cx="21602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203848" y="3645024"/>
              <a:ext cx="504056"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707904" y="3284984"/>
              <a:ext cx="0" cy="3600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 Box 7"/>
            <p:cNvSpPr txBox="1">
              <a:spLocks noChangeArrowheads="1"/>
            </p:cNvSpPr>
            <p:nvPr/>
          </p:nvSpPr>
          <p:spPr bwMode="auto">
            <a:xfrm>
              <a:off x="3275856" y="2564904"/>
              <a:ext cx="42366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c</a:t>
              </a:r>
              <a:endParaRPr lang="en-US" sz="2000" baseline="-25000" dirty="0" smtClean="0">
                <a:solidFill>
                  <a:srgbClr val="0000FF"/>
                </a:solidFill>
                <a:latin typeface="Chalkboard" charset="0"/>
                <a:ea typeface="Chalkboard" charset="0"/>
                <a:cs typeface="Chalkboard" charset="0"/>
              </a:endParaRPr>
            </a:p>
          </p:txBody>
        </p:sp>
        <p:sp>
          <p:nvSpPr>
            <p:cNvPr id="68" name="Text Box 7"/>
            <p:cNvSpPr txBox="1">
              <a:spLocks noChangeArrowheads="1"/>
            </p:cNvSpPr>
            <p:nvPr/>
          </p:nvSpPr>
          <p:spPr bwMode="auto">
            <a:xfrm>
              <a:off x="3275856" y="3284984"/>
              <a:ext cx="42366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t</a:t>
              </a:r>
              <a:endParaRPr lang="en-US" sz="2000" baseline="-25000" dirty="0" smtClean="0">
                <a:solidFill>
                  <a:srgbClr val="0000FF"/>
                </a:solidFill>
                <a:latin typeface="Chalkboard" charset="0"/>
                <a:ea typeface="Chalkboard" charset="0"/>
                <a:cs typeface="Chalkboard" charset="0"/>
              </a:endParaRPr>
            </a:p>
          </p:txBody>
        </p:sp>
        <p:sp>
          <p:nvSpPr>
            <p:cNvPr id="69" name="Text Box 7"/>
            <p:cNvSpPr txBox="1">
              <a:spLocks noChangeArrowheads="1"/>
            </p:cNvSpPr>
            <p:nvPr/>
          </p:nvSpPr>
          <p:spPr bwMode="auto">
            <a:xfrm>
              <a:off x="3923928" y="2884874"/>
              <a:ext cx="927720"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(c, t)</a:t>
              </a:r>
              <a:endParaRPr lang="en-US" sz="2000" baseline="-25000" dirty="0" smtClean="0">
                <a:solidFill>
                  <a:srgbClr val="0000FF"/>
                </a:solidFill>
                <a:latin typeface="Chalkboard" charset="0"/>
                <a:ea typeface="Chalkboard" charset="0"/>
                <a:cs typeface="Chalkboard" charset="0"/>
              </a:endParaRPr>
            </a:p>
          </p:txBody>
        </p:sp>
      </p:grpSp>
      <p:sp>
        <p:nvSpPr>
          <p:cNvPr id="71" name="Text Box 7"/>
          <p:cNvSpPr txBox="1">
            <a:spLocks noChangeArrowheads="1"/>
          </p:cNvSpPr>
          <p:nvPr/>
        </p:nvSpPr>
        <p:spPr bwMode="auto">
          <a:xfrm>
            <a:off x="1835696" y="2492896"/>
            <a:ext cx="1296144" cy="338554"/>
          </a:xfrm>
          <a:prstGeom prst="rect">
            <a:avLst/>
          </a:prstGeom>
          <a:noFill/>
          <a:ln w="9525">
            <a:noFill/>
            <a:miter lim="800000"/>
            <a:headEnd/>
            <a:tailEnd/>
          </a:ln>
        </p:spPr>
        <p:txBody>
          <a:bodyPr wrap="square">
            <a:spAutoFit/>
          </a:bodyPr>
          <a:lstStyle/>
          <a:p>
            <a:pPr marL="285750" indent="-285750">
              <a:spcBef>
                <a:spcPct val="50000"/>
              </a:spcBef>
            </a:pPr>
            <a:r>
              <a:rPr lang="en-US" sz="1600" dirty="0" smtClean="0">
                <a:latin typeface="Chalkboard" charset="0"/>
                <a:ea typeface="Chalkboard" charset="0"/>
                <a:cs typeface="Chalkboard" charset="0"/>
                <a:sym typeface="Symbol"/>
              </a:rPr>
              <a:t>Encryption</a:t>
            </a:r>
            <a:endParaRPr lang="en-US" sz="1600" baseline="-25000" dirty="0" smtClean="0">
              <a:latin typeface="Chalkboard" charset="0"/>
              <a:ea typeface="Chalkboard" charset="0"/>
              <a:cs typeface="Chalkboard" charset="0"/>
            </a:endParaRPr>
          </a:p>
        </p:txBody>
      </p:sp>
      <p:sp>
        <p:nvSpPr>
          <p:cNvPr id="72" name="Text Box 7"/>
          <p:cNvSpPr txBox="1">
            <a:spLocks noChangeArrowheads="1"/>
          </p:cNvSpPr>
          <p:nvPr/>
        </p:nvSpPr>
        <p:spPr bwMode="auto">
          <a:xfrm>
            <a:off x="35496" y="4602614"/>
            <a:ext cx="4896544" cy="338554"/>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q"/>
            </a:pPr>
            <a:r>
              <a:rPr lang="en-US" sz="1600" dirty="0" err="1" smtClean="0">
                <a:latin typeface="Chalkboard" charset="0"/>
                <a:ea typeface="Chalkboard" charset="0"/>
                <a:cs typeface="Chalkboard" charset="0"/>
                <a:sym typeface="Symbol"/>
              </a:rPr>
              <a:t>k</a:t>
            </a:r>
            <a:r>
              <a:rPr lang="en-US" sz="1600" baseline="-25000" dirty="0" err="1" smtClean="0">
                <a:latin typeface="Chalkboard" charset="0"/>
                <a:ea typeface="Chalkboard" charset="0"/>
                <a:cs typeface="Chalkboard" charset="0"/>
                <a:sym typeface="Symbol"/>
              </a:rPr>
              <a:t>E</a:t>
            </a:r>
            <a:r>
              <a:rPr lang="en-US" sz="1600" dirty="0" smtClean="0">
                <a:latin typeface="Chalkboard" charset="0"/>
                <a:ea typeface="Chalkboard" charset="0"/>
                <a:cs typeface="Chalkboard" charset="0"/>
                <a:sym typeface="Symbol"/>
              </a:rPr>
              <a:t> and </a:t>
            </a:r>
            <a:r>
              <a:rPr lang="en-US" sz="1600" dirty="0" err="1" smtClean="0">
                <a:latin typeface="Chalkboard" charset="0"/>
                <a:ea typeface="Chalkboard" charset="0"/>
                <a:cs typeface="Chalkboard" charset="0"/>
                <a:sym typeface="Symbol"/>
              </a:rPr>
              <a:t>k</a:t>
            </a:r>
            <a:r>
              <a:rPr lang="en-US" sz="1600" baseline="-25000" dirty="0" err="1" smtClean="0">
                <a:latin typeface="Chalkboard" charset="0"/>
                <a:ea typeface="Chalkboard" charset="0"/>
                <a:cs typeface="Chalkboard" charset="0"/>
                <a:sym typeface="Symbol"/>
              </a:rPr>
              <a:t>M</a:t>
            </a:r>
            <a:r>
              <a:rPr lang="en-US" sz="1600" dirty="0" smtClean="0">
                <a:latin typeface="Chalkboard" charset="0"/>
                <a:ea typeface="Chalkboard" charset="0"/>
                <a:cs typeface="Chalkboard" charset="0"/>
                <a:sym typeface="Symbol"/>
              </a:rPr>
              <a:t> are independent keys for </a:t>
            </a:r>
            <a:r>
              <a:rPr lang="en-US" sz="1600" baseline="-25000" dirty="0" smtClean="0">
                <a:latin typeface="Chalkboard" charset="0"/>
                <a:ea typeface="Chalkboard" charset="0"/>
                <a:cs typeface="Chalkboard" charset="0"/>
                <a:sym typeface="Symbol"/>
              </a:rPr>
              <a:t>E</a:t>
            </a:r>
            <a:r>
              <a:rPr lang="en-US" sz="1600" dirty="0" smtClean="0">
                <a:latin typeface="Chalkboard" charset="0"/>
                <a:ea typeface="Chalkboard" charset="0"/>
                <a:cs typeface="Chalkboard" charset="0"/>
                <a:sym typeface="Symbol"/>
              </a:rPr>
              <a:t> and </a:t>
            </a:r>
            <a:r>
              <a:rPr lang="en-US" sz="1600" baseline="-25000" dirty="0" smtClean="0">
                <a:latin typeface="Chalkboard" charset="0"/>
                <a:ea typeface="Chalkboard" charset="0"/>
                <a:cs typeface="Chalkboard" charset="0"/>
                <a:sym typeface="Symbol"/>
              </a:rPr>
              <a:t>M</a:t>
            </a:r>
            <a:endParaRPr lang="en-US" sz="1600" baseline="-25000" dirty="0" smtClean="0">
              <a:latin typeface="Chalkboard" charset="0"/>
              <a:ea typeface="Chalkboard" charset="0"/>
              <a:cs typeface="Chalkboard" charset="0"/>
            </a:endParaRPr>
          </a:p>
        </p:txBody>
      </p:sp>
      <p:cxnSp>
        <p:nvCxnSpPr>
          <p:cNvPr id="88" name="Straight Connector 87"/>
          <p:cNvCxnSpPr>
            <a:endCxn id="96" idx="2"/>
          </p:cNvCxnSpPr>
          <p:nvPr/>
        </p:nvCxnSpPr>
        <p:spPr>
          <a:xfrm>
            <a:off x="8532440" y="3613086"/>
            <a:ext cx="463860"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4" name="Group 103"/>
          <p:cNvGrpSpPr/>
          <p:nvPr/>
        </p:nvGrpSpPr>
        <p:grpSpPr>
          <a:xfrm>
            <a:off x="8316416" y="3212976"/>
            <a:ext cx="1143744" cy="400110"/>
            <a:chOff x="9404920" y="3172906"/>
            <a:chExt cx="1143744" cy="400110"/>
          </a:xfrm>
        </p:grpSpPr>
        <p:cxnSp>
          <p:nvCxnSpPr>
            <p:cNvPr id="91" name="Straight Connector 90"/>
            <p:cNvCxnSpPr/>
            <p:nvPr/>
          </p:nvCxnSpPr>
          <p:spPr>
            <a:xfrm>
              <a:off x="9404920" y="3573016"/>
              <a:ext cx="21602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Text Box 7"/>
            <p:cNvSpPr txBox="1">
              <a:spLocks noChangeArrowheads="1"/>
            </p:cNvSpPr>
            <p:nvPr/>
          </p:nvSpPr>
          <p:spPr bwMode="auto">
            <a:xfrm>
              <a:off x="9620944" y="3172906"/>
              <a:ext cx="927720"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m</a:t>
              </a:r>
              <a:endParaRPr lang="en-US" sz="2000" baseline="-25000" dirty="0" smtClean="0">
                <a:solidFill>
                  <a:srgbClr val="0000FF"/>
                </a:solidFill>
                <a:latin typeface="Chalkboard" charset="0"/>
                <a:ea typeface="Chalkboard" charset="0"/>
                <a:cs typeface="Chalkboard" charset="0"/>
              </a:endParaRPr>
            </a:p>
          </p:txBody>
        </p:sp>
      </p:grpSp>
      <p:grpSp>
        <p:nvGrpSpPr>
          <p:cNvPr id="114" name="Group 113"/>
          <p:cNvGrpSpPr/>
          <p:nvPr/>
        </p:nvGrpSpPr>
        <p:grpSpPr>
          <a:xfrm>
            <a:off x="4572000" y="2514382"/>
            <a:ext cx="3744416" cy="1778714"/>
            <a:chOff x="4868416" y="2514382"/>
            <a:chExt cx="3744416" cy="1778714"/>
          </a:xfrm>
        </p:grpSpPr>
        <p:sp>
          <p:nvSpPr>
            <p:cNvPr id="74" name="Rectangle 73"/>
            <p:cNvSpPr/>
            <p:nvPr/>
          </p:nvSpPr>
          <p:spPr>
            <a:xfrm>
              <a:off x="6308576" y="2852936"/>
              <a:ext cx="2304256"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halkboard" charset="0"/>
                <a:ea typeface="Chalkboard" charset="0"/>
                <a:cs typeface="Chalkboard" charset="0"/>
              </a:endParaRPr>
            </a:p>
          </p:txBody>
        </p:sp>
        <p:cxnSp>
          <p:nvCxnSpPr>
            <p:cNvPr id="75" name="Straight Connector 74"/>
            <p:cNvCxnSpPr/>
            <p:nvPr/>
          </p:nvCxnSpPr>
          <p:spPr>
            <a:xfrm>
              <a:off x="5660504" y="3356992"/>
              <a:ext cx="0" cy="5040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7028656" y="2924944"/>
              <a:ext cx="864096" cy="504056"/>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halkboard" charset="0"/>
                <a:ea typeface="Chalkboard" charset="0"/>
                <a:cs typeface="Chalkboard" charset="0"/>
              </a:endParaRPr>
            </a:p>
          </p:txBody>
        </p:sp>
        <p:cxnSp>
          <p:nvCxnSpPr>
            <p:cNvPr id="78" name="Straight Connector 77"/>
            <p:cNvCxnSpPr/>
            <p:nvPr/>
          </p:nvCxnSpPr>
          <p:spPr>
            <a:xfrm>
              <a:off x="5660504" y="3356992"/>
              <a:ext cx="1368152"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4940424" y="3645024"/>
              <a:ext cx="720080"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5228456" y="2996952"/>
              <a:ext cx="1800200"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Text Box 7"/>
            <p:cNvSpPr txBox="1">
              <a:spLocks noChangeArrowheads="1"/>
            </p:cNvSpPr>
            <p:nvPr/>
          </p:nvSpPr>
          <p:spPr bwMode="auto">
            <a:xfrm>
              <a:off x="7172672" y="2956882"/>
              <a:ext cx="93610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Dec</a:t>
              </a:r>
              <a:endParaRPr lang="en-US" sz="2000" baseline="-25000" dirty="0" smtClean="0">
                <a:solidFill>
                  <a:srgbClr val="0000FF"/>
                </a:solidFill>
                <a:latin typeface="Chalkboard" charset="0"/>
                <a:ea typeface="Chalkboard" charset="0"/>
                <a:cs typeface="Chalkboard" charset="0"/>
              </a:endParaRPr>
            </a:p>
          </p:txBody>
        </p:sp>
        <p:sp>
          <p:nvSpPr>
            <p:cNvPr id="85" name="Text Box 7"/>
            <p:cNvSpPr txBox="1">
              <a:spLocks noChangeArrowheads="1"/>
            </p:cNvSpPr>
            <p:nvPr/>
          </p:nvSpPr>
          <p:spPr bwMode="auto">
            <a:xfrm>
              <a:off x="4868416" y="3212976"/>
              <a:ext cx="1008112"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(c, t)</a:t>
              </a:r>
              <a:endParaRPr lang="en-US" sz="2000" baseline="-25000" dirty="0" smtClean="0">
                <a:solidFill>
                  <a:srgbClr val="0000FF"/>
                </a:solidFill>
                <a:latin typeface="Chalkboard" charset="0"/>
                <a:ea typeface="Chalkboard" charset="0"/>
                <a:cs typeface="Chalkboard" charset="0"/>
              </a:endParaRPr>
            </a:p>
          </p:txBody>
        </p:sp>
        <p:sp>
          <p:nvSpPr>
            <p:cNvPr id="86" name="Text Box 7"/>
            <p:cNvSpPr txBox="1">
              <a:spLocks noChangeArrowheads="1"/>
            </p:cNvSpPr>
            <p:nvPr/>
          </p:nvSpPr>
          <p:spPr bwMode="auto">
            <a:xfrm>
              <a:off x="5228456" y="2564904"/>
              <a:ext cx="639688"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err="1" smtClean="0">
                  <a:latin typeface="Chalkboard" charset="0"/>
                  <a:ea typeface="Chalkboard" charset="0"/>
                  <a:cs typeface="Chalkboard" charset="0"/>
                  <a:sym typeface="Symbol"/>
                </a:rPr>
                <a:t>k</a:t>
              </a:r>
              <a:r>
                <a:rPr lang="en-US" sz="2000" baseline="-25000" dirty="0" err="1" smtClean="0">
                  <a:latin typeface="Chalkboard" charset="0"/>
                  <a:ea typeface="Chalkboard" charset="0"/>
                  <a:cs typeface="Chalkboard" charset="0"/>
                  <a:sym typeface="Symbol"/>
                </a:rPr>
                <a:t>E</a:t>
              </a:r>
              <a:endParaRPr lang="en-US" sz="2000" baseline="-25000" dirty="0" smtClean="0">
                <a:solidFill>
                  <a:srgbClr val="0000FF"/>
                </a:solidFill>
                <a:latin typeface="Chalkboard" charset="0"/>
                <a:ea typeface="Chalkboard" charset="0"/>
                <a:cs typeface="Chalkboard" charset="0"/>
              </a:endParaRPr>
            </a:p>
          </p:txBody>
        </p:sp>
        <p:sp>
          <p:nvSpPr>
            <p:cNvPr id="99" name="Text Box 7"/>
            <p:cNvSpPr txBox="1">
              <a:spLocks noChangeArrowheads="1"/>
            </p:cNvSpPr>
            <p:nvPr/>
          </p:nvSpPr>
          <p:spPr bwMode="auto">
            <a:xfrm>
              <a:off x="6452592" y="3005336"/>
              <a:ext cx="42366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c</a:t>
              </a:r>
              <a:endParaRPr lang="en-US" sz="2000" baseline="-25000" dirty="0" smtClean="0">
                <a:solidFill>
                  <a:srgbClr val="0000FF"/>
                </a:solidFill>
                <a:latin typeface="Chalkboard" charset="0"/>
                <a:ea typeface="Chalkboard" charset="0"/>
                <a:cs typeface="Chalkboard" charset="0"/>
              </a:endParaRPr>
            </a:p>
          </p:txBody>
        </p:sp>
        <p:sp>
          <p:nvSpPr>
            <p:cNvPr id="103" name="Text Box 7"/>
            <p:cNvSpPr txBox="1">
              <a:spLocks noChangeArrowheads="1"/>
            </p:cNvSpPr>
            <p:nvPr/>
          </p:nvSpPr>
          <p:spPr bwMode="auto">
            <a:xfrm>
              <a:off x="6876256" y="2514382"/>
              <a:ext cx="1296144" cy="338554"/>
            </a:xfrm>
            <a:prstGeom prst="rect">
              <a:avLst/>
            </a:prstGeom>
            <a:noFill/>
            <a:ln w="9525">
              <a:noFill/>
              <a:miter lim="800000"/>
              <a:headEnd/>
              <a:tailEnd/>
            </a:ln>
          </p:spPr>
          <p:txBody>
            <a:bodyPr wrap="square">
              <a:spAutoFit/>
            </a:bodyPr>
            <a:lstStyle/>
            <a:p>
              <a:pPr marL="285750" indent="-285750">
                <a:spcBef>
                  <a:spcPct val="50000"/>
                </a:spcBef>
              </a:pPr>
              <a:r>
                <a:rPr lang="en-US" sz="1600" dirty="0" smtClean="0">
                  <a:latin typeface="Chalkboard" charset="0"/>
                  <a:ea typeface="Chalkboard" charset="0"/>
                  <a:cs typeface="Chalkboard" charset="0"/>
                  <a:sym typeface="Symbol"/>
                </a:rPr>
                <a:t>Decryption</a:t>
              </a:r>
              <a:endParaRPr lang="en-US" sz="1600" baseline="-25000" dirty="0" smtClean="0">
                <a:latin typeface="Chalkboard" charset="0"/>
                <a:ea typeface="Chalkboard" charset="0"/>
                <a:cs typeface="Chalkboard" charset="0"/>
              </a:endParaRPr>
            </a:p>
          </p:txBody>
        </p:sp>
      </p:grpSp>
      <p:grpSp>
        <p:nvGrpSpPr>
          <p:cNvPr id="117" name="Group 116"/>
          <p:cNvGrpSpPr/>
          <p:nvPr/>
        </p:nvGrpSpPr>
        <p:grpSpPr>
          <a:xfrm>
            <a:off x="6732240" y="2780928"/>
            <a:ext cx="1376536" cy="1368152"/>
            <a:chOff x="4644008" y="5229200"/>
            <a:chExt cx="1376536" cy="1368152"/>
          </a:xfrm>
        </p:grpSpPr>
        <p:grpSp>
          <p:nvGrpSpPr>
            <p:cNvPr id="116" name="Group 115"/>
            <p:cNvGrpSpPr/>
            <p:nvPr/>
          </p:nvGrpSpPr>
          <p:grpSpPr>
            <a:xfrm>
              <a:off x="5067672" y="5229200"/>
              <a:ext cx="952872" cy="864096"/>
              <a:chOff x="8092008" y="2852936"/>
              <a:chExt cx="952872" cy="864096"/>
            </a:xfrm>
          </p:grpSpPr>
          <p:cxnSp>
            <p:nvCxnSpPr>
              <p:cNvPr id="89" name="Straight Connector 88"/>
              <p:cNvCxnSpPr/>
              <p:nvPr/>
            </p:nvCxnSpPr>
            <p:spPr>
              <a:xfrm>
                <a:off x="8532440" y="3212976"/>
                <a:ext cx="504056"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4" name="Text Box 7"/>
              <p:cNvSpPr txBox="1">
                <a:spLocks noChangeArrowheads="1"/>
              </p:cNvSpPr>
              <p:nvPr/>
            </p:nvSpPr>
            <p:spPr bwMode="auto">
              <a:xfrm>
                <a:off x="8621216" y="2852936"/>
                <a:ext cx="42366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m</a:t>
                </a:r>
                <a:endParaRPr lang="en-US" sz="2000" baseline="-25000" dirty="0" smtClean="0">
                  <a:solidFill>
                    <a:srgbClr val="0000FF"/>
                  </a:solidFill>
                  <a:latin typeface="Chalkboard" charset="0"/>
                  <a:ea typeface="Chalkboard" charset="0"/>
                  <a:cs typeface="Chalkboard" charset="0"/>
                </a:endParaRPr>
              </a:p>
            </p:txBody>
          </p:sp>
          <p:grpSp>
            <p:nvGrpSpPr>
              <p:cNvPr id="113" name="Group 112"/>
              <p:cNvGrpSpPr/>
              <p:nvPr/>
            </p:nvGrpSpPr>
            <p:grpSpPr>
              <a:xfrm>
                <a:off x="8092008" y="3212976"/>
                <a:ext cx="952872" cy="504056"/>
                <a:chOff x="7435552" y="3212976"/>
                <a:chExt cx="952872" cy="504056"/>
              </a:xfrm>
            </p:grpSpPr>
            <p:cxnSp>
              <p:nvCxnSpPr>
                <p:cNvPr id="107" name="Straight Connector 106"/>
                <p:cNvCxnSpPr/>
                <p:nvPr/>
              </p:nvCxnSpPr>
              <p:spPr>
                <a:xfrm>
                  <a:off x="8388424" y="3212976"/>
                  <a:ext cx="0" cy="3600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7452320" y="3573016"/>
                  <a:ext cx="93610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7435552" y="3573016"/>
                  <a:ext cx="8384" cy="1440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15" name="Group 114"/>
            <p:cNvGrpSpPr/>
            <p:nvPr/>
          </p:nvGrpSpPr>
          <p:grpSpPr>
            <a:xfrm>
              <a:off x="4644008" y="6093296"/>
              <a:ext cx="1008112" cy="504056"/>
              <a:chOff x="6516216" y="5229200"/>
              <a:chExt cx="1008112" cy="504056"/>
            </a:xfrm>
          </p:grpSpPr>
          <p:sp>
            <p:nvSpPr>
              <p:cNvPr id="77" name="Rectangle 76"/>
              <p:cNvSpPr/>
              <p:nvPr/>
            </p:nvSpPr>
            <p:spPr>
              <a:xfrm>
                <a:off x="6516216" y="5229200"/>
                <a:ext cx="86409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halkboard" charset="0"/>
                  <a:ea typeface="Chalkboard" charset="0"/>
                  <a:cs typeface="Chalkboard" charset="0"/>
                </a:endParaRPr>
              </a:p>
            </p:txBody>
          </p:sp>
          <p:sp>
            <p:nvSpPr>
              <p:cNvPr id="84" name="Text Box 7"/>
              <p:cNvSpPr txBox="1">
                <a:spLocks noChangeArrowheads="1"/>
              </p:cNvSpPr>
              <p:nvPr/>
            </p:nvSpPr>
            <p:spPr bwMode="auto">
              <a:xfrm>
                <a:off x="6588224" y="5261138"/>
                <a:ext cx="93610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err="1" smtClean="0">
                    <a:latin typeface="Chalkboard" charset="0"/>
                    <a:ea typeface="Chalkboard" charset="0"/>
                    <a:cs typeface="Chalkboard" charset="0"/>
                    <a:sym typeface="Symbol"/>
                  </a:rPr>
                  <a:t>Vrfy</a:t>
                </a:r>
                <a:endParaRPr lang="en-US" sz="2000" baseline="-25000" dirty="0" smtClean="0">
                  <a:solidFill>
                    <a:srgbClr val="0000FF"/>
                  </a:solidFill>
                  <a:latin typeface="Chalkboard" charset="0"/>
                  <a:ea typeface="Chalkboard" charset="0"/>
                  <a:cs typeface="Chalkboard" charset="0"/>
                </a:endParaRPr>
              </a:p>
            </p:txBody>
          </p:sp>
        </p:grpSp>
      </p:grpSp>
      <p:grpSp>
        <p:nvGrpSpPr>
          <p:cNvPr id="118" name="Group 117"/>
          <p:cNvGrpSpPr/>
          <p:nvPr/>
        </p:nvGrpSpPr>
        <p:grpSpPr>
          <a:xfrm>
            <a:off x="4932040" y="3501008"/>
            <a:ext cx="1800200" cy="648072"/>
            <a:chOff x="5228456" y="3501008"/>
            <a:chExt cx="1800200" cy="648072"/>
          </a:xfrm>
        </p:grpSpPr>
        <p:cxnSp>
          <p:nvCxnSpPr>
            <p:cNvPr id="79" name="Straight Connector 78"/>
            <p:cNvCxnSpPr/>
            <p:nvPr/>
          </p:nvCxnSpPr>
          <p:spPr>
            <a:xfrm>
              <a:off x="5660504" y="3861048"/>
              <a:ext cx="1368152"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228456" y="4149080"/>
              <a:ext cx="1800200"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Text Box 7"/>
            <p:cNvSpPr txBox="1">
              <a:spLocks noChangeArrowheads="1"/>
            </p:cNvSpPr>
            <p:nvPr/>
          </p:nvSpPr>
          <p:spPr bwMode="auto">
            <a:xfrm>
              <a:off x="5236840" y="3748970"/>
              <a:ext cx="639688"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err="1" smtClean="0">
                  <a:latin typeface="Chalkboard" charset="0"/>
                  <a:ea typeface="Chalkboard" charset="0"/>
                  <a:cs typeface="Chalkboard" charset="0"/>
                  <a:sym typeface="Symbol"/>
                </a:rPr>
                <a:t>k</a:t>
              </a:r>
              <a:r>
                <a:rPr lang="en-US" sz="2000" baseline="-25000" dirty="0" err="1" smtClean="0">
                  <a:latin typeface="Chalkboard" charset="0"/>
                  <a:ea typeface="Chalkboard" charset="0"/>
                  <a:cs typeface="Chalkboard" charset="0"/>
                  <a:sym typeface="Symbol"/>
                </a:rPr>
                <a:t>M</a:t>
              </a:r>
              <a:endParaRPr lang="en-US" sz="2000" baseline="-25000" dirty="0" smtClean="0">
                <a:solidFill>
                  <a:srgbClr val="0000FF"/>
                </a:solidFill>
                <a:latin typeface="Chalkboard" charset="0"/>
                <a:ea typeface="Chalkboard" charset="0"/>
                <a:cs typeface="Chalkboard" charset="0"/>
              </a:endParaRPr>
            </a:p>
          </p:txBody>
        </p:sp>
        <p:sp>
          <p:nvSpPr>
            <p:cNvPr id="100" name="Text Box 7"/>
            <p:cNvSpPr txBox="1">
              <a:spLocks noChangeArrowheads="1"/>
            </p:cNvSpPr>
            <p:nvPr/>
          </p:nvSpPr>
          <p:spPr bwMode="auto">
            <a:xfrm>
              <a:off x="6452592" y="3501008"/>
              <a:ext cx="42366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t</a:t>
              </a:r>
              <a:endParaRPr lang="en-US" sz="2000" baseline="-25000" dirty="0" smtClean="0">
                <a:solidFill>
                  <a:srgbClr val="0000FF"/>
                </a:solidFill>
                <a:latin typeface="Chalkboard" charset="0"/>
                <a:ea typeface="Chalkboard" charset="0"/>
                <a:cs typeface="Chalkboard" charset="0"/>
              </a:endParaRPr>
            </a:p>
          </p:txBody>
        </p:sp>
      </p:grpSp>
      <p:grpSp>
        <p:nvGrpSpPr>
          <p:cNvPr id="105" name="Group 104"/>
          <p:cNvGrpSpPr/>
          <p:nvPr/>
        </p:nvGrpSpPr>
        <p:grpSpPr>
          <a:xfrm>
            <a:off x="7596336" y="3532946"/>
            <a:ext cx="559296" cy="400110"/>
            <a:chOff x="7892752" y="3604954"/>
            <a:chExt cx="559296" cy="400110"/>
          </a:xfrm>
        </p:grpSpPr>
        <p:cxnSp>
          <p:nvCxnSpPr>
            <p:cNvPr id="92" name="Straight Connector 91"/>
            <p:cNvCxnSpPr/>
            <p:nvPr/>
          </p:nvCxnSpPr>
          <p:spPr>
            <a:xfrm>
              <a:off x="7892752" y="3933056"/>
              <a:ext cx="504056"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5" name="Text Box 7"/>
            <p:cNvSpPr txBox="1">
              <a:spLocks noChangeArrowheads="1"/>
            </p:cNvSpPr>
            <p:nvPr/>
          </p:nvSpPr>
          <p:spPr bwMode="auto">
            <a:xfrm>
              <a:off x="8028384" y="3604954"/>
              <a:ext cx="42366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1</a:t>
              </a:r>
              <a:endParaRPr lang="en-US" sz="2000" baseline="-25000" dirty="0" smtClean="0">
                <a:solidFill>
                  <a:srgbClr val="0000FF"/>
                </a:solidFill>
                <a:latin typeface="Chalkboard" charset="0"/>
                <a:ea typeface="Chalkboard" charset="0"/>
                <a:cs typeface="Chalkboard" charset="0"/>
              </a:endParaRPr>
            </a:p>
          </p:txBody>
        </p:sp>
      </p:grpSp>
      <p:sp>
        <p:nvSpPr>
          <p:cNvPr id="93" name="灯片编号占位符 10"/>
          <p:cNvSpPr>
            <a:spLocks noGrp="1"/>
          </p:cNvSpPr>
          <p:nvPr>
            <p:ph type="sldNum" sz="quarter" idx="12"/>
          </p:nvPr>
        </p:nvSpPr>
        <p:spPr>
          <a:xfrm>
            <a:off x="8507395" y="6398261"/>
            <a:ext cx="514400" cy="268139"/>
          </a:xfrm>
          <a:noFill/>
          <a:ln w="9525">
            <a:noFill/>
            <a:miter lim="800000"/>
            <a:headEnd/>
            <a:tailEnd/>
          </a:ln>
          <a:effectLst/>
        </p:spPr>
        <p:txBody>
          <a:bodyPr vert="horz" wrap="square" lIns="91440" tIns="45720" rIns="91440" bIns="45720" numCol="1" anchor="t" anchorCtr="0" compatLnSpc="1">
            <a:prstTxWarp prst="textNoShape">
              <a:avLst/>
            </a:prstTxWarp>
          </a:bodyPr>
          <a:lstStyle/>
          <a:p>
            <a:pPr algn="ctr"/>
            <a:r>
              <a:rPr lang="en-US" sz="1200" dirty="0" smtClean="0">
                <a:solidFill>
                  <a:schemeClr val="bg1">
                    <a:lumMod val="65000"/>
                  </a:schemeClr>
                </a:solidFill>
                <a:latin typeface="Calibri" panose="020F0502020204030204" pitchFamily="34" charset="0"/>
              </a:rPr>
              <a:t>26</a:t>
            </a:r>
            <a:endParaRPr lang="en-US" sz="1200" dirty="0">
              <a:solidFill>
                <a:schemeClr val="bg1">
                  <a:lumMod val="65000"/>
                </a:schemeClr>
              </a:solidFill>
              <a:latin typeface="Calibri" panose="020F0502020204030204" pitchFamily="34" charset="0"/>
            </a:endParaRPr>
          </a:p>
        </p:txBody>
      </p:sp>
    </p:spTree>
    <p:extLst>
      <p:ext uri="{BB962C8B-B14F-4D97-AF65-F5344CB8AC3E}">
        <p14:creationId xmlns:p14="http://schemas.microsoft.com/office/powerpoint/2010/main" val="153750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blinds(horizontal)">
                                      <p:cBhvr>
                                        <p:cTn id="7" dur="500"/>
                                        <p:tgtEl>
                                          <p:spTgt spid="7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blinds(horizontal)">
                                      <p:cBhvr>
                                        <p:cTn id="10" dur="500"/>
                                        <p:tgtEl>
                                          <p:spTgt spid="7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animEffect transition="in" filter="blinds(horizontal)">
                                      <p:cBhvr>
                                        <p:cTn id="13" dur="500"/>
                                        <p:tgtEl>
                                          <p:spTgt spid="7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14"/>
                                        </p:tgtEl>
                                        <p:attrNameLst>
                                          <p:attrName>style.visibility</p:attrName>
                                        </p:attrNameLst>
                                      </p:cBhvr>
                                      <p:to>
                                        <p:strVal val="visible"/>
                                      </p:to>
                                    </p:set>
                                    <p:animEffect transition="in" filter="blinds(horizontal)">
                                      <p:cBhvr>
                                        <p:cTn id="18" dur="500"/>
                                        <p:tgtEl>
                                          <p:spTgt spid="11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18"/>
                                        </p:tgtEl>
                                        <p:attrNameLst>
                                          <p:attrName>style.visibility</p:attrName>
                                        </p:attrNameLst>
                                      </p:cBhvr>
                                      <p:to>
                                        <p:strVal val="visible"/>
                                      </p:to>
                                    </p:set>
                                    <p:animEffect transition="in" filter="blinds(horizontal)">
                                      <p:cBhvr>
                                        <p:cTn id="23" dur="500"/>
                                        <p:tgtEl>
                                          <p:spTgt spid="118"/>
                                        </p:tgtEl>
                                      </p:cBhvr>
                                    </p:animEffect>
                                  </p:childTnLst>
                                </p:cTn>
                              </p:par>
                              <p:par>
                                <p:cTn id="24" presetID="3" presetClass="entr" presetSubtype="10" fill="hold" nodeType="withEffect">
                                  <p:stCondLst>
                                    <p:cond delay="0"/>
                                  </p:stCondLst>
                                  <p:childTnLst>
                                    <p:set>
                                      <p:cBhvr>
                                        <p:cTn id="25" dur="1" fill="hold">
                                          <p:stCondLst>
                                            <p:cond delay="0"/>
                                          </p:stCondLst>
                                        </p:cTn>
                                        <p:tgtEl>
                                          <p:spTgt spid="117"/>
                                        </p:tgtEl>
                                        <p:attrNameLst>
                                          <p:attrName>style.visibility</p:attrName>
                                        </p:attrNameLst>
                                      </p:cBhvr>
                                      <p:to>
                                        <p:strVal val="visible"/>
                                      </p:to>
                                    </p:set>
                                    <p:animEffect transition="in" filter="blinds(horizontal)">
                                      <p:cBhvr>
                                        <p:cTn id="26" dur="500"/>
                                        <p:tgtEl>
                                          <p:spTgt spid="117"/>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05"/>
                                        </p:tgtEl>
                                        <p:attrNameLst>
                                          <p:attrName>style.visibility</p:attrName>
                                        </p:attrNameLst>
                                      </p:cBhvr>
                                      <p:to>
                                        <p:strVal val="visible"/>
                                      </p:to>
                                    </p:set>
                                    <p:animEffect transition="in" filter="blinds(horizontal)">
                                      <p:cBhvr>
                                        <p:cTn id="31" dur="500"/>
                                        <p:tgtEl>
                                          <p:spTgt spid="105"/>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88"/>
                                        </p:tgtEl>
                                        <p:attrNameLst>
                                          <p:attrName>style.visibility</p:attrName>
                                        </p:attrNameLst>
                                      </p:cBhvr>
                                      <p:to>
                                        <p:strVal val="visible"/>
                                      </p:to>
                                    </p:set>
                                    <p:animEffect transition="in" filter="blinds(horizontal)">
                                      <p:cBhvr>
                                        <p:cTn id="36" dur="500"/>
                                        <p:tgtEl>
                                          <p:spTgt spid="88"/>
                                        </p:tgtEl>
                                      </p:cBhvr>
                                    </p:animEffect>
                                  </p:childTnLst>
                                </p:cTn>
                              </p:par>
                              <p:par>
                                <p:cTn id="37" presetID="3" presetClass="entr" presetSubtype="10" fill="hold" nodeType="withEffect">
                                  <p:stCondLst>
                                    <p:cond delay="0"/>
                                  </p:stCondLst>
                                  <p:childTnLst>
                                    <p:set>
                                      <p:cBhvr>
                                        <p:cTn id="38" dur="1" fill="hold">
                                          <p:stCondLst>
                                            <p:cond delay="0"/>
                                          </p:stCondLst>
                                        </p:cTn>
                                        <p:tgtEl>
                                          <p:spTgt spid="104"/>
                                        </p:tgtEl>
                                        <p:attrNameLst>
                                          <p:attrName>style.visibility</p:attrName>
                                        </p:attrNameLst>
                                      </p:cBhvr>
                                      <p:to>
                                        <p:strVal val="visible"/>
                                      </p:to>
                                    </p:set>
                                    <p:animEffect transition="in" filter="blinds(horizontal)">
                                      <p:cBhvr>
                                        <p:cTn id="39"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9"/>
          <p:cNvGrpSpPr/>
          <p:nvPr/>
        </p:nvGrpSpPr>
        <p:grpSpPr>
          <a:xfrm>
            <a:off x="35496" y="2564904"/>
            <a:ext cx="4456112" cy="1728192"/>
            <a:chOff x="395536" y="2276872"/>
            <a:chExt cx="4456112" cy="1728192"/>
          </a:xfrm>
        </p:grpSpPr>
        <p:sp>
          <p:nvSpPr>
            <p:cNvPr id="22" name="Rectangle 21"/>
            <p:cNvSpPr/>
            <p:nvPr/>
          </p:nvSpPr>
          <p:spPr>
            <a:xfrm>
              <a:off x="1619672" y="2564904"/>
              <a:ext cx="2304256"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halkboard" charset="0"/>
                <a:ea typeface="Chalkboard" charset="0"/>
                <a:cs typeface="Chalkboard" charset="0"/>
              </a:endParaRPr>
            </a:p>
          </p:txBody>
        </p:sp>
        <p:cxnSp>
          <p:nvCxnSpPr>
            <p:cNvPr id="24" name="Straight Connector 23"/>
            <p:cNvCxnSpPr/>
            <p:nvPr/>
          </p:nvCxnSpPr>
          <p:spPr>
            <a:xfrm>
              <a:off x="971600" y="3068960"/>
              <a:ext cx="0" cy="5040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339752" y="2636912"/>
              <a:ext cx="864096" cy="504056"/>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halkboard" charset="0"/>
                <a:ea typeface="Chalkboard" charset="0"/>
                <a:cs typeface="Chalkboard" charset="0"/>
              </a:endParaRPr>
            </a:p>
          </p:txBody>
        </p:sp>
        <p:sp>
          <p:nvSpPr>
            <p:cNvPr id="26" name="Rectangle 25"/>
            <p:cNvSpPr/>
            <p:nvPr/>
          </p:nvSpPr>
          <p:spPr>
            <a:xfrm>
              <a:off x="2339752" y="3429000"/>
              <a:ext cx="86409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halkboard" charset="0"/>
                <a:ea typeface="Chalkboard" charset="0"/>
                <a:cs typeface="Chalkboard" charset="0"/>
              </a:endParaRPr>
            </a:p>
          </p:txBody>
        </p:sp>
        <p:cxnSp>
          <p:nvCxnSpPr>
            <p:cNvPr id="28" name="Straight Connector 27"/>
            <p:cNvCxnSpPr/>
            <p:nvPr/>
          </p:nvCxnSpPr>
          <p:spPr>
            <a:xfrm>
              <a:off x="971600" y="3068960"/>
              <a:ext cx="1368152"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971600" y="3573016"/>
              <a:ext cx="1368152"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95536" y="3356992"/>
              <a:ext cx="5760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39552" y="2708920"/>
              <a:ext cx="1800200"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9552" y="3861048"/>
              <a:ext cx="1800200"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 Box 7"/>
            <p:cNvSpPr txBox="1">
              <a:spLocks noChangeArrowheads="1"/>
            </p:cNvSpPr>
            <p:nvPr/>
          </p:nvSpPr>
          <p:spPr bwMode="auto">
            <a:xfrm>
              <a:off x="2483768" y="2668850"/>
              <a:ext cx="93610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Enc</a:t>
              </a:r>
              <a:endParaRPr lang="en-US" sz="2000" baseline="-25000" dirty="0" smtClean="0">
                <a:solidFill>
                  <a:srgbClr val="0000FF"/>
                </a:solidFill>
                <a:latin typeface="Chalkboard" charset="0"/>
                <a:ea typeface="Chalkboard" charset="0"/>
                <a:cs typeface="Chalkboard" charset="0"/>
              </a:endParaRPr>
            </a:p>
          </p:txBody>
        </p:sp>
        <p:sp>
          <p:nvSpPr>
            <p:cNvPr id="48" name="Text Box 7"/>
            <p:cNvSpPr txBox="1">
              <a:spLocks noChangeArrowheads="1"/>
            </p:cNvSpPr>
            <p:nvPr/>
          </p:nvSpPr>
          <p:spPr bwMode="auto">
            <a:xfrm>
              <a:off x="2483768" y="3501008"/>
              <a:ext cx="93610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Mac</a:t>
              </a:r>
              <a:endParaRPr lang="en-US" sz="2000" baseline="-25000" dirty="0" smtClean="0">
                <a:solidFill>
                  <a:srgbClr val="0000FF"/>
                </a:solidFill>
                <a:latin typeface="Chalkboard" charset="0"/>
                <a:ea typeface="Chalkboard" charset="0"/>
                <a:cs typeface="Chalkboard" charset="0"/>
              </a:endParaRPr>
            </a:p>
          </p:txBody>
        </p:sp>
        <p:sp>
          <p:nvSpPr>
            <p:cNvPr id="54" name="Text Box 7"/>
            <p:cNvSpPr txBox="1">
              <a:spLocks noChangeArrowheads="1"/>
            </p:cNvSpPr>
            <p:nvPr/>
          </p:nvSpPr>
          <p:spPr bwMode="auto">
            <a:xfrm>
              <a:off x="403920" y="2996952"/>
              <a:ext cx="42366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m</a:t>
              </a:r>
              <a:endParaRPr lang="en-US" sz="2000" baseline="-25000" dirty="0" smtClean="0">
                <a:solidFill>
                  <a:srgbClr val="0000FF"/>
                </a:solidFill>
                <a:latin typeface="Chalkboard" charset="0"/>
                <a:ea typeface="Chalkboard" charset="0"/>
                <a:cs typeface="Chalkboard" charset="0"/>
              </a:endParaRPr>
            </a:p>
          </p:txBody>
        </p:sp>
        <p:sp>
          <p:nvSpPr>
            <p:cNvPr id="55" name="Text Box 7"/>
            <p:cNvSpPr txBox="1">
              <a:spLocks noChangeArrowheads="1"/>
            </p:cNvSpPr>
            <p:nvPr/>
          </p:nvSpPr>
          <p:spPr bwMode="auto">
            <a:xfrm>
              <a:off x="539552" y="2276872"/>
              <a:ext cx="639688"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err="1" smtClean="0">
                  <a:latin typeface="Chalkboard" charset="0"/>
                  <a:ea typeface="Chalkboard" charset="0"/>
                  <a:cs typeface="Chalkboard" charset="0"/>
                  <a:sym typeface="Symbol"/>
                </a:rPr>
                <a:t>k</a:t>
              </a:r>
              <a:r>
                <a:rPr lang="en-US" sz="2000" baseline="-25000" dirty="0" err="1" smtClean="0">
                  <a:latin typeface="Chalkboard" charset="0"/>
                  <a:ea typeface="Chalkboard" charset="0"/>
                  <a:cs typeface="Chalkboard" charset="0"/>
                  <a:sym typeface="Symbol"/>
                </a:rPr>
                <a:t>E</a:t>
              </a:r>
              <a:endParaRPr lang="en-US" sz="2000" baseline="-25000" dirty="0" smtClean="0">
                <a:solidFill>
                  <a:srgbClr val="0000FF"/>
                </a:solidFill>
                <a:latin typeface="Chalkboard" charset="0"/>
                <a:ea typeface="Chalkboard" charset="0"/>
                <a:cs typeface="Chalkboard" charset="0"/>
              </a:endParaRPr>
            </a:p>
          </p:txBody>
        </p:sp>
        <p:sp>
          <p:nvSpPr>
            <p:cNvPr id="56" name="Text Box 7"/>
            <p:cNvSpPr txBox="1">
              <a:spLocks noChangeArrowheads="1"/>
            </p:cNvSpPr>
            <p:nvPr/>
          </p:nvSpPr>
          <p:spPr bwMode="auto">
            <a:xfrm>
              <a:off x="547936" y="3460938"/>
              <a:ext cx="639688"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err="1" smtClean="0">
                  <a:latin typeface="Chalkboard" charset="0"/>
                  <a:ea typeface="Chalkboard" charset="0"/>
                  <a:cs typeface="Chalkboard" charset="0"/>
                  <a:sym typeface="Symbol"/>
                </a:rPr>
                <a:t>k</a:t>
              </a:r>
              <a:r>
                <a:rPr lang="en-US" sz="2000" baseline="-25000" dirty="0" err="1" smtClean="0">
                  <a:latin typeface="Chalkboard" charset="0"/>
                  <a:ea typeface="Chalkboard" charset="0"/>
                  <a:cs typeface="Chalkboard" charset="0"/>
                  <a:sym typeface="Symbol"/>
                </a:rPr>
                <a:t>M</a:t>
              </a:r>
              <a:endParaRPr lang="en-US" sz="2000" baseline="-25000" dirty="0" smtClean="0">
                <a:solidFill>
                  <a:srgbClr val="0000FF"/>
                </a:solidFill>
                <a:latin typeface="Chalkboard" charset="0"/>
                <a:ea typeface="Chalkboard" charset="0"/>
                <a:cs typeface="Chalkboard" charset="0"/>
              </a:endParaRPr>
            </a:p>
          </p:txBody>
        </p:sp>
        <p:cxnSp>
          <p:nvCxnSpPr>
            <p:cNvPr id="57" name="Straight Connector 56"/>
            <p:cNvCxnSpPr/>
            <p:nvPr/>
          </p:nvCxnSpPr>
          <p:spPr>
            <a:xfrm>
              <a:off x="3923928" y="3284984"/>
              <a:ext cx="648072"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203848" y="2924944"/>
              <a:ext cx="504056"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707904" y="2924944"/>
              <a:ext cx="0" cy="3600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22" idx="3"/>
            </p:cNvCxnSpPr>
            <p:nvPr/>
          </p:nvCxnSpPr>
          <p:spPr>
            <a:xfrm>
              <a:off x="3707904" y="3284984"/>
              <a:ext cx="21602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203848" y="3645024"/>
              <a:ext cx="504056"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707904" y="3284984"/>
              <a:ext cx="0" cy="3600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 Box 7"/>
            <p:cNvSpPr txBox="1">
              <a:spLocks noChangeArrowheads="1"/>
            </p:cNvSpPr>
            <p:nvPr/>
          </p:nvSpPr>
          <p:spPr bwMode="auto">
            <a:xfrm>
              <a:off x="3275856" y="2564904"/>
              <a:ext cx="42366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c</a:t>
              </a:r>
              <a:endParaRPr lang="en-US" sz="2000" baseline="-25000" dirty="0" smtClean="0">
                <a:solidFill>
                  <a:srgbClr val="0000FF"/>
                </a:solidFill>
                <a:latin typeface="Chalkboard" charset="0"/>
                <a:ea typeface="Chalkboard" charset="0"/>
                <a:cs typeface="Chalkboard" charset="0"/>
              </a:endParaRPr>
            </a:p>
          </p:txBody>
        </p:sp>
        <p:sp>
          <p:nvSpPr>
            <p:cNvPr id="68" name="Text Box 7"/>
            <p:cNvSpPr txBox="1">
              <a:spLocks noChangeArrowheads="1"/>
            </p:cNvSpPr>
            <p:nvPr/>
          </p:nvSpPr>
          <p:spPr bwMode="auto">
            <a:xfrm>
              <a:off x="3275856" y="3284984"/>
              <a:ext cx="42366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t</a:t>
              </a:r>
              <a:endParaRPr lang="en-US" sz="2000" baseline="-25000" dirty="0" smtClean="0">
                <a:solidFill>
                  <a:srgbClr val="0000FF"/>
                </a:solidFill>
                <a:latin typeface="Chalkboard" charset="0"/>
                <a:ea typeface="Chalkboard" charset="0"/>
                <a:cs typeface="Chalkboard" charset="0"/>
              </a:endParaRPr>
            </a:p>
          </p:txBody>
        </p:sp>
        <p:sp>
          <p:nvSpPr>
            <p:cNvPr id="69" name="Text Box 7"/>
            <p:cNvSpPr txBox="1">
              <a:spLocks noChangeArrowheads="1"/>
            </p:cNvSpPr>
            <p:nvPr/>
          </p:nvSpPr>
          <p:spPr bwMode="auto">
            <a:xfrm>
              <a:off x="3923928" y="2884874"/>
              <a:ext cx="927720"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(c, t)</a:t>
              </a:r>
              <a:endParaRPr lang="en-US" sz="2000" baseline="-25000" dirty="0" smtClean="0">
                <a:solidFill>
                  <a:srgbClr val="0000FF"/>
                </a:solidFill>
                <a:latin typeface="Chalkboard" charset="0"/>
                <a:ea typeface="Chalkboard" charset="0"/>
                <a:cs typeface="Chalkboard" charset="0"/>
              </a:endParaRPr>
            </a:p>
          </p:txBody>
        </p:sp>
      </p:grpSp>
      <p:sp>
        <p:nvSpPr>
          <p:cNvPr id="71" name="Text Box 7"/>
          <p:cNvSpPr txBox="1">
            <a:spLocks noChangeArrowheads="1"/>
          </p:cNvSpPr>
          <p:nvPr/>
        </p:nvSpPr>
        <p:spPr bwMode="auto">
          <a:xfrm>
            <a:off x="1835696" y="2492896"/>
            <a:ext cx="1296144" cy="338554"/>
          </a:xfrm>
          <a:prstGeom prst="rect">
            <a:avLst/>
          </a:prstGeom>
          <a:noFill/>
          <a:ln w="9525">
            <a:noFill/>
            <a:miter lim="800000"/>
            <a:headEnd/>
            <a:tailEnd/>
          </a:ln>
        </p:spPr>
        <p:txBody>
          <a:bodyPr wrap="square">
            <a:spAutoFit/>
          </a:bodyPr>
          <a:lstStyle/>
          <a:p>
            <a:pPr marL="285750" indent="-285750">
              <a:spcBef>
                <a:spcPct val="50000"/>
              </a:spcBef>
            </a:pPr>
            <a:r>
              <a:rPr lang="en-US" sz="1600" dirty="0" smtClean="0">
                <a:latin typeface="Chalkboard" charset="0"/>
                <a:ea typeface="Chalkboard" charset="0"/>
                <a:cs typeface="Chalkboard" charset="0"/>
                <a:sym typeface="Symbol"/>
              </a:rPr>
              <a:t>Encryption</a:t>
            </a:r>
            <a:endParaRPr lang="en-US" sz="1600" baseline="-25000" dirty="0" smtClean="0">
              <a:latin typeface="Chalkboard" charset="0"/>
              <a:ea typeface="Chalkboard" charset="0"/>
              <a:cs typeface="Chalkboard" charset="0"/>
            </a:endParaRPr>
          </a:p>
        </p:txBody>
      </p:sp>
      <p:sp>
        <p:nvSpPr>
          <p:cNvPr id="72" name="Text Box 7"/>
          <p:cNvSpPr txBox="1">
            <a:spLocks noChangeArrowheads="1"/>
          </p:cNvSpPr>
          <p:nvPr/>
        </p:nvSpPr>
        <p:spPr bwMode="auto">
          <a:xfrm>
            <a:off x="35496" y="4602614"/>
            <a:ext cx="4896544" cy="338554"/>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q"/>
            </a:pPr>
            <a:r>
              <a:rPr lang="en-US" sz="1600" dirty="0" err="1" smtClean="0">
                <a:latin typeface="Chalkboard" charset="0"/>
                <a:ea typeface="Chalkboard" charset="0"/>
                <a:cs typeface="Chalkboard" charset="0"/>
                <a:sym typeface="Symbol"/>
              </a:rPr>
              <a:t>k</a:t>
            </a:r>
            <a:r>
              <a:rPr lang="en-US" sz="1600" baseline="-25000" dirty="0" err="1" smtClean="0">
                <a:latin typeface="Chalkboard" charset="0"/>
                <a:ea typeface="Chalkboard" charset="0"/>
                <a:cs typeface="Chalkboard" charset="0"/>
                <a:sym typeface="Symbol"/>
              </a:rPr>
              <a:t>E</a:t>
            </a:r>
            <a:r>
              <a:rPr lang="en-US" sz="1600" dirty="0" smtClean="0">
                <a:latin typeface="Chalkboard" charset="0"/>
                <a:ea typeface="Chalkboard" charset="0"/>
                <a:cs typeface="Chalkboard" charset="0"/>
                <a:sym typeface="Symbol"/>
              </a:rPr>
              <a:t> and </a:t>
            </a:r>
            <a:r>
              <a:rPr lang="en-US" sz="1600" dirty="0" err="1" smtClean="0">
                <a:latin typeface="Chalkboard" charset="0"/>
                <a:ea typeface="Chalkboard" charset="0"/>
                <a:cs typeface="Chalkboard" charset="0"/>
                <a:sym typeface="Symbol"/>
              </a:rPr>
              <a:t>k</a:t>
            </a:r>
            <a:r>
              <a:rPr lang="en-US" sz="1600" baseline="-25000" dirty="0" err="1" smtClean="0">
                <a:latin typeface="Chalkboard" charset="0"/>
                <a:ea typeface="Chalkboard" charset="0"/>
                <a:cs typeface="Chalkboard" charset="0"/>
                <a:sym typeface="Symbol"/>
              </a:rPr>
              <a:t>M</a:t>
            </a:r>
            <a:r>
              <a:rPr lang="en-US" sz="1600" dirty="0" smtClean="0">
                <a:latin typeface="Chalkboard" charset="0"/>
                <a:ea typeface="Chalkboard" charset="0"/>
                <a:cs typeface="Chalkboard" charset="0"/>
                <a:sym typeface="Symbol"/>
              </a:rPr>
              <a:t> are independent keys for </a:t>
            </a:r>
            <a:r>
              <a:rPr lang="en-US" sz="1600" baseline="-25000" dirty="0" smtClean="0">
                <a:latin typeface="Chalkboard" charset="0"/>
                <a:ea typeface="Chalkboard" charset="0"/>
                <a:cs typeface="Chalkboard" charset="0"/>
                <a:sym typeface="Symbol"/>
              </a:rPr>
              <a:t>E</a:t>
            </a:r>
            <a:r>
              <a:rPr lang="en-US" sz="1600" dirty="0" smtClean="0">
                <a:latin typeface="Chalkboard" charset="0"/>
                <a:ea typeface="Chalkboard" charset="0"/>
                <a:cs typeface="Chalkboard" charset="0"/>
                <a:sym typeface="Symbol"/>
              </a:rPr>
              <a:t> and </a:t>
            </a:r>
            <a:r>
              <a:rPr lang="en-US" sz="1600" baseline="-25000" dirty="0" smtClean="0">
                <a:latin typeface="Chalkboard" charset="0"/>
                <a:ea typeface="Chalkboard" charset="0"/>
                <a:cs typeface="Chalkboard" charset="0"/>
                <a:sym typeface="Symbol"/>
              </a:rPr>
              <a:t>M</a:t>
            </a:r>
            <a:endParaRPr lang="en-US" sz="1600" baseline="-25000" dirty="0" smtClean="0">
              <a:latin typeface="Chalkboard" charset="0"/>
              <a:ea typeface="Chalkboard" charset="0"/>
              <a:cs typeface="Chalkboard" charset="0"/>
            </a:endParaRPr>
          </a:p>
        </p:txBody>
      </p:sp>
      <p:cxnSp>
        <p:nvCxnSpPr>
          <p:cNvPr id="88" name="Straight Connector 87"/>
          <p:cNvCxnSpPr>
            <a:endCxn id="96" idx="2"/>
          </p:cNvCxnSpPr>
          <p:nvPr/>
        </p:nvCxnSpPr>
        <p:spPr>
          <a:xfrm flipV="1">
            <a:off x="8532440" y="3613086"/>
            <a:ext cx="463860" cy="1"/>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103"/>
          <p:cNvGrpSpPr/>
          <p:nvPr/>
        </p:nvGrpSpPr>
        <p:grpSpPr>
          <a:xfrm>
            <a:off x="8316416" y="3212976"/>
            <a:ext cx="1143744" cy="400110"/>
            <a:chOff x="9404920" y="3172906"/>
            <a:chExt cx="1143744" cy="400110"/>
          </a:xfrm>
        </p:grpSpPr>
        <p:cxnSp>
          <p:nvCxnSpPr>
            <p:cNvPr id="91" name="Straight Connector 90"/>
            <p:cNvCxnSpPr/>
            <p:nvPr/>
          </p:nvCxnSpPr>
          <p:spPr>
            <a:xfrm>
              <a:off x="9404920" y="3573016"/>
              <a:ext cx="21602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Text Box 7"/>
            <p:cNvSpPr txBox="1">
              <a:spLocks noChangeArrowheads="1"/>
            </p:cNvSpPr>
            <p:nvPr/>
          </p:nvSpPr>
          <p:spPr bwMode="auto">
            <a:xfrm>
              <a:off x="9620944" y="3172906"/>
              <a:ext cx="927720"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a:t>
              </a:r>
              <a:endParaRPr lang="en-US" sz="2000" baseline="-25000" dirty="0" smtClean="0">
                <a:solidFill>
                  <a:srgbClr val="0000FF"/>
                </a:solidFill>
                <a:latin typeface="Chalkboard" charset="0"/>
                <a:ea typeface="Chalkboard" charset="0"/>
                <a:cs typeface="Chalkboard" charset="0"/>
              </a:endParaRPr>
            </a:p>
          </p:txBody>
        </p:sp>
      </p:grpSp>
      <p:grpSp>
        <p:nvGrpSpPr>
          <p:cNvPr id="4" name="Group 113"/>
          <p:cNvGrpSpPr/>
          <p:nvPr/>
        </p:nvGrpSpPr>
        <p:grpSpPr>
          <a:xfrm>
            <a:off x="4572000" y="2514382"/>
            <a:ext cx="3744416" cy="1778714"/>
            <a:chOff x="4868416" y="2514382"/>
            <a:chExt cx="3744416" cy="1778714"/>
          </a:xfrm>
        </p:grpSpPr>
        <p:sp>
          <p:nvSpPr>
            <p:cNvPr id="74" name="Rectangle 73"/>
            <p:cNvSpPr/>
            <p:nvPr/>
          </p:nvSpPr>
          <p:spPr>
            <a:xfrm>
              <a:off x="6308576" y="2852936"/>
              <a:ext cx="2304256"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halkboard" charset="0"/>
                <a:ea typeface="Chalkboard" charset="0"/>
                <a:cs typeface="Chalkboard" charset="0"/>
              </a:endParaRPr>
            </a:p>
          </p:txBody>
        </p:sp>
        <p:cxnSp>
          <p:nvCxnSpPr>
            <p:cNvPr id="75" name="Straight Connector 74"/>
            <p:cNvCxnSpPr/>
            <p:nvPr/>
          </p:nvCxnSpPr>
          <p:spPr>
            <a:xfrm>
              <a:off x="5660504" y="3356992"/>
              <a:ext cx="0" cy="5040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7028656" y="2924944"/>
              <a:ext cx="864096" cy="504056"/>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halkboard" charset="0"/>
                <a:ea typeface="Chalkboard" charset="0"/>
                <a:cs typeface="Chalkboard" charset="0"/>
              </a:endParaRPr>
            </a:p>
          </p:txBody>
        </p:sp>
        <p:cxnSp>
          <p:nvCxnSpPr>
            <p:cNvPr id="78" name="Straight Connector 77"/>
            <p:cNvCxnSpPr/>
            <p:nvPr/>
          </p:nvCxnSpPr>
          <p:spPr>
            <a:xfrm>
              <a:off x="5660504" y="3356992"/>
              <a:ext cx="1368152"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4940424" y="3645024"/>
              <a:ext cx="720080"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5228456" y="2996952"/>
              <a:ext cx="1800200"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Text Box 7"/>
            <p:cNvSpPr txBox="1">
              <a:spLocks noChangeArrowheads="1"/>
            </p:cNvSpPr>
            <p:nvPr/>
          </p:nvSpPr>
          <p:spPr bwMode="auto">
            <a:xfrm>
              <a:off x="7172672" y="2956882"/>
              <a:ext cx="93610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Dec</a:t>
              </a:r>
              <a:endParaRPr lang="en-US" sz="2000" baseline="-25000" dirty="0" smtClean="0">
                <a:solidFill>
                  <a:srgbClr val="0000FF"/>
                </a:solidFill>
                <a:latin typeface="Chalkboard" charset="0"/>
                <a:ea typeface="Chalkboard" charset="0"/>
                <a:cs typeface="Chalkboard" charset="0"/>
              </a:endParaRPr>
            </a:p>
          </p:txBody>
        </p:sp>
        <p:sp>
          <p:nvSpPr>
            <p:cNvPr id="85" name="Text Box 7"/>
            <p:cNvSpPr txBox="1">
              <a:spLocks noChangeArrowheads="1"/>
            </p:cNvSpPr>
            <p:nvPr/>
          </p:nvSpPr>
          <p:spPr bwMode="auto">
            <a:xfrm>
              <a:off x="4868416" y="3212976"/>
              <a:ext cx="1008112"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(c, t)</a:t>
              </a:r>
              <a:endParaRPr lang="en-US" sz="2000" baseline="-25000" dirty="0" smtClean="0">
                <a:solidFill>
                  <a:srgbClr val="0000FF"/>
                </a:solidFill>
                <a:latin typeface="Chalkboard" charset="0"/>
                <a:ea typeface="Chalkboard" charset="0"/>
                <a:cs typeface="Chalkboard" charset="0"/>
              </a:endParaRPr>
            </a:p>
          </p:txBody>
        </p:sp>
        <p:sp>
          <p:nvSpPr>
            <p:cNvPr id="86" name="Text Box 7"/>
            <p:cNvSpPr txBox="1">
              <a:spLocks noChangeArrowheads="1"/>
            </p:cNvSpPr>
            <p:nvPr/>
          </p:nvSpPr>
          <p:spPr bwMode="auto">
            <a:xfrm>
              <a:off x="5228456" y="2564904"/>
              <a:ext cx="639688"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err="1" smtClean="0">
                  <a:latin typeface="Chalkboard" charset="0"/>
                  <a:ea typeface="Chalkboard" charset="0"/>
                  <a:cs typeface="Chalkboard" charset="0"/>
                  <a:sym typeface="Symbol"/>
                </a:rPr>
                <a:t>k</a:t>
              </a:r>
              <a:r>
                <a:rPr lang="en-US" sz="2000" baseline="-25000" dirty="0" err="1" smtClean="0">
                  <a:latin typeface="Chalkboard" charset="0"/>
                  <a:ea typeface="Chalkboard" charset="0"/>
                  <a:cs typeface="Chalkboard" charset="0"/>
                  <a:sym typeface="Symbol"/>
                </a:rPr>
                <a:t>E</a:t>
              </a:r>
              <a:endParaRPr lang="en-US" sz="2000" baseline="-25000" dirty="0" smtClean="0">
                <a:solidFill>
                  <a:srgbClr val="0000FF"/>
                </a:solidFill>
                <a:latin typeface="Chalkboard" charset="0"/>
                <a:ea typeface="Chalkboard" charset="0"/>
                <a:cs typeface="Chalkboard" charset="0"/>
              </a:endParaRPr>
            </a:p>
          </p:txBody>
        </p:sp>
        <p:sp>
          <p:nvSpPr>
            <p:cNvPr id="99" name="Text Box 7"/>
            <p:cNvSpPr txBox="1">
              <a:spLocks noChangeArrowheads="1"/>
            </p:cNvSpPr>
            <p:nvPr/>
          </p:nvSpPr>
          <p:spPr bwMode="auto">
            <a:xfrm>
              <a:off x="6452592" y="3005336"/>
              <a:ext cx="42366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c</a:t>
              </a:r>
              <a:endParaRPr lang="en-US" sz="2000" baseline="-25000" dirty="0" smtClean="0">
                <a:solidFill>
                  <a:srgbClr val="0000FF"/>
                </a:solidFill>
                <a:latin typeface="Chalkboard" charset="0"/>
                <a:ea typeface="Chalkboard" charset="0"/>
                <a:cs typeface="Chalkboard" charset="0"/>
              </a:endParaRPr>
            </a:p>
          </p:txBody>
        </p:sp>
        <p:sp>
          <p:nvSpPr>
            <p:cNvPr id="103" name="Text Box 7"/>
            <p:cNvSpPr txBox="1">
              <a:spLocks noChangeArrowheads="1"/>
            </p:cNvSpPr>
            <p:nvPr/>
          </p:nvSpPr>
          <p:spPr bwMode="auto">
            <a:xfrm>
              <a:off x="6876256" y="2514382"/>
              <a:ext cx="1296144" cy="338554"/>
            </a:xfrm>
            <a:prstGeom prst="rect">
              <a:avLst/>
            </a:prstGeom>
            <a:noFill/>
            <a:ln w="9525">
              <a:noFill/>
              <a:miter lim="800000"/>
              <a:headEnd/>
              <a:tailEnd/>
            </a:ln>
          </p:spPr>
          <p:txBody>
            <a:bodyPr wrap="square">
              <a:spAutoFit/>
            </a:bodyPr>
            <a:lstStyle/>
            <a:p>
              <a:pPr marL="285750" indent="-285750">
                <a:spcBef>
                  <a:spcPct val="50000"/>
                </a:spcBef>
              </a:pPr>
              <a:r>
                <a:rPr lang="en-US" sz="1600" dirty="0" smtClean="0">
                  <a:latin typeface="Chalkboard" charset="0"/>
                  <a:ea typeface="Chalkboard" charset="0"/>
                  <a:cs typeface="Chalkboard" charset="0"/>
                  <a:sym typeface="Symbol"/>
                </a:rPr>
                <a:t>Decryption</a:t>
              </a:r>
              <a:endParaRPr lang="en-US" sz="1600" baseline="-25000" dirty="0" smtClean="0">
                <a:latin typeface="Chalkboard" charset="0"/>
                <a:ea typeface="Chalkboard" charset="0"/>
                <a:cs typeface="Chalkboard" charset="0"/>
              </a:endParaRPr>
            </a:p>
          </p:txBody>
        </p:sp>
      </p:grpSp>
      <p:grpSp>
        <p:nvGrpSpPr>
          <p:cNvPr id="5" name="Group 116"/>
          <p:cNvGrpSpPr/>
          <p:nvPr/>
        </p:nvGrpSpPr>
        <p:grpSpPr>
          <a:xfrm>
            <a:off x="6732240" y="2780928"/>
            <a:ext cx="1376536" cy="1368152"/>
            <a:chOff x="4644008" y="5229200"/>
            <a:chExt cx="1376536" cy="1368152"/>
          </a:xfrm>
        </p:grpSpPr>
        <p:grpSp>
          <p:nvGrpSpPr>
            <p:cNvPr id="6" name="Group 115"/>
            <p:cNvGrpSpPr/>
            <p:nvPr/>
          </p:nvGrpSpPr>
          <p:grpSpPr>
            <a:xfrm>
              <a:off x="5067672" y="5229200"/>
              <a:ext cx="952872" cy="864096"/>
              <a:chOff x="8092008" y="2852936"/>
              <a:chExt cx="952872" cy="864096"/>
            </a:xfrm>
          </p:grpSpPr>
          <p:cxnSp>
            <p:nvCxnSpPr>
              <p:cNvPr id="89" name="Straight Connector 88"/>
              <p:cNvCxnSpPr/>
              <p:nvPr/>
            </p:nvCxnSpPr>
            <p:spPr>
              <a:xfrm>
                <a:off x="8532440" y="3212976"/>
                <a:ext cx="504056"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4" name="Text Box 7"/>
              <p:cNvSpPr txBox="1">
                <a:spLocks noChangeArrowheads="1"/>
              </p:cNvSpPr>
              <p:nvPr/>
            </p:nvSpPr>
            <p:spPr bwMode="auto">
              <a:xfrm>
                <a:off x="8621216" y="2852936"/>
                <a:ext cx="42366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m</a:t>
                </a:r>
                <a:endParaRPr lang="en-US" sz="2000" baseline="-25000" dirty="0" smtClean="0">
                  <a:solidFill>
                    <a:srgbClr val="0000FF"/>
                  </a:solidFill>
                  <a:latin typeface="Chalkboard" charset="0"/>
                  <a:ea typeface="Chalkboard" charset="0"/>
                  <a:cs typeface="Chalkboard" charset="0"/>
                </a:endParaRPr>
              </a:p>
            </p:txBody>
          </p:sp>
          <p:grpSp>
            <p:nvGrpSpPr>
              <p:cNvPr id="7" name="Group 112"/>
              <p:cNvGrpSpPr/>
              <p:nvPr/>
            </p:nvGrpSpPr>
            <p:grpSpPr>
              <a:xfrm>
                <a:off x="8092008" y="3212976"/>
                <a:ext cx="952872" cy="504056"/>
                <a:chOff x="7435552" y="3212976"/>
                <a:chExt cx="952872" cy="504056"/>
              </a:xfrm>
            </p:grpSpPr>
            <p:cxnSp>
              <p:nvCxnSpPr>
                <p:cNvPr id="107" name="Straight Connector 106"/>
                <p:cNvCxnSpPr/>
                <p:nvPr/>
              </p:nvCxnSpPr>
              <p:spPr>
                <a:xfrm>
                  <a:off x="8388424" y="3212976"/>
                  <a:ext cx="0" cy="3600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7452320" y="3573016"/>
                  <a:ext cx="93610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7435552" y="3573016"/>
                  <a:ext cx="8384" cy="1440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 name="Group 114"/>
            <p:cNvGrpSpPr/>
            <p:nvPr/>
          </p:nvGrpSpPr>
          <p:grpSpPr>
            <a:xfrm>
              <a:off x="4644008" y="6093296"/>
              <a:ext cx="1008112" cy="504056"/>
              <a:chOff x="6516216" y="5229200"/>
              <a:chExt cx="1008112" cy="504056"/>
            </a:xfrm>
          </p:grpSpPr>
          <p:sp>
            <p:nvSpPr>
              <p:cNvPr id="77" name="Rectangle 76"/>
              <p:cNvSpPr/>
              <p:nvPr/>
            </p:nvSpPr>
            <p:spPr>
              <a:xfrm>
                <a:off x="6516216" y="5229200"/>
                <a:ext cx="86409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halkboard" charset="0"/>
                  <a:ea typeface="Chalkboard" charset="0"/>
                  <a:cs typeface="Chalkboard" charset="0"/>
                </a:endParaRPr>
              </a:p>
            </p:txBody>
          </p:sp>
          <p:sp>
            <p:nvSpPr>
              <p:cNvPr id="84" name="Text Box 7"/>
              <p:cNvSpPr txBox="1">
                <a:spLocks noChangeArrowheads="1"/>
              </p:cNvSpPr>
              <p:nvPr/>
            </p:nvSpPr>
            <p:spPr bwMode="auto">
              <a:xfrm>
                <a:off x="6588224" y="5261138"/>
                <a:ext cx="93610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err="1" smtClean="0">
                    <a:latin typeface="Chalkboard" charset="0"/>
                    <a:ea typeface="Chalkboard" charset="0"/>
                    <a:cs typeface="Chalkboard" charset="0"/>
                    <a:sym typeface="Symbol"/>
                  </a:rPr>
                  <a:t>Vrfy</a:t>
                </a:r>
                <a:endParaRPr lang="en-US" sz="2000" baseline="-25000" dirty="0" smtClean="0">
                  <a:solidFill>
                    <a:srgbClr val="0000FF"/>
                  </a:solidFill>
                  <a:latin typeface="Chalkboard" charset="0"/>
                  <a:ea typeface="Chalkboard" charset="0"/>
                  <a:cs typeface="Chalkboard" charset="0"/>
                </a:endParaRPr>
              </a:p>
            </p:txBody>
          </p:sp>
        </p:grpSp>
      </p:grpSp>
      <p:grpSp>
        <p:nvGrpSpPr>
          <p:cNvPr id="11" name="Group 117"/>
          <p:cNvGrpSpPr/>
          <p:nvPr/>
        </p:nvGrpSpPr>
        <p:grpSpPr>
          <a:xfrm>
            <a:off x="4932040" y="3501008"/>
            <a:ext cx="1800200" cy="648072"/>
            <a:chOff x="5228456" y="3501008"/>
            <a:chExt cx="1800200" cy="648072"/>
          </a:xfrm>
        </p:grpSpPr>
        <p:cxnSp>
          <p:nvCxnSpPr>
            <p:cNvPr id="79" name="Straight Connector 78"/>
            <p:cNvCxnSpPr/>
            <p:nvPr/>
          </p:nvCxnSpPr>
          <p:spPr>
            <a:xfrm>
              <a:off x="5660504" y="3861048"/>
              <a:ext cx="1368152"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228456" y="4149080"/>
              <a:ext cx="1800200"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Text Box 7"/>
            <p:cNvSpPr txBox="1">
              <a:spLocks noChangeArrowheads="1"/>
            </p:cNvSpPr>
            <p:nvPr/>
          </p:nvSpPr>
          <p:spPr bwMode="auto">
            <a:xfrm>
              <a:off x="5236840" y="3748970"/>
              <a:ext cx="639688"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err="1" smtClean="0">
                  <a:latin typeface="Chalkboard" charset="0"/>
                  <a:ea typeface="Chalkboard" charset="0"/>
                  <a:cs typeface="Chalkboard" charset="0"/>
                  <a:sym typeface="Symbol"/>
                </a:rPr>
                <a:t>k</a:t>
              </a:r>
              <a:r>
                <a:rPr lang="en-US" sz="2000" baseline="-25000" dirty="0" err="1" smtClean="0">
                  <a:latin typeface="Chalkboard" charset="0"/>
                  <a:ea typeface="Chalkboard" charset="0"/>
                  <a:cs typeface="Chalkboard" charset="0"/>
                  <a:sym typeface="Symbol"/>
                </a:rPr>
                <a:t>M</a:t>
              </a:r>
              <a:endParaRPr lang="en-US" sz="2000" baseline="-25000" dirty="0" smtClean="0">
                <a:solidFill>
                  <a:srgbClr val="0000FF"/>
                </a:solidFill>
                <a:latin typeface="Chalkboard" charset="0"/>
                <a:ea typeface="Chalkboard" charset="0"/>
                <a:cs typeface="Chalkboard" charset="0"/>
              </a:endParaRPr>
            </a:p>
          </p:txBody>
        </p:sp>
        <p:sp>
          <p:nvSpPr>
            <p:cNvPr id="100" name="Text Box 7"/>
            <p:cNvSpPr txBox="1">
              <a:spLocks noChangeArrowheads="1"/>
            </p:cNvSpPr>
            <p:nvPr/>
          </p:nvSpPr>
          <p:spPr bwMode="auto">
            <a:xfrm>
              <a:off x="6452592" y="3501008"/>
              <a:ext cx="42366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t</a:t>
              </a:r>
              <a:endParaRPr lang="en-US" sz="2000" baseline="-25000" dirty="0" smtClean="0">
                <a:solidFill>
                  <a:srgbClr val="0000FF"/>
                </a:solidFill>
                <a:latin typeface="Chalkboard" charset="0"/>
                <a:ea typeface="Chalkboard" charset="0"/>
                <a:cs typeface="Chalkboard" charset="0"/>
              </a:endParaRPr>
            </a:p>
          </p:txBody>
        </p:sp>
      </p:grpSp>
      <p:grpSp>
        <p:nvGrpSpPr>
          <p:cNvPr id="12" name="Group 104"/>
          <p:cNvGrpSpPr/>
          <p:nvPr/>
        </p:nvGrpSpPr>
        <p:grpSpPr>
          <a:xfrm>
            <a:off x="7596336" y="3532946"/>
            <a:ext cx="559296" cy="400110"/>
            <a:chOff x="7892752" y="3604954"/>
            <a:chExt cx="559296" cy="400110"/>
          </a:xfrm>
        </p:grpSpPr>
        <p:cxnSp>
          <p:nvCxnSpPr>
            <p:cNvPr id="92" name="Straight Connector 91"/>
            <p:cNvCxnSpPr/>
            <p:nvPr/>
          </p:nvCxnSpPr>
          <p:spPr>
            <a:xfrm>
              <a:off x="7892752" y="3933056"/>
              <a:ext cx="504056"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5" name="Text Box 7"/>
            <p:cNvSpPr txBox="1">
              <a:spLocks noChangeArrowheads="1"/>
            </p:cNvSpPr>
            <p:nvPr/>
          </p:nvSpPr>
          <p:spPr bwMode="auto">
            <a:xfrm>
              <a:off x="8028384" y="3604954"/>
              <a:ext cx="42366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0</a:t>
              </a:r>
              <a:endParaRPr lang="en-US" sz="2000" baseline="-25000" dirty="0" smtClean="0">
                <a:solidFill>
                  <a:srgbClr val="0000FF"/>
                </a:solidFill>
                <a:latin typeface="Chalkboard" charset="0"/>
                <a:ea typeface="Chalkboard" charset="0"/>
                <a:cs typeface="Chalkboard" charset="0"/>
              </a:endParaRPr>
            </a:p>
          </p:txBody>
        </p:sp>
      </p:grpSp>
      <p:sp>
        <p:nvSpPr>
          <p:cNvPr id="70" name="Text Box 7"/>
          <p:cNvSpPr txBox="1">
            <a:spLocks noChangeArrowheads="1"/>
          </p:cNvSpPr>
          <p:nvPr/>
        </p:nvSpPr>
        <p:spPr bwMode="auto">
          <a:xfrm>
            <a:off x="395536" y="5403413"/>
            <a:ext cx="8568952" cy="338554"/>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Ø"/>
            </a:pPr>
            <a:r>
              <a:rPr lang="en-US" sz="1600" dirty="0" smtClean="0">
                <a:solidFill>
                  <a:srgbClr val="0000FF"/>
                </a:solidFill>
                <a:latin typeface="Chalkboard" charset="0"/>
                <a:ea typeface="Chalkboard" charset="0"/>
                <a:cs typeface="Chalkboard" charset="0"/>
                <a:sym typeface="Symbol"/>
              </a:rPr>
              <a:t>Not necessarily </a:t>
            </a:r>
            <a:r>
              <a:rPr lang="en-US" sz="1600" dirty="0" smtClean="0">
                <a:latin typeface="Chalkboard" charset="0"/>
                <a:ea typeface="Chalkboard" charset="0"/>
                <a:cs typeface="Chalkboard" charset="0"/>
                <a:sym typeface="Symbol"/>
              </a:rPr>
              <a:t>--- a secure MAC not necessarily preserves the privacy of m</a:t>
            </a:r>
            <a:endParaRPr lang="en-US" sz="1600" baseline="-25000" dirty="0" smtClean="0">
              <a:solidFill>
                <a:srgbClr val="0000FF"/>
              </a:solidFill>
              <a:latin typeface="Chalkboard" charset="0"/>
              <a:ea typeface="Chalkboard" charset="0"/>
              <a:cs typeface="Chalkboard" charset="0"/>
            </a:endParaRPr>
          </a:p>
        </p:txBody>
      </p:sp>
      <p:sp>
        <p:nvSpPr>
          <p:cNvPr id="73" name="Text Box 7"/>
          <p:cNvSpPr txBox="1">
            <a:spLocks noChangeArrowheads="1"/>
          </p:cNvSpPr>
          <p:nvPr/>
        </p:nvSpPr>
        <p:spPr bwMode="auto">
          <a:xfrm>
            <a:off x="395536" y="5784939"/>
            <a:ext cx="8928992" cy="338554"/>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Ø"/>
            </a:pPr>
            <a:r>
              <a:rPr lang="en-US" sz="1600" dirty="0" smtClean="0">
                <a:latin typeface="Chalkboard" charset="0"/>
                <a:ea typeface="Chalkboard" charset="0"/>
                <a:cs typeface="Chalkboard" charset="0"/>
                <a:sym typeface="Symbol"/>
              </a:rPr>
              <a:t>Ex: a MAC may always output the first two bits of m as the first two bits of MAC tag</a:t>
            </a:r>
            <a:endParaRPr lang="en-US" sz="1600" baseline="-25000" dirty="0" smtClean="0">
              <a:solidFill>
                <a:srgbClr val="0000FF"/>
              </a:solidFill>
              <a:latin typeface="Chalkboard" charset="0"/>
              <a:ea typeface="Chalkboard" charset="0"/>
              <a:cs typeface="Chalkboard" charset="0"/>
            </a:endParaRPr>
          </a:p>
        </p:txBody>
      </p:sp>
      <p:sp>
        <p:nvSpPr>
          <p:cNvPr id="93" name="Text Box 7"/>
          <p:cNvSpPr txBox="1">
            <a:spLocks noChangeArrowheads="1"/>
          </p:cNvSpPr>
          <p:nvPr/>
        </p:nvSpPr>
        <p:spPr bwMode="auto">
          <a:xfrm>
            <a:off x="35496" y="5013176"/>
            <a:ext cx="8712968" cy="338554"/>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q"/>
            </a:pPr>
            <a:r>
              <a:rPr lang="en-US" sz="1600" dirty="0" smtClean="0">
                <a:latin typeface="Chalkboard" charset="0"/>
                <a:ea typeface="Chalkboard" charset="0"/>
                <a:cs typeface="Chalkboard" charset="0"/>
                <a:sym typeface="Symbol"/>
              </a:rPr>
              <a:t>This approach used in SSH --- does this guarantee authenticated encryption ?</a:t>
            </a:r>
            <a:endParaRPr lang="en-US" sz="1600" baseline="-25000" dirty="0" smtClean="0">
              <a:latin typeface="Chalkboard" charset="0"/>
              <a:ea typeface="Chalkboard" charset="0"/>
              <a:cs typeface="Chalkboard" charset="0"/>
            </a:endParaRPr>
          </a:p>
        </p:txBody>
      </p:sp>
      <p:grpSp>
        <p:nvGrpSpPr>
          <p:cNvPr id="97" name="Group 53"/>
          <p:cNvGrpSpPr/>
          <p:nvPr/>
        </p:nvGrpSpPr>
        <p:grpSpPr>
          <a:xfrm>
            <a:off x="2915816" y="4581128"/>
            <a:ext cx="3528392" cy="1152128"/>
            <a:chOff x="3275856" y="2924944"/>
            <a:chExt cx="3528392" cy="1152128"/>
          </a:xfrm>
        </p:grpSpPr>
        <p:sp>
          <p:nvSpPr>
            <p:cNvPr id="98" name="Cloud Callout 97"/>
            <p:cNvSpPr/>
            <p:nvPr/>
          </p:nvSpPr>
          <p:spPr>
            <a:xfrm>
              <a:off x="3275856" y="2924944"/>
              <a:ext cx="3528392" cy="115212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halkboard" charset="0"/>
                <a:ea typeface="Chalkboard" charset="0"/>
                <a:cs typeface="Chalkboard" charset="0"/>
              </a:endParaRPr>
            </a:p>
          </p:txBody>
        </p:sp>
        <p:sp>
          <p:nvSpPr>
            <p:cNvPr id="101" name="Text Box 7"/>
            <p:cNvSpPr txBox="1">
              <a:spLocks noChangeArrowheads="1"/>
            </p:cNvSpPr>
            <p:nvPr/>
          </p:nvSpPr>
          <p:spPr bwMode="auto">
            <a:xfrm>
              <a:off x="3563888" y="3212976"/>
              <a:ext cx="3096344" cy="584775"/>
            </a:xfrm>
            <a:prstGeom prst="rect">
              <a:avLst/>
            </a:prstGeom>
            <a:noFill/>
            <a:ln w="9525">
              <a:noFill/>
              <a:miter lim="800000"/>
              <a:headEnd/>
              <a:tailEnd/>
            </a:ln>
          </p:spPr>
          <p:txBody>
            <a:bodyPr wrap="square">
              <a:spAutoFit/>
            </a:bodyPr>
            <a:lstStyle/>
            <a:p>
              <a:pPr>
                <a:spcBef>
                  <a:spcPct val="50000"/>
                </a:spcBef>
              </a:pPr>
              <a:r>
                <a:rPr lang="en-US" sz="1600" dirty="0" smtClean="0">
                  <a:latin typeface="Chalkboard" charset="0"/>
                  <a:ea typeface="Chalkboard" charset="0"/>
                  <a:cs typeface="Chalkboard" charset="0"/>
                  <a:sym typeface="Symbol"/>
                </a:rPr>
                <a:t>In general this approach is not recommended</a:t>
              </a:r>
              <a:endParaRPr lang="en-US" sz="1600" baseline="-25000" dirty="0" smtClean="0">
                <a:solidFill>
                  <a:srgbClr val="0000FF"/>
                </a:solidFill>
                <a:latin typeface="Chalkboard" charset="0"/>
                <a:ea typeface="Chalkboard" charset="0"/>
                <a:cs typeface="Chalkboard" charset="0"/>
              </a:endParaRPr>
            </a:p>
          </p:txBody>
        </p:sp>
      </p:grpSp>
      <p:sp>
        <p:nvSpPr>
          <p:cNvPr id="102" name="Rectangle 2"/>
          <p:cNvSpPr txBox="1">
            <a:spLocks noChangeArrowheads="1"/>
          </p:cNvSpPr>
          <p:nvPr/>
        </p:nvSpPr>
        <p:spPr>
          <a:xfrm>
            <a:off x="179512" y="44624"/>
            <a:ext cx="8712968" cy="504056"/>
          </a:xfrm>
          <a:prstGeom prst="rect">
            <a:avLst/>
          </a:prstGeom>
        </p:spPr>
        <p:txBody>
          <a:bodyPr/>
          <a:lstStyle/>
          <a:p>
            <a:pPr algn="ctr">
              <a:defRPr/>
            </a:pPr>
            <a:r>
              <a:rPr lang="en-US" sz="3200" kern="0" dirty="0" smtClean="0">
                <a:solidFill>
                  <a:srgbClr val="009900"/>
                </a:solidFill>
                <a:latin typeface="Chalkboard" charset="0"/>
                <a:ea typeface="Chalkboard" charset="0"/>
                <a:cs typeface="Chalkboard" charset="0"/>
              </a:rPr>
              <a:t>Attempt I (Encrypt-and-Authenticate)</a:t>
            </a:r>
            <a:endParaRPr lang="en-US" sz="3200" kern="0" dirty="0">
              <a:solidFill>
                <a:srgbClr val="009900"/>
              </a:solidFill>
              <a:latin typeface="Chalkboard" charset="0"/>
              <a:ea typeface="Chalkboard" charset="0"/>
              <a:cs typeface="Chalkboard" charset="0"/>
            </a:endParaRPr>
          </a:p>
        </p:txBody>
      </p:sp>
      <p:sp>
        <p:nvSpPr>
          <p:cNvPr id="104" name="Text Box 7"/>
          <p:cNvSpPr txBox="1">
            <a:spLocks noChangeArrowheads="1"/>
          </p:cNvSpPr>
          <p:nvPr/>
        </p:nvSpPr>
        <p:spPr bwMode="auto">
          <a:xfrm>
            <a:off x="107504" y="1095708"/>
            <a:ext cx="8856984" cy="338554"/>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q"/>
            </a:pPr>
            <a:r>
              <a:rPr lang="en-US" sz="1600" dirty="0">
                <a:latin typeface="Chalkboard" charset="0"/>
                <a:ea typeface="Chalkboard" charset="0"/>
                <a:cs typeface="Chalkboard" charset="0"/>
                <a:sym typeface="Symbol"/>
              </a:rPr>
              <a:t>Let </a:t>
            </a:r>
            <a:r>
              <a:rPr lang="en-US" sz="1600" dirty="0">
                <a:solidFill>
                  <a:srgbClr val="0000FF"/>
                </a:solidFill>
                <a:latin typeface="Chalkboard" charset="0"/>
                <a:ea typeface="Chalkboard" charset="0"/>
                <a:cs typeface="Chalkboard" charset="0"/>
                <a:sym typeface="Symbol"/>
              </a:rPr>
              <a:t></a:t>
            </a:r>
            <a:r>
              <a:rPr lang="en-US" sz="2000" baseline="-25000" dirty="0">
                <a:solidFill>
                  <a:srgbClr val="0000FF"/>
                </a:solidFill>
                <a:latin typeface="Chalkboard" charset="0"/>
                <a:ea typeface="Chalkboard" charset="0"/>
                <a:cs typeface="Chalkboard" charset="0"/>
                <a:sym typeface="Symbol"/>
              </a:rPr>
              <a:t>E</a:t>
            </a:r>
            <a:r>
              <a:rPr lang="en-US" sz="1600" dirty="0">
                <a:solidFill>
                  <a:srgbClr val="0000FF"/>
                </a:solidFill>
                <a:latin typeface="Chalkboard" charset="0"/>
                <a:ea typeface="Chalkboard" charset="0"/>
                <a:cs typeface="Chalkboard" charset="0"/>
                <a:sym typeface="Symbol"/>
              </a:rPr>
              <a:t> = (</a:t>
            </a:r>
            <a:r>
              <a:rPr lang="en-US" sz="1600" dirty="0" err="1">
                <a:solidFill>
                  <a:srgbClr val="0000FF"/>
                </a:solidFill>
                <a:latin typeface="Chalkboard" charset="0"/>
                <a:ea typeface="Chalkboard" charset="0"/>
                <a:cs typeface="Chalkboard" charset="0"/>
                <a:sym typeface="Symbol"/>
              </a:rPr>
              <a:t>Enc</a:t>
            </a:r>
            <a:r>
              <a:rPr lang="en-US" sz="1600" dirty="0">
                <a:solidFill>
                  <a:srgbClr val="0000FF"/>
                </a:solidFill>
                <a:latin typeface="Chalkboard" charset="0"/>
                <a:ea typeface="Chalkboard" charset="0"/>
                <a:cs typeface="Chalkboard" charset="0"/>
                <a:sym typeface="Symbol"/>
              </a:rPr>
              <a:t>, Dec) be a </a:t>
            </a:r>
            <a:r>
              <a:rPr lang="en-US" sz="1600" dirty="0" err="1">
                <a:solidFill>
                  <a:srgbClr val="0000FF"/>
                </a:solidFill>
                <a:latin typeface="Chalkboard" charset="0"/>
                <a:ea typeface="Chalkboard" charset="0"/>
                <a:cs typeface="Chalkboard" charset="0"/>
                <a:sym typeface="Symbol"/>
              </a:rPr>
              <a:t>cpa</a:t>
            </a:r>
            <a:r>
              <a:rPr lang="en-US" sz="1600" dirty="0">
                <a:solidFill>
                  <a:srgbClr val="0000FF"/>
                </a:solidFill>
                <a:latin typeface="Chalkboard" charset="0"/>
                <a:ea typeface="Chalkboard" charset="0"/>
                <a:cs typeface="Chalkboard" charset="0"/>
                <a:sym typeface="Symbol"/>
              </a:rPr>
              <a:t>-secure SKE </a:t>
            </a:r>
            <a:r>
              <a:rPr lang="en-US" sz="1600" dirty="0">
                <a:latin typeface="Chalkboard" charset="0"/>
                <a:ea typeface="Chalkboard" charset="0"/>
                <a:cs typeface="Chalkboard" charset="0"/>
                <a:sym typeface="Symbol"/>
              </a:rPr>
              <a:t>and </a:t>
            </a:r>
            <a:r>
              <a:rPr lang="en-US" sz="1600" dirty="0">
                <a:solidFill>
                  <a:srgbClr val="0000FF"/>
                </a:solidFill>
                <a:latin typeface="Chalkboard" charset="0"/>
                <a:ea typeface="Chalkboard" charset="0"/>
                <a:cs typeface="Chalkboard" charset="0"/>
                <a:sym typeface="Symbol"/>
              </a:rPr>
              <a:t></a:t>
            </a:r>
            <a:r>
              <a:rPr lang="en-US" sz="2000" baseline="-25000" dirty="0">
                <a:solidFill>
                  <a:srgbClr val="0000FF"/>
                </a:solidFill>
                <a:latin typeface="Chalkboard" charset="0"/>
                <a:ea typeface="Chalkboard" charset="0"/>
                <a:cs typeface="Chalkboard" charset="0"/>
                <a:sym typeface="Symbol"/>
              </a:rPr>
              <a:t>M</a:t>
            </a:r>
            <a:r>
              <a:rPr lang="en-US" sz="1600" dirty="0">
                <a:solidFill>
                  <a:srgbClr val="0000FF"/>
                </a:solidFill>
                <a:latin typeface="Chalkboard" charset="0"/>
                <a:ea typeface="Chalkboard" charset="0"/>
                <a:cs typeface="Chalkboard" charset="0"/>
                <a:sym typeface="Symbol"/>
              </a:rPr>
              <a:t> = (Mac, </a:t>
            </a:r>
            <a:r>
              <a:rPr lang="en-US" sz="1600" dirty="0" err="1">
                <a:solidFill>
                  <a:srgbClr val="0000FF"/>
                </a:solidFill>
                <a:latin typeface="Chalkboard" charset="0"/>
                <a:ea typeface="Chalkboard" charset="0"/>
                <a:cs typeface="Chalkboard" charset="0"/>
                <a:sym typeface="Symbol"/>
              </a:rPr>
              <a:t>Vrfy</a:t>
            </a:r>
            <a:r>
              <a:rPr lang="en-US" sz="1600" dirty="0">
                <a:solidFill>
                  <a:srgbClr val="0000FF"/>
                </a:solidFill>
                <a:latin typeface="Chalkboard" charset="0"/>
                <a:ea typeface="Chalkboard" charset="0"/>
                <a:cs typeface="Chalkboard" charset="0"/>
                <a:sym typeface="Symbol"/>
              </a:rPr>
              <a:t>) be a </a:t>
            </a:r>
            <a:r>
              <a:rPr lang="en-US" sz="1600" dirty="0" err="1" smtClean="0">
                <a:solidFill>
                  <a:srgbClr val="0000FF"/>
                </a:solidFill>
                <a:latin typeface="Chalkboard" charset="0"/>
                <a:ea typeface="Chalkboard" charset="0"/>
                <a:cs typeface="Chalkboard" charset="0"/>
                <a:sym typeface="Symbol"/>
              </a:rPr>
              <a:t>scma</a:t>
            </a:r>
            <a:r>
              <a:rPr lang="en-US" sz="1600" dirty="0" smtClean="0">
                <a:solidFill>
                  <a:srgbClr val="0000FF"/>
                </a:solidFill>
                <a:latin typeface="Chalkboard" charset="0"/>
                <a:ea typeface="Chalkboard" charset="0"/>
                <a:cs typeface="Chalkboard" charset="0"/>
                <a:sym typeface="Symbol"/>
              </a:rPr>
              <a:t>-secure </a:t>
            </a:r>
            <a:r>
              <a:rPr lang="en-US" sz="1600" dirty="0">
                <a:solidFill>
                  <a:srgbClr val="0000FF"/>
                </a:solidFill>
                <a:latin typeface="Chalkboard" charset="0"/>
                <a:ea typeface="Chalkboard" charset="0"/>
                <a:cs typeface="Chalkboard" charset="0"/>
                <a:sym typeface="Symbol"/>
              </a:rPr>
              <a:t>MAC</a:t>
            </a:r>
            <a:endParaRPr lang="en-US" sz="1600" baseline="-25000" dirty="0">
              <a:solidFill>
                <a:srgbClr val="0000FF"/>
              </a:solidFill>
              <a:latin typeface="Chalkboard" charset="0"/>
              <a:ea typeface="Chalkboard" charset="0"/>
              <a:cs typeface="Chalkboard" charset="0"/>
            </a:endParaRPr>
          </a:p>
        </p:txBody>
      </p:sp>
      <p:sp>
        <p:nvSpPr>
          <p:cNvPr id="105" name="Text Box 7"/>
          <p:cNvSpPr txBox="1">
            <a:spLocks noChangeArrowheads="1"/>
          </p:cNvSpPr>
          <p:nvPr/>
        </p:nvSpPr>
        <p:spPr bwMode="auto">
          <a:xfrm>
            <a:off x="395536" y="1506270"/>
            <a:ext cx="8568952" cy="338554"/>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Ø"/>
            </a:pPr>
            <a:r>
              <a:rPr lang="en-US" sz="1600" dirty="0" smtClean="0">
                <a:latin typeface="Chalkboard" charset="0"/>
                <a:ea typeface="Chalkboard" charset="0"/>
                <a:cs typeface="Chalkboard" charset="0"/>
                <a:sym typeface="Symbol"/>
              </a:rPr>
              <a:t>Algorithm Gen in both </a:t>
            </a:r>
            <a:r>
              <a:rPr lang="en-US" sz="2000" baseline="-25000" dirty="0" smtClean="0">
                <a:latin typeface="Chalkboard" charset="0"/>
                <a:ea typeface="Chalkboard" charset="0"/>
                <a:cs typeface="Chalkboard" charset="0"/>
                <a:sym typeface="Symbol"/>
              </a:rPr>
              <a:t>E</a:t>
            </a:r>
            <a:r>
              <a:rPr lang="en-US" sz="1600" dirty="0" smtClean="0">
                <a:latin typeface="Chalkboard" charset="0"/>
                <a:ea typeface="Chalkboard" charset="0"/>
                <a:cs typeface="Chalkboard" charset="0"/>
                <a:sym typeface="Symbol"/>
              </a:rPr>
              <a:t> and </a:t>
            </a:r>
            <a:r>
              <a:rPr lang="en-US" sz="2000" baseline="-25000" dirty="0" smtClean="0">
                <a:latin typeface="Chalkboard" charset="0"/>
                <a:ea typeface="Chalkboard" charset="0"/>
                <a:cs typeface="Chalkboard" charset="0"/>
                <a:sym typeface="Symbol"/>
              </a:rPr>
              <a:t>M</a:t>
            </a:r>
            <a:r>
              <a:rPr lang="en-US" sz="1600" dirty="0" smtClean="0">
                <a:latin typeface="Chalkboard" charset="0"/>
                <a:ea typeface="Chalkboard" charset="0"/>
                <a:cs typeface="Chalkboard" charset="0"/>
                <a:sym typeface="Symbol"/>
              </a:rPr>
              <a:t> selects a random key from the respectively domain </a:t>
            </a:r>
            <a:endParaRPr lang="en-US" sz="1600" baseline="-25000" dirty="0" smtClean="0">
              <a:solidFill>
                <a:srgbClr val="0000FF"/>
              </a:solidFill>
              <a:latin typeface="Chalkboard" charset="0"/>
              <a:ea typeface="Chalkboard" charset="0"/>
              <a:cs typeface="Chalkboard" charset="0"/>
            </a:endParaRPr>
          </a:p>
        </p:txBody>
      </p:sp>
      <p:sp>
        <p:nvSpPr>
          <p:cNvPr id="108" name="灯片编号占位符 10"/>
          <p:cNvSpPr>
            <a:spLocks noGrp="1"/>
          </p:cNvSpPr>
          <p:nvPr>
            <p:ph type="sldNum" sz="quarter" idx="12"/>
          </p:nvPr>
        </p:nvSpPr>
        <p:spPr>
          <a:xfrm>
            <a:off x="8507395" y="6398261"/>
            <a:ext cx="514400" cy="268139"/>
          </a:xfrm>
          <a:noFill/>
          <a:ln w="9525">
            <a:noFill/>
            <a:miter lim="800000"/>
            <a:headEnd/>
            <a:tailEnd/>
          </a:ln>
          <a:effectLst/>
        </p:spPr>
        <p:txBody>
          <a:bodyPr vert="horz" wrap="square" lIns="91440" tIns="45720" rIns="91440" bIns="45720" numCol="1" anchor="t" anchorCtr="0" compatLnSpc="1">
            <a:prstTxWarp prst="textNoShape">
              <a:avLst/>
            </a:prstTxWarp>
          </a:bodyPr>
          <a:lstStyle/>
          <a:p>
            <a:pPr algn="ctr"/>
            <a:r>
              <a:rPr lang="en-US" sz="1200" dirty="0" smtClean="0">
                <a:solidFill>
                  <a:schemeClr val="bg1">
                    <a:lumMod val="65000"/>
                  </a:schemeClr>
                </a:solidFill>
                <a:latin typeface="Calibri" panose="020F0502020204030204" pitchFamily="34" charset="0"/>
              </a:rPr>
              <a:t>27</a:t>
            </a:r>
            <a:endParaRPr lang="en-US" sz="1200" dirty="0">
              <a:solidFill>
                <a:schemeClr val="bg1">
                  <a:lumMod val="65000"/>
                </a:schemeClr>
              </a:solidFill>
              <a:latin typeface="Calibri" panose="020F0502020204030204" pitchFamily="34" charset="0"/>
            </a:endParaRPr>
          </a:p>
        </p:txBody>
      </p:sp>
    </p:spTree>
    <p:extLst>
      <p:ext uri="{BB962C8B-B14F-4D97-AF65-F5344CB8AC3E}">
        <p14:creationId xmlns:p14="http://schemas.microsoft.com/office/powerpoint/2010/main" val="2766668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blinds(horizontal)">
                                      <p:cBhvr>
                                        <p:cTn id="7" dur="500"/>
                                        <p:tgtEl>
                                          <p:spTgt spid="9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blinds(horizontal)">
                                      <p:cBhvr>
                                        <p:cTn id="12" dur="500"/>
                                        <p:tgtEl>
                                          <p:spTgt spid="7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blinds(horizontal)">
                                      <p:cBhvr>
                                        <p:cTn id="17" dur="500"/>
                                        <p:tgtEl>
                                          <p:spTgt spid="7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7"/>
                                        </p:tgtEl>
                                        <p:attrNameLst>
                                          <p:attrName>style.visibility</p:attrName>
                                        </p:attrNameLst>
                                      </p:cBhvr>
                                      <p:to>
                                        <p:strVal val="visible"/>
                                      </p:to>
                                    </p:set>
                                    <p:animEffect transition="in" filter="blinds(horizontal)">
                                      <p:cBhvr>
                                        <p:cTn id="22"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3" grpId="0"/>
      <p:bldP spid="9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1259632" y="2420888"/>
            <a:ext cx="2592288"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halkboard" charset="0"/>
              <a:ea typeface="Chalkboard" charset="0"/>
              <a:cs typeface="Chalkboard" charset="0"/>
            </a:endParaRPr>
          </a:p>
        </p:txBody>
      </p:sp>
      <p:grpSp>
        <p:nvGrpSpPr>
          <p:cNvPr id="79" name="Group 78"/>
          <p:cNvGrpSpPr/>
          <p:nvPr/>
        </p:nvGrpSpPr>
        <p:grpSpPr>
          <a:xfrm>
            <a:off x="179512" y="2452826"/>
            <a:ext cx="3600400" cy="1336214"/>
            <a:chOff x="179512" y="2452826"/>
            <a:chExt cx="3600400" cy="1336214"/>
          </a:xfrm>
        </p:grpSpPr>
        <p:sp>
          <p:nvSpPr>
            <p:cNvPr id="31" name="Rectangle 30"/>
            <p:cNvSpPr/>
            <p:nvPr/>
          </p:nvSpPr>
          <p:spPr>
            <a:xfrm>
              <a:off x="2843808" y="3284984"/>
              <a:ext cx="648072"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halkboard" charset="0"/>
                <a:ea typeface="Chalkboard" charset="0"/>
                <a:cs typeface="Chalkboard" charset="0"/>
              </a:endParaRPr>
            </a:p>
          </p:txBody>
        </p:sp>
        <p:cxnSp>
          <p:nvCxnSpPr>
            <p:cNvPr id="32" name="Straight Connector 31"/>
            <p:cNvCxnSpPr/>
            <p:nvPr/>
          </p:nvCxnSpPr>
          <p:spPr>
            <a:xfrm>
              <a:off x="611560" y="3356992"/>
              <a:ext cx="2232248"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79512" y="3717032"/>
              <a:ext cx="2664296"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 Box 7"/>
            <p:cNvSpPr txBox="1">
              <a:spLocks noChangeArrowheads="1"/>
            </p:cNvSpPr>
            <p:nvPr/>
          </p:nvSpPr>
          <p:spPr bwMode="auto">
            <a:xfrm>
              <a:off x="2843808" y="3356992"/>
              <a:ext cx="93610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Enc</a:t>
              </a:r>
              <a:endParaRPr lang="en-US" sz="2000" baseline="-25000" dirty="0" smtClean="0">
                <a:solidFill>
                  <a:srgbClr val="0000FF"/>
                </a:solidFill>
                <a:latin typeface="Chalkboard" charset="0"/>
                <a:ea typeface="Chalkboard" charset="0"/>
                <a:cs typeface="Chalkboard" charset="0"/>
              </a:endParaRPr>
            </a:p>
          </p:txBody>
        </p:sp>
        <p:sp>
          <p:nvSpPr>
            <p:cNvPr id="51" name="Text Box 7"/>
            <p:cNvSpPr txBox="1">
              <a:spLocks noChangeArrowheads="1"/>
            </p:cNvSpPr>
            <p:nvPr/>
          </p:nvSpPr>
          <p:spPr bwMode="auto">
            <a:xfrm>
              <a:off x="187896" y="3316922"/>
              <a:ext cx="639688"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err="1" smtClean="0">
                  <a:latin typeface="Chalkboard" charset="0"/>
                  <a:ea typeface="Chalkboard" charset="0"/>
                  <a:cs typeface="Chalkboard" charset="0"/>
                  <a:sym typeface="Symbol"/>
                </a:rPr>
                <a:t>k</a:t>
              </a:r>
              <a:r>
                <a:rPr lang="en-US" altLang="zh-CN" sz="2000" baseline="-25000" dirty="0" err="1" smtClean="0">
                  <a:latin typeface="Chalkboard" charset="0"/>
                  <a:ea typeface="Chalkboard" charset="0"/>
                  <a:cs typeface="Chalkboard" charset="0"/>
                  <a:sym typeface="Symbol"/>
                </a:rPr>
                <a:t>M</a:t>
              </a:r>
              <a:endParaRPr lang="en-US" sz="2000" baseline="-25000" dirty="0" smtClean="0">
                <a:solidFill>
                  <a:srgbClr val="0000FF"/>
                </a:solidFill>
                <a:latin typeface="Chalkboard" charset="0"/>
                <a:ea typeface="Chalkboard" charset="0"/>
                <a:cs typeface="Chalkboard" charset="0"/>
              </a:endParaRPr>
            </a:p>
          </p:txBody>
        </p:sp>
        <p:cxnSp>
          <p:nvCxnSpPr>
            <p:cNvPr id="53" name="Straight Connector 52"/>
            <p:cNvCxnSpPr/>
            <p:nvPr/>
          </p:nvCxnSpPr>
          <p:spPr>
            <a:xfrm>
              <a:off x="2267744" y="2780928"/>
              <a:ext cx="288032"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555776" y="2780928"/>
              <a:ext cx="0" cy="576064"/>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 Box 7"/>
            <p:cNvSpPr txBox="1">
              <a:spLocks noChangeArrowheads="1"/>
            </p:cNvSpPr>
            <p:nvPr/>
          </p:nvSpPr>
          <p:spPr bwMode="auto">
            <a:xfrm>
              <a:off x="2339752" y="2452826"/>
              <a:ext cx="42366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t</a:t>
              </a:r>
              <a:endParaRPr lang="en-US" sz="2000" baseline="-25000" dirty="0" smtClean="0">
                <a:solidFill>
                  <a:srgbClr val="0000FF"/>
                </a:solidFill>
                <a:latin typeface="Chalkboard" charset="0"/>
                <a:ea typeface="Chalkboard" charset="0"/>
                <a:cs typeface="Chalkboard" charset="0"/>
              </a:endParaRPr>
            </a:p>
          </p:txBody>
        </p:sp>
      </p:grpSp>
      <p:grpSp>
        <p:nvGrpSpPr>
          <p:cNvPr id="70" name="Group 69"/>
          <p:cNvGrpSpPr/>
          <p:nvPr/>
        </p:nvGrpSpPr>
        <p:grpSpPr>
          <a:xfrm>
            <a:off x="35496" y="2132856"/>
            <a:ext cx="2520280" cy="1224136"/>
            <a:chOff x="35496" y="2132856"/>
            <a:chExt cx="2520280" cy="1224136"/>
          </a:xfrm>
        </p:grpSpPr>
        <p:sp>
          <p:nvSpPr>
            <p:cNvPr id="49" name="Text Box 7"/>
            <p:cNvSpPr txBox="1">
              <a:spLocks noChangeArrowheads="1"/>
            </p:cNvSpPr>
            <p:nvPr/>
          </p:nvSpPr>
          <p:spPr bwMode="auto">
            <a:xfrm>
              <a:off x="35496" y="2708920"/>
              <a:ext cx="42366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m</a:t>
              </a:r>
              <a:endParaRPr lang="en-US" sz="2000" baseline="-25000" dirty="0" smtClean="0">
                <a:solidFill>
                  <a:srgbClr val="0000FF"/>
                </a:solidFill>
                <a:latin typeface="Chalkboard" charset="0"/>
                <a:ea typeface="Chalkboard" charset="0"/>
                <a:cs typeface="Chalkboard" charset="0"/>
              </a:endParaRPr>
            </a:p>
          </p:txBody>
        </p:sp>
        <p:grpSp>
          <p:nvGrpSpPr>
            <p:cNvPr id="69" name="Group 68"/>
            <p:cNvGrpSpPr/>
            <p:nvPr/>
          </p:nvGrpSpPr>
          <p:grpSpPr>
            <a:xfrm>
              <a:off x="35496" y="2132856"/>
              <a:ext cx="2520280" cy="1224136"/>
              <a:chOff x="35496" y="2132856"/>
              <a:chExt cx="2520280" cy="1224136"/>
            </a:xfrm>
          </p:grpSpPr>
          <p:sp>
            <p:nvSpPr>
              <p:cNvPr id="30" name="Rectangle 29"/>
              <p:cNvSpPr/>
              <p:nvPr/>
            </p:nvSpPr>
            <p:spPr>
              <a:xfrm>
                <a:off x="1547664" y="2492896"/>
                <a:ext cx="792088" cy="504056"/>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halkboard" charset="0"/>
                  <a:ea typeface="Chalkboard" charset="0"/>
                  <a:cs typeface="Chalkboard" charset="0"/>
                </a:endParaRPr>
              </a:p>
            </p:txBody>
          </p:sp>
          <p:cxnSp>
            <p:nvCxnSpPr>
              <p:cNvPr id="35" name="Straight Connector 34"/>
              <p:cNvCxnSpPr/>
              <p:nvPr/>
            </p:nvCxnSpPr>
            <p:spPr>
              <a:xfrm>
                <a:off x="179512" y="2564904"/>
                <a:ext cx="1368152"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 Box 7"/>
              <p:cNvSpPr txBox="1">
                <a:spLocks noChangeArrowheads="1"/>
              </p:cNvSpPr>
              <p:nvPr/>
            </p:nvSpPr>
            <p:spPr bwMode="auto">
              <a:xfrm>
                <a:off x="1619672" y="2524834"/>
                <a:ext cx="93610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Mac</a:t>
                </a:r>
                <a:endParaRPr lang="en-US" sz="2000" baseline="-25000" dirty="0" smtClean="0">
                  <a:solidFill>
                    <a:srgbClr val="0000FF"/>
                  </a:solidFill>
                  <a:latin typeface="Chalkboard" charset="0"/>
                  <a:ea typeface="Chalkboard" charset="0"/>
                  <a:cs typeface="Chalkboard" charset="0"/>
                </a:endParaRPr>
              </a:p>
            </p:txBody>
          </p:sp>
          <p:sp>
            <p:nvSpPr>
              <p:cNvPr id="50" name="Text Box 7"/>
              <p:cNvSpPr txBox="1">
                <a:spLocks noChangeArrowheads="1"/>
              </p:cNvSpPr>
              <p:nvPr/>
            </p:nvSpPr>
            <p:spPr bwMode="auto">
              <a:xfrm>
                <a:off x="179512" y="2132856"/>
                <a:ext cx="639688"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err="1" smtClean="0">
                    <a:latin typeface="Chalkboard" charset="0"/>
                    <a:ea typeface="Chalkboard" charset="0"/>
                    <a:cs typeface="Chalkboard" charset="0"/>
                    <a:sym typeface="Symbol"/>
                  </a:rPr>
                  <a:t>k</a:t>
                </a:r>
                <a:r>
                  <a:rPr lang="en-US" sz="2000" baseline="-25000" dirty="0" err="1" smtClean="0">
                    <a:latin typeface="Chalkboard" charset="0"/>
                    <a:ea typeface="Chalkboard" charset="0"/>
                    <a:cs typeface="Chalkboard" charset="0"/>
                    <a:sym typeface="Symbol"/>
                  </a:rPr>
                  <a:t>M</a:t>
                </a:r>
                <a:endParaRPr lang="en-US" sz="2000" baseline="-25000" dirty="0" smtClean="0">
                  <a:solidFill>
                    <a:srgbClr val="0000FF"/>
                  </a:solidFill>
                  <a:latin typeface="Chalkboard" charset="0"/>
                  <a:ea typeface="Chalkboard" charset="0"/>
                  <a:cs typeface="Chalkboard" charset="0"/>
                </a:endParaRPr>
              </a:p>
            </p:txBody>
          </p:sp>
          <p:cxnSp>
            <p:nvCxnSpPr>
              <p:cNvPr id="65" name="Straight Connector 64"/>
              <p:cNvCxnSpPr/>
              <p:nvPr/>
            </p:nvCxnSpPr>
            <p:spPr>
              <a:xfrm>
                <a:off x="611560" y="2852936"/>
                <a:ext cx="0" cy="5040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11560" y="2852936"/>
                <a:ext cx="936104"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35496" y="3140968"/>
                <a:ext cx="5760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82" name="Group 81"/>
          <p:cNvGrpSpPr/>
          <p:nvPr/>
        </p:nvGrpSpPr>
        <p:grpSpPr>
          <a:xfrm>
            <a:off x="3491880" y="2780928"/>
            <a:ext cx="855712" cy="792088"/>
            <a:chOff x="3491880" y="2780928"/>
            <a:chExt cx="855712" cy="792088"/>
          </a:xfrm>
        </p:grpSpPr>
        <p:cxnSp>
          <p:nvCxnSpPr>
            <p:cNvPr id="52" name="Straight Connector 51"/>
            <p:cNvCxnSpPr/>
            <p:nvPr/>
          </p:nvCxnSpPr>
          <p:spPr>
            <a:xfrm>
              <a:off x="3851920" y="3140968"/>
              <a:ext cx="432048"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707904" y="3140968"/>
              <a:ext cx="8384" cy="432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491880" y="3573016"/>
              <a:ext cx="21602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 Box 7"/>
            <p:cNvSpPr txBox="1">
              <a:spLocks noChangeArrowheads="1"/>
            </p:cNvSpPr>
            <p:nvPr/>
          </p:nvSpPr>
          <p:spPr bwMode="auto">
            <a:xfrm>
              <a:off x="3923928" y="2780928"/>
              <a:ext cx="42366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c</a:t>
              </a:r>
              <a:endParaRPr lang="en-US" sz="2000" baseline="-25000" dirty="0" smtClean="0">
                <a:solidFill>
                  <a:srgbClr val="0000FF"/>
                </a:solidFill>
                <a:latin typeface="Chalkboard" charset="0"/>
                <a:ea typeface="Chalkboard" charset="0"/>
                <a:cs typeface="Chalkboard" charset="0"/>
              </a:endParaRPr>
            </a:p>
          </p:txBody>
        </p:sp>
        <p:cxnSp>
          <p:nvCxnSpPr>
            <p:cNvPr id="81" name="Straight Connector 80"/>
            <p:cNvCxnSpPr/>
            <p:nvPr/>
          </p:nvCxnSpPr>
          <p:spPr>
            <a:xfrm>
              <a:off x="3707904" y="3140968"/>
              <a:ext cx="21602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4" name="Text Box 7"/>
          <p:cNvSpPr txBox="1">
            <a:spLocks noChangeArrowheads="1"/>
          </p:cNvSpPr>
          <p:nvPr/>
        </p:nvSpPr>
        <p:spPr bwMode="auto">
          <a:xfrm>
            <a:off x="1835696" y="2082334"/>
            <a:ext cx="1296144" cy="338554"/>
          </a:xfrm>
          <a:prstGeom prst="rect">
            <a:avLst/>
          </a:prstGeom>
          <a:noFill/>
          <a:ln w="9525">
            <a:noFill/>
            <a:miter lim="800000"/>
            <a:headEnd/>
            <a:tailEnd/>
          </a:ln>
        </p:spPr>
        <p:txBody>
          <a:bodyPr wrap="square">
            <a:spAutoFit/>
          </a:bodyPr>
          <a:lstStyle/>
          <a:p>
            <a:pPr marL="285750" indent="-285750">
              <a:spcBef>
                <a:spcPct val="50000"/>
              </a:spcBef>
            </a:pPr>
            <a:r>
              <a:rPr lang="en-US" sz="1600" dirty="0" smtClean="0">
                <a:latin typeface="Chalkboard" charset="0"/>
                <a:ea typeface="Chalkboard" charset="0"/>
                <a:cs typeface="Chalkboard" charset="0"/>
                <a:sym typeface="Symbol"/>
              </a:rPr>
              <a:t>Encryption</a:t>
            </a:r>
            <a:endParaRPr lang="en-US" sz="1600" baseline="-25000" dirty="0" smtClean="0">
              <a:latin typeface="Chalkboard" charset="0"/>
              <a:ea typeface="Chalkboard" charset="0"/>
              <a:cs typeface="Chalkboard" charset="0"/>
            </a:endParaRPr>
          </a:p>
        </p:txBody>
      </p:sp>
      <p:grpSp>
        <p:nvGrpSpPr>
          <p:cNvPr id="120" name="Group 119"/>
          <p:cNvGrpSpPr/>
          <p:nvPr/>
        </p:nvGrpSpPr>
        <p:grpSpPr>
          <a:xfrm>
            <a:off x="4788024" y="2060848"/>
            <a:ext cx="3816424" cy="1778714"/>
            <a:chOff x="4724400" y="2060848"/>
            <a:chExt cx="3816424" cy="1778714"/>
          </a:xfrm>
        </p:grpSpPr>
        <p:sp>
          <p:nvSpPr>
            <p:cNvPr id="111" name="Text Box 7"/>
            <p:cNvSpPr txBox="1">
              <a:spLocks noChangeArrowheads="1"/>
            </p:cNvSpPr>
            <p:nvPr/>
          </p:nvSpPr>
          <p:spPr bwMode="auto">
            <a:xfrm>
              <a:off x="6524600" y="2060848"/>
              <a:ext cx="1296144" cy="338554"/>
            </a:xfrm>
            <a:prstGeom prst="rect">
              <a:avLst/>
            </a:prstGeom>
            <a:noFill/>
            <a:ln w="9525">
              <a:noFill/>
              <a:miter lim="800000"/>
              <a:headEnd/>
              <a:tailEnd/>
            </a:ln>
          </p:spPr>
          <p:txBody>
            <a:bodyPr wrap="square">
              <a:spAutoFit/>
            </a:bodyPr>
            <a:lstStyle/>
            <a:p>
              <a:pPr marL="285750" indent="-285750">
                <a:spcBef>
                  <a:spcPct val="50000"/>
                </a:spcBef>
              </a:pPr>
              <a:r>
                <a:rPr lang="en-US" sz="1600" dirty="0" smtClean="0">
                  <a:latin typeface="Chalkboard" charset="0"/>
                  <a:ea typeface="Chalkboard" charset="0"/>
                  <a:cs typeface="Chalkboard" charset="0"/>
                  <a:sym typeface="Symbol"/>
                </a:rPr>
                <a:t>Decryption</a:t>
              </a:r>
              <a:endParaRPr lang="en-US" sz="1600" baseline="-25000" dirty="0" smtClean="0">
                <a:latin typeface="Chalkboard" charset="0"/>
                <a:ea typeface="Chalkboard" charset="0"/>
                <a:cs typeface="Chalkboard" charset="0"/>
              </a:endParaRPr>
            </a:p>
          </p:txBody>
        </p:sp>
        <p:grpSp>
          <p:nvGrpSpPr>
            <p:cNvPr id="119" name="Group 118"/>
            <p:cNvGrpSpPr/>
            <p:nvPr/>
          </p:nvGrpSpPr>
          <p:grpSpPr>
            <a:xfrm>
              <a:off x="4724400" y="2111370"/>
              <a:ext cx="3816424" cy="1728192"/>
              <a:chOff x="4724400" y="2111370"/>
              <a:chExt cx="3816424" cy="1728192"/>
            </a:xfrm>
          </p:grpSpPr>
          <p:sp>
            <p:nvSpPr>
              <p:cNvPr id="85" name="Rectangle 84"/>
              <p:cNvSpPr/>
              <p:nvPr/>
            </p:nvSpPr>
            <p:spPr>
              <a:xfrm>
                <a:off x="5948536" y="2399402"/>
                <a:ext cx="2592288"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halkboard" charset="0"/>
                  <a:ea typeface="Chalkboard" charset="0"/>
                  <a:cs typeface="Chalkboard" charset="0"/>
                </a:endParaRPr>
              </a:p>
            </p:txBody>
          </p:sp>
          <p:sp>
            <p:nvSpPr>
              <p:cNvPr id="96" name="Text Box 7"/>
              <p:cNvSpPr txBox="1">
                <a:spLocks noChangeArrowheads="1"/>
              </p:cNvSpPr>
              <p:nvPr/>
            </p:nvSpPr>
            <p:spPr bwMode="auto">
              <a:xfrm>
                <a:off x="4724400" y="2687434"/>
                <a:ext cx="42366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a:latin typeface="Chalkboard" charset="0"/>
                    <a:ea typeface="Chalkboard" charset="0"/>
                    <a:cs typeface="Chalkboard" charset="0"/>
                    <a:sym typeface="Symbol"/>
                  </a:rPr>
                  <a:t>c</a:t>
                </a:r>
                <a:endParaRPr lang="en-US" sz="2000" baseline="-25000" dirty="0" smtClean="0">
                  <a:solidFill>
                    <a:srgbClr val="0000FF"/>
                  </a:solidFill>
                  <a:latin typeface="Chalkboard" charset="0"/>
                  <a:ea typeface="Chalkboard" charset="0"/>
                  <a:cs typeface="Chalkboard" charset="0"/>
                </a:endParaRPr>
              </a:p>
            </p:txBody>
          </p:sp>
          <p:sp>
            <p:nvSpPr>
              <p:cNvPr id="98" name="Rectangle 97"/>
              <p:cNvSpPr/>
              <p:nvPr/>
            </p:nvSpPr>
            <p:spPr>
              <a:xfrm>
                <a:off x="6236568" y="2471410"/>
                <a:ext cx="792088" cy="504056"/>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halkboard" charset="0"/>
                  <a:ea typeface="Chalkboard" charset="0"/>
                  <a:cs typeface="Chalkboard" charset="0"/>
                </a:endParaRPr>
              </a:p>
            </p:txBody>
          </p:sp>
          <p:cxnSp>
            <p:nvCxnSpPr>
              <p:cNvPr id="99" name="Straight Connector 98"/>
              <p:cNvCxnSpPr/>
              <p:nvPr/>
            </p:nvCxnSpPr>
            <p:spPr>
              <a:xfrm>
                <a:off x="4868416" y="2543418"/>
                <a:ext cx="1368152"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Text Box 7"/>
              <p:cNvSpPr txBox="1">
                <a:spLocks noChangeArrowheads="1"/>
              </p:cNvSpPr>
              <p:nvPr/>
            </p:nvSpPr>
            <p:spPr bwMode="auto">
              <a:xfrm>
                <a:off x="6308576" y="2503348"/>
                <a:ext cx="93610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Dec</a:t>
                </a:r>
                <a:endParaRPr lang="en-US" sz="2000" baseline="-25000" dirty="0" smtClean="0">
                  <a:solidFill>
                    <a:srgbClr val="0000FF"/>
                  </a:solidFill>
                  <a:latin typeface="Chalkboard" charset="0"/>
                  <a:ea typeface="Chalkboard" charset="0"/>
                  <a:cs typeface="Chalkboard" charset="0"/>
                </a:endParaRPr>
              </a:p>
            </p:txBody>
          </p:sp>
          <p:sp>
            <p:nvSpPr>
              <p:cNvPr id="101" name="Text Box 7"/>
              <p:cNvSpPr txBox="1">
                <a:spLocks noChangeArrowheads="1"/>
              </p:cNvSpPr>
              <p:nvPr/>
            </p:nvSpPr>
            <p:spPr bwMode="auto">
              <a:xfrm>
                <a:off x="4868416" y="2111370"/>
                <a:ext cx="639688"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err="1" smtClean="0">
                    <a:latin typeface="Chalkboard" charset="0"/>
                    <a:ea typeface="Chalkboard" charset="0"/>
                    <a:cs typeface="Chalkboard" charset="0"/>
                    <a:sym typeface="Symbol"/>
                  </a:rPr>
                  <a:t>k</a:t>
                </a:r>
                <a:r>
                  <a:rPr lang="en-US" sz="2000" baseline="-25000" dirty="0" err="1" smtClean="0">
                    <a:latin typeface="Chalkboard" charset="0"/>
                    <a:ea typeface="Chalkboard" charset="0"/>
                    <a:cs typeface="Chalkboard" charset="0"/>
                    <a:sym typeface="Symbol"/>
                  </a:rPr>
                  <a:t>E</a:t>
                </a:r>
                <a:endParaRPr lang="en-US" sz="2000" baseline="-25000" dirty="0" smtClean="0">
                  <a:solidFill>
                    <a:srgbClr val="0000FF"/>
                  </a:solidFill>
                  <a:latin typeface="Chalkboard" charset="0"/>
                  <a:ea typeface="Chalkboard" charset="0"/>
                  <a:cs typeface="Chalkboard" charset="0"/>
                </a:endParaRPr>
              </a:p>
            </p:txBody>
          </p:sp>
          <p:cxnSp>
            <p:nvCxnSpPr>
              <p:cNvPr id="103" name="Straight Connector 102"/>
              <p:cNvCxnSpPr/>
              <p:nvPr/>
            </p:nvCxnSpPr>
            <p:spPr>
              <a:xfrm>
                <a:off x="5300464" y="2852936"/>
                <a:ext cx="936104"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4724400" y="3140968"/>
                <a:ext cx="5760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V="1">
                <a:off x="5292080" y="2852936"/>
                <a:ext cx="0" cy="288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21" name="Group 120"/>
          <p:cNvGrpSpPr/>
          <p:nvPr/>
        </p:nvGrpSpPr>
        <p:grpSpPr>
          <a:xfrm>
            <a:off x="7092280" y="2543418"/>
            <a:ext cx="1368152" cy="400110"/>
            <a:chOff x="6228184" y="4941168"/>
            <a:chExt cx="1368152" cy="400110"/>
          </a:xfrm>
        </p:grpSpPr>
        <p:cxnSp>
          <p:nvCxnSpPr>
            <p:cNvPr id="92" name="Straight Connector 91"/>
            <p:cNvCxnSpPr/>
            <p:nvPr/>
          </p:nvCxnSpPr>
          <p:spPr>
            <a:xfrm>
              <a:off x="6228184" y="5157192"/>
              <a:ext cx="288032"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4" name="Text Box 7"/>
            <p:cNvSpPr txBox="1">
              <a:spLocks noChangeArrowheads="1"/>
            </p:cNvSpPr>
            <p:nvPr/>
          </p:nvSpPr>
          <p:spPr bwMode="auto">
            <a:xfrm>
              <a:off x="6524600" y="4941168"/>
              <a:ext cx="1071736"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m || t</a:t>
              </a:r>
              <a:endParaRPr lang="en-US" sz="2000" baseline="-25000" dirty="0" smtClean="0">
                <a:solidFill>
                  <a:srgbClr val="0000FF"/>
                </a:solidFill>
                <a:latin typeface="Chalkboard" charset="0"/>
                <a:ea typeface="Chalkboard" charset="0"/>
                <a:cs typeface="Chalkboard" charset="0"/>
              </a:endParaRPr>
            </a:p>
          </p:txBody>
        </p:sp>
      </p:grpSp>
      <p:grpSp>
        <p:nvGrpSpPr>
          <p:cNvPr id="129" name="Group 128"/>
          <p:cNvGrpSpPr/>
          <p:nvPr/>
        </p:nvGrpSpPr>
        <p:grpSpPr>
          <a:xfrm>
            <a:off x="4788024" y="2903458"/>
            <a:ext cx="3528392" cy="792088"/>
            <a:chOff x="3923928" y="5301208"/>
            <a:chExt cx="3528392" cy="792088"/>
          </a:xfrm>
        </p:grpSpPr>
        <p:grpSp>
          <p:nvGrpSpPr>
            <p:cNvPr id="127" name="Group 126"/>
            <p:cNvGrpSpPr/>
            <p:nvPr/>
          </p:nvGrpSpPr>
          <p:grpSpPr>
            <a:xfrm>
              <a:off x="6516216" y="5301208"/>
              <a:ext cx="936104" cy="792088"/>
              <a:chOff x="6516216" y="5301208"/>
              <a:chExt cx="936104" cy="792088"/>
            </a:xfrm>
          </p:grpSpPr>
          <p:grpSp>
            <p:nvGrpSpPr>
              <p:cNvPr id="122" name="Group 121"/>
              <p:cNvGrpSpPr/>
              <p:nvPr/>
            </p:nvGrpSpPr>
            <p:grpSpPr>
              <a:xfrm>
                <a:off x="6516216" y="5589240"/>
                <a:ext cx="936104" cy="504056"/>
                <a:chOff x="7452320" y="3263498"/>
                <a:chExt cx="936104" cy="504056"/>
              </a:xfrm>
            </p:grpSpPr>
            <p:sp>
              <p:nvSpPr>
                <p:cNvPr id="87" name="Rectangle 86"/>
                <p:cNvSpPr/>
                <p:nvPr/>
              </p:nvSpPr>
              <p:spPr>
                <a:xfrm>
                  <a:off x="7532712" y="3263498"/>
                  <a:ext cx="648072"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halkboard" charset="0"/>
                    <a:ea typeface="Chalkboard" charset="0"/>
                    <a:cs typeface="Chalkboard" charset="0"/>
                  </a:endParaRPr>
                </a:p>
              </p:txBody>
            </p:sp>
            <p:sp>
              <p:nvSpPr>
                <p:cNvPr id="90" name="Text Box 7"/>
                <p:cNvSpPr txBox="1">
                  <a:spLocks noChangeArrowheads="1"/>
                </p:cNvSpPr>
                <p:nvPr/>
              </p:nvSpPr>
              <p:spPr bwMode="auto">
                <a:xfrm>
                  <a:off x="7452320" y="3335506"/>
                  <a:ext cx="93610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err="1" smtClean="0">
                      <a:latin typeface="Chalkboard" charset="0"/>
                      <a:ea typeface="Chalkboard" charset="0"/>
                      <a:cs typeface="Chalkboard" charset="0"/>
                      <a:sym typeface="Symbol"/>
                    </a:rPr>
                    <a:t>Vrfy</a:t>
                  </a:r>
                  <a:endParaRPr lang="en-US" sz="2000" baseline="-25000" dirty="0" smtClean="0">
                    <a:solidFill>
                      <a:srgbClr val="0000FF"/>
                    </a:solidFill>
                    <a:latin typeface="Chalkboard" charset="0"/>
                    <a:ea typeface="Chalkboard" charset="0"/>
                    <a:cs typeface="Chalkboard" charset="0"/>
                  </a:endParaRPr>
                </a:p>
              </p:txBody>
            </p:sp>
          </p:grpSp>
          <p:cxnSp>
            <p:nvCxnSpPr>
              <p:cNvPr id="93" name="Straight Connector 92"/>
              <p:cNvCxnSpPr/>
              <p:nvPr/>
            </p:nvCxnSpPr>
            <p:spPr>
              <a:xfrm>
                <a:off x="6732240" y="5301208"/>
                <a:ext cx="0" cy="288032"/>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7164288" y="5301208"/>
                <a:ext cx="0" cy="288032"/>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3923928" y="5589240"/>
              <a:ext cx="2664296" cy="400110"/>
              <a:chOff x="4868416" y="3295436"/>
              <a:chExt cx="2664296" cy="400110"/>
            </a:xfrm>
          </p:grpSpPr>
          <p:cxnSp>
            <p:nvCxnSpPr>
              <p:cNvPr id="89" name="Straight Connector 88"/>
              <p:cNvCxnSpPr/>
              <p:nvPr/>
            </p:nvCxnSpPr>
            <p:spPr>
              <a:xfrm>
                <a:off x="4868416" y="3695546"/>
                <a:ext cx="2664296"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Text Box 7"/>
              <p:cNvSpPr txBox="1">
                <a:spLocks noChangeArrowheads="1"/>
              </p:cNvSpPr>
              <p:nvPr/>
            </p:nvSpPr>
            <p:spPr bwMode="auto">
              <a:xfrm>
                <a:off x="4876800" y="3295436"/>
                <a:ext cx="639688"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err="1" smtClean="0">
                    <a:latin typeface="Chalkboard" charset="0"/>
                    <a:ea typeface="Chalkboard" charset="0"/>
                    <a:cs typeface="Chalkboard" charset="0"/>
                    <a:sym typeface="Symbol"/>
                  </a:rPr>
                  <a:t>k</a:t>
                </a:r>
                <a:r>
                  <a:rPr lang="en-US" sz="2000" baseline="-25000" dirty="0" err="1" smtClean="0">
                    <a:latin typeface="Chalkboard" charset="0"/>
                    <a:ea typeface="Chalkboard" charset="0"/>
                    <a:cs typeface="Chalkboard" charset="0"/>
                    <a:sym typeface="Symbol"/>
                  </a:rPr>
                  <a:t>M</a:t>
                </a:r>
                <a:endParaRPr lang="en-US" sz="2000" baseline="-25000" dirty="0" smtClean="0">
                  <a:solidFill>
                    <a:srgbClr val="0000FF"/>
                  </a:solidFill>
                  <a:latin typeface="Chalkboard" charset="0"/>
                  <a:ea typeface="Chalkboard" charset="0"/>
                  <a:cs typeface="Chalkboard" charset="0"/>
                </a:endParaRPr>
              </a:p>
            </p:txBody>
          </p:sp>
        </p:grpSp>
      </p:grpSp>
      <p:grpSp>
        <p:nvGrpSpPr>
          <p:cNvPr id="133" name="Group 132"/>
          <p:cNvGrpSpPr/>
          <p:nvPr/>
        </p:nvGrpSpPr>
        <p:grpSpPr>
          <a:xfrm>
            <a:off x="8108776" y="3140968"/>
            <a:ext cx="495672" cy="400110"/>
            <a:chOff x="7892752" y="3573016"/>
            <a:chExt cx="495672" cy="400110"/>
          </a:xfrm>
        </p:grpSpPr>
        <p:cxnSp>
          <p:nvCxnSpPr>
            <p:cNvPr id="134" name="Straight Connector 133"/>
            <p:cNvCxnSpPr/>
            <p:nvPr/>
          </p:nvCxnSpPr>
          <p:spPr>
            <a:xfrm>
              <a:off x="7892752" y="3933056"/>
              <a:ext cx="351656"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5" name="Text Box 7"/>
            <p:cNvSpPr txBox="1">
              <a:spLocks noChangeArrowheads="1"/>
            </p:cNvSpPr>
            <p:nvPr/>
          </p:nvSpPr>
          <p:spPr bwMode="auto">
            <a:xfrm>
              <a:off x="7964760" y="3573016"/>
              <a:ext cx="42366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1</a:t>
              </a:r>
              <a:endParaRPr lang="en-US" sz="2000" baseline="-25000" dirty="0" smtClean="0">
                <a:solidFill>
                  <a:srgbClr val="0000FF"/>
                </a:solidFill>
                <a:latin typeface="Chalkboard" charset="0"/>
                <a:ea typeface="Chalkboard" charset="0"/>
                <a:cs typeface="Chalkboard" charset="0"/>
              </a:endParaRPr>
            </a:p>
          </p:txBody>
        </p:sp>
      </p:grpSp>
      <p:grpSp>
        <p:nvGrpSpPr>
          <p:cNvPr id="137" name="Group 136"/>
          <p:cNvGrpSpPr/>
          <p:nvPr/>
        </p:nvGrpSpPr>
        <p:grpSpPr>
          <a:xfrm>
            <a:off x="8604448" y="2780928"/>
            <a:ext cx="927720" cy="400110"/>
            <a:chOff x="9404920" y="3212976"/>
            <a:chExt cx="927720" cy="400110"/>
          </a:xfrm>
        </p:grpSpPr>
        <p:cxnSp>
          <p:nvCxnSpPr>
            <p:cNvPr id="138" name="Straight Connector 137"/>
            <p:cNvCxnSpPr/>
            <p:nvPr/>
          </p:nvCxnSpPr>
          <p:spPr>
            <a:xfrm>
              <a:off x="9404920" y="3573016"/>
              <a:ext cx="432048"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9" name="Text Box 7"/>
            <p:cNvSpPr txBox="1">
              <a:spLocks noChangeArrowheads="1"/>
            </p:cNvSpPr>
            <p:nvPr/>
          </p:nvSpPr>
          <p:spPr bwMode="auto">
            <a:xfrm>
              <a:off x="9404920" y="3212976"/>
              <a:ext cx="927720"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m</a:t>
              </a:r>
              <a:endParaRPr lang="en-US" sz="2000" baseline="-25000" dirty="0" smtClean="0">
                <a:solidFill>
                  <a:srgbClr val="0000FF"/>
                </a:solidFill>
                <a:latin typeface="Chalkboard" charset="0"/>
                <a:ea typeface="Chalkboard" charset="0"/>
                <a:cs typeface="Chalkboard" charset="0"/>
              </a:endParaRPr>
            </a:p>
          </p:txBody>
        </p:sp>
      </p:grpSp>
      <p:sp>
        <p:nvSpPr>
          <p:cNvPr id="64" name="Rectangle 2"/>
          <p:cNvSpPr txBox="1">
            <a:spLocks noChangeArrowheads="1"/>
          </p:cNvSpPr>
          <p:nvPr/>
        </p:nvSpPr>
        <p:spPr>
          <a:xfrm>
            <a:off x="179512" y="44624"/>
            <a:ext cx="8712968" cy="504056"/>
          </a:xfrm>
          <a:prstGeom prst="rect">
            <a:avLst/>
          </a:prstGeom>
        </p:spPr>
        <p:txBody>
          <a:bodyPr/>
          <a:lstStyle/>
          <a:p>
            <a:pPr algn="ctr">
              <a:defRPr/>
            </a:pPr>
            <a:r>
              <a:rPr lang="en-US" sz="3200" kern="0" dirty="0" smtClean="0">
                <a:solidFill>
                  <a:srgbClr val="009900"/>
                </a:solidFill>
                <a:latin typeface="Chalkboard" charset="0"/>
                <a:ea typeface="Chalkboard" charset="0"/>
                <a:cs typeface="Chalkboard" charset="0"/>
              </a:rPr>
              <a:t>Attempt II (Authenticate-then-Encrypt)</a:t>
            </a:r>
            <a:endParaRPr lang="en-US" sz="3200" kern="0" dirty="0">
              <a:solidFill>
                <a:srgbClr val="009900"/>
              </a:solidFill>
              <a:latin typeface="Chalkboard" charset="0"/>
              <a:ea typeface="Chalkboard" charset="0"/>
              <a:cs typeface="Chalkboard" charset="0"/>
            </a:endParaRPr>
          </a:p>
        </p:txBody>
      </p:sp>
      <p:sp>
        <p:nvSpPr>
          <p:cNvPr id="68" name="Text Box 7"/>
          <p:cNvSpPr txBox="1">
            <a:spLocks noChangeArrowheads="1"/>
          </p:cNvSpPr>
          <p:nvPr/>
        </p:nvSpPr>
        <p:spPr bwMode="auto">
          <a:xfrm>
            <a:off x="107504" y="1095708"/>
            <a:ext cx="8856984" cy="338554"/>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q"/>
            </a:pPr>
            <a:r>
              <a:rPr lang="en-US" sz="1600" dirty="0">
                <a:latin typeface="Chalkboard" charset="0"/>
                <a:ea typeface="Chalkboard" charset="0"/>
                <a:cs typeface="Chalkboard" charset="0"/>
                <a:sym typeface="Symbol"/>
              </a:rPr>
              <a:t>Let </a:t>
            </a:r>
            <a:r>
              <a:rPr lang="en-US" sz="1600" dirty="0">
                <a:solidFill>
                  <a:srgbClr val="0000FF"/>
                </a:solidFill>
                <a:latin typeface="Chalkboard" charset="0"/>
                <a:ea typeface="Chalkboard" charset="0"/>
                <a:cs typeface="Chalkboard" charset="0"/>
                <a:sym typeface="Symbol"/>
              </a:rPr>
              <a:t></a:t>
            </a:r>
            <a:r>
              <a:rPr lang="en-US" sz="2000" baseline="-25000" dirty="0">
                <a:solidFill>
                  <a:srgbClr val="0000FF"/>
                </a:solidFill>
                <a:latin typeface="Chalkboard" charset="0"/>
                <a:ea typeface="Chalkboard" charset="0"/>
                <a:cs typeface="Chalkboard" charset="0"/>
                <a:sym typeface="Symbol"/>
              </a:rPr>
              <a:t>E</a:t>
            </a:r>
            <a:r>
              <a:rPr lang="en-US" sz="1600" dirty="0">
                <a:solidFill>
                  <a:srgbClr val="0000FF"/>
                </a:solidFill>
                <a:latin typeface="Chalkboard" charset="0"/>
                <a:ea typeface="Chalkboard" charset="0"/>
                <a:cs typeface="Chalkboard" charset="0"/>
                <a:sym typeface="Symbol"/>
              </a:rPr>
              <a:t> = (</a:t>
            </a:r>
            <a:r>
              <a:rPr lang="en-US" sz="1600" dirty="0" err="1">
                <a:solidFill>
                  <a:srgbClr val="0000FF"/>
                </a:solidFill>
                <a:latin typeface="Chalkboard" charset="0"/>
                <a:ea typeface="Chalkboard" charset="0"/>
                <a:cs typeface="Chalkboard" charset="0"/>
                <a:sym typeface="Symbol"/>
              </a:rPr>
              <a:t>Enc</a:t>
            </a:r>
            <a:r>
              <a:rPr lang="en-US" sz="1600" dirty="0">
                <a:solidFill>
                  <a:srgbClr val="0000FF"/>
                </a:solidFill>
                <a:latin typeface="Chalkboard" charset="0"/>
                <a:ea typeface="Chalkboard" charset="0"/>
                <a:cs typeface="Chalkboard" charset="0"/>
                <a:sym typeface="Symbol"/>
              </a:rPr>
              <a:t>, Dec) be a </a:t>
            </a:r>
            <a:r>
              <a:rPr lang="en-US" sz="1600" dirty="0" err="1">
                <a:solidFill>
                  <a:srgbClr val="0000FF"/>
                </a:solidFill>
                <a:latin typeface="Chalkboard" charset="0"/>
                <a:ea typeface="Chalkboard" charset="0"/>
                <a:cs typeface="Chalkboard" charset="0"/>
                <a:sym typeface="Symbol"/>
              </a:rPr>
              <a:t>cpa</a:t>
            </a:r>
            <a:r>
              <a:rPr lang="en-US" sz="1600" dirty="0">
                <a:solidFill>
                  <a:srgbClr val="0000FF"/>
                </a:solidFill>
                <a:latin typeface="Chalkboard" charset="0"/>
                <a:ea typeface="Chalkboard" charset="0"/>
                <a:cs typeface="Chalkboard" charset="0"/>
                <a:sym typeface="Symbol"/>
              </a:rPr>
              <a:t>-secure SKE </a:t>
            </a:r>
            <a:r>
              <a:rPr lang="en-US" sz="1600" dirty="0">
                <a:latin typeface="Chalkboard" charset="0"/>
                <a:ea typeface="Chalkboard" charset="0"/>
                <a:cs typeface="Chalkboard" charset="0"/>
                <a:sym typeface="Symbol"/>
              </a:rPr>
              <a:t>and </a:t>
            </a:r>
            <a:r>
              <a:rPr lang="en-US" sz="1600" dirty="0">
                <a:solidFill>
                  <a:srgbClr val="0000FF"/>
                </a:solidFill>
                <a:latin typeface="Chalkboard" charset="0"/>
                <a:ea typeface="Chalkboard" charset="0"/>
                <a:cs typeface="Chalkboard" charset="0"/>
                <a:sym typeface="Symbol"/>
              </a:rPr>
              <a:t></a:t>
            </a:r>
            <a:r>
              <a:rPr lang="en-US" sz="2000" baseline="-25000" dirty="0">
                <a:solidFill>
                  <a:srgbClr val="0000FF"/>
                </a:solidFill>
                <a:latin typeface="Chalkboard" charset="0"/>
                <a:ea typeface="Chalkboard" charset="0"/>
                <a:cs typeface="Chalkboard" charset="0"/>
                <a:sym typeface="Symbol"/>
              </a:rPr>
              <a:t>M</a:t>
            </a:r>
            <a:r>
              <a:rPr lang="en-US" sz="1600" dirty="0">
                <a:solidFill>
                  <a:srgbClr val="0000FF"/>
                </a:solidFill>
                <a:latin typeface="Chalkboard" charset="0"/>
                <a:ea typeface="Chalkboard" charset="0"/>
                <a:cs typeface="Chalkboard" charset="0"/>
                <a:sym typeface="Symbol"/>
              </a:rPr>
              <a:t> = (Mac, </a:t>
            </a:r>
            <a:r>
              <a:rPr lang="en-US" sz="1600" dirty="0" err="1">
                <a:solidFill>
                  <a:srgbClr val="0000FF"/>
                </a:solidFill>
                <a:latin typeface="Chalkboard" charset="0"/>
                <a:ea typeface="Chalkboard" charset="0"/>
                <a:cs typeface="Chalkboard" charset="0"/>
                <a:sym typeface="Symbol"/>
              </a:rPr>
              <a:t>Vrfy</a:t>
            </a:r>
            <a:r>
              <a:rPr lang="en-US" sz="1600" dirty="0">
                <a:solidFill>
                  <a:srgbClr val="0000FF"/>
                </a:solidFill>
                <a:latin typeface="Chalkboard" charset="0"/>
                <a:ea typeface="Chalkboard" charset="0"/>
                <a:cs typeface="Chalkboard" charset="0"/>
                <a:sym typeface="Symbol"/>
              </a:rPr>
              <a:t>) be a </a:t>
            </a:r>
            <a:r>
              <a:rPr lang="en-US" sz="1600" dirty="0" err="1" smtClean="0">
                <a:solidFill>
                  <a:srgbClr val="0000FF"/>
                </a:solidFill>
                <a:latin typeface="Chalkboard" charset="0"/>
                <a:ea typeface="Chalkboard" charset="0"/>
                <a:cs typeface="Chalkboard" charset="0"/>
                <a:sym typeface="Symbol"/>
              </a:rPr>
              <a:t>scma</a:t>
            </a:r>
            <a:r>
              <a:rPr lang="en-US" sz="1600" dirty="0" smtClean="0">
                <a:solidFill>
                  <a:srgbClr val="0000FF"/>
                </a:solidFill>
                <a:latin typeface="Chalkboard" charset="0"/>
                <a:ea typeface="Chalkboard" charset="0"/>
                <a:cs typeface="Chalkboard" charset="0"/>
                <a:sym typeface="Symbol"/>
              </a:rPr>
              <a:t>-secure </a:t>
            </a:r>
            <a:r>
              <a:rPr lang="en-US" sz="1600" dirty="0">
                <a:solidFill>
                  <a:srgbClr val="0000FF"/>
                </a:solidFill>
                <a:latin typeface="Chalkboard" charset="0"/>
                <a:ea typeface="Chalkboard" charset="0"/>
                <a:cs typeface="Chalkboard" charset="0"/>
                <a:sym typeface="Symbol"/>
              </a:rPr>
              <a:t>MAC</a:t>
            </a:r>
            <a:endParaRPr lang="en-US" sz="1600" baseline="-25000" dirty="0">
              <a:solidFill>
                <a:srgbClr val="0000FF"/>
              </a:solidFill>
              <a:latin typeface="Chalkboard" charset="0"/>
              <a:ea typeface="Chalkboard" charset="0"/>
              <a:cs typeface="Chalkboard" charset="0"/>
            </a:endParaRPr>
          </a:p>
        </p:txBody>
      </p:sp>
      <p:sp>
        <p:nvSpPr>
          <p:cNvPr id="71" name="Text Box 7"/>
          <p:cNvSpPr txBox="1">
            <a:spLocks noChangeArrowheads="1"/>
          </p:cNvSpPr>
          <p:nvPr/>
        </p:nvSpPr>
        <p:spPr bwMode="auto">
          <a:xfrm>
            <a:off x="395536" y="1506270"/>
            <a:ext cx="8568952" cy="338554"/>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Ø"/>
            </a:pPr>
            <a:r>
              <a:rPr lang="en-US" sz="1600" dirty="0" smtClean="0">
                <a:latin typeface="Chalkboard" charset="0"/>
                <a:ea typeface="Chalkboard" charset="0"/>
                <a:cs typeface="Chalkboard" charset="0"/>
                <a:sym typeface="Symbol"/>
              </a:rPr>
              <a:t>Algorithm Gen in both </a:t>
            </a:r>
            <a:r>
              <a:rPr lang="en-US" sz="2000" baseline="-25000" dirty="0" smtClean="0">
                <a:latin typeface="Chalkboard" charset="0"/>
                <a:ea typeface="Chalkboard" charset="0"/>
                <a:cs typeface="Chalkboard" charset="0"/>
                <a:sym typeface="Symbol"/>
              </a:rPr>
              <a:t>E</a:t>
            </a:r>
            <a:r>
              <a:rPr lang="en-US" sz="1600" dirty="0" smtClean="0">
                <a:latin typeface="Chalkboard" charset="0"/>
                <a:ea typeface="Chalkboard" charset="0"/>
                <a:cs typeface="Chalkboard" charset="0"/>
                <a:sym typeface="Symbol"/>
              </a:rPr>
              <a:t> and </a:t>
            </a:r>
            <a:r>
              <a:rPr lang="en-US" sz="2000" baseline="-25000" dirty="0" smtClean="0">
                <a:latin typeface="Chalkboard" charset="0"/>
                <a:ea typeface="Chalkboard" charset="0"/>
                <a:cs typeface="Chalkboard" charset="0"/>
                <a:sym typeface="Symbol"/>
              </a:rPr>
              <a:t>M</a:t>
            </a:r>
            <a:r>
              <a:rPr lang="en-US" sz="1600" dirty="0" smtClean="0">
                <a:latin typeface="Chalkboard" charset="0"/>
                <a:ea typeface="Chalkboard" charset="0"/>
                <a:cs typeface="Chalkboard" charset="0"/>
                <a:sym typeface="Symbol"/>
              </a:rPr>
              <a:t> selects a random key from the respective domain </a:t>
            </a:r>
            <a:endParaRPr lang="en-US" sz="1600" baseline="-25000" dirty="0" smtClean="0">
              <a:solidFill>
                <a:srgbClr val="0000FF"/>
              </a:solidFill>
              <a:latin typeface="Chalkboard" charset="0"/>
              <a:ea typeface="Chalkboard" charset="0"/>
              <a:cs typeface="Chalkboard" charset="0"/>
            </a:endParaRPr>
          </a:p>
        </p:txBody>
      </p:sp>
      <p:sp>
        <p:nvSpPr>
          <p:cNvPr id="74" name="灯片编号占位符 10"/>
          <p:cNvSpPr>
            <a:spLocks noGrp="1"/>
          </p:cNvSpPr>
          <p:nvPr>
            <p:ph type="sldNum" sz="quarter" idx="12"/>
          </p:nvPr>
        </p:nvSpPr>
        <p:spPr>
          <a:xfrm>
            <a:off x="8507395" y="6398261"/>
            <a:ext cx="514400" cy="268139"/>
          </a:xfrm>
          <a:noFill/>
          <a:ln w="9525">
            <a:noFill/>
            <a:miter lim="800000"/>
            <a:headEnd/>
            <a:tailEnd/>
          </a:ln>
          <a:effectLst/>
        </p:spPr>
        <p:txBody>
          <a:bodyPr vert="horz" wrap="square" lIns="91440" tIns="45720" rIns="91440" bIns="45720" numCol="1" anchor="t" anchorCtr="0" compatLnSpc="1">
            <a:prstTxWarp prst="textNoShape">
              <a:avLst/>
            </a:prstTxWarp>
          </a:bodyPr>
          <a:lstStyle/>
          <a:p>
            <a:pPr algn="ctr"/>
            <a:r>
              <a:rPr lang="en-US" sz="1200" dirty="0" smtClean="0">
                <a:solidFill>
                  <a:schemeClr val="bg1">
                    <a:lumMod val="65000"/>
                  </a:schemeClr>
                </a:solidFill>
                <a:latin typeface="Calibri" panose="020F0502020204030204" pitchFamily="34" charset="0"/>
              </a:rPr>
              <a:t>28</a:t>
            </a:r>
            <a:endParaRPr lang="en-US" sz="1200" dirty="0">
              <a:solidFill>
                <a:schemeClr val="bg1">
                  <a:lumMod val="65000"/>
                </a:schemeClr>
              </a:solidFill>
              <a:latin typeface="Calibri" panose="020F0502020204030204" pitchFamily="34" charset="0"/>
            </a:endParaRPr>
          </a:p>
        </p:txBody>
      </p:sp>
    </p:spTree>
    <p:extLst>
      <p:ext uri="{BB962C8B-B14F-4D97-AF65-F5344CB8AC3E}">
        <p14:creationId xmlns:p14="http://schemas.microsoft.com/office/powerpoint/2010/main" val="410024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linds(horizontal)">
                                      <p:cBhvr>
                                        <p:cTn id="7" dur="500"/>
                                        <p:tgtEl>
                                          <p:spTgt spid="8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linds(horizontal)">
                                      <p:cBhvr>
                                        <p:cTn id="10" dur="500"/>
                                        <p:tgtEl>
                                          <p:spTgt spid="26"/>
                                        </p:tgtEl>
                                      </p:cBhvr>
                                    </p:animEffect>
                                  </p:childTnLst>
                                </p:cTn>
                              </p:par>
                              <p:par>
                                <p:cTn id="11" presetID="3" presetClass="entr" presetSubtype="10" fill="hold" nodeType="withEffect">
                                  <p:stCondLst>
                                    <p:cond delay="0"/>
                                  </p:stCondLst>
                                  <p:childTnLst>
                                    <p:set>
                                      <p:cBhvr>
                                        <p:cTn id="12" dur="1" fill="hold">
                                          <p:stCondLst>
                                            <p:cond delay="0"/>
                                          </p:stCondLst>
                                        </p:cTn>
                                        <p:tgtEl>
                                          <p:spTgt spid="70"/>
                                        </p:tgtEl>
                                        <p:attrNameLst>
                                          <p:attrName>style.visibility</p:attrName>
                                        </p:attrNameLst>
                                      </p:cBhvr>
                                      <p:to>
                                        <p:strVal val="visible"/>
                                      </p:to>
                                    </p:set>
                                    <p:animEffect transition="in" filter="blinds(horizontal)">
                                      <p:cBhvr>
                                        <p:cTn id="13" dur="500"/>
                                        <p:tgtEl>
                                          <p:spTgt spid="7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9"/>
                                        </p:tgtEl>
                                        <p:attrNameLst>
                                          <p:attrName>style.visibility</p:attrName>
                                        </p:attrNameLst>
                                      </p:cBhvr>
                                      <p:to>
                                        <p:strVal val="visible"/>
                                      </p:to>
                                    </p:set>
                                    <p:animEffect transition="in" filter="blinds(horizontal)">
                                      <p:cBhvr>
                                        <p:cTn id="18" dur="500"/>
                                        <p:tgtEl>
                                          <p:spTgt spid="7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82"/>
                                        </p:tgtEl>
                                        <p:attrNameLst>
                                          <p:attrName>style.visibility</p:attrName>
                                        </p:attrNameLst>
                                      </p:cBhvr>
                                      <p:to>
                                        <p:strVal val="visible"/>
                                      </p:to>
                                    </p:set>
                                    <p:animEffect transition="in" filter="blinds(horizontal)">
                                      <p:cBhvr>
                                        <p:cTn id="23" dur="500"/>
                                        <p:tgtEl>
                                          <p:spTgt spid="8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20"/>
                                        </p:tgtEl>
                                        <p:attrNameLst>
                                          <p:attrName>style.visibility</p:attrName>
                                        </p:attrNameLst>
                                      </p:cBhvr>
                                      <p:to>
                                        <p:strVal val="visible"/>
                                      </p:to>
                                    </p:set>
                                    <p:animEffect transition="in" filter="blinds(horizontal)">
                                      <p:cBhvr>
                                        <p:cTn id="28" dur="500"/>
                                        <p:tgtEl>
                                          <p:spTgt spid="120"/>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21"/>
                                        </p:tgtEl>
                                        <p:attrNameLst>
                                          <p:attrName>style.visibility</p:attrName>
                                        </p:attrNameLst>
                                      </p:cBhvr>
                                      <p:to>
                                        <p:strVal val="visible"/>
                                      </p:to>
                                    </p:set>
                                    <p:animEffect transition="in" filter="blinds(horizontal)">
                                      <p:cBhvr>
                                        <p:cTn id="33" dur="500"/>
                                        <p:tgtEl>
                                          <p:spTgt spid="121"/>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29"/>
                                        </p:tgtEl>
                                        <p:attrNameLst>
                                          <p:attrName>style.visibility</p:attrName>
                                        </p:attrNameLst>
                                      </p:cBhvr>
                                      <p:to>
                                        <p:strVal val="visible"/>
                                      </p:to>
                                    </p:set>
                                    <p:animEffect transition="in" filter="blinds(horizontal)">
                                      <p:cBhvr>
                                        <p:cTn id="38" dur="500"/>
                                        <p:tgtEl>
                                          <p:spTgt spid="129"/>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133"/>
                                        </p:tgtEl>
                                        <p:attrNameLst>
                                          <p:attrName>style.visibility</p:attrName>
                                        </p:attrNameLst>
                                      </p:cBhvr>
                                      <p:to>
                                        <p:strVal val="visible"/>
                                      </p:to>
                                    </p:set>
                                    <p:animEffect transition="in" filter="blinds(horizontal)">
                                      <p:cBhvr>
                                        <p:cTn id="43" dur="500"/>
                                        <p:tgtEl>
                                          <p:spTgt spid="133"/>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137"/>
                                        </p:tgtEl>
                                        <p:attrNameLst>
                                          <p:attrName>style.visibility</p:attrName>
                                        </p:attrNameLst>
                                      </p:cBhvr>
                                      <p:to>
                                        <p:strVal val="visible"/>
                                      </p:to>
                                    </p:set>
                                    <p:animEffect transition="in" filter="blinds(horizontal)">
                                      <p:cBhvr>
                                        <p:cTn id="48"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8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1259632" y="2017876"/>
            <a:ext cx="2592288"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halkboard" charset="0"/>
              <a:ea typeface="Chalkboard" charset="0"/>
              <a:cs typeface="Chalkboard" charset="0"/>
            </a:endParaRPr>
          </a:p>
        </p:txBody>
      </p:sp>
      <p:grpSp>
        <p:nvGrpSpPr>
          <p:cNvPr id="2" name="Group 78"/>
          <p:cNvGrpSpPr/>
          <p:nvPr/>
        </p:nvGrpSpPr>
        <p:grpSpPr>
          <a:xfrm>
            <a:off x="179512" y="2049814"/>
            <a:ext cx="3600400" cy="1336214"/>
            <a:chOff x="179512" y="2452826"/>
            <a:chExt cx="3600400" cy="1336214"/>
          </a:xfrm>
        </p:grpSpPr>
        <p:sp>
          <p:nvSpPr>
            <p:cNvPr id="31" name="Rectangle 30"/>
            <p:cNvSpPr/>
            <p:nvPr/>
          </p:nvSpPr>
          <p:spPr>
            <a:xfrm>
              <a:off x="2843808" y="3284984"/>
              <a:ext cx="648072"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halkboard" charset="0"/>
                <a:ea typeface="Chalkboard" charset="0"/>
                <a:cs typeface="Chalkboard" charset="0"/>
              </a:endParaRPr>
            </a:p>
          </p:txBody>
        </p:sp>
        <p:cxnSp>
          <p:nvCxnSpPr>
            <p:cNvPr id="32" name="Straight Connector 31"/>
            <p:cNvCxnSpPr/>
            <p:nvPr/>
          </p:nvCxnSpPr>
          <p:spPr>
            <a:xfrm>
              <a:off x="611560" y="3356992"/>
              <a:ext cx="2232248"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79512" y="3717032"/>
              <a:ext cx="2664296"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 Box 7"/>
            <p:cNvSpPr txBox="1">
              <a:spLocks noChangeArrowheads="1"/>
            </p:cNvSpPr>
            <p:nvPr/>
          </p:nvSpPr>
          <p:spPr bwMode="auto">
            <a:xfrm>
              <a:off x="2843808" y="3356992"/>
              <a:ext cx="93610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Enc</a:t>
              </a:r>
              <a:endParaRPr lang="en-US" sz="2000" baseline="-25000" dirty="0" smtClean="0">
                <a:solidFill>
                  <a:srgbClr val="0000FF"/>
                </a:solidFill>
                <a:latin typeface="Chalkboard" charset="0"/>
                <a:ea typeface="Chalkboard" charset="0"/>
                <a:cs typeface="Chalkboard" charset="0"/>
              </a:endParaRPr>
            </a:p>
          </p:txBody>
        </p:sp>
        <p:sp>
          <p:nvSpPr>
            <p:cNvPr id="51" name="Text Box 7"/>
            <p:cNvSpPr txBox="1">
              <a:spLocks noChangeArrowheads="1"/>
            </p:cNvSpPr>
            <p:nvPr/>
          </p:nvSpPr>
          <p:spPr bwMode="auto">
            <a:xfrm>
              <a:off x="187896" y="3316922"/>
              <a:ext cx="639688"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err="1" smtClean="0">
                  <a:latin typeface="Chalkboard" charset="0"/>
                  <a:ea typeface="Chalkboard" charset="0"/>
                  <a:cs typeface="Chalkboard" charset="0"/>
                  <a:sym typeface="Symbol"/>
                </a:rPr>
                <a:t>k</a:t>
              </a:r>
              <a:r>
                <a:rPr lang="en-US" altLang="zh-CN" sz="2000" baseline="-25000" dirty="0" err="1" smtClean="0">
                  <a:latin typeface="Chalkboard" charset="0"/>
                  <a:ea typeface="Chalkboard" charset="0"/>
                  <a:cs typeface="Chalkboard" charset="0"/>
                  <a:sym typeface="Symbol"/>
                </a:rPr>
                <a:t>M</a:t>
              </a:r>
              <a:endParaRPr lang="en-US" sz="2000" baseline="-25000" dirty="0" smtClean="0">
                <a:solidFill>
                  <a:srgbClr val="0000FF"/>
                </a:solidFill>
                <a:latin typeface="Chalkboard" charset="0"/>
                <a:ea typeface="Chalkboard" charset="0"/>
                <a:cs typeface="Chalkboard" charset="0"/>
              </a:endParaRPr>
            </a:p>
          </p:txBody>
        </p:sp>
        <p:cxnSp>
          <p:nvCxnSpPr>
            <p:cNvPr id="53" name="Straight Connector 52"/>
            <p:cNvCxnSpPr/>
            <p:nvPr/>
          </p:nvCxnSpPr>
          <p:spPr>
            <a:xfrm>
              <a:off x="2267744" y="2780928"/>
              <a:ext cx="288032"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555776" y="2780928"/>
              <a:ext cx="0" cy="576064"/>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 Box 7"/>
            <p:cNvSpPr txBox="1">
              <a:spLocks noChangeArrowheads="1"/>
            </p:cNvSpPr>
            <p:nvPr/>
          </p:nvSpPr>
          <p:spPr bwMode="auto">
            <a:xfrm>
              <a:off x="2339752" y="2452826"/>
              <a:ext cx="42366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t</a:t>
              </a:r>
              <a:endParaRPr lang="en-US" sz="2000" baseline="-25000" dirty="0" smtClean="0">
                <a:solidFill>
                  <a:srgbClr val="0000FF"/>
                </a:solidFill>
                <a:latin typeface="Chalkboard" charset="0"/>
                <a:ea typeface="Chalkboard" charset="0"/>
                <a:cs typeface="Chalkboard" charset="0"/>
              </a:endParaRPr>
            </a:p>
          </p:txBody>
        </p:sp>
      </p:grpSp>
      <p:grpSp>
        <p:nvGrpSpPr>
          <p:cNvPr id="3" name="Group 69"/>
          <p:cNvGrpSpPr/>
          <p:nvPr/>
        </p:nvGrpSpPr>
        <p:grpSpPr>
          <a:xfrm>
            <a:off x="35496" y="1729844"/>
            <a:ext cx="2520280" cy="1224136"/>
            <a:chOff x="35496" y="2132856"/>
            <a:chExt cx="2520280" cy="1224136"/>
          </a:xfrm>
        </p:grpSpPr>
        <p:sp>
          <p:nvSpPr>
            <p:cNvPr id="49" name="Text Box 7"/>
            <p:cNvSpPr txBox="1">
              <a:spLocks noChangeArrowheads="1"/>
            </p:cNvSpPr>
            <p:nvPr/>
          </p:nvSpPr>
          <p:spPr bwMode="auto">
            <a:xfrm>
              <a:off x="35496" y="2708920"/>
              <a:ext cx="42366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m</a:t>
              </a:r>
              <a:endParaRPr lang="en-US" sz="2000" baseline="-25000" dirty="0" smtClean="0">
                <a:solidFill>
                  <a:srgbClr val="0000FF"/>
                </a:solidFill>
                <a:latin typeface="Chalkboard" charset="0"/>
                <a:ea typeface="Chalkboard" charset="0"/>
                <a:cs typeface="Chalkboard" charset="0"/>
              </a:endParaRPr>
            </a:p>
          </p:txBody>
        </p:sp>
        <p:grpSp>
          <p:nvGrpSpPr>
            <p:cNvPr id="4" name="Group 68"/>
            <p:cNvGrpSpPr/>
            <p:nvPr/>
          </p:nvGrpSpPr>
          <p:grpSpPr>
            <a:xfrm>
              <a:off x="35496" y="2132856"/>
              <a:ext cx="2520280" cy="1224136"/>
              <a:chOff x="35496" y="2132856"/>
              <a:chExt cx="2520280" cy="1224136"/>
            </a:xfrm>
          </p:grpSpPr>
          <p:sp>
            <p:nvSpPr>
              <p:cNvPr id="30" name="Rectangle 29"/>
              <p:cNvSpPr/>
              <p:nvPr/>
            </p:nvSpPr>
            <p:spPr>
              <a:xfrm>
                <a:off x="1547664" y="2492896"/>
                <a:ext cx="792088" cy="504056"/>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halkboard" charset="0"/>
                  <a:ea typeface="Chalkboard" charset="0"/>
                  <a:cs typeface="Chalkboard" charset="0"/>
                </a:endParaRPr>
              </a:p>
            </p:txBody>
          </p:sp>
          <p:cxnSp>
            <p:nvCxnSpPr>
              <p:cNvPr id="35" name="Straight Connector 34"/>
              <p:cNvCxnSpPr/>
              <p:nvPr/>
            </p:nvCxnSpPr>
            <p:spPr>
              <a:xfrm>
                <a:off x="179512" y="2564904"/>
                <a:ext cx="1368152"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 Box 7"/>
              <p:cNvSpPr txBox="1">
                <a:spLocks noChangeArrowheads="1"/>
              </p:cNvSpPr>
              <p:nvPr/>
            </p:nvSpPr>
            <p:spPr bwMode="auto">
              <a:xfrm>
                <a:off x="1619672" y="2524834"/>
                <a:ext cx="93610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Mac</a:t>
                </a:r>
                <a:endParaRPr lang="en-US" sz="2000" baseline="-25000" dirty="0" smtClean="0">
                  <a:solidFill>
                    <a:srgbClr val="0000FF"/>
                  </a:solidFill>
                  <a:latin typeface="Chalkboard" charset="0"/>
                  <a:ea typeface="Chalkboard" charset="0"/>
                  <a:cs typeface="Chalkboard" charset="0"/>
                </a:endParaRPr>
              </a:p>
            </p:txBody>
          </p:sp>
          <p:sp>
            <p:nvSpPr>
              <p:cNvPr id="50" name="Text Box 7"/>
              <p:cNvSpPr txBox="1">
                <a:spLocks noChangeArrowheads="1"/>
              </p:cNvSpPr>
              <p:nvPr/>
            </p:nvSpPr>
            <p:spPr bwMode="auto">
              <a:xfrm>
                <a:off x="179512" y="2132856"/>
                <a:ext cx="639688"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err="1" smtClean="0">
                    <a:latin typeface="Chalkboard" charset="0"/>
                    <a:ea typeface="Chalkboard" charset="0"/>
                    <a:cs typeface="Chalkboard" charset="0"/>
                    <a:sym typeface="Symbol"/>
                  </a:rPr>
                  <a:t>k</a:t>
                </a:r>
                <a:r>
                  <a:rPr lang="en-US" sz="2000" baseline="-25000" dirty="0" err="1" smtClean="0">
                    <a:latin typeface="Chalkboard" charset="0"/>
                    <a:ea typeface="Chalkboard" charset="0"/>
                    <a:cs typeface="Chalkboard" charset="0"/>
                    <a:sym typeface="Symbol"/>
                  </a:rPr>
                  <a:t>M</a:t>
                </a:r>
                <a:endParaRPr lang="en-US" sz="2000" baseline="-25000" dirty="0" smtClean="0">
                  <a:solidFill>
                    <a:srgbClr val="0000FF"/>
                  </a:solidFill>
                  <a:latin typeface="Chalkboard" charset="0"/>
                  <a:ea typeface="Chalkboard" charset="0"/>
                  <a:cs typeface="Chalkboard" charset="0"/>
                </a:endParaRPr>
              </a:p>
            </p:txBody>
          </p:sp>
          <p:cxnSp>
            <p:nvCxnSpPr>
              <p:cNvPr id="65" name="Straight Connector 64"/>
              <p:cNvCxnSpPr/>
              <p:nvPr/>
            </p:nvCxnSpPr>
            <p:spPr>
              <a:xfrm>
                <a:off x="611560" y="2852936"/>
                <a:ext cx="0" cy="5040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11560" y="2852936"/>
                <a:ext cx="936104"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35496" y="3140968"/>
                <a:ext cx="5760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 name="Group 81"/>
          <p:cNvGrpSpPr/>
          <p:nvPr/>
        </p:nvGrpSpPr>
        <p:grpSpPr>
          <a:xfrm>
            <a:off x="3491880" y="2377916"/>
            <a:ext cx="855712" cy="792088"/>
            <a:chOff x="3491880" y="2780928"/>
            <a:chExt cx="855712" cy="792088"/>
          </a:xfrm>
        </p:grpSpPr>
        <p:cxnSp>
          <p:nvCxnSpPr>
            <p:cNvPr id="52" name="Straight Connector 51"/>
            <p:cNvCxnSpPr/>
            <p:nvPr/>
          </p:nvCxnSpPr>
          <p:spPr>
            <a:xfrm>
              <a:off x="3851920" y="3140968"/>
              <a:ext cx="432048"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707904" y="3140968"/>
              <a:ext cx="8384" cy="432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491880" y="3573016"/>
              <a:ext cx="21602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 Box 7"/>
            <p:cNvSpPr txBox="1">
              <a:spLocks noChangeArrowheads="1"/>
            </p:cNvSpPr>
            <p:nvPr/>
          </p:nvSpPr>
          <p:spPr bwMode="auto">
            <a:xfrm>
              <a:off x="3923928" y="2780928"/>
              <a:ext cx="42366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c</a:t>
              </a:r>
              <a:endParaRPr lang="en-US" sz="2000" baseline="-25000" dirty="0" smtClean="0">
                <a:solidFill>
                  <a:srgbClr val="0000FF"/>
                </a:solidFill>
                <a:latin typeface="Chalkboard" charset="0"/>
                <a:ea typeface="Chalkboard" charset="0"/>
                <a:cs typeface="Chalkboard" charset="0"/>
              </a:endParaRPr>
            </a:p>
          </p:txBody>
        </p:sp>
        <p:cxnSp>
          <p:nvCxnSpPr>
            <p:cNvPr id="81" name="Straight Connector 80"/>
            <p:cNvCxnSpPr/>
            <p:nvPr/>
          </p:nvCxnSpPr>
          <p:spPr>
            <a:xfrm>
              <a:off x="3707904" y="3140968"/>
              <a:ext cx="21602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4" name="Text Box 7"/>
          <p:cNvSpPr txBox="1">
            <a:spLocks noChangeArrowheads="1"/>
          </p:cNvSpPr>
          <p:nvPr/>
        </p:nvSpPr>
        <p:spPr bwMode="auto">
          <a:xfrm>
            <a:off x="1835696" y="1679322"/>
            <a:ext cx="1296144" cy="338554"/>
          </a:xfrm>
          <a:prstGeom prst="rect">
            <a:avLst/>
          </a:prstGeom>
          <a:noFill/>
          <a:ln w="9525">
            <a:noFill/>
            <a:miter lim="800000"/>
            <a:headEnd/>
            <a:tailEnd/>
          </a:ln>
        </p:spPr>
        <p:txBody>
          <a:bodyPr wrap="square">
            <a:spAutoFit/>
          </a:bodyPr>
          <a:lstStyle/>
          <a:p>
            <a:pPr marL="285750" indent="-285750">
              <a:spcBef>
                <a:spcPct val="50000"/>
              </a:spcBef>
            </a:pPr>
            <a:r>
              <a:rPr lang="en-US" sz="1600" dirty="0" smtClean="0">
                <a:latin typeface="Chalkboard" charset="0"/>
                <a:ea typeface="Chalkboard" charset="0"/>
                <a:cs typeface="Chalkboard" charset="0"/>
                <a:sym typeface="Symbol"/>
              </a:rPr>
              <a:t>Encryption</a:t>
            </a:r>
            <a:endParaRPr lang="en-US" sz="1600" baseline="-25000" dirty="0" smtClean="0">
              <a:latin typeface="Chalkboard" charset="0"/>
              <a:ea typeface="Chalkboard" charset="0"/>
              <a:cs typeface="Chalkboard" charset="0"/>
            </a:endParaRPr>
          </a:p>
        </p:txBody>
      </p:sp>
      <p:grpSp>
        <p:nvGrpSpPr>
          <p:cNvPr id="6" name="Group 119"/>
          <p:cNvGrpSpPr/>
          <p:nvPr/>
        </p:nvGrpSpPr>
        <p:grpSpPr>
          <a:xfrm>
            <a:off x="4788024" y="1657836"/>
            <a:ext cx="3816424" cy="1778714"/>
            <a:chOff x="4724400" y="2060848"/>
            <a:chExt cx="3816424" cy="1778714"/>
          </a:xfrm>
        </p:grpSpPr>
        <p:sp>
          <p:nvSpPr>
            <p:cNvPr id="111" name="Text Box 7"/>
            <p:cNvSpPr txBox="1">
              <a:spLocks noChangeArrowheads="1"/>
            </p:cNvSpPr>
            <p:nvPr/>
          </p:nvSpPr>
          <p:spPr bwMode="auto">
            <a:xfrm>
              <a:off x="6524600" y="2060848"/>
              <a:ext cx="1296144" cy="338554"/>
            </a:xfrm>
            <a:prstGeom prst="rect">
              <a:avLst/>
            </a:prstGeom>
            <a:noFill/>
            <a:ln w="9525">
              <a:noFill/>
              <a:miter lim="800000"/>
              <a:headEnd/>
              <a:tailEnd/>
            </a:ln>
          </p:spPr>
          <p:txBody>
            <a:bodyPr wrap="square">
              <a:spAutoFit/>
            </a:bodyPr>
            <a:lstStyle/>
            <a:p>
              <a:pPr marL="285750" indent="-285750">
                <a:spcBef>
                  <a:spcPct val="50000"/>
                </a:spcBef>
              </a:pPr>
              <a:r>
                <a:rPr lang="en-US" sz="1600" dirty="0" smtClean="0">
                  <a:latin typeface="Chalkboard" charset="0"/>
                  <a:ea typeface="Chalkboard" charset="0"/>
                  <a:cs typeface="Chalkboard" charset="0"/>
                  <a:sym typeface="Symbol"/>
                </a:rPr>
                <a:t>Decryption</a:t>
              </a:r>
              <a:endParaRPr lang="en-US" sz="1600" baseline="-25000" dirty="0" smtClean="0">
                <a:latin typeface="Chalkboard" charset="0"/>
                <a:ea typeface="Chalkboard" charset="0"/>
                <a:cs typeface="Chalkboard" charset="0"/>
              </a:endParaRPr>
            </a:p>
          </p:txBody>
        </p:sp>
        <p:grpSp>
          <p:nvGrpSpPr>
            <p:cNvPr id="7" name="Group 118"/>
            <p:cNvGrpSpPr/>
            <p:nvPr/>
          </p:nvGrpSpPr>
          <p:grpSpPr>
            <a:xfrm>
              <a:off x="4724400" y="2111370"/>
              <a:ext cx="3816424" cy="1728192"/>
              <a:chOff x="4724400" y="2111370"/>
              <a:chExt cx="3816424" cy="1728192"/>
            </a:xfrm>
          </p:grpSpPr>
          <p:sp>
            <p:nvSpPr>
              <p:cNvPr id="85" name="Rectangle 84"/>
              <p:cNvSpPr/>
              <p:nvPr/>
            </p:nvSpPr>
            <p:spPr>
              <a:xfrm>
                <a:off x="5948536" y="2399402"/>
                <a:ext cx="2592288"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halkboard" charset="0"/>
                  <a:ea typeface="Chalkboard" charset="0"/>
                  <a:cs typeface="Chalkboard" charset="0"/>
                </a:endParaRPr>
              </a:p>
            </p:txBody>
          </p:sp>
          <p:sp>
            <p:nvSpPr>
              <p:cNvPr id="96" name="Text Box 7"/>
              <p:cNvSpPr txBox="1">
                <a:spLocks noChangeArrowheads="1"/>
              </p:cNvSpPr>
              <p:nvPr/>
            </p:nvSpPr>
            <p:spPr bwMode="auto">
              <a:xfrm>
                <a:off x="4724400" y="2687434"/>
                <a:ext cx="42366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a:latin typeface="Chalkboard" charset="0"/>
                    <a:ea typeface="Chalkboard" charset="0"/>
                    <a:cs typeface="Chalkboard" charset="0"/>
                    <a:sym typeface="Symbol"/>
                  </a:rPr>
                  <a:t>c</a:t>
                </a:r>
                <a:endParaRPr lang="en-US" sz="2000" baseline="-25000" dirty="0" smtClean="0">
                  <a:solidFill>
                    <a:srgbClr val="0000FF"/>
                  </a:solidFill>
                  <a:latin typeface="Chalkboard" charset="0"/>
                  <a:ea typeface="Chalkboard" charset="0"/>
                  <a:cs typeface="Chalkboard" charset="0"/>
                </a:endParaRPr>
              </a:p>
            </p:txBody>
          </p:sp>
          <p:sp>
            <p:nvSpPr>
              <p:cNvPr id="98" name="Rectangle 97"/>
              <p:cNvSpPr/>
              <p:nvPr/>
            </p:nvSpPr>
            <p:spPr>
              <a:xfrm>
                <a:off x="6236568" y="2471410"/>
                <a:ext cx="792088" cy="504056"/>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halkboard" charset="0"/>
                  <a:ea typeface="Chalkboard" charset="0"/>
                  <a:cs typeface="Chalkboard" charset="0"/>
                </a:endParaRPr>
              </a:p>
            </p:txBody>
          </p:sp>
          <p:cxnSp>
            <p:nvCxnSpPr>
              <p:cNvPr id="99" name="Straight Connector 98"/>
              <p:cNvCxnSpPr/>
              <p:nvPr/>
            </p:nvCxnSpPr>
            <p:spPr>
              <a:xfrm>
                <a:off x="4868416" y="2543418"/>
                <a:ext cx="1368152"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Text Box 7"/>
              <p:cNvSpPr txBox="1">
                <a:spLocks noChangeArrowheads="1"/>
              </p:cNvSpPr>
              <p:nvPr/>
            </p:nvSpPr>
            <p:spPr bwMode="auto">
              <a:xfrm>
                <a:off x="6308576" y="2503348"/>
                <a:ext cx="93610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Dec</a:t>
                </a:r>
                <a:endParaRPr lang="en-US" sz="2000" baseline="-25000" dirty="0" smtClean="0">
                  <a:solidFill>
                    <a:srgbClr val="0000FF"/>
                  </a:solidFill>
                  <a:latin typeface="Chalkboard" charset="0"/>
                  <a:ea typeface="Chalkboard" charset="0"/>
                  <a:cs typeface="Chalkboard" charset="0"/>
                </a:endParaRPr>
              </a:p>
            </p:txBody>
          </p:sp>
          <p:sp>
            <p:nvSpPr>
              <p:cNvPr id="101" name="Text Box 7"/>
              <p:cNvSpPr txBox="1">
                <a:spLocks noChangeArrowheads="1"/>
              </p:cNvSpPr>
              <p:nvPr/>
            </p:nvSpPr>
            <p:spPr bwMode="auto">
              <a:xfrm>
                <a:off x="4868416" y="2111370"/>
                <a:ext cx="639688"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err="1" smtClean="0">
                    <a:latin typeface="Chalkboard" charset="0"/>
                    <a:ea typeface="Chalkboard" charset="0"/>
                    <a:cs typeface="Chalkboard" charset="0"/>
                    <a:sym typeface="Symbol"/>
                  </a:rPr>
                  <a:t>k</a:t>
                </a:r>
                <a:r>
                  <a:rPr lang="en-US" sz="2000" baseline="-25000" dirty="0" err="1" smtClean="0">
                    <a:latin typeface="Chalkboard" charset="0"/>
                    <a:ea typeface="Chalkboard" charset="0"/>
                    <a:cs typeface="Chalkboard" charset="0"/>
                    <a:sym typeface="Symbol"/>
                  </a:rPr>
                  <a:t>E</a:t>
                </a:r>
                <a:endParaRPr lang="en-US" sz="2000" baseline="-25000" dirty="0" smtClean="0">
                  <a:solidFill>
                    <a:srgbClr val="0000FF"/>
                  </a:solidFill>
                  <a:latin typeface="Chalkboard" charset="0"/>
                  <a:ea typeface="Chalkboard" charset="0"/>
                  <a:cs typeface="Chalkboard" charset="0"/>
                </a:endParaRPr>
              </a:p>
            </p:txBody>
          </p:sp>
          <p:cxnSp>
            <p:nvCxnSpPr>
              <p:cNvPr id="103" name="Straight Connector 102"/>
              <p:cNvCxnSpPr/>
              <p:nvPr/>
            </p:nvCxnSpPr>
            <p:spPr>
              <a:xfrm>
                <a:off x="5300464" y="2852936"/>
                <a:ext cx="936104"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4724400" y="3140968"/>
                <a:ext cx="5760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V="1">
                <a:off x="5292080" y="2852936"/>
                <a:ext cx="0" cy="288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8" name="Group 120"/>
          <p:cNvGrpSpPr/>
          <p:nvPr/>
        </p:nvGrpSpPr>
        <p:grpSpPr>
          <a:xfrm>
            <a:off x="7092280" y="2140406"/>
            <a:ext cx="1368152" cy="400110"/>
            <a:chOff x="6228184" y="4941168"/>
            <a:chExt cx="1368152" cy="400110"/>
          </a:xfrm>
        </p:grpSpPr>
        <p:cxnSp>
          <p:nvCxnSpPr>
            <p:cNvPr id="92" name="Straight Connector 91"/>
            <p:cNvCxnSpPr/>
            <p:nvPr/>
          </p:nvCxnSpPr>
          <p:spPr>
            <a:xfrm>
              <a:off x="6228184" y="5157192"/>
              <a:ext cx="288032"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4" name="Text Box 7"/>
            <p:cNvSpPr txBox="1">
              <a:spLocks noChangeArrowheads="1"/>
            </p:cNvSpPr>
            <p:nvPr/>
          </p:nvSpPr>
          <p:spPr bwMode="auto">
            <a:xfrm>
              <a:off x="6524600" y="4941168"/>
              <a:ext cx="1071736"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m || t</a:t>
              </a:r>
              <a:endParaRPr lang="en-US" sz="2000" baseline="-25000" dirty="0" smtClean="0">
                <a:solidFill>
                  <a:srgbClr val="0000FF"/>
                </a:solidFill>
                <a:latin typeface="Chalkboard" charset="0"/>
                <a:ea typeface="Chalkboard" charset="0"/>
                <a:cs typeface="Chalkboard" charset="0"/>
              </a:endParaRPr>
            </a:p>
          </p:txBody>
        </p:sp>
      </p:grpSp>
      <p:grpSp>
        <p:nvGrpSpPr>
          <p:cNvPr id="11" name="Group 128"/>
          <p:cNvGrpSpPr/>
          <p:nvPr/>
        </p:nvGrpSpPr>
        <p:grpSpPr>
          <a:xfrm>
            <a:off x="4788024" y="2500446"/>
            <a:ext cx="3528392" cy="792088"/>
            <a:chOff x="3923928" y="5301208"/>
            <a:chExt cx="3528392" cy="792088"/>
          </a:xfrm>
        </p:grpSpPr>
        <p:grpSp>
          <p:nvGrpSpPr>
            <p:cNvPr id="12" name="Group 126"/>
            <p:cNvGrpSpPr/>
            <p:nvPr/>
          </p:nvGrpSpPr>
          <p:grpSpPr>
            <a:xfrm>
              <a:off x="6516216" y="5301208"/>
              <a:ext cx="936104" cy="792088"/>
              <a:chOff x="6516216" y="5301208"/>
              <a:chExt cx="936104" cy="792088"/>
            </a:xfrm>
          </p:grpSpPr>
          <p:grpSp>
            <p:nvGrpSpPr>
              <p:cNvPr id="13" name="Group 121"/>
              <p:cNvGrpSpPr/>
              <p:nvPr/>
            </p:nvGrpSpPr>
            <p:grpSpPr>
              <a:xfrm>
                <a:off x="6516216" y="5589240"/>
                <a:ext cx="936104" cy="504056"/>
                <a:chOff x="7452320" y="3263498"/>
                <a:chExt cx="936104" cy="504056"/>
              </a:xfrm>
            </p:grpSpPr>
            <p:sp>
              <p:nvSpPr>
                <p:cNvPr id="87" name="Rectangle 86"/>
                <p:cNvSpPr/>
                <p:nvPr/>
              </p:nvSpPr>
              <p:spPr>
                <a:xfrm>
                  <a:off x="7532712" y="3263498"/>
                  <a:ext cx="648072"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halkboard" charset="0"/>
                    <a:ea typeface="Chalkboard" charset="0"/>
                    <a:cs typeface="Chalkboard" charset="0"/>
                  </a:endParaRPr>
                </a:p>
              </p:txBody>
            </p:sp>
            <p:sp>
              <p:nvSpPr>
                <p:cNvPr id="90" name="Text Box 7"/>
                <p:cNvSpPr txBox="1">
                  <a:spLocks noChangeArrowheads="1"/>
                </p:cNvSpPr>
                <p:nvPr/>
              </p:nvSpPr>
              <p:spPr bwMode="auto">
                <a:xfrm>
                  <a:off x="7452320" y="3335506"/>
                  <a:ext cx="93610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err="1" smtClean="0">
                      <a:latin typeface="Chalkboard" charset="0"/>
                      <a:ea typeface="Chalkboard" charset="0"/>
                      <a:cs typeface="Chalkboard" charset="0"/>
                      <a:sym typeface="Symbol"/>
                    </a:rPr>
                    <a:t>Vrfy</a:t>
                  </a:r>
                  <a:endParaRPr lang="en-US" sz="2000" baseline="-25000" dirty="0" smtClean="0">
                    <a:solidFill>
                      <a:srgbClr val="0000FF"/>
                    </a:solidFill>
                    <a:latin typeface="Chalkboard" charset="0"/>
                    <a:ea typeface="Chalkboard" charset="0"/>
                    <a:cs typeface="Chalkboard" charset="0"/>
                  </a:endParaRPr>
                </a:p>
              </p:txBody>
            </p:sp>
          </p:grpSp>
          <p:cxnSp>
            <p:nvCxnSpPr>
              <p:cNvPr id="93" name="Straight Connector 92"/>
              <p:cNvCxnSpPr/>
              <p:nvPr/>
            </p:nvCxnSpPr>
            <p:spPr>
              <a:xfrm>
                <a:off x="6732240" y="5301208"/>
                <a:ext cx="0" cy="288032"/>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7164288" y="5301208"/>
                <a:ext cx="0" cy="288032"/>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27"/>
            <p:cNvGrpSpPr/>
            <p:nvPr/>
          </p:nvGrpSpPr>
          <p:grpSpPr>
            <a:xfrm>
              <a:off x="3923928" y="5589240"/>
              <a:ext cx="2664296" cy="400110"/>
              <a:chOff x="4868416" y="3295436"/>
              <a:chExt cx="2664296" cy="400110"/>
            </a:xfrm>
          </p:grpSpPr>
          <p:cxnSp>
            <p:nvCxnSpPr>
              <p:cNvPr id="89" name="Straight Connector 88"/>
              <p:cNvCxnSpPr/>
              <p:nvPr/>
            </p:nvCxnSpPr>
            <p:spPr>
              <a:xfrm>
                <a:off x="4868416" y="3695546"/>
                <a:ext cx="2664296"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Text Box 7"/>
              <p:cNvSpPr txBox="1">
                <a:spLocks noChangeArrowheads="1"/>
              </p:cNvSpPr>
              <p:nvPr/>
            </p:nvSpPr>
            <p:spPr bwMode="auto">
              <a:xfrm>
                <a:off x="4876800" y="3295436"/>
                <a:ext cx="639688"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err="1" smtClean="0">
                    <a:latin typeface="Chalkboard" charset="0"/>
                    <a:ea typeface="Chalkboard" charset="0"/>
                    <a:cs typeface="Chalkboard" charset="0"/>
                    <a:sym typeface="Symbol"/>
                  </a:rPr>
                  <a:t>k</a:t>
                </a:r>
                <a:r>
                  <a:rPr lang="en-US" sz="2000" baseline="-25000" dirty="0" err="1" smtClean="0">
                    <a:latin typeface="Chalkboard" charset="0"/>
                    <a:ea typeface="Chalkboard" charset="0"/>
                    <a:cs typeface="Chalkboard" charset="0"/>
                    <a:sym typeface="Symbol"/>
                  </a:rPr>
                  <a:t>M</a:t>
                </a:r>
                <a:endParaRPr lang="en-US" sz="2000" baseline="-25000" dirty="0" smtClean="0">
                  <a:solidFill>
                    <a:srgbClr val="0000FF"/>
                  </a:solidFill>
                  <a:latin typeface="Chalkboard" charset="0"/>
                  <a:ea typeface="Chalkboard" charset="0"/>
                  <a:cs typeface="Chalkboard" charset="0"/>
                </a:endParaRPr>
              </a:p>
            </p:txBody>
          </p:sp>
        </p:grpSp>
      </p:grpSp>
      <p:grpSp>
        <p:nvGrpSpPr>
          <p:cNvPr id="15" name="Group 132"/>
          <p:cNvGrpSpPr/>
          <p:nvPr/>
        </p:nvGrpSpPr>
        <p:grpSpPr>
          <a:xfrm>
            <a:off x="8108776" y="2737956"/>
            <a:ext cx="495672" cy="400110"/>
            <a:chOff x="7892752" y="3573016"/>
            <a:chExt cx="495672" cy="400110"/>
          </a:xfrm>
        </p:grpSpPr>
        <p:cxnSp>
          <p:nvCxnSpPr>
            <p:cNvPr id="134" name="Straight Connector 133"/>
            <p:cNvCxnSpPr/>
            <p:nvPr/>
          </p:nvCxnSpPr>
          <p:spPr>
            <a:xfrm>
              <a:off x="7892752" y="3933056"/>
              <a:ext cx="351656"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5" name="Text Box 7"/>
            <p:cNvSpPr txBox="1">
              <a:spLocks noChangeArrowheads="1"/>
            </p:cNvSpPr>
            <p:nvPr/>
          </p:nvSpPr>
          <p:spPr bwMode="auto">
            <a:xfrm>
              <a:off x="7964760" y="3573016"/>
              <a:ext cx="42366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0</a:t>
              </a:r>
              <a:endParaRPr lang="en-US" sz="2000" baseline="-25000" dirty="0" smtClean="0">
                <a:solidFill>
                  <a:srgbClr val="0000FF"/>
                </a:solidFill>
                <a:latin typeface="Chalkboard" charset="0"/>
                <a:ea typeface="Chalkboard" charset="0"/>
                <a:cs typeface="Chalkboard" charset="0"/>
              </a:endParaRPr>
            </a:p>
          </p:txBody>
        </p:sp>
      </p:grpSp>
      <p:grpSp>
        <p:nvGrpSpPr>
          <p:cNvPr id="16" name="Group 136"/>
          <p:cNvGrpSpPr/>
          <p:nvPr/>
        </p:nvGrpSpPr>
        <p:grpSpPr>
          <a:xfrm>
            <a:off x="8604448" y="2377916"/>
            <a:ext cx="927720" cy="400110"/>
            <a:chOff x="9404920" y="3212976"/>
            <a:chExt cx="927720" cy="400110"/>
          </a:xfrm>
        </p:grpSpPr>
        <p:cxnSp>
          <p:nvCxnSpPr>
            <p:cNvPr id="138" name="Straight Connector 137"/>
            <p:cNvCxnSpPr/>
            <p:nvPr/>
          </p:nvCxnSpPr>
          <p:spPr>
            <a:xfrm>
              <a:off x="9404920" y="3573016"/>
              <a:ext cx="432048"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9" name="Text Box 7"/>
            <p:cNvSpPr txBox="1">
              <a:spLocks noChangeArrowheads="1"/>
            </p:cNvSpPr>
            <p:nvPr/>
          </p:nvSpPr>
          <p:spPr bwMode="auto">
            <a:xfrm>
              <a:off x="9404920" y="3212976"/>
              <a:ext cx="927720"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a:t>
              </a:r>
              <a:endParaRPr lang="en-US" sz="2000" baseline="-25000" dirty="0" smtClean="0">
                <a:solidFill>
                  <a:srgbClr val="0000FF"/>
                </a:solidFill>
                <a:latin typeface="Chalkboard" charset="0"/>
                <a:ea typeface="Chalkboard" charset="0"/>
                <a:cs typeface="Chalkboard" charset="0"/>
              </a:endParaRPr>
            </a:p>
          </p:txBody>
        </p:sp>
      </p:grpSp>
      <p:sp>
        <p:nvSpPr>
          <p:cNvPr id="69" name="Text Box 7"/>
          <p:cNvSpPr txBox="1">
            <a:spLocks noChangeArrowheads="1"/>
          </p:cNvSpPr>
          <p:nvPr/>
        </p:nvSpPr>
        <p:spPr bwMode="auto">
          <a:xfrm>
            <a:off x="179512" y="4538156"/>
            <a:ext cx="9001000" cy="338554"/>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Ø"/>
            </a:pPr>
            <a:r>
              <a:rPr lang="en-US" sz="1600" dirty="0" smtClean="0">
                <a:latin typeface="Chalkboard" charset="0"/>
                <a:ea typeface="Chalkboard" charset="0"/>
                <a:cs typeface="Chalkboard" charset="0"/>
                <a:sym typeface="Symbol"/>
              </a:rPr>
              <a:t>Unfortunately </a:t>
            </a:r>
            <a:r>
              <a:rPr lang="en-US" sz="1600" dirty="0" smtClean="0">
                <a:solidFill>
                  <a:srgbClr val="FF0000"/>
                </a:solidFill>
                <a:latin typeface="Chalkboard" charset="0"/>
                <a:ea typeface="Chalkboard" charset="0"/>
                <a:cs typeface="Chalkboard" charset="0"/>
                <a:sym typeface="Symbol"/>
              </a:rPr>
              <a:t>the above approach does not always lead to an authenticated cipher</a:t>
            </a:r>
            <a:endParaRPr lang="en-US" sz="1600" baseline="-25000" dirty="0" smtClean="0">
              <a:solidFill>
                <a:srgbClr val="FF0000"/>
              </a:solidFill>
              <a:latin typeface="Chalkboard" charset="0"/>
              <a:ea typeface="Chalkboard" charset="0"/>
              <a:cs typeface="Chalkboard" charset="0"/>
            </a:endParaRPr>
          </a:p>
        </p:txBody>
      </p:sp>
      <p:sp>
        <p:nvSpPr>
          <p:cNvPr id="70" name="Text Box 7"/>
          <p:cNvSpPr txBox="1">
            <a:spLocks noChangeArrowheads="1"/>
          </p:cNvSpPr>
          <p:nvPr/>
        </p:nvSpPr>
        <p:spPr bwMode="auto">
          <a:xfrm>
            <a:off x="467544" y="4931295"/>
            <a:ext cx="8496944" cy="584775"/>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v"/>
            </a:pPr>
            <a:r>
              <a:rPr lang="en-US" sz="1600" dirty="0" smtClean="0">
                <a:latin typeface="Chalkboard" charset="0"/>
                <a:ea typeface="Chalkboard" charset="0"/>
                <a:cs typeface="Chalkboard" charset="0"/>
                <a:sym typeface="Symbol"/>
              </a:rPr>
              <a:t>There </a:t>
            </a:r>
            <a:r>
              <a:rPr lang="en-US" sz="1600" dirty="0" smtClean="0">
                <a:solidFill>
                  <a:srgbClr val="0000FF"/>
                </a:solidFill>
                <a:latin typeface="Chalkboard" charset="0"/>
                <a:ea typeface="Chalkboard" charset="0"/>
                <a:cs typeface="Chalkboard" charset="0"/>
                <a:sym typeface="Symbol"/>
              </a:rPr>
              <a:t>exists an instantiation of </a:t>
            </a:r>
            <a:r>
              <a:rPr lang="en-US" sz="1600" baseline="-25000" dirty="0" smtClean="0">
                <a:solidFill>
                  <a:srgbClr val="0000FF"/>
                </a:solidFill>
                <a:latin typeface="Chalkboard" charset="0"/>
                <a:ea typeface="Chalkboard" charset="0"/>
                <a:cs typeface="Chalkboard" charset="0"/>
                <a:sym typeface="Symbol"/>
              </a:rPr>
              <a:t>E</a:t>
            </a:r>
            <a:r>
              <a:rPr lang="en-US" sz="1600" dirty="0" smtClean="0">
                <a:solidFill>
                  <a:srgbClr val="0000FF"/>
                </a:solidFill>
                <a:latin typeface="Chalkboard" charset="0"/>
                <a:ea typeface="Chalkboard" charset="0"/>
                <a:cs typeface="Chalkboard" charset="0"/>
                <a:sym typeface="Symbol"/>
              </a:rPr>
              <a:t> which is </a:t>
            </a:r>
            <a:r>
              <a:rPr lang="en-US" sz="1600" dirty="0" err="1" smtClean="0">
                <a:solidFill>
                  <a:srgbClr val="0000FF"/>
                </a:solidFill>
                <a:latin typeface="Chalkboard" charset="0"/>
                <a:ea typeface="Chalkboard" charset="0"/>
                <a:cs typeface="Chalkboard" charset="0"/>
                <a:sym typeface="Symbol"/>
              </a:rPr>
              <a:t>cpa</a:t>
            </a:r>
            <a:r>
              <a:rPr lang="en-US" sz="1600" dirty="0" smtClean="0">
                <a:solidFill>
                  <a:srgbClr val="0000FF"/>
                </a:solidFill>
                <a:latin typeface="Chalkboard" charset="0"/>
                <a:ea typeface="Chalkboard" charset="0"/>
                <a:cs typeface="Chalkboard" charset="0"/>
                <a:sym typeface="Symbol"/>
              </a:rPr>
              <a:t>-secure </a:t>
            </a:r>
            <a:r>
              <a:rPr lang="en-US" sz="1600" dirty="0" smtClean="0">
                <a:latin typeface="Chalkboard" charset="0"/>
                <a:ea typeface="Chalkboard" charset="0"/>
                <a:cs typeface="Chalkboard" charset="0"/>
                <a:sym typeface="Symbol"/>
              </a:rPr>
              <a:t>and which </a:t>
            </a:r>
            <a:r>
              <a:rPr lang="en-US" sz="1600" dirty="0" smtClean="0">
                <a:solidFill>
                  <a:srgbClr val="FF0000"/>
                </a:solidFill>
                <a:latin typeface="Chalkboard" charset="0"/>
                <a:ea typeface="Chalkboard" charset="0"/>
                <a:cs typeface="Chalkboard" charset="0"/>
                <a:sym typeface="Symbol"/>
              </a:rPr>
              <a:t>when combined with any MAC </a:t>
            </a:r>
            <a:r>
              <a:rPr lang="en-US" sz="1600" dirty="0" smtClean="0">
                <a:latin typeface="Chalkboard" charset="0"/>
                <a:ea typeface="Chalkboard" charset="0"/>
                <a:cs typeface="Chalkboard" charset="0"/>
                <a:sym typeface="Symbol"/>
              </a:rPr>
              <a:t>using the above approach does not lead to an authenticated cipher</a:t>
            </a:r>
            <a:endParaRPr lang="en-US" sz="1600" baseline="-25000" dirty="0" smtClean="0">
              <a:solidFill>
                <a:srgbClr val="0000FF"/>
              </a:solidFill>
              <a:latin typeface="Chalkboard" charset="0"/>
              <a:ea typeface="Chalkboard" charset="0"/>
              <a:cs typeface="Chalkboard" charset="0"/>
            </a:endParaRPr>
          </a:p>
        </p:txBody>
      </p:sp>
      <p:sp>
        <p:nvSpPr>
          <p:cNvPr id="74" name="Text Box 7"/>
          <p:cNvSpPr txBox="1">
            <a:spLocks noChangeArrowheads="1"/>
          </p:cNvSpPr>
          <p:nvPr/>
        </p:nvSpPr>
        <p:spPr bwMode="auto">
          <a:xfrm>
            <a:off x="35496" y="3695546"/>
            <a:ext cx="8712968" cy="338554"/>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q"/>
            </a:pPr>
            <a:r>
              <a:rPr lang="en-US" sz="1600" dirty="0" smtClean="0">
                <a:latin typeface="Chalkboard" charset="0"/>
                <a:ea typeface="Chalkboard" charset="0"/>
                <a:cs typeface="Chalkboard" charset="0"/>
                <a:sym typeface="Symbol"/>
              </a:rPr>
              <a:t>This approach used in SSL --- does this guarantee authenticated encryption ?</a:t>
            </a:r>
            <a:endParaRPr lang="en-US" sz="1600" baseline="-25000" dirty="0" smtClean="0">
              <a:latin typeface="Chalkboard" charset="0"/>
              <a:ea typeface="Chalkboard" charset="0"/>
              <a:cs typeface="Chalkboard" charset="0"/>
            </a:endParaRPr>
          </a:p>
        </p:txBody>
      </p:sp>
      <p:grpSp>
        <p:nvGrpSpPr>
          <p:cNvPr id="78" name="Group 77"/>
          <p:cNvGrpSpPr/>
          <p:nvPr/>
        </p:nvGrpSpPr>
        <p:grpSpPr>
          <a:xfrm>
            <a:off x="467544" y="5546268"/>
            <a:ext cx="8496944" cy="338554"/>
            <a:chOff x="467544" y="5949280"/>
            <a:chExt cx="8496944" cy="338554"/>
          </a:xfrm>
        </p:grpSpPr>
        <p:sp>
          <p:nvSpPr>
            <p:cNvPr id="75" name="Text Box 7"/>
            <p:cNvSpPr txBox="1">
              <a:spLocks noChangeArrowheads="1"/>
            </p:cNvSpPr>
            <p:nvPr/>
          </p:nvSpPr>
          <p:spPr bwMode="auto">
            <a:xfrm>
              <a:off x="467544" y="5949280"/>
              <a:ext cx="8496944" cy="338554"/>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v"/>
              </a:pPr>
              <a:r>
                <a:rPr lang="en-US" sz="1600" dirty="0" smtClean="0">
                  <a:latin typeface="Chalkboard" charset="0"/>
                  <a:ea typeface="Chalkboard" charset="0"/>
                  <a:cs typeface="Chalkboard" charset="0"/>
                  <a:sym typeface="Symbol"/>
                </a:rPr>
                <a:t>CBC-mode of encryption + MAC using above approach  authenticated encryption</a:t>
              </a:r>
              <a:endParaRPr lang="en-US" sz="1600" baseline="-25000" dirty="0" smtClean="0">
                <a:solidFill>
                  <a:srgbClr val="0000FF"/>
                </a:solidFill>
                <a:latin typeface="Chalkboard" charset="0"/>
                <a:ea typeface="Chalkboard" charset="0"/>
                <a:cs typeface="Chalkboard" charset="0"/>
              </a:endParaRPr>
            </a:p>
          </p:txBody>
        </p:sp>
        <p:cxnSp>
          <p:nvCxnSpPr>
            <p:cNvPr id="77" name="Straight Connector 76"/>
            <p:cNvCxnSpPr/>
            <p:nvPr/>
          </p:nvCxnSpPr>
          <p:spPr>
            <a:xfrm flipH="1">
              <a:off x="5940152" y="5949280"/>
              <a:ext cx="72008" cy="2880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9" name="Text Box 7"/>
          <p:cNvSpPr txBox="1">
            <a:spLocks noChangeArrowheads="1"/>
          </p:cNvSpPr>
          <p:nvPr/>
        </p:nvSpPr>
        <p:spPr bwMode="auto">
          <a:xfrm>
            <a:off x="467544" y="5978316"/>
            <a:ext cx="8496944" cy="338554"/>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v"/>
            </a:pPr>
            <a:r>
              <a:rPr lang="en-US" sz="1600" dirty="0" smtClean="0">
                <a:solidFill>
                  <a:srgbClr val="FF0000"/>
                </a:solidFill>
                <a:latin typeface="Chalkboard" charset="0"/>
                <a:ea typeface="Chalkboard" charset="0"/>
                <a:cs typeface="Chalkboard" charset="0"/>
                <a:sym typeface="Symbol"/>
              </a:rPr>
              <a:t>Security</a:t>
            </a:r>
            <a:r>
              <a:rPr lang="en-US" sz="1600" dirty="0" smtClean="0">
                <a:latin typeface="Chalkboard" charset="0"/>
                <a:ea typeface="Chalkboard" charset="0"/>
                <a:cs typeface="Chalkboard" charset="0"/>
                <a:sym typeface="Symbol"/>
              </a:rPr>
              <a:t> of this approach </a:t>
            </a:r>
            <a:r>
              <a:rPr lang="en-US" sz="1600" dirty="0" smtClean="0">
                <a:solidFill>
                  <a:srgbClr val="0000FF"/>
                </a:solidFill>
                <a:latin typeface="Chalkboard" charset="0"/>
                <a:ea typeface="Chalkboard" charset="0"/>
                <a:cs typeface="Chalkboard" charset="0"/>
                <a:sym typeface="Symbol"/>
              </a:rPr>
              <a:t>depends upon the underlying instantiation of </a:t>
            </a:r>
            <a:r>
              <a:rPr lang="en-US" sz="1600" baseline="-25000" dirty="0" smtClean="0">
                <a:solidFill>
                  <a:srgbClr val="0000FF"/>
                </a:solidFill>
                <a:latin typeface="Chalkboard" charset="0"/>
                <a:ea typeface="Chalkboard" charset="0"/>
                <a:cs typeface="Chalkboard" charset="0"/>
                <a:sym typeface="Symbol"/>
              </a:rPr>
              <a:t>E</a:t>
            </a:r>
            <a:endParaRPr lang="en-US" sz="1600" baseline="-25000" dirty="0" smtClean="0">
              <a:solidFill>
                <a:srgbClr val="0000FF"/>
              </a:solidFill>
              <a:latin typeface="Chalkboard" charset="0"/>
              <a:ea typeface="Chalkboard" charset="0"/>
              <a:cs typeface="Chalkboard" charset="0"/>
            </a:endParaRPr>
          </a:p>
        </p:txBody>
      </p:sp>
      <p:grpSp>
        <p:nvGrpSpPr>
          <p:cNvPr id="71" name="Group 25"/>
          <p:cNvGrpSpPr/>
          <p:nvPr/>
        </p:nvGrpSpPr>
        <p:grpSpPr>
          <a:xfrm>
            <a:off x="3707904" y="3674060"/>
            <a:ext cx="3528392" cy="1152128"/>
            <a:chOff x="3275856" y="2924944"/>
            <a:chExt cx="3528392" cy="1152128"/>
          </a:xfrm>
        </p:grpSpPr>
        <p:sp>
          <p:nvSpPr>
            <p:cNvPr id="72" name="Cloud Callout 71"/>
            <p:cNvSpPr/>
            <p:nvPr/>
          </p:nvSpPr>
          <p:spPr>
            <a:xfrm>
              <a:off x="3275856" y="2924944"/>
              <a:ext cx="3528392" cy="115212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halkboard" charset="0"/>
                <a:ea typeface="Chalkboard" charset="0"/>
                <a:cs typeface="Chalkboard" charset="0"/>
              </a:endParaRPr>
            </a:p>
          </p:txBody>
        </p:sp>
        <p:sp>
          <p:nvSpPr>
            <p:cNvPr id="73" name="Text Box 7"/>
            <p:cNvSpPr txBox="1">
              <a:spLocks noChangeArrowheads="1"/>
            </p:cNvSpPr>
            <p:nvPr/>
          </p:nvSpPr>
          <p:spPr bwMode="auto">
            <a:xfrm>
              <a:off x="3563888" y="3212976"/>
              <a:ext cx="3096344" cy="584775"/>
            </a:xfrm>
            <a:prstGeom prst="rect">
              <a:avLst/>
            </a:prstGeom>
            <a:noFill/>
            <a:ln w="9525">
              <a:noFill/>
              <a:miter lim="800000"/>
              <a:headEnd/>
              <a:tailEnd/>
            </a:ln>
          </p:spPr>
          <p:txBody>
            <a:bodyPr wrap="square">
              <a:spAutoFit/>
            </a:bodyPr>
            <a:lstStyle/>
            <a:p>
              <a:pPr>
                <a:spcBef>
                  <a:spcPct val="50000"/>
                </a:spcBef>
              </a:pPr>
              <a:r>
                <a:rPr lang="en-US" sz="1600" dirty="0" smtClean="0">
                  <a:latin typeface="Chalkboard" charset="0"/>
                  <a:ea typeface="Chalkboard" charset="0"/>
                  <a:cs typeface="Chalkboard" charset="0"/>
                  <a:sym typeface="Symbol"/>
                </a:rPr>
                <a:t>In general this approach is not recommended</a:t>
              </a:r>
              <a:endParaRPr lang="en-US" sz="1600" baseline="-25000" dirty="0" smtClean="0">
                <a:solidFill>
                  <a:srgbClr val="0000FF"/>
                </a:solidFill>
                <a:latin typeface="Chalkboard" charset="0"/>
                <a:ea typeface="Chalkboard" charset="0"/>
                <a:cs typeface="Chalkboard" charset="0"/>
              </a:endParaRPr>
            </a:p>
          </p:txBody>
        </p:sp>
      </p:grpSp>
      <p:sp>
        <p:nvSpPr>
          <p:cNvPr id="76" name="Rectangle 2"/>
          <p:cNvSpPr txBox="1">
            <a:spLocks noChangeArrowheads="1"/>
          </p:cNvSpPr>
          <p:nvPr/>
        </p:nvSpPr>
        <p:spPr>
          <a:xfrm>
            <a:off x="179512" y="44624"/>
            <a:ext cx="8712968" cy="504056"/>
          </a:xfrm>
          <a:prstGeom prst="rect">
            <a:avLst/>
          </a:prstGeom>
        </p:spPr>
        <p:txBody>
          <a:bodyPr/>
          <a:lstStyle/>
          <a:p>
            <a:pPr algn="ctr">
              <a:defRPr/>
            </a:pPr>
            <a:r>
              <a:rPr lang="en-US" sz="3200" kern="0" dirty="0" smtClean="0">
                <a:solidFill>
                  <a:srgbClr val="009900"/>
                </a:solidFill>
                <a:latin typeface="Chalkboard" charset="0"/>
                <a:ea typeface="Chalkboard" charset="0"/>
                <a:cs typeface="Chalkboard" charset="0"/>
              </a:rPr>
              <a:t>Attempt II (Authenticate-then-Encrypt)</a:t>
            </a:r>
            <a:endParaRPr lang="en-US" sz="3200" kern="0" dirty="0">
              <a:solidFill>
                <a:srgbClr val="009900"/>
              </a:solidFill>
              <a:latin typeface="Chalkboard" charset="0"/>
              <a:ea typeface="Chalkboard" charset="0"/>
              <a:cs typeface="Chalkboard" charset="0"/>
            </a:endParaRPr>
          </a:p>
        </p:txBody>
      </p:sp>
      <p:sp>
        <p:nvSpPr>
          <p:cNvPr id="80" name="Text Box 7"/>
          <p:cNvSpPr txBox="1">
            <a:spLocks noChangeArrowheads="1"/>
          </p:cNvSpPr>
          <p:nvPr/>
        </p:nvSpPr>
        <p:spPr bwMode="auto">
          <a:xfrm>
            <a:off x="107504" y="692696"/>
            <a:ext cx="8856984" cy="338554"/>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q"/>
            </a:pPr>
            <a:r>
              <a:rPr lang="en-US" sz="1600" dirty="0">
                <a:latin typeface="Chalkboard" charset="0"/>
                <a:ea typeface="Chalkboard" charset="0"/>
                <a:cs typeface="Chalkboard" charset="0"/>
                <a:sym typeface="Symbol"/>
              </a:rPr>
              <a:t>Let </a:t>
            </a:r>
            <a:r>
              <a:rPr lang="en-US" sz="1600" dirty="0">
                <a:solidFill>
                  <a:srgbClr val="0000FF"/>
                </a:solidFill>
                <a:latin typeface="Chalkboard" charset="0"/>
                <a:ea typeface="Chalkboard" charset="0"/>
                <a:cs typeface="Chalkboard" charset="0"/>
                <a:sym typeface="Symbol"/>
              </a:rPr>
              <a:t></a:t>
            </a:r>
            <a:r>
              <a:rPr lang="en-US" sz="2000" baseline="-25000" dirty="0">
                <a:solidFill>
                  <a:srgbClr val="0000FF"/>
                </a:solidFill>
                <a:latin typeface="Chalkboard" charset="0"/>
                <a:ea typeface="Chalkboard" charset="0"/>
                <a:cs typeface="Chalkboard" charset="0"/>
                <a:sym typeface="Symbol"/>
              </a:rPr>
              <a:t>E</a:t>
            </a:r>
            <a:r>
              <a:rPr lang="en-US" sz="1600" dirty="0">
                <a:solidFill>
                  <a:srgbClr val="0000FF"/>
                </a:solidFill>
                <a:latin typeface="Chalkboard" charset="0"/>
                <a:ea typeface="Chalkboard" charset="0"/>
                <a:cs typeface="Chalkboard" charset="0"/>
                <a:sym typeface="Symbol"/>
              </a:rPr>
              <a:t> = (</a:t>
            </a:r>
            <a:r>
              <a:rPr lang="en-US" sz="1600" dirty="0" err="1">
                <a:solidFill>
                  <a:srgbClr val="0000FF"/>
                </a:solidFill>
                <a:latin typeface="Chalkboard" charset="0"/>
                <a:ea typeface="Chalkboard" charset="0"/>
                <a:cs typeface="Chalkboard" charset="0"/>
                <a:sym typeface="Symbol"/>
              </a:rPr>
              <a:t>Enc</a:t>
            </a:r>
            <a:r>
              <a:rPr lang="en-US" sz="1600" dirty="0">
                <a:solidFill>
                  <a:srgbClr val="0000FF"/>
                </a:solidFill>
                <a:latin typeface="Chalkboard" charset="0"/>
                <a:ea typeface="Chalkboard" charset="0"/>
                <a:cs typeface="Chalkboard" charset="0"/>
                <a:sym typeface="Symbol"/>
              </a:rPr>
              <a:t>, Dec) be a </a:t>
            </a:r>
            <a:r>
              <a:rPr lang="en-US" sz="1600" dirty="0" err="1">
                <a:solidFill>
                  <a:srgbClr val="0000FF"/>
                </a:solidFill>
                <a:latin typeface="Chalkboard" charset="0"/>
                <a:ea typeface="Chalkboard" charset="0"/>
                <a:cs typeface="Chalkboard" charset="0"/>
                <a:sym typeface="Symbol"/>
              </a:rPr>
              <a:t>cpa</a:t>
            </a:r>
            <a:r>
              <a:rPr lang="en-US" sz="1600" dirty="0">
                <a:solidFill>
                  <a:srgbClr val="0000FF"/>
                </a:solidFill>
                <a:latin typeface="Chalkboard" charset="0"/>
                <a:ea typeface="Chalkboard" charset="0"/>
                <a:cs typeface="Chalkboard" charset="0"/>
                <a:sym typeface="Symbol"/>
              </a:rPr>
              <a:t>-secure SKE </a:t>
            </a:r>
            <a:r>
              <a:rPr lang="en-US" sz="1600" dirty="0">
                <a:latin typeface="Chalkboard" charset="0"/>
                <a:ea typeface="Chalkboard" charset="0"/>
                <a:cs typeface="Chalkboard" charset="0"/>
                <a:sym typeface="Symbol"/>
              </a:rPr>
              <a:t>and </a:t>
            </a:r>
            <a:r>
              <a:rPr lang="en-US" sz="1600" dirty="0">
                <a:solidFill>
                  <a:srgbClr val="0000FF"/>
                </a:solidFill>
                <a:latin typeface="Chalkboard" charset="0"/>
                <a:ea typeface="Chalkboard" charset="0"/>
                <a:cs typeface="Chalkboard" charset="0"/>
                <a:sym typeface="Symbol"/>
              </a:rPr>
              <a:t></a:t>
            </a:r>
            <a:r>
              <a:rPr lang="en-US" sz="2000" baseline="-25000" dirty="0">
                <a:solidFill>
                  <a:srgbClr val="0000FF"/>
                </a:solidFill>
                <a:latin typeface="Chalkboard" charset="0"/>
                <a:ea typeface="Chalkboard" charset="0"/>
                <a:cs typeface="Chalkboard" charset="0"/>
                <a:sym typeface="Symbol"/>
              </a:rPr>
              <a:t>M</a:t>
            </a:r>
            <a:r>
              <a:rPr lang="en-US" sz="1600" dirty="0">
                <a:solidFill>
                  <a:srgbClr val="0000FF"/>
                </a:solidFill>
                <a:latin typeface="Chalkboard" charset="0"/>
                <a:ea typeface="Chalkboard" charset="0"/>
                <a:cs typeface="Chalkboard" charset="0"/>
                <a:sym typeface="Symbol"/>
              </a:rPr>
              <a:t> = (Mac, </a:t>
            </a:r>
            <a:r>
              <a:rPr lang="en-US" sz="1600" dirty="0" err="1">
                <a:solidFill>
                  <a:srgbClr val="0000FF"/>
                </a:solidFill>
                <a:latin typeface="Chalkboard" charset="0"/>
                <a:ea typeface="Chalkboard" charset="0"/>
                <a:cs typeface="Chalkboard" charset="0"/>
                <a:sym typeface="Symbol"/>
              </a:rPr>
              <a:t>Vrfy</a:t>
            </a:r>
            <a:r>
              <a:rPr lang="en-US" sz="1600" dirty="0">
                <a:solidFill>
                  <a:srgbClr val="0000FF"/>
                </a:solidFill>
                <a:latin typeface="Chalkboard" charset="0"/>
                <a:ea typeface="Chalkboard" charset="0"/>
                <a:cs typeface="Chalkboard" charset="0"/>
                <a:sym typeface="Symbol"/>
              </a:rPr>
              <a:t>) be a </a:t>
            </a:r>
            <a:r>
              <a:rPr lang="en-US" sz="1600" dirty="0" err="1" smtClean="0">
                <a:solidFill>
                  <a:srgbClr val="0000FF"/>
                </a:solidFill>
                <a:latin typeface="Chalkboard" charset="0"/>
                <a:ea typeface="Chalkboard" charset="0"/>
                <a:cs typeface="Chalkboard" charset="0"/>
                <a:sym typeface="Symbol"/>
              </a:rPr>
              <a:t>scma</a:t>
            </a:r>
            <a:r>
              <a:rPr lang="en-US" sz="1600" dirty="0" smtClean="0">
                <a:solidFill>
                  <a:srgbClr val="0000FF"/>
                </a:solidFill>
                <a:latin typeface="Chalkboard" charset="0"/>
                <a:ea typeface="Chalkboard" charset="0"/>
                <a:cs typeface="Chalkboard" charset="0"/>
                <a:sym typeface="Symbol"/>
              </a:rPr>
              <a:t>-secure </a:t>
            </a:r>
            <a:r>
              <a:rPr lang="en-US" sz="1600" dirty="0">
                <a:solidFill>
                  <a:srgbClr val="0000FF"/>
                </a:solidFill>
                <a:latin typeface="Chalkboard" charset="0"/>
                <a:ea typeface="Chalkboard" charset="0"/>
                <a:cs typeface="Chalkboard" charset="0"/>
                <a:sym typeface="Symbol"/>
              </a:rPr>
              <a:t>MAC</a:t>
            </a:r>
            <a:endParaRPr lang="en-US" sz="1600" baseline="-25000" dirty="0">
              <a:solidFill>
                <a:srgbClr val="0000FF"/>
              </a:solidFill>
              <a:latin typeface="Chalkboard" charset="0"/>
              <a:ea typeface="Chalkboard" charset="0"/>
              <a:cs typeface="Chalkboard" charset="0"/>
            </a:endParaRPr>
          </a:p>
        </p:txBody>
      </p:sp>
      <p:sp>
        <p:nvSpPr>
          <p:cNvPr id="82" name="Text Box 7"/>
          <p:cNvSpPr txBox="1">
            <a:spLocks noChangeArrowheads="1"/>
          </p:cNvSpPr>
          <p:nvPr/>
        </p:nvSpPr>
        <p:spPr bwMode="auto">
          <a:xfrm>
            <a:off x="395536" y="1103258"/>
            <a:ext cx="8568952" cy="338554"/>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Ø"/>
            </a:pPr>
            <a:r>
              <a:rPr lang="en-US" sz="1600" dirty="0" smtClean="0">
                <a:latin typeface="Chalkboard" charset="0"/>
                <a:ea typeface="Chalkboard" charset="0"/>
                <a:cs typeface="Chalkboard" charset="0"/>
                <a:sym typeface="Symbol"/>
              </a:rPr>
              <a:t>Algorithm Gen in both </a:t>
            </a:r>
            <a:r>
              <a:rPr lang="en-US" sz="2000" baseline="-25000" dirty="0" smtClean="0">
                <a:latin typeface="Chalkboard" charset="0"/>
                <a:ea typeface="Chalkboard" charset="0"/>
                <a:cs typeface="Chalkboard" charset="0"/>
                <a:sym typeface="Symbol"/>
              </a:rPr>
              <a:t>E</a:t>
            </a:r>
            <a:r>
              <a:rPr lang="en-US" sz="1600" dirty="0" smtClean="0">
                <a:latin typeface="Chalkboard" charset="0"/>
                <a:ea typeface="Chalkboard" charset="0"/>
                <a:cs typeface="Chalkboard" charset="0"/>
                <a:sym typeface="Symbol"/>
              </a:rPr>
              <a:t> and </a:t>
            </a:r>
            <a:r>
              <a:rPr lang="en-US" sz="2000" baseline="-25000" dirty="0" smtClean="0">
                <a:latin typeface="Chalkboard" charset="0"/>
                <a:ea typeface="Chalkboard" charset="0"/>
                <a:cs typeface="Chalkboard" charset="0"/>
                <a:sym typeface="Symbol"/>
              </a:rPr>
              <a:t>M</a:t>
            </a:r>
            <a:r>
              <a:rPr lang="en-US" sz="1600" dirty="0" smtClean="0">
                <a:latin typeface="Chalkboard" charset="0"/>
                <a:ea typeface="Chalkboard" charset="0"/>
                <a:cs typeface="Chalkboard" charset="0"/>
                <a:sym typeface="Symbol"/>
              </a:rPr>
              <a:t> selects a random key from the respectively domain </a:t>
            </a:r>
            <a:endParaRPr lang="en-US" sz="1600" baseline="-25000" dirty="0" smtClean="0">
              <a:solidFill>
                <a:srgbClr val="0000FF"/>
              </a:solidFill>
              <a:latin typeface="Chalkboard" charset="0"/>
              <a:ea typeface="Chalkboard" charset="0"/>
              <a:cs typeface="Chalkboard" charset="0"/>
            </a:endParaRPr>
          </a:p>
        </p:txBody>
      </p:sp>
      <p:sp>
        <p:nvSpPr>
          <p:cNvPr id="88" name="灯片编号占位符 10"/>
          <p:cNvSpPr>
            <a:spLocks noGrp="1"/>
          </p:cNvSpPr>
          <p:nvPr>
            <p:ph type="sldNum" sz="quarter" idx="12"/>
          </p:nvPr>
        </p:nvSpPr>
        <p:spPr>
          <a:xfrm>
            <a:off x="8507395" y="6398261"/>
            <a:ext cx="514400" cy="268139"/>
          </a:xfrm>
          <a:noFill/>
          <a:ln w="9525">
            <a:noFill/>
            <a:miter lim="800000"/>
            <a:headEnd/>
            <a:tailEnd/>
          </a:ln>
          <a:effectLst/>
        </p:spPr>
        <p:txBody>
          <a:bodyPr vert="horz" wrap="square" lIns="91440" tIns="45720" rIns="91440" bIns="45720" numCol="1" anchor="t" anchorCtr="0" compatLnSpc="1">
            <a:prstTxWarp prst="textNoShape">
              <a:avLst/>
            </a:prstTxWarp>
          </a:bodyPr>
          <a:lstStyle/>
          <a:p>
            <a:pPr algn="ctr"/>
            <a:r>
              <a:rPr lang="en-US" sz="1200" dirty="0" smtClean="0">
                <a:solidFill>
                  <a:schemeClr val="bg1">
                    <a:lumMod val="65000"/>
                  </a:schemeClr>
                </a:solidFill>
                <a:latin typeface="Calibri" panose="020F0502020204030204" pitchFamily="34" charset="0"/>
              </a:rPr>
              <a:t>29</a:t>
            </a:r>
            <a:endParaRPr lang="en-US" sz="1200" dirty="0">
              <a:solidFill>
                <a:schemeClr val="bg1">
                  <a:lumMod val="65000"/>
                </a:schemeClr>
              </a:solidFill>
              <a:latin typeface="Calibri" panose="020F0502020204030204" pitchFamily="34" charset="0"/>
            </a:endParaRPr>
          </a:p>
        </p:txBody>
      </p:sp>
    </p:spTree>
    <p:extLst>
      <p:ext uri="{BB962C8B-B14F-4D97-AF65-F5344CB8AC3E}">
        <p14:creationId xmlns:p14="http://schemas.microsoft.com/office/powerpoint/2010/main" val="1892109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blinds(horizontal)">
                                      <p:cBhvr>
                                        <p:cTn id="17" dur="500"/>
                                        <p:tgtEl>
                                          <p:spTgt spid="7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blinds(horizontal)">
                                      <p:cBhvr>
                                        <p:cTn id="22" dur="500"/>
                                        <p:tgtEl>
                                          <p:spTgt spid="6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blinds(horizontal)">
                                      <p:cBhvr>
                                        <p:cTn id="27" dur="500"/>
                                        <p:tgtEl>
                                          <p:spTgt spid="7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8"/>
                                        </p:tgtEl>
                                        <p:attrNameLst>
                                          <p:attrName>style.visibility</p:attrName>
                                        </p:attrNameLst>
                                      </p:cBhvr>
                                      <p:to>
                                        <p:strVal val="visible"/>
                                      </p:to>
                                    </p:set>
                                    <p:animEffect transition="in" filter="blinds(horizontal)">
                                      <p:cBhvr>
                                        <p:cTn id="32" dur="500"/>
                                        <p:tgtEl>
                                          <p:spTgt spid="7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blinds(horizontal)">
                                      <p:cBhvr>
                                        <p:cTn id="37" dur="500"/>
                                        <p:tgtEl>
                                          <p:spTgt spid="7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1"/>
                                        </p:tgtEl>
                                        <p:attrNameLst>
                                          <p:attrName>style.visibility</p:attrName>
                                        </p:attrNameLst>
                                      </p:cBhvr>
                                      <p:to>
                                        <p:strVal val="visible"/>
                                      </p:to>
                                    </p:set>
                                    <p:animEffect transition="in" filter="blinds(horizontal)">
                                      <p:cBhvr>
                                        <p:cTn id="42"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74" grpId="0"/>
      <p:bldP spid="7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412032" y="2615426"/>
            <a:ext cx="2592288"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halkboard" charset="0"/>
              <a:ea typeface="Chalkboard" charset="0"/>
              <a:cs typeface="Chalkboard" charset="0"/>
            </a:endParaRPr>
          </a:p>
        </p:txBody>
      </p:sp>
      <p:sp>
        <p:nvSpPr>
          <p:cNvPr id="28" name="Text Box 7"/>
          <p:cNvSpPr txBox="1">
            <a:spLocks noChangeArrowheads="1"/>
          </p:cNvSpPr>
          <p:nvPr/>
        </p:nvSpPr>
        <p:spPr bwMode="auto">
          <a:xfrm>
            <a:off x="2492152" y="2647364"/>
            <a:ext cx="42366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c</a:t>
            </a:r>
            <a:endParaRPr lang="en-US" sz="2000" baseline="-25000" dirty="0" smtClean="0">
              <a:solidFill>
                <a:srgbClr val="0000FF"/>
              </a:solidFill>
              <a:latin typeface="Chalkboard" charset="0"/>
              <a:ea typeface="Chalkboard" charset="0"/>
              <a:cs typeface="Chalkboard" charset="0"/>
            </a:endParaRPr>
          </a:p>
        </p:txBody>
      </p:sp>
      <p:grpSp>
        <p:nvGrpSpPr>
          <p:cNvPr id="67" name="Group 66"/>
          <p:cNvGrpSpPr/>
          <p:nvPr/>
        </p:nvGrpSpPr>
        <p:grpSpPr>
          <a:xfrm>
            <a:off x="3635896" y="3388930"/>
            <a:ext cx="792088" cy="400110"/>
            <a:chOff x="3635896" y="3388930"/>
            <a:chExt cx="792088" cy="400110"/>
          </a:xfrm>
        </p:grpSpPr>
        <p:cxnSp>
          <p:nvCxnSpPr>
            <p:cNvPr id="49" name="Straight Connector 48"/>
            <p:cNvCxnSpPr/>
            <p:nvPr/>
          </p:nvCxnSpPr>
          <p:spPr>
            <a:xfrm>
              <a:off x="3635896" y="3717032"/>
              <a:ext cx="720080"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 Box 7"/>
            <p:cNvSpPr txBox="1">
              <a:spLocks noChangeArrowheads="1"/>
            </p:cNvSpPr>
            <p:nvPr/>
          </p:nvSpPr>
          <p:spPr bwMode="auto">
            <a:xfrm>
              <a:off x="4004320" y="3388930"/>
              <a:ext cx="42366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t</a:t>
              </a:r>
              <a:endParaRPr lang="en-US" sz="2000" baseline="-25000" dirty="0" smtClean="0">
                <a:solidFill>
                  <a:srgbClr val="0000FF"/>
                </a:solidFill>
                <a:latin typeface="Chalkboard" charset="0"/>
                <a:ea typeface="Chalkboard" charset="0"/>
                <a:cs typeface="Chalkboard" charset="0"/>
              </a:endParaRPr>
            </a:p>
          </p:txBody>
        </p:sp>
      </p:grpSp>
      <p:sp>
        <p:nvSpPr>
          <p:cNvPr id="54" name="Text Box 7"/>
          <p:cNvSpPr txBox="1">
            <a:spLocks noChangeArrowheads="1"/>
          </p:cNvSpPr>
          <p:nvPr/>
        </p:nvSpPr>
        <p:spPr bwMode="auto">
          <a:xfrm>
            <a:off x="1988096" y="2276872"/>
            <a:ext cx="1296144" cy="338554"/>
          </a:xfrm>
          <a:prstGeom prst="rect">
            <a:avLst/>
          </a:prstGeom>
          <a:noFill/>
          <a:ln w="9525">
            <a:noFill/>
            <a:miter lim="800000"/>
            <a:headEnd/>
            <a:tailEnd/>
          </a:ln>
        </p:spPr>
        <p:txBody>
          <a:bodyPr wrap="square">
            <a:spAutoFit/>
          </a:bodyPr>
          <a:lstStyle/>
          <a:p>
            <a:pPr marL="285750" indent="-285750">
              <a:spcBef>
                <a:spcPct val="50000"/>
              </a:spcBef>
            </a:pPr>
            <a:r>
              <a:rPr lang="en-US" sz="1600" dirty="0" smtClean="0">
                <a:latin typeface="Chalkboard" charset="0"/>
                <a:ea typeface="Chalkboard" charset="0"/>
                <a:cs typeface="Chalkboard" charset="0"/>
                <a:sym typeface="Symbol"/>
              </a:rPr>
              <a:t>Encryption</a:t>
            </a:r>
            <a:endParaRPr lang="en-US" sz="1600" baseline="-25000" dirty="0" smtClean="0">
              <a:latin typeface="Chalkboard" charset="0"/>
              <a:ea typeface="Chalkboard" charset="0"/>
              <a:cs typeface="Chalkboard" charset="0"/>
            </a:endParaRPr>
          </a:p>
        </p:txBody>
      </p:sp>
      <p:grpSp>
        <p:nvGrpSpPr>
          <p:cNvPr id="77" name="Group 76"/>
          <p:cNvGrpSpPr/>
          <p:nvPr/>
        </p:nvGrpSpPr>
        <p:grpSpPr>
          <a:xfrm>
            <a:off x="187896" y="2327394"/>
            <a:ext cx="2520280" cy="1029598"/>
            <a:chOff x="187896" y="2327394"/>
            <a:chExt cx="2520280" cy="1029598"/>
          </a:xfrm>
        </p:grpSpPr>
        <p:sp>
          <p:nvSpPr>
            <p:cNvPr id="30" name="Text Box 7"/>
            <p:cNvSpPr txBox="1">
              <a:spLocks noChangeArrowheads="1"/>
            </p:cNvSpPr>
            <p:nvPr/>
          </p:nvSpPr>
          <p:spPr bwMode="auto">
            <a:xfrm>
              <a:off x="187896" y="2903458"/>
              <a:ext cx="42366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m</a:t>
              </a:r>
              <a:endParaRPr lang="en-US" sz="2000" baseline="-25000" dirty="0" smtClean="0">
                <a:solidFill>
                  <a:srgbClr val="0000FF"/>
                </a:solidFill>
                <a:latin typeface="Chalkboard" charset="0"/>
                <a:ea typeface="Chalkboard" charset="0"/>
                <a:cs typeface="Chalkboard" charset="0"/>
              </a:endParaRPr>
            </a:p>
          </p:txBody>
        </p:sp>
        <p:grpSp>
          <p:nvGrpSpPr>
            <p:cNvPr id="66" name="Group 65"/>
            <p:cNvGrpSpPr/>
            <p:nvPr/>
          </p:nvGrpSpPr>
          <p:grpSpPr>
            <a:xfrm>
              <a:off x="187896" y="2327394"/>
              <a:ext cx="2520280" cy="1029598"/>
              <a:chOff x="187896" y="2327394"/>
              <a:chExt cx="2520280" cy="1029598"/>
            </a:xfrm>
          </p:grpSpPr>
          <p:sp>
            <p:nvSpPr>
              <p:cNvPr id="32" name="Rectangle 31"/>
              <p:cNvSpPr/>
              <p:nvPr/>
            </p:nvSpPr>
            <p:spPr>
              <a:xfrm>
                <a:off x="1700064" y="2687434"/>
                <a:ext cx="792088" cy="504056"/>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halkboard" charset="0"/>
                  <a:ea typeface="Chalkboard" charset="0"/>
                  <a:cs typeface="Chalkboard" charset="0"/>
                </a:endParaRPr>
              </a:p>
            </p:txBody>
          </p:sp>
          <p:cxnSp>
            <p:nvCxnSpPr>
              <p:cNvPr id="33" name="Straight Connector 32"/>
              <p:cNvCxnSpPr/>
              <p:nvPr/>
            </p:nvCxnSpPr>
            <p:spPr>
              <a:xfrm>
                <a:off x="331912" y="2759442"/>
                <a:ext cx="1368152"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 Box 7"/>
              <p:cNvSpPr txBox="1">
                <a:spLocks noChangeArrowheads="1"/>
              </p:cNvSpPr>
              <p:nvPr/>
            </p:nvSpPr>
            <p:spPr bwMode="auto">
              <a:xfrm>
                <a:off x="1772072" y="2719372"/>
                <a:ext cx="93610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Enc</a:t>
                </a:r>
                <a:endParaRPr lang="en-US" sz="2000" baseline="-25000" dirty="0" smtClean="0">
                  <a:solidFill>
                    <a:srgbClr val="0000FF"/>
                  </a:solidFill>
                  <a:latin typeface="Chalkboard" charset="0"/>
                  <a:ea typeface="Chalkboard" charset="0"/>
                  <a:cs typeface="Chalkboard" charset="0"/>
                </a:endParaRPr>
              </a:p>
            </p:txBody>
          </p:sp>
          <p:sp>
            <p:nvSpPr>
              <p:cNvPr id="35" name="Text Box 7"/>
              <p:cNvSpPr txBox="1">
                <a:spLocks noChangeArrowheads="1"/>
              </p:cNvSpPr>
              <p:nvPr/>
            </p:nvSpPr>
            <p:spPr bwMode="auto">
              <a:xfrm>
                <a:off x="331912" y="2327394"/>
                <a:ext cx="639688"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err="1" smtClean="0">
                    <a:latin typeface="Chalkboard" charset="0"/>
                    <a:ea typeface="Chalkboard" charset="0"/>
                    <a:cs typeface="Chalkboard" charset="0"/>
                    <a:sym typeface="Symbol"/>
                  </a:rPr>
                  <a:t>k</a:t>
                </a:r>
                <a:r>
                  <a:rPr lang="en-US" sz="2000" baseline="-25000" dirty="0" err="1" smtClean="0">
                    <a:latin typeface="Chalkboard" charset="0"/>
                    <a:ea typeface="Chalkboard" charset="0"/>
                    <a:cs typeface="Chalkboard" charset="0"/>
                    <a:sym typeface="Symbol"/>
                  </a:rPr>
                  <a:t>E</a:t>
                </a:r>
                <a:endParaRPr lang="en-US" sz="2000" baseline="-25000" dirty="0" smtClean="0">
                  <a:solidFill>
                    <a:srgbClr val="0000FF"/>
                  </a:solidFill>
                  <a:latin typeface="Chalkboard" charset="0"/>
                  <a:ea typeface="Chalkboard" charset="0"/>
                  <a:cs typeface="Chalkboard" charset="0"/>
                </a:endParaRPr>
              </a:p>
            </p:txBody>
          </p:sp>
          <p:grpSp>
            <p:nvGrpSpPr>
              <p:cNvPr id="57" name="Group 56"/>
              <p:cNvGrpSpPr/>
              <p:nvPr/>
            </p:nvGrpSpPr>
            <p:grpSpPr>
              <a:xfrm>
                <a:off x="187896" y="3068960"/>
                <a:ext cx="1512168" cy="288032"/>
                <a:chOff x="187896" y="3068960"/>
                <a:chExt cx="1512168" cy="288032"/>
              </a:xfrm>
            </p:grpSpPr>
            <p:cxnSp>
              <p:nvCxnSpPr>
                <p:cNvPr id="46" name="Straight Connector 45"/>
                <p:cNvCxnSpPr/>
                <p:nvPr/>
              </p:nvCxnSpPr>
              <p:spPr>
                <a:xfrm>
                  <a:off x="763960" y="3068960"/>
                  <a:ext cx="936104"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87896" y="3356992"/>
                  <a:ext cx="5760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755576" y="3068960"/>
                  <a:ext cx="0" cy="288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76" name="Group 75"/>
          <p:cNvGrpSpPr/>
          <p:nvPr/>
        </p:nvGrpSpPr>
        <p:grpSpPr>
          <a:xfrm>
            <a:off x="331912" y="2975466"/>
            <a:ext cx="3600400" cy="1008112"/>
            <a:chOff x="331912" y="2975466"/>
            <a:chExt cx="3600400" cy="1008112"/>
          </a:xfrm>
        </p:grpSpPr>
        <p:sp>
          <p:nvSpPr>
            <p:cNvPr id="25" name="Text Box 7"/>
            <p:cNvSpPr txBox="1">
              <a:spLocks noChangeArrowheads="1"/>
            </p:cNvSpPr>
            <p:nvPr/>
          </p:nvSpPr>
          <p:spPr bwMode="auto">
            <a:xfrm>
              <a:off x="340296" y="3511460"/>
              <a:ext cx="639688"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err="1" smtClean="0">
                  <a:latin typeface="Chalkboard" charset="0"/>
                  <a:ea typeface="Chalkboard" charset="0"/>
                  <a:cs typeface="Chalkboard" charset="0"/>
                  <a:sym typeface="Symbol"/>
                </a:rPr>
                <a:t>k</a:t>
              </a:r>
              <a:r>
                <a:rPr lang="en-US" sz="2000" baseline="-25000" dirty="0" err="1" smtClean="0">
                  <a:latin typeface="Chalkboard" charset="0"/>
                  <a:ea typeface="Chalkboard" charset="0"/>
                  <a:cs typeface="Chalkboard" charset="0"/>
                  <a:sym typeface="Symbol"/>
                </a:rPr>
                <a:t>E</a:t>
              </a:r>
              <a:endParaRPr lang="en-US" sz="2000" baseline="-25000" dirty="0" smtClean="0">
                <a:solidFill>
                  <a:srgbClr val="0000FF"/>
                </a:solidFill>
                <a:latin typeface="Chalkboard" charset="0"/>
                <a:ea typeface="Chalkboard" charset="0"/>
                <a:cs typeface="Chalkboard" charset="0"/>
              </a:endParaRPr>
            </a:p>
          </p:txBody>
        </p:sp>
        <p:grpSp>
          <p:nvGrpSpPr>
            <p:cNvPr id="65" name="Group 64"/>
            <p:cNvGrpSpPr/>
            <p:nvPr/>
          </p:nvGrpSpPr>
          <p:grpSpPr>
            <a:xfrm>
              <a:off x="331912" y="2975466"/>
              <a:ext cx="3600400" cy="1008112"/>
              <a:chOff x="331912" y="2975466"/>
              <a:chExt cx="3600400" cy="1008112"/>
            </a:xfrm>
          </p:grpSpPr>
          <p:sp>
            <p:nvSpPr>
              <p:cNvPr id="18" name="Rectangle 17"/>
              <p:cNvSpPr/>
              <p:nvPr/>
            </p:nvSpPr>
            <p:spPr>
              <a:xfrm>
                <a:off x="2996208" y="3479522"/>
                <a:ext cx="648072"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halkboard" charset="0"/>
                  <a:ea typeface="Chalkboard" charset="0"/>
                  <a:cs typeface="Chalkboard" charset="0"/>
                </a:endParaRPr>
              </a:p>
            </p:txBody>
          </p:sp>
          <p:cxnSp>
            <p:nvCxnSpPr>
              <p:cNvPr id="20" name="Straight Connector 19"/>
              <p:cNvCxnSpPr/>
              <p:nvPr/>
            </p:nvCxnSpPr>
            <p:spPr>
              <a:xfrm>
                <a:off x="331912" y="3911570"/>
                <a:ext cx="2664296"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 Box 7"/>
              <p:cNvSpPr txBox="1">
                <a:spLocks noChangeArrowheads="1"/>
              </p:cNvSpPr>
              <p:nvPr/>
            </p:nvSpPr>
            <p:spPr bwMode="auto">
              <a:xfrm>
                <a:off x="2996208" y="3551530"/>
                <a:ext cx="93610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Mac</a:t>
                </a:r>
                <a:endParaRPr lang="en-US" sz="2000" baseline="-25000" dirty="0" smtClean="0">
                  <a:solidFill>
                    <a:srgbClr val="0000FF"/>
                  </a:solidFill>
                  <a:latin typeface="Chalkboard" charset="0"/>
                  <a:ea typeface="Chalkboard" charset="0"/>
                  <a:cs typeface="Chalkboard" charset="0"/>
                </a:endParaRPr>
              </a:p>
            </p:txBody>
          </p:sp>
          <p:grpSp>
            <p:nvGrpSpPr>
              <p:cNvPr id="64" name="Group 63"/>
              <p:cNvGrpSpPr/>
              <p:nvPr/>
            </p:nvGrpSpPr>
            <p:grpSpPr>
              <a:xfrm>
                <a:off x="2420144" y="2975466"/>
                <a:ext cx="567680" cy="597550"/>
                <a:chOff x="2420144" y="2975466"/>
                <a:chExt cx="567680" cy="597550"/>
              </a:xfrm>
            </p:grpSpPr>
            <p:cxnSp>
              <p:nvCxnSpPr>
                <p:cNvPr id="26" name="Straight Connector 25"/>
                <p:cNvCxnSpPr/>
                <p:nvPr/>
              </p:nvCxnSpPr>
              <p:spPr>
                <a:xfrm>
                  <a:off x="2420144" y="2975466"/>
                  <a:ext cx="288032"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2699792" y="2975466"/>
                  <a:ext cx="8384" cy="59755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2699792" y="3573016"/>
                  <a:ext cx="28803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grpSp>
        <p:nvGrpSpPr>
          <p:cNvPr id="75" name="Group 74"/>
          <p:cNvGrpSpPr/>
          <p:nvPr/>
        </p:nvGrpSpPr>
        <p:grpSpPr>
          <a:xfrm>
            <a:off x="2699792" y="2564904"/>
            <a:ext cx="1719808" cy="432048"/>
            <a:chOff x="2699792" y="2564904"/>
            <a:chExt cx="1719808" cy="432048"/>
          </a:xfrm>
        </p:grpSpPr>
        <p:cxnSp>
          <p:nvCxnSpPr>
            <p:cNvPr id="73" name="Straight Arrow Connector 72"/>
            <p:cNvCxnSpPr/>
            <p:nvPr/>
          </p:nvCxnSpPr>
          <p:spPr>
            <a:xfrm>
              <a:off x="2699792" y="2996952"/>
              <a:ext cx="158417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 Box 7"/>
            <p:cNvSpPr txBox="1">
              <a:spLocks noChangeArrowheads="1"/>
            </p:cNvSpPr>
            <p:nvPr/>
          </p:nvSpPr>
          <p:spPr bwMode="auto">
            <a:xfrm>
              <a:off x="3995936" y="2564904"/>
              <a:ext cx="42366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c</a:t>
              </a:r>
              <a:endParaRPr lang="en-US" sz="2000" baseline="-25000" dirty="0" smtClean="0">
                <a:solidFill>
                  <a:srgbClr val="0000FF"/>
                </a:solidFill>
                <a:latin typeface="Chalkboard" charset="0"/>
                <a:ea typeface="Chalkboard" charset="0"/>
                <a:cs typeface="Chalkboard" charset="0"/>
              </a:endParaRPr>
            </a:p>
          </p:txBody>
        </p:sp>
      </p:grpSp>
      <p:sp>
        <p:nvSpPr>
          <p:cNvPr id="83" name="Rectangle 82"/>
          <p:cNvSpPr/>
          <p:nvPr/>
        </p:nvSpPr>
        <p:spPr>
          <a:xfrm>
            <a:off x="6012160" y="2636912"/>
            <a:ext cx="2304256"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halkboard" charset="0"/>
              <a:ea typeface="Chalkboard" charset="0"/>
              <a:cs typeface="Chalkboard" charset="0"/>
            </a:endParaRPr>
          </a:p>
        </p:txBody>
      </p:sp>
      <p:grpSp>
        <p:nvGrpSpPr>
          <p:cNvPr id="120" name="Group 119"/>
          <p:cNvGrpSpPr/>
          <p:nvPr/>
        </p:nvGrpSpPr>
        <p:grpSpPr>
          <a:xfrm>
            <a:off x="4932040" y="2348880"/>
            <a:ext cx="2880320" cy="864096"/>
            <a:chOff x="4932040" y="2348880"/>
            <a:chExt cx="2880320" cy="864096"/>
          </a:xfrm>
        </p:grpSpPr>
        <p:sp>
          <p:nvSpPr>
            <p:cNvPr id="85" name="Rectangle 84"/>
            <p:cNvSpPr/>
            <p:nvPr/>
          </p:nvSpPr>
          <p:spPr>
            <a:xfrm>
              <a:off x="6732240" y="2708920"/>
              <a:ext cx="864096" cy="504056"/>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halkboard" charset="0"/>
                <a:ea typeface="Chalkboard" charset="0"/>
                <a:cs typeface="Chalkboard" charset="0"/>
              </a:endParaRPr>
            </a:p>
          </p:txBody>
        </p:sp>
        <p:cxnSp>
          <p:nvCxnSpPr>
            <p:cNvPr id="86" name="Straight Connector 85"/>
            <p:cNvCxnSpPr/>
            <p:nvPr/>
          </p:nvCxnSpPr>
          <p:spPr>
            <a:xfrm>
              <a:off x="5364088" y="3140968"/>
              <a:ext cx="1368152"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932040" y="2780928"/>
              <a:ext cx="1800200"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Text Box 7"/>
            <p:cNvSpPr txBox="1">
              <a:spLocks noChangeArrowheads="1"/>
            </p:cNvSpPr>
            <p:nvPr/>
          </p:nvSpPr>
          <p:spPr bwMode="auto">
            <a:xfrm>
              <a:off x="6876256" y="2740858"/>
              <a:ext cx="93610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Dec</a:t>
              </a:r>
              <a:endParaRPr lang="en-US" sz="2000" baseline="-25000" dirty="0" smtClean="0">
                <a:solidFill>
                  <a:srgbClr val="0000FF"/>
                </a:solidFill>
                <a:latin typeface="Chalkboard" charset="0"/>
                <a:ea typeface="Chalkboard" charset="0"/>
                <a:cs typeface="Chalkboard" charset="0"/>
              </a:endParaRPr>
            </a:p>
          </p:txBody>
        </p:sp>
        <p:sp>
          <p:nvSpPr>
            <p:cNvPr id="91" name="Text Box 7"/>
            <p:cNvSpPr txBox="1">
              <a:spLocks noChangeArrowheads="1"/>
            </p:cNvSpPr>
            <p:nvPr/>
          </p:nvSpPr>
          <p:spPr bwMode="auto">
            <a:xfrm>
              <a:off x="4932040" y="2348880"/>
              <a:ext cx="639688"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err="1" smtClean="0">
                  <a:latin typeface="Chalkboard" charset="0"/>
                  <a:ea typeface="Chalkboard" charset="0"/>
                  <a:cs typeface="Chalkboard" charset="0"/>
                  <a:sym typeface="Symbol"/>
                </a:rPr>
                <a:t>k</a:t>
              </a:r>
              <a:r>
                <a:rPr lang="en-US" sz="2000" baseline="-25000" dirty="0" err="1" smtClean="0">
                  <a:latin typeface="Chalkboard" charset="0"/>
                  <a:ea typeface="Chalkboard" charset="0"/>
                  <a:cs typeface="Chalkboard" charset="0"/>
                  <a:sym typeface="Symbol"/>
                </a:rPr>
                <a:t>E</a:t>
              </a:r>
              <a:endParaRPr lang="en-US" sz="2000" baseline="-25000" dirty="0" smtClean="0">
                <a:solidFill>
                  <a:srgbClr val="0000FF"/>
                </a:solidFill>
                <a:latin typeface="Chalkboard" charset="0"/>
                <a:ea typeface="Chalkboard" charset="0"/>
                <a:cs typeface="Chalkboard" charset="0"/>
              </a:endParaRPr>
            </a:p>
          </p:txBody>
        </p:sp>
      </p:grpSp>
      <p:sp>
        <p:nvSpPr>
          <p:cNvPr id="92" name="Text Box 7"/>
          <p:cNvSpPr txBox="1">
            <a:spLocks noChangeArrowheads="1"/>
          </p:cNvSpPr>
          <p:nvPr/>
        </p:nvSpPr>
        <p:spPr bwMode="auto">
          <a:xfrm>
            <a:off x="6156176" y="2789312"/>
            <a:ext cx="42366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c</a:t>
            </a:r>
            <a:endParaRPr lang="en-US" sz="2000" baseline="-25000" dirty="0" smtClean="0">
              <a:solidFill>
                <a:srgbClr val="0000FF"/>
              </a:solidFill>
              <a:latin typeface="Chalkboard" charset="0"/>
              <a:ea typeface="Chalkboard" charset="0"/>
              <a:cs typeface="Chalkboard" charset="0"/>
            </a:endParaRPr>
          </a:p>
        </p:txBody>
      </p:sp>
      <p:sp>
        <p:nvSpPr>
          <p:cNvPr id="93" name="Text Box 7"/>
          <p:cNvSpPr txBox="1">
            <a:spLocks noChangeArrowheads="1"/>
          </p:cNvSpPr>
          <p:nvPr/>
        </p:nvSpPr>
        <p:spPr bwMode="auto">
          <a:xfrm>
            <a:off x="6579840" y="2298358"/>
            <a:ext cx="1296144" cy="338554"/>
          </a:xfrm>
          <a:prstGeom prst="rect">
            <a:avLst/>
          </a:prstGeom>
          <a:noFill/>
          <a:ln w="9525">
            <a:noFill/>
            <a:miter lim="800000"/>
            <a:headEnd/>
            <a:tailEnd/>
          </a:ln>
        </p:spPr>
        <p:txBody>
          <a:bodyPr wrap="square">
            <a:spAutoFit/>
          </a:bodyPr>
          <a:lstStyle/>
          <a:p>
            <a:pPr marL="285750" indent="-285750">
              <a:spcBef>
                <a:spcPct val="50000"/>
              </a:spcBef>
            </a:pPr>
            <a:r>
              <a:rPr lang="en-US" sz="1600" dirty="0" smtClean="0">
                <a:latin typeface="Chalkboard" charset="0"/>
                <a:ea typeface="Chalkboard" charset="0"/>
                <a:cs typeface="Chalkboard" charset="0"/>
                <a:sym typeface="Symbol"/>
              </a:rPr>
              <a:t>Decryption</a:t>
            </a:r>
            <a:endParaRPr lang="en-US" sz="1600" baseline="-25000" dirty="0" smtClean="0">
              <a:latin typeface="Chalkboard" charset="0"/>
              <a:ea typeface="Chalkboard" charset="0"/>
              <a:cs typeface="Chalkboard" charset="0"/>
            </a:endParaRPr>
          </a:p>
        </p:txBody>
      </p:sp>
      <p:grpSp>
        <p:nvGrpSpPr>
          <p:cNvPr id="110" name="Group 109"/>
          <p:cNvGrpSpPr/>
          <p:nvPr/>
        </p:nvGrpSpPr>
        <p:grpSpPr>
          <a:xfrm>
            <a:off x="7596336" y="3316922"/>
            <a:ext cx="559296" cy="400110"/>
            <a:chOff x="7892752" y="3604954"/>
            <a:chExt cx="559296" cy="400110"/>
          </a:xfrm>
        </p:grpSpPr>
        <p:cxnSp>
          <p:nvCxnSpPr>
            <p:cNvPr id="111" name="Straight Connector 110"/>
            <p:cNvCxnSpPr/>
            <p:nvPr/>
          </p:nvCxnSpPr>
          <p:spPr>
            <a:xfrm>
              <a:off x="7892752" y="3933056"/>
              <a:ext cx="504056"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2" name="Text Box 7"/>
            <p:cNvSpPr txBox="1">
              <a:spLocks noChangeArrowheads="1"/>
            </p:cNvSpPr>
            <p:nvPr/>
          </p:nvSpPr>
          <p:spPr bwMode="auto">
            <a:xfrm>
              <a:off x="8028384" y="3604954"/>
              <a:ext cx="42366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1</a:t>
              </a:r>
              <a:endParaRPr lang="en-US" sz="2000" baseline="-25000" dirty="0" smtClean="0">
                <a:solidFill>
                  <a:srgbClr val="0000FF"/>
                </a:solidFill>
                <a:latin typeface="Chalkboard" charset="0"/>
                <a:ea typeface="Chalkboard" charset="0"/>
                <a:cs typeface="Chalkboard" charset="0"/>
              </a:endParaRPr>
            </a:p>
          </p:txBody>
        </p:sp>
      </p:grpSp>
      <p:grpSp>
        <p:nvGrpSpPr>
          <p:cNvPr id="119" name="Group 118"/>
          <p:cNvGrpSpPr/>
          <p:nvPr/>
        </p:nvGrpSpPr>
        <p:grpSpPr>
          <a:xfrm>
            <a:off x="4572000" y="2996952"/>
            <a:ext cx="3168352" cy="1296144"/>
            <a:chOff x="4572000" y="2996952"/>
            <a:chExt cx="3168352" cy="1296144"/>
          </a:xfrm>
        </p:grpSpPr>
        <p:cxnSp>
          <p:nvCxnSpPr>
            <p:cNvPr id="84" name="Straight Connector 83"/>
            <p:cNvCxnSpPr/>
            <p:nvPr/>
          </p:nvCxnSpPr>
          <p:spPr>
            <a:xfrm>
              <a:off x="5364088" y="3140968"/>
              <a:ext cx="0" cy="6480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644008" y="3429000"/>
              <a:ext cx="720080"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Text Box 7"/>
            <p:cNvSpPr txBox="1">
              <a:spLocks noChangeArrowheads="1"/>
            </p:cNvSpPr>
            <p:nvPr/>
          </p:nvSpPr>
          <p:spPr bwMode="auto">
            <a:xfrm>
              <a:off x="4572000" y="2996952"/>
              <a:ext cx="1008112"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(c, t)</a:t>
              </a:r>
              <a:endParaRPr lang="en-US" sz="2000" baseline="-25000" dirty="0" smtClean="0">
                <a:solidFill>
                  <a:srgbClr val="0000FF"/>
                </a:solidFill>
                <a:latin typeface="Chalkboard" charset="0"/>
                <a:ea typeface="Chalkboard" charset="0"/>
                <a:cs typeface="Chalkboard" charset="0"/>
              </a:endParaRPr>
            </a:p>
          </p:txBody>
        </p:sp>
        <p:grpSp>
          <p:nvGrpSpPr>
            <p:cNvPr id="96" name="Group 114"/>
            <p:cNvGrpSpPr/>
            <p:nvPr/>
          </p:nvGrpSpPr>
          <p:grpSpPr>
            <a:xfrm>
              <a:off x="6732240" y="3429000"/>
              <a:ext cx="1008112" cy="504056"/>
              <a:chOff x="6516216" y="5229200"/>
              <a:chExt cx="1008112" cy="504056"/>
            </a:xfrm>
          </p:grpSpPr>
          <p:sp>
            <p:nvSpPr>
              <p:cNvPr id="97" name="Rectangle 96"/>
              <p:cNvSpPr/>
              <p:nvPr/>
            </p:nvSpPr>
            <p:spPr>
              <a:xfrm>
                <a:off x="6516216" y="5229200"/>
                <a:ext cx="86409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halkboard" charset="0"/>
                  <a:ea typeface="Chalkboard" charset="0"/>
                  <a:cs typeface="Chalkboard" charset="0"/>
                </a:endParaRPr>
              </a:p>
            </p:txBody>
          </p:sp>
          <p:sp>
            <p:nvSpPr>
              <p:cNvPr id="98" name="Text Box 7"/>
              <p:cNvSpPr txBox="1">
                <a:spLocks noChangeArrowheads="1"/>
              </p:cNvSpPr>
              <p:nvPr/>
            </p:nvSpPr>
            <p:spPr bwMode="auto">
              <a:xfrm>
                <a:off x="6588224" y="5261138"/>
                <a:ext cx="93610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err="1" smtClean="0">
                    <a:latin typeface="Chalkboard" charset="0"/>
                    <a:ea typeface="Chalkboard" charset="0"/>
                    <a:cs typeface="Chalkboard" charset="0"/>
                    <a:sym typeface="Symbol"/>
                  </a:rPr>
                  <a:t>Vrfy</a:t>
                </a:r>
                <a:endParaRPr lang="en-US" sz="2000" baseline="-25000" dirty="0" smtClean="0">
                  <a:solidFill>
                    <a:srgbClr val="0000FF"/>
                  </a:solidFill>
                  <a:latin typeface="Chalkboard" charset="0"/>
                  <a:ea typeface="Chalkboard" charset="0"/>
                  <a:cs typeface="Chalkboard" charset="0"/>
                </a:endParaRPr>
              </a:p>
            </p:txBody>
          </p:sp>
        </p:grpSp>
        <p:cxnSp>
          <p:nvCxnSpPr>
            <p:cNvPr id="106" name="Straight Connector 105"/>
            <p:cNvCxnSpPr/>
            <p:nvPr/>
          </p:nvCxnSpPr>
          <p:spPr>
            <a:xfrm>
              <a:off x="5364088" y="3501008"/>
              <a:ext cx="1368152"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4932040" y="3933056"/>
              <a:ext cx="1800200"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Text Box 7"/>
            <p:cNvSpPr txBox="1">
              <a:spLocks noChangeArrowheads="1"/>
            </p:cNvSpPr>
            <p:nvPr/>
          </p:nvSpPr>
          <p:spPr bwMode="auto">
            <a:xfrm>
              <a:off x="5156448" y="3892986"/>
              <a:ext cx="639688"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err="1" smtClean="0">
                  <a:latin typeface="Chalkboard" charset="0"/>
                  <a:ea typeface="Chalkboard" charset="0"/>
                  <a:cs typeface="Chalkboard" charset="0"/>
                  <a:sym typeface="Symbol"/>
                </a:rPr>
                <a:t>k</a:t>
              </a:r>
              <a:r>
                <a:rPr lang="en-US" sz="2000" baseline="-25000" dirty="0" err="1" smtClean="0">
                  <a:latin typeface="Chalkboard" charset="0"/>
                  <a:ea typeface="Chalkboard" charset="0"/>
                  <a:cs typeface="Chalkboard" charset="0"/>
                  <a:sym typeface="Symbol"/>
                </a:rPr>
                <a:t>M</a:t>
              </a:r>
              <a:endParaRPr lang="en-US" sz="2000" baseline="-25000" dirty="0" smtClean="0">
                <a:solidFill>
                  <a:srgbClr val="0000FF"/>
                </a:solidFill>
                <a:latin typeface="Chalkboard" charset="0"/>
                <a:ea typeface="Chalkboard" charset="0"/>
                <a:cs typeface="Chalkboard" charset="0"/>
              </a:endParaRPr>
            </a:p>
          </p:txBody>
        </p:sp>
        <p:sp>
          <p:nvSpPr>
            <p:cNvPr id="109" name="Text Box 7"/>
            <p:cNvSpPr txBox="1">
              <a:spLocks noChangeArrowheads="1"/>
            </p:cNvSpPr>
            <p:nvPr/>
          </p:nvSpPr>
          <p:spPr bwMode="auto">
            <a:xfrm>
              <a:off x="6156176" y="3140968"/>
              <a:ext cx="42366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t</a:t>
              </a:r>
              <a:endParaRPr lang="en-US" sz="2000" baseline="-25000" dirty="0" smtClean="0">
                <a:solidFill>
                  <a:srgbClr val="0000FF"/>
                </a:solidFill>
                <a:latin typeface="Chalkboard" charset="0"/>
                <a:ea typeface="Chalkboard" charset="0"/>
                <a:cs typeface="Chalkboard" charset="0"/>
              </a:endParaRPr>
            </a:p>
          </p:txBody>
        </p:sp>
        <p:cxnSp>
          <p:nvCxnSpPr>
            <p:cNvPr id="116" name="Straight Connector 115"/>
            <p:cNvCxnSpPr/>
            <p:nvPr/>
          </p:nvCxnSpPr>
          <p:spPr>
            <a:xfrm>
              <a:off x="5364088" y="3789040"/>
              <a:ext cx="1368152"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Text Box 7"/>
            <p:cNvSpPr txBox="1">
              <a:spLocks noChangeArrowheads="1"/>
            </p:cNvSpPr>
            <p:nvPr/>
          </p:nvSpPr>
          <p:spPr bwMode="auto">
            <a:xfrm>
              <a:off x="6156176" y="3460938"/>
              <a:ext cx="42366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c</a:t>
              </a:r>
              <a:endParaRPr lang="en-US" sz="2000" baseline="-25000" dirty="0" smtClean="0">
                <a:solidFill>
                  <a:srgbClr val="0000FF"/>
                </a:solidFill>
                <a:latin typeface="Chalkboard" charset="0"/>
                <a:ea typeface="Chalkboard" charset="0"/>
                <a:cs typeface="Chalkboard" charset="0"/>
              </a:endParaRPr>
            </a:p>
          </p:txBody>
        </p:sp>
      </p:grpSp>
      <p:grpSp>
        <p:nvGrpSpPr>
          <p:cNvPr id="122" name="Group 121"/>
          <p:cNvGrpSpPr/>
          <p:nvPr/>
        </p:nvGrpSpPr>
        <p:grpSpPr>
          <a:xfrm>
            <a:off x="7596336" y="2884874"/>
            <a:ext cx="1647800" cy="400110"/>
            <a:chOff x="7596336" y="1916832"/>
            <a:chExt cx="1647800" cy="400110"/>
          </a:xfrm>
        </p:grpSpPr>
        <p:cxnSp>
          <p:nvCxnSpPr>
            <p:cNvPr id="78" name="Straight Connector 77"/>
            <p:cNvCxnSpPr>
              <a:endCxn id="81" idx="2"/>
            </p:cNvCxnSpPr>
            <p:nvPr/>
          </p:nvCxnSpPr>
          <p:spPr>
            <a:xfrm>
              <a:off x="8316416" y="2316942"/>
              <a:ext cx="463860"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5" name="Group 115"/>
            <p:cNvGrpSpPr/>
            <p:nvPr/>
          </p:nvGrpSpPr>
          <p:grpSpPr>
            <a:xfrm>
              <a:off x="7596336" y="1956902"/>
              <a:ext cx="512440" cy="360040"/>
              <a:chOff x="8532440" y="3212976"/>
              <a:chExt cx="512440" cy="360040"/>
            </a:xfrm>
          </p:grpSpPr>
          <p:cxnSp>
            <p:nvCxnSpPr>
              <p:cNvPr id="99" name="Straight Connector 98"/>
              <p:cNvCxnSpPr/>
              <p:nvPr/>
            </p:nvCxnSpPr>
            <p:spPr>
              <a:xfrm>
                <a:off x="8532440" y="3212976"/>
                <a:ext cx="504056"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9044880" y="3212976"/>
                <a:ext cx="0" cy="3600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8100392" y="1916832"/>
              <a:ext cx="1143744" cy="400110"/>
              <a:chOff x="9404920" y="3172906"/>
              <a:chExt cx="1143744" cy="400110"/>
            </a:xfrm>
          </p:grpSpPr>
          <p:cxnSp>
            <p:nvCxnSpPr>
              <p:cNvPr id="80" name="Straight Connector 79"/>
              <p:cNvCxnSpPr/>
              <p:nvPr/>
            </p:nvCxnSpPr>
            <p:spPr>
              <a:xfrm>
                <a:off x="9404920" y="3573016"/>
                <a:ext cx="21602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Text Box 7"/>
              <p:cNvSpPr txBox="1">
                <a:spLocks noChangeArrowheads="1"/>
              </p:cNvSpPr>
              <p:nvPr/>
            </p:nvSpPr>
            <p:spPr bwMode="auto">
              <a:xfrm>
                <a:off x="9620944" y="3172906"/>
                <a:ext cx="927720"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m</a:t>
                </a:r>
                <a:endParaRPr lang="en-US" sz="2000" baseline="-25000" dirty="0" smtClean="0">
                  <a:solidFill>
                    <a:srgbClr val="0000FF"/>
                  </a:solidFill>
                  <a:latin typeface="Chalkboard" charset="0"/>
                  <a:ea typeface="Chalkboard" charset="0"/>
                  <a:cs typeface="Chalkboard" charset="0"/>
                </a:endParaRPr>
              </a:p>
            </p:txBody>
          </p:sp>
        </p:grpSp>
      </p:grpSp>
      <p:sp>
        <p:nvSpPr>
          <p:cNvPr id="69" name="Rectangle 2"/>
          <p:cNvSpPr txBox="1">
            <a:spLocks noChangeArrowheads="1"/>
          </p:cNvSpPr>
          <p:nvPr/>
        </p:nvSpPr>
        <p:spPr>
          <a:xfrm>
            <a:off x="179512" y="44624"/>
            <a:ext cx="8712968" cy="504056"/>
          </a:xfrm>
          <a:prstGeom prst="rect">
            <a:avLst/>
          </a:prstGeom>
        </p:spPr>
        <p:txBody>
          <a:bodyPr/>
          <a:lstStyle/>
          <a:p>
            <a:pPr algn="ctr">
              <a:defRPr/>
            </a:pPr>
            <a:r>
              <a:rPr lang="en-US" sz="3200" kern="0" dirty="0" smtClean="0">
                <a:solidFill>
                  <a:srgbClr val="009900"/>
                </a:solidFill>
                <a:latin typeface="Chalkboard" charset="0"/>
                <a:ea typeface="Chalkboard" charset="0"/>
                <a:cs typeface="Chalkboard" charset="0"/>
              </a:rPr>
              <a:t>Attempt III (Encrypt-then-Authenticate)</a:t>
            </a:r>
            <a:endParaRPr lang="en-US" sz="3200" kern="0" dirty="0">
              <a:solidFill>
                <a:srgbClr val="009900"/>
              </a:solidFill>
              <a:latin typeface="Chalkboard" charset="0"/>
              <a:ea typeface="Chalkboard" charset="0"/>
              <a:cs typeface="Chalkboard" charset="0"/>
            </a:endParaRPr>
          </a:p>
        </p:txBody>
      </p:sp>
      <p:sp>
        <p:nvSpPr>
          <p:cNvPr id="70" name="Text Box 7"/>
          <p:cNvSpPr txBox="1">
            <a:spLocks noChangeArrowheads="1"/>
          </p:cNvSpPr>
          <p:nvPr/>
        </p:nvSpPr>
        <p:spPr bwMode="auto">
          <a:xfrm>
            <a:off x="107504" y="1095708"/>
            <a:ext cx="8856984" cy="338554"/>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q"/>
            </a:pPr>
            <a:r>
              <a:rPr lang="en-US" sz="1600" dirty="0">
                <a:latin typeface="Chalkboard" charset="0"/>
                <a:ea typeface="Chalkboard" charset="0"/>
                <a:cs typeface="Chalkboard" charset="0"/>
                <a:sym typeface="Symbol"/>
              </a:rPr>
              <a:t>Let </a:t>
            </a:r>
            <a:r>
              <a:rPr lang="en-US" sz="1600" dirty="0">
                <a:solidFill>
                  <a:srgbClr val="0000FF"/>
                </a:solidFill>
                <a:latin typeface="Chalkboard" charset="0"/>
                <a:ea typeface="Chalkboard" charset="0"/>
                <a:cs typeface="Chalkboard" charset="0"/>
                <a:sym typeface="Symbol"/>
              </a:rPr>
              <a:t></a:t>
            </a:r>
            <a:r>
              <a:rPr lang="en-US" sz="2000" baseline="-25000" dirty="0">
                <a:solidFill>
                  <a:srgbClr val="0000FF"/>
                </a:solidFill>
                <a:latin typeface="Chalkboard" charset="0"/>
                <a:ea typeface="Chalkboard" charset="0"/>
                <a:cs typeface="Chalkboard" charset="0"/>
                <a:sym typeface="Symbol"/>
              </a:rPr>
              <a:t>E</a:t>
            </a:r>
            <a:r>
              <a:rPr lang="en-US" sz="1600" dirty="0">
                <a:solidFill>
                  <a:srgbClr val="0000FF"/>
                </a:solidFill>
                <a:latin typeface="Chalkboard" charset="0"/>
                <a:ea typeface="Chalkboard" charset="0"/>
                <a:cs typeface="Chalkboard" charset="0"/>
                <a:sym typeface="Symbol"/>
              </a:rPr>
              <a:t> = (</a:t>
            </a:r>
            <a:r>
              <a:rPr lang="en-US" sz="1600" dirty="0" err="1">
                <a:solidFill>
                  <a:srgbClr val="0000FF"/>
                </a:solidFill>
                <a:latin typeface="Chalkboard" charset="0"/>
                <a:ea typeface="Chalkboard" charset="0"/>
                <a:cs typeface="Chalkboard" charset="0"/>
                <a:sym typeface="Symbol"/>
              </a:rPr>
              <a:t>Enc</a:t>
            </a:r>
            <a:r>
              <a:rPr lang="en-US" sz="1600" dirty="0">
                <a:solidFill>
                  <a:srgbClr val="0000FF"/>
                </a:solidFill>
                <a:latin typeface="Chalkboard" charset="0"/>
                <a:ea typeface="Chalkboard" charset="0"/>
                <a:cs typeface="Chalkboard" charset="0"/>
                <a:sym typeface="Symbol"/>
              </a:rPr>
              <a:t>, Dec) be a </a:t>
            </a:r>
            <a:r>
              <a:rPr lang="en-US" sz="1600" dirty="0" err="1">
                <a:solidFill>
                  <a:srgbClr val="0000FF"/>
                </a:solidFill>
                <a:latin typeface="Chalkboard" charset="0"/>
                <a:ea typeface="Chalkboard" charset="0"/>
                <a:cs typeface="Chalkboard" charset="0"/>
                <a:sym typeface="Symbol"/>
              </a:rPr>
              <a:t>cpa</a:t>
            </a:r>
            <a:r>
              <a:rPr lang="en-US" sz="1600" dirty="0">
                <a:solidFill>
                  <a:srgbClr val="0000FF"/>
                </a:solidFill>
                <a:latin typeface="Chalkboard" charset="0"/>
                <a:ea typeface="Chalkboard" charset="0"/>
                <a:cs typeface="Chalkboard" charset="0"/>
                <a:sym typeface="Symbol"/>
              </a:rPr>
              <a:t>-secure SKE </a:t>
            </a:r>
            <a:r>
              <a:rPr lang="en-US" sz="1600" dirty="0">
                <a:latin typeface="Chalkboard" charset="0"/>
                <a:ea typeface="Chalkboard" charset="0"/>
                <a:cs typeface="Chalkboard" charset="0"/>
                <a:sym typeface="Symbol"/>
              </a:rPr>
              <a:t>and </a:t>
            </a:r>
            <a:r>
              <a:rPr lang="en-US" sz="1600" dirty="0">
                <a:solidFill>
                  <a:srgbClr val="0000FF"/>
                </a:solidFill>
                <a:latin typeface="Chalkboard" charset="0"/>
                <a:ea typeface="Chalkboard" charset="0"/>
                <a:cs typeface="Chalkboard" charset="0"/>
                <a:sym typeface="Symbol"/>
              </a:rPr>
              <a:t></a:t>
            </a:r>
            <a:r>
              <a:rPr lang="en-US" sz="2000" baseline="-25000" dirty="0">
                <a:solidFill>
                  <a:srgbClr val="0000FF"/>
                </a:solidFill>
                <a:latin typeface="Chalkboard" charset="0"/>
                <a:ea typeface="Chalkboard" charset="0"/>
                <a:cs typeface="Chalkboard" charset="0"/>
                <a:sym typeface="Symbol"/>
              </a:rPr>
              <a:t>M</a:t>
            </a:r>
            <a:r>
              <a:rPr lang="en-US" sz="1600" dirty="0">
                <a:solidFill>
                  <a:srgbClr val="0000FF"/>
                </a:solidFill>
                <a:latin typeface="Chalkboard" charset="0"/>
                <a:ea typeface="Chalkboard" charset="0"/>
                <a:cs typeface="Chalkboard" charset="0"/>
                <a:sym typeface="Symbol"/>
              </a:rPr>
              <a:t> = (Mac, </a:t>
            </a:r>
            <a:r>
              <a:rPr lang="en-US" sz="1600" dirty="0" err="1">
                <a:solidFill>
                  <a:srgbClr val="0000FF"/>
                </a:solidFill>
                <a:latin typeface="Chalkboard" charset="0"/>
                <a:ea typeface="Chalkboard" charset="0"/>
                <a:cs typeface="Chalkboard" charset="0"/>
                <a:sym typeface="Symbol"/>
              </a:rPr>
              <a:t>Vrfy</a:t>
            </a:r>
            <a:r>
              <a:rPr lang="en-US" sz="1600" dirty="0">
                <a:solidFill>
                  <a:srgbClr val="0000FF"/>
                </a:solidFill>
                <a:latin typeface="Chalkboard" charset="0"/>
                <a:ea typeface="Chalkboard" charset="0"/>
                <a:cs typeface="Chalkboard" charset="0"/>
                <a:sym typeface="Symbol"/>
              </a:rPr>
              <a:t>) be a </a:t>
            </a:r>
            <a:r>
              <a:rPr lang="en-US" sz="1600" dirty="0" err="1" smtClean="0">
                <a:solidFill>
                  <a:srgbClr val="0000FF"/>
                </a:solidFill>
                <a:latin typeface="Chalkboard" charset="0"/>
                <a:ea typeface="Chalkboard" charset="0"/>
                <a:cs typeface="Chalkboard" charset="0"/>
                <a:sym typeface="Symbol"/>
              </a:rPr>
              <a:t>scma</a:t>
            </a:r>
            <a:r>
              <a:rPr lang="en-US" sz="1600" dirty="0" smtClean="0">
                <a:solidFill>
                  <a:srgbClr val="0000FF"/>
                </a:solidFill>
                <a:latin typeface="Chalkboard" charset="0"/>
                <a:ea typeface="Chalkboard" charset="0"/>
                <a:cs typeface="Chalkboard" charset="0"/>
                <a:sym typeface="Symbol"/>
              </a:rPr>
              <a:t>-secure </a:t>
            </a:r>
            <a:r>
              <a:rPr lang="en-US" sz="1600" dirty="0">
                <a:solidFill>
                  <a:srgbClr val="0000FF"/>
                </a:solidFill>
                <a:latin typeface="Chalkboard" charset="0"/>
                <a:ea typeface="Chalkboard" charset="0"/>
                <a:cs typeface="Chalkboard" charset="0"/>
                <a:sym typeface="Symbol"/>
              </a:rPr>
              <a:t>MAC</a:t>
            </a:r>
            <a:endParaRPr lang="en-US" sz="1600" baseline="-25000" dirty="0">
              <a:solidFill>
                <a:srgbClr val="0000FF"/>
              </a:solidFill>
              <a:latin typeface="Chalkboard" charset="0"/>
              <a:ea typeface="Chalkboard" charset="0"/>
              <a:cs typeface="Chalkboard" charset="0"/>
            </a:endParaRPr>
          </a:p>
        </p:txBody>
      </p:sp>
      <p:sp>
        <p:nvSpPr>
          <p:cNvPr id="71" name="Text Box 7"/>
          <p:cNvSpPr txBox="1">
            <a:spLocks noChangeArrowheads="1"/>
          </p:cNvSpPr>
          <p:nvPr/>
        </p:nvSpPr>
        <p:spPr bwMode="auto">
          <a:xfrm>
            <a:off x="395536" y="1506270"/>
            <a:ext cx="8568952" cy="338554"/>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Ø"/>
            </a:pPr>
            <a:r>
              <a:rPr lang="en-US" sz="1600" dirty="0" smtClean="0">
                <a:latin typeface="Chalkboard" charset="0"/>
                <a:ea typeface="Chalkboard" charset="0"/>
                <a:cs typeface="Chalkboard" charset="0"/>
                <a:sym typeface="Symbol"/>
              </a:rPr>
              <a:t>Algorithm Gen in both </a:t>
            </a:r>
            <a:r>
              <a:rPr lang="en-US" sz="2000" baseline="-25000" dirty="0" smtClean="0">
                <a:latin typeface="Chalkboard" charset="0"/>
                <a:ea typeface="Chalkboard" charset="0"/>
                <a:cs typeface="Chalkboard" charset="0"/>
                <a:sym typeface="Symbol"/>
              </a:rPr>
              <a:t>E</a:t>
            </a:r>
            <a:r>
              <a:rPr lang="en-US" sz="1600" dirty="0" smtClean="0">
                <a:latin typeface="Chalkboard" charset="0"/>
                <a:ea typeface="Chalkboard" charset="0"/>
                <a:cs typeface="Chalkboard" charset="0"/>
                <a:sym typeface="Symbol"/>
              </a:rPr>
              <a:t> and </a:t>
            </a:r>
            <a:r>
              <a:rPr lang="en-US" sz="2000" baseline="-25000" dirty="0" smtClean="0">
                <a:latin typeface="Chalkboard" charset="0"/>
                <a:ea typeface="Chalkboard" charset="0"/>
                <a:cs typeface="Chalkboard" charset="0"/>
                <a:sym typeface="Symbol"/>
              </a:rPr>
              <a:t>M</a:t>
            </a:r>
            <a:r>
              <a:rPr lang="en-US" sz="1600" dirty="0" smtClean="0">
                <a:latin typeface="Chalkboard" charset="0"/>
                <a:ea typeface="Chalkboard" charset="0"/>
                <a:cs typeface="Chalkboard" charset="0"/>
                <a:sym typeface="Symbol"/>
              </a:rPr>
              <a:t> selects a random key from the respectively domain </a:t>
            </a:r>
            <a:endParaRPr lang="en-US" sz="1600" baseline="-25000" dirty="0" smtClean="0">
              <a:solidFill>
                <a:srgbClr val="0000FF"/>
              </a:solidFill>
              <a:latin typeface="Chalkboard" charset="0"/>
              <a:ea typeface="Chalkboard" charset="0"/>
              <a:cs typeface="Chalkboard" charset="0"/>
            </a:endParaRPr>
          </a:p>
        </p:txBody>
      </p:sp>
      <p:sp>
        <p:nvSpPr>
          <p:cNvPr id="94" name="灯片编号占位符 10"/>
          <p:cNvSpPr>
            <a:spLocks noGrp="1"/>
          </p:cNvSpPr>
          <p:nvPr>
            <p:ph type="sldNum" sz="quarter" idx="12"/>
          </p:nvPr>
        </p:nvSpPr>
        <p:spPr>
          <a:xfrm>
            <a:off x="8507395" y="6398261"/>
            <a:ext cx="514400" cy="268139"/>
          </a:xfrm>
          <a:noFill/>
          <a:ln w="9525">
            <a:noFill/>
            <a:miter lim="800000"/>
            <a:headEnd/>
            <a:tailEnd/>
          </a:ln>
          <a:effectLst/>
        </p:spPr>
        <p:txBody>
          <a:bodyPr vert="horz" wrap="square" lIns="91440" tIns="45720" rIns="91440" bIns="45720" numCol="1" anchor="t" anchorCtr="0" compatLnSpc="1">
            <a:prstTxWarp prst="textNoShape">
              <a:avLst/>
            </a:prstTxWarp>
          </a:bodyPr>
          <a:lstStyle/>
          <a:p>
            <a:pPr algn="ctr"/>
            <a:r>
              <a:rPr lang="en-US" sz="1200" dirty="0" smtClean="0">
                <a:solidFill>
                  <a:schemeClr val="bg1">
                    <a:lumMod val="65000"/>
                  </a:schemeClr>
                </a:solidFill>
                <a:latin typeface="Calibri" panose="020F0502020204030204" pitchFamily="34" charset="0"/>
              </a:rPr>
              <a:t>30</a:t>
            </a:r>
            <a:endParaRPr lang="en-US" sz="1200" dirty="0">
              <a:solidFill>
                <a:schemeClr val="bg1">
                  <a:lumMod val="65000"/>
                </a:schemeClr>
              </a:solidFill>
              <a:latin typeface="Calibri" panose="020F0502020204030204" pitchFamily="34" charset="0"/>
            </a:endParaRPr>
          </a:p>
        </p:txBody>
      </p:sp>
    </p:spTree>
    <p:extLst>
      <p:ext uri="{BB962C8B-B14F-4D97-AF65-F5344CB8AC3E}">
        <p14:creationId xmlns:p14="http://schemas.microsoft.com/office/powerpoint/2010/main" val="2164862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linds(horizontal)">
                                      <p:cBhvr>
                                        <p:cTn id="7" dur="500"/>
                                        <p:tgtEl>
                                          <p:spTgt spid="54"/>
                                        </p:tgtEl>
                                      </p:cBhvr>
                                    </p:animEffect>
                                  </p:childTnLst>
                                </p:cTn>
                              </p:par>
                              <p:par>
                                <p:cTn id="8" presetID="3" presetClass="entr" presetSubtype="10" fill="hold" nodeType="withEffect">
                                  <p:stCondLst>
                                    <p:cond delay="0"/>
                                  </p:stCondLst>
                                  <p:childTnLst>
                                    <p:set>
                                      <p:cBhvr>
                                        <p:cTn id="9" dur="1" fill="hold">
                                          <p:stCondLst>
                                            <p:cond delay="0"/>
                                          </p:stCondLst>
                                        </p:cTn>
                                        <p:tgtEl>
                                          <p:spTgt spid="77"/>
                                        </p:tgtEl>
                                        <p:attrNameLst>
                                          <p:attrName>style.visibility</p:attrName>
                                        </p:attrNameLst>
                                      </p:cBhvr>
                                      <p:to>
                                        <p:strVal val="visible"/>
                                      </p:to>
                                    </p:set>
                                    <p:animEffect transition="in" filter="blinds(horizontal)">
                                      <p:cBhvr>
                                        <p:cTn id="10" dur="500"/>
                                        <p:tgtEl>
                                          <p:spTgt spid="7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linds(horizontal)">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6"/>
                                        </p:tgtEl>
                                        <p:attrNameLst>
                                          <p:attrName>style.visibility</p:attrName>
                                        </p:attrNameLst>
                                      </p:cBhvr>
                                      <p:to>
                                        <p:strVal val="visible"/>
                                      </p:to>
                                    </p:set>
                                    <p:animEffect transition="in" filter="blinds(horizontal)">
                                      <p:cBhvr>
                                        <p:cTn id="18" dur="500"/>
                                        <p:tgtEl>
                                          <p:spTgt spid="7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blinds(horizontal)">
                                      <p:cBhvr>
                                        <p:cTn id="21" dur="500"/>
                                        <p:tgtEl>
                                          <p:spTgt spid="2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67"/>
                                        </p:tgtEl>
                                        <p:attrNameLst>
                                          <p:attrName>style.visibility</p:attrName>
                                        </p:attrNameLst>
                                      </p:cBhvr>
                                      <p:to>
                                        <p:strVal val="visible"/>
                                      </p:to>
                                    </p:set>
                                    <p:animEffect transition="in" filter="blinds(horizontal)">
                                      <p:cBhvr>
                                        <p:cTn id="26" dur="500"/>
                                        <p:tgtEl>
                                          <p:spTgt spid="67"/>
                                        </p:tgtEl>
                                      </p:cBhvr>
                                    </p:animEffect>
                                  </p:childTnLst>
                                </p:cTn>
                              </p:par>
                              <p:par>
                                <p:cTn id="27" presetID="3" presetClass="entr" presetSubtype="1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animEffect transition="in" filter="blinds(horizontal)">
                                      <p:cBhvr>
                                        <p:cTn id="29" dur="500"/>
                                        <p:tgtEl>
                                          <p:spTgt spid="75"/>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93"/>
                                        </p:tgtEl>
                                        <p:attrNameLst>
                                          <p:attrName>style.visibility</p:attrName>
                                        </p:attrNameLst>
                                      </p:cBhvr>
                                      <p:to>
                                        <p:strVal val="visible"/>
                                      </p:to>
                                    </p:set>
                                    <p:animEffect transition="in" filter="blinds(horizontal)">
                                      <p:cBhvr>
                                        <p:cTn id="34" dur="500"/>
                                        <p:tgtEl>
                                          <p:spTgt spid="93"/>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83"/>
                                        </p:tgtEl>
                                        <p:attrNameLst>
                                          <p:attrName>style.visibility</p:attrName>
                                        </p:attrNameLst>
                                      </p:cBhvr>
                                      <p:to>
                                        <p:strVal val="visible"/>
                                      </p:to>
                                    </p:set>
                                    <p:animEffect transition="in" filter="blinds(horizontal)">
                                      <p:cBhvr>
                                        <p:cTn id="37" dur="500"/>
                                        <p:tgtEl>
                                          <p:spTgt spid="83"/>
                                        </p:tgtEl>
                                      </p:cBhvr>
                                    </p:animEffect>
                                  </p:childTnLst>
                                </p:cTn>
                              </p:par>
                              <p:par>
                                <p:cTn id="38" presetID="3" presetClass="entr" presetSubtype="10" fill="hold" nodeType="withEffect">
                                  <p:stCondLst>
                                    <p:cond delay="0"/>
                                  </p:stCondLst>
                                  <p:childTnLst>
                                    <p:set>
                                      <p:cBhvr>
                                        <p:cTn id="39" dur="1" fill="hold">
                                          <p:stCondLst>
                                            <p:cond delay="0"/>
                                          </p:stCondLst>
                                        </p:cTn>
                                        <p:tgtEl>
                                          <p:spTgt spid="119"/>
                                        </p:tgtEl>
                                        <p:attrNameLst>
                                          <p:attrName>style.visibility</p:attrName>
                                        </p:attrNameLst>
                                      </p:cBhvr>
                                      <p:to>
                                        <p:strVal val="visible"/>
                                      </p:to>
                                    </p:set>
                                    <p:animEffect transition="in" filter="blinds(horizontal)">
                                      <p:cBhvr>
                                        <p:cTn id="40" dur="500"/>
                                        <p:tgtEl>
                                          <p:spTgt spid="119"/>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10"/>
                                        </p:tgtEl>
                                        <p:attrNameLst>
                                          <p:attrName>style.visibility</p:attrName>
                                        </p:attrNameLst>
                                      </p:cBhvr>
                                      <p:to>
                                        <p:strVal val="visible"/>
                                      </p:to>
                                    </p:set>
                                    <p:animEffect transition="in" filter="blinds(horizontal)">
                                      <p:cBhvr>
                                        <p:cTn id="45" dur="500"/>
                                        <p:tgtEl>
                                          <p:spTgt spid="110"/>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20"/>
                                        </p:tgtEl>
                                        <p:attrNameLst>
                                          <p:attrName>style.visibility</p:attrName>
                                        </p:attrNameLst>
                                      </p:cBhvr>
                                      <p:to>
                                        <p:strVal val="visible"/>
                                      </p:to>
                                    </p:set>
                                    <p:animEffect transition="in" filter="blinds(horizontal)">
                                      <p:cBhvr>
                                        <p:cTn id="50" dur="500"/>
                                        <p:tgtEl>
                                          <p:spTgt spid="120"/>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92"/>
                                        </p:tgtEl>
                                        <p:attrNameLst>
                                          <p:attrName>style.visibility</p:attrName>
                                        </p:attrNameLst>
                                      </p:cBhvr>
                                      <p:to>
                                        <p:strVal val="visible"/>
                                      </p:to>
                                    </p:set>
                                    <p:animEffect transition="in" filter="blinds(horizontal)">
                                      <p:cBhvr>
                                        <p:cTn id="53" dur="500"/>
                                        <p:tgtEl>
                                          <p:spTgt spid="92"/>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122"/>
                                        </p:tgtEl>
                                        <p:attrNameLst>
                                          <p:attrName>style.visibility</p:attrName>
                                        </p:attrNameLst>
                                      </p:cBhvr>
                                      <p:to>
                                        <p:strVal val="visible"/>
                                      </p:to>
                                    </p:set>
                                    <p:animEffect transition="in" filter="blinds(horizontal)">
                                      <p:cBhvr>
                                        <p:cTn id="58"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8" grpId="0"/>
      <p:bldP spid="54" grpId="0"/>
      <p:bldP spid="83" grpId="0" animBg="1"/>
      <p:bldP spid="92" grpId="0"/>
      <p:bldP spid="9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412032" y="2615426"/>
            <a:ext cx="2592288"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halkboard" charset="0"/>
              <a:ea typeface="Chalkboard" charset="0"/>
              <a:cs typeface="Chalkboard" charset="0"/>
            </a:endParaRPr>
          </a:p>
        </p:txBody>
      </p:sp>
      <p:sp>
        <p:nvSpPr>
          <p:cNvPr id="28" name="Text Box 7"/>
          <p:cNvSpPr txBox="1">
            <a:spLocks noChangeArrowheads="1"/>
          </p:cNvSpPr>
          <p:nvPr/>
        </p:nvSpPr>
        <p:spPr bwMode="auto">
          <a:xfrm>
            <a:off x="2492152" y="2647364"/>
            <a:ext cx="42366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c</a:t>
            </a:r>
            <a:endParaRPr lang="en-US" sz="2000" baseline="-25000" dirty="0" smtClean="0">
              <a:solidFill>
                <a:srgbClr val="0000FF"/>
              </a:solidFill>
              <a:latin typeface="Chalkboard" charset="0"/>
              <a:ea typeface="Chalkboard" charset="0"/>
              <a:cs typeface="Chalkboard" charset="0"/>
            </a:endParaRPr>
          </a:p>
        </p:txBody>
      </p:sp>
      <p:grpSp>
        <p:nvGrpSpPr>
          <p:cNvPr id="2" name="Group 66"/>
          <p:cNvGrpSpPr/>
          <p:nvPr/>
        </p:nvGrpSpPr>
        <p:grpSpPr>
          <a:xfrm>
            <a:off x="3635896" y="3388930"/>
            <a:ext cx="792088" cy="400110"/>
            <a:chOff x="3635896" y="3388930"/>
            <a:chExt cx="792088" cy="400110"/>
          </a:xfrm>
        </p:grpSpPr>
        <p:cxnSp>
          <p:nvCxnSpPr>
            <p:cNvPr id="49" name="Straight Connector 48"/>
            <p:cNvCxnSpPr/>
            <p:nvPr/>
          </p:nvCxnSpPr>
          <p:spPr>
            <a:xfrm>
              <a:off x="3635896" y="3717032"/>
              <a:ext cx="720080"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 Box 7"/>
            <p:cNvSpPr txBox="1">
              <a:spLocks noChangeArrowheads="1"/>
            </p:cNvSpPr>
            <p:nvPr/>
          </p:nvSpPr>
          <p:spPr bwMode="auto">
            <a:xfrm>
              <a:off x="4004320" y="3388930"/>
              <a:ext cx="42366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t</a:t>
              </a:r>
              <a:endParaRPr lang="en-US" sz="2000" baseline="-25000" dirty="0" smtClean="0">
                <a:solidFill>
                  <a:srgbClr val="0000FF"/>
                </a:solidFill>
                <a:latin typeface="Chalkboard" charset="0"/>
                <a:ea typeface="Chalkboard" charset="0"/>
                <a:cs typeface="Chalkboard" charset="0"/>
              </a:endParaRPr>
            </a:p>
          </p:txBody>
        </p:sp>
      </p:grpSp>
      <p:sp>
        <p:nvSpPr>
          <p:cNvPr id="54" name="Text Box 7"/>
          <p:cNvSpPr txBox="1">
            <a:spLocks noChangeArrowheads="1"/>
          </p:cNvSpPr>
          <p:nvPr/>
        </p:nvSpPr>
        <p:spPr bwMode="auto">
          <a:xfrm>
            <a:off x="1988096" y="2276872"/>
            <a:ext cx="1296144" cy="338554"/>
          </a:xfrm>
          <a:prstGeom prst="rect">
            <a:avLst/>
          </a:prstGeom>
          <a:noFill/>
          <a:ln w="9525">
            <a:noFill/>
            <a:miter lim="800000"/>
            <a:headEnd/>
            <a:tailEnd/>
          </a:ln>
        </p:spPr>
        <p:txBody>
          <a:bodyPr wrap="square">
            <a:spAutoFit/>
          </a:bodyPr>
          <a:lstStyle/>
          <a:p>
            <a:pPr marL="285750" indent="-285750">
              <a:spcBef>
                <a:spcPct val="50000"/>
              </a:spcBef>
            </a:pPr>
            <a:r>
              <a:rPr lang="en-US" sz="1600" dirty="0" smtClean="0">
                <a:latin typeface="Chalkboard" charset="0"/>
                <a:ea typeface="Chalkboard" charset="0"/>
                <a:cs typeface="Chalkboard" charset="0"/>
                <a:sym typeface="Symbol"/>
              </a:rPr>
              <a:t>Encryption</a:t>
            </a:r>
            <a:endParaRPr lang="en-US" sz="1600" baseline="-25000" dirty="0" smtClean="0">
              <a:latin typeface="Chalkboard" charset="0"/>
              <a:ea typeface="Chalkboard" charset="0"/>
              <a:cs typeface="Chalkboard" charset="0"/>
            </a:endParaRPr>
          </a:p>
        </p:txBody>
      </p:sp>
      <p:grpSp>
        <p:nvGrpSpPr>
          <p:cNvPr id="3" name="Group 76"/>
          <p:cNvGrpSpPr/>
          <p:nvPr/>
        </p:nvGrpSpPr>
        <p:grpSpPr>
          <a:xfrm>
            <a:off x="187896" y="2327394"/>
            <a:ext cx="2520280" cy="1029598"/>
            <a:chOff x="187896" y="2327394"/>
            <a:chExt cx="2520280" cy="1029598"/>
          </a:xfrm>
        </p:grpSpPr>
        <p:sp>
          <p:nvSpPr>
            <p:cNvPr id="30" name="Text Box 7"/>
            <p:cNvSpPr txBox="1">
              <a:spLocks noChangeArrowheads="1"/>
            </p:cNvSpPr>
            <p:nvPr/>
          </p:nvSpPr>
          <p:spPr bwMode="auto">
            <a:xfrm>
              <a:off x="187896" y="2903458"/>
              <a:ext cx="42366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m</a:t>
              </a:r>
              <a:endParaRPr lang="en-US" sz="2000" baseline="-25000" dirty="0" smtClean="0">
                <a:solidFill>
                  <a:srgbClr val="0000FF"/>
                </a:solidFill>
                <a:latin typeface="Chalkboard" charset="0"/>
                <a:ea typeface="Chalkboard" charset="0"/>
                <a:cs typeface="Chalkboard" charset="0"/>
              </a:endParaRPr>
            </a:p>
          </p:txBody>
        </p:sp>
        <p:grpSp>
          <p:nvGrpSpPr>
            <p:cNvPr id="4" name="Group 65"/>
            <p:cNvGrpSpPr/>
            <p:nvPr/>
          </p:nvGrpSpPr>
          <p:grpSpPr>
            <a:xfrm>
              <a:off x="187896" y="2327394"/>
              <a:ext cx="2520280" cy="1029598"/>
              <a:chOff x="187896" y="2327394"/>
              <a:chExt cx="2520280" cy="1029598"/>
            </a:xfrm>
          </p:grpSpPr>
          <p:sp>
            <p:nvSpPr>
              <p:cNvPr id="32" name="Rectangle 31"/>
              <p:cNvSpPr/>
              <p:nvPr/>
            </p:nvSpPr>
            <p:spPr>
              <a:xfrm>
                <a:off x="1700064" y="2687434"/>
                <a:ext cx="792088" cy="504056"/>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halkboard" charset="0"/>
                  <a:ea typeface="Chalkboard" charset="0"/>
                  <a:cs typeface="Chalkboard" charset="0"/>
                </a:endParaRPr>
              </a:p>
            </p:txBody>
          </p:sp>
          <p:cxnSp>
            <p:nvCxnSpPr>
              <p:cNvPr id="33" name="Straight Connector 32"/>
              <p:cNvCxnSpPr/>
              <p:nvPr/>
            </p:nvCxnSpPr>
            <p:spPr>
              <a:xfrm>
                <a:off x="331912" y="2759442"/>
                <a:ext cx="1368152"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 Box 7"/>
              <p:cNvSpPr txBox="1">
                <a:spLocks noChangeArrowheads="1"/>
              </p:cNvSpPr>
              <p:nvPr/>
            </p:nvSpPr>
            <p:spPr bwMode="auto">
              <a:xfrm>
                <a:off x="1772072" y="2719372"/>
                <a:ext cx="93610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Enc</a:t>
                </a:r>
                <a:endParaRPr lang="en-US" sz="2000" baseline="-25000" dirty="0" smtClean="0">
                  <a:solidFill>
                    <a:srgbClr val="0000FF"/>
                  </a:solidFill>
                  <a:latin typeface="Chalkboard" charset="0"/>
                  <a:ea typeface="Chalkboard" charset="0"/>
                  <a:cs typeface="Chalkboard" charset="0"/>
                </a:endParaRPr>
              </a:p>
            </p:txBody>
          </p:sp>
          <p:sp>
            <p:nvSpPr>
              <p:cNvPr id="35" name="Text Box 7"/>
              <p:cNvSpPr txBox="1">
                <a:spLocks noChangeArrowheads="1"/>
              </p:cNvSpPr>
              <p:nvPr/>
            </p:nvSpPr>
            <p:spPr bwMode="auto">
              <a:xfrm>
                <a:off x="331912" y="2327394"/>
                <a:ext cx="639688"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err="1" smtClean="0">
                    <a:latin typeface="Chalkboard" charset="0"/>
                    <a:ea typeface="Chalkboard" charset="0"/>
                    <a:cs typeface="Chalkboard" charset="0"/>
                    <a:sym typeface="Symbol"/>
                  </a:rPr>
                  <a:t>k</a:t>
                </a:r>
                <a:r>
                  <a:rPr lang="en-US" sz="2000" baseline="-25000" dirty="0" err="1" smtClean="0">
                    <a:latin typeface="Chalkboard" charset="0"/>
                    <a:ea typeface="Chalkboard" charset="0"/>
                    <a:cs typeface="Chalkboard" charset="0"/>
                    <a:sym typeface="Symbol"/>
                  </a:rPr>
                  <a:t>E</a:t>
                </a:r>
                <a:endParaRPr lang="en-US" sz="2000" baseline="-25000" dirty="0" smtClean="0">
                  <a:solidFill>
                    <a:srgbClr val="0000FF"/>
                  </a:solidFill>
                  <a:latin typeface="Chalkboard" charset="0"/>
                  <a:ea typeface="Chalkboard" charset="0"/>
                  <a:cs typeface="Chalkboard" charset="0"/>
                </a:endParaRPr>
              </a:p>
            </p:txBody>
          </p:sp>
          <p:grpSp>
            <p:nvGrpSpPr>
              <p:cNvPr id="5" name="Group 56"/>
              <p:cNvGrpSpPr/>
              <p:nvPr/>
            </p:nvGrpSpPr>
            <p:grpSpPr>
              <a:xfrm>
                <a:off x="187896" y="3068960"/>
                <a:ext cx="1512168" cy="288032"/>
                <a:chOff x="187896" y="3068960"/>
                <a:chExt cx="1512168" cy="288032"/>
              </a:xfrm>
            </p:grpSpPr>
            <p:cxnSp>
              <p:nvCxnSpPr>
                <p:cNvPr id="46" name="Straight Connector 45"/>
                <p:cNvCxnSpPr/>
                <p:nvPr/>
              </p:nvCxnSpPr>
              <p:spPr>
                <a:xfrm>
                  <a:off x="763960" y="3068960"/>
                  <a:ext cx="936104"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87896" y="3356992"/>
                  <a:ext cx="5760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755576" y="3068960"/>
                  <a:ext cx="0" cy="288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6" name="Group 75"/>
          <p:cNvGrpSpPr/>
          <p:nvPr/>
        </p:nvGrpSpPr>
        <p:grpSpPr>
          <a:xfrm>
            <a:off x="331912" y="2975466"/>
            <a:ext cx="3600400" cy="1008112"/>
            <a:chOff x="331912" y="2975466"/>
            <a:chExt cx="3600400" cy="1008112"/>
          </a:xfrm>
        </p:grpSpPr>
        <p:sp>
          <p:nvSpPr>
            <p:cNvPr id="25" name="Text Box 7"/>
            <p:cNvSpPr txBox="1">
              <a:spLocks noChangeArrowheads="1"/>
            </p:cNvSpPr>
            <p:nvPr/>
          </p:nvSpPr>
          <p:spPr bwMode="auto">
            <a:xfrm>
              <a:off x="340296" y="3511460"/>
              <a:ext cx="639688"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err="1" smtClean="0">
                  <a:latin typeface="Chalkboard" charset="0"/>
                  <a:ea typeface="Chalkboard" charset="0"/>
                  <a:cs typeface="Chalkboard" charset="0"/>
                  <a:sym typeface="Symbol"/>
                </a:rPr>
                <a:t>k</a:t>
              </a:r>
              <a:r>
                <a:rPr lang="en-US" sz="2000" baseline="-25000" dirty="0" err="1" smtClean="0">
                  <a:latin typeface="Chalkboard" charset="0"/>
                  <a:ea typeface="Chalkboard" charset="0"/>
                  <a:cs typeface="Chalkboard" charset="0"/>
                  <a:sym typeface="Symbol"/>
                </a:rPr>
                <a:t>E</a:t>
              </a:r>
              <a:endParaRPr lang="en-US" sz="2000" baseline="-25000" dirty="0" smtClean="0">
                <a:solidFill>
                  <a:srgbClr val="0000FF"/>
                </a:solidFill>
                <a:latin typeface="Chalkboard" charset="0"/>
                <a:ea typeface="Chalkboard" charset="0"/>
                <a:cs typeface="Chalkboard" charset="0"/>
              </a:endParaRPr>
            </a:p>
          </p:txBody>
        </p:sp>
        <p:grpSp>
          <p:nvGrpSpPr>
            <p:cNvPr id="7" name="Group 64"/>
            <p:cNvGrpSpPr/>
            <p:nvPr/>
          </p:nvGrpSpPr>
          <p:grpSpPr>
            <a:xfrm>
              <a:off x="331912" y="2975466"/>
              <a:ext cx="3600400" cy="1008112"/>
              <a:chOff x="331912" y="2975466"/>
              <a:chExt cx="3600400" cy="1008112"/>
            </a:xfrm>
          </p:grpSpPr>
          <p:sp>
            <p:nvSpPr>
              <p:cNvPr id="18" name="Rectangle 17"/>
              <p:cNvSpPr/>
              <p:nvPr/>
            </p:nvSpPr>
            <p:spPr>
              <a:xfrm>
                <a:off x="2996208" y="3479522"/>
                <a:ext cx="648072"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halkboard" charset="0"/>
                  <a:ea typeface="Chalkboard" charset="0"/>
                  <a:cs typeface="Chalkboard" charset="0"/>
                </a:endParaRPr>
              </a:p>
            </p:txBody>
          </p:sp>
          <p:cxnSp>
            <p:nvCxnSpPr>
              <p:cNvPr id="20" name="Straight Connector 19"/>
              <p:cNvCxnSpPr/>
              <p:nvPr/>
            </p:nvCxnSpPr>
            <p:spPr>
              <a:xfrm>
                <a:off x="331912" y="3911570"/>
                <a:ext cx="2664296"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 Box 7"/>
              <p:cNvSpPr txBox="1">
                <a:spLocks noChangeArrowheads="1"/>
              </p:cNvSpPr>
              <p:nvPr/>
            </p:nvSpPr>
            <p:spPr bwMode="auto">
              <a:xfrm>
                <a:off x="2996208" y="3551530"/>
                <a:ext cx="93610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Mac</a:t>
                </a:r>
                <a:endParaRPr lang="en-US" sz="2000" baseline="-25000" dirty="0" smtClean="0">
                  <a:solidFill>
                    <a:srgbClr val="0000FF"/>
                  </a:solidFill>
                  <a:latin typeface="Chalkboard" charset="0"/>
                  <a:ea typeface="Chalkboard" charset="0"/>
                  <a:cs typeface="Chalkboard" charset="0"/>
                </a:endParaRPr>
              </a:p>
            </p:txBody>
          </p:sp>
          <p:grpSp>
            <p:nvGrpSpPr>
              <p:cNvPr id="8" name="Group 63"/>
              <p:cNvGrpSpPr/>
              <p:nvPr/>
            </p:nvGrpSpPr>
            <p:grpSpPr>
              <a:xfrm>
                <a:off x="2420144" y="2975466"/>
                <a:ext cx="567680" cy="597550"/>
                <a:chOff x="2420144" y="2975466"/>
                <a:chExt cx="567680" cy="597550"/>
              </a:xfrm>
            </p:grpSpPr>
            <p:cxnSp>
              <p:nvCxnSpPr>
                <p:cNvPr id="26" name="Straight Connector 25"/>
                <p:cNvCxnSpPr/>
                <p:nvPr/>
              </p:nvCxnSpPr>
              <p:spPr>
                <a:xfrm>
                  <a:off x="2420144" y="2975466"/>
                  <a:ext cx="288032"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2699792" y="2975466"/>
                  <a:ext cx="8384" cy="59755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2699792" y="3573016"/>
                  <a:ext cx="28803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grpSp>
        <p:nvGrpSpPr>
          <p:cNvPr id="11" name="Group 74"/>
          <p:cNvGrpSpPr/>
          <p:nvPr/>
        </p:nvGrpSpPr>
        <p:grpSpPr>
          <a:xfrm>
            <a:off x="2699792" y="2564904"/>
            <a:ext cx="1719808" cy="432048"/>
            <a:chOff x="2699792" y="2564904"/>
            <a:chExt cx="1719808" cy="432048"/>
          </a:xfrm>
        </p:grpSpPr>
        <p:cxnSp>
          <p:nvCxnSpPr>
            <p:cNvPr id="73" name="Straight Arrow Connector 72"/>
            <p:cNvCxnSpPr/>
            <p:nvPr/>
          </p:nvCxnSpPr>
          <p:spPr>
            <a:xfrm>
              <a:off x="2699792" y="2996952"/>
              <a:ext cx="158417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 Box 7"/>
            <p:cNvSpPr txBox="1">
              <a:spLocks noChangeArrowheads="1"/>
            </p:cNvSpPr>
            <p:nvPr/>
          </p:nvSpPr>
          <p:spPr bwMode="auto">
            <a:xfrm>
              <a:off x="3995936" y="2564904"/>
              <a:ext cx="42366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c</a:t>
              </a:r>
              <a:endParaRPr lang="en-US" sz="2000" baseline="-25000" dirty="0" smtClean="0">
                <a:solidFill>
                  <a:srgbClr val="0000FF"/>
                </a:solidFill>
                <a:latin typeface="Chalkboard" charset="0"/>
                <a:ea typeface="Chalkboard" charset="0"/>
                <a:cs typeface="Chalkboard" charset="0"/>
              </a:endParaRPr>
            </a:p>
          </p:txBody>
        </p:sp>
      </p:grpSp>
      <p:grpSp>
        <p:nvGrpSpPr>
          <p:cNvPr id="69" name="Group 68"/>
          <p:cNvGrpSpPr/>
          <p:nvPr/>
        </p:nvGrpSpPr>
        <p:grpSpPr>
          <a:xfrm>
            <a:off x="8316416" y="2996952"/>
            <a:ext cx="1143744" cy="400111"/>
            <a:chOff x="8316416" y="2996952"/>
            <a:chExt cx="1143744" cy="400111"/>
          </a:xfrm>
        </p:grpSpPr>
        <p:cxnSp>
          <p:nvCxnSpPr>
            <p:cNvPr id="78" name="Straight Connector 77"/>
            <p:cNvCxnSpPr>
              <a:endCxn id="81" idx="2"/>
            </p:cNvCxnSpPr>
            <p:nvPr/>
          </p:nvCxnSpPr>
          <p:spPr>
            <a:xfrm flipV="1">
              <a:off x="8532440" y="3397062"/>
              <a:ext cx="463860" cy="1"/>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78"/>
            <p:cNvGrpSpPr/>
            <p:nvPr/>
          </p:nvGrpSpPr>
          <p:grpSpPr>
            <a:xfrm>
              <a:off x="8316416" y="2996952"/>
              <a:ext cx="1143744" cy="400110"/>
              <a:chOff x="9404920" y="3172906"/>
              <a:chExt cx="1143744" cy="400110"/>
            </a:xfrm>
          </p:grpSpPr>
          <p:cxnSp>
            <p:nvCxnSpPr>
              <p:cNvPr id="80" name="Straight Connector 79"/>
              <p:cNvCxnSpPr/>
              <p:nvPr/>
            </p:nvCxnSpPr>
            <p:spPr>
              <a:xfrm>
                <a:off x="9404920" y="3573016"/>
                <a:ext cx="21602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Text Box 7"/>
              <p:cNvSpPr txBox="1">
                <a:spLocks noChangeArrowheads="1"/>
              </p:cNvSpPr>
              <p:nvPr/>
            </p:nvSpPr>
            <p:spPr bwMode="auto">
              <a:xfrm>
                <a:off x="9620944" y="3172906"/>
                <a:ext cx="927720"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a:t>
                </a:r>
                <a:endParaRPr lang="en-US" sz="2000" baseline="-25000" dirty="0" smtClean="0">
                  <a:solidFill>
                    <a:srgbClr val="0000FF"/>
                  </a:solidFill>
                  <a:latin typeface="Chalkboard" charset="0"/>
                  <a:ea typeface="Chalkboard" charset="0"/>
                  <a:cs typeface="Chalkboard" charset="0"/>
                </a:endParaRPr>
              </a:p>
            </p:txBody>
          </p:sp>
        </p:grpSp>
      </p:grpSp>
      <p:sp>
        <p:nvSpPr>
          <p:cNvPr id="83" name="Rectangle 82"/>
          <p:cNvSpPr/>
          <p:nvPr/>
        </p:nvSpPr>
        <p:spPr>
          <a:xfrm>
            <a:off x="6012160" y="2636912"/>
            <a:ext cx="2304256"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halkboard" charset="0"/>
              <a:ea typeface="Chalkboard" charset="0"/>
              <a:cs typeface="Chalkboard" charset="0"/>
            </a:endParaRPr>
          </a:p>
        </p:txBody>
      </p:sp>
      <p:cxnSp>
        <p:nvCxnSpPr>
          <p:cNvPr id="84" name="Straight Connector 83"/>
          <p:cNvCxnSpPr/>
          <p:nvPr/>
        </p:nvCxnSpPr>
        <p:spPr>
          <a:xfrm>
            <a:off x="5364088" y="3429000"/>
            <a:ext cx="0" cy="3600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644008" y="3429000"/>
            <a:ext cx="720080"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Text Box 7"/>
          <p:cNvSpPr txBox="1">
            <a:spLocks noChangeArrowheads="1"/>
          </p:cNvSpPr>
          <p:nvPr/>
        </p:nvSpPr>
        <p:spPr bwMode="auto">
          <a:xfrm>
            <a:off x="4572000" y="2996952"/>
            <a:ext cx="1008112"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(c, t)</a:t>
            </a:r>
            <a:endParaRPr lang="en-US" sz="2000" baseline="-25000" dirty="0" smtClean="0">
              <a:solidFill>
                <a:srgbClr val="0000FF"/>
              </a:solidFill>
              <a:latin typeface="Chalkboard" charset="0"/>
              <a:ea typeface="Chalkboard" charset="0"/>
              <a:cs typeface="Chalkboard" charset="0"/>
            </a:endParaRPr>
          </a:p>
        </p:txBody>
      </p:sp>
      <p:sp>
        <p:nvSpPr>
          <p:cNvPr id="93" name="Text Box 7"/>
          <p:cNvSpPr txBox="1">
            <a:spLocks noChangeArrowheads="1"/>
          </p:cNvSpPr>
          <p:nvPr/>
        </p:nvSpPr>
        <p:spPr bwMode="auto">
          <a:xfrm>
            <a:off x="6579840" y="2298358"/>
            <a:ext cx="1296144" cy="338554"/>
          </a:xfrm>
          <a:prstGeom prst="rect">
            <a:avLst/>
          </a:prstGeom>
          <a:noFill/>
          <a:ln w="9525">
            <a:noFill/>
            <a:miter lim="800000"/>
            <a:headEnd/>
            <a:tailEnd/>
          </a:ln>
        </p:spPr>
        <p:txBody>
          <a:bodyPr wrap="square">
            <a:spAutoFit/>
          </a:bodyPr>
          <a:lstStyle/>
          <a:p>
            <a:pPr marL="285750" indent="-285750">
              <a:spcBef>
                <a:spcPct val="50000"/>
              </a:spcBef>
            </a:pPr>
            <a:r>
              <a:rPr lang="en-US" sz="1600" dirty="0" smtClean="0">
                <a:latin typeface="Chalkboard" charset="0"/>
                <a:ea typeface="Chalkboard" charset="0"/>
                <a:cs typeface="Chalkboard" charset="0"/>
                <a:sym typeface="Symbol"/>
              </a:rPr>
              <a:t>Decryption</a:t>
            </a:r>
            <a:endParaRPr lang="en-US" sz="1600" baseline="-25000" dirty="0" smtClean="0">
              <a:latin typeface="Chalkboard" charset="0"/>
              <a:ea typeface="Chalkboard" charset="0"/>
              <a:cs typeface="Chalkboard" charset="0"/>
            </a:endParaRPr>
          </a:p>
        </p:txBody>
      </p:sp>
      <p:grpSp>
        <p:nvGrpSpPr>
          <p:cNvPr id="14" name="Group 114"/>
          <p:cNvGrpSpPr/>
          <p:nvPr/>
        </p:nvGrpSpPr>
        <p:grpSpPr>
          <a:xfrm>
            <a:off x="6732240" y="3429000"/>
            <a:ext cx="1008112" cy="504056"/>
            <a:chOff x="6516216" y="5229200"/>
            <a:chExt cx="1008112" cy="504056"/>
          </a:xfrm>
        </p:grpSpPr>
        <p:sp>
          <p:nvSpPr>
            <p:cNvPr id="97" name="Rectangle 96"/>
            <p:cNvSpPr/>
            <p:nvPr/>
          </p:nvSpPr>
          <p:spPr>
            <a:xfrm>
              <a:off x="6516216" y="5229200"/>
              <a:ext cx="86409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halkboard" charset="0"/>
                <a:ea typeface="Chalkboard" charset="0"/>
                <a:cs typeface="Chalkboard" charset="0"/>
              </a:endParaRPr>
            </a:p>
          </p:txBody>
        </p:sp>
        <p:sp>
          <p:nvSpPr>
            <p:cNvPr id="98" name="Text Box 7"/>
            <p:cNvSpPr txBox="1">
              <a:spLocks noChangeArrowheads="1"/>
            </p:cNvSpPr>
            <p:nvPr/>
          </p:nvSpPr>
          <p:spPr bwMode="auto">
            <a:xfrm>
              <a:off x="6588224" y="5261138"/>
              <a:ext cx="93610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err="1" smtClean="0">
                  <a:latin typeface="Chalkboard" charset="0"/>
                  <a:ea typeface="Chalkboard" charset="0"/>
                  <a:cs typeface="Chalkboard" charset="0"/>
                  <a:sym typeface="Symbol"/>
                </a:rPr>
                <a:t>Vrfy</a:t>
              </a:r>
              <a:endParaRPr lang="en-US" sz="2000" baseline="-25000" dirty="0" smtClean="0">
                <a:solidFill>
                  <a:srgbClr val="0000FF"/>
                </a:solidFill>
                <a:latin typeface="Chalkboard" charset="0"/>
                <a:ea typeface="Chalkboard" charset="0"/>
                <a:cs typeface="Chalkboard" charset="0"/>
              </a:endParaRPr>
            </a:p>
          </p:txBody>
        </p:sp>
      </p:grpSp>
      <p:grpSp>
        <p:nvGrpSpPr>
          <p:cNvPr id="15" name="Group 104"/>
          <p:cNvGrpSpPr/>
          <p:nvPr/>
        </p:nvGrpSpPr>
        <p:grpSpPr>
          <a:xfrm>
            <a:off x="4932040" y="3140968"/>
            <a:ext cx="1800200" cy="1152128"/>
            <a:chOff x="5228456" y="3356992"/>
            <a:chExt cx="1800200" cy="1152128"/>
          </a:xfrm>
        </p:grpSpPr>
        <p:cxnSp>
          <p:nvCxnSpPr>
            <p:cNvPr id="106" name="Straight Connector 105"/>
            <p:cNvCxnSpPr/>
            <p:nvPr/>
          </p:nvCxnSpPr>
          <p:spPr>
            <a:xfrm>
              <a:off x="5660504" y="3717032"/>
              <a:ext cx="1368152"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5228456" y="4149080"/>
              <a:ext cx="1800200"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Text Box 7"/>
            <p:cNvSpPr txBox="1">
              <a:spLocks noChangeArrowheads="1"/>
            </p:cNvSpPr>
            <p:nvPr/>
          </p:nvSpPr>
          <p:spPr bwMode="auto">
            <a:xfrm>
              <a:off x="5452864" y="4109010"/>
              <a:ext cx="639688"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err="1" smtClean="0">
                  <a:latin typeface="Chalkboard" charset="0"/>
                  <a:ea typeface="Chalkboard" charset="0"/>
                  <a:cs typeface="Chalkboard" charset="0"/>
                  <a:sym typeface="Symbol"/>
                </a:rPr>
                <a:t>k</a:t>
              </a:r>
              <a:r>
                <a:rPr lang="en-US" sz="2000" baseline="-25000" dirty="0" err="1" smtClean="0">
                  <a:latin typeface="Chalkboard" charset="0"/>
                  <a:ea typeface="Chalkboard" charset="0"/>
                  <a:cs typeface="Chalkboard" charset="0"/>
                  <a:sym typeface="Symbol"/>
                </a:rPr>
                <a:t>M</a:t>
              </a:r>
              <a:endParaRPr lang="en-US" sz="2000" baseline="-25000" dirty="0" smtClean="0">
                <a:solidFill>
                  <a:srgbClr val="0000FF"/>
                </a:solidFill>
                <a:latin typeface="Chalkboard" charset="0"/>
                <a:ea typeface="Chalkboard" charset="0"/>
                <a:cs typeface="Chalkboard" charset="0"/>
              </a:endParaRPr>
            </a:p>
          </p:txBody>
        </p:sp>
        <p:sp>
          <p:nvSpPr>
            <p:cNvPr id="109" name="Text Box 7"/>
            <p:cNvSpPr txBox="1">
              <a:spLocks noChangeArrowheads="1"/>
            </p:cNvSpPr>
            <p:nvPr/>
          </p:nvSpPr>
          <p:spPr bwMode="auto">
            <a:xfrm>
              <a:off x="6452592" y="3356992"/>
              <a:ext cx="42366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t</a:t>
              </a:r>
              <a:endParaRPr lang="en-US" sz="2000" baseline="-25000" dirty="0" smtClean="0">
                <a:solidFill>
                  <a:srgbClr val="0000FF"/>
                </a:solidFill>
                <a:latin typeface="Chalkboard" charset="0"/>
                <a:ea typeface="Chalkboard" charset="0"/>
                <a:cs typeface="Chalkboard" charset="0"/>
              </a:endParaRPr>
            </a:p>
          </p:txBody>
        </p:sp>
      </p:grpSp>
      <p:grpSp>
        <p:nvGrpSpPr>
          <p:cNvPr id="17" name="Group 109"/>
          <p:cNvGrpSpPr/>
          <p:nvPr/>
        </p:nvGrpSpPr>
        <p:grpSpPr>
          <a:xfrm>
            <a:off x="7596336" y="3316922"/>
            <a:ext cx="559296" cy="400110"/>
            <a:chOff x="7892752" y="3604954"/>
            <a:chExt cx="559296" cy="400110"/>
          </a:xfrm>
        </p:grpSpPr>
        <p:cxnSp>
          <p:nvCxnSpPr>
            <p:cNvPr id="111" name="Straight Connector 110"/>
            <p:cNvCxnSpPr/>
            <p:nvPr/>
          </p:nvCxnSpPr>
          <p:spPr>
            <a:xfrm>
              <a:off x="7892752" y="3933056"/>
              <a:ext cx="504056"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2" name="Text Box 7"/>
            <p:cNvSpPr txBox="1">
              <a:spLocks noChangeArrowheads="1"/>
            </p:cNvSpPr>
            <p:nvPr/>
          </p:nvSpPr>
          <p:spPr bwMode="auto">
            <a:xfrm>
              <a:off x="8028384" y="3604954"/>
              <a:ext cx="42366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0</a:t>
              </a:r>
              <a:endParaRPr lang="en-US" sz="2000" baseline="-25000" dirty="0" smtClean="0">
                <a:solidFill>
                  <a:srgbClr val="0000FF"/>
                </a:solidFill>
                <a:latin typeface="Chalkboard" charset="0"/>
                <a:ea typeface="Chalkboard" charset="0"/>
                <a:cs typeface="Chalkboard" charset="0"/>
              </a:endParaRPr>
            </a:p>
          </p:txBody>
        </p:sp>
      </p:grpSp>
      <p:cxnSp>
        <p:nvCxnSpPr>
          <p:cNvPr id="116" name="Straight Connector 115"/>
          <p:cNvCxnSpPr/>
          <p:nvPr/>
        </p:nvCxnSpPr>
        <p:spPr>
          <a:xfrm>
            <a:off x="5364088" y="3789040"/>
            <a:ext cx="1368152"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Text Box 7"/>
          <p:cNvSpPr txBox="1">
            <a:spLocks noChangeArrowheads="1"/>
          </p:cNvSpPr>
          <p:nvPr/>
        </p:nvSpPr>
        <p:spPr bwMode="auto">
          <a:xfrm>
            <a:off x="6156176" y="3460938"/>
            <a:ext cx="42366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halkboard" charset="0"/>
                <a:ea typeface="Chalkboard" charset="0"/>
                <a:cs typeface="Chalkboard" charset="0"/>
                <a:sym typeface="Symbol"/>
              </a:rPr>
              <a:t>c</a:t>
            </a:r>
            <a:endParaRPr lang="en-US" sz="2000" baseline="-25000" dirty="0" smtClean="0">
              <a:solidFill>
                <a:srgbClr val="0000FF"/>
              </a:solidFill>
              <a:latin typeface="Chalkboard" charset="0"/>
              <a:ea typeface="Chalkboard" charset="0"/>
              <a:cs typeface="Chalkboard" charset="0"/>
            </a:endParaRPr>
          </a:p>
        </p:txBody>
      </p:sp>
      <p:sp>
        <p:nvSpPr>
          <p:cNvPr id="70" name="Text Box 7"/>
          <p:cNvSpPr txBox="1">
            <a:spLocks noChangeArrowheads="1"/>
          </p:cNvSpPr>
          <p:nvPr/>
        </p:nvSpPr>
        <p:spPr bwMode="auto">
          <a:xfrm>
            <a:off x="35496" y="4817477"/>
            <a:ext cx="8712968" cy="338554"/>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q"/>
            </a:pPr>
            <a:r>
              <a:rPr lang="en-US" sz="1600" dirty="0" smtClean="0">
                <a:latin typeface="Chalkboard" charset="0"/>
                <a:ea typeface="Chalkboard" charset="0"/>
                <a:cs typeface="Chalkboard" charset="0"/>
                <a:sym typeface="Symbol"/>
              </a:rPr>
              <a:t>This approach used in IPSec --- does this guarantee authenticated encryption ?</a:t>
            </a:r>
            <a:endParaRPr lang="en-US" sz="1600" baseline="-25000" dirty="0" smtClean="0">
              <a:latin typeface="Chalkboard" charset="0"/>
              <a:ea typeface="Chalkboard" charset="0"/>
              <a:cs typeface="Chalkboard" charset="0"/>
            </a:endParaRPr>
          </a:p>
        </p:txBody>
      </p:sp>
      <p:sp>
        <p:nvSpPr>
          <p:cNvPr id="72" name="Text Box 7"/>
          <p:cNvSpPr txBox="1">
            <a:spLocks noChangeArrowheads="1"/>
          </p:cNvSpPr>
          <p:nvPr/>
        </p:nvSpPr>
        <p:spPr bwMode="auto">
          <a:xfrm>
            <a:off x="179512" y="5652537"/>
            <a:ext cx="9001000" cy="584775"/>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Ø"/>
            </a:pPr>
            <a:r>
              <a:rPr lang="en-US" sz="1600" dirty="0" smtClean="0">
                <a:latin typeface="Chalkboard" charset="0"/>
                <a:ea typeface="Chalkboard" charset="0"/>
                <a:cs typeface="Chalkboard" charset="0"/>
                <a:sym typeface="Symbol"/>
              </a:rPr>
              <a:t>Fortunately </a:t>
            </a:r>
            <a:r>
              <a:rPr lang="en-US" sz="1600" dirty="0" smtClean="0">
                <a:solidFill>
                  <a:srgbClr val="FF0000"/>
                </a:solidFill>
                <a:latin typeface="Chalkboard" charset="0"/>
                <a:ea typeface="Chalkboard" charset="0"/>
                <a:cs typeface="Chalkboard" charset="0"/>
                <a:sym typeface="Symbol"/>
              </a:rPr>
              <a:t>this approach always lead to an AE</a:t>
            </a:r>
            <a:r>
              <a:rPr lang="en-US" sz="1600" dirty="0" smtClean="0">
                <a:latin typeface="Chalkboard" charset="0"/>
                <a:ea typeface="Chalkboard" charset="0"/>
                <a:cs typeface="Chalkboard" charset="0"/>
                <a:sym typeface="Symbol"/>
              </a:rPr>
              <a:t>, irrespective of how </a:t>
            </a:r>
            <a:r>
              <a:rPr lang="en-US" sz="1600" baseline="-25000" dirty="0" smtClean="0">
                <a:latin typeface="Chalkboard" charset="0"/>
                <a:ea typeface="Chalkboard" charset="0"/>
                <a:cs typeface="Chalkboard" charset="0"/>
                <a:sym typeface="Symbol"/>
              </a:rPr>
              <a:t>E</a:t>
            </a:r>
            <a:r>
              <a:rPr lang="en-US" sz="1600" dirty="0" smtClean="0">
                <a:latin typeface="Chalkboard" charset="0"/>
                <a:ea typeface="Chalkboard" charset="0"/>
                <a:cs typeface="Chalkboard" charset="0"/>
                <a:sym typeface="Symbol"/>
              </a:rPr>
              <a:t> and </a:t>
            </a:r>
            <a:r>
              <a:rPr lang="en-US" sz="1600" baseline="-25000" dirty="0" smtClean="0">
                <a:latin typeface="Chalkboard" charset="0"/>
                <a:ea typeface="Chalkboard" charset="0"/>
                <a:cs typeface="Chalkboard" charset="0"/>
                <a:sym typeface="Symbol"/>
              </a:rPr>
              <a:t>M</a:t>
            </a:r>
            <a:r>
              <a:rPr lang="en-US" sz="1600" dirty="0" smtClean="0">
                <a:latin typeface="Chalkboard" charset="0"/>
                <a:ea typeface="Chalkboard" charset="0"/>
                <a:cs typeface="Chalkboard" charset="0"/>
                <a:sym typeface="Symbol"/>
              </a:rPr>
              <a:t> are instantiated</a:t>
            </a:r>
            <a:endParaRPr lang="en-US" sz="1600" baseline="-25000" dirty="0" smtClean="0">
              <a:solidFill>
                <a:srgbClr val="0000FF"/>
              </a:solidFill>
              <a:latin typeface="Chalkboard" charset="0"/>
              <a:ea typeface="Chalkboard" charset="0"/>
              <a:cs typeface="Chalkboard" charset="0"/>
            </a:endParaRPr>
          </a:p>
        </p:txBody>
      </p:sp>
      <p:sp>
        <p:nvSpPr>
          <p:cNvPr id="64" name="Rectangle 2"/>
          <p:cNvSpPr txBox="1">
            <a:spLocks noChangeArrowheads="1"/>
          </p:cNvSpPr>
          <p:nvPr/>
        </p:nvSpPr>
        <p:spPr>
          <a:xfrm>
            <a:off x="179512" y="44624"/>
            <a:ext cx="8712968" cy="504056"/>
          </a:xfrm>
          <a:prstGeom prst="rect">
            <a:avLst/>
          </a:prstGeom>
        </p:spPr>
        <p:txBody>
          <a:bodyPr/>
          <a:lstStyle/>
          <a:p>
            <a:pPr algn="ctr">
              <a:defRPr/>
            </a:pPr>
            <a:r>
              <a:rPr lang="en-US" sz="3200" kern="0" dirty="0" smtClean="0">
                <a:solidFill>
                  <a:srgbClr val="009900"/>
                </a:solidFill>
                <a:latin typeface="Chalkboard" charset="0"/>
                <a:ea typeface="Chalkboard" charset="0"/>
                <a:cs typeface="Chalkboard" charset="0"/>
              </a:rPr>
              <a:t>Attempt III (Encrypt-then-Authenticate)</a:t>
            </a:r>
            <a:endParaRPr lang="en-US" sz="3200" kern="0" dirty="0">
              <a:solidFill>
                <a:srgbClr val="009900"/>
              </a:solidFill>
              <a:latin typeface="Chalkboard" charset="0"/>
              <a:ea typeface="Chalkboard" charset="0"/>
              <a:cs typeface="Chalkboard" charset="0"/>
            </a:endParaRPr>
          </a:p>
        </p:txBody>
      </p:sp>
      <p:sp>
        <p:nvSpPr>
          <p:cNvPr id="65" name="Text Box 7"/>
          <p:cNvSpPr txBox="1">
            <a:spLocks noChangeArrowheads="1"/>
          </p:cNvSpPr>
          <p:nvPr/>
        </p:nvSpPr>
        <p:spPr bwMode="auto">
          <a:xfrm>
            <a:off x="107504" y="1095708"/>
            <a:ext cx="8856984" cy="338554"/>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q"/>
            </a:pPr>
            <a:r>
              <a:rPr lang="en-US" sz="1600" dirty="0" smtClean="0">
                <a:latin typeface="Chalkboard" charset="0"/>
                <a:ea typeface="Chalkboard" charset="0"/>
                <a:cs typeface="Chalkboard" charset="0"/>
                <a:sym typeface="Symbol"/>
              </a:rPr>
              <a:t>Let </a:t>
            </a:r>
            <a:r>
              <a:rPr lang="en-US" sz="1600" dirty="0">
                <a:solidFill>
                  <a:srgbClr val="0000FF"/>
                </a:solidFill>
                <a:latin typeface="Chalkboard" charset="0"/>
                <a:ea typeface="Chalkboard" charset="0"/>
                <a:cs typeface="Chalkboard" charset="0"/>
                <a:sym typeface="Symbol"/>
              </a:rPr>
              <a:t></a:t>
            </a:r>
            <a:r>
              <a:rPr lang="en-US" sz="2000" baseline="-25000" dirty="0">
                <a:solidFill>
                  <a:srgbClr val="0000FF"/>
                </a:solidFill>
                <a:latin typeface="Chalkboard" charset="0"/>
                <a:ea typeface="Chalkboard" charset="0"/>
                <a:cs typeface="Chalkboard" charset="0"/>
                <a:sym typeface="Symbol"/>
              </a:rPr>
              <a:t>E</a:t>
            </a:r>
            <a:r>
              <a:rPr lang="en-US" sz="1600" dirty="0">
                <a:solidFill>
                  <a:srgbClr val="0000FF"/>
                </a:solidFill>
                <a:latin typeface="Chalkboard" charset="0"/>
                <a:ea typeface="Chalkboard" charset="0"/>
                <a:cs typeface="Chalkboard" charset="0"/>
                <a:sym typeface="Symbol"/>
              </a:rPr>
              <a:t> = (</a:t>
            </a:r>
            <a:r>
              <a:rPr lang="en-US" sz="1600" dirty="0" err="1">
                <a:solidFill>
                  <a:srgbClr val="0000FF"/>
                </a:solidFill>
                <a:latin typeface="Chalkboard" charset="0"/>
                <a:ea typeface="Chalkboard" charset="0"/>
                <a:cs typeface="Chalkboard" charset="0"/>
                <a:sym typeface="Symbol"/>
              </a:rPr>
              <a:t>Enc</a:t>
            </a:r>
            <a:r>
              <a:rPr lang="en-US" sz="1600" dirty="0">
                <a:solidFill>
                  <a:srgbClr val="0000FF"/>
                </a:solidFill>
                <a:latin typeface="Chalkboard" charset="0"/>
                <a:ea typeface="Chalkboard" charset="0"/>
                <a:cs typeface="Chalkboard" charset="0"/>
                <a:sym typeface="Symbol"/>
              </a:rPr>
              <a:t>, Dec) be a </a:t>
            </a:r>
            <a:r>
              <a:rPr lang="en-US" sz="1600" dirty="0" err="1">
                <a:solidFill>
                  <a:srgbClr val="0000FF"/>
                </a:solidFill>
                <a:latin typeface="Chalkboard" charset="0"/>
                <a:ea typeface="Chalkboard" charset="0"/>
                <a:cs typeface="Chalkboard" charset="0"/>
                <a:sym typeface="Symbol"/>
              </a:rPr>
              <a:t>cpa</a:t>
            </a:r>
            <a:r>
              <a:rPr lang="en-US" sz="1600" dirty="0">
                <a:solidFill>
                  <a:srgbClr val="0000FF"/>
                </a:solidFill>
                <a:latin typeface="Chalkboard" charset="0"/>
                <a:ea typeface="Chalkboard" charset="0"/>
                <a:cs typeface="Chalkboard" charset="0"/>
                <a:sym typeface="Symbol"/>
              </a:rPr>
              <a:t>-secure SKE </a:t>
            </a:r>
            <a:r>
              <a:rPr lang="en-US" sz="1600" dirty="0">
                <a:latin typeface="Chalkboard" charset="0"/>
                <a:ea typeface="Chalkboard" charset="0"/>
                <a:cs typeface="Chalkboard" charset="0"/>
                <a:sym typeface="Symbol"/>
              </a:rPr>
              <a:t>and </a:t>
            </a:r>
            <a:r>
              <a:rPr lang="en-US" sz="1600" dirty="0">
                <a:solidFill>
                  <a:srgbClr val="0000FF"/>
                </a:solidFill>
                <a:latin typeface="Chalkboard" charset="0"/>
                <a:ea typeface="Chalkboard" charset="0"/>
                <a:cs typeface="Chalkboard" charset="0"/>
                <a:sym typeface="Symbol"/>
              </a:rPr>
              <a:t></a:t>
            </a:r>
            <a:r>
              <a:rPr lang="en-US" sz="2000" baseline="-25000" dirty="0">
                <a:solidFill>
                  <a:srgbClr val="0000FF"/>
                </a:solidFill>
                <a:latin typeface="Chalkboard" charset="0"/>
                <a:ea typeface="Chalkboard" charset="0"/>
                <a:cs typeface="Chalkboard" charset="0"/>
                <a:sym typeface="Symbol"/>
              </a:rPr>
              <a:t>M</a:t>
            </a:r>
            <a:r>
              <a:rPr lang="en-US" sz="1600" dirty="0">
                <a:solidFill>
                  <a:srgbClr val="0000FF"/>
                </a:solidFill>
                <a:latin typeface="Chalkboard" charset="0"/>
                <a:ea typeface="Chalkboard" charset="0"/>
                <a:cs typeface="Chalkboard" charset="0"/>
                <a:sym typeface="Symbol"/>
              </a:rPr>
              <a:t> = (Mac, </a:t>
            </a:r>
            <a:r>
              <a:rPr lang="en-US" sz="1600" dirty="0" err="1">
                <a:solidFill>
                  <a:srgbClr val="0000FF"/>
                </a:solidFill>
                <a:latin typeface="Chalkboard" charset="0"/>
                <a:ea typeface="Chalkboard" charset="0"/>
                <a:cs typeface="Chalkboard" charset="0"/>
                <a:sym typeface="Symbol"/>
              </a:rPr>
              <a:t>Vrfy</a:t>
            </a:r>
            <a:r>
              <a:rPr lang="en-US" sz="1600" dirty="0">
                <a:solidFill>
                  <a:srgbClr val="0000FF"/>
                </a:solidFill>
                <a:latin typeface="Chalkboard" charset="0"/>
                <a:ea typeface="Chalkboard" charset="0"/>
                <a:cs typeface="Chalkboard" charset="0"/>
                <a:sym typeface="Symbol"/>
              </a:rPr>
              <a:t>) be a </a:t>
            </a:r>
            <a:r>
              <a:rPr lang="en-US" sz="1600" dirty="0" err="1" smtClean="0">
                <a:solidFill>
                  <a:srgbClr val="0000FF"/>
                </a:solidFill>
                <a:latin typeface="Chalkboard" charset="0"/>
                <a:ea typeface="Chalkboard" charset="0"/>
                <a:cs typeface="Chalkboard" charset="0"/>
                <a:sym typeface="Symbol"/>
              </a:rPr>
              <a:t>scma</a:t>
            </a:r>
            <a:r>
              <a:rPr lang="en-US" sz="1600" dirty="0" smtClean="0">
                <a:solidFill>
                  <a:srgbClr val="0000FF"/>
                </a:solidFill>
                <a:latin typeface="Chalkboard" charset="0"/>
                <a:ea typeface="Chalkboard" charset="0"/>
                <a:cs typeface="Chalkboard" charset="0"/>
                <a:sym typeface="Symbol"/>
              </a:rPr>
              <a:t>-secure </a:t>
            </a:r>
            <a:r>
              <a:rPr lang="en-US" sz="1600" dirty="0">
                <a:solidFill>
                  <a:srgbClr val="0000FF"/>
                </a:solidFill>
                <a:latin typeface="Chalkboard" charset="0"/>
                <a:ea typeface="Chalkboard" charset="0"/>
                <a:cs typeface="Chalkboard" charset="0"/>
                <a:sym typeface="Symbol"/>
              </a:rPr>
              <a:t>MAC</a:t>
            </a:r>
            <a:endParaRPr lang="en-US" sz="1600" baseline="-25000" dirty="0">
              <a:solidFill>
                <a:srgbClr val="0000FF"/>
              </a:solidFill>
              <a:latin typeface="Chalkboard" charset="0"/>
              <a:ea typeface="Chalkboard" charset="0"/>
              <a:cs typeface="Chalkboard" charset="0"/>
            </a:endParaRPr>
          </a:p>
        </p:txBody>
      </p:sp>
      <p:sp>
        <p:nvSpPr>
          <p:cNvPr id="66" name="Text Box 7"/>
          <p:cNvSpPr txBox="1">
            <a:spLocks noChangeArrowheads="1"/>
          </p:cNvSpPr>
          <p:nvPr/>
        </p:nvSpPr>
        <p:spPr bwMode="auto">
          <a:xfrm>
            <a:off x="395536" y="1506270"/>
            <a:ext cx="8568952" cy="338554"/>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Ø"/>
            </a:pPr>
            <a:r>
              <a:rPr lang="en-US" sz="1600" dirty="0" smtClean="0">
                <a:latin typeface="Chalkboard" charset="0"/>
                <a:ea typeface="Chalkboard" charset="0"/>
                <a:cs typeface="Chalkboard" charset="0"/>
                <a:sym typeface="Symbol"/>
              </a:rPr>
              <a:t>Algorithm Gen in both </a:t>
            </a:r>
            <a:r>
              <a:rPr lang="en-US" sz="2000" baseline="-25000" dirty="0" smtClean="0">
                <a:latin typeface="Chalkboard" charset="0"/>
                <a:ea typeface="Chalkboard" charset="0"/>
                <a:cs typeface="Chalkboard" charset="0"/>
                <a:sym typeface="Symbol"/>
              </a:rPr>
              <a:t>E</a:t>
            </a:r>
            <a:r>
              <a:rPr lang="en-US" sz="1600" dirty="0" smtClean="0">
                <a:latin typeface="Chalkboard" charset="0"/>
                <a:ea typeface="Chalkboard" charset="0"/>
                <a:cs typeface="Chalkboard" charset="0"/>
                <a:sym typeface="Symbol"/>
              </a:rPr>
              <a:t> and </a:t>
            </a:r>
            <a:r>
              <a:rPr lang="en-US" sz="2000" baseline="-25000" dirty="0" smtClean="0">
                <a:latin typeface="Chalkboard" charset="0"/>
                <a:ea typeface="Chalkboard" charset="0"/>
                <a:cs typeface="Chalkboard" charset="0"/>
                <a:sym typeface="Symbol"/>
              </a:rPr>
              <a:t>M</a:t>
            </a:r>
            <a:r>
              <a:rPr lang="en-US" sz="1600" dirty="0" smtClean="0">
                <a:latin typeface="Chalkboard" charset="0"/>
                <a:ea typeface="Chalkboard" charset="0"/>
                <a:cs typeface="Chalkboard" charset="0"/>
                <a:sym typeface="Symbol"/>
              </a:rPr>
              <a:t> selects a random key from the respectively domain </a:t>
            </a:r>
            <a:endParaRPr lang="en-US" sz="1600" baseline="-25000" dirty="0" smtClean="0">
              <a:solidFill>
                <a:srgbClr val="0000FF"/>
              </a:solidFill>
              <a:latin typeface="Chalkboard" charset="0"/>
              <a:ea typeface="Chalkboard" charset="0"/>
              <a:cs typeface="Chalkboard" charset="0"/>
            </a:endParaRPr>
          </a:p>
        </p:txBody>
      </p:sp>
      <p:sp>
        <p:nvSpPr>
          <p:cNvPr id="71" name="灯片编号占位符 10"/>
          <p:cNvSpPr>
            <a:spLocks noGrp="1"/>
          </p:cNvSpPr>
          <p:nvPr>
            <p:ph type="sldNum" sz="quarter" idx="12"/>
          </p:nvPr>
        </p:nvSpPr>
        <p:spPr>
          <a:xfrm>
            <a:off x="8507395" y="6398261"/>
            <a:ext cx="514400" cy="268139"/>
          </a:xfrm>
          <a:noFill/>
          <a:ln w="9525">
            <a:noFill/>
            <a:miter lim="800000"/>
            <a:headEnd/>
            <a:tailEnd/>
          </a:ln>
          <a:effectLst/>
        </p:spPr>
        <p:txBody>
          <a:bodyPr vert="horz" wrap="square" lIns="91440" tIns="45720" rIns="91440" bIns="45720" numCol="1" anchor="t" anchorCtr="0" compatLnSpc="1">
            <a:prstTxWarp prst="textNoShape">
              <a:avLst/>
            </a:prstTxWarp>
          </a:bodyPr>
          <a:lstStyle/>
          <a:p>
            <a:pPr algn="ctr"/>
            <a:r>
              <a:rPr lang="en-US" sz="1200" dirty="0" smtClean="0">
                <a:solidFill>
                  <a:schemeClr val="bg1">
                    <a:lumMod val="65000"/>
                  </a:schemeClr>
                </a:solidFill>
                <a:latin typeface="Calibri" panose="020F0502020204030204" pitchFamily="34" charset="0"/>
              </a:rPr>
              <a:t>31</a:t>
            </a:r>
            <a:endParaRPr lang="en-US" sz="1200" dirty="0">
              <a:solidFill>
                <a:schemeClr val="bg1">
                  <a:lumMod val="65000"/>
                </a:schemeClr>
              </a:solidFill>
              <a:latin typeface="Calibri" panose="020F0502020204030204" pitchFamily="34" charset="0"/>
            </a:endParaRPr>
          </a:p>
        </p:txBody>
      </p:sp>
    </p:spTree>
    <p:extLst>
      <p:ext uri="{BB962C8B-B14F-4D97-AF65-F5344CB8AC3E}">
        <p14:creationId xmlns:p14="http://schemas.microsoft.com/office/powerpoint/2010/main" val="191435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blinds(horizontal)">
                                      <p:cBhvr>
                                        <p:cTn id="12" dur="500"/>
                                        <p:tgtEl>
                                          <p:spTgt spid="6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blinds(horizontal)">
                                      <p:cBhvr>
                                        <p:cTn id="17" dur="500"/>
                                        <p:tgtEl>
                                          <p:spTgt spid="7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blinds(horizontal)">
                                      <p:cBhvr>
                                        <p:cTn id="22"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180528" y="44624"/>
            <a:ext cx="9577064" cy="504056"/>
          </a:xfrm>
          <a:prstGeom prst="rect">
            <a:avLst/>
          </a:prstGeom>
        </p:spPr>
        <p:txBody>
          <a:bodyPr/>
          <a:lstStyle/>
          <a:p>
            <a:pPr algn="ctr">
              <a:defRPr/>
            </a:pPr>
            <a:r>
              <a:rPr lang="en-US" sz="3200" kern="0" dirty="0" smtClean="0">
                <a:solidFill>
                  <a:srgbClr val="009900"/>
                </a:solidFill>
                <a:latin typeface="Chalkboard" charset="0"/>
                <a:ea typeface="Chalkboard" charset="0"/>
                <a:cs typeface="Chalkboard" charset="0"/>
              </a:rPr>
              <a:t>AE: Encrypt then Authenticate</a:t>
            </a:r>
            <a:endParaRPr lang="en-US" sz="3200" kern="0" dirty="0">
              <a:solidFill>
                <a:srgbClr val="009900"/>
              </a:solidFill>
              <a:latin typeface="Chalkboard" charset="0"/>
              <a:ea typeface="Chalkboard" charset="0"/>
              <a:cs typeface="Chalkboard" charset="0"/>
            </a:endParaRPr>
          </a:p>
        </p:txBody>
      </p:sp>
      <p:sp>
        <p:nvSpPr>
          <p:cNvPr id="10" name="Text Box 7"/>
          <p:cNvSpPr txBox="1">
            <a:spLocks noChangeArrowheads="1"/>
          </p:cNvSpPr>
          <p:nvPr/>
        </p:nvSpPr>
        <p:spPr bwMode="auto">
          <a:xfrm>
            <a:off x="485546" y="903204"/>
            <a:ext cx="7992888" cy="338554"/>
          </a:xfrm>
          <a:prstGeom prst="rect">
            <a:avLst/>
          </a:prstGeom>
          <a:noFill/>
          <a:ln w="9525">
            <a:noFill/>
            <a:miter lim="800000"/>
            <a:headEnd/>
            <a:tailEnd/>
          </a:ln>
        </p:spPr>
        <p:txBody>
          <a:bodyPr wrap="square">
            <a:spAutoFit/>
          </a:bodyPr>
          <a:lstStyle/>
          <a:p>
            <a:pPr>
              <a:spcBef>
                <a:spcPct val="50000"/>
              </a:spcBef>
            </a:pPr>
            <a:r>
              <a:rPr lang="en-US" sz="1600" dirty="0" smtClean="0">
                <a:latin typeface="Chalkboard" charset="0"/>
                <a:ea typeface="Chalkboard" charset="0"/>
                <a:cs typeface="Chalkboard" charset="0"/>
                <a:sym typeface="Symbol"/>
              </a:rPr>
              <a:t> </a:t>
            </a:r>
            <a:r>
              <a:rPr lang="en-US" sz="1600" dirty="0">
                <a:solidFill>
                  <a:srgbClr val="0000FF"/>
                </a:solidFill>
                <a:latin typeface="Chalkboard" charset="0"/>
                <a:ea typeface="Chalkboard" charset="0"/>
                <a:cs typeface="Chalkboard" charset="0"/>
                <a:sym typeface="Symbol"/>
              </a:rPr>
              <a:t></a:t>
            </a:r>
            <a:r>
              <a:rPr lang="en-US" sz="2000" baseline="-25000" dirty="0">
                <a:solidFill>
                  <a:srgbClr val="0000FF"/>
                </a:solidFill>
                <a:latin typeface="Chalkboard" charset="0"/>
                <a:ea typeface="Chalkboard" charset="0"/>
                <a:cs typeface="Chalkboard" charset="0"/>
                <a:sym typeface="Symbol"/>
              </a:rPr>
              <a:t>E</a:t>
            </a:r>
            <a:r>
              <a:rPr lang="en-US" sz="1600" dirty="0">
                <a:solidFill>
                  <a:srgbClr val="0000FF"/>
                </a:solidFill>
                <a:latin typeface="Chalkboard" charset="0"/>
                <a:ea typeface="Chalkboard" charset="0"/>
                <a:cs typeface="Chalkboard" charset="0"/>
                <a:sym typeface="Symbol"/>
              </a:rPr>
              <a:t> = (</a:t>
            </a:r>
            <a:r>
              <a:rPr lang="en-US" sz="1600" dirty="0" err="1">
                <a:solidFill>
                  <a:srgbClr val="0000FF"/>
                </a:solidFill>
                <a:latin typeface="Chalkboard" charset="0"/>
                <a:ea typeface="Chalkboard" charset="0"/>
                <a:cs typeface="Chalkboard" charset="0"/>
                <a:sym typeface="Symbol"/>
              </a:rPr>
              <a:t>Enc</a:t>
            </a:r>
            <a:r>
              <a:rPr lang="en-US" sz="1600" dirty="0">
                <a:solidFill>
                  <a:srgbClr val="0000FF"/>
                </a:solidFill>
                <a:latin typeface="Chalkboard" charset="0"/>
                <a:ea typeface="Chalkboard" charset="0"/>
                <a:cs typeface="Chalkboard" charset="0"/>
                <a:sym typeface="Symbol"/>
              </a:rPr>
              <a:t>, Dec) be a </a:t>
            </a:r>
            <a:r>
              <a:rPr lang="en-US" sz="1600" dirty="0" err="1">
                <a:solidFill>
                  <a:srgbClr val="0000FF"/>
                </a:solidFill>
                <a:latin typeface="Chalkboard" charset="0"/>
                <a:ea typeface="Chalkboard" charset="0"/>
                <a:cs typeface="Chalkboard" charset="0"/>
                <a:sym typeface="Symbol"/>
              </a:rPr>
              <a:t>cpa</a:t>
            </a:r>
            <a:r>
              <a:rPr lang="en-US" sz="1600" dirty="0">
                <a:solidFill>
                  <a:srgbClr val="0000FF"/>
                </a:solidFill>
                <a:latin typeface="Chalkboard" charset="0"/>
                <a:ea typeface="Chalkboard" charset="0"/>
                <a:cs typeface="Chalkboard" charset="0"/>
                <a:sym typeface="Symbol"/>
              </a:rPr>
              <a:t>-secure SKE </a:t>
            </a:r>
            <a:r>
              <a:rPr lang="en-US" sz="1600" dirty="0">
                <a:latin typeface="Chalkboard" charset="0"/>
                <a:ea typeface="Chalkboard" charset="0"/>
                <a:cs typeface="Chalkboard" charset="0"/>
                <a:sym typeface="Symbol"/>
              </a:rPr>
              <a:t>and </a:t>
            </a:r>
            <a:r>
              <a:rPr lang="en-US" sz="1600" dirty="0">
                <a:solidFill>
                  <a:srgbClr val="0000FF"/>
                </a:solidFill>
                <a:latin typeface="Chalkboard" charset="0"/>
                <a:ea typeface="Chalkboard" charset="0"/>
                <a:cs typeface="Chalkboard" charset="0"/>
                <a:sym typeface="Symbol"/>
              </a:rPr>
              <a:t></a:t>
            </a:r>
            <a:r>
              <a:rPr lang="en-US" sz="2000" baseline="-25000" dirty="0">
                <a:solidFill>
                  <a:srgbClr val="0000FF"/>
                </a:solidFill>
                <a:latin typeface="Chalkboard" charset="0"/>
                <a:ea typeface="Chalkboard" charset="0"/>
                <a:cs typeface="Chalkboard" charset="0"/>
                <a:sym typeface="Symbol"/>
              </a:rPr>
              <a:t>M</a:t>
            </a:r>
            <a:r>
              <a:rPr lang="en-US" sz="1600" dirty="0">
                <a:solidFill>
                  <a:srgbClr val="0000FF"/>
                </a:solidFill>
                <a:latin typeface="Chalkboard" charset="0"/>
                <a:ea typeface="Chalkboard" charset="0"/>
                <a:cs typeface="Chalkboard" charset="0"/>
                <a:sym typeface="Symbol"/>
              </a:rPr>
              <a:t> = (Mac, </a:t>
            </a:r>
            <a:r>
              <a:rPr lang="en-US" sz="1600" dirty="0" err="1">
                <a:solidFill>
                  <a:srgbClr val="0000FF"/>
                </a:solidFill>
                <a:latin typeface="Chalkboard" charset="0"/>
                <a:ea typeface="Chalkboard" charset="0"/>
                <a:cs typeface="Chalkboard" charset="0"/>
                <a:sym typeface="Symbol"/>
              </a:rPr>
              <a:t>Vrfy</a:t>
            </a:r>
            <a:r>
              <a:rPr lang="en-US" sz="1600" dirty="0">
                <a:solidFill>
                  <a:srgbClr val="0000FF"/>
                </a:solidFill>
                <a:latin typeface="Chalkboard" charset="0"/>
                <a:ea typeface="Chalkboard" charset="0"/>
                <a:cs typeface="Chalkboard" charset="0"/>
                <a:sym typeface="Symbol"/>
              </a:rPr>
              <a:t>) be a </a:t>
            </a:r>
            <a:r>
              <a:rPr lang="en-US" sz="1600" dirty="0" err="1" smtClean="0">
                <a:solidFill>
                  <a:srgbClr val="0000FF"/>
                </a:solidFill>
                <a:latin typeface="Chalkboard" charset="0"/>
                <a:ea typeface="Chalkboard" charset="0"/>
                <a:cs typeface="Chalkboard" charset="0"/>
                <a:sym typeface="Symbol"/>
              </a:rPr>
              <a:t>scma</a:t>
            </a:r>
            <a:r>
              <a:rPr lang="en-US" sz="1600" dirty="0" smtClean="0">
                <a:solidFill>
                  <a:srgbClr val="0000FF"/>
                </a:solidFill>
                <a:latin typeface="Chalkboard" charset="0"/>
                <a:ea typeface="Chalkboard" charset="0"/>
                <a:cs typeface="Chalkboard" charset="0"/>
                <a:sym typeface="Symbol"/>
              </a:rPr>
              <a:t>-secure </a:t>
            </a:r>
            <a:r>
              <a:rPr lang="en-US" sz="1600" dirty="0">
                <a:solidFill>
                  <a:srgbClr val="0000FF"/>
                </a:solidFill>
                <a:latin typeface="Chalkboard" charset="0"/>
                <a:ea typeface="Chalkboard" charset="0"/>
                <a:cs typeface="Chalkboard" charset="0"/>
                <a:sym typeface="Symbol"/>
              </a:rPr>
              <a:t>MAC</a:t>
            </a:r>
            <a:endParaRPr lang="en-US" sz="1600" baseline="-25000" dirty="0">
              <a:solidFill>
                <a:srgbClr val="0000FF"/>
              </a:solidFill>
              <a:latin typeface="Chalkboard" charset="0"/>
              <a:ea typeface="Chalkboard" charset="0"/>
              <a:cs typeface="Chalkboard" charset="0"/>
            </a:endParaRPr>
          </a:p>
        </p:txBody>
      </p:sp>
      <p:sp>
        <p:nvSpPr>
          <p:cNvPr id="16" name="Text Box 7"/>
          <p:cNvSpPr txBox="1">
            <a:spLocks noChangeArrowheads="1"/>
          </p:cNvSpPr>
          <p:nvPr/>
        </p:nvSpPr>
        <p:spPr bwMode="auto">
          <a:xfrm>
            <a:off x="2195736" y="620688"/>
            <a:ext cx="5760640" cy="338554"/>
          </a:xfrm>
          <a:prstGeom prst="rect">
            <a:avLst/>
          </a:prstGeom>
          <a:noFill/>
          <a:ln w="9525">
            <a:noFill/>
            <a:miter lim="800000"/>
            <a:headEnd/>
            <a:tailEnd/>
          </a:ln>
        </p:spPr>
        <p:txBody>
          <a:bodyPr wrap="square">
            <a:spAutoFit/>
          </a:bodyPr>
          <a:lstStyle/>
          <a:p>
            <a:pPr>
              <a:spcBef>
                <a:spcPct val="50000"/>
              </a:spcBef>
            </a:pPr>
            <a:r>
              <a:rPr lang="en-US" sz="1600" dirty="0" smtClean="0">
                <a:latin typeface="Chalkboard" charset="0"/>
                <a:ea typeface="Chalkboard" charset="0"/>
                <a:cs typeface="Chalkboard" charset="0"/>
                <a:sym typeface="Symbol"/>
              </a:rPr>
              <a:t> ’ = (Gen’, Enc’, Dec’): authenticated encryption</a:t>
            </a:r>
            <a:endParaRPr lang="en-US" sz="1600" baseline="-25000" dirty="0" smtClean="0">
              <a:solidFill>
                <a:srgbClr val="0000FF"/>
              </a:solidFill>
              <a:latin typeface="Chalkboard" charset="0"/>
              <a:ea typeface="Chalkboard" charset="0"/>
              <a:cs typeface="Chalkboard" charset="0"/>
            </a:endParaRPr>
          </a:p>
        </p:txBody>
      </p:sp>
      <p:grpSp>
        <p:nvGrpSpPr>
          <p:cNvPr id="2" name="Group 56"/>
          <p:cNvGrpSpPr/>
          <p:nvPr/>
        </p:nvGrpSpPr>
        <p:grpSpPr>
          <a:xfrm>
            <a:off x="5896979" y="1266304"/>
            <a:ext cx="3643573" cy="1490682"/>
            <a:chOff x="5032883" y="1578278"/>
            <a:chExt cx="3643573" cy="1490682"/>
          </a:xfrm>
        </p:grpSpPr>
        <p:grpSp>
          <p:nvGrpSpPr>
            <p:cNvPr id="3" name="Group 31"/>
            <p:cNvGrpSpPr/>
            <p:nvPr/>
          </p:nvGrpSpPr>
          <p:grpSpPr>
            <a:xfrm>
              <a:off x="5032883" y="2082334"/>
              <a:ext cx="3571565" cy="986626"/>
              <a:chOff x="676399" y="2586390"/>
              <a:chExt cx="3571565" cy="986626"/>
            </a:xfrm>
          </p:grpSpPr>
          <p:grpSp>
            <p:nvGrpSpPr>
              <p:cNvPr id="4" name="Group 16"/>
              <p:cNvGrpSpPr/>
              <p:nvPr/>
            </p:nvGrpSpPr>
            <p:grpSpPr>
              <a:xfrm>
                <a:off x="1619672" y="2780928"/>
                <a:ext cx="648072" cy="307777"/>
                <a:chOff x="1763688" y="2708920"/>
                <a:chExt cx="648072" cy="307777"/>
              </a:xfrm>
            </p:grpSpPr>
            <p:sp>
              <p:nvSpPr>
                <p:cNvPr id="69" name="Rectangle 68"/>
                <p:cNvSpPr/>
                <p:nvPr/>
              </p:nvSpPr>
              <p:spPr>
                <a:xfrm>
                  <a:off x="1763688" y="2708920"/>
                  <a:ext cx="50405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halkboard" charset="0"/>
                    <a:ea typeface="Chalkboard" charset="0"/>
                    <a:cs typeface="Chalkboard" charset="0"/>
                  </a:endParaRPr>
                </a:p>
              </p:txBody>
            </p:sp>
            <p:sp>
              <p:nvSpPr>
                <p:cNvPr id="70" name="Text Box 7"/>
                <p:cNvSpPr txBox="1">
                  <a:spLocks noChangeArrowheads="1"/>
                </p:cNvSpPr>
                <p:nvPr/>
              </p:nvSpPr>
              <p:spPr bwMode="auto">
                <a:xfrm>
                  <a:off x="1763688" y="2708920"/>
                  <a:ext cx="648072" cy="307777"/>
                </a:xfrm>
                <a:prstGeom prst="rect">
                  <a:avLst/>
                </a:prstGeom>
                <a:noFill/>
                <a:ln w="9525">
                  <a:noFill/>
                  <a:miter lim="800000"/>
                  <a:headEnd/>
                  <a:tailEnd/>
                </a:ln>
              </p:spPr>
              <p:txBody>
                <a:bodyPr wrap="square">
                  <a:spAutoFit/>
                </a:bodyPr>
                <a:lstStyle/>
                <a:p>
                  <a:pPr>
                    <a:spcBef>
                      <a:spcPct val="50000"/>
                    </a:spcBef>
                  </a:pPr>
                  <a:r>
                    <a:rPr lang="en-US" sz="1400" dirty="0" smtClean="0">
                      <a:latin typeface="Chalkboard" charset="0"/>
                      <a:ea typeface="Chalkboard" charset="0"/>
                      <a:cs typeface="Chalkboard" charset="0"/>
                    </a:rPr>
                    <a:t>Dec’</a:t>
                  </a:r>
                  <a:endParaRPr lang="en-US" sz="1400" dirty="0" smtClean="0">
                    <a:solidFill>
                      <a:srgbClr val="0000FF"/>
                    </a:solidFill>
                    <a:latin typeface="Chalkboard" charset="0"/>
                    <a:ea typeface="Chalkboard" charset="0"/>
                    <a:cs typeface="Chalkboard" charset="0"/>
                  </a:endParaRPr>
                </a:p>
              </p:txBody>
            </p:sp>
          </p:grpSp>
          <p:cxnSp>
            <p:nvCxnSpPr>
              <p:cNvPr id="64" name="Straight Arrow Connector 63"/>
              <p:cNvCxnSpPr/>
              <p:nvPr/>
            </p:nvCxnSpPr>
            <p:spPr>
              <a:xfrm>
                <a:off x="676399" y="2996952"/>
                <a:ext cx="943273"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 Box 7"/>
              <p:cNvSpPr txBox="1">
                <a:spLocks noChangeArrowheads="1"/>
              </p:cNvSpPr>
              <p:nvPr/>
            </p:nvSpPr>
            <p:spPr bwMode="auto">
              <a:xfrm>
                <a:off x="719572" y="2636912"/>
                <a:ext cx="756084" cy="338554"/>
              </a:xfrm>
              <a:prstGeom prst="rect">
                <a:avLst/>
              </a:prstGeom>
              <a:noFill/>
              <a:ln w="9525">
                <a:noFill/>
                <a:miter lim="800000"/>
                <a:headEnd/>
                <a:tailEnd/>
              </a:ln>
            </p:spPr>
            <p:txBody>
              <a:bodyPr wrap="square">
                <a:spAutoFit/>
              </a:bodyPr>
              <a:lstStyle/>
              <a:p>
                <a:pPr>
                  <a:spcBef>
                    <a:spcPct val="50000"/>
                  </a:spcBef>
                </a:pPr>
                <a:r>
                  <a:rPr lang="en-US" sz="1600" dirty="0" smtClean="0">
                    <a:latin typeface="Chalkboard" charset="0"/>
                    <a:ea typeface="Chalkboard" charset="0"/>
                    <a:cs typeface="Chalkboard" charset="0"/>
                  </a:rPr>
                  <a:t>(c, t)</a:t>
                </a:r>
                <a:endParaRPr lang="en-US" sz="1600" baseline="30000" dirty="0" smtClean="0">
                  <a:solidFill>
                    <a:srgbClr val="0000FF"/>
                  </a:solidFill>
                  <a:latin typeface="Chalkboard" charset="0"/>
                  <a:ea typeface="Chalkboard" charset="0"/>
                  <a:cs typeface="Chalkboard" charset="0"/>
                </a:endParaRPr>
              </a:p>
            </p:txBody>
          </p:sp>
          <p:cxnSp>
            <p:nvCxnSpPr>
              <p:cNvPr id="66" name="Straight Arrow Connector 65"/>
              <p:cNvCxnSpPr/>
              <p:nvPr/>
            </p:nvCxnSpPr>
            <p:spPr>
              <a:xfrm>
                <a:off x="2123728" y="2924944"/>
                <a:ext cx="144016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 Box 7"/>
              <p:cNvSpPr txBox="1">
                <a:spLocks noChangeArrowheads="1"/>
              </p:cNvSpPr>
              <p:nvPr/>
            </p:nvSpPr>
            <p:spPr bwMode="auto">
              <a:xfrm>
                <a:off x="2123728" y="2586390"/>
                <a:ext cx="2124236" cy="307777"/>
              </a:xfrm>
              <a:prstGeom prst="rect">
                <a:avLst/>
              </a:prstGeom>
              <a:noFill/>
              <a:ln w="9525">
                <a:noFill/>
                <a:miter lim="800000"/>
                <a:headEnd/>
                <a:tailEnd/>
              </a:ln>
            </p:spPr>
            <p:txBody>
              <a:bodyPr wrap="square">
                <a:spAutoFit/>
              </a:bodyPr>
              <a:lstStyle/>
              <a:p>
                <a:pPr>
                  <a:spcBef>
                    <a:spcPct val="50000"/>
                  </a:spcBef>
                </a:pPr>
                <a:r>
                  <a:rPr lang="en-US" sz="1400" dirty="0" smtClean="0">
                    <a:latin typeface="Chalkboard" charset="0"/>
                    <a:ea typeface="Chalkboard" charset="0"/>
                    <a:cs typeface="Chalkboard" charset="0"/>
                    <a:sym typeface="Symbol"/>
                  </a:rPr>
                  <a:t> if </a:t>
                </a:r>
                <a:r>
                  <a:rPr lang="en-US" sz="1400" dirty="0" err="1" smtClean="0">
                    <a:latin typeface="Chalkboard" charset="0"/>
                    <a:ea typeface="Chalkboard" charset="0"/>
                    <a:cs typeface="Chalkboard" charset="0"/>
                    <a:sym typeface="Symbol"/>
                  </a:rPr>
                  <a:t>Vrfy</a:t>
                </a:r>
                <a:r>
                  <a:rPr lang="en-US" sz="1400" baseline="-25000" dirty="0" err="1" smtClean="0">
                    <a:latin typeface="Chalkboard" charset="0"/>
                    <a:ea typeface="Chalkboard" charset="0"/>
                    <a:cs typeface="Chalkboard" charset="0"/>
                    <a:sym typeface="Symbol"/>
                  </a:rPr>
                  <a:t>k</a:t>
                </a:r>
                <a:r>
                  <a:rPr lang="en-US" sz="1400" baseline="-50000" dirty="0" err="1" smtClean="0">
                    <a:latin typeface="Chalkboard" charset="0"/>
                    <a:ea typeface="Chalkboard" charset="0"/>
                    <a:cs typeface="Chalkboard" charset="0"/>
                    <a:sym typeface="Symbol"/>
                  </a:rPr>
                  <a:t>M</a:t>
                </a:r>
                <a:r>
                  <a:rPr lang="en-US" sz="1400" dirty="0" smtClean="0">
                    <a:latin typeface="Chalkboard" charset="0"/>
                    <a:ea typeface="Chalkboard" charset="0"/>
                    <a:cs typeface="Chalkboard" charset="0"/>
                    <a:sym typeface="Symbol"/>
                  </a:rPr>
                  <a:t>(c) = 0</a:t>
                </a:r>
                <a:endParaRPr lang="en-US" sz="1400" baseline="30000" dirty="0" smtClean="0">
                  <a:latin typeface="Chalkboard" charset="0"/>
                  <a:ea typeface="Chalkboard" charset="0"/>
                  <a:cs typeface="Chalkboard" charset="0"/>
                </a:endParaRPr>
              </a:p>
            </p:txBody>
          </p:sp>
          <p:cxnSp>
            <p:nvCxnSpPr>
              <p:cNvPr id="68" name="Straight Arrow Connector 67"/>
              <p:cNvCxnSpPr/>
              <p:nvPr/>
            </p:nvCxnSpPr>
            <p:spPr>
              <a:xfrm flipH="1" flipV="1">
                <a:off x="1907704" y="3068960"/>
                <a:ext cx="16768"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9" name="Text Box 7"/>
            <p:cNvSpPr txBox="1">
              <a:spLocks noChangeArrowheads="1"/>
            </p:cNvSpPr>
            <p:nvPr/>
          </p:nvSpPr>
          <p:spPr bwMode="auto">
            <a:xfrm>
              <a:off x="5868144" y="2708920"/>
              <a:ext cx="423664" cy="338554"/>
            </a:xfrm>
            <a:prstGeom prst="rect">
              <a:avLst/>
            </a:prstGeom>
            <a:noFill/>
            <a:ln w="9525">
              <a:noFill/>
              <a:miter lim="800000"/>
              <a:headEnd/>
              <a:tailEnd/>
            </a:ln>
          </p:spPr>
          <p:txBody>
            <a:bodyPr wrap="square">
              <a:spAutoFit/>
            </a:bodyPr>
            <a:lstStyle/>
            <a:p>
              <a:pPr>
                <a:spcBef>
                  <a:spcPct val="50000"/>
                </a:spcBef>
              </a:pPr>
              <a:r>
                <a:rPr lang="en-US" sz="1600" dirty="0" err="1" smtClean="0">
                  <a:latin typeface="Chalkboard" charset="0"/>
                  <a:ea typeface="Chalkboard" charset="0"/>
                  <a:cs typeface="Chalkboard" charset="0"/>
                </a:rPr>
                <a:t>k</a:t>
              </a:r>
              <a:r>
                <a:rPr lang="en-US" baseline="-25000" dirty="0" err="1" smtClean="0">
                  <a:latin typeface="Chalkboard" charset="0"/>
                  <a:ea typeface="Chalkboard" charset="0"/>
                  <a:cs typeface="Chalkboard" charset="0"/>
                </a:rPr>
                <a:t>E</a:t>
              </a:r>
              <a:endParaRPr lang="en-US" baseline="-25000" dirty="0" smtClean="0">
                <a:solidFill>
                  <a:srgbClr val="0000FF"/>
                </a:solidFill>
                <a:latin typeface="Chalkboard" charset="0"/>
                <a:ea typeface="Chalkboard" charset="0"/>
                <a:cs typeface="Chalkboard" charset="0"/>
              </a:endParaRPr>
            </a:p>
          </p:txBody>
        </p:sp>
        <p:cxnSp>
          <p:nvCxnSpPr>
            <p:cNvPr id="60" name="Straight Arrow Connector 59"/>
            <p:cNvCxnSpPr/>
            <p:nvPr/>
          </p:nvCxnSpPr>
          <p:spPr>
            <a:xfrm flipH="1" flipV="1">
              <a:off x="6228184" y="1772816"/>
              <a:ext cx="16768" cy="504056"/>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1" name="Text Box 7"/>
            <p:cNvSpPr txBox="1">
              <a:spLocks noChangeArrowheads="1"/>
            </p:cNvSpPr>
            <p:nvPr/>
          </p:nvSpPr>
          <p:spPr bwMode="auto">
            <a:xfrm>
              <a:off x="6236568" y="1578278"/>
              <a:ext cx="783704" cy="338554"/>
            </a:xfrm>
            <a:prstGeom prst="rect">
              <a:avLst/>
            </a:prstGeom>
            <a:noFill/>
            <a:ln w="9525">
              <a:noFill/>
              <a:miter lim="800000"/>
              <a:headEnd/>
              <a:tailEnd/>
            </a:ln>
          </p:spPr>
          <p:txBody>
            <a:bodyPr wrap="square">
              <a:spAutoFit/>
            </a:bodyPr>
            <a:lstStyle/>
            <a:p>
              <a:pPr>
                <a:spcBef>
                  <a:spcPct val="50000"/>
                </a:spcBef>
              </a:pPr>
              <a:r>
                <a:rPr lang="en-US" sz="1600" dirty="0" err="1" smtClean="0">
                  <a:latin typeface="Chalkboard" charset="0"/>
                  <a:ea typeface="Chalkboard" charset="0"/>
                  <a:cs typeface="Chalkboard" charset="0"/>
                </a:rPr>
                <a:t>k</a:t>
              </a:r>
              <a:r>
                <a:rPr lang="en-US" baseline="-25000" dirty="0" err="1" smtClean="0">
                  <a:latin typeface="Chalkboard" charset="0"/>
                  <a:ea typeface="Chalkboard" charset="0"/>
                  <a:cs typeface="Chalkboard" charset="0"/>
                </a:rPr>
                <a:t>M</a:t>
              </a:r>
              <a:endParaRPr lang="en-US" baseline="-25000" dirty="0" smtClean="0">
                <a:solidFill>
                  <a:srgbClr val="0000FF"/>
                </a:solidFill>
                <a:latin typeface="Chalkboard" charset="0"/>
                <a:ea typeface="Chalkboard" charset="0"/>
                <a:cs typeface="Chalkboard" charset="0"/>
              </a:endParaRPr>
            </a:p>
          </p:txBody>
        </p:sp>
        <p:sp>
          <p:nvSpPr>
            <p:cNvPr id="62" name="Text Box 7"/>
            <p:cNvSpPr txBox="1">
              <a:spLocks noChangeArrowheads="1"/>
            </p:cNvSpPr>
            <p:nvPr/>
          </p:nvSpPr>
          <p:spPr bwMode="auto">
            <a:xfrm>
              <a:off x="6552220" y="2492896"/>
              <a:ext cx="2124236" cy="307777"/>
            </a:xfrm>
            <a:prstGeom prst="rect">
              <a:avLst/>
            </a:prstGeom>
            <a:noFill/>
            <a:ln w="9525">
              <a:noFill/>
              <a:miter lim="800000"/>
              <a:headEnd/>
              <a:tailEnd/>
            </a:ln>
          </p:spPr>
          <p:txBody>
            <a:bodyPr wrap="square">
              <a:spAutoFit/>
            </a:bodyPr>
            <a:lstStyle/>
            <a:p>
              <a:pPr>
                <a:spcBef>
                  <a:spcPct val="50000"/>
                </a:spcBef>
              </a:pPr>
              <a:r>
                <a:rPr lang="en-US" sz="1400" dirty="0" smtClean="0">
                  <a:latin typeface="Chalkboard" charset="0"/>
                  <a:ea typeface="Chalkboard" charset="0"/>
                  <a:cs typeface="Chalkboard" charset="0"/>
                  <a:sym typeface="Symbol"/>
                </a:rPr>
                <a:t>Else m:= </a:t>
              </a:r>
              <a:r>
                <a:rPr lang="en-US" sz="1400" dirty="0" err="1" smtClean="0">
                  <a:latin typeface="Chalkboard" charset="0"/>
                  <a:ea typeface="Chalkboard" charset="0"/>
                  <a:cs typeface="Chalkboard" charset="0"/>
                  <a:sym typeface="Symbol"/>
                </a:rPr>
                <a:t>Dec</a:t>
              </a:r>
              <a:r>
                <a:rPr lang="en-US" sz="1400" baseline="-25000" dirty="0" err="1" smtClean="0">
                  <a:latin typeface="Chalkboard" charset="0"/>
                  <a:ea typeface="Chalkboard" charset="0"/>
                  <a:cs typeface="Chalkboard" charset="0"/>
                  <a:sym typeface="Symbol"/>
                </a:rPr>
                <a:t>k</a:t>
              </a:r>
              <a:r>
                <a:rPr lang="en-US" sz="1400" baseline="-50000" dirty="0" err="1" smtClean="0">
                  <a:latin typeface="Chalkboard" charset="0"/>
                  <a:ea typeface="Chalkboard" charset="0"/>
                  <a:cs typeface="Chalkboard" charset="0"/>
                  <a:sym typeface="Symbol"/>
                </a:rPr>
                <a:t>E</a:t>
              </a:r>
              <a:r>
                <a:rPr lang="en-US" sz="1400" dirty="0" smtClean="0">
                  <a:latin typeface="Chalkboard" charset="0"/>
                  <a:ea typeface="Chalkboard" charset="0"/>
                  <a:cs typeface="Chalkboard" charset="0"/>
                  <a:sym typeface="Symbol"/>
                </a:rPr>
                <a:t>(c)</a:t>
              </a:r>
              <a:endParaRPr lang="en-US" sz="1400" baseline="30000" dirty="0" smtClean="0">
                <a:latin typeface="Chalkboard" charset="0"/>
                <a:ea typeface="Chalkboard" charset="0"/>
                <a:cs typeface="Chalkboard" charset="0"/>
              </a:endParaRPr>
            </a:p>
          </p:txBody>
        </p:sp>
      </p:grpSp>
      <p:grpSp>
        <p:nvGrpSpPr>
          <p:cNvPr id="5" name="Group 77"/>
          <p:cNvGrpSpPr/>
          <p:nvPr/>
        </p:nvGrpSpPr>
        <p:grpSpPr>
          <a:xfrm>
            <a:off x="107504" y="1700808"/>
            <a:ext cx="2664296" cy="1104062"/>
            <a:chOff x="539552" y="1892890"/>
            <a:chExt cx="2664296" cy="1104062"/>
          </a:xfrm>
        </p:grpSpPr>
        <p:grpSp>
          <p:nvGrpSpPr>
            <p:cNvPr id="6" name="Group 30"/>
            <p:cNvGrpSpPr/>
            <p:nvPr/>
          </p:nvGrpSpPr>
          <p:grpSpPr>
            <a:xfrm>
              <a:off x="575556" y="1892890"/>
              <a:ext cx="2628292" cy="1104062"/>
              <a:chOff x="1187624" y="2564904"/>
              <a:chExt cx="2628292" cy="1104062"/>
            </a:xfrm>
          </p:grpSpPr>
          <p:grpSp>
            <p:nvGrpSpPr>
              <p:cNvPr id="7" name="Group 16"/>
              <p:cNvGrpSpPr/>
              <p:nvPr/>
            </p:nvGrpSpPr>
            <p:grpSpPr>
              <a:xfrm>
                <a:off x="1619672" y="2780928"/>
                <a:ext cx="648072" cy="307777"/>
                <a:chOff x="1763688" y="2708920"/>
                <a:chExt cx="648072" cy="307777"/>
              </a:xfrm>
            </p:grpSpPr>
            <p:sp>
              <p:nvSpPr>
                <p:cNvPr id="18" name="Rectangle 17"/>
                <p:cNvSpPr/>
                <p:nvPr/>
              </p:nvSpPr>
              <p:spPr>
                <a:xfrm>
                  <a:off x="1763688" y="2708920"/>
                  <a:ext cx="50405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halkboard" charset="0"/>
                    <a:ea typeface="Chalkboard" charset="0"/>
                    <a:cs typeface="Chalkboard" charset="0"/>
                  </a:endParaRPr>
                </a:p>
              </p:txBody>
            </p:sp>
            <p:sp>
              <p:nvSpPr>
                <p:cNvPr id="19" name="Text Box 7"/>
                <p:cNvSpPr txBox="1">
                  <a:spLocks noChangeArrowheads="1"/>
                </p:cNvSpPr>
                <p:nvPr/>
              </p:nvSpPr>
              <p:spPr bwMode="auto">
                <a:xfrm>
                  <a:off x="1763688" y="2708920"/>
                  <a:ext cx="648072" cy="307777"/>
                </a:xfrm>
                <a:prstGeom prst="rect">
                  <a:avLst/>
                </a:prstGeom>
                <a:noFill/>
                <a:ln w="9525">
                  <a:noFill/>
                  <a:miter lim="800000"/>
                  <a:headEnd/>
                  <a:tailEnd/>
                </a:ln>
              </p:spPr>
              <p:txBody>
                <a:bodyPr wrap="square">
                  <a:spAutoFit/>
                </a:bodyPr>
                <a:lstStyle/>
                <a:p>
                  <a:pPr>
                    <a:spcBef>
                      <a:spcPct val="50000"/>
                    </a:spcBef>
                  </a:pPr>
                  <a:r>
                    <a:rPr lang="en-US" sz="1400" dirty="0" smtClean="0">
                      <a:latin typeface="Chalkboard" charset="0"/>
                      <a:ea typeface="Chalkboard" charset="0"/>
                      <a:cs typeface="Chalkboard" charset="0"/>
                    </a:rPr>
                    <a:t>Gen’</a:t>
                  </a:r>
                  <a:endParaRPr lang="en-US" sz="1400" dirty="0" smtClean="0">
                    <a:solidFill>
                      <a:srgbClr val="0000FF"/>
                    </a:solidFill>
                    <a:latin typeface="Chalkboard" charset="0"/>
                    <a:ea typeface="Chalkboard" charset="0"/>
                    <a:cs typeface="Chalkboard" charset="0"/>
                  </a:endParaRPr>
                </a:p>
              </p:txBody>
            </p:sp>
          </p:grpSp>
          <p:sp>
            <p:nvSpPr>
              <p:cNvPr id="24" name="Text Box 7"/>
              <p:cNvSpPr txBox="1">
                <a:spLocks noChangeArrowheads="1"/>
              </p:cNvSpPr>
              <p:nvPr/>
            </p:nvSpPr>
            <p:spPr bwMode="auto">
              <a:xfrm>
                <a:off x="1187624" y="2636912"/>
                <a:ext cx="468052" cy="338554"/>
              </a:xfrm>
              <a:prstGeom prst="rect">
                <a:avLst/>
              </a:prstGeom>
              <a:noFill/>
              <a:ln w="9525">
                <a:noFill/>
                <a:miter lim="800000"/>
                <a:headEnd/>
                <a:tailEnd/>
              </a:ln>
            </p:spPr>
            <p:txBody>
              <a:bodyPr wrap="square">
                <a:spAutoFit/>
              </a:bodyPr>
              <a:lstStyle/>
              <a:p>
                <a:pPr>
                  <a:spcBef>
                    <a:spcPct val="50000"/>
                  </a:spcBef>
                </a:pPr>
                <a:r>
                  <a:rPr lang="en-US" sz="1600" dirty="0" smtClean="0">
                    <a:latin typeface="Chalkboard" charset="0"/>
                    <a:ea typeface="Chalkboard" charset="0"/>
                    <a:cs typeface="Chalkboard" charset="0"/>
                  </a:rPr>
                  <a:t>1</a:t>
                </a:r>
                <a:r>
                  <a:rPr lang="en-US" sz="1600" baseline="30000" dirty="0" smtClean="0">
                    <a:latin typeface="Chalkboard" charset="0"/>
                    <a:ea typeface="Chalkboard" charset="0"/>
                    <a:cs typeface="Chalkboard" charset="0"/>
                  </a:rPr>
                  <a:t>n</a:t>
                </a:r>
                <a:endParaRPr lang="en-US" sz="1600" baseline="30000" dirty="0" smtClean="0">
                  <a:solidFill>
                    <a:srgbClr val="0000FF"/>
                  </a:solidFill>
                  <a:latin typeface="Chalkboard" charset="0"/>
                  <a:ea typeface="Chalkboard" charset="0"/>
                  <a:cs typeface="Chalkboard" charset="0"/>
                </a:endParaRPr>
              </a:p>
            </p:txBody>
          </p:sp>
          <p:cxnSp>
            <p:nvCxnSpPr>
              <p:cNvPr id="25" name="Straight Arrow Connector 24"/>
              <p:cNvCxnSpPr/>
              <p:nvPr/>
            </p:nvCxnSpPr>
            <p:spPr>
              <a:xfrm>
                <a:off x="2123728" y="2924944"/>
                <a:ext cx="144016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 Box 7"/>
              <p:cNvSpPr txBox="1">
                <a:spLocks noChangeArrowheads="1"/>
              </p:cNvSpPr>
              <p:nvPr/>
            </p:nvSpPr>
            <p:spPr bwMode="auto">
              <a:xfrm>
                <a:off x="2195736" y="2564904"/>
                <a:ext cx="1620180" cy="307777"/>
              </a:xfrm>
              <a:prstGeom prst="rect">
                <a:avLst/>
              </a:prstGeom>
              <a:noFill/>
              <a:ln w="9525">
                <a:noFill/>
                <a:miter lim="800000"/>
                <a:headEnd/>
                <a:tailEnd/>
              </a:ln>
            </p:spPr>
            <p:txBody>
              <a:bodyPr wrap="square">
                <a:spAutoFit/>
              </a:bodyPr>
              <a:lstStyle/>
              <a:p>
                <a:pPr>
                  <a:spcBef>
                    <a:spcPct val="50000"/>
                  </a:spcBef>
                </a:pPr>
                <a:r>
                  <a:rPr lang="en-US" sz="1400" dirty="0" err="1" smtClean="0">
                    <a:latin typeface="Chalkboard" charset="0"/>
                    <a:ea typeface="Chalkboard" charset="0"/>
                    <a:cs typeface="Chalkboard" charset="0"/>
                  </a:rPr>
                  <a:t>k</a:t>
                </a:r>
                <a:r>
                  <a:rPr lang="en-US" baseline="-25000" dirty="0" err="1" smtClean="0">
                    <a:latin typeface="Chalkboard" charset="0"/>
                    <a:ea typeface="Chalkboard" charset="0"/>
                    <a:cs typeface="Chalkboard" charset="0"/>
                  </a:rPr>
                  <a:t>E</a:t>
                </a:r>
                <a:r>
                  <a:rPr lang="en-US" sz="1400" dirty="0" smtClean="0">
                    <a:latin typeface="Chalkboard" charset="0"/>
                    <a:ea typeface="Chalkboard" charset="0"/>
                    <a:cs typeface="Chalkboard" charset="0"/>
                  </a:rPr>
                  <a:t> </a:t>
                </a:r>
                <a:r>
                  <a:rPr lang="en-US" sz="1400" dirty="0" smtClean="0">
                    <a:latin typeface="Chalkboard" charset="0"/>
                    <a:ea typeface="Chalkboard" charset="0"/>
                    <a:cs typeface="Chalkboard" charset="0"/>
                    <a:sym typeface="Symbol"/>
                  </a:rPr>
                  <a:t></a:t>
                </a:r>
                <a:r>
                  <a:rPr lang="en-US" baseline="-25000" dirty="0" smtClean="0">
                    <a:latin typeface="Chalkboard" charset="0"/>
                    <a:ea typeface="Chalkboard" charset="0"/>
                    <a:cs typeface="Chalkboard" charset="0"/>
                    <a:sym typeface="Symbol"/>
                  </a:rPr>
                  <a:t>R</a:t>
                </a:r>
                <a:r>
                  <a:rPr lang="en-US" sz="1400" dirty="0" smtClean="0">
                    <a:latin typeface="Chalkboard" charset="0"/>
                    <a:ea typeface="Chalkboard" charset="0"/>
                    <a:cs typeface="Chalkboard" charset="0"/>
                    <a:sym typeface="Symbol"/>
                  </a:rPr>
                  <a:t> {0, 1}</a:t>
                </a:r>
                <a:r>
                  <a:rPr lang="en-US" sz="2000" baseline="30000" dirty="0" smtClean="0">
                    <a:latin typeface="Chalkboard" charset="0"/>
                    <a:ea typeface="Chalkboard" charset="0"/>
                    <a:cs typeface="Chalkboard" charset="0"/>
                    <a:sym typeface="Symbol"/>
                  </a:rPr>
                  <a:t>n</a:t>
                </a:r>
                <a:endParaRPr lang="en-US" sz="2000" baseline="30000" dirty="0" smtClean="0">
                  <a:solidFill>
                    <a:srgbClr val="0000FF"/>
                  </a:solidFill>
                  <a:latin typeface="Chalkboard" charset="0"/>
                  <a:ea typeface="Chalkboard" charset="0"/>
                  <a:cs typeface="Chalkboard" charset="0"/>
                </a:endParaRPr>
              </a:p>
            </p:txBody>
          </p:sp>
          <p:cxnSp>
            <p:nvCxnSpPr>
              <p:cNvPr id="27" name="Straight Arrow Connector 26"/>
              <p:cNvCxnSpPr/>
              <p:nvPr/>
            </p:nvCxnSpPr>
            <p:spPr>
              <a:xfrm flipH="1" flipV="1">
                <a:off x="1907704" y="3068960"/>
                <a:ext cx="16768"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8" name="Picture 2" descr="https://encrypted-tbn2.gstatic.com/images?q=tbn:ANd9GcSwsTqLN4QJQ_gBHvsPOVo5uM-ChpYI_wzBq-lnR91wydomJrIkUCXi65x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9672" y="3284984"/>
                <a:ext cx="159992" cy="383982"/>
              </a:xfrm>
              <a:prstGeom prst="rect">
                <a:avLst/>
              </a:prstGeom>
              <a:noFill/>
              <a:extLst>
                <a:ext uri="{909E8E84-426E-40dd-AFC4-6F175D3DCCD1}">
                  <a14:hiddenFill xmlns="" xmlns:a14="http://schemas.microsoft.com/office/drawing/2010/main">
                    <a:solidFill>
                      <a:srgbClr val="FFFFFF"/>
                    </a:solidFill>
                  </a14:hiddenFill>
                </a:ext>
              </a:extLst>
            </p:spPr>
          </p:pic>
          <p:sp>
            <p:nvSpPr>
              <p:cNvPr id="29" name="Text Box 7"/>
              <p:cNvSpPr txBox="1">
                <a:spLocks noChangeArrowheads="1"/>
              </p:cNvSpPr>
              <p:nvPr/>
            </p:nvSpPr>
            <p:spPr bwMode="auto">
              <a:xfrm>
                <a:off x="2159732" y="2977207"/>
                <a:ext cx="1620180" cy="307777"/>
              </a:xfrm>
              <a:prstGeom prst="rect">
                <a:avLst/>
              </a:prstGeom>
              <a:noFill/>
              <a:ln w="9525">
                <a:noFill/>
                <a:miter lim="800000"/>
                <a:headEnd/>
                <a:tailEnd/>
              </a:ln>
            </p:spPr>
            <p:txBody>
              <a:bodyPr wrap="square">
                <a:spAutoFit/>
              </a:bodyPr>
              <a:lstStyle/>
              <a:p>
                <a:pPr>
                  <a:spcBef>
                    <a:spcPct val="50000"/>
                  </a:spcBef>
                </a:pPr>
                <a:r>
                  <a:rPr lang="en-US" sz="1400" dirty="0" err="1" smtClean="0">
                    <a:latin typeface="Chalkboard" charset="0"/>
                    <a:ea typeface="Chalkboard" charset="0"/>
                    <a:cs typeface="Chalkboard" charset="0"/>
                  </a:rPr>
                  <a:t>k</a:t>
                </a:r>
                <a:r>
                  <a:rPr lang="en-US" baseline="-25000" dirty="0" err="1" smtClean="0">
                    <a:latin typeface="Chalkboard" charset="0"/>
                    <a:ea typeface="Chalkboard" charset="0"/>
                    <a:cs typeface="Chalkboard" charset="0"/>
                  </a:rPr>
                  <a:t>M</a:t>
                </a:r>
                <a:r>
                  <a:rPr lang="en-US" sz="1400" dirty="0" smtClean="0">
                    <a:latin typeface="Chalkboard" charset="0"/>
                    <a:ea typeface="Chalkboard" charset="0"/>
                    <a:cs typeface="Chalkboard" charset="0"/>
                  </a:rPr>
                  <a:t> </a:t>
                </a:r>
                <a:r>
                  <a:rPr lang="en-US" sz="1400" dirty="0" smtClean="0">
                    <a:latin typeface="Chalkboard" charset="0"/>
                    <a:ea typeface="Chalkboard" charset="0"/>
                    <a:cs typeface="Chalkboard" charset="0"/>
                    <a:sym typeface="Symbol"/>
                  </a:rPr>
                  <a:t></a:t>
                </a:r>
                <a:r>
                  <a:rPr lang="en-US" baseline="-25000" dirty="0" smtClean="0">
                    <a:latin typeface="Chalkboard" charset="0"/>
                    <a:ea typeface="Chalkboard" charset="0"/>
                    <a:cs typeface="Chalkboard" charset="0"/>
                    <a:sym typeface="Symbol"/>
                  </a:rPr>
                  <a:t>R</a:t>
                </a:r>
                <a:r>
                  <a:rPr lang="en-US" sz="1400" dirty="0" smtClean="0">
                    <a:latin typeface="Chalkboard" charset="0"/>
                    <a:ea typeface="Chalkboard" charset="0"/>
                    <a:cs typeface="Chalkboard" charset="0"/>
                    <a:sym typeface="Symbol"/>
                  </a:rPr>
                  <a:t> {0, 1}</a:t>
                </a:r>
                <a:r>
                  <a:rPr lang="en-US" sz="2000" baseline="30000" dirty="0" smtClean="0">
                    <a:latin typeface="Chalkboard" charset="0"/>
                    <a:ea typeface="Chalkboard" charset="0"/>
                    <a:cs typeface="Chalkboard" charset="0"/>
                    <a:sym typeface="Symbol"/>
                  </a:rPr>
                  <a:t>n</a:t>
                </a:r>
                <a:endParaRPr lang="en-US" sz="2000" baseline="30000" dirty="0" smtClean="0">
                  <a:solidFill>
                    <a:srgbClr val="0000FF"/>
                  </a:solidFill>
                  <a:latin typeface="Chalkboard" charset="0"/>
                  <a:ea typeface="Chalkboard" charset="0"/>
                  <a:cs typeface="Chalkboard" charset="0"/>
                </a:endParaRPr>
              </a:p>
            </p:txBody>
          </p:sp>
        </p:grpSp>
        <p:cxnSp>
          <p:nvCxnSpPr>
            <p:cNvPr id="77" name="Straight Arrow Connector 76"/>
            <p:cNvCxnSpPr/>
            <p:nvPr/>
          </p:nvCxnSpPr>
          <p:spPr>
            <a:xfrm>
              <a:off x="539552" y="2276872"/>
              <a:ext cx="432048"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8" name="Group 79"/>
          <p:cNvGrpSpPr/>
          <p:nvPr/>
        </p:nvGrpSpPr>
        <p:grpSpPr>
          <a:xfrm>
            <a:off x="3059832" y="1338312"/>
            <a:ext cx="3139517" cy="1490682"/>
            <a:chOff x="3275856" y="1722294"/>
            <a:chExt cx="3139517" cy="1490682"/>
          </a:xfrm>
        </p:grpSpPr>
        <p:grpSp>
          <p:nvGrpSpPr>
            <p:cNvPr id="11" name="Group 55"/>
            <p:cNvGrpSpPr/>
            <p:nvPr/>
          </p:nvGrpSpPr>
          <p:grpSpPr>
            <a:xfrm>
              <a:off x="3311860" y="1722294"/>
              <a:ext cx="3103513" cy="1490682"/>
              <a:chOff x="5572943" y="1578278"/>
              <a:chExt cx="3103513" cy="1490682"/>
            </a:xfrm>
          </p:grpSpPr>
          <p:grpSp>
            <p:nvGrpSpPr>
              <p:cNvPr id="12" name="Group 31"/>
              <p:cNvGrpSpPr/>
              <p:nvPr/>
            </p:nvGrpSpPr>
            <p:grpSpPr>
              <a:xfrm>
                <a:off x="5572943" y="2060848"/>
                <a:ext cx="3103513" cy="1008112"/>
                <a:chOff x="1216459" y="2564904"/>
                <a:chExt cx="3103513" cy="1008112"/>
              </a:xfrm>
            </p:grpSpPr>
            <p:grpSp>
              <p:nvGrpSpPr>
                <p:cNvPr id="13" name="Group 16"/>
                <p:cNvGrpSpPr/>
                <p:nvPr/>
              </p:nvGrpSpPr>
              <p:grpSpPr>
                <a:xfrm>
                  <a:off x="1619672" y="2780928"/>
                  <a:ext cx="648072" cy="307777"/>
                  <a:chOff x="1763688" y="2708920"/>
                  <a:chExt cx="648072" cy="307777"/>
                </a:xfrm>
              </p:grpSpPr>
              <p:sp>
                <p:nvSpPr>
                  <p:cNvPr id="50" name="Rectangle 49"/>
                  <p:cNvSpPr/>
                  <p:nvPr/>
                </p:nvSpPr>
                <p:spPr>
                  <a:xfrm>
                    <a:off x="1763688" y="2708920"/>
                    <a:ext cx="50405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halkboard" charset="0"/>
                      <a:ea typeface="Chalkboard" charset="0"/>
                      <a:cs typeface="Chalkboard" charset="0"/>
                    </a:endParaRPr>
                  </a:p>
                </p:txBody>
              </p:sp>
              <p:sp>
                <p:nvSpPr>
                  <p:cNvPr id="51" name="Text Box 7"/>
                  <p:cNvSpPr txBox="1">
                    <a:spLocks noChangeArrowheads="1"/>
                  </p:cNvSpPr>
                  <p:nvPr/>
                </p:nvSpPr>
                <p:spPr bwMode="auto">
                  <a:xfrm>
                    <a:off x="1763688" y="2708920"/>
                    <a:ext cx="648072" cy="307777"/>
                  </a:xfrm>
                  <a:prstGeom prst="rect">
                    <a:avLst/>
                  </a:prstGeom>
                  <a:noFill/>
                  <a:ln w="9525">
                    <a:noFill/>
                    <a:miter lim="800000"/>
                    <a:headEnd/>
                    <a:tailEnd/>
                  </a:ln>
                </p:spPr>
                <p:txBody>
                  <a:bodyPr wrap="square">
                    <a:spAutoFit/>
                  </a:bodyPr>
                  <a:lstStyle/>
                  <a:p>
                    <a:pPr>
                      <a:spcBef>
                        <a:spcPct val="50000"/>
                      </a:spcBef>
                    </a:pPr>
                    <a:r>
                      <a:rPr lang="en-US" sz="1400" dirty="0" smtClean="0">
                        <a:latin typeface="Chalkboard" charset="0"/>
                        <a:ea typeface="Chalkboard" charset="0"/>
                        <a:cs typeface="Chalkboard" charset="0"/>
                      </a:rPr>
                      <a:t>Enc’</a:t>
                    </a:r>
                    <a:endParaRPr lang="en-US" sz="1400" dirty="0" smtClean="0">
                      <a:solidFill>
                        <a:srgbClr val="0000FF"/>
                      </a:solidFill>
                      <a:latin typeface="Chalkboard" charset="0"/>
                      <a:ea typeface="Chalkboard" charset="0"/>
                      <a:cs typeface="Chalkboard" charset="0"/>
                    </a:endParaRPr>
                  </a:p>
                </p:txBody>
              </p:sp>
            </p:grpSp>
            <p:sp>
              <p:nvSpPr>
                <p:cNvPr id="35" name="Text Box 7"/>
                <p:cNvSpPr txBox="1">
                  <a:spLocks noChangeArrowheads="1"/>
                </p:cNvSpPr>
                <p:nvPr/>
              </p:nvSpPr>
              <p:spPr bwMode="auto">
                <a:xfrm>
                  <a:off x="1216459" y="2564904"/>
                  <a:ext cx="468052" cy="338554"/>
                </a:xfrm>
                <a:prstGeom prst="rect">
                  <a:avLst/>
                </a:prstGeom>
                <a:noFill/>
                <a:ln w="9525">
                  <a:noFill/>
                  <a:miter lim="800000"/>
                  <a:headEnd/>
                  <a:tailEnd/>
                </a:ln>
              </p:spPr>
              <p:txBody>
                <a:bodyPr wrap="square">
                  <a:spAutoFit/>
                </a:bodyPr>
                <a:lstStyle/>
                <a:p>
                  <a:pPr>
                    <a:spcBef>
                      <a:spcPct val="50000"/>
                    </a:spcBef>
                  </a:pPr>
                  <a:r>
                    <a:rPr lang="en-US" sz="1600" dirty="0" smtClean="0">
                      <a:latin typeface="Chalkboard" charset="0"/>
                      <a:ea typeface="Chalkboard" charset="0"/>
                      <a:cs typeface="Chalkboard" charset="0"/>
                    </a:rPr>
                    <a:t>m</a:t>
                  </a:r>
                  <a:endParaRPr lang="en-US" sz="1600" baseline="30000" dirty="0" smtClean="0">
                    <a:solidFill>
                      <a:srgbClr val="0000FF"/>
                    </a:solidFill>
                    <a:latin typeface="Chalkboard" charset="0"/>
                    <a:ea typeface="Chalkboard" charset="0"/>
                    <a:cs typeface="Chalkboard" charset="0"/>
                  </a:endParaRPr>
                </a:p>
              </p:txBody>
            </p:sp>
            <p:cxnSp>
              <p:nvCxnSpPr>
                <p:cNvPr id="44" name="Straight Arrow Connector 43"/>
                <p:cNvCxnSpPr/>
                <p:nvPr/>
              </p:nvCxnSpPr>
              <p:spPr>
                <a:xfrm>
                  <a:off x="2123728" y="2924944"/>
                  <a:ext cx="144016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 Box 7"/>
                <p:cNvSpPr txBox="1">
                  <a:spLocks noChangeArrowheads="1"/>
                </p:cNvSpPr>
                <p:nvPr/>
              </p:nvSpPr>
              <p:spPr bwMode="auto">
                <a:xfrm>
                  <a:off x="2195736" y="2564904"/>
                  <a:ext cx="2124236" cy="307777"/>
                </a:xfrm>
                <a:prstGeom prst="rect">
                  <a:avLst/>
                </a:prstGeom>
                <a:noFill/>
                <a:ln w="9525">
                  <a:noFill/>
                  <a:miter lim="800000"/>
                  <a:headEnd/>
                  <a:tailEnd/>
                </a:ln>
              </p:spPr>
              <p:txBody>
                <a:bodyPr wrap="square">
                  <a:spAutoFit/>
                </a:bodyPr>
                <a:lstStyle/>
                <a:p>
                  <a:pPr>
                    <a:spcBef>
                      <a:spcPct val="50000"/>
                    </a:spcBef>
                  </a:pPr>
                  <a:r>
                    <a:rPr lang="en-US" sz="1400" dirty="0" smtClean="0">
                      <a:latin typeface="Chalkboard" charset="0"/>
                      <a:ea typeface="Chalkboard" charset="0"/>
                      <a:cs typeface="Chalkboard" charset="0"/>
                      <a:sym typeface="Symbol"/>
                    </a:rPr>
                    <a:t>c  </a:t>
                  </a:r>
                  <a:r>
                    <a:rPr lang="en-US" sz="1400" dirty="0" err="1" smtClean="0">
                      <a:latin typeface="Chalkboard" charset="0"/>
                      <a:ea typeface="Chalkboard" charset="0"/>
                      <a:cs typeface="Chalkboard" charset="0"/>
                      <a:sym typeface="Symbol"/>
                    </a:rPr>
                    <a:t>Enc</a:t>
                  </a:r>
                  <a:r>
                    <a:rPr lang="en-US" sz="1400" baseline="-25000" dirty="0" err="1" smtClean="0">
                      <a:latin typeface="Chalkboard" charset="0"/>
                      <a:ea typeface="Chalkboard" charset="0"/>
                      <a:cs typeface="Chalkboard" charset="0"/>
                      <a:sym typeface="Symbol"/>
                    </a:rPr>
                    <a:t>k</a:t>
                  </a:r>
                  <a:r>
                    <a:rPr lang="en-US" sz="1400" baseline="-50000" dirty="0" err="1" smtClean="0">
                      <a:latin typeface="Chalkboard" charset="0"/>
                      <a:ea typeface="Chalkboard" charset="0"/>
                      <a:cs typeface="Chalkboard" charset="0"/>
                      <a:sym typeface="Symbol"/>
                    </a:rPr>
                    <a:t>E</a:t>
                  </a:r>
                  <a:r>
                    <a:rPr lang="en-US" sz="1400" dirty="0" smtClean="0">
                      <a:latin typeface="Chalkboard" charset="0"/>
                      <a:ea typeface="Chalkboard" charset="0"/>
                      <a:cs typeface="Chalkboard" charset="0"/>
                      <a:sym typeface="Symbol"/>
                    </a:rPr>
                    <a:t>(m)</a:t>
                  </a:r>
                  <a:endParaRPr lang="en-US" sz="1400" baseline="30000" dirty="0" smtClean="0">
                    <a:latin typeface="Chalkboard" charset="0"/>
                    <a:ea typeface="Chalkboard" charset="0"/>
                    <a:cs typeface="Chalkboard" charset="0"/>
                  </a:endParaRPr>
                </a:p>
              </p:txBody>
            </p:sp>
            <p:cxnSp>
              <p:nvCxnSpPr>
                <p:cNvPr id="47" name="Straight Arrow Connector 46"/>
                <p:cNvCxnSpPr/>
                <p:nvPr/>
              </p:nvCxnSpPr>
              <p:spPr>
                <a:xfrm flipH="1" flipV="1">
                  <a:off x="1907704" y="3068960"/>
                  <a:ext cx="16768"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2" name="Text Box 7"/>
              <p:cNvSpPr txBox="1">
                <a:spLocks noChangeArrowheads="1"/>
              </p:cNvSpPr>
              <p:nvPr/>
            </p:nvSpPr>
            <p:spPr bwMode="auto">
              <a:xfrm>
                <a:off x="5868144" y="2708920"/>
                <a:ext cx="423664" cy="338554"/>
              </a:xfrm>
              <a:prstGeom prst="rect">
                <a:avLst/>
              </a:prstGeom>
              <a:noFill/>
              <a:ln w="9525">
                <a:noFill/>
                <a:miter lim="800000"/>
                <a:headEnd/>
                <a:tailEnd/>
              </a:ln>
            </p:spPr>
            <p:txBody>
              <a:bodyPr wrap="square">
                <a:spAutoFit/>
              </a:bodyPr>
              <a:lstStyle/>
              <a:p>
                <a:pPr>
                  <a:spcBef>
                    <a:spcPct val="50000"/>
                  </a:spcBef>
                </a:pPr>
                <a:r>
                  <a:rPr lang="en-US" sz="1600" dirty="0" err="1" smtClean="0">
                    <a:latin typeface="Chalkboard" charset="0"/>
                    <a:ea typeface="Chalkboard" charset="0"/>
                    <a:cs typeface="Chalkboard" charset="0"/>
                  </a:rPr>
                  <a:t>k</a:t>
                </a:r>
                <a:r>
                  <a:rPr lang="en-US" baseline="-25000" dirty="0" err="1" smtClean="0">
                    <a:latin typeface="Chalkboard" charset="0"/>
                    <a:ea typeface="Chalkboard" charset="0"/>
                    <a:cs typeface="Chalkboard" charset="0"/>
                  </a:rPr>
                  <a:t>E</a:t>
                </a:r>
                <a:endParaRPr lang="en-US" baseline="-25000" dirty="0" smtClean="0">
                  <a:solidFill>
                    <a:srgbClr val="0000FF"/>
                  </a:solidFill>
                  <a:latin typeface="Chalkboard" charset="0"/>
                  <a:ea typeface="Chalkboard" charset="0"/>
                  <a:cs typeface="Chalkboard" charset="0"/>
                </a:endParaRPr>
              </a:p>
            </p:txBody>
          </p:sp>
          <p:cxnSp>
            <p:nvCxnSpPr>
              <p:cNvPr id="53" name="Straight Arrow Connector 52"/>
              <p:cNvCxnSpPr/>
              <p:nvPr/>
            </p:nvCxnSpPr>
            <p:spPr>
              <a:xfrm flipH="1" flipV="1">
                <a:off x="6228184" y="1772816"/>
                <a:ext cx="16768" cy="504056"/>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4" name="Text Box 7"/>
              <p:cNvSpPr txBox="1">
                <a:spLocks noChangeArrowheads="1"/>
              </p:cNvSpPr>
              <p:nvPr/>
            </p:nvSpPr>
            <p:spPr bwMode="auto">
              <a:xfrm>
                <a:off x="6236568" y="1578278"/>
                <a:ext cx="783704" cy="338554"/>
              </a:xfrm>
              <a:prstGeom prst="rect">
                <a:avLst/>
              </a:prstGeom>
              <a:noFill/>
              <a:ln w="9525">
                <a:noFill/>
                <a:miter lim="800000"/>
                <a:headEnd/>
                <a:tailEnd/>
              </a:ln>
            </p:spPr>
            <p:txBody>
              <a:bodyPr wrap="square">
                <a:spAutoFit/>
              </a:bodyPr>
              <a:lstStyle/>
              <a:p>
                <a:pPr>
                  <a:spcBef>
                    <a:spcPct val="50000"/>
                  </a:spcBef>
                </a:pPr>
                <a:r>
                  <a:rPr lang="en-US" sz="1600" dirty="0" err="1" smtClean="0">
                    <a:latin typeface="Chalkboard" charset="0"/>
                    <a:ea typeface="Chalkboard" charset="0"/>
                    <a:cs typeface="Chalkboard" charset="0"/>
                  </a:rPr>
                  <a:t>k</a:t>
                </a:r>
                <a:r>
                  <a:rPr lang="en-US" baseline="-25000" dirty="0" err="1" smtClean="0">
                    <a:latin typeface="Chalkboard" charset="0"/>
                    <a:ea typeface="Chalkboard" charset="0"/>
                    <a:cs typeface="Chalkboard" charset="0"/>
                  </a:rPr>
                  <a:t>M</a:t>
                </a:r>
                <a:endParaRPr lang="en-US" baseline="-25000" dirty="0" smtClean="0">
                  <a:solidFill>
                    <a:srgbClr val="0000FF"/>
                  </a:solidFill>
                  <a:latin typeface="Chalkboard" charset="0"/>
                  <a:ea typeface="Chalkboard" charset="0"/>
                  <a:cs typeface="Chalkboard" charset="0"/>
                </a:endParaRPr>
              </a:p>
            </p:txBody>
          </p:sp>
          <p:sp>
            <p:nvSpPr>
              <p:cNvPr id="55" name="Text Box 7"/>
              <p:cNvSpPr txBox="1">
                <a:spLocks noChangeArrowheads="1"/>
              </p:cNvSpPr>
              <p:nvPr/>
            </p:nvSpPr>
            <p:spPr bwMode="auto">
              <a:xfrm>
                <a:off x="6552220" y="2492896"/>
                <a:ext cx="2124236" cy="307777"/>
              </a:xfrm>
              <a:prstGeom prst="rect">
                <a:avLst/>
              </a:prstGeom>
              <a:noFill/>
              <a:ln w="9525">
                <a:noFill/>
                <a:miter lim="800000"/>
                <a:headEnd/>
                <a:tailEnd/>
              </a:ln>
            </p:spPr>
            <p:txBody>
              <a:bodyPr wrap="square">
                <a:spAutoFit/>
              </a:bodyPr>
              <a:lstStyle/>
              <a:p>
                <a:pPr>
                  <a:spcBef>
                    <a:spcPct val="50000"/>
                  </a:spcBef>
                </a:pPr>
                <a:r>
                  <a:rPr lang="en-US" sz="1400" dirty="0" smtClean="0">
                    <a:latin typeface="Chalkboard" charset="0"/>
                    <a:ea typeface="Chalkboard" charset="0"/>
                    <a:cs typeface="Chalkboard" charset="0"/>
                    <a:sym typeface="Symbol"/>
                  </a:rPr>
                  <a:t>t  </a:t>
                </a:r>
                <a:r>
                  <a:rPr lang="en-US" sz="1400" dirty="0" err="1" smtClean="0">
                    <a:latin typeface="Chalkboard" charset="0"/>
                    <a:ea typeface="Chalkboard" charset="0"/>
                    <a:cs typeface="Chalkboard" charset="0"/>
                    <a:sym typeface="Symbol"/>
                  </a:rPr>
                  <a:t>Mac</a:t>
                </a:r>
                <a:r>
                  <a:rPr lang="en-US" sz="1400" baseline="-25000" dirty="0" err="1" smtClean="0">
                    <a:latin typeface="Chalkboard" charset="0"/>
                    <a:ea typeface="Chalkboard" charset="0"/>
                    <a:cs typeface="Chalkboard" charset="0"/>
                    <a:sym typeface="Symbol"/>
                  </a:rPr>
                  <a:t>k</a:t>
                </a:r>
                <a:r>
                  <a:rPr lang="en-US" sz="1400" baseline="-50000" dirty="0" err="1" smtClean="0">
                    <a:latin typeface="Chalkboard" charset="0"/>
                    <a:ea typeface="Chalkboard" charset="0"/>
                    <a:cs typeface="Chalkboard" charset="0"/>
                    <a:sym typeface="Symbol"/>
                  </a:rPr>
                  <a:t>M</a:t>
                </a:r>
                <a:r>
                  <a:rPr lang="en-US" sz="1400" dirty="0" smtClean="0">
                    <a:latin typeface="Chalkboard" charset="0"/>
                    <a:ea typeface="Chalkboard" charset="0"/>
                    <a:cs typeface="Chalkboard" charset="0"/>
                    <a:sym typeface="Symbol"/>
                  </a:rPr>
                  <a:t>(c)</a:t>
                </a:r>
                <a:endParaRPr lang="en-US" sz="1400" baseline="30000" dirty="0" smtClean="0">
                  <a:latin typeface="Chalkboard" charset="0"/>
                  <a:ea typeface="Chalkboard" charset="0"/>
                  <a:cs typeface="Chalkboard" charset="0"/>
                </a:endParaRPr>
              </a:p>
            </p:txBody>
          </p:sp>
        </p:grpSp>
        <p:cxnSp>
          <p:nvCxnSpPr>
            <p:cNvPr id="79" name="Straight Arrow Connector 78"/>
            <p:cNvCxnSpPr/>
            <p:nvPr/>
          </p:nvCxnSpPr>
          <p:spPr>
            <a:xfrm>
              <a:off x="3275856" y="2564904"/>
              <a:ext cx="432048"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57" name="Straight Connector 56"/>
          <p:cNvCxnSpPr/>
          <p:nvPr/>
        </p:nvCxnSpPr>
        <p:spPr>
          <a:xfrm>
            <a:off x="0" y="1268760"/>
            <a:ext cx="914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36512" y="2996952"/>
            <a:ext cx="914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flipV="1">
            <a:off x="2699792" y="1268760"/>
            <a:ext cx="0" cy="1728192"/>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flipV="1">
            <a:off x="5796136" y="1268760"/>
            <a:ext cx="0" cy="1728192"/>
          </a:xfrm>
          <a:prstGeom prst="line">
            <a:avLst/>
          </a:prstGeom>
        </p:spPr>
        <p:style>
          <a:lnRef idx="2">
            <a:schemeClr val="accent1"/>
          </a:lnRef>
          <a:fillRef idx="0">
            <a:schemeClr val="accent1"/>
          </a:fillRef>
          <a:effectRef idx="1">
            <a:schemeClr val="accent1"/>
          </a:effectRef>
          <a:fontRef idx="minor">
            <a:schemeClr val="tx1"/>
          </a:fontRef>
        </p:style>
      </p:cxnSp>
      <p:sp>
        <p:nvSpPr>
          <p:cNvPr id="73" name="Text Box 7"/>
          <p:cNvSpPr txBox="1">
            <a:spLocks noChangeArrowheads="1"/>
          </p:cNvSpPr>
          <p:nvPr/>
        </p:nvSpPr>
        <p:spPr bwMode="auto">
          <a:xfrm>
            <a:off x="35495" y="3140968"/>
            <a:ext cx="4896545" cy="338554"/>
          </a:xfrm>
          <a:prstGeom prst="rect">
            <a:avLst/>
          </a:prstGeom>
          <a:noFill/>
          <a:ln w="9525">
            <a:noFill/>
            <a:miter lim="800000"/>
            <a:headEnd/>
            <a:tailEnd/>
          </a:ln>
        </p:spPr>
        <p:txBody>
          <a:bodyPr wrap="square">
            <a:spAutoFit/>
          </a:bodyPr>
          <a:lstStyle/>
          <a:p>
            <a:pPr>
              <a:spcBef>
                <a:spcPct val="50000"/>
              </a:spcBef>
            </a:pPr>
            <a:r>
              <a:rPr lang="en-US" sz="1600" dirty="0" smtClean="0">
                <a:solidFill>
                  <a:srgbClr val="FF0000"/>
                </a:solidFill>
                <a:latin typeface="Chalkboard" charset="0"/>
                <a:ea typeface="Chalkboard" charset="0"/>
                <a:cs typeface="Chalkboard" charset="0"/>
                <a:sym typeface="Symbol"/>
              </a:rPr>
              <a:t>Lemma: If </a:t>
            </a:r>
            <a:r>
              <a:rPr lang="en-US" baseline="-25000" dirty="0" smtClean="0">
                <a:solidFill>
                  <a:srgbClr val="FF0000"/>
                </a:solidFill>
                <a:latin typeface="Chalkboard" charset="0"/>
                <a:ea typeface="Chalkboard" charset="0"/>
                <a:cs typeface="Chalkboard" charset="0"/>
                <a:sym typeface="Symbol"/>
              </a:rPr>
              <a:t>E</a:t>
            </a:r>
            <a:r>
              <a:rPr lang="en-US" sz="1600" dirty="0" smtClean="0">
                <a:solidFill>
                  <a:srgbClr val="FF0000"/>
                </a:solidFill>
                <a:latin typeface="Chalkboard" charset="0"/>
                <a:ea typeface="Chalkboard" charset="0"/>
                <a:cs typeface="Chalkboard" charset="0"/>
                <a:sym typeface="Symbol"/>
              </a:rPr>
              <a:t> is </a:t>
            </a:r>
            <a:r>
              <a:rPr lang="en-US" sz="1600" dirty="0" err="1" smtClean="0">
                <a:solidFill>
                  <a:srgbClr val="FF0000"/>
                </a:solidFill>
                <a:latin typeface="Chalkboard" charset="0"/>
                <a:ea typeface="Chalkboard" charset="0"/>
                <a:cs typeface="Chalkboard" charset="0"/>
                <a:sym typeface="Symbol"/>
              </a:rPr>
              <a:t>cpa</a:t>
            </a:r>
            <a:r>
              <a:rPr lang="en-US" sz="1600" dirty="0" smtClean="0">
                <a:solidFill>
                  <a:srgbClr val="FF0000"/>
                </a:solidFill>
                <a:latin typeface="Chalkboard" charset="0"/>
                <a:ea typeface="Chalkboard" charset="0"/>
                <a:cs typeface="Chalkboard" charset="0"/>
                <a:sym typeface="Symbol"/>
              </a:rPr>
              <a:t>-secure then ’ is </a:t>
            </a:r>
            <a:r>
              <a:rPr lang="en-US" sz="1600" dirty="0" err="1" smtClean="0">
                <a:solidFill>
                  <a:srgbClr val="FF0000"/>
                </a:solidFill>
                <a:latin typeface="Chalkboard" charset="0"/>
                <a:ea typeface="Chalkboard" charset="0"/>
                <a:cs typeface="Chalkboard" charset="0"/>
                <a:sym typeface="Symbol"/>
              </a:rPr>
              <a:t>cpa</a:t>
            </a:r>
            <a:r>
              <a:rPr lang="en-US" sz="1600" dirty="0" smtClean="0">
                <a:solidFill>
                  <a:srgbClr val="FF0000"/>
                </a:solidFill>
                <a:latin typeface="Chalkboard" charset="0"/>
                <a:ea typeface="Chalkboard" charset="0"/>
                <a:cs typeface="Chalkboard" charset="0"/>
                <a:sym typeface="Symbol"/>
              </a:rPr>
              <a:t>-secure.</a:t>
            </a:r>
            <a:endParaRPr lang="en-US" sz="1600" baseline="-25000" dirty="0" smtClean="0">
              <a:solidFill>
                <a:srgbClr val="0000FF"/>
              </a:solidFill>
              <a:latin typeface="Chalkboard" charset="0"/>
              <a:ea typeface="Chalkboard" charset="0"/>
              <a:cs typeface="Chalkboard" charset="0"/>
            </a:endParaRPr>
          </a:p>
        </p:txBody>
      </p:sp>
      <p:pic>
        <p:nvPicPr>
          <p:cNvPr id="74" name="Picture 2" descr="https://encrypted-tbn2.gstatic.com/images?q=tbn:ANd9GcTzn8pYNTIsYJz-1hUwTp5TSpxO5EgNfXDt7DtIKuSZFDDgZWG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75113" y="3789040"/>
            <a:ext cx="836476" cy="915653"/>
          </a:xfrm>
          <a:prstGeom prst="rect">
            <a:avLst/>
          </a:prstGeom>
          <a:noFill/>
          <a:extLst>
            <a:ext uri="{909E8E84-426E-40dd-AFC4-6F175D3DCCD1}">
              <a14:hiddenFill xmlns="" xmlns:a14="http://schemas.microsoft.com/office/drawing/2010/main">
                <a:solidFill>
                  <a:srgbClr val="FFFFFF"/>
                </a:solidFill>
              </a14:hiddenFill>
            </a:ext>
          </a:extLst>
        </p:spPr>
      </p:pic>
      <p:sp>
        <p:nvSpPr>
          <p:cNvPr id="75" name="Text Box 7"/>
          <p:cNvSpPr txBox="1">
            <a:spLocks noChangeArrowheads="1"/>
          </p:cNvSpPr>
          <p:nvPr/>
        </p:nvSpPr>
        <p:spPr bwMode="auto">
          <a:xfrm>
            <a:off x="4151313" y="3429000"/>
            <a:ext cx="708719" cy="338554"/>
          </a:xfrm>
          <a:prstGeom prst="rect">
            <a:avLst/>
          </a:prstGeom>
          <a:noFill/>
          <a:ln w="9525">
            <a:noFill/>
            <a:miter lim="800000"/>
            <a:headEnd/>
            <a:tailEnd/>
          </a:ln>
        </p:spPr>
        <p:txBody>
          <a:bodyPr wrap="square">
            <a:spAutoFit/>
          </a:bodyPr>
          <a:lstStyle/>
          <a:p>
            <a:pPr marL="285750" indent="-285750">
              <a:spcBef>
                <a:spcPct val="50000"/>
              </a:spcBef>
            </a:pPr>
            <a:r>
              <a:rPr lang="en-US" sz="1600" dirty="0" smtClean="0">
                <a:latin typeface="Chalkboard" charset="0"/>
                <a:ea typeface="Chalkboard" charset="0"/>
                <a:cs typeface="Chalkboard" charset="0"/>
                <a:sym typeface="Symbol"/>
              </a:rPr>
              <a:t>A</a:t>
            </a:r>
            <a:r>
              <a:rPr lang="en-US" baseline="-25000" dirty="0" smtClean="0">
                <a:latin typeface="Chalkboard" charset="0"/>
                <a:ea typeface="Chalkboard" charset="0"/>
                <a:cs typeface="Chalkboard" charset="0"/>
                <a:sym typeface="Symbol"/>
              </a:rPr>
              <a:t></a:t>
            </a:r>
            <a:r>
              <a:rPr lang="en-US" baseline="-45000" dirty="0" smtClean="0">
                <a:latin typeface="Chalkboard" charset="0"/>
                <a:ea typeface="Chalkboard" charset="0"/>
                <a:cs typeface="Chalkboard" charset="0"/>
                <a:sym typeface="Symbol"/>
              </a:rPr>
              <a:t>E</a:t>
            </a:r>
            <a:endParaRPr lang="en-US" baseline="-25000" dirty="0" smtClean="0">
              <a:solidFill>
                <a:srgbClr val="0000FF"/>
              </a:solidFill>
              <a:latin typeface="Chalkboard" charset="0"/>
              <a:ea typeface="Chalkboard" charset="0"/>
              <a:cs typeface="Chalkboard" charset="0"/>
            </a:endParaRPr>
          </a:p>
        </p:txBody>
      </p:sp>
      <p:sp>
        <p:nvSpPr>
          <p:cNvPr id="78" name="Text Box 7"/>
          <p:cNvSpPr txBox="1">
            <a:spLocks noChangeArrowheads="1"/>
          </p:cNvSpPr>
          <p:nvPr/>
        </p:nvSpPr>
        <p:spPr bwMode="auto">
          <a:xfrm>
            <a:off x="8403465" y="3450486"/>
            <a:ext cx="489015" cy="338554"/>
          </a:xfrm>
          <a:prstGeom prst="rect">
            <a:avLst/>
          </a:prstGeom>
          <a:noFill/>
          <a:ln w="9525">
            <a:noFill/>
            <a:miter lim="800000"/>
            <a:headEnd/>
            <a:tailEnd/>
          </a:ln>
        </p:spPr>
        <p:txBody>
          <a:bodyPr wrap="square">
            <a:spAutoFit/>
          </a:bodyPr>
          <a:lstStyle/>
          <a:p>
            <a:pPr marL="285750" indent="-285750">
              <a:spcBef>
                <a:spcPct val="50000"/>
              </a:spcBef>
            </a:pPr>
            <a:r>
              <a:rPr lang="en-US" sz="1600" dirty="0" smtClean="0">
                <a:latin typeface="Chalkboard" charset="0"/>
                <a:ea typeface="Chalkboard" charset="0"/>
                <a:cs typeface="Chalkboard" charset="0"/>
                <a:sym typeface="Symbol"/>
              </a:rPr>
              <a:t>A</a:t>
            </a:r>
            <a:r>
              <a:rPr lang="en-US" baseline="-25000" dirty="0" smtClean="0">
                <a:latin typeface="Chalkboard" charset="0"/>
                <a:ea typeface="Chalkboard" charset="0"/>
                <a:cs typeface="Chalkboard" charset="0"/>
                <a:sym typeface="Symbol"/>
              </a:rPr>
              <a:t>’</a:t>
            </a:r>
            <a:endParaRPr lang="en-US" baseline="-25000" dirty="0" smtClean="0">
              <a:solidFill>
                <a:srgbClr val="0000FF"/>
              </a:solidFill>
              <a:latin typeface="Chalkboard" charset="0"/>
              <a:ea typeface="Chalkboard" charset="0"/>
              <a:cs typeface="Chalkboard" charset="0"/>
            </a:endParaRPr>
          </a:p>
        </p:txBody>
      </p:sp>
      <p:pic>
        <p:nvPicPr>
          <p:cNvPr id="80" name="Picture 2"/>
          <p:cNvPicPr>
            <a:picLocks noChangeAspect="1" noChangeArrowheads="1"/>
          </p:cNvPicPr>
          <p:nvPr/>
        </p:nvPicPr>
        <p:blipFill>
          <a:blip r:embed="rId5" cstate="print"/>
          <a:srcRect/>
          <a:stretch>
            <a:fillRect/>
          </a:stretch>
        </p:blipFill>
        <p:spPr bwMode="auto">
          <a:xfrm>
            <a:off x="35496" y="3717032"/>
            <a:ext cx="793201" cy="936104"/>
          </a:xfrm>
          <a:prstGeom prst="rect">
            <a:avLst/>
          </a:prstGeom>
          <a:noFill/>
          <a:ln w="9525">
            <a:noFill/>
            <a:miter lim="800000"/>
            <a:headEnd/>
            <a:tailEnd/>
          </a:ln>
        </p:spPr>
      </p:pic>
      <p:sp>
        <p:nvSpPr>
          <p:cNvPr id="94" name="Text Box 7"/>
          <p:cNvSpPr txBox="1">
            <a:spLocks noChangeArrowheads="1"/>
          </p:cNvSpPr>
          <p:nvPr/>
        </p:nvSpPr>
        <p:spPr bwMode="auto">
          <a:xfrm>
            <a:off x="35496" y="4653136"/>
            <a:ext cx="423664" cy="338554"/>
          </a:xfrm>
          <a:prstGeom prst="rect">
            <a:avLst/>
          </a:prstGeom>
          <a:noFill/>
          <a:ln w="9525">
            <a:noFill/>
            <a:miter lim="800000"/>
            <a:headEnd/>
            <a:tailEnd/>
          </a:ln>
        </p:spPr>
        <p:txBody>
          <a:bodyPr wrap="square">
            <a:spAutoFit/>
          </a:bodyPr>
          <a:lstStyle/>
          <a:p>
            <a:pPr marL="285750" indent="-285750">
              <a:spcBef>
                <a:spcPct val="50000"/>
              </a:spcBef>
            </a:pPr>
            <a:r>
              <a:rPr lang="en-US" sz="1600" dirty="0" err="1" smtClean="0">
                <a:latin typeface="Chalkboard" charset="0"/>
                <a:ea typeface="Chalkboard" charset="0"/>
                <a:cs typeface="Chalkboard" charset="0"/>
                <a:sym typeface="Symbol"/>
              </a:rPr>
              <a:t>k</a:t>
            </a:r>
            <a:r>
              <a:rPr lang="en-US" baseline="-25000" dirty="0" err="1" smtClean="0">
                <a:latin typeface="Chalkboard" charset="0"/>
                <a:ea typeface="Chalkboard" charset="0"/>
                <a:cs typeface="Chalkboard" charset="0"/>
                <a:sym typeface="Symbol"/>
              </a:rPr>
              <a:t>E</a:t>
            </a:r>
            <a:endParaRPr lang="en-US" baseline="-25000" dirty="0" smtClean="0">
              <a:solidFill>
                <a:srgbClr val="0000FF"/>
              </a:solidFill>
              <a:latin typeface="Chalkboard" charset="0"/>
              <a:ea typeface="Chalkboard" charset="0"/>
              <a:cs typeface="Chalkboard" charset="0"/>
            </a:endParaRPr>
          </a:p>
        </p:txBody>
      </p:sp>
      <p:pic>
        <p:nvPicPr>
          <p:cNvPr id="95" name="Picture 4"/>
          <p:cNvPicPr>
            <a:picLocks noChangeAspect="1" noChangeArrowheads="1"/>
          </p:cNvPicPr>
          <p:nvPr/>
        </p:nvPicPr>
        <p:blipFill>
          <a:blip r:embed="rId6" cstate="print"/>
          <a:srcRect/>
          <a:stretch>
            <a:fillRect/>
          </a:stretch>
        </p:blipFill>
        <p:spPr bwMode="auto">
          <a:xfrm>
            <a:off x="395536" y="4725144"/>
            <a:ext cx="395532" cy="432048"/>
          </a:xfrm>
          <a:prstGeom prst="rect">
            <a:avLst/>
          </a:prstGeom>
          <a:noFill/>
          <a:ln w="9525">
            <a:noFill/>
            <a:miter lim="800000"/>
            <a:headEnd/>
            <a:tailEnd/>
          </a:ln>
        </p:spPr>
      </p:pic>
      <p:sp>
        <p:nvSpPr>
          <p:cNvPr id="98" name="Text Box 7"/>
          <p:cNvSpPr txBox="1">
            <a:spLocks noChangeArrowheads="1"/>
          </p:cNvSpPr>
          <p:nvPr/>
        </p:nvSpPr>
        <p:spPr bwMode="auto">
          <a:xfrm>
            <a:off x="4058003" y="4653136"/>
            <a:ext cx="576064" cy="338554"/>
          </a:xfrm>
          <a:prstGeom prst="rect">
            <a:avLst/>
          </a:prstGeom>
          <a:noFill/>
          <a:ln w="9525">
            <a:noFill/>
            <a:miter lim="800000"/>
            <a:headEnd/>
            <a:tailEnd/>
          </a:ln>
        </p:spPr>
        <p:txBody>
          <a:bodyPr wrap="square">
            <a:spAutoFit/>
          </a:bodyPr>
          <a:lstStyle/>
          <a:p>
            <a:pPr marL="285750" indent="-285750">
              <a:spcBef>
                <a:spcPct val="50000"/>
              </a:spcBef>
            </a:pPr>
            <a:r>
              <a:rPr lang="en-US" sz="1600" dirty="0" err="1" smtClean="0">
                <a:latin typeface="Chalkboard" charset="0"/>
                <a:ea typeface="Chalkboard" charset="0"/>
                <a:cs typeface="Chalkboard" charset="0"/>
                <a:sym typeface="Symbol"/>
              </a:rPr>
              <a:t>k</a:t>
            </a:r>
            <a:r>
              <a:rPr lang="en-US" baseline="-25000" dirty="0" err="1" smtClean="0">
                <a:latin typeface="Chalkboard" charset="0"/>
                <a:ea typeface="Chalkboard" charset="0"/>
                <a:cs typeface="Chalkboard" charset="0"/>
                <a:sym typeface="Symbol"/>
              </a:rPr>
              <a:t>M</a:t>
            </a:r>
            <a:endParaRPr lang="en-US" baseline="-25000" dirty="0" smtClean="0">
              <a:solidFill>
                <a:srgbClr val="0000FF"/>
              </a:solidFill>
              <a:latin typeface="Chalkboard" charset="0"/>
              <a:ea typeface="Chalkboard" charset="0"/>
              <a:cs typeface="Chalkboard" charset="0"/>
            </a:endParaRPr>
          </a:p>
        </p:txBody>
      </p:sp>
      <p:pic>
        <p:nvPicPr>
          <p:cNvPr id="99" name="Picture 4"/>
          <p:cNvPicPr>
            <a:picLocks noChangeAspect="1" noChangeArrowheads="1"/>
          </p:cNvPicPr>
          <p:nvPr/>
        </p:nvPicPr>
        <p:blipFill>
          <a:blip r:embed="rId6" cstate="print"/>
          <a:srcRect/>
          <a:stretch>
            <a:fillRect/>
          </a:stretch>
        </p:blipFill>
        <p:spPr bwMode="auto">
          <a:xfrm>
            <a:off x="4536508" y="4653136"/>
            <a:ext cx="395532" cy="432048"/>
          </a:xfrm>
          <a:prstGeom prst="rect">
            <a:avLst/>
          </a:prstGeom>
          <a:noFill/>
          <a:ln w="9525">
            <a:noFill/>
            <a:miter lim="800000"/>
            <a:headEnd/>
            <a:tailEnd/>
          </a:ln>
        </p:spPr>
      </p:pic>
      <p:sp>
        <p:nvSpPr>
          <p:cNvPr id="100" name="Text Box 7"/>
          <p:cNvSpPr txBox="1">
            <a:spLocks noChangeArrowheads="1"/>
          </p:cNvSpPr>
          <p:nvPr/>
        </p:nvSpPr>
        <p:spPr bwMode="auto">
          <a:xfrm>
            <a:off x="3867476" y="5085184"/>
            <a:ext cx="1640628" cy="307777"/>
          </a:xfrm>
          <a:prstGeom prst="rect">
            <a:avLst/>
          </a:prstGeom>
          <a:noFill/>
          <a:ln w="9525">
            <a:noFill/>
            <a:miter lim="800000"/>
            <a:headEnd/>
            <a:tailEnd/>
          </a:ln>
        </p:spPr>
        <p:txBody>
          <a:bodyPr wrap="square">
            <a:spAutoFit/>
          </a:bodyPr>
          <a:lstStyle/>
          <a:p>
            <a:pPr>
              <a:spcBef>
                <a:spcPct val="50000"/>
              </a:spcBef>
            </a:pPr>
            <a:r>
              <a:rPr lang="en-US" sz="1400" dirty="0" err="1" smtClean="0">
                <a:latin typeface="Chalkboard" charset="0"/>
                <a:ea typeface="Chalkboard" charset="0"/>
                <a:cs typeface="Chalkboard" charset="0"/>
                <a:sym typeface="Symbol"/>
              </a:rPr>
              <a:t>t</a:t>
            </a:r>
            <a:r>
              <a:rPr lang="en-US" baseline="-25000" dirty="0" err="1" smtClean="0">
                <a:latin typeface="Chalkboard" charset="0"/>
                <a:ea typeface="Chalkboard" charset="0"/>
                <a:cs typeface="Chalkboard" charset="0"/>
                <a:sym typeface="Symbol"/>
              </a:rPr>
              <a:t>i</a:t>
            </a:r>
            <a:r>
              <a:rPr lang="en-US" sz="1400" dirty="0" smtClean="0">
                <a:latin typeface="Chalkboard" charset="0"/>
                <a:ea typeface="Chalkboard" charset="0"/>
                <a:cs typeface="Chalkboard" charset="0"/>
                <a:sym typeface="Symbol"/>
              </a:rPr>
              <a:t>  </a:t>
            </a:r>
            <a:r>
              <a:rPr lang="en-US" sz="1400" dirty="0" err="1" smtClean="0">
                <a:latin typeface="Chalkboard" charset="0"/>
                <a:ea typeface="Chalkboard" charset="0"/>
                <a:cs typeface="Chalkboard" charset="0"/>
                <a:sym typeface="Symbol"/>
              </a:rPr>
              <a:t>Mac</a:t>
            </a:r>
            <a:r>
              <a:rPr lang="en-US" sz="1400" baseline="-25000" dirty="0" err="1" smtClean="0">
                <a:latin typeface="Chalkboard" charset="0"/>
                <a:ea typeface="Chalkboard" charset="0"/>
                <a:cs typeface="Chalkboard" charset="0"/>
                <a:sym typeface="Symbol"/>
              </a:rPr>
              <a:t>k</a:t>
            </a:r>
            <a:r>
              <a:rPr lang="en-US" sz="1400" baseline="-50000" dirty="0" err="1" smtClean="0">
                <a:latin typeface="Chalkboard" charset="0"/>
                <a:ea typeface="Chalkboard" charset="0"/>
                <a:cs typeface="Chalkboard" charset="0"/>
                <a:sym typeface="Symbol"/>
              </a:rPr>
              <a:t>M</a:t>
            </a:r>
            <a:r>
              <a:rPr lang="en-US" sz="1400" dirty="0" smtClean="0">
                <a:latin typeface="Chalkboard" charset="0"/>
                <a:ea typeface="Chalkboard" charset="0"/>
                <a:cs typeface="Chalkboard" charset="0"/>
                <a:sym typeface="Symbol"/>
              </a:rPr>
              <a:t>(</a:t>
            </a:r>
            <a:r>
              <a:rPr lang="en-US" sz="1400" dirty="0">
                <a:latin typeface="Chalkboard" charset="0"/>
                <a:ea typeface="Chalkboard" charset="0"/>
                <a:cs typeface="Chalkboard" charset="0"/>
                <a:sym typeface="Symbol"/>
              </a:rPr>
              <a:t>c</a:t>
            </a:r>
            <a:r>
              <a:rPr lang="en-US" baseline="-25000" dirty="0" smtClean="0">
                <a:latin typeface="Chalkboard" charset="0"/>
                <a:ea typeface="Chalkboard" charset="0"/>
                <a:cs typeface="Chalkboard" charset="0"/>
                <a:sym typeface="Symbol"/>
              </a:rPr>
              <a:t>i</a:t>
            </a:r>
            <a:r>
              <a:rPr lang="en-US" sz="1400" dirty="0" smtClean="0">
                <a:latin typeface="Chalkboard" charset="0"/>
                <a:ea typeface="Chalkboard" charset="0"/>
                <a:cs typeface="Chalkboard" charset="0"/>
                <a:sym typeface="Symbol"/>
              </a:rPr>
              <a:t>)</a:t>
            </a:r>
            <a:endParaRPr lang="en-US" sz="1400" baseline="30000" dirty="0" smtClean="0">
              <a:latin typeface="Chalkboard" charset="0"/>
              <a:ea typeface="Chalkboard" charset="0"/>
              <a:cs typeface="Chalkboard" charset="0"/>
            </a:endParaRPr>
          </a:p>
        </p:txBody>
      </p:sp>
      <p:cxnSp>
        <p:nvCxnSpPr>
          <p:cNvPr id="103" name="Straight Arrow Connector 102"/>
          <p:cNvCxnSpPr/>
          <p:nvPr/>
        </p:nvCxnSpPr>
        <p:spPr>
          <a:xfrm flipH="1">
            <a:off x="5652120" y="4837058"/>
            <a:ext cx="2088232" cy="2148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Text Box 7"/>
          <p:cNvSpPr txBox="1">
            <a:spLocks noChangeArrowheads="1"/>
          </p:cNvSpPr>
          <p:nvPr/>
        </p:nvSpPr>
        <p:spPr bwMode="auto">
          <a:xfrm>
            <a:off x="6732240" y="4509120"/>
            <a:ext cx="980632" cy="338554"/>
          </a:xfrm>
          <a:prstGeom prst="rect">
            <a:avLst/>
          </a:prstGeom>
          <a:noFill/>
          <a:ln w="9525">
            <a:noFill/>
            <a:miter lim="800000"/>
            <a:headEnd/>
            <a:tailEnd/>
          </a:ln>
        </p:spPr>
        <p:txBody>
          <a:bodyPr wrap="square">
            <a:spAutoFit/>
          </a:bodyPr>
          <a:lstStyle/>
          <a:p>
            <a:pPr marL="285750" indent="-285750">
              <a:spcBef>
                <a:spcPct val="50000"/>
              </a:spcBef>
            </a:pPr>
            <a:r>
              <a:rPr lang="en-US" sz="1600" dirty="0" smtClean="0">
                <a:latin typeface="Chalkboard" charset="0"/>
                <a:ea typeface="Chalkboard" charset="0"/>
                <a:cs typeface="Chalkboard" charset="0"/>
                <a:sym typeface="Symbol"/>
              </a:rPr>
              <a:t>m</a:t>
            </a:r>
            <a:r>
              <a:rPr lang="en-US" sz="1600" baseline="-25000" dirty="0" smtClean="0">
                <a:latin typeface="Chalkboard" charset="0"/>
                <a:ea typeface="Chalkboard" charset="0"/>
                <a:cs typeface="Chalkboard" charset="0"/>
                <a:sym typeface="Symbol"/>
              </a:rPr>
              <a:t>0</a:t>
            </a:r>
            <a:r>
              <a:rPr lang="en-US" sz="1600" dirty="0" smtClean="0">
                <a:latin typeface="Chalkboard" charset="0"/>
                <a:ea typeface="Chalkboard" charset="0"/>
                <a:cs typeface="Chalkboard" charset="0"/>
                <a:sym typeface="Symbol"/>
              </a:rPr>
              <a:t>, m</a:t>
            </a:r>
            <a:r>
              <a:rPr lang="en-US" sz="1600" baseline="-25000" dirty="0" smtClean="0">
                <a:latin typeface="Chalkboard" charset="0"/>
                <a:ea typeface="Chalkboard" charset="0"/>
                <a:cs typeface="Chalkboard" charset="0"/>
                <a:sym typeface="Symbol"/>
              </a:rPr>
              <a:t>1</a:t>
            </a:r>
            <a:endParaRPr lang="en-US" baseline="-25000" dirty="0" smtClean="0">
              <a:solidFill>
                <a:srgbClr val="0000FF"/>
              </a:solidFill>
              <a:latin typeface="Chalkboard" charset="0"/>
              <a:ea typeface="Chalkboard" charset="0"/>
              <a:cs typeface="Chalkboard" charset="0"/>
            </a:endParaRPr>
          </a:p>
        </p:txBody>
      </p:sp>
      <p:cxnSp>
        <p:nvCxnSpPr>
          <p:cNvPr id="105" name="Straight Arrow Connector 104"/>
          <p:cNvCxnSpPr/>
          <p:nvPr/>
        </p:nvCxnSpPr>
        <p:spPr>
          <a:xfrm flipH="1">
            <a:off x="1444216" y="4869160"/>
            <a:ext cx="1975657" cy="214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6" name="Text Box 7"/>
          <p:cNvSpPr txBox="1">
            <a:spLocks noChangeArrowheads="1"/>
          </p:cNvSpPr>
          <p:nvPr/>
        </p:nvSpPr>
        <p:spPr bwMode="auto">
          <a:xfrm>
            <a:off x="2699792" y="4509120"/>
            <a:ext cx="904178" cy="338554"/>
          </a:xfrm>
          <a:prstGeom prst="rect">
            <a:avLst/>
          </a:prstGeom>
          <a:noFill/>
          <a:ln w="9525">
            <a:noFill/>
            <a:miter lim="800000"/>
            <a:headEnd/>
            <a:tailEnd/>
          </a:ln>
        </p:spPr>
        <p:txBody>
          <a:bodyPr wrap="square">
            <a:spAutoFit/>
          </a:bodyPr>
          <a:lstStyle/>
          <a:p>
            <a:pPr marL="285750" indent="-285750">
              <a:spcBef>
                <a:spcPct val="50000"/>
              </a:spcBef>
            </a:pPr>
            <a:r>
              <a:rPr lang="en-US" sz="1600" dirty="0" smtClean="0">
                <a:latin typeface="Chalkboard" charset="0"/>
                <a:ea typeface="Chalkboard" charset="0"/>
                <a:cs typeface="Chalkboard" charset="0"/>
                <a:sym typeface="Symbol"/>
              </a:rPr>
              <a:t>m</a:t>
            </a:r>
            <a:r>
              <a:rPr lang="en-US" sz="1600" baseline="-25000" dirty="0" smtClean="0">
                <a:latin typeface="Chalkboard" charset="0"/>
                <a:ea typeface="Chalkboard" charset="0"/>
                <a:cs typeface="Chalkboard" charset="0"/>
                <a:sym typeface="Symbol"/>
              </a:rPr>
              <a:t>0</a:t>
            </a:r>
            <a:r>
              <a:rPr lang="en-US" sz="1600" dirty="0" smtClean="0">
                <a:latin typeface="Chalkboard" charset="0"/>
                <a:ea typeface="Chalkboard" charset="0"/>
                <a:cs typeface="Chalkboard" charset="0"/>
                <a:sym typeface="Symbol"/>
              </a:rPr>
              <a:t>, m</a:t>
            </a:r>
            <a:r>
              <a:rPr lang="en-US" sz="1600" baseline="-25000" dirty="0" smtClean="0">
                <a:latin typeface="Chalkboard" charset="0"/>
                <a:ea typeface="Chalkboard" charset="0"/>
                <a:cs typeface="Chalkboard" charset="0"/>
                <a:sym typeface="Symbol"/>
              </a:rPr>
              <a:t>1</a:t>
            </a:r>
            <a:endParaRPr lang="en-US" baseline="-25000" dirty="0" smtClean="0">
              <a:solidFill>
                <a:srgbClr val="0000FF"/>
              </a:solidFill>
              <a:latin typeface="Chalkboard" charset="0"/>
              <a:ea typeface="Chalkboard" charset="0"/>
              <a:cs typeface="Chalkboard" charset="0"/>
            </a:endParaRPr>
          </a:p>
        </p:txBody>
      </p:sp>
      <p:cxnSp>
        <p:nvCxnSpPr>
          <p:cNvPr id="107" name="Straight Arrow Connector 106"/>
          <p:cNvCxnSpPr/>
          <p:nvPr/>
        </p:nvCxnSpPr>
        <p:spPr>
          <a:xfrm flipH="1">
            <a:off x="1475656" y="5351727"/>
            <a:ext cx="2088232" cy="21489"/>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08" name="Text Box 7"/>
          <p:cNvSpPr txBox="1">
            <a:spLocks noChangeArrowheads="1"/>
          </p:cNvSpPr>
          <p:nvPr/>
        </p:nvSpPr>
        <p:spPr bwMode="auto">
          <a:xfrm>
            <a:off x="1403648" y="4941168"/>
            <a:ext cx="2089212" cy="338554"/>
          </a:xfrm>
          <a:prstGeom prst="rect">
            <a:avLst/>
          </a:prstGeom>
          <a:noFill/>
          <a:ln w="9525">
            <a:noFill/>
            <a:miter lim="800000"/>
            <a:headEnd/>
            <a:tailEnd/>
          </a:ln>
        </p:spPr>
        <p:txBody>
          <a:bodyPr wrap="square">
            <a:spAutoFit/>
          </a:bodyPr>
          <a:lstStyle/>
          <a:p>
            <a:pPr>
              <a:spcBef>
                <a:spcPct val="50000"/>
              </a:spcBef>
            </a:pPr>
            <a:r>
              <a:rPr lang="en-US" sz="1600" dirty="0" smtClean="0">
                <a:latin typeface="Chalkboard" charset="0"/>
                <a:ea typeface="Chalkboard" charset="0"/>
                <a:cs typeface="Chalkboard" charset="0"/>
                <a:sym typeface="Symbol"/>
              </a:rPr>
              <a:t>c*  </a:t>
            </a:r>
            <a:r>
              <a:rPr lang="en-US" sz="1600" dirty="0" err="1" smtClean="0">
                <a:latin typeface="Chalkboard" charset="0"/>
                <a:ea typeface="Chalkboard" charset="0"/>
                <a:cs typeface="Chalkboard" charset="0"/>
                <a:sym typeface="Symbol"/>
              </a:rPr>
              <a:t>Enc</a:t>
            </a:r>
            <a:r>
              <a:rPr lang="en-US" sz="1600" baseline="-25000" dirty="0" err="1" smtClean="0">
                <a:latin typeface="Chalkboard" charset="0"/>
                <a:ea typeface="Chalkboard" charset="0"/>
                <a:cs typeface="Chalkboard" charset="0"/>
                <a:sym typeface="Symbol"/>
              </a:rPr>
              <a:t>k</a:t>
            </a:r>
            <a:r>
              <a:rPr lang="en-US" sz="1600" baseline="-50000" dirty="0" err="1" smtClean="0">
                <a:latin typeface="Chalkboard" charset="0"/>
                <a:ea typeface="Chalkboard" charset="0"/>
                <a:cs typeface="Chalkboard" charset="0"/>
                <a:sym typeface="Symbol"/>
              </a:rPr>
              <a:t>E</a:t>
            </a:r>
            <a:r>
              <a:rPr lang="en-US" sz="1600" dirty="0" smtClean="0">
                <a:latin typeface="Chalkboard" charset="0"/>
                <a:ea typeface="Chalkboard" charset="0"/>
                <a:cs typeface="Chalkboard" charset="0"/>
                <a:sym typeface="Symbol"/>
              </a:rPr>
              <a:t>(</a:t>
            </a:r>
            <a:r>
              <a:rPr lang="en-US" sz="1600" dirty="0" err="1" smtClean="0">
                <a:latin typeface="Chalkboard" charset="0"/>
                <a:ea typeface="Chalkboard" charset="0"/>
                <a:cs typeface="Chalkboard" charset="0"/>
                <a:sym typeface="Symbol"/>
              </a:rPr>
              <a:t>m</a:t>
            </a:r>
            <a:r>
              <a:rPr lang="en-US" sz="1600" baseline="-25000" dirty="0" err="1" smtClean="0">
                <a:latin typeface="Chalkboard" charset="0"/>
                <a:ea typeface="Chalkboard" charset="0"/>
                <a:cs typeface="Chalkboard" charset="0"/>
                <a:sym typeface="Symbol"/>
              </a:rPr>
              <a:t>b</a:t>
            </a:r>
            <a:r>
              <a:rPr lang="en-US" sz="1600" dirty="0" smtClean="0">
                <a:latin typeface="Chalkboard" charset="0"/>
                <a:ea typeface="Chalkboard" charset="0"/>
                <a:cs typeface="Chalkboard" charset="0"/>
                <a:sym typeface="Symbol"/>
              </a:rPr>
              <a:t>)</a:t>
            </a:r>
            <a:endParaRPr lang="en-US" sz="1600" baseline="30000" dirty="0" smtClean="0">
              <a:latin typeface="Chalkboard" charset="0"/>
              <a:ea typeface="Chalkboard" charset="0"/>
              <a:cs typeface="Chalkboard" charset="0"/>
            </a:endParaRPr>
          </a:p>
        </p:txBody>
      </p:sp>
      <p:sp>
        <p:nvSpPr>
          <p:cNvPr id="109" name="Text Box 7"/>
          <p:cNvSpPr txBox="1">
            <a:spLocks noChangeArrowheads="1"/>
          </p:cNvSpPr>
          <p:nvPr/>
        </p:nvSpPr>
        <p:spPr bwMode="auto">
          <a:xfrm>
            <a:off x="3867476" y="5445224"/>
            <a:ext cx="1640628" cy="307777"/>
          </a:xfrm>
          <a:prstGeom prst="rect">
            <a:avLst/>
          </a:prstGeom>
          <a:noFill/>
          <a:ln w="9525">
            <a:noFill/>
            <a:miter lim="800000"/>
            <a:headEnd/>
            <a:tailEnd/>
          </a:ln>
        </p:spPr>
        <p:txBody>
          <a:bodyPr wrap="square">
            <a:spAutoFit/>
          </a:bodyPr>
          <a:lstStyle/>
          <a:p>
            <a:pPr>
              <a:spcBef>
                <a:spcPct val="50000"/>
              </a:spcBef>
            </a:pPr>
            <a:r>
              <a:rPr lang="en-US" sz="1400" dirty="0" smtClean="0">
                <a:latin typeface="Chalkboard" charset="0"/>
                <a:ea typeface="Chalkboard" charset="0"/>
                <a:cs typeface="Chalkboard" charset="0"/>
                <a:sym typeface="Symbol"/>
              </a:rPr>
              <a:t>t*  </a:t>
            </a:r>
            <a:r>
              <a:rPr lang="en-US" sz="1400" dirty="0" err="1" smtClean="0">
                <a:latin typeface="Chalkboard" charset="0"/>
                <a:ea typeface="Chalkboard" charset="0"/>
                <a:cs typeface="Chalkboard" charset="0"/>
                <a:sym typeface="Symbol"/>
              </a:rPr>
              <a:t>Mac</a:t>
            </a:r>
            <a:r>
              <a:rPr lang="en-US" sz="1400" baseline="-25000" dirty="0" err="1" smtClean="0">
                <a:latin typeface="Chalkboard" charset="0"/>
                <a:ea typeface="Chalkboard" charset="0"/>
                <a:cs typeface="Chalkboard" charset="0"/>
                <a:sym typeface="Symbol"/>
              </a:rPr>
              <a:t>k</a:t>
            </a:r>
            <a:r>
              <a:rPr lang="en-US" sz="1400" baseline="-50000" dirty="0" err="1" smtClean="0">
                <a:latin typeface="Chalkboard" charset="0"/>
                <a:ea typeface="Chalkboard" charset="0"/>
                <a:cs typeface="Chalkboard" charset="0"/>
                <a:sym typeface="Symbol"/>
              </a:rPr>
              <a:t>M</a:t>
            </a:r>
            <a:r>
              <a:rPr lang="en-US" sz="1400" dirty="0" smtClean="0">
                <a:latin typeface="Chalkboard" charset="0"/>
                <a:ea typeface="Chalkboard" charset="0"/>
                <a:cs typeface="Chalkboard" charset="0"/>
                <a:sym typeface="Symbol"/>
              </a:rPr>
              <a:t>(c*)</a:t>
            </a:r>
            <a:endParaRPr lang="en-US" sz="1400" baseline="30000" dirty="0" smtClean="0">
              <a:latin typeface="Chalkboard" charset="0"/>
              <a:ea typeface="Chalkboard" charset="0"/>
              <a:cs typeface="Chalkboard" charset="0"/>
            </a:endParaRPr>
          </a:p>
        </p:txBody>
      </p:sp>
      <p:cxnSp>
        <p:nvCxnSpPr>
          <p:cNvPr id="110" name="Straight Arrow Connector 109"/>
          <p:cNvCxnSpPr/>
          <p:nvPr/>
        </p:nvCxnSpPr>
        <p:spPr>
          <a:xfrm flipH="1">
            <a:off x="5652120" y="5268544"/>
            <a:ext cx="2111660" cy="32664"/>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11" name="Text Box 7"/>
          <p:cNvSpPr txBox="1">
            <a:spLocks noChangeArrowheads="1"/>
          </p:cNvSpPr>
          <p:nvPr/>
        </p:nvSpPr>
        <p:spPr bwMode="auto">
          <a:xfrm>
            <a:off x="5580112" y="4921423"/>
            <a:ext cx="1791816" cy="338554"/>
          </a:xfrm>
          <a:prstGeom prst="rect">
            <a:avLst/>
          </a:prstGeom>
          <a:noFill/>
          <a:ln w="9525">
            <a:noFill/>
            <a:miter lim="800000"/>
            <a:headEnd/>
            <a:tailEnd/>
          </a:ln>
        </p:spPr>
        <p:txBody>
          <a:bodyPr wrap="square">
            <a:spAutoFit/>
          </a:bodyPr>
          <a:lstStyle/>
          <a:p>
            <a:pPr marL="285750" indent="-285750">
              <a:spcBef>
                <a:spcPct val="50000"/>
              </a:spcBef>
            </a:pPr>
            <a:r>
              <a:rPr lang="en-US" sz="1600" dirty="0" smtClean="0">
                <a:latin typeface="Chalkboard" charset="0"/>
                <a:ea typeface="Chalkboard" charset="0"/>
                <a:cs typeface="Chalkboard" charset="0"/>
                <a:sym typeface="Symbol"/>
              </a:rPr>
              <a:t>(c*, t*)</a:t>
            </a:r>
            <a:endParaRPr lang="en-US" baseline="-25000" dirty="0" smtClean="0">
              <a:solidFill>
                <a:srgbClr val="0000FF"/>
              </a:solidFill>
              <a:latin typeface="Chalkboard" charset="0"/>
              <a:ea typeface="Chalkboard" charset="0"/>
              <a:cs typeface="Chalkboard" charset="0"/>
            </a:endParaRPr>
          </a:p>
        </p:txBody>
      </p:sp>
      <p:sp>
        <p:nvSpPr>
          <p:cNvPr id="120" name="Text Box 7"/>
          <p:cNvSpPr txBox="1">
            <a:spLocks noChangeArrowheads="1"/>
          </p:cNvSpPr>
          <p:nvPr/>
        </p:nvSpPr>
        <p:spPr bwMode="auto">
          <a:xfrm>
            <a:off x="3867476" y="5949280"/>
            <a:ext cx="1640628" cy="307777"/>
          </a:xfrm>
          <a:prstGeom prst="rect">
            <a:avLst/>
          </a:prstGeom>
          <a:noFill/>
          <a:ln w="9525">
            <a:noFill/>
            <a:miter lim="800000"/>
            <a:headEnd/>
            <a:tailEnd/>
          </a:ln>
        </p:spPr>
        <p:txBody>
          <a:bodyPr wrap="square">
            <a:spAutoFit/>
          </a:bodyPr>
          <a:lstStyle/>
          <a:p>
            <a:pPr>
              <a:spcBef>
                <a:spcPct val="50000"/>
              </a:spcBef>
            </a:pPr>
            <a:r>
              <a:rPr lang="en-US" sz="1400" dirty="0" err="1" smtClean="0">
                <a:latin typeface="Chalkboard" charset="0"/>
                <a:ea typeface="Chalkboard" charset="0"/>
                <a:cs typeface="Chalkboard" charset="0"/>
                <a:sym typeface="Symbol"/>
              </a:rPr>
              <a:t>t</a:t>
            </a:r>
            <a:r>
              <a:rPr lang="en-US" baseline="-25000" dirty="0" err="1" smtClean="0">
                <a:latin typeface="Chalkboard" charset="0"/>
                <a:ea typeface="Chalkboard" charset="0"/>
                <a:cs typeface="Chalkboard" charset="0"/>
                <a:sym typeface="Symbol"/>
              </a:rPr>
              <a:t>i</a:t>
            </a:r>
            <a:r>
              <a:rPr lang="en-US" sz="1400" dirty="0" smtClean="0">
                <a:latin typeface="Chalkboard" charset="0"/>
                <a:ea typeface="Chalkboard" charset="0"/>
                <a:cs typeface="Chalkboard" charset="0"/>
                <a:sym typeface="Symbol"/>
              </a:rPr>
              <a:t>  </a:t>
            </a:r>
            <a:r>
              <a:rPr lang="en-US" sz="1400" dirty="0" err="1" smtClean="0">
                <a:latin typeface="Chalkboard" charset="0"/>
                <a:ea typeface="Chalkboard" charset="0"/>
                <a:cs typeface="Chalkboard" charset="0"/>
                <a:sym typeface="Symbol"/>
              </a:rPr>
              <a:t>Mac</a:t>
            </a:r>
            <a:r>
              <a:rPr lang="en-US" sz="1400" baseline="-25000" dirty="0" err="1" smtClean="0">
                <a:latin typeface="Chalkboard" charset="0"/>
                <a:ea typeface="Chalkboard" charset="0"/>
                <a:cs typeface="Chalkboard" charset="0"/>
                <a:sym typeface="Symbol"/>
              </a:rPr>
              <a:t>k</a:t>
            </a:r>
            <a:r>
              <a:rPr lang="en-US" sz="1400" baseline="-50000" dirty="0" err="1" smtClean="0">
                <a:latin typeface="Chalkboard" charset="0"/>
                <a:ea typeface="Chalkboard" charset="0"/>
                <a:cs typeface="Chalkboard" charset="0"/>
                <a:sym typeface="Symbol"/>
              </a:rPr>
              <a:t>M</a:t>
            </a:r>
            <a:r>
              <a:rPr lang="en-US" sz="1400" dirty="0" smtClean="0">
                <a:latin typeface="Chalkboard" charset="0"/>
                <a:ea typeface="Chalkboard" charset="0"/>
                <a:cs typeface="Chalkboard" charset="0"/>
                <a:sym typeface="Symbol"/>
              </a:rPr>
              <a:t>(</a:t>
            </a:r>
            <a:r>
              <a:rPr lang="en-US" sz="1400" dirty="0">
                <a:latin typeface="Chalkboard" charset="0"/>
                <a:ea typeface="Chalkboard" charset="0"/>
                <a:cs typeface="Chalkboard" charset="0"/>
                <a:sym typeface="Symbol"/>
              </a:rPr>
              <a:t>c</a:t>
            </a:r>
            <a:r>
              <a:rPr lang="en-US" baseline="-25000" dirty="0" smtClean="0">
                <a:latin typeface="Chalkboard" charset="0"/>
                <a:ea typeface="Chalkboard" charset="0"/>
                <a:cs typeface="Chalkboard" charset="0"/>
                <a:sym typeface="Symbol"/>
              </a:rPr>
              <a:t>i</a:t>
            </a:r>
            <a:r>
              <a:rPr lang="en-US" sz="1400" dirty="0" smtClean="0">
                <a:latin typeface="Chalkboard" charset="0"/>
                <a:ea typeface="Chalkboard" charset="0"/>
                <a:cs typeface="Chalkboard" charset="0"/>
                <a:sym typeface="Symbol"/>
              </a:rPr>
              <a:t>)</a:t>
            </a:r>
            <a:endParaRPr lang="en-US" sz="1400" baseline="30000" dirty="0" smtClean="0">
              <a:latin typeface="Chalkboard" charset="0"/>
              <a:ea typeface="Chalkboard" charset="0"/>
              <a:cs typeface="Chalkboard" charset="0"/>
            </a:endParaRPr>
          </a:p>
        </p:txBody>
      </p:sp>
      <p:cxnSp>
        <p:nvCxnSpPr>
          <p:cNvPr id="121" name="Straight Arrow Connector 120"/>
          <p:cNvCxnSpPr/>
          <p:nvPr/>
        </p:nvCxnSpPr>
        <p:spPr>
          <a:xfrm flipH="1">
            <a:off x="5971964" y="6381328"/>
            <a:ext cx="140834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2" name="Text Box 7"/>
          <p:cNvSpPr txBox="1">
            <a:spLocks noChangeArrowheads="1"/>
          </p:cNvSpPr>
          <p:nvPr/>
        </p:nvSpPr>
        <p:spPr bwMode="auto">
          <a:xfrm>
            <a:off x="7092280" y="6093296"/>
            <a:ext cx="432048" cy="338554"/>
          </a:xfrm>
          <a:prstGeom prst="rect">
            <a:avLst/>
          </a:prstGeom>
          <a:noFill/>
          <a:ln w="9525">
            <a:noFill/>
            <a:miter lim="800000"/>
            <a:headEnd/>
            <a:tailEnd/>
          </a:ln>
        </p:spPr>
        <p:txBody>
          <a:bodyPr wrap="square">
            <a:spAutoFit/>
          </a:bodyPr>
          <a:lstStyle/>
          <a:p>
            <a:pPr marL="285750" indent="-285750">
              <a:spcBef>
                <a:spcPct val="50000"/>
              </a:spcBef>
            </a:pPr>
            <a:r>
              <a:rPr lang="en-US" sz="1600" dirty="0" smtClean="0">
                <a:latin typeface="Chalkboard" charset="0"/>
                <a:ea typeface="Chalkboard" charset="0"/>
                <a:cs typeface="Chalkboard" charset="0"/>
                <a:sym typeface="Symbol"/>
              </a:rPr>
              <a:t>b’</a:t>
            </a:r>
            <a:endParaRPr lang="en-US" baseline="-25000" dirty="0" smtClean="0">
              <a:solidFill>
                <a:srgbClr val="0000FF"/>
              </a:solidFill>
              <a:latin typeface="Chalkboard" charset="0"/>
              <a:ea typeface="Chalkboard" charset="0"/>
              <a:cs typeface="Chalkboard" charset="0"/>
            </a:endParaRPr>
          </a:p>
        </p:txBody>
      </p:sp>
      <p:cxnSp>
        <p:nvCxnSpPr>
          <p:cNvPr id="123" name="Straight Arrow Connector 122"/>
          <p:cNvCxnSpPr/>
          <p:nvPr/>
        </p:nvCxnSpPr>
        <p:spPr>
          <a:xfrm flipH="1">
            <a:off x="2051720" y="6381329"/>
            <a:ext cx="1300336" cy="1393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4" name="Text Box 7"/>
          <p:cNvSpPr txBox="1">
            <a:spLocks noChangeArrowheads="1"/>
          </p:cNvSpPr>
          <p:nvPr/>
        </p:nvSpPr>
        <p:spPr bwMode="auto">
          <a:xfrm>
            <a:off x="2919710" y="6042774"/>
            <a:ext cx="500162" cy="338554"/>
          </a:xfrm>
          <a:prstGeom prst="rect">
            <a:avLst/>
          </a:prstGeom>
          <a:noFill/>
          <a:ln w="9525">
            <a:noFill/>
            <a:miter lim="800000"/>
            <a:headEnd/>
            <a:tailEnd/>
          </a:ln>
        </p:spPr>
        <p:txBody>
          <a:bodyPr wrap="square">
            <a:spAutoFit/>
          </a:bodyPr>
          <a:lstStyle/>
          <a:p>
            <a:pPr marL="285750" indent="-285750">
              <a:spcBef>
                <a:spcPct val="50000"/>
              </a:spcBef>
            </a:pPr>
            <a:r>
              <a:rPr lang="en-US" sz="1600" dirty="0" smtClean="0">
                <a:latin typeface="Chalkboard" charset="0"/>
                <a:ea typeface="Chalkboard" charset="0"/>
                <a:cs typeface="Chalkboard" charset="0"/>
                <a:sym typeface="Symbol"/>
              </a:rPr>
              <a:t>b’</a:t>
            </a:r>
            <a:endParaRPr lang="en-US" baseline="-25000" dirty="0" smtClean="0">
              <a:solidFill>
                <a:srgbClr val="0000FF"/>
              </a:solidFill>
              <a:latin typeface="Chalkboard" charset="0"/>
              <a:ea typeface="Chalkboard" charset="0"/>
              <a:cs typeface="Chalkboard" charset="0"/>
            </a:endParaRPr>
          </a:p>
        </p:txBody>
      </p:sp>
      <p:sp>
        <p:nvSpPr>
          <p:cNvPr id="125" name="Text Box 7"/>
          <p:cNvSpPr txBox="1">
            <a:spLocks noChangeArrowheads="1"/>
          </p:cNvSpPr>
          <p:nvPr/>
        </p:nvSpPr>
        <p:spPr bwMode="auto">
          <a:xfrm>
            <a:off x="5724128" y="6546830"/>
            <a:ext cx="2943944" cy="338554"/>
          </a:xfrm>
          <a:prstGeom prst="rect">
            <a:avLst/>
          </a:prstGeom>
          <a:noFill/>
          <a:ln w="9525">
            <a:noFill/>
            <a:miter lim="800000"/>
            <a:headEnd/>
            <a:tailEnd/>
          </a:ln>
        </p:spPr>
        <p:txBody>
          <a:bodyPr wrap="square">
            <a:spAutoFit/>
          </a:bodyPr>
          <a:lstStyle/>
          <a:p>
            <a:pPr marL="285750" indent="-285750">
              <a:spcBef>
                <a:spcPct val="50000"/>
              </a:spcBef>
            </a:pPr>
            <a:r>
              <a:rPr lang="en-US" sz="1600" dirty="0" smtClean="0">
                <a:latin typeface="Chalkboard" charset="0"/>
                <a:ea typeface="Chalkboard" charset="0"/>
                <a:cs typeface="Chalkboard" charset="0"/>
                <a:sym typeface="Symbol"/>
              </a:rPr>
              <a:t>Non-negligible advantage</a:t>
            </a:r>
            <a:endParaRPr lang="en-US" baseline="-25000" dirty="0" smtClean="0">
              <a:solidFill>
                <a:srgbClr val="0000FF"/>
              </a:solidFill>
              <a:latin typeface="Chalkboard" charset="0"/>
              <a:ea typeface="Chalkboard" charset="0"/>
              <a:cs typeface="Chalkboard" charset="0"/>
            </a:endParaRPr>
          </a:p>
        </p:txBody>
      </p:sp>
      <p:sp>
        <p:nvSpPr>
          <p:cNvPr id="126" name="Right Arrow 125"/>
          <p:cNvSpPr/>
          <p:nvPr/>
        </p:nvSpPr>
        <p:spPr>
          <a:xfrm flipH="1" flipV="1">
            <a:off x="3851920" y="6381328"/>
            <a:ext cx="1080120" cy="427347"/>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halkboard" charset="0"/>
              <a:ea typeface="Chalkboard" charset="0"/>
              <a:cs typeface="Chalkboard" charset="0"/>
            </a:endParaRPr>
          </a:p>
        </p:txBody>
      </p:sp>
      <p:sp>
        <p:nvSpPr>
          <p:cNvPr id="127" name="Text Box 7"/>
          <p:cNvSpPr txBox="1">
            <a:spLocks noChangeArrowheads="1"/>
          </p:cNvSpPr>
          <p:nvPr/>
        </p:nvSpPr>
        <p:spPr bwMode="auto">
          <a:xfrm>
            <a:off x="691952" y="6481646"/>
            <a:ext cx="2943944" cy="338554"/>
          </a:xfrm>
          <a:prstGeom prst="rect">
            <a:avLst/>
          </a:prstGeom>
          <a:noFill/>
          <a:ln w="9525">
            <a:noFill/>
            <a:miter lim="800000"/>
            <a:headEnd/>
            <a:tailEnd/>
          </a:ln>
        </p:spPr>
        <p:txBody>
          <a:bodyPr wrap="square">
            <a:spAutoFit/>
          </a:bodyPr>
          <a:lstStyle/>
          <a:p>
            <a:pPr marL="285750" indent="-285750">
              <a:spcBef>
                <a:spcPct val="50000"/>
              </a:spcBef>
            </a:pPr>
            <a:r>
              <a:rPr lang="en-US" sz="1600" dirty="0" smtClean="0">
                <a:latin typeface="Chalkboard" charset="0"/>
                <a:ea typeface="Chalkboard" charset="0"/>
                <a:cs typeface="Chalkboard" charset="0"/>
                <a:sym typeface="Symbol"/>
              </a:rPr>
              <a:t>Non-negligible advantage</a:t>
            </a:r>
            <a:endParaRPr lang="en-US" baseline="-25000" dirty="0" smtClean="0">
              <a:solidFill>
                <a:srgbClr val="0000FF"/>
              </a:solidFill>
              <a:latin typeface="Chalkboard" charset="0"/>
              <a:ea typeface="Chalkboard" charset="0"/>
              <a:cs typeface="Chalkboard" charset="0"/>
            </a:endParaRPr>
          </a:p>
        </p:txBody>
      </p:sp>
      <p:grpSp>
        <p:nvGrpSpPr>
          <p:cNvPr id="130" name="Group 12"/>
          <p:cNvGrpSpPr/>
          <p:nvPr/>
        </p:nvGrpSpPr>
        <p:grpSpPr>
          <a:xfrm>
            <a:off x="5076056" y="4077072"/>
            <a:ext cx="3222746" cy="377752"/>
            <a:chOff x="2555776" y="1772816"/>
            <a:chExt cx="3222746" cy="377752"/>
          </a:xfrm>
        </p:grpSpPr>
        <p:grpSp>
          <p:nvGrpSpPr>
            <p:cNvPr id="131" name="Group 5"/>
            <p:cNvGrpSpPr/>
            <p:nvPr/>
          </p:nvGrpSpPr>
          <p:grpSpPr>
            <a:xfrm>
              <a:off x="3395297" y="1772816"/>
              <a:ext cx="1608751" cy="377752"/>
              <a:chOff x="3187080" y="1772816"/>
              <a:chExt cx="1608751" cy="377752"/>
            </a:xfrm>
          </p:grpSpPr>
          <p:sp>
            <p:nvSpPr>
              <p:cNvPr id="134" name="Rectangle 133"/>
              <p:cNvSpPr/>
              <p:nvPr/>
            </p:nvSpPr>
            <p:spPr>
              <a:xfrm>
                <a:off x="3187080" y="1772816"/>
                <a:ext cx="1528936" cy="377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halkboard" charset="0"/>
                  <a:ea typeface="Chalkboard" charset="0"/>
                  <a:cs typeface="Chalkboard" charset="0"/>
                </a:endParaRPr>
              </a:p>
            </p:txBody>
          </p:sp>
          <p:sp>
            <p:nvSpPr>
              <p:cNvPr id="135" name="Text Box 7"/>
              <p:cNvSpPr txBox="1">
                <a:spLocks noChangeArrowheads="1"/>
              </p:cNvSpPr>
              <p:nvPr/>
            </p:nvSpPr>
            <p:spPr bwMode="auto">
              <a:xfrm>
                <a:off x="3187080" y="1812014"/>
                <a:ext cx="1608751" cy="338554"/>
              </a:xfrm>
              <a:prstGeom prst="rect">
                <a:avLst/>
              </a:prstGeom>
              <a:noFill/>
              <a:ln w="9525">
                <a:noFill/>
                <a:miter lim="800000"/>
                <a:headEnd/>
                <a:tailEnd/>
              </a:ln>
            </p:spPr>
            <p:txBody>
              <a:bodyPr wrap="square">
                <a:spAutoFit/>
              </a:bodyPr>
              <a:lstStyle/>
              <a:p>
                <a:pPr marL="457200" indent="-457200">
                  <a:spcBef>
                    <a:spcPct val="50000"/>
                  </a:spcBef>
                </a:pPr>
                <a:r>
                  <a:rPr lang="en-US" sz="1600" dirty="0" smtClean="0">
                    <a:latin typeface="Chalkboard" charset="0"/>
                    <a:ea typeface="Chalkboard" charset="0"/>
                    <a:cs typeface="Chalkboard" charset="0"/>
                    <a:sym typeface="Symbol"/>
                  </a:rPr>
                  <a:t>Training Phase</a:t>
                </a:r>
                <a:endParaRPr lang="en-US" sz="1600" dirty="0" smtClean="0">
                  <a:solidFill>
                    <a:srgbClr val="0000FF"/>
                  </a:solidFill>
                  <a:latin typeface="Chalkboard" charset="0"/>
                  <a:ea typeface="Chalkboard" charset="0"/>
                  <a:cs typeface="Chalkboard" charset="0"/>
                </a:endParaRPr>
              </a:p>
            </p:txBody>
          </p:sp>
        </p:grpSp>
        <p:cxnSp>
          <p:nvCxnSpPr>
            <p:cNvPr id="132" name="Straight Arrow Connector 131"/>
            <p:cNvCxnSpPr/>
            <p:nvPr/>
          </p:nvCxnSpPr>
          <p:spPr>
            <a:xfrm>
              <a:off x="4932040" y="1981291"/>
              <a:ext cx="846482" cy="0"/>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a:off x="2555776" y="1988840"/>
              <a:ext cx="846482" cy="0"/>
            </a:xfrm>
            <a:prstGeom prst="straightConnector1">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136" name="Group 12"/>
          <p:cNvGrpSpPr/>
          <p:nvPr/>
        </p:nvGrpSpPr>
        <p:grpSpPr>
          <a:xfrm>
            <a:off x="755576" y="4077072"/>
            <a:ext cx="3222746" cy="377752"/>
            <a:chOff x="2555776" y="1772816"/>
            <a:chExt cx="3222746" cy="377752"/>
          </a:xfrm>
        </p:grpSpPr>
        <p:grpSp>
          <p:nvGrpSpPr>
            <p:cNvPr id="137" name="Group 5"/>
            <p:cNvGrpSpPr/>
            <p:nvPr/>
          </p:nvGrpSpPr>
          <p:grpSpPr>
            <a:xfrm>
              <a:off x="3395297" y="1772816"/>
              <a:ext cx="1608751" cy="377752"/>
              <a:chOff x="3187080" y="1772816"/>
              <a:chExt cx="1608751" cy="377752"/>
            </a:xfrm>
          </p:grpSpPr>
          <p:sp>
            <p:nvSpPr>
              <p:cNvPr id="140" name="Rectangle 139"/>
              <p:cNvSpPr/>
              <p:nvPr/>
            </p:nvSpPr>
            <p:spPr>
              <a:xfrm>
                <a:off x="3187080" y="1772816"/>
                <a:ext cx="1528936" cy="377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halkboard" charset="0"/>
                  <a:ea typeface="Chalkboard" charset="0"/>
                  <a:cs typeface="Chalkboard" charset="0"/>
                </a:endParaRPr>
              </a:p>
            </p:txBody>
          </p:sp>
          <p:sp>
            <p:nvSpPr>
              <p:cNvPr id="141" name="Text Box 7"/>
              <p:cNvSpPr txBox="1">
                <a:spLocks noChangeArrowheads="1"/>
              </p:cNvSpPr>
              <p:nvPr/>
            </p:nvSpPr>
            <p:spPr bwMode="auto">
              <a:xfrm>
                <a:off x="3187080" y="1812014"/>
                <a:ext cx="1608751" cy="338554"/>
              </a:xfrm>
              <a:prstGeom prst="rect">
                <a:avLst/>
              </a:prstGeom>
              <a:noFill/>
              <a:ln w="9525">
                <a:noFill/>
                <a:miter lim="800000"/>
                <a:headEnd/>
                <a:tailEnd/>
              </a:ln>
            </p:spPr>
            <p:txBody>
              <a:bodyPr wrap="square">
                <a:spAutoFit/>
              </a:bodyPr>
              <a:lstStyle/>
              <a:p>
                <a:pPr marL="457200" indent="-457200">
                  <a:spcBef>
                    <a:spcPct val="50000"/>
                  </a:spcBef>
                </a:pPr>
                <a:r>
                  <a:rPr lang="en-US" sz="1600" dirty="0" smtClean="0">
                    <a:latin typeface="Chalkboard" charset="0"/>
                    <a:ea typeface="Chalkboard" charset="0"/>
                    <a:cs typeface="Chalkboard" charset="0"/>
                    <a:sym typeface="Symbol"/>
                  </a:rPr>
                  <a:t>Training Phase</a:t>
                </a:r>
                <a:endParaRPr lang="en-US" sz="1600" dirty="0" smtClean="0">
                  <a:solidFill>
                    <a:srgbClr val="0000FF"/>
                  </a:solidFill>
                  <a:latin typeface="Chalkboard" charset="0"/>
                  <a:ea typeface="Chalkboard" charset="0"/>
                  <a:cs typeface="Chalkboard" charset="0"/>
                </a:endParaRPr>
              </a:p>
            </p:txBody>
          </p:sp>
        </p:grpSp>
        <p:cxnSp>
          <p:nvCxnSpPr>
            <p:cNvPr id="138" name="Straight Arrow Connector 137"/>
            <p:cNvCxnSpPr/>
            <p:nvPr/>
          </p:nvCxnSpPr>
          <p:spPr>
            <a:xfrm>
              <a:off x="4932040" y="1981291"/>
              <a:ext cx="846482" cy="0"/>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a:off x="2555776" y="1988840"/>
              <a:ext cx="846482" cy="0"/>
            </a:xfrm>
            <a:prstGeom prst="straightConnector1">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142" name="Group 12"/>
          <p:cNvGrpSpPr/>
          <p:nvPr/>
        </p:nvGrpSpPr>
        <p:grpSpPr>
          <a:xfrm>
            <a:off x="5076056" y="5661248"/>
            <a:ext cx="3222746" cy="377752"/>
            <a:chOff x="2555776" y="1772816"/>
            <a:chExt cx="3222746" cy="377752"/>
          </a:xfrm>
        </p:grpSpPr>
        <p:grpSp>
          <p:nvGrpSpPr>
            <p:cNvPr id="143" name="Group 5"/>
            <p:cNvGrpSpPr/>
            <p:nvPr/>
          </p:nvGrpSpPr>
          <p:grpSpPr>
            <a:xfrm>
              <a:off x="3395297" y="1772816"/>
              <a:ext cx="1608751" cy="377752"/>
              <a:chOff x="3187080" y="1772816"/>
              <a:chExt cx="1608751" cy="377752"/>
            </a:xfrm>
          </p:grpSpPr>
          <p:sp>
            <p:nvSpPr>
              <p:cNvPr id="146" name="Rectangle 145"/>
              <p:cNvSpPr/>
              <p:nvPr/>
            </p:nvSpPr>
            <p:spPr>
              <a:xfrm>
                <a:off x="3187080" y="1772816"/>
                <a:ext cx="1528936" cy="377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halkboard" charset="0"/>
                  <a:ea typeface="Chalkboard" charset="0"/>
                  <a:cs typeface="Chalkboard" charset="0"/>
                </a:endParaRPr>
              </a:p>
            </p:txBody>
          </p:sp>
          <p:sp>
            <p:nvSpPr>
              <p:cNvPr id="147" name="Text Box 7"/>
              <p:cNvSpPr txBox="1">
                <a:spLocks noChangeArrowheads="1"/>
              </p:cNvSpPr>
              <p:nvPr/>
            </p:nvSpPr>
            <p:spPr bwMode="auto">
              <a:xfrm>
                <a:off x="3187080" y="1812014"/>
                <a:ext cx="1608751" cy="338554"/>
              </a:xfrm>
              <a:prstGeom prst="rect">
                <a:avLst/>
              </a:prstGeom>
              <a:noFill/>
              <a:ln w="9525">
                <a:noFill/>
                <a:miter lim="800000"/>
                <a:headEnd/>
                <a:tailEnd/>
              </a:ln>
            </p:spPr>
            <p:txBody>
              <a:bodyPr wrap="square">
                <a:spAutoFit/>
              </a:bodyPr>
              <a:lstStyle/>
              <a:p>
                <a:pPr marL="457200" indent="-457200">
                  <a:spcBef>
                    <a:spcPct val="50000"/>
                  </a:spcBef>
                </a:pPr>
                <a:r>
                  <a:rPr lang="en-US" sz="1600" dirty="0" smtClean="0">
                    <a:latin typeface="Chalkboard" charset="0"/>
                    <a:ea typeface="Chalkboard" charset="0"/>
                    <a:cs typeface="Chalkboard" charset="0"/>
                    <a:sym typeface="Symbol"/>
                  </a:rPr>
                  <a:t>Training Phase</a:t>
                </a:r>
                <a:endParaRPr lang="en-US" sz="1600" dirty="0" smtClean="0">
                  <a:solidFill>
                    <a:srgbClr val="0000FF"/>
                  </a:solidFill>
                  <a:latin typeface="Chalkboard" charset="0"/>
                  <a:ea typeface="Chalkboard" charset="0"/>
                  <a:cs typeface="Chalkboard" charset="0"/>
                </a:endParaRPr>
              </a:p>
            </p:txBody>
          </p:sp>
        </p:grpSp>
        <p:cxnSp>
          <p:nvCxnSpPr>
            <p:cNvPr id="144" name="Straight Arrow Connector 143"/>
            <p:cNvCxnSpPr/>
            <p:nvPr/>
          </p:nvCxnSpPr>
          <p:spPr>
            <a:xfrm>
              <a:off x="4932040" y="1981291"/>
              <a:ext cx="846482" cy="0"/>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555776" y="1988840"/>
              <a:ext cx="846482" cy="0"/>
            </a:xfrm>
            <a:prstGeom prst="straightConnector1">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148" name="Group 12"/>
          <p:cNvGrpSpPr/>
          <p:nvPr/>
        </p:nvGrpSpPr>
        <p:grpSpPr>
          <a:xfrm>
            <a:off x="755576" y="5661248"/>
            <a:ext cx="3222746" cy="377752"/>
            <a:chOff x="2555776" y="1772816"/>
            <a:chExt cx="3222746" cy="377752"/>
          </a:xfrm>
        </p:grpSpPr>
        <p:grpSp>
          <p:nvGrpSpPr>
            <p:cNvPr id="149" name="Group 5"/>
            <p:cNvGrpSpPr/>
            <p:nvPr/>
          </p:nvGrpSpPr>
          <p:grpSpPr>
            <a:xfrm>
              <a:off x="3395297" y="1772816"/>
              <a:ext cx="1608751" cy="377752"/>
              <a:chOff x="3187080" y="1772816"/>
              <a:chExt cx="1608751" cy="377752"/>
            </a:xfrm>
          </p:grpSpPr>
          <p:sp>
            <p:nvSpPr>
              <p:cNvPr id="152" name="Rectangle 151"/>
              <p:cNvSpPr/>
              <p:nvPr/>
            </p:nvSpPr>
            <p:spPr>
              <a:xfrm>
                <a:off x="3187080" y="1772816"/>
                <a:ext cx="1528936" cy="377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halkboard" charset="0"/>
                  <a:ea typeface="Chalkboard" charset="0"/>
                  <a:cs typeface="Chalkboard" charset="0"/>
                </a:endParaRPr>
              </a:p>
            </p:txBody>
          </p:sp>
          <p:sp>
            <p:nvSpPr>
              <p:cNvPr id="153" name="Text Box 7"/>
              <p:cNvSpPr txBox="1">
                <a:spLocks noChangeArrowheads="1"/>
              </p:cNvSpPr>
              <p:nvPr/>
            </p:nvSpPr>
            <p:spPr bwMode="auto">
              <a:xfrm>
                <a:off x="3187080" y="1812014"/>
                <a:ext cx="1608751" cy="338554"/>
              </a:xfrm>
              <a:prstGeom prst="rect">
                <a:avLst/>
              </a:prstGeom>
              <a:noFill/>
              <a:ln w="9525">
                <a:noFill/>
                <a:miter lim="800000"/>
                <a:headEnd/>
                <a:tailEnd/>
              </a:ln>
            </p:spPr>
            <p:txBody>
              <a:bodyPr wrap="square">
                <a:spAutoFit/>
              </a:bodyPr>
              <a:lstStyle/>
              <a:p>
                <a:pPr marL="457200" indent="-457200">
                  <a:spcBef>
                    <a:spcPct val="50000"/>
                  </a:spcBef>
                </a:pPr>
                <a:r>
                  <a:rPr lang="en-US" sz="1600" dirty="0" smtClean="0">
                    <a:latin typeface="Chalkboard" charset="0"/>
                    <a:ea typeface="Chalkboard" charset="0"/>
                    <a:cs typeface="Chalkboard" charset="0"/>
                    <a:sym typeface="Symbol"/>
                  </a:rPr>
                  <a:t>Training Phase</a:t>
                </a:r>
                <a:endParaRPr lang="en-US" sz="1600" dirty="0" smtClean="0">
                  <a:solidFill>
                    <a:srgbClr val="0000FF"/>
                  </a:solidFill>
                  <a:latin typeface="Chalkboard" charset="0"/>
                  <a:ea typeface="Chalkboard" charset="0"/>
                  <a:cs typeface="Chalkboard" charset="0"/>
                </a:endParaRPr>
              </a:p>
            </p:txBody>
          </p:sp>
        </p:grpSp>
        <p:cxnSp>
          <p:nvCxnSpPr>
            <p:cNvPr id="150" name="Straight Arrow Connector 149"/>
            <p:cNvCxnSpPr/>
            <p:nvPr/>
          </p:nvCxnSpPr>
          <p:spPr>
            <a:xfrm>
              <a:off x="4932040" y="1981291"/>
              <a:ext cx="846482" cy="0"/>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a:off x="2555776" y="1988840"/>
              <a:ext cx="846482" cy="0"/>
            </a:xfrm>
            <a:prstGeom prst="straightConnector1">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grpSp>
      <p:pic>
        <p:nvPicPr>
          <p:cNvPr id="1026" name="Picture 2" descr="http://www.mytinyphone.com/uploads/users/redding666/560334.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99425" y="3819179"/>
            <a:ext cx="697093" cy="871367"/>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5796136" y="3522494"/>
            <a:ext cx="1636987" cy="338554"/>
          </a:xfrm>
          <a:prstGeom prst="rect">
            <a:avLst/>
          </a:prstGeom>
        </p:spPr>
        <p:txBody>
          <a:bodyPr wrap="none">
            <a:spAutoFit/>
          </a:bodyPr>
          <a:lstStyle/>
          <a:p>
            <a:r>
              <a:rPr lang="en-US" sz="1600" dirty="0" err="1" smtClean="0">
                <a:solidFill>
                  <a:srgbClr val="FF0000"/>
                </a:solidFill>
                <a:latin typeface="Chalkboard" charset="0"/>
                <a:ea typeface="Chalkboard" charset="0"/>
                <a:cs typeface="Chalkboard" charset="0"/>
                <a:sym typeface="Symbol"/>
              </a:rPr>
              <a:t>cpa</a:t>
            </a:r>
            <a:r>
              <a:rPr lang="en-US" sz="1600" dirty="0" smtClean="0">
                <a:solidFill>
                  <a:srgbClr val="FF0000"/>
                </a:solidFill>
                <a:latin typeface="Chalkboard" charset="0"/>
                <a:ea typeface="Chalkboard" charset="0"/>
                <a:cs typeface="Chalkboard" charset="0"/>
                <a:sym typeface="Symbol"/>
              </a:rPr>
              <a:t> game for ’</a:t>
            </a:r>
            <a:endParaRPr lang="en-US" sz="1600" dirty="0">
              <a:solidFill>
                <a:srgbClr val="FF0000"/>
              </a:solidFill>
            </a:endParaRPr>
          </a:p>
        </p:txBody>
      </p:sp>
      <p:sp>
        <p:nvSpPr>
          <p:cNvPr id="112" name="Rectangle 111"/>
          <p:cNvSpPr/>
          <p:nvPr/>
        </p:nvSpPr>
        <p:spPr>
          <a:xfrm>
            <a:off x="1475656" y="3522494"/>
            <a:ext cx="1689886" cy="338554"/>
          </a:xfrm>
          <a:prstGeom prst="rect">
            <a:avLst/>
          </a:prstGeom>
        </p:spPr>
        <p:txBody>
          <a:bodyPr wrap="none">
            <a:spAutoFit/>
          </a:bodyPr>
          <a:lstStyle/>
          <a:p>
            <a:r>
              <a:rPr lang="en-US" sz="1600" dirty="0" err="1" smtClean="0">
                <a:solidFill>
                  <a:srgbClr val="0000FF"/>
                </a:solidFill>
                <a:latin typeface="Chalkboard" charset="0"/>
                <a:ea typeface="Chalkboard" charset="0"/>
                <a:cs typeface="Chalkboard" charset="0"/>
                <a:sym typeface="Symbol"/>
              </a:rPr>
              <a:t>cpa</a:t>
            </a:r>
            <a:r>
              <a:rPr lang="en-US" sz="1600" dirty="0" smtClean="0">
                <a:solidFill>
                  <a:srgbClr val="0000FF"/>
                </a:solidFill>
                <a:latin typeface="Chalkboard" charset="0"/>
                <a:ea typeface="Chalkboard" charset="0"/>
                <a:cs typeface="Chalkboard" charset="0"/>
                <a:sym typeface="Symbol"/>
              </a:rPr>
              <a:t> game for </a:t>
            </a:r>
            <a:r>
              <a:rPr lang="en-US" sz="1600" dirty="0">
                <a:solidFill>
                  <a:srgbClr val="0000FF"/>
                </a:solidFill>
                <a:latin typeface="Chalkboard" charset="0"/>
                <a:ea typeface="Chalkboard" charset="0"/>
                <a:cs typeface="Chalkboard" charset="0"/>
                <a:sym typeface="Symbol"/>
              </a:rPr>
              <a:t></a:t>
            </a:r>
            <a:r>
              <a:rPr lang="en-US" sz="1600" baseline="-25000" dirty="0">
                <a:solidFill>
                  <a:srgbClr val="0000FF"/>
                </a:solidFill>
                <a:latin typeface="Chalkboard" charset="0"/>
                <a:ea typeface="Chalkboard" charset="0"/>
                <a:cs typeface="Chalkboard" charset="0"/>
                <a:sym typeface="Symbol"/>
              </a:rPr>
              <a:t>E</a:t>
            </a:r>
            <a:endParaRPr lang="en-US" sz="1600" dirty="0">
              <a:solidFill>
                <a:srgbClr val="0000FF"/>
              </a:solidFill>
            </a:endParaRPr>
          </a:p>
        </p:txBody>
      </p:sp>
      <p:sp>
        <p:nvSpPr>
          <p:cNvPr id="20" name="灯片编号占位符 19"/>
          <p:cNvSpPr>
            <a:spLocks noGrp="1"/>
          </p:cNvSpPr>
          <p:nvPr>
            <p:ph type="sldNum" sz="quarter" idx="12"/>
          </p:nvPr>
        </p:nvSpPr>
        <p:spPr/>
        <p:txBody>
          <a:bodyPr/>
          <a:lstStyle/>
          <a:p>
            <a:pPr>
              <a:defRPr/>
            </a:pPr>
            <a:fld id="{A210B1BB-E12E-441C-BC6A-ECF78AA782CB}" type="slidenum">
              <a:rPr lang="en-US" smtClean="0"/>
              <a:pPr>
                <a:defRPr/>
              </a:pPr>
              <a:t>17</a:t>
            </a:fld>
            <a:endParaRPr lang="en-US" dirty="0"/>
          </a:p>
        </p:txBody>
      </p:sp>
    </p:spTree>
    <p:extLst>
      <p:ext uri="{BB962C8B-B14F-4D97-AF65-F5344CB8AC3E}">
        <p14:creationId xmlns:p14="http://schemas.microsoft.com/office/powerpoint/2010/main" val="141677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nodeType="click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wipe(down)">
                                      <p:cBhvr>
                                        <p:cTn id="29" dur="580">
                                          <p:stCondLst>
                                            <p:cond delay="0"/>
                                          </p:stCondLst>
                                        </p:cTn>
                                        <p:tgtEl>
                                          <p:spTgt spid="74"/>
                                        </p:tgtEl>
                                      </p:cBhvr>
                                    </p:animEffect>
                                    <p:anim calcmode="lin" valueType="num">
                                      <p:cBhvr>
                                        <p:cTn id="30" dur="1822" tmFilter="0,0; 0.14,0.36; 0.43,0.73; 0.71,0.91; 1.0,1.0">
                                          <p:stCondLst>
                                            <p:cond delay="0"/>
                                          </p:stCondLst>
                                        </p:cTn>
                                        <p:tgtEl>
                                          <p:spTgt spid="74"/>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74"/>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74"/>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74"/>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74"/>
                                        </p:tgtEl>
                                        <p:attrNameLst>
                                          <p:attrName>ppt_y</p:attrName>
                                        </p:attrNameLst>
                                      </p:cBhvr>
                                      <p:tavLst>
                                        <p:tav tm="0" fmla="#ppt_y-sin(pi*$)/81">
                                          <p:val>
                                            <p:fltVal val="0"/>
                                          </p:val>
                                        </p:tav>
                                        <p:tav tm="100000">
                                          <p:val>
                                            <p:fltVal val="1"/>
                                          </p:val>
                                        </p:tav>
                                      </p:tavLst>
                                    </p:anim>
                                    <p:animScale>
                                      <p:cBhvr>
                                        <p:cTn id="35" dur="26">
                                          <p:stCondLst>
                                            <p:cond delay="650"/>
                                          </p:stCondLst>
                                        </p:cTn>
                                        <p:tgtEl>
                                          <p:spTgt spid="74"/>
                                        </p:tgtEl>
                                      </p:cBhvr>
                                      <p:to x="100000" y="60000"/>
                                    </p:animScale>
                                    <p:animScale>
                                      <p:cBhvr>
                                        <p:cTn id="36" dur="166" decel="50000">
                                          <p:stCondLst>
                                            <p:cond delay="676"/>
                                          </p:stCondLst>
                                        </p:cTn>
                                        <p:tgtEl>
                                          <p:spTgt spid="74"/>
                                        </p:tgtEl>
                                      </p:cBhvr>
                                      <p:to x="100000" y="100000"/>
                                    </p:animScale>
                                    <p:animScale>
                                      <p:cBhvr>
                                        <p:cTn id="37" dur="26">
                                          <p:stCondLst>
                                            <p:cond delay="1312"/>
                                          </p:stCondLst>
                                        </p:cTn>
                                        <p:tgtEl>
                                          <p:spTgt spid="74"/>
                                        </p:tgtEl>
                                      </p:cBhvr>
                                      <p:to x="100000" y="80000"/>
                                    </p:animScale>
                                    <p:animScale>
                                      <p:cBhvr>
                                        <p:cTn id="38" dur="166" decel="50000">
                                          <p:stCondLst>
                                            <p:cond delay="1338"/>
                                          </p:stCondLst>
                                        </p:cTn>
                                        <p:tgtEl>
                                          <p:spTgt spid="74"/>
                                        </p:tgtEl>
                                      </p:cBhvr>
                                      <p:to x="100000" y="100000"/>
                                    </p:animScale>
                                    <p:animScale>
                                      <p:cBhvr>
                                        <p:cTn id="39" dur="26">
                                          <p:stCondLst>
                                            <p:cond delay="1642"/>
                                          </p:stCondLst>
                                        </p:cTn>
                                        <p:tgtEl>
                                          <p:spTgt spid="74"/>
                                        </p:tgtEl>
                                      </p:cBhvr>
                                      <p:to x="100000" y="90000"/>
                                    </p:animScale>
                                    <p:animScale>
                                      <p:cBhvr>
                                        <p:cTn id="40" dur="166" decel="50000">
                                          <p:stCondLst>
                                            <p:cond delay="1668"/>
                                          </p:stCondLst>
                                        </p:cTn>
                                        <p:tgtEl>
                                          <p:spTgt spid="74"/>
                                        </p:tgtEl>
                                      </p:cBhvr>
                                      <p:to x="100000" y="100000"/>
                                    </p:animScale>
                                    <p:animScale>
                                      <p:cBhvr>
                                        <p:cTn id="41" dur="26">
                                          <p:stCondLst>
                                            <p:cond delay="1808"/>
                                          </p:stCondLst>
                                        </p:cTn>
                                        <p:tgtEl>
                                          <p:spTgt spid="74"/>
                                        </p:tgtEl>
                                      </p:cBhvr>
                                      <p:to x="100000" y="95000"/>
                                    </p:animScale>
                                    <p:animScale>
                                      <p:cBhvr>
                                        <p:cTn id="42" dur="166" decel="50000">
                                          <p:stCondLst>
                                            <p:cond delay="1834"/>
                                          </p:stCondLst>
                                        </p:cTn>
                                        <p:tgtEl>
                                          <p:spTgt spid="74"/>
                                        </p:tgtEl>
                                      </p:cBhvr>
                                      <p:to x="100000" y="100000"/>
                                    </p:animScale>
                                  </p:childTnLst>
                                </p:cTn>
                              </p:par>
                              <p:par>
                                <p:cTn id="43" presetID="26"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animEffect transition="in" filter="wipe(down)">
                                      <p:cBhvr>
                                        <p:cTn id="45" dur="580">
                                          <p:stCondLst>
                                            <p:cond delay="0"/>
                                          </p:stCondLst>
                                        </p:cTn>
                                        <p:tgtEl>
                                          <p:spTgt spid="75"/>
                                        </p:tgtEl>
                                      </p:cBhvr>
                                    </p:animEffect>
                                    <p:anim calcmode="lin" valueType="num">
                                      <p:cBhvr>
                                        <p:cTn id="46" dur="1822" tmFilter="0,0; 0.14,0.36; 0.43,0.73; 0.71,0.91; 1.0,1.0">
                                          <p:stCondLst>
                                            <p:cond delay="0"/>
                                          </p:stCondLst>
                                        </p:cTn>
                                        <p:tgtEl>
                                          <p:spTgt spid="75"/>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75"/>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75"/>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75"/>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75"/>
                                        </p:tgtEl>
                                        <p:attrNameLst>
                                          <p:attrName>ppt_y</p:attrName>
                                        </p:attrNameLst>
                                      </p:cBhvr>
                                      <p:tavLst>
                                        <p:tav tm="0" fmla="#ppt_y-sin(pi*$)/81">
                                          <p:val>
                                            <p:fltVal val="0"/>
                                          </p:val>
                                        </p:tav>
                                        <p:tav tm="100000">
                                          <p:val>
                                            <p:fltVal val="1"/>
                                          </p:val>
                                        </p:tav>
                                      </p:tavLst>
                                    </p:anim>
                                    <p:animScale>
                                      <p:cBhvr>
                                        <p:cTn id="51" dur="26">
                                          <p:stCondLst>
                                            <p:cond delay="650"/>
                                          </p:stCondLst>
                                        </p:cTn>
                                        <p:tgtEl>
                                          <p:spTgt spid="75"/>
                                        </p:tgtEl>
                                      </p:cBhvr>
                                      <p:to x="100000" y="60000"/>
                                    </p:animScale>
                                    <p:animScale>
                                      <p:cBhvr>
                                        <p:cTn id="52" dur="166" decel="50000">
                                          <p:stCondLst>
                                            <p:cond delay="676"/>
                                          </p:stCondLst>
                                        </p:cTn>
                                        <p:tgtEl>
                                          <p:spTgt spid="75"/>
                                        </p:tgtEl>
                                      </p:cBhvr>
                                      <p:to x="100000" y="100000"/>
                                    </p:animScale>
                                    <p:animScale>
                                      <p:cBhvr>
                                        <p:cTn id="53" dur="26">
                                          <p:stCondLst>
                                            <p:cond delay="1312"/>
                                          </p:stCondLst>
                                        </p:cTn>
                                        <p:tgtEl>
                                          <p:spTgt spid="75"/>
                                        </p:tgtEl>
                                      </p:cBhvr>
                                      <p:to x="100000" y="80000"/>
                                    </p:animScale>
                                    <p:animScale>
                                      <p:cBhvr>
                                        <p:cTn id="54" dur="166" decel="50000">
                                          <p:stCondLst>
                                            <p:cond delay="1338"/>
                                          </p:stCondLst>
                                        </p:cTn>
                                        <p:tgtEl>
                                          <p:spTgt spid="75"/>
                                        </p:tgtEl>
                                      </p:cBhvr>
                                      <p:to x="100000" y="100000"/>
                                    </p:animScale>
                                    <p:animScale>
                                      <p:cBhvr>
                                        <p:cTn id="55" dur="26">
                                          <p:stCondLst>
                                            <p:cond delay="1642"/>
                                          </p:stCondLst>
                                        </p:cTn>
                                        <p:tgtEl>
                                          <p:spTgt spid="75"/>
                                        </p:tgtEl>
                                      </p:cBhvr>
                                      <p:to x="100000" y="90000"/>
                                    </p:animScale>
                                    <p:animScale>
                                      <p:cBhvr>
                                        <p:cTn id="56" dur="166" decel="50000">
                                          <p:stCondLst>
                                            <p:cond delay="1668"/>
                                          </p:stCondLst>
                                        </p:cTn>
                                        <p:tgtEl>
                                          <p:spTgt spid="75"/>
                                        </p:tgtEl>
                                      </p:cBhvr>
                                      <p:to x="100000" y="100000"/>
                                    </p:animScale>
                                    <p:animScale>
                                      <p:cBhvr>
                                        <p:cTn id="57" dur="26">
                                          <p:stCondLst>
                                            <p:cond delay="1808"/>
                                          </p:stCondLst>
                                        </p:cTn>
                                        <p:tgtEl>
                                          <p:spTgt spid="75"/>
                                        </p:tgtEl>
                                      </p:cBhvr>
                                      <p:to x="100000" y="95000"/>
                                    </p:animScale>
                                    <p:animScale>
                                      <p:cBhvr>
                                        <p:cTn id="58" dur="166" decel="50000">
                                          <p:stCondLst>
                                            <p:cond delay="1834"/>
                                          </p:stCondLst>
                                        </p:cTn>
                                        <p:tgtEl>
                                          <p:spTgt spid="75"/>
                                        </p:tgtEl>
                                      </p:cBhvr>
                                      <p:to x="100000" y="100000"/>
                                    </p:animScale>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1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3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3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9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9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0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04"/>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0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0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05"/>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08"/>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07"/>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0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11"/>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1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142"/>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148"/>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20"/>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122"/>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21"/>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24"/>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23"/>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125"/>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26"/>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5" grpId="0"/>
      <p:bldP spid="78" grpId="0"/>
      <p:bldP spid="94" grpId="0"/>
      <p:bldP spid="98" grpId="0"/>
      <p:bldP spid="100" grpId="0"/>
      <p:bldP spid="104" grpId="0"/>
      <p:bldP spid="106" grpId="0"/>
      <p:bldP spid="108" grpId="0"/>
      <p:bldP spid="109" grpId="0"/>
      <p:bldP spid="111" grpId="0"/>
      <p:bldP spid="120" grpId="0"/>
      <p:bldP spid="122" grpId="0"/>
      <p:bldP spid="124" grpId="0"/>
      <p:bldP spid="125" grpId="0"/>
      <p:bldP spid="126" grpId="0" animBg="1"/>
      <p:bldP spid="127" grpId="0"/>
      <p:bldP spid="14" grpId="0"/>
      <p:bldP spid="1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180528" y="44624"/>
            <a:ext cx="9577064" cy="504056"/>
          </a:xfrm>
          <a:prstGeom prst="rect">
            <a:avLst/>
          </a:prstGeom>
        </p:spPr>
        <p:txBody>
          <a:bodyPr/>
          <a:lstStyle/>
          <a:p>
            <a:pPr algn="ctr">
              <a:defRPr/>
            </a:pPr>
            <a:r>
              <a:rPr lang="en-US" sz="3200" kern="0" dirty="0" smtClean="0">
                <a:solidFill>
                  <a:srgbClr val="009900"/>
                </a:solidFill>
                <a:latin typeface="Chalkboard" charset="0"/>
                <a:ea typeface="Chalkboard" charset="0"/>
                <a:cs typeface="Chalkboard" charset="0"/>
              </a:rPr>
              <a:t>AE: Encrypt then Authenticate</a:t>
            </a:r>
            <a:endParaRPr lang="en-US" sz="3200" kern="0" dirty="0">
              <a:solidFill>
                <a:srgbClr val="009900"/>
              </a:solidFill>
              <a:latin typeface="Chalkboard" charset="0"/>
              <a:ea typeface="Chalkboard" charset="0"/>
              <a:cs typeface="Chalkboard" charset="0"/>
            </a:endParaRPr>
          </a:p>
        </p:txBody>
      </p:sp>
      <p:sp>
        <p:nvSpPr>
          <p:cNvPr id="10" name="Text Box 7"/>
          <p:cNvSpPr txBox="1">
            <a:spLocks noChangeArrowheads="1"/>
          </p:cNvSpPr>
          <p:nvPr/>
        </p:nvSpPr>
        <p:spPr bwMode="auto">
          <a:xfrm>
            <a:off x="485546" y="903204"/>
            <a:ext cx="7992888" cy="338554"/>
          </a:xfrm>
          <a:prstGeom prst="rect">
            <a:avLst/>
          </a:prstGeom>
          <a:noFill/>
          <a:ln w="9525">
            <a:noFill/>
            <a:miter lim="800000"/>
            <a:headEnd/>
            <a:tailEnd/>
          </a:ln>
        </p:spPr>
        <p:txBody>
          <a:bodyPr wrap="square">
            <a:spAutoFit/>
          </a:bodyPr>
          <a:lstStyle/>
          <a:p>
            <a:pPr>
              <a:spcBef>
                <a:spcPct val="50000"/>
              </a:spcBef>
            </a:pPr>
            <a:r>
              <a:rPr lang="en-US" sz="1600" dirty="0" smtClean="0">
                <a:latin typeface="Chalkboard" charset="0"/>
                <a:ea typeface="Chalkboard" charset="0"/>
                <a:cs typeface="Chalkboard" charset="0"/>
                <a:sym typeface="Symbol"/>
              </a:rPr>
              <a:t> </a:t>
            </a:r>
            <a:r>
              <a:rPr lang="en-US" sz="1600" dirty="0">
                <a:solidFill>
                  <a:srgbClr val="0000FF"/>
                </a:solidFill>
                <a:latin typeface="Chalkboard" charset="0"/>
                <a:ea typeface="Chalkboard" charset="0"/>
                <a:cs typeface="Chalkboard" charset="0"/>
                <a:sym typeface="Symbol"/>
              </a:rPr>
              <a:t></a:t>
            </a:r>
            <a:r>
              <a:rPr lang="en-US" sz="2000" baseline="-25000" dirty="0">
                <a:solidFill>
                  <a:srgbClr val="0000FF"/>
                </a:solidFill>
                <a:latin typeface="Chalkboard" charset="0"/>
                <a:ea typeface="Chalkboard" charset="0"/>
                <a:cs typeface="Chalkboard" charset="0"/>
                <a:sym typeface="Symbol"/>
              </a:rPr>
              <a:t>E</a:t>
            </a:r>
            <a:r>
              <a:rPr lang="en-US" sz="1600" dirty="0">
                <a:solidFill>
                  <a:srgbClr val="0000FF"/>
                </a:solidFill>
                <a:latin typeface="Chalkboard" charset="0"/>
                <a:ea typeface="Chalkboard" charset="0"/>
                <a:cs typeface="Chalkboard" charset="0"/>
                <a:sym typeface="Symbol"/>
              </a:rPr>
              <a:t> = (</a:t>
            </a:r>
            <a:r>
              <a:rPr lang="en-US" sz="1600" dirty="0" err="1">
                <a:solidFill>
                  <a:srgbClr val="0000FF"/>
                </a:solidFill>
                <a:latin typeface="Chalkboard" charset="0"/>
                <a:ea typeface="Chalkboard" charset="0"/>
                <a:cs typeface="Chalkboard" charset="0"/>
                <a:sym typeface="Symbol"/>
              </a:rPr>
              <a:t>Enc</a:t>
            </a:r>
            <a:r>
              <a:rPr lang="en-US" sz="1600" dirty="0">
                <a:solidFill>
                  <a:srgbClr val="0000FF"/>
                </a:solidFill>
                <a:latin typeface="Chalkboard" charset="0"/>
                <a:ea typeface="Chalkboard" charset="0"/>
                <a:cs typeface="Chalkboard" charset="0"/>
                <a:sym typeface="Symbol"/>
              </a:rPr>
              <a:t>, Dec) be a </a:t>
            </a:r>
            <a:r>
              <a:rPr lang="en-US" sz="1600" dirty="0" err="1">
                <a:solidFill>
                  <a:srgbClr val="0000FF"/>
                </a:solidFill>
                <a:latin typeface="Chalkboard" charset="0"/>
                <a:ea typeface="Chalkboard" charset="0"/>
                <a:cs typeface="Chalkboard" charset="0"/>
                <a:sym typeface="Symbol"/>
              </a:rPr>
              <a:t>cpa</a:t>
            </a:r>
            <a:r>
              <a:rPr lang="en-US" sz="1600" dirty="0">
                <a:solidFill>
                  <a:srgbClr val="0000FF"/>
                </a:solidFill>
                <a:latin typeface="Chalkboard" charset="0"/>
                <a:ea typeface="Chalkboard" charset="0"/>
                <a:cs typeface="Chalkboard" charset="0"/>
                <a:sym typeface="Symbol"/>
              </a:rPr>
              <a:t>-secure SKE </a:t>
            </a:r>
            <a:r>
              <a:rPr lang="en-US" sz="1600" dirty="0">
                <a:latin typeface="Chalkboard" charset="0"/>
                <a:ea typeface="Chalkboard" charset="0"/>
                <a:cs typeface="Chalkboard" charset="0"/>
                <a:sym typeface="Symbol"/>
              </a:rPr>
              <a:t>and </a:t>
            </a:r>
            <a:r>
              <a:rPr lang="en-US" sz="1600" dirty="0">
                <a:solidFill>
                  <a:srgbClr val="0000FF"/>
                </a:solidFill>
                <a:latin typeface="Chalkboard" charset="0"/>
                <a:ea typeface="Chalkboard" charset="0"/>
                <a:cs typeface="Chalkboard" charset="0"/>
                <a:sym typeface="Symbol"/>
              </a:rPr>
              <a:t></a:t>
            </a:r>
            <a:r>
              <a:rPr lang="en-US" sz="2000" baseline="-25000" dirty="0">
                <a:solidFill>
                  <a:srgbClr val="0000FF"/>
                </a:solidFill>
                <a:latin typeface="Chalkboard" charset="0"/>
                <a:ea typeface="Chalkboard" charset="0"/>
                <a:cs typeface="Chalkboard" charset="0"/>
                <a:sym typeface="Symbol"/>
              </a:rPr>
              <a:t>M</a:t>
            </a:r>
            <a:r>
              <a:rPr lang="en-US" sz="1600" dirty="0">
                <a:solidFill>
                  <a:srgbClr val="0000FF"/>
                </a:solidFill>
                <a:latin typeface="Chalkboard" charset="0"/>
                <a:ea typeface="Chalkboard" charset="0"/>
                <a:cs typeface="Chalkboard" charset="0"/>
                <a:sym typeface="Symbol"/>
              </a:rPr>
              <a:t> = (Mac, </a:t>
            </a:r>
            <a:r>
              <a:rPr lang="en-US" sz="1600" dirty="0" err="1">
                <a:solidFill>
                  <a:srgbClr val="0000FF"/>
                </a:solidFill>
                <a:latin typeface="Chalkboard" charset="0"/>
                <a:ea typeface="Chalkboard" charset="0"/>
                <a:cs typeface="Chalkboard" charset="0"/>
                <a:sym typeface="Symbol"/>
              </a:rPr>
              <a:t>Vrfy</a:t>
            </a:r>
            <a:r>
              <a:rPr lang="en-US" sz="1600" dirty="0">
                <a:solidFill>
                  <a:srgbClr val="0000FF"/>
                </a:solidFill>
                <a:latin typeface="Chalkboard" charset="0"/>
                <a:ea typeface="Chalkboard" charset="0"/>
                <a:cs typeface="Chalkboard" charset="0"/>
                <a:sym typeface="Symbol"/>
              </a:rPr>
              <a:t>) be a </a:t>
            </a:r>
            <a:r>
              <a:rPr lang="en-US" sz="1600" dirty="0" err="1" smtClean="0">
                <a:solidFill>
                  <a:srgbClr val="0000FF"/>
                </a:solidFill>
                <a:latin typeface="Chalkboard" charset="0"/>
                <a:ea typeface="Chalkboard" charset="0"/>
                <a:cs typeface="Chalkboard" charset="0"/>
                <a:sym typeface="Symbol"/>
              </a:rPr>
              <a:t>scma</a:t>
            </a:r>
            <a:r>
              <a:rPr lang="en-US" sz="1600" dirty="0" smtClean="0">
                <a:solidFill>
                  <a:srgbClr val="0000FF"/>
                </a:solidFill>
                <a:latin typeface="Chalkboard" charset="0"/>
                <a:ea typeface="Chalkboard" charset="0"/>
                <a:cs typeface="Chalkboard" charset="0"/>
                <a:sym typeface="Symbol"/>
              </a:rPr>
              <a:t>-secure </a:t>
            </a:r>
            <a:r>
              <a:rPr lang="en-US" sz="1600" dirty="0">
                <a:solidFill>
                  <a:srgbClr val="0000FF"/>
                </a:solidFill>
                <a:latin typeface="Chalkboard" charset="0"/>
                <a:ea typeface="Chalkboard" charset="0"/>
                <a:cs typeface="Chalkboard" charset="0"/>
                <a:sym typeface="Symbol"/>
              </a:rPr>
              <a:t>MAC</a:t>
            </a:r>
            <a:endParaRPr lang="en-US" sz="1600" baseline="-25000" dirty="0">
              <a:solidFill>
                <a:srgbClr val="0000FF"/>
              </a:solidFill>
              <a:latin typeface="Chalkboard" charset="0"/>
              <a:ea typeface="Chalkboard" charset="0"/>
              <a:cs typeface="Chalkboard" charset="0"/>
            </a:endParaRPr>
          </a:p>
        </p:txBody>
      </p:sp>
      <p:sp>
        <p:nvSpPr>
          <p:cNvPr id="16" name="Text Box 7"/>
          <p:cNvSpPr txBox="1">
            <a:spLocks noChangeArrowheads="1"/>
          </p:cNvSpPr>
          <p:nvPr/>
        </p:nvSpPr>
        <p:spPr bwMode="auto">
          <a:xfrm>
            <a:off x="2195736" y="620688"/>
            <a:ext cx="5760640" cy="338554"/>
          </a:xfrm>
          <a:prstGeom prst="rect">
            <a:avLst/>
          </a:prstGeom>
          <a:noFill/>
          <a:ln w="9525">
            <a:noFill/>
            <a:miter lim="800000"/>
            <a:headEnd/>
            <a:tailEnd/>
          </a:ln>
        </p:spPr>
        <p:txBody>
          <a:bodyPr wrap="square">
            <a:spAutoFit/>
          </a:bodyPr>
          <a:lstStyle/>
          <a:p>
            <a:pPr>
              <a:spcBef>
                <a:spcPct val="50000"/>
              </a:spcBef>
            </a:pPr>
            <a:r>
              <a:rPr lang="en-US" sz="1600" dirty="0" smtClean="0">
                <a:latin typeface="Chalkboard" charset="0"/>
                <a:ea typeface="Chalkboard" charset="0"/>
                <a:cs typeface="Chalkboard" charset="0"/>
                <a:sym typeface="Symbol"/>
              </a:rPr>
              <a:t> ’ = (Gen’, Enc’, Dec’): authenticated encryption</a:t>
            </a:r>
            <a:endParaRPr lang="en-US" sz="1600" baseline="-25000" dirty="0" smtClean="0">
              <a:solidFill>
                <a:srgbClr val="0000FF"/>
              </a:solidFill>
              <a:latin typeface="Chalkboard" charset="0"/>
              <a:ea typeface="Chalkboard" charset="0"/>
              <a:cs typeface="Chalkboard" charset="0"/>
            </a:endParaRPr>
          </a:p>
        </p:txBody>
      </p:sp>
      <p:grpSp>
        <p:nvGrpSpPr>
          <p:cNvPr id="2" name="Group 56"/>
          <p:cNvGrpSpPr/>
          <p:nvPr/>
        </p:nvGrpSpPr>
        <p:grpSpPr>
          <a:xfrm>
            <a:off x="5896979" y="1266304"/>
            <a:ext cx="3643573" cy="1490682"/>
            <a:chOff x="5032883" y="1578278"/>
            <a:chExt cx="3643573" cy="1490682"/>
          </a:xfrm>
        </p:grpSpPr>
        <p:grpSp>
          <p:nvGrpSpPr>
            <p:cNvPr id="3" name="Group 31"/>
            <p:cNvGrpSpPr/>
            <p:nvPr/>
          </p:nvGrpSpPr>
          <p:grpSpPr>
            <a:xfrm>
              <a:off x="5032883" y="2082334"/>
              <a:ext cx="3571565" cy="986626"/>
              <a:chOff x="676399" y="2586390"/>
              <a:chExt cx="3571565" cy="986626"/>
            </a:xfrm>
          </p:grpSpPr>
          <p:grpSp>
            <p:nvGrpSpPr>
              <p:cNvPr id="4" name="Group 16"/>
              <p:cNvGrpSpPr/>
              <p:nvPr/>
            </p:nvGrpSpPr>
            <p:grpSpPr>
              <a:xfrm>
                <a:off x="1619672" y="2780928"/>
                <a:ext cx="648072" cy="307777"/>
                <a:chOff x="1763688" y="2708920"/>
                <a:chExt cx="648072" cy="307777"/>
              </a:xfrm>
            </p:grpSpPr>
            <p:sp>
              <p:nvSpPr>
                <p:cNvPr id="69" name="Rectangle 68"/>
                <p:cNvSpPr/>
                <p:nvPr/>
              </p:nvSpPr>
              <p:spPr>
                <a:xfrm>
                  <a:off x="1763688" y="2708920"/>
                  <a:ext cx="50405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halkboard" charset="0"/>
                    <a:ea typeface="Chalkboard" charset="0"/>
                    <a:cs typeface="Chalkboard" charset="0"/>
                  </a:endParaRPr>
                </a:p>
              </p:txBody>
            </p:sp>
            <p:sp>
              <p:nvSpPr>
                <p:cNvPr id="70" name="Text Box 7"/>
                <p:cNvSpPr txBox="1">
                  <a:spLocks noChangeArrowheads="1"/>
                </p:cNvSpPr>
                <p:nvPr/>
              </p:nvSpPr>
              <p:spPr bwMode="auto">
                <a:xfrm>
                  <a:off x="1763688" y="2708920"/>
                  <a:ext cx="648072" cy="307777"/>
                </a:xfrm>
                <a:prstGeom prst="rect">
                  <a:avLst/>
                </a:prstGeom>
                <a:noFill/>
                <a:ln w="9525">
                  <a:noFill/>
                  <a:miter lim="800000"/>
                  <a:headEnd/>
                  <a:tailEnd/>
                </a:ln>
              </p:spPr>
              <p:txBody>
                <a:bodyPr wrap="square">
                  <a:spAutoFit/>
                </a:bodyPr>
                <a:lstStyle/>
                <a:p>
                  <a:pPr>
                    <a:spcBef>
                      <a:spcPct val="50000"/>
                    </a:spcBef>
                  </a:pPr>
                  <a:r>
                    <a:rPr lang="en-US" sz="1400" dirty="0" smtClean="0">
                      <a:latin typeface="Chalkboard" charset="0"/>
                      <a:ea typeface="Chalkboard" charset="0"/>
                      <a:cs typeface="Chalkboard" charset="0"/>
                    </a:rPr>
                    <a:t>Dec’</a:t>
                  </a:r>
                  <a:endParaRPr lang="en-US" sz="1400" dirty="0" smtClean="0">
                    <a:solidFill>
                      <a:srgbClr val="0000FF"/>
                    </a:solidFill>
                    <a:latin typeface="Chalkboard" charset="0"/>
                    <a:ea typeface="Chalkboard" charset="0"/>
                    <a:cs typeface="Chalkboard" charset="0"/>
                  </a:endParaRPr>
                </a:p>
              </p:txBody>
            </p:sp>
          </p:grpSp>
          <p:cxnSp>
            <p:nvCxnSpPr>
              <p:cNvPr id="64" name="Straight Arrow Connector 63"/>
              <p:cNvCxnSpPr/>
              <p:nvPr/>
            </p:nvCxnSpPr>
            <p:spPr>
              <a:xfrm>
                <a:off x="676399" y="2996952"/>
                <a:ext cx="943273"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 Box 7"/>
              <p:cNvSpPr txBox="1">
                <a:spLocks noChangeArrowheads="1"/>
              </p:cNvSpPr>
              <p:nvPr/>
            </p:nvSpPr>
            <p:spPr bwMode="auto">
              <a:xfrm>
                <a:off x="719572" y="2636912"/>
                <a:ext cx="756084" cy="338554"/>
              </a:xfrm>
              <a:prstGeom prst="rect">
                <a:avLst/>
              </a:prstGeom>
              <a:noFill/>
              <a:ln w="9525">
                <a:noFill/>
                <a:miter lim="800000"/>
                <a:headEnd/>
                <a:tailEnd/>
              </a:ln>
            </p:spPr>
            <p:txBody>
              <a:bodyPr wrap="square">
                <a:spAutoFit/>
              </a:bodyPr>
              <a:lstStyle/>
              <a:p>
                <a:pPr>
                  <a:spcBef>
                    <a:spcPct val="50000"/>
                  </a:spcBef>
                </a:pPr>
                <a:r>
                  <a:rPr lang="en-US" sz="1600" dirty="0" smtClean="0">
                    <a:latin typeface="Chalkboard" charset="0"/>
                    <a:ea typeface="Chalkboard" charset="0"/>
                    <a:cs typeface="Chalkboard" charset="0"/>
                  </a:rPr>
                  <a:t>(c, t)</a:t>
                </a:r>
                <a:endParaRPr lang="en-US" sz="1600" baseline="30000" dirty="0" smtClean="0">
                  <a:solidFill>
                    <a:srgbClr val="0000FF"/>
                  </a:solidFill>
                  <a:latin typeface="Chalkboard" charset="0"/>
                  <a:ea typeface="Chalkboard" charset="0"/>
                  <a:cs typeface="Chalkboard" charset="0"/>
                </a:endParaRPr>
              </a:p>
            </p:txBody>
          </p:sp>
          <p:cxnSp>
            <p:nvCxnSpPr>
              <p:cNvPr id="66" name="Straight Arrow Connector 65"/>
              <p:cNvCxnSpPr/>
              <p:nvPr/>
            </p:nvCxnSpPr>
            <p:spPr>
              <a:xfrm>
                <a:off x="2123728" y="2924944"/>
                <a:ext cx="144016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 Box 7"/>
              <p:cNvSpPr txBox="1">
                <a:spLocks noChangeArrowheads="1"/>
              </p:cNvSpPr>
              <p:nvPr/>
            </p:nvSpPr>
            <p:spPr bwMode="auto">
              <a:xfrm>
                <a:off x="2123728" y="2586390"/>
                <a:ext cx="2124236" cy="307777"/>
              </a:xfrm>
              <a:prstGeom prst="rect">
                <a:avLst/>
              </a:prstGeom>
              <a:noFill/>
              <a:ln w="9525">
                <a:noFill/>
                <a:miter lim="800000"/>
                <a:headEnd/>
                <a:tailEnd/>
              </a:ln>
            </p:spPr>
            <p:txBody>
              <a:bodyPr wrap="square">
                <a:spAutoFit/>
              </a:bodyPr>
              <a:lstStyle/>
              <a:p>
                <a:pPr>
                  <a:spcBef>
                    <a:spcPct val="50000"/>
                  </a:spcBef>
                </a:pPr>
                <a:r>
                  <a:rPr lang="en-US" sz="1400" dirty="0" smtClean="0">
                    <a:latin typeface="Chalkboard" charset="0"/>
                    <a:ea typeface="Chalkboard" charset="0"/>
                    <a:cs typeface="Chalkboard" charset="0"/>
                    <a:sym typeface="Symbol"/>
                  </a:rPr>
                  <a:t> if </a:t>
                </a:r>
                <a:r>
                  <a:rPr lang="en-US" sz="1400" dirty="0" err="1" smtClean="0">
                    <a:latin typeface="Chalkboard" charset="0"/>
                    <a:ea typeface="Chalkboard" charset="0"/>
                    <a:cs typeface="Chalkboard" charset="0"/>
                    <a:sym typeface="Symbol"/>
                  </a:rPr>
                  <a:t>Vrfy</a:t>
                </a:r>
                <a:r>
                  <a:rPr lang="en-US" sz="1400" baseline="-25000" dirty="0" err="1" smtClean="0">
                    <a:latin typeface="Chalkboard" charset="0"/>
                    <a:ea typeface="Chalkboard" charset="0"/>
                    <a:cs typeface="Chalkboard" charset="0"/>
                    <a:sym typeface="Symbol"/>
                  </a:rPr>
                  <a:t>k</a:t>
                </a:r>
                <a:r>
                  <a:rPr lang="en-US" sz="1400" baseline="-50000" dirty="0" err="1" smtClean="0">
                    <a:latin typeface="Chalkboard" charset="0"/>
                    <a:ea typeface="Chalkboard" charset="0"/>
                    <a:cs typeface="Chalkboard" charset="0"/>
                    <a:sym typeface="Symbol"/>
                  </a:rPr>
                  <a:t>M</a:t>
                </a:r>
                <a:r>
                  <a:rPr lang="en-US" sz="1400" dirty="0" smtClean="0">
                    <a:latin typeface="Chalkboard" charset="0"/>
                    <a:ea typeface="Chalkboard" charset="0"/>
                    <a:cs typeface="Chalkboard" charset="0"/>
                    <a:sym typeface="Symbol"/>
                  </a:rPr>
                  <a:t>(c) = 0</a:t>
                </a:r>
                <a:endParaRPr lang="en-US" sz="1400" baseline="30000" dirty="0" smtClean="0">
                  <a:latin typeface="Chalkboard" charset="0"/>
                  <a:ea typeface="Chalkboard" charset="0"/>
                  <a:cs typeface="Chalkboard" charset="0"/>
                </a:endParaRPr>
              </a:p>
            </p:txBody>
          </p:sp>
          <p:cxnSp>
            <p:nvCxnSpPr>
              <p:cNvPr id="68" name="Straight Arrow Connector 67"/>
              <p:cNvCxnSpPr/>
              <p:nvPr/>
            </p:nvCxnSpPr>
            <p:spPr>
              <a:xfrm flipH="1" flipV="1">
                <a:off x="1907704" y="3068960"/>
                <a:ext cx="16768"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9" name="Text Box 7"/>
            <p:cNvSpPr txBox="1">
              <a:spLocks noChangeArrowheads="1"/>
            </p:cNvSpPr>
            <p:nvPr/>
          </p:nvSpPr>
          <p:spPr bwMode="auto">
            <a:xfrm>
              <a:off x="5868144" y="2708920"/>
              <a:ext cx="423664" cy="338554"/>
            </a:xfrm>
            <a:prstGeom prst="rect">
              <a:avLst/>
            </a:prstGeom>
            <a:noFill/>
            <a:ln w="9525">
              <a:noFill/>
              <a:miter lim="800000"/>
              <a:headEnd/>
              <a:tailEnd/>
            </a:ln>
          </p:spPr>
          <p:txBody>
            <a:bodyPr wrap="square">
              <a:spAutoFit/>
            </a:bodyPr>
            <a:lstStyle/>
            <a:p>
              <a:pPr>
                <a:spcBef>
                  <a:spcPct val="50000"/>
                </a:spcBef>
              </a:pPr>
              <a:r>
                <a:rPr lang="en-US" sz="1600" dirty="0" err="1" smtClean="0">
                  <a:latin typeface="Chalkboard" charset="0"/>
                  <a:ea typeface="Chalkboard" charset="0"/>
                  <a:cs typeface="Chalkboard" charset="0"/>
                </a:rPr>
                <a:t>k</a:t>
              </a:r>
              <a:r>
                <a:rPr lang="en-US" baseline="-25000" dirty="0" err="1" smtClean="0">
                  <a:latin typeface="Chalkboard" charset="0"/>
                  <a:ea typeface="Chalkboard" charset="0"/>
                  <a:cs typeface="Chalkboard" charset="0"/>
                </a:rPr>
                <a:t>E</a:t>
              </a:r>
              <a:endParaRPr lang="en-US" baseline="-25000" dirty="0" smtClean="0">
                <a:solidFill>
                  <a:srgbClr val="0000FF"/>
                </a:solidFill>
                <a:latin typeface="Chalkboard" charset="0"/>
                <a:ea typeface="Chalkboard" charset="0"/>
                <a:cs typeface="Chalkboard" charset="0"/>
              </a:endParaRPr>
            </a:p>
          </p:txBody>
        </p:sp>
        <p:cxnSp>
          <p:nvCxnSpPr>
            <p:cNvPr id="60" name="Straight Arrow Connector 59"/>
            <p:cNvCxnSpPr/>
            <p:nvPr/>
          </p:nvCxnSpPr>
          <p:spPr>
            <a:xfrm flipH="1" flipV="1">
              <a:off x="6228184" y="1772816"/>
              <a:ext cx="16768" cy="504056"/>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1" name="Text Box 7"/>
            <p:cNvSpPr txBox="1">
              <a:spLocks noChangeArrowheads="1"/>
            </p:cNvSpPr>
            <p:nvPr/>
          </p:nvSpPr>
          <p:spPr bwMode="auto">
            <a:xfrm>
              <a:off x="6236568" y="1578278"/>
              <a:ext cx="783704" cy="338554"/>
            </a:xfrm>
            <a:prstGeom prst="rect">
              <a:avLst/>
            </a:prstGeom>
            <a:noFill/>
            <a:ln w="9525">
              <a:noFill/>
              <a:miter lim="800000"/>
              <a:headEnd/>
              <a:tailEnd/>
            </a:ln>
          </p:spPr>
          <p:txBody>
            <a:bodyPr wrap="square">
              <a:spAutoFit/>
            </a:bodyPr>
            <a:lstStyle/>
            <a:p>
              <a:pPr>
                <a:spcBef>
                  <a:spcPct val="50000"/>
                </a:spcBef>
              </a:pPr>
              <a:r>
                <a:rPr lang="en-US" sz="1600" dirty="0" err="1" smtClean="0">
                  <a:latin typeface="Chalkboard" charset="0"/>
                  <a:ea typeface="Chalkboard" charset="0"/>
                  <a:cs typeface="Chalkboard" charset="0"/>
                </a:rPr>
                <a:t>k</a:t>
              </a:r>
              <a:r>
                <a:rPr lang="en-US" baseline="-25000" dirty="0" err="1" smtClean="0">
                  <a:latin typeface="Chalkboard" charset="0"/>
                  <a:ea typeface="Chalkboard" charset="0"/>
                  <a:cs typeface="Chalkboard" charset="0"/>
                </a:rPr>
                <a:t>M</a:t>
              </a:r>
              <a:endParaRPr lang="en-US" baseline="-25000" dirty="0" smtClean="0">
                <a:solidFill>
                  <a:srgbClr val="0000FF"/>
                </a:solidFill>
                <a:latin typeface="Chalkboard" charset="0"/>
                <a:ea typeface="Chalkboard" charset="0"/>
                <a:cs typeface="Chalkboard" charset="0"/>
              </a:endParaRPr>
            </a:p>
          </p:txBody>
        </p:sp>
        <p:sp>
          <p:nvSpPr>
            <p:cNvPr id="62" name="Text Box 7"/>
            <p:cNvSpPr txBox="1">
              <a:spLocks noChangeArrowheads="1"/>
            </p:cNvSpPr>
            <p:nvPr/>
          </p:nvSpPr>
          <p:spPr bwMode="auto">
            <a:xfrm>
              <a:off x="6552220" y="2492896"/>
              <a:ext cx="2124236" cy="307777"/>
            </a:xfrm>
            <a:prstGeom prst="rect">
              <a:avLst/>
            </a:prstGeom>
            <a:noFill/>
            <a:ln w="9525">
              <a:noFill/>
              <a:miter lim="800000"/>
              <a:headEnd/>
              <a:tailEnd/>
            </a:ln>
          </p:spPr>
          <p:txBody>
            <a:bodyPr wrap="square">
              <a:spAutoFit/>
            </a:bodyPr>
            <a:lstStyle/>
            <a:p>
              <a:pPr>
                <a:spcBef>
                  <a:spcPct val="50000"/>
                </a:spcBef>
              </a:pPr>
              <a:r>
                <a:rPr lang="en-US" sz="1400" dirty="0" smtClean="0">
                  <a:latin typeface="Chalkboard" charset="0"/>
                  <a:ea typeface="Chalkboard" charset="0"/>
                  <a:cs typeface="Chalkboard" charset="0"/>
                  <a:sym typeface="Symbol"/>
                </a:rPr>
                <a:t>Else m:= </a:t>
              </a:r>
              <a:r>
                <a:rPr lang="en-US" sz="1400" dirty="0" err="1" smtClean="0">
                  <a:latin typeface="Chalkboard" charset="0"/>
                  <a:ea typeface="Chalkboard" charset="0"/>
                  <a:cs typeface="Chalkboard" charset="0"/>
                  <a:sym typeface="Symbol"/>
                </a:rPr>
                <a:t>Dec</a:t>
              </a:r>
              <a:r>
                <a:rPr lang="en-US" sz="1400" baseline="-25000" dirty="0" err="1" smtClean="0">
                  <a:latin typeface="Chalkboard" charset="0"/>
                  <a:ea typeface="Chalkboard" charset="0"/>
                  <a:cs typeface="Chalkboard" charset="0"/>
                  <a:sym typeface="Symbol"/>
                </a:rPr>
                <a:t>k</a:t>
              </a:r>
              <a:r>
                <a:rPr lang="en-US" sz="1400" baseline="-50000" dirty="0" err="1" smtClean="0">
                  <a:latin typeface="Chalkboard" charset="0"/>
                  <a:ea typeface="Chalkboard" charset="0"/>
                  <a:cs typeface="Chalkboard" charset="0"/>
                  <a:sym typeface="Symbol"/>
                </a:rPr>
                <a:t>E</a:t>
              </a:r>
              <a:r>
                <a:rPr lang="en-US" sz="1400" dirty="0" smtClean="0">
                  <a:latin typeface="Chalkboard" charset="0"/>
                  <a:ea typeface="Chalkboard" charset="0"/>
                  <a:cs typeface="Chalkboard" charset="0"/>
                  <a:sym typeface="Symbol"/>
                </a:rPr>
                <a:t>(c)</a:t>
              </a:r>
              <a:endParaRPr lang="en-US" sz="1400" baseline="30000" dirty="0" smtClean="0">
                <a:latin typeface="Chalkboard" charset="0"/>
                <a:ea typeface="Chalkboard" charset="0"/>
                <a:cs typeface="Chalkboard" charset="0"/>
              </a:endParaRPr>
            </a:p>
          </p:txBody>
        </p:sp>
      </p:grpSp>
      <p:grpSp>
        <p:nvGrpSpPr>
          <p:cNvPr id="5" name="Group 77"/>
          <p:cNvGrpSpPr/>
          <p:nvPr/>
        </p:nvGrpSpPr>
        <p:grpSpPr>
          <a:xfrm>
            <a:off x="107504" y="1700808"/>
            <a:ext cx="2664296" cy="1104062"/>
            <a:chOff x="539552" y="1892890"/>
            <a:chExt cx="2664296" cy="1104062"/>
          </a:xfrm>
        </p:grpSpPr>
        <p:grpSp>
          <p:nvGrpSpPr>
            <p:cNvPr id="6" name="Group 30"/>
            <p:cNvGrpSpPr/>
            <p:nvPr/>
          </p:nvGrpSpPr>
          <p:grpSpPr>
            <a:xfrm>
              <a:off x="575556" y="1892890"/>
              <a:ext cx="2628292" cy="1104062"/>
              <a:chOff x="1187624" y="2564904"/>
              <a:chExt cx="2628292" cy="1104062"/>
            </a:xfrm>
          </p:grpSpPr>
          <p:grpSp>
            <p:nvGrpSpPr>
              <p:cNvPr id="7" name="Group 16"/>
              <p:cNvGrpSpPr/>
              <p:nvPr/>
            </p:nvGrpSpPr>
            <p:grpSpPr>
              <a:xfrm>
                <a:off x="1619672" y="2780928"/>
                <a:ext cx="648072" cy="307777"/>
                <a:chOff x="1763688" y="2708920"/>
                <a:chExt cx="648072" cy="307777"/>
              </a:xfrm>
            </p:grpSpPr>
            <p:sp>
              <p:nvSpPr>
                <p:cNvPr id="18" name="Rectangle 17"/>
                <p:cNvSpPr/>
                <p:nvPr/>
              </p:nvSpPr>
              <p:spPr>
                <a:xfrm>
                  <a:off x="1763688" y="2708920"/>
                  <a:ext cx="50405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halkboard" charset="0"/>
                    <a:ea typeface="Chalkboard" charset="0"/>
                    <a:cs typeface="Chalkboard" charset="0"/>
                  </a:endParaRPr>
                </a:p>
              </p:txBody>
            </p:sp>
            <p:sp>
              <p:nvSpPr>
                <p:cNvPr id="19" name="Text Box 7"/>
                <p:cNvSpPr txBox="1">
                  <a:spLocks noChangeArrowheads="1"/>
                </p:cNvSpPr>
                <p:nvPr/>
              </p:nvSpPr>
              <p:spPr bwMode="auto">
                <a:xfrm>
                  <a:off x="1763688" y="2708920"/>
                  <a:ext cx="648072" cy="307777"/>
                </a:xfrm>
                <a:prstGeom prst="rect">
                  <a:avLst/>
                </a:prstGeom>
                <a:noFill/>
                <a:ln w="9525">
                  <a:noFill/>
                  <a:miter lim="800000"/>
                  <a:headEnd/>
                  <a:tailEnd/>
                </a:ln>
              </p:spPr>
              <p:txBody>
                <a:bodyPr wrap="square">
                  <a:spAutoFit/>
                </a:bodyPr>
                <a:lstStyle/>
                <a:p>
                  <a:pPr>
                    <a:spcBef>
                      <a:spcPct val="50000"/>
                    </a:spcBef>
                  </a:pPr>
                  <a:r>
                    <a:rPr lang="en-US" sz="1400" dirty="0" smtClean="0">
                      <a:latin typeface="Chalkboard" charset="0"/>
                      <a:ea typeface="Chalkboard" charset="0"/>
                      <a:cs typeface="Chalkboard" charset="0"/>
                    </a:rPr>
                    <a:t>Gen’</a:t>
                  </a:r>
                  <a:endParaRPr lang="en-US" sz="1400" dirty="0" smtClean="0">
                    <a:solidFill>
                      <a:srgbClr val="0000FF"/>
                    </a:solidFill>
                    <a:latin typeface="Chalkboard" charset="0"/>
                    <a:ea typeface="Chalkboard" charset="0"/>
                    <a:cs typeface="Chalkboard" charset="0"/>
                  </a:endParaRPr>
                </a:p>
              </p:txBody>
            </p:sp>
          </p:grpSp>
          <p:sp>
            <p:nvSpPr>
              <p:cNvPr id="24" name="Text Box 7"/>
              <p:cNvSpPr txBox="1">
                <a:spLocks noChangeArrowheads="1"/>
              </p:cNvSpPr>
              <p:nvPr/>
            </p:nvSpPr>
            <p:spPr bwMode="auto">
              <a:xfrm>
                <a:off x="1187624" y="2636912"/>
                <a:ext cx="468052" cy="338554"/>
              </a:xfrm>
              <a:prstGeom prst="rect">
                <a:avLst/>
              </a:prstGeom>
              <a:noFill/>
              <a:ln w="9525">
                <a:noFill/>
                <a:miter lim="800000"/>
                <a:headEnd/>
                <a:tailEnd/>
              </a:ln>
            </p:spPr>
            <p:txBody>
              <a:bodyPr wrap="square">
                <a:spAutoFit/>
              </a:bodyPr>
              <a:lstStyle/>
              <a:p>
                <a:pPr>
                  <a:spcBef>
                    <a:spcPct val="50000"/>
                  </a:spcBef>
                </a:pPr>
                <a:r>
                  <a:rPr lang="en-US" sz="1600" dirty="0" smtClean="0">
                    <a:latin typeface="Chalkboard" charset="0"/>
                    <a:ea typeface="Chalkboard" charset="0"/>
                    <a:cs typeface="Chalkboard" charset="0"/>
                  </a:rPr>
                  <a:t>1</a:t>
                </a:r>
                <a:r>
                  <a:rPr lang="en-US" sz="1600" baseline="30000" dirty="0" smtClean="0">
                    <a:latin typeface="Chalkboard" charset="0"/>
                    <a:ea typeface="Chalkboard" charset="0"/>
                    <a:cs typeface="Chalkboard" charset="0"/>
                  </a:rPr>
                  <a:t>n</a:t>
                </a:r>
                <a:endParaRPr lang="en-US" sz="1600" baseline="30000" dirty="0" smtClean="0">
                  <a:solidFill>
                    <a:srgbClr val="0000FF"/>
                  </a:solidFill>
                  <a:latin typeface="Chalkboard" charset="0"/>
                  <a:ea typeface="Chalkboard" charset="0"/>
                  <a:cs typeface="Chalkboard" charset="0"/>
                </a:endParaRPr>
              </a:p>
            </p:txBody>
          </p:sp>
          <p:cxnSp>
            <p:nvCxnSpPr>
              <p:cNvPr id="25" name="Straight Arrow Connector 24"/>
              <p:cNvCxnSpPr/>
              <p:nvPr/>
            </p:nvCxnSpPr>
            <p:spPr>
              <a:xfrm>
                <a:off x="2123728" y="2924944"/>
                <a:ext cx="144016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 Box 7"/>
              <p:cNvSpPr txBox="1">
                <a:spLocks noChangeArrowheads="1"/>
              </p:cNvSpPr>
              <p:nvPr/>
            </p:nvSpPr>
            <p:spPr bwMode="auto">
              <a:xfrm>
                <a:off x="2195736" y="2564904"/>
                <a:ext cx="1620180" cy="307777"/>
              </a:xfrm>
              <a:prstGeom prst="rect">
                <a:avLst/>
              </a:prstGeom>
              <a:noFill/>
              <a:ln w="9525">
                <a:noFill/>
                <a:miter lim="800000"/>
                <a:headEnd/>
                <a:tailEnd/>
              </a:ln>
            </p:spPr>
            <p:txBody>
              <a:bodyPr wrap="square">
                <a:spAutoFit/>
              </a:bodyPr>
              <a:lstStyle/>
              <a:p>
                <a:pPr>
                  <a:spcBef>
                    <a:spcPct val="50000"/>
                  </a:spcBef>
                </a:pPr>
                <a:r>
                  <a:rPr lang="en-US" sz="1400" dirty="0" err="1" smtClean="0">
                    <a:latin typeface="Chalkboard" charset="0"/>
                    <a:ea typeface="Chalkboard" charset="0"/>
                    <a:cs typeface="Chalkboard" charset="0"/>
                  </a:rPr>
                  <a:t>k</a:t>
                </a:r>
                <a:r>
                  <a:rPr lang="en-US" baseline="-25000" dirty="0" err="1" smtClean="0">
                    <a:latin typeface="Chalkboard" charset="0"/>
                    <a:ea typeface="Chalkboard" charset="0"/>
                    <a:cs typeface="Chalkboard" charset="0"/>
                  </a:rPr>
                  <a:t>E</a:t>
                </a:r>
                <a:r>
                  <a:rPr lang="en-US" sz="1400" dirty="0" smtClean="0">
                    <a:latin typeface="Chalkboard" charset="0"/>
                    <a:ea typeface="Chalkboard" charset="0"/>
                    <a:cs typeface="Chalkboard" charset="0"/>
                  </a:rPr>
                  <a:t> </a:t>
                </a:r>
                <a:r>
                  <a:rPr lang="en-US" sz="1400" dirty="0" smtClean="0">
                    <a:latin typeface="Chalkboard" charset="0"/>
                    <a:ea typeface="Chalkboard" charset="0"/>
                    <a:cs typeface="Chalkboard" charset="0"/>
                    <a:sym typeface="Symbol"/>
                  </a:rPr>
                  <a:t></a:t>
                </a:r>
                <a:r>
                  <a:rPr lang="en-US" baseline="-25000" dirty="0" smtClean="0">
                    <a:latin typeface="Chalkboard" charset="0"/>
                    <a:ea typeface="Chalkboard" charset="0"/>
                    <a:cs typeface="Chalkboard" charset="0"/>
                    <a:sym typeface="Symbol"/>
                  </a:rPr>
                  <a:t>R</a:t>
                </a:r>
                <a:r>
                  <a:rPr lang="en-US" sz="1400" dirty="0" smtClean="0">
                    <a:latin typeface="Chalkboard" charset="0"/>
                    <a:ea typeface="Chalkboard" charset="0"/>
                    <a:cs typeface="Chalkboard" charset="0"/>
                    <a:sym typeface="Symbol"/>
                  </a:rPr>
                  <a:t> {0, 1}</a:t>
                </a:r>
                <a:r>
                  <a:rPr lang="en-US" sz="2000" baseline="30000" dirty="0" smtClean="0">
                    <a:latin typeface="Chalkboard" charset="0"/>
                    <a:ea typeface="Chalkboard" charset="0"/>
                    <a:cs typeface="Chalkboard" charset="0"/>
                    <a:sym typeface="Symbol"/>
                  </a:rPr>
                  <a:t>n</a:t>
                </a:r>
                <a:endParaRPr lang="en-US" sz="2000" baseline="30000" dirty="0" smtClean="0">
                  <a:solidFill>
                    <a:srgbClr val="0000FF"/>
                  </a:solidFill>
                  <a:latin typeface="Chalkboard" charset="0"/>
                  <a:ea typeface="Chalkboard" charset="0"/>
                  <a:cs typeface="Chalkboard" charset="0"/>
                </a:endParaRPr>
              </a:p>
            </p:txBody>
          </p:sp>
          <p:cxnSp>
            <p:nvCxnSpPr>
              <p:cNvPr id="27" name="Straight Arrow Connector 26"/>
              <p:cNvCxnSpPr/>
              <p:nvPr/>
            </p:nvCxnSpPr>
            <p:spPr>
              <a:xfrm flipH="1" flipV="1">
                <a:off x="1907704" y="3068960"/>
                <a:ext cx="16768"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8" name="Picture 2" descr="https://encrypted-tbn2.gstatic.com/images?q=tbn:ANd9GcSwsTqLN4QJQ_gBHvsPOVo5uM-ChpYI_wzBq-lnR91wydomJrIkUCXi65x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9672" y="3284984"/>
                <a:ext cx="159992" cy="383982"/>
              </a:xfrm>
              <a:prstGeom prst="rect">
                <a:avLst/>
              </a:prstGeom>
              <a:noFill/>
              <a:extLst>
                <a:ext uri="{909E8E84-426E-40dd-AFC4-6F175D3DCCD1}">
                  <a14:hiddenFill xmlns="" xmlns:a14="http://schemas.microsoft.com/office/drawing/2010/main">
                    <a:solidFill>
                      <a:srgbClr val="FFFFFF"/>
                    </a:solidFill>
                  </a14:hiddenFill>
                </a:ext>
              </a:extLst>
            </p:spPr>
          </p:pic>
          <p:sp>
            <p:nvSpPr>
              <p:cNvPr id="29" name="Text Box 7"/>
              <p:cNvSpPr txBox="1">
                <a:spLocks noChangeArrowheads="1"/>
              </p:cNvSpPr>
              <p:nvPr/>
            </p:nvSpPr>
            <p:spPr bwMode="auto">
              <a:xfrm>
                <a:off x="2159732" y="2977207"/>
                <a:ext cx="1620180" cy="307777"/>
              </a:xfrm>
              <a:prstGeom prst="rect">
                <a:avLst/>
              </a:prstGeom>
              <a:noFill/>
              <a:ln w="9525">
                <a:noFill/>
                <a:miter lim="800000"/>
                <a:headEnd/>
                <a:tailEnd/>
              </a:ln>
            </p:spPr>
            <p:txBody>
              <a:bodyPr wrap="square">
                <a:spAutoFit/>
              </a:bodyPr>
              <a:lstStyle/>
              <a:p>
                <a:pPr>
                  <a:spcBef>
                    <a:spcPct val="50000"/>
                  </a:spcBef>
                </a:pPr>
                <a:r>
                  <a:rPr lang="en-US" sz="1400" dirty="0" err="1" smtClean="0">
                    <a:latin typeface="Chalkboard" charset="0"/>
                    <a:ea typeface="Chalkboard" charset="0"/>
                    <a:cs typeface="Chalkboard" charset="0"/>
                  </a:rPr>
                  <a:t>k</a:t>
                </a:r>
                <a:r>
                  <a:rPr lang="en-US" baseline="-25000" dirty="0" err="1" smtClean="0">
                    <a:latin typeface="Chalkboard" charset="0"/>
                    <a:ea typeface="Chalkboard" charset="0"/>
                    <a:cs typeface="Chalkboard" charset="0"/>
                  </a:rPr>
                  <a:t>M</a:t>
                </a:r>
                <a:r>
                  <a:rPr lang="en-US" sz="1400" dirty="0" smtClean="0">
                    <a:latin typeface="Chalkboard" charset="0"/>
                    <a:ea typeface="Chalkboard" charset="0"/>
                    <a:cs typeface="Chalkboard" charset="0"/>
                  </a:rPr>
                  <a:t> </a:t>
                </a:r>
                <a:r>
                  <a:rPr lang="en-US" sz="1400" dirty="0" smtClean="0">
                    <a:latin typeface="Chalkboard" charset="0"/>
                    <a:ea typeface="Chalkboard" charset="0"/>
                    <a:cs typeface="Chalkboard" charset="0"/>
                    <a:sym typeface="Symbol"/>
                  </a:rPr>
                  <a:t></a:t>
                </a:r>
                <a:r>
                  <a:rPr lang="en-US" baseline="-25000" dirty="0" smtClean="0">
                    <a:latin typeface="Chalkboard" charset="0"/>
                    <a:ea typeface="Chalkboard" charset="0"/>
                    <a:cs typeface="Chalkboard" charset="0"/>
                    <a:sym typeface="Symbol"/>
                  </a:rPr>
                  <a:t>R</a:t>
                </a:r>
                <a:r>
                  <a:rPr lang="en-US" sz="1400" dirty="0" smtClean="0">
                    <a:latin typeface="Chalkboard" charset="0"/>
                    <a:ea typeface="Chalkboard" charset="0"/>
                    <a:cs typeface="Chalkboard" charset="0"/>
                    <a:sym typeface="Symbol"/>
                  </a:rPr>
                  <a:t> {0, 1}</a:t>
                </a:r>
                <a:r>
                  <a:rPr lang="en-US" sz="2000" baseline="30000" dirty="0" smtClean="0">
                    <a:latin typeface="Chalkboard" charset="0"/>
                    <a:ea typeface="Chalkboard" charset="0"/>
                    <a:cs typeface="Chalkboard" charset="0"/>
                    <a:sym typeface="Symbol"/>
                  </a:rPr>
                  <a:t>n</a:t>
                </a:r>
                <a:endParaRPr lang="en-US" sz="2000" baseline="30000" dirty="0" smtClean="0">
                  <a:solidFill>
                    <a:srgbClr val="0000FF"/>
                  </a:solidFill>
                  <a:latin typeface="Chalkboard" charset="0"/>
                  <a:ea typeface="Chalkboard" charset="0"/>
                  <a:cs typeface="Chalkboard" charset="0"/>
                </a:endParaRPr>
              </a:p>
            </p:txBody>
          </p:sp>
        </p:grpSp>
        <p:cxnSp>
          <p:nvCxnSpPr>
            <p:cNvPr id="77" name="Straight Arrow Connector 76"/>
            <p:cNvCxnSpPr/>
            <p:nvPr/>
          </p:nvCxnSpPr>
          <p:spPr>
            <a:xfrm>
              <a:off x="539552" y="2276872"/>
              <a:ext cx="432048"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8" name="Group 79"/>
          <p:cNvGrpSpPr/>
          <p:nvPr/>
        </p:nvGrpSpPr>
        <p:grpSpPr>
          <a:xfrm>
            <a:off x="3059832" y="1338312"/>
            <a:ext cx="3139517" cy="1490682"/>
            <a:chOff x="3275856" y="1722294"/>
            <a:chExt cx="3139517" cy="1490682"/>
          </a:xfrm>
        </p:grpSpPr>
        <p:grpSp>
          <p:nvGrpSpPr>
            <p:cNvPr id="11" name="Group 55"/>
            <p:cNvGrpSpPr/>
            <p:nvPr/>
          </p:nvGrpSpPr>
          <p:grpSpPr>
            <a:xfrm>
              <a:off x="3311860" y="1722294"/>
              <a:ext cx="3103513" cy="1490682"/>
              <a:chOff x="5572943" y="1578278"/>
              <a:chExt cx="3103513" cy="1490682"/>
            </a:xfrm>
          </p:grpSpPr>
          <p:grpSp>
            <p:nvGrpSpPr>
              <p:cNvPr id="12" name="Group 31"/>
              <p:cNvGrpSpPr/>
              <p:nvPr/>
            </p:nvGrpSpPr>
            <p:grpSpPr>
              <a:xfrm>
                <a:off x="5572943" y="2060848"/>
                <a:ext cx="3103513" cy="1008112"/>
                <a:chOff x="1216459" y="2564904"/>
                <a:chExt cx="3103513" cy="1008112"/>
              </a:xfrm>
            </p:grpSpPr>
            <p:grpSp>
              <p:nvGrpSpPr>
                <p:cNvPr id="13" name="Group 16"/>
                <p:cNvGrpSpPr/>
                <p:nvPr/>
              </p:nvGrpSpPr>
              <p:grpSpPr>
                <a:xfrm>
                  <a:off x="1619672" y="2780928"/>
                  <a:ext cx="648072" cy="307777"/>
                  <a:chOff x="1763688" y="2708920"/>
                  <a:chExt cx="648072" cy="307777"/>
                </a:xfrm>
              </p:grpSpPr>
              <p:sp>
                <p:nvSpPr>
                  <p:cNvPr id="50" name="Rectangle 49"/>
                  <p:cNvSpPr/>
                  <p:nvPr/>
                </p:nvSpPr>
                <p:spPr>
                  <a:xfrm>
                    <a:off x="1763688" y="2708920"/>
                    <a:ext cx="50405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halkboard" charset="0"/>
                      <a:ea typeface="Chalkboard" charset="0"/>
                      <a:cs typeface="Chalkboard" charset="0"/>
                    </a:endParaRPr>
                  </a:p>
                </p:txBody>
              </p:sp>
              <p:sp>
                <p:nvSpPr>
                  <p:cNvPr id="51" name="Text Box 7"/>
                  <p:cNvSpPr txBox="1">
                    <a:spLocks noChangeArrowheads="1"/>
                  </p:cNvSpPr>
                  <p:nvPr/>
                </p:nvSpPr>
                <p:spPr bwMode="auto">
                  <a:xfrm>
                    <a:off x="1763688" y="2708920"/>
                    <a:ext cx="648072" cy="307777"/>
                  </a:xfrm>
                  <a:prstGeom prst="rect">
                    <a:avLst/>
                  </a:prstGeom>
                  <a:noFill/>
                  <a:ln w="9525">
                    <a:noFill/>
                    <a:miter lim="800000"/>
                    <a:headEnd/>
                    <a:tailEnd/>
                  </a:ln>
                </p:spPr>
                <p:txBody>
                  <a:bodyPr wrap="square">
                    <a:spAutoFit/>
                  </a:bodyPr>
                  <a:lstStyle/>
                  <a:p>
                    <a:pPr>
                      <a:spcBef>
                        <a:spcPct val="50000"/>
                      </a:spcBef>
                    </a:pPr>
                    <a:r>
                      <a:rPr lang="en-US" sz="1400" dirty="0" smtClean="0">
                        <a:latin typeface="Chalkboard" charset="0"/>
                        <a:ea typeface="Chalkboard" charset="0"/>
                        <a:cs typeface="Chalkboard" charset="0"/>
                      </a:rPr>
                      <a:t>Enc’</a:t>
                    </a:r>
                    <a:endParaRPr lang="en-US" sz="1400" dirty="0" smtClean="0">
                      <a:solidFill>
                        <a:srgbClr val="0000FF"/>
                      </a:solidFill>
                      <a:latin typeface="Chalkboard" charset="0"/>
                      <a:ea typeface="Chalkboard" charset="0"/>
                      <a:cs typeface="Chalkboard" charset="0"/>
                    </a:endParaRPr>
                  </a:p>
                </p:txBody>
              </p:sp>
            </p:grpSp>
            <p:sp>
              <p:nvSpPr>
                <p:cNvPr id="35" name="Text Box 7"/>
                <p:cNvSpPr txBox="1">
                  <a:spLocks noChangeArrowheads="1"/>
                </p:cNvSpPr>
                <p:nvPr/>
              </p:nvSpPr>
              <p:spPr bwMode="auto">
                <a:xfrm>
                  <a:off x="1216459" y="2564904"/>
                  <a:ext cx="468052" cy="338554"/>
                </a:xfrm>
                <a:prstGeom prst="rect">
                  <a:avLst/>
                </a:prstGeom>
                <a:noFill/>
                <a:ln w="9525">
                  <a:noFill/>
                  <a:miter lim="800000"/>
                  <a:headEnd/>
                  <a:tailEnd/>
                </a:ln>
              </p:spPr>
              <p:txBody>
                <a:bodyPr wrap="square">
                  <a:spAutoFit/>
                </a:bodyPr>
                <a:lstStyle/>
                <a:p>
                  <a:pPr>
                    <a:spcBef>
                      <a:spcPct val="50000"/>
                    </a:spcBef>
                  </a:pPr>
                  <a:r>
                    <a:rPr lang="en-US" sz="1600" dirty="0" smtClean="0">
                      <a:latin typeface="Chalkboard" charset="0"/>
                      <a:ea typeface="Chalkboard" charset="0"/>
                      <a:cs typeface="Chalkboard" charset="0"/>
                    </a:rPr>
                    <a:t>m</a:t>
                  </a:r>
                  <a:endParaRPr lang="en-US" sz="1600" baseline="30000" dirty="0" smtClean="0">
                    <a:solidFill>
                      <a:srgbClr val="0000FF"/>
                    </a:solidFill>
                    <a:latin typeface="Chalkboard" charset="0"/>
                    <a:ea typeface="Chalkboard" charset="0"/>
                    <a:cs typeface="Chalkboard" charset="0"/>
                  </a:endParaRPr>
                </a:p>
              </p:txBody>
            </p:sp>
            <p:cxnSp>
              <p:nvCxnSpPr>
                <p:cNvPr id="44" name="Straight Arrow Connector 43"/>
                <p:cNvCxnSpPr/>
                <p:nvPr/>
              </p:nvCxnSpPr>
              <p:spPr>
                <a:xfrm>
                  <a:off x="2123728" y="2924944"/>
                  <a:ext cx="144016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 Box 7"/>
                <p:cNvSpPr txBox="1">
                  <a:spLocks noChangeArrowheads="1"/>
                </p:cNvSpPr>
                <p:nvPr/>
              </p:nvSpPr>
              <p:spPr bwMode="auto">
                <a:xfrm>
                  <a:off x="2195736" y="2564904"/>
                  <a:ext cx="2124236" cy="307777"/>
                </a:xfrm>
                <a:prstGeom prst="rect">
                  <a:avLst/>
                </a:prstGeom>
                <a:noFill/>
                <a:ln w="9525">
                  <a:noFill/>
                  <a:miter lim="800000"/>
                  <a:headEnd/>
                  <a:tailEnd/>
                </a:ln>
              </p:spPr>
              <p:txBody>
                <a:bodyPr wrap="square">
                  <a:spAutoFit/>
                </a:bodyPr>
                <a:lstStyle/>
                <a:p>
                  <a:pPr>
                    <a:spcBef>
                      <a:spcPct val="50000"/>
                    </a:spcBef>
                  </a:pPr>
                  <a:r>
                    <a:rPr lang="en-US" sz="1400" dirty="0" smtClean="0">
                      <a:latin typeface="Chalkboard" charset="0"/>
                      <a:ea typeface="Chalkboard" charset="0"/>
                      <a:cs typeface="Chalkboard" charset="0"/>
                      <a:sym typeface="Symbol"/>
                    </a:rPr>
                    <a:t>c  </a:t>
                  </a:r>
                  <a:r>
                    <a:rPr lang="en-US" sz="1400" dirty="0" err="1" smtClean="0">
                      <a:latin typeface="Chalkboard" charset="0"/>
                      <a:ea typeface="Chalkboard" charset="0"/>
                      <a:cs typeface="Chalkboard" charset="0"/>
                      <a:sym typeface="Symbol"/>
                    </a:rPr>
                    <a:t>Enc</a:t>
                  </a:r>
                  <a:r>
                    <a:rPr lang="en-US" sz="1400" baseline="-25000" dirty="0" err="1" smtClean="0">
                      <a:latin typeface="Chalkboard" charset="0"/>
                      <a:ea typeface="Chalkboard" charset="0"/>
                      <a:cs typeface="Chalkboard" charset="0"/>
                      <a:sym typeface="Symbol"/>
                    </a:rPr>
                    <a:t>k</a:t>
                  </a:r>
                  <a:r>
                    <a:rPr lang="en-US" sz="1400" baseline="-50000" dirty="0" err="1" smtClean="0">
                      <a:latin typeface="Chalkboard" charset="0"/>
                      <a:ea typeface="Chalkboard" charset="0"/>
                      <a:cs typeface="Chalkboard" charset="0"/>
                      <a:sym typeface="Symbol"/>
                    </a:rPr>
                    <a:t>E</a:t>
                  </a:r>
                  <a:r>
                    <a:rPr lang="en-US" sz="1400" dirty="0" smtClean="0">
                      <a:latin typeface="Chalkboard" charset="0"/>
                      <a:ea typeface="Chalkboard" charset="0"/>
                      <a:cs typeface="Chalkboard" charset="0"/>
                      <a:sym typeface="Symbol"/>
                    </a:rPr>
                    <a:t>(m)</a:t>
                  </a:r>
                  <a:endParaRPr lang="en-US" sz="1400" baseline="30000" dirty="0" smtClean="0">
                    <a:latin typeface="Chalkboard" charset="0"/>
                    <a:ea typeface="Chalkboard" charset="0"/>
                    <a:cs typeface="Chalkboard" charset="0"/>
                  </a:endParaRPr>
                </a:p>
              </p:txBody>
            </p:sp>
            <p:cxnSp>
              <p:nvCxnSpPr>
                <p:cNvPr id="47" name="Straight Arrow Connector 46"/>
                <p:cNvCxnSpPr/>
                <p:nvPr/>
              </p:nvCxnSpPr>
              <p:spPr>
                <a:xfrm flipH="1" flipV="1">
                  <a:off x="1907704" y="3068960"/>
                  <a:ext cx="16768"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2" name="Text Box 7"/>
              <p:cNvSpPr txBox="1">
                <a:spLocks noChangeArrowheads="1"/>
              </p:cNvSpPr>
              <p:nvPr/>
            </p:nvSpPr>
            <p:spPr bwMode="auto">
              <a:xfrm>
                <a:off x="5868144" y="2708920"/>
                <a:ext cx="423664" cy="338554"/>
              </a:xfrm>
              <a:prstGeom prst="rect">
                <a:avLst/>
              </a:prstGeom>
              <a:noFill/>
              <a:ln w="9525">
                <a:noFill/>
                <a:miter lim="800000"/>
                <a:headEnd/>
                <a:tailEnd/>
              </a:ln>
            </p:spPr>
            <p:txBody>
              <a:bodyPr wrap="square">
                <a:spAutoFit/>
              </a:bodyPr>
              <a:lstStyle/>
              <a:p>
                <a:pPr>
                  <a:spcBef>
                    <a:spcPct val="50000"/>
                  </a:spcBef>
                </a:pPr>
                <a:r>
                  <a:rPr lang="en-US" sz="1600" dirty="0" err="1" smtClean="0">
                    <a:latin typeface="Chalkboard" charset="0"/>
                    <a:ea typeface="Chalkboard" charset="0"/>
                    <a:cs typeface="Chalkboard" charset="0"/>
                  </a:rPr>
                  <a:t>k</a:t>
                </a:r>
                <a:r>
                  <a:rPr lang="en-US" baseline="-25000" dirty="0" err="1" smtClean="0">
                    <a:latin typeface="Chalkboard" charset="0"/>
                    <a:ea typeface="Chalkboard" charset="0"/>
                    <a:cs typeface="Chalkboard" charset="0"/>
                  </a:rPr>
                  <a:t>E</a:t>
                </a:r>
                <a:endParaRPr lang="en-US" baseline="-25000" dirty="0" smtClean="0">
                  <a:solidFill>
                    <a:srgbClr val="0000FF"/>
                  </a:solidFill>
                  <a:latin typeface="Chalkboard" charset="0"/>
                  <a:ea typeface="Chalkboard" charset="0"/>
                  <a:cs typeface="Chalkboard" charset="0"/>
                </a:endParaRPr>
              </a:p>
            </p:txBody>
          </p:sp>
          <p:cxnSp>
            <p:nvCxnSpPr>
              <p:cNvPr id="53" name="Straight Arrow Connector 52"/>
              <p:cNvCxnSpPr/>
              <p:nvPr/>
            </p:nvCxnSpPr>
            <p:spPr>
              <a:xfrm flipH="1" flipV="1">
                <a:off x="6228184" y="1772816"/>
                <a:ext cx="16768" cy="504056"/>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4" name="Text Box 7"/>
              <p:cNvSpPr txBox="1">
                <a:spLocks noChangeArrowheads="1"/>
              </p:cNvSpPr>
              <p:nvPr/>
            </p:nvSpPr>
            <p:spPr bwMode="auto">
              <a:xfrm>
                <a:off x="6236568" y="1578278"/>
                <a:ext cx="783704" cy="338554"/>
              </a:xfrm>
              <a:prstGeom prst="rect">
                <a:avLst/>
              </a:prstGeom>
              <a:noFill/>
              <a:ln w="9525">
                <a:noFill/>
                <a:miter lim="800000"/>
                <a:headEnd/>
                <a:tailEnd/>
              </a:ln>
            </p:spPr>
            <p:txBody>
              <a:bodyPr wrap="square">
                <a:spAutoFit/>
              </a:bodyPr>
              <a:lstStyle/>
              <a:p>
                <a:pPr>
                  <a:spcBef>
                    <a:spcPct val="50000"/>
                  </a:spcBef>
                </a:pPr>
                <a:r>
                  <a:rPr lang="en-US" sz="1600" dirty="0" err="1" smtClean="0">
                    <a:latin typeface="Chalkboard" charset="0"/>
                    <a:ea typeface="Chalkboard" charset="0"/>
                    <a:cs typeface="Chalkboard" charset="0"/>
                  </a:rPr>
                  <a:t>k</a:t>
                </a:r>
                <a:r>
                  <a:rPr lang="en-US" baseline="-25000" dirty="0" err="1" smtClean="0">
                    <a:latin typeface="Chalkboard" charset="0"/>
                    <a:ea typeface="Chalkboard" charset="0"/>
                    <a:cs typeface="Chalkboard" charset="0"/>
                  </a:rPr>
                  <a:t>M</a:t>
                </a:r>
                <a:endParaRPr lang="en-US" baseline="-25000" dirty="0" smtClean="0">
                  <a:solidFill>
                    <a:srgbClr val="0000FF"/>
                  </a:solidFill>
                  <a:latin typeface="Chalkboard" charset="0"/>
                  <a:ea typeface="Chalkboard" charset="0"/>
                  <a:cs typeface="Chalkboard" charset="0"/>
                </a:endParaRPr>
              </a:p>
            </p:txBody>
          </p:sp>
          <p:sp>
            <p:nvSpPr>
              <p:cNvPr id="55" name="Text Box 7"/>
              <p:cNvSpPr txBox="1">
                <a:spLocks noChangeArrowheads="1"/>
              </p:cNvSpPr>
              <p:nvPr/>
            </p:nvSpPr>
            <p:spPr bwMode="auto">
              <a:xfrm>
                <a:off x="6552220" y="2492896"/>
                <a:ext cx="2124236" cy="307777"/>
              </a:xfrm>
              <a:prstGeom prst="rect">
                <a:avLst/>
              </a:prstGeom>
              <a:noFill/>
              <a:ln w="9525">
                <a:noFill/>
                <a:miter lim="800000"/>
                <a:headEnd/>
                <a:tailEnd/>
              </a:ln>
            </p:spPr>
            <p:txBody>
              <a:bodyPr wrap="square">
                <a:spAutoFit/>
              </a:bodyPr>
              <a:lstStyle/>
              <a:p>
                <a:pPr>
                  <a:spcBef>
                    <a:spcPct val="50000"/>
                  </a:spcBef>
                </a:pPr>
                <a:r>
                  <a:rPr lang="en-US" sz="1400" dirty="0" smtClean="0">
                    <a:latin typeface="Chalkboard" charset="0"/>
                    <a:ea typeface="Chalkboard" charset="0"/>
                    <a:cs typeface="Chalkboard" charset="0"/>
                    <a:sym typeface="Symbol"/>
                  </a:rPr>
                  <a:t>t  </a:t>
                </a:r>
                <a:r>
                  <a:rPr lang="en-US" sz="1400" dirty="0" err="1" smtClean="0">
                    <a:latin typeface="Chalkboard" charset="0"/>
                    <a:ea typeface="Chalkboard" charset="0"/>
                    <a:cs typeface="Chalkboard" charset="0"/>
                    <a:sym typeface="Symbol"/>
                  </a:rPr>
                  <a:t>Mac</a:t>
                </a:r>
                <a:r>
                  <a:rPr lang="en-US" sz="1400" baseline="-25000" dirty="0" err="1" smtClean="0">
                    <a:latin typeface="Chalkboard" charset="0"/>
                    <a:ea typeface="Chalkboard" charset="0"/>
                    <a:cs typeface="Chalkboard" charset="0"/>
                    <a:sym typeface="Symbol"/>
                  </a:rPr>
                  <a:t>k</a:t>
                </a:r>
                <a:r>
                  <a:rPr lang="en-US" sz="1400" baseline="-50000" dirty="0" err="1" smtClean="0">
                    <a:latin typeface="Chalkboard" charset="0"/>
                    <a:ea typeface="Chalkboard" charset="0"/>
                    <a:cs typeface="Chalkboard" charset="0"/>
                    <a:sym typeface="Symbol"/>
                  </a:rPr>
                  <a:t>M</a:t>
                </a:r>
                <a:r>
                  <a:rPr lang="en-US" sz="1400" dirty="0" smtClean="0">
                    <a:latin typeface="Chalkboard" charset="0"/>
                    <a:ea typeface="Chalkboard" charset="0"/>
                    <a:cs typeface="Chalkboard" charset="0"/>
                    <a:sym typeface="Symbol"/>
                  </a:rPr>
                  <a:t>(c)</a:t>
                </a:r>
                <a:endParaRPr lang="en-US" sz="1400" baseline="30000" dirty="0" smtClean="0">
                  <a:latin typeface="Chalkboard" charset="0"/>
                  <a:ea typeface="Chalkboard" charset="0"/>
                  <a:cs typeface="Chalkboard" charset="0"/>
                </a:endParaRPr>
              </a:p>
            </p:txBody>
          </p:sp>
        </p:grpSp>
        <p:cxnSp>
          <p:nvCxnSpPr>
            <p:cNvPr id="79" name="Straight Arrow Connector 78"/>
            <p:cNvCxnSpPr/>
            <p:nvPr/>
          </p:nvCxnSpPr>
          <p:spPr>
            <a:xfrm>
              <a:off x="3275856" y="2564904"/>
              <a:ext cx="432048"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57" name="Straight Connector 56"/>
          <p:cNvCxnSpPr/>
          <p:nvPr/>
        </p:nvCxnSpPr>
        <p:spPr>
          <a:xfrm>
            <a:off x="0" y="1268760"/>
            <a:ext cx="914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36512" y="2996952"/>
            <a:ext cx="914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flipV="1">
            <a:off x="2699792" y="1268760"/>
            <a:ext cx="0" cy="1728192"/>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flipV="1">
            <a:off x="5796136" y="1268760"/>
            <a:ext cx="0" cy="1728192"/>
          </a:xfrm>
          <a:prstGeom prst="line">
            <a:avLst/>
          </a:prstGeom>
        </p:spPr>
        <p:style>
          <a:lnRef idx="2">
            <a:schemeClr val="accent1"/>
          </a:lnRef>
          <a:fillRef idx="0">
            <a:schemeClr val="accent1"/>
          </a:fillRef>
          <a:effectRef idx="1">
            <a:schemeClr val="accent1"/>
          </a:effectRef>
          <a:fontRef idx="minor">
            <a:schemeClr val="tx1"/>
          </a:fontRef>
        </p:style>
      </p:cxnSp>
      <p:sp>
        <p:nvSpPr>
          <p:cNvPr id="73" name="Text Box 7"/>
          <p:cNvSpPr txBox="1">
            <a:spLocks noChangeArrowheads="1"/>
          </p:cNvSpPr>
          <p:nvPr/>
        </p:nvSpPr>
        <p:spPr bwMode="auto">
          <a:xfrm>
            <a:off x="35496" y="3140968"/>
            <a:ext cx="6048672" cy="338554"/>
          </a:xfrm>
          <a:prstGeom prst="rect">
            <a:avLst/>
          </a:prstGeom>
          <a:noFill/>
          <a:ln w="9525">
            <a:noFill/>
            <a:miter lim="800000"/>
            <a:headEnd/>
            <a:tailEnd/>
          </a:ln>
        </p:spPr>
        <p:txBody>
          <a:bodyPr wrap="square">
            <a:spAutoFit/>
          </a:bodyPr>
          <a:lstStyle/>
          <a:p>
            <a:pPr>
              <a:spcBef>
                <a:spcPct val="50000"/>
              </a:spcBef>
            </a:pPr>
            <a:r>
              <a:rPr lang="en-US" sz="1600" dirty="0" smtClean="0">
                <a:solidFill>
                  <a:srgbClr val="FF0000"/>
                </a:solidFill>
                <a:latin typeface="Chalkboard" charset="0"/>
                <a:ea typeface="Chalkboard" charset="0"/>
                <a:cs typeface="Chalkboard" charset="0"/>
                <a:sym typeface="Symbol"/>
              </a:rPr>
              <a:t>Lemma: If </a:t>
            </a:r>
            <a:r>
              <a:rPr lang="en-US" altLang="zh-CN" baseline="-25000" dirty="0" smtClean="0">
                <a:solidFill>
                  <a:srgbClr val="FF0000"/>
                </a:solidFill>
                <a:latin typeface="Chalkboard" charset="0"/>
                <a:ea typeface="Chalkboard" charset="0"/>
                <a:cs typeface="Chalkboard" charset="0"/>
                <a:sym typeface="Symbol"/>
              </a:rPr>
              <a:t>M</a:t>
            </a:r>
            <a:r>
              <a:rPr lang="en-US" sz="1600" dirty="0" smtClean="0">
                <a:solidFill>
                  <a:srgbClr val="FF0000"/>
                </a:solidFill>
                <a:latin typeface="Chalkboard" charset="0"/>
                <a:ea typeface="Chalkboard" charset="0"/>
                <a:cs typeface="Chalkboard" charset="0"/>
                <a:sym typeface="Symbol"/>
              </a:rPr>
              <a:t> is </a:t>
            </a:r>
            <a:r>
              <a:rPr lang="en-US" sz="1600" dirty="0" err="1" smtClean="0">
                <a:solidFill>
                  <a:srgbClr val="FF0000"/>
                </a:solidFill>
                <a:latin typeface="Chalkboard" charset="0"/>
                <a:ea typeface="Chalkboard" charset="0"/>
                <a:cs typeface="Chalkboard" charset="0"/>
                <a:sym typeface="Symbol"/>
              </a:rPr>
              <a:t>scma</a:t>
            </a:r>
            <a:r>
              <a:rPr lang="en-US" sz="1600" dirty="0" smtClean="0">
                <a:solidFill>
                  <a:srgbClr val="FF0000"/>
                </a:solidFill>
                <a:latin typeface="Chalkboard" charset="0"/>
                <a:ea typeface="Chalkboard" charset="0"/>
                <a:cs typeface="Chalkboard" charset="0"/>
                <a:sym typeface="Symbol"/>
              </a:rPr>
              <a:t>-secure then ’ has </a:t>
            </a:r>
            <a:r>
              <a:rPr lang="en-US" sz="1600" dirty="0" err="1" smtClean="0">
                <a:solidFill>
                  <a:srgbClr val="FF0000"/>
                </a:solidFill>
                <a:latin typeface="Chalkboard" charset="0"/>
                <a:ea typeface="Chalkboard" charset="0"/>
                <a:cs typeface="Chalkboard" charset="0"/>
                <a:sym typeface="Symbol"/>
              </a:rPr>
              <a:t>ciphertext</a:t>
            </a:r>
            <a:r>
              <a:rPr lang="en-US" sz="1600" dirty="0" smtClean="0">
                <a:solidFill>
                  <a:srgbClr val="FF0000"/>
                </a:solidFill>
                <a:latin typeface="Chalkboard" charset="0"/>
                <a:ea typeface="Chalkboard" charset="0"/>
                <a:cs typeface="Chalkboard" charset="0"/>
                <a:sym typeface="Symbol"/>
              </a:rPr>
              <a:t> integrity.</a:t>
            </a:r>
            <a:endParaRPr lang="en-US" sz="1600" baseline="-25000" dirty="0" smtClean="0">
              <a:solidFill>
                <a:srgbClr val="0000FF"/>
              </a:solidFill>
              <a:latin typeface="Chalkboard" charset="0"/>
              <a:ea typeface="Chalkboard" charset="0"/>
              <a:cs typeface="Chalkboard" charset="0"/>
            </a:endParaRPr>
          </a:p>
        </p:txBody>
      </p:sp>
      <p:pic>
        <p:nvPicPr>
          <p:cNvPr id="154" name="Picture 2" descr="https://encrypted-tbn2.gstatic.com/images?q=tbn:ANd9GcTzn8pYNTIsYJz-1hUwTp5TSpxO5EgNfXDt7DtIKuSZFDDgZWG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75113" y="3789040"/>
            <a:ext cx="836476" cy="915653"/>
          </a:xfrm>
          <a:prstGeom prst="rect">
            <a:avLst/>
          </a:prstGeom>
          <a:noFill/>
          <a:extLst>
            <a:ext uri="{909E8E84-426E-40dd-AFC4-6F175D3DCCD1}">
              <a14:hiddenFill xmlns="" xmlns:a14="http://schemas.microsoft.com/office/drawing/2010/main">
                <a:solidFill>
                  <a:srgbClr val="FFFFFF"/>
                </a:solidFill>
              </a14:hiddenFill>
            </a:ext>
          </a:extLst>
        </p:spPr>
      </p:pic>
      <p:sp>
        <p:nvSpPr>
          <p:cNvPr id="155" name="Text Box 7"/>
          <p:cNvSpPr txBox="1">
            <a:spLocks noChangeArrowheads="1"/>
          </p:cNvSpPr>
          <p:nvPr/>
        </p:nvSpPr>
        <p:spPr bwMode="auto">
          <a:xfrm>
            <a:off x="4151313" y="3429000"/>
            <a:ext cx="708719" cy="338554"/>
          </a:xfrm>
          <a:prstGeom prst="rect">
            <a:avLst/>
          </a:prstGeom>
          <a:noFill/>
          <a:ln w="9525">
            <a:noFill/>
            <a:miter lim="800000"/>
            <a:headEnd/>
            <a:tailEnd/>
          </a:ln>
        </p:spPr>
        <p:txBody>
          <a:bodyPr wrap="square">
            <a:spAutoFit/>
          </a:bodyPr>
          <a:lstStyle/>
          <a:p>
            <a:pPr marL="285750" indent="-285750">
              <a:spcBef>
                <a:spcPct val="50000"/>
              </a:spcBef>
            </a:pPr>
            <a:r>
              <a:rPr lang="en-US" sz="1600" dirty="0" smtClean="0">
                <a:latin typeface="Chalkboard" charset="0"/>
                <a:ea typeface="Chalkboard" charset="0"/>
                <a:cs typeface="Chalkboard" charset="0"/>
                <a:sym typeface="Symbol"/>
              </a:rPr>
              <a:t>A</a:t>
            </a:r>
            <a:r>
              <a:rPr lang="en-US" baseline="-25000" dirty="0" smtClean="0">
                <a:latin typeface="Chalkboard" charset="0"/>
                <a:ea typeface="Chalkboard" charset="0"/>
                <a:cs typeface="Chalkboard" charset="0"/>
                <a:sym typeface="Symbol"/>
              </a:rPr>
              <a:t></a:t>
            </a:r>
            <a:r>
              <a:rPr lang="en-US" baseline="-45000" dirty="0">
                <a:latin typeface="Chalkboard" charset="0"/>
                <a:ea typeface="Chalkboard" charset="0"/>
                <a:cs typeface="Chalkboard" charset="0"/>
                <a:sym typeface="Symbol"/>
              </a:rPr>
              <a:t>M</a:t>
            </a:r>
            <a:endParaRPr lang="en-US" baseline="-25000" dirty="0" smtClean="0">
              <a:solidFill>
                <a:srgbClr val="0000FF"/>
              </a:solidFill>
              <a:latin typeface="Chalkboard" charset="0"/>
              <a:ea typeface="Chalkboard" charset="0"/>
              <a:cs typeface="Chalkboard" charset="0"/>
            </a:endParaRPr>
          </a:p>
        </p:txBody>
      </p:sp>
      <p:sp>
        <p:nvSpPr>
          <p:cNvPr id="156" name="Text Box 7"/>
          <p:cNvSpPr txBox="1">
            <a:spLocks noChangeArrowheads="1"/>
          </p:cNvSpPr>
          <p:nvPr/>
        </p:nvSpPr>
        <p:spPr bwMode="auto">
          <a:xfrm>
            <a:off x="8403465" y="3450486"/>
            <a:ext cx="489015" cy="338554"/>
          </a:xfrm>
          <a:prstGeom prst="rect">
            <a:avLst/>
          </a:prstGeom>
          <a:noFill/>
          <a:ln w="9525">
            <a:noFill/>
            <a:miter lim="800000"/>
            <a:headEnd/>
            <a:tailEnd/>
          </a:ln>
        </p:spPr>
        <p:txBody>
          <a:bodyPr wrap="square">
            <a:spAutoFit/>
          </a:bodyPr>
          <a:lstStyle/>
          <a:p>
            <a:pPr marL="285750" indent="-285750">
              <a:spcBef>
                <a:spcPct val="50000"/>
              </a:spcBef>
            </a:pPr>
            <a:r>
              <a:rPr lang="en-US" sz="1600" dirty="0" smtClean="0">
                <a:latin typeface="Chalkboard" charset="0"/>
                <a:ea typeface="Chalkboard" charset="0"/>
                <a:cs typeface="Chalkboard" charset="0"/>
                <a:sym typeface="Symbol"/>
              </a:rPr>
              <a:t>A</a:t>
            </a:r>
            <a:r>
              <a:rPr lang="en-US" baseline="-25000" dirty="0" smtClean="0">
                <a:latin typeface="Chalkboard" charset="0"/>
                <a:ea typeface="Chalkboard" charset="0"/>
                <a:cs typeface="Chalkboard" charset="0"/>
                <a:sym typeface="Symbol"/>
              </a:rPr>
              <a:t>’</a:t>
            </a:r>
            <a:endParaRPr lang="en-US" baseline="-25000" dirty="0" smtClean="0">
              <a:solidFill>
                <a:srgbClr val="0000FF"/>
              </a:solidFill>
              <a:latin typeface="Chalkboard" charset="0"/>
              <a:ea typeface="Chalkboard" charset="0"/>
              <a:cs typeface="Chalkboard" charset="0"/>
            </a:endParaRPr>
          </a:p>
        </p:txBody>
      </p:sp>
      <p:pic>
        <p:nvPicPr>
          <p:cNvPr id="157" name="Picture 2"/>
          <p:cNvPicPr>
            <a:picLocks noChangeAspect="1" noChangeArrowheads="1"/>
          </p:cNvPicPr>
          <p:nvPr/>
        </p:nvPicPr>
        <p:blipFill>
          <a:blip r:embed="rId5" cstate="print"/>
          <a:srcRect/>
          <a:stretch>
            <a:fillRect/>
          </a:stretch>
        </p:blipFill>
        <p:spPr bwMode="auto">
          <a:xfrm>
            <a:off x="35496" y="3717032"/>
            <a:ext cx="793201" cy="936104"/>
          </a:xfrm>
          <a:prstGeom prst="rect">
            <a:avLst/>
          </a:prstGeom>
          <a:noFill/>
          <a:ln w="9525">
            <a:noFill/>
            <a:miter lim="800000"/>
            <a:headEnd/>
            <a:tailEnd/>
          </a:ln>
        </p:spPr>
      </p:pic>
      <p:sp>
        <p:nvSpPr>
          <p:cNvPr id="158" name="Text Box 7"/>
          <p:cNvSpPr txBox="1">
            <a:spLocks noChangeArrowheads="1"/>
          </p:cNvSpPr>
          <p:nvPr/>
        </p:nvSpPr>
        <p:spPr bwMode="auto">
          <a:xfrm>
            <a:off x="35496" y="4653136"/>
            <a:ext cx="423664" cy="338554"/>
          </a:xfrm>
          <a:prstGeom prst="rect">
            <a:avLst/>
          </a:prstGeom>
          <a:noFill/>
          <a:ln w="9525">
            <a:noFill/>
            <a:miter lim="800000"/>
            <a:headEnd/>
            <a:tailEnd/>
          </a:ln>
        </p:spPr>
        <p:txBody>
          <a:bodyPr wrap="square">
            <a:spAutoFit/>
          </a:bodyPr>
          <a:lstStyle/>
          <a:p>
            <a:pPr marL="285750" indent="-285750">
              <a:spcBef>
                <a:spcPct val="50000"/>
              </a:spcBef>
            </a:pPr>
            <a:r>
              <a:rPr lang="en-US" sz="1600" dirty="0" err="1" smtClean="0">
                <a:latin typeface="Chalkboard" charset="0"/>
                <a:ea typeface="Chalkboard" charset="0"/>
                <a:cs typeface="Chalkboard" charset="0"/>
                <a:sym typeface="Symbol"/>
              </a:rPr>
              <a:t>k</a:t>
            </a:r>
            <a:r>
              <a:rPr lang="en-US" baseline="-25000" dirty="0" err="1">
                <a:latin typeface="Chalkboard" charset="0"/>
                <a:ea typeface="Chalkboard" charset="0"/>
                <a:cs typeface="Chalkboard" charset="0"/>
                <a:sym typeface="Symbol"/>
              </a:rPr>
              <a:t>M</a:t>
            </a:r>
            <a:endParaRPr lang="en-US" baseline="-25000" dirty="0" smtClean="0">
              <a:solidFill>
                <a:srgbClr val="0000FF"/>
              </a:solidFill>
              <a:latin typeface="Chalkboard" charset="0"/>
              <a:ea typeface="Chalkboard" charset="0"/>
              <a:cs typeface="Chalkboard" charset="0"/>
            </a:endParaRPr>
          </a:p>
        </p:txBody>
      </p:sp>
      <p:pic>
        <p:nvPicPr>
          <p:cNvPr id="159" name="Picture 4"/>
          <p:cNvPicPr>
            <a:picLocks noChangeAspect="1" noChangeArrowheads="1"/>
          </p:cNvPicPr>
          <p:nvPr/>
        </p:nvPicPr>
        <p:blipFill>
          <a:blip r:embed="rId6" cstate="print"/>
          <a:srcRect/>
          <a:stretch>
            <a:fillRect/>
          </a:stretch>
        </p:blipFill>
        <p:spPr bwMode="auto">
          <a:xfrm>
            <a:off x="395536" y="4725144"/>
            <a:ext cx="395532" cy="432048"/>
          </a:xfrm>
          <a:prstGeom prst="rect">
            <a:avLst/>
          </a:prstGeom>
          <a:noFill/>
          <a:ln w="9525">
            <a:noFill/>
            <a:miter lim="800000"/>
            <a:headEnd/>
            <a:tailEnd/>
          </a:ln>
        </p:spPr>
      </p:pic>
      <p:sp>
        <p:nvSpPr>
          <p:cNvPr id="160" name="Text Box 7"/>
          <p:cNvSpPr txBox="1">
            <a:spLocks noChangeArrowheads="1"/>
          </p:cNvSpPr>
          <p:nvPr/>
        </p:nvSpPr>
        <p:spPr bwMode="auto">
          <a:xfrm>
            <a:off x="4058003" y="4653136"/>
            <a:ext cx="576064" cy="338554"/>
          </a:xfrm>
          <a:prstGeom prst="rect">
            <a:avLst/>
          </a:prstGeom>
          <a:noFill/>
          <a:ln w="9525">
            <a:noFill/>
            <a:miter lim="800000"/>
            <a:headEnd/>
            <a:tailEnd/>
          </a:ln>
        </p:spPr>
        <p:txBody>
          <a:bodyPr wrap="square">
            <a:spAutoFit/>
          </a:bodyPr>
          <a:lstStyle/>
          <a:p>
            <a:pPr marL="285750" indent="-285750">
              <a:spcBef>
                <a:spcPct val="50000"/>
              </a:spcBef>
            </a:pPr>
            <a:r>
              <a:rPr lang="en-US" sz="1600" dirty="0" err="1" smtClean="0">
                <a:latin typeface="Chalkboard" charset="0"/>
                <a:ea typeface="Chalkboard" charset="0"/>
                <a:cs typeface="Chalkboard" charset="0"/>
                <a:sym typeface="Symbol"/>
              </a:rPr>
              <a:t>k</a:t>
            </a:r>
            <a:r>
              <a:rPr lang="en-US" baseline="-25000" dirty="0" err="1">
                <a:latin typeface="Chalkboard" charset="0"/>
                <a:ea typeface="Chalkboard" charset="0"/>
                <a:cs typeface="Chalkboard" charset="0"/>
                <a:sym typeface="Symbol"/>
              </a:rPr>
              <a:t>E</a:t>
            </a:r>
            <a:endParaRPr lang="en-US" baseline="-25000" dirty="0" smtClean="0">
              <a:solidFill>
                <a:srgbClr val="0000FF"/>
              </a:solidFill>
              <a:latin typeface="Chalkboard" charset="0"/>
              <a:ea typeface="Chalkboard" charset="0"/>
              <a:cs typeface="Chalkboard" charset="0"/>
            </a:endParaRPr>
          </a:p>
        </p:txBody>
      </p:sp>
      <p:pic>
        <p:nvPicPr>
          <p:cNvPr id="161" name="Picture 4"/>
          <p:cNvPicPr>
            <a:picLocks noChangeAspect="1" noChangeArrowheads="1"/>
          </p:cNvPicPr>
          <p:nvPr/>
        </p:nvPicPr>
        <p:blipFill>
          <a:blip r:embed="rId6" cstate="print"/>
          <a:srcRect/>
          <a:stretch>
            <a:fillRect/>
          </a:stretch>
        </p:blipFill>
        <p:spPr bwMode="auto">
          <a:xfrm>
            <a:off x="4536508" y="4653136"/>
            <a:ext cx="395532" cy="432048"/>
          </a:xfrm>
          <a:prstGeom prst="rect">
            <a:avLst/>
          </a:prstGeom>
          <a:noFill/>
          <a:ln w="9525">
            <a:noFill/>
            <a:miter lim="800000"/>
            <a:headEnd/>
            <a:tailEnd/>
          </a:ln>
        </p:spPr>
      </p:pic>
      <p:sp>
        <p:nvSpPr>
          <p:cNvPr id="162" name="Text Box 7"/>
          <p:cNvSpPr txBox="1">
            <a:spLocks noChangeArrowheads="1"/>
          </p:cNvSpPr>
          <p:nvPr/>
        </p:nvSpPr>
        <p:spPr bwMode="auto">
          <a:xfrm>
            <a:off x="3867476" y="5085184"/>
            <a:ext cx="1640628" cy="307777"/>
          </a:xfrm>
          <a:prstGeom prst="rect">
            <a:avLst/>
          </a:prstGeom>
          <a:noFill/>
          <a:ln w="9525">
            <a:noFill/>
            <a:miter lim="800000"/>
            <a:headEnd/>
            <a:tailEnd/>
          </a:ln>
        </p:spPr>
        <p:txBody>
          <a:bodyPr wrap="square">
            <a:spAutoFit/>
          </a:bodyPr>
          <a:lstStyle/>
          <a:p>
            <a:pPr>
              <a:spcBef>
                <a:spcPct val="50000"/>
              </a:spcBef>
            </a:pPr>
            <a:r>
              <a:rPr lang="en-US" sz="1400" dirty="0">
                <a:latin typeface="Chalkboard" charset="0"/>
                <a:ea typeface="Chalkboard" charset="0"/>
                <a:cs typeface="Chalkboard" charset="0"/>
                <a:sym typeface="Symbol"/>
              </a:rPr>
              <a:t>c</a:t>
            </a:r>
            <a:r>
              <a:rPr lang="en-US" baseline="-25000" dirty="0" smtClean="0">
                <a:latin typeface="Chalkboard" charset="0"/>
                <a:ea typeface="Chalkboard" charset="0"/>
                <a:cs typeface="Chalkboard" charset="0"/>
                <a:sym typeface="Symbol"/>
              </a:rPr>
              <a:t>i</a:t>
            </a:r>
            <a:r>
              <a:rPr lang="en-US" sz="1400" dirty="0" smtClean="0">
                <a:latin typeface="Chalkboard" charset="0"/>
                <a:ea typeface="Chalkboard" charset="0"/>
                <a:cs typeface="Chalkboard" charset="0"/>
                <a:sym typeface="Symbol"/>
              </a:rPr>
              <a:t>  </a:t>
            </a:r>
            <a:r>
              <a:rPr lang="en-US" sz="1400" dirty="0" err="1" smtClean="0">
                <a:latin typeface="Chalkboard" charset="0"/>
                <a:ea typeface="Chalkboard" charset="0"/>
                <a:cs typeface="Chalkboard" charset="0"/>
                <a:sym typeface="Symbol"/>
              </a:rPr>
              <a:t>Enc</a:t>
            </a:r>
            <a:r>
              <a:rPr lang="en-US" sz="1400" baseline="-25000" dirty="0" err="1" smtClean="0">
                <a:latin typeface="Chalkboard" charset="0"/>
                <a:ea typeface="Chalkboard" charset="0"/>
                <a:cs typeface="Chalkboard" charset="0"/>
                <a:sym typeface="Symbol"/>
              </a:rPr>
              <a:t>k</a:t>
            </a:r>
            <a:r>
              <a:rPr lang="en-US" sz="1400" baseline="-50000" dirty="0" err="1" smtClean="0">
                <a:latin typeface="Chalkboard" charset="0"/>
                <a:ea typeface="Chalkboard" charset="0"/>
                <a:cs typeface="Chalkboard" charset="0"/>
                <a:sym typeface="Symbol"/>
              </a:rPr>
              <a:t>E</a:t>
            </a:r>
            <a:r>
              <a:rPr lang="en-US" sz="1400" dirty="0" smtClean="0">
                <a:latin typeface="Chalkboard" charset="0"/>
                <a:ea typeface="Chalkboard" charset="0"/>
                <a:cs typeface="Chalkboard" charset="0"/>
                <a:sym typeface="Symbol"/>
              </a:rPr>
              <a:t>(</a:t>
            </a:r>
            <a:r>
              <a:rPr lang="en-US" sz="1400" dirty="0">
                <a:latin typeface="Chalkboard" charset="0"/>
                <a:ea typeface="Chalkboard" charset="0"/>
                <a:cs typeface="Chalkboard" charset="0"/>
                <a:sym typeface="Symbol"/>
              </a:rPr>
              <a:t>m</a:t>
            </a:r>
            <a:r>
              <a:rPr lang="en-US" baseline="-25000" dirty="0" smtClean="0">
                <a:latin typeface="Chalkboard" charset="0"/>
                <a:ea typeface="Chalkboard" charset="0"/>
                <a:cs typeface="Chalkboard" charset="0"/>
                <a:sym typeface="Symbol"/>
              </a:rPr>
              <a:t>i</a:t>
            </a:r>
            <a:r>
              <a:rPr lang="en-US" sz="1400" dirty="0" smtClean="0">
                <a:latin typeface="Chalkboard" charset="0"/>
                <a:ea typeface="Chalkboard" charset="0"/>
                <a:cs typeface="Chalkboard" charset="0"/>
                <a:sym typeface="Symbol"/>
              </a:rPr>
              <a:t>)</a:t>
            </a:r>
            <a:endParaRPr lang="en-US" sz="1400" baseline="30000" dirty="0" smtClean="0">
              <a:latin typeface="Chalkboard" charset="0"/>
              <a:ea typeface="Chalkboard" charset="0"/>
              <a:cs typeface="Chalkboard" charset="0"/>
            </a:endParaRPr>
          </a:p>
        </p:txBody>
      </p:sp>
      <p:cxnSp>
        <p:nvCxnSpPr>
          <p:cNvPr id="167" name="Straight Arrow Connector 166"/>
          <p:cNvCxnSpPr/>
          <p:nvPr/>
        </p:nvCxnSpPr>
        <p:spPr>
          <a:xfrm>
            <a:off x="1835696" y="5013176"/>
            <a:ext cx="1152128" cy="3413"/>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8" name="Text Box 7"/>
          <p:cNvSpPr txBox="1">
            <a:spLocks noChangeArrowheads="1"/>
          </p:cNvSpPr>
          <p:nvPr/>
        </p:nvSpPr>
        <p:spPr bwMode="auto">
          <a:xfrm>
            <a:off x="1907704" y="4653136"/>
            <a:ext cx="870688" cy="338554"/>
          </a:xfrm>
          <a:prstGeom prst="rect">
            <a:avLst/>
          </a:prstGeom>
          <a:noFill/>
          <a:ln w="9525">
            <a:noFill/>
            <a:miter lim="800000"/>
            <a:headEnd/>
            <a:tailEnd/>
          </a:ln>
        </p:spPr>
        <p:txBody>
          <a:bodyPr wrap="square">
            <a:spAutoFit/>
          </a:bodyPr>
          <a:lstStyle/>
          <a:p>
            <a:pPr>
              <a:spcBef>
                <a:spcPct val="50000"/>
              </a:spcBef>
            </a:pPr>
            <a:r>
              <a:rPr lang="en-US" sz="1600" dirty="0">
                <a:latin typeface="Chalkboard" charset="0"/>
                <a:ea typeface="Chalkboard" charset="0"/>
                <a:cs typeface="Chalkboard" charset="0"/>
                <a:sym typeface="Symbol"/>
              </a:rPr>
              <a:t>(c*, t</a:t>
            </a:r>
            <a:r>
              <a:rPr lang="en-US" sz="1600" dirty="0" smtClean="0">
                <a:latin typeface="Chalkboard" charset="0"/>
                <a:ea typeface="Chalkboard" charset="0"/>
                <a:cs typeface="Chalkboard" charset="0"/>
                <a:sym typeface="Symbol"/>
              </a:rPr>
              <a:t>*)</a:t>
            </a:r>
            <a:endParaRPr lang="en-US" sz="1600" baseline="-25000" dirty="0">
              <a:solidFill>
                <a:srgbClr val="0000FF"/>
              </a:solidFill>
              <a:latin typeface="Chalkboard" charset="0"/>
              <a:ea typeface="Chalkboard" charset="0"/>
              <a:cs typeface="Chalkboard" charset="0"/>
            </a:endParaRPr>
          </a:p>
        </p:txBody>
      </p:sp>
      <p:cxnSp>
        <p:nvCxnSpPr>
          <p:cNvPr id="170" name="Straight Arrow Connector 169"/>
          <p:cNvCxnSpPr/>
          <p:nvPr/>
        </p:nvCxnSpPr>
        <p:spPr>
          <a:xfrm flipV="1">
            <a:off x="5868144" y="5010218"/>
            <a:ext cx="1656184" cy="2958"/>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71" name="Text Box 7"/>
          <p:cNvSpPr txBox="1">
            <a:spLocks noChangeArrowheads="1"/>
          </p:cNvSpPr>
          <p:nvPr/>
        </p:nvSpPr>
        <p:spPr bwMode="auto">
          <a:xfrm>
            <a:off x="6228761" y="4650178"/>
            <a:ext cx="935527" cy="338554"/>
          </a:xfrm>
          <a:prstGeom prst="rect">
            <a:avLst/>
          </a:prstGeom>
          <a:noFill/>
          <a:ln w="9525">
            <a:noFill/>
            <a:miter lim="800000"/>
            <a:headEnd/>
            <a:tailEnd/>
          </a:ln>
        </p:spPr>
        <p:txBody>
          <a:bodyPr wrap="square">
            <a:spAutoFit/>
          </a:bodyPr>
          <a:lstStyle/>
          <a:p>
            <a:pPr marL="285750" indent="-285750">
              <a:spcBef>
                <a:spcPct val="50000"/>
              </a:spcBef>
            </a:pPr>
            <a:r>
              <a:rPr lang="en-US" sz="1600" dirty="0" smtClean="0">
                <a:latin typeface="Chalkboard" charset="0"/>
                <a:ea typeface="Chalkboard" charset="0"/>
                <a:cs typeface="Chalkboard" charset="0"/>
                <a:sym typeface="Symbol"/>
              </a:rPr>
              <a:t>(c*, t*)</a:t>
            </a:r>
            <a:endParaRPr lang="en-US" baseline="-25000" dirty="0" smtClean="0">
              <a:solidFill>
                <a:srgbClr val="0000FF"/>
              </a:solidFill>
              <a:latin typeface="Chalkboard" charset="0"/>
              <a:ea typeface="Chalkboard" charset="0"/>
              <a:cs typeface="Chalkboard" charset="0"/>
            </a:endParaRPr>
          </a:p>
        </p:txBody>
      </p:sp>
      <p:sp>
        <p:nvSpPr>
          <p:cNvPr id="177" name="Text Box 7"/>
          <p:cNvSpPr txBox="1">
            <a:spLocks noChangeArrowheads="1"/>
          </p:cNvSpPr>
          <p:nvPr/>
        </p:nvSpPr>
        <p:spPr bwMode="auto">
          <a:xfrm>
            <a:off x="5724128" y="5949280"/>
            <a:ext cx="2943944" cy="338554"/>
          </a:xfrm>
          <a:prstGeom prst="rect">
            <a:avLst/>
          </a:prstGeom>
          <a:noFill/>
          <a:ln w="9525">
            <a:noFill/>
            <a:miter lim="800000"/>
            <a:headEnd/>
            <a:tailEnd/>
          </a:ln>
        </p:spPr>
        <p:txBody>
          <a:bodyPr wrap="square">
            <a:spAutoFit/>
          </a:bodyPr>
          <a:lstStyle/>
          <a:p>
            <a:pPr marL="285750" indent="-285750">
              <a:spcBef>
                <a:spcPct val="50000"/>
              </a:spcBef>
            </a:pPr>
            <a:r>
              <a:rPr lang="en-US" sz="1600" dirty="0" smtClean="0">
                <a:latin typeface="Chalkboard" charset="0"/>
                <a:ea typeface="Chalkboard" charset="0"/>
                <a:cs typeface="Chalkboard" charset="0"/>
                <a:sym typeface="Symbol"/>
              </a:rPr>
              <a:t>Non-negligible advantage</a:t>
            </a:r>
            <a:endParaRPr lang="en-US" baseline="-25000" dirty="0" smtClean="0">
              <a:solidFill>
                <a:srgbClr val="0000FF"/>
              </a:solidFill>
              <a:latin typeface="Chalkboard" charset="0"/>
              <a:ea typeface="Chalkboard" charset="0"/>
              <a:cs typeface="Chalkboard" charset="0"/>
            </a:endParaRPr>
          </a:p>
        </p:txBody>
      </p:sp>
      <p:sp>
        <p:nvSpPr>
          <p:cNvPr id="178" name="Right Arrow 177"/>
          <p:cNvSpPr/>
          <p:nvPr/>
        </p:nvSpPr>
        <p:spPr>
          <a:xfrm flipH="1" flipV="1">
            <a:off x="3851920" y="5949280"/>
            <a:ext cx="1080120" cy="427347"/>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halkboard" charset="0"/>
              <a:ea typeface="Chalkboard" charset="0"/>
              <a:cs typeface="Chalkboard" charset="0"/>
            </a:endParaRPr>
          </a:p>
        </p:txBody>
      </p:sp>
      <p:sp>
        <p:nvSpPr>
          <p:cNvPr id="179" name="Text Box 7"/>
          <p:cNvSpPr txBox="1">
            <a:spLocks noChangeArrowheads="1"/>
          </p:cNvSpPr>
          <p:nvPr/>
        </p:nvSpPr>
        <p:spPr bwMode="auto">
          <a:xfrm>
            <a:off x="691952" y="5949280"/>
            <a:ext cx="2943944" cy="338554"/>
          </a:xfrm>
          <a:prstGeom prst="rect">
            <a:avLst/>
          </a:prstGeom>
          <a:noFill/>
          <a:ln w="9525">
            <a:noFill/>
            <a:miter lim="800000"/>
            <a:headEnd/>
            <a:tailEnd/>
          </a:ln>
        </p:spPr>
        <p:txBody>
          <a:bodyPr wrap="square">
            <a:spAutoFit/>
          </a:bodyPr>
          <a:lstStyle/>
          <a:p>
            <a:pPr marL="285750" indent="-285750">
              <a:spcBef>
                <a:spcPct val="50000"/>
              </a:spcBef>
            </a:pPr>
            <a:r>
              <a:rPr lang="en-US" sz="1600" dirty="0" smtClean="0">
                <a:latin typeface="Chalkboard" charset="0"/>
                <a:ea typeface="Chalkboard" charset="0"/>
                <a:cs typeface="Chalkboard" charset="0"/>
                <a:sym typeface="Symbol"/>
              </a:rPr>
              <a:t>Non-negligible advantage</a:t>
            </a:r>
            <a:endParaRPr lang="en-US" baseline="-25000" dirty="0" smtClean="0">
              <a:solidFill>
                <a:srgbClr val="0000FF"/>
              </a:solidFill>
              <a:latin typeface="Chalkboard" charset="0"/>
              <a:ea typeface="Chalkboard" charset="0"/>
              <a:cs typeface="Chalkboard" charset="0"/>
            </a:endParaRPr>
          </a:p>
        </p:txBody>
      </p:sp>
      <p:grpSp>
        <p:nvGrpSpPr>
          <p:cNvPr id="180" name="Group 12"/>
          <p:cNvGrpSpPr/>
          <p:nvPr/>
        </p:nvGrpSpPr>
        <p:grpSpPr>
          <a:xfrm>
            <a:off x="5076056" y="4077072"/>
            <a:ext cx="3222746" cy="377752"/>
            <a:chOff x="2555776" y="1772816"/>
            <a:chExt cx="3222746" cy="377752"/>
          </a:xfrm>
        </p:grpSpPr>
        <p:grpSp>
          <p:nvGrpSpPr>
            <p:cNvPr id="181" name="Group 5"/>
            <p:cNvGrpSpPr/>
            <p:nvPr/>
          </p:nvGrpSpPr>
          <p:grpSpPr>
            <a:xfrm>
              <a:off x="3395297" y="1772816"/>
              <a:ext cx="1608751" cy="377752"/>
              <a:chOff x="3187080" y="1772816"/>
              <a:chExt cx="1608751" cy="377752"/>
            </a:xfrm>
          </p:grpSpPr>
          <p:sp>
            <p:nvSpPr>
              <p:cNvPr id="184" name="Rectangle 183"/>
              <p:cNvSpPr/>
              <p:nvPr/>
            </p:nvSpPr>
            <p:spPr>
              <a:xfrm>
                <a:off x="3187080" y="1772816"/>
                <a:ext cx="1528936" cy="377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halkboard" charset="0"/>
                  <a:ea typeface="Chalkboard" charset="0"/>
                  <a:cs typeface="Chalkboard" charset="0"/>
                </a:endParaRPr>
              </a:p>
            </p:txBody>
          </p:sp>
          <p:sp>
            <p:nvSpPr>
              <p:cNvPr id="185" name="Text Box 7"/>
              <p:cNvSpPr txBox="1">
                <a:spLocks noChangeArrowheads="1"/>
              </p:cNvSpPr>
              <p:nvPr/>
            </p:nvSpPr>
            <p:spPr bwMode="auto">
              <a:xfrm>
                <a:off x="3187080" y="1812014"/>
                <a:ext cx="1608751" cy="338554"/>
              </a:xfrm>
              <a:prstGeom prst="rect">
                <a:avLst/>
              </a:prstGeom>
              <a:noFill/>
              <a:ln w="9525">
                <a:noFill/>
                <a:miter lim="800000"/>
                <a:headEnd/>
                <a:tailEnd/>
              </a:ln>
            </p:spPr>
            <p:txBody>
              <a:bodyPr wrap="square">
                <a:spAutoFit/>
              </a:bodyPr>
              <a:lstStyle/>
              <a:p>
                <a:pPr marL="457200" indent="-457200">
                  <a:spcBef>
                    <a:spcPct val="50000"/>
                  </a:spcBef>
                </a:pPr>
                <a:r>
                  <a:rPr lang="en-US" sz="1600" dirty="0" smtClean="0">
                    <a:latin typeface="Chalkboard" charset="0"/>
                    <a:ea typeface="Chalkboard" charset="0"/>
                    <a:cs typeface="Chalkboard" charset="0"/>
                    <a:sym typeface="Symbol"/>
                  </a:rPr>
                  <a:t>Training Phase</a:t>
                </a:r>
                <a:endParaRPr lang="en-US" sz="1600" dirty="0" smtClean="0">
                  <a:solidFill>
                    <a:srgbClr val="0000FF"/>
                  </a:solidFill>
                  <a:latin typeface="Chalkboard" charset="0"/>
                  <a:ea typeface="Chalkboard" charset="0"/>
                  <a:cs typeface="Chalkboard" charset="0"/>
                </a:endParaRPr>
              </a:p>
            </p:txBody>
          </p:sp>
        </p:grpSp>
        <p:cxnSp>
          <p:nvCxnSpPr>
            <p:cNvPr id="182" name="Straight Arrow Connector 181"/>
            <p:cNvCxnSpPr/>
            <p:nvPr/>
          </p:nvCxnSpPr>
          <p:spPr>
            <a:xfrm>
              <a:off x="4932040" y="1981291"/>
              <a:ext cx="846482" cy="0"/>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p:nvPr/>
          </p:nvCxnSpPr>
          <p:spPr>
            <a:xfrm>
              <a:off x="2555776" y="1988840"/>
              <a:ext cx="846482" cy="0"/>
            </a:xfrm>
            <a:prstGeom prst="straightConnector1">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186" name="Group 12"/>
          <p:cNvGrpSpPr/>
          <p:nvPr/>
        </p:nvGrpSpPr>
        <p:grpSpPr>
          <a:xfrm>
            <a:off x="755576" y="4077072"/>
            <a:ext cx="3222746" cy="377752"/>
            <a:chOff x="2555776" y="1772816"/>
            <a:chExt cx="3222746" cy="377752"/>
          </a:xfrm>
        </p:grpSpPr>
        <p:grpSp>
          <p:nvGrpSpPr>
            <p:cNvPr id="187" name="Group 5"/>
            <p:cNvGrpSpPr/>
            <p:nvPr/>
          </p:nvGrpSpPr>
          <p:grpSpPr>
            <a:xfrm>
              <a:off x="3395297" y="1772816"/>
              <a:ext cx="1608751" cy="377752"/>
              <a:chOff x="3187080" y="1772816"/>
              <a:chExt cx="1608751" cy="377752"/>
            </a:xfrm>
          </p:grpSpPr>
          <p:sp>
            <p:nvSpPr>
              <p:cNvPr id="190" name="Rectangle 189"/>
              <p:cNvSpPr/>
              <p:nvPr/>
            </p:nvSpPr>
            <p:spPr>
              <a:xfrm>
                <a:off x="3187080" y="1772816"/>
                <a:ext cx="1528936" cy="377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halkboard" charset="0"/>
                  <a:ea typeface="Chalkboard" charset="0"/>
                  <a:cs typeface="Chalkboard" charset="0"/>
                </a:endParaRPr>
              </a:p>
            </p:txBody>
          </p:sp>
          <p:sp>
            <p:nvSpPr>
              <p:cNvPr id="191" name="Text Box 7"/>
              <p:cNvSpPr txBox="1">
                <a:spLocks noChangeArrowheads="1"/>
              </p:cNvSpPr>
              <p:nvPr/>
            </p:nvSpPr>
            <p:spPr bwMode="auto">
              <a:xfrm>
                <a:off x="3187080" y="1812014"/>
                <a:ext cx="1608751" cy="338554"/>
              </a:xfrm>
              <a:prstGeom prst="rect">
                <a:avLst/>
              </a:prstGeom>
              <a:noFill/>
              <a:ln w="9525">
                <a:noFill/>
                <a:miter lim="800000"/>
                <a:headEnd/>
                <a:tailEnd/>
              </a:ln>
            </p:spPr>
            <p:txBody>
              <a:bodyPr wrap="square">
                <a:spAutoFit/>
              </a:bodyPr>
              <a:lstStyle/>
              <a:p>
                <a:pPr marL="457200" indent="-457200">
                  <a:spcBef>
                    <a:spcPct val="50000"/>
                  </a:spcBef>
                </a:pPr>
                <a:r>
                  <a:rPr lang="en-US" sz="1600" dirty="0" smtClean="0">
                    <a:latin typeface="Chalkboard" charset="0"/>
                    <a:ea typeface="Chalkboard" charset="0"/>
                    <a:cs typeface="Chalkboard" charset="0"/>
                    <a:sym typeface="Symbol"/>
                  </a:rPr>
                  <a:t>Training Phase</a:t>
                </a:r>
                <a:endParaRPr lang="en-US" sz="1600" dirty="0" smtClean="0">
                  <a:solidFill>
                    <a:srgbClr val="0000FF"/>
                  </a:solidFill>
                  <a:latin typeface="Chalkboard" charset="0"/>
                  <a:ea typeface="Chalkboard" charset="0"/>
                  <a:cs typeface="Chalkboard" charset="0"/>
                </a:endParaRPr>
              </a:p>
            </p:txBody>
          </p:sp>
        </p:grpSp>
        <p:cxnSp>
          <p:nvCxnSpPr>
            <p:cNvPr id="188" name="Straight Arrow Connector 187"/>
            <p:cNvCxnSpPr/>
            <p:nvPr/>
          </p:nvCxnSpPr>
          <p:spPr>
            <a:xfrm>
              <a:off x="4932040" y="1981291"/>
              <a:ext cx="846482" cy="0"/>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2555776" y="1988840"/>
              <a:ext cx="846482" cy="0"/>
            </a:xfrm>
            <a:prstGeom prst="straightConnector1">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grpSp>
      <p:pic>
        <p:nvPicPr>
          <p:cNvPr id="204" name="Picture 2" descr="http://www.mytinyphone.com/uploads/users/redding666/560334.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99425" y="3819179"/>
            <a:ext cx="697093" cy="871367"/>
          </a:xfrm>
          <a:prstGeom prst="rect">
            <a:avLst/>
          </a:prstGeom>
          <a:noFill/>
          <a:extLst>
            <a:ext uri="{909E8E84-426E-40DD-AFC4-6F175D3DCCD1}">
              <a14:hiddenFill xmlns:a14="http://schemas.microsoft.com/office/drawing/2010/main">
                <a:solidFill>
                  <a:srgbClr val="FFFFFF"/>
                </a:solidFill>
              </a14:hiddenFill>
            </a:ext>
          </a:extLst>
        </p:spPr>
      </p:pic>
      <p:sp>
        <p:nvSpPr>
          <p:cNvPr id="205" name="Rectangle 204"/>
          <p:cNvSpPr/>
          <p:nvPr/>
        </p:nvSpPr>
        <p:spPr>
          <a:xfrm>
            <a:off x="5796136" y="3522494"/>
            <a:ext cx="1632178" cy="338554"/>
          </a:xfrm>
          <a:prstGeom prst="rect">
            <a:avLst/>
          </a:prstGeom>
        </p:spPr>
        <p:txBody>
          <a:bodyPr wrap="none">
            <a:spAutoFit/>
          </a:bodyPr>
          <a:lstStyle/>
          <a:p>
            <a:r>
              <a:rPr lang="en-US" sz="1600" dirty="0" err="1" smtClean="0">
                <a:solidFill>
                  <a:srgbClr val="FF0000"/>
                </a:solidFill>
                <a:latin typeface="Chalkboard" charset="0"/>
                <a:ea typeface="Chalkboard" charset="0"/>
                <a:cs typeface="Chalkboard" charset="0"/>
                <a:sym typeface="Symbol"/>
              </a:rPr>
              <a:t>CiIn</a:t>
            </a:r>
            <a:r>
              <a:rPr lang="en-US" sz="1600" dirty="0" smtClean="0">
                <a:solidFill>
                  <a:srgbClr val="FF0000"/>
                </a:solidFill>
                <a:latin typeface="Chalkboard" charset="0"/>
                <a:ea typeface="Chalkboard" charset="0"/>
                <a:cs typeface="Chalkboard" charset="0"/>
                <a:sym typeface="Symbol"/>
              </a:rPr>
              <a:t> game for </a:t>
            </a:r>
            <a:endParaRPr lang="en-US" sz="1600" dirty="0">
              <a:solidFill>
                <a:srgbClr val="FF0000"/>
              </a:solidFill>
            </a:endParaRPr>
          </a:p>
        </p:txBody>
      </p:sp>
      <p:sp>
        <p:nvSpPr>
          <p:cNvPr id="206" name="Rectangle 205"/>
          <p:cNvSpPr/>
          <p:nvPr/>
        </p:nvSpPr>
        <p:spPr>
          <a:xfrm>
            <a:off x="1475656" y="3522494"/>
            <a:ext cx="1574470" cy="338554"/>
          </a:xfrm>
          <a:prstGeom prst="rect">
            <a:avLst/>
          </a:prstGeom>
        </p:spPr>
        <p:txBody>
          <a:bodyPr wrap="none">
            <a:spAutoFit/>
          </a:bodyPr>
          <a:lstStyle/>
          <a:p>
            <a:r>
              <a:rPr lang="en-US" sz="1600" dirty="0" err="1" smtClean="0">
                <a:solidFill>
                  <a:srgbClr val="0000FF"/>
                </a:solidFill>
                <a:latin typeface="Chalkboard" charset="0"/>
                <a:ea typeface="Chalkboard" charset="0"/>
                <a:cs typeface="Chalkboard" charset="0"/>
                <a:sym typeface="Symbol"/>
              </a:rPr>
              <a:t>scma</a:t>
            </a:r>
            <a:r>
              <a:rPr lang="en-US" sz="1600" dirty="0" smtClean="0">
                <a:solidFill>
                  <a:srgbClr val="0000FF"/>
                </a:solidFill>
                <a:latin typeface="Chalkboard" charset="0"/>
                <a:ea typeface="Chalkboard" charset="0"/>
                <a:cs typeface="Chalkboard" charset="0"/>
                <a:sym typeface="Symbol"/>
              </a:rPr>
              <a:t> game </a:t>
            </a:r>
            <a:r>
              <a:rPr lang="en-US" sz="1600" baseline="-25000" dirty="0" smtClean="0">
                <a:solidFill>
                  <a:srgbClr val="0000FF"/>
                </a:solidFill>
                <a:latin typeface="Chalkboard" charset="0"/>
                <a:ea typeface="Chalkboard" charset="0"/>
                <a:cs typeface="Chalkboard" charset="0"/>
                <a:sym typeface="Symbol"/>
              </a:rPr>
              <a:t>M</a:t>
            </a:r>
            <a:endParaRPr lang="en-US" sz="1600" dirty="0">
              <a:solidFill>
                <a:srgbClr val="0000FF"/>
              </a:solidFill>
            </a:endParaRPr>
          </a:p>
        </p:txBody>
      </p:sp>
      <p:sp>
        <p:nvSpPr>
          <p:cNvPr id="207" name="Text Box 7"/>
          <p:cNvSpPr txBox="1">
            <a:spLocks noChangeArrowheads="1"/>
          </p:cNvSpPr>
          <p:nvPr/>
        </p:nvSpPr>
        <p:spPr bwMode="auto">
          <a:xfrm>
            <a:off x="899592" y="5301208"/>
            <a:ext cx="3096344" cy="584775"/>
          </a:xfrm>
          <a:prstGeom prst="rect">
            <a:avLst/>
          </a:prstGeom>
          <a:noFill/>
          <a:ln w="9525">
            <a:noFill/>
            <a:miter lim="800000"/>
            <a:headEnd/>
            <a:tailEnd/>
          </a:ln>
        </p:spPr>
        <p:txBody>
          <a:bodyPr wrap="square">
            <a:spAutoFit/>
          </a:bodyPr>
          <a:lstStyle/>
          <a:p>
            <a:pPr marL="285750" indent="-285750">
              <a:spcBef>
                <a:spcPct val="50000"/>
              </a:spcBef>
            </a:pPr>
            <a:r>
              <a:rPr lang="en-US" sz="1600" dirty="0" smtClean="0">
                <a:latin typeface="Chalkboard" charset="0"/>
                <a:ea typeface="Chalkboard" charset="0"/>
                <a:cs typeface="Chalkboard" charset="0"/>
                <a:sym typeface="Symbol"/>
              </a:rPr>
              <a:t>(c*, t*)   {(c</a:t>
            </a:r>
            <a:r>
              <a:rPr lang="en-US" sz="1600" baseline="-25000" dirty="0" smtClean="0">
                <a:latin typeface="Chalkboard" charset="0"/>
                <a:ea typeface="Chalkboard" charset="0"/>
                <a:cs typeface="Chalkboard" charset="0"/>
                <a:sym typeface="Symbol"/>
              </a:rPr>
              <a:t>1</a:t>
            </a:r>
            <a:r>
              <a:rPr lang="en-US" sz="1600" dirty="0" smtClean="0">
                <a:latin typeface="Chalkboard" charset="0"/>
                <a:ea typeface="Chalkboard" charset="0"/>
                <a:cs typeface="Chalkboard" charset="0"/>
                <a:sym typeface="Symbol"/>
              </a:rPr>
              <a:t>, t</a:t>
            </a:r>
            <a:r>
              <a:rPr lang="en-US" sz="1600" baseline="-25000" dirty="0" smtClean="0">
                <a:latin typeface="Chalkboard" charset="0"/>
                <a:ea typeface="Chalkboard" charset="0"/>
                <a:cs typeface="Chalkboard" charset="0"/>
                <a:sym typeface="Symbol"/>
              </a:rPr>
              <a:t>1</a:t>
            </a:r>
            <a:r>
              <a:rPr lang="en-US" sz="1600" dirty="0" smtClean="0">
                <a:latin typeface="Chalkboard" charset="0"/>
                <a:ea typeface="Chalkboard" charset="0"/>
                <a:cs typeface="Chalkboard" charset="0"/>
                <a:sym typeface="Symbol"/>
              </a:rPr>
              <a:t>), …, (</a:t>
            </a:r>
            <a:r>
              <a:rPr lang="en-US" sz="1600" dirty="0" err="1">
                <a:latin typeface="Chalkboard" charset="0"/>
                <a:ea typeface="Chalkboard" charset="0"/>
                <a:cs typeface="Chalkboard" charset="0"/>
                <a:sym typeface="Symbol"/>
              </a:rPr>
              <a:t>c</a:t>
            </a:r>
            <a:r>
              <a:rPr lang="en-US" sz="1600" baseline="-25000" dirty="0" err="1" smtClean="0">
                <a:latin typeface="Chalkboard" charset="0"/>
                <a:ea typeface="Chalkboard" charset="0"/>
                <a:cs typeface="Chalkboard" charset="0"/>
                <a:sym typeface="Symbol"/>
              </a:rPr>
              <a:t>q</a:t>
            </a:r>
            <a:r>
              <a:rPr lang="en-US" sz="1600" dirty="0" smtClean="0">
                <a:latin typeface="Chalkboard" charset="0"/>
                <a:ea typeface="Chalkboard" charset="0"/>
                <a:cs typeface="Chalkboard" charset="0"/>
                <a:sym typeface="Symbol"/>
              </a:rPr>
              <a:t>, </a:t>
            </a:r>
            <a:r>
              <a:rPr lang="en-US" sz="1600" dirty="0" err="1" smtClean="0">
                <a:latin typeface="Chalkboard" charset="0"/>
                <a:ea typeface="Chalkboard" charset="0"/>
                <a:cs typeface="Chalkboard" charset="0"/>
                <a:sym typeface="Symbol"/>
              </a:rPr>
              <a:t>t</a:t>
            </a:r>
            <a:r>
              <a:rPr lang="en-US" sz="1600" baseline="-25000" dirty="0" err="1" smtClean="0">
                <a:latin typeface="Chalkboard" charset="0"/>
                <a:ea typeface="Chalkboard" charset="0"/>
                <a:cs typeface="Chalkboard" charset="0"/>
                <a:sym typeface="Symbol"/>
              </a:rPr>
              <a:t>q</a:t>
            </a:r>
            <a:r>
              <a:rPr lang="en-US" sz="1600" dirty="0" smtClean="0">
                <a:latin typeface="Chalkboard" charset="0"/>
                <a:ea typeface="Chalkboard" charset="0"/>
                <a:cs typeface="Chalkboard" charset="0"/>
                <a:sym typeface="Symbol"/>
              </a:rPr>
              <a:t>)} and is a valid forgery</a:t>
            </a:r>
            <a:endParaRPr lang="en-US" baseline="-25000" dirty="0" smtClean="0">
              <a:solidFill>
                <a:srgbClr val="0000FF"/>
              </a:solidFill>
              <a:latin typeface="Chalkboard" charset="0"/>
              <a:ea typeface="Chalkboard" charset="0"/>
              <a:cs typeface="Chalkboard" charset="0"/>
            </a:endParaRPr>
          </a:p>
        </p:txBody>
      </p:sp>
      <p:sp>
        <p:nvSpPr>
          <p:cNvPr id="208" name="Text Box 7"/>
          <p:cNvSpPr txBox="1">
            <a:spLocks noChangeArrowheads="1"/>
          </p:cNvSpPr>
          <p:nvPr/>
        </p:nvSpPr>
        <p:spPr bwMode="auto">
          <a:xfrm>
            <a:off x="5256588" y="5301208"/>
            <a:ext cx="3096344" cy="584775"/>
          </a:xfrm>
          <a:prstGeom prst="rect">
            <a:avLst/>
          </a:prstGeom>
          <a:noFill/>
          <a:ln w="9525">
            <a:noFill/>
            <a:miter lim="800000"/>
            <a:headEnd/>
            <a:tailEnd/>
          </a:ln>
        </p:spPr>
        <p:txBody>
          <a:bodyPr wrap="square">
            <a:spAutoFit/>
          </a:bodyPr>
          <a:lstStyle/>
          <a:p>
            <a:pPr marL="285750" indent="-285750">
              <a:spcBef>
                <a:spcPct val="50000"/>
              </a:spcBef>
            </a:pPr>
            <a:r>
              <a:rPr lang="en-US" sz="1600" dirty="0" smtClean="0">
                <a:latin typeface="Chalkboard" charset="0"/>
                <a:ea typeface="Chalkboard" charset="0"/>
                <a:cs typeface="Chalkboard" charset="0"/>
                <a:sym typeface="Symbol"/>
              </a:rPr>
              <a:t>(c*, t*)   {(c</a:t>
            </a:r>
            <a:r>
              <a:rPr lang="en-US" sz="1600" baseline="-25000" dirty="0" smtClean="0">
                <a:latin typeface="Chalkboard" charset="0"/>
                <a:ea typeface="Chalkboard" charset="0"/>
                <a:cs typeface="Chalkboard" charset="0"/>
                <a:sym typeface="Symbol"/>
              </a:rPr>
              <a:t>1</a:t>
            </a:r>
            <a:r>
              <a:rPr lang="en-US" sz="1600" dirty="0" smtClean="0">
                <a:latin typeface="Chalkboard" charset="0"/>
                <a:ea typeface="Chalkboard" charset="0"/>
                <a:cs typeface="Chalkboard" charset="0"/>
                <a:sym typeface="Symbol"/>
              </a:rPr>
              <a:t>, t</a:t>
            </a:r>
            <a:r>
              <a:rPr lang="en-US" sz="1600" baseline="-25000" dirty="0" smtClean="0">
                <a:latin typeface="Chalkboard" charset="0"/>
                <a:ea typeface="Chalkboard" charset="0"/>
                <a:cs typeface="Chalkboard" charset="0"/>
                <a:sym typeface="Symbol"/>
              </a:rPr>
              <a:t>1</a:t>
            </a:r>
            <a:r>
              <a:rPr lang="en-US" sz="1600" dirty="0" smtClean="0">
                <a:latin typeface="Chalkboard" charset="0"/>
                <a:ea typeface="Chalkboard" charset="0"/>
                <a:cs typeface="Chalkboard" charset="0"/>
                <a:sym typeface="Symbol"/>
              </a:rPr>
              <a:t>), …, (</a:t>
            </a:r>
            <a:r>
              <a:rPr lang="en-US" sz="1600" dirty="0" err="1">
                <a:latin typeface="Chalkboard" charset="0"/>
                <a:ea typeface="Chalkboard" charset="0"/>
                <a:cs typeface="Chalkboard" charset="0"/>
                <a:sym typeface="Symbol"/>
              </a:rPr>
              <a:t>c</a:t>
            </a:r>
            <a:r>
              <a:rPr lang="en-US" sz="1600" baseline="-25000" dirty="0" err="1" smtClean="0">
                <a:latin typeface="Chalkboard" charset="0"/>
                <a:ea typeface="Chalkboard" charset="0"/>
                <a:cs typeface="Chalkboard" charset="0"/>
                <a:sym typeface="Symbol"/>
              </a:rPr>
              <a:t>q</a:t>
            </a:r>
            <a:r>
              <a:rPr lang="en-US" sz="1600" dirty="0" smtClean="0">
                <a:latin typeface="Chalkboard" charset="0"/>
                <a:ea typeface="Chalkboard" charset="0"/>
                <a:cs typeface="Chalkboard" charset="0"/>
                <a:sym typeface="Symbol"/>
              </a:rPr>
              <a:t>, </a:t>
            </a:r>
            <a:r>
              <a:rPr lang="en-US" sz="1600" dirty="0" err="1" smtClean="0">
                <a:latin typeface="Chalkboard" charset="0"/>
                <a:ea typeface="Chalkboard" charset="0"/>
                <a:cs typeface="Chalkboard" charset="0"/>
                <a:sym typeface="Symbol"/>
              </a:rPr>
              <a:t>t</a:t>
            </a:r>
            <a:r>
              <a:rPr lang="en-US" sz="1600" baseline="-25000" dirty="0" err="1" smtClean="0">
                <a:latin typeface="Chalkboard" charset="0"/>
                <a:ea typeface="Chalkboard" charset="0"/>
                <a:cs typeface="Chalkboard" charset="0"/>
                <a:sym typeface="Symbol"/>
              </a:rPr>
              <a:t>q</a:t>
            </a:r>
            <a:r>
              <a:rPr lang="en-US" sz="1600" dirty="0" smtClean="0">
                <a:latin typeface="Chalkboard" charset="0"/>
                <a:ea typeface="Chalkboard" charset="0"/>
                <a:cs typeface="Chalkboard" charset="0"/>
                <a:sym typeface="Symbol"/>
              </a:rPr>
              <a:t>)} and </a:t>
            </a:r>
            <a:r>
              <a:rPr lang="en-US" sz="1600" dirty="0" err="1" smtClean="0">
                <a:latin typeface="Chalkboard" charset="0"/>
                <a:ea typeface="Chalkboard" charset="0"/>
                <a:cs typeface="Chalkboard" charset="0"/>
                <a:sym typeface="Symbol"/>
              </a:rPr>
              <a:t>Dec’</a:t>
            </a:r>
            <a:r>
              <a:rPr lang="en-US" sz="1600" baseline="-25000" dirty="0" err="1" smtClean="0">
                <a:latin typeface="Chalkboard" charset="0"/>
                <a:ea typeface="Chalkboard" charset="0"/>
                <a:cs typeface="Chalkboard" charset="0"/>
                <a:sym typeface="Symbol"/>
              </a:rPr>
              <a:t>k</a:t>
            </a:r>
            <a:r>
              <a:rPr lang="en-US" sz="1600" baseline="-45000" dirty="0" err="1" smtClean="0">
                <a:latin typeface="Chalkboard" charset="0"/>
                <a:ea typeface="Chalkboard" charset="0"/>
                <a:cs typeface="Chalkboard" charset="0"/>
                <a:sym typeface="Symbol"/>
              </a:rPr>
              <a:t>M</a:t>
            </a:r>
            <a:r>
              <a:rPr lang="en-US" sz="1600" baseline="-45000" dirty="0" smtClean="0">
                <a:latin typeface="Chalkboard" charset="0"/>
                <a:ea typeface="Chalkboard" charset="0"/>
                <a:cs typeface="Chalkboard" charset="0"/>
                <a:sym typeface="Symbol"/>
              </a:rPr>
              <a:t>, </a:t>
            </a:r>
            <a:r>
              <a:rPr lang="en-US" sz="1600" baseline="-25000" dirty="0" err="1" smtClean="0">
                <a:latin typeface="Chalkboard" charset="0"/>
                <a:ea typeface="Chalkboard" charset="0"/>
                <a:cs typeface="Chalkboard" charset="0"/>
                <a:sym typeface="Symbol"/>
              </a:rPr>
              <a:t>k</a:t>
            </a:r>
            <a:r>
              <a:rPr lang="en-US" sz="1600" baseline="-45000" dirty="0" err="1" smtClean="0">
                <a:latin typeface="Chalkboard" charset="0"/>
                <a:ea typeface="Chalkboard" charset="0"/>
                <a:cs typeface="Chalkboard" charset="0"/>
                <a:sym typeface="Symbol"/>
              </a:rPr>
              <a:t>E</a:t>
            </a:r>
            <a:r>
              <a:rPr lang="en-US" sz="1600" dirty="0" smtClean="0">
                <a:latin typeface="Chalkboard" charset="0"/>
                <a:ea typeface="Chalkboard" charset="0"/>
                <a:cs typeface="Chalkboard" charset="0"/>
                <a:sym typeface="Symbol"/>
              </a:rPr>
              <a:t>(c*, t*) = 1</a:t>
            </a:r>
            <a:endParaRPr lang="en-US" baseline="-25000" dirty="0" smtClean="0">
              <a:solidFill>
                <a:srgbClr val="0000FF"/>
              </a:solidFill>
              <a:latin typeface="Chalkboard" charset="0"/>
              <a:ea typeface="Chalkboard" charset="0"/>
              <a:cs typeface="Chalkboard" charset="0"/>
            </a:endParaRPr>
          </a:p>
        </p:txBody>
      </p:sp>
      <p:grpSp>
        <p:nvGrpSpPr>
          <p:cNvPr id="209" name="Group 208"/>
          <p:cNvGrpSpPr/>
          <p:nvPr/>
        </p:nvGrpSpPr>
        <p:grpSpPr>
          <a:xfrm>
            <a:off x="5814849" y="1128519"/>
            <a:ext cx="2065143" cy="2542090"/>
            <a:chOff x="10081583" y="2545359"/>
            <a:chExt cx="1598934" cy="2387296"/>
          </a:xfrm>
        </p:grpSpPr>
        <p:pic>
          <p:nvPicPr>
            <p:cNvPr id="210" name="Picture 209"/>
            <p:cNvPicPr>
              <a:picLocks noChangeAspect="1"/>
            </p:cNvPicPr>
            <p:nvPr/>
          </p:nvPicPr>
          <p:blipFill>
            <a:blip r:embed="rId8"/>
            <a:stretch>
              <a:fillRect/>
            </a:stretch>
          </p:blipFill>
          <p:spPr>
            <a:xfrm>
              <a:off x="10116406" y="2790220"/>
              <a:ext cx="1564111" cy="2142435"/>
            </a:xfrm>
            <a:prstGeom prst="rect">
              <a:avLst/>
            </a:prstGeom>
            <a:noFill/>
            <a:ln w="190500" cap="sq">
              <a:solidFill>
                <a:srgbClr val="FFFF99"/>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211" name="Oval 210"/>
            <p:cNvSpPr/>
            <p:nvPr/>
          </p:nvSpPr>
          <p:spPr>
            <a:xfrm>
              <a:off x="10620463" y="2545359"/>
              <a:ext cx="432048" cy="369332"/>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TextBox 211"/>
            <p:cNvSpPr txBox="1"/>
            <p:nvPr/>
          </p:nvSpPr>
          <p:spPr>
            <a:xfrm rot="21225297">
              <a:off x="10081583" y="3256378"/>
              <a:ext cx="1574971" cy="1387370"/>
            </a:xfrm>
            <a:prstGeom prst="rect">
              <a:avLst/>
            </a:prstGeom>
            <a:noFill/>
          </p:spPr>
          <p:txBody>
            <a:bodyPr wrap="square" rtlCol="0">
              <a:spAutoFit/>
            </a:bodyPr>
            <a:lstStyle/>
            <a:p>
              <a:pPr algn="ctr"/>
              <a:r>
                <a:rPr lang="en-US" dirty="0" smtClean="0">
                  <a:latin typeface="Bradley Hand" charset="0"/>
                  <a:ea typeface="Bradley Hand" charset="0"/>
                  <a:cs typeface="Bradley Hand" charset="0"/>
                </a:rPr>
                <a:t>Food for thought: Does a similar </a:t>
              </a:r>
              <a:r>
                <a:rPr lang="en-US" smtClean="0">
                  <a:latin typeface="Bradley Hand" charset="0"/>
                  <a:ea typeface="Bradley Hand" charset="0"/>
                  <a:cs typeface="Bradley Hand" charset="0"/>
                </a:rPr>
                <a:t>reduction hold </a:t>
              </a:r>
              <a:r>
                <a:rPr lang="en-US" dirty="0" smtClean="0">
                  <a:latin typeface="Bradley Hand" charset="0"/>
                  <a:ea typeface="Bradley Hand" charset="0"/>
                  <a:cs typeface="Bradley Hand" charset="0"/>
                </a:rPr>
                <a:t>for authenticate-then-encrypt??</a:t>
              </a:r>
              <a:endParaRPr lang="en-US" dirty="0">
                <a:latin typeface="Bradley Hand" charset="0"/>
                <a:ea typeface="Bradley Hand" charset="0"/>
                <a:cs typeface="Bradley Hand" charset="0"/>
              </a:endParaRPr>
            </a:p>
          </p:txBody>
        </p:sp>
      </p:grpSp>
      <p:sp>
        <p:nvSpPr>
          <p:cNvPr id="93" name="灯片编号占位符 10"/>
          <p:cNvSpPr>
            <a:spLocks noGrp="1"/>
          </p:cNvSpPr>
          <p:nvPr>
            <p:ph type="sldNum" sz="quarter" idx="12"/>
          </p:nvPr>
        </p:nvSpPr>
        <p:spPr>
          <a:xfrm>
            <a:off x="8507395" y="6398261"/>
            <a:ext cx="514400" cy="268139"/>
          </a:xfrm>
          <a:noFill/>
          <a:ln w="9525">
            <a:noFill/>
            <a:miter lim="800000"/>
            <a:headEnd/>
            <a:tailEnd/>
          </a:ln>
          <a:effectLst/>
        </p:spPr>
        <p:txBody>
          <a:bodyPr vert="horz" wrap="square" lIns="91440" tIns="45720" rIns="91440" bIns="45720" numCol="1" anchor="t" anchorCtr="0" compatLnSpc="1">
            <a:prstTxWarp prst="textNoShape">
              <a:avLst/>
            </a:prstTxWarp>
          </a:bodyPr>
          <a:lstStyle/>
          <a:p>
            <a:pPr algn="ctr"/>
            <a:r>
              <a:rPr lang="en-US" sz="1200" dirty="0" smtClean="0">
                <a:solidFill>
                  <a:schemeClr val="bg1">
                    <a:lumMod val="65000"/>
                  </a:schemeClr>
                </a:solidFill>
                <a:latin typeface="Calibri" panose="020F0502020204030204" pitchFamily="34" charset="0"/>
              </a:rPr>
              <a:t>33</a:t>
            </a:r>
            <a:endParaRPr lang="en-US" sz="1200" dirty="0">
              <a:solidFill>
                <a:schemeClr val="bg1">
                  <a:lumMod val="65000"/>
                </a:schemeClr>
              </a:solidFill>
              <a:latin typeface="Calibri" panose="020F0502020204030204" pitchFamily="34" charset="0"/>
            </a:endParaRPr>
          </a:p>
        </p:txBody>
      </p:sp>
      <p:sp>
        <p:nvSpPr>
          <p:cNvPr id="94" name="文本框 93"/>
          <p:cNvSpPr txBox="1"/>
          <p:nvPr/>
        </p:nvSpPr>
        <p:spPr>
          <a:xfrm>
            <a:off x="56876" y="620252"/>
            <a:ext cx="1850828" cy="369332"/>
          </a:xfrm>
          <a:prstGeom prst="rect">
            <a:avLst/>
          </a:prstGeom>
          <a:noFill/>
        </p:spPr>
        <p:txBody>
          <a:bodyPr wrap="none" rtlCol="0">
            <a:spAutoFit/>
          </a:bodyPr>
          <a:lstStyle/>
          <a:p>
            <a:r>
              <a:rPr lang="en-US" altLang="zh-CN" dirty="0" smtClean="0">
                <a:latin typeface="Calibri" pitchFamily="34" charset="0"/>
              </a:rPr>
              <a:t>Construction 4.18</a:t>
            </a:r>
            <a:endParaRPr lang="zh-CN" altLang="en-US" dirty="0">
              <a:latin typeface="Calibri" pitchFamily="34" charset="0"/>
            </a:endParaRPr>
          </a:p>
        </p:txBody>
      </p:sp>
    </p:spTree>
    <p:extLst>
      <p:ext uri="{BB962C8B-B14F-4D97-AF65-F5344CB8AC3E}">
        <p14:creationId xmlns:p14="http://schemas.microsoft.com/office/powerpoint/2010/main" val="94446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nodeType="clickEffect">
                                  <p:stCondLst>
                                    <p:cond delay="0"/>
                                  </p:stCondLst>
                                  <p:childTnLst>
                                    <p:set>
                                      <p:cBhvr>
                                        <p:cTn id="16" dur="1" fill="hold">
                                          <p:stCondLst>
                                            <p:cond delay="0"/>
                                          </p:stCondLst>
                                        </p:cTn>
                                        <p:tgtEl>
                                          <p:spTgt spid="154"/>
                                        </p:tgtEl>
                                        <p:attrNameLst>
                                          <p:attrName>style.visibility</p:attrName>
                                        </p:attrNameLst>
                                      </p:cBhvr>
                                      <p:to>
                                        <p:strVal val="visible"/>
                                      </p:to>
                                    </p:set>
                                    <p:animEffect transition="in" filter="wipe(down)">
                                      <p:cBhvr>
                                        <p:cTn id="17" dur="580">
                                          <p:stCondLst>
                                            <p:cond delay="0"/>
                                          </p:stCondLst>
                                        </p:cTn>
                                        <p:tgtEl>
                                          <p:spTgt spid="154"/>
                                        </p:tgtEl>
                                      </p:cBhvr>
                                    </p:animEffect>
                                    <p:anim calcmode="lin" valueType="num">
                                      <p:cBhvr>
                                        <p:cTn id="18" dur="1822" tmFilter="0,0; 0.14,0.36; 0.43,0.73; 0.71,0.91; 1.0,1.0">
                                          <p:stCondLst>
                                            <p:cond delay="0"/>
                                          </p:stCondLst>
                                        </p:cTn>
                                        <p:tgtEl>
                                          <p:spTgt spid="154"/>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154"/>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154"/>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154"/>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154"/>
                                        </p:tgtEl>
                                        <p:attrNameLst>
                                          <p:attrName>ppt_y</p:attrName>
                                        </p:attrNameLst>
                                      </p:cBhvr>
                                      <p:tavLst>
                                        <p:tav tm="0" fmla="#ppt_y-sin(pi*$)/81">
                                          <p:val>
                                            <p:fltVal val="0"/>
                                          </p:val>
                                        </p:tav>
                                        <p:tav tm="100000">
                                          <p:val>
                                            <p:fltVal val="1"/>
                                          </p:val>
                                        </p:tav>
                                      </p:tavLst>
                                    </p:anim>
                                    <p:animScale>
                                      <p:cBhvr>
                                        <p:cTn id="23" dur="26">
                                          <p:stCondLst>
                                            <p:cond delay="650"/>
                                          </p:stCondLst>
                                        </p:cTn>
                                        <p:tgtEl>
                                          <p:spTgt spid="154"/>
                                        </p:tgtEl>
                                      </p:cBhvr>
                                      <p:to x="100000" y="60000"/>
                                    </p:animScale>
                                    <p:animScale>
                                      <p:cBhvr>
                                        <p:cTn id="24" dur="166" decel="50000">
                                          <p:stCondLst>
                                            <p:cond delay="676"/>
                                          </p:stCondLst>
                                        </p:cTn>
                                        <p:tgtEl>
                                          <p:spTgt spid="154"/>
                                        </p:tgtEl>
                                      </p:cBhvr>
                                      <p:to x="100000" y="100000"/>
                                    </p:animScale>
                                    <p:animScale>
                                      <p:cBhvr>
                                        <p:cTn id="25" dur="26">
                                          <p:stCondLst>
                                            <p:cond delay="1312"/>
                                          </p:stCondLst>
                                        </p:cTn>
                                        <p:tgtEl>
                                          <p:spTgt spid="154"/>
                                        </p:tgtEl>
                                      </p:cBhvr>
                                      <p:to x="100000" y="80000"/>
                                    </p:animScale>
                                    <p:animScale>
                                      <p:cBhvr>
                                        <p:cTn id="26" dur="166" decel="50000">
                                          <p:stCondLst>
                                            <p:cond delay="1338"/>
                                          </p:stCondLst>
                                        </p:cTn>
                                        <p:tgtEl>
                                          <p:spTgt spid="154"/>
                                        </p:tgtEl>
                                      </p:cBhvr>
                                      <p:to x="100000" y="100000"/>
                                    </p:animScale>
                                    <p:animScale>
                                      <p:cBhvr>
                                        <p:cTn id="27" dur="26">
                                          <p:stCondLst>
                                            <p:cond delay="1642"/>
                                          </p:stCondLst>
                                        </p:cTn>
                                        <p:tgtEl>
                                          <p:spTgt spid="154"/>
                                        </p:tgtEl>
                                      </p:cBhvr>
                                      <p:to x="100000" y="90000"/>
                                    </p:animScale>
                                    <p:animScale>
                                      <p:cBhvr>
                                        <p:cTn id="28" dur="166" decel="50000">
                                          <p:stCondLst>
                                            <p:cond delay="1668"/>
                                          </p:stCondLst>
                                        </p:cTn>
                                        <p:tgtEl>
                                          <p:spTgt spid="154"/>
                                        </p:tgtEl>
                                      </p:cBhvr>
                                      <p:to x="100000" y="100000"/>
                                    </p:animScale>
                                    <p:animScale>
                                      <p:cBhvr>
                                        <p:cTn id="29" dur="26">
                                          <p:stCondLst>
                                            <p:cond delay="1808"/>
                                          </p:stCondLst>
                                        </p:cTn>
                                        <p:tgtEl>
                                          <p:spTgt spid="154"/>
                                        </p:tgtEl>
                                      </p:cBhvr>
                                      <p:to x="100000" y="95000"/>
                                    </p:animScale>
                                    <p:animScale>
                                      <p:cBhvr>
                                        <p:cTn id="30" dur="166" decel="50000">
                                          <p:stCondLst>
                                            <p:cond delay="1834"/>
                                          </p:stCondLst>
                                        </p:cTn>
                                        <p:tgtEl>
                                          <p:spTgt spid="154"/>
                                        </p:tgtEl>
                                      </p:cBhvr>
                                      <p:to x="100000" y="100000"/>
                                    </p:animScale>
                                  </p:childTnLst>
                                </p:cTn>
                              </p:par>
                              <p:par>
                                <p:cTn id="31" presetID="26" presetClass="entr" presetSubtype="0" fill="hold" grpId="0" nodeType="withEffect">
                                  <p:stCondLst>
                                    <p:cond delay="0"/>
                                  </p:stCondLst>
                                  <p:childTnLst>
                                    <p:set>
                                      <p:cBhvr>
                                        <p:cTn id="32" dur="1" fill="hold">
                                          <p:stCondLst>
                                            <p:cond delay="0"/>
                                          </p:stCondLst>
                                        </p:cTn>
                                        <p:tgtEl>
                                          <p:spTgt spid="155"/>
                                        </p:tgtEl>
                                        <p:attrNameLst>
                                          <p:attrName>style.visibility</p:attrName>
                                        </p:attrNameLst>
                                      </p:cBhvr>
                                      <p:to>
                                        <p:strVal val="visible"/>
                                      </p:to>
                                    </p:set>
                                    <p:animEffect transition="in" filter="wipe(down)">
                                      <p:cBhvr>
                                        <p:cTn id="33" dur="580">
                                          <p:stCondLst>
                                            <p:cond delay="0"/>
                                          </p:stCondLst>
                                        </p:cTn>
                                        <p:tgtEl>
                                          <p:spTgt spid="155"/>
                                        </p:tgtEl>
                                      </p:cBhvr>
                                    </p:animEffect>
                                    <p:anim calcmode="lin" valueType="num">
                                      <p:cBhvr>
                                        <p:cTn id="34" dur="1822" tmFilter="0,0; 0.14,0.36; 0.43,0.73; 0.71,0.91; 1.0,1.0">
                                          <p:stCondLst>
                                            <p:cond delay="0"/>
                                          </p:stCondLst>
                                        </p:cTn>
                                        <p:tgtEl>
                                          <p:spTgt spid="155"/>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155"/>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155"/>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155"/>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155"/>
                                        </p:tgtEl>
                                        <p:attrNameLst>
                                          <p:attrName>ppt_y</p:attrName>
                                        </p:attrNameLst>
                                      </p:cBhvr>
                                      <p:tavLst>
                                        <p:tav tm="0" fmla="#ppt_y-sin(pi*$)/81">
                                          <p:val>
                                            <p:fltVal val="0"/>
                                          </p:val>
                                        </p:tav>
                                        <p:tav tm="100000">
                                          <p:val>
                                            <p:fltVal val="1"/>
                                          </p:val>
                                        </p:tav>
                                      </p:tavLst>
                                    </p:anim>
                                    <p:animScale>
                                      <p:cBhvr>
                                        <p:cTn id="39" dur="26">
                                          <p:stCondLst>
                                            <p:cond delay="650"/>
                                          </p:stCondLst>
                                        </p:cTn>
                                        <p:tgtEl>
                                          <p:spTgt spid="155"/>
                                        </p:tgtEl>
                                      </p:cBhvr>
                                      <p:to x="100000" y="60000"/>
                                    </p:animScale>
                                    <p:animScale>
                                      <p:cBhvr>
                                        <p:cTn id="40" dur="166" decel="50000">
                                          <p:stCondLst>
                                            <p:cond delay="676"/>
                                          </p:stCondLst>
                                        </p:cTn>
                                        <p:tgtEl>
                                          <p:spTgt spid="155"/>
                                        </p:tgtEl>
                                      </p:cBhvr>
                                      <p:to x="100000" y="100000"/>
                                    </p:animScale>
                                    <p:animScale>
                                      <p:cBhvr>
                                        <p:cTn id="41" dur="26">
                                          <p:stCondLst>
                                            <p:cond delay="1312"/>
                                          </p:stCondLst>
                                        </p:cTn>
                                        <p:tgtEl>
                                          <p:spTgt spid="155"/>
                                        </p:tgtEl>
                                      </p:cBhvr>
                                      <p:to x="100000" y="80000"/>
                                    </p:animScale>
                                    <p:animScale>
                                      <p:cBhvr>
                                        <p:cTn id="42" dur="166" decel="50000">
                                          <p:stCondLst>
                                            <p:cond delay="1338"/>
                                          </p:stCondLst>
                                        </p:cTn>
                                        <p:tgtEl>
                                          <p:spTgt spid="155"/>
                                        </p:tgtEl>
                                      </p:cBhvr>
                                      <p:to x="100000" y="100000"/>
                                    </p:animScale>
                                    <p:animScale>
                                      <p:cBhvr>
                                        <p:cTn id="43" dur="26">
                                          <p:stCondLst>
                                            <p:cond delay="1642"/>
                                          </p:stCondLst>
                                        </p:cTn>
                                        <p:tgtEl>
                                          <p:spTgt spid="155"/>
                                        </p:tgtEl>
                                      </p:cBhvr>
                                      <p:to x="100000" y="90000"/>
                                    </p:animScale>
                                    <p:animScale>
                                      <p:cBhvr>
                                        <p:cTn id="44" dur="166" decel="50000">
                                          <p:stCondLst>
                                            <p:cond delay="1668"/>
                                          </p:stCondLst>
                                        </p:cTn>
                                        <p:tgtEl>
                                          <p:spTgt spid="155"/>
                                        </p:tgtEl>
                                      </p:cBhvr>
                                      <p:to x="100000" y="100000"/>
                                    </p:animScale>
                                    <p:animScale>
                                      <p:cBhvr>
                                        <p:cTn id="45" dur="26">
                                          <p:stCondLst>
                                            <p:cond delay="1808"/>
                                          </p:stCondLst>
                                        </p:cTn>
                                        <p:tgtEl>
                                          <p:spTgt spid="155"/>
                                        </p:tgtEl>
                                      </p:cBhvr>
                                      <p:to x="100000" y="95000"/>
                                    </p:animScale>
                                    <p:animScale>
                                      <p:cBhvr>
                                        <p:cTn id="46" dur="166" decel="50000">
                                          <p:stCondLst>
                                            <p:cond delay="1834"/>
                                          </p:stCondLst>
                                        </p:cTn>
                                        <p:tgtEl>
                                          <p:spTgt spid="155"/>
                                        </p:tgtEl>
                                      </p:cBhvr>
                                      <p:to x="100000" y="100000"/>
                                    </p:animScale>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8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6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6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8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5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5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7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7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6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6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0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0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7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7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79"/>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2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155" grpId="0"/>
      <p:bldP spid="156" grpId="0"/>
      <p:bldP spid="158" grpId="0"/>
      <p:bldP spid="160" grpId="0"/>
      <p:bldP spid="162" grpId="0"/>
      <p:bldP spid="168" grpId="0"/>
      <p:bldP spid="171" grpId="0"/>
      <p:bldP spid="177" grpId="0"/>
      <p:bldP spid="178" grpId="0" animBg="1"/>
      <p:bldP spid="179" grpId="0"/>
      <p:bldP spid="205" grpId="0"/>
      <p:bldP spid="206" grpId="0"/>
      <p:bldP spid="207" grpId="0"/>
      <p:bldP spid="20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A210B1BB-E12E-441C-BC6A-ECF78AA782CB}" type="slidenum">
              <a:rPr lang="en-US" smtClean="0"/>
              <a:pPr>
                <a:defRPr/>
              </a:pPr>
              <a:t>19</a:t>
            </a:fld>
            <a:endParaRPr lang="en-US" dirty="0"/>
          </a:p>
        </p:txBody>
      </p:sp>
      <p:sp>
        <p:nvSpPr>
          <p:cNvPr id="4" name="Text Box 7"/>
          <p:cNvSpPr txBox="1">
            <a:spLocks noChangeArrowheads="1"/>
          </p:cNvSpPr>
          <p:nvPr/>
        </p:nvSpPr>
        <p:spPr bwMode="auto">
          <a:xfrm>
            <a:off x="251520" y="722894"/>
            <a:ext cx="8856984" cy="646331"/>
          </a:xfrm>
          <a:prstGeom prst="rect">
            <a:avLst/>
          </a:prstGeom>
          <a:noFill/>
          <a:ln w="9525">
            <a:noFill/>
            <a:miter lim="800000"/>
            <a:headEnd/>
            <a:tailEnd/>
          </a:ln>
        </p:spPr>
        <p:txBody>
          <a:bodyPr wrap="square">
            <a:spAutoFit/>
          </a:bodyPr>
          <a:lstStyle/>
          <a:p>
            <a:pPr>
              <a:spcBef>
                <a:spcPct val="50000"/>
              </a:spcBef>
            </a:pPr>
            <a:r>
              <a:rPr lang="en-US" dirty="0" smtClean="0">
                <a:latin typeface="Calibri" pitchFamily="34" charset="0"/>
                <a:sym typeface="Symbol"/>
              </a:rPr>
              <a:t>Definition 4.16: ’ is </a:t>
            </a:r>
            <a:r>
              <a:rPr lang="en-US" dirty="0" smtClean="0">
                <a:solidFill>
                  <a:srgbClr val="FF0000"/>
                </a:solidFill>
                <a:latin typeface="Calibri" pitchFamily="34" charset="0"/>
                <a:sym typeface="Symbol"/>
              </a:rPr>
              <a:t>unforgeable</a:t>
            </a:r>
            <a:r>
              <a:rPr lang="en-US" dirty="0" smtClean="0">
                <a:latin typeface="Calibri" pitchFamily="34" charset="0"/>
                <a:sym typeface="Symbol"/>
              </a:rPr>
              <a:t> if for every PPT A, there is a negligible function </a:t>
            </a:r>
            <a:r>
              <a:rPr lang="en-US" dirty="0" err="1" smtClean="0">
                <a:latin typeface="Calibri" pitchFamily="34" charset="0"/>
                <a:sym typeface="Symbol"/>
              </a:rPr>
              <a:t>negl</a:t>
            </a:r>
            <a:r>
              <a:rPr lang="en-US" dirty="0" smtClean="0">
                <a:latin typeface="Calibri" pitchFamily="34" charset="0"/>
                <a:sym typeface="Symbol"/>
              </a:rPr>
              <a:t>, such that:</a:t>
            </a:r>
            <a:endParaRPr lang="en-US" dirty="0" smtClean="0">
              <a:solidFill>
                <a:srgbClr val="0000FF"/>
              </a:solidFill>
              <a:latin typeface="Calibri" pitchFamily="34" charset="0"/>
            </a:endParaRPr>
          </a:p>
        </p:txBody>
      </p:sp>
      <p:cxnSp>
        <p:nvCxnSpPr>
          <p:cNvPr id="5" name="Straight Connector 79"/>
          <p:cNvCxnSpPr/>
          <p:nvPr/>
        </p:nvCxnSpPr>
        <p:spPr>
          <a:xfrm>
            <a:off x="0" y="548680"/>
            <a:ext cx="9180512"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7" name="Group 62"/>
          <p:cNvGrpSpPr/>
          <p:nvPr/>
        </p:nvGrpSpPr>
        <p:grpSpPr>
          <a:xfrm>
            <a:off x="1314872" y="1285623"/>
            <a:ext cx="4112840" cy="792088"/>
            <a:chOff x="891208" y="8660637"/>
            <a:chExt cx="4112840" cy="792088"/>
          </a:xfrm>
        </p:grpSpPr>
        <p:sp>
          <p:nvSpPr>
            <p:cNvPr id="8" name="Text Box 7"/>
            <p:cNvSpPr txBox="1">
              <a:spLocks noChangeArrowheads="1"/>
            </p:cNvSpPr>
            <p:nvPr/>
          </p:nvSpPr>
          <p:spPr bwMode="auto">
            <a:xfrm>
              <a:off x="3635896" y="8852247"/>
              <a:ext cx="1368152"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sym typeface="Symbol"/>
                </a:rPr>
                <a:t>negl</a:t>
              </a:r>
              <a:r>
                <a:rPr lang="en-US" dirty="0" smtClean="0">
                  <a:latin typeface="Calibri" pitchFamily="34" charset="0"/>
                  <a:sym typeface="Symbol"/>
                </a:rPr>
                <a:t>(n)</a:t>
              </a:r>
              <a:endParaRPr lang="en-US" dirty="0" smtClean="0">
                <a:solidFill>
                  <a:srgbClr val="0000FF"/>
                </a:solidFill>
                <a:latin typeface="Calibri" pitchFamily="34" charset="0"/>
              </a:endParaRPr>
            </a:p>
          </p:txBody>
        </p:sp>
        <p:grpSp>
          <p:nvGrpSpPr>
            <p:cNvPr id="9" name="Group 83"/>
            <p:cNvGrpSpPr/>
            <p:nvPr/>
          </p:nvGrpSpPr>
          <p:grpSpPr>
            <a:xfrm>
              <a:off x="891208" y="8660637"/>
              <a:ext cx="3096344" cy="792088"/>
              <a:chOff x="5283696" y="5030039"/>
              <a:chExt cx="3096344" cy="792088"/>
            </a:xfrm>
          </p:grpSpPr>
          <p:grpSp>
            <p:nvGrpSpPr>
              <p:cNvPr id="10" name="Group 81"/>
              <p:cNvGrpSpPr/>
              <p:nvPr/>
            </p:nvGrpSpPr>
            <p:grpSpPr>
              <a:xfrm>
                <a:off x="5283696" y="5030039"/>
                <a:ext cx="2537048" cy="792088"/>
                <a:chOff x="5283696" y="4886023"/>
                <a:chExt cx="2537048" cy="792088"/>
              </a:xfrm>
            </p:grpSpPr>
            <p:sp>
              <p:nvSpPr>
                <p:cNvPr id="12" name="Text Box 7"/>
                <p:cNvSpPr txBox="1">
                  <a:spLocks noChangeArrowheads="1"/>
                </p:cNvSpPr>
                <p:nvPr/>
              </p:nvSpPr>
              <p:spPr bwMode="auto">
                <a:xfrm>
                  <a:off x="5283696" y="5106312"/>
                  <a:ext cx="567680"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sym typeface="Symbol"/>
                    </a:rPr>
                    <a:t>Pr</a:t>
                  </a:r>
                  <a:endParaRPr lang="en-US" dirty="0" smtClean="0">
                    <a:solidFill>
                      <a:srgbClr val="0000FF"/>
                    </a:solidFill>
                    <a:latin typeface="Calibri" pitchFamily="34" charset="0"/>
                  </a:endParaRPr>
                </a:p>
              </p:txBody>
            </p:sp>
            <p:grpSp>
              <p:nvGrpSpPr>
                <p:cNvPr id="13" name="Group 80"/>
                <p:cNvGrpSpPr/>
                <p:nvPr/>
              </p:nvGrpSpPr>
              <p:grpSpPr>
                <a:xfrm>
                  <a:off x="5656312" y="4886023"/>
                  <a:ext cx="2164432" cy="792088"/>
                  <a:chOff x="5656312" y="4886023"/>
                  <a:chExt cx="2164432" cy="792088"/>
                </a:xfrm>
              </p:grpSpPr>
              <p:grpSp>
                <p:nvGrpSpPr>
                  <p:cNvPr id="14" name="Group 54"/>
                  <p:cNvGrpSpPr/>
                  <p:nvPr/>
                </p:nvGrpSpPr>
                <p:grpSpPr>
                  <a:xfrm>
                    <a:off x="5732512" y="5085184"/>
                    <a:ext cx="2079848" cy="566215"/>
                    <a:chOff x="484312" y="5229200"/>
                    <a:chExt cx="2079848" cy="566215"/>
                  </a:xfrm>
                </p:grpSpPr>
                <p:sp>
                  <p:nvSpPr>
                    <p:cNvPr id="17" name="Text Box 7"/>
                    <p:cNvSpPr txBox="1">
                      <a:spLocks noChangeArrowheads="1"/>
                    </p:cNvSpPr>
                    <p:nvPr/>
                  </p:nvSpPr>
                  <p:spPr bwMode="auto">
                    <a:xfrm>
                      <a:off x="484312" y="5229200"/>
                      <a:ext cx="2079848"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rPr>
                        <a:t>Enc</a:t>
                      </a:r>
                      <a:r>
                        <a:rPr lang="en-US" dirty="0" smtClean="0">
                          <a:latin typeface="Calibri" pitchFamily="34" charset="0"/>
                        </a:rPr>
                        <a:t>-Forge      (n)</a:t>
                      </a:r>
                      <a:endParaRPr lang="en-US" dirty="0" smtClean="0">
                        <a:solidFill>
                          <a:srgbClr val="0000FF"/>
                        </a:solidFill>
                        <a:latin typeface="Calibri" pitchFamily="34" charset="0"/>
                      </a:endParaRPr>
                    </a:p>
                  </p:txBody>
                </p:sp>
                <p:sp>
                  <p:nvSpPr>
                    <p:cNvPr id="18" name="Text Box 7"/>
                    <p:cNvSpPr txBox="1">
                      <a:spLocks noChangeArrowheads="1"/>
                    </p:cNvSpPr>
                    <p:nvPr/>
                  </p:nvSpPr>
                  <p:spPr bwMode="auto">
                    <a:xfrm>
                      <a:off x="1276400" y="5426083"/>
                      <a:ext cx="63968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rPr>
                        <a:t>A, </a:t>
                      </a:r>
                      <a:r>
                        <a:rPr lang="en-US" dirty="0" smtClean="0">
                          <a:latin typeface="Calibri" pitchFamily="34" charset="0"/>
                          <a:sym typeface="Symbol"/>
                        </a:rPr>
                        <a:t></a:t>
                      </a:r>
                      <a:endParaRPr lang="en-US" dirty="0" smtClean="0">
                        <a:solidFill>
                          <a:srgbClr val="0000FF"/>
                        </a:solidFill>
                        <a:latin typeface="Calibri" pitchFamily="34" charset="0"/>
                      </a:endParaRPr>
                    </a:p>
                  </p:txBody>
                </p:sp>
              </p:grpSp>
              <p:sp>
                <p:nvSpPr>
                  <p:cNvPr id="15" name="Text Box 7"/>
                  <p:cNvSpPr txBox="1">
                    <a:spLocks noChangeArrowheads="1"/>
                  </p:cNvSpPr>
                  <p:nvPr/>
                </p:nvSpPr>
                <p:spPr bwMode="auto">
                  <a:xfrm>
                    <a:off x="7253064" y="5085184"/>
                    <a:ext cx="567680"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sym typeface="Symbol"/>
                      </a:rPr>
                      <a:t>= 1</a:t>
                    </a:r>
                    <a:endParaRPr lang="en-US" dirty="0" smtClean="0">
                      <a:solidFill>
                        <a:srgbClr val="0000FF"/>
                      </a:solidFill>
                      <a:latin typeface="Calibri" pitchFamily="34" charset="0"/>
                    </a:endParaRPr>
                  </a:p>
                </p:txBody>
              </p:sp>
              <p:sp>
                <p:nvSpPr>
                  <p:cNvPr id="16" name="Double Bracket 92"/>
                  <p:cNvSpPr/>
                  <p:nvPr/>
                </p:nvSpPr>
                <p:spPr>
                  <a:xfrm>
                    <a:off x="5656312" y="4886023"/>
                    <a:ext cx="2092424" cy="792088"/>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2000">
                      <a:latin typeface="Calibri" pitchFamily="34" charset="0"/>
                    </a:endParaRPr>
                  </a:p>
                </p:txBody>
              </p:sp>
            </p:grpSp>
          </p:grpSp>
          <p:sp>
            <p:nvSpPr>
              <p:cNvPr id="11" name="Text Box 7"/>
              <p:cNvSpPr txBox="1">
                <a:spLocks noChangeArrowheads="1"/>
              </p:cNvSpPr>
              <p:nvPr/>
            </p:nvSpPr>
            <p:spPr bwMode="auto">
              <a:xfrm>
                <a:off x="7812360" y="5226347"/>
                <a:ext cx="567680"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sym typeface="Symbol"/>
                  </a:rPr>
                  <a:t></a:t>
                </a:r>
                <a:endParaRPr lang="en-US" dirty="0" smtClean="0">
                  <a:solidFill>
                    <a:srgbClr val="0000FF"/>
                  </a:solidFill>
                  <a:latin typeface="Calibri" pitchFamily="34" charset="0"/>
                </a:endParaRPr>
              </a:p>
            </p:txBody>
          </p:sp>
        </p:grpSp>
      </p:grpSp>
      <p:sp>
        <p:nvSpPr>
          <p:cNvPr id="20" name="Text Box 7"/>
          <p:cNvSpPr txBox="1">
            <a:spLocks noChangeArrowheads="1"/>
          </p:cNvSpPr>
          <p:nvPr/>
        </p:nvSpPr>
        <p:spPr bwMode="auto">
          <a:xfrm>
            <a:off x="251520" y="2814654"/>
            <a:ext cx="8856984" cy="646331"/>
          </a:xfrm>
          <a:prstGeom prst="rect">
            <a:avLst/>
          </a:prstGeom>
          <a:noFill/>
          <a:ln w="9525">
            <a:noFill/>
            <a:miter lim="800000"/>
            <a:headEnd/>
            <a:tailEnd/>
          </a:ln>
        </p:spPr>
        <p:txBody>
          <a:bodyPr wrap="square">
            <a:spAutoFit/>
          </a:bodyPr>
          <a:lstStyle/>
          <a:p>
            <a:pPr>
              <a:spcBef>
                <a:spcPct val="50000"/>
              </a:spcBef>
            </a:pPr>
            <a:r>
              <a:rPr lang="en-US" dirty="0" smtClean="0">
                <a:latin typeface="Calibri" pitchFamily="34" charset="0"/>
                <a:sym typeface="Symbol"/>
              </a:rPr>
              <a:t>Definition 4.17: A private-key encryption is authenticated encryption scheme if it is CCA-secure and unforgeable.</a:t>
            </a:r>
            <a:endParaRPr lang="en-US" dirty="0" smtClean="0">
              <a:solidFill>
                <a:srgbClr val="0000FF"/>
              </a:solidFill>
              <a:latin typeface="Calibri" pitchFamily="34" charset="0"/>
            </a:endParaRPr>
          </a:p>
        </p:txBody>
      </p:sp>
      <p:cxnSp>
        <p:nvCxnSpPr>
          <p:cNvPr id="21" name="Straight Connector 79"/>
          <p:cNvCxnSpPr/>
          <p:nvPr/>
        </p:nvCxnSpPr>
        <p:spPr>
          <a:xfrm>
            <a:off x="0" y="2640440"/>
            <a:ext cx="918051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316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txBox="1">
            <a:spLocks noChangeArrowheads="1"/>
          </p:cNvSpPr>
          <p:nvPr/>
        </p:nvSpPr>
        <p:spPr>
          <a:xfrm>
            <a:off x="-36512" y="44624"/>
            <a:ext cx="9217024" cy="648072"/>
          </a:xfrm>
          <a:prstGeom prst="rect">
            <a:avLst/>
          </a:prstGeom>
        </p:spPr>
        <p:txBody>
          <a:bodyPr/>
          <a:lstStyle/>
          <a:p>
            <a:pPr algn="ctr">
              <a:defRPr/>
            </a:pPr>
            <a:r>
              <a:rPr lang="en-US" sz="3000" kern="0" dirty="0" smtClean="0">
                <a:solidFill>
                  <a:srgbClr val="009900"/>
                </a:solidFill>
                <a:latin typeface="Chalkboard" charset="0"/>
                <a:ea typeface="Chalkboard" charset="0"/>
                <a:cs typeface="Chalkboard" charset="0"/>
              </a:rPr>
              <a:t>Towards Achieving CCA-Security </a:t>
            </a:r>
            <a:endParaRPr lang="en-US" sz="3000" kern="0" dirty="0">
              <a:solidFill>
                <a:srgbClr val="009900"/>
              </a:solidFill>
              <a:latin typeface="Chalkboard" charset="0"/>
              <a:ea typeface="Chalkboard" charset="0"/>
              <a:cs typeface="Chalkboard" charset="0"/>
            </a:endParaRPr>
          </a:p>
        </p:txBody>
      </p:sp>
      <p:sp>
        <p:nvSpPr>
          <p:cNvPr id="28" name="Text Box 7"/>
          <p:cNvSpPr txBox="1">
            <a:spLocks noChangeArrowheads="1"/>
          </p:cNvSpPr>
          <p:nvPr/>
        </p:nvSpPr>
        <p:spPr bwMode="auto">
          <a:xfrm>
            <a:off x="827584" y="2492896"/>
            <a:ext cx="8208912" cy="338554"/>
          </a:xfrm>
          <a:prstGeom prst="rect">
            <a:avLst/>
          </a:prstGeom>
          <a:noFill/>
          <a:ln w="9525">
            <a:noFill/>
            <a:miter lim="800000"/>
            <a:headEnd/>
            <a:tailEnd/>
          </a:ln>
        </p:spPr>
        <p:txBody>
          <a:bodyPr wrap="square">
            <a:spAutoFit/>
          </a:bodyPr>
          <a:lstStyle/>
          <a:p>
            <a:pPr>
              <a:spcBef>
                <a:spcPct val="50000"/>
              </a:spcBef>
            </a:pPr>
            <a:r>
              <a:rPr lang="en-US" sz="1600" dirty="0" smtClean="0">
                <a:latin typeface="Chalkboard" charset="0"/>
                <a:ea typeface="Chalkboard" charset="0"/>
                <a:cs typeface="Chalkboard" charset="0"/>
                <a:sym typeface="Symbol"/>
              </a:rPr>
              <a:t>&gt;&gt; This is called malleability.  CPA-secure scheme does not guarantee non-malleability </a:t>
            </a:r>
            <a:endParaRPr lang="en-US" sz="1600" baseline="-25000" dirty="0" smtClean="0">
              <a:solidFill>
                <a:srgbClr val="0000FF"/>
              </a:solidFill>
              <a:latin typeface="Chalkboard" charset="0"/>
              <a:ea typeface="Chalkboard" charset="0"/>
              <a:cs typeface="Chalkboard" charset="0"/>
            </a:endParaRPr>
          </a:p>
        </p:txBody>
      </p:sp>
      <p:sp>
        <p:nvSpPr>
          <p:cNvPr id="29" name="Text Box 7"/>
          <p:cNvSpPr txBox="1">
            <a:spLocks noChangeArrowheads="1"/>
          </p:cNvSpPr>
          <p:nvPr/>
        </p:nvSpPr>
        <p:spPr bwMode="auto">
          <a:xfrm>
            <a:off x="323528" y="930206"/>
            <a:ext cx="4392488" cy="369332"/>
          </a:xfrm>
          <a:prstGeom prst="rect">
            <a:avLst/>
          </a:prstGeom>
          <a:noFill/>
          <a:ln w="9525">
            <a:noFill/>
            <a:miter lim="800000"/>
            <a:headEnd/>
            <a:tailEnd/>
          </a:ln>
        </p:spPr>
        <p:txBody>
          <a:bodyPr wrap="square">
            <a:spAutoFit/>
          </a:bodyPr>
          <a:lstStyle/>
          <a:p>
            <a:pPr>
              <a:spcBef>
                <a:spcPct val="50000"/>
              </a:spcBef>
            </a:pPr>
            <a:r>
              <a:rPr lang="en-US" dirty="0" smtClean="0">
                <a:latin typeface="Chalkboard" charset="0"/>
                <a:ea typeface="Chalkboard" charset="0"/>
                <a:cs typeface="Chalkboard" charset="0"/>
                <a:sym typeface="Symbol"/>
              </a:rPr>
              <a:t>What capability of </a:t>
            </a:r>
            <a:r>
              <a:rPr lang="en-US" dirty="0" err="1" smtClean="0">
                <a:latin typeface="Chalkboard" charset="0"/>
                <a:ea typeface="Chalkboard" charset="0"/>
                <a:cs typeface="Chalkboard" charset="0"/>
                <a:sym typeface="Symbol"/>
              </a:rPr>
              <a:t>adv</a:t>
            </a:r>
            <a:r>
              <a:rPr lang="en-US" dirty="0" smtClean="0">
                <a:latin typeface="Chalkboard" charset="0"/>
                <a:ea typeface="Chalkboard" charset="0"/>
                <a:cs typeface="Chalkboard" charset="0"/>
                <a:sym typeface="Symbol"/>
              </a:rPr>
              <a:t> lets him win?</a:t>
            </a:r>
            <a:endParaRPr lang="en-US" baseline="-25000" dirty="0" smtClean="0">
              <a:solidFill>
                <a:srgbClr val="0000FF"/>
              </a:solidFill>
              <a:latin typeface="Chalkboard" charset="0"/>
              <a:ea typeface="Chalkboard" charset="0"/>
              <a:cs typeface="Chalkboard" charset="0"/>
            </a:endParaRPr>
          </a:p>
        </p:txBody>
      </p:sp>
      <p:sp>
        <p:nvSpPr>
          <p:cNvPr id="30" name="Rectangle 29"/>
          <p:cNvSpPr/>
          <p:nvPr/>
        </p:nvSpPr>
        <p:spPr>
          <a:xfrm>
            <a:off x="467544" y="3140968"/>
            <a:ext cx="8352928" cy="369332"/>
          </a:xfrm>
          <a:prstGeom prst="rect">
            <a:avLst/>
          </a:prstGeom>
        </p:spPr>
        <p:txBody>
          <a:bodyPr wrap="square">
            <a:spAutoFit/>
          </a:bodyPr>
          <a:lstStyle/>
          <a:p>
            <a:pPr>
              <a:spcBef>
                <a:spcPct val="50000"/>
              </a:spcBef>
            </a:pPr>
            <a:r>
              <a:rPr lang="en-US" dirty="0" smtClean="0">
                <a:latin typeface="Chalkboard" charset="0"/>
                <a:ea typeface="Chalkboard" charset="0"/>
                <a:cs typeface="Chalkboard" charset="0"/>
                <a:sym typeface="Symbol"/>
              </a:rPr>
              <a:t>Need a SKE so that</a:t>
            </a:r>
          </a:p>
        </p:txBody>
      </p:sp>
      <p:sp>
        <p:nvSpPr>
          <p:cNvPr id="31" name="Text Box 7"/>
          <p:cNvSpPr txBox="1">
            <a:spLocks noChangeArrowheads="1"/>
          </p:cNvSpPr>
          <p:nvPr/>
        </p:nvSpPr>
        <p:spPr bwMode="auto">
          <a:xfrm>
            <a:off x="827584" y="1487686"/>
            <a:ext cx="8136904" cy="1077218"/>
          </a:xfrm>
          <a:prstGeom prst="rect">
            <a:avLst/>
          </a:prstGeom>
          <a:noFill/>
          <a:ln w="9525">
            <a:noFill/>
            <a:miter lim="800000"/>
            <a:headEnd/>
            <a:tailEnd/>
          </a:ln>
        </p:spPr>
        <p:txBody>
          <a:bodyPr wrap="square">
            <a:spAutoFit/>
          </a:bodyPr>
          <a:lstStyle/>
          <a:p>
            <a:pPr>
              <a:spcBef>
                <a:spcPct val="50000"/>
              </a:spcBef>
            </a:pPr>
            <a:r>
              <a:rPr lang="en-US" sz="1600" dirty="0" smtClean="0">
                <a:latin typeface="Chalkboard" charset="0"/>
                <a:ea typeface="Chalkboard" charset="0"/>
                <a:cs typeface="Chalkboard" charset="0"/>
                <a:sym typeface="Symbol"/>
              </a:rPr>
              <a:t>&gt;&gt; Easy to manipulate</a:t>
            </a:r>
            <a:r>
              <a:rPr lang="en-US" sz="1600" dirty="0">
                <a:solidFill>
                  <a:srgbClr val="0000FF"/>
                </a:solidFill>
                <a:latin typeface="Chalkboard" charset="0"/>
                <a:ea typeface="Chalkboard" charset="0"/>
                <a:cs typeface="Chalkboard" charset="0"/>
                <a:sym typeface="Symbol"/>
              </a:rPr>
              <a:t> </a:t>
            </a:r>
            <a:r>
              <a:rPr lang="en-US" sz="1600" dirty="0" smtClean="0">
                <a:solidFill>
                  <a:srgbClr val="0000FF"/>
                </a:solidFill>
                <a:latin typeface="Chalkboard" charset="0"/>
                <a:ea typeface="Chalkboard" charset="0"/>
                <a:cs typeface="Chalkboard" charset="0"/>
                <a:sym typeface="Symbol"/>
              </a:rPr>
              <a:t>known </a:t>
            </a:r>
            <a:r>
              <a:rPr lang="en-US" sz="1600" dirty="0" err="1" smtClean="0">
                <a:solidFill>
                  <a:srgbClr val="0000FF"/>
                </a:solidFill>
                <a:latin typeface="Chalkboard" charset="0"/>
                <a:ea typeface="Chalkboard" charset="0"/>
                <a:cs typeface="Chalkboard" charset="0"/>
                <a:sym typeface="Symbol"/>
              </a:rPr>
              <a:t>ciphertexts</a:t>
            </a:r>
            <a:r>
              <a:rPr lang="en-US" sz="1600" dirty="0" smtClean="0">
                <a:solidFill>
                  <a:srgbClr val="0000FF"/>
                </a:solidFill>
                <a:latin typeface="Chalkboard" charset="0"/>
                <a:ea typeface="Chalkboard" charset="0"/>
                <a:cs typeface="Chalkboard" charset="0"/>
                <a:sym typeface="Symbol"/>
              </a:rPr>
              <a:t> </a:t>
            </a:r>
            <a:r>
              <a:rPr lang="en-US" sz="1600" dirty="0" smtClean="0">
                <a:latin typeface="Chalkboard" charset="0"/>
                <a:ea typeface="Chalkboard" charset="0"/>
                <a:cs typeface="Chalkboard" charset="0"/>
                <a:sym typeface="Symbol"/>
              </a:rPr>
              <a:t>to obtain new </a:t>
            </a:r>
            <a:r>
              <a:rPr lang="en-US" sz="1600" dirty="0" err="1" smtClean="0">
                <a:latin typeface="Chalkboard" charset="0"/>
                <a:ea typeface="Chalkboard" charset="0"/>
                <a:cs typeface="Chalkboard" charset="0"/>
                <a:sym typeface="Symbol"/>
              </a:rPr>
              <a:t>ciphertexts</a:t>
            </a:r>
            <a:r>
              <a:rPr lang="en-US" sz="1600" dirty="0">
                <a:latin typeface="Chalkboard" charset="0"/>
                <a:ea typeface="Chalkboard" charset="0"/>
                <a:cs typeface="Chalkboard" charset="0"/>
                <a:sym typeface="Symbol"/>
              </a:rPr>
              <a:t> </a:t>
            </a:r>
            <a:r>
              <a:rPr lang="en-US" sz="1600" dirty="0" smtClean="0">
                <a:latin typeface="Chalkboard" charset="0"/>
                <a:ea typeface="Chalkboard" charset="0"/>
                <a:cs typeface="Chalkboard" charset="0"/>
                <a:sym typeface="Symbol"/>
              </a:rPr>
              <a:t>so that the relation between the underlying messages are known to him. then he gets DO service on the changed </a:t>
            </a:r>
            <a:r>
              <a:rPr lang="en-US" sz="1600" dirty="0" err="1" smtClean="0">
                <a:latin typeface="Chalkboard" charset="0"/>
                <a:ea typeface="Chalkboard" charset="0"/>
                <a:cs typeface="Chalkboard" charset="0"/>
                <a:sym typeface="Symbol"/>
              </a:rPr>
              <a:t>ciphertext</a:t>
            </a:r>
            <a:r>
              <a:rPr lang="en-US" sz="1600" dirty="0" smtClean="0">
                <a:latin typeface="Chalkboard" charset="0"/>
                <a:ea typeface="Chalkboard" charset="0"/>
                <a:cs typeface="Chalkboard" charset="0"/>
                <a:sym typeface="Symbol"/>
              </a:rPr>
              <a:t> to get the message.. Using the relation retrieve the original message</a:t>
            </a:r>
            <a:endParaRPr lang="en-US" sz="1600" baseline="-25000" dirty="0" smtClean="0">
              <a:solidFill>
                <a:srgbClr val="0000FF"/>
              </a:solidFill>
              <a:latin typeface="Chalkboard" charset="0"/>
              <a:ea typeface="Chalkboard" charset="0"/>
              <a:cs typeface="Chalkboard" charset="0"/>
            </a:endParaRPr>
          </a:p>
        </p:txBody>
      </p:sp>
      <p:sp>
        <p:nvSpPr>
          <p:cNvPr id="32" name="Text Box 7"/>
          <p:cNvSpPr txBox="1">
            <a:spLocks noChangeArrowheads="1"/>
          </p:cNvSpPr>
          <p:nvPr/>
        </p:nvSpPr>
        <p:spPr bwMode="auto">
          <a:xfrm>
            <a:off x="827584" y="5103768"/>
            <a:ext cx="8064896" cy="338554"/>
          </a:xfrm>
          <a:prstGeom prst="rect">
            <a:avLst/>
          </a:prstGeom>
          <a:noFill/>
          <a:ln w="9525">
            <a:noFill/>
            <a:miter lim="800000"/>
            <a:headEnd/>
            <a:tailEnd/>
          </a:ln>
        </p:spPr>
        <p:txBody>
          <a:bodyPr wrap="square">
            <a:spAutoFit/>
          </a:bodyPr>
          <a:lstStyle/>
          <a:p>
            <a:pPr>
              <a:spcBef>
                <a:spcPct val="50000"/>
              </a:spcBef>
            </a:pPr>
            <a:r>
              <a:rPr lang="en-US" sz="1600" dirty="0" smtClean="0">
                <a:latin typeface="Chalkboard" charset="0"/>
                <a:ea typeface="Chalkboard" charset="0"/>
                <a:cs typeface="Chalkboard" charset="0"/>
                <a:sym typeface="Symbol"/>
              </a:rPr>
              <a:t>&gt;&gt; Together, the above two makes DO useless to the adversary.</a:t>
            </a:r>
            <a:endParaRPr lang="en-US" sz="1600" baseline="-25000" dirty="0" smtClean="0">
              <a:solidFill>
                <a:srgbClr val="0000FF"/>
              </a:solidFill>
              <a:latin typeface="Chalkboard" charset="0"/>
              <a:ea typeface="Chalkboard" charset="0"/>
              <a:cs typeface="Chalkboard" charset="0"/>
            </a:endParaRPr>
          </a:p>
        </p:txBody>
      </p:sp>
      <p:sp>
        <p:nvSpPr>
          <p:cNvPr id="2" name="Rectangle 1"/>
          <p:cNvSpPr/>
          <p:nvPr/>
        </p:nvSpPr>
        <p:spPr>
          <a:xfrm>
            <a:off x="755576" y="3663608"/>
            <a:ext cx="8172400" cy="338554"/>
          </a:xfrm>
          <a:prstGeom prst="rect">
            <a:avLst/>
          </a:prstGeom>
        </p:spPr>
        <p:txBody>
          <a:bodyPr wrap="square">
            <a:spAutoFit/>
          </a:bodyPr>
          <a:lstStyle/>
          <a:p>
            <a:r>
              <a:rPr lang="en-US" sz="1600" dirty="0">
                <a:latin typeface="Chalkboard" charset="0"/>
                <a:ea typeface="Chalkboard" charset="0"/>
                <a:cs typeface="Chalkboard" charset="0"/>
                <a:sym typeface="Symbol"/>
              </a:rPr>
              <a:t> &gt;&gt; Creating a new </a:t>
            </a:r>
            <a:r>
              <a:rPr lang="en-US" sz="1600" dirty="0" err="1">
                <a:latin typeface="Chalkboard" charset="0"/>
                <a:ea typeface="Chalkboard" charset="0"/>
                <a:cs typeface="Chalkboard" charset="0"/>
                <a:sym typeface="Symbol"/>
              </a:rPr>
              <a:t>ciphertext</a:t>
            </a:r>
            <a:r>
              <a:rPr lang="en-US" sz="1600" dirty="0">
                <a:latin typeface="Chalkboard" charset="0"/>
                <a:ea typeface="Chalkboard" charset="0"/>
                <a:cs typeface="Chalkboard" charset="0"/>
                <a:sym typeface="Symbol"/>
              </a:rPr>
              <a:t> </a:t>
            </a:r>
            <a:r>
              <a:rPr lang="en-US" sz="1600" dirty="0" smtClean="0">
                <a:latin typeface="Chalkboard" charset="0"/>
                <a:ea typeface="Chalkboard" charset="0"/>
                <a:cs typeface="Chalkboard" charset="0"/>
                <a:sym typeface="Symbol"/>
              </a:rPr>
              <a:t>will be nearly impossible…</a:t>
            </a:r>
            <a:endParaRPr lang="en-US" sz="1600" dirty="0">
              <a:latin typeface="Chalkboard" charset="0"/>
              <a:ea typeface="Chalkboard" charset="0"/>
              <a:cs typeface="Chalkboard" charset="0"/>
            </a:endParaRPr>
          </a:p>
        </p:txBody>
      </p:sp>
      <p:sp>
        <p:nvSpPr>
          <p:cNvPr id="9" name="Rectangle 8"/>
          <p:cNvSpPr/>
          <p:nvPr/>
        </p:nvSpPr>
        <p:spPr>
          <a:xfrm>
            <a:off x="827584" y="4191471"/>
            <a:ext cx="8207896" cy="584776"/>
          </a:xfrm>
          <a:prstGeom prst="rect">
            <a:avLst/>
          </a:prstGeom>
        </p:spPr>
        <p:txBody>
          <a:bodyPr wrap="square">
            <a:spAutoFit/>
          </a:bodyPr>
          <a:lstStyle/>
          <a:p>
            <a:r>
              <a:rPr lang="en-US" sz="1600" dirty="0" smtClean="0">
                <a:latin typeface="Chalkboard" charset="0"/>
                <a:ea typeface="Chalkboard" charset="0"/>
                <a:cs typeface="Chalkboard" charset="0"/>
                <a:sym typeface="Symbol"/>
              </a:rPr>
              <a:t>&gt;&gt; Changing </a:t>
            </a:r>
            <a:r>
              <a:rPr lang="en-US" sz="1600" dirty="0">
                <a:latin typeface="Chalkboard" charset="0"/>
                <a:ea typeface="Chalkboard" charset="0"/>
                <a:cs typeface="Chalkboard" charset="0"/>
                <a:sym typeface="Symbol"/>
              </a:rPr>
              <a:t>a </a:t>
            </a:r>
            <a:r>
              <a:rPr lang="en-US" sz="1600" dirty="0" err="1">
                <a:latin typeface="Chalkboard" charset="0"/>
                <a:ea typeface="Chalkboard" charset="0"/>
                <a:cs typeface="Chalkboard" charset="0"/>
                <a:sym typeface="Symbol"/>
              </a:rPr>
              <a:t>ciphertext</a:t>
            </a:r>
            <a:r>
              <a:rPr lang="en-US" sz="1600" dirty="0">
                <a:latin typeface="Chalkboard" charset="0"/>
                <a:ea typeface="Chalkboard" charset="0"/>
                <a:cs typeface="Chalkboard" charset="0"/>
                <a:sym typeface="Symbol"/>
              </a:rPr>
              <a:t> should either result in an incorrect </a:t>
            </a:r>
            <a:r>
              <a:rPr lang="en-US" sz="1600" dirty="0" err="1">
                <a:latin typeface="Chalkboard" charset="0"/>
                <a:ea typeface="Chalkboard" charset="0"/>
                <a:cs typeface="Chalkboard" charset="0"/>
                <a:sym typeface="Symbol"/>
              </a:rPr>
              <a:t>ciphertext</a:t>
            </a:r>
            <a:r>
              <a:rPr lang="en-US" sz="1600" dirty="0">
                <a:latin typeface="Chalkboard" charset="0"/>
                <a:ea typeface="Chalkboard" charset="0"/>
                <a:cs typeface="Chalkboard" charset="0"/>
                <a:sym typeface="Symbol"/>
              </a:rPr>
              <a:t> or should decrypt to a plaintext which is unrelated to the original plaintext</a:t>
            </a:r>
            <a:endParaRPr lang="en-US" sz="1600" dirty="0">
              <a:latin typeface="Chalkboard" charset="0"/>
              <a:ea typeface="Chalkboard" charset="0"/>
              <a:cs typeface="Chalkboard" charset="0"/>
            </a:endParaRPr>
          </a:p>
        </p:txBody>
      </p:sp>
      <p:sp>
        <p:nvSpPr>
          <p:cNvPr id="10" name="Rectangle 9"/>
          <p:cNvSpPr/>
          <p:nvPr/>
        </p:nvSpPr>
        <p:spPr>
          <a:xfrm>
            <a:off x="962532" y="5751840"/>
            <a:ext cx="7071168" cy="369332"/>
          </a:xfrm>
          <a:prstGeom prst="rect">
            <a:avLst/>
          </a:prstGeom>
          <a:solidFill>
            <a:srgbClr val="FFFF00"/>
          </a:solidFill>
        </p:spPr>
        <p:txBody>
          <a:bodyPr wrap="none">
            <a:spAutoFit/>
          </a:bodyPr>
          <a:lstStyle/>
          <a:p>
            <a:pPr algn="ctr">
              <a:defRPr/>
            </a:pPr>
            <a:r>
              <a:rPr lang="en-US" kern="0" dirty="0">
                <a:solidFill>
                  <a:srgbClr val="009900"/>
                </a:solidFill>
                <a:latin typeface="Chalkboard" charset="0"/>
                <a:ea typeface="Chalkboard" charset="0"/>
                <a:cs typeface="Chalkboard" charset="0"/>
              </a:rPr>
              <a:t>Message Authentication Codes (MAC</a:t>
            </a:r>
            <a:r>
              <a:rPr lang="en-US" kern="0" dirty="0" smtClean="0">
                <a:solidFill>
                  <a:srgbClr val="009900"/>
                </a:solidFill>
                <a:latin typeface="Chalkboard" charset="0"/>
                <a:ea typeface="Chalkboard" charset="0"/>
                <a:cs typeface="Chalkboard" charset="0"/>
              </a:rPr>
              <a:t>) helps us to get such a SKE!!</a:t>
            </a:r>
            <a:endParaRPr lang="en-US" kern="0" dirty="0">
              <a:solidFill>
                <a:srgbClr val="009900"/>
              </a:solidFill>
              <a:latin typeface="Chalkboard" charset="0"/>
              <a:ea typeface="Chalkboard" charset="0"/>
              <a:cs typeface="Chalkboard" charset="0"/>
            </a:endParaRPr>
          </a:p>
        </p:txBody>
      </p:sp>
      <p:sp>
        <p:nvSpPr>
          <p:cNvPr id="16" name="灯片编号占位符 10"/>
          <p:cNvSpPr>
            <a:spLocks noGrp="1"/>
          </p:cNvSpPr>
          <p:nvPr>
            <p:ph type="sldNum" sz="quarter" idx="12"/>
          </p:nvPr>
        </p:nvSpPr>
        <p:spPr>
          <a:xfrm>
            <a:off x="8507395" y="6398261"/>
            <a:ext cx="514400" cy="268139"/>
          </a:xfrm>
          <a:noFill/>
          <a:ln w="9525">
            <a:noFill/>
            <a:miter lim="800000"/>
            <a:headEnd/>
            <a:tailEnd/>
          </a:ln>
          <a:effectLst/>
        </p:spPr>
        <p:txBody>
          <a:bodyPr vert="horz" wrap="square" lIns="91440" tIns="45720" rIns="91440" bIns="45720" numCol="1" anchor="t" anchorCtr="0" compatLnSpc="1">
            <a:prstTxWarp prst="textNoShape">
              <a:avLst/>
            </a:prstTxWarp>
          </a:bodyPr>
          <a:lstStyle/>
          <a:p>
            <a:pPr algn="ctr"/>
            <a:r>
              <a:rPr lang="en-US" sz="1200" dirty="0" smtClean="0">
                <a:solidFill>
                  <a:schemeClr val="bg1">
                    <a:lumMod val="65000"/>
                  </a:schemeClr>
                </a:solidFill>
                <a:latin typeface="Calibri" panose="020F0502020204030204" pitchFamily="34" charset="0"/>
              </a:rPr>
              <a:t>2</a:t>
            </a:r>
            <a:endParaRPr lang="en-US" sz="1200" dirty="0">
              <a:solidFill>
                <a:schemeClr val="bg1">
                  <a:lumMod val="65000"/>
                </a:schemeClr>
              </a:solidFill>
              <a:latin typeface="Calibri" panose="020F0502020204030204" pitchFamily="34" charset="0"/>
            </a:endParaRPr>
          </a:p>
        </p:txBody>
      </p:sp>
    </p:spTree>
    <p:extLst>
      <p:ext uri="{BB962C8B-B14F-4D97-AF65-F5344CB8AC3E}">
        <p14:creationId xmlns:p14="http://schemas.microsoft.com/office/powerpoint/2010/main" val="378195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P spid="31" grpId="0"/>
      <p:bldP spid="32" grpId="0"/>
      <p:bldP spid="2" grpId="0"/>
      <p:bldP spid="9" grpId="0"/>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180528" y="-27384"/>
            <a:ext cx="9577064" cy="504056"/>
          </a:xfrm>
          <a:prstGeom prst="rect">
            <a:avLst/>
          </a:prstGeom>
        </p:spPr>
        <p:txBody>
          <a:bodyPr/>
          <a:lstStyle/>
          <a:p>
            <a:pPr algn="ctr">
              <a:defRPr/>
            </a:pPr>
            <a:r>
              <a:rPr lang="en-US" sz="3200" kern="0" dirty="0" smtClean="0">
                <a:solidFill>
                  <a:srgbClr val="009900"/>
                </a:solidFill>
                <a:latin typeface="Chalkboard" charset="0"/>
                <a:ea typeface="Chalkboard" charset="0"/>
                <a:cs typeface="Chalkboard" charset="0"/>
              </a:rPr>
              <a:t>Need for Independent Keys</a:t>
            </a:r>
            <a:endParaRPr lang="en-US" sz="3200" kern="0" dirty="0">
              <a:solidFill>
                <a:srgbClr val="009900"/>
              </a:solidFill>
              <a:latin typeface="Chalkboard" charset="0"/>
              <a:ea typeface="Chalkboard" charset="0"/>
              <a:cs typeface="Chalkboard" charset="0"/>
            </a:endParaRPr>
          </a:p>
        </p:txBody>
      </p:sp>
      <p:sp>
        <p:nvSpPr>
          <p:cNvPr id="80" name="Text Box 7"/>
          <p:cNvSpPr txBox="1">
            <a:spLocks noChangeArrowheads="1"/>
          </p:cNvSpPr>
          <p:nvPr/>
        </p:nvSpPr>
        <p:spPr bwMode="auto">
          <a:xfrm>
            <a:off x="179512" y="3573016"/>
            <a:ext cx="8496944" cy="369332"/>
          </a:xfrm>
          <a:prstGeom prst="rect">
            <a:avLst/>
          </a:prstGeom>
          <a:noFill/>
          <a:ln w="9525">
            <a:noFill/>
            <a:miter lim="800000"/>
            <a:headEnd/>
            <a:tailEnd/>
          </a:ln>
        </p:spPr>
        <p:txBody>
          <a:bodyPr wrap="square">
            <a:spAutoFit/>
          </a:bodyPr>
          <a:lstStyle/>
          <a:p>
            <a:pPr>
              <a:spcBef>
                <a:spcPct val="50000"/>
              </a:spcBef>
            </a:pPr>
            <a:r>
              <a:rPr lang="en-US" dirty="0">
                <a:solidFill>
                  <a:srgbClr val="0000FF"/>
                </a:solidFill>
                <a:latin typeface="Chalkboard" charset="0"/>
                <a:ea typeface="Chalkboard" charset="0"/>
                <a:cs typeface="Chalkboard" charset="0"/>
                <a:sym typeface="Symbol"/>
              </a:rPr>
              <a:t></a:t>
            </a:r>
            <a:r>
              <a:rPr lang="en-US" baseline="-25000" dirty="0">
                <a:solidFill>
                  <a:srgbClr val="0000FF"/>
                </a:solidFill>
                <a:latin typeface="Chalkboard" charset="0"/>
                <a:ea typeface="Chalkboard" charset="0"/>
                <a:cs typeface="Chalkboard" charset="0"/>
                <a:sym typeface="Symbol"/>
              </a:rPr>
              <a:t>E </a:t>
            </a:r>
            <a:r>
              <a:rPr lang="en-US" baseline="-25000" dirty="0" smtClean="0">
                <a:solidFill>
                  <a:srgbClr val="0000FF"/>
                </a:solidFill>
                <a:latin typeface="Chalkboard" charset="0"/>
                <a:ea typeface="Chalkboard" charset="0"/>
                <a:cs typeface="Chalkboard" charset="0"/>
                <a:sym typeface="Symbol"/>
              </a:rPr>
              <a:t> :</a:t>
            </a:r>
            <a:r>
              <a:rPr lang="en-US" sz="1600" baseline="-25000" dirty="0" smtClean="0">
                <a:solidFill>
                  <a:srgbClr val="0000FF"/>
                </a:solidFill>
                <a:latin typeface="Chalkboard" charset="0"/>
                <a:ea typeface="Chalkboard" charset="0"/>
                <a:cs typeface="Chalkboard" charset="0"/>
                <a:sym typeface="Symbol"/>
              </a:rPr>
              <a:t> </a:t>
            </a:r>
            <a:r>
              <a:rPr lang="en-US" sz="1600" dirty="0" smtClean="0">
                <a:latin typeface="Chalkboard" charset="0"/>
                <a:ea typeface="Chalkboard" charset="0"/>
                <a:cs typeface="Chalkboard" charset="0"/>
                <a:sym typeface="Symbol"/>
              </a:rPr>
              <a:t>To encrypt </a:t>
            </a:r>
            <a:r>
              <a:rPr lang="en-US" sz="1600" dirty="0" smtClean="0">
                <a:solidFill>
                  <a:srgbClr val="FF0000"/>
                </a:solidFill>
                <a:latin typeface="Chalkboard" charset="0"/>
                <a:ea typeface="Chalkboard" charset="0"/>
                <a:cs typeface="Chalkboard" charset="0"/>
                <a:sym typeface="Symbol"/>
              </a:rPr>
              <a:t>m  {0, 1}</a:t>
            </a:r>
            <a:r>
              <a:rPr lang="en-US" sz="1600" baseline="30000" dirty="0" smtClean="0">
                <a:solidFill>
                  <a:srgbClr val="FF0000"/>
                </a:solidFill>
                <a:latin typeface="Chalkboard" charset="0"/>
                <a:ea typeface="Chalkboard" charset="0"/>
                <a:cs typeface="Chalkboard" charset="0"/>
                <a:sym typeface="Symbol"/>
              </a:rPr>
              <a:t>n/2</a:t>
            </a:r>
            <a:r>
              <a:rPr lang="en-US" sz="1600" dirty="0" smtClean="0">
                <a:latin typeface="Chalkboard" charset="0"/>
                <a:ea typeface="Chalkboard" charset="0"/>
                <a:cs typeface="Chalkboard" charset="0"/>
                <a:sym typeface="Symbol"/>
              </a:rPr>
              <a:t>, select a random </a:t>
            </a:r>
            <a:r>
              <a:rPr lang="en-US" sz="1600" dirty="0" smtClean="0">
                <a:solidFill>
                  <a:srgbClr val="FF0000"/>
                </a:solidFill>
                <a:latin typeface="Chalkboard" charset="0"/>
                <a:ea typeface="Chalkboard" charset="0"/>
                <a:cs typeface="Chalkboard" charset="0"/>
                <a:sym typeface="Symbol"/>
              </a:rPr>
              <a:t>r  {0, 1}</a:t>
            </a:r>
            <a:r>
              <a:rPr lang="en-US" sz="1600" baseline="30000" dirty="0" smtClean="0">
                <a:solidFill>
                  <a:srgbClr val="FF0000"/>
                </a:solidFill>
                <a:latin typeface="Chalkboard" charset="0"/>
                <a:ea typeface="Chalkboard" charset="0"/>
                <a:cs typeface="Chalkboard" charset="0"/>
                <a:sym typeface="Symbol"/>
              </a:rPr>
              <a:t>n/2</a:t>
            </a:r>
            <a:r>
              <a:rPr lang="en-US" sz="1600" dirty="0" smtClean="0">
                <a:solidFill>
                  <a:srgbClr val="FF0000"/>
                </a:solidFill>
                <a:latin typeface="Chalkboard" charset="0"/>
                <a:ea typeface="Chalkboard" charset="0"/>
                <a:cs typeface="Chalkboard" charset="0"/>
                <a:sym typeface="Symbol"/>
              </a:rPr>
              <a:t> </a:t>
            </a:r>
            <a:r>
              <a:rPr lang="en-US" sz="1600" dirty="0" smtClean="0">
                <a:latin typeface="Chalkboard" charset="0"/>
                <a:ea typeface="Chalkboard" charset="0"/>
                <a:cs typeface="Chalkboard" charset="0"/>
                <a:sym typeface="Symbol"/>
              </a:rPr>
              <a:t>and output </a:t>
            </a:r>
            <a:r>
              <a:rPr lang="en-US" sz="1600" dirty="0" smtClean="0">
                <a:solidFill>
                  <a:srgbClr val="0000FF"/>
                </a:solidFill>
                <a:latin typeface="Chalkboard" charset="0"/>
                <a:ea typeface="Chalkboard" charset="0"/>
                <a:cs typeface="Chalkboard" charset="0"/>
                <a:sym typeface="Symbol"/>
              </a:rPr>
              <a:t>c  </a:t>
            </a:r>
            <a:r>
              <a:rPr lang="en-US" sz="1600" dirty="0" err="1" smtClean="0">
                <a:solidFill>
                  <a:srgbClr val="0000FF"/>
                </a:solidFill>
                <a:latin typeface="Chalkboard" charset="0"/>
                <a:ea typeface="Chalkboard" charset="0"/>
                <a:cs typeface="Chalkboard" charset="0"/>
                <a:sym typeface="Symbol"/>
              </a:rPr>
              <a:t>F</a:t>
            </a:r>
            <a:r>
              <a:rPr lang="en-US" sz="2000" baseline="-25000" dirty="0" err="1" smtClean="0">
                <a:solidFill>
                  <a:srgbClr val="0000FF"/>
                </a:solidFill>
                <a:latin typeface="Chalkboard" charset="0"/>
                <a:ea typeface="Chalkboard" charset="0"/>
                <a:cs typeface="Chalkboard" charset="0"/>
                <a:sym typeface="Symbol"/>
              </a:rPr>
              <a:t>k</a:t>
            </a:r>
            <a:r>
              <a:rPr lang="en-US" sz="1600" dirty="0" smtClean="0">
                <a:solidFill>
                  <a:srgbClr val="0000FF"/>
                </a:solidFill>
                <a:latin typeface="Chalkboard" charset="0"/>
                <a:ea typeface="Chalkboard" charset="0"/>
                <a:cs typeface="Chalkboard" charset="0"/>
                <a:sym typeface="Symbol"/>
              </a:rPr>
              <a:t>(m || r).</a:t>
            </a:r>
            <a:endParaRPr lang="en-US" sz="1600" baseline="-25000" dirty="0" smtClean="0">
              <a:solidFill>
                <a:srgbClr val="0000FF"/>
              </a:solidFill>
              <a:latin typeface="Chalkboard" charset="0"/>
              <a:ea typeface="Chalkboard" charset="0"/>
              <a:cs typeface="Chalkboard" charset="0"/>
            </a:endParaRPr>
          </a:p>
        </p:txBody>
      </p:sp>
      <p:grpSp>
        <p:nvGrpSpPr>
          <p:cNvPr id="13" name="Group 86"/>
          <p:cNvGrpSpPr/>
          <p:nvPr/>
        </p:nvGrpSpPr>
        <p:grpSpPr>
          <a:xfrm>
            <a:off x="7524328" y="3082898"/>
            <a:ext cx="1512168" cy="778150"/>
            <a:chOff x="4355976" y="4797152"/>
            <a:chExt cx="3960440" cy="1332728"/>
          </a:xfrm>
        </p:grpSpPr>
        <p:sp>
          <p:nvSpPr>
            <p:cNvPr id="86" name="Cloud Callout 85"/>
            <p:cNvSpPr/>
            <p:nvPr/>
          </p:nvSpPr>
          <p:spPr>
            <a:xfrm>
              <a:off x="4355976" y="4797152"/>
              <a:ext cx="3888432" cy="133272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halkboard" charset="0"/>
                <a:ea typeface="Chalkboard" charset="0"/>
                <a:cs typeface="Chalkboard" charset="0"/>
              </a:endParaRPr>
            </a:p>
          </p:txBody>
        </p:sp>
        <p:sp>
          <p:nvSpPr>
            <p:cNvPr id="84" name="Text Box 7"/>
            <p:cNvSpPr txBox="1">
              <a:spLocks noChangeArrowheads="1"/>
            </p:cNvSpPr>
            <p:nvPr/>
          </p:nvSpPr>
          <p:spPr bwMode="auto">
            <a:xfrm>
              <a:off x="4508376" y="5229200"/>
              <a:ext cx="3808040" cy="512184"/>
            </a:xfrm>
            <a:prstGeom prst="rect">
              <a:avLst/>
            </a:prstGeom>
            <a:noFill/>
            <a:ln w="9525">
              <a:noFill/>
              <a:miter lim="800000"/>
              <a:headEnd/>
              <a:tailEnd/>
            </a:ln>
          </p:spPr>
          <p:txBody>
            <a:bodyPr wrap="square">
              <a:spAutoFit/>
            </a:bodyPr>
            <a:lstStyle/>
            <a:p>
              <a:pPr>
                <a:spcBef>
                  <a:spcPct val="50000"/>
                </a:spcBef>
              </a:pPr>
              <a:r>
                <a:rPr lang="en-US" sz="1600" dirty="0" smtClean="0">
                  <a:latin typeface="Chalkboard" charset="0"/>
                  <a:ea typeface="Chalkboard" charset="0"/>
                  <a:cs typeface="Chalkboard" charset="0"/>
                  <a:sym typeface="Symbol"/>
                </a:rPr>
                <a:t> </a:t>
              </a:r>
              <a:r>
                <a:rPr lang="en-US" sz="1600" dirty="0" err="1" smtClean="0">
                  <a:solidFill>
                    <a:srgbClr val="FF0000"/>
                  </a:solidFill>
                  <a:latin typeface="Chalkboard" charset="0"/>
                  <a:ea typeface="Chalkboard" charset="0"/>
                  <a:cs typeface="Chalkboard" charset="0"/>
                  <a:sym typeface="Symbol"/>
                </a:rPr>
                <a:t>cca</a:t>
              </a:r>
              <a:r>
                <a:rPr lang="en-US" sz="1600" dirty="0" smtClean="0">
                  <a:solidFill>
                    <a:srgbClr val="FF0000"/>
                  </a:solidFill>
                  <a:latin typeface="Chalkboard" charset="0"/>
                  <a:ea typeface="Chalkboard" charset="0"/>
                  <a:cs typeface="Chalkboard" charset="0"/>
                  <a:sym typeface="Symbol"/>
                </a:rPr>
                <a:t>-secure</a:t>
              </a:r>
              <a:r>
                <a:rPr lang="en-US" sz="1600" dirty="0" smtClean="0">
                  <a:latin typeface="Chalkboard" charset="0"/>
                  <a:ea typeface="Chalkboard" charset="0"/>
                  <a:cs typeface="Chalkboard" charset="0"/>
                  <a:sym typeface="Symbol"/>
                </a:rPr>
                <a:t> !!</a:t>
              </a:r>
              <a:endParaRPr lang="en-US" sz="1600" baseline="-25000" dirty="0" smtClean="0">
                <a:solidFill>
                  <a:srgbClr val="0000FF"/>
                </a:solidFill>
                <a:latin typeface="Chalkboard" charset="0"/>
                <a:ea typeface="Chalkboard" charset="0"/>
                <a:cs typeface="Chalkboard" charset="0"/>
              </a:endParaRPr>
            </a:p>
          </p:txBody>
        </p:sp>
      </p:grpSp>
      <p:sp>
        <p:nvSpPr>
          <p:cNvPr id="88" name="Text Box 7"/>
          <p:cNvSpPr txBox="1">
            <a:spLocks noChangeArrowheads="1"/>
          </p:cNvSpPr>
          <p:nvPr/>
        </p:nvSpPr>
        <p:spPr bwMode="auto">
          <a:xfrm>
            <a:off x="179512" y="4086364"/>
            <a:ext cx="5184576" cy="369332"/>
          </a:xfrm>
          <a:prstGeom prst="rect">
            <a:avLst/>
          </a:prstGeom>
          <a:noFill/>
          <a:ln w="9525">
            <a:noFill/>
            <a:miter lim="800000"/>
            <a:headEnd/>
            <a:tailEnd/>
          </a:ln>
        </p:spPr>
        <p:txBody>
          <a:bodyPr wrap="square">
            <a:spAutoFit/>
          </a:bodyPr>
          <a:lstStyle/>
          <a:p>
            <a:pPr>
              <a:spcBef>
                <a:spcPct val="50000"/>
              </a:spcBef>
            </a:pPr>
            <a:r>
              <a:rPr lang="en-US" dirty="0">
                <a:solidFill>
                  <a:srgbClr val="0000FF"/>
                </a:solidFill>
                <a:latin typeface="Chalkboard" charset="0"/>
                <a:ea typeface="Chalkboard" charset="0"/>
                <a:cs typeface="Chalkboard" charset="0"/>
                <a:sym typeface="Symbol"/>
              </a:rPr>
              <a:t></a:t>
            </a:r>
            <a:r>
              <a:rPr lang="en-US" baseline="-25000" dirty="0">
                <a:solidFill>
                  <a:srgbClr val="0000FF"/>
                </a:solidFill>
                <a:latin typeface="Chalkboard" charset="0"/>
                <a:ea typeface="Chalkboard" charset="0"/>
                <a:cs typeface="Chalkboard" charset="0"/>
                <a:sym typeface="Symbol"/>
              </a:rPr>
              <a:t>M </a:t>
            </a:r>
            <a:r>
              <a:rPr lang="en-US" baseline="-25000" dirty="0" smtClean="0">
                <a:solidFill>
                  <a:srgbClr val="0000FF"/>
                </a:solidFill>
                <a:latin typeface="Chalkboard" charset="0"/>
                <a:ea typeface="Chalkboard" charset="0"/>
                <a:cs typeface="Chalkboard" charset="0"/>
                <a:sym typeface="Symbol"/>
              </a:rPr>
              <a:t> :</a:t>
            </a:r>
            <a:r>
              <a:rPr lang="en-US" sz="1600" dirty="0" smtClean="0">
                <a:latin typeface="Chalkboard" charset="0"/>
                <a:ea typeface="Chalkboard" charset="0"/>
                <a:cs typeface="Chalkboard" charset="0"/>
                <a:sym typeface="Symbol"/>
              </a:rPr>
              <a:t>To authenticate c  {0, 1}</a:t>
            </a:r>
            <a:r>
              <a:rPr lang="en-US" sz="2000" baseline="30000" dirty="0" smtClean="0">
                <a:latin typeface="Chalkboard" charset="0"/>
                <a:ea typeface="Chalkboard" charset="0"/>
                <a:cs typeface="Chalkboard" charset="0"/>
                <a:sym typeface="Symbol"/>
              </a:rPr>
              <a:t>n</a:t>
            </a:r>
            <a:r>
              <a:rPr lang="en-US" sz="1600" dirty="0" smtClean="0">
                <a:latin typeface="Chalkboard" charset="0"/>
                <a:ea typeface="Chalkboard" charset="0"/>
                <a:cs typeface="Chalkboard" charset="0"/>
                <a:sym typeface="Symbol"/>
              </a:rPr>
              <a:t>, output tag </a:t>
            </a:r>
            <a:r>
              <a:rPr lang="en-US" sz="1600" dirty="0" smtClean="0">
                <a:solidFill>
                  <a:srgbClr val="FF0000"/>
                </a:solidFill>
                <a:latin typeface="Chalkboard" charset="0"/>
                <a:ea typeface="Chalkboard" charset="0"/>
                <a:cs typeface="Chalkboard" charset="0"/>
                <a:sym typeface="Symbol"/>
              </a:rPr>
              <a:t>t := F</a:t>
            </a:r>
            <a:r>
              <a:rPr lang="en-US" sz="2000" baseline="-25000" dirty="0" smtClean="0">
                <a:solidFill>
                  <a:srgbClr val="FF0000"/>
                </a:solidFill>
                <a:latin typeface="Chalkboard" charset="0"/>
                <a:ea typeface="Chalkboard" charset="0"/>
                <a:cs typeface="Chalkboard" charset="0"/>
                <a:sym typeface="Symbol"/>
              </a:rPr>
              <a:t>k</a:t>
            </a:r>
            <a:r>
              <a:rPr lang="en-US" sz="2000" baseline="30000" dirty="0" smtClean="0">
                <a:solidFill>
                  <a:srgbClr val="FF0000"/>
                </a:solidFill>
                <a:latin typeface="Chalkboard" charset="0"/>
                <a:ea typeface="Chalkboard" charset="0"/>
                <a:cs typeface="Chalkboard" charset="0"/>
                <a:sym typeface="Symbol"/>
              </a:rPr>
              <a:t>-1</a:t>
            </a:r>
            <a:r>
              <a:rPr lang="en-US" sz="1600" dirty="0" smtClean="0">
                <a:solidFill>
                  <a:srgbClr val="FF0000"/>
                </a:solidFill>
                <a:latin typeface="Chalkboard" charset="0"/>
                <a:ea typeface="Chalkboard" charset="0"/>
                <a:cs typeface="Chalkboard" charset="0"/>
                <a:sym typeface="Symbol"/>
              </a:rPr>
              <a:t>(c)</a:t>
            </a:r>
            <a:endParaRPr lang="en-US" sz="1600" baseline="-25000" dirty="0" smtClean="0">
              <a:solidFill>
                <a:srgbClr val="FF0000"/>
              </a:solidFill>
              <a:latin typeface="Chalkboard" charset="0"/>
              <a:ea typeface="Chalkboard" charset="0"/>
              <a:cs typeface="Chalkboard" charset="0"/>
            </a:endParaRPr>
          </a:p>
        </p:txBody>
      </p:sp>
      <p:grpSp>
        <p:nvGrpSpPr>
          <p:cNvPr id="14" name="Group 90"/>
          <p:cNvGrpSpPr/>
          <p:nvPr/>
        </p:nvGrpSpPr>
        <p:grpSpPr>
          <a:xfrm>
            <a:off x="5220072" y="3582308"/>
            <a:ext cx="3024336" cy="1263172"/>
            <a:chOff x="4355976" y="4797152"/>
            <a:chExt cx="4057036" cy="1580656"/>
          </a:xfrm>
        </p:grpSpPr>
        <p:sp>
          <p:nvSpPr>
            <p:cNvPr id="92" name="Cloud Callout 91"/>
            <p:cNvSpPr/>
            <p:nvPr/>
          </p:nvSpPr>
          <p:spPr>
            <a:xfrm>
              <a:off x="4355976" y="4797152"/>
              <a:ext cx="3888432" cy="133272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halkboard" charset="0"/>
                <a:ea typeface="Chalkboard" charset="0"/>
                <a:cs typeface="Chalkboard" charset="0"/>
              </a:endParaRPr>
            </a:p>
          </p:txBody>
        </p:sp>
        <p:sp>
          <p:nvSpPr>
            <p:cNvPr id="93" name="Text Box 7"/>
            <p:cNvSpPr txBox="1">
              <a:spLocks noChangeArrowheads="1"/>
            </p:cNvSpPr>
            <p:nvPr/>
          </p:nvSpPr>
          <p:spPr bwMode="auto">
            <a:xfrm>
              <a:off x="4604972" y="5046421"/>
              <a:ext cx="3808040" cy="1331387"/>
            </a:xfrm>
            <a:prstGeom prst="rect">
              <a:avLst/>
            </a:prstGeom>
            <a:noFill/>
            <a:ln w="9525">
              <a:noFill/>
              <a:miter lim="800000"/>
              <a:headEnd/>
              <a:tailEnd/>
            </a:ln>
          </p:spPr>
          <p:txBody>
            <a:bodyPr wrap="square">
              <a:spAutoFit/>
            </a:bodyPr>
            <a:lstStyle/>
            <a:p>
              <a:pPr>
                <a:spcBef>
                  <a:spcPct val="50000"/>
                </a:spcBef>
              </a:pPr>
              <a:r>
                <a:rPr lang="en-US" sz="1600" dirty="0" smtClean="0">
                  <a:solidFill>
                    <a:srgbClr val="FF0000"/>
                  </a:solidFill>
                  <a:latin typeface="Chalkboard" charset="0"/>
                  <a:ea typeface="Chalkboard" charset="0"/>
                  <a:cs typeface="Chalkboard" charset="0"/>
                  <a:sym typeface="Symbol"/>
                </a:rPr>
                <a:t>F is a PRP then so is F</a:t>
              </a:r>
              <a:r>
                <a:rPr lang="en-US" sz="1600" baseline="30000" dirty="0" smtClean="0">
                  <a:solidFill>
                    <a:srgbClr val="FF0000"/>
                  </a:solidFill>
                  <a:latin typeface="Chalkboard" charset="0"/>
                  <a:ea typeface="Chalkboard" charset="0"/>
                  <a:cs typeface="Chalkboard" charset="0"/>
                  <a:sym typeface="Symbol"/>
                </a:rPr>
                <a:t>-1</a:t>
              </a:r>
              <a:r>
                <a:rPr lang="en-US" sz="1600" dirty="0" smtClean="0">
                  <a:solidFill>
                    <a:srgbClr val="FF0000"/>
                  </a:solidFill>
                  <a:latin typeface="Chalkboard" charset="0"/>
                  <a:ea typeface="Chalkboard" charset="0"/>
                  <a:cs typeface="Chalkboard" charset="0"/>
                  <a:sym typeface="Symbol"/>
                </a:rPr>
                <a:t>   </a:t>
              </a:r>
            </a:p>
            <a:p>
              <a:pPr>
                <a:spcBef>
                  <a:spcPct val="50000"/>
                </a:spcBef>
              </a:pPr>
              <a:r>
                <a:rPr lang="en-US" sz="1600" dirty="0">
                  <a:solidFill>
                    <a:srgbClr val="FF0000"/>
                  </a:solidFill>
                  <a:latin typeface="Chalkboard" charset="0"/>
                  <a:ea typeface="Chalkboard" charset="0"/>
                  <a:cs typeface="Chalkboard" charset="0"/>
                  <a:sym typeface="Symbol"/>
                </a:rPr>
                <a:t> </a:t>
              </a:r>
              <a:r>
                <a:rPr lang="en-US" sz="1600" dirty="0" smtClean="0">
                  <a:solidFill>
                    <a:srgbClr val="FF0000"/>
                  </a:solidFill>
                  <a:latin typeface="Chalkboard" charset="0"/>
                  <a:ea typeface="Chalkboard" charset="0"/>
                  <a:cs typeface="Chalkboard" charset="0"/>
                  <a:sym typeface="Symbol"/>
                </a:rPr>
                <a:t>         </a:t>
              </a:r>
              <a:r>
                <a:rPr lang="en-US" sz="1600" dirty="0" err="1" smtClean="0">
                  <a:solidFill>
                    <a:srgbClr val="FF0000"/>
                  </a:solidFill>
                  <a:latin typeface="Chalkboard" charset="0"/>
                  <a:ea typeface="Chalkboard" charset="0"/>
                  <a:cs typeface="Chalkboard" charset="0"/>
                  <a:sym typeface="Symbol"/>
                </a:rPr>
                <a:t>scma</a:t>
              </a:r>
              <a:r>
                <a:rPr lang="en-US" sz="1600" dirty="0" smtClean="0">
                  <a:solidFill>
                    <a:srgbClr val="FF0000"/>
                  </a:solidFill>
                  <a:latin typeface="Chalkboard" charset="0"/>
                  <a:ea typeface="Chalkboard" charset="0"/>
                  <a:cs typeface="Chalkboard" charset="0"/>
                  <a:sym typeface="Symbol"/>
                </a:rPr>
                <a:t>-secure</a:t>
              </a:r>
              <a:endParaRPr lang="en-US" sz="1600" baseline="30000" dirty="0" smtClean="0">
                <a:solidFill>
                  <a:srgbClr val="FF0000"/>
                </a:solidFill>
                <a:latin typeface="Chalkboard" charset="0"/>
                <a:ea typeface="Chalkboard" charset="0"/>
                <a:cs typeface="Chalkboard" charset="0"/>
                <a:sym typeface="Symbol"/>
              </a:endParaRPr>
            </a:p>
          </p:txBody>
        </p:sp>
      </p:grpSp>
      <p:sp>
        <p:nvSpPr>
          <p:cNvPr id="95" name="Text Box 7"/>
          <p:cNvSpPr txBox="1">
            <a:spLocks noChangeArrowheads="1"/>
          </p:cNvSpPr>
          <p:nvPr/>
        </p:nvSpPr>
        <p:spPr bwMode="auto">
          <a:xfrm>
            <a:off x="107504" y="5166484"/>
            <a:ext cx="8856984" cy="338554"/>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q"/>
            </a:pPr>
            <a:r>
              <a:rPr lang="en-US" sz="1600" dirty="0" smtClean="0">
                <a:latin typeface="Chalkboard" charset="0"/>
                <a:ea typeface="Chalkboard" charset="0"/>
                <a:cs typeface="Chalkboard" charset="0"/>
                <a:sym typeface="Symbol"/>
              </a:rPr>
              <a:t>Assume </a:t>
            </a:r>
            <a:r>
              <a:rPr lang="en-US" sz="1600" dirty="0" err="1" smtClean="0">
                <a:solidFill>
                  <a:srgbClr val="0000FF"/>
                </a:solidFill>
                <a:latin typeface="Chalkboard" charset="0"/>
                <a:ea typeface="Chalkboard" charset="0"/>
                <a:cs typeface="Chalkboard" charset="0"/>
                <a:sym typeface="Symbol"/>
              </a:rPr>
              <a:t>k</a:t>
            </a:r>
            <a:r>
              <a:rPr lang="en-US" sz="2000" baseline="-25000" dirty="0" err="1" smtClean="0">
                <a:solidFill>
                  <a:srgbClr val="0000FF"/>
                </a:solidFill>
                <a:latin typeface="Chalkboard" charset="0"/>
                <a:ea typeface="Chalkboard" charset="0"/>
                <a:cs typeface="Chalkboard" charset="0"/>
                <a:sym typeface="Symbol"/>
              </a:rPr>
              <a:t>E</a:t>
            </a:r>
            <a:r>
              <a:rPr lang="en-US" sz="1600" dirty="0" smtClean="0">
                <a:solidFill>
                  <a:srgbClr val="0000FF"/>
                </a:solidFill>
                <a:latin typeface="Chalkboard" charset="0"/>
                <a:ea typeface="Chalkboard" charset="0"/>
                <a:cs typeface="Chalkboard" charset="0"/>
                <a:sym typeface="Symbol"/>
              </a:rPr>
              <a:t> = </a:t>
            </a:r>
            <a:r>
              <a:rPr lang="en-US" sz="1600" dirty="0" err="1" smtClean="0">
                <a:solidFill>
                  <a:srgbClr val="0000FF"/>
                </a:solidFill>
                <a:latin typeface="Chalkboard" charset="0"/>
                <a:ea typeface="Chalkboard" charset="0"/>
                <a:cs typeface="Chalkboard" charset="0"/>
                <a:sym typeface="Symbol"/>
              </a:rPr>
              <a:t>k</a:t>
            </a:r>
            <a:r>
              <a:rPr lang="en-US" sz="2000" baseline="-25000" dirty="0" err="1" smtClean="0">
                <a:solidFill>
                  <a:srgbClr val="0000FF"/>
                </a:solidFill>
                <a:latin typeface="Chalkboard" charset="0"/>
                <a:ea typeface="Chalkboard" charset="0"/>
                <a:cs typeface="Chalkboard" charset="0"/>
                <a:sym typeface="Symbol"/>
              </a:rPr>
              <a:t>M</a:t>
            </a:r>
            <a:r>
              <a:rPr lang="en-US" sz="1600" dirty="0" smtClean="0">
                <a:solidFill>
                  <a:srgbClr val="0000FF"/>
                </a:solidFill>
                <a:latin typeface="Chalkboard" charset="0"/>
                <a:ea typeface="Chalkboard" charset="0"/>
                <a:cs typeface="Chalkboard" charset="0"/>
                <a:sym typeface="Symbol"/>
              </a:rPr>
              <a:t> = k </a:t>
            </a:r>
            <a:r>
              <a:rPr lang="en-US" sz="1600" dirty="0" smtClean="0">
                <a:latin typeface="Chalkboard" charset="0"/>
                <a:ea typeface="Chalkboard" charset="0"/>
                <a:cs typeface="Chalkboard" charset="0"/>
                <a:sym typeface="Symbol"/>
              </a:rPr>
              <a:t>?</a:t>
            </a:r>
            <a:endParaRPr lang="en-US" sz="1600" baseline="-25000" dirty="0" smtClean="0">
              <a:solidFill>
                <a:srgbClr val="0000FF"/>
              </a:solidFill>
              <a:latin typeface="Chalkboard" charset="0"/>
              <a:ea typeface="Chalkboard" charset="0"/>
              <a:cs typeface="Chalkboard" charset="0"/>
            </a:endParaRPr>
          </a:p>
        </p:txBody>
      </p:sp>
      <p:sp>
        <p:nvSpPr>
          <p:cNvPr id="96" name="Text Box 7"/>
          <p:cNvSpPr txBox="1">
            <a:spLocks noChangeArrowheads="1"/>
          </p:cNvSpPr>
          <p:nvPr/>
        </p:nvSpPr>
        <p:spPr bwMode="auto">
          <a:xfrm>
            <a:off x="611560" y="5631049"/>
            <a:ext cx="1656184" cy="338554"/>
          </a:xfrm>
          <a:prstGeom prst="rect">
            <a:avLst/>
          </a:prstGeom>
          <a:noFill/>
          <a:ln w="9525">
            <a:noFill/>
            <a:miter lim="800000"/>
            <a:headEnd/>
            <a:tailEnd/>
          </a:ln>
        </p:spPr>
        <p:txBody>
          <a:bodyPr wrap="square">
            <a:spAutoFit/>
          </a:bodyPr>
          <a:lstStyle/>
          <a:p>
            <a:pPr>
              <a:spcBef>
                <a:spcPct val="50000"/>
              </a:spcBef>
            </a:pPr>
            <a:r>
              <a:rPr lang="en-US" sz="1600" dirty="0" smtClean="0">
                <a:latin typeface="Chalkboard" charset="0"/>
                <a:ea typeface="Chalkboard" charset="0"/>
                <a:cs typeface="Chalkboard" charset="0"/>
                <a:sym typeface="Symbol"/>
              </a:rPr>
              <a:t>- </a:t>
            </a:r>
            <a:r>
              <a:rPr lang="en-US" sz="1600" dirty="0" err="1" smtClean="0">
                <a:latin typeface="Chalkboard" charset="0"/>
                <a:ea typeface="Chalkboard" charset="0"/>
                <a:cs typeface="Chalkboard" charset="0"/>
                <a:sym typeface="Symbol"/>
              </a:rPr>
              <a:t>Enc’</a:t>
            </a:r>
            <a:r>
              <a:rPr lang="en-US" sz="1600" baseline="-25000" dirty="0" err="1" smtClean="0">
                <a:latin typeface="Chalkboard" charset="0"/>
                <a:ea typeface="Chalkboard" charset="0"/>
                <a:cs typeface="Chalkboard" charset="0"/>
                <a:sym typeface="Symbol"/>
              </a:rPr>
              <a:t>k</a:t>
            </a:r>
            <a:r>
              <a:rPr lang="en-US" sz="1600" dirty="0" smtClean="0">
                <a:latin typeface="Chalkboard" charset="0"/>
                <a:ea typeface="Chalkboard" charset="0"/>
                <a:cs typeface="Chalkboard" charset="0"/>
                <a:sym typeface="Symbol"/>
              </a:rPr>
              <a:t>(m) =</a:t>
            </a:r>
            <a:endParaRPr lang="en-US" sz="1600" baseline="30000" dirty="0" smtClean="0">
              <a:latin typeface="Chalkboard" charset="0"/>
              <a:ea typeface="Chalkboard" charset="0"/>
              <a:cs typeface="Chalkboard" charset="0"/>
            </a:endParaRPr>
          </a:p>
        </p:txBody>
      </p:sp>
      <p:sp>
        <p:nvSpPr>
          <p:cNvPr id="97" name="Text Box 7"/>
          <p:cNvSpPr txBox="1">
            <a:spLocks noChangeArrowheads="1"/>
          </p:cNvSpPr>
          <p:nvPr/>
        </p:nvSpPr>
        <p:spPr bwMode="auto">
          <a:xfrm>
            <a:off x="1835696" y="5650794"/>
            <a:ext cx="1872208" cy="338554"/>
          </a:xfrm>
          <a:prstGeom prst="rect">
            <a:avLst/>
          </a:prstGeom>
          <a:noFill/>
          <a:ln w="9525">
            <a:noFill/>
            <a:miter lim="800000"/>
            <a:headEnd/>
            <a:tailEnd/>
          </a:ln>
        </p:spPr>
        <p:txBody>
          <a:bodyPr wrap="square">
            <a:spAutoFit/>
          </a:bodyPr>
          <a:lstStyle/>
          <a:p>
            <a:pPr>
              <a:spcBef>
                <a:spcPct val="50000"/>
              </a:spcBef>
            </a:pPr>
            <a:r>
              <a:rPr lang="en-US" sz="1600" dirty="0" smtClean="0">
                <a:latin typeface="Chalkboard" charset="0"/>
                <a:ea typeface="Chalkboard" charset="0"/>
                <a:cs typeface="Chalkboard" charset="0"/>
                <a:sym typeface="Symbol"/>
              </a:rPr>
              <a:t>Mac</a:t>
            </a:r>
            <a:r>
              <a:rPr lang="en-US" sz="1600" baseline="-25000" dirty="0" smtClean="0">
                <a:latin typeface="Chalkboard" charset="0"/>
                <a:ea typeface="Chalkboard" charset="0"/>
                <a:cs typeface="Chalkboard" charset="0"/>
                <a:sym typeface="Symbol"/>
              </a:rPr>
              <a:t>k</a:t>
            </a:r>
            <a:r>
              <a:rPr lang="en-US" sz="1600" dirty="0" smtClean="0">
                <a:latin typeface="Chalkboard" charset="0"/>
                <a:ea typeface="Chalkboard" charset="0"/>
                <a:cs typeface="Chalkboard" charset="0"/>
                <a:sym typeface="Symbol"/>
              </a:rPr>
              <a:t>(</a:t>
            </a:r>
            <a:r>
              <a:rPr lang="en-US" sz="1600" dirty="0" err="1" smtClean="0">
                <a:latin typeface="Chalkboard" charset="0"/>
                <a:ea typeface="Chalkboard" charset="0"/>
                <a:cs typeface="Chalkboard" charset="0"/>
                <a:sym typeface="Symbol"/>
              </a:rPr>
              <a:t>Enc</a:t>
            </a:r>
            <a:r>
              <a:rPr lang="en-US" sz="1600" baseline="-25000" dirty="0" err="1" smtClean="0">
                <a:latin typeface="Chalkboard" charset="0"/>
                <a:ea typeface="Chalkboard" charset="0"/>
                <a:cs typeface="Chalkboard" charset="0"/>
                <a:sym typeface="Symbol"/>
              </a:rPr>
              <a:t>k</a:t>
            </a:r>
            <a:r>
              <a:rPr lang="en-US" sz="1600" dirty="0" smtClean="0">
                <a:latin typeface="Chalkboard" charset="0"/>
                <a:ea typeface="Chalkboard" charset="0"/>
                <a:cs typeface="Chalkboard" charset="0"/>
                <a:sym typeface="Symbol"/>
              </a:rPr>
              <a:t>(m)) = </a:t>
            </a:r>
            <a:endParaRPr lang="en-US" sz="1600" baseline="30000" dirty="0" smtClean="0">
              <a:latin typeface="Chalkboard" charset="0"/>
              <a:ea typeface="Chalkboard" charset="0"/>
              <a:cs typeface="Chalkboard" charset="0"/>
            </a:endParaRPr>
          </a:p>
        </p:txBody>
      </p:sp>
      <p:sp>
        <p:nvSpPr>
          <p:cNvPr id="98" name="Text Box 7"/>
          <p:cNvSpPr txBox="1">
            <a:spLocks noChangeArrowheads="1"/>
          </p:cNvSpPr>
          <p:nvPr/>
        </p:nvSpPr>
        <p:spPr bwMode="auto">
          <a:xfrm>
            <a:off x="3491880" y="5650795"/>
            <a:ext cx="2664296" cy="338554"/>
          </a:xfrm>
          <a:prstGeom prst="rect">
            <a:avLst/>
          </a:prstGeom>
          <a:noFill/>
          <a:ln w="9525">
            <a:noFill/>
            <a:miter lim="800000"/>
            <a:headEnd/>
            <a:tailEnd/>
          </a:ln>
        </p:spPr>
        <p:txBody>
          <a:bodyPr wrap="square">
            <a:spAutoFit/>
          </a:bodyPr>
          <a:lstStyle/>
          <a:p>
            <a:pPr>
              <a:spcBef>
                <a:spcPct val="50000"/>
              </a:spcBef>
            </a:pPr>
            <a:r>
              <a:rPr lang="en-US" sz="1600" dirty="0" smtClean="0">
                <a:latin typeface="Chalkboard" charset="0"/>
                <a:ea typeface="Chalkboard" charset="0"/>
                <a:cs typeface="Chalkboard" charset="0"/>
                <a:sym typeface="Symbol"/>
              </a:rPr>
              <a:t>F</a:t>
            </a:r>
            <a:r>
              <a:rPr lang="en-US" sz="1600" baseline="-25000" dirty="0" smtClean="0">
                <a:latin typeface="Chalkboard" charset="0"/>
                <a:ea typeface="Chalkboard" charset="0"/>
                <a:cs typeface="Chalkboard" charset="0"/>
                <a:sym typeface="Symbol"/>
              </a:rPr>
              <a:t>k</a:t>
            </a:r>
            <a:r>
              <a:rPr lang="en-US" sz="1600" baseline="30000" dirty="0" smtClean="0">
                <a:latin typeface="Chalkboard" charset="0"/>
                <a:ea typeface="Chalkboard" charset="0"/>
                <a:cs typeface="Chalkboard" charset="0"/>
                <a:sym typeface="Symbol"/>
              </a:rPr>
              <a:t>-1</a:t>
            </a:r>
            <a:r>
              <a:rPr lang="en-US" sz="1600" dirty="0" smtClean="0">
                <a:latin typeface="Chalkboard" charset="0"/>
                <a:ea typeface="Chalkboard" charset="0"/>
                <a:cs typeface="Chalkboard" charset="0"/>
                <a:sym typeface="Symbol"/>
              </a:rPr>
              <a:t>(</a:t>
            </a:r>
            <a:r>
              <a:rPr lang="en-US" sz="1600" dirty="0" err="1" smtClean="0">
                <a:latin typeface="Chalkboard" charset="0"/>
                <a:ea typeface="Chalkboard" charset="0"/>
                <a:cs typeface="Chalkboard" charset="0"/>
                <a:sym typeface="Symbol"/>
              </a:rPr>
              <a:t>F</a:t>
            </a:r>
            <a:r>
              <a:rPr lang="en-US" sz="1600" baseline="-25000" dirty="0" err="1" smtClean="0">
                <a:latin typeface="Chalkboard" charset="0"/>
                <a:ea typeface="Chalkboard" charset="0"/>
                <a:cs typeface="Chalkboard" charset="0"/>
                <a:sym typeface="Symbol"/>
              </a:rPr>
              <a:t>k</a:t>
            </a:r>
            <a:r>
              <a:rPr lang="en-US" sz="1600" dirty="0" smtClean="0">
                <a:latin typeface="Chalkboard" charset="0"/>
                <a:ea typeface="Chalkboard" charset="0"/>
                <a:cs typeface="Chalkboard" charset="0"/>
                <a:sym typeface="Symbol"/>
              </a:rPr>
              <a:t>(m || r)) = m || r</a:t>
            </a:r>
            <a:endParaRPr lang="en-US" sz="1600" baseline="30000" dirty="0" smtClean="0">
              <a:latin typeface="Chalkboard" charset="0"/>
              <a:ea typeface="Chalkboard" charset="0"/>
              <a:cs typeface="Chalkboard" charset="0"/>
            </a:endParaRPr>
          </a:p>
        </p:txBody>
      </p:sp>
      <p:sp>
        <p:nvSpPr>
          <p:cNvPr id="99" name="Text Box 7"/>
          <p:cNvSpPr txBox="1">
            <a:spLocks noChangeArrowheads="1"/>
          </p:cNvSpPr>
          <p:nvPr/>
        </p:nvSpPr>
        <p:spPr bwMode="auto">
          <a:xfrm>
            <a:off x="107504" y="6124074"/>
            <a:ext cx="8856984" cy="338554"/>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q"/>
            </a:pPr>
            <a:r>
              <a:rPr lang="en-US" sz="1600" dirty="0" smtClean="0">
                <a:latin typeface="Chalkboard" charset="0"/>
                <a:ea typeface="Chalkboard" charset="0"/>
                <a:cs typeface="Chalkboard" charset="0"/>
                <a:sym typeface="Symbol"/>
              </a:rPr>
              <a:t>Does this mean that Encrypt-then-authenticate approach is insecure ?</a:t>
            </a:r>
            <a:endParaRPr lang="en-US" sz="1600" baseline="-25000" dirty="0" smtClean="0">
              <a:solidFill>
                <a:srgbClr val="0000FF"/>
              </a:solidFill>
              <a:latin typeface="Chalkboard" charset="0"/>
              <a:ea typeface="Chalkboard" charset="0"/>
              <a:cs typeface="Chalkboard" charset="0"/>
            </a:endParaRPr>
          </a:p>
        </p:txBody>
      </p:sp>
      <p:grpSp>
        <p:nvGrpSpPr>
          <p:cNvPr id="15" name="Group 99"/>
          <p:cNvGrpSpPr/>
          <p:nvPr/>
        </p:nvGrpSpPr>
        <p:grpSpPr>
          <a:xfrm>
            <a:off x="5148064" y="4600022"/>
            <a:ext cx="4024064" cy="1332728"/>
            <a:chOff x="4355976" y="4797152"/>
            <a:chExt cx="4024064" cy="1332728"/>
          </a:xfrm>
        </p:grpSpPr>
        <p:sp>
          <p:nvSpPr>
            <p:cNvPr id="101" name="Cloud Callout 100"/>
            <p:cNvSpPr/>
            <p:nvPr/>
          </p:nvSpPr>
          <p:spPr>
            <a:xfrm>
              <a:off x="4355976" y="4797152"/>
              <a:ext cx="3888432" cy="133272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halkboard" charset="0"/>
                <a:ea typeface="Chalkboard" charset="0"/>
                <a:cs typeface="Chalkboard" charset="0"/>
              </a:endParaRPr>
            </a:p>
          </p:txBody>
        </p:sp>
        <p:sp>
          <p:nvSpPr>
            <p:cNvPr id="102" name="Text Box 7"/>
            <p:cNvSpPr txBox="1">
              <a:spLocks noChangeArrowheads="1"/>
            </p:cNvSpPr>
            <p:nvPr/>
          </p:nvSpPr>
          <p:spPr bwMode="auto">
            <a:xfrm>
              <a:off x="4572000" y="5210887"/>
              <a:ext cx="3808040" cy="584775"/>
            </a:xfrm>
            <a:prstGeom prst="rect">
              <a:avLst/>
            </a:prstGeom>
            <a:noFill/>
            <a:ln w="9525">
              <a:noFill/>
              <a:miter lim="800000"/>
              <a:headEnd/>
              <a:tailEnd/>
            </a:ln>
          </p:spPr>
          <p:txBody>
            <a:bodyPr wrap="square">
              <a:spAutoFit/>
            </a:bodyPr>
            <a:lstStyle/>
            <a:p>
              <a:pPr>
                <a:spcBef>
                  <a:spcPct val="50000"/>
                </a:spcBef>
              </a:pPr>
              <a:r>
                <a:rPr lang="en-US" sz="1600" dirty="0" smtClean="0">
                  <a:latin typeface="Chalkboard" charset="0"/>
                  <a:ea typeface="Chalkboard" charset="0"/>
                  <a:cs typeface="Chalkboard" charset="0"/>
                  <a:sym typeface="Symbol"/>
                </a:rPr>
                <a:t>No, it is secure provided the </a:t>
              </a:r>
              <a:r>
                <a:rPr lang="en-US" sz="1600" dirty="0" smtClean="0">
                  <a:solidFill>
                    <a:srgbClr val="0000FF"/>
                  </a:solidFill>
                  <a:latin typeface="Chalkboard" charset="0"/>
                  <a:ea typeface="Chalkboard" charset="0"/>
                  <a:cs typeface="Chalkboard" charset="0"/>
                  <a:sym typeface="Symbol"/>
                </a:rPr>
                <a:t>encryption and MAC keys are independent</a:t>
              </a:r>
              <a:endParaRPr lang="en-US" sz="1600" baseline="30000" dirty="0" smtClean="0">
                <a:solidFill>
                  <a:srgbClr val="0000FF"/>
                </a:solidFill>
                <a:latin typeface="Chalkboard" charset="0"/>
                <a:ea typeface="Chalkboard" charset="0"/>
                <a:cs typeface="Chalkboard" charset="0"/>
              </a:endParaRPr>
            </a:p>
          </p:txBody>
        </p:sp>
      </p:grpSp>
      <p:sp>
        <p:nvSpPr>
          <p:cNvPr id="76" name="Text Box 7"/>
          <p:cNvSpPr txBox="1">
            <a:spLocks noChangeArrowheads="1"/>
          </p:cNvSpPr>
          <p:nvPr/>
        </p:nvSpPr>
        <p:spPr bwMode="auto">
          <a:xfrm>
            <a:off x="485546" y="903204"/>
            <a:ext cx="7992888" cy="338554"/>
          </a:xfrm>
          <a:prstGeom prst="rect">
            <a:avLst/>
          </a:prstGeom>
          <a:noFill/>
          <a:ln w="9525">
            <a:noFill/>
            <a:miter lim="800000"/>
            <a:headEnd/>
            <a:tailEnd/>
          </a:ln>
        </p:spPr>
        <p:txBody>
          <a:bodyPr wrap="square">
            <a:spAutoFit/>
          </a:bodyPr>
          <a:lstStyle/>
          <a:p>
            <a:pPr>
              <a:spcBef>
                <a:spcPct val="50000"/>
              </a:spcBef>
            </a:pPr>
            <a:r>
              <a:rPr lang="en-US" sz="1600" dirty="0" smtClean="0">
                <a:latin typeface="Chalkboard" charset="0"/>
                <a:ea typeface="Chalkboard" charset="0"/>
                <a:cs typeface="Chalkboard" charset="0"/>
                <a:sym typeface="Symbol"/>
              </a:rPr>
              <a:t> </a:t>
            </a:r>
            <a:r>
              <a:rPr lang="en-US" sz="1600" dirty="0">
                <a:solidFill>
                  <a:srgbClr val="0000FF"/>
                </a:solidFill>
                <a:latin typeface="Chalkboard" charset="0"/>
                <a:ea typeface="Chalkboard" charset="0"/>
                <a:cs typeface="Chalkboard" charset="0"/>
                <a:sym typeface="Symbol"/>
              </a:rPr>
              <a:t></a:t>
            </a:r>
            <a:r>
              <a:rPr lang="en-US" sz="2000" baseline="-25000" dirty="0">
                <a:solidFill>
                  <a:srgbClr val="0000FF"/>
                </a:solidFill>
                <a:latin typeface="Chalkboard" charset="0"/>
                <a:ea typeface="Chalkboard" charset="0"/>
                <a:cs typeface="Chalkboard" charset="0"/>
                <a:sym typeface="Symbol"/>
              </a:rPr>
              <a:t>E</a:t>
            </a:r>
            <a:r>
              <a:rPr lang="en-US" sz="1600" dirty="0">
                <a:solidFill>
                  <a:srgbClr val="0000FF"/>
                </a:solidFill>
                <a:latin typeface="Chalkboard" charset="0"/>
                <a:ea typeface="Chalkboard" charset="0"/>
                <a:cs typeface="Chalkboard" charset="0"/>
                <a:sym typeface="Symbol"/>
              </a:rPr>
              <a:t> = (</a:t>
            </a:r>
            <a:r>
              <a:rPr lang="en-US" sz="1600" dirty="0" err="1">
                <a:solidFill>
                  <a:srgbClr val="0000FF"/>
                </a:solidFill>
                <a:latin typeface="Chalkboard" charset="0"/>
                <a:ea typeface="Chalkboard" charset="0"/>
                <a:cs typeface="Chalkboard" charset="0"/>
                <a:sym typeface="Symbol"/>
              </a:rPr>
              <a:t>Enc</a:t>
            </a:r>
            <a:r>
              <a:rPr lang="en-US" sz="1600" dirty="0">
                <a:solidFill>
                  <a:srgbClr val="0000FF"/>
                </a:solidFill>
                <a:latin typeface="Chalkboard" charset="0"/>
                <a:ea typeface="Chalkboard" charset="0"/>
                <a:cs typeface="Chalkboard" charset="0"/>
                <a:sym typeface="Symbol"/>
              </a:rPr>
              <a:t>, Dec) be a </a:t>
            </a:r>
            <a:r>
              <a:rPr lang="en-US" sz="1600" dirty="0" err="1">
                <a:solidFill>
                  <a:srgbClr val="0000FF"/>
                </a:solidFill>
                <a:latin typeface="Chalkboard" charset="0"/>
                <a:ea typeface="Chalkboard" charset="0"/>
                <a:cs typeface="Chalkboard" charset="0"/>
                <a:sym typeface="Symbol"/>
              </a:rPr>
              <a:t>cpa</a:t>
            </a:r>
            <a:r>
              <a:rPr lang="en-US" sz="1600" dirty="0">
                <a:solidFill>
                  <a:srgbClr val="0000FF"/>
                </a:solidFill>
                <a:latin typeface="Chalkboard" charset="0"/>
                <a:ea typeface="Chalkboard" charset="0"/>
                <a:cs typeface="Chalkboard" charset="0"/>
                <a:sym typeface="Symbol"/>
              </a:rPr>
              <a:t>-secure SKE </a:t>
            </a:r>
            <a:r>
              <a:rPr lang="en-US" sz="1600" dirty="0">
                <a:latin typeface="Chalkboard" charset="0"/>
                <a:ea typeface="Chalkboard" charset="0"/>
                <a:cs typeface="Chalkboard" charset="0"/>
                <a:sym typeface="Symbol"/>
              </a:rPr>
              <a:t>and </a:t>
            </a:r>
            <a:r>
              <a:rPr lang="en-US" sz="1600" dirty="0">
                <a:solidFill>
                  <a:srgbClr val="0000FF"/>
                </a:solidFill>
                <a:latin typeface="Chalkboard" charset="0"/>
                <a:ea typeface="Chalkboard" charset="0"/>
                <a:cs typeface="Chalkboard" charset="0"/>
                <a:sym typeface="Symbol"/>
              </a:rPr>
              <a:t></a:t>
            </a:r>
            <a:r>
              <a:rPr lang="en-US" sz="2000" baseline="-25000" dirty="0">
                <a:solidFill>
                  <a:srgbClr val="0000FF"/>
                </a:solidFill>
                <a:latin typeface="Chalkboard" charset="0"/>
                <a:ea typeface="Chalkboard" charset="0"/>
                <a:cs typeface="Chalkboard" charset="0"/>
                <a:sym typeface="Symbol"/>
              </a:rPr>
              <a:t>M</a:t>
            </a:r>
            <a:r>
              <a:rPr lang="en-US" sz="1600" dirty="0">
                <a:solidFill>
                  <a:srgbClr val="0000FF"/>
                </a:solidFill>
                <a:latin typeface="Chalkboard" charset="0"/>
                <a:ea typeface="Chalkboard" charset="0"/>
                <a:cs typeface="Chalkboard" charset="0"/>
                <a:sym typeface="Symbol"/>
              </a:rPr>
              <a:t> = (Mac, </a:t>
            </a:r>
            <a:r>
              <a:rPr lang="en-US" sz="1600" dirty="0" err="1">
                <a:solidFill>
                  <a:srgbClr val="0000FF"/>
                </a:solidFill>
                <a:latin typeface="Chalkboard" charset="0"/>
                <a:ea typeface="Chalkboard" charset="0"/>
                <a:cs typeface="Chalkboard" charset="0"/>
                <a:sym typeface="Symbol"/>
              </a:rPr>
              <a:t>Vrfy</a:t>
            </a:r>
            <a:r>
              <a:rPr lang="en-US" sz="1600" dirty="0">
                <a:solidFill>
                  <a:srgbClr val="0000FF"/>
                </a:solidFill>
                <a:latin typeface="Chalkboard" charset="0"/>
                <a:ea typeface="Chalkboard" charset="0"/>
                <a:cs typeface="Chalkboard" charset="0"/>
                <a:sym typeface="Symbol"/>
              </a:rPr>
              <a:t>) be a </a:t>
            </a:r>
            <a:r>
              <a:rPr lang="en-US" sz="1600" dirty="0" err="1" smtClean="0">
                <a:solidFill>
                  <a:srgbClr val="0000FF"/>
                </a:solidFill>
                <a:latin typeface="Chalkboard" charset="0"/>
                <a:ea typeface="Chalkboard" charset="0"/>
                <a:cs typeface="Chalkboard" charset="0"/>
                <a:sym typeface="Symbol"/>
              </a:rPr>
              <a:t>scma</a:t>
            </a:r>
            <a:r>
              <a:rPr lang="en-US" sz="1600" dirty="0" smtClean="0">
                <a:solidFill>
                  <a:srgbClr val="0000FF"/>
                </a:solidFill>
                <a:latin typeface="Chalkboard" charset="0"/>
                <a:ea typeface="Chalkboard" charset="0"/>
                <a:cs typeface="Chalkboard" charset="0"/>
                <a:sym typeface="Symbol"/>
              </a:rPr>
              <a:t>-secure </a:t>
            </a:r>
            <a:r>
              <a:rPr lang="en-US" sz="1600" dirty="0">
                <a:solidFill>
                  <a:srgbClr val="0000FF"/>
                </a:solidFill>
                <a:latin typeface="Chalkboard" charset="0"/>
                <a:ea typeface="Chalkboard" charset="0"/>
                <a:cs typeface="Chalkboard" charset="0"/>
                <a:sym typeface="Symbol"/>
              </a:rPr>
              <a:t>MAC</a:t>
            </a:r>
            <a:endParaRPr lang="en-US" sz="1600" baseline="-25000" dirty="0">
              <a:solidFill>
                <a:srgbClr val="0000FF"/>
              </a:solidFill>
              <a:latin typeface="Chalkboard" charset="0"/>
              <a:ea typeface="Chalkboard" charset="0"/>
              <a:cs typeface="Chalkboard" charset="0"/>
            </a:endParaRPr>
          </a:p>
        </p:txBody>
      </p:sp>
      <p:sp>
        <p:nvSpPr>
          <p:cNvPr id="81" name="Text Box 7"/>
          <p:cNvSpPr txBox="1">
            <a:spLocks noChangeArrowheads="1"/>
          </p:cNvSpPr>
          <p:nvPr/>
        </p:nvSpPr>
        <p:spPr bwMode="auto">
          <a:xfrm>
            <a:off x="2195736" y="620688"/>
            <a:ext cx="5760640" cy="338554"/>
          </a:xfrm>
          <a:prstGeom prst="rect">
            <a:avLst/>
          </a:prstGeom>
          <a:noFill/>
          <a:ln w="9525">
            <a:noFill/>
            <a:miter lim="800000"/>
            <a:headEnd/>
            <a:tailEnd/>
          </a:ln>
        </p:spPr>
        <p:txBody>
          <a:bodyPr wrap="square">
            <a:spAutoFit/>
          </a:bodyPr>
          <a:lstStyle/>
          <a:p>
            <a:pPr>
              <a:spcBef>
                <a:spcPct val="50000"/>
              </a:spcBef>
            </a:pPr>
            <a:r>
              <a:rPr lang="en-US" sz="1600" dirty="0" smtClean="0">
                <a:latin typeface="Chalkboard" charset="0"/>
                <a:ea typeface="Chalkboard" charset="0"/>
                <a:cs typeface="Chalkboard" charset="0"/>
                <a:sym typeface="Symbol"/>
              </a:rPr>
              <a:t> ’ = (Gen’, Enc’, Dec’): authenticated encryption</a:t>
            </a:r>
            <a:endParaRPr lang="en-US" sz="1600" baseline="-25000" dirty="0" smtClean="0">
              <a:solidFill>
                <a:srgbClr val="0000FF"/>
              </a:solidFill>
              <a:latin typeface="Chalkboard" charset="0"/>
              <a:ea typeface="Chalkboard" charset="0"/>
              <a:cs typeface="Chalkboard" charset="0"/>
            </a:endParaRPr>
          </a:p>
        </p:txBody>
      </p:sp>
      <p:grpSp>
        <p:nvGrpSpPr>
          <p:cNvPr id="82" name="Group 56"/>
          <p:cNvGrpSpPr/>
          <p:nvPr/>
        </p:nvGrpSpPr>
        <p:grpSpPr>
          <a:xfrm>
            <a:off x="5896979" y="1266304"/>
            <a:ext cx="3643573" cy="1490682"/>
            <a:chOff x="5032883" y="1578278"/>
            <a:chExt cx="3643573" cy="1490682"/>
          </a:xfrm>
        </p:grpSpPr>
        <p:grpSp>
          <p:nvGrpSpPr>
            <p:cNvPr id="83" name="Group 31"/>
            <p:cNvGrpSpPr/>
            <p:nvPr/>
          </p:nvGrpSpPr>
          <p:grpSpPr>
            <a:xfrm>
              <a:off x="5032883" y="2082334"/>
              <a:ext cx="3571565" cy="986626"/>
              <a:chOff x="676399" y="2586390"/>
              <a:chExt cx="3571565" cy="986626"/>
            </a:xfrm>
          </p:grpSpPr>
          <p:grpSp>
            <p:nvGrpSpPr>
              <p:cNvPr id="100" name="Group 16"/>
              <p:cNvGrpSpPr/>
              <p:nvPr/>
            </p:nvGrpSpPr>
            <p:grpSpPr>
              <a:xfrm>
                <a:off x="1619672" y="2780928"/>
                <a:ext cx="648072" cy="307777"/>
                <a:chOff x="1763688" y="2708920"/>
                <a:chExt cx="648072" cy="307777"/>
              </a:xfrm>
            </p:grpSpPr>
            <p:sp>
              <p:nvSpPr>
                <p:cNvPr id="108" name="Rectangle 107"/>
                <p:cNvSpPr/>
                <p:nvPr/>
              </p:nvSpPr>
              <p:spPr>
                <a:xfrm>
                  <a:off x="1763688" y="2708920"/>
                  <a:ext cx="50405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halkboard" charset="0"/>
                    <a:ea typeface="Chalkboard" charset="0"/>
                    <a:cs typeface="Chalkboard" charset="0"/>
                  </a:endParaRPr>
                </a:p>
              </p:txBody>
            </p:sp>
            <p:sp>
              <p:nvSpPr>
                <p:cNvPr id="109" name="Text Box 7"/>
                <p:cNvSpPr txBox="1">
                  <a:spLocks noChangeArrowheads="1"/>
                </p:cNvSpPr>
                <p:nvPr/>
              </p:nvSpPr>
              <p:spPr bwMode="auto">
                <a:xfrm>
                  <a:off x="1763688" y="2708920"/>
                  <a:ext cx="648072" cy="307777"/>
                </a:xfrm>
                <a:prstGeom prst="rect">
                  <a:avLst/>
                </a:prstGeom>
                <a:noFill/>
                <a:ln w="9525">
                  <a:noFill/>
                  <a:miter lim="800000"/>
                  <a:headEnd/>
                  <a:tailEnd/>
                </a:ln>
              </p:spPr>
              <p:txBody>
                <a:bodyPr wrap="square">
                  <a:spAutoFit/>
                </a:bodyPr>
                <a:lstStyle/>
                <a:p>
                  <a:pPr>
                    <a:spcBef>
                      <a:spcPct val="50000"/>
                    </a:spcBef>
                  </a:pPr>
                  <a:r>
                    <a:rPr lang="en-US" sz="1400" dirty="0" smtClean="0">
                      <a:latin typeface="Chalkboard" charset="0"/>
                      <a:ea typeface="Chalkboard" charset="0"/>
                      <a:cs typeface="Chalkboard" charset="0"/>
                    </a:rPr>
                    <a:t>Dec’</a:t>
                  </a:r>
                  <a:endParaRPr lang="en-US" sz="1400" dirty="0" smtClean="0">
                    <a:solidFill>
                      <a:srgbClr val="0000FF"/>
                    </a:solidFill>
                    <a:latin typeface="Chalkboard" charset="0"/>
                    <a:ea typeface="Chalkboard" charset="0"/>
                    <a:cs typeface="Chalkboard" charset="0"/>
                  </a:endParaRPr>
                </a:p>
              </p:txBody>
            </p:sp>
          </p:grpSp>
          <p:cxnSp>
            <p:nvCxnSpPr>
              <p:cNvPr id="103" name="Straight Arrow Connector 102"/>
              <p:cNvCxnSpPr/>
              <p:nvPr/>
            </p:nvCxnSpPr>
            <p:spPr>
              <a:xfrm>
                <a:off x="676399" y="2996952"/>
                <a:ext cx="943273"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Text Box 7"/>
              <p:cNvSpPr txBox="1">
                <a:spLocks noChangeArrowheads="1"/>
              </p:cNvSpPr>
              <p:nvPr/>
            </p:nvSpPr>
            <p:spPr bwMode="auto">
              <a:xfrm>
                <a:off x="719572" y="2636912"/>
                <a:ext cx="756084" cy="338554"/>
              </a:xfrm>
              <a:prstGeom prst="rect">
                <a:avLst/>
              </a:prstGeom>
              <a:noFill/>
              <a:ln w="9525">
                <a:noFill/>
                <a:miter lim="800000"/>
                <a:headEnd/>
                <a:tailEnd/>
              </a:ln>
            </p:spPr>
            <p:txBody>
              <a:bodyPr wrap="square">
                <a:spAutoFit/>
              </a:bodyPr>
              <a:lstStyle/>
              <a:p>
                <a:pPr>
                  <a:spcBef>
                    <a:spcPct val="50000"/>
                  </a:spcBef>
                </a:pPr>
                <a:r>
                  <a:rPr lang="en-US" sz="1600" dirty="0" smtClean="0">
                    <a:latin typeface="Chalkboard" charset="0"/>
                    <a:ea typeface="Chalkboard" charset="0"/>
                    <a:cs typeface="Chalkboard" charset="0"/>
                  </a:rPr>
                  <a:t>(c, t)</a:t>
                </a:r>
                <a:endParaRPr lang="en-US" sz="1600" baseline="30000" dirty="0" smtClean="0">
                  <a:solidFill>
                    <a:srgbClr val="0000FF"/>
                  </a:solidFill>
                  <a:latin typeface="Chalkboard" charset="0"/>
                  <a:ea typeface="Chalkboard" charset="0"/>
                  <a:cs typeface="Chalkboard" charset="0"/>
                </a:endParaRPr>
              </a:p>
            </p:txBody>
          </p:sp>
          <p:cxnSp>
            <p:nvCxnSpPr>
              <p:cNvPr id="105" name="Straight Arrow Connector 104"/>
              <p:cNvCxnSpPr/>
              <p:nvPr/>
            </p:nvCxnSpPr>
            <p:spPr>
              <a:xfrm>
                <a:off x="2123728" y="2924944"/>
                <a:ext cx="144016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6" name="Text Box 7"/>
              <p:cNvSpPr txBox="1">
                <a:spLocks noChangeArrowheads="1"/>
              </p:cNvSpPr>
              <p:nvPr/>
            </p:nvSpPr>
            <p:spPr bwMode="auto">
              <a:xfrm>
                <a:off x="2123728" y="2586390"/>
                <a:ext cx="2124236" cy="307777"/>
              </a:xfrm>
              <a:prstGeom prst="rect">
                <a:avLst/>
              </a:prstGeom>
              <a:noFill/>
              <a:ln w="9525">
                <a:noFill/>
                <a:miter lim="800000"/>
                <a:headEnd/>
                <a:tailEnd/>
              </a:ln>
            </p:spPr>
            <p:txBody>
              <a:bodyPr wrap="square">
                <a:spAutoFit/>
              </a:bodyPr>
              <a:lstStyle/>
              <a:p>
                <a:pPr>
                  <a:spcBef>
                    <a:spcPct val="50000"/>
                  </a:spcBef>
                </a:pPr>
                <a:r>
                  <a:rPr lang="en-US" sz="1400" dirty="0" smtClean="0">
                    <a:latin typeface="Chalkboard" charset="0"/>
                    <a:ea typeface="Chalkboard" charset="0"/>
                    <a:cs typeface="Chalkboard" charset="0"/>
                    <a:sym typeface="Symbol"/>
                  </a:rPr>
                  <a:t> if </a:t>
                </a:r>
                <a:r>
                  <a:rPr lang="en-US" sz="1400" dirty="0" err="1" smtClean="0">
                    <a:latin typeface="Chalkboard" charset="0"/>
                    <a:ea typeface="Chalkboard" charset="0"/>
                    <a:cs typeface="Chalkboard" charset="0"/>
                    <a:sym typeface="Symbol"/>
                  </a:rPr>
                  <a:t>Vrfy</a:t>
                </a:r>
                <a:r>
                  <a:rPr lang="en-US" sz="1400" baseline="-25000" dirty="0" err="1" smtClean="0">
                    <a:latin typeface="Chalkboard" charset="0"/>
                    <a:ea typeface="Chalkboard" charset="0"/>
                    <a:cs typeface="Chalkboard" charset="0"/>
                    <a:sym typeface="Symbol"/>
                  </a:rPr>
                  <a:t>k</a:t>
                </a:r>
                <a:r>
                  <a:rPr lang="en-US" sz="1400" baseline="-50000" dirty="0" err="1" smtClean="0">
                    <a:latin typeface="Chalkboard" charset="0"/>
                    <a:ea typeface="Chalkboard" charset="0"/>
                    <a:cs typeface="Chalkboard" charset="0"/>
                    <a:sym typeface="Symbol"/>
                  </a:rPr>
                  <a:t>M</a:t>
                </a:r>
                <a:r>
                  <a:rPr lang="en-US" sz="1400" dirty="0" smtClean="0">
                    <a:latin typeface="Chalkboard" charset="0"/>
                    <a:ea typeface="Chalkboard" charset="0"/>
                    <a:cs typeface="Chalkboard" charset="0"/>
                    <a:sym typeface="Symbol"/>
                  </a:rPr>
                  <a:t>(c) = 0</a:t>
                </a:r>
                <a:endParaRPr lang="en-US" sz="1400" baseline="30000" dirty="0" smtClean="0">
                  <a:latin typeface="Chalkboard" charset="0"/>
                  <a:ea typeface="Chalkboard" charset="0"/>
                  <a:cs typeface="Chalkboard" charset="0"/>
                </a:endParaRPr>
              </a:p>
            </p:txBody>
          </p:sp>
          <p:cxnSp>
            <p:nvCxnSpPr>
              <p:cNvPr id="107" name="Straight Arrow Connector 106"/>
              <p:cNvCxnSpPr/>
              <p:nvPr/>
            </p:nvCxnSpPr>
            <p:spPr>
              <a:xfrm flipH="1" flipV="1">
                <a:off x="1907704" y="3068960"/>
                <a:ext cx="16768"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87" name="Text Box 7"/>
            <p:cNvSpPr txBox="1">
              <a:spLocks noChangeArrowheads="1"/>
            </p:cNvSpPr>
            <p:nvPr/>
          </p:nvSpPr>
          <p:spPr bwMode="auto">
            <a:xfrm>
              <a:off x="5868144" y="2708920"/>
              <a:ext cx="423664" cy="338554"/>
            </a:xfrm>
            <a:prstGeom prst="rect">
              <a:avLst/>
            </a:prstGeom>
            <a:noFill/>
            <a:ln w="9525">
              <a:noFill/>
              <a:miter lim="800000"/>
              <a:headEnd/>
              <a:tailEnd/>
            </a:ln>
          </p:spPr>
          <p:txBody>
            <a:bodyPr wrap="square">
              <a:spAutoFit/>
            </a:bodyPr>
            <a:lstStyle/>
            <a:p>
              <a:pPr>
                <a:spcBef>
                  <a:spcPct val="50000"/>
                </a:spcBef>
              </a:pPr>
              <a:r>
                <a:rPr lang="en-US" sz="1600" dirty="0" err="1" smtClean="0">
                  <a:latin typeface="Chalkboard" charset="0"/>
                  <a:ea typeface="Chalkboard" charset="0"/>
                  <a:cs typeface="Chalkboard" charset="0"/>
                </a:rPr>
                <a:t>k</a:t>
              </a:r>
              <a:r>
                <a:rPr lang="en-US" baseline="-25000" dirty="0" err="1" smtClean="0">
                  <a:latin typeface="Chalkboard" charset="0"/>
                  <a:ea typeface="Chalkboard" charset="0"/>
                  <a:cs typeface="Chalkboard" charset="0"/>
                </a:rPr>
                <a:t>E</a:t>
              </a:r>
              <a:endParaRPr lang="en-US" baseline="-25000" dirty="0" smtClean="0">
                <a:solidFill>
                  <a:srgbClr val="0000FF"/>
                </a:solidFill>
                <a:latin typeface="Chalkboard" charset="0"/>
                <a:ea typeface="Chalkboard" charset="0"/>
                <a:cs typeface="Chalkboard" charset="0"/>
              </a:endParaRPr>
            </a:p>
          </p:txBody>
        </p:sp>
        <p:cxnSp>
          <p:nvCxnSpPr>
            <p:cNvPr id="90" name="Straight Arrow Connector 89"/>
            <p:cNvCxnSpPr/>
            <p:nvPr/>
          </p:nvCxnSpPr>
          <p:spPr>
            <a:xfrm flipH="1" flipV="1">
              <a:off x="6228184" y="1772816"/>
              <a:ext cx="16768" cy="504056"/>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91" name="Text Box 7"/>
            <p:cNvSpPr txBox="1">
              <a:spLocks noChangeArrowheads="1"/>
            </p:cNvSpPr>
            <p:nvPr/>
          </p:nvSpPr>
          <p:spPr bwMode="auto">
            <a:xfrm>
              <a:off x="6236568" y="1578278"/>
              <a:ext cx="783704" cy="338554"/>
            </a:xfrm>
            <a:prstGeom prst="rect">
              <a:avLst/>
            </a:prstGeom>
            <a:noFill/>
            <a:ln w="9525">
              <a:noFill/>
              <a:miter lim="800000"/>
              <a:headEnd/>
              <a:tailEnd/>
            </a:ln>
          </p:spPr>
          <p:txBody>
            <a:bodyPr wrap="square">
              <a:spAutoFit/>
            </a:bodyPr>
            <a:lstStyle/>
            <a:p>
              <a:pPr>
                <a:spcBef>
                  <a:spcPct val="50000"/>
                </a:spcBef>
              </a:pPr>
              <a:r>
                <a:rPr lang="en-US" sz="1600" dirty="0" err="1" smtClean="0">
                  <a:latin typeface="Chalkboard" charset="0"/>
                  <a:ea typeface="Chalkboard" charset="0"/>
                  <a:cs typeface="Chalkboard" charset="0"/>
                </a:rPr>
                <a:t>k</a:t>
              </a:r>
              <a:r>
                <a:rPr lang="en-US" baseline="-25000" dirty="0" err="1" smtClean="0">
                  <a:latin typeface="Chalkboard" charset="0"/>
                  <a:ea typeface="Chalkboard" charset="0"/>
                  <a:cs typeface="Chalkboard" charset="0"/>
                </a:rPr>
                <a:t>M</a:t>
              </a:r>
              <a:endParaRPr lang="en-US" baseline="-25000" dirty="0" smtClean="0">
                <a:solidFill>
                  <a:srgbClr val="0000FF"/>
                </a:solidFill>
                <a:latin typeface="Chalkboard" charset="0"/>
                <a:ea typeface="Chalkboard" charset="0"/>
                <a:cs typeface="Chalkboard" charset="0"/>
              </a:endParaRPr>
            </a:p>
          </p:txBody>
        </p:sp>
        <p:sp>
          <p:nvSpPr>
            <p:cNvPr id="94" name="Text Box 7"/>
            <p:cNvSpPr txBox="1">
              <a:spLocks noChangeArrowheads="1"/>
            </p:cNvSpPr>
            <p:nvPr/>
          </p:nvSpPr>
          <p:spPr bwMode="auto">
            <a:xfrm>
              <a:off x="6552220" y="2492896"/>
              <a:ext cx="2124236" cy="307777"/>
            </a:xfrm>
            <a:prstGeom prst="rect">
              <a:avLst/>
            </a:prstGeom>
            <a:noFill/>
            <a:ln w="9525">
              <a:noFill/>
              <a:miter lim="800000"/>
              <a:headEnd/>
              <a:tailEnd/>
            </a:ln>
          </p:spPr>
          <p:txBody>
            <a:bodyPr wrap="square">
              <a:spAutoFit/>
            </a:bodyPr>
            <a:lstStyle/>
            <a:p>
              <a:pPr>
                <a:spcBef>
                  <a:spcPct val="50000"/>
                </a:spcBef>
              </a:pPr>
              <a:r>
                <a:rPr lang="en-US" sz="1400" dirty="0" smtClean="0">
                  <a:latin typeface="Chalkboard" charset="0"/>
                  <a:ea typeface="Chalkboard" charset="0"/>
                  <a:cs typeface="Chalkboard" charset="0"/>
                  <a:sym typeface="Symbol"/>
                </a:rPr>
                <a:t>Else m:= </a:t>
              </a:r>
              <a:r>
                <a:rPr lang="en-US" sz="1400" dirty="0" err="1" smtClean="0">
                  <a:latin typeface="Chalkboard" charset="0"/>
                  <a:ea typeface="Chalkboard" charset="0"/>
                  <a:cs typeface="Chalkboard" charset="0"/>
                  <a:sym typeface="Symbol"/>
                </a:rPr>
                <a:t>Dec</a:t>
              </a:r>
              <a:r>
                <a:rPr lang="en-US" sz="1400" baseline="-25000" dirty="0" err="1" smtClean="0">
                  <a:latin typeface="Chalkboard" charset="0"/>
                  <a:ea typeface="Chalkboard" charset="0"/>
                  <a:cs typeface="Chalkboard" charset="0"/>
                  <a:sym typeface="Symbol"/>
                </a:rPr>
                <a:t>k</a:t>
              </a:r>
              <a:r>
                <a:rPr lang="en-US" sz="1400" baseline="-50000" dirty="0" err="1" smtClean="0">
                  <a:latin typeface="Chalkboard" charset="0"/>
                  <a:ea typeface="Chalkboard" charset="0"/>
                  <a:cs typeface="Chalkboard" charset="0"/>
                  <a:sym typeface="Symbol"/>
                </a:rPr>
                <a:t>E</a:t>
              </a:r>
              <a:r>
                <a:rPr lang="en-US" sz="1400" dirty="0" smtClean="0">
                  <a:latin typeface="Chalkboard" charset="0"/>
                  <a:ea typeface="Chalkboard" charset="0"/>
                  <a:cs typeface="Chalkboard" charset="0"/>
                  <a:sym typeface="Symbol"/>
                </a:rPr>
                <a:t>(c)</a:t>
              </a:r>
              <a:endParaRPr lang="en-US" sz="1400" baseline="30000" dirty="0" smtClean="0">
                <a:latin typeface="Chalkboard" charset="0"/>
                <a:ea typeface="Chalkboard" charset="0"/>
                <a:cs typeface="Chalkboard" charset="0"/>
              </a:endParaRPr>
            </a:p>
          </p:txBody>
        </p:sp>
      </p:grpSp>
      <p:grpSp>
        <p:nvGrpSpPr>
          <p:cNvPr id="110" name="Group 77"/>
          <p:cNvGrpSpPr/>
          <p:nvPr/>
        </p:nvGrpSpPr>
        <p:grpSpPr>
          <a:xfrm>
            <a:off x="107504" y="1700808"/>
            <a:ext cx="2664296" cy="1104062"/>
            <a:chOff x="539552" y="1892890"/>
            <a:chExt cx="2664296" cy="1104062"/>
          </a:xfrm>
        </p:grpSpPr>
        <p:grpSp>
          <p:nvGrpSpPr>
            <p:cNvPr id="111" name="Group 30"/>
            <p:cNvGrpSpPr/>
            <p:nvPr/>
          </p:nvGrpSpPr>
          <p:grpSpPr>
            <a:xfrm>
              <a:off x="575556" y="1892890"/>
              <a:ext cx="2628292" cy="1104062"/>
              <a:chOff x="1187624" y="2564904"/>
              <a:chExt cx="2628292" cy="1104062"/>
            </a:xfrm>
          </p:grpSpPr>
          <p:grpSp>
            <p:nvGrpSpPr>
              <p:cNvPr id="113" name="Group 16"/>
              <p:cNvGrpSpPr/>
              <p:nvPr/>
            </p:nvGrpSpPr>
            <p:grpSpPr>
              <a:xfrm>
                <a:off x="1619672" y="2780928"/>
                <a:ext cx="648072" cy="307777"/>
                <a:chOff x="1763688" y="2708920"/>
                <a:chExt cx="648072" cy="307777"/>
              </a:xfrm>
            </p:grpSpPr>
            <p:sp>
              <p:nvSpPr>
                <p:cNvPr id="120" name="Rectangle 119"/>
                <p:cNvSpPr/>
                <p:nvPr/>
              </p:nvSpPr>
              <p:spPr>
                <a:xfrm>
                  <a:off x="1763688" y="2708920"/>
                  <a:ext cx="50405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halkboard" charset="0"/>
                    <a:ea typeface="Chalkboard" charset="0"/>
                    <a:cs typeface="Chalkboard" charset="0"/>
                  </a:endParaRPr>
                </a:p>
              </p:txBody>
            </p:sp>
            <p:sp>
              <p:nvSpPr>
                <p:cNvPr id="121" name="Text Box 7"/>
                <p:cNvSpPr txBox="1">
                  <a:spLocks noChangeArrowheads="1"/>
                </p:cNvSpPr>
                <p:nvPr/>
              </p:nvSpPr>
              <p:spPr bwMode="auto">
                <a:xfrm>
                  <a:off x="1763688" y="2708920"/>
                  <a:ext cx="648072" cy="307777"/>
                </a:xfrm>
                <a:prstGeom prst="rect">
                  <a:avLst/>
                </a:prstGeom>
                <a:noFill/>
                <a:ln w="9525">
                  <a:noFill/>
                  <a:miter lim="800000"/>
                  <a:headEnd/>
                  <a:tailEnd/>
                </a:ln>
              </p:spPr>
              <p:txBody>
                <a:bodyPr wrap="square">
                  <a:spAutoFit/>
                </a:bodyPr>
                <a:lstStyle/>
                <a:p>
                  <a:pPr>
                    <a:spcBef>
                      <a:spcPct val="50000"/>
                    </a:spcBef>
                  </a:pPr>
                  <a:r>
                    <a:rPr lang="en-US" sz="1400" dirty="0" smtClean="0">
                      <a:latin typeface="Chalkboard" charset="0"/>
                      <a:ea typeface="Chalkboard" charset="0"/>
                      <a:cs typeface="Chalkboard" charset="0"/>
                    </a:rPr>
                    <a:t>Gen’</a:t>
                  </a:r>
                  <a:endParaRPr lang="en-US" sz="1400" dirty="0" smtClean="0">
                    <a:solidFill>
                      <a:srgbClr val="0000FF"/>
                    </a:solidFill>
                    <a:latin typeface="Chalkboard" charset="0"/>
                    <a:ea typeface="Chalkboard" charset="0"/>
                    <a:cs typeface="Chalkboard" charset="0"/>
                  </a:endParaRPr>
                </a:p>
              </p:txBody>
            </p:sp>
          </p:grpSp>
          <p:sp>
            <p:nvSpPr>
              <p:cNvPr id="114" name="Text Box 7"/>
              <p:cNvSpPr txBox="1">
                <a:spLocks noChangeArrowheads="1"/>
              </p:cNvSpPr>
              <p:nvPr/>
            </p:nvSpPr>
            <p:spPr bwMode="auto">
              <a:xfrm>
                <a:off x="1187624" y="2636912"/>
                <a:ext cx="468052" cy="338554"/>
              </a:xfrm>
              <a:prstGeom prst="rect">
                <a:avLst/>
              </a:prstGeom>
              <a:noFill/>
              <a:ln w="9525">
                <a:noFill/>
                <a:miter lim="800000"/>
                <a:headEnd/>
                <a:tailEnd/>
              </a:ln>
            </p:spPr>
            <p:txBody>
              <a:bodyPr wrap="square">
                <a:spAutoFit/>
              </a:bodyPr>
              <a:lstStyle/>
              <a:p>
                <a:pPr>
                  <a:spcBef>
                    <a:spcPct val="50000"/>
                  </a:spcBef>
                </a:pPr>
                <a:r>
                  <a:rPr lang="en-US" sz="1600" dirty="0" smtClean="0">
                    <a:latin typeface="Chalkboard" charset="0"/>
                    <a:ea typeface="Chalkboard" charset="0"/>
                    <a:cs typeface="Chalkboard" charset="0"/>
                  </a:rPr>
                  <a:t>1</a:t>
                </a:r>
                <a:r>
                  <a:rPr lang="en-US" sz="1600" baseline="30000" dirty="0" smtClean="0">
                    <a:latin typeface="Chalkboard" charset="0"/>
                    <a:ea typeface="Chalkboard" charset="0"/>
                    <a:cs typeface="Chalkboard" charset="0"/>
                  </a:rPr>
                  <a:t>n</a:t>
                </a:r>
                <a:endParaRPr lang="en-US" sz="1600" baseline="30000" dirty="0" smtClean="0">
                  <a:solidFill>
                    <a:srgbClr val="0000FF"/>
                  </a:solidFill>
                  <a:latin typeface="Chalkboard" charset="0"/>
                  <a:ea typeface="Chalkboard" charset="0"/>
                  <a:cs typeface="Chalkboard" charset="0"/>
                </a:endParaRPr>
              </a:p>
            </p:txBody>
          </p:sp>
          <p:cxnSp>
            <p:nvCxnSpPr>
              <p:cNvPr id="115" name="Straight Arrow Connector 114"/>
              <p:cNvCxnSpPr/>
              <p:nvPr/>
            </p:nvCxnSpPr>
            <p:spPr>
              <a:xfrm>
                <a:off x="2123728" y="2924944"/>
                <a:ext cx="144016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6" name="Text Box 7"/>
              <p:cNvSpPr txBox="1">
                <a:spLocks noChangeArrowheads="1"/>
              </p:cNvSpPr>
              <p:nvPr/>
            </p:nvSpPr>
            <p:spPr bwMode="auto">
              <a:xfrm>
                <a:off x="2195736" y="2564904"/>
                <a:ext cx="1620180" cy="307777"/>
              </a:xfrm>
              <a:prstGeom prst="rect">
                <a:avLst/>
              </a:prstGeom>
              <a:noFill/>
              <a:ln w="9525">
                <a:noFill/>
                <a:miter lim="800000"/>
                <a:headEnd/>
                <a:tailEnd/>
              </a:ln>
            </p:spPr>
            <p:txBody>
              <a:bodyPr wrap="square">
                <a:spAutoFit/>
              </a:bodyPr>
              <a:lstStyle/>
              <a:p>
                <a:pPr>
                  <a:spcBef>
                    <a:spcPct val="50000"/>
                  </a:spcBef>
                </a:pPr>
                <a:r>
                  <a:rPr lang="en-US" sz="1400" dirty="0" err="1" smtClean="0">
                    <a:latin typeface="Chalkboard" charset="0"/>
                    <a:ea typeface="Chalkboard" charset="0"/>
                    <a:cs typeface="Chalkboard" charset="0"/>
                  </a:rPr>
                  <a:t>k</a:t>
                </a:r>
                <a:r>
                  <a:rPr lang="en-US" baseline="-25000" dirty="0" err="1" smtClean="0">
                    <a:latin typeface="Chalkboard" charset="0"/>
                    <a:ea typeface="Chalkboard" charset="0"/>
                    <a:cs typeface="Chalkboard" charset="0"/>
                  </a:rPr>
                  <a:t>E</a:t>
                </a:r>
                <a:r>
                  <a:rPr lang="en-US" sz="1400" dirty="0" smtClean="0">
                    <a:latin typeface="Chalkboard" charset="0"/>
                    <a:ea typeface="Chalkboard" charset="0"/>
                    <a:cs typeface="Chalkboard" charset="0"/>
                  </a:rPr>
                  <a:t> </a:t>
                </a:r>
                <a:r>
                  <a:rPr lang="en-US" sz="1400" dirty="0" smtClean="0">
                    <a:latin typeface="Chalkboard" charset="0"/>
                    <a:ea typeface="Chalkboard" charset="0"/>
                    <a:cs typeface="Chalkboard" charset="0"/>
                    <a:sym typeface="Symbol"/>
                  </a:rPr>
                  <a:t></a:t>
                </a:r>
                <a:r>
                  <a:rPr lang="en-US" baseline="-25000" dirty="0" smtClean="0">
                    <a:latin typeface="Chalkboard" charset="0"/>
                    <a:ea typeface="Chalkboard" charset="0"/>
                    <a:cs typeface="Chalkboard" charset="0"/>
                    <a:sym typeface="Symbol"/>
                  </a:rPr>
                  <a:t>R</a:t>
                </a:r>
                <a:r>
                  <a:rPr lang="en-US" sz="1400" dirty="0" smtClean="0">
                    <a:latin typeface="Chalkboard" charset="0"/>
                    <a:ea typeface="Chalkboard" charset="0"/>
                    <a:cs typeface="Chalkboard" charset="0"/>
                    <a:sym typeface="Symbol"/>
                  </a:rPr>
                  <a:t> {0, 1}</a:t>
                </a:r>
                <a:r>
                  <a:rPr lang="en-US" sz="2000" baseline="30000" dirty="0" smtClean="0">
                    <a:latin typeface="Chalkboard" charset="0"/>
                    <a:ea typeface="Chalkboard" charset="0"/>
                    <a:cs typeface="Chalkboard" charset="0"/>
                    <a:sym typeface="Symbol"/>
                  </a:rPr>
                  <a:t>n</a:t>
                </a:r>
                <a:endParaRPr lang="en-US" sz="2000" baseline="30000" dirty="0" smtClean="0">
                  <a:solidFill>
                    <a:srgbClr val="0000FF"/>
                  </a:solidFill>
                  <a:latin typeface="Chalkboard" charset="0"/>
                  <a:ea typeface="Chalkboard" charset="0"/>
                  <a:cs typeface="Chalkboard" charset="0"/>
                </a:endParaRPr>
              </a:p>
            </p:txBody>
          </p:sp>
          <p:cxnSp>
            <p:nvCxnSpPr>
              <p:cNvPr id="117" name="Straight Arrow Connector 116"/>
              <p:cNvCxnSpPr/>
              <p:nvPr/>
            </p:nvCxnSpPr>
            <p:spPr>
              <a:xfrm flipH="1" flipV="1">
                <a:off x="1907704" y="3068960"/>
                <a:ext cx="16768"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18" name="Picture 2" descr="https://encrypted-tbn2.gstatic.com/images?q=tbn:ANd9GcSwsTqLN4QJQ_gBHvsPOVo5uM-ChpYI_wzBq-lnR91wydomJrIkUCXi65x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9672" y="3284984"/>
                <a:ext cx="159992" cy="383982"/>
              </a:xfrm>
              <a:prstGeom prst="rect">
                <a:avLst/>
              </a:prstGeom>
              <a:noFill/>
              <a:extLst>
                <a:ext uri="{909E8E84-426E-40dd-AFC4-6F175D3DCCD1}">
                  <a14:hiddenFill xmlns="" xmlns:a14="http://schemas.microsoft.com/office/drawing/2010/main">
                    <a:solidFill>
                      <a:srgbClr val="FFFFFF"/>
                    </a:solidFill>
                  </a14:hiddenFill>
                </a:ext>
              </a:extLst>
            </p:spPr>
          </p:pic>
          <p:sp>
            <p:nvSpPr>
              <p:cNvPr id="119" name="Text Box 7"/>
              <p:cNvSpPr txBox="1">
                <a:spLocks noChangeArrowheads="1"/>
              </p:cNvSpPr>
              <p:nvPr/>
            </p:nvSpPr>
            <p:spPr bwMode="auto">
              <a:xfrm>
                <a:off x="2159732" y="2977207"/>
                <a:ext cx="1620180" cy="307777"/>
              </a:xfrm>
              <a:prstGeom prst="rect">
                <a:avLst/>
              </a:prstGeom>
              <a:noFill/>
              <a:ln w="9525">
                <a:noFill/>
                <a:miter lim="800000"/>
                <a:headEnd/>
                <a:tailEnd/>
              </a:ln>
            </p:spPr>
            <p:txBody>
              <a:bodyPr wrap="square">
                <a:spAutoFit/>
              </a:bodyPr>
              <a:lstStyle/>
              <a:p>
                <a:pPr>
                  <a:spcBef>
                    <a:spcPct val="50000"/>
                  </a:spcBef>
                </a:pPr>
                <a:r>
                  <a:rPr lang="en-US" sz="1400" dirty="0" err="1" smtClean="0">
                    <a:latin typeface="Chalkboard" charset="0"/>
                    <a:ea typeface="Chalkboard" charset="0"/>
                    <a:cs typeface="Chalkboard" charset="0"/>
                  </a:rPr>
                  <a:t>k</a:t>
                </a:r>
                <a:r>
                  <a:rPr lang="en-US" baseline="-25000" dirty="0" err="1" smtClean="0">
                    <a:latin typeface="Chalkboard" charset="0"/>
                    <a:ea typeface="Chalkboard" charset="0"/>
                    <a:cs typeface="Chalkboard" charset="0"/>
                  </a:rPr>
                  <a:t>M</a:t>
                </a:r>
                <a:r>
                  <a:rPr lang="en-US" sz="1400" dirty="0" smtClean="0">
                    <a:latin typeface="Chalkboard" charset="0"/>
                    <a:ea typeface="Chalkboard" charset="0"/>
                    <a:cs typeface="Chalkboard" charset="0"/>
                  </a:rPr>
                  <a:t> </a:t>
                </a:r>
                <a:r>
                  <a:rPr lang="en-US" sz="1400" dirty="0" smtClean="0">
                    <a:latin typeface="Chalkboard" charset="0"/>
                    <a:ea typeface="Chalkboard" charset="0"/>
                    <a:cs typeface="Chalkboard" charset="0"/>
                    <a:sym typeface="Symbol"/>
                  </a:rPr>
                  <a:t></a:t>
                </a:r>
                <a:r>
                  <a:rPr lang="en-US" baseline="-25000" dirty="0" smtClean="0">
                    <a:latin typeface="Chalkboard" charset="0"/>
                    <a:ea typeface="Chalkboard" charset="0"/>
                    <a:cs typeface="Chalkboard" charset="0"/>
                    <a:sym typeface="Symbol"/>
                  </a:rPr>
                  <a:t>R</a:t>
                </a:r>
                <a:r>
                  <a:rPr lang="en-US" sz="1400" dirty="0" smtClean="0">
                    <a:latin typeface="Chalkboard" charset="0"/>
                    <a:ea typeface="Chalkboard" charset="0"/>
                    <a:cs typeface="Chalkboard" charset="0"/>
                    <a:sym typeface="Symbol"/>
                  </a:rPr>
                  <a:t> {0, 1}</a:t>
                </a:r>
                <a:r>
                  <a:rPr lang="en-US" sz="2000" baseline="30000" dirty="0" smtClean="0">
                    <a:latin typeface="Chalkboard" charset="0"/>
                    <a:ea typeface="Chalkboard" charset="0"/>
                    <a:cs typeface="Chalkboard" charset="0"/>
                    <a:sym typeface="Symbol"/>
                  </a:rPr>
                  <a:t>n</a:t>
                </a:r>
                <a:endParaRPr lang="en-US" sz="2000" baseline="30000" dirty="0" smtClean="0">
                  <a:solidFill>
                    <a:srgbClr val="0000FF"/>
                  </a:solidFill>
                  <a:latin typeface="Chalkboard" charset="0"/>
                  <a:ea typeface="Chalkboard" charset="0"/>
                  <a:cs typeface="Chalkboard" charset="0"/>
                </a:endParaRPr>
              </a:p>
            </p:txBody>
          </p:sp>
        </p:grpSp>
        <p:cxnSp>
          <p:nvCxnSpPr>
            <p:cNvPr id="112" name="Straight Arrow Connector 111"/>
            <p:cNvCxnSpPr/>
            <p:nvPr/>
          </p:nvCxnSpPr>
          <p:spPr>
            <a:xfrm>
              <a:off x="539552" y="2276872"/>
              <a:ext cx="432048"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2" name="Group 79"/>
          <p:cNvGrpSpPr/>
          <p:nvPr/>
        </p:nvGrpSpPr>
        <p:grpSpPr>
          <a:xfrm>
            <a:off x="3059832" y="1338312"/>
            <a:ext cx="3139517" cy="1490682"/>
            <a:chOff x="3275856" y="1722294"/>
            <a:chExt cx="3139517" cy="1490682"/>
          </a:xfrm>
        </p:grpSpPr>
        <p:grpSp>
          <p:nvGrpSpPr>
            <p:cNvPr id="123" name="Group 55"/>
            <p:cNvGrpSpPr/>
            <p:nvPr/>
          </p:nvGrpSpPr>
          <p:grpSpPr>
            <a:xfrm>
              <a:off x="3311860" y="1722294"/>
              <a:ext cx="3103513" cy="1490682"/>
              <a:chOff x="5572943" y="1578278"/>
              <a:chExt cx="3103513" cy="1490682"/>
            </a:xfrm>
          </p:grpSpPr>
          <p:grpSp>
            <p:nvGrpSpPr>
              <p:cNvPr id="125" name="Group 31"/>
              <p:cNvGrpSpPr/>
              <p:nvPr/>
            </p:nvGrpSpPr>
            <p:grpSpPr>
              <a:xfrm>
                <a:off x="5572943" y="2060848"/>
                <a:ext cx="3103513" cy="1008112"/>
                <a:chOff x="1216459" y="2564904"/>
                <a:chExt cx="3103513" cy="1008112"/>
              </a:xfrm>
            </p:grpSpPr>
            <p:grpSp>
              <p:nvGrpSpPr>
                <p:cNvPr id="130" name="Group 16"/>
                <p:cNvGrpSpPr/>
                <p:nvPr/>
              </p:nvGrpSpPr>
              <p:grpSpPr>
                <a:xfrm>
                  <a:off x="1619672" y="2780928"/>
                  <a:ext cx="648072" cy="307777"/>
                  <a:chOff x="1763688" y="2708920"/>
                  <a:chExt cx="648072" cy="307777"/>
                </a:xfrm>
              </p:grpSpPr>
              <p:sp>
                <p:nvSpPr>
                  <p:cNvPr id="135" name="Rectangle 134"/>
                  <p:cNvSpPr/>
                  <p:nvPr/>
                </p:nvSpPr>
                <p:spPr>
                  <a:xfrm>
                    <a:off x="1763688" y="2708920"/>
                    <a:ext cx="50405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halkboard" charset="0"/>
                      <a:ea typeface="Chalkboard" charset="0"/>
                      <a:cs typeface="Chalkboard" charset="0"/>
                    </a:endParaRPr>
                  </a:p>
                </p:txBody>
              </p:sp>
              <p:sp>
                <p:nvSpPr>
                  <p:cNvPr id="136" name="Text Box 7"/>
                  <p:cNvSpPr txBox="1">
                    <a:spLocks noChangeArrowheads="1"/>
                  </p:cNvSpPr>
                  <p:nvPr/>
                </p:nvSpPr>
                <p:spPr bwMode="auto">
                  <a:xfrm>
                    <a:off x="1763688" y="2708920"/>
                    <a:ext cx="648072" cy="307777"/>
                  </a:xfrm>
                  <a:prstGeom prst="rect">
                    <a:avLst/>
                  </a:prstGeom>
                  <a:noFill/>
                  <a:ln w="9525">
                    <a:noFill/>
                    <a:miter lim="800000"/>
                    <a:headEnd/>
                    <a:tailEnd/>
                  </a:ln>
                </p:spPr>
                <p:txBody>
                  <a:bodyPr wrap="square">
                    <a:spAutoFit/>
                  </a:bodyPr>
                  <a:lstStyle/>
                  <a:p>
                    <a:pPr>
                      <a:spcBef>
                        <a:spcPct val="50000"/>
                      </a:spcBef>
                    </a:pPr>
                    <a:r>
                      <a:rPr lang="en-US" sz="1400" dirty="0" smtClean="0">
                        <a:latin typeface="Chalkboard" charset="0"/>
                        <a:ea typeface="Chalkboard" charset="0"/>
                        <a:cs typeface="Chalkboard" charset="0"/>
                      </a:rPr>
                      <a:t>Enc’</a:t>
                    </a:r>
                    <a:endParaRPr lang="en-US" sz="1400" dirty="0" smtClean="0">
                      <a:solidFill>
                        <a:srgbClr val="0000FF"/>
                      </a:solidFill>
                      <a:latin typeface="Chalkboard" charset="0"/>
                      <a:ea typeface="Chalkboard" charset="0"/>
                      <a:cs typeface="Chalkboard" charset="0"/>
                    </a:endParaRPr>
                  </a:p>
                </p:txBody>
              </p:sp>
            </p:grpSp>
            <p:sp>
              <p:nvSpPr>
                <p:cNvPr id="131" name="Text Box 7"/>
                <p:cNvSpPr txBox="1">
                  <a:spLocks noChangeArrowheads="1"/>
                </p:cNvSpPr>
                <p:nvPr/>
              </p:nvSpPr>
              <p:spPr bwMode="auto">
                <a:xfrm>
                  <a:off x="1216459" y="2564904"/>
                  <a:ext cx="468052" cy="338554"/>
                </a:xfrm>
                <a:prstGeom prst="rect">
                  <a:avLst/>
                </a:prstGeom>
                <a:noFill/>
                <a:ln w="9525">
                  <a:noFill/>
                  <a:miter lim="800000"/>
                  <a:headEnd/>
                  <a:tailEnd/>
                </a:ln>
              </p:spPr>
              <p:txBody>
                <a:bodyPr wrap="square">
                  <a:spAutoFit/>
                </a:bodyPr>
                <a:lstStyle/>
                <a:p>
                  <a:pPr>
                    <a:spcBef>
                      <a:spcPct val="50000"/>
                    </a:spcBef>
                  </a:pPr>
                  <a:r>
                    <a:rPr lang="en-US" sz="1600" dirty="0" smtClean="0">
                      <a:latin typeface="Chalkboard" charset="0"/>
                      <a:ea typeface="Chalkboard" charset="0"/>
                      <a:cs typeface="Chalkboard" charset="0"/>
                    </a:rPr>
                    <a:t>m</a:t>
                  </a:r>
                  <a:endParaRPr lang="en-US" sz="1600" baseline="30000" dirty="0" smtClean="0">
                    <a:solidFill>
                      <a:srgbClr val="0000FF"/>
                    </a:solidFill>
                    <a:latin typeface="Chalkboard" charset="0"/>
                    <a:ea typeface="Chalkboard" charset="0"/>
                    <a:cs typeface="Chalkboard" charset="0"/>
                  </a:endParaRPr>
                </a:p>
              </p:txBody>
            </p:sp>
            <p:cxnSp>
              <p:nvCxnSpPr>
                <p:cNvPr id="132" name="Straight Arrow Connector 131"/>
                <p:cNvCxnSpPr/>
                <p:nvPr/>
              </p:nvCxnSpPr>
              <p:spPr>
                <a:xfrm>
                  <a:off x="2123728" y="2924944"/>
                  <a:ext cx="144016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 name="Text Box 7"/>
                <p:cNvSpPr txBox="1">
                  <a:spLocks noChangeArrowheads="1"/>
                </p:cNvSpPr>
                <p:nvPr/>
              </p:nvSpPr>
              <p:spPr bwMode="auto">
                <a:xfrm>
                  <a:off x="2195736" y="2564904"/>
                  <a:ext cx="2124236" cy="307777"/>
                </a:xfrm>
                <a:prstGeom prst="rect">
                  <a:avLst/>
                </a:prstGeom>
                <a:noFill/>
                <a:ln w="9525">
                  <a:noFill/>
                  <a:miter lim="800000"/>
                  <a:headEnd/>
                  <a:tailEnd/>
                </a:ln>
              </p:spPr>
              <p:txBody>
                <a:bodyPr wrap="square">
                  <a:spAutoFit/>
                </a:bodyPr>
                <a:lstStyle/>
                <a:p>
                  <a:pPr>
                    <a:spcBef>
                      <a:spcPct val="50000"/>
                    </a:spcBef>
                  </a:pPr>
                  <a:r>
                    <a:rPr lang="en-US" sz="1400" dirty="0" smtClean="0">
                      <a:latin typeface="Chalkboard" charset="0"/>
                      <a:ea typeface="Chalkboard" charset="0"/>
                      <a:cs typeface="Chalkboard" charset="0"/>
                      <a:sym typeface="Symbol"/>
                    </a:rPr>
                    <a:t>c  </a:t>
                  </a:r>
                  <a:r>
                    <a:rPr lang="en-US" sz="1400" dirty="0" err="1" smtClean="0">
                      <a:latin typeface="Chalkboard" charset="0"/>
                      <a:ea typeface="Chalkboard" charset="0"/>
                      <a:cs typeface="Chalkboard" charset="0"/>
                      <a:sym typeface="Symbol"/>
                    </a:rPr>
                    <a:t>Enc</a:t>
                  </a:r>
                  <a:r>
                    <a:rPr lang="en-US" sz="1400" baseline="-25000" dirty="0" err="1" smtClean="0">
                      <a:latin typeface="Chalkboard" charset="0"/>
                      <a:ea typeface="Chalkboard" charset="0"/>
                      <a:cs typeface="Chalkboard" charset="0"/>
                      <a:sym typeface="Symbol"/>
                    </a:rPr>
                    <a:t>k</a:t>
                  </a:r>
                  <a:r>
                    <a:rPr lang="en-US" sz="1400" baseline="-50000" dirty="0" err="1" smtClean="0">
                      <a:latin typeface="Chalkboard" charset="0"/>
                      <a:ea typeface="Chalkboard" charset="0"/>
                      <a:cs typeface="Chalkboard" charset="0"/>
                      <a:sym typeface="Symbol"/>
                    </a:rPr>
                    <a:t>E</a:t>
                  </a:r>
                  <a:r>
                    <a:rPr lang="en-US" sz="1400" dirty="0" smtClean="0">
                      <a:latin typeface="Chalkboard" charset="0"/>
                      <a:ea typeface="Chalkboard" charset="0"/>
                      <a:cs typeface="Chalkboard" charset="0"/>
                      <a:sym typeface="Symbol"/>
                    </a:rPr>
                    <a:t>(m)</a:t>
                  </a:r>
                  <a:endParaRPr lang="en-US" sz="1400" baseline="30000" dirty="0" smtClean="0">
                    <a:latin typeface="Chalkboard" charset="0"/>
                    <a:ea typeface="Chalkboard" charset="0"/>
                    <a:cs typeface="Chalkboard" charset="0"/>
                  </a:endParaRPr>
                </a:p>
              </p:txBody>
            </p:sp>
            <p:cxnSp>
              <p:nvCxnSpPr>
                <p:cNvPr id="134" name="Straight Arrow Connector 133"/>
                <p:cNvCxnSpPr/>
                <p:nvPr/>
              </p:nvCxnSpPr>
              <p:spPr>
                <a:xfrm flipH="1" flipV="1">
                  <a:off x="1907704" y="3068960"/>
                  <a:ext cx="16768"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26" name="Text Box 7"/>
              <p:cNvSpPr txBox="1">
                <a:spLocks noChangeArrowheads="1"/>
              </p:cNvSpPr>
              <p:nvPr/>
            </p:nvSpPr>
            <p:spPr bwMode="auto">
              <a:xfrm>
                <a:off x="5868144" y="2708920"/>
                <a:ext cx="423664" cy="338554"/>
              </a:xfrm>
              <a:prstGeom prst="rect">
                <a:avLst/>
              </a:prstGeom>
              <a:noFill/>
              <a:ln w="9525">
                <a:noFill/>
                <a:miter lim="800000"/>
                <a:headEnd/>
                <a:tailEnd/>
              </a:ln>
            </p:spPr>
            <p:txBody>
              <a:bodyPr wrap="square">
                <a:spAutoFit/>
              </a:bodyPr>
              <a:lstStyle/>
              <a:p>
                <a:pPr>
                  <a:spcBef>
                    <a:spcPct val="50000"/>
                  </a:spcBef>
                </a:pPr>
                <a:r>
                  <a:rPr lang="en-US" sz="1600" dirty="0" err="1" smtClean="0">
                    <a:latin typeface="Chalkboard" charset="0"/>
                    <a:ea typeface="Chalkboard" charset="0"/>
                    <a:cs typeface="Chalkboard" charset="0"/>
                  </a:rPr>
                  <a:t>k</a:t>
                </a:r>
                <a:r>
                  <a:rPr lang="en-US" baseline="-25000" dirty="0" err="1" smtClean="0">
                    <a:latin typeface="Chalkboard" charset="0"/>
                    <a:ea typeface="Chalkboard" charset="0"/>
                    <a:cs typeface="Chalkboard" charset="0"/>
                  </a:rPr>
                  <a:t>E</a:t>
                </a:r>
                <a:endParaRPr lang="en-US" baseline="-25000" dirty="0" smtClean="0">
                  <a:solidFill>
                    <a:srgbClr val="0000FF"/>
                  </a:solidFill>
                  <a:latin typeface="Chalkboard" charset="0"/>
                  <a:ea typeface="Chalkboard" charset="0"/>
                  <a:cs typeface="Chalkboard" charset="0"/>
                </a:endParaRPr>
              </a:p>
            </p:txBody>
          </p:sp>
          <p:cxnSp>
            <p:nvCxnSpPr>
              <p:cNvPr id="127" name="Straight Arrow Connector 126"/>
              <p:cNvCxnSpPr/>
              <p:nvPr/>
            </p:nvCxnSpPr>
            <p:spPr>
              <a:xfrm flipH="1" flipV="1">
                <a:off x="6228184" y="1772816"/>
                <a:ext cx="16768" cy="504056"/>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28" name="Text Box 7"/>
              <p:cNvSpPr txBox="1">
                <a:spLocks noChangeArrowheads="1"/>
              </p:cNvSpPr>
              <p:nvPr/>
            </p:nvSpPr>
            <p:spPr bwMode="auto">
              <a:xfrm>
                <a:off x="6236568" y="1578278"/>
                <a:ext cx="783704" cy="338554"/>
              </a:xfrm>
              <a:prstGeom prst="rect">
                <a:avLst/>
              </a:prstGeom>
              <a:noFill/>
              <a:ln w="9525">
                <a:noFill/>
                <a:miter lim="800000"/>
                <a:headEnd/>
                <a:tailEnd/>
              </a:ln>
            </p:spPr>
            <p:txBody>
              <a:bodyPr wrap="square">
                <a:spAutoFit/>
              </a:bodyPr>
              <a:lstStyle/>
              <a:p>
                <a:pPr>
                  <a:spcBef>
                    <a:spcPct val="50000"/>
                  </a:spcBef>
                </a:pPr>
                <a:r>
                  <a:rPr lang="en-US" sz="1600" dirty="0" err="1" smtClean="0">
                    <a:latin typeface="Chalkboard" charset="0"/>
                    <a:ea typeface="Chalkboard" charset="0"/>
                    <a:cs typeface="Chalkboard" charset="0"/>
                  </a:rPr>
                  <a:t>k</a:t>
                </a:r>
                <a:r>
                  <a:rPr lang="en-US" baseline="-25000" dirty="0" err="1" smtClean="0">
                    <a:latin typeface="Chalkboard" charset="0"/>
                    <a:ea typeface="Chalkboard" charset="0"/>
                    <a:cs typeface="Chalkboard" charset="0"/>
                  </a:rPr>
                  <a:t>M</a:t>
                </a:r>
                <a:endParaRPr lang="en-US" baseline="-25000" dirty="0" smtClean="0">
                  <a:solidFill>
                    <a:srgbClr val="0000FF"/>
                  </a:solidFill>
                  <a:latin typeface="Chalkboard" charset="0"/>
                  <a:ea typeface="Chalkboard" charset="0"/>
                  <a:cs typeface="Chalkboard" charset="0"/>
                </a:endParaRPr>
              </a:p>
            </p:txBody>
          </p:sp>
          <p:sp>
            <p:nvSpPr>
              <p:cNvPr id="129" name="Text Box 7"/>
              <p:cNvSpPr txBox="1">
                <a:spLocks noChangeArrowheads="1"/>
              </p:cNvSpPr>
              <p:nvPr/>
            </p:nvSpPr>
            <p:spPr bwMode="auto">
              <a:xfrm>
                <a:off x="6552220" y="2492896"/>
                <a:ext cx="2124236" cy="307777"/>
              </a:xfrm>
              <a:prstGeom prst="rect">
                <a:avLst/>
              </a:prstGeom>
              <a:noFill/>
              <a:ln w="9525">
                <a:noFill/>
                <a:miter lim="800000"/>
                <a:headEnd/>
                <a:tailEnd/>
              </a:ln>
            </p:spPr>
            <p:txBody>
              <a:bodyPr wrap="square">
                <a:spAutoFit/>
              </a:bodyPr>
              <a:lstStyle/>
              <a:p>
                <a:pPr>
                  <a:spcBef>
                    <a:spcPct val="50000"/>
                  </a:spcBef>
                </a:pPr>
                <a:r>
                  <a:rPr lang="en-US" sz="1400" dirty="0" smtClean="0">
                    <a:latin typeface="Chalkboard" charset="0"/>
                    <a:ea typeface="Chalkboard" charset="0"/>
                    <a:cs typeface="Chalkboard" charset="0"/>
                    <a:sym typeface="Symbol"/>
                  </a:rPr>
                  <a:t>t  </a:t>
                </a:r>
                <a:r>
                  <a:rPr lang="en-US" sz="1400" dirty="0" err="1" smtClean="0">
                    <a:latin typeface="Chalkboard" charset="0"/>
                    <a:ea typeface="Chalkboard" charset="0"/>
                    <a:cs typeface="Chalkboard" charset="0"/>
                    <a:sym typeface="Symbol"/>
                  </a:rPr>
                  <a:t>Mac</a:t>
                </a:r>
                <a:r>
                  <a:rPr lang="en-US" sz="1400" baseline="-25000" dirty="0" err="1" smtClean="0">
                    <a:latin typeface="Chalkboard" charset="0"/>
                    <a:ea typeface="Chalkboard" charset="0"/>
                    <a:cs typeface="Chalkboard" charset="0"/>
                    <a:sym typeface="Symbol"/>
                  </a:rPr>
                  <a:t>k</a:t>
                </a:r>
                <a:r>
                  <a:rPr lang="en-US" sz="1400" baseline="-50000" dirty="0" err="1" smtClean="0">
                    <a:latin typeface="Chalkboard" charset="0"/>
                    <a:ea typeface="Chalkboard" charset="0"/>
                    <a:cs typeface="Chalkboard" charset="0"/>
                    <a:sym typeface="Symbol"/>
                  </a:rPr>
                  <a:t>M</a:t>
                </a:r>
                <a:r>
                  <a:rPr lang="en-US" sz="1400" dirty="0" smtClean="0">
                    <a:latin typeface="Chalkboard" charset="0"/>
                    <a:ea typeface="Chalkboard" charset="0"/>
                    <a:cs typeface="Chalkboard" charset="0"/>
                    <a:sym typeface="Symbol"/>
                  </a:rPr>
                  <a:t>(c)</a:t>
                </a:r>
                <a:endParaRPr lang="en-US" sz="1400" baseline="30000" dirty="0" smtClean="0">
                  <a:latin typeface="Chalkboard" charset="0"/>
                  <a:ea typeface="Chalkboard" charset="0"/>
                  <a:cs typeface="Chalkboard" charset="0"/>
                </a:endParaRPr>
              </a:p>
            </p:txBody>
          </p:sp>
        </p:grpSp>
        <p:cxnSp>
          <p:nvCxnSpPr>
            <p:cNvPr id="124" name="Straight Arrow Connector 123"/>
            <p:cNvCxnSpPr/>
            <p:nvPr/>
          </p:nvCxnSpPr>
          <p:spPr>
            <a:xfrm>
              <a:off x="3275856" y="2564904"/>
              <a:ext cx="432048"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a:xfrm>
            <a:off x="0" y="1268760"/>
            <a:ext cx="914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6512" y="2996952"/>
            <a:ext cx="914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flipV="1">
            <a:off x="2699792" y="1268760"/>
            <a:ext cx="0" cy="17281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flipV="1">
            <a:off x="5796136" y="1268760"/>
            <a:ext cx="0" cy="1728192"/>
          </a:xfrm>
          <a:prstGeom prst="line">
            <a:avLst/>
          </a:prstGeom>
        </p:spPr>
        <p:style>
          <a:lnRef idx="2">
            <a:schemeClr val="accent1"/>
          </a:lnRef>
          <a:fillRef idx="0">
            <a:schemeClr val="accent1"/>
          </a:fillRef>
          <a:effectRef idx="1">
            <a:schemeClr val="accent1"/>
          </a:effectRef>
          <a:fontRef idx="minor">
            <a:schemeClr val="tx1"/>
          </a:fontRef>
        </p:style>
      </p:cxnSp>
      <p:sp>
        <p:nvSpPr>
          <p:cNvPr id="141" name="Text Box 7"/>
          <p:cNvSpPr txBox="1">
            <a:spLocks noChangeArrowheads="1"/>
          </p:cNvSpPr>
          <p:nvPr/>
        </p:nvSpPr>
        <p:spPr bwMode="auto">
          <a:xfrm>
            <a:off x="3995936" y="3212976"/>
            <a:ext cx="1872208" cy="336097"/>
          </a:xfrm>
          <a:prstGeom prst="rect">
            <a:avLst/>
          </a:prstGeom>
          <a:noFill/>
          <a:ln w="9525">
            <a:noFill/>
            <a:miter lim="800000"/>
            <a:headEnd/>
            <a:tailEnd/>
          </a:ln>
        </p:spPr>
        <p:txBody>
          <a:bodyPr wrap="square">
            <a:spAutoFit/>
          </a:bodyPr>
          <a:lstStyle/>
          <a:p>
            <a:pPr>
              <a:spcBef>
                <a:spcPct val="50000"/>
              </a:spcBef>
            </a:pPr>
            <a:r>
              <a:rPr lang="en-US" sz="1600" dirty="0" smtClean="0">
                <a:latin typeface="Chalkboard" charset="0"/>
                <a:ea typeface="Chalkboard" charset="0"/>
                <a:cs typeface="Chalkboard" charset="0"/>
                <a:sym typeface="Symbol"/>
              </a:rPr>
              <a:t>F: SPRP</a:t>
            </a:r>
            <a:endParaRPr lang="en-US" sz="1600" baseline="-25000" dirty="0" smtClean="0">
              <a:solidFill>
                <a:srgbClr val="0000FF"/>
              </a:solidFill>
              <a:latin typeface="Chalkboard" charset="0"/>
              <a:ea typeface="Chalkboard" charset="0"/>
              <a:cs typeface="Chalkboard" charset="0"/>
            </a:endParaRPr>
          </a:p>
        </p:txBody>
      </p:sp>
      <p:sp>
        <p:nvSpPr>
          <p:cNvPr id="72" name="灯片编号占位符 10"/>
          <p:cNvSpPr>
            <a:spLocks noGrp="1"/>
          </p:cNvSpPr>
          <p:nvPr>
            <p:ph type="sldNum" sz="quarter" idx="12"/>
          </p:nvPr>
        </p:nvSpPr>
        <p:spPr>
          <a:xfrm>
            <a:off x="8507395" y="6398261"/>
            <a:ext cx="514400" cy="268139"/>
          </a:xfrm>
          <a:noFill/>
          <a:ln w="9525">
            <a:noFill/>
            <a:miter lim="800000"/>
            <a:headEnd/>
            <a:tailEnd/>
          </a:ln>
          <a:effectLst/>
        </p:spPr>
        <p:txBody>
          <a:bodyPr vert="horz" wrap="square" lIns="91440" tIns="45720" rIns="91440" bIns="45720" numCol="1" anchor="t" anchorCtr="0" compatLnSpc="1">
            <a:prstTxWarp prst="textNoShape">
              <a:avLst/>
            </a:prstTxWarp>
          </a:bodyPr>
          <a:lstStyle/>
          <a:p>
            <a:pPr algn="ctr"/>
            <a:r>
              <a:rPr lang="en-US" sz="1200" dirty="0" smtClean="0">
                <a:solidFill>
                  <a:schemeClr val="bg1">
                    <a:lumMod val="65000"/>
                  </a:schemeClr>
                </a:solidFill>
                <a:latin typeface="Calibri" panose="020F0502020204030204" pitchFamily="34" charset="0"/>
              </a:rPr>
              <a:t>34</a:t>
            </a:r>
            <a:endParaRPr lang="en-US" sz="1200" dirty="0">
              <a:solidFill>
                <a:schemeClr val="bg1">
                  <a:lumMod val="65000"/>
                </a:schemeClr>
              </a:solidFill>
              <a:latin typeface="Calibri" panose="020F0502020204030204" pitchFamily="34" charset="0"/>
            </a:endParaRPr>
          </a:p>
        </p:txBody>
      </p:sp>
    </p:spTree>
    <p:extLst>
      <p:ext uri="{BB962C8B-B14F-4D97-AF65-F5344CB8AC3E}">
        <p14:creationId xmlns:p14="http://schemas.microsoft.com/office/powerpoint/2010/main" val="85729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blinds(horizontal)">
                                      <p:cBhvr>
                                        <p:cTn id="7" dur="500"/>
                                        <p:tgtEl>
                                          <p:spTgt spid="8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blinds(horizontal)">
                                      <p:cBhvr>
                                        <p:cTn id="17" dur="500"/>
                                        <p:tgtEl>
                                          <p:spTgt spid="88"/>
                                        </p:tgtEl>
                                      </p:cBhvr>
                                    </p:animEffect>
                                  </p:childTnLst>
                                </p:cTn>
                              </p:par>
                              <p:par>
                                <p:cTn id="18" presetID="3" presetClass="exit" presetSubtype="10" fill="hold" nodeType="withEffect">
                                  <p:stCondLst>
                                    <p:cond delay="0"/>
                                  </p:stCondLst>
                                  <p:childTnLst>
                                    <p:animEffect transition="out" filter="blinds(horizontal)">
                                      <p:cBhvr>
                                        <p:cTn id="19" dur="500"/>
                                        <p:tgtEl>
                                          <p:spTgt spid="13"/>
                                        </p:tgtEl>
                                      </p:cBhvr>
                                    </p:animEffect>
                                    <p:set>
                                      <p:cBhvr>
                                        <p:cTn id="20" dur="1" fill="hold">
                                          <p:stCondLst>
                                            <p:cond delay="499"/>
                                          </p:stCondLst>
                                        </p:cTn>
                                        <p:tgtEl>
                                          <p:spTgt spid="1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95"/>
                                        </p:tgtEl>
                                        <p:attrNameLst>
                                          <p:attrName>style.visibility</p:attrName>
                                        </p:attrNameLst>
                                      </p:cBhvr>
                                      <p:to>
                                        <p:strVal val="visible"/>
                                      </p:to>
                                    </p:set>
                                    <p:animEffect transition="in" filter="blinds(horizontal)">
                                      <p:cBhvr>
                                        <p:cTn id="30" dur="500"/>
                                        <p:tgtEl>
                                          <p:spTgt spid="95"/>
                                        </p:tgtEl>
                                      </p:cBhvr>
                                    </p:animEffect>
                                  </p:childTnLst>
                                </p:cTn>
                              </p:par>
                              <p:par>
                                <p:cTn id="31" presetID="3" presetClass="exit" presetSubtype="10" fill="hold" nodeType="withEffect">
                                  <p:stCondLst>
                                    <p:cond delay="0"/>
                                  </p:stCondLst>
                                  <p:childTnLst>
                                    <p:animEffect transition="out" filter="blinds(horizontal)">
                                      <p:cBhvr>
                                        <p:cTn id="32" dur="500"/>
                                        <p:tgtEl>
                                          <p:spTgt spid="14"/>
                                        </p:tgtEl>
                                      </p:cBhvr>
                                    </p:animEffect>
                                    <p:set>
                                      <p:cBhvr>
                                        <p:cTn id="33" dur="1" fill="hold">
                                          <p:stCondLst>
                                            <p:cond delay="499"/>
                                          </p:stCondLst>
                                        </p:cTn>
                                        <p:tgtEl>
                                          <p:spTgt spid="14"/>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96"/>
                                        </p:tgtEl>
                                        <p:attrNameLst>
                                          <p:attrName>style.visibility</p:attrName>
                                        </p:attrNameLst>
                                      </p:cBhvr>
                                      <p:to>
                                        <p:strVal val="visible"/>
                                      </p:to>
                                    </p:set>
                                    <p:animEffect transition="in" filter="blinds(horizontal)">
                                      <p:cBhvr>
                                        <p:cTn id="38" dur="500"/>
                                        <p:tgtEl>
                                          <p:spTgt spid="96"/>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97"/>
                                        </p:tgtEl>
                                        <p:attrNameLst>
                                          <p:attrName>style.visibility</p:attrName>
                                        </p:attrNameLst>
                                      </p:cBhvr>
                                      <p:to>
                                        <p:strVal val="visible"/>
                                      </p:to>
                                    </p:set>
                                    <p:animEffect transition="in" filter="blinds(horizontal)">
                                      <p:cBhvr>
                                        <p:cTn id="43" dur="500"/>
                                        <p:tgtEl>
                                          <p:spTgt spid="97"/>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98"/>
                                        </p:tgtEl>
                                        <p:attrNameLst>
                                          <p:attrName>style.visibility</p:attrName>
                                        </p:attrNameLst>
                                      </p:cBhvr>
                                      <p:to>
                                        <p:strVal val="visible"/>
                                      </p:to>
                                    </p:set>
                                    <p:animEffect transition="in" filter="blinds(horizontal)">
                                      <p:cBhvr>
                                        <p:cTn id="48" dur="500"/>
                                        <p:tgtEl>
                                          <p:spTgt spid="98"/>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99"/>
                                        </p:tgtEl>
                                        <p:attrNameLst>
                                          <p:attrName>style.visibility</p:attrName>
                                        </p:attrNameLst>
                                      </p:cBhvr>
                                      <p:to>
                                        <p:strVal val="visible"/>
                                      </p:to>
                                    </p:set>
                                    <p:animEffect transition="in" filter="blinds(horizontal)">
                                      <p:cBhvr>
                                        <p:cTn id="53" dur="500"/>
                                        <p:tgtEl>
                                          <p:spTgt spid="99"/>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blinds(horizontal)">
                                      <p:cBhvr>
                                        <p:cTn id="5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8" grpId="0"/>
      <p:bldP spid="95" grpId="0"/>
      <p:bldP spid="96" grpId="0"/>
      <p:bldP spid="97" grpId="0"/>
      <p:bldP spid="98" grpId="0"/>
      <p:bldP spid="9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References</a:t>
            </a:r>
            <a:endParaRPr lang="zh-CN" altLang="en-US" dirty="0"/>
          </a:p>
        </p:txBody>
      </p:sp>
      <p:sp>
        <p:nvSpPr>
          <p:cNvPr id="6" name="内容占位符 5"/>
          <p:cNvSpPr>
            <a:spLocks noGrp="1"/>
          </p:cNvSpPr>
          <p:nvPr>
            <p:ph idx="1"/>
          </p:nvPr>
        </p:nvSpPr>
        <p:spPr/>
        <p:txBody>
          <a:bodyPr>
            <a:normAutofit/>
          </a:bodyPr>
          <a:lstStyle/>
          <a:p>
            <a:r>
              <a:rPr lang="en-US" dirty="0" smtClean="0"/>
              <a:t>[1] </a:t>
            </a:r>
            <a:r>
              <a:rPr lang="en-US" altLang="zh-CN" b="1" dirty="0"/>
              <a:t>Jonathan Katz, Yehuda Lindell</a:t>
            </a:r>
            <a:r>
              <a:rPr lang="en-US" altLang="zh-CN" dirty="0"/>
              <a:t>. Chapter </a:t>
            </a:r>
            <a:r>
              <a:rPr lang="en-US" altLang="zh-CN" dirty="0" smtClean="0"/>
              <a:t>4.5, </a:t>
            </a:r>
            <a:r>
              <a:rPr lang="en-US" altLang="zh-CN" dirty="0"/>
              <a:t>Introduction to Modern Cryptography, 2nd Edition, Chapman &amp; Hall/CRC Cryptography and Network Security Series, 2014</a:t>
            </a:r>
            <a:endParaRPr lang="zh-CN" altLang="zh-CN" dirty="0"/>
          </a:p>
          <a:p>
            <a:pPr lvl="0"/>
            <a:r>
              <a:rPr lang="en-US" altLang="zh-CN" dirty="0" smtClean="0"/>
              <a:t>[2] http</a:t>
            </a:r>
            <a:r>
              <a:rPr lang="en-US" altLang="zh-CN" dirty="0"/>
              <a:t>://drona.csa.iisc.ernet.in/~arpita/Cryptography17.html</a:t>
            </a:r>
            <a:endParaRPr lang="zh-CN" altLang="en-US" dirty="0"/>
          </a:p>
        </p:txBody>
      </p:sp>
      <p:sp>
        <p:nvSpPr>
          <p:cNvPr id="9" name="灯片编号占位符 10"/>
          <p:cNvSpPr>
            <a:spLocks noGrp="1"/>
          </p:cNvSpPr>
          <p:nvPr>
            <p:ph type="sldNum" sz="quarter" idx="12"/>
          </p:nvPr>
        </p:nvSpPr>
        <p:spPr>
          <a:xfrm>
            <a:off x="8507395" y="6398261"/>
            <a:ext cx="514400" cy="268139"/>
          </a:xfrm>
          <a:noFill/>
          <a:ln w="9525">
            <a:noFill/>
            <a:miter lim="800000"/>
            <a:headEnd/>
            <a:tailEnd/>
          </a:ln>
          <a:effectLst/>
        </p:spPr>
        <p:txBody>
          <a:bodyPr vert="horz" wrap="square" lIns="91440" tIns="45720" rIns="91440" bIns="45720" numCol="1" anchor="t" anchorCtr="0" compatLnSpc="1">
            <a:prstTxWarp prst="textNoShape">
              <a:avLst/>
            </a:prstTxWarp>
          </a:bodyPr>
          <a:lstStyle/>
          <a:p>
            <a:pPr algn="ctr"/>
            <a:r>
              <a:rPr lang="en-US" sz="1200" dirty="0" smtClean="0">
                <a:solidFill>
                  <a:schemeClr val="bg1">
                    <a:lumMod val="65000"/>
                  </a:schemeClr>
                </a:solidFill>
                <a:latin typeface="Calibri" panose="020F0502020204030204" pitchFamily="34" charset="0"/>
              </a:rPr>
              <a:t>27</a:t>
            </a:r>
            <a:endParaRPr lang="en-US" sz="1200" dirty="0">
              <a:solidFill>
                <a:schemeClr val="bg1">
                  <a:lumMod val="65000"/>
                </a:schemeClr>
              </a:solidFill>
              <a:latin typeface="Calibri" panose="020F0502020204030204" pitchFamily="34" charset="0"/>
            </a:endParaRPr>
          </a:p>
        </p:txBody>
      </p:sp>
    </p:spTree>
    <p:extLst>
      <p:ext uri="{BB962C8B-B14F-4D97-AF65-F5344CB8AC3E}">
        <p14:creationId xmlns:p14="http://schemas.microsoft.com/office/powerpoint/2010/main" val="20022789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552" y="44624"/>
            <a:ext cx="8229600" cy="1143000"/>
          </a:xfrm>
        </p:spPr>
        <p:txBody>
          <a:bodyPr/>
          <a:lstStyle/>
          <a:p>
            <a:r>
              <a:rPr lang="en-US" dirty="0" smtClean="0">
                <a:solidFill>
                  <a:srgbClr val="008000"/>
                </a:solidFill>
                <a:latin typeface="Chalkboard" charset="0"/>
                <a:ea typeface="Chalkboard" charset="0"/>
                <a:cs typeface="Chalkboard" charset="0"/>
              </a:rPr>
              <a:t>Review</a:t>
            </a:r>
            <a:endParaRPr lang="en-US" dirty="0">
              <a:solidFill>
                <a:srgbClr val="008000"/>
              </a:solidFill>
              <a:latin typeface="Chalkboard" charset="0"/>
              <a:ea typeface="Chalkboard" charset="0"/>
              <a:cs typeface="Chalkboard" charset="0"/>
            </a:endParaRPr>
          </a:p>
        </p:txBody>
      </p:sp>
      <p:sp>
        <p:nvSpPr>
          <p:cNvPr id="15" name="Rectangle 14"/>
          <p:cNvSpPr/>
          <p:nvPr/>
        </p:nvSpPr>
        <p:spPr>
          <a:xfrm>
            <a:off x="395536" y="2420888"/>
            <a:ext cx="2826928" cy="369332"/>
          </a:xfrm>
          <a:prstGeom prst="rect">
            <a:avLst/>
          </a:prstGeom>
        </p:spPr>
        <p:txBody>
          <a:bodyPr wrap="none">
            <a:spAutoFit/>
          </a:bodyPr>
          <a:lstStyle/>
          <a:p>
            <a:pPr marL="285750" indent="-285750">
              <a:buFontTx/>
              <a:buChar char="-"/>
            </a:pPr>
            <a:r>
              <a:rPr lang="en-US" dirty="0" smtClean="0">
                <a:latin typeface="Chalkboard" charset="0"/>
                <a:ea typeface="Chalkboard" charset="0"/>
                <a:cs typeface="Chalkboard" charset="0"/>
              </a:rPr>
              <a:t>Construction from PRF</a:t>
            </a:r>
            <a:endParaRPr lang="en-US" dirty="0">
              <a:latin typeface="Chalkboard" charset="0"/>
              <a:ea typeface="Chalkboard" charset="0"/>
              <a:cs typeface="Chalkboard" charset="0"/>
            </a:endParaRPr>
          </a:p>
        </p:txBody>
      </p:sp>
      <p:sp>
        <p:nvSpPr>
          <p:cNvPr id="12" name="Rectangle 11"/>
          <p:cNvSpPr/>
          <p:nvPr/>
        </p:nvSpPr>
        <p:spPr>
          <a:xfrm>
            <a:off x="395536" y="2934236"/>
            <a:ext cx="6142451" cy="369332"/>
          </a:xfrm>
          <a:prstGeom prst="rect">
            <a:avLst/>
          </a:prstGeom>
        </p:spPr>
        <p:txBody>
          <a:bodyPr wrap="none">
            <a:spAutoFit/>
          </a:bodyPr>
          <a:lstStyle/>
          <a:p>
            <a:pPr marL="285750" indent="-285750">
              <a:buFontTx/>
              <a:buChar char="-"/>
            </a:pPr>
            <a:r>
              <a:rPr lang="en-US" dirty="0" smtClean="0">
                <a:latin typeface="Chalkboard" charset="0"/>
                <a:ea typeface="Chalkboard" charset="0"/>
                <a:cs typeface="Chalkboard" charset="0"/>
              </a:rPr>
              <a:t>Domain Extension: How to find a tag for long message</a:t>
            </a:r>
            <a:endParaRPr lang="en-US" dirty="0">
              <a:latin typeface="Chalkboard" charset="0"/>
              <a:ea typeface="Chalkboard" charset="0"/>
              <a:cs typeface="Chalkboard" charset="0"/>
            </a:endParaRPr>
          </a:p>
        </p:txBody>
      </p:sp>
      <p:sp>
        <p:nvSpPr>
          <p:cNvPr id="11" name="Rectangle 10"/>
          <p:cNvSpPr/>
          <p:nvPr/>
        </p:nvSpPr>
        <p:spPr>
          <a:xfrm>
            <a:off x="899592" y="3366284"/>
            <a:ext cx="1728192" cy="378624"/>
          </a:xfrm>
          <a:prstGeom prst="rect">
            <a:avLst/>
          </a:prstGeom>
        </p:spPr>
        <p:txBody>
          <a:bodyPr wrap="square">
            <a:spAutoFit/>
          </a:bodyPr>
          <a:lstStyle/>
          <a:p>
            <a:pPr marL="285750" indent="-285750">
              <a:buFont typeface="Courier New" charset="0"/>
              <a:buChar char="o"/>
            </a:pPr>
            <a:r>
              <a:rPr lang="en-US" dirty="0" smtClean="0">
                <a:solidFill>
                  <a:srgbClr val="0000FF"/>
                </a:solidFill>
                <a:latin typeface="Chalkboard" charset="0"/>
                <a:ea typeface="Chalkboard" charset="0"/>
                <a:cs typeface="Chalkboard" charset="0"/>
              </a:rPr>
              <a:t>CBC-MAC</a:t>
            </a:r>
          </a:p>
        </p:txBody>
      </p:sp>
      <p:sp>
        <p:nvSpPr>
          <p:cNvPr id="19" name="Rectangle 8"/>
          <p:cNvSpPr/>
          <p:nvPr/>
        </p:nvSpPr>
        <p:spPr>
          <a:xfrm>
            <a:off x="899591" y="1810684"/>
            <a:ext cx="7488832" cy="369332"/>
          </a:xfrm>
          <a:prstGeom prst="rect">
            <a:avLst/>
          </a:prstGeom>
        </p:spPr>
        <p:txBody>
          <a:bodyPr wrap="square">
            <a:spAutoFit/>
          </a:bodyPr>
          <a:lstStyle/>
          <a:p>
            <a:pPr marL="285750" indent="-285750">
              <a:buFont typeface="Courier New" charset="0"/>
              <a:buChar char="o"/>
            </a:pPr>
            <a:r>
              <a:rPr lang="en-US" dirty="0" smtClean="0">
                <a:solidFill>
                  <a:srgbClr val="0000FF"/>
                </a:solidFill>
                <a:latin typeface="Chalkboard" charset="0"/>
                <a:ea typeface="Chalkboard" charset="0"/>
                <a:cs typeface="Chalkboard" charset="0"/>
              </a:rPr>
              <a:t>Definitions- </a:t>
            </a:r>
            <a:r>
              <a:rPr lang="en-US" dirty="0" err="1" smtClean="0">
                <a:solidFill>
                  <a:srgbClr val="0000FF"/>
                </a:solidFill>
                <a:latin typeface="Chalkboard" charset="0"/>
                <a:ea typeface="Chalkboard" charset="0"/>
                <a:cs typeface="Chalkboard" charset="0"/>
              </a:rPr>
              <a:t>cma</a:t>
            </a:r>
            <a:r>
              <a:rPr lang="en-US" dirty="0" smtClean="0">
                <a:solidFill>
                  <a:srgbClr val="0000FF"/>
                </a:solidFill>
                <a:latin typeface="Chalkboard" charset="0"/>
                <a:ea typeface="Chalkboard" charset="0"/>
                <a:cs typeface="Chalkboard" charset="0"/>
              </a:rPr>
              <a:t>, </a:t>
            </a:r>
            <a:r>
              <a:rPr lang="en-US" dirty="0" err="1" smtClean="0">
                <a:solidFill>
                  <a:srgbClr val="0000FF"/>
                </a:solidFill>
                <a:latin typeface="Chalkboard" charset="0"/>
                <a:ea typeface="Chalkboard" charset="0"/>
                <a:cs typeface="Chalkboard" charset="0"/>
              </a:rPr>
              <a:t>scma</a:t>
            </a:r>
            <a:r>
              <a:rPr lang="en-US" dirty="0" smtClean="0">
                <a:solidFill>
                  <a:srgbClr val="0000FF"/>
                </a:solidFill>
                <a:latin typeface="Chalkboard" charset="0"/>
                <a:ea typeface="Chalkboard" charset="0"/>
                <a:cs typeface="Chalkboard" charset="0"/>
              </a:rPr>
              <a:t>, </a:t>
            </a:r>
            <a:r>
              <a:rPr lang="en-US" dirty="0" err="1" smtClean="0">
                <a:solidFill>
                  <a:srgbClr val="0000FF"/>
                </a:solidFill>
                <a:latin typeface="Chalkboard" charset="0"/>
                <a:ea typeface="Chalkboard" charset="0"/>
                <a:cs typeface="Chalkboard" charset="0"/>
              </a:rPr>
              <a:t>cmva</a:t>
            </a:r>
            <a:r>
              <a:rPr lang="en-US" dirty="0" smtClean="0">
                <a:solidFill>
                  <a:srgbClr val="0000FF"/>
                </a:solidFill>
                <a:latin typeface="Chalkboard" charset="0"/>
                <a:ea typeface="Chalkboard" charset="0"/>
                <a:cs typeface="Chalkboard" charset="0"/>
              </a:rPr>
              <a:t>, </a:t>
            </a:r>
            <a:r>
              <a:rPr lang="en-US" dirty="0" err="1" smtClean="0">
                <a:solidFill>
                  <a:srgbClr val="0000FF"/>
                </a:solidFill>
                <a:latin typeface="Chalkboard" charset="0"/>
                <a:ea typeface="Chalkboard" charset="0"/>
                <a:cs typeface="Chalkboard" charset="0"/>
              </a:rPr>
              <a:t>scmva</a:t>
            </a:r>
            <a:endParaRPr lang="en-US" dirty="0" smtClean="0">
              <a:solidFill>
                <a:srgbClr val="0000FF"/>
              </a:solidFill>
              <a:latin typeface="Chalkboard" charset="0"/>
              <a:ea typeface="Chalkboard" charset="0"/>
              <a:cs typeface="Chalkboard" charset="0"/>
            </a:endParaRPr>
          </a:p>
        </p:txBody>
      </p:sp>
      <p:sp>
        <p:nvSpPr>
          <p:cNvPr id="20" name="Rectangle 5"/>
          <p:cNvSpPr/>
          <p:nvPr/>
        </p:nvSpPr>
        <p:spPr>
          <a:xfrm>
            <a:off x="406508" y="1358270"/>
            <a:ext cx="4241867" cy="369332"/>
          </a:xfrm>
          <a:prstGeom prst="rect">
            <a:avLst/>
          </a:prstGeom>
        </p:spPr>
        <p:txBody>
          <a:bodyPr wrap="none">
            <a:spAutoFit/>
          </a:bodyPr>
          <a:lstStyle/>
          <a:p>
            <a:pPr marL="285750" indent="-285750">
              <a:buFontTx/>
              <a:buChar char="-"/>
            </a:pPr>
            <a:r>
              <a:rPr lang="en-US" altLang="zh-CN" dirty="0">
                <a:latin typeface="+mn-lt"/>
              </a:rPr>
              <a:t>Message Authentication Code </a:t>
            </a:r>
            <a:r>
              <a:rPr lang="en-US" altLang="zh-CN" dirty="0" smtClean="0">
                <a:latin typeface="+mn-lt"/>
              </a:rPr>
              <a:t>(</a:t>
            </a:r>
            <a:r>
              <a:rPr lang="en-US" dirty="0" smtClean="0">
                <a:latin typeface="+mn-lt"/>
                <a:ea typeface="Chalkboard" charset="0"/>
                <a:cs typeface="Chalkboard" charset="0"/>
              </a:rPr>
              <a:t>MAC)</a:t>
            </a:r>
            <a:endParaRPr lang="en-US" dirty="0">
              <a:latin typeface="+mn-lt"/>
              <a:ea typeface="Chalkboard" charset="0"/>
              <a:cs typeface="Chalkboard" charset="0"/>
            </a:endParaRPr>
          </a:p>
        </p:txBody>
      </p:sp>
      <p:sp>
        <p:nvSpPr>
          <p:cNvPr id="21" name="灯片编号占位符 10"/>
          <p:cNvSpPr>
            <a:spLocks noGrp="1"/>
          </p:cNvSpPr>
          <p:nvPr>
            <p:ph type="sldNum" sz="quarter" idx="12"/>
          </p:nvPr>
        </p:nvSpPr>
        <p:spPr>
          <a:xfrm>
            <a:off x="8507395" y="6398261"/>
            <a:ext cx="514400" cy="268139"/>
          </a:xfrm>
          <a:noFill/>
          <a:ln w="9525">
            <a:noFill/>
            <a:miter lim="800000"/>
            <a:headEnd/>
            <a:tailEnd/>
          </a:ln>
          <a:effectLst/>
        </p:spPr>
        <p:txBody>
          <a:bodyPr vert="horz" wrap="square" lIns="91440" tIns="45720" rIns="91440" bIns="45720" numCol="1" anchor="t" anchorCtr="0" compatLnSpc="1">
            <a:prstTxWarp prst="textNoShape">
              <a:avLst/>
            </a:prstTxWarp>
          </a:bodyPr>
          <a:lstStyle/>
          <a:p>
            <a:pPr algn="ctr"/>
            <a:r>
              <a:rPr lang="en-US" sz="1200" dirty="0" smtClean="0">
                <a:solidFill>
                  <a:schemeClr val="bg1">
                    <a:lumMod val="65000"/>
                  </a:schemeClr>
                </a:solidFill>
                <a:latin typeface="Calibri" panose="020F0502020204030204" pitchFamily="34" charset="0"/>
              </a:rPr>
              <a:t>3</a:t>
            </a:r>
            <a:endParaRPr lang="en-US" sz="1200" dirty="0">
              <a:solidFill>
                <a:schemeClr val="bg1">
                  <a:lumMod val="65000"/>
                </a:schemeClr>
              </a:solidFill>
              <a:latin typeface="Calibri" panose="020F0502020204030204" pitchFamily="34" charset="0"/>
            </a:endParaRPr>
          </a:p>
        </p:txBody>
      </p:sp>
    </p:spTree>
    <p:extLst>
      <p:ext uri="{BB962C8B-B14F-4D97-AF65-F5344CB8AC3E}">
        <p14:creationId xmlns:p14="http://schemas.microsoft.com/office/powerpoint/2010/main" val="58735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2" grpId="0"/>
      <p:bldP spid="11" grpId="0"/>
      <p:bldP spid="19"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552" y="44624"/>
            <a:ext cx="8229600" cy="1143000"/>
          </a:xfrm>
        </p:spPr>
        <p:txBody>
          <a:bodyPr/>
          <a:lstStyle/>
          <a:p>
            <a:r>
              <a:rPr lang="en-US" dirty="0" smtClean="0">
                <a:solidFill>
                  <a:srgbClr val="008000"/>
                </a:solidFill>
                <a:latin typeface="Chalkboard" charset="0"/>
                <a:ea typeface="Chalkboard" charset="0"/>
                <a:cs typeface="Chalkboard" charset="0"/>
              </a:rPr>
              <a:t>Today’s Goal</a:t>
            </a:r>
            <a:endParaRPr lang="en-US" dirty="0">
              <a:solidFill>
                <a:srgbClr val="008000"/>
              </a:solidFill>
              <a:latin typeface="Chalkboard" charset="0"/>
              <a:ea typeface="Chalkboard" charset="0"/>
              <a:cs typeface="Chalkboard" charset="0"/>
            </a:endParaRPr>
          </a:p>
        </p:txBody>
      </p:sp>
      <p:sp>
        <p:nvSpPr>
          <p:cNvPr id="7" name="Rectangle 6"/>
          <p:cNvSpPr/>
          <p:nvPr/>
        </p:nvSpPr>
        <p:spPr>
          <a:xfrm>
            <a:off x="395536" y="1412776"/>
            <a:ext cx="6786986" cy="369332"/>
          </a:xfrm>
          <a:prstGeom prst="rect">
            <a:avLst/>
          </a:prstGeom>
        </p:spPr>
        <p:txBody>
          <a:bodyPr wrap="none">
            <a:spAutoFit/>
          </a:bodyPr>
          <a:lstStyle/>
          <a:p>
            <a:pPr marL="285750" indent="-285750">
              <a:buFontTx/>
              <a:buChar char="-"/>
            </a:pPr>
            <a:r>
              <a:rPr lang="en-US" dirty="0" smtClean="0">
                <a:latin typeface="Chalkboard" charset="0"/>
                <a:ea typeface="Chalkboard" charset="0"/>
                <a:cs typeface="Chalkboard" charset="0"/>
              </a:rPr>
              <a:t>Authenticated Encryption (AE)-  message privacy + integrity</a:t>
            </a:r>
            <a:endParaRPr lang="en-US" dirty="0">
              <a:latin typeface="Chalkboard" charset="0"/>
              <a:ea typeface="Chalkboard" charset="0"/>
              <a:cs typeface="Chalkboard" charset="0"/>
            </a:endParaRPr>
          </a:p>
        </p:txBody>
      </p:sp>
      <p:sp>
        <p:nvSpPr>
          <p:cNvPr id="10" name="Rectangle 9"/>
          <p:cNvSpPr/>
          <p:nvPr/>
        </p:nvSpPr>
        <p:spPr>
          <a:xfrm>
            <a:off x="899592" y="1844824"/>
            <a:ext cx="2088232" cy="369332"/>
          </a:xfrm>
          <a:prstGeom prst="rect">
            <a:avLst/>
          </a:prstGeom>
        </p:spPr>
        <p:txBody>
          <a:bodyPr wrap="square">
            <a:spAutoFit/>
          </a:bodyPr>
          <a:lstStyle/>
          <a:p>
            <a:pPr marL="285750" indent="-285750">
              <a:buFont typeface="Courier New" charset="0"/>
              <a:buChar char="o"/>
            </a:pPr>
            <a:r>
              <a:rPr lang="en-US" dirty="0" smtClean="0">
                <a:solidFill>
                  <a:srgbClr val="0000FF"/>
                </a:solidFill>
                <a:latin typeface="Chalkboard" charset="0"/>
                <a:ea typeface="Chalkboard" charset="0"/>
                <a:cs typeface="Chalkboard" charset="0"/>
              </a:rPr>
              <a:t>Definition</a:t>
            </a:r>
          </a:p>
        </p:txBody>
      </p:sp>
      <p:sp>
        <p:nvSpPr>
          <p:cNvPr id="14" name="Rectangle 13"/>
          <p:cNvSpPr/>
          <p:nvPr/>
        </p:nvSpPr>
        <p:spPr>
          <a:xfrm>
            <a:off x="899592" y="2286164"/>
            <a:ext cx="7488832" cy="369332"/>
          </a:xfrm>
          <a:prstGeom prst="rect">
            <a:avLst/>
          </a:prstGeom>
        </p:spPr>
        <p:txBody>
          <a:bodyPr wrap="square">
            <a:spAutoFit/>
          </a:bodyPr>
          <a:lstStyle/>
          <a:p>
            <a:pPr marL="285750" indent="-285750">
              <a:buFont typeface="Courier New" charset="0"/>
              <a:buChar char="o"/>
            </a:pPr>
            <a:r>
              <a:rPr lang="en-US" dirty="0" smtClean="0">
                <a:solidFill>
                  <a:srgbClr val="0000FF"/>
                </a:solidFill>
                <a:latin typeface="Chalkboard" charset="0"/>
                <a:ea typeface="Chalkboard" charset="0"/>
                <a:cs typeface="Chalkboard" charset="0"/>
              </a:rPr>
              <a:t>Any AE is </a:t>
            </a:r>
            <a:r>
              <a:rPr lang="en-US" dirty="0" err="1" smtClean="0">
                <a:solidFill>
                  <a:srgbClr val="0000FF"/>
                </a:solidFill>
                <a:latin typeface="Chalkboard" charset="0"/>
                <a:ea typeface="Chalkboard" charset="0"/>
                <a:cs typeface="Chalkboard" charset="0"/>
              </a:rPr>
              <a:t>cca</a:t>
            </a:r>
            <a:r>
              <a:rPr lang="en-US" dirty="0" smtClean="0">
                <a:solidFill>
                  <a:srgbClr val="0000FF"/>
                </a:solidFill>
                <a:latin typeface="Chalkboard" charset="0"/>
                <a:ea typeface="Chalkboard" charset="0"/>
                <a:cs typeface="Chalkboard" charset="0"/>
              </a:rPr>
              <a:t>-secure. Stronger than </a:t>
            </a:r>
            <a:r>
              <a:rPr lang="en-US" dirty="0" err="1" smtClean="0">
                <a:solidFill>
                  <a:srgbClr val="0000FF"/>
                </a:solidFill>
                <a:latin typeface="Chalkboard" charset="0"/>
                <a:ea typeface="Chalkboard" charset="0"/>
                <a:cs typeface="Chalkboard" charset="0"/>
              </a:rPr>
              <a:t>cca</a:t>
            </a:r>
            <a:r>
              <a:rPr lang="en-US" dirty="0" smtClean="0">
                <a:solidFill>
                  <a:srgbClr val="0000FF"/>
                </a:solidFill>
                <a:latin typeface="Chalkboard" charset="0"/>
                <a:ea typeface="Chalkboard" charset="0"/>
                <a:cs typeface="Chalkboard" charset="0"/>
              </a:rPr>
              <a:t>-security. Nontrivial proof</a:t>
            </a:r>
          </a:p>
        </p:txBody>
      </p:sp>
      <p:sp>
        <p:nvSpPr>
          <p:cNvPr id="16" name="Rectangle 15"/>
          <p:cNvSpPr/>
          <p:nvPr/>
        </p:nvSpPr>
        <p:spPr>
          <a:xfrm>
            <a:off x="899592" y="2790220"/>
            <a:ext cx="7344816" cy="369332"/>
          </a:xfrm>
          <a:prstGeom prst="rect">
            <a:avLst/>
          </a:prstGeom>
        </p:spPr>
        <p:txBody>
          <a:bodyPr wrap="square">
            <a:spAutoFit/>
          </a:bodyPr>
          <a:lstStyle/>
          <a:p>
            <a:pPr marL="285750" indent="-285750">
              <a:buFont typeface="Courier New" charset="0"/>
              <a:buChar char="o"/>
            </a:pPr>
            <a:r>
              <a:rPr lang="en-US" dirty="0" smtClean="0">
                <a:solidFill>
                  <a:srgbClr val="0000FF"/>
                </a:solidFill>
                <a:latin typeface="Chalkboard" charset="0"/>
                <a:ea typeface="Chalkboard" charset="0"/>
                <a:cs typeface="Chalkboard" charset="0"/>
              </a:rPr>
              <a:t>Construction of AE from- </a:t>
            </a:r>
            <a:r>
              <a:rPr lang="en-US" dirty="0" err="1" smtClean="0">
                <a:solidFill>
                  <a:srgbClr val="0000FF"/>
                </a:solidFill>
                <a:latin typeface="Chalkboard" charset="0"/>
                <a:ea typeface="Chalkboard" charset="0"/>
                <a:cs typeface="Chalkboard" charset="0"/>
              </a:rPr>
              <a:t>cpa</a:t>
            </a:r>
            <a:r>
              <a:rPr lang="en-US" dirty="0" smtClean="0">
                <a:solidFill>
                  <a:srgbClr val="0000FF"/>
                </a:solidFill>
                <a:latin typeface="Chalkboard" charset="0"/>
                <a:ea typeface="Chalkboard" charset="0"/>
                <a:cs typeface="Chalkboard" charset="0"/>
              </a:rPr>
              <a:t>-secure SKE + </a:t>
            </a:r>
            <a:r>
              <a:rPr lang="en-US" dirty="0" err="1" smtClean="0">
                <a:solidFill>
                  <a:srgbClr val="0000FF"/>
                </a:solidFill>
                <a:latin typeface="Chalkboard" charset="0"/>
                <a:ea typeface="Chalkboard" charset="0"/>
                <a:cs typeface="Chalkboard" charset="0"/>
              </a:rPr>
              <a:t>cma</a:t>
            </a:r>
            <a:r>
              <a:rPr lang="en-US" dirty="0" smtClean="0">
                <a:solidFill>
                  <a:srgbClr val="0000FF"/>
                </a:solidFill>
                <a:latin typeface="Chalkboard" charset="0"/>
                <a:ea typeface="Chalkboard" charset="0"/>
                <a:cs typeface="Chalkboard" charset="0"/>
              </a:rPr>
              <a:t>-secure MAC</a:t>
            </a:r>
          </a:p>
        </p:txBody>
      </p:sp>
      <p:sp>
        <p:nvSpPr>
          <p:cNvPr id="21" name="灯片编号占位符 10"/>
          <p:cNvSpPr>
            <a:spLocks noGrp="1"/>
          </p:cNvSpPr>
          <p:nvPr>
            <p:ph type="sldNum" sz="quarter" idx="12"/>
          </p:nvPr>
        </p:nvSpPr>
        <p:spPr>
          <a:xfrm>
            <a:off x="8507395" y="6398261"/>
            <a:ext cx="514400" cy="268139"/>
          </a:xfrm>
          <a:noFill/>
          <a:ln w="9525">
            <a:noFill/>
            <a:miter lim="800000"/>
            <a:headEnd/>
            <a:tailEnd/>
          </a:ln>
          <a:effectLst/>
        </p:spPr>
        <p:txBody>
          <a:bodyPr vert="horz" wrap="square" lIns="91440" tIns="45720" rIns="91440" bIns="45720" numCol="1" anchor="t" anchorCtr="0" compatLnSpc="1">
            <a:prstTxWarp prst="textNoShape">
              <a:avLst/>
            </a:prstTxWarp>
          </a:bodyPr>
          <a:lstStyle/>
          <a:p>
            <a:pPr algn="ctr"/>
            <a:r>
              <a:rPr lang="en-US" sz="1200" dirty="0" smtClean="0">
                <a:solidFill>
                  <a:schemeClr val="bg1">
                    <a:lumMod val="65000"/>
                  </a:schemeClr>
                </a:solidFill>
                <a:latin typeface="Calibri" panose="020F0502020204030204" pitchFamily="34" charset="0"/>
              </a:rPr>
              <a:t>3</a:t>
            </a:r>
            <a:endParaRPr lang="en-US" sz="1200" dirty="0">
              <a:solidFill>
                <a:schemeClr val="bg1">
                  <a:lumMod val="65000"/>
                </a:schemeClr>
              </a:solidFill>
              <a:latin typeface="Calibri" panose="020F0502020204030204" pitchFamily="34" charset="0"/>
            </a:endParaRPr>
          </a:p>
        </p:txBody>
      </p:sp>
    </p:spTree>
    <p:extLst>
      <p:ext uri="{BB962C8B-B14F-4D97-AF65-F5344CB8AC3E}">
        <p14:creationId xmlns:p14="http://schemas.microsoft.com/office/powerpoint/2010/main" val="226618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4"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txBox="1">
            <a:spLocks noChangeArrowheads="1"/>
          </p:cNvSpPr>
          <p:nvPr/>
        </p:nvSpPr>
        <p:spPr>
          <a:xfrm>
            <a:off x="0" y="-27384"/>
            <a:ext cx="9468544" cy="576064"/>
          </a:xfrm>
          <a:prstGeom prst="rect">
            <a:avLst/>
          </a:prstGeom>
        </p:spPr>
        <p:txBody>
          <a:bodyPr/>
          <a:lstStyle>
            <a:defPPr>
              <a:defRPr lang="da-DK"/>
            </a:defPPr>
            <a:lvl1pPr algn="ctr">
              <a:defRPr sz="3000" kern="0">
                <a:solidFill>
                  <a:srgbClr val="009900"/>
                </a:solidFill>
                <a:ea typeface="+mj-ea"/>
                <a:cs typeface="+mj-cs"/>
              </a:defRPr>
            </a:lvl1pPr>
          </a:lstStyle>
          <a:p>
            <a:r>
              <a:rPr lang="en-US" dirty="0"/>
              <a:t>CBC-MAC for Arbitrary-length Messages</a:t>
            </a:r>
          </a:p>
        </p:txBody>
      </p:sp>
      <p:sp>
        <p:nvSpPr>
          <p:cNvPr id="87" name="Text Box 7"/>
          <p:cNvSpPr txBox="1">
            <a:spLocks noChangeArrowheads="1"/>
          </p:cNvSpPr>
          <p:nvPr/>
        </p:nvSpPr>
        <p:spPr bwMode="auto">
          <a:xfrm>
            <a:off x="107504" y="692696"/>
            <a:ext cx="8640960" cy="323165"/>
          </a:xfrm>
          <a:prstGeom prst="rect">
            <a:avLst/>
          </a:prstGeom>
          <a:noFill/>
          <a:ln w="9525">
            <a:noFill/>
            <a:miter lim="800000"/>
            <a:headEnd/>
            <a:tailEnd/>
          </a:ln>
        </p:spPr>
        <p:txBody>
          <a:bodyPr wrap="square">
            <a:spAutoFit/>
          </a:bodyPr>
          <a:lstStyle>
            <a:defPPr>
              <a:defRPr lang="da-DK"/>
            </a:defPPr>
            <a:lvl1pPr marL="285750" indent="-285750">
              <a:spcBef>
                <a:spcPct val="50000"/>
              </a:spcBef>
              <a:buFont typeface="Wingdings" pitchFamily="2" charset="2"/>
              <a:buChar char="Ø"/>
              <a:defRPr sz="1500"/>
            </a:lvl1pPr>
          </a:lstStyle>
          <a:p>
            <a:r>
              <a:rPr lang="en-US" dirty="0">
                <a:sym typeface="Symbol"/>
              </a:rPr>
              <a:t>Let F: {0, 1}n x {0, 1}n  {0, 1}n be a PRF, whose key k is agreed between S and R</a:t>
            </a:r>
            <a:endParaRPr lang="en-US" dirty="0"/>
          </a:p>
        </p:txBody>
      </p:sp>
      <p:sp>
        <p:nvSpPr>
          <p:cNvPr id="89" name="Text Box 7"/>
          <p:cNvSpPr txBox="1">
            <a:spLocks noChangeArrowheads="1"/>
          </p:cNvSpPr>
          <p:nvPr/>
        </p:nvSpPr>
        <p:spPr bwMode="auto">
          <a:xfrm>
            <a:off x="107504" y="1161619"/>
            <a:ext cx="8928992" cy="323165"/>
          </a:xfrm>
          <a:prstGeom prst="rect">
            <a:avLst/>
          </a:prstGeom>
          <a:noFill/>
          <a:ln w="9525">
            <a:noFill/>
            <a:miter lim="800000"/>
            <a:headEnd/>
            <a:tailEnd/>
          </a:ln>
        </p:spPr>
        <p:txBody>
          <a:bodyPr wrap="square">
            <a:spAutoFit/>
          </a:bodyPr>
          <a:lstStyle>
            <a:defPPr>
              <a:defRPr lang="da-DK"/>
            </a:defPPr>
            <a:lvl1pPr marL="285750" indent="-285750">
              <a:spcBef>
                <a:spcPct val="50000"/>
              </a:spcBef>
              <a:buFont typeface="Wingdings" pitchFamily="2" charset="2"/>
              <a:buChar char="Ø"/>
              <a:defRPr sz="1500"/>
            </a:lvl1pPr>
          </a:lstStyle>
          <a:p>
            <a:r>
              <a:rPr lang="en-US" dirty="0">
                <a:sym typeface="Symbol"/>
              </a:rPr>
              <a:t>Let S has a message m with |m| = </a:t>
            </a:r>
            <a:r>
              <a:rPr lang="en-US" dirty="0" err="1">
                <a:sym typeface="Symbol"/>
              </a:rPr>
              <a:t>dn</a:t>
            </a:r>
            <a:r>
              <a:rPr lang="en-US" dirty="0">
                <a:sym typeface="Symbol"/>
              </a:rPr>
              <a:t>, where d is some polynomial in n</a:t>
            </a:r>
            <a:endParaRPr lang="en-US" dirty="0"/>
          </a:p>
        </p:txBody>
      </p:sp>
      <p:grpSp>
        <p:nvGrpSpPr>
          <p:cNvPr id="2" name="Group 44"/>
          <p:cNvGrpSpPr/>
          <p:nvPr/>
        </p:nvGrpSpPr>
        <p:grpSpPr>
          <a:xfrm>
            <a:off x="2771800" y="1979548"/>
            <a:ext cx="5040560" cy="432048"/>
            <a:chOff x="1979712" y="1772816"/>
            <a:chExt cx="5040560" cy="432048"/>
          </a:xfrm>
        </p:grpSpPr>
        <p:sp>
          <p:nvSpPr>
            <p:cNvPr id="92" name="Rectangle 91"/>
            <p:cNvSpPr/>
            <p:nvPr/>
          </p:nvSpPr>
          <p:spPr>
            <a:xfrm>
              <a:off x="1979712" y="1772816"/>
              <a:ext cx="5040560" cy="43204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omic Sans MS" panose="030F0702030302020204" pitchFamily="66" charset="0"/>
              </a:endParaRPr>
            </a:p>
          </p:txBody>
        </p:sp>
        <p:cxnSp>
          <p:nvCxnSpPr>
            <p:cNvPr id="96" name="Straight Connector 95"/>
            <p:cNvCxnSpPr/>
            <p:nvPr/>
          </p:nvCxnSpPr>
          <p:spPr>
            <a:xfrm>
              <a:off x="3635896" y="1772816"/>
              <a:ext cx="0" cy="432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220072" y="1772816"/>
              <a:ext cx="0" cy="432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Text Box 7"/>
            <p:cNvSpPr txBox="1">
              <a:spLocks noChangeArrowheads="1"/>
            </p:cNvSpPr>
            <p:nvPr/>
          </p:nvSpPr>
          <p:spPr bwMode="auto">
            <a:xfrm>
              <a:off x="2595972" y="1794302"/>
              <a:ext cx="535868" cy="400110"/>
            </a:xfrm>
            <a:prstGeom prst="rect">
              <a:avLst/>
            </a:prstGeom>
            <a:noFill/>
            <a:ln w="9525">
              <a:noFill/>
              <a:miter lim="800000"/>
              <a:headEnd/>
              <a:tailEnd/>
            </a:ln>
          </p:spPr>
          <p:txBody>
            <a:bodyPr wrap="square">
              <a:spAutoFit/>
            </a:bodyPr>
            <a:lstStyle/>
            <a:p>
              <a:pPr>
                <a:spcBef>
                  <a:spcPct val="50000"/>
                </a:spcBef>
              </a:pPr>
              <a:r>
                <a:rPr lang="en-US" sz="2000" dirty="0" smtClean="0">
                  <a:sym typeface="Symbol"/>
                </a:rPr>
                <a:t>m</a:t>
              </a:r>
              <a:r>
                <a:rPr lang="en-US" sz="2000" baseline="-25000" dirty="0" smtClean="0">
                  <a:sym typeface="Symbol"/>
                </a:rPr>
                <a:t>1</a:t>
              </a:r>
              <a:endParaRPr lang="en-US" sz="2000" baseline="-25000" dirty="0" smtClean="0">
                <a:solidFill>
                  <a:srgbClr val="0000FF"/>
                </a:solidFill>
              </a:endParaRPr>
            </a:p>
          </p:txBody>
        </p:sp>
        <p:sp>
          <p:nvSpPr>
            <p:cNvPr id="108" name="Text Box 7"/>
            <p:cNvSpPr txBox="1">
              <a:spLocks noChangeArrowheads="1"/>
            </p:cNvSpPr>
            <p:nvPr/>
          </p:nvSpPr>
          <p:spPr bwMode="auto">
            <a:xfrm>
              <a:off x="4252156" y="1772816"/>
              <a:ext cx="535868" cy="400110"/>
            </a:xfrm>
            <a:prstGeom prst="rect">
              <a:avLst/>
            </a:prstGeom>
            <a:noFill/>
            <a:ln w="9525">
              <a:noFill/>
              <a:miter lim="800000"/>
              <a:headEnd/>
              <a:tailEnd/>
            </a:ln>
          </p:spPr>
          <p:txBody>
            <a:bodyPr wrap="square">
              <a:spAutoFit/>
            </a:bodyPr>
            <a:lstStyle/>
            <a:p>
              <a:pPr>
                <a:spcBef>
                  <a:spcPct val="50000"/>
                </a:spcBef>
              </a:pPr>
              <a:r>
                <a:rPr lang="en-US" sz="2000" dirty="0" smtClean="0">
                  <a:sym typeface="Symbol"/>
                </a:rPr>
                <a:t>m</a:t>
              </a:r>
              <a:r>
                <a:rPr lang="en-US" sz="2000" baseline="-25000" dirty="0">
                  <a:sym typeface="Symbol"/>
                </a:rPr>
                <a:t>2</a:t>
              </a:r>
              <a:endParaRPr lang="en-US" sz="2000" baseline="-25000" dirty="0" smtClean="0">
                <a:solidFill>
                  <a:srgbClr val="0000FF"/>
                </a:solidFill>
              </a:endParaRPr>
            </a:p>
          </p:txBody>
        </p:sp>
        <p:sp>
          <p:nvSpPr>
            <p:cNvPr id="118" name="Text Box 7"/>
            <p:cNvSpPr txBox="1">
              <a:spLocks noChangeArrowheads="1"/>
            </p:cNvSpPr>
            <p:nvPr/>
          </p:nvSpPr>
          <p:spPr bwMode="auto">
            <a:xfrm>
              <a:off x="5868144" y="1772816"/>
              <a:ext cx="535868" cy="400110"/>
            </a:xfrm>
            <a:prstGeom prst="rect">
              <a:avLst/>
            </a:prstGeom>
            <a:noFill/>
            <a:ln w="9525">
              <a:noFill/>
              <a:miter lim="800000"/>
              <a:headEnd/>
              <a:tailEnd/>
            </a:ln>
          </p:spPr>
          <p:txBody>
            <a:bodyPr wrap="square">
              <a:spAutoFit/>
            </a:bodyPr>
            <a:lstStyle/>
            <a:p>
              <a:pPr>
                <a:spcBef>
                  <a:spcPct val="50000"/>
                </a:spcBef>
              </a:pPr>
              <a:r>
                <a:rPr lang="en-US" sz="2000" dirty="0" smtClean="0">
                  <a:sym typeface="Symbol"/>
                </a:rPr>
                <a:t>m</a:t>
              </a:r>
              <a:r>
                <a:rPr lang="en-US" sz="2000" baseline="-25000" dirty="0" smtClean="0">
                  <a:sym typeface="Symbol"/>
                </a:rPr>
                <a:t>3</a:t>
              </a:r>
              <a:endParaRPr lang="en-US" sz="2000" baseline="-25000" dirty="0" smtClean="0">
                <a:solidFill>
                  <a:srgbClr val="0000FF"/>
                </a:solidFill>
              </a:endParaRPr>
            </a:p>
          </p:txBody>
        </p:sp>
      </p:grpSp>
      <p:sp>
        <p:nvSpPr>
          <p:cNvPr id="120" name="Text Box 7"/>
          <p:cNvSpPr txBox="1">
            <a:spLocks noChangeArrowheads="1"/>
          </p:cNvSpPr>
          <p:nvPr/>
        </p:nvSpPr>
        <p:spPr bwMode="auto">
          <a:xfrm>
            <a:off x="1619672" y="1979548"/>
            <a:ext cx="535868" cy="400110"/>
          </a:xfrm>
          <a:prstGeom prst="rect">
            <a:avLst/>
          </a:prstGeom>
          <a:noFill/>
          <a:ln w="9525">
            <a:noFill/>
            <a:miter lim="800000"/>
            <a:headEnd/>
            <a:tailEnd/>
          </a:ln>
        </p:spPr>
        <p:txBody>
          <a:bodyPr wrap="square">
            <a:spAutoFit/>
          </a:bodyPr>
          <a:lstStyle/>
          <a:p>
            <a:pPr>
              <a:spcBef>
                <a:spcPct val="50000"/>
              </a:spcBef>
            </a:pPr>
            <a:r>
              <a:rPr lang="en-US" sz="2000" dirty="0" smtClean="0">
                <a:sym typeface="Symbol"/>
              </a:rPr>
              <a:t>m</a:t>
            </a:r>
            <a:endParaRPr lang="en-US" sz="2000" baseline="-25000" dirty="0" smtClean="0">
              <a:solidFill>
                <a:srgbClr val="0000FF"/>
              </a:solidFill>
            </a:endParaRPr>
          </a:p>
        </p:txBody>
      </p:sp>
      <p:cxnSp>
        <p:nvCxnSpPr>
          <p:cNvPr id="123" name="Straight Arrow Connector 122"/>
          <p:cNvCxnSpPr/>
          <p:nvPr/>
        </p:nvCxnSpPr>
        <p:spPr>
          <a:xfrm>
            <a:off x="2011524" y="2190637"/>
            <a:ext cx="61626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a:off x="3635896" y="2411596"/>
            <a:ext cx="0" cy="50405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 name="Group 50"/>
          <p:cNvGrpSpPr/>
          <p:nvPr/>
        </p:nvGrpSpPr>
        <p:grpSpPr>
          <a:xfrm>
            <a:off x="3203848" y="3470516"/>
            <a:ext cx="1031540" cy="669272"/>
            <a:chOff x="2483768" y="2759728"/>
            <a:chExt cx="1031540" cy="669272"/>
          </a:xfrm>
        </p:grpSpPr>
        <p:pic>
          <p:nvPicPr>
            <p:cNvPr id="139" name="Picture 2"/>
            <p:cNvPicPr>
              <a:picLocks noChangeAspect="1" noChangeArrowheads="1"/>
            </p:cNvPicPr>
            <p:nvPr/>
          </p:nvPicPr>
          <p:blipFill>
            <a:blip r:embed="rId3" cstate="print"/>
            <a:srcRect/>
            <a:stretch>
              <a:fillRect/>
            </a:stretch>
          </p:blipFill>
          <p:spPr bwMode="auto">
            <a:xfrm>
              <a:off x="2483768" y="2759728"/>
              <a:ext cx="720080" cy="669272"/>
            </a:xfrm>
            <a:prstGeom prst="rect">
              <a:avLst/>
            </a:prstGeom>
            <a:noFill/>
            <a:ln w="9525">
              <a:noFill/>
              <a:miter lim="800000"/>
              <a:headEnd/>
              <a:tailEnd/>
            </a:ln>
          </p:spPr>
        </p:pic>
        <p:sp>
          <p:nvSpPr>
            <p:cNvPr id="140" name="Text Box 7"/>
            <p:cNvSpPr txBox="1">
              <a:spLocks noChangeArrowheads="1"/>
            </p:cNvSpPr>
            <p:nvPr/>
          </p:nvSpPr>
          <p:spPr bwMode="auto">
            <a:xfrm>
              <a:off x="3131840" y="2924944"/>
              <a:ext cx="383468" cy="400110"/>
            </a:xfrm>
            <a:prstGeom prst="rect">
              <a:avLst/>
            </a:prstGeom>
            <a:noFill/>
            <a:ln w="9525">
              <a:noFill/>
              <a:miter lim="800000"/>
              <a:headEnd/>
              <a:tailEnd/>
            </a:ln>
          </p:spPr>
          <p:txBody>
            <a:bodyPr wrap="square">
              <a:spAutoFit/>
            </a:bodyPr>
            <a:lstStyle/>
            <a:p>
              <a:pPr>
                <a:spcBef>
                  <a:spcPct val="50000"/>
                </a:spcBef>
              </a:pPr>
              <a:r>
                <a:rPr lang="en-US" sz="2000" dirty="0" smtClean="0">
                  <a:solidFill>
                    <a:srgbClr val="FF0000"/>
                  </a:solidFill>
                  <a:sym typeface="Symbol"/>
                </a:rPr>
                <a:t>F</a:t>
              </a:r>
              <a:endParaRPr lang="en-US" sz="2000" baseline="-25000" dirty="0" smtClean="0">
                <a:solidFill>
                  <a:srgbClr val="FF0000"/>
                </a:solidFill>
              </a:endParaRPr>
            </a:p>
          </p:txBody>
        </p:sp>
      </p:grpSp>
      <p:sp>
        <p:nvSpPr>
          <p:cNvPr id="141" name="Text Box 7"/>
          <p:cNvSpPr txBox="1">
            <a:spLocks noChangeArrowheads="1"/>
          </p:cNvSpPr>
          <p:nvPr/>
        </p:nvSpPr>
        <p:spPr bwMode="auto">
          <a:xfrm>
            <a:off x="3468452" y="2803574"/>
            <a:ext cx="383468" cy="400110"/>
          </a:xfrm>
          <a:prstGeom prst="rect">
            <a:avLst/>
          </a:prstGeom>
          <a:noFill/>
          <a:ln w="9525">
            <a:noFill/>
            <a:miter lim="800000"/>
            <a:headEnd/>
            <a:tailEnd/>
          </a:ln>
        </p:spPr>
        <p:txBody>
          <a:bodyPr wrap="square">
            <a:spAutoFit/>
          </a:bodyPr>
          <a:lstStyle/>
          <a:p>
            <a:pPr>
              <a:spcBef>
                <a:spcPct val="50000"/>
              </a:spcBef>
            </a:pPr>
            <a:r>
              <a:rPr lang="en-US" sz="2000" dirty="0" smtClean="0">
                <a:sym typeface="Symbol"/>
              </a:rPr>
              <a:t></a:t>
            </a:r>
            <a:endParaRPr lang="en-US" sz="2000" baseline="-25000" dirty="0" smtClean="0"/>
          </a:p>
        </p:txBody>
      </p:sp>
      <p:sp>
        <p:nvSpPr>
          <p:cNvPr id="142" name="Text Box 7"/>
          <p:cNvSpPr txBox="1">
            <a:spLocks noChangeArrowheads="1"/>
          </p:cNvSpPr>
          <p:nvPr/>
        </p:nvSpPr>
        <p:spPr bwMode="auto">
          <a:xfrm>
            <a:off x="5124636" y="2771636"/>
            <a:ext cx="383468" cy="400110"/>
          </a:xfrm>
          <a:prstGeom prst="rect">
            <a:avLst/>
          </a:prstGeom>
          <a:noFill/>
          <a:ln w="9525">
            <a:noFill/>
            <a:miter lim="800000"/>
            <a:headEnd/>
            <a:tailEnd/>
          </a:ln>
        </p:spPr>
        <p:txBody>
          <a:bodyPr wrap="square">
            <a:spAutoFit/>
          </a:bodyPr>
          <a:lstStyle/>
          <a:p>
            <a:pPr>
              <a:spcBef>
                <a:spcPct val="50000"/>
              </a:spcBef>
            </a:pPr>
            <a:r>
              <a:rPr lang="en-US" sz="2000" dirty="0" smtClean="0">
                <a:sym typeface="Symbol"/>
              </a:rPr>
              <a:t></a:t>
            </a:r>
            <a:endParaRPr lang="en-US" sz="2000" baseline="-25000" dirty="0" smtClean="0"/>
          </a:p>
        </p:txBody>
      </p:sp>
      <p:sp>
        <p:nvSpPr>
          <p:cNvPr id="143" name="Text Box 7"/>
          <p:cNvSpPr txBox="1">
            <a:spLocks noChangeArrowheads="1"/>
          </p:cNvSpPr>
          <p:nvPr/>
        </p:nvSpPr>
        <p:spPr bwMode="auto">
          <a:xfrm>
            <a:off x="6852828" y="2803574"/>
            <a:ext cx="383468" cy="400110"/>
          </a:xfrm>
          <a:prstGeom prst="rect">
            <a:avLst/>
          </a:prstGeom>
          <a:noFill/>
          <a:ln w="9525">
            <a:noFill/>
            <a:miter lim="800000"/>
            <a:headEnd/>
            <a:tailEnd/>
          </a:ln>
        </p:spPr>
        <p:txBody>
          <a:bodyPr wrap="square">
            <a:spAutoFit/>
          </a:bodyPr>
          <a:lstStyle/>
          <a:p>
            <a:pPr>
              <a:spcBef>
                <a:spcPct val="50000"/>
              </a:spcBef>
            </a:pPr>
            <a:r>
              <a:rPr lang="en-US" sz="2000" dirty="0" smtClean="0">
                <a:sym typeface="Symbol"/>
              </a:rPr>
              <a:t></a:t>
            </a:r>
            <a:endParaRPr lang="en-US" sz="2000" baseline="-25000" dirty="0" smtClean="0"/>
          </a:p>
        </p:txBody>
      </p:sp>
      <p:grpSp>
        <p:nvGrpSpPr>
          <p:cNvPr id="4" name="Group 51"/>
          <p:cNvGrpSpPr/>
          <p:nvPr/>
        </p:nvGrpSpPr>
        <p:grpSpPr>
          <a:xfrm>
            <a:off x="4836604" y="3470516"/>
            <a:ext cx="1031540" cy="669272"/>
            <a:chOff x="2483768" y="2759728"/>
            <a:chExt cx="1031540" cy="669272"/>
          </a:xfrm>
        </p:grpSpPr>
        <p:pic>
          <p:nvPicPr>
            <p:cNvPr id="145" name="Picture 2"/>
            <p:cNvPicPr>
              <a:picLocks noChangeAspect="1" noChangeArrowheads="1"/>
            </p:cNvPicPr>
            <p:nvPr/>
          </p:nvPicPr>
          <p:blipFill>
            <a:blip r:embed="rId3" cstate="print"/>
            <a:srcRect/>
            <a:stretch>
              <a:fillRect/>
            </a:stretch>
          </p:blipFill>
          <p:spPr bwMode="auto">
            <a:xfrm>
              <a:off x="2483768" y="2759728"/>
              <a:ext cx="720080" cy="669272"/>
            </a:xfrm>
            <a:prstGeom prst="rect">
              <a:avLst/>
            </a:prstGeom>
            <a:noFill/>
            <a:ln w="9525">
              <a:noFill/>
              <a:miter lim="800000"/>
              <a:headEnd/>
              <a:tailEnd/>
            </a:ln>
          </p:spPr>
        </p:pic>
        <p:sp>
          <p:nvSpPr>
            <p:cNvPr id="146" name="Text Box 7"/>
            <p:cNvSpPr txBox="1">
              <a:spLocks noChangeArrowheads="1"/>
            </p:cNvSpPr>
            <p:nvPr/>
          </p:nvSpPr>
          <p:spPr bwMode="auto">
            <a:xfrm>
              <a:off x="3131840" y="2924944"/>
              <a:ext cx="383468" cy="400110"/>
            </a:xfrm>
            <a:prstGeom prst="rect">
              <a:avLst/>
            </a:prstGeom>
            <a:noFill/>
            <a:ln w="9525">
              <a:noFill/>
              <a:miter lim="800000"/>
              <a:headEnd/>
              <a:tailEnd/>
            </a:ln>
          </p:spPr>
          <p:txBody>
            <a:bodyPr wrap="square">
              <a:spAutoFit/>
            </a:bodyPr>
            <a:lstStyle/>
            <a:p>
              <a:pPr>
                <a:spcBef>
                  <a:spcPct val="50000"/>
                </a:spcBef>
              </a:pPr>
              <a:r>
                <a:rPr lang="en-US" sz="2000" dirty="0" smtClean="0">
                  <a:solidFill>
                    <a:srgbClr val="FF0000"/>
                  </a:solidFill>
                  <a:sym typeface="Symbol"/>
                </a:rPr>
                <a:t>F</a:t>
              </a:r>
              <a:endParaRPr lang="en-US" sz="2000" baseline="-25000" dirty="0" smtClean="0">
                <a:solidFill>
                  <a:srgbClr val="FF0000"/>
                </a:solidFill>
              </a:endParaRPr>
            </a:p>
          </p:txBody>
        </p:sp>
      </p:grpSp>
      <p:grpSp>
        <p:nvGrpSpPr>
          <p:cNvPr id="5" name="Group 57"/>
          <p:cNvGrpSpPr/>
          <p:nvPr/>
        </p:nvGrpSpPr>
        <p:grpSpPr>
          <a:xfrm>
            <a:off x="6564796" y="3470516"/>
            <a:ext cx="1031540" cy="669272"/>
            <a:chOff x="2483768" y="2759728"/>
            <a:chExt cx="1031540" cy="669272"/>
          </a:xfrm>
        </p:grpSpPr>
        <p:pic>
          <p:nvPicPr>
            <p:cNvPr id="148" name="Picture 2"/>
            <p:cNvPicPr>
              <a:picLocks noChangeAspect="1" noChangeArrowheads="1"/>
            </p:cNvPicPr>
            <p:nvPr/>
          </p:nvPicPr>
          <p:blipFill>
            <a:blip r:embed="rId3" cstate="print"/>
            <a:srcRect/>
            <a:stretch>
              <a:fillRect/>
            </a:stretch>
          </p:blipFill>
          <p:spPr bwMode="auto">
            <a:xfrm>
              <a:off x="2483768" y="2759728"/>
              <a:ext cx="720080" cy="669272"/>
            </a:xfrm>
            <a:prstGeom prst="rect">
              <a:avLst/>
            </a:prstGeom>
            <a:noFill/>
            <a:ln w="9525">
              <a:noFill/>
              <a:miter lim="800000"/>
              <a:headEnd/>
              <a:tailEnd/>
            </a:ln>
          </p:spPr>
        </p:pic>
        <p:sp>
          <p:nvSpPr>
            <p:cNvPr id="149" name="Text Box 7"/>
            <p:cNvSpPr txBox="1">
              <a:spLocks noChangeArrowheads="1"/>
            </p:cNvSpPr>
            <p:nvPr/>
          </p:nvSpPr>
          <p:spPr bwMode="auto">
            <a:xfrm>
              <a:off x="3131840" y="2924944"/>
              <a:ext cx="383468" cy="400110"/>
            </a:xfrm>
            <a:prstGeom prst="rect">
              <a:avLst/>
            </a:prstGeom>
            <a:noFill/>
            <a:ln w="9525">
              <a:noFill/>
              <a:miter lim="800000"/>
              <a:headEnd/>
              <a:tailEnd/>
            </a:ln>
          </p:spPr>
          <p:txBody>
            <a:bodyPr wrap="square">
              <a:spAutoFit/>
            </a:bodyPr>
            <a:lstStyle/>
            <a:p>
              <a:pPr>
                <a:spcBef>
                  <a:spcPct val="50000"/>
                </a:spcBef>
              </a:pPr>
              <a:r>
                <a:rPr lang="en-US" sz="2000" dirty="0" smtClean="0">
                  <a:solidFill>
                    <a:srgbClr val="FF0000"/>
                  </a:solidFill>
                  <a:sym typeface="Symbol"/>
                </a:rPr>
                <a:t>F</a:t>
              </a:r>
              <a:endParaRPr lang="en-US" sz="2000" baseline="-25000" dirty="0" smtClean="0">
                <a:solidFill>
                  <a:srgbClr val="FF0000"/>
                </a:solidFill>
              </a:endParaRPr>
            </a:p>
          </p:txBody>
        </p:sp>
      </p:grpSp>
      <p:cxnSp>
        <p:nvCxnSpPr>
          <p:cNvPr id="150" name="Straight Arrow Connector 149"/>
          <p:cNvCxnSpPr/>
          <p:nvPr/>
        </p:nvCxnSpPr>
        <p:spPr>
          <a:xfrm>
            <a:off x="3635896" y="3100898"/>
            <a:ext cx="0" cy="36004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a:off x="5292080" y="2411596"/>
            <a:ext cx="0" cy="50405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 name="Group 24"/>
          <p:cNvGrpSpPr/>
          <p:nvPr/>
        </p:nvGrpSpPr>
        <p:grpSpPr>
          <a:xfrm>
            <a:off x="3563888" y="2987660"/>
            <a:ext cx="1656184" cy="1440160"/>
            <a:chOff x="3491880" y="2883714"/>
            <a:chExt cx="1656184" cy="1440160"/>
          </a:xfrm>
        </p:grpSpPr>
        <p:cxnSp>
          <p:nvCxnSpPr>
            <p:cNvPr id="156" name="Straight Arrow Connector 155"/>
            <p:cNvCxnSpPr/>
            <p:nvPr/>
          </p:nvCxnSpPr>
          <p:spPr>
            <a:xfrm>
              <a:off x="3491880" y="4035842"/>
              <a:ext cx="0" cy="288032"/>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108"/>
            <p:cNvGrpSpPr/>
            <p:nvPr/>
          </p:nvGrpSpPr>
          <p:grpSpPr>
            <a:xfrm>
              <a:off x="3491880" y="2883714"/>
              <a:ext cx="1656184" cy="1440160"/>
              <a:chOff x="2843808" y="2276872"/>
              <a:chExt cx="1656184" cy="1440160"/>
            </a:xfrm>
          </p:grpSpPr>
          <p:cxnSp>
            <p:nvCxnSpPr>
              <p:cNvPr id="159" name="Straight Arrow Connector 158"/>
              <p:cNvCxnSpPr/>
              <p:nvPr/>
            </p:nvCxnSpPr>
            <p:spPr>
              <a:xfrm>
                <a:off x="2843808" y="3717032"/>
                <a:ext cx="936104" cy="0"/>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p:nvPr/>
            </p:nvCxnSpPr>
            <p:spPr>
              <a:xfrm>
                <a:off x="3779912" y="2276872"/>
                <a:ext cx="0" cy="1440160"/>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a:off x="3779912" y="2276872"/>
                <a:ext cx="7200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cxnSp>
        <p:nvCxnSpPr>
          <p:cNvPr id="162" name="Straight Arrow Connector 161"/>
          <p:cNvCxnSpPr/>
          <p:nvPr/>
        </p:nvCxnSpPr>
        <p:spPr>
          <a:xfrm>
            <a:off x="5292080" y="3059668"/>
            <a:ext cx="0" cy="4320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8" name="Group 25"/>
          <p:cNvGrpSpPr/>
          <p:nvPr/>
        </p:nvGrpSpPr>
        <p:grpSpPr>
          <a:xfrm>
            <a:off x="5220072" y="2987660"/>
            <a:ext cx="1656184" cy="1440160"/>
            <a:chOff x="5148064" y="2883714"/>
            <a:chExt cx="1656184" cy="1440160"/>
          </a:xfrm>
        </p:grpSpPr>
        <p:cxnSp>
          <p:nvCxnSpPr>
            <p:cNvPr id="164" name="Straight Arrow Connector 163"/>
            <p:cNvCxnSpPr/>
            <p:nvPr/>
          </p:nvCxnSpPr>
          <p:spPr>
            <a:xfrm>
              <a:off x="5148064" y="4035842"/>
              <a:ext cx="0" cy="288032"/>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9" name="Group 113"/>
            <p:cNvGrpSpPr/>
            <p:nvPr/>
          </p:nvGrpSpPr>
          <p:grpSpPr>
            <a:xfrm>
              <a:off x="5148064" y="2883714"/>
              <a:ext cx="1656184" cy="1440160"/>
              <a:chOff x="2843808" y="2276872"/>
              <a:chExt cx="1656184" cy="1440160"/>
            </a:xfrm>
          </p:grpSpPr>
          <p:cxnSp>
            <p:nvCxnSpPr>
              <p:cNvPr id="166" name="Straight Arrow Connector 165"/>
              <p:cNvCxnSpPr/>
              <p:nvPr/>
            </p:nvCxnSpPr>
            <p:spPr>
              <a:xfrm>
                <a:off x="2843808" y="3717032"/>
                <a:ext cx="936104" cy="0"/>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a:off x="3779912" y="2276872"/>
                <a:ext cx="0" cy="1440160"/>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a:off x="3779912" y="2276872"/>
                <a:ext cx="7200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cxnSp>
        <p:nvCxnSpPr>
          <p:cNvPr id="169" name="Straight Arrow Connector 168"/>
          <p:cNvCxnSpPr/>
          <p:nvPr/>
        </p:nvCxnSpPr>
        <p:spPr>
          <a:xfrm>
            <a:off x="7020272" y="2411596"/>
            <a:ext cx="0" cy="50405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p:nvPr/>
        </p:nvCxnSpPr>
        <p:spPr>
          <a:xfrm>
            <a:off x="7020272" y="3059668"/>
            <a:ext cx="0" cy="4320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1" name="Text Box 7"/>
          <p:cNvSpPr txBox="1">
            <a:spLocks noChangeArrowheads="1"/>
          </p:cNvSpPr>
          <p:nvPr/>
        </p:nvSpPr>
        <p:spPr bwMode="auto">
          <a:xfrm>
            <a:off x="6236568" y="4643844"/>
            <a:ext cx="1863824" cy="369332"/>
          </a:xfrm>
          <a:prstGeom prst="rect">
            <a:avLst/>
          </a:prstGeom>
          <a:noFill/>
          <a:ln w="9525">
            <a:noFill/>
            <a:miter lim="800000"/>
            <a:headEnd/>
            <a:tailEnd/>
          </a:ln>
        </p:spPr>
        <p:txBody>
          <a:bodyPr wrap="square">
            <a:spAutoFit/>
          </a:bodyPr>
          <a:lstStyle/>
          <a:p>
            <a:pPr>
              <a:spcBef>
                <a:spcPct val="50000"/>
              </a:spcBef>
            </a:pPr>
            <a:r>
              <a:rPr lang="en-US" dirty="0">
                <a:sym typeface="Symbol"/>
              </a:rPr>
              <a:t>t</a:t>
            </a:r>
            <a:r>
              <a:rPr lang="en-US" dirty="0" smtClean="0">
                <a:sym typeface="Symbol"/>
              </a:rPr>
              <a:t> = Mac</a:t>
            </a:r>
            <a:r>
              <a:rPr lang="en-US" baseline="-25000" dirty="0" smtClean="0">
                <a:sym typeface="Symbol"/>
              </a:rPr>
              <a:t>k</a:t>
            </a:r>
            <a:r>
              <a:rPr lang="en-US" dirty="0" smtClean="0">
                <a:sym typeface="Symbol"/>
              </a:rPr>
              <a:t>(m)</a:t>
            </a:r>
            <a:endParaRPr lang="en-US" baseline="-25000" dirty="0" smtClean="0">
              <a:solidFill>
                <a:srgbClr val="0000FF"/>
              </a:solidFill>
            </a:endParaRPr>
          </a:p>
        </p:txBody>
      </p:sp>
      <p:cxnSp>
        <p:nvCxnSpPr>
          <p:cNvPr id="172" name="Straight Arrow Connector 171"/>
          <p:cNvCxnSpPr/>
          <p:nvPr/>
        </p:nvCxnSpPr>
        <p:spPr>
          <a:xfrm>
            <a:off x="6948264" y="4139788"/>
            <a:ext cx="0" cy="50405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0" name="Group 50"/>
          <p:cNvGrpSpPr/>
          <p:nvPr/>
        </p:nvGrpSpPr>
        <p:grpSpPr>
          <a:xfrm>
            <a:off x="1596244" y="3460938"/>
            <a:ext cx="1031540" cy="669272"/>
            <a:chOff x="2483768" y="2759728"/>
            <a:chExt cx="1031540" cy="669272"/>
          </a:xfrm>
        </p:grpSpPr>
        <p:pic>
          <p:nvPicPr>
            <p:cNvPr id="175" name="Picture 2"/>
            <p:cNvPicPr>
              <a:picLocks noChangeAspect="1" noChangeArrowheads="1"/>
            </p:cNvPicPr>
            <p:nvPr/>
          </p:nvPicPr>
          <p:blipFill>
            <a:blip r:embed="rId3" cstate="print"/>
            <a:srcRect/>
            <a:stretch>
              <a:fillRect/>
            </a:stretch>
          </p:blipFill>
          <p:spPr bwMode="auto">
            <a:xfrm>
              <a:off x="2483768" y="2759728"/>
              <a:ext cx="720080" cy="669272"/>
            </a:xfrm>
            <a:prstGeom prst="rect">
              <a:avLst/>
            </a:prstGeom>
            <a:noFill/>
            <a:ln w="9525">
              <a:noFill/>
              <a:miter lim="800000"/>
              <a:headEnd/>
              <a:tailEnd/>
            </a:ln>
          </p:spPr>
        </p:pic>
        <p:sp>
          <p:nvSpPr>
            <p:cNvPr id="176" name="Text Box 7"/>
            <p:cNvSpPr txBox="1">
              <a:spLocks noChangeArrowheads="1"/>
            </p:cNvSpPr>
            <p:nvPr/>
          </p:nvSpPr>
          <p:spPr bwMode="auto">
            <a:xfrm>
              <a:off x="3131840" y="2924944"/>
              <a:ext cx="383468" cy="400110"/>
            </a:xfrm>
            <a:prstGeom prst="rect">
              <a:avLst/>
            </a:prstGeom>
            <a:noFill/>
            <a:ln w="9525">
              <a:noFill/>
              <a:miter lim="800000"/>
              <a:headEnd/>
              <a:tailEnd/>
            </a:ln>
          </p:spPr>
          <p:txBody>
            <a:bodyPr wrap="square">
              <a:spAutoFit/>
            </a:bodyPr>
            <a:lstStyle/>
            <a:p>
              <a:pPr>
                <a:spcBef>
                  <a:spcPct val="50000"/>
                </a:spcBef>
              </a:pPr>
              <a:r>
                <a:rPr lang="en-US" sz="2000" dirty="0" smtClean="0">
                  <a:solidFill>
                    <a:srgbClr val="FF0000"/>
                  </a:solidFill>
                  <a:sym typeface="Symbol"/>
                </a:rPr>
                <a:t>F</a:t>
              </a:r>
              <a:endParaRPr lang="en-US" sz="2000" baseline="-25000" dirty="0" smtClean="0">
                <a:solidFill>
                  <a:srgbClr val="FF0000"/>
                </a:solidFill>
              </a:endParaRPr>
            </a:p>
          </p:txBody>
        </p:sp>
      </p:grpSp>
      <p:grpSp>
        <p:nvGrpSpPr>
          <p:cNvPr id="11" name="Group 26"/>
          <p:cNvGrpSpPr/>
          <p:nvPr/>
        </p:nvGrpSpPr>
        <p:grpSpPr>
          <a:xfrm>
            <a:off x="795772" y="3100898"/>
            <a:ext cx="5936468" cy="400110"/>
            <a:chOff x="723764" y="2996952"/>
            <a:chExt cx="5936468" cy="400110"/>
          </a:xfrm>
        </p:grpSpPr>
        <p:sp>
          <p:nvSpPr>
            <p:cNvPr id="135" name="Text Box 7"/>
            <p:cNvSpPr txBox="1">
              <a:spLocks noChangeArrowheads="1"/>
            </p:cNvSpPr>
            <p:nvPr/>
          </p:nvSpPr>
          <p:spPr bwMode="auto">
            <a:xfrm>
              <a:off x="723764" y="2996952"/>
              <a:ext cx="535868" cy="400110"/>
            </a:xfrm>
            <a:prstGeom prst="rect">
              <a:avLst/>
            </a:prstGeom>
            <a:noFill/>
            <a:ln w="9525">
              <a:noFill/>
              <a:miter lim="800000"/>
              <a:headEnd/>
              <a:tailEnd/>
            </a:ln>
          </p:spPr>
          <p:txBody>
            <a:bodyPr wrap="square">
              <a:spAutoFit/>
            </a:bodyPr>
            <a:lstStyle/>
            <a:p>
              <a:pPr>
                <a:spcBef>
                  <a:spcPct val="50000"/>
                </a:spcBef>
              </a:pPr>
              <a:r>
                <a:rPr lang="en-US" sz="2000" dirty="0" smtClean="0">
                  <a:sym typeface="Symbol"/>
                </a:rPr>
                <a:t>k</a:t>
              </a:r>
              <a:endParaRPr lang="en-US" sz="2000" baseline="-25000" dirty="0" smtClean="0">
                <a:solidFill>
                  <a:srgbClr val="0000FF"/>
                </a:solidFill>
              </a:endParaRPr>
            </a:p>
          </p:txBody>
        </p:sp>
        <p:grpSp>
          <p:nvGrpSpPr>
            <p:cNvPr id="12" name="Group 18"/>
            <p:cNvGrpSpPr/>
            <p:nvPr/>
          </p:nvGrpSpPr>
          <p:grpSpPr>
            <a:xfrm>
              <a:off x="1115616" y="3068960"/>
              <a:ext cx="5544616" cy="318810"/>
              <a:chOff x="1043608" y="3068960"/>
              <a:chExt cx="5544616" cy="318810"/>
            </a:xfrm>
          </p:grpSpPr>
          <p:grpSp>
            <p:nvGrpSpPr>
              <p:cNvPr id="13" name="Group 77"/>
              <p:cNvGrpSpPr/>
              <p:nvPr/>
            </p:nvGrpSpPr>
            <p:grpSpPr>
              <a:xfrm>
                <a:off x="1043608" y="3099738"/>
                <a:ext cx="5544616" cy="288032"/>
                <a:chOff x="395536" y="2492896"/>
                <a:chExt cx="5544616" cy="288032"/>
              </a:xfrm>
            </p:grpSpPr>
            <p:cxnSp>
              <p:nvCxnSpPr>
                <p:cNvPr id="130" name="Straight Connector 129"/>
                <p:cNvCxnSpPr/>
                <p:nvPr/>
              </p:nvCxnSpPr>
              <p:spPr>
                <a:xfrm>
                  <a:off x="395536" y="2492896"/>
                  <a:ext cx="554461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2555776" y="2492896"/>
                  <a:ext cx="0" cy="28803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a:off x="4211960" y="2492896"/>
                  <a:ext cx="0" cy="28803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a:off x="5940152" y="2492896"/>
                  <a:ext cx="0" cy="28803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77" name="Straight Arrow Connector 176"/>
              <p:cNvCxnSpPr/>
              <p:nvPr/>
            </p:nvCxnSpPr>
            <p:spPr>
              <a:xfrm>
                <a:off x="2051720" y="3068960"/>
                <a:ext cx="0" cy="28803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178" name="Text Box 7"/>
          <p:cNvSpPr txBox="1">
            <a:spLocks noChangeArrowheads="1"/>
          </p:cNvSpPr>
          <p:nvPr/>
        </p:nvSpPr>
        <p:spPr bwMode="auto">
          <a:xfrm>
            <a:off x="1259632" y="2556772"/>
            <a:ext cx="663978" cy="400110"/>
          </a:xfrm>
          <a:prstGeom prst="rect">
            <a:avLst/>
          </a:prstGeom>
          <a:noFill/>
          <a:ln w="9525">
            <a:noFill/>
            <a:miter lim="800000"/>
            <a:headEnd/>
            <a:tailEnd/>
          </a:ln>
        </p:spPr>
        <p:txBody>
          <a:bodyPr wrap="square">
            <a:spAutoFit/>
          </a:bodyPr>
          <a:lstStyle/>
          <a:p>
            <a:pPr>
              <a:spcBef>
                <a:spcPct val="50000"/>
              </a:spcBef>
            </a:pPr>
            <a:r>
              <a:rPr lang="en-US" sz="2000" dirty="0" smtClean="0">
                <a:sym typeface="Symbol"/>
              </a:rPr>
              <a:t>|m|</a:t>
            </a:r>
            <a:endParaRPr lang="en-US" sz="2000" baseline="-25000" dirty="0" smtClean="0">
              <a:solidFill>
                <a:srgbClr val="0000FF"/>
              </a:solidFill>
            </a:endParaRPr>
          </a:p>
        </p:txBody>
      </p:sp>
      <p:cxnSp>
        <p:nvCxnSpPr>
          <p:cNvPr id="179" name="Straight Arrow Connector 178"/>
          <p:cNvCxnSpPr/>
          <p:nvPr/>
        </p:nvCxnSpPr>
        <p:spPr>
          <a:xfrm>
            <a:off x="1835696" y="2411596"/>
            <a:ext cx="0" cy="104934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4" name="Group 23"/>
          <p:cNvGrpSpPr/>
          <p:nvPr/>
        </p:nvGrpSpPr>
        <p:grpSpPr>
          <a:xfrm>
            <a:off x="1907704" y="2956882"/>
            <a:ext cx="1656184" cy="1440160"/>
            <a:chOff x="1835696" y="2852936"/>
            <a:chExt cx="1656184" cy="1440160"/>
          </a:xfrm>
        </p:grpSpPr>
        <p:grpSp>
          <p:nvGrpSpPr>
            <p:cNvPr id="15" name="Group 108"/>
            <p:cNvGrpSpPr/>
            <p:nvPr/>
          </p:nvGrpSpPr>
          <p:grpSpPr>
            <a:xfrm>
              <a:off x="1835696" y="2852936"/>
              <a:ext cx="1656184" cy="1440160"/>
              <a:chOff x="2843808" y="2276872"/>
              <a:chExt cx="1656184" cy="1440160"/>
            </a:xfrm>
          </p:grpSpPr>
          <p:cxnSp>
            <p:nvCxnSpPr>
              <p:cNvPr id="181" name="Straight Arrow Connector 180"/>
              <p:cNvCxnSpPr/>
              <p:nvPr/>
            </p:nvCxnSpPr>
            <p:spPr>
              <a:xfrm>
                <a:off x="2843808" y="3717032"/>
                <a:ext cx="936104" cy="0"/>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a:off x="3779912" y="2276872"/>
                <a:ext cx="0" cy="1440160"/>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p:nvPr/>
            </p:nvCxnSpPr>
            <p:spPr>
              <a:xfrm>
                <a:off x="3779912" y="2276872"/>
                <a:ext cx="7200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84" name="Straight Arrow Connector 183"/>
            <p:cNvCxnSpPr/>
            <p:nvPr/>
          </p:nvCxnSpPr>
          <p:spPr>
            <a:xfrm>
              <a:off x="1835696" y="4005064"/>
              <a:ext cx="0" cy="288032"/>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185" name="Text Box 7"/>
          <p:cNvSpPr txBox="1">
            <a:spLocks noChangeArrowheads="1"/>
          </p:cNvSpPr>
          <p:nvPr/>
        </p:nvSpPr>
        <p:spPr bwMode="auto">
          <a:xfrm>
            <a:off x="179512" y="4906035"/>
            <a:ext cx="8928992" cy="323165"/>
          </a:xfrm>
          <a:prstGeom prst="rect">
            <a:avLst/>
          </a:prstGeom>
          <a:noFill/>
          <a:ln w="9525">
            <a:noFill/>
            <a:miter lim="800000"/>
            <a:headEnd/>
            <a:tailEnd/>
          </a:ln>
        </p:spPr>
        <p:txBody>
          <a:bodyPr wrap="square">
            <a:spAutoFit/>
          </a:bodyPr>
          <a:lstStyle>
            <a:defPPr>
              <a:defRPr lang="da-DK"/>
            </a:defPPr>
            <a:lvl1pPr marL="285750" indent="-285750">
              <a:spcBef>
                <a:spcPct val="50000"/>
              </a:spcBef>
              <a:buFont typeface="Wingdings" pitchFamily="2" charset="2"/>
              <a:buChar char="Ø"/>
              <a:defRPr sz="1500"/>
            </a:lvl1pPr>
          </a:lstStyle>
          <a:p>
            <a:r>
              <a:rPr lang="en-US" dirty="0">
                <a:sym typeface="Symbol"/>
              </a:rPr>
              <a:t>Length of m (i.e. |m|) need to be </a:t>
            </a:r>
            <a:r>
              <a:rPr lang="en-US" dirty="0">
                <a:solidFill>
                  <a:srgbClr val="FF0000"/>
                </a:solidFill>
                <a:sym typeface="Symbol"/>
              </a:rPr>
              <a:t>prepended</a:t>
            </a:r>
            <a:r>
              <a:rPr lang="en-US" dirty="0">
                <a:sym typeface="Symbol"/>
              </a:rPr>
              <a:t>, not appended --- otherwise insecure</a:t>
            </a:r>
            <a:endParaRPr lang="en-US" dirty="0"/>
          </a:p>
        </p:txBody>
      </p:sp>
      <p:sp>
        <p:nvSpPr>
          <p:cNvPr id="186" name="Text Box 7"/>
          <p:cNvSpPr txBox="1">
            <a:spLocks noChangeArrowheads="1"/>
          </p:cNvSpPr>
          <p:nvPr/>
        </p:nvSpPr>
        <p:spPr bwMode="auto">
          <a:xfrm>
            <a:off x="107504" y="1593667"/>
            <a:ext cx="8928992" cy="323165"/>
          </a:xfrm>
          <a:prstGeom prst="rect">
            <a:avLst/>
          </a:prstGeom>
          <a:noFill/>
          <a:ln w="9525">
            <a:noFill/>
            <a:miter lim="800000"/>
            <a:headEnd/>
            <a:tailEnd/>
          </a:ln>
        </p:spPr>
        <p:txBody>
          <a:bodyPr wrap="square">
            <a:spAutoFit/>
          </a:bodyPr>
          <a:lstStyle>
            <a:defPPr>
              <a:defRPr lang="da-DK"/>
            </a:defPPr>
            <a:lvl1pPr marL="285750" indent="-285750">
              <a:spcBef>
                <a:spcPct val="50000"/>
              </a:spcBef>
              <a:buFont typeface="Wingdings" pitchFamily="2" charset="2"/>
              <a:buChar char="Ø"/>
              <a:defRPr sz="1500"/>
            </a:lvl1pPr>
          </a:lstStyle>
          <a:p>
            <a:r>
              <a:rPr lang="en-US" dirty="0">
                <a:sym typeface="Symbol"/>
              </a:rPr>
              <a:t>CBC-Mac:</a:t>
            </a:r>
            <a:endParaRPr lang="en-US" dirty="0"/>
          </a:p>
        </p:txBody>
      </p:sp>
      <p:sp>
        <p:nvSpPr>
          <p:cNvPr id="187" name="Text Box 7"/>
          <p:cNvSpPr txBox="1">
            <a:spLocks noChangeArrowheads="1"/>
          </p:cNvSpPr>
          <p:nvPr/>
        </p:nvSpPr>
        <p:spPr bwMode="auto">
          <a:xfrm>
            <a:off x="179512" y="5338083"/>
            <a:ext cx="8928992" cy="323165"/>
          </a:xfrm>
          <a:prstGeom prst="rect">
            <a:avLst/>
          </a:prstGeom>
          <a:noFill/>
          <a:ln w="9525">
            <a:noFill/>
            <a:miter lim="800000"/>
            <a:headEnd/>
            <a:tailEnd/>
          </a:ln>
        </p:spPr>
        <p:txBody>
          <a:bodyPr wrap="square">
            <a:spAutoFit/>
          </a:bodyPr>
          <a:lstStyle>
            <a:defPPr>
              <a:defRPr lang="da-DK"/>
            </a:defPPr>
            <a:lvl1pPr marL="285750" indent="-285750">
              <a:spcBef>
                <a:spcPct val="50000"/>
              </a:spcBef>
              <a:buFont typeface="Wingdings" pitchFamily="2" charset="2"/>
              <a:buChar char="Ø"/>
              <a:defRPr sz="1500"/>
            </a:lvl1pPr>
          </a:lstStyle>
          <a:p>
            <a:r>
              <a:rPr lang="en-US" dirty="0">
                <a:sym typeface="Symbol"/>
              </a:rPr>
              <a:t>The tag consists of only n bits</a:t>
            </a:r>
            <a:endParaRPr lang="en-US" dirty="0"/>
          </a:p>
        </p:txBody>
      </p:sp>
      <p:sp>
        <p:nvSpPr>
          <p:cNvPr id="188" name="Text Box 7"/>
          <p:cNvSpPr txBox="1">
            <a:spLocks noChangeArrowheads="1"/>
          </p:cNvSpPr>
          <p:nvPr/>
        </p:nvSpPr>
        <p:spPr bwMode="auto">
          <a:xfrm>
            <a:off x="179512" y="5733256"/>
            <a:ext cx="8928992" cy="323165"/>
          </a:xfrm>
          <a:prstGeom prst="rect">
            <a:avLst/>
          </a:prstGeom>
          <a:noFill/>
          <a:ln w="9525">
            <a:noFill/>
            <a:miter lim="800000"/>
            <a:headEnd/>
            <a:tailEnd/>
          </a:ln>
        </p:spPr>
        <p:txBody>
          <a:bodyPr wrap="square">
            <a:spAutoFit/>
          </a:bodyPr>
          <a:lstStyle>
            <a:defPPr>
              <a:defRPr lang="da-DK"/>
            </a:defPPr>
            <a:lvl1pPr marL="285750" indent="-285750">
              <a:spcBef>
                <a:spcPct val="50000"/>
              </a:spcBef>
              <a:buFont typeface="Wingdings" pitchFamily="2" charset="2"/>
              <a:buChar char="Ø"/>
              <a:defRPr sz="1500"/>
            </a:lvl1pPr>
          </a:lstStyle>
          <a:p>
            <a:r>
              <a:rPr lang="en-US" dirty="0">
                <a:sym typeface="Symbol"/>
              </a:rPr>
              <a:t>Only d invocations of PRF</a:t>
            </a:r>
            <a:endParaRPr lang="en-US" dirty="0"/>
          </a:p>
        </p:txBody>
      </p:sp>
      <p:sp>
        <p:nvSpPr>
          <p:cNvPr id="28" name="Right Brace 27"/>
          <p:cNvSpPr/>
          <p:nvPr/>
        </p:nvSpPr>
        <p:spPr>
          <a:xfrm>
            <a:off x="3419872" y="5250904"/>
            <a:ext cx="383468" cy="9144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halkboard"/>
            </a:endParaRPr>
          </a:p>
        </p:txBody>
      </p:sp>
      <p:sp>
        <p:nvSpPr>
          <p:cNvPr id="189" name="Text Box 7"/>
          <p:cNvSpPr txBox="1">
            <a:spLocks noChangeArrowheads="1"/>
          </p:cNvSpPr>
          <p:nvPr/>
        </p:nvSpPr>
        <p:spPr bwMode="auto">
          <a:xfrm>
            <a:off x="3851920" y="5517232"/>
            <a:ext cx="1728192" cy="323165"/>
          </a:xfrm>
          <a:prstGeom prst="rect">
            <a:avLst/>
          </a:prstGeom>
          <a:noFill/>
          <a:ln w="9525">
            <a:noFill/>
            <a:miter lim="800000"/>
            <a:headEnd/>
            <a:tailEnd/>
          </a:ln>
        </p:spPr>
        <p:txBody>
          <a:bodyPr wrap="square">
            <a:spAutoFit/>
          </a:bodyPr>
          <a:lstStyle/>
          <a:p>
            <a:pPr>
              <a:spcBef>
                <a:spcPct val="50000"/>
              </a:spcBef>
            </a:pPr>
            <a:r>
              <a:rPr lang="en-US" sz="1500" dirty="0" smtClean="0">
                <a:sym typeface="Symbol"/>
              </a:rPr>
              <a:t>Highly efficient</a:t>
            </a:r>
            <a:endParaRPr lang="en-US" sz="1500" baseline="-25000" dirty="0" smtClean="0">
              <a:solidFill>
                <a:srgbClr val="FF0000"/>
              </a:solidFill>
            </a:endParaRPr>
          </a:p>
        </p:txBody>
      </p:sp>
      <p:sp>
        <p:nvSpPr>
          <p:cNvPr id="16" name="Rectangle 15"/>
          <p:cNvSpPr/>
          <p:nvPr/>
        </p:nvSpPr>
        <p:spPr>
          <a:xfrm>
            <a:off x="5724128" y="5301208"/>
            <a:ext cx="2952328" cy="923330"/>
          </a:xfrm>
          <a:prstGeom prst="rect">
            <a:avLst/>
          </a:prstGeom>
          <a:ln>
            <a:solidFill>
              <a:srgbClr val="BBE0E3"/>
            </a:solidFill>
          </a:ln>
        </p:spPr>
        <p:txBody>
          <a:bodyPr wrap="square">
            <a:spAutoFit/>
          </a:bodyPr>
          <a:lstStyle/>
          <a:p>
            <a:r>
              <a:rPr lang="en-US" dirty="0" smtClean="0">
                <a:solidFill>
                  <a:srgbClr val="0000FF"/>
                </a:solidFill>
                <a:sym typeface="Symbol"/>
              </a:rPr>
              <a:t>4dn bits</a:t>
            </a:r>
            <a:endParaRPr lang="en-US" dirty="0">
              <a:solidFill>
                <a:srgbClr val="0000FF"/>
              </a:solidFill>
              <a:sym typeface="Symbol"/>
            </a:endParaRPr>
          </a:p>
          <a:p>
            <a:endParaRPr lang="en-US" dirty="0" smtClean="0">
              <a:solidFill>
                <a:srgbClr val="0000FF"/>
              </a:solidFill>
              <a:sym typeface="Symbol"/>
            </a:endParaRPr>
          </a:p>
          <a:p>
            <a:r>
              <a:rPr lang="en-US" dirty="0">
                <a:solidFill>
                  <a:srgbClr val="0000FF"/>
                </a:solidFill>
                <a:sym typeface="Symbol"/>
              </a:rPr>
              <a:t>4d invocations of </a:t>
            </a:r>
            <a:r>
              <a:rPr lang="en-US" dirty="0" smtClean="0">
                <a:solidFill>
                  <a:srgbClr val="0000FF"/>
                </a:solidFill>
                <a:sym typeface="Symbol"/>
              </a:rPr>
              <a:t>PRF</a:t>
            </a:r>
          </a:p>
        </p:txBody>
      </p:sp>
      <p:sp>
        <p:nvSpPr>
          <p:cNvPr id="78" name="灯片编号占位符 10"/>
          <p:cNvSpPr>
            <a:spLocks noGrp="1"/>
          </p:cNvSpPr>
          <p:nvPr>
            <p:ph type="sldNum" sz="quarter" idx="12"/>
          </p:nvPr>
        </p:nvSpPr>
        <p:spPr>
          <a:xfrm>
            <a:off x="8507395" y="6398261"/>
            <a:ext cx="514400" cy="268139"/>
          </a:xfrm>
          <a:noFill/>
          <a:ln w="9525">
            <a:noFill/>
            <a:miter lim="800000"/>
            <a:headEnd/>
            <a:tailEnd/>
          </a:ln>
          <a:effectLst/>
        </p:spPr>
        <p:txBody>
          <a:bodyPr vert="horz" wrap="square" lIns="91440" tIns="45720" rIns="91440" bIns="45720" numCol="1" anchor="t" anchorCtr="0" compatLnSpc="1">
            <a:prstTxWarp prst="textNoShape">
              <a:avLst/>
            </a:prstTxWarp>
          </a:bodyPr>
          <a:lstStyle/>
          <a:p>
            <a:pPr algn="ctr"/>
            <a:r>
              <a:rPr lang="en-US" sz="1200" dirty="0" smtClean="0">
                <a:solidFill>
                  <a:schemeClr val="bg1">
                    <a:lumMod val="65000"/>
                  </a:schemeClr>
                </a:solidFill>
                <a:latin typeface="Calibri" panose="020F0502020204030204" pitchFamily="34" charset="0"/>
              </a:rPr>
              <a:t>20</a:t>
            </a:r>
            <a:endParaRPr lang="en-US" sz="1200" dirty="0">
              <a:solidFill>
                <a:schemeClr val="bg1">
                  <a:lumMod val="65000"/>
                </a:schemeClr>
              </a:solidFill>
              <a:latin typeface="Calibri" panose="020F0502020204030204" pitchFamily="34" charset="0"/>
            </a:endParaRPr>
          </a:p>
        </p:txBody>
      </p:sp>
    </p:spTree>
    <p:extLst>
      <p:ext uri="{BB962C8B-B14F-4D97-AF65-F5344CB8AC3E}">
        <p14:creationId xmlns:p14="http://schemas.microsoft.com/office/powerpoint/2010/main" val="2902180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6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7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7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8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8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8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8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P spid="141" grpId="0"/>
      <p:bldP spid="142" grpId="0"/>
      <p:bldP spid="143" grpId="0"/>
      <p:bldP spid="171" grpId="0"/>
      <p:bldP spid="178" grpId="0"/>
      <p:bldP spid="185" grpId="0"/>
      <p:bldP spid="187" grpId="0"/>
      <p:bldP spid="188" grpId="0"/>
      <p:bldP spid="28" grpId="0" animBg="1"/>
      <p:bldP spid="189" grpId="0"/>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1259632" y="-27384"/>
            <a:ext cx="6912768" cy="720080"/>
          </a:xfrm>
          <a:prstGeom prst="rect">
            <a:avLst/>
          </a:prstGeom>
        </p:spPr>
        <p:txBody>
          <a:bodyPr/>
          <a:lstStyle/>
          <a:p>
            <a:pPr algn="ctr">
              <a:defRPr/>
            </a:pPr>
            <a:r>
              <a:rPr lang="en-US" sz="3200" kern="0" dirty="0" smtClean="0">
                <a:solidFill>
                  <a:srgbClr val="009900"/>
                </a:solidFill>
                <a:latin typeface="Chalkboard" charset="0"/>
                <a:ea typeface="Chalkboard" charset="0"/>
                <a:cs typeface="Chalkboard" charset="0"/>
              </a:rPr>
              <a:t>The Picture Till Now   </a:t>
            </a:r>
            <a:endParaRPr lang="en-US" sz="3200" kern="0" dirty="0">
              <a:solidFill>
                <a:srgbClr val="009900"/>
              </a:solidFill>
              <a:latin typeface="Chalkboard" charset="0"/>
              <a:ea typeface="Chalkboard" charset="0"/>
              <a:cs typeface="Chalkboard" charset="0"/>
            </a:endParaRPr>
          </a:p>
        </p:txBody>
      </p:sp>
      <p:cxnSp>
        <p:nvCxnSpPr>
          <p:cNvPr id="9" name="Straight Connector 8"/>
          <p:cNvCxnSpPr/>
          <p:nvPr/>
        </p:nvCxnSpPr>
        <p:spPr>
          <a:xfrm>
            <a:off x="4283968" y="1340768"/>
            <a:ext cx="0" cy="2592288"/>
          </a:xfrm>
          <a:prstGeom prst="line">
            <a:avLst/>
          </a:prstGeom>
        </p:spPr>
        <p:style>
          <a:lnRef idx="2">
            <a:schemeClr val="accent4"/>
          </a:lnRef>
          <a:fillRef idx="0">
            <a:schemeClr val="accent4"/>
          </a:fillRef>
          <a:effectRef idx="1">
            <a:schemeClr val="accent4"/>
          </a:effectRef>
          <a:fontRef idx="minor">
            <a:schemeClr val="tx1"/>
          </a:fontRef>
        </p:style>
      </p:cxnSp>
      <p:sp>
        <p:nvSpPr>
          <p:cNvPr id="11" name="Rectangle 10"/>
          <p:cNvSpPr/>
          <p:nvPr/>
        </p:nvSpPr>
        <p:spPr>
          <a:xfrm>
            <a:off x="1331640" y="908720"/>
            <a:ext cx="580608" cy="369332"/>
          </a:xfrm>
          <a:prstGeom prst="rect">
            <a:avLst/>
          </a:prstGeom>
        </p:spPr>
        <p:txBody>
          <a:bodyPr wrap="none">
            <a:spAutoFit/>
          </a:bodyPr>
          <a:lstStyle/>
          <a:p>
            <a:r>
              <a:rPr lang="en-US" dirty="0" smtClean="0">
                <a:solidFill>
                  <a:srgbClr val="FF0000"/>
                </a:solidFill>
                <a:latin typeface="Chalkboard" charset="0"/>
                <a:ea typeface="Chalkboard" charset="0"/>
                <a:cs typeface="Chalkboard" charset="0"/>
                <a:sym typeface="Symbol"/>
              </a:rPr>
              <a:t>SKE</a:t>
            </a:r>
            <a:endParaRPr lang="en-US" dirty="0">
              <a:solidFill>
                <a:srgbClr val="FF0000"/>
              </a:solidFill>
              <a:latin typeface="Chalkboard" charset="0"/>
              <a:ea typeface="Chalkboard" charset="0"/>
              <a:cs typeface="Chalkboard" charset="0"/>
            </a:endParaRPr>
          </a:p>
        </p:txBody>
      </p:sp>
      <p:sp>
        <p:nvSpPr>
          <p:cNvPr id="13" name="Rectangle 12"/>
          <p:cNvSpPr/>
          <p:nvPr/>
        </p:nvSpPr>
        <p:spPr>
          <a:xfrm>
            <a:off x="6534413" y="908720"/>
            <a:ext cx="660565" cy="369332"/>
          </a:xfrm>
          <a:prstGeom prst="rect">
            <a:avLst/>
          </a:prstGeom>
        </p:spPr>
        <p:txBody>
          <a:bodyPr wrap="none">
            <a:spAutoFit/>
          </a:bodyPr>
          <a:lstStyle/>
          <a:p>
            <a:r>
              <a:rPr lang="en-US" dirty="0" smtClean="0">
                <a:solidFill>
                  <a:srgbClr val="FF0000"/>
                </a:solidFill>
                <a:latin typeface="Chalkboard" charset="0"/>
                <a:ea typeface="Chalkboard" charset="0"/>
                <a:cs typeface="Chalkboard" charset="0"/>
                <a:sym typeface="Symbol"/>
              </a:rPr>
              <a:t>MAC</a:t>
            </a:r>
            <a:endParaRPr lang="en-US" dirty="0">
              <a:solidFill>
                <a:srgbClr val="FF0000"/>
              </a:solidFill>
              <a:latin typeface="Chalkboard" charset="0"/>
              <a:ea typeface="Chalkboard" charset="0"/>
              <a:cs typeface="Chalkboard" charset="0"/>
            </a:endParaRPr>
          </a:p>
        </p:txBody>
      </p:sp>
      <p:sp>
        <p:nvSpPr>
          <p:cNvPr id="14" name="Rectangle 13"/>
          <p:cNvSpPr/>
          <p:nvPr/>
        </p:nvSpPr>
        <p:spPr>
          <a:xfrm>
            <a:off x="323528" y="1772816"/>
            <a:ext cx="1368152" cy="338554"/>
          </a:xfrm>
          <a:prstGeom prst="rect">
            <a:avLst/>
          </a:prstGeom>
        </p:spPr>
        <p:txBody>
          <a:bodyPr wrap="square">
            <a:spAutoFit/>
          </a:bodyPr>
          <a:lstStyle/>
          <a:p>
            <a:pPr marL="285750" indent="-285750">
              <a:buFont typeface="Wingdings" charset="2"/>
              <a:buChar char="q"/>
            </a:pPr>
            <a:r>
              <a:rPr lang="en-US" sz="1600" dirty="0" smtClean="0">
                <a:latin typeface="Chalkboard" charset="0"/>
                <a:ea typeface="Chalkboard" charset="0"/>
                <a:cs typeface="Chalkboard" charset="0"/>
                <a:sym typeface="Symbol"/>
              </a:rPr>
              <a:t>Privacy</a:t>
            </a:r>
            <a:endParaRPr lang="en-US" sz="1600" dirty="0">
              <a:latin typeface="Chalkboard" charset="0"/>
              <a:ea typeface="Chalkboard" charset="0"/>
              <a:cs typeface="Chalkboard" charset="0"/>
            </a:endParaRPr>
          </a:p>
        </p:txBody>
      </p:sp>
      <p:sp>
        <p:nvSpPr>
          <p:cNvPr id="20" name="Rectangle 19"/>
          <p:cNvSpPr/>
          <p:nvPr/>
        </p:nvSpPr>
        <p:spPr>
          <a:xfrm>
            <a:off x="4427984" y="1772816"/>
            <a:ext cx="3024336" cy="338554"/>
          </a:xfrm>
          <a:prstGeom prst="rect">
            <a:avLst/>
          </a:prstGeom>
        </p:spPr>
        <p:txBody>
          <a:bodyPr wrap="square">
            <a:spAutoFit/>
          </a:bodyPr>
          <a:lstStyle/>
          <a:p>
            <a:pPr marL="285750" indent="-285750">
              <a:buFont typeface="Wingdings" charset="2"/>
              <a:buChar char="q"/>
            </a:pPr>
            <a:r>
              <a:rPr lang="en-US" sz="1600" dirty="0" smtClean="0">
                <a:latin typeface="Chalkboard" charset="0"/>
                <a:ea typeface="Chalkboard" charset="0"/>
                <a:cs typeface="Chalkboard" charset="0"/>
                <a:sym typeface="Symbol"/>
              </a:rPr>
              <a:t>Integrity &amp; Authentication</a:t>
            </a:r>
            <a:endParaRPr lang="en-US" sz="1600" dirty="0">
              <a:latin typeface="Chalkboard" charset="0"/>
              <a:ea typeface="Chalkboard" charset="0"/>
              <a:cs typeface="Chalkboard" charset="0"/>
            </a:endParaRPr>
          </a:p>
        </p:txBody>
      </p:sp>
      <p:sp>
        <p:nvSpPr>
          <p:cNvPr id="24" name="Rectangle 23"/>
          <p:cNvSpPr/>
          <p:nvPr/>
        </p:nvSpPr>
        <p:spPr>
          <a:xfrm>
            <a:off x="323528" y="2132856"/>
            <a:ext cx="4464496" cy="1323439"/>
          </a:xfrm>
          <a:prstGeom prst="rect">
            <a:avLst/>
          </a:prstGeom>
        </p:spPr>
        <p:txBody>
          <a:bodyPr wrap="square">
            <a:spAutoFit/>
          </a:bodyPr>
          <a:lstStyle/>
          <a:p>
            <a:pPr marL="285750" indent="-285750">
              <a:buFont typeface="Wingdings" charset="2"/>
              <a:buChar char="q"/>
            </a:pPr>
            <a:r>
              <a:rPr lang="en-US" sz="1600" dirty="0" smtClean="0">
                <a:latin typeface="Chalkboard" charset="0"/>
                <a:ea typeface="Chalkboard" charset="0"/>
                <a:cs typeface="Chalkboard" charset="0"/>
                <a:sym typeface="Symbol"/>
              </a:rPr>
              <a:t>Not necessarily provide integrity and authentication;</a:t>
            </a:r>
          </a:p>
          <a:p>
            <a:r>
              <a:rPr lang="en-US" sz="1600" dirty="0" smtClean="0">
                <a:latin typeface="Chalkboard" charset="0"/>
                <a:ea typeface="Chalkboard" charset="0"/>
                <a:cs typeface="Chalkboard" charset="0"/>
                <a:sym typeface="Symbol"/>
              </a:rPr>
              <a:t> </a:t>
            </a:r>
          </a:p>
          <a:p>
            <a:r>
              <a:rPr lang="en-US" sz="1600" dirty="0">
                <a:latin typeface="Chalkboard" charset="0"/>
                <a:ea typeface="Chalkboard" charset="0"/>
                <a:cs typeface="Chalkboard" charset="0"/>
                <a:sym typeface="Symbol"/>
              </a:rPr>
              <a:t> </a:t>
            </a:r>
            <a:r>
              <a:rPr lang="en-US" sz="1600" dirty="0" smtClean="0">
                <a:latin typeface="Chalkboard" charset="0"/>
                <a:ea typeface="Chalkboard" charset="0"/>
                <a:cs typeface="Chalkboard" charset="0"/>
                <a:sym typeface="Symbol"/>
              </a:rPr>
              <a:t> </a:t>
            </a:r>
            <a:r>
              <a:rPr lang="en-US" sz="1400" dirty="0" smtClean="0">
                <a:latin typeface="Chalkboard" charset="0"/>
                <a:ea typeface="Chalkboard" charset="0"/>
                <a:cs typeface="Chalkboard" charset="0"/>
                <a:sym typeface="Symbol"/>
              </a:rPr>
              <a:t>&gt;&gt; easy to come of with a valid </a:t>
            </a:r>
            <a:r>
              <a:rPr lang="en-US" sz="1400" dirty="0" err="1" smtClean="0">
                <a:latin typeface="Chalkboard" charset="0"/>
                <a:ea typeface="Chalkboard" charset="0"/>
                <a:cs typeface="Chalkboard" charset="0"/>
                <a:sym typeface="Symbol"/>
              </a:rPr>
              <a:t>ciphertext</a:t>
            </a:r>
            <a:r>
              <a:rPr lang="en-US" sz="1400" dirty="0" smtClean="0">
                <a:latin typeface="Chalkboard" charset="0"/>
                <a:ea typeface="Chalkboard" charset="0"/>
                <a:cs typeface="Chalkboard" charset="0"/>
                <a:sym typeface="Symbol"/>
              </a:rPr>
              <a:t> </a:t>
            </a:r>
          </a:p>
          <a:p>
            <a:r>
              <a:rPr lang="en-US" sz="1400" dirty="0" smtClean="0">
                <a:latin typeface="Chalkboard" charset="0"/>
                <a:ea typeface="Chalkboard" charset="0"/>
                <a:cs typeface="Chalkboard" charset="0"/>
                <a:sym typeface="Symbol"/>
              </a:rPr>
              <a:t>  &gt;&gt; easy to manipulate known </a:t>
            </a:r>
            <a:r>
              <a:rPr lang="en-US" sz="1400" dirty="0" err="1" smtClean="0">
                <a:latin typeface="Chalkboard" charset="0"/>
                <a:ea typeface="Chalkboard" charset="0"/>
                <a:cs typeface="Chalkboard" charset="0"/>
                <a:sym typeface="Symbol"/>
              </a:rPr>
              <a:t>ciphertext</a:t>
            </a:r>
            <a:r>
              <a:rPr lang="en-US" sz="1400" dirty="0" smtClean="0">
                <a:latin typeface="Chalkboard" charset="0"/>
                <a:ea typeface="Chalkboard" charset="0"/>
                <a:cs typeface="Chalkboard" charset="0"/>
                <a:sym typeface="Symbol"/>
              </a:rPr>
              <a:t> </a:t>
            </a:r>
            <a:endParaRPr lang="en-US" sz="1400" dirty="0">
              <a:latin typeface="Chalkboard" charset="0"/>
              <a:ea typeface="Chalkboard" charset="0"/>
              <a:cs typeface="Chalkboard" charset="0"/>
            </a:endParaRPr>
          </a:p>
        </p:txBody>
      </p:sp>
      <p:sp>
        <p:nvSpPr>
          <p:cNvPr id="25" name="Rectangle 24"/>
          <p:cNvSpPr/>
          <p:nvPr/>
        </p:nvSpPr>
        <p:spPr>
          <a:xfrm>
            <a:off x="4427984" y="2279774"/>
            <a:ext cx="5040560" cy="1046440"/>
          </a:xfrm>
          <a:prstGeom prst="rect">
            <a:avLst/>
          </a:prstGeom>
        </p:spPr>
        <p:txBody>
          <a:bodyPr wrap="square">
            <a:spAutoFit/>
          </a:bodyPr>
          <a:lstStyle/>
          <a:p>
            <a:pPr marL="285750" indent="-285750">
              <a:buFont typeface="Wingdings" charset="2"/>
              <a:buChar char="q"/>
            </a:pPr>
            <a:r>
              <a:rPr lang="en-US" sz="1600" dirty="0">
                <a:latin typeface="Chalkboard" charset="0"/>
                <a:ea typeface="Chalkboard" charset="0"/>
                <a:cs typeface="Chalkboard" charset="0"/>
                <a:sym typeface="Symbol"/>
              </a:rPr>
              <a:t>N</a:t>
            </a:r>
            <a:r>
              <a:rPr lang="en-US" sz="1600" dirty="0" smtClean="0">
                <a:latin typeface="Chalkboard" charset="0"/>
                <a:ea typeface="Chalkboard" charset="0"/>
                <a:cs typeface="Chalkboard" charset="0"/>
                <a:sym typeface="Symbol"/>
              </a:rPr>
              <a:t>ot necessarily provide privacy;</a:t>
            </a:r>
          </a:p>
          <a:p>
            <a:r>
              <a:rPr lang="en-US" sz="1600" dirty="0" smtClean="0">
                <a:latin typeface="Chalkboard" charset="0"/>
                <a:ea typeface="Chalkboard" charset="0"/>
                <a:cs typeface="Chalkboard" charset="0"/>
                <a:sym typeface="Symbol"/>
              </a:rPr>
              <a:t> </a:t>
            </a:r>
          </a:p>
          <a:p>
            <a:endParaRPr lang="en-US" sz="1600" dirty="0" smtClean="0">
              <a:latin typeface="Chalkboard" charset="0"/>
              <a:ea typeface="Chalkboard" charset="0"/>
              <a:cs typeface="Chalkboard" charset="0"/>
              <a:sym typeface="Symbol"/>
            </a:endParaRPr>
          </a:p>
          <a:p>
            <a:r>
              <a:rPr lang="en-US" sz="1400" dirty="0">
                <a:latin typeface="Chalkboard" charset="0"/>
                <a:ea typeface="Chalkboard" charset="0"/>
                <a:cs typeface="Chalkboard" charset="0"/>
                <a:sym typeface="Symbol"/>
              </a:rPr>
              <a:t> </a:t>
            </a:r>
            <a:r>
              <a:rPr lang="en-US" sz="1400" dirty="0" smtClean="0">
                <a:latin typeface="Chalkboard" charset="0"/>
                <a:ea typeface="Chalkboard" charset="0"/>
                <a:cs typeface="Chalkboard" charset="0"/>
                <a:sym typeface="Symbol"/>
              </a:rPr>
              <a:t>&gt;&gt; Easy to distinguish tags of two different messages</a:t>
            </a:r>
            <a:endParaRPr lang="en-US" sz="1400" dirty="0">
              <a:latin typeface="Chalkboard" charset="0"/>
              <a:ea typeface="Chalkboard" charset="0"/>
              <a:cs typeface="Chalkboard" charset="0"/>
            </a:endParaRPr>
          </a:p>
        </p:txBody>
      </p:sp>
      <p:cxnSp>
        <p:nvCxnSpPr>
          <p:cNvPr id="26" name="Straight Connector 25"/>
          <p:cNvCxnSpPr/>
          <p:nvPr/>
        </p:nvCxnSpPr>
        <p:spPr>
          <a:xfrm>
            <a:off x="539552" y="1340768"/>
            <a:ext cx="7848872"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27" name="Straight Connector 26"/>
          <p:cNvCxnSpPr/>
          <p:nvPr/>
        </p:nvCxnSpPr>
        <p:spPr>
          <a:xfrm>
            <a:off x="539552" y="3573016"/>
            <a:ext cx="7848872" cy="0"/>
          </a:xfrm>
          <a:prstGeom prst="line">
            <a:avLst/>
          </a:prstGeom>
        </p:spPr>
        <p:style>
          <a:lnRef idx="2">
            <a:schemeClr val="accent4"/>
          </a:lnRef>
          <a:fillRef idx="0">
            <a:schemeClr val="accent4"/>
          </a:fillRef>
          <a:effectRef idx="1">
            <a:schemeClr val="accent4"/>
          </a:effectRef>
          <a:fontRef idx="minor">
            <a:schemeClr val="tx1"/>
          </a:fontRef>
        </p:style>
      </p:cxnSp>
      <p:pic>
        <p:nvPicPr>
          <p:cNvPr id="6" name="Picture 5"/>
          <p:cNvPicPr>
            <a:picLocks noChangeAspect="1"/>
          </p:cNvPicPr>
          <p:nvPr/>
        </p:nvPicPr>
        <p:blipFill>
          <a:blip r:embed="rId3"/>
          <a:stretch>
            <a:fillRect/>
          </a:stretch>
        </p:blipFill>
        <p:spPr>
          <a:xfrm>
            <a:off x="2610499" y="3582845"/>
            <a:ext cx="3668936" cy="1656184"/>
          </a:xfrm>
          <a:prstGeom prst="rect">
            <a:avLst/>
          </a:prstGeom>
        </p:spPr>
      </p:pic>
      <p:pic>
        <p:nvPicPr>
          <p:cNvPr id="7" name="Picture 6"/>
          <p:cNvPicPr>
            <a:picLocks noChangeAspect="1"/>
          </p:cNvPicPr>
          <p:nvPr/>
        </p:nvPicPr>
        <p:blipFill>
          <a:blip r:embed="rId4"/>
          <a:stretch>
            <a:fillRect/>
          </a:stretch>
        </p:blipFill>
        <p:spPr>
          <a:xfrm>
            <a:off x="2843808" y="548680"/>
            <a:ext cx="2941588" cy="1224136"/>
          </a:xfrm>
          <a:prstGeom prst="rect">
            <a:avLst/>
          </a:prstGeom>
        </p:spPr>
      </p:pic>
      <p:sp>
        <p:nvSpPr>
          <p:cNvPr id="8" name="Rectangle 7"/>
          <p:cNvSpPr/>
          <p:nvPr/>
        </p:nvSpPr>
        <p:spPr>
          <a:xfrm>
            <a:off x="11832" y="5679520"/>
            <a:ext cx="4572000" cy="738664"/>
          </a:xfrm>
          <a:prstGeom prst="rect">
            <a:avLst/>
          </a:prstGeom>
        </p:spPr>
        <p:txBody>
          <a:bodyPr>
            <a:spAutoFit/>
          </a:bodyPr>
          <a:lstStyle/>
          <a:p>
            <a:r>
              <a:rPr lang="en-US" sz="1400" dirty="0" smtClean="0">
                <a:latin typeface="Chalkboard" charset="0"/>
                <a:ea typeface="Chalkboard" charset="0"/>
                <a:cs typeface="Chalkboard" charset="0"/>
              </a:rPr>
              <a:t>Jonathan </a:t>
            </a:r>
            <a:r>
              <a:rPr lang="en-US" sz="1400" dirty="0">
                <a:latin typeface="Chalkboard" charset="0"/>
                <a:ea typeface="Chalkboard" charset="0"/>
                <a:cs typeface="Chalkboard" charset="0"/>
              </a:rPr>
              <a:t>Katz, </a:t>
            </a:r>
            <a:r>
              <a:rPr lang="en-US" sz="1400" dirty="0">
                <a:latin typeface="Chalkboard" charset="0"/>
                <a:ea typeface="Chalkboard" charset="0"/>
                <a:cs typeface="Chalkboard" charset="0"/>
                <a:hlinkClick r:id="rId5"/>
              </a:rPr>
              <a:t>Moti Yung:</a:t>
            </a:r>
          </a:p>
          <a:p>
            <a:r>
              <a:rPr lang="en-US" sz="1400" b="1" dirty="0" err="1">
                <a:latin typeface="Chalkboard" charset="0"/>
                <a:ea typeface="Chalkboard" charset="0"/>
                <a:cs typeface="Chalkboard" charset="0"/>
              </a:rPr>
              <a:t>Unforgeable</a:t>
            </a:r>
            <a:r>
              <a:rPr lang="en-US" sz="1400" b="1" dirty="0">
                <a:latin typeface="Chalkboard" charset="0"/>
                <a:ea typeface="Chalkboard" charset="0"/>
                <a:cs typeface="Chalkboard" charset="0"/>
              </a:rPr>
              <a:t> Encryption and Chosen </a:t>
            </a:r>
            <a:r>
              <a:rPr lang="en-US" sz="1400" b="1" dirty="0" err="1">
                <a:latin typeface="Chalkboard" charset="0"/>
                <a:ea typeface="Chalkboard" charset="0"/>
                <a:cs typeface="Chalkboard" charset="0"/>
              </a:rPr>
              <a:t>Ciphertext</a:t>
            </a:r>
            <a:r>
              <a:rPr lang="en-US" sz="1400" b="1" dirty="0">
                <a:latin typeface="Chalkboard" charset="0"/>
                <a:ea typeface="Chalkboard" charset="0"/>
                <a:cs typeface="Chalkboard" charset="0"/>
              </a:rPr>
              <a:t> Secure Modes of Operation.</a:t>
            </a:r>
            <a:r>
              <a:rPr lang="en-US" sz="1400" dirty="0">
                <a:latin typeface="Chalkboard" charset="0"/>
                <a:ea typeface="Chalkboard" charset="0"/>
                <a:cs typeface="Chalkboard" charset="0"/>
              </a:rPr>
              <a:t> </a:t>
            </a:r>
            <a:r>
              <a:rPr lang="en-US" sz="1400" dirty="0">
                <a:latin typeface="Chalkboard" charset="0"/>
                <a:ea typeface="Chalkboard" charset="0"/>
                <a:cs typeface="Chalkboard" charset="0"/>
                <a:hlinkClick r:id="rId6"/>
              </a:rPr>
              <a:t>FSE 2000: 284-</a:t>
            </a:r>
            <a:r>
              <a:rPr lang="en-US" sz="1400" dirty="0" smtClean="0">
                <a:latin typeface="Chalkboard" charset="0"/>
                <a:ea typeface="Chalkboard" charset="0"/>
                <a:cs typeface="Chalkboard" charset="0"/>
                <a:hlinkClick r:id="rId6"/>
              </a:rPr>
              <a:t>299</a:t>
            </a:r>
            <a:endParaRPr lang="en-US" sz="1400" dirty="0">
              <a:latin typeface="Chalkboard" charset="0"/>
              <a:ea typeface="Chalkboard" charset="0"/>
              <a:cs typeface="Chalkboard" charset="0"/>
              <a:hlinkClick r:id="rId6"/>
            </a:endParaRPr>
          </a:p>
        </p:txBody>
      </p:sp>
      <p:pic>
        <p:nvPicPr>
          <p:cNvPr id="28" name="Picture 27"/>
          <p:cNvPicPr>
            <a:picLocks noChangeAspect="1"/>
          </p:cNvPicPr>
          <p:nvPr/>
        </p:nvPicPr>
        <p:blipFill>
          <a:blip r:embed="rId7"/>
          <a:stretch>
            <a:fillRect/>
          </a:stretch>
        </p:blipFill>
        <p:spPr>
          <a:xfrm>
            <a:off x="270251" y="4260733"/>
            <a:ext cx="1237432" cy="1310773"/>
          </a:xfrm>
          <a:prstGeom prst="rect">
            <a:avLst/>
          </a:prstGeom>
        </p:spPr>
      </p:pic>
      <p:pic>
        <p:nvPicPr>
          <p:cNvPr id="29" name="Picture 28"/>
          <p:cNvPicPr>
            <a:picLocks noChangeAspect="1"/>
          </p:cNvPicPr>
          <p:nvPr/>
        </p:nvPicPr>
        <p:blipFill>
          <a:blip r:embed="rId8"/>
          <a:stretch>
            <a:fillRect/>
          </a:stretch>
        </p:blipFill>
        <p:spPr>
          <a:xfrm>
            <a:off x="1499753" y="4275362"/>
            <a:ext cx="982378" cy="1296144"/>
          </a:xfrm>
          <a:prstGeom prst="rect">
            <a:avLst/>
          </a:prstGeom>
        </p:spPr>
      </p:pic>
      <p:sp>
        <p:nvSpPr>
          <p:cNvPr id="30" name="Rectangle 29"/>
          <p:cNvSpPr/>
          <p:nvPr/>
        </p:nvSpPr>
        <p:spPr>
          <a:xfrm>
            <a:off x="4585320" y="5517501"/>
            <a:ext cx="4572000" cy="954107"/>
          </a:xfrm>
          <a:prstGeom prst="rect">
            <a:avLst/>
          </a:prstGeom>
        </p:spPr>
        <p:txBody>
          <a:bodyPr>
            <a:spAutoFit/>
          </a:bodyPr>
          <a:lstStyle/>
          <a:p>
            <a:r>
              <a:rPr lang="en-US" sz="1400" dirty="0" err="1">
                <a:latin typeface="Chalkboard" charset="0"/>
                <a:ea typeface="Chalkboard" charset="0"/>
                <a:cs typeface="Chalkboard" charset="0"/>
              </a:rPr>
              <a:t>Mihir</a:t>
            </a:r>
            <a:r>
              <a:rPr lang="en-US" sz="1400" dirty="0">
                <a:latin typeface="Chalkboard" charset="0"/>
                <a:ea typeface="Chalkboard" charset="0"/>
                <a:cs typeface="Chalkboard" charset="0"/>
              </a:rPr>
              <a:t> </a:t>
            </a:r>
            <a:r>
              <a:rPr lang="en-US" sz="1400" dirty="0" err="1">
                <a:latin typeface="Chalkboard" charset="0"/>
                <a:ea typeface="Chalkboard" charset="0"/>
                <a:cs typeface="Chalkboard" charset="0"/>
              </a:rPr>
              <a:t>Bellare</a:t>
            </a:r>
            <a:r>
              <a:rPr lang="en-US" sz="1400" dirty="0">
                <a:latin typeface="Chalkboard" charset="0"/>
                <a:ea typeface="Chalkboard" charset="0"/>
                <a:cs typeface="Chalkboard" charset="0"/>
              </a:rPr>
              <a:t>, </a:t>
            </a:r>
            <a:r>
              <a:rPr lang="en-US" sz="1400" dirty="0">
                <a:latin typeface="Chalkboard" charset="0"/>
                <a:ea typeface="Chalkboard" charset="0"/>
                <a:cs typeface="Chalkboard" charset="0"/>
                <a:hlinkClick r:id="rId9"/>
              </a:rPr>
              <a:t>Chanathip Namprempre:</a:t>
            </a:r>
          </a:p>
          <a:p>
            <a:r>
              <a:rPr lang="en-US" sz="1400" b="1" dirty="0">
                <a:latin typeface="Chalkboard" charset="0"/>
                <a:ea typeface="Chalkboard" charset="0"/>
                <a:cs typeface="Chalkboard" charset="0"/>
              </a:rPr>
              <a:t>Authenticated Encryption: Relations among Notions and Analysis of the Generic Composition Paradigm.</a:t>
            </a:r>
            <a:r>
              <a:rPr lang="en-US" sz="1400" dirty="0">
                <a:latin typeface="Chalkboard" charset="0"/>
                <a:ea typeface="Chalkboard" charset="0"/>
                <a:cs typeface="Chalkboard" charset="0"/>
              </a:rPr>
              <a:t> </a:t>
            </a:r>
            <a:r>
              <a:rPr lang="en-US" sz="1400" dirty="0">
                <a:latin typeface="Chalkboard" charset="0"/>
                <a:ea typeface="Chalkboard" charset="0"/>
                <a:cs typeface="Chalkboard" charset="0"/>
                <a:hlinkClick r:id="rId10"/>
              </a:rPr>
              <a:t>ASIACRYPT 2000: 531-</a:t>
            </a:r>
            <a:r>
              <a:rPr lang="en-US" sz="1400" dirty="0" smtClean="0">
                <a:latin typeface="Chalkboard" charset="0"/>
                <a:ea typeface="Chalkboard" charset="0"/>
                <a:cs typeface="Chalkboard" charset="0"/>
                <a:hlinkClick r:id="rId10"/>
              </a:rPr>
              <a:t>545</a:t>
            </a:r>
            <a:endParaRPr lang="en-US" sz="1400" dirty="0">
              <a:latin typeface="Chalkboard" charset="0"/>
              <a:ea typeface="Chalkboard" charset="0"/>
              <a:cs typeface="Chalkboard" charset="0"/>
              <a:hlinkClick r:id="rId10"/>
            </a:endParaRPr>
          </a:p>
        </p:txBody>
      </p:sp>
      <p:pic>
        <p:nvPicPr>
          <p:cNvPr id="31" name="Picture 30"/>
          <p:cNvPicPr>
            <a:picLocks noChangeAspect="1"/>
          </p:cNvPicPr>
          <p:nvPr/>
        </p:nvPicPr>
        <p:blipFill>
          <a:blip r:embed="rId11"/>
          <a:stretch>
            <a:fillRect/>
          </a:stretch>
        </p:blipFill>
        <p:spPr>
          <a:xfrm>
            <a:off x="6824443" y="4136262"/>
            <a:ext cx="1115616" cy="1381239"/>
          </a:xfrm>
          <a:prstGeom prst="rect">
            <a:avLst/>
          </a:prstGeom>
        </p:spPr>
      </p:pic>
      <p:sp>
        <p:nvSpPr>
          <p:cNvPr id="32" name="Rectangle 31"/>
          <p:cNvSpPr/>
          <p:nvPr/>
        </p:nvSpPr>
        <p:spPr>
          <a:xfrm>
            <a:off x="2627784" y="4983559"/>
            <a:ext cx="3676648" cy="461665"/>
          </a:xfrm>
          <a:prstGeom prst="rect">
            <a:avLst/>
          </a:prstGeom>
          <a:solidFill>
            <a:srgbClr val="CCFFCC"/>
          </a:solidFill>
        </p:spPr>
        <p:txBody>
          <a:bodyPr wrap="none">
            <a:spAutoFit/>
          </a:bodyPr>
          <a:lstStyle/>
          <a:p>
            <a:r>
              <a:rPr lang="en-US" sz="2400" dirty="0" smtClean="0">
                <a:latin typeface="Chalkboard" charset="0"/>
                <a:ea typeface="Chalkboard" charset="0"/>
                <a:cs typeface="Chalkboard" charset="0"/>
                <a:sym typeface="Symbol"/>
              </a:rPr>
              <a:t>Authenticated Encryption</a:t>
            </a:r>
            <a:endParaRPr lang="en-US" sz="2400" dirty="0">
              <a:latin typeface="Chalkboard" charset="0"/>
              <a:ea typeface="Chalkboard" charset="0"/>
              <a:cs typeface="Chalkboard" charset="0"/>
            </a:endParaRPr>
          </a:p>
        </p:txBody>
      </p:sp>
      <p:sp>
        <p:nvSpPr>
          <p:cNvPr id="34" name="灯片编号占位符 10"/>
          <p:cNvSpPr>
            <a:spLocks noGrp="1"/>
          </p:cNvSpPr>
          <p:nvPr>
            <p:ph type="sldNum" sz="quarter" idx="12"/>
          </p:nvPr>
        </p:nvSpPr>
        <p:spPr>
          <a:xfrm>
            <a:off x="8507395" y="6398261"/>
            <a:ext cx="514400" cy="268139"/>
          </a:xfrm>
          <a:noFill/>
          <a:ln w="9525">
            <a:noFill/>
            <a:miter lim="800000"/>
            <a:headEnd/>
            <a:tailEnd/>
          </a:ln>
          <a:effectLst/>
        </p:spPr>
        <p:txBody>
          <a:bodyPr vert="horz" wrap="square" lIns="91440" tIns="45720" rIns="91440" bIns="45720" numCol="1" anchor="t" anchorCtr="0" compatLnSpc="1">
            <a:prstTxWarp prst="textNoShape">
              <a:avLst/>
            </a:prstTxWarp>
          </a:bodyPr>
          <a:lstStyle/>
          <a:p>
            <a:pPr algn="ctr"/>
            <a:r>
              <a:rPr lang="en-US" sz="1200" dirty="0" smtClean="0">
                <a:solidFill>
                  <a:schemeClr val="bg1">
                    <a:lumMod val="65000"/>
                  </a:schemeClr>
                </a:solidFill>
                <a:latin typeface="Calibri" panose="020F0502020204030204" pitchFamily="34" charset="0"/>
              </a:rPr>
              <a:t>21</a:t>
            </a:r>
            <a:endParaRPr lang="en-US" sz="1200" dirty="0">
              <a:solidFill>
                <a:schemeClr val="bg1">
                  <a:lumMod val="65000"/>
                </a:schemeClr>
              </a:solidFill>
              <a:latin typeface="Calibri" panose="020F0502020204030204" pitchFamily="34" charset="0"/>
            </a:endParaRPr>
          </a:p>
        </p:txBody>
      </p:sp>
    </p:spTree>
    <p:extLst>
      <p:ext uri="{BB962C8B-B14F-4D97-AF65-F5344CB8AC3E}">
        <p14:creationId xmlns:p14="http://schemas.microsoft.com/office/powerpoint/2010/main" val="3273114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56" presetClass="entr" presetSubtype="0" fill="hold" grpId="0" nodeType="clickEffect">
                                  <p:stCondLst>
                                    <p:cond delay="0"/>
                                  </p:stCondLst>
                                  <p:iterate type="lt">
                                    <p:tmPct val="10000"/>
                                  </p:iterate>
                                  <p:childTnLst>
                                    <p:set>
                                      <p:cBhvr>
                                        <p:cTn id="38" dur="1" fill="hold">
                                          <p:stCondLst>
                                            <p:cond delay="0"/>
                                          </p:stCondLst>
                                        </p:cTn>
                                        <p:tgtEl>
                                          <p:spTgt spid="32"/>
                                        </p:tgtEl>
                                        <p:attrNameLst>
                                          <p:attrName>style.visibility</p:attrName>
                                        </p:attrNameLst>
                                      </p:cBhvr>
                                      <p:to>
                                        <p:strVal val="visible"/>
                                      </p:to>
                                    </p:set>
                                    <p:anim by="(-#ppt_w*2)" calcmode="lin" valueType="num">
                                      <p:cBhvr rctx="PPT">
                                        <p:cTn id="39" dur="500" autoRev="1" fill="hold">
                                          <p:stCondLst>
                                            <p:cond delay="0"/>
                                          </p:stCondLst>
                                        </p:cTn>
                                        <p:tgtEl>
                                          <p:spTgt spid="32"/>
                                        </p:tgtEl>
                                        <p:attrNameLst>
                                          <p:attrName>ppt_w</p:attrName>
                                        </p:attrNameLst>
                                      </p:cBhvr>
                                    </p:anim>
                                    <p:anim by="(#ppt_w*0.50)" calcmode="lin" valueType="num">
                                      <p:cBhvr>
                                        <p:cTn id="40" dur="500" decel="50000" autoRev="1" fill="hold">
                                          <p:stCondLst>
                                            <p:cond delay="0"/>
                                          </p:stCondLst>
                                        </p:cTn>
                                        <p:tgtEl>
                                          <p:spTgt spid="32"/>
                                        </p:tgtEl>
                                        <p:attrNameLst>
                                          <p:attrName>ppt_x</p:attrName>
                                        </p:attrNameLst>
                                      </p:cBhvr>
                                    </p:anim>
                                    <p:anim from="(-#ppt_h/2)" to="(#ppt_y)" calcmode="lin" valueType="num">
                                      <p:cBhvr>
                                        <p:cTn id="41" dur="1000" fill="hold">
                                          <p:stCondLst>
                                            <p:cond delay="0"/>
                                          </p:stCondLst>
                                        </p:cTn>
                                        <p:tgtEl>
                                          <p:spTgt spid="32"/>
                                        </p:tgtEl>
                                        <p:attrNameLst>
                                          <p:attrName>ppt_y</p:attrName>
                                        </p:attrNameLst>
                                      </p:cBhvr>
                                    </p:anim>
                                    <p:animRot by="21600000">
                                      <p:cBhvr>
                                        <p:cTn id="42" dur="1000" fill="hold">
                                          <p:stCondLst>
                                            <p:cond delay="0"/>
                                          </p:stCondLst>
                                        </p:cTn>
                                        <p:tgtEl>
                                          <p:spTgt spid="3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0" grpId="0"/>
      <p:bldP spid="24" grpId="0"/>
      <p:bldP spid="25" grpId="0"/>
      <p:bldP spid="8" grpId="0"/>
      <p:bldP spid="30" grpId="0"/>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323528" y="95966"/>
            <a:ext cx="8712968" cy="596730"/>
          </a:xfrm>
          <a:prstGeom prst="rect">
            <a:avLst/>
          </a:prstGeom>
        </p:spPr>
        <p:txBody>
          <a:bodyPr/>
          <a:lstStyle/>
          <a:p>
            <a:pPr algn="ctr">
              <a:defRPr/>
            </a:pPr>
            <a:r>
              <a:rPr lang="en-US" sz="3200" kern="0" dirty="0" smtClean="0">
                <a:solidFill>
                  <a:srgbClr val="009900"/>
                </a:solidFill>
                <a:latin typeface="Chalkboard" charset="0"/>
                <a:ea typeface="Chalkboard" charset="0"/>
                <a:cs typeface="Chalkboard" charset="0"/>
              </a:rPr>
              <a:t>Authenticated Encryption</a:t>
            </a:r>
            <a:endParaRPr lang="en-US" sz="3200" kern="0" dirty="0">
              <a:solidFill>
                <a:srgbClr val="009900"/>
              </a:solidFill>
              <a:latin typeface="Chalkboard" charset="0"/>
              <a:ea typeface="Chalkboard" charset="0"/>
              <a:cs typeface="Chalkboard" charset="0"/>
            </a:endParaRPr>
          </a:p>
        </p:txBody>
      </p:sp>
      <p:sp>
        <p:nvSpPr>
          <p:cNvPr id="13" name="Text Box 7"/>
          <p:cNvSpPr txBox="1">
            <a:spLocks noChangeArrowheads="1"/>
          </p:cNvSpPr>
          <p:nvPr/>
        </p:nvSpPr>
        <p:spPr bwMode="auto">
          <a:xfrm>
            <a:off x="35496" y="1794302"/>
            <a:ext cx="8856984" cy="338554"/>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q"/>
            </a:pPr>
            <a:r>
              <a:rPr lang="en-US" sz="1600" dirty="0" smtClean="0">
                <a:latin typeface="Chalkboard" charset="0"/>
                <a:ea typeface="Chalkboard" charset="0"/>
                <a:cs typeface="Chalkboard" charset="0"/>
                <a:sym typeface="Symbol"/>
              </a:rPr>
              <a:t>But how do we define such security of such a primitive ?</a:t>
            </a:r>
            <a:endParaRPr lang="en-US" sz="1600" baseline="-25000" dirty="0" smtClean="0">
              <a:solidFill>
                <a:srgbClr val="0000FF"/>
              </a:solidFill>
              <a:latin typeface="Chalkboard" charset="0"/>
              <a:ea typeface="Chalkboard" charset="0"/>
              <a:cs typeface="Chalkboard" charset="0"/>
            </a:endParaRPr>
          </a:p>
        </p:txBody>
      </p:sp>
      <p:sp>
        <p:nvSpPr>
          <p:cNvPr id="14" name="Text Box 7"/>
          <p:cNvSpPr txBox="1">
            <a:spLocks noChangeArrowheads="1"/>
          </p:cNvSpPr>
          <p:nvPr/>
        </p:nvSpPr>
        <p:spPr bwMode="auto">
          <a:xfrm>
            <a:off x="35496" y="2226350"/>
            <a:ext cx="8856984" cy="338554"/>
          </a:xfrm>
          <a:prstGeom prst="rect">
            <a:avLst/>
          </a:prstGeom>
          <a:solidFill>
            <a:schemeClr val="accent1"/>
          </a:solidFill>
          <a:ln w="9525">
            <a:noFill/>
            <a:miter lim="800000"/>
            <a:headEnd/>
            <a:tailEnd/>
          </a:ln>
        </p:spPr>
        <p:txBody>
          <a:bodyPr wrap="square">
            <a:spAutoFit/>
          </a:bodyPr>
          <a:lstStyle/>
          <a:p>
            <a:pPr marL="285750" indent="-285750">
              <a:spcBef>
                <a:spcPct val="50000"/>
              </a:spcBef>
              <a:buFont typeface="Wingdings" pitchFamily="2" charset="2"/>
              <a:buChar char="q"/>
            </a:pPr>
            <a:r>
              <a:rPr lang="en-US" sz="1600" dirty="0" smtClean="0">
                <a:latin typeface="Chalkboard" charset="0"/>
                <a:ea typeface="Chalkboard" charset="0"/>
                <a:cs typeface="Chalkboard" charset="0"/>
                <a:sym typeface="Symbol"/>
              </a:rPr>
              <a:t>Way out: try to capture secrecy and authenticity/integrity separately in the definition</a:t>
            </a:r>
            <a:endParaRPr lang="en-US" sz="1600" baseline="-25000" dirty="0" smtClean="0">
              <a:solidFill>
                <a:srgbClr val="0000FF"/>
              </a:solidFill>
              <a:latin typeface="Chalkboard" charset="0"/>
              <a:ea typeface="Chalkboard" charset="0"/>
              <a:cs typeface="Chalkboard" charset="0"/>
            </a:endParaRPr>
          </a:p>
        </p:txBody>
      </p:sp>
      <p:sp>
        <p:nvSpPr>
          <p:cNvPr id="18" name="Text Box 7"/>
          <p:cNvSpPr txBox="1">
            <a:spLocks noChangeArrowheads="1"/>
          </p:cNvSpPr>
          <p:nvPr/>
        </p:nvSpPr>
        <p:spPr bwMode="auto">
          <a:xfrm>
            <a:off x="323528" y="3573016"/>
            <a:ext cx="8684692" cy="830997"/>
          </a:xfrm>
          <a:prstGeom prst="rect">
            <a:avLst/>
          </a:prstGeom>
          <a:noFill/>
          <a:ln w="9525">
            <a:noFill/>
            <a:miter lim="800000"/>
            <a:headEnd/>
            <a:tailEnd/>
          </a:ln>
        </p:spPr>
        <p:txBody>
          <a:bodyPr wrap="square">
            <a:spAutoFit/>
          </a:bodyPr>
          <a:lstStyle/>
          <a:p>
            <a:pPr>
              <a:spcBef>
                <a:spcPct val="50000"/>
              </a:spcBef>
            </a:pPr>
            <a:r>
              <a:rPr lang="en-US" sz="1600" dirty="0" smtClean="0">
                <a:solidFill>
                  <a:srgbClr val="0000FF"/>
                </a:solidFill>
                <a:latin typeface="Chalkboard" charset="0"/>
                <a:ea typeface="Chalkboard" charset="0"/>
                <a:cs typeface="Chalkboard" charset="0"/>
                <a:sym typeface="Symbol"/>
              </a:rPr>
              <a:t>For secrecy</a:t>
            </a:r>
            <a:r>
              <a:rPr lang="en-US" sz="1600" dirty="0" smtClean="0">
                <a:latin typeface="Chalkboard" charset="0"/>
                <a:ea typeface="Chalkboard" charset="0"/>
                <a:cs typeface="Chalkboard" charset="0"/>
                <a:sym typeface="Symbol"/>
              </a:rPr>
              <a:t>, we demand CPA security: no PPT attacker should  be able to non-negligibly distinguish between encryption of two messages of its choice, even if it has access to encryption oracle service</a:t>
            </a:r>
            <a:endParaRPr lang="en-US" sz="1600" baseline="-25000" dirty="0" smtClean="0">
              <a:solidFill>
                <a:srgbClr val="0000FF"/>
              </a:solidFill>
              <a:latin typeface="Chalkboard" charset="0"/>
              <a:ea typeface="Chalkboard" charset="0"/>
              <a:cs typeface="Chalkboard" charset="0"/>
            </a:endParaRPr>
          </a:p>
        </p:txBody>
      </p:sp>
      <p:sp>
        <p:nvSpPr>
          <p:cNvPr id="20" name="Text Box 7"/>
          <p:cNvSpPr txBox="1">
            <a:spLocks noChangeArrowheads="1"/>
          </p:cNvSpPr>
          <p:nvPr/>
        </p:nvSpPr>
        <p:spPr bwMode="auto">
          <a:xfrm>
            <a:off x="395536" y="5106670"/>
            <a:ext cx="8748464" cy="830997"/>
          </a:xfrm>
          <a:prstGeom prst="rect">
            <a:avLst/>
          </a:prstGeom>
          <a:noFill/>
          <a:ln w="9525">
            <a:noFill/>
            <a:miter lim="800000"/>
            <a:headEnd/>
            <a:tailEnd/>
          </a:ln>
        </p:spPr>
        <p:txBody>
          <a:bodyPr wrap="square">
            <a:spAutoFit/>
          </a:bodyPr>
          <a:lstStyle/>
          <a:p>
            <a:pPr>
              <a:spcBef>
                <a:spcPct val="50000"/>
              </a:spcBef>
            </a:pPr>
            <a:r>
              <a:rPr lang="en-US" sz="1600" dirty="0" smtClean="0">
                <a:solidFill>
                  <a:srgbClr val="0000FF"/>
                </a:solidFill>
                <a:latin typeface="Chalkboard" charset="0"/>
                <a:ea typeface="Chalkboard" charset="0"/>
                <a:cs typeface="Chalkboard" charset="0"/>
                <a:sym typeface="Symbol"/>
              </a:rPr>
              <a:t>For integrity/authentication, </a:t>
            </a:r>
            <a:r>
              <a:rPr lang="en-US" sz="1600" dirty="0" smtClean="0">
                <a:latin typeface="Chalkboard" charset="0"/>
                <a:ea typeface="Chalkboard" charset="0"/>
                <a:cs typeface="Chalkboard" charset="0"/>
                <a:sym typeface="Symbol"/>
              </a:rPr>
              <a:t>we demand something similar to strong </a:t>
            </a:r>
            <a:r>
              <a:rPr lang="en-US" sz="1600" dirty="0" err="1" smtClean="0">
                <a:latin typeface="Chalkboard" charset="0"/>
                <a:ea typeface="Chalkboard" charset="0"/>
                <a:cs typeface="Chalkboard" charset="0"/>
                <a:sym typeface="Symbol"/>
              </a:rPr>
              <a:t>cma</a:t>
            </a:r>
            <a:r>
              <a:rPr lang="en-US" sz="1600" dirty="0" smtClean="0">
                <a:latin typeface="Chalkboard" charset="0"/>
                <a:ea typeface="Chalkboard" charset="0"/>
                <a:cs typeface="Chalkboard" charset="0"/>
                <a:sym typeface="Symbol"/>
              </a:rPr>
              <a:t>-security </a:t>
            </a:r>
            <a:r>
              <a:rPr lang="en-US" sz="1600" dirty="0">
                <a:latin typeface="Chalkboard" charset="0"/>
                <a:ea typeface="Chalkboard" charset="0"/>
                <a:cs typeface="Chalkboard" charset="0"/>
                <a:sym typeface="Symbol"/>
              </a:rPr>
              <a:t>for MAC. </a:t>
            </a:r>
            <a:r>
              <a:rPr lang="en-US" sz="1600" dirty="0" smtClean="0">
                <a:latin typeface="Chalkboard" charset="0"/>
                <a:ea typeface="Chalkboard" charset="0"/>
                <a:cs typeface="Chalkboard" charset="0"/>
                <a:sym typeface="Symbol"/>
              </a:rPr>
              <a:t>No </a:t>
            </a:r>
            <a:r>
              <a:rPr lang="en-US" sz="1600" dirty="0">
                <a:latin typeface="Chalkboard" charset="0"/>
                <a:ea typeface="Chalkboard" charset="0"/>
                <a:cs typeface="Chalkboard" charset="0"/>
                <a:sym typeface="Symbol"/>
              </a:rPr>
              <a:t>PPT attacker </a:t>
            </a:r>
            <a:r>
              <a:rPr lang="en-US" sz="1600" dirty="0" smtClean="0">
                <a:latin typeface="Chalkboard" charset="0"/>
                <a:ea typeface="Chalkboard" charset="0"/>
                <a:cs typeface="Chalkboard" charset="0"/>
                <a:sym typeface="Symbol"/>
              </a:rPr>
              <a:t>can </a:t>
            </a:r>
            <a:r>
              <a:rPr lang="en-US" sz="1600" dirty="0">
                <a:latin typeface="Chalkboard" charset="0"/>
                <a:ea typeface="Chalkboard" charset="0"/>
                <a:cs typeface="Chalkboard" charset="0"/>
                <a:sym typeface="Symbol"/>
              </a:rPr>
              <a:t>come up with a valid </a:t>
            </a:r>
            <a:r>
              <a:rPr lang="en-US" sz="1600" dirty="0" err="1">
                <a:latin typeface="Chalkboard" charset="0"/>
                <a:ea typeface="Chalkboard" charset="0"/>
                <a:cs typeface="Chalkboard" charset="0"/>
                <a:sym typeface="Symbol"/>
              </a:rPr>
              <a:t>ciphertext</a:t>
            </a:r>
            <a:r>
              <a:rPr lang="en-US" sz="1600" dirty="0">
                <a:latin typeface="Chalkboard" charset="0"/>
                <a:ea typeface="Chalkboard" charset="0"/>
                <a:cs typeface="Chalkboard" charset="0"/>
                <a:sym typeface="Symbol"/>
              </a:rPr>
              <a:t> for ANY message</a:t>
            </a:r>
            <a:r>
              <a:rPr lang="en-US" sz="1600" dirty="0" smtClean="0">
                <a:latin typeface="Chalkboard" charset="0"/>
                <a:ea typeface="Chalkboard" charset="0"/>
                <a:cs typeface="Chalkboard" charset="0"/>
                <a:sym typeface="Symbol"/>
              </a:rPr>
              <a:t>). </a:t>
            </a:r>
            <a:r>
              <a:rPr lang="en-US" sz="1600" dirty="0" smtClean="0">
                <a:solidFill>
                  <a:srgbClr val="0000FF"/>
                </a:solidFill>
                <a:latin typeface="Chalkboard" charset="0"/>
                <a:ea typeface="Chalkboard" charset="0"/>
                <a:cs typeface="Chalkboard" charset="0"/>
                <a:sym typeface="Symbol"/>
              </a:rPr>
              <a:t>Implies </a:t>
            </a:r>
            <a:r>
              <a:rPr lang="en-US" sz="1600" dirty="0">
                <a:solidFill>
                  <a:srgbClr val="0000FF"/>
                </a:solidFill>
                <a:latin typeface="Chalkboard" charset="0"/>
                <a:ea typeface="Chalkboard" charset="0"/>
                <a:cs typeface="Chalkboard" charset="0"/>
                <a:sym typeface="Symbol"/>
              </a:rPr>
              <a:t>if receiver has received a valid </a:t>
            </a:r>
            <a:r>
              <a:rPr lang="en-US" sz="1600" dirty="0" err="1">
                <a:solidFill>
                  <a:srgbClr val="0000FF"/>
                </a:solidFill>
                <a:latin typeface="Chalkboard" charset="0"/>
                <a:ea typeface="Chalkboard" charset="0"/>
                <a:cs typeface="Chalkboard" charset="0"/>
                <a:sym typeface="Symbol"/>
              </a:rPr>
              <a:t>ciphertext</a:t>
            </a:r>
            <a:r>
              <a:rPr lang="en-US" sz="1600" dirty="0">
                <a:solidFill>
                  <a:srgbClr val="0000FF"/>
                </a:solidFill>
                <a:latin typeface="Chalkboard" charset="0"/>
                <a:ea typeface="Chalkboard" charset="0"/>
                <a:cs typeface="Chalkboard" charset="0"/>
                <a:sym typeface="Symbol"/>
              </a:rPr>
              <a:t> that it is THE </a:t>
            </a:r>
            <a:r>
              <a:rPr lang="en-US" sz="1600" dirty="0" err="1">
                <a:solidFill>
                  <a:srgbClr val="0000FF"/>
                </a:solidFill>
                <a:latin typeface="Chalkboard" charset="0"/>
                <a:ea typeface="Chalkboard" charset="0"/>
                <a:cs typeface="Chalkboard" charset="0"/>
                <a:sym typeface="Symbol"/>
              </a:rPr>
              <a:t>ciphertext</a:t>
            </a:r>
            <a:r>
              <a:rPr lang="en-US" sz="1600" dirty="0">
                <a:solidFill>
                  <a:srgbClr val="0000FF"/>
                </a:solidFill>
                <a:latin typeface="Chalkboard" charset="0"/>
                <a:ea typeface="Chalkboard" charset="0"/>
                <a:cs typeface="Chalkboard" charset="0"/>
                <a:sym typeface="Symbol"/>
              </a:rPr>
              <a:t> sent by the sender.  </a:t>
            </a:r>
          </a:p>
        </p:txBody>
      </p:sp>
      <p:sp>
        <p:nvSpPr>
          <p:cNvPr id="26" name="Text Box 7"/>
          <p:cNvSpPr txBox="1">
            <a:spLocks noChangeArrowheads="1"/>
          </p:cNvSpPr>
          <p:nvPr/>
        </p:nvSpPr>
        <p:spPr bwMode="auto">
          <a:xfrm>
            <a:off x="35496" y="2708920"/>
            <a:ext cx="8856984" cy="584776"/>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q"/>
            </a:pPr>
            <a:r>
              <a:rPr lang="en-US" sz="1600" dirty="0" smtClean="0">
                <a:latin typeface="Chalkboard" charset="0"/>
                <a:ea typeface="Chalkboard" charset="0"/>
                <a:cs typeface="Chalkboard" charset="0"/>
                <a:sym typeface="Symbol"/>
              </a:rPr>
              <a:t>Let </a:t>
            </a:r>
            <a:r>
              <a:rPr lang="en-US" sz="1600" dirty="0" smtClean="0">
                <a:solidFill>
                  <a:srgbClr val="FF0000"/>
                </a:solidFill>
                <a:latin typeface="Chalkboard" charset="0"/>
                <a:ea typeface="Chalkboard" charset="0"/>
                <a:cs typeface="Chalkboard" charset="0"/>
                <a:sym typeface="Symbol"/>
              </a:rPr>
              <a:t> = (Gen, </a:t>
            </a:r>
            <a:r>
              <a:rPr lang="en-US" sz="1600" dirty="0" err="1" smtClean="0">
                <a:solidFill>
                  <a:srgbClr val="FF0000"/>
                </a:solidFill>
                <a:latin typeface="Chalkboard" charset="0"/>
                <a:ea typeface="Chalkboard" charset="0"/>
                <a:cs typeface="Chalkboard" charset="0"/>
                <a:sym typeface="Symbol"/>
              </a:rPr>
              <a:t>Enc</a:t>
            </a:r>
            <a:r>
              <a:rPr lang="en-US" sz="1600" dirty="0" smtClean="0">
                <a:solidFill>
                  <a:srgbClr val="FF0000"/>
                </a:solidFill>
                <a:latin typeface="Chalkboard" charset="0"/>
                <a:ea typeface="Chalkboard" charset="0"/>
                <a:cs typeface="Chalkboard" charset="0"/>
                <a:sym typeface="Symbol"/>
              </a:rPr>
              <a:t>, Dec) be a SKE</a:t>
            </a:r>
            <a:r>
              <a:rPr lang="en-US" sz="1600" dirty="0" smtClean="0">
                <a:latin typeface="Chalkboard" charset="0"/>
                <a:ea typeface="Chalkboard" charset="0"/>
                <a:cs typeface="Chalkboard" charset="0"/>
                <a:sym typeface="Symbol"/>
              </a:rPr>
              <a:t>. Intuitively we demand the following secrecy and integrity property to be satisfied by  to qualify it as an AE scheme :</a:t>
            </a:r>
            <a:endParaRPr lang="en-US" sz="1600" baseline="-25000" dirty="0" smtClean="0">
              <a:solidFill>
                <a:srgbClr val="0000FF"/>
              </a:solidFill>
              <a:latin typeface="Chalkboard" charset="0"/>
              <a:ea typeface="Chalkboard" charset="0"/>
              <a:cs typeface="Chalkboard" charset="0"/>
            </a:endParaRPr>
          </a:p>
        </p:txBody>
      </p:sp>
      <p:sp>
        <p:nvSpPr>
          <p:cNvPr id="28" name="Text Box 7"/>
          <p:cNvSpPr txBox="1">
            <a:spLocks noChangeArrowheads="1"/>
          </p:cNvSpPr>
          <p:nvPr/>
        </p:nvSpPr>
        <p:spPr bwMode="auto">
          <a:xfrm>
            <a:off x="539552" y="6021288"/>
            <a:ext cx="8280920" cy="338554"/>
          </a:xfrm>
          <a:prstGeom prst="rect">
            <a:avLst/>
          </a:prstGeom>
          <a:noFill/>
          <a:ln w="9525">
            <a:noFill/>
            <a:miter lim="800000"/>
            <a:headEnd/>
            <a:tailEnd/>
          </a:ln>
        </p:spPr>
        <p:txBody>
          <a:bodyPr wrap="square">
            <a:spAutoFit/>
          </a:bodyPr>
          <a:lstStyle/>
          <a:p>
            <a:pPr marL="285750" indent="-285750">
              <a:spcBef>
                <a:spcPct val="50000"/>
              </a:spcBef>
              <a:buFont typeface="Wingdings" panose="05000000000000000000" pitchFamily="2" charset="2"/>
              <a:buChar char="v"/>
            </a:pPr>
            <a:r>
              <a:rPr lang="en-US" sz="1600" dirty="0" smtClean="0">
                <a:latin typeface="Chalkboard" charset="0"/>
                <a:ea typeface="Chalkboard" charset="0"/>
                <a:cs typeface="Chalkboard" charset="0"/>
                <a:sym typeface="Symbol"/>
              </a:rPr>
              <a:t>Modeled via a new experiment which exactly captures the above --- </a:t>
            </a:r>
            <a:r>
              <a:rPr lang="en-US" sz="1600" dirty="0" err="1" smtClean="0">
                <a:solidFill>
                  <a:srgbClr val="FF0000"/>
                </a:solidFill>
                <a:latin typeface="Chalkboard" charset="0"/>
                <a:ea typeface="Chalkboard" charset="0"/>
                <a:cs typeface="Chalkboard" charset="0"/>
                <a:sym typeface="Symbol"/>
              </a:rPr>
              <a:t>CiIn</a:t>
            </a:r>
            <a:endParaRPr lang="en-US" sz="1600" baseline="-25000" dirty="0" smtClean="0">
              <a:solidFill>
                <a:srgbClr val="FF0000"/>
              </a:solidFill>
              <a:latin typeface="Chalkboard" charset="0"/>
              <a:ea typeface="Chalkboard" charset="0"/>
              <a:cs typeface="Chalkboard" charset="0"/>
            </a:endParaRPr>
          </a:p>
        </p:txBody>
      </p:sp>
      <p:grpSp>
        <p:nvGrpSpPr>
          <p:cNvPr id="3" name="Group 2"/>
          <p:cNvGrpSpPr/>
          <p:nvPr/>
        </p:nvGrpSpPr>
        <p:grpSpPr>
          <a:xfrm>
            <a:off x="1619672" y="1916832"/>
            <a:ext cx="5120804" cy="2053679"/>
            <a:chOff x="8884244" y="3967608"/>
            <a:chExt cx="5120804" cy="2053679"/>
          </a:xfrm>
        </p:grpSpPr>
        <p:sp>
          <p:nvSpPr>
            <p:cNvPr id="2" name="Cloud Callout 1"/>
            <p:cNvSpPr/>
            <p:nvPr/>
          </p:nvSpPr>
          <p:spPr>
            <a:xfrm>
              <a:off x="8884244" y="3967608"/>
              <a:ext cx="5120804" cy="205367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halkboard" charset="0"/>
                <a:ea typeface="Chalkboard" charset="0"/>
                <a:cs typeface="Chalkboard" charset="0"/>
              </a:endParaRPr>
            </a:p>
          </p:txBody>
        </p:sp>
        <p:sp>
          <p:nvSpPr>
            <p:cNvPr id="29" name="Text Box 7"/>
            <p:cNvSpPr txBox="1">
              <a:spLocks noChangeArrowheads="1"/>
            </p:cNvSpPr>
            <p:nvPr/>
          </p:nvSpPr>
          <p:spPr bwMode="auto">
            <a:xfrm>
              <a:off x="9324528" y="4458598"/>
              <a:ext cx="4104456" cy="1077218"/>
            </a:xfrm>
            <a:prstGeom prst="rect">
              <a:avLst/>
            </a:prstGeom>
            <a:noFill/>
            <a:ln w="9525">
              <a:noFill/>
              <a:miter lim="800000"/>
              <a:headEnd/>
              <a:tailEnd/>
            </a:ln>
          </p:spPr>
          <p:txBody>
            <a:bodyPr wrap="square">
              <a:spAutoFit/>
            </a:bodyPr>
            <a:lstStyle/>
            <a:p>
              <a:pPr>
                <a:spcBef>
                  <a:spcPct val="50000"/>
                </a:spcBef>
              </a:pPr>
              <a:r>
                <a:rPr lang="en-US" sz="1600" dirty="0" smtClean="0">
                  <a:latin typeface="Chalkboard" charset="0"/>
                  <a:ea typeface="Chalkboard" charset="0"/>
                  <a:cs typeface="Chalkboard" charset="0"/>
                  <a:sym typeface="Symbol"/>
                </a:rPr>
                <a:t> is an </a:t>
              </a:r>
              <a:r>
                <a:rPr lang="en-US" sz="1600" dirty="0" smtClean="0">
                  <a:solidFill>
                    <a:srgbClr val="0000FF"/>
                  </a:solidFill>
                  <a:latin typeface="Chalkboard" charset="0"/>
                  <a:ea typeface="Chalkboard" charset="0"/>
                  <a:cs typeface="Chalkboard" charset="0"/>
                  <a:sym typeface="Symbol"/>
                </a:rPr>
                <a:t>authenticated encryption scheme </a:t>
              </a:r>
              <a:r>
                <a:rPr lang="en-US" sz="1600" dirty="0" smtClean="0">
                  <a:latin typeface="Chalkboard" charset="0"/>
                  <a:ea typeface="Chalkboard" charset="0"/>
                  <a:cs typeface="Chalkboard" charset="0"/>
                  <a:sym typeface="Symbol"/>
                </a:rPr>
                <a:t>if no PPT attacker is able to </a:t>
              </a:r>
              <a:r>
                <a:rPr lang="en-US" sz="1600" dirty="0" smtClean="0">
                  <a:solidFill>
                    <a:srgbClr val="FF0000"/>
                  </a:solidFill>
                  <a:latin typeface="Chalkboard" charset="0"/>
                  <a:ea typeface="Chalkboard" charset="0"/>
                  <a:cs typeface="Chalkboard" charset="0"/>
                  <a:sym typeface="Symbol"/>
                </a:rPr>
                <a:t>non-negligibly win </a:t>
              </a:r>
              <a:r>
                <a:rPr lang="en-US" sz="1600" dirty="0" smtClean="0">
                  <a:latin typeface="Chalkboard" charset="0"/>
                  <a:ea typeface="Chalkboard" charset="0"/>
                  <a:cs typeface="Chalkboard" charset="0"/>
                  <a:sym typeface="Symbol"/>
                </a:rPr>
                <a:t>the </a:t>
              </a:r>
              <a:r>
                <a:rPr lang="en-US" sz="1600" dirty="0" smtClean="0">
                  <a:solidFill>
                    <a:srgbClr val="FF0000"/>
                  </a:solidFill>
                  <a:latin typeface="Chalkboard" charset="0"/>
                  <a:ea typeface="Chalkboard" charset="0"/>
                  <a:cs typeface="Chalkboard" charset="0"/>
                  <a:sym typeface="Symbol"/>
                </a:rPr>
                <a:t>CPA-experiment</a:t>
              </a:r>
              <a:r>
                <a:rPr lang="en-US" sz="1600" dirty="0" smtClean="0">
                  <a:latin typeface="Chalkboard" charset="0"/>
                  <a:ea typeface="Chalkboard" charset="0"/>
                  <a:cs typeface="Chalkboard" charset="0"/>
                  <a:sym typeface="Symbol"/>
                </a:rPr>
                <a:t> and </a:t>
              </a:r>
              <a:r>
                <a:rPr lang="en-US" sz="1600" dirty="0" err="1" smtClean="0">
                  <a:solidFill>
                    <a:srgbClr val="0000FF"/>
                  </a:solidFill>
                  <a:latin typeface="Chalkboard" charset="0"/>
                  <a:ea typeface="Chalkboard" charset="0"/>
                  <a:cs typeface="Chalkboard" charset="0"/>
                  <a:sym typeface="Symbol"/>
                </a:rPr>
                <a:t>CiIn</a:t>
              </a:r>
              <a:r>
                <a:rPr lang="en-US" sz="1600" dirty="0" smtClean="0">
                  <a:solidFill>
                    <a:srgbClr val="0000FF"/>
                  </a:solidFill>
                  <a:latin typeface="Chalkboard" charset="0"/>
                  <a:ea typeface="Chalkboard" charset="0"/>
                  <a:cs typeface="Chalkboard" charset="0"/>
                  <a:sym typeface="Symbol"/>
                </a:rPr>
                <a:t> experiment </a:t>
              </a:r>
              <a:r>
                <a:rPr lang="en-US" sz="1600" dirty="0" smtClean="0">
                  <a:latin typeface="Chalkboard" charset="0"/>
                  <a:ea typeface="Chalkboard" charset="0"/>
                  <a:cs typeface="Chalkboard" charset="0"/>
                  <a:sym typeface="Symbol"/>
                </a:rPr>
                <a:t>with respect to </a:t>
              </a:r>
              <a:endParaRPr lang="en-US" sz="1600" baseline="-25000" dirty="0" smtClean="0">
                <a:solidFill>
                  <a:srgbClr val="FF0000"/>
                </a:solidFill>
                <a:latin typeface="Chalkboard" charset="0"/>
                <a:ea typeface="Chalkboard" charset="0"/>
                <a:cs typeface="Chalkboard" charset="0"/>
              </a:endParaRPr>
            </a:p>
          </p:txBody>
        </p:sp>
      </p:grpSp>
      <p:cxnSp>
        <p:nvCxnSpPr>
          <p:cNvPr id="15" name="Straight Connector 14"/>
          <p:cNvCxnSpPr/>
          <p:nvPr/>
        </p:nvCxnSpPr>
        <p:spPr>
          <a:xfrm flipH="1">
            <a:off x="323528" y="1268760"/>
            <a:ext cx="2592288" cy="0"/>
          </a:xfrm>
          <a:prstGeom prst="line">
            <a:avLst/>
          </a:prstGeom>
        </p:spPr>
        <p:style>
          <a:lnRef idx="2">
            <a:schemeClr val="accent4"/>
          </a:lnRef>
          <a:fillRef idx="0">
            <a:schemeClr val="accent4"/>
          </a:fillRef>
          <a:effectRef idx="1">
            <a:schemeClr val="accent4"/>
          </a:effectRef>
          <a:fontRef idx="minor">
            <a:schemeClr val="tx1"/>
          </a:fontRef>
        </p:style>
      </p:cxnSp>
      <p:sp>
        <p:nvSpPr>
          <p:cNvPr id="5" name="Right Arrow 4"/>
          <p:cNvSpPr/>
          <p:nvPr/>
        </p:nvSpPr>
        <p:spPr>
          <a:xfrm>
            <a:off x="3419872" y="980728"/>
            <a:ext cx="1224136" cy="50405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halkboard" charset="0"/>
              <a:ea typeface="Chalkboard" charset="0"/>
              <a:cs typeface="Chalkboard" charset="0"/>
            </a:endParaRPr>
          </a:p>
        </p:txBody>
      </p:sp>
      <p:cxnSp>
        <p:nvCxnSpPr>
          <p:cNvPr id="19" name="Straight Connector 18"/>
          <p:cNvCxnSpPr/>
          <p:nvPr/>
        </p:nvCxnSpPr>
        <p:spPr>
          <a:xfrm flipH="1">
            <a:off x="4932040" y="1268760"/>
            <a:ext cx="2664296"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Rectangle 5"/>
          <p:cNvSpPr/>
          <p:nvPr/>
        </p:nvSpPr>
        <p:spPr>
          <a:xfrm>
            <a:off x="5292080" y="1124744"/>
            <a:ext cx="2016224" cy="288032"/>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halkboard" charset="0"/>
              <a:ea typeface="Chalkboard" charset="0"/>
              <a:cs typeface="Chalkboard" charset="0"/>
            </a:endParaRPr>
          </a:p>
        </p:txBody>
      </p:sp>
      <p:sp>
        <p:nvSpPr>
          <p:cNvPr id="8" name="Rectangle 7"/>
          <p:cNvSpPr/>
          <p:nvPr/>
        </p:nvSpPr>
        <p:spPr>
          <a:xfrm>
            <a:off x="899592" y="1393031"/>
            <a:ext cx="1293268" cy="307777"/>
          </a:xfrm>
          <a:prstGeom prst="rect">
            <a:avLst/>
          </a:prstGeom>
        </p:spPr>
        <p:txBody>
          <a:bodyPr wrap="none">
            <a:spAutoFit/>
          </a:bodyPr>
          <a:lstStyle/>
          <a:p>
            <a:r>
              <a:rPr lang="en-US" sz="1400" dirty="0" smtClean="0">
                <a:latin typeface="Chalkboard" charset="0"/>
                <a:ea typeface="Chalkboard" charset="0"/>
                <a:cs typeface="Chalkboard" charset="0"/>
                <a:sym typeface="Symbol"/>
              </a:rPr>
              <a:t>Open channel</a:t>
            </a:r>
            <a:endParaRPr lang="en-US" sz="1400" dirty="0">
              <a:latin typeface="Chalkboard" charset="0"/>
              <a:ea typeface="Chalkboard" charset="0"/>
              <a:cs typeface="Chalkboard" charset="0"/>
            </a:endParaRPr>
          </a:p>
        </p:txBody>
      </p:sp>
      <p:sp>
        <p:nvSpPr>
          <p:cNvPr id="22" name="Rectangle 21"/>
          <p:cNvSpPr/>
          <p:nvPr/>
        </p:nvSpPr>
        <p:spPr>
          <a:xfrm>
            <a:off x="3642287" y="1052736"/>
            <a:ext cx="460382" cy="369332"/>
          </a:xfrm>
          <a:prstGeom prst="rect">
            <a:avLst/>
          </a:prstGeom>
        </p:spPr>
        <p:txBody>
          <a:bodyPr wrap="none">
            <a:spAutoFit/>
          </a:bodyPr>
          <a:lstStyle/>
          <a:p>
            <a:r>
              <a:rPr lang="en-US" dirty="0" smtClean="0">
                <a:latin typeface="Chalkboard" charset="0"/>
                <a:ea typeface="Chalkboard" charset="0"/>
                <a:cs typeface="Chalkboard" charset="0"/>
                <a:sym typeface="Symbol"/>
              </a:rPr>
              <a:t>AE</a:t>
            </a:r>
            <a:endParaRPr lang="en-US" dirty="0">
              <a:latin typeface="Chalkboard" charset="0"/>
              <a:ea typeface="Chalkboard" charset="0"/>
              <a:cs typeface="Chalkboard" charset="0"/>
            </a:endParaRPr>
          </a:p>
        </p:txBody>
      </p:sp>
      <p:sp>
        <p:nvSpPr>
          <p:cNvPr id="23" name="Rectangle 22"/>
          <p:cNvSpPr/>
          <p:nvPr/>
        </p:nvSpPr>
        <p:spPr>
          <a:xfrm>
            <a:off x="4848177" y="1393031"/>
            <a:ext cx="2892175" cy="307777"/>
          </a:xfrm>
          <a:prstGeom prst="rect">
            <a:avLst/>
          </a:prstGeom>
        </p:spPr>
        <p:txBody>
          <a:bodyPr wrap="none">
            <a:spAutoFit/>
          </a:bodyPr>
          <a:lstStyle/>
          <a:p>
            <a:r>
              <a:rPr lang="en-US" sz="1400" dirty="0" smtClean="0">
                <a:latin typeface="Chalkboard" charset="0"/>
                <a:ea typeface="Chalkboard" charset="0"/>
                <a:cs typeface="Chalkboard" charset="0"/>
                <a:sym typeface="Symbol"/>
              </a:rPr>
              <a:t>Secure &amp; Authenticated channel</a:t>
            </a:r>
            <a:endParaRPr lang="en-US" sz="1400" dirty="0">
              <a:latin typeface="Chalkboard" charset="0"/>
              <a:ea typeface="Chalkboard" charset="0"/>
              <a:cs typeface="Chalkboard" charset="0"/>
            </a:endParaRPr>
          </a:p>
        </p:txBody>
      </p:sp>
      <p:grpSp>
        <p:nvGrpSpPr>
          <p:cNvPr id="24" name="Group 23"/>
          <p:cNvGrpSpPr/>
          <p:nvPr/>
        </p:nvGrpSpPr>
        <p:grpSpPr>
          <a:xfrm>
            <a:off x="3851920" y="3607569"/>
            <a:ext cx="5228308" cy="2053679"/>
            <a:chOff x="8884244" y="3967608"/>
            <a:chExt cx="5228308" cy="2053679"/>
          </a:xfrm>
        </p:grpSpPr>
        <p:sp>
          <p:nvSpPr>
            <p:cNvPr id="25" name="Cloud Callout 24"/>
            <p:cNvSpPr/>
            <p:nvPr/>
          </p:nvSpPr>
          <p:spPr>
            <a:xfrm>
              <a:off x="8884244" y="3967608"/>
              <a:ext cx="5120804" cy="205367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halkboard" charset="0"/>
                <a:ea typeface="Chalkboard" charset="0"/>
                <a:cs typeface="Chalkboard" charset="0"/>
              </a:endParaRPr>
            </a:p>
          </p:txBody>
        </p:sp>
        <p:sp>
          <p:nvSpPr>
            <p:cNvPr id="30" name="Text Box 7"/>
            <p:cNvSpPr txBox="1">
              <a:spLocks noChangeArrowheads="1"/>
            </p:cNvSpPr>
            <p:nvPr/>
          </p:nvSpPr>
          <p:spPr bwMode="auto">
            <a:xfrm>
              <a:off x="9324528" y="4458598"/>
              <a:ext cx="4788024" cy="954107"/>
            </a:xfrm>
            <a:prstGeom prst="rect">
              <a:avLst/>
            </a:prstGeom>
            <a:noFill/>
            <a:ln w="9525">
              <a:noFill/>
              <a:miter lim="800000"/>
              <a:headEnd/>
              <a:tailEnd/>
            </a:ln>
          </p:spPr>
          <p:txBody>
            <a:bodyPr wrap="square">
              <a:spAutoFit/>
            </a:bodyPr>
            <a:lstStyle/>
            <a:p>
              <a:pPr>
                <a:spcBef>
                  <a:spcPct val="50000"/>
                </a:spcBef>
              </a:pPr>
              <a:r>
                <a:rPr lang="en-US" sz="1600" dirty="0" smtClean="0">
                  <a:latin typeface="Chalkboard" charset="0"/>
                  <a:ea typeface="Chalkboard" charset="0"/>
                  <a:cs typeface="Chalkboard" charset="0"/>
                  <a:sym typeface="Symbol"/>
                </a:rPr>
                <a:t>&gt;&gt; Ci-In is similar in spirit of Mac-</a:t>
              </a:r>
              <a:r>
                <a:rPr lang="en-US" sz="1600" dirty="0" err="1" smtClean="0">
                  <a:solidFill>
                    <a:srgbClr val="FF0000"/>
                  </a:solidFill>
                  <a:latin typeface="Chalkboard" charset="0"/>
                  <a:ea typeface="Chalkboard" charset="0"/>
                  <a:cs typeface="Chalkboard" charset="0"/>
                  <a:sym typeface="Symbol"/>
                </a:rPr>
                <a:t>s</a:t>
              </a:r>
              <a:r>
                <a:rPr lang="en-US" sz="1600" dirty="0" err="1" smtClean="0">
                  <a:latin typeface="Chalkboard" charset="0"/>
                  <a:ea typeface="Chalkboard" charset="0"/>
                  <a:cs typeface="Chalkboard" charset="0"/>
                  <a:sym typeface="Symbol"/>
                </a:rPr>
                <a:t>forge</a:t>
              </a:r>
              <a:endParaRPr lang="en-US" sz="1600" dirty="0" smtClean="0">
                <a:latin typeface="Chalkboard" charset="0"/>
                <a:ea typeface="Chalkboard" charset="0"/>
                <a:cs typeface="Chalkboard" charset="0"/>
                <a:sym typeface="Symbol"/>
              </a:endParaRPr>
            </a:p>
            <a:p>
              <a:pPr>
                <a:spcBef>
                  <a:spcPct val="50000"/>
                </a:spcBef>
              </a:pPr>
              <a:r>
                <a:rPr lang="en-US" sz="1600" dirty="0" smtClean="0">
                  <a:solidFill>
                    <a:srgbClr val="FF0000"/>
                  </a:solidFill>
                  <a:latin typeface="Chalkboard" charset="0"/>
                  <a:ea typeface="Chalkboard" charset="0"/>
                  <a:cs typeface="Chalkboard" charset="0"/>
                  <a:sym typeface="Symbol"/>
                </a:rPr>
                <a:t>&gt;&gt; We need to introduce new game and definition since MAC and SKE has different s</a:t>
              </a:r>
              <a:r>
                <a:rPr lang="en-US" altLang="zh-CN" sz="1600" dirty="0" smtClean="0">
                  <a:solidFill>
                    <a:srgbClr val="FF0000"/>
                  </a:solidFill>
                  <a:latin typeface="Chalkboard" charset="0"/>
                  <a:ea typeface="Chalkboard" charset="0"/>
                  <a:cs typeface="Chalkboard" charset="0"/>
                  <a:sym typeface="Symbol"/>
                </a:rPr>
                <a:t>y</a:t>
              </a:r>
              <a:r>
                <a:rPr lang="en-US" sz="1600" dirty="0" smtClean="0">
                  <a:solidFill>
                    <a:srgbClr val="FF0000"/>
                  </a:solidFill>
                  <a:latin typeface="Chalkboard" charset="0"/>
                  <a:ea typeface="Chalkboard" charset="0"/>
                  <a:cs typeface="Chalkboard" charset="0"/>
                  <a:sym typeface="Symbol"/>
                </a:rPr>
                <a:t>ntax</a:t>
              </a:r>
              <a:endParaRPr lang="en-US" sz="1600" dirty="0" smtClean="0">
                <a:solidFill>
                  <a:srgbClr val="FF0000"/>
                </a:solidFill>
                <a:latin typeface="Chalkboard" charset="0"/>
                <a:ea typeface="Chalkboard" charset="0"/>
                <a:cs typeface="Chalkboard" charset="0"/>
              </a:endParaRPr>
            </a:p>
          </p:txBody>
        </p:sp>
      </p:grpSp>
      <p:sp>
        <p:nvSpPr>
          <p:cNvPr id="32" name="灯片编号占位符 10"/>
          <p:cNvSpPr>
            <a:spLocks noGrp="1"/>
          </p:cNvSpPr>
          <p:nvPr>
            <p:ph type="sldNum" sz="quarter" idx="12"/>
          </p:nvPr>
        </p:nvSpPr>
        <p:spPr>
          <a:xfrm>
            <a:off x="8507395" y="6398261"/>
            <a:ext cx="514400" cy="268139"/>
          </a:xfrm>
          <a:noFill/>
          <a:ln w="9525">
            <a:noFill/>
            <a:miter lim="800000"/>
            <a:headEnd/>
            <a:tailEnd/>
          </a:ln>
          <a:effectLst/>
        </p:spPr>
        <p:txBody>
          <a:bodyPr vert="horz" wrap="square" lIns="91440" tIns="45720" rIns="91440" bIns="45720" numCol="1" anchor="t" anchorCtr="0" compatLnSpc="1">
            <a:prstTxWarp prst="textNoShape">
              <a:avLst/>
            </a:prstTxWarp>
          </a:bodyPr>
          <a:lstStyle/>
          <a:p>
            <a:pPr algn="ctr"/>
            <a:r>
              <a:rPr lang="en-US" sz="1200" dirty="0" smtClean="0">
                <a:solidFill>
                  <a:schemeClr val="bg1">
                    <a:lumMod val="65000"/>
                  </a:schemeClr>
                </a:solidFill>
                <a:latin typeface="Calibri" panose="020F0502020204030204" pitchFamily="34" charset="0"/>
              </a:rPr>
              <a:t>22</a:t>
            </a:r>
            <a:endParaRPr lang="en-US" sz="1200" dirty="0">
              <a:solidFill>
                <a:schemeClr val="bg1">
                  <a:lumMod val="65000"/>
                </a:schemeClr>
              </a:solidFill>
              <a:latin typeface="Calibri" panose="020F0502020204030204" pitchFamily="34" charset="0"/>
            </a:endParaRPr>
          </a:p>
        </p:txBody>
      </p:sp>
    </p:spTree>
    <p:extLst>
      <p:ext uri="{BB962C8B-B14F-4D97-AF65-F5344CB8AC3E}">
        <p14:creationId xmlns:p14="http://schemas.microsoft.com/office/powerpoint/2010/main" val="1867208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8" grpId="0"/>
      <p:bldP spid="20" grpId="0"/>
      <p:bldP spid="26"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323528" y="95966"/>
            <a:ext cx="8712968" cy="596730"/>
          </a:xfrm>
          <a:prstGeom prst="rect">
            <a:avLst/>
          </a:prstGeom>
        </p:spPr>
        <p:txBody>
          <a:bodyPr/>
          <a:lstStyle/>
          <a:p>
            <a:pPr algn="ctr">
              <a:defRPr/>
            </a:pPr>
            <a:r>
              <a:rPr lang="en-US" sz="3200" kern="0" dirty="0" smtClean="0">
                <a:solidFill>
                  <a:srgbClr val="009900"/>
                </a:solidFill>
                <a:latin typeface="Chalkboard" charset="0"/>
                <a:ea typeface="Chalkboard" charset="0"/>
                <a:cs typeface="Chalkboard" charset="0"/>
              </a:rPr>
              <a:t>Authenticated Encryption</a:t>
            </a:r>
            <a:endParaRPr lang="en-US" sz="3200" kern="0" dirty="0">
              <a:solidFill>
                <a:srgbClr val="009900"/>
              </a:solidFill>
              <a:latin typeface="Chalkboard" charset="0"/>
              <a:ea typeface="Chalkboard" charset="0"/>
              <a:cs typeface="Chalkboard" charset="0"/>
            </a:endParaRPr>
          </a:p>
        </p:txBody>
      </p:sp>
      <p:sp>
        <p:nvSpPr>
          <p:cNvPr id="27" name="Text Box 7"/>
          <p:cNvSpPr txBox="1">
            <a:spLocks noChangeArrowheads="1"/>
          </p:cNvSpPr>
          <p:nvPr/>
        </p:nvSpPr>
        <p:spPr bwMode="auto">
          <a:xfrm>
            <a:off x="611560" y="1124744"/>
            <a:ext cx="5616624" cy="338554"/>
          </a:xfrm>
          <a:prstGeom prst="rect">
            <a:avLst/>
          </a:prstGeom>
          <a:noFill/>
          <a:ln w="9525">
            <a:noFill/>
            <a:miter lim="800000"/>
            <a:headEnd/>
            <a:tailEnd/>
          </a:ln>
        </p:spPr>
        <p:txBody>
          <a:bodyPr wrap="square">
            <a:spAutoFit/>
          </a:bodyPr>
          <a:lstStyle/>
          <a:p>
            <a:pPr>
              <a:spcBef>
                <a:spcPct val="50000"/>
              </a:spcBef>
            </a:pPr>
            <a:r>
              <a:rPr lang="en-US" sz="1600" dirty="0" smtClean="0">
                <a:latin typeface="Chalkboard" charset="0"/>
                <a:ea typeface="Chalkboard" charset="0"/>
                <a:cs typeface="Chalkboard" charset="0"/>
                <a:sym typeface="Symbol"/>
              </a:rPr>
              <a:t> = (Gen, </a:t>
            </a:r>
            <a:r>
              <a:rPr lang="en-US" sz="1600" dirty="0" err="1" smtClean="0">
                <a:latin typeface="Chalkboard" charset="0"/>
                <a:ea typeface="Chalkboard" charset="0"/>
                <a:cs typeface="Chalkboard" charset="0"/>
                <a:sym typeface="Symbol"/>
              </a:rPr>
              <a:t>Enc</a:t>
            </a:r>
            <a:r>
              <a:rPr lang="en-US" sz="1600" dirty="0" smtClean="0">
                <a:latin typeface="Chalkboard" charset="0"/>
                <a:ea typeface="Chalkboard" charset="0"/>
                <a:cs typeface="Chalkboard" charset="0"/>
                <a:sym typeface="Symbol"/>
              </a:rPr>
              <a:t>, Dec) is an authenticated encryption if</a:t>
            </a:r>
            <a:endParaRPr lang="en-US" sz="1600" baseline="-25000" dirty="0" smtClean="0">
              <a:solidFill>
                <a:srgbClr val="0000FF"/>
              </a:solidFill>
              <a:latin typeface="Chalkboard" charset="0"/>
              <a:ea typeface="Chalkboard" charset="0"/>
              <a:cs typeface="Chalkboard" charset="0"/>
            </a:endParaRPr>
          </a:p>
        </p:txBody>
      </p:sp>
      <p:sp>
        <p:nvSpPr>
          <p:cNvPr id="31" name="Text Box 7"/>
          <p:cNvSpPr txBox="1">
            <a:spLocks noChangeArrowheads="1"/>
          </p:cNvSpPr>
          <p:nvPr/>
        </p:nvSpPr>
        <p:spPr bwMode="auto">
          <a:xfrm>
            <a:off x="1187624" y="1722294"/>
            <a:ext cx="5616624" cy="338554"/>
          </a:xfrm>
          <a:prstGeom prst="rect">
            <a:avLst/>
          </a:prstGeom>
          <a:noFill/>
          <a:ln w="9525">
            <a:noFill/>
            <a:miter lim="800000"/>
            <a:headEnd/>
            <a:tailEnd/>
          </a:ln>
        </p:spPr>
        <p:txBody>
          <a:bodyPr wrap="square">
            <a:spAutoFit/>
          </a:bodyPr>
          <a:lstStyle/>
          <a:p>
            <a:pPr>
              <a:spcBef>
                <a:spcPct val="50000"/>
              </a:spcBef>
            </a:pPr>
            <a:r>
              <a:rPr lang="en-US" sz="1600" dirty="0" smtClean="0">
                <a:latin typeface="Chalkboard" charset="0"/>
                <a:ea typeface="Chalkboard" charset="0"/>
                <a:cs typeface="Chalkboard" charset="0"/>
                <a:sym typeface="Symbol"/>
              </a:rPr>
              <a:t>-  = (Gen, </a:t>
            </a:r>
            <a:r>
              <a:rPr lang="en-US" sz="1600" dirty="0" err="1" smtClean="0">
                <a:latin typeface="Chalkboard" charset="0"/>
                <a:ea typeface="Chalkboard" charset="0"/>
                <a:cs typeface="Chalkboard" charset="0"/>
                <a:sym typeface="Symbol"/>
              </a:rPr>
              <a:t>Enc</a:t>
            </a:r>
            <a:r>
              <a:rPr lang="en-US" sz="1600" dirty="0" smtClean="0">
                <a:latin typeface="Chalkboard" charset="0"/>
                <a:ea typeface="Chalkboard" charset="0"/>
                <a:cs typeface="Chalkboard" charset="0"/>
                <a:sym typeface="Symbol"/>
              </a:rPr>
              <a:t>, Dec) is </a:t>
            </a:r>
            <a:r>
              <a:rPr lang="en-US" sz="1600" dirty="0" err="1" smtClean="0">
                <a:latin typeface="Chalkboard" charset="0"/>
                <a:ea typeface="Chalkboard" charset="0"/>
                <a:cs typeface="Chalkboard" charset="0"/>
                <a:sym typeface="Symbol"/>
              </a:rPr>
              <a:t>cpa</a:t>
            </a:r>
            <a:r>
              <a:rPr lang="en-US" sz="1600" dirty="0" smtClean="0">
                <a:latin typeface="Chalkboard" charset="0"/>
                <a:ea typeface="Chalkboard" charset="0"/>
                <a:cs typeface="Chalkboard" charset="0"/>
                <a:sym typeface="Symbol"/>
              </a:rPr>
              <a:t>-secure  AND</a:t>
            </a:r>
            <a:endParaRPr lang="en-US" sz="1600" baseline="-25000" dirty="0" smtClean="0">
              <a:solidFill>
                <a:srgbClr val="0000FF"/>
              </a:solidFill>
              <a:latin typeface="Chalkboard" charset="0"/>
              <a:ea typeface="Chalkboard" charset="0"/>
              <a:cs typeface="Chalkboard" charset="0"/>
            </a:endParaRPr>
          </a:p>
        </p:txBody>
      </p:sp>
      <p:sp>
        <p:nvSpPr>
          <p:cNvPr id="32" name="Text Box 7"/>
          <p:cNvSpPr txBox="1">
            <a:spLocks noChangeArrowheads="1"/>
          </p:cNvSpPr>
          <p:nvPr/>
        </p:nvSpPr>
        <p:spPr bwMode="auto">
          <a:xfrm>
            <a:off x="1187624" y="2154342"/>
            <a:ext cx="7848872" cy="584775"/>
          </a:xfrm>
          <a:prstGeom prst="rect">
            <a:avLst/>
          </a:prstGeom>
          <a:noFill/>
          <a:ln w="9525">
            <a:noFill/>
            <a:miter lim="800000"/>
            <a:headEnd/>
            <a:tailEnd/>
          </a:ln>
        </p:spPr>
        <p:txBody>
          <a:bodyPr wrap="square">
            <a:spAutoFit/>
          </a:bodyPr>
          <a:lstStyle/>
          <a:p>
            <a:pPr>
              <a:spcBef>
                <a:spcPct val="50000"/>
              </a:spcBef>
            </a:pPr>
            <a:r>
              <a:rPr lang="en-US" sz="1600" dirty="0" smtClean="0">
                <a:latin typeface="Chalkboard" charset="0"/>
                <a:ea typeface="Chalkboard" charset="0"/>
                <a:cs typeface="Chalkboard" charset="0"/>
                <a:sym typeface="Symbol"/>
              </a:rPr>
              <a:t>-  = (Gen, </a:t>
            </a:r>
            <a:r>
              <a:rPr lang="en-US" sz="1600" dirty="0" err="1" smtClean="0">
                <a:latin typeface="Chalkboard" charset="0"/>
                <a:ea typeface="Chalkboard" charset="0"/>
                <a:cs typeface="Chalkboard" charset="0"/>
                <a:sym typeface="Symbol"/>
              </a:rPr>
              <a:t>Enc</a:t>
            </a:r>
            <a:r>
              <a:rPr lang="en-US" sz="1600" dirty="0" smtClean="0">
                <a:latin typeface="Chalkboard" charset="0"/>
                <a:ea typeface="Chalkboard" charset="0"/>
                <a:cs typeface="Chalkboard" charset="0"/>
                <a:sym typeface="Symbol"/>
              </a:rPr>
              <a:t>, Dec) has </a:t>
            </a:r>
            <a:r>
              <a:rPr lang="en-US" sz="1600" dirty="0" err="1" smtClean="0">
                <a:latin typeface="Chalkboard" charset="0"/>
                <a:ea typeface="Chalkboard" charset="0"/>
                <a:cs typeface="Chalkboard" charset="0"/>
                <a:sym typeface="Symbol"/>
              </a:rPr>
              <a:t>ciphertext</a:t>
            </a:r>
            <a:r>
              <a:rPr lang="en-US" sz="1600" dirty="0" smtClean="0">
                <a:latin typeface="Chalkboard" charset="0"/>
                <a:ea typeface="Chalkboard" charset="0"/>
                <a:cs typeface="Chalkboard" charset="0"/>
                <a:sym typeface="Symbol"/>
              </a:rPr>
              <a:t> integrity (hard to come up with a </a:t>
            </a:r>
            <a:r>
              <a:rPr lang="en-US" sz="1600" dirty="0" err="1" smtClean="0">
                <a:latin typeface="Chalkboard" charset="0"/>
                <a:ea typeface="Chalkboard" charset="0"/>
                <a:cs typeface="Chalkboard" charset="0"/>
                <a:sym typeface="Symbol"/>
              </a:rPr>
              <a:t>ciphertext</a:t>
            </a:r>
            <a:r>
              <a:rPr lang="en-US" sz="1600" dirty="0" smtClean="0">
                <a:latin typeface="Chalkboard" charset="0"/>
                <a:ea typeface="Chalkboard" charset="0"/>
                <a:cs typeface="Chalkboard" charset="0"/>
                <a:sym typeface="Symbol"/>
              </a:rPr>
              <a:t> that has valid decryption even after sufficient training )</a:t>
            </a:r>
            <a:endParaRPr lang="en-US" sz="1600" baseline="-25000" dirty="0" smtClean="0">
              <a:solidFill>
                <a:srgbClr val="0000FF"/>
              </a:solidFill>
              <a:latin typeface="Chalkboard" charset="0"/>
              <a:ea typeface="Chalkboard" charset="0"/>
              <a:cs typeface="Chalkboard" charset="0"/>
            </a:endParaRPr>
          </a:p>
        </p:txBody>
      </p:sp>
      <p:sp>
        <p:nvSpPr>
          <p:cNvPr id="12" name="灯片编号占位符 10"/>
          <p:cNvSpPr>
            <a:spLocks noGrp="1"/>
          </p:cNvSpPr>
          <p:nvPr>
            <p:ph type="sldNum" sz="quarter" idx="12"/>
          </p:nvPr>
        </p:nvSpPr>
        <p:spPr>
          <a:xfrm>
            <a:off x="8507395" y="6398261"/>
            <a:ext cx="514400" cy="268139"/>
          </a:xfrm>
          <a:noFill/>
          <a:ln w="9525">
            <a:noFill/>
            <a:miter lim="800000"/>
            <a:headEnd/>
            <a:tailEnd/>
          </a:ln>
          <a:effectLst/>
        </p:spPr>
        <p:txBody>
          <a:bodyPr vert="horz" wrap="square" lIns="91440" tIns="45720" rIns="91440" bIns="45720" numCol="1" anchor="t" anchorCtr="0" compatLnSpc="1">
            <a:prstTxWarp prst="textNoShape">
              <a:avLst/>
            </a:prstTxWarp>
          </a:bodyPr>
          <a:lstStyle/>
          <a:p>
            <a:pPr algn="ctr"/>
            <a:r>
              <a:rPr lang="en-US" sz="1200" dirty="0" smtClean="0">
                <a:solidFill>
                  <a:schemeClr val="bg1">
                    <a:lumMod val="65000"/>
                  </a:schemeClr>
                </a:solidFill>
                <a:latin typeface="Calibri" panose="020F0502020204030204" pitchFamily="34" charset="0"/>
              </a:rPr>
              <a:t>23</a:t>
            </a:r>
            <a:endParaRPr lang="en-US" sz="1200" dirty="0">
              <a:solidFill>
                <a:schemeClr val="bg1">
                  <a:lumMod val="65000"/>
                </a:schemeClr>
              </a:solidFill>
              <a:latin typeface="Calibri" panose="020F0502020204030204" pitchFamily="34" charset="0"/>
            </a:endParaRPr>
          </a:p>
        </p:txBody>
      </p:sp>
    </p:spTree>
    <p:extLst>
      <p:ext uri="{BB962C8B-B14F-4D97-AF65-F5344CB8AC3E}">
        <p14:creationId xmlns:p14="http://schemas.microsoft.com/office/powerpoint/2010/main" val="4211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1" grpId="0"/>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0" y="44624"/>
            <a:ext cx="9036496" cy="596730"/>
          </a:xfrm>
          <a:prstGeom prst="rect">
            <a:avLst/>
          </a:prstGeom>
        </p:spPr>
        <p:txBody>
          <a:bodyPr/>
          <a:lstStyle/>
          <a:p>
            <a:pPr algn="ctr">
              <a:defRPr/>
            </a:pPr>
            <a:r>
              <a:rPr lang="en-US" sz="3200" kern="0" dirty="0" smtClean="0">
                <a:solidFill>
                  <a:srgbClr val="009900"/>
                </a:solidFill>
                <a:latin typeface="Chalkboard" charset="0"/>
                <a:ea typeface="Chalkboard" charset="0"/>
                <a:cs typeface="Chalkboard" charset="0"/>
              </a:rPr>
              <a:t> </a:t>
            </a:r>
            <a:r>
              <a:rPr lang="en-US" sz="3200" kern="0" dirty="0" err="1" smtClean="0">
                <a:solidFill>
                  <a:srgbClr val="009900"/>
                </a:solidFill>
                <a:latin typeface="Chalkboard" charset="0"/>
                <a:ea typeface="Chalkboard" charset="0"/>
                <a:cs typeface="Chalkboard" charset="0"/>
              </a:rPr>
              <a:t>Ciphertext</a:t>
            </a:r>
            <a:r>
              <a:rPr lang="en-US" sz="3200" kern="0" dirty="0" smtClean="0">
                <a:solidFill>
                  <a:srgbClr val="009900"/>
                </a:solidFill>
                <a:latin typeface="Chalkboard" charset="0"/>
                <a:ea typeface="Chalkboard" charset="0"/>
                <a:cs typeface="Chalkboard" charset="0"/>
              </a:rPr>
              <a:t> Integrity Experiment </a:t>
            </a:r>
            <a:endParaRPr lang="en-US" sz="3200" kern="0" dirty="0">
              <a:solidFill>
                <a:srgbClr val="009900"/>
              </a:solidFill>
              <a:latin typeface="Chalkboard" charset="0"/>
              <a:ea typeface="Chalkboard" charset="0"/>
              <a:cs typeface="Chalkboard" charset="0"/>
            </a:endParaRPr>
          </a:p>
        </p:txBody>
      </p:sp>
      <p:sp>
        <p:nvSpPr>
          <p:cNvPr id="8" name="Text Box 7"/>
          <p:cNvSpPr txBox="1">
            <a:spLocks noChangeArrowheads="1"/>
          </p:cNvSpPr>
          <p:nvPr/>
        </p:nvSpPr>
        <p:spPr bwMode="auto">
          <a:xfrm>
            <a:off x="6388968" y="721732"/>
            <a:ext cx="2071464" cy="338554"/>
          </a:xfrm>
          <a:prstGeom prst="rect">
            <a:avLst/>
          </a:prstGeom>
          <a:noFill/>
          <a:ln w="9525">
            <a:noFill/>
            <a:miter lim="800000"/>
            <a:headEnd/>
            <a:tailEnd/>
          </a:ln>
        </p:spPr>
        <p:txBody>
          <a:bodyPr wrap="square">
            <a:spAutoFit/>
          </a:bodyPr>
          <a:lstStyle/>
          <a:p>
            <a:pPr>
              <a:spcBef>
                <a:spcPct val="50000"/>
              </a:spcBef>
            </a:pPr>
            <a:r>
              <a:rPr lang="en-US" sz="1600" dirty="0" smtClean="0">
                <a:latin typeface="Chalkboard" charset="0"/>
                <a:ea typeface="Chalkboard" charset="0"/>
                <a:cs typeface="Chalkboard" charset="0"/>
                <a:sym typeface="Symbol"/>
              </a:rPr>
              <a:t> = (Gen, </a:t>
            </a:r>
            <a:r>
              <a:rPr lang="en-US" sz="1600" dirty="0" err="1" smtClean="0">
                <a:latin typeface="Chalkboard" charset="0"/>
                <a:ea typeface="Chalkboard" charset="0"/>
                <a:cs typeface="Chalkboard" charset="0"/>
                <a:sym typeface="Symbol"/>
              </a:rPr>
              <a:t>Enc</a:t>
            </a:r>
            <a:r>
              <a:rPr lang="en-US" sz="1600" dirty="0" smtClean="0">
                <a:latin typeface="Chalkboard" charset="0"/>
                <a:ea typeface="Chalkboard" charset="0"/>
                <a:cs typeface="Chalkboard" charset="0"/>
                <a:sym typeface="Symbol"/>
              </a:rPr>
              <a:t>, Dec)</a:t>
            </a:r>
            <a:endParaRPr lang="en-US" sz="1600" baseline="-25000" dirty="0" smtClean="0">
              <a:solidFill>
                <a:srgbClr val="0000FF"/>
              </a:solidFill>
              <a:latin typeface="Chalkboard" charset="0"/>
              <a:ea typeface="Chalkboard" charset="0"/>
              <a:cs typeface="Chalkboard" charset="0"/>
            </a:endParaRPr>
          </a:p>
        </p:txBody>
      </p:sp>
      <p:grpSp>
        <p:nvGrpSpPr>
          <p:cNvPr id="2" name="Group 1"/>
          <p:cNvGrpSpPr/>
          <p:nvPr/>
        </p:nvGrpSpPr>
        <p:grpSpPr>
          <a:xfrm>
            <a:off x="259904" y="692696"/>
            <a:ext cx="3808040" cy="533092"/>
            <a:chOff x="259904" y="4458598"/>
            <a:chExt cx="3808040" cy="533092"/>
          </a:xfrm>
        </p:grpSpPr>
        <p:sp>
          <p:nvSpPr>
            <p:cNvPr id="7" name="Text Box 7"/>
            <p:cNvSpPr txBox="1">
              <a:spLocks noChangeArrowheads="1"/>
            </p:cNvSpPr>
            <p:nvPr/>
          </p:nvSpPr>
          <p:spPr bwMode="auto">
            <a:xfrm>
              <a:off x="259904" y="4458598"/>
              <a:ext cx="3808040" cy="338554"/>
            </a:xfrm>
            <a:prstGeom prst="rect">
              <a:avLst/>
            </a:prstGeom>
            <a:noFill/>
            <a:ln w="9525">
              <a:noFill/>
              <a:miter lim="800000"/>
              <a:headEnd/>
              <a:tailEnd/>
            </a:ln>
          </p:spPr>
          <p:txBody>
            <a:bodyPr wrap="square">
              <a:spAutoFit/>
            </a:bodyPr>
            <a:lstStyle/>
            <a:p>
              <a:pPr>
                <a:spcBef>
                  <a:spcPct val="50000"/>
                </a:spcBef>
              </a:pPr>
              <a:r>
                <a:rPr lang="en-US" sz="1600" dirty="0" smtClean="0">
                  <a:latin typeface="Chalkboard" charset="0"/>
                  <a:ea typeface="Chalkboard" charset="0"/>
                  <a:cs typeface="Chalkboard" charset="0"/>
                  <a:sym typeface="Symbol"/>
                </a:rPr>
                <a:t>Experiment </a:t>
              </a:r>
              <a:r>
                <a:rPr lang="en-US" sz="1600" dirty="0" err="1" smtClean="0">
                  <a:latin typeface="Chalkboard" charset="0"/>
                  <a:ea typeface="Chalkboard" charset="0"/>
                  <a:cs typeface="Chalkboard" charset="0"/>
                  <a:sym typeface="Symbol"/>
                </a:rPr>
                <a:t>CiIn</a:t>
              </a:r>
              <a:r>
                <a:rPr lang="en-US" sz="1600" dirty="0" smtClean="0">
                  <a:latin typeface="Chalkboard" charset="0"/>
                  <a:ea typeface="Chalkboard" charset="0"/>
                  <a:cs typeface="Chalkboard" charset="0"/>
                  <a:sym typeface="Symbol"/>
                </a:rPr>
                <a:t>        (n)</a:t>
              </a:r>
              <a:endParaRPr lang="en-US" sz="1600" baseline="-25000" dirty="0" smtClean="0">
                <a:solidFill>
                  <a:srgbClr val="0000FF"/>
                </a:solidFill>
                <a:latin typeface="Chalkboard" charset="0"/>
                <a:ea typeface="Chalkboard" charset="0"/>
                <a:cs typeface="Chalkboard" charset="0"/>
              </a:endParaRPr>
            </a:p>
          </p:txBody>
        </p:sp>
        <p:sp>
          <p:nvSpPr>
            <p:cNvPr id="11" name="Text Box 7"/>
            <p:cNvSpPr txBox="1">
              <a:spLocks noChangeArrowheads="1"/>
            </p:cNvSpPr>
            <p:nvPr/>
          </p:nvSpPr>
          <p:spPr bwMode="auto">
            <a:xfrm>
              <a:off x="1907704" y="4653136"/>
              <a:ext cx="631304" cy="338554"/>
            </a:xfrm>
            <a:prstGeom prst="rect">
              <a:avLst/>
            </a:prstGeom>
            <a:noFill/>
            <a:ln w="9525">
              <a:noFill/>
              <a:miter lim="800000"/>
              <a:headEnd/>
              <a:tailEnd/>
            </a:ln>
          </p:spPr>
          <p:txBody>
            <a:bodyPr wrap="square">
              <a:spAutoFit/>
            </a:bodyPr>
            <a:lstStyle/>
            <a:p>
              <a:pPr>
                <a:spcBef>
                  <a:spcPct val="50000"/>
                </a:spcBef>
              </a:pPr>
              <a:r>
                <a:rPr lang="en-US" sz="1600" dirty="0" smtClean="0">
                  <a:latin typeface="Chalkboard" charset="0"/>
                  <a:ea typeface="Chalkboard" charset="0"/>
                  <a:cs typeface="Chalkboard" charset="0"/>
                  <a:sym typeface="Symbol"/>
                </a:rPr>
                <a:t>A, </a:t>
              </a:r>
              <a:endParaRPr lang="en-US" sz="1600" baseline="-25000" dirty="0" smtClean="0">
                <a:solidFill>
                  <a:srgbClr val="0000FF"/>
                </a:solidFill>
                <a:latin typeface="Chalkboard" charset="0"/>
                <a:ea typeface="Chalkboard" charset="0"/>
                <a:cs typeface="Chalkboard" charset="0"/>
              </a:endParaRPr>
            </a:p>
          </p:txBody>
        </p:sp>
      </p:grpSp>
      <p:pic>
        <p:nvPicPr>
          <p:cNvPr id="12" name="Picture 3"/>
          <p:cNvPicPr>
            <a:picLocks noChangeAspect="1" noChangeArrowheads="1"/>
          </p:cNvPicPr>
          <p:nvPr/>
        </p:nvPicPr>
        <p:blipFill>
          <a:blip r:embed="rId3" cstate="print"/>
          <a:srcRect/>
          <a:stretch>
            <a:fillRect/>
          </a:stretch>
        </p:blipFill>
        <p:spPr bwMode="auto">
          <a:xfrm>
            <a:off x="896810" y="2145775"/>
            <a:ext cx="1514272" cy="872663"/>
          </a:xfrm>
          <a:prstGeom prst="rect">
            <a:avLst/>
          </a:prstGeom>
          <a:noFill/>
          <a:ln w="9525">
            <a:noFill/>
            <a:miter lim="800000"/>
            <a:headEnd/>
            <a:tailEnd/>
          </a:ln>
        </p:spPr>
      </p:pic>
      <p:sp>
        <p:nvSpPr>
          <p:cNvPr id="14" name="Text Box 7"/>
          <p:cNvSpPr txBox="1">
            <a:spLocks noChangeArrowheads="1"/>
          </p:cNvSpPr>
          <p:nvPr/>
        </p:nvSpPr>
        <p:spPr bwMode="auto">
          <a:xfrm>
            <a:off x="683568" y="3018438"/>
            <a:ext cx="1512168" cy="338554"/>
          </a:xfrm>
          <a:prstGeom prst="rect">
            <a:avLst/>
          </a:prstGeom>
          <a:noFill/>
          <a:ln w="9525">
            <a:noFill/>
            <a:miter lim="800000"/>
            <a:headEnd/>
            <a:tailEnd/>
          </a:ln>
        </p:spPr>
        <p:txBody>
          <a:bodyPr wrap="square">
            <a:spAutoFit/>
          </a:bodyPr>
          <a:lstStyle/>
          <a:p>
            <a:pPr marL="457200" indent="-457200">
              <a:spcBef>
                <a:spcPct val="50000"/>
              </a:spcBef>
            </a:pPr>
            <a:r>
              <a:rPr lang="en-US" sz="1600" dirty="0" smtClean="0">
                <a:latin typeface="Chalkboard" charset="0"/>
                <a:ea typeface="Chalkboard" charset="0"/>
                <a:cs typeface="Chalkboard" charset="0"/>
                <a:sym typeface="Symbol"/>
              </a:rPr>
              <a:t>I can forge </a:t>
            </a:r>
            <a:endParaRPr lang="en-US" sz="1600" dirty="0" smtClean="0">
              <a:solidFill>
                <a:srgbClr val="0000FF"/>
              </a:solidFill>
              <a:latin typeface="Chalkboard" charset="0"/>
              <a:ea typeface="Chalkboard" charset="0"/>
              <a:cs typeface="Chalkboard" charset="0"/>
            </a:endParaRPr>
          </a:p>
        </p:txBody>
      </p:sp>
      <p:sp>
        <p:nvSpPr>
          <p:cNvPr id="16" name="Text Box 7"/>
          <p:cNvSpPr txBox="1">
            <a:spLocks noChangeArrowheads="1"/>
          </p:cNvSpPr>
          <p:nvPr/>
        </p:nvSpPr>
        <p:spPr bwMode="auto">
          <a:xfrm>
            <a:off x="539552" y="1700808"/>
            <a:ext cx="1872208" cy="338554"/>
          </a:xfrm>
          <a:prstGeom prst="rect">
            <a:avLst/>
          </a:prstGeom>
          <a:noFill/>
          <a:ln w="9525">
            <a:noFill/>
            <a:miter lim="800000"/>
            <a:headEnd/>
            <a:tailEnd/>
          </a:ln>
        </p:spPr>
        <p:txBody>
          <a:bodyPr wrap="square">
            <a:spAutoFit/>
          </a:bodyPr>
          <a:lstStyle/>
          <a:p>
            <a:pPr marL="457200" indent="-457200">
              <a:spcBef>
                <a:spcPct val="50000"/>
              </a:spcBef>
            </a:pPr>
            <a:r>
              <a:rPr lang="en-US" sz="1600" dirty="0" smtClean="0">
                <a:latin typeface="Chalkboard" charset="0"/>
                <a:ea typeface="Chalkboard" charset="0"/>
                <a:cs typeface="Chalkboard" charset="0"/>
                <a:sym typeface="Symbol"/>
              </a:rPr>
              <a:t>PPT Attacker A</a:t>
            </a:r>
            <a:endParaRPr lang="en-US" sz="1600" dirty="0" smtClean="0">
              <a:solidFill>
                <a:srgbClr val="0000FF"/>
              </a:solidFill>
              <a:latin typeface="Chalkboard" charset="0"/>
              <a:ea typeface="Chalkboard" charset="0"/>
              <a:cs typeface="Chalkboard" charset="0"/>
            </a:endParaRPr>
          </a:p>
        </p:txBody>
      </p:sp>
      <p:pic>
        <p:nvPicPr>
          <p:cNvPr id="18" name="Picture 2"/>
          <p:cNvPicPr>
            <a:picLocks noChangeAspect="1" noChangeArrowheads="1"/>
          </p:cNvPicPr>
          <p:nvPr/>
        </p:nvPicPr>
        <p:blipFill>
          <a:blip r:embed="rId4" cstate="print"/>
          <a:srcRect/>
          <a:stretch>
            <a:fillRect/>
          </a:stretch>
        </p:blipFill>
        <p:spPr bwMode="auto">
          <a:xfrm>
            <a:off x="5850530" y="1916832"/>
            <a:ext cx="1742830" cy="1052806"/>
          </a:xfrm>
          <a:prstGeom prst="rect">
            <a:avLst/>
          </a:prstGeom>
          <a:noFill/>
          <a:ln w="9525">
            <a:noFill/>
            <a:miter lim="800000"/>
            <a:headEnd/>
            <a:tailEnd/>
          </a:ln>
        </p:spPr>
      </p:pic>
      <p:sp>
        <p:nvSpPr>
          <p:cNvPr id="19" name="Text Box 7"/>
          <p:cNvSpPr txBox="1">
            <a:spLocks noChangeArrowheads="1"/>
          </p:cNvSpPr>
          <p:nvPr/>
        </p:nvSpPr>
        <p:spPr bwMode="auto">
          <a:xfrm>
            <a:off x="6116034" y="2969638"/>
            <a:ext cx="1660830" cy="338554"/>
          </a:xfrm>
          <a:prstGeom prst="rect">
            <a:avLst/>
          </a:prstGeom>
          <a:noFill/>
          <a:ln w="9525">
            <a:noFill/>
            <a:miter lim="800000"/>
            <a:headEnd/>
            <a:tailEnd/>
          </a:ln>
        </p:spPr>
        <p:txBody>
          <a:bodyPr wrap="square">
            <a:spAutoFit/>
          </a:bodyPr>
          <a:lstStyle/>
          <a:p>
            <a:pPr marL="457200" indent="-457200">
              <a:spcBef>
                <a:spcPct val="50000"/>
              </a:spcBef>
            </a:pPr>
            <a:r>
              <a:rPr lang="en-US" sz="1600" dirty="0" smtClean="0">
                <a:latin typeface="Chalkboard" charset="0"/>
                <a:ea typeface="Chalkboard" charset="0"/>
                <a:cs typeface="Chalkboard" charset="0"/>
                <a:sym typeface="Symbol"/>
              </a:rPr>
              <a:t>Let me verify</a:t>
            </a:r>
            <a:endParaRPr lang="en-US" sz="1600" dirty="0" smtClean="0">
              <a:solidFill>
                <a:srgbClr val="0000FF"/>
              </a:solidFill>
              <a:latin typeface="Chalkboard" charset="0"/>
              <a:ea typeface="Chalkboard" charset="0"/>
              <a:cs typeface="Chalkboard" charset="0"/>
            </a:endParaRPr>
          </a:p>
        </p:txBody>
      </p:sp>
      <p:grpSp>
        <p:nvGrpSpPr>
          <p:cNvPr id="4" name="Group 48"/>
          <p:cNvGrpSpPr/>
          <p:nvPr/>
        </p:nvGrpSpPr>
        <p:grpSpPr>
          <a:xfrm>
            <a:off x="8037512" y="2926665"/>
            <a:ext cx="1070992" cy="338554"/>
            <a:chOff x="7514955" y="5223801"/>
            <a:chExt cx="1207300" cy="617860"/>
          </a:xfrm>
        </p:grpSpPr>
        <p:sp>
          <p:nvSpPr>
            <p:cNvPr id="21" name="Rectangle 20"/>
            <p:cNvSpPr/>
            <p:nvPr/>
          </p:nvSpPr>
          <p:spPr>
            <a:xfrm>
              <a:off x="7524328" y="5301208"/>
              <a:ext cx="91440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halkboard" charset="0"/>
                <a:ea typeface="Chalkboard" charset="0"/>
                <a:cs typeface="Chalkboard" charset="0"/>
              </a:endParaRPr>
            </a:p>
          </p:txBody>
        </p:sp>
        <p:sp>
          <p:nvSpPr>
            <p:cNvPr id="22" name="Text Box 7"/>
            <p:cNvSpPr txBox="1">
              <a:spLocks noChangeArrowheads="1"/>
            </p:cNvSpPr>
            <p:nvPr/>
          </p:nvSpPr>
          <p:spPr bwMode="auto">
            <a:xfrm>
              <a:off x="7514955" y="5223801"/>
              <a:ext cx="1207300" cy="617860"/>
            </a:xfrm>
            <a:prstGeom prst="rect">
              <a:avLst/>
            </a:prstGeom>
            <a:noFill/>
            <a:ln w="9525">
              <a:noFill/>
              <a:miter lim="800000"/>
              <a:headEnd/>
              <a:tailEnd/>
            </a:ln>
          </p:spPr>
          <p:txBody>
            <a:bodyPr wrap="square">
              <a:spAutoFit/>
            </a:bodyPr>
            <a:lstStyle/>
            <a:p>
              <a:pPr marL="457200" indent="-457200">
                <a:spcBef>
                  <a:spcPct val="50000"/>
                </a:spcBef>
              </a:pPr>
              <a:r>
                <a:rPr lang="en-US" sz="1600" dirty="0" smtClean="0">
                  <a:latin typeface="Chalkboard" charset="0"/>
                  <a:ea typeface="Chalkboard" charset="0"/>
                  <a:cs typeface="Chalkboard" charset="0"/>
                </a:rPr>
                <a:t>Gen(1</a:t>
              </a:r>
              <a:r>
                <a:rPr lang="en-US" sz="1600" baseline="30000" dirty="0" smtClean="0">
                  <a:latin typeface="Chalkboard" charset="0"/>
                  <a:ea typeface="Chalkboard" charset="0"/>
                  <a:cs typeface="Chalkboard" charset="0"/>
                </a:rPr>
                <a:t>n</a:t>
              </a:r>
              <a:r>
                <a:rPr lang="en-US" sz="1600" dirty="0" smtClean="0">
                  <a:latin typeface="Chalkboard" charset="0"/>
                  <a:ea typeface="Chalkboard" charset="0"/>
                  <a:cs typeface="Chalkboard" charset="0"/>
                </a:rPr>
                <a:t>)</a:t>
              </a:r>
              <a:endParaRPr lang="en-US" sz="1600" dirty="0" smtClean="0">
                <a:solidFill>
                  <a:srgbClr val="0000FF"/>
                </a:solidFill>
                <a:latin typeface="Chalkboard" charset="0"/>
                <a:ea typeface="Chalkboard" charset="0"/>
                <a:cs typeface="Chalkboard" charset="0"/>
              </a:endParaRPr>
            </a:p>
          </p:txBody>
        </p:sp>
      </p:grpSp>
      <p:sp>
        <p:nvSpPr>
          <p:cNvPr id="23" name="Text Box 7"/>
          <p:cNvSpPr txBox="1">
            <a:spLocks noChangeArrowheads="1"/>
          </p:cNvSpPr>
          <p:nvPr/>
        </p:nvSpPr>
        <p:spPr bwMode="auto">
          <a:xfrm rot="18882211">
            <a:off x="7762799" y="2638159"/>
            <a:ext cx="383268" cy="338554"/>
          </a:xfrm>
          <a:prstGeom prst="rect">
            <a:avLst/>
          </a:prstGeom>
          <a:noFill/>
          <a:ln w="9525">
            <a:noFill/>
            <a:miter lim="800000"/>
            <a:headEnd/>
            <a:tailEnd/>
          </a:ln>
        </p:spPr>
        <p:txBody>
          <a:bodyPr wrap="square">
            <a:spAutoFit/>
          </a:bodyPr>
          <a:lstStyle/>
          <a:p>
            <a:pPr marL="457200" indent="-457200">
              <a:spcBef>
                <a:spcPct val="50000"/>
              </a:spcBef>
            </a:pPr>
            <a:r>
              <a:rPr lang="en-US" sz="1600" dirty="0" smtClean="0">
                <a:latin typeface="Chalkboard" charset="0"/>
                <a:ea typeface="Chalkboard" charset="0"/>
                <a:cs typeface="Chalkboard" charset="0"/>
              </a:rPr>
              <a:t>k</a:t>
            </a:r>
            <a:endParaRPr lang="en-US" sz="1600" dirty="0" smtClean="0">
              <a:solidFill>
                <a:srgbClr val="0000FF"/>
              </a:solidFill>
              <a:latin typeface="Chalkboard" charset="0"/>
              <a:ea typeface="Chalkboard" charset="0"/>
              <a:cs typeface="Chalkboard" charset="0"/>
            </a:endParaRPr>
          </a:p>
        </p:txBody>
      </p:sp>
      <p:grpSp>
        <p:nvGrpSpPr>
          <p:cNvPr id="6" name="Group 23"/>
          <p:cNvGrpSpPr/>
          <p:nvPr/>
        </p:nvGrpSpPr>
        <p:grpSpPr>
          <a:xfrm>
            <a:off x="2555776" y="1827112"/>
            <a:ext cx="3222746" cy="377752"/>
            <a:chOff x="2555776" y="1772816"/>
            <a:chExt cx="3222746" cy="377752"/>
          </a:xfrm>
        </p:grpSpPr>
        <p:cxnSp>
          <p:nvCxnSpPr>
            <p:cNvPr id="27" name="Straight Arrow Connector 26"/>
            <p:cNvCxnSpPr/>
            <p:nvPr/>
          </p:nvCxnSpPr>
          <p:spPr>
            <a:xfrm>
              <a:off x="2555776" y="1988840"/>
              <a:ext cx="846482" cy="0"/>
            </a:xfrm>
            <a:prstGeom prst="straightConnector1">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932040" y="1981291"/>
              <a:ext cx="846482" cy="0"/>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nvGrpSpPr>
            <p:cNvPr id="20" name="Group 24"/>
            <p:cNvGrpSpPr/>
            <p:nvPr/>
          </p:nvGrpSpPr>
          <p:grpSpPr>
            <a:xfrm>
              <a:off x="3131840" y="1772816"/>
              <a:ext cx="1959984" cy="377752"/>
              <a:chOff x="2923623" y="1772816"/>
              <a:chExt cx="1959984" cy="377752"/>
            </a:xfrm>
          </p:grpSpPr>
          <p:sp>
            <p:nvSpPr>
              <p:cNvPr id="28" name="Rectangle 27"/>
              <p:cNvSpPr/>
              <p:nvPr/>
            </p:nvSpPr>
            <p:spPr>
              <a:xfrm>
                <a:off x="2971056" y="1772816"/>
                <a:ext cx="1824775" cy="377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halkboard" charset="0"/>
                  <a:ea typeface="Chalkboard" charset="0"/>
                  <a:cs typeface="Chalkboard" charset="0"/>
                </a:endParaRPr>
              </a:p>
            </p:txBody>
          </p:sp>
          <p:sp>
            <p:nvSpPr>
              <p:cNvPr id="29" name="Text Box 7"/>
              <p:cNvSpPr txBox="1">
                <a:spLocks noChangeArrowheads="1"/>
              </p:cNvSpPr>
              <p:nvPr/>
            </p:nvSpPr>
            <p:spPr bwMode="auto">
              <a:xfrm>
                <a:off x="2923623" y="1812014"/>
                <a:ext cx="1959984" cy="338554"/>
              </a:xfrm>
              <a:prstGeom prst="rect">
                <a:avLst/>
              </a:prstGeom>
              <a:noFill/>
              <a:ln w="9525">
                <a:noFill/>
                <a:miter lim="800000"/>
                <a:headEnd/>
                <a:tailEnd/>
              </a:ln>
            </p:spPr>
            <p:txBody>
              <a:bodyPr wrap="square">
                <a:spAutoFit/>
              </a:bodyPr>
              <a:lstStyle/>
              <a:p>
                <a:pPr marL="457200" indent="-457200">
                  <a:spcBef>
                    <a:spcPct val="50000"/>
                  </a:spcBef>
                </a:pPr>
                <a:r>
                  <a:rPr lang="en-US" sz="1600" dirty="0" smtClean="0">
                    <a:latin typeface="Chalkboard" charset="0"/>
                    <a:ea typeface="Chalkboard" charset="0"/>
                    <a:cs typeface="Chalkboard" charset="0"/>
                    <a:sym typeface="Symbol"/>
                  </a:rPr>
                  <a:t>Encryption Oracle</a:t>
                </a:r>
                <a:endParaRPr lang="en-US" sz="1600" dirty="0" smtClean="0">
                  <a:solidFill>
                    <a:srgbClr val="0000FF"/>
                  </a:solidFill>
                  <a:latin typeface="Chalkboard" charset="0"/>
                  <a:ea typeface="Chalkboard" charset="0"/>
                  <a:cs typeface="Chalkboard" charset="0"/>
                </a:endParaRPr>
              </a:p>
            </p:txBody>
          </p:sp>
        </p:grpSp>
      </p:grpSp>
      <p:cxnSp>
        <p:nvCxnSpPr>
          <p:cNvPr id="30" name="Straight Connector 29"/>
          <p:cNvCxnSpPr/>
          <p:nvPr/>
        </p:nvCxnSpPr>
        <p:spPr>
          <a:xfrm>
            <a:off x="2418729" y="2620572"/>
            <a:ext cx="3385537" cy="0"/>
          </a:xfrm>
          <a:prstGeom prst="line">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483768" y="3068960"/>
            <a:ext cx="3385537" cy="0"/>
          </a:xfrm>
          <a:prstGeom prst="line">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2" name="Text Box 7"/>
          <p:cNvSpPr txBox="1">
            <a:spLocks noChangeArrowheads="1"/>
          </p:cNvSpPr>
          <p:nvPr/>
        </p:nvSpPr>
        <p:spPr bwMode="auto">
          <a:xfrm>
            <a:off x="3716288" y="2298358"/>
            <a:ext cx="1071736" cy="338554"/>
          </a:xfrm>
          <a:prstGeom prst="rect">
            <a:avLst/>
          </a:prstGeom>
          <a:noFill/>
          <a:ln w="9525">
            <a:noFill/>
            <a:miter lim="800000"/>
            <a:headEnd/>
            <a:tailEnd/>
          </a:ln>
        </p:spPr>
        <p:txBody>
          <a:bodyPr wrap="square">
            <a:spAutoFit/>
          </a:bodyPr>
          <a:lstStyle/>
          <a:p>
            <a:pPr marL="457200" indent="-457200">
              <a:spcBef>
                <a:spcPct val="50000"/>
              </a:spcBef>
            </a:pPr>
            <a:r>
              <a:rPr lang="en-US" sz="1600" dirty="0" smtClean="0">
                <a:latin typeface="Chalkboard" charset="0"/>
                <a:ea typeface="Chalkboard" charset="0"/>
                <a:cs typeface="Chalkboard" charset="0"/>
                <a:sym typeface="Symbol"/>
              </a:rPr>
              <a:t>message</a:t>
            </a:r>
            <a:endParaRPr lang="en-US" sz="1600" dirty="0" smtClean="0">
              <a:solidFill>
                <a:srgbClr val="0000FF"/>
              </a:solidFill>
              <a:latin typeface="Chalkboard" charset="0"/>
              <a:ea typeface="Chalkboard" charset="0"/>
              <a:cs typeface="Chalkboard" charset="0"/>
            </a:endParaRPr>
          </a:p>
        </p:txBody>
      </p:sp>
      <p:sp>
        <p:nvSpPr>
          <p:cNvPr id="33" name="Text Box 7"/>
          <p:cNvSpPr txBox="1">
            <a:spLocks noChangeArrowheads="1"/>
          </p:cNvSpPr>
          <p:nvPr/>
        </p:nvSpPr>
        <p:spPr bwMode="auto">
          <a:xfrm>
            <a:off x="3539313" y="2780928"/>
            <a:ext cx="1248711" cy="338554"/>
          </a:xfrm>
          <a:prstGeom prst="rect">
            <a:avLst/>
          </a:prstGeom>
          <a:noFill/>
          <a:ln w="9525">
            <a:noFill/>
            <a:miter lim="800000"/>
            <a:headEnd/>
            <a:tailEnd/>
          </a:ln>
        </p:spPr>
        <p:txBody>
          <a:bodyPr wrap="square">
            <a:spAutoFit/>
          </a:bodyPr>
          <a:lstStyle/>
          <a:p>
            <a:pPr marL="457200" indent="-457200">
              <a:spcBef>
                <a:spcPct val="50000"/>
              </a:spcBef>
            </a:pPr>
            <a:r>
              <a:rPr lang="en-US" sz="1600" dirty="0" smtClean="0">
                <a:latin typeface="Chalkboard" charset="0"/>
                <a:ea typeface="Chalkboard" charset="0"/>
                <a:cs typeface="Chalkboard" charset="0"/>
                <a:sym typeface="Symbol"/>
              </a:rPr>
              <a:t>Encryption</a:t>
            </a:r>
            <a:endParaRPr lang="en-US" sz="1600" dirty="0" smtClean="0">
              <a:solidFill>
                <a:srgbClr val="0000FF"/>
              </a:solidFill>
              <a:latin typeface="Chalkboard" charset="0"/>
              <a:ea typeface="Chalkboard" charset="0"/>
              <a:cs typeface="Chalkboard" charset="0"/>
            </a:endParaRPr>
          </a:p>
        </p:txBody>
      </p:sp>
      <p:sp>
        <p:nvSpPr>
          <p:cNvPr id="34" name="Text Box 7"/>
          <p:cNvSpPr txBox="1">
            <a:spLocks noChangeArrowheads="1"/>
          </p:cNvSpPr>
          <p:nvPr/>
        </p:nvSpPr>
        <p:spPr bwMode="auto">
          <a:xfrm>
            <a:off x="395536" y="3306470"/>
            <a:ext cx="2016224" cy="338554"/>
          </a:xfrm>
          <a:prstGeom prst="rect">
            <a:avLst/>
          </a:prstGeom>
          <a:noFill/>
          <a:ln w="9525">
            <a:noFill/>
            <a:miter lim="800000"/>
            <a:headEnd/>
            <a:tailEnd/>
          </a:ln>
        </p:spPr>
        <p:txBody>
          <a:bodyPr wrap="square">
            <a:spAutoFit/>
          </a:bodyPr>
          <a:lstStyle/>
          <a:p>
            <a:pPr>
              <a:spcBef>
                <a:spcPct val="50000"/>
              </a:spcBef>
            </a:pPr>
            <a:r>
              <a:rPr lang="en-US" sz="1600" dirty="0" smtClean="0">
                <a:latin typeface="Chalkboard" charset="0"/>
                <a:ea typeface="Chalkboard" charset="0"/>
                <a:cs typeface="Chalkboard" charset="0"/>
                <a:sym typeface="Symbol"/>
              </a:rPr>
              <a:t>Q = {c</a:t>
            </a:r>
            <a:r>
              <a:rPr lang="en-US" sz="2000" baseline="-25000" dirty="0" smtClean="0">
                <a:latin typeface="Chalkboard" charset="0"/>
                <a:ea typeface="Chalkboard" charset="0"/>
                <a:cs typeface="Chalkboard" charset="0"/>
                <a:sym typeface="Symbol"/>
              </a:rPr>
              <a:t>1</a:t>
            </a:r>
            <a:r>
              <a:rPr lang="en-US" sz="1600" dirty="0" smtClean="0">
                <a:latin typeface="Chalkboard" charset="0"/>
                <a:ea typeface="Chalkboard" charset="0"/>
                <a:cs typeface="Chalkboard" charset="0"/>
                <a:sym typeface="Symbol"/>
              </a:rPr>
              <a:t>, …, c</a:t>
            </a:r>
            <a:r>
              <a:rPr lang="en-US" sz="2000" baseline="-25000" dirty="0" smtClean="0">
                <a:latin typeface="Chalkboard" charset="0"/>
                <a:ea typeface="Chalkboard" charset="0"/>
                <a:cs typeface="Chalkboard" charset="0"/>
                <a:sym typeface="Symbol"/>
              </a:rPr>
              <a:t>t</a:t>
            </a:r>
            <a:r>
              <a:rPr lang="en-US" sz="1600" dirty="0" smtClean="0">
                <a:latin typeface="Chalkboard" charset="0"/>
                <a:ea typeface="Chalkboard" charset="0"/>
                <a:cs typeface="Chalkboard" charset="0"/>
                <a:sym typeface="Symbol"/>
              </a:rPr>
              <a:t>}</a:t>
            </a:r>
            <a:endParaRPr lang="en-US" sz="1600" baseline="-25000" dirty="0" smtClean="0">
              <a:solidFill>
                <a:srgbClr val="0000FF"/>
              </a:solidFill>
              <a:latin typeface="Chalkboard" charset="0"/>
              <a:ea typeface="Chalkboard" charset="0"/>
              <a:cs typeface="Chalkboard" charset="0"/>
            </a:endParaRPr>
          </a:p>
        </p:txBody>
      </p:sp>
      <p:cxnSp>
        <p:nvCxnSpPr>
          <p:cNvPr id="35" name="Straight Connector 34"/>
          <p:cNvCxnSpPr/>
          <p:nvPr/>
        </p:nvCxnSpPr>
        <p:spPr>
          <a:xfrm>
            <a:off x="2483768" y="3484668"/>
            <a:ext cx="3385537" cy="0"/>
          </a:xfrm>
          <a:prstGeom prst="line">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 Box 7"/>
          <p:cNvSpPr txBox="1">
            <a:spLocks noChangeArrowheads="1"/>
          </p:cNvSpPr>
          <p:nvPr/>
        </p:nvSpPr>
        <p:spPr bwMode="auto">
          <a:xfrm>
            <a:off x="3491880" y="3162454"/>
            <a:ext cx="2529087" cy="338554"/>
          </a:xfrm>
          <a:prstGeom prst="rect">
            <a:avLst/>
          </a:prstGeom>
          <a:noFill/>
          <a:ln w="9525">
            <a:noFill/>
            <a:miter lim="800000"/>
            <a:headEnd/>
            <a:tailEnd/>
          </a:ln>
        </p:spPr>
        <p:txBody>
          <a:bodyPr wrap="square">
            <a:spAutoFit/>
          </a:bodyPr>
          <a:lstStyle/>
          <a:p>
            <a:pPr marL="457200" indent="-457200">
              <a:spcBef>
                <a:spcPct val="50000"/>
              </a:spcBef>
            </a:pPr>
            <a:r>
              <a:rPr lang="en-US" sz="1600" dirty="0" err="1" smtClean="0">
                <a:latin typeface="Chalkboard" charset="0"/>
                <a:ea typeface="Chalkboard" charset="0"/>
                <a:cs typeface="Chalkboard" charset="0"/>
                <a:sym typeface="Symbol"/>
              </a:rPr>
              <a:t>Ciphertext</a:t>
            </a:r>
            <a:r>
              <a:rPr lang="en-US" sz="1600" dirty="0" smtClean="0">
                <a:latin typeface="Chalkboard" charset="0"/>
                <a:ea typeface="Chalkboard" charset="0"/>
                <a:cs typeface="Chalkboard" charset="0"/>
                <a:sym typeface="Symbol"/>
              </a:rPr>
              <a:t> c</a:t>
            </a:r>
            <a:endParaRPr lang="en-US" sz="1600" dirty="0" smtClean="0">
              <a:solidFill>
                <a:srgbClr val="0000FF"/>
              </a:solidFill>
              <a:latin typeface="Chalkboard" charset="0"/>
              <a:ea typeface="Chalkboard" charset="0"/>
              <a:cs typeface="Chalkboard" charset="0"/>
            </a:endParaRPr>
          </a:p>
        </p:txBody>
      </p:sp>
      <p:cxnSp>
        <p:nvCxnSpPr>
          <p:cNvPr id="5" name="Straight Arrow Connector 4"/>
          <p:cNvCxnSpPr/>
          <p:nvPr/>
        </p:nvCxnSpPr>
        <p:spPr>
          <a:xfrm>
            <a:off x="4184340" y="3882534"/>
            <a:ext cx="529733" cy="648072"/>
          </a:xfrm>
          <a:prstGeom prst="straightConnector1">
            <a:avLst/>
          </a:prstGeom>
          <a:ln w="158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3580656" y="3954542"/>
            <a:ext cx="487288" cy="576064"/>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Text Box 7"/>
          <p:cNvSpPr txBox="1">
            <a:spLocks noChangeArrowheads="1"/>
          </p:cNvSpPr>
          <p:nvPr/>
        </p:nvSpPr>
        <p:spPr bwMode="auto">
          <a:xfrm>
            <a:off x="2467000" y="3810526"/>
            <a:ext cx="1816968" cy="307777"/>
          </a:xfrm>
          <a:prstGeom prst="rect">
            <a:avLst/>
          </a:prstGeom>
          <a:noFill/>
          <a:ln w="9525">
            <a:noFill/>
            <a:miter lim="800000"/>
            <a:headEnd/>
            <a:tailEnd/>
          </a:ln>
        </p:spPr>
        <p:txBody>
          <a:bodyPr wrap="square">
            <a:spAutoFit/>
          </a:bodyPr>
          <a:lstStyle/>
          <a:p>
            <a:pPr>
              <a:spcBef>
                <a:spcPct val="50000"/>
              </a:spcBef>
            </a:pPr>
            <a:r>
              <a:rPr lang="en-US" sz="1400" dirty="0" smtClean="0">
                <a:latin typeface="Chalkboard" charset="0"/>
                <a:ea typeface="Chalkboard" charset="0"/>
                <a:cs typeface="Chalkboard" charset="0"/>
                <a:sym typeface="Symbol"/>
              </a:rPr>
              <a:t>Dec</a:t>
            </a:r>
            <a:r>
              <a:rPr lang="en-US" sz="1400" baseline="-25000" dirty="0" smtClean="0">
                <a:latin typeface="Chalkboard" charset="0"/>
                <a:ea typeface="Chalkboard" charset="0"/>
                <a:cs typeface="Chalkboard" charset="0"/>
                <a:sym typeface="Symbol"/>
              </a:rPr>
              <a:t>k</a:t>
            </a:r>
            <a:r>
              <a:rPr lang="en-US" sz="1400" dirty="0" smtClean="0">
                <a:latin typeface="Chalkboard" charset="0"/>
                <a:ea typeface="Chalkboard" charset="0"/>
                <a:cs typeface="Chalkboard" charset="0"/>
                <a:sym typeface="Symbol"/>
              </a:rPr>
              <a:t>(c) = m  </a:t>
            </a:r>
            <a:endParaRPr lang="en-US" sz="1400" baseline="-25000" dirty="0" smtClean="0">
              <a:solidFill>
                <a:srgbClr val="0000FF"/>
              </a:solidFill>
              <a:latin typeface="Chalkboard" charset="0"/>
              <a:ea typeface="Chalkboard" charset="0"/>
              <a:cs typeface="Chalkboard" charset="0"/>
            </a:endParaRPr>
          </a:p>
        </p:txBody>
      </p:sp>
      <p:sp>
        <p:nvSpPr>
          <p:cNvPr id="41" name="Text Box 7"/>
          <p:cNvSpPr txBox="1">
            <a:spLocks noChangeArrowheads="1"/>
          </p:cNvSpPr>
          <p:nvPr/>
        </p:nvSpPr>
        <p:spPr bwMode="auto">
          <a:xfrm>
            <a:off x="2755032" y="4294837"/>
            <a:ext cx="1024880" cy="307777"/>
          </a:xfrm>
          <a:prstGeom prst="rect">
            <a:avLst/>
          </a:prstGeom>
          <a:noFill/>
          <a:ln w="9525">
            <a:noFill/>
            <a:miter lim="800000"/>
            <a:headEnd/>
            <a:tailEnd/>
          </a:ln>
        </p:spPr>
        <p:txBody>
          <a:bodyPr wrap="square">
            <a:spAutoFit/>
          </a:bodyPr>
          <a:lstStyle/>
          <a:p>
            <a:pPr>
              <a:spcBef>
                <a:spcPct val="50000"/>
              </a:spcBef>
            </a:pPr>
            <a:r>
              <a:rPr lang="en-US" sz="1400" dirty="0" smtClean="0">
                <a:latin typeface="Chalkboard" charset="0"/>
                <a:ea typeface="Chalkboard" charset="0"/>
                <a:cs typeface="Chalkboard" charset="0"/>
                <a:sym typeface="Symbol"/>
              </a:rPr>
              <a:t>c  Q</a:t>
            </a:r>
            <a:endParaRPr lang="en-US" sz="1400" baseline="-25000" dirty="0" smtClean="0">
              <a:solidFill>
                <a:srgbClr val="0000FF"/>
              </a:solidFill>
              <a:latin typeface="Chalkboard" charset="0"/>
              <a:ea typeface="Chalkboard" charset="0"/>
              <a:cs typeface="Chalkboard" charset="0"/>
            </a:endParaRPr>
          </a:p>
        </p:txBody>
      </p:sp>
      <p:sp>
        <p:nvSpPr>
          <p:cNvPr id="42" name="Text Box 7"/>
          <p:cNvSpPr txBox="1">
            <a:spLocks noChangeArrowheads="1"/>
          </p:cNvSpPr>
          <p:nvPr/>
        </p:nvSpPr>
        <p:spPr bwMode="auto">
          <a:xfrm>
            <a:off x="2835424" y="4078813"/>
            <a:ext cx="512440" cy="307777"/>
          </a:xfrm>
          <a:prstGeom prst="rect">
            <a:avLst/>
          </a:prstGeom>
          <a:noFill/>
          <a:ln w="9525">
            <a:noFill/>
            <a:miter lim="800000"/>
            <a:headEnd/>
            <a:tailEnd/>
          </a:ln>
        </p:spPr>
        <p:txBody>
          <a:bodyPr wrap="square">
            <a:spAutoFit/>
          </a:bodyPr>
          <a:lstStyle/>
          <a:p>
            <a:pPr>
              <a:spcBef>
                <a:spcPct val="50000"/>
              </a:spcBef>
            </a:pPr>
            <a:r>
              <a:rPr lang="en-US" sz="1400" dirty="0">
                <a:latin typeface="Chalkboard" charset="0"/>
                <a:ea typeface="Chalkboard" charset="0"/>
                <a:cs typeface="Chalkboard" charset="0"/>
                <a:sym typeface="Symbol"/>
              </a:rPr>
              <a:t>a</a:t>
            </a:r>
            <a:r>
              <a:rPr lang="en-US" sz="1400" dirty="0" smtClean="0">
                <a:latin typeface="Chalkboard" charset="0"/>
                <a:ea typeface="Chalkboard" charset="0"/>
                <a:cs typeface="Chalkboard" charset="0"/>
                <a:sym typeface="Symbol"/>
              </a:rPr>
              <a:t>nd</a:t>
            </a:r>
            <a:endParaRPr lang="en-US" sz="1400" baseline="-25000" dirty="0" smtClean="0">
              <a:solidFill>
                <a:srgbClr val="0000FF"/>
              </a:solidFill>
              <a:latin typeface="Chalkboard" charset="0"/>
              <a:ea typeface="Chalkboard" charset="0"/>
              <a:cs typeface="Chalkboard" charset="0"/>
            </a:endParaRPr>
          </a:p>
        </p:txBody>
      </p:sp>
      <p:sp>
        <p:nvSpPr>
          <p:cNvPr id="43" name="Text Box 7"/>
          <p:cNvSpPr txBox="1">
            <a:spLocks noChangeArrowheads="1"/>
          </p:cNvSpPr>
          <p:nvPr/>
        </p:nvSpPr>
        <p:spPr bwMode="auto">
          <a:xfrm>
            <a:off x="3259088" y="4602614"/>
            <a:ext cx="321568" cy="307777"/>
          </a:xfrm>
          <a:prstGeom prst="rect">
            <a:avLst/>
          </a:prstGeom>
          <a:noFill/>
          <a:ln w="9525">
            <a:noFill/>
            <a:miter lim="800000"/>
            <a:headEnd/>
            <a:tailEnd/>
          </a:ln>
        </p:spPr>
        <p:txBody>
          <a:bodyPr wrap="square">
            <a:spAutoFit/>
          </a:bodyPr>
          <a:lstStyle/>
          <a:p>
            <a:pPr>
              <a:spcBef>
                <a:spcPct val="50000"/>
              </a:spcBef>
            </a:pPr>
            <a:r>
              <a:rPr lang="en-US" sz="1400" dirty="0" smtClean="0">
                <a:latin typeface="Chalkboard" charset="0"/>
                <a:ea typeface="Chalkboard" charset="0"/>
                <a:cs typeface="Chalkboard" charset="0"/>
                <a:sym typeface="Symbol"/>
              </a:rPr>
              <a:t>1</a:t>
            </a:r>
            <a:endParaRPr lang="en-US" sz="1400" baseline="-25000" dirty="0" smtClean="0">
              <a:solidFill>
                <a:srgbClr val="0000FF"/>
              </a:solidFill>
              <a:latin typeface="Chalkboard" charset="0"/>
              <a:ea typeface="Chalkboard" charset="0"/>
              <a:cs typeface="Chalkboard" charset="0"/>
            </a:endParaRPr>
          </a:p>
        </p:txBody>
      </p:sp>
      <p:sp>
        <p:nvSpPr>
          <p:cNvPr id="44" name="Text Box 7"/>
          <p:cNvSpPr txBox="1">
            <a:spLocks noChangeArrowheads="1"/>
          </p:cNvSpPr>
          <p:nvPr/>
        </p:nvSpPr>
        <p:spPr bwMode="auto">
          <a:xfrm>
            <a:off x="4483224" y="3810526"/>
            <a:ext cx="1816968" cy="307777"/>
          </a:xfrm>
          <a:prstGeom prst="rect">
            <a:avLst/>
          </a:prstGeom>
          <a:noFill/>
          <a:ln w="9525">
            <a:noFill/>
            <a:miter lim="800000"/>
            <a:headEnd/>
            <a:tailEnd/>
          </a:ln>
        </p:spPr>
        <p:txBody>
          <a:bodyPr wrap="square">
            <a:spAutoFit/>
          </a:bodyPr>
          <a:lstStyle/>
          <a:p>
            <a:pPr>
              <a:spcBef>
                <a:spcPct val="50000"/>
              </a:spcBef>
            </a:pPr>
            <a:r>
              <a:rPr lang="en-US" sz="1400" dirty="0" smtClean="0">
                <a:latin typeface="Chalkboard" charset="0"/>
                <a:ea typeface="Chalkboard" charset="0"/>
                <a:cs typeface="Chalkboard" charset="0"/>
                <a:sym typeface="Symbol"/>
              </a:rPr>
              <a:t>Dec</a:t>
            </a:r>
            <a:r>
              <a:rPr lang="en-US" sz="1400" baseline="-25000" dirty="0" smtClean="0">
                <a:latin typeface="Chalkboard" charset="0"/>
                <a:ea typeface="Chalkboard" charset="0"/>
                <a:cs typeface="Chalkboard" charset="0"/>
                <a:sym typeface="Symbol"/>
              </a:rPr>
              <a:t>k</a:t>
            </a:r>
            <a:r>
              <a:rPr lang="en-US" sz="1400" dirty="0" smtClean="0">
                <a:latin typeface="Chalkboard" charset="0"/>
                <a:ea typeface="Chalkboard" charset="0"/>
                <a:cs typeface="Chalkboard" charset="0"/>
                <a:sym typeface="Symbol"/>
              </a:rPr>
              <a:t>(c) = m = </a:t>
            </a:r>
            <a:endParaRPr lang="en-US" sz="1400" baseline="-25000" dirty="0" smtClean="0">
              <a:solidFill>
                <a:srgbClr val="0000FF"/>
              </a:solidFill>
              <a:latin typeface="Chalkboard" charset="0"/>
              <a:ea typeface="Chalkboard" charset="0"/>
              <a:cs typeface="Chalkboard" charset="0"/>
            </a:endParaRPr>
          </a:p>
        </p:txBody>
      </p:sp>
      <p:sp>
        <p:nvSpPr>
          <p:cNvPr id="45" name="Text Box 7"/>
          <p:cNvSpPr txBox="1">
            <a:spLocks noChangeArrowheads="1"/>
          </p:cNvSpPr>
          <p:nvPr/>
        </p:nvSpPr>
        <p:spPr bwMode="auto">
          <a:xfrm>
            <a:off x="4771256" y="4294837"/>
            <a:ext cx="1024880" cy="307777"/>
          </a:xfrm>
          <a:prstGeom prst="rect">
            <a:avLst/>
          </a:prstGeom>
          <a:noFill/>
          <a:ln w="9525">
            <a:noFill/>
            <a:miter lim="800000"/>
            <a:headEnd/>
            <a:tailEnd/>
          </a:ln>
        </p:spPr>
        <p:txBody>
          <a:bodyPr wrap="square">
            <a:spAutoFit/>
          </a:bodyPr>
          <a:lstStyle/>
          <a:p>
            <a:pPr>
              <a:spcBef>
                <a:spcPct val="50000"/>
              </a:spcBef>
            </a:pPr>
            <a:r>
              <a:rPr lang="en-US" sz="1400" dirty="0" smtClean="0">
                <a:latin typeface="Chalkboard" charset="0"/>
                <a:ea typeface="Chalkboard" charset="0"/>
                <a:cs typeface="Chalkboard" charset="0"/>
                <a:sym typeface="Symbol"/>
              </a:rPr>
              <a:t>c  Q</a:t>
            </a:r>
            <a:endParaRPr lang="en-US" sz="1400" baseline="-25000" dirty="0" smtClean="0">
              <a:solidFill>
                <a:srgbClr val="0000FF"/>
              </a:solidFill>
              <a:latin typeface="Chalkboard" charset="0"/>
              <a:ea typeface="Chalkboard" charset="0"/>
              <a:cs typeface="Chalkboard" charset="0"/>
            </a:endParaRPr>
          </a:p>
        </p:txBody>
      </p:sp>
      <p:sp>
        <p:nvSpPr>
          <p:cNvPr id="46" name="Text Box 7"/>
          <p:cNvSpPr txBox="1">
            <a:spLocks noChangeArrowheads="1"/>
          </p:cNvSpPr>
          <p:nvPr/>
        </p:nvSpPr>
        <p:spPr bwMode="auto">
          <a:xfrm>
            <a:off x="4851648" y="4078813"/>
            <a:ext cx="512440" cy="307777"/>
          </a:xfrm>
          <a:prstGeom prst="rect">
            <a:avLst/>
          </a:prstGeom>
          <a:noFill/>
          <a:ln w="9525">
            <a:noFill/>
            <a:miter lim="800000"/>
            <a:headEnd/>
            <a:tailEnd/>
          </a:ln>
        </p:spPr>
        <p:txBody>
          <a:bodyPr wrap="square">
            <a:spAutoFit/>
          </a:bodyPr>
          <a:lstStyle/>
          <a:p>
            <a:pPr>
              <a:spcBef>
                <a:spcPct val="50000"/>
              </a:spcBef>
            </a:pPr>
            <a:r>
              <a:rPr lang="en-US" sz="1400" dirty="0" smtClean="0">
                <a:latin typeface="Chalkboard" charset="0"/>
                <a:ea typeface="Chalkboard" charset="0"/>
                <a:cs typeface="Chalkboard" charset="0"/>
                <a:sym typeface="Symbol"/>
              </a:rPr>
              <a:t>or</a:t>
            </a:r>
            <a:endParaRPr lang="en-US" sz="1400" baseline="-25000" dirty="0" smtClean="0">
              <a:solidFill>
                <a:srgbClr val="0000FF"/>
              </a:solidFill>
              <a:latin typeface="Chalkboard" charset="0"/>
              <a:ea typeface="Chalkboard" charset="0"/>
              <a:cs typeface="Chalkboard" charset="0"/>
            </a:endParaRPr>
          </a:p>
        </p:txBody>
      </p:sp>
      <p:sp>
        <p:nvSpPr>
          <p:cNvPr id="47" name="Text Box 7"/>
          <p:cNvSpPr txBox="1">
            <a:spLocks noChangeArrowheads="1"/>
          </p:cNvSpPr>
          <p:nvPr/>
        </p:nvSpPr>
        <p:spPr bwMode="auto">
          <a:xfrm>
            <a:off x="4682480" y="4582869"/>
            <a:ext cx="321568" cy="307777"/>
          </a:xfrm>
          <a:prstGeom prst="rect">
            <a:avLst/>
          </a:prstGeom>
          <a:noFill/>
          <a:ln w="9525">
            <a:noFill/>
            <a:miter lim="800000"/>
            <a:headEnd/>
            <a:tailEnd/>
          </a:ln>
        </p:spPr>
        <p:txBody>
          <a:bodyPr wrap="square">
            <a:spAutoFit/>
          </a:bodyPr>
          <a:lstStyle/>
          <a:p>
            <a:pPr>
              <a:spcBef>
                <a:spcPct val="50000"/>
              </a:spcBef>
            </a:pPr>
            <a:r>
              <a:rPr lang="en-US" sz="1400" dirty="0">
                <a:latin typeface="Chalkboard" charset="0"/>
                <a:ea typeface="Chalkboard" charset="0"/>
                <a:cs typeface="Chalkboard" charset="0"/>
                <a:sym typeface="Symbol"/>
              </a:rPr>
              <a:t>0</a:t>
            </a:r>
            <a:endParaRPr lang="en-US" sz="1400" baseline="-25000" dirty="0" smtClean="0">
              <a:solidFill>
                <a:srgbClr val="0000FF"/>
              </a:solidFill>
              <a:latin typeface="Chalkboard" charset="0"/>
              <a:ea typeface="Chalkboard" charset="0"/>
              <a:cs typeface="Chalkboard" charset="0"/>
            </a:endParaRPr>
          </a:p>
        </p:txBody>
      </p:sp>
      <p:sp>
        <p:nvSpPr>
          <p:cNvPr id="48" name="Text Box 7"/>
          <p:cNvSpPr txBox="1">
            <a:spLocks noChangeArrowheads="1"/>
          </p:cNvSpPr>
          <p:nvPr/>
        </p:nvSpPr>
        <p:spPr bwMode="auto">
          <a:xfrm>
            <a:off x="35496" y="5023629"/>
            <a:ext cx="5056328" cy="338554"/>
          </a:xfrm>
          <a:prstGeom prst="rect">
            <a:avLst/>
          </a:prstGeom>
          <a:noFill/>
          <a:ln w="9525">
            <a:noFill/>
            <a:miter lim="800000"/>
            <a:headEnd/>
            <a:tailEnd/>
          </a:ln>
        </p:spPr>
        <p:txBody>
          <a:bodyPr wrap="square">
            <a:spAutoFit/>
          </a:bodyPr>
          <a:lstStyle/>
          <a:p>
            <a:pPr>
              <a:spcBef>
                <a:spcPct val="50000"/>
              </a:spcBef>
            </a:pPr>
            <a:r>
              <a:rPr lang="en-US" sz="1600" dirty="0" smtClean="0">
                <a:solidFill>
                  <a:srgbClr val="FF0000"/>
                </a:solidFill>
                <a:latin typeface="Chalkboard" charset="0"/>
                <a:ea typeface="Chalkboard" charset="0"/>
                <a:cs typeface="Chalkboard" charset="0"/>
                <a:sym typeface="Symbol"/>
              </a:rPr>
              <a:t> Has </a:t>
            </a:r>
            <a:r>
              <a:rPr lang="en-US" sz="1600" dirty="0" err="1" smtClean="0">
                <a:solidFill>
                  <a:srgbClr val="FF0000"/>
                </a:solidFill>
                <a:latin typeface="Chalkboard" charset="0"/>
                <a:ea typeface="Chalkboard" charset="0"/>
                <a:cs typeface="Chalkboard" charset="0"/>
                <a:sym typeface="Symbol"/>
              </a:rPr>
              <a:t>ciphertext</a:t>
            </a:r>
            <a:r>
              <a:rPr lang="en-US" sz="1600" dirty="0" smtClean="0">
                <a:solidFill>
                  <a:srgbClr val="FF0000"/>
                </a:solidFill>
                <a:latin typeface="Chalkboard" charset="0"/>
                <a:ea typeface="Chalkboard" charset="0"/>
                <a:cs typeface="Chalkboard" charset="0"/>
                <a:sym typeface="Symbol"/>
              </a:rPr>
              <a:t> </a:t>
            </a:r>
            <a:r>
              <a:rPr lang="en-US" sz="1600" dirty="0" err="1" smtClean="0">
                <a:solidFill>
                  <a:srgbClr val="FF0000"/>
                </a:solidFill>
                <a:latin typeface="Chalkboard" charset="0"/>
                <a:ea typeface="Chalkboard" charset="0"/>
                <a:cs typeface="Chalkboard" charset="0"/>
                <a:sym typeface="Symbol"/>
              </a:rPr>
              <a:t>intigrity</a:t>
            </a:r>
            <a:r>
              <a:rPr lang="en-US" sz="1600" dirty="0" smtClean="0">
                <a:solidFill>
                  <a:srgbClr val="FF0000"/>
                </a:solidFill>
                <a:latin typeface="Chalkboard" charset="0"/>
                <a:ea typeface="Chalkboard" charset="0"/>
                <a:cs typeface="Chalkboard" charset="0"/>
                <a:sym typeface="Symbol"/>
              </a:rPr>
              <a:t> </a:t>
            </a:r>
            <a:r>
              <a:rPr lang="en-US" sz="1600" dirty="0" smtClean="0">
                <a:latin typeface="Chalkboard" charset="0"/>
                <a:ea typeface="Chalkboard" charset="0"/>
                <a:cs typeface="Chalkboard" charset="0"/>
                <a:sym typeface="Symbol"/>
              </a:rPr>
              <a:t>if for every PPT A:</a:t>
            </a:r>
            <a:endParaRPr lang="en-US" sz="1600" baseline="-25000" dirty="0" smtClean="0">
              <a:solidFill>
                <a:srgbClr val="0000FF"/>
              </a:solidFill>
              <a:latin typeface="Chalkboard" charset="0"/>
              <a:ea typeface="Chalkboard" charset="0"/>
              <a:cs typeface="Chalkboard" charset="0"/>
            </a:endParaRPr>
          </a:p>
        </p:txBody>
      </p:sp>
      <p:grpSp>
        <p:nvGrpSpPr>
          <p:cNvPr id="24" name="Group 48"/>
          <p:cNvGrpSpPr/>
          <p:nvPr/>
        </p:nvGrpSpPr>
        <p:grpSpPr>
          <a:xfrm>
            <a:off x="1632024" y="5517232"/>
            <a:ext cx="4236120" cy="792088"/>
            <a:chOff x="1196008" y="8643774"/>
            <a:chExt cx="3733690" cy="792088"/>
          </a:xfrm>
        </p:grpSpPr>
        <p:sp>
          <p:nvSpPr>
            <p:cNvPr id="50" name="Text Box 7"/>
            <p:cNvSpPr txBox="1">
              <a:spLocks noChangeArrowheads="1"/>
            </p:cNvSpPr>
            <p:nvPr/>
          </p:nvSpPr>
          <p:spPr bwMode="auto">
            <a:xfrm>
              <a:off x="3561546" y="8901608"/>
              <a:ext cx="1368152" cy="338554"/>
            </a:xfrm>
            <a:prstGeom prst="rect">
              <a:avLst/>
            </a:prstGeom>
            <a:noFill/>
            <a:ln w="9525">
              <a:noFill/>
              <a:miter lim="800000"/>
              <a:headEnd/>
              <a:tailEnd/>
            </a:ln>
          </p:spPr>
          <p:txBody>
            <a:bodyPr wrap="square">
              <a:spAutoFit/>
            </a:bodyPr>
            <a:lstStyle/>
            <a:p>
              <a:pPr marL="457200" indent="-457200">
                <a:spcBef>
                  <a:spcPct val="50000"/>
                </a:spcBef>
              </a:pPr>
              <a:r>
                <a:rPr lang="en-US" sz="1600" dirty="0" smtClean="0">
                  <a:latin typeface="Chalkboard" charset="0"/>
                  <a:ea typeface="Chalkboard" charset="0"/>
                  <a:cs typeface="Chalkboard" charset="0"/>
                  <a:sym typeface="Symbol"/>
                </a:rPr>
                <a:t> </a:t>
              </a:r>
              <a:r>
                <a:rPr lang="en-US" sz="1600" dirty="0" err="1" smtClean="0">
                  <a:latin typeface="Chalkboard" charset="0"/>
                  <a:ea typeface="Chalkboard" charset="0"/>
                  <a:cs typeface="Chalkboard" charset="0"/>
                  <a:sym typeface="Symbol"/>
                </a:rPr>
                <a:t>negl</a:t>
              </a:r>
              <a:r>
                <a:rPr lang="en-US" sz="1600" dirty="0" smtClean="0">
                  <a:latin typeface="Chalkboard" charset="0"/>
                  <a:ea typeface="Chalkboard" charset="0"/>
                  <a:cs typeface="Chalkboard" charset="0"/>
                  <a:sym typeface="Symbol"/>
                </a:rPr>
                <a:t>(n)</a:t>
              </a:r>
            </a:p>
          </p:txBody>
        </p:sp>
        <p:grpSp>
          <p:nvGrpSpPr>
            <p:cNvPr id="25" name="Group 83"/>
            <p:cNvGrpSpPr/>
            <p:nvPr/>
          </p:nvGrpSpPr>
          <p:grpSpPr>
            <a:xfrm>
              <a:off x="1196008" y="8643774"/>
              <a:ext cx="2662104" cy="792088"/>
              <a:chOff x="5588496" y="5013176"/>
              <a:chExt cx="2662104" cy="792088"/>
            </a:xfrm>
          </p:grpSpPr>
          <p:grpSp>
            <p:nvGrpSpPr>
              <p:cNvPr id="38" name="Group 81"/>
              <p:cNvGrpSpPr/>
              <p:nvPr/>
            </p:nvGrpSpPr>
            <p:grpSpPr>
              <a:xfrm>
                <a:off x="5588496" y="5013176"/>
                <a:ext cx="2517033" cy="792088"/>
                <a:chOff x="5588496" y="4869160"/>
                <a:chExt cx="2517033" cy="792088"/>
              </a:xfrm>
            </p:grpSpPr>
            <p:sp>
              <p:nvSpPr>
                <p:cNvPr id="54" name="Text Box 7"/>
                <p:cNvSpPr txBox="1">
                  <a:spLocks noChangeArrowheads="1"/>
                </p:cNvSpPr>
                <p:nvPr/>
              </p:nvSpPr>
              <p:spPr bwMode="auto">
                <a:xfrm>
                  <a:off x="5588496" y="5055567"/>
                  <a:ext cx="567680" cy="338554"/>
                </a:xfrm>
                <a:prstGeom prst="rect">
                  <a:avLst/>
                </a:prstGeom>
                <a:noFill/>
                <a:ln w="9525">
                  <a:noFill/>
                  <a:miter lim="800000"/>
                  <a:headEnd/>
                  <a:tailEnd/>
                </a:ln>
              </p:spPr>
              <p:txBody>
                <a:bodyPr wrap="square">
                  <a:spAutoFit/>
                </a:bodyPr>
                <a:lstStyle/>
                <a:p>
                  <a:pPr marL="457200" indent="-457200">
                    <a:spcBef>
                      <a:spcPct val="50000"/>
                    </a:spcBef>
                  </a:pPr>
                  <a:r>
                    <a:rPr lang="en-US" sz="1600" dirty="0" smtClean="0">
                      <a:latin typeface="Chalkboard" charset="0"/>
                      <a:ea typeface="Chalkboard" charset="0"/>
                      <a:cs typeface="Chalkboard" charset="0"/>
                      <a:sym typeface="Symbol"/>
                    </a:rPr>
                    <a:t>Pr</a:t>
                  </a:r>
                  <a:endParaRPr lang="en-US" sz="1600" dirty="0" smtClean="0">
                    <a:solidFill>
                      <a:srgbClr val="0000FF"/>
                    </a:solidFill>
                    <a:latin typeface="Chalkboard" charset="0"/>
                    <a:ea typeface="Chalkboard" charset="0"/>
                    <a:cs typeface="Chalkboard" charset="0"/>
                  </a:endParaRPr>
                </a:p>
              </p:txBody>
            </p:sp>
            <p:grpSp>
              <p:nvGrpSpPr>
                <p:cNvPr id="39" name="Group 80"/>
                <p:cNvGrpSpPr/>
                <p:nvPr/>
              </p:nvGrpSpPr>
              <p:grpSpPr>
                <a:xfrm>
                  <a:off x="5937030" y="4869160"/>
                  <a:ext cx="2168499" cy="792088"/>
                  <a:chOff x="5937030" y="4869160"/>
                  <a:chExt cx="2168499" cy="792088"/>
                </a:xfrm>
              </p:grpSpPr>
              <p:grpSp>
                <p:nvGrpSpPr>
                  <p:cNvPr id="49" name="Group 54"/>
                  <p:cNvGrpSpPr/>
                  <p:nvPr/>
                </p:nvGrpSpPr>
                <p:grpSpPr>
                  <a:xfrm>
                    <a:off x="5948536" y="5085184"/>
                    <a:ext cx="2156993" cy="576064"/>
                    <a:chOff x="700336" y="5229200"/>
                    <a:chExt cx="2156993" cy="576064"/>
                  </a:xfrm>
                </p:grpSpPr>
                <p:sp>
                  <p:nvSpPr>
                    <p:cNvPr id="59" name="Text Box 7"/>
                    <p:cNvSpPr txBox="1">
                      <a:spLocks noChangeArrowheads="1"/>
                    </p:cNvSpPr>
                    <p:nvPr/>
                  </p:nvSpPr>
                  <p:spPr bwMode="auto">
                    <a:xfrm>
                      <a:off x="700336" y="5229200"/>
                      <a:ext cx="2156993" cy="338554"/>
                    </a:xfrm>
                    <a:prstGeom prst="rect">
                      <a:avLst/>
                    </a:prstGeom>
                    <a:noFill/>
                    <a:ln w="9525">
                      <a:noFill/>
                      <a:miter lim="800000"/>
                      <a:headEnd/>
                      <a:tailEnd/>
                    </a:ln>
                  </p:spPr>
                  <p:txBody>
                    <a:bodyPr wrap="square">
                      <a:spAutoFit/>
                    </a:bodyPr>
                    <a:lstStyle/>
                    <a:p>
                      <a:pPr marL="457200" indent="-457200">
                        <a:spcBef>
                          <a:spcPct val="50000"/>
                        </a:spcBef>
                      </a:pPr>
                      <a:r>
                        <a:rPr lang="en-US" sz="1600" dirty="0" err="1" smtClean="0">
                          <a:latin typeface="Chalkboard" charset="0"/>
                          <a:ea typeface="Chalkboard" charset="0"/>
                          <a:cs typeface="Chalkboard" charset="0"/>
                        </a:rPr>
                        <a:t>CiIn</a:t>
                      </a:r>
                      <a:r>
                        <a:rPr lang="en-US" sz="1600" dirty="0" smtClean="0">
                          <a:latin typeface="Chalkboard" charset="0"/>
                          <a:ea typeface="Chalkboard" charset="0"/>
                          <a:cs typeface="Chalkboard" charset="0"/>
                        </a:rPr>
                        <a:t>       (n)</a:t>
                      </a:r>
                      <a:endParaRPr lang="en-US" sz="1600" dirty="0" smtClean="0">
                        <a:solidFill>
                          <a:srgbClr val="0000FF"/>
                        </a:solidFill>
                        <a:latin typeface="Chalkboard" charset="0"/>
                        <a:ea typeface="Chalkboard" charset="0"/>
                        <a:cs typeface="Chalkboard" charset="0"/>
                      </a:endParaRPr>
                    </a:p>
                  </p:txBody>
                </p:sp>
                <p:sp>
                  <p:nvSpPr>
                    <p:cNvPr id="60" name="Text Box 7"/>
                    <p:cNvSpPr txBox="1">
                      <a:spLocks noChangeArrowheads="1"/>
                    </p:cNvSpPr>
                    <p:nvPr/>
                  </p:nvSpPr>
                  <p:spPr bwMode="auto">
                    <a:xfrm>
                      <a:off x="1027551" y="5466710"/>
                      <a:ext cx="639688" cy="338554"/>
                    </a:xfrm>
                    <a:prstGeom prst="rect">
                      <a:avLst/>
                    </a:prstGeom>
                    <a:noFill/>
                    <a:ln w="9525">
                      <a:noFill/>
                      <a:miter lim="800000"/>
                      <a:headEnd/>
                      <a:tailEnd/>
                    </a:ln>
                  </p:spPr>
                  <p:txBody>
                    <a:bodyPr wrap="square">
                      <a:spAutoFit/>
                    </a:bodyPr>
                    <a:lstStyle/>
                    <a:p>
                      <a:pPr marL="457200" indent="-457200">
                        <a:spcBef>
                          <a:spcPct val="50000"/>
                        </a:spcBef>
                      </a:pPr>
                      <a:r>
                        <a:rPr lang="en-US" sz="1600" dirty="0" smtClean="0">
                          <a:latin typeface="Chalkboard" charset="0"/>
                          <a:ea typeface="Chalkboard" charset="0"/>
                          <a:cs typeface="Chalkboard" charset="0"/>
                        </a:rPr>
                        <a:t>A, </a:t>
                      </a:r>
                      <a:r>
                        <a:rPr lang="en-US" sz="1600" dirty="0" smtClean="0">
                          <a:latin typeface="Chalkboard" charset="0"/>
                          <a:ea typeface="Chalkboard" charset="0"/>
                          <a:cs typeface="Chalkboard" charset="0"/>
                          <a:sym typeface="Symbol"/>
                        </a:rPr>
                        <a:t></a:t>
                      </a:r>
                      <a:endParaRPr lang="en-US" sz="1600" dirty="0" smtClean="0">
                        <a:solidFill>
                          <a:srgbClr val="0000FF"/>
                        </a:solidFill>
                        <a:latin typeface="Chalkboard" charset="0"/>
                        <a:ea typeface="Chalkboard" charset="0"/>
                        <a:cs typeface="Chalkboard" charset="0"/>
                      </a:endParaRPr>
                    </a:p>
                  </p:txBody>
                </p:sp>
              </p:grpSp>
              <p:sp>
                <p:nvSpPr>
                  <p:cNvPr id="58" name="Double Bracket 57"/>
                  <p:cNvSpPr/>
                  <p:nvPr/>
                </p:nvSpPr>
                <p:spPr>
                  <a:xfrm>
                    <a:off x="5937030" y="4869160"/>
                    <a:ext cx="1671536" cy="792088"/>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atin typeface="Chalkboard" charset="0"/>
                      <a:ea typeface="Chalkboard" charset="0"/>
                      <a:cs typeface="Chalkboard" charset="0"/>
                    </a:endParaRPr>
                  </a:p>
                </p:txBody>
              </p:sp>
            </p:grpSp>
          </p:grpSp>
          <p:sp>
            <p:nvSpPr>
              <p:cNvPr id="53" name="Text Box 7"/>
              <p:cNvSpPr txBox="1">
                <a:spLocks noChangeArrowheads="1"/>
              </p:cNvSpPr>
              <p:nvPr/>
            </p:nvSpPr>
            <p:spPr bwMode="auto">
              <a:xfrm>
                <a:off x="7682920" y="5261138"/>
                <a:ext cx="567680" cy="338554"/>
              </a:xfrm>
              <a:prstGeom prst="rect">
                <a:avLst/>
              </a:prstGeom>
              <a:noFill/>
              <a:ln w="9525">
                <a:noFill/>
                <a:miter lim="800000"/>
                <a:headEnd/>
                <a:tailEnd/>
              </a:ln>
            </p:spPr>
            <p:txBody>
              <a:bodyPr wrap="square">
                <a:spAutoFit/>
              </a:bodyPr>
              <a:lstStyle/>
              <a:p>
                <a:pPr marL="457200" indent="-457200">
                  <a:spcBef>
                    <a:spcPct val="50000"/>
                  </a:spcBef>
                </a:pPr>
                <a:r>
                  <a:rPr lang="en-US" sz="1600" dirty="0" smtClean="0">
                    <a:latin typeface="Chalkboard" charset="0"/>
                    <a:ea typeface="Chalkboard" charset="0"/>
                    <a:cs typeface="Chalkboard" charset="0"/>
                    <a:sym typeface="Symbol"/>
                  </a:rPr>
                  <a:t></a:t>
                </a:r>
                <a:endParaRPr lang="en-US" sz="1600" dirty="0" smtClean="0">
                  <a:solidFill>
                    <a:srgbClr val="0000FF"/>
                  </a:solidFill>
                  <a:latin typeface="Chalkboard" charset="0"/>
                  <a:ea typeface="Chalkboard" charset="0"/>
                  <a:cs typeface="Chalkboard" charset="0"/>
                </a:endParaRPr>
              </a:p>
            </p:txBody>
          </p:sp>
        </p:grpSp>
      </p:grpSp>
      <p:cxnSp>
        <p:nvCxnSpPr>
          <p:cNvPr id="62" name="Straight Connector 61"/>
          <p:cNvCxnSpPr/>
          <p:nvPr/>
        </p:nvCxnSpPr>
        <p:spPr>
          <a:xfrm flipH="1" flipV="1">
            <a:off x="7596336" y="2763174"/>
            <a:ext cx="301968" cy="305786"/>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 Box 7"/>
          <p:cNvSpPr txBox="1">
            <a:spLocks noChangeArrowheads="1"/>
          </p:cNvSpPr>
          <p:nvPr/>
        </p:nvSpPr>
        <p:spPr bwMode="auto">
          <a:xfrm>
            <a:off x="3563888" y="3522494"/>
            <a:ext cx="1584176" cy="338554"/>
          </a:xfrm>
          <a:prstGeom prst="rect">
            <a:avLst/>
          </a:prstGeom>
          <a:noFill/>
          <a:ln w="9525">
            <a:noFill/>
            <a:miter lim="800000"/>
            <a:headEnd/>
            <a:tailEnd/>
          </a:ln>
        </p:spPr>
        <p:txBody>
          <a:bodyPr wrap="square">
            <a:spAutoFit/>
          </a:bodyPr>
          <a:lstStyle/>
          <a:p>
            <a:pPr>
              <a:spcBef>
                <a:spcPct val="50000"/>
              </a:spcBef>
            </a:pPr>
            <a:r>
              <a:rPr lang="en-US" sz="1600" dirty="0">
                <a:solidFill>
                  <a:srgbClr val="0000FF"/>
                </a:solidFill>
                <a:latin typeface="Chalkboard" charset="0"/>
                <a:ea typeface="Chalkboard" charset="0"/>
                <a:cs typeface="Chalkboard" charset="0"/>
                <a:sym typeface="Symbol"/>
              </a:rPr>
              <a:t>g</a:t>
            </a:r>
            <a:r>
              <a:rPr lang="en-US" sz="1600" dirty="0" smtClean="0">
                <a:solidFill>
                  <a:srgbClr val="0000FF"/>
                </a:solidFill>
                <a:latin typeface="Chalkboard" charset="0"/>
                <a:ea typeface="Chalkboard" charset="0"/>
                <a:cs typeface="Chalkboard" charset="0"/>
                <a:sym typeface="Symbol"/>
              </a:rPr>
              <a:t>ame output </a:t>
            </a:r>
            <a:endParaRPr lang="en-US" sz="1600" baseline="-25000" dirty="0" smtClean="0">
              <a:solidFill>
                <a:srgbClr val="0000FF"/>
              </a:solidFill>
              <a:latin typeface="Chalkboard" charset="0"/>
              <a:ea typeface="Chalkboard" charset="0"/>
              <a:cs typeface="Chalkboard" charset="0"/>
            </a:endParaRPr>
          </a:p>
        </p:txBody>
      </p:sp>
      <p:cxnSp>
        <p:nvCxnSpPr>
          <p:cNvPr id="64" name="Straight Connector 63"/>
          <p:cNvCxnSpPr/>
          <p:nvPr/>
        </p:nvCxnSpPr>
        <p:spPr>
          <a:xfrm>
            <a:off x="0" y="1340768"/>
            <a:ext cx="914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6512" y="4941168"/>
            <a:ext cx="914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35496" y="3594502"/>
            <a:ext cx="9144000" cy="0"/>
          </a:xfrm>
          <a:prstGeom prst="line">
            <a:avLst/>
          </a:prstGeom>
          <a:ln>
            <a:prstDash val="dot"/>
          </a:ln>
        </p:spPr>
        <p:style>
          <a:lnRef idx="2">
            <a:schemeClr val="accent1"/>
          </a:lnRef>
          <a:fillRef idx="0">
            <a:schemeClr val="accent1"/>
          </a:fillRef>
          <a:effectRef idx="1">
            <a:schemeClr val="accent1"/>
          </a:effectRef>
          <a:fontRef idx="minor">
            <a:schemeClr val="tx1"/>
          </a:fontRef>
        </p:style>
      </p:cxnSp>
      <p:sp>
        <p:nvSpPr>
          <p:cNvPr id="67" name="灯片编号占位符 10"/>
          <p:cNvSpPr>
            <a:spLocks noGrp="1"/>
          </p:cNvSpPr>
          <p:nvPr>
            <p:ph type="sldNum" sz="quarter" idx="12"/>
          </p:nvPr>
        </p:nvSpPr>
        <p:spPr>
          <a:xfrm>
            <a:off x="8507395" y="6398261"/>
            <a:ext cx="514400" cy="268139"/>
          </a:xfrm>
          <a:noFill/>
          <a:ln w="9525">
            <a:noFill/>
            <a:miter lim="800000"/>
            <a:headEnd/>
            <a:tailEnd/>
          </a:ln>
          <a:effectLst/>
        </p:spPr>
        <p:txBody>
          <a:bodyPr vert="horz" wrap="square" lIns="91440" tIns="45720" rIns="91440" bIns="45720" numCol="1" anchor="t" anchorCtr="0" compatLnSpc="1">
            <a:prstTxWarp prst="textNoShape">
              <a:avLst/>
            </a:prstTxWarp>
          </a:bodyPr>
          <a:lstStyle/>
          <a:p>
            <a:pPr algn="ctr"/>
            <a:r>
              <a:rPr lang="en-US" sz="1200" dirty="0" smtClean="0">
                <a:solidFill>
                  <a:schemeClr val="bg1">
                    <a:lumMod val="65000"/>
                  </a:schemeClr>
                </a:solidFill>
                <a:latin typeface="Calibri" panose="020F0502020204030204" pitchFamily="34" charset="0"/>
              </a:rPr>
              <a:t>24</a:t>
            </a:r>
            <a:endParaRPr lang="en-US" sz="1200" dirty="0">
              <a:solidFill>
                <a:schemeClr val="bg1">
                  <a:lumMod val="65000"/>
                </a:schemeClr>
              </a:solidFill>
              <a:latin typeface="Calibri" panose="020F0502020204030204" pitchFamily="34" charset="0"/>
            </a:endParaRPr>
          </a:p>
        </p:txBody>
      </p:sp>
    </p:spTree>
    <p:extLst>
      <p:ext uri="{BB962C8B-B14F-4D97-AF65-F5344CB8AC3E}">
        <p14:creationId xmlns:p14="http://schemas.microsoft.com/office/powerpoint/2010/main" val="4194458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2" presetClass="emph" presetSubtype="0" repeatCount="indefinite" fill="hold" nodeType="clickEffect">
                                  <p:stCondLst>
                                    <p:cond delay="0"/>
                                  </p:stCondLst>
                                  <p:endCondLst>
                                    <p:cond evt="onNext" delay="0">
                                      <p:tgtEl>
                                        <p:sldTgt/>
                                      </p:tgtEl>
                                    </p:cond>
                                  </p:endCondLst>
                                  <p:childTnLst>
                                    <p:animRot by="120000">
                                      <p:cBhvr>
                                        <p:cTn id="38" dur="100" fill="hold">
                                          <p:stCondLst>
                                            <p:cond delay="0"/>
                                          </p:stCondLst>
                                        </p:cTn>
                                        <p:tgtEl>
                                          <p:spTgt spid="30"/>
                                        </p:tgtEl>
                                        <p:attrNameLst>
                                          <p:attrName>r</p:attrName>
                                        </p:attrNameLst>
                                      </p:cBhvr>
                                    </p:animRot>
                                    <p:animRot by="-240000">
                                      <p:cBhvr>
                                        <p:cTn id="39" dur="200" fill="hold">
                                          <p:stCondLst>
                                            <p:cond delay="200"/>
                                          </p:stCondLst>
                                        </p:cTn>
                                        <p:tgtEl>
                                          <p:spTgt spid="30"/>
                                        </p:tgtEl>
                                        <p:attrNameLst>
                                          <p:attrName>r</p:attrName>
                                        </p:attrNameLst>
                                      </p:cBhvr>
                                    </p:animRot>
                                    <p:animRot by="240000">
                                      <p:cBhvr>
                                        <p:cTn id="40" dur="200" fill="hold">
                                          <p:stCondLst>
                                            <p:cond delay="400"/>
                                          </p:stCondLst>
                                        </p:cTn>
                                        <p:tgtEl>
                                          <p:spTgt spid="30"/>
                                        </p:tgtEl>
                                        <p:attrNameLst>
                                          <p:attrName>r</p:attrName>
                                        </p:attrNameLst>
                                      </p:cBhvr>
                                    </p:animRot>
                                    <p:animRot by="-240000">
                                      <p:cBhvr>
                                        <p:cTn id="41" dur="200" fill="hold">
                                          <p:stCondLst>
                                            <p:cond delay="600"/>
                                          </p:stCondLst>
                                        </p:cTn>
                                        <p:tgtEl>
                                          <p:spTgt spid="30"/>
                                        </p:tgtEl>
                                        <p:attrNameLst>
                                          <p:attrName>r</p:attrName>
                                        </p:attrNameLst>
                                      </p:cBhvr>
                                    </p:animRot>
                                    <p:animRot by="120000">
                                      <p:cBhvr>
                                        <p:cTn id="42" dur="200" fill="hold">
                                          <p:stCondLst>
                                            <p:cond delay="800"/>
                                          </p:stCondLst>
                                        </p:cTn>
                                        <p:tgtEl>
                                          <p:spTgt spid="30"/>
                                        </p:tgtEl>
                                        <p:attrNameLst>
                                          <p:attrName>r</p:attrName>
                                        </p:attrNameLst>
                                      </p:cBhvr>
                                    </p:animRot>
                                  </p:childTnLst>
                                </p:cTn>
                              </p:par>
                              <p:par>
                                <p:cTn id="43" presetID="32" presetClass="emph" presetSubtype="0" repeatCount="indefinite" fill="hold" grpId="1" nodeType="withEffect">
                                  <p:stCondLst>
                                    <p:cond delay="0"/>
                                  </p:stCondLst>
                                  <p:endCondLst>
                                    <p:cond evt="onNext" delay="0">
                                      <p:tgtEl>
                                        <p:sldTgt/>
                                      </p:tgtEl>
                                    </p:cond>
                                  </p:endCondLst>
                                  <p:childTnLst>
                                    <p:animRot by="120000">
                                      <p:cBhvr>
                                        <p:cTn id="44" dur="100" fill="hold">
                                          <p:stCondLst>
                                            <p:cond delay="0"/>
                                          </p:stCondLst>
                                        </p:cTn>
                                        <p:tgtEl>
                                          <p:spTgt spid="32"/>
                                        </p:tgtEl>
                                        <p:attrNameLst>
                                          <p:attrName>r</p:attrName>
                                        </p:attrNameLst>
                                      </p:cBhvr>
                                    </p:animRot>
                                    <p:animRot by="-240000">
                                      <p:cBhvr>
                                        <p:cTn id="45" dur="200" fill="hold">
                                          <p:stCondLst>
                                            <p:cond delay="200"/>
                                          </p:stCondLst>
                                        </p:cTn>
                                        <p:tgtEl>
                                          <p:spTgt spid="32"/>
                                        </p:tgtEl>
                                        <p:attrNameLst>
                                          <p:attrName>r</p:attrName>
                                        </p:attrNameLst>
                                      </p:cBhvr>
                                    </p:animRot>
                                    <p:animRot by="240000">
                                      <p:cBhvr>
                                        <p:cTn id="46" dur="200" fill="hold">
                                          <p:stCondLst>
                                            <p:cond delay="400"/>
                                          </p:stCondLst>
                                        </p:cTn>
                                        <p:tgtEl>
                                          <p:spTgt spid="32"/>
                                        </p:tgtEl>
                                        <p:attrNameLst>
                                          <p:attrName>r</p:attrName>
                                        </p:attrNameLst>
                                      </p:cBhvr>
                                    </p:animRot>
                                    <p:animRot by="-240000">
                                      <p:cBhvr>
                                        <p:cTn id="47" dur="200" fill="hold">
                                          <p:stCondLst>
                                            <p:cond delay="600"/>
                                          </p:stCondLst>
                                        </p:cTn>
                                        <p:tgtEl>
                                          <p:spTgt spid="32"/>
                                        </p:tgtEl>
                                        <p:attrNameLst>
                                          <p:attrName>r</p:attrName>
                                        </p:attrNameLst>
                                      </p:cBhvr>
                                    </p:animRot>
                                    <p:animRot by="120000">
                                      <p:cBhvr>
                                        <p:cTn id="48" dur="200" fill="hold">
                                          <p:stCondLst>
                                            <p:cond delay="800"/>
                                          </p:stCondLst>
                                        </p:cTn>
                                        <p:tgtEl>
                                          <p:spTgt spid="32"/>
                                        </p:tgtEl>
                                        <p:attrNameLst>
                                          <p:attrName>r</p:attrName>
                                        </p:attrNameLst>
                                      </p:cBhvr>
                                    </p:animRot>
                                  </p:childTnLst>
                                </p:cTn>
                              </p:par>
                              <p:par>
                                <p:cTn id="49" presetID="32" presetClass="emph" presetSubtype="0" repeatCount="indefinite" fill="hold" grpId="1" nodeType="withEffect">
                                  <p:stCondLst>
                                    <p:cond delay="0"/>
                                  </p:stCondLst>
                                  <p:endCondLst>
                                    <p:cond evt="onNext" delay="0">
                                      <p:tgtEl>
                                        <p:sldTgt/>
                                      </p:tgtEl>
                                    </p:cond>
                                  </p:endCondLst>
                                  <p:childTnLst>
                                    <p:animRot by="120000">
                                      <p:cBhvr>
                                        <p:cTn id="50" dur="100" fill="hold">
                                          <p:stCondLst>
                                            <p:cond delay="0"/>
                                          </p:stCondLst>
                                        </p:cTn>
                                        <p:tgtEl>
                                          <p:spTgt spid="33"/>
                                        </p:tgtEl>
                                        <p:attrNameLst>
                                          <p:attrName>r</p:attrName>
                                        </p:attrNameLst>
                                      </p:cBhvr>
                                    </p:animRot>
                                    <p:animRot by="-240000">
                                      <p:cBhvr>
                                        <p:cTn id="51" dur="200" fill="hold">
                                          <p:stCondLst>
                                            <p:cond delay="200"/>
                                          </p:stCondLst>
                                        </p:cTn>
                                        <p:tgtEl>
                                          <p:spTgt spid="33"/>
                                        </p:tgtEl>
                                        <p:attrNameLst>
                                          <p:attrName>r</p:attrName>
                                        </p:attrNameLst>
                                      </p:cBhvr>
                                    </p:animRot>
                                    <p:animRot by="240000">
                                      <p:cBhvr>
                                        <p:cTn id="52" dur="200" fill="hold">
                                          <p:stCondLst>
                                            <p:cond delay="400"/>
                                          </p:stCondLst>
                                        </p:cTn>
                                        <p:tgtEl>
                                          <p:spTgt spid="33"/>
                                        </p:tgtEl>
                                        <p:attrNameLst>
                                          <p:attrName>r</p:attrName>
                                        </p:attrNameLst>
                                      </p:cBhvr>
                                    </p:animRot>
                                    <p:animRot by="-240000">
                                      <p:cBhvr>
                                        <p:cTn id="53" dur="200" fill="hold">
                                          <p:stCondLst>
                                            <p:cond delay="600"/>
                                          </p:stCondLst>
                                        </p:cTn>
                                        <p:tgtEl>
                                          <p:spTgt spid="33"/>
                                        </p:tgtEl>
                                        <p:attrNameLst>
                                          <p:attrName>r</p:attrName>
                                        </p:attrNameLst>
                                      </p:cBhvr>
                                    </p:animRot>
                                    <p:animRot by="120000">
                                      <p:cBhvr>
                                        <p:cTn id="54" dur="200" fill="hold">
                                          <p:stCondLst>
                                            <p:cond delay="800"/>
                                          </p:stCondLst>
                                        </p:cTn>
                                        <p:tgtEl>
                                          <p:spTgt spid="33"/>
                                        </p:tgtEl>
                                        <p:attrNameLst>
                                          <p:attrName>r</p:attrName>
                                        </p:attrNameLst>
                                      </p:cBhvr>
                                    </p:animRot>
                                  </p:childTnLst>
                                </p:cTn>
                              </p:par>
                              <p:par>
                                <p:cTn id="55" presetID="32" presetClass="emph" presetSubtype="0" repeatCount="indefinite" fill="hold" nodeType="withEffect">
                                  <p:stCondLst>
                                    <p:cond delay="0"/>
                                  </p:stCondLst>
                                  <p:endCondLst>
                                    <p:cond evt="onNext" delay="0">
                                      <p:tgtEl>
                                        <p:sldTgt/>
                                      </p:tgtEl>
                                    </p:cond>
                                  </p:endCondLst>
                                  <p:childTnLst>
                                    <p:animRot by="120000">
                                      <p:cBhvr>
                                        <p:cTn id="56" dur="100" fill="hold">
                                          <p:stCondLst>
                                            <p:cond delay="0"/>
                                          </p:stCondLst>
                                        </p:cTn>
                                        <p:tgtEl>
                                          <p:spTgt spid="31"/>
                                        </p:tgtEl>
                                        <p:attrNameLst>
                                          <p:attrName>r</p:attrName>
                                        </p:attrNameLst>
                                      </p:cBhvr>
                                    </p:animRot>
                                    <p:animRot by="-240000">
                                      <p:cBhvr>
                                        <p:cTn id="57" dur="200" fill="hold">
                                          <p:stCondLst>
                                            <p:cond delay="200"/>
                                          </p:stCondLst>
                                        </p:cTn>
                                        <p:tgtEl>
                                          <p:spTgt spid="31"/>
                                        </p:tgtEl>
                                        <p:attrNameLst>
                                          <p:attrName>r</p:attrName>
                                        </p:attrNameLst>
                                      </p:cBhvr>
                                    </p:animRot>
                                    <p:animRot by="240000">
                                      <p:cBhvr>
                                        <p:cTn id="58" dur="200" fill="hold">
                                          <p:stCondLst>
                                            <p:cond delay="400"/>
                                          </p:stCondLst>
                                        </p:cTn>
                                        <p:tgtEl>
                                          <p:spTgt spid="31"/>
                                        </p:tgtEl>
                                        <p:attrNameLst>
                                          <p:attrName>r</p:attrName>
                                        </p:attrNameLst>
                                      </p:cBhvr>
                                    </p:animRot>
                                    <p:animRot by="-240000">
                                      <p:cBhvr>
                                        <p:cTn id="59" dur="200" fill="hold">
                                          <p:stCondLst>
                                            <p:cond delay="600"/>
                                          </p:stCondLst>
                                        </p:cTn>
                                        <p:tgtEl>
                                          <p:spTgt spid="31"/>
                                        </p:tgtEl>
                                        <p:attrNameLst>
                                          <p:attrName>r</p:attrName>
                                        </p:attrNameLst>
                                      </p:cBhvr>
                                    </p:animRot>
                                    <p:animRot by="120000">
                                      <p:cBhvr>
                                        <p:cTn id="60" dur="200" fill="hold">
                                          <p:stCondLst>
                                            <p:cond delay="800"/>
                                          </p:stCondLst>
                                        </p:cTn>
                                        <p:tgtEl>
                                          <p:spTgt spid="31"/>
                                        </p:tgtEl>
                                        <p:attrNameLst>
                                          <p:attrName>r</p:attrName>
                                        </p:attrNameLst>
                                      </p:cBhvr>
                                    </p:animRot>
                                  </p:childTnLst>
                                </p:cTn>
                              </p:par>
                              <p:par>
                                <p:cTn id="61" presetID="1"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8"/>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9" grpId="0"/>
      <p:bldP spid="23" grpId="0"/>
      <p:bldP spid="32" grpId="0"/>
      <p:bldP spid="32" grpId="1"/>
      <p:bldP spid="33" grpId="0"/>
      <p:bldP spid="33" grpId="1"/>
      <p:bldP spid="34" grpId="0"/>
      <p:bldP spid="36" grpId="0"/>
      <p:bldP spid="40" grpId="0"/>
      <p:bldP spid="41" grpId="0"/>
      <p:bldP spid="42" grpId="0"/>
      <p:bldP spid="43" grpId="0"/>
      <p:bldP spid="44" grpId="0"/>
      <p:bldP spid="45" grpId="0"/>
      <p:bldP spid="46" grpId="0"/>
      <p:bldP spid="47" grpId="0"/>
      <p:bldP spid="48" grpId="0"/>
    </p:bld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 $a = \frac{b}{c}$&#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2"/>
  <p:tag name="DEFAULTFONTSIZE" val="10"/>
  <p:tag name="DEFAULTWIDTH" val="348"/>
  <p:tag name="DEFAULTHEIGHT" val="200"/>
  <p:tag name="FIRSTARPITA@YFGMNGSFUVWXY5M7" val="3077"/>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63476</TotalTime>
  <Words>2342</Words>
  <Application>Microsoft Office PowerPoint</Application>
  <PresentationFormat>全屏显示(4:3)</PresentationFormat>
  <Paragraphs>426</Paragraphs>
  <Slides>21</Slides>
  <Notes>18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Bradley Hand</vt:lpstr>
      <vt:lpstr>Chalkboard</vt:lpstr>
      <vt:lpstr>华文楷体</vt:lpstr>
      <vt:lpstr>宋体</vt:lpstr>
      <vt:lpstr>Arial</vt:lpstr>
      <vt:lpstr>Calibri</vt:lpstr>
      <vt:lpstr>Comic Sans MS</vt:lpstr>
      <vt:lpstr>Courier New</vt:lpstr>
      <vt:lpstr>Symbol</vt:lpstr>
      <vt:lpstr>Wingdings</vt:lpstr>
      <vt:lpstr>Default Design</vt:lpstr>
      <vt:lpstr>L10.1: Authenticated Encryption 第10.1讲：认证加密</vt:lpstr>
      <vt:lpstr>PowerPoint 演示文稿</vt:lpstr>
      <vt:lpstr>Review</vt:lpstr>
      <vt:lpstr>Today’s Goal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References</vt:lpstr>
    </vt:vector>
  </TitlesOfParts>
  <Company>DAIMI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Dias nummer 1</dc:title>
  <dc:creator>ARPITA PATRA</dc:creator>
  <cp:lastModifiedBy>Jiang</cp:lastModifiedBy>
  <cp:revision>3985</cp:revision>
  <dcterms:created xsi:type="dcterms:W3CDTF">2003-02-23T15:18:48Z</dcterms:created>
  <dcterms:modified xsi:type="dcterms:W3CDTF">2018-10-16T09:50:00Z</dcterms:modified>
</cp:coreProperties>
</file>