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1706" r:id="rId2"/>
    <p:sldId id="1642" r:id="rId3"/>
    <p:sldId id="1708" r:id="rId4"/>
    <p:sldId id="1671" r:id="rId5"/>
    <p:sldId id="1710" r:id="rId6"/>
    <p:sldId id="1672" r:id="rId7"/>
    <p:sldId id="1673" r:id="rId8"/>
    <p:sldId id="1674" r:id="rId9"/>
    <p:sldId id="1675" r:id="rId10"/>
    <p:sldId id="1676" r:id="rId11"/>
    <p:sldId id="1677" r:id="rId12"/>
    <p:sldId id="1678" r:id="rId13"/>
    <p:sldId id="1679" r:id="rId14"/>
    <p:sldId id="1712" r:id="rId15"/>
    <p:sldId id="1713" r:id="rId16"/>
    <p:sldId id="1714" r:id="rId17"/>
    <p:sldId id="1711" r:id="rId18"/>
    <p:sldId id="1683" r:id="rId19"/>
    <p:sldId id="1684" r:id="rId20"/>
    <p:sldId id="1685" r:id="rId21"/>
    <p:sldId id="1686" r:id="rId22"/>
    <p:sldId id="1687" r:id="rId23"/>
    <p:sldId id="1688" r:id="rId24"/>
    <p:sldId id="1689" r:id="rId25"/>
    <p:sldId id="1690" r:id="rId26"/>
    <p:sldId id="1691" r:id="rId27"/>
    <p:sldId id="1695" r:id="rId28"/>
    <p:sldId id="1701" r:id="rId29"/>
    <p:sldId id="1702" r:id="rId30"/>
    <p:sldId id="1703" r:id="rId31"/>
    <p:sldId id="1704" r:id="rId32"/>
    <p:sldId id="1705" r:id="rId33"/>
    <p:sldId id="1709" r:id="rId34"/>
    <p:sldId id="1647" r:id="rId35"/>
  </p:sldIdLst>
  <p:sldSz cx="9144000" cy="6858000" type="screen4x3"/>
  <p:notesSz cx="6858000" cy="9144000"/>
  <p:custDataLst>
    <p:tags r:id="rId38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5E1EFE"/>
    <a:srgbClr val="D2F5FA"/>
    <a:srgbClr val="FFFF99"/>
    <a:srgbClr val="0BC1E5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5" autoAdjust="0"/>
  </p:normalViewPr>
  <p:slideViewPr>
    <p:cSldViewPr>
      <p:cViewPr varScale="1">
        <p:scale>
          <a:sx n="106" d="100"/>
          <a:sy n="106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839263-9DDA-4CCE-AF24-D11137AE0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C25EEE-4BCE-413B-8940-4EDB5DBCC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66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9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2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6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0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6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2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5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7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2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Today we will see a primitive that lies somewhere between private key and public key world. We will see its application in private key world today.   It</a:t>
            </a:r>
            <a:r>
              <a:rPr lang="en-US" baseline="0" dirty="0" smtClean="0">
                <a:latin typeface="Arial" pitchFamily="34" charset="0"/>
              </a:rPr>
              <a:t> contributes to both the world with equal poise. </a:t>
            </a:r>
            <a:r>
              <a:rPr lang="en-US" dirty="0" smtClean="0">
                <a:latin typeface="Arial" pitchFamily="34" charset="0"/>
              </a:rPr>
              <a:t>. It’s extremely useful and fundamental. </a:t>
            </a:r>
            <a:r>
              <a:rPr lang="en-US" baseline="0" dirty="0" smtClean="0">
                <a:latin typeface="Arial" pitchFamily="34" charset="0"/>
              </a:rPr>
              <a:t> 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87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7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17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40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26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4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69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32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67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52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7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Today we will see a primitive that lies somewhere between private key and public key world. We will see its application in private key world today.   It</a:t>
            </a:r>
            <a:r>
              <a:rPr lang="en-US" baseline="0" dirty="0" smtClean="0">
                <a:latin typeface="Arial" pitchFamily="34" charset="0"/>
              </a:rPr>
              <a:t> contributes to both the world with equal poise. </a:t>
            </a:r>
            <a:r>
              <a:rPr lang="en-US" dirty="0" smtClean="0">
                <a:latin typeface="Arial" pitchFamily="34" charset="0"/>
              </a:rPr>
              <a:t>. It’s extremely useful and fundamental. </a:t>
            </a:r>
            <a:r>
              <a:rPr lang="en-US" baseline="0" dirty="0" smtClean="0">
                <a:latin typeface="Arial" pitchFamily="34" charset="0"/>
              </a:rPr>
              <a:t> 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1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00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2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4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8D1FDF-24C4-45F7-A355-015FA042EF3D}" type="slidenum">
              <a:rPr lang="en-US" smtClean="0"/>
              <a:pPr>
                <a:defRPr/>
              </a:pPr>
              <a:t>34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6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6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9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335"/>
            <a:ext cx="2133600" cy="268139"/>
          </a:xfrm>
          <a:ln/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5"/>
            <a:ext cx="2895600" cy="268140"/>
          </a:xfrm>
          <a:ln/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2133600" cy="268140"/>
          </a:xfrm>
          <a:ln/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5E3215-153E-4E3A-A901-ABFB8B1CA5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90CF6-063B-449F-AF39-BC65D092E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7EB6-CDC5-43FD-BFD3-395C88D5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335"/>
            <a:ext cx="2133600" cy="268139"/>
          </a:xfrm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5"/>
            <a:ext cx="2895600" cy="268140"/>
          </a:xfrm>
          <a:ln/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2133600" cy="268140"/>
          </a:xfrm>
          <a:ln/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16BBA9-4B45-4292-A544-67C8E2D878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1792-1717-47F0-BD5D-A0E0C3487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BA6C7-B263-4F84-83FA-F561BF0787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0EC0-6463-47D0-8938-6DCBECA8C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41976-2E34-413D-BF40-6B1BB9955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8862-AB8E-40C7-A972-72DB392E5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34D9-8BBE-4260-AF18-FE816C34A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17F0-CB02-456E-9D9A-E773A8B708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335"/>
            <a:ext cx="2133600" cy="26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Wed, 20/12/2017</a:t>
            </a:r>
            <a:endParaRPr lang="en-US" dirty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335"/>
            <a:ext cx="2895600" cy="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S8101034Q-Modern Cryptography-Lect14.1</a:t>
            </a:r>
            <a:endParaRPr lang="en-US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335"/>
            <a:ext cx="2133600" cy="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conf/eurocrypt/eurocrypt87.html#Damgard8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</a:t>
            </a:r>
            <a:r>
              <a:rPr lang="en-US" altLang="zh-CN" dirty="0" smtClean="0"/>
              <a:t>0.2</a:t>
            </a:r>
            <a:r>
              <a:rPr lang="en-US" dirty="0" smtClean="0"/>
              <a:t>: Hash</a:t>
            </a:r>
            <a:br>
              <a:rPr lang="en-US" dirty="0" smtClean="0"/>
            </a:br>
            <a:r>
              <a:rPr lang="zh-CN" altLang="en-US" dirty="0" smtClean="0"/>
              <a:t>第</a:t>
            </a:r>
            <a:r>
              <a:rPr lang="en-US" altLang="zh-CN" dirty="0" smtClean="0"/>
              <a:t>10.2</a:t>
            </a:r>
            <a:r>
              <a:rPr lang="zh-CN" altLang="en-US" dirty="0" smtClean="0"/>
              <a:t>讲：哈希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1560" y="5942971"/>
            <a:ext cx="757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Most of the slides come from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https://drona.csa.iisc.ac.in/~arpita/Cryptography18.html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矩形 10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2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Lecturer: Zoe L. JIANG</a:t>
            </a:r>
            <a:endParaRPr lang="zh-CN" altLang="en-US" dirty="0"/>
          </a:p>
        </p:txBody>
      </p:sp>
      <p:sp>
        <p:nvSpPr>
          <p:cNvPr id="15" name="文本框 12"/>
          <p:cNvSpPr txBox="1"/>
          <p:nvPr/>
        </p:nvSpPr>
        <p:spPr>
          <a:xfrm>
            <a:off x="3087979" y="5042370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alibri" pitchFamily="34" charset="0"/>
              </a:rPr>
              <a:t>A309</a:t>
            </a:r>
          </a:p>
          <a:p>
            <a:pPr algn="ctr"/>
            <a:r>
              <a:rPr lang="en-US" altLang="zh-CN" dirty="0">
                <a:latin typeface="Calibri" pitchFamily="34" charset="0"/>
              </a:rPr>
              <a:t>Oct</a:t>
            </a:r>
            <a:r>
              <a:rPr lang="en-US" altLang="zh-CN" dirty="0" smtClean="0">
                <a:latin typeface="Calibri" pitchFamily="34" charset="0"/>
              </a:rPr>
              <a:t> 16, 2018, 15:45-17:30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427984" y="498158"/>
            <a:ext cx="4608512" cy="2066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317871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Let h: {0, 1}</a:t>
            </a:r>
            <a:r>
              <a:rPr lang="en-US" sz="1400" baseline="30000" dirty="0" smtClean="0">
                <a:sym typeface="Symbol"/>
              </a:rPr>
              <a:t>m</a:t>
            </a:r>
            <a:r>
              <a:rPr lang="en-US" sz="1400" dirty="0" smtClean="0">
                <a:sym typeface="Symbol"/>
              </a:rPr>
              <a:t>  {0, 1}</a:t>
            </a:r>
            <a:r>
              <a:rPr lang="en-US" sz="1400" baseline="30000" dirty="0" smtClean="0">
                <a:sym typeface="Symbol"/>
              </a:rPr>
              <a:t>n</a:t>
            </a:r>
            <a:r>
              <a:rPr lang="en-US" sz="1400" dirty="0" smtClean="0">
                <a:sym typeface="Symbol"/>
              </a:rPr>
              <a:t> be a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second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preimage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 resistant hash function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520" y="692696"/>
            <a:ext cx="4536504" cy="1850722"/>
            <a:chOff x="251520" y="1290246"/>
            <a:chExt cx="4536504" cy="1850722"/>
          </a:xfrm>
        </p:grpSpPr>
        <p:grpSp>
          <p:nvGrpSpPr>
            <p:cNvPr id="3" name="Group 2"/>
            <p:cNvGrpSpPr/>
            <p:nvPr/>
          </p:nvGrpSpPr>
          <p:grpSpPr>
            <a:xfrm>
              <a:off x="251520" y="1290246"/>
              <a:ext cx="1368152" cy="1850722"/>
              <a:chOff x="1907704" y="1290246"/>
              <a:chExt cx="1368152" cy="185072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07704" y="1290246"/>
                <a:ext cx="1368152" cy="1512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2267744" y="2802414"/>
                <a:ext cx="86409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{0, 1}</a:t>
                </a:r>
                <a:r>
                  <a:rPr lang="en-US" sz="2400" baseline="30000" dirty="0" smtClean="0">
                    <a:sym typeface="Symbol"/>
                  </a:rPr>
                  <a:t>m</a:t>
                </a:r>
                <a:endParaRPr lang="en-US" sz="2400" baseline="30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203848" y="1628800"/>
              <a:ext cx="1584176" cy="1346666"/>
              <a:chOff x="5724128" y="1650286"/>
              <a:chExt cx="1584176" cy="134666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724128" y="1650286"/>
                <a:ext cx="936104" cy="9361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5868144" y="2658398"/>
                <a:ext cx="144016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{0, 1}</a:t>
                </a:r>
                <a:r>
                  <a:rPr lang="en-US" sz="2400" baseline="30000" dirty="0" smtClean="0">
                    <a:sym typeface="Symbol"/>
                  </a:rPr>
                  <a:t>n</a:t>
                </a:r>
                <a:endParaRPr lang="en-US" sz="2400" baseline="300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>
                  <a:sym typeface="Symbol"/>
                </a:rPr>
                <a:t>h</a:t>
              </a:r>
              <a:r>
                <a:rPr lang="en-US" sz="1600" dirty="0" smtClean="0">
                  <a:sym typeface="Symbol"/>
                </a:rPr>
                <a:t>(x)</a:t>
              </a:r>
              <a:endParaRPr lang="en-US" sz="16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63688" y="2046330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74277" y="3567057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We can design a new hash function from h which is second </a:t>
            </a:r>
            <a:r>
              <a:rPr lang="en-US" sz="1400" dirty="0" err="1" smtClean="0">
                <a:sym typeface="Symbol"/>
              </a:rPr>
              <a:t>preimage</a:t>
            </a:r>
            <a:r>
              <a:rPr lang="en-US" sz="1400" dirty="0" smtClean="0">
                <a:sym typeface="Symbol"/>
              </a:rPr>
              <a:t> resistant but not collision resistant ?</a:t>
            </a:r>
            <a:endParaRPr lang="en-US" sz="1400" baseline="-25000" dirty="0" smtClean="0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74277" y="4129335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Define a new hash function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g: {0, 1}</a:t>
            </a:r>
            <a:r>
              <a:rPr lang="en-US" sz="1400" baseline="30000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 {0, 1}</a:t>
            </a:r>
            <a:r>
              <a:rPr lang="en-US" sz="1400" baseline="30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400" dirty="0" smtClean="0">
                <a:sym typeface="Symbol"/>
              </a:rPr>
              <a:t>as follows:</a:t>
            </a:r>
            <a:endParaRPr lang="en-US" sz="1400" baseline="-250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737865" y="4480834"/>
            <a:ext cx="4176464" cy="842610"/>
            <a:chOff x="1187624" y="5013176"/>
            <a:chExt cx="4176464" cy="842610"/>
          </a:xfrm>
        </p:grpSpPr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187624" y="5250686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en-US" sz="1400" dirty="0">
                  <a:sym typeface="Symbol"/>
                </a:rPr>
                <a:t>g</a:t>
              </a:r>
              <a:r>
                <a:rPr lang="en-US" sz="1400" dirty="0" smtClean="0">
                  <a:sym typeface="Symbol"/>
                </a:rPr>
                <a:t>(x) = </a:t>
              </a:r>
              <a:endParaRPr lang="en-US" sz="1400" baseline="-25000" dirty="0" smtClean="0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555776" y="5085184"/>
              <a:ext cx="2808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0</a:t>
              </a:r>
              <a:r>
                <a:rPr lang="en-US" sz="1400" baseline="30000" dirty="0" smtClean="0">
                  <a:sym typeface="Symbol"/>
                </a:rPr>
                <a:t>n</a:t>
              </a:r>
              <a:r>
                <a:rPr lang="en-US" sz="1400" dirty="0" smtClean="0">
                  <a:sym typeface="Symbol"/>
                </a:rPr>
                <a:t>, if x = 0</a:t>
              </a:r>
              <a:r>
                <a:rPr lang="en-US" sz="1400" baseline="30000" dirty="0" smtClean="0">
                  <a:sym typeface="Symbol"/>
                </a:rPr>
                <a:t>m</a:t>
              </a:r>
              <a:r>
                <a:rPr lang="en-US" sz="1400" dirty="0" smtClean="0">
                  <a:sym typeface="Symbol"/>
                </a:rPr>
                <a:t> or x = 1</a:t>
              </a:r>
              <a:r>
                <a:rPr lang="en-US" sz="1400" baseline="30000" dirty="0" smtClean="0">
                  <a:sym typeface="Symbol"/>
                </a:rPr>
                <a:t>m</a:t>
              </a:r>
              <a:endParaRPr lang="en-US" sz="1400" baseline="-25000" dirty="0" smtClean="0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2267744" y="5013176"/>
              <a:ext cx="216024" cy="84261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555776" y="5517232"/>
              <a:ext cx="2808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ym typeface="Symbol"/>
                </a:rPr>
                <a:t>h</a:t>
              </a:r>
              <a:r>
                <a:rPr lang="en-US" sz="1400" dirty="0" smtClean="0">
                  <a:sym typeface="Symbol"/>
                </a:rPr>
                <a:t>(x), otherwise</a:t>
              </a:r>
              <a:endParaRPr lang="en-US" sz="1400" baseline="-25000" dirty="0" smtClean="0"/>
            </a:p>
          </p:txBody>
        </p:sp>
      </p:grp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74277" y="5733256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If h is </a:t>
            </a:r>
            <a:r>
              <a:rPr lang="en-US" sz="1400" dirty="0">
                <a:sym typeface="Symbol"/>
              </a:rPr>
              <a:t>second </a:t>
            </a:r>
            <a:r>
              <a:rPr lang="en-US" sz="1400" dirty="0" err="1">
                <a:sym typeface="Symbol"/>
              </a:rPr>
              <a:t>preimage</a:t>
            </a:r>
            <a:r>
              <a:rPr lang="en-US" sz="1400" dirty="0">
                <a:sym typeface="Symbol"/>
              </a:rPr>
              <a:t> </a:t>
            </a:r>
            <a:r>
              <a:rPr lang="en-US" sz="1400" dirty="0" smtClean="0">
                <a:sym typeface="Symbol"/>
              </a:rPr>
              <a:t>resistant with probability 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negl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() </a:t>
            </a:r>
            <a:r>
              <a:rPr lang="en-US" sz="1400" dirty="0" smtClean="0">
                <a:sym typeface="Symbol"/>
              </a:rPr>
              <a:t>then g is </a:t>
            </a:r>
            <a:r>
              <a:rPr lang="en-US" sz="1400" dirty="0">
                <a:sym typeface="Symbol"/>
              </a:rPr>
              <a:t>second </a:t>
            </a:r>
            <a:r>
              <a:rPr lang="en-US" sz="1400" dirty="0" err="1" smtClean="0">
                <a:sym typeface="Symbol"/>
              </a:rPr>
              <a:t>preimage</a:t>
            </a:r>
            <a:r>
              <a:rPr lang="en-US" sz="1400" dirty="0" smtClean="0">
                <a:sym typeface="Symbol"/>
              </a:rPr>
              <a:t> resistant with probability =  </a:t>
            </a:r>
            <a:endParaRPr lang="en-US" sz="1400" baseline="-25000" dirty="0" smtClean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583205" y="5944652"/>
            <a:ext cx="3303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FF"/>
                </a:solidFill>
                <a:sym typeface="Symbol"/>
              </a:rPr>
              <a:t>1/2</a:t>
            </a:r>
            <a:r>
              <a:rPr lang="en-US" sz="1400" baseline="30000" dirty="0" smtClean="0">
                <a:solidFill>
                  <a:srgbClr val="0000FF"/>
                </a:solidFill>
                <a:sym typeface="Symbol"/>
              </a:rPr>
              <a:t>m-1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 +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negl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() = negligible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74277" y="5381757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Symbol"/>
              </a:rPr>
              <a:t>g</a:t>
            </a:r>
            <a:r>
              <a:rPr lang="en-US" sz="1400" dirty="0" smtClean="0">
                <a:sym typeface="Symbol"/>
              </a:rPr>
              <a:t> is collision resistant with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probability 0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0" y="692696"/>
            <a:ext cx="1368152" cy="1850722"/>
            <a:chOff x="1907704" y="1290246"/>
            <a:chExt cx="1368152" cy="1850722"/>
          </a:xfrm>
        </p:grpSpPr>
        <p:sp>
          <p:nvSpPr>
            <p:cNvPr id="53" name="Oval 52"/>
            <p:cNvSpPr/>
            <p:nvPr/>
          </p:nvSpPr>
          <p:spPr>
            <a:xfrm>
              <a:off x="1907704" y="1290246"/>
              <a:ext cx="1368152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2267744" y="2802414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{0, 1}</a:t>
              </a:r>
              <a:r>
                <a:rPr lang="en-US" sz="2400" baseline="30000" dirty="0" smtClean="0">
                  <a:sym typeface="Symbol"/>
                </a:rPr>
                <a:t>m</a:t>
              </a:r>
              <a:endParaRPr lang="en-US" sz="2400" baseline="30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24328" y="1031250"/>
            <a:ext cx="1584176" cy="1346666"/>
            <a:chOff x="5724128" y="1650286"/>
            <a:chExt cx="1584176" cy="1346666"/>
          </a:xfrm>
        </p:grpSpPr>
        <p:sp>
          <p:nvSpPr>
            <p:cNvPr id="51" name="Oval 50"/>
            <p:cNvSpPr/>
            <p:nvPr/>
          </p:nvSpPr>
          <p:spPr>
            <a:xfrm>
              <a:off x="5724128" y="1650286"/>
              <a:ext cx="936104" cy="93610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5868144" y="2658398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{0, 1}</a:t>
              </a:r>
              <a:r>
                <a:rPr lang="en-US" sz="2400" baseline="30000" dirty="0" smtClean="0">
                  <a:sym typeface="Symbol"/>
                </a:rPr>
                <a:t>n</a:t>
              </a:r>
              <a:endParaRPr lang="en-US" sz="2400" baseline="30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 rot="21114164">
            <a:off x="5992624" y="1111905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>
                <a:sym typeface="Symbol"/>
              </a:rPr>
              <a:t>h</a:t>
            </a:r>
            <a:r>
              <a:rPr lang="en-US" sz="1600" dirty="0" smtClean="0">
                <a:sym typeface="Symbol"/>
              </a:rPr>
              <a:t>(x)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256076" y="908720"/>
            <a:ext cx="2736304" cy="3638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56076" y="1272535"/>
            <a:ext cx="2736304" cy="76682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004048" y="1931350"/>
            <a:ext cx="216024" cy="2015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04048" y="836712"/>
            <a:ext cx="216024" cy="2015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86340" y="1171782"/>
            <a:ext cx="216024" cy="2015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60032" y="1099774"/>
            <a:ext cx="792088" cy="74505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652120" y="1373288"/>
            <a:ext cx="1368152" cy="183504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660232" y="2586390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g(x)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0" y="8620"/>
            <a:ext cx="9144000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Collision Resistance &amp; Second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Preimage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Resistance 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79512" y="2780928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Collision Resistance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second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preimage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 resistance.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Otherway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?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8" grpId="0"/>
      <p:bldP spid="34" grpId="0"/>
      <p:bldP spid="35" grpId="0"/>
      <p:bldP spid="43" grpId="0"/>
      <p:bldP spid="44" grpId="0"/>
      <p:bldP spid="45" grpId="0"/>
      <p:bldP spid="49" grpId="0"/>
      <p:bldP spid="57" grpId="0" animBg="1"/>
      <p:bldP spid="58" grpId="0" animBg="1"/>
      <p:bldP spid="59" grpId="0" animBg="1"/>
      <p:bldP spid="60" grpId="0" animBg="1"/>
      <p:bldP spid="64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8620"/>
            <a:ext cx="9144000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Preimage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Resistance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432048" y="868650"/>
            <a:ext cx="3491880" cy="522640"/>
            <a:chOff x="-1080120" y="868650"/>
            <a:chExt cx="3491880" cy="522640"/>
          </a:xfrm>
        </p:grpSpPr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-1080120" y="868650"/>
              <a:ext cx="34918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Experiment Hash-PR         (n)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971600" y="105273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A, </a:t>
              </a:r>
              <a:r>
                <a:rPr lang="en-US" sz="1600" dirty="0" smtClean="0"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050487" y="786190"/>
            <a:ext cx="1905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 = </a:t>
            </a:r>
            <a:r>
              <a:rPr lang="en-US" sz="1600" dirty="0" smtClean="0"/>
              <a:t>(Gen, </a:t>
            </a:r>
            <a:r>
              <a:rPr lang="en-US" sz="1600" dirty="0"/>
              <a:t>h</a:t>
            </a:r>
            <a:r>
              <a:rPr lang="en-US" sz="1600" dirty="0" smtClean="0"/>
              <a:t>),  n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73"/>
          <p:cNvGrpSpPr/>
          <p:nvPr/>
        </p:nvGrpSpPr>
        <p:grpSpPr>
          <a:xfrm>
            <a:off x="475928" y="1484784"/>
            <a:ext cx="2007840" cy="2016224"/>
            <a:chOff x="475928" y="2060848"/>
            <a:chExt cx="2007840" cy="2016224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3186" y="2505815"/>
              <a:ext cx="1514272" cy="872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619944" y="3378478"/>
              <a:ext cx="15121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I can break 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475928" y="3738518"/>
              <a:ext cx="20078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Run time: Poly(n)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844352" y="2060848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Attacker A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8034" y="1772816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6223538" y="2825622"/>
            <a:ext cx="1660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Let me verify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grpSp>
        <p:nvGrpSpPr>
          <p:cNvPr id="5" name="Group 48"/>
          <p:cNvGrpSpPr/>
          <p:nvPr/>
        </p:nvGrpSpPr>
        <p:grpSpPr>
          <a:xfrm>
            <a:off x="7956376" y="2967917"/>
            <a:ext cx="1070992" cy="338554"/>
            <a:chOff x="7514955" y="5223801"/>
            <a:chExt cx="1207300" cy="617860"/>
          </a:xfrm>
        </p:grpSpPr>
        <p:sp>
          <p:nvSpPr>
            <p:cNvPr id="84" name="Rectangle 83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Gen(1</a:t>
              </a:r>
              <a:r>
                <a:rPr lang="en-US" sz="1600" baseline="30000" dirty="0" smtClean="0"/>
                <a:t>n</a:t>
              </a:r>
              <a:r>
                <a:rPr lang="en-US" sz="1600" dirty="0" smtClean="0"/>
                <a:t>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H="1" flipV="1">
            <a:off x="7983760" y="2586390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18882211">
            <a:off x="8113711" y="2441900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k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27784" y="2043136"/>
            <a:ext cx="3096344" cy="17712"/>
          </a:xfrm>
          <a:prstGeom prst="straightConnector1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554615" y="2564904"/>
            <a:ext cx="3385537" cy="354893"/>
            <a:chOff x="2554615" y="3140968"/>
            <a:chExt cx="3385537" cy="35489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554615" y="3495861"/>
              <a:ext cx="3385537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3923928" y="3140968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563888" y="3717032"/>
            <a:ext cx="158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  <a:sym typeface="Symbol"/>
              </a:rPr>
              <a:t>g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ame output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979712" y="4026550"/>
            <a:ext cx="4896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1 (A succeeds) if   h(x) =  y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979712" y="4293096"/>
            <a:ext cx="2664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0 (A fails) otherwise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23528" y="5013176"/>
            <a:ext cx="8820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 Is </a:t>
            </a:r>
            <a:r>
              <a:rPr lang="en-US" sz="1600" dirty="0" err="1" smtClean="0">
                <a:sym typeface="Symbol"/>
              </a:rPr>
              <a:t>Preimage</a:t>
            </a:r>
            <a:r>
              <a:rPr lang="en-US" sz="1600" dirty="0" smtClean="0">
                <a:sym typeface="Symbol"/>
              </a:rPr>
              <a:t> Resistant HF if for every A, there is a </a:t>
            </a:r>
            <a:r>
              <a:rPr lang="en-US" sz="1600" dirty="0" err="1" smtClean="0">
                <a:sym typeface="Symbol"/>
              </a:rPr>
              <a:t>negl</a:t>
            </a:r>
            <a:r>
              <a:rPr lang="en-US" sz="1600" dirty="0" smtClean="0">
                <a:sym typeface="Symbol"/>
              </a:rPr>
              <a:t>(n) such that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46" name="Group 58"/>
          <p:cNvGrpSpPr/>
          <p:nvPr/>
        </p:nvGrpSpPr>
        <p:grpSpPr>
          <a:xfrm>
            <a:off x="2051720" y="5570656"/>
            <a:ext cx="4499992" cy="522640"/>
            <a:chOff x="-1080120" y="868650"/>
            <a:chExt cx="4499992" cy="522640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-1080120" y="868650"/>
              <a:ext cx="44999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              </a:t>
              </a:r>
              <a:r>
                <a:rPr lang="en-US" sz="1600" dirty="0" err="1" smtClean="0"/>
                <a:t>Pr</a:t>
              </a:r>
              <a:r>
                <a:rPr lang="en-US" sz="1600" dirty="0" smtClean="0"/>
                <a:t> [Hash-PR         (n) = 1] </a:t>
              </a:r>
              <a:r>
                <a:rPr lang="en-US" sz="1600" dirty="0" smtClean="0">
                  <a:sym typeface="Symbol"/>
                </a:rPr>
                <a:t> </a:t>
              </a:r>
              <a:r>
                <a:rPr lang="en-US" sz="1600" dirty="0" err="1" smtClean="0">
                  <a:sym typeface="Symbol"/>
                </a:rPr>
                <a:t>negl</a:t>
              </a:r>
              <a:r>
                <a:rPr lang="en-US" sz="1600" dirty="0" smtClean="0">
                  <a:sym typeface="Symbol"/>
                </a:rPr>
                <a:t>(n)</a:t>
              </a:r>
              <a:r>
                <a:rPr lang="en-US" sz="1600" dirty="0" smtClean="0"/>
                <a:t> 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008112" y="105273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A, </a:t>
              </a:r>
              <a:r>
                <a:rPr lang="en-US" sz="1600" dirty="0" smtClean="0"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512" y="472514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496" y="3789040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275856" y="1628800"/>
            <a:ext cx="2232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/>
              <a:t>k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0000FF"/>
                </a:solidFill>
              </a:rPr>
              <a:t>uniform</a:t>
            </a:r>
            <a:r>
              <a:rPr lang="en-US" sz="1600" dirty="0" smtClean="0"/>
              <a:t>  y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Second Pre-image Resistance </a:t>
            </a: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 Pre-image Resistance</a:t>
            </a:r>
            <a:endParaRPr lang="en-US" sz="26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4499992" y="1268760"/>
            <a:ext cx="4248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Let h: {0, 1}</a:t>
            </a:r>
            <a:r>
              <a:rPr lang="en-US" sz="2400" baseline="30000" dirty="0" smtClean="0">
                <a:sym typeface="Symbol"/>
              </a:rPr>
              <a:t>m</a:t>
            </a:r>
            <a:r>
              <a:rPr lang="en-US" sz="1600" dirty="0" smtClean="0">
                <a:sym typeface="Symbol"/>
              </a:rPr>
              <a:t>  {0, 1}</a:t>
            </a:r>
            <a:r>
              <a:rPr lang="en-US" sz="2400" baseline="30000" dirty="0" smtClean="0">
                <a:sym typeface="Symbol"/>
              </a:rPr>
              <a:t>n</a:t>
            </a:r>
            <a:r>
              <a:rPr lang="en-US" sz="1600" dirty="0" smtClean="0">
                <a:sym typeface="Symbol"/>
              </a:rPr>
              <a:t> be a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pre-image resistant hash function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520" y="714182"/>
            <a:ext cx="4536504" cy="1850722"/>
            <a:chOff x="251520" y="1290246"/>
            <a:chExt cx="4536504" cy="1850722"/>
          </a:xfrm>
        </p:grpSpPr>
        <p:grpSp>
          <p:nvGrpSpPr>
            <p:cNvPr id="3" name="Group 2"/>
            <p:cNvGrpSpPr/>
            <p:nvPr/>
          </p:nvGrpSpPr>
          <p:grpSpPr>
            <a:xfrm>
              <a:off x="251520" y="1290246"/>
              <a:ext cx="1368152" cy="1850722"/>
              <a:chOff x="1907704" y="1290246"/>
              <a:chExt cx="1368152" cy="185072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07704" y="1290246"/>
                <a:ext cx="1368152" cy="1512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2267744" y="2802414"/>
                <a:ext cx="86409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{0, 1}</a:t>
                </a:r>
                <a:r>
                  <a:rPr lang="en-US" sz="2400" baseline="30000" dirty="0" smtClean="0">
                    <a:sym typeface="Symbol"/>
                  </a:rPr>
                  <a:t>m</a:t>
                </a:r>
                <a:endParaRPr lang="en-US" sz="2400" baseline="30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203848" y="1628800"/>
              <a:ext cx="1584176" cy="1346666"/>
              <a:chOff x="5724128" y="1650286"/>
              <a:chExt cx="1584176" cy="134666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724128" y="1650286"/>
                <a:ext cx="936104" cy="9361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5868144" y="2658398"/>
                <a:ext cx="144016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{0, 1}</a:t>
                </a:r>
                <a:r>
                  <a:rPr lang="en-US" sz="2400" baseline="30000" dirty="0" smtClean="0">
                    <a:sym typeface="Symbol"/>
                  </a:rPr>
                  <a:t>n</a:t>
                </a:r>
                <a:endParaRPr lang="en-US" sz="2400" baseline="300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>
                  <a:sym typeface="Symbol"/>
                </a:rPr>
                <a:t>h</a:t>
              </a:r>
              <a:r>
                <a:rPr lang="en-US" sz="1600" dirty="0" smtClean="0">
                  <a:sym typeface="Symbol"/>
                </a:rPr>
                <a:t>(x)</a:t>
              </a:r>
              <a:endParaRPr lang="en-US" sz="16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63688" y="2046330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07504" y="2564904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Define a new hash function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g: {0, 1}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 {0, 1}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as follows:</a:t>
            </a:r>
            <a:endParaRPr lang="en-US" sz="1600" baseline="-25000" dirty="0" smtClean="0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79512" y="4414637"/>
            <a:ext cx="88569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sym typeface="Symbol"/>
              </a:rPr>
              <a:t>If h is pre-image resistant with probability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negl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() </a:t>
            </a:r>
            <a:r>
              <a:rPr lang="en-US" sz="1600" dirty="0" smtClean="0">
                <a:sym typeface="Symbol"/>
              </a:rPr>
              <a:t>then g is pre-image resistant with probability at least </a:t>
            </a:r>
            <a:endParaRPr lang="en-US" sz="1600" baseline="-25000" dirty="0" smtClean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348136" y="4652147"/>
            <a:ext cx="3303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baseline="300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negl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() = negligible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79512" y="5084195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ym typeface="Symbol"/>
              </a:rPr>
              <a:t>g</a:t>
            </a:r>
            <a:r>
              <a:rPr lang="en-US" sz="1600" dirty="0" smtClean="0">
                <a:sym typeface="Symbol"/>
              </a:rPr>
              <a:t> is second-</a:t>
            </a:r>
            <a:r>
              <a:rPr lang="en-US" sz="1600" dirty="0" err="1" smtClean="0">
                <a:sym typeface="Symbol"/>
              </a:rPr>
              <a:t>preimage</a:t>
            </a:r>
            <a:r>
              <a:rPr lang="en-US" sz="1600" dirty="0" smtClean="0">
                <a:sym typeface="Symbol"/>
              </a:rPr>
              <a:t> resistant with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probability 0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8073" y="3283070"/>
            <a:ext cx="759951" cy="98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851920" y="2924944"/>
            <a:ext cx="1224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Function </a:t>
            </a:r>
            <a:r>
              <a:rPr lang="en-US" sz="1600" dirty="0"/>
              <a:t>g</a:t>
            </a:r>
            <a:endParaRPr lang="en-US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979712" y="3479522"/>
            <a:ext cx="2808312" cy="360040"/>
            <a:chOff x="683568" y="4077072"/>
            <a:chExt cx="2808312" cy="360040"/>
          </a:xfrm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083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x </a:t>
              </a:r>
              <a:r>
                <a:rPr lang="en-US" sz="1600" dirty="0" smtClean="0">
                  <a:sym typeface="Symbol"/>
                </a:rPr>
                <a:t>= (x</a:t>
              </a:r>
              <a:r>
                <a:rPr lang="en-US" sz="1600" baseline="-25000" dirty="0" smtClean="0">
                  <a:sym typeface="Symbol"/>
                </a:rPr>
                <a:t>0 </a:t>
              </a:r>
              <a:r>
                <a:rPr lang="en-US" sz="1600" dirty="0" smtClean="0">
                  <a:sym typeface="Symbol"/>
                </a:rPr>
                <a:t>x</a:t>
              </a:r>
              <a:r>
                <a:rPr lang="en-US" sz="1600" baseline="-25000" dirty="0" smtClean="0">
                  <a:sym typeface="Symbol"/>
                </a:rPr>
                <a:t>1 </a:t>
              </a:r>
              <a:r>
                <a:rPr lang="en-US" sz="1600" dirty="0" smtClean="0">
                  <a:sym typeface="Symbol"/>
                </a:rPr>
                <a:t>… x</a:t>
              </a:r>
              <a:r>
                <a:rPr lang="en-US" sz="1600" baseline="-25000" dirty="0" smtClean="0">
                  <a:sym typeface="Symbol"/>
                </a:rPr>
                <a:t>m-2 </a:t>
              </a:r>
              <a:r>
                <a:rPr lang="en-US" sz="1600" dirty="0" smtClean="0">
                  <a:sym typeface="Symbol"/>
                </a:rPr>
                <a:t>x</a:t>
              </a:r>
              <a:r>
                <a:rPr lang="en-US" sz="1600" baseline="-25000" dirty="0" smtClean="0">
                  <a:sym typeface="Symbol"/>
                </a:rPr>
                <a:t>m-1</a:t>
              </a:r>
              <a:r>
                <a:rPr lang="en-US" sz="1600" dirty="0" smtClean="0">
                  <a:sym typeface="Symbol"/>
                </a:rPr>
                <a:t>)</a:t>
              </a:r>
              <a:endParaRPr lang="en-US" sz="1600" baseline="30000" dirty="0" smtClean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827584" y="4437112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788024" y="3479522"/>
            <a:ext cx="2160240" cy="360040"/>
            <a:chOff x="4860032" y="4149080"/>
            <a:chExt cx="2160240" cy="360040"/>
          </a:xfrm>
        </p:grpSpPr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4860032" y="4149080"/>
              <a:ext cx="21602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sym typeface="Symbol"/>
                </a:rPr>
                <a:t>h</a:t>
              </a:r>
              <a:r>
                <a:rPr lang="en-US" sz="1600" dirty="0" smtClean="0">
                  <a:sym typeface="Symbol"/>
                </a:rPr>
                <a:t>(x</a:t>
              </a:r>
              <a:r>
                <a:rPr lang="en-US" sz="1600" baseline="-25000" dirty="0" smtClean="0">
                  <a:sym typeface="Symbol"/>
                </a:rPr>
                <a:t>0 </a:t>
              </a:r>
              <a:r>
                <a:rPr lang="en-US" sz="1600" dirty="0" smtClean="0">
                  <a:sym typeface="Symbol"/>
                </a:rPr>
                <a:t>x</a:t>
              </a:r>
              <a:r>
                <a:rPr lang="en-US" sz="1600" baseline="-25000" dirty="0" smtClean="0">
                  <a:sym typeface="Symbol"/>
                </a:rPr>
                <a:t>1 </a:t>
              </a:r>
              <a:r>
                <a:rPr lang="en-US" sz="1600" dirty="0" smtClean="0">
                  <a:sym typeface="Symbol"/>
                </a:rPr>
                <a:t>… x</a:t>
              </a:r>
              <a:r>
                <a:rPr lang="en-US" sz="1600" baseline="-25000" dirty="0" smtClean="0">
                  <a:sym typeface="Symbol"/>
                </a:rPr>
                <a:t>m-2</a:t>
              </a:r>
              <a:r>
                <a:rPr lang="en-US" sz="1600" dirty="0" smtClean="0">
                  <a:sym typeface="Symbol"/>
                </a:rPr>
                <a:t> 0) </a:t>
              </a:r>
              <a:endParaRPr lang="en-US" sz="1600" baseline="30000" dirty="0" smtClean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860032" y="4509120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539552" y="5516243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Given a random x and g(x),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trivial to find x’  x with g(x’) = g(x)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7584" y="5948291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ym typeface="Symbol"/>
              </a:rPr>
              <a:t>x</a:t>
            </a:r>
            <a:r>
              <a:rPr lang="en-US" sz="1600" dirty="0" smtClean="0">
                <a:sym typeface="Symbol"/>
              </a:rPr>
              <a:t>’ is the whole x with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final bit flipped </a:t>
            </a:r>
            <a:r>
              <a:rPr lang="en-US" sz="1600" dirty="0" smtClean="0">
                <a:sym typeface="Symbol"/>
              </a:rPr>
              <a:t>--- in fact g is also not collision-resistant</a:t>
            </a:r>
            <a:endParaRPr lang="en-US" sz="1600" baseline="-25000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4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4" grpId="0"/>
      <p:bldP spid="45" grpId="0"/>
      <p:bldP spid="41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800" kern="0" dirty="0" smtClean="0">
                <a:solidFill>
                  <a:srgbClr val="009900"/>
                </a:solidFill>
                <a:ea typeface="+mj-ea"/>
                <a:cs typeface="+mj-cs"/>
              </a:rPr>
              <a:t>Relation among Security Notions</a:t>
            </a:r>
            <a:endParaRPr lang="en-US" sz="3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07975" y="908720"/>
            <a:ext cx="6352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de-DE" altLang="zh-CN" sz="2400" dirty="0" smtClean="0"/>
              <a:t>Easy </a:t>
            </a:r>
            <a:r>
              <a:rPr lang="de-DE" altLang="zh-CN" sz="2400" dirty="0"/>
              <a:t>start: CR -&gt; </a:t>
            </a:r>
            <a:r>
              <a:rPr lang="de-DE" altLang="zh-CN" sz="2400" dirty="0" smtClean="0"/>
              <a:t>SPR</a:t>
            </a:r>
            <a:endParaRPr lang="en-US" sz="24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Theorem (informal)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: </a:t>
                </a:r>
                <a:r>
                  <a:rPr lang="en-US" sz="2400" dirty="0">
                    <a:latin typeface="Comic Sans MS" panose="030F0702030302020204" pitchFamily="66" charset="0"/>
                  </a:rPr>
                  <a:t>If </a:t>
                </a:r>
                <a:r>
                  <a:rPr lang="en-US" sz="2400" i="1" dirty="0">
                    <a:latin typeface="Comic Sans MS" panose="030F0702030302020204" pitchFamily="66" charset="0"/>
                    <a:cs typeface="Times" panose="02020603050405020304" pitchFamily="18" charset="0"/>
                  </a:rPr>
                  <a:t>h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>
                    <a:latin typeface="Comic Sans MS" panose="030F0702030302020204" pitchFamily="66" charset="0"/>
                  </a:rPr>
                  <a:t>is collision resistant </a:t>
                </a:r>
                <a:r>
                  <a:rPr lang="en-US" sz="2400" dirty="0">
                    <a:latin typeface="Comic Sans MS" panose="030F0702030302020204" pitchFamily="66" charset="0"/>
                    <a:sym typeface="Wingdings" pitchFamily="2" charset="2"/>
                  </a:rPr>
                  <a:t>then it is second preimage </a:t>
                </a:r>
                <a:r>
                  <a:rPr lang="en-US" sz="2400" dirty="0" smtClean="0">
                    <a:latin typeface="Comic Sans MS" panose="030F0702030302020204" pitchFamily="66" charset="0"/>
                    <a:sym typeface="Wingdings" pitchFamily="2" charset="2"/>
                  </a:rPr>
                  <a:t>resistant.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Proof</a:t>
                </a:r>
                <a:r>
                  <a:rPr lang="en-US" sz="2400" dirty="0" smtClean="0">
                    <a:latin typeface="Comic Sans MS" panose="030F0702030302020204" pitchFamily="66" charset="0"/>
                    <a:sym typeface="Wingdings" pitchFamily="2" charset="2"/>
                  </a:rPr>
                  <a:t>: 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By contradiction: Assume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 breaks SPR of </a:t>
                </a:r>
                <a:r>
                  <a:rPr lang="en-US" sz="2400" i="1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</a:rPr>
                  <a:t>h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 then we can build an oracle machine </a:t>
                </a:r>
                <a:r>
                  <a:rPr lang="en-US" sz="2400" i="1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sz="2400" i="1" baseline="30000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 that breaks CR. </a:t>
                </a:r>
              </a:p>
              <a:p>
                <a:r>
                  <a:rPr lang="de-DE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Given key </a:t>
                </a:r>
                <a:r>
                  <a:rPr lang="de-DE" sz="2400" i="1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k</a:t>
                </a:r>
                <a:r>
                  <a:rPr lang="de-DE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, </a:t>
                </a:r>
                <a:r>
                  <a:rPr lang="en-US" sz="2400" i="1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sz="2400" i="1" baseline="30000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 </a:t>
                </a:r>
                <a:r>
                  <a:rPr lang="de-DE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first samples random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omic Sans MS" panose="030F0702030302020204" pitchFamily="66" charset="0"/>
                  <a:sym typeface="Wingdings" pitchFamily="2" charset="2"/>
                </a:endParaRPr>
              </a:p>
              <a:p>
                <a:r>
                  <a:rPr lang="en-US" sz="2400" i="1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sz="2400" i="1" baseline="30000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 </a:t>
                </a:r>
                <a:r>
                  <a:rPr lang="en-US" sz="2400" i="1" baseline="300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 </a:t>
                </a:r>
                <a:r>
                  <a:rPr lang="de-DE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runs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′←</m:t>
                    </m:r>
                    <m:r>
                      <a:rPr lang="de-DE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 and outputs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400" i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Times" panose="02020603050405020304" pitchFamily="18" charset="0"/>
                  <a:sym typeface="Wingdings" pitchFamily="2" charset="2"/>
                </a:endParaRPr>
              </a:p>
              <a:p>
                <a:r>
                  <a:rPr lang="en-US" sz="2400" i="1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sz="2400" i="1" baseline="300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 </a:t>
                </a:r>
                <a:r>
                  <a:rPr lang="de-DE" sz="2400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runs </a:t>
                </a:r>
                <a:r>
                  <a:rPr lang="de-DE" sz="2400" dirty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in approx. same time as </a:t>
                </a:r>
                <a:r>
                  <a:rPr lang="de-DE" sz="2400" i="1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de-DE" sz="2400" dirty="0">
                    <a:solidFill>
                      <a:schemeClr val="tx1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 and has same success probability</a:t>
                </a:r>
                <a:r>
                  <a:rPr lang="de-DE" sz="2400" dirty="0">
                    <a:latin typeface="Comic Sans MS" panose="030F0702030302020204" pitchFamily="66" charset="0"/>
                    <a:sym typeface="Wingdings" pitchFamily="2" charset="2"/>
                  </a:rPr>
                  <a:t>. </a:t>
                </a:r>
                <a:r>
                  <a:rPr lang="de-DE" sz="2400" dirty="0">
                    <a:solidFill>
                      <a:srgbClr val="00B050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-&gt; Tight reduction</a:t>
                </a:r>
                <a:endParaRPr lang="en-US" sz="2400" dirty="0">
                  <a:solidFill>
                    <a:srgbClr val="00B050"/>
                  </a:solidFill>
                  <a:latin typeface="Comic Sans MS" panose="030F0702030302020204" pitchFamily="66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624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8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800" kern="0" dirty="0" smtClean="0">
                <a:solidFill>
                  <a:srgbClr val="009900"/>
                </a:solidFill>
                <a:ea typeface="+mj-ea"/>
                <a:cs typeface="+mj-cs"/>
              </a:rPr>
              <a:t>Relation among Security Notions</a:t>
            </a:r>
            <a:endParaRPr lang="en-US" sz="3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07975" y="908720"/>
            <a:ext cx="6352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de-DE" altLang="zh-CN" sz="2400" dirty="0"/>
              <a:t>SPR -&gt; PRE</a:t>
            </a:r>
            <a:endParaRPr lang="en-US" sz="24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Theorem (informal)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: If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 is second-preimage resistant 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then it is also preimage resistant.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6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Proof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: </a:t>
                </a:r>
              </a:p>
              <a:p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By contradiction: Assume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breaks PRE of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then we can build an oracle machine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altLang="zh-CN" sz="2400" i="1" baseline="30000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that breaks SPR. </a:t>
                </a:r>
              </a:p>
              <a:p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Given key </a:t>
                </a:r>
                <a:r>
                  <a:rPr lang="de-DE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k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, </a:t>
                </a:r>
                <a:r>
                  <a:rPr lang="de-DE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x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,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altLang="zh-CN" sz="2400" i="1" baseline="30000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 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runs </a:t>
                </a:r>
                <a14:m>
                  <m:oMath xmlns:m="http://schemas.openxmlformats.org/officeDocument/2006/math">
                    <m:r>
                      <a:rPr lang="de-DE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′←</m:t>
                    </m:r>
                    <m:r>
                      <a:rPr lang="de-DE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and outputs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400" i="1" dirty="0">
                  <a:latin typeface="Comic Sans MS" panose="030F0702030302020204" pitchFamily="66" charset="0"/>
                  <a:cs typeface="Times" panose="02020603050405020304" pitchFamily="18" charset="0"/>
                  <a:sym typeface="Wingdings" pitchFamily="2" charset="2"/>
                </a:endParaRPr>
              </a:p>
              <a:p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altLang="zh-CN" sz="2400" i="1" baseline="30000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 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runs in same time as </a:t>
                </a:r>
                <a:r>
                  <a:rPr lang="de-DE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and has same success probability. </a:t>
                </a:r>
              </a:p>
              <a:p>
                <a:pPr marL="0" indent="0">
                  <a:buNone/>
                </a:pPr>
                <a:r>
                  <a:rPr lang="de-DE" altLang="zh-CN" sz="2400" dirty="0">
                    <a:solidFill>
                      <a:srgbClr val="00B050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		</a:t>
                </a:r>
                <a:r>
                  <a:rPr lang="de-DE" altLang="zh-CN" sz="2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Do you find the mistake</a:t>
                </a:r>
                <a:r>
                  <a:rPr lang="de-DE" altLang="zh-CN" sz="24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?</a:t>
                </a:r>
                <a:endParaRPr lang="en-US" altLang="zh-CN" sz="2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624" t="-1122" r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47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800" kern="0" dirty="0" smtClean="0">
                <a:solidFill>
                  <a:srgbClr val="009900"/>
                </a:solidFill>
                <a:ea typeface="+mj-ea"/>
                <a:cs typeface="+mj-cs"/>
              </a:rPr>
              <a:t>Relation among Security Notions</a:t>
            </a:r>
            <a:endParaRPr lang="en-US" sz="3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07975" y="908720"/>
            <a:ext cx="6352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de-DE" altLang="zh-CN" sz="2400" dirty="0"/>
              <a:t>SPR -&gt; PRE</a:t>
            </a:r>
            <a:endParaRPr lang="en-US" sz="24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Theorem (informal)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: If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 is second-preimage resistant 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then it is also preimage resistant.</a:t>
                </a: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6"/>
                  </a:solidFill>
                  <a:latin typeface="Comic Sans MS" panose="030F0702030302020204" pitchFamily="66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6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Counter example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: </a:t>
                </a:r>
              </a:p>
              <a:p>
                <a:r>
                  <a:rPr lang="en-US" altLang="zh-CN" sz="2400" dirty="0">
                    <a:latin typeface="Comic Sans MS" panose="030F0702030302020204" pitchFamily="66" charset="0"/>
                  </a:rPr>
                  <a:t>the </a:t>
                </a:r>
                <a:r>
                  <a:rPr lang="en-US" altLang="zh-CN" sz="2400" i="1" dirty="0">
                    <a:latin typeface="Comic Sans MS" panose="030F0702030302020204" pitchFamily="66" charset="0"/>
                  </a:rPr>
                  <a:t>identity function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sz="2400" i="1" dirty="0">
                    <a:latin typeface="Comic Sans MS" panose="030F0702030302020204" pitchFamily="66" charset="0"/>
                  </a:rPr>
                  <a:t>id 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2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altLang="zh-CN" sz="24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de-DE" altLang="zh-CN" sz="24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altLang="zh-CN" sz="2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p>
                    </m:sSup>
                    <m:r>
                      <a:rPr lang="de-DE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sSup>
                      <m:sSupPr>
                        <m:ctrlPr>
                          <a:rPr lang="de-DE" altLang="zh-CN" sz="2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altLang="zh-CN" sz="24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de-DE" altLang="zh-CN" sz="24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altLang="zh-CN" sz="2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is SPR but not PRE.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624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3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800" kern="0" dirty="0" smtClean="0">
                <a:solidFill>
                  <a:srgbClr val="009900"/>
                </a:solidFill>
                <a:ea typeface="+mj-ea"/>
                <a:cs typeface="+mj-cs"/>
              </a:rPr>
              <a:t>Relation among Security Notions</a:t>
            </a:r>
            <a:endParaRPr lang="en-US" sz="3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07975" y="908720"/>
            <a:ext cx="6352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de-DE" altLang="zh-CN" sz="2400" dirty="0"/>
              <a:t>SPR -&gt; PRE</a:t>
            </a:r>
            <a:endParaRPr lang="en-US" sz="24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Theorem (informal)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: If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 is second-preimage resistant 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then it is also preimage resistant.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6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Proof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: </a:t>
                </a:r>
              </a:p>
              <a:p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By contradiction: Assume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breaks PRE of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then we can build an oracle machine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altLang="zh-CN" sz="2400" i="1" baseline="30000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that breaks SPR. </a:t>
                </a:r>
              </a:p>
              <a:p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Given key </a:t>
                </a:r>
                <a:r>
                  <a:rPr lang="de-DE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k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, </a:t>
                </a:r>
                <a:r>
                  <a:rPr lang="de-DE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x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, </a:t>
                </a:r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altLang="zh-CN" sz="2400" i="1" baseline="30000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 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runs </a:t>
                </a:r>
                <a14:m>
                  <m:oMath xmlns:m="http://schemas.openxmlformats.org/officeDocument/2006/math">
                    <m:r>
                      <a:rPr lang="de-DE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′←</m:t>
                    </m:r>
                    <m:r>
                      <a:rPr lang="de-DE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and outputs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400" i="1" dirty="0">
                  <a:latin typeface="Comic Sans MS" panose="030F0702030302020204" pitchFamily="66" charset="0"/>
                  <a:cs typeface="Times" panose="02020603050405020304" pitchFamily="18" charset="0"/>
                  <a:sym typeface="Wingdings" pitchFamily="2" charset="2"/>
                </a:endParaRPr>
              </a:p>
              <a:p>
                <a:r>
                  <a:rPr lang="en-US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M</a:t>
                </a:r>
                <a:r>
                  <a:rPr lang="en-US" altLang="zh-CN" sz="2400" i="1" baseline="30000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 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runs in same time as </a:t>
                </a:r>
                <a:r>
                  <a:rPr lang="de-DE" altLang="zh-CN" sz="2400" i="1" dirty="0">
                    <a:latin typeface="Comic Sans MS" panose="030F0702030302020204" pitchFamily="66" charset="0"/>
                    <a:cs typeface="Times" panose="02020603050405020304" pitchFamily="18" charset="0"/>
                    <a:sym typeface="Wingdings" pitchFamily="2" charset="2"/>
                  </a:rPr>
                  <a:t>A</a:t>
                </a:r>
                <a:r>
                  <a:rPr lang="de-DE" altLang="zh-CN" sz="2400" dirty="0">
                    <a:latin typeface="Comic Sans MS" panose="030F0702030302020204" pitchFamily="66" charset="0"/>
                    <a:sym typeface="Wingdings" pitchFamily="2" charset="2"/>
                  </a:rPr>
                  <a:t> and has same success probability. </a:t>
                </a:r>
              </a:p>
              <a:p>
                <a:pPr marL="0" indent="0">
                  <a:buNone/>
                </a:pPr>
                <a:r>
                  <a:rPr lang="de-DE" altLang="zh-CN" sz="2400" dirty="0">
                    <a:solidFill>
                      <a:srgbClr val="00B050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		</a:t>
                </a:r>
                <a:r>
                  <a:rPr lang="de-DE" altLang="zh-CN" sz="2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Do you find the mistake</a:t>
                </a:r>
                <a:r>
                  <a:rPr lang="de-DE" altLang="zh-CN" sz="24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itchFamily="2" charset="2"/>
                  </a:rPr>
                  <a:t>?</a:t>
                </a:r>
                <a:endParaRPr lang="en-US" altLang="zh-CN" sz="2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9552" y="1607314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624" t="-1122" r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/>
              <p:cNvSpPr txBox="1"/>
              <p:nvPr/>
            </p:nvSpPr>
            <p:spPr>
              <a:xfrm>
                <a:off x="1835696" y="4077072"/>
                <a:ext cx="439248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b="1" dirty="0" smtClean="0">
                    <a:solidFill>
                      <a:srgbClr val="FF0000"/>
                    </a:solidFill>
                  </a:rPr>
                  <a:t>We are not guaranteed that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de-D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b="1" dirty="0" smtClean="0">
                    <a:solidFill>
                      <a:srgbClr val="FF0000"/>
                    </a:solidFill>
                  </a:rPr>
                  <a:t> !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077072"/>
                <a:ext cx="4392488" cy="369332"/>
              </a:xfrm>
              <a:prstGeom prst="rect">
                <a:avLst/>
              </a:prstGeom>
              <a:blipFill>
                <a:blip r:embed="rId4"/>
                <a:stretch>
                  <a:fillRect t="-6667" r="-1526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800" kern="0" dirty="0" smtClean="0">
                <a:solidFill>
                  <a:srgbClr val="009900"/>
                </a:solidFill>
                <a:ea typeface="+mj-ea"/>
                <a:cs typeface="+mj-cs"/>
              </a:rPr>
              <a:t>Relation among Security Notions</a:t>
            </a:r>
            <a:endParaRPr lang="en-US" sz="3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19672" y="1844824"/>
            <a:ext cx="1863824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ollision resistance</a:t>
            </a:r>
            <a:endParaRPr lang="en-US" sz="1400" baseline="30000" dirty="0" smtClean="0">
              <a:solidFill>
                <a:srgbClr val="FF0000"/>
              </a:solidFill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384104" y="1897087"/>
            <a:ext cx="2708176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Second pre-image resistance</a:t>
            </a:r>
            <a:endParaRPr lang="en-US" sz="1400" baseline="30000" dirty="0" smtClean="0">
              <a:solidFill>
                <a:srgbClr val="FF0000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915816" y="3265820"/>
            <a:ext cx="2304256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Pre-image resistance (One-</a:t>
            </a:r>
            <a:r>
              <a:rPr lang="en-US" sz="1400" dirty="0" err="1" smtClean="0">
                <a:sym typeface="Symbol"/>
              </a:rPr>
              <a:t>wayness</a:t>
            </a:r>
            <a:r>
              <a:rPr lang="en-US" sz="1400" dirty="0" smtClean="0">
                <a:sym typeface="Symbol"/>
              </a:rPr>
              <a:t>)</a:t>
            </a:r>
            <a:endParaRPr lang="en-US" sz="1400" baseline="30000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07904" y="1916832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11960" y="2399402"/>
            <a:ext cx="864096" cy="76682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43808" y="2276872"/>
            <a:ext cx="999728" cy="8855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635896" y="2132856"/>
            <a:ext cx="5124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51920" y="2060848"/>
            <a:ext cx="72008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99992" y="2348880"/>
            <a:ext cx="1008112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32040" y="2708920"/>
            <a:ext cx="144016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339752" y="2276872"/>
            <a:ext cx="1080120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1800" y="2636912"/>
            <a:ext cx="144016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Constructing Hash Functions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971600" y="1887215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Stage I</a:t>
            </a:r>
            <a:r>
              <a:rPr lang="en-US" sz="1600" dirty="0">
                <a:sym typeface="Symbol"/>
              </a:rPr>
              <a:t>: h: {0, 1</a:t>
            </a:r>
            <a:r>
              <a:rPr lang="en-US" sz="1600" dirty="0" smtClean="0">
                <a:sym typeface="Symbol"/>
              </a:rPr>
              <a:t>}</a:t>
            </a:r>
            <a:r>
              <a:rPr lang="en-US" sz="2400" baseline="30000" dirty="0" smtClean="0">
                <a:sym typeface="Symbol"/>
              </a:rPr>
              <a:t>l’(n)</a:t>
            </a:r>
            <a:r>
              <a:rPr lang="en-US" sz="1600" dirty="0" smtClean="0">
                <a:sym typeface="Symbol"/>
              </a:rPr>
              <a:t> </a:t>
            </a:r>
            <a:r>
              <a:rPr lang="en-US" sz="1600" dirty="0">
                <a:sym typeface="Symbol"/>
              </a:rPr>
              <a:t> {0, 1</a:t>
            </a:r>
            <a:r>
              <a:rPr lang="en-US" sz="1600" dirty="0" smtClean="0">
                <a:sym typeface="Symbol"/>
              </a:rPr>
              <a:t>}</a:t>
            </a:r>
            <a:r>
              <a:rPr lang="en-US" sz="2400" baseline="30000" dirty="0" smtClean="0">
                <a:sym typeface="Symbol"/>
              </a:rPr>
              <a:t>l(n)</a:t>
            </a:r>
            <a:r>
              <a:rPr lang="en-US" sz="2400" dirty="0" smtClean="0">
                <a:sym typeface="Symbol"/>
              </a:rPr>
              <a:t> ;    </a:t>
            </a:r>
            <a:r>
              <a:rPr lang="en-US" sz="1600" dirty="0" smtClean="0">
                <a:sym typeface="Symbol"/>
              </a:rPr>
              <a:t>l’(n) &gt; l(n) 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971600" y="2996952"/>
            <a:ext cx="4032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Stage II</a:t>
            </a:r>
            <a:r>
              <a:rPr lang="en-US" sz="1600" dirty="0" smtClean="0">
                <a:sym typeface="Symbol"/>
              </a:rPr>
              <a:t>: Domain Extension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961177"/>
            <a:ext cx="290290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E1EFE"/>
                </a:solidFill>
                <a:sym typeface="Symbol"/>
              </a:rPr>
              <a:t>Goal:   h</a:t>
            </a:r>
            <a:r>
              <a:rPr lang="en-US" dirty="0">
                <a:solidFill>
                  <a:srgbClr val="5E1EFE"/>
                </a:solidFill>
                <a:sym typeface="Symbol"/>
              </a:rPr>
              <a:t>: {0, 1</a:t>
            </a:r>
            <a:r>
              <a:rPr lang="en-US" dirty="0" smtClean="0">
                <a:solidFill>
                  <a:srgbClr val="5E1EFE"/>
                </a:solidFill>
                <a:sym typeface="Symbol"/>
              </a:rPr>
              <a:t>}</a:t>
            </a:r>
            <a:r>
              <a:rPr lang="en-US" sz="2800" baseline="30000" dirty="0" smtClean="0">
                <a:solidFill>
                  <a:srgbClr val="5E1EFE"/>
                </a:solidFill>
                <a:sym typeface="Symbol"/>
              </a:rPr>
              <a:t>*</a:t>
            </a:r>
            <a:r>
              <a:rPr lang="en-US" dirty="0" smtClean="0">
                <a:solidFill>
                  <a:srgbClr val="5E1EFE"/>
                </a:solidFill>
                <a:sym typeface="Symbol"/>
              </a:rPr>
              <a:t> </a:t>
            </a:r>
            <a:r>
              <a:rPr lang="en-US" dirty="0">
                <a:solidFill>
                  <a:srgbClr val="5E1EFE"/>
                </a:solidFill>
                <a:sym typeface="Symbol"/>
              </a:rPr>
              <a:t> {0, 1}</a:t>
            </a:r>
            <a:r>
              <a:rPr lang="en-US" sz="2800" baseline="30000" dirty="0">
                <a:solidFill>
                  <a:srgbClr val="5E1EFE"/>
                </a:solidFill>
                <a:sym typeface="Symbol"/>
              </a:rPr>
              <a:t>n</a:t>
            </a:r>
            <a:r>
              <a:rPr lang="en-US" dirty="0">
                <a:solidFill>
                  <a:srgbClr val="5E1EFE"/>
                </a:solidFill>
                <a:sym typeface="Symbol"/>
              </a:rPr>
              <a:t> </a:t>
            </a:r>
            <a:endParaRPr lang="en-US" dirty="0">
              <a:solidFill>
                <a:srgbClr val="5E1EF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70276" y="2276872"/>
            <a:ext cx="3168352" cy="1440160"/>
            <a:chOff x="4644008" y="476672"/>
            <a:chExt cx="3168352" cy="1440160"/>
          </a:xfrm>
        </p:grpSpPr>
        <p:sp>
          <p:nvSpPr>
            <p:cNvPr id="5" name="Oval Callout 4"/>
            <p:cNvSpPr/>
            <p:nvPr/>
          </p:nvSpPr>
          <p:spPr>
            <a:xfrm>
              <a:off x="4644008" y="476672"/>
              <a:ext cx="3168352" cy="1440160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932040" y="818128"/>
              <a:ext cx="266429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Use domain extension to handle </a:t>
              </a:r>
              <a:r>
                <a:rPr lang="en-US" sz="1400" dirty="0" smtClean="0">
                  <a:solidFill>
                    <a:srgbClr val="0000FF"/>
                  </a:solidFill>
                  <a:sym typeface="Symbol"/>
                </a:rPr>
                <a:t>arbitrary-length</a:t>
              </a:r>
              <a:r>
                <a:rPr lang="en-US" sz="1400" dirty="0" smtClean="0">
                  <a:sym typeface="Symbol"/>
                </a:rPr>
                <a:t> inputs</a:t>
              </a:r>
              <a:endParaRPr lang="en-US" sz="14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11" name="Group 5"/>
          <p:cNvGrpSpPr/>
          <p:nvPr/>
        </p:nvGrpSpPr>
        <p:grpSpPr>
          <a:xfrm>
            <a:off x="5518448" y="712018"/>
            <a:ext cx="3168352" cy="1440160"/>
            <a:chOff x="4644008" y="476672"/>
            <a:chExt cx="3168352" cy="1440160"/>
          </a:xfrm>
        </p:grpSpPr>
        <p:sp>
          <p:nvSpPr>
            <p:cNvPr id="12" name="Oval Callout 4"/>
            <p:cNvSpPr/>
            <p:nvPr/>
          </p:nvSpPr>
          <p:spPr>
            <a:xfrm>
              <a:off x="4644008" y="476672"/>
              <a:ext cx="3168352" cy="1440160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3"/>
            <p:cNvSpPr/>
            <p:nvPr/>
          </p:nvSpPr>
          <p:spPr>
            <a:xfrm>
              <a:off x="4932040" y="818128"/>
              <a:ext cx="266429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 smtClean="0">
                  <a:sym typeface="Symbol"/>
                </a:rPr>
                <a:t>Design a collision-resistant compression function handling </a:t>
              </a:r>
              <a:r>
                <a:rPr lang="en-US" altLang="zh-CN" sz="1400" dirty="0" smtClean="0">
                  <a:solidFill>
                    <a:srgbClr val="FF0000"/>
                  </a:solidFill>
                  <a:sym typeface="Symbol"/>
                </a:rPr>
                <a:t>fixed-length</a:t>
              </a:r>
              <a:r>
                <a:rPr lang="en-US" altLang="zh-CN" sz="1400" dirty="0" smtClean="0">
                  <a:sym typeface="Symbol"/>
                </a:rPr>
                <a:t> inputs</a:t>
              </a:r>
              <a:endParaRPr lang="en-US" sz="1400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Group 5"/>
          <p:cNvGrpSpPr/>
          <p:nvPr/>
        </p:nvGrpSpPr>
        <p:grpSpPr>
          <a:xfrm>
            <a:off x="4451648" y="4168401"/>
            <a:ext cx="3168352" cy="1440160"/>
            <a:chOff x="4644008" y="476672"/>
            <a:chExt cx="3168352" cy="1440160"/>
          </a:xfrm>
        </p:grpSpPr>
        <p:sp>
          <p:nvSpPr>
            <p:cNvPr id="15" name="Oval Callout 4"/>
            <p:cNvSpPr/>
            <p:nvPr/>
          </p:nvSpPr>
          <p:spPr>
            <a:xfrm>
              <a:off x="4644008" y="476672"/>
              <a:ext cx="3168352" cy="1440160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"/>
            <p:cNvSpPr/>
            <p:nvPr/>
          </p:nvSpPr>
          <p:spPr>
            <a:xfrm>
              <a:off x="4932040" y="818128"/>
              <a:ext cx="266429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Implies compressing by bit as hard (easy) as compressing arbitrary number of bits</a:t>
              </a:r>
              <a:endParaRPr lang="en-US" sz="1400" baseline="-25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636912"/>
            <a:ext cx="9144000" cy="2736304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35496" y="764704"/>
            <a:ext cx="91085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Given: A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fixed-length</a:t>
            </a:r>
            <a:r>
              <a:rPr lang="en-US" sz="1600" dirty="0" smtClean="0">
                <a:sym typeface="Symbol"/>
              </a:rPr>
              <a:t> collision-resistant  function 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h: {0, 1}</a:t>
            </a:r>
            <a:r>
              <a:rPr lang="en-US" sz="2400" baseline="30000" dirty="0">
                <a:solidFill>
                  <a:srgbClr val="FF0000"/>
                </a:solidFill>
                <a:sym typeface="Symbol"/>
              </a:rPr>
              <a:t>2n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  {0, 1}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n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The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Merkle-Damgaard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Transform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5496" y="1268760"/>
            <a:ext cx="9108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Goal: </a:t>
            </a:r>
            <a:r>
              <a:rPr lang="en-US" sz="1600" dirty="0">
                <a:sym typeface="Symbol"/>
              </a:rPr>
              <a:t>A</a:t>
            </a:r>
            <a:r>
              <a:rPr lang="en-US" sz="1600" dirty="0" smtClean="0">
                <a:sym typeface="Symbol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arbitrary-length </a:t>
            </a:r>
            <a:r>
              <a:rPr lang="en-US" sz="1600" dirty="0">
                <a:sym typeface="Symbol"/>
              </a:rPr>
              <a:t>collision-resistant  function 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h: {0, 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}</a:t>
            </a:r>
            <a:r>
              <a:rPr lang="en-US" sz="2400" baseline="30000" dirty="0">
                <a:solidFill>
                  <a:srgbClr val="FF0000"/>
                </a:solidFill>
                <a:sym typeface="Symbol"/>
              </a:rPr>
              <a:t>*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 {0, 1}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n     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* &lt; 2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08447" y="3005663"/>
            <a:ext cx="6559897" cy="374104"/>
            <a:chOff x="1108447" y="3645024"/>
            <a:chExt cx="6559897" cy="374104"/>
          </a:xfrm>
        </p:grpSpPr>
        <p:sp>
          <p:nvSpPr>
            <p:cNvPr id="6" name="Rectangle 5"/>
            <p:cNvSpPr/>
            <p:nvPr/>
          </p:nvSpPr>
          <p:spPr>
            <a:xfrm>
              <a:off x="1108447" y="3645024"/>
              <a:ext cx="6487889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411760" y="364502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63888" y="364502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60032" y="364502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56176" y="3645024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556048" y="3645024"/>
              <a:ext cx="42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</a:t>
              </a:r>
              <a:r>
                <a:rPr lang="en-US" sz="2400" baseline="-25000" dirty="0" smtClean="0">
                  <a:sym typeface="Symbol"/>
                </a:rPr>
                <a:t>1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843808" y="3645024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</a:t>
              </a:r>
              <a:r>
                <a:rPr lang="en-US" sz="2400" baseline="-25000" dirty="0">
                  <a:sym typeface="Symbol"/>
                </a:rPr>
                <a:t>2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067944" y="3680574"/>
              <a:ext cx="4956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…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5292080" y="3645024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err="1" smtClean="0">
                  <a:sym typeface="Symbol"/>
                </a:rPr>
                <a:t>x</a:t>
              </a:r>
              <a:r>
                <a:rPr lang="en-US" sz="2400" baseline="-25000" dirty="0" err="1" smtClean="0">
                  <a:sym typeface="Symbol"/>
                </a:rPr>
                <a:t>B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516216" y="3645024"/>
              <a:ext cx="1152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</a:t>
              </a:r>
              <a:r>
                <a:rPr lang="en-US" sz="2000" baseline="-25000" dirty="0" smtClean="0">
                  <a:sym typeface="Symbol"/>
                </a:rPr>
                <a:t>B+1</a:t>
              </a:r>
              <a:r>
                <a:rPr lang="en-US" sz="1600" dirty="0" smtClean="0">
                  <a:sym typeface="Symbol"/>
                </a:rPr>
                <a:t> = L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35496" y="3027149"/>
            <a:ext cx="42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x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459160" y="3196426"/>
            <a:ext cx="5124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971600" y="3379767"/>
            <a:ext cx="1440160" cy="1642120"/>
            <a:chOff x="971600" y="4019128"/>
            <a:chExt cx="1440160" cy="1642120"/>
          </a:xfrm>
        </p:grpSpPr>
        <p:grpSp>
          <p:nvGrpSpPr>
            <p:cNvPr id="14" name="Group 13"/>
            <p:cNvGrpSpPr/>
            <p:nvPr/>
          </p:nvGrpSpPr>
          <p:grpSpPr>
            <a:xfrm>
              <a:off x="1907704" y="4509120"/>
              <a:ext cx="504056" cy="1152128"/>
              <a:chOff x="1907704" y="4509120"/>
              <a:chExt cx="504056" cy="11521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07704" y="4509120"/>
                <a:ext cx="504056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7"/>
              <p:cNvSpPr txBox="1">
                <a:spLocks noChangeArrowheads="1"/>
              </p:cNvSpPr>
              <p:nvPr/>
            </p:nvSpPr>
            <p:spPr bwMode="auto">
              <a:xfrm>
                <a:off x="1988096" y="4962654"/>
                <a:ext cx="42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h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971600" y="5373216"/>
              <a:ext cx="86409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556048" y="4019128"/>
              <a:ext cx="351656" cy="778024"/>
              <a:chOff x="1556048" y="4019128"/>
              <a:chExt cx="351656" cy="77802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556048" y="4019128"/>
                <a:ext cx="0" cy="7780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556048" y="4797152"/>
                <a:ext cx="35165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2411760" y="3365703"/>
            <a:ext cx="1656184" cy="1656184"/>
            <a:chOff x="2411760" y="4005064"/>
            <a:chExt cx="1656184" cy="1656184"/>
          </a:xfrm>
        </p:grpSpPr>
        <p:grpSp>
          <p:nvGrpSpPr>
            <p:cNvPr id="74" name="Group 73"/>
            <p:cNvGrpSpPr/>
            <p:nvPr/>
          </p:nvGrpSpPr>
          <p:grpSpPr>
            <a:xfrm>
              <a:off x="2411760" y="4005064"/>
              <a:ext cx="1656184" cy="1656184"/>
              <a:chOff x="2411760" y="4005064"/>
              <a:chExt cx="165618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491880" y="4509120"/>
                <a:ext cx="576064" cy="1152128"/>
                <a:chOff x="3491880" y="4509120"/>
                <a:chExt cx="576064" cy="1152128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491880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644280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2411760" y="5373216"/>
                <a:ext cx="10801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2924200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2564160" y="5034662"/>
              <a:ext cx="42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 smtClean="0">
                  <a:sym typeface="Symbol"/>
                </a:rPr>
                <a:t>1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995936" y="3365703"/>
            <a:ext cx="2664296" cy="1656184"/>
            <a:chOff x="3995936" y="4005064"/>
            <a:chExt cx="2664296" cy="1656184"/>
          </a:xfrm>
        </p:grpSpPr>
        <p:grpSp>
          <p:nvGrpSpPr>
            <p:cNvPr id="75" name="Group 74"/>
            <p:cNvGrpSpPr/>
            <p:nvPr/>
          </p:nvGrpSpPr>
          <p:grpSpPr>
            <a:xfrm>
              <a:off x="3995936" y="4005064"/>
              <a:ext cx="2664296" cy="1656184"/>
              <a:chOff x="3995936" y="4005064"/>
              <a:chExt cx="2664296" cy="165618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156176" y="4509120"/>
                <a:ext cx="504056" cy="1152128"/>
                <a:chOff x="6156176" y="4509120"/>
                <a:chExt cx="504056" cy="115212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156176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28184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3995936" y="5373216"/>
                <a:ext cx="79208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436096" y="5373216"/>
                <a:ext cx="7200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860032" y="5373216"/>
                <a:ext cx="50405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5588496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4139952" y="5034662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>
                  <a:sym typeface="Symbol"/>
                </a:rPr>
                <a:t>2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60232" y="3365703"/>
            <a:ext cx="1584176" cy="1656184"/>
            <a:chOff x="6660232" y="4005064"/>
            <a:chExt cx="1584176" cy="1656184"/>
          </a:xfrm>
        </p:grpSpPr>
        <p:grpSp>
          <p:nvGrpSpPr>
            <p:cNvPr id="76" name="Group 75"/>
            <p:cNvGrpSpPr/>
            <p:nvPr/>
          </p:nvGrpSpPr>
          <p:grpSpPr>
            <a:xfrm>
              <a:off x="6660232" y="4005064"/>
              <a:ext cx="1584176" cy="1656184"/>
              <a:chOff x="6660232" y="4005064"/>
              <a:chExt cx="1584176" cy="165618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668344" y="4509120"/>
                <a:ext cx="576064" cy="1152128"/>
                <a:chOff x="7668344" y="4509120"/>
                <a:chExt cx="576064" cy="115212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766834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6660232" y="5373216"/>
                <a:ext cx="10081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7100664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6740624" y="5013176"/>
              <a:ext cx="6438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>
                  <a:sym typeface="Symbol"/>
                </a:rPr>
                <a:t>B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172400" y="4323293"/>
            <a:ext cx="847328" cy="410562"/>
            <a:chOff x="8172400" y="4962654"/>
            <a:chExt cx="847328" cy="410562"/>
          </a:xfrm>
        </p:grpSpPr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8244408" y="4962654"/>
              <a:ext cx="7753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>
                  <a:sym typeface="Symbol"/>
                </a:rPr>
                <a:t>g</a:t>
              </a:r>
              <a:r>
                <a:rPr lang="en-US" sz="1600" dirty="0" smtClean="0">
                  <a:sym typeface="Symbol"/>
                </a:rPr>
                <a:t>(x)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8172400" y="5373216"/>
              <a:ext cx="512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971600" y="4373815"/>
            <a:ext cx="1224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Z</a:t>
            </a:r>
            <a:r>
              <a:rPr lang="en-US" sz="1600" baseline="-25000" dirty="0" smtClean="0">
                <a:sym typeface="Symbol"/>
              </a:rPr>
              <a:t>0</a:t>
            </a:r>
            <a:r>
              <a:rPr lang="en-US" sz="1600" dirty="0" smtClean="0">
                <a:sym typeface="Symbol"/>
              </a:rPr>
              <a:t> = </a:t>
            </a:r>
            <a:r>
              <a:rPr lang="en-US" sz="1600" dirty="0">
                <a:sym typeface="Symbol"/>
              </a:rPr>
              <a:t>0</a:t>
            </a:r>
            <a:r>
              <a:rPr lang="en-US" sz="1600" baseline="30000" dirty="0">
                <a:sym typeface="Symbol"/>
              </a:rPr>
              <a:t>n</a:t>
            </a:r>
            <a:endParaRPr lang="en-US" sz="2400" baseline="30000" dirty="0" smtClean="0">
              <a:solidFill>
                <a:srgbClr val="FF0000"/>
              </a:solidFill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107504" y="1988840"/>
            <a:ext cx="92890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Divide input x into blocks of length n ---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B = L/ n </a:t>
            </a:r>
            <a:r>
              <a:rPr lang="en-US" sz="1600" dirty="0" smtClean="0">
                <a:sym typeface="Symbol"/>
              </a:rPr>
              <a:t>(use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0-padding</a:t>
            </a:r>
            <a:r>
              <a:rPr lang="en-US" sz="1600" dirty="0" smtClean="0">
                <a:sym typeface="Symbol"/>
              </a:rPr>
              <a:t> to make L a multiple of n)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23728" y="6011996"/>
            <a:ext cx="4695253" cy="369332"/>
          </a:xfrm>
          <a:prstGeom prst="rect">
            <a:avLst/>
          </a:prstGeom>
          <a:solidFill>
            <a:srgbClr val="D2F5FA"/>
          </a:solidFill>
          <a:ln w="38100" cmpd="sng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Used Everywhere in practice! SHA2, MD5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504" y="262311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Construction 5.3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6" grpId="0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3568" y="116632"/>
            <a:ext cx="7920880" cy="72008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omic Sans MS"/>
                <a:ea typeface="+mj-ea"/>
                <a:cs typeface="Comic Sans MS"/>
              </a:rPr>
              <a:t>Recall</a:t>
            </a:r>
            <a:endParaRPr lang="en-US" sz="3600" kern="0" dirty="0">
              <a:solidFill>
                <a:srgbClr val="009900"/>
              </a:solidFill>
              <a:latin typeface="Comic Sans MS"/>
              <a:ea typeface="+mj-ea"/>
              <a:cs typeface="Comic Sans M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Rectangle 14"/>
          <p:cNvSpPr/>
          <p:nvPr/>
        </p:nvSpPr>
        <p:spPr>
          <a:xfrm>
            <a:off x="395536" y="2420888"/>
            <a:ext cx="282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Construction from PRF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395536" y="2934236"/>
            <a:ext cx="6142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Domain Extension: How to find a tag for long message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99592" y="3366284"/>
            <a:ext cx="1728192" cy="37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CBC-MAC</a:t>
            </a:r>
          </a:p>
        </p:txBody>
      </p:sp>
      <p:sp>
        <p:nvSpPr>
          <p:cNvPr id="11" name="Rectangle 6"/>
          <p:cNvSpPr/>
          <p:nvPr/>
        </p:nvSpPr>
        <p:spPr>
          <a:xfrm>
            <a:off x="395536" y="4054924"/>
            <a:ext cx="678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Authenticated Encryption (AE)-  message privacy + integrity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899592" y="448697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Definition</a:t>
            </a:r>
          </a:p>
        </p:txBody>
      </p:sp>
      <p:sp>
        <p:nvSpPr>
          <p:cNvPr id="13" name="Rectangle 13"/>
          <p:cNvSpPr/>
          <p:nvPr/>
        </p:nvSpPr>
        <p:spPr>
          <a:xfrm>
            <a:off x="899592" y="492831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Any AE is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cca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-secure. Stronger than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cca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-security. Nontrivial proof</a:t>
            </a:r>
          </a:p>
        </p:txBody>
      </p:sp>
      <p:sp>
        <p:nvSpPr>
          <p:cNvPr id="14" name="Rectangle 15"/>
          <p:cNvSpPr/>
          <p:nvPr/>
        </p:nvSpPr>
        <p:spPr>
          <a:xfrm>
            <a:off x="899592" y="543236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Construction of AE from-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cpa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-secure SKE +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cma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-secure MAC</a:t>
            </a:r>
          </a:p>
        </p:txBody>
      </p:sp>
      <p:sp>
        <p:nvSpPr>
          <p:cNvPr id="15" name="Rectangle 8"/>
          <p:cNvSpPr/>
          <p:nvPr/>
        </p:nvSpPr>
        <p:spPr>
          <a:xfrm>
            <a:off x="899591" y="1810684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Definitions-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cma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scma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cmva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scmva</a:t>
            </a:r>
            <a:endParaRPr lang="en-US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06508" y="1358270"/>
            <a:ext cx="424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+mn-lt"/>
              </a:rPr>
              <a:t>Message Authentication Code 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dirty="0" smtClean="0">
                <a:latin typeface="+mn-lt"/>
                <a:ea typeface="Chalkboard" charset="0"/>
                <a:cs typeface="Chalkboard" charset="0"/>
              </a:rPr>
              <a:t>MAC)</a:t>
            </a:r>
            <a:endParaRPr lang="en-US" dirty="0">
              <a:latin typeface="+mn-lt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79512" y="714182"/>
            <a:ext cx="8784976" cy="584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Theorem 5.4: If h is a hash function for messages of length 2n, then the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Merkle-Damgard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transformation yields a collision-resistant hash function for arbitrary length messages.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6512" y="3573016"/>
            <a:ext cx="5168875" cy="1800201"/>
            <a:chOff x="48845" y="4353102"/>
            <a:chExt cx="9625460" cy="2100234"/>
          </a:xfrm>
        </p:grpSpPr>
        <p:grpSp>
          <p:nvGrpSpPr>
            <p:cNvPr id="13" name="Group 12"/>
            <p:cNvGrpSpPr/>
            <p:nvPr/>
          </p:nvGrpSpPr>
          <p:grpSpPr>
            <a:xfrm>
              <a:off x="1108447" y="4353102"/>
              <a:ext cx="7551590" cy="504056"/>
              <a:chOff x="1108447" y="3561014"/>
              <a:chExt cx="7551590" cy="5040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108447" y="3645024"/>
                <a:ext cx="6487889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411760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3888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860032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156176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7"/>
              <p:cNvSpPr txBox="1">
                <a:spLocks noChangeArrowheads="1"/>
              </p:cNvSpPr>
              <p:nvPr/>
            </p:nvSpPr>
            <p:spPr bwMode="auto">
              <a:xfrm>
                <a:off x="1376424" y="3586082"/>
                <a:ext cx="855711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x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2583262" y="3586081"/>
                <a:ext cx="129614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x</a:t>
                </a:r>
                <a:r>
                  <a:rPr lang="en-US" sz="2400" baseline="-25000" dirty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3964892" y="3561014"/>
                <a:ext cx="4956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…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5131029" y="3586080"/>
                <a:ext cx="1224137" cy="394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err="1" smtClean="0">
                    <a:sym typeface="Symbol"/>
                  </a:rPr>
                  <a:t>x</a:t>
                </a:r>
                <a:r>
                  <a:rPr lang="en-US" sz="2400" baseline="-25000" dirty="0" err="1" smtClean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6619403" y="3670090"/>
                <a:ext cx="204063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L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8845" y="4378169"/>
              <a:ext cx="925301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1707" y="4605130"/>
              <a:ext cx="512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971600" y="4811216"/>
              <a:ext cx="1440160" cy="1642120"/>
              <a:chOff x="971600" y="4019128"/>
              <a:chExt cx="1440160" cy="164212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907704" y="4509120"/>
                <a:ext cx="504056" cy="1152128"/>
                <a:chOff x="1907704" y="4509120"/>
                <a:chExt cx="504056" cy="115212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0770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12797" y="4962654"/>
                  <a:ext cx="423665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971600" y="5373216"/>
                <a:ext cx="86409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1556048" y="4019128"/>
                <a:ext cx="351656" cy="778024"/>
                <a:chOff x="1556048" y="4019128"/>
                <a:chExt cx="351656" cy="778024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56048" y="4797152"/>
                  <a:ext cx="3516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Group 81"/>
            <p:cNvGrpSpPr/>
            <p:nvPr/>
          </p:nvGrpSpPr>
          <p:grpSpPr>
            <a:xfrm>
              <a:off x="2411760" y="4797152"/>
              <a:ext cx="1584176" cy="1656184"/>
              <a:chOff x="2411760" y="4005064"/>
              <a:chExt cx="1584176" cy="165618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411760" y="4005064"/>
                <a:ext cx="1584176" cy="1656184"/>
                <a:chOff x="2411760" y="4005064"/>
                <a:chExt cx="1584176" cy="165618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91880" y="4509120"/>
                  <a:ext cx="504056" cy="1152128"/>
                  <a:chOff x="3491880" y="4509120"/>
                  <a:chExt cx="504056" cy="1152128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491880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530" y="4941168"/>
                    <a:ext cx="423663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2411760" y="5373216"/>
                  <a:ext cx="10801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2924200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2564158" y="4989173"/>
                <a:ext cx="927718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995936" y="4797152"/>
              <a:ext cx="2664296" cy="1656184"/>
              <a:chOff x="3995936" y="4005064"/>
              <a:chExt cx="2664296" cy="165618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95936" y="4005064"/>
                <a:ext cx="2664296" cy="1656184"/>
                <a:chOff x="3995936" y="4005064"/>
                <a:chExt cx="2664296" cy="165618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156176" y="4509120"/>
                  <a:ext cx="504056" cy="1152128"/>
                  <a:chOff x="6156176" y="4509120"/>
                  <a:chExt cx="504056" cy="1152128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156176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2389" y="4941168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3995936" y="5373216"/>
                  <a:ext cx="79208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5436096" y="5373216"/>
                  <a:ext cx="7200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60032" y="537321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/>
                <p:cNvGrpSpPr/>
                <p:nvPr/>
              </p:nvGrpSpPr>
              <p:grpSpPr>
                <a:xfrm>
                  <a:off x="5588496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4058286" y="4930230"/>
                <a:ext cx="991077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606053" y="4797152"/>
              <a:ext cx="1566347" cy="1656184"/>
              <a:chOff x="6606053" y="4005064"/>
              <a:chExt cx="1566347" cy="165618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660232" y="4005064"/>
                <a:ext cx="1512168" cy="1656184"/>
                <a:chOff x="6660232" y="4005064"/>
                <a:chExt cx="1512168" cy="165618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668344" y="4509120"/>
                  <a:ext cx="504056" cy="1152128"/>
                  <a:chOff x="7668344" y="4509120"/>
                  <a:chExt cx="504056" cy="1152128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7668344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8798" y="4941168"/>
                    <a:ext cx="42366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660232" y="5373216"/>
                  <a:ext cx="100811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/>
                <p:cNvGrpSpPr/>
                <p:nvPr/>
              </p:nvGrpSpPr>
              <p:grpSpPr>
                <a:xfrm>
                  <a:off x="7100664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9" name="Text Box 7"/>
              <p:cNvSpPr txBox="1">
                <a:spLocks noChangeArrowheads="1"/>
              </p:cNvSpPr>
              <p:nvPr/>
            </p:nvSpPr>
            <p:spPr bwMode="auto">
              <a:xfrm>
                <a:off x="6606053" y="4905163"/>
                <a:ext cx="1150007" cy="396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094426" y="5754743"/>
              <a:ext cx="1579879" cy="410561"/>
              <a:chOff x="8094426" y="4962655"/>
              <a:chExt cx="1579879" cy="410561"/>
            </a:xfrm>
          </p:grpSpPr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8094426" y="4962655"/>
                <a:ext cx="1579879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g</a:t>
                </a:r>
                <a:r>
                  <a:rPr lang="en-US" sz="1600" dirty="0" smtClean="0">
                    <a:sym typeface="Symbol"/>
                  </a:rPr>
                  <a:t>(x)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8172400" y="5373216"/>
                <a:ext cx="5124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987496" y="5806327"/>
              <a:ext cx="193663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/>
                </a:rPr>
                <a:t>0</a:t>
              </a:r>
              <a:r>
                <a:rPr lang="en-US" baseline="30000" dirty="0">
                  <a:sym typeface="Symbol"/>
                </a:rPr>
                <a:t>n</a:t>
              </a:r>
              <a:endParaRPr lang="en-US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07504" y="136225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sym typeface="Symbol"/>
              </a:rPr>
              <a:t>Proof:  Reduction yet again!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467544" y="172229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If </a:t>
            </a:r>
            <a:r>
              <a:rPr lang="en-US" sz="1600" dirty="0" err="1" smtClean="0">
                <a:sym typeface="Symbol"/>
              </a:rPr>
              <a:t>Merkle-Damgard</a:t>
            </a:r>
            <a:r>
              <a:rPr lang="en-US" sz="1600" dirty="0" smtClean="0">
                <a:sym typeface="Symbol"/>
              </a:rPr>
              <a:t> is not collision-resistant then h is also not collision resistant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467544" y="2204864"/>
            <a:ext cx="8784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Let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x = (x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/>
              </a:rPr>
              <a:t>B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L) </a:t>
            </a:r>
            <a:r>
              <a:rPr lang="en-US" sz="1600" dirty="0" smtClean="0">
                <a:sym typeface="Symbol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x’ = (x’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’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L’) </a:t>
            </a:r>
            <a:r>
              <a:rPr lang="en-US" sz="1600" dirty="0" smtClean="0">
                <a:sym typeface="Symbol"/>
              </a:rPr>
              <a:t>be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two different messages of length L and L’</a:t>
            </a:r>
            <a:r>
              <a:rPr lang="en-US" sz="1600" dirty="0" smtClean="0">
                <a:sym typeface="Symbol"/>
              </a:rPr>
              <a:t> respectively, such that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g(x) = g(x’)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67544" y="292494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Case I: L’  L </a:t>
            </a:r>
            <a:r>
              <a:rPr lang="en-US" sz="1600" dirty="0" smtClean="0">
                <a:sym typeface="Symbol"/>
              </a:rPr>
              <a:t>: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467544" y="5805264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Can you spot a collision for h in this case ?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0" y="3573016"/>
            <a:ext cx="4952852" cy="1800201"/>
            <a:chOff x="4572000" y="3573016"/>
            <a:chExt cx="4952852" cy="1800201"/>
          </a:xfrm>
        </p:grpSpPr>
        <p:grpSp>
          <p:nvGrpSpPr>
            <p:cNvPr id="94" name="Group 93"/>
            <p:cNvGrpSpPr/>
            <p:nvPr/>
          </p:nvGrpSpPr>
          <p:grpSpPr>
            <a:xfrm>
              <a:off x="4572000" y="3573016"/>
              <a:ext cx="4952852" cy="1800201"/>
              <a:chOff x="48845" y="4353102"/>
              <a:chExt cx="9223183" cy="2100234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08447" y="4353102"/>
                <a:ext cx="7522351" cy="504056"/>
                <a:chOff x="1108447" y="3561014"/>
                <a:chExt cx="7522351" cy="504056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1108447" y="3645024"/>
                  <a:ext cx="6487889" cy="36004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411760" y="3645024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563888" y="3645024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608007" y="3645025"/>
                  <a:ext cx="0" cy="36003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6156176" y="3645024"/>
                  <a:ext cx="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76424" y="3586082"/>
                  <a:ext cx="855711" cy="394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x</a:t>
                  </a:r>
                  <a:r>
                    <a:rPr lang="en-US" sz="1600" dirty="0" smtClean="0">
                      <a:sym typeface="Symbol"/>
                    </a:rPr>
                    <a:t>’</a:t>
                  </a:r>
                  <a:r>
                    <a:rPr lang="en-US" sz="2400" baseline="-25000" dirty="0" smtClean="0">
                      <a:sym typeface="Symbol"/>
                    </a:rPr>
                    <a:t>1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83262" y="3586081"/>
                  <a:ext cx="1296144" cy="394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x</a:t>
                  </a:r>
                  <a:r>
                    <a:rPr lang="en-US" sz="1600" dirty="0" smtClean="0">
                      <a:sym typeface="Symbol"/>
                    </a:rPr>
                    <a:t>’</a:t>
                  </a:r>
                  <a:r>
                    <a:rPr lang="en-US" sz="2400" baseline="-25000" dirty="0" smtClean="0">
                      <a:sym typeface="Symbol"/>
                    </a:rPr>
                    <a:t>2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03449" y="3561014"/>
                  <a:ext cx="495672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 smtClean="0">
                      <a:sym typeface="Symbol"/>
                    </a:rPr>
                    <a:t>…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131029" y="3586080"/>
                  <a:ext cx="1224137" cy="3949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 err="1">
                      <a:sym typeface="Symbol"/>
                    </a:rPr>
                    <a:t>x</a:t>
                  </a:r>
                  <a:r>
                    <a:rPr lang="en-US" sz="1600" dirty="0" err="1" smtClean="0">
                      <a:sym typeface="Symbol"/>
                    </a:rPr>
                    <a:t>’</a:t>
                  </a:r>
                  <a:r>
                    <a:rPr lang="en-US" sz="2400" baseline="-25000" dirty="0" err="1" smtClean="0">
                      <a:sym typeface="Symbol"/>
                    </a:rPr>
                    <a:t>B</a:t>
                  </a:r>
                  <a:r>
                    <a:rPr lang="en-US" sz="2400" baseline="-25000" dirty="0" smtClean="0">
                      <a:sym typeface="Symbol"/>
                    </a:rPr>
                    <a:t>’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590164" y="3670090"/>
                  <a:ext cx="2040634" cy="394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 smtClean="0">
                      <a:sym typeface="Symbol"/>
                    </a:rPr>
                    <a:t>L’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6" name="Text Box 7"/>
              <p:cNvSpPr txBox="1">
                <a:spLocks noChangeArrowheads="1"/>
              </p:cNvSpPr>
              <p:nvPr/>
            </p:nvSpPr>
            <p:spPr bwMode="auto">
              <a:xfrm>
                <a:off x="48845" y="4378169"/>
                <a:ext cx="925301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x</a:t>
                </a:r>
                <a:r>
                  <a:rPr lang="en-US" sz="1600" dirty="0" smtClean="0">
                    <a:sym typeface="Symbol"/>
                  </a:rPr>
                  <a:t>’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461707" y="4605130"/>
                <a:ext cx="51243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/>
              <p:cNvGrpSpPr/>
              <p:nvPr/>
            </p:nvGrpSpPr>
            <p:grpSpPr>
              <a:xfrm>
                <a:off x="971600" y="4811216"/>
                <a:ext cx="1440160" cy="1642120"/>
                <a:chOff x="971600" y="4019128"/>
                <a:chExt cx="1440160" cy="1642120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907704" y="4509120"/>
                  <a:ext cx="504056" cy="1152128"/>
                  <a:chOff x="1907704" y="4509120"/>
                  <a:chExt cx="504056" cy="1152128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1907704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2797" y="4962654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971600" y="5373216"/>
                  <a:ext cx="86409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136"/>
                <p:cNvGrpSpPr/>
                <p:nvPr/>
              </p:nvGrpSpPr>
              <p:grpSpPr>
                <a:xfrm>
                  <a:off x="1556048" y="4019128"/>
                  <a:ext cx="351656" cy="778024"/>
                  <a:chOff x="1556048" y="4019128"/>
                  <a:chExt cx="351656" cy="77802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/>
                  <p:cNvCxnSpPr/>
                  <p:nvPr/>
                </p:nvCxnSpPr>
                <p:spPr>
                  <a:xfrm>
                    <a:off x="1556048" y="4797152"/>
                    <a:ext cx="35165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11760" y="4797152"/>
                <a:ext cx="1584176" cy="1656184"/>
                <a:chOff x="2411760" y="4005064"/>
                <a:chExt cx="1584176" cy="165618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2411760" y="4005064"/>
                  <a:ext cx="1584176" cy="1656184"/>
                  <a:chOff x="2411760" y="4005064"/>
                  <a:chExt cx="1584176" cy="1656184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3491880" y="4509120"/>
                    <a:ext cx="504056" cy="1152128"/>
                    <a:chOff x="3491880" y="4509120"/>
                    <a:chExt cx="504056" cy="1152128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3491880" y="4509120"/>
                      <a:ext cx="504056" cy="11521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0530" y="4941168"/>
                      <a:ext cx="423663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285750" indent="-285750">
                        <a:spcBef>
                          <a:spcPct val="50000"/>
                        </a:spcBef>
                      </a:pPr>
                      <a:r>
                        <a:rPr lang="en-US" sz="1600" dirty="0">
                          <a:sym typeface="Symbol"/>
                        </a:rPr>
                        <a:t>h</a:t>
                      </a:r>
                      <a:endParaRPr lang="en-US" sz="2400" baseline="-250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2411760" y="5373216"/>
                    <a:ext cx="108012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2924200" y="4005064"/>
                    <a:ext cx="567680" cy="778024"/>
                    <a:chOff x="1556048" y="4019128"/>
                    <a:chExt cx="567680" cy="778024"/>
                  </a:xfrm>
                </p:grpSpPr>
                <p:cxnSp>
                  <p:nvCxnSpPr>
                    <p:cNvPr id="131" name="Straight Connector 130"/>
                    <p:cNvCxnSpPr/>
                    <p:nvPr/>
                  </p:nvCxnSpPr>
                  <p:spPr>
                    <a:xfrm>
                      <a:off x="1556048" y="4019128"/>
                      <a:ext cx="0" cy="77802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Arrow Connector 131"/>
                    <p:cNvCxnSpPr/>
                    <p:nvPr/>
                  </p:nvCxnSpPr>
                  <p:spPr>
                    <a:xfrm>
                      <a:off x="1556048" y="4797152"/>
                      <a:ext cx="56768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64158" y="4989173"/>
                  <a:ext cx="927718" cy="3949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 smtClean="0">
                      <a:sym typeface="Symbol"/>
                    </a:rPr>
                    <a:t>Z’</a:t>
                  </a:r>
                  <a:r>
                    <a:rPr lang="en-US" sz="2400" baseline="-25000" dirty="0" smtClean="0">
                      <a:sym typeface="Symbol"/>
                    </a:rPr>
                    <a:t>1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3995936" y="4797152"/>
                <a:ext cx="2322965" cy="1656184"/>
                <a:chOff x="3995936" y="4005064"/>
                <a:chExt cx="2322965" cy="1656184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3995936" y="4005064"/>
                  <a:ext cx="2322965" cy="1656184"/>
                  <a:chOff x="3995936" y="4005064"/>
                  <a:chExt cx="2322965" cy="1656184"/>
                </a:xfrm>
              </p:grpSpPr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5814845" y="4509120"/>
                    <a:ext cx="504056" cy="1152128"/>
                    <a:chOff x="5814845" y="4509120"/>
                    <a:chExt cx="504056" cy="1152128"/>
                  </a:xfrm>
                </p:grpSpPr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5814845" y="4509120"/>
                      <a:ext cx="504056" cy="11521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41057" y="4941168"/>
                      <a:ext cx="423665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285750" indent="-285750">
                        <a:spcBef>
                          <a:spcPct val="50000"/>
                        </a:spcBef>
                      </a:pPr>
                      <a:r>
                        <a:rPr lang="en-US" sz="1600" dirty="0">
                          <a:sym typeface="Symbol"/>
                        </a:rPr>
                        <a:t>h</a:t>
                      </a:r>
                      <a:endParaRPr lang="en-US" sz="2400" baseline="-250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cxnSp>
                <p:nvCxnSpPr>
                  <p:cNvPr id="118" name="Straight Arrow Connector 117"/>
                  <p:cNvCxnSpPr/>
                  <p:nvPr/>
                </p:nvCxnSpPr>
                <p:spPr>
                  <a:xfrm>
                    <a:off x="3995936" y="5373216"/>
                    <a:ext cx="792088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5228859" y="5373216"/>
                    <a:ext cx="7200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>
                    <a:off x="4860032" y="5373216"/>
                    <a:ext cx="50405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ys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5278474" y="4005064"/>
                    <a:ext cx="567680" cy="778024"/>
                    <a:chOff x="1246026" y="4019128"/>
                    <a:chExt cx="567680" cy="778024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1246026" y="4019128"/>
                      <a:ext cx="0" cy="77802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Arrow Connector 122"/>
                    <p:cNvCxnSpPr/>
                    <p:nvPr/>
                  </p:nvCxnSpPr>
                  <p:spPr>
                    <a:xfrm>
                      <a:off x="1246026" y="4797152"/>
                      <a:ext cx="56768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058286" y="4930230"/>
                  <a:ext cx="991077" cy="3949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 smtClean="0">
                      <a:sym typeface="Symbol"/>
                    </a:rPr>
                    <a:t>Z’</a:t>
                  </a:r>
                  <a:r>
                    <a:rPr lang="en-US" sz="2400" baseline="-25000" dirty="0" smtClean="0">
                      <a:sym typeface="Symbol"/>
                    </a:rPr>
                    <a:t>2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6217124" y="4797152"/>
                <a:ext cx="1609118" cy="1656184"/>
                <a:chOff x="6217124" y="4005064"/>
                <a:chExt cx="1609118" cy="1656184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6271303" y="4005064"/>
                  <a:ext cx="1554939" cy="1656184"/>
                  <a:chOff x="6271303" y="4005064"/>
                  <a:chExt cx="1554939" cy="1656184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7322185" y="4509120"/>
                    <a:ext cx="504057" cy="1152128"/>
                    <a:chOff x="7322185" y="4509120"/>
                    <a:chExt cx="504057" cy="1152128"/>
                  </a:xfrm>
                </p:grpSpPr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7322185" y="4509120"/>
                      <a:ext cx="504057" cy="11521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32640" y="4941168"/>
                      <a:ext cx="423665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285750" indent="-285750">
                        <a:spcBef>
                          <a:spcPct val="50000"/>
                        </a:spcBef>
                      </a:pPr>
                      <a:r>
                        <a:rPr lang="en-US" sz="1600" dirty="0">
                          <a:sym typeface="Symbol"/>
                        </a:rPr>
                        <a:t>h</a:t>
                      </a:r>
                      <a:endParaRPr lang="en-US" sz="2400" baseline="-250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cxnSp>
                <p:nvCxnSpPr>
                  <p:cNvPr id="109" name="Straight Arrow Connector 108"/>
                  <p:cNvCxnSpPr/>
                  <p:nvPr/>
                </p:nvCxnSpPr>
                <p:spPr>
                  <a:xfrm>
                    <a:off x="6271303" y="5373216"/>
                    <a:ext cx="100811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6722188" y="4005064"/>
                    <a:ext cx="567680" cy="778024"/>
                    <a:chOff x="1177572" y="4019128"/>
                    <a:chExt cx="567680" cy="778024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>
                      <a:off x="1177572" y="4019128"/>
                      <a:ext cx="0" cy="77802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Arrow Connector 111"/>
                    <p:cNvCxnSpPr/>
                    <p:nvPr/>
                  </p:nvCxnSpPr>
                  <p:spPr>
                    <a:xfrm>
                      <a:off x="1177572" y="4797152"/>
                      <a:ext cx="56768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17124" y="5013175"/>
                  <a:ext cx="1150007" cy="3960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 smtClean="0">
                      <a:sym typeface="Symbol"/>
                    </a:rPr>
                    <a:t>Z’</a:t>
                  </a:r>
                  <a:r>
                    <a:rPr lang="en-US" sz="2400" baseline="-25000" dirty="0" smtClean="0">
                      <a:sym typeface="Symbol"/>
                    </a:rPr>
                    <a:t>B’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7692149" y="5722319"/>
                <a:ext cx="1579879" cy="442985"/>
                <a:chOff x="7692149" y="4930231"/>
                <a:chExt cx="1579879" cy="442985"/>
              </a:xfrm>
            </p:grpSpPr>
            <p:sp>
              <p:nvSpPr>
                <p:cNvPr id="10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92149" y="4930231"/>
                  <a:ext cx="1579879" cy="359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400" dirty="0" smtClean="0">
                      <a:sym typeface="Symbol"/>
                    </a:rPr>
                    <a:t>g(x’)</a:t>
                  </a:r>
                  <a:endParaRPr lang="en-US" sz="1400" baseline="-25000" dirty="0" smtClean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7826240" y="5373216"/>
                  <a:ext cx="51243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Text Box 7"/>
            <p:cNvSpPr txBox="1">
              <a:spLocks noChangeArrowheads="1"/>
            </p:cNvSpPr>
            <p:nvPr/>
          </p:nvSpPr>
          <p:spPr bwMode="auto">
            <a:xfrm>
              <a:off x="5116205" y="4715852"/>
              <a:ext cx="10399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/>
                </a:rPr>
                <a:t>0</a:t>
              </a:r>
              <a:r>
                <a:rPr lang="en-US" baseline="30000" dirty="0">
                  <a:sym typeface="Symbol"/>
                </a:rPr>
                <a:t>n</a:t>
              </a:r>
              <a:endParaRPr lang="en-US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55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The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Merkle-Damgard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Transform: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2" grpId="0"/>
      <p:bldP spid="93" grpId="0"/>
      <p:bldP spid="1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495" y="3645025"/>
            <a:ext cx="3483998" cy="3086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32374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51068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47097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43127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491880" y="3666510"/>
            <a:ext cx="10958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-36512" y="3594502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x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5195" y="3789040"/>
            <a:ext cx="2751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484711" y="3953630"/>
            <a:ext cx="841129" cy="1419587"/>
            <a:chOff x="6606053" y="4005064"/>
            <a:chExt cx="1566347" cy="1656184"/>
          </a:xfrm>
        </p:grpSpPr>
        <p:grpSp>
          <p:nvGrpSpPr>
            <p:cNvPr id="76" name="Group 75"/>
            <p:cNvGrpSpPr/>
            <p:nvPr/>
          </p:nvGrpSpPr>
          <p:grpSpPr>
            <a:xfrm>
              <a:off x="6660232" y="4005064"/>
              <a:ext cx="1512168" cy="1656184"/>
              <a:chOff x="6660232" y="4005064"/>
              <a:chExt cx="1512168" cy="165618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668344" y="4509120"/>
                <a:ext cx="504056" cy="1152128"/>
                <a:chOff x="7668344" y="4509120"/>
                <a:chExt cx="504056" cy="115212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766834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78798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6660232" y="5373216"/>
                <a:ext cx="10081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7100664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6606053" y="4905163"/>
              <a:ext cx="1150007" cy="396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>
                  <a:sym typeface="Symbol"/>
                </a:rPr>
                <a:t>B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25840" y="4774423"/>
            <a:ext cx="887063" cy="351910"/>
            <a:chOff x="8172400" y="4962655"/>
            <a:chExt cx="1651886" cy="410561"/>
          </a:xfrm>
        </p:grpSpPr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8244407" y="4962655"/>
              <a:ext cx="1579879" cy="394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>
                  <a:sym typeface="Symbol"/>
                </a:rPr>
                <a:t>g</a:t>
              </a:r>
              <a:r>
                <a:rPr lang="en-US" sz="1600" dirty="0" smtClean="0">
                  <a:sym typeface="Symbol"/>
                </a:rPr>
                <a:t>(x)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8172400" y="5373216"/>
              <a:ext cx="512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/>
          <p:cNvSpPr/>
          <p:nvPr/>
        </p:nvSpPr>
        <p:spPr>
          <a:xfrm>
            <a:off x="5141007" y="3645025"/>
            <a:ext cx="3483999" cy="308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5840887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59580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020272" y="3645025"/>
            <a:ext cx="0" cy="308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851639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8084691" y="3666510"/>
            <a:ext cx="10958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L’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4572000" y="3594502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>
                <a:sym typeface="Symbol"/>
              </a:rPr>
              <a:t>x</a:t>
            </a:r>
            <a:r>
              <a:rPr lang="en-US" sz="1600" dirty="0" smtClean="0">
                <a:sym typeface="Symbol"/>
              </a:rPr>
              <a:t>’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793707" y="3789040"/>
            <a:ext cx="2751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884368" y="3953630"/>
            <a:ext cx="864097" cy="1419587"/>
            <a:chOff x="6217124" y="4005064"/>
            <a:chExt cx="1609118" cy="16561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271303" y="4005064"/>
              <a:ext cx="1554939" cy="1656184"/>
              <a:chOff x="6271303" y="4005064"/>
              <a:chExt cx="1554939" cy="1656184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322185" y="4509120"/>
                <a:ext cx="504057" cy="1152128"/>
                <a:chOff x="7322185" y="4509120"/>
                <a:chExt cx="504057" cy="1152128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7322185" y="4509120"/>
                  <a:ext cx="504057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332640" y="4941168"/>
                  <a:ext cx="423665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09" name="Straight Arrow Connector 108"/>
              <p:cNvCxnSpPr/>
              <p:nvPr/>
            </p:nvCxnSpPr>
            <p:spPr>
              <a:xfrm>
                <a:off x="6271303" y="5373216"/>
                <a:ext cx="100811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6722188" y="4005064"/>
                <a:ext cx="567680" cy="778024"/>
                <a:chOff x="1177572" y="4019128"/>
                <a:chExt cx="567680" cy="778024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177572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1177572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Text Box 7"/>
            <p:cNvSpPr txBox="1">
              <a:spLocks noChangeArrowheads="1"/>
            </p:cNvSpPr>
            <p:nvPr/>
          </p:nvSpPr>
          <p:spPr bwMode="auto">
            <a:xfrm>
              <a:off x="6217124" y="5013175"/>
              <a:ext cx="1150007" cy="396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Z’</a:t>
              </a:r>
              <a:r>
                <a:rPr lang="en-US" sz="2400" baseline="-25000" dirty="0" smtClean="0">
                  <a:sym typeface="Symbol"/>
                </a:rPr>
                <a:t>B’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76457" y="4746631"/>
            <a:ext cx="848395" cy="379702"/>
            <a:chOff x="7692149" y="4930231"/>
            <a:chExt cx="1579879" cy="442985"/>
          </a:xfrm>
        </p:grpSpPr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7692149" y="4930231"/>
              <a:ext cx="1579879" cy="35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g(x’)</a:t>
              </a:r>
              <a:endParaRPr lang="en-US" sz="1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7826240" y="5373216"/>
              <a:ext cx="512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539552" y="553871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Can you spot a collision for h in this case ?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827584" y="6042774"/>
            <a:ext cx="6480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(Z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|| L)  (Z’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B’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|| L’) is a collision for h </a:t>
            </a:r>
            <a:r>
              <a:rPr lang="en-US" sz="1600" dirty="0" smtClean="0">
                <a:sym typeface="Symbol"/>
              </a:rPr>
              <a:t>--- contradiction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The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Merkle-Damgard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Transform: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79512" y="714182"/>
            <a:ext cx="8784976" cy="584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Theorem 5.4: If h is a hash function for messages of length 2n, then the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Merkle-Damgard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transformation yields a collision-resistant hash function for arbitrary length messages.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67544" y="172229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If </a:t>
            </a:r>
            <a:r>
              <a:rPr lang="en-US" sz="1600" dirty="0" err="1" smtClean="0">
                <a:sym typeface="Symbol"/>
              </a:rPr>
              <a:t>Merkle-Damgard</a:t>
            </a:r>
            <a:r>
              <a:rPr lang="en-US" sz="1600" dirty="0" smtClean="0">
                <a:sym typeface="Symbol"/>
              </a:rPr>
              <a:t> is not collision-resistant then h is also not collision resistant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67544" y="2204864"/>
            <a:ext cx="8784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Let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x = (x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/>
              </a:rPr>
              <a:t>B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L) </a:t>
            </a:r>
            <a:r>
              <a:rPr lang="en-US" sz="1600" dirty="0" smtClean="0">
                <a:sym typeface="Symbol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x’ = (x’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’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L’) </a:t>
            </a:r>
            <a:r>
              <a:rPr lang="en-US" sz="1600" dirty="0" smtClean="0">
                <a:sym typeface="Symbol"/>
              </a:rPr>
              <a:t>be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two different messages of length L and L’</a:t>
            </a:r>
            <a:r>
              <a:rPr lang="en-US" sz="1600" dirty="0" smtClean="0">
                <a:sym typeface="Symbol"/>
              </a:rPr>
              <a:t> respectively, such that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g(x) = g(x’)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67544" y="292494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Case I: L’  L </a:t>
            </a:r>
            <a:r>
              <a:rPr lang="en-US" sz="1600" dirty="0" smtClean="0">
                <a:sym typeface="Symbol"/>
              </a:rPr>
              <a:t>: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36512" y="3573016"/>
            <a:ext cx="5249415" cy="1800201"/>
            <a:chOff x="48845" y="4353102"/>
            <a:chExt cx="9775441" cy="2100234"/>
          </a:xfrm>
        </p:grpSpPr>
        <p:grpSp>
          <p:nvGrpSpPr>
            <p:cNvPr id="13" name="Group 12"/>
            <p:cNvGrpSpPr/>
            <p:nvPr/>
          </p:nvGrpSpPr>
          <p:grpSpPr>
            <a:xfrm>
              <a:off x="1108447" y="4353102"/>
              <a:ext cx="7551590" cy="504056"/>
              <a:chOff x="1108447" y="3561014"/>
              <a:chExt cx="7551590" cy="5040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108447" y="3645024"/>
                <a:ext cx="6487889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411760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3888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860032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156176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7"/>
              <p:cNvSpPr txBox="1">
                <a:spLocks noChangeArrowheads="1"/>
              </p:cNvSpPr>
              <p:nvPr/>
            </p:nvSpPr>
            <p:spPr bwMode="auto">
              <a:xfrm>
                <a:off x="1376424" y="3586082"/>
                <a:ext cx="855711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x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2583262" y="3586081"/>
                <a:ext cx="129614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x</a:t>
                </a:r>
                <a:r>
                  <a:rPr lang="en-US" sz="2400" baseline="-25000" dirty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3964892" y="3561014"/>
                <a:ext cx="4956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…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5131029" y="3586080"/>
                <a:ext cx="1224137" cy="394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err="1" smtClean="0">
                    <a:sym typeface="Symbol"/>
                  </a:rPr>
                  <a:t>x</a:t>
                </a:r>
                <a:r>
                  <a:rPr lang="en-US" sz="2400" baseline="-25000" dirty="0" err="1" smtClean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6619403" y="3670090"/>
                <a:ext cx="204063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L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8845" y="4378169"/>
              <a:ext cx="925301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1707" y="4605130"/>
              <a:ext cx="512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971600" y="4811216"/>
              <a:ext cx="1440160" cy="1642120"/>
              <a:chOff x="971600" y="4019128"/>
              <a:chExt cx="1440160" cy="164212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907704" y="4509120"/>
                <a:ext cx="504056" cy="1152128"/>
                <a:chOff x="1907704" y="4509120"/>
                <a:chExt cx="504056" cy="115212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0770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12797" y="4962654"/>
                  <a:ext cx="423665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971600" y="5373216"/>
                <a:ext cx="86409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1556048" y="4019128"/>
                <a:ext cx="351656" cy="778024"/>
                <a:chOff x="1556048" y="4019128"/>
                <a:chExt cx="351656" cy="778024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56048" y="4797152"/>
                  <a:ext cx="3516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Group 81"/>
            <p:cNvGrpSpPr/>
            <p:nvPr/>
          </p:nvGrpSpPr>
          <p:grpSpPr>
            <a:xfrm>
              <a:off x="2411760" y="4797152"/>
              <a:ext cx="1584176" cy="1656184"/>
              <a:chOff x="2411760" y="4005064"/>
              <a:chExt cx="1584176" cy="165618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411760" y="4005064"/>
                <a:ext cx="1584176" cy="1656184"/>
                <a:chOff x="2411760" y="4005064"/>
                <a:chExt cx="1584176" cy="165618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91880" y="4509120"/>
                  <a:ext cx="504056" cy="1152128"/>
                  <a:chOff x="3491880" y="4509120"/>
                  <a:chExt cx="504056" cy="1152128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491880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530" y="4941168"/>
                    <a:ext cx="423663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2411760" y="5373216"/>
                  <a:ext cx="10801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2924200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2564158" y="4989173"/>
                <a:ext cx="927718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995936" y="4797152"/>
              <a:ext cx="2664296" cy="1656184"/>
              <a:chOff x="3995936" y="4005064"/>
              <a:chExt cx="2664296" cy="165618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95936" y="4005064"/>
                <a:ext cx="2664296" cy="1656184"/>
                <a:chOff x="3995936" y="4005064"/>
                <a:chExt cx="2664296" cy="165618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156176" y="4509120"/>
                  <a:ext cx="504056" cy="1152128"/>
                  <a:chOff x="6156176" y="4509120"/>
                  <a:chExt cx="504056" cy="1152128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156176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2389" y="4941168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3995936" y="5373216"/>
                  <a:ext cx="79208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5436096" y="5373216"/>
                  <a:ext cx="7200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60032" y="537321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/>
                <p:cNvGrpSpPr/>
                <p:nvPr/>
              </p:nvGrpSpPr>
              <p:grpSpPr>
                <a:xfrm>
                  <a:off x="5588496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4058286" y="4930230"/>
                <a:ext cx="991077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606053" y="4797152"/>
              <a:ext cx="1566347" cy="1656184"/>
              <a:chOff x="6606053" y="4005064"/>
              <a:chExt cx="1566347" cy="165618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660232" y="4005064"/>
                <a:ext cx="1512168" cy="1656184"/>
                <a:chOff x="6660232" y="4005064"/>
                <a:chExt cx="1512168" cy="165618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668344" y="4509120"/>
                  <a:ext cx="504056" cy="1152128"/>
                  <a:chOff x="7668344" y="4509120"/>
                  <a:chExt cx="504056" cy="1152128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7668344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8798" y="4941168"/>
                    <a:ext cx="42366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660232" y="5373216"/>
                  <a:ext cx="100811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/>
                <p:cNvGrpSpPr/>
                <p:nvPr/>
              </p:nvGrpSpPr>
              <p:grpSpPr>
                <a:xfrm>
                  <a:off x="7100664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9" name="Text Box 7"/>
              <p:cNvSpPr txBox="1">
                <a:spLocks noChangeArrowheads="1"/>
              </p:cNvSpPr>
              <p:nvPr/>
            </p:nvSpPr>
            <p:spPr bwMode="auto">
              <a:xfrm>
                <a:off x="6606053" y="4905163"/>
                <a:ext cx="1150007" cy="396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172400" y="5754743"/>
              <a:ext cx="1651886" cy="410561"/>
              <a:chOff x="8172400" y="4962655"/>
              <a:chExt cx="1651886" cy="410561"/>
            </a:xfrm>
          </p:grpSpPr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8244407" y="4962655"/>
                <a:ext cx="1579879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g</a:t>
                </a:r>
                <a:r>
                  <a:rPr lang="en-US" sz="1600" dirty="0" smtClean="0">
                    <a:sym typeface="Symbol"/>
                  </a:rPr>
                  <a:t>(x)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8172400" y="5373216"/>
                <a:ext cx="5124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987496" y="5806327"/>
              <a:ext cx="1936630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0</a:t>
              </a:r>
              <a:r>
                <a:rPr lang="en-US" sz="1600" baseline="30000" dirty="0" smtClean="0">
                  <a:sym typeface="Symbol"/>
                </a:rPr>
                <a:t>n</a:t>
              </a:r>
              <a:endParaRPr lang="en-US" sz="2400" baseline="30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67544" y="3068960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Case II: L’ = L </a:t>
            </a:r>
            <a:r>
              <a:rPr lang="en-US" sz="1600" dirty="0" smtClean="0">
                <a:sym typeface="Symbol"/>
              </a:rPr>
              <a:t>: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572000" y="3573016"/>
            <a:ext cx="4952852" cy="1800201"/>
            <a:chOff x="48845" y="4353102"/>
            <a:chExt cx="9223183" cy="2100234"/>
          </a:xfrm>
        </p:grpSpPr>
        <p:grpSp>
          <p:nvGrpSpPr>
            <p:cNvPr id="95" name="Group 94"/>
            <p:cNvGrpSpPr/>
            <p:nvPr/>
          </p:nvGrpSpPr>
          <p:grpSpPr>
            <a:xfrm>
              <a:off x="1108447" y="4353102"/>
              <a:ext cx="7522351" cy="504056"/>
              <a:chOff x="1108447" y="3561014"/>
              <a:chExt cx="7522351" cy="50405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108447" y="3645024"/>
                <a:ext cx="6487889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2411760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563888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08007" y="3645025"/>
                <a:ext cx="0" cy="3600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156176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 Box 7"/>
              <p:cNvSpPr txBox="1">
                <a:spLocks noChangeArrowheads="1"/>
              </p:cNvSpPr>
              <p:nvPr/>
            </p:nvSpPr>
            <p:spPr bwMode="auto">
              <a:xfrm>
                <a:off x="1376424" y="3586082"/>
                <a:ext cx="855711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x</a:t>
                </a:r>
                <a:r>
                  <a:rPr lang="en-US" sz="1600" dirty="0" smtClean="0">
                    <a:sym typeface="Symbol"/>
                  </a:rPr>
                  <a:t>’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Text Box 7"/>
              <p:cNvSpPr txBox="1">
                <a:spLocks noChangeArrowheads="1"/>
              </p:cNvSpPr>
              <p:nvPr/>
            </p:nvSpPr>
            <p:spPr bwMode="auto">
              <a:xfrm>
                <a:off x="2583262" y="3586081"/>
                <a:ext cx="129614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x</a:t>
                </a:r>
                <a:r>
                  <a:rPr lang="en-US" sz="1600" dirty="0" smtClean="0">
                    <a:sym typeface="Symbol"/>
                  </a:rPr>
                  <a:t>’</a:t>
                </a:r>
                <a:r>
                  <a:rPr lang="en-US" sz="2400" baseline="-25000" dirty="0" smtClean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Text Box 7"/>
              <p:cNvSpPr txBox="1">
                <a:spLocks noChangeArrowheads="1"/>
              </p:cNvSpPr>
              <p:nvPr/>
            </p:nvSpPr>
            <p:spPr bwMode="auto">
              <a:xfrm>
                <a:off x="3803449" y="3561014"/>
                <a:ext cx="4956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…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Text Box 7"/>
              <p:cNvSpPr txBox="1">
                <a:spLocks noChangeArrowheads="1"/>
              </p:cNvSpPr>
              <p:nvPr/>
            </p:nvSpPr>
            <p:spPr bwMode="auto">
              <a:xfrm>
                <a:off x="5131029" y="3586080"/>
                <a:ext cx="1224137" cy="394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err="1" smtClean="0">
                    <a:sym typeface="Symbol"/>
                  </a:rPr>
                  <a:t>x’</a:t>
                </a:r>
                <a:r>
                  <a:rPr lang="en-US" sz="2400" baseline="-25000" dirty="0" err="1" smtClean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Text Box 7"/>
              <p:cNvSpPr txBox="1">
                <a:spLocks noChangeArrowheads="1"/>
              </p:cNvSpPr>
              <p:nvPr/>
            </p:nvSpPr>
            <p:spPr bwMode="auto">
              <a:xfrm>
                <a:off x="6590164" y="3670090"/>
                <a:ext cx="204063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L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48845" y="4378169"/>
              <a:ext cx="925301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>
                  <a:sym typeface="Symbol"/>
                </a:rPr>
                <a:t>x</a:t>
              </a:r>
              <a:r>
                <a:rPr lang="en-US" sz="1600" dirty="0" smtClean="0">
                  <a:sym typeface="Symbol"/>
                </a:rPr>
                <a:t>’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461707" y="4605130"/>
              <a:ext cx="512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971600" y="4811216"/>
              <a:ext cx="1440160" cy="1642120"/>
              <a:chOff x="971600" y="4019128"/>
              <a:chExt cx="1440160" cy="164212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1907704" y="4509120"/>
                <a:ext cx="504056" cy="1152128"/>
                <a:chOff x="1907704" y="4509120"/>
                <a:chExt cx="504056" cy="1152128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90770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12797" y="4962654"/>
                  <a:ext cx="423665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36" name="Straight Arrow Connector 135"/>
              <p:cNvCxnSpPr/>
              <p:nvPr/>
            </p:nvCxnSpPr>
            <p:spPr>
              <a:xfrm>
                <a:off x="971600" y="5373216"/>
                <a:ext cx="86409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/>
              <p:cNvGrpSpPr/>
              <p:nvPr/>
            </p:nvGrpSpPr>
            <p:grpSpPr>
              <a:xfrm>
                <a:off x="1556048" y="4019128"/>
                <a:ext cx="351656" cy="778024"/>
                <a:chOff x="1556048" y="4019128"/>
                <a:chExt cx="351656" cy="778024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1556048" y="4797152"/>
                  <a:ext cx="3516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11760" y="4797152"/>
              <a:ext cx="1584176" cy="1656184"/>
              <a:chOff x="2411760" y="4005064"/>
              <a:chExt cx="1584176" cy="1656184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411760" y="4005064"/>
                <a:ext cx="1584176" cy="1656184"/>
                <a:chOff x="2411760" y="4005064"/>
                <a:chExt cx="1584176" cy="1656184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3491880" y="4509120"/>
                  <a:ext cx="504056" cy="1152128"/>
                  <a:chOff x="3491880" y="4509120"/>
                  <a:chExt cx="504056" cy="1152128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3491880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530" y="4941168"/>
                    <a:ext cx="423663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2411760" y="5373216"/>
                  <a:ext cx="10801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2924200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2564158" y="4989173"/>
                <a:ext cx="927718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Z’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995936" y="4797152"/>
              <a:ext cx="2322965" cy="1656184"/>
              <a:chOff x="3995936" y="4005064"/>
              <a:chExt cx="2322965" cy="1656184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3995936" y="4005064"/>
                <a:ext cx="2322965" cy="1656184"/>
                <a:chOff x="3995936" y="4005064"/>
                <a:chExt cx="2322965" cy="1656184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5814845" y="4509120"/>
                  <a:ext cx="504056" cy="1152128"/>
                  <a:chOff x="5814845" y="4509120"/>
                  <a:chExt cx="504056" cy="1152128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5814845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1057" y="4941168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995936" y="5373216"/>
                  <a:ext cx="79208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5228859" y="5373216"/>
                  <a:ext cx="7200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4860032" y="537321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Group 120"/>
                <p:cNvGrpSpPr/>
                <p:nvPr/>
              </p:nvGrpSpPr>
              <p:grpSpPr>
                <a:xfrm>
                  <a:off x="5278474" y="4005064"/>
                  <a:ext cx="567680" cy="778024"/>
                  <a:chOff x="1246026" y="4019128"/>
                  <a:chExt cx="567680" cy="778024"/>
                </a:xfrm>
              </p:grpSpPr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46026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/>
                  <p:nvPr/>
                </p:nvCxnSpPr>
                <p:spPr>
                  <a:xfrm>
                    <a:off x="1246026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4058286" y="4930230"/>
                <a:ext cx="991077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Z’</a:t>
                </a:r>
                <a:r>
                  <a:rPr lang="en-US" sz="2400" baseline="-25000" dirty="0" smtClean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217124" y="4797152"/>
              <a:ext cx="1609118" cy="1656184"/>
              <a:chOff x="6217124" y="4005064"/>
              <a:chExt cx="1609118" cy="165618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271303" y="4005064"/>
                <a:ext cx="1554939" cy="1656184"/>
                <a:chOff x="6271303" y="4005064"/>
                <a:chExt cx="1554939" cy="1656184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7322185" y="4509120"/>
                  <a:ext cx="504057" cy="1152128"/>
                  <a:chOff x="7322185" y="4509120"/>
                  <a:chExt cx="504057" cy="115212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7322185" y="4509120"/>
                    <a:ext cx="504057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32640" y="4941168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6271303" y="5373216"/>
                  <a:ext cx="100811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 109"/>
                <p:cNvGrpSpPr/>
                <p:nvPr/>
              </p:nvGrpSpPr>
              <p:grpSpPr>
                <a:xfrm>
                  <a:off x="6722188" y="4005064"/>
                  <a:ext cx="567680" cy="778024"/>
                  <a:chOff x="1177572" y="4019128"/>
                  <a:chExt cx="567680" cy="77802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77572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1177572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 Box 7"/>
              <p:cNvSpPr txBox="1">
                <a:spLocks noChangeArrowheads="1"/>
              </p:cNvSpPr>
              <p:nvPr/>
            </p:nvSpPr>
            <p:spPr bwMode="auto">
              <a:xfrm>
                <a:off x="6217124" y="5013175"/>
                <a:ext cx="1150007" cy="396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Z’</a:t>
                </a:r>
                <a:r>
                  <a:rPr lang="en-US" sz="2400" baseline="-25000" dirty="0" smtClean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692149" y="5722319"/>
              <a:ext cx="1579879" cy="442985"/>
              <a:chOff x="7692149" y="4930231"/>
              <a:chExt cx="1579879" cy="442985"/>
            </a:xfrm>
          </p:grpSpPr>
          <p:sp>
            <p:nvSpPr>
              <p:cNvPr id="104" name="Text Box 7"/>
              <p:cNvSpPr txBox="1">
                <a:spLocks noChangeArrowheads="1"/>
              </p:cNvSpPr>
              <p:nvPr/>
            </p:nvSpPr>
            <p:spPr bwMode="auto">
              <a:xfrm>
                <a:off x="7692149" y="4930231"/>
                <a:ext cx="1579879" cy="359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g(x’)</a:t>
                </a:r>
                <a:endParaRPr lang="en-US" sz="1400" baseline="-2500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7826240" y="5373216"/>
                <a:ext cx="51243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1048911" y="5806327"/>
              <a:ext cx="1936630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0</a:t>
              </a:r>
              <a:r>
                <a:rPr lang="en-US" sz="1600" baseline="30000" dirty="0" smtClean="0">
                  <a:sym typeface="Symbol"/>
                </a:rPr>
                <a:t>n</a:t>
              </a:r>
              <a:endParaRPr lang="en-US" sz="2400" baseline="30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539552" y="553871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Can you spot a collision for h in this case ?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3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The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Merkle-Damgard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Transform: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179512" y="714182"/>
            <a:ext cx="8784976" cy="584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Theorem 5.4: If h is a hash function for messages of length 2n, then the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Merkle-Damgard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transformation yields a collision-resistant hash function for arbitrary length messages.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467544" y="172229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If </a:t>
            </a:r>
            <a:r>
              <a:rPr lang="en-US" sz="1600" dirty="0" err="1" smtClean="0">
                <a:sym typeface="Symbol"/>
              </a:rPr>
              <a:t>Merkle-Damgard</a:t>
            </a:r>
            <a:r>
              <a:rPr lang="en-US" sz="1600" dirty="0" smtClean="0">
                <a:sym typeface="Symbol"/>
              </a:rPr>
              <a:t> is not collision-resistant then h is also not collision resistant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467544" y="2204864"/>
            <a:ext cx="8784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Let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x = (x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/>
              </a:rPr>
              <a:t>B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L) </a:t>
            </a:r>
            <a:r>
              <a:rPr lang="en-US" sz="1600" dirty="0" smtClean="0">
                <a:sym typeface="Symbol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x’ = (x’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’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L’) </a:t>
            </a:r>
            <a:r>
              <a:rPr lang="en-US" sz="1600" dirty="0" smtClean="0">
                <a:sym typeface="Symbol"/>
              </a:rPr>
              <a:t>be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two different messages of length L and L’</a:t>
            </a:r>
            <a:r>
              <a:rPr lang="en-US" sz="1600" dirty="0" smtClean="0">
                <a:sym typeface="Symbol"/>
              </a:rPr>
              <a:t> respectively, such that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g(x) = g(x’)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The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Merkle-Damgard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Transform: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6512" y="3573016"/>
            <a:ext cx="5249415" cy="1800201"/>
            <a:chOff x="48845" y="4353102"/>
            <a:chExt cx="9775441" cy="2100234"/>
          </a:xfrm>
        </p:grpSpPr>
        <p:grpSp>
          <p:nvGrpSpPr>
            <p:cNvPr id="13" name="Group 12"/>
            <p:cNvGrpSpPr/>
            <p:nvPr/>
          </p:nvGrpSpPr>
          <p:grpSpPr>
            <a:xfrm>
              <a:off x="1108447" y="4353102"/>
              <a:ext cx="7551590" cy="504056"/>
              <a:chOff x="1108447" y="3561014"/>
              <a:chExt cx="7551590" cy="5040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108447" y="3645024"/>
                <a:ext cx="6487889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411760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3888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860032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156176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7"/>
              <p:cNvSpPr txBox="1">
                <a:spLocks noChangeArrowheads="1"/>
              </p:cNvSpPr>
              <p:nvPr/>
            </p:nvSpPr>
            <p:spPr bwMode="auto">
              <a:xfrm>
                <a:off x="1376424" y="3586082"/>
                <a:ext cx="855711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x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2583262" y="3586081"/>
                <a:ext cx="129614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x</a:t>
                </a:r>
                <a:r>
                  <a:rPr lang="en-US" sz="2400" baseline="-25000" dirty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3964892" y="3561014"/>
                <a:ext cx="4956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…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5131029" y="3586080"/>
                <a:ext cx="1224137" cy="394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err="1" smtClean="0">
                    <a:sym typeface="Symbol"/>
                  </a:rPr>
                  <a:t>x</a:t>
                </a:r>
                <a:r>
                  <a:rPr lang="en-US" sz="2400" baseline="-25000" dirty="0" err="1" smtClean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6619403" y="3670090"/>
                <a:ext cx="204063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L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8845" y="4378169"/>
              <a:ext cx="925301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1707" y="4605130"/>
              <a:ext cx="512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971600" y="4811216"/>
              <a:ext cx="1440160" cy="1642120"/>
              <a:chOff x="971600" y="4019128"/>
              <a:chExt cx="1440160" cy="164212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907704" y="4509120"/>
                <a:ext cx="504056" cy="1152128"/>
                <a:chOff x="1907704" y="4509120"/>
                <a:chExt cx="504056" cy="115212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0770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12797" y="4962654"/>
                  <a:ext cx="423665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>
                <a:off x="971600" y="5373216"/>
                <a:ext cx="86409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1556048" y="4019128"/>
                <a:ext cx="351656" cy="778024"/>
                <a:chOff x="1556048" y="4019128"/>
                <a:chExt cx="351656" cy="778024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56048" y="4797152"/>
                  <a:ext cx="3516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Group 81"/>
            <p:cNvGrpSpPr/>
            <p:nvPr/>
          </p:nvGrpSpPr>
          <p:grpSpPr>
            <a:xfrm>
              <a:off x="2411760" y="4797152"/>
              <a:ext cx="1584176" cy="1656184"/>
              <a:chOff x="2411760" y="4005064"/>
              <a:chExt cx="1584176" cy="165618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411760" y="4005064"/>
                <a:ext cx="1584176" cy="1656184"/>
                <a:chOff x="2411760" y="4005064"/>
                <a:chExt cx="1584176" cy="165618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91880" y="4509120"/>
                  <a:ext cx="504056" cy="1152128"/>
                  <a:chOff x="3491880" y="4509120"/>
                  <a:chExt cx="504056" cy="1152128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491880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530" y="4941168"/>
                    <a:ext cx="423663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2411760" y="5373216"/>
                  <a:ext cx="10801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2924200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2564158" y="4989173"/>
                <a:ext cx="927718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995936" y="4797152"/>
              <a:ext cx="2664296" cy="1656184"/>
              <a:chOff x="3995936" y="4005064"/>
              <a:chExt cx="2664296" cy="165618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95936" y="4005064"/>
                <a:ext cx="2664296" cy="1656184"/>
                <a:chOff x="3995936" y="4005064"/>
                <a:chExt cx="2664296" cy="165618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156176" y="4509120"/>
                  <a:ext cx="504056" cy="1152128"/>
                  <a:chOff x="6156176" y="4509120"/>
                  <a:chExt cx="504056" cy="1152128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156176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2389" y="4941168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3995936" y="5373216"/>
                  <a:ext cx="79208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5436096" y="5373216"/>
                  <a:ext cx="7200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60032" y="537321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/>
                <p:cNvGrpSpPr/>
                <p:nvPr/>
              </p:nvGrpSpPr>
              <p:grpSpPr>
                <a:xfrm>
                  <a:off x="5588496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4058286" y="4930230"/>
                <a:ext cx="991077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606053" y="4797152"/>
              <a:ext cx="1566347" cy="1656184"/>
              <a:chOff x="6606053" y="4005064"/>
              <a:chExt cx="1566347" cy="165618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660232" y="4005064"/>
                <a:ext cx="1512168" cy="1656184"/>
                <a:chOff x="6660232" y="4005064"/>
                <a:chExt cx="1512168" cy="165618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668344" y="4509120"/>
                  <a:ext cx="504056" cy="1152128"/>
                  <a:chOff x="7668344" y="4509120"/>
                  <a:chExt cx="504056" cy="1152128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7668344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8798" y="4941168"/>
                    <a:ext cx="42366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660232" y="5373216"/>
                  <a:ext cx="100811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/>
                <p:cNvGrpSpPr/>
                <p:nvPr/>
              </p:nvGrpSpPr>
              <p:grpSpPr>
                <a:xfrm>
                  <a:off x="7100664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9" name="Text Box 7"/>
              <p:cNvSpPr txBox="1">
                <a:spLocks noChangeArrowheads="1"/>
              </p:cNvSpPr>
              <p:nvPr/>
            </p:nvSpPr>
            <p:spPr bwMode="auto">
              <a:xfrm>
                <a:off x="6606053" y="4905163"/>
                <a:ext cx="1150007" cy="396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</a:t>
                </a:r>
                <a:r>
                  <a:rPr lang="en-US" sz="2400" baseline="-25000" dirty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172400" y="5754743"/>
              <a:ext cx="1651886" cy="410561"/>
              <a:chOff x="8172400" y="4962655"/>
              <a:chExt cx="1651886" cy="410561"/>
            </a:xfrm>
          </p:grpSpPr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8244407" y="4962655"/>
                <a:ext cx="1579879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g</a:t>
                </a:r>
                <a:r>
                  <a:rPr lang="en-US" sz="1600" dirty="0" smtClean="0">
                    <a:sym typeface="Symbol"/>
                  </a:rPr>
                  <a:t>(x)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8172400" y="5373216"/>
                <a:ext cx="5124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987496" y="5806327"/>
              <a:ext cx="1936630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0</a:t>
              </a:r>
              <a:r>
                <a:rPr lang="en-US" sz="1600" baseline="30000" dirty="0" smtClean="0">
                  <a:sym typeface="Symbol"/>
                </a:rPr>
                <a:t>n</a:t>
              </a:r>
              <a:endParaRPr lang="en-US" sz="2400" baseline="30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67544" y="3068960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Case II: L’ = L </a:t>
            </a:r>
            <a:r>
              <a:rPr lang="en-US" sz="1600" dirty="0" smtClean="0">
                <a:sym typeface="Symbol"/>
              </a:rPr>
              <a:t>: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572000" y="3573016"/>
            <a:ext cx="4952852" cy="1800201"/>
            <a:chOff x="48845" y="4353102"/>
            <a:chExt cx="9223183" cy="2100234"/>
          </a:xfrm>
        </p:grpSpPr>
        <p:grpSp>
          <p:nvGrpSpPr>
            <p:cNvPr id="95" name="Group 94"/>
            <p:cNvGrpSpPr/>
            <p:nvPr/>
          </p:nvGrpSpPr>
          <p:grpSpPr>
            <a:xfrm>
              <a:off x="1108447" y="4353102"/>
              <a:ext cx="7522351" cy="504056"/>
              <a:chOff x="1108447" y="3561014"/>
              <a:chExt cx="7522351" cy="50405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108447" y="3645024"/>
                <a:ext cx="6487889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2411760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563888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08007" y="3645025"/>
                <a:ext cx="0" cy="3600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156176" y="3645024"/>
                <a:ext cx="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 Box 7"/>
              <p:cNvSpPr txBox="1">
                <a:spLocks noChangeArrowheads="1"/>
              </p:cNvSpPr>
              <p:nvPr/>
            </p:nvSpPr>
            <p:spPr bwMode="auto">
              <a:xfrm>
                <a:off x="1376424" y="3586082"/>
                <a:ext cx="855711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x</a:t>
                </a:r>
                <a:r>
                  <a:rPr lang="en-US" sz="1600" dirty="0" smtClean="0">
                    <a:sym typeface="Symbol"/>
                  </a:rPr>
                  <a:t>’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Text Box 7"/>
              <p:cNvSpPr txBox="1">
                <a:spLocks noChangeArrowheads="1"/>
              </p:cNvSpPr>
              <p:nvPr/>
            </p:nvSpPr>
            <p:spPr bwMode="auto">
              <a:xfrm>
                <a:off x="2583262" y="3586081"/>
                <a:ext cx="129614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x</a:t>
                </a:r>
                <a:r>
                  <a:rPr lang="en-US" sz="1600" dirty="0" smtClean="0">
                    <a:sym typeface="Symbol"/>
                  </a:rPr>
                  <a:t>’</a:t>
                </a:r>
                <a:r>
                  <a:rPr lang="en-US" sz="2400" baseline="-25000" dirty="0" smtClean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Text Box 7"/>
              <p:cNvSpPr txBox="1">
                <a:spLocks noChangeArrowheads="1"/>
              </p:cNvSpPr>
              <p:nvPr/>
            </p:nvSpPr>
            <p:spPr bwMode="auto">
              <a:xfrm>
                <a:off x="3803449" y="3561014"/>
                <a:ext cx="4956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…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Text Box 7"/>
              <p:cNvSpPr txBox="1">
                <a:spLocks noChangeArrowheads="1"/>
              </p:cNvSpPr>
              <p:nvPr/>
            </p:nvSpPr>
            <p:spPr bwMode="auto">
              <a:xfrm>
                <a:off x="5131029" y="3586080"/>
                <a:ext cx="1224137" cy="394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err="1" smtClean="0">
                    <a:sym typeface="Symbol"/>
                  </a:rPr>
                  <a:t>x’</a:t>
                </a:r>
                <a:r>
                  <a:rPr lang="en-US" sz="2400" baseline="-25000" dirty="0" err="1" smtClean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Text Box 7"/>
              <p:cNvSpPr txBox="1">
                <a:spLocks noChangeArrowheads="1"/>
              </p:cNvSpPr>
              <p:nvPr/>
            </p:nvSpPr>
            <p:spPr bwMode="auto">
              <a:xfrm>
                <a:off x="6590164" y="3670090"/>
                <a:ext cx="2040634" cy="394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L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48845" y="4378169"/>
              <a:ext cx="925301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>
                  <a:sym typeface="Symbol"/>
                </a:rPr>
                <a:t>x</a:t>
              </a:r>
              <a:r>
                <a:rPr lang="en-US" sz="1600" dirty="0" smtClean="0">
                  <a:sym typeface="Symbol"/>
                </a:rPr>
                <a:t>’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461707" y="4605130"/>
              <a:ext cx="512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971600" y="4811216"/>
              <a:ext cx="1440160" cy="1642120"/>
              <a:chOff x="971600" y="4019128"/>
              <a:chExt cx="1440160" cy="164212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1907704" y="4509120"/>
                <a:ext cx="504056" cy="1152128"/>
                <a:chOff x="1907704" y="4509120"/>
                <a:chExt cx="504056" cy="1152128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90770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12797" y="4962654"/>
                  <a:ext cx="423665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36" name="Straight Arrow Connector 135"/>
              <p:cNvCxnSpPr/>
              <p:nvPr/>
            </p:nvCxnSpPr>
            <p:spPr>
              <a:xfrm>
                <a:off x="971600" y="5373216"/>
                <a:ext cx="86409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/>
              <p:cNvGrpSpPr/>
              <p:nvPr/>
            </p:nvGrpSpPr>
            <p:grpSpPr>
              <a:xfrm>
                <a:off x="1556048" y="4019128"/>
                <a:ext cx="351656" cy="778024"/>
                <a:chOff x="1556048" y="4019128"/>
                <a:chExt cx="351656" cy="778024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1556048" y="4797152"/>
                  <a:ext cx="3516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11760" y="4797152"/>
              <a:ext cx="1584176" cy="1656184"/>
              <a:chOff x="2411760" y="4005064"/>
              <a:chExt cx="1584176" cy="1656184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411760" y="4005064"/>
                <a:ext cx="1584176" cy="1656184"/>
                <a:chOff x="2411760" y="4005064"/>
                <a:chExt cx="1584176" cy="1656184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3491880" y="4509120"/>
                  <a:ext cx="504056" cy="1152128"/>
                  <a:chOff x="3491880" y="4509120"/>
                  <a:chExt cx="504056" cy="1152128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3491880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530" y="4941168"/>
                    <a:ext cx="423663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2411760" y="5373216"/>
                  <a:ext cx="10801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2924200" y="4005064"/>
                  <a:ext cx="567680" cy="778024"/>
                  <a:chOff x="1556048" y="4019128"/>
                  <a:chExt cx="567680" cy="778024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556048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/>
                  <p:nvPr/>
                </p:nvCxnSpPr>
                <p:spPr>
                  <a:xfrm>
                    <a:off x="1556048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2564158" y="4989173"/>
                <a:ext cx="927718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Z’</a:t>
                </a:r>
                <a:r>
                  <a:rPr lang="en-US" sz="2400" baseline="-25000" dirty="0" smtClean="0">
                    <a:sym typeface="Symbol"/>
                  </a:rPr>
                  <a:t>1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995936" y="4797152"/>
              <a:ext cx="2322965" cy="1656184"/>
              <a:chOff x="3995936" y="4005064"/>
              <a:chExt cx="2322965" cy="1656184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3995936" y="4005064"/>
                <a:ext cx="2322965" cy="1656184"/>
                <a:chOff x="3995936" y="4005064"/>
                <a:chExt cx="2322965" cy="1656184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5814845" y="4509120"/>
                  <a:ext cx="504056" cy="1152128"/>
                  <a:chOff x="5814845" y="4509120"/>
                  <a:chExt cx="504056" cy="1152128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5814845" y="4509120"/>
                    <a:ext cx="504056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1057" y="4941168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995936" y="5373216"/>
                  <a:ext cx="79208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5228859" y="5373216"/>
                  <a:ext cx="7200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4860032" y="537321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Group 120"/>
                <p:cNvGrpSpPr/>
                <p:nvPr/>
              </p:nvGrpSpPr>
              <p:grpSpPr>
                <a:xfrm>
                  <a:off x="5278474" y="4005064"/>
                  <a:ext cx="567680" cy="778024"/>
                  <a:chOff x="1246026" y="4019128"/>
                  <a:chExt cx="567680" cy="778024"/>
                </a:xfrm>
              </p:grpSpPr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46026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/>
                  <p:nvPr/>
                </p:nvCxnSpPr>
                <p:spPr>
                  <a:xfrm>
                    <a:off x="1246026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4058286" y="4930230"/>
                <a:ext cx="991077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Z’</a:t>
                </a:r>
                <a:r>
                  <a:rPr lang="en-US" sz="2400" baseline="-25000" dirty="0" smtClean="0">
                    <a:sym typeface="Symbol"/>
                  </a:rPr>
                  <a:t>2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217124" y="4797152"/>
              <a:ext cx="1609118" cy="1656184"/>
              <a:chOff x="6217124" y="4005064"/>
              <a:chExt cx="1609118" cy="165618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271303" y="4005064"/>
                <a:ext cx="1554939" cy="1656184"/>
                <a:chOff x="6271303" y="4005064"/>
                <a:chExt cx="1554939" cy="1656184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7322185" y="4509120"/>
                  <a:ext cx="504057" cy="1152128"/>
                  <a:chOff x="7322185" y="4509120"/>
                  <a:chExt cx="504057" cy="115212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7322185" y="4509120"/>
                    <a:ext cx="504057" cy="115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32640" y="4941168"/>
                    <a:ext cx="423665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spcBef>
                        <a:spcPct val="50000"/>
                      </a:spcBef>
                    </a:pPr>
                    <a:r>
                      <a:rPr lang="en-US" sz="1600" dirty="0">
                        <a:sym typeface="Symbol"/>
                      </a:rPr>
                      <a:t>h</a:t>
                    </a:r>
                    <a:endParaRPr lang="en-US" sz="24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6271303" y="5373216"/>
                  <a:ext cx="100811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 109"/>
                <p:cNvGrpSpPr/>
                <p:nvPr/>
              </p:nvGrpSpPr>
              <p:grpSpPr>
                <a:xfrm>
                  <a:off x="6722188" y="4005064"/>
                  <a:ext cx="567680" cy="778024"/>
                  <a:chOff x="1177572" y="4019128"/>
                  <a:chExt cx="567680" cy="77802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77572" y="4019128"/>
                    <a:ext cx="0" cy="7780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1177572" y="4797152"/>
                    <a:ext cx="56768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 Box 7"/>
              <p:cNvSpPr txBox="1">
                <a:spLocks noChangeArrowheads="1"/>
              </p:cNvSpPr>
              <p:nvPr/>
            </p:nvSpPr>
            <p:spPr bwMode="auto">
              <a:xfrm>
                <a:off x="6217124" y="5013175"/>
                <a:ext cx="1150007" cy="396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Z’</a:t>
                </a:r>
                <a:r>
                  <a:rPr lang="en-US" sz="2400" baseline="-25000" dirty="0" smtClean="0">
                    <a:sym typeface="Symbol"/>
                  </a:rPr>
                  <a:t>B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692149" y="5722319"/>
              <a:ext cx="1579879" cy="442985"/>
              <a:chOff x="7692149" y="4930231"/>
              <a:chExt cx="1579879" cy="442985"/>
            </a:xfrm>
          </p:grpSpPr>
          <p:sp>
            <p:nvSpPr>
              <p:cNvPr id="104" name="Text Box 7"/>
              <p:cNvSpPr txBox="1">
                <a:spLocks noChangeArrowheads="1"/>
              </p:cNvSpPr>
              <p:nvPr/>
            </p:nvSpPr>
            <p:spPr bwMode="auto">
              <a:xfrm>
                <a:off x="7692149" y="4930231"/>
                <a:ext cx="1579879" cy="39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 smtClean="0">
                    <a:sym typeface="Symbol"/>
                  </a:rPr>
                  <a:t>g(x’)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7826240" y="5373216"/>
                <a:ext cx="51243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1048911" y="5806327"/>
              <a:ext cx="1936630" cy="394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0</a:t>
              </a:r>
              <a:r>
                <a:rPr lang="en-US" sz="1600" baseline="30000" dirty="0" smtClean="0">
                  <a:sym typeface="Symbol"/>
                </a:rPr>
                <a:t>n</a:t>
              </a:r>
              <a:endParaRPr lang="en-US" sz="2400" baseline="30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539552" y="553871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Can you spot a collision for h in this case ?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55576" y="5949280"/>
            <a:ext cx="8568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600" dirty="0" smtClean="0">
                <a:sym typeface="Symbol"/>
              </a:rPr>
              <a:t>Define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= (x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|| Z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i-1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) </a:t>
            </a:r>
            <a:r>
              <a:rPr lang="en-US" sz="1600" dirty="0" smtClean="0">
                <a:sym typeface="Symbol"/>
              </a:rPr>
              <a:t>and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I’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= (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|| Z’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i-1</a:t>
            </a:r>
            <a:r>
              <a:rPr lang="en-US" sz="1600" baseline="-25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) </a:t>
            </a:r>
            <a:r>
              <a:rPr lang="en-US" sz="1600" dirty="0" smtClean="0">
                <a:sym typeface="Symbol"/>
              </a:rPr>
              <a:t>--- inputs for the </a:t>
            </a:r>
            <a:r>
              <a:rPr lang="en-US" sz="1600" dirty="0" err="1" smtClean="0">
                <a:sym typeface="Symbol"/>
              </a:rPr>
              <a:t>i</a:t>
            </a:r>
            <a:r>
              <a:rPr lang="en-US" sz="2400" baseline="30000" dirty="0" err="1" smtClean="0">
                <a:sym typeface="Symbol"/>
              </a:rPr>
              <a:t>th</a:t>
            </a:r>
            <a:r>
              <a:rPr lang="en-US" sz="1600" dirty="0" smtClean="0">
                <a:sym typeface="Symbol"/>
              </a:rPr>
              <a:t> invocation of h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755576" y="6381328"/>
            <a:ext cx="8568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600" dirty="0" smtClean="0">
                <a:sym typeface="Symbol"/>
              </a:rPr>
              <a:t>Let N be the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largest index </a:t>
            </a:r>
            <a:r>
              <a:rPr lang="en-US" sz="1600" dirty="0" smtClean="0">
                <a:sym typeface="Symbol"/>
              </a:rPr>
              <a:t>with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1600" baseline="-25000" dirty="0" smtClean="0">
                <a:solidFill>
                  <a:srgbClr val="0000FF"/>
                </a:solidFill>
                <a:sym typeface="Symbol"/>
              </a:rPr>
              <a:t>N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 I’</a:t>
            </a:r>
            <a:r>
              <a:rPr lang="en-US" sz="1600" baseline="-25000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--- such an N always exist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5" name="Text Box 7"/>
          <p:cNvSpPr txBox="1">
            <a:spLocks noChangeArrowheads="1"/>
          </p:cNvSpPr>
          <p:nvPr/>
        </p:nvSpPr>
        <p:spPr bwMode="auto">
          <a:xfrm>
            <a:off x="179512" y="714182"/>
            <a:ext cx="8784976" cy="584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Theorem 5.4: If h is a hash function for messages of length 2n, then the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Merkle-Damgard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transformation yields a collision-resistant hash function for arbitrary length messages.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6" name="Text Box 7"/>
          <p:cNvSpPr txBox="1">
            <a:spLocks noChangeArrowheads="1"/>
          </p:cNvSpPr>
          <p:nvPr/>
        </p:nvSpPr>
        <p:spPr bwMode="auto">
          <a:xfrm>
            <a:off x="467544" y="172229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If </a:t>
            </a:r>
            <a:r>
              <a:rPr lang="en-US" sz="1600" dirty="0" err="1" smtClean="0">
                <a:sym typeface="Symbol"/>
              </a:rPr>
              <a:t>Merkle-Damgard</a:t>
            </a:r>
            <a:r>
              <a:rPr lang="en-US" sz="1600" dirty="0" smtClean="0">
                <a:sym typeface="Symbol"/>
              </a:rPr>
              <a:t> is not collision-resistant then h is also not collision resistant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467544" y="2204864"/>
            <a:ext cx="8784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Let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x = (x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/>
              </a:rPr>
              <a:t>B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L) </a:t>
            </a:r>
            <a:r>
              <a:rPr lang="en-US" sz="1600" dirty="0" smtClean="0">
                <a:sym typeface="Symbol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x’ = (x’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’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L’) </a:t>
            </a:r>
            <a:r>
              <a:rPr lang="en-US" sz="1600" dirty="0" smtClean="0">
                <a:sym typeface="Symbol"/>
              </a:rPr>
              <a:t>be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two different messages of length L and L’</a:t>
            </a:r>
            <a:r>
              <a:rPr lang="en-US" sz="1600" dirty="0" smtClean="0">
                <a:sym typeface="Symbol"/>
              </a:rPr>
              <a:t> respectively, such that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g(x) = g(x’)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The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Merkle-Damgard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Transform: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495" y="3645025"/>
            <a:ext cx="3483998" cy="3086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32374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51068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47097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43127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491880" y="3666510"/>
            <a:ext cx="10958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-36512" y="3594502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x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5195" y="3789040"/>
            <a:ext cx="2751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763688" y="3953630"/>
            <a:ext cx="985145" cy="1419587"/>
            <a:chOff x="6337867" y="4005064"/>
            <a:chExt cx="1834533" cy="1656184"/>
          </a:xfrm>
        </p:grpSpPr>
        <p:grpSp>
          <p:nvGrpSpPr>
            <p:cNvPr id="76" name="Group 75"/>
            <p:cNvGrpSpPr/>
            <p:nvPr/>
          </p:nvGrpSpPr>
          <p:grpSpPr>
            <a:xfrm>
              <a:off x="6660232" y="4005064"/>
              <a:ext cx="1512168" cy="1656184"/>
              <a:chOff x="6660232" y="4005064"/>
              <a:chExt cx="1512168" cy="165618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668344" y="4509120"/>
                <a:ext cx="504056" cy="1152128"/>
                <a:chOff x="7668344" y="4509120"/>
                <a:chExt cx="504056" cy="115212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766834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78798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6660232" y="5373216"/>
                <a:ext cx="10081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7100664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6337867" y="4930230"/>
              <a:ext cx="1496410" cy="394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>
                  <a:sym typeface="Symbol"/>
                </a:rPr>
                <a:t>N</a:t>
              </a:r>
              <a:r>
                <a:rPr lang="en-US" sz="2400" baseline="-25000" dirty="0" smtClean="0">
                  <a:sym typeface="Symbol"/>
                </a:rPr>
                <a:t>-1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748828" y="4762213"/>
            <a:ext cx="887062" cy="376696"/>
            <a:chOff x="8172400" y="4996520"/>
            <a:chExt cx="1651886" cy="376696"/>
          </a:xfrm>
        </p:grpSpPr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8244408" y="4996520"/>
              <a:ext cx="15798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>
                  <a:sym typeface="Symbol"/>
                </a:rPr>
                <a:t>N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8172400" y="5373216"/>
              <a:ext cx="512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67544" y="3068960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Case II: L’ = L </a:t>
            </a:r>
            <a:r>
              <a:rPr lang="en-US" sz="1600" dirty="0" smtClean="0">
                <a:sym typeface="Symbol"/>
              </a:rPr>
              <a:t>: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141007" y="3645025"/>
            <a:ext cx="3483999" cy="308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5840887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59580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020272" y="3645025"/>
            <a:ext cx="0" cy="308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851639" y="3645025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8084691" y="3666510"/>
            <a:ext cx="10958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4572000" y="3594502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>
                <a:sym typeface="Symbol"/>
              </a:rPr>
              <a:t>x</a:t>
            </a:r>
            <a:r>
              <a:rPr lang="en-US" sz="1600" dirty="0" smtClean="0">
                <a:sym typeface="Symbol"/>
              </a:rPr>
              <a:t>’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793707" y="3789040"/>
            <a:ext cx="2751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539552" y="553871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By </a:t>
            </a:r>
            <a:r>
              <a:rPr lang="en-US" sz="1600" dirty="0" err="1" smtClean="0">
                <a:sym typeface="Symbol"/>
              </a:rPr>
              <a:t>maximality</a:t>
            </a:r>
            <a:r>
              <a:rPr lang="en-US" sz="1600" dirty="0" smtClean="0">
                <a:sym typeface="Symbol"/>
              </a:rPr>
              <a:t> of N,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Z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= Z’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as I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N+1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= I’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N+1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and so 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557180" y="6022450"/>
            <a:ext cx="7003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1600" dirty="0" err="1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>
                <a:solidFill>
                  <a:srgbClr val="FF0000"/>
                </a:solidFill>
                <a:sym typeface="Symbol"/>
              </a:rPr>
              <a:t>i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 || Z</a:t>
            </a:r>
            <a:r>
              <a:rPr lang="en-US" sz="2400" baseline="-25000" dirty="0">
                <a:solidFill>
                  <a:srgbClr val="FF0000"/>
                </a:solidFill>
                <a:sym typeface="Symbol"/>
              </a:rPr>
              <a:t>i-1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)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  (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||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Z’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i-1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) is a collision for h </a:t>
            </a:r>
            <a:r>
              <a:rPr lang="en-US" sz="1600" dirty="0" smtClean="0">
                <a:sym typeface="Symbol"/>
              </a:rPr>
              <a:t>--- contradiction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979712" y="3594502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x</a:t>
            </a:r>
            <a:r>
              <a:rPr lang="en-US" sz="2400" baseline="-25000" dirty="0" err="1" smtClean="0">
                <a:sym typeface="Symbol"/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6523385" y="3594502"/>
            <a:ext cx="784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>
                <a:sym typeface="Symbol"/>
              </a:rPr>
              <a:t>x</a:t>
            </a:r>
            <a:r>
              <a:rPr lang="en-US" sz="1600" dirty="0" err="1" smtClean="0">
                <a:sym typeface="Symbol"/>
              </a:rPr>
              <a:t>’</a:t>
            </a:r>
            <a:r>
              <a:rPr lang="en-US" sz="2400" baseline="-25000" dirty="0" err="1" smtClean="0">
                <a:sym typeface="Symbol"/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300198" y="3933056"/>
            <a:ext cx="985145" cy="1419587"/>
            <a:chOff x="6337867" y="4005064"/>
            <a:chExt cx="1834533" cy="1656184"/>
          </a:xfrm>
        </p:grpSpPr>
        <p:grpSp>
          <p:nvGrpSpPr>
            <p:cNvPr id="59" name="Group 58"/>
            <p:cNvGrpSpPr/>
            <p:nvPr/>
          </p:nvGrpSpPr>
          <p:grpSpPr>
            <a:xfrm>
              <a:off x="6660232" y="4005064"/>
              <a:ext cx="1512168" cy="1656184"/>
              <a:chOff x="6660232" y="4005064"/>
              <a:chExt cx="1512168" cy="165618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7668344" y="4509120"/>
                <a:ext cx="504056" cy="1152128"/>
                <a:chOff x="7668344" y="4509120"/>
                <a:chExt cx="504056" cy="1152128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766834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78798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6660232" y="5373216"/>
                <a:ext cx="10081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7100664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6337867" y="4930230"/>
              <a:ext cx="1496410" cy="394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Z’</a:t>
              </a:r>
              <a:r>
                <a:rPr lang="en-US" sz="2400" baseline="-25000" dirty="0" smtClean="0">
                  <a:sym typeface="Symbol"/>
                </a:rPr>
                <a:t>N-1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85338" y="4741639"/>
            <a:ext cx="887062" cy="376696"/>
            <a:chOff x="8172400" y="4996520"/>
            <a:chExt cx="1651886" cy="376696"/>
          </a:xfrm>
        </p:grpSpPr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8244408" y="4996520"/>
              <a:ext cx="15798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Z’</a:t>
              </a:r>
              <a:r>
                <a:rPr lang="en-US" sz="2400" baseline="-25000" dirty="0" smtClean="0">
                  <a:sym typeface="Symbol"/>
                </a:rPr>
                <a:t>N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8172400" y="5373216"/>
              <a:ext cx="512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79512" y="714182"/>
            <a:ext cx="8784976" cy="584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Theorem 5.4: If h is a hash function for messages of length 2n, then the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Merkle-Damgard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transformation yields a collision-resistant hash function for arbitrary length messages.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467544" y="172229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If </a:t>
            </a:r>
            <a:r>
              <a:rPr lang="en-US" sz="1600" dirty="0" err="1" smtClean="0">
                <a:sym typeface="Symbol"/>
              </a:rPr>
              <a:t>Merkle-Damgard</a:t>
            </a:r>
            <a:r>
              <a:rPr lang="en-US" sz="1600" dirty="0" smtClean="0">
                <a:sym typeface="Symbol"/>
              </a:rPr>
              <a:t> is not collision-resistant then h is also not collision resistant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467544" y="2204864"/>
            <a:ext cx="8784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Let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x = (x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/>
              </a:rPr>
              <a:t>B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L) </a:t>
            </a:r>
            <a:r>
              <a:rPr lang="en-US" sz="1600" dirty="0" smtClean="0">
                <a:sym typeface="Symbol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x’ = (x’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’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L’) </a:t>
            </a:r>
            <a:r>
              <a:rPr lang="en-US" sz="1600" dirty="0" smtClean="0">
                <a:sym typeface="Symbol"/>
              </a:rPr>
              <a:t>be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two different messages of length L and L’</a:t>
            </a:r>
            <a:r>
              <a:rPr lang="en-US" sz="1600" dirty="0" smtClean="0">
                <a:sym typeface="Symbol"/>
              </a:rPr>
              <a:t> respectively, such that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g(x) = g(x’)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The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Merkle-Damgard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Transform: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495" y="3263499"/>
            <a:ext cx="3483998" cy="3086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32374" y="3263499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51068" y="3263499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47097" y="3263499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43127" y="3263499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491880" y="3284984"/>
            <a:ext cx="10958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-36512" y="3212976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x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5195" y="3407514"/>
            <a:ext cx="2751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763688" y="3572104"/>
            <a:ext cx="985145" cy="1419587"/>
            <a:chOff x="6337867" y="4005064"/>
            <a:chExt cx="1834533" cy="1656184"/>
          </a:xfrm>
        </p:grpSpPr>
        <p:grpSp>
          <p:nvGrpSpPr>
            <p:cNvPr id="76" name="Group 75"/>
            <p:cNvGrpSpPr/>
            <p:nvPr/>
          </p:nvGrpSpPr>
          <p:grpSpPr>
            <a:xfrm>
              <a:off x="6660232" y="4005064"/>
              <a:ext cx="1512168" cy="1656184"/>
              <a:chOff x="6660232" y="4005064"/>
              <a:chExt cx="1512168" cy="165618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668344" y="4509120"/>
                <a:ext cx="504056" cy="1152128"/>
                <a:chOff x="7668344" y="4509120"/>
                <a:chExt cx="504056" cy="115212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766834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78798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6660232" y="5373216"/>
                <a:ext cx="10081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7100664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6337867" y="4930230"/>
              <a:ext cx="1496410" cy="394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>
                  <a:sym typeface="Symbol"/>
                </a:rPr>
                <a:t>N</a:t>
              </a:r>
              <a:r>
                <a:rPr lang="en-US" sz="2400" baseline="-25000" dirty="0" smtClean="0">
                  <a:sym typeface="Symbol"/>
                </a:rPr>
                <a:t>-1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748828" y="4380687"/>
            <a:ext cx="887062" cy="376696"/>
            <a:chOff x="8172400" y="4996520"/>
            <a:chExt cx="1651886" cy="376696"/>
          </a:xfrm>
        </p:grpSpPr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8244408" y="4996520"/>
              <a:ext cx="15798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</a:t>
              </a:r>
              <a:r>
                <a:rPr lang="en-US" sz="2400" baseline="-25000" dirty="0">
                  <a:sym typeface="Symbol"/>
                </a:rPr>
                <a:t>N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8172400" y="5373216"/>
              <a:ext cx="12923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67544" y="268743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Case II: L’ = L </a:t>
            </a:r>
            <a:r>
              <a:rPr lang="en-US" sz="1600" dirty="0" smtClean="0">
                <a:sym typeface="Symbol"/>
              </a:rPr>
              <a:t>: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141007" y="3263499"/>
            <a:ext cx="3483999" cy="308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5840887" y="3263499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59580" y="3263499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020272" y="3263499"/>
            <a:ext cx="0" cy="308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851639" y="3263499"/>
            <a:ext cx="0" cy="308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8084691" y="3284984"/>
            <a:ext cx="10958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4572000" y="3212976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>
                <a:sym typeface="Symbol"/>
              </a:rPr>
              <a:t>x</a:t>
            </a:r>
            <a:r>
              <a:rPr lang="en-US" sz="1600" dirty="0" smtClean="0">
                <a:sym typeface="Symbol"/>
              </a:rPr>
              <a:t>’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793707" y="3407514"/>
            <a:ext cx="2751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979712" y="3212976"/>
            <a:ext cx="49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x</a:t>
            </a:r>
            <a:r>
              <a:rPr lang="en-US" sz="2400" baseline="-25000" dirty="0" err="1" smtClean="0">
                <a:sym typeface="Symbol"/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6523385" y="3212976"/>
            <a:ext cx="784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>
                <a:sym typeface="Symbol"/>
              </a:rPr>
              <a:t>x</a:t>
            </a:r>
            <a:r>
              <a:rPr lang="en-US" sz="1600" dirty="0" err="1" smtClean="0">
                <a:sym typeface="Symbol"/>
              </a:rPr>
              <a:t>’</a:t>
            </a:r>
            <a:r>
              <a:rPr lang="en-US" sz="2400" baseline="-25000" dirty="0" err="1" smtClean="0">
                <a:sym typeface="Symbol"/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300198" y="3551530"/>
            <a:ext cx="985145" cy="1419587"/>
            <a:chOff x="6337867" y="4005064"/>
            <a:chExt cx="1834533" cy="1656184"/>
          </a:xfrm>
        </p:grpSpPr>
        <p:grpSp>
          <p:nvGrpSpPr>
            <p:cNvPr id="59" name="Group 58"/>
            <p:cNvGrpSpPr/>
            <p:nvPr/>
          </p:nvGrpSpPr>
          <p:grpSpPr>
            <a:xfrm>
              <a:off x="6660232" y="4005064"/>
              <a:ext cx="1512168" cy="1656184"/>
              <a:chOff x="6660232" y="4005064"/>
              <a:chExt cx="1512168" cy="165618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7668344" y="4509120"/>
                <a:ext cx="504056" cy="1152128"/>
                <a:chOff x="7668344" y="4509120"/>
                <a:chExt cx="504056" cy="1152128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7668344" y="4509120"/>
                  <a:ext cx="504056" cy="1152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78798" y="4941168"/>
                  <a:ext cx="42366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Bef>
                      <a:spcPct val="50000"/>
                    </a:spcBef>
                  </a:pPr>
                  <a:r>
                    <a:rPr lang="en-US" sz="1600" dirty="0">
                      <a:sym typeface="Symbol"/>
                    </a:rPr>
                    <a:t>h</a:t>
                  </a:r>
                  <a:endParaRPr lang="en-US" sz="2400" baseline="-25000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6660232" y="5373216"/>
                <a:ext cx="10081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7100664" y="4005064"/>
                <a:ext cx="567680" cy="778024"/>
                <a:chOff x="1556048" y="4019128"/>
                <a:chExt cx="567680" cy="778024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56048" y="4019128"/>
                  <a:ext cx="0" cy="7780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556048" y="4797152"/>
                  <a:ext cx="56768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6337867" y="4930230"/>
              <a:ext cx="1496410" cy="394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Z’</a:t>
              </a:r>
              <a:r>
                <a:rPr lang="en-US" sz="2400" baseline="-25000" dirty="0" smtClean="0">
                  <a:sym typeface="Symbol"/>
                </a:rPr>
                <a:t>N-1</a:t>
              </a:r>
              <a:endParaRPr lang="en-US" sz="24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7324008" y="4360113"/>
            <a:ext cx="8483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Z’</a:t>
            </a:r>
            <a:r>
              <a:rPr lang="en-US" sz="2400" baseline="-25000" dirty="0" smtClean="0">
                <a:sym typeface="Symbol"/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2555776" y="3212976"/>
            <a:ext cx="856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x</a:t>
            </a:r>
            <a:r>
              <a:rPr lang="en-US" sz="2400" baseline="-25000" dirty="0" smtClean="0">
                <a:sym typeface="Symbol"/>
              </a:rPr>
              <a:t>N+1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7092280" y="3212976"/>
            <a:ext cx="784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x’</a:t>
            </a:r>
            <a:r>
              <a:rPr lang="en-US" sz="2400" baseline="-25000" dirty="0" smtClean="0">
                <a:sym typeface="Symbol"/>
              </a:rPr>
              <a:t>N+1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132384" y="3572103"/>
            <a:ext cx="575523" cy="1419587"/>
            <a:chOff x="7100664" y="4005064"/>
            <a:chExt cx="1071736" cy="1656184"/>
          </a:xfrm>
        </p:grpSpPr>
        <p:grpSp>
          <p:nvGrpSpPr>
            <p:cNvPr id="83" name="Group 82"/>
            <p:cNvGrpSpPr/>
            <p:nvPr/>
          </p:nvGrpSpPr>
          <p:grpSpPr>
            <a:xfrm>
              <a:off x="7668344" y="4509120"/>
              <a:ext cx="504056" cy="1152128"/>
              <a:chOff x="7668344" y="4509120"/>
              <a:chExt cx="504056" cy="1152128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7668344" y="4509120"/>
                <a:ext cx="504056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7678798" y="4941168"/>
                <a:ext cx="42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h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00664" y="4005064"/>
              <a:ext cx="567680" cy="778024"/>
              <a:chOff x="1556048" y="4019128"/>
              <a:chExt cx="567680" cy="77802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1556048" y="4019128"/>
                <a:ext cx="0" cy="7780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1556048" y="4797152"/>
                <a:ext cx="5676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39552" y="5157192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By </a:t>
            </a:r>
            <a:r>
              <a:rPr lang="en-US" sz="1600" dirty="0" err="1" smtClean="0">
                <a:sym typeface="Symbol"/>
              </a:rPr>
              <a:t>maximality</a:t>
            </a:r>
            <a:r>
              <a:rPr lang="en-US" sz="1600" dirty="0" smtClean="0">
                <a:sym typeface="Symbol"/>
              </a:rPr>
              <a:t> of N,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Z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= Z’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as I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N+1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= I’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N+1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and so 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668344" y="3623538"/>
            <a:ext cx="575523" cy="1419587"/>
            <a:chOff x="7100664" y="4005064"/>
            <a:chExt cx="1071736" cy="1656184"/>
          </a:xfrm>
        </p:grpSpPr>
        <p:grpSp>
          <p:nvGrpSpPr>
            <p:cNvPr id="86" name="Group 85"/>
            <p:cNvGrpSpPr/>
            <p:nvPr/>
          </p:nvGrpSpPr>
          <p:grpSpPr>
            <a:xfrm>
              <a:off x="7668344" y="4509120"/>
              <a:ext cx="504056" cy="1152128"/>
              <a:chOff x="7668344" y="4509120"/>
              <a:chExt cx="504056" cy="115212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668344" y="4509120"/>
                <a:ext cx="504056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 Box 7"/>
              <p:cNvSpPr txBox="1">
                <a:spLocks noChangeArrowheads="1"/>
              </p:cNvSpPr>
              <p:nvPr/>
            </p:nvSpPr>
            <p:spPr bwMode="auto">
              <a:xfrm>
                <a:off x="7678798" y="4941168"/>
                <a:ext cx="42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50000"/>
                  </a:spcBef>
                </a:pPr>
                <a:r>
                  <a:rPr lang="en-US" sz="1600" dirty="0">
                    <a:sym typeface="Symbol"/>
                  </a:rPr>
                  <a:t>h</a:t>
                </a:r>
                <a:endParaRPr lang="en-US" sz="2400" baseline="-250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100664" y="4005064"/>
              <a:ext cx="567680" cy="778024"/>
              <a:chOff x="1556048" y="4019128"/>
              <a:chExt cx="567680" cy="77802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556048" y="4019128"/>
                <a:ext cx="0" cy="7780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1556048" y="4797152"/>
                <a:ext cx="5676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Straight Arrow Connector 102"/>
          <p:cNvCxnSpPr/>
          <p:nvPr/>
        </p:nvCxnSpPr>
        <p:spPr>
          <a:xfrm>
            <a:off x="7308304" y="4775666"/>
            <a:ext cx="69401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539552" y="5589240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So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h(I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) = h(I’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1600" dirty="0" smtClean="0">
                <a:sym typeface="Symbol"/>
              </a:rPr>
              <a:t>, even though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 I’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899592" y="6021288"/>
            <a:ext cx="8136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ym typeface="Symbol"/>
              </a:rPr>
              <a:t>(</a:t>
            </a:r>
            <a:r>
              <a:rPr lang="en-US" sz="1600" dirty="0" smtClean="0">
                <a:sym typeface="Symbol"/>
              </a:rPr>
              <a:t>I</a:t>
            </a:r>
            <a:r>
              <a:rPr lang="en-US" sz="2400" baseline="-25000" dirty="0" smtClean="0">
                <a:sym typeface="Symbol"/>
              </a:rPr>
              <a:t>N</a:t>
            </a:r>
            <a:r>
              <a:rPr lang="en-US" sz="1600" dirty="0" smtClean="0">
                <a:sym typeface="Symbol"/>
              </a:rPr>
              <a:t>, I’</a:t>
            </a:r>
            <a:r>
              <a:rPr lang="en-US" sz="2400" baseline="-25000" dirty="0" smtClean="0">
                <a:sym typeface="Symbol"/>
              </a:rPr>
              <a:t>N</a:t>
            </a:r>
            <a:r>
              <a:rPr lang="en-US" sz="1600" dirty="0" smtClean="0">
                <a:sym typeface="Symbol"/>
              </a:rPr>
              <a:t>) constitutes a collision for h --- a contradiction</a:t>
            </a:r>
            <a:endParaRPr lang="en-US" sz="2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179512" y="714182"/>
            <a:ext cx="8784976" cy="584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Theorem 5.4: If h is a hash function for messages of length 2n, then the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Merkle-Damgard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transformation yields a collision-resistant hash function for arbitrary length messages.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467544" y="134076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If </a:t>
            </a:r>
            <a:r>
              <a:rPr lang="en-US" sz="1600" dirty="0" err="1" smtClean="0">
                <a:sym typeface="Symbol"/>
              </a:rPr>
              <a:t>Merkle-Damgard</a:t>
            </a:r>
            <a:r>
              <a:rPr lang="en-US" sz="1600" dirty="0" smtClean="0">
                <a:sym typeface="Symbol"/>
              </a:rPr>
              <a:t> is not collision-resistant then h is also not collision resistant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467544" y="1823338"/>
            <a:ext cx="8784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sym typeface="Symbol"/>
              </a:rPr>
              <a:t>Let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x = (x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x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0000FF"/>
                </a:solidFill>
                <a:sym typeface="Symbol"/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/>
              </a:rPr>
              <a:t>B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L) </a:t>
            </a:r>
            <a:r>
              <a:rPr lang="en-US" sz="1600" dirty="0" smtClean="0">
                <a:sym typeface="Symbol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x’ = (x’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x’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…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x’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’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L’) </a:t>
            </a:r>
            <a:r>
              <a:rPr lang="en-US" sz="1600" dirty="0" smtClean="0">
                <a:sym typeface="Symbol"/>
              </a:rPr>
              <a:t>be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two different messages of length L and L’</a:t>
            </a:r>
            <a:r>
              <a:rPr lang="en-US" sz="1600" dirty="0" smtClean="0">
                <a:sym typeface="Symbol"/>
              </a:rPr>
              <a:t> respectively, such that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g(x) = g(x’)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-2738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Constructing Hash Functions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971600" y="1628800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Stage I</a:t>
            </a:r>
            <a:r>
              <a:rPr lang="en-US" sz="1600" dirty="0">
                <a:sym typeface="Symbol"/>
              </a:rPr>
              <a:t>: h: {0, 1</a:t>
            </a:r>
            <a:r>
              <a:rPr lang="en-US" sz="1600" dirty="0" smtClean="0">
                <a:sym typeface="Symbol"/>
              </a:rPr>
              <a:t>}</a:t>
            </a:r>
            <a:r>
              <a:rPr lang="en-US" sz="2400" baseline="30000" dirty="0" smtClean="0">
                <a:sym typeface="Symbol"/>
              </a:rPr>
              <a:t>l’(n)</a:t>
            </a:r>
            <a:r>
              <a:rPr lang="en-US" sz="1600" dirty="0" smtClean="0">
                <a:sym typeface="Symbol"/>
              </a:rPr>
              <a:t> </a:t>
            </a:r>
            <a:r>
              <a:rPr lang="en-US" sz="1600" dirty="0">
                <a:sym typeface="Symbol"/>
              </a:rPr>
              <a:t> {0, 1</a:t>
            </a:r>
            <a:r>
              <a:rPr lang="en-US" sz="1600" dirty="0" smtClean="0">
                <a:sym typeface="Symbol"/>
              </a:rPr>
              <a:t>}</a:t>
            </a:r>
            <a:r>
              <a:rPr lang="en-US" sz="2400" baseline="30000" dirty="0" smtClean="0">
                <a:sym typeface="Symbol"/>
              </a:rPr>
              <a:t>l(n)</a:t>
            </a:r>
            <a:r>
              <a:rPr lang="en-US" sz="2400" dirty="0" smtClean="0">
                <a:sym typeface="Symbol"/>
              </a:rPr>
              <a:t> ;    </a:t>
            </a:r>
            <a:r>
              <a:rPr lang="en-US" sz="1600" dirty="0" smtClean="0">
                <a:sym typeface="Symbol"/>
              </a:rPr>
              <a:t>l’(n) &gt; l(n) 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971600" y="2378497"/>
            <a:ext cx="4032448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Stage II</a:t>
            </a:r>
            <a:r>
              <a:rPr lang="en-US" sz="1600" dirty="0" smtClean="0">
                <a:sym typeface="Symbol"/>
              </a:rPr>
              <a:t>: Domain Extension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961177"/>
            <a:ext cx="290290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E1EFE"/>
                </a:solidFill>
                <a:sym typeface="Symbol"/>
              </a:rPr>
              <a:t>Goal:   h</a:t>
            </a:r>
            <a:r>
              <a:rPr lang="en-US" dirty="0">
                <a:solidFill>
                  <a:srgbClr val="5E1EFE"/>
                </a:solidFill>
                <a:sym typeface="Symbol"/>
              </a:rPr>
              <a:t>: {0, 1</a:t>
            </a:r>
            <a:r>
              <a:rPr lang="en-US" dirty="0" smtClean="0">
                <a:solidFill>
                  <a:srgbClr val="5E1EFE"/>
                </a:solidFill>
                <a:sym typeface="Symbol"/>
              </a:rPr>
              <a:t>}</a:t>
            </a:r>
            <a:r>
              <a:rPr lang="en-US" sz="2800" baseline="30000" dirty="0" smtClean="0">
                <a:solidFill>
                  <a:srgbClr val="5E1EFE"/>
                </a:solidFill>
                <a:sym typeface="Symbol"/>
              </a:rPr>
              <a:t>*</a:t>
            </a:r>
            <a:r>
              <a:rPr lang="en-US" dirty="0" smtClean="0">
                <a:solidFill>
                  <a:srgbClr val="5E1EFE"/>
                </a:solidFill>
                <a:sym typeface="Symbol"/>
              </a:rPr>
              <a:t> </a:t>
            </a:r>
            <a:r>
              <a:rPr lang="en-US" dirty="0">
                <a:solidFill>
                  <a:srgbClr val="5E1EFE"/>
                </a:solidFill>
                <a:sym typeface="Symbol"/>
              </a:rPr>
              <a:t> {0, 1}</a:t>
            </a:r>
            <a:r>
              <a:rPr lang="en-US" sz="2800" baseline="30000" dirty="0">
                <a:solidFill>
                  <a:srgbClr val="5E1EFE"/>
                </a:solidFill>
                <a:sym typeface="Symbol"/>
              </a:rPr>
              <a:t>n</a:t>
            </a:r>
            <a:r>
              <a:rPr lang="en-US" dirty="0">
                <a:solidFill>
                  <a:srgbClr val="5E1EFE"/>
                </a:solidFill>
                <a:sym typeface="Symbol"/>
              </a:rPr>
              <a:t> </a:t>
            </a:r>
            <a:endParaRPr lang="en-US" dirty="0">
              <a:solidFill>
                <a:srgbClr val="5E1EFE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592" y="3170585"/>
            <a:ext cx="511256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Davies-Meyer construction, 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</a:t>
            </a:r>
            <a:r>
              <a:rPr lang="en-US" sz="1600" dirty="0" err="1" smtClean="0">
                <a:sym typeface="Symbol"/>
              </a:rPr>
              <a:t>Matyas</a:t>
            </a:r>
            <a:r>
              <a:rPr lang="en-US" sz="1600" dirty="0" smtClean="0">
                <a:sym typeface="Symbol"/>
              </a:rPr>
              <a:t>-Meyer-</a:t>
            </a:r>
            <a:r>
              <a:rPr lang="en-US" sz="1600" dirty="0" err="1" smtClean="0">
                <a:sym typeface="Symbol"/>
              </a:rPr>
              <a:t>Oseas</a:t>
            </a:r>
            <a:r>
              <a:rPr lang="en-US" sz="1600" dirty="0" smtClean="0">
                <a:sym typeface="Symbol"/>
              </a:rPr>
              <a:t> construction, 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</a:t>
            </a:r>
            <a:r>
              <a:rPr lang="en-US" sz="1600" dirty="0" err="1" smtClean="0">
                <a:sym typeface="Symbol"/>
              </a:rPr>
              <a:t>Miyaguchi-Preneel</a:t>
            </a:r>
            <a:r>
              <a:rPr lang="en-US" sz="1600" dirty="0" smtClean="0">
                <a:sym typeface="Symbol"/>
              </a:rPr>
              <a:t> construction, </a:t>
            </a:r>
            <a:r>
              <a:rPr lang="en-US" sz="1600" dirty="0" err="1" smtClean="0">
                <a:sym typeface="Symbol"/>
              </a:rPr>
              <a:t>etc</a:t>
            </a:r>
            <a:r>
              <a:rPr lang="en-US" sz="1600" dirty="0" smtClean="0">
                <a:sym typeface="Symbol"/>
              </a:rPr>
              <a:t>  </a:t>
            </a:r>
            <a:endParaRPr lang="en-US" sz="2400" baseline="30000" dirty="0" smtClean="0">
              <a:solidFill>
                <a:srgbClr val="0000FF"/>
              </a:solidFill>
              <a:latin typeface="Gigi" panose="04040504061007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4538737"/>
            <a:ext cx="6943277" cy="923330"/>
          </a:xfrm>
          <a:prstGeom prst="rect">
            <a:avLst/>
          </a:prstGeom>
          <a:solidFill>
            <a:srgbClr val="D2F5FA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&gt;&gt; Heuristics. </a:t>
            </a:r>
          </a:p>
          <a:p>
            <a:r>
              <a:rPr lang="en-US" dirty="0" smtClean="0">
                <a:sym typeface="Symbol"/>
              </a:rPr>
              <a:t>&gt;&gt; None of them are provably secure</a:t>
            </a:r>
          </a:p>
          <a:p>
            <a:r>
              <a:rPr lang="en-US" dirty="0" smtClean="0">
                <a:sym typeface="Symbol"/>
              </a:rPr>
              <a:t>&gt;&gt; Weak guarantees of them being collision resistant is known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8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lgorithm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-180528" y="44624"/>
            <a:ext cx="9577064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009900"/>
                </a:solidFill>
                <a:ea typeface="+mj-ea"/>
                <a:cs typeface="+mj-cs"/>
              </a:rPr>
              <a:t>Practical Construction of Hash Functions</a:t>
            </a:r>
            <a:endParaRPr lang="en-US" sz="2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5496" y="620688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MD5 :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467544" y="1023699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128-bit output; designed in 1991 and believed to be secure (collision-resistant)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67544" y="1412776"/>
            <a:ext cx="83529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Completely broken in 2004 by Chinese cryptanalysts</a:t>
            </a:r>
            <a:r>
              <a:rPr lang="en-US" sz="1600" dirty="0" smtClean="0">
                <a:sym typeface="Symbol"/>
              </a:rPr>
              <a:t>; collision can be found in less than a minute on a desktop PC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5496" y="2060848"/>
            <a:ext cx="8712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SHA (Secure Hash Algorithm) Family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467544" y="2492896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Standardized by NIST. Got two flavors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SHA-1 and SHA-2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467544" y="2946430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First a fixed-length compression function designed from a block cipher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467544" y="3378478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In the second stage, the </a:t>
            </a:r>
            <a:r>
              <a:rPr lang="en-US" sz="1600" dirty="0" err="1" smtClean="0">
                <a:sym typeface="Symbol"/>
              </a:rPr>
              <a:t>Merkle-Damgard</a:t>
            </a:r>
            <a:r>
              <a:rPr lang="en-US" sz="1600" dirty="0" smtClean="0">
                <a:sym typeface="Symbol"/>
              </a:rPr>
              <a:t> transformation is applied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467544" y="3810526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Special block ciphers designed for the stage I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07504" y="4293096"/>
            <a:ext cx="8712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SHA-3 (</a:t>
            </a:r>
            <a:r>
              <a:rPr lang="en-US" sz="1600" dirty="0" err="1" smtClean="0">
                <a:sym typeface="Symbol"/>
              </a:rPr>
              <a:t>Keccak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67544" y="4725144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Winner of the NIST competition for hash functions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467544" y="5157192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Construction very different from previous constructions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467544" y="5610726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For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stage I</a:t>
            </a:r>
            <a:r>
              <a:rPr lang="en-US" sz="1600" dirty="0" smtClean="0">
                <a:sym typeface="Symbol"/>
              </a:rPr>
              <a:t> uses an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un-keyed permutation of block length 1600 bits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67544" y="6042774"/>
            <a:ext cx="8352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For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stage II </a:t>
            </a:r>
            <a:r>
              <a:rPr lang="en-US" sz="1600" dirty="0" smtClean="0">
                <a:sym typeface="Symbol"/>
              </a:rPr>
              <a:t>uses a new approach called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sponge construction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3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7" grpId="0"/>
      <p:bldP spid="58" grpId="0"/>
      <p:bldP spid="60" grpId="0"/>
      <p:bldP spid="64" grpId="0"/>
      <p:bldP spid="65" grpId="0"/>
      <p:bldP spid="68" grpId="0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44624"/>
            <a:ext cx="9217024" cy="5967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Message Authentication Using Hash Functions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496" y="69269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Given a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fixed-length MAC</a:t>
            </a:r>
            <a:r>
              <a:rPr lang="en-US" sz="1400" dirty="0" smtClean="0">
                <a:sym typeface="Symbol"/>
              </a:rPr>
              <a:t>, we can design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arbitrary-length MAC using two methods</a:t>
            </a:r>
            <a:r>
              <a:rPr lang="en-US" sz="1400" dirty="0" smtClean="0">
                <a:sym typeface="Symbol"/>
              </a:rPr>
              <a:t>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5496" y="105273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Method I: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Generic (randomized) but inefficient construction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71750" y="1393031"/>
            <a:ext cx="8880770" cy="2468017"/>
            <a:chOff x="547578" y="2348880"/>
            <a:chExt cx="8880770" cy="2468017"/>
          </a:xfrm>
        </p:grpSpPr>
        <p:grpSp>
          <p:nvGrpSpPr>
            <p:cNvPr id="19" name="Group 44"/>
            <p:cNvGrpSpPr/>
            <p:nvPr/>
          </p:nvGrpSpPr>
          <p:grpSpPr>
            <a:xfrm>
              <a:off x="2051720" y="2689175"/>
              <a:ext cx="5040560" cy="432048"/>
              <a:chOff x="1979712" y="1772816"/>
              <a:chExt cx="5040560" cy="4320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979712" y="1772816"/>
                <a:ext cx="5040560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220072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595972" y="1794302"/>
                <a:ext cx="53586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ym typeface="Symbol"/>
                  </a:rPr>
                  <a:t>m</a:t>
                </a:r>
                <a:r>
                  <a:rPr lang="en-US" sz="2000" baseline="-25000" dirty="0" smtClean="0">
                    <a:sym typeface="Symbol"/>
                  </a:rPr>
                  <a:t>1</a:t>
                </a:r>
                <a:endParaRPr lang="en-US" sz="2000" baseline="-25000" dirty="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4252156" y="1772816"/>
                <a:ext cx="53586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ym typeface="Symbol"/>
                  </a:rPr>
                  <a:t>m</a:t>
                </a:r>
                <a:r>
                  <a:rPr lang="en-US" sz="2000" baseline="-25000" dirty="0">
                    <a:sym typeface="Symbol"/>
                  </a:rPr>
                  <a:t>2</a:t>
                </a:r>
                <a:endParaRPr lang="en-US" sz="2000" baseline="-25000" dirty="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5868144" y="1772816"/>
                <a:ext cx="53586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ym typeface="Symbol"/>
                  </a:rPr>
                  <a:t>m</a:t>
                </a:r>
                <a:r>
                  <a:rPr lang="en-US" sz="2000" baseline="-25000" dirty="0" smtClean="0">
                    <a:sym typeface="Symbol"/>
                  </a:rPr>
                  <a:t>3</a:t>
                </a:r>
                <a:endParaRPr lang="en-US" sz="2000" baseline="-25000" dirty="0" smtClean="0">
                  <a:solidFill>
                    <a:srgbClr val="0000FF"/>
                  </a:solidFill>
                  <a:latin typeface="Gigi" pitchFamily="82" charset="0"/>
                </a:endParaRPr>
              </a:p>
            </p:txBody>
          </p:sp>
        </p:grp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899592" y="2689175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1444" y="2900264"/>
              <a:ext cx="6162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939788" y="3657217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34" name="Picture 2" descr="https://encrypted-tbn2.gstatic.com/images?q=tbn:ANd9GcSwsTqLN4QJQ_gBHvsPOVo5uM-ChpYI_wzBq-lnR91wydomJrIkUCXi65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578" y="3673344"/>
              <a:ext cx="280006" cy="672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2411760" y="3121223"/>
              <a:ext cx="0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995936" y="3121223"/>
              <a:ext cx="0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24128" y="3121223"/>
              <a:ext cx="0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123"/>
            <p:cNvGrpSpPr/>
            <p:nvPr/>
          </p:nvGrpSpPr>
          <p:grpSpPr>
            <a:xfrm>
              <a:off x="1187624" y="3409255"/>
              <a:ext cx="5536232" cy="811833"/>
              <a:chOff x="1187624" y="3913311"/>
              <a:chExt cx="5536232" cy="811833"/>
            </a:xfrm>
          </p:grpSpPr>
          <p:grpSp>
            <p:nvGrpSpPr>
              <p:cNvPr id="39" name="Group 105"/>
              <p:cNvGrpSpPr/>
              <p:nvPr/>
            </p:nvGrpSpPr>
            <p:grpSpPr>
              <a:xfrm>
                <a:off x="1187624" y="3913311"/>
                <a:ext cx="5400600" cy="288032"/>
                <a:chOff x="1187624" y="4005064"/>
                <a:chExt cx="5400600" cy="288032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187624" y="4005064"/>
                  <a:ext cx="54006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588224" y="4005064"/>
                  <a:ext cx="0" cy="28803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4860032" y="4005064"/>
                  <a:ext cx="0" cy="28803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347864" y="4005064"/>
                  <a:ext cx="0" cy="28803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87624" y="4005064"/>
                  <a:ext cx="0" cy="28803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22"/>
              <p:cNvGrpSpPr/>
              <p:nvPr/>
            </p:nvGrpSpPr>
            <p:grpSpPr>
              <a:xfrm>
                <a:off x="2411760" y="4201343"/>
                <a:ext cx="4312096" cy="523801"/>
                <a:chOff x="2411760" y="4201343"/>
                <a:chExt cx="4312096" cy="52380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411760" y="4221088"/>
                  <a:ext cx="936104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95936" y="4201343"/>
                  <a:ext cx="914400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745832" y="4201343"/>
                  <a:ext cx="914400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64160" y="4233281"/>
                  <a:ext cx="855712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Mac</a:t>
                  </a:r>
                  <a:endParaRPr lang="en-US" sz="2000" baseline="-25000" dirty="0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148336" y="4233281"/>
                  <a:ext cx="855712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Mac</a:t>
                  </a:r>
                  <a:endParaRPr lang="en-US" sz="2000" baseline="-25000" dirty="0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868144" y="4233281"/>
                  <a:ext cx="855712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Mac</a:t>
                  </a:r>
                  <a:endParaRPr lang="en-US" sz="2000" baseline="-25000" dirty="0" smtClean="0">
                    <a:solidFill>
                      <a:srgbClr val="0000FF"/>
                    </a:solidFill>
                  </a:endParaRPr>
                </a:p>
              </p:txBody>
            </p:sp>
          </p:grpSp>
        </p:grpSp>
        <p:cxnSp>
          <p:nvCxnSpPr>
            <p:cNvPr id="52" name="Straight Arrow Connector 51"/>
            <p:cNvCxnSpPr/>
            <p:nvPr/>
          </p:nvCxnSpPr>
          <p:spPr>
            <a:xfrm>
              <a:off x="2915816" y="4201343"/>
              <a:ext cx="0" cy="2880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1187624" y="4509120"/>
              <a:ext cx="22322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t</a:t>
              </a:r>
              <a:r>
                <a:rPr lang="en-US" sz="1400" baseline="-25000" dirty="0" smtClean="0">
                  <a:sym typeface="Symbol"/>
                </a:rPr>
                <a:t>1</a:t>
              </a:r>
              <a:r>
                <a:rPr lang="en-US" sz="1400" dirty="0" smtClean="0">
                  <a:sym typeface="Symbol"/>
                </a:rPr>
                <a:t> = Mac</a:t>
              </a:r>
              <a:r>
                <a:rPr lang="en-US" sz="1400" baseline="-25000" dirty="0" smtClean="0">
                  <a:sym typeface="Symbol"/>
                </a:rPr>
                <a:t>k</a:t>
              </a:r>
              <a:r>
                <a:rPr lang="en-US" sz="1400" dirty="0" smtClean="0">
                  <a:sym typeface="Symbol"/>
                </a:rPr>
                <a:t>(m</a:t>
              </a:r>
              <a:r>
                <a:rPr lang="en-US" sz="1400" baseline="-25000" dirty="0" smtClean="0">
                  <a:sym typeface="Symbol"/>
                </a:rPr>
                <a:t>1 </a:t>
              </a:r>
              <a:r>
                <a:rPr lang="en-US" sz="1400" dirty="0" smtClean="0">
                  <a:sym typeface="Symbol"/>
                </a:rPr>
                <a:t>|| 1 || </a:t>
              </a:r>
              <a:r>
                <a:rPr lang="en-US" sz="1400" dirty="0" smtClean="0">
                  <a:latin typeface="Gigi" pitchFamily="82" charset="0"/>
                  <a:sym typeface="Symbol"/>
                </a:rPr>
                <a:t>l || </a:t>
              </a:r>
              <a:r>
                <a:rPr lang="en-US" sz="1400" dirty="0" smtClean="0">
                  <a:sym typeface="Symbol"/>
                </a:rPr>
                <a:t>r)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4468180" y="4201343"/>
              <a:ext cx="0" cy="2880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196372" y="4201343"/>
              <a:ext cx="0" cy="2880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6728556" y="3160713"/>
              <a:ext cx="26997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Mac</a:t>
              </a:r>
              <a:r>
                <a:rPr lang="en-US" sz="1400" baseline="-25000" dirty="0" smtClean="0">
                  <a:sym typeface="Symbol"/>
                </a:rPr>
                <a:t>k</a:t>
              </a:r>
              <a:r>
                <a:rPr lang="en-US" sz="1400" dirty="0" smtClean="0">
                  <a:sym typeface="Symbol"/>
                </a:rPr>
                <a:t>(m) = t = (r, t</a:t>
              </a:r>
              <a:r>
                <a:rPr lang="en-US" sz="1400" baseline="-25000" dirty="0" smtClean="0">
                  <a:sym typeface="Symbol"/>
                </a:rPr>
                <a:t>1</a:t>
              </a:r>
              <a:r>
                <a:rPr lang="en-US" sz="1400" dirty="0" smtClean="0">
                  <a:sym typeface="Symbol"/>
                </a:rPr>
                <a:t> || t</a:t>
              </a:r>
              <a:r>
                <a:rPr lang="en-US" sz="1400" baseline="-25000" dirty="0" smtClean="0">
                  <a:sym typeface="Symbol"/>
                </a:rPr>
                <a:t>2</a:t>
              </a:r>
              <a:r>
                <a:rPr lang="en-US" sz="1400" dirty="0" smtClean="0">
                  <a:sym typeface="Symbol"/>
                </a:rPr>
                <a:t> || t</a:t>
              </a:r>
              <a:r>
                <a:rPr lang="en-US" sz="1400" baseline="-25000" dirty="0" smtClean="0">
                  <a:sym typeface="Symbol"/>
                </a:rPr>
                <a:t>3</a:t>
              </a:r>
              <a:r>
                <a:rPr lang="en-US" sz="1400" dirty="0" smtClean="0">
                  <a:sym typeface="Symbol"/>
                </a:rPr>
                <a:t>) 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  <p:grpSp>
          <p:nvGrpSpPr>
            <p:cNvPr id="57" name="Group 72"/>
            <p:cNvGrpSpPr/>
            <p:nvPr/>
          </p:nvGrpSpPr>
          <p:grpSpPr>
            <a:xfrm>
              <a:off x="2555776" y="3121223"/>
              <a:ext cx="311460" cy="595809"/>
              <a:chOff x="2892388" y="3625279"/>
              <a:chExt cx="311460" cy="595809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1</a:t>
                </a:r>
                <a:endParaRPr lang="en-US" sz="1400" baseline="-250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0" name="Group 73"/>
            <p:cNvGrpSpPr/>
            <p:nvPr/>
          </p:nvGrpSpPr>
          <p:grpSpPr>
            <a:xfrm>
              <a:off x="4188532" y="3121223"/>
              <a:ext cx="311460" cy="595809"/>
              <a:chOff x="2892388" y="3625279"/>
              <a:chExt cx="311460" cy="59580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2</a:t>
                </a:r>
                <a:endParaRPr lang="en-US" sz="1400" baseline="-250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3" name="Group 76"/>
            <p:cNvGrpSpPr/>
            <p:nvPr/>
          </p:nvGrpSpPr>
          <p:grpSpPr>
            <a:xfrm>
              <a:off x="5868144" y="3121223"/>
              <a:ext cx="311460" cy="595809"/>
              <a:chOff x="2892388" y="3625279"/>
              <a:chExt cx="311460" cy="595809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3</a:t>
                </a:r>
                <a:endParaRPr lang="en-US" sz="1400" baseline="-25000" dirty="0" smtClean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>
              <a:off x="5004048" y="2492896"/>
              <a:ext cx="20882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051720" y="2492896"/>
              <a:ext cx="20882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4427984" y="2348880"/>
              <a:ext cx="7837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Gigi" pitchFamily="82" charset="0"/>
                  <a:sym typeface="Symbol"/>
                </a:rPr>
                <a:t>l</a:t>
              </a:r>
              <a:r>
                <a:rPr lang="en-US" sz="1600" dirty="0" smtClean="0">
                  <a:sym typeface="Symbol"/>
                </a:rPr>
                <a:t>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  <p:grpSp>
          <p:nvGrpSpPr>
            <p:cNvPr id="69" name="Group 72"/>
            <p:cNvGrpSpPr/>
            <p:nvPr/>
          </p:nvGrpSpPr>
          <p:grpSpPr>
            <a:xfrm>
              <a:off x="2843808" y="3121223"/>
              <a:ext cx="311460" cy="595809"/>
              <a:chOff x="2892388" y="3625279"/>
              <a:chExt cx="311460" cy="59580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latin typeface="Gigi" pitchFamily="82" charset="0"/>
                    <a:sym typeface="Symbol"/>
                  </a:rPr>
                  <a:t>l</a:t>
                </a:r>
                <a:endParaRPr lang="en-US" sz="1400" baseline="-25000" dirty="0" smtClean="0">
                  <a:solidFill>
                    <a:srgbClr val="0000FF"/>
                  </a:solidFill>
                  <a:latin typeface="Gigi" pitchFamily="82" charset="0"/>
                </a:endParaRP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476564" y="3121223"/>
              <a:ext cx="311460" cy="595809"/>
              <a:chOff x="2892388" y="3625279"/>
              <a:chExt cx="311460" cy="595809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latin typeface="Gigi" pitchFamily="82" charset="0"/>
                    <a:sym typeface="Symbol"/>
                  </a:rPr>
                  <a:t>l</a:t>
                </a:r>
                <a:endParaRPr lang="en-US" sz="1400" baseline="-25000" dirty="0" smtClean="0">
                  <a:solidFill>
                    <a:srgbClr val="0000FF"/>
                  </a:solidFill>
                  <a:latin typeface="Gigi" pitchFamily="82" charset="0"/>
                </a:endParaRPr>
              </a:p>
            </p:txBody>
          </p:sp>
        </p:grpSp>
        <p:grpSp>
          <p:nvGrpSpPr>
            <p:cNvPr id="75" name="Group 72"/>
            <p:cNvGrpSpPr/>
            <p:nvPr/>
          </p:nvGrpSpPr>
          <p:grpSpPr>
            <a:xfrm>
              <a:off x="6156176" y="3121223"/>
              <a:ext cx="311460" cy="595809"/>
              <a:chOff x="2892388" y="3625279"/>
              <a:chExt cx="311460" cy="59580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latin typeface="Gigi" pitchFamily="82" charset="0"/>
                    <a:sym typeface="Symbol"/>
                  </a:rPr>
                  <a:t>l</a:t>
                </a:r>
                <a:endParaRPr lang="en-US" sz="1400" baseline="-25000" dirty="0" smtClean="0">
                  <a:solidFill>
                    <a:srgbClr val="0000FF"/>
                  </a:solidFill>
                  <a:latin typeface="Gigi" pitchFamily="82" charset="0"/>
                </a:endParaRPr>
              </a:p>
            </p:txBody>
          </p:sp>
        </p:grpSp>
        <p:grpSp>
          <p:nvGrpSpPr>
            <p:cNvPr id="78" name="Group 72"/>
            <p:cNvGrpSpPr/>
            <p:nvPr/>
          </p:nvGrpSpPr>
          <p:grpSpPr>
            <a:xfrm>
              <a:off x="3131840" y="3121223"/>
              <a:ext cx="311460" cy="595809"/>
              <a:chOff x="2892388" y="3625279"/>
              <a:chExt cx="311460" cy="595809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r</a:t>
                </a:r>
                <a:endParaRPr lang="en-US" sz="1400" baseline="-250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1" name="Group 72"/>
            <p:cNvGrpSpPr/>
            <p:nvPr/>
          </p:nvGrpSpPr>
          <p:grpSpPr>
            <a:xfrm>
              <a:off x="4692588" y="3121223"/>
              <a:ext cx="311460" cy="595809"/>
              <a:chOff x="2892388" y="3625279"/>
              <a:chExt cx="311460" cy="595809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r</a:t>
                </a:r>
                <a:endParaRPr lang="en-US" sz="1400" baseline="-250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" name="Group 72"/>
            <p:cNvGrpSpPr/>
            <p:nvPr/>
          </p:nvGrpSpPr>
          <p:grpSpPr>
            <a:xfrm>
              <a:off x="6420780" y="3121223"/>
              <a:ext cx="311460" cy="595809"/>
              <a:chOff x="2892388" y="3625279"/>
              <a:chExt cx="311460" cy="595809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>
                <a:off x="2915816" y="3789040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2892388" y="3625279"/>
                <a:ext cx="3114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r</a:t>
                </a:r>
                <a:endParaRPr lang="en-US" sz="1400" baseline="-25000" dirty="0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3347864" y="4509120"/>
              <a:ext cx="22322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t</a:t>
              </a:r>
              <a:r>
                <a:rPr lang="en-US" sz="1400" baseline="-25000" dirty="0">
                  <a:sym typeface="Symbol"/>
                </a:rPr>
                <a:t>2</a:t>
              </a:r>
              <a:r>
                <a:rPr lang="en-US" sz="1400" dirty="0" smtClean="0">
                  <a:sym typeface="Symbol"/>
                </a:rPr>
                <a:t> = Mac</a:t>
              </a:r>
              <a:r>
                <a:rPr lang="en-US" sz="1400" baseline="-25000" dirty="0" smtClean="0">
                  <a:sym typeface="Symbol"/>
                </a:rPr>
                <a:t>k</a:t>
              </a:r>
              <a:r>
                <a:rPr lang="en-US" sz="1400" dirty="0" smtClean="0">
                  <a:sym typeface="Symbol"/>
                </a:rPr>
                <a:t>(m</a:t>
              </a:r>
              <a:r>
                <a:rPr lang="en-US" sz="1400" baseline="-25000" dirty="0">
                  <a:sym typeface="Symbol"/>
                </a:rPr>
                <a:t>2</a:t>
              </a:r>
              <a:r>
                <a:rPr lang="en-US" sz="1400" baseline="-25000" dirty="0" smtClean="0">
                  <a:sym typeface="Symbol"/>
                </a:rPr>
                <a:t> </a:t>
              </a:r>
              <a:r>
                <a:rPr lang="en-US" sz="1400" dirty="0" smtClean="0">
                  <a:sym typeface="Symbol"/>
                </a:rPr>
                <a:t>|| 2 || </a:t>
              </a:r>
              <a:r>
                <a:rPr lang="en-US" sz="1400" dirty="0" smtClean="0">
                  <a:latin typeface="Gigi" pitchFamily="82" charset="0"/>
                  <a:sym typeface="Symbol"/>
                </a:rPr>
                <a:t>l || </a:t>
              </a:r>
              <a:r>
                <a:rPr lang="en-US" sz="1400" dirty="0" smtClean="0">
                  <a:sym typeface="Symbol"/>
                </a:rPr>
                <a:t>r)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5508104" y="4509120"/>
              <a:ext cx="22322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t</a:t>
              </a:r>
              <a:r>
                <a:rPr lang="en-US" sz="1400" baseline="-25000" dirty="0">
                  <a:sym typeface="Symbol"/>
                </a:rPr>
                <a:t>3</a:t>
              </a:r>
              <a:r>
                <a:rPr lang="en-US" sz="1400" dirty="0" smtClean="0">
                  <a:sym typeface="Symbol"/>
                </a:rPr>
                <a:t> = Mac</a:t>
              </a:r>
              <a:r>
                <a:rPr lang="en-US" sz="1400" baseline="-25000" dirty="0" smtClean="0">
                  <a:sym typeface="Symbol"/>
                </a:rPr>
                <a:t>k</a:t>
              </a:r>
              <a:r>
                <a:rPr lang="en-US" sz="1400" dirty="0" smtClean="0">
                  <a:sym typeface="Symbol"/>
                </a:rPr>
                <a:t>(m</a:t>
              </a:r>
              <a:r>
                <a:rPr lang="en-US" sz="1400" baseline="-25000" dirty="0">
                  <a:sym typeface="Symbol"/>
                </a:rPr>
                <a:t>3</a:t>
              </a:r>
              <a:r>
                <a:rPr lang="en-US" sz="1400" baseline="-25000" dirty="0" smtClean="0">
                  <a:sym typeface="Symbol"/>
                </a:rPr>
                <a:t> </a:t>
              </a:r>
              <a:r>
                <a:rPr lang="en-US" sz="1400" dirty="0" smtClean="0">
                  <a:sym typeface="Symbol"/>
                </a:rPr>
                <a:t>|| 1 || </a:t>
              </a:r>
              <a:r>
                <a:rPr lang="en-US" sz="1400" dirty="0" smtClean="0">
                  <a:latin typeface="Gigi" pitchFamily="82" charset="0"/>
                  <a:sym typeface="Symbol"/>
                </a:rPr>
                <a:t>l || </a:t>
              </a:r>
              <a:r>
                <a:rPr lang="en-US" sz="1400" dirty="0" smtClean="0">
                  <a:sym typeface="Symbol"/>
                </a:rPr>
                <a:t>r)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35496" y="3985319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Method II: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Efficient CBC-Mac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107504" y="4293096"/>
            <a:ext cx="9001000" cy="2457564"/>
            <a:chOff x="107504" y="4293096"/>
            <a:chExt cx="9001000" cy="2457564"/>
          </a:xfrm>
        </p:grpSpPr>
        <p:grpSp>
          <p:nvGrpSpPr>
            <p:cNvPr id="156" name="Group 155"/>
            <p:cNvGrpSpPr/>
            <p:nvPr/>
          </p:nvGrpSpPr>
          <p:grpSpPr>
            <a:xfrm>
              <a:off x="107504" y="4293096"/>
              <a:ext cx="9001000" cy="2457564"/>
              <a:chOff x="107504" y="4293096"/>
              <a:chExt cx="9001000" cy="245756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107504" y="4293096"/>
                <a:ext cx="9001000" cy="2457564"/>
                <a:chOff x="107504" y="5075892"/>
                <a:chExt cx="9001000" cy="2457564"/>
              </a:xfrm>
            </p:grpSpPr>
            <p:grpSp>
              <p:nvGrpSpPr>
                <p:cNvPr id="91" name="Group 44"/>
                <p:cNvGrpSpPr/>
                <p:nvPr/>
              </p:nvGrpSpPr>
              <p:grpSpPr>
                <a:xfrm>
                  <a:off x="2083532" y="5075892"/>
                  <a:ext cx="5040560" cy="432048"/>
                  <a:chOff x="1979712" y="1772816"/>
                  <a:chExt cx="5040560" cy="432048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1979712" y="1772816"/>
                    <a:ext cx="5040560" cy="432048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635896" y="1772816"/>
                    <a:ext cx="0" cy="43204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220072" y="1772816"/>
                    <a:ext cx="0" cy="43204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5972" y="1794302"/>
                    <a:ext cx="5358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ym typeface="Symbol"/>
                      </a:rPr>
                      <a:t>m</a:t>
                    </a:r>
                    <a:r>
                      <a:rPr lang="en-US" sz="2000" baseline="-25000" dirty="0" smtClean="0">
                        <a:sym typeface="Symbol"/>
                      </a:rPr>
                      <a:t>1</a:t>
                    </a:r>
                    <a:endParaRPr lang="en-US" sz="2000" baseline="-25000" dirty="0" smtClean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9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52156" y="1772816"/>
                    <a:ext cx="5358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ym typeface="Symbol"/>
                      </a:rPr>
                      <a:t>m</a:t>
                    </a:r>
                    <a:r>
                      <a:rPr lang="en-US" sz="2000" baseline="-25000" dirty="0">
                        <a:sym typeface="Symbol"/>
                      </a:rPr>
                      <a:t>2</a:t>
                    </a:r>
                    <a:endParaRPr lang="en-US" sz="2000" baseline="-25000" dirty="0" smtClean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9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68144" y="1772816"/>
                    <a:ext cx="5358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ym typeface="Symbol"/>
                      </a:rPr>
                      <a:t>m</a:t>
                    </a:r>
                    <a:r>
                      <a:rPr lang="en-US" sz="2000" baseline="-25000" dirty="0" smtClean="0">
                        <a:sym typeface="Symbol"/>
                      </a:rPr>
                      <a:t>3</a:t>
                    </a:r>
                    <a:endParaRPr lang="en-US" sz="2000" baseline="-25000" dirty="0" smtClean="0">
                      <a:solidFill>
                        <a:srgbClr val="0000FF"/>
                      </a:solidFill>
                      <a:latin typeface="Gigi" pitchFamily="82" charset="0"/>
                    </a:endParaRPr>
                  </a:p>
                </p:txBody>
              </p:sp>
            </p:grpSp>
            <p:sp>
              <p:nvSpPr>
                <p:cNvPr id="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31404" y="5075892"/>
                  <a:ext cx="53586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m</a:t>
                  </a:r>
                  <a:endParaRPr lang="en-US" sz="2000" baseline="-25000" dirty="0" smtClean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1323256" y="5286981"/>
                  <a:ext cx="61626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2947628" y="5507940"/>
                  <a:ext cx="0" cy="5040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Group 50"/>
                <p:cNvGrpSpPr/>
                <p:nvPr/>
              </p:nvGrpSpPr>
              <p:grpSpPr>
                <a:xfrm>
                  <a:off x="2515580" y="6566860"/>
                  <a:ext cx="1031540" cy="669272"/>
                  <a:chOff x="2483768" y="2759728"/>
                  <a:chExt cx="1031540" cy="669272"/>
                </a:xfrm>
              </p:grpSpPr>
              <p:pic>
                <p:nvPicPr>
                  <p:cNvPr id="10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83768" y="2759728"/>
                    <a:ext cx="720080" cy="6692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0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2924944"/>
                    <a:ext cx="3834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sym typeface="Symbol"/>
                      </a:rPr>
                      <a:t>F</a:t>
                    </a:r>
                    <a:endParaRPr lang="en-US" sz="20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0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780184" y="5899918"/>
                  <a:ext cx="38346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</a:t>
                  </a:r>
                  <a:endParaRPr lang="en-US" sz="2000" baseline="-25000" dirty="0" smtClean="0"/>
                </a:p>
              </p:txBody>
            </p:sp>
            <p:sp>
              <p:nvSpPr>
                <p:cNvPr id="1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436368" y="5867980"/>
                  <a:ext cx="38346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</a:t>
                  </a:r>
                  <a:endParaRPr lang="en-US" sz="2000" baseline="-25000" dirty="0" smtClean="0"/>
                </a:p>
              </p:txBody>
            </p:sp>
            <p:sp>
              <p:nvSpPr>
                <p:cNvPr id="1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164560" y="5899918"/>
                  <a:ext cx="38346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</a:t>
                  </a:r>
                  <a:endParaRPr lang="en-US" sz="2000" baseline="-25000" dirty="0" smtClean="0"/>
                </a:p>
              </p:txBody>
            </p:sp>
            <p:grpSp>
              <p:nvGrpSpPr>
                <p:cNvPr id="107" name="Group 51"/>
                <p:cNvGrpSpPr/>
                <p:nvPr/>
              </p:nvGrpSpPr>
              <p:grpSpPr>
                <a:xfrm>
                  <a:off x="4148336" y="6566860"/>
                  <a:ext cx="1031540" cy="669272"/>
                  <a:chOff x="2483768" y="2759728"/>
                  <a:chExt cx="1031540" cy="669272"/>
                </a:xfrm>
              </p:grpSpPr>
              <p:pic>
                <p:nvPicPr>
                  <p:cNvPr id="10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83768" y="2759728"/>
                    <a:ext cx="720080" cy="6692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0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2924944"/>
                    <a:ext cx="3834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sym typeface="Symbol"/>
                      </a:rPr>
                      <a:t>F</a:t>
                    </a:r>
                    <a:endParaRPr lang="en-US" sz="20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110" name="Group 57"/>
                <p:cNvGrpSpPr/>
                <p:nvPr/>
              </p:nvGrpSpPr>
              <p:grpSpPr>
                <a:xfrm>
                  <a:off x="5876528" y="6566860"/>
                  <a:ext cx="1031540" cy="669272"/>
                  <a:chOff x="2483768" y="2759728"/>
                  <a:chExt cx="1031540" cy="669272"/>
                </a:xfrm>
              </p:grpSpPr>
              <p:pic>
                <p:nvPicPr>
                  <p:cNvPr id="11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83768" y="2759728"/>
                    <a:ext cx="720080" cy="6692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1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2924944"/>
                    <a:ext cx="3834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sym typeface="Symbol"/>
                      </a:rPr>
                      <a:t>F</a:t>
                    </a:r>
                    <a:endParaRPr lang="en-US" sz="20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2947628" y="6197242"/>
                  <a:ext cx="0" cy="3600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4603812" y="5507940"/>
                  <a:ext cx="0" cy="5040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24"/>
                <p:cNvGrpSpPr/>
                <p:nvPr/>
              </p:nvGrpSpPr>
              <p:grpSpPr>
                <a:xfrm>
                  <a:off x="2875620" y="6084004"/>
                  <a:ext cx="1656184" cy="1440160"/>
                  <a:chOff x="3491880" y="2883714"/>
                  <a:chExt cx="1656184" cy="1440160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3491880" y="4035842"/>
                    <a:ext cx="0" cy="2880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7" name="Group 108"/>
                  <p:cNvGrpSpPr/>
                  <p:nvPr/>
                </p:nvGrpSpPr>
                <p:grpSpPr>
                  <a:xfrm>
                    <a:off x="3491880" y="2883714"/>
                    <a:ext cx="1656184" cy="1440160"/>
                    <a:chOff x="2843808" y="2276872"/>
                    <a:chExt cx="1656184" cy="1440160"/>
                  </a:xfrm>
                </p:grpSpPr>
                <p:cxnSp>
                  <p:nvCxnSpPr>
                    <p:cNvPr id="118" name="Straight Arrow Connector 117"/>
                    <p:cNvCxnSpPr/>
                    <p:nvPr/>
                  </p:nvCxnSpPr>
                  <p:spPr>
                    <a:xfrm>
                      <a:off x="2843808" y="3717032"/>
                      <a:ext cx="93610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3779912" y="2276872"/>
                      <a:ext cx="0" cy="1440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>
                      <a:off x="3779912" y="2276872"/>
                      <a:ext cx="72008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4603812" y="6156012"/>
                  <a:ext cx="0" cy="4320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Group 25"/>
                <p:cNvGrpSpPr/>
                <p:nvPr/>
              </p:nvGrpSpPr>
              <p:grpSpPr>
                <a:xfrm>
                  <a:off x="4531804" y="6084004"/>
                  <a:ext cx="1656184" cy="1440160"/>
                  <a:chOff x="5148064" y="2883714"/>
                  <a:chExt cx="1656184" cy="1440160"/>
                </a:xfrm>
              </p:grpSpPr>
              <p:cxnSp>
                <p:nvCxnSpPr>
                  <p:cNvPr id="123" name="Straight Arrow Connector 122"/>
                  <p:cNvCxnSpPr/>
                  <p:nvPr/>
                </p:nvCxnSpPr>
                <p:spPr>
                  <a:xfrm>
                    <a:off x="5148064" y="4035842"/>
                    <a:ext cx="0" cy="2880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13"/>
                  <p:cNvGrpSpPr/>
                  <p:nvPr/>
                </p:nvGrpSpPr>
                <p:grpSpPr>
                  <a:xfrm>
                    <a:off x="5148064" y="2883714"/>
                    <a:ext cx="1656184" cy="1440160"/>
                    <a:chOff x="2843808" y="2276872"/>
                    <a:chExt cx="1656184" cy="1440160"/>
                  </a:xfrm>
                </p:grpSpPr>
                <p:cxnSp>
                  <p:nvCxnSpPr>
                    <p:cNvPr id="125" name="Straight Arrow Connector 124"/>
                    <p:cNvCxnSpPr/>
                    <p:nvPr/>
                  </p:nvCxnSpPr>
                  <p:spPr>
                    <a:xfrm>
                      <a:off x="2843808" y="3717032"/>
                      <a:ext cx="93610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>
                      <a:off x="3779912" y="2276872"/>
                      <a:ext cx="0" cy="1440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/>
                    <p:cNvCxnSpPr/>
                    <p:nvPr/>
                  </p:nvCxnSpPr>
                  <p:spPr>
                    <a:xfrm>
                      <a:off x="3779912" y="2276872"/>
                      <a:ext cx="72008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6332004" y="5507940"/>
                  <a:ext cx="0" cy="5040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6332004" y="6156012"/>
                  <a:ext cx="0" cy="4320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44680" y="7164124"/>
                  <a:ext cx="186382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ym typeface="Symbol"/>
                    </a:rPr>
                    <a:t>t</a:t>
                  </a:r>
                  <a:r>
                    <a:rPr lang="en-US" dirty="0" smtClean="0">
                      <a:sym typeface="Symbol"/>
                    </a:rPr>
                    <a:t> = Mac</a:t>
                  </a:r>
                  <a:r>
                    <a:rPr lang="en-US" baseline="-25000" dirty="0" smtClean="0">
                      <a:sym typeface="Symbol"/>
                    </a:rPr>
                    <a:t>k</a:t>
                  </a:r>
                  <a:r>
                    <a:rPr lang="en-US" dirty="0" smtClean="0">
                      <a:sym typeface="Symbol"/>
                    </a:rPr>
                    <a:t>(m)</a:t>
                  </a:r>
                  <a:endParaRPr lang="en-US" baseline="-25000" dirty="0" smtClean="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132" name="Group 50"/>
                <p:cNvGrpSpPr/>
                <p:nvPr/>
              </p:nvGrpSpPr>
              <p:grpSpPr>
                <a:xfrm>
                  <a:off x="907976" y="6557282"/>
                  <a:ext cx="1031540" cy="669272"/>
                  <a:chOff x="2483768" y="2759728"/>
                  <a:chExt cx="1031540" cy="669272"/>
                </a:xfrm>
              </p:grpSpPr>
              <p:pic>
                <p:nvPicPr>
                  <p:cNvPr id="1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83768" y="2759728"/>
                    <a:ext cx="720080" cy="6692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2924944"/>
                    <a:ext cx="3834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sym typeface="Symbol"/>
                      </a:rPr>
                      <a:t>F</a:t>
                    </a:r>
                    <a:endParaRPr lang="en-US" sz="20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135" name="Group 26"/>
                <p:cNvGrpSpPr/>
                <p:nvPr/>
              </p:nvGrpSpPr>
              <p:grpSpPr>
                <a:xfrm>
                  <a:off x="107504" y="6197242"/>
                  <a:ext cx="5936468" cy="400110"/>
                  <a:chOff x="723764" y="2996952"/>
                  <a:chExt cx="5936468" cy="400110"/>
                </a:xfrm>
              </p:grpSpPr>
              <p:sp>
                <p:nvSpPr>
                  <p:cNvPr id="13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3764" y="2996952"/>
                    <a:ext cx="535868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ym typeface="Symbol"/>
                      </a:rPr>
                      <a:t>k</a:t>
                    </a:r>
                    <a:endParaRPr lang="en-US" sz="2000" baseline="-25000" dirty="0" smtClean="0">
                      <a:solidFill>
                        <a:srgbClr val="0000FF"/>
                      </a:solidFill>
                    </a:endParaRPr>
                  </a:p>
                </p:txBody>
              </p:sp>
              <p:grpSp>
                <p:nvGrpSpPr>
                  <p:cNvPr id="137" name="Group 18"/>
                  <p:cNvGrpSpPr/>
                  <p:nvPr/>
                </p:nvGrpSpPr>
                <p:grpSpPr>
                  <a:xfrm>
                    <a:off x="1115616" y="3068960"/>
                    <a:ext cx="5544616" cy="318810"/>
                    <a:chOff x="1043608" y="3068960"/>
                    <a:chExt cx="5544616" cy="318810"/>
                  </a:xfrm>
                </p:grpSpPr>
                <p:grpSp>
                  <p:nvGrpSpPr>
                    <p:cNvPr id="138" name="Group 77"/>
                    <p:cNvGrpSpPr/>
                    <p:nvPr/>
                  </p:nvGrpSpPr>
                  <p:grpSpPr>
                    <a:xfrm>
                      <a:off x="1043608" y="3099738"/>
                      <a:ext cx="5544616" cy="288032"/>
                      <a:chOff x="395536" y="2492896"/>
                      <a:chExt cx="5544616" cy="288032"/>
                    </a:xfrm>
                  </p:grpSpPr>
                  <p:cxnSp>
                    <p:nvCxnSpPr>
                      <p:cNvPr id="140" name="Straight Connector 139"/>
                      <p:cNvCxnSpPr/>
                      <p:nvPr/>
                    </p:nvCxnSpPr>
                    <p:spPr>
                      <a:xfrm>
                        <a:off x="395536" y="2492896"/>
                        <a:ext cx="5544616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Arrow Connector 140"/>
                      <p:cNvCxnSpPr/>
                      <p:nvPr/>
                    </p:nvCxnSpPr>
                    <p:spPr>
                      <a:xfrm>
                        <a:off x="2555776" y="2492896"/>
                        <a:ext cx="0" cy="2880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Straight Arrow Connector 141"/>
                      <p:cNvCxnSpPr/>
                      <p:nvPr/>
                    </p:nvCxnSpPr>
                    <p:spPr>
                      <a:xfrm>
                        <a:off x="4211960" y="2492896"/>
                        <a:ext cx="0" cy="2880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Straight Arrow Connector 142"/>
                      <p:cNvCxnSpPr/>
                      <p:nvPr/>
                    </p:nvCxnSpPr>
                    <p:spPr>
                      <a:xfrm>
                        <a:off x="5940152" y="2492896"/>
                        <a:ext cx="0" cy="2880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9" name="Straight Arrow Connector 138"/>
                    <p:cNvCxnSpPr/>
                    <p:nvPr/>
                  </p:nvCxnSpPr>
                  <p:spPr>
                    <a:xfrm>
                      <a:off x="2051720" y="3068960"/>
                      <a:ext cx="0" cy="28803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71364" y="5653116"/>
                  <a:ext cx="66397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|m|</a:t>
                  </a:r>
                  <a:endParaRPr lang="en-US" sz="2000" baseline="-25000" dirty="0" smtClean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1147428" y="5507940"/>
                  <a:ext cx="0" cy="10493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" name="Group 23"/>
                <p:cNvGrpSpPr/>
                <p:nvPr/>
              </p:nvGrpSpPr>
              <p:grpSpPr>
                <a:xfrm>
                  <a:off x="1219436" y="6053226"/>
                  <a:ext cx="1656184" cy="1440160"/>
                  <a:chOff x="1835696" y="2852936"/>
                  <a:chExt cx="1656184" cy="1440160"/>
                </a:xfrm>
              </p:grpSpPr>
              <p:grpSp>
                <p:nvGrpSpPr>
                  <p:cNvPr id="147" name="Group 108"/>
                  <p:cNvGrpSpPr/>
                  <p:nvPr/>
                </p:nvGrpSpPr>
                <p:grpSpPr>
                  <a:xfrm>
                    <a:off x="1835696" y="2852936"/>
                    <a:ext cx="1656184" cy="1440160"/>
                    <a:chOff x="2843808" y="2276872"/>
                    <a:chExt cx="1656184" cy="1440160"/>
                  </a:xfrm>
                </p:grpSpPr>
                <p:cxnSp>
                  <p:nvCxnSpPr>
                    <p:cNvPr id="149" name="Straight Arrow Connector 148"/>
                    <p:cNvCxnSpPr/>
                    <p:nvPr/>
                  </p:nvCxnSpPr>
                  <p:spPr>
                    <a:xfrm>
                      <a:off x="2843808" y="3717032"/>
                      <a:ext cx="93610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Arrow Connector 149"/>
                    <p:cNvCxnSpPr/>
                    <p:nvPr/>
                  </p:nvCxnSpPr>
                  <p:spPr>
                    <a:xfrm>
                      <a:off x="3779912" y="2276872"/>
                      <a:ext cx="0" cy="1440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Arrow Connector 150"/>
                    <p:cNvCxnSpPr/>
                    <p:nvPr/>
                  </p:nvCxnSpPr>
                  <p:spPr>
                    <a:xfrm>
                      <a:off x="3779912" y="2276872"/>
                      <a:ext cx="72008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1835696" y="4005064"/>
                    <a:ext cx="0" cy="2880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4" name="Straight Arrow Connector 153"/>
              <p:cNvCxnSpPr/>
              <p:nvPr/>
            </p:nvCxnSpPr>
            <p:spPr>
              <a:xfrm>
                <a:off x="6228184" y="6453336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Straight Arrow Connector 157"/>
            <p:cNvCxnSpPr/>
            <p:nvPr/>
          </p:nvCxnSpPr>
          <p:spPr>
            <a:xfrm>
              <a:off x="6228184" y="6669360"/>
              <a:ext cx="9361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5580112" y="3824464"/>
            <a:ext cx="3528392" cy="1260720"/>
            <a:chOff x="6948264" y="4760568"/>
            <a:chExt cx="3528392" cy="1260720"/>
          </a:xfrm>
        </p:grpSpPr>
        <p:sp>
          <p:nvSpPr>
            <p:cNvPr id="161" name="Cloud Callout 160"/>
            <p:cNvSpPr/>
            <p:nvPr/>
          </p:nvSpPr>
          <p:spPr>
            <a:xfrm>
              <a:off x="6948264" y="4760568"/>
              <a:ext cx="3240360" cy="126072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7276492" y="5137447"/>
              <a:ext cx="32001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Can we do further improvement using hash functions ?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36512" y="-27384"/>
            <a:ext cx="9217024" cy="10081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Message Authentication Using Hash Functions                 (Hash-and-MAC Paradigm)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496" y="119675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Given an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arbitrary-length message</a:t>
            </a:r>
            <a:r>
              <a:rPr lang="en-US" sz="1400" dirty="0" smtClean="0">
                <a:sym typeface="Symbol"/>
              </a:rPr>
              <a:t>, compute its Mac-tag in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two stages</a:t>
            </a:r>
            <a:r>
              <a:rPr lang="en-US" sz="1400" dirty="0" smtClean="0">
                <a:sym typeface="Symbol"/>
              </a:rPr>
              <a:t>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6" name="Text Box 7"/>
          <p:cNvSpPr txBox="1">
            <a:spLocks noChangeArrowheads="1"/>
          </p:cNvSpPr>
          <p:nvPr/>
        </p:nvSpPr>
        <p:spPr bwMode="auto">
          <a:xfrm>
            <a:off x="395536" y="1609055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Step I: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Compress</a:t>
            </a:r>
            <a:r>
              <a:rPr lang="en-US" sz="1400" dirty="0" smtClean="0">
                <a:sym typeface="Symbol"/>
              </a:rPr>
              <a:t> the arbitrary-length message to a fixed-length string using a CRHF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7" name="Text Box 7"/>
          <p:cNvSpPr txBox="1">
            <a:spLocks noChangeArrowheads="1"/>
          </p:cNvSpPr>
          <p:nvPr/>
        </p:nvSpPr>
        <p:spPr bwMode="auto">
          <a:xfrm>
            <a:off x="395536" y="1988840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Step II: Compute the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Mac-tag on the message digest </a:t>
            </a:r>
            <a:r>
              <a:rPr lang="en-US" sz="1400" dirty="0" smtClean="0">
                <a:sym typeface="Symbol"/>
              </a:rPr>
              <a:t>(output of the CRHF)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5496" y="240114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Let: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395536" y="276118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</a:t>
            </a:r>
            <a:r>
              <a:rPr lang="en-US" sz="2000" baseline="-25000" dirty="0" smtClean="0">
                <a:sym typeface="Symbol"/>
              </a:rPr>
              <a:t>MAC</a:t>
            </a:r>
            <a:r>
              <a:rPr lang="en-US" sz="1400" dirty="0" smtClean="0">
                <a:sym typeface="Symbol"/>
              </a:rPr>
              <a:t> = (Mac,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) be a MAC for messages of length </a:t>
            </a:r>
            <a:r>
              <a:rPr lang="en-US" sz="1400" dirty="0" smtClean="0">
                <a:solidFill>
                  <a:srgbClr val="FF0000"/>
                </a:solidFill>
                <a:latin typeface="Gigi" pitchFamily="82" charset="0"/>
                <a:sym typeface="Symbol"/>
              </a:rPr>
              <a:t>l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(n)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55" name="Text Box 7"/>
          <p:cNvSpPr txBox="1">
            <a:spLocks noChangeArrowheads="1"/>
          </p:cNvSpPr>
          <p:nvPr/>
        </p:nvSpPr>
        <p:spPr bwMode="auto">
          <a:xfrm>
            <a:off x="395536" y="3193231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h: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{0, 1}*  {0, 1}</a:t>
            </a:r>
            <a:r>
              <a:rPr lang="en-US" sz="2000" baseline="30000" dirty="0" smtClean="0">
                <a:solidFill>
                  <a:srgbClr val="0000FF"/>
                </a:solidFill>
                <a:latin typeface="Gigi" pitchFamily="82" charset="0"/>
                <a:sym typeface="Symbol"/>
              </a:rPr>
              <a:t>l</a:t>
            </a:r>
            <a:r>
              <a:rPr lang="en-US" sz="2000" baseline="30000" dirty="0" smtClean="0">
                <a:solidFill>
                  <a:srgbClr val="0000FF"/>
                </a:solidFill>
                <a:sym typeface="Symbol"/>
              </a:rPr>
              <a:t>(n)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400" dirty="0" smtClean="0">
                <a:sym typeface="Symbol"/>
              </a:rPr>
              <a:t>be a collision-resistant hash function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6" name="Text Box 7"/>
          <p:cNvSpPr txBox="1">
            <a:spLocks noChangeArrowheads="1"/>
          </p:cNvSpPr>
          <p:nvPr/>
        </p:nvSpPr>
        <p:spPr bwMode="auto">
          <a:xfrm>
            <a:off x="35496" y="3645024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Then ’</a:t>
            </a:r>
            <a:r>
              <a:rPr lang="en-US" sz="2000" baseline="-25000" dirty="0" smtClean="0">
                <a:sym typeface="Symbol"/>
              </a:rPr>
              <a:t>MAC</a:t>
            </a:r>
            <a:r>
              <a:rPr lang="en-US" sz="1400" dirty="0" smtClean="0">
                <a:sym typeface="Symbol"/>
              </a:rPr>
              <a:t> = (Mac’,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’) is a MAC for arbitrary-length messages constructed as follows: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59632" y="4530606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1" name="Group 190"/>
          <p:cNvGrpSpPr/>
          <p:nvPr/>
        </p:nvGrpSpPr>
        <p:grpSpPr>
          <a:xfrm>
            <a:off x="2843808" y="5394702"/>
            <a:ext cx="936104" cy="504056"/>
            <a:chOff x="2915816" y="5661248"/>
            <a:chExt cx="936104" cy="504056"/>
          </a:xfrm>
        </p:grpSpPr>
        <p:sp>
          <p:nvSpPr>
            <p:cNvPr id="162" name="Rectangle 161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Text Box 7"/>
            <p:cNvSpPr txBox="1">
              <a:spLocks noChangeArrowheads="1"/>
            </p:cNvSpPr>
            <p:nvPr/>
          </p:nvSpPr>
          <p:spPr bwMode="auto">
            <a:xfrm>
              <a:off x="2915816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Mac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79512" y="5426640"/>
            <a:ext cx="2664296" cy="400110"/>
            <a:chOff x="251520" y="5693186"/>
            <a:chExt cx="2664296" cy="40011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691952" y="5693186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267744" y="4890646"/>
            <a:ext cx="720080" cy="576064"/>
            <a:chOff x="2339752" y="5157192"/>
            <a:chExt cx="720080" cy="576064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2627784" y="5733256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627784" y="5157192"/>
              <a:ext cx="0" cy="5760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547664" y="4602614"/>
            <a:ext cx="1152128" cy="504056"/>
            <a:chOff x="1619672" y="4869160"/>
            <a:chExt cx="1152128" cy="504056"/>
          </a:xfrm>
        </p:grpSpPr>
        <p:sp>
          <p:nvSpPr>
            <p:cNvPr id="173" name="Rectangle 172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107504" y="4458598"/>
            <a:ext cx="1440160" cy="379785"/>
            <a:chOff x="179512" y="4561383"/>
            <a:chExt cx="1440160" cy="379785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80" name="Group 81"/>
          <p:cNvGrpSpPr/>
          <p:nvPr/>
        </p:nvGrpSpPr>
        <p:grpSpPr>
          <a:xfrm>
            <a:off x="3491880" y="4890646"/>
            <a:ext cx="855712" cy="792088"/>
            <a:chOff x="3491880" y="2780928"/>
            <a:chExt cx="855712" cy="792088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3851920" y="314096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707904" y="3140968"/>
              <a:ext cx="8384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491880" y="3573016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 Box 7"/>
            <p:cNvSpPr txBox="1">
              <a:spLocks noChangeArrowheads="1"/>
            </p:cNvSpPr>
            <p:nvPr/>
          </p:nvSpPr>
          <p:spPr bwMode="auto">
            <a:xfrm>
              <a:off x="3923928" y="278092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3707904" y="314096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1691680" y="4192052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Generation</a:t>
            </a:r>
            <a:endParaRPr lang="en-US" sz="1600" baseline="-25000" dirty="0" smtClean="0"/>
          </a:p>
        </p:txBody>
      </p: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2267744" y="597076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Mac’</a:t>
            </a:r>
            <a:endParaRPr lang="en-US" sz="1600" baseline="-25000" dirty="0" smtClean="0"/>
          </a:p>
        </p:txBody>
      </p:sp>
      <p:sp>
        <p:nvSpPr>
          <p:cNvPr id="194" name="Rectangle 193"/>
          <p:cNvSpPr/>
          <p:nvPr/>
        </p:nvSpPr>
        <p:spPr>
          <a:xfrm>
            <a:off x="5868144" y="4530606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5" name="Group 194"/>
          <p:cNvGrpSpPr/>
          <p:nvPr/>
        </p:nvGrpSpPr>
        <p:grpSpPr>
          <a:xfrm>
            <a:off x="7380312" y="5394702"/>
            <a:ext cx="936104" cy="504056"/>
            <a:chOff x="2843808" y="5661248"/>
            <a:chExt cx="936104" cy="504056"/>
          </a:xfrm>
        </p:grpSpPr>
        <p:sp>
          <p:nvSpPr>
            <p:cNvPr id="196" name="Rectangle 195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2843808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err="1" smtClean="0">
                  <a:sym typeface="Symbol"/>
                </a:rPr>
                <a:t>Vrfy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788024" y="5765194"/>
            <a:ext cx="2664296" cy="400110"/>
            <a:chOff x="251520" y="6031740"/>
            <a:chExt cx="2664296" cy="400110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 Box 7"/>
            <p:cNvSpPr txBox="1">
              <a:spLocks noChangeArrowheads="1"/>
            </p:cNvSpPr>
            <p:nvPr/>
          </p:nvSpPr>
          <p:spPr bwMode="auto">
            <a:xfrm>
              <a:off x="691952" y="603174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876256" y="4890646"/>
            <a:ext cx="720080" cy="482570"/>
            <a:chOff x="2339752" y="5157192"/>
            <a:chExt cx="720080" cy="482570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2627784" y="563976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627784" y="5157192"/>
              <a:ext cx="0" cy="48257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6156176" y="4602614"/>
            <a:ext cx="1152128" cy="504056"/>
            <a:chOff x="1619672" y="4869160"/>
            <a:chExt cx="1152128" cy="504056"/>
          </a:xfrm>
        </p:grpSpPr>
        <p:sp>
          <p:nvSpPr>
            <p:cNvPr id="207" name="Rectangle 206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716016" y="4458598"/>
            <a:ext cx="1440160" cy="379785"/>
            <a:chOff x="179512" y="4561383"/>
            <a:chExt cx="1440160" cy="379785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218" name="Text Box 7"/>
          <p:cNvSpPr txBox="1">
            <a:spLocks noChangeArrowheads="1"/>
          </p:cNvSpPr>
          <p:nvPr/>
        </p:nvSpPr>
        <p:spPr bwMode="auto">
          <a:xfrm>
            <a:off x="6300192" y="4192052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Verification</a:t>
            </a:r>
            <a:endParaRPr lang="en-US" sz="1600" baseline="-25000" dirty="0" smtClean="0"/>
          </a:p>
        </p:txBody>
      </p:sp>
      <p:sp>
        <p:nvSpPr>
          <p:cNvPr id="219" name="Text Box 7"/>
          <p:cNvSpPr txBox="1">
            <a:spLocks noChangeArrowheads="1"/>
          </p:cNvSpPr>
          <p:nvPr/>
        </p:nvSpPr>
        <p:spPr bwMode="auto">
          <a:xfrm>
            <a:off x="6876256" y="597076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Vrfy</a:t>
            </a:r>
            <a:r>
              <a:rPr lang="en-US" sz="1600" dirty="0" smtClean="0">
                <a:sym typeface="Symbol"/>
              </a:rPr>
              <a:t>’</a:t>
            </a:r>
            <a:endParaRPr lang="en-US" sz="1600" baseline="-25000" dirty="0" smtClean="0"/>
          </a:p>
        </p:txBody>
      </p:sp>
      <p:grpSp>
        <p:nvGrpSpPr>
          <p:cNvPr id="228" name="Group 227"/>
          <p:cNvGrpSpPr/>
          <p:nvPr/>
        </p:nvGrpSpPr>
        <p:grpSpPr>
          <a:xfrm>
            <a:off x="5076056" y="5229200"/>
            <a:ext cx="2376264" cy="400110"/>
            <a:chOff x="5076056" y="5229200"/>
            <a:chExt cx="2376264" cy="400110"/>
          </a:xfrm>
        </p:grpSpPr>
        <p:cxnSp>
          <p:nvCxnSpPr>
            <p:cNvPr id="225" name="Straight Arrow Connector 224"/>
            <p:cNvCxnSpPr/>
            <p:nvPr/>
          </p:nvCxnSpPr>
          <p:spPr>
            <a:xfrm>
              <a:off x="5148064" y="5589240"/>
              <a:ext cx="23042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 Box 7"/>
            <p:cNvSpPr txBox="1">
              <a:spLocks noChangeArrowheads="1"/>
            </p:cNvSpPr>
            <p:nvPr/>
          </p:nvSpPr>
          <p:spPr bwMode="auto">
            <a:xfrm>
              <a:off x="5076056" y="522920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8100392" y="5301208"/>
            <a:ext cx="432048" cy="400110"/>
            <a:chOff x="8100392" y="5301208"/>
            <a:chExt cx="432048" cy="40011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8100392" y="566124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 Box 7"/>
            <p:cNvSpPr txBox="1">
              <a:spLocks noChangeArrowheads="1"/>
            </p:cNvSpPr>
            <p:nvPr/>
          </p:nvSpPr>
          <p:spPr bwMode="auto">
            <a:xfrm>
              <a:off x="8108776" y="530120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0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8460432" y="4901098"/>
            <a:ext cx="999728" cy="400110"/>
            <a:chOff x="8460432" y="4901098"/>
            <a:chExt cx="999728" cy="400110"/>
          </a:xfrm>
        </p:grpSpPr>
        <p:cxnSp>
          <p:nvCxnSpPr>
            <p:cNvPr id="244" name="Straight Arrow Connector 243"/>
            <p:cNvCxnSpPr/>
            <p:nvPr/>
          </p:nvCxnSpPr>
          <p:spPr>
            <a:xfrm>
              <a:off x="8460432" y="5301208"/>
              <a:ext cx="50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 Box 7"/>
            <p:cNvSpPr txBox="1">
              <a:spLocks noChangeArrowheads="1"/>
            </p:cNvSpPr>
            <p:nvPr/>
          </p:nvSpPr>
          <p:spPr bwMode="auto">
            <a:xfrm>
              <a:off x="8532440" y="4901098"/>
              <a:ext cx="9277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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732" y="3954542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Construction 5.5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2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  <p:bldP spid="152" grpId="0"/>
      <p:bldP spid="153" grpId="0"/>
      <p:bldP spid="155" grpId="0"/>
      <p:bldP spid="156" grpId="0"/>
      <p:bldP spid="157" grpId="0" animBg="1"/>
      <p:bldP spid="186" grpId="0"/>
      <p:bldP spid="187" grpId="0"/>
      <p:bldP spid="194" grpId="0" animBg="1"/>
      <p:bldP spid="218" grpId="0"/>
      <p:bldP spid="21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3568" y="116632"/>
            <a:ext cx="7920880" cy="72008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omic Sans MS"/>
                <a:ea typeface="+mj-ea"/>
                <a:cs typeface="Comic Sans MS"/>
              </a:rPr>
              <a:t>Today’s Roadmap</a:t>
            </a:r>
            <a:endParaRPr lang="en-US" sz="3600" kern="0" dirty="0">
              <a:solidFill>
                <a:srgbClr val="009900"/>
              </a:solidFill>
              <a:latin typeface="Comic Sans MS"/>
              <a:ea typeface="+mj-ea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268760"/>
            <a:ext cx="84969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&gt;&gt; Hash Function: Various Security Notions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&gt;&gt; </a:t>
            </a:r>
            <a:r>
              <a:rPr lang="en-US" sz="2400" dirty="0" err="1">
                <a:solidFill>
                  <a:srgbClr val="0000FF"/>
                </a:solidFill>
              </a:rPr>
              <a:t>Markle-Damgaard</a:t>
            </a:r>
            <a:r>
              <a:rPr lang="en-US" sz="2400" dirty="0">
                <a:solidFill>
                  <a:srgbClr val="0000FF"/>
                </a:solidFill>
              </a:rPr>
              <a:t> Domain </a:t>
            </a:r>
            <a:r>
              <a:rPr lang="en-US" sz="2400" dirty="0" smtClean="0">
                <a:solidFill>
                  <a:srgbClr val="0000FF"/>
                </a:solidFill>
              </a:rPr>
              <a:t>Extension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&gt;&gt; </a:t>
            </a:r>
            <a:r>
              <a:rPr lang="en-US" sz="2400" dirty="0" smtClean="0">
                <a:solidFill>
                  <a:srgbClr val="0000FF"/>
                </a:solidFill>
              </a:rPr>
              <a:t>Davis Meyer </a:t>
            </a:r>
            <a:r>
              <a:rPr lang="en-US" sz="2400" dirty="0">
                <a:solidFill>
                  <a:srgbClr val="0000FF"/>
                </a:solidFill>
              </a:rPr>
              <a:t>Hash </a:t>
            </a:r>
            <a:r>
              <a:rPr lang="en-US" sz="2400" dirty="0" smtClean="0">
                <a:solidFill>
                  <a:srgbClr val="0000FF"/>
                </a:solidFill>
              </a:rPr>
              <a:t>function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&gt;&gt; Domain Extension for MAC using Hash function: </a:t>
            </a:r>
            <a:r>
              <a:rPr lang="en-US" sz="2400" dirty="0" smtClean="0">
                <a:solidFill>
                  <a:srgbClr val="0000FF"/>
                </a:solidFill>
              </a:rPr>
              <a:t>Hash-and-Mac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36512" y="-27384"/>
            <a:ext cx="9217024" cy="10081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Message Authentication Using Hash Functions                 (Hash-and-MAC Paradigm)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496" y="119675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Given an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arbitrary-length message</a:t>
            </a:r>
            <a:r>
              <a:rPr lang="en-US" sz="1400" dirty="0" smtClean="0">
                <a:sym typeface="Symbol"/>
              </a:rPr>
              <a:t>, compute its Mac-tag in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two stages</a:t>
            </a:r>
            <a:r>
              <a:rPr lang="en-US" sz="1400" dirty="0" smtClean="0">
                <a:sym typeface="Symbol"/>
              </a:rPr>
              <a:t>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6" name="Text Box 7"/>
          <p:cNvSpPr txBox="1">
            <a:spLocks noChangeArrowheads="1"/>
          </p:cNvSpPr>
          <p:nvPr/>
        </p:nvSpPr>
        <p:spPr bwMode="auto">
          <a:xfrm>
            <a:off x="395536" y="1609055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Step I: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Compress</a:t>
            </a:r>
            <a:r>
              <a:rPr lang="en-US" sz="1400" dirty="0" smtClean="0">
                <a:sym typeface="Symbol"/>
              </a:rPr>
              <a:t> the arbitrary-length message to a fixed-length string using a CRHF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7" name="Text Box 7"/>
          <p:cNvSpPr txBox="1">
            <a:spLocks noChangeArrowheads="1"/>
          </p:cNvSpPr>
          <p:nvPr/>
        </p:nvSpPr>
        <p:spPr bwMode="auto">
          <a:xfrm>
            <a:off x="395536" y="1988840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Step II: Compute the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Mac-tag on the message digest </a:t>
            </a:r>
            <a:r>
              <a:rPr lang="en-US" sz="1400" dirty="0" smtClean="0">
                <a:sym typeface="Symbol"/>
              </a:rPr>
              <a:t>(output of the CRHF)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5496" y="240114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Let: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395536" y="2761183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</a:t>
            </a:r>
            <a:r>
              <a:rPr lang="en-US" sz="2000" baseline="-25000" dirty="0" smtClean="0">
                <a:sym typeface="Symbol"/>
              </a:rPr>
              <a:t>MAC</a:t>
            </a:r>
            <a:r>
              <a:rPr lang="en-US" sz="1400" dirty="0" smtClean="0">
                <a:sym typeface="Symbol"/>
              </a:rPr>
              <a:t> = (Mac,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) be a MAC for messages of length </a:t>
            </a:r>
            <a:r>
              <a:rPr lang="en-US" sz="1400" dirty="0" smtClean="0">
                <a:solidFill>
                  <a:srgbClr val="FF0000"/>
                </a:solidFill>
                <a:latin typeface="Gigi" pitchFamily="82" charset="0"/>
                <a:sym typeface="Symbol"/>
              </a:rPr>
              <a:t>l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(n)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55" name="Text Box 7"/>
          <p:cNvSpPr txBox="1">
            <a:spLocks noChangeArrowheads="1"/>
          </p:cNvSpPr>
          <p:nvPr/>
        </p:nvSpPr>
        <p:spPr bwMode="auto">
          <a:xfrm>
            <a:off x="395536" y="3193231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h: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{0, 1}*  {0, 1}</a:t>
            </a:r>
            <a:r>
              <a:rPr lang="en-US" sz="2000" baseline="30000" dirty="0" smtClean="0">
                <a:solidFill>
                  <a:srgbClr val="0000FF"/>
                </a:solidFill>
                <a:latin typeface="Gigi" pitchFamily="82" charset="0"/>
                <a:sym typeface="Symbol"/>
              </a:rPr>
              <a:t>l</a:t>
            </a:r>
            <a:r>
              <a:rPr lang="en-US" sz="2000" baseline="30000" dirty="0" smtClean="0">
                <a:solidFill>
                  <a:srgbClr val="0000FF"/>
                </a:solidFill>
                <a:sym typeface="Symbol"/>
              </a:rPr>
              <a:t>(n)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400" dirty="0" smtClean="0">
                <a:sym typeface="Symbol"/>
              </a:rPr>
              <a:t>be a collision-resistant hash function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6" name="Text Box 7"/>
          <p:cNvSpPr txBox="1">
            <a:spLocks noChangeArrowheads="1"/>
          </p:cNvSpPr>
          <p:nvPr/>
        </p:nvSpPr>
        <p:spPr bwMode="auto">
          <a:xfrm>
            <a:off x="35496" y="3645024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Then ’</a:t>
            </a:r>
            <a:r>
              <a:rPr lang="en-US" sz="2000" baseline="-25000" dirty="0" smtClean="0">
                <a:sym typeface="Symbol"/>
              </a:rPr>
              <a:t>MAC</a:t>
            </a:r>
            <a:r>
              <a:rPr lang="en-US" sz="1400" dirty="0" smtClean="0">
                <a:sym typeface="Symbol"/>
              </a:rPr>
              <a:t> = (Mac’,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’) is a MAC for arbitrary-length messages constructed as follows: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59632" y="4530606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90"/>
          <p:cNvGrpSpPr/>
          <p:nvPr/>
        </p:nvGrpSpPr>
        <p:grpSpPr>
          <a:xfrm>
            <a:off x="2843808" y="5394702"/>
            <a:ext cx="936104" cy="504056"/>
            <a:chOff x="2915816" y="5661248"/>
            <a:chExt cx="936104" cy="504056"/>
          </a:xfrm>
        </p:grpSpPr>
        <p:sp>
          <p:nvSpPr>
            <p:cNvPr id="162" name="Rectangle 161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Text Box 7"/>
            <p:cNvSpPr txBox="1">
              <a:spLocks noChangeArrowheads="1"/>
            </p:cNvSpPr>
            <p:nvPr/>
          </p:nvSpPr>
          <p:spPr bwMode="auto">
            <a:xfrm>
              <a:off x="2915816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Mac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92"/>
          <p:cNvGrpSpPr/>
          <p:nvPr/>
        </p:nvGrpSpPr>
        <p:grpSpPr>
          <a:xfrm>
            <a:off x="179512" y="5426640"/>
            <a:ext cx="2664296" cy="400110"/>
            <a:chOff x="251520" y="5693186"/>
            <a:chExt cx="2664296" cy="40011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691952" y="5693186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91"/>
          <p:cNvGrpSpPr/>
          <p:nvPr/>
        </p:nvGrpSpPr>
        <p:grpSpPr>
          <a:xfrm>
            <a:off x="2267744" y="4890646"/>
            <a:ext cx="720080" cy="576064"/>
            <a:chOff x="2339752" y="5157192"/>
            <a:chExt cx="720080" cy="576064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2627784" y="5733256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627784" y="5157192"/>
              <a:ext cx="0" cy="5760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189"/>
          <p:cNvGrpSpPr/>
          <p:nvPr/>
        </p:nvGrpSpPr>
        <p:grpSpPr>
          <a:xfrm>
            <a:off x="1547664" y="4602614"/>
            <a:ext cx="1152128" cy="504056"/>
            <a:chOff x="1619672" y="4869160"/>
            <a:chExt cx="1152128" cy="504056"/>
          </a:xfrm>
        </p:grpSpPr>
        <p:sp>
          <p:nvSpPr>
            <p:cNvPr id="173" name="Rectangle 172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188"/>
          <p:cNvGrpSpPr/>
          <p:nvPr/>
        </p:nvGrpSpPr>
        <p:grpSpPr>
          <a:xfrm>
            <a:off x="107504" y="4458598"/>
            <a:ext cx="1440160" cy="379785"/>
            <a:chOff x="179512" y="4561383"/>
            <a:chExt cx="1440160" cy="379785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81"/>
          <p:cNvGrpSpPr/>
          <p:nvPr/>
        </p:nvGrpSpPr>
        <p:grpSpPr>
          <a:xfrm>
            <a:off x="3491880" y="4890646"/>
            <a:ext cx="855712" cy="792088"/>
            <a:chOff x="3491880" y="2780928"/>
            <a:chExt cx="855712" cy="792088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3851920" y="314096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707904" y="3140968"/>
              <a:ext cx="8384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491880" y="3573016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 Box 7"/>
            <p:cNvSpPr txBox="1">
              <a:spLocks noChangeArrowheads="1"/>
            </p:cNvSpPr>
            <p:nvPr/>
          </p:nvSpPr>
          <p:spPr bwMode="auto">
            <a:xfrm>
              <a:off x="3923928" y="278092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3707904" y="314096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1691680" y="4192052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Generation</a:t>
            </a:r>
            <a:endParaRPr lang="en-US" sz="1600" baseline="-25000" dirty="0" smtClean="0"/>
          </a:p>
        </p:txBody>
      </p: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2267744" y="597076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Mac’</a:t>
            </a:r>
            <a:endParaRPr lang="en-US" sz="1600" baseline="-25000" dirty="0" smtClean="0"/>
          </a:p>
        </p:txBody>
      </p:sp>
      <p:sp>
        <p:nvSpPr>
          <p:cNvPr id="194" name="Rectangle 193"/>
          <p:cNvSpPr/>
          <p:nvPr/>
        </p:nvSpPr>
        <p:spPr>
          <a:xfrm>
            <a:off x="5868144" y="4530606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194"/>
          <p:cNvGrpSpPr/>
          <p:nvPr/>
        </p:nvGrpSpPr>
        <p:grpSpPr>
          <a:xfrm>
            <a:off x="7380312" y="5394702"/>
            <a:ext cx="936104" cy="504056"/>
            <a:chOff x="2843808" y="5661248"/>
            <a:chExt cx="936104" cy="504056"/>
          </a:xfrm>
        </p:grpSpPr>
        <p:sp>
          <p:nvSpPr>
            <p:cNvPr id="196" name="Rectangle 195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2843808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err="1" smtClean="0">
                  <a:sym typeface="Symbol"/>
                </a:rPr>
                <a:t>Vrfy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Group 197"/>
          <p:cNvGrpSpPr/>
          <p:nvPr/>
        </p:nvGrpSpPr>
        <p:grpSpPr>
          <a:xfrm>
            <a:off x="4788024" y="5765194"/>
            <a:ext cx="2664296" cy="400110"/>
            <a:chOff x="251520" y="6031740"/>
            <a:chExt cx="2664296" cy="400110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 Box 7"/>
            <p:cNvSpPr txBox="1">
              <a:spLocks noChangeArrowheads="1"/>
            </p:cNvSpPr>
            <p:nvPr/>
          </p:nvSpPr>
          <p:spPr bwMode="auto">
            <a:xfrm>
              <a:off x="691952" y="603174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200"/>
          <p:cNvGrpSpPr/>
          <p:nvPr/>
        </p:nvGrpSpPr>
        <p:grpSpPr>
          <a:xfrm>
            <a:off x="6876256" y="4890646"/>
            <a:ext cx="720080" cy="482570"/>
            <a:chOff x="2339752" y="5157192"/>
            <a:chExt cx="720080" cy="482570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2627784" y="563976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627784" y="5157192"/>
              <a:ext cx="0" cy="48257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205"/>
          <p:cNvGrpSpPr/>
          <p:nvPr/>
        </p:nvGrpSpPr>
        <p:grpSpPr>
          <a:xfrm>
            <a:off x="6156176" y="4602614"/>
            <a:ext cx="1152128" cy="504056"/>
            <a:chOff x="1619672" y="4869160"/>
            <a:chExt cx="1152128" cy="504056"/>
          </a:xfrm>
        </p:grpSpPr>
        <p:sp>
          <p:nvSpPr>
            <p:cNvPr id="207" name="Rectangle 206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Group 208"/>
          <p:cNvGrpSpPr/>
          <p:nvPr/>
        </p:nvGrpSpPr>
        <p:grpSpPr>
          <a:xfrm>
            <a:off x="4716016" y="4458598"/>
            <a:ext cx="1440160" cy="379785"/>
            <a:chOff x="179512" y="4561383"/>
            <a:chExt cx="1440160" cy="379785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218" name="Text Box 7"/>
          <p:cNvSpPr txBox="1">
            <a:spLocks noChangeArrowheads="1"/>
          </p:cNvSpPr>
          <p:nvPr/>
        </p:nvSpPr>
        <p:spPr bwMode="auto">
          <a:xfrm>
            <a:off x="6300192" y="4192052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Verification</a:t>
            </a:r>
            <a:endParaRPr lang="en-US" sz="1600" baseline="-25000" dirty="0" smtClean="0"/>
          </a:p>
        </p:txBody>
      </p:sp>
      <p:sp>
        <p:nvSpPr>
          <p:cNvPr id="219" name="Text Box 7"/>
          <p:cNvSpPr txBox="1">
            <a:spLocks noChangeArrowheads="1"/>
          </p:cNvSpPr>
          <p:nvPr/>
        </p:nvSpPr>
        <p:spPr bwMode="auto">
          <a:xfrm>
            <a:off x="6876256" y="597076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Vrfy</a:t>
            </a:r>
            <a:r>
              <a:rPr lang="en-US" sz="1600" dirty="0" smtClean="0">
                <a:sym typeface="Symbol"/>
              </a:rPr>
              <a:t>’</a:t>
            </a:r>
            <a:endParaRPr lang="en-US" sz="1600" baseline="-25000" dirty="0" smtClean="0"/>
          </a:p>
        </p:txBody>
      </p:sp>
      <p:grpSp>
        <p:nvGrpSpPr>
          <p:cNvPr id="15" name="Group 227"/>
          <p:cNvGrpSpPr/>
          <p:nvPr/>
        </p:nvGrpSpPr>
        <p:grpSpPr>
          <a:xfrm>
            <a:off x="5076056" y="5229200"/>
            <a:ext cx="2376264" cy="400110"/>
            <a:chOff x="5076056" y="5229200"/>
            <a:chExt cx="2376264" cy="400110"/>
          </a:xfrm>
        </p:grpSpPr>
        <p:cxnSp>
          <p:nvCxnSpPr>
            <p:cNvPr id="225" name="Straight Arrow Connector 224"/>
            <p:cNvCxnSpPr/>
            <p:nvPr/>
          </p:nvCxnSpPr>
          <p:spPr>
            <a:xfrm>
              <a:off x="5148064" y="5589240"/>
              <a:ext cx="23042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 Box 7"/>
            <p:cNvSpPr txBox="1">
              <a:spLocks noChangeArrowheads="1"/>
            </p:cNvSpPr>
            <p:nvPr/>
          </p:nvSpPr>
          <p:spPr bwMode="auto">
            <a:xfrm>
              <a:off x="5076056" y="522920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246"/>
          <p:cNvGrpSpPr/>
          <p:nvPr/>
        </p:nvGrpSpPr>
        <p:grpSpPr>
          <a:xfrm>
            <a:off x="8100392" y="5301208"/>
            <a:ext cx="432048" cy="400110"/>
            <a:chOff x="8100392" y="5301208"/>
            <a:chExt cx="432048" cy="40011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8100392" y="566124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 Box 7"/>
            <p:cNvSpPr txBox="1">
              <a:spLocks noChangeArrowheads="1"/>
            </p:cNvSpPr>
            <p:nvPr/>
          </p:nvSpPr>
          <p:spPr bwMode="auto">
            <a:xfrm>
              <a:off x="8108776" y="530120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245"/>
          <p:cNvGrpSpPr/>
          <p:nvPr/>
        </p:nvGrpSpPr>
        <p:grpSpPr>
          <a:xfrm>
            <a:off x="8460432" y="4901098"/>
            <a:ext cx="999728" cy="400110"/>
            <a:chOff x="8460432" y="4901098"/>
            <a:chExt cx="999728" cy="400110"/>
          </a:xfrm>
        </p:grpSpPr>
        <p:cxnSp>
          <p:nvCxnSpPr>
            <p:cNvPr id="244" name="Straight Arrow Connector 243"/>
            <p:cNvCxnSpPr/>
            <p:nvPr/>
          </p:nvCxnSpPr>
          <p:spPr>
            <a:xfrm>
              <a:off x="8460432" y="5301208"/>
              <a:ext cx="50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 Box 7"/>
            <p:cNvSpPr txBox="1">
              <a:spLocks noChangeArrowheads="1"/>
            </p:cNvSpPr>
            <p:nvPr/>
          </p:nvSpPr>
          <p:spPr bwMode="auto">
            <a:xfrm>
              <a:off x="8532440" y="4901098"/>
              <a:ext cx="9277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35496" y="6217567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The above construction is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more efficient than CBC-Mac </a:t>
            </a:r>
            <a:r>
              <a:rPr lang="en-US" sz="1400" dirty="0" smtClean="0">
                <a:sym typeface="Symbol"/>
              </a:rPr>
              <a:t>--- is it secure ?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92732" y="3954542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Construction 5.5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25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36512" y="-27384"/>
            <a:ext cx="9217024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Hash-and-MAC Paradigm: Security (Sketch)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59632" y="1074222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90"/>
          <p:cNvGrpSpPr/>
          <p:nvPr/>
        </p:nvGrpSpPr>
        <p:grpSpPr>
          <a:xfrm>
            <a:off x="2843808" y="1938318"/>
            <a:ext cx="936104" cy="504056"/>
            <a:chOff x="2915816" y="5661248"/>
            <a:chExt cx="936104" cy="504056"/>
          </a:xfrm>
        </p:grpSpPr>
        <p:sp>
          <p:nvSpPr>
            <p:cNvPr id="162" name="Rectangle 161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Text Box 7"/>
            <p:cNvSpPr txBox="1">
              <a:spLocks noChangeArrowheads="1"/>
            </p:cNvSpPr>
            <p:nvPr/>
          </p:nvSpPr>
          <p:spPr bwMode="auto">
            <a:xfrm>
              <a:off x="2915816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Mac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92"/>
          <p:cNvGrpSpPr/>
          <p:nvPr/>
        </p:nvGrpSpPr>
        <p:grpSpPr>
          <a:xfrm>
            <a:off x="179512" y="1970256"/>
            <a:ext cx="2664296" cy="400110"/>
            <a:chOff x="251520" y="5693186"/>
            <a:chExt cx="2664296" cy="40011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691952" y="5693186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91"/>
          <p:cNvGrpSpPr/>
          <p:nvPr/>
        </p:nvGrpSpPr>
        <p:grpSpPr>
          <a:xfrm>
            <a:off x="2267744" y="1434262"/>
            <a:ext cx="720080" cy="576064"/>
            <a:chOff x="2339752" y="5157192"/>
            <a:chExt cx="720080" cy="576064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2627784" y="5733256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627784" y="5157192"/>
              <a:ext cx="0" cy="5760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189"/>
          <p:cNvGrpSpPr/>
          <p:nvPr/>
        </p:nvGrpSpPr>
        <p:grpSpPr>
          <a:xfrm>
            <a:off x="1547664" y="1146230"/>
            <a:ext cx="1152128" cy="504056"/>
            <a:chOff x="1619672" y="4869160"/>
            <a:chExt cx="1152128" cy="504056"/>
          </a:xfrm>
        </p:grpSpPr>
        <p:sp>
          <p:nvSpPr>
            <p:cNvPr id="173" name="Rectangle 172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188"/>
          <p:cNvGrpSpPr/>
          <p:nvPr/>
        </p:nvGrpSpPr>
        <p:grpSpPr>
          <a:xfrm>
            <a:off x="107504" y="1002214"/>
            <a:ext cx="1440160" cy="379785"/>
            <a:chOff x="179512" y="4561383"/>
            <a:chExt cx="1440160" cy="379785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81"/>
          <p:cNvGrpSpPr/>
          <p:nvPr/>
        </p:nvGrpSpPr>
        <p:grpSpPr>
          <a:xfrm>
            <a:off x="3491880" y="1434262"/>
            <a:ext cx="855712" cy="792088"/>
            <a:chOff x="3491880" y="2780928"/>
            <a:chExt cx="855712" cy="792088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3851920" y="314096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707904" y="3140968"/>
              <a:ext cx="8384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491880" y="3573016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 Box 7"/>
            <p:cNvSpPr txBox="1">
              <a:spLocks noChangeArrowheads="1"/>
            </p:cNvSpPr>
            <p:nvPr/>
          </p:nvSpPr>
          <p:spPr bwMode="auto">
            <a:xfrm>
              <a:off x="3923928" y="278092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3707904" y="314096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1691680" y="735668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Generation</a:t>
            </a:r>
            <a:endParaRPr lang="en-US" sz="1600" baseline="-25000" dirty="0" smtClean="0"/>
          </a:p>
        </p:txBody>
      </p: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2267744" y="25143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Mac’</a:t>
            </a:r>
            <a:endParaRPr lang="en-US" sz="1600" baseline="-25000" dirty="0" smtClean="0"/>
          </a:p>
        </p:txBody>
      </p:sp>
      <p:sp>
        <p:nvSpPr>
          <p:cNvPr id="194" name="Rectangle 193"/>
          <p:cNvSpPr/>
          <p:nvPr/>
        </p:nvSpPr>
        <p:spPr>
          <a:xfrm>
            <a:off x="5868144" y="1074222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194"/>
          <p:cNvGrpSpPr/>
          <p:nvPr/>
        </p:nvGrpSpPr>
        <p:grpSpPr>
          <a:xfrm>
            <a:off x="7380312" y="1938318"/>
            <a:ext cx="936104" cy="504056"/>
            <a:chOff x="2843808" y="5661248"/>
            <a:chExt cx="936104" cy="504056"/>
          </a:xfrm>
        </p:grpSpPr>
        <p:sp>
          <p:nvSpPr>
            <p:cNvPr id="196" name="Rectangle 195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2843808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err="1" smtClean="0">
                  <a:sym typeface="Symbol"/>
                </a:rPr>
                <a:t>Vrfy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Group 197"/>
          <p:cNvGrpSpPr/>
          <p:nvPr/>
        </p:nvGrpSpPr>
        <p:grpSpPr>
          <a:xfrm>
            <a:off x="4788024" y="2308810"/>
            <a:ext cx="2664296" cy="400110"/>
            <a:chOff x="251520" y="6031740"/>
            <a:chExt cx="2664296" cy="400110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 Box 7"/>
            <p:cNvSpPr txBox="1">
              <a:spLocks noChangeArrowheads="1"/>
            </p:cNvSpPr>
            <p:nvPr/>
          </p:nvSpPr>
          <p:spPr bwMode="auto">
            <a:xfrm>
              <a:off x="691952" y="603174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200"/>
          <p:cNvGrpSpPr/>
          <p:nvPr/>
        </p:nvGrpSpPr>
        <p:grpSpPr>
          <a:xfrm>
            <a:off x="6876256" y="1434262"/>
            <a:ext cx="720080" cy="482570"/>
            <a:chOff x="2339752" y="5157192"/>
            <a:chExt cx="720080" cy="482570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2627784" y="563976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627784" y="5157192"/>
              <a:ext cx="0" cy="48257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205"/>
          <p:cNvGrpSpPr/>
          <p:nvPr/>
        </p:nvGrpSpPr>
        <p:grpSpPr>
          <a:xfrm>
            <a:off x="6156176" y="1146230"/>
            <a:ext cx="1152128" cy="504056"/>
            <a:chOff x="1619672" y="4869160"/>
            <a:chExt cx="1152128" cy="504056"/>
          </a:xfrm>
        </p:grpSpPr>
        <p:sp>
          <p:nvSpPr>
            <p:cNvPr id="207" name="Rectangle 206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Group 208"/>
          <p:cNvGrpSpPr/>
          <p:nvPr/>
        </p:nvGrpSpPr>
        <p:grpSpPr>
          <a:xfrm>
            <a:off x="4716016" y="1002214"/>
            <a:ext cx="1440160" cy="379785"/>
            <a:chOff x="179512" y="4561383"/>
            <a:chExt cx="1440160" cy="379785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218" name="Text Box 7"/>
          <p:cNvSpPr txBox="1">
            <a:spLocks noChangeArrowheads="1"/>
          </p:cNvSpPr>
          <p:nvPr/>
        </p:nvSpPr>
        <p:spPr bwMode="auto">
          <a:xfrm>
            <a:off x="6300192" y="735668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Verification</a:t>
            </a:r>
            <a:endParaRPr lang="en-US" sz="1600" baseline="-25000" dirty="0" smtClean="0"/>
          </a:p>
        </p:txBody>
      </p:sp>
      <p:sp>
        <p:nvSpPr>
          <p:cNvPr id="219" name="Text Box 7"/>
          <p:cNvSpPr txBox="1">
            <a:spLocks noChangeArrowheads="1"/>
          </p:cNvSpPr>
          <p:nvPr/>
        </p:nvSpPr>
        <p:spPr bwMode="auto">
          <a:xfrm>
            <a:off x="6876256" y="25143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Vrfy</a:t>
            </a:r>
            <a:r>
              <a:rPr lang="en-US" sz="1600" dirty="0" smtClean="0">
                <a:sym typeface="Symbol"/>
              </a:rPr>
              <a:t>’</a:t>
            </a:r>
            <a:endParaRPr lang="en-US" sz="1600" baseline="-25000" dirty="0" smtClean="0"/>
          </a:p>
        </p:txBody>
      </p:sp>
      <p:grpSp>
        <p:nvGrpSpPr>
          <p:cNvPr id="15" name="Group 227"/>
          <p:cNvGrpSpPr/>
          <p:nvPr/>
        </p:nvGrpSpPr>
        <p:grpSpPr>
          <a:xfrm>
            <a:off x="5076056" y="1772816"/>
            <a:ext cx="2376264" cy="400110"/>
            <a:chOff x="5076056" y="5229200"/>
            <a:chExt cx="2376264" cy="400110"/>
          </a:xfrm>
        </p:grpSpPr>
        <p:cxnSp>
          <p:nvCxnSpPr>
            <p:cNvPr id="225" name="Straight Arrow Connector 224"/>
            <p:cNvCxnSpPr/>
            <p:nvPr/>
          </p:nvCxnSpPr>
          <p:spPr>
            <a:xfrm>
              <a:off x="5148064" y="5589240"/>
              <a:ext cx="23042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 Box 7"/>
            <p:cNvSpPr txBox="1">
              <a:spLocks noChangeArrowheads="1"/>
            </p:cNvSpPr>
            <p:nvPr/>
          </p:nvSpPr>
          <p:spPr bwMode="auto">
            <a:xfrm>
              <a:off x="5076056" y="522920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246"/>
          <p:cNvGrpSpPr/>
          <p:nvPr/>
        </p:nvGrpSpPr>
        <p:grpSpPr>
          <a:xfrm>
            <a:off x="8100392" y="1844824"/>
            <a:ext cx="432048" cy="400110"/>
            <a:chOff x="8100392" y="5301208"/>
            <a:chExt cx="432048" cy="40011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8100392" y="566124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 Box 7"/>
            <p:cNvSpPr txBox="1">
              <a:spLocks noChangeArrowheads="1"/>
            </p:cNvSpPr>
            <p:nvPr/>
          </p:nvSpPr>
          <p:spPr bwMode="auto">
            <a:xfrm>
              <a:off x="8108776" y="530120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245"/>
          <p:cNvGrpSpPr/>
          <p:nvPr/>
        </p:nvGrpSpPr>
        <p:grpSpPr>
          <a:xfrm>
            <a:off x="8460432" y="1444714"/>
            <a:ext cx="999728" cy="400110"/>
            <a:chOff x="8460432" y="4901098"/>
            <a:chExt cx="999728" cy="400110"/>
          </a:xfrm>
        </p:grpSpPr>
        <p:cxnSp>
          <p:nvCxnSpPr>
            <p:cNvPr id="244" name="Straight Arrow Connector 243"/>
            <p:cNvCxnSpPr/>
            <p:nvPr/>
          </p:nvCxnSpPr>
          <p:spPr>
            <a:xfrm>
              <a:off x="8460432" y="5301208"/>
              <a:ext cx="50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 Box 7"/>
            <p:cNvSpPr txBox="1">
              <a:spLocks noChangeArrowheads="1"/>
            </p:cNvSpPr>
            <p:nvPr/>
          </p:nvSpPr>
          <p:spPr bwMode="auto">
            <a:xfrm>
              <a:off x="8532440" y="4901098"/>
              <a:ext cx="9277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35496" y="299695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Theorem 5.6: The above construction gives a secure MAC for arbitrary-length messages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27584" y="3625279"/>
            <a:ext cx="2232248" cy="1387897"/>
            <a:chOff x="827584" y="3481263"/>
            <a:chExt cx="2232248" cy="1387897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3861048"/>
              <a:ext cx="1082902" cy="624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827584" y="4561383"/>
              <a:ext cx="22322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I can forge (Mac’, </a:t>
              </a:r>
              <a:r>
                <a:rPr lang="en-US" sz="1400" dirty="0" err="1" smtClean="0">
                  <a:sym typeface="Symbol"/>
                </a:rPr>
                <a:t>Vrfy</a:t>
              </a:r>
              <a:r>
                <a:rPr lang="en-US" sz="1400" dirty="0" smtClean="0">
                  <a:sym typeface="Symbol"/>
                </a:rPr>
                <a:t>’)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187624" y="3481263"/>
              <a:ext cx="187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PPT Attacker A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66554" y="3789040"/>
            <a:ext cx="3185966" cy="1296144"/>
            <a:chOff x="6066554" y="3789040"/>
            <a:chExt cx="3185966" cy="1296144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66554" y="3789040"/>
              <a:ext cx="1601790" cy="967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6367554" y="4777407"/>
              <a:ext cx="16608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MAC-Oracle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  <p:grpSp>
          <p:nvGrpSpPr>
            <p:cNvPr id="72" name="Group 48"/>
            <p:cNvGrpSpPr/>
            <p:nvPr/>
          </p:nvGrpSpPr>
          <p:grpSpPr>
            <a:xfrm>
              <a:off x="8181528" y="4509120"/>
              <a:ext cx="1070992" cy="338554"/>
              <a:chOff x="7514955" y="5223801"/>
              <a:chExt cx="1207300" cy="6178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524328" y="5301208"/>
                <a:ext cx="91440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7514955" y="5223801"/>
                <a:ext cx="1207300" cy="617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/>
                  <a:t>Gen(1</a:t>
                </a:r>
                <a:r>
                  <a:rPr lang="en-US" sz="1600" baseline="30000" dirty="0" smtClean="0"/>
                  <a:t>n</a:t>
                </a:r>
                <a:r>
                  <a:rPr lang="en-US" sz="1600" dirty="0" smtClean="0"/>
                  <a:t>)</a:t>
                </a:r>
                <a:endParaRPr lang="en-US" sz="16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596336" y="4197814"/>
              <a:ext cx="549731" cy="383314"/>
              <a:chOff x="7596336" y="4197814"/>
              <a:chExt cx="549731" cy="383314"/>
            </a:xfrm>
          </p:grpSpPr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 rot="1022624">
                <a:off x="7762799" y="4197814"/>
                <a:ext cx="3832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/>
                  <a:t>k</a:t>
                </a:r>
                <a:endParaRPr lang="en-US" sz="16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596336" y="4437112"/>
                <a:ext cx="504056" cy="14401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3275856" y="3429000"/>
            <a:ext cx="2592288" cy="338554"/>
            <a:chOff x="3275856" y="3594502"/>
            <a:chExt cx="2592288" cy="338554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3275856" y="3933056"/>
              <a:ext cx="25922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3779912" y="3594502"/>
              <a:ext cx="18722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</a:t>
              </a:r>
              <a:r>
                <a:rPr lang="en-US" sz="1600" baseline="-25000" dirty="0" smtClean="0">
                  <a:sym typeface="Symbol"/>
                </a:rPr>
                <a:t>1</a:t>
              </a:r>
              <a:r>
                <a:rPr lang="en-US" sz="1600" dirty="0" smtClean="0">
                  <a:sym typeface="Symbol"/>
                </a:rPr>
                <a:t>, m</a:t>
              </a:r>
              <a:r>
                <a:rPr lang="en-US" sz="1600" baseline="-25000" dirty="0" smtClean="0">
                  <a:sym typeface="Symbol"/>
                </a:rPr>
                <a:t>2</a:t>
              </a:r>
              <a:r>
                <a:rPr lang="en-US" sz="1600" dirty="0" smtClean="0">
                  <a:sym typeface="Symbol"/>
                </a:rPr>
                <a:t>, …, </a:t>
              </a:r>
              <a:r>
                <a:rPr lang="en-US" sz="1600" dirty="0" err="1" smtClean="0">
                  <a:sym typeface="Symbol"/>
                </a:rPr>
                <a:t>m</a:t>
              </a:r>
              <a:r>
                <a:rPr lang="en-US" sz="1600" baseline="-25000" dirty="0" err="1" smtClean="0">
                  <a:sym typeface="Symbol"/>
                </a:rPr>
                <a:t>q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275856" y="3902278"/>
            <a:ext cx="2592288" cy="369332"/>
            <a:chOff x="3275856" y="3563724"/>
            <a:chExt cx="2592288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275856" y="3933056"/>
              <a:ext cx="25922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923928" y="3563724"/>
              <a:ext cx="18722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t</a:t>
              </a:r>
              <a:r>
                <a:rPr lang="en-US" sz="1600" baseline="-25000" dirty="0" smtClean="0">
                  <a:sym typeface="Symbol"/>
                </a:rPr>
                <a:t>1</a:t>
              </a:r>
              <a:r>
                <a:rPr lang="en-US" sz="1600" dirty="0" smtClean="0">
                  <a:sym typeface="Symbol"/>
                </a:rPr>
                <a:t>, t</a:t>
              </a:r>
              <a:r>
                <a:rPr lang="en-US" sz="1600" baseline="-25000" dirty="0" smtClean="0">
                  <a:sym typeface="Symbol"/>
                </a:rPr>
                <a:t>2</a:t>
              </a:r>
              <a:r>
                <a:rPr lang="en-US" sz="1600" dirty="0" smtClean="0">
                  <a:sym typeface="Symbol"/>
                </a:rPr>
                <a:t>, …, </a:t>
              </a:r>
              <a:r>
                <a:rPr lang="en-US" sz="1600" dirty="0" err="1" smtClean="0">
                  <a:sym typeface="Symbol"/>
                </a:rPr>
                <a:t>t</a:t>
              </a:r>
              <a:r>
                <a:rPr lang="en-US" sz="1600" baseline="-25000" dirty="0" err="1" smtClean="0">
                  <a:sym typeface="Symbol"/>
                </a:rPr>
                <a:t>q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3851920" y="4262318"/>
            <a:ext cx="1935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t</a:t>
            </a:r>
            <a:r>
              <a:rPr lang="en-US" sz="1600" baseline="-25000" dirty="0" err="1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= Mac</a:t>
            </a:r>
            <a:r>
              <a:rPr lang="en-US" sz="1600" baseline="-25000" dirty="0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(h(m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))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275856" y="4631650"/>
            <a:ext cx="2736304" cy="338554"/>
            <a:chOff x="3275856" y="3645024"/>
            <a:chExt cx="2736304" cy="338554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275856" y="3933056"/>
              <a:ext cx="25922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4139952" y="3645024"/>
              <a:ext cx="18722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(m*, t*)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5496" y="521003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A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successfully forges (Mac’, 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Vrfy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’)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if m*  m</a:t>
            </a:r>
            <a:r>
              <a:rPr lang="en-US" sz="20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, m</a:t>
            </a:r>
            <a:r>
              <a:rPr lang="en-US" sz="20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, …,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m</a:t>
            </a:r>
            <a:r>
              <a:rPr lang="en-US" sz="2000" baseline="-25000" dirty="0" err="1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 and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Vrfy</a:t>
            </a:r>
            <a:r>
              <a:rPr lang="en-US" sz="2000" baseline="-25000" dirty="0" err="1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(m*, t*) = 1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35496" y="5569495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The above is possible under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two possible cases</a:t>
            </a:r>
            <a:r>
              <a:rPr lang="en-US" sz="1400" dirty="0" smtClean="0">
                <a:sym typeface="Symbol"/>
              </a:rPr>
              <a:t>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79512" y="5949280"/>
            <a:ext cx="9361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Case I: There exists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some m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 {m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, …, 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2000" baseline="-25000" dirty="0" err="1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} </a:t>
            </a:r>
            <a:r>
              <a:rPr lang="en-US" sz="1400" dirty="0" smtClean="0">
                <a:sym typeface="Symbol"/>
              </a:rPr>
              <a:t>such that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h(m</a:t>
            </a:r>
            <a:r>
              <a:rPr lang="en-US" sz="2000" baseline="-250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) = h(m*) </a:t>
            </a:r>
            <a:r>
              <a:rPr lang="en-US" sz="1400" dirty="0" smtClean="0">
                <a:sym typeface="Symbol"/>
              </a:rPr>
              <a:t>--- then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Mac’</a:t>
            </a:r>
            <a:r>
              <a:rPr lang="en-US" sz="2000" baseline="-25000" dirty="0" err="1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(m</a:t>
            </a:r>
            <a:r>
              <a:rPr lang="en-US" sz="2000" baseline="-250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) =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Mac’</a:t>
            </a:r>
            <a:r>
              <a:rPr lang="en-US" sz="2000" baseline="-25000" dirty="0" err="1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(m*) =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t</a:t>
            </a:r>
            <a:r>
              <a:rPr lang="en-US" sz="2000" baseline="-25000" dirty="0" err="1" smtClean="0">
                <a:solidFill>
                  <a:srgbClr val="0000FF"/>
                </a:solidFill>
                <a:sym typeface="Symbol"/>
              </a:rPr>
              <a:t>i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323528" y="6330806"/>
            <a:ext cx="936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sym typeface="Symbol"/>
              </a:rPr>
              <a:t>But the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probability that h(m*) = h(m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) for m*  m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is negligible</a:t>
            </a:r>
            <a:r>
              <a:rPr lang="en-US" sz="1400" dirty="0" smtClean="0">
                <a:sym typeface="Symbol"/>
              </a:rPr>
              <a:t> ---- as h is a CRHF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1" grpId="0"/>
      <p:bldP spid="92" grpId="0"/>
      <p:bldP spid="93" grpId="0"/>
      <p:bldP spid="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36512" y="-27384"/>
            <a:ext cx="9217024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Hash-and-MAC Paradigm: Security (Sketch)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59632" y="1074222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90"/>
          <p:cNvGrpSpPr/>
          <p:nvPr/>
        </p:nvGrpSpPr>
        <p:grpSpPr>
          <a:xfrm>
            <a:off x="2843808" y="1938318"/>
            <a:ext cx="936104" cy="504056"/>
            <a:chOff x="2915816" y="5661248"/>
            <a:chExt cx="936104" cy="504056"/>
          </a:xfrm>
        </p:grpSpPr>
        <p:sp>
          <p:nvSpPr>
            <p:cNvPr id="162" name="Rectangle 161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Text Box 7"/>
            <p:cNvSpPr txBox="1">
              <a:spLocks noChangeArrowheads="1"/>
            </p:cNvSpPr>
            <p:nvPr/>
          </p:nvSpPr>
          <p:spPr bwMode="auto">
            <a:xfrm>
              <a:off x="2915816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Mac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92"/>
          <p:cNvGrpSpPr/>
          <p:nvPr/>
        </p:nvGrpSpPr>
        <p:grpSpPr>
          <a:xfrm>
            <a:off x="179512" y="1970256"/>
            <a:ext cx="2664296" cy="400110"/>
            <a:chOff x="251520" y="5693186"/>
            <a:chExt cx="2664296" cy="40011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691952" y="5693186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91"/>
          <p:cNvGrpSpPr/>
          <p:nvPr/>
        </p:nvGrpSpPr>
        <p:grpSpPr>
          <a:xfrm>
            <a:off x="2267744" y="1434262"/>
            <a:ext cx="720080" cy="576064"/>
            <a:chOff x="2339752" y="5157192"/>
            <a:chExt cx="720080" cy="576064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2627784" y="5733256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627784" y="5157192"/>
              <a:ext cx="0" cy="5760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189"/>
          <p:cNvGrpSpPr/>
          <p:nvPr/>
        </p:nvGrpSpPr>
        <p:grpSpPr>
          <a:xfrm>
            <a:off x="1547664" y="1146230"/>
            <a:ext cx="1152128" cy="504056"/>
            <a:chOff x="1619672" y="4869160"/>
            <a:chExt cx="1152128" cy="504056"/>
          </a:xfrm>
        </p:grpSpPr>
        <p:sp>
          <p:nvSpPr>
            <p:cNvPr id="173" name="Rectangle 172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188"/>
          <p:cNvGrpSpPr/>
          <p:nvPr/>
        </p:nvGrpSpPr>
        <p:grpSpPr>
          <a:xfrm>
            <a:off x="107504" y="1002214"/>
            <a:ext cx="1440160" cy="379785"/>
            <a:chOff x="179512" y="4561383"/>
            <a:chExt cx="1440160" cy="379785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81"/>
          <p:cNvGrpSpPr/>
          <p:nvPr/>
        </p:nvGrpSpPr>
        <p:grpSpPr>
          <a:xfrm>
            <a:off x="3491880" y="1434262"/>
            <a:ext cx="855712" cy="792088"/>
            <a:chOff x="3491880" y="2780928"/>
            <a:chExt cx="855712" cy="792088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3851920" y="314096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707904" y="3140968"/>
              <a:ext cx="8384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491880" y="3573016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 Box 7"/>
            <p:cNvSpPr txBox="1">
              <a:spLocks noChangeArrowheads="1"/>
            </p:cNvSpPr>
            <p:nvPr/>
          </p:nvSpPr>
          <p:spPr bwMode="auto">
            <a:xfrm>
              <a:off x="3923928" y="278092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3707904" y="314096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1691680" y="735668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Generation</a:t>
            </a:r>
            <a:endParaRPr lang="en-US" sz="1600" baseline="-25000" dirty="0" smtClean="0"/>
          </a:p>
        </p:txBody>
      </p: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2267744" y="25143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Mac’</a:t>
            </a:r>
            <a:endParaRPr lang="en-US" sz="1600" baseline="-25000" dirty="0" smtClean="0"/>
          </a:p>
        </p:txBody>
      </p:sp>
      <p:sp>
        <p:nvSpPr>
          <p:cNvPr id="194" name="Rectangle 193"/>
          <p:cNvSpPr/>
          <p:nvPr/>
        </p:nvSpPr>
        <p:spPr>
          <a:xfrm>
            <a:off x="5868144" y="1074222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194"/>
          <p:cNvGrpSpPr/>
          <p:nvPr/>
        </p:nvGrpSpPr>
        <p:grpSpPr>
          <a:xfrm>
            <a:off x="7380312" y="1938318"/>
            <a:ext cx="936104" cy="504056"/>
            <a:chOff x="2843808" y="5661248"/>
            <a:chExt cx="936104" cy="504056"/>
          </a:xfrm>
        </p:grpSpPr>
        <p:sp>
          <p:nvSpPr>
            <p:cNvPr id="196" name="Rectangle 195"/>
            <p:cNvSpPr/>
            <p:nvPr/>
          </p:nvSpPr>
          <p:spPr>
            <a:xfrm>
              <a:off x="2915816" y="5661248"/>
              <a:ext cx="648072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2843808" y="5733256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err="1" smtClean="0">
                  <a:sym typeface="Symbol"/>
                </a:rPr>
                <a:t>Vrfy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Group 197"/>
          <p:cNvGrpSpPr/>
          <p:nvPr/>
        </p:nvGrpSpPr>
        <p:grpSpPr>
          <a:xfrm>
            <a:off x="4788024" y="2308810"/>
            <a:ext cx="2664296" cy="400110"/>
            <a:chOff x="251520" y="6031740"/>
            <a:chExt cx="2664296" cy="400110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251520" y="6093296"/>
              <a:ext cx="26642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 Box 7"/>
            <p:cNvSpPr txBox="1">
              <a:spLocks noChangeArrowheads="1"/>
            </p:cNvSpPr>
            <p:nvPr/>
          </p:nvSpPr>
          <p:spPr bwMode="auto">
            <a:xfrm>
              <a:off x="691952" y="603174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Group 200"/>
          <p:cNvGrpSpPr/>
          <p:nvPr/>
        </p:nvGrpSpPr>
        <p:grpSpPr>
          <a:xfrm>
            <a:off x="6876256" y="1434262"/>
            <a:ext cx="720080" cy="482570"/>
            <a:chOff x="2339752" y="5157192"/>
            <a:chExt cx="720080" cy="482570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2627784" y="563976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339752" y="5157192"/>
              <a:ext cx="28803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627784" y="5157192"/>
              <a:ext cx="0" cy="48257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7"/>
            <p:cNvSpPr txBox="1">
              <a:spLocks noChangeArrowheads="1"/>
            </p:cNvSpPr>
            <p:nvPr/>
          </p:nvSpPr>
          <p:spPr bwMode="auto">
            <a:xfrm>
              <a:off x="2636168" y="5189130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d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205"/>
          <p:cNvGrpSpPr/>
          <p:nvPr/>
        </p:nvGrpSpPr>
        <p:grpSpPr>
          <a:xfrm>
            <a:off x="6156176" y="1146230"/>
            <a:ext cx="1152128" cy="504056"/>
            <a:chOff x="1619672" y="4869160"/>
            <a:chExt cx="1152128" cy="504056"/>
          </a:xfrm>
        </p:grpSpPr>
        <p:sp>
          <p:nvSpPr>
            <p:cNvPr id="207" name="Rectangle 206"/>
            <p:cNvSpPr/>
            <p:nvPr/>
          </p:nvSpPr>
          <p:spPr>
            <a:xfrm>
              <a:off x="1619672" y="4869160"/>
              <a:ext cx="792088" cy="504056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Text Box 7"/>
            <p:cNvSpPr txBox="1">
              <a:spLocks noChangeArrowheads="1"/>
            </p:cNvSpPr>
            <p:nvPr/>
          </p:nvSpPr>
          <p:spPr bwMode="auto">
            <a:xfrm>
              <a:off x="1835696" y="4901098"/>
              <a:ext cx="9361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h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208"/>
          <p:cNvGrpSpPr/>
          <p:nvPr/>
        </p:nvGrpSpPr>
        <p:grpSpPr>
          <a:xfrm>
            <a:off x="4716016" y="1002214"/>
            <a:ext cx="1440160" cy="379785"/>
            <a:chOff x="179512" y="4561383"/>
            <a:chExt cx="1440160" cy="379785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251520" y="4941168"/>
              <a:ext cx="136815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 Box 7"/>
            <p:cNvSpPr txBox="1">
              <a:spLocks noChangeArrowheads="1"/>
            </p:cNvSpPr>
            <p:nvPr/>
          </p:nvSpPr>
          <p:spPr bwMode="auto">
            <a:xfrm>
              <a:off x="179512" y="4561383"/>
              <a:ext cx="144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  {0, 1}* 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218" name="Text Box 7"/>
          <p:cNvSpPr txBox="1">
            <a:spLocks noChangeArrowheads="1"/>
          </p:cNvSpPr>
          <p:nvPr/>
        </p:nvSpPr>
        <p:spPr bwMode="auto">
          <a:xfrm>
            <a:off x="6300192" y="735668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Tag Verification</a:t>
            </a:r>
            <a:endParaRPr lang="en-US" sz="1600" baseline="-25000" dirty="0" smtClean="0"/>
          </a:p>
        </p:txBody>
      </p:sp>
      <p:sp>
        <p:nvSpPr>
          <p:cNvPr id="219" name="Text Box 7"/>
          <p:cNvSpPr txBox="1">
            <a:spLocks noChangeArrowheads="1"/>
          </p:cNvSpPr>
          <p:nvPr/>
        </p:nvSpPr>
        <p:spPr bwMode="auto">
          <a:xfrm>
            <a:off x="6876256" y="25143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Vrfy</a:t>
            </a:r>
            <a:r>
              <a:rPr lang="en-US" sz="1600" dirty="0" smtClean="0">
                <a:sym typeface="Symbol"/>
              </a:rPr>
              <a:t>’</a:t>
            </a:r>
            <a:endParaRPr lang="en-US" sz="1600" baseline="-25000" dirty="0" smtClean="0"/>
          </a:p>
        </p:txBody>
      </p:sp>
      <p:grpSp>
        <p:nvGrpSpPr>
          <p:cNvPr id="14" name="Group 227"/>
          <p:cNvGrpSpPr/>
          <p:nvPr/>
        </p:nvGrpSpPr>
        <p:grpSpPr>
          <a:xfrm>
            <a:off x="5076056" y="1772816"/>
            <a:ext cx="2376264" cy="400110"/>
            <a:chOff x="5076056" y="5229200"/>
            <a:chExt cx="2376264" cy="400110"/>
          </a:xfrm>
        </p:grpSpPr>
        <p:cxnSp>
          <p:nvCxnSpPr>
            <p:cNvPr id="225" name="Straight Arrow Connector 224"/>
            <p:cNvCxnSpPr/>
            <p:nvPr/>
          </p:nvCxnSpPr>
          <p:spPr>
            <a:xfrm>
              <a:off x="5148064" y="5589240"/>
              <a:ext cx="23042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 Box 7"/>
            <p:cNvSpPr txBox="1">
              <a:spLocks noChangeArrowheads="1"/>
            </p:cNvSpPr>
            <p:nvPr/>
          </p:nvSpPr>
          <p:spPr bwMode="auto">
            <a:xfrm>
              <a:off x="5076056" y="5229200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k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Group 246"/>
          <p:cNvGrpSpPr/>
          <p:nvPr/>
        </p:nvGrpSpPr>
        <p:grpSpPr>
          <a:xfrm>
            <a:off x="8100392" y="1844824"/>
            <a:ext cx="432048" cy="400110"/>
            <a:chOff x="8100392" y="5301208"/>
            <a:chExt cx="432048" cy="40011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8100392" y="5661248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 Box 7"/>
            <p:cNvSpPr txBox="1">
              <a:spLocks noChangeArrowheads="1"/>
            </p:cNvSpPr>
            <p:nvPr/>
          </p:nvSpPr>
          <p:spPr bwMode="auto">
            <a:xfrm>
              <a:off x="8108776" y="5301208"/>
              <a:ext cx="4236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245"/>
          <p:cNvGrpSpPr/>
          <p:nvPr/>
        </p:nvGrpSpPr>
        <p:grpSpPr>
          <a:xfrm>
            <a:off x="8460432" y="1444714"/>
            <a:ext cx="999728" cy="400110"/>
            <a:chOff x="8460432" y="4901098"/>
            <a:chExt cx="999728" cy="400110"/>
          </a:xfrm>
        </p:grpSpPr>
        <p:cxnSp>
          <p:nvCxnSpPr>
            <p:cNvPr id="244" name="Straight Arrow Connector 243"/>
            <p:cNvCxnSpPr/>
            <p:nvPr/>
          </p:nvCxnSpPr>
          <p:spPr>
            <a:xfrm>
              <a:off x="8460432" y="5301208"/>
              <a:ext cx="50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 Box 7"/>
            <p:cNvSpPr txBox="1">
              <a:spLocks noChangeArrowheads="1"/>
            </p:cNvSpPr>
            <p:nvPr/>
          </p:nvSpPr>
          <p:spPr bwMode="auto">
            <a:xfrm>
              <a:off x="8532440" y="4901098"/>
              <a:ext cx="9277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35496" y="2996952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Theorem 5.6: The above construction gives a secure MAC for arbitrary-length messages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7" name="Group 68"/>
          <p:cNvGrpSpPr/>
          <p:nvPr/>
        </p:nvGrpSpPr>
        <p:grpSpPr>
          <a:xfrm>
            <a:off x="827584" y="3625279"/>
            <a:ext cx="2232248" cy="1387897"/>
            <a:chOff x="827584" y="3481263"/>
            <a:chExt cx="2232248" cy="1387897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3861048"/>
              <a:ext cx="1082902" cy="624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827584" y="4561383"/>
              <a:ext cx="22322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I can forge (Mac’, </a:t>
              </a:r>
              <a:r>
                <a:rPr lang="en-US" sz="1400" dirty="0" err="1" smtClean="0">
                  <a:sym typeface="Symbol"/>
                </a:rPr>
                <a:t>Vrfy</a:t>
              </a:r>
              <a:r>
                <a:rPr lang="en-US" sz="1400" dirty="0" smtClean="0">
                  <a:sym typeface="Symbol"/>
                </a:rPr>
                <a:t>’)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187624" y="3481263"/>
              <a:ext cx="187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PPT Attacker A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Group 80"/>
          <p:cNvGrpSpPr/>
          <p:nvPr/>
        </p:nvGrpSpPr>
        <p:grpSpPr>
          <a:xfrm>
            <a:off x="6066554" y="3789040"/>
            <a:ext cx="3185966" cy="1296144"/>
            <a:chOff x="6066554" y="3789040"/>
            <a:chExt cx="3185966" cy="1296144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66554" y="3789040"/>
              <a:ext cx="1601790" cy="967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6367554" y="4777407"/>
              <a:ext cx="16608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MAC-Oracle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  <p:grpSp>
          <p:nvGrpSpPr>
            <p:cNvPr id="19" name="Group 48"/>
            <p:cNvGrpSpPr/>
            <p:nvPr/>
          </p:nvGrpSpPr>
          <p:grpSpPr>
            <a:xfrm>
              <a:off x="8181528" y="4509120"/>
              <a:ext cx="1070992" cy="338554"/>
              <a:chOff x="7514955" y="5223801"/>
              <a:chExt cx="1207300" cy="6178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524328" y="5301208"/>
                <a:ext cx="91440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7514955" y="5223801"/>
                <a:ext cx="1207300" cy="617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/>
                  <a:t>Gen(1</a:t>
                </a:r>
                <a:r>
                  <a:rPr lang="en-US" sz="1600" baseline="30000" dirty="0" smtClean="0"/>
                  <a:t>n</a:t>
                </a:r>
                <a:r>
                  <a:rPr lang="en-US" sz="1600" dirty="0" smtClean="0"/>
                  <a:t>)</a:t>
                </a:r>
                <a:endParaRPr lang="en-US" sz="16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0" name="Group 77"/>
            <p:cNvGrpSpPr/>
            <p:nvPr/>
          </p:nvGrpSpPr>
          <p:grpSpPr>
            <a:xfrm>
              <a:off x="7596336" y="4197814"/>
              <a:ext cx="549731" cy="383314"/>
              <a:chOff x="7596336" y="4197814"/>
              <a:chExt cx="549731" cy="383314"/>
            </a:xfrm>
          </p:grpSpPr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 rot="1022624">
                <a:off x="7762799" y="4197814"/>
                <a:ext cx="3832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/>
                  <a:t>k</a:t>
                </a:r>
                <a:endParaRPr lang="en-US" sz="16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596336" y="4437112"/>
                <a:ext cx="504056" cy="14401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82"/>
          <p:cNvGrpSpPr/>
          <p:nvPr/>
        </p:nvGrpSpPr>
        <p:grpSpPr>
          <a:xfrm>
            <a:off x="3275856" y="3429000"/>
            <a:ext cx="2592288" cy="338554"/>
            <a:chOff x="3275856" y="3594502"/>
            <a:chExt cx="2592288" cy="338554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3275856" y="3933056"/>
              <a:ext cx="25922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3779912" y="3594502"/>
              <a:ext cx="18722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m</a:t>
              </a:r>
              <a:r>
                <a:rPr lang="en-US" sz="1600" baseline="-25000" dirty="0" smtClean="0">
                  <a:sym typeface="Symbol"/>
                </a:rPr>
                <a:t>1</a:t>
              </a:r>
              <a:r>
                <a:rPr lang="en-US" sz="1600" dirty="0" smtClean="0">
                  <a:sym typeface="Symbol"/>
                </a:rPr>
                <a:t>, m</a:t>
              </a:r>
              <a:r>
                <a:rPr lang="en-US" sz="1600" baseline="-25000" dirty="0" smtClean="0">
                  <a:sym typeface="Symbol"/>
                </a:rPr>
                <a:t>2</a:t>
              </a:r>
              <a:r>
                <a:rPr lang="en-US" sz="1600" dirty="0" smtClean="0">
                  <a:sym typeface="Symbol"/>
                </a:rPr>
                <a:t>, …, </a:t>
              </a:r>
              <a:r>
                <a:rPr lang="en-US" sz="1600" dirty="0" err="1" smtClean="0">
                  <a:sym typeface="Symbol"/>
                </a:rPr>
                <a:t>m</a:t>
              </a:r>
              <a:r>
                <a:rPr lang="en-US" sz="1600" baseline="-25000" dirty="0" err="1" smtClean="0">
                  <a:sym typeface="Symbol"/>
                </a:rPr>
                <a:t>q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83"/>
          <p:cNvGrpSpPr/>
          <p:nvPr/>
        </p:nvGrpSpPr>
        <p:grpSpPr>
          <a:xfrm>
            <a:off x="3275856" y="3902278"/>
            <a:ext cx="2592288" cy="369332"/>
            <a:chOff x="3275856" y="3563724"/>
            <a:chExt cx="2592288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275856" y="3933056"/>
              <a:ext cx="25922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923928" y="3563724"/>
              <a:ext cx="18722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t</a:t>
              </a:r>
              <a:r>
                <a:rPr lang="en-US" sz="1600" baseline="-25000" dirty="0" smtClean="0">
                  <a:sym typeface="Symbol"/>
                </a:rPr>
                <a:t>1</a:t>
              </a:r>
              <a:r>
                <a:rPr lang="en-US" sz="1600" dirty="0" smtClean="0">
                  <a:sym typeface="Symbol"/>
                </a:rPr>
                <a:t>, t</a:t>
              </a:r>
              <a:r>
                <a:rPr lang="en-US" sz="1600" baseline="-25000" dirty="0" smtClean="0">
                  <a:sym typeface="Symbol"/>
                </a:rPr>
                <a:t>2</a:t>
              </a:r>
              <a:r>
                <a:rPr lang="en-US" sz="1600" dirty="0" smtClean="0">
                  <a:sym typeface="Symbol"/>
                </a:rPr>
                <a:t>, …, </a:t>
              </a:r>
              <a:r>
                <a:rPr lang="en-US" sz="1600" dirty="0" err="1" smtClean="0">
                  <a:sym typeface="Symbol"/>
                </a:rPr>
                <a:t>t</a:t>
              </a:r>
              <a:r>
                <a:rPr lang="en-US" sz="1600" baseline="-25000" dirty="0" err="1" smtClean="0">
                  <a:sym typeface="Symbol"/>
                </a:rPr>
                <a:t>q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3851920" y="4262318"/>
            <a:ext cx="1935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t</a:t>
            </a:r>
            <a:r>
              <a:rPr lang="en-US" sz="1600" baseline="-25000" dirty="0" err="1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= Mac</a:t>
            </a:r>
            <a:r>
              <a:rPr lang="en-US" sz="1600" baseline="-25000" dirty="0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(h(m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))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23" name="Group 87"/>
          <p:cNvGrpSpPr/>
          <p:nvPr/>
        </p:nvGrpSpPr>
        <p:grpSpPr>
          <a:xfrm>
            <a:off x="3275856" y="4631650"/>
            <a:ext cx="2736304" cy="338554"/>
            <a:chOff x="3275856" y="3645024"/>
            <a:chExt cx="2736304" cy="338554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275856" y="3933056"/>
              <a:ext cx="25922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4139952" y="3645024"/>
              <a:ext cx="18722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(m*, t*)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5496" y="5210036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A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successfully forges (Mac’, 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Vrfy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’)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if m*  m</a:t>
            </a:r>
            <a:r>
              <a:rPr lang="en-US" sz="20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, m</a:t>
            </a:r>
            <a:r>
              <a:rPr lang="en-US" sz="20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, …,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m</a:t>
            </a:r>
            <a:r>
              <a:rPr lang="en-US" sz="2000" baseline="-25000" dirty="0" err="1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 and </a:t>
            </a:r>
            <a:r>
              <a:rPr lang="en-US" sz="1400" dirty="0" err="1" smtClean="0">
                <a:solidFill>
                  <a:srgbClr val="0000FF"/>
                </a:solidFill>
                <a:sym typeface="Symbol"/>
              </a:rPr>
              <a:t>Vrfy</a:t>
            </a:r>
            <a:r>
              <a:rPr lang="en-US" sz="2000" baseline="-25000" dirty="0" err="1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(m*, t*) = 1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35496" y="5569495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The above is possible under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two possible cases</a:t>
            </a:r>
            <a:r>
              <a:rPr lang="en-US" sz="1400" dirty="0" smtClean="0">
                <a:sym typeface="Symbol"/>
              </a:rPr>
              <a:t>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79512" y="5949280"/>
            <a:ext cx="9361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Case II: There exists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no m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 {m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, …, 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2000" baseline="-25000" dirty="0" err="1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} </a:t>
            </a:r>
            <a:r>
              <a:rPr lang="en-US" sz="1400" dirty="0" smtClean="0">
                <a:sym typeface="Symbol"/>
              </a:rPr>
              <a:t>such that 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h(m</a:t>
            </a:r>
            <a:r>
              <a:rPr lang="en-US" sz="2000" baseline="-25000" dirty="0" smtClean="0">
                <a:solidFill>
                  <a:srgbClr val="0000FF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0000FF"/>
                </a:solidFill>
                <a:sym typeface="Symbol"/>
              </a:rPr>
              <a:t>) = h(m*)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323528" y="6330806"/>
            <a:ext cx="936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400" dirty="0" smtClean="0">
                <a:sym typeface="Symbol"/>
              </a:rPr>
              <a:t>Then </a:t>
            </a:r>
            <a:r>
              <a:rPr lang="en-US" sz="1400" dirty="0" err="1" smtClean="0">
                <a:sym typeface="Symbol"/>
              </a:rPr>
              <a:t>Vrfyk</a:t>
            </a:r>
            <a:r>
              <a:rPr lang="en-US" sz="1400" dirty="0" smtClean="0">
                <a:sym typeface="Symbol"/>
              </a:rPr>
              <a:t>(m*, t*) = 1 only if A is able to forge </a:t>
            </a:r>
            <a:r>
              <a:rPr lang="en-US" sz="2000" baseline="-25000" dirty="0" smtClean="0">
                <a:sym typeface="Symbol"/>
              </a:rPr>
              <a:t>MAC</a:t>
            </a:r>
            <a:r>
              <a:rPr lang="en-US" sz="1400" dirty="0" smtClean="0">
                <a:sym typeface="Symbol"/>
              </a:rPr>
              <a:t> = (Mac,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) --- contradiction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915816" y="4581128"/>
            <a:ext cx="3096344" cy="1188712"/>
            <a:chOff x="6804248" y="2924944"/>
            <a:chExt cx="3096344" cy="1188712"/>
          </a:xfrm>
        </p:grpSpPr>
        <p:sp>
          <p:nvSpPr>
            <p:cNvPr id="96" name="Cloud Callout 95"/>
            <p:cNvSpPr/>
            <p:nvPr/>
          </p:nvSpPr>
          <p:spPr>
            <a:xfrm>
              <a:off x="6804248" y="2924944"/>
              <a:ext cx="3096344" cy="118871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7128792" y="3212976"/>
              <a:ext cx="269979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Need to formally prove the two cases via </a:t>
              </a:r>
              <a:r>
                <a:rPr lang="en-US" sz="1400" dirty="0" smtClean="0">
                  <a:solidFill>
                    <a:srgbClr val="FF0000"/>
                  </a:solidFill>
                  <a:sym typeface="Symbol"/>
                </a:rPr>
                <a:t>suitable reductions</a:t>
              </a:r>
              <a:endParaRPr lang="en-US" sz="14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7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altLang="zh-CN" b="1" dirty="0"/>
              <a:t>Jonathan Katz, Yehuda Lindell</a:t>
            </a:r>
            <a:r>
              <a:rPr lang="en-US" altLang="zh-CN" dirty="0"/>
              <a:t>. Chapter </a:t>
            </a:r>
            <a:r>
              <a:rPr lang="en-US" altLang="zh-CN" dirty="0" smtClean="0"/>
              <a:t>5.1-5.3,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lvl="0"/>
            <a:r>
              <a:rPr lang="en-US" altLang="zh-CN" dirty="0" smtClean="0"/>
              <a:t>[2] http</a:t>
            </a:r>
            <a:r>
              <a:rPr lang="en-US" altLang="zh-CN" dirty="0"/>
              <a:t>://drona.csa.iisc.ernet.in/~arpita/Cryptography17.html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27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-36512" y="11514"/>
            <a:ext cx="928903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da-DK" sz="2400" b="1" dirty="0">
              <a:solidFill>
                <a:srgbClr val="0000FF"/>
              </a:solidFill>
            </a:endParaRPr>
          </a:p>
          <a:p>
            <a:pPr algn="ctr"/>
            <a:endParaRPr lang="da-DK" sz="4000" dirty="0" smtClean="0">
              <a:solidFill>
                <a:srgbClr val="0000FF"/>
              </a:solidFill>
            </a:endParaRPr>
          </a:p>
          <a:p>
            <a:pPr algn="ctr"/>
            <a:endParaRPr lang="da-DK" sz="4000" dirty="0">
              <a:solidFill>
                <a:srgbClr val="0000FF"/>
              </a:solidFill>
            </a:endParaRPr>
          </a:p>
          <a:p>
            <a:pPr algn="ctr"/>
            <a:endParaRPr lang="da-DK" sz="2400" b="1" dirty="0" smtClean="0">
              <a:solidFill>
                <a:srgbClr val="0000FF"/>
              </a:solidFill>
            </a:endParaRPr>
          </a:p>
          <a:p>
            <a:pPr algn="ctr"/>
            <a:endParaRPr lang="da-DK" sz="2400" b="1" dirty="0" smtClean="0">
              <a:solidFill>
                <a:srgbClr val="0000FF"/>
              </a:solidFill>
            </a:endParaRPr>
          </a:p>
          <a:p>
            <a:pPr algn="ctr"/>
            <a:endParaRPr lang="da-DK" sz="2400" b="1" dirty="0" smtClean="0">
              <a:solidFill>
                <a:srgbClr val="0000FF"/>
              </a:solidFill>
            </a:endParaRPr>
          </a:p>
          <a:p>
            <a:pPr algn="ctr"/>
            <a:endParaRPr lang="da-DK" sz="2400" b="1" dirty="0" smtClean="0">
              <a:solidFill>
                <a:srgbClr val="0000FF"/>
              </a:solidFill>
            </a:endParaRPr>
          </a:p>
          <a:p>
            <a:pPr algn="ctr"/>
            <a:endParaRPr lang="da-DK" sz="4000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endParaRPr lang="da-DK" sz="32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endParaRPr lang="da-DK" sz="3200" dirty="0" smtClean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80528" y="44624"/>
            <a:ext cx="9577064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Private-key Cryptography: A Top-down Approach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5616" y="980728"/>
            <a:ext cx="1944216" cy="720080"/>
            <a:chOff x="1115616" y="1124744"/>
            <a:chExt cx="1944216" cy="720080"/>
          </a:xfrm>
        </p:grpSpPr>
        <p:sp>
          <p:nvSpPr>
            <p:cNvPr id="4" name="Rectangle 3"/>
            <p:cNvSpPr/>
            <p:nvPr/>
          </p:nvSpPr>
          <p:spPr>
            <a:xfrm>
              <a:off x="1115616" y="1124744"/>
              <a:ext cx="17281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187624" y="1124744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Private-key Cryptography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8104" y="980728"/>
            <a:ext cx="1872208" cy="936104"/>
            <a:chOff x="1115616" y="1124744"/>
            <a:chExt cx="1872208" cy="936104"/>
          </a:xfrm>
        </p:grpSpPr>
        <p:sp>
          <p:nvSpPr>
            <p:cNvPr id="8" name="Rectangle 7"/>
            <p:cNvSpPr/>
            <p:nvPr/>
          </p:nvSpPr>
          <p:spPr>
            <a:xfrm>
              <a:off x="1115616" y="1124744"/>
              <a:ext cx="172819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115616" y="1124744"/>
              <a:ext cx="187220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Message Authentication Codes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19872" y="2348880"/>
            <a:ext cx="1872208" cy="648072"/>
            <a:chOff x="1115616" y="1124744"/>
            <a:chExt cx="1872208" cy="648072"/>
          </a:xfrm>
        </p:grpSpPr>
        <p:sp>
          <p:nvSpPr>
            <p:cNvPr id="11" name="Rectangle 10"/>
            <p:cNvSpPr/>
            <p:nvPr/>
          </p:nvSpPr>
          <p:spPr>
            <a:xfrm>
              <a:off x="1115616" y="1124744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15616" y="1124744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Pseudorandom Permutations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3429000"/>
            <a:ext cx="1944216" cy="369332"/>
            <a:chOff x="1115616" y="1124744"/>
            <a:chExt cx="1944216" cy="369332"/>
          </a:xfrm>
        </p:grpSpPr>
        <p:sp>
          <p:nvSpPr>
            <p:cNvPr id="14" name="Rectangle 13"/>
            <p:cNvSpPr/>
            <p:nvPr/>
          </p:nvSpPr>
          <p:spPr>
            <a:xfrm>
              <a:off x="1115616" y="1124744"/>
              <a:ext cx="172819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187624" y="1124744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Block Ciphers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2120" y="3429000"/>
            <a:ext cx="1872208" cy="648072"/>
            <a:chOff x="1115616" y="1124744"/>
            <a:chExt cx="1872208" cy="648072"/>
          </a:xfrm>
        </p:grpSpPr>
        <p:sp>
          <p:nvSpPr>
            <p:cNvPr id="17" name="Rectangle 16"/>
            <p:cNvSpPr/>
            <p:nvPr/>
          </p:nvSpPr>
          <p:spPr>
            <a:xfrm>
              <a:off x="1115616" y="1124744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115616" y="1124744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Pseudorandom Generators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24128" y="4653136"/>
            <a:ext cx="1944216" cy="648072"/>
            <a:chOff x="1115616" y="1124744"/>
            <a:chExt cx="1944216" cy="648072"/>
          </a:xfrm>
        </p:grpSpPr>
        <p:sp>
          <p:nvSpPr>
            <p:cNvPr id="20" name="Rectangle 19"/>
            <p:cNvSpPr/>
            <p:nvPr/>
          </p:nvSpPr>
          <p:spPr>
            <a:xfrm>
              <a:off x="1115616" y="1124744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187624" y="1124744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One-way Functions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4572000" y="1556792"/>
            <a:ext cx="792088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131840" y="1484784"/>
            <a:ext cx="864096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220072" y="2852936"/>
            <a:ext cx="648072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16216" y="4149080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475384" y="2780928"/>
            <a:ext cx="800472" cy="5760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07504" y="4437112"/>
            <a:ext cx="3888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dirty="0" smtClean="0">
                <a:sym typeface="Symbol"/>
              </a:rPr>
              <a:t>Next few lectures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24128" y="5805264"/>
            <a:ext cx="1728192" cy="980728"/>
            <a:chOff x="1115616" y="1124744"/>
            <a:chExt cx="1728192" cy="980728"/>
          </a:xfrm>
        </p:grpSpPr>
        <p:sp>
          <p:nvSpPr>
            <p:cNvPr id="38" name="Rectangle 37"/>
            <p:cNvSpPr/>
            <p:nvPr/>
          </p:nvSpPr>
          <p:spPr>
            <a:xfrm>
              <a:off x="1115616" y="1124744"/>
              <a:ext cx="1728192" cy="980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115616" y="1124744"/>
              <a:ext cx="1728192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Number Theoretic Assumptions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27784" y="5949280"/>
            <a:ext cx="1944216" cy="720080"/>
            <a:chOff x="1115616" y="1124744"/>
            <a:chExt cx="1944216" cy="720080"/>
          </a:xfrm>
        </p:grpSpPr>
        <p:sp>
          <p:nvSpPr>
            <p:cNvPr id="42" name="Rectangle 41"/>
            <p:cNvSpPr/>
            <p:nvPr/>
          </p:nvSpPr>
          <p:spPr>
            <a:xfrm>
              <a:off x="1115616" y="1124744"/>
              <a:ext cx="17281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187624" y="1124744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ym typeface="Symbol"/>
                </a:rPr>
                <a:t>Public-key Cryptography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6516216" y="5301208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427984" y="6309320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18862-AB8E-40C7-A972-72DB392E53C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Hash Functions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79512" y="836712"/>
            <a:ext cx="88569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Informally a hash-function is an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efficient</a:t>
            </a:r>
            <a:r>
              <a:rPr lang="en-US" sz="1600" dirty="0" smtClean="0">
                <a:sym typeface="Symbol"/>
              </a:rPr>
              <a:t> (ease of computation) (many-to-one) function mapping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arbitrary-length bit-string</a:t>
            </a:r>
            <a:r>
              <a:rPr lang="en-US" sz="1600" dirty="0" smtClean="0">
                <a:sym typeface="Symbol"/>
              </a:rPr>
              <a:t> to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fixed-length bit-strings (compression)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855772" y="1539912"/>
            <a:ext cx="136815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7904404" y="1902470"/>
            <a:ext cx="936104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reeform 82"/>
          <p:cNvSpPr/>
          <p:nvPr/>
        </p:nvSpPr>
        <p:spPr>
          <a:xfrm>
            <a:off x="6223924" y="2190502"/>
            <a:ext cx="1620180" cy="319088"/>
          </a:xfrm>
          <a:custGeom>
            <a:avLst/>
            <a:gdLst>
              <a:gd name="connsiteX0" fmla="*/ 0 w 2222500"/>
              <a:gd name="connsiteY0" fmla="*/ 436033 h 436033"/>
              <a:gd name="connsiteX1" fmla="*/ 1143000 w 2222500"/>
              <a:gd name="connsiteY1" fmla="*/ 4233 h 436033"/>
              <a:gd name="connsiteX2" fmla="*/ 2222500 w 2222500"/>
              <a:gd name="connsiteY2" fmla="*/ 410633 h 436033"/>
              <a:gd name="connsiteX3" fmla="*/ 2222500 w 2222500"/>
              <a:gd name="connsiteY3" fmla="*/ 410633 h 43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436033">
                <a:moveTo>
                  <a:pt x="0" y="436033"/>
                </a:moveTo>
                <a:cubicBezTo>
                  <a:pt x="386291" y="222249"/>
                  <a:pt x="772583" y="8466"/>
                  <a:pt x="1143000" y="4233"/>
                </a:cubicBezTo>
                <a:cubicBezTo>
                  <a:pt x="1513417" y="0"/>
                  <a:pt x="2222500" y="410633"/>
                  <a:pt x="2222500" y="410633"/>
                </a:cubicBezTo>
                <a:lnTo>
                  <a:pt x="2222500" y="410633"/>
                </a:lnTo>
              </a:path>
            </a:pathLst>
          </a:cu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6880969" y="1867556"/>
            <a:ext cx="351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h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5189222" y="311833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{0, 1}*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8013396" y="2906941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{0, 1}</a:t>
            </a:r>
            <a:r>
              <a:rPr lang="en-US" sz="2000" baseline="30000" dirty="0" smtClean="0">
                <a:latin typeface="Gigi" pitchFamily="82" charset="0"/>
                <a:sym typeface="Symbol"/>
              </a:rPr>
              <a:t>l</a:t>
            </a:r>
            <a:r>
              <a:rPr lang="en-US" sz="2000" baseline="30000" dirty="0" smtClean="0">
                <a:sym typeface="Symbol"/>
              </a:rPr>
              <a:t>(n)</a:t>
            </a:r>
            <a:endParaRPr lang="en-US" sz="2000" baseline="300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 txBox="1">
                <a:spLocks noChangeArrowheads="1"/>
              </p:cNvSpPr>
              <p:nvPr/>
            </p:nvSpPr>
            <p:spPr>
              <a:xfrm>
                <a:off x="189825" y="1628800"/>
                <a:ext cx="5254625" cy="4572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endParaRPr lang="de-DE" sz="2000" b="1" kern="0" dirty="0" smtClean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de-DE" sz="2000" b="1" kern="0" dirty="0" smtClean="0">
                    <a:sym typeface="Wingdings" pitchFamily="2" charset="2"/>
                  </a:rPr>
                  <a:t>Function</a:t>
                </a:r>
                <a:r>
                  <a:rPr lang="de-DE" sz="2000" b="1" kern="0" dirty="0" smtClean="0">
                    <a:solidFill>
                      <a:srgbClr val="339933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1" kern="0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𝐡</m:t>
                    </m:r>
                    <m:r>
                      <a:rPr lang="de-DE" sz="2000" b="1" i="1" kern="0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  <m:sSup>
                      <m:sSupPr>
                        <m:ctrlPr>
                          <a:rPr lang="de-DE" sz="2000" b="1" i="1" kern="0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2000" b="1" i="1" kern="0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de-DE" sz="2000" b="1" i="1" kern="0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000" b="1" i="1" kern="0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DE" sz="2000" b="1" i="1" kern="0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de-DE" sz="2000" b="1" i="1" kern="0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∗</m:t>
                        </m:r>
                      </m:sup>
                    </m:sSup>
                    <m:r>
                      <a:rPr lang="de-DE" sz="2000" b="1" i="1" kern="0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sSup>
                      <m:sSupPr>
                        <m:ctrlPr>
                          <a:rPr lang="de-DE" sz="2000" i="1" ker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2000" i="1" ker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de-DE" sz="2000" i="1" ker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000" i="1" ker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DE" sz="2000" i="1" ker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de-DE" sz="2000" b="1" i="1" kern="0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sup>
                    </m:sSup>
                  </m:oMath>
                </a14:m>
                <a:endParaRPr lang="de-DE" sz="2000" b="1" kern="0" dirty="0" smtClean="0">
                  <a:solidFill>
                    <a:srgbClr val="339933"/>
                  </a:solidFill>
                  <a:sym typeface="Wingdings" pitchFamily="2" charset="2"/>
                </a:endParaRPr>
              </a:p>
              <a:p>
                <a:r>
                  <a:rPr lang="en-US" sz="2000" kern="0" dirty="0">
                    <a:solidFill>
                      <a:schemeClr val="accent2"/>
                    </a:solidFill>
                    <a:sym typeface="Wingdings" pitchFamily="2" charset="2"/>
                  </a:rPr>
                  <a:t>I</a:t>
                </a:r>
                <a:r>
                  <a:rPr lang="en-US" sz="2000" kern="0" dirty="0" smtClean="0">
                    <a:solidFill>
                      <a:schemeClr val="accent2"/>
                    </a:solidFill>
                    <a:sym typeface="Wingdings" pitchFamily="2" charset="2"/>
                  </a:rPr>
                  <a:t>nput</a:t>
                </a:r>
                <a:r>
                  <a:rPr lang="en-US" sz="2000" kern="0" dirty="0">
                    <a:sym typeface="Wingdings" pitchFamily="2" charset="2"/>
                  </a:rPr>
                  <a:t>: bit string </a:t>
                </a:r>
                <a:r>
                  <a:rPr lang="en-US" sz="2000" i="1" kern="0" dirty="0" smtClean="0">
                    <a:solidFill>
                      <a:srgbClr val="339933"/>
                    </a:solidFill>
                  </a:rPr>
                  <a:t>x </a:t>
                </a:r>
                <a:r>
                  <a:rPr lang="en-US" sz="2000" kern="0" dirty="0" smtClean="0">
                    <a:sym typeface="Wingdings" pitchFamily="2" charset="2"/>
                  </a:rPr>
                  <a:t>of </a:t>
                </a:r>
                <a:r>
                  <a:rPr lang="en-US" sz="2000" kern="0" dirty="0">
                    <a:solidFill>
                      <a:schemeClr val="accent2"/>
                    </a:solidFill>
                    <a:sym typeface="Wingdings" pitchFamily="2" charset="2"/>
                  </a:rPr>
                  <a:t>arbitrary length</a:t>
                </a:r>
                <a:r>
                  <a:rPr lang="en-US" sz="2000" kern="0" dirty="0">
                    <a:sym typeface="Wingdings" pitchFamily="2" charset="2"/>
                  </a:rPr>
                  <a:t> </a:t>
                </a:r>
              </a:p>
              <a:p>
                <a:pPr lvl="1"/>
                <a:r>
                  <a:rPr lang="en-US" sz="1600" kern="0" dirty="0">
                    <a:sym typeface="Wingdings" pitchFamily="2" charset="2"/>
                  </a:rPr>
                  <a:t>length may be </a:t>
                </a:r>
                <a:r>
                  <a:rPr lang="en-US" sz="1600" kern="0" dirty="0">
                    <a:solidFill>
                      <a:srgbClr val="339933"/>
                    </a:solidFill>
                    <a:sym typeface="Wingdings" pitchFamily="2" charset="2"/>
                  </a:rPr>
                  <a:t>0</a:t>
                </a:r>
                <a:endParaRPr lang="en-US" sz="1600" kern="0" dirty="0">
                  <a:sym typeface="Wingdings" pitchFamily="2" charset="2"/>
                </a:endParaRPr>
              </a:p>
              <a:p>
                <a:pPr lvl="1"/>
                <a:r>
                  <a:rPr lang="en-US" sz="1600" kern="0" dirty="0"/>
                  <a:t>in practice a very large bound on the length is imposed, such as </a:t>
                </a:r>
                <a:r>
                  <a:rPr lang="en-US" sz="1600" kern="0" dirty="0">
                    <a:solidFill>
                      <a:srgbClr val="339933"/>
                    </a:solidFill>
                  </a:rPr>
                  <a:t>2</a:t>
                </a:r>
                <a:r>
                  <a:rPr lang="en-US" sz="1600" kern="0" baseline="30000" dirty="0">
                    <a:solidFill>
                      <a:srgbClr val="339933"/>
                    </a:solidFill>
                  </a:rPr>
                  <a:t>64</a:t>
                </a:r>
                <a:r>
                  <a:rPr lang="en-US" sz="1600" kern="0" dirty="0">
                    <a:solidFill>
                      <a:srgbClr val="339933"/>
                    </a:solidFill>
                  </a:rPr>
                  <a:t> </a:t>
                </a:r>
                <a:r>
                  <a:rPr lang="en-US" sz="1600" kern="0" dirty="0"/>
                  <a:t>(</a:t>
                </a:r>
                <a:r>
                  <a:rPr lang="en-US" sz="1600" kern="0" dirty="0">
                    <a:solidFill>
                      <a:srgbClr val="339933"/>
                    </a:solidFill>
                    <a:cs typeface="Arial" pitchFamily="34" charset="0"/>
                  </a:rPr>
                  <a:t>≈ </a:t>
                </a:r>
                <a:r>
                  <a:rPr lang="en-US" sz="1600" kern="0" dirty="0">
                    <a:solidFill>
                      <a:srgbClr val="339933"/>
                    </a:solidFill>
                  </a:rPr>
                  <a:t>2.1 </a:t>
                </a:r>
                <a:r>
                  <a:rPr lang="en-US" sz="1600" kern="0" dirty="0"/>
                  <a:t>million TB) </a:t>
                </a:r>
                <a:endParaRPr lang="en-US" sz="1600" kern="0" dirty="0">
                  <a:solidFill>
                    <a:srgbClr val="339933"/>
                  </a:solidFill>
                </a:endParaRPr>
              </a:p>
              <a:p>
                <a:pPr lvl="1"/>
                <a:r>
                  <a:rPr lang="en-US" sz="1600" kern="0" dirty="0"/>
                  <a:t>input often called the </a:t>
                </a:r>
                <a:r>
                  <a:rPr lang="en-US" sz="1600" i="1" kern="0" dirty="0">
                    <a:solidFill>
                      <a:schemeClr val="accent2"/>
                    </a:solidFill>
                  </a:rPr>
                  <a:t>message</a:t>
                </a:r>
                <a:endParaRPr lang="en-US" sz="1600" kern="0" dirty="0">
                  <a:solidFill>
                    <a:schemeClr val="accent2"/>
                  </a:solidFill>
                </a:endParaRPr>
              </a:p>
              <a:p>
                <a:r>
                  <a:rPr lang="en-US" sz="2000" kern="0" dirty="0">
                    <a:solidFill>
                      <a:schemeClr val="accent2"/>
                    </a:solidFill>
                  </a:rPr>
                  <a:t>O</a:t>
                </a:r>
                <a:r>
                  <a:rPr lang="en-US" sz="2000" kern="0" dirty="0" smtClean="0">
                    <a:solidFill>
                      <a:schemeClr val="accent2"/>
                    </a:solidFill>
                  </a:rPr>
                  <a:t>utput</a:t>
                </a:r>
                <a:r>
                  <a:rPr lang="en-US" sz="2000" kern="0" dirty="0"/>
                  <a:t>: bit string </a:t>
                </a:r>
                <a:r>
                  <a:rPr lang="en-US" sz="2000" i="1" kern="0" dirty="0" smtClean="0">
                    <a:solidFill>
                      <a:srgbClr val="339933"/>
                    </a:solidFill>
                  </a:rPr>
                  <a:t>h</a:t>
                </a:r>
                <a:r>
                  <a:rPr lang="en-US" sz="2000" kern="0" dirty="0" smtClean="0">
                    <a:solidFill>
                      <a:srgbClr val="339933"/>
                    </a:solidFill>
                  </a:rPr>
                  <a:t>(</a:t>
                </a:r>
                <a:r>
                  <a:rPr lang="en-US" sz="2000" i="1" kern="0" dirty="0">
                    <a:solidFill>
                      <a:srgbClr val="339933"/>
                    </a:solidFill>
                  </a:rPr>
                  <a:t>x</a:t>
                </a:r>
                <a:r>
                  <a:rPr lang="en-US" sz="2000" kern="0" dirty="0" smtClean="0">
                    <a:solidFill>
                      <a:srgbClr val="339933"/>
                    </a:solidFill>
                  </a:rPr>
                  <a:t>)</a:t>
                </a:r>
                <a:r>
                  <a:rPr lang="en-US" sz="2000" kern="0" dirty="0" smtClean="0"/>
                  <a:t> </a:t>
                </a:r>
                <a:r>
                  <a:rPr lang="en-US" sz="2000" kern="0" dirty="0"/>
                  <a:t>of </a:t>
                </a:r>
                <a:r>
                  <a:rPr lang="en-US" sz="2000" kern="0" dirty="0">
                    <a:solidFill>
                      <a:schemeClr val="accent2"/>
                    </a:solidFill>
                  </a:rPr>
                  <a:t>fixed length</a:t>
                </a:r>
                <a:r>
                  <a:rPr lang="en-US" sz="2000" kern="0" dirty="0"/>
                  <a:t> </a:t>
                </a:r>
                <a:r>
                  <a:rPr lang="en-US" sz="2000" i="1" kern="0" dirty="0" smtClean="0">
                    <a:solidFill>
                      <a:srgbClr val="339933"/>
                    </a:solidFill>
                  </a:rPr>
                  <a:t>n</a:t>
                </a:r>
                <a:endParaRPr lang="en-US" sz="2000" i="1" kern="0" dirty="0">
                  <a:solidFill>
                    <a:srgbClr val="339933"/>
                  </a:solidFill>
                </a:endParaRPr>
              </a:p>
              <a:p>
                <a:pPr lvl="1"/>
                <a:r>
                  <a:rPr lang="en-US" sz="1600" kern="0" dirty="0" smtClean="0"/>
                  <a:t>e.g.</a:t>
                </a:r>
                <a:r>
                  <a:rPr lang="en-US" sz="1600" i="1" kern="0" dirty="0" smtClean="0"/>
                  <a:t> </a:t>
                </a:r>
                <a:r>
                  <a:rPr lang="en-US" sz="1600" i="1" kern="0" dirty="0" smtClean="0">
                    <a:solidFill>
                      <a:srgbClr val="339933"/>
                    </a:solidFill>
                  </a:rPr>
                  <a:t>n </a:t>
                </a:r>
                <a:r>
                  <a:rPr lang="en-US" sz="1600" kern="0" dirty="0" smtClean="0">
                    <a:solidFill>
                      <a:srgbClr val="339933"/>
                    </a:solidFill>
                  </a:rPr>
                  <a:t>= 128, 160, 224, 256, 384, 512</a:t>
                </a:r>
              </a:p>
              <a:p>
                <a:pPr lvl="1"/>
                <a:r>
                  <a:rPr lang="en-US" sz="1600" i="1" kern="0" dirty="0" smtClean="0">
                    <a:solidFill>
                      <a:schemeClr val="accent2"/>
                    </a:solidFill>
                  </a:rPr>
                  <a:t>compression</a:t>
                </a:r>
                <a:endParaRPr lang="en-US" sz="1600" i="1" kern="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sz="1600" kern="0" dirty="0"/>
                  <a:t>output often called </a:t>
                </a:r>
                <a:r>
                  <a:rPr lang="en-US" sz="1600" i="1" kern="0" dirty="0">
                    <a:solidFill>
                      <a:schemeClr val="accent2"/>
                    </a:solidFill>
                  </a:rPr>
                  <a:t>hash value</a:t>
                </a:r>
                <a:r>
                  <a:rPr lang="en-US" sz="1600" kern="0" dirty="0"/>
                  <a:t>, </a:t>
                </a:r>
                <a:r>
                  <a:rPr lang="en-US" sz="1600" i="1" kern="0" dirty="0">
                    <a:solidFill>
                      <a:schemeClr val="accent2"/>
                    </a:solidFill>
                  </a:rPr>
                  <a:t>message digest</a:t>
                </a:r>
                <a:r>
                  <a:rPr lang="en-US" sz="1600" kern="0" dirty="0"/>
                  <a:t>, </a:t>
                </a:r>
                <a:r>
                  <a:rPr lang="en-US" sz="1600" i="1" kern="0" dirty="0">
                    <a:solidFill>
                      <a:schemeClr val="accent2"/>
                    </a:solidFill>
                  </a:rPr>
                  <a:t>fingerprint</a:t>
                </a:r>
              </a:p>
              <a:p>
                <a:r>
                  <a:rPr lang="en-US" sz="2000" i="1" kern="0" dirty="0" smtClean="0">
                    <a:solidFill>
                      <a:srgbClr val="339933"/>
                    </a:solidFill>
                  </a:rPr>
                  <a:t>h</a:t>
                </a:r>
                <a:r>
                  <a:rPr lang="en-US" sz="2000" kern="0" dirty="0" smtClean="0">
                    <a:solidFill>
                      <a:srgbClr val="339933"/>
                    </a:solidFill>
                  </a:rPr>
                  <a:t>(</a:t>
                </a:r>
                <a:r>
                  <a:rPr lang="en-US" sz="2000" i="1" kern="0" dirty="0">
                    <a:solidFill>
                      <a:srgbClr val="339933"/>
                    </a:solidFill>
                  </a:rPr>
                  <a:t>x</a:t>
                </a:r>
                <a:r>
                  <a:rPr lang="en-US" sz="2000" kern="0" dirty="0" smtClean="0">
                    <a:solidFill>
                      <a:srgbClr val="339933"/>
                    </a:solidFill>
                  </a:rPr>
                  <a:t>)</a:t>
                </a:r>
                <a:r>
                  <a:rPr lang="en-US" sz="2000" kern="0" dirty="0" smtClean="0"/>
                  <a:t> is </a:t>
                </a:r>
                <a:r>
                  <a:rPr lang="en-US" sz="2000" kern="0" dirty="0" smtClean="0">
                    <a:solidFill>
                      <a:schemeClr val="accent2"/>
                    </a:solidFill>
                  </a:rPr>
                  <a:t>efficiently computable</a:t>
                </a:r>
                <a:r>
                  <a:rPr lang="en-US" sz="2000" kern="0" dirty="0" smtClean="0"/>
                  <a:t> given </a:t>
                </a:r>
                <a:r>
                  <a:rPr lang="en-US" sz="2000" i="1" kern="0" dirty="0">
                    <a:solidFill>
                      <a:srgbClr val="339933"/>
                    </a:solidFill>
                  </a:rPr>
                  <a:t>x</a:t>
                </a:r>
                <a:endParaRPr lang="en-US" sz="2000" kern="0" dirty="0">
                  <a:solidFill>
                    <a:srgbClr val="339933"/>
                  </a:solidFill>
                </a:endParaRPr>
              </a:p>
              <a:p>
                <a:r>
                  <a:rPr lang="en-US" sz="2000" kern="0" dirty="0"/>
                  <a:t>no secret information, no </a:t>
                </a:r>
                <a:r>
                  <a:rPr lang="en-US" sz="2000" kern="0" dirty="0" smtClean="0"/>
                  <a:t>secret key</a:t>
                </a:r>
                <a:endParaRPr lang="en-US" sz="2000" kern="0" dirty="0"/>
              </a:p>
            </p:txBody>
          </p:sp>
        </mc:Choice>
        <mc:Fallback xmlns="">
          <p:sp>
            <p:nvSpPr>
              <p:cNvPr id="2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25" y="1628800"/>
                <a:ext cx="5254625" cy="4572000"/>
              </a:xfrm>
              <a:prstGeom prst="rect">
                <a:avLst/>
              </a:prstGeom>
              <a:blipFill>
                <a:blip r:embed="rId3"/>
                <a:stretch>
                  <a:fillRect l="-1044" r="-1160" b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4" descr="bits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269" y="3668290"/>
            <a:ext cx="3024188" cy="720725"/>
          </a:xfrm>
          <a:prstGeom prst="rect">
            <a:avLst/>
          </a:prstGeom>
          <a:noFill/>
        </p:spPr>
      </p:pic>
      <p:pic>
        <p:nvPicPr>
          <p:cNvPr id="26" name="Picture 5" descr="ha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74157" y="5806653"/>
            <a:ext cx="1711325" cy="258762"/>
          </a:xfrm>
          <a:prstGeom prst="rect">
            <a:avLst/>
          </a:prstGeom>
          <a:noFill/>
        </p:spPr>
      </p:pic>
      <p:pic>
        <p:nvPicPr>
          <p:cNvPr id="27" name="Picture 6" descr="hashfu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5969" y="4747790"/>
            <a:ext cx="2159000" cy="739775"/>
          </a:xfrm>
          <a:prstGeom prst="rect">
            <a:avLst/>
          </a:prstGeom>
          <a:noFill/>
        </p:spPr>
      </p:pic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8109219" y="5397078"/>
            <a:ext cx="0" cy="4318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6451869" y="4389015"/>
            <a:ext cx="0" cy="503238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81" grpId="0" animBg="1"/>
      <p:bldP spid="83" grpId="0" animBg="1"/>
      <p:bldP spid="87" grpId="0"/>
      <p:bldP spid="90" grpId="0"/>
      <p:bldP spid="91" grpId="0"/>
      <p:bldP spid="24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25799" y="2460398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Requirement from a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good cryptographic hash function </a:t>
            </a:r>
            <a:r>
              <a:rPr lang="en-US" sz="1600" dirty="0" smtClean="0">
                <a:sym typeface="Symbol"/>
              </a:rPr>
              <a:t>: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3831" y="2892446"/>
            <a:ext cx="860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Given the description of h,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finding collisions should be infeasible- Collision Resistance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3831" y="3301532"/>
            <a:ext cx="828092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Given the description of h,  x and h(x) finding x’ with h(x’) = h(x)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should be infeasible- Second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Preimage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Resistance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3831" y="3956841"/>
            <a:ext cx="828092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Given the description of h, given y = h(x) finding x’ with y = h(x’) 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should be infeasible-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Preimage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Resistance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Hash Functions – security requirement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5799" y="1905820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Usually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|domain| &gt;&gt;&gt;&gt; |Co-domain| </a:t>
            </a:r>
            <a:r>
              <a:rPr lang="en-US" sz="1600" dirty="0" smtClean="0">
                <a:sym typeface="Symbol"/>
              </a:rPr>
              <a:t> collisions exist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( x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 x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: h(x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) = h(x</a:t>
            </a:r>
            <a:r>
              <a:rPr lang="en-US" sz="2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))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36512" y="-27384"/>
            <a:ext cx="9217024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Applications of Hash Functions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52166" y="764704"/>
            <a:ext cx="1071562" cy="1307331"/>
            <a:chOff x="1691680" y="917278"/>
            <a:chExt cx="1071562" cy="1307331"/>
          </a:xfrm>
        </p:grpSpPr>
        <p:sp>
          <p:nvSpPr>
            <p:cNvPr id="156" name="Text Box 7"/>
            <p:cNvSpPr txBox="1">
              <a:spLocks noChangeArrowheads="1"/>
            </p:cNvSpPr>
            <p:nvPr/>
          </p:nvSpPr>
          <p:spPr bwMode="auto">
            <a:xfrm>
              <a:off x="1907704" y="1916832"/>
              <a:ext cx="720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File X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917278"/>
              <a:ext cx="1071562" cy="107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203848" y="1116186"/>
            <a:ext cx="1512168" cy="432048"/>
            <a:chOff x="3131840" y="1268760"/>
            <a:chExt cx="1512168" cy="432048"/>
          </a:xfrm>
        </p:grpSpPr>
        <p:sp>
          <p:nvSpPr>
            <p:cNvPr id="4" name="Rectangle 3"/>
            <p:cNvSpPr/>
            <p:nvPr/>
          </p:nvSpPr>
          <p:spPr>
            <a:xfrm>
              <a:off x="3131840" y="1268760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3212232" y="1340768"/>
              <a:ext cx="13597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Hash Function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187178" y="1332210"/>
            <a:ext cx="10166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16016" y="1332210"/>
            <a:ext cx="10166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5741070" y="1168449"/>
            <a:ext cx="32234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Message digest (hash) of file X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107504" y="2113111"/>
            <a:ext cx="8568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FF0000"/>
                </a:solidFill>
                <a:sym typeface="Symbol"/>
              </a:rPr>
              <a:t>Message digest</a:t>
            </a:r>
            <a:r>
              <a:rPr lang="en-US" sz="1400" dirty="0" smtClean="0">
                <a:sym typeface="Symbol"/>
              </a:rPr>
              <a:t> of a file serves as its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unique identifier</a:t>
            </a:r>
            <a:r>
              <a:rPr lang="en-US" sz="1400" dirty="0" smtClean="0">
                <a:sym typeface="Symbol"/>
              </a:rPr>
              <a:t> (unless a collision is found)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107504" y="2401724"/>
            <a:ext cx="8568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The above idea has several applications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23528" y="2761764"/>
            <a:ext cx="8568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5E1EFE"/>
                </a:solidFill>
                <a:sym typeface="Symbol"/>
              </a:rPr>
              <a:t>File  Integrity Check</a:t>
            </a:r>
            <a:endParaRPr lang="en-US" sz="1400" baseline="-25000" dirty="0" smtClean="0">
              <a:solidFill>
                <a:srgbClr val="5E1EFE"/>
              </a:solidFill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683568" y="3131676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400" dirty="0" smtClean="0">
                <a:sym typeface="Symbol"/>
              </a:rPr>
              <a:t>When a file is downloaded, its hash is also supplied, which is then compared with the hash of the downloaded file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23528" y="3645069"/>
            <a:ext cx="8568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sym typeface="Symbol"/>
              </a:rPr>
              <a:t>Virus Fingerprinting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683568" y="4041104"/>
            <a:ext cx="82089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400" dirty="0" smtClean="0">
                <a:sym typeface="Symbol"/>
              </a:rPr>
              <a:t>Virus scanners store the hashes of known viruses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683568" y="4411016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400" dirty="0" smtClean="0">
                <a:sym typeface="Symbol"/>
              </a:rPr>
              <a:t>When an email attachment or an application is downloaded, its hash is compared with the known hashes in the table to identify viruses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36088" y="4922392"/>
            <a:ext cx="8568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5E1EFE"/>
                </a:solidFill>
                <a:sym typeface="Symbol"/>
              </a:rPr>
              <a:t>Deduplication</a:t>
            </a:r>
            <a:endParaRPr lang="en-US" sz="1400" baseline="-25000" dirty="0" smtClean="0">
              <a:solidFill>
                <a:srgbClr val="5E1EFE"/>
              </a:solidFill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683568" y="5282432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400" dirty="0" smtClean="0">
                <a:sym typeface="Symbol"/>
              </a:rPr>
              <a:t>When a cloud storage is shared by several users, then storing the same file multiple times by multiple users is avoided by comparing the digests of uploaded files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36088" y="5803680"/>
            <a:ext cx="8568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5E1EFE"/>
                </a:solidFill>
                <a:sym typeface="Symbol"/>
              </a:rPr>
              <a:t>Password Hashing</a:t>
            </a:r>
            <a:endParaRPr lang="en-US" sz="1400" baseline="-25000" dirty="0" smtClean="0">
              <a:solidFill>
                <a:srgbClr val="5E1EF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124744"/>
            <a:ext cx="5904832" cy="461665"/>
          </a:xfrm>
          <a:prstGeom prst="rect">
            <a:avLst/>
          </a:prstGeom>
          <a:solidFill>
            <a:srgbClr val="CCFFCC"/>
          </a:solidFill>
          <a:ln w="57150" cmpd="sng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Application to MAC - Domain Extension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2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08520" y="44624"/>
            <a:ext cx="957706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Hash Functions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7824" y="2924944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Damgård</a:t>
            </a:r>
            <a:r>
              <a:rPr lang="en-US" dirty="0"/>
              <a:t>:</a:t>
            </a:r>
          </a:p>
          <a:p>
            <a:r>
              <a:rPr lang="en-US" b="1" dirty="0"/>
              <a:t>Collision Free Hash Functions and Public Key Signature Schemes.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EUROCRYPT 1987: 203-</a:t>
            </a:r>
            <a:r>
              <a:rPr lang="en-US" dirty="0" smtClean="0">
                <a:hlinkClick r:id="rId3"/>
              </a:rPr>
              <a:t>216</a:t>
            </a:r>
            <a:endParaRPr lang="en-US" dirty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1" y="2204864"/>
            <a:ext cx="2511381" cy="297204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8620"/>
            <a:ext cx="9144000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Collision Resistance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432048" y="868650"/>
            <a:ext cx="3491880" cy="522640"/>
            <a:chOff x="-1080120" y="868650"/>
            <a:chExt cx="3491880" cy="522640"/>
          </a:xfrm>
        </p:grpSpPr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-1080120" y="868650"/>
              <a:ext cx="34918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Experiment Hash-CR       (n)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899592" y="105273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A, </a:t>
              </a:r>
              <a:r>
                <a:rPr lang="en-US" sz="1600" dirty="0" smtClean="0"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050487" y="786190"/>
            <a:ext cx="1905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 = </a:t>
            </a:r>
            <a:r>
              <a:rPr lang="en-US" sz="1600" dirty="0" smtClean="0"/>
              <a:t>(Gen, </a:t>
            </a:r>
            <a:r>
              <a:rPr lang="en-US" sz="1600" dirty="0"/>
              <a:t>h</a:t>
            </a:r>
            <a:r>
              <a:rPr lang="en-US" sz="1600" dirty="0" smtClean="0"/>
              <a:t>),  n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73"/>
          <p:cNvGrpSpPr/>
          <p:nvPr/>
        </p:nvGrpSpPr>
        <p:grpSpPr>
          <a:xfrm>
            <a:off x="475928" y="1556792"/>
            <a:ext cx="2007840" cy="2016224"/>
            <a:chOff x="475928" y="2060848"/>
            <a:chExt cx="2007840" cy="2016224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3186" y="2505815"/>
              <a:ext cx="1514272" cy="872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619944" y="3378478"/>
              <a:ext cx="15121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I can break 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475928" y="3738518"/>
              <a:ext cx="20078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Run time: Poly(n)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844352" y="2060848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Attacker A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8034" y="1844824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6223538" y="2897630"/>
            <a:ext cx="1660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Let me verify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grpSp>
        <p:nvGrpSpPr>
          <p:cNvPr id="5" name="Group 48"/>
          <p:cNvGrpSpPr/>
          <p:nvPr/>
        </p:nvGrpSpPr>
        <p:grpSpPr>
          <a:xfrm>
            <a:off x="7956376" y="3039925"/>
            <a:ext cx="1070992" cy="338554"/>
            <a:chOff x="7514955" y="5223801"/>
            <a:chExt cx="1207300" cy="617860"/>
          </a:xfrm>
        </p:grpSpPr>
        <p:sp>
          <p:nvSpPr>
            <p:cNvPr id="84" name="Rectangle 83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Gen(1</a:t>
              </a:r>
              <a:r>
                <a:rPr lang="en-US" sz="1600" baseline="30000" dirty="0" smtClean="0"/>
                <a:t>n</a:t>
              </a:r>
              <a:r>
                <a:rPr lang="en-US" sz="1600" dirty="0" smtClean="0"/>
                <a:t>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H="1" flipV="1">
            <a:off x="7983760" y="2658398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18882211">
            <a:off x="8113711" y="2513908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k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27784" y="2115144"/>
            <a:ext cx="3096344" cy="17712"/>
          </a:xfrm>
          <a:prstGeom prst="straightConnector1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554615" y="2636912"/>
            <a:ext cx="3385537" cy="720080"/>
            <a:chOff x="2554615" y="3140968"/>
            <a:chExt cx="3385537" cy="720080"/>
          </a:xfrm>
        </p:grpSpPr>
        <p:grpSp>
          <p:nvGrpSpPr>
            <p:cNvPr id="36" name="Group 87"/>
            <p:cNvGrpSpPr/>
            <p:nvPr/>
          </p:nvGrpSpPr>
          <p:grpSpPr>
            <a:xfrm>
              <a:off x="2554615" y="3495861"/>
              <a:ext cx="3385537" cy="365187"/>
              <a:chOff x="2482607" y="2631765"/>
              <a:chExt cx="3385537" cy="36518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482607" y="2631765"/>
                <a:ext cx="338553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2555776" y="2658398"/>
                <a:ext cx="33123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algn="ctr">
                  <a:spcBef>
                    <a:spcPct val="50000"/>
                  </a:spcBef>
                </a:pPr>
                <a:r>
                  <a:rPr lang="en-US" sz="1600" dirty="0" smtClean="0"/>
                  <a:t>Collision</a:t>
                </a:r>
                <a:endParaRPr lang="en-US" sz="1600" baseline="-25000" dirty="0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3923928" y="3140968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(</a:t>
              </a:r>
              <a:r>
                <a:rPr lang="en-US" sz="1600" dirty="0" err="1" smtClean="0">
                  <a:sym typeface="Symbol"/>
                </a:rPr>
                <a:t>x,x</a:t>
              </a:r>
              <a:r>
                <a:rPr lang="en-US" sz="1600" dirty="0" smtClean="0">
                  <a:sym typeface="Symbol"/>
                </a:rPr>
                <a:t>’)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563888" y="3789040"/>
            <a:ext cx="158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  <a:sym typeface="Symbol"/>
              </a:rPr>
              <a:t>g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ame output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979712" y="4098558"/>
            <a:ext cx="4896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1 (A succeeds) if h(x) = h(x’)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979712" y="4365104"/>
            <a:ext cx="2664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0 (A fails) otherwise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23528" y="4941168"/>
            <a:ext cx="8820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 is  Collision Resistant HF if for every A, there is a </a:t>
            </a:r>
            <a:r>
              <a:rPr lang="en-US" sz="1600" dirty="0" err="1" smtClean="0">
                <a:sym typeface="Symbol"/>
              </a:rPr>
              <a:t>negl</a:t>
            </a:r>
            <a:r>
              <a:rPr lang="en-US" sz="1600" dirty="0" smtClean="0">
                <a:sym typeface="Symbol"/>
              </a:rPr>
              <a:t>(n) such that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46" name="Group 58"/>
          <p:cNvGrpSpPr/>
          <p:nvPr/>
        </p:nvGrpSpPr>
        <p:grpSpPr>
          <a:xfrm>
            <a:off x="2051720" y="5498648"/>
            <a:ext cx="4499992" cy="522640"/>
            <a:chOff x="-1080120" y="868650"/>
            <a:chExt cx="4499992" cy="522640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-1080120" y="868650"/>
              <a:ext cx="44999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              </a:t>
              </a:r>
              <a:r>
                <a:rPr lang="en-US" sz="1600" dirty="0" err="1" smtClean="0"/>
                <a:t>Pr</a:t>
              </a:r>
              <a:r>
                <a:rPr lang="en-US" sz="1600" dirty="0" smtClean="0"/>
                <a:t> [Hash-CR       (n) = 1] </a:t>
              </a:r>
              <a:r>
                <a:rPr lang="en-US" sz="1600" dirty="0" smtClean="0">
                  <a:sym typeface="Symbol"/>
                </a:rPr>
                <a:t> </a:t>
              </a:r>
              <a:r>
                <a:rPr lang="en-US" sz="1600" dirty="0" err="1" smtClean="0">
                  <a:sym typeface="Symbol"/>
                </a:rPr>
                <a:t>negl</a:t>
              </a:r>
              <a:r>
                <a:rPr lang="en-US" sz="1600" dirty="0" smtClean="0">
                  <a:sym typeface="Symbol"/>
                </a:rPr>
                <a:t>(n)</a:t>
              </a:r>
              <a:r>
                <a:rPr lang="en-US" sz="1600" dirty="0" smtClean="0"/>
                <a:t> 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944488" y="105273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A, </a:t>
              </a:r>
              <a:r>
                <a:rPr lang="en-US" sz="1600" dirty="0" smtClean="0"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512" y="479715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496" y="3861048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995936" y="1700808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k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8620"/>
            <a:ext cx="9144000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Second </a:t>
            </a:r>
            <a:r>
              <a:rPr lang="en-US" sz="3000" kern="0" dirty="0" err="1" smtClean="0">
                <a:solidFill>
                  <a:srgbClr val="009900"/>
                </a:solidFill>
                <a:ea typeface="+mj-ea"/>
                <a:cs typeface="+mj-cs"/>
              </a:rPr>
              <a:t>Preimage</a:t>
            </a:r>
            <a:r>
              <a:rPr lang="en-US" sz="3000" kern="0" dirty="0" smtClean="0">
                <a:solidFill>
                  <a:srgbClr val="009900"/>
                </a:solidFill>
                <a:ea typeface="+mj-ea"/>
                <a:cs typeface="+mj-cs"/>
              </a:rPr>
              <a:t> Resistance Security</a:t>
            </a:r>
            <a:endParaRPr lang="en-US" sz="30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432048" y="868650"/>
            <a:ext cx="3491880" cy="522640"/>
            <a:chOff x="-1080120" y="868650"/>
            <a:chExt cx="3491880" cy="522640"/>
          </a:xfrm>
        </p:grpSpPr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-1080120" y="868650"/>
              <a:ext cx="34918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Experiment Hash-SPR         (n)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051992" y="105273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A, </a:t>
              </a:r>
              <a:r>
                <a:rPr lang="en-US" sz="1600" dirty="0" smtClean="0"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050487" y="786190"/>
            <a:ext cx="1905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 = </a:t>
            </a:r>
            <a:r>
              <a:rPr lang="en-US" sz="1600" dirty="0" smtClean="0"/>
              <a:t>(Gen, </a:t>
            </a:r>
            <a:r>
              <a:rPr lang="en-US" sz="1600" dirty="0"/>
              <a:t>h</a:t>
            </a:r>
            <a:r>
              <a:rPr lang="en-US" sz="1600" dirty="0" smtClean="0"/>
              <a:t>),  n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73"/>
          <p:cNvGrpSpPr/>
          <p:nvPr/>
        </p:nvGrpSpPr>
        <p:grpSpPr>
          <a:xfrm>
            <a:off x="475928" y="1484784"/>
            <a:ext cx="2007840" cy="2016224"/>
            <a:chOff x="475928" y="2060848"/>
            <a:chExt cx="2007840" cy="2016224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3186" y="2505815"/>
              <a:ext cx="1514272" cy="872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619944" y="3378478"/>
              <a:ext cx="15121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I can break 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475928" y="3738518"/>
              <a:ext cx="20078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Run time: Poly(n)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844352" y="2060848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Attacker A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8034" y="1772816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6223538" y="2825622"/>
            <a:ext cx="1660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Let me verify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grpSp>
        <p:nvGrpSpPr>
          <p:cNvPr id="5" name="Group 48"/>
          <p:cNvGrpSpPr/>
          <p:nvPr/>
        </p:nvGrpSpPr>
        <p:grpSpPr>
          <a:xfrm>
            <a:off x="7956376" y="2967917"/>
            <a:ext cx="1070992" cy="338554"/>
            <a:chOff x="7514955" y="5223801"/>
            <a:chExt cx="1207300" cy="617860"/>
          </a:xfrm>
        </p:grpSpPr>
        <p:sp>
          <p:nvSpPr>
            <p:cNvPr id="84" name="Rectangle 83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Gen(1</a:t>
              </a:r>
              <a:r>
                <a:rPr lang="en-US" sz="1600" baseline="30000" dirty="0" smtClean="0"/>
                <a:t>n</a:t>
              </a:r>
              <a:r>
                <a:rPr lang="en-US" sz="1600" dirty="0" smtClean="0"/>
                <a:t>)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H="1" flipV="1">
            <a:off x="7983760" y="2586390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18882211">
            <a:off x="8113711" y="2441900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k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27784" y="2043136"/>
            <a:ext cx="3096344" cy="17712"/>
          </a:xfrm>
          <a:prstGeom prst="straightConnector1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554615" y="2564904"/>
            <a:ext cx="3385537" cy="354893"/>
            <a:chOff x="2554615" y="3140968"/>
            <a:chExt cx="3385537" cy="35489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554615" y="3495861"/>
              <a:ext cx="3385537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3923928" y="3140968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x’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563888" y="3717032"/>
            <a:ext cx="158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  <a:sym typeface="Symbol"/>
              </a:rPr>
              <a:t>g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ame output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979712" y="4026550"/>
            <a:ext cx="4896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1 (A succeeds) if h(x) = h(x’)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979712" y="4293096"/>
            <a:ext cx="2664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0 (A fails) otherwise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23528" y="5013176"/>
            <a:ext cx="8820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 is second </a:t>
            </a:r>
            <a:r>
              <a:rPr lang="en-US" sz="1600" dirty="0" err="1" smtClean="0">
                <a:sym typeface="Symbol"/>
              </a:rPr>
              <a:t>preimage</a:t>
            </a:r>
            <a:r>
              <a:rPr lang="en-US" sz="1600" dirty="0" smtClean="0">
                <a:sym typeface="Symbol"/>
              </a:rPr>
              <a:t> resistant HF if for every A, there is a </a:t>
            </a:r>
            <a:r>
              <a:rPr lang="en-US" sz="1600" dirty="0" err="1" smtClean="0">
                <a:sym typeface="Symbol"/>
              </a:rPr>
              <a:t>negl</a:t>
            </a:r>
            <a:r>
              <a:rPr lang="en-US" sz="1600" dirty="0" smtClean="0">
                <a:sym typeface="Symbol"/>
              </a:rPr>
              <a:t>(n) such that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46" name="Group 58"/>
          <p:cNvGrpSpPr/>
          <p:nvPr/>
        </p:nvGrpSpPr>
        <p:grpSpPr>
          <a:xfrm>
            <a:off x="2051720" y="5570656"/>
            <a:ext cx="4499992" cy="522640"/>
            <a:chOff x="-1080120" y="868650"/>
            <a:chExt cx="4499992" cy="522640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-1080120" y="868650"/>
              <a:ext cx="44999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              </a:t>
              </a:r>
              <a:r>
                <a:rPr lang="en-US" sz="1600" dirty="0" err="1" smtClean="0"/>
                <a:t>Pr</a:t>
              </a:r>
              <a:r>
                <a:rPr lang="en-US" sz="1600" dirty="0" smtClean="0"/>
                <a:t> [Hash-SPR         (n) = 1] </a:t>
              </a:r>
              <a:r>
                <a:rPr lang="en-US" sz="1600" dirty="0" smtClean="0">
                  <a:sym typeface="Symbol"/>
                </a:rPr>
                <a:t> </a:t>
              </a:r>
              <a:r>
                <a:rPr lang="en-US" sz="1600" dirty="0" err="1" smtClean="0">
                  <a:sym typeface="Symbol"/>
                </a:rPr>
                <a:t>negl</a:t>
              </a:r>
              <a:r>
                <a:rPr lang="en-US" sz="1600" dirty="0" smtClean="0">
                  <a:sym typeface="Symbol"/>
                </a:rPr>
                <a:t>(n)</a:t>
              </a:r>
              <a:r>
                <a:rPr lang="en-US" sz="1600" dirty="0" smtClean="0"/>
                <a:t> 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051992" y="105273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A, </a:t>
              </a:r>
              <a:r>
                <a:rPr lang="en-US" sz="1600" dirty="0" smtClean="0"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512" y="472514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496" y="3789040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2843808" y="1628800"/>
            <a:ext cx="3312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k</a:t>
            </a:r>
            <a:r>
              <a:rPr lang="en-US" sz="1600" dirty="0"/>
              <a:t> </a:t>
            </a:r>
            <a:r>
              <a:rPr lang="en-US" sz="1600" dirty="0" smtClean="0"/>
              <a:t>and a </a:t>
            </a:r>
            <a:r>
              <a:rPr lang="en-US" sz="1600" dirty="0" smtClean="0">
                <a:solidFill>
                  <a:srgbClr val="5E1EFE"/>
                </a:solidFill>
              </a:rPr>
              <a:t>uniform</a:t>
            </a:r>
            <a:r>
              <a:rPr lang="en-US" sz="1600" dirty="0" smtClean="0"/>
              <a:t> x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 $a = \frac{b}{c}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RPITA@YFGMNGSFUVWXY5M7" val="307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70787</TotalTime>
  <Words>3487</Words>
  <Application>Microsoft Office PowerPoint</Application>
  <PresentationFormat>全屏显示(4:3)</PresentationFormat>
  <Paragraphs>660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Chalkboard</vt:lpstr>
      <vt:lpstr>华文楷体</vt:lpstr>
      <vt:lpstr>宋体</vt:lpstr>
      <vt:lpstr>Arial</vt:lpstr>
      <vt:lpstr>Calibri</vt:lpstr>
      <vt:lpstr>Cambria Math</vt:lpstr>
      <vt:lpstr>Comic Sans MS</vt:lpstr>
      <vt:lpstr>Courier New</vt:lpstr>
      <vt:lpstr>Gigi</vt:lpstr>
      <vt:lpstr>Symbol</vt:lpstr>
      <vt:lpstr>Times</vt:lpstr>
      <vt:lpstr>Wingdings</vt:lpstr>
      <vt:lpstr>Default Design</vt:lpstr>
      <vt:lpstr>L10.2: Hash 第10.2讲：哈希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PowerPoint 演示文稿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Ivan Damgård</dc:creator>
  <cp:lastModifiedBy>Jiang</cp:lastModifiedBy>
  <cp:revision>4014</cp:revision>
  <dcterms:created xsi:type="dcterms:W3CDTF">2003-02-23T15:18:48Z</dcterms:created>
  <dcterms:modified xsi:type="dcterms:W3CDTF">2018-10-16T10:06:04Z</dcterms:modified>
</cp:coreProperties>
</file>