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7"/>
  </p:notesMasterIdLst>
  <p:handoutMasterIdLst>
    <p:handoutMasterId r:id="rId48"/>
  </p:handoutMasterIdLst>
  <p:sldIdLst>
    <p:sldId id="256" r:id="rId2"/>
    <p:sldId id="395" r:id="rId3"/>
    <p:sldId id="296" r:id="rId4"/>
    <p:sldId id="327" r:id="rId5"/>
    <p:sldId id="328" r:id="rId6"/>
    <p:sldId id="390" r:id="rId7"/>
    <p:sldId id="329" r:id="rId8"/>
    <p:sldId id="330" r:id="rId9"/>
    <p:sldId id="391" r:id="rId10"/>
    <p:sldId id="336" r:id="rId11"/>
    <p:sldId id="364" r:id="rId12"/>
    <p:sldId id="384" r:id="rId13"/>
    <p:sldId id="385" r:id="rId14"/>
    <p:sldId id="386" r:id="rId15"/>
    <p:sldId id="392" r:id="rId16"/>
    <p:sldId id="387" r:id="rId17"/>
    <p:sldId id="388" r:id="rId18"/>
    <p:sldId id="389" r:id="rId19"/>
    <p:sldId id="394" r:id="rId20"/>
    <p:sldId id="331" r:id="rId21"/>
    <p:sldId id="355" r:id="rId22"/>
    <p:sldId id="332" r:id="rId23"/>
    <p:sldId id="352" r:id="rId24"/>
    <p:sldId id="334" r:id="rId25"/>
    <p:sldId id="353" r:id="rId26"/>
    <p:sldId id="356" r:id="rId27"/>
    <p:sldId id="393" r:id="rId28"/>
    <p:sldId id="341" r:id="rId29"/>
    <p:sldId id="342" r:id="rId30"/>
    <p:sldId id="343" r:id="rId31"/>
    <p:sldId id="396" r:id="rId32"/>
    <p:sldId id="344" r:id="rId33"/>
    <p:sldId id="345" r:id="rId34"/>
    <p:sldId id="347" r:id="rId35"/>
    <p:sldId id="348" r:id="rId36"/>
    <p:sldId id="349" r:id="rId37"/>
    <p:sldId id="351" r:id="rId38"/>
    <p:sldId id="374" r:id="rId39"/>
    <p:sldId id="377" r:id="rId40"/>
    <p:sldId id="381" r:id="rId41"/>
    <p:sldId id="325" r:id="rId42"/>
    <p:sldId id="383" r:id="rId43"/>
    <p:sldId id="354" r:id="rId44"/>
    <p:sldId id="333" r:id="rId45"/>
    <p:sldId id="335" r:id="rId46"/>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44" autoAdjust="0"/>
    <p:restoredTop sz="91841" autoAdjust="0"/>
  </p:normalViewPr>
  <p:slideViewPr>
    <p:cSldViewPr>
      <p:cViewPr varScale="1">
        <p:scale>
          <a:sx n="84" d="100"/>
          <a:sy n="84" d="100"/>
        </p:scale>
        <p:origin x="123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E7D9BE84-FDB0-4BB8-A851-51004E275E84}" type="datetimeFigureOut">
              <a:rPr lang="zh-CN" altLang="en-US" smtClean="0"/>
              <a:pPr/>
              <a:t>2018/10/17</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CE988FE8-52DA-4EDF-9178-A504EB96618E}" type="slidenum">
              <a:rPr lang="zh-CN" altLang="en-US" smtClean="0"/>
              <a:pPr/>
              <a:t>‹#›</a:t>
            </a:fld>
            <a:endParaRPr lang="zh-CN" altLang="en-US"/>
          </a:p>
        </p:txBody>
      </p:sp>
    </p:spTree>
    <p:extLst>
      <p:ext uri="{BB962C8B-B14F-4D97-AF65-F5344CB8AC3E}">
        <p14:creationId xmlns:p14="http://schemas.microsoft.com/office/powerpoint/2010/main" val="2478995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2708DE01-F05D-41D9-9232-7DA54F2E1FC9}" type="datetimeFigureOut">
              <a:rPr lang="zh-CN" altLang="en-US" smtClean="0"/>
              <a:pPr/>
              <a:t>2018/10/17</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23F785F5-9F86-40D3-96CF-6A91DA64D825}" type="slidenum">
              <a:rPr lang="zh-CN" altLang="en-US" smtClean="0"/>
              <a:pPr/>
              <a:t>‹#›</a:t>
            </a:fld>
            <a:endParaRPr lang="zh-CN" altLang="en-US"/>
          </a:p>
        </p:txBody>
      </p:sp>
    </p:spTree>
    <p:extLst>
      <p:ext uri="{BB962C8B-B14F-4D97-AF65-F5344CB8AC3E}">
        <p14:creationId xmlns:p14="http://schemas.microsoft.com/office/powerpoint/2010/main" val="1413251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objective of this lecture is to illustrate the principle of block cipher, one of the most important modern symmetric ciphers. </a:t>
            </a:r>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1</a:t>
            </a:fld>
            <a:endParaRPr lang="zh-CN" altLang="en-US"/>
          </a:p>
        </p:txBody>
      </p:sp>
    </p:spTree>
    <p:extLst>
      <p:ext uri="{BB962C8B-B14F-4D97-AF65-F5344CB8AC3E}">
        <p14:creationId xmlns:p14="http://schemas.microsoft.com/office/powerpoint/2010/main" val="36557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objective of this chapter is to illustrate the principles of modern symmetric ciphers. For this purpose, we briefly go through the notion of block cipher and stream cipher, introduce the ideal block cipher, and then focus on the most widely used symmetric cipher: the Data Encryption Standard (DES). Although numerous symmetric ciphers have been developed since the introduction of DES, and although it is destined to be replaced by the Advanced Encryption Standard (AES), DES remains the most important of such algorithms. To make the algorithm easy, I introduce the simplified DES for education purpose. Further, the core component of DES, the </a:t>
            </a:r>
            <a:r>
              <a:rPr lang="en-US" sz="1200" kern="1200" dirty="0" err="1" smtClean="0">
                <a:solidFill>
                  <a:schemeClr val="tx1"/>
                </a:solidFill>
                <a:latin typeface="+mn-lt"/>
                <a:ea typeface="+mn-ea"/>
                <a:cs typeface="+mn-cs"/>
              </a:rPr>
              <a:t>Feistel</a:t>
            </a:r>
            <a:r>
              <a:rPr lang="en-US" sz="1200" kern="1200" dirty="0" smtClean="0">
                <a:solidFill>
                  <a:schemeClr val="tx1"/>
                </a:solidFill>
                <a:latin typeface="+mn-lt"/>
                <a:ea typeface="+mn-ea"/>
                <a:cs typeface="+mn-cs"/>
              </a:rPr>
              <a:t> structure will be discussed. Lastly, I’ll share with you the specific algorithm of DES. I heard that some of the students</a:t>
            </a:r>
            <a:r>
              <a:rPr lang="en-US" sz="1200" kern="1200" baseline="0" dirty="0" smtClean="0">
                <a:solidFill>
                  <a:schemeClr val="tx1"/>
                </a:solidFill>
                <a:latin typeface="+mn-lt"/>
                <a:ea typeface="+mn-ea"/>
                <a:cs typeface="+mn-cs"/>
              </a:rPr>
              <a:t> take the course of network security, which also introduces such concept. </a:t>
            </a:r>
            <a:endParaRPr lang="zh-CN" altLang="en-US"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15</a:t>
            </a:fld>
            <a:endParaRPr lang="zh-CN" altLang="en-US"/>
          </a:p>
        </p:txBody>
      </p:sp>
    </p:spTree>
    <p:extLst>
      <p:ext uri="{BB962C8B-B14F-4D97-AF65-F5344CB8AC3E}">
        <p14:creationId xmlns:p14="http://schemas.microsoft.com/office/powerpoint/2010/main" val="422754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objective of this chapter is to illustrate the principles of modern symmetric ciphers. For this purpose, we briefly go through the notion of block cipher and stream cipher, introduce the ideal block cipher, and then focus on the most widely used symmetric cipher: the Data Encryption Standard (DES). Although numerous symmetric ciphers have been developed since the introduction of DES, and although it is destined to be replaced by the Advanced Encryption Standard (AES), DES remains the most important of such algorithms. To make the algorithm easy, I introduce the simplified DES for education purpose. Further, the core component of DES, the </a:t>
            </a:r>
            <a:r>
              <a:rPr lang="en-US" sz="1200" kern="1200" dirty="0" err="1" smtClean="0">
                <a:solidFill>
                  <a:schemeClr val="tx1"/>
                </a:solidFill>
                <a:latin typeface="+mn-lt"/>
                <a:ea typeface="+mn-ea"/>
                <a:cs typeface="+mn-cs"/>
              </a:rPr>
              <a:t>Feistel</a:t>
            </a:r>
            <a:r>
              <a:rPr lang="en-US" sz="1200" kern="1200" dirty="0" smtClean="0">
                <a:solidFill>
                  <a:schemeClr val="tx1"/>
                </a:solidFill>
                <a:latin typeface="+mn-lt"/>
                <a:ea typeface="+mn-ea"/>
                <a:cs typeface="+mn-cs"/>
              </a:rPr>
              <a:t> structure will be discussed. Lastly, I’ll share with you the specific algorithm of DES. I heard that some of the students</a:t>
            </a:r>
            <a:r>
              <a:rPr lang="en-US" sz="1200" kern="1200" baseline="0" dirty="0" smtClean="0">
                <a:solidFill>
                  <a:schemeClr val="tx1"/>
                </a:solidFill>
                <a:latin typeface="+mn-lt"/>
                <a:ea typeface="+mn-ea"/>
                <a:cs typeface="+mn-cs"/>
              </a:rPr>
              <a:t> take the course of network security, which also introduces such concept. </a:t>
            </a:r>
            <a:endParaRPr lang="zh-CN" altLang="en-US"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19</a:t>
            </a:fld>
            <a:endParaRPr lang="zh-CN" altLang="en-US"/>
          </a:p>
        </p:txBody>
      </p:sp>
    </p:spTree>
    <p:extLst>
      <p:ext uri="{BB962C8B-B14F-4D97-AF65-F5344CB8AC3E}">
        <p14:creationId xmlns:p14="http://schemas.microsoft.com/office/powerpoint/2010/main" val="1883806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 simplified</a:t>
            </a:r>
            <a:r>
              <a:rPr lang="en-US" altLang="zh-CN" baseline="0" dirty="0" smtClean="0"/>
              <a:t> DES includes 2 rounds, one key for each round.</a:t>
            </a:r>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20</a:t>
            </a:fld>
            <a:endParaRPr lang="zh-CN" altLang="en-US"/>
          </a:p>
        </p:txBody>
      </p:sp>
    </p:spTree>
    <p:extLst>
      <p:ext uri="{BB962C8B-B14F-4D97-AF65-F5344CB8AC3E}">
        <p14:creationId xmlns:p14="http://schemas.microsoft.com/office/powerpoint/2010/main" val="1863404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S-DES encryption algorithm takes an 8-bit block of plaintext (example: 10111101) and a 10-bit key as input and produces an 8-bit block of </a:t>
            </a:r>
            <a:r>
              <a:rPr lang="en-US" sz="1200" kern="1200" dirty="0" err="1" smtClean="0">
                <a:solidFill>
                  <a:schemeClr val="tx1"/>
                </a:solidFill>
                <a:latin typeface="+mn-lt"/>
                <a:ea typeface="+mn-ea"/>
                <a:cs typeface="+mn-cs"/>
              </a:rPr>
              <a:t>ciphertext</a:t>
            </a:r>
            <a:r>
              <a:rPr lang="en-US" sz="1200" kern="1200" dirty="0" smtClean="0">
                <a:solidFill>
                  <a:schemeClr val="tx1"/>
                </a:solidFill>
                <a:latin typeface="+mn-lt"/>
                <a:ea typeface="+mn-ea"/>
                <a:cs typeface="+mn-cs"/>
              </a:rPr>
              <a:t> as output. The S-DES decryption algorithm takes an 8-bit block of </a:t>
            </a:r>
            <a:r>
              <a:rPr lang="en-US" sz="1200" kern="1200" dirty="0" err="1" smtClean="0">
                <a:solidFill>
                  <a:schemeClr val="tx1"/>
                </a:solidFill>
                <a:latin typeface="+mn-lt"/>
                <a:ea typeface="+mn-ea"/>
                <a:cs typeface="+mn-cs"/>
              </a:rPr>
              <a:t>ciphertext</a:t>
            </a:r>
            <a:r>
              <a:rPr lang="en-US" sz="1200" kern="1200" dirty="0" smtClean="0">
                <a:solidFill>
                  <a:schemeClr val="tx1"/>
                </a:solidFill>
                <a:latin typeface="+mn-lt"/>
                <a:ea typeface="+mn-ea"/>
                <a:cs typeface="+mn-cs"/>
              </a:rPr>
              <a:t> and the same 10-bit key used to produce that </a:t>
            </a:r>
            <a:r>
              <a:rPr lang="en-US" sz="1200" kern="1200" dirty="0" err="1" smtClean="0">
                <a:solidFill>
                  <a:schemeClr val="tx1"/>
                </a:solidFill>
                <a:latin typeface="+mn-lt"/>
                <a:ea typeface="+mn-ea"/>
                <a:cs typeface="+mn-cs"/>
              </a:rPr>
              <a:t>ciphertext</a:t>
            </a:r>
            <a:r>
              <a:rPr lang="en-US" sz="1200" kern="1200" dirty="0" smtClean="0">
                <a:solidFill>
                  <a:schemeClr val="tx1"/>
                </a:solidFill>
                <a:latin typeface="+mn-lt"/>
                <a:ea typeface="+mn-ea"/>
                <a:cs typeface="+mn-cs"/>
              </a:rPr>
              <a:t> as input and produces the original 8-bit block of plaintext.</a:t>
            </a:r>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21</a:t>
            </a:fld>
            <a:endParaRPr lang="zh-CN" altLang="en-US"/>
          </a:p>
        </p:txBody>
      </p:sp>
    </p:spTree>
    <p:extLst>
      <p:ext uri="{BB962C8B-B14F-4D97-AF65-F5344CB8AC3E}">
        <p14:creationId xmlns:p14="http://schemas.microsoft.com/office/powerpoint/2010/main" val="355097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We shall use the following operations for the </a:t>
            </a:r>
            <a:r>
              <a:rPr lang="en-US" altLang="zh-CN" dirty="0" err="1" smtClean="0"/>
              <a:t>subkey</a:t>
            </a:r>
            <a:r>
              <a:rPr lang="en-US" altLang="zh-CN" dirty="0" smtClean="0"/>
              <a:t> generation.</a:t>
            </a:r>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22</a:t>
            </a:fld>
            <a:endParaRPr lang="zh-CN" altLang="en-US"/>
          </a:p>
        </p:txBody>
      </p:sp>
    </p:spTree>
    <p:extLst>
      <p:ext uri="{BB962C8B-B14F-4D97-AF65-F5344CB8AC3E}">
        <p14:creationId xmlns:p14="http://schemas.microsoft.com/office/powerpoint/2010/main" val="3087609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As</a:t>
            </a:r>
            <a:r>
              <a:rPr lang="en-US" altLang="zh-CN" baseline="0" dirty="0" smtClean="0"/>
              <a:t> the flow shows, the 10-bit key is permuted using P10, then performs the left circular shift with 1 position. On one hand, it is further permuted using P8 to get K</a:t>
            </a:r>
            <a:r>
              <a:rPr lang="en-US" altLang="zh-CN" baseline="-25000" dirty="0" smtClean="0"/>
              <a:t>1</a:t>
            </a:r>
            <a:r>
              <a:rPr lang="en-US" altLang="zh-CN" baseline="0" dirty="0" smtClean="0"/>
              <a:t>. On the other hand, the left circular shift result is divided into 2 parts. The left half part further left circularly shifts 2 positions. Similarly, the right half part left circularly shifts 2 position. The combined result performs P8 to get the second </a:t>
            </a:r>
            <a:r>
              <a:rPr lang="en-US" altLang="zh-CN" baseline="0" dirty="0" err="1" smtClean="0"/>
              <a:t>subkey</a:t>
            </a:r>
            <a:r>
              <a:rPr lang="en-US" altLang="zh-CN" baseline="0"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23</a:t>
            </a:fld>
            <a:endParaRPr lang="zh-CN" altLang="en-US"/>
          </a:p>
        </p:txBody>
      </p:sp>
    </p:spTree>
    <p:extLst>
      <p:ext uri="{BB962C8B-B14F-4D97-AF65-F5344CB8AC3E}">
        <p14:creationId xmlns:p14="http://schemas.microsoft.com/office/powerpoint/2010/main" val="4214509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24</a:t>
            </a:fld>
            <a:endParaRPr lang="zh-CN" altLang="en-US"/>
          </a:p>
        </p:txBody>
      </p:sp>
    </p:spTree>
    <p:extLst>
      <p:ext uri="{BB962C8B-B14F-4D97-AF65-F5344CB8AC3E}">
        <p14:creationId xmlns:p14="http://schemas.microsoft.com/office/powerpoint/2010/main" val="4127719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a:t>
            </a:r>
            <a:r>
              <a:rPr lang="en-US" altLang="zh-CN" baseline="0" dirty="0" smtClean="0"/>
              <a:t> encryption algorithm performs initial permutation on 8-bit plaintext, the right half part then performs the expansion and permutation operation, which is </a:t>
            </a:r>
            <a:r>
              <a:rPr lang="en-US" altLang="zh-CN" baseline="0" dirty="0" err="1" smtClean="0"/>
              <a:t>XORed</a:t>
            </a:r>
            <a:r>
              <a:rPr lang="en-US" altLang="zh-CN" baseline="0" dirty="0" smtClean="0"/>
              <a:t> with the first </a:t>
            </a:r>
            <a:r>
              <a:rPr lang="en-US" altLang="zh-CN" baseline="0" dirty="0" err="1" smtClean="0"/>
              <a:t>subkey</a:t>
            </a:r>
            <a:r>
              <a:rPr lang="en-US" altLang="zh-CN" baseline="0" dirty="0" smtClean="0"/>
              <a:t> K1. The left half part and right half part of the output are further fit into S0 and S1 box to perform substitutions. The substitution result performs 4-bit permutation, which is </a:t>
            </a:r>
            <a:r>
              <a:rPr lang="en-US" altLang="zh-CN" baseline="0" dirty="0" err="1" smtClean="0"/>
              <a:t>XORed</a:t>
            </a:r>
            <a:r>
              <a:rPr lang="en-US" altLang="zh-CN" baseline="0" dirty="0" smtClean="0"/>
              <a:t> with the left half 4 bits after IP. Then the result combining with the right half 4 bits after IP is taken as the input of the second round.</a:t>
            </a:r>
          </a:p>
          <a:p>
            <a:r>
              <a:rPr lang="en-US" altLang="zh-CN" baseline="0" dirty="0" smtClean="0"/>
              <a:t>The first and last bits of the input to S0 form a 2-bit binary number to select one of 4 rows. The middle two bits of the input to S0 select one of the 4 columns. The decimal value in the cell selected by the row and column is then converted to its 2-bit representation to produce the output.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25</a:t>
            </a:fld>
            <a:endParaRPr lang="zh-CN" altLang="en-US"/>
          </a:p>
        </p:txBody>
      </p:sp>
    </p:spTree>
    <p:extLst>
      <p:ext uri="{BB962C8B-B14F-4D97-AF65-F5344CB8AC3E}">
        <p14:creationId xmlns:p14="http://schemas.microsoft.com/office/powerpoint/2010/main" val="3530238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objective of this chapter is to illustrate the principles of modern symmetric ciphers. For this purpose, we briefly go through the notion of block cipher and stream cipher, introduce the ideal block cipher, and then focus on the most widely used symmetric cipher: the Data Encryption Standard (DES). Although numerous symmetric ciphers have been developed since the introduction of DES, and although it is destined to be replaced by the Advanced Encryption Standard (AES), DES remains the most important of such algorithms. To make the algorithm easy, I introduce the simplified DES for education purpose. Further, the core component of DES, the </a:t>
            </a:r>
            <a:r>
              <a:rPr lang="en-US" sz="1200" kern="1200" dirty="0" err="1" smtClean="0">
                <a:solidFill>
                  <a:schemeClr val="tx1"/>
                </a:solidFill>
                <a:latin typeface="+mn-lt"/>
                <a:ea typeface="+mn-ea"/>
                <a:cs typeface="+mn-cs"/>
              </a:rPr>
              <a:t>Feistel</a:t>
            </a:r>
            <a:r>
              <a:rPr lang="en-US" sz="1200" kern="1200" dirty="0" smtClean="0">
                <a:solidFill>
                  <a:schemeClr val="tx1"/>
                </a:solidFill>
                <a:latin typeface="+mn-lt"/>
                <a:ea typeface="+mn-ea"/>
                <a:cs typeface="+mn-cs"/>
              </a:rPr>
              <a:t> structure will be discussed. Lastly, I’ll share with you the specific algorithm of DES. I heard that some of the students</a:t>
            </a:r>
            <a:r>
              <a:rPr lang="en-US" sz="1200" kern="1200" baseline="0" dirty="0" smtClean="0">
                <a:solidFill>
                  <a:schemeClr val="tx1"/>
                </a:solidFill>
                <a:latin typeface="+mn-lt"/>
                <a:ea typeface="+mn-ea"/>
                <a:cs typeface="+mn-cs"/>
              </a:rPr>
              <a:t> take the course of network security, which also introduces such concept. </a:t>
            </a:r>
            <a:endParaRPr lang="zh-CN" altLang="en-US"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27</a:t>
            </a:fld>
            <a:endParaRPr lang="zh-CN" altLang="en-US"/>
          </a:p>
        </p:txBody>
      </p:sp>
    </p:spTree>
    <p:extLst>
      <p:ext uri="{BB962C8B-B14F-4D97-AF65-F5344CB8AC3E}">
        <p14:creationId xmlns:p14="http://schemas.microsoft.com/office/powerpoint/2010/main" val="3120586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In the late 1960s, IBM set up a research project in computer cryptography led by Horst </a:t>
            </a:r>
            <a:r>
              <a:rPr lang="en-US" sz="1200" kern="1200" dirty="0" err="1" smtClean="0">
                <a:solidFill>
                  <a:schemeClr val="tx1"/>
                </a:solidFill>
                <a:latin typeface="+mn-lt"/>
                <a:ea typeface="+mn-ea"/>
                <a:cs typeface="+mn-cs"/>
              </a:rPr>
              <a:t>Feistel</a:t>
            </a:r>
            <a:r>
              <a:rPr lang="en-US" sz="1200" kern="1200" dirty="0" smtClean="0">
                <a:solidFill>
                  <a:schemeClr val="tx1"/>
                </a:solidFill>
                <a:latin typeface="+mn-lt"/>
                <a:ea typeface="+mn-ea"/>
                <a:cs typeface="+mn-cs"/>
              </a:rPr>
              <a:t>. The project concluded in 1971 with the development of the LUCIFER algorithm. LUCIFER is a </a:t>
            </a:r>
            <a:r>
              <a:rPr lang="en-US" sz="1200" kern="1200" dirty="0" err="1" smtClean="0">
                <a:solidFill>
                  <a:schemeClr val="tx1"/>
                </a:solidFill>
                <a:latin typeface="+mn-lt"/>
                <a:ea typeface="+mn-ea"/>
                <a:cs typeface="+mn-cs"/>
              </a:rPr>
              <a:t>Feistel</a:t>
            </a:r>
            <a:r>
              <a:rPr lang="en-US" sz="1200" kern="1200" dirty="0" smtClean="0">
                <a:solidFill>
                  <a:schemeClr val="tx1"/>
                </a:solidFill>
                <a:latin typeface="+mn-lt"/>
                <a:ea typeface="+mn-ea"/>
                <a:cs typeface="+mn-cs"/>
              </a:rPr>
              <a:t> block cipher that operates on blocks of 64 bits, using a key size of 128 bits.</a:t>
            </a:r>
          </a:p>
          <a:p>
            <a:r>
              <a:rPr lang="en-US" sz="1200" kern="1200" dirty="0" smtClean="0">
                <a:solidFill>
                  <a:schemeClr val="tx1"/>
                </a:solidFill>
                <a:latin typeface="+mn-lt"/>
                <a:ea typeface="+mn-ea"/>
                <a:cs typeface="+mn-cs"/>
              </a:rPr>
              <a:t>Because of the promising results produced by the LUCIFER project, IBM embarked on an effort, headed by Walter Tuchman and Carl Meyer, to develop a marketable commercial encryption product that ideally could be implemented on a single chip.  It involved not only IBM researchers but also outside consultants and technical advice from NSA. The outcome of this effort was a refined version of LUCIFER that was more resistant to cryptanalysis but that had a reduced key size of 56 bits, to fit on a single chip. </a:t>
            </a:r>
          </a:p>
          <a:p>
            <a:r>
              <a:rPr lang="en-US" sz="1200" kern="1200" dirty="0" smtClean="0">
                <a:solidFill>
                  <a:schemeClr val="tx1"/>
                </a:solidFill>
                <a:latin typeface="+mn-lt"/>
                <a:ea typeface="+mn-ea"/>
                <a:cs typeface="+mn-cs"/>
              </a:rPr>
              <a:t>In 1973, the National Bureau of Standards (NBS) issued a request for proposals for a national cipher standard. IBM submitted the modified LUCIFER. It was by far the best algorithm proposed and was adopted in 1977 as the Data Encryption Standard. </a:t>
            </a:r>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29</a:t>
            </a:fld>
            <a:endParaRPr lang="zh-CN" altLang="en-US"/>
          </a:p>
        </p:txBody>
      </p:sp>
    </p:spTree>
    <p:extLst>
      <p:ext uri="{BB962C8B-B14F-4D97-AF65-F5344CB8AC3E}">
        <p14:creationId xmlns:p14="http://schemas.microsoft.com/office/powerpoint/2010/main" val="3917920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objective of this chapter is to illustrate the principles of modern symmetric ciphers. For this purpose, we briefly go through the notion of block cipher and stream cipher, introduce the ideal block cipher, and then focus on the most widely used symmetric cipher: the Data Encryption Standard (DES). Although numerous symmetric ciphers have been developed since the introduction of DES, and although it is destined to be replaced by the Advanced Encryption Standard (AES), DES remains the most important of such algorithms. To make the algorithm easy, I introduce the simplified DES for education purpose. Further, the core component of DES, the </a:t>
            </a:r>
            <a:r>
              <a:rPr lang="en-US" sz="1200" kern="1200" dirty="0" err="1" smtClean="0">
                <a:solidFill>
                  <a:schemeClr val="tx1"/>
                </a:solidFill>
                <a:latin typeface="+mn-lt"/>
                <a:ea typeface="+mn-ea"/>
                <a:cs typeface="+mn-cs"/>
              </a:rPr>
              <a:t>Feistel</a:t>
            </a:r>
            <a:r>
              <a:rPr lang="en-US" sz="1200" kern="1200" dirty="0" smtClean="0">
                <a:solidFill>
                  <a:schemeClr val="tx1"/>
                </a:solidFill>
                <a:latin typeface="+mn-lt"/>
                <a:ea typeface="+mn-ea"/>
                <a:cs typeface="+mn-cs"/>
              </a:rPr>
              <a:t> structure will be discussed. Lastly, I’ll share with you the specific algorithm of DES. I heard that some of the students</a:t>
            </a:r>
            <a:r>
              <a:rPr lang="en-US" sz="1200" kern="1200" baseline="0" dirty="0" smtClean="0">
                <a:solidFill>
                  <a:schemeClr val="tx1"/>
                </a:solidFill>
                <a:latin typeface="+mn-lt"/>
                <a:ea typeface="+mn-ea"/>
                <a:cs typeface="+mn-cs"/>
              </a:rPr>
              <a:t> take the course of network security, which also introduces such concept. </a:t>
            </a:r>
            <a:endParaRPr lang="zh-CN" altLang="en-US"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3</a:t>
            </a:fld>
            <a:endParaRPr lang="zh-CN" altLang="en-US"/>
          </a:p>
        </p:txBody>
      </p:sp>
    </p:spTree>
    <p:extLst>
      <p:ext uri="{BB962C8B-B14F-4D97-AF65-F5344CB8AC3E}">
        <p14:creationId xmlns:p14="http://schemas.microsoft.com/office/powerpoint/2010/main" val="3312473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overall scheme for DES encryption is illustrated in Stallings Figure 3.4, which takes as input 64-bits of data and of key.</a:t>
            </a:r>
            <a:endParaRPr lang="en-AU" sz="1200" kern="1200" dirty="0" smtClean="0">
              <a:solidFill>
                <a:schemeClr val="tx1"/>
              </a:solidFill>
              <a:latin typeface="+mn-lt"/>
              <a:ea typeface="+mn-ea"/>
              <a:cs typeface="+mn-cs"/>
            </a:endParaRPr>
          </a:p>
          <a:p>
            <a:r>
              <a:rPr lang="en-AU" sz="1200" kern="1200" dirty="0" smtClean="0">
                <a:solidFill>
                  <a:schemeClr val="tx1"/>
                </a:solidFill>
                <a:latin typeface="+mn-lt"/>
                <a:ea typeface="+mn-ea"/>
                <a:cs typeface="+mn-cs"/>
              </a:rPr>
              <a:t>The left side shows the basic process for enciphering a 64-bit data block which consists of: </a:t>
            </a:r>
          </a:p>
          <a:p>
            <a:r>
              <a:rPr lang="en-AU" sz="1200" kern="1200" dirty="0" smtClean="0">
                <a:solidFill>
                  <a:schemeClr val="tx1"/>
                </a:solidFill>
                <a:latin typeface="+mn-lt"/>
                <a:ea typeface="+mn-ea"/>
                <a:cs typeface="+mn-cs"/>
              </a:rPr>
              <a:t>- an initial permutation (IP) which shuffles the 64-bit input block</a:t>
            </a:r>
          </a:p>
          <a:p>
            <a:r>
              <a:rPr lang="en-AU" sz="1200" kern="1200" dirty="0" smtClean="0">
                <a:solidFill>
                  <a:schemeClr val="tx1"/>
                </a:solidFill>
                <a:latin typeface="+mn-lt"/>
                <a:ea typeface="+mn-ea"/>
                <a:cs typeface="+mn-cs"/>
              </a:rPr>
              <a:t>- 16 rounds of a complex key dependent round function involving substitutions &amp; permutations</a:t>
            </a:r>
          </a:p>
          <a:p>
            <a:r>
              <a:rPr lang="en-AU" sz="1200" kern="1200" dirty="0" smtClean="0">
                <a:solidFill>
                  <a:schemeClr val="tx1"/>
                </a:solidFill>
                <a:latin typeface="+mn-lt"/>
                <a:ea typeface="+mn-ea"/>
                <a:cs typeface="+mn-cs"/>
              </a:rPr>
              <a:t>- a final permutation, being the inverse of IP </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right side shows the handling of the 56-bit key and consists of:</a:t>
            </a:r>
          </a:p>
          <a:p>
            <a:r>
              <a:rPr lang="en-AU" sz="1200" kern="1200" dirty="0" smtClean="0">
                <a:solidFill>
                  <a:schemeClr val="tx1"/>
                </a:solidFill>
                <a:latin typeface="+mn-lt"/>
                <a:ea typeface="+mn-ea"/>
                <a:cs typeface="+mn-cs"/>
              </a:rPr>
              <a:t>- an initial permutation of the key (PC1) which selects 56 bits out of the 64-bit input, in two 28-bit halves </a:t>
            </a:r>
          </a:p>
          <a:p>
            <a:r>
              <a:rPr lang="en-AU" sz="1200" kern="1200" dirty="0" smtClean="0">
                <a:solidFill>
                  <a:schemeClr val="tx1"/>
                </a:solidFill>
                <a:latin typeface="+mn-lt"/>
                <a:ea typeface="+mn-ea"/>
                <a:cs typeface="+mn-cs"/>
              </a:rPr>
              <a:t>- 16 stages to generate the 48-bit </a:t>
            </a:r>
            <a:r>
              <a:rPr lang="en-AU" sz="1200" kern="1200" dirty="0" err="1" smtClean="0">
                <a:solidFill>
                  <a:schemeClr val="tx1"/>
                </a:solidFill>
                <a:latin typeface="+mn-lt"/>
                <a:ea typeface="+mn-ea"/>
                <a:cs typeface="+mn-cs"/>
              </a:rPr>
              <a:t>subkeys</a:t>
            </a:r>
            <a:r>
              <a:rPr lang="en-AU" sz="1200" kern="1200" dirty="0" smtClean="0">
                <a:solidFill>
                  <a:schemeClr val="tx1"/>
                </a:solidFill>
                <a:latin typeface="+mn-lt"/>
                <a:ea typeface="+mn-ea"/>
                <a:cs typeface="+mn-cs"/>
              </a:rPr>
              <a:t> using a left circular shift and a permutation of the two 28-bit halves </a:t>
            </a:r>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30</a:t>
            </a:fld>
            <a:endParaRPr lang="zh-CN" altLang="en-US"/>
          </a:p>
        </p:txBody>
      </p:sp>
    </p:spTree>
    <p:extLst>
      <p:ext uri="{BB962C8B-B14F-4D97-AF65-F5344CB8AC3E}">
        <p14:creationId xmlns:p14="http://schemas.microsoft.com/office/powerpoint/2010/main" val="37332762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It is the first step of the data computation.</a:t>
            </a:r>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33</a:t>
            </a:fld>
            <a:endParaRPr lang="zh-CN" altLang="en-US"/>
          </a:p>
        </p:txBody>
      </p:sp>
    </p:spTree>
    <p:extLst>
      <p:ext uri="{BB962C8B-B14F-4D97-AF65-F5344CB8AC3E}">
        <p14:creationId xmlns:p14="http://schemas.microsoft.com/office/powerpoint/2010/main" val="3222956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This is</a:t>
            </a:r>
            <a:r>
              <a:rPr lang="en-US" altLang="zh-CN" baseline="0" dirty="0" smtClean="0"/>
              <a:t> a DES round in full. I’ll stop here to not go into more details about it. Basically, this picture shows how E/P, S-boxes and P-box work.</a:t>
            </a:r>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36</a:t>
            </a:fld>
            <a:endParaRPr lang="zh-CN" altLang="en-US"/>
          </a:p>
        </p:txBody>
      </p:sp>
    </p:spTree>
    <p:extLst>
      <p:ext uri="{BB962C8B-B14F-4D97-AF65-F5344CB8AC3E}">
        <p14:creationId xmlns:p14="http://schemas.microsoft.com/office/powerpoint/2010/main" val="2201003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S-DES encryption algorithm takes an 8-bit block of plaintext (example: 10111101) and a 10-bit key as input and produces an 8-bit block of </a:t>
            </a:r>
            <a:r>
              <a:rPr lang="en-US" sz="1200" kern="1200" dirty="0" err="1" smtClean="0">
                <a:solidFill>
                  <a:schemeClr val="tx1"/>
                </a:solidFill>
                <a:latin typeface="+mn-lt"/>
                <a:ea typeface="+mn-ea"/>
                <a:cs typeface="+mn-cs"/>
              </a:rPr>
              <a:t>ciphertext</a:t>
            </a:r>
            <a:r>
              <a:rPr lang="en-US" sz="1200" kern="1200" dirty="0" smtClean="0">
                <a:solidFill>
                  <a:schemeClr val="tx1"/>
                </a:solidFill>
                <a:latin typeface="+mn-lt"/>
                <a:ea typeface="+mn-ea"/>
                <a:cs typeface="+mn-cs"/>
              </a:rPr>
              <a:t> as output. The S-DES decryption algorithm takes an 8-bit block of </a:t>
            </a:r>
            <a:r>
              <a:rPr lang="en-US" sz="1200" kern="1200" dirty="0" err="1" smtClean="0">
                <a:solidFill>
                  <a:schemeClr val="tx1"/>
                </a:solidFill>
                <a:latin typeface="+mn-lt"/>
                <a:ea typeface="+mn-ea"/>
                <a:cs typeface="+mn-cs"/>
              </a:rPr>
              <a:t>ciphertext</a:t>
            </a:r>
            <a:r>
              <a:rPr lang="en-US" sz="1200" kern="1200" dirty="0" smtClean="0">
                <a:solidFill>
                  <a:schemeClr val="tx1"/>
                </a:solidFill>
                <a:latin typeface="+mn-lt"/>
                <a:ea typeface="+mn-ea"/>
                <a:cs typeface="+mn-cs"/>
              </a:rPr>
              <a:t> and the same 10-bit key used to </a:t>
            </a:r>
            <a:r>
              <a:rPr lang="en-US" sz="1200" kern="1200" dirty="0" err="1" smtClean="0">
                <a:solidFill>
                  <a:schemeClr val="tx1"/>
                </a:solidFill>
                <a:latin typeface="+mn-lt"/>
                <a:ea typeface="+mn-ea"/>
                <a:cs typeface="+mn-cs"/>
              </a:rPr>
              <a:t>producethat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ciphertext</a:t>
            </a:r>
            <a:r>
              <a:rPr lang="en-US" sz="1200" kern="1200" dirty="0" smtClean="0">
                <a:solidFill>
                  <a:schemeClr val="tx1"/>
                </a:solidFill>
                <a:latin typeface="+mn-lt"/>
                <a:ea typeface="+mn-ea"/>
                <a:cs typeface="+mn-cs"/>
              </a:rPr>
              <a:t> as input and produces the original 8-bit block of plaintext.</a:t>
            </a:r>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43</a:t>
            </a:fld>
            <a:endParaRPr lang="zh-CN" altLang="en-US"/>
          </a:p>
        </p:txBody>
      </p:sp>
    </p:spTree>
    <p:extLst>
      <p:ext uri="{BB962C8B-B14F-4D97-AF65-F5344CB8AC3E}">
        <p14:creationId xmlns:p14="http://schemas.microsoft.com/office/powerpoint/2010/main" val="25853148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As</a:t>
            </a:r>
            <a:r>
              <a:rPr lang="en-US" altLang="zh-CN" baseline="0" dirty="0" smtClean="0"/>
              <a:t> the flow shows, the 10-bit key is permuted using P10, then performs the left circular shift with 1 position. On one hand, it is further permuted using P8 to get K</a:t>
            </a:r>
            <a:r>
              <a:rPr lang="en-US" altLang="zh-CN" baseline="-25000" dirty="0" smtClean="0"/>
              <a:t>1</a:t>
            </a:r>
            <a:r>
              <a:rPr lang="en-US" altLang="zh-CN" baseline="0" dirty="0" smtClean="0"/>
              <a:t>. On the other hand, the left circular shift result is divided into 2 parts. The left half part further left circularly shifts 2 positions. Similarly, the right half part left circularly shifts 2 position. The combined result performs P8 to get the second </a:t>
            </a:r>
            <a:r>
              <a:rPr lang="en-US" altLang="zh-CN" baseline="0" dirty="0" err="1" smtClean="0"/>
              <a:t>subkey</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44</a:t>
            </a:fld>
            <a:endParaRPr lang="zh-CN" altLang="en-US"/>
          </a:p>
        </p:txBody>
      </p:sp>
    </p:spTree>
    <p:extLst>
      <p:ext uri="{BB962C8B-B14F-4D97-AF65-F5344CB8AC3E}">
        <p14:creationId xmlns:p14="http://schemas.microsoft.com/office/powerpoint/2010/main" val="12673654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a:t>
            </a:r>
            <a:r>
              <a:rPr lang="en-US" altLang="zh-CN" baseline="0" dirty="0" smtClean="0"/>
              <a:t> encryption algorithm performs initial permutation on 8-bit plaintext, the right half part then performs the expansion and permutation operation, which is </a:t>
            </a:r>
            <a:r>
              <a:rPr lang="en-US" altLang="zh-CN" baseline="0" dirty="0" err="1" smtClean="0"/>
              <a:t>XORed</a:t>
            </a:r>
            <a:r>
              <a:rPr lang="en-US" altLang="zh-CN" baseline="0" dirty="0" smtClean="0"/>
              <a:t> with the first </a:t>
            </a:r>
            <a:r>
              <a:rPr lang="en-US" altLang="zh-CN" baseline="0" dirty="0" err="1" smtClean="0"/>
              <a:t>subkey</a:t>
            </a:r>
            <a:r>
              <a:rPr lang="en-US" altLang="zh-CN" baseline="0" dirty="0" smtClean="0"/>
              <a:t> K1. The left half part and right half part of the output are further fit into S0 and S1 box to perform substitutions. The substitution result performs 4-bit permutation, which is </a:t>
            </a:r>
            <a:r>
              <a:rPr lang="en-US" altLang="zh-CN" baseline="0" dirty="0" err="1" smtClean="0"/>
              <a:t>XORed</a:t>
            </a:r>
            <a:r>
              <a:rPr lang="en-US" altLang="zh-CN" baseline="0" dirty="0" smtClean="0"/>
              <a:t> with the left half 4 bits after IP. Then the result combining with the right half 4 bits after IP is taken as the input of the second round.</a:t>
            </a:r>
          </a:p>
          <a:p>
            <a:r>
              <a:rPr lang="en-US" altLang="zh-CN" baseline="0" dirty="0" smtClean="0"/>
              <a:t>The first and last bits of the input to S0 form a 2-bit binary number to select one of 4 rows. The middle two bits of the input to S0 select one of the 4 columns. The decimal value in the cell selected by the row and column is then converted to its 2-bit representation to produce the output.</a:t>
            </a:r>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45</a:t>
            </a:fld>
            <a:endParaRPr lang="zh-CN" altLang="en-US"/>
          </a:p>
        </p:txBody>
      </p:sp>
    </p:spTree>
    <p:extLst>
      <p:ext uri="{BB962C8B-B14F-4D97-AF65-F5344CB8AC3E}">
        <p14:creationId xmlns:p14="http://schemas.microsoft.com/office/powerpoint/2010/main" val="310585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AU" sz="1200" kern="1200" dirty="0" smtClean="0">
                <a:solidFill>
                  <a:schemeClr val="tx1"/>
                </a:solidFill>
                <a:latin typeface="+mn-lt"/>
                <a:ea typeface="+mn-ea"/>
                <a:cs typeface="+mn-cs"/>
              </a:rPr>
              <a:t>Block ciphers work a on block / word at a time, which is some number of bits. All of these bits have to be available before the block can be processed. Stream ciphers work on a bit or byte of the message at a time, hence process it as a “stream”. Block ciphers are currently better analysed, and seem to have a broader range of applications, hence focus on them.</a:t>
            </a:r>
            <a:r>
              <a:rPr lang="en-AU" sz="1200" kern="1200" baseline="0" dirty="0" smtClean="0">
                <a:solidFill>
                  <a:schemeClr val="tx1"/>
                </a:solidFill>
                <a:latin typeface="+mn-lt"/>
                <a:ea typeface="+mn-ea"/>
                <a:cs typeface="+mn-cs"/>
              </a:rPr>
              <a:t> In this course, our discussion will primarily focus on block cipher.</a:t>
            </a:r>
            <a:endParaRPr lang="en-AU"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4</a:t>
            </a:fld>
            <a:endParaRPr lang="zh-CN" altLang="en-US"/>
          </a:p>
        </p:txBody>
      </p:sp>
    </p:spTree>
    <p:extLst>
      <p:ext uri="{BB962C8B-B14F-4D97-AF65-F5344CB8AC3E}">
        <p14:creationId xmlns:p14="http://schemas.microsoft.com/office/powerpoint/2010/main" val="1361356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 block cipher is one in which a block of plaintext is treated as a whole and used to produce a </a:t>
            </a:r>
            <a:r>
              <a:rPr lang="en-US" sz="1200" kern="1200" dirty="0" err="1" smtClean="0">
                <a:solidFill>
                  <a:schemeClr val="tx1"/>
                </a:solidFill>
                <a:latin typeface="+mn-lt"/>
                <a:ea typeface="+mn-ea"/>
                <a:cs typeface="+mn-cs"/>
              </a:rPr>
              <a:t>ciphertext</a:t>
            </a:r>
            <a:r>
              <a:rPr lang="en-US" sz="1200" kern="1200" dirty="0" smtClean="0">
                <a:solidFill>
                  <a:schemeClr val="tx1"/>
                </a:solidFill>
                <a:latin typeface="+mn-lt"/>
                <a:ea typeface="+mn-ea"/>
                <a:cs typeface="+mn-cs"/>
              </a:rPr>
              <a:t> block of equal length. Typically, a block size of 64 or 128 bits is used. As with a stream cipher, the two users share a symmetric encryption key.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stream cipher is one that encrypts a digital data stream one bit or one byte at a time.</a:t>
            </a:r>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5</a:t>
            </a:fld>
            <a:endParaRPr lang="zh-CN" altLang="en-US"/>
          </a:p>
        </p:txBody>
      </p:sp>
    </p:spTree>
    <p:extLst>
      <p:ext uri="{BB962C8B-B14F-4D97-AF65-F5344CB8AC3E}">
        <p14:creationId xmlns:p14="http://schemas.microsoft.com/office/powerpoint/2010/main" val="317778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objective of this chapter is to illustrate the principles of modern symmetric ciphers. For this purpose, we briefly go through the notion of block cipher and stream cipher, introduce the ideal block cipher, and then focus on the most widely used symmetric cipher: the Data Encryption Standard (DES). Although numerous symmetric ciphers have been developed since the introduction of DES, and although it is destined to be replaced by the Advanced Encryption Standard (AES), DES remains the most important of such algorithms. To make the algorithm easy, I introduce the simplified DES for education purpose. Further, the core component of DES, the </a:t>
            </a:r>
            <a:r>
              <a:rPr lang="en-US" sz="1200" kern="1200" dirty="0" err="1" smtClean="0">
                <a:solidFill>
                  <a:schemeClr val="tx1"/>
                </a:solidFill>
                <a:latin typeface="+mn-lt"/>
                <a:ea typeface="+mn-ea"/>
                <a:cs typeface="+mn-cs"/>
              </a:rPr>
              <a:t>Feistel</a:t>
            </a:r>
            <a:r>
              <a:rPr lang="en-US" sz="1200" kern="1200" dirty="0" smtClean="0">
                <a:solidFill>
                  <a:schemeClr val="tx1"/>
                </a:solidFill>
                <a:latin typeface="+mn-lt"/>
                <a:ea typeface="+mn-ea"/>
                <a:cs typeface="+mn-cs"/>
              </a:rPr>
              <a:t> structure will be discussed. Lastly, I’ll share with you the specific algorithm of DES. I heard that some of the students</a:t>
            </a:r>
            <a:r>
              <a:rPr lang="en-US" sz="1200" kern="1200" baseline="0" dirty="0" smtClean="0">
                <a:solidFill>
                  <a:schemeClr val="tx1"/>
                </a:solidFill>
                <a:latin typeface="+mn-lt"/>
                <a:ea typeface="+mn-ea"/>
                <a:cs typeface="+mn-cs"/>
              </a:rPr>
              <a:t> take the course of network security, which also introduces such concept. </a:t>
            </a:r>
            <a:endParaRPr lang="zh-CN" altLang="en-US"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6</a:t>
            </a:fld>
            <a:endParaRPr lang="zh-CN" altLang="en-US"/>
          </a:p>
        </p:txBody>
      </p:sp>
    </p:spTree>
    <p:extLst>
      <p:ext uri="{BB962C8B-B14F-4D97-AF65-F5344CB8AC3E}">
        <p14:creationId xmlns:p14="http://schemas.microsoft.com/office/powerpoint/2010/main" val="3707650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We try to replace a block of 4 bits from the plaintext</a:t>
            </a:r>
            <a:r>
              <a:rPr lang="en-US" altLang="zh-CN" baseline="0" dirty="0" smtClean="0"/>
              <a:t> with a block of 4 bits from the </a:t>
            </a:r>
            <a:r>
              <a:rPr lang="en-US" altLang="zh-CN" baseline="0" dirty="0" err="1" smtClean="0"/>
              <a:t>ciphertext</a:t>
            </a:r>
            <a:r>
              <a:rPr lang="en-US" altLang="zh-CN" baseline="0" dirty="0" smtClean="0"/>
              <a:t>.</a:t>
            </a:r>
          </a:p>
          <a:p>
            <a:r>
              <a:rPr lang="en-US" altLang="zh-CN" dirty="0" smtClean="0"/>
              <a:t>There are 16 different possible 4-bit patterns, from 0000 to 1111. We can represent each pattern by an integer between 0 and 15. So the bit pattern 0000 could be represented by the integer 0, the bit pattern 0001 by integer 1, and so on. The bit pattern 1111 would be represented by the integer 15. In an ideal block cipher, the relationship between the input blocks and the output blocks is completely random. But it must be invertible for decryption to work. Therefore, it has to be one-to-one, meaning that each input block is mapped to a unique output block.</a:t>
            </a:r>
          </a:p>
          <a:p>
            <a:r>
              <a:rPr lang="en-US" altLang="zh-CN" dirty="0" smtClean="0"/>
              <a:t>The mapping from the input bit blocks to the output bit blocks can also be construed as a mapping from the integers corresponding to the input bit blocks to the integers corresponding to the output bit</a:t>
            </a:r>
            <a:r>
              <a:rPr lang="en-US" altLang="zh-CN" baseline="0" dirty="0" smtClean="0"/>
              <a:t> blocks</a:t>
            </a:r>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7</a:t>
            </a:fld>
            <a:endParaRPr lang="zh-CN" altLang="en-US"/>
          </a:p>
        </p:txBody>
      </p:sp>
    </p:spTree>
    <p:extLst>
      <p:ext uri="{BB962C8B-B14F-4D97-AF65-F5344CB8AC3E}">
        <p14:creationId xmlns:p14="http://schemas.microsoft.com/office/powerpoint/2010/main" val="1656287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With a 64-bit block, we can think of each possible input block as one of 2^64 integers and for each such integer we can specify an output 64-bit block. We can construct the codebook by displaying just the output blocks in the order of the integers corresponding to the input blocks. Such a codebook will be of size 64×2^64 </a:t>
            </a:r>
            <a:r>
              <a:rPr lang="en-US" altLang="zh-CN" dirty="0" smtClean="0">
                <a:latin typeface="宋体"/>
                <a:ea typeface="宋体"/>
              </a:rPr>
              <a:t>≈ </a:t>
            </a:r>
            <a:r>
              <a:rPr lang="en-US" altLang="zh-CN" dirty="0" smtClean="0"/>
              <a:t>10^21.</a:t>
            </a:r>
            <a:endParaRPr lang="zh-CN" altLang="en-US" dirty="0" smtClean="0"/>
          </a:p>
          <a:p>
            <a:r>
              <a:rPr lang="en-US" altLang="zh-CN" dirty="0" smtClean="0"/>
              <a:t>That implies that the encryption key for the ideal block cipher using 64-bit blocks will be of size 10^21. The size of the encryption key would make the ideal block cipher an impractical idea. Think of the logistical issues related to the transmission, storage, and processing of such large keys.</a:t>
            </a:r>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8</a:t>
            </a:fld>
            <a:endParaRPr lang="zh-CN" altLang="en-US"/>
          </a:p>
        </p:txBody>
      </p:sp>
    </p:spTree>
    <p:extLst>
      <p:ext uri="{BB962C8B-B14F-4D97-AF65-F5344CB8AC3E}">
        <p14:creationId xmlns:p14="http://schemas.microsoft.com/office/powerpoint/2010/main" val="1457935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objective of this chapter is to illustrate the principles of modern symmetric ciphers. For this purpose, we briefly go through the notion of block cipher and stream cipher, introduce the ideal block cipher, and then focus on the most widely used symmetric cipher: the Data Encryption Standard (DES). Although numerous symmetric ciphers have been developed since the introduction of DES, and although it is destined to be replaced by the Advanced Encryption Standard (AES), DES remains the most important of such algorithms. To make the algorithm easy, I introduce the simplified DES for education purpose. Further, the core component of DES, the </a:t>
            </a:r>
            <a:r>
              <a:rPr lang="en-US" sz="1200" kern="1200" dirty="0" err="1" smtClean="0">
                <a:solidFill>
                  <a:schemeClr val="tx1"/>
                </a:solidFill>
                <a:latin typeface="+mn-lt"/>
                <a:ea typeface="+mn-ea"/>
                <a:cs typeface="+mn-cs"/>
              </a:rPr>
              <a:t>Feistel</a:t>
            </a:r>
            <a:r>
              <a:rPr lang="en-US" sz="1200" kern="1200" dirty="0" smtClean="0">
                <a:solidFill>
                  <a:schemeClr val="tx1"/>
                </a:solidFill>
                <a:latin typeface="+mn-lt"/>
                <a:ea typeface="+mn-ea"/>
                <a:cs typeface="+mn-cs"/>
              </a:rPr>
              <a:t> structure will be discussed. Lastly, I’ll share with you the specific algorithm of DES. I heard that some of the students</a:t>
            </a:r>
            <a:r>
              <a:rPr lang="en-US" sz="1200" kern="1200" baseline="0" dirty="0" smtClean="0">
                <a:solidFill>
                  <a:schemeClr val="tx1"/>
                </a:solidFill>
                <a:latin typeface="+mn-lt"/>
                <a:ea typeface="+mn-ea"/>
                <a:cs typeface="+mn-cs"/>
              </a:rPr>
              <a:t> take the course of network security, which also introduces such concept. </a:t>
            </a:r>
            <a:endParaRPr lang="zh-CN" altLang="en-US"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9</a:t>
            </a:fld>
            <a:endParaRPr lang="zh-CN" altLang="en-US"/>
          </a:p>
        </p:txBody>
      </p:sp>
    </p:spTree>
    <p:extLst>
      <p:ext uri="{BB962C8B-B14F-4D97-AF65-F5344CB8AC3E}">
        <p14:creationId xmlns:p14="http://schemas.microsoft.com/office/powerpoint/2010/main" val="42880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These two terms were</a:t>
            </a:r>
            <a:r>
              <a:rPr lang="en-US" altLang="zh-CN" baseline="0" dirty="0" smtClean="0"/>
              <a:t> introduced by Shannon to capture the two building blocks for any cryptographic system. </a:t>
            </a:r>
          </a:p>
          <a:p>
            <a:r>
              <a:rPr lang="en-US" altLang="zh-CN" baseline="0" dirty="0" smtClean="0"/>
              <a:t>Shannon’s concept was to thwart cryptanalysis based on statistical analysis. The reasoning is as follows. Assume the attacker has some knowledge of the statistical characteristics of the plaintext. For example, in a human-readable message in some language, the frequency distribution of the various letters may be known. Or there may be words or phases likely to appear in the message. If these statistics are in any way reflected in the </a:t>
            </a:r>
            <a:r>
              <a:rPr lang="en-US" altLang="zh-CN" baseline="0" dirty="0" err="1" smtClean="0"/>
              <a:t>ciphertext</a:t>
            </a:r>
            <a:r>
              <a:rPr lang="en-US" altLang="zh-CN" baseline="0" dirty="0" smtClean="0"/>
              <a:t>, the cryptanalyst may be able to deduce the encryption key, or part of the encryption key. Therefore, Shannon claims that all statistics of the </a:t>
            </a:r>
            <a:r>
              <a:rPr lang="en-US" altLang="zh-CN" baseline="0" dirty="0" err="1" smtClean="0"/>
              <a:t>ciphertext</a:t>
            </a:r>
            <a:r>
              <a:rPr lang="en-US" altLang="zh-CN" baseline="0" dirty="0" smtClean="0"/>
              <a:t> should be independent of the particular key used. The ideal block cipher is such a cipher, but as we have seen, it is impractical. Shannon suggests two methods for frustrating statistical cryptanalysis: </a:t>
            </a:r>
            <a:r>
              <a:rPr lang="en-US" altLang="zh-CN" baseline="0" dirty="0" err="1" smtClean="0"/>
              <a:t>diffustion</a:t>
            </a:r>
            <a:r>
              <a:rPr lang="en-US" altLang="zh-CN" baseline="0" dirty="0" smtClean="0"/>
              <a:t> and confusion.</a:t>
            </a:r>
          </a:p>
          <a:p>
            <a:r>
              <a:rPr lang="en-US" altLang="zh-CN" baseline="0" dirty="0" smtClean="0"/>
              <a:t>Permutation is not equal to diffusion. Permutation, by itself, does not change the statistics of the plaintext at the level of individual letter or permuted blocks.</a:t>
            </a:r>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10</a:t>
            </a:fld>
            <a:endParaRPr lang="zh-CN" altLang="en-US"/>
          </a:p>
        </p:txBody>
      </p:sp>
    </p:spTree>
    <p:extLst>
      <p:ext uri="{BB962C8B-B14F-4D97-AF65-F5344CB8AC3E}">
        <p14:creationId xmlns:p14="http://schemas.microsoft.com/office/powerpoint/2010/main" val="2499880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r>
              <a:rPr lang="en-US" altLang="zh-CN" smtClean="0"/>
              <a:t>Fri, 1/12/2017</a:t>
            </a:r>
            <a:endParaRPr lang="zh-CN" altLang="en-US"/>
          </a:p>
        </p:txBody>
      </p:sp>
      <p:sp>
        <p:nvSpPr>
          <p:cNvPr id="5" name="页脚占位符 4"/>
          <p:cNvSpPr>
            <a:spLocks noGrp="1"/>
          </p:cNvSpPr>
          <p:nvPr>
            <p:ph type="ftr" sz="quarter" idx="11"/>
          </p:nvPr>
        </p:nvSpPr>
        <p:spPr/>
        <p:txBody>
          <a:bodyPr/>
          <a:lstStyle/>
          <a:p>
            <a:r>
              <a:rPr lang="en-US" altLang="zh-CN" smtClean="0"/>
              <a:t>S8101034Q-Applied Cryptography-Lect8.2</a:t>
            </a:r>
            <a:endParaRPr lang="zh-CN" altLang="en-US"/>
          </a:p>
        </p:txBody>
      </p:sp>
      <p:sp>
        <p:nvSpPr>
          <p:cNvPr id="6" name="灯片编号占位符 5"/>
          <p:cNvSpPr>
            <a:spLocks noGrp="1"/>
          </p:cNvSpPr>
          <p:nvPr>
            <p:ph type="sldNum" sz="quarter" idx="12"/>
          </p:nvPr>
        </p:nvSpPr>
        <p:spPr/>
        <p:txBody>
          <a:bodyPr/>
          <a:lstStyle/>
          <a:p>
            <a:fld id="{BBBC209A-11D5-4A13-B5E3-394821CEE45C}" type="slidenum">
              <a:rPr lang="zh-CN" altLang="en-US" smtClean="0"/>
              <a:pPr/>
              <a:t>‹#›</a:t>
            </a:fld>
            <a:endParaRPr lang="zh-CN" altLang="en-US"/>
          </a:p>
        </p:txBody>
      </p:sp>
    </p:spTree>
    <p:extLst>
      <p:ext uri="{BB962C8B-B14F-4D97-AF65-F5344CB8AC3E}">
        <p14:creationId xmlns:p14="http://schemas.microsoft.com/office/powerpoint/2010/main" val="659232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Fri, 1/12/2017</a:t>
            </a:r>
            <a:endParaRPr lang="zh-CN" altLang="en-US"/>
          </a:p>
        </p:txBody>
      </p:sp>
      <p:sp>
        <p:nvSpPr>
          <p:cNvPr id="5" name="页脚占位符 4"/>
          <p:cNvSpPr>
            <a:spLocks noGrp="1"/>
          </p:cNvSpPr>
          <p:nvPr>
            <p:ph type="ftr" sz="quarter" idx="11"/>
          </p:nvPr>
        </p:nvSpPr>
        <p:spPr/>
        <p:txBody>
          <a:bodyPr/>
          <a:lstStyle/>
          <a:p>
            <a:r>
              <a:rPr lang="en-US" altLang="zh-CN" smtClean="0"/>
              <a:t>S8101034Q-Applied Cryptography-Lect8.2</a:t>
            </a:r>
            <a:endParaRPr lang="zh-CN" altLang="en-US"/>
          </a:p>
        </p:txBody>
      </p:sp>
      <p:sp>
        <p:nvSpPr>
          <p:cNvPr id="6" name="灯片编号占位符 5"/>
          <p:cNvSpPr>
            <a:spLocks noGrp="1"/>
          </p:cNvSpPr>
          <p:nvPr>
            <p:ph type="sldNum" sz="quarter" idx="12"/>
          </p:nvPr>
        </p:nvSpPr>
        <p:spPr/>
        <p:txBody>
          <a:bodyPr/>
          <a:lstStyle/>
          <a:p>
            <a:fld id="{BBBC209A-11D5-4A13-B5E3-394821CEE45C}" type="slidenum">
              <a:rPr lang="zh-CN" altLang="en-US" smtClean="0"/>
              <a:pPr/>
              <a:t>‹#›</a:t>
            </a:fld>
            <a:endParaRPr lang="zh-CN" altLang="en-US"/>
          </a:p>
        </p:txBody>
      </p:sp>
    </p:spTree>
    <p:extLst>
      <p:ext uri="{BB962C8B-B14F-4D97-AF65-F5344CB8AC3E}">
        <p14:creationId xmlns:p14="http://schemas.microsoft.com/office/powerpoint/2010/main" val="3026052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Fri, 1/12/2017</a:t>
            </a:r>
            <a:endParaRPr lang="zh-CN" altLang="en-US"/>
          </a:p>
        </p:txBody>
      </p:sp>
      <p:sp>
        <p:nvSpPr>
          <p:cNvPr id="5" name="页脚占位符 4"/>
          <p:cNvSpPr>
            <a:spLocks noGrp="1"/>
          </p:cNvSpPr>
          <p:nvPr>
            <p:ph type="ftr" sz="quarter" idx="11"/>
          </p:nvPr>
        </p:nvSpPr>
        <p:spPr/>
        <p:txBody>
          <a:bodyPr/>
          <a:lstStyle/>
          <a:p>
            <a:r>
              <a:rPr lang="en-US" altLang="zh-CN" smtClean="0"/>
              <a:t>S8101034Q-Applied Cryptography-Lect8.2</a:t>
            </a:r>
            <a:endParaRPr lang="zh-CN" altLang="en-US"/>
          </a:p>
        </p:txBody>
      </p:sp>
      <p:sp>
        <p:nvSpPr>
          <p:cNvPr id="6" name="灯片编号占位符 5"/>
          <p:cNvSpPr>
            <a:spLocks noGrp="1"/>
          </p:cNvSpPr>
          <p:nvPr>
            <p:ph type="sldNum" sz="quarter" idx="12"/>
          </p:nvPr>
        </p:nvSpPr>
        <p:spPr/>
        <p:txBody>
          <a:bodyPr/>
          <a:lstStyle/>
          <a:p>
            <a:fld id="{BBBC209A-11D5-4A13-B5E3-394821CEE45C}" type="slidenum">
              <a:rPr lang="zh-CN" altLang="en-US" smtClean="0"/>
              <a:pPr/>
              <a:t>‹#›</a:t>
            </a:fld>
            <a:endParaRPr lang="zh-CN" altLang="en-US"/>
          </a:p>
        </p:txBody>
      </p:sp>
    </p:spTree>
    <p:extLst>
      <p:ext uri="{BB962C8B-B14F-4D97-AF65-F5344CB8AC3E}">
        <p14:creationId xmlns:p14="http://schemas.microsoft.com/office/powerpoint/2010/main" val="1671517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Fri, 1/12/2017</a:t>
            </a:r>
            <a:endParaRPr lang="zh-CN" altLang="en-US"/>
          </a:p>
        </p:txBody>
      </p:sp>
      <p:sp>
        <p:nvSpPr>
          <p:cNvPr id="5" name="页脚占位符 4"/>
          <p:cNvSpPr>
            <a:spLocks noGrp="1"/>
          </p:cNvSpPr>
          <p:nvPr>
            <p:ph type="ftr" sz="quarter" idx="11"/>
          </p:nvPr>
        </p:nvSpPr>
        <p:spPr/>
        <p:txBody>
          <a:bodyPr/>
          <a:lstStyle/>
          <a:p>
            <a:r>
              <a:rPr lang="en-US" altLang="zh-CN" smtClean="0"/>
              <a:t>S8101034Q-Applied Cryptography-Lect8.2</a:t>
            </a:r>
            <a:endParaRPr lang="zh-CN" altLang="en-US"/>
          </a:p>
        </p:txBody>
      </p:sp>
      <p:sp>
        <p:nvSpPr>
          <p:cNvPr id="6" name="灯片编号占位符 5"/>
          <p:cNvSpPr>
            <a:spLocks noGrp="1"/>
          </p:cNvSpPr>
          <p:nvPr>
            <p:ph type="sldNum" sz="quarter" idx="12"/>
          </p:nvPr>
        </p:nvSpPr>
        <p:spPr/>
        <p:txBody>
          <a:bodyPr/>
          <a:lstStyle/>
          <a:p>
            <a:fld id="{BBBC209A-11D5-4A13-B5E3-394821CEE45C}" type="slidenum">
              <a:rPr lang="zh-CN" altLang="en-US" smtClean="0"/>
              <a:pPr/>
              <a:t>‹#›</a:t>
            </a:fld>
            <a:endParaRPr lang="zh-CN" altLang="en-US"/>
          </a:p>
        </p:txBody>
      </p:sp>
    </p:spTree>
    <p:extLst>
      <p:ext uri="{BB962C8B-B14F-4D97-AF65-F5344CB8AC3E}">
        <p14:creationId xmlns:p14="http://schemas.microsoft.com/office/powerpoint/2010/main" val="1737884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r>
              <a:rPr lang="en-US" altLang="zh-CN" smtClean="0"/>
              <a:t>Fri, 1/12/2017</a:t>
            </a:r>
            <a:endParaRPr lang="zh-CN" altLang="en-US"/>
          </a:p>
        </p:txBody>
      </p:sp>
      <p:sp>
        <p:nvSpPr>
          <p:cNvPr id="5" name="页脚占位符 4"/>
          <p:cNvSpPr>
            <a:spLocks noGrp="1"/>
          </p:cNvSpPr>
          <p:nvPr>
            <p:ph type="ftr" sz="quarter" idx="11"/>
          </p:nvPr>
        </p:nvSpPr>
        <p:spPr/>
        <p:txBody>
          <a:bodyPr/>
          <a:lstStyle/>
          <a:p>
            <a:r>
              <a:rPr lang="en-US" altLang="zh-CN" smtClean="0"/>
              <a:t>S8101034Q-Applied Cryptography-Lect8.2</a:t>
            </a:r>
            <a:endParaRPr lang="zh-CN" altLang="en-US"/>
          </a:p>
        </p:txBody>
      </p:sp>
      <p:sp>
        <p:nvSpPr>
          <p:cNvPr id="6" name="灯片编号占位符 5"/>
          <p:cNvSpPr>
            <a:spLocks noGrp="1"/>
          </p:cNvSpPr>
          <p:nvPr>
            <p:ph type="sldNum" sz="quarter" idx="12"/>
          </p:nvPr>
        </p:nvSpPr>
        <p:spPr/>
        <p:txBody>
          <a:bodyPr/>
          <a:lstStyle/>
          <a:p>
            <a:fld id="{BBBC209A-11D5-4A13-B5E3-394821CEE45C}" type="slidenum">
              <a:rPr lang="zh-CN" altLang="en-US" smtClean="0"/>
              <a:pPr/>
              <a:t>‹#›</a:t>
            </a:fld>
            <a:endParaRPr lang="zh-CN" altLang="en-US"/>
          </a:p>
        </p:txBody>
      </p:sp>
    </p:spTree>
    <p:extLst>
      <p:ext uri="{BB962C8B-B14F-4D97-AF65-F5344CB8AC3E}">
        <p14:creationId xmlns:p14="http://schemas.microsoft.com/office/powerpoint/2010/main" val="3224456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r>
              <a:rPr lang="en-US" altLang="zh-CN" smtClean="0"/>
              <a:t>Fri, 1/12/2017</a:t>
            </a:r>
            <a:endParaRPr lang="zh-CN" altLang="en-US"/>
          </a:p>
        </p:txBody>
      </p:sp>
      <p:sp>
        <p:nvSpPr>
          <p:cNvPr id="6" name="页脚占位符 5"/>
          <p:cNvSpPr>
            <a:spLocks noGrp="1"/>
          </p:cNvSpPr>
          <p:nvPr>
            <p:ph type="ftr" sz="quarter" idx="11"/>
          </p:nvPr>
        </p:nvSpPr>
        <p:spPr/>
        <p:txBody>
          <a:bodyPr/>
          <a:lstStyle/>
          <a:p>
            <a:r>
              <a:rPr lang="en-US" altLang="zh-CN" smtClean="0"/>
              <a:t>S8101034Q-Applied Cryptography-Lect8.2</a:t>
            </a:r>
            <a:endParaRPr lang="zh-CN" altLang="en-US"/>
          </a:p>
        </p:txBody>
      </p:sp>
      <p:sp>
        <p:nvSpPr>
          <p:cNvPr id="7" name="灯片编号占位符 6"/>
          <p:cNvSpPr>
            <a:spLocks noGrp="1"/>
          </p:cNvSpPr>
          <p:nvPr>
            <p:ph type="sldNum" sz="quarter" idx="12"/>
          </p:nvPr>
        </p:nvSpPr>
        <p:spPr/>
        <p:txBody>
          <a:bodyPr/>
          <a:lstStyle/>
          <a:p>
            <a:fld id="{BBBC209A-11D5-4A13-B5E3-394821CEE45C}" type="slidenum">
              <a:rPr lang="zh-CN" altLang="en-US" smtClean="0"/>
              <a:pPr/>
              <a:t>‹#›</a:t>
            </a:fld>
            <a:endParaRPr lang="zh-CN" altLang="en-US"/>
          </a:p>
        </p:txBody>
      </p:sp>
    </p:spTree>
    <p:extLst>
      <p:ext uri="{BB962C8B-B14F-4D97-AF65-F5344CB8AC3E}">
        <p14:creationId xmlns:p14="http://schemas.microsoft.com/office/powerpoint/2010/main" val="2109062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r>
              <a:rPr lang="en-US" altLang="zh-CN" smtClean="0"/>
              <a:t>Fri, 1/12/2017</a:t>
            </a:r>
            <a:endParaRPr lang="zh-CN" altLang="en-US"/>
          </a:p>
        </p:txBody>
      </p:sp>
      <p:sp>
        <p:nvSpPr>
          <p:cNvPr id="8" name="页脚占位符 7"/>
          <p:cNvSpPr>
            <a:spLocks noGrp="1"/>
          </p:cNvSpPr>
          <p:nvPr>
            <p:ph type="ftr" sz="quarter" idx="11"/>
          </p:nvPr>
        </p:nvSpPr>
        <p:spPr/>
        <p:txBody>
          <a:bodyPr/>
          <a:lstStyle/>
          <a:p>
            <a:r>
              <a:rPr lang="en-US" altLang="zh-CN" smtClean="0"/>
              <a:t>S8101034Q-Applied Cryptography-Lect8.2</a:t>
            </a:r>
            <a:endParaRPr lang="zh-CN" altLang="en-US"/>
          </a:p>
        </p:txBody>
      </p:sp>
      <p:sp>
        <p:nvSpPr>
          <p:cNvPr id="9" name="灯片编号占位符 8"/>
          <p:cNvSpPr>
            <a:spLocks noGrp="1"/>
          </p:cNvSpPr>
          <p:nvPr>
            <p:ph type="sldNum" sz="quarter" idx="12"/>
          </p:nvPr>
        </p:nvSpPr>
        <p:spPr/>
        <p:txBody>
          <a:bodyPr/>
          <a:lstStyle/>
          <a:p>
            <a:fld id="{BBBC209A-11D5-4A13-B5E3-394821CEE45C}" type="slidenum">
              <a:rPr lang="zh-CN" altLang="en-US" smtClean="0"/>
              <a:pPr/>
              <a:t>‹#›</a:t>
            </a:fld>
            <a:endParaRPr lang="zh-CN" altLang="en-US"/>
          </a:p>
        </p:txBody>
      </p:sp>
    </p:spTree>
    <p:extLst>
      <p:ext uri="{BB962C8B-B14F-4D97-AF65-F5344CB8AC3E}">
        <p14:creationId xmlns:p14="http://schemas.microsoft.com/office/powerpoint/2010/main" val="1418982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r>
              <a:rPr lang="en-US" altLang="zh-CN" smtClean="0"/>
              <a:t>Fri, 1/12/2017</a:t>
            </a:r>
            <a:endParaRPr lang="zh-CN" altLang="en-US"/>
          </a:p>
        </p:txBody>
      </p:sp>
      <p:sp>
        <p:nvSpPr>
          <p:cNvPr id="4" name="页脚占位符 3"/>
          <p:cNvSpPr>
            <a:spLocks noGrp="1"/>
          </p:cNvSpPr>
          <p:nvPr>
            <p:ph type="ftr" sz="quarter" idx="11"/>
          </p:nvPr>
        </p:nvSpPr>
        <p:spPr/>
        <p:txBody>
          <a:bodyPr/>
          <a:lstStyle/>
          <a:p>
            <a:r>
              <a:rPr lang="en-US" altLang="zh-CN" smtClean="0"/>
              <a:t>S8101034Q-Applied Cryptography-Lect8.2</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a:t>
            </a:fld>
            <a:endParaRPr lang="zh-CN" altLang="en-US"/>
          </a:p>
        </p:txBody>
      </p:sp>
    </p:spTree>
    <p:extLst>
      <p:ext uri="{BB962C8B-B14F-4D97-AF65-F5344CB8AC3E}">
        <p14:creationId xmlns:p14="http://schemas.microsoft.com/office/powerpoint/2010/main" val="2950912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Fri, 1/12/2017</a:t>
            </a:r>
            <a:endParaRPr lang="zh-CN" altLang="en-US"/>
          </a:p>
        </p:txBody>
      </p:sp>
      <p:sp>
        <p:nvSpPr>
          <p:cNvPr id="3" name="页脚占位符 2"/>
          <p:cNvSpPr>
            <a:spLocks noGrp="1"/>
          </p:cNvSpPr>
          <p:nvPr>
            <p:ph type="ftr" sz="quarter" idx="11"/>
          </p:nvPr>
        </p:nvSpPr>
        <p:spPr/>
        <p:txBody>
          <a:bodyPr/>
          <a:lstStyle/>
          <a:p>
            <a:r>
              <a:rPr lang="en-US" altLang="zh-CN" smtClean="0"/>
              <a:t>S8101034Q-Applied Cryptography-Lect8.2</a:t>
            </a:r>
            <a:endParaRPr lang="zh-CN" altLang="en-US"/>
          </a:p>
        </p:txBody>
      </p:sp>
      <p:sp>
        <p:nvSpPr>
          <p:cNvPr id="4" name="灯片编号占位符 3"/>
          <p:cNvSpPr>
            <a:spLocks noGrp="1"/>
          </p:cNvSpPr>
          <p:nvPr>
            <p:ph type="sldNum" sz="quarter" idx="12"/>
          </p:nvPr>
        </p:nvSpPr>
        <p:spPr/>
        <p:txBody>
          <a:bodyPr/>
          <a:lstStyle/>
          <a:p>
            <a:fld id="{BBBC209A-11D5-4A13-B5E3-394821CEE45C}" type="slidenum">
              <a:rPr lang="zh-CN" altLang="en-US" smtClean="0"/>
              <a:pPr/>
              <a:t>‹#›</a:t>
            </a:fld>
            <a:endParaRPr lang="zh-CN" altLang="en-US"/>
          </a:p>
        </p:txBody>
      </p:sp>
    </p:spTree>
    <p:extLst>
      <p:ext uri="{BB962C8B-B14F-4D97-AF65-F5344CB8AC3E}">
        <p14:creationId xmlns:p14="http://schemas.microsoft.com/office/powerpoint/2010/main" val="3098960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Fri, 1/12/2017</a:t>
            </a:r>
            <a:endParaRPr lang="zh-CN" altLang="en-US"/>
          </a:p>
        </p:txBody>
      </p:sp>
      <p:sp>
        <p:nvSpPr>
          <p:cNvPr id="6" name="页脚占位符 5"/>
          <p:cNvSpPr>
            <a:spLocks noGrp="1"/>
          </p:cNvSpPr>
          <p:nvPr>
            <p:ph type="ftr" sz="quarter" idx="11"/>
          </p:nvPr>
        </p:nvSpPr>
        <p:spPr/>
        <p:txBody>
          <a:bodyPr/>
          <a:lstStyle/>
          <a:p>
            <a:r>
              <a:rPr lang="en-US" altLang="zh-CN" smtClean="0"/>
              <a:t>S8101034Q-Applied Cryptography-Lect8.2</a:t>
            </a:r>
            <a:endParaRPr lang="zh-CN" altLang="en-US"/>
          </a:p>
        </p:txBody>
      </p:sp>
      <p:sp>
        <p:nvSpPr>
          <p:cNvPr id="7" name="灯片编号占位符 6"/>
          <p:cNvSpPr>
            <a:spLocks noGrp="1"/>
          </p:cNvSpPr>
          <p:nvPr>
            <p:ph type="sldNum" sz="quarter" idx="12"/>
          </p:nvPr>
        </p:nvSpPr>
        <p:spPr/>
        <p:txBody>
          <a:bodyPr/>
          <a:lstStyle/>
          <a:p>
            <a:fld id="{BBBC209A-11D5-4A13-B5E3-394821CEE45C}" type="slidenum">
              <a:rPr lang="zh-CN" altLang="en-US" smtClean="0"/>
              <a:pPr/>
              <a:t>‹#›</a:t>
            </a:fld>
            <a:endParaRPr lang="zh-CN" altLang="en-US"/>
          </a:p>
        </p:txBody>
      </p:sp>
    </p:spTree>
    <p:extLst>
      <p:ext uri="{BB962C8B-B14F-4D97-AF65-F5344CB8AC3E}">
        <p14:creationId xmlns:p14="http://schemas.microsoft.com/office/powerpoint/2010/main" val="367749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Fri, 1/12/2017</a:t>
            </a:r>
            <a:endParaRPr lang="zh-CN" altLang="en-US"/>
          </a:p>
        </p:txBody>
      </p:sp>
      <p:sp>
        <p:nvSpPr>
          <p:cNvPr id="6" name="页脚占位符 5"/>
          <p:cNvSpPr>
            <a:spLocks noGrp="1"/>
          </p:cNvSpPr>
          <p:nvPr>
            <p:ph type="ftr" sz="quarter" idx="11"/>
          </p:nvPr>
        </p:nvSpPr>
        <p:spPr/>
        <p:txBody>
          <a:bodyPr/>
          <a:lstStyle/>
          <a:p>
            <a:r>
              <a:rPr lang="en-US" altLang="zh-CN" smtClean="0"/>
              <a:t>S8101034Q-Applied Cryptography-Lect8.2</a:t>
            </a:r>
            <a:endParaRPr lang="zh-CN" altLang="en-US"/>
          </a:p>
        </p:txBody>
      </p:sp>
      <p:sp>
        <p:nvSpPr>
          <p:cNvPr id="7" name="灯片编号占位符 6"/>
          <p:cNvSpPr>
            <a:spLocks noGrp="1"/>
          </p:cNvSpPr>
          <p:nvPr>
            <p:ph type="sldNum" sz="quarter" idx="12"/>
          </p:nvPr>
        </p:nvSpPr>
        <p:spPr/>
        <p:txBody>
          <a:bodyPr/>
          <a:lstStyle/>
          <a:p>
            <a:fld id="{BBBC209A-11D5-4A13-B5E3-394821CEE45C}" type="slidenum">
              <a:rPr lang="zh-CN" altLang="en-US" smtClean="0"/>
              <a:pPr/>
              <a:t>‹#›</a:t>
            </a:fld>
            <a:endParaRPr lang="zh-CN" altLang="en-US"/>
          </a:p>
        </p:txBody>
      </p:sp>
    </p:spTree>
    <p:extLst>
      <p:ext uri="{BB962C8B-B14F-4D97-AF65-F5344CB8AC3E}">
        <p14:creationId xmlns:p14="http://schemas.microsoft.com/office/powerpoint/2010/main" val="365431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smtClean="0"/>
              <a:t>Fri, 1/12/2017</a:t>
            </a: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S8101034Q-Applied Cryptography-Lect8.2</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BC209A-11D5-4A13-B5E3-394821CEE45C}" type="slidenum">
              <a:rPr lang="zh-CN" altLang="en-US" smtClean="0"/>
              <a:pPr/>
              <a:t>‹#›</a:t>
            </a:fld>
            <a:endParaRPr lang="zh-CN" altLang="en-US"/>
          </a:p>
        </p:txBody>
      </p:sp>
    </p:spTree>
    <p:extLst>
      <p:ext uri="{BB962C8B-B14F-4D97-AF65-F5344CB8AC3E}">
        <p14:creationId xmlns:p14="http://schemas.microsoft.com/office/powerpoint/2010/main" val="386101866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file:///E:\C-&#23398;&#38498;\Other%20Materials\&#26657;&#20869;&#36164;&#26009;\&#28145;&#30740;&#38498;-&#23459;&#20256;&#29255;\&#21704;&#24037;&#22823;-&#20013;&#25991;&#29256;.mp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4.wmf"/><Relationship Id="rId4"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dirty="0" smtClean="0"/>
              <a:t>L</a:t>
            </a:r>
            <a:r>
              <a:rPr lang="en-US" altLang="zh-CN" dirty="0" smtClean="0"/>
              <a:t>11.1</a:t>
            </a:r>
            <a:r>
              <a:rPr lang="en-US" dirty="0" smtClean="0"/>
              <a:t>: </a:t>
            </a:r>
            <a:r>
              <a:rPr lang="en-US" dirty="0" smtClean="0"/>
              <a:t>Block </a:t>
            </a:r>
            <a:r>
              <a:rPr lang="en-US" dirty="0" smtClean="0"/>
              <a:t>cipher-DES</a:t>
            </a:r>
            <a:br>
              <a:rPr lang="en-US" dirty="0" smtClean="0"/>
            </a:br>
            <a:r>
              <a:rPr lang="zh-CN" altLang="en-US" dirty="0" smtClean="0"/>
              <a:t>第</a:t>
            </a:r>
            <a:r>
              <a:rPr lang="en-US" altLang="zh-CN" dirty="0" smtClean="0"/>
              <a:t>11.1</a:t>
            </a:r>
            <a:r>
              <a:rPr lang="zh-CN" altLang="en-US" dirty="0" smtClean="0"/>
              <a:t>讲：分组密码</a:t>
            </a:r>
            <a:r>
              <a:rPr lang="en-US" altLang="zh-CN" dirty="0" smtClean="0"/>
              <a:t>-DES</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a:t>
            </a:fld>
            <a:endParaRPr lang="zh-CN" altLang="en-US"/>
          </a:p>
        </p:txBody>
      </p:sp>
      <p:sp>
        <p:nvSpPr>
          <p:cNvPr id="8" name="矩形 7">
            <a:hlinkClick r:id="rId3" action="ppaction://hlinkfile"/>
          </p:cNvPr>
          <p:cNvSpPr/>
          <p:nvPr/>
        </p:nvSpPr>
        <p:spPr>
          <a:xfrm>
            <a:off x="0" y="0"/>
            <a:ext cx="9144000" cy="896381"/>
          </a:xfrm>
          <a:prstGeom prst="rect">
            <a:avLst/>
          </a:prstGeom>
          <a:solidFill>
            <a:srgbClr val="D63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pic>
        <p:nvPicPr>
          <p:cNvPr id="9" name="Picture 9" descr="工业大学名称"/>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90" y="0"/>
            <a:ext cx="4339301" cy="896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6"/>
          <p:cNvSpPr txBox="1">
            <a:spLocks noChangeArrowheads="1"/>
          </p:cNvSpPr>
          <p:nvPr/>
        </p:nvSpPr>
        <p:spPr bwMode="auto">
          <a:xfrm>
            <a:off x="3923928" y="43619"/>
            <a:ext cx="26467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Humnst777 Cn BT" pitchFamily="34" charset="0"/>
                <a:ea typeface="微软雅黑" pitchFamily="34" charset="-122"/>
              </a:defRPr>
            </a:lvl1pPr>
            <a:lvl2pPr marL="742950" indent="-285750">
              <a:defRPr sz="2400">
                <a:solidFill>
                  <a:schemeClr val="tx1"/>
                </a:solidFill>
                <a:latin typeface="Humnst777 Cn BT" pitchFamily="34" charset="0"/>
                <a:ea typeface="微软雅黑" pitchFamily="34" charset="-122"/>
              </a:defRPr>
            </a:lvl2pPr>
            <a:lvl3pPr>
              <a:defRPr sz="2000">
                <a:solidFill>
                  <a:schemeClr val="tx1"/>
                </a:solidFill>
                <a:latin typeface="Humnst777 Cn BT" pitchFamily="34" charset="0"/>
                <a:ea typeface="微软雅黑" pitchFamily="34" charset="-122"/>
              </a:defRPr>
            </a:lvl3pPr>
            <a:lvl4pPr>
              <a:defRPr>
                <a:solidFill>
                  <a:schemeClr val="tx1"/>
                </a:solidFill>
                <a:latin typeface="Humnst777 Cn BT" pitchFamily="34" charset="0"/>
                <a:ea typeface="微软雅黑" pitchFamily="34" charset="-122"/>
              </a:defRPr>
            </a:lvl4pPr>
            <a:lvl5pPr>
              <a:defRPr>
                <a:solidFill>
                  <a:schemeClr val="tx1"/>
                </a:solidFill>
                <a:latin typeface="Humnst777 Cn BT" pitchFamily="34" charset="0"/>
                <a:ea typeface="微软雅黑" pitchFamily="34" charset="-122"/>
              </a:defRPr>
            </a:lvl5pPr>
            <a:lvl6pPr eaLnBrk="0" fontAlgn="base" hangingPunct="0">
              <a:spcAft>
                <a:spcPct val="0"/>
              </a:spcAft>
              <a:buFont typeface="Arial" charset="0"/>
              <a:defRPr>
                <a:solidFill>
                  <a:schemeClr val="tx1"/>
                </a:solidFill>
                <a:latin typeface="Humnst777 Cn BT" pitchFamily="34" charset="0"/>
                <a:ea typeface="微软雅黑" pitchFamily="34" charset="-122"/>
              </a:defRPr>
            </a:lvl6pPr>
            <a:lvl7pPr eaLnBrk="0" fontAlgn="base" hangingPunct="0">
              <a:spcAft>
                <a:spcPct val="0"/>
              </a:spcAft>
              <a:buFont typeface="Arial" charset="0"/>
              <a:defRPr>
                <a:solidFill>
                  <a:schemeClr val="tx1"/>
                </a:solidFill>
                <a:latin typeface="Humnst777 Cn BT" pitchFamily="34" charset="0"/>
                <a:ea typeface="微软雅黑" pitchFamily="34" charset="-122"/>
              </a:defRPr>
            </a:lvl7pPr>
            <a:lvl8pPr eaLnBrk="0" fontAlgn="base" hangingPunct="0">
              <a:spcAft>
                <a:spcPct val="0"/>
              </a:spcAft>
              <a:buFont typeface="Arial" charset="0"/>
              <a:defRPr>
                <a:solidFill>
                  <a:schemeClr val="tx1"/>
                </a:solidFill>
                <a:latin typeface="Humnst777 Cn BT" pitchFamily="34" charset="0"/>
                <a:ea typeface="微软雅黑" pitchFamily="34" charset="-122"/>
              </a:defRPr>
            </a:lvl8pPr>
            <a:lvl9pPr eaLnBrk="0" fontAlgn="base" hangingPunct="0">
              <a:spcAft>
                <a:spcPct val="0"/>
              </a:spcAft>
              <a:buFont typeface="Arial" charset="0"/>
              <a:defRPr>
                <a:solidFill>
                  <a:schemeClr val="tx1"/>
                </a:solidFill>
                <a:latin typeface="Humnst777 Cn BT" pitchFamily="34" charset="0"/>
                <a:ea typeface="微软雅黑" pitchFamily="34" charset="-122"/>
              </a:defRPr>
            </a:lvl9pPr>
          </a:lstStyle>
          <a:p>
            <a:pPr eaLnBrk="1" hangingPunct="1"/>
            <a:r>
              <a:rPr lang="zh-CN" altLang="en-US" sz="4800" b="1" dirty="0">
                <a:solidFill>
                  <a:schemeClr val="bg1"/>
                </a:solidFill>
                <a:latin typeface="华文楷体" pitchFamily="2" charset="-122"/>
                <a:ea typeface="华文楷体" pitchFamily="2" charset="-122"/>
              </a:rPr>
              <a:t>（深圳）</a:t>
            </a:r>
          </a:p>
        </p:txBody>
      </p:sp>
      <p:sp>
        <p:nvSpPr>
          <p:cNvPr id="14" name="副标题 2"/>
          <p:cNvSpPr>
            <a:spLocks noGrp="1"/>
          </p:cNvSpPr>
          <p:nvPr>
            <p:ph type="subTitle" idx="1"/>
          </p:nvPr>
        </p:nvSpPr>
        <p:spPr>
          <a:xfrm>
            <a:off x="1371600" y="3886200"/>
            <a:ext cx="6400800" cy="1752600"/>
          </a:xfrm>
        </p:spPr>
        <p:txBody>
          <a:bodyPr/>
          <a:lstStyle/>
          <a:p>
            <a:r>
              <a:rPr lang="en-US" altLang="zh-CN" dirty="0" smtClean="0"/>
              <a:t>Lecturer: Zoe L. JIANG</a:t>
            </a:r>
            <a:endParaRPr lang="zh-CN" altLang="en-US" dirty="0"/>
          </a:p>
        </p:txBody>
      </p:sp>
      <p:sp>
        <p:nvSpPr>
          <p:cNvPr id="15" name="文本框 12"/>
          <p:cNvSpPr txBox="1"/>
          <p:nvPr/>
        </p:nvSpPr>
        <p:spPr>
          <a:xfrm>
            <a:off x="3204998" y="5042370"/>
            <a:ext cx="2385589" cy="646331"/>
          </a:xfrm>
          <a:prstGeom prst="rect">
            <a:avLst/>
          </a:prstGeom>
          <a:noFill/>
        </p:spPr>
        <p:txBody>
          <a:bodyPr wrap="none" rtlCol="0">
            <a:spAutoFit/>
          </a:bodyPr>
          <a:lstStyle/>
          <a:p>
            <a:pPr algn="ctr"/>
            <a:r>
              <a:rPr lang="en-US" altLang="zh-CN" dirty="0" smtClean="0">
                <a:latin typeface="Calibri" pitchFamily="34" charset="0"/>
              </a:rPr>
              <a:t>A309</a:t>
            </a:r>
          </a:p>
          <a:p>
            <a:pPr algn="ctr"/>
            <a:r>
              <a:rPr lang="en-US" altLang="zh-CN" dirty="0">
                <a:latin typeface="Calibri" pitchFamily="34" charset="0"/>
              </a:rPr>
              <a:t>Oct</a:t>
            </a:r>
            <a:r>
              <a:rPr lang="en-US" altLang="zh-CN" dirty="0" smtClean="0">
                <a:latin typeface="Calibri" pitchFamily="34" charset="0"/>
              </a:rPr>
              <a:t> </a:t>
            </a:r>
            <a:r>
              <a:rPr lang="en-US" altLang="zh-CN" dirty="0" smtClean="0">
                <a:latin typeface="Calibri" pitchFamily="34" charset="0"/>
              </a:rPr>
              <a:t>17, </a:t>
            </a:r>
            <a:r>
              <a:rPr lang="en-US" altLang="zh-CN" dirty="0" smtClean="0">
                <a:latin typeface="Calibri" pitchFamily="34" charset="0"/>
              </a:rPr>
              <a:t>2018, </a:t>
            </a:r>
            <a:r>
              <a:rPr lang="en-US" altLang="zh-CN" dirty="0" smtClean="0">
                <a:latin typeface="Calibri" pitchFamily="34" charset="0"/>
              </a:rPr>
              <a:t>8:00-9:45</a:t>
            </a:r>
            <a:endParaRPr lang="zh-CN" altLang="en-US" dirty="0">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Diffusion and confusion</a:t>
            </a:r>
            <a:r>
              <a:rPr lang="zh-CN" altLang="en-US" dirty="0" smtClean="0"/>
              <a:t>扩散与混淆</a:t>
            </a:r>
            <a:endParaRPr lang="zh-CN" altLang="en-US" dirty="0"/>
          </a:p>
        </p:txBody>
      </p:sp>
      <p:sp>
        <p:nvSpPr>
          <p:cNvPr id="6" name="内容占位符 5"/>
          <p:cNvSpPr>
            <a:spLocks noGrp="1"/>
          </p:cNvSpPr>
          <p:nvPr>
            <p:ph idx="1"/>
          </p:nvPr>
        </p:nvSpPr>
        <p:spPr/>
        <p:txBody>
          <a:bodyPr>
            <a:normAutofit fontScale="92500" lnSpcReduction="10000"/>
          </a:bodyPr>
          <a:lstStyle/>
          <a:p>
            <a:r>
              <a:rPr lang="en-US" altLang="zh-CN" dirty="0" smtClean="0">
                <a:solidFill>
                  <a:srgbClr val="FF0000"/>
                </a:solidFill>
              </a:rPr>
              <a:t>Diffusion</a:t>
            </a:r>
            <a:r>
              <a:rPr lang="en-US" altLang="zh-CN" dirty="0" smtClean="0"/>
              <a:t>: make the relationship between the plaintext and </a:t>
            </a:r>
            <a:r>
              <a:rPr lang="en-US" altLang="zh-CN" dirty="0" err="1" smtClean="0"/>
              <a:t>ciphertext</a:t>
            </a:r>
            <a:r>
              <a:rPr lang="en-US" altLang="zh-CN" dirty="0" smtClean="0"/>
              <a:t> as complex as possible in order to thwart attempts to deduce the key</a:t>
            </a:r>
          </a:p>
          <a:p>
            <a:pPr lvl="2"/>
            <a:r>
              <a:rPr lang="en-US" altLang="zh-CN" dirty="0" smtClean="0"/>
              <a:t>have each plaintext digit affect the value of many </a:t>
            </a:r>
            <a:r>
              <a:rPr lang="en-US" altLang="zh-CN" dirty="0" err="1" smtClean="0"/>
              <a:t>ciphertext</a:t>
            </a:r>
            <a:r>
              <a:rPr lang="en-US" altLang="zh-CN" dirty="0" smtClean="0"/>
              <a:t> digits</a:t>
            </a:r>
          </a:p>
          <a:p>
            <a:pPr lvl="3"/>
            <a:endParaRPr lang="en-US" altLang="zh-CN" dirty="0" smtClean="0"/>
          </a:p>
          <a:p>
            <a:pPr lvl="2"/>
            <a:endParaRPr lang="en-US" altLang="zh-CN" dirty="0" smtClean="0"/>
          </a:p>
          <a:p>
            <a:pPr lvl="3"/>
            <a:r>
              <a:rPr lang="en-US" altLang="zh-CN" dirty="0" smtClean="0"/>
              <a:t>The effect is the statistical structure of the plaintext has been dissipated</a:t>
            </a:r>
          </a:p>
          <a:p>
            <a:pPr lvl="2"/>
            <a:r>
              <a:rPr lang="en-US" altLang="zh-CN" dirty="0" smtClean="0"/>
              <a:t>repeatedly perform </a:t>
            </a:r>
            <a:r>
              <a:rPr lang="en-US" altLang="zh-CN" dirty="0" smtClean="0">
                <a:solidFill>
                  <a:srgbClr val="FF0000"/>
                </a:solidFill>
              </a:rPr>
              <a:t>permutation</a:t>
            </a:r>
            <a:r>
              <a:rPr lang="en-US" altLang="zh-CN" dirty="0" smtClean="0"/>
              <a:t> on the data followed by applying a function to that permutation </a:t>
            </a:r>
          </a:p>
          <a:p>
            <a:pPr lvl="3"/>
            <a:r>
              <a:rPr lang="en-US" altLang="zh-CN" dirty="0" smtClean="0"/>
              <a:t>The effect is that bits from different positions in the original plaintext contribute to a single bit of </a:t>
            </a:r>
            <a:r>
              <a:rPr lang="en-US" altLang="zh-CN" dirty="0" err="1" smtClean="0"/>
              <a:t>ciphertext</a:t>
            </a:r>
            <a:endParaRPr lang="en-US" altLang="zh-CN" dirty="0" smtClean="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10</a:t>
            </a:fld>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1285016147"/>
              </p:ext>
            </p:extLst>
          </p:nvPr>
        </p:nvGraphicFramePr>
        <p:xfrm>
          <a:off x="2891073" y="3291254"/>
          <a:ext cx="2473015" cy="785818"/>
        </p:xfrm>
        <a:graphic>
          <a:graphicData uri="http://schemas.openxmlformats.org/presentationml/2006/ole">
            <mc:AlternateContent xmlns:mc="http://schemas.openxmlformats.org/markup-compatibility/2006">
              <mc:Choice xmlns:v="urn:schemas-microsoft-com:vml" Requires="v">
                <p:oleObj spid="_x0000_s20517" name="公式" r:id="rId4" imgW="1358310" imgH="431613" progId="Equation.3">
                  <p:embed/>
                </p:oleObj>
              </mc:Choice>
              <mc:Fallback>
                <p:oleObj name="公式" r:id="rId4" imgW="1358310" imgH="431613"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1073" y="3291254"/>
                        <a:ext cx="2473015"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Diffusion and confusion</a:t>
            </a:r>
            <a:endParaRPr lang="zh-CN" altLang="en-US" dirty="0"/>
          </a:p>
        </p:txBody>
      </p:sp>
      <p:sp>
        <p:nvSpPr>
          <p:cNvPr id="6" name="内容占位符 5"/>
          <p:cNvSpPr>
            <a:spLocks noGrp="1"/>
          </p:cNvSpPr>
          <p:nvPr>
            <p:ph idx="1"/>
          </p:nvPr>
        </p:nvSpPr>
        <p:spPr/>
        <p:txBody>
          <a:bodyPr/>
          <a:lstStyle/>
          <a:p>
            <a:r>
              <a:rPr lang="en-US" altLang="zh-CN" dirty="0" smtClean="0">
                <a:solidFill>
                  <a:srgbClr val="FF0000"/>
                </a:solidFill>
              </a:rPr>
              <a:t>Confusion</a:t>
            </a:r>
            <a:r>
              <a:rPr lang="en-US" altLang="zh-CN" dirty="0" smtClean="0"/>
              <a:t>: make the relationship between the statistics of the </a:t>
            </a:r>
            <a:r>
              <a:rPr lang="en-US" altLang="zh-CN" dirty="0" err="1" smtClean="0"/>
              <a:t>ciphertext</a:t>
            </a:r>
            <a:r>
              <a:rPr lang="en-US" altLang="zh-CN" dirty="0" smtClean="0"/>
              <a:t> and the value of the encryption key as complex as possible, again to thwart attempts to discover the key</a:t>
            </a:r>
          </a:p>
          <a:p>
            <a:pPr lvl="2"/>
            <a:r>
              <a:rPr lang="en-US" altLang="zh-CN" dirty="0" smtClean="0"/>
              <a:t>Achieved by using a complex </a:t>
            </a:r>
            <a:r>
              <a:rPr lang="en-US" altLang="zh-CN" dirty="0" smtClean="0">
                <a:solidFill>
                  <a:srgbClr val="FF0000"/>
                </a:solidFill>
              </a:rPr>
              <a:t>substitution</a:t>
            </a:r>
            <a:r>
              <a:rPr lang="en-US" altLang="zh-CN" dirty="0" smtClean="0"/>
              <a:t> algorithm</a:t>
            </a:r>
            <a:endParaRPr lang="zh-CN" altLang="en-US" dirty="0" smtClean="0"/>
          </a:p>
          <a:p>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r>
              <a:rPr lang="en-US" altLang="zh-CN" dirty="0" smtClean="0">
                <a:ea typeface="宋体" pitchFamily="2" charset="-122"/>
              </a:rPr>
              <a:t>Substitution-Permutation Networks</a:t>
            </a:r>
          </a:p>
        </p:txBody>
      </p:sp>
      <p:sp>
        <p:nvSpPr>
          <p:cNvPr id="21507" name="Content Placeholder 2"/>
          <p:cNvSpPr>
            <a:spLocks noGrp="1"/>
          </p:cNvSpPr>
          <p:nvPr>
            <p:ph idx="1"/>
          </p:nvPr>
        </p:nvSpPr>
        <p:spPr/>
        <p:txBody>
          <a:bodyPr>
            <a:normAutofit fontScale="92500" lnSpcReduction="10000"/>
          </a:bodyPr>
          <a:lstStyle/>
          <a:p>
            <a:r>
              <a:rPr lang="en-US" altLang="zh-CN" smtClean="0">
                <a:ea typeface="宋体" pitchFamily="2" charset="-122"/>
              </a:rPr>
              <a:t>A variant of the Confusion-Diffusion Paradigm</a:t>
            </a:r>
          </a:p>
          <a:p>
            <a:pPr lvl="1"/>
            <a:r>
              <a:rPr lang="en-US" altLang="zh-CN" smtClean="0">
                <a:ea typeface="宋体" pitchFamily="2" charset="-122"/>
              </a:rPr>
              <a:t> {f</a:t>
            </a:r>
            <a:r>
              <a:rPr lang="en-US" altLang="zh-CN" baseline="-25000" smtClean="0">
                <a:ea typeface="宋体" pitchFamily="2" charset="-122"/>
              </a:rPr>
              <a:t>i</a:t>
            </a:r>
            <a:r>
              <a:rPr lang="en-US" altLang="zh-CN" smtClean="0">
                <a:ea typeface="宋体" pitchFamily="2" charset="-122"/>
              </a:rPr>
              <a:t>} are fixed and are called s-boxes</a:t>
            </a:r>
          </a:p>
          <a:p>
            <a:pPr lvl="1"/>
            <a:r>
              <a:rPr lang="en-US" altLang="zh-CN" smtClean="0">
                <a:ea typeface="宋体" pitchFamily="2" charset="-122"/>
              </a:rPr>
              <a:t>Sub-keys are XORed with intermediate result</a:t>
            </a:r>
          </a:p>
          <a:p>
            <a:pPr lvl="2"/>
            <a:r>
              <a:rPr lang="en-US" altLang="zh-CN" smtClean="0">
                <a:ea typeface="宋体" pitchFamily="2" charset="-122"/>
              </a:rPr>
              <a:t>Sub-keys are generated from the master key according to a key schedule</a:t>
            </a:r>
          </a:p>
          <a:p>
            <a:r>
              <a:rPr lang="en-US" altLang="zh-CN" smtClean="0">
                <a:ea typeface="宋体" pitchFamily="2" charset="-122"/>
              </a:rPr>
              <a:t>Each round has three steps</a:t>
            </a:r>
          </a:p>
          <a:p>
            <a:pPr lvl="1"/>
            <a:r>
              <a:rPr lang="en-US" altLang="zh-CN" smtClean="0">
                <a:ea typeface="宋体" pitchFamily="2" charset="-122"/>
              </a:rPr>
              <a:t>Message XORed with sub-key</a:t>
            </a:r>
          </a:p>
          <a:p>
            <a:pPr lvl="1"/>
            <a:r>
              <a:rPr lang="en-US" altLang="zh-CN" smtClean="0">
                <a:ea typeface="宋体" pitchFamily="2" charset="-122"/>
              </a:rPr>
              <a:t>Message divided and went through s-boxes</a:t>
            </a:r>
          </a:p>
          <a:p>
            <a:pPr lvl="1"/>
            <a:r>
              <a:rPr lang="en-US" altLang="zh-CN" smtClean="0">
                <a:ea typeface="宋体" pitchFamily="2" charset="-122"/>
              </a:rPr>
              <a:t>Message goes through a mixing permutation (bits reordered)</a:t>
            </a:r>
          </a:p>
          <a:p>
            <a:pPr lvl="1"/>
            <a:endParaRPr lang="en-US" altLang="zh-CN" smtClean="0">
              <a:ea typeface="宋体" pitchFamily="2" charset="-122"/>
            </a:endParaRPr>
          </a:p>
        </p:txBody>
      </p:sp>
      <p:sp>
        <p:nvSpPr>
          <p:cNvPr id="9" name="灯片编号占位符 4"/>
          <p:cNvSpPr>
            <a:spLocks noGrp="1"/>
          </p:cNvSpPr>
          <p:nvPr>
            <p:ph type="sldNum" sz="quarter" idx="12"/>
          </p:nvPr>
        </p:nvSpPr>
        <p:spPr>
          <a:xfrm>
            <a:off x="6553200" y="6356350"/>
            <a:ext cx="2133600" cy="365125"/>
          </a:xfrm>
        </p:spPr>
        <p:txBody>
          <a:bodyPr/>
          <a:lstStyle/>
          <a:p>
            <a:fld id="{BBBC209A-11D5-4A13-B5E3-394821CEE45C}" type="slidenum">
              <a:rPr lang="zh-CN" altLang="en-US" smtClean="0"/>
              <a:pPr/>
              <a:t>12</a:t>
            </a:fld>
            <a:endParaRPr lang="zh-CN" altLang="en-US"/>
          </a:p>
        </p:txBody>
      </p:sp>
    </p:spTree>
    <p:extLst>
      <p:ext uri="{BB962C8B-B14F-4D97-AF65-F5344CB8AC3E}">
        <p14:creationId xmlns:p14="http://schemas.microsoft.com/office/powerpoint/2010/main" val="1993837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41300"/>
            <a:ext cx="4743450" cy="607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4" name="TextBox 6"/>
          <p:cNvSpPr txBox="1">
            <a:spLocks noChangeArrowheads="1"/>
          </p:cNvSpPr>
          <p:nvPr/>
        </p:nvSpPr>
        <p:spPr bwMode="auto">
          <a:xfrm>
            <a:off x="5562600" y="533400"/>
            <a:ext cx="3048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zh-CN">
                <a:ea typeface="宋体" pitchFamily="2" charset="-122"/>
              </a:rPr>
              <a:t>Taken from http://en.wikipedia.org/wiki/Substitution-permutation_network</a:t>
            </a:r>
          </a:p>
        </p:txBody>
      </p:sp>
      <p:sp>
        <p:nvSpPr>
          <p:cNvPr id="9" name="灯片编号占位符 4"/>
          <p:cNvSpPr>
            <a:spLocks noGrp="1"/>
          </p:cNvSpPr>
          <p:nvPr>
            <p:ph type="sldNum" sz="quarter" idx="12"/>
          </p:nvPr>
        </p:nvSpPr>
        <p:spPr>
          <a:xfrm>
            <a:off x="6553200" y="6356350"/>
            <a:ext cx="2133600" cy="365125"/>
          </a:xfrm>
        </p:spPr>
        <p:txBody>
          <a:bodyPr/>
          <a:lstStyle/>
          <a:p>
            <a:fld id="{BBBC209A-11D5-4A13-B5E3-394821CEE45C}" type="slidenum">
              <a:rPr lang="zh-CN" altLang="en-US" smtClean="0"/>
              <a:pPr/>
              <a:t>13</a:t>
            </a:fld>
            <a:endParaRPr lang="zh-CN" altLang="en-US"/>
          </a:p>
        </p:txBody>
      </p:sp>
    </p:spTree>
    <p:extLst>
      <p:ext uri="{BB962C8B-B14F-4D97-AF65-F5344CB8AC3E}">
        <p14:creationId xmlns:p14="http://schemas.microsoft.com/office/powerpoint/2010/main" val="1486673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fontScale="90000"/>
          </a:bodyPr>
          <a:lstStyle/>
          <a:p>
            <a:r>
              <a:rPr lang="en-US" altLang="zh-CN" smtClean="0">
                <a:ea typeface="宋体" pitchFamily="2" charset="-122"/>
              </a:rPr>
              <a:t>Design Principles of Substitution-Permutation Networks </a:t>
            </a:r>
          </a:p>
        </p:txBody>
      </p:sp>
      <p:sp>
        <p:nvSpPr>
          <p:cNvPr id="23555" name="Content Placeholder 2"/>
          <p:cNvSpPr>
            <a:spLocks noGrp="1"/>
          </p:cNvSpPr>
          <p:nvPr>
            <p:ph idx="1"/>
          </p:nvPr>
        </p:nvSpPr>
        <p:spPr/>
        <p:txBody>
          <a:bodyPr>
            <a:normAutofit fontScale="92500" lnSpcReduction="10000"/>
          </a:bodyPr>
          <a:lstStyle/>
          <a:p>
            <a:r>
              <a:rPr lang="en-US" altLang="zh-CN" dirty="0" smtClean="0">
                <a:ea typeface="宋体" pitchFamily="2" charset="-122"/>
              </a:rPr>
              <a:t>Design Principle 1. S-boxes are </a:t>
            </a:r>
            <a:r>
              <a:rPr lang="en-US" altLang="zh-CN" dirty="0" smtClean="0">
                <a:solidFill>
                  <a:srgbClr val="FF0000"/>
                </a:solidFill>
                <a:ea typeface="宋体" pitchFamily="2" charset="-122"/>
              </a:rPr>
              <a:t>invertible</a:t>
            </a:r>
          </a:p>
          <a:p>
            <a:endParaRPr lang="en-US" altLang="zh-CN" dirty="0" smtClean="0">
              <a:ea typeface="宋体" pitchFamily="2" charset="-122"/>
            </a:endParaRPr>
          </a:p>
          <a:p>
            <a:r>
              <a:rPr lang="en-US" altLang="zh-CN" dirty="0" smtClean="0">
                <a:ea typeface="宋体" pitchFamily="2" charset="-122"/>
              </a:rPr>
              <a:t>Design Principle 2. The </a:t>
            </a:r>
            <a:r>
              <a:rPr lang="en-US" altLang="zh-CN" dirty="0" smtClean="0">
                <a:solidFill>
                  <a:srgbClr val="FF0000"/>
                </a:solidFill>
                <a:ea typeface="宋体" pitchFamily="2" charset="-122"/>
              </a:rPr>
              <a:t>avalanche effect</a:t>
            </a:r>
            <a:r>
              <a:rPr lang="en-US" altLang="zh-CN" dirty="0" smtClean="0">
                <a:ea typeface="宋体" pitchFamily="2" charset="-122"/>
              </a:rPr>
              <a:t>: small changes in input result in large changes in output.</a:t>
            </a:r>
          </a:p>
          <a:p>
            <a:pPr lvl="1"/>
            <a:r>
              <a:rPr lang="en-US" altLang="zh-CN" dirty="0" smtClean="0">
                <a:ea typeface="宋体" pitchFamily="2" charset="-122"/>
              </a:rPr>
              <a:t>A single-bit difference in each s-box results in changes in at least two bits in output</a:t>
            </a:r>
          </a:p>
          <a:p>
            <a:pPr lvl="1"/>
            <a:r>
              <a:rPr lang="en-US" altLang="zh-CN" dirty="0" smtClean="0">
                <a:ea typeface="宋体" pitchFamily="2" charset="-122"/>
              </a:rPr>
              <a:t>The mixing permutation distributes the output bits of any s-box into different s-boxes</a:t>
            </a:r>
          </a:p>
          <a:p>
            <a:pPr lvl="1"/>
            <a:r>
              <a:rPr lang="en-US" altLang="zh-CN" dirty="0" smtClean="0">
                <a:ea typeface="宋体" pitchFamily="2" charset="-122"/>
              </a:rPr>
              <a:t>The above, with sufficient number of rounds, achieves the avalanche effect.</a:t>
            </a:r>
          </a:p>
          <a:p>
            <a:endParaRPr lang="en-US" altLang="zh-CN" dirty="0" smtClean="0">
              <a:ea typeface="宋体" pitchFamily="2" charset="-122"/>
            </a:endParaRPr>
          </a:p>
        </p:txBody>
      </p:sp>
      <p:sp>
        <p:nvSpPr>
          <p:cNvPr id="9" name="灯片编号占位符 4"/>
          <p:cNvSpPr>
            <a:spLocks noGrp="1"/>
          </p:cNvSpPr>
          <p:nvPr>
            <p:ph type="sldNum" sz="quarter" idx="12"/>
          </p:nvPr>
        </p:nvSpPr>
        <p:spPr>
          <a:xfrm>
            <a:off x="6553200" y="6356350"/>
            <a:ext cx="2133600" cy="365125"/>
          </a:xfrm>
        </p:spPr>
        <p:txBody>
          <a:bodyPr/>
          <a:lstStyle/>
          <a:p>
            <a:fld id="{BBBC209A-11D5-4A13-B5E3-394821CEE45C}" type="slidenum">
              <a:rPr lang="zh-CN" altLang="en-US" smtClean="0"/>
              <a:pPr/>
              <a:t>14</a:t>
            </a:fld>
            <a:endParaRPr lang="zh-CN" altLang="en-US"/>
          </a:p>
        </p:txBody>
      </p:sp>
    </p:spTree>
    <p:extLst>
      <p:ext uri="{BB962C8B-B14F-4D97-AF65-F5344CB8AC3E}">
        <p14:creationId xmlns:p14="http://schemas.microsoft.com/office/powerpoint/2010/main" val="2681037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6" name="内容占位符 5"/>
          <p:cNvSpPr>
            <a:spLocks noGrp="1"/>
          </p:cNvSpPr>
          <p:nvPr>
            <p:ph idx="1"/>
          </p:nvPr>
        </p:nvSpPr>
        <p:spPr/>
        <p:txBody>
          <a:bodyPr>
            <a:normAutofit/>
          </a:bodyPr>
          <a:lstStyle/>
          <a:p>
            <a:r>
              <a:rPr lang="en-US" altLang="zh-CN" sz="2800" dirty="0" smtClean="0"/>
              <a:t>Block cipher </a:t>
            </a:r>
            <a:r>
              <a:rPr lang="en-US" altLang="zh-CN" sz="2800" dirty="0" err="1" smtClean="0"/>
              <a:t>vs</a:t>
            </a:r>
            <a:r>
              <a:rPr lang="en-US" altLang="zh-CN" sz="2800" dirty="0" smtClean="0"/>
              <a:t> stream cipher</a:t>
            </a:r>
          </a:p>
          <a:p>
            <a:r>
              <a:rPr lang="en-US" altLang="zh-CN" sz="2800" dirty="0" smtClean="0"/>
              <a:t>Ideal block cipher</a:t>
            </a:r>
          </a:p>
          <a:p>
            <a:r>
              <a:rPr lang="en-US" altLang="zh-CN" sz="2800" dirty="0"/>
              <a:t>Substitution-Permutation </a:t>
            </a:r>
            <a:r>
              <a:rPr lang="en-US" altLang="zh-CN" sz="2800" dirty="0" smtClean="0"/>
              <a:t>networks</a:t>
            </a:r>
            <a:endParaRPr lang="en-US" altLang="zh-CN" sz="2800" dirty="0"/>
          </a:p>
          <a:p>
            <a:pPr marL="342900" lvl="1" indent="-342900">
              <a:buFont typeface="Arial" panose="020B0604020202020204" pitchFamily="34" charset="0"/>
              <a:buChar char="•"/>
            </a:pPr>
            <a:r>
              <a:rPr lang="en-US" altLang="zh-CN" b="1" dirty="0" err="1" smtClean="0"/>
              <a:t>Feistel</a:t>
            </a:r>
            <a:r>
              <a:rPr lang="en-US" altLang="zh-CN" b="1" dirty="0" smtClean="0"/>
              <a:t> networks</a:t>
            </a:r>
            <a:endParaRPr lang="en-US" altLang="zh-CN" b="1" dirty="0"/>
          </a:p>
          <a:p>
            <a:r>
              <a:rPr lang="en-US" altLang="zh-CN" sz="2800" dirty="0"/>
              <a:t>The simplified DES</a:t>
            </a:r>
          </a:p>
          <a:p>
            <a:r>
              <a:rPr lang="en-US" altLang="zh-CN" sz="2800" dirty="0" smtClean="0"/>
              <a:t>The Data Encryption Standard (DES)</a:t>
            </a:r>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15</a:t>
            </a:fld>
            <a:endParaRPr lang="zh-CN" altLang="en-US"/>
          </a:p>
        </p:txBody>
      </p:sp>
    </p:spTree>
    <p:extLst>
      <p:ext uri="{BB962C8B-B14F-4D97-AF65-F5344CB8AC3E}">
        <p14:creationId xmlns:p14="http://schemas.microsoft.com/office/powerpoint/2010/main" val="21671048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r>
              <a:rPr lang="en-US" altLang="zh-CN" dirty="0" err="1" smtClean="0">
                <a:ea typeface="宋体" pitchFamily="2" charset="-122"/>
              </a:rPr>
              <a:t>Feistel</a:t>
            </a:r>
            <a:r>
              <a:rPr lang="en-US" altLang="zh-CN" dirty="0" smtClean="0">
                <a:ea typeface="宋体" pitchFamily="2" charset="-122"/>
              </a:rPr>
              <a:t> Networks</a:t>
            </a:r>
          </a:p>
        </p:txBody>
      </p:sp>
      <p:sp>
        <p:nvSpPr>
          <p:cNvPr id="24582" name="Rectangle 3"/>
          <p:cNvSpPr>
            <a:spLocks noGrp="1" noChangeArrowheads="1"/>
          </p:cNvSpPr>
          <p:nvPr>
            <p:ph type="body" idx="1"/>
          </p:nvPr>
        </p:nvSpPr>
        <p:spPr>
          <a:xfrm>
            <a:off x="457200" y="1524000"/>
            <a:ext cx="8458200" cy="4343400"/>
          </a:xfrm>
        </p:spPr>
        <p:txBody>
          <a:bodyPr>
            <a:normAutofit fontScale="92500" lnSpcReduction="20000"/>
          </a:bodyPr>
          <a:lstStyle/>
          <a:p>
            <a:r>
              <a:rPr lang="en-US" altLang="zh-CN" dirty="0" smtClean="0">
                <a:ea typeface="宋体" pitchFamily="2" charset="-122"/>
              </a:rPr>
              <a:t>A high-level structure that constructs an </a:t>
            </a:r>
            <a:r>
              <a:rPr lang="en-US" altLang="zh-CN" dirty="0" smtClean="0">
                <a:solidFill>
                  <a:srgbClr val="FF0000"/>
                </a:solidFill>
                <a:ea typeface="宋体" pitchFamily="2" charset="-122"/>
              </a:rPr>
              <a:t>invertible</a:t>
            </a:r>
            <a:r>
              <a:rPr lang="en-US" altLang="zh-CN" dirty="0" smtClean="0">
                <a:ea typeface="宋体" pitchFamily="2" charset="-122"/>
              </a:rPr>
              <a:t> function from </a:t>
            </a:r>
            <a:r>
              <a:rPr lang="en-US" altLang="zh-CN" dirty="0" smtClean="0">
                <a:solidFill>
                  <a:srgbClr val="FF0000"/>
                </a:solidFill>
                <a:ea typeface="宋体" pitchFamily="2" charset="-122"/>
              </a:rPr>
              <a:t>non-invertible</a:t>
            </a:r>
            <a:r>
              <a:rPr lang="en-US" altLang="zh-CN" dirty="0" smtClean="0">
                <a:ea typeface="宋体" pitchFamily="2" charset="-122"/>
              </a:rPr>
              <a:t> components</a:t>
            </a:r>
          </a:p>
          <a:p>
            <a:pPr lvl="1"/>
            <a:r>
              <a:rPr lang="en-US" altLang="zh-CN" dirty="0" smtClean="0">
                <a:ea typeface="宋体" pitchFamily="2" charset="-122"/>
              </a:rPr>
              <a:t>Components do not need to be invertible</a:t>
            </a:r>
          </a:p>
          <a:p>
            <a:pPr lvl="1"/>
            <a:r>
              <a:rPr lang="en-US" altLang="zh-CN" dirty="0" smtClean="0">
                <a:ea typeface="宋体" pitchFamily="2" charset="-122"/>
              </a:rPr>
              <a:t>Can thus behave “more randomly”</a:t>
            </a:r>
          </a:p>
          <a:p>
            <a:r>
              <a:rPr lang="en-US" altLang="zh-CN" dirty="0" smtClean="0">
                <a:ea typeface="宋体" pitchFamily="2" charset="-122"/>
              </a:rPr>
              <a:t>A </a:t>
            </a:r>
            <a:r>
              <a:rPr lang="en-US" altLang="zh-CN" dirty="0" err="1" smtClean="0">
                <a:ea typeface="宋体" pitchFamily="2" charset="-122"/>
              </a:rPr>
              <a:t>Feistel</a:t>
            </a:r>
            <a:r>
              <a:rPr lang="en-US" altLang="zh-CN" dirty="0" smtClean="0">
                <a:ea typeface="宋体" pitchFamily="2" charset="-122"/>
              </a:rPr>
              <a:t> network is fully specified given</a:t>
            </a:r>
          </a:p>
          <a:p>
            <a:pPr lvl="1"/>
            <a:r>
              <a:rPr lang="en-US" altLang="zh-CN" dirty="0" smtClean="0">
                <a:ea typeface="宋体" pitchFamily="2" charset="-122"/>
              </a:rPr>
              <a:t>the block size: n = 2w</a:t>
            </a:r>
          </a:p>
          <a:p>
            <a:pPr lvl="1"/>
            <a:r>
              <a:rPr lang="en-US" altLang="zh-CN" dirty="0" smtClean="0">
                <a:ea typeface="宋体" pitchFamily="2" charset="-122"/>
              </a:rPr>
              <a:t>number of rounds: d</a:t>
            </a:r>
          </a:p>
          <a:p>
            <a:pPr lvl="1"/>
            <a:r>
              <a:rPr lang="en-US" altLang="zh-CN" dirty="0" smtClean="0">
                <a:ea typeface="宋体" pitchFamily="2" charset="-122"/>
              </a:rPr>
              <a:t>d round functions f</a:t>
            </a:r>
            <a:r>
              <a:rPr lang="en-US" altLang="zh-CN" baseline="-25000" dirty="0" smtClean="0">
                <a:ea typeface="宋体" pitchFamily="2" charset="-122"/>
              </a:rPr>
              <a:t>1</a:t>
            </a:r>
            <a:r>
              <a:rPr lang="en-US" altLang="zh-CN" dirty="0" smtClean="0">
                <a:ea typeface="宋体" pitchFamily="2" charset="-122"/>
              </a:rPr>
              <a:t>, …, </a:t>
            </a:r>
            <a:r>
              <a:rPr lang="en-US" altLang="zh-CN" dirty="0" err="1" smtClean="0">
                <a:ea typeface="宋体" pitchFamily="2" charset="-122"/>
              </a:rPr>
              <a:t>f</a:t>
            </a:r>
            <a:r>
              <a:rPr lang="en-US" altLang="zh-CN" baseline="-25000" dirty="0" err="1" smtClean="0">
                <a:ea typeface="宋体" pitchFamily="2" charset="-122"/>
              </a:rPr>
              <a:t>d</a:t>
            </a:r>
            <a:r>
              <a:rPr lang="en-US" altLang="zh-CN" dirty="0" smtClean="0">
                <a:ea typeface="宋体" pitchFamily="2" charset="-122"/>
              </a:rPr>
              <a:t>: {0,1}</a:t>
            </a:r>
            <a:r>
              <a:rPr lang="en-US" altLang="zh-CN" baseline="30000" dirty="0" smtClean="0">
                <a:ea typeface="宋体" pitchFamily="2" charset="-122"/>
              </a:rPr>
              <a:t>w</a:t>
            </a:r>
            <a:r>
              <a:rPr lang="en-US" altLang="zh-CN" dirty="0" smtClean="0">
                <a:ea typeface="宋体" pitchFamily="2" charset="-122"/>
              </a:rPr>
              <a:t> </a:t>
            </a:r>
            <a:r>
              <a:rPr lang="en-US" altLang="zh-CN" dirty="0" smtClean="0">
                <a:ea typeface="宋体" pitchFamily="2" charset="-122"/>
                <a:sym typeface="Symbol" pitchFamily="18" charset="2"/>
              </a:rPr>
              <a:t> </a:t>
            </a:r>
            <a:r>
              <a:rPr lang="en-US" altLang="zh-CN" dirty="0" smtClean="0">
                <a:ea typeface="宋体" pitchFamily="2" charset="-122"/>
              </a:rPr>
              <a:t>{0,1}</a:t>
            </a:r>
            <a:r>
              <a:rPr lang="en-US" altLang="zh-CN" baseline="30000" dirty="0" smtClean="0">
                <a:ea typeface="宋体" pitchFamily="2" charset="-122"/>
              </a:rPr>
              <a:t>w</a:t>
            </a:r>
            <a:endParaRPr lang="en-US" altLang="zh-CN" dirty="0" smtClean="0">
              <a:ea typeface="宋体" pitchFamily="2" charset="-122"/>
              <a:sym typeface="Symbol" pitchFamily="18" charset="2"/>
            </a:endParaRPr>
          </a:p>
          <a:p>
            <a:r>
              <a:rPr lang="en-US" altLang="zh-CN" dirty="0" smtClean="0">
                <a:ea typeface="宋体" pitchFamily="2" charset="-122"/>
              </a:rPr>
              <a:t>Used in DES, IDEA, RC5, and many other block ciphers; but not in AES</a:t>
            </a:r>
          </a:p>
        </p:txBody>
      </p:sp>
      <p:sp>
        <p:nvSpPr>
          <p:cNvPr id="9" name="灯片编号占位符 4"/>
          <p:cNvSpPr>
            <a:spLocks noGrp="1"/>
          </p:cNvSpPr>
          <p:nvPr>
            <p:ph type="sldNum" sz="quarter" idx="12"/>
          </p:nvPr>
        </p:nvSpPr>
        <p:spPr>
          <a:xfrm>
            <a:off x="6553200" y="6356350"/>
            <a:ext cx="2133600" cy="365125"/>
          </a:xfrm>
        </p:spPr>
        <p:txBody>
          <a:bodyPr/>
          <a:lstStyle/>
          <a:p>
            <a:fld id="{BBBC209A-11D5-4A13-B5E3-394821CEE45C}" type="slidenum">
              <a:rPr lang="zh-CN" altLang="en-US" smtClean="0"/>
              <a:pPr/>
              <a:t>16</a:t>
            </a:fld>
            <a:endParaRPr lang="zh-CN" altLang="en-US"/>
          </a:p>
        </p:txBody>
      </p:sp>
    </p:spTree>
    <p:extLst>
      <p:ext uri="{BB962C8B-B14F-4D97-AF65-F5344CB8AC3E}">
        <p14:creationId xmlns:p14="http://schemas.microsoft.com/office/powerpoint/2010/main" val="9584642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Text Box 2"/>
          <p:cNvSpPr txBox="1">
            <a:spLocks noChangeArrowheads="1"/>
          </p:cNvSpPr>
          <p:nvPr/>
        </p:nvSpPr>
        <p:spPr bwMode="auto">
          <a:xfrm>
            <a:off x="1066800" y="1371600"/>
            <a:ext cx="12954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zh-CN">
                <a:ea typeface="宋体" pitchFamily="2" charset="-122"/>
              </a:rPr>
              <a:t>L</a:t>
            </a:r>
            <a:r>
              <a:rPr lang="en-US" altLang="zh-CN" baseline="-25000">
                <a:ea typeface="宋体" pitchFamily="2" charset="-122"/>
              </a:rPr>
              <a:t>0</a:t>
            </a:r>
          </a:p>
        </p:txBody>
      </p:sp>
      <p:sp>
        <p:nvSpPr>
          <p:cNvPr id="25606" name="Text Box 3"/>
          <p:cNvSpPr txBox="1">
            <a:spLocks noChangeArrowheads="1"/>
          </p:cNvSpPr>
          <p:nvPr/>
        </p:nvSpPr>
        <p:spPr bwMode="auto">
          <a:xfrm>
            <a:off x="3124200" y="1371600"/>
            <a:ext cx="12954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zh-CN">
                <a:ea typeface="宋体" pitchFamily="2" charset="-122"/>
              </a:rPr>
              <a:t>R</a:t>
            </a:r>
            <a:r>
              <a:rPr lang="en-US" altLang="zh-CN" baseline="-25000">
                <a:ea typeface="宋体" pitchFamily="2" charset="-122"/>
              </a:rPr>
              <a:t>0</a:t>
            </a:r>
          </a:p>
        </p:txBody>
      </p:sp>
      <p:sp>
        <p:nvSpPr>
          <p:cNvPr id="25607" name="Line 4"/>
          <p:cNvSpPr>
            <a:spLocks noChangeShapeType="1"/>
          </p:cNvSpPr>
          <p:nvPr/>
        </p:nvSpPr>
        <p:spPr bwMode="auto">
          <a:xfrm>
            <a:off x="3733800" y="1828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08" name="Line 5"/>
          <p:cNvSpPr>
            <a:spLocks noChangeShapeType="1"/>
          </p:cNvSpPr>
          <p:nvPr/>
        </p:nvSpPr>
        <p:spPr bwMode="auto">
          <a:xfrm flipH="1">
            <a:off x="3048000" y="20574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09" name="Line 6"/>
          <p:cNvSpPr>
            <a:spLocks noChangeShapeType="1"/>
          </p:cNvSpPr>
          <p:nvPr/>
        </p:nvSpPr>
        <p:spPr bwMode="auto">
          <a:xfrm flipH="1">
            <a:off x="1752600" y="2209800"/>
            <a:ext cx="1981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10" name="Line 7"/>
          <p:cNvSpPr>
            <a:spLocks noChangeShapeType="1"/>
          </p:cNvSpPr>
          <p:nvPr/>
        </p:nvSpPr>
        <p:spPr bwMode="auto">
          <a:xfrm>
            <a:off x="1752600" y="24384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11" name="Oval 8"/>
          <p:cNvSpPr>
            <a:spLocks noChangeArrowheads="1"/>
          </p:cNvSpPr>
          <p:nvPr/>
        </p:nvSpPr>
        <p:spPr bwMode="auto">
          <a:xfrm>
            <a:off x="2590800" y="1905000"/>
            <a:ext cx="3810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25612" name="Text Box 9"/>
          <p:cNvSpPr txBox="1">
            <a:spLocks noChangeArrowheads="1"/>
          </p:cNvSpPr>
          <p:nvPr/>
        </p:nvSpPr>
        <p:spPr bwMode="auto">
          <a:xfrm>
            <a:off x="2590800" y="1828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zh-CN">
                <a:ea typeface="宋体" pitchFamily="2" charset="-122"/>
              </a:rPr>
              <a:t>f</a:t>
            </a:r>
            <a:r>
              <a:rPr lang="en-US" altLang="zh-CN" baseline="-25000">
                <a:ea typeface="宋体" pitchFamily="2" charset="-122"/>
              </a:rPr>
              <a:t>1</a:t>
            </a:r>
          </a:p>
        </p:txBody>
      </p:sp>
      <p:sp>
        <p:nvSpPr>
          <p:cNvPr id="25613" name="Text Box 10"/>
          <p:cNvSpPr txBox="1">
            <a:spLocks noChangeArrowheads="1"/>
          </p:cNvSpPr>
          <p:nvPr/>
        </p:nvSpPr>
        <p:spPr bwMode="auto">
          <a:xfrm>
            <a:off x="1524000" y="1828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zh-CN">
                <a:ea typeface="宋体" pitchFamily="2" charset="-122"/>
                <a:sym typeface="Symbol" pitchFamily="18" charset="2"/>
              </a:rPr>
              <a:t></a:t>
            </a:r>
          </a:p>
        </p:txBody>
      </p:sp>
      <p:sp>
        <p:nvSpPr>
          <p:cNvPr id="25614" name="Line 11"/>
          <p:cNvSpPr>
            <a:spLocks noChangeShapeType="1"/>
          </p:cNvSpPr>
          <p:nvPr/>
        </p:nvSpPr>
        <p:spPr bwMode="auto">
          <a:xfrm>
            <a:off x="1752600" y="18288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5" name="Line 12"/>
          <p:cNvSpPr>
            <a:spLocks noChangeShapeType="1"/>
          </p:cNvSpPr>
          <p:nvPr/>
        </p:nvSpPr>
        <p:spPr bwMode="auto">
          <a:xfrm>
            <a:off x="1828800" y="20574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6" name="Line 13"/>
          <p:cNvSpPr>
            <a:spLocks noChangeShapeType="1"/>
          </p:cNvSpPr>
          <p:nvPr/>
        </p:nvSpPr>
        <p:spPr bwMode="auto">
          <a:xfrm>
            <a:off x="1752600" y="2286000"/>
            <a:ext cx="1981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7" name="Line 14"/>
          <p:cNvSpPr>
            <a:spLocks noChangeShapeType="1"/>
          </p:cNvSpPr>
          <p:nvPr/>
        </p:nvSpPr>
        <p:spPr bwMode="auto">
          <a:xfrm>
            <a:off x="1752600" y="21336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8" name="Line 15"/>
          <p:cNvSpPr>
            <a:spLocks noChangeShapeType="1"/>
          </p:cNvSpPr>
          <p:nvPr/>
        </p:nvSpPr>
        <p:spPr bwMode="auto">
          <a:xfrm>
            <a:off x="3733800" y="24384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19" name="Text Box 16"/>
          <p:cNvSpPr txBox="1">
            <a:spLocks noChangeArrowheads="1"/>
          </p:cNvSpPr>
          <p:nvPr/>
        </p:nvSpPr>
        <p:spPr bwMode="auto">
          <a:xfrm>
            <a:off x="1066800" y="2590800"/>
            <a:ext cx="12954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zh-CN">
                <a:ea typeface="宋体" pitchFamily="2" charset="-122"/>
              </a:rPr>
              <a:t>L</a:t>
            </a:r>
            <a:r>
              <a:rPr lang="en-US" altLang="zh-CN" baseline="-25000">
                <a:ea typeface="宋体" pitchFamily="2" charset="-122"/>
              </a:rPr>
              <a:t>1</a:t>
            </a:r>
          </a:p>
        </p:txBody>
      </p:sp>
      <p:sp>
        <p:nvSpPr>
          <p:cNvPr id="25620" name="Text Box 17"/>
          <p:cNvSpPr txBox="1">
            <a:spLocks noChangeArrowheads="1"/>
          </p:cNvSpPr>
          <p:nvPr/>
        </p:nvSpPr>
        <p:spPr bwMode="auto">
          <a:xfrm>
            <a:off x="3124200" y="2590800"/>
            <a:ext cx="12954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zh-CN">
                <a:ea typeface="宋体" pitchFamily="2" charset="-122"/>
              </a:rPr>
              <a:t>R</a:t>
            </a:r>
            <a:r>
              <a:rPr lang="en-US" altLang="zh-CN" baseline="-25000">
                <a:ea typeface="宋体" pitchFamily="2" charset="-122"/>
              </a:rPr>
              <a:t>1</a:t>
            </a:r>
          </a:p>
        </p:txBody>
      </p:sp>
      <p:sp>
        <p:nvSpPr>
          <p:cNvPr id="25621" name="Line 18"/>
          <p:cNvSpPr>
            <a:spLocks noChangeShapeType="1"/>
          </p:cNvSpPr>
          <p:nvPr/>
        </p:nvSpPr>
        <p:spPr bwMode="auto">
          <a:xfrm>
            <a:off x="3733800" y="3048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22" name="Line 19"/>
          <p:cNvSpPr>
            <a:spLocks noChangeShapeType="1"/>
          </p:cNvSpPr>
          <p:nvPr/>
        </p:nvSpPr>
        <p:spPr bwMode="auto">
          <a:xfrm flipH="1">
            <a:off x="2971800" y="32766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23" name="Line 20"/>
          <p:cNvSpPr>
            <a:spLocks noChangeShapeType="1"/>
          </p:cNvSpPr>
          <p:nvPr/>
        </p:nvSpPr>
        <p:spPr bwMode="auto">
          <a:xfrm flipH="1">
            <a:off x="1752600" y="3429000"/>
            <a:ext cx="1981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24" name="Line 21"/>
          <p:cNvSpPr>
            <a:spLocks noChangeShapeType="1"/>
          </p:cNvSpPr>
          <p:nvPr/>
        </p:nvSpPr>
        <p:spPr bwMode="auto">
          <a:xfrm>
            <a:off x="1752600" y="36576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25" name="Oval 22"/>
          <p:cNvSpPr>
            <a:spLocks noChangeArrowheads="1"/>
          </p:cNvSpPr>
          <p:nvPr/>
        </p:nvSpPr>
        <p:spPr bwMode="auto">
          <a:xfrm>
            <a:off x="2590800" y="3124200"/>
            <a:ext cx="3810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25626" name="Text Box 23"/>
          <p:cNvSpPr txBox="1">
            <a:spLocks noChangeArrowheads="1"/>
          </p:cNvSpPr>
          <p:nvPr/>
        </p:nvSpPr>
        <p:spPr bwMode="auto">
          <a:xfrm>
            <a:off x="2590800" y="3048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zh-CN">
                <a:ea typeface="宋体" pitchFamily="2" charset="-122"/>
              </a:rPr>
              <a:t>f</a:t>
            </a:r>
            <a:r>
              <a:rPr lang="en-US" altLang="zh-CN" baseline="-25000">
                <a:ea typeface="宋体" pitchFamily="2" charset="-122"/>
              </a:rPr>
              <a:t>2</a:t>
            </a:r>
          </a:p>
        </p:txBody>
      </p:sp>
      <p:sp>
        <p:nvSpPr>
          <p:cNvPr id="25627" name="Text Box 24"/>
          <p:cNvSpPr txBox="1">
            <a:spLocks noChangeArrowheads="1"/>
          </p:cNvSpPr>
          <p:nvPr/>
        </p:nvSpPr>
        <p:spPr bwMode="auto">
          <a:xfrm>
            <a:off x="1524000" y="3048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zh-CN">
                <a:ea typeface="宋体" pitchFamily="2" charset="-122"/>
                <a:sym typeface="Symbol" pitchFamily="18" charset="2"/>
              </a:rPr>
              <a:t></a:t>
            </a:r>
          </a:p>
        </p:txBody>
      </p:sp>
      <p:sp>
        <p:nvSpPr>
          <p:cNvPr id="25628" name="Line 25"/>
          <p:cNvSpPr>
            <a:spLocks noChangeShapeType="1"/>
          </p:cNvSpPr>
          <p:nvPr/>
        </p:nvSpPr>
        <p:spPr bwMode="auto">
          <a:xfrm>
            <a:off x="1752600" y="30480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9" name="Line 26"/>
          <p:cNvSpPr>
            <a:spLocks noChangeShapeType="1"/>
          </p:cNvSpPr>
          <p:nvPr/>
        </p:nvSpPr>
        <p:spPr bwMode="auto">
          <a:xfrm>
            <a:off x="1828800" y="32766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0" name="Line 27"/>
          <p:cNvSpPr>
            <a:spLocks noChangeShapeType="1"/>
          </p:cNvSpPr>
          <p:nvPr/>
        </p:nvSpPr>
        <p:spPr bwMode="auto">
          <a:xfrm>
            <a:off x="1752600" y="3505200"/>
            <a:ext cx="1981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1" name="Line 28"/>
          <p:cNvSpPr>
            <a:spLocks noChangeShapeType="1"/>
          </p:cNvSpPr>
          <p:nvPr/>
        </p:nvSpPr>
        <p:spPr bwMode="auto">
          <a:xfrm>
            <a:off x="1752600" y="33528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2" name="Line 29"/>
          <p:cNvSpPr>
            <a:spLocks noChangeShapeType="1"/>
          </p:cNvSpPr>
          <p:nvPr/>
        </p:nvSpPr>
        <p:spPr bwMode="auto">
          <a:xfrm>
            <a:off x="3733800" y="36576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33" name="Text Box 30"/>
          <p:cNvSpPr txBox="1">
            <a:spLocks noChangeArrowheads="1"/>
          </p:cNvSpPr>
          <p:nvPr/>
        </p:nvSpPr>
        <p:spPr bwMode="auto">
          <a:xfrm>
            <a:off x="4860032" y="1340556"/>
            <a:ext cx="388843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zh-CN" dirty="0" smtClean="0">
                <a:ea typeface="宋体" pitchFamily="2" charset="-122"/>
              </a:rPr>
              <a:t>Encryption:</a:t>
            </a:r>
          </a:p>
          <a:p>
            <a:pPr eaLnBrk="1" hangingPunct="1">
              <a:spcBef>
                <a:spcPct val="50000"/>
              </a:spcBef>
            </a:pPr>
            <a:r>
              <a:rPr lang="en-US" altLang="zh-CN" dirty="0" smtClean="0">
                <a:ea typeface="宋体" pitchFamily="2" charset="-122"/>
              </a:rPr>
              <a:t>L</a:t>
            </a:r>
            <a:r>
              <a:rPr lang="en-US" altLang="zh-CN" baseline="-25000" dirty="0" smtClean="0">
                <a:ea typeface="宋体" pitchFamily="2" charset="-122"/>
              </a:rPr>
              <a:t>1</a:t>
            </a:r>
            <a:r>
              <a:rPr lang="en-US" altLang="zh-CN" dirty="0" smtClean="0">
                <a:ea typeface="宋体" pitchFamily="2" charset="-122"/>
              </a:rPr>
              <a:t>=R</a:t>
            </a:r>
            <a:r>
              <a:rPr lang="en-US" altLang="zh-CN" baseline="-25000" dirty="0" smtClean="0">
                <a:ea typeface="宋体" pitchFamily="2" charset="-122"/>
              </a:rPr>
              <a:t>0 </a:t>
            </a:r>
            <a:r>
              <a:rPr lang="en-US" altLang="zh-CN" dirty="0" smtClean="0">
                <a:ea typeface="宋体" pitchFamily="2" charset="-122"/>
              </a:rPr>
              <a:t>    R</a:t>
            </a:r>
            <a:r>
              <a:rPr lang="en-US" altLang="zh-CN" baseline="-25000" dirty="0" smtClean="0">
                <a:ea typeface="宋体" pitchFamily="2" charset="-122"/>
              </a:rPr>
              <a:t>1</a:t>
            </a:r>
            <a:r>
              <a:rPr lang="en-US" altLang="zh-CN" dirty="0" smtClean="0">
                <a:ea typeface="宋体" pitchFamily="2" charset="-122"/>
              </a:rPr>
              <a:t>=L</a:t>
            </a:r>
            <a:r>
              <a:rPr lang="en-US" altLang="zh-CN" baseline="-25000" dirty="0" smtClean="0">
                <a:ea typeface="宋体" pitchFamily="2" charset="-122"/>
              </a:rPr>
              <a:t>0</a:t>
            </a:r>
            <a:r>
              <a:rPr lang="en-US" altLang="zh-CN" dirty="0" smtClean="0">
                <a:ea typeface="宋体" pitchFamily="2" charset="-122"/>
              </a:rPr>
              <a:t> </a:t>
            </a:r>
            <a:r>
              <a:rPr lang="en-US" altLang="zh-CN" dirty="0" smtClean="0">
                <a:ea typeface="宋体" pitchFamily="2" charset="-122"/>
                <a:sym typeface="Symbol" pitchFamily="18" charset="2"/>
              </a:rPr>
              <a:t> f</a:t>
            </a:r>
            <a:r>
              <a:rPr lang="en-US" altLang="zh-CN" baseline="-25000" dirty="0" smtClean="0">
                <a:ea typeface="宋体" pitchFamily="2" charset="-122"/>
                <a:sym typeface="Symbol" pitchFamily="18" charset="2"/>
              </a:rPr>
              <a:t>1</a:t>
            </a:r>
            <a:r>
              <a:rPr lang="en-US" altLang="zh-CN" dirty="0" smtClean="0">
                <a:ea typeface="宋体" pitchFamily="2" charset="-122"/>
                <a:sym typeface="Symbol" pitchFamily="18" charset="2"/>
              </a:rPr>
              <a:t>(R</a:t>
            </a:r>
            <a:r>
              <a:rPr lang="en-US" altLang="zh-CN" baseline="-25000" dirty="0" smtClean="0">
                <a:ea typeface="宋体" pitchFamily="2" charset="-122"/>
                <a:sym typeface="Symbol" pitchFamily="18" charset="2"/>
              </a:rPr>
              <a:t>0</a:t>
            </a:r>
            <a:r>
              <a:rPr lang="en-US" altLang="zh-CN" dirty="0" smtClean="0">
                <a:ea typeface="宋体" pitchFamily="2" charset="-122"/>
                <a:sym typeface="Symbol" pitchFamily="18" charset="2"/>
              </a:rPr>
              <a:t>)    </a:t>
            </a:r>
          </a:p>
          <a:p>
            <a:pPr eaLnBrk="1" hangingPunct="1">
              <a:spcBef>
                <a:spcPct val="50000"/>
              </a:spcBef>
            </a:pPr>
            <a:r>
              <a:rPr lang="en-US" altLang="zh-CN" dirty="0" smtClean="0">
                <a:ea typeface="宋体" pitchFamily="2" charset="-122"/>
              </a:rPr>
              <a:t>L</a:t>
            </a:r>
            <a:r>
              <a:rPr lang="en-US" altLang="zh-CN" baseline="-25000" dirty="0" smtClean="0">
                <a:ea typeface="宋体" pitchFamily="2" charset="-122"/>
              </a:rPr>
              <a:t>2</a:t>
            </a:r>
            <a:r>
              <a:rPr lang="en-US" altLang="zh-CN" dirty="0" smtClean="0">
                <a:ea typeface="宋体" pitchFamily="2" charset="-122"/>
              </a:rPr>
              <a:t>=R</a:t>
            </a:r>
            <a:r>
              <a:rPr lang="en-US" altLang="zh-CN" baseline="-25000" dirty="0" smtClean="0">
                <a:ea typeface="宋体" pitchFamily="2" charset="-122"/>
              </a:rPr>
              <a:t>1       </a:t>
            </a:r>
            <a:r>
              <a:rPr lang="en-US" altLang="zh-CN" dirty="0" smtClean="0">
                <a:ea typeface="宋体" pitchFamily="2" charset="-122"/>
              </a:rPr>
              <a:t>R</a:t>
            </a:r>
            <a:r>
              <a:rPr lang="en-US" altLang="zh-CN" baseline="-25000" dirty="0" smtClean="0">
                <a:ea typeface="宋体" pitchFamily="2" charset="-122"/>
              </a:rPr>
              <a:t>2</a:t>
            </a:r>
            <a:r>
              <a:rPr lang="en-US" altLang="zh-CN" dirty="0" smtClean="0">
                <a:ea typeface="宋体" pitchFamily="2" charset="-122"/>
              </a:rPr>
              <a:t>=L</a:t>
            </a:r>
            <a:r>
              <a:rPr lang="en-US" altLang="zh-CN" baseline="-25000" dirty="0" smtClean="0">
                <a:ea typeface="宋体" pitchFamily="2" charset="-122"/>
              </a:rPr>
              <a:t>1</a:t>
            </a:r>
            <a:r>
              <a:rPr lang="en-US" altLang="zh-CN" dirty="0" smtClean="0">
                <a:ea typeface="宋体" pitchFamily="2" charset="-122"/>
              </a:rPr>
              <a:t> </a:t>
            </a:r>
            <a:r>
              <a:rPr lang="en-US" altLang="zh-CN" dirty="0" smtClean="0">
                <a:ea typeface="宋体" pitchFamily="2" charset="-122"/>
                <a:sym typeface="Symbol" pitchFamily="18" charset="2"/>
              </a:rPr>
              <a:t> f</a:t>
            </a:r>
            <a:r>
              <a:rPr lang="en-US" altLang="zh-CN" baseline="-25000" dirty="0" smtClean="0">
                <a:ea typeface="宋体" pitchFamily="2" charset="-122"/>
                <a:sym typeface="Symbol" pitchFamily="18" charset="2"/>
              </a:rPr>
              <a:t>2</a:t>
            </a:r>
            <a:r>
              <a:rPr lang="en-US" altLang="zh-CN" dirty="0" smtClean="0">
                <a:ea typeface="宋体" pitchFamily="2" charset="-122"/>
                <a:sym typeface="Symbol" pitchFamily="18" charset="2"/>
              </a:rPr>
              <a:t>(R</a:t>
            </a:r>
            <a:r>
              <a:rPr lang="en-US" altLang="zh-CN" baseline="-25000" dirty="0" smtClean="0">
                <a:ea typeface="宋体" pitchFamily="2" charset="-122"/>
                <a:sym typeface="Symbol" pitchFamily="18" charset="2"/>
              </a:rPr>
              <a:t>1</a:t>
            </a:r>
            <a:r>
              <a:rPr lang="en-US" altLang="zh-CN" dirty="0" smtClean="0">
                <a:ea typeface="宋体" pitchFamily="2" charset="-122"/>
                <a:sym typeface="Symbol" pitchFamily="18" charset="2"/>
              </a:rPr>
              <a:t>)      </a:t>
            </a:r>
          </a:p>
          <a:p>
            <a:pPr eaLnBrk="1" hangingPunct="1">
              <a:spcBef>
                <a:spcPct val="50000"/>
              </a:spcBef>
            </a:pPr>
            <a:r>
              <a:rPr lang="en-US" altLang="zh-CN" dirty="0" smtClean="0">
                <a:ea typeface="宋体" pitchFamily="2" charset="-122"/>
                <a:sym typeface="Symbol" pitchFamily="18" charset="2"/>
              </a:rPr>
              <a:t> …</a:t>
            </a:r>
            <a:endParaRPr lang="en-US" altLang="zh-CN" dirty="0">
              <a:ea typeface="宋体" pitchFamily="2" charset="-122"/>
              <a:sym typeface="Symbol" pitchFamily="18" charset="2"/>
            </a:endParaRPr>
          </a:p>
          <a:p>
            <a:pPr eaLnBrk="1" hangingPunct="1">
              <a:spcBef>
                <a:spcPct val="50000"/>
              </a:spcBef>
            </a:pPr>
            <a:r>
              <a:rPr lang="en-US" altLang="zh-CN" dirty="0" err="1" smtClean="0">
                <a:ea typeface="宋体" pitchFamily="2" charset="-122"/>
              </a:rPr>
              <a:t>L</a:t>
            </a:r>
            <a:r>
              <a:rPr lang="en-US" altLang="zh-CN" baseline="-25000" dirty="0" err="1" smtClean="0">
                <a:ea typeface="宋体" pitchFamily="2" charset="-122"/>
              </a:rPr>
              <a:t>d</a:t>
            </a:r>
            <a:r>
              <a:rPr lang="en-US" altLang="zh-CN" dirty="0" smtClean="0">
                <a:ea typeface="宋体" pitchFamily="2" charset="-122"/>
              </a:rPr>
              <a:t>=R</a:t>
            </a:r>
            <a:r>
              <a:rPr lang="en-US" altLang="zh-CN" baseline="-25000" dirty="0" smtClean="0">
                <a:ea typeface="宋体" pitchFamily="2" charset="-122"/>
              </a:rPr>
              <a:t>d-1         </a:t>
            </a:r>
            <a:r>
              <a:rPr lang="en-US" altLang="zh-CN" dirty="0" smtClean="0">
                <a:ea typeface="宋体" pitchFamily="2" charset="-122"/>
              </a:rPr>
              <a:t>R</a:t>
            </a:r>
            <a:r>
              <a:rPr lang="en-US" altLang="zh-CN" baseline="-25000" dirty="0" smtClean="0">
                <a:ea typeface="宋体" pitchFamily="2" charset="-122"/>
              </a:rPr>
              <a:t>d</a:t>
            </a:r>
            <a:r>
              <a:rPr lang="en-US" altLang="zh-CN" dirty="0" smtClean="0">
                <a:ea typeface="宋体" pitchFamily="2" charset="-122"/>
              </a:rPr>
              <a:t>=L</a:t>
            </a:r>
            <a:r>
              <a:rPr lang="en-US" altLang="zh-CN" baseline="-25000" dirty="0" smtClean="0">
                <a:ea typeface="宋体" pitchFamily="2" charset="-122"/>
              </a:rPr>
              <a:t>d-1</a:t>
            </a:r>
            <a:r>
              <a:rPr lang="en-US" altLang="zh-CN" dirty="0" smtClean="0">
                <a:ea typeface="宋体" pitchFamily="2" charset="-122"/>
                <a:sym typeface="Symbol" pitchFamily="18" charset="2"/>
              </a:rPr>
              <a:t>f</a:t>
            </a:r>
            <a:r>
              <a:rPr lang="en-US" altLang="zh-CN" baseline="-25000" dirty="0" smtClean="0">
                <a:ea typeface="宋体" pitchFamily="2" charset="-122"/>
                <a:sym typeface="Symbol" pitchFamily="18" charset="2"/>
              </a:rPr>
              <a:t>d</a:t>
            </a:r>
            <a:r>
              <a:rPr lang="en-US" altLang="zh-CN" dirty="0" smtClean="0">
                <a:ea typeface="宋体" pitchFamily="2" charset="-122"/>
                <a:sym typeface="Symbol" pitchFamily="18" charset="2"/>
              </a:rPr>
              <a:t>(R</a:t>
            </a:r>
            <a:r>
              <a:rPr lang="en-US" altLang="zh-CN" baseline="-25000" dirty="0" smtClean="0">
                <a:ea typeface="宋体" pitchFamily="2" charset="-122"/>
                <a:sym typeface="Symbol" pitchFamily="18" charset="2"/>
              </a:rPr>
              <a:t>d-1</a:t>
            </a:r>
            <a:r>
              <a:rPr lang="en-US" altLang="zh-CN" dirty="0" smtClean="0">
                <a:ea typeface="宋体" pitchFamily="2" charset="-122"/>
                <a:sym typeface="Symbol" pitchFamily="18" charset="2"/>
              </a:rPr>
              <a:t>) </a:t>
            </a:r>
            <a:endParaRPr lang="en-US" altLang="zh-CN" dirty="0">
              <a:ea typeface="宋体" pitchFamily="2" charset="-122"/>
              <a:sym typeface="Symbol" pitchFamily="18" charset="2"/>
            </a:endParaRPr>
          </a:p>
        </p:txBody>
      </p:sp>
      <p:sp>
        <p:nvSpPr>
          <p:cNvPr id="25634" name="Text Box 31"/>
          <p:cNvSpPr txBox="1">
            <a:spLocks noChangeArrowheads="1"/>
          </p:cNvSpPr>
          <p:nvPr/>
        </p:nvSpPr>
        <p:spPr bwMode="auto">
          <a:xfrm>
            <a:off x="1066800" y="4876800"/>
            <a:ext cx="12954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zh-CN">
                <a:ea typeface="宋体" pitchFamily="2" charset="-122"/>
              </a:rPr>
              <a:t>L</a:t>
            </a:r>
            <a:r>
              <a:rPr lang="en-US" altLang="zh-CN" baseline="-25000">
                <a:ea typeface="宋体" pitchFamily="2" charset="-122"/>
              </a:rPr>
              <a:t>d-1</a:t>
            </a:r>
          </a:p>
        </p:txBody>
      </p:sp>
      <p:sp>
        <p:nvSpPr>
          <p:cNvPr id="25635" name="Text Box 32"/>
          <p:cNvSpPr txBox="1">
            <a:spLocks noChangeArrowheads="1"/>
          </p:cNvSpPr>
          <p:nvPr/>
        </p:nvSpPr>
        <p:spPr bwMode="auto">
          <a:xfrm>
            <a:off x="3124200" y="4876800"/>
            <a:ext cx="12954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zh-CN">
                <a:ea typeface="宋体" pitchFamily="2" charset="-122"/>
              </a:rPr>
              <a:t>R</a:t>
            </a:r>
            <a:r>
              <a:rPr lang="en-US" altLang="zh-CN" baseline="-25000">
                <a:ea typeface="宋体" pitchFamily="2" charset="-122"/>
              </a:rPr>
              <a:t>d-1</a:t>
            </a:r>
          </a:p>
        </p:txBody>
      </p:sp>
      <p:sp>
        <p:nvSpPr>
          <p:cNvPr id="25636" name="Line 33"/>
          <p:cNvSpPr>
            <a:spLocks noChangeShapeType="1"/>
          </p:cNvSpPr>
          <p:nvPr/>
        </p:nvSpPr>
        <p:spPr bwMode="auto">
          <a:xfrm>
            <a:off x="3733800" y="5334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37" name="Line 34"/>
          <p:cNvSpPr>
            <a:spLocks noChangeShapeType="1"/>
          </p:cNvSpPr>
          <p:nvPr/>
        </p:nvSpPr>
        <p:spPr bwMode="auto">
          <a:xfrm flipH="1">
            <a:off x="2971800" y="55626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38" name="Oval 35"/>
          <p:cNvSpPr>
            <a:spLocks noChangeArrowheads="1"/>
          </p:cNvSpPr>
          <p:nvPr/>
        </p:nvSpPr>
        <p:spPr bwMode="auto">
          <a:xfrm>
            <a:off x="2590800" y="5410200"/>
            <a:ext cx="3810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25639" name="Text Box 36"/>
          <p:cNvSpPr txBox="1">
            <a:spLocks noChangeArrowheads="1"/>
          </p:cNvSpPr>
          <p:nvPr/>
        </p:nvSpPr>
        <p:spPr bwMode="auto">
          <a:xfrm>
            <a:off x="2590800" y="5334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zh-CN">
                <a:ea typeface="宋体" pitchFamily="2" charset="-122"/>
              </a:rPr>
              <a:t>f</a:t>
            </a:r>
            <a:r>
              <a:rPr lang="en-US" altLang="zh-CN" baseline="-25000">
                <a:ea typeface="宋体" pitchFamily="2" charset="-122"/>
              </a:rPr>
              <a:t>d</a:t>
            </a:r>
          </a:p>
        </p:txBody>
      </p:sp>
      <p:sp>
        <p:nvSpPr>
          <p:cNvPr id="25640" name="Text Box 37"/>
          <p:cNvSpPr txBox="1">
            <a:spLocks noChangeArrowheads="1"/>
          </p:cNvSpPr>
          <p:nvPr/>
        </p:nvSpPr>
        <p:spPr bwMode="auto">
          <a:xfrm>
            <a:off x="1524000" y="5334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zh-CN">
                <a:ea typeface="宋体" pitchFamily="2" charset="-122"/>
                <a:sym typeface="Symbol" pitchFamily="18" charset="2"/>
              </a:rPr>
              <a:t></a:t>
            </a:r>
          </a:p>
        </p:txBody>
      </p:sp>
      <p:sp>
        <p:nvSpPr>
          <p:cNvPr id="25641" name="Line 38"/>
          <p:cNvSpPr>
            <a:spLocks noChangeShapeType="1"/>
          </p:cNvSpPr>
          <p:nvPr/>
        </p:nvSpPr>
        <p:spPr bwMode="auto">
          <a:xfrm>
            <a:off x="1752600" y="53340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2" name="Line 39"/>
          <p:cNvSpPr>
            <a:spLocks noChangeShapeType="1"/>
          </p:cNvSpPr>
          <p:nvPr/>
        </p:nvSpPr>
        <p:spPr bwMode="auto">
          <a:xfrm>
            <a:off x="1828800" y="55626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3" name="Line 40"/>
          <p:cNvSpPr>
            <a:spLocks noChangeShapeType="1"/>
          </p:cNvSpPr>
          <p:nvPr/>
        </p:nvSpPr>
        <p:spPr bwMode="auto">
          <a:xfrm>
            <a:off x="1752600" y="56388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4" name="Text Box 41"/>
          <p:cNvSpPr txBox="1">
            <a:spLocks noChangeArrowheads="1"/>
          </p:cNvSpPr>
          <p:nvPr/>
        </p:nvSpPr>
        <p:spPr bwMode="auto">
          <a:xfrm>
            <a:off x="3124200" y="5781675"/>
            <a:ext cx="12954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zh-CN">
                <a:ea typeface="宋体" pitchFamily="2" charset="-122"/>
              </a:rPr>
              <a:t>L</a:t>
            </a:r>
            <a:r>
              <a:rPr lang="en-US" altLang="zh-CN" baseline="-25000">
                <a:ea typeface="宋体" pitchFamily="2" charset="-122"/>
              </a:rPr>
              <a:t>d</a:t>
            </a:r>
          </a:p>
        </p:txBody>
      </p:sp>
      <p:sp>
        <p:nvSpPr>
          <p:cNvPr id="25645" name="Text Box 42"/>
          <p:cNvSpPr txBox="1">
            <a:spLocks noChangeArrowheads="1"/>
          </p:cNvSpPr>
          <p:nvPr/>
        </p:nvSpPr>
        <p:spPr bwMode="auto">
          <a:xfrm>
            <a:off x="1066800" y="5791200"/>
            <a:ext cx="12954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zh-CN">
                <a:ea typeface="宋体" pitchFamily="2" charset="-122"/>
              </a:rPr>
              <a:t>R</a:t>
            </a:r>
            <a:r>
              <a:rPr lang="en-US" altLang="zh-CN" baseline="-25000">
                <a:ea typeface="宋体" pitchFamily="2" charset="-122"/>
              </a:rPr>
              <a:t>d</a:t>
            </a:r>
          </a:p>
        </p:txBody>
      </p:sp>
      <p:sp>
        <p:nvSpPr>
          <p:cNvPr id="25646" name="Line 43"/>
          <p:cNvSpPr>
            <a:spLocks noChangeShapeType="1"/>
          </p:cNvSpPr>
          <p:nvPr/>
        </p:nvSpPr>
        <p:spPr bwMode="auto">
          <a:xfrm>
            <a:off x="1752600" y="47244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47" name="Line 44"/>
          <p:cNvSpPr>
            <a:spLocks noChangeShapeType="1"/>
          </p:cNvSpPr>
          <p:nvPr/>
        </p:nvSpPr>
        <p:spPr bwMode="auto">
          <a:xfrm>
            <a:off x="3733800" y="47244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48" name="Text Box 45"/>
          <p:cNvSpPr txBox="1">
            <a:spLocks noChangeArrowheads="1"/>
          </p:cNvSpPr>
          <p:nvPr/>
        </p:nvSpPr>
        <p:spPr bwMode="auto">
          <a:xfrm>
            <a:off x="4932040" y="4268610"/>
            <a:ext cx="403244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zh-CN" dirty="0" smtClean="0">
                <a:ea typeface="宋体" pitchFamily="2" charset="-122"/>
              </a:rPr>
              <a:t>Decryption:</a:t>
            </a:r>
          </a:p>
          <a:p>
            <a:pPr eaLnBrk="1" hangingPunct="1">
              <a:spcBef>
                <a:spcPct val="50000"/>
              </a:spcBef>
            </a:pPr>
            <a:r>
              <a:rPr lang="en-US" altLang="zh-CN" dirty="0" smtClean="0">
                <a:ea typeface="宋体" pitchFamily="2" charset="-122"/>
              </a:rPr>
              <a:t>R</a:t>
            </a:r>
            <a:r>
              <a:rPr lang="en-US" altLang="zh-CN" baseline="-25000" dirty="0" smtClean="0">
                <a:ea typeface="宋体" pitchFamily="2" charset="-122"/>
              </a:rPr>
              <a:t>d-1</a:t>
            </a:r>
            <a:r>
              <a:rPr lang="en-US" altLang="zh-CN" dirty="0" smtClean="0">
                <a:ea typeface="宋体" pitchFamily="2" charset="-122"/>
              </a:rPr>
              <a:t>=</a:t>
            </a:r>
            <a:r>
              <a:rPr lang="en-US" altLang="zh-CN" dirty="0" err="1" smtClean="0">
                <a:ea typeface="宋体" pitchFamily="2" charset="-122"/>
              </a:rPr>
              <a:t>L</a:t>
            </a:r>
            <a:r>
              <a:rPr lang="en-US" altLang="zh-CN" baseline="-25000" dirty="0" err="1" smtClean="0">
                <a:ea typeface="宋体" pitchFamily="2" charset="-122"/>
              </a:rPr>
              <a:t>d</a:t>
            </a:r>
            <a:r>
              <a:rPr lang="en-US" altLang="zh-CN" dirty="0" smtClean="0">
                <a:ea typeface="宋体" pitchFamily="2" charset="-122"/>
              </a:rPr>
              <a:t>      </a:t>
            </a:r>
            <a:r>
              <a:rPr lang="en-US" altLang="zh-CN" dirty="0">
                <a:ea typeface="宋体" pitchFamily="2" charset="-122"/>
              </a:rPr>
              <a:t>L</a:t>
            </a:r>
            <a:r>
              <a:rPr lang="en-US" altLang="zh-CN" baseline="-25000" dirty="0">
                <a:ea typeface="宋体" pitchFamily="2" charset="-122"/>
              </a:rPr>
              <a:t>d-1</a:t>
            </a:r>
            <a:r>
              <a:rPr lang="en-US" altLang="zh-CN" dirty="0">
                <a:ea typeface="宋体" pitchFamily="2" charset="-122"/>
              </a:rPr>
              <a:t>=R</a:t>
            </a:r>
            <a:r>
              <a:rPr lang="en-US" altLang="zh-CN" baseline="-25000" dirty="0">
                <a:ea typeface="宋体" pitchFamily="2" charset="-122"/>
              </a:rPr>
              <a:t>d</a:t>
            </a:r>
            <a:r>
              <a:rPr lang="en-US" altLang="zh-CN" dirty="0">
                <a:ea typeface="宋体" pitchFamily="2" charset="-122"/>
              </a:rPr>
              <a:t> </a:t>
            </a:r>
            <a:r>
              <a:rPr lang="en-US" altLang="zh-CN" dirty="0">
                <a:ea typeface="宋体" pitchFamily="2" charset="-122"/>
                <a:sym typeface="Symbol" pitchFamily="18" charset="2"/>
              </a:rPr>
              <a:t> </a:t>
            </a:r>
            <a:r>
              <a:rPr lang="en-US" altLang="zh-CN" dirty="0" err="1">
                <a:ea typeface="宋体" pitchFamily="2" charset="-122"/>
                <a:sym typeface="Symbol" pitchFamily="18" charset="2"/>
              </a:rPr>
              <a:t>f</a:t>
            </a:r>
            <a:r>
              <a:rPr lang="en-US" altLang="zh-CN" baseline="-25000" dirty="0" err="1">
                <a:ea typeface="宋体" pitchFamily="2" charset="-122"/>
                <a:sym typeface="Symbol" pitchFamily="18" charset="2"/>
              </a:rPr>
              <a:t>d</a:t>
            </a:r>
            <a:r>
              <a:rPr lang="en-US" altLang="zh-CN" dirty="0">
                <a:ea typeface="宋体" pitchFamily="2" charset="-122"/>
                <a:sym typeface="Symbol" pitchFamily="18" charset="2"/>
              </a:rPr>
              <a:t>(</a:t>
            </a:r>
            <a:r>
              <a:rPr lang="en-US" altLang="zh-CN" dirty="0" err="1">
                <a:ea typeface="宋体" pitchFamily="2" charset="-122"/>
                <a:sym typeface="Symbol" pitchFamily="18" charset="2"/>
              </a:rPr>
              <a:t>L</a:t>
            </a:r>
            <a:r>
              <a:rPr lang="en-US" altLang="zh-CN" baseline="-25000" dirty="0" err="1">
                <a:ea typeface="宋体" pitchFamily="2" charset="-122"/>
                <a:sym typeface="Symbol" pitchFamily="18" charset="2"/>
              </a:rPr>
              <a:t>d</a:t>
            </a:r>
            <a:r>
              <a:rPr lang="en-US" altLang="zh-CN" dirty="0">
                <a:ea typeface="宋体" pitchFamily="2" charset="-122"/>
                <a:sym typeface="Symbol" pitchFamily="18" charset="2"/>
              </a:rPr>
              <a:t>) 		… 			           R</a:t>
            </a:r>
            <a:r>
              <a:rPr lang="en-US" altLang="zh-CN" baseline="-25000" dirty="0">
                <a:ea typeface="宋体" pitchFamily="2" charset="-122"/>
                <a:sym typeface="Symbol" pitchFamily="18" charset="2"/>
              </a:rPr>
              <a:t>0</a:t>
            </a:r>
            <a:r>
              <a:rPr lang="en-US" altLang="zh-CN" dirty="0">
                <a:ea typeface="宋体" pitchFamily="2" charset="-122"/>
                <a:sym typeface="Symbol" pitchFamily="18" charset="2"/>
              </a:rPr>
              <a:t>=L</a:t>
            </a:r>
            <a:r>
              <a:rPr lang="en-US" altLang="zh-CN" baseline="-25000" dirty="0">
                <a:ea typeface="宋体" pitchFamily="2" charset="-122"/>
                <a:sym typeface="Symbol" pitchFamily="18" charset="2"/>
              </a:rPr>
              <a:t>1</a:t>
            </a:r>
            <a:r>
              <a:rPr lang="en-US" altLang="zh-CN" dirty="0">
                <a:ea typeface="宋体" pitchFamily="2" charset="-122"/>
                <a:sym typeface="Symbol" pitchFamily="18" charset="2"/>
              </a:rPr>
              <a:t>;       </a:t>
            </a:r>
            <a:r>
              <a:rPr lang="en-US" altLang="zh-CN" dirty="0" smtClean="0">
                <a:ea typeface="宋体" pitchFamily="2" charset="-122"/>
                <a:sym typeface="Symbol" pitchFamily="18" charset="2"/>
              </a:rPr>
              <a:t>L</a:t>
            </a:r>
            <a:r>
              <a:rPr lang="en-US" altLang="zh-CN" baseline="-25000" dirty="0" smtClean="0">
                <a:ea typeface="宋体" pitchFamily="2" charset="-122"/>
                <a:sym typeface="Symbol" pitchFamily="18" charset="2"/>
              </a:rPr>
              <a:t>0</a:t>
            </a:r>
            <a:r>
              <a:rPr lang="en-US" altLang="zh-CN" dirty="0" smtClean="0">
                <a:ea typeface="宋体" pitchFamily="2" charset="-122"/>
                <a:sym typeface="Symbol" pitchFamily="18" charset="2"/>
              </a:rPr>
              <a:t>=R</a:t>
            </a:r>
            <a:r>
              <a:rPr lang="en-US" altLang="zh-CN" baseline="-25000" dirty="0" smtClean="0">
                <a:ea typeface="宋体" pitchFamily="2" charset="-122"/>
                <a:sym typeface="Symbol" pitchFamily="18" charset="2"/>
              </a:rPr>
              <a:t>1</a:t>
            </a:r>
            <a:r>
              <a:rPr lang="en-US" altLang="zh-CN" dirty="0" smtClean="0">
                <a:ea typeface="宋体" pitchFamily="2" charset="-122"/>
                <a:sym typeface="Symbol" pitchFamily="18" charset="2"/>
              </a:rPr>
              <a:t> </a:t>
            </a:r>
            <a:r>
              <a:rPr lang="en-US" altLang="zh-CN" dirty="0">
                <a:ea typeface="宋体" pitchFamily="2" charset="-122"/>
                <a:sym typeface="Symbol" pitchFamily="18" charset="2"/>
              </a:rPr>
              <a:t>f</a:t>
            </a:r>
            <a:r>
              <a:rPr lang="en-US" altLang="zh-CN" baseline="-25000" dirty="0">
                <a:ea typeface="宋体" pitchFamily="2" charset="-122"/>
                <a:sym typeface="Symbol" pitchFamily="18" charset="2"/>
              </a:rPr>
              <a:t>1</a:t>
            </a:r>
            <a:r>
              <a:rPr lang="en-US" altLang="zh-CN" dirty="0">
                <a:ea typeface="宋体" pitchFamily="2" charset="-122"/>
                <a:sym typeface="Symbol" pitchFamily="18" charset="2"/>
              </a:rPr>
              <a:t>(L</a:t>
            </a:r>
            <a:r>
              <a:rPr lang="en-US" altLang="zh-CN" baseline="-25000" dirty="0">
                <a:ea typeface="宋体" pitchFamily="2" charset="-122"/>
                <a:sym typeface="Symbol" pitchFamily="18" charset="2"/>
              </a:rPr>
              <a:t>1</a:t>
            </a:r>
            <a:r>
              <a:rPr lang="en-US" altLang="zh-CN" dirty="0">
                <a:ea typeface="宋体" pitchFamily="2" charset="-122"/>
                <a:sym typeface="Symbol" pitchFamily="18" charset="2"/>
              </a:rPr>
              <a:t>) </a:t>
            </a:r>
          </a:p>
        </p:txBody>
      </p:sp>
      <p:sp>
        <p:nvSpPr>
          <p:cNvPr id="25650" name="Text Box 47"/>
          <p:cNvSpPr txBox="1">
            <a:spLocks noChangeArrowheads="1"/>
          </p:cNvSpPr>
          <p:nvPr/>
        </p:nvSpPr>
        <p:spPr bwMode="auto">
          <a:xfrm>
            <a:off x="1066800" y="99060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zh-CN" sz="2000" i="1">
                <a:ea typeface="宋体" pitchFamily="2" charset="-122"/>
              </a:rPr>
              <a:t>w</a:t>
            </a:r>
            <a:r>
              <a:rPr lang="en-US" altLang="zh-CN" sz="2000">
                <a:ea typeface="宋体" pitchFamily="2" charset="-122"/>
              </a:rPr>
              <a:t> bits</a:t>
            </a:r>
          </a:p>
        </p:txBody>
      </p:sp>
      <p:sp>
        <p:nvSpPr>
          <p:cNvPr id="25651" name="Text Box 48"/>
          <p:cNvSpPr txBox="1">
            <a:spLocks noChangeArrowheads="1"/>
          </p:cNvSpPr>
          <p:nvPr/>
        </p:nvSpPr>
        <p:spPr bwMode="auto">
          <a:xfrm>
            <a:off x="3200400" y="99060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zh-CN" sz="2000" i="1">
                <a:ea typeface="宋体" pitchFamily="2" charset="-122"/>
              </a:rPr>
              <a:t>w</a:t>
            </a:r>
            <a:r>
              <a:rPr lang="en-US" altLang="zh-CN" sz="2000">
                <a:ea typeface="宋体" pitchFamily="2" charset="-122"/>
              </a:rPr>
              <a:t> bits</a:t>
            </a:r>
          </a:p>
        </p:txBody>
      </p:sp>
      <p:sp>
        <p:nvSpPr>
          <p:cNvPr id="54" name="灯片编号占位符 4"/>
          <p:cNvSpPr>
            <a:spLocks noGrp="1"/>
          </p:cNvSpPr>
          <p:nvPr>
            <p:ph type="sldNum" sz="quarter" idx="12"/>
          </p:nvPr>
        </p:nvSpPr>
        <p:spPr>
          <a:xfrm>
            <a:off x="6553200" y="6356350"/>
            <a:ext cx="2133600" cy="365125"/>
          </a:xfrm>
        </p:spPr>
        <p:txBody>
          <a:bodyPr/>
          <a:lstStyle/>
          <a:p>
            <a:fld id="{BBBC209A-11D5-4A13-B5E3-394821CEE45C}" type="slidenum">
              <a:rPr lang="zh-CN" altLang="en-US" smtClean="0"/>
              <a:pPr/>
              <a:t>17</a:t>
            </a:fld>
            <a:endParaRPr lang="zh-CN" altLang="en-US"/>
          </a:p>
        </p:txBody>
      </p:sp>
      <p:sp>
        <p:nvSpPr>
          <p:cNvPr id="55" name="Rectangle 2"/>
          <p:cNvSpPr>
            <a:spLocks noGrp="1" noChangeArrowheads="1"/>
          </p:cNvSpPr>
          <p:nvPr>
            <p:ph type="title"/>
          </p:nvPr>
        </p:nvSpPr>
        <p:spPr>
          <a:xfrm>
            <a:off x="457200" y="274638"/>
            <a:ext cx="8229600" cy="1143000"/>
          </a:xfrm>
        </p:spPr>
        <p:txBody>
          <a:bodyPr/>
          <a:lstStyle/>
          <a:p>
            <a:r>
              <a:rPr lang="en-US" altLang="zh-CN" dirty="0" err="1" smtClean="0">
                <a:ea typeface="宋体" pitchFamily="2" charset="-122"/>
              </a:rPr>
              <a:t>Feistel</a:t>
            </a:r>
            <a:r>
              <a:rPr lang="en-US" altLang="zh-CN" dirty="0" smtClean="0">
                <a:ea typeface="宋体" pitchFamily="2" charset="-122"/>
              </a:rPr>
              <a:t> Networks</a:t>
            </a:r>
          </a:p>
        </p:txBody>
      </p:sp>
    </p:spTree>
    <p:extLst>
      <p:ext uri="{BB962C8B-B14F-4D97-AF65-F5344CB8AC3E}">
        <p14:creationId xmlns:p14="http://schemas.microsoft.com/office/powerpoint/2010/main" val="41089125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zh-CN" smtClean="0">
                <a:ea typeface="宋体" pitchFamily="2" charset="-122"/>
              </a:rPr>
              <a:t>Feistel Network</a:t>
            </a:r>
          </a:p>
        </p:txBody>
      </p:sp>
      <p:sp>
        <p:nvSpPr>
          <p:cNvPr id="26627" name="Content Placeholder 2"/>
          <p:cNvSpPr>
            <a:spLocks noGrp="1"/>
          </p:cNvSpPr>
          <p:nvPr>
            <p:ph idx="1"/>
          </p:nvPr>
        </p:nvSpPr>
        <p:spPr/>
        <p:txBody>
          <a:bodyPr/>
          <a:lstStyle/>
          <a:p>
            <a:r>
              <a:rPr lang="en-US" altLang="zh-CN" smtClean="0">
                <a:ea typeface="宋体" pitchFamily="2" charset="-122"/>
              </a:rPr>
              <a:t>Always invertible no matter what the round function is.</a:t>
            </a:r>
          </a:p>
          <a:p>
            <a:endParaRPr lang="en-US" altLang="zh-CN" smtClean="0">
              <a:ea typeface="宋体" pitchFamily="2" charset="-122"/>
            </a:endParaRPr>
          </a:p>
          <a:p>
            <a:r>
              <a:rPr lang="en-US" altLang="zh-CN" smtClean="0">
                <a:ea typeface="宋体" pitchFamily="2" charset="-122"/>
              </a:rPr>
              <a:t>Each round function is similar to that in the substitution-permutation network</a:t>
            </a:r>
          </a:p>
          <a:p>
            <a:pPr lvl="1"/>
            <a:r>
              <a:rPr lang="en-US" altLang="zh-CN" smtClean="0">
                <a:ea typeface="宋体" pitchFamily="2" charset="-122"/>
              </a:rPr>
              <a:t>Except that the s-boxes do not need to be invertible</a:t>
            </a:r>
          </a:p>
        </p:txBody>
      </p:sp>
      <p:sp>
        <p:nvSpPr>
          <p:cNvPr id="9" name="灯片编号占位符 4"/>
          <p:cNvSpPr>
            <a:spLocks noGrp="1"/>
          </p:cNvSpPr>
          <p:nvPr>
            <p:ph type="sldNum" sz="quarter" idx="12"/>
          </p:nvPr>
        </p:nvSpPr>
        <p:spPr>
          <a:xfrm>
            <a:off x="6553200" y="6356350"/>
            <a:ext cx="2133600" cy="365125"/>
          </a:xfrm>
        </p:spPr>
        <p:txBody>
          <a:bodyPr/>
          <a:lstStyle/>
          <a:p>
            <a:fld id="{BBBC209A-11D5-4A13-B5E3-394821CEE45C}" type="slidenum">
              <a:rPr lang="zh-CN" altLang="en-US" smtClean="0"/>
              <a:pPr/>
              <a:t>18</a:t>
            </a:fld>
            <a:endParaRPr lang="zh-CN" altLang="en-US"/>
          </a:p>
        </p:txBody>
      </p:sp>
    </p:spTree>
    <p:extLst>
      <p:ext uri="{BB962C8B-B14F-4D97-AF65-F5344CB8AC3E}">
        <p14:creationId xmlns:p14="http://schemas.microsoft.com/office/powerpoint/2010/main" val="2371462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6" name="内容占位符 5"/>
          <p:cNvSpPr>
            <a:spLocks noGrp="1"/>
          </p:cNvSpPr>
          <p:nvPr>
            <p:ph idx="1"/>
          </p:nvPr>
        </p:nvSpPr>
        <p:spPr/>
        <p:txBody>
          <a:bodyPr>
            <a:normAutofit/>
          </a:bodyPr>
          <a:lstStyle/>
          <a:p>
            <a:r>
              <a:rPr lang="en-US" altLang="zh-CN" sz="2800" dirty="0" smtClean="0"/>
              <a:t>Block cipher </a:t>
            </a:r>
            <a:r>
              <a:rPr lang="en-US" altLang="zh-CN" sz="2800" dirty="0" err="1" smtClean="0"/>
              <a:t>vs</a:t>
            </a:r>
            <a:r>
              <a:rPr lang="en-US" altLang="zh-CN" sz="2800" dirty="0" smtClean="0"/>
              <a:t> stream cipher</a:t>
            </a:r>
          </a:p>
          <a:p>
            <a:r>
              <a:rPr lang="en-US" altLang="zh-CN" sz="2800" dirty="0" smtClean="0"/>
              <a:t>Ideal block cipher</a:t>
            </a:r>
          </a:p>
          <a:p>
            <a:r>
              <a:rPr lang="en-US" altLang="zh-CN" sz="2800" dirty="0"/>
              <a:t>Substitution-Permutation </a:t>
            </a:r>
            <a:r>
              <a:rPr lang="en-US" altLang="zh-CN" sz="2800" dirty="0" smtClean="0"/>
              <a:t>networks</a:t>
            </a:r>
            <a:endParaRPr lang="en-US" altLang="zh-CN" sz="2800" dirty="0"/>
          </a:p>
          <a:p>
            <a:pPr marL="342900" lvl="1" indent="-342900">
              <a:buFont typeface="Arial" panose="020B0604020202020204" pitchFamily="34" charset="0"/>
              <a:buChar char="•"/>
            </a:pPr>
            <a:r>
              <a:rPr lang="en-US" altLang="zh-CN" dirty="0" err="1" smtClean="0"/>
              <a:t>Feistel</a:t>
            </a:r>
            <a:r>
              <a:rPr lang="en-US" altLang="zh-CN" dirty="0" smtClean="0"/>
              <a:t> networks</a:t>
            </a:r>
            <a:endParaRPr lang="en-US" altLang="zh-CN" dirty="0"/>
          </a:p>
          <a:p>
            <a:r>
              <a:rPr lang="en-US" altLang="zh-CN" sz="2800" b="1" dirty="0"/>
              <a:t>The simplified DES</a:t>
            </a:r>
          </a:p>
          <a:p>
            <a:r>
              <a:rPr lang="en-US" altLang="zh-CN" sz="2800" dirty="0" smtClean="0"/>
              <a:t>The Data Encryption Standard (DES)</a:t>
            </a:r>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19</a:t>
            </a:fld>
            <a:endParaRPr lang="zh-CN" altLang="en-US"/>
          </a:p>
        </p:txBody>
      </p:sp>
    </p:spTree>
    <p:extLst>
      <p:ext uri="{BB962C8B-B14F-4D97-AF65-F5344CB8AC3E}">
        <p14:creationId xmlns:p14="http://schemas.microsoft.com/office/powerpoint/2010/main" val="947890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Recall</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sz="2800" dirty="0"/>
              <a:t>Substitution cipher</a:t>
            </a:r>
            <a:r>
              <a:rPr lang="zh-CN" altLang="en-US" sz="2800" dirty="0"/>
              <a:t>替换</a:t>
            </a:r>
            <a:r>
              <a:rPr lang="zh-CN" altLang="en-US" sz="2800" dirty="0" smtClean="0"/>
              <a:t>密码</a:t>
            </a:r>
            <a:r>
              <a:rPr lang="en-US" altLang="zh-CN" sz="2800" dirty="0" smtClean="0"/>
              <a:t>: </a:t>
            </a:r>
            <a:r>
              <a:rPr lang="en-US" altLang="zh-CN" sz="2000" dirty="0" smtClean="0"/>
              <a:t>Each character in the plaintext is substituted by another character in the </a:t>
            </a:r>
            <a:r>
              <a:rPr lang="en-US" altLang="zh-CN" sz="2000" dirty="0" err="1" smtClean="0"/>
              <a:t>ciphertext</a:t>
            </a:r>
            <a:endParaRPr lang="zh-CN" altLang="en-US" sz="2000" dirty="0" smtClean="0"/>
          </a:p>
          <a:p>
            <a:pPr lvl="1"/>
            <a:r>
              <a:rPr lang="en-US" altLang="zh-CN" sz="2200" dirty="0" err="1" smtClean="0"/>
              <a:t>Monoalphabetic</a:t>
            </a:r>
            <a:r>
              <a:rPr lang="en-US" altLang="zh-CN" sz="2200" dirty="0" smtClean="0"/>
              <a:t> </a:t>
            </a:r>
            <a:r>
              <a:rPr lang="en-US" altLang="zh-CN" sz="2200" dirty="0"/>
              <a:t>cipher</a:t>
            </a:r>
            <a:r>
              <a:rPr lang="zh-CN" altLang="en-US" sz="2200" dirty="0"/>
              <a:t>单字母单表密码</a:t>
            </a:r>
            <a:endParaRPr lang="en-US" altLang="zh-CN" sz="2200" dirty="0"/>
          </a:p>
          <a:p>
            <a:pPr lvl="2"/>
            <a:r>
              <a:rPr lang="en-US" altLang="zh-CN" sz="1900" dirty="0"/>
              <a:t>Caesar cipher (Shift cipher)</a:t>
            </a:r>
          </a:p>
          <a:p>
            <a:pPr lvl="2"/>
            <a:r>
              <a:rPr lang="en-US" altLang="zh-CN" sz="1900" dirty="0"/>
              <a:t>Mixed alphabetic cipher</a:t>
            </a:r>
          </a:p>
          <a:p>
            <a:pPr lvl="2"/>
            <a:r>
              <a:rPr lang="en-US" altLang="zh-CN" sz="1900" dirty="0"/>
              <a:t>Morse code</a:t>
            </a:r>
          </a:p>
          <a:p>
            <a:pPr lvl="1"/>
            <a:r>
              <a:rPr lang="en-US" altLang="zh-CN" sz="2200" dirty="0"/>
              <a:t>Polyalphabetic cipher</a:t>
            </a:r>
            <a:r>
              <a:rPr lang="zh-CN" altLang="en-US" sz="2200" dirty="0"/>
              <a:t>单字母多表密码</a:t>
            </a:r>
            <a:endParaRPr lang="en-US" altLang="zh-CN" sz="2200" dirty="0"/>
          </a:p>
          <a:p>
            <a:pPr lvl="2"/>
            <a:r>
              <a:rPr lang="en-US" altLang="zh-CN" sz="1900" dirty="0" err="1"/>
              <a:t>Vigenère</a:t>
            </a:r>
            <a:r>
              <a:rPr lang="en-US" altLang="zh-CN" sz="1900" dirty="0"/>
              <a:t> cipher</a:t>
            </a:r>
          </a:p>
          <a:p>
            <a:pPr lvl="1"/>
            <a:r>
              <a:rPr lang="en-US" altLang="zh-CN" sz="2200" dirty="0"/>
              <a:t>Multiple letter cipher</a:t>
            </a:r>
            <a:r>
              <a:rPr lang="zh-CN" altLang="en-US" sz="2200" dirty="0"/>
              <a:t>多字母单表密码</a:t>
            </a:r>
            <a:endParaRPr lang="en-US" altLang="zh-CN" sz="2200" dirty="0"/>
          </a:p>
          <a:p>
            <a:pPr lvl="2"/>
            <a:r>
              <a:rPr lang="en-US" altLang="zh-CN" sz="1900" dirty="0" err="1"/>
              <a:t>Playfair</a:t>
            </a:r>
            <a:r>
              <a:rPr lang="en-US" altLang="zh-CN" sz="1900" dirty="0"/>
              <a:t> cipher</a:t>
            </a:r>
          </a:p>
          <a:p>
            <a:pPr lvl="2"/>
            <a:r>
              <a:rPr lang="en-US" altLang="zh-CN" sz="1900" dirty="0"/>
              <a:t>Hill cipher</a:t>
            </a:r>
          </a:p>
          <a:p>
            <a:pPr lvl="1"/>
            <a:r>
              <a:rPr lang="en-US" altLang="zh-CN" sz="2200" dirty="0"/>
              <a:t>A special substitution cipher</a:t>
            </a:r>
          </a:p>
          <a:p>
            <a:pPr lvl="2"/>
            <a:r>
              <a:rPr lang="en-US" altLang="zh-CN" sz="1900" dirty="0"/>
              <a:t>One-time pad (OTP)</a:t>
            </a:r>
            <a:endParaRPr lang="en-US" altLang="zh-CN" sz="2800" dirty="0"/>
          </a:p>
          <a:p>
            <a:r>
              <a:rPr lang="en-US" altLang="zh-CN" sz="2800" dirty="0"/>
              <a:t>Transposition cipher</a:t>
            </a:r>
            <a:r>
              <a:rPr lang="zh-CN" altLang="en-US" sz="2800" dirty="0"/>
              <a:t>置换</a:t>
            </a:r>
            <a:r>
              <a:rPr lang="zh-CN" altLang="en-US" sz="2800" dirty="0" smtClean="0"/>
              <a:t>密码</a:t>
            </a:r>
            <a:r>
              <a:rPr lang="en-US" altLang="zh-CN" sz="2800" dirty="0" smtClean="0"/>
              <a:t>: </a:t>
            </a:r>
            <a:r>
              <a:rPr lang="en-US" altLang="zh-CN" sz="2400" dirty="0" smtClean="0"/>
              <a:t>Hide </a:t>
            </a:r>
            <a:r>
              <a:rPr lang="en-US" altLang="zh-CN" sz="2400" dirty="0"/>
              <a:t>the message by </a:t>
            </a:r>
            <a:r>
              <a:rPr lang="en-US" altLang="zh-CN" sz="2400" dirty="0">
                <a:solidFill>
                  <a:srgbClr val="FF0000"/>
                </a:solidFill>
              </a:rPr>
              <a:t>rearranging</a:t>
            </a:r>
            <a:r>
              <a:rPr lang="en-US" altLang="zh-CN" sz="2400" dirty="0"/>
              <a:t> the letter order </a:t>
            </a:r>
            <a:endParaRPr lang="en-US" altLang="zh-CN" sz="2800" dirty="0"/>
          </a:p>
          <a:p>
            <a:r>
              <a:rPr lang="en-US" altLang="zh-CN" sz="2800" dirty="0"/>
              <a:t>Rotor machine</a:t>
            </a:r>
            <a:r>
              <a:rPr lang="zh-CN" altLang="en-US" sz="2800" dirty="0"/>
              <a:t>转轮密码机</a:t>
            </a:r>
            <a:endParaRPr lang="zh-CN" altLang="en-US" dirty="0"/>
          </a:p>
        </p:txBody>
      </p:sp>
      <p:sp>
        <p:nvSpPr>
          <p:cNvPr id="6" name="灯片编号占位符 5"/>
          <p:cNvSpPr>
            <a:spLocks noGrp="1"/>
          </p:cNvSpPr>
          <p:nvPr>
            <p:ph type="sldNum" sz="quarter" idx="12"/>
          </p:nvPr>
        </p:nvSpPr>
        <p:spPr/>
        <p:txBody>
          <a:bodyPr/>
          <a:lstStyle/>
          <a:p>
            <a:fld id="{BBBC209A-11D5-4A13-B5E3-394821CEE45C}" type="slidenum">
              <a:rPr lang="zh-CN" altLang="en-US" smtClean="0"/>
              <a:pPr/>
              <a:t>2</a:t>
            </a:fld>
            <a:endParaRPr lang="zh-CN" altLang="en-US"/>
          </a:p>
        </p:txBody>
      </p:sp>
    </p:spTree>
    <p:extLst>
      <p:ext uri="{BB962C8B-B14F-4D97-AF65-F5344CB8AC3E}">
        <p14:creationId xmlns:p14="http://schemas.microsoft.com/office/powerpoint/2010/main" val="3676943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The simplified DES</a:t>
            </a:r>
            <a:endParaRPr lang="zh-CN" altLang="en-US" dirty="0"/>
          </a:p>
        </p:txBody>
      </p:sp>
      <p:sp>
        <p:nvSpPr>
          <p:cNvPr id="6" name="内容占位符 5"/>
          <p:cNvSpPr>
            <a:spLocks noGrp="1"/>
          </p:cNvSpPr>
          <p:nvPr>
            <p:ph idx="1"/>
          </p:nvPr>
        </p:nvSpPr>
        <p:spPr/>
        <p:txBody>
          <a:bodyPr/>
          <a:lstStyle/>
          <a:p>
            <a:r>
              <a:rPr lang="en-US" altLang="zh-CN" dirty="0" smtClean="0"/>
              <a:t>Not a secure encryption algorithm</a:t>
            </a:r>
          </a:p>
          <a:p>
            <a:r>
              <a:rPr lang="en-US" altLang="zh-CN" dirty="0" smtClean="0"/>
              <a:t>Only for educational purpose</a:t>
            </a:r>
          </a:p>
          <a:p>
            <a:r>
              <a:rPr lang="en-US" altLang="zh-CN" dirty="0" smtClean="0"/>
              <a:t>Use smaller parameters</a:t>
            </a:r>
          </a:p>
          <a:p>
            <a:pPr lvl="1"/>
            <a:r>
              <a:rPr lang="en-US" altLang="zh-CN" dirty="0" smtClean="0"/>
              <a:t>Key size = 10 bits (56 bits for DES)</a:t>
            </a:r>
          </a:p>
          <a:p>
            <a:pPr lvl="1"/>
            <a:r>
              <a:rPr lang="en-US" altLang="zh-CN" dirty="0" smtClean="0"/>
              <a:t>Number of rounds = 2 (16 for DES)</a:t>
            </a:r>
          </a:p>
          <a:p>
            <a:pPr lvl="1"/>
            <a:r>
              <a:rPr lang="en-US" altLang="zh-CN" dirty="0" smtClean="0"/>
              <a:t>Plaintext block = 8 bits (64 bits for DES)</a:t>
            </a:r>
          </a:p>
          <a:p>
            <a:pPr lvl="1"/>
            <a:r>
              <a:rPr lang="en-US" altLang="zh-CN" dirty="0" err="1" smtClean="0"/>
              <a:t>Ciphertext</a:t>
            </a:r>
            <a:r>
              <a:rPr lang="en-US" altLang="zh-CN" dirty="0" smtClean="0"/>
              <a:t> block = 8 bits (64 bits for DES)</a:t>
            </a:r>
          </a:p>
          <a:p>
            <a:pPr lvl="1"/>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20</a:t>
            </a:fld>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6" name="内容占位符 5"/>
          <p:cNvSpPr>
            <a:spLocks noGrp="1"/>
          </p:cNvSpPr>
          <p:nvPr>
            <p:ph idx="1"/>
          </p:nvPr>
        </p:nvSpPr>
        <p:spPr>
          <a:xfrm>
            <a:off x="457200" y="1219200"/>
            <a:ext cx="3614734" cy="4937760"/>
          </a:xfrm>
        </p:spPr>
        <p:txBody>
          <a:bodyPr/>
          <a:lstStyle/>
          <a:p>
            <a:r>
              <a:rPr lang="en-US" altLang="zh-CN" dirty="0" err="1" smtClean="0"/>
              <a:t>Subkey</a:t>
            </a:r>
            <a:r>
              <a:rPr lang="en-US" altLang="zh-CN" dirty="0" smtClean="0"/>
              <a:t> Gen</a:t>
            </a:r>
          </a:p>
          <a:p>
            <a:pPr>
              <a:buNone/>
            </a:pPr>
            <a:r>
              <a:rPr lang="en-US" altLang="zh-CN" sz="2400" dirty="0" smtClean="0"/>
              <a:t>K</a:t>
            </a:r>
            <a:r>
              <a:rPr lang="en-US" altLang="zh-CN" sz="2400" baseline="-25000" dirty="0" smtClean="0"/>
              <a:t>1</a:t>
            </a:r>
            <a:r>
              <a:rPr lang="en-US" altLang="zh-CN" sz="2400" dirty="0" smtClean="0"/>
              <a:t> = P10 </a:t>
            </a:r>
            <a:r>
              <a:rPr lang="en-US" altLang="zh-CN" sz="2400" dirty="0" smtClean="0">
                <a:sym typeface="Symbol"/>
              </a:rPr>
              <a:t> shift</a:t>
            </a:r>
            <a:r>
              <a:rPr lang="en-US" altLang="zh-CN" sz="2400" dirty="0" smtClean="0"/>
              <a:t> </a:t>
            </a:r>
            <a:r>
              <a:rPr lang="en-US" altLang="zh-CN" sz="2400" dirty="0" smtClean="0">
                <a:sym typeface="Symbol"/>
              </a:rPr>
              <a:t> P8</a:t>
            </a:r>
          </a:p>
          <a:p>
            <a:pPr>
              <a:buNone/>
            </a:pPr>
            <a:r>
              <a:rPr lang="en-US" altLang="zh-CN" sz="2400" dirty="0" smtClean="0">
                <a:sym typeface="Symbol"/>
              </a:rPr>
              <a:t>K</a:t>
            </a:r>
            <a:r>
              <a:rPr lang="en-US" altLang="zh-CN" sz="2400" baseline="-25000" dirty="0" smtClean="0">
                <a:sym typeface="Symbol"/>
              </a:rPr>
              <a:t>2</a:t>
            </a:r>
            <a:r>
              <a:rPr lang="en-US" altLang="zh-CN" sz="2400" dirty="0" smtClean="0">
                <a:sym typeface="Symbol"/>
              </a:rPr>
              <a:t> = </a:t>
            </a:r>
            <a:r>
              <a:rPr lang="en-US" altLang="zh-CN" sz="2400" dirty="0" smtClean="0"/>
              <a:t>P10 </a:t>
            </a:r>
            <a:r>
              <a:rPr lang="en-US" altLang="zh-CN" sz="2400" dirty="0" smtClean="0">
                <a:sym typeface="Symbol"/>
              </a:rPr>
              <a:t> shift</a:t>
            </a:r>
            <a:r>
              <a:rPr lang="en-US" altLang="zh-CN" sz="2400" dirty="0" smtClean="0"/>
              <a:t> </a:t>
            </a:r>
            <a:r>
              <a:rPr lang="en-US" altLang="zh-CN" sz="2400" dirty="0" smtClean="0">
                <a:sym typeface="Symbol"/>
              </a:rPr>
              <a:t> shift</a:t>
            </a:r>
            <a:r>
              <a:rPr lang="en-US" altLang="zh-CN" sz="2400" dirty="0" smtClean="0"/>
              <a:t> </a:t>
            </a:r>
            <a:r>
              <a:rPr lang="en-US" altLang="zh-CN" sz="2400" dirty="0" smtClean="0">
                <a:sym typeface="Symbol"/>
              </a:rPr>
              <a:t> P8</a:t>
            </a:r>
          </a:p>
          <a:p>
            <a:r>
              <a:rPr lang="en-US" altLang="zh-CN" dirty="0" smtClean="0"/>
              <a:t>Enc</a:t>
            </a:r>
          </a:p>
          <a:p>
            <a:pPr>
              <a:buNone/>
            </a:pPr>
            <a:r>
              <a:rPr lang="en-US" altLang="zh-CN" sz="2400" dirty="0" smtClean="0"/>
              <a:t>IP</a:t>
            </a:r>
            <a:r>
              <a:rPr lang="en-US" altLang="zh-CN" sz="2400" baseline="30000" dirty="0" smtClean="0"/>
              <a:t>-1</a:t>
            </a:r>
            <a:r>
              <a:rPr lang="en-US" altLang="zh-CN" sz="2400" dirty="0" smtClean="0"/>
              <a:t> </a:t>
            </a:r>
            <a:r>
              <a:rPr lang="en-US" altLang="zh-CN" sz="2400" dirty="0" smtClean="0">
                <a:sym typeface="Symbol"/>
              </a:rPr>
              <a:t> f</a:t>
            </a:r>
            <a:r>
              <a:rPr lang="en-US" altLang="zh-CN" sz="2400" baseline="-25000" dirty="0" smtClean="0">
                <a:sym typeface="Symbol"/>
              </a:rPr>
              <a:t>K2</a:t>
            </a:r>
            <a:r>
              <a:rPr lang="en-US" altLang="zh-CN" sz="2400" dirty="0" smtClean="0"/>
              <a:t> </a:t>
            </a:r>
            <a:r>
              <a:rPr lang="en-US" altLang="zh-CN" sz="2400" dirty="0" smtClean="0">
                <a:sym typeface="Symbol"/>
              </a:rPr>
              <a:t> SW</a:t>
            </a:r>
            <a:r>
              <a:rPr lang="en-US" altLang="zh-CN" sz="2400" dirty="0" smtClean="0"/>
              <a:t> </a:t>
            </a:r>
            <a:r>
              <a:rPr lang="en-US" altLang="zh-CN" sz="2400" dirty="0" smtClean="0">
                <a:sym typeface="Symbol"/>
              </a:rPr>
              <a:t> f</a:t>
            </a:r>
            <a:r>
              <a:rPr lang="en-US" altLang="zh-CN" sz="2400" baseline="-25000" dirty="0" smtClean="0">
                <a:sym typeface="Symbol"/>
              </a:rPr>
              <a:t>K1</a:t>
            </a:r>
            <a:r>
              <a:rPr lang="en-US" altLang="zh-CN" sz="2400" dirty="0" smtClean="0"/>
              <a:t> </a:t>
            </a:r>
            <a:r>
              <a:rPr lang="en-US" altLang="zh-CN" sz="2400" dirty="0" smtClean="0">
                <a:sym typeface="Symbol"/>
              </a:rPr>
              <a:t> IP</a:t>
            </a:r>
            <a:endParaRPr lang="en-US" altLang="zh-CN" sz="2400" dirty="0" smtClean="0"/>
          </a:p>
          <a:p>
            <a:r>
              <a:rPr lang="en-US" altLang="zh-CN" dirty="0" smtClean="0"/>
              <a:t>Dec</a:t>
            </a:r>
          </a:p>
          <a:p>
            <a:pPr>
              <a:buNone/>
            </a:pPr>
            <a:r>
              <a:rPr lang="en-US" altLang="zh-CN" sz="2400" dirty="0" smtClean="0"/>
              <a:t>IP</a:t>
            </a:r>
            <a:r>
              <a:rPr lang="en-US" altLang="zh-CN" sz="2400" baseline="30000" dirty="0" smtClean="0"/>
              <a:t>-1</a:t>
            </a:r>
            <a:r>
              <a:rPr lang="en-US" altLang="zh-CN" sz="2400" dirty="0" smtClean="0"/>
              <a:t> </a:t>
            </a:r>
            <a:r>
              <a:rPr lang="en-US" altLang="zh-CN" sz="2400" dirty="0" smtClean="0">
                <a:sym typeface="Symbol"/>
              </a:rPr>
              <a:t> f</a:t>
            </a:r>
            <a:r>
              <a:rPr lang="en-US" altLang="zh-CN" sz="2400" baseline="-25000" dirty="0" smtClean="0">
                <a:sym typeface="Symbol"/>
              </a:rPr>
              <a:t>K1</a:t>
            </a:r>
            <a:r>
              <a:rPr lang="en-US" altLang="zh-CN" sz="2400" dirty="0" smtClean="0"/>
              <a:t> </a:t>
            </a:r>
            <a:r>
              <a:rPr lang="en-US" altLang="zh-CN" sz="2400" dirty="0" smtClean="0">
                <a:sym typeface="Symbol"/>
              </a:rPr>
              <a:t> SW</a:t>
            </a:r>
            <a:r>
              <a:rPr lang="en-US" altLang="zh-CN" sz="2400" dirty="0" smtClean="0"/>
              <a:t> </a:t>
            </a:r>
            <a:r>
              <a:rPr lang="en-US" altLang="zh-CN" sz="2400" dirty="0" smtClean="0">
                <a:sym typeface="Symbol"/>
              </a:rPr>
              <a:t> f</a:t>
            </a:r>
            <a:r>
              <a:rPr lang="en-US" altLang="zh-CN" sz="2400" baseline="-25000" dirty="0" smtClean="0">
                <a:sym typeface="Symbol"/>
              </a:rPr>
              <a:t>K2</a:t>
            </a:r>
            <a:r>
              <a:rPr lang="en-US" altLang="zh-CN" sz="2400" dirty="0" smtClean="0"/>
              <a:t> </a:t>
            </a:r>
            <a:r>
              <a:rPr lang="en-US" altLang="zh-CN" sz="2400" dirty="0" smtClean="0">
                <a:sym typeface="Symbol"/>
              </a:rPr>
              <a:t> IP</a:t>
            </a:r>
            <a:endParaRPr lang="en-US" altLang="zh-CN" sz="2400" baseline="30000" dirty="0" smtClean="0"/>
          </a:p>
          <a:p>
            <a:pPr>
              <a:buNone/>
            </a:pPr>
            <a:endParaRPr lang="en-US" altLang="zh-CN" dirty="0" smtClean="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21</a:t>
            </a:fld>
            <a:endParaRPr lang="zh-CN" altLang="en-US"/>
          </a:p>
        </p:txBody>
      </p:sp>
      <p:pic>
        <p:nvPicPr>
          <p:cNvPr id="63491" name="Picture 3"/>
          <p:cNvPicPr>
            <a:picLocks noChangeAspect="1" noChangeArrowheads="1"/>
          </p:cNvPicPr>
          <p:nvPr/>
        </p:nvPicPr>
        <p:blipFill>
          <a:blip r:embed="rId3"/>
          <a:srcRect/>
          <a:stretch>
            <a:fillRect/>
          </a:stretch>
        </p:blipFill>
        <p:spPr bwMode="auto">
          <a:xfrm>
            <a:off x="3929058" y="71414"/>
            <a:ext cx="5143536" cy="6626526"/>
          </a:xfrm>
          <a:prstGeom prst="rect">
            <a:avLst/>
          </a:prstGeom>
          <a:noFill/>
          <a:ln w="9525">
            <a:noFill/>
            <a:miter lim="800000"/>
            <a:headEnd/>
            <a:tailEnd/>
          </a:ln>
          <a:effectLst/>
        </p:spPr>
      </p:pic>
      <p:sp>
        <p:nvSpPr>
          <p:cNvPr id="11" name="TextBox 10"/>
          <p:cNvSpPr txBox="1"/>
          <p:nvPr/>
        </p:nvSpPr>
        <p:spPr>
          <a:xfrm>
            <a:off x="643066" y="6121619"/>
            <a:ext cx="2714488" cy="307777"/>
          </a:xfrm>
          <a:prstGeom prst="rect">
            <a:avLst/>
          </a:prstGeom>
          <a:noFill/>
        </p:spPr>
        <p:txBody>
          <a:bodyPr wrap="square" rtlCol="0">
            <a:spAutoFit/>
          </a:bodyPr>
          <a:lstStyle/>
          <a:p>
            <a:r>
              <a:rPr lang="en-US" altLang="zh-CN" sz="1400" i="1" dirty="0" smtClean="0"/>
              <a:t>This figure is from Appendix  G of [1]</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Subkey</a:t>
            </a:r>
            <a:r>
              <a:rPr lang="en-US" altLang="zh-CN" dirty="0" smtClean="0"/>
              <a:t> Generation </a:t>
            </a:r>
            <a:endParaRPr lang="zh-CN" altLang="en-US" dirty="0"/>
          </a:p>
        </p:txBody>
      </p:sp>
      <p:sp>
        <p:nvSpPr>
          <p:cNvPr id="6" name="内容占位符 5"/>
          <p:cNvSpPr>
            <a:spLocks noGrp="1"/>
          </p:cNvSpPr>
          <p:nvPr>
            <p:ph idx="1"/>
          </p:nvPr>
        </p:nvSpPr>
        <p:spPr/>
        <p:txBody>
          <a:bodyPr/>
          <a:lstStyle/>
          <a:p>
            <a:r>
              <a:rPr lang="en-US" altLang="zh-CN" dirty="0" smtClean="0"/>
              <a:t>Two 8-bit </a:t>
            </a:r>
            <a:r>
              <a:rPr lang="en-US" altLang="zh-CN" dirty="0" err="1" smtClean="0"/>
              <a:t>subkeys</a:t>
            </a:r>
            <a:r>
              <a:rPr lang="en-US" altLang="zh-CN" dirty="0" smtClean="0"/>
              <a:t> are generated from the 10-bit key (sixteen 48-bit </a:t>
            </a:r>
            <a:r>
              <a:rPr lang="en-US" altLang="zh-CN" dirty="0" err="1" smtClean="0"/>
              <a:t>subkeys</a:t>
            </a:r>
            <a:r>
              <a:rPr lang="en-US" altLang="zh-CN" dirty="0" smtClean="0"/>
              <a:t> are generated from the 64-bit key (actually 56 bits) for DES)</a:t>
            </a:r>
          </a:p>
          <a:p>
            <a:r>
              <a:rPr lang="en-US" altLang="zh-CN" dirty="0" smtClean="0"/>
              <a:t>P10: 10-bit permutation</a:t>
            </a:r>
          </a:p>
          <a:p>
            <a:r>
              <a:rPr lang="en-US" altLang="zh-CN" dirty="0" smtClean="0"/>
              <a:t>P8: 8-bit permutation</a:t>
            </a:r>
          </a:p>
          <a:p>
            <a:r>
              <a:rPr lang="en-US" altLang="zh-CN" dirty="0" smtClean="0"/>
              <a:t>LS-1:  left circular shift with 1 position </a:t>
            </a:r>
          </a:p>
          <a:p>
            <a:r>
              <a:rPr lang="en-US" altLang="zh-CN" dirty="0" smtClean="0"/>
              <a:t>LS-2:  left circular shift with 2 positions</a:t>
            </a:r>
          </a:p>
          <a:p>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22</a:t>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Subkey</a:t>
            </a:r>
            <a:r>
              <a:rPr lang="en-US" altLang="zh-CN" dirty="0" smtClean="0"/>
              <a:t> Generation </a:t>
            </a:r>
            <a:endParaRPr lang="zh-CN" altLang="en-US" dirty="0"/>
          </a:p>
        </p:txBody>
      </p:sp>
      <p:sp>
        <p:nvSpPr>
          <p:cNvPr id="6" name="内容占位符 5"/>
          <p:cNvSpPr>
            <a:spLocks noGrp="1"/>
          </p:cNvSpPr>
          <p:nvPr>
            <p:ph idx="1"/>
          </p:nvPr>
        </p:nvSpPr>
        <p:spPr/>
        <p:txBody>
          <a:bodyPr/>
          <a:lstStyle/>
          <a:p>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23</a:t>
            </a:fld>
            <a:endParaRPr lang="zh-CN" altLang="en-US"/>
          </a:p>
        </p:txBody>
      </p:sp>
      <p:pic>
        <p:nvPicPr>
          <p:cNvPr id="60419" name="Picture 3"/>
          <p:cNvPicPr>
            <a:picLocks noChangeAspect="1" noChangeArrowheads="1"/>
          </p:cNvPicPr>
          <p:nvPr/>
        </p:nvPicPr>
        <p:blipFill>
          <a:blip r:embed="rId3"/>
          <a:srcRect/>
          <a:stretch>
            <a:fillRect/>
          </a:stretch>
        </p:blipFill>
        <p:spPr bwMode="auto">
          <a:xfrm>
            <a:off x="285720" y="1071546"/>
            <a:ext cx="5286375" cy="5286375"/>
          </a:xfrm>
          <a:prstGeom prst="rect">
            <a:avLst/>
          </a:prstGeom>
          <a:noFill/>
          <a:ln w="9525">
            <a:noFill/>
            <a:miter lim="800000"/>
            <a:headEnd/>
            <a:tailEnd/>
          </a:ln>
          <a:effectLst/>
        </p:spPr>
      </p:pic>
      <p:pic>
        <p:nvPicPr>
          <p:cNvPr id="60420" name="Picture 4"/>
          <p:cNvPicPr>
            <a:picLocks noChangeAspect="1" noChangeArrowheads="1"/>
          </p:cNvPicPr>
          <p:nvPr/>
        </p:nvPicPr>
        <p:blipFill>
          <a:blip r:embed="rId4"/>
          <a:srcRect/>
          <a:stretch>
            <a:fillRect/>
          </a:stretch>
        </p:blipFill>
        <p:spPr bwMode="auto">
          <a:xfrm>
            <a:off x="5786446" y="1090633"/>
            <a:ext cx="2867025" cy="5267325"/>
          </a:xfrm>
          <a:prstGeom prst="rect">
            <a:avLst/>
          </a:prstGeom>
          <a:noFill/>
          <a:ln w="9525">
            <a:noFill/>
            <a:miter lim="800000"/>
            <a:headEnd/>
            <a:tailEnd/>
          </a:ln>
          <a:effectLst/>
        </p:spPr>
      </p:pic>
      <p:sp>
        <p:nvSpPr>
          <p:cNvPr id="10" name="TextBox 9"/>
          <p:cNvSpPr txBox="1"/>
          <p:nvPr/>
        </p:nvSpPr>
        <p:spPr>
          <a:xfrm>
            <a:off x="6000760" y="1773784"/>
            <a:ext cx="1915909" cy="369332"/>
          </a:xfrm>
          <a:prstGeom prst="rect">
            <a:avLst/>
          </a:prstGeom>
          <a:noFill/>
        </p:spPr>
        <p:txBody>
          <a:bodyPr wrap="none" rtlCol="0">
            <a:spAutoFit/>
          </a:bodyPr>
          <a:lstStyle/>
          <a:p>
            <a:r>
              <a:rPr lang="en-US" altLang="zh-CN" dirty="0" smtClean="0"/>
              <a:t>1 1 1 1 1 1 0 0 1 1</a:t>
            </a:r>
            <a:endParaRPr lang="zh-CN" altLang="en-US" dirty="0"/>
          </a:p>
        </p:txBody>
      </p:sp>
      <p:sp>
        <p:nvSpPr>
          <p:cNvPr id="11" name="TextBox 10"/>
          <p:cNvSpPr txBox="1"/>
          <p:nvPr/>
        </p:nvSpPr>
        <p:spPr>
          <a:xfrm>
            <a:off x="5929322" y="2500306"/>
            <a:ext cx="1018227" cy="369332"/>
          </a:xfrm>
          <a:prstGeom prst="rect">
            <a:avLst/>
          </a:prstGeom>
          <a:noFill/>
        </p:spPr>
        <p:txBody>
          <a:bodyPr wrap="none" rtlCol="0">
            <a:spAutoFit/>
          </a:bodyPr>
          <a:lstStyle/>
          <a:p>
            <a:r>
              <a:rPr lang="en-US" altLang="zh-CN" dirty="0" smtClean="0"/>
              <a:t>1 1 1 1 1</a:t>
            </a:r>
            <a:endParaRPr lang="zh-CN" altLang="en-US" dirty="0"/>
          </a:p>
        </p:txBody>
      </p:sp>
      <p:sp>
        <p:nvSpPr>
          <p:cNvPr id="12" name="TextBox 11"/>
          <p:cNvSpPr txBox="1"/>
          <p:nvPr/>
        </p:nvSpPr>
        <p:spPr>
          <a:xfrm>
            <a:off x="7000892" y="2488164"/>
            <a:ext cx="1018227" cy="369332"/>
          </a:xfrm>
          <a:prstGeom prst="rect">
            <a:avLst/>
          </a:prstGeom>
          <a:noFill/>
        </p:spPr>
        <p:txBody>
          <a:bodyPr wrap="none" rtlCol="0">
            <a:spAutoFit/>
          </a:bodyPr>
          <a:lstStyle/>
          <a:p>
            <a:r>
              <a:rPr lang="en-US" altLang="zh-CN" dirty="0" smtClean="0"/>
              <a:t>0 0 1 1 1</a:t>
            </a:r>
            <a:endParaRPr lang="zh-CN" altLang="en-US" dirty="0"/>
          </a:p>
        </p:txBody>
      </p:sp>
      <p:sp>
        <p:nvSpPr>
          <p:cNvPr id="13" name="TextBox 12"/>
          <p:cNvSpPr txBox="1"/>
          <p:nvPr/>
        </p:nvSpPr>
        <p:spPr>
          <a:xfrm>
            <a:off x="6143636" y="3416858"/>
            <a:ext cx="1556836" cy="369332"/>
          </a:xfrm>
          <a:prstGeom prst="rect">
            <a:avLst/>
          </a:prstGeom>
          <a:noFill/>
        </p:spPr>
        <p:txBody>
          <a:bodyPr wrap="none" rtlCol="0">
            <a:spAutoFit/>
          </a:bodyPr>
          <a:lstStyle/>
          <a:p>
            <a:r>
              <a:rPr lang="en-US" altLang="zh-CN" dirty="0" smtClean="0"/>
              <a:t>0 1 0 1 1 1 1 1</a:t>
            </a:r>
            <a:endParaRPr lang="zh-CN" altLang="en-US" dirty="0"/>
          </a:p>
        </p:txBody>
      </p:sp>
      <p:sp>
        <p:nvSpPr>
          <p:cNvPr id="14" name="TextBox 13"/>
          <p:cNvSpPr txBox="1"/>
          <p:nvPr/>
        </p:nvSpPr>
        <p:spPr>
          <a:xfrm>
            <a:off x="5929322" y="4643446"/>
            <a:ext cx="1018227" cy="369332"/>
          </a:xfrm>
          <a:prstGeom prst="rect">
            <a:avLst/>
          </a:prstGeom>
          <a:noFill/>
        </p:spPr>
        <p:txBody>
          <a:bodyPr wrap="none" rtlCol="0">
            <a:spAutoFit/>
          </a:bodyPr>
          <a:lstStyle/>
          <a:p>
            <a:r>
              <a:rPr lang="en-US" altLang="zh-CN" dirty="0" smtClean="0"/>
              <a:t>1 1 1 1 1</a:t>
            </a:r>
            <a:endParaRPr lang="zh-CN" altLang="en-US" dirty="0"/>
          </a:p>
        </p:txBody>
      </p:sp>
      <p:sp>
        <p:nvSpPr>
          <p:cNvPr id="15" name="TextBox 14"/>
          <p:cNvSpPr txBox="1"/>
          <p:nvPr/>
        </p:nvSpPr>
        <p:spPr>
          <a:xfrm>
            <a:off x="6982797" y="4643446"/>
            <a:ext cx="1018227" cy="369332"/>
          </a:xfrm>
          <a:prstGeom prst="rect">
            <a:avLst/>
          </a:prstGeom>
          <a:noFill/>
        </p:spPr>
        <p:txBody>
          <a:bodyPr wrap="none" rtlCol="0">
            <a:spAutoFit/>
          </a:bodyPr>
          <a:lstStyle/>
          <a:p>
            <a:r>
              <a:rPr lang="en-US" altLang="zh-CN" dirty="0" smtClean="0"/>
              <a:t>1 1 1 0 0</a:t>
            </a:r>
            <a:endParaRPr lang="zh-CN" altLang="en-US" dirty="0"/>
          </a:p>
        </p:txBody>
      </p:sp>
      <p:sp>
        <p:nvSpPr>
          <p:cNvPr id="16" name="TextBox 15"/>
          <p:cNvSpPr txBox="1"/>
          <p:nvPr/>
        </p:nvSpPr>
        <p:spPr>
          <a:xfrm>
            <a:off x="6143636" y="5559998"/>
            <a:ext cx="1556836" cy="369332"/>
          </a:xfrm>
          <a:prstGeom prst="rect">
            <a:avLst/>
          </a:prstGeom>
          <a:noFill/>
        </p:spPr>
        <p:txBody>
          <a:bodyPr wrap="none" rtlCol="0">
            <a:spAutoFit/>
          </a:bodyPr>
          <a:lstStyle/>
          <a:p>
            <a:r>
              <a:rPr lang="en-US" altLang="zh-CN" dirty="0" smtClean="0"/>
              <a:t>1 1 1 1 1 1 0 0</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20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20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20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fade">
                                      <p:cBhvr>
                                        <p:cTn id="22" dur="2000"/>
                                        <p:tgtEl>
                                          <p:spTgt spid="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fade">
                                      <p:cBhvr>
                                        <p:cTn id="27" dur="2000"/>
                                        <p:tgtEl>
                                          <p:spTgt spid="14">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xEl>
                                              <p:pRg st="0" end="0"/>
                                            </p:txEl>
                                          </p:spTgt>
                                        </p:tgtEl>
                                        <p:attrNameLst>
                                          <p:attrName>style.visibility</p:attrName>
                                        </p:attrNameLst>
                                      </p:cBhvr>
                                      <p:to>
                                        <p:strVal val="visible"/>
                                      </p:to>
                                    </p:set>
                                    <p:animEffect transition="in" filter="fade">
                                      <p:cBhvr>
                                        <p:cTn id="30" dur="2000"/>
                                        <p:tgtEl>
                                          <p:spTgt spid="15">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fade">
                                      <p:cBhvr>
                                        <p:cTn id="35" dur="20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11" grpId="0" build="allAtOnce"/>
      <p:bldP spid="12" grpId="0" build="allAtOnce"/>
      <p:bldP spid="13" grpId="0" build="allAtOnce"/>
      <p:bldP spid="14" grpId="0" build="allAtOnce"/>
      <p:bldP spid="15" grpId="0" build="allAtOnce"/>
      <p:bldP spid="16"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Encryption</a:t>
            </a:r>
            <a:endParaRPr lang="zh-CN" altLang="en-US" dirty="0"/>
          </a:p>
        </p:txBody>
      </p:sp>
      <p:sp>
        <p:nvSpPr>
          <p:cNvPr id="6" name="内容占位符 5"/>
          <p:cNvSpPr>
            <a:spLocks noGrp="1"/>
          </p:cNvSpPr>
          <p:nvPr>
            <p:ph idx="1"/>
          </p:nvPr>
        </p:nvSpPr>
        <p:spPr/>
        <p:txBody>
          <a:bodyPr>
            <a:normAutofit fontScale="85000" lnSpcReduction="10000"/>
          </a:bodyPr>
          <a:lstStyle/>
          <a:p>
            <a:r>
              <a:rPr lang="en-US" altLang="zh-CN" dirty="0" smtClean="0"/>
              <a:t>Two rounds</a:t>
            </a:r>
          </a:p>
          <a:p>
            <a:r>
              <a:rPr lang="en-US" altLang="zh-CN" dirty="0" smtClean="0"/>
              <a:t>IP: Initial permutation</a:t>
            </a:r>
          </a:p>
          <a:p>
            <a:r>
              <a:rPr lang="en-US" altLang="zh-CN" dirty="0" smtClean="0"/>
              <a:t>IP</a:t>
            </a:r>
            <a:r>
              <a:rPr lang="en-US" altLang="zh-CN" baseline="30000" dirty="0" smtClean="0"/>
              <a:t>-1</a:t>
            </a:r>
            <a:r>
              <a:rPr lang="en-US" altLang="zh-CN" dirty="0" smtClean="0"/>
              <a:t>: Inverse initial permutation </a:t>
            </a:r>
          </a:p>
          <a:p>
            <a:r>
              <a:rPr lang="en-US" altLang="zh-CN" dirty="0" smtClean="0"/>
              <a:t>E/P: Expansion/permutation</a:t>
            </a:r>
          </a:p>
          <a:p>
            <a:r>
              <a:rPr lang="en-US" altLang="zh-CN" dirty="0" smtClean="0"/>
              <a:t>P4: 4-bit permutation</a:t>
            </a:r>
          </a:p>
          <a:p>
            <a:r>
              <a:rPr lang="en-US" altLang="zh-CN" dirty="0" smtClean="0"/>
              <a:t>S</a:t>
            </a:r>
            <a:r>
              <a:rPr lang="en-US" altLang="zh-CN" baseline="-25000" dirty="0" smtClean="0"/>
              <a:t>0</a:t>
            </a:r>
            <a:r>
              <a:rPr lang="en-US" altLang="zh-CN" dirty="0" smtClean="0"/>
              <a:t>, S</a:t>
            </a:r>
            <a:r>
              <a:rPr lang="en-US" altLang="zh-CN" baseline="-25000" dirty="0" smtClean="0"/>
              <a:t>1</a:t>
            </a:r>
            <a:r>
              <a:rPr lang="en-US" altLang="zh-CN" dirty="0" smtClean="0"/>
              <a:t>: Substitution box</a:t>
            </a:r>
          </a:p>
          <a:p>
            <a:pPr lvl="1"/>
            <a:r>
              <a:rPr lang="en-US" altLang="zh-CN" dirty="0"/>
              <a:t>The first and last bits of the input to S</a:t>
            </a:r>
            <a:r>
              <a:rPr lang="en-US" altLang="zh-CN" baseline="-25000" dirty="0"/>
              <a:t>0</a:t>
            </a:r>
            <a:r>
              <a:rPr lang="en-US" altLang="zh-CN" dirty="0"/>
              <a:t> form a 2-bit binary number to select one of 4 rows. The middle two bits of the input to S</a:t>
            </a:r>
            <a:r>
              <a:rPr lang="en-US" altLang="zh-CN" baseline="-25000" dirty="0"/>
              <a:t>0</a:t>
            </a:r>
            <a:r>
              <a:rPr lang="en-US" altLang="zh-CN" dirty="0"/>
              <a:t> select one of the 4 columns. The decimal value in the cell selected by the row and column is then converted to its 2-bit representation to produce the </a:t>
            </a:r>
            <a:r>
              <a:rPr lang="en-US" altLang="zh-CN" dirty="0" smtClean="0"/>
              <a:t>output</a:t>
            </a:r>
            <a:endParaRPr lang="zh-CN" altLang="en-US" dirty="0"/>
          </a:p>
          <a:p>
            <a:pPr lvl="1"/>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24</a:t>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p:cNvPicPr>
            <a:picLocks noChangeAspect="1" noChangeArrowheads="1"/>
          </p:cNvPicPr>
          <p:nvPr/>
        </p:nvPicPr>
        <p:blipFill>
          <a:blip r:embed="rId3"/>
          <a:srcRect/>
          <a:stretch>
            <a:fillRect/>
          </a:stretch>
        </p:blipFill>
        <p:spPr bwMode="auto">
          <a:xfrm>
            <a:off x="285720" y="0"/>
            <a:ext cx="5093616" cy="6430478"/>
          </a:xfrm>
          <a:prstGeom prst="rect">
            <a:avLst/>
          </a:prstGeom>
          <a:noFill/>
          <a:ln w="9525">
            <a:noFill/>
            <a:miter lim="800000"/>
            <a:headEnd/>
            <a:tailEnd/>
          </a:ln>
          <a:effectLst/>
        </p:spPr>
      </p:pic>
      <p:sp>
        <p:nvSpPr>
          <p:cNvPr id="2" name="标题 1"/>
          <p:cNvSpPr>
            <a:spLocks noGrp="1"/>
          </p:cNvSpPr>
          <p:nvPr>
            <p:ph type="title"/>
          </p:nvPr>
        </p:nvSpPr>
        <p:spPr>
          <a:xfrm>
            <a:off x="-32" y="152400"/>
            <a:ext cx="8229600" cy="990600"/>
          </a:xfrm>
        </p:spPr>
        <p:txBody>
          <a:bodyPr/>
          <a:lstStyle/>
          <a:p>
            <a:endParaRPr lang="zh-CN" altLang="en-US"/>
          </a:p>
        </p:txBody>
      </p:sp>
      <p:sp>
        <p:nvSpPr>
          <p:cNvPr id="6" name="内容占位符 5"/>
          <p:cNvSpPr>
            <a:spLocks noGrp="1"/>
          </p:cNvSpPr>
          <p:nvPr>
            <p:ph idx="1"/>
          </p:nvPr>
        </p:nvSpPr>
        <p:spPr>
          <a:xfrm>
            <a:off x="-32" y="1219200"/>
            <a:ext cx="8229600" cy="4937760"/>
          </a:xfrm>
        </p:spPr>
        <p:txBody>
          <a:bodyPr/>
          <a:lstStyle/>
          <a:p>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25</a:t>
            </a:fld>
            <a:endParaRPr lang="zh-CN" altLang="en-US"/>
          </a:p>
        </p:txBody>
      </p:sp>
      <p:pic>
        <p:nvPicPr>
          <p:cNvPr id="61447" name="Picture 7"/>
          <p:cNvPicPr>
            <a:picLocks noChangeAspect="1" noChangeArrowheads="1"/>
          </p:cNvPicPr>
          <p:nvPr/>
        </p:nvPicPr>
        <p:blipFill>
          <a:blip r:embed="rId4"/>
          <a:srcRect/>
          <a:stretch>
            <a:fillRect/>
          </a:stretch>
        </p:blipFill>
        <p:spPr bwMode="auto">
          <a:xfrm>
            <a:off x="5327738" y="176195"/>
            <a:ext cx="2716120" cy="6681805"/>
          </a:xfrm>
          <a:prstGeom prst="rect">
            <a:avLst/>
          </a:prstGeom>
          <a:noFill/>
          <a:ln w="9525">
            <a:noFill/>
            <a:miter lim="800000"/>
            <a:headEnd/>
            <a:tailEnd/>
          </a:ln>
          <a:effectLst/>
        </p:spPr>
      </p:pic>
      <p:sp>
        <p:nvSpPr>
          <p:cNvPr id="14" name="TextBox 13"/>
          <p:cNvSpPr txBox="1"/>
          <p:nvPr/>
        </p:nvSpPr>
        <p:spPr>
          <a:xfrm>
            <a:off x="5329214" y="702214"/>
            <a:ext cx="1556836" cy="369332"/>
          </a:xfrm>
          <a:prstGeom prst="rect">
            <a:avLst/>
          </a:prstGeom>
          <a:noFill/>
        </p:spPr>
        <p:txBody>
          <a:bodyPr wrap="none" rtlCol="0">
            <a:spAutoFit/>
          </a:bodyPr>
          <a:lstStyle/>
          <a:p>
            <a:r>
              <a:rPr lang="en-US" altLang="zh-CN" dirty="0" smtClean="0"/>
              <a:t>1 0 1 1 0 0 1 1</a:t>
            </a:r>
            <a:endParaRPr lang="zh-CN" altLang="en-US" dirty="0"/>
          </a:p>
        </p:txBody>
      </p:sp>
      <p:sp>
        <p:nvSpPr>
          <p:cNvPr id="15" name="TextBox 14"/>
          <p:cNvSpPr txBox="1"/>
          <p:nvPr/>
        </p:nvSpPr>
        <p:spPr>
          <a:xfrm>
            <a:off x="5757842" y="1214422"/>
            <a:ext cx="1491114" cy="369332"/>
          </a:xfrm>
          <a:prstGeom prst="rect">
            <a:avLst/>
          </a:prstGeom>
          <a:noFill/>
        </p:spPr>
        <p:txBody>
          <a:bodyPr wrap="none" rtlCol="0">
            <a:spAutoFit/>
          </a:bodyPr>
          <a:lstStyle/>
          <a:p>
            <a:r>
              <a:rPr lang="en-US" altLang="zh-CN" dirty="0" smtClean="0"/>
              <a:t>1 0 0 1 0 1 1 0</a:t>
            </a:r>
            <a:endParaRPr lang="zh-CN" altLang="en-US" dirty="0"/>
          </a:p>
        </p:txBody>
      </p:sp>
      <p:sp>
        <p:nvSpPr>
          <p:cNvPr id="16" name="TextBox 15"/>
          <p:cNvSpPr txBox="1"/>
          <p:nvPr/>
        </p:nvSpPr>
        <p:spPr>
          <a:xfrm>
            <a:off x="7615230" y="1928802"/>
            <a:ext cx="1556836" cy="369332"/>
          </a:xfrm>
          <a:prstGeom prst="rect">
            <a:avLst/>
          </a:prstGeom>
          <a:noFill/>
        </p:spPr>
        <p:txBody>
          <a:bodyPr wrap="none" rtlCol="0">
            <a:spAutoFit/>
          </a:bodyPr>
          <a:lstStyle/>
          <a:p>
            <a:r>
              <a:rPr lang="en-US" altLang="zh-CN" dirty="0" smtClean="0"/>
              <a:t>0 1 0 1 1 1 1 1</a:t>
            </a:r>
            <a:endParaRPr lang="zh-CN" altLang="en-US" dirty="0"/>
          </a:p>
        </p:txBody>
      </p:sp>
      <p:sp>
        <p:nvSpPr>
          <p:cNvPr id="17" name="TextBox 16"/>
          <p:cNvSpPr txBox="1"/>
          <p:nvPr/>
        </p:nvSpPr>
        <p:spPr>
          <a:xfrm>
            <a:off x="5715008" y="2214554"/>
            <a:ext cx="838691" cy="369332"/>
          </a:xfrm>
          <a:prstGeom prst="rect">
            <a:avLst/>
          </a:prstGeom>
          <a:noFill/>
        </p:spPr>
        <p:txBody>
          <a:bodyPr wrap="none" rtlCol="0">
            <a:spAutoFit/>
          </a:bodyPr>
          <a:lstStyle/>
          <a:p>
            <a:r>
              <a:rPr lang="en-US" altLang="zh-CN" dirty="0" smtClean="0">
                <a:solidFill>
                  <a:srgbClr val="FF0000"/>
                </a:solidFill>
              </a:rPr>
              <a:t>1</a:t>
            </a:r>
            <a:r>
              <a:rPr lang="en-US" altLang="zh-CN" dirty="0" smtClean="0"/>
              <a:t> </a:t>
            </a:r>
            <a:r>
              <a:rPr lang="en-US" altLang="zh-CN" dirty="0" smtClean="0">
                <a:solidFill>
                  <a:srgbClr val="0070C0"/>
                </a:solidFill>
              </a:rPr>
              <a:t>1 0</a:t>
            </a:r>
            <a:r>
              <a:rPr lang="en-US" altLang="zh-CN" dirty="0" smtClean="0"/>
              <a:t> </a:t>
            </a:r>
            <a:r>
              <a:rPr lang="en-US" altLang="zh-CN" dirty="0" smtClean="0">
                <a:solidFill>
                  <a:srgbClr val="FF0000"/>
                </a:solidFill>
              </a:rPr>
              <a:t>0</a:t>
            </a:r>
            <a:endParaRPr lang="zh-CN" altLang="en-US" dirty="0">
              <a:solidFill>
                <a:srgbClr val="FF0000"/>
              </a:solidFill>
            </a:endParaRPr>
          </a:p>
        </p:txBody>
      </p:sp>
      <p:sp>
        <p:nvSpPr>
          <p:cNvPr id="18" name="TextBox 17"/>
          <p:cNvSpPr txBox="1"/>
          <p:nvPr/>
        </p:nvSpPr>
        <p:spPr>
          <a:xfrm>
            <a:off x="6572264" y="2214554"/>
            <a:ext cx="838691" cy="369332"/>
          </a:xfrm>
          <a:prstGeom prst="rect">
            <a:avLst/>
          </a:prstGeom>
          <a:noFill/>
        </p:spPr>
        <p:txBody>
          <a:bodyPr wrap="none" rtlCol="0">
            <a:spAutoFit/>
          </a:bodyPr>
          <a:lstStyle/>
          <a:p>
            <a:r>
              <a:rPr lang="en-US" altLang="zh-CN" dirty="0" smtClean="0">
                <a:solidFill>
                  <a:srgbClr val="FF0000"/>
                </a:solidFill>
              </a:rPr>
              <a:t>1</a:t>
            </a:r>
            <a:r>
              <a:rPr lang="en-US" altLang="zh-CN" dirty="0" smtClean="0"/>
              <a:t> </a:t>
            </a:r>
            <a:r>
              <a:rPr lang="en-US" altLang="zh-CN" dirty="0" smtClean="0">
                <a:solidFill>
                  <a:srgbClr val="00B0F0"/>
                </a:solidFill>
              </a:rPr>
              <a:t>0 0</a:t>
            </a:r>
            <a:r>
              <a:rPr lang="en-US" altLang="zh-CN" dirty="0" smtClean="0"/>
              <a:t> </a:t>
            </a:r>
            <a:r>
              <a:rPr lang="en-US" altLang="zh-CN" dirty="0" smtClean="0">
                <a:solidFill>
                  <a:srgbClr val="FF0000"/>
                </a:solidFill>
              </a:rPr>
              <a:t>1</a:t>
            </a:r>
            <a:endParaRPr lang="zh-CN" altLang="en-US" dirty="0">
              <a:solidFill>
                <a:srgbClr val="FF0000"/>
              </a:solidFill>
            </a:endParaRPr>
          </a:p>
        </p:txBody>
      </p:sp>
      <p:sp>
        <p:nvSpPr>
          <p:cNvPr id="19" name="TextBox 18"/>
          <p:cNvSpPr txBox="1"/>
          <p:nvPr/>
        </p:nvSpPr>
        <p:spPr>
          <a:xfrm>
            <a:off x="5857884" y="2786058"/>
            <a:ext cx="479618" cy="369332"/>
          </a:xfrm>
          <a:prstGeom prst="rect">
            <a:avLst/>
          </a:prstGeom>
          <a:noFill/>
        </p:spPr>
        <p:txBody>
          <a:bodyPr wrap="none" rtlCol="0">
            <a:spAutoFit/>
          </a:bodyPr>
          <a:lstStyle/>
          <a:p>
            <a:r>
              <a:rPr lang="en-US" altLang="zh-CN" dirty="0" smtClean="0"/>
              <a:t>0 1</a:t>
            </a:r>
            <a:endParaRPr lang="zh-CN" altLang="en-US" dirty="0"/>
          </a:p>
        </p:txBody>
      </p:sp>
      <p:sp>
        <p:nvSpPr>
          <p:cNvPr id="20" name="TextBox 19"/>
          <p:cNvSpPr txBox="1"/>
          <p:nvPr/>
        </p:nvSpPr>
        <p:spPr>
          <a:xfrm>
            <a:off x="6715140" y="2786058"/>
            <a:ext cx="479618" cy="369332"/>
          </a:xfrm>
          <a:prstGeom prst="rect">
            <a:avLst/>
          </a:prstGeom>
          <a:noFill/>
        </p:spPr>
        <p:txBody>
          <a:bodyPr wrap="none" rtlCol="0">
            <a:spAutoFit/>
          </a:bodyPr>
          <a:lstStyle/>
          <a:p>
            <a:r>
              <a:rPr lang="en-US" altLang="zh-CN" dirty="0" smtClean="0"/>
              <a:t>1 0</a:t>
            </a:r>
            <a:endParaRPr lang="zh-CN" altLang="en-US" dirty="0"/>
          </a:p>
        </p:txBody>
      </p:sp>
      <p:sp>
        <p:nvSpPr>
          <p:cNvPr id="22" name="TextBox 21"/>
          <p:cNvSpPr txBox="1"/>
          <p:nvPr/>
        </p:nvSpPr>
        <p:spPr>
          <a:xfrm>
            <a:off x="6143636" y="3357562"/>
            <a:ext cx="838691" cy="369332"/>
          </a:xfrm>
          <a:prstGeom prst="rect">
            <a:avLst/>
          </a:prstGeom>
          <a:noFill/>
        </p:spPr>
        <p:txBody>
          <a:bodyPr wrap="none" rtlCol="0">
            <a:spAutoFit/>
          </a:bodyPr>
          <a:lstStyle/>
          <a:p>
            <a:r>
              <a:rPr lang="en-US" altLang="zh-CN" dirty="0" smtClean="0"/>
              <a:t>1 0 1 0</a:t>
            </a:r>
            <a:endParaRPr lang="zh-CN" altLang="en-US" dirty="0"/>
          </a:p>
        </p:txBody>
      </p:sp>
      <p:sp>
        <p:nvSpPr>
          <p:cNvPr id="13" name="TextBox 12"/>
          <p:cNvSpPr txBox="1"/>
          <p:nvPr/>
        </p:nvSpPr>
        <p:spPr>
          <a:xfrm>
            <a:off x="42802" y="6000768"/>
            <a:ext cx="2702663" cy="369332"/>
          </a:xfrm>
          <a:prstGeom prst="rect">
            <a:avLst/>
          </a:prstGeom>
          <a:noFill/>
        </p:spPr>
        <p:txBody>
          <a:bodyPr wrap="none" rtlCol="0">
            <a:spAutoFit/>
          </a:bodyPr>
          <a:lstStyle/>
          <a:p>
            <a:r>
              <a:rPr lang="en-US" altLang="zh-CN" dirty="0" err="1" smtClean="0"/>
              <a:t>f</a:t>
            </a:r>
            <a:r>
              <a:rPr lang="en-US" altLang="zh-CN" baseline="-25000" dirty="0" err="1" smtClean="0"/>
              <a:t>K</a:t>
            </a:r>
            <a:r>
              <a:rPr lang="en-US" altLang="zh-CN" dirty="0" smtClean="0"/>
              <a:t>(L, R) = (L </a:t>
            </a:r>
            <a:r>
              <a:rPr lang="en-US" altLang="zh-CN" dirty="0" smtClean="0">
                <a:sym typeface="Symbol"/>
              </a:rPr>
              <a:t> F(R, SK), R)</a:t>
            </a:r>
            <a:endParaRPr lang="zh-CN" altLang="en-US" dirty="0"/>
          </a:p>
        </p:txBody>
      </p:sp>
      <p:sp>
        <p:nvSpPr>
          <p:cNvPr id="23" name="TextBox 22"/>
          <p:cNvSpPr txBox="1"/>
          <p:nvPr/>
        </p:nvSpPr>
        <p:spPr>
          <a:xfrm>
            <a:off x="214282" y="214290"/>
            <a:ext cx="2122697" cy="523220"/>
          </a:xfrm>
          <a:prstGeom prst="rect">
            <a:avLst/>
          </a:prstGeom>
          <a:noFill/>
        </p:spPr>
        <p:txBody>
          <a:bodyPr wrap="none" rtlCol="0">
            <a:spAutoFit/>
          </a:bodyPr>
          <a:lstStyle/>
          <a:p>
            <a:r>
              <a:rPr lang="en-US" altLang="zh-CN" sz="2800" dirty="0" smtClean="0">
                <a:latin typeface="+mj-lt"/>
              </a:rPr>
              <a:t>Encryption</a:t>
            </a:r>
            <a:endParaRPr lang="zh-CN" altLang="en-US" sz="2800" dirty="0">
              <a:latin typeface="+mj-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Security analysis</a:t>
            </a:r>
            <a:endParaRPr lang="zh-CN" altLang="en-US" dirty="0"/>
          </a:p>
        </p:txBody>
      </p:sp>
      <p:sp>
        <p:nvSpPr>
          <p:cNvPr id="6" name="内容占位符 5"/>
          <p:cNvSpPr>
            <a:spLocks noGrp="1"/>
          </p:cNvSpPr>
          <p:nvPr>
            <p:ph idx="1"/>
          </p:nvPr>
        </p:nvSpPr>
        <p:spPr/>
        <p:txBody>
          <a:bodyPr/>
          <a:lstStyle/>
          <a:p>
            <a:r>
              <a:rPr lang="en-US" altLang="zh-CN" dirty="0" smtClean="0"/>
              <a:t>Key space is 2</a:t>
            </a:r>
            <a:r>
              <a:rPr lang="en-US" altLang="zh-CN" baseline="30000" dirty="0" smtClean="0"/>
              <a:t>10</a:t>
            </a:r>
          </a:p>
          <a:p>
            <a:r>
              <a:rPr lang="en-US" altLang="zh-CN" dirty="0" smtClean="0"/>
              <a:t>Given a 8-bit plaintext and the corresponding 8-bit </a:t>
            </a:r>
            <a:r>
              <a:rPr lang="en-US" altLang="zh-CN" dirty="0" err="1" smtClean="0"/>
              <a:t>ciphertext</a:t>
            </a:r>
            <a:r>
              <a:rPr lang="en-US" altLang="zh-CN" dirty="0" smtClean="0"/>
              <a:t>, the corresponding10-bit key can be written as </a:t>
            </a:r>
            <a:r>
              <a:rPr lang="en-US" altLang="zh-CN" dirty="0" smtClean="0">
                <a:solidFill>
                  <a:srgbClr val="FF0000"/>
                </a:solidFill>
              </a:rPr>
              <a:t>8 nonlinear equations </a:t>
            </a:r>
            <a:r>
              <a:rPr lang="en-US" altLang="zh-CN" dirty="0" smtClean="0"/>
              <a:t>with </a:t>
            </a:r>
            <a:r>
              <a:rPr lang="en-US" altLang="zh-CN" dirty="0" smtClean="0">
                <a:solidFill>
                  <a:srgbClr val="FF0000"/>
                </a:solidFill>
              </a:rPr>
              <a:t>10 unknowns</a:t>
            </a:r>
            <a:endParaRPr lang="zh-CN" altLang="en-US" dirty="0">
              <a:solidFill>
                <a:srgbClr val="FF0000"/>
              </a:solidFill>
            </a:endParaRPr>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26</a:t>
            </a:fld>
            <a:endParaRPr lang="zh-CN" altLang="en-US"/>
          </a:p>
        </p:txBody>
      </p:sp>
      <p:sp>
        <p:nvSpPr>
          <p:cNvPr id="7" name="文本框 6"/>
          <p:cNvSpPr txBox="1"/>
          <p:nvPr/>
        </p:nvSpPr>
        <p:spPr>
          <a:xfrm>
            <a:off x="3563888" y="4725144"/>
            <a:ext cx="1883914" cy="523220"/>
          </a:xfrm>
          <a:prstGeom prst="rect">
            <a:avLst/>
          </a:prstGeom>
          <a:noFill/>
        </p:spPr>
        <p:txBody>
          <a:bodyPr wrap="none" rtlCol="0">
            <a:spAutoFit/>
          </a:bodyPr>
          <a:lstStyle/>
          <a:p>
            <a:r>
              <a:rPr lang="en-US" altLang="zh-CN" sz="2800" dirty="0" smtClean="0"/>
              <a:t>Not secure!</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6" name="内容占位符 5"/>
          <p:cNvSpPr>
            <a:spLocks noGrp="1"/>
          </p:cNvSpPr>
          <p:nvPr>
            <p:ph idx="1"/>
          </p:nvPr>
        </p:nvSpPr>
        <p:spPr/>
        <p:txBody>
          <a:bodyPr>
            <a:normAutofit/>
          </a:bodyPr>
          <a:lstStyle/>
          <a:p>
            <a:r>
              <a:rPr lang="en-US" altLang="zh-CN" sz="2800" dirty="0" smtClean="0"/>
              <a:t>Block cipher </a:t>
            </a:r>
            <a:r>
              <a:rPr lang="en-US" altLang="zh-CN" sz="2800" dirty="0" err="1" smtClean="0"/>
              <a:t>vs</a:t>
            </a:r>
            <a:r>
              <a:rPr lang="en-US" altLang="zh-CN" sz="2800" dirty="0" smtClean="0"/>
              <a:t> stream cipher</a:t>
            </a:r>
          </a:p>
          <a:p>
            <a:r>
              <a:rPr lang="en-US" altLang="zh-CN" sz="2800" dirty="0" smtClean="0"/>
              <a:t>Ideal block cipher</a:t>
            </a:r>
          </a:p>
          <a:p>
            <a:r>
              <a:rPr lang="en-US" altLang="zh-CN" sz="2800" dirty="0"/>
              <a:t>Substitution-Permutation </a:t>
            </a:r>
            <a:r>
              <a:rPr lang="en-US" altLang="zh-CN" sz="2800" dirty="0" smtClean="0"/>
              <a:t>networks</a:t>
            </a:r>
            <a:endParaRPr lang="en-US" altLang="zh-CN" sz="2800" dirty="0"/>
          </a:p>
          <a:p>
            <a:pPr marL="342900" lvl="1" indent="-342900">
              <a:buFont typeface="Arial" panose="020B0604020202020204" pitchFamily="34" charset="0"/>
              <a:buChar char="•"/>
            </a:pPr>
            <a:r>
              <a:rPr lang="en-US" altLang="zh-CN" dirty="0" err="1" smtClean="0"/>
              <a:t>Feistel</a:t>
            </a:r>
            <a:r>
              <a:rPr lang="en-US" altLang="zh-CN" dirty="0" smtClean="0"/>
              <a:t> networks</a:t>
            </a:r>
            <a:endParaRPr lang="en-US" altLang="zh-CN" dirty="0"/>
          </a:p>
          <a:p>
            <a:r>
              <a:rPr lang="en-US" altLang="zh-CN" sz="2800" dirty="0"/>
              <a:t>The simplified DES</a:t>
            </a:r>
          </a:p>
          <a:p>
            <a:r>
              <a:rPr lang="en-US" altLang="zh-CN" sz="2800" b="1" dirty="0" smtClean="0"/>
              <a:t>The Data Encryption Standard (DES)</a:t>
            </a:r>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27</a:t>
            </a:fld>
            <a:endParaRPr lang="zh-CN" altLang="en-US"/>
          </a:p>
        </p:txBody>
      </p:sp>
    </p:spTree>
    <p:extLst>
      <p:ext uri="{BB962C8B-B14F-4D97-AF65-F5344CB8AC3E}">
        <p14:creationId xmlns:p14="http://schemas.microsoft.com/office/powerpoint/2010/main" val="9478900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AU" dirty="0" smtClean="0"/>
              <a:t>Data Encryption Standard (DES)</a:t>
            </a:r>
            <a:endParaRPr lang="zh-CN" altLang="en-US" dirty="0"/>
          </a:p>
        </p:txBody>
      </p:sp>
      <p:sp>
        <p:nvSpPr>
          <p:cNvPr id="6" name="内容占位符 5"/>
          <p:cNvSpPr>
            <a:spLocks noGrp="1"/>
          </p:cNvSpPr>
          <p:nvPr>
            <p:ph idx="1"/>
          </p:nvPr>
        </p:nvSpPr>
        <p:spPr/>
        <p:txBody>
          <a:bodyPr/>
          <a:lstStyle/>
          <a:p>
            <a:r>
              <a:rPr lang="en-AU" dirty="0" smtClean="0"/>
              <a:t>Most widely used block cipher in the world </a:t>
            </a:r>
          </a:p>
          <a:p>
            <a:r>
              <a:rPr lang="en-AU" dirty="0" smtClean="0"/>
              <a:t>Adopted in 1977 by NBS (now NIST) </a:t>
            </a:r>
            <a:r>
              <a:rPr lang="en-US" dirty="0" smtClean="0"/>
              <a:t>as FIPS PUB 46</a:t>
            </a:r>
            <a:endParaRPr lang="en-AU" dirty="0" smtClean="0"/>
          </a:p>
          <a:p>
            <a:r>
              <a:rPr lang="en-US" dirty="0" smtClean="0"/>
              <a:t>Encrypt 64-bit data using 56-bit key</a:t>
            </a:r>
          </a:p>
          <a:p>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28</a:t>
            </a:fld>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DES History</a:t>
            </a:r>
            <a:endParaRPr lang="zh-CN" altLang="en-US" dirty="0"/>
          </a:p>
        </p:txBody>
      </p:sp>
      <p:sp>
        <p:nvSpPr>
          <p:cNvPr id="6" name="内容占位符 5"/>
          <p:cNvSpPr>
            <a:spLocks noGrp="1"/>
          </p:cNvSpPr>
          <p:nvPr>
            <p:ph idx="1"/>
          </p:nvPr>
        </p:nvSpPr>
        <p:spPr/>
        <p:txBody>
          <a:bodyPr>
            <a:normAutofit fontScale="92500" lnSpcReduction="20000"/>
          </a:bodyPr>
          <a:lstStyle/>
          <a:p>
            <a:r>
              <a:rPr lang="en-US" dirty="0" smtClean="0"/>
              <a:t>IBM developed Lucifer cipher</a:t>
            </a:r>
          </a:p>
          <a:p>
            <a:pPr lvl="1"/>
            <a:r>
              <a:rPr lang="en-US" dirty="0" smtClean="0"/>
              <a:t>by team led by </a:t>
            </a:r>
            <a:r>
              <a:rPr lang="en-US" dirty="0" err="1" smtClean="0"/>
              <a:t>Feistel</a:t>
            </a:r>
            <a:r>
              <a:rPr lang="en-US" dirty="0" smtClean="0"/>
              <a:t> in the late 1960’s</a:t>
            </a:r>
          </a:p>
          <a:p>
            <a:pPr lvl="1"/>
            <a:r>
              <a:rPr lang="en-US" dirty="0" smtClean="0"/>
              <a:t>used 64-bit data blocks with 128-bit key in 1971</a:t>
            </a:r>
          </a:p>
          <a:p>
            <a:r>
              <a:rPr lang="en-US" dirty="0" smtClean="0"/>
              <a:t>then redeveloped as a commercial cipher with input from NSA and others with a reduced key size of 56 bits to fit on a single chip</a:t>
            </a:r>
            <a:endParaRPr lang="en-AU" dirty="0" smtClean="0"/>
          </a:p>
          <a:p>
            <a:r>
              <a:rPr lang="en-US" dirty="0" smtClean="0"/>
              <a:t>in 1973 NBS issued a request for proposals for a national cipher standard</a:t>
            </a:r>
          </a:p>
          <a:p>
            <a:r>
              <a:rPr lang="en-US" dirty="0" smtClean="0"/>
              <a:t>IBM submitted their revised Lucifer which was eventually accepted as the DES</a:t>
            </a:r>
          </a:p>
          <a:p>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29</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6" name="内容占位符 5"/>
          <p:cNvSpPr>
            <a:spLocks noGrp="1"/>
          </p:cNvSpPr>
          <p:nvPr>
            <p:ph idx="1"/>
          </p:nvPr>
        </p:nvSpPr>
        <p:spPr/>
        <p:txBody>
          <a:bodyPr>
            <a:normAutofit/>
          </a:bodyPr>
          <a:lstStyle/>
          <a:p>
            <a:r>
              <a:rPr lang="en-US" altLang="zh-CN" sz="2800" b="1" dirty="0" smtClean="0"/>
              <a:t>Block cipher </a:t>
            </a:r>
            <a:r>
              <a:rPr lang="en-US" altLang="zh-CN" sz="2800" b="1" dirty="0" err="1" smtClean="0"/>
              <a:t>vs</a:t>
            </a:r>
            <a:r>
              <a:rPr lang="en-US" altLang="zh-CN" sz="2800" b="1" dirty="0" smtClean="0"/>
              <a:t> stream cipher</a:t>
            </a:r>
          </a:p>
          <a:p>
            <a:r>
              <a:rPr lang="en-US" altLang="zh-CN" sz="2800" dirty="0" smtClean="0"/>
              <a:t>Ideal block cipher</a:t>
            </a:r>
          </a:p>
          <a:p>
            <a:r>
              <a:rPr lang="en-US" altLang="zh-CN" sz="2800" dirty="0"/>
              <a:t>Substitution-Permutation </a:t>
            </a:r>
            <a:r>
              <a:rPr lang="en-US" altLang="zh-CN" sz="2800" dirty="0" smtClean="0"/>
              <a:t>networks</a:t>
            </a:r>
            <a:endParaRPr lang="en-US" altLang="zh-CN" sz="2800" dirty="0"/>
          </a:p>
          <a:p>
            <a:pPr marL="342900" lvl="1" indent="-342900">
              <a:buFont typeface="Arial" panose="020B0604020202020204" pitchFamily="34" charset="0"/>
              <a:buChar char="•"/>
            </a:pPr>
            <a:r>
              <a:rPr lang="en-US" altLang="zh-CN" dirty="0" err="1"/>
              <a:t>Feistel</a:t>
            </a:r>
            <a:r>
              <a:rPr lang="en-US" altLang="zh-CN" dirty="0"/>
              <a:t> networks</a:t>
            </a:r>
          </a:p>
          <a:p>
            <a:r>
              <a:rPr lang="en-US" altLang="zh-CN" sz="2800" dirty="0" smtClean="0"/>
              <a:t>The </a:t>
            </a:r>
            <a:r>
              <a:rPr lang="en-US" altLang="zh-CN" sz="2800" dirty="0"/>
              <a:t>simplified DES</a:t>
            </a:r>
          </a:p>
          <a:p>
            <a:r>
              <a:rPr lang="en-US" altLang="zh-CN" sz="2800" dirty="0" smtClean="0"/>
              <a:t>The Data Encryption Standard (DES)</a:t>
            </a:r>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DES Encryption Overview</a:t>
            </a:r>
            <a:endParaRPr lang="zh-CN" altLang="en-US" dirty="0"/>
          </a:p>
        </p:txBody>
      </p:sp>
      <p:sp>
        <p:nvSpPr>
          <p:cNvPr id="6" name="内容占位符 5"/>
          <p:cNvSpPr>
            <a:spLocks noGrp="1"/>
          </p:cNvSpPr>
          <p:nvPr>
            <p:ph idx="1"/>
          </p:nvPr>
        </p:nvSpPr>
        <p:spPr/>
        <p:txBody>
          <a:bodyPr/>
          <a:lstStyle/>
          <a:p>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30</a:t>
            </a:fld>
            <a:endParaRPr lang="zh-CN" altLang="en-US"/>
          </a:p>
        </p:txBody>
      </p:sp>
      <p:pic>
        <p:nvPicPr>
          <p:cNvPr id="4098" name="Picture 5"/>
          <p:cNvPicPr>
            <a:picLocks noChangeAspect="1"/>
          </p:cNvPicPr>
          <p:nvPr/>
        </p:nvPicPr>
        <p:blipFill>
          <a:blip r:embed="rId3"/>
          <a:srcRect/>
          <a:stretch>
            <a:fillRect/>
          </a:stretch>
        </p:blipFill>
        <p:spPr bwMode="auto">
          <a:xfrm>
            <a:off x="2143108" y="1142984"/>
            <a:ext cx="4586302" cy="5511397"/>
          </a:xfrm>
          <a:prstGeom prst="rect">
            <a:avLst/>
          </a:prstGeom>
          <a:noFill/>
          <a:ln w="9525">
            <a:noFill/>
            <a:miter lim="800000"/>
            <a:headEnd/>
            <a:tailEnd/>
          </a:ln>
        </p:spPr>
      </p:pic>
      <p:sp>
        <p:nvSpPr>
          <p:cNvPr id="8" name="TextBox 7"/>
          <p:cNvSpPr txBox="1"/>
          <p:nvPr/>
        </p:nvSpPr>
        <p:spPr>
          <a:xfrm>
            <a:off x="4214810" y="5643578"/>
            <a:ext cx="4572032" cy="523220"/>
          </a:xfrm>
          <a:prstGeom prst="rect">
            <a:avLst/>
          </a:prstGeom>
          <a:noFill/>
        </p:spPr>
        <p:txBody>
          <a:bodyPr wrap="square" rtlCol="0">
            <a:spAutoFit/>
          </a:bodyPr>
          <a:lstStyle/>
          <a:p>
            <a:r>
              <a:rPr lang="en-US" altLang="zh-CN" sz="1400" i="1" dirty="0" smtClean="0"/>
              <a:t>This figure is from Chapter 3 of William Stallings: “Cryptography and Network Security”, Fifth Edition, Prentice-Hall.</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DES Encryption Overview</a:t>
            </a:r>
            <a:endParaRPr lang="zh-CN" altLang="en-US" dirty="0"/>
          </a:p>
        </p:txBody>
      </p:sp>
      <p:sp>
        <p:nvSpPr>
          <p:cNvPr id="6" name="内容占位符 5"/>
          <p:cNvSpPr>
            <a:spLocks noGrp="1"/>
          </p:cNvSpPr>
          <p:nvPr>
            <p:ph idx="1"/>
          </p:nvPr>
        </p:nvSpPr>
        <p:spPr>
          <a:xfrm>
            <a:off x="457200" y="1235076"/>
            <a:ext cx="3898776" cy="1015611"/>
          </a:xfrm>
        </p:spPr>
        <p:txBody>
          <a:bodyPr>
            <a:normAutofit fontScale="92500" lnSpcReduction="10000"/>
          </a:bodyPr>
          <a:lstStyle/>
          <a:p>
            <a:r>
              <a:rPr lang="en-US" sz="2400" dirty="0" smtClean="0"/>
              <a:t>The overall scheme for DES encryption takes as input 64-bits of data and of key</a:t>
            </a:r>
            <a:endParaRPr lang="en-AU" sz="2400" dirty="0" smtClean="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31</a:t>
            </a:fld>
            <a:endParaRPr lang="zh-CN" altLang="en-US"/>
          </a:p>
        </p:txBody>
      </p:sp>
      <p:sp>
        <p:nvSpPr>
          <p:cNvPr id="7" name="内容占位符 5"/>
          <p:cNvSpPr txBox="1">
            <a:spLocks/>
          </p:cNvSpPr>
          <p:nvPr/>
        </p:nvSpPr>
        <p:spPr>
          <a:xfrm>
            <a:off x="457200" y="2196011"/>
            <a:ext cx="4330824" cy="69225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AU" sz="2200" dirty="0" smtClean="0"/>
              <a:t>The left side shows the basic process for enciphering a 64-bit data block which consists of: </a:t>
            </a:r>
          </a:p>
        </p:txBody>
      </p:sp>
      <p:sp>
        <p:nvSpPr>
          <p:cNvPr id="8" name="内容占位符 5"/>
          <p:cNvSpPr txBox="1">
            <a:spLocks/>
          </p:cNvSpPr>
          <p:nvPr/>
        </p:nvSpPr>
        <p:spPr>
          <a:xfrm>
            <a:off x="457200" y="3243097"/>
            <a:ext cx="3740972" cy="22937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lang="en-AU" sz="1800" dirty="0" smtClean="0"/>
              <a:t>an initial permutation (IP) which shuffles the 64-bit input block</a:t>
            </a:r>
          </a:p>
        </p:txBody>
      </p:sp>
      <p:pic>
        <p:nvPicPr>
          <p:cNvPr id="10" name="Picture 5"/>
          <p:cNvPicPr>
            <a:picLocks noChangeAspect="1"/>
          </p:cNvPicPr>
          <p:nvPr/>
        </p:nvPicPr>
        <p:blipFill>
          <a:blip r:embed="rId2"/>
          <a:srcRect/>
          <a:stretch>
            <a:fillRect/>
          </a:stretch>
        </p:blipFill>
        <p:spPr bwMode="auto">
          <a:xfrm>
            <a:off x="4572000" y="1105349"/>
            <a:ext cx="4586302" cy="5511397"/>
          </a:xfrm>
          <a:prstGeom prst="rect">
            <a:avLst/>
          </a:prstGeom>
          <a:noFill/>
          <a:ln w="9525">
            <a:noFill/>
            <a:miter lim="800000"/>
            <a:headEnd/>
            <a:tailEnd/>
          </a:ln>
        </p:spPr>
      </p:pic>
      <p:sp>
        <p:nvSpPr>
          <p:cNvPr id="12" name="内容占位符 5"/>
          <p:cNvSpPr txBox="1">
            <a:spLocks/>
          </p:cNvSpPr>
          <p:nvPr/>
        </p:nvSpPr>
        <p:spPr>
          <a:xfrm>
            <a:off x="457200" y="5770241"/>
            <a:ext cx="3598757" cy="7644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lang="en-AU" sz="1800" dirty="0" smtClean="0"/>
              <a:t>a final permutation, being the inverse of IP </a:t>
            </a:r>
            <a:endParaRPr lang="en-US" sz="1800" dirty="0" smtClean="0"/>
          </a:p>
        </p:txBody>
      </p:sp>
      <p:sp>
        <p:nvSpPr>
          <p:cNvPr id="13" name="内容占位符 5"/>
          <p:cNvSpPr txBox="1">
            <a:spLocks/>
          </p:cNvSpPr>
          <p:nvPr/>
        </p:nvSpPr>
        <p:spPr>
          <a:xfrm>
            <a:off x="457288" y="4097027"/>
            <a:ext cx="3814781" cy="143978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lang="en-AU" sz="1800" dirty="0" smtClean="0"/>
              <a:t>16 rounds of a complex key dependent round function involving substitutions &amp; permutations</a:t>
            </a:r>
          </a:p>
        </p:txBody>
      </p:sp>
      <p:sp>
        <p:nvSpPr>
          <p:cNvPr id="14" name="圆角矩形 13"/>
          <p:cNvSpPr/>
          <p:nvPr/>
        </p:nvSpPr>
        <p:spPr>
          <a:xfrm>
            <a:off x="4644008" y="1700808"/>
            <a:ext cx="1296144" cy="39047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4644008" y="2337691"/>
            <a:ext cx="1296144" cy="253432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内容占位符 5"/>
          <p:cNvSpPr txBox="1">
            <a:spLocks/>
          </p:cNvSpPr>
          <p:nvPr/>
        </p:nvSpPr>
        <p:spPr>
          <a:xfrm>
            <a:off x="467264" y="5231975"/>
            <a:ext cx="3598757" cy="7644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lang="en-AU" sz="1800" dirty="0" smtClean="0"/>
              <a:t>Left and right halves are swapped</a:t>
            </a:r>
            <a:endParaRPr lang="en-US" sz="1800" dirty="0" smtClean="0"/>
          </a:p>
        </p:txBody>
      </p:sp>
      <p:sp>
        <p:nvSpPr>
          <p:cNvPr id="17" name="圆角矩形 16"/>
          <p:cNvSpPr/>
          <p:nvPr/>
        </p:nvSpPr>
        <p:spPr>
          <a:xfrm>
            <a:off x="4654453" y="5082340"/>
            <a:ext cx="1296144" cy="36288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4654453" y="5719345"/>
            <a:ext cx="1296144" cy="37395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34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P spid="13" grpId="0"/>
      <p:bldP spid="14" grpId="0" animBg="1"/>
      <p:bldP spid="15" grpId="0" animBg="1"/>
      <p:bldP spid="16" grpId="0"/>
      <p:bldP spid="17" grpId="0" animBg="1"/>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DES Encryption Overview</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32</a:t>
            </a:fld>
            <a:endParaRPr lang="zh-CN" altLang="en-US"/>
          </a:p>
        </p:txBody>
      </p:sp>
      <p:sp>
        <p:nvSpPr>
          <p:cNvPr id="9" name="内容占位符 5"/>
          <p:cNvSpPr txBox="1">
            <a:spLocks/>
          </p:cNvSpPr>
          <p:nvPr/>
        </p:nvSpPr>
        <p:spPr>
          <a:xfrm>
            <a:off x="457200" y="1428032"/>
            <a:ext cx="3754760" cy="11368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smtClean="0"/>
              <a:t>The right side shows the handling of the 56-bit key and consists of:</a:t>
            </a:r>
            <a:endParaRPr lang="en-AU" sz="2000" dirty="0" smtClean="0"/>
          </a:p>
        </p:txBody>
      </p:sp>
      <p:pic>
        <p:nvPicPr>
          <p:cNvPr id="12" name="Picture 5"/>
          <p:cNvPicPr>
            <a:picLocks noChangeAspect="1"/>
          </p:cNvPicPr>
          <p:nvPr/>
        </p:nvPicPr>
        <p:blipFill>
          <a:blip r:embed="rId2"/>
          <a:srcRect/>
          <a:stretch>
            <a:fillRect/>
          </a:stretch>
        </p:blipFill>
        <p:spPr bwMode="auto">
          <a:xfrm>
            <a:off x="4367198" y="1131296"/>
            <a:ext cx="4586302" cy="5511397"/>
          </a:xfrm>
          <a:prstGeom prst="rect">
            <a:avLst/>
          </a:prstGeom>
          <a:noFill/>
          <a:ln w="9525">
            <a:noFill/>
            <a:miter lim="800000"/>
            <a:headEnd/>
            <a:tailEnd/>
          </a:ln>
        </p:spPr>
      </p:pic>
      <p:sp>
        <p:nvSpPr>
          <p:cNvPr id="13" name="内容占位符 5"/>
          <p:cNvSpPr txBox="1">
            <a:spLocks/>
          </p:cNvSpPr>
          <p:nvPr/>
        </p:nvSpPr>
        <p:spPr>
          <a:xfrm>
            <a:off x="457200" y="2727960"/>
            <a:ext cx="3754760" cy="24811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lang="en-AU" sz="2000" dirty="0" smtClean="0"/>
              <a:t>an initial permutation of the key (PC1) which selects 56 bits out of the 64-bit input, in two 28-bit halves </a:t>
            </a:r>
          </a:p>
        </p:txBody>
      </p:sp>
      <p:sp>
        <p:nvSpPr>
          <p:cNvPr id="14" name="内容占位符 5"/>
          <p:cNvSpPr txBox="1">
            <a:spLocks/>
          </p:cNvSpPr>
          <p:nvPr/>
        </p:nvSpPr>
        <p:spPr>
          <a:xfrm>
            <a:off x="457200" y="4161753"/>
            <a:ext cx="3754760" cy="20946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lang="en-AU" sz="2000" dirty="0" smtClean="0"/>
              <a:t>16 stages to generate the 48-bit </a:t>
            </a:r>
            <a:r>
              <a:rPr lang="en-AU" sz="2000" dirty="0" err="1" smtClean="0"/>
              <a:t>subkeys</a:t>
            </a:r>
            <a:r>
              <a:rPr lang="en-AU" sz="2000" dirty="0" smtClean="0"/>
              <a:t> using a left circular shift and a permutation of the two 28-bit halves </a:t>
            </a:r>
          </a:p>
        </p:txBody>
      </p:sp>
      <p:sp>
        <p:nvSpPr>
          <p:cNvPr id="15" name="圆角矩形 14"/>
          <p:cNvSpPr/>
          <p:nvPr/>
        </p:nvSpPr>
        <p:spPr>
          <a:xfrm>
            <a:off x="7593306" y="1682325"/>
            <a:ext cx="1296144" cy="39047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6272098" y="2299903"/>
            <a:ext cx="2548374" cy="39047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animBg="1"/>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AU" dirty="0" smtClean="0"/>
              <a:t>Initial Permutation IP</a:t>
            </a:r>
            <a:endParaRPr lang="zh-CN" altLang="en-US" dirty="0"/>
          </a:p>
        </p:txBody>
      </p:sp>
      <p:sp>
        <p:nvSpPr>
          <p:cNvPr id="6" name="内容占位符 5"/>
          <p:cNvSpPr>
            <a:spLocks noGrp="1"/>
          </p:cNvSpPr>
          <p:nvPr>
            <p:ph idx="1"/>
          </p:nvPr>
        </p:nvSpPr>
        <p:spPr/>
        <p:txBody>
          <a:bodyPr>
            <a:normAutofit fontScale="70000" lnSpcReduction="20000"/>
          </a:bodyPr>
          <a:lstStyle/>
          <a:p>
            <a:r>
              <a:rPr lang="en-AU" dirty="0" smtClean="0"/>
              <a:t>IP reorders the input data bits </a:t>
            </a:r>
          </a:p>
          <a:p>
            <a:r>
              <a:rPr lang="en-AU" dirty="0" smtClean="0"/>
              <a:t>Even bits to LH, odd bits to RH</a:t>
            </a:r>
          </a:p>
          <a:p>
            <a:endParaRPr lang="en-AU" dirty="0" smtClean="0"/>
          </a:p>
          <a:p>
            <a:endParaRPr lang="en-AU" dirty="0" smtClean="0"/>
          </a:p>
          <a:p>
            <a:endParaRPr lang="en-AU" dirty="0" smtClean="0"/>
          </a:p>
          <a:p>
            <a:endParaRPr lang="en-AU" dirty="0" smtClean="0"/>
          </a:p>
          <a:p>
            <a:pPr marL="0" indent="0">
              <a:buNone/>
            </a:pPr>
            <a:endParaRPr lang="en-AU" dirty="0" smtClean="0"/>
          </a:p>
          <a:p>
            <a:pPr marL="0" indent="0">
              <a:buNone/>
            </a:pPr>
            <a:endParaRPr lang="en-AU" dirty="0"/>
          </a:p>
          <a:p>
            <a:pPr marL="0" indent="0">
              <a:buNone/>
            </a:pPr>
            <a:endParaRPr lang="en-AU" dirty="0" smtClean="0"/>
          </a:p>
          <a:p>
            <a:pPr marL="0" indent="0">
              <a:buNone/>
            </a:pPr>
            <a:endParaRPr lang="en-AU" dirty="0" smtClean="0"/>
          </a:p>
          <a:p>
            <a:r>
              <a:rPr lang="en-AU" dirty="0" smtClean="0"/>
              <a:t>No cryptographic value</a:t>
            </a:r>
          </a:p>
          <a:p>
            <a:r>
              <a:rPr lang="en-AU" dirty="0" smtClean="0"/>
              <a:t>Example: IP(675a6967 5e5a6b5a) = (ffb2194d 004df6fb) </a:t>
            </a:r>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33</a:t>
            </a:fld>
            <a:endParaRPr lang="zh-CN" altLang="en-US"/>
          </a:p>
        </p:txBody>
      </p:sp>
      <p:pic>
        <p:nvPicPr>
          <p:cNvPr id="5123" name="Picture 3"/>
          <p:cNvPicPr>
            <a:picLocks noChangeAspect="1" noChangeArrowheads="1"/>
          </p:cNvPicPr>
          <p:nvPr/>
        </p:nvPicPr>
        <p:blipFill>
          <a:blip r:embed="rId3"/>
          <a:srcRect/>
          <a:stretch>
            <a:fillRect/>
          </a:stretch>
        </p:blipFill>
        <p:spPr bwMode="auto">
          <a:xfrm>
            <a:off x="2428861" y="2205000"/>
            <a:ext cx="3967178" cy="2724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One round of DES structure</a:t>
            </a:r>
            <a:endParaRPr lang="zh-CN" altLang="en-US" dirty="0"/>
          </a:p>
        </p:txBody>
      </p:sp>
      <p:sp>
        <p:nvSpPr>
          <p:cNvPr id="6" name="内容占位符 5"/>
          <p:cNvSpPr>
            <a:spLocks noGrp="1"/>
          </p:cNvSpPr>
          <p:nvPr>
            <p:ph idx="1"/>
          </p:nvPr>
        </p:nvSpPr>
        <p:spPr/>
        <p:txBody>
          <a:bodyPr/>
          <a:lstStyle/>
          <a:p>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34</a:t>
            </a:fld>
            <a:endParaRPr lang="zh-CN" altLang="en-US"/>
          </a:p>
        </p:txBody>
      </p:sp>
      <p:graphicFrame>
        <p:nvGraphicFramePr>
          <p:cNvPr id="7170" name="Object 2"/>
          <p:cNvGraphicFramePr>
            <a:graphicFrameLocks noChangeAspect="1"/>
          </p:cNvGraphicFramePr>
          <p:nvPr/>
        </p:nvGraphicFramePr>
        <p:xfrm>
          <a:off x="857224" y="1142984"/>
          <a:ext cx="7632700" cy="5170487"/>
        </p:xfrm>
        <a:graphic>
          <a:graphicData uri="http://schemas.openxmlformats.org/presentationml/2006/ole">
            <mc:AlternateContent xmlns:mc="http://schemas.openxmlformats.org/markup-compatibility/2006">
              <mc:Choice xmlns:v="urn:schemas-microsoft-com:vml" Requires="v">
                <p:oleObj spid="_x0000_s7204" name="Visio" r:id="rId3" imgW="8493062" imgH="5749719" progId="Visio.Drawing.11">
                  <p:embed/>
                </p:oleObj>
              </mc:Choice>
              <mc:Fallback>
                <p:oleObj name="Visio" r:id="rId3" imgW="8493062" imgH="5749719" progId="Visio.Drawing.11">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24" y="1142984"/>
                        <a:ext cx="7632700" cy="5170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5715008" y="5000636"/>
            <a:ext cx="3000396" cy="738664"/>
          </a:xfrm>
          <a:prstGeom prst="rect">
            <a:avLst/>
          </a:prstGeom>
          <a:noFill/>
        </p:spPr>
        <p:txBody>
          <a:bodyPr wrap="square" rtlCol="0">
            <a:spAutoFit/>
          </a:bodyPr>
          <a:lstStyle/>
          <a:p>
            <a:r>
              <a:rPr lang="en-US" altLang="zh-CN" sz="1400" i="1" dirty="0" smtClean="0"/>
              <a:t>This figure is from Chapter 3 of William Stallings: “Cryptography and Network Security”, Fifth Edition, Prentice-Hall.</a:t>
            </a:r>
          </a:p>
        </p:txBody>
      </p:sp>
      <p:sp>
        <p:nvSpPr>
          <p:cNvPr id="9" name="圆角矩形 8"/>
          <p:cNvSpPr/>
          <p:nvPr/>
        </p:nvSpPr>
        <p:spPr>
          <a:xfrm>
            <a:off x="3124200" y="3068960"/>
            <a:ext cx="2023864" cy="39047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3275856" y="4005064"/>
            <a:ext cx="1728192" cy="39047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One round of DES structure</a:t>
            </a:r>
            <a:endParaRPr lang="zh-CN" altLang="en-US" dirty="0"/>
          </a:p>
        </p:txBody>
      </p:sp>
      <p:sp>
        <p:nvSpPr>
          <p:cNvPr id="6" name="内容占位符 5"/>
          <p:cNvSpPr>
            <a:spLocks noGrp="1"/>
          </p:cNvSpPr>
          <p:nvPr>
            <p:ph idx="1"/>
          </p:nvPr>
        </p:nvSpPr>
        <p:spPr/>
        <p:txBody>
          <a:bodyPr>
            <a:normAutofit fontScale="92500" lnSpcReduction="10000"/>
          </a:bodyPr>
          <a:lstStyle/>
          <a:p>
            <a:r>
              <a:rPr lang="en-US" dirty="0" smtClean="0"/>
              <a:t>Use two 32-bit L &amp; R halves</a:t>
            </a:r>
          </a:p>
          <a:p>
            <a:r>
              <a:rPr lang="en-AU" dirty="0" smtClean="0"/>
              <a:t>Round function as any </a:t>
            </a:r>
            <a:r>
              <a:rPr lang="en-AU" dirty="0" err="1" smtClean="0"/>
              <a:t>Feistel</a:t>
            </a:r>
            <a:r>
              <a:rPr lang="en-AU" dirty="0" smtClean="0"/>
              <a:t> cipher describes:</a:t>
            </a:r>
          </a:p>
          <a:p>
            <a:pPr lvl="1"/>
            <a:r>
              <a:rPr lang="en-AU" i="1" dirty="0" smtClean="0"/>
              <a:t>L</a:t>
            </a:r>
            <a:r>
              <a:rPr lang="en-AU" i="1" baseline="-25000" dirty="0" smtClean="0"/>
              <a:t>i</a:t>
            </a:r>
            <a:r>
              <a:rPr lang="en-AU" i="1" dirty="0" smtClean="0"/>
              <a:t> </a:t>
            </a:r>
            <a:r>
              <a:rPr lang="en-AU" dirty="0" smtClean="0"/>
              <a:t>= </a:t>
            </a:r>
            <a:r>
              <a:rPr lang="en-AU" i="1" dirty="0" err="1" smtClean="0"/>
              <a:t>R</a:t>
            </a:r>
            <a:r>
              <a:rPr lang="en-AU" i="1" baseline="-25000" dirty="0" err="1" smtClean="0"/>
              <a:t>i</a:t>
            </a:r>
            <a:r>
              <a:rPr lang="en-AU" baseline="-25000" dirty="0" smtClean="0"/>
              <a:t>–1</a:t>
            </a:r>
          </a:p>
          <a:p>
            <a:pPr lvl="1"/>
            <a:r>
              <a:rPr lang="en-AU" i="1" dirty="0" err="1" smtClean="0"/>
              <a:t>R</a:t>
            </a:r>
            <a:r>
              <a:rPr lang="en-AU" i="1" baseline="-25000" dirty="0" err="1" smtClean="0"/>
              <a:t>i</a:t>
            </a:r>
            <a:r>
              <a:rPr lang="en-AU" i="1" dirty="0" smtClean="0"/>
              <a:t> </a:t>
            </a:r>
            <a:r>
              <a:rPr lang="en-AU" dirty="0" smtClean="0"/>
              <a:t>= </a:t>
            </a:r>
            <a:r>
              <a:rPr lang="en-AU" i="1" dirty="0" smtClean="0"/>
              <a:t>L</a:t>
            </a:r>
            <a:r>
              <a:rPr lang="en-AU" i="1" baseline="-25000" dirty="0" smtClean="0"/>
              <a:t>i</a:t>
            </a:r>
            <a:r>
              <a:rPr lang="en-AU" baseline="-25000" dirty="0" smtClean="0"/>
              <a:t>–1</a:t>
            </a:r>
            <a:r>
              <a:rPr lang="en-AU" dirty="0" smtClean="0"/>
              <a:t> </a:t>
            </a:r>
            <a:r>
              <a:rPr lang="en-AU" dirty="0" smtClean="0">
                <a:sym typeface="Symbol"/>
              </a:rPr>
              <a:t></a:t>
            </a:r>
            <a:r>
              <a:rPr lang="en-AU" dirty="0" smtClean="0"/>
              <a:t> F(</a:t>
            </a:r>
            <a:r>
              <a:rPr lang="en-AU" i="1" dirty="0" err="1" smtClean="0"/>
              <a:t>R</a:t>
            </a:r>
            <a:r>
              <a:rPr lang="en-AU" i="1" baseline="-25000" dirty="0" err="1" smtClean="0"/>
              <a:t>i</a:t>
            </a:r>
            <a:r>
              <a:rPr lang="en-AU" baseline="-25000" dirty="0" smtClean="0"/>
              <a:t>–1</a:t>
            </a:r>
            <a:r>
              <a:rPr lang="en-AU" dirty="0" smtClean="0"/>
              <a:t>, </a:t>
            </a:r>
            <a:r>
              <a:rPr lang="en-AU" i="1" dirty="0" err="1" smtClean="0"/>
              <a:t>K</a:t>
            </a:r>
            <a:r>
              <a:rPr lang="en-AU" i="1" baseline="-25000" dirty="0" err="1" smtClean="0"/>
              <a:t>i</a:t>
            </a:r>
            <a:r>
              <a:rPr lang="en-AU" dirty="0" smtClean="0"/>
              <a:t>)</a:t>
            </a:r>
          </a:p>
          <a:p>
            <a:pPr lvl="1"/>
            <a:r>
              <a:rPr lang="en-US" dirty="0" smtClean="0"/>
              <a:t>F takes 32-bit R half and 48-bit </a:t>
            </a:r>
            <a:r>
              <a:rPr lang="en-US" dirty="0" err="1" smtClean="0"/>
              <a:t>subkey</a:t>
            </a:r>
            <a:endParaRPr lang="en-US" dirty="0" smtClean="0"/>
          </a:p>
          <a:p>
            <a:r>
              <a:rPr lang="en-US" dirty="0" smtClean="0"/>
              <a:t>Expand R to 48-bits using permutation </a:t>
            </a:r>
            <a:r>
              <a:rPr lang="en-US" dirty="0" smtClean="0">
                <a:solidFill>
                  <a:srgbClr val="FF0000"/>
                </a:solidFill>
              </a:rPr>
              <a:t>E/P</a:t>
            </a:r>
          </a:p>
          <a:p>
            <a:r>
              <a:rPr lang="en-US" dirty="0" smtClean="0"/>
              <a:t>Add to </a:t>
            </a:r>
            <a:r>
              <a:rPr lang="en-US" dirty="0" err="1" smtClean="0"/>
              <a:t>subkey</a:t>
            </a:r>
            <a:r>
              <a:rPr lang="en-US" dirty="0" smtClean="0"/>
              <a:t> using XOR</a:t>
            </a:r>
          </a:p>
          <a:p>
            <a:r>
              <a:rPr lang="en-US" dirty="0" smtClean="0"/>
              <a:t>Pass through 8 </a:t>
            </a:r>
            <a:r>
              <a:rPr lang="en-US" dirty="0" smtClean="0">
                <a:solidFill>
                  <a:srgbClr val="FF0000"/>
                </a:solidFill>
              </a:rPr>
              <a:t>S-boxes</a:t>
            </a:r>
            <a:r>
              <a:rPr lang="en-US" dirty="0" smtClean="0"/>
              <a:t> to get 32-bit result</a:t>
            </a:r>
          </a:p>
          <a:p>
            <a:r>
              <a:rPr lang="en-US" dirty="0" smtClean="0"/>
              <a:t>Permute using 32-bit permutation </a:t>
            </a:r>
            <a:r>
              <a:rPr lang="en-US" dirty="0" smtClean="0">
                <a:solidFill>
                  <a:srgbClr val="FF0000"/>
                </a:solidFill>
              </a:rPr>
              <a:t>P-box</a:t>
            </a:r>
            <a:endParaRPr lang="en-AU" dirty="0" smtClean="0">
              <a:solidFill>
                <a:srgbClr val="FF0000"/>
              </a:solidFill>
            </a:endParaRPr>
          </a:p>
          <a:p>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35</a:t>
            </a:fld>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AU" altLang="zh-CN" dirty="0" smtClean="0">
                <a:ea typeface="MS PGothic" pitchFamily="34" charset="-128"/>
              </a:rPr>
              <a:t>DES Round in Full</a:t>
            </a:r>
            <a:endParaRPr lang="zh-CN" altLang="en-US" dirty="0"/>
          </a:p>
        </p:txBody>
      </p:sp>
      <p:sp>
        <p:nvSpPr>
          <p:cNvPr id="6" name="内容占位符 5"/>
          <p:cNvSpPr>
            <a:spLocks noGrp="1"/>
          </p:cNvSpPr>
          <p:nvPr>
            <p:ph idx="1"/>
          </p:nvPr>
        </p:nvSpPr>
        <p:spPr/>
        <p:txBody>
          <a:bodyPr/>
          <a:lstStyle/>
          <a:p>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36</a:t>
            </a:fld>
            <a:endParaRPr lang="zh-CN" altLang="en-US"/>
          </a:p>
        </p:txBody>
      </p:sp>
      <p:sp>
        <p:nvSpPr>
          <p:cNvPr id="8195" name="Rectangle 3"/>
          <p:cNvSpPr>
            <a:spLocks noChangeArrowheads="1"/>
          </p:cNvSpPr>
          <p:nvPr/>
        </p:nvSpPr>
        <p:spPr bwMode="auto">
          <a:xfrm>
            <a:off x="0" y="1123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196" name="Object 4"/>
          <p:cNvGraphicFramePr>
            <a:graphicFrameLocks noChangeAspect="1"/>
          </p:cNvGraphicFramePr>
          <p:nvPr/>
        </p:nvGraphicFramePr>
        <p:xfrm>
          <a:off x="73025" y="1071546"/>
          <a:ext cx="8820150" cy="5322887"/>
        </p:xfrm>
        <a:graphic>
          <a:graphicData uri="http://schemas.openxmlformats.org/presentationml/2006/ole">
            <mc:AlternateContent xmlns:mc="http://schemas.openxmlformats.org/markup-compatibility/2006">
              <mc:Choice xmlns:v="urn:schemas-microsoft-com:vml" Requires="v">
                <p:oleObj spid="_x0000_s8230" name="Visio" r:id="rId4" imgW="11252467" imgH="6788083" progId="Visio.Drawing.11">
                  <p:embed/>
                </p:oleObj>
              </mc:Choice>
              <mc:Fallback>
                <p:oleObj name="Visio" r:id="rId4" imgW="11252467" imgH="6788083" progId="Visio.Drawing.11">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25" y="1071546"/>
                        <a:ext cx="8820150" cy="5322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Strength of DES – Key Size</a:t>
            </a:r>
            <a:endParaRPr lang="zh-CN" altLang="en-US" dirty="0"/>
          </a:p>
        </p:txBody>
      </p:sp>
      <p:sp>
        <p:nvSpPr>
          <p:cNvPr id="6" name="内容占位符 5"/>
          <p:cNvSpPr>
            <a:spLocks noGrp="1"/>
          </p:cNvSpPr>
          <p:nvPr>
            <p:ph idx="1"/>
          </p:nvPr>
        </p:nvSpPr>
        <p:spPr/>
        <p:txBody>
          <a:bodyPr>
            <a:normAutofit fontScale="92500"/>
          </a:bodyPr>
          <a:lstStyle/>
          <a:p>
            <a:r>
              <a:rPr lang="en-US" dirty="0" smtClean="0"/>
              <a:t>56-bit keys have 2</a:t>
            </a:r>
            <a:r>
              <a:rPr lang="en-US" baseline="30000" dirty="0" smtClean="0"/>
              <a:t>56</a:t>
            </a:r>
            <a:r>
              <a:rPr lang="en-US" dirty="0" smtClean="0"/>
              <a:t> = 7.2 x 10</a:t>
            </a:r>
            <a:r>
              <a:rPr lang="en-US" baseline="30000" dirty="0" smtClean="0"/>
              <a:t>16</a:t>
            </a:r>
            <a:r>
              <a:rPr lang="en-US" dirty="0" smtClean="0"/>
              <a:t> values</a:t>
            </a:r>
          </a:p>
          <a:p>
            <a:r>
              <a:rPr lang="en-US" dirty="0" smtClean="0"/>
              <a:t>Brute force search looks hard</a:t>
            </a:r>
          </a:p>
          <a:p>
            <a:pPr lvl="1"/>
            <a:r>
              <a:rPr lang="en-US" dirty="0" smtClean="0"/>
              <a:t>A parallel machine with 1 million encryption devices, each of which could perform one encryption per </a:t>
            </a:r>
            <a:r>
              <a:rPr lang="en-US" dirty="0" err="1" smtClean="0"/>
              <a:t>ms.</a:t>
            </a:r>
            <a:r>
              <a:rPr lang="en-US" dirty="0" smtClean="0"/>
              <a:t> The average search time down to about 10 hours.</a:t>
            </a:r>
          </a:p>
          <a:p>
            <a:r>
              <a:rPr lang="en-US" dirty="0" smtClean="0"/>
              <a:t>Proved insecure</a:t>
            </a:r>
          </a:p>
          <a:p>
            <a:pPr lvl="1"/>
            <a:r>
              <a:rPr lang="en-AU" dirty="0" smtClean="0"/>
              <a:t>“DES cracker” by EFF broke DES less than three days in 1998</a:t>
            </a:r>
          </a:p>
          <a:p>
            <a:r>
              <a:rPr lang="en-US" dirty="0" smtClean="0"/>
              <a:t>Must now consider alternatives to DES</a:t>
            </a:r>
            <a:endParaRPr lang="zh-CN" altLang="en-US" dirty="0" smtClean="0"/>
          </a:p>
          <a:p>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37</a:t>
            </a:fld>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en-US" altLang="zh-CN" dirty="0"/>
              <a:t>Weak Keys</a:t>
            </a:r>
            <a:endParaRPr lang="zh-CN" altLang="en-US" dirty="0"/>
          </a:p>
        </p:txBody>
      </p:sp>
      <p:sp>
        <p:nvSpPr>
          <p:cNvPr id="3" name="内容占位符 2"/>
          <p:cNvSpPr>
            <a:spLocks noGrp="1"/>
          </p:cNvSpPr>
          <p:nvPr>
            <p:ph idx="1"/>
          </p:nvPr>
        </p:nvSpPr>
        <p:spPr/>
        <p:txBody>
          <a:bodyPr vert="horz" lIns="91440" tIns="45720" rIns="91440" bIns="45720" rtlCol="0">
            <a:normAutofit fontScale="85000" lnSpcReduction="20000"/>
          </a:bodyPr>
          <a:lstStyle/>
          <a:p>
            <a:r>
              <a:rPr lang="en-US" altLang="zh-CN" dirty="0"/>
              <a:t>Let </a:t>
            </a:r>
            <a:r>
              <a:rPr lang="en-US" altLang="zh-CN" dirty="0" smtClean="0"/>
              <a:t>C</a:t>
            </a:r>
            <a:r>
              <a:rPr lang="en-US" altLang="zh-CN" baseline="-25000" dirty="0" smtClean="0"/>
              <a:t>0</a:t>
            </a:r>
            <a:r>
              <a:rPr lang="en-US" altLang="zh-CN" dirty="0" smtClean="0"/>
              <a:t> </a:t>
            </a:r>
            <a:r>
              <a:rPr lang="en-US" altLang="zh-CN" dirty="0"/>
              <a:t>and </a:t>
            </a:r>
            <a:r>
              <a:rPr lang="en-US" altLang="zh-CN" dirty="0" smtClean="0"/>
              <a:t>D</a:t>
            </a:r>
            <a:r>
              <a:rPr lang="en-US" altLang="zh-CN" baseline="-25000" dirty="0"/>
              <a:t>0</a:t>
            </a:r>
            <a:r>
              <a:rPr lang="en-US" altLang="zh-CN" dirty="0" smtClean="0"/>
              <a:t> </a:t>
            </a:r>
            <a:r>
              <a:rPr lang="en-US" altLang="zh-CN" dirty="0"/>
              <a:t>be the 28 bit key halves </a:t>
            </a:r>
          </a:p>
          <a:p>
            <a:endParaRPr lang="en-US" altLang="zh-CN" dirty="0"/>
          </a:p>
          <a:p>
            <a:r>
              <a:rPr lang="en-US" altLang="zh-CN" dirty="0"/>
              <a:t>There are 4 week keys in the </a:t>
            </a:r>
            <a:r>
              <a:rPr lang="en-US" altLang="zh-CN" dirty="0" err="1"/>
              <a:t>keyspace</a:t>
            </a:r>
            <a:r>
              <a:rPr lang="en-US" altLang="zh-CN" dirty="0"/>
              <a:t> (256)</a:t>
            </a:r>
          </a:p>
          <a:p>
            <a:pPr lvl="1"/>
            <a:r>
              <a:rPr lang="en-US" altLang="zh-CN" dirty="0"/>
              <a:t> </a:t>
            </a:r>
            <a:r>
              <a:rPr lang="en-US" altLang="zh-CN" dirty="0" smtClean="0"/>
              <a:t>C</a:t>
            </a:r>
            <a:r>
              <a:rPr lang="en-US" altLang="zh-CN" baseline="-25000" dirty="0" smtClean="0"/>
              <a:t>0</a:t>
            </a:r>
            <a:r>
              <a:rPr lang="en-US" altLang="zh-CN" dirty="0" smtClean="0"/>
              <a:t> </a:t>
            </a:r>
            <a:r>
              <a:rPr lang="en-US" altLang="zh-CN" dirty="0"/>
              <a:t>= All zeros &amp; </a:t>
            </a:r>
            <a:r>
              <a:rPr lang="en-US" altLang="zh-CN" dirty="0" smtClean="0"/>
              <a:t>D</a:t>
            </a:r>
            <a:r>
              <a:rPr lang="en-US" altLang="zh-CN" baseline="-25000" dirty="0"/>
              <a:t>0</a:t>
            </a:r>
            <a:r>
              <a:rPr lang="en-US" altLang="zh-CN" dirty="0" smtClean="0"/>
              <a:t> </a:t>
            </a:r>
            <a:r>
              <a:rPr lang="en-US" altLang="zh-CN" dirty="0"/>
              <a:t>= All zeros</a:t>
            </a:r>
          </a:p>
          <a:p>
            <a:pPr lvl="1"/>
            <a:r>
              <a:rPr lang="en-US" altLang="zh-CN" dirty="0"/>
              <a:t> </a:t>
            </a:r>
            <a:r>
              <a:rPr lang="en-US" altLang="zh-CN" dirty="0" smtClean="0"/>
              <a:t>C</a:t>
            </a:r>
            <a:r>
              <a:rPr lang="en-US" altLang="zh-CN" baseline="-25000" dirty="0"/>
              <a:t>0</a:t>
            </a:r>
            <a:r>
              <a:rPr lang="en-US" altLang="zh-CN" dirty="0" smtClean="0"/>
              <a:t> </a:t>
            </a:r>
            <a:r>
              <a:rPr lang="en-US" altLang="zh-CN" dirty="0"/>
              <a:t>= All ones &amp; </a:t>
            </a:r>
            <a:r>
              <a:rPr lang="en-US" altLang="zh-CN" dirty="0" smtClean="0"/>
              <a:t>D</a:t>
            </a:r>
            <a:r>
              <a:rPr lang="en-US" altLang="zh-CN" baseline="-25000" dirty="0"/>
              <a:t>0</a:t>
            </a:r>
            <a:r>
              <a:rPr lang="en-US" altLang="zh-CN" dirty="0" smtClean="0"/>
              <a:t> </a:t>
            </a:r>
            <a:r>
              <a:rPr lang="en-US" altLang="zh-CN" dirty="0"/>
              <a:t>= All zeros</a:t>
            </a:r>
          </a:p>
          <a:p>
            <a:pPr lvl="1"/>
            <a:r>
              <a:rPr lang="en-US" altLang="zh-CN" dirty="0"/>
              <a:t> </a:t>
            </a:r>
            <a:r>
              <a:rPr lang="en-US" altLang="zh-CN" dirty="0" smtClean="0"/>
              <a:t>C</a:t>
            </a:r>
            <a:r>
              <a:rPr lang="en-US" altLang="zh-CN" baseline="-25000" dirty="0"/>
              <a:t>0</a:t>
            </a:r>
            <a:r>
              <a:rPr lang="en-US" altLang="zh-CN" dirty="0" smtClean="0"/>
              <a:t> </a:t>
            </a:r>
            <a:r>
              <a:rPr lang="en-US" altLang="zh-CN" dirty="0"/>
              <a:t>= All zeros &amp; </a:t>
            </a:r>
            <a:r>
              <a:rPr lang="en-US" altLang="zh-CN" dirty="0" smtClean="0"/>
              <a:t>D</a:t>
            </a:r>
            <a:r>
              <a:rPr lang="en-US" altLang="zh-CN" baseline="-25000" dirty="0"/>
              <a:t>0</a:t>
            </a:r>
            <a:r>
              <a:rPr lang="en-US" altLang="zh-CN" dirty="0" smtClean="0"/>
              <a:t> </a:t>
            </a:r>
            <a:r>
              <a:rPr lang="en-US" altLang="zh-CN" dirty="0"/>
              <a:t>= All ones</a:t>
            </a:r>
          </a:p>
          <a:p>
            <a:pPr lvl="1"/>
            <a:r>
              <a:rPr lang="en-US" altLang="zh-CN" dirty="0"/>
              <a:t> </a:t>
            </a:r>
            <a:r>
              <a:rPr lang="en-US" altLang="zh-CN" dirty="0" smtClean="0"/>
              <a:t>C</a:t>
            </a:r>
            <a:r>
              <a:rPr lang="en-US" altLang="zh-CN" baseline="-25000" dirty="0"/>
              <a:t>0</a:t>
            </a:r>
            <a:r>
              <a:rPr lang="en-US" altLang="zh-CN" dirty="0" smtClean="0"/>
              <a:t> </a:t>
            </a:r>
            <a:r>
              <a:rPr lang="en-US" altLang="zh-CN" dirty="0"/>
              <a:t>= All ones &amp; </a:t>
            </a:r>
            <a:r>
              <a:rPr lang="en-US" altLang="zh-CN" dirty="0" smtClean="0"/>
              <a:t>D</a:t>
            </a:r>
            <a:r>
              <a:rPr lang="en-US" altLang="zh-CN" baseline="-25000" dirty="0"/>
              <a:t>0</a:t>
            </a:r>
            <a:r>
              <a:rPr lang="en-US" altLang="zh-CN" dirty="0" smtClean="0"/>
              <a:t> </a:t>
            </a:r>
            <a:r>
              <a:rPr lang="en-US" altLang="zh-CN" dirty="0"/>
              <a:t>= All ones</a:t>
            </a:r>
          </a:p>
          <a:p>
            <a:r>
              <a:rPr lang="en-US" altLang="zh-CN" dirty="0"/>
              <a:t>There are 12 semi-weak keys, where </a:t>
            </a:r>
            <a:r>
              <a:rPr lang="en-US" altLang="zh-CN" dirty="0" smtClean="0"/>
              <a:t>C</a:t>
            </a:r>
            <a:r>
              <a:rPr lang="en-US" altLang="zh-CN" baseline="-25000" dirty="0"/>
              <a:t>0</a:t>
            </a:r>
            <a:r>
              <a:rPr lang="en-US" altLang="zh-CN" dirty="0" smtClean="0"/>
              <a:t> </a:t>
            </a:r>
            <a:r>
              <a:rPr lang="en-US" altLang="zh-CN" dirty="0"/>
              <a:t>&amp; </a:t>
            </a:r>
            <a:r>
              <a:rPr lang="en-US" altLang="zh-CN" dirty="0" smtClean="0"/>
              <a:t>D</a:t>
            </a:r>
            <a:r>
              <a:rPr lang="en-US" altLang="zh-CN" baseline="-25000" dirty="0"/>
              <a:t>0</a:t>
            </a:r>
            <a:r>
              <a:rPr lang="en-US" altLang="zh-CN" dirty="0" smtClean="0"/>
              <a:t> </a:t>
            </a:r>
            <a:r>
              <a:rPr lang="en-US" altLang="zh-CN" dirty="0"/>
              <a:t>are the       following in some combination </a:t>
            </a:r>
          </a:p>
          <a:p>
            <a:pPr lvl="1"/>
            <a:r>
              <a:rPr lang="en-US" altLang="zh-CN" dirty="0"/>
              <a:t>All zeros, All ones, 010101…, 101010…</a:t>
            </a:r>
          </a:p>
          <a:p>
            <a:r>
              <a:rPr lang="en-US" altLang="zh-CN" dirty="0"/>
              <a:t>-- for details see Handbook of Applied Cryptography.</a:t>
            </a:r>
            <a:endParaRPr lang="zh-CN" altLang="en-US" dirty="0"/>
          </a:p>
        </p:txBody>
      </p:sp>
      <p:sp>
        <p:nvSpPr>
          <p:cNvPr id="6" name="灯片编号占位符 5"/>
          <p:cNvSpPr>
            <a:spLocks noGrp="1"/>
          </p:cNvSpPr>
          <p:nvPr>
            <p:ph type="sldNum" sz="quarter" idx="12"/>
          </p:nvPr>
        </p:nvSpPr>
        <p:spPr/>
        <p:txBody>
          <a:bodyPr/>
          <a:lstStyle/>
          <a:p>
            <a:fld id="{BBBC209A-11D5-4A13-B5E3-394821CEE45C}" type="slidenum">
              <a:rPr lang="zh-CN" altLang="en-US" smtClean="0"/>
              <a:pPr/>
              <a:t>38</a:t>
            </a:fld>
            <a:endParaRPr lang="zh-CN" altLang="en-US"/>
          </a:p>
        </p:txBody>
      </p:sp>
    </p:spTree>
    <p:extLst>
      <p:ext uri="{BB962C8B-B14F-4D97-AF65-F5344CB8AC3E}">
        <p14:creationId xmlns:p14="http://schemas.microsoft.com/office/powerpoint/2010/main" val="42807109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en-US" altLang="zh-CN" dirty="0"/>
              <a:t>Attacks on DES</a:t>
            </a:r>
            <a:endParaRPr lang="zh-CN" altLang="en-US" dirty="0"/>
          </a:p>
        </p:txBody>
      </p:sp>
      <p:sp>
        <p:nvSpPr>
          <p:cNvPr id="3" name="内容占位符 2"/>
          <p:cNvSpPr>
            <a:spLocks noGrp="1"/>
          </p:cNvSpPr>
          <p:nvPr>
            <p:ph idx="1"/>
          </p:nvPr>
        </p:nvSpPr>
        <p:spPr/>
        <p:txBody>
          <a:bodyPr vert="horz" lIns="91440" tIns="45720" rIns="91440" bIns="45720" rtlCol="0">
            <a:normAutofit lnSpcReduction="10000"/>
          </a:bodyPr>
          <a:lstStyle/>
          <a:p>
            <a:r>
              <a:rPr lang="en-US" altLang="zh-CN" dirty="0"/>
              <a:t>Brute force</a:t>
            </a:r>
          </a:p>
          <a:p>
            <a:r>
              <a:rPr lang="en-US" altLang="zh-CN" dirty="0"/>
              <a:t>Linear Cryptanalysis </a:t>
            </a:r>
          </a:p>
          <a:p>
            <a:pPr lvl="1"/>
            <a:r>
              <a:rPr lang="en-US" altLang="zh-CN" dirty="0"/>
              <a:t> Known plaintext attack</a:t>
            </a:r>
          </a:p>
          <a:p>
            <a:r>
              <a:rPr lang="en-US" altLang="zh-CN" dirty="0"/>
              <a:t>Differential cryptanalysis</a:t>
            </a:r>
          </a:p>
          <a:p>
            <a:pPr lvl="1"/>
            <a:r>
              <a:rPr lang="en-US" altLang="zh-CN" dirty="0"/>
              <a:t>Chosen plaintext attack</a:t>
            </a:r>
          </a:p>
          <a:p>
            <a:pPr lvl="1"/>
            <a:r>
              <a:rPr lang="en-US" altLang="zh-CN" dirty="0"/>
              <a:t>Modify plaintext bits, observe change  in </a:t>
            </a:r>
            <a:r>
              <a:rPr lang="en-US" altLang="zh-CN" dirty="0" err="1"/>
              <a:t>ciphertext</a:t>
            </a:r>
            <a:endParaRPr lang="en-US" altLang="zh-CN" dirty="0"/>
          </a:p>
          <a:p>
            <a:pPr lvl="1"/>
            <a:endParaRPr lang="en-US" altLang="zh-CN" dirty="0"/>
          </a:p>
          <a:p>
            <a:pPr lvl="1"/>
            <a:r>
              <a:rPr lang="en-US" altLang="zh-CN" dirty="0"/>
              <a:t>No dramatic improvement on brute force</a:t>
            </a:r>
          </a:p>
          <a:p>
            <a:endParaRPr lang="zh-CN" altLang="en-US" dirty="0"/>
          </a:p>
        </p:txBody>
      </p:sp>
      <p:sp>
        <p:nvSpPr>
          <p:cNvPr id="6" name="灯片编号占位符 5"/>
          <p:cNvSpPr>
            <a:spLocks noGrp="1"/>
          </p:cNvSpPr>
          <p:nvPr>
            <p:ph type="sldNum" sz="quarter" idx="12"/>
          </p:nvPr>
        </p:nvSpPr>
        <p:spPr/>
        <p:txBody>
          <a:bodyPr/>
          <a:lstStyle/>
          <a:p>
            <a:fld id="{BBBC209A-11D5-4A13-B5E3-394821CEE45C}" type="slidenum">
              <a:rPr lang="zh-CN" altLang="en-US" smtClean="0"/>
              <a:pPr/>
              <a:t>39</a:t>
            </a:fld>
            <a:endParaRPr lang="zh-CN" altLang="en-US"/>
          </a:p>
        </p:txBody>
      </p:sp>
    </p:spTree>
    <p:extLst>
      <p:ext uri="{BB962C8B-B14F-4D97-AF65-F5344CB8AC3E}">
        <p14:creationId xmlns:p14="http://schemas.microsoft.com/office/powerpoint/2010/main" val="1322936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Block cipher </a:t>
            </a:r>
            <a:r>
              <a:rPr lang="en-US" altLang="zh-CN" dirty="0" err="1" smtClean="0"/>
              <a:t>vs</a:t>
            </a:r>
            <a:r>
              <a:rPr lang="en-US" altLang="zh-CN" dirty="0" smtClean="0"/>
              <a:t> stream cipher</a:t>
            </a:r>
            <a:endParaRPr lang="zh-CN" altLang="en-US" dirty="0"/>
          </a:p>
        </p:txBody>
      </p:sp>
      <p:sp>
        <p:nvSpPr>
          <p:cNvPr id="6" name="内容占位符 5"/>
          <p:cNvSpPr>
            <a:spLocks noGrp="1"/>
          </p:cNvSpPr>
          <p:nvPr>
            <p:ph idx="1"/>
          </p:nvPr>
        </p:nvSpPr>
        <p:spPr/>
        <p:txBody>
          <a:bodyPr>
            <a:normAutofit lnSpcReduction="10000"/>
          </a:bodyPr>
          <a:lstStyle/>
          <a:p>
            <a:r>
              <a:rPr lang="en-AU" dirty="0" smtClean="0"/>
              <a:t>Block ciphers process messages in blocks, each of which is then en/decrypted </a:t>
            </a:r>
          </a:p>
          <a:p>
            <a:pPr lvl="1"/>
            <a:r>
              <a:rPr lang="en-AU" dirty="0" smtClean="0"/>
              <a:t>like a substitution on very big characters, 64-bits or more </a:t>
            </a:r>
          </a:p>
          <a:p>
            <a:r>
              <a:rPr lang="en-US" dirty="0" smtClean="0"/>
              <a:t>Stream ciphers </a:t>
            </a:r>
            <a:r>
              <a:rPr lang="en-AU" dirty="0" smtClean="0"/>
              <a:t>process messages a bit or byte at a time when en/decrypting</a:t>
            </a:r>
          </a:p>
          <a:p>
            <a:r>
              <a:rPr lang="en-US" dirty="0" smtClean="0"/>
              <a:t>Block ciphers have been better analyzed with broader range of applications, especially in network-based security</a:t>
            </a:r>
            <a:endParaRPr lang="en-AU" dirty="0" smtClean="0"/>
          </a:p>
          <a:p>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en-US" altLang="zh-CN" dirty="0"/>
              <a:t>Countering Attacks</a:t>
            </a:r>
            <a:endParaRPr lang="zh-CN" altLang="en-US" dirty="0"/>
          </a:p>
        </p:txBody>
      </p:sp>
      <p:sp>
        <p:nvSpPr>
          <p:cNvPr id="3" name="内容占位符 2"/>
          <p:cNvSpPr>
            <a:spLocks noGrp="1"/>
          </p:cNvSpPr>
          <p:nvPr>
            <p:ph idx="1"/>
          </p:nvPr>
        </p:nvSpPr>
        <p:spPr>
          <a:xfrm>
            <a:off x="457200" y="1600201"/>
            <a:ext cx="8229600" cy="2116832"/>
          </a:xfrm>
        </p:spPr>
        <p:txBody>
          <a:bodyPr/>
          <a:lstStyle/>
          <a:p>
            <a:pPr>
              <a:buFont typeface="Wingdings" pitchFamily="2" charset="2"/>
              <a:buChar char="§"/>
            </a:pPr>
            <a:r>
              <a:rPr lang="en-US" altLang="zh-CN" dirty="0">
                <a:latin typeface="Calibri" pitchFamily="34" charset="0"/>
              </a:rPr>
              <a:t>Large </a:t>
            </a:r>
            <a:r>
              <a:rPr lang="en-US" altLang="zh-CN" dirty="0" err="1">
                <a:latin typeface="Calibri" pitchFamily="34" charset="0"/>
              </a:rPr>
              <a:t>keyspace</a:t>
            </a:r>
            <a:r>
              <a:rPr lang="en-US" altLang="zh-CN" dirty="0">
                <a:latin typeface="Calibri" pitchFamily="34" charset="0"/>
              </a:rPr>
              <a:t> combats brute force attack</a:t>
            </a:r>
          </a:p>
          <a:p>
            <a:pPr>
              <a:buFont typeface="Wingdings" pitchFamily="2" charset="2"/>
              <a:buChar char="§"/>
            </a:pPr>
            <a:r>
              <a:rPr lang="en-US" altLang="zh-CN" dirty="0">
                <a:solidFill>
                  <a:srgbClr val="FF0000"/>
                </a:solidFill>
                <a:latin typeface="Calibri" pitchFamily="34" charset="0"/>
              </a:rPr>
              <a:t>Triple DES</a:t>
            </a:r>
            <a:r>
              <a:rPr lang="en-US" altLang="zh-CN" dirty="0">
                <a:latin typeface="Calibri" pitchFamily="34" charset="0"/>
              </a:rPr>
              <a:t>, typically two key mode: </a:t>
            </a:r>
            <a:r>
              <a:rPr lang="en-US" altLang="zh-CN" dirty="0" smtClean="0">
                <a:latin typeface="Calibri" pitchFamily="34" charset="0"/>
              </a:rPr>
              <a:t>E</a:t>
            </a:r>
            <a:r>
              <a:rPr lang="en-US" altLang="zh-CN" baseline="-25000" dirty="0" smtClean="0">
                <a:latin typeface="Calibri" pitchFamily="34" charset="0"/>
              </a:rPr>
              <a:t>k</a:t>
            </a:r>
            <a:r>
              <a:rPr lang="en-US" altLang="zh-CN" baseline="-34000" dirty="0" smtClean="0">
                <a:latin typeface="Calibri" pitchFamily="34" charset="0"/>
              </a:rPr>
              <a:t>1</a:t>
            </a:r>
            <a:r>
              <a:rPr lang="en-US" altLang="zh-CN" dirty="0" smtClean="0">
                <a:latin typeface="Calibri" pitchFamily="34" charset="0"/>
              </a:rPr>
              <a:t>D</a:t>
            </a:r>
            <a:r>
              <a:rPr lang="en-US" altLang="zh-CN" baseline="-25000" dirty="0" smtClean="0">
                <a:latin typeface="Calibri" pitchFamily="34" charset="0"/>
              </a:rPr>
              <a:t>k</a:t>
            </a:r>
            <a:r>
              <a:rPr lang="en-US" altLang="zh-CN" baseline="-34000" dirty="0" smtClean="0">
                <a:latin typeface="Calibri" pitchFamily="34" charset="0"/>
              </a:rPr>
              <a:t>2</a:t>
            </a:r>
            <a:r>
              <a:rPr lang="en-US" altLang="zh-CN" dirty="0" smtClean="0">
                <a:latin typeface="Calibri" pitchFamily="34" charset="0"/>
              </a:rPr>
              <a:t>E</a:t>
            </a:r>
            <a:r>
              <a:rPr lang="en-US" altLang="zh-CN" baseline="-25000" dirty="0" smtClean="0">
                <a:latin typeface="Calibri" pitchFamily="34" charset="0"/>
              </a:rPr>
              <a:t>k</a:t>
            </a:r>
            <a:r>
              <a:rPr lang="en-US" altLang="zh-CN" baseline="-34000" dirty="0" smtClean="0">
                <a:latin typeface="Calibri" pitchFamily="34" charset="0"/>
              </a:rPr>
              <a:t>1</a:t>
            </a:r>
            <a:endParaRPr lang="en-US" altLang="zh-CN" dirty="0">
              <a:latin typeface="Calibri" pitchFamily="34" charset="0"/>
            </a:endParaRPr>
          </a:p>
        </p:txBody>
      </p:sp>
      <p:sp>
        <p:nvSpPr>
          <p:cNvPr id="6" name="灯片编号占位符 5"/>
          <p:cNvSpPr>
            <a:spLocks noGrp="1"/>
          </p:cNvSpPr>
          <p:nvPr>
            <p:ph type="sldNum" sz="quarter" idx="12"/>
          </p:nvPr>
        </p:nvSpPr>
        <p:spPr/>
        <p:txBody>
          <a:bodyPr/>
          <a:lstStyle/>
          <a:p>
            <a:fld id="{BBBC209A-11D5-4A13-B5E3-394821CEE45C}" type="slidenum">
              <a:rPr lang="zh-CN" altLang="en-US" smtClean="0"/>
              <a:pPr/>
              <a:t>40</a:t>
            </a:fld>
            <a:endParaRPr lang="zh-CN" altLang="en-US"/>
          </a:p>
        </p:txBody>
      </p:sp>
      <p:sp>
        <p:nvSpPr>
          <p:cNvPr id="7" name="内容占位符 2"/>
          <p:cNvSpPr txBox="1">
            <a:spLocks/>
          </p:cNvSpPr>
          <p:nvPr/>
        </p:nvSpPr>
        <p:spPr>
          <a:xfrm>
            <a:off x="2100515" y="2780928"/>
            <a:ext cx="3891136" cy="1694187"/>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Arial" panose="020B0604020202020204" pitchFamily="34" charset="0"/>
              <a:buNone/>
            </a:pPr>
            <a:r>
              <a:rPr lang="en-US" altLang="zh-CN" dirty="0" smtClean="0">
                <a:solidFill>
                  <a:srgbClr val="008000"/>
                </a:solidFill>
                <a:latin typeface="Calibri" pitchFamily="34" charset="0"/>
              </a:rPr>
              <a:t>Encryption:</a:t>
            </a:r>
          </a:p>
          <a:p>
            <a:pPr>
              <a:buFont typeface="Arial" panose="020B0604020202020204" pitchFamily="34" charset="0"/>
              <a:buNone/>
            </a:pPr>
            <a:r>
              <a:rPr lang="en-US" altLang="zh-CN" i="1" dirty="0" smtClean="0">
                <a:latin typeface="Calibri" pitchFamily="34" charset="0"/>
              </a:rPr>
              <a:t>       c</a:t>
            </a:r>
            <a:r>
              <a:rPr lang="en-US" altLang="zh-CN" dirty="0" smtClean="0">
                <a:latin typeface="Calibri" pitchFamily="34" charset="0"/>
              </a:rPr>
              <a:t>  = E</a:t>
            </a:r>
            <a:r>
              <a:rPr lang="en-US" altLang="zh-CN" i="1" baseline="-8000" dirty="0" smtClean="0">
                <a:latin typeface="Calibri" pitchFamily="34" charset="0"/>
              </a:rPr>
              <a:t>k</a:t>
            </a:r>
            <a:r>
              <a:rPr lang="en-US" altLang="zh-CN" baseline="-25000" dirty="0" smtClean="0">
                <a:latin typeface="Calibri" pitchFamily="34" charset="0"/>
              </a:rPr>
              <a:t>1</a:t>
            </a:r>
            <a:r>
              <a:rPr lang="en-US" altLang="zh-CN" dirty="0" smtClean="0">
                <a:latin typeface="Calibri" pitchFamily="34" charset="0"/>
              </a:rPr>
              <a:t>(D</a:t>
            </a:r>
            <a:r>
              <a:rPr lang="en-US" altLang="zh-CN" i="1" baseline="-8000" dirty="0" smtClean="0">
                <a:latin typeface="Calibri" pitchFamily="34" charset="0"/>
              </a:rPr>
              <a:t>k</a:t>
            </a:r>
            <a:r>
              <a:rPr lang="en-US" altLang="zh-CN" baseline="-25000" dirty="0" smtClean="0">
                <a:latin typeface="Calibri" pitchFamily="34" charset="0"/>
              </a:rPr>
              <a:t>2</a:t>
            </a:r>
            <a:r>
              <a:rPr lang="en-US" altLang="zh-CN" dirty="0" smtClean="0">
                <a:latin typeface="Calibri" pitchFamily="34" charset="0"/>
              </a:rPr>
              <a:t>(E</a:t>
            </a:r>
            <a:r>
              <a:rPr lang="en-US" altLang="zh-CN" i="1" baseline="-8000" dirty="0" smtClean="0">
                <a:latin typeface="Calibri" pitchFamily="34" charset="0"/>
              </a:rPr>
              <a:t>k</a:t>
            </a:r>
            <a:r>
              <a:rPr lang="en-US" altLang="zh-CN" baseline="-25000" dirty="0" smtClean="0">
                <a:latin typeface="Calibri" pitchFamily="34" charset="0"/>
              </a:rPr>
              <a:t>1</a:t>
            </a:r>
            <a:r>
              <a:rPr lang="en-US" altLang="zh-CN" dirty="0" smtClean="0">
                <a:latin typeface="Calibri" pitchFamily="34" charset="0"/>
              </a:rPr>
              <a:t>(</a:t>
            </a:r>
            <a:r>
              <a:rPr lang="en-US" altLang="zh-CN" i="1" dirty="0" smtClean="0">
                <a:latin typeface="Calibri" pitchFamily="34" charset="0"/>
              </a:rPr>
              <a:t>m</a:t>
            </a:r>
            <a:r>
              <a:rPr lang="en-US" altLang="zh-CN" dirty="0" smtClean="0">
                <a:latin typeface="Calibri" pitchFamily="34" charset="0"/>
              </a:rPr>
              <a:t>))</a:t>
            </a:r>
          </a:p>
          <a:p>
            <a:pPr>
              <a:buFont typeface="Arial" panose="020B0604020202020204" pitchFamily="34" charset="0"/>
              <a:buNone/>
            </a:pPr>
            <a:r>
              <a:rPr lang="en-US" altLang="zh-CN" dirty="0" smtClean="0">
                <a:solidFill>
                  <a:srgbClr val="008000"/>
                </a:solidFill>
                <a:latin typeface="Calibri" pitchFamily="34" charset="0"/>
              </a:rPr>
              <a:t>Decryption:</a:t>
            </a:r>
          </a:p>
          <a:p>
            <a:pPr>
              <a:buFont typeface="Arial" panose="020B0604020202020204" pitchFamily="34" charset="0"/>
              <a:buNone/>
            </a:pPr>
            <a:r>
              <a:rPr lang="en-US" altLang="zh-CN" i="1" dirty="0" smtClean="0">
                <a:latin typeface="Calibri" pitchFamily="34" charset="0"/>
              </a:rPr>
              <a:t>       m</a:t>
            </a:r>
            <a:r>
              <a:rPr lang="en-US" altLang="zh-CN" dirty="0" smtClean="0">
                <a:latin typeface="Calibri" pitchFamily="34" charset="0"/>
              </a:rPr>
              <a:t>  = D</a:t>
            </a:r>
            <a:r>
              <a:rPr lang="en-US" altLang="zh-CN" i="1" baseline="-8000" dirty="0" smtClean="0">
                <a:latin typeface="Calibri" pitchFamily="34" charset="0"/>
              </a:rPr>
              <a:t>k</a:t>
            </a:r>
            <a:r>
              <a:rPr lang="en-US" altLang="zh-CN" baseline="-25000" dirty="0" smtClean="0">
                <a:latin typeface="Calibri" pitchFamily="34" charset="0"/>
              </a:rPr>
              <a:t>1</a:t>
            </a:r>
            <a:r>
              <a:rPr lang="en-US" altLang="zh-CN" dirty="0" smtClean="0">
                <a:latin typeface="Calibri" pitchFamily="34" charset="0"/>
              </a:rPr>
              <a:t>(E</a:t>
            </a:r>
            <a:r>
              <a:rPr lang="en-US" altLang="zh-CN" i="1" baseline="-8000" dirty="0" smtClean="0">
                <a:latin typeface="Calibri" pitchFamily="34" charset="0"/>
              </a:rPr>
              <a:t>k</a:t>
            </a:r>
            <a:r>
              <a:rPr lang="en-US" altLang="zh-CN" baseline="-25000" dirty="0" smtClean="0">
                <a:latin typeface="Calibri" pitchFamily="34" charset="0"/>
              </a:rPr>
              <a:t>2</a:t>
            </a:r>
            <a:r>
              <a:rPr lang="en-US" altLang="zh-CN" dirty="0" smtClean="0">
                <a:latin typeface="Calibri" pitchFamily="34" charset="0"/>
              </a:rPr>
              <a:t>(D</a:t>
            </a:r>
            <a:r>
              <a:rPr lang="en-US" altLang="zh-CN" i="1" baseline="-8000" dirty="0" smtClean="0">
                <a:latin typeface="Calibri" pitchFamily="34" charset="0"/>
              </a:rPr>
              <a:t>k</a:t>
            </a:r>
            <a:r>
              <a:rPr lang="en-US" altLang="zh-CN" baseline="-25000" dirty="0" smtClean="0">
                <a:latin typeface="Calibri" pitchFamily="34" charset="0"/>
              </a:rPr>
              <a:t>1</a:t>
            </a:r>
            <a:r>
              <a:rPr lang="en-US" altLang="zh-CN" dirty="0" smtClean="0">
                <a:latin typeface="Calibri" pitchFamily="34" charset="0"/>
              </a:rPr>
              <a:t>(</a:t>
            </a:r>
            <a:r>
              <a:rPr lang="en-US" altLang="zh-CN" i="1" dirty="0" smtClean="0">
                <a:latin typeface="Calibri" pitchFamily="34" charset="0"/>
              </a:rPr>
              <a:t>c</a:t>
            </a:r>
            <a:r>
              <a:rPr lang="en-US" altLang="zh-CN" dirty="0" smtClean="0">
                <a:latin typeface="Calibri" pitchFamily="34" charset="0"/>
              </a:rPr>
              <a:t>))</a:t>
            </a:r>
          </a:p>
          <a:p>
            <a:endParaRPr lang="zh-CN" altLang="en-US" dirty="0"/>
          </a:p>
        </p:txBody>
      </p:sp>
      <p:sp>
        <p:nvSpPr>
          <p:cNvPr id="8" name="内容占位符 2"/>
          <p:cNvSpPr txBox="1">
            <a:spLocks/>
          </p:cNvSpPr>
          <p:nvPr/>
        </p:nvSpPr>
        <p:spPr>
          <a:xfrm>
            <a:off x="457200" y="4480883"/>
            <a:ext cx="8229600" cy="130517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itchFamily="2" charset="2"/>
              <a:buChar char="§"/>
            </a:pPr>
            <a:r>
              <a:rPr lang="en-US" altLang="zh-CN" dirty="0" smtClean="0">
                <a:solidFill>
                  <a:srgbClr val="FF0000"/>
                </a:solidFill>
                <a:latin typeface="Calibri" pitchFamily="34" charset="0"/>
              </a:rPr>
              <a:t>Use AES</a:t>
            </a:r>
          </a:p>
          <a:p>
            <a:endParaRPr lang="zh-CN" altLang="en-US" dirty="0"/>
          </a:p>
        </p:txBody>
      </p:sp>
    </p:spTree>
    <p:extLst>
      <p:ext uri="{BB962C8B-B14F-4D97-AF65-F5344CB8AC3E}">
        <p14:creationId xmlns:p14="http://schemas.microsoft.com/office/powerpoint/2010/main" val="157442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References</a:t>
            </a:r>
            <a:endParaRPr lang="zh-CN" altLang="en-US" dirty="0"/>
          </a:p>
        </p:txBody>
      </p:sp>
      <p:sp>
        <p:nvSpPr>
          <p:cNvPr id="6" name="内容占位符 5"/>
          <p:cNvSpPr>
            <a:spLocks noGrp="1"/>
          </p:cNvSpPr>
          <p:nvPr>
            <p:ph idx="1"/>
          </p:nvPr>
        </p:nvSpPr>
        <p:spPr/>
        <p:txBody>
          <a:bodyPr>
            <a:normAutofit lnSpcReduction="10000"/>
          </a:bodyPr>
          <a:lstStyle/>
          <a:p>
            <a:pPr marL="0" indent="0">
              <a:buNone/>
            </a:pPr>
            <a:r>
              <a:rPr lang="en-US" dirty="0" smtClean="0"/>
              <a:t>[1] Stallings William. Chapter 3, Cryptography and Network Security: Principles and Practice, 5th Edition. Prentice Hall, 2011</a:t>
            </a:r>
          </a:p>
          <a:p>
            <a:pPr marL="0" indent="0">
              <a:buNone/>
            </a:pPr>
            <a:r>
              <a:rPr lang="en-US" altLang="zh-CN" dirty="0" smtClean="0"/>
              <a:t>[2] </a:t>
            </a:r>
            <a:r>
              <a:rPr lang="en-US" altLang="zh-CN" dirty="0"/>
              <a:t>http://terenceli.github.io/assets/file/mimaxue/SDES.pdf</a:t>
            </a:r>
          </a:p>
          <a:p>
            <a:pPr marL="0" indent="0">
              <a:buNone/>
            </a:pPr>
            <a:r>
              <a:rPr lang="en-US" altLang="zh-CN" dirty="0" smtClean="0"/>
              <a:t>[3] C. Shannon. Communication Theory of Secrecy Systems, Bell System Technical Journal, No. 4, 1949</a:t>
            </a:r>
          </a:p>
          <a:p>
            <a:pPr lvl="0"/>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41</a:t>
            </a:fld>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a:t>
            </a:r>
            <a:endParaRPr lang="zh-CN" altLang="en-US" dirty="0"/>
          </a:p>
        </p:txBody>
      </p:sp>
      <p:sp>
        <p:nvSpPr>
          <p:cNvPr id="3" name="内容占位符 2"/>
          <p:cNvSpPr>
            <a:spLocks noGrp="1"/>
          </p:cNvSpPr>
          <p:nvPr>
            <p:ph idx="1"/>
          </p:nvPr>
        </p:nvSpPr>
        <p:spPr/>
        <p:txBody>
          <a:bodyPr/>
          <a:lstStyle/>
          <a:p>
            <a:r>
              <a:rPr lang="en-US" altLang="zh-CN" dirty="0" smtClean="0"/>
              <a:t>Why 2DES is insecure?</a:t>
            </a:r>
            <a:endParaRPr lang="zh-CN" altLang="en-US" dirty="0"/>
          </a:p>
        </p:txBody>
      </p:sp>
      <p:sp>
        <p:nvSpPr>
          <p:cNvPr id="6" name="灯片编号占位符 5"/>
          <p:cNvSpPr>
            <a:spLocks noGrp="1"/>
          </p:cNvSpPr>
          <p:nvPr>
            <p:ph type="sldNum" sz="quarter" idx="12"/>
          </p:nvPr>
        </p:nvSpPr>
        <p:spPr/>
        <p:txBody>
          <a:bodyPr/>
          <a:lstStyle/>
          <a:p>
            <a:fld id="{BBBC209A-11D5-4A13-B5E3-394821CEE45C}" type="slidenum">
              <a:rPr lang="zh-CN" altLang="en-US" smtClean="0"/>
              <a:pPr/>
              <a:t>42</a:t>
            </a:fld>
            <a:endParaRPr lang="zh-CN" altLang="en-US"/>
          </a:p>
        </p:txBody>
      </p:sp>
    </p:spTree>
    <p:extLst>
      <p:ext uri="{BB962C8B-B14F-4D97-AF65-F5344CB8AC3E}">
        <p14:creationId xmlns:p14="http://schemas.microsoft.com/office/powerpoint/2010/main" val="32043625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6" name="内容占位符 5"/>
          <p:cNvSpPr>
            <a:spLocks noGrp="1"/>
          </p:cNvSpPr>
          <p:nvPr>
            <p:ph idx="1"/>
          </p:nvPr>
        </p:nvSpPr>
        <p:spPr/>
        <p:txBody>
          <a:bodyPr/>
          <a:lstStyle/>
          <a:p>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43</a:t>
            </a:fld>
            <a:endParaRPr lang="zh-CN" altLang="en-US"/>
          </a:p>
        </p:txBody>
      </p:sp>
      <p:pic>
        <p:nvPicPr>
          <p:cNvPr id="62466" name="Picture 2"/>
          <p:cNvPicPr>
            <a:picLocks noChangeAspect="1" noChangeArrowheads="1"/>
          </p:cNvPicPr>
          <p:nvPr/>
        </p:nvPicPr>
        <p:blipFill>
          <a:blip r:embed="rId3"/>
          <a:srcRect/>
          <a:stretch>
            <a:fillRect/>
          </a:stretch>
        </p:blipFill>
        <p:spPr bwMode="auto">
          <a:xfrm>
            <a:off x="642910" y="1714488"/>
            <a:ext cx="2628900" cy="2619375"/>
          </a:xfrm>
          <a:prstGeom prst="rect">
            <a:avLst/>
          </a:prstGeom>
          <a:noFill/>
          <a:ln w="9525">
            <a:noFill/>
            <a:miter lim="800000"/>
            <a:headEnd/>
            <a:tailEnd/>
          </a:ln>
          <a:effectLst/>
        </p:spPr>
      </p:pic>
      <p:pic>
        <p:nvPicPr>
          <p:cNvPr id="62467" name="Picture 3"/>
          <p:cNvPicPr>
            <a:picLocks noChangeAspect="1" noChangeArrowheads="1"/>
          </p:cNvPicPr>
          <p:nvPr/>
        </p:nvPicPr>
        <p:blipFill>
          <a:blip r:embed="rId4"/>
          <a:srcRect/>
          <a:stretch>
            <a:fillRect/>
          </a:stretch>
        </p:blipFill>
        <p:spPr bwMode="auto">
          <a:xfrm>
            <a:off x="3714744" y="1714488"/>
            <a:ext cx="4781550" cy="4057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Subkey</a:t>
            </a:r>
            <a:r>
              <a:rPr lang="en-US" altLang="zh-CN" dirty="0" smtClean="0"/>
              <a:t> Generation </a:t>
            </a:r>
            <a:endParaRPr lang="zh-CN" altLang="en-US" dirty="0"/>
          </a:p>
        </p:txBody>
      </p:sp>
      <p:sp>
        <p:nvSpPr>
          <p:cNvPr id="6" name="内容占位符 5"/>
          <p:cNvSpPr>
            <a:spLocks noGrp="1"/>
          </p:cNvSpPr>
          <p:nvPr>
            <p:ph idx="1"/>
          </p:nvPr>
        </p:nvSpPr>
        <p:spPr/>
        <p:txBody>
          <a:bodyPr/>
          <a:lstStyle/>
          <a:p>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44</a:t>
            </a:fld>
            <a:endParaRPr lang="zh-CN" altLang="en-US"/>
          </a:p>
        </p:txBody>
      </p:sp>
      <p:pic>
        <p:nvPicPr>
          <p:cNvPr id="1026" name="Picture 2"/>
          <p:cNvPicPr>
            <a:picLocks noChangeAspect="1" noChangeArrowheads="1"/>
          </p:cNvPicPr>
          <p:nvPr/>
        </p:nvPicPr>
        <p:blipFill>
          <a:blip r:embed="rId3"/>
          <a:srcRect/>
          <a:stretch>
            <a:fillRect/>
          </a:stretch>
        </p:blipFill>
        <p:spPr bwMode="auto">
          <a:xfrm>
            <a:off x="357158" y="1271592"/>
            <a:ext cx="8507912" cy="5014928"/>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Encryption</a:t>
            </a:r>
            <a:endParaRPr lang="zh-CN" altLang="en-US" dirty="0"/>
          </a:p>
        </p:txBody>
      </p:sp>
      <p:sp>
        <p:nvSpPr>
          <p:cNvPr id="6" name="内容占位符 5"/>
          <p:cNvSpPr>
            <a:spLocks noGrp="1"/>
          </p:cNvSpPr>
          <p:nvPr>
            <p:ph idx="1"/>
          </p:nvPr>
        </p:nvSpPr>
        <p:spPr/>
        <p:txBody>
          <a:bodyPr/>
          <a:lstStyle/>
          <a:p>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45</a:t>
            </a:fld>
            <a:endParaRPr lang="zh-CN" altLang="en-US"/>
          </a:p>
        </p:txBody>
      </p:sp>
      <p:pic>
        <p:nvPicPr>
          <p:cNvPr id="2050" name="Picture 2"/>
          <p:cNvPicPr>
            <a:picLocks noChangeAspect="1" noChangeArrowheads="1"/>
          </p:cNvPicPr>
          <p:nvPr/>
        </p:nvPicPr>
        <p:blipFill>
          <a:blip r:embed="rId3"/>
          <a:srcRect/>
          <a:stretch>
            <a:fillRect/>
          </a:stretch>
        </p:blipFill>
        <p:spPr bwMode="auto">
          <a:xfrm>
            <a:off x="897841" y="1142984"/>
            <a:ext cx="7246059" cy="5257812"/>
          </a:xfrm>
          <a:prstGeom prst="rect">
            <a:avLst/>
          </a:prstGeom>
          <a:noFill/>
          <a:ln w="9525">
            <a:noFill/>
            <a:miter lim="800000"/>
            <a:headEnd/>
            <a:tailEnd/>
          </a:ln>
          <a:effectLst/>
        </p:spPr>
      </p:pic>
      <p:sp>
        <p:nvSpPr>
          <p:cNvPr id="8" name="矩形 7"/>
          <p:cNvSpPr/>
          <p:nvPr/>
        </p:nvSpPr>
        <p:spPr>
          <a:xfrm>
            <a:off x="3643306" y="2428868"/>
            <a:ext cx="1500198" cy="214314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Block cipher </a:t>
            </a:r>
            <a:r>
              <a:rPr lang="en-US" altLang="zh-CN" dirty="0" err="1" smtClean="0"/>
              <a:t>vs</a:t>
            </a:r>
            <a:r>
              <a:rPr lang="en-US" altLang="zh-CN" dirty="0" smtClean="0"/>
              <a:t> stream cipher</a:t>
            </a:r>
            <a:endParaRPr lang="zh-CN" altLang="en-US" dirty="0"/>
          </a:p>
        </p:txBody>
      </p:sp>
      <p:sp>
        <p:nvSpPr>
          <p:cNvPr id="6" name="内容占位符 5"/>
          <p:cNvSpPr>
            <a:spLocks noGrp="1"/>
          </p:cNvSpPr>
          <p:nvPr>
            <p:ph idx="1"/>
          </p:nvPr>
        </p:nvSpPr>
        <p:spPr/>
        <p:txBody>
          <a:bodyPr/>
          <a:lstStyle/>
          <a:p>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5</a:t>
            </a:fld>
            <a:endParaRPr lang="zh-CN" altLang="en-US"/>
          </a:p>
        </p:txBody>
      </p:sp>
      <p:pic>
        <p:nvPicPr>
          <p:cNvPr id="1026" name="Picture 3"/>
          <p:cNvPicPr>
            <a:picLocks noChangeAspect="1"/>
          </p:cNvPicPr>
          <p:nvPr/>
        </p:nvPicPr>
        <p:blipFill>
          <a:blip r:embed="rId3"/>
          <a:srcRect/>
          <a:stretch>
            <a:fillRect/>
          </a:stretch>
        </p:blipFill>
        <p:spPr bwMode="auto">
          <a:xfrm>
            <a:off x="1928794" y="1071546"/>
            <a:ext cx="5176854" cy="5300502"/>
          </a:xfrm>
          <a:prstGeom prst="rect">
            <a:avLst/>
          </a:prstGeom>
          <a:noFill/>
          <a:ln w="9525">
            <a:noFill/>
            <a:miter lim="800000"/>
            <a:headEnd/>
            <a:tailEnd/>
          </a:ln>
        </p:spPr>
      </p:pic>
      <p:sp>
        <p:nvSpPr>
          <p:cNvPr id="8" name="TextBox 7"/>
          <p:cNvSpPr txBox="1"/>
          <p:nvPr/>
        </p:nvSpPr>
        <p:spPr>
          <a:xfrm>
            <a:off x="643066" y="6121619"/>
            <a:ext cx="8000900" cy="307777"/>
          </a:xfrm>
          <a:prstGeom prst="rect">
            <a:avLst/>
          </a:prstGeom>
          <a:noFill/>
        </p:spPr>
        <p:txBody>
          <a:bodyPr wrap="square" rtlCol="0">
            <a:spAutoFit/>
          </a:bodyPr>
          <a:lstStyle/>
          <a:p>
            <a:r>
              <a:rPr lang="en-US" altLang="zh-CN" sz="1400" i="1" dirty="0" smtClean="0"/>
              <a:t>This figure is from Chapter 3 of William Stallings: “Cryptography and Network Security”, Fifth Edition, Prentice-Hall.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6" name="内容占位符 5"/>
          <p:cNvSpPr>
            <a:spLocks noGrp="1"/>
          </p:cNvSpPr>
          <p:nvPr>
            <p:ph idx="1"/>
          </p:nvPr>
        </p:nvSpPr>
        <p:spPr/>
        <p:txBody>
          <a:bodyPr>
            <a:normAutofit/>
          </a:bodyPr>
          <a:lstStyle/>
          <a:p>
            <a:r>
              <a:rPr lang="en-US" altLang="zh-CN" sz="2800" dirty="0" smtClean="0"/>
              <a:t>Block cipher </a:t>
            </a:r>
            <a:r>
              <a:rPr lang="en-US" altLang="zh-CN" sz="2800" dirty="0" err="1" smtClean="0"/>
              <a:t>vs</a:t>
            </a:r>
            <a:r>
              <a:rPr lang="en-US" altLang="zh-CN" sz="2800" dirty="0" smtClean="0"/>
              <a:t> stream cipher</a:t>
            </a:r>
          </a:p>
          <a:p>
            <a:r>
              <a:rPr lang="en-US" altLang="zh-CN" sz="2800" b="1" dirty="0" smtClean="0"/>
              <a:t>Ideal block cipher</a:t>
            </a:r>
          </a:p>
          <a:p>
            <a:r>
              <a:rPr lang="en-US" altLang="zh-CN" sz="2800" dirty="0"/>
              <a:t>Substitution-Permutation </a:t>
            </a:r>
            <a:r>
              <a:rPr lang="en-US" altLang="zh-CN" sz="2800" dirty="0" smtClean="0"/>
              <a:t>networks</a:t>
            </a:r>
            <a:endParaRPr lang="en-US" altLang="zh-CN" sz="2800" dirty="0"/>
          </a:p>
          <a:p>
            <a:pPr marL="342900" lvl="1" indent="-342900">
              <a:buFont typeface="Arial" panose="020B0604020202020204" pitchFamily="34" charset="0"/>
              <a:buChar char="•"/>
            </a:pPr>
            <a:r>
              <a:rPr lang="en-US" altLang="zh-CN" dirty="0" err="1"/>
              <a:t>Feistel</a:t>
            </a:r>
            <a:r>
              <a:rPr lang="en-US" altLang="zh-CN" dirty="0"/>
              <a:t> networks</a:t>
            </a:r>
          </a:p>
          <a:p>
            <a:r>
              <a:rPr lang="en-US" altLang="zh-CN" sz="2800" dirty="0" smtClean="0"/>
              <a:t>The </a:t>
            </a:r>
            <a:r>
              <a:rPr lang="en-US" altLang="zh-CN" sz="2800" dirty="0"/>
              <a:t>simplified DES</a:t>
            </a:r>
          </a:p>
          <a:p>
            <a:r>
              <a:rPr lang="en-US" altLang="zh-CN" sz="2800" dirty="0" smtClean="0"/>
              <a:t>The Data Encryption Standard (DES)</a:t>
            </a:r>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6</a:t>
            </a:fld>
            <a:endParaRPr lang="zh-CN" altLang="en-US"/>
          </a:p>
        </p:txBody>
      </p:sp>
    </p:spTree>
    <p:extLst>
      <p:ext uri="{BB962C8B-B14F-4D97-AF65-F5344CB8AC3E}">
        <p14:creationId xmlns:p14="http://schemas.microsoft.com/office/powerpoint/2010/main" val="1896519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Ideal block cipher</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7</a:t>
            </a:fld>
            <a:endParaRPr lang="zh-CN" altLang="en-US"/>
          </a:p>
        </p:txBody>
      </p:sp>
      <p:pic>
        <p:nvPicPr>
          <p:cNvPr id="2050" name="Picture 5"/>
          <p:cNvPicPr>
            <a:picLocks noChangeAspect="1" noChangeArrowheads="1"/>
          </p:cNvPicPr>
          <p:nvPr/>
        </p:nvPicPr>
        <p:blipFill>
          <a:blip r:embed="rId3"/>
          <a:srcRect/>
          <a:stretch>
            <a:fillRect/>
          </a:stretch>
        </p:blipFill>
        <p:spPr bwMode="auto">
          <a:xfrm>
            <a:off x="1214414" y="1166831"/>
            <a:ext cx="6464300" cy="4976813"/>
          </a:xfrm>
          <a:prstGeom prst="rect">
            <a:avLst/>
          </a:prstGeom>
          <a:noFill/>
          <a:ln w="9525">
            <a:noFill/>
            <a:miter lim="800000"/>
            <a:headEnd/>
            <a:tailEnd/>
          </a:ln>
        </p:spPr>
      </p:pic>
      <p:sp>
        <p:nvSpPr>
          <p:cNvPr id="8" name="TextBox 7"/>
          <p:cNvSpPr txBox="1"/>
          <p:nvPr/>
        </p:nvSpPr>
        <p:spPr>
          <a:xfrm>
            <a:off x="643066" y="6121619"/>
            <a:ext cx="8000900" cy="307777"/>
          </a:xfrm>
          <a:prstGeom prst="rect">
            <a:avLst/>
          </a:prstGeom>
          <a:noFill/>
        </p:spPr>
        <p:txBody>
          <a:bodyPr wrap="square" rtlCol="0">
            <a:spAutoFit/>
          </a:bodyPr>
          <a:lstStyle/>
          <a:p>
            <a:r>
              <a:rPr lang="en-US" altLang="zh-CN" sz="1400" i="1" dirty="0" smtClean="0"/>
              <a:t>This figure is from Chapter 3 of [1]</a:t>
            </a:r>
          </a:p>
        </p:txBody>
      </p:sp>
      <p:sp>
        <p:nvSpPr>
          <p:cNvPr id="9" name="TextBox 8"/>
          <p:cNvSpPr txBox="1"/>
          <p:nvPr/>
        </p:nvSpPr>
        <p:spPr>
          <a:xfrm>
            <a:off x="6286512" y="3357562"/>
            <a:ext cx="1119217" cy="369332"/>
          </a:xfrm>
          <a:prstGeom prst="rect">
            <a:avLst/>
          </a:prstGeom>
          <a:noFill/>
        </p:spPr>
        <p:txBody>
          <a:bodyPr wrap="none" rtlCol="0">
            <a:spAutoFit/>
          </a:bodyPr>
          <a:lstStyle/>
          <a:p>
            <a:r>
              <a:rPr lang="en-US" altLang="zh-CN" dirty="0" smtClean="0">
                <a:solidFill>
                  <a:srgbClr val="FF0000"/>
                </a:solidFill>
              </a:rPr>
              <a:t>codebook</a:t>
            </a:r>
            <a:endParaRPr lang="zh-CN" altLang="en-US" dirty="0">
              <a:solidFill>
                <a:srgbClr val="FF0000"/>
              </a:solidFill>
            </a:endParaRPr>
          </a:p>
        </p:txBody>
      </p:sp>
      <p:sp>
        <p:nvSpPr>
          <p:cNvPr id="7" name="TextBox 6"/>
          <p:cNvSpPr txBox="1"/>
          <p:nvPr/>
        </p:nvSpPr>
        <p:spPr>
          <a:xfrm>
            <a:off x="6441247" y="5893771"/>
            <a:ext cx="2202719" cy="369332"/>
          </a:xfrm>
          <a:prstGeom prst="rect">
            <a:avLst/>
          </a:prstGeom>
          <a:noFill/>
        </p:spPr>
        <p:txBody>
          <a:bodyPr wrap="none" rtlCol="0">
            <a:spAutoFit/>
          </a:bodyPr>
          <a:lstStyle/>
          <a:p>
            <a:r>
              <a:rPr lang="en-US" altLang="zh-CN" dirty="0" smtClean="0">
                <a:solidFill>
                  <a:srgbClr val="FF0000"/>
                </a:solidFill>
              </a:rPr>
              <a:t>Random permutation</a:t>
            </a:r>
            <a:endParaRPr lang="zh-CN" altLang="en-US" dirty="0">
              <a:solidFill>
                <a:srgbClr val="FF0000"/>
              </a:solidFill>
            </a:endParaRPr>
          </a:p>
        </p:txBody>
      </p:sp>
      <p:sp>
        <p:nvSpPr>
          <p:cNvPr id="11" name="内容占位符 10"/>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Ideal block cipher</a:t>
            </a:r>
            <a:endParaRPr lang="zh-CN" altLang="en-US" dirty="0"/>
          </a:p>
        </p:txBody>
      </p:sp>
      <p:sp>
        <p:nvSpPr>
          <p:cNvPr id="6" name="内容占位符 5"/>
          <p:cNvSpPr>
            <a:spLocks noGrp="1"/>
          </p:cNvSpPr>
          <p:nvPr>
            <p:ph idx="1"/>
          </p:nvPr>
        </p:nvSpPr>
        <p:spPr>
          <a:xfrm>
            <a:off x="539552" y="1415153"/>
            <a:ext cx="7632848" cy="4525963"/>
          </a:xfrm>
        </p:spPr>
        <p:txBody>
          <a:bodyPr>
            <a:normAutofit/>
          </a:bodyPr>
          <a:lstStyle/>
          <a:p>
            <a:r>
              <a:rPr lang="en-US" altLang="zh-CN" sz="2400" dirty="0" smtClean="0"/>
              <a:t>Encryption key: codebook</a:t>
            </a:r>
          </a:p>
          <a:p>
            <a:pPr lvl="1"/>
            <a:r>
              <a:rPr lang="en-US" altLang="zh-CN" sz="2000" dirty="0" smtClean="0"/>
              <a:t>Meaning the table that shows the relationship between the input blocks and the output blocks</a:t>
            </a:r>
          </a:p>
          <a:p>
            <a:r>
              <a:rPr lang="en-US" altLang="zh-CN" sz="2400" dirty="0" smtClean="0"/>
              <a:t>With a 4-bit block cipher</a:t>
            </a:r>
          </a:p>
          <a:p>
            <a:pPr lvl="1"/>
            <a:r>
              <a:rPr lang="en-US" altLang="zh-CN" sz="2000" dirty="0" smtClean="0"/>
              <a:t>2</a:t>
            </a:r>
            <a:r>
              <a:rPr lang="en-US" altLang="zh-CN" sz="2000" baseline="30000" dirty="0" smtClean="0"/>
              <a:t>4</a:t>
            </a:r>
            <a:r>
              <a:rPr lang="en-US" altLang="zh-CN" sz="2000" dirty="0" smtClean="0"/>
              <a:t> different possible patterns &lt;==&gt; 2</a:t>
            </a:r>
            <a:r>
              <a:rPr lang="en-US" altLang="zh-CN" sz="2000" baseline="30000" dirty="0" smtClean="0"/>
              <a:t>4</a:t>
            </a:r>
            <a:r>
              <a:rPr lang="en-US" altLang="zh-CN" sz="2000" dirty="0" smtClean="0"/>
              <a:t> different integers</a:t>
            </a:r>
            <a:endParaRPr lang="zh-CN" altLang="en-US" sz="2000" dirty="0" smtClean="0"/>
          </a:p>
          <a:p>
            <a:pPr lvl="1"/>
            <a:r>
              <a:rPr lang="en-US" altLang="zh-CN" sz="2000" dirty="0" smtClean="0"/>
              <a:t>A 4-bit block output for each integer</a:t>
            </a:r>
          </a:p>
          <a:p>
            <a:pPr lvl="1"/>
            <a:r>
              <a:rPr lang="en-US" altLang="zh-CN" sz="2000" dirty="0" smtClean="0"/>
              <a:t>The size of the codebook is 4×2</a:t>
            </a:r>
            <a:r>
              <a:rPr lang="en-US" altLang="zh-CN" sz="2000" baseline="30000" dirty="0" smtClean="0"/>
              <a:t>4</a:t>
            </a:r>
            <a:r>
              <a:rPr lang="en-US" altLang="zh-CN" sz="2000" dirty="0" smtClean="0"/>
              <a:t> = 64 bits</a:t>
            </a:r>
          </a:p>
          <a:p>
            <a:pPr lvl="1"/>
            <a:endParaRPr lang="zh-CN" altLang="en-US" sz="2000"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8</a:t>
            </a:fld>
            <a:endParaRPr lang="zh-CN" altLang="en-US"/>
          </a:p>
        </p:txBody>
      </p:sp>
      <p:graphicFrame>
        <p:nvGraphicFramePr>
          <p:cNvPr id="7" name="内容占位符 9"/>
          <p:cNvGraphicFramePr>
            <a:graphicFrameLocks/>
          </p:cNvGraphicFramePr>
          <p:nvPr>
            <p:extLst>
              <p:ext uri="{D42A27DB-BD31-4B8C-83A1-F6EECF244321}">
                <p14:modId xmlns:p14="http://schemas.microsoft.com/office/powerpoint/2010/main" val="620885541"/>
              </p:ext>
            </p:extLst>
          </p:nvPr>
        </p:nvGraphicFramePr>
        <p:xfrm>
          <a:off x="7946232" y="199072"/>
          <a:ext cx="864096" cy="6339840"/>
        </p:xfrm>
        <a:graphic>
          <a:graphicData uri="http://schemas.openxmlformats.org/drawingml/2006/table">
            <a:tbl>
              <a:tblPr firstRow="1" bandRow="1">
                <a:tableStyleId>{69CF1AB2-1976-4502-BF36-3FF5EA218861}</a:tableStyleId>
              </a:tblPr>
              <a:tblGrid>
                <a:gridCol w="864096"/>
              </a:tblGrid>
              <a:tr h="370840">
                <a:tc>
                  <a:txBody>
                    <a:bodyPr/>
                    <a:lstStyle/>
                    <a:p>
                      <a:r>
                        <a:rPr lang="en-US" altLang="zh-CN" sz="2000" b="0" dirty="0" smtClean="0"/>
                        <a:t>1110</a:t>
                      </a:r>
                      <a:endParaRPr lang="zh-CN" altLang="en-US" sz="2000" b="0" dirty="0"/>
                    </a:p>
                  </a:txBody>
                  <a:tcPr/>
                </a:tc>
              </a:tr>
              <a:tr h="370840">
                <a:tc>
                  <a:txBody>
                    <a:bodyPr/>
                    <a:lstStyle/>
                    <a:p>
                      <a:r>
                        <a:rPr lang="en-US" altLang="zh-CN" sz="2000" dirty="0" smtClean="0"/>
                        <a:t>0110</a:t>
                      </a:r>
                      <a:endParaRPr lang="zh-CN" altLang="en-US" sz="2000" dirty="0"/>
                    </a:p>
                  </a:txBody>
                  <a:tcPr/>
                </a:tc>
              </a:tr>
              <a:tr h="370840">
                <a:tc>
                  <a:txBody>
                    <a:bodyPr/>
                    <a:lstStyle/>
                    <a:p>
                      <a:r>
                        <a:rPr lang="en-US" altLang="zh-CN" sz="2000" dirty="0" smtClean="0"/>
                        <a:t>1101</a:t>
                      </a:r>
                      <a:endParaRPr lang="zh-CN" altLang="en-US" sz="2000" dirty="0"/>
                    </a:p>
                  </a:txBody>
                  <a:tcPr/>
                </a:tc>
              </a:tr>
              <a:tr h="370840">
                <a:tc>
                  <a:txBody>
                    <a:bodyPr/>
                    <a:lstStyle/>
                    <a:p>
                      <a:r>
                        <a:rPr lang="en-US" altLang="zh-CN" sz="2000" dirty="0" smtClean="0"/>
                        <a:t>0001</a:t>
                      </a:r>
                      <a:endParaRPr lang="zh-CN" altLang="en-US" sz="2000" dirty="0"/>
                    </a:p>
                  </a:txBody>
                  <a:tcPr/>
                </a:tc>
              </a:tr>
              <a:tr h="370840">
                <a:tc>
                  <a:txBody>
                    <a:bodyPr/>
                    <a:lstStyle/>
                    <a:p>
                      <a:r>
                        <a:rPr lang="en-US" altLang="zh-CN" sz="2000" dirty="0" smtClean="0"/>
                        <a:t>0010</a:t>
                      </a:r>
                      <a:endParaRPr lang="zh-CN" altLang="en-US" sz="2000" dirty="0"/>
                    </a:p>
                  </a:txBody>
                  <a:tcPr/>
                </a:tc>
              </a:tr>
              <a:tr h="370840">
                <a:tc>
                  <a:txBody>
                    <a:bodyPr/>
                    <a:lstStyle/>
                    <a:p>
                      <a:r>
                        <a:rPr lang="en-US" altLang="zh-CN" sz="2000" dirty="0" smtClean="0"/>
                        <a:t>1111</a:t>
                      </a:r>
                      <a:endParaRPr lang="zh-CN" altLang="en-US" sz="2000" dirty="0"/>
                    </a:p>
                  </a:txBody>
                  <a:tcPr/>
                </a:tc>
              </a:tr>
              <a:tr h="370840">
                <a:tc>
                  <a:txBody>
                    <a:bodyPr/>
                    <a:lstStyle/>
                    <a:p>
                      <a:r>
                        <a:rPr lang="en-US" altLang="zh-CN" sz="2000" dirty="0" smtClean="0"/>
                        <a:t>1011</a:t>
                      </a:r>
                      <a:endParaRPr lang="zh-CN" altLang="en-US" sz="2000" dirty="0"/>
                    </a:p>
                  </a:txBody>
                  <a:tcPr/>
                </a:tc>
              </a:tr>
              <a:tr h="370840">
                <a:tc>
                  <a:txBody>
                    <a:bodyPr/>
                    <a:lstStyle/>
                    <a:p>
                      <a:r>
                        <a:rPr lang="en-US" altLang="zh-CN" sz="2000" dirty="0" smtClean="0"/>
                        <a:t>1000</a:t>
                      </a:r>
                      <a:endParaRPr lang="zh-CN" altLang="en-US" sz="2000" dirty="0"/>
                    </a:p>
                  </a:txBody>
                  <a:tcPr/>
                </a:tc>
              </a:tr>
              <a:tr h="370840">
                <a:tc>
                  <a:txBody>
                    <a:bodyPr/>
                    <a:lstStyle/>
                    <a:p>
                      <a:r>
                        <a:rPr lang="en-US" altLang="zh-CN" sz="2000" dirty="0" smtClean="0"/>
                        <a:t>0011</a:t>
                      </a:r>
                      <a:endParaRPr lang="zh-CN" altLang="en-US" sz="2000" dirty="0"/>
                    </a:p>
                  </a:txBody>
                  <a:tcPr/>
                </a:tc>
              </a:tr>
              <a:tr h="370840">
                <a:tc>
                  <a:txBody>
                    <a:bodyPr/>
                    <a:lstStyle/>
                    <a:p>
                      <a:r>
                        <a:rPr lang="en-US" altLang="zh-CN" sz="2000" dirty="0" smtClean="0"/>
                        <a:t>1010</a:t>
                      </a:r>
                      <a:endParaRPr lang="zh-CN" altLang="en-US" sz="2000" dirty="0"/>
                    </a:p>
                  </a:txBody>
                  <a:tcPr/>
                </a:tc>
              </a:tr>
              <a:tr h="370840">
                <a:tc>
                  <a:txBody>
                    <a:bodyPr/>
                    <a:lstStyle/>
                    <a:p>
                      <a:r>
                        <a:rPr lang="en-US" altLang="zh-CN" sz="2000" dirty="0" smtClean="0"/>
                        <a:t>0110</a:t>
                      </a:r>
                      <a:endParaRPr lang="zh-CN" altLang="en-US" sz="20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t>1100</a:t>
                      </a:r>
                      <a:endParaRPr lang="zh-CN" altLang="en-US" sz="2000" dirty="0" smtClean="0"/>
                    </a:p>
                  </a:txBody>
                  <a:tcPr/>
                </a:tc>
              </a:tr>
              <a:tr h="370840">
                <a:tc>
                  <a:txBody>
                    <a:bodyPr/>
                    <a:lstStyle/>
                    <a:p>
                      <a:r>
                        <a:rPr lang="en-US" altLang="zh-CN" sz="2000" dirty="0" smtClean="0"/>
                        <a:t>0101</a:t>
                      </a:r>
                      <a:endParaRPr lang="zh-CN" altLang="en-US" sz="2000" dirty="0"/>
                    </a:p>
                  </a:txBody>
                  <a:tcPr/>
                </a:tc>
              </a:tr>
              <a:tr h="370840">
                <a:tc>
                  <a:txBody>
                    <a:bodyPr/>
                    <a:lstStyle/>
                    <a:p>
                      <a:r>
                        <a:rPr lang="en-US" altLang="zh-CN" sz="2000" dirty="0" smtClean="0"/>
                        <a:t>1001</a:t>
                      </a:r>
                      <a:endParaRPr lang="zh-CN" altLang="en-US" sz="2000" dirty="0"/>
                    </a:p>
                  </a:txBody>
                  <a:tcPr/>
                </a:tc>
              </a:tr>
              <a:tr h="370840">
                <a:tc>
                  <a:txBody>
                    <a:bodyPr/>
                    <a:lstStyle/>
                    <a:p>
                      <a:r>
                        <a:rPr lang="en-US" altLang="zh-CN" sz="2000" dirty="0" smtClean="0"/>
                        <a:t>0000</a:t>
                      </a:r>
                      <a:endParaRPr lang="zh-CN" altLang="en-US" sz="2000" dirty="0"/>
                    </a:p>
                  </a:txBody>
                  <a:tcPr/>
                </a:tc>
              </a:tr>
              <a:tr h="370840">
                <a:tc>
                  <a:txBody>
                    <a:bodyPr/>
                    <a:lstStyle/>
                    <a:p>
                      <a:r>
                        <a:rPr lang="en-US" altLang="zh-CN" sz="2000" dirty="0" smtClean="0"/>
                        <a:t>0111</a:t>
                      </a:r>
                      <a:endParaRPr lang="zh-CN" altLang="en-US" sz="2000" dirty="0"/>
                    </a:p>
                  </a:txBody>
                  <a:tcPr/>
                </a:tc>
              </a:tr>
            </a:tbl>
          </a:graphicData>
        </a:graphic>
      </p:graphicFrame>
      <p:sp>
        <p:nvSpPr>
          <p:cNvPr id="8" name="内容占位符 5"/>
          <p:cNvSpPr txBox="1">
            <a:spLocks/>
          </p:cNvSpPr>
          <p:nvPr/>
        </p:nvSpPr>
        <p:spPr>
          <a:xfrm>
            <a:off x="539552" y="4221088"/>
            <a:ext cx="7309132" cy="19442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400" dirty="0" smtClean="0"/>
              <a:t>With a 64-bit block cipher</a:t>
            </a:r>
          </a:p>
          <a:p>
            <a:pPr lvl="1"/>
            <a:r>
              <a:rPr lang="en-US" altLang="zh-CN" sz="2000" dirty="0" smtClean="0"/>
              <a:t>2</a:t>
            </a:r>
            <a:r>
              <a:rPr lang="en-US" altLang="zh-CN" sz="2000" baseline="30000" dirty="0" smtClean="0"/>
              <a:t>64</a:t>
            </a:r>
            <a:r>
              <a:rPr lang="en-US" altLang="zh-CN" sz="2000" dirty="0" smtClean="0"/>
              <a:t> different possible patterns &lt;==&gt; 2</a:t>
            </a:r>
            <a:r>
              <a:rPr lang="en-US" altLang="zh-CN" sz="2000" baseline="30000" dirty="0" smtClean="0"/>
              <a:t>64</a:t>
            </a:r>
            <a:r>
              <a:rPr lang="en-US" altLang="zh-CN" sz="2000" dirty="0" smtClean="0"/>
              <a:t> different integers</a:t>
            </a:r>
          </a:p>
          <a:p>
            <a:pPr lvl="1"/>
            <a:r>
              <a:rPr lang="en-US" altLang="zh-CN" sz="2000" dirty="0" smtClean="0"/>
              <a:t>A 64-bit block output for each integer</a:t>
            </a:r>
          </a:p>
          <a:p>
            <a:pPr lvl="1"/>
            <a:r>
              <a:rPr lang="en-US" altLang="zh-CN" sz="2000" dirty="0" smtClean="0"/>
              <a:t>The size of the codebook is </a:t>
            </a:r>
            <a:r>
              <a:rPr lang="en-US" altLang="zh-CN" sz="2000" dirty="0" smtClean="0">
                <a:solidFill>
                  <a:srgbClr val="FF0000"/>
                </a:solidFill>
              </a:rPr>
              <a:t>64×2</a:t>
            </a:r>
            <a:r>
              <a:rPr lang="en-US" altLang="zh-CN" sz="2000" baseline="30000" dirty="0" smtClean="0">
                <a:solidFill>
                  <a:srgbClr val="FF0000"/>
                </a:solidFill>
              </a:rPr>
              <a:t>64</a:t>
            </a:r>
            <a:r>
              <a:rPr lang="en-US" altLang="zh-CN" sz="2000" dirty="0" smtClean="0">
                <a:solidFill>
                  <a:srgbClr val="FF0000"/>
                </a:solidFill>
              </a:rPr>
              <a:t> </a:t>
            </a:r>
            <a:r>
              <a:rPr lang="en-US" altLang="zh-CN" sz="2000" dirty="0" smtClean="0">
                <a:solidFill>
                  <a:srgbClr val="FF0000"/>
                </a:solidFill>
                <a:ea typeface="宋体"/>
              </a:rPr>
              <a:t>≈ </a:t>
            </a:r>
            <a:r>
              <a:rPr lang="en-US" altLang="zh-CN" sz="2000" dirty="0" smtClean="0">
                <a:solidFill>
                  <a:srgbClr val="FF0000"/>
                </a:solidFill>
              </a:rPr>
              <a:t>10</a:t>
            </a:r>
            <a:r>
              <a:rPr lang="en-US" altLang="zh-CN" sz="2000" baseline="30000" dirty="0" smtClean="0">
                <a:solidFill>
                  <a:srgbClr val="FF0000"/>
                </a:solidFill>
              </a:rPr>
              <a:t>21</a:t>
            </a:r>
            <a:r>
              <a:rPr lang="en-US" altLang="zh-CN" sz="2000" dirty="0" smtClean="0">
                <a:solidFill>
                  <a:srgbClr val="FF0000"/>
                </a:solidFill>
              </a:rPr>
              <a:t> (bits)</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6" name="内容占位符 5"/>
          <p:cNvSpPr>
            <a:spLocks noGrp="1"/>
          </p:cNvSpPr>
          <p:nvPr>
            <p:ph idx="1"/>
          </p:nvPr>
        </p:nvSpPr>
        <p:spPr/>
        <p:txBody>
          <a:bodyPr>
            <a:normAutofit/>
          </a:bodyPr>
          <a:lstStyle/>
          <a:p>
            <a:r>
              <a:rPr lang="en-US" altLang="zh-CN" sz="2800" dirty="0" smtClean="0"/>
              <a:t>Block cipher </a:t>
            </a:r>
            <a:r>
              <a:rPr lang="en-US" altLang="zh-CN" sz="2800" dirty="0" err="1" smtClean="0"/>
              <a:t>vs</a:t>
            </a:r>
            <a:r>
              <a:rPr lang="en-US" altLang="zh-CN" sz="2800" dirty="0" smtClean="0"/>
              <a:t> stream cipher</a:t>
            </a:r>
          </a:p>
          <a:p>
            <a:r>
              <a:rPr lang="en-US" altLang="zh-CN" sz="2800" dirty="0" smtClean="0"/>
              <a:t>Ideal block cipher</a:t>
            </a:r>
          </a:p>
          <a:p>
            <a:r>
              <a:rPr lang="en-US" altLang="zh-CN" sz="2800" b="1" dirty="0"/>
              <a:t>Substitution-Permutation </a:t>
            </a:r>
            <a:r>
              <a:rPr lang="en-US" altLang="zh-CN" sz="2800" b="1" dirty="0" smtClean="0"/>
              <a:t>networks</a:t>
            </a:r>
            <a:endParaRPr lang="en-US" altLang="zh-CN" sz="2800" b="1" dirty="0"/>
          </a:p>
          <a:p>
            <a:pPr marL="342900" lvl="1" indent="-342900">
              <a:buFont typeface="Arial" panose="020B0604020202020204" pitchFamily="34" charset="0"/>
              <a:buChar char="•"/>
            </a:pPr>
            <a:r>
              <a:rPr lang="en-US" altLang="zh-CN" dirty="0" err="1"/>
              <a:t>Feistel</a:t>
            </a:r>
            <a:r>
              <a:rPr lang="en-US" altLang="zh-CN" dirty="0"/>
              <a:t> networks</a:t>
            </a:r>
          </a:p>
          <a:p>
            <a:r>
              <a:rPr lang="en-US" altLang="zh-CN" sz="2800" dirty="0" smtClean="0"/>
              <a:t>The </a:t>
            </a:r>
            <a:r>
              <a:rPr lang="en-US" altLang="zh-CN" sz="2800" dirty="0"/>
              <a:t>simplified DES</a:t>
            </a:r>
          </a:p>
          <a:p>
            <a:r>
              <a:rPr lang="en-US" altLang="zh-CN" sz="2800" dirty="0" smtClean="0"/>
              <a:t>The Data Encryption Standard (DES)</a:t>
            </a:r>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9</a:t>
            </a:fld>
            <a:endParaRPr lang="zh-CN" altLang="en-US"/>
          </a:p>
        </p:txBody>
      </p:sp>
    </p:spTree>
    <p:extLst>
      <p:ext uri="{BB962C8B-B14F-4D97-AF65-F5344CB8AC3E}">
        <p14:creationId xmlns:p14="http://schemas.microsoft.com/office/powerpoint/2010/main" val="2167104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3521</TotalTime>
  <Words>4628</Words>
  <Application>Microsoft Office PowerPoint</Application>
  <PresentationFormat>全屏显示(4:3)</PresentationFormat>
  <Paragraphs>423</Paragraphs>
  <Slides>45</Slides>
  <Notes>25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45</vt:i4>
      </vt:variant>
    </vt:vector>
  </HeadingPairs>
  <TitlesOfParts>
    <vt:vector size="56" baseType="lpstr">
      <vt:lpstr>MS PGothic</vt:lpstr>
      <vt:lpstr>华文楷体</vt:lpstr>
      <vt:lpstr>宋体</vt:lpstr>
      <vt:lpstr>Arial</vt:lpstr>
      <vt:lpstr>Calibri</vt:lpstr>
      <vt:lpstr>Symbol</vt:lpstr>
      <vt:lpstr>Times New Roman</vt:lpstr>
      <vt:lpstr>Wingdings</vt:lpstr>
      <vt:lpstr>Office 主题​​</vt:lpstr>
      <vt:lpstr>公式</vt:lpstr>
      <vt:lpstr>Visio</vt:lpstr>
      <vt:lpstr>L11.1: Block cipher-DES 第11.1讲：分组密码-DES</vt:lpstr>
      <vt:lpstr>Recall</vt:lpstr>
      <vt:lpstr>Outline</vt:lpstr>
      <vt:lpstr>Block cipher vs stream cipher</vt:lpstr>
      <vt:lpstr>Block cipher vs stream cipher</vt:lpstr>
      <vt:lpstr>Outline</vt:lpstr>
      <vt:lpstr>Ideal block cipher</vt:lpstr>
      <vt:lpstr>Ideal block cipher</vt:lpstr>
      <vt:lpstr>Outline</vt:lpstr>
      <vt:lpstr>Diffusion and confusion扩散与混淆</vt:lpstr>
      <vt:lpstr>Diffusion and confusion</vt:lpstr>
      <vt:lpstr>Substitution-Permutation Networks</vt:lpstr>
      <vt:lpstr>PowerPoint 演示文稿</vt:lpstr>
      <vt:lpstr>Design Principles of Substitution-Permutation Networks </vt:lpstr>
      <vt:lpstr>Outline</vt:lpstr>
      <vt:lpstr>Feistel Networks</vt:lpstr>
      <vt:lpstr>Feistel Networks</vt:lpstr>
      <vt:lpstr>Feistel Network</vt:lpstr>
      <vt:lpstr>Outline</vt:lpstr>
      <vt:lpstr>The simplified DES</vt:lpstr>
      <vt:lpstr>Overview</vt:lpstr>
      <vt:lpstr>Subkey Generation </vt:lpstr>
      <vt:lpstr>Subkey Generation </vt:lpstr>
      <vt:lpstr>Encryption</vt:lpstr>
      <vt:lpstr>PowerPoint 演示文稿</vt:lpstr>
      <vt:lpstr>Security analysis</vt:lpstr>
      <vt:lpstr>Outline</vt:lpstr>
      <vt:lpstr>Data Encryption Standard (DES)</vt:lpstr>
      <vt:lpstr>DES History</vt:lpstr>
      <vt:lpstr>DES Encryption Overview</vt:lpstr>
      <vt:lpstr>DES Encryption Overview</vt:lpstr>
      <vt:lpstr>DES Encryption Overview</vt:lpstr>
      <vt:lpstr>Initial Permutation IP</vt:lpstr>
      <vt:lpstr>One round of DES structure</vt:lpstr>
      <vt:lpstr>One round of DES structure</vt:lpstr>
      <vt:lpstr>DES Round in Full</vt:lpstr>
      <vt:lpstr>Strength of DES – Key Size</vt:lpstr>
      <vt:lpstr>Weak Keys</vt:lpstr>
      <vt:lpstr>Attacks on DES</vt:lpstr>
      <vt:lpstr>Countering Attacks</vt:lpstr>
      <vt:lpstr>References</vt:lpstr>
      <vt:lpstr>Homework</vt:lpstr>
      <vt:lpstr>Overview</vt:lpstr>
      <vt:lpstr>Subkey Generation </vt:lpstr>
      <vt:lpstr>Encryption</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Cryptography -- Introduction</dc:title>
  <dc:creator>User</dc:creator>
  <cp:lastModifiedBy>ZoeLJiang</cp:lastModifiedBy>
  <cp:revision>470</cp:revision>
  <dcterms:created xsi:type="dcterms:W3CDTF">2011-11-22T17:09:53Z</dcterms:created>
  <dcterms:modified xsi:type="dcterms:W3CDTF">2018-10-16T17:09:21Z</dcterms:modified>
</cp:coreProperties>
</file>