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handoutMasterIdLst>
    <p:handoutMasterId r:id="rId46"/>
  </p:handoutMasterIdLst>
  <p:sldIdLst>
    <p:sldId id="256" r:id="rId2"/>
    <p:sldId id="296" r:id="rId3"/>
    <p:sldId id="404" r:id="rId4"/>
    <p:sldId id="405" r:id="rId5"/>
    <p:sldId id="415" r:id="rId6"/>
    <p:sldId id="329" r:id="rId7"/>
    <p:sldId id="330" r:id="rId8"/>
    <p:sldId id="331" r:id="rId9"/>
    <p:sldId id="332" r:id="rId10"/>
    <p:sldId id="333" r:id="rId11"/>
    <p:sldId id="334" r:id="rId12"/>
    <p:sldId id="335" r:id="rId13"/>
    <p:sldId id="336" r:id="rId14"/>
    <p:sldId id="337" r:id="rId15"/>
    <p:sldId id="338" r:id="rId16"/>
    <p:sldId id="418" r:id="rId17"/>
    <p:sldId id="341" r:id="rId18"/>
    <p:sldId id="342" r:id="rId19"/>
    <p:sldId id="343" r:id="rId20"/>
    <p:sldId id="344" r:id="rId21"/>
    <p:sldId id="345" r:id="rId22"/>
    <p:sldId id="346" r:id="rId23"/>
    <p:sldId id="347" r:id="rId24"/>
    <p:sldId id="348" r:id="rId25"/>
    <p:sldId id="398" r:id="rId26"/>
    <p:sldId id="424" r:id="rId27"/>
    <p:sldId id="425" r:id="rId28"/>
    <p:sldId id="426" r:id="rId29"/>
    <p:sldId id="427" r:id="rId30"/>
    <p:sldId id="428" r:id="rId31"/>
    <p:sldId id="429" r:id="rId32"/>
    <p:sldId id="430" r:id="rId33"/>
    <p:sldId id="419" r:id="rId34"/>
    <p:sldId id="399" r:id="rId35"/>
    <p:sldId id="400" r:id="rId36"/>
    <p:sldId id="420" r:id="rId37"/>
    <p:sldId id="406" r:id="rId38"/>
    <p:sldId id="407" r:id="rId39"/>
    <p:sldId id="421" r:id="rId40"/>
    <p:sldId id="401" r:id="rId41"/>
    <p:sldId id="402" r:id="rId42"/>
    <p:sldId id="325" r:id="rId43"/>
    <p:sldId id="364" r:id="rId44"/>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644" autoAdjust="0"/>
    <p:restoredTop sz="83636" autoAdjust="0"/>
  </p:normalViewPr>
  <p:slideViewPr>
    <p:cSldViewPr>
      <p:cViewPr varScale="1">
        <p:scale>
          <a:sx n="88" d="100"/>
          <a:sy n="88" d="100"/>
        </p:scale>
        <p:origin x="-73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E7D9BE84-FDB0-4BB8-A851-51004E275E84}" type="datetimeFigureOut">
              <a:rPr lang="zh-CN" altLang="en-US" smtClean="0"/>
              <a:pPr/>
              <a:t>2018/10/17</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CE988FE8-52DA-4EDF-9178-A504EB96618E}" type="slidenum">
              <a:rPr lang="zh-CN" altLang="en-US" smtClean="0"/>
              <a:pPr/>
              <a:t>‹#›</a:t>
            </a:fld>
            <a:endParaRPr lang="zh-CN" altLang="en-US"/>
          </a:p>
        </p:txBody>
      </p:sp>
    </p:spTree>
    <p:extLst>
      <p:ext uri="{BB962C8B-B14F-4D97-AF65-F5344CB8AC3E}">
        <p14:creationId xmlns:p14="http://schemas.microsoft.com/office/powerpoint/2010/main" xmlns="" val="186809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2708DE01-F05D-41D9-9232-7DA54F2E1FC9}" type="datetimeFigureOut">
              <a:rPr lang="zh-CN" altLang="en-US" smtClean="0"/>
              <a:pPr/>
              <a:t>2018/10/17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23F785F5-9F86-40D3-96CF-6A91DA64D825}" type="slidenum">
              <a:rPr lang="zh-CN" altLang="en-US" smtClean="0"/>
              <a:pPr/>
              <a:t>‹#›</a:t>
            </a:fld>
            <a:endParaRPr lang="zh-CN" altLang="en-US"/>
          </a:p>
        </p:txBody>
      </p:sp>
    </p:spTree>
    <p:extLst>
      <p:ext uri="{BB962C8B-B14F-4D97-AF65-F5344CB8AC3E}">
        <p14:creationId xmlns:p14="http://schemas.microsoft.com/office/powerpoint/2010/main" xmlns="" val="320599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a:t>
            </a:fld>
            <a:endParaRPr lang="zh-CN" altLang="en-US"/>
          </a:p>
        </p:txBody>
      </p:sp>
    </p:spTree>
    <p:extLst>
      <p:ext uri="{BB962C8B-B14F-4D97-AF65-F5344CB8AC3E}">
        <p14:creationId xmlns:p14="http://schemas.microsoft.com/office/powerpoint/2010/main" xmlns="" val="650920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What about the other three conditions that </a:t>
            </a:r>
            <a:r>
              <a:rPr lang="en-US" altLang="zh-CN" i="1" dirty="0" smtClean="0"/>
              <a:t>G</a:t>
            </a:r>
            <a:r>
              <a:rPr lang="en-US" altLang="zh-CN" baseline="-25000" dirty="0" smtClean="0"/>
              <a:t>3</a:t>
            </a:r>
            <a:r>
              <a:rPr lang="en-US" altLang="zh-CN" dirty="0" smtClean="0"/>
              <a:t> must satisfy if it is a group?</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Since it is a small enough set, we can also easily demonstrate that </a:t>
            </a:r>
            <a:r>
              <a:rPr lang="en-US" altLang="zh-CN" i="1" dirty="0" smtClean="0"/>
              <a:t>G</a:t>
            </a:r>
            <a:r>
              <a:rPr lang="en-US" altLang="zh-CN" baseline="-25000" dirty="0" smtClean="0"/>
              <a:t>3</a:t>
            </a:r>
            <a:r>
              <a:rPr lang="en-US" altLang="zh-CN" dirty="0" smtClean="0"/>
              <a:t> obeys the </a:t>
            </a:r>
            <a:r>
              <a:rPr lang="en-US" altLang="zh-CN" b="1" dirty="0" smtClean="0"/>
              <a:t>associative</a:t>
            </a:r>
            <a:r>
              <a:rPr lang="en-US" altLang="zh-CN" dirty="0" smtClean="0"/>
              <a:t> property with respect to the operator. This we can do by showing that for any three elements </a:t>
            </a:r>
            <a:r>
              <a:rPr lang="el-GR" altLang="zh-CN" i="1" dirty="0" smtClean="0">
                <a:ea typeface="+mn-ea"/>
              </a:rPr>
              <a:t>α</a:t>
            </a:r>
            <a:r>
              <a:rPr lang="en-US" altLang="zh-CN" baseline="-25000" dirty="0" smtClean="0"/>
              <a:t>1</a:t>
            </a:r>
            <a:r>
              <a:rPr lang="en-US" altLang="zh-CN" dirty="0" smtClean="0"/>
              <a:t>, </a:t>
            </a:r>
            <a:r>
              <a:rPr lang="el-GR" altLang="zh-CN" i="1" dirty="0" smtClean="0">
                <a:ea typeface="+mn-ea"/>
              </a:rPr>
              <a:t>α</a:t>
            </a:r>
            <a:r>
              <a:rPr lang="en-US" altLang="zh-CN" baseline="-25000" dirty="0" smtClean="0"/>
              <a:t>2</a:t>
            </a:r>
            <a:r>
              <a:rPr lang="en-US" altLang="zh-CN" dirty="0" smtClean="0"/>
              <a:t>, and </a:t>
            </a:r>
            <a:r>
              <a:rPr lang="el-GR" altLang="zh-CN" i="1" dirty="0" smtClean="0">
                <a:ea typeface="+mn-ea"/>
              </a:rPr>
              <a:t>α</a:t>
            </a:r>
            <a:r>
              <a:rPr lang="en-US" altLang="zh-CN" baseline="-25000" dirty="0" smtClean="0"/>
              <a:t>3</a:t>
            </a:r>
            <a:r>
              <a:rPr lang="en-US" altLang="zh-CN" dirty="0" smtClean="0"/>
              <a:t> of the set </a:t>
            </a:r>
            <a:r>
              <a:rPr lang="en-US" altLang="zh-CN" i="1" dirty="0" smtClean="0"/>
              <a:t>G</a:t>
            </a:r>
            <a:r>
              <a:rPr lang="en-US" altLang="zh-CN" baseline="-25000" dirty="0" smtClean="0"/>
              <a:t>3</a:t>
            </a:r>
            <a:r>
              <a:rPr lang="en-US" altLang="zh-CN" dirty="0" smtClean="0"/>
              <a:t>, the following will always be true.</a:t>
            </a:r>
          </a:p>
          <a:p>
            <a:pPr lvl="1"/>
            <a:r>
              <a:rPr lang="el-GR" altLang="zh-CN" i="1" dirty="0" smtClean="0">
                <a:ea typeface="+mn-ea"/>
              </a:rPr>
              <a:t>α</a:t>
            </a:r>
            <a:r>
              <a:rPr lang="en-US" altLang="zh-CN" baseline="-25000" dirty="0" smtClean="0"/>
              <a:t>1 </a:t>
            </a:r>
            <a:r>
              <a:rPr lang="en-US" altLang="zh-CN" dirty="0" smtClean="0">
                <a:ea typeface="+mn-ea"/>
              </a:rPr>
              <a:t>• (</a:t>
            </a:r>
            <a:r>
              <a:rPr lang="el-GR" altLang="zh-CN" i="1" dirty="0" smtClean="0">
                <a:ea typeface="+mn-ea"/>
              </a:rPr>
              <a:t>α</a:t>
            </a:r>
            <a:r>
              <a:rPr lang="en-US" altLang="zh-CN" baseline="-25000" dirty="0" smtClean="0"/>
              <a:t>2</a:t>
            </a:r>
            <a:r>
              <a:rPr lang="en-US" altLang="zh-CN" dirty="0" smtClean="0"/>
              <a:t> </a:t>
            </a:r>
            <a:r>
              <a:rPr lang="en-US" altLang="zh-CN" dirty="0" smtClean="0">
                <a:ea typeface="+mn-ea"/>
              </a:rPr>
              <a:t>• </a:t>
            </a:r>
            <a:r>
              <a:rPr lang="el-GR" altLang="zh-CN" i="1" dirty="0" smtClean="0">
                <a:ea typeface="+mn-ea"/>
              </a:rPr>
              <a:t>α</a:t>
            </a:r>
            <a:r>
              <a:rPr lang="en-US" altLang="zh-CN" baseline="-25000" dirty="0" smtClean="0"/>
              <a:t>3</a:t>
            </a:r>
            <a:r>
              <a:rPr lang="en-US" altLang="zh-CN" dirty="0" smtClean="0"/>
              <a:t>) = (</a:t>
            </a:r>
            <a:r>
              <a:rPr lang="el-GR" altLang="zh-CN" i="1" dirty="0" smtClean="0">
                <a:ea typeface="+mn-ea"/>
              </a:rPr>
              <a:t>α</a:t>
            </a:r>
            <a:r>
              <a:rPr lang="en-US" altLang="zh-CN" baseline="-25000" dirty="0" smtClean="0"/>
              <a:t>1 </a:t>
            </a:r>
            <a:r>
              <a:rPr lang="en-US" altLang="zh-CN" dirty="0" smtClean="0">
                <a:ea typeface="+mn-ea"/>
              </a:rPr>
              <a:t>• </a:t>
            </a:r>
            <a:r>
              <a:rPr lang="el-GR" altLang="zh-CN" i="1" dirty="0" smtClean="0">
                <a:ea typeface="+mn-ea"/>
              </a:rPr>
              <a:t>α</a:t>
            </a:r>
            <a:r>
              <a:rPr lang="en-US" altLang="zh-CN" baseline="-25000" dirty="0" smtClean="0"/>
              <a:t>2</a:t>
            </a:r>
            <a:r>
              <a:rPr lang="en-US" altLang="zh-CN" dirty="0" smtClean="0"/>
              <a:t>) </a:t>
            </a:r>
            <a:r>
              <a:rPr lang="en-US" altLang="zh-CN" dirty="0" smtClean="0">
                <a:ea typeface="+mn-ea"/>
              </a:rPr>
              <a:t>• </a:t>
            </a:r>
            <a:r>
              <a:rPr lang="el-GR" altLang="zh-CN" i="1" dirty="0" smtClean="0">
                <a:ea typeface="+mn-ea"/>
              </a:rPr>
              <a:t>α</a:t>
            </a:r>
            <a:r>
              <a:rPr lang="en-US" altLang="zh-CN" baseline="-25000" dirty="0" smtClean="0"/>
              <a:t>3</a:t>
            </a:r>
            <a:r>
              <a:rPr lang="en-US" altLang="zh-CN" dirty="0" smtClean="0"/>
              <a:t> </a:t>
            </a:r>
          </a:p>
          <a:p>
            <a:r>
              <a:rPr lang="en-US" altLang="zh-CN" dirty="0" smtClean="0"/>
              <a:t>The set </a:t>
            </a:r>
            <a:r>
              <a:rPr lang="en-US" altLang="zh-CN" i="1" dirty="0" smtClean="0"/>
              <a:t>G</a:t>
            </a:r>
            <a:r>
              <a:rPr lang="en-US" altLang="zh-CN" baseline="-25000" dirty="0" smtClean="0"/>
              <a:t>3</a:t>
            </a:r>
            <a:r>
              <a:rPr lang="en-US" altLang="zh-CN" dirty="0" smtClean="0"/>
              <a:t> obviously contains a special element (1,2,3) that can serve as the </a:t>
            </a:r>
            <a:r>
              <a:rPr lang="en-US" altLang="zh-CN" b="1" dirty="0" smtClean="0"/>
              <a:t>identity</a:t>
            </a:r>
            <a:r>
              <a:rPr lang="en-US" altLang="zh-CN" dirty="0" smtClean="0"/>
              <a:t> element with respect to the operation </a:t>
            </a:r>
            <a:r>
              <a:rPr lang="en-US" altLang="zh-CN" dirty="0" smtClean="0">
                <a:ea typeface="+mn-ea"/>
              </a:rPr>
              <a:t>•</a:t>
            </a:r>
            <a:r>
              <a:rPr lang="en-US" altLang="zh-CN" dirty="0" smtClean="0"/>
              <a:t>. It is definitely the case that for any </a:t>
            </a:r>
            <a:r>
              <a:rPr lang="el-GR" altLang="zh-CN" i="1" dirty="0" smtClean="0">
                <a:ea typeface="+mn-ea"/>
              </a:rPr>
              <a:t>α</a:t>
            </a:r>
            <a:r>
              <a:rPr lang="en-US" altLang="zh-CN" dirty="0" smtClean="0">
                <a:ea typeface="+mn-ea"/>
              </a:rPr>
              <a:t> ∈ </a:t>
            </a:r>
            <a:r>
              <a:rPr lang="en-US" altLang="zh-CN" i="1" dirty="0" smtClean="0">
                <a:ea typeface="+mn-ea"/>
              </a:rPr>
              <a:t>G</a:t>
            </a:r>
            <a:r>
              <a:rPr lang="en-US" altLang="zh-CN" baseline="-25000" dirty="0" smtClean="0">
                <a:ea typeface="+mn-ea"/>
              </a:rPr>
              <a:t>3</a:t>
            </a:r>
            <a:r>
              <a:rPr lang="en-US" altLang="zh-CN" dirty="0" smtClean="0">
                <a:ea typeface="+mn-ea"/>
              </a:rPr>
              <a:t>, we have </a:t>
            </a:r>
          </a:p>
          <a:p>
            <a:pPr lvl="1"/>
            <a:r>
              <a:rPr lang="en-US" altLang="zh-CN" dirty="0" smtClean="0"/>
              <a:t>(1,2,3) </a:t>
            </a:r>
            <a:r>
              <a:rPr lang="en-US" altLang="zh-CN" dirty="0" smtClean="0">
                <a:ea typeface="+mn-ea"/>
              </a:rPr>
              <a:t>• </a:t>
            </a:r>
            <a:r>
              <a:rPr lang="el-GR" altLang="zh-CN" i="1" dirty="0" smtClean="0">
                <a:ea typeface="+mn-ea"/>
              </a:rPr>
              <a:t>α</a:t>
            </a:r>
            <a:r>
              <a:rPr lang="en-US" altLang="zh-CN" baseline="-25000" dirty="0" smtClean="0"/>
              <a:t>3</a:t>
            </a:r>
            <a:r>
              <a:rPr lang="en-US" altLang="zh-CN" dirty="0" smtClean="0"/>
              <a:t> = </a:t>
            </a:r>
            <a:r>
              <a:rPr lang="el-GR" altLang="zh-CN" i="1" dirty="0" smtClean="0">
                <a:ea typeface="+mn-ea"/>
              </a:rPr>
              <a:t>α</a:t>
            </a:r>
            <a:r>
              <a:rPr lang="en-US" altLang="zh-CN" baseline="-25000" dirty="0" smtClean="0"/>
              <a:t>3</a:t>
            </a:r>
            <a:r>
              <a:rPr lang="en-US" altLang="zh-CN" dirty="0" smtClean="0"/>
              <a:t> </a:t>
            </a:r>
            <a:r>
              <a:rPr lang="en-US" altLang="zh-CN" dirty="0" smtClean="0">
                <a:ea typeface="+mn-ea"/>
              </a:rPr>
              <a:t>• </a:t>
            </a:r>
            <a:r>
              <a:rPr lang="en-US" altLang="zh-CN" dirty="0" smtClean="0"/>
              <a:t>(1,2,3)  = </a:t>
            </a:r>
            <a:r>
              <a:rPr lang="el-GR" altLang="zh-CN" i="1" dirty="0" smtClean="0">
                <a:ea typeface="+mn-ea"/>
              </a:rPr>
              <a:t>α</a:t>
            </a:r>
            <a:r>
              <a:rPr lang="en-US" altLang="zh-CN" baseline="-25000" dirty="0" smtClean="0"/>
              <a:t>3</a:t>
            </a:r>
            <a:r>
              <a:rPr lang="en-US" altLang="zh-CN"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Again, because </a:t>
            </a:r>
            <a:r>
              <a:rPr lang="en-US" altLang="zh-CN" i="1" dirty="0" smtClean="0"/>
              <a:t>G</a:t>
            </a:r>
            <a:r>
              <a:rPr lang="en-US" altLang="zh-CN" baseline="-25000" dirty="0" smtClean="0"/>
              <a:t>3</a:t>
            </a:r>
            <a:r>
              <a:rPr lang="en-US" altLang="zh-CN" dirty="0" smtClean="0"/>
              <a:t>  is a small sized set, we can easily demonstrate that for every </a:t>
            </a:r>
            <a:r>
              <a:rPr lang="el-GR" altLang="zh-CN" i="1" dirty="0" smtClean="0">
                <a:ea typeface="+mn-ea"/>
              </a:rPr>
              <a:t>α</a:t>
            </a:r>
            <a:r>
              <a:rPr lang="en-US" altLang="zh-CN" dirty="0" smtClean="0">
                <a:ea typeface="+mn-ea"/>
              </a:rPr>
              <a:t> ∈ </a:t>
            </a:r>
            <a:r>
              <a:rPr lang="en-US" altLang="zh-CN" i="1" dirty="0" smtClean="0">
                <a:ea typeface="+mn-ea"/>
              </a:rPr>
              <a:t>G</a:t>
            </a:r>
            <a:r>
              <a:rPr lang="en-US" altLang="zh-CN" baseline="-25000" dirty="0" smtClean="0">
                <a:ea typeface="+mn-ea"/>
              </a:rPr>
              <a:t>3</a:t>
            </a:r>
            <a:r>
              <a:rPr lang="en-US" altLang="zh-CN" dirty="0" smtClean="0"/>
              <a:t> there exists another unique element</a:t>
            </a:r>
            <a:r>
              <a:rPr lang="el-GR" altLang="zh-CN" i="1" dirty="0" smtClean="0">
                <a:ea typeface="+mn-ea"/>
              </a:rPr>
              <a:t> </a:t>
            </a:r>
            <a:r>
              <a:rPr lang="en-US" altLang="zh-CN" dirty="0" smtClean="0">
                <a:ea typeface="+mn-ea"/>
              </a:rPr>
              <a:t>-</a:t>
            </a:r>
            <a:r>
              <a:rPr lang="el-GR" altLang="zh-CN" i="1" dirty="0" smtClean="0">
                <a:ea typeface="+mn-ea"/>
              </a:rPr>
              <a:t>α</a:t>
            </a:r>
            <a:r>
              <a:rPr lang="en-US" altLang="zh-CN" dirty="0" smtClean="0">
                <a:ea typeface="+mn-ea"/>
              </a:rPr>
              <a:t> ∈ </a:t>
            </a:r>
            <a:r>
              <a:rPr lang="en-US" altLang="zh-CN" i="1" dirty="0" smtClean="0">
                <a:ea typeface="+mn-ea"/>
              </a:rPr>
              <a:t>G</a:t>
            </a:r>
            <a:r>
              <a:rPr lang="en-US" altLang="zh-CN" baseline="-25000" dirty="0" smtClean="0">
                <a:ea typeface="+mn-ea"/>
              </a:rPr>
              <a:t>3 </a:t>
            </a:r>
            <a:r>
              <a:rPr lang="en-US" altLang="zh-CN" dirty="0" smtClean="0"/>
              <a:t>such that </a:t>
            </a:r>
            <a:r>
              <a:rPr lang="el-GR" altLang="zh-CN" i="1" dirty="0" smtClean="0">
                <a:ea typeface="+mn-ea"/>
              </a:rPr>
              <a:t>α</a:t>
            </a:r>
            <a:r>
              <a:rPr lang="en-US" altLang="zh-CN" i="1" dirty="0" smtClean="0">
                <a:ea typeface="+mn-ea"/>
              </a:rPr>
              <a:t> </a:t>
            </a:r>
            <a:r>
              <a:rPr lang="en-US" altLang="zh-CN" dirty="0" smtClean="0">
                <a:ea typeface="+mn-ea"/>
              </a:rPr>
              <a:t>• (-</a:t>
            </a:r>
            <a:r>
              <a:rPr lang="el-GR" altLang="zh-CN" i="1" dirty="0" smtClean="0">
                <a:ea typeface="+mn-ea"/>
              </a:rPr>
              <a:t>α</a:t>
            </a:r>
            <a:r>
              <a:rPr lang="en-US" altLang="zh-CN" i="0" dirty="0" smtClean="0">
                <a:ea typeface="+mn-ea"/>
              </a:rPr>
              <a:t>)</a:t>
            </a:r>
            <a:r>
              <a:rPr lang="en-US" altLang="zh-CN" dirty="0" smtClean="0">
                <a:latin typeface="Gill Sans MT" pitchFamily="34" charset="0"/>
              </a:rPr>
              <a:t> </a:t>
            </a:r>
            <a:r>
              <a:rPr lang="en-US" altLang="zh-CN" dirty="0" smtClean="0"/>
              <a:t>= </a:t>
            </a:r>
            <a:r>
              <a:rPr lang="en-US" altLang="zh-CN" dirty="0" smtClean="0">
                <a:ea typeface="+mn-ea"/>
              </a:rPr>
              <a:t>(-</a:t>
            </a:r>
            <a:r>
              <a:rPr lang="el-GR" altLang="zh-CN" i="1" dirty="0" smtClean="0">
                <a:ea typeface="+mn-ea"/>
              </a:rPr>
              <a:t>α</a:t>
            </a:r>
            <a:r>
              <a:rPr lang="en-US" altLang="zh-CN" dirty="0" smtClean="0"/>
              <a:t>)</a:t>
            </a:r>
            <a:r>
              <a:rPr lang="el-GR" altLang="zh-CN" i="1" dirty="0" smtClean="0">
                <a:ea typeface="+mn-ea"/>
              </a:rPr>
              <a:t> </a:t>
            </a:r>
            <a:r>
              <a:rPr lang="en-US" altLang="zh-CN" dirty="0" smtClean="0">
                <a:ea typeface="+mn-ea"/>
              </a:rPr>
              <a:t>• </a:t>
            </a:r>
            <a:r>
              <a:rPr lang="el-GR" altLang="zh-CN" i="1" dirty="0" smtClean="0">
                <a:ea typeface="+mn-ea"/>
              </a:rPr>
              <a:t>α </a:t>
            </a:r>
            <a:r>
              <a:rPr lang="en-US" altLang="zh-CN" dirty="0" smtClean="0">
                <a:latin typeface="Gill Sans MT" pitchFamily="34" charset="0"/>
              </a:rPr>
              <a:t>= </a:t>
            </a:r>
            <a:r>
              <a:rPr lang="en-US" altLang="zh-CN" dirty="0" smtClean="0"/>
              <a:t>the identity element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Therefore, </a:t>
            </a:r>
            <a:r>
              <a:rPr lang="en-US" altLang="zh-CN" i="1" dirty="0" smtClean="0">
                <a:ea typeface="+mn-ea"/>
              </a:rPr>
              <a:t>G</a:t>
            </a:r>
            <a:r>
              <a:rPr lang="en-US" altLang="zh-CN" baseline="-25000" dirty="0" smtClean="0">
                <a:ea typeface="+mn-ea"/>
              </a:rPr>
              <a:t>3</a:t>
            </a:r>
            <a:r>
              <a:rPr lang="en-US" altLang="zh-CN" dirty="0" smtClean="0"/>
              <a:t> along with the operation </a:t>
            </a:r>
            <a:r>
              <a:rPr lang="en-US" altLang="zh-CN" dirty="0" smtClean="0">
                <a:ea typeface="+mn-ea"/>
              </a:rPr>
              <a:t>• </a:t>
            </a:r>
            <a:r>
              <a:rPr lang="en-US" altLang="zh-CN" dirty="0" smtClean="0"/>
              <a:t>is a group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Is {</a:t>
            </a:r>
            <a:r>
              <a:rPr lang="en-US" altLang="zh-CN" i="1" dirty="0" err="1" smtClean="0"/>
              <a:t>G</a:t>
            </a:r>
            <a:r>
              <a:rPr lang="en-US" altLang="zh-CN" i="1" baseline="-25000" dirty="0" err="1" smtClean="0"/>
              <a:t>n</a:t>
            </a:r>
            <a:r>
              <a:rPr lang="en-US" altLang="zh-CN" dirty="0" smtClean="0"/>
              <a:t>,</a:t>
            </a:r>
            <a:r>
              <a:rPr lang="en-US" altLang="zh-CN" dirty="0" smtClean="0">
                <a:ea typeface="+mn-ea"/>
              </a:rPr>
              <a:t>•</a:t>
            </a:r>
            <a:r>
              <a:rPr lang="en-US" altLang="zh-CN" dirty="0" smtClean="0"/>
              <a:t>} an </a:t>
            </a:r>
            <a:r>
              <a:rPr lang="en-US" altLang="zh-CN" dirty="0" err="1" smtClean="0"/>
              <a:t>abelian</a:t>
            </a:r>
            <a:r>
              <a:rPr lang="en-US" altLang="zh-CN" dirty="0" smtClean="0"/>
              <a:t> group? If not for n in general, is  {</a:t>
            </a:r>
            <a:r>
              <a:rPr lang="en-US" altLang="zh-CN" i="1" dirty="0" err="1" smtClean="0"/>
              <a:t>G</a:t>
            </a:r>
            <a:r>
              <a:rPr lang="en-US" altLang="zh-CN" i="1" baseline="-25000" dirty="0" err="1" smtClean="0"/>
              <a:t>n</a:t>
            </a:r>
            <a:r>
              <a:rPr lang="en-US" altLang="zh-CN" dirty="0" smtClean="0"/>
              <a:t>,</a:t>
            </a:r>
            <a:r>
              <a:rPr lang="en-US" altLang="zh-CN" dirty="0" smtClean="0">
                <a:ea typeface="+mn-ea"/>
              </a:rPr>
              <a:t>•</a:t>
            </a:r>
            <a:r>
              <a:rPr lang="en-US" altLang="zh-CN" dirty="0" smtClean="0"/>
              <a:t>} an </a:t>
            </a:r>
            <a:r>
              <a:rPr lang="en-US" altLang="zh-CN" dirty="0" err="1" smtClean="0"/>
              <a:t>abelian</a:t>
            </a:r>
            <a:r>
              <a:rPr lang="en-US" altLang="zh-CN" dirty="0" smtClean="0"/>
              <a:t> group for any particular value of n? [{</a:t>
            </a:r>
            <a:r>
              <a:rPr lang="en-US" altLang="zh-CN" i="1" dirty="0" err="1" smtClean="0"/>
              <a:t>G</a:t>
            </a:r>
            <a:r>
              <a:rPr lang="en-US" altLang="zh-CN" i="1" baseline="-25000" dirty="0" err="1" smtClean="0"/>
              <a:t>n</a:t>
            </a:r>
            <a:r>
              <a:rPr lang="en-US" altLang="zh-CN" dirty="0" smtClean="0"/>
              <a:t>,</a:t>
            </a:r>
            <a:r>
              <a:rPr lang="en-US" altLang="zh-CN" dirty="0" smtClean="0">
                <a:ea typeface="+mn-ea"/>
              </a:rPr>
              <a:t>•</a:t>
            </a:r>
            <a:r>
              <a:rPr lang="en-US" altLang="zh-CN" dirty="0" smtClean="0"/>
              <a:t>} is an </a:t>
            </a:r>
            <a:r>
              <a:rPr lang="en-US" altLang="zh-CN" dirty="0" err="1" smtClean="0"/>
              <a:t>abelian</a:t>
            </a:r>
            <a:r>
              <a:rPr lang="en-US" altLang="zh-CN" dirty="0" smtClean="0"/>
              <a:t> group for only </a:t>
            </a:r>
            <a:r>
              <a:rPr lang="en-US" altLang="zh-CN" i="1" dirty="0" smtClean="0"/>
              <a:t>n</a:t>
            </a:r>
            <a:r>
              <a:rPr lang="en-US" altLang="zh-CN" dirty="0" smtClean="0"/>
              <a:t>=2.]</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Is the set of all integers, positive, negative, and zero, along with the operation of arithmetic addition an </a:t>
            </a:r>
            <a:r>
              <a:rPr lang="en-US" altLang="zh-CN" dirty="0" err="1" smtClean="0"/>
              <a:t>abelian</a:t>
            </a:r>
            <a:r>
              <a:rPr lang="en-US" altLang="zh-CN" dirty="0" smtClean="0"/>
              <a:t> group? [The answer is yes.]</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10</a:t>
            </a:fld>
            <a:endParaRPr lang="zh-CN" altLang="en-US"/>
          </a:p>
        </p:txBody>
      </p:sp>
    </p:spTree>
    <p:extLst>
      <p:ext uri="{BB962C8B-B14F-4D97-AF65-F5344CB8AC3E}">
        <p14:creationId xmlns:p14="http://schemas.microsoft.com/office/powerpoint/2010/main" xmlns="" val="239438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As to why we should denote the group operator by the symbol “+” will become clear when we introduce the notion of rings.</a:t>
            </a:r>
          </a:p>
          <a:p>
            <a:r>
              <a:rPr lang="en-US" altLang="zh-CN" dirty="0" smtClean="0"/>
              <a:t>In keeping with the notation {G,+} for a group, the group operator is commonly referred to as addition, even when the actual operation carried out on the set elements bears no resemblance to arithmetic addition as you know it.</a:t>
            </a:r>
          </a:p>
          <a:p>
            <a:r>
              <a:rPr lang="en-US" altLang="zh-CN" dirty="0" smtClean="0"/>
              <a:t>If the group operation is referred to as addition, then the group also allows for subtraction as follows:</a:t>
            </a:r>
          </a:p>
          <a:p>
            <a:r>
              <a:rPr lang="en-US" altLang="zh-CN" dirty="0" smtClean="0"/>
              <a:t>A group is guaranteed to have a special element called the identity element. The identity element of a group is frequently denoted by the symbol 0</a:t>
            </a:r>
          </a:p>
          <a:p>
            <a:r>
              <a:rPr lang="en-US" altLang="zh-CN" dirty="0" smtClean="0"/>
              <a:t>As you now know, for every element </a:t>
            </a:r>
            <a:r>
              <a:rPr lang="el-GR" altLang="zh-CN" i="1" dirty="0" smtClean="0">
                <a:ea typeface="+mn-ea"/>
              </a:rPr>
              <a:t>α</a:t>
            </a:r>
            <a:r>
              <a:rPr lang="en-US" altLang="zh-CN" baseline="-25000" dirty="0" smtClean="0">
                <a:ea typeface="+mn-ea"/>
              </a:rPr>
              <a:t>1</a:t>
            </a:r>
            <a:r>
              <a:rPr lang="en-US" altLang="zh-CN" dirty="0" smtClean="0"/>
              <a:t>, the group must contain its inverse element</a:t>
            </a:r>
            <a:r>
              <a:rPr lang="el-GR" altLang="zh-CN" i="1" dirty="0" smtClean="0">
                <a:ea typeface="+mn-ea"/>
              </a:rPr>
              <a:t> α</a:t>
            </a:r>
            <a:r>
              <a:rPr lang="en-US" altLang="zh-CN" baseline="-25000" dirty="0" smtClean="0"/>
              <a:t>2</a:t>
            </a:r>
            <a:r>
              <a:rPr lang="en-US" altLang="zh-CN" dirty="0" smtClean="0"/>
              <a:t> such that</a:t>
            </a:r>
            <a:r>
              <a:rPr lang="el-GR" altLang="zh-CN" i="1" dirty="0" smtClean="0">
                <a:ea typeface="+mn-ea"/>
              </a:rPr>
              <a:t> α</a:t>
            </a:r>
            <a:r>
              <a:rPr lang="en-US" altLang="zh-CN" baseline="-25000" dirty="0" smtClean="0">
                <a:ea typeface="+mn-ea"/>
              </a:rPr>
              <a:t>1 </a:t>
            </a:r>
            <a:r>
              <a:rPr lang="en-US" altLang="zh-CN" dirty="0" smtClean="0"/>
              <a:t>+</a:t>
            </a:r>
            <a:r>
              <a:rPr lang="el-GR" altLang="zh-CN" i="1" dirty="0" smtClean="0">
                <a:ea typeface="+mn-ea"/>
              </a:rPr>
              <a:t> α</a:t>
            </a:r>
            <a:r>
              <a:rPr lang="en-US" altLang="zh-CN" baseline="-25000" dirty="0" smtClean="0">
                <a:ea typeface="+mn-ea"/>
              </a:rPr>
              <a:t>2</a:t>
            </a:r>
            <a:r>
              <a:rPr lang="en-US" altLang="zh-CN" dirty="0" smtClean="0"/>
              <a:t> = 0 where the operator “+” is the group operator</a:t>
            </a:r>
            <a:endParaRPr lang="zh-CN" alt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So if we maintain the illusion that we want to refer to the group operation as addition, we can think of </a:t>
            </a:r>
            <a:r>
              <a:rPr lang="el-GR" altLang="zh-CN" i="1" dirty="0" smtClean="0">
                <a:ea typeface="+mn-ea"/>
              </a:rPr>
              <a:t>α</a:t>
            </a:r>
            <a:r>
              <a:rPr lang="en-US" altLang="zh-CN" baseline="-25000" dirty="0" smtClean="0">
                <a:ea typeface="+mn-ea"/>
              </a:rPr>
              <a:t>2</a:t>
            </a:r>
            <a:r>
              <a:rPr lang="en-US" altLang="zh-CN" dirty="0" smtClean="0"/>
              <a:t> in the above equation as the additive inverse of </a:t>
            </a:r>
            <a:r>
              <a:rPr lang="el-GR" altLang="zh-CN" i="1" dirty="0" smtClean="0">
                <a:ea typeface="+mn-ea"/>
              </a:rPr>
              <a:t>α</a:t>
            </a:r>
            <a:r>
              <a:rPr lang="en-US" altLang="zh-CN" baseline="-25000" dirty="0" smtClean="0">
                <a:ea typeface="+mn-ea"/>
              </a:rPr>
              <a:t>1 </a:t>
            </a:r>
            <a:r>
              <a:rPr lang="en-US" altLang="zh-CN" dirty="0" smtClean="0"/>
              <a:t>and even denote it by −</a:t>
            </a:r>
            <a:r>
              <a:rPr lang="el-GR" altLang="zh-CN" i="1" dirty="0" smtClean="0">
                <a:ea typeface="+mn-ea"/>
              </a:rPr>
              <a:t>α</a:t>
            </a:r>
            <a:r>
              <a:rPr lang="en-US" altLang="zh-CN" baseline="-25000" dirty="0" smtClean="0">
                <a:ea typeface="+mn-ea"/>
              </a:rPr>
              <a:t>1</a:t>
            </a:r>
            <a:r>
              <a:rPr lang="en-US" altLang="zh-CN" dirty="0" smtClean="0"/>
              <a:t>. We can therefore write </a:t>
            </a:r>
            <a:r>
              <a:rPr lang="el-GR" altLang="zh-CN" i="1" dirty="0" smtClean="0">
                <a:ea typeface="+mn-ea"/>
              </a:rPr>
              <a:t>α</a:t>
            </a:r>
            <a:r>
              <a:rPr lang="en-US" altLang="zh-CN" baseline="-25000" dirty="0" smtClean="0">
                <a:ea typeface="+mn-ea"/>
              </a:rPr>
              <a:t>1</a:t>
            </a:r>
            <a:r>
              <a:rPr lang="en-US" altLang="zh-CN" dirty="0" smtClean="0"/>
              <a:t>+ (-</a:t>
            </a:r>
            <a:r>
              <a:rPr lang="el-GR" altLang="zh-CN" i="1" dirty="0" smtClean="0">
                <a:ea typeface="+mn-ea"/>
              </a:rPr>
              <a:t> α</a:t>
            </a:r>
            <a:r>
              <a:rPr lang="en-US" altLang="zh-CN" baseline="-25000" dirty="0" smtClean="0">
                <a:ea typeface="+mn-ea"/>
              </a:rPr>
              <a:t>1</a:t>
            </a:r>
            <a:r>
              <a:rPr lang="en-US" altLang="zh-CN" dirty="0" smtClean="0"/>
              <a:t>) = 0 or more compactly as </a:t>
            </a:r>
            <a:r>
              <a:rPr lang="el-GR" altLang="zh-CN" i="1" dirty="0" smtClean="0">
                <a:ea typeface="+mn-ea"/>
              </a:rPr>
              <a:t>α</a:t>
            </a:r>
            <a:r>
              <a:rPr lang="en-US" altLang="zh-CN" baseline="-25000" dirty="0" smtClean="0">
                <a:ea typeface="+mn-ea"/>
              </a:rPr>
              <a:t>1</a:t>
            </a:r>
            <a:r>
              <a:rPr lang="en-US" altLang="zh-CN" dirty="0" smtClean="0"/>
              <a:t> − </a:t>
            </a:r>
            <a:r>
              <a:rPr lang="el-GR" altLang="zh-CN" i="1" dirty="0" smtClean="0">
                <a:ea typeface="+mn-ea"/>
              </a:rPr>
              <a:t>α</a:t>
            </a:r>
            <a:r>
              <a:rPr lang="en-US" altLang="zh-CN" baseline="-25000" dirty="0" smtClean="0">
                <a:ea typeface="+mn-ea"/>
              </a:rPr>
              <a:t>1</a:t>
            </a:r>
            <a:r>
              <a:rPr lang="en-US" altLang="zh-CN" dirty="0" smtClean="0"/>
              <a:t> = 0. In general, we have </a:t>
            </a:r>
            <a:r>
              <a:rPr lang="el-GR" altLang="zh-CN" i="1" dirty="0" smtClean="0">
                <a:ea typeface="+mn-ea"/>
              </a:rPr>
              <a:t>α</a:t>
            </a:r>
            <a:r>
              <a:rPr lang="en-US" altLang="zh-CN" baseline="-25000" dirty="0" smtClean="0">
                <a:ea typeface="+mn-ea"/>
              </a:rPr>
              <a:t>1</a:t>
            </a:r>
            <a:r>
              <a:rPr lang="en-US" altLang="zh-CN" dirty="0" smtClean="0"/>
              <a:t> − </a:t>
            </a:r>
            <a:r>
              <a:rPr lang="el-GR" altLang="zh-CN" i="1" dirty="0" smtClean="0">
                <a:ea typeface="+mn-ea"/>
              </a:rPr>
              <a:t>α</a:t>
            </a:r>
            <a:r>
              <a:rPr lang="en-US" altLang="zh-CN" baseline="-25000" dirty="0" smtClean="0">
                <a:ea typeface="+mn-ea"/>
              </a:rPr>
              <a:t>2</a:t>
            </a:r>
            <a:r>
              <a:rPr lang="en-US" altLang="zh-CN" dirty="0" smtClean="0">
                <a:ea typeface="+mn-ea"/>
              </a:rPr>
              <a:t> = </a:t>
            </a:r>
            <a:r>
              <a:rPr lang="el-GR" altLang="zh-CN" i="1" dirty="0" smtClean="0">
                <a:ea typeface="+mn-ea"/>
              </a:rPr>
              <a:t>α</a:t>
            </a:r>
            <a:r>
              <a:rPr lang="en-US" altLang="zh-CN" baseline="-25000" dirty="0" smtClean="0">
                <a:ea typeface="+mn-ea"/>
              </a:rPr>
              <a:t>1</a:t>
            </a:r>
            <a:r>
              <a:rPr lang="en-US" altLang="zh-CN" dirty="0" smtClean="0"/>
              <a:t> + (−</a:t>
            </a:r>
            <a:r>
              <a:rPr lang="el-GR" altLang="zh-CN" i="1" dirty="0" smtClean="0">
                <a:ea typeface="+mn-ea"/>
              </a:rPr>
              <a:t>α</a:t>
            </a:r>
            <a:r>
              <a:rPr lang="en-US" altLang="zh-CN" baseline="-25000" dirty="0" smtClean="0">
                <a:ea typeface="+mn-ea"/>
              </a:rPr>
              <a:t>2</a:t>
            </a:r>
            <a:r>
              <a:rPr lang="en-US" altLang="zh-CN" dirty="0" smtClean="0">
                <a:ea typeface="+mn-ea"/>
              </a:rPr>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11</a:t>
            </a:fld>
            <a:endParaRPr lang="zh-CN" altLang="en-US"/>
          </a:p>
        </p:txBody>
      </p:sp>
    </p:spTree>
    <p:extLst>
      <p:ext uri="{BB962C8B-B14F-4D97-AF65-F5344CB8AC3E}">
        <p14:creationId xmlns:p14="http://schemas.microsoft.com/office/powerpoint/2010/main" xmlns="" val="1765650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If we can define one more operation on an </a:t>
            </a:r>
            <a:r>
              <a:rPr lang="en-US" altLang="zh-CN" dirty="0" err="1" smtClean="0"/>
              <a:t>abelian</a:t>
            </a:r>
            <a:r>
              <a:rPr lang="en-US" altLang="zh-CN" dirty="0" smtClean="0"/>
              <a:t> group, we have a ring, provided the elements of the set satisfy some properties with respect to this new operation also.</a:t>
            </a:r>
          </a:p>
          <a:p>
            <a:r>
              <a:rPr lang="en-US" altLang="zh-CN" dirty="0" smtClean="0"/>
              <a:t>(A1-A5) </a:t>
            </a:r>
            <a:r>
              <a:rPr lang="en-US" altLang="zh-CN" i="1" dirty="0" smtClean="0"/>
              <a:t>R</a:t>
            </a:r>
            <a:r>
              <a:rPr lang="en-US" altLang="zh-CN" dirty="0" smtClean="0"/>
              <a:t> is an </a:t>
            </a:r>
            <a:r>
              <a:rPr lang="en-US" altLang="zh-CN" dirty="0" err="1" smtClean="0"/>
              <a:t>abelian</a:t>
            </a:r>
            <a:r>
              <a:rPr lang="en-US" altLang="zh-CN" dirty="0" smtClean="0"/>
              <a:t> group with respect to addition +</a:t>
            </a:r>
          </a:p>
          <a:p>
            <a:r>
              <a:rPr lang="en-US" altLang="zh-CN" dirty="0" smtClean="0"/>
              <a:t>(M1) Closure under multiplication: If </a:t>
            </a:r>
            <a:r>
              <a:rPr lang="en-US" altLang="zh-CN" i="1" dirty="0" smtClean="0"/>
              <a:t>a</a:t>
            </a:r>
            <a:r>
              <a:rPr lang="en-US" altLang="zh-CN" dirty="0" smtClean="0"/>
              <a:t> and </a:t>
            </a:r>
            <a:r>
              <a:rPr lang="en-US" altLang="zh-CN" i="1" dirty="0" smtClean="0"/>
              <a:t>b</a:t>
            </a:r>
            <a:r>
              <a:rPr lang="en-US" altLang="zh-CN" dirty="0" smtClean="0"/>
              <a:t> belong to </a:t>
            </a:r>
            <a:r>
              <a:rPr lang="en-US" altLang="zh-CN" i="1" dirty="0" smtClean="0"/>
              <a:t>R</a:t>
            </a:r>
            <a:r>
              <a:rPr lang="en-US" altLang="zh-CN" dirty="0" smtClean="0"/>
              <a:t>, then </a:t>
            </a:r>
            <a:r>
              <a:rPr lang="en-US" altLang="zh-CN" i="1" dirty="0" err="1" smtClean="0"/>
              <a:t>ab</a:t>
            </a:r>
            <a:r>
              <a:rPr lang="en-US" altLang="zh-CN" dirty="0" smtClean="0"/>
              <a:t> is also in </a:t>
            </a:r>
            <a:r>
              <a:rPr lang="en-US" altLang="zh-CN" i="1" dirty="0" smtClean="0"/>
              <a:t>R</a:t>
            </a:r>
          </a:p>
          <a:p>
            <a:r>
              <a:rPr lang="en-US" altLang="zh-CN" dirty="0" smtClean="0"/>
              <a:t>(M2) </a:t>
            </a:r>
            <a:r>
              <a:rPr lang="en-US" altLang="zh-CN" dirty="0" err="1" smtClean="0"/>
              <a:t>Associativity</a:t>
            </a:r>
            <a:r>
              <a:rPr lang="en-US" altLang="zh-CN" dirty="0" smtClean="0"/>
              <a:t> of </a:t>
            </a:r>
            <a:r>
              <a:rPr lang="en-US" altLang="zh-CN" dirty="0" err="1" smtClean="0"/>
              <a:t>mutiplication</a:t>
            </a:r>
            <a:r>
              <a:rPr lang="en-US" altLang="zh-CN" dirty="0" smtClean="0"/>
              <a:t>: </a:t>
            </a:r>
            <a:r>
              <a:rPr lang="en-US" altLang="zh-CN" i="1" dirty="0" smtClean="0"/>
              <a:t>a</a:t>
            </a:r>
            <a:r>
              <a:rPr lang="en-US" altLang="zh-CN" dirty="0" smtClean="0"/>
              <a:t> </a:t>
            </a:r>
            <a:r>
              <a:rPr lang="en-US" altLang="zh-CN" dirty="0" smtClean="0">
                <a:sym typeface="Symbol"/>
              </a:rPr>
              <a:t> </a:t>
            </a:r>
            <a:r>
              <a:rPr lang="en-US" altLang="zh-CN" dirty="0" smtClean="0"/>
              <a:t>(</a:t>
            </a:r>
            <a:r>
              <a:rPr lang="en-US" altLang="zh-CN" i="1" dirty="0" smtClean="0"/>
              <a:t>b</a:t>
            </a:r>
            <a:r>
              <a:rPr lang="en-US" altLang="zh-CN" dirty="0" smtClean="0"/>
              <a:t> </a:t>
            </a:r>
            <a:r>
              <a:rPr lang="en-US" altLang="zh-CN" dirty="0" smtClean="0">
                <a:sym typeface="Symbol"/>
              </a:rPr>
              <a:t> </a:t>
            </a:r>
            <a:r>
              <a:rPr lang="en-US" altLang="zh-CN" i="1" dirty="0" smtClean="0"/>
              <a:t>c</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i="1" dirty="0" smtClean="0"/>
              <a:t>b</a:t>
            </a:r>
            <a:r>
              <a:rPr lang="en-US" altLang="zh-CN" dirty="0" smtClean="0"/>
              <a:t>) </a:t>
            </a:r>
            <a:r>
              <a:rPr lang="en-US" altLang="zh-CN" dirty="0" smtClean="0">
                <a:sym typeface="Symbol"/>
              </a:rPr>
              <a:t> </a:t>
            </a:r>
            <a:r>
              <a:rPr lang="en-US" altLang="zh-CN" i="1" dirty="0" smtClean="0"/>
              <a:t>c</a:t>
            </a:r>
            <a:r>
              <a:rPr lang="en-US" altLang="zh-CN" dirty="0" smtClean="0"/>
              <a:t> for all </a:t>
            </a:r>
            <a:r>
              <a:rPr lang="en-US" altLang="zh-CN" i="1" dirty="0" smtClean="0"/>
              <a:t>a</a:t>
            </a:r>
            <a:r>
              <a:rPr lang="en-US" altLang="zh-CN" dirty="0" smtClean="0"/>
              <a:t>, </a:t>
            </a:r>
            <a:r>
              <a:rPr lang="en-US" altLang="zh-CN" i="1" dirty="0" smtClean="0"/>
              <a:t>b</a:t>
            </a:r>
            <a:r>
              <a:rPr lang="en-US" altLang="zh-CN" dirty="0" smtClean="0"/>
              <a:t>, </a:t>
            </a:r>
            <a:r>
              <a:rPr lang="en-US" altLang="zh-CN" i="1" dirty="0" smtClean="0"/>
              <a:t>c</a:t>
            </a:r>
            <a:r>
              <a:rPr lang="en-US" altLang="zh-CN" dirty="0" smtClean="0"/>
              <a:t> in </a:t>
            </a:r>
            <a:r>
              <a:rPr lang="en-US" altLang="zh-CN" i="1" dirty="0" smtClean="0"/>
              <a:t>R</a:t>
            </a:r>
          </a:p>
          <a:p>
            <a:r>
              <a:rPr lang="en-US" altLang="zh-CN" dirty="0" smtClean="0"/>
              <a:t>(M3) Distributive law: </a:t>
            </a:r>
          </a:p>
          <a:p>
            <a:pPr lvl="2"/>
            <a:r>
              <a:rPr lang="en-US" altLang="zh-CN" i="1" dirty="0" smtClean="0"/>
              <a:t>a</a:t>
            </a:r>
            <a:r>
              <a:rPr lang="en-US" altLang="zh-CN" dirty="0" smtClean="0"/>
              <a:t> </a:t>
            </a:r>
            <a:r>
              <a:rPr lang="en-US" altLang="zh-CN" dirty="0" smtClean="0">
                <a:sym typeface="Symbol"/>
              </a:rPr>
              <a:t> </a:t>
            </a:r>
            <a:r>
              <a:rPr lang="en-US" altLang="zh-CN" dirty="0" smtClean="0"/>
              <a:t>(</a:t>
            </a:r>
            <a:r>
              <a:rPr lang="en-US" altLang="zh-CN" i="1" dirty="0" smtClean="0"/>
              <a:t>b </a:t>
            </a:r>
            <a:r>
              <a:rPr lang="en-US" altLang="zh-CN" dirty="0" smtClean="0"/>
              <a:t>+ </a:t>
            </a:r>
            <a:r>
              <a:rPr lang="en-US" altLang="zh-CN" i="1" dirty="0" smtClean="0"/>
              <a:t>c</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i="1" dirty="0" smtClean="0"/>
              <a:t>b</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i="1" dirty="0" smtClean="0"/>
              <a:t>c</a:t>
            </a:r>
            <a:r>
              <a:rPr lang="en-US" altLang="zh-CN" dirty="0" smtClean="0"/>
              <a:t> for all </a:t>
            </a:r>
            <a:r>
              <a:rPr lang="en-US" altLang="zh-CN" i="1" dirty="0" smtClean="0"/>
              <a:t>a</a:t>
            </a:r>
            <a:r>
              <a:rPr lang="en-US" altLang="zh-CN" dirty="0" smtClean="0"/>
              <a:t>, </a:t>
            </a:r>
            <a:r>
              <a:rPr lang="en-US" altLang="zh-CN" i="1" dirty="0" smtClean="0"/>
              <a:t>b</a:t>
            </a:r>
            <a:r>
              <a:rPr lang="en-US" altLang="zh-CN" dirty="0" smtClean="0"/>
              <a:t>, </a:t>
            </a:r>
            <a:r>
              <a:rPr lang="en-US" altLang="zh-CN" i="1" dirty="0" smtClean="0"/>
              <a:t>c</a:t>
            </a:r>
            <a:r>
              <a:rPr lang="en-US" altLang="zh-CN" dirty="0" smtClean="0"/>
              <a:t> in </a:t>
            </a:r>
            <a:r>
              <a:rPr lang="en-US" altLang="zh-CN" i="1" dirty="0" smtClean="0"/>
              <a:t>R</a:t>
            </a:r>
          </a:p>
          <a:p>
            <a:pPr lvl="2"/>
            <a:r>
              <a:rPr lang="en-US" altLang="zh-CN" dirty="0" smtClean="0"/>
              <a:t>(</a:t>
            </a:r>
            <a:r>
              <a:rPr lang="en-US" altLang="zh-CN" i="1" dirty="0" smtClean="0"/>
              <a:t>a </a:t>
            </a:r>
            <a:r>
              <a:rPr lang="en-US" altLang="zh-CN" dirty="0" smtClean="0"/>
              <a:t>+ </a:t>
            </a:r>
            <a:r>
              <a:rPr lang="en-US" altLang="zh-CN" i="1" dirty="0" smtClean="0"/>
              <a:t>b</a:t>
            </a:r>
            <a:r>
              <a:rPr lang="en-US" altLang="zh-CN" dirty="0" smtClean="0"/>
              <a:t>) </a:t>
            </a:r>
            <a:r>
              <a:rPr lang="en-US" altLang="zh-CN" dirty="0" smtClean="0">
                <a:sym typeface="Symbol"/>
              </a:rPr>
              <a:t> </a:t>
            </a:r>
            <a:r>
              <a:rPr lang="en-US" altLang="zh-CN" i="1" dirty="0" smtClean="0"/>
              <a:t>c</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i="1" dirty="0" smtClean="0"/>
              <a:t>c</a:t>
            </a:r>
            <a:r>
              <a:rPr lang="en-US" altLang="zh-CN" dirty="0" smtClean="0"/>
              <a:t> + </a:t>
            </a:r>
            <a:r>
              <a:rPr lang="en-US" altLang="zh-CN" i="1" dirty="0" smtClean="0"/>
              <a:t>b</a:t>
            </a:r>
            <a:r>
              <a:rPr lang="en-US" altLang="zh-CN" dirty="0" smtClean="0"/>
              <a:t> </a:t>
            </a:r>
            <a:r>
              <a:rPr lang="en-US" altLang="zh-CN" dirty="0" smtClean="0">
                <a:sym typeface="Symbol"/>
              </a:rPr>
              <a:t> </a:t>
            </a:r>
            <a:r>
              <a:rPr lang="en-US" altLang="zh-CN" i="1" dirty="0" smtClean="0"/>
              <a:t>c</a:t>
            </a:r>
            <a:r>
              <a:rPr lang="en-US" altLang="zh-CN" dirty="0" smtClean="0"/>
              <a:t> for all </a:t>
            </a:r>
            <a:r>
              <a:rPr lang="en-US" altLang="zh-CN" i="1" dirty="0" smtClean="0"/>
              <a:t>a</a:t>
            </a:r>
            <a:r>
              <a:rPr lang="en-US" altLang="zh-CN" dirty="0" smtClean="0"/>
              <a:t>, </a:t>
            </a:r>
            <a:r>
              <a:rPr lang="en-US" altLang="zh-CN" i="1" dirty="0" smtClean="0"/>
              <a:t>b</a:t>
            </a:r>
            <a:r>
              <a:rPr lang="en-US" altLang="zh-CN" dirty="0" smtClean="0"/>
              <a:t>, </a:t>
            </a:r>
            <a:r>
              <a:rPr lang="en-US" altLang="zh-CN" i="1" dirty="0" smtClean="0"/>
              <a:t>c</a:t>
            </a:r>
            <a:r>
              <a:rPr lang="en-US" altLang="zh-CN" dirty="0" smtClean="0"/>
              <a:t> in </a:t>
            </a:r>
            <a:r>
              <a:rPr lang="en-US" altLang="zh-CN" i="1" dirty="0" smtClean="0"/>
              <a:t>R</a:t>
            </a:r>
            <a:endParaRPr lang="zh-CN" altLang="en-US" i="1"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12</a:t>
            </a:fld>
            <a:endParaRPr lang="zh-CN" altLang="en-US"/>
          </a:p>
        </p:txBody>
      </p:sp>
    </p:spTree>
    <p:extLst>
      <p:ext uri="{BB962C8B-B14F-4D97-AF65-F5344CB8AC3E}">
        <p14:creationId xmlns:p14="http://schemas.microsoft.com/office/powerpoint/2010/main" xmlns="" val="417536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16</a:t>
            </a:fld>
            <a:endParaRPr lang="zh-CN" altLang="en-US"/>
          </a:p>
        </p:txBody>
      </p:sp>
    </p:spTree>
    <p:extLst>
      <p:ext uri="{BB962C8B-B14F-4D97-AF65-F5344CB8AC3E}">
        <p14:creationId xmlns:p14="http://schemas.microsoft.com/office/powerpoint/2010/main" xmlns="" val="1777982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Is </a:t>
            </a:r>
            <a:r>
              <a:rPr lang="en-US" altLang="zh-CN" i="1" dirty="0" smtClean="0"/>
              <a:t>Z</a:t>
            </a:r>
            <a:r>
              <a:rPr lang="en-US" altLang="zh-CN" i="1" baseline="-25000" dirty="0" smtClean="0"/>
              <a:t>n</a:t>
            </a:r>
            <a:r>
              <a:rPr lang="en-US" altLang="zh-CN" dirty="0" smtClean="0"/>
              <a:t> a group? If so, what is the group operator? [The group operator is the modulo </a:t>
            </a:r>
            <a:r>
              <a:rPr lang="en-US" altLang="zh-CN" i="1" dirty="0" smtClean="0"/>
              <a:t>n</a:t>
            </a:r>
            <a:r>
              <a:rPr lang="en-US" altLang="zh-CN" dirty="0" smtClean="0"/>
              <a:t> addition.]</a:t>
            </a:r>
          </a:p>
          <a:p>
            <a:r>
              <a:rPr lang="en-US" altLang="zh-CN" dirty="0" smtClean="0"/>
              <a:t>Is </a:t>
            </a:r>
            <a:r>
              <a:rPr lang="en-US" altLang="zh-CN" i="1" dirty="0" smtClean="0"/>
              <a:t>Z</a:t>
            </a:r>
            <a:r>
              <a:rPr lang="en-US" altLang="zh-CN" i="1" baseline="-25000" dirty="0" smtClean="0"/>
              <a:t>n</a:t>
            </a:r>
            <a:r>
              <a:rPr lang="en-US" altLang="zh-CN" dirty="0" smtClean="0"/>
              <a:t> an </a:t>
            </a:r>
            <a:r>
              <a:rPr lang="en-US" altLang="zh-CN" dirty="0" err="1" smtClean="0"/>
              <a:t>abelian</a:t>
            </a:r>
            <a:r>
              <a:rPr lang="en-US" altLang="zh-CN" dirty="0" smtClean="0"/>
              <a:t> group?</a:t>
            </a:r>
          </a:p>
          <a:p>
            <a:r>
              <a:rPr lang="en-US" altLang="zh-CN" dirty="0" smtClean="0"/>
              <a:t>Is </a:t>
            </a:r>
            <a:r>
              <a:rPr lang="en-US" altLang="zh-CN" i="1" dirty="0" smtClean="0"/>
              <a:t>Z</a:t>
            </a:r>
            <a:r>
              <a:rPr lang="en-US" altLang="zh-CN" i="1" baseline="-25000" dirty="0" smtClean="0"/>
              <a:t>n</a:t>
            </a:r>
            <a:r>
              <a:rPr lang="en-US" altLang="zh-CN" dirty="0" smtClean="0"/>
              <a:t> a ring? </a:t>
            </a:r>
          </a:p>
          <a:p>
            <a:r>
              <a:rPr lang="en-US" altLang="zh-CN" dirty="0" smtClean="0"/>
              <a:t>Is </a:t>
            </a:r>
            <a:r>
              <a:rPr lang="en-US" altLang="zh-CN" i="1" dirty="0" smtClean="0"/>
              <a:t>Z</a:t>
            </a:r>
            <a:r>
              <a:rPr lang="en-US" altLang="zh-CN" i="1" baseline="-25000" dirty="0" smtClean="0"/>
              <a:t>n</a:t>
            </a:r>
            <a:r>
              <a:rPr lang="en-US" altLang="zh-CN" dirty="0" smtClean="0"/>
              <a:t> a commutative ring?</a:t>
            </a:r>
          </a:p>
          <a:p>
            <a:r>
              <a:rPr lang="en-US" altLang="zh-CN" dirty="0" smtClean="0"/>
              <a:t>Is </a:t>
            </a:r>
            <a:r>
              <a:rPr lang="en-US" altLang="zh-CN" i="1" dirty="0" smtClean="0"/>
              <a:t>Z</a:t>
            </a:r>
            <a:r>
              <a:rPr lang="en-US" altLang="zh-CN" i="1" baseline="-25000" dirty="0" smtClean="0"/>
              <a:t>n</a:t>
            </a:r>
            <a:r>
              <a:rPr lang="en-US" altLang="zh-CN" dirty="0" smtClean="0"/>
              <a:t> an integral domain?</a:t>
            </a:r>
          </a:p>
          <a:p>
            <a:r>
              <a:rPr lang="en-US" altLang="zh-CN" dirty="0" smtClean="0"/>
              <a:t>You could say that </a:t>
            </a:r>
            <a:r>
              <a:rPr lang="en-US" altLang="zh-CN" i="1" dirty="0" smtClean="0"/>
              <a:t>Z</a:t>
            </a:r>
            <a:r>
              <a:rPr lang="en-US" altLang="zh-CN" i="1" baseline="-25000" dirty="0" smtClean="0"/>
              <a:t>n</a:t>
            </a:r>
            <a:r>
              <a:rPr lang="en-US" altLang="zh-CN" dirty="0" smtClean="0"/>
              <a:t> is more than a commutative ring, but not quite an integral domain. What do I mean by that? [Because </a:t>
            </a:r>
            <a:r>
              <a:rPr lang="en-US" altLang="zh-CN" i="1" dirty="0" smtClean="0"/>
              <a:t>Z</a:t>
            </a:r>
            <a:r>
              <a:rPr lang="en-US" altLang="zh-CN" i="1" baseline="-25000" dirty="0" smtClean="0"/>
              <a:t>n</a:t>
            </a:r>
            <a:r>
              <a:rPr lang="en-US" altLang="zh-CN" dirty="0" smtClean="0"/>
              <a:t> contains a multiplicative identity element. Commutative rings are not required to possess multiplicative identities.]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Why is </a:t>
            </a:r>
            <a:r>
              <a:rPr lang="en-US" altLang="zh-CN" i="1" dirty="0" smtClean="0"/>
              <a:t>Z</a:t>
            </a:r>
            <a:r>
              <a:rPr lang="en-US" altLang="zh-CN" i="1" baseline="-25000" dirty="0" smtClean="0"/>
              <a:t>n</a:t>
            </a:r>
            <a:r>
              <a:rPr lang="en-US" altLang="zh-CN" dirty="0" smtClean="0"/>
              <a:t> not an integral domain? [Even though </a:t>
            </a:r>
            <a:r>
              <a:rPr lang="en-US" altLang="zh-CN" i="1" dirty="0" smtClean="0"/>
              <a:t>Z</a:t>
            </a:r>
            <a:r>
              <a:rPr lang="en-US" altLang="zh-CN" i="1" baseline="-25000" dirty="0" smtClean="0"/>
              <a:t>n</a:t>
            </a:r>
            <a:r>
              <a:rPr lang="en-US" altLang="zh-CN" dirty="0" smtClean="0"/>
              <a:t> possesses a multiplicative identity, it does NOT satisfy the other condition of integral domains which says that if a </a:t>
            </a:r>
            <a:r>
              <a:rPr lang="en-US" altLang="zh-CN" dirty="0" smtClean="0">
                <a:sym typeface="Symbol"/>
              </a:rPr>
              <a:t> </a:t>
            </a:r>
            <a:r>
              <a:rPr lang="en-US" altLang="zh-CN" dirty="0" smtClean="0"/>
              <a:t>b = 0 then either a or b must be zero. Consider modulo 8 arithmetic. We have 2</a:t>
            </a:r>
            <a:r>
              <a:rPr lang="en-US" altLang="zh-CN" dirty="0" smtClean="0">
                <a:sym typeface="Symbol"/>
              </a:rPr>
              <a:t>  </a:t>
            </a:r>
            <a:r>
              <a:rPr lang="en-US" altLang="zh-CN" dirty="0" smtClean="0"/>
              <a:t>4 = 0, which is a clear violation of the second rule for integral domains.]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Is </a:t>
            </a:r>
            <a:r>
              <a:rPr lang="en-US" altLang="zh-CN" i="1" dirty="0" smtClean="0"/>
              <a:t>Z</a:t>
            </a:r>
            <a:r>
              <a:rPr lang="en-US" altLang="zh-CN" i="1" baseline="-25000" dirty="0" smtClean="0"/>
              <a:t>n</a:t>
            </a:r>
            <a:r>
              <a:rPr lang="en-US" altLang="zh-CN" dirty="0" smtClean="0"/>
              <a:t> a filed?</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18</a:t>
            </a:fld>
            <a:endParaRPr lang="zh-CN" altLang="en-US"/>
          </a:p>
        </p:txBody>
      </p:sp>
    </p:spTree>
    <p:extLst>
      <p:ext uri="{BB962C8B-B14F-4D97-AF65-F5344CB8AC3E}">
        <p14:creationId xmlns:p14="http://schemas.microsoft.com/office/powerpoint/2010/main" xmlns="" val="148119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Note that the multiplicative inverses exist for only those elements of </a:t>
            </a:r>
            <a:r>
              <a:rPr lang="en-US" altLang="zh-CN" i="1" dirty="0" smtClean="0"/>
              <a:t>Z</a:t>
            </a:r>
            <a:r>
              <a:rPr lang="en-US" altLang="zh-CN" i="1" baseline="-25000" dirty="0" smtClean="0"/>
              <a:t>n</a:t>
            </a:r>
            <a:r>
              <a:rPr lang="en-US" altLang="zh-CN" dirty="0" smtClean="0"/>
              <a:t> that are relatively prime to </a:t>
            </a:r>
            <a:r>
              <a:rPr lang="en-US" altLang="zh-CN" i="1" dirty="0" smtClean="0"/>
              <a:t>n</a:t>
            </a:r>
            <a:r>
              <a:rPr lang="en-US" altLang="zh-CN" dirty="0" smtClean="0"/>
              <a:t>. Two integers are relatively prime to each other if the integer 1 is their only common positive divisor. More formally, two integers </a:t>
            </a:r>
            <a:r>
              <a:rPr lang="en-US" altLang="zh-CN" i="1" dirty="0" smtClean="0"/>
              <a:t>a</a:t>
            </a:r>
            <a:r>
              <a:rPr lang="en-US" altLang="zh-CN" dirty="0" smtClean="0"/>
              <a:t> and </a:t>
            </a:r>
            <a:r>
              <a:rPr lang="en-US" altLang="zh-CN" i="1" dirty="0" smtClean="0"/>
              <a:t>b</a:t>
            </a:r>
            <a:r>
              <a:rPr lang="en-US" altLang="zh-CN" dirty="0" smtClean="0"/>
              <a:t> are relatively prime to each other if </a:t>
            </a:r>
            <a:r>
              <a:rPr lang="en-US" altLang="zh-CN" dirty="0" err="1" smtClean="0"/>
              <a:t>gcd</a:t>
            </a:r>
            <a:r>
              <a:rPr lang="en-US" altLang="zh-CN" dirty="0" smtClean="0"/>
              <a:t>(a, b)=1 where </a:t>
            </a:r>
            <a:r>
              <a:rPr lang="en-US" altLang="zh-CN" dirty="0" err="1" smtClean="0"/>
              <a:t>gcd</a:t>
            </a:r>
            <a:r>
              <a:rPr lang="en-US" altLang="zh-CN" dirty="0" smtClean="0"/>
              <a:t> denotes the Greatest Common Divisor.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Symbol"/>
              </a:rPr>
              <a:t></a:t>
            </a:r>
          </a:p>
          <a:p>
            <a:r>
              <a:rPr lang="en-US" altLang="zh-CN" dirty="0" smtClean="0"/>
              <a:t>For every element of </a:t>
            </a:r>
            <a:r>
              <a:rPr lang="en-US" altLang="zh-CN" i="1" dirty="0" smtClean="0"/>
              <a:t>Z</a:t>
            </a:r>
            <a:r>
              <a:rPr lang="en-US" altLang="zh-CN" i="1" baseline="-25000" dirty="0" smtClean="0"/>
              <a:t>n</a:t>
            </a:r>
            <a:r>
              <a:rPr lang="en-US" altLang="zh-CN" dirty="0" smtClean="0"/>
              <a:t>, there exists an additive inverse in </a:t>
            </a:r>
            <a:r>
              <a:rPr lang="en-US" altLang="zh-CN" i="1" dirty="0" smtClean="0"/>
              <a:t>Z</a:t>
            </a:r>
            <a:r>
              <a:rPr lang="en-US" altLang="zh-CN" i="1" baseline="-25000" dirty="0" smtClean="0"/>
              <a:t>n</a:t>
            </a:r>
            <a:r>
              <a:rPr lang="en-US" altLang="zh-CN" dirty="0" smtClean="0"/>
              <a:t>. But not all of the elements in </a:t>
            </a:r>
            <a:r>
              <a:rPr lang="en-US" altLang="zh-CN" i="1" dirty="0" smtClean="0"/>
              <a:t>Z</a:t>
            </a:r>
            <a:r>
              <a:rPr lang="en-US" altLang="zh-CN" i="1" baseline="-25000" dirty="0" smtClean="0"/>
              <a:t>n</a:t>
            </a:r>
            <a:r>
              <a:rPr lang="en-US" altLang="zh-CN" dirty="0" smtClean="0"/>
              <a:t> have multiplicative inverse</a:t>
            </a:r>
          </a:p>
          <a:p>
            <a:r>
              <a:rPr lang="en-US" altLang="zh-CN" dirty="0" smtClean="0"/>
              <a:t>Shown below are the additive and the multiplicative inverses for modulo 8 arithmetic:</a:t>
            </a:r>
          </a:p>
          <a:p>
            <a:r>
              <a:rPr lang="en-US" altLang="zh-CN" dirty="0" smtClean="0"/>
              <a:t>Note that the multiplicative inverses exist for only those elements of </a:t>
            </a:r>
            <a:r>
              <a:rPr lang="en-US" altLang="zh-CN" i="1" dirty="0" smtClean="0"/>
              <a:t>Z</a:t>
            </a:r>
            <a:r>
              <a:rPr lang="en-US" altLang="zh-CN" i="1" baseline="-25000" dirty="0" smtClean="0"/>
              <a:t>n</a:t>
            </a:r>
            <a:r>
              <a:rPr lang="en-US" altLang="zh-CN" dirty="0" smtClean="0"/>
              <a:t> that are relatively prime to </a:t>
            </a:r>
            <a:r>
              <a:rPr lang="en-US" altLang="zh-CN" i="1" dirty="0" smtClean="0"/>
              <a:t>n</a:t>
            </a:r>
          </a:p>
          <a:p>
            <a:r>
              <a:rPr lang="en-US" altLang="zh-CN" dirty="0" smtClean="0"/>
              <a:t>Two integers </a:t>
            </a:r>
            <a:r>
              <a:rPr lang="en-US" altLang="zh-CN" i="1" dirty="0" smtClean="0"/>
              <a:t>a</a:t>
            </a:r>
            <a:r>
              <a:rPr lang="en-US" altLang="zh-CN" dirty="0" smtClean="0"/>
              <a:t> and </a:t>
            </a:r>
            <a:r>
              <a:rPr lang="en-US" altLang="zh-CN" i="1" dirty="0" smtClean="0"/>
              <a:t>b</a:t>
            </a:r>
            <a:r>
              <a:rPr lang="en-US" altLang="zh-CN" dirty="0" smtClean="0"/>
              <a:t> are relatively prime to each other if </a:t>
            </a:r>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b</a:t>
            </a:r>
            <a:r>
              <a:rPr lang="en-US" altLang="zh-CN" dirty="0" smtClean="0"/>
              <a:t>) = 1 where </a:t>
            </a:r>
            <a:r>
              <a:rPr lang="en-US" altLang="zh-CN" dirty="0" err="1" smtClean="0"/>
              <a:t>gcd</a:t>
            </a:r>
            <a:r>
              <a:rPr lang="en-US" altLang="zh-CN" dirty="0" smtClean="0"/>
              <a:t> denotes the Greatest Common Divisor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19</a:t>
            </a:fld>
            <a:endParaRPr lang="zh-CN" altLang="en-US"/>
          </a:p>
        </p:txBody>
      </p:sp>
    </p:spTree>
    <p:extLst>
      <p:ext uri="{BB962C8B-B14F-4D97-AF65-F5344CB8AC3E}">
        <p14:creationId xmlns:p14="http://schemas.microsoft.com/office/powerpoint/2010/main" xmlns="" val="2604921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Since the existence of the multiplicative inverse for an element </a:t>
            </a:r>
            <a:r>
              <a:rPr lang="en-US" altLang="zh-CN" i="1" dirty="0" smtClean="0"/>
              <a:t>a</a:t>
            </a:r>
            <a:r>
              <a:rPr lang="en-US" altLang="zh-CN" dirty="0" smtClean="0"/>
              <a:t> of </a:t>
            </a:r>
            <a:r>
              <a:rPr lang="en-US" altLang="zh-CN" i="1" dirty="0" smtClean="0"/>
              <a:t>Z</a:t>
            </a:r>
            <a:r>
              <a:rPr lang="en-US" altLang="zh-CN" i="1" baseline="-25000" dirty="0" smtClean="0"/>
              <a:t>n</a:t>
            </a:r>
            <a:r>
              <a:rPr lang="en-US" altLang="zh-CN" dirty="0" smtClean="0"/>
              <a:t> is predicated on a being relatively prime to n and since the answer to the question whether two integers are relatively prime to each other depends on their greatest common divisor (</a:t>
            </a:r>
            <a:r>
              <a:rPr lang="en-US" altLang="zh-CN" dirty="0" err="1" smtClean="0"/>
              <a:t>gcd</a:t>
            </a:r>
            <a:r>
              <a:rPr lang="en-US" altLang="zh-CN" dirty="0" smtClean="0"/>
              <a:t>), let’s explore next the world’s most famous algorithm for finding the </a:t>
            </a:r>
            <a:r>
              <a:rPr lang="en-US" altLang="zh-CN" dirty="0" err="1" smtClean="0"/>
              <a:t>gcd</a:t>
            </a:r>
            <a:r>
              <a:rPr lang="en-US" altLang="zh-CN" dirty="0" smtClean="0"/>
              <a:t> of two integers</a:t>
            </a:r>
          </a:p>
          <a:p>
            <a:r>
              <a:rPr lang="en-US" altLang="zh-CN" dirty="0" smtClean="0"/>
              <a:t>The </a:t>
            </a:r>
            <a:r>
              <a:rPr lang="en-US" altLang="zh-CN" dirty="0" err="1" smtClean="0"/>
              <a:t>gcd</a:t>
            </a:r>
            <a:r>
              <a:rPr lang="en-US" altLang="zh-CN" dirty="0" smtClean="0"/>
              <a:t> algorithm that we present in the next section is by Euclid who is considered to be the father of geometry. He was born around 325BC</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20</a:t>
            </a:fld>
            <a:endParaRPr lang="zh-CN" altLang="en-US"/>
          </a:p>
        </p:txBody>
      </p:sp>
    </p:spTree>
    <p:extLst>
      <p:ext uri="{BB962C8B-B14F-4D97-AF65-F5344CB8AC3E}">
        <p14:creationId xmlns:p14="http://schemas.microsoft.com/office/powerpoint/2010/main" xmlns="" val="3737216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Euclid’s algorithm for GCD calculation is based on the following observations:</a:t>
            </a:r>
          </a:p>
          <a:p>
            <a:pPr lvl="1"/>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a</a:t>
            </a:r>
            <a:r>
              <a:rPr lang="en-US" altLang="zh-CN" dirty="0" smtClean="0"/>
              <a:t>) = </a:t>
            </a:r>
            <a:r>
              <a:rPr lang="en-US" altLang="zh-CN" i="1" dirty="0" smtClean="0"/>
              <a:t>a</a:t>
            </a:r>
            <a:endParaRPr lang="en-US" altLang="zh-CN" dirty="0" smtClean="0"/>
          </a:p>
          <a:p>
            <a:pPr lvl="1"/>
            <a:r>
              <a:rPr lang="en-US" altLang="zh-CN" dirty="0" smtClean="0"/>
              <a:t>If </a:t>
            </a:r>
            <a:r>
              <a:rPr lang="en-US" altLang="zh-CN" i="1" dirty="0" smtClean="0"/>
              <a:t>b</a:t>
            </a:r>
            <a:r>
              <a:rPr lang="en-US" altLang="zh-CN" dirty="0" smtClean="0"/>
              <a:t> | </a:t>
            </a:r>
            <a:r>
              <a:rPr lang="en-US" altLang="zh-CN" i="1" dirty="0" smtClean="0"/>
              <a:t>a</a:t>
            </a:r>
            <a:r>
              <a:rPr lang="en-US" altLang="zh-CN" dirty="0" smtClean="0"/>
              <a:t> then </a:t>
            </a:r>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b</a:t>
            </a:r>
            <a:r>
              <a:rPr lang="en-US" altLang="zh-CN" dirty="0" smtClean="0"/>
              <a:t>) = </a:t>
            </a:r>
            <a:r>
              <a:rPr lang="en-US" altLang="zh-CN" i="1" dirty="0" smtClean="0"/>
              <a:t>b</a:t>
            </a:r>
            <a:r>
              <a:rPr lang="en-US" altLang="zh-CN" dirty="0" smtClean="0"/>
              <a:t> </a:t>
            </a:r>
          </a:p>
          <a:p>
            <a:pPr lvl="1"/>
            <a:r>
              <a:rPr lang="en-US" altLang="zh-CN" dirty="0" err="1" smtClean="0"/>
              <a:t>gcd</a:t>
            </a:r>
            <a:r>
              <a:rPr lang="en-US" altLang="zh-CN" dirty="0" smtClean="0"/>
              <a:t>(</a:t>
            </a:r>
            <a:r>
              <a:rPr lang="en-US" altLang="zh-CN" i="1" dirty="0" smtClean="0"/>
              <a:t>a</a:t>
            </a:r>
            <a:r>
              <a:rPr lang="en-US" altLang="zh-CN" dirty="0" smtClean="0"/>
              <a:t>, 0) = </a:t>
            </a:r>
            <a:r>
              <a:rPr lang="en-US" altLang="zh-CN" i="1" dirty="0" smtClean="0"/>
              <a:t>a</a:t>
            </a:r>
            <a:r>
              <a:rPr lang="en-US" altLang="zh-CN" dirty="0" smtClean="0"/>
              <a:t> since it is always true that </a:t>
            </a:r>
            <a:r>
              <a:rPr lang="en-US" altLang="zh-CN" i="1" dirty="0" smtClean="0"/>
              <a:t>a |</a:t>
            </a:r>
            <a:r>
              <a:rPr lang="en-US" altLang="zh-CN" dirty="0" smtClean="0"/>
              <a:t> 0</a:t>
            </a:r>
          </a:p>
          <a:p>
            <a:pPr lvl="1"/>
            <a:r>
              <a:rPr lang="en-US" altLang="zh-CN" dirty="0" smtClean="0"/>
              <a:t>Assuming without loss of generality that </a:t>
            </a:r>
            <a:r>
              <a:rPr lang="en-US" altLang="zh-CN" i="1" dirty="0" smtClean="0"/>
              <a:t>a</a:t>
            </a:r>
            <a:r>
              <a:rPr lang="en-US" altLang="zh-CN" dirty="0" smtClean="0"/>
              <a:t> is larger than </a:t>
            </a:r>
            <a:r>
              <a:rPr lang="en-US" altLang="zh-CN" i="1" dirty="0" smtClean="0"/>
              <a:t>b</a:t>
            </a:r>
            <a:r>
              <a:rPr lang="en-US" altLang="zh-CN" dirty="0" smtClean="0"/>
              <a:t>, it can be shown that</a:t>
            </a:r>
          </a:p>
          <a:p>
            <a:pPr lvl="2"/>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b</a:t>
            </a:r>
            <a:r>
              <a:rPr lang="en-US" altLang="zh-CN" dirty="0" smtClean="0"/>
              <a:t>) = </a:t>
            </a:r>
            <a:r>
              <a:rPr lang="en-US" altLang="zh-CN" dirty="0" err="1" smtClean="0"/>
              <a:t>gcd</a:t>
            </a:r>
            <a:r>
              <a:rPr lang="en-US" altLang="zh-CN" dirty="0" smtClean="0"/>
              <a:t>(</a:t>
            </a:r>
            <a:r>
              <a:rPr lang="en-US" altLang="zh-CN" i="1" dirty="0" smtClean="0"/>
              <a:t>b</a:t>
            </a:r>
            <a:r>
              <a:rPr lang="en-US" altLang="zh-CN" dirty="0" smtClean="0"/>
              <a:t>, </a:t>
            </a:r>
            <a:r>
              <a:rPr lang="en-US" altLang="zh-CN" i="1" dirty="0" smtClean="0"/>
              <a:t>a</a:t>
            </a:r>
            <a:r>
              <a:rPr lang="en-US" altLang="zh-CN" dirty="0" smtClean="0"/>
              <a:t> mod </a:t>
            </a:r>
            <a:r>
              <a:rPr lang="en-US" altLang="zh-CN" i="1" dirty="0" smtClean="0"/>
              <a:t>b</a:t>
            </a:r>
            <a:r>
              <a:rPr lang="en-US" altLang="zh-CN" dirty="0" smtClean="0"/>
              <a:t>)</a:t>
            </a:r>
          </a:p>
          <a:p>
            <a:r>
              <a:rPr lang="en-US" altLang="zh-CN" dirty="0" smtClean="0"/>
              <a:t>	Note that the call to </a:t>
            </a:r>
            <a:r>
              <a:rPr lang="en-US" altLang="zh-CN" dirty="0" err="1" smtClean="0"/>
              <a:t>gcd</a:t>
            </a:r>
            <a:r>
              <a:rPr lang="en-US" altLang="zh-CN" dirty="0" smtClean="0"/>
              <a:t>() on the right in the above recursion is an easier problem to solve than the call on the left since both arguments on the right are guaranteed to be no larger than the integer </a:t>
            </a:r>
            <a:r>
              <a:rPr lang="en-US" altLang="zh-CN" i="1" dirty="0" smtClean="0"/>
              <a:t>b</a:t>
            </a:r>
            <a:endParaRPr lang="zh-CN" altLang="en-US" i="1" dirty="0" smtClean="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21</a:t>
            </a:fld>
            <a:endParaRPr lang="zh-CN" altLang="en-US"/>
          </a:p>
        </p:txBody>
      </p:sp>
    </p:spTree>
    <p:extLst>
      <p:ext uri="{BB962C8B-B14F-4D97-AF65-F5344CB8AC3E}">
        <p14:creationId xmlns:p14="http://schemas.microsoft.com/office/powerpoint/2010/main" xmlns="" val="2233073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gcd</a:t>
            </a:r>
            <a:r>
              <a:rPr lang="en-US" altLang="zh-CN" dirty="0" smtClean="0"/>
              <a:t>(</a:t>
            </a:r>
            <a:r>
              <a:rPr lang="en-US" altLang="zh-CN" i="1" dirty="0" smtClean="0"/>
              <a:t>b</a:t>
            </a:r>
            <a:r>
              <a:rPr lang="en-US" altLang="zh-CN" baseline="-25000" dirty="0" smtClean="0"/>
              <a:t>1</a:t>
            </a:r>
            <a:r>
              <a:rPr lang="en-US" altLang="zh-CN" dirty="0" smtClean="0"/>
              <a:t>, </a:t>
            </a:r>
            <a:r>
              <a:rPr lang="en-US" altLang="zh-CN" i="1" dirty="0" smtClean="0"/>
              <a:t>b</a:t>
            </a:r>
            <a:r>
              <a:rPr lang="en-US" altLang="zh-CN" baseline="-25000" dirty="0" smtClean="0"/>
              <a:t>2</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2</a:t>
            </a:r>
            <a:r>
              <a:rPr lang="en-US" altLang="zh-CN" dirty="0" smtClean="0"/>
              <a:t>, </a:t>
            </a:r>
            <a:r>
              <a:rPr lang="en-US" altLang="zh-CN" i="1" dirty="0" smtClean="0"/>
              <a:t>b</a:t>
            </a:r>
            <a:r>
              <a:rPr lang="en-US" altLang="zh-CN" baseline="-25000" dirty="0" smtClean="0"/>
              <a:t>1</a:t>
            </a:r>
            <a:r>
              <a:rPr lang="en-US" altLang="zh-CN" dirty="0" smtClean="0"/>
              <a:t> mod </a:t>
            </a:r>
            <a:r>
              <a:rPr lang="en-US" altLang="zh-CN" i="1" dirty="0" smtClean="0"/>
              <a:t>b</a:t>
            </a:r>
            <a:r>
              <a:rPr lang="en-US" altLang="zh-CN" baseline="-25000" dirty="0" smtClean="0"/>
              <a:t>2</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2</a:t>
            </a:r>
            <a:r>
              <a:rPr lang="en-US" altLang="zh-CN" dirty="0" smtClean="0"/>
              <a:t>, </a:t>
            </a:r>
            <a:r>
              <a:rPr lang="en-US" altLang="zh-CN" i="1" dirty="0" smtClean="0"/>
              <a:t>b</a:t>
            </a:r>
            <a:r>
              <a:rPr lang="en-US" altLang="zh-CN" baseline="-25000" dirty="0" smtClean="0"/>
              <a:t>3</a:t>
            </a:r>
            <a:r>
              <a:rPr lang="en-US" altLang="zh-CN" dirty="0" smtClean="0"/>
              <a:t>) </a:t>
            </a:r>
          </a:p>
          <a:p>
            <a:pPr>
              <a:buNone/>
            </a:pP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3</a:t>
            </a:r>
            <a:r>
              <a:rPr lang="en-US" altLang="zh-CN" dirty="0" smtClean="0"/>
              <a:t>, </a:t>
            </a:r>
            <a:r>
              <a:rPr lang="en-US" altLang="zh-CN" i="1" dirty="0" smtClean="0"/>
              <a:t>b</a:t>
            </a:r>
            <a:r>
              <a:rPr lang="en-US" altLang="zh-CN" baseline="-25000" dirty="0" smtClean="0"/>
              <a:t>2</a:t>
            </a:r>
            <a:r>
              <a:rPr lang="en-US" altLang="zh-CN" dirty="0" smtClean="0"/>
              <a:t> mod </a:t>
            </a:r>
            <a:r>
              <a:rPr lang="en-US" altLang="zh-CN" i="1" dirty="0" smtClean="0"/>
              <a:t>b</a:t>
            </a:r>
            <a:r>
              <a:rPr lang="en-US" altLang="zh-CN" baseline="-25000" dirty="0" smtClean="0"/>
              <a:t>3</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3</a:t>
            </a:r>
            <a:r>
              <a:rPr lang="en-US" altLang="zh-CN" dirty="0" smtClean="0"/>
              <a:t>, </a:t>
            </a:r>
            <a:r>
              <a:rPr lang="en-US" altLang="zh-CN" i="1" dirty="0" smtClean="0"/>
              <a:t>b</a:t>
            </a:r>
            <a:r>
              <a:rPr lang="en-US" altLang="zh-CN" baseline="-25000" dirty="0" smtClean="0"/>
              <a:t>4</a:t>
            </a:r>
            <a:r>
              <a:rPr lang="en-US" altLang="zh-CN" dirty="0" smtClean="0"/>
              <a:t>) </a:t>
            </a:r>
          </a:p>
          <a:p>
            <a:pPr>
              <a:buNone/>
            </a:pP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4</a:t>
            </a:r>
            <a:r>
              <a:rPr lang="en-US" altLang="zh-CN" dirty="0" smtClean="0"/>
              <a:t>, </a:t>
            </a:r>
            <a:r>
              <a:rPr lang="en-US" altLang="zh-CN" i="1" dirty="0" smtClean="0"/>
              <a:t>b</a:t>
            </a:r>
            <a:r>
              <a:rPr lang="en-US" altLang="zh-CN" baseline="-25000" dirty="0" smtClean="0"/>
              <a:t>3</a:t>
            </a:r>
            <a:r>
              <a:rPr lang="en-US" altLang="zh-CN" dirty="0" smtClean="0"/>
              <a:t> mod </a:t>
            </a:r>
            <a:r>
              <a:rPr lang="en-US" altLang="zh-CN" i="1" dirty="0" smtClean="0"/>
              <a:t>b</a:t>
            </a:r>
            <a:r>
              <a:rPr lang="en-US" altLang="zh-CN" baseline="-25000" dirty="0" smtClean="0"/>
              <a:t>4</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4</a:t>
            </a:r>
            <a:r>
              <a:rPr lang="en-US" altLang="zh-CN" dirty="0" smtClean="0"/>
              <a:t>, </a:t>
            </a:r>
            <a:r>
              <a:rPr lang="en-US" altLang="zh-CN" i="1" dirty="0" smtClean="0"/>
              <a:t>b</a:t>
            </a:r>
            <a:r>
              <a:rPr lang="en-US" altLang="zh-CN" baseline="-25000" dirty="0" smtClean="0"/>
              <a:t>5</a:t>
            </a:r>
            <a:r>
              <a:rPr lang="en-US" altLang="zh-CN" dirty="0" smtClean="0"/>
              <a:t>) </a:t>
            </a:r>
          </a:p>
          <a:p>
            <a:pPr>
              <a:buNone/>
            </a:pPr>
            <a:r>
              <a:rPr lang="en-US" altLang="zh-CN" dirty="0" smtClean="0"/>
              <a:t>                  …</a:t>
            </a:r>
            <a:endParaRPr lang="zh-CN" altLang="en-US" dirty="0" smtClean="0"/>
          </a:p>
          <a:p>
            <a:pPr>
              <a:buNone/>
            </a:pPr>
            <a:r>
              <a:rPr lang="en-US" altLang="zh-CN" dirty="0" smtClean="0"/>
              <a:t>                  until </a:t>
            </a:r>
            <a:r>
              <a:rPr lang="en-US" altLang="zh-CN" i="1" dirty="0" smtClean="0"/>
              <a:t>b</a:t>
            </a:r>
            <a:r>
              <a:rPr lang="en-US" altLang="zh-CN" i="1" baseline="-25000" dirty="0" smtClean="0"/>
              <a:t>m</a:t>
            </a:r>
            <a:r>
              <a:rPr lang="en-US" altLang="zh-CN" baseline="-25000" dirty="0" smtClean="0"/>
              <a:t>-1</a:t>
            </a:r>
            <a:r>
              <a:rPr lang="en-US" altLang="zh-CN" dirty="0" smtClean="0"/>
              <a:t> mod </a:t>
            </a:r>
            <a:r>
              <a:rPr lang="en-US" altLang="zh-CN" i="1" dirty="0" err="1" smtClean="0"/>
              <a:t>b</a:t>
            </a:r>
            <a:r>
              <a:rPr lang="en-US" altLang="zh-CN" i="1" baseline="-25000" dirty="0" err="1" smtClean="0"/>
              <a:t>m</a:t>
            </a:r>
            <a:r>
              <a:rPr lang="en-US" altLang="zh-CN" dirty="0" smtClean="0"/>
              <a:t> = 0 then </a:t>
            </a:r>
            <a:r>
              <a:rPr lang="en-US" altLang="zh-CN" dirty="0" err="1" smtClean="0"/>
              <a:t>gcd</a:t>
            </a:r>
            <a:r>
              <a:rPr lang="en-US" altLang="zh-CN" dirty="0" smtClean="0"/>
              <a:t>(</a:t>
            </a:r>
            <a:r>
              <a:rPr lang="en-US" altLang="zh-CN" i="1" dirty="0" smtClean="0"/>
              <a:t>b</a:t>
            </a:r>
            <a:r>
              <a:rPr lang="en-US" altLang="zh-CN" baseline="-25000" dirty="0" smtClean="0"/>
              <a:t>1</a:t>
            </a:r>
            <a:r>
              <a:rPr lang="en-US" altLang="zh-CN" dirty="0" smtClean="0"/>
              <a:t>, </a:t>
            </a:r>
            <a:r>
              <a:rPr lang="en-US" altLang="zh-CN" i="1" dirty="0" smtClean="0"/>
              <a:t>b</a:t>
            </a:r>
            <a:r>
              <a:rPr lang="en-US" altLang="zh-CN" baseline="-25000" dirty="0" smtClean="0"/>
              <a:t>2</a:t>
            </a:r>
            <a:r>
              <a:rPr lang="en-US" altLang="zh-CN" dirty="0" smtClean="0"/>
              <a:t>) = </a:t>
            </a:r>
            <a:r>
              <a:rPr lang="en-US" altLang="zh-CN" i="1" dirty="0" err="1" smtClean="0"/>
              <a:t>b</a:t>
            </a:r>
            <a:r>
              <a:rPr lang="en-US" altLang="zh-CN" i="1" baseline="-25000" dirty="0" err="1" smtClean="0"/>
              <a:t>m</a:t>
            </a:r>
            <a:endParaRPr lang="en-US" altLang="zh-CN" i="1" baseline="-25000" dirty="0" smtClean="0"/>
          </a:p>
          <a:p>
            <a:r>
              <a:rPr lang="en-AU" dirty="0" smtClean="0"/>
              <a:t>Another expression:</a:t>
            </a:r>
          </a:p>
          <a:p>
            <a:pPr lvl="1"/>
            <a:r>
              <a:rPr lang="en-US" dirty="0" err="1" smtClean="0"/>
              <a:t>gcd</a:t>
            </a:r>
            <a:r>
              <a:rPr lang="en-US" dirty="0" smtClean="0"/>
              <a:t>(</a:t>
            </a:r>
            <a:r>
              <a:rPr lang="en-US" i="1" dirty="0" smtClean="0"/>
              <a:t>a</a:t>
            </a:r>
            <a:r>
              <a:rPr lang="en-US" dirty="0" smtClean="0"/>
              <a:t>, </a:t>
            </a:r>
            <a:r>
              <a:rPr lang="en-US" i="1" dirty="0" smtClean="0"/>
              <a:t>b</a:t>
            </a:r>
            <a:r>
              <a:rPr lang="en-US" dirty="0" smtClean="0"/>
              <a:t>)  </a:t>
            </a:r>
          </a:p>
          <a:p>
            <a:pPr lvl="2">
              <a:buNone/>
            </a:pPr>
            <a:r>
              <a:rPr lang="en-US" dirty="0" smtClean="0"/>
              <a:t>	if (</a:t>
            </a:r>
            <a:r>
              <a:rPr lang="en-US" i="1" dirty="0" smtClean="0"/>
              <a:t>b</a:t>
            </a:r>
            <a:r>
              <a:rPr lang="en-US" dirty="0" smtClean="0"/>
              <a:t> = 0) then return </a:t>
            </a:r>
            <a:r>
              <a:rPr lang="en-US" i="1" dirty="0" smtClean="0"/>
              <a:t>a</a:t>
            </a:r>
            <a:r>
              <a:rPr lang="en-US" dirty="0" smtClean="0"/>
              <a:t>; </a:t>
            </a:r>
          </a:p>
          <a:p>
            <a:pPr lvl="2">
              <a:buNone/>
            </a:pPr>
            <a:r>
              <a:rPr lang="en-US" dirty="0" smtClean="0"/>
              <a:t>	else return </a:t>
            </a:r>
            <a:r>
              <a:rPr lang="en-US" dirty="0" err="1" smtClean="0"/>
              <a:t>gcd</a:t>
            </a:r>
            <a:r>
              <a:rPr lang="en-US" dirty="0" smtClean="0"/>
              <a:t>(</a:t>
            </a:r>
            <a:r>
              <a:rPr lang="en-US" i="1" dirty="0" smtClean="0"/>
              <a:t>b</a:t>
            </a:r>
            <a:r>
              <a:rPr lang="en-US" dirty="0" smtClean="0"/>
              <a:t>, </a:t>
            </a:r>
            <a:r>
              <a:rPr lang="en-US" i="1" dirty="0" smtClean="0"/>
              <a:t>a</a:t>
            </a:r>
            <a:r>
              <a:rPr lang="en-US" dirty="0" smtClean="0"/>
              <a:t> mod </a:t>
            </a:r>
            <a:r>
              <a:rPr lang="en-US" i="1" dirty="0" smtClean="0"/>
              <a:t>b</a:t>
            </a:r>
            <a:r>
              <a:rPr lang="en-US" dirty="0" smtClean="0"/>
              <a:t>);</a:t>
            </a:r>
            <a:endParaRPr lang="en-AU"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22</a:t>
            </a:fld>
            <a:endParaRPr lang="zh-CN" altLang="en-US"/>
          </a:p>
        </p:txBody>
      </p:sp>
    </p:spTree>
    <p:extLst>
      <p:ext uri="{BB962C8B-B14F-4D97-AF65-F5344CB8AC3E}">
        <p14:creationId xmlns:p14="http://schemas.microsoft.com/office/powerpoint/2010/main" xmlns="" val="313526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Earlier we showed that the set of remainders, </a:t>
            </a:r>
            <a:r>
              <a:rPr lang="en-US" altLang="zh-CN" i="1" dirty="0" smtClean="0"/>
              <a:t>Z</a:t>
            </a:r>
            <a:r>
              <a:rPr lang="en-US" altLang="zh-CN" i="1" baseline="-25000" dirty="0" smtClean="0"/>
              <a:t>n</a:t>
            </a:r>
            <a:r>
              <a:rPr lang="en-US" altLang="zh-CN" dirty="0" smtClean="0"/>
              <a:t>, is in general a commutative ring</a:t>
            </a:r>
          </a:p>
          <a:p>
            <a:r>
              <a:rPr lang="en-US" altLang="zh-CN" dirty="0" smtClean="0"/>
              <a:t>The main reason for why, in general, </a:t>
            </a:r>
            <a:r>
              <a:rPr lang="en-US" altLang="zh-CN" i="1" dirty="0" smtClean="0"/>
              <a:t>Z</a:t>
            </a:r>
            <a:r>
              <a:rPr lang="en-US" altLang="zh-CN" i="1" baseline="-25000" dirty="0" smtClean="0"/>
              <a:t>n</a:t>
            </a:r>
            <a:r>
              <a:rPr lang="en-US" altLang="zh-CN" dirty="0" smtClean="0"/>
              <a:t>, is only a commutative ring and not a finite field is because not every element in </a:t>
            </a:r>
            <a:r>
              <a:rPr lang="en-US" altLang="zh-CN" i="1" dirty="0" smtClean="0"/>
              <a:t>Z</a:t>
            </a:r>
            <a:r>
              <a:rPr lang="en-US" altLang="zh-CN" i="1" baseline="-25000" dirty="0" smtClean="0"/>
              <a:t>n</a:t>
            </a:r>
            <a:r>
              <a:rPr lang="en-US" altLang="zh-CN" dirty="0" smtClean="0"/>
              <a:t>, is guaranteed to have a multiplicative inverse.</a:t>
            </a:r>
          </a:p>
          <a:p>
            <a:r>
              <a:rPr lang="en-US" altLang="zh-CN" dirty="0" smtClean="0"/>
              <a:t>In particular, as shown before, an element </a:t>
            </a:r>
            <a:r>
              <a:rPr lang="en-US" altLang="zh-CN" i="1" dirty="0" smtClean="0"/>
              <a:t>a</a:t>
            </a:r>
            <a:r>
              <a:rPr lang="en-US" altLang="zh-CN" dirty="0" smtClean="0"/>
              <a:t> of </a:t>
            </a:r>
            <a:r>
              <a:rPr lang="en-US" altLang="zh-CN" i="1" dirty="0" smtClean="0"/>
              <a:t>Z</a:t>
            </a:r>
            <a:r>
              <a:rPr lang="en-US" altLang="zh-CN" i="1" baseline="-25000" dirty="0" smtClean="0"/>
              <a:t>n</a:t>
            </a:r>
            <a:r>
              <a:rPr lang="en-US" altLang="zh-CN" dirty="0" smtClean="0"/>
              <a:t>, does not have a multiplicative inverse if </a:t>
            </a:r>
            <a:r>
              <a:rPr lang="en-US" altLang="zh-CN" i="1" dirty="0" smtClean="0"/>
              <a:t>a</a:t>
            </a:r>
            <a:r>
              <a:rPr lang="en-US" altLang="zh-CN" dirty="0" smtClean="0"/>
              <a:t> is not relatively prime to the modulus </a:t>
            </a:r>
            <a:r>
              <a:rPr lang="en-US" altLang="zh-CN" i="1" dirty="0" smtClean="0"/>
              <a:t>n</a:t>
            </a:r>
            <a:r>
              <a:rPr lang="en-US" altLang="zh-CN" dirty="0" smtClean="0"/>
              <a:t>.</a:t>
            </a:r>
          </a:p>
          <a:p>
            <a:r>
              <a:rPr lang="en-US" altLang="zh-CN" dirty="0" smtClean="0"/>
              <a:t>What if we choose the modulus </a:t>
            </a:r>
            <a:r>
              <a:rPr lang="en-US" altLang="zh-CN" i="1" dirty="0" smtClean="0"/>
              <a:t>n</a:t>
            </a:r>
            <a:r>
              <a:rPr lang="en-US" altLang="zh-CN" dirty="0" smtClean="0"/>
              <a:t> to be a prime number? (A prime number has only two divisors, one and itself.)</a:t>
            </a:r>
          </a:p>
          <a:p>
            <a:r>
              <a:rPr lang="en-US" altLang="zh-CN" dirty="0" smtClean="0"/>
              <a:t>For prime n, every element </a:t>
            </a:r>
            <a:r>
              <a:rPr lang="en-US" altLang="zh-CN" i="1" dirty="0" smtClean="0"/>
              <a:t>a</a:t>
            </a:r>
            <a:r>
              <a:rPr lang="en-US" altLang="zh-CN" dirty="0" smtClean="0"/>
              <a:t> </a:t>
            </a:r>
            <a:r>
              <a:rPr lang="en-US" altLang="zh-CN" dirty="0" smtClean="0">
                <a:ea typeface="+mn-ea"/>
              </a:rPr>
              <a:t>∈ </a:t>
            </a:r>
            <a:r>
              <a:rPr lang="en-US" altLang="zh-CN" i="1" dirty="0" smtClean="0"/>
              <a:t>Z</a:t>
            </a:r>
            <a:r>
              <a:rPr lang="en-US" altLang="zh-CN" i="1" baseline="-25000" dirty="0" smtClean="0"/>
              <a:t>n</a:t>
            </a:r>
            <a:r>
              <a:rPr lang="en-US" altLang="zh-CN" dirty="0" smtClean="0"/>
              <a:t>, will be relatively prime to </a:t>
            </a:r>
            <a:r>
              <a:rPr lang="en-US" altLang="zh-CN" i="1" dirty="0" smtClean="0"/>
              <a:t>n</a:t>
            </a:r>
            <a:r>
              <a:rPr lang="en-US" altLang="zh-CN" dirty="0" smtClean="0"/>
              <a:t>. That implies that there will exist a multiplicative inverse for every </a:t>
            </a:r>
            <a:r>
              <a:rPr lang="en-US" altLang="zh-CN" i="1" dirty="0" smtClean="0"/>
              <a:t>a</a:t>
            </a:r>
            <a:r>
              <a:rPr lang="en-US" altLang="zh-CN" dirty="0" smtClean="0"/>
              <a:t> </a:t>
            </a:r>
            <a:r>
              <a:rPr lang="en-US" altLang="zh-CN" dirty="0" smtClean="0">
                <a:ea typeface="+mn-ea"/>
              </a:rPr>
              <a:t>∈</a:t>
            </a:r>
            <a:r>
              <a:rPr lang="en-US" altLang="zh-CN" dirty="0" smtClean="0"/>
              <a:t> </a:t>
            </a:r>
            <a:r>
              <a:rPr lang="en-US" altLang="zh-CN" i="1" dirty="0" smtClean="0"/>
              <a:t>Z</a:t>
            </a:r>
            <a:r>
              <a:rPr lang="en-US" altLang="zh-CN" i="1" baseline="-25000" dirty="0" smtClean="0"/>
              <a:t>n</a:t>
            </a:r>
            <a:r>
              <a:rPr lang="en-US" altLang="zh-CN" dirty="0" smtClean="0"/>
              <a:t>, for prime </a:t>
            </a:r>
            <a:r>
              <a:rPr lang="en-US" altLang="zh-CN" i="1" dirty="0" smtClean="0"/>
              <a:t>n</a:t>
            </a:r>
            <a:r>
              <a:rPr lang="en-US" altLang="zh-CN" dirty="0" smtClean="0"/>
              <a:t>.</a:t>
            </a:r>
          </a:p>
          <a:p>
            <a:r>
              <a:rPr lang="en-US" altLang="zh-CN" dirty="0" smtClean="0"/>
              <a:t>Therefore, </a:t>
            </a:r>
            <a:r>
              <a:rPr lang="en-US" altLang="zh-CN" i="1" dirty="0" err="1" smtClean="0"/>
              <a:t>Z</a:t>
            </a:r>
            <a:r>
              <a:rPr lang="en-US" altLang="zh-CN" i="1" baseline="-25000" dirty="0" err="1" smtClean="0"/>
              <a:t>p</a:t>
            </a:r>
            <a:r>
              <a:rPr lang="en-US" altLang="zh-CN" dirty="0" smtClean="0"/>
              <a:t> is a finite field if we assume </a:t>
            </a:r>
            <a:r>
              <a:rPr lang="en-US" altLang="zh-CN" i="1" dirty="0" smtClean="0"/>
              <a:t>p</a:t>
            </a:r>
            <a:r>
              <a:rPr lang="en-US" altLang="zh-CN" dirty="0" smtClean="0"/>
              <a:t> denotes a prime number. </a:t>
            </a:r>
            <a:r>
              <a:rPr lang="en-US" altLang="zh-CN" i="1" dirty="0" err="1" smtClean="0"/>
              <a:t>Z</a:t>
            </a:r>
            <a:r>
              <a:rPr lang="en-US" altLang="zh-CN" i="1" baseline="-25000" dirty="0" err="1" smtClean="0"/>
              <a:t>p</a:t>
            </a:r>
            <a:r>
              <a:rPr lang="en-US" altLang="zh-CN" dirty="0" smtClean="0"/>
              <a:t> is sometimes referred to as a prime finite field.</a:t>
            </a:r>
          </a:p>
          <a:p>
            <a:r>
              <a:rPr lang="en-US" altLang="zh-CN" dirty="0" smtClean="0"/>
              <a:t>Such a field is also denoted GF(p), where GF stands for “Galois Field”.</a:t>
            </a:r>
          </a:p>
          <a:p>
            <a:r>
              <a:rPr lang="en-US" altLang="zh-CN" dirty="0" smtClean="0"/>
              <a:t>Earlier, when we were looking at how to characterize </a:t>
            </a:r>
            <a:r>
              <a:rPr lang="en-US" altLang="zh-CN" i="1" dirty="0" smtClean="0"/>
              <a:t>Z</a:t>
            </a:r>
            <a:r>
              <a:rPr lang="en-US" altLang="zh-CN" i="1" baseline="-25000" dirty="0" smtClean="0"/>
              <a:t>n</a:t>
            </a:r>
            <a:r>
              <a:rPr lang="en-US" altLang="zh-CN" dirty="0" smtClean="0"/>
              <a:t>, we said that, although it possessed a multiplicative identity, it could not be an integral domain because </a:t>
            </a:r>
            <a:r>
              <a:rPr lang="en-US" altLang="zh-CN" i="1" dirty="0" smtClean="0"/>
              <a:t>Z</a:t>
            </a:r>
            <a:r>
              <a:rPr lang="en-US" altLang="zh-CN" i="1" baseline="-25000" dirty="0" smtClean="0"/>
              <a:t>n</a:t>
            </a:r>
            <a:r>
              <a:rPr lang="en-US" altLang="zh-CN" dirty="0" smtClean="0"/>
              <a:t> allowed for the equality </a:t>
            </a:r>
            <a:r>
              <a:rPr lang="en-US" altLang="zh-CN" i="1" dirty="0" err="1" smtClean="0"/>
              <a:t>ab</a:t>
            </a:r>
            <a:r>
              <a:rPr lang="en-US" altLang="zh-CN" dirty="0" smtClean="0"/>
              <a:t> = 0 even for non-zero </a:t>
            </a:r>
            <a:r>
              <a:rPr lang="en-US" altLang="zh-CN" i="1" dirty="0" smtClean="0"/>
              <a:t>a</a:t>
            </a:r>
            <a:r>
              <a:rPr lang="en-US" altLang="zh-CN" dirty="0" smtClean="0"/>
              <a:t> and </a:t>
            </a:r>
            <a:r>
              <a:rPr lang="en-US" altLang="zh-CN" i="1" dirty="0" smtClean="0"/>
              <a:t>b</a:t>
            </a:r>
            <a:r>
              <a:rPr lang="en-US" altLang="zh-CN" dirty="0" smtClean="0"/>
              <a:t>. (Recall, 0 means the additive identity element.)</a:t>
            </a:r>
          </a:p>
          <a:p>
            <a:r>
              <a:rPr lang="en-US" altLang="zh-CN" dirty="0" smtClean="0"/>
              <a:t>If we have now decided that </a:t>
            </a:r>
            <a:r>
              <a:rPr lang="en-US" altLang="zh-CN" i="1" dirty="0" err="1" smtClean="0"/>
              <a:t>Z</a:t>
            </a:r>
            <a:r>
              <a:rPr lang="en-US" altLang="zh-CN" i="1" baseline="-25000" dirty="0" err="1" smtClean="0"/>
              <a:t>p</a:t>
            </a:r>
            <a:r>
              <a:rPr lang="en-US" altLang="zh-CN" dirty="0" smtClean="0"/>
              <a:t> is a finite field for prime </a:t>
            </a:r>
            <a:r>
              <a:rPr lang="en-US" altLang="zh-CN" i="1" dirty="0" smtClean="0"/>
              <a:t>p</a:t>
            </a:r>
            <a:r>
              <a:rPr lang="en-US" altLang="zh-CN" dirty="0" smtClean="0"/>
              <a:t> because every element in </a:t>
            </a:r>
            <a:r>
              <a:rPr lang="en-US" altLang="zh-CN" i="1" dirty="0" err="1" smtClean="0"/>
              <a:t>Z</a:t>
            </a:r>
            <a:r>
              <a:rPr lang="en-US" altLang="zh-CN" i="1" baseline="-25000" dirty="0" err="1" smtClean="0"/>
              <a:t>p</a:t>
            </a:r>
            <a:r>
              <a:rPr lang="en-US" altLang="zh-CN" dirty="0" smtClean="0"/>
              <a:t> has a unique multiplicative inverse, are we sure that we can now also guarantee that if </a:t>
            </a:r>
            <a:r>
              <a:rPr lang="en-US" altLang="zh-CN" i="1" dirty="0" err="1" smtClean="0"/>
              <a:t>ab</a:t>
            </a:r>
            <a:r>
              <a:rPr lang="en-US" altLang="zh-CN" dirty="0" smtClean="0"/>
              <a:t> = 0 then either </a:t>
            </a:r>
            <a:r>
              <a:rPr lang="en-US" altLang="zh-CN" i="1" dirty="0" smtClean="0"/>
              <a:t>a</a:t>
            </a:r>
            <a:r>
              <a:rPr lang="en-US" altLang="zh-CN" dirty="0" smtClean="0"/>
              <a:t> or </a:t>
            </a:r>
            <a:r>
              <a:rPr lang="en-US" altLang="zh-CN" i="1" dirty="0" smtClean="0"/>
              <a:t>b</a:t>
            </a:r>
            <a:r>
              <a:rPr lang="en-US" altLang="zh-CN" dirty="0" smtClean="0"/>
              <a:t> must be 0?</a:t>
            </a:r>
          </a:p>
          <a:p>
            <a:r>
              <a:rPr lang="en-US" altLang="zh-CN" dirty="0" smtClean="0"/>
              <a:t>Yes, we have that guarantee because </a:t>
            </a:r>
            <a:r>
              <a:rPr lang="en-US" altLang="zh-CN" i="1" dirty="0" err="1" smtClean="0"/>
              <a:t>ab</a:t>
            </a:r>
            <a:r>
              <a:rPr lang="en-US" altLang="zh-CN" dirty="0" smtClean="0"/>
              <a:t> = 0 for general </a:t>
            </a:r>
            <a:r>
              <a:rPr lang="en-US" altLang="zh-CN" i="1" dirty="0" smtClean="0"/>
              <a:t>Z</a:t>
            </a:r>
            <a:r>
              <a:rPr lang="en-US" altLang="zh-CN" i="1" baseline="-25000" dirty="0" smtClean="0"/>
              <a:t>n</a:t>
            </a:r>
            <a:r>
              <a:rPr lang="en-US" altLang="zh-CN" dirty="0" smtClean="0"/>
              <a:t> occurs only when non-zero </a:t>
            </a:r>
            <a:r>
              <a:rPr lang="en-US" altLang="zh-CN" i="1" dirty="0" smtClean="0"/>
              <a:t>a</a:t>
            </a:r>
            <a:r>
              <a:rPr lang="en-US" altLang="zh-CN" dirty="0" smtClean="0"/>
              <a:t> and </a:t>
            </a:r>
            <a:r>
              <a:rPr lang="en-US" altLang="zh-CN" i="1" dirty="0" smtClean="0"/>
              <a:t>b</a:t>
            </a:r>
            <a:r>
              <a:rPr lang="en-US" altLang="zh-CN" dirty="0" smtClean="0"/>
              <a:t> are factors of the modulus </a:t>
            </a:r>
            <a:r>
              <a:rPr lang="en-US" altLang="zh-CN" i="1" dirty="0" smtClean="0"/>
              <a:t>n</a:t>
            </a:r>
            <a:r>
              <a:rPr lang="en-US" altLang="zh-CN" dirty="0" smtClean="0"/>
              <a:t>.  When </a:t>
            </a:r>
            <a:r>
              <a:rPr lang="en-US" altLang="zh-CN" i="1" dirty="0" smtClean="0"/>
              <a:t>n</a:t>
            </a:r>
            <a:r>
              <a:rPr lang="en-US" altLang="zh-CN" dirty="0" smtClean="0"/>
              <a:t> is a prime, its only factors are 1 and </a:t>
            </a:r>
            <a:r>
              <a:rPr lang="en-US" altLang="zh-CN" i="1" dirty="0" smtClean="0"/>
              <a:t>n</a:t>
            </a:r>
            <a:r>
              <a:rPr lang="en-US" altLang="zh-CN" dirty="0" smtClean="0"/>
              <a:t>. So with the elements of </a:t>
            </a:r>
            <a:r>
              <a:rPr lang="en-US" altLang="zh-CN" i="1" dirty="0" smtClean="0"/>
              <a:t>Z</a:t>
            </a:r>
            <a:r>
              <a:rPr lang="en-US" altLang="zh-CN" i="1" baseline="-25000" dirty="0" smtClean="0"/>
              <a:t>n</a:t>
            </a:r>
            <a:r>
              <a:rPr lang="en-US" altLang="zh-CN" dirty="0" smtClean="0"/>
              <a:t> being in the range 0 through </a:t>
            </a:r>
            <a:r>
              <a:rPr lang="en-US" altLang="zh-CN" i="1" dirty="0" smtClean="0"/>
              <a:t>n</a:t>
            </a:r>
            <a:r>
              <a:rPr lang="en-US" altLang="zh-CN" dirty="0" smtClean="0"/>
              <a:t>−1, the only time we will see </a:t>
            </a:r>
            <a:r>
              <a:rPr lang="en-US" altLang="zh-CN" i="1" dirty="0" err="1" smtClean="0"/>
              <a:t>ab</a:t>
            </a:r>
            <a:r>
              <a:rPr lang="en-US" altLang="zh-CN" dirty="0" smtClean="0"/>
              <a:t> = 0 is when either </a:t>
            </a:r>
            <a:r>
              <a:rPr lang="en-US" altLang="zh-CN" i="1" dirty="0" smtClean="0"/>
              <a:t>a</a:t>
            </a:r>
            <a:r>
              <a:rPr lang="en-US" altLang="zh-CN" dirty="0" smtClean="0"/>
              <a:t> is 0 or </a:t>
            </a:r>
            <a:r>
              <a:rPr lang="en-US" altLang="zh-CN" i="1" dirty="0" smtClean="0"/>
              <a:t>b</a:t>
            </a:r>
            <a:r>
              <a:rPr lang="en-US" altLang="zh-CN" dirty="0" smtClean="0"/>
              <a:t> is 0.</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24</a:t>
            </a:fld>
            <a:endParaRPr lang="zh-CN" altLang="en-US"/>
          </a:p>
        </p:txBody>
      </p:sp>
    </p:spTree>
    <p:extLst>
      <p:ext uri="{BB962C8B-B14F-4D97-AF65-F5344CB8AC3E}">
        <p14:creationId xmlns:p14="http://schemas.microsoft.com/office/powerpoint/2010/main" xmlns="" val="239592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a:t>
            </a:fld>
            <a:endParaRPr lang="zh-CN" altLang="en-US"/>
          </a:p>
        </p:txBody>
      </p:sp>
    </p:spTree>
    <p:extLst>
      <p:ext uri="{BB962C8B-B14F-4D97-AF65-F5344CB8AC3E}">
        <p14:creationId xmlns:p14="http://schemas.microsoft.com/office/powerpoint/2010/main" xmlns="" val="3603445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Define a set of </a:t>
            </a:r>
            <a:r>
              <a:rPr lang="en-US" altLang="zh-CN" i="1" dirty="0" smtClean="0"/>
              <a:t>S</a:t>
            </a:r>
            <a:r>
              <a:rPr lang="en-US" altLang="zh-CN" dirty="0" smtClean="0"/>
              <a:t> as follows:</a:t>
            </a:r>
          </a:p>
          <a:p>
            <a:pPr lvl="1"/>
            <a:r>
              <a:rPr lang="en-US" altLang="zh-CN" i="1" dirty="0" smtClean="0"/>
              <a:t>S</a:t>
            </a:r>
            <a:r>
              <a:rPr lang="en-US" altLang="zh-CN" dirty="0" smtClean="0"/>
              <a:t> = {</a:t>
            </a:r>
            <a:r>
              <a:rPr lang="en-US" altLang="zh-CN" i="1" dirty="0" smtClean="0"/>
              <a:t>am</a:t>
            </a:r>
            <a:r>
              <a:rPr lang="en-US" altLang="zh-CN" dirty="0" smtClean="0"/>
              <a:t> + </a:t>
            </a:r>
            <a:r>
              <a:rPr lang="en-US" altLang="zh-CN" i="1" dirty="0" err="1" smtClean="0"/>
              <a:t>bn</a:t>
            </a:r>
            <a:r>
              <a:rPr lang="en-US" altLang="zh-CN" dirty="0" smtClean="0"/>
              <a:t> | </a:t>
            </a:r>
            <a:r>
              <a:rPr lang="en-US" altLang="zh-CN" i="1" dirty="0" smtClean="0"/>
              <a:t>am</a:t>
            </a:r>
            <a:r>
              <a:rPr lang="en-US" altLang="zh-CN" dirty="0" smtClean="0"/>
              <a:t> + </a:t>
            </a:r>
            <a:r>
              <a:rPr lang="en-US" altLang="zh-CN" i="1" dirty="0" err="1" smtClean="0"/>
              <a:t>bn</a:t>
            </a:r>
            <a:r>
              <a:rPr lang="en-US" altLang="zh-CN" dirty="0" smtClean="0"/>
              <a:t> &gt; 0, </a:t>
            </a:r>
            <a:r>
              <a:rPr lang="en-US" altLang="zh-CN" i="1" dirty="0" smtClean="0"/>
              <a:t>m</a:t>
            </a:r>
            <a:r>
              <a:rPr lang="en-US" altLang="zh-CN" dirty="0" smtClean="0"/>
              <a:t>, </a:t>
            </a:r>
            <a:r>
              <a:rPr lang="en-US" altLang="zh-CN" i="1" dirty="0" smtClean="0"/>
              <a:t>n</a:t>
            </a:r>
            <a:r>
              <a:rPr lang="en-US" altLang="zh-CN" dirty="0" smtClean="0"/>
              <a:t> </a:t>
            </a:r>
            <a:r>
              <a:rPr lang="en-US" altLang="zh-CN" dirty="0" smtClean="0">
                <a:ea typeface="+mn-ea"/>
              </a:rPr>
              <a:t>∈ </a:t>
            </a:r>
            <a:r>
              <a:rPr lang="en-US" altLang="zh-CN" i="1" dirty="0" smtClean="0">
                <a:ea typeface="+mn-ea"/>
              </a:rPr>
              <a:t>N</a:t>
            </a:r>
            <a:r>
              <a:rPr lang="en-US" altLang="zh-CN" dirty="0" smtClean="0">
                <a:ea typeface="+mn-ea"/>
              </a:rPr>
              <a:t>} where</a:t>
            </a:r>
          </a:p>
          <a:p>
            <a:pPr lvl="1"/>
            <a:r>
              <a:rPr lang="en-US" altLang="zh-CN" i="1" dirty="0" smtClean="0">
                <a:ea typeface="+mn-ea"/>
              </a:rPr>
              <a:t>N</a:t>
            </a:r>
            <a:r>
              <a:rPr lang="en-US" altLang="zh-CN" dirty="0" smtClean="0">
                <a:ea typeface="+mn-ea"/>
              </a:rPr>
              <a:t> = {…, -3, -2, -1, 0, 1, 2, 3, …}</a:t>
            </a:r>
          </a:p>
          <a:p>
            <a:r>
              <a:rPr lang="en-US" altLang="zh-CN" dirty="0" smtClean="0"/>
              <a:t>For example, </a:t>
            </a:r>
            <a:r>
              <a:rPr lang="en-US" altLang="zh-CN" i="1" dirty="0" smtClean="0"/>
              <a:t>a</a:t>
            </a:r>
            <a:r>
              <a:rPr lang="en-US" altLang="zh-CN" dirty="0" smtClean="0"/>
              <a:t> = 8, </a:t>
            </a:r>
            <a:r>
              <a:rPr lang="en-US" altLang="zh-CN" i="1" dirty="0" smtClean="0"/>
              <a:t>b</a:t>
            </a:r>
            <a:r>
              <a:rPr lang="en-US" altLang="zh-CN" dirty="0" smtClean="0"/>
              <a:t> = 6</a:t>
            </a:r>
          </a:p>
          <a:p>
            <a:pPr lvl="1"/>
            <a:r>
              <a:rPr lang="en-US" altLang="zh-CN" i="1" dirty="0" smtClean="0"/>
              <a:t>S</a:t>
            </a:r>
            <a:r>
              <a:rPr lang="en-US" altLang="zh-CN" dirty="0" smtClean="0"/>
              <a:t> = {2, 4, 6, 8, …} </a:t>
            </a:r>
          </a:p>
          <a:p>
            <a:r>
              <a:rPr lang="en-US" altLang="zh-CN" dirty="0" smtClean="0"/>
              <a:t>Let </a:t>
            </a:r>
            <a:r>
              <a:rPr lang="en-US" altLang="zh-CN" i="1" dirty="0" smtClean="0"/>
              <a:t>d</a:t>
            </a:r>
            <a:r>
              <a:rPr lang="en-US" altLang="zh-CN" dirty="0" smtClean="0"/>
              <a:t> denote the smallest element in </a:t>
            </a:r>
            <a:r>
              <a:rPr lang="en-US" altLang="zh-CN" i="1" dirty="0" smtClean="0"/>
              <a:t>S</a:t>
            </a:r>
            <a:endParaRPr lang="en-US" altLang="zh-CN" dirty="0" smtClean="0"/>
          </a:p>
          <a:p>
            <a:r>
              <a:rPr lang="en-US" altLang="zh-CN" dirty="0" smtClean="0"/>
              <a:t>Express </a:t>
            </a:r>
            <a:r>
              <a:rPr lang="en-US" altLang="zh-CN" i="1" dirty="0" smtClean="0"/>
              <a:t>a</a:t>
            </a:r>
            <a:r>
              <a:rPr lang="en-US" altLang="zh-CN" dirty="0" smtClean="0"/>
              <a:t> in the following form</a:t>
            </a:r>
          </a:p>
          <a:p>
            <a:pPr lvl="1"/>
            <a:r>
              <a:rPr lang="en-US" altLang="zh-CN" i="1" dirty="0" smtClean="0"/>
              <a:t>a</a:t>
            </a:r>
            <a:r>
              <a:rPr lang="en-US" altLang="zh-CN" dirty="0" smtClean="0"/>
              <a:t> = </a:t>
            </a:r>
            <a:r>
              <a:rPr lang="en-US" altLang="zh-CN" i="1" dirty="0" err="1" smtClean="0"/>
              <a:t>qd</a:t>
            </a:r>
            <a:r>
              <a:rPr lang="en-US" altLang="zh-CN" dirty="0" smtClean="0"/>
              <a:t> + </a:t>
            </a:r>
            <a:r>
              <a:rPr lang="en-US" altLang="zh-CN" i="1" dirty="0" smtClean="0"/>
              <a:t>r</a:t>
            </a:r>
            <a:r>
              <a:rPr lang="en-US" altLang="zh-CN" dirty="0" smtClean="0"/>
              <a:t>, 0 ≤ </a:t>
            </a:r>
            <a:r>
              <a:rPr lang="en-US" altLang="zh-CN" i="1" dirty="0" smtClean="0"/>
              <a:t>r</a:t>
            </a:r>
            <a:r>
              <a:rPr lang="en-US" altLang="zh-CN" dirty="0" smtClean="0"/>
              <a:t> &lt; </a:t>
            </a:r>
            <a:r>
              <a:rPr lang="en-US" altLang="zh-CN" i="1" dirty="0" smtClean="0"/>
              <a:t>d</a:t>
            </a:r>
            <a:r>
              <a:rPr lang="en-US" altLang="zh-CN" dirty="0" smtClean="0"/>
              <a:t> </a:t>
            </a:r>
          </a:p>
          <a:p>
            <a:pPr lvl="1"/>
            <a:r>
              <a:rPr lang="en-US" altLang="zh-CN" i="1" dirty="0" smtClean="0"/>
              <a:t>r</a:t>
            </a:r>
            <a:r>
              <a:rPr lang="en-US" altLang="zh-CN" dirty="0" smtClean="0"/>
              <a:t> = </a:t>
            </a:r>
            <a:r>
              <a:rPr lang="en-US" altLang="zh-CN" i="1" dirty="0" smtClean="0"/>
              <a:t>a</a:t>
            </a:r>
            <a:r>
              <a:rPr lang="en-US" altLang="zh-CN" dirty="0" smtClean="0"/>
              <a:t> – </a:t>
            </a:r>
            <a:r>
              <a:rPr lang="en-US" altLang="zh-CN" i="1" dirty="0" err="1" smtClean="0"/>
              <a:t>qd</a:t>
            </a:r>
            <a:r>
              <a:rPr lang="en-US" altLang="zh-CN" dirty="0" smtClean="0"/>
              <a:t> = </a:t>
            </a:r>
            <a:r>
              <a:rPr lang="en-US" altLang="zh-CN" i="1" dirty="0" smtClean="0"/>
              <a:t>a</a:t>
            </a:r>
            <a:r>
              <a:rPr lang="en-US" altLang="zh-CN" dirty="0" smtClean="0"/>
              <a:t> – </a:t>
            </a:r>
            <a:r>
              <a:rPr lang="en-US" altLang="zh-CN" i="1" dirty="0" smtClean="0"/>
              <a:t>q</a:t>
            </a:r>
            <a:r>
              <a:rPr lang="en-US" altLang="zh-CN" dirty="0" smtClean="0"/>
              <a:t>(</a:t>
            </a:r>
            <a:r>
              <a:rPr lang="en-US" altLang="zh-CN" i="1" dirty="0" smtClean="0"/>
              <a:t>am</a:t>
            </a:r>
            <a:r>
              <a:rPr lang="en-US" altLang="zh-CN" dirty="0" smtClean="0"/>
              <a:t> + </a:t>
            </a:r>
            <a:r>
              <a:rPr lang="en-US" altLang="zh-CN" i="1" dirty="0" err="1" smtClean="0"/>
              <a:t>bn</a:t>
            </a:r>
            <a:r>
              <a:rPr lang="en-US" altLang="zh-CN" dirty="0" smtClean="0"/>
              <a:t>) = </a:t>
            </a:r>
            <a:r>
              <a:rPr lang="en-US" altLang="zh-CN" i="1" dirty="0" smtClean="0"/>
              <a:t>a</a:t>
            </a:r>
            <a:r>
              <a:rPr lang="en-US" altLang="zh-CN" dirty="0" smtClean="0"/>
              <a:t>(1 – </a:t>
            </a:r>
            <a:r>
              <a:rPr lang="en-US" altLang="zh-CN" i="1" dirty="0" err="1" smtClean="0"/>
              <a:t>qm</a:t>
            </a:r>
            <a:r>
              <a:rPr lang="en-US" altLang="zh-CN" dirty="0" smtClean="0"/>
              <a:t>) + </a:t>
            </a:r>
            <a:r>
              <a:rPr lang="en-US" altLang="zh-CN" i="1" dirty="0" smtClean="0"/>
              <a:t>b</a:t>
            </a:r>
            <a:r>
              <a:rPr lang="en-US" altLang="zh-CN" dirty="0" smtClean="0"/>
              <a:t>(-</a:t>
            </a:r>
            <a:r>
              <a:rPr lang="en-US" altLang="zh-CN" i="1" dirty="0" smtClean="0"/>
              <a:t>n</a:t>
            </a:r>
            <a:r>
              <a:rPr lang="en-US" altLang="zh-CN" dirty="0" smtClean="0"/>
              <a:t>)</a:t>
            </a:r>
          </a:p>
          <a:p>
            <a:pPr lvl="1"/>
            <a:r>
              <a:rPr lang="en-US" altLang="zh-CN" dirty="0" smtClean="0"/>
              <a:t>We have just expressed the residue </a:t>
            </a:r>
            <a:r>
              <a:rPr lang="en-US" altLang="zh-CN" i="1" dirty="0" smtClean="0"/>
              <a:t>r</a:t>
            </a:r>
            <a:r>
              <a:rPr lang="en-US" altLang="zh-CN" dirty="0" smtClean="0"/>
              <a:t> as a linear sum of </a:t>
            </a:r>
            <a:r>
              <a:rPr lang="en-US" altLang="zh-CN" i="1" dirty="0" smtClean="0"/>
              <a:t>a</a:t>
            </a:r>
            <a:r>
              <a:rPr lang="en-US" altLang="zh-CN" dirty="0" smtClean="0"/>
              <a:t> and b. But that is only possible if </a:t>
            </a:r>
            <a:r>
              <a:rPr lang="en-US" altLang="zh-CN" i="1" dirty="0" smtClean="0"/>
              <a:t>r</a:t>
            </a:r>
            <a:r>
              <a:rPr lang="en-US" altLang="zh-CN" dirty="0" smtClean="0"/>
              <a:t> equals 0. If </a:t>
            </a:r>
            <a:r>
              <a:rPr lang="en-US" altLang="zh-CN" i="1" dirty="0" smtClean="0"/>
              <a:t>r</a:t>
            </a:r>
            <a:r>
              <a:rPr lang="en-US" altLang="zh-CN" dirty="0" smtClean="0"/>
              <a:t> is not 0 but actually a non-zero integer less than d that it must be, that would violate the fact that </a:t>
            </a:r>
            <a:r>
              <a:rPr lang="en-US" altLang="zh-CN" i="1" dirty="0" smtClean="0"/>
              <a:t>d</a:t>
            </a:r>
            <a:r>
              <a:rPr lang="en-US" altLang="zh-CN" dirty="0" smtClean="0"/>
              <a:t> is the smallest positive linear sum of </a:t>
            </a:r>
            <a:r>
              <a:rPr lang="en-US" altLang="zh-CN" i="1" dirty="0" smtClean="0"/>
              <a:t>a</a:t>
            </a:r>
            <a:r>
              <a:rPr lang="en-US" altLang="zh-CN" dirty="0" smtClean="0"/>
              <a:t> and </a:t>
            </a:r>
            <a:r>
              <a:rPr lang="en-US" altLang="zh-CN" i="1" dirty="0" smtClean="0"/>
              <a:t>b</a:t>
            </a:r>
            <a:r>
              <a:rPr lang="en-US" altLang="zh-CN" dirty="0" smtClean="0"/>
              <a:t>.</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28</a:t>
            </a:fld>
            <a:endParaRPr lang="zh-CN" altLang="en-US"/>
          </a:p>
        </p:txBody>
      </p:sp>
    </p:spTree>
    <p:extLst>
      <p:ext uri="{BB962C8B-B14F-4D97-AF65-F5344CB8AC3E}">
        <p14:creationId xmlns:p14="http://schemas.microsoft.com/office/powerpoint/2010/main" xmlns="" val="532993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Since </a:t>
            </a:r>
            <a:r>
              <a:rPr lang="en-US" altLang="zh-CN" i="1" dirty="0" smtClean="0"/>
              <a:t>r</a:t>
            </a:r>
            <a:r>
              <a:rPr lang="en-US" altLang="zh-CN" dirty="0" smtClean="0"/>
              <a:t> is zero, it must be the case that </a:t>
            </a:r>
            <a:r>
              <a:rPr lang="en-US" altLang="zh-CN" i="1" dirty="0" smtClean="0"/>
              <a:t>a</a:t>
            </a:r>
            <a:r>
              <a:rPr lang="en-US" altLang="zh-CN" dirty="0" smtClean="0"/>
              <a:t> = </a:t>
            </a:r>
            <a:r>
              <a:rPr lang="en-US" altLang="zh-CN" i="1" dirty="0" err="1" smtClean="0"/>
              <a:t>qd</a:t>
            </a:r>
            <a:r>
              <a:rPr lang="en-US" altLang="zh-CN" dirty="0" smtClean="0"/>
              <a:t> for some integer </a:t>
            </a:r>
            <a:r>
              <a:rPr lang="en-US" altLang="zh-CN" i="1" dirty="0" smtClean="0"/>
              <a:t>q</a:t>
            </a:r>
            <a:r>
              <a:rPr lang="en-US" altLang="zh-CN" dirty="0" smtClean="0"/>
              <a:t>. Similarly, we can prove that </a:t>
            </a:r>
            <a:r>
              <a:rPr lang="en-US" altLang="zh-CN" i="1" dirty="0" smtClean="0"/>
              <a:t>b</a:t>
            </a:r>
            <a:r>
              <a:rPr lang="en-US" altLang="zh-CN" dirty="0" smtClean="0"/>
              <a:t> = </a:t>
            </a:r>
            <a:r>
              <a:rPr lang="en-US" altLang="zh-CN" i="1" dirty="0" err="1" smtClean="0"/>
              <a:t>sd</a:t>
            </a:r>
            <a:r>
              <a:rPr lang="en-US" altLang="zh-CN" dirty="0" smtClean="0"/>
              <a:t> for some </a:t>
            </a:r>
            <a:r>
              <a:rPr lang="en-US" altLang="zh-CN" i="1" dirty="0" smtClean="0"/>
              <a:t>s</a:t>
            </a:r>
          </a:p>
          <a:p>
            <a:r>
              <a:rPr lang="en-US" altLang="zh-CN" dirty="0" smtClean="0"/>
              <a:t>This proves that </a:t>
            </a:r>
            <a:r>
              <a:rPr lang="en-US" altLang="zh-CN" i="1" dirty="0" smtClean="0"/>
              <a:t>d</a:t>
            </a:r>
            <a:r>
              <a:rPr lang="en-US" altLang="zh-CN" dirty="0" smtClean="0"/>
              <a:t> is a </a:t>
            </a:r>
            <a:r>
              <a:rPr lang="en-US" altLang="zh-CN" b="1" dirty="0" smtClean="0"/>
              <a:t>common divisor </a:t>
            </a:r>
            <a:r>
              <a:rPr lang="en-US" altLang="zh-CN" dirty="0" smtClean="0"/>
              <a:t>of </a:t>
            </a:r>
            <a:r>
              <a:rPr lang="en-US" altLang="zh-CN" i="1" dirty="0" smtClean="0"/>
              <a:t>a</a:t>
            </a:r>
            <a:r>
              <a:rPr lang="en-US" altLang="zh-CN" dirty="0" smtClean="0"/>
              <a:t> and </a:t>
            </a:r>
            <a:r>
              <a:rPr lang="en-US" altLang="zh-CN" i="1" dirty="0" smtClean="0"/>
              <a:t>b</a:t>
            </a:r>
          </a:p>
          <a:p>
            <a:r>
              <a:rPr lang="en-US" altLang="zh-CN" dirty="0" smtClean="0"/>
              <a:t>How to prove </a:t>
            </a:r>
            <a:r>
              <a:rPr lang="en-US" altLang="zh-CN" i="1" dirty="0" smtClean="0"/>
              <a:t>d</a:t>
            </a:r>
            <a:r>
              <a:rPr lang="en-US" altLang="zh-CN" dirty="0" smtClean="0"/>
              <a:t> is the greatest common divisor of </a:t>
            </a:r>
            <a:r>
              <a:rPr lang="en-US" altLang="zh-CN" i="1" dirty="0" smtClean="0"/>
              <a:t>a</a:t>
            </a:r>
            <a:r>
              <a:rPr lang="en-US" altLang="zh-CN" dirty="0" smtClean="0"/>
              <a:t> and </a:t>
            </a:r>
            <a:r>
              <a:rPr lang="en-US" altLang="zh-CN" i="1" dirty="0" smtClean="0"/>
              <a:t>b</a:t>
            </a:r>
            <a:r>
              <a:rPr lang="en-US" altLang="zh-CN" dirty="0" smtClean="0"/>
              <a:t>?</a:t>
            </a:r>
          </a:p>
          <a:p>
            <a:r>
              <a:rPr lang="en-US" altLang="zh-CN" dirty="0" smtClean="0"/>
              <a:t>Let’s assume that some other integer </a:t>
            </a:r>
            <a:r>
              <a:rPr lang="en-US" altLang="zh-CN" i="1" dirty="0" smtClean="0"/>
              <a:t>c</a:t>
            </a:r>
            <a:r>
              <a:rPr lang="en-US" altLang="zh-CN" dirty="0" smtClean="0"/>
              <a:t> is also a divisor of </a:t>
            </a:r>
            <a:r>
              <a:rPr lang="en-US" altLang="zh-CN" i="1" dirty="0" smtClean="0"/>
              <a:t>a</a:t>
            </a:r>
            <a:r>
              <a:rPr lang="en-US" altLang="zh-CN" dirty="0" smtClean="0"/>
              <a:t> and </a:t>
            </a:r>
            <a:r>
              <a:rPr lang="en-US" altLang="zh-CN" i="1" dirty="0" smtClean="0"/>
              <a:t>b</a:t>
            </a:r>
            <a:r>
              <a:rPr lang="en-US" altLang="zh-CN" dirty="0" smtClean="0"/>
              <a:t>. Then it must be the case that </a:t>
            </a:r>
            <a:r>
              <a:rPr lang="en-US" altLang="zh-CN" i="1" dirty="0" smtClean="0"/>
              <a:t>c</a:t>
            </a:r>
            <a:r>
              <a:rPr lang="en-US" altLang="zh-CN" dirty="0" smtClean="0"/>
              <a:t> is a divisor of all linear combinations of the form </a:t>
            </a:r>
            <a:r>
              <a:rPr lang="en-US" altLang="zh-CN" i="1" dirty="0" smtClean="0"/>
              <a:t>ma</a:t>
            </a:r>
            <a:r>
              <a:rPr lang="en-US" altLang="zh-CN" dirty="0" smtClean="0"/>
              <a:t> + </a:t>
            </a:r>
            <a:r>
              <a:rPr lang="en-US" altLang="zh-CN" i="1" dirty="0" err="1" smtClean="0"/>
              <a:t>nb</a:t>
            </a:r>
            <a:r>
              <a:rPr lang="en-US" altLang="zh-CN" dirty="0" smtClean="0"/>
              <a:t>. Since </a:t>
            </a:r>
            <a:r>
              <a:rPr lang="en-US" altLang="zh-CN" i="1" dirty="0" smtClean="0"/>
              <a:t>d</a:t>
            </a:r>
            <a:r>
              <a:rPr lang="en-US" altLang="zh-CN" dirty="0" smtClean="0"/>
              <a:t> is of the form </a:t>
            </a:r>
            <a:r>
              <a:rPr lang="en-US" altLang="zh-CN" i="1" dirty="0" smtClean="0"/>
              <a:t>ma</a:t>
            </a:r>
            <a:r>
              <a:rPr lang="en-US" altLang="zh-CN" dirty="0" smtClean="0"/>
              <a:t> + </a:t>
            </a:r>
            <a:r>
              <a:rPr lang="en-US" altLang="zh-CN" i="1" dirty="0" err="1" smtClean="0"/>
              <a:t>nb</a:t>
            </a:r>
            <a:r>
              <a:rPr lang="en-US" altLang="zh-CN" dirty="0" smtClean="0"/>
              <a:t>, then </a:t>
            </a:r>
            <a:r>
              <a:rPr lang="en-US" altLang="zh-CN" i="1" dirty="0" smtClean="0"/>
              <a:t>c</a:t>
            </a:r>
            <a:r>
              <a:rPr lang="en-US" altLang="zh-CN" dirty="0" smtClean="0"/>
              <a:t> must be a divisor of </a:t>
            </a:r>
            <a:r>
              <a:rPr lang="en-US" altLang="zh-CN" i="1" dirty="0" smtClean="0"/>
              <a:t>d</a:t>
            </a:r>
            <a:r>
              <a:rPr lang="en-US" altLang="zh-CN" dirty="0" smtClean="0"/>
              <a:t>. This fact applies to any arbitrary common divisor </a:t>
            </a:r>
            <a:r>
              <a:rPr lang="en-US" altLang="zh-CN" i="1" dirty="0" smtClean="0"/>
              <a:t>c</a:t>
            </a:r>
            <a:r>
              <a:rPr lang="en-US" altLang="zh-CN" dirty="0" smtClean="0"/>
              <a:t> of </a:t>
            </a:r>
            <a:r>
              <a:rPr lang="en-US" altLang="zh-CN" i="1" dirty="0" smtClean="0"/>
              <a:t>a</a:t>
            </a:r>
            <a:r>
              <a:rPr lang="en-US" altLang="zh-CN" dirty="0" smtClean="0"/>
              <a:t> and </a:t>
            </a:r>
            <a:r>
              <a:rPr lang="en-US" altLang="zh-CN" i="1" dirty="0" smtClean="0"/>
              <a:t>b</a:t>
            </a:r>
            <a:r>
              <a:rPr lang="en-US" altLang="zh-CN" dirty="0" smtClean="0"/>
              <a:t>. That is, every common divisor </a:t>
            </a:r>
            <a:r>
              <a:rPr lang="en-US" altLang="zh-CN" i="1" dirty="0" smtClean="0"/>
              <a:t>c</a:t>
            </a:r>
            <a:r>
              <a:rPr lang="en-US" altLang="zh-CN" dirty="0" smtClean="0"/>
              <a:t> of </a:t>
            </a:r>
            <a:r>
              <a:rPr lang="en-US" altLang="zh-CN" i="1" dirty="0" smtClean="0"/>
              <a:t>a</a:t>
            </a:r>
            <a:r>
              <a:rPr lang="en-US" altLang="zh-CN" dirty="0" smtClean="0"/>
              <a:t> and </a:t>
            </a:r>
            <a:r>
              <a:rPr lang="en-US" altLang="zh-CN" i="1" dirty="0" smtClean="0"/>
              <a:t>b</a:t>
            </a:r>
            <a:r>
              <a:rPr lang="en-US" altLang="zh-CN" dirty="0" smtClean="0"/>
              <a:t> must also be a divisor of </a:t>
            </a:r>
            <a:r>
              <a:rPr lang="en-US" altLang="zh-CN" i="1" dirty="0" smtClean="0"/>
              <a:t>d</a:t>
            </a:r>
            <a:endParaRPr lang="en-US" altLang="zh-CN" dirty="0" smtClean="0"/>
          </a:p>
          <a:p>
            <a:r>
              <a:rPr lang="en-US" altLang="zh-CN" dirty="0" smtClean="0"/>
              <a:t>Hence it must be the case that </a:t>
            </a:r>
            <a:r>
              <a:rPr lang="en-US" altLang="zh-CN" i="1" dirty="0" smtClean="0"/>
              <a:t>d</a:t>
            </a:r>
            <a:r>
              <a:rPr lang="en-US" altLang="zh-CN" dirty="0" smtClean="0"/>
              <a:t> is the GCD of </a:t>
            </a:r>
            <a:r>
              <a:rPr lang="en-US" altLang="zh-CN" i="1" dirty="0" smtClean="0"/>
              <a:t>a</a:t>
            </a:r>
            <a:r>
              <a:rPr lang="en-US" altLang="zh-CN" dirty="0" smtClean="0"/>
              <a:t> and </a:t>
            </a:r>
            <a:r>
              <a:rPr lang="en-US" altLang="zh-CN" i="1" dirty="0" smtClean="0"/>
              <a:t>b</a:t>
            </a:r>
            <a:endParaRPr lang="zh-CN" altLang="en-US" dirty="0" smtClean="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29</a:t>
            </a:fld>
            <a:endParaRPr lang="zh-CN" altLang="en-US"/>
          </a:p>
        </p:txBody>
      </p:sp>
    </p:spTree>
    <p:extLst>
      <p:ext uri="{BB962C8B-B14F-4D97-AF65-F5344CB8AC3E}">
        <p14:creationId xmlns:p14="http://schemas.microsoft.com/office/powerpoint/2010/main" xmlns="" val="3811039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33</a:t>
            </a:fld>
            <a:endParaRPr lang="zh-CN" altLang="en-US"/>
          </a:p>
        </p:txBody>
      </p:sp>
    </p:spTree>
    <p:extLst>
      <p:ext uri="{BB962C8B-B14F-4D97-AF65-F5344CB8AC3E}">
        <p14:creationId xmlns:p14="http://schemas.microsoft.com/office/powerpoint/2010/main" xmlns="" val="249842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36</a:t>
            </a:fld>
            <a:endParaRPr lang="zh-CN" altLang="en-US"/>
          </a:p>
        </p:txBody>
      </p:sp>
    </p:spTree>
    <p:extLst>
      <p:ext uri="{BB962C8B-B14F-4D97-AF65-F5344CB8AC3E}">
        <p14:creationId xmlns:p14="http://schemas.microsoft.com/office/powerpoint/2010/main" xmlns="" val="3654981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39</a:t>
            </a:fld>
            <a:endParaRPr lang="zh-CN" altLang="en-US"/>
          </a:p>
        </p:txBody>
      </p:sp>
    </p:spTree>
    <p:extLst>
      <p:ext uri="{BB962C8B-B14F-4D97-AF65-F5344CB8AC3E}">
        <p14:creationId xmlns:p14="http://schemas.microsoft.com/office/powerpoint/2010/main" xmlns="" val="104336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Given </a:t>
            </a:r>
            <a:r>
              <a:rPr lang="en-US" altLang="zh-CN" b="1" dirty="0" smtClean="0"/>
              <a:t>any</a:t>
            </a:r>
            <a:r>
              <a:rPr lang="en-US" altLang="zh-CN" dirty="0" smtClean="0"/>
              <a:t> integer </a:t>
            </a:r>
            <a:r>
              <a:rPr lang="en-US" altLang="zh-CN" i="1" dirty="0" smtClean="0"/>
              <a:t>a</a:t>
            </a:r>
            <a:r>
              <a:rPr lang="en-US" altLang="zh-CN" dirty="0" smtClean="0"/>
              <a:t> and a </a:t>
            </a:r>
            <a:r>
              <a:rPr lang="en-US" altLang="zh-CN" b="1" dirty="0" smtClean="0"/>
              <a:t>positive</a:t>
            </a:r>
            <a:r>
              <a:rPr lang="en-US" altLang="zh-CN" dirty="0" smtClean="0"/>
              <a:t> integer </a:t>
            </a:r>
            <a:r>
              <a:rPr lang="en-US" altLang="zh-CN" i="1" dirty="0" smtClean="0"/>
              <a:t>n</a:t>
            </a:r>
            <a:r>
              <a:rPr lang="en-US" altLang="zh-CN" dirty="0" smtClean="0"/>
              <a:t>, and given a division of </a:t>
            </a:r>
            <a:r>
              <a:rPr lang="en-US" altLang="zh-CN" i="1" dirty="0" smtClean="0"/>
              <a:t>a</a:t>
            </a:r>
            <a:r>
              <a:rPr lang="en-US" altLang="zh-CN" dirty="0" smtClean="0"/>
              <a:t> by </a:t>
            </a:r>
            <a:r>
              <a:rPr lang="en-US" altLang="zh-CN" i="1" dirty="0" smtClean="0"/>
              <a:t>n</a:t>
            </a:r>
            <a:r>
              <a:rPr lang="en-US" altLang="zh-CN" dirty="0" smtClean="0"/>
              <a:t> that leaves the remainder between 0 and </a:t>
            </a:r>
            <a:r>
              <a:rPr lang="en-US" altLang="zh-CN" i="1" dirty="0" smtClean="0"/>
              <a:t>n </a:t>
            </a:r>
            <a:r>
              <a:rPr lang="en-US" altLang="zh-CN" dirty="0" smtClean="0"/>
              <a:t>−1, both inclusive, we define </a:t>
            </a:r>
          </a:p>
          <a:p>
            <a:pPr algn="ctr">
              <a:buNone/>
            </a:pPr>
            <a:r>
              <a:rPr lang="en-US" altLang="zh-CN" i="1" dirty="0" smtClean="0"/>
              <a:t>a</a:t>
            </a:r>
            <a:r>
              <a:rPr lang="en-US" altLang="zh-CN" dirty="0" smtClean="0"/>
              <a:t> mod </a:t>
            </a:r>
            <a:r>
              <a:rPr lang="en-US" altLang="zh-CN" i="1" dirty="0" smtClean="0"/>
              <a:t>n</a:t>
            </a:r>
            <a:r>
              <a:rPr lang="en-US" altLang="zh-CN" dirty="0" smtClean="0"/>
              <a:t> </a:t>
            </a:r>
          </a:p>
          <a:p>
            <a:pPr>
              <a:buNone/>
            </a:pPr>
            <a:r>
              <a:rPr lang="en-US" altLang="zh-CN" dirty="0" smtClean="0"/>
              <a:t>to be the </a:t>
            </a:r>
            <a:r>
              <a:rPr lang="en-US" altLang="zh-CN" b="1" dirty="0" smtClean="0"/>
              <a:t>remainder</a:t>
            </a:r>
            <a:r>
              <a:rPr lang="en-US" altLang="zh-CN" dirty="0" smtClean="0"/>
              <a:t>. Note that the remainder must be between 0 and </a:t>
            </a:r>
            <a:r>
              <a:rPr lang="en-US" altLang="zh-CN" i="1" dirty="0" smtClean="0"/>
              <a:t>n</a:t>
            </a:r>
            <a:r>
              <a:rPr lang="en-US" altLang="zh-CN" dirty="0" smtClean="0"/>
              <a:t>−1, both ends inclusive, even if that means that we must use a negative quotient when dividing </a:t>
            </a:r>
            <a:r>
              <a:rPr lang="en-US" altLang="zh-CN" i="1" dirty="0" smtClean="0"/>
              <a:t>a</a:t>
            </a:r>
            <a:r>
              <a:rPr lang="en-US" altLang="zh-CN" dirty="0" smtClean="0"/>
              <a:t> by </a:t>
            </a:r>
            <a:r>
              <a:rPr lang="en-US" altLang="zh-CN" i="1" dirty="0" smtClean="0"/>
              <a:t>n</a:t>
            </a:r>
          </a:p>
          <a:p>
            <a:r>
              <a:rPr lang="en-US" altLang="zh-CN" dirty="0" smtClean="0"/>
              <a:t>We will call two integers </a:t>
            </a:r>
            <a:r>
              <a:rPr lang="en-US" altLang="zh-CN" i="1" dirty="0" smtClean="0"/>
              <a:t>a</a:t>
            </a:r>
            <a:r>
              <a:rPr lang="en-US" altLang="zh-CN" dirty="0" smtClean="0"/>
              <a:t> and </a:t>
            </a:r>
            <a:r>
              <a:rPr lang="en-US" altLang="zh-CN" i="1" dirty="0" smtClean="0"/>
              <a:t>b</a:t>
            </a:r>
            <a:r>
              <a:rPr lang="en-US" altLang="zh-CN" dirty="0" smtClean="0"/>
              <a:t> to be </a:t>
            </a:r>
            <a:r>
              <a:rPr lang="en-US" altLang="zh-CN" b="1" dirty="0" smtClean="0"/>
              <a:t>congruent modulo </a:t>
            </a:r>
            <a:r>
              <a:rPr lang="en-US" altLang="zh-CN" b="1" i="1" dirty="0" smtClean="0"/>
              <a:t>n </a:t>
            </a:r>
            <a:r>
              <a:rPr lang="en-US" altLang="zh-CN" dirty="0" smtClean="0"/>
              <a:t>If </a:t>
            </a:r>
          </a:p>
          <a:p>
            <a:pPr algn="ctr">
              <a:buNone/>
            </a:pPr>
            <a:r>
              <a:rPr lang="en-US" altLang="zh-CN" dirty="0" smtClean="0"/>
              <a:t>(</a:t>
            </a:r>
            <a:r>
              <a:rPr lang="en-US" altLang="zh-CN" i="1" dirty="0" smtClean="0"/>
              <a:t>a</a:t>
            </a:r>
            <a:r>
              <a:rPr lang="en-US" altLang="zh-CN" dirty="0" smtClean="0"/>
              <a:t> mod </a:t>
            </a:r>
            <a:r>
              <a:rPr lang="en-US" altLang="zh-CN" i="1" dirty="0" smtClean="0"/>
              <a:t>n</a:t>
            </a:r>
            <a:r>
              <a:rPr lang="en-US" altLang="zh-CN" dirty="0" smtClean="0"/>
              <a:t>) = (</a:t>
            </a:r>
            <a:r>
              <a:rPr lang="en-US" altLang="zh-CN" i="1" dirty="0" smtClean="0"/>
              <a:t>b</a:t>
            </a:r>
            <a:r>
              <a:rPr lang="en-US" altLang="zh-CN" dirty="0" smtClean="0"/>
              <a:t> mod </a:t>
            </a:r>
            <a:r>
              <a:rPr lang="en-US" altLang="zh-CN" i="1" dirty="0" smtClean="0"/>
              <a:t>n</a:t>
            </a:r>
            <a:r>
              <a:rPr lang="en-US" altLang="zh-CN" dirty="0" smtClean="0"/>
              <a:t>)</a:t>
            </a:r>
          </a:p>
          <a:p>
            <a:r>
              <a:rPr lang="en-US" altLang="zh-CN" dirty="0" smtClean="0"/>
              <a:t>Symbolically, we will express such </a:t>
            </a:r>
            <a:r>
              <a:rPr lang="en-US" altLang="zh-CN" b="1" dirty="0" smtClean="0"/>
              <a:t>a congruence </a:t>
            </a:r>
            <a:r>
              <a:rPr lang="en-US" altLang="zh-CN" dirty="0" smtClean="0"/>
              <a:t>by</a:t>
            </a:r>
          </a:p>
          <a:p>
            <a:pPr algn="ctr">
              <a:buNone/>
            </a:pPr>
            <a:r>
              <a:rPr lang="en-US" altLang="zh-CN" i="1" dirty="0" smtClean="0"/>
              <a:t>a</a:t>
            </a:r>
            <a:r>
              <a:rPr lang="en-US" altLang="zh-CN" dirty="0" smtClean="0"/>
              <a:t> </a:t>
            </a:r>
            <a:r>
              <a:rPr lang="en-US" altLang="zh-CN" dirty="0" smtClean="0">
                <a:sym typeface="Symbol"/>
              </a:rPr>
              <a:t></a:t>
            </a:r>
            <a:r>
              <a:rPr lang="en-US" altLang="zh-CN" i="1" dirty="0" smtClean="0"/>
              <a:t> b</a:t>
            </a:r>
            <a:r>
              <a:rPr lang="en-US" altLang="zh-CN" dirty="0" smtClean="0"/>
              <a:t> (mod </a:t>
            </a:r>
            <a:r>
              <a:rPr lang="en-US" altLang="zh-CN" i="1" dirty="0" smtClean="0"/>
              <a:t>n</a:t>
            </a:r>
            <a:r>
              <a:rPr lang="en-US" altLang="zh-CN" dirty="0" smtClean="0"/>
              <a:t>)</a:t>
            </a:r>
          </a:p>
          <a:p>
            <a:r>
              <a:rPr lang="en-US" altLang="zh-CN" dirty="0" smtClean="0"/>
              <a:t>We say a non-zero integer </a:t>
            </a:r>
            <a:r>
              <a:rPr lang="en-US" altLang="zh-CN" i="1" dirty="0" smtClean="0"/>
              <a:t>a</a:t>
            </a:r>
            <a:r>
              <a:rPr lang="en-US" altLang="zh-CN" dirty="0" smtClean="0"/>
              <a:t> is a </a:t>
            </a:r>
            <a:r>
              <a:rPr lang="en-US" altLang="zh-CN" b="1" dirty="0" smtClean="0"/>
              <a:t>divisor</a:t>
            </a:r>
            <a:r>
              <a:rPr lang="en-US" altLang="zh-CN" dirty="0" smtClean="0"/>
              <a:t> of another integer </a:t>
            </a:r>
            <a:r>
              <a:rPr lang="en-US" altLang="zh-CN" i="1" dirty="0" smtClean="0"/>
              <a:t>b</a:t>
            </a:r>
            <a:r>
              <a:rPr lang="en-US" altLang="zh-CN" dirty="0" smtClean="0"/>
              <a:t> provided there is no remainder when we divide </a:t>
            </a:r>
            <a:r>
              <a:rPr lang="en-US" altLang="zh-CN" i="1" dirty="0" smtClean="0"/>
              <a:t>b</a:t>
            </a:r>
            <a:r>
              <a:rPr lang="en-US" altLang="zh-CN" dirty="0" smtClean="0"/>
              <a:t> by </a:t>
            </a:r>
            <a:r>
              <a:rPr lang="en-US" altLang="zh-CN" i="1" dirty="0" smtClean="0"/>
              <a:t>a</a:t>
            </a:r>
            <a:r>
              <a:rPr lang="en-US" altLang="zh-CN" dirty="0" smtClean="0"/>
              <a:t>. That is, when </a:t>
            </a:r>
            <a:r>
              <a:rPr lang="en-US" altLang="zh-CN" i="1" dirty="0" smtClean="0"/>
              <a:t>b</a:t>
            </a:r>
            <a:r>
              <a:rPr lang="en-US" altLang="zh-CN" dirty="0" smtClean="0"/>
              <a:t> = </a:t>
            </a:r>
            <a:r>
              <a:rPr lang="en-US" altLang="zh-CN" i="1" dirty="0" smtClean="0"/>
              <a:t>ma</a:t>
            </a:r>
            <a:r>
              <a:rPr lang="en-US" altLang="zh-CN" dirty="0" smtClean="0"/>
              <a:t> for some integer </a:t>
            </a:r>
            <a:r>
              <a:rPr lang="en-US" altLang="zh-CN" i="1" dirty="0" smtClean="0"/>
              <a:t>m</a:t>
            </a:r>
          </a:p>
          <a:p>
            <a:r>
              <a:rPr lang="en-US" altLang="zh-CN" dirty="0" smtClean="0"/>
              <a:t>When </a:t>
            </a:r>
            <a:r>
              <a:rPr lang="en-US" altLang="zh-CN" i="1" dirty="0" smtClean="0"/>
              <a:t>a</a:t>
            </a:r>
            <a:r>
              <a:rPr lang="en-US" altLang="zh-CN" dirty="0" smtClean="0"/>
              <a:t> is a divisor of </a:t>
            </a:r>
            <a:r>
              <a:rPr lang="en-US" altLang="zh-CN" i="1" dirty="0" smtClean="0"/>
              <a:t>b</a:t>
            </a:r>
            <a:r>
              <a:rPr lang="en-US" altLang="zh-CN" dirty="0" smtClean="0"/>
              <a:t>, we express this fact by </a:t>
            </a:r>
            <a:r>
              <a:rPr lang="en-US" altLang="zh-CN" i="1" dirty="0" smtClean="0"/>
              <a:t>a </a:t>
            </a:r>
            <a:r>
              <a:rPr lang="en-US" altLang="zh-CN" dirty="0" smtClean="0"/>
              <a:t>|</a:t>
            </a:r>
            <a:r>
              <a:rPr lang="en-US" altLang="zh-CN" i="1" dirty="0" smtClean="0"/>
              <a:t> b</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a:t>
            </a:fld>
            <a:endParaRPr lang="zh-CN" altLang="en-US"/>
          </a:p>
        </p:txBody>
      </p:sp>
    </p:spTree>
    <p:extLst>
      <p:ext uri="{BB962C8B-B14F-4D97-AF65-F5344CB8AC3E}">
        <p14:creationId xmlns:p14="http://schemas.microsoft.com/office/powerpoint/2010/main" xmlns="" val="121031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Modulo </a:t>
            </a:r>
            <a:r>
              <a:rPr lang="en-US" altLang="zh-CN" i="1" dirty="0" smtClean="0"/>
              <a:t>n</a:t>
            </a:r>
            <a:r>
              <a:rPr lang="en-US" altLang="zh-CN" dirty="0" smtClean="0"/>
              <a:t> arithmetic maps all integers into the set of residues</a:t>
            </a:r>
          </a:p>
          <a:p>
            <a:pPr algn="ctr">
              <a:buNone/>
            </a:pPr>
            <a:r>
              <a:rPr lang="en-US" altLang="zh-CN" i="1" dirty="0" smtClean="0"/>
              <a:t>Z</a:t>
            </a:r>
            <a:r>
              <a:rPr lang="en-US" altLang="zh-CN" i="1" baseline="-25000" dirty="0" smtClean="0"/>
              <a:t>n</a:t>
            </a:r>
            <a:r>
              <a:rPr lang="en-US" altLang="zh-CN" dirty="0" smtClean="0"/>
              <a:t> = {0, 1, 2, 3, …, </a:t>
            </a:r>
            <a:r>
              <a:rPr lang="en-US" altLang="zh-CN" i="1" dirty="0" smtClean="0"/>
              <a:t>n</a:t>
            </a:r>
            <a:r>
              <a:rPr lang="en-US" altLang="zh-CN" dirty="0" smtClean="0"/>
              <a:t>−1}</a:t>
            </a:r>
          </a:p>
          <a:p>
            <a:r>
              <a:rPr lang="en-US" altLang="zh-CN" dirty="0" smtClean="0"/>
              <a:t>Modulo 3 arithmetic:</a:t>
            </a:r>
          </a:p>
          <a:p>
            <a:pPr>
              <a:buNone/>
            </a:pPr>
            <a:r>
              <a:rPr lang="en-US" altLang="zh-CN" sz="2000" dirty="0" smtClean="0">
                <a:latin typeface="Courier New" pitchFamily="49" charset="0"/>
                <a:cs typeface="Courier New" pitchFamily="49" charset="0"/>
              </a:rPr>
              <a:t>... 0 1 2 0 1 2 0 1 2 0 1 2 0 1 2 0 1 2 0 1 2 0 ... </a:t>
            </a:r>
          </a:p>
          <a:p>
            <a:pPr>
              <a:buNone/>
            </a:pPr>
            <a:r>
              <a:rPr lang="en-US" altLang="zh-CN" sz="2000" dirty="0" smtClean="0">
                <a:latin typeface="Courier New" pitchFamily="49" charset="0"/>
                <a:cs typeface="Courier New" pitchFamily="49" charset="0"/>
              </a:rPr>
              <a:t>...-9-8-7-6-5-4-3-2-1 0 1 2 3 4 5 6 7 8 9101112 ...</a:t>
            </a:r>
          </a:p>
          <a:p>
            <a:pPr>
              <a:buNone/>
            </a:pPr>
            <a:r>
              <a:rPr lang="en-US" altLang="zh-CN" dirty="0" smtClean="0">
                <a:cs typeface="Courier New" pitchFamily="49" charset="0"/>
              </a:rPr>
              <a:t>	w</a:t>
            </a:r>
            <a:r>
              <a:rPr lang="en-US" altLang="zh-CN" dirty="0" smtClean="0"/>
              <a:t>here the top line is the output of modulo 3 arithmetic and the bottom line the set of all integers</a:t>
            </a:r>
          </a:p>
          <a:p>
            <a:r>
              <a:rPr lang="en-US" altLang="zh-CN" dirty="0" smtClean="0"/>
              <a:t>With regard to the modulo </a:t>
            </a:r>
            <a:r>
              <a:rPr lang="en-US" altLang="zh-CN" i="1" dirty="0" smtClean="0"/>
              <a:t>n</a:t>
            </a:r>
            <a:r>
              <a:rPr lang="en-US" altLang="zh-CN" dirty="0" smtClean="0"/>
              <a:t> arithmetic operations, the following equalities are easily shown to be true:</a:t>
            </a:r>
          </a:p>
          <a:p>
            <a:pPr lvl="1"/>
            <a:r>
              <a:rPr lang="en-US" altLang="zh-CN" dirty="0" smtClean="0"/>
              <a:t>[(</a:t>
            </a:r>
            <a:r>
              <a:rPr lang="en-US" altLang="zh-CN" i="1" dirty="0" smtClean="0"/>
              <a:t>a</a:t>
            </a:r>
            <a:r>
              <a:rPr lang="en-US" altLang="zh-CN" dirty="0" smtClean="0"/>
              <a:t> mod </a:t>
            </a:r>
            <a:r>
              <a:rPr lang="en-US" altLang="zh-CN" i="1" dirty="0" smtClean="0"/>
              <a:t>n</a:t>
            </a:r>
            <a:r>
              <a:rPr lang="en-US" altLang="zh-CN" dirty="0" smtClean="0"/>
              <a:t>) + (</a:t>
            </a:r>
            <a:r>
              <a:rPr lang="en-US" altLang="zh-CN" i="1" dirty="0" smtClean="0"/>
              <a:t>b</a:t>
            </a:r>
            <a:r>
              <a:rPr lang="en-US" altLang="zh-CN" dirty="0" smtClean="0"/>
              <a:t> mod </a:t>
            </a:r>
            <a:r>
              <a:rPr lang="en-US" altLang="zh-CN" i="1" dirty="0" smtClean="0"/>
              <a:t>n</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 </a:t>
            </a:r>
            <a:r>
              <a:rPr lang="en-US" altLang="zh-CN" i="1" dirty="0" smtClean="0"/>
              <a:t>b</a:t>
            </a:r>
            <a:r>
              <a:rPr lang="en-US" altLang="zh-CN" dirty="0" smtClean="0"/>
              <a:t>) mod </a:t>
            </a:r>
            <a:r>
              <a:rPr lang="en-US" altLang="zh-CN" i="1" dirty="0" smtClean="0"/>
              <a:t>n</a:t>
            </a:r>
            <a:r>
              <a:rPr lang="en-US" altLang="zh-CN" dirty="0" smtClean="0"/>
              <a:t> </a:t>
            </a:r>
          </a:p>
          <a:p>
            <a:pPr lvl="1"/>
            <a:r>
              <a:rPr lang="en-US" altLang="zh-CN" dirty="0" smtClean="0"/>
              <a:t>[(</a:t>
            </a:r>
            <a:r>
              <a:rPr lang="en-US" altLang="zh-CN" i="1" dirty="0" smtClean="0"/>
              <a:t>a</a:t>
            </a:r>
            <a:r>
              <a:rPr lang="en-US" altLang="zh-CN" dirty="0" smtClean="0"/>
              <a:t> mod </a:t>
            </a:r>
            <a:r>
              <a:rPr lang="en-US" altLang="zh-CN" i="1" dirty="0" smtClean="0"/>
              <a:t>n</a:t>
            </a:r>
            <a:r>
              <a:rPr lang="en-US" altLang="zh-CN" dirty="0" smtClean="0"/>
              <a:t>) − (</a:t>
            </a:r>
            <a:r>
              <a:rPr lang="en-US" altLang="zh-CN" i="1" dirty="0" smtClean="0"/>
              <a:t>b</a:t>
            </a:r>
            <a:r>
              <a:rPr lang="en-US" altLang="zh-CN" dirty="0" smtClean="0"/>
              <a:t> mod </a:t>
            </a:r>
            <a:r>
              <a:rPr lang="en-US" altLang="zh-CN" i="1" dirty="0" smtClean="0"/>
              <a:t>n</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 </a:t>
            </a:r>
            <a:r>
              <a:rPr lang="en-US" altLang="zh-CN" i="1" dirty="0" smtClean="0"/>
              <a:t>b</a:t>
            </a:r>
            <a:r>
              <a:rPr lang="en-US" altLang="zh-CN" dirty="0" smtClean="0"/>
              <a:t>) mod </a:t>
            </a:r>
            <a:r>
              <a:rPr lang="en-US" altLang="zh-CN" i="1" dirty="0" smtClean="0"/>
              <a:t>n</a:t>
            </a:r>
            <a:r>
              <a:rPr lang="en-US" altLang="zh-CN" dirty="0" smtClean="0"/>
              <a:t> </a:t>
            </a:r>
          </a:p>
          <a:p>
            <a:pPr lvl="1"/>
            <a:r>
              <a:rPr lang="en-US" altLang="zh-CN" dirty="0" smtClean="0"/>
              <a:t>[(</a:t>
            </a:r>
            <a:r>
              <a:rPr lang="en-US" altLang="zh-CN" i="1" dirty="0" smtClean="0"/>
              <a:t>a</a:t>
            </a:r>
            <a:r>
              <a:rPr lang="en-US" altLang="zh-CN" dirty="0" smtClean="0"/>
              <a:t> mod </a:t>
            </a:r>
            <a:r>
              <a:rPr lang="en-US" altLang="zh-CN" i="1" dirty="0" smtClean="0"/>
              <a:t>n</a:t>
            </a:r>
            <a:r>
              <a:rPr lang="en-US" altLang="zh-CN" dirty="0" smtClean="0"/>
              <a:t>) </a:t>
            </a:r>
            <a:r>
              <a:rPr lang="en-US" altLang="zh-CN" dirty="0" smtClean="0">
                <a:sym typeface="Symbol"/>
              </a:rPr>
              <a:t> </a:t>
            </a:r>
            <a:r>
              <a:rPr lang="en-US" altLang="zh-CN" dirty="0" smtClean="0"/>
              <a:t>(</a:t>
            </a:r>
            <a:r>
              <a:rPr lang="en-US" altLang="zh-CN" i="1" dirty="0" smtClean="0"/>
              <a:t>b</a:t>
            </a:r>
            <a:r>
              <a:rPr lang="en-US" altLang="zh-CN" dirty="0" smtClean="0"/>
              <a:t> mod </a:t>
            </a:r>
            <a:r>
              <a:rPr lang="en-US" altLang="zh-CN" i="1" dirty="0" smtClean="0"/>
              <a:t>n</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i="1" dirty="0" smtClean="0"/>
              <a:t>b</a:t>
            </a:r>
            <a:r>
              <a:rPr lang="en-US" altLang="zh-CN" dirty="0" smtClean="0"/>
              <a:t>) mod </a:t>
            </a:r>
            <a:r>
              <a:rPr lang="en-US" altLang="zh-CN" i="1" dirty="0" smtClean="0"/>
              <a:t>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4</a:t>
            </a:fld>
            <a:endParaRPr lang="zh-CN" altLang="en-US"/>
          </a:p>
        </p:txBody>
      </p:sp>
    </p:spTree>
    <p:extLst>
      <p:ext uri="{BB962C8B-B14F-4D97-AF65-F5344CB8AC3E}">
        <p14:creationId xmlns:p14="http://schemas.microsoft.com/office/powerpoint/2010/main" xmlns="" val="334192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5</a:t>
            </a:fld>
            <a:endParaRPr lang="zh-CN" altLang="en-US"/>
          </a:p>
        </p:txBody>
      </p:sp>
    </p:spTree>
    <p:extLst>
      <p:ext uri="{BB962C8B-B14F-4D97-AF65-F5344CB8AC3E}">
        <p14:creationId xmlns:p14="http://schemas.microsoft.com/office/powerpoint/2010/main" xmlns="" val="2546653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What does it take for a set of objects to form a group?</a:t>
            </a:r>
            <a:endParaRPr lang="zh-CN" altLang="en-US" dirty="0" smtClean="0"/>
          </a:p>
          <a:p>
            <a:endParaRPr lang="en-US" altLang="zh-CN" dirty="0" smtClean="0"/>
          </a:p>
          <a:p>
            <a:r>
              <a:rPr lang="en-AU" dirty="0" smtClean="0"/>
              <a:t>A set </a:t>
            </a:r>
            <a:r>
              <a:rPr lang="en-AU" i="1" dirty="0" smtClean="0"/>
              <a:t>G</a:t>
            </a:r>
            <a:r>
              <a:rPr lang="en-AU" dirty="0" smtClean="0"/>
              <a:t> of elements or objects or “numbers” with a binary operation on the elements of the set</a:t>
            </a:r>
          </a:p>
          <a:p>
            <a:pPr lvl="1"/>
            <a:r>
              <a:rPr lang="en-AU" dirty="0" smtClean="0"/>
              <a:t>Operation: applied to two elements at a time</a:t>
            </a:r>
          </a:p>
          <a:p>
            <a:pPr lvl="1"/>
            <a:r>
              <a:rPr lang="en-AU" dirty="0" smtClean="0"/>
              <a:t>Satisfying the following 4 axioms (CAIN):</a:t>
            </a:r>
          </a:p>
          <a:p>
            <a:pPr lvl="2"/>
            <a:r>
              <a:rPr lang="en-AU" dirty="0" smtClean="0"/>
              <a:t>(A1) Closure:  If </a:t>
            </a:r>
            <a:r>
              <a:rPr lang="en-AU" i="1" dirty="0" smtClean="0"/>
              <a:t>a</a:t>
            </a:r>
            <a:r>
              <a:rPr lang="en-AU" dirty="0" smtClean="0"/>
              <a:t>, </a:t>
            </a:r>
            <a:r>
              <a:rPr lang="en-AU" i="1" dirty="0" smtClean="0"/>
              <a:t>b</a:t>
            </a:r>
            <a:r>
              <a:rPr lang="en-AU" dirty="0" smtClean="0"/>
              <a:t> in </a:t>
            </a:r>
            <a:r>
              <a:rPr lang="en-AU" i="1" dirty="0" smtClean="0"/>
              <a:t>G</a:t>
            </a:r>
            <a:r>
              <a:rPr lang="en-AU" dirty="0" smtClean="0"/>
              <a:t>, then </a:t>
            </a:r>
            <a:r>
              <a:rPr lang="en-AU" i="1" dirty="0" smtClean="0"/>
              <a:t>a</a:t>
            </a:r>
            <a:r>
              <a:rPr lang="en-AU" dirty="0" smtClean="0"/>
              <a:t> </a:t>
            </a:r>
            <a:r>
              <a:rPr lang="en-US" altLang="zh-CN" dirty="0" smtClean="0">
                <a:ea typeface="+mn-ea"/>
              </a:rPr>
              <a:t>•</a:t>
            </a:r>
            <a:r>
              <a:rPr lang="en-AU" i="1" dirty="0" smtClean="0"/>
              <a:t> b</a:t>
            </a:r>
            <a:r>
              <a:rPr lang="en-AU" dirty="0" smtClean="0"/>
              <a:t> in </a:t>
            </a:r>
            <a:r>
              <a:rPr lang="en-AU" i="1" dirty="0" smtClean="0"/>
              <a:t>G</a:t>
            </a:r>
            <a:r>
              <a:rPr lang="en-AU" dirty="0" smtClean="0"/>
              <a:t> </a:t>
            </a:r>
          </a:p>
          <a:p>
            <a:pPr lvl="2"/>
            <a:r>
              <a:rPr lang="en-AU" dirty="0" smtClean="0"/>
              <a:t>(A2) Associative:	(</a:t>
            </a:r>
            <a:r>
              <a:rPr lang="en-AU" i="1" dirty="0" smtClean="0"/>
              <a:t>a </a:t>
            </a:r>
            <a:r>
              <a:rPr lang="en-US" altLang="zh-CN" dirty="0" smtClean="0">
                <a:ea typeface="+mn-ea"/>
              </a:rPr>
              <a:t>• </a:t>
            </a:r>
            <a:r>
              <a:rPr lang="en-AU" i="1" dirty="0" smtClean="0"/>
              <a:t>b</a:t>
            </a:r>
            <a:r>
              <a:rPr lang="en-AU" dirty="0" smtClean="0"/>
              <a:t>)</a:t>
            </a:r>
            <a:r>
              <a:rPr lang="en-US" altLang="zh-CN" dirty="0" smtClean="0">
                <a:ea typeface="+mn-ea"/>
              </a:rPr>
              <a:t> • </a:t>
            </a:r>
            <a:r>
              <a:rPr lang="en-AU" i="1" dirty="0" smtClean="0"/>
              <a:t>c</a:t>
            </a:r>
            <a:r>
              <a:rPr lang="en-AU" dirty="0" smtClean="0"/>
              <a:t> = </a:t>
            </a:r>
            <a:r>
              <a:rPr lang="en-AU" i="1" dirty="0" smtClean="0"/>
              <a:t>a</a:t>
            </a:r>
            <a:r>
              <a:rPr lang="en-US" altLang="zh-CN" dirty="0" smtClean="0">
                <a:ea typeface="+mn-ea"/>
              </a:rPr>
              <a:t> • </a:t>
            </a:r>
            <a:r>
              <a:rPr lang="en-AU" dirty="0" smtClean="0"/>
              <a:t>(</a:t>
            </a:r>
            <a:r>
              <a:rPr lang="en-AU" i="1" dirty="0" smtClean="0"/>
              <a:t>b</a:t>
            </a:r>
            <a:r>
              <a:rPr lang="en-AU" dirty="0" smtClean="0"/>
              <a:t> </a:t>
            </a:r>
            <a:r>
              <a:rPr lang="en-US" altLang="zh-CN" dirty="0" smtClean="0">
                <a:ea typeface="+mn-ea"/>
              </a:rPr>
              <a:t>•</a:t>
            </a:r>
            <a:r>
              <a:rPr lang="en-AU" i="1" dirty="0" smtClean="0"/>
              <a:t> c</a:t>
            </a:r>
            <a:r>
              <a:rPr lang="en-AU" dirty="0" smtClean="0"/>
              <a:t>) for all </a:t>
            </a:r>
            <a:r>
              <a:rPr lang="en-AU" i="1" dirty="0" smtClean="0"/>
              <a:t>a</a:t>
            </a:r>
            <a:r>
              <a:rPr lang="en-AU" dirty="0" smtClean="0"/>
              <a:t>, </a:t>
            </a:r>
            <a:r>
              <a:rPr lang="en-AU" i="1" dirty="0" smtClean="0"/>
              <a:t>b</a:t>
            </a:r>
            <a:r>
              <a:rPr lang="en-AU" dirty="0" smtClean="0"/>
              <a:t>, </a:t>
            </a:r>
            <a:r>
              <a:rPr lang="en-AU" i="1" dirty="0" smtClean="0"/>
              <a:t>c</a:t>
            </a:r>
            <a:r>
              <a:rPr lang="en-AU" dirty="0" smtClean="0"/>
              <a:t> in </a:t>
            </a:r>
            <a:r>
              <a:rPr lang="en-AU" i="1" dirty="0" smtClean="0"/>
              <a:t>G</a:t>
            </a:r>
          </a:p>
          <a:p>
            <a:pPr lvl="2"/>
            <a:r>
              <a:rPr lang="en-AU" dirty="0" smtClean="0"/>
              <a:t>(A3) Identity </a:t>
            </a:r>
            <a:r>
              <a:rPr lang="en-AU" i="1" dirty="0" smtClean="0"/>
              <a:t>e</a:t>
            </a:r>
            <a:r>
              <a:rPr lang="en-AU" dirty="0" smtClean="0"/>
              <a:t>:	There exist</a:t>
            </a:r>
            <a:r>
              <a:rPr lang="en-AU" baseline="0" dirty="0" smtClean="0"/>
              <a:t>s a unique element </a:t>
            </a:r>
            <a:r>
              <a:rPr lang="en-AU" i="1" baseline="0" dirty="0" smtClean="0"/>
              <a:t>e</a:t>
            </a:r>
            <a:r>
              <a:rPr lang="en-AU" baseline="0" dirty="0" smtClean="0"/>
              <a:t> in </a:t>
            </a:r>
            <a:r>
              <a:rPr lang="en-AU" i="1" baseline="0" dirty="0" smtClean="0"/>
              <a:t>G</a:t>
            </a:r>
            <a:r>
              <a:rPr lang="en-AU" baseline="0" dirty="0" smtClean="0"/>
              <a:t> such that </a:t>
            </a:r>
            <a:r>
              <a:rPr lang="en-AU" i="1" dirty="0" smtClean="0"/>
              <a:t>e</a:t>
            </a:r>
            <a:r>
              <a:rPr lang="en-AU" dirty="0" smtClean="0"/>
              <a:t> </a:t>
            </a:r>
            <a:r>
              <a:rPr lang="en-US" altLang="zh-CN" dirty="0" smtClean="0">
                <a:ea typeface="+mn-ea"/>
              </a:rPr>
              <a:t>•</a:t>
            </a:r>
            <a:r>
              <a:rPr lang="en-AU" i="1" dirty="0" smtClean="0"/>
              <a:t> a</a:t>
            </a:r>
            <a:r>
              <a:rPr lang="en-AU" dirty="0" smtClean="0"/>
              <a:t> = </a:t>
            </a:r>
            <a:r>
              <a:rPr lang="en-AU" i="1" dirty="0" err="1" smtClean="0"/>
              <a:t>a</a:t>
            </a:r>
            <a:r>
              <a:rPr lang="en-AU" i="1" dirty="0" smtClean="0"/>
              <a:t> </a:t>
            </a:r>
            <a:r>
              <a:rPr lang="en-US" altLang="zh-CN" dirty="0" smtClean="0">
                <a:ea typeface="+mn-ea"/>
              </a:rPr>
              <a:t>• </a:t>
            </a:r>
            <a:r>
              <a:rPr lang="en-AU" i="1" dirty="0" smtClean="0"/>
              <a:t>e</a:t>
            </a:r>
            <a:r>
              <a:rPr lang="en-AU" dirty="0" smtClean="0"/>
              <a:t> = </a:t>
            </a:r>
            <a:r>
              <a:rPr lang="en-AU" i="1" dirty="0" smtClean="0"/>
              <a:t>a</a:t>
            </a:r>
            <a:r>
              <a:rPr lang="en-AU" dirty="0" smtClean="0"/>
              <a:t> for all</a:t>
            </a:r>
            <a:r>
              <a:rPr lang="en-AU" i="1" dirty="0" smtClean="0"/>
              <a:t> a </a:t>
            </a:r>
            <a:r>
              <a:rPr lang="en-AU" dirty="0" smtClean="0"/>
              <a:t>in </a:t>
            </a:r>
            <a:r>
              <a:rPr lang="en-AU" i="1" dirty="0" smtClean="0"/>
              <a:t>G</a:t>
            </a:r>
          </a:p>
          <a:p>
            <a:pPr lvl="2"/>
            <a:r>
              <a:rPr lang="en-AU" dirty="0" smtClean="0"/>
              <a:t>(A4) </a:t>
            </a:r>
            <a:r>
              <a:rPr lang="en-AU" dirty="0" err="1" smtClean="0"/>
              <a:t>iNverse</a:t>
            </a:r>
            <a:r>
              <a:rPr lang="en-AU" dirty="0" smtClean="0"/>
              <a:t> </a:t>
            </a:r>
            <a:r>
              <a:rPr lang="en-AU" i="1" dirty="0" smtClean="0"/>
              <a:t>a</a:t>
            </a:r>
            <a:r>
              <a:rPr lang="en-AU" baseline="30000" dirty="0" smtClean="0"/>
              <a:t>-1</a:t>
            </a:r>
            <a:r>
              <a:rPr lang="en-AU" dirty="0" smtClean="0"/>
              <a:t>:	For each </a:t>
            </a:r>
            <a:r>
              <a:rPr lang="en-AU" i="1" dirty="0" smtClean="0"/>
              <a:t>a</a:t>
            </a:r>
            <a:r>
              <a:rPr lang="en-AU" dirty="0" smtClean="0"/>
              <a:t> in </a:t>
            </a:r>
            <a:r>
              <a:rPr lang="en-AU" i="1" dirty="0" smtClean="0"/>
              <a:t>G</a:t>
            </a:r>
            <a:r>
              <a:rPr lang="en-AU" dirty="0" smtClean="0"/>
              <a:t>, there is an element -</a:t>
            </a:r>
            <a:r>
              <a:rPr lang="en-AU" i="1" dirty="0" smtClean="0"/>
              <a:t>a</a:t>
            </a:r>
            <a:r>
              <a:rPr lang="en-AU" dirty="0" smtClean="0"/>
              <a:t> in G such that</a:t>
            </a:r>
            <a:r>
              <a:rPr lang="en-AU" i="1" dirty="0" smtClean="0"/>
              <a:t> a </a:t>
            </a:r>
            <a:r>
              <a:rPr lang="en-US" altLang="zh-CN" dirty="0" smtClean="0">
                <a:ea typeface="+mn-ea"/>
              </a:rPr>
              <a:t>•</a:t>
            </a:r>
            <a:r>
              <a:rPr lang="en-AU" i="1" dirty="0" smtClean="0"/>
              <a:t> </a:t>
            </a:r>
            <a:r>
              <a:rPr lang="en-AU" i="0" dirty="0" smtClean="0"/>
              <a:t>(-</a:t>
            </a:r>
            <a:r>
              <a:rPr lang="en-AU" i="1" dirty="0" smtClean="0"/>
              <a:t>a</a:t>
            </a:r>
            <a:r>
              <a:rPr lang="en-AU" i="0" dirty="0" smtClean="0"/>
              <a:t>)</a:t>
            </a:r>
            <a:r>
              <a:rPr lang="en-AU" dirty="0" smtClean="0"/>
              <a:t> = </a:t>
            </a:r>
            <a:r>
              <a:rPr lang="en-AU" i="1" dirty="0" smtClean="0"/>
              <a:t>e</a:t>
            </a:r>
          </a:p>
          <a:p>
            <a:r>
              <a:rPr lang="en-AU" dirty="0" err="1" smtClean="0"/>
              <a:t>Abelian</a:t>
            </a:r>
            <a:r>
              <a:rPr lang="en-AU" dirty="0" smtClean="0"/>
              <a:t> group</a:t>
            </a:r>
          </a:p>
          <a:p>
            <a:pPr lvl="1"/>
            <a:r>
              <a:rPr lang="en-AU" dirty="0" smtClean="0"/>
              <a:t>A group is said </a:t>
            </a:r>
            <a:r>
              <a:rPr lang="en-AU" dirty="0" err="1" smtClean="0"/>
              <a:t>abelian</a:t>
            </a:r>
            <a:r>
              <a:rPr lang="en-AU" dirty="0" smtClean="0"/>
              <a:t> if it satisfies the following additional condition:</a:t>
            </a:r>
          </a:p>
          <a:p>
            <a:pPr lvl="1"/>
            <a:r>
              <a:rPr lang="en-AU" dirty="0" smtClean="0"/>
              <a:t>(A5) if commutative 	</a:t>
            </a:r>
            <a:r>
              <a:rPr lang="en-AU" i="1" dirty="0" smtClean="0"/>
              <a:t> a </a:t>
            </a:r>
            <a:r>
              <a:rPr lang="en-US" altLang="zh-CN" dirty="0" smtClean="0">
                <a:ea typeface="+mn-ea"/>
              </a:rPr>
              <a:t>•</a:t>
            </a:r>
            <a:r>
              <a:rPr lang="en-AU" i="1" dirty="0" smtClean="0"/>
              <a:t> b</a:t>
            </a:r>
            <a:r>
              <a:rPr lang="en-AU" dirty="0" smtClean="0"/>
              <a:t> = </a:t>
            </a:r>
            <a:r>
              <a:rPr lang="en-AU" i="1" dirty="0" err="1" smtClean="0"/>
              <a:t>b</a:t>
            </a:r>
            <a:r>
              <a:rPr lang="en-AU" i="1" dirty="0" smtClean="0"/>
              <a:t> </a:t>
            </a:r>
            <a:r>
              <a:rPr lang="en-US" altLang="zh-CN" dirty="0" smtClean="0">
                <a:ea typeface="+mn-ea"/>
              </a:rPr>
              <a:t>•</a:t>
            </a:r>
            <a:r>
              <a:rPr lang="en-AU" i="1" dirty="0" smtClean="0"/>
              <a:t> a</a:t>
            </a:r>
            <a:r>
              <a:rPr lang="en-AU" dirty="0" smtClean="0"/>
              <a:t> for all </a:t>
            </a:r>
            <a:r>
              <a:rPr lang="en-AU" b="0" i="1" dirty="0" smtClean="0"/>
              <a:t>a</a:t>
            </a:r>
            <a:r>
              <a:rPr lang="en-AU" dirty="0" smtClean="0"/>
              <a:t>, </a:t>
            </a:r>
            <a:r>
              <a:rPr lang="en-AU" i="1" dirty="0" smtClean="0"/>
              <a:t>b</a:t>
            </a:r>
            <a:r>
              <a:rPr lang="en-AU" dirty="0" smtClean="0"/>
              <a:t> in </a:t>
            </a:r>
            <a:r>
              <a:rPr lang="en-AU" i="1" dirty="0" smtClean="0"/>
              <a:t>G</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6</a:t>
            </a:fld>
            <a:endParaRPr lang="zh-CN" altLang="en-US"/>
          </a:p>
        </p:txBody>
      </p:sp>
    </p:spTree>
    <p:extLst>
      <p:ext uri="{BB962C8B-B14F-4D97-AF65-F5344CB8AC3E}">
        <p14:creationId xmlns:p14="http://schemas.microsoft.com/office/powerpoint/2010/main" xmlns="" val="1245587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Infinite group: group with infinite number of elements</a:t>
            </a:r>
          </a:p>
          <a:p>
            <a:pPr lvl="1"/>
            <a:r>
              <a:rPr lang="en-US" altLang="zh-CN" dirty="0" smtClean="0"/>
              <a:t>The additive group of integers {Z, +} </a:t>
            </a:r>
          </a:p>
          <a:p>
            <a:r>
              <a:rPr lang="en-US" altLang="zh-CN" dirty="0" smtClean="0"/>
              <a:t>Finite group: group with finite number of elements</a:t>
            </a:r>
          </a:p>
          <a:p>
            <a:pPr lvl="1"/>
            <a:r>
              <a:rPr lang="en-US" altLang="zh-CN" dirty="0" smtClean="0"/>
              <a:t>The </a:t>
            </a:r>
            <a:r>
              <a:rPr lang="en-US" altLang="zh-CN" b="1" dirty="0" smtClean="0"/>
              <a:t>order</a:t>
            </a:r>
            <a:r>
              <a:rPr lang="en-US" altLang="zh-CN" dirty="0" smtClean="0"/>
              <a:t> of the group = # of elements of the group</a:t>
            </a:r>
          </a:p>
          <a:p>
            <a:r>
              <a:rPr lang="en-US" altLang="zh-CN" dirty="0" smtClean="0"/>
              <a:t>It was not a straightforward way to construct a finite group</a:t>
            </a:r>
          </a:p>
          <a:p>
            <a:r>
              <a:rPr lang="en-US" altLang="zh-CN" dirty="0" smtClean="0"/>
              <a:t>As you will see, it takes a bit of mental effort to conjure up finite groups</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7</a:t>
            </a:fld>
            <a:endParaRPr lang="zh-CN" altLang="en-US"/>
          </a:p>
        </p:txBody>
      </p:sp>
    </p:spTree>
    <p:extLst>
      <p:ext uri="{BB962C8B-B14F-4D97-AF65-F5344CB8AC3E}">
        <p14:creationId xmlns:p14="http://schemas.microsoft.com/office/powerpoint/2010/main" xmlns="" val="3047197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Set of labels for </a:t>
            </a:r>
            <a:r>
              <a:rPr lang="en-US" altLang="zh-CN" i="1" dirty="0" smtClean="0"/>
              <a:t>n</a:t>
            </a:r>
            <a:r>
              <a:rPr lang="en-US" altLang="zh-CN" dirty="0" smtClean="0"/>
              <a:t> objects </a:t>
            </a:r>
            <a:r>
              <a:rPr lang="en-US" altLang="zh-CN" i="1" dirty="0" err="1" smtClean="0"/>
              <a:t>L</a:t>
            </a:r>
            <a:r>
              <a:rPr lang="en-US" altLang="zh-CN" i="1" baseline="-25000" dirty="0" err="1" smtClean="0"/>
              <a:t>n</a:t>
            </a:r>
            <a:r>
              <a:rPr lang="en-US" altLang="zh-CN" dirty="0" smtClean="0"/>
              <a:t> = {1, 2, …, </a:t>
            </a:r>
            <a:r>
              <a:rPr lang="en-US" altLang="zh-CN" i="1" dirty="0" smtClean="0"/>
              <a:t>n</a:t>
            </a:r>
            <a:r>
              <a:rPr lang="en-US" altLang="zh-CN" dirty="0" smtClean="0"/>
              <a:t>}</a:t>
            </a:r>
          </a:p>
          <a:p>
            <a:r>
              <a:rPr lang="en-US" altLang="zh-CN" dirty="0" smtClean="0"/>
              <a:t>Note that this is NOT the set that we will turn into a group. The set that we will turn into a group is the set of permutations of the labels in </a:t>
            </a:r>
            <a:r>
              <a:rPr lang="en-US" altLang="zh-CN" i="1" dirty="0" err="1" smtClean="0"/>
              <a:t>L</a:t>
            </a:r>
            <a:r>
              <a:rPr lang="en-US" altLang="zh-CN" i="1" baseline="-25000" dirty="0" err="1" smtClean="0"/>
              <a:t>n</a:t>
            </a:r>
            <a:r>
              <a:rPr lang="en-US" altLang="zh-CN" dirty="0" smtClean="0"/>
              <a:t>, as explained below.</a:t>
            </a:r>
          </a:p>
          <a:p>
            <a:r>
              <a:rPr lang="en-US" altLang="zh-CN" dirty="0" smtClean="0"/>
              <a:t>Set of all permutations of the labels in </a:t>
            </a:r>
            <a:r>
              <a:rPr lang="en-US" altLang="zh-CN" i="1" dirty="0" err="1" smtClean="0"/>
              <a:t>L</a:t>
            </a:r>
            <a:r>
              <a:rPr lang="en-US" altLang="zh-CN" i="1" baseline="-25000" dirty="0" err="1" smtClean="0"/>
              <a:t>n</a:t>
            </a:r>
            <a:r>
              <a:rPr lang="en-US" altLang="zh-CN" dirty="0" smtClean="0"/>
              <a:t>, denoted by </a:t>
            </a:r>
            <a:r>
              <a:rPr lang="en-US" altLang="zh-CN" i="1" dirty="0" err="1" smtClean="0"/>
              <a:t>G</a:t>
            </a:r>
            <a:r>
              <a:rPr lang="en-US" altLang="zh-CN" i="1" baseline="-25000" dirty="0" err="1" smtClean="0"/>
              <a:t>n</a:t>
            </a:r>
            <a:endParaRPr lang="en-US" altLang="zh-CN" i="1" baseline="-25000" dirty="0" smtClean="0"/>
          </a:p>
          <a:p>
            <a:r>
              <a:rPr lang="en-US" altLang="zh-CN" dirty="0" smtClean="0"/>
              <a:t>Each element of the set </a:t>
            </a:r>
            <a:r>
              <a:rPr lang="en-US" altLang="zh-CN" i="1" dirty="0" err="1" smtClean="0"/>
              <a:t>G</a:t>
            </a:r>
            <a:r>
              <a:rPr lang="en-US" altLang="zh-CN" i="1" baseline="-25000" dirty="0" err="1" smtClean="0"/>
              <a:t>n</a:t>
            </a:r>
            <a:r>
              <a:rPr lang="en-US" altLang="zh-CN" dirty="0" smtClean="0"/>
              <a:t> stands for a permutation (</a:t>
            </a:r>
            <a:r>
              <a:rPr lang="en-US" altLang="zh-CN" i="1" dirty="0" smtClean="0"/>
              <a:t>p</a:t>
            </a:r>
            <a:r>
              <a:rPr lang="en-US" altLang="zh-CN" baseline="-25000" dirty="0" smtClean="0"/>
              <a:t>1</a:t>
            </a:r>
            <a:r>
              <a:rPr lang="en-US" altLang="zh-CN" dirty="0" smtClean="0"/>
              <a:t>, </a:t>
            </a:r>
            <a:r>
              <a:rPr lang="en-US" altLang="zh-CN" i="1" dirty="0" smtClean="0"/>
              <a:t>p</a:t>
            </a:r>
            <a:r>
              <a:rPr lang="en-US" altLang="zh-CN" baseline="-25000" dirty="0" smtClean="0"/>
              <a:t>2</a:t>
            </a:r>
            <a:r>
              <a:rPr lang="en-US" altLang="zh-CN" dirty="0" smtClean="0"/>
              <a:t>, </a:t>
            </a:r>
            <a:r>
              <a:rPr lang="en-US" altLang="zh-CN" i="1" dirty="0" smtClean="0"/>
              <a:t>p</a:t>
            </a:r>
            <a:r>
              <a:rPr lang="en-US" altLang="zh-CN" baseline="-25000" dirty="0" smtClean="0"/>
              <a:t>3</a:t>
            </a:r>
            <a:r>
              <a:rPr lang="en-US" altLang="zh-CN" dirty="0" smtClean="0"/>
              <a:t>, …, </a:t>
            </a:r>
            <a:r>
              <a:rPr lang="en-US" altLang="zh-CN" i="1" dirty="0" err="1" smtClean="0"/>
              <a:t>p</a:t>
            </a:r>
            <a:r>
              <a:rPr lang="en-US" altLang="zh-CN" i="1" baseline="-25000" dirty="0" err="1" smtClean="0"/>
              <a:t>n</a:t>
            </a:r>
            <a:r>
              <a:rPr lang="en-US" altLang="zh-CN" dirty="0" smtClean="0"/>
              <a:t>) where each </a:t>
            </a:r>
            <a:r>
              <a:rPr lang="en-US" altLang="zh-CN" i="1" dirty="0" smtClean="0"/>
              <a:t>p</a:t>
            </a:r>
            <a:r>
              <a:rPr lang="en-US" altLang="zh-CN" i="1" baseline="-25000" dirty="0" smtClean="0"/>
              <a:t>i</a:t>
            </a:r>
            <a:r>
              <a:rPr lang="en-US" altLang="zh-CN" dirty="0" smtClean="0"/>
              <a:t> </a:t>
            </a:r>
            <a:r>
              <a:rPr lang="en-US" altLang="zh-CN" dirty="0" smtClean="0">
                <a:ea typeface="+mn-ea"/>
              </a:rPr>
              <a:t>∈</a:t>
            </a:r>
            <a:r>
              <a:rPr lang="en-US" altLang="zh-CN" dirty="0" smtClean="0"/>
              <a:t> </a:t>
            </a:r>
            <a:r>
              <a:rPr lang="en-US" altLang="zh-CN" i="1" dirty="0" err="1" smtClean="0"/>
              <a:t>L</a:t>
            </a:r>
            <a:r>
              <a:rPr lang="en-US" altLang="zh-CN" i="1" baseline="-25000" dirty="0" err="1" smtClean="0"/>
              <a:t>n</a:t>
            </a:r>
            <a:r>
              <a:rPr lang="en-US" altLang="zh-CN" dirty="0" smtClean="0"/>
              <a:t> and </a:t>
            </a:r>
            <a:r>
              <a:rPr lang="en-US" altLang="zh-CN" i="1" dirty="0" smtClean="0"/>
              <a:t>p</a:t>
            </a:r>
            <a:r>
              <a:rPr lang="en-US" altLang="zh-CN" i="1" baseline="-25000" dirty="0" smtClean="0"/>
              <a:t>i</a:t>
            </a:r>
            <a:r>
              <a:rPr lang="en-US" altLang="zh-CN" dirty="0" smtClean="0"/>
              <a:t> </a:t>
            </a:r>
            <a:r>
              <a:rPr lang="en-US" altLang="zh-CN" dirty="0" smtClean="0">
                <a:ea typeface="+mn-ea"/>
              </a:rPr>
              <a:t>≠ </a:t>
            </a:r>
            <a:r>
              <a:rPr lang="en-US" altLang="zh-CN" i="1" dirty="0" err="1" smtClean="0"/>
              <a:t>p</a:t>
            </a:r>
            <a:r>
              <a:rPr lang="en-US" altLang="zh-CN" i="1" baseline="-25000" dirty="0" err="1" smtClean="0"/>
              <a:t>j</a:t>
            </a:r>
            <a:r>
              <a:rPr lang="en-US" altLang="zh-CN" dirty="0" smtClean="0"/>
              <a:t> whenever </a:t>
            </a:r>
            <a:r>
              <a:rPr lang="en-US" altLang="zh-CN" i="1" dirty="0" err="1" smtClean="0"/>
              <a:t>i</a:t>
            </a:r>
            <a:r>
              <a:rPr lang="en-US" altLang="zh-CN" i="1" dirty="0" smtClean="0"/>
              <a:t> </a:t>
            </a:r>
            <a:r>
              <a:rPr lang="en-US" altLang="zh-CN" dirty="0" smtClean="0">
                <a:ea typeface="+mn-ea"/>
              </a:rPr>
              <a:t>≠ </a:t>
            </a:r>
            <a:r>
              <a:rPr lang="en-US" altLang="zh-CN" i="1" dirty="0" smtClean="0"/>
              <a:t>j</a:t>
            </a:r>
          </a:p>
          <a:p>
            <a:r>
              <a:rPr lang="en-US" altLang="zh-CN" dirty="0" smtClean="0"/>
              <a:t>What is the size of the set </a:t>
            </a:r>
            <a:r>
              <a:rPr lang="en-US" altLang="zh-CN" i="1" dirty="0" err="1" smtClean="0"/>
              <a:t>G</a:t>
            </a:r>
            <a:r>
              <a:rPr lang="en-US" altLang="zh-CN" i="1" baseline="-25000" dirty="0" err="1" smtClean="0"/>
              <a:t>n</a:t>
            </a:r>
            <a:r>
              <a:rPr lang="en-US" altLang="zh-CN" dirty="0" smtClean="0"/>
              <a:t>? </a:t>
            </a:r>
          </a:p>
          <a:p>
            <a:r>
              <a:rPr lang="en-US" altLang="zh-CN" dirty="0" smtClean="0"/>
              <a:t>Consider, for example, the case when </a:t>
            </a:r>
            <a:r>
              <a:rPr lang="en-US" altLang="zh-CN" i="1" dirty="0" smtClean="0"/>
              <a:t>L</a:t>
            </a:r>
            <a:r>
              <a:rPr lang="en-US" altLang="zh-CN" baseline="-25000" dirty="0" smtClean="0"/>
              <a:t>3</a:t>
            </a:r>
            <a:r>
              <a:rPr lang="en-US" altLang="zh-CN" dirty="0" smtClean="0"/>
              <a:t>={1, 2, 3}. In this case, the set of permutations of the labels in </a:t>
            </a:r>
            <a:r>
              <a:rPr lang="en-US" altLang="zh-CN" i="1" dirty="0" smtClean="0"/>
              <a:t>L</a:t>
            </a:r>
            <a:r>
              <a:rPr lang="en-US" altLang="zh-CN" baseline="-25000" dirty="0" smtClean="0"/>
              <a:t>3</a:t>
            </a:r>
            <a:r>
              <a:rPr lang="en-US" altLang="zh-CN" dirty="0" smtClean="0"/>
              <a:t> is given by </a:t>
            </a:r>
            <a:r>
              <a:rPr lang="en-US" altLang="zh-CN" i="1" dirty="0" smtClean="0"/>
              <a:t>G</a:t>
            </a:r>
            <a:r>
              <a:rPr lang="en-US" altLang="zh-CN" baseline="-25000" dirty="0" smtClean="0"/>
              <a:t>3</a:t>
            </a:r>
            <a:r>
              <a:rPr lang="en-US" altLang="zh-CN" dirty="0" smtClean="0"/>
              <a:t> = {(1,2,3), (1,3,2), (2,1,3), (2,3,1), (3,1,2), (3,2,1)} = {(</a:t>
            </a:r>
            <a:r>
              <a:rPr lang="en-US" altLang="zh-CN" i="1" dirty="0" smtClean="0"/>
              <a:t>p</a:t>
            </a:r>
            <a:r>
              <a:rPr lang="en-US" altLang="zh-CN" baseline="-25000" dirty="0" smtClean="0"/>
              <a:t>1</a:t>
            </a:r>
            <a:r>
              <a:rPr lang="en-US" altLang="zh-CN" dirty="0" smtClean="0"/>
              <a:t>, </a:t>
            </a:r>
            <a:r>
              <a:rPr lang="en-US" altLang="zh-CN" i="1" dirty="0" smtClean="0"/>
              <a:t>p</a:t>
            </a:r>
            <a:r>
              <a:rPr lang="en-US" altLang="zh-CN" baseline="-25000" dirty="0" smtClean="0"/>
              <a:t>2</a:t>
            </a:r>
            <a:r>
              <a:rPr lang="en-US" altLang="zh-CN" dirty="0" smtClean="0"/>
              <a:t>, </a:t>
            </a:r>
            <a:r>
              <a:rPr lang="en-US" altLang="zh-CN" i="1" dirty="0" smtClean="0"/>
              <a:t>p</a:t>
            </a:r>
            <a:r>
              <a:rPr lang="en-US" altLang="zh-CN" baseline="-25000" dirty="0" smtClean="0"/>
              <a:t>3</a:t>
            </a:r>
            <a:r>
              <a:rPr lang="en-US" altLang="zh-CN" dirty="0" smtClean="0"/>
              <a:t>) | </a:t>
            </a:r>
            <a:r>
              <a:rPr lang="en-US" altLang="zh-CN" i="1" dirty="0" smtClean="0"/>
              <a:t>p</a:t>
            </a:r>
            <a:r>
              <a:rPr lang="en-US" altLang="zh-CN" baseline="-25000" dirty="0" smtClean="0"/>
              <a:t>1</a:t>
            </a:r>
            <a:r>
              <a:rPr lang="en-US" altLang="zh-CN" dirty="0" smtClean="0"/>
              <a:t>, </a:t>
            </a:r>
            <a:r>
              <a:rPr lang="en-US" altLang="zh-CN" i="1" dirty="0" smtClean="0"/>
              <a:t>p</a:t>
            </a:r>
            <a:r>
              <a:rPr lang="en-US" altLang="zh-CN" baseline="-25000" dirty="0" smtClean="0"/>
              <a:t>2</a:t>
            </a:r>
            <a:r>
              <a:rPr lang="en-US" altLang="zh-CN" dirty="0" smtClean="0"/>
              <a:t>, </a:t>
            </a:r>
            <a:r>
              <a:rPr lang="en-US" altLang="zh-CN" i="1" dirty="0" smtClean="0"/>
              <a:t>p</a:t>
            </a:r>
            <a:r>
              <a:rPr lang="en-US" altLang="zh-CN" baseline="-25000" dirty="0" smtClean="0"/>
              <a:t>3</a:t>
            </a:r>
            <a:r>
              <a:rPr lang="en-US" altLang="zh-CN" dirty="0" smtClean="0"/>
              <a:t> </a:t>
            </a:r>
            <a:r>
              <a:rPr lang="en-US" altLang="zh-CN" dirty="0" smtClean="0">
                <a:ea typeface="+mn-ea"/>
              </a:rPr>
              <a:t>∈ </a:t>
            </a:r>
            <a:r>
              <a:rPr lang="en-US" altLang="zh-CN" i="1" dirty="0" smtClean="0">
                <a:ea typeface="+mn-ea"/>
              </a:rPr>
              <a:t>L</a:t>
            </a:r>
            <a:r>
              <a:rPr lang="en-US" altLang="zh-CN" baseline="-25000" dirty="0" smtClean="0">
                <a:ea typeface="+mn-ea"/>
              </a:rPr>
              <a:t>3</a:t>
            </a:r>
            <a:r>
              <a:rPr lang="en-US" altLang="zh-CN" dirty="0" smtClean="0">
                <a:ea typeface="+mn-ea"/>
              </a:rPr>
              <a:t> with </a:t>
            </a:r>
            <a:r>
              <a:rPr lang="en-US" altLang="zh-CN" i="1" dirty="0" smtClean="0"/>
              <a:t>p</a:t>
            </a:r>
            <a:r>
              <a:rPr lang="en-US" altLang="zh-CN" baseline="-25000" dirty="0" smtClean="0"/>
              <a:t>1</a:t>
            </a:r>
            <a:r>
              <a:rPr lang="en-US" altLang="zh-CN" dirty="0" smtClean="0"/>
              <a:t> ≠ </a:t>
            </a:r>
            <a:r>
              <a:rPr lang="en-US" altLang="zh-CN" i="1" dirty="0" smtClean="0"/>
              <a:t>p</a:t>
            </a:r>
            <a:r>
              <a:rPr lang="en-US" altLang="zh-CN" baseline="-25000" dirty="0" smtClean="0"/>
              <a:t>2</a:t>
            </a:r>
            <a:r>
              <a:rPr lang="en-US" altLang="zh-CN" dirty="0" smtClean="0"/>
              <a:t> ≠ </a:t>
            </a:r>
            <a:r>
              <a:rPr lang="en-US" altLang="zh-CN" i="1" dirty="0" smtClean="0"/>
              <a:t>p</a:t>
            </a:r>
            <a:r>
              <a:rPr lang="en-US" altLang="zh-CN" baseline="-25000" dirty="0" smtClean="0"/>
              <a:t>3</a:t>
            </a:r>
            <a:r>
              <a:rPr lang="en-US" altLang="zh-CN" dirty="0" smtClean="0"/>
              <a:t>}. The set </a:t>
            </a:r>
            <a:r>
              <a:rPr lang="en-US" altLang="zh-CN" i="1" dirty="0" smtClean="0"/>
              <a:t>G</a:t>
            </a:r>
            <a:r>
              <a:rPr lang="en-US" altLang="zh-CN" baseline="-25000" dirty="0" smtClean="0"/>
              <a:t>3</a:t>
            </a:r>
            <a:r>
              <a:rPr lang="en-US" altLang="zh-CN" dirty="0" smtClean="0"/>
              <a:t> is of size 6. The high-brow of saying the same thing is that the cardinality of </a:t>
            </a:r>
            <a:r>
              <a:rPr lang="en-US" altLang="zh-CN" i="1" dirty="0" smtClean="0"/>
              <a:t>G</a:t>
            </a:r>
            <a:r>
              <a:rPr lang="en-US" altLang="zh-CN" baseline="-25000" dirty="0" smtClean="0"/>
              <a:t>3</a:t>
            </a:r>
            <a:r>
              <a:rPr lang="en-US" altLang="zh-CN" dirty="0" smtClean="0"/>
              <a:t> is 6.</a:t>
            </a:r>
            <a:endParaRPr lang="zh-CN" altLang="en-US" dirty="0" smtClean="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8</a:t>
            </a:fld>
            <a:endParaRPr lang="zh-CN" altLang="en-US"/>
          </a:p>
        </p:txBody>
      </p:sp>
    </p:spTree>
    <p:extLst>
      <p:ext uri="{BB962C8B-B14F-4D97-AF65-F5344CB8AC3E}">
        <p14:creationId xmlns:p14="http://schemas.microsoft.com/office/powerpoint/2010/main" xmlns="" val="81089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Now consider the following binary operation on any two elements </a:t>
            </a:r>
            <a:r>
              <a:rPr lang="el-GR" altLang="zh-CN" i="1" dirty="0" smtClean="0">
                <a:ea typeface="+mn-ea"/>
              </a:rPr>
              <a:t>α</a:t>
            </a:r>
            <a:r>
              <a:rPr lang="en-US" altLang="zh-CN" dirty="0" smtClean="0">
                <a:ea typeface="+mn-ea"/>
              </a:rPr>
              <a:t> </a:t>
            </a:r>
            <a:r>
              <a:rPr lang="en-US" altLang="zh-CN" dirty="0" smtClean="0"/>
              <a:t>and</a:t>
            </a:r>
            <a:r>
              <a:rPr lang="en-US" altLang="zh-CN" dirty="0" smtClean="0">
                <a:latin typeface="Gill Sans MT" pitchFamily="34" charset="0"/>
              </a:rPr>
              <a:t> </a:t>
            </a:r>
            <a:r>
              <a:rPr lang="el-GR" altLang="zh-CN" i="1" dirty="0" smtClean="0">
                <a:ea typeface="+mn-ea"/>
              </a:rPr>
              <a:t>ρ</a:t>
            </a:r>
            <a:r>
              <a:rPr lang="en-US" altLang="zh-CN" dirty="0" smtClean="0"/>
              <a:t> of the set </a:t>
            </a:r>
            <a:r>
              <a:rPr lang="en-US" altLang="zh-CN" i="1" dirty="0" err="1" smtClean="0"/>
              <a:t>G</a:t>
            </a:r>
            <a:r>
              <a:rPr lang="en-US" altLang="zh-CN" i="1" baseline="-25000" dirty="0" err="1" smtClean="0"/>
              <a:t>n</a:t>
            </a:r>
            <a:r>
              <a:rPr lang="en-US" altLang="zh-CN" dirty="0" smtClean="0"/>
              <a:t>: Denoting the operator </a:t>
            </a:r>
            <a:r>
              <a:rPr lang="en-US" altLang="zh-CN" dirty="0" smtClean="0">
                <a:ea typeface="+mn-ea"/>
              </a:rPr>
              <a:t>• </a:t>
            </a:r>
            <a:r>
              <a:rPr lang="en-US" altLang="zh-CN" dirty="0" smtClean="0"/>
              <a:t>by the symbol , the expression means that we want to permute the elements of </a:t>
            </a:r>
            <a:r>
              <a:rPr lang="el-GR" altLang="zh-CN" i="1" dirty="0" smtClean="0">
                <a:ea typeface="+mn-ea"/>
              </a:rPr>
              <a:t>α</a:t>
            </a:r>
            <a:r>
              <a:rPr lang="en-US" altLang="zh-CN" dirty="0" smtClean="0">
                <a:ea typeface="+mn-ea"/>
              </a:rPr>
              <a:t> </a:t>
            </a:r>
            <a:r>
              <a:rPr lang="en-US" altLang="zh-CN" dirty="0" smtClean="0"/>
              <a:t>according to the elements of </a:t>
            </a:r>
            <a:r>
              <a:rPr lang="el-GR" altLang="zh-CN" i="1" dirty="0" smtClean="0">
                <a:ea typeface="+mn-ea"/>
              </a:rPr>
              <a:t>ρ</a:t>
            </a:r>
            <a:r>
              <a:rPr lang="en-US" altLang="zh-CN" dirty="0" smtClean="0">
                <a:latin typeface="Gill Sans MT" pitchFamily="34" charset="0"/>
              </a:rPr>
              <a:t>. </a:t>
            </a:r>
          </a:p>
          <a:p>
            <a:r>
              <a:rPr lang="en-US" altLang="zh-CN" dirty="0" smtClean="0">
                <a:latin typeface="Gill Sans MT" pitchFamily="34" charset="0"/>
              </a:rPr>
              <a:t>For example:</a:t>
            </a:r>
          </a:p>
          <a:p>
            <a:pPr lvl="1"/>
            <a:r>
              <a:rPr lang="el-GR" altLang="zh-CN" i="1" dirty="0" smtClean="0">
                <a:ea typeface="+mn-ea"/>
              </a:rPr>
              <a:t>α</a:t>
            </a:r>
            <a:r>
              <a:rPr lang="en-US" altLang="zh-CN" dirty="0" smtClean="0">
                <a:ea typeface="+mn-ea"/>
              </a:rPr>
              <a:t>, </a:t>
            </a:r>
            <a:r>
              <a:rPr lang="el-GR" altLang="zh-CN" i="1" dirty="0" smtClean="0">
                <a:ea typeface="+mn-ea"/>
              </a:rPr>
              <a:t>ρ</a:t>
            </a:r>
            <a:r>
              <a:rPr lang="en-US" altLang="zh-CN" dirty="0" smtClean="0">
                <a:ea typeface="+mn-ea"/>
              </a:rPr>
              <a:t> ∈ </a:t>
            </a:r>
            <a:r>
              <a:rPr lang="en-US" altLang="zh-CN" i="1" dirty="0" smtClean="0">
                <a:ea typeface="+mn-ea"/>
              </a:rPr>
              <a:t>G</a:t>
            </a:r>
            <a:r>
              <a:rPr lang="en-US" altLang="zh-CN" baseline="-25000" dirty="0" smtClean="0">
                <a:ea typeface="+mn-ea"/>
              </a:rPr>
              <a:t>3</a:t>
            </a:r>
            <a:r>
              <a:rPr lang="en-US" altLang="zh-CN" dirty="0" smtClean="0">
                <a:ea typeface="+mn-ea"/>
              </a:rPr>
              <a:t>, </a:t>
            </a:r>
            <a:r>
              <a:rPr lang="el-GR" altLang="zh-CN" i="1" dirty="0" smtClean="0">
                <a:ea typeface="+mn-ea"/>
              </a:rPr>
              <a:t>α</a:t>
            </a:r>
            <a:r>
              <a:rPr lang="en-US" altLang="zh-CN" dirty="0" smtClean="0">
                <a:ea typeface="+mn-ea"/>
              </a:rPr>
              <a:t> = (1, 3, 2), </a:t>
            </a:r>
            <a:r>
              <a:rPr lang="el-GR" altLang="zh-CN" i="1" dirty="0" smtClean="0">
                <a:ea typeface="+mn-ea"/>
              </a:rPr>
              <a:t>ρ</a:t>
            </a:r>
            <a:r>
              <a:rPr lang="en-US" altLang="zh-CN" dirty="0" smtClean="0">
                <a:ea typeface="+mn-ea"/>
              </a:rPr>
              <a:t> = (3, 2, 1)</a:t>
            </a:r>
          </a:p>
          <a:p>
            <a:pPr lvl="1"/>
            <a:r>
              <a:rPr lang="el-GR" altLang="zh-CN" i="1" dirty="0" smtClean="0">
                <a:ea typeface="+mn-ea"/>
              </a:rPr>
              <a:t>α</a:t>
            </a:r>
            <a:r>
              <a:rPr lang="en-US" altLang="zh-CN" i="1" dirty="0" smtClean="0">
                <a:ea typeface="+mn-ea"/>
              </a:rPr>
              <a:t> </a:t>
            </a:r>
            <a:r>
              <a:rPr lang="en-US" altLang="zh-CN" dirty="0" smtClean="0">
                <a:ea typeface="+mn-ea"/>
              </a:rPr>
              <a:t>• </a:t>
            </a:r>
            <a:r>
              <a:rPr lang="el-GR" altLang="zh-CN" i="1" dirty="0" smtClean="0">
                <a:ea typeface="+mn-ea"/>
              </a:rPr>
              <a:t>ρ</a:t>
            </a:r>
            <a:r>
              <a:rPr lang="en-US" altLang="zh-CN" dirty="0" smtClean="0">
                <a:latin typeface="Gill Sans MT" pitchFamily="34" charset="0"/>
              </a:rPr>
              <a:t> = (</a:t>
            </a:r>
            <a:r>
              <a:rPr lang="en-US" altLang="zh-CN" dirty="0" smtClean="0">
                <a:ea typeface="+mn-ea"/>
              </a:rPr>
              <a:t>1, 3, 2)</a:t>
            </a:r>
            <a:r>
              <a:rPr lang="en-US" altLang="zh-CN" dirty="0" smtClean="0">
                <a:latin typeface="Gill Sans MT" pitchFamily="34" charset="0"/>
              </a:rPr>
              <a:t> </a:t>
            </a:r>
            <a:r>
              <a:rPr lang="en-US" altLang="zh-CN" dirty="0" smtClean="0">
                <a:ea typeface="+mn-ea"/>
              </a:rPr>
              <a:t>•</a:t>
            </a:r>
            <a:r>
              <a:rPr lang="en-US" altLang="zh-CN" dirty="0" smtClean="0">
                <a:latin typeface="Gill Sans MT" pitchFamily="34" charset="0"/>
              </a:rPr>
              <a:t> </a:t>
            </a:r>
            <a:r>
              <a:rPr lang="en-US" altLang="zh-CN" dirty="0" smtClean="0">
                <a:ea typeface="+mn-ea"/>
              </a:rPr>
              <a:t>(3, 2, 1)</a:t>
            </a:r>
            <a:r>
              <a:rPr lang="en-US" altLang="zh-CN" dirty="0" smtClean="0">
                <a:latin typeface="Gill Sans MT" pitchFamily="34" charset="0"/>
              </a:rPr>
              <a:t> = (2, 3, 1) </a:t>
            </a:r>
            <a:r>
              <a:rPr lang="en-US" altLang="zh-CN" dirty="0" smtClean="0">
                <a:ea typeface="+mn-ea"/>
              </a:rPr>
              <a:t>∈ </a:t>
            </a:r>
            <a:r>
              <a:rPr lang="en-US" altLang="zh-CN" i="1" dirty="0" smtClean="0">
                <a:ea typeface="+mn-ea"/>
              </a:rPr>
              <a:t>G</a:t>
            </a:r>
            <a:r>
              <a:rPr lang="en-US" altLang="zh-CN" baseline="-25000" dirty="0" smtClean="0">
                <a:ea typeface="+mn-ea"/>
              </a:rPr>
              <a:t>3</a:t>
            </a:r>
            <a:endParaRPr lang="en-US" altLang="zh-CN" dirty="0" smtClean="0">
              <a:latin typeface="Gill Sans MT" pitchFamily="34" charset="0"/>
            </a:endParaRPr>
          </a:p>
          <a:p>
            <a:pPr lvl="1"/>
            <a:r>
              <a:rPr lang="en-US" altLang="zh-CN" dirty="0" smtClean="0">
                <a:latin typeface="Gill Sans MT" pitchFamily="34" charset="0"/>
              </a:rPr>
              <a:t>Choose the third element of </a:t>
            </a:r>
            <a:r>
              <a:rPr lang="el-GR" altLang="zh-CN" i="1" dirty="0" smtClean="0">
                <a:ea typeface="+mn-ea"/>
              </a:rPr>
              <a:t>α</a:t>
            </a:r>
            <a:r>
              <a:rPr lang="en-US" altLang="zh-CN" dirty="0" smtClean="0">
                <a:latin typeface="Gill Sans MT" pitchFamily="34" charset="0"/>
              </a:rPr>
              <a:t>, followed by the second element of </a:t>
            </a:r>
            <a:r>
              <a:rPr lang="el-GR" altLang="zh-CN" i="1" dirty="0" smtClean="0">
                <a:ea typeface="+mn-ea"/>
              </a:rPr>
              <a:t>α</a:t>
            </a:r>
            <a:r>
              <a:rPr lang="en-US" altLang="zh-CN" dirty="0" smtClean="0">
                <a:latin typeface="Gill Sans MT" pitchFamily="34" charset="0"/>
              </a:rPr>
              <a:t>, and followed by the first element of </a:t>
            </a:r>
            <a:r>
              <a:rPr lang="el-GR" altLang="zh-CN" i="1" dirty="0" smtClean="0">
                <a:ea typeface="+mn-ea"/>
              </a:rPr>
              <a:t>α</a:t>
            </a:r>
            <a:r>
              <a:rPr lang="en-US" altLang="zh-CN" dirty="0" smtClean="0">
                <a:latin typeface="Gill Sans MT" pitchFamily="34" charset="0"/>
              </a:rPr>
              <a:t>. The result is, of course, the permutation</a:t>
            </a:r>
          </a:p>
          <a:p>
            <a:pPr lvl="1"/>
            <a:r>
              <a:rPr lang="en-US" altLang="zh-CN" dirty="0" smtClean="0">
                <a:latin typeface="Gill Sans MT" pitchFamily="34" charset="0"/>
              </a:rPr>
              <a:t>This shows that </a:t>
            </a:r>
            <a:r>
              <a:rPr lang="en-US" altLang="zh-CN" i="1" dirty="0" smtClean="0">
                <a:latin typeface="Gill Sans MT" pitchFamily="34" charset="0"/>
              </a:rPr>
              <a:t>G</a:t>
            </a:r>
            <a:r>
              <a:rPr lang="en-US" altLang="zh-CN" baseline="-25000" dirty="0" smtClean="0">
                <a:latin typeface="Gill Sans MT" pitchFamily="34" charset="0"/>
              </a:rPr>
              <a:t>3</a:t>
            </a:r>
            <a:r>
              <a:rPr lang="en-US" altLang="zh-CN" dirty="0" smtClean="0">
                <a:latin typeface="Gill Sans MT" pitchFamily="34" charset="0"/>
              </a:rPr>
              <a:t> is </a:t>
            </a:r>
            <a:r>
              <a:rPr lang="en-US" altLang="zh-CN" b="1" dirty="0" smtClean="0">
                <a:latin typeface="Gill Sans MT" pitchFamily="34" charset="0"/>
              </a:rPr>
              <a:t>closed</a:t>
            </a:r>
            <a:r>
              <a:rPr lang="en-US" altLang="zh-CN" dirty="0" smtClean="0">
                <a:latin typeface="Gill Sans MT" pitchFamily="34" charset="0"/>
              </a:rPr>
              <a:t> with respect to the operation </a:t>
            </a:r>
            <a:r>
              <a:rPr lang="en-US" altLang="zh-CN" dirty="0" smtClean="0">
                <a:ea typeface="+mn-ea"/>
              </a:rPr>
              <a:t>• </a:t>
            </a:r>
            <a:endParaRPr lang="zh-CN" altLang="en-US" dirty="0" smtClean="0">
              <a:latin typeface="Gill Sans MT" pitchFamily="34" charset="0"/>
            </a:endParaRPr>
          </a:p>
          <a:p>
            <a:endParaRPr lang="zh-CN" altLang="en-US" dirty="0">
              <a:latin typeface="Gill Sans MT" pitchFamily="34" charset="0"/>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9</a:t>
            </a:fld>
            <a:endParaRPr lang="zh-CN" altLang="en-US"/>
          </a:p>
        </p:txBody>
      </p:sp>
    </p:spTree>
    <p:extLst>
      <p:ext uri="{BB962C8B-B14F-4D97-AF65-F5344CB8AC3E}">
        <p14:creationId xmlns:p14="http://schemas.microsoft.com/office/powerpoint/2010/main" xmlns="" val="12322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r>
              <a:rPr lang="en-US" altLang="zh-CN" smtClean="0"/>
              <a:t>Mon, 11/12/2017</a:t>
            </a:r>
            <a:endParaRPr lang="zh-CN" altLang="en-US"/>
          </a:p>
        </p:txBody>
      </p:sp>
      <p:sp>
        <p:nvSpPr>
          <p:cNvPr id="17" name="页脚占位符 16"/>
          <p:cNvSpPr>
            <a:spLocks noGrp="1"/>
          </p:cNvSpPr>
          <p:nvPr>
            <p:ph type="ftr" sz="quarter" idx="11"/>
          </p:nvPr>
        </p:nvSpPr>
        <p:spPr>
          <a:xfrm>
            <a:off x="2898648" y="6355080"/>
            <a:ext cx="3474720" cy="365760"/>
          </a:xfrm>
        </p:spPr>
        <p:txBody>
          <a:bodyPr/>
          <a:lstStyle/>
          <a:p>
            <a:r>
              <a:rPr lang="en-US" altLang="zh-CN" smtClean="0"/>
              <a:t>S8101034Q-Modern Cryptography-Lect11</a:t>
            </a:r>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BBBC209A-11D5-4A13-B5E3-394821CEE45C}"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Mon, 11/12/2017</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Cryptography-Lect11</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Mon, 11/12/2017</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Cryptography-Lect11</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r>
              <a:rPr lang="en-US" altLang="zh-CN" smtClean="0"/>
              <a:t>Mon, 11/12/2017</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Cryptography-Lect11</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r>
              <a:rPr lang="en-US" altLang="zh-CN" smtClean="0"/>
              <a:t>Mon, 11/12/2017</a:t>
            </a:r>
            <a:endParaRPr lang="zh-CN" altLang="en-US"/>
          </a:p>
        </p:txBody>
      </p:sp>
      <p:sp>
        <p:nvSpPr>
          <p:cNvPr id="5" name="页脚占位符 4"/>
          <p:cNvSpPr>
            <a:spLocks noGrp="1"/>
          </p:cNvSpPr>
          <p:nvPr>
            <p:ph type="ftr" sz="quarter" idx="11"/>
          </p:nvPr>
        </p:nvSpPr>
        <p:spPr>
          <a:xfrm>
            <a:off x="2898648" y="6355080"/>
            <a:ext cx="3474720" cy="365760"/>
          </a:xfrm>
        </p:spPr>
        <p:txBody>
          <a:bodyPr/>
          <a:lstStyle/>
          <a:p>
            <a:r>
              <a:rPr lang="en-US" altLang="zh-CN" smtClean="0"/>
              <a:t>S8101034Q-Modern Cryptography-Lect11</a:t>
            </a:r>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BBBC209A-11D5-4A13-B5E3-394821CEE45C}"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r>
              <a:rPr lang="en-US" altLang="zh-CN" smtClean="0"/>
              <a:t>Mon, 11/12/2017</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Cryptography-Lect11</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r>
              <a:rPr lang="en-US" altLang="zh-CN" smtClean="0"/>
              <a:t>Mon, 11/12/2017</a:t>
            </a:r>
            <a:endParaRPr lang="zh-CN" altLang="en-US"/>
          </a:p>
        </p:txBody>
      </p:sp>
      <p:sp>
        <p:nvSpPr>
          <p:cNvPr id="8" name="页脚占位符 7"/>
          <p:cNvSpPr>
            <a:spLocks noGrp="1"/>
          </p:cNvSpPr>
          <p:nvPr>
            <p:ph type="ftr" sz="quarter" idx="11"/>
          </p:nvPr>
        </p:nvSpPr>
        <p:spPr/>
        <p:txBody>
          <a:bodyPr/>
          <a:lstStyle/>
          <a:p>
            <a:r>
              <a:rPr lang="en-US" altLang="zh-CN" smtClean="0"/>
              <a:t>S8101034Q-Modern Cryptography-Lect11</a:t>
            </a:r>
            <a:endParaRPr lang="zh-CN" altLang="en-US"/>
          </a:p>
        </p:txBody>
      </p:sp>
      <p:sp>
        <p:nvSpPr>
          <p:cNvPr id="9" name="灯片编号占位符 8"/>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r>
              <a:rPr lang="en-US" altLang="zh-CN" smtClean="0"/>
              <a:t>Mon, 11/12/2017</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Mon, 11/12/2017</a:t>
            </a:r>
            <a:endParaRPr lang="zh-CN" altLang="en-US"/>
          </a:p>
        </p:txBody>
      </p:sp>
      <p:sp>
        <p:nvSpPr>
          <p:cNvPr id="3" name="页脚占位符 2"/>
          <p:cNvSpPr>
            <a:spLocks noGrp="1"/>
          </p:cNvSpPr>
          <p:nvPr>
            <p:ph type="ftr" sz="quarter" idx="11"/>
          </p:nvPr>
        </p:nvSpPr>
        <p:spPr/>
        <p:txBody>
          <a:bodyPr/>
          <a:lstStyle/>
          <a:p>
            <a:r>
              <a:rPr lang="en-US" altLang="zh-CN" smtClean="0"/>
              <a:t>S8101034Q-Modern Cryptography-Lect11</a:t>
            </a:r>
            <a:endParaRPr lang="zh-CN" altLang="en-US"/>
          </a:p>
        </p:txBody>
      </p:sp>
      <p:sp>
        <p:nvSpPr>
          <p:cNvPr id="4" name="灯片编号占位符 3"/>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Mon, 11/12/2017</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Cryptography-Lect11</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Mon, 11/12/2017</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Cryptography-Lect11</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ltLang="zh-CN" smtClean="0"/>
              <a:t>Mon, 11/12/2017</a:t>
            </a:r>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ltLang="zh-CN" smtClean="0"/>
              <a:t>S8101034Q-Modern Cryptography-Lect11</a:t>
            </a:r>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BBC209A-11D5-4A13-B5E3-394821CEE45C}"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E:\C-&#23398;&#38498;\Other%20Materials\&#26657;&#20869;&#36164;&#26009;\&#28145;&#30740;&#38498;-&#23459;&#20256;&#29255;\&#21704;&#24037;&#22823;-&#20013;&#25991;&#29256;.m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dirty="0" smtClean="0"/>
              <a:t>L11.2: Mathematical foundation I – Group, Ring, and Field</a:t>
            </a:r>
            <a:endParaRPr lang="zh-CN" altLang="en-US" dirty="0"/>
          </a:p>
        </p:txBody>
      </p:sp>
      <p:sp>
        <p:nvSpPr>
          <p:cNvPr id="3" name="副标题 2"/>
          <p:cNvSpPr>
            <a:spLocks noGrp="1"/>
          </p:cNvSpPr>
          <p:nvPr>
            <p:ph type="subTitle" idx="1"/>
          </p:nvPr>
        </p:nvSpPr>
        <p:spPr/>
        <p:txBody>
          <a:bodyPr/>
          <a:lstStyle/>
          <a:p>
            <a:r>
              <a:rPr lang="en-US" altLang="zh-CN" dirty="0" smtClean="0"/>
              <a:t>Lecturer: Zoe L. JIANG</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a:t>
            </a:fld>
            <a:endParaRPr lang="zh-CN" altLang="en-US"/>
          </a:p>
        </p:txBody>
      </p:sp>
      <p:sp>
        <p:nvSpPr>
          <p:cNvPr id="8" name="矩形 7">
            <a:hlinkClick r:id="rId3" action="ppaction://hlinkfile"/>
          </p:cNvPr>
          <p:cNvSpPr/>
          <p:nvPr/>
        </p:nvSpPr>
        <p:spPr>
          <a:xfrm>
            <a:off x="0" y="0"/>
            <a:ext cx="9144000" cy="896381"/>
          </a:xfrm>
          <a:prstGeom prst="rect">
            <a:avLst/>
          </a:prstGeom>
          <a:solidFill>
            <a:srgbClr val="D63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9" name="Picture 9" descr="工业大学名称"/>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8490" y="0"/>
            <a:ext cx="4339301" cy="896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本框 6"/>
          <p:cNvSpPr txBox="1">
            <a:spLocks noChangeArrowheads="1"/>
          </p:cNvSpPr>
          <p:nvPr/>
        </p:nvSpPr>
        <p:spPr bwMode="auto">
          <a:xfrm>
            <a:off x="3923928" y="43619"/>
            <a:ext cx="264673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800">
                <a:solidFill>
                  <a:schemeClr val="tx1"/>
                </a:solidFill>
                <a:latin typeface="Humnst777 Cn BT" pitchFamily="34" charset="0"/>
                <a:ea typeface="微软雅黑" pitchFamily="34" charset="-122"/>
              </a:defRPr>
            </a:lvl1pPr>
            <a:lvl2pPr marL="742950" indent="-285750">
              <a:defRPr sz="2400">
                <a:solidFill>
                  <a:schemeClr val="tx1"/>
                </a:solidFill>
                <a:latin typeface="Humnst777 Cn BT" pitchFamily="34" charset="0"/>
                <a:ea typeface="微软雅黑" pitchFamily="34" charset="-122"/>
              </a:defRPr>
            </a:lvl2pPr>
            <a:lvl3pPr>
              <a:defRPr sz="2000">
                <a:solidFill>
                  <a:schemeClr val="tx1"/>
                </a:solidFill>
                <a:latin typeface="Humnst777 Cn BT" pitchFamily="34" charset="0"/>
                <a:ea typeface="微软雅黑" pitchFamily="34" charset="-122"/>
              </a:defRPr>
            </a:lvl3pPr>
            <a:lvl4pPr>
              <a:defRPr>
                <a:solidFill>
                  <a:schemeClr val="tx1"/>
                </a:solidFill>
                <a:latin typeface="Humnst777 Cn BT" pitchFamily="34" charset="0"/>
                <a:ea typeface="微软雅黑" pitchFamily="34" charset="-122"/>
              </a:defRPr>
            </a:lvl4pPr>
            <a:lvl5pPr>
              <a:defRPr>
                <a:solidFill>
                  <a:schemeClr val="tx1"/>
                </a:solidFill>
                <a:latin typeface="Humnst777 Cn BT" pitchFamily="34" charset="0"/>
                <a:ea typeface="微软雅黑" pitchFamily="34" charset="-122"/>
              </a:defRPr>
            </a:lvl5pPr>
            <a:lvl6pPr eaLnBrk="0" fontAlgn="base" hangingPunct="0">
              <a:spcAft>
                <a:spcPct val="0"/>
              </a:spcAft>
              <a:buFont typeface="Arial" charset="0"/>
              <a:defRPr>
                <a:solidFill>
                  <a:schemeClr val="tx1"/>
                </a:solidFill>
                <a:latin typeface="Humnst777 Cn BT" pitchFamily="34" charset="0"/>
                <a:ea typeface="微软雅黑" pitchFamily="34" charset="-122"/>
              </a:defRPr>
            </a:lvl6pPr>
            <a:lvl7pPr eaLnBrk="0" fontAlgn="base" hangingPunct="0">
              <a:spcAft>
                <a:spcPct val="0"/>
              </a:spcAft>
              <a:buFont typeface="Arial" charset="0"/>
              <a:defRPr>
                <a:solidFill>
                  <a:schemeClr val="tx1"/>
                </a:solidFill>
                <a:latin typeface="Humnst777 Cn BT" pitchFamily="34" charset="0"/>
                <a:ea typeface="微软雅黑" pitchFamily="34" charset="-122"/>
              </a:defRPr>
            </a:lvl7pPr>
            <a:lvl8pPr eaLnBrk="0" fontAlgn="base" hangingPunct="0">
              <a:spcAft>
                <a:spcPct val="0"/>
              </a:spcAft>
              <a:buFont typeface="Arial" charset="0"/>
              <a:defRPr>
                <a:solidFill>
                  <a:schemeClr val="tx1"/>
                </a:solidFill>
                <a:latin typeface="Humnst777 Cn BT" pitchFamily="34" charset="0"/>
                <a:ea typeface="微软雅黑" pitchFamily="34" charset="-122"/>
              </a:defRPr>
            </a:lvl8pPr>
            <a:lvl9pPr eaLnBrk="0" fontAlgn="base" hangingPunct="0">
              <a:spcAft>
                <a:spcPct val="0"/>
              </a:spcAft>
              <a:buFont typeface="Arial" charset="0"/>
              <a:defRPr>
                <a:solidFill>
                  <a:schemeClr val="tx1"/>
                </a:solidFill>
                <a:latin typeface="Humnst777 Cn BT" pitchFamily="34" charset="0"/>
                <a:ea typeface="微软雅黑" pitchFamily="34" charset="-122"/>
              </a:defRPr>
            </a:lvl9pPr>
          </a:lstStyle>
          <a:p>
            <a:pPr eaLnBrk="1" hangingPunct="1"/>
            <a:r>
              <a:rPr lang="zh-CN" altLang="en-US" sz="4800" b="1" dirty="0">
                <a:solidFill>
                  <a:schemeClr val="bg1"/>
                </a:solidFill>
                <a:latin typeface="华文楷体" pitchFamily="2" charset="-122"/>
                <a:ea typeface="华文楷体" pitchFamily="2" charset="-122"/>
              </a:rPr>
              <a:t>（深圳）</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other three conditions</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10</a:t>
            </a:fld>
            <a:endParaRPr lang="zh-CN" altLang="en-US"/>
          </a:p>
        </p:txBody>
      </p:sp>
      <p:sp>
        <p:nvSpPr>
          <p:cNvPr id="6" name="内容占位符 5"/>
          <p:cNvSpPr>
            <a:spLocks noGrp="1"/>
          </p:cNvSpPr>
          <p:nvPr>
            <p:ph sz="quarter" idx="1"/>
          </p:nvPr>
        </p:nvSpPr>
        <p:spPr/>
        <p:txBody>
          <a:bodyPr>
            <a:normAutofit lnSpcReduction="10000"/>
          </a:bodyPr>
          <a:lstStyle/>
          <a:p>
            <a:r>
              <a:rPr lang="en-US" altLang="zh-CN" dirty="0" smtClean="0"/>
              <a:t>The </a:t>
            </a:r>
            <a:r>
              <a:rPr lang="en-US" altLang="zh-CN" b="1" dirty="0" smtClean="0"/>
              <a:t>associative</a:t>
            </a:r>
            <a:r>
              <a:rPr lang="en-US" altLang="zh-CN" dirty="0" smtClean="0"/>
              <a:t> property with respect to the operator </a:t>
            </a:r>
            <a:r>
              <a:rPr lang="en-US" altLang="zh-CN" dirty="0" smtClean="0">
                <a:ea typeface="宋体"/>
              </a:rPr>
              <a:t>• </a:t>
            </a:r>
          </a:p>
          <a:p>
            <a:pPr lvl="1"/>
            <a:r>
              <a:rPr lang="el-GR" altLang="zh-CN" i="1" dirty="0" smtClean="0">
                <a:ea typeface="宋体"/>
              </a:rPr>
              <a:t>α</a:t>
            </a:r>
            <a:r>
              <a:rPr lang="en-US" altLang="zh-CN" baseline="-25000" dirty="0" smtClean="0"/>
              <a:t>1 </a:t>
            </a:r>
            <a:r>
              <a:rPr lang="en-US" altLang="zh-CN" dirty="0" smtClean="0">
                <a:ea typeface="宋体"/>
              </a:rPr>
              <a:t>• (</a:t>
            </a:r>
            <a:r>
              <a:rPr lang="el-GR" altLang="zh-CN" i="1" dirty="0" smtClean="0">
                <a:ea typeface="宋体"/>
              </a:rPr>
              <a:t>α</a:t>
            </a:r>
            <a:r>
              <a:rPr lang="en-US" altLang="zh-CN" baseline="-25000" dirty="0" smtClean="0"/>
              <a:t>2</a:t>
            </a:r>
            <a:r>
              <a:rPr lang="en-US" altLang="zh-CN" dirty="0" smtClean="0"/>
              <a:t> </a:t>
            </a:r>
            <a:r>
              <a:rPr lang="en-US" altLang="zh-CN" dirty="0" smtClean="0">
                <a:ea typeface="宋体"/>
              </a:rPr>
              <a:t>• </a:t>
            </a:r>
            <a:r>
              <a:rPr lang="el-GR" altLang="zh-CN" i="1" dirty="0" smtClean="0">
                <a:ea typeface="宋体"/>
              </a:rPr>
              <a:t>α</a:t>
            </a:r>
            <a:r>
              <a:rPr lang="en-US" altLang="zh-CN" baseline="-25000" dirty="0" smtClean="0"/>
              <a:t>3</a:t>
            </a:r>
            <a:r>
              <a:rPr lang="en-US" altLang="zh-CN" dirty="0" smtClean="0"/>
              <a:t>) = (</a:t>
            </a:r>
            <a:r>
              <a:rPr lang="el-GR" altLang="zh-CN" i="1" dirty="0" smtClean="0">
                <a:ea typeface="宋体"/>
              </a:rPr>
              <a:t>α</a:t>
            </a:r>
            <a:r>
              <a:rPr lang="en-US" altLang="zh-CN" baseline="-25000" dirty="0" smtClean="0"/>
              <a:t>1 </a:t>
            </a:r>
            <a:r>
              <a:rPr lang="en-US" altLang="zh-CN" dirty="0" smtClean="0">
                <a:ea typeface="宋体"/>
              </a:rPr>
              <a:t>• </a:t>
            </a:r>
            <a:r>
              <a:rPr lang="el-GR" altLang="zh-CN" i="1" dirty="0" smtClean="0">
                <a:ea typeface="宋体"/>
              </a:rPr>
              <a:t>α</a:t>
            </a:r>
            <a:r>
              <a:rPr lang="en-US" altLang="zh-CN" baseline="-25000" dirty="0" smtClean="0"/>
              <a:t>2</a:t>
            </a:r>
            <a:r>
              <a:rPr lang="en-US" altLang="zh-CN" dirty="0" smtClean="0"/>
              <a:t>) </a:t>
            </a:r>
            <a:r>
              <a:rPr lang="en-US" altLang="zh-CN" dirty="0" smtClean="0">
                <a:ea typeface="宋体"/>
              </a:rPr>
              <a:t>• </a:t>
            </a:r>
            <a:r>
              <a:rPr lang="el-GR" altLang="zh-CN" i="1" dirty="0" smtClean="0">
                <a:ea typeface="宋体"/>
              </a:rPr>
              <a:t>α</a:t>
            </a:r>
            <a:r>
              <a:rPr lang="en-US" altLang="zh-CN" baseline="-25000" dirty="0" smtClean="0"/>
              <a:t>3</a:t>
            </a:r>
            <a:r>
              <a:rPr lang="en-US" altLang="zh-CN" dirty="0" smtClean="0"/>
              <a:t> for any </a:t>
            </a:r>
            <a:r>
              <a:rPr lang="el-GR" altLang="zh-CN" i="1" dirty="0" smtClean="0">
                <a:ea typeface="宋体"/>
              </a:rPr>
              <a:t>α</a:t>
            </a:r>
            <a:r>
              <a:rPr lang="en-US" altLang="zh-CN" baseline="-25000" dirty="0" smtClean="0"/>
              <a:t>1</a:t>
            </a:r>
            <a:r>
              <a:rPr lang="en-US" altLang="zh-CN" dirty="0" smtClean="0"/>
              <a:t>,</a:t>
            </a:r>
            <a:r>
              <a:rPr lang="en-US" altLang="zh-CN" dirty="0" smtClean="0">
                <a:ea typeface="宋体"/>
              </a:rPr>
              <a:t> </a:t>
            </a:r>
            <a:r>
              <a:rPr lang="el-GR" altLang="zh-CN" i="1" dirty="0" smtClean="0">
                <a:ea typeface="宋体"/>
              </a:rPr>
              <a:t>α</a:t>
            </a:r>
            <a:r>
              <a:rPr lang="en-US" altLang="zh-CN" baseline="-25000" dirty="0" smtClean="0"/>
              <a:t>2</a:t>
            </a:r>
            <a:r>
              <a:rPr lang="en-US" altLang="zh-CN" dirty="0" smtClean="0">
                <a:ea typeface="宋体"/>
              </a:rPr>
              <a:t>, </a:t>
            </a:r>
            <a:r>
              <a:rPr lang="el-GR" altLang="zh-CN" i="1" dirty="0" smtClean="0">
                <a:ea typeface="宋体"/>
              </a:rPr>
              <a:t>α</a:t>
            </a:r>
            <a:r>
              <a:rPr lang="en-US" altLang="zh-CN" baseline="-25000" dirty="0" smtClean="0"/>
              <a:t>3</a:t>
            </a:r>
            <a:r>
              <a:rPr lang="en-US" altLang="zh-CN" dirty="0" smtClean="0"/>
              <a:t> </a:t>
            </a:r>
            <a:r>
              <a:rPr lang="en-US" altLang="zh-CN" dirty="0" smtClean="0">
                <a:ea typeface="宋体"/>
              </a:rPr>
              <a:t>∈ </a:t>
            </a:r>
            <a:r>
              <a:rPr lang="en-US" altLang="zh-CN" i="1" dirty="0" smtClean="0">
                <a:ea typeface="宋体"/>
              </a:rPr>
              <a:t>G</a:t>
            </a:r>
            <a:r>
              <a:rPr lang="en-US" altLang="zh-CN" baseline="-25000" dirty="0" smtClean="0">
                <a:ea typeface="宋体"/>
              </a:rPr>
              <a:t>3</a:t>
            </a:r>
            <a:endParaRPr lang="en-US" altLang="zh-CN" dirty="0" smtClean="0"/>
          </a:p>
          <a:p>
            <a:r>
              <a:rPr lang="en-US" altLang="zh-CN" dirty="0" smtClean="0"/>
              <a:t>The special element (1,2,3) serves as the </a:t>
            </a:r>
            <a:r>
              <a:rPr lang="en-US" altLang="zh-CN" b="1" dirty="0" smtClean="0"/>
              <a:t>identity</a:t>
            </a:r>
            <a:r>
              <a:rPr lang="en-US" altLang="zh-CN" dirty="0" smtClean="0"/>
              <a:t> element with respect to the operation </a:t>
            </a:r>
            <a:r>
              <a:rPr lang="en-US" altLang="zh-CN" dirty="0" smtClean="0">
                <a:ea typeface="宋体"/>
              </a:rPr>
              <a:t>•</a:t>
            </a:r>
            <a:endParaRPr lang="en-US" altLang="zh-CN" dirty="0" smtClean="0"/>
          </a:p>
          <a:p>
            <a:pPr lvl="1"/>
            <a:r>
              <a:rPr lang="en-US" altLang="zh-CN" dirty="0" smtClean="0">
                <a:ea typeface="宋体"/>
              </a:rPr>
              <a:t> </a:t>
            </a:r>
            <a:r>
              <a:rPr lang="en-US" altLang="zh-CN" dirty="0" smtClean="0"/>
              <a:t>(1,2,3) </a:t>
            </a:r>
            <a:r>
              <a:rPr lang="en-US" altLang="zh-CN" dirty="0" smtClean="0">
                <a:ea typeface="宋体"/>
              </a:rPr>
              <a:t>• </a:t>
            </a:r>
            <a:r>
              <a:rPr lang="el-GR" altLang="zh-CN" i="1" dirty="0" smtClean="0">
                <a:ea typeface="宋体"/>
              </a:rPr>
              <a:t>α</a:t>
            </a:r>
            <a:r>
              <a:rPr lang="en-US" altLang="zh-CN" baseline="-25000" dirty="0" smtClean="0"/>
              <a:t>3</a:t>
            </a:r>
            <a:r>
              <a:rPr lang="en-US" altLang="zh-CN" dirty="0" smtClean="0"/>
              <a:t> = </a:t>
            </a:r>
            <a:r>
              <a:rPr lang="el-GR" altLang="zh-CN" i="1" dirty="0" smtClean="0">
                <a:ea typeface="宋体"/>
              </a:rPr>
              <a:t>α</a:t>
            </a:r>
            <a:r>
              <a:rPr lang="en-US" altLang="zh-CN" baseline="-25000" dirty="0" smtClean="0"/>
              <a:t>3</a:t>
            </a:r>
            <a:r>
              <a:rPr lang="en-US" altLang="zh-CN" dirty="0" smtClean="0"/>
              <a:t> </a:t>
            </a:r>
            <a:r>
              <a:rPr lang="en-US" altLang="zh-CN" dirty="0" smtClean="0">
                <a:ea typeface="宋体"/>
              </a:rPr>
              <a:t>• </a:t>
            </a:r>
            <a:r>
              <a:rPr lang="en-US" altLang="zh-CN" dirty="0" smtClean="0"/>
              <a:t>(1,2,3)  = </a:t>
            </a:r>
            <a:r>
              <a:rPr lang="el-GR" altLang="zh-CN" i="1" dirty="0" smtClean="0">
                <a:ea typeface="宋体"/>
              </a:rPr>
              <a:t>α</a:t>
            </a:r>
            <a:r>
              <a:rPr lang="en-US" altLang="zh-CN" baseline="-25000" dirty="0" smtClean="0"/>
              <a:t>3</a:t>
            </a:r>
            <a:r>
              <a:rPr lang="en-US" altLang="zh-CN" dirty="0" smtClean="0"/>
              <a:t> for any </a:t>
            </a:r>
            <a:r>
              <a:rPr lang="el-GR" altLang="zh-CN" i="1" dirty="0" smtClean="0">
                <a:ea typeface="宋体"/>
              </a:rPr>
              <a:t>α</a:t>
            </a:r>
            <a:r>
              <a:rPr lang="en-US" altLang="zh-CN" dirty="0" smtClean="0">
                <a:ea typeface="宋体"/>
              </a:rPr>
              <a:t> ∈ </a:t>
            </a:r>
            <a:r>
              <a:rPr lang="en-US" altLang="zh-CN" i="1" dirty="0" smtClean="0">
                <a:ea typeface="宋体"/>
              </a:rPr>
              <a:t>G</a:t>
            </a:r>
            <a:r>
              <a:rPr lang="en-US" altLang="zh-CN" baseline="-25000" dirty="0" smtClean="0">
                <a:ea typeface="宋体"/>
              </a:rPr>
              <a:t>3</a:t>
            </a:r>
            <a:endParaRPr lang="en-US" altLang="zh-CN" dirty="0" smtClean="0"/>
          </a:p>
          <a:p>
            <a:r>
              <a:rPr lang="en-US" altLang="zh-CN" dirty="0" smtClean="0"/>
              <a:t>For every </a:t>
            </a:r>
            <a:r>
              <a:rPr lang="el-GR" altLang="zh-CN" i="1" dirty="0" smtClean="0">
                <a:ea typeface="宋体"/>
              </a:rPr>
              <a:t>α</a:t>
            </a:r>
            <a:r>
              <a:rPr lang="en-US" altLang="zh-CN" dirty="0" smtClean="0">
                <a:ea typeface="宋体"/>
              </a:rPr>
              <a:t> ∈ </a:t>
            </a:r>
            <a:r>
              <a:rPr lang="en-US" altLang="zh-CN" i="1" dirty="0" smtClean="0">
                <a:ea typeface="宋体"/>
              </a:rPr>
              <a:t>G</a:t>
            </a:r>
            <a:r>
              <a:rPr lang="en-US" altLang="zh-CN" baseline="-25000" dirty="0" smtClean="0">
                <a:ea typeface="宋体"/>
              </a:rPr>
              <a:t>3</a:t>
            </a:r>
            <a:r>
              <a:rPr lang="en-US" altLang="zh-CN" dirty="0" smtClean="0"/>
              <a:t> there exists its </a:t>
            </a:r>
            <a:r>
              <a:rPr lang="en-US" altLang="zh-CN" b="1" dirty="0" smtClean="0"/>
              <a:t>inverse</a:t>
            </a:r>
            <a:r>
              <a:rPr lang="el-GR" altLang="zh-CN" i="1" dirty="0" smtClean="0">
                <a:ea typeface="宋体"/>
              </a:rPr>
              <a:t> </a:t>
            </a:r>
            <a:r>
              <a:rPr lang="en-US" altLang="zh-CN" dirty="0" smtClean="0">
                <a:ea typeface="宋体"/>
              </a:rPr>
              <a:t>-</a:t>
            </a:r>
            <a:r>
              <a:rPr lang="el-GR" altLang="zh-CN" i="1" dirty="0" smtClean="0">
                <a:ea typeface="宋体"/>
              </a:rPr>
              <a:t>α </a:t>
            </a:r>
            <a:r>
              <a:rPr lang="en-US" altLang="zh-CN" dirty="0" smtClean="0">
                <a:ea typeface="宋体"/>
              </a:rPr>
              <a:t>∈ </a:t>
            </a:r>
            <a:r>
              <a:rPr lang="en-US" altLang="zh-CN" i="1" dirty="0" smtClean="0">
                <a:ea typeface="宋体"/>
              </a:rPr>
              <a:t>G</a:t>
            </a:r>
            <a:r>
              <a:rPr lang="en-US" altLang="zh-CN" baseline="-25000" dirty="0" smtClean="0">
                <a:ea typeface="宋体"/>
              </a:rPr>
              <a:t>3 </a:t>
            </a:r>
            <a:r>
              <a:rPr lang="en-US" altLang="zh-CN" dirty="0" smtClean="0">
                <a:ea typeface="宋体"/>
              </a:rPr>
              <a:t>(</a:t>
            </a:r>
            <a:r>
              <a:rPr lang="en-US" altLang="zh-CN" dirty="0" smtClean="0"/>
              <a:t>another unique element) with respect to the operation </a:t>
            </a:r>
            <a:r>
              <a:rPr lang="en-US" altLang="zh-CN" dirty="0" smtClean="0">
                <a:ea typeface="宋体"/>
              </a:rPr>
              <a:t>• </a:t>
            </a:r>
          </a:p>
          <a:p>
            <a:pPr lvl="1"/>
            <a:r>
              <a:rPr lang="el-GR" altLang="zh-CN" i="1" dirty="0" smtClean="0">
                <a:ea typeface="宋体"/>
              </a:rPr>
              <a:t>α</a:t>
            </a:r>
            <a:r>
              <a:rPr lang="en-US" altLang="zh-CN" i="1" dirty="0" smtClean="0">
                <a:ea typeface="宋体"/>
              </a:rPr>
              <a:t> </a:t>
            </a:r>
            <a:r>
              <a:rPr lang="en-US" altLang="zh-CN" dirty="0" smtClean="0">
                <a:ea typeface="宋体"/>
              </a:rPr>
              <a:t>• (-</a:t>
            </a:r>
            <a:r>
              <a:rPr lang="el-GR" altLang="zh-CN" i="1" dirty="0" smtClean="0">
                <a:ea typeface="宋体"/>
              </a:rPr>
              <a:t>α</a:t>
            </a:r>
            <a:r>
              <a:rPr lang="en-US" altLang="zh-CN" dirty="0" smtClean="0">
                <a:ea typeface="宋体"/>
              </a:rPr>
              <a:t>)</a:t>
            </a:r>
            <a:r>
              <a:rPr lang="en-US" altLang="zh-CN" dirty="0" smtClean="0">
                <a:latin typeface="Gill Sans MT" pitchFamily="34" charset="0"/>
              </a:rPr>
              <a:t> </a:t>
            </a:r>
            <a:r>
              <a:rPr lang="en-US" altLang="zh-CN" dirty="0" smtClean="0"/>
              <a:t>= (-</a:t>
            </a:r>
            <a:r>
              <a:rPr lang="el-GR" altLang="zh-CN" i="1" dirty="0" smtClean="0">
                <a:ea typeface="宋体"/>
              </a:rPr>
              <a:t>α</a:t>
            </a:r>
            <a:r>
              <a:rPr lang="en-US" altLang="zh-CN" dirty="0" smtClean="0">
                <a:ea typeface="宋体"/>
              </a:rPr>
              <a:t>)</a:t>
            </a:r>
            <a:r>
              <a:rPr lang="el-GR" altLang="zh-CN" i="1" dirty="0" smtClean="0">
                <a:ea typeface="宋体"/>
              </a:rPr>
              <a:t> </a:t>
            </a:r>
            <a:r>
              <a:rPr lang="en-US" altLang="zh-CN" dirty="0" smtClean="0">
                <a:ea typeface="宋体"/>
              </a:rPr>
              <a:t>• </a:t>
            </a:r>
            <a:r>
              <a:rPr lang="el-GR" altLang="zh-CN" i="1" dirty="0" smtClean="0">
                <a:ea typeface="宋体"/>
              </a:rPr>
              <a:t>α </a:t>
            </a:r>
            <a:r>
              <a:rPr lang="en-US" altLang="zh-CN" dirty="0" smtClean="0">
                <a:latin typeface="Gill Sans MT" pitchFamily="34" charset="0"/>
              </a:rPr>
              <a:t>= </a:t>
            </a:r>
            <a:r>
              <a:rPr lang="en-US" altLang="zh-CN" dirty="0" smtClean="0"/>
              <a:t>the identity element</a:t>
            </a:r>
          </a:p>
          <a:p>
            <a:r>
              <a:rPr lang="en-US" altLang="zh-CN" dirty="0" smtClean="0"/>
              <a:t>Therefore, </a:t>
            </a:r>
            <a:r>
              <a:rPr lang="en-US" altLang="zh-CN" i="1" dirty="0" smtClean="0">
                <a:ea typeface="宋体"/>
              </a:rPr>
              <a:t>G</a:t>
            </a:r>
            <a:r>
              <a:rPr lang="en-US" altLang="zh-CN" baseline="-25000" dirty="0" smtClean="0">
                <a:ea typeface="宋体"/>
              </a:rPr>
              <a:t>3</a:t>
            </a:r>
            <a:r>
              <a:rPr lang="en-US" altLang="zh-CN" dirty="0" smtClean="0"/>
              <a:t> along with the operation </a:t>
            </a:r>
            <a:r>
              <a:rPr lang="en-US" altLang="zh-CN" dirty="0" smtClean="0">
                <a:ea typeface="宋体"/>
              </a:rPr>
              <a:t>• </a:t>
            </a:r>
            <a:r>
              <a:rPr lang="en-US" altLang="zh-CN" dirty="0" smtClean="0"/>
              <a:t>is a group </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About the operation •</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11</a:t>
            </a:fld>
            <a:endParaRPr lang="zh-CN" altLang="en-US"/>
          </a:p>
        </p:txBody>
      </p:sp>
      <p:sp>
        <p:nvSpPr>
          <p:cNvPr id="6" name="内容占位符 5"/>
          <p:cNvSpPr>
            <a:spLocks noGrp="1"/>
          </p:cNvSpPr>
          <p:nvPr>
            <p:ph sz="quarter" idx="1"/>
          </p:nvPr>
        </p:nvSpPr>
        <p:spPr/>
        <p:txBody>
          <a:bodyPr>
            <a:normAutofit/>
          </a:bodyPr>
          <a:lstStyle/>
          <a:p>
            <a:r>
              <a:rPr lang="en-US" altLang="zh-CN" dirty="0" smtClean="0"/>
              <a:t>Frequently, a group is also denoted by </a:t>
            </a:r>
            <a:r>
              <a:rPr lang="en-US" altLang="zh-CN" b="1" dirty="0" smtClean="0"/>
              <a:t>{G, +} </a:t>
            </a:r>
            <a:r>
              <a:rPr lang="en-US" altLang="zh-CN" dirty="0" smtClean="0"/>
              <a:t>instead of {G, </a:t>
            </a:r>
            <a:r>
              <a:rPr lang="en-US" altLang="zh-CN" dirty="0" smtClean="0">
                <a:ea typeface="宋体"/>
              </a:rPr>
              <a:t>•}, where “</a:t>
            </a:r>
            <a:r>
              <a:rPr lang="en-US" altLang="zh-CN" b="1" dirty="0" smtClean="0">
                <a:ea typeface="宋体"/>
              </a:rPr>
              <a:t>+</a:t>
            </a:r>
            <a:r>
              <a:rPr lang="en-US" altLang="zh-CN" dirty="0" smtClean="0">
                <a:ea typeface="宋体"/>
              </a:rPr>
              <a:t>” represents the group operator </a:t>
            </a:r>
            <a:r>
              <a:rPr lang="en-US" altLang="zh-CN" dirty="0" smtClean="0"/>
              <a:t>referred to as </a:t>
            </a:r>
            <a:r>
              <a:rPr lang="en-US" altLang="zh-CN" b="1" dirty="0" smtClean="0"/>
              <a:t>addition</a:t>
            </a:r>
          </a:p>
          <a:p>
            <a:r>
              <a:rPr lang="en-US" altLang="zh-CN" b="1" dirty="0" smtClean="0"/>
              <a:t>Subtraction</a:t>
            </a:r>
            <a:r>
              <a:rPr lang="en-US" altLang="zh-CN" dirty="0" smtClean="0"/>
              <a:t>:</a:t>
            </a:r>
          </a:p>
          <a:p>
            <a:pPr lvl="1"/>
            <a:r>
              <a:rPr lang="en-US" altLang="zh-CN" dirty="0" smtClean="0"/>
              <a:t>Denote the identity element of a group by the symbol 0</a:t>
            </a:r>
          </a:p>
          <a:p>
            <a:pPr lvl="1"/>
            <a:r>
              <a:rPr lang="en-US" altLang="zh-CN" dirty="0" smtClean="0"/>
              <a:t>For every element </a:t>
            </a:r>
            <a:r>
              <a:rPr lang="el-GR" altLang="zh-CN" i="1" dirty="0" smtClean="0">
                <a:ea typeface="宋体"/>
              </a:rPr>
              <a:t>α</a:t>
            </a:r>
            <a:r>
              <a:rPr lang="en-US" altLang="zh-CN" baseline="-25000" dirty="0" smtClean="0">
                <a:ea typeface="宋体"/>
              </a:rPr>
              <a:t>1</a:t>
            </a:r>
            <a:r>
              <a:rPr lang="en-US" altLang="zh-CN" dirty="0" smtClean="0"/>
              <a:t>, the group must contain its inverse element</a:t>
            </a:r>
            <a:r>
              <a:rPr lang="el-GR" altLang="zh-CN" i="1" dirty="0" smtClean="0">
                <a:ea typeface="宋体"/>
              </a:rPr>
              <a:t> α</a:t>
            </a:r>
            <a:r>
              <a:rPr lang="en-US" altLang="zh-CN" baseline="-25000" dirty="0" smtClean="0"/>
              <a:t>2</a:t>
            </a:r>
            <a:r>
              <a:rPr lang="en-US" altLang="zh-CN" dirty="0" smtClean="0"/>
              <a:t> such that</a:t>
            </a:r>
            <a:r>
              <a:rPr lang="el-GR" altLang="zh-CN" i="1" dirty="0" smtClean="0">
                <a:ea typeface="宋体"/>
              </a:rPr>
              <a:t> α</a:t>
            </a:r>
            <a:r>
              <a:rPr lang="en-US" altLang="zh-CN" baseline="-25000" dirty="0" smtClean="0">
                <a:ea typeface="宋体"/>
              </a:rPr>
              <a:t>1 </a:t>
            </a:r>
            <a:r>
              <a:rPr lang="en-US" altLang="zh-CN" dirty="0" smtClean="0"/>
              <a:t>+</a:t>
            </a:r>
            <a:r>
              <a:rPr lang="el-GR" altLang="zh-CN" i="1" dirty="0" smtClean="0">
                <a:ea typeface="宋体"/>
              </a:rPr>
              <a:t> α</a:t>
            </a:r>
            <a:r>
              <a:rPr lang="en-US" altLang="zh-CN" baseline="-25000" dirty="0" smtClean="0">
                <a:ea typeface="宋体"/>
              </a:rPr>
              <a:t>2</a:t>
            </a:r>
            <a:r>
              <a:rPr lang="en-US" altLang="zh-CN" dirty="0" smtClean="0"/>
              <a:t> = 0 where the operator “+” is the group operator</a:t>
            </a:r>
          </a:p>
          <a:p>
            <a:pPr lvl="1"/>
            <a:r>
              <a:rPr lang="en-US" altLang="zh-CN" dirty="0" smtClean="0"/>
              <a:t>Denote </a:t>
            </a:r>
            <a:r>
              <a:rPr lang="el-GR" altLang="zh-CN" i="1" dirty="0" smtClean="0">
                <a:ea typeface="宋体"/>
              </a:rPr>
              <a:t>α</a:t>
            </a:r>
            <a:r>
              <a:rPr lang="en-US" altLang="zh-CN" baseline="-25000" dirty="0" smtClean="0">
                <a:ea typeface="宋体"/>
              </a:rPr>
              <a:t>2</a:t>
            </a:r>
            <a:r>
              <a:rPr lang="en-US" altLang="zh-CN" dirty="0" smtClean="0"/>
              <a:t> by −</a:t>
            </a:r>
            <a:r>
              <a:rPr lang="el-GR" altLang="zh-CN" i="1" dirty="0" smtClean="0">
                <a:ea typeface="宋体"/>
              </a:rPr>
              <a:t>α</a:t>
            </a:r>
            <a:r>
              <a:rPr lang="en-US" altLang="zh-CN" baseline="-25000" dirty="0" smtClean="0">
                <a:ea typeface="宋体"/>
              </a:rPr>
              <a:t>1</a:t>
            </a:r>
            <a:r>
              <a:rPr lang="en-US" altLang="zh-CN" dirty="0" smtClean="0"/>
              <a:t>, write </a:t>
            </a:r>
            <a:r>
              <a:rPr lang="el-GR" altLang="zh-CN" i="1" dirty="0" smtClean="0">
                <a:ea typeface="宋体"/>
              </a:rPr>
              <a:t>α</a:t>
            </a:r>
            <a:r>
              <a:rPr lang="en-US" altLang="zh-CN" baseline="-25000" dirty="0" smtClean="0">
                <a:ea typeface="宋体"/>
              </a:rPr>
              <a:t>1 </a:t>
            </a:r>
            <a:r>
              <a:rPr lang="en-US" altLang="zh-CN" dirty="0" smtClean="0"/>
              <a:t>+ (−</a:t>
            </a:r>
            <a:r>
              <a:rPr lang="el-GR" altLang="zh-CN" i="1" dirty="0" smtClean="0">
                <a:ea typeface="宋体"/>
              </a:rPr>
              <a:t>α</a:t>
            </a:r>
            <a:r>
              <a:rPr lang="en-US" altLang="zh-CN" baseline="-25000" dirty="0" smtClean="0">
                <a:ea typeface="宋体"/>
              </a:rPr>
              <a:t>1</a:t>
            </a:r>
            <a:r>
              <a:rPr lang="en-US" altLang="zh-CN" dirty="0" smtClean="0"/>
              <a:t>) = 0 or more compactly as </a:t>
            </a:r>
            <a:r>
              <a:rPr lang="el-GR" altLang="zh-CN" i="1" dirty="0" smtClean="0">
                <a:ea typeface="宋体"/>
              </a:rPr>
              <a:t>α</a:t>
            </a:r>
            <a:r>
              <a:rPr lang="en-US" altLang="zh-CN" baseline="-25000" dirty="0" smtClean="0">
                <a:ea typeface="宋体"/>
              </a:rPr>
              <a:t>1</a:t>
            </a:r>
            <a:r>
              <a:rPr lang="en-US" altLang="zh-CN" dirty="0" smtClean="0"/>
              <a:t> − </a:t>
            </a:r>
            <a:r>
              <a:rPr lang="el-GR" altLang="zh-CN" i="1" dirty="0" smtClean="0">
                <a:ea typeface="宋体"/>
              </a:rPr>
              <a:t>α</a:t>
            </a:r>
            <a:r>
              <a:rPr lang="en-US" altLang="zh-CN" baseline="-25000" dirty="0" smtClean="0">
                <a:ea typeface="宋体"/>
              </a:rPr>
              <a:t>1</a:t>
            </a:r>
            <a:r>
              <a:rPr lang="en-US" altLang="zh-CN" dirty="0" smtClean="0"/>
              <a:t> = 0</a:t>
            </a:r>
          </a:p>
          <a:p>
            <a:pPr lvl="1"/>
            <a:r>
              <a:rPr lang="en-US" altLang="zh-CN" dirty="0" smtClean="0"/>
              <a:t>In general, we have </a:t>
            </a:r>
            <a:r>
              <a:rPr lang="el-GR" altLang="zh-CN" i="1" dirty="0" smtClean="0">
                <a:ea typeface="宋体"/>
              </a:rPr>
              <a:t>α</a:t>
            </a:r>
            <a:r>
              <a:rPr lang="en-US" altLang="zh-CN" baseline="-25000" dirty="0" smtClean="0">
                <a:ea typeface="宋体"/>
              </a:rPr>
              <a:t>1</a:t>
            </a:r>
            <a:r>
              <a:rPr lang="en-US" altLang="zh-CN" dirty="0" smtClean="0"/>
              <a:t> − </a:t>
            </a:r>
            <a:r>
              <a:rPr lang="el-GR" altLang="zh-CN" i="1" dirty="0" smtClean="0">
                <a:ea typeface="宋体"/>
              </a:rPr>
              <a:t>α</a:t>
            </a:r>
            <a:r>
              <a:rPr lang="en-US" altLang="zh-CN" baseline="-25000" dirty="0" smtClean="0">
                <a:ea typeface="宋体"/>
              </a:rPr>
              <a:t>2</a:t>
            </a:r>
            <a:r>
              <a:rPr lang="en-US" altLang="zh-CN" dirty="0" smtClean="0">
                <a:ea typeface="宋体"/>
              </a:rPr>
              <a:t> = </a:t>
            </a:r>
            <a:r>
              <a:rPr lang="el-GR" altLang="zh-CN" i="1" dirty="0" smtClean="0">
                <a:ea typeface="宋体"/>
              </a:rPr>
              <a:t>α</a:t>
            </a:r>
            <a:r>
              <a:rPr lang="en-US" altLang="zh-CN" baseline="-25000" dirty="0" smtClean="0">
                <a:ea typeface="宋体"/>
              </a:rPr>
              <a:t>1</a:t>
            </a:r>
            <a:r>
              <a:rPr lang="en-US" altLang="zh-CN" dirty="0" smtClean="0"/>
              <a:t> + (−</a:t>
            </a:r>
            <a:r>
              <a:rPr lang="el-GR" altLang="zh-CN" i="1" dirty="0" smtClean="0">
                <a:ea typeface="宋体"/>
              </a:rPr>
              <a:t>α</a:t>
            </a:r>
            <a:r>
              <a:rPr lang="en-US" altLang="zh-CN" baseline="-25000" dirty="0" smtClean="0">
                <a:ea typeface="宋体"/>
              </a:rPr>
              <a:t>2</a:t>
            </a:r>
            <a:r>
              <a:rPr lang="en-US" altLang="zh-CN" dirty="0" smtClean="0">
                <a:ea typeface="宋体"/>
              </a:rPr>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Ring {</a:t>
            </a:r>
            <a:r>
              <a:rPr lang="en-US" altLang="zh-CN" i="1" dirty="0" smtClean="0"/>
              <a:t>R</a:t>
            </a:r>
            <a:r>
              <a:rPr lang="en-US" altLang="zh-CN" dirty="0" smtClean="0"/>
              <a:t>, +, </a:t>
            </a:r>
            <a:r>
              <a:rPr lang="en-US" altLang="zh-CN" dirty="0" smtClean="0">
                <a:sym typeface="Symbol"/>
              </a:rPr>
              <a:t></a:t>
            </a:r>
            <a:r>
              <a:rPr lang="en-US" altLang="zh-CN" dirty="0" smtClean="0"/>
              <a:t>}</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12</a:t>
            </a:fld>
            <a:endParaRPr lang="zh-CN" altLang="en-US"/>
          </a:p>
        </p:txBody>
      </p:sp>
      <p:sp>
        <p:nvSpPr>
          <p:cNvPr id="6" name="内容占位符 5"/>
          <p:cNvSpPr>
            <a:spLocks noGrp="1"/>
          </p:cNvSpPr>
          <p:nvPr>
            <p:ph sz="quarter" idx="1"/>
          </p:nvPr>
        </p:nvSpPr>
        <p:spPr/>
        <p:txBody>
          <a:bodyPr>
            <a:normAutofit/>
          </a:bodyPr>
          <a:lstStyle/>
          <a:p>
            <a:r>
              <a:rPr lang="en-US" altLang="zh-CN" dirty="0" smtClean="0"/>
              <a:t>A set of elements with two binary operations, called </a:t>
            </a:r>
            <a:r>
              <a:rPr lang="en-US" altLang="zh-CN" b="1" dirty="0" smtClean="0"/>
              <a:t>addition</a:t>
            </a:r>
            <a:r>
              <a:rPr lang="en-US" altLang="zh-CN" dirty="0" smtClean="0"/>
              <a:t> and </a:t>
            </a:r>
            <a:r>
              <a:rPr lang="en-US" altLang="zh-CN" b="1" dirty="0" smtClean="0"/>
              <a:t>multiplication</a:t>
            </a:r>
            <a:r>
              <a:rPr lang="en-US" altLang="zh-CN" dirty="0" smtClean="0"/>
              <a:t>, such that for all </a:t>
            </a:r>
            <a:r>
              <a:rPr lang="en-US" altLang="zh-CN" i="1" dirty="0" smtClean="0"/>
              <a:t>a</a:t>
            </a:r>
            <a:r>
              <a:rPr lang="en-US" altLang="zh-CN" dirty="0" smtClean="0"/>
              <a:t>, </a:t>
            </a:r>
            <a:r>
              <a:rPr lang="en-US" altLang="zh-CN" i="1" dirty="0" smtClean="0"/>
              <a:t>b</a:t>
            </a:r>
            <a:r>
              <a:rPr lang="en-US" altLang="zh-CN" dirty="0" smtClean="0"/>
              <a:t>, </a:t>
            </a:r>
            <a:r>
              <a:rPr lang="en-US" altLang="zh-CN" i="1" dirty="0" smtClean="0"/>
              <a:t>c</a:t>
            </a:r>
            <a:r>
              <a:rPr lang="en-US" altLang="zh-CN" dirty="0" smtClean="0"/>
              <a:t> in </a:t>
            </a:r>
            <a:r>
              <a:rPr lang="en-US" altLang="zh-CN" i="1" dirty="0" smtClean="0"/>
              <a:t>R</a:t>
            </a:r>
            <a:r>
              <a:rPr lang="en-US" altLang="zh-CN" dirty="0" smtClean="0"/>
              <a:t> the following axioms are obeyed:</a:t>
            </a:r>
          </a:p>
          <a:p>
            <a:pPr lvl="1"/>
            <a:r>
              <a:rPr lang="en-US" altLang="zh-CN" dirty="0" smtClean="0"/>
              <a:t>(A1-A5) </a:t>
            </a:r>
            <a:r>
              <a:rPr lang="en-US" altLang="zh-CN" i="1" dirty="0" smtClean="0"/>
              <a:t>R</a:t>
            </a:r>
            <a:r>
              <a:rPr lang="en-US" altLang="zh-CN" dirty="0" smtClean="0"/>
              <a:t> is an </a:t>
            </a:r>
            <a:r>
              <a:rPr lang="en-US" altLang="zh-CN" dirty="0" err="1" smtClean="0"/>
              <a:t>abelian</a:t>
            </a:r>
            <a:r>
              <a:rPr lang="en-US" altLang="zh-CN" dirty="0" smtClean="0"/>
              <a:t> group with respect to addition +</a:t>
            </a:r>
          </a:p>
          <a:p>
            <a:pPr lvl="1"/>
            <a:r>
              <a:rPr lang="en-US" altLang="zh-CN" dirty="0" smtClean="0"/>
              <a:t>(M1) Closure under multiplication: If </a:t>
            </a:r>
            <a:r>
              <a:rPr lang="en-US" altLang="zh-CN" i="1" dirty="0" smtClean="0"/>
              <a:t>a</a:t>
            </a:r>
            <a:r>
              <a:rPr lang="en-US" altLang="zh-CN" dirty="0" smtClean="0"/>
              <a:t> and </a:t>
            </a:r>
            <a:r>
              <a:rPr lang="en-US" altLang="zh-CN" i="1" dirty="0" smtClean="0"/>
              <a:t>b</a:t>
            </a:r>
            <a:r>
              <a:rPr lang="en-US" altLang="zh-CN" dirty="0" smtClean="0"/>
              <a:t> belong to </a:t>
            </a:r>
            <a:r>
              <a:rPr lang="en-US" altLang="zh-CN" i="1" dirty="0" smtClean="0"/>
              <a:t>R</a:t>
            </a:r>
            <a:r>
              <a:rPr lang="en-US" altLang="zh-CN" dirty="0" smtClean="0"/>
              <a:t>, then </a:t>
            </a:r>
            <a:r>
              <a:rPr lang="en-US" altLang="zh-CN" i="1" dirty="0" smtClean="0"/>
              <a:t>a</a:t>
            </a:r>
            <a:r>
              <a:rPr lang="en-US" altLang="zh-CN" dirty="0" smtClean="0">
                <a:sym typeface="Symbol"/>
              </a:rPr>
              <a:t>  </a:t>
            </a:r>
            <a:r>
              <a:rPr lang="en-US" altLang="zh-CN" i="1" dirty="0" smtClean="0"/>
              <a:t>b</a:t>
            </a:r>
            <a:r>
              <a:rPr lang="en-US" altLang="zh-CN" dirty="0" smtClean="0"/>
              <a:t> is also in </a:t>
            </a:r>
            <a:r>
              <a:rPr lang="en-US" altLang="zh-CN" i="1" dirty="0" smtClean="0"/>
              <a:t>R</a:t>
            </a:r>
          </a:p>
          <a:p>
            <a:pPr lvl="1"/>
            <a:r>
              <a:rPr lang="en-US" altLang="zh-CN" dirty="0" smtClean="0"/>
              <a:t>(M2) </a:t>
            </a:r>
            <a:r>
              <a:rPr lang="en-US" altLang="zh-CN" dirty="0" err="1" smtClean="0"/>
              <a:t>Associativity</a:t>
            </a:r>
            <a:r>
              <a:rPr lang="en-US" altLang="zh-CN" dirty="0" smtClean="0"/>
              <a:t> of </a:t>
            </a:r>
            <a:r>
              <a:rPr lang="en-US" altLang="zh-CN" dirty="0" err="1" smtClean="0"/>
              <a:t>mutiplication</a:t>
            </a:r>
            <a:r>
              <a:rPr lang="en-US" altLang="zh-CN" dirty="0" smtClean="0"/>
              <a:t>: </a:t>
            </a:r>
            <a:r>
              <a:rPr lang="en-US" altLang="zh-CN" i="1" dirty="0" smtClean="0"/>
              <a:t>a</a:t>
            </a:r>
            <a:r>
              <a:rPr lang="en-US" altLang="zh-CN" dirty="0" smtClean="0"/>
              <a:t> </a:t>
            </a:r>
            <a:r>
              <a:rPr lang="en-US" altLang="zh-CN" dirty="0" smtClean="0">
                <a:sym typeface="Symbol"/>
              </a:rPr>
              <a:t> </a:t>
            </a:r>
            <a:r>
              <a:rPr lang="en-US" altLang="zh-CN" dirty="0" smtClean="0"/>
              <a:t>(</a:t>
            </a:r>
            <a:r>
              <a:rPr lang="en-US" altLang="zh-CN" i="1" dirty="0" smtClean="0"/>
              <a:t>b</a:t>
            </a:r>
            <a:r>
              <a:rPr lang="en-US" altLang="zh-CN" dirty="0" smtClean="0"/>
              <a:t> </a:t>
            </a:r>
            <a:r>
              <a:rPr lang="en-US" altLang="zh-CN" dirty="0" smtClean="0">
                <a:sym typeface="Symbol"/>
              </a:rPr>
              <a:t> </a:t>
            </a:r>
            <a:r>
              <a:rPr lang="en-US" altLang="zh-CN" i="1" dirty="0" smtClean="0"/>
              <a:t>c</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i="1" dirty="0" smtClean="0"/>
              <a:t>b</a:t>
            </a:r>
            <a:r>
              <a:rPr lang="en-US" altLang="zh-CN" dirty="0" smtClean="0"/>
              <a:t>) </a:t>
            </a:r>
            <a:r>
              <a:rPr lang="en-US" altLang="zh-CN" dirty="0" smtClean="0">
                <a:sym typeface="Symbol"/>
              </a:rPr>
              <a:t> </a:t>
            </a:r>
            <a:r>
              <a:rPr lang="en-US" altLang="zh-CN" i="1" dirty="0" smtClean="0"/>
              <a:t>c</a:t>
            </a:r>
            <a:r>
              <a:rPr lang="en-US" altLang="zh-CN" dirty="0" smtClean="0"/>
              <a:t> for all </a:t>
            </a:r>
            <a:r>
              <a:rPr lang="en-US" altLang="zh-CN" i="1" dirty="0" smtClean="0"/>
              <a:t>a</a:t>
            </a:r>
            <a:r>
              <a:rPr lang="en-US" altLang="zh-CN" dirty="0" smtClean="0"/>
              <a:t>, </a:t>
            </a:r>
            <a:r>
              <a:rPr lang="en-US" altLang="zh-CN" i="1" dirty="0" smtClean="0"/>
              <a:t>b</a:t>
            </a:r>
            <a:r>
              <a:rPr lang="en-US" altLang="zh-CN" dirty="0" smtClean="0"/>
              <a:t>, </a:t>
            </a:r>
            <a:r>
              <a:rPr lang="en-US" altLang="zh-CN" i="1" dirty="0" smtClean="0"/>
              <a:t>c</a:t>
            </a:r>
            <a:r>
              <a:rPr lang="en-US" altLang="zh-CN" dirty="0" smtClean="0"/>
              <a:t> in </a:t>
            </a:r>
            <a:r>
              <a:rPr lang="en-US" altLang="zh-CN" i="1" dirty="0" smtClean="0"/>
              <a:t>R</a:t>
            </a:r>
          </a:p>
          <a:p>
            <a:pPr lvl="1"/>
            <a:r>
              <a:rPr lang="en-US" altLang="zh-CN" dirty="0" smtClean="0"/>
              <a:t>(M3) Distributive law: </a:t>
            </a:r>
          </a:p>
          <a:p>
            <a:pPr lvl="2"/>
            <a:r>
              <a:rPr lang="en-US" altLang="zh-CN" i="1" dirty="0" smtClean="0"/>
              <a:t>a</a:t>
            </a:r>
            <a:r>
              <a:rPr lang="en-US" altLang="zh-CN" dirty="0" smtClean="0"/>
              <a:t> </a:t>
            </a:r>
            <a:r>
              <a:rPr lang="en-US" altLang="zh-CN" dirty="0" smtClean="0">
                <a:sym typeface="Symbol"/>
              </a:rPr>
              <a:t> </a:t>
            </a:r>
            <a:r>
              <a:rPr lang="en-US" altLang="zh-CN" dirty="0" smtClean="0"/>
              <a:t>(</a:t>
            </a:r>
            <a:r>
              <a:rPr lang="en-US" altLang="zh-CN" i="1" dirty="0" smtClean="0"/>
              <a:t>b </a:t>
            </a:r>
            <a:r>
              <a:rPr lang="en-US" altLang="zh-CN" dirty="0" smtClean="0"/>
              <a:t>+ </a:t>
            </a:r>
            <a:r>
              <a:rPr lang="en-US" altLang="zh-CN" i="1" dirty="0" smtClean="0"/>
              <a:t>c</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i="1" dirty="0" smtClean="0"/>
              <a:t>b</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i="1" dirty="0" smtClean="0"/>
              <a:t>c</a:t>
            </a:r>
            <a:r>
              <a:rPr lang="en-US" altLang="zh-CN" dirty="0" smtClean="0"/>
              <a:t> for all </a:t>
            </a:r>
            <a:r>
              <a:rPr lang="en-US" altLang="zh-CN" i="1" dirty="0" smtClean="0"/>
              <a:t>a</a:t>
            </a:r>
            <a:r>
              <a:rPr lang="en-US" altLang="zh-CN" dirty="0" smtClean="0"/>
              <a:t>, </a:t>
            </a:r>
            <a:r>
              <a:rPr lang="en-US" altLang="zh-CN" i="1" dirty="0" smtClean="0"/>
              <a:t>b</a:t>
            </a:r>
            <a:r>
              <a:rPr lang="en-US" altLang="zh-CN" dirty="0" smtClean="0"/>
              <a:t>, </a:t>
            </a:r>
            <a:r>
              <a:rPr lang="en-US" altLang="zh-CN" i="1" dirty="0" smtClean="0"/>
              <a:t>c</a:t>
            </a:r>
            <a:r>
              <a:rPr lang="en-US" altLang="zh-CN" dirty="0" smtClean="0"/>
              <a:t> in </a:t>
            </a:r>
            <a:r>
              <a:rPr lang="en-US" altLang="zh-CN" i="1" dirty="0" smtClean="0"/>
              <a:t>R</a:t>
            </a:r>
          </a:p>
          <a:p>
            <a:pPr lvl="2"/>
            <a:r>
              <a:rPr lang="en-US" altLang="zh-CN" dirty="0" smtClean="0"/>
              <a:t>(</a:t>
            </a:r>
            <a:r>
              <a:rPr lang="en-US" altLang="zh-CN" i="1" dirty="0" smtClean="0"/>
              <a:t>a </a:t>
            </a:r>
            <a:r>
              <a:rPr lang="en-US" altLang="zh-CN" dirty="0" smtClean="0"/>
              <a:t>+ </a:t>
            </a:r>
            <a:r>
              <a:rPr lang="en-US" altLang="zh-CN" i="1" dirty="0" smtClean="0"/>
              <a:t>b</a:t>
            </a:r>
            <a:r>
              <a:rPr lang="en-US" altLang="zh-CN" dirty="0" smtClean="0"/>
              <a:t>) </a:t>
            </a:r>
            <a:r>
              <a:rPr lang="en-US" altLang="zh-CN" dirty="0" smtClean="0">
                <a:sym typeface="Symbol"/>
              </a:rPr>
              <a:t> </a:t>
            </a:r>
            <a:r>
              <a:rPr lang="en-US" altLang="zh-CN" i="1" dirty="0" smtClean="0"/>
              <a:t>c</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i="1" dirty="0" smtClean="0"/>
              <a:t>c</a:t>
            </a:r>
            <a:r>
              <a:rPr lang="en-US" altLang="zh-CN" dirty="0" smtClean="0"/>
              <a:t> + </a:t>
            </a:r>
            <a:r>
              <a:rPr lang="en-US" altLang="zh-CN" i="1" dirty="0" smtClean="0"/>
              <a:t>b</a:t>
            </a:r>
            <a:r>
              <a:rPr lang="en-US" altLang="zh-CN" dirty="0" smtClean="0"/>
              <a:t> </a:t>
            </a:r>
            <a:r>
              <a:rPr lang="en-US" altLang="zh-CN" dirty="0" smtClean="0">
                <a:sym typeface="Symbol"/>
              </a:rPr>
              <a:t> </a:t>
            </a:r>
            <a:r>
              <a:rPr lang="en-US" altLang="zh-CN" i="1" dirty="0" smtClean="0"/>
              <a:t>c</a:t>
            </a:r>
            <a:r>
              <a:rPr lang="en-US" altLang="zh-CN" dirty="0" smtClean="0"/>
              <a:t> for all </a:t>
            </a:r>
            <a:r>
              <a:rPr lang="en-US" altLang="zh-CN" i="1" dirty="0" smtClean="0"/>
              <a:t>a</a:t>
            </a:r>
            <a:r>
              <a:rPr lang="en-US" altLang="zh-CN" dirty="0" smtClean="0"/>
              <a:t>, </a:t>
            </a:r>
            <a:r>
              <a:rPr lang="en-US" altLang="zh-CN" i="1" dirty="0" smtClean="0"/>
              <a:t>b</a:t>
            </a:r>
            <a:r>
              <a:rPr lang="en-US" altLang="zh-CN" dirty="0" smtClean="0"/>
              <a:t>, </a:t>
            </a:r>
            <a:r>
              <a:rPr lang="en-US" altLang="zh-CN" i="1" dirty="0" smtClean="0"/>
              <a:t>c</a:t>
            </a:r>
            <a:r>
              <a:rPr lang="en-US" altLang="zh-CN" dirty="0" smtClean="0"/>
              <a:t> in </a:t>
            </a:r>
            <a:r>
              <a:rPr lang="en-US" altLang="zh-CN" i="1" dirty="0" smtClean="0"/>
              <a:t>R</a:t>
            </a:r>
            <a:endParaRPr lang="zh-CN" altLang="en-US"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Commutative ring</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13</a:t>
            </a:fld>
            <a:endParaRPr lang="zh-CN" altLang="en-US"/>
          </a:p>
        </p:txBody>
      </p:sp>
      <p:sp>
        <p:nvSpPr>
          <p:cNvPr id="6" name="内容占位符 5"/>
          <p:cNvSpPr>
            <a:spLocks noGrp="1"/>
          </p:cNvSpPr>
          <p:nvPr>
            <p:ph sz="quarter" idx="1"/>
          </p:nvPr>
        </p:nvSpPr>
        <p:spPr>
          <a:xfrm>
            <a:off x="457200" y="1219200"/>
            <a:ext cx="8229600" cy="1423982"/>
          </a:xfrm>
        </p:spPr>
        <p:txBody>
          <a:bodyPr>
            <a:normAutofit fontScale="92500"/>
          </a:bodyPr>
          <a:lstStyle/>
          <a:p>
            <a:r>
              <a:rPr lang="en-US" altLang="zh-CN" dirty="0" smtClean="0"/>
              <a:t>A ring satisfying the following additional condition:</a:t>
            </a:r>
          </a:p>
          <a:p>
            <a:pPr lvl="1"/>
            <a:r>
              <a:rPr lang="en-US" altLang="zh-CN" dirty="0" smtClean="0"/>
              <a:t>(M4) </a:t>
            </a:r>
            <a:r>
              <a:rPr lang="en-US" altLang="zh-CN" dirty="0" err="1" smtClean="0"/>
              <a:t>Commutativity</a:t>
            </a:r>
            <a:r>
              <a:rPr lang="en-US" altLang="zh-CN" dirty="0" smtClean="0"/>
              <a:t> of multiplication: </a:t>
            </a:r>
            <a:r>
              <a:rPr lang="en-US" altLang="zh-CN" i="1" dirty="0" smtClean="0"/>
              <a:t>a</a:t>
            </a:r>
            <a:r>
              <a:rPr lang="en-US" altLang="zh-CN" dirty="0" smtClean="0"/>
              <a:t> </a:t>
            </a:r>
            <a:r>
              <a:rPr lang="en-US" altLang="zh-CN" dirty="0" smtClean="0">
                <a:sym typeface="Symbol"/>
              </a:rPr>
              <a:t> </a:t>
            </a:r>
            <a:r>
              <a:rPr lang="en-US" altLang="zh-CN" i="1" dirty="0" smtClean="0"/>
              <a:t>b</a:t>
            </a:r>
            <a:r>
              <a:rPr lang="en-US" altLang="zh-CN" dirty="0" smtClean="0"/>
              <a:t> = </a:t>
            </a:r>
            <a:r>
              <a:rPr lang="en-US" altLang="zh-CN" i="1" dirty="0" smtClean="0"/>
              <a:t>b</a:t>
            </a:r>
            <a:r>
              <a:rPr lang="en-US" altLang="zh-CN" dirty="0" smtClean="0"/>
              <a:t> </a:t>
            </a:r>
            <a:r>
              <a:rPr lang="en-US" altLang="zh-CN" dirty="0" smtClean="0">
                <a:sym typeface="Symbol"/>
              </a:rPr>
              <a:t> </a:t>
            </a:r>
            <a:r>
              <a:rPr lang="en-US" altLang="zh-CN" i="1" dirty="0" smtClean="0"/>
              <a:t>a</a:t>
            </a:r>
            <a:r>
              <a:rPr lang="en-US" altLang="zh-CN" dirty="0" smtClean="0"/>
              <a:t> for all a, </a:t>
            </a:r>
            <a:r>
              <a:rPr lang="en-US" altLang="zh-CN" i="1" dirty="0" smtClean="0"/>
              <a:t>b</a:t>
            </a:r>
            <a:r>
              <a:rPr lang="en-US" altLang="zh-CN" dirty="0" smtClean="0"/>
              <a:t> in </a:t>
            </a:r>
            <a:r>
              <a:rPr lang="en-US" altLang="zh-CN" i="1" dirty="0" smtClean="0"/>
              <a:t>R</a:t>
            </a:r>
          </a:p>
        </p:txBody>
      </p:sp>
      <p:sp>
        <p:nvSpPr>
          <p:cNvPr id="9" name="内容占位符 5"/>
          <p:cNvSpPr txBox="1">
            <a:spLocks/>
          </p:cNvSpPr>
          <p:nvPr/>
        </p:nvSpPr>
        <p:spPr>
          <a:xfrm>
            <a:off x="457200" y="3000372"/>
            <a:ext cx="8229600" cy="3156588"/>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A commutative ring satisfying the following axioms:</a:t>
            </a:r>
          </a:p>
          <a:p>
            <a:pPr marL="731520" lvl="1" indent="-274320">
              <a:spcBef>
                <a:spcPts val="600"/>
              </a:spcBef>
              <a:buClr>
                <a:schemeClr val="accent1"/>
              </a:buClr>
              <a:buSzPct val="76000"/>
              <a:buFont typeface="Wingdings 3"/>
              <a:buChar cha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(M5) Multiplicative identity: There is an identity</a:t>
            </a:r>
            <a:r>
              <a:rPr kumimoji="0" lang="en-US" altLang="zh-CN" sz="2600" b="0" i="0" u="none" strike="noStrike" kern="1200" cap="none" spc="0" normalizeH="0" noProof="0" dirty="0" smtClean="0">
                <a:ln>
                  <a:noFill/>
                </a:ln>
                <a:solidFill>
                  <a:schemeClr val="tx1"/>
                </a:solidFill>
                <a:effectLst/>
                <a:uLnTx/>
                <a:uFillTx/>
                <a:latin typeface="+mn-lt"/>
                <a:ea typeface="+mn-ea"/>
                <a:cs typeface="+mn-cs"/>
              </a:rPr>
              <a:t> element 1 in </a:t>
            </a:r>
            <a:r>
              <a:rPr kumimoji="0" lang="en-US" altLang="zh-CN" sz="2600" b="0" i="1" u="none" strike="noStrike" kern="1200" cap="none" spc="0" normalizeH="0" noProof="0" dirty="0" smtClean="0">
                <a:ln>
                  <a:noFill/>
                </a:ln>
                <a:solidFill>
                  <a:schemeClr val="tx1"/>
                </a:solidFill>
                <a:effectLst/>
                <a:uLnTx/>
                <a:uFillTx/>
                <a:latin typeface="+mn-lt"/>
                <a:ea typeface="+mn-ea"/>
                <a:cs typeface="+mn-cs"/>
              </a:rPr>
              <a:t>R</a:t>
            </a:r>
            <a:r>
              <a:rPr kumimoji="0" lang="en-US" altLang="zh-CN" sz="2600" b="0" i="0" u="none" strike="noStrike" kern="1200" cap="none" spc="0" normalizeH="0" noProof="0" dirty="0" smtClean="0">
                <a:ln>
                  <a:noFill/>
                </a:ln>
                <a:solidFill>
                  <a:schemeClr val="tx1"/>
                </a:solidFill>
                <a:effectLst/>
                <a:uLnTx/>
                <a:uFillTx/>
                <a:latin typeface="+mn-lt"/>
                <a:ea typeface="+mn-ea"/>
                <a:cs typeface="+mn-cs"/>
              </a:rPr>
              <a:t> such that </a:t>
            </a:r>
            <a:r>
              <a:rPr kumimoji="0" lang="en-US" altLang="zh-CN" sz="2600" b="0" i="1" u="none" strike="noStrike" kern="1200" cap="none" spc="0" normalizeH="0" noProof="0" dirty="0" smtClean="0">
                <a:ln>
                  <a:noFill/>
                </a:ln>
                <a:solidFill>
                  <a:schemeClr val="tx1"/>
                </a:solidFill>
                <a:effectLst/>
                <a:uLnTx/>
                <a:uFillTx/>
                <a:latin typeface="+mn-lt"/>
                <a:ea typeface="+mn-ea"/>
                <a:cs typeface="+mn-cs"/>
              </a:rPr>
              <a:t>a</a:t>
            </a:r>
            <a:r>
              <a:rPr lang="en-US" altLang="zh-CN" sz="2800" dirty="0" smtClean="0"/>
              <a:t> </a:t>
            </a:r>
            <a:r>
              <a:rPr lang="en-US" altLang="zh-CN" sz="2800" dirty="0" smtClean="0">
                <a:sym typeface="Symbol"/>
              </a:rPr>
              <a:t> </a:t>
            </a:r>
            <a:r>
              <a:rPr kumimoji="0" lang="en-US" altLang="zh-CN" sz="2600" b="0" i="0" u="none" strike="noStrike" kern="1200" cap="none" spc="0" normalizeH="0" noProof="0" dirty="0" smtClean="0">
                <a:ln>
                  <a:noFill/>
                </a:ln>
                <a:solidFill>
                  <a:schemeClr val="tx1"/>
                </a:solidFill>
                <a:effectLst/>
                <a:uLnTx/>
                <a:uFillTx/>
                <a:latin typeface="+mn-lt"/>
                <a:ea typeface="+mn-ea"/>
                <a:cs typeface="+mn-cs"/>
              </a:rPr>
              <a:t>1 = 1 </a:t>
            </a:r>
            <a:r>
              <a:rPr lang="en-US" altLang="zh-CN" sz="2800" dirty="0" smtClean="0">
                <a:sym typeface="Symbol"/>
              </a:rPr>
              <a:t> </a:t>
            </a:r>
            <a:r>
              <a:rPr kumimoji="0" lang="en-US" altLang="zh-CN" sz="2600" i="1" u="none" strike="noStrike" kern="1200" cap="none" spc="0" normalizeH="0" noProof="0" dirty="0" smtClean="0">
                <a:ln>
                  <a:noFill/>
                </a:ln>
                <a:solidFill>
                  <a:schemeClr val="tx1"/>
                </a:solidFill>
                <a:effectLst/>
                <a:uLnTx/>
                <a:uFillTx/>
                <a:latin typeface="+mn-lt"/>
                <a:ea typeface="+mn-ea"/>
                <a:cs typeface="+mn-cs"/>
              </a:rPr>
              <a:t>a</a:t>
            </a:r>
            <a:r>
              <a:rPr kumimoji="0" lang="en-US" altLang="zh-CN" sz="2600" b="0" i="0" u="none" strike="noStrike" kern="1200" cap="none" spc="0" normalizeH="0" noProof="0" dirty="0" smtClean="0">
                <a:ln>
                  <a:noFill/>
                </a:ln>
                <a:solidFill>
                  <a:schemeClr val="tx1"/>
                </a:solidFill>
                <a:effectLst/>
                <a:uLnTx/>
                <a:uFillTx/>
                <a:latin typeface="+mn-lt"/>
                <a:ea typeface="+mn-ea"/>
                <a:cs typeface="+mn-cs"/>
              </a:rPr>
              <a:t> = </a:t>
            </a:r>
            <a:r>
              <a:rPr kumimoji="0" lang="en-US" altLang="zh-CN" sz="2600" b="0" i="1" u="none" strike="noStrike" kern="1200" cap="none" spc="0" normalizeH="0" noProof="0" dirty="0" smtClean="0">
                <a:ln>
                  <a:noFill/>
                </a:ln>
                <a:solidFill>
                  <a:schemeClr val="tx1"/>
                </a:solidFill>
                <a:effectLst/>
                <a:uLnTx/>
                <a:uFillTx/>
                <a:latin typeface="+mn-lt"/>
                <a:ea typeface="+mn-ea"/>
                <a:cs typeface="+mn-cs"/>
              </a:rPr>
              <a:t>a</a:t>
            </a:r>
            <a:r>
              <a:rPr kumimoji="0" lang="en-US" altLang="zh-CN" sz="2600" b="0" i="0" u="none" strike="noStrike" kern="1200" cap="none" spc="0" normalizeH="0" noProof="0" dirty="0" smtClean="0">
                <a:ln>
                  <a:noFill/>
                </a:ln>
                <a:solidFill>
                  <a:schemeClr val="tx1"/>
                </a:solidFill>
                <a:effectLst/>
                <a:uLnTx/>
                <a:uFillTx/>
                <a:latin typeface="+mn-lt"/>
                <a:ea typeface="+mn-ea"/>
                <a:cs typeface="+mn-cs"/>
              </a:rPr>
              <a:t> for all </a:t>
            </a:r>
            <a:r>
              <a:rPr kumimoji="0" lang="en-US" altLang="zh-CN" sz="2600" b="0" i="1" u="none" strike="noStrike" kern="1200" cap="none" spc="0" normalizeH="0" noProof="0" dirty="0" smtClean="0">
                <a:ln>
                  <a:noFill/>
                </a:ln>
                <a:solidFill>
                  <a:schemeClr val="tx1"/>
                </a:solidFill>
                <a:effectLst/>
                <a:uLnTx/>
                <a:uFillTx/>
                <a:latin typeface="+mn-lt"/>
                <a:ea typeface="+mn-ea"/>
                <a:cs typeface="+mn-cs"/>
              </a:rPr>
              <a:t>a</a:t>
            </a:r>
            <a:r>
              <a:rPr kumimoji="0" lang="en-US" altLang="zh-CN" sz="2600" b="0" i="0" u="none" strike="noStrike" kern="1200" cap="none" spc="0" normalizeH="0" noProof="0" dirty="0" smtClean="0">
                <a:ln>
                  <a:noFill/>
                </a:ln>
                <a:solidFill>
                  <a:schemeClr val="tx1"/>
                </a:solidFill>
                <a:effectLst/>
                <a:uLnTx/>
                <a:uFillTx/>
                <a:latin typeface="+mn-lt"/>
                <a:ea typeface="+mn-ea"/>
                <a:cs typeface="+mn-cs"/>
              </a:rPr>
              <a:t> in </a:t>
            </a:r>
            <a:r>
              <a:rPr kumimoji="0" lang="en-US" altLang="zh-CN" sz="2600" b="0" i="1" u="none" strike="noStrike" kern="1200" cap="none" spc="0" normalizeH="0" noProof="0" dirty="0" smtClean="0">
                <a:ln>
                  <a:noFill/>
                </a:ln>
                <a:solidFill>
                  <a:schemeClr val="tx1"/>
                </a:solidFill>
                <a:effectLst/>
                <a:uLnTx/>
                <a:uFillTx/>
                <a:latin typeface="+mn-lt"/>
                <a:ea typeface="+mn-ea"/>
                <a:cs typeface="+mn-cs"/>
              </a:rPr>
              <a:t>R</a:t>
            </a:r>
          </a:p>
          <a:p>
            <a:pPr marL="731520" lvl="1" indent="-274320">
              <a:spcBef>
                <a:spcPts val="600"/>
              </a:spcBef>
              <a:buClr>
                <a:schemeClr val="accent1"/>
              </a:buClr>
              <a:buSzPct val="76000"/>
              <a:buFont typeface="Wingdings 3"/>
              <a:buChar char=""/>
            </a:pPr>
            <a:r>
              <a:rPr lang="en-US" altLang="zh-CN" sz="2600" baseline="0" dirty="0" smtClean="0"/>
              <a:t>(M6)</a:t>
            </a:r>
            <a:r>
              <a:rPr lang="en-US" altLang="zh-CN" sz="2600" dirty="0" smtClean="0"/>
              <a:t> No non-zero divisors: If </a:t>
            </a:r>
            <a:r>
              <a:rPr lang="en-US" altLang="zh-CN" sz="2600" i="1" dirty="0" smtClean="0"/>
              <a:t>a</a:t>
            </a:r>
            <a:r>
              <a:rPr lang="en-US" altLang="zh-CN" sz="2600" dirty="0" smtClean="0"/>
              <a:t>, </a:t>
            </a:r>
            <a:r>
              <a:rPr lang="en-US" altLang="zh-CN" sz="2600" i="1" dirty="0" smtClean="0"/>
              <a:t>b</a:t>
            </a:r>
            <a:r>
              <a:rPr lang="en-US" altLang="zh-CN" sz="2600" dirty="0" smtClean="0"/>
              <a:t> in </a:t>
            </a:r>
            <a:r>
              <a:rPr lang="en-US" altLang="zh-CN" sz="2600" i="1" dirty="0" smtClean="0"/>
              <a:t>R</a:t>
            </a:r>
            <a:r>
              <a:rPr lang="en-US" altLang="zh-CN" sz="2600" dirty="0" smtClean="0"/>
              <a:t> and </a:t>
            </a:r>
            <a:r>
              <a:rPr lang="en-US" altLang="zh-CN" sz="2600" i="1" dirty="0" smtClean="0"/>
              <a:t>a</a:t>
            </a:r>
            <a:r>
              <a:rPr lang="en-US" altLang="zh-CN" sz="2800" dirty="0" smtClean="0"/>
              <a:t> </a:t>
            </a:r>
            <a:r>
              <a:rPr lang="en-US" altLang="zh-CN" sz="2800" dirty="0" smtClean="0">
                <a:sym typeface="Symbol"/>
              </a:rPr>
              <a:t> </a:t>
            </a:r>
            <a:r>
              <a:rPr lang="en-US" altLang="zh-CN" sz="2600" i="1" dirty="0" smtClean="0"/>
              <a:t>b </a:t>
            </a:r>
            <a:r>
              <a:rPr lang="en-US" altLang="zh-CN" sz="2600" dirty="0" smtClean="0"/>
              <a:t>= 0, then either </a:t>
            </a:r>
            <a:r>
              <a:rPr lang="en-US" altLang="zh-CN" sz="2600" i="1" dirty="0" smtClean="0"/>
              <a:t>a </a:t>
            </a:r>
            <a:r>
              <a:rPr lang="en-US" altLang="zh-CN" sz="2600" dirty="0" smtClean="0"/>
              <a:t>= 0 or </a:t>
            </a:r>
            <a:r>
              <a:rPr lang="en-US" altLang="zh-CN" sz="2600" i="1" dirty="0" smtClean="0"/>
              <a:t>b </a:t>
            </a:r>
            <a:r>
              <a:rPr lang="en-US" altLang="zh-CN" sz="2600" dirty="0" smtClean="0"/>
              <a:t>= 0</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标题 1"/>
          <p:cNvSpPr txBox="1">
            <a:spLocks/>
          </p:cNvSpPr>
          <p:nvPr/>
        </p:nvSpPr>
        <p:spPr>
          <a:xfrm>
            <a:off x="428596" y="2143116"/>
            <a:ext cx="8229600" cy="990600"/>
          </a:xfrm>
          <a:prstGeom prst="rect">
            <a:avLst/>
          </a:prstGeom>
        </p:spPr>
        <p:txBody>
          <a:bodyPr vert="horz"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0" i="0" u="none" strike="noStrike" kern="1200" cap="none" spc="0" normalizeH="0" baseline="0" noProof="0" dirty="0" smtClean="0">
                <a:ln>
                  <a:noFill/>
                </a:ln>
                <a:solidFill>
                  <a:schemeClr val="tx2"/>
                </a:solidFill>
                <a:effectLst/>
                <a:uLnTx/>
                <a:uFillTx/>
                <a:latin typeface="+mj-lt"/>
                <a:ea typeface="+mj-ea"/>
                <a:cs typeface="+mj-cs"/>
              </a:rPr>
              <a:t>Integral domain</a:t>
            </a:r>
            <a:endParaRPr kumimoji="0" lang="zh-CN" altLang="en-US" sz="32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Field {F, +, </a:t>
            </a:r>
            <a:r>
              <a:rPr lang="en-US" altLang="zh-CN" dirty="0" smtClean="0">
                <a:sym typeface="Symbol"/>
              </a:rPr>
              <a:t></a:t>
            </a:r>
            <a:r>
              <a:rPr lang="en-US" altLang="zh-CN" dirty="0" smtClean="0"/>
              <a:t>}</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14</a:t>
            </a:fld>
            <a:endParaRPr lang="zh-CN" altLang="en-US"/>
          </a:p>
        </p:txBody>
      </p:sp>
      <p:sp>
        <p:nvSpPr>
          <p:cNvPr id="6" name="内容占位符 5"/>
          <p:cNvSpPr>
            <a:spLocks noGrp="1"/>
          </p:cNvSpPr>
          <p:nvPr>
            <p:ph sz="quarter" idx="1"/>
          </p:nvPr>
        </p:nvSpPr>
        <p:spPr/>
        <p:txBody>
          <a:bodyPr/>
          <a:lstStyle/>
          <a:p>
            <a:r>
              <a:rPr lang="en-US" altLang="zh-CN" dirty="0" smtClean="0"/>
              <a:t>A set of elements with two binary operations, called </a:t>
            </a:r>
            <a:r>
              <a:rPr lang="en-US" altLang="zh-CN" b="1" dirty="0" smtClean="0"/>
              <a:t>addition</a:t>
            </a:r>
            <a:r>
              <a:rPr lang="en-US" altLang="zh-CN" dirty="0" smtClean="0"/>
              <a:t> and </a:t>
            </a:r>
            <a:r>
              <a:rPr lang="en-US" altLang="zh-CN" b="1" dirty="0" smtClean="0"/>
              <a:t>multiplication</a:t>
            </a:r>
            <a:r>
              <a:rPr lang="en-US" altLang="zh-CN" dirty="0" smtClean="0"/>
              <a:t>, such that for all </a:t>
            </a:r>
            <a:r>
              <a:rPr lang="en-US" altLang="zh-CN" i="1" dirty="0" smtClean="0"/>
              <a:t>a</a:t>
            </a:r>
            <a:r>
              <a:rPr lang="en-US" altLang="zh-CN" dirty="0" smtClean="0"/>
              <a:t>, </a:t>
            </a:r>
            <a:r>
              <a:rPr lang="en-US" altLang="zh-CN" i="1" dirty="0" smtClean="0"/>
              <a:t>b</a:t>
            </a:r>
            <a:r>
              <a:rPr lang="en-US" altLang="zh-CN" dirty="0" smtClean="0"/>
              <a:t>, </a:t>
            </a:r>
            <a:r>
              <a:rPr lang="en-US" altLang="zh-CN" i="1" dirty="0" smtClean="0"/>
              <a:t>c</a:t>
            </a:r>
            <a:r>
              <a:rPr lang="en-US" altLang="zh-CN" dirty="0" smtClean="0"/>
              <a:t> in </a:t>
            </a:r>
            <a:r>
              <a:rPr lang="en-US" altLang="zh-CN" i="1" dirty="0" smtClean="0"/>
              <a:t>F</a:t>
            </a:r>
            <a:r>
              <a:rPr lang="en-US" altLang="zh-CN" dirty="0" smtClean="0"/>
              <a:t> the following axioms are obeyed: </a:t>
            </a:r>
          </a:p>
          <a:p>
            <a:pPr lvl="1"/>
            <a:r>
              <a:rPr lang="en-US" altLang="zh-CN" dirty="0" smtClean="0"/>
              <a:t>(A1-M6) </a:t>
            </a:r>
            <a:r>
              <a:rPr lang="en-US" altLang="zh-CN" i="1" dirty="0" smtClean="0"/>
              <a:t>F</a:t>
            </a:r>
            <a:r>
              <a:rPr lang="en-US" altLang="zh-CN" dirty="0" smtClean="0"/>
              <a:t> is an integral domain</a:t>
            </a:r>
          </a:p>
          <a:p>
            <a:pPr lvl="1"/>
            <a:r>
              <a:rPr lang="en-US" altLang="zh-CN" dirty="0" smtClean="0"/>
              <a:t>(M7) Multiplicative inverse: For each </a:t>
            </a:r>
            <a:r>
              <a:rPr lang="en-US" altLang="zh-CN" i="1" dirty="0" smtClean="0"/>
              <a:t>a</a:t>
            </a:r>
            <a:r>
              <a:rPr lang="en-US" altLang="zh-CN" dirty="0" smtClean="0"/>
              <a:t> in </a:t>
            </a:r>
            <a:r>
              <a:rPr lang="en-US" altLang="zh-CN" i="1" dirty="0" smtClean="0"/>
              <a:t>F</a:t>
            </a:r>
            <a:r>
              <a:rPr lang="en-US" altLang="zh-CN" dirty="0" smtClean="0"/>
              <a:t>, except 0, there is an element </a:t>
            </a:r>
            <a:r>
              <a:rPr lang="en-US" altLang="zh-CN" i="1" dirty="0" smtClean="0"/>
              <a:t>a</a:t>
            </a:r>
            <a:r>
              <a:rPr lang="en-US" altLang="zh-CN" baseline="30000" dirty="0" smtClean="0"/>
              <a:t>-1</a:t>
            </a:r>
            <a:r>
              <a:rPr lang="en-US" altLang="zh-CN" dirty="0" smtClean="0"/>
              <a:t> in </a:t>
            </a:r>
            <a:r>
              <a:rPr lang="en-US" altLang="zh-CN" i="1" dirty="0" smtClean="0"/>
              <a:t>F</a:t>
            </a:r>
            <a:r>
              <a:rPr lang="en-US" altLang="zh-CN" dirty="0" smtClean="0"/>
              <a:t> such that </a:t>
            </a:r>
            <a:r>
              <a:rPr lang="en-US" altLang="zh-CN" i="1" dirty="0" smtClean="0"/>
              <a:t>a</a:t>
            </a:r>
            <a:r>
              <a:rPr lang="en-US" altLang="zh-CN" dirty="0" smtClean="0"/>
              <a:t> </a:t>
            </a:r>
            <a:r>
              <a:rPr lang="en-US" altLang="zh-CN" dirty="0" smtClean="0">
                <a:sym typeface="Symbol"/>
              </a:rPr>
              <a:t> </a:t>
            </a:r>
            <a:r>
              <a:rPr lang="en-US" altLang="zh-CN" i="1" dirty="0" smtClean="0"/>
              <a:t>a</a:t>
            </a:r>
            <a:r>
              <a:rPr lang="en-US" altLang="zh-CN" baseline="30000" dirty="0" smtClean="0"/>
              <a:t>-1</a:t>
            </a:r>
            <a:r>
              <a:rPr lang="en-US" altLang="zh-CN" dirty="0" smtClean="0"/>
              <a:t> = (</a:t>
            </a:r>
            <a:r>
              <a:rPr lang="en-US" altLang="zh-CN" i="1" dirty="0" smtClean="0"/>
              <a:t>a</a:t>
            </a:r>
            <a:r>
              <a:rPr lang="en-US" altLang="zh-CN" baseline="30000" dirty="0" smtClean="0"/>
              <a:t>-1</a:t>
            </a:r>
            <a:r>
              <a:rPr lang="en-US" altLang="zh-CN" dirty="0" smtClean="0"/>
              <a:t>) </a:t>
            </a:r>
            <a:r>
              <a:rPr lang="en-US" altLang="zh-CN" dirty="0" smtClean="0">
                <a:sym typeface="Symbol"/>
              </a:rPr>
              <a:t> </a:t>
            </a:r>
            <a:r>
              <a:rPr lang="en-US" altLang="zh-CN" i="1" dirty="0" smtClean="0"/>
              <a:t>a</a:t>
            </a:r>
            <a:r>
              <a:rPr lang="en-US" altLang="zh-CN" dirty="0" smtClean="0"/>
              <a:t> = 1</a:t>
            </a:r>
          </a:p>
          <a:p>
            <a:r>
              <a:rPr lang="en-US" altLang="zh-CN" b="1" dirty="0" smtClean="0"/>
              <a:t>Division</a:t>
            </a:r>
            <a:r>
              <a:rPr lang="en-US" altLang="zh-CN" dirty="0" smtClean="0"/>
              <a:t>: </a:t>
            </a:r>
            <a:r>
              <a:rPr lang="en-US" altLang="zh-CN" i="1" dirty="0" smtClean="0"/>
              <a:t>a </a:t>
            </a:r>
            <a:r>
              <a:rPr lang="en-US" altLang="zh-CN" dirty="0" smtClean="0"/>
              <a:t>/ </a:t>
            </a:r>
            <a:r>
              <a:rPr lang="en-US" altLang="zh-CN" i="1" dirty="0" smtClean="0"/>
              <a:t>b</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dirty="0" smtClean="0"/>
              <a:t>(</a:t>
            </a:r>
            <a:r>
              <a:rPr lang="en-US" altLang="zh-CN" i="1" dirty="0" smtClean="0"/>
              <a:t>b</a:t>
            </a:r>
            <a:r>
              <a:rPr lang="en-US" altLang="zh-CN" baseline="30000" dirty="0" smtClean="0"/>
              <a:t>-1</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 Ring, and Field</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15</a:t>
            </a:fld>
            <a:endParaRPr lang="zh-CN" altLang="en-US"/>
          </a:p>
        </p:txBody>
      </p:sp>
      <p:sp>
        <p:nvSpPr>
          <p:cNvPr id="6" name="内容占位符 5"/>
          <p:cNvSpPr>
            <a:spLocks noGrp="1"/>
          </p:cNvSpPr>
          <p:nvPr>
            <p:ph sz="quarter" idx="1"/>
          </p:nvPr>
        </p:nvSpPr>
        <p:spPr/>
        <p:txBody>
          <a:bodyPr/>
          <a:lstStyle/>
          <a:p>
            <a:endParaRPr lang="zh-CN" altLang="en-US"/>
          </a:p>
        </p:txBody>
      </p:sp>
      <p:pic>
        <p:nvPicPr>
          <p:cNvPr id="1026" name="Picture 3"/>
          <p:cNvPicPr>
            <a:picLocks noChangeAspect="1"/>
          </p:cNvPicPr>
          <p:nvPr/>
        </p:nvPicPr>
        <p:blipFill>
          <a:blip r:embed="rId2" cstate="print"/>
          <a:srcRect/>
          <a:stretch>
            <a:fillRect/>
          </a:stretch>
        </p:blipFill>
        <p:spPr bwMode="auto">
          <a:xfrm>
            <a:off x="428596" y="1173183"/>
            <a:ext cx="8242300" cy="5184775"/>
          </a:xfrm>
          <a:prstGeom prst="rect">
            <a:avLst/>
          </a:prstGeom>
          <a:noFill/>
          <a:ln w="9525">
            <a:noFill/>
            <a:miter lim="800000"/>
            <a:headEnd/>
            <a:tailEnd/>
          </a:ln>
        </p:spPr>
      </p:pic>
      <p:sp>
        <p:nvSpPr>
          <p:cNvPr id="8" name="TextBox 7"/>
          <p:cNvSpPr txBox="1"/>
          <p:nvPr/>
        </p:nvSpPr>
        <p:spPr>
          <a:xfrm>
            <a:off x="143000" y="6000768"/>
            <a:ext cx="9001000" cy="338554"/>
          </a:xfrm>
          <a:prstGeom prst="rect">
            <a:avLst/>
          </a:prstGeom>
          <a:noFill/>
        </p:spPr>
        <p:txBody>
          <a:bodyPr wrap="square" rtlCol="0">
            <a:spAutoFit/>
          </a:bodyPr>
          <a:lstStyle/>
          <a:p>
            <a:r>
              <a:rPr lang="en-US" altLang="zh-CN" sz="1600" i="1" dirty="0" smtClean="0"/>
              <a:t>This figure is from Chapter 4 of [2]</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16</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sz="2800" dirty="0"/>
              <a:t>Modular arithmetic</a:t>
            </a:r>
            <a:r>
              <a:rPr lang="zh-CN" altLang="en-US" sz="2800" dirty="0"/>
              <a:t>模运算</a:t>
            </a:r>
            <a:endParaRPr lang="en-US" altLang="zh-CN" sz="2800" dirty="0"/>
          </a:p>
          <a:p>
            <a:r>
              <a:rPr lang="en-US" altLang="zh-CN" sz="2800" dirty="0" smtClean="0"/>
              <a:t>Group, ring, field</a:t>
            </a:r>
          </a:p>
          <a:p>
            <a:r>
              <a:rPr lang="en-US" altLang="zh-CN" sz="2800" b="1" dirty="0" smtClean="0"/>
              <a:t>Multiplicative group</a:t>
            </a:r>
            <a:r>
              <a:rPr lang="en-US" altLang="zh-CN" sz="2800" b="1" i="1" dirty="0"/>
              <a:t> Z</a:t>
            </a:r>
            <a:r>
              <a:rPr lang="en-US" altLang="zh-CN" sz="2800" b="1" i="1" baseline="-25000" dirty="0"/>
              <a:t>n</a:t>
            </a:r>
            <a:r>
              <a:rPr lang="en-US" altLang="zh-CN" sz="2800" b="1" i="1" baseline="30000" dirty="0" smtClean="0"/>
              <a:t>* </a:t>
            </a:r>
            <a:r>
              <a:rPr lang="zh-CN" altLang="en-US" sz="2800" b="1" dirty="0" smtClean="0"/>
              <a:t>乘法群</a:t>
            </a:r>
            <a:endParaRPr lang="en-US" altLang="zh-CN" sz="2800" b="1" dirty="0" smtClean="0"/>
          </a:p>
          <a:p>
            <a:r>
              <a:rPr lang="en-US" altLang="zh-CN" sz="2800" dirty="0" smtClean="0"/>
              <a:t>Cyclic group </a:t>
            </a:r>
            <a:r>
              <a:rPr lang="en-US" altLang="zh-CN" sz="2800" i="1" dirty="0" smtClean="0"/>
              <a:t>Z</a:t>
            </a:r>
            <a:r>
              <a:rPr lang="en-US" altLang="zh-CN" sz="2800" i="1" baseline="-25000" dirty="0" smtClean="0"/>
              <a:t>n</a:t>
            </a:r>
            <a:r>
              <a:rPr lang="en-US" altLang="zh-CN" sz="2800" i="1" baseline="30000" dirty="0" smtClean="0"/>
              <a:t>*</a:t>
            </a:r>
            <a:r>
              <a:rPr lang="en-US" altLang="zh-CN" sz="2800" dirty="0" smtClean="0"/>
              <a:t> </a:t>
            </a:r>
            <a:r>
              <a:rPr lang="zh-CN" altLang="en-US" sz="2800" dirty="0" smtClean="0"/>
              <a:t>循环群</a:t>
            </a:r>
            <a:endParaRPr lang="en-US" altLang="zh-CN" sz="2800" dirty="0" smtClean="0"/>
          </a:p>
          <a:p>
            <a:r>
              <a:rPr lang="en-US" altLang="zh-CN" sz="2800" dirty="0"/>
              <a:t>Finite </a:t>
            </a:r>
            <a:r>
              <a:rPr lang="en-US" altLang="zh-CN" sz="2800" dirty="0" smtClean="0"/>
              <a:t>field </a:t>
            </a:r>
            <a:r>
              <a:rPr lang="en-US" altLang="zh-CN" sz="2800" i="1" dirty="0" err="1" smtClean="0"/>
              <a:t>F</a:t>
            </a:r>
            <a:r>
              <a:rPr lang="en-US" altLang="zh-CN" sz="2800" i="1" baseline="-25000" dirty="0" err="1" smtClean="0"/>
              <a:t>p</a:t>
            </a:r>
            <a:r>
              <a:rPr lang="en-US" altLang="zh-CN" sz="2800" i="1" baseline="-25000" dirty="0" smtClean="0"/>
              <a:t> </a:t>
            </a:r>
            <a:r>
              <a:rPr lang="zh-CN" altLang="en-US" sz="2800" dirty="0" smtClean="0"/>
              <a:t>有限域</a:t>
            </a:r>
            <a:endParaRPr lang="en-US" altLang="zh-CN" sz="2800" dirty="0" smtClean="0"/>
          </a:p>
          <a:p>
            <a:r>
              <a:rPr lang="en-US" altLang="zh-CN" sz="2800" dirty="0" smtClean="0">
                <a:solidFill>
                  <a:schemeClr val="bg1">
                    <a:lumMod val="50000"/>
                  </a:schemeClr>
                </a:solidFill>
              </a:rPr>
              <a:t>Polynomial arithmetic</a:t>
            </a:r>
            <a:r>
              <a:rPr lang="zh-CN" altLang="en-US" sz="2800" dirty="0" smtClean="0">
                <a:solidFill>
                  <a:schemeClr val="bg1">
                    <a:lumMod val="50000"/>
                  </a:schemeClr>
                </a:solidFill>
              </a:rPr>
              <a:t>多项式运算</a:t>
            </a:r>
            <a:endParaRPr lang="en-US" altLang="zh-CN" sz="2800" dirty="0" smtClean="0">
              <a:solidFill>
                <a:schemeClr val="bg1">
                  <a:lumMod val="50000"/>
                </a:schemeClr>
              </a:solidFill>
            </a:endParaRPr>
          </a:p>
          <a:p>
            <a:pPr lvl="1"/>
            <a:r>
              <a:rPr lang="en-US" altLang="zh-CN" sz="2500" dirty="0" smtClean="0">
                <a:solidFill>
                  <a:schemeClr val="bg1">
                    <a:lumMod val="50000"/>
                  </a:schemeClr>
                </a:solidFill>
              </a:rPr>
              <a:t>Polynomial coefficients are drawn from a finite field</a:t>
            </a:r>
          </a:p>
          <a:p>
            <a:pPr lvl="1"/>
            <a:r>
              <a:rPr lang="en-US" altLang="zh-CN" sz="2500" dirty="0" smtClean="0">
                <a:solidFill>
                  <a:schemeClr val="bg1">
                    <a:lumMod val="50000"/>
                  </a:schemeClr>
                </a:solidFill>
              </a:rPr>
              <a:t>The concept of an irreducible polynomial</a:t>
            </a:r>
          </a:p>
          <a:p>
            <a:pPr lvl="1"/>
            <a:r>
              <a:rPr lang="en-US" altLang="zh-CN" sz="2500" dirty="0" smtClean="0">
                <a:solidFill>
                  <a:schemeClr val="bg1">
                    <a:lumMod val="50000"/>
                  </a:schemeClr>
                </a:solidFill>
              </a:rPr>
              <a:t>Polynomials over the </a:t>
            </a:r>
            <a:r>
              <a:rPr lang="en-US" altLang="zh-CN" sz="2500" b="1" i="1" dirty="0" smtClean="0">
                <a:solidFill>
                  <a:schemeClr val="bg1">
                    <a:lumMod val="50000"/>
                  </a:schemeClr>
                </a:solidFill>
              </a:rPr>
              <a:t>GF</a:t>
            </a:r>
            <a:r>
              <a:rPr lang="en-US" altLang="zh-CN" sz="2500" dirty="0" smtClean="0">
                <a:solidFill>
                  <a:schemeClr val="bg1">
                    <a:lumMod val="50000"/>
                  </a:schemeClr>
                </a:solidFill>
              </a:rPr>
              <a:t>(2) finite field</a:t>
            </a:r>
          </a:p>
          <a:p>
            <a:r>
              <a:rPr lang="en-US" altLang="zh-CN" sz="2800" dirty="0" smtClean="0">
                <a:solidFill>
                  <a:schemeClr val="bg1">
                    <a:lumMod val="50000"/>
                  </a:schemeClr>
                </a:solidFill>
              </a:rPr>
              <a:t>Finite fields of the form </a:t>
            </a:r>
            <a:r>
              <a:rPr lang="en-US" altLang="zh-CN" sz="2800" b="1" i="1" dirty="0" smtClean="0">
                <a:solidFill>
                  <a:schemeClr val="bg1">
                    <a:lumMod val="50000"/>
                  </a:schemeClr>
                </a:solidFill>
              </a:rPr>
              <a:t>GF</a:t>
            </a:r>
            <a:r>
              <a:rPr lang="en-US" altLang="zh-CN" sz="2800" dirty="0" smtClean="0">
                <a:solidFill>
                  <a:schemeClr val="bg1">
                    <a:lumMod val="50000"/>
                  </a:schemeClr>
                </a:solidFill>
              </a:rPr>
              <a:t>(2</a:t>
            </a:r>
            <a:r>
              <a:rPr lang="en-US" altLang="zh-CN" sz="2800" i="1" baseline="30000" dirty="0" smtClean="0">
                <a:solidFill>
                  <a:schemeClr val="bg1">
                    <a:lumMod val="50000"/>
                  </a:schemeClr>
                </a:solidFill>
              </a:rPr>
              <a:t>n</a:t>
            </a:r>
            <a:r>
              <a:rPr lang="en-US" altLang="zh-CN" sz="2800" dirty="0" smtClean="0">
                <a:solidFill>
                  <a:schemeClr val="bg1">
                    <a:lumMod val="50000"/>
                  </a:schemeClr>
                </a:solidFill>
              </a:rPr>
              <a:t>)</a:t>
            </a:r>
            <a:endParaRPr lang="zh-CN" altLang="en-US" sz="2800" dirty="0" smtClean="0">
              <a:solidFill>
                <a:schemeClr val="bg1">
                  <a:lumMod val="50000"/>
                </a:schemeClr>
              </a:solidFill>
            </a:endParaRPr>
          </a:p>
          <a:p>
            <a:pPr lvl="1"/>
            <a:r>
              <a:rPr lang="en-US" altLang="zh-CN" sz="2500" dirty="0" smtClean="0">
                <a:solidFill>
                  <a:schemeClr val="bg1">
                    <a:lumMod val="50000"/>
                  </a:schemeClr>
                </a:solidFill>
              </a:rPr>
              <a:t>How arithmetic operations can be carried out by directly operating on the bit patterns for the elements of </a:t>
            </a:r>
            <a:r>
              <a:rPr lang="en-US" altLang="zh-CN" sz="2400" b="1" i="1" dirty="0" smtClean="0">
                <a:solidFill>
                  <a:schemeClr val="bg1">
                    <a:lumMod val="50000"/>
                  </a:schemeClr>
                </a:solidFill>
              </a:rPr>
              <a:t>GF</a:t>
            </a:r>
            <a:r>
              <a:rPr lang="en-US" altLang="zh-CN" sz="2400" dirty="0" smtClean="0">
                <a:solidFill>
                  <a:schemeClr val="bg1">
                    <a:lumMod val="50000"/>
                  </a:schemeClr>
                </a:solidFill>
              </a:rPr>
              <a:t>(2</a:t>
            </a:r>
            <a:r>
              <a:rPr lang="en-US" altLang="zh-CN" sz="2400" i="1" baseline="30000" dirty="0" smtClean="0">
                <a:solidFill>
                  <a:schemeClr val="bg1">
                    <a:lumMod val="50000"/>
                  </a:schemeClr>
                </a:solidFill>
              </a:rPr>
              <a:t>n</a:t>
            </a:r>
            <a:r>
              <a:rPr lang="en-US" altLang="zh-CN" sz="2400" dirty="0" smtClean="0">
                <a:solidFill>
                  <a:schemeClr val="bg1">
                    <a:lumMod val="50000"/>
                  </a:schemeClr>
                </a:solidFill>
              </a:rPr>
              <a:t>)</a:t>
            </a:r>
            <a:endParaRPr lang="en-US" altLang="zh-CN" sz="2500" dirty="0" smtClean="0">
              <a:solidFill>
                <a:schemeClr val="bg1">
                  <a:lumMod val="50000"/>
                </a:schemeClr>
              </a:solidFill>
            </a:endParaRPr>
          </a:p>
        </p:txBody>
      </p:sp>
    </p:spTree>
    <p:extLst>
      <p:ext uri="{BB962C8B-B14F-4D97-AF65-F5344CB8AC3E}">
        <p14:creationId xmlns:p14="http://schemas.microsoft.com/office/powerpoint/2010/main" xmlns="" val="4245619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set of residues </a:t>
            </a:r>
            <a:r>
              <a:rPr lang="en-US" altLang="zh-CN" b="1" i="1" dirty="0" smtClean="0"/>
              <a:t>Z</a:t>
            </a:r>
            <a:r>
              <a:rPr lang="en-US" altLang="zh-CN" b="1" i="1" baseline="-25000" dirty="0" smtClean="0"/>
              <a:t>n</a:t>
            </a:r>
            <a:endParaRPr lang="zh-CN" altLang="en-US" b="1" i="1" baseline="-25000"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17</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dirty="0" err="1" smtClean="0"/>
              <a:t>Associativity</a:t>
            </a:r>
            <a:endParaRPr lang="en-US" altLang="zh-CN" dirty="0" smtClean="0"/>
          </a:p>
          <a:p>
            <a:pPr lvl="1"/>
            <a:r>
              <a:rPr lang="en-US" altLang="zh-CN" dirty="0" smtClean="0"/>
              <a:t>[(</a:t>
            </a:r>
            <a:r>
              <a:rPr lang="en-US" altLang="zh-CN" i="1" dirty="0" smtClean="0"/>
              <a:t>w</a:t>
            </a:r>
            <a:r>
              <a:rPr lang="en-US" altLang="zh-CN" dirty="0" smtClean="0"/>
              <a:t> + </a:t>
            </a:r>
            <a:r>
              <a:rPr lang="en-US" altLang="zh-CN" i="1" dirty="0" smtClean="0"/>
              <a:t>x</a:t>
            </a:r>
            <a:r>
              <a:rPr lang="en-US" altLang="zh-CN" dirty="0" smtClean="0"/>
              <a:t>) + </a:t>
            </a:r>
            <a:r>
              <a:rPr lang="en-US" altLang="zh-CN" i="1" dirty="0" smtClean="0"/>
              <a:t>y</a:t>
            </a:r>
            <a:r>
              <a:rPr lang="en-US" altLang="zh-CN" dirty="0" smtClean="0"/>
              <a:t>] mod </a:t>
            </a:r>
            <a:r>
              <a:rPr lang="en-US" altLang="zh-CN" i="1" dirty="0" smtClean="0"/>
              <a:t>n</a:t>
            </a:r>
            <a:r>
              <a:rPr lang="en-US" altLang="zh-CN" dirty="0" smtClean="0"/>
              <a:t> = [</a:t>
            </a:r>
            <a:r>
              <a:rPr lang="en-US" altLang="zh-CN" i="1" dirty="0" smtClean="0"/>
              <a:t>w</a:t>
            </a:r>
            <a:r>
              <a:rPr lang="en-US" altLang="zh-CN" dirty="0" smtClean="0"/>
              <a:t> + (</a:t>
            </a:r>
            <a:r>
              <a:rPr lang="en-US" altLang="zh-CN" i="1" dirty="0" smtClean="0"/>
              <a:t>x</a:t>
            </a:r>
            <a:r>
              <a:rPr lang="en-US" altLang="zh-CN" dirty="0" smtClean="0"/>
              <a:t> + </a:t>
            </a:r>
            <a:r>
              <a:rPr lang="en-US" altLang="zh-CN" i="1" dirty="0" smtClean="0"/>
              <a:t>y</a:t>
            </a:r>
            <a:r>
              <a:rPr lang="en-US" altLang="zh-CN" dirty="0" smtClean="0"/>
              <a:t>)] mod </a:t>
            </a:r>
            <a:r>
              <a:rPr lang="en-US" altLang="zh-CN" i="1" dirty="0" smtClean="0"/>
              <a:t>n</a:t>
            </a:r>
            <a:r>
              <a:rPr lang="en-US" altLang="zh-CN" dirty="0" smtClean="0"/>
              <a:t> </a:t>
            </a:r>
          </a:p>
          <a:p>
            <a:pPr lvl="1"/>
            <a:r>
              <a:rPr lang="en-US" altLang="zh-CN" dirty="0" smtClean="0"/>
              <a:t>[(</a:t>
            </a:r>
            <a:r>
              <a:rPr lang="en-US" altLang="zh-CN" i="1" dirty="0" smtClean="0"/>
              <a:t>w</a:t>
            </a:r>
            <a:r>
              <a:rPr lang="en-US" altLang="zh-CN" dirty="0" smtClean="0"/>
              <a:t> </a:t>
            </a:r>
            <a:r>
              <a:rPr lang="en-US" altLang="zh-CN" dirty="0" smtClean="0">
                <a:sym typeface="Symbol"/>
              </a:rPr>
              <a:t> </a:t>
            </a:r>
            <a:r>
              <a:rPr lang="en-US" altLang="zh-CN" i="1" dirty="0" smtClean="0"/>
              <a:t>x</a:t>
            </a:r>
            <a:r>
              <a:rPr lang="en-US" altLang="zh-CN" dirty="0" smtClean="0"/>
              <a:t>) </a:t>
            </a:r>
            <a:r>
              <a:rPr lang="en-US" altLang="zh-CN" dirty="0" smtClean="0">
                <a:sym typeface="Symbol"/>
              </a:rPr>
              <a:t> </a:t>
            </a:r>
            <a:r>
              <a:rPr lang="en-US" altLang="zh-CN" i="1" dirty="0" smtClean="0"/>
              <a:t>y</a:t>
            </a:r>
            <a:r>
              <a:rPr lang="en-US" altLang="zh-CN" dirty="0" smtClean="0"/>
              <a:t>] mod </a:t>
            </a:r>
            <a:r>
              <a:rPr lang="en-US" altLang="zh-CN" i="1" dirty="0" smtClean="0"/>
              <a:t>n</a:t>
            </a:r>
            <a:r>
              <a:rPr lang="en-US" altLang="zh-CN" dirty="0" smtClean="0"/>
              <a:t> = [</a:t>
            </a:r>
            <a:r>
              <a:rPr lang="en-US" altLang="zh-CN" i="1" dirty="0" smtClean="0"/>
              <a:t>w</a:t>
            </a:r>
            <a:r>
              <a:rPr lang="en-US" altLang="zh-CN" dirty="0" smtClean="0"/>
              <a:t> </a:t>
            </a:r>
            <a:r>
              <a:rPr lang="en-US" altLang="zh-CN" dirty="0" smtClean="0">
                <a:sym typeface="Symbol"/>
              </a:rPr>
              <a:t> </a:t>
            </a:r>
            <a:r>
              <a:rPr lang="en-US" altLang="zh-CN" dirty="0" smtClean="0"/>
              <a:t>(</a:t>
            </a:r>
            <a:r>
              <a:rPr lang="en-US" altLang="zh-CN" i="1" dirty="0" smtClean="0"/>
              <a:t>x</a:t>
            </a:r>
            <a:r>
              <a:rPr lang="en-US" altLang="zh-CN" dirty="0" smtClean="0"/>
              <a:t> </a:t>
            </a:r>
            <a:r>
              <a:rPr lang="en-US" altLang="zh-CN" dirty="0" smtClean="0">
                <a:sym typeface="Symbol"/>
              </a:rPr>
              <a:t> </a:t>
            </a:r>
            <a:r>
              <a:rPr lang="en-US" altLang="zh-CN" i="1" dirty="0" smtClean="0"/>
              <a:t>y</a:t>
            </a:r>
            <a:r>
              <a:rPr lang="en-US" altLang="zh-CN" dirty="0" smtClean="0"/>
              <a:t>)] mod </a:t>
            </a:r>
            <a:r>
              <a:rPr lang="en-US" altLang="zh-CN" i="1" dirty="0" smtClean="0"/>
              <a:t>n</a:t>
            </a:r>
          </a:p>
          <a:p>
            <a:r>
              <a:rPr lang="en-US" altLang="zh-CN" dirty="0" smtClean="0"/>
              <a:t>Existence of Identity Elements</a:t>
            </a:r>
          </a:p>
          <a:p>
            <a:pPr lvl="1"/>
            <a:r>
              <a:rPr lang="en-US" altLang="zh-CN" dirty="0" smtClean="0"/>
              <a:t>(0 +</a:t>
            </a:r>
            <a:r>
              <a:rPr lang="en-US" altLang="zh-CN" i="1" dirty="0" smtClean="0"/>
              <a:t> w</a:t>
            </a:r>
            <a:r>
              <a:rPr lang="en-US" altLang="zh-CN" dirty="0" smtClean="0"/>
              <a:t>) mod </a:t>
            </a:r>
            <a:r>
              <a:rPr lang="en-US" altLang="zh-CN" i="1" dirty="0" smtClean="0"/>
              <a:t>n </a:t>
            </a:r>
            <a:r>
              <a:rPr lang="en-US" altLang="zh-CN" dirty="0" smtClean="0"/>
              <a:t>= (</a:t>
            </a:r>
            <a:r>
              <a:rPr lang="en-US" altLang="zh-CN" i="1" dirty="0" smtClean="0"/>
              <a:t>w </a:t>
            </a:r>
            <a:r>
              <a:rPr lang="en-US" altLang="zh-CN" dirty="0" smtClean="0"/>
              <a:t>+ 0) mod </a:t>
            </a:r>
            <a:r>
              <a:rPr lang="en-US" altLang="zh-CN" i="1" dirty="0" smtClean="0"/>
              <a:t>n</a:t>
            </a:r>
            <a:endParaRPr lang="en-US" altLang="zh-CN" dirty="0" smtClean="0"/>
          </a:p>
          <a:p>
            <a:pPr lvl="1"/>
            <a:r>
              <a:rPr lang="en-US" altLang="zh-CN" dirty="0" smtClean="0"/>
              <a:t>(1 </a:t>
            </a:r>
            <a:r>
              <a:rPr lang="en-US" altLang="zh-CN" dirty="0" smtClean="0">
                <a:sym typeface="Symbol"/>
              </a:rPr>
              <a:t> </a:t>
            </a:r>
            <a:r>
              <a:rPr lang="en-US" altLang="zh-CN" i="1" dirty="0" smtClean="0"/>
              <a:t>w</a:t>
            </a:r>
            <a:r>
              <a:rPr lang="en-US" altLang="zh-CN" dirty="0" smtClean="0"/>
              <a:t>) mod </a:t>
            </a:r>
            <a:r>
              <a:rPr lang="en-US" altLang="zh-CN" i="1" dirty="0" smtClean="0"/>
              <a:t>n </a:t>
            </a:r>
            <a:r>
              <a:rPr lang="en-US" altLang="zh-CN" dirty="0" smtClean="0"/>
              <a:t>= (</a:t>
            </a:r>
            <a:r>
              <a:rPr lang="en-US" altLang="zh-CN" i="1" dirty="0" smtClean="0"/>
              <a:t>w</a:t>
            </a:r>
            <a:r>
              <a:rPr lang="en-US" altLang="zh-CN" dirty="0" smtClean="0"/>
              <a:t> </a:t>
            </a:r>
            <a:r>
              <a:rPr lang="en-US" altLang="zh-CN" dirty="0" smtClean="0">
                <a:sym typeface="Symbol"/>
              </a:rPr>
              <a:t> </a:t>
            </a:r>
            <a:r>
              <a:rPr lang="en-US" altLang="zh-CN" dirty="0" smtClean="0"/>
              <a:t>1) mod </a:t>
            </a:r>
            <a:r>
              <a:rPr lang="en-US" altLang="zh-CN" i="1" dirty="0" smtClean="0"/>
              <a:t>n</a:t>
            </a:r>
            <a:endParaRPr lang="en-US" altLang="zh-CN" dirty="0" smtClean="0"/>
          </a:p>
          <a:p>
            <a:r>
              <a:rPr lang="en-US" altLang="zh-CN" dirty="0" smtClean="0"/>
              <a:t>Existence of Additive Inverses</a:t>
            </a:r>
          </a:p>
          <a:p>
            <a:pPr lvl="1"/>
            <a:r>
              <a:rPr lang="en-US" altLang="zh-CN" dirty="0" smtClean="0"/>
              <a:t>For each</a:t>
            </a:r>
            <a:r>
              <a:rPr lang="en-US" altLang="zh-CN" i="1" dirty="0" smtClean="0"/>
              <a:t> w</a:t>
            </a:r>
            <a:r>
              <a:rPr lang="en-US" altLang="zh-CN" dirty="0" smtClean="0"/>
              <a:t> </a:t>
            </a:r>
            <a:r>
              <a:rPr lang="en-US" altLang="zh-CN" dirty="0" smtClean="0">
                <a:sym typeface="Symbol"/>
              </a:rPr>
              <a:t> </a:t>
            </a:r>
            <a:r>
              <a:rPr lang="en-US" altLang="zh-CN" i="1" dirty="0" smtClean="0"/>
              <a:t>Z</a:t>
            </a:r>
            <a:r>
              <a:rPr lang="en-US" altLang="zh-CN" i="1" baseline="-25000" dirty="0" smtClean="0"/>
              <a:t>n</a:t>
            </a:r>
            <a:r>
              <a:rPr lang="en-US" altLang="zh-CN" dirty="0" smtClean="0"/>
              <a:t>, there exists a </a:t>
            </a:r>
            <a:r>
              <a:rPr lang="en-US" altLang="zh-CN" i="1" dirty="0" smtClean="0"/>
              <a:t>z</a:t>
            </a:r>
            <a:r>
              <a:rPr lang="en-US" altLang="zh-CN" dirty="0" smtClean="0">
                <a:sym typeface="Symbol"/>
              </a:rPr>
              <a:t>  </a:t>
            </a:r>
            <a:r>
              <a:rPr lang="en-US" altLang="zh-CN" i="1" dirty="0" smtClean="0"/>
              <a:t>Z</a:t>
            </a:r>
            <a:r>
              <a:rPr lang="en-US" altLang="zh-CN" i="1" baseline="-25000" dirty="0" smtClean="0"/>
              <a:t>n</a:t>
            </a:r>
            <a:r>
              <a:rPr lang="en-US" altLang="zh-CN" dirty="0" smtClean="0"/>
              <a:t> such that</a:t>
            </a:r>
            <a:r>
              <a:rPr lang="en-US" altLang="zh-CN" i="1" dirty="0" smtClean="0"/>
              <a:t> w </a:t>
            </a:r>
            <a:r>
              <a:rPr lang="en-US" altLang="zh-CN" dirty="0" smtClean="0"/>
              <a:t>+ </a:t>
            </a:r>
            <a:r>
              <a:rPr lang="en-US" altLang="zh-CN" i="1" dirty="0" smtClean="0"/>
              <a:t>z </a:t>
            </a:r>
            <a:r>
              <a:rPr lang="en-US" altLang="zh-CN" dirty="0" smtClean="0"/>
              <a:t>= 0 mod </a:t>
            </a:r>
            <a:r>
              <a:rPr lang="en-US" altLang="zh-CN" i="1" dirty="0" smtClean="0"/>
              <a:t>n</a:t>
            </a:r>
          </a:p>
          <a:p>
            <a:r>
              <a:rPr lang="en-US" altLang="zh-CN" dirty="0" err="1" smtClean="0"/>
              <a:t>Commutativity</a:t>
            </a:r>
            <a:endParaRPr lang="en-US" altLang="zh-CN" dirty="0" smtClean="0"/>
          </a:p>
          <a:p>
            <a:pPr lvl="1"/>
            <a:r>
              <a:rPr lang="en-US" altLang="zh-CN" dirty="0" smtClean="0"/>
              <a:t>(</a:t>
            </a:r>
            <a:r>
              <a:rPr lang="en-US" altLang="zh-CN" i="1" dirty="0" smtClean="0"/>
              <a:t>w</a:t>
            </a:r>
            <a:r>
              <a:rPr lang="en-US" altLang="zh-CN" dirty="0" smtClean="0"/>
              <a:t> + </a:t>
            </a:r>
            <a:r>
              <a:rPr lang="en-US" altLang="zh-CN" i="1" dirty="0" smtClean="0"/>
              <a:t>x</a:t>
            </a:r>
            <a:r>
              <a:rPr lang="en-US" altLang="zh-CN" dirty="0" smtClean="0"/>
              <a:t>) mod </a:t>
            </a:r>
            <a:r>
              <a:rPr lang="en-US" altLang="zh-CN" i="1" dirty="0" smtClean="0"/>
              <a:t>n</a:t>
            </a:r>
            <a:r>
              <a:rPr lang="en-US" altLang="zh-CN" dirty="0" smtClean="0"/>
              <a:t> = (</a:t>
            </a:r>
            <a:r>
              <a:rPr lang="en-US" altLang="zh-CN" i="1" dirty="0" smtClean="0"/>
              <a:t>x</a:t>
            </a:r>
            <a:r>
              <a:rPr lang="en-US" altLang="zh-CN" dirty="0" smtClean="0"/>
              <a:t> + </a:t>
            </a:r>
            <a:r>
              <a:rPr lang="en-US" altLang="zh-CN" i="1" dirty="0" smtClean="0"/>
              <a:t>w</a:t>
            </a:r>
            <a:r>
              <a:rPr lang="en-US" altLang="zh-CN" dirty="0" smtClean="0"/>
              <a:t>) mod </a:t>
            </a:r>
            <a:r>
              <a:rPr lang="en-US" altLang="zh-CN" i="1" dirty="0" smtClean="0"/>
              <a:t>n</a:t>
            </a:r>
          </a:p>
          <a:p>
            <a:pPr lvl="1"/>
            <a:r>
              <a:rPr lang="en-US" altLang="zh-CN" dirty="0" smtClean="0"/>
              <a:t>(</a:t>
            </a:r>
            <a:r>
              <a:rPr lang="en-US" altLang="zh-CN" i="1" dirty="0" smtClean="0"/>
              <a:t>w</a:t>
            </a:r>
            <a:r>
              <a:rPr lang="en-US" altLang="zh-CN" dirty="0" smtClean="0"/>
              <a:t> </a:t>
            </a:r>
            <a:r>
              <a:rPr lang="en-US" altLang="zh-CN" dirty="0" smtClean="0">
                <a:sym typeface="Symbol"/>
              </a:rPr>
              <a:t> </a:t>
            </a:r>
            <a:r>
              <a:rPr lang="en-US" altLang="zh-CN" i="1" dirty="0" smtClean="0"/>
              <a:t>x</a:t>
            </a:r>
            <a:r>
              <a:rPr lang="en-US" altLang="zh-CN" dirty="0" smtClean="0"/>
              <a:t>) mod </a:t>
            </a:r>
            <a:r>
              <a:rPr lang="en-US" altLang="zh-CN" i="1" dirty="0" smtClean="0"/>
              <a:t>n</a:t>
            </a:r>
            <a:r>
              <a:rPr lang="en-US" altLang="zh-CN" dirty="0" smtClean="0"/>
              <a:t> = (</a:t>
            </a:r>
            <a:r>
              <a:rPr lang="en-US" altLang="zh-CN" i="1" dirty="0" smtClean="0"/>
              <a:t>x</a:t>
            </a:r>
            <a:r>
              <a:rPr lang="en-US" altLang="zh-CN" dirty="0" smtClean="0"/>
              <a:t> </a:t>
            </a:r>
            <a:r>
              <a:rPr lang="en-US" altLang="zh-CN" dirty="0" smtClean="0">
                <a:sym typeface="Symbol"/>
              </a:rPr>
              <a:t> </a:t>
            </a:r>
            <a:r>
              <a:rPr lang="en-US" altLang="zh-CN" i="1" dirty="0" smtClean="0"/>
              <a:t>w</a:t>
            </a:r>
            <a:r>
              <a:rPr lang="en-US" altLang="zh-CN" dirty="0" smtClean="0"/>
              <a:t>) mod </a:t>
            </a:r>
            <a:r>
              <a:rPr lang="en-US" altLang="zh-CN" i="1" dirty="0" smtClean="0"/>
              <a:t>n</a:t>
            </a:r>
          </a:p>
          <a:p>
            <a:r>
              <a:rPr lang="en-US" altLang="zh-CN" dirty="0" err="1" smtClean="0"/>
              <a:t>Distributivity</a:t>
            </a:r>
            <a:r>
              <a:rPr lang="en-US" altLang="zh-CN" dirty="0" smtClean="0"/>
              <a:t> of multiplication over addition</a:t>
            </a:r>
          </a:p>
          <a:p>
            <a:pPr lvl="1"/>
            <a:r>
              <a:rPr lang="en-US" altLang="zh-CN" dirty="0" smtClean="0"/>
              <a:t>[</a:t>
            </a:r>
            <a:r>
              <a:rPr lang="en-US" altLang="zh-CN" i="1" dirty="0" smtClean="0"/>
              <a:t>w</a:t>
            </a:r>
            <a:r>
              <a:rPr lang="en-US" altLang="zh-CN" dirty="0" smtClean="0"/>
              <a:t> </a:t>
            </a:r>
            <a:r>
              <a:rPr lang="en-US" altLang="zh-CN" dirty="0" smtClean="0">
                <a:sym typeface="Symbol"/>
              </a:rPr>
              <a:t> </a:t>
            </a:r>
            <a:r>
              <a:rPr lang="en-US" altLang="zh-CN" dirty="0" smtClean="0"/>
              <a:t>(</a:t>
            </a:r>
            <a:r>
              <a:rPr lang="en-US" altLang="zh-CN" i="1" dirty="0" smtClean="0"/>
              <a:t>x</a:t>
            </a:r>
            <a:r>
              <a:rPr lang="en-US" altLang="zh-CN" dirty="0" smtClean="0"/>
              <a:t> + </a:t>
            </a:r>
            <a:r>
              <a:rPr lang="en-US" altLang="zh-CN" i="1" dirty="0" smtClean="0"/>
              <a:t>y</a:t>
            </a:r>
            <a:r>
              <a:rPr lang="en-US" altLang="zh-CN" dirty="0" smtClean="0"/>
              <a:t>)] mod </a:t>
            </a:r>
            <a:r>
              <a:rPr lang="en-US" altLang="zh-CN" i="1" dirty="0" smtClean="0"/>
              <a:t>n</a:t>
            </a:r>
            <a:r>
              <a:rPr lang="en-US" altLang="zh-CN" dirty="0" smtClean="0"/>
              <a:t> = [(</a:t>
            </a:r>
            <a:r>
              <a:rPr lang="en-US" altLang="zh-CN" i="1" dirty="0" smtClean="0"/>
              <a:t>w</a:t>
            </a:r>
            <a:r>
              <a:rPr lang="en-US" altLang="zh-CN" dirty="0" smtClean="0"/>
              <a:t> </a:t>
            </a:r>
            <a:r>
              <a:rPr lang="en-US" altLang="zh-CN" dirty="0" smtClean="0">
                <a:sym typeface="Symbol"/>
              </a:rPr>
              <a:t> </a:t>
            </a:r>
            <a:r>
              <a:rPr lang="en-US" altLang="zh-CN" i="1" dirty="0" smtClean="0"/>
              <a:t>x</a:t>
            </a:r>
            <a:r>
              <a:rPr lang="en-US" altLang="zh-CN" dirty="0" smtClean="0"/>
              <a:t>) + (</a:t>
            </a:r>
            <a:r>
              <a:rPr lang="en-US" altLang="zh-CN" i="1" dirty="0" smtClean="0"/>
              <a:t>w</a:t>
            </a:r>
            <a:r>
              <a:rPr lang="en-US" altLang="zh-CN" dirty="0" smtClean="0"/>
              <a:t> </a:t>
            </a:r>
            <a:r>
              <a:rPr lang="en-US" altLang="zh-CN" dirty="0" smtClean="0">
                <a:sym typeface="Symbol"/>
              </a:rPr>
              <a:t> </a:t>
            </a:r>
            <a:r>
              <a:rPr lang="en-US" altLang="zh-CN" i="1" dirty="0" smtClean="0"/>
              <a:t>y</a:t>
            </a:r>
            <a:r>
              <a:rPr lang="en-US" altLang="zh-CN" dirty="0" smtClean="0"/>
              <a:t>)] mod </a:t>
            </a:r>
            <a:r>
              <a:rPr lang="en-US" altLang="zh-CN" i="1" dirty="0" smtClean="0"/>
              <a:t>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a:t>
            </a:r>
            <a:r>
              <a:rPr lang="en-US" altLang="zh-CN" b="1" i="1" dirty="0" smtClean="0"/>
              <a:t>Z</a:t>
            </a:r>
            <a:r>
              <a:rPr lang="en-US" altLang="zh-CN" b="1" i="1" baseline="-25000" dirty="0" smtClean="0"/>
              <a:t>n</a:t>
            </a:r>
            <a:r>
              <a:rPr lang="en-US" altLang="zh-CN" dirty="0" smtClean="0"/>
              <a:t> </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18</a:t>
            </a:fld>
            <a:endParaRPr lang="zh-CN" altLang="en-US"/>
          </a:p>
        </p:txBody>
      </p:sp>
      <p:sp>
        <p:nvSpPr>
          <p:cNvPr id="6" name="内容占位符 5"/>
          <p:cNvSpPr>
            <a:spLocks noGrp="1"/>
          </p:cNvSpPr>
          <p:nvPr>
            <p:ph sz="quarter" idx="1"/>
          </p:nvPr>
        </p:nvSpPr>
        <p:spPr/>
        <p:txBody>
          <a:bodyPr>
            <a:normAutofit/>
          </a:bodyPr>
          <a:lstStyle/>
          <a:p>
            <a:r>
              <a:rPr lang="en-US" altLang="zh-CN" dirty="0" smtClean="0"/>
              <a:t>Is </a:t>
            </a:r>
            <a:r>
              <a:rPr lang="en-US" altLang="zh-CN" i="1" dirty="0" smtClean="0"/>
              <a:t>Z</a:t>
            </a:r>
            <a:r>
              <a:rPr lang="en-US" altLang="zh-CN" i="1" baseline="-25000" dirty="0" smtClean="0"/>
              <a:t>n</a:t>
            </a:r>
            <a:r>
              <a:rPr lang="en-US" altLang="zh-CN" dirty="0" smtClean="0"/>
              <a:t> a group? If so, what is the group operator? [The group operator is the modulo </a:t>
            </a:r>
            <a:r>
              <a:rPr lang="en-US" altLang="zh-CN" i="1" dirty="0" smtClean="0"/>
              <a:t>n</a:t>
            </a:r>
            <a:r>
              <a:rPr lang="en-US" altLang="zh-CN" dirty="0" smtClean="0"/>
              <a:t> addition.]</a:t>
            </a:r>
          </a:p>
          <a:p>
            <a:r>
              <a:rPr lang="en-US" altLang="zh-CN" dirty="0" smtClean="0"/>
              <a:t>Is </a:t>
            </a:r>
            <a:r>
              <a:rPr lang="en-US" altLang="zh-CN" i="1" dirty="0" smtClean="0"/>
              <a:t>Z</a:t>
            </a:r>
            <a:r>
              <a:rPr lang="en-US" altLang="zh-CN" i="1" baseline="-25000" dirty="0" smtClean="0"/>
              <a:t>n</a:t>
            </a:r>
            <a:r>
              <a:rPr lang="en-US" altLang="zh-CN" dirty="0" smtClean="0"/>
              <a:t> an </a:t>
            </a:r>
            <a:r>
              <a:rPr lang="en-US" altLang="zh-CN" dirty="0" err="1" smtClean="0"/>
              <a:t>abelian</a:t>
            </a:r>
            <a:r>
              <a:rPr lang="en-US" altLang="zh-CN" dirty="0" smtClean="0"/>
              <a:t> group?</a:t>
            </a:r>
          </a:p>
          <a:p>
            <a:r>
              <a:rPr lang="en-US" altLang="zh-CN" dirty="0" smtClean="0"/>
              <a:t>Is </a:t>
            </a:r>
            <a:r>
              <a:rPr lang="en-US" altLang="zh-CN" i="1" dirty="0" smtClean="0"/>
              <a:t>Z</a:t>
            </a:r>
            <a:r>
              <a:rPr lang="en-US" altLang="zh-CN" i="1" baseline="-25000" dirty="0" smtClean="0"/>
              <a:t>n</a:t>
            </a:r>
            <a:r>
              <a:rPr lang="en-US" altLang="zh-CN" dirty="0" smtClean="0"/>
              <a:t> a ring? </a:t>
            </a:r>
          </a:p>
          <a:p>
            <a:r>
              <a:rPr lang="en-US" altLang="zh-CN" dirty="0" smtClean="0"/>
              <a:t>Is </a:t>
            </a:r>
            <a:r>
              <a:rPr lang="en-US" altLang="zh-CN" i="1" dirty="0" smtClean="0"/>
              <a:t>Z</a:t>
            </a:r>
            <a:r>
              <a:rPr lang="en-US" altLang="zh-CN" i="1" baseline="-25000" dirty="0" smtClean="0"/>
              <a:t>n</a:t>
            </a:r>
            <a:r>
              <a:rPr lang="en-US" altLang="zh-CN" dirty="0" smtClean="0"/>
              <a:t> a commutative ring?</a:t>
            </a:r>
          </a:p>
          <a:p>
            <a:r>
              <a:rPr lang="en-US" altLang="zh-CN" dirty="0" smtClean="0"/>
              <a:t>Is </a:t>
            </a:r>
            <a:r>
              <a:rPr lang="en-US" altLang="zh-CN" i="1" dirty="0" smtClean="0"/>
              <a:t>Z</a:t>
            </a:r>
            <a:r>
              <a:rPr lang="en-US" altLang="zh-CN" i="1" baseline="-25000" dirty="0" smtClean="0"/>
              <a:t>n</a:t>
            </a:r>
            <a:r>
              <a:rPr lang="en-US" altLang="zh-CN" dirty="0" smtClean="0"/>
              <a:t> an integral domain?</a:t>
            </a:r>
          </a:p>
          <a:p>
            <a:r>
              <a:rPr lang="en-US" altLang="zh-CN" dirty="0" smtClean="0"/>
              <a:t>Is </a:t>
            </a:r>
            <a:r>
              <a:rPr lang="en-US" altLang="zh-CN" i="1" dirty="0" smtClean="0"/>
              <a:t>Z</a:t>
            </a:r>
            <a:r>
              <a:rPr lang="en-US" altLang="zh-CN" i="1" baseline="-25000" dirty="0" smtClean="0"/>
              <a:t>n</a:t>
            </a:r>
            <a:r>
              <a:rPr lang="en-US" altLang="zh-CN" dirty="0" smtClean="0"/>
              <a:t> a field?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Asymmetries between modulo addition and modulo multiplication over </a:t>
            </a:r>
            <a:r>
              <a:rPr lang="en-US" altLang="zh-CN" b="1" i="1" dirty="0" smtClean="0"/>
              <a:t>Z</a:t>
            </a:r>
            <a:r>
              <a:rPr lang="en-US" altLang="zh-CN" b="1" i="1" baseline="-25000" dirty="0" smtClean="0"/>
              <a:t>n</a:t>
            </a:r>
            <a:endParaRPr lang="zh-CN" altLang="en-US" b="1" i="1" baseline="-25000"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19</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dirty="0" smtClean="0"/>
              <a:t>For every element of </a:t>
            </a:r>
            <a:r>
              <a:rPr lang="en-US" altLang="zh-CN" i="1" dirty="0" smtClean="0"/>
              <a:t>Z</a:t>
            </a:r>
            <a:r>
              <a:rPr lang="en-US" altLang="zh-CN" i="1" baseline="-25000" dirty="0" smtClean="0"/>
              <a:t>n</a:t>
            </a:r>
            <a:r>
              <a:rPr lang="en-US" altLang="zh-CN" dirty="0" smtClean="0"/>
              <a:t>, there exists an additive inverse in </a:t>
            </a:r>
            <a:r>
              <a:rPr lang="en-US" altLang="zh-CN" i="1" dirty="0" smtClean="0"/>
              <a:t>Z</a:t>
            </a:r>
            <a:r>
              <a:rPr lang="en-US" altLang="zh-CN" i="1" baseline="-25000" dirty="0" smtClean="0"/>
              <a:t>n</a:t>
            </a:r>
            <a:r>
              <a:rPr lang="en-US" altLang="zh-CN" dirty="0" smtClean="0"/>
              <a:t>. But not all of the elements in </a:t>
            </a:r>
            <a:r>
              <a:rPr lang="en-US" altLang="zh-CN" i="1" dirty="0" smtClean="0"/>
              <a:t>Z</a:t>
            </a:r>
            <a:r>
              <a:rPr lang="en-US" altLang="zh-CN" i="1" baseline="-25000" dirty="0" smtClean="0"/>
              <a:t>n</a:t>
            </a:r>
            <a:r>
              <a:rPr lang="en-US" altLang="zh-CN" dirty="0" smtClean="0"/>
              <a:t> have multiplicative inverse</a:t>
            </a:r>
          </a:p>
          <a:p>
            <a:r>
              <a:rPr lang="en-US" altLang="zh-CN" dirty="0" smtClean="0"/>
              <a:t>Shown below are the additive and the multiplicative inverses for modulo 8 arithmetic:</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Note that the multiplicative inverses exist for only those elements of </a:t>
            </a:r>
            <a:r>
              <a:rPr lang="en-US" altLang="zh-CN" i="1" dirty="0" smtClean="0"/>
              <a:t>Z</a:t>
            </a:r>
            <a:r>
              <a:rPr lang="en-US" altLang="zh-CN" i="1" baseline="-25000" dirty="0" smtClean="0"/>
              <a:t>n</a:t>
            </a:r>
            <a:r>
              <a:rPr lang="en-US" altLang="zh-CN" dirty="0" smtClean="0"/>
              <a:t> that are </a:t>
            </a:r>
            <a:r>
              <a:rPr lang="en-US" altLang="zh-CN" dirty="0" smtClean="0">
                <a:solidFill>
                  <a:srgbClr val="FF0000"/>
                </a:solidFill>
              </a:rPr>
              <a:t>relatively prime to </a:t>
            </a:r>
            <a:r>
              <a:rPr lang="en-US" altLang="zh-CN" i="1" dirty="0" smtClean="0">
                <a:solidFill>
                  <a:srgbClr val="FF0000"/>
                </a:solidFill>
              </a:rPr>
              <a:t>n</a:t>
            </a:r>
          </a:p>
          <a:p>
            <a:r>
              <a:rPr lang="en-US" altLang="zh-CN" dirty="0" smtClean="0"/>
              <a:t>Two integers </a:t>
            </a:r>
            <a:r>
              <a:rPr lang="en-US" altLang="zh-CN" i="1" dirty="0" smtClean="0"/>
              <a:t>a</a:t>
            </a:r>
            <a:r>
              <a:rPr lang="en-US" altLang="zh-CN" dirty="0" smtClean="0"/>
              <a:t> and </a:t>
            </a:r>
            <a:r>
              <a:rPr lang="en-US" altLang="zh-CN" i="1" dirty="0" smtClean="0"/>
              <a:t>b</a:t>
            </a:r>
            <a:r>
              <a:rPr lang="en-US" altLang="zh-CN" dirty="0" smtClean="0"/>
              <a:t> are relatively prime to each other if </a:t>
            </a:r>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b</a:t>
            </a:r>
            <a:r>
              <a:rPr lang="en-US" altLang="zh-CN" dirty="0" smtClean="0"/>
              <a:t>) = 1 where </a:t>
            </a:r>
            <a:r>
              <a:rPr lang="en-US" altLang="zh-CN" dirty="0" err="1" smtClean="0"/>
              <a:t>gcd</a:t>
            </a:r>
            <a:r>
              <a:rPr lang="en-US" altLang="zh-CN" dirty="0" smtClean="0"/>
              <a:t> denotes the greatest common divisor</a:t>
            </a:r>
          </a:p>
        </p:txBody>
      </p:sp>
      <p:graphicFrame>
        <p:nvGraphicFramePr>
          <p:cNvPr id="7" name="表格 6"/>
          <p:cNvGraphicFramePr>
            <a:graphicFrameLocks noGrp="1"/>
          </p:cNvGraphicFramePr>
          <p:nvPr>
            <p:extLst>
              <p:ext uri="{D42A27DB-BD31-4B8C-83A1-F6EECF244321}">
                <p14:modId xmlns:p14="http://schemas.microsoft.com/office/powerpoint/2010/main" xmlns="" val="3793619119"/>
              </p:ext>
            </p:extLst>
          </p:nvPr>
        </p:nvGraphicFramePr>
        <p:xfrm>
          <a:off x="1187624" y="2996952"/>
          <a:ext cx="7032274" cy="1112520"/>
        </p:xfrm>
        <a:graphic>
          <a:graphicData uri="http://schemas.openxmlformats.org/drawingml/2006/table">
            <a:tbl>
              <a:tblPr firstRow="1" bandRow="1">
                <a:tableStyleId>{69CF1AB2-1976-4502-BF36-3FF5EA218861}</a:tableStyleId>
              </a:tblPr>
              <a:tblGrid>
                <a:gridCol w="2855810"/>
                <a:gridCol w="528566"/>
                <a:gridCol w="576064"/>
                <a:gridCol w="551554"/>
                <a:gridCol w="504056"/>
                <a:gridCol w="504056"/>
                <a:gridCol w="504056"/>
                <a:gridCol w="504056"/>
                <a:gridCol w="504056"/>
              </a:tblGrid>
              <a:tr h="370840">
                <a:tc>
                  <a:txBody>
                    <a:bodyPr/>
                    <a:lstStyle/>
                    <a:p>
                      <a:r>
                        <a:rPr lang="en-US" altLang="zh-CN" b="0" i="1" dirty="0" smtClean="0"/>
                        <a:t>Z</a:t>
                      </a:r>
                      <a:r>
                        <a:rPr lang="en-US" altLang="zh-CN" baseline="-25000" dirty="0" smtClean="0"/>
                        <a:t>8</a:t>
                      </a:r>
                      <a:endParaRPr lang="zh-CN" altLang="en-US" baseline="-25000"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b="0" dirty="0" smtClean="0"/>
                        <a:t>2</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4</a:t>
                      </a:r>
                      <a:endParaRPr lang="zh-CN" altLang="en-US" b="0" dirty="0"/>
                    </a:p>
                  </a:txBody>
                  <a:tcPr/>
                </a:tc>
                <a:tc>
                  <a:txBody>
                    <a:bodyPr/>
                    <a:lstStyle/>
                    <a:p>
                      <a:pPr algn="ctr"/>
                      <a:r>
                        <a:rPr lang="en-US" altLang="zh-CN" b="0" dirty="0" smtClean="0"/>
                        <a:t>5</a:t>
                      </a:r>
                      <a:endParaRPr lang="zh-CN" altLang="en-US" b="0" dirty="0"/>
                    </a:p>
                  </a:txBody>
                  <a:tcPr/>
                </a:tc>
                <a:tc>
                  <a:txBody>
                    <a:bodyPr/>
                    <a:lstStyle/>
                    <a:p>
                      <a:pPr algn="ctr"/>
                      <a:r>
                        <a:rPr lang="en-US" altLang="zh-CN" b="0" dirty="0" smtClean="0"/>
                        <a:t>6</a:t>
                      </a:r>
                      <a:endParaRPr lang="zh-CN" altLang="en-US" b="0" dirty="0"/>
                    </a:p>
                  </a:txBody>
                  <a:tcPr/>
                </a:tc>
                <a:tc>
                  <a:txBody>
                    <a:bodyPr/>
                    <a:lstStyle/>
                    <a:p>
                      <a:pPr algn="ctr"/>
                      <a:r>
                        <a:rPr lang="en-US" altLang="zh-CN" b="0" dirty="0" smtClean="0"/>
                        <a:t>7</a:t>
                      </a:r>
                      <a:endParaRPr lang="zh-CN" altLang="en-US" b="0" dirty="0"/>
                    </a:p>
                  </a:txBody>
                  <a:tcPr/>
                </a:tc>
              </a:tr>
              <a:tr h="370840">
                <a:tc>
                  <a:txBody>
                    <a:bodyPr/>
                    <a:lstStyle/>
                    <a:p>
                      <a:r>
                        <a:rPr lang="en-US" altLang="zh-CN" dirty="0" smtClean="0"/>
                        <a:t>Additive inverse</a:t>
                      </a:r>
                      <a:endParaRPr lang="zh-CN" altLang="en-US" dirty="0"/>
                    </a:p>
                  </a:txBody>
                  <a:tcPr/>
                </a:tc>
                <a:tc>
                  <a:txBody>
                    <a:bodyPr/>
                    <a:lstStyle/>
                    <a:p>
                      <a:pPr algn="ctr"/>
                      <a:r>
                        <a:rPr lang="en-US" altLang="zh-CN" b="0" dirty="0" smtClean="0"/>
                        <a:t>0</a:t>
                      </a:r>
                      <a:endParaRPr lang="zh-CN" altLang="en-US" b="0" dirty="0"/>
                    </a:p>
                  </a:txBody>
                  <a:tcPr/>
                </a:tc>
                <a:tc>
                  <a:txBody>
                    <a:bodyPr/>
                    <a:lstStyle/>
                    <a:p>
                      <a:pPr algn="ctr"/>
                      <a:r>
                        <a:rPr lang="en-US" altLang="zh-CN" b="0" dirty="0" smtClean="0"/>
                        <a:t>7</a:t>
                      </a:r>
                      <a:endParaRPr lang="zh-CN" altLang="en-US" b="0" dirty="0"/>
                    </a:p>
                  </a:txBody>
                  <a:tcPr/>
                </a:tc>
                <a:tc>
                  <a:txBody>
                    <a:bodyPr/>
                    <a:lstStyle/>
                    <a:p>
                      <a:pPr algn="ctr"/>
                      <a:r>
                        <a:rPr lang="en-US" altLang="zh-CN" b="0" dirty="0" smtClean="0"/>
                        <a:t>6</a:t>
                      </a:r>
                      <a:endParaRPr lang="zh-CN" altLang="en-US" b="0" dirty="0"/>
                    </a:p>
                  </a:txBody>
                  <a:tcPr/>
                </a:tc>
                <a:tc>
                  <a:txBody>
                    <a:bodyPr/>
                    <a:lstStyle/>
                    <a:p>
                      <a:pPr algn="ctr"/>
                      <a:r>
                        <a:rPr lang="en-US" altLang="zh-CN" b="0" dirty="0" smtClean="0"/>
                        <a:t>5</a:t>
                      </a:r>
                      <a:endParaRPr lang="zh-CN" altLang="en-US" b="0" dirty="0"/>
                    </a:p>
                  </a:txBody>
                  <a:tcPr/>
                </a:tc>
                <a:tc>
                  <a:txBody>
                    <a:bodyPr/>
                    <a:lstStyle/>
                    <a:p>
                      <a:pPr algn="ctr"/>
                      <a:r>
                        <a:rPr lang="en-US" altLang="zh-CN" b="0" dirty="0" smtClean="0"/>
                        <a:t>4</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b="0" dirty="0" smtClean="0"/>
                        <a:t>2</a:t>
                      </a:r>
                      <a:endParaRPr lang="zh-CN" altLang="en-US" b="0" dirty="0"/>
                    </a:p>
                  </a:txBody>
                  <a:tcPr/>
                </a:tc>
                <a:tc>
                  <a:txBody>
                    <a:bodyPr/>
                    <a:lstStyle/>
                    <a:p>
                      <a:pPr algn="ctr"/>
                      <a:r>
                        <a:rPr lang="en-US" altLang="zh-CN" b="0" dirty="0" smtClean="0"/>
                        <a:t>1</a:t>
                      </a:r>
                      <a:endParaRPr lang="zh-CN" altLang="en-US" b="0" dirty="0"/>
                    </a:p>
                  </a:txBody>
                  <a:tcPr/>
                </a:tc>
              </a:tr>
              <a:tr h="370840">
                <a:tc>
                  <a:txBody>
                    <a:bodyPr/>
                    <a:lstStyle/>
                    <a:p>
                      <a:r>
                        <a:rPr lang="en-US" altLang="zh-CN" dirty="0" smtClean="0"/>
                        <a:t>Multiplicative inverse</a:t>
                      </a:r>
                      <a:endParaRPr lang="zh-CN" altLang="en-US" dirty="0"/>
                    </a:p>
                  </a:txBody>
                  <a:tcPr/>
                </a:tc>
                <a:tc>
                  <a:txBody>
                    <a:bodyPr/>
                    <a:lstStyle/>
                    <a:p>
                      <a:pPr algn="ctr"/>
                      <a:r>
                        <a:rPr lang="en-US" altLang="zh-CN" sz="1800" b="0" dirty="0" smtClean="0">
                          <a:latin typeface="Courier New" pitchFamily="49" charset="0"/>
                          <a:cs typeface="Courier New" pitchFamily="49" charset="0"/>
                        </a:rPr>
                        <a:t>-</a:t>
                      </a:r>
                      <a:endParaRPr lang="zh-CN" altLang="en-US" b="0" dirty="0"/>
                    </a:p>
                  </a:txBody>
                  <a:tcPr/>
                </a:tc>
                <a:tc>
                  <a:txBody>
                    <a:bodyPr/>
                    <a:lstStyle/>
                    <a:p>
                      <a:pPr algn="ctr"/>
                      <a:r>
                        <a:rPr lang="en-US" altLang="zh-CN" b="0" dirty="0" smtClean="0"/>
                        <a:t>1</a:t>
                      </a:r>
                      <a:endParaRPr lang="zh-CN" altLang="en-US" b="0" dirty="0"/>
                    </a:p>
                  </a:txBody>
                  <a:tcPr/>
                </a:tc>
                <a:tc>
                  <a:txBody>
                    <a:bodyPr/>
                    <a:lstStyle/>
                    <a:p>
                      <a:pPr algn="ctr"/>
                      <a:r>
                        <a:rPr lang="en-US" altLang="zh-CN" sz="1800" b="0" dirty="0" smtClean="0">
                          <a:latin typeface="Courier New" pitchFamily="49" charset="0"/>
                          <a:cs typeface="Courier New" pitchFamily="49" charset="0"/>
                        </a:rPr>
                        <a:t>-</a:t>
                      </a:r>
                      <a:endParaRPr lang="zh-CN" altLang="en-US" b="0" dirty="0"/>
                    </a:p>
                  </a:txBody>
                  <a:tcPr/>
                </a:tc>
                <a:tc>
                  <a:txBody>
                    <a:bodyPr/>
                    <a:lstStyle/>
                    <a:p>
                      <a:pPr algn="ctr"/>
                      <a:r>
                        <a:rPr lang="en-US" altLang="zh-CN" b="0" dirty="0" smtClean="0"/>
                        <a:t>3</a:t>
                      </a:r>
                      <a:endParaRPr lang="zh-CN" altLang="en-US" b="0" dirty="0"/>
                    </a:p>
                  </a:txBody>
                  <a:tcPr/>
                </a:tc>
                <a:tc>
                  <a:txBody>
                    <a:bodyPr/>
                    <a:lstStyle/>
                    <a:p>
                      <a:pPr algn="ctr"/>
                      <a:r>
                        <a:rPr lang="en-US" altLang="zh-CN" sz="1800" b="0" dirty="0" smtClean="0">
                          <a:latin typeface="Courier New" pitchFamily="49" charset="0"/>
                          <a:cs typeface="Courier New" pitchFamily="49" charset="0"/>
                        </a:rPr>
                        <a:t>-</a:t>
                      </a:r>
                      <a:endParaRPr lang="zh-CN" altLang="en-US" b="0" dirty="0"/>
                    </a:p>
                  </a:txBody>
                  <a:tcPr/>
                </a:tc>
                <a:tc>
                  <a:txBody>
                    <a:bodyPr/>
                    <a:lstStyle/>
                    <a:p>
                      <a:pPr algn="ctr"/>
                      <a:r>
                        <a:rPr lang="en-US" altLang="zh-CN" b="0" dirty="0" smtClean="0"/>
                        <a:t>5</a:t>
                      </a:r>
                      <a:endParaRPr lang="zh-CN" altLang="en-US" b="0" dirty="0"/>
                    </a:p>
                  </a:txBody>
                  <a:tcPr/>
                </a:tc>
                <a:tc>
                  <a:txBody>
                    <a:bodyPr/>
                    <a:lstStyle/>
                    <a:p>
                      <a:pPr algn="ctr"/>
                      <a:r>
                        <a:rPr lang="en-US" altLang="zh-CN" sz="1800" b="0" dirty="0" smtClean="0">
                          <a:latin typeface="Courier New" pitchFamily="49" charset="0"/>
                          <a:cs typeface="Courier New" pitchFamily="49" charset="0"/>
                        </a:rPr>
                        <a:t>-</a:t>
                      </a:r>
                      <a:endParaRPr lang="zh-CN" altLang="en-US" b="0" dirty="0"/>
                    </a:p>
                  </a:txBody>
                  <a:tcPr/>
                </a:tc>
                <a:tc>
                  <a:txBody>
                    <a:bodyPr/>
                    <a:lstStyle/>
                    <a:p>
                      <a:pPr algn="ctr"/>
                      <a:r>
                        <a:rPr lang="en-US" altLang="zh-CN" b="0" dirty="0" smtClean="0"/>
                        <a:t>7</a:t>
                      </a:r>
                      <a:endParaRPr lang="zh-CN" altLang="en-US" b="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sz="2800" b="1" dirty="0"/>
              <a:t>Modular arithmetic</a:t>
            </a:r>
            <a:r>
              <a:rPr lang="zh-CN" altLang="en-US" sz="2800" b="1" dirty="0"/>
              <a:t>模运算</a:t>
            </a:r>
            <a:endParaRPr lang="en-US" altLang="zh-CN" sz="2800" b="1" dirty="0"/>
          </a:p>
          <a:p>
            <a:r>
              <a:rPr lang="en-US" altLang="zh-CN" sz="2800" dirty="0" smtClean="0"/>
              <a:t>Group, ring, field</a:t>
            </a:r>
          </a:p>
          <a:p>
            <a:r>
              <a:rPr lang="en-US" altLang="zh-CN" sz="2800" dirty="0" smtClean="0"/>
              <a:t>Multiplicative group</a:t>
            </a:r>
            <a:r>
              <a:rPr lang="en-US" altLang="zh-CN" sz="2800" i="1" dirty="0"/>
              <a:t> Z</a:t>
            </a:r>
            <a:r>
              <a:rPr lang="en-US" altLang="zh-CN" sz="2800" i="1" baseline="-25000" dirty="0"/>
              <a:t>n</a:t>
            </a:r>
            <a:r>
              <a:rPr lang="en-US" altLang="zh-CN" sz="2800" i="1" baseline="30000" dirty="0" smtClean="0"/>
              <a:t>* </a:t>
            </a:r>
            <a:r>
              <a:rPr lang="zh-CN" altLang="en-US" sz="2800" dirty="0" smtClean="0"/>
              <a:t>乘法群</a:t>
            </a:r>
            <a:endParaRPr lang="en-US" altLang="zh-CN" sz="2800" dirty="0" smtClean="0"/>
          </a:p>
          <a:p>
            <a:r>
              <a:rPr lang="en-US" altLang="zh-CN" sz="2800" dirty="0" smtClean="0"/>
              <a:t>Cyclic group </a:t>
            </a:r>
            <a:r>
              <a:rPr lang="en-US" altLang="zh-CN" sz="2800" i="1" dirty="0" smtClean="0"/>
              <a:t>Z</a:t>
            </a:r>
            <a:r>
              <a:rPr lang="en-US" altLang="zh-CN" sz="2800" i="1" baseline="-25000" dirty="0" smtClean="0"/>
              <a:t>n</a:t>
            </a:r>
            <a:r>
              <a:rPr lang="en-US" altLang="zh-CN" sz="2800" i="1" baseline="30000" dirty="0" smtClean="0"/>
              <a:t>*</a:t>
            </a:r>
            <a:r>
              <a:rPr lang="en-US" altLang="zh-CN" sz="2800" dirty="0" smtClean="0"/>
              <a:t> </a:t>
            </a:r>
            <a:r>
              <a:rPr lang="zh-CN" altLang="en-US" sz="2800" dirty="0" smtClean="0"/>
              <a:t>循环群</a:t>
            </a:r>
            <a:endParaRPr lang="en-US" altLang="zh-CN" sz="2800" dirty="0" smtClean="0"/>
          </a:p>
          <a:p>
            <a:r>
              <a:rPr lang="en-US" altLang="zh-CN" sz="2800" dirty="0"/>
              <a:t>Finite </a:t>
            </a:r>
            <a:r>
              <a:rPr lang="en-US" altLang="zh-CN" sz="2800" dirty="0" smtClean="0"/>
              <a:t>field </a:t>
            </a:r>
            <a:r>
              <a:rPr lang="en-US" altLang="zh-CN" sz="2800" i="1" dirty="0" err="1" smtClean="0"/>
              <a:t>F</a:t>
            </a:r>
            <a:r>
              <a:rPr lang="en-US" altLang="zh-CN" sz="2800" i="1" baseline="-25000" dirty="0" err="1" smtClean="0"/>
              <a:t>p</a:t>
            </a:r>
            <a:r>
              <a:rPr lang="en-US" altLang="zh-CN" sz="2800" i="1" baseline="-25000" dirty="0" smtClean="0"/>
              <a:t> </a:t>
            </a:r>
            <a:r>
              <a:rPr lang="zh-CN" altLang="en-US" sz="2800" dirty="0" smtClean="0"/>
              <a:t>有限域</a:t>
            </a:r>
            <a:endParaRPr lang="en-US" altLang="zh-CN" sz="2800" dirty="0" smtClean="0"/>
          </a:p>
          <a:p>
            <a:r>
              <a:rPr lang="en-US" altLang="zh-CN" sz="2800" dirty="0" smtClean="0">
                <a:solidFill>
                  <a:schemeClr val="bg1">
                    <a:lumMod val="50000"/>
                  </a:schemeClr>
                </a:solidFill>
              </a:rPr>
              <a:t>Polynomial arithmetic</a:t>
            </a:r>
            <a:r>
              <a:rPr lang="zh-CN" altLang="en-US" sz="2800" dirty="0" smtClean="0">
                <a:solidFill>
                  <a:schemeClr val="bg1">
                    <a:lumMod val="50000"/>
                  </a:schemeClr>
                </a:solidFill>
              </a:rPr>
              <a:t>多项式运算</a:t>
            </a:r>
            <a:endParaRPr lang="en-US" altLang="zh-CN" sz="2800" dirty="0" smtClean="0">
              <a:solidFill>
                <a:schemeClr val="bg1">
                  <a:lumMod val="50000"/>
                </a:schemeClr>
              </a:solidFill>
            </a:endParaRPr>
          </a:p>
          <a:p>
            <a:pPr lvl="1"/>
            <a:r>
              <a:rPr lang="en-US" altLang="zh-CN" sz="2500" dirty="0" smtClean="0">
                <a:solidFill>
                  <a:schemeClr val="bg1">
                    <a:lumMod val="50000"/>
                  </a:schemeClr>
                </a:solidFill>
              </a:rPr>
              <a:t>Polynomial coefficients are drawn from a finite field</a:t>
            </a:r>
          </a:p>
          <a:p>
            <a:pPr lvl="1"/>
            <a:r>
              <a:rPr lang="en-US" altLang="zh-CN" sz="2500" dirty="0" smtClean="0">
                <a:solidFill>
                  <a:schemeClr val="bg1">
                    <a:lumMod val="50000"/>
                  </a:schemeClr>
                </a:solidFill>
              </a:rPr>
              <a:t>The concept of an irreducible polynomial</a:t>
            </a:r>
          </a:p>
          <a:p>
            <a:pPr lvl="1"/>
            <a:r>
              <a:rPr lang="en-US" altLang="zh-CN" sz="2500" dirty="0" smtClean="0">
                <a:solidFill>
                  <a:schemeClr val="bg1">
                    <a:lumMod val="50000"/>
                  </a:schemeClr>
                </a:solidFill>
              </a:rPr>
              <a:t>Polynomials over the </a:t>
            </a:r>
            <a:r>
              <a:rPr lang="en-US" altLang="zh-CN" sz="2500" b="1" i="1" dirty="0" smtClean="0">
                <a:solidFill>
                  <a:schemeClr val="bg1">
                    <a:lumMod val="50000"/>
                  </a:schemeClr>
                </a:solidFill>
              </a:rPr>
              <a:t>GF</a:t>
            </a:r>
            <a:r>
              <a:rPr lang="en-US" altLang="zh-CN" sz="2500" dirty="0" smtClean="0">
                <a:solidFill>
                  <a:schemeClr val="bg1">
                    <a:lumMod val="50000"/>
                  </a:schemeClr>
                </a:solidFill>
              </a:rPr>
              <a:t>(2) finite field</a:t>
            </a:r>
          </a:p>
          <a:p>
            <a:r>
              <a:rPr lang="en-US" altLang="zh-CN" sz="2800" dirty="0" smtClean="0">
                <a:solidFill>
                  <a:schemeClr val="bg1">
                    <a:lumMod val="50000"/>
                  </a:schemeClr>
                </a:solidFill>
              </a:rPr>
              <a:t>Finite fields of the form </a:t>
            </a:r>
            <a:r>
              <a:rPr lang="en-US" altLang="zh-CN" sz="2800" b="1" i="1" dirty="0" smtClean="0">
                <a:solidFill>
                  <a:schemeClr val="bg1">
                    <a:lumMod val="50000"/>
                  </a:schemeClr>
                </a:solidFill>
              </a:rPr>
              <a:t>GF</a:t>
            </a:r>
            <a:r>
              <a:rPr lang="en-US" altLang="zh-CN" sz="2800" dirty="0" smtClean="0">
                <a:solidFill>
                  <a:schemeClr val="bg1">
                    <a:lumMod val="50000"/>
                  </a:schemeClr>
                </a:solidFill>
              </a:rPr>
              <a:t>(2</a:t>
            </a:r>
            <a:r>
              <a:rPr lang="en-US" altLang="zh-CN" sz="2800" i="1" baseline="30000" dirty="0" smtClean="0">
                <a:solidFill>
                  <a:schemeClr val="bg1">
                    <a:lumMod val="50000"/>
                  </a:schemeClr>
                </a:solidFill>
              </a:rPr>
              <a:t>n</a:t>
            </a:r>
            <a:r>
              <a:rPr lang="en-US" altLang="zh-CN" sz="2800" dirty="0" smtClean="0">
                <a:solidFill>
                  <a:schemeClr val="bg1">
                    <a:lumMod val="50000"/>
                  </a:schemeClr>
                </a:solidFill>
              </a:rPr>
              <a:t>)</a:t>
            </a:r>
            <a:endParaRPr lang="zh-CN" altLang="en-US" sz="2800" dirty="0" smtClean="0">
              <a:solidFill>
                <a:schemeClr val="bg1">
                  <a:lumMod val="50000"/>
                </a:schemeClr>
              </a:solidFill>
            </a:endParaRPr>
          </a:p>
          <a:p>
            <a:pPr lvl="1"/>
            <a:r>
              <a:rPr lang="en-US" altLang="zh-CN" sz="2500" dirty="0" smtClean="0">
                <a:solidFill>
                  <a:schemeClr val="bg1">
                    <a:lumMod val="50000"/>
                  </a:schemeClr>
                </a:solidFill>
              </a:rPr>
              <a:t>How arithmetic operations can be carried out by directly operating on the bit patterns for the elements of </a:t>
            </a:r>
            <a:r>
              <a:rPr lang="en-US" altLang="zh-CN" sz="2400" b="1" i="1" dirty="0" smtClean="0">
                <a:solidFill>
                  <a:schemeClr val="bg1">
                    <a:lumMod val="50000"/>
                  </a:schemeClr>
                </a:solidFill>
              </a:rPr>
              <a:t>GF</a:t>
            </a:r>
            <a:r>
              <a:rPr lang="en-US" altLang="zh-CN" sz="2400" dirty="0" smtClean="0">
                <a:solidFill>
                  <a:schemeClr val="bg1">
                    <a:lumMod val="50000"/>
                  </a:schemeClr>
                </a:solidFill>
              </a:rPr>
              <a:t>(2</a:t>
            </a:r>
            <a:r>
              <a:rPr lang="en-US" altLang="zh-CN" sz="2400" i="1" baseline="30000" dirty="0" smtClean="0">
                <a:solidFill>
                  <a:schemeClr val="bg1">
                    <a:lumMod val="50000"/>
                  </a:schemeClr>
                </a:solidFill>
              </a:rPr>
              <a:t>n</a:t>
            </a:r>
            <a:r>
              <a:rPr lang="en-US" altLang="zh-CN" sz="2400" dirty="0" smtClean="0">
                <a:solidFill>
                  <a:schemeClr val="bg1">
                    <a:lumMod val="50000"/>
                  </a:schemeClr>
                </a:solidFill>
              </a:rPr>
              <a:t>)</a:t>
            </a:r>
            <a:endParaRPr lang="en-US" altLang="zh-CN" sz="2500" dirty="0" smtClean="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How to judge the existence of the multiplicative inverse</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20</a:t>
            </a:fld>
            <a:endParaRPr lang="zh-CN" altLang="en-US"/>
          </a:p>
        </p:txBody>
      </p:sp>
      <p:sp>
        <p:nvSpPr>
          <p:cNvPr id="6" name="内容占位符 5"/>
          <p:cNvSpPr>
            <a:spLocks noGrp="1"/>
          </p:cNvSpPr>
          <p:nvPr>
            <p:ph sz="quarter" idx="1"/>
          </p:nvPr>
        </p:nvSpPr>
        <p:spPr/>
        <p:txBody>
          <a:bodyPr/>
          <a:lstStyle/>
          <a:p>
            <a:r>
              <a:rPr lang="en-US" altLang="zh-CN" dirty="0" smtClean="0"/>
              <a:t>Given </a:t>
            </a:r>
            <a:r>
              <a:rPr lang="en-US" altLang="zh-CN" i="1" dirty="0" smtClean="0"/>
              <a:t>a</a:t>
            </a:r>
            <a:r>
              <a:rPr lang="en-US" altLang="zh-CN" dirty="0" smtClean="0"/>
              <a:t> </a:t>
            </a:r>
            <a:r>
              <a:rPr lang="en-US" altLang="zh-CN" dirty="0" smtClean="0">
                <a:sym typeface="Symbol"/>
              </a:rPr>
              <a:t> </a:t>
            </a:r>
            <a:r>
              <a:rPr lang="en-US" altLang="zh-CN" i="1" dirty="0" smtClean="0">
                <a:sym typeface="Symbol"/>
              </a:rPr>
              <a:t>Z</a:t>
            </a:r>
            <a:r>
              <a:rPr lang="en-US" altLang="zh-CN" i="1" baseline="-25000" dirty="0" smtClean="0">
                <a:sym typeface="Symbol"/>
              </a:rPr>
              <a:t>n</a:t>
            </a:r>
            <a:r>
              <a:rPr lang="en-US" altLang="zh-CN" dirty="0" smtClean="0">
                <a:sym typeface="Symbol"/>
              </a:rPr>
              <a:t>, determine whether </a:t>
            </a:r>
            <a:r>
              <a:rPr lang="en-US" altLang="zh-CN" i="1" dirty="0" smtClean="0">
                <a:sym typeface="Symbol"/>
              </a:rPr>
              <a:t>a</a:t>
            </a:r>
            <a:r>
              <a:rPr lang="en-US" altLang="zh-CN" dirty="0" smtClean="0">
                <a:sym typeface="Symbol"/>
              </a:rPr>
              <a:t> has a multiplicative inverse in </a:t>
            </a:r>
            <a:r>
              <a:rPr lang="en-US" altLang="zh-CN" i="1" dirty="0" smtClean="0">
                <a:sym typeface="Symbol"/>
              </a:rPr>
              <a:t>Z</a:t>
            </a:r>
            <a:r>
              <a:rPr lang="en-US" altLang="zh-CN" i="1" baseline="-25000" dirty="0" smtClean="0">
                <a:sym typeface="Symbol"/>
              </a:rPr>
              <a:t>n</a:t>
            </a:r>
            <a:endParaRPr lang="zh-CN" altLang="en-US" i="1" baseline="-25000" dirty="0"/>
          </a:p>
        </p:txBody>
      </p:sp>
      <p:sp>
        <p:nvSpPr>
          <p:cNvPr id="7" name="圆角矩形 6"/>
          <p:cNvSpPr/>
          <p:nvPr/>
        </p:nvSpPr>
        <p:spPr>
          <a:xfrm>
            <a:off x="3214678" y="2095048"/>
            <a:ext cx="3857652"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The existence of the multiplicative inverse for an element </a:t>
            </a:r>
            <a:r>
              <a:rPr lang="en-US" altLang="zh-CN" sz="2000" i="1" dirty="0" smtClean="0"/>
              <a:t>a</a:t>
            </a:r>
            <a:r>
              <a:rPr lang="en-US" altLang="zh-CN" sz="2000" dirty="0" smtClean="0"/>
              <a:t> of </a:t>
            </a:r>
            <a:r>
              <a:rPr lang="en-US" altLang="zh-CN" sz="2000" i="1" dirty="0" smtClean="0"/>
              <a:t>Z</a:t>
            </a:r>
            <a:r>
              <a:rPr lang="en-US" altLang="zh-CN" sz="2000" i="1" baseline="-25000" dirty="0" smtClean="0"/>
              <a:t>n</a:t>
            </a:r>
            <a:endParaRPr lang="zh-CN" altLang="en-US" sz="2000" dirty="0"/>
          </a:p>
        </p:txBody>
      </p:sp>
      <p:sp>
        <p:nvSpPr>
          <p:cNvPr id="8" name="圆角矩形 7"/>
          <p:cNvSpPr/>
          <p:nvPr/>
        </p:nvSpPr>
        <p:spPr>
          <a:xfrm>
            <a:off x="3214678" y="3523808"/>
            <a:ext cx="3857652"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t>a</a:t>
            </a:r>
            <a:r>
              <a:rPr lang="en-US" altLang="zh-CN" sz="2000" dirty="0" smtClean="0"/>
              <a:t> is relatively prime to </a:t>
            </a:r>
            <a:r>
              <a:rPr lang="en-US" altLang="zh-CN" sz="2000" i="1" dirty="0" smtClean="0"/>
              <a:t>n</a:t>
            </a:r>
            <a:endParaRPr lang="zh-CN" altLang="en-US" sz="2000" i="1" dirty="0"/>
          </a:p>
        </p:txBody>
      </p:sp>
      <p:sp>
        <p:nvSpPr>
          <p:cNvPr id="9" name="圆角矩形 8"/>
          <p:cNvSpPr/>
          <p:nvPr/>
        </p:nvSpPr>
        <p:spPr>
          <a:xfrm>
            <a:off x="3214678" y="4523940"/>
            <a:ext cx="3857652"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t>gcd</a:t>
            </a:r>
            <a:r>
              <a:rPr lang="en-US" altLang="zh-CN" sz="2000" dirty="0" smtClean="0"/>
              <a:t> (</a:t>
            </a:r>
            <a:r>
              <a:rPr lang="en-US" altLang="zh-CN" sz="2000" i="1" dirty="0" smtClean="0"/>
              <a:t>a</a:t>
            </a:r>
            <a:r>
              <a:rPr lang="en-US" altLang="zh-CN" sz="2000" dirty="0" smtClean="0"/>
              <a:t>, </a:t>
            </a:r>
            <a:r>
              <a:rPr lang="en-US" altLang="zh-CN" sz="2000" i="1" dirty="0" smtClean="0"/>
              <a:t>n</a:t>
            </a:r>
            <a:r>
              <a:rPr lang="en-US" altLang="zh-CN" sz="2000" dirty="0" smtClean="0"/>
              <a:t>) = 1</a:t>
            </a:r>
            <a:endParaRPr lang="zh-CN" altLang="en-US" sz="2000" dirty="0"/>
          </a:p>
        </p:txBody>
      </p:sp>
      <p:sp>
        <p:nvSpPr>
          <p:cNvPr id="10" name="圆角矩形 9"/>
          <p:cNvSpPr/>
          <p:nvPr/>
        </p:nvSpPr>
        <p:spPr>
          <a:xfrm>
            <a:off x="3214678" y="5524072"/>
            <a:ext cx="3857652"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t>The Euclid’s </a:t>
            </a:r>
            <a:r>
              <a:rPr lang="en-US" altLang="zh-CN" sz="2000" dirty="0" err="1" smtClean="0"/>
              <a:t>gcd</a:t>
            </a:r>
            <a:r>
              <a:rPr lang="en-US" altLang="zh-CN" sz="2000" dirty="0" smtClean="0"/>
              <a:t> algorithm: calculate </a:t>
            </a:r>
            <a:r>
              <a:rPr lang="en-US" altLang="zh-CN" sz="2000" dirty="0" err="1" smtClean="0"/>
              <a:t>gcd</a:t>
            </a:r>
            <a:r>
              <a:rPr lang="en-US" altLang="zh-CN" sz="2000" dirty="0" smtClean="0"/>
              <a:t> (</a:t>
            </a:r>
            <a:r>
              <a:rPr lang="en-US" altLang="zh-CN" sz="2000" i="1" dirty="0" smtClean="0"/>
              <a:t>a</a:t>
            </a:r>
            <a:r>
              <a:rPr lang="en-US" altLang="zh-CN" sz="2000" dirty="0" smtClean="0"/>
              <a:t>, </a:t>
            </a:r>
            <a:r>
              <a:rPr lang="en-US" altLang="zh-CN" sz="2000" i="1" dirty="0" smtClean="0"/>
              <a:t>n</a:t>
            </a:r>
            <a:r>
              <a:rPr lang="en-US" altLang="zh-CN" sz="2000" dirty="0" smtClean="0"/>
              <a:t>)</a:t>
            </a:r>
            <a:endParaRPr lang="zh-CN" altLang="en-US" sz="2000" dirty="0"/>
          </a:p>
        </p:txBody>
      </p:sp>
      <p:cxnSp>
        <p:nvCxnSpPr>
          <p:cNvPr id="12" name="直接箭头连接符 11"/>
          <p:cNvCxnSpPr>
            <a:stCxn id="7" idx="2"/>
            <a:endCxn id="8" idx="0"/>
          </p:cNvCxnSpPr>
          <p:nvPr/>
        </p:nvCxnSpPr>
        <p:spPr>
          <a:xfrm rot="5400000">
            <a:off x="4857752" y="3238056"/>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4858546" y="4237394"/>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5400000">
            <a:off x="4858546" y="5237526"/>
            <a:ext cx="57150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Euclid’s method for finding the greatest common divisor of two integers</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21</a:t>
            </a:fld>
            <a:endParaRPr lang="zh-CN" altLang="en-US"/>
          </a:p>
        </p:txBody>
      </p:sp>
      <p:sp>
        <p:nvSpPr>
          <p:cNvPr id="6" name="内容占位符 5"/>
          <p:cNvSpPr>
            <a:spLocks noGrp="1"/>
          </p:cNvSpPr>
          <p:nvPr>
            <p:ph sz="quarter" idx="1"/>
          </p:nvPr>
        </p:nvSpPr>
        <p:spPr/>
        <p:txBody>
          <a:bodyPr>
            <a:normAutofit/>
          </a:bodyPr>
          <a:lstStyle/>
          <a:p>
            <a:r>
              <a:rPr lang="en-US" altLang="zh-CN" dirty="0" smtClean="0"/>
              <a:t>Euclid’s algorithm for </a:t>
            </a:r>
            <a:r>
              <a:rPr lang="en-US" altLang="zh-CN" dirty="0" err="1" smtClean="0"/>
              <a:t>gcd</a:t>
            </a:r>
            <a:r>
              <a:rPr lang="en-US" altLang="zh-CN" dirty="0" smtClean="0"/>
              <a:t> calculation is based on the following observations:</a:t>
            </a:r>
          </a:p>
          <a:p>
            <a:pPr lvl="1"/>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a</a:t>
            </a:r>
            <a:r>
              <a:rPr lang="en-US" altLang="zh-CN" dirty="0" smtClean="0"/>
              <a:t>) = </a:t>
            </a:r>
            <a:r>
              <a:rPr lang="en-US" altLang="zh-CN" i="1" dirty="0" smtClean="0"/>
              <a:t>a</a:t>
            </a:r>
            <a:endParaRPr lang="en-US" altLang="zh-CN" dirty="0" smtClean="0"/>
          </a:p>
          <a:p>
            <a:pPr lvl="1"/>
            <a:r>
              <a:rPr lang="en-US" altLang="zh-CN" dirty="0" smtClean="0"/>
              <a:t>If </a:t>
            </a:r>
            <a:r>
              <a:rPr lang="en-US" altLang="zh-CN" i="1" dirty="0" smtClean="0"/>
              <a:t>b</a:t>
            </a:r>
            <a:r>
              <a:rPr lang="en-US" altLang="zh-CN" dirty="0" smtClean="0"/>
              <a:t> | </a:t>
            </a:r>
            <a:r>
              <a:rPr lang="en-US" altLang="zh-CN" i="1" dirty="0" smtClean="0"/>
              <a:t>a</a:t>
            </a:r>
            <a:r>
              <a:rPr lang="en-US" altLang="zh-CN" dirty="0" smtClean="0"/>
              <a:t> then </a:t>
            </a:r>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b</a:t>
            </a:r>
            <a:r>
              <a:rPr lang="en-US" altLang="zh-CN" dirty="0" smtClean="0"/>
              <a:t>) = </a:t>
            </a:r>
            <a:r>
              <a:rPr lang="en-US" altLang="zh-CN" i="1" dirty="0" smtClean="0"/>
              <a:t>b</a:t>
            </a:r>
            <a:r>
              <a:rPr lang="en-US" altLang="zh-CN" dirty="0" smtClean="0"/>
              <a:t> </a:t>
            </a:r>
          </a:p>
          <a:p>
            <a:pPr lvl="1"/>
            <a:r>
              <a:rPr lang="en-US" altLang="zh-CN" dirty="0" err="1" smtClean="0"/>
              <a:t>gcd</a:t>
            </a:r>
            <a:r>
              <a:rPr lang="en-US" altLang="zh-CN" dirty="0" smtClean="0"/>
              <a:t>(</a:t>
            </a:r>
            <a:r>
              <a:rPr lang="en-US" altLang="zh-CN" i="1" dirty="0" smtClean="0"/>
              <a:t>a</a:t>
            </a:r>
            <a:r>
              <a:rPr lang="en-US" altLang="zh-CN" dirty="0" smtClean="0"/>
              <a:t>, 0) = </a:t>
            </a:r>
            <a:r>
              <a:rPr lang="en-US" altLang="zh-CN" i="1" dirty="0" smtClean="0"/>
              <a:t>a</a:t>
            </a:r>
            <a:r>
              <a:rPr lang="en-US" altLang="zh-CN" dirty="0" smtClean="0"/>
              <a:t> since it is always true that </a:t>
            </a:r>
            <a:r>
              <a:rPr lang="en-US" altLang="zh-CN" i="1" dirty="0" smtClean="0"/>
              <a:t>a |</a:t>
            </a:r>
            <a:r>
              <a:rPr lang="en-US" altLang="zh-CN" dirty="0" smtClean="0"/>
              <a:t> 0</a:t>
            </a:r>
          </a:p>
          <a:p>
            <a:pPr lvl="1"/>
            <a:r>
              <a:rPr lang="en-US" altLang="zh-CN" dirty="0" smtClean="0"/>
              <a:t>Assuming without loss of generality that </a:t>
            </a:r>
            <a:r>
              <a:rPr lang="en-US" altLang="zh-CN" i="1" dirty="0" smtClean="0"/>
              <a:t>a</a:t>
            </a:r>
            <a:r>
              <a:rPr lang="en-US" altLang="zh-CN" dirty="0" smtClean="0"/>
              <a:t> is larger than </a:t>
            </a:r>
            <a:r>
              <a:rPr lang="en-US" altLang="zh-CN" i="1" dirty="0" smtClean="0"/>
              <a:t>b</a:t>
            </a:r>
            <a:r>
              <a:rPr lang="en-US" altLang="zh-CN" dirty="0" smtClean="0"/>
              <a:t>, it can be shown that</a:t>
            </a:r>
          </a:p>
          <a:p>
            <a:pPr lvl="2"/>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b</a:t>
            </a:r>
            <a:r>
              <a:rPr lang="en-US" altLang="zh-CN" dirty="0" smtClean="0"/>
              <a:t>) = </a:t>
            </a:r>
            <a:r>
              <a:rPr lang="en-US" altLang="zh-CN" dirty="0" err="1" smtClean="0"/>
              <a:t>gcd</a:t>
            </a:r>
            <a:r>
              <a:rPr lang="en-US" altLang="zh-CN" dirty="0" smtClean="0"/>
              <a:t>(</a:t>
            </a:r>
            <a:r>
              <a:rPr lang="en-US" altLang="zh-CN" i="1" dirty="0" smtClean="0"/>
              <a:t>b</a:t>
            </a:r>
            <a:r>
              <a:rPr lang="en-US" altLang="zh-CN" dirty="0" smtClean="0"/>
              <a:t>, </a:t>
            </a:r>
            <a:r>
              <a:rPr lang="en-US" altLang="zh-CN" i="1" dirty="0" smtClean="0"/>
              <a:t>a</a:t>
            </a:r>
            <a:r>
              <a:rPr lang="en-US" altLang="zh-CN" dirty="0" smtClean="0"/>
              <a:t> mod </a:t>
            </a:r>
            <a:r>
              <a:rPr lang="en-US" altLang="zh-CN" i="1" dirty="0" smtClean="0"/>
              <a:t>b</a:t>
            </a:r>
            <a:r>
              <a:rPr lang="en-US" altLang="zh-CN" dirty="0" smtClean="0"/>
              <a:t>)</a:t>
            </a:r>
          </a:p>
          <a:p>
            <a:pPr lvl="2"/>
            <a:r>
              <a:rPr lang="en-US" altLang="zh-CN" dirty="0" smtClean="0"/>
              <a:t>Note that the call to </a:t>
            </a:r>
            <a:r>
              <a:rPr lang="en-US" altLang="zh-CN" dirty="0" err="1" smtClean="0"/>
              <a:t>gcd</a:t>
            </a:r>
            <a:r>
              <a:rPr lang="en-US" altLang="zh-CN" dirty="0" smtClean="0"/>
              <a:t>( ) on the right in the above recursion is an easier problem to solve than the call on the left since both arguments on the right are guaranteed to be no larger than the integer </a:t>
            </a:r>
            <a:r>
              <a:rPr lang="en-US" altLang="zh-CN" i="1" dirty="0" smtClean="0"/>
              <a:t>b</a:t>
            </a:r>
            <a:endParaRPr lang="zh-CN" altLang="en-US"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Steps in a recursive invocation of Euclid’s </a:t>
            </a:r>
            <a:r>
              <a:rPr lang="en-US" altLang="zh-CN" dirty="0" err="1" smtClean="0"/>
              <a:t>gcd</a:t>
            </a:r>
            <a:r>
              <a:rPr lang="en-US" altLang="zh-CN" dirty="0" smtClean="0"/>
              <a:t> algorithm</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22</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Let </a:t>
            </a:r>
            <a:r>
              <a:rPr lang="en-US" altLang="zh-CN" i="1" dirty="0" smtClean="0"/>
              <a:t>a</a:t>
            </a:r>
            <a:r>
              <a:rPr lang="en-US" altLang="zh-CN" dirty="0" smtClean="0"/>
              <a:t> = </a:t>
            </a:r>
            <a:r>
              <a:rPr lang="en-US" altLang="zh-CN" i="1" dirty="0" smtClean="0"/>
              <a:t>b</a:t>
            </a:r>
            <a:r>
              <a:rPr lang="en-US" altLang="zh-CN" baseline="-25000" dirty="0" smtClean="0"/>
              <a:t>1</a:t>
            </a:r>
            <a:r>
              <a:rPr lang="en-US" altLang="zh-CN" dirty="0" smtClean="0"/>
              <a:t>, </a:t>
            </a:r>
            <a:r>
              <a:rPr lang="en-US" altLang="zh-CN" i="1" dirty="0" smtClean="0"/>
              <a:t>b</a:t>
            </a:r>
            <a:r>
              <a:rPr lang="en-US" altLang="zh-CN" dirty="0" smtClean="0"/>
              <a:t> = </a:t>
            </a:r>
            <a:r>
              <a:rPr lang="en-US" altLang="zh-CN" i="1" dirty="0" smtClean="0"/>
              <a:t>b</a:t>
            </a:r>
            <a:r>
              <a:rPr lang="en-US" altLang="zh-CN" baseline="-25000" dirty="0" smtClean="0"/>
              <a:t>2</a:t>
            </a:r>
          </a:p>
          <a:p>
            <a:r>
              <a:rPr lang="en-US" altLang="zh-CN" dirty="0" err="1" smtClean="0"/>
              <a:t>gcd</a:t>
            </a:r>
            <a:r>
              <a:rPr lang="en-US" altLang="zh-CN" dirty="0" smtClean="0"/>
              <a:t>(</a:t>
            </a:r>
            <a:r>
              <a:rPr lang="en-US" altLang="zh-CN" i="1" dirty="0" smtClean="0"/>
              <a:t>b</a:t>
            </a:r>
            <a:r>
              <a:rPr lang="en-US" altLang="zh-CN" baseline="-25000" dirty="0" smtClean="0"/>
              <a:t>1</a:t>
            </a:r>
            <a:r>
              <a:rPr lang="en-US" altLang="zh-CN" dirty="0" smtClean="0"/>
              <a:t>, </a:t>
            </a:r>
            <a:r>
              <a:rPr lang="en-US" altLang="zh-CN" i="1" dirty="0" smtClean="0"/>
              <a:t>b</a:t>
            </a:r>
            <a:r>
              <a:rPr lang="en-US" altLang="zh-CN" baseline="-25000" dirty="0" smtClean="0"/>
              <a:t>2</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2</a:t>
            </a:r>
            <a:r>
              <a:rPr lang="en-US" altLang="zh-CN" dirty="0" smtClean="0"/>
              <a:t>, </a:t>
            </a:r>
            <a:r>
              <a:rPr lang="en-US" altLang="zh-CN" i="1" dirty="0" smtClean="0"/>
              <a:t>b</a:t>
            </a:r>
            <a:r>
              <a:rPr lang="en-US" altLang="zh-CN" baseline="-25000" dirty="0" smtClean="0"/>
              <a:t>1</a:t>
            </a:r>
            <a:r>
              <a:rPr lang="en-US" altLang="zh-CN" dirty="0" smtClean="0"/>
              <a:t> mod </a:t>
            </a:r>
            <a:r>
              <a:rPr lang="en-US" altLang="zh-CN" i="1" dirty="0" smtClean="0"/>
              <a:t>b</a:t>
            </a:r>
            <a:r>
              <a:rPr lang="en-US" altLang="zh-CN" baseline="-25000" dirty="0" smtClean="0"/>
              <a:t>2</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2</a:t>
            </a:r>
            <a:r>
              <a:rPr lang="en-US" altLang="zh-CN" dirty="0" smtClean="0"/>
              <a:t>, </a:t>
            </a:r>
            <a:r>
              <a:rPr lang="en-US" altLang="zh-CN" i="1" dirty="0" smtClean="0"/>
              <a:t>b</a:t>
            </a:r>
            <a:r>
              <a:rPr lang="en-US" altLang="zh-CN" baseline="-25000" dirty="0" smtClean="0"/>
              <a:t>3</a:t>
            </a:r>
            <a:r>
              <a:rPr lang="en-US" altLang="zh-CN" dirty="0" smtClean="0"/>
              <a:t>) </a:t>
            </a:r>
          </a:p>
          <a:p>
            <a:pPr>
              <a:buNone/>
            </a:pP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3</a:t>
            </a:r>
            <a:r>
              <a:rPr lang="en-US" altLang="zh-CN" dirty="0" smtClean="0"/>
              <a:t>, </a:t>
            </a:r>
            <a:r>
              <a:rPr lang="en-US" altLang="zh-CN" i="1" dirty="0" smtClean="0"/>
              <a:t>b</a:t>
            </a:r>
            <a:r>
              <a:rPr lang="en-US" altLang="zh-CN" baseline="-25000" dirty="0" smtClean="0"/>
              <a:t>2</a:t>
            </a:r>
            <a:r>
              <a:rPr lang="en-US" altLang="zh-CN" dirty="0" smtClean="0"/>
              <a:t> mod </a:t>
            </a:r>
            <a:r>
              <a:rPr lang="en-US" altLang="zh-CN" i="1" dirty="0" smtClean="0"/>
              <a:t>b</a:t>
            </a:r>
            <a:r>
              <a:rPr lang="en-US" altLang="zh-CN" baseline="-25000" dirty="0" smtClean="0"/>
              <a:t>3</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3</a:t>
            </a:r>
            <a:r>
              <a:rPr lang="en-US" altLang="zh-CN" dirty="0" smtClean="0"/>
              <a:t>, </a:t>
            </a:r>
            <a:r>
              <a:rPr lang="en-US" altLang="zh-CN" i="1" dirty="0" smtClean="0"/>
              <a:t>b</a:t>
            </a:r>
            <a:r>
              <a:rPr lang="en-US" altLang="zh-CN" baseline="-25000" dirty="0" smtClean="0"/>
              <a:t>4</a:t>
            </a:r>
            <a:r>
              <a:rPr lang="en-US" altLang="zh-CN" dirty="0" smtClean="0"/>
              <a:t>) </a:t>
            </a:r>
          </a:p>
          <a:p>
            <a:pPr>
              <a:buNone/>
            </a:pP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4</a:t>
            </a:r>
            <a:r>
              <a:rPr lang="en-US" altLang="zh-CN" dirty="0" smtClean="0"/>
              <a:t>, </a:t>
            </a:r>
            <a:r>
              <a:rPr lang="en-US" altLang="zh-CN" i="1" dirty="0" smtClean="0"/>
              <a:t>b</a:t>
            </a:r>
            <a:r>
              <a:rPr lang="en-US" altLang="zh-CN" baseline="-25000" dirty="0" smtClean="0"/>
              <a:t>3</a:t>
            </a:r>
            <a:r>
              <a:rPr lang="en-US" altLang="zh-CN" dirty="0" smtClean="0"/>
              <a:t> mod </a:t>
            </a:r>
            <a:r>
              <a:rPr lang="en-US" altLang="zh-CN" i="1" dirty="0" smtClean="0"/>
              <a:t>b</a:t>
            </a:r>
            <a:r>
              <a:rPr lang="en-US" altLang="zh-CN" baseline="-25000" dirty="0" smtClean="0"/>
              <a:t>4</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4</a:t>
            </a:r>
            <a:r>
              <a:rPr lang="en-US" altLang="zh-CN" dirty="0" smtClean="0"/>
              <a:t>, </a:t>
            </a:r>
            <a:r>
              <a:rPr lang="en-US" altLang="zh-CN" i="1" dirty="0" smtClean="0"/>
              <a:t>b</a:t>
            </a:r>
            <a:r>
              <a:rPr lang="en-US" altLang="zh-CN" baseline="-25000" dirty="0" smtClean="0"/>
              <a:t>5</a:t>
            </a:r>
            <a:r>
              <a:rPr lang="en-US" altLang="zh-CN" dirty="0" smtClean="0"/>
              <a:t>) </a:t>
            </a:r>
          </a:p>
          <a:p>
            <a:pPr>
              <a:buNone/>
            </a:pPr>
            <a:r>
              <a:rPr lang="en-US" altLang="zh-CN" dirty="0" smtClean="0"/>
              <a:t>                  …</a:t>
            </a:r>
          </a:p>
          <a:p>
            <a:pPr>
              <a:buNone/>
            </a:pPr>
            <a:r>
              <a:rPr lang="en-US" altLang="zh-CN" dirty="0" smtClean="0"/>
              <a:t>                  = </a:t>
            </a:r>
            <a:r>
              <a:rPr lang="en-US" altLang="zh-CN" dirty="0" err="1" smtClean="0"/>
              <a:t>gcd</a:t>
            </a:r>
            <a:r>
              <a:rPr lang="en-US" altLang="zh-CN" dirty="0" smtClean="0"/>
              <a:t>(</a:t>
            </a:r>
            <a:r>
              <a:rPr lang="en-US" altLang="zh-CN" i="1" dirty="0" err="1" smtClean="0"/>
              <a:t>b</a:t>
            </a:r>
            <a:r>
              <a:rPr lang="en-US" altLang="zh-CN" i="1" baseline="-25000" dirty="0" err="1" smtClean="0"/>
              <a:t>m</a:t>
            </a:r>
            <a:r>
              <a:rPr lang="en-US" altLang="zh-CN" dirty="0" smtClean="0"/>
              <a:t>, </a:t>
            </a:r>
            <a:r>
              <a:rPr lang="en-US" altLang="zh-CN" i="1" dirty="0" smtClean="0"/>
              <a:t>b</a:t>
            </a:r>
            <a:r>
              <a:rPr lang="en-US" altLang="zh-CN" i="1" baseline="-25000" dirty="0" smtClean="0"/>
              <a:t>m</a:t>
            </a:r>
            <a:r>
              <a:rPr lang="en-US" altLang="zh-CN" baseline="-25000" dirty="0" smtClean="0"/>
              <a:t>-1</a:t>
            </a:r>
            <a:r>
              <a:rPr lang="en-US" altLang="zh-CN" dirty="0" smtClean="0"/>
              <a:t> mod </a:t>
            </a:r>
            <a:r>
              <a:rPr lang="en-US" altLang="zh-CN" i="1" dirty="0" err="1" smtClean="0"/>
              <a:t>b</a:t>
            </a:r>
            <a:r>
              <a:rPr lang="en-US" altLang="zh-CN" i="1" baseline="-25000" dirty="0" err="1" smtClean="0"/>
              <a:t>m</a:t>
            </a:r>
            <a:r>
              <a:rPr lang="en-US" altLang="zh-CN" dirty="0" smtClean="0"/>
              <a:t>) </a:t>
            </a:r>
            <a:endParaRPr lang="zh-CN" altLang="en-US" dirty="0" smtClean="0"/>
          </a:p>
          <a:p>
            <a:pPr>
              <a:buNone/>
            </a:pPr>
            <a:r>
              <a:rPr lang="en-US" altLang="zh-CN" dirty="0" smtClean="0"/>
              <a:t>         where </a:t>
            </a:r>
            <a:r>
              <a:rPr lang="en-US" altLang="zh-CN" i="1" dirty="0" smtClean="0"/>
              <a:t>b</a:t>
            </a:r>
            <a:r>
              <a:rPr lang="en-US" altLang="zh-CN" i="1" baseline="-25000" dirty="0" smtClean="0"/>
              <a:t>m</a:t>
            </a:r>
            <a:r>
              <a:rPr lang="en-US" altLang="zh-CN" baseline="-25000" dirty="0" smtClean="0"/>
              <a:t>-1</a:t>
            </a:r>
            <a:r>
              <a:rPr lang="en-US" altLang="zh-CN" dirty="0" smtClean="0"/>
              <a:t> mod </a:t>
            </a:r>
            <a:r>
              <a:rPr lang="en-US" altLang="zh-CN" i="1" dirty="0" err="1" smtClean="0"/>
              <a:t>b</a:t>
            </a:r>
            <a:r>
              <a:rPr lang="en-US" altLang="zh-CN" i="1" baseline="-25000" dirty="0" err="1" smtClean="0"/>
              <a:t>m</a:t>
            </a:r>
            <a:r>
              <a:rPr lang="en-US" altLang="zh-CN" dirty="0" smtClean="0"/>
              <a:t> = 0</a:t>
            </a:r>
          </a:p>
          <a:p>
            <a:r>
              <a:rPr lang="en-US" altLang="zh-CN" dirty="0" err="1" smtClean="0"/>
              <a:t>gcd</a:t>
            </a:r>
            <a:r>
              <a:rPr lang="en-US" altLang="zh-CN" dirty="0" smtClean="0"/>
              <a:t>(</a:t>
            </a:r>
            <a:r>
              <a:rPr lang="en-US" altLang="zh-CN" i="1" dirty="0" smtClean="0"/>
              <a:t>b</a:t>
            </a:r>
            <a:r>
              <a:rPr lang="en-US" altLang="zh-CN" baseline="-25000" dirty="0" smtClean="0"/>
              <a:t>1</a:t>
            </a:r>
            <a:r>
              <a:rPr lang="en-US" altLang="zh-CN" dirty="0" smtClean="0"/>
              <a:t>, </a:t>
            </a:r>
            <a:r>
              <a:rPr lang="en-US" altLang="zh-CN" i="1" dirty="0" smtClean="0"/>
              <a:t>b</a:t>
            </a:r>
            <a:r>
              <a:rPr lang="en-US" altLang="zh-CN" baseline="-25000" dirty="0" smtClean="0"/>
              <a:t>2</a:t>
            </a:r>
            <a:r>
              <a:rPr lang="en-US" altLang="zh-CN" dirty="0" smtClean="0"/>
              <a:t>) = </a:t>
            </a:r>
            <a:r>
              <a:rPr lang="en-US" altLang="zh-CN" i="1" dirty="0" err="1" smtClean="0"/>
              <a:t>b</a:t>
            </a:r>
            <a:r>
              <a:rPr lang="en-US" altLang="zh-CN" i="1" baseline="-25000" dirty="0" err="1" smtClean="0"/>
              <a:t>m</a:t>
            </a:r>
            <a:endParaRPr lang="en-US" altLang="zh-CN" i="1" baseline="-25000" dirty="0" smtClean="0"/>
          </a:p>
          <a:p>
            <a:r>
              <a:rPr lang="en-AU" dirty="0" smtClean="0"/>
              <a:t>Another expression:</a:t>
            </a:r>
          </a:p>
          <a:p>
            <a:pPr lvl="1"/>
            <a:r>
              <a:rPr lang="en-US" dirty="0" err="1" smtClean="0"/>
              <a:t>gcd</a:t>
            </a:r>
            <a:r>
              <a:rPr lang="en-US" dirty="0" smtClean="0"/>
              <a:t>(</a:t>
            </a:r>
            <a:r>
              <a:rPr lang="en-US" i="1" dirty="0" smtClean="0"/>
              <a:t>a</a:t>
            </a:r>
            <a:r>
              <a:rPr lang="en-US" dirty="0" smtClean="0"/>
              <a:t>, </a:t>
            </a:r>
            <a:r>
              <a:rPr lang="en-US" i="1" dirty="0" smtClean="0"/>
              <a:t>b</a:t>
            </a:r>
            <a:r>
              <a:rPr lang="en-US" dirty="0" smtClean="0"/>
              <a:t>)  </a:t>
            </a:r>
          </a:p>
          <a:p>
            <a:pPr lvl="2">
              <a:buNone/>
            </a:pPr>
            <a:r>
              <a:rPr lang="en-US" dirty="0" smtClean="0"/>
              <a:t>	if (</a:t>
            </a:r>
            <a:r>
              <a:rPr lang="en-US" i="1" dirty="0" smtClean="0"/>
              <a:t>b</a:t>
            </a:r>
            <a:r>
              <a:rPr lang="en-US" dirty="0" smtClean="0"/>
              <a:t> = 0) then return </a:t>
            </a:r>
            <a:r>
              <a:rPr lang="en-US" i="1" dirty="0" smtClean="0"/>
              <a:t>a</a:t>
            </a:r>
            <a:r>
              <a:rPr lang="en-US" dirty="0" smtClean="0"/>
              <a:t>; </a:t>
            </a:r>
          </a:p>
          <a:p>
            <a:pPr lvl="2">
              <a:buNone/>
            </a:pPr>
            <a:r>
              <a:rPr lang="en-US" dirty="0" smtClean="0"/>
              <a:t>	else return </a:t>
            </a:r>
            <a:r>
              <a:rPr lang="en-US" dirty="0" err="1" smtClean="0"/>
              <a:t>gcd</a:t>
            </a:r>
            <a:r>
              <a:rPr lang="en-US" dirty="0" smtClean="0"/>
              <a:t>(</a:t>
            </a:r>
            <a:r>
              <a:rPr lang="en-US" i="1" dirty="0" smtClean="0"/>
              <a:t>b</a:t>
            </a:r>
            <a:r>
              <a:rPr lang="en-US" dirty="0" smtClean="0"/>
              <a:t>, </a:t>
            </a:r>
            <a:r>
              <a:rPr lang="en-US" i="1" dirty="0" smtClean="0"/>
              <a:t>a</a:t>
            </a:r>
            <a:r>
              <a:rPr lang="en-US" dirty="0" smtClean="0"/>
              <a:t> mod </a:t>
            </a:r>
            <a:r>
              <a:rPr lang="en-US" i="1" dirty="0" smtClean="0"/>
              <a:t>b</a:t>
            </a:r>
            <a:r>
              <a:rPr lang="en-US" dirty="0" smtClean="0"/>
              <a:t>);</a:t>
            </a:r>
            <a:endParaRPr lang="en-AU" dirty="0" smtClean="0"/>
          </a:p>
          <a:p>
            <a:pPr>
              <a:buNone/>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Two examples</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23</a:t>
            </a:fld>
            <a:endParaRPr lang="zh-CN" altLang="en-US"/>
          </a:p>
        </p:txBody>
      </p:sp>
      <p:sp>
        <p:nvSpPr>
          <p:cNvPr id="6" name="内容占位符 5"/>
          <p:cNvSpPr>
            <a:spLocks noGrp="1"/>
          </p:cNvSpPr>
          <p:nvPr>
            <p:ph sz="quarter" idx="1"/>
          </p:nvPr>
        </p:nvSpPr>
        <p:spPr/>
        <p:txBody>
          <a:bodyPr/>
          <a:lstStyle/>
          <a:p>
            <a:r>
              <a:rPr lang="en-US" altLang="zh-CN" dirty="0" err="1" smtClean="0"/>
              <a:t>gcd</a:t>
            </a:r>
            <a:r>
              <a:rPr lang="en-US" altLang="zh-CN" dirty="0" smtClean="0"/>
              <a:t>(70, 38) = </a:t>
            </a:r>
            <a:r>
              <a:rPr lang="en-US" altLang="zh-CN" dirty="0" err="1" smtClean="0"/>
              <a:t>gcd</a:t>
            </a:r>
            <a:r>
              <a:rPr lang="en-US" altLang="zh-CN" dirty="0" smtClean="0"/>
              <a:t>(38, 70 mod 38) = </a:t>
            </a:r>
            <a:r>
              <a:rPr lang="en-US" altLang="zh-CN" dirty="0" err="1" smtClean="0"/>
              <a:t>gcd</a:t>
            </a:r>
            <a:r>
              <a:rPr lang="en-US" altLang="zh-CN" dirty="0" smtClean="0"/>
              <a:t>(38, 32)</a:t>
            </a:r>
          </a:p>
          <a:p>
            <a:pPr>
              <a:buNone/>
            </a:pPr>
            <a:r>
              <a:rPr lang="en-US" altLang="zh-CN" dirty="0" smtClean="0"/>
              <a:t>              = </a:t>
            </a:r>
            <a:r>
              <a:rPr lang="en-US" altLang="zh-CN" dirty="0" err="1" smtClean="0"/>
              <a:t>gcd</a:t>
            </a:r>
            <a:r>
              <a:rPr lang="en-US" altLang="zh-CN" dirty="0" smtClean="0"/>
              <a:t>(32, 38 mod 32) = </a:t>
            </a:r>
            <a:r>
              <a:rPr lang="en-US" altLang="zh-CN" dirty="0" err="1" smtClean="0"/>
              <a:t>gcd</a:t>
            </a:r>
            <a:r>
              <a:rPr lang="en-US" altLang="zh-CN" dirty="0" smtClean="0"/>
              <a:t>(32, 6)</a:t>
            </a:r>
          </a:p>
          <a:p>
            <a:pPr>
              <a:buNone/>
            </a:pPr>
            <a:r>
              <a:rPr lang="en-US" altLang="zh-CN" dirty="0" smtClean="0"/>
              <a:t>              = </a:t>
            </a:r>
            <a:r>
              <a:rPr lang="en-US" altLang="zh-CN" dirty="0" err="1" smtClean="0"/>
              <a:t>gcd</a:t>
            </a:r>
            <a:r>
              <a:rPr lang="en-US" altLang="zh-CN" dirty="0" smtClean="0"/>
              <a:t>(6, 32 mod 6) = </a:t>
            </a:r>
            <a:r>
              <a:rPr lang="en-US" altLang="zh-CN" dirty="0" err="1" smtClean="0"/>
              <a:t>gcd</a:t>
            </a:r>
            <a:r>
              <a:rPr lang="en-US" altLang="zh-CN" dirty="0" smtClean="0"/>
              <a:t>(6, 2)</a:t>
            </a:r>
          </a:p>
          <a:p>
            <a:pPr>
              <a:buNone/>
            </a:pPr>
            <a:r>
              <a:rPr lang="en-US" altLang="zh-CN" dirty="0" smtClean="0"/>
              <a:t>              = 2</a:t>
            </a:r>
          </a:p>
          <a:p>
            <a:r>
              <a:rPr lang="en-US" altLang="zh-CN" dirty="0" err="1" smtClean="0"/>
              <a:t>gcd</a:t>
            </a:r>
            <a:r>
              <a:rPr lang="en-US" altLang="zh-CN" dirty="0" smtClean="0"/>
              <a:t>(8, 17) = </a:t>
            </a:r>
            <a:r>
              <a:rPr lang="en-US" altLang="zh-CN" dirty="0" err="1" smtClean="0"/>
              <a:t>gcd</a:t>
            </a:r>
            <a:r>
              <a:rPr lang="en-US" altLang="zh-CN" dirty="0" smtClean="0"/>
              <a:t>(17, 8 mod 17) = </a:t>
            </a:r>
            <a:r>
              <a:rPr lang="en-US" altLang="zh-CN" dirty="0" err="1" smtClean="0"/>
              <a:t>gcd</a:t>
            </a:r>
            <a:r>
              <a:rPr lang="en-US" altLang="zh-CN" dirty="0" smtClean="0"/>
              <a:t>(17, 8)</a:t>
            </a:r>
          </a:p>
          <a:p>
            <a:pPr>
              <a:buNone/>
            </a:pPr>
            <a:r>
              <a:rPr lang="en-US" altLang="zh-CN" dirty="0" smtClean="0"/>
              <a:t>             = </a:t>
            </a:r>
            <a:r>
              <a:rPr lang="en-US" altLang="zh-CN" dirty="0" err="1" smtClean="0"/>
              <a:t>gcd</a:t>
            </a:r>
            <a:r>
              <a:rPr lang="en-US" altLang="zh-CN" dirty="0" smtClean="0"/>
              <a:t>(8, 17 mod 8) = </a:t>
            </a:r>
            <a:r>
              <a:rPr lang="en-US" altLang="zh-CN" dirty="0" err="1" smtClean="0"/>
              <a:t>gcd</a:t>
            </a:r>
            <a:r>
              <a:rPr lang="en-US" altLang="zh-CN" dirty="0" smtClean="0"/>
              <a:t>(8, 1)</a:t>
            </a:r>
          </a:p>
          <a:p>
            <a:pPr>
              <a:buNone/>
            </a:pPr>
            <a:r>
              <a:rPr lang="en-US" altLang="zh-CN" dirty="0" smtClean="0"/>
              <a:t>             = 1</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More discussion about </a:t>
            </a:r>
            <a:r>
              <a:rPr lang="en-US" altLang="zh-CN" b="1" i="1" dirty="0" smtClean="0"/>
              <a:t>Z</a:t>
            </a:r>
            <a:r>
              <a:rPr lang="en-US" altLang="zh-CN" b="1" i="1" baseline="-25000" dirty="0" smtClean="0"/>
              <a:t>n</a:t>
            </a:r>
            <a:endParaRPr lang="zh-CN" altLang="en-US" b="1" i="1" baseline="-25000"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24</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i="1" dirty="0" smtClean="0"/>
              <a:t>Z</a:t>
            </a:r>
            <a:r>
              <a:rPr lang="en-US" altLang="zh-CN" i="1" baseline="-25000" dirty="0" smtClean="0"/>
              <a:t>n</a:t>
            </a:r>
            <a:r>
              <a:rPr lang="en-US" altLang="zh-CN" dirty="0" smtClean="0"/>
              <a:t> is a commutative ring</a:t>
            </a:r>
          </a:p>
          <a:p>
            <a:r>
              <a:rPr lang="en-US" altLang="zh-CN" i="1" dirty="0" smtClean="0"/>
              <a:t>Z</a:t>
            </a:r>
            <a:r>
              <a:rPr lang="en-US" altLang="zh-CN" i="1" baseline="-25000" dirty="0" smtClean="0"/>
              <a:t>n</a:t>
            </a:r>
            <a:r>
              <a:rPr lang="en-US" altLang="zh-CN" dirty="0" smtClean="0"/>
              <a:t> is not an integral domain because </a:t>
            </a:r>
            <a:r>
              <a:rPr lang="en-US" altLang="zh-CN" i="1" dirty="0" smtClean="0"/>
              <a:t>Z</a:t>
            </a:r>
            <a:r>
              <a:rPr lang="en-US" altLang="zh-CN" i="1" baseline="-25000" dirty="0" smtClean="0"/>
              <a:t>n</a:t>
            </a:r>
            <a:r>
              <a:rPr lang="en-US" altLang="zh-CN" dirty="0" smtClean="0"/>
              <a:t> allows for the equality </a:t>
            </a:r>
            <a:r>
              <a:rPr lang="en-US" altLang="zh-CN" i="1" dirty="0" err="1" smtClean="0"/>
              <a:t>ab</a:t>
            </a:r>
            <a:r>
              <a:rPr lang="en-US" altLang="zh-CN" dirty="0" smtClean="0"/>
              <a:t> = 0 even for non-zero </a:t>
            </a:r>
            <a:r>
              <a:rPr lang="en-US" altLang="zh-CN" i="1" dirty="0" smtClean="0"/>
              <a:t>a</a:t>
            </a:r>
            <a:r>
              <a:rPr lang="en-US" altLang="zh-CN" dirty="0" smtClean="0"/>
              <a:t> and </a:t>
            </a:r>
            <a:r>
              <a:rPr lang="en-US" altLang="zh-CN" i="1" dirty="0" smtClean="0"/>
              <a:t>b </a:t>
            </a:r>
          </a:p>
          <a:p>
            <a:pPr lvl="1"/>
            <a:r>
              <a:rPr lang="en-US" altLang="zh-CN" dirty="0" smtClean="0"/>
              <a:t>In particular, </a:t>
            </a:r>
            <a:r>
              <a:rPr lang="en-US" altLang="zh-CN" i="1" dirty="0" err="1" smtClean="0"/>
              <a:t>ab</a:t>
            </a:r>
            <a:r>
              <a:rPr lang="en-US" altLang="zh-CN" dirty="0" smtClean="0"/>
              <a:t> = 0 for general </a:t>
            </a:r>
            <a:r>
              <a:rPr lang="en-US" altLang="zh-CN" i="1" dirty="0" smtClean="0"/>
              <a:t>Z</a:t>
            </a:r>
            <a:r>
              <a:rPr lang="en-US" altLang="zh-CN" i="1" baseline="-25000" dirty="0" smtClean="0"/>
              <a:t>n</a:t>
            </a:r>
            <a:r>
              <a:rPr lang="en-US" altLang="zh-CN" dirty="0" smtClean="0"/>
              <a:t> occurs only when non-zero </a:t>
            </a:r>
            <a:r>
              <a:rPr lang="en-US" altLang="zh-CN" i="1" dirty="0" smtClean="0"/>
              <a:t>a</a:t>
            </a:r>
            <a:r>
              <a:rPr lang="en-US" altLang="zh-CN" dirty="0" smtClean="0"/>
              <a:t> and </a:t>
            </a:r>
            <a:r>
              <a:rPr lang="en-US" altLang="zh-CN" i="1" dirty="0" smtClean="0"/>
              <a:t>b</a:t>
            </a:r>
            <a:r>
              <a:rPr lang="en-US" altLang="zh-CN" dirty="0" smtClean="0"/>
              <a:t> are factors of the modulus </a:t>
            </a:r>
            <a:r>
              <a:rPr lang="en-US" altLang="zh-CN" i="1" dirty="0" smtClean="0"/>
              <a:t>n</a:t>
            </a:r>
          </a:p>
          <a:p>
            <a:r>
              <a:rPr lang="en-US" altLang="zh-CN" i="1" dirty="0" smtClean="0"/>
              <a:t>Z</a:t>
            </a:r>
            <a:r>
              <a:rPr lang="en-US" altLang="zh-CN" i="1" baseline="-25000" dirty="0" smtClean="0"/>
              <a:t>n</a:t>
            </a:r>
            <a:r>
              <a:rPr lang="en-US" altLang="zh-CN" dirty="0" smtClean="0"/>
              <a:t> is not a finite field because not every element in </a:t>
            </a:r>
            <a:r>
              <a:rPr lang="en-US" altLang="zh-CN" i="1" dirty="0" smtClean="0"/>
              <a:t>Z</a:t>
            </a:r>
            <a:r>
              <a:rPr lang="en-US" altLang="zh-CN" i="1" baseline="-25000" dirty="0" smtClean="0"/>
              <a:t>n</a:t>
            </a:r>
            <a:r>
              <a:rPr lang="en-US" altLang="zh-CN" dirty="0" smtClean="0"/>
              <a:t> is guaranteed to have a multiplicative inverse</a:t>
            </a:r>
          </a:p>
          <a:p>
            <a:pPr lvl="1"/>
            <a:r>
              <a:rPr lang="en-US" altLang="zh-CN" dirty="0" smtClean="0"/>
              <a:t>In particular, an element </a:t>
            </a:r>
            <a:r>
              <a:rPr lang="en-US" altLang="zh-CN" i="1" dirty="0" smtClean="0"/>
              <a:t>a</a:t>
            </a:r>
            <a:r>
              <a:rPr lang="en-US" altLang="zh-CN" dirty="0" smtClean="0"/>
              <a:t> of </a:t>
            </a:r>
            <a:r>
              <a:rPr lang="en-US" altLang="zh-CN" i="1" dirty="0" smtClean="0"/>
              <a:t>Z</a:t>
            </a:r>
            <a:r>
              <a:rPr lang="en-US" altLang="zh-CN" i="1" baseline="-25000" dirty="0" smtClean="0"/>
              <a:t>n</a:t>
            </a:r>
            <a:r>
              <a:rPr lang="en-US" altLang="zh-CN" dirty="0" smtClean="0"/>
              <a:t> does not have a multiplicative inverse if </a:t>
            </a:r>
            <a:r>
              <a:rPr lang="en-US" altLang="zh-CN" i="1" dirty="0" smtClean="0"/>
              <a:t>a</a:t>
            </a:r>
            <a:r>
              <a:rPr lang="en-US" altLang="zh-CN" dirty="0" smtClean="0"/>
              <a:t> is not relatively prime to the modulus </a:t>
            </a:r>
            <a:r>
              <a:rPr lang="en-US" altLang="zh-CN" i="1" dirty="0" smtClean="0"/>
              <a:t>n</a:t>
            </a:r>
            <a:endParaRPr lang="en-US" altLang="zh-CN" dirty="0" smtClean="0"/>
          </a:p>
          <a:p>
            <a:r>
              <a:rPr lang="en-US" altLang="zh-CN" dirty="0" smtClean="0"/>
              <a:t>What if we choose the modulus </a:t>
            </a:r>
            <a:r>
              <a:rPr lang="en-US" altLang="zh-CN" i="1" dirty="0" smtClean="0">
                <a:solidFill>
                  <a:srgbClr val="FF0000"/>
                </a:solidFill>
              </a:rPr>
              <a:t>n</a:t>
            </a:r>
            <a:r>
              <a:rPr lang="en-US" altLang="zh-CN" dirty="0" smtClean="0">
                <a:solidFill>
                  <a:srgbClr val="FF0000"/>
                </a:solidFill>
              </a:rPr>
              <a:t> to be a prime number</a:t>
            </a:r>
            <a:r>
              <a:rPr lang="en-US" altLang="zh-CN" dirty="0" smtClean="0"/>
              <a:t>? (A prime number has only two divisors, 1 and itself.)</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Multiplicative group (</a:t>
            </a:r>
            <a:r>
              <a:rPr lang="en-US" altLang="zh-CN" i="1" dirty="0"/>
              <a:t>Z</a:t>
            </a:r>
            <a:r>
              <a:rPr lang="en-US" altLang="zh-CN" dirty="0"/>
              <a:t>/</a:t>
            </a:r>
            <a:r>
              <a:rPr lang="en-US" altLang="zh-CN" i="1" dirty="0" err="1"/>
              <a:t>nZ</a:t>
            </a:r>
            <a:r>
              <a:rPr lang="en-US" altLang="zh-CN" dirty="0"/>
              <a:t>)</a:t>
            </a:r>
            <a:r>
              <a:rPr lang="en-US" altLang="zh-CN" baseline="30000" dirty="0">
                <a:sym typeface="Symbol"/>
              </a:rPr>
              <a:t></a:t>
            </a:r>
            <a:r>
              <a:rPr lang="en-US" altLang="zh-CN" dirty="0"/>
              <a:t> or </a:t>
            </a:r>
            <a:r>
              <a:rPr lang="en-US" altLang="zh-CN" i="1" dirty="0"/>
              <a:t>Z</a:t>
            </a:r>
            <a:r>
              <a:rPr lang="en-US" altLang="zh-CN" i="1" baseline="-25000" dirty="0"/>
              <a:t>n</a:t>
            </a:r>
            <a:r>
              <a:rPr lang="en-US" altLang="zh-CN" baseline="30000" dirty="0"/>
              <a:t>* </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25</a:t>
            </a:fld>
            <a:endParaRPr lang="zh-CN" altLang="en-US"/>
          </a:p>
        </p:txBody>
      </p:sp>
      <p:sp>
        <p:nvSpPr>
          <p:cNvPr id="6" name="内容占位符 5"/>
          <p:cNvSpPr>
            <a:spLocks noGrp="1"/>
          </p:cNvSpPr>
          <p:nvPr>
            <p:ph sz="quarter" idx="1"/>
          </p:nvPr>
        </p:nvSpPr>
        <p:spPr/>
        <p:txBody>
          <a:bodyPr>
            <a:normAutofit fontScale="92500"/>
          </a:bodyPr>
          <a:lstStyle/>
          <a:p>
            <a:r>
              <a:rPr lang="en-US" altLang="zh-CN" dirty="0" smtClean="0"/>
              <a:t>For any positive integer </a:t>
            </a:r>
            <a:r>
              <a:rPr lang="en-US" altLang="zh-CN" i="1" dirty="0" smtClean="0"/>
              <a:t>n</a:t>
            </a:r>
            <a:r>
              <a:rPr lang="en-US" altLang="zh-CN" dirty="0" smtClean="0"/>
              <a:t>, the set of all </a:t>
            </a:r>
            <a:r>
              <a:rPr lang="en-US" altLang="zh-CN" dirty="0" err="1" smtClean="0"/>
              <a:t>coprimes</a:t>
            </a:r>
            <a:r>
              <a:rPr lang="en-US" altLang="zh-CN" dirty="0" smtClean="0"/>
              <a:t> modulo </a:t>
            </a:r>
            <a:r>
              <a:rPr lang="en-US" altLang="zh-CN" i="1" dirty="0" smtClean="0"/>
              <a:t>n</a:t>
            </a:r>
            <a:r>
              <a:rPr lang="en-US" altLang="zh-CN" dirty="0" smtClean="0"/>
              <a:t> form a </a:t>
            </a:r>
            <a:r>
              <a:rPr lang="en-US" altLang="zh-CN" b="1" dirty="0" smtClean="0"/>
              <a:t>group</a:t>
            </a:r>
            <a:r>
              <a:rPr lang="en-US" altLang="zh-CN" dirty="0" smtClean="0"/>
              <a:t> with modulo </a:t>
            </a:r>
            <a:r>
              <a:rPr lang="en-US" altLang="zh-CN" i="1" dirty="0" smtClean="0"/>
              <a:t>n</a:t>
            </a:r>
            <a:r>
              <a:rPr lang="en-US" altLang="zh-CN" dirty="0" smtClean="0"/>
              <a:t> </a:t>
            </a:r>
            <a:r>
              <a:rPr lang="en-US" altLang="zh-CN" b="1" dirty="0" smtClean="0"/>
              <a:t>multiplication</a:t>
            </a:r>
            <a:r>
              <a:rPr lang="en-US" altLang="zh-CN" dirty="0" smtClean="0"/>
              <a:t> as the </a:t>
            </a:r>
            <a:r>
              <a:rPr lang="en-US" altLang="zh-CN" b="1" dirty="0" smtClean="0"/>
              <a:t>group operator </a:t>
            </a:r>
            <a:r>
              <a:rPr lang="en-US" altLang="zh-CN" dirty="0" smtClean="0"/>
              <a:t>•, denoted as</a:t>
            </a:r>
          </a:p>
          <a:p>
            <a:pPr lvl="1"/>
            <a:r>
              <a:rPr lang="en-US" altLang="zh-CN" dirty="0" smtClean="0"/>
              <a:t>(</a:t>
            </a:r>
            <a:r>
              <a:rPr lang="en-US" altLang="zh-CN" i="1" dirty="0" smtClean="0"/>
              <a:t>Z</a:t>
            </a:r>
            <a:r>
              <a:rPr lang="en-US" altLang="zh-CN" dirty="0" smtClean="0"/>
              <a:t>/</a:t>
            </a:r>
            <a:r>
              <a:rPr lang="en-US" altLang="zh-CN" i="1" dirty="0" err="1" smtClean="0"/>
              <a:t>nZ</a:t>
            </a:r>
            <a:r>
              <a:rPr lang="en-US" altLang="zh-CN" dirty="0" smtClean="0"/>
              <a:t>)</a:t>
            </a:r>
            <a:r>
              <a:rPr lang="en-US" altLang="zh-CN" baseline="30000" dirty="0" smtClean="0">
                <a:sym typeface="Symbol"/>
              </a:rPr>
              <a:t></a:t>
            </a:r>
            <a:r>
              <a:rPr lang="en-US" altLang="zh-CN" dirty="0" smtClean="0"/>
              <a:t> or </a:t>
            </a:r>
            <a:r>
              <a:rPr lang="en-US" altLang="zh-CN" i="1" dirty="0" smtClean="0"/>
              <a:t>Z</a:t>
            </a:r>
            <a:r>
              <a:rPr lang="en-US" altLang="zh-CN" i="1" baseline="-25000" dirty="0" smtClean="0"/>
              <a:t>n</a:t>
            </a:r>
            <a:r>
              <a:rPr lang="en-US" altLang="zh-CN" baseline="30000" dirty="0" smtClean="0"/>
              <a:t>* </a:t>
            </a:r>
            <a:r>
              <a:rPr lang="en-US" altLang="zh-CN" dirty="0" smtClean="0"/>
              <a:t> (compared with </a:t>
            </a:r>
            <a:r>
              <a:rPr lang="en-US" altLang="zh-CN" i="1" dirty="0" smtClean="0"/>
              <a:t>Z</a:t>
            </a:r>
            <a:r>
              <a:rPr lang="en-US" altLang="zh-CN" dirty="0" smtClean="0"/>
              <a:t>/</a:t>
            </a:r>
            <a:r>
              <a:rPr lang="en-US" altLang="zh-CN" i="1" dirty="0" err="1" smtClean="0"/>
              <a:t>nZ</a:t>
            </a:r>
            <a:r>
              <a:rPr lang="en-US" altLang="zh-CN" dirty="0" smtClean="0"/>
              <a:t> or </a:t>
            </a:r>
            <a:r>
              <a:rPr lang="en-US" altLang="zh-CN" i="1" dirty="0" smtClean="0"/>
              <a:t>Z</a:t>
            </a:r>
            <a:r>
              <a:rPr lang="en-US" altLang="zh-CN" i="1" baseline="-25000" dirty="0" smtClean="0"/>
              <a:t>n</a:t>
            </a:r>
            <a:r>
              <a:rPr lang="en-US" altLang="zh-CN" dirty="0" smtClean="0"/>
              <a:t>)</a:t>
            </a:r>
            <a:endParaRPr lang="en-US" altLang="zh-CN" baseline="30000" dirty="0" smtClean="0"/>
          </a:p>
          <a:p>
            <a:pPr lvl="1"/>
            <a:r>
              <a:rPr lang="en-US" altLang="zh-CN" dirty="0" smtClean="0"/>
              <a:t>Not a ring with multiplication operator</a:t>
            </a:r>
          </a:p>
          <a:p>
            <a:pPr lvl="1"/>
            <a:r>
              <a:rPr lang="en-US" altLang="zh-CN" dirty="0" smtClean="0"/>
              <a:t>Not a group with addition operator</a:t>
            </a:r>
          </a:p>
          <a:p>
            <a:r>
              <a:rPr lang="en-US" altLang="zh-CN" sz="2900" dirty="0" smtClean="0"/>
              <a:t>For example, </a:t>
            </a:r>
            <a:r>
              <a:rPr lang="en-US" altLang="zh-CN" sz="2900" i="1" dirty="0" smtClean="0"/>
              <a:t>n </a:t>
            </a:r>
            <a:r>
              <a:rPr lang="en-US" altLang="zh-CN" sz="2900" dirty="0" smtClean="0"/>
              <a:t>= 8, the set of </a:t>
            </a:r>
            <a:r>
              <a:rPr lang="en-US" altLang="zh-CN" sz="2900" dirty="0" err="1" smtClean="0"/>
              <a:t>coprimes</a:t>
            </a:r>
            <a:r>
              <a:rPr lang="en-US" altLang="zh-CN" sz="2900" dirty="0" smtClean="0"/>
              <a:t> is {1, 3, 5, 7}, which forms a group with modulo 8 multiplication as the group operator, denoted by Example: (</a:t>
            </a:r>
            <a:r>
              <a:rPr lang="en-US" altLang="zh-CN" sz="2900" i="1" dirty="0" smtClean="0"/>
              <a:t>Z/8Z</a:t>
            </a:r>
            <a:r>
              <a:rPr lang="en-US" altLang="zh-CN" sz="2900" dirty="0" smtClean="0"/>
              <a:t>)</a:t>
            </a:r>
            <a:r>
              <a:rPr lang="en-US" altLang="zh-CN" sz="2900" baseline="30000" dirty="0" smtClean="0">
                <a:sym typeface="Symbol"/>
              </a:rPr>
              <a:t> </a:t>
            </a:r>
            <a:r>
              <a:rPr lang="en-US" altLang="zh-CN" sz="2900" i="1" dirty="0" smtClean="0"/>
              <a:t>= Z</a:t>
            </a:r>
            <a:r>
              <a:rPr lang="en-US" altLang="zh-CN" sz="2900" baseline="-25000" dirty="0" smtClean="0"/>
              <a:t>8</a:t>
            </a:r>
            <a:r>
              <a:rPr lang="en-US" altLang="zh-CN" sz="2900" baseline="30000" dirty="0" smtClean="0"/>
              <a:t>*</a:t>
            </a:r>
            <a:r>
              <a:rPr lang="en-US" altLang="zh-CN" sz="2900" dirty="0" smtClean="0"/>
              <a:t> = {1,3, 5, 7}</a:t>
            </a:r>
          </a:p>
          <a:p>
            <a:r>
              <a:rPr lang="en-US" altLang="zh-CN" dirty="0" smtClean="0"/>
              <a:t>Closure: the result of multiplying modulo 8 any two elements in the set is still in the set</a:t>
            </a:r>
          </a:p>
          <a:p>
            <a:endParaRPr lang="zh-CN" altLang="en-US" dirty="0"/>
          </a:p>
        </p:txBody>
      </p:sp>
    </p:spTree>
    <p:extLst>
      <p:ext uri="{BB962C8B-B14F-4D97-AF65-F5344CB8AC3E}">
        <p14:creationId xmlns:p14="http://schemas.microsoft.com/office/powerpoint/2010/main" xmlns="" val="509216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Finding multiplicative inverses for the elements of </a:t>
            </a:r>
            <a:r>
              <a:rPr lang="en-US" altLang="zh-CN" b="1" i="1" dirty="0" err="1" smtClean="0"/>
              <a:t>Z</a:t>
            </a:r>
            <a:r>
              <a:rPr lang="en-US" altLang="zh-CN" b="1" i="1" baseline="-25000" dirty="0" err="1" smtClean="0"/>
              <a:t>p</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26</a:t>
            </a:fld>
            <a:endParaRPr lang="zh-CN" altLang="en-US"/>
          </a:p>
        </p:txBody>
      </p:sp>
      <p:sp>
        <p:nvSpPr>
          <p:cNvPr id="6" name="内容占位符 5"/>
          <p:cNvSpPr>
            <a:spLocks noGrp="1"/>
          </p:cNvSpPr>
          <p:nvPr>
            <p:ph sz="quarter" idx="1"/>
          </p:nvPr>
        </p:nvSpPr>
        <p:spPr/>
        <p:txBody>
          <a:bodyPr/>
          <a:lstStyle/>
          <a:p>
            <a:r>
              <a:rPr lang="en-US" altLang="zh-CN" dirty="0" smtClean="0"/>
              <a:t>In general, the multiplicative inverse of </a:t>
            </a:r>
            <a:r>
              <a:rPr lang="en-US" altLang="zh-CN" i="1" dirty="0" smtClean="0"/>
              <a:t>a</a:t>
            </a:r>
            <a:r>
              <a:rPr lang="en-US" altLang="zh-CN" baseline="30000" dirty="0" smtClean="0"/>
              <a:t>-1</a:t>
            </a:r>
            <a:r>
              <a:rPr lang="en-US" altLang="zh-CN" dirty="0" smtClean="0"/>
              <a:t> in </a:t>
            </a:r>
            <a:r>
              <a:rPr lang="en-US" altLang="zh-CN" i="1" dirty="0" smtClean="0"/>
              <a:t>Z</a:t>
            </a:r>
            <a:r>
              <a:rPr lang="en-US" altLang="zh-CN" i="1" baseline="-25000" dirty="0" smtClean="0"/>
              <a:t>n</a:t>
            </a:r>
            <a:r>
              <a:rPr lang="en-US" altLang="zh-CN" dirty="0" smtClean="0"/>
              <a:t> satisfying that</a:t>
            </a:r>
          </a:p>
          <a:p>
            <a:pPr lvl="1"/>
            <a:r>
              <a:rPr lang="en-US" altLang="zh-CN" i="1" dirty="0" smtClean="0">
                <a:sym typeface="Symbol"/>
              </a:rPr>
              <a:t>a</a:t>
            </a:r>
            <a:r>
              <a:rPr lang="en-US" altLang="zh-CN" dirty="0" smtClean="0">
                <a:sym typeface="Symbol"/>
              </a:rPr>
              <a:t>  </a:t>
            </a:r>
            <a:r>
              <a:rPr lang="en-US" altLang="zh-CN" i="1" dirty="0" smtClean="0">
                <a:sym typeface="Symbol"/>
              </a:rPr>
              <a:t>a</a:t>
            </a:r>
            <a:r>
              <a:rPr lang="en-US" altLang="zh-CN" baseline="30000" dirty="0" smtClean="0">
                <a:sym typeface="Symbol"/>
              </a:rPr>
              <a:t>-1</a:t>
            </a:r>
            <a:r>
              <a:rPr lang="en-US" altLang="zh-CN" dirty="0" smtClean="0">
                <a:sym typeface="Symbol"/>
              </a:rPr>
              <a:t> = 1 mod </a:t>
            </a:r>
            <a:r>
              <a:rPr lang="en-US" altLang="zh-CN" i="1" dirty="0" smtClean="0">
                <a:sym typeface="Symbol"/>
              </a:rPr>
              <a:t>n</a:t>
            </a:r>
            <a:endParaRPr lang="en-US" altLang="zh-CN" dirty="0" smtClean="0">
              <a:sym typeface="Symbol"/>
            </a:endParaRPr>
          </a:p>
          <a:p>
            <a:r>
              <a:rPr lang="en-US" altLang="zh-CN" i="1" dirty="0" smtClean="0"/>
              <a:t>a</a:t>
            </a:r>
            <a:r>
              <a:rPr lang="en-US" altLang="zh-CN" baseline="30000" dirty="0" smtClean="0"/>
              <a:t>-1</a:t>
            </a:r>
            <a:r>
              <a:rPr lang="en-US" altLang="zh-CN" dirty="0" smtClean="0">
                <a:sym typeface="Symbol"/>
              </a:rPr>
              <a:t> exists for all </a:t>
            </a:r>
            <a:r>
              <a:rPr lang="en-US" altLang="zh-CN" i="1" dirty="0" smtClean="0"/>
              <a:t>a</a:t>
            </a:r>
            <a:r>
              <a:rPr lang="en-US" altLang="zh-CN" dirty="0" smtClean="0">
                <a:sym typeface="Symbol"/>
              </a:rPr>
              <a:t> in </a:t>
            </a:r>
            <a:r>
              <a:rPr lang="en-US" altLang="zh-CN" i="1" dirty="0" smtClean="0">
                <a:sym typeface="Symbol"/>
              </a:rPr>
              <a:t>Z</a:t>
            </a:r>
            <a:r>
              <a:rPr lang="en-US" altLang="zh-CN" i="1" baseline="-25000" dirty="0" smtClean="0">
                <a:sym typeface="Symbol"/>
              </a:rPr>
              <a:t>n</a:t>
            </a:r>
            <a:r>
              <a:rPr lang="en-US" altLang="zh-CN" dirty="0" smtClean="0">
                <a:sym typeface="Symbol"/>
              </a:rPr>
              <a:t> if </a:t>
            </a:r>
            <a:r>
              <a:rPr lang="en-US" altLang="zh-CN" dirty="0" err="1" smtClean="0">
                <a:sym typeface="Symbol"/>
              </a:rPr>
              <a:t>gcd</a:t>
            </a:r>
            <a:r>
              <a:rPr lang="en-US" altLang="zh-CN" dirty="0" smtClean="0">
                <a:sym typeface="Symbol"/>
              </a:rPr>
              <a:t>(</a:t>
            </a:r>
            <a:r>
              <a:rPr lang="en-US" altLang="zh-CN" i="1" dirty="0" smtClean="0"/>
              <a:t>a</a:t>
            </a:r>
            <a:r>
              <a:rPr lang="en-US" altLang="zh-CN" dirty="0" smtClean="0">
                <a:sym typeface="Symbol"/>
              </a:rPr>
              <a:t>, </a:t>
            </a:r>
            <a:r>
              <a:rPr lang="en-US" altLang="zh-CN" i="1" dirty="0" smtClean="0">
                <a:sym typeface="Symbol"/>
              </a:rPr>
              <a:t>n</a:t>
            </a:r>
            <a:r>
              <a:rPr lang="en-US" altLang="zh-CN" dirty="0" smtClean="0">
                <a:sym typeface="Symbol"/>
              </a:rPr>
              <a:t>) = 1</a:t>
            </a:r>
          </a:p>
          <a:p>
            <a:r>
              <a:rPr lang="en-US" altLang="zh-CN" dirty="0" smtClean="0">
                <a:sym typeface="Symbol"/>
              </a:rPr>
              <a:t>Therefore, any </a:t>
            </a:r>
            <a:r>
              <a:rPr lang="en-US" altLang="zh-CN" i="1" dirty="0" smtClean="0"/>
              <a:t>a</a:t>
            </a:r>
            <a:r>
              <a:rPr lang="en-US" altLang="zh-CN" dirty="0" smtClean="0">
                <a:sym typeface="Symbol"/>
              </a:rPr>
              <a:t> in </a:t>
            </a:r>
            <a:r>
              <a:rPr lang="en-US" altLang="zh-CN" i="1" dirty="0" err="1" smtClean="0">
                <a:sym typeface="Symbol"/>
              </a:rPr>
              <a:t>Z</a:t>
            </a:r>
            <a:r>
              <a:rPr lang="en-US" altLang="zh-CN" i="1" baseline="-25000" dirty="0" err="1" smtClean="0">
                <a:sym typeface="Symbol"/>
              </a:rPr>
              <a:t>p</a:t>
            </a:r>
            <a:r>
              <a:rPr lang="en-US" altLang="zh-CN" dirty="0" smtClean="0">
                <a:sym typeface="Symbol"/>
              </a:rPr>
              <a:t> has multiplicative inverse </a:t>
            </a:r>
            <a:r>
              <a:rPr lang="en-US" altLang="zh-CN" i="1" dirty="0" smtClean="0"/>
              <a:t>a</a:t>
            </a:r>
            <a:r>
              <a:rPr lang="en-US" altLang="zh-CN" baseline="30000" dirty="0" smtClean="0"/>
              <a:t>-1</a:t>
            </a:r>
            <a:r>
              <a:rPr lang="en-US" altLang="zh-CN" dirty="0" smtClean="0">
                <a:sym typeface="Symbol"/>
              </a:rPr>
              <a:t> in </a:t>
            </a:r>
            <a:r>
              <a:rPr lang="en-US" altLang="zh-CN" i="1" dirty="0" err="1" smtClean="0">
                <a:sym typeface="Symbol"/>
              </a:rPr>
              <a:t>Z</a:t>
            </a:r>
            <a:r>
              <a:rPr lang="en-US" altLang="zh-CN" i="1" baseline="-25000" dirty="0" err="1" smtClean="0">
                <a:sym typeface="Symbol"/>
              </a:rPr>
              <a:t>p</a:t>
            </a:r>
            <a:r>
              <a:rPr lang="en-US" altLang="zh-CN" dirty="0" smtClean="0">
                <a:sym typeface="Symbol"/>
              </a:rPr>
              <a:t> if </a:t>
            </a:r>
            <a:r>
              <a:rPr lang="en-US" altLang="zh-CN" i="1" dirty="0" smtClean="0">
                <a:sym typeface="Symbol"/>
              </a:rPr>
              <a:t>p</a:t>
            </a:r>
            <a:r>
              <a:rPr lang="en-US" altLang="zh-CN" dirty="0" smtClean="0">
                <a:sym typeface="Symbol"/>
              </a:rPr>
              <a:t> is a prime</a:t>
            </a:r>
            <a:endParaRPr lang="en-US" altLang="zh-CN" i="1" baseline="-25000" dirty="0" smtClean="0">
              <a:sym typeface="Symbol"/>
            </a:endParaRPr>
          </a:p>
          <a:p>
            <a:r>
              <a:rPr lang="en-US" altLang="zh-CN" dirty="0" smtClean="0"/>
              <a:t>With regard to finding the multiplicative inverse of </a:t>
            </a:r>
            <a:r>
              <a:rPr lang="en-US" altLang="zh-CN" i="1" dirty="0" smtClean="0"/>
              <a:t>a</a:t>
            </a:r>
            <a:r>
              <a:rPr lang="en-US" altLang="zh-CN" dirty="0" smtClean="0"/>
              <a:t> in modulo </a:t>
            </a:r>
            <a:r>
              <a:rPr lang="en-US" altLang="zh-CN" i="1" dirty="0" smtClean="0"/>
              <a:t>n</a:t>
            </a:r>
            <a:r>
              <a:rPr lang="en-US" altLang="zh-CN" dirty="0" smtClean="0"/>
              <a:t> arithmetic, </a:t>
            </a:r>
            <a:r>
              <a:rPr lang="en-US" altLang="zh-CN" i="1" dirty="0" smtClean="0"/>
              <a:t>a</a:t>
            </a:r>
            <a:r>
              <a:rPr lang="en-US" altLang="zh-CN" baseline="30000" dirty="0" smtClean="0"/>
              <a:t>-1</a:t>
            </a:r>
            <a:r>
              <a:rPr lang="en-US" altLang="zh-CN" dirty="0" smtClean="0"/>
              <a:t>, we can do so with the help of </a:t>
            </a:r>
            <a:r>
              <a:rPr lang="en-US" altLang="zh-CN" dirty="0" err="1" smtClean="0"/>
              <a:t>Bezout’s</a:t>
            </a:r>
            <a:r>
              <a:rPr lang="en-US" altLang="zh-CN" dirty="0" smtClean="0"/>
              <a:t> Identity.</a:t>
            </a:r>
            <a:endParaRPr lang="zh-CN" altLang="en-US" dirty="0"/>
          </a:p>
        </p:txBody>
      </p:sp>
    </p:spTree>
    <p:extLst>
      <p:ext uri="{BB962C8B-B14F-4D97-AF65-F5344CB8AC3E}">
        <p14:creationId xmlns:p14="http://schemas.microsoft.com/office/powerpoint/2010/main" xmlns="" val="257294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Bezout’s</a:t>
            </a:r>
            <a:r>
              <a:rPr lang="en-US" altLang="zh-CN" dirty="0" smtClean="0"/>
              <a:t> Identity</a:t>
            </a:r>
            <a:endParaRPr lang="zh-CN" altLang="en-US" i="1" baseline="-25000"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27</a:t>
            </a:fld>
            <a:endParaRPr lang="zh-CN" altLang="en-US"/>
          </a:p>
        </p:txBody>
      </p:sp>
      <p:sp>
        <p:nvSpPr>
          <p:cNvPr id="6" name="内容占位符 5"/>
          <p:cNvSpPr>
            <a:spLocks noGrp="1"/>
          </p:cNvSpPr>
          <p:nvPr>
            <p:ph sz="quarter" idx="1"/>
          </p:nvPr>
        </p:nvSpPr>
        <p:spPr/>
        <p:txBody>
          <a:bodyPr>
            <a:normAutofit/>
          </a:bodyPr>
          <a:lstStyle/>
          <a:p>
            <a:r>
              <a:rPr lang="en-US" altLang="zh-CN" dirty="0" smtClean="0"/>
              <a:t>For a given pair of positive integers </a:t>
            </a:r>
            <a:r>
              <a:rPr lang="en-US" altLang="zh-CN" i="1" dirty="0" smtClean="0"/>
              <a:t>a</a:t>
            </a:r>
            <a:r>
              <a:rPr lang="en-US" altLang="zh-CN" dirty="0" smtClean="0"/>
              <a:t> and </a:t>
            </a:r>
            <a:r>
              <a:rPr lang="en-US" altLang="zh-CN" i="1" dirty="0" smtClean="0"/>
              <a:t>b</a:t>
            </a:r>
            <a:r>
              <a:rPr lang="en-US" altLang="zh-CN" dirty="0" smtClean="0"/>
              <a:t>, the following must always hold for some integers </a:t>
            </a:r>
            <a:r>
              <a:rPr lang="en-US" altLang="zh-CN" i="1" dirty="0" smtClean="0"/>
              <a:t>x</a:t>
            </a:r>
            <a:r>
              <a:rPr lang="en-US" altLang="zh-CN" dirty="0" smtClean="0"/>
              <a:t> and </a:t>
            </a:r>
            <a:r>
              <a:rPr lang="en-US" altLang="zh-CN" i="1" dirty="0" smtClean="0"/>
              <a:t>y</a:t>
            </a:r>
            <a:r>
              <a:rPr lang="en-US" altLang="zh-CN" dirty="0" smtClean="0"/>
              <a:t> (that may be positive or negative or zero):</a:t>
            </a:r>
          </a:p>
          <a:p>
            <a:pPr lvl="1"/>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b</a:t>
            </a:r>
            <a:r>
              <a:rPr lang="en-US" altLang="zh-CN" dirty="0" smtClean="0"/>
              <a:t>) = </a:t>
            </a:r>
            <a:r>
              <a:rPr lang="en-US" altLang="zh-CN" dirty="0" err="1" smtClean="0"/>
              <a:t>x</a:t>
            </a:r>
            <a:r>
              <a:rPr lang="en-US" altLang="zh-CN" i="1" dirty="0" err="1" smtClean="0"/>
              <a:t>a</a:t>
            </a:r>
            <a:r>
              <a:rPr lang="en-US" altLang="zh-CN" dirty="0" smtClean="0"/>
              <a:t> + </a:t>
            </a:r>
            <a:r>
              <a:rPr lang="en-US" altLang="zh-CN" dirty="0" err="1" smtClean="0"/>
              <a:t>y</a:t>
            </a:r>
            <a:r>
              <a:rPr lang="en-US" altLang="zh-CN" i="1" dirty="0" err="1" smtClean="0"/>
              <a:t>b</a:t>
            </a:r>
            <a:r>
              <a:rPr lang="en-US" altLang="zh-CN" dirty="0" smtClean="0"/>
              <a:t> (1)</a:t>
            </a:r>
          </a:p>
          <a:p>
            <a:r>
              <a:rPr lang="en-US" altLang="zh-CN" dirty="0" smtClean="0"/>
              <a:t>For example, when </a:t>
            </a:r>
            <a:r>
              <a:rPr lang="en-US" altLang="zh-CN" i="1" dirty="0" smtClean="0"/>
              <a:t>a</a:t>
            </a:r>
            <a:r>
              <a:rPr lang="en-US" altLang="zh-CN" dirty="0" smtClean="0"/>
              <a:t> = 16 and </a:t>
            </a:r>
            <a:r>
              <a:rPr lang="en-US" altLang="zh-CN" i="1" dirty="0" smtClean="0"/>
              <a:t>b</a:t>
            </a:r>
            <a:r>
              <a:rPr lang="en-US" altLang="zh-CN" dirty="0" smtClean="0"/>
              <a:t> = 6, we have </a:t>
            </a:r>
            <a:r>
              <a:rPr lang="en-US" altLang="zh-CN" dirty="0" err="1" smtClean="0"/>
              <a:t>gcd</a:t>
            </a:r>
            <a:r>
              <a:rPr lang="en-US" altLang="zh-CN" dirty="0" smtClean="0"/>
              <a:t>(16, 6) = 2. We can certainly write:</a:t>
            </a:r>
          </a:p>
          <a:p>
            <a:pPr lvl="1"/>
            <a:r>
              <a:rPr lang="en-US" altLang="zh-CN" dirty="0" smtClean="0"/>
              <a:t>2 = (−1) </a:t>
            </a:r>
            <a:r>
              <a:rPr lang="en-US" altLang="zh-CN" dirty="0" smtClean="0">
                <a:sym typeface="Symbol"/>
              </a:rPr>
              <a:t> </a:t>
            </a:r>
            <a:r>
              <a:rPr lang="en-US" altLang="zh-CN" dirty="0" smtClean="0">
                <a:solidFill>
                  <a:srgbClr val="FF0000"/>
                </a:solidFill>
              </a:rPr>
              <a:t>16</a:t>
            </a:r>
            <a:r>
              <a:rPr lang="en-US" altLang="zh-CN" dirty="0" smtClean="0"/>
              <a:t> + 3 </a:t>
            </a:r>
            <a:r>
              <a:rPr lang="en-US" altLang="zh-CN" dirty="0" smtClean="0">
                <a:sym typeface="Symbol"/>
              </a:rPr>
              <a:t> </a:t>
            </a:r>
            <a:r>
              <a:rPr lang="en-US" altLang="zh-CN" dirty="0" smtClean="0">
                <a:solidFill>
                  <a:srgbClr val="FF0000"/>
                </a:solidFill>
              </a:rPr>
              <a:t>6</a:t>
            </a:r>
            <a:r>
              <a:rPr lang="en-US" altLang="zh-CN" dirty="0" smtClean="0"/>
              <a:t> = 2 </a:t>
            </a:r>
            <a:r>
              <a:rPr lang="en-US" altLang="zh-CN" dirty="0" smtClean="0">
                <a:sym typeface="Symbol"/>
              </a:rPr>
              <a:t> </a:t>
            </a:r>
            <a:r>
              <a:rPr lang="en-US" altLang="zh-CN" dirty="0" smtClean="0">
                <a:solidFill>
                  <a:srgbClr val="FF0000"/>
                </a:solidFill>
              </a:rPr>
              <a:t>16</a:t>
            </a:r>
            <a:r>
              <a:rPr lang="en-US" altLang="zh-CN" dirty="0" smtClean="0"/>
              <a:t> + (−5) </a:t>
            </a:r>
            <a:r>
              <a:rPr lang="en-US" altLang="zh-CN" dirty="0" smtClean="0">
                <a:sym typeface="Symbol"/>
              </a:rPr>
              <a:t> </a:t>
            </a:r>
            <a:r>
              <a:rPr lang="en-US" altLang="zh-CN" dirty="0" smtClean="0">
                <a:solidFill>
                  <a:srgbClr val="FF0000"/>
                </a:solidFill>
              </a:rPr>
              <a:t>6</a:t>
            </a:r>
          </a:p>
          <a:p>
            <a:pPr lvl="1"/>
            <a:r>
              <a:rPr lang="en-US" altLang="zh-CN" dirty="0" smtClean="0"/>
              <a:t>This shows that </a:t>
            </a:r>
            <a:r>
              <a:rPr lang="en-US" altLang="zh-CN" i="1" dirty="0" smtClean="0"/>
              <a:t>x</a:t>
            </a:r>
            <a:r>
              <a:rPr lang="en-US" altLang="zh-CN" dirty="0" smtClean="0"/>
              <a:t> and </a:t>
            </a:r>
            <a:r>
              <a:rPr lang="en-US" altLang="zh-CN" i="1" dirty="0" smtClean="0"/>
              <a:t>y</a:t>
            </a:r>
            <a:r>
              <a:rPr lang="en-US" altLang="zh-CN" dirty="0" smtClean="0"/>
              <a:t> do not have to be unique in </a:t>
            </a:r>
            <a:r>
              <a:rPr lang="en-US" altLang="zh-CN" dirty="0" err="1" smtClean="0"/>
              <a:t>Bezout’s</a:t>
            </a:r>
            <a:r>
              <a:rPr lang="en-US" altLang="zh-CN" dirty="0" smtClean="0"/>
              <a:t> identity for given </a:t>
            </a:r>
            <a:r>
              <a:rPr lang="en-US" altLang="zh-CN" i="1" dirty="0" smtClean="0"/>
              <a:t>a</a:t>
            </a:r>
            <a:r>
              <a:rPr lang="en-US" altLang="zh-CN" dirty="0" smtClean="0"/>
              <a:t> and </a:t>
            </a:r>
            <a:r>
              <a:rPr lang="en-US" altLang="zh-CN" i="1" dirty="0" smtClean="0"/>
              <a:t>b</a:t>
            </a:r>
            <a:endParaRPr lang="zh-CN" altLang="en-US" i="1" dirty="0"/>
          </a:p>
        </p:txBody>
      </p:sp>
    </p:spTree>
    <p:extLst>
      <p:ext uri="{BB962C8B-B14F-4D97-AF65-F5344CB8AC3E}">
        <p14:creationId xmlns:p14="http://schemas.microsoft.com/office/powerpoint/2010/main" xmlns="" val="16032147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of </a:t>
            </a:r>
            <a:r>
              <a:rPr lang="en-US" altLang="zh-CN" dirty="0" err="1" smtClean="0"/>
              <a:t>Bézout’s</a:t>
            </a:r>
            <a:r>
              <a:rPr lang="en-US" altLang="zh-CN" dirty="0" smtClean="0"/>
              <a:t> identity</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28</a:t>
            </a:fld>
            <a:endParaRPr lang="zh-CN" altLang="en-US"/>
          </a:p>
        </p:txBody>
      </p:sp>
      <p:sp>
        <p:nvSpPr>
          <p:cNvPr id="6" name="内容占位符 5"/>
          <p:cNvSpPr>
            <a:spLocks noGrp="1"/>
          </p:cNvSpPr>
          <p:nvPr>
            <p:ph sz="quarter" idx="1"/>
          </p:nvPr>
        </p:nvSpPr>
        <p:spPr/>
        <p:txBody>
          <a:bodyPr>
            <a:normAutofit/>
          </a:bodyPr>
          <a:lstStyle/>
          <a:p>
            <a:r>
              <a:rPr lang="en-US" altLang="zh-CN" dirty="0" smtClean="0"/>
              <a:t>Define a set of </a:t>
            </a:r>
            <a:r>
              <a:rPr lang="en-US" altLang="zh-CN" i="1" dirty="0" smtClean="0"/>
              <a:t>S</a:t>
            </a:r>
            <a:r>
              <a:rPr lang="en-US" altLang="zh-CN" dirty="0" smtClean="0"/>
              <a:t> as follows:</a:t>
            </a:r>
          </a:p>
          <a:p>
            <a:pPr lvl="1"/>
            <a:r>
              <a:rPr lang="en-US" altLang="zh-CN" i="1" dirty="0" smtClean="0"/>
              <a:t>S</a:t>
            </a:r>
            <a:r>
              <a:rPr lang="en-US" altLang="zh-CN" dirty="0" smtClean="0"/>
              <a:t> = {</a:t>
            </a:r>
            <a:r>
              <a:rPr lang="en-US" altLang="zh-CN" i="1" dirty="0" smtClean="0"/>
              <a:t>am</a:t>
            </a:r>
            <a:r>
              <a:rPr lang="en-US" altLang="zh-CN" dirty="0" smtClean="0"/>
              <a:t> + </a:t>
            </a:r>
            <a:r>
              <a:rPr lang="en-US" altLang="zh-CN" i="1" dirty="0" err="1" smtClean="0"/>
              <a:t>bn</a:t>
            </a:r>
            <a:r>
              <a:rPr lang="en-US" altLang="zh-CN" dirty="0" smtClean="0"/>
              <a:t> | </a:t>
            </a:r>
            <a:r>
              <a:rPr lang="en-US" altLang="zh-CN" i="1" dirty="0" smtClean="0"/>
              <a:t>am</a:t>
            </a:r>
            <a:r>
              <a:rPr lang="en-US" altLang="zh-CN" dirty="0" smtClean="0"/>
              <a:t> + </a:t>
            </a:r>
            <a:r>
              <a:rPr lang="en-US" altLang="zh-CN" i="1" dirty="0" err="1" smtClean="0"/>
              <a:t>bn</a:t>
            </a:r>
            <a:r>
              <a:rPr lang="en-US" altLang="zh-CN" dirty="0" smtClean="0"/>
              <a:t> &gt; 0, </a:t>
            </a:r>
            <a:r>
              <a:rPr lang="en-US" altLang="zh-CN" i="1" dirty="0" smtClean="0"/>
              <a:t>m</a:t>
            </a:r>
            <a:r>
              <a:rPr lang="en-US" altLang="zh-CN" dirty="0" smtClean="0"/>
              <a:t>, </a:t>
            </a:r>
            <a:r>
              <a:rPr lang="en-US" altLang="zh-CN" i="1" dirty="0" smtClean="0"/>
              <a:t>n</a:t>
            </a:r>
            <a:r>
              <a:rPr lang="en-US" altLang="zh-CN" dirty="0" smtClean="0"/>
              <a:t> </a:t>
            </a:r>
            <a:r>
              <a:rPr lang="en-US" altLang="zh-CN" dirty="0" smtClean="0">
                <a:ea typeface="宋体"/>
              </a:rPr>
              <a:t>∈ </a:t>
            </a:r>
            <a:r>
              <a:rPr lang="en-US" altLang="zh-CN" i="1" dirty="0" smtClean="0">
                <a:ea typeface="宋体"/>
              </a:rPr>
              <a:t>N</a:t>
            </a:r>
            <a:r>
              <a:rPr lang="en-US" altLang="zh-CN" dirty="0" smtClean="0">
                <a:ea typeface="宋体"/>
              </a:rPr>
              <a:t>, </a:t>
            </a:r>
            <a:r>
              <a:rPr lang="en-US" altLang="zh-CN" i="1" dirty="0" smtClean="0">
                <a:ea typeface="宋体"/>
              </a:rPr>
              <a:t>a</a:t>
            </a:r>
            <a:r>
              <a:rPr lang="en-US" altLang="zh-CN" dirty="0" smtClean="0">
                <a:ea typeface="宋体"/>
              </a:rPr>
              <a:t>, </a:t>
            </a:r>
            <a:r>
              <a:rPr lang="en-US" altLang="zh-CN" i="1" dirty="0" smtClean="0">
                <a:ea typeface="宋体"/>
              </a:rPr>
              <a:t>b</a:t>
            </a:r>
            <a:r>
              <a:rPr lang="en-US" altLang="zh-CN" dirty="0" smtClean="0">
                <a:ea typeface="宋体"/>
              </a:rPr>
              <a:t> ∈ </a:t>
            </a:r>
            <a:r>
              <a:rPr lang="en-US" altLang="zh-CN" i="1" dirty="0" smtClean="0">
                <a:ea typeface="宋体"/>
              </a:rPr>
              <a:t>Z </a:t>
            </a:r>
            <a:r>
              <a:rPr lang="en-US" altLang="zh-CN" dirty="0" smtClean="0">
                <a:ea typeface="宋体"/>
              </a:rPr>
              <a:t>and not both zero}, </a:t>
            </a:r>
            <a:r>
              <a:rPr lang="en-US" altLang="zh-CN" i="1" dirty="0" smtClean="0">
                <a:ea typeface="宋体"/>
              </a:rPr>
              <a:t>N</a:t>
            </a:r>
            <a:r>
              <a:rPr lang="en-US" altLang="zh-CN" dirty="0" smtClean="0">
                <a:ea typeface="宋体"/>
              </a:rPr>
              <a:t> = {…, -3, -2, -1, 0, 1, 2, 3, …}</a:t>
            </a:r>
          </a:p>
          <a:p>
            <a:r>
              <a:rPr lang="en-US" altLang="zh-CN" dirty="0" smtClean="0"/>
              <a:t>For example, </a:t>
            </a:r>
            <a:r>
              <a:rPr lang="en-US" altLang="zh-CN" i="1" dirty="0" smtClean="0"/>
              <a:t>a</a:t>
            </a:r>
            <a:r>
              <a:rPr lang="en-US" altLang="zh-CN" dirty="0" smtClean="0"/>
              <a:t> = 8, </a:t>
            </a:r>
            <a:r>
              <a:rPr lang="en-US" altLang="zh-CN" i="1" dirty="0" smtClean="0"/>
              <a:t>b</a:t>
            </a:r>
            <a:r>
              <a:rPr lang="en-US" altLang="zh-CN" dirty="0" smtClean="0"/>
              <a:t> = 6</a:t>
            </a:r>
          </a:p>
          <a:p>
            <a:pPr lvl="1"/>
            <a:r>
              <a:rPr lang="en-US" altLang="zh-CN" i="1" dirty="0" smtClean="0"/>
              <a:t>S</a:t>
            </a:r>
            <a:r>
              <a:rPr lang="en-US" altLang="zh-CN" dirty="0" smtClean="0"/>
              <a:t> = {2, 4, 6, 8, …} </a:t>
            </a:r>
          </a:p>
          <a:p>
            <a:r>
              <a:rPr lang="en-US" altLang="zh-CN" dirty="0" smtClean="0"/>
              <a:t>Let </a:t>
            </a:r>
            <a:r>
              <a:rPr lang="en-US" altLang="zh-CN" i="1" dirty="0" smtClean="0"/>
              <a:t>d</a:t>
            </a:r>
            <a:r>
              <a:rPr lang="en-US" altLang="zh-CN" dirty="0" smtClean="0"/>
              <a:t> denote the smallest element in </a:t>
            </a:r>
            <a:r>
              <a:rPr lang="en-US" altLang="zh-CN" i="1" dirty="0" smtClean="0"/>
              <a:t>S</a:t>
            </a:r>
            <a:endParaRPr lang="en-US" altLang="zh-CN" dirty="0" smtClean="0"/>
          </a:p>
          <a:p>
            <a:r>
              <a:rPr lang="en-US" altLang="zh-CN" dirty="0" smtClean="0"/>
              <a:t>Express </a:t>
            </a:r>
            <a:r>
              <a:rPr lang="en-US" altLang="zh-CN" i="1" dirty="0" smtClean="0"/>
              <a:t>a</a:t>
            </a:r>
            <a:r>
              <a:rPr lang="en-US" altLang="zh-CN" dirty="0" smtClean="0"/>
              <a:t> in the following form</a:t>
            </a:r>
          </a:p>
          <a:p>
            <a:pPr lvl="1"/>
            <a:r>
              <a:rPr lang="en-US" altLang="zh-CN" i="1" dirty="0" smtClean="0"/>
              <a:t>a</a:t>
            </a:r>
            <a:r>
              <a:rPr lang="en-US" altLang="zh-CN" dirty="0" smtClean="0"/>
              <a:t> = </a:t>
            </a:r>
            <a:r>
              <a:rPr lang="en-US" altLang="zh-CN" i="1" dirty="0" err="1" smtClean="0"/>
              <a:t>qd</a:t>
            </a:r>
            <a:r>
              <a:rPr lang="en-US" altLang="zh-CN" dirty="0" smtClean="0"/>
              <a:t> + </a:t>
            </a:r>
            <a:r>
              <a:rPr lang="en-US" altLang="zh-CN" i="1" dirty="0" smtClean="0"/>
              <a:t>r</a:t>
            </a:r>
            <a:r>
              <a:rPr lang="en-US" altLang="zh-CN" dirty="0" smtClean="0"/>
              <a:t>, 0 ≤ </a:t>
            </a:r>
            <a:r>
              <a:rPr lang="en-US" altLang="zh-CN" i="1" dirty="0" smtClean="0"/>
              <a:t>r</a:t>
            </a:r>
            <a:r>
              <a:rPr lang="en-US" altLang="zh-CN" dirty="0" smtClean="0"/>
              <a:t> &lt; </a:t>
            </a:r>
            <a:r>
              <a:rPr lang="en-US" altLang="zh-CN" i="1" dirty="0" smtClean="0"/>
              <a:t>d</a:t>
            </a:r>
            <a:r>
              <a:rPr lang="en-US" altLang="zh-CN" dirty="0" smtClean="0"/>
              <a:t> </a:t>
            </a:r>
          </a:p>
          <a:p>
            <a:pPr lvl="1"/>
            <a:r>
              <a:rPr lang="en-US" altLang="zh-CN" i="1" dirty="0" smtClean="0"/>
              <a:t>r</a:t>
            </a:r>
            <a:r>
              <a:rPr lang="en-US" altLang="zh-CN" dirty="0" smtClean="0"/>
              <a:t> = </a:t>
            </a:r>
            <a:r>
              <a:rPr lang="en-US" altLang="zh-CN" i="1" dirty="0" smtClean="0"/>
              <a:t>a</a:t>
            </a:r>
            <a:r>
              <a:rPr lang="en-US" altLang="zh-CN" dirty="0" smtClean="0"/>
              <a:t> – </a:t>
            </a:r>
            <a:r>
              <a:rPr lang="en-US" altLang="zh-CN" i="1" dirty="0" err="1" smtClean="0"/>
              <a:t>qd</a:t>
            </a:r>
            <a:r>
              <a:rPr lang="en-US" altLang="zh-CN" dirty="0" smtClean="0"/>
              <a:t> = </a:t>
            </a:r>
            <a:r>
              <a:rPr lang="en-US" altLang="zh-CN" i="1" dirty="0" smtClean="0"/>
              <a:t>a</a:t>
            </a:r>
            <a:r>
              <a:rPr lang="en-US" altLang="zh-CN" dirty="0" smtClean="0"/>
              <a:t> – </a:t>
            </a:r>
            <a:r>
              <a:rPr lang="en-US" altLang="zh-CN" i="1" dirty="0" smtClean="0"/>
              <a:t>q</a:t>
            </a:r>
            <a:r>
              <a:rPr lang="en-US" altLang="zh-CN" dirty="0" smtClean="0"/>
              <a:t>(</a:t>
            </a:r>
            <a:r>
              <a:rPr lang="en-US" altLang="zh-CN" i="1" dirty="0" smtClean="0"/>
              <a:t>am</a:t>
            </a:r>
            <a:r>
              <a:rPr lang="en-US" altLang="zh-CN" dirty="0" smtClean="0"/>
              <a:t> + </a:t>
            </a:r>
            <a:r>
              <a:rPr lang="en-US" altLang="zh-CN" i="1" dirty="0" err="1" smtClean="0"/>
              <a:t>bn</a:t>
            </a:r>
            <a:r>
              <a:rPr lang="en-US" altLang="zh-CN" dirty="0" smtClean="0"/>
              <a:t>) = </a:t>
            </a:r>
            <a:r>
              <a:rPr lang="en-US" altLang="zh-CN" i="1" dirty="0" smtClean="0"/>
              <a:t>a</a:t>
            </a:r>
            <a:r>
              <a:rPr lang="en-US" altLang="zh-CN" dirty="0" smtClean="0"/>
              <a:t>(1 – </a:t>
            </a:r>
            <a:r>
              <a:rPr lang="en-US" altLang="zh-CN" i="1" dirty="0" err="1" smtClean="0"/>
              <a:t>qm</a:t>
            </a:r>
            <a:r>
              <a:rPr lang="en-US" altLang="zh-CN" dirty="0" smtClean="0"/>
              <a:t>) + </a:t>
            </a:r>
            <a:r>
              <a:rPr lang="en-US" altLang="zh-CN" i="1" dirty="0" smtClean="0"/>
              <a:t>b</a:t>
            </a:r>
            <a:r>
              <a:rPr lang="en-US" altLang="zh-CN" dirty="0" smtClean="0"/>
              <a:t>(-</a:t>
            </a:r>
            <a:r>
              <a:rPr lang="en-US" altLang="zh-CN" i="1" dirty="0" err="1" smtClean="0"/>
              <a:t>qn</a:t>
            </a:r>
            <a:r>
              <a:rPr lang="en-US" altLang="zh-CN" dirty="0" smtClean="0"/>
              <a:t>)</a:t>
            </a:r>
          </a:p>
          <a:p>
            <a:pPr lvl="1"/>
            <a:r>
              <a:rPr lang="en-US" altLang="zh-CN" dirty="0" smtClean="0"/>
              <a:t>The residue </a:t>
            </a:r>
            <a:r>
              <a:rPr lang="en-US" altLang="zh-CN" i="1" dirty="0" smtClean="0"/>
              <a:t>r</a:t>
            </a:r>
            <a:r>
              <a:rPr lang="en-US" altLang="zh-CN" dirty="0" smtClean="0"/>
              <a:t> is a linear sum of </a:t>
            </a:r>
            <a:r>
              <a:rPr lang="en-US" altLang="zh-CN" i="1" dirty="0" smtClean="0"/>
              <a:t>a</a:t>
            </a:r>
            <a:r>
              <a:rPr lang="en-US" altLang="zh-CN" dirty="0" smtClean="0"/>
              <a:t> and </a:t>
            </a:r>
            <a:r>
              <a:rPr lang="en-US" altLang="zh-CN" i="1" dirty="0" smtClean="0"/>
              <a:t>b</a:t>
            </a:r>
            <a:r>
              <a:rPr lang="en-US" altLang="zh-CN" dirty="0" smtClean="0"/>
              <a:t>. But that is only possible if </a:t>
            </a:r>
            <a:r>
              <a:rPr lang="en-US" altLang="zh-CN" i="1" dirty="0" smtClean="0"/>
              <a:t>r</a:t>
            </a:r>
            <a:r>
              <a:rPr lang="en-US" altLang="zh-CN" dirty="0" smtClean="0"/>
              <a:t> equals 0</a:t>
            </a:r>
          </a:p>
        </p:txBody>
      </p:sp>
    </p:spTree>
    <p:extLst>
      <p:ext uri="{BB962C8B-B14F-4D97-AF65-F5344CB8AC3E}">
        <p14:creationId xmlns:p14="http://schemas.microsoft.com/office/powerpoint/2010/main" xmlns="" val="636533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 of </a:t>
            </a:r>
            <a:r>
              <a:rPr lang="en-US" altLang="zh-CN" dirty="0" err="1" smtClean="0"/>
              <a:t>Bézout’s</a:t>
            </a:r>
            <a:r>
              <a:rPr lang="en-US" altLang="zh-CN" dirty="0" smtClean="0"/>
              <a:t> identity</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29</a:t>
            </a:fld>
            <a:endParaRPr lang="zh-CN" altLang="en-US"/>
          </a:p>
        </p:txBody>
      </p:sp>
      <p:sp>
        <p:nvSpPr>
          <p:cNvPr id="6" name="内容占位符 5"/>
          <p:cNvSpPr>
            <a:spLocks noGrp="1"/>
          </p:cNvSpPr>
          <p:nvPr>
            <p:ph sz="quarter" idx="1"/>
          </p:nvPr>
        </p:nvSpPr>
        <p:spPr/>
        <p:txBody>
          <a:bodyPr>
            <a:normAutofit lnSpcReduction="10000"/>
          </a:bodyPr>
          <a:lstStyle/>
          <a:p>
            <a:r>
              <a:rPr lang="en-US" altLang="zh-CN" dirty="0" smtClean="0"/>
              <a:t>Since </a:t>
            </a:r>
            <a:r>
              <a:rPr lang="en-US" altLang="zh-CN" i="1" dirty="0" smtClean="0"/>
              <a:t>r</a:t>
            </a:r>
            <a:r>
              <a:rPr lang="en-US" altLang="zh-CN" dirty="0" smtClean="0"/>
              <a:t> is zero, it must be the case that </a:t>
            </a:r>
            <a:r>
              <a:rPr lang="en-US" altLang="zh-CN" i="1" dirty="0" smtClean="0"/>
              <a:t>a</a:t>
            </a:r>
            <a:r>
              <a:rPr lang="en-US" altLang="zh-CN" dirty="0" smtClean="0"/>
              <a:t> = </a:t>
            </a:r>
            <a:r>
              <a:rPr lang="en-US" altLang="zh-CN" i="1" dirty="0" err="1" smtClean="0"/>
              <a:t>qd</a:t>
            </a:r>
            <a:r>
              <a:rPr lang="en-US" altLang="zh-CN" dirty="0" smtClean="0"/>
              <a:t> for some integer </a:t>
            </a:r>
            <a:r>
              <a:rPr lang="en-US" altLang="zh-CN" i="1" dirty="0" smtClean="0"/>
              <a:t>q</a:t>
            </a:r>
            <a:r>
              <a:rPr lang="en-US" altLang="zh-CN" dirty="0" smtClean="0"/>
              <a:t>. Similarly, we can prove that </a:t>
            </a:r>
            <a:r>
              <a:rPr lang="en-US" altLang="zh-CN" i="1" dirty="0" smtClean="0"/>
              <a:t>b</a:t>
            </a:r>
            <a:r>
              <a:rPr lang="en-US" altLang="zh-CN" dirty="0" smtClean="0"/>
              <a:t> = </a:t>
            </a:r>
            <a:r>
              <a:rPr lang="en-US" altLang="zh-CN" i="1" dirty="0" err="1" smtClean="0"/>
              <a:t>sd</a:t>
            </a:r>
            <a:r>
              <a:rPr lang="en-US" altLang="zh-CN" dirty="0" smtClean="0"/>
              <a:t> for some </a:t>
            </a:r>
            <a:r>
              <a:rPr lang="en-US" altLang="zh-CN" i="1" dirty="0" smtClean="0"/>
              <a:t>s</a:t>
            </a:r>
          </a:p>
          <a:p>
            <a:r>
              <a:rPr lang="en-US" altLang="zh-CN" dirty="0" smtClean="0"/>
              <a:t>This proves that </a:t>
            </a:r>
            <a:r>
              <a:rPr lang="en-US" altLang="zh-CN" i="1" dirty="0" smtClean="0"/>
              <a:t>d</a:t>
            </a:r>
            <a:r>
              <a:rPr lang="en-US" altLang="zh-CN" dirty="0" smtClean="0"/>
              <a:t> is a </a:t>
            </a:r>
            <a:r>
              <a:rPr lang="en-US" altLang="zh-CN" b="1" dirty="0" smtClean="0"/>
              <a:t>common divisor </a:t>
            </a:r>
            <a:r>
              <a:rPr lang="en-US" altLang="zh-CN" dirty="0" smtClean="0"/>
              <a:t>of </a:t>
            </a:r>
            <a:r>
              <a:rPr lang="en-US" altLang="zh-CN" i="1" dirty="0" smtClean="0"/>
              <a:t>a</a:t>
            </a:r>
            <a:r>
              <a:rPr lang="en-US" altLang="zh-CN" dirty="0" smtClean="0"/>
              <a:t> and </a:t>
            </a:r>
            <a:r>
              <a:rPr lang="en-US" altLang="zh-CN" i="1" dirty="0" smtClean="0"/>
              <a:t>b</a:t>
            </a:r>
          </a:p>
          <a:p>
            <a:r>
              <a:rPr lang="en-US" altLang="zh-CN" dirty="0" smtClean="0"/>
              <a:t>How to prove </a:t>
            </a:r>
            <a:r>
              <a:rPr lang="en-US" altLang="zh-CN" i="1" dirty="0" smtClean="0"/>
              <a:t>d</a:t>
            </a:r>
            <a:r>
              <a:rPr lang="en-US" altLang="zh-CN" dirty="0" smtClean="0"/>
              <a:t> is the greatest common divisor of </a:t>
            </a:r>
            <a:r>
              <a:rPr lang="en-US" altLang="zh-CN" i="1" dirty="0" smtClean="0"/>
              <a:t>a</a:t>
            </a:r>
            <a:r>
              <a:rPr lang="en-US" altLang="zh-CN" dirty="0" smtClean="0"/>
              <a:t> and </a:t>
            </a:r>
            <a:r>
              <a:rPr lang="en-US" altLang="zh-CN" i="1" dirty="0" smtClean="0"/>
              <a:t>b</a:t>
            </a:r>
            <a:r>
              <a:rPr lang="en-US" altLang="zh-CN" dirty="0" smtClean="0"/>
              <a:t>?</a:t>
            </a:r>
          </a:p>
          <a:p>
            <a:pPr lvl="1"/>
            <a:r>
              <a:rPr lang="en-US" altLang="zh-CN" dirty="0" smtClean="0"/>
              <a:t>Assume </a:t>
            </a:r>
            <a:r>
              <a:rPr lang="en-US" altLang="zh-CN" i="1" dirty="0" smtClean="0"/>
              <a:t>c</a:t>
            </a:r>
            <a:r>
              <a:rPr lang="en-US" altLang="zh-CN" dirty="0" smtClean="0"/>
              <a:t> is also a divisor of </a:t>
            </a:r>
            <a:r>
              <a:rPr lang="en-US" altLang="zh-CN" i="1" dirty="0" smtClean="0"/>
              <a:t>a</a:t>
            </a:r>
            <a:r>
              <a:rPr lang="en-US" altLang="zh-CN" dirty="0" smtClean="0"/>
              <a:t> and </a:t>
            </a:r>
            <a:r>
              <a:rPr lang="en-US" altLang="zh-CN" i="1" dirty="0" smtClean="0"/>
              <a:t>b</a:t>
            </a:r>
            <a:r>
              <a:rPr lang="en-US" altLang="zh-CN" dirty="0" smtClean="0"/>
              <a:t>. </a:t>
            </a:r>
          </a:p>
          <a:p>
            <a:pPr lvl="1"/>
            <a:r>
              <a:rPr lang="en-US" altLang="zh-CN" i="1" dirty="0" smtClean="0"/>
              <a:t>c</a:t>
            </a:r>
            <a:r>
              <a:rPr lang="en-US" altLang="zh-CN" dirty="0" smtClean="0"/>
              <a:t> must be a divisor of </a:t>
            </a:r>
            <a:r>
              <a:rPr lang="en-US" altLang="zh-CN" i="1" dirty="0" smtClean="0"/>
              <a:t>d</a:t>
            </a:r>
            <a:r>
              <a:rPr lang="en-US" altLang="zh-CN" dirty="0" smtClean="0"/>
              <a:t>. </a:t>
            </a:r>
          </a:p>
          <a:p>
            <a:pPr lvl="1"/>
            <a:r>
              <a:rPr lang="en-US" altLang="zh-CN" dirty="0" smtClean="0"/>
              <a:t>Every common divisor </a:t>
            </a:r>
            <a:r>
              <a:rPr lang="en-US" altLang="zh-CN" i="1" dirty="0" smtClean="0"/>
              <a:t>c</a:t>
            </a:r>
            <a:r>
              <a:rPr lang="en-US" altLang="zh-CN" dirty="0" smtClean="0"/>
              <a:t> of </a:t>
            </a:r>
            <a:r>
              <a:rPr lang="en-US" altLang="zh-CN" i="1" dirty="0" smtClean="0"/>
              <a:t>a</a:t>
            </a:r>
            <a:r>
              <a:rPr lang="en-US" altLang="zh-CN" dirty="0" smtClean="0"/>
              <a:t> and </a:t>
            </a:r>
            <a:r>
              <a:rPr lang="en-US" altLang="zh-CN" i="1" dirty="0" smtClean="0"/>
              <a:t>b</a:t>
            </a:r>
            <a:r>
              <a:rPr lang="en-US" altLang="zh-CN" dirty="0" smtClean="0"/>
              <a:t> must also be a divisor of </a:t>
            </a:r>
            <a:r>
              <a:rPr lang="en-US" altLang="zh-CN" i="1" dirty="0" smtClean="0"/>
              <a:t>d</a:t>
            </a:r>
            <a:endParaRPr lang="en-US" altLang="zh-CN" dirty="0" smtClean="0"/>
          </a:p>
          <a:p>
            <a:pPr lvl="1"/>
            <a:r>
              <a:rPr lang="en-US" altLang="zh-CN" dirty="0" smtClean="0"/>
              <a:t>Hence it must be the case that </a:t>
            </a:r>
            <a:r>
              <a:rPr lang="en-US" altLang="zh-CN" i="1" dirty="0" smtClean="0"/>
              <a:t>d</a:t>
            </a:r>
            <a:r>
              <a:rPr lang="en-US" altLang="zh-CN" dirty="0" smtClean="0"/>
              <a:t> is the GCD of </a:t>
            </a:r>
            <a:r>
              <a:rPr lang="en-US" altLang="zh-CN" i="1" dirty="0" smtClean="0"/>
              <a:t>a</a:t>
            </a:r>
            <a:r>
              <a:rPr lang="en-US" altLang="zh-CN" dirty="0" smtClean="0"/>
              <a:t> and </a:t>
            </a:r>
            <a:r>
              <a:rPr lang="en-US" altLang="zh-CN" i="1" dirty="0" smtClean="0"/>
              <a:t>b</a:t>
            </a:r>
            <a:endParaRPr lang="zh-CN" altLang="en-US" dirty="0"/>
          </a:p>
        </p:txBody>
      </p:sp>
    </p:spTree>
    <p:extLst>
      <p:ext uri="{BB962C8B-B14F-4D97-AF65-F5344CB8AC3E}">
        <p14:creationId xmlns:p14="http://schemas.microsoft.com/office/powerpoint/2010/main" xmlns="" val="1746039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Modular arithmetic notation</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dirty="0" smtClean="0"/>
              <a:t>Given </a:t>
            </a:r>
            <a:r>
              <a:rPr lang="en-US" altLang="zh-CN" b="1" dirty="0" smtClean="0"/>
              <a:t>any</a:t>
            </a:r>
            <a:r>
              <a:rPr lang="en-US" altLang="zh-CN" dirty="0" smtClean="0"/>
              <a:t> integer </a:t>
            </a:r>
            <a:r>
              <a:rPr lang="en-US" altLang="zh-CN" i="1" dirty="0" smtClean="0"/>
              <a:t>a</a:t>
            </a:r>
            <a:r>
              <a:rPr lang="en-US" altLang="zh-CN" dirty="0" smtClean="0"/>
              <a:t> and a </a:t>
            </a:r>
            <a:r>
              <a:rPr lang="en-US" altLang="zh-CN" b="1" dirty="0" smtClean="0"/>
              <a:t>positive</a:t>
            </a:r>
            <a:r>
              <a:rPr lang="en-US" altLang="zh-CN" dirty="0" smtClean="0"/>
              <a:t> integer </a:t>
            </a:r>
            <a:r>
              <a:rPr lang="en-US" altLang="zh-CN" i="1" dirty="0" smtClean="0"/>
              <a:t>n</a:t>
            </a:r>
            <a:r>
              <a:rPr lang="en-US" altLang="zh-CN" dirty="0" smtClean="0"/>
              <a:t>, and given a division of </a:t>
            </a:r>
            <a:r>
              <a:rPr lang="en-US" altLang="zh-CN" i="1" dirty="0" smtClean="0"/>
              <a:t>a</a:t>
            </a:r>
            <a:r>
              <a:rPr lang="en-US" altLang="zh-CN" dirty="0" smtClean="0"/>
              <a:t> by </a:t>
            </a:r>
            <a:r>
              <a:rPr lang="en-US" altLang="zh-CN" i="1" dirty="0" smtClean="0"/>
              <a:t>n</a:t>
            </a:r>
            <a:r>
              <a:rPr lang="en-US" altLang="zh-CN" dirty="0" smtClean="0"/>
              <a:t> that leaves the remainder between 0 and </a:t>
            </a:r>
            <a:r>
              <a:rPr lang="en-US" altLang="zh-CN" i="1" dirty="0" smtClean="0"/>
              <a:t>n </a:t>
            </a:r>
            <a:r>
              <a:rPr lang="en-US" altLang="zh-CN" dirty="0" smtClean="0"/>
              <a:t>−1, both inclusive, we define </a:t>
            </a:r>
          </a:p>
          <a:p>
            <a:pPr algn="ctr">
              <a:buNone/>
            </a:pPr>
            <a:r>
              <a:rPr lang="en-US" altLang="zh-CN" i="1" dirty="0" smtClean="0"/>
              <a:t>a</a:t>
            </a:r>
            <a:r>
              <a:rPr lang="en-US" altLang="zh-CN" dirty="0" smtClean="0"/>
              <a:t> mod </a:t>
            </a:r>
            <a:r>
              <a:rPr lang="en-US" altLang="zh-CN" i="1" dirty="0" smtClean="0"/>
              <a:t>n</a:t>
            </a:r>
            <a:r>
              <a:rPr lang="en-US" altLang="zh-CN" dirty="0" smtClean="0"/>
              <a:t> </a:t>
            </a:r>
          </a:p>
          <a:p>
            <a:pPr>
              <a:buNone/>
            </a:pPr>
            <a:r>
              <a:rPr lang="en-US" altLang="zh-CN" dirty="0" smtClean="0"/>
              <a:t>	to be the </a:t>
            </a:r>
            <a:r>
              <a:rPr lang="en-US" altLang="zh-CN" b="1" dirty="0" smtClean="0"/>
              <a:t>remainder</a:t>
            </a:r>
            <a:r>
              <a:rPr lang="en-US" altLang="zh-CN" dirty="0" smtClean="0"/>
              <a:t>. </a:t>
            </a:r>
            <a:endParaRPr lang="en-US" altLang="zh-CN" i="1" dirty="0" smtClean="0"/>
          </a:p>
          <a:p>
            <a:r>
              <a:rPr lang="en-US" altLang="zh-CN" dirty="0" smtClean="0"/>
              <a:t>Define two integers </a:t>
            </a:r>
            <a:r>
              <a:rPr lang="en-US" altLang="zh-CN" i="1" dirty="0" smtClean="0"/>
              <a:t>a</a:t>
            </a:r>
            <a:r>
              <a:rPr lang="en-US" altLang="zh-CN" dirty="0" smtClean="0"/>
              <a:t> and </a:t>
            </a:r>
            <a:r>
              <a:rPr lang="en-US" altLang="zh-CN" i="1" dirty="0" smtClean="0"/>
              <a:t>b</a:t>
            </a:r>
            <a:r>
              <a:rPr lang="en-US" altLang="zh-CN" dirty="0" smtClean="0"/>
              <a:t> to be </a:t>
            </a:r>
            <a:r>
              <a:rPr lang="en-US" altLang="zh-CN" b="1" dirty="0" smtClean="0"/>
              <a:t>congruent modulo </a:t>
            </a:r>
            <a:r>
              <a:rPr lang="en-US" altLang="zh-CN" b="1" i="1" dirty="0" smtClean="0"/>
              <a:t>n </a:t>
            </a:r>
            <a:r>
              <a:rPr lang="en-US" altLang="zh-CN" dirty="0" smtClean="0"/>
              <a:t>If </a:t>
            </a:r>
          </a:p>
          <a:p>
            <a:pPr algn="ctr">
              <a:buNone/>
            </a:pPr>
            <a:r>
              <a:rPr lang="en-US" altLang="zh-CN" dirty="0" smtClean="0"/>
              <a:t>(</a:t>
            </a:r>
            <a:r>
              <a:rPr lang="en-US" altLang="zh-CN" i="1" dirty="0" smtClean="0"/>
              <a:t>a</a:t>
            </a:r>
            <a:r>
              <a:rPr lang="en-US" altLang="zh-CN" dirty="0" smtClean="0"/>
              <a:t> mod </a:t>
            </a:r>
            <a:r>
              <a:rPr lang="en-US" altLang="zh-CN" i="1" dirty="0" smtClean="0"/>
              <a:t>n</a:t>
            </a:r>
            <a:r>
              <a:rPr lang="en-US" altLang="zh-CN" dirty="0" smtClean="0"/>
              <a:t>) = (</a:t>
            </a:r>
            <a:r>
              <a:rPr lang="en-US" altLang="zh-CN" i="1" dirty="0" smtClean="0"/>
              <a:t>b</a:t>
            </a:r>
            <a:r>
              <a:rPr lang="en-US" altLang="zh-CN" dirty="0" smtClean="0"/>
              <a:t> mod </a:t>
            </a:r>
            <a:r>
              <a:rPr lang="en-US" altLang="zh-CN" i="1" dirty="0" smtClean="0"/>
              <a:t>n</a:t>
            </a:r>
            <a:r>
              <a:rPr lang="en-US" altLang="zh-CN" dirty="0" smtClean="0"/>
              <a:t>)</a:t>
            </a:r>
          </a:p>
          <a:p>
            <a:r>
              <a:rPr lang="en-US" altLang="zh-CN" dirty="0" smtClean="0"/>
              <a:t>Or express such </a:t>
            </a:r>
            <a:r>
              <a:rPr lang="en-US" altLang="zh-CN" b="1" dirty="0" smtClean="0"/>
              <a:t>a congruence </a:t>
            </a:r>
            <a:r>
              <a:rPr lang="en-US" altLang="zh-CN" dirty="0" smtClean="0"/>
              <a:t>by</a:t>
            </a:r>
          </a:p>
          <a:p>
            <a:pPr algn="ctr">
              <a:buNone/>
            </a:pPr>
            <a:r>
              <a:rPr lang="en-US" altLang="zh-CN" i="1" dirty="0" smtClean="0"/>
              <a:t>a</a:t>
            </a:r>
            <a:r>
              <a:rPr lang="en-US" altLang="zh-CN" dirty="0" smtClean="0"/>
              <a:t> </a:t>
            </a:r>
            <a:r>
              <a:rPr lang="en-US" altLang="zh-CN" dirty="0" smtClean="0">
                <a:sym typeface="Symbol"/>
              </a:rPr>
              <a:t></a:t>
            </a:r>
            <a:r>
              <a:rPr lang="en-US" altLang="zh-CN" i="1" dirty="0" smtClean="0"/>
              <a:t> b</a:t>
            </a:r>
            <a:r>
              <a:rPr lang="en-US" altLang="zh-CN" dirty="0" smtClean="0"/>
              <a:t> (mod </a:t>
            </a:r>
            <a:r>
              <a:rPr lang="en-US" altLang="zh-CN" i="1" dirty="0" smtClean="0"/>
              <a:t>n</a:t>
            </a:r>
            <a:r>
              <a:rPr lang="en-US" altLang="zh-CN" dirty="0" smtClean="0"/>
              <a:t>)</a:t>
            </a:r>
          </a:p>
          <a:p>
            <a:r>
              <a:rPr lang="en-US" altLang="zh-CN" dirty="0" smtClean="0"/>
              <a:t>A non-zero integer </a:t>
            </a:r>
            <a:r>
              <a:rPr lang="en-US" altLang="zh-CN" i="1" dirty="0" smtClean="0"/>
              <a:t>n</a:t>
            </a:r>
            <a:r>
              <a:rPr lang="en-US" altLang="zh-CN" dirty="0" smtClean="0"/>
              <a:t> is a </a:t>
            </a:r>
            <a:r>
              <a:rPr lang="en-US" altLang="zh-CN" b="1" dirty="0" smtClean="0"/>
              <a:t>divisor</a:t>
            </a:r>
            <a:r>
              <a:rPr lang="en-US" altLang="zh-CN" dirty="0" smtClean="0"/>
              <a:t> of another integer </a:t>
            </a:r>
            <a:r>
              <a:rPr lang="en-US" altLang="zh-CN" i="1" dirty="0" smtClean="0"/>
              <a:t>a</a:t>
            </a:r>
            <a:r>
              <a:rPr lang="en-US" altLang="zh-CN" dirty="0" smtClean="0"/>
              <a:t> if </a:t>
            </a:r>
            <a:r>
              <a:rPr lang="en-US" altLang="zh-CN" i="1" dirty="0" smtClean="0"/>
              <a:t>a</a:t>
            </a:r>
            <a:r>
              <a:rPr lang="en-US" altLang="zh-CN" dirty="0" smtClean="0"/>
              <a:t> </a:t>
            </a:r>
            <a:r>
              <a:rPr lang="en-US" altLang="zh-CN" dirty="0" smtClean="0">
                <a:sym typeface="Symbol"/>
              </a:rPr>
              <a:t></a:t>
            </a:r>
            <a:r>
              <a:rPr lang="en-US" altLang="zh-CN" i="1" dirty="0" smtClean="0"/>
              <a:t> </a:t>
            </a:r>
            <a:r>
              <a:rPr lang="en-US" altLang="zh-CN" dirty="0" smtClean="0"/>
              <a:t>0 mod </a:t>
            </a:r>
            <a:r>
              <a:rPr lang="en-US" altLang="zh-CN" i="1" dirty="0" smtClean="0"/>
              <a:t>n</a:t>
            </a:r>
            <a:r>
              <a:rPr lang="en-US" altLang="zh-CN" dirty="0" smtClean="0"/>
              <a:t>, and express this fact by</a:t>
            </a:r>
          </a:p>
          <a:p>
            <a:pPr algn="ctr">
              <a:buNone/>
            </a:pPr>
            <a:r>
              <a:rPr lang="en-US" altLang="zh-CN" i="1" dirty="0" smtClean="0"/>
              <a:t>n </a:t>
            </a:r>
            <a:r>
              <a:rPr lang="en-US" altLang="zh-CN" dirty="0" smtClean="0"/>
              <a:t>|</a:t>
            </a:r>
            <a:r>
              <a:rPr lang="en-US" altLang="zh-CN" i="1" dirty="0" smtClean="0"/>
              <a:t> a</a:t>
            </a:r>
            <a:endParaRPr lang="zh-CN" altLang="en-US" dirty="0"/>
          </a:p>
        </p:txBody>
      </p:sp>
    </p:spTree>
    <p:extLst>
      <p:ext uri="{BB962C8B-B14F-4D97-AF65-F5344CB8AC3E}">
        <p14:creationId xmlns:p14="http://schemas.microsoft.com/office/powerpoint/2010/main" xmlns="" val="3862000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Finding the multiplicative inverse of </a:t>
            </a:r>
            <a:r>
              <a:rPr lang="en-US" altLang="zh-CN" i="1" dirty="0" smtClean="0"/>
              <a:t>a</a:t>
            </a:r>
            <a:r>
              <a:rPr lang="en-US" altLang="zh-CN" dirty="0" smtClean="0"/>
              <a:t> in </a:t>
            </a:r>
            <a:r>
              <a:rPr lang="en-US" altLang="zh-CN" b="1" i="1" dirty="0" err="1" smtClean="0"/>
              <a:t>Z</a:t>
            </a:r>
            <a:r>
              <a:rPr lang="en-US" altLang="zh-CN" b="1" i="1" baseline="-25000" dirty="0" err="1" smtClean="0"/>
              <a:t>p</a:t>
            </a:r>
            <a:r>
              <a:rPr lang="en-US" altLang="zh-CN" dirty="0" smtClean="0"/>
              <a:t> using </a:t>
            </a:r>
            <a:r>
              <a:rPr lang="en-US" altLang="zh-CN" dirty="0" err="1" smtClean="0"/>
              <a:t>Bézout’s</a:t>
            </a:r>
            <a:r>
              <a:rPr lang="en-US" altLang="zh-CN" dirty="0" smtClean="0"/>
              <a:t> identity</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30</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dirty="0" smtClean="0"/>
              <a:t>Given an </a:t>
            </a:r>
            <a:r>
              <a:rPr lang="en-US" altLang="zh-CN" i="1" dirty="0" smtClean="0"/>
              <a:t>a</a:t>
            </a:r>
            <a:r>
              <a:rPr lang="en-US" altLang="zh-CN" dirty="0" smtClean="0"/>
              <a:t> that is relatively prime to </a:t>
            </a:r>
            <a:r>
              <a:rPr lang="en-US" altLang="zh-CN" i="1" dirty="0" smtClean="0"/>
              <a:t>p</a:t>
            </a:r>
            <a:r>
              <a:rPr lang="en-US" altLang="zh-CN" dirty="0" smtClean="0"/>
              <a:t>, we must obviously have </a:t>
            </a:r>
            <a:r>
              <a:rPr lang="en-US" altLang="zh-CN" dirty="0" err="1" smtClean="0"/>
              <a:t>gcd</a:t>
            </a:r>
            <a:r>
              <a:rPr lang="en-US" altLang="zh-CN" dirty="0" smtClean="0"/>
              <a:t>(</a:t>
            </a:r>
            <a:r>
              <a:rPr lang="en-US" altLang="zh-CN" i="1" dirty="0" smtClean="0"/>
              <a:t>a</a:t>
            </a:r>
            <a:r>
              <a:rPr lang="en-US" altLang="zh-CN" dirty="0" smtClean="0"/>
              <a:t>, </a:t>
            </a:r>
            <a:r>
              <a:rPr lang="en-US" altLang="zh-CN" i="1" dirty="0" smtClean="0"/>
              <a:t>p</a:t>
            </a:r>
            <a:r>
              <a:rPr lang="en-US" altLang="zh-CN" smtClean="0"/>
              <a:t>)=1. </a:t>
            </a:r>
            <a:r>
              <a:rPr lang="en-US" altLang="zh-CN" dirty="0" smtClean="0"/>
              <a:t>Such </a:t>
            </a:r>
            <a:r>
              <a:rPr lang="en-US" altLang="zh-CN" i="1" dirty="0" smtClean="0"/>
              <a:t>a</a:t>
            </a:r>
            <a:r>
              <a:rPr lang="en-US" altLang="zh-CN" dirty="0" smtClean="0"/>
              <a:t> and </a:t>
            </a:r>
            <a:r>
              <a:rPr lang="en-US" altLang="zh-CN" i="1" dirty="0" smtClean="0"/>
              <a:t>p</a:t>
            </a:r>
            <a:r>
              <a:rPr lang="en-US" altLang="zh-CN" dirty="0" smtClean="0"/>
              <a:t> must satisfy the following constraint for some </a:t>
            </a:r>
            <a:r>
              <a:rPr lang="en-US" altLang="zh-CN" i="1" dirty="0" smtClean="0"/>
              <a:t>x</a:t>
            </a:r>
            <a:r>
              <a:rPr lang="en-US" altLang="zh-CN" dirty="0" smtClean="0"/>
              <a:t> and </a:t>
            </a:r>
            <a:r>
              <a:rPr lang="en-US" altLang="zh-CN" i="1" dirty="0" smtClean="0"/>
              <a:t>y</a:t>
            </a:r>
          </a:p>
          <a:p>
            <a:pPr lvl="1"/>
            <a:r>
              <a:rPr lang="en-US" altLang="zh-CN" i="1" dirty="0" err="1" smtClean="0"/>
              <a:t>xa</a:t>
            </a:r>
            <a:r>
              <a:rPr lang="en-US" altLang="zh-CN" dirty="0" smtClean="0"/>
              <a:t> + </a:t>
            </a:r>
            <a:r>
              <a:rPr lang="en-US" altLang="zh-CN" dirty="0" err="1" smtClean="0"/>
              <a:t>y</a:t>
            </a:r>
            <a:r>
              <a:rPr lang="en-US" altLang="zh-CN" i="1" dirty="0" err="1" smtClean="0"/>
              <a:t>p</a:t>
            </a:r>
            <a:r>
              <a:rPr lang="en-US" altLang="zh-CN" dirty="0" smtClean="0"/>
              <a:t> = 1</a:t>
            </a:r>
          </a:p>
          <a:p>
            <a:r>
              <a:rPr lang="en-US" altLang="zh-CN" dirty="0" smtClean="0"/>
              <a:t>Consider this equation modulo </a:t>
            </a:r>
            <a:r>
              <a:rPr lang="en-US" altLang="zh-CN" i="1" dirty="0" smtClean="0"/>
              <a:t>p</a:t>
            </a:r>
            <a:r>
              <a:rPr lang="en-US" altLang="zh-CN" dirty="0" smtClean="0"/>
              <a:t>, we have </a:t>
            </a:r>
            <a:r>
              <a:rPr lang="en-US" altLang="zh-CN" i="1" dirty="0" err="1" smtClean="0"/>
              <a:t>yp</a:t>
            </a:r>
            <a:r>
              <a:rPr lang="en-US" altLang="zh-CN" dirty="0" smtClean="0"/>
              <a:t> mod </a:t>
            </a:r>
            <a:r>
              <a:rPr lang="en-US" altLang="zh-CN" i="1" dirty="0" smtClean="0"/>
              <a:t>p</a:t>
            </a:r>
            <a:r>
              <a:rPr lang="en-US" altLang="zh-CN" dirty="0" smtClean="0"/>
              <a:t> = 0</a:t>
            </a:r>
          </a:p>
          <a:p>
            <a:r>
              <a:rPr lang="en-US" altLang="zh-CN" dirty="0" smtClean="0"/>
              <a:t>Therefore, </a:t>
            </a:r>
            <a:r>
              <a:rPr lang="en-US" altLang="zh-CN" i="1" dirty="0" err="1" smtClean="0"/>
              <a:t>xa</a:t>
            </a:r>
            <a:r>
              <a:rPr lang="en-US" altLang="zh-CN" dirty="0" smtClean="0"/>
              <a:t> = 1 mod </a:t>
            </a:r>
            <a:r>
              <a:rPr lang="en-US" altLang="zh-CN" i="1" dirty="0" smtClean="0"/>
              <a:t>p</a:t>
            </a:r>
            <a:r>
              <a:rPr lang="en-US" altLang="zh-CN" dirty="0" smtClean="0"/>
              <a:t>, </a:t>
            </a:r>
            <a:r>
              <a:rPr lang="en-US" altLang="zh-CN" i="1" dirty="0" smtClean="0"/>
              <a:t>x</a:t>
            </a:r>
            <a:r>
              <a:rPr lang="en-US" altLang="zh-CN" dirty="0" smtClean="0"/>
              <a:t> = </a:t>
            </a:r>
            <a:r>
              <a:rPr lang="en-US" altLang="zh-CN" i="1" dirty="0" smtClean="0"/>
              <a:t>a</a:t>
            </a:r>
            <a:r>
              <a:rPr lang="en-US" altLang="zh-CN" baseline="30000" dirty="0" smtClean="0"/>
              <a:t>-1</a:t>
            </a:r>
          </a:p>
          <a:p>
            <a:r>
              <a:rPr lang="en-US" altLang="zh-CN" dirty="0" smtClean="0"/>
              <a:t>Calculate </a:t>
            </a:r>
            <a:r>
              <a:rPr lang="en-US" altLang="zh-CN" dirty="0" err="1" smtClean="0"/>
              <a:t>gcd</a:t>
            </a:r>
            <a:r>
              <a:rPr lang="en-US" altLang="zh-CN" dirty="0" smtClean="0"/>
              <a:t>(a</a:t>
            </a:r>
            <a:r>
              <a:rPr lang="en-US" altLang="zh-CN" i="1" dirty="0" smtClean="0"/>
              <a:t>,</a:t>
            </a:r>
            <a:r>
              <a:rPr lang="en-US" altLang="zh-CN" dirty="0" smtClean="0"/>
              <a:t> </a:t>
            </a:r>
            <a:r>
              <a:rPr lang="en-US" altLang="zh-CN" i="1" dirty="0" smtClean="0"/>
              <a:t>p</a:t>
            </a:r>
            <a:r>
              <a:rPr lang="en-US" altLang="zh-CN" dirty="0" smtClean="0"/>
              <a:t>) </a:t>
            </a:r>
            <a:r>
              <a:rPr lang="en-US" altLang="zh-CN" b="1" dirty="0" smtClean="0"/>
              <a:t>using the same Euclid algorithm by replacing the remainder of each step with the form </a:t>
            </a:r>
            <a:r>
              <a:rPr lang="en-US" altLang="zh-CN" b="1" i="1" dirty="0" err="1" smtClean="0"/>
              <a:t>xa</a:t>
            </a:r>
            <a:r>
              <a:rPr lang="en-US" altLang="zh-CN" b="1" dirty="0" smtClean="0"/>
              <a:t> + </a:t>
            </a:r>
            <a:r>
              <a:rPr lang="en-US" altLang="zh-CN" b="1" dirty="0" err="1" smtClean="0"/>
              <a:t>y</a:t>
            </a:r>
            <a:r>
              <a:rPr lang="en-US" altLang="zh-CN" b="1" i="1" dirty="0" err="1" smtClean="0"/>
              <a:t>p</a:t>
            </a:r>
            <a:r>
              <a:rPr lang="en-US" altLang="zh-CN" dirty="0" smtClean="0"/>
              <a:t> </a:t>
            </a:r>
          </a:p>
          <a:p>
            <a:r>
              <a:rPr lang="en-US" altLang="zh-CN" dirty="0" smtClean="0"/>
              <a:t>When the remainder becomes 1 (which will happen only when </a:t>
            </a:r>
            <a:r>
              <a:rPr lang="en-US" altLang="zh-CN" i="1" dirty="0" smtClean="0"/>
              <a:t>a</a:t>
            </a:r>
            <a:r>
              <a:rPr lang="en-US" altLang="zh-CN" dirty="0" smtClean="0"/>
              <a:t> and </a:t>
            </a:r>
            <a:r>
              <a:rPr lang="en-US" altLang="zh-CN" i="1" dirty="0" smtClean="0"/>
              <a:t>p</a:t>
            </a:r>
            <a:r>
              <a:rPr lang="en-US" altLang="zh-CN" dirty="0" smtClean="0"/>
              <a:t> are relatively prime), </a:t>
            </a:r>
            <a:r>
              <a:rPr lang="en-US" altLang="zh-CN" i="1" dirty="0" smtClean="0"/>
              <a:t>x</a:t>
            </a:r>
            <a:r>
              <a:rPr lang="en-US" altLang="zh-CN" dirty="0" smtClean="0"/>
              <a:t> will automatically be the multiplicative inverse we are looking for</a:t>
            </a:r>
            <a:endParaRPr lang="zh-CN" altLang="en-US" dirty="0"/>
          </a:p>
        </p:txBody>
      </p:sp>
    </p:spTree>
    <p:extLst>
      <p:ext uri="{BB962C8B-B14F-4D97-AF65-F5344CB8AC3E}">
        <p14:creationId xmlns:p14="http://schemas.microsoft.com/office/powerpoint/2010/main" xmlns="" val="982985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Run the Euclid’s </a:t>
            </a:r>
            <a:r>
              <a:rPr lang="en-US" altLang="zh-CN" dirty="0" err="1" smtClean="0"/>
              <a:t>gcd</a:t>
            </a:r>
            <a:r>
              <a:rPr lang="en-US" altLang="zh-CN" dirty="0" smtClean="0"/>
              <a:t> algorithm</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31</a:t>
            </a:fld>
            <a:endParaRPr lang="zh-CN" altLang="en-US"/>
          </a:p>
        </p:txBody>
      </p:sp>
      <p:sp>
        <p:nvSpPr>
          <p:cNvPr id="6" name="内容占位符 5"/>
          <p:cNvSpPr>
            <a:spLocks noGrp="1"/>
          </p:cNvSpPr>
          <p:nvPr>
            <p:ph sz="quarter" idx="1"/>
          </p:nvPr>
        </p:nvSpPr>
        <p:spPr/>
        <p:txBody>
          <a:bodyPr>
            <a:normAutofit fontScale="85000" lnSpcReduction="20000"/>
          </a:bodyPr>
          <a:lstStyle/>
          <a:p>
            <a:r>
              <a:rPr lang="en-US" altLang="zh-CN" dirty="0" err="1" smtClean="0"/>
              <a:t>gcd</a:t>
            </a:r>
            <a:r>
              <a:rPr lang="en-US" altLang="zh-CN" dirty="0" smtClean="0"/>
              <a:t>(</a:t>
            </a:r>
            <a:r>
              <a:rPr lang="en-US" altLang="zh-CN" i="1" dirty="0" smtClean="0"/>
              <a:t>b</a:t>
            </a:r>
            <a:r>
              <a:rPr lang="en-US" altLang="zh-CN" baseline="-25000" dirty="0" smtClean="0"/>
              <a:t>1</a:t>
            </a:r>
            <a:r>
              <a:rPr lang="en-US" altLang="zh-CN" dirty="0" smtClean="0"/>
              <a:t>, </a:t>
            </a:r>
            <a:r>
              <a:rPr lang="en-US" altLang="zh-CN" i="1" dirty="0" smtClean="0"/>
              <a:t>b</a:t>
            </a:r>
            <a:r>
              <a:rPr lang="en-US" altLang="zh-CN" baseline="-25000" dirty="0" smtClean="0"/>
              <a:t>2</a:t>
            </a:r>
            <a:r>
              <a:rPr lang="en-US" altLang="zh-CN" dirty="0" smtClean="0"/>
              <a:t>)                                               </a:t>
            </a:r>
          </a:p>
          <a:p>
            <a:pPr>
              <a:buNone/>
            </a:pP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2</a:t>
            </a:r>
            <a:r>
              <a:rPr lang="en-US" altLang="zh-CN" dirty="0" smtClean="0"/>
              <a:t>, </a:t>
            </a:r>
            <a:r>
              <a:rPr lang="en-US" altLang="zh-CN" i="1" dirty="0" smtClean="0"/>
              <a:t>b</a:t>
            </a:r>
            <a:r>
              <a:rPr lang="en-US" altLang="zh-CN" baseline="-25000" dirty="0" smtClean="0"/>
              <a:t>1</a:t>
            </a:r>
            <a:r>
              <a:rPr lang="en-US" altLang="zh-CN" dirty="0" smtClean="0"/>
              <a:t> mod </a:t>
            </a:r>
            <a:r>
              <a:rPr lang="en-US" altLang="zh-CN" i="1" dirty="0" smtClean="0"/>
              <a:t>b</a:t>
            </a:r>
            <a:r>
              <a:rPr lang="en-US" altLang="zh-CN" baseline="-25000" dirty="0" smtClean="0"/>
              <a:t>2</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2</a:t>
            </a:r>
            <a:r>
              <a:rPr lang="en-US" altLang="zh-CN" dirty="0" smtClean="0"/>
              <a:t>, </a:t>
            </a:r>
            <a:r>
              <a:rPr lang="en-US" altLang="zh-CN" i="1" dirty="0" smtClean="0"/>
              <a:t>b</a:t>
            </a:r>
            <a:r>
              <a:rPr lang="en-US" altLang="zh-CN" baseline="-25000" dirty="0" smtClean="0"/>
              <a:t>3</a:t>
            </a:r>
            <a:r>
              <a:rPr lang="en-US" altLang="zh-CN" dirty="0" smtClean="0"/>
              <a:t>)            </a:t>
            </a:r>
            <a:r>
              <a:rPr lang="en-US" altLang="zh-CN" i="1" dirty="0" smtClean="0"/>
              <a:t>b</a:t>
            </a:r>
            <a:r>
              <a:rPr lang="en-US" altLang="zh-CN" baseline="-25000" dirty="0" smtClean="0"/>
              <a:t>3</a:t>
            </a:r>
            <a:r>
              <a:rPr lang="en-US" altLang="zh-CN" dirty="0" smtClean="0"/>
              <a:t> = </a:t>
            </a:r>
            <a:r>
              <a:rPr lang="en-US" altLang="zh-CN" i="1" dirty="0" smtClean="0"/>
              <a:t>b</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i="1" dirty="0" smtClean="0"/>
              <a:t>b</a:t>
            </a:r>
            <a:r>
              <a:rPr lang="en-US" altLang="zh-CN" baseline="-25000" dirty="0" smtClean="0"/>
              <a:t>2</a:t>
            </a:r>
          </a:p>
          <a:p>
            <a:pPr>
              <a:buNone/>
            </a:pP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3</a:t>
            </a:r>
            <a:r>
              <a:rPr lang="en-US" altLang="zh-CN" dirty="0" smtClean="0"/>
              <a:t>, </a:t>
            </a:r>
            <a:r>
              <a:rPr lang="en-US" altLang="zh-CN" i="1" dirty="0" smtClean="0"/>
              <a:t>b</a:t>
            </a:r>
            <a:r>
              <a:rPr lang="en-US" altLang="zh-CN" baseline="-25000" dirty="0" smtClean="0"/>
              <a:t>2</a:t>
            </a:r>
            <a:r>
              <a:rPr lang="en-US" altLang="zh-CN" dirty="0" smtClean="0"/>
              <a:t> mod </a:t>
            </a:r>
            <a:r>
              <a:rPr lang="en-US" altLang="zh-CN" i="1" dirty="0" smtClean="0"/>
              <a:t>b</a:t>
            </a:r>
            <a:r>
              <a:rPr lang="en-US" altLang="zh-CN" baseline="-25000" dirty="0" smtClean="0"/>
              <a:t>3</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3</a:t>
            </a:r>
            <a:r>
              <a:rPr lang="en-US" altLang="zh-CN" dirty="0" smtClean="0"/>
              <a:t>, </a:t>
            </a:r>
            <a:r>
              <a:rPr lang="en-US" altLang="zh-CN" i="1" dirty="0" smtClean="0"/>
              <a:t>b</a:t>
            </a:r>
            <a:r>
              <a:rPr lang="en-US" altLang="zh-CN" baseline="-25000" dirty="0" smtClean="0"/>
              <a:t>4</a:t>
            </a:r>
            <a:r>
              <a:rPr lang="en-US" altLang="zh-CN" dirty="0" smtClean="0"/>
              <a:t>)            </a:t>
            </a:r>
            <a:r>
              <a:rPr lang="en-US" altLang="zh-CN" i="1" dirty="0" smtClean="0"/>
              <a:t>b</a:t>
            </a:r>
            <a:r>
              <a:rPr lang="en-US" altLang="zh-CN" baseline="-25000" dirty="0" smtClean="0"/>
              <a:t>4</a:t>
            </a:r>
            <a:r>
              <a:rPr lang="en-US" altLang="zh-CN" dirty="0" smtClean="0"/>
              <a:t> = </a:t>
            </a:r>
            <a:r>
              <a:rPr lang="en-US" altLang="zh-CN" i="1" dirty="0" smtClean="0"/>
              <a:t>b</a:t>
            </a:r>
            <a:r>
              <a:rPr lang="en-US" altLang="zh-CN" baseline="-25000" dirty="0" smtClean="0"/>
              <a:t>2</a:t>
            </a:r>
            <a:r>
              <a:rPr lang="en-US" altLang="zh-CN" dirty="0" smtClean="0"/>
              <a:t> – </a:t>
            </a:r>
            <a:r>
              <a:rPr lang="en-US" altLang="zh-CN" i="1" dirty="0" smtClean="0"/>
              <a:t>q</a:t>
            </a:r>
            <a:r>
              <a:rPr lang="en-US" altLang="zh-CN" baseline="-25000" dirty="0" smtClean="0"/>
              <a:t>2</a:t>
            </a:r>
            <a:r>
              <a:rPr lang="en-US" altLang="zh-CN" i="1" dirty="0" smtClean="0"/>
              <a:t>b</a:t>
            </a:r>
            <a:r>
              <a:rPr lang="en-US" altLang="zh-CN" baseline="-25000" dirty="0" smtClean="0"/>
              <a:t>3</a:t>
            </a:r>
            <a:endParaRPr lang="en-US" altLang="zh-CN" dirty="0" smtClean="0"/>
          </a:p>
          <a:p>
            <a:pPr>
              <a:buNone/>
            </a:pP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4</a:t>
            </a:r>
            <a:r>
              <a:rPr lang="en-US" altLang="zh-CN" dirty="0" smtClean="0"/>
              <a:t>, </a:t>
            </a:r>
            <a:r>
              <a:rPr lang="en-US" altLang="zh-CN" i="1" dirty="0" smtClean="0"/>
              <a:t>b</a:t>
            </a:r>
            <a:r>
              <a:rPr lang="en-US" altLang="zh-CN" baseline="-25000" dirty="0" smtClean="0"/>
              <a:t>3</a:t>
            </a:r>
            <a:r>
              <a:rPr lang="en-US" altLang="zh-CN" dirty="0" smtClean="0"/>
              <a:t> mod </a:t>
            </a:r>
            <a:r>
              <a:rPr lang="en-US" altLang="zh-CN" i="1" dirty="0" smtClean="0"/>
              <a:t>b</a:t>
            </a:r>
            <a:r>
              <a:rPr lang="en-US" altLang="zh-CN" baseline="-25000" dirty="0" smtClean="0"/>
              <a:t>4</a:t>
            </a:r>
            <a:r>
              <a:rPr lang="en-US" altLang="zh-CN" dirty="0" smtClean="0"/>
              <a:t>) = </a:t>
            </a:r>
            <a:r>
              <a:rPr lang="en-US" altLang="zh-CN" dirty="0" err="1" smtClean="0"/>
              <a:t>gcd</a:t>
            </a:r>
            <a:r>
              <a:rPr lang="en-US" altLang="zh-CN" dirty="0" smtClean="0"/>
              <a:t>(</a:t>
            </a:r>
            <a:r>
              <a:rPr lang="en-US" altLang="zh-CN" i="1" dirty="0" smtClean="0"/>
              <a:t>b</a:t>
            </a:r>
            <a:r>
              <a:rPr lang="en-US" altLang="zh-CN" baseline="-25000" dirty="0" smtClean="0"/>
              <a:t>4</a:t>
            </a:r>
            <a:r>
              <a:rPr lang="en-US" altLang="zh-CN" dirty="0" smtClean="0"/>
              <a:t>, </a:t>
            </a:r>
            <a:r>
              <a:rPr lang="en-US" altLang="zh-CN" i="1" dirty="0" smtClean="0"/>
              <a:t>b</a:t>
            </a:r>
            <a:r>
              <a:rPr lang="en-US" altLang="zh-CN" baseline="-25000" dirty="0" smtClean="0"/>
              <a:t>5</a:t>
            </a:r>
            <a:r>
              <a:rPr lang="en-US" altLang="zh-CN" dirty="0" smtClean="0"/>
              <a:t>)            </a:t>
            </a:r>
            <a:r>
              <a:rPr lang="en-US" altLang="zh-CN" i="1" dirty="0" smtClean="0"/>
              <a:t>b</a:t>
            </a:r>
            <a:r>
              <a:rPr lang="en-US" altLang="zh-CN" baseline="-25000" dirty="0" smtClean="0"/>
              <a:t>5</a:t>
            </a:r>
            <a:r>
              <a:rPr lang="en-US" altLang="zh-CN" dirty="0" smtClean="0"/>
              <a:t> = </a:t>
            </a:r>
            <a:r>
              <a:rPr lang="en-US" altLang="zh-CN" i="1" dirty="0" smtClean="0"/>
              <a:t>b</a:t>
            </a:r>
            <a:r>
              <a:rPr lang="en-US" altLang="zh-CN" baseline="-25000" dirty="0" smtClean="0"/>
              <a:t>3</a:t>
            </a:r>
            <a:r>
              <a:rPr lang="en-US" altLang="zh-CN" dirty="0" smtClean="0"/>
              <a:t> – </a:t>
            </a:r>
            <a:r>
              <a:rPr lang="en-US" altLang="zh-CN" i="1" dirty="0" smtClean="0"/>
              <a:t>q</a:t>
            </a:r>
            <a:r>
              <a:rPr lang="en-US" altLang="zh-CN" baseline="-25000" dirty="0" smtClean="0"/>
              <a:t>3</a:t>
            </a:r>
            <a:r>
              <a:rPr lang="en-US" altLang="zh-CN" i="1" dirty="0" smtClean="0"/>
              <a:t>b</a:t>
            </a:r>
            <a:r>
              <a:rPr lang="en-US" altLang="zh-CN" baseline="-25000" dirty="0" smtClean="0"/>
              <a:t>4</a:t>
            </a:r>
            <a:endParaRPr lang="en-US" altLang="zh-CN" dirty="0" smtClean="0"/>
          </a:p>
          <a:p>
            <a:pPr>
              <a:buNone/>
            </a:pPr>
            <a:r>
              <a:rPr lang="en-US" altLang="zh-CN" dirty="0" smtClean="0"/>
              <a:t>                  …</a:t>
            </a:r>
          </a:p>
          <a:p>
            <a:pPr>
              <a:buNone/>
            </a:pPr>
            <a:r>
              <a:rPr lang="en-US" altLang="zh-CN" dirty="0" smtClean="0"/>
              <a:t>	= </a:t>
            </a:r>
            <a:r>
              <a:rPr lang="en-US" altLang="zh-CN" dirty="0" err="1" smtClean="0"/>
              <a:t>gcd</a:t>
            </a:r>
            <a:r>
              <a:rPr lang="en-US" altLang="zh-CN" dirty="0" smtClean="0"/>
              <a:t> (</a:t>
            </a:r>
            <a:r>
              <a:rPr lang="en-US" altLang="zh-CN" i="1" dirty="0" smtClean="0"/>
              <a:t>b</a:t>
            </a:r>
            <a:r>
              <a:rPr lang="en-US" altLang="zh-CN" i="1" baseline="-25000" dirty="0" smtClean="0"/>
              <a:t>m</a:t>
            </a:r>
            <a:r>
              <a:rPr lang="en-US" altLang="zh-CN" baseline="-25000" dirty="0" smtClean="0"/>
              <a:t>-1</a:t>
            </a:r>
            <a:r>
              <a:rPr lang="en-US" altLang="zh-CN" dirty="0" smtClean="0"/>
              <a:t>, </a:t>
            </a:r>
            <a:r>
              <a:rPr lang="en-US" altLang="zh-CN" i="1" dirty="0" err="1" smtClean="0"/>
              <a:t>b</a:t>
            </a:r>
            <a:r>
              <a:rPr lang="en-US" altLang="zh-CN" i="1" baseline="-25000" dirty="0" err="1" smtClean="0"/>
              <a:t>m</a:t>
            </a:r>
            <a:r>
              <a:rPr lang="en-US" altLang="zh-CN" dirty="0" smtClean="0"/>
              <a:t>)                          </a:t>
            </a:r>
            <a:r>
              <a:rPr lang="en-US" altLang="zh-CN" i="1" dirty="0" err="1" smtClean="0"/>
              <a:t>b</a:t>
            </a:r>
            <a:r>
              <a:rPr lang="en-US" altLang="zh-CN" i="1" baseline="-25000" dirty="0" err="1" smtClean="0"/>
              <a:t>m</a:t>
            </a:r>
            <a:r>
              <a:rPr lang="en-US" altLang="zh-CN" dirty="0" smtClean="0"/>
              <a:t> = </a:t>
            </a:r>
            <a:r>
              <a:rPr lang="en-US" altLang="zh-CN" i="1" dirty="0" smtClean="0"/>
              <a:t>b</a:t>
            </a:r>
            <a:r>
              <a:rPr lang="en-US" altLang="zh-CN" i="1" baseline="-25000" dirty="0" smtClean="0"/>
              <a:t>m</a:t>
            </a:r>
            <a:r>
              <a:rPr lang="en-US" altLang="zh-CN" baseline="-25000" dirty="0" smtClean="0"/>
              <a:t>-2</a:t>
            </a:r>
            <a:r>
              <a:rPr lang="en-US" altLang="zh-CN" dirty="0" smtClean="0"/>
              <a:t> – </a:t>
            </a:r>
            <a:r>
              <a:rPr lang="en-US" altLang="zh-CN" i="1" dirty="0" smtClean="0"/>
              <a:t>q</a:t>
            </a:r>
            <a:r>
              <a:rPr lang="en-US" altLang="zh-CN" i="1" baseline="-25000" dirty="0" smtClean="0"/>
              <a:t>m</a:t>
            </a:r>
            <a:r>
              <a:rPr lang="en-US" altLang="zh-CN" baseline="-25000" dirty="0" smtClean="0"/>
              <a:t>-2</a:t>
            </a:r>
            <a:r>
              <a:rPr lang="en-US" altLang="zh-CN" i="1" dirty="0" smtClean="0"/>
              <a:t>b</a:t>
            </a:r>
            <a:r>
              <a:rPr lang="en-US" altLang="zh-CN" i="1" baseline="-25000" dirty="0" smtClean="0"/>
              <a:t>m</a:t>
            </a:r>
            <a:r>
              <a:rPr lang="en-US" altLang="zh-CN" baseline="-25000" dirty="0" smtClean="0"/>
              <a:t>-1</a:t>
            </a:r>
          </a:p>
          <a:p>
            <a:pPr>
              <a:buNone/>
            </a:pPr>
            <a:r>
              <a:rPr lang="en-US" altLang="zh-CN" dirty="0" smtClean="0"/>
              <a:t>	</a:t>
            </a:r>
            <a:r>
              <a:rPr lang="en-US" altLang="zh-CN" dirty="0" err="1" smtClean="0"/>
              <a:t>s.t</a:t>
            </a:r>
            <a:r>
              <a:rPr lang="en-US" altLang="zh-CN" dirty="0" smtClean="0"/>
              <a:t>. </a:t>
            </a:r>
            <a:r>
              <a:rPr lang="en-US" altLang="zh-CN" i="1" dirty="0" err="1" smtClean="0"/>
              <a:t>b</a:t>
            </a:r>
            <a:r>
              <a:rPr lang="en-US" altLang="zh-CN" i="1" baseline="-25000" dirty="0" err="1" smtClean="0"/>
              <a:t>m</a:t>
            </a:r>
            <a:r>
              <a:rPr lang="en-US" altLang="zh-CN" dirty="0" smtClean="0"/>
              <a:t> = 0 or 1</a:t>
            </a:r>
          </a:p>
          <a:p>
            <a:r>
              <a:rPr lang="en-US" altLang="zh-CN" dirty="0" smtClean="0"/>
              <a:t>If </a:t>
            </a:r>
            <a:r>
              <a:rPr lang="en-US" altLang="zh-CN" i="1" dirty="0" err="1" smtClean="0"/>
              <a:t>b</a:t>
            </a:r>
            <a:r>
              <a:rPr lang="en-US" altLang="zh-CN" i="1" baseline="-25000" dirty="0" err="1" smtClean="0"/>
              <a:t>m</a:t>
            </a:r>
            <a:r>
              <a:rPr lang="en-US" altLang="zh-CN" dirty="0" smtClean="0"/>
              <a:t> = 1, then there exists a multiplicative inverse for </a:t>
            </a:r>
            <a:r>
              <a:rPr lang="en-US" altLang="zh-CN" i="1" dirty="0" smtClean="0"/>
              <a:t>b</a:t>
            </a:r>
            <a:r>
              <a:rPr lang="en-US" altLang="zh-CN" baseline="-25000" dirty="0" smtClean="0"/>
              <a:t>1</a:t>
            </a:r>
            <a:r>
              <a:rPr lang="en-US" altLang="zh-CN" dirty="0" smtClean="0"/>
              <a:t> in arithmetic modulo </a:t>
            </a:r>
            <a:r>
              <a:rPr lang="en-US" altLang="zh-CN" i="1" dirty="0" smtClean="0"/>
              <a:t>b</a:t>
            </a:r>
            <a:r>
              <a:rPr lang="en-US" altLang="zh-CN" baseline="-25000" dirty="0" smtClean="0"/>
              <a:t>2</a:t>
            </a:r>
            <a:r>
              <a:rPr lang="en-US" altLang="zh-CN" dirty="0" smtClean="0"/>
              <a:t>. For examples, </a:t>
            </a:r>
            <a:r>
              <a:rPr lang="en-US" altLang="zh-CN" dirty="0" err="1" smtClean="0"/>
              <a:t>gcd</a:t>
            </a:r>
            <a:r>
              <a:rPr lang="en-US" altLang="zh-CN" dirty="0" smtClean="0"/>
              <a:t>(3, 7) = </a:t>
            </a:r>
            <a:r>
              <a:rPr lang="en-US" altLang="zh-CN" dirty="0" err="1" smtClean="0"/>
              <a:t>gcd</a:t>
            </a:r>
            <a:r>
              <a:rPr lang="en-US" altLang="zh-CN" dirty="0" smtClean="0"/>
              <a:t>(7, 3) = </a:t>
            </a:r>
            <a:r>
              <a:rPr lang="en-US" altLang="zh-CN" dirty="0" err="1" smtClean="0"/>
              <a:t>gcd</a:t>
            </a:r>
            <a:r>
              <a:rPr lang="en-US" altLang="zh-CN" dirty="0" smtClean="0"/>
              <a:t>(3, 1), therefore there exists a multiplicative inverse for 3 modulo 7</a:t>
            </a:r>
            <a:endParaRPr lang="zh-CN" altLang="en-US" dirty="0" smtClean="0"/>
          </a:p>
          <a:p>
            <a:r>
              <a:rPr lang="en-US" altLang="zh-CN" dirty="0" smtClean="0"/>
              <a:t>If </a:t>
            </a:r>
            <a:r>
              <a:rPr lang="en-US" altLang="zh-CN" i="1" dirty="0" err="1" smtClean="0"/>
              <a:t>b</a:t>
            </a:r>
            <a:r>
              <a:rPr lang="en-US" altLang="zh-CN" i="1" baseline="-25000" dirty="0" err="1" smtClean="0"/>
              <a:t>m</a:t>
            </a:r>
            <a:r>
              <a:rPr lang="en-US" altLang="zh-CN" dirty="0" smtClean="0"/>
              <a:t> = 0 and </a:t>
            </a:r>
            <a:r>
              <a:rPr lang="en-US" altLang="zh-CN" i="1" dirty="0" smtClean="0"/>
              <a:t>b</a:t>
            </a:r>
            <a:r>
              <a:rPr lang="en-US" altLang="zh-CN" i="1" baseline="-25000" dirty="0" smtClean="0"/>
              <a:t>m</a:t>
            </a:r>
            <a:r>
              <a:rPr lang="en-US" altLang="zh-CN" baseline="-25000" dirty="0" smtClean="0"/>
              <a:t>-1</a:t>
            </a:r>
            <a:r>
              <a:rPr lang="en-US" altLang="zh-CN" dirty="0" smtClean="0"/>
              <a:t> exceeds 1, then there does NOT exist a multiplicative inverse for </a:t>
            </a:r>
            <a:r>
              <a:rPr lang="en-US" altLang="zh-CN" i="1" dirty="0" smtClean="0"/>
              <a:t>b</a:t>
            </a:r>
            <a:r>
              <a:rPr lang="en-US" altLang="zh-CN" baseline="-25000" dirty="0" smtClean="0"/>
              <a:t>1</a:t>
            </a:r>
            <a:r>
              <a:rPr lang="en-US" altLang="zh-CN" dirty="0" smtClean="0"/>
              <a:t> in arithmetic modulo </a:t>
            </a:r>
            <a:r>
              <a:rPr lang="en-US" altLang="zh-CN" i="1" dirty="0" smtClean="0"/>
              <a:t>b</a:t>
            </a:r>
            <a:r>
              <a:rPr lang="en-US" altLang="zh-CN" baseline="-25000" dirty="0" smtClean="0"/>
              <a:t>2</a:t>
            </a:r>
            <a:r>
              <a:rPr lang="en-US" altLang="zh-CN" dirty="0" smtClean="0"/>
              <a:t>. For example, </a:t>
            </a:r>
            <a:r>
              <a:rPr lang="en-US" altLang="zh-CN" dirty="0" err="1" smtClean="0"/>
              <a:t>gcd</a:t>
            </a:r>
            <a:r>
              <a:rPr lang="en-US" altLang="zh-CN" dirty="0" smtClean="0"/>
              <a:t>(4, 2) = </a:t>
            </a:r>
            <a:r>
              <a:rPr lang="en-US" altLang="zh-CN" dirty="0" err="1" smtClean="0"/>
              <a:t>gcd</a:t>
            </a:r>
            <a:r>
              <a:rPr lang="en-US" altLang="zh-CN" dirty="0" smtClean="0"/>
              <a:t>(2, 0), therefore 4 has no multiplicative inverse modulo 2</a:t>
            </a:r>
          </a:p>
        </p:txBody>
      </p:sp>
    </p:spTree>
    <p:extLst>
      <p:ext uri="{BB962C8B-B14F-4D97-AF65-F5344CB8AC3E}">
        <p14:creationId xmlns:p14="http://schemas.microsoft.com/office/powerpoint/2010/main" xmlns="" val="1471253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How to calculate </a:t>
            </a:r>
            <a:r>
              <a:rPr lang="en-US" altLang="zh-CN" i="1" dirty="0" smtClean="0"/>
              <a:t>b</a:t>
            </a:r>
            <a:r>
              <a:rPr lang="en-US" altLang="zh-CN" baseline="30000" dirty="0" smtClean="0"/>
              <a:t>-1</a:t>
            </a:r>
            <a:r>
              <a:rPr lang="en-US" altLang="zh-CN" dirty="0" smtClean="0"/>
              <a:t> if </a:t>
            </a:r>
            <a:r>
              <a:rPr lang="en-US" altLang="zh-CN" i="1" dirty="0" err="1" smtClean="0"/>
              <a:t>b</a:t>
            </a:r>
            <a:r>
              <a:rPr lang="en-US" altLang="zh-CN" i="1" baseline="-25000" dirty="0" err="1" smtClean="0"/>
              <a:t>m</a:t>
            </a:r>
            <a:r>
              <a:rPr lang="en-US" altLang="zh-CN" dirty="0" smtClean="0"/>
              <a:t> = 1 using the </a:t>
            </a:r>
            <a:r>
              <a:rPr lang="en-US" altLang="zh-CN" b="1" dirty="0" smtClean="0"/>
              <a:t>Extended Euclid’s Algorithm</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32</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i="1" dirty="0" smtClean="0"/>
              <a:t>b</a:t>
            </a:r>
            <a:r>
              <a:rPr lang="en-US" altLang="zh-CN" baseline="-25000" dirty="0" smtClean="0"/>
              <a:t>3</a:t>
            </a:r>
            <a:r>
              <a:rPr lang="en-US" altLang="zh-CN" dirty="0" smtClean="0"/>
              <a:t> = </a:t>
            </a:r>
            <a:r>
              <a:rPr lang="en-US" altLang="zh-CN" i="1" dirty="0" smtClean="0"/>
              <a:t>b</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i="1" dirty="0" smtClean="0"/>
              <a:t>b</a:t>
            </a:r>
            <a:r>
              <a:rPr lang="en-US" altLang="zh-CN" baseline="-25000" dirty="0" smtClean="0"/>
              <a:t>2</a:t>
            </a:r>
          </a:p>
          <a:p>
            <a:r>
              <a:rPr lang="en-US" altLang="zh-CN" i="1" dirty="0" smtClean="0"/>
              <a:t>b</a:t>
            </a:r>
            <a:r>
              <a:rPr lang="en-US" altLang="zh-CN" baseline="-25000" dirty="0" smtClean="0"/>
              <a:t>4</a:t>
            </a:r>
            <a:r>
              <a:rPr lang="en-US" altLang="zh-CN" dirty="0" smtClean="0"/>
              <a:t> = </a:t>
            </a:r>
            <a:r>
              <a:rPr lang="en-US" altLang="zh-CN" i="1" dirty="0" smtClean="0"/>
              <a:t>b</a:t>
            </a:r>
            <a:r>
              <a:rPr lang="en-US" altLang="zh-CN" baseline="-25000" dirty="0" smtClean="0"/>
              <a:t>2</a:t>
            </a:r>
            <a:r>
              <a:rPr lang="en-US" altLang="zh-CN" dirty="0" smtClean="0"/>
              <a:t> – </a:t>
            </a:r>
            <a:r>
              <a:rPr lang="en-US" altLang="zh-CN" i="1" dirty="0" smtClean="0"/>
              <a:t>q</a:t>
            </a:r>
            <a:r>
              <a:rPr lang="en-US" altLang="zh-CN" baseline="-25000" dirty="0" smtClean="0"/>
              <a:t>2</a:t>
            </a:r>
            <a:r>
              <a:rPr lang="en-US" altLang="zh-CN" i="1" dirty="0" smtClean="0"/>
              <a:t>b</a:t>
            </a:r>
            <a:r>
              <a:rPr lang="en-US" altLang="zh-CN" baseline="-25000" dirty="0" smtClean="0"/>
              <a:t>3</a:t>
            </a:r>
          </a:p>
          <a:p>
            <a:pPr>
              <a:buNone/>
            </a:pPr>
            <a:r>
              <a:rPr lang="en-US" altLang="zh-CN" baseline="-25000" dirty="0" smtClean="0"/>
              <a:t> </a:t>
            </a:r>
            <a:r>
              <a:rPr lang="en-US" altLang="zh-CN" dirty="0" smtClean="0"/>
              <a:t>      = </a:t>
            </a:r>
            <a:r>
              <a:rPr lang="en-US" altLang="zh-CN" i="1" dirty="0" smtClean="0"/>
              <a:t>b</a:t>
            </a:r>
            <a:r>
              <a:rPr lang="en-US" altLang="zh-CN" baseline="-25000" dirty="0" smtClean="0"/>
              <a:t>2</a:t>
            </a:r>
            <a:r>
              <a:rPr lang="en-US" altLang="zh-CN" dirty="0" smtClean="0"/>
              <a:t> – </a:t>
            </a:r>
            <a:r>
              <a:rPr lang="en-US" altLang="zh-CN" i="1" dirty="0" smtClean="0"/>
              <a:t>q</a:t>
            </a:r>
            <a:r>
              <a:rPr lang="en-US" altLang="zh-CN" baseline="-25000" dirty="0" smtClean="0"/>
              <a:t>2</a:t>
            </a:r>
            <a:r>
              <a:rPr lang="en-US" altLang="zh-CN" dirty="0" smtClean="0"/>
              <a:t>(</a:t>
            </a:r>
            <a:r>
              <a:rPr lang="en-US" altLang="zh-CN" i="1" dirty="0" smtClean="0"/>
              <a:t>b</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i="1" dirty="0" smtClean="0"/>
              <a:t>b</a:t>
            </a:r>
            <a:r>
              <a:rPr lang="en-US" altLang="zh-CN" baseline="-25000" dirty="0" smtClean="0"/>
              <a:t>2</a:t>
            </a:r>
            <a:r>
              <a:rPr lang="en-US" altLang="zh-CN" dirty="0" smtClean="0"/>
              <a:t>)</a:t>
            </a:r>
          </a:p>
          <a:p>
            <a:pPr>
              <a:buNone/>
            </a:pPr>
            <a:r>
              <a:rPr lang="en-US" altLang="zh-CN" dirty="0" smtClean="0"/>
              <a:t>       = –</a:t>
            </a:r>
            <a:r>
              <a:rPr lang="en-US" altLang="zh-CN" i="1" dirty="0" smtClean="0"/>
              <a:t>q</a:t>
            </a:r>
            <a:r>
              <a:rPr lang="en-US" altLang="zh-CN" baseline="-25000" dirty="0" smtClean="0"/>
              <a:t>2</a:t>
            </a:r>
            <a:r>
              <a:rPr lang="en-US" altLang="zh-CN" i="1" dirty="0" smtClean="0"/>
              <a:t>b</a:t>
            </a:r>
            <a:r>
              <a:rPr lang="en-US" altLang="zh-CN" baseline="-25000" dirty="0" smtClean="0"/>
              <a:t>1</a:t>
            </a:r>
            <a:r>
              <a:rPr lang="en-US" altLang="zh-CN" dirty="0" smtClean="0"/>
              <a:t> + (1 + </a:t>
            </a:r>
            <a:r>
              <a:rPr lang="en-US" altLang="zh-CN" i="1" dirty="0" smtClean="0"/>
              <a:t>q</a:t>
            </a:r>
            <a:r>
              <a:rPr lang="en-US" altLang="zh-CN" baseline="-25000" dirty="0" smtClean="0"/>
              <a:t>1</a:t>
            </a:r>
            <a:r>
              <a:rPr lang="en-US" altLang="zh-CN" i="1" dirty="0" smtClean="0"/>
              <a:t>q</a:t>
            </a:r>
            <a:r>
              <a:rPr lang="en-US" altLang="zh-CN" baseline="-25000" dirty="0" smtClean="0"/>
              <a:t>2</a:t>
            </a:r>
            <a:r>
              <a:rPr lang="en-US" altLang="zh-CN" dirty="0" smtClean="0"/>
              <a:t>)</a:t>
            </a:r>
            <a:r>
              <a:rPr lang="en-US" altLang="zh-CN" i="1" dirty="0" smtClean="0"/>
              <a:t>b</a:t>
            </a:r>
            <a:r>
              <a:rPr lang="en-US" altLang="zh-CN" baseline="-25000" dirty="0" smtClean="0"/>
              <a:t>2</a:t>
            </a:r>
            <a:r>
              <a:rPr lang="en-US" altLang="zh-CN" dirty="0" smtClean="0"/>
              <a:t> </a:t>
            </a:r>
          </a:p>
          <a:p>
            <a:r>
              <a:rPr lang="en-US" altLang="zh-CN" i="1" dirty="0" smtClean="0"/>
              <a:t>b</a:t>
            </a:r>
            <a:r>
              <a:rPr lang="en-US" altLang="zh-CN" baseline="-25000" dirty="0" smtClean="0"/>
              <a:t>5</a:t>
            </a:r>
            <a:r>
              <a:rPr lang="en-US" altLang="zh-CN" dirty="0" smtClean="0"/>
              <a:t> = </a:t>
            </a:r>
            <a:r>
              <a:rPr lang="en-US" altLang="zh-CN" i="1" dirty="0" smtClean="0"/>
              <a:t>b</a:t>
            </a:r>
            <a:r>
              <a:rPr lang="en-US" altLang="zh-CN" baseline="-25000" dirty="0" smtClean="0"/>
              <a:t>3</a:t>
            </a:r>
            <a:r>
              <a:rPr lang="en-US" altLang="zh-CN" dirty="0" smtClean="0"/>
              <a:t> – </a:t>
            </a:r>
            <a:r>
              <a:rPr lang="en-US" altLang="zh-CN" i="1" dirty="0" smtClean="0"/>
              <a:t>q</a:t>
            </a:r>
            <a:r>
              <a:rPr lang="en-US" altLang="zh-CN" baseline="-25000" dirty="0" smtClean="0"/>
              <a:t>3</a:t>
            </a:r>
            <a:r>
              <a:rPr lang="en-US" altLang="zh-CN" i="1" dirty="0" smtClean="0"/>
              <a:t>b</a:t>
            </a:r>
            <a:r>
              <a:rPr lang="en-US" altLang="zh-CN" baseline="-25000" dirty="0" smtClean="0"/>
              <a:t>4</a:t>
            </a:r>
          </a:p>
          <a:p>
            <a:pPr>
              <a:buNone/>
            </a:pPr>
            <a:r>
              <a:rPr lang="en-US" altLang="zh-CN" baseline="-25000" dirty="0" smtClean="0"/>
              <a:t> </a:t>
            </a:r>
            <a:r>
              <a:rPr lang="en-US" altLang="zh-CN" dirty="0" smtClean="0"/>
              <a:t>      = (</a:t>
            </a:r>
            <a:r>
              <a:rPr lang="en-US" altLang="zh-CN" i="1" dirty="0" smtClean="0"/>
              <a:t>b</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i="1" dirty="0" smtClean="0"/>
              <a:t>b</a:t>
            </a:r>
            <a:r>
              <a:rPr lang="en-US" altLang="zh-CN" baseline="-25000" dirty="0" smtClean="0"/>
              <a:t>2</a:t>
            </a:r>
            <a:r>
              <a:rPr lang="en-US" altLang="zh-CN" dirty="0" smtClean="0"/>
              <a:t>) – </a:t>
            </a:r>
            <a:r>
              <a:rPr lang="en-US" altLang="zh-CN" i="1" dirty="0" smtClean="0"/>
              <a:t>q</a:t>
            </a:r>
            <a:r>
              <a:rPr lang="en-US" altLang="zh-CN" baseline="-25000" dirty="0" smtClean="0"/>
              <a:t>3</a:t>
            </a:r>
            <a:r>
              <a:rPr lang="en-US" altLang="zh-CN" dirty="0" smtClean="0"/>
              <a:t>(–</a:t>
            </a:r>
            <a:r>
              <a:rPr lang="en-US" altLang="zh-CN" i="1" dirty="0" smtClean="0"/>
              <a:t>q</a:t>
            </a:r>
            <a:r>
              <a:rPr lang="en-US" altLang="zh-CN" baseline="-25000" dirty="0" smtClean="0"/>
              <a:t>2</a:t>
            </a:r>
            <a:r>
              <a:rPr lang="en-US" altLang="zh-CN" i="1" dirty="0" smtClean="0"/>
              <a:t>b</a:t>
            </a:r>
            <a:r>
              <a:rPr lang="en-US" altLang="zh-CN" baseline="-25000" dirty="0" smtClean="0"/>
              <a:t>1</a:t>
            </a:r>
            <a:r>
              <a:rPr lang="en-US" altLang="zh-CN" dirty="0" smtClean="0"/>
              <a:t> + (1 + </a:t>
            </a:r>
            <a:r>
              <a:rPr lang="en-US" altLang="zh-CN" i="1" dirty="0" smtClean="0"/>
              <a:t>q</a:t>
            </a:r>
            <a:r>
              <a:rPr lang="en-US" altLang="zh-CN" baseline="-25000" dirty="0" smtClean="0"/>
              <a:t>1</a:t>
            </a:r>
            <a:r>
              <a:rPr lang="en-US" altLang="zh-CN" i="1" dirty="0" smtClean="0"/>
              <a:t>q</a:t>
            </a:r>
            <a:r>
              <a:rPr lang="en-US" altLang="zh-CN" baseline="-25000" dirty="0" smtClean="0"/>
              <a:t>2</a:t>
            </a:r>
            <a:r>
              <a:rPr lang="en-US" altLang="zh-CN" dirty="0" smtClean="0"/>
              <a:t>)</a:t>
            </a:r>
            <a:r>
              <a:rPr lang="en-US" altLang="zh-CN" i="1" dirty="0" smtClean="0"/>
              <a:t> b</a:t>
            </a:r>
            <a:r>
              <a:rPr lang="en-US" altLang="zh-CN" baseline="-25000" dirty="0" smtClean="0"/>
              <a:t>2</a:t>
            </a:r>
            <a:r>
              <a:rPr lang="en-US" altLang="zh-CN" dirty="0" smtClean="0"/>
              <a:t>)</a:t>
            </a:r>
          </a:p>
          <a:p>
            <a:pPr>
              <a:buNone/>
            </a:pPr>
            <a:r>
              <a:rPr lang="en-US" altLang="zh-CN" dirty="0" smtClean="0"/>
              <a:t>       = (1 + </a:t>
            </a:r>
            <a:r>
              <a:rPr lang="en-US" altLang="zh-CN" i="1" dirty="0" smtClean="0"/>
              <a:t>q</a:t>
            </a:r>
            <a:r>
              <a:rPr lang="en-US" altLang="zh-CN" baseline="-25000" dirty="0" smtClean="0"/>
              <a:t>2</a:t>
            </a:r>
            <a:r>
              <a:rPr lang="en-US" altLang="zh-CN" i="1" dirty="0" smtClean="0"/>
              <a:t>q</a:t>
            </a:r>
            <a:r>
              <a:rPr lang="en-US" altLang="zh-CN" baseline="-25000" dirty="0" smtClean="0"/>
              <a:t>3</a:t>
            </a:r>
            <a:r>
              <a:rPr lang="en-US" altLang="zh-CN" dirty="0" smtClean="0"/>
              <a:t>)</a:t>
            </a:r>
            <a:r>
              <a:rPr lang="en-US" altLang="zh-CN" i="1" dirty="0" smtClean="0"/>
              <a:t>b</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i="1" dirty="0" smtClean="0"/>
              <a:t>q</a:t>
            </a:r>
            <a:r>
              <a:rPr lang="en-US" altLang="zh-CN" baseline="-25000" dirty="0" smtClean="0"/>
              <a:t>2</a:t>
            </a:r>
            <a:r>
              <a:rPr lang="en-US" altLang="zh-CN" i="1" dirty="0" smtClean="0"/>
              <a:t>q</a:t>
            </a:r>
            <a:r>
              <a:rPr lang="en-US" altLang="zh-CN" baseline="-25000" dirty="0" smtClean="0"/>
              <a:t>3</a:t>
            </a:r>
            <a:r>
              <a:rPr lang="en-US" altLang="zh-CN" dirty="0" smtClean="0"/>
              <a:t> + </a:t>
            </a:r>
            <a:r>
              <a:rPr lang="en-US" altLang="zh-CN" i="1" dirty="0" smtClean="0"/>
              <a:t>q</a:t>
            </a:r>
            <a:r>
              <a:rPr lang="en-US" altLang="zh-CN" baseline="-25000" dirty="0" smtClean="0"/>
              <a:t>3</a:t>
            </a:r>
            <a:r>
              <a:rPr lang="en-US" altLang="zh-CN" dirty="0" smtClean="0"/>
              <a:t>)</a:t>
            </a:r>
            <a:r>
              <a:rPr lang="en-US" altLang="zh-CN" i="1" dirty="0" smtClean="0"/>
              <a:t>b</a:t>
            </a:r>
            <a:r>
              <a:rPr lang="en-US" altLang="zh-CN" baseline="-25000" dirty="0" smtClean="0"/>
              <a:t>2</a:t>
            </a:r>
            <a:r>
              <a:rPr lang="en-US" altLang="zh-CN" dirty="0" smtClean="0"/>
              <a:t> </a:t>
            </a:r>
          </a:p>
          <a:p>
            <a:r>
              <a:rPr lang="en-US" altLang="zh-CN" dirty="0" smtClean="0"/>
              <a:t>…</a:t>
            </a:r>
            <a:endParaRPr lang="zh-CN" altLang="en-US" dirty="0" smtClean="0"/>
          </a:p>
          <a:p>
            <a:r>
              <a:rPr lang="en-US" altLang="zh-CN" dirty="0" smtClean="0"/>
              <a:t> </a:t>
            </a:r>
            <a:r>
              <a:rPr lang="en-US" altLang="zh-CN" i="1" dirty="0" err="1" smtClean="0"/>
              <a:t>b</a:t>
            </a:r>
            <a:r>
              <a:rPr lang="en-US" altLang="zh-CN" i="1" baseline="-25000" dirty="0" err="1" smtClean="0"/>
              <a:t>m</a:t>
            </a:r>
            <a:r>
              <a:rPr lang="en-US" altLang="zh-CN" dirty="0" smtClean="0"/>
              <a:t> = (……)</a:t>
            </a:r>
            <a:r>
              <a:rPr lang="en-US" altLang="zh-CN" i="1" dirty="0" smtClean="0"/>
              <a:t>b</a:t>
            </a:r>
            <a:r>
              <a:rPr lang="en-US" altLang="zh-CN" baseline="-25000" dirty="0" smtClean="0"/>
              <a:t>1</a:t>
            </a:r>
            <a:r>
              <a:rPr lang="en-US" altLang="zh-CN" dirty="0" smtClean="0"/>
              <a:t> + (……)</a:t>
            </a:r>
            <a:r>
              <a:rPr lang="en-US" altLang="zh-CN" i="1" dirty="0" smtClean="0"/>
              <a:t>b</a:t>
            </a:r>
            <a:r>
              <a:rPr lang="en-US" altLang="zh-CN" baseline="-25000" dirty="0" smtClean="0"/>
              <a:t>2</a:t>
            </a:r>
          </a:p>
          <a:p>
            <a:r>
              <a:rPr lang="en-US" altLang="zh-CN" dirty="0" smtClean="0"/>
              <a:t>If</a:t>
            </a:r>
            <a:r>
              <a:rPr lang="en-US" altLang="zh-CN" i="1" dirty="0" smtClean="0"/>
              <a:t> </a:t>
            </a:r>
            <a:r>
              <a:rPr lang="en-US" altLang="zh-CN" i="1" dirty="0" err="1" smtClean="0"/>
              <a:t>b</a:t>
            </a:r>
            <a:r>
              <a:rPr lang="en-US" altLang="zh-CN" i="1" baseline="-25000" dirty="0" err="1" smtClean="0"/>
              <a:t>m</a:t>
            </a:r>
            <a:r>
              <a:rPr lang="en-US" altLang="zh-CN" dirty="0" smtClean="0"/>
              <a:t> = 1, the multiplier of </a:t>
            </a:r>
            <a:r>
              <a:rPr lang="en-US" altLang="zh-CN" i="1" dirty="0" smtClean="0"/>
              <a:t>b</a:t>
            </a:r>
            <a:r>
              <a:rPr lang="en-US" altLang="zh-CN" baseline="-25000" dirty="0" smtClean="0"/>
              <a:t>1</a:t>
            </a:r>
            <a:r>
              <a:rPr lang="en-US" altLang="zh-CN" dirty="0" smtClean="0"/>
              <a:t> is exactly the multiplicative inverse of </a:t>
            </a:r>
            <a:r>
              <a:rPr lang="en-US" altLang="zh-CN" i="1" dirty="0" smtClean="0"/>
              <a:t>b</a:t>
            </a:r>
            <a:r>
              <a:rPr lang="en-US" altLang="zh-CN" baseline="-25000" dirty="0" smtClean="0"/>
              <a:t>1</a:t>
            </a:r>
            <a:r>
              <a:rPr lang="en-US" altLang="zh-CN" dirty="0" smtClean="0"/>
              <a:t> in arithmetic modulo </a:t>
            </a:r>
            <a:r>
              <a:rPr lang="en-US" altLang="zh-CN" i="1" dirty="0" smtClean="0"/>
              <a:t>b</a:t>
            </a:r>
            <a:r>
              <a:rPr lang="en-US" altLang="zh-CN" baseline="-25000" dirty="0" smtClean="0"/>
              <a:t>2</a:t>
            </a:r>
            <a:endParaRPr lang="en-US" altLang="zh-CN" dirty="0" smtClean="0"/>
          </a:p>
          <a:p>
            <a:r>
              <a:rPr lang="en-US" altLang="zh-CN" dirty="0" smtClean="0"/>
              <a:t>When the above steps are implemented in the form of an algorithm, we have the </a:t>
            </a:r>
            <a:r>
              <a:rPr lang="en-US" altLang="zh-CN" b="1" dirty="0" smtClean="0"/>
              <a:t>Extended Euclid’s Algorithm</a:t>
            </a:r>
            <a:endParaRPr lang="zh-CN" altLang="en-US" b="1" dirty="0"/>
          </a:p>
        </p:txBody>
      </p:sp>
      <p:sp>
        <p:nvSpPr>
          <p:cNvPr id="7" name="TextBox 6"/>
          <p:cNvSpPr txBox="1"/>
          <p:nvPr/>
        </p:nvSpPr>
        <p:spPr>
          <a:xfrm>
            <a:off x="4286248" y="3929066"/>
            <a:ext cx="1725922" cy="646331"/>
          </a:xfrm>
          <a:prstGeom prst="rect">
            <a:avLst/>
          </a:prstGeom>
          <a:noFill/>
        </p:spPr>
        <p:txBody>
          <a:bodyPr wrap="none" rtlCol="0">
            <a:spAutoFit/>
          </a:bodyPr>
          <a:lstStyle/>
          <a:p>
            <a:pPr marL="0" lvl="1"/>
            <a:r>
              <a:rPr lang="en-US" altLang="zh-CN" dirty="0" err="1" smtClean="0">
                <a:solidFill>
                  <a:srgbClr val="FF0000"/>
                </a:solidFill>
              </a:rPr>
              <a:t>Bezout’s</a:t>
            </a:r>
            <a:r>
              <a:rPr lang="en-US" altLang="zh-CN" dirty="0" smtClean="0">
                <a:solidFill>
                  <a:srgbClr val="FF0000"/>
                </a:solidFill>
              </a:rPr>
              <a:t> identity</a:t>
            </a:r>
          </a:p>
          <a:p>
            <a:pPr marL="0" lvl="1"/>
            <a:r>
              <a:rPr lang="en-US" altLang="zh-CN" i="1" dirty="0" err="1" smtClean="0">
                <a:solidFill>
                  <a:srgbClr val="FF0000"/>
                </a:solidFill>
              </a:rPr>
              <a:t>xa</a:t>
            </a:r>
            <a:r>
              <a:rPr lang="en-US" altLang="zh-CN" dirty="0" smtClean="0">
                <a:solidFill>
                  <a:srgbClr val="FF0000"/>
                </a:solidFill>
              </a:rPr>
              <a:t> + </a:t>
            </a:r>
            <a:r>
              <a:rPr lang="en-US" altLang="zh-CN" dirty="0" err="1" smtClean="0">
                <a:solidFill>
                  <a:srgbClr val="FF0000"/>
                </a:solidFill>
              </a:rPr>
              <a:t>y</a:t>
            </a:r>
            <a:r>
              <a:rPr lang="en-US" altLang="zh-CN" i="1" dirty="0" err="1" smtClean="0">
                <a:solidFill>
                  <a:srgbClr val="FF0000"/>
                </a:solidFill>
              </a:rPr>
              <a:t>p</a:t>
            </a:r>
            <a:r>
              <a:rPr lang="en-US" altLang="zh-CN" dirty="0" smtClean="0">
                <a:solidFill>
                  <a:srgbClr val="FF0000"/>
                </a:solidFill>
              </a:rPr>
              <a:t> = 1 </a:t>
            </a:r>
            <a:endParaRPr lang="zh-CN" altLang="en-US" dirty="0">
              <a:solidFill>
                <a:srgbClr val="FF0000"/>
              </a:solidFill>
            </a:endParaRPr>
          </a:p>
        </p:txBody>
      </p:sp>
    </p:spTree>
    <p:extLst>
      <p:ext uri="{BB962C8B-B14F-4D97-AF65-F5344CB8AC3E}">
        <p14:creationId xmlns:p14="http://schemas.microsoft.com/office/powerpoint/2010/main" xmlns="" val="2812763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33</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sz="2800" dirty="0"/>
              <a:t>Modular arithmetic</a:t>
            </a:r>
            <a:r>
              <a:rPr lang="zh-CN" altLang="en-US" sz="2800" dirty="0"/>
              <a:t>模运算</a:t>
            </a:r>
            <a:endParaRPr lang="en-US" altLang="zh-CN" sz="2800" dirty="0"/>
          </a:p>
          <a:p>
            <a:r>
              <a:rPr lang="en-US" altLang="zh-CN" sz="2800" dirty="0" smtClean="0"/>
              <a:t>Group, ring, field</a:t>
            </a:r>
          </a:p>
          <a:p>
            <a:r>
              <a:rPr lang="en-US" altLang="zh-CN" sz="2800" dirty="0" smtClean="0"/>
              <a:t>Multiplicative group</a:t>
            </a:r>
            <a:r>
              <a:rPr lang="en-US" altLang="zh-CN" sz="2800" i="1" dirty="0"/>
              <a:t> Z</a:t>
            </a:r>
            <a:r>
              <a:rPr lang="en-US" altLang="zh-CN" sz="2800" i="1" baseline="-25000" dirty="0"/>
              <a:t>n</a:t>
            </a:r>
            <a:r>
              <a:rPr lang="en-US" altLang="zh-CN" sz="2800" i="1" baseline="30000" dirty="0" smtClean="0"/>
              <a:t>* </a:t>
            </a:r>
            <a:r>
              <a:rPr lang="zh-CN" altLang="en-US" sz="2800" dirty="0" smtClean="0"/>
              <a:t>乘法群</a:t>
            </a:r>
            <a:endParaRPr lang="en-US" altLang="zh-CN" sz="2800" dirty="0" smtClean="0"/>
          </a:p>
          <a:p>
            <a:r>
              <a:rPr lang="en-US" altLang="zh-CN" sz="2800" b="1" dirty="0" smtClean="0"/>
              <a:t>Cyclic group </a:t>
            </a:r>
            <a:r>
              <a:rPr lang="en-US" altLang="zh-CN" sz="2800" b="1" i="1" dirty="0" smtClean="0"/>
              <a:t>Z</a:t>
            </a:r>
            <a:r>
              <a:rPr lang="en-US" altLang="zh-CN" sz="2800" b="1" i="1" baseline="-25000" dirty="0" smtClean="0"/>
              <a:t>n</a:t>
            </a:r>
            <a:r>
              <a:rPr lang="en-US" altLang="zh-CN" sz="2800" b="1" i="1" baseline="30000" dirty="0" smtClean="0"/>
              <a:t>*</a:t>
            </a:r>
            <a:r>
              <a:rPr lang="en-US" altLang="zh-CN" sz="2800" b="1" dirty="0" smtClean="0"/>
              <a:t> </a:t>
            </a:r>
            <a:r>
              <a:rPr lang="zh-CN" altLang="en-US" sz="2800" b="1" dirty="0" smtClean="0"/>
              <a:t>循环群</a:t>
            </a:r>
            <a:endParaRPr lang="en-US" altLang="zh-CN" sz="2800" b="1" dirty="0" smtClean="0"/>
          </a:p>
          <a:p>
            <a:r>
              <a:rPr lang="en-US" altLang="zh-CN" sz="2800" dirty="0"/>
              <a:t>Finite </a:t>
            </a:r>
            <a:r>
              <a:rPr lang="en-US" altLang="zh-CN" sz="2800" dirty="0" smtClean="0"/>
              <a:t>field </a:t>
            </a:r>
            <a:r>
              <a:rPr lang="en-US" altLang="zh-CN" sz="2800" i="1" dirty="0" err="1" smtClean="0"/>
              <a:t>F</a:t>
            </a:r>
            <a:r>
              <a:rPr lang="en-US" altLang="zh-CN" sz="2800" i="1" baseline="-25000" dirty="0" err="1" smtClean="0"/>
              <a:t>p</a:t>
            </a:r>
            <a:r>
              <a:rPr lang="en-US" altLang="zh-CN" sz="2800" i="1" baseline="-25000" dirty="0" smtClean="0"/>
              <a:t> </a:t>
            </a:r>
            <a:r>
              <a:rPr lang="zh-CN" altLang="en-US" sz="2800" dirty="0" smtClean="0"/>
              <a:t>有限域</a:t>
            </a:r>
            <a:endParaRPr lang="en-US" altLang="zh-CN" sz="2800" dirty="0" smtClean="0"/>
          </a:p>
          <a:p>
            <a:r>
              <a:rPr lang="en-US" altLang="zh-CN" sz="2800" dirty="0" smtClean="0">
                <a:solidFill>
                  <a:schemeClr val="bg1">
                    <a:lumMod val="50000"/>
                  </a:schemeClr>
                </a:solidFill>
              </a:rPr>
              <a:t>Polynomial arithmetic</a:t>
            </a:r>
            <a:r>
              <a:rPr lang="zh-CN" altLang="en-US" sz="2800" dirty="0" smtClean="0">
                <a:solidFill>
                  <a:schemeClr val="bg1">
                    <a:lumMod val="50000"/>
                  </a:schemeClr>
                </a:solidFill>
              </a:rPr>
              <a:t>多项式运算</a:t>
            </a:r>
            <a:endParaRPr lang="en-US" altLang="zh-CN" sz="2800" dirty="0" smtClean="0">
              <a:solidFill>
                <a:schemeClr val="bg1">
                  <a:lumMod val="50000"/>
                </a:schemeClr>
              </a:solidFill>
            </a:endParaRPr>
          </a:p>
          <a:p>
            <a:pPr lvl="1"/>
            <a:r>
              <a:rPr lang="en-US" altLang="zh-CN" sz="2500" dirty="0" smtClean="0">
                <a:solidFill>
                  <a:schemeClr val="bg1">
                    <a:lumMod val="50000"/>
                  </a:schemeClr>
                </a:solidFill>
              </a:rPr>
              <a:t>Polynomial coefficients are drawn from a finite field</a:t>
            </a:r>
          </a:p>
          <a:p>
            <a:pPr lvl="1"/>
            <a:r>
              <a:rPr lang="en-US" altLang="zh-CN" sz="2500" dirty="0" smtClean="0">
                <a:solidFill>
                  <a:schemeClr val="bg1">
                    <a:lumMod val="50000"/>
                  </a:schemeClr>
                </a:solidFill>
              </a:rPr>
              <a:t>The concept of an irreducible polynomial</a:t>
            </a:r>
          </a:p>
          <a:p>
            <a:pPr lvl="1"/>
            <a:r>
              <a:rPr lang="en-US" altLang="zh-CN" sz="2500" dirty="0" smtClean="0">
                <a:solidFill>
                  <a:schemeClr val="bg1">
                    <a:lumMod val="50000"/>
                  </a:schemeClr>
                </a:solidFill>
              </a:rPr>
              <a:t>Polynomials over the </a:t>
            </a:r>
            <a:r>
              <a:rPr lang="en-US" altLang="zh-CN" sz="2500" b="1" i="1" dirty="0" smtClean="0">
                <a:solidFill>
                  <a:schemeClr val="bg1">
                    <a:lumMod val="50000"/>
                  </a:schemeClr>
                </a:solidFill>
              </a:rPr>
              <a:t>GF</a:t>
            </a:r>
            <a:r>
              <a:rPr lang="en-US" altLang="zh-CN" sz="2500" dirty="0" smtClean="0">
                <a:solidFill>
                  <a:schemeClr val="bg1">
                    <a:lumMod val="50000"/>
                  </a:schemeClr>
                </a:solidFill>
              </a:rPr>
              <a:t>(2) finite field</a:t>
            </a:r>
          </a:p>
          <a:p>
            <a:r>
              <a:rPr lang="en-US" altLang="zh-CN" sz="2800" dirty="0" smtClean="0">
                <a:solidFill>
                  <a:schemeClr val="bg1">
                    <a:lumMod val="50000"/>
                  </a:schemeClr>
                </a:solidFill>
              </a:rPr>
              <a:t>Finite fields of the form </a:t>
            </a:r>
            <a:r>
              <a:rPr lang="en-US" altLang="zh-CN" sz="2800" b="1" i="1" dirty="0" smtClean="0">
                <a:solidFill>
                  <a:schemeClr val="bg1">
                    <a:lumMod val="50000"/>
                  </a:schemeClr>
                </a:solidFill>
              </a:rPr>
              <a:t>GF</a:t>
            </a:r>
            <a:r>
              <a:rPr lang="en-US" altLang="zh-CN" sz="2800" dirty="0" smtClean="0">
                <a:solidFill>
                  <a:schemeClr val="bg1">
                    <a:lumMod val="50000"/>
                  </a:schemeClr>
                </a:solidFill>
              </a:rPr>
              <a:t>(2</a:t>
            </a:r>
            <a:r>
              <a:rPr lang="en-US" altLang="zh-CN" sz="2800" i="1" baseline="30000" dirty="0" smtClean="0">
                <a:solidFill>
                  <a:schemeClr val="bg1">
                    <a:lumMod val="50000"/>
                  </a:schemeClr>
                </a:solidFill>
              </a:rPr>
              <a:t>n</a:t>
            </a:r>
            <a:r>
              <a:rPr lang="en-US" altLang="zh-CN" sz="2800" dirty="0" smtClean="0">
                <a:solidFill>
                  <a:schemeClr val="bg1">
                    <a:lumMod val="50000"/>
                  </a:schemeClr>
                </a:solidFill>
              </a:rPr>
              <a:t>)</a:t>
            </a:r>
            <a:endParaRPr lang="zh-CN" altLang="en-US" sz="2800" dirty="0" smtClean="0">
              <a:solidFill>
                <a:schemeClr val="bg1">
                  <a:lumMod val="50000"/>
                </a:schemeClr>
              </a:solidFill>
            </a:endParaRPr>
          </a:p>
          <a:p>
            <a:pPr lvl="1"/>
            <a:r>
              <a:rPr lang="en-US" altLang="zh-CN" sz="2500" dirty="0" smtClean="0">
                <a:solidFill>
                  <a:schemeClr val="bg1">
                    <a:lumMod val="50000"/>
                  </a:schemeClr>
                </a:solidFill>
              </a:rPr>
              <a:t>How arithmetic operations can be carried out by directly operating on the bit patterns for the elements of </a:t>
            </a:r>
            <a:r>
              <a:rPr lang="en-US" altLang="zh-CN" sz="2400" b="1" i="1" dirty="0" smtClean="0">
                <a:solidFill>
                  <a:schemeClr val="bg1">
                    <a:lumMod val="50000"/>
                  </a:schemeClr>
                </a:solidFill>
              </a:rPr>
              <a:t>GF</a:t>
            </a:r>
            <a:r>
              <a:rPr lang="en-US" altLang="zh-CN" sz="2400" dirty="0" smtClean="0">
                <a:solidFill>
                  <a:schemeClr val="bg1">
                    <a:lumMod val="50000"/>
                  </a:schemeClr>
                </a:solidFill>
              </a:rPr>
              <a:t>(2</a:t>
            </a:r>
            <a:r>
              <a:rPr lang="en-US" altLang="zh-CN" sz="2400" i="1" baseline="30000" dirty="0" smtClean="0">
                <a:solidFill>
                  <a:schemeClr val="bg1">
                    <a:lumMod val="50000"/>
                  </a:schemeClr>
                </a:solidFill>
              </a:rPr>
              <a:t>n</a:t>
            </a:r>
            <a:r>
              <a:rPr lang="en-US" altLang="zh-CN" sz="2400" dirty="0" smtClean="0">
                <a:solidFill>
                  <a:schemeClr val="bg1">
                    <a:lumMod val="50000"/>
                  </a:schemeClr>
                </a:solidFill>
              </a:rPr>
              <a:t>)</a:t>
            </a:r>
            <a:endParaRPr lang="en-US" altLang="zh-CN" sz="2500" dirty="0" smtClean="0">
              <a:solidFill>
                <a:schemeClr val="bg1">
                  <a:lumMod val="50000"/>
                </a:schemeClr>
              </a:solidFill>
            </a:endParaRPr>
          </a:p>
        </p:txBody>
      </p:sp>
    </p:spTree>
    <p:extLst>
      <p:ext uri="{BB962C8B-B14F-4D97-AF65-F5344CB8AC3E}">
        <p14:creationId xmlns:p14="http://schemas.microsoft.com/office/powerpoint/2010/main" xmlns="" val="2972818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Primitive root</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34</a:t>
            </a:fld>
            <a:endParaRPr lang="zh-CN" altLang="en-US"/>
          </a:p>
        </p:txBody>
      </p:sp>
      <p:sp>
        <p:nvSpPr>
          <p:cNvPr id="6" name="内容占位符 5"/>
          <p:cNvSpPr>
            <a:spLocks noGrp="1"/>
          </p:cNvSpPr>
          <p:nvPr>
            <p:ph sz="quarter" idx="1"/>
          </p:nvPr>
        </p:nvSpPr>
        <p:spPr/>
        <p:txBody>
          <a:bodyPr/>
          <a:lstStyle/>
          <a:p>
            <a:r>
              <a:rPr lang="en-US" altLang="zh-CN" dirty="0" smtClean="0"/>
              <a:t>(</a:t>
            </a:r>
            <a:r>
              <a:rPr lang="en-US" altLang="zh-CN" i="1" dirty="0" smtClean="0"/>
              <a:t>Z</a:t>
            </a:r>
            <a:r>
              <a:rPr lang="en-US" altLang="zh-CN" dirty="0" smtClean="0"/>
              <a:t>/</a:t>
            </a:r>
            <a:r>
              <a:rPr lang="en-US" altLang="zh-CN" i="1" dirty="0" err="1" smtClean="0"/>
              <a:t>nZ</a:t>
            </a:r>
            <a:r>
              <a:rPr lang="en-US" altLang="zh-CN" dirty="0" smtClean="0"/>
              <a:t>)</a:t>
            </a:r>
            <a:r>
              <a:rPr lang="en-US" altLang="zh-CN" baseline="30000" dirty="0" smtClean="0"/>
              <a:t>*</a:t>
            </a:r>
            <a:r>
              <a:rPr lang="en-US" altLang="zh-CN" dirty="0" smtClean="0"/>
              <a:t> contains an element </a:t>
            </a:r>
            <a:r>
              <a:rPr lang="en-US" altLang="zh-CN" i="1" dirty="0" smtClean="0">
                <a:solidFill>
                  <a:srgbClr val="FF0000"/>
                </a:solidFill>
              </a:rPr>
              <a:t>g</a:t>
            </a:r>
            <a:r>
              <a:rPr lang="en-US" altLang="zh-CN" dirty="0" smtClean="0"/>
              <a:t> whose various powers, when computed modulo </a:t>
            </a:r>
            <a:r>
              <a:rPr lang="en-US" altLang="zh-CN" i="1" dirty="0" smtClean="0"/>
              <a:t>n</a:t>
            </a:r>
            <a:r>
              <a:rPr lang="en-US" altLang="zh-CN" dirty="0" smtClean="0"/>
              <a:t>, are all distinct and span the entire set (</a:t>
            </a:r>
            <a:r>
              <a:rPr lang="en-US" altLang="zh-CN" i="1" dirty="0" smtClean="0"/>
              <a:t>Z</a:t>
            </a:r>
            <a:r>
              <a:rPr lang="en-US" altLang="zh-CN" dirty="0" smtClean="0"/>
              <a:t>/</a:t>
            </a:r>
            <a:r>
              <a:rPr lang="en-US" altLang="zh-CN" i="1" dirty="0" err="1" smtClean="0"/>
              <a:t>nZ</a:t>
            </a:r>
            <a:r>
              <a:rPr lang="en-US" altLang="zh-CN" dirty="0" smtClean="0"/>
              <a:t>)</a:t>
            </a:r>
            <a:r>
              <a:rPr lang="en-US" altLang="zh-CN" baseline="30000" dirty="0" smtClean="0">
                <a:sym typeface="Symbol"/>
              </a:rPr>
              <a:t>*</a:t>
            </a:r>
            <a:r>
              <a:rPr lang="en-US" altLang="zh-CN" dirty="0" smtClean="0"/>
              <a:t> </a:t>
            </a:r>
          </a:p>
          <a:p>
            <a:r>
              <a:rPr lang="en-US" altLang="zh-CN" dirty="0" smtClean="0"/>
              <a:t>Such an element is called the </a:t>
            </a:r>
            <a:r>
              <a:rPr lang="en-US" altLang="zh-CN" b="1" dirty="0" smtClean="0"/>
              <a:t>primitive element </a:t>
            </a:r>
            <a:r>
              <a:rPr lang="en-US" altLang="zh-CN" dirty="0" smtClean="0"/>
              <a:t>of the set (</a:t>
            </a:r>
            <a:r>
              <a:rPr lang="en-US" altLang="zh-CN" i="1" dirty="0" smtClean="0"/>
              <a:t>Z</a:t>
            </a:r>
            <a:r>
              <a:rPr lang="en-US" altLang="zh-CN" dirty="0" smtClean="0"/>
              <a:t>/</a:t>
            </a:r>
            <a:r>
              <a:rPr lang="en-US" altLang="zh-CN" i="1" dirty="0" err="1" smtClean="0"/>
              <a:t>nZ</a:t>
            </a:r>
            <a:r>
              <a:rPr lang="en-US" altLang="zh-CN" dirty="0" smtClean="0"/>
              <a:t>)</a:t>
            </a:r>
            <a:r>
              <a:rPr lang="en-US" altLang="zh-CN" baseline="30000" dirty="0" smtClean="0">
                <a:sym typeface="Symbol"/>
              </a:rPr>
              <a:t>*</a:t>
            </a:r>
            <a:r>
              <a:rPr lang="en-US" altLang="zh-CN" dirty="0" smtClean="0"/>
              <a:t> or </a:t>
            </a:r>
            <a:r>
              <a:rPr lang="en-US" altLang="zh-CN" b="1" dirty="0" smtClean="0"/>
              <a:t>primitive root of </a:t>
            </a:r>
            <a:r>
              <a:rPr lang="en-US" altLang="zh-CN" b="1" i="1" dirty="0" smtClean="0"/>
              <a:t>n</a:t>
            </a:r>
          </a:p>
          <a:p>
            <a:r>
              <a:rPr lang="en-US" altLang="zh-CN" dirty="0" smtClean="0"/>
              <a:t>For example, </a:t>
            </a:r>
            <a:r>
              <a:rPr lang="en-US" altLang="zh-CN" i="1" dirty="0" smtClean="0"/>
              <a:t>n</a:t>
            </a:r>
            <a:r>
              <a:rPr lang="en-US" altLang="zh-CN" dirty="0" smtClean="0"/>
              <a:t> = 9</a:t>
            </a:r>
          </a:p>
          <a:p>
            <a:pPr lvl="1"/>
            <a:r>
              <a:rPr lang="en-US" altLang="zh-CN" i="1" dirty="0" smtClean="0"/>
              <a:t>Z</a:t>
            </a:r>
            <a:r>
              <a:rPr lang="en-US" altLang="zh-CN" dirty="0" smtClean="0"/>
              <a:t>/9</a:t>
            </a:r>
            <a:r>
              <a:rPr lang="en-US" altLang="zh-CN" i="1" dirty="0" smtClean="0"/>
              <a:t>Z </a:t>
            </a:r>
            <a:r>
              <a:rPr lang="en-US" altLang="zh-CN" dirty="0" smtClean="0"/>
              <a:t>= </a:t>
            </a:r>
            <a:r>
              <a:rPr lang="en-US" altLang="zh-CN" i="1" dirty="0" smtClean="0"/>
              <a:t>Z</a:t>
            </a:r>
            <a:r>
              <a:rPr lang="en-US" altLang="zh-CN" baseline="-25000" dirty="0" smtClean="0"/>
              <a:t>9</a:t>
            </a:r>
            <a:r>
              <a:rPr lang="en-US" altLang="zh-CN" dirty="0" smtClean="0"/>
              <a:t> = {0, 1, 2, 3, 4, 5, 6, 7, 8}</a:t>
            </a:r>
          </a:p>
          <a:p>
            <a:pPr lvl="1"/>
            <a:r>
              <a:rPr lang="en-US" altLang="zh-CN" dirty="0" smtClean="0"/>
              <a:t>(</a:t>
            </a:r>
            <a:r>
              <a:rPr lang="en-US" altLang="zh-CN" i="1" dirty="0" smtClean="0"/>
              <a:t>Z</a:t>
            </a:r>
            <a:r>
              <a:rPr lang="en-US" altLang="zh-CN" dirty="0" smtClean="0"/>
              <a:t>/9</a:t>
            </a:r>
            <a:r>
              <a:rPr lang="en-US" altLang="zh-CN" i="1" dirty="0" smtClean="0"/>
              <a:t>Z</a:t>
            </a:r>
            <a:r>
              <a:rPr lang="en-US" altLang="zh-CN" dirty="0" smtClean="0"/>
              <a:t>)</a:t>
            </a:r>
            <a:r>
              <a:rPr lang="en-US" altLang="zh-CN" baseline="30000" dirty="0" smtClean="0">
                <a:sym typeface="Symbol"/>
              </a:rPr>
              <a:t>*</a:t>
            </a:r>
            <a:r>
              <a:rPr lang="en-US" altLang="zh-CN" dirty="0" smtClean="0"/>
              <a:t> = </a:t>
            </a:r>
            <a:r>
              <a:rPr lang="en-US" altLang="zh-CN" i="1" dirty="0" smtClean="0"/>
              <a:t>Z</a:t>
            </a:r>
            <a:r>
              <a:rPr lang="en-US" altLang="zh-CN" baseline="-25000" dirty="0" smtClean="0"/>
              <a:t>9</a:t>
            </a:r>
            <a:r>
              <a:rPr lang="en-US" altLang="zh-CN" baseline="30000" dirty="0" smtClean="0"/>
              <a:t>*</a:t>
            </a:r>
            <a:r>
              <a:rPr lang="en-US" altLang="zh-CN" dirty="0" smtClean="0"/>
              <a:t> = {1, 2, 4, 5, 7, 8}</a:t>
            </a:r>
          </a:p>
          <a:p>
            <a:pPr lvl="1"/>
            <a:r>
              <a:rPr lang="en-US" altLang="zh-CN" dirty="0" smtClean="0"/>
              <a:t>where 2 is the primitive </a:t>
            </a:r>
            <a:r>
              <a:rPr lang="en-US" altLang="zh-CN" dirty="0" smtClean="0"/>
              <a:t>root</a:t>
            </a:r>
            <a:r>
              <a:rPr lang="zh-CN" altLang="en-US" dirty="0" smtClean="0"/>
              <a:t>本原根</a:t>
            </a:r>
            <a:endParaRPr lang="zh-CN" altLang="en-US" dirty="0"/>
          </a:p>
        </p:txBody>
      </p:sp>
      <p:graphicFrame>
        <p:nvGraphicFramePr>
          <p:cNvPr id="7" name="表格 6"/>
          <p:cNvGraphicFramePr>
            <a:graphicFrameLocks noGrp="1"/>
          </p:cNvGraphicFramePr>
          <p:nvPr/>
        </p:nvGraphicFramePr>
        <p:xfrm>
          <a:off x="6357950" y="3286124"/>
          <a:ext cx="2357453" cy="2966720"/>
        </p:xfrm>
        <a:graphic>
          <a:graphicData uri="http://schemas.openxmlformats.org/drawingml/2006/table">
            <a:tbl>
              <a:tblPr firstRow="1" bandRow="1">
                <a:tableStyleId>{69CF1AB2-1976-4502-BF36-3FF5EA218861}</a:tableStyleId>
              </a:tblPr>
              <a:tblGrid>
                <a:gridCol w="531452"/>
                <a:gridCol w="531452"/>
                <a:gridCol w="1294549"/>
              </a:tblGrid>
              <a:tr h="370840">
                <a:tc>
                  <a:txBody>
                    <a:bodyPr/>
                    <a:lstStyle/>
                    <a:p>
                      <a:r>
                        <a:rPr lang="en-US" altLang="zh-CN" b="0" dirty="0" smtClean="0"/>
                        <a:t>2</a:t>
                      </a:r>
                      <a:r>
                        <a:rPr lang="en-US" altLang="zh-CN" b="0" baseline="30000" dirty="0" smtClean="0"/>
                        <a:t>0</a:t>
                      </a:r>
                      <a:endParaRPr lang="zh-CN" altLang="en-US" b="0" baseline="30000" dirty="0"/>
                    </a:p>
                  </a:txBody>
                  <a:tcPr/>
                </a:tc>
                <a:tc>
                  <a:txBody>
                    <a:bodyPr/>
                    <a:lstStyle/>
                    <a:p>
                      <a:r>
                        <a:rPr lang="en-US" altLang="zh-CN" b="0" dirty="0" smtClean="0"/>
                        <a:t>=</a:t>
                      </a:r>
                      <a:endParaRPr lang="zh-CN" altLang="en-US" b="0" dirty="0"/>
                    </a:p>
                  </a:txBody>
                  <a:tcPr/>
                </a:tc>
                <a:tc>
                  <a:txBody>
                    <a:bodyPr/>
                    <a:lstStyle/>
                    <a:p>
                      <a:r>
                        <a:rPr lang="en-US" altLang="zh-CN" b="0" dirty="0" smtClean="0"/>
                        <a:t>1</a:t>
                      </a:r>
                      <a:endParaRPr lang="zh-CN" altLang="en-US"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1</a:t>
                      </a:r>
                      <a:endParaRPr lang="zh-CN" altLang="en-US" baseline="30000" dirty="0" smtClean="0"/>
                    </a:p>
                  </a:txBody>
                  <a:tcPr/>
                </a:tc>
                <a:tc>
                  <a:txBody>
                    <a:bodyPr/>
                    <a:lstStyle/>
                    <a:p>
                      <a:r>
                        <a:rPr lang="en-US" altLang="zh-CN" dirty="0" smtClean="0"/>
                        <a:t>=</a:t>
                      </a:r>
                      <a:endParaRPr lang="zh-CN" altLang="en-US" dirty="0"/>
                    </a:p>
                  </a:txBody>
                  <a:tcPr/>
                </a:tc>
                <a:tc>
                  <a:txBody>
                    <a:bodyPr/>
                    <a:lstStyle/>
                    <a:p>
                      <a:r>
                        <a:rPr lang="en-US" altLang="zh-CN" dirty="0" smtClean="0"/>
                        <a:t>2</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2</a:t>
                      </a:r>
                      <a:endParaRPr lang="zh-CN" altLang="en-US" baseline="30000" dirty="0" smtClean="0"/>
                    </a:p>
                  </a:txBody>
                  <a:tcPr/>
                </a:tc>
                <a:tc>
                  <a:txBody>
                    <a:bodyPr/>
                    <a:lstStyle/>
                    <a:p>
                      <a:r>
                        <a:rPr lang="en-US" altLang="zh-CN" dirty="0" smtClean="0"/>
                        <a:t>=</a:t>
                      </a:r>
                      <a:endParaRPr lang="zh-CN" altLang="en-US" dirty="0"/>
                    </a:p>
                  </a:txBody>
                  <a:tcPr/>
                </a:tc>
                <a:tc>
                  <a:txBody>
                    <a:bodyPr/>
                    <a:lstStyle/>
                    <a:p>
                      <a:r>
                        <a:rPr lang="en-US" altLang="zh-CN" dirty="0" smtClean="0"/>
                        <a:t>4</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3</a:t>
                      </a:r>
                      <a:endParaRPr lang="zh-CN" altLang="en-US" baseline="30000" dirty="0" smtClean="0"/>
                    </a:p>
                  </a:txBody>
                  <a:tcPr/>
                </a:tc>
                <a:tc>
                  <a:txBody>
                    <a:bodyPr/>
                    <a:lstStyle/>
                    <a:p>
                      <a:r>
                        <a:rPr lang="en-US" altLang="zh-CN" dirty="0" smtClean="0"/>
                        <a:t>=</a:t>
                      </a:r>
                      <a:endParaRPr lang="zh-CN" altLang="en-US" dirty="0"/>
                    </a:p>
                  </a:txBody>
                  <a:tcPr/>
                </a:tc>
                <a:tc>
                  <a:txBody>
                    <a:bodyPr/>
                    <a:lstStyle/>
                    <a:p>
                      <a:r>
                        <a:rPr lang="en-US" altLang="zh-CN" dirty="0" smtClean="0"/>
                        <a:t>8</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4</a:t>
                      </a:r>
                      <a:endParaRPr lang="zh-CN" altLang="en-US" baseline="30000" dirty="0" smtClean="0"/>
                    </a:p>
                  </a:txBody>
                  <a:tcPr/>
                </a:tc>
                <a:tc>
                  <a:txBody>
                    <a:bodyPr/>
                    <a:lstStyle/>
                    <a:p>
                      <a:r>
                        <a:rPr lang="en-US" altLang="zh-CN" dirty="0" smtClean="0">
                          <a:sym typeface="Symbol"/>
                        </a:rPr>
                        <a:t></a:t>
                      </a:r>
                      <a:endParaRPr lang="zh-CN" altLang="en-US" dirty="0"/>
                    </a:p>
                  </a:txBody>
                  <a:tcPr/>
                </a:tc>
                <a:tc>
                  <a:txBody>
                    <a:bodyPr/>
                    <a:lstStyle/>
                    <a:p>
                      <a:r>
                        <a:rPr lang="en-US" altLang="zh-CN" dirty="0" smtClean="0"/>
                        <a:t>7 mod 9</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5</a:t>
                      </a:r>
                      <a:endParaRPr lang="zh-CN" altLang="en-US"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Symbol"/>
                        </a:rPr>
                        <a:t></a:t>
                      </a:r>
                      <a:endParaRPr lang="zh-CN" altLang="en-US" dirty="0" smtClean="0"/>
                    </a:p>
                  </a:txBody>
                  <a:tcPr/>
                </a:tc>
                <a:tc>
                  <a:txBody>
                    <a:bodyPr/>
                    <a:lstStyle/>
                    <a:p>
                      <a:r>
                        <a:rPr lang="en-US" altLang="zh-CN" dirty="0" smtClean="0"/>
                        <a:t>5 mod 9</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6</a:t>
                      </a:r>
                      <a:endParaRPr lang="zh-CN" altLang="en-US"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Symbol"/>
                        </a:rPr>
                        <a:t></a:t>
                      </a:r>
                      <a:endParaRPr lang="zh-CN" altLang="en-US" dirty="0" smtClean="0"/>
                    </a:p>
                  </a:txBody>
                  <a:tcPr/>
                </a:tc>
                <a:tc>
                  <a:txBody>
                    <a:bodyPr/>
                    <a:lstStyle/>
                    <a:p>
                      <a:r>
                        <a:rPr lang="en-US" altLang="zh-CN" dirty="0" smtClean="0"/>
                        <a:t>1 mod 9</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7</a:t>
                      </a:r>
                      <a:endParaRPr lang="zh-CN" altLang="en-US"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Symbol"/>
                        </a:rPr>
                        <a:t></a:t>
                      </a:r>
                      <a:endParaRPr lang="zh-CN" altLang="en-US" dirty="0" smtClean="0"/>
                    </a:p>
                  </a:txBody>
                  <a:tcPr/>
                </a:tc>
                <a:tc>
                  <a:txBody>
                    <a:bodyPr/>
                    <a:lstStyle/>
                    <a:p>
                      <a:r>
                        <a:rPr lang="en-US" altLang="zh-CN" dirty="0" smtClean="0"/>
                        <a:t>2 mod 9</a:t>
                      </a:r>
                      <a:endParaRPr lang="zh-CN" altLang="en-US" dirty="0"/>
                    </a:p>
                  </a:txBody>
                  <a:tcPr/>
                </a:tc>
              </a:tr>
            </a:tbl>
          </a:graphicData>
        </a:graphic>
      </p:graphicFrame>
    </p:spTree>
    <p:extLst>
      <p:ext uri="{BB962C8B-B14F-4D97-AF65-F5344CB8AC3E}">
        <p14:creationId xmlns:p14="http://schemas.microsoft.com/office/powerpoint/2010/main" xmlns="" val="3105729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Generator and cyclic group</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35</a:t>
            </a:fld>
            <a:endParaRPr lang="zh-CN" altLang="en-US"/>
          </a:p>
        </p:txBody>
      </p:sp>
      <p:sp>
        <p:nvSpPr>
          <p:cNvPr id="6" name="内容占位符 5"/>
          <p:cNvSpPr>
            <a:spLocks noGrp="1"/>
          </p:cNvSpPr>
          <p:nvPr>
            <p:ph sz="quarter" idx="1"/>
          </p:nvPr>
        </p:nvSpPr>
        <p:spPr/>
        <p:txBody>
          <a:bodyPr>
            <a:normAutofit/>
          </a:bodyPr>
          <a:lstStyle/>
          <a:p>
            <a:r>
              <a:rPr lang="en-US" dirty="0" smtClean="0"/>
              <a:t>Let (</a:t>
            </a:r>
            <a:r>
              <a:rPr lang="en-US" i="1" dirty="0" smtClean="0"/>
              <a:t>G</a:t>
            </a:r>
            <a:r>
              <a:rPr lang="en-US" dirty="0" smtClean="0"/>
              <a:t>, </a:t>
            </a:r>
            <a:r>
              <a:rPr lang="en-US" dirty="0" smtClean="0">
                <a:sym typeface="Symbol"/>
              </a:rPr>
              <a:t></a:t>
            </a:r>
            <a:r>
              <a:rPr lang="en-US" dirty="0" smtClean="0"/>
              <a:t>) be a finite group</a:t>
            </a:r>
          </a:p>
          <a:p>
            <a:r>
              <a:rPr lang="en-US" dirty="0" smtClean="0"/>
              <a:t>For any element </a:t>
            </a:r>
            <a:r>
              <a:rPr lang="en-US" i="1" dirty="0" smtClean="0"/>
              <a:t>a</a:t>
            </a:r>
            <a:r>
              <a:rPr lang="en-US" dirty="0" smtClean="0"/>
              <a:t> </a:t>
            </a:r>
            <a:r>
              <a:rPr lang="en-US" dirty="0" smtClean="0">
                <a:sym typeface="Symbol"/>
              </a:rPr>
              <a:t></a:t>
            </a:r>
            <a:r>
              <a:rPr lang="en-US" dirty="0" smtClean="0"/>
              <a:t> </a:t>
            </a:r>
            <a:r>
              <a:rPr lang="en-US" i="1" dirty="0" smtClean="0"/>
              <a:t>G</a:t>
            </a:r>
            <a:r>
              <a:rPr lang="en-US" dirty="0" smtClean="0"/>
              <a:t>, let </a:t>
            </a:r>
            <a:r>
              <a:rPr lang="en-US" i="1" dirty="0" err="1" smtClean="0"/>
              <a:t>a</a:t>
            </a:r>
            <a:r>
              <a:rPr lang="en-US" i="1" baseline="30000" dirty="0" err="1" smtClean="0"/>
              <a:t>k</a:t>
            </a:r>
            <a:r>
              <a:rPr lang="en-US" dirty="0" smtClean="0"/>
              <a:t> (</a:t>
            </a:r>
            <a:r>
              <a:rPr lang="en-US" i="1" dirty="0" smtClean="0"/>
              <a:t>k</a:t>
            </a:r>
            <a:r>
              <a:rPr lang="en-US" dirty="0" smtClean="0"/>
              <a:t> </a:t>
            </a:r>
            <a:r>
              <a:rPr lang="en-US" dirty="0" smtClean="0">
                <a:sym typeface="Symbol"/>
              </a:rPr>
              <a:t></a:t>
            </a:r>
            <a:r>
              <a:rPr lang="en-US" dirty="0" smtClean="0"/>
              <a:t> 1) be the value of </a:t>
            </a:r>
            <a:r>
              <a:rPr lang="en-US" i="1" dirty="0" smtClean="0"/>
              <a:t>a</a:t>
            </a:r>
            <a:r>
              <a:rPr lang="en-US" dirty="0" smtClean="0"/>
              <a:t> </a:t>
            </a:r>
            <a:r>
              <a:rPr lang="en-US" dirty="0" smtClean="0">
                <a:sym typeface="Symbol"/>
              </a:rPr>
              <a:t></a:t>
            </a:r>
            <a:r>
              <a:rPr lang="en-US" dirty="0" smtClean="0"/>
              <a:t> </a:t>
            </a:r>
            <a:r>
              <a:rPr lang="en-US" i="1" dirty="0" smtClean="0"/>
              <a:t>a</a:t>
            </a:r>
            <a:r>
              <a:rPr lang="en-US" dirty="0" smtClean="0"/>
              <a:t> </a:t>
            </a:r>
            <a:r>
              <a:rPr lang="en-US" dirty="0" smtClean="0">
                <a:sym typeface="Symbol"/>
              </a:rPr>
              <a:t></a:t>
            </a:r>
            <a:r>
              <a:rPr lang="en-US" dirty="0" smtClean="0"/>
              <a:t> ... </a:t>
            </a:r>
            <a:r>
              <a:rPr lang="en-US" dirty="0" smtClean="0">
                <a:sym typeface="Symbol"/>
              </a:rPr>
              <a:t></a:t>
            </a:r>
            <a:r>
              <a:rPr lang="en-US" dirty="0" smtClean="0"/>
              <a:t> </a:t>
            </a:r>
            <a:r>
              <a:rPr lang="en-US" i="1" dirty="0" smtClean="0"/>
              <a:t>a</a:t>
            </a:r>
            <a:r>
              <a:rPr lang="en-US" dirty="0" smtClean="0"/>
              <a:t> (</a:t>
            </a:r>
            <a:r>
              <a:rPr lang="en-US" i="1" dirty="0" smtClean="0"/>
              <a:t>k</a:t>
            </a:r>
            <a:r>
              <a:rPr lang="en-US" dirty="0" smtClean="0"/>
              <a:t> times). Then, (</a:t>
            </a:r>
            <a:r>
              <a:rPr lang="en-US" i="1" dirty="0" smtClean="0"/>
              <a:t>S</a:t>
            </a:r>
            <a:r>
              <a:rPr lang="en-US" dirty="0" smtClean="0"/>
              <a:t>, </a:t>
            </a:r>
            <a:r>
              <a:rPr lang="en-US" dirty="0" smtClean="0">
                <a:sym typeface="Symbol"/>
              </a:rPr>
              <a:t></a:t>
            </a:r>
            <a:r>
              <a:rPr lang="en-US" dirty="0" smtClean="0"/>
              <a:t>) is a subgroup of (</a:t>
            </a:r>
            <a:r>
              <a:rPr lang="en-US" i="1" dirty="0" smtClean="0"/>
              <a:t>G</a:t>
            </a:r>
            <a:r>
              <a:rPr lang="en-US" dirty="0" smtClean="0"/>
              <a:t>, </a:t>
            </a:r>
            <a:r>
              <a:rPr lang="en-US" dirty="0" smtClean="0">
                <a:sym typeface="Symbol"/>
              </a:rPr>
              <a:t></a:t>
            </a:r>
            <a:r>
              <a:rPr lang="en-US" dirty="0" smtClean="0"/>
              <a:t>), where </a:t>
            </a:r>
            <a:r>
              <a:rPr lang="en-US" i="1" dirty="0" smtClean="0"/>
              <a:t>S</a:t>
            </a:r>
            <a:r>
              <a:rPr lang="en-US" dirty="0" smtClean="0"/>
              <a:t> = {</a:t>
            </a:r>
            <a:r>
              <a:rPr lang="en-US" i="1" dirty="0" err="1" smtClean="0"/>
              <a:t>a</a:t>
            </a:r>
            <a:r>
              <a:rPr lang="en-US" i="1" baseline="30000" dirty="0" err="1" smtClean="0"/>
              <a:t>k</a:t>
            </a:r>
            <a:r>
              <a:rPr lang="en-US" dirty="0" smtClean="0"/>
              <a:t> | </a:t>
            </a:r>
            <a:r>
              <a:rPr lang="en-US" i="1" dirty="0" smtClean="0"/>
              <a:t>k</a:t>
            </a:r>
            <a:r>
              <a:rPr lang="en-US" dirty="0" smtClean="0"/>
              <a:t> </a:t>
            </a:r>
            <a:r>
              <a:rPr lang="en-US" dirty="0" smtClean="0">
                <a:sym typeface="Symbol"/>
              </a:rPr>
              <a:t></a:t>
            </a:r>
            <a:r>
              <a:rPr lang="en-US" dirty="0" smtClean="0"/>
              <a:t> 1} and we denote </a:t>
            </a:r>
            <a:r>
              <a:rPr lang="en-US" i="1" dirty="0" smtClean="0"/>
              <a:t>S</a:t>
            </a:r>
            <a:r>
              <a:rPr lang="en-US" dirty="0" smtClean="0"/>
              <a:t> as </a:t>
            </a:r>
            <a:r>
              <a:rPr lang="en-US" dirty="0" smtClean="0">
                <a:sym typeface="Symbol"/>
              </a:rPr>
              <a:t></a:t>
            </a:r>
            <a:r>
              <a:rPr lang="en-US" i="1" dirty="0" smtClean="0"/>
              <a:t>a</a:t>
            </a:r>
            <a:r>
              <a:rPr lang="en-US" dirty="0" smtClean="0">
                <a:sym typeface="Symbol"/>
              </a:rPr>
              <a:t></a:t>
            </a:r>
            <a:endParaRPr lang="en-US" dirty="0" smtClean="0"/>
          </a:p>
          <a:p>
            <a:pPr lvl="1"/>
            <a:r>
              <a:rPr lang="en-US" sz="2500" dirty="0" smtClean="0"/>
              <a:t>e.g. Given (</a:t>
            </a:r>
            <a:r>
              <a:rPr lang="en-US" sz="2500" i="1" dirty="0" smtClean="0"/>
              <a:t>Z</a:t>
            </a:r>
            <a:r>
              <a:rPr lang="en-US" sz="1500" baseline="-25000" dirty="0" smtClean="0"/>
              <a:t>10</a:t>
            </a:r>
            <a:r>
              <a:rPr lang="en-US" sz="2500" dirty="0" smtClean="0"/>
              <a:t>, +</a:t>
            </a:r>
            <a:r>
              <a:rPr lang="en-US" sz="1500" baseline="-25000" dirty="0" smtClean="0"/>
              <a:t>10</a:t>
            </a:r>
            <a:r>
              <a:rPr lang="en-US" sz="2500" dirty="0" smtClean="0"/>
              <a:t>), pick </a:t>
            </a:r>
            <a:r>
              <a:rPr lang="en-US" sz="2500" i="1" dirty="0" smtClean="0"/>
              <a:t>a</a:t>
            </a:r>
            <a:r>
              <a:rPr lang="en-US" sz="2500" dirty="0" smtClean="0"/>
              <a:t> = 4, </a:t>
            </a:r>
            <a:r>
              <a:rPr lang="en-US" sz="2500" i="1" dirty="0" smtClean="0"/>
              <a:t>S</a:t>
            </a:r>
            <a:r>
              <a:rPr lang="en-US" sz="2500" dirty="0" smtClean="0"/>
              <a:t> = {0, 2, 4, 6, 8}</a:t>
            </a:r>
            <a:endParaRPr lang="en-US" dirty="0" smtClean="0"/>
          </a:p>
          <a:p>
            <a:r>
              <a:rPr lang="en-US" dirty="0" smtClean="0"/>
              <a:t>Let (</a:t>
            </a:r>
            <a:r>
              <a:rPr lang="en-US" i="1" dirty="0" smtClean="0"/>
              <a:t>G</a:t>
            </a:r>
            <a:r>
              <a:rPr lang="en-US" dirty="0" smtClean="0"/>
              <a:t>, </a:t>
            </a:r>
            <a:r>
              <a:rPr lang="en-US" dirty="0" smtClean="0">
                <a:sym typeface="Symbol"/>
              </a:rPr>
              <a:t></a:t>
            </a:r>
            <a:r>
              <a:rPr lang="en-US" dirty="0" smtClean="0"/>
              <a:t>) be a group</a:t>
            </a:r>
          </a:p>
          <a:p>
            <a:r>
              <a:rPr lang="en-US" dirty="0" smtClean="0"/>
              <a:t>If there is an element </a:t>
            </a:r>
            <a:r>
              <a:rPr lang="en-US" i="1" dirty="0" smtClean="0"/>
              <a:t>a</a:t>
            </a:r>
            <a:r>
              <a:rPr lang="en-US" dirty="0" smtClean="0"/>
              <a:t> </a:t>
            </a:r>
            <a:r>
              <a:rPr lang="en-US" dirty="0" smtClean="0">
                <a:sym typeface="Symbol"/>
              </a:rPr>
              <a:t></a:t>
            </a:r>
            <a:r>
              <a:rPr lang="en-US" dirty="0" smtClean="0"/>
              <a:t> </a:t>
            </a:r>
            <a:r>
              <a:rPr lang="en-US" i="1" dirty="0" smtClean="0"/>
              <a:t>G</a:t>
            </a:r>
            <a:r>
              <a:rPr lang="en-US" dirty="0" smtClean="0"/>
              <a:t> such that </a:t>
            </a:r>
            <a:r>
              <a:rPr lang="en-US" dirty="0" smtClean="0">
                <a:sym typeface="Symbol"/>
              </a:rPr>
              <a:t></a:t>
            </a:r>
            <a:r>
              <a:rPr lang="en-US" i="1" dirty="0" smtClean="0"/>
              <a:t>a</a:t>
            </a:r>
            <a:r>
              <a:rPr lang="en-US" dirty="0" smtClean="0">
                <a:sym typeface="Symbol"/>
              </a:rPr>
              <a:t></a:t>
            </a:r>
            <a:r>
              <a:rPr lang="en-US" dirty="0" smtClean="0"/>
              <a:t> = </a:t>
            </a:r>
            <a:r>
              <a:rPr lang="en-US" i="1" dirty="0" smtClean="0"/>
              <a:t>G</a:t>
            </a:r>
            <a:r>
              <a:rPr lang="en-US" dirty="0" smtClean="0"/>
              <a:t>, then </a:t>
            </a:r>
            <a:r>
              <a:rPr lang="en-US" i="1" dirty="0" smtClean="0"/>
              <a:t>a</a:t>
            </a:r>
            <a:r>
              <a:rPr lang="en-US" dirty="0" smtClean="0"/>
              <a:t> is called a </a:t>
            </a:r>
            <a:r>
              <a:rPr lang="en-US" dirty="0" smtClean="0">
                <a:solidFill>
                  <a:srgbClr val="FF0000"/>
                </a:solidFill>
              </a:rPr>
              <a:t>generator</a:t>
            </a:r>
            <a:r>
              <a:rPr lang="en-US" dirty="0" smtClean="0"/>
              <a:t> of (</a:t>
            </a:r>
            <a:r>
              <a:rPr lang="en-US" i="1" dirty="0" smtClean="0"/>
              <a:t>G</a:t>
            </a:r>
            <a:r>
              <a:rPr lang="en-US" dirty="0" smtClean="0"/>
              <a:t>, </a:t>
            </a:r>
            <a:r>
              <a:rPr lang="en-US" dirty="0" smtClean="0">
                <a:sym typeface="Symbol"/>
              </a:rPr>
              <a:t></a:t>
            </a:r>
            <a:r>
              <a:rPr lang="en-US" dirty="0" smtClean="0"/>
              <a:t>) and (</a:t>
            </a:r>
            <a:r>
              <a:rPr lang="en-US" i="1" dirty="0" smtClean="0"/>
              <a:t>G</a:t>
            </a:r>
            <a:r>
              <a:rPr lang="en-US" dirty="0" smtClean="0"/>
              <a:t>, </a:t>
            </a:r>
            <a:r>
              <a:rPr lang="en-US" dirty="0" smtClean="0">
                <a:sym typeface="Symbol"/>
              </a:rPr>
              <a:t></a:t>
            </a:r>
            <a:r>
              <a:rPr lang="en-US" dirty="0" smtClean="0"/>
              <a:t>) is called a </a:t>
            </a:r>
            <a:r>
              <a:rPr lang="en-US" dirty="0" smtClean="0">
                <a:solidFill>
                  <a:srgbClr val="FF0000"/>
                </a:solidFill>
              </a:rPr>
              <a:t>cyclic group</a:t>
            </a:r>
            <a:r>
              <a:rPr lang="en-US" dirty="0" smtClean="0"/>
              <a:t>.</a:t>
            </a:r>
          </a:p>
          <a:p>
            <a:pPr lvl="1"/>
            <a:r>
              <a:rPr lang="en-US" dirty="0" smtClean="0"/>
              <a:t>E.g. Given (</a:t>
            </a:r>
            <a:r>
              <a:rPr lang="en-US" altLang="zh-CN" i="1" dirty="0" smtClean="0"/>
              <a:t>Z</a:t>
            </a:r>
            <a:r>
              <a:rPr lang="en-US" altLang="zh-CN" baseline="-25000" dirty="0" smtClean="0"/>
              <a:t>9</a:t>
            </a:r>
            <a:r>
              <a:rPr lang="en-US" altLang="zh-CN" baseline="30000" dirty="0" smtClean="0"/>
              <a:t>*</a:t>
            </a:r>
            <a:r>
              <a:rPr lang="en-US" altLang="zh-CN" dirty="0" smtClean="0"/>
              <a:t>, </a:t>
            </a:r>
            <a:r>
              <a:rPr lang="en-US" altLang="zh-CN" dirty="0" smtClean="0">
                <a:sym typeface="Symbol"/>
              </a:rPr>
              <a:t></a:t>
            </a:r>
            <a:r>
              <a:rPr lang="en-US" altLang="zh-CN" baseline="-25000" dirty="0" smtClean="0"/>
              <a:t>9</a:t>
            </a:r>
            <a:r>
              <a:rPr lang="en-US" altLang="zh-CN" dirty="0" smtClean="0"/>
              <a:t>), pick </a:t>
            </a:r>
            <a:r>
              <a:rPr lang="en-US" altLang="zh-CN" i="1" dirty="0" smtClean="0"/>
              <a:t>a</a:t>
            </a:r>
            <a:r>
              <a:rPr lang="en-US" altLang="zh-CN" dirty="0" smtClean="0"/>
              <a:t> = 2, </a:t>
            </a:r>
            <a:r>
              <a:rPr lang="en-US" altLang="zh-CN" i="1" dirty="0" smtClean="0"/>
              <a:t>S</a:t>
            </a:r>
            <a:r>
              <a:rPr lang="en-US" altLang="zh-CN" dirty="0" smtClean="0"/>
              <a:t> = </a:t>
            </a:r>
            <a:r>
              <a:rPr lang="en-US" altLang="zh-CN" i="1" dirty="0" smtClean="0"/>
              <a:t>Z</a:t>
            </a:r>
            <a:r>
              <a:rPr lang="en-US" altLang="zh-CN" baseline="-25000" dirty="0" smtClean="0"/>
              <a:t>9</a:t>
            </a:r>
            <a:r>
              <a:rPr lang="en-US" altLang="zh-CN" baseline="30000" dirty="0" smtClean="0"/>
              <a:t>*</a:t>
            </a:r>
            <a:endParaRPr lang="en-US" dirty="0" smtClean="0"/>
          </a:p>
          <a:p>
            <a:endParaRPr lang="zh-CN" altLang="en-US" dirty="0"/>
          </a:p>
        </p:txBody>
      </p:sp>
    </p:spTree>
    <p:extLst>
      <p:ext uri="{BB962C8B-B14F-4D97-AF65-F5344CB8AC3E}">
        <p14:creationId xmlns:p14="http://schemas.microsoft.com/office/powerpoint/2010/main" xmlns="" val="1096597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36</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sz="2800" dirty="0"/>
              <a:t>Modular arithmetic</a:t>
            </a:r>
            <a:r>
              <a:rPr lang="zh-CN" altLang="en-US" sz="2800" dirty="0"/>
              <a:t>模运算</a:t>
            </a:r>
            <a:endParaRPr lang="en-US" altLang="zh-CN" sz="2800" dirty="0"/>
          </a:p>
          <a:p>
            <a:r>
              <a:rPr lang="en-US" altLang="zh-CN" sz="2800" dirty="0" smtClean="0"/>
              <a:t>Group, ring, field</a:t>
            </a:r>
          </a:p>
          <a:p>
            <a:r>
              <a:rPr lang="en-US" altLang="zh-CN" sz="2800" dirty="0" smtClean="0"/>
              <a:t>Multiplicative group</a:t>
            </a:r>
            <a:r>
              <a:rPr lang="en-US" altLang="zh-CN" sz="2800" i="1" dirty="0"/>
              <a:t> Z</a:t>
            </a:r>
            <a:r>
              <a:rPr lang="en-US" altLang="zh-CN" sz="2800" i="1" baseline="-25000" dirty="0"/>
              <a:t>n</a:t>
            </a:r>
            <a:r>
              <a:rPr lang="en-US" altLang="zh-CN" sz="2800" i="1" baseline="30000" dirty="0" smtClean="0"/>
              <a:t>* </a:t>
            </a:r>
            <a:r>
              <a:rPr lang="zh-CN" altLang="en-US" sz="2800" dirty="0" smtClean="0"/>
              <a:t>乘法群</a:t>
            </a:r>
            <a:endParaRPr lang="en-US" altLang="zh-CN" sz="2800" dirty="0" smtClean="0"/>
          </a:p>
          <a:p>
            <a:r>
              <a:rPr lang="en-US" altLang="zh-CN" sz="2800" dirty="0" smtClean="0"/>
              <a:t>Cyclic group </a:t>
            </a:r>
            <a:r>
              <a:rPr lang="en-US" altLang="zh-CN" sz="2800" i="1" dirty="0" smtClean="0"/>
              <a:t>Z</a:t>
            </a:r>
            <a:r>
              <a:rPr lang="en-US" altLang="zh-CN" sz="2800" i="1" baseline="-25000" dirty="0" smtClean="0"/>
              <a:t>n</a:t>
            </a:r>
            <a:r>
              <a:rPr lang="en-US" altLang="zh-CN" sz="2800" i="1" baseline="30000" dirty="0" smtClean="0"/>
              <a:t>*</a:t>
            </a:r>
            <a:r>
              <a:rPr lang="en-US" altLang="zh-CN" sz="2800" dirty="0" smtClean="0"/>
              <a:t> </a:t>
            </a:r>
            <a:r>
              <a:rPr lang="zh-CN" altLang="en-US" sz="2800" dirty="0" smtClean="0"/>
              <a:t>循环群</a:t>
            </a:r>
            <a:endParaRPr lang="en-US" altLang="zh-CN" sz="2800" dirty="0" smtClean="0"/>
          </a:p>
          <a:p>
            <a:r>
              <a:rPr lang="en-US" altLang="zh-CN" sz="2800" b="1" dirty="0"/>
              <a:t>Finite </a:t>
            </a:r>
            <a:r>
              <a:rPr lang="en-US" altLang="zh-CN" sz="2800" b="1" dirty="0" smtClean="0"/>
              <a:t>field </a:t>
            </a:r>
            <a:r>
              <a:rPr lang="en-US" altLang="zh-CN" sz="2800" b="1" i="1" dirty="0" err="1" smtClean="0"/>
              <a:t>F</a:t>
            </a:r>
            <a:r>
              <a:rPr lang="en-US" altLang="zh-CN" sz="2800" b="1" i="1" baseline="-25000" dirty="0" err="1" smtClean="0"/>
              <a:t>p</a:t>
            </a:r>
            <a:r>
              <a:rPr lang="en-US" altLang="zh-CN" sz="2800" b="1" i="1" baseline="-25000" dirty="0" smtClean="0"/>
              <a:t> </a:t>
            </a:r>
            <a:r>
              <a:rPr lang="zh-CN" altLang="en-US" sz="2800" b="1" dirty="0" smtClean="0"/>
              <a:t>有限域</a:t>
            </a:r>
            <a:endParaRPr lang="en-US" altLang="zh-CN" sz="2800" b="1" dirty="0" smtClean="0"/>
          </a:p>
          <a:p>
            <a:r>
              <a:rPr lang="en-US" altLang="zh-CN" sz="2800" dirty="0" smtClean="0">
                <a:solidFill>
                  <a:schemeClr val="bg1">
                    <a:lumMod val="50000"/>
                  </a:schemeClr>
                </a:solidFill>
              </a:rPr>
              <a:t>Polynomial arithmetic</a:t>
            </a:r>
            <a:r>
              <a:rPr lang="zh-CN" altLang="en-US" sz="2800" dirty="0" smtClean="0">
                <a:solidFill>
                  <a:schemeClr val="bg1">
                    <a:lumMod val="50000"/>
                  </a:schemeClr>
                </a:solidFill>
              </a:rPr>
              <a:t>多项式运算</a:t>
            </a:r>
            <a:endParaRPr lang="en-US" altLang="zh-CN" sz="2800" dirty="0" smtClean="0">
              <a:solidFill>
                <a:schemeClr val="bg1">
                  <a:lumMod val="50000"/>
                </a:schemeClr>
              </a:solidFill>
            </a:endParaRPr>
          </a:p>
          <a:p>
            <a:pPr lvl="1"/>
            <a:r>
              <a:rPr lang="en-US" altLang="zh-CN" sz="2500" dirty="0" smtClean="0">
                <a:solidFill>
                  <a:schemeClr val="bg1">
                    <a:lumMod val="50000"/>
                  </a:schemeClr>
                </a:solidFill>
              </a:rPr>
              <a:t>Polynomial coefficients are drawn from a finite field</a:t>
            </a:r>
          </a:p>
          <a:p>
            <a:pPr lvl="1"/>
            <a:r>
              <a:rPr lang="en-US" altLang="zh-CN" sz="2500" dirty="0" smtClean="0">
                <a:solidFill>
                  <a:schemeClr val="bg1">
                    <a:lumMod val="50000"/>
                  </a:schemeClr>
                </a:solidFill>
              </a:rPr>
              <a:t>The concept of an irreducible polynomial</a:t>
            </a:r>
          </a:p>
          <a:p>
            <a:pPr lvl="1"/>
            <a:r>
              <a:rPr lang="en-US" altLang="zh-CN" sz="2500" dirty="0" smtClean="0">
                <a:solidFill>
                  <a:schemeClr val="bg1">
                    <a:lumMod val="50000"/>
                  </a:schemeClr>
                </a:solidFill>
              </a:rPr>
              <a:t>Polynomials over the </a:t>
            </a:r>
            <a:r>
              <a:rPr lang="en-US" altLang="zh-CN" sz="2500" b="1" i="1" dirty="0" smtClean="0">
                <a:solidFill>
                  <a:schemeClr val="bg1">
                    <a:lumMod val="50000"/>
                  </a:schemeClr>
                </a:solidFill>
              </a:rPr>
              <a:t>GF</a:t>
            </a:r>
            <a:r>
              <a:rPr lang="en-US" altLang="zh-CN" sz="2500" dirty="0" smtClean="0">
                <a:solidFill>
                  <a:schemeClr val="bg1">
                    <a:lumMod val="50000"/>
                  </a:schemeClr>
                </a:solidFill>
              </a:rPr>
              <a:t>(2) finite field</a:t>
            </a:r>
          </a:p>
          <a:p>
            <a:r>
              <a:rPr lang="en-US" altLang="zh-CN" sz="2800" dirty="0" smtClean="0">
                <a:solidFill>
                  <a:schemeClr val="bg1">
                    <a:lumMod val="50000"/>
                  </a:schemeClr>
                </a:solidFill>
              </a:rPr>
              <a:t>Finite fields of the form </a:t>
            </a:r>
            <a:r>
              <a:rPr lang="en-US" altLang="zh-CN" sz="2800" b="1" i="1" dirty="0" smtClean="0">
                <a:solidFill>
                  <a:schemeClr val="bg1">
                    <a:lumMod val="50000"/>
                  </a:schemeClr>
                </a:solidFill>
              </a:rPr>
              <a:t>GF</a:t>
            </a:r>
            <a:r>
              <a:rPr lang="en-US" altLang="zh-CN" sz="2800" dirty="0" smtClean="0">
                <a:solidFill>
                  <a:schemeClr val="bg1">
                    <a:lumMod val="50000"/>
                  </a:schemeClr>
                </a:solidFill>
              </a:rPr>
              <a:t>(2</a:t>
            </a:r>
            <a:r>
              <a:rPr lang="en-US" altLang="zh-CN" sz="2800" i="1" baseline="30000" dirty="0" smtClean="0">
                <a:solidFill>
                  <a:schemeClr val="bg1">
                    <a:lumMod val="50000"/>
                  </a:schemeClr>
                </a:solidFill>
              </a:rPr>
              <a:t>n</a:t>
            </a:r>
            <a:r>
              <a:rPr lang="en-US" altLang="zh-CN" sz="2800" dirty="0" smtClean="0">
                <a:solidFill>
                  <a:schemeClr val="bg1">
                    <a:lumMod val="50000"/>
                  </a:schemeClr>
                </a:solidFill>
              </a:rPr>
              <a:t>)</a:t>
            </a:r>
            <a:endParaRPr lang="zh-CN" altLang="en-US" sz="2800" dirty="0" smtClean="0">
              <a:solidFill>
                <a:schemeClr val="bg1">
                  <a:lumMod val="50000"/>
                </a:schemeClr>
              </a:solidFill>
            </a:endParaRPr>
          </a:p>
          <a:p>
            <a:pPr lvl="1"/>
            <a:r>
              <a:rPr lang="en-US" altLang="zh-CN" sz="2500" dirty="0" smtClean="0">
                <a:solidFill>
                  <a:schemeClr val="bg1">
                    <a:lumMod val="50000"/>
                  </a:schemeClr>
                </a:solidFill>
              </a:rPr>
              <a:t>How arithmetic operations can be carried out by directly operating on the bit patterns for the elements of </a:t>
            </a:r>
            <a:r>
              <a:rPr lang="en-US" altLang="zh-CN" sz="2400" b="1" i="1" dirty="0" smtClean="0">
                <a:solidFill>
                  <a:schemeClr val="bg1">
                    <a:lumMod val="50000"/>
                  </a:schemeClr>
                </a:solidFill>
              </a:rPr>
              <a:t>GF</a:t>
            </a:r>
            <a:r>
              <a:rPr lang="en-US" altLang="zh-CN" sz="2400" dirty="0" smtClean="0">
                <a:solidFill>
                  <a:schemeClr val="bg1">
                    <a:lumMod val="50000"/>
                  </a:schemeClr>
                </a:solidFill>
              </a:rPr>
              <a:t>(2</a:t>
            </a:r>
            <a:r>
              <a:rPr lang="en-US" altLang="zh-CN" sz="2400" i="1" baseline="30000" dirty="0" smtClean="0">
                <a:solidFill>
                  <a:schemeClr val="bg1">
                    <a:lumMod val="50000"/>
                  </a:schemeClr>
                </a:solidFill>
              </a:rPr>
              <a:t>n</a:t>
            </a:r>
            <a:r>
              <a:rPr lang="en-US" altLang="zh-CN" sz="2400" dirty="0" smtClean="0">
                <a:solidFill>
                  <a:schemeClr val="bg1">
                    <a:lumMod val="50000"/>
                  </a:schemeClr>
                </a:solidFill>
              </a:rPr>
              <a:t>)</a:t>
            </a:r>
            <a:endParaRPr lang="en-US" altLang="zh-CN" sz="2500" dirty="0" smtClean="0">
              <a:solidFill>
                <a:schemeClr val="bg1">
                  <a:lumMod val="50000"/>
                </a:schemeClr>
              </a:solidFill>
            </a:endParaRPr>
          </a:p>
        </p:txBody>
      </p:sp>
    </p:spTree>
    <p:extLst>
      <p:ext uri="{BB962C8B-B14F-4D97-AF65-F5344CB8AC3E}">
        <p14:creationId xmlns:p14="http://schemas.microsoft.com/office/powerpoint/2010/main" xmlns="" val="29728188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Finite field </a:t>
            </a:r>
            <a:r>
              <a:rPr lang="en-US" altLang="zh-CN" b="1" i="1" dirty="0" err="1" smtClean="0"/>
              <a:t>F</a:t>
            </a:r>
            <a:r>
              <a:rPr lang="en-US" altLang="zh-CN" b="1" i="1" baseline="-25000" dirty="0" err="1" smtClean="0"/>
              <a:t>p</a:t>
            </a:r>
            <a:r>
              <a:rPr lang="zh-CN" altLang="en-US" dirty="0" smtClean="0"/>
              <a:t>有限域</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37</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Additive group modulo </a:t>
            </a:r>
            <a:r>
              <a:rPr lang="en-US" altLang="zh-CN" i="1" dirty="0" smtClean="0"/>
              <a:t>n</a:t>
            </a:r>
            <a:r>
              <a:rPr lang="en-US" altLang="zh-CN" dirty="0" smtClean="0"/>
              <a:t> {</a:t>
            </a:r>
            <a:r>
              <a:rPr lang="en-US" altLang="zh-CN" i="1" dirty="0" smtClean="0"/>
              <a:t>Z</a:t>
            </a:r>
            <a:r>
              <a:rPr lang="en-US" altLang="zh-CN" i="1" baseline="-25000" dirty="0" smtClean="0"/>
              <a:t>n</a:t>
            </a:r>
            <a:r>
              <a:rPr lang="en-US" altLang="zh-CN" baseline="30000" dirty="0" smtClean="0"/>
              <a:t>+</a:t>
            </a:r>
            <a:r>
              <a:rPr lang="en-US" altLang="zh-CN" dirty="0" smtClean="0"/>
              <a:t>, +</a:t>
            </a:r>
            <a:r>
              <a:rPr lang="en-US" altLang="zh-CN" i="1" baseline="-25000" dirty="0" smtClean="0"/>
              <a:t>n</a:t>
            </a:r>
            <a:r>
              <a:rPr lang="en-US" altLang="zh-CN" dirty="0" smtClean="0"/>
              <a:t>}</a:t>
            </a:r>
          </a:p>
          <a:p>
            <a:pPr lvl="1"/>
            <a:r>
              <a:rPr lang="en-US" altLang="zh-CN" i="1" dirty="0" smtClean="0"/>
              <a:t>Z</a:t>
            </a:r>
            <a:r>
              <a:rPr lang="en-US" altLang="zh-CN" i="1" baseline="-25000" dirty="0" smtClean="0"/>
              <a:t>n </a:t>
            </a:r>
            <a:r>
              <a:rPr lang="en-US" altLang="zh-CN" dirty="0" smtClean="0"/>
              <a:t>: the set of residues modulo </a:t>
            </a:r>
            <a:r>
              <a:rPr lang="en-US" altLang="zh-CN" i="1" dirty="0" smtClean="0"/>
              <a:t>n</a:t>
            </a:r>
          </a:p>
          <a:p>
            <a:pPr lvl="1"/>
            <a:r>
              <a:rPr lang="en-US" altLang="zh-CN" dirty="0" smtClean="0"/>
              <a:t>+</a:t>
            </a:r>
            <a:r>
              <a:rPr lang="en-US" altLang="zh-CN" i="1" baseline="-25000" dirty="0" smtClean="0">
                <a:sym typeface="Symbol"/>
              </a:rPr>
              <a:t>n </a:t>
            </a:r>
            <a:r>
              <a:rPr lang="en-US" altLang="zh-CN" dirty="0" smtClean="0"/>
              <a:t>: modulo </a:t>
            </a:r>
            <a:r>
              <a:rPr lang="en-US" altLang="zh-CN" i="1" dirty="0" smtClean="0"/>
              <a:t>n</a:t>
            </a:r>
            <a:r>
              <a:rPr lang="en-US" altLang="zh-CN" dirty="0" smtClean="0"/>
              <a:t> addition</a:t>
            </a:r>
          </a:p>
          <a:p>
            <a:pPr lvl="1"/>
            <a:r>
              <a:rPr lang="en-US" altLang="zh-CN" dirty="0" smtClean="0"/>
              <a:t>Z</a:t>
            </a:r>
            <a:r>
              <a:rPr lang="en-US" altLang="zh-CN" baseline="-25000" dirty="0" smtClean="0"/>
              <a:t>15</a:t>
            </a:r>
            <a:r>
              <a:rPr lang="en-US" altLang="zh-CN" baseline="30000" dirty="0" smtClean="0"/>
              <a:t>+</a:t>
            </a:r>
            <a:r>
              <a:rPr lang="en-US" altLang="zh-CN" dirty="0" smtClean="0"/>
              <a:t> =</a:t>
            </a:r>
          </a:p>
          <a:p>
            <a:r>
              <a:rPr lang="en-US" altLang="zh-CN" dirty="0" smtClean="0"/>
              <a:t>Multiplicative group modulo </a:t>
            </a:r>
            <a:r>
              <a:rPr lang="en-US" altLang="zh-CN" i="1" dirty="0" smtClean="0"/>
              <a:t>n</a:t>
            </a:r>
            <a:r>
              <a:rPr lang="en-US" altLang="zh-CN" dirty="0" smtClean="0"/>
              <a:t> {</a:t>
            </a:r>
            <a:r>
              <a:rPr lang="en-US" altLang="zh-CN" i="1" dirty="0" smtClean="0"/>
              <a:t>Z</a:t>
            </a:r>
            <a:r>
              <a:rPr lang="en-US" altLang="zh-CN" i="1" baseline="-25000" dirty="0" smtClean="0"/>
              <a:t>n</a:t>
            </a:r>
            <a:r>
              <a:rPr lang="en-US" altLang="zh-CN" baseline="30000" dirty="0" smtClean="0"/>
              <a:t>*</a:t>
            </a:r>
            <a:r>
              <a:rPr lang="en-US" altLang="zh-CN" dirty="0" smtClean="0"/>
              <a:t>, </a:t>
            </a:r>
            <a:r>
              <a:rPr lang="en-US" altLang="zh-CN" dirty="0" smtClean="0">
                <a:sym typeface="Symbol"/>
              </a:rPr>
              <a:t></a:t>
            </a:r>
            <a:r>
              <a:rPr lang="en-US" altLang="zh-CN" i="1" baseline="-25000" dirty="0" smtClean="0"/>
              <a:t>n</a:t>
            </a:r>
            <a:r>
              <a:rPr lang="en-US" altLang="zh-CN" dirty="0" smtClean="0"/>
              <a:t>}</a:t>
            </a:r>
          </a:p>
          <a:p>
            <a:pPr lvl="1"/>
            <a:r>
              <a:rPr lang="en-US" altLang="zh-CN" i="1" dirty="0" smtClean="0"/>
              <a:t>Z</a:t>
            </a:r>
            <a:r>
              <a:rPr lang="en-US" altLang="zh-CN" i="1" baseline="-25000" dirty="0" smtClean="0"/>
              <a:t>n</a:t>
            </a:r>
            <a:r>
              <a:rPr lang="en-US" altLang="zh-CN" baseline="30000" dirty="0" smtClean="0"/>
              <a:t>*</a:t>
            </a:r>
            <a:r>
              <a:rPr lang="en-US" altLang="zh-CN" dirty="0" smtClean="0"/>
              <a:t> : the set of residues modulo </a:t>
            </a:r>
            <a:r>
              <a:rPr lang="en-US" altLang="zh-CN" i="1" dirty="0" smtClean="0"/>
              <a:t>n</a:t>
            </a:r>
            <a:r>
              <a:rPr lang="en-US" altLang="zh-CN" dirty="0" smtClean="0"/>
              <a:t> and </a:t>
            </a:r>
            <a:r>
              <a:rPr lang="en-US" altLang="zh-CN" dirty="0" err="1" smtClean="0"/>
              <a:t>coprime</a:t>
            </a:r>
            <a:r>
              <a:rPr lang="en-US" altLang="zh-CN" dirty="0" smtClean="0"/>
              <a:t> to </a:t>
            </a:r>
            <a:r>
              <a:rPr lang="en-US" altLang="zh-CN" i="1" dirty="0" smtClean="0"/>
              <a:t>n</a:t>
            </a:r>
            <a:r>
              <a:rPr lang="en-US" altLang="zh-CN" dirty="0" smtClean="0"/>
              <a:t> </a:t>
            </a:r>
          </a:p>
          <a:p>
            <a:pPr lvl="1"/>
            <a:r>
              <a:rPr lang="en-US" altLang="zh-CN" dirty="0" smtClean="0">
                <a:sym typeface="Symbol"/>
              </a:rPr>
              <a:t></a:t>
            </a:r>
            <a:r>
              <a:rPr lang="en-US" altLang="zh-CN" i="1" baseline="-25000" dirty="0" smtClean="0">
                <a:sym typeface="Symbol"/>
              </a:rPr>
              <a:t>n </a:t>
            </a:r>
            <a:r>
              <a:rPr lang="en-US" altLang="zh-CN" dirty="0" smtClean="0"/>
              <a:t>: modulo </a:t>
            </a:r>
            <a:r>
              <a:rPr lang="en-US" altLang="zh-CN" i="1" dirty="0" smtClean="0"/>
              <a:t>n</a:t>
            </a:r>
            <a:r>
              <a:rPr lang="en-US" altLang="zh-CN" dirty="0" smtClean="0"/>
              <a:t> multiplication</a:t>
            </a:r>
          </a:p>
          <a:p>
            <a:pPr lvl="1"/>
            <a:r>
              <a:rPr lang="en-US" altLang="zh-CN" dirty="0" smtClean="0"/>
              <a:t>Z</a:t>
            </a:r>
            <a:r>
              <a:rPr lang="en-US" altLang="zh-CN" baseline="-25000" dirty="0" smtClean="0"/>
              <a:t>15</a:t>
            </a:r>
            <a:r>
              <a:rPr lang="en-US" altLang="zh-CN" baseline="30000" dirty="0" smtClean="0"/>
              <a:t>*</a:t>
            </a:r>
            <a:r>
              <a:rPr lang="en-US" altLang="zh-CN" dirty="0" smtClean="0"/>
              <a:t> = </a:t>
            </a:r>
          </a:p>
          <a:p>
            <a:pPr lvl="1"/>
            <a:r>
              <a:rPr lang="en-US" altLang="zh-CN" dirty="0" smtClean="0"/>
              <a:t>| </a:t>
            </a:r>
            <a:r>
              <a:rPr lang="en-US" altLang="zh-CN" dirty="0"/>
              <a:t>Z</a:t>
            </a:r>
            <a:r>
              <a:rPr lang="en-US" altLang="zh-CN" baseline="-25000" dirty="0"/>
              <a:t>15</a:t>
            </a:r>
            <a:r>
              <a:rPr lang="en-US" altLang="zh-CN" baseline="30000" dirty="0"/>
              <a:t>* </a:t>
            </a:r>
            <a:r>
              <a:rPr lang="en-US" altLang="zh-CN" dirty="0" smtClean="0"/>
              <a:t>| = 8 = (5-1)(3-1)</a:t>
            </a:r>
          </a:p>
          <a:p>
            <a:r>
              <a:rPr lang="en-US" altLang="zh-CN" dirty="0"/>
              <a:t>Finite field </a:t>
            </a:r>
            <a:r>
              <a:rPr lang="en-US" altLang="zh-CN" i="1" dirty="0" err="1"/>
              <a:t>F</a:t>
            </a:r>
            <a:r>
              <a:rPr lang="en-US" altLang="zh-CN" i="1" baseline="-25000" dirty="0" err="1"/>
              <a:t>p</a:t>
            </a:r>
            <a:r>
              <a:rPr lang="en-US" altLang="zh-CN" i="1" baseline="-25000" dirty="0"/>
              <a:t> </a:t>
            </a:r>
            <a:r>
              <a:rPr lang="en-US" altLang="zh-CN" dirty="0" smtClean="0"/>
              <a:t>= </a:t>
            </a:r>
            <a:r>
              <a:rPr lang="en-US" altLang="zh-CN" dirty="0"/>
              <a:t>{</a:t>
            </a:r>
            <a:r>
              <a:rPr lang="en-US" altLang="zh-CN" i="1" dirty="0" err="1">
                <a:sym typeface="Symbol"/>
              </a:rPr>
              <a:t>Z</a:t>
            </a:r>
            <a:r>
              <a:rPr lang="en-US" altLang="zh-CN" i="1" baseline="-25000" dirty="0" err="1">
                <a:sym typeface="Symbol"/>
              </a:rPr>
              <a:t>p</a:t>
            </a:r>
            <a:r>
              <a:rPr lang="en-US" altLang="zh-CN" dirty="0"/>
              <a:t>, +</a:t>
            </a:r>
            <a:r>
              <a:rPr lang="en-US" altLang="zh-CN" i="1" baseline="-25000" dirty="0"/>
              <a:t>p</a:t>
            </a:r>
            <a:r>
              <a:rPr lang="en-US" altLang="zh-CN" dirty="0"/>
              <a:t>, </a:t>
            </a:r>
            <a:r>
              <a:rPr lang="en-US" altLang="zh-CN" dirty="0">
                <a:sym typeface="Symbol"/>
              </a:rPr>
              <a:t></a:t>
            </a:r>
            <a:r>
              <a:rPr lang="en-US" altLang="zh-CN" i="1" baseline="-25000" dirty="0">
                <a:sym typeface="Symbol"/>
              </a:rPr>
              <a:t>p</a:t>
            </a:r>
            <a:r>
              <a:rPr lang="en-US" altLang="zh-CN" dirty="0"/>
              <a:t>}</a:t>
            </a:r>
          </a:p>
          <a:p>
            <a:pPr lvl="1"/>
            <a:r>
              <a:rPr lang="en-US" altLang="zh-CN" i="1" dirty="0" err="1">
                <a:sym typeface="Symbol"/>
              </a:rPr>
              <a:t>Z</a:t>
            </a:r>
            <a:r>
              <a:rPr lang="en-US" altLang="zh-CN" i="1" baseline="-25000" dirty="0" err="1">
                <a:sym typeface="Symbol"/>
              </a:rPr>
              <a:t>p</a:t>
            </a:r>
            <a:r>
              <a:rPr lang="en-US" altLang="zh-CN" i="1" baseline="-25000" dirty="0">
                <a:sym typeface="Symbol"/>
              </a:rPr>
              <a:t> </a:t>
            </a:r>
            <a:r>
              <a:rPr lang="en-US" altLang="zh-CN" dirty="0"/>
              <a:t>: the set of residues modulo </a:t>
            </a:r>
            <a:r>
              <a:rPr lang="en-US" altLang="zh-CN" i="1" dirty="0" smtClean="0"/>
              <a:t>p</a:t>
            </a:r>
            <a:r>
              <a:rPr lang="en-US" altLang="zh-CN" dirty="0" smtClean="0"/>
              <a:t>, where </a:t>
            </a:r>
            <a:r>
              <a:rPr lang="en-US" altLang="zh-CN" i="1" dirty="0" smtClean="0"/>
              <a:t>p</a:t>
            </a:r>
            <a:r>
              <a:rPr lang="en-US" altLang="zh-CN" dirty="0" smtClean="0"/>
              <a:t> is prime</a:t>
            </a:r>
            <a:endParaRPr lang="en-US" altLang="zh-CN" dirty="0"/>
          </a:p>
          <a:p>
            <a:pPr lvl="1"/>
            <a:r>
              <a:rPr lang="en-US" altLang="zh-CN" dirty="0"/>
              <a:t>+</a:t>
            </a:r>
            <a:r>
              <a:rPr lang="en-US" altLang="zh-CN" i="1" baseline="-25000" dirty="0">
                <a:sym typeface="Symbol"/>
              </a:rPr>
              <a:t>p </a:t>
            </a:r>
            <a:r>
              <a:rPr lang="en-US" altLang="zh-CN" dirty="0"/>
              <a:t>: modulo </a:t>
            </a:r>
            <a:r>
              <a:rPr lang="en-US" altLang="zh-CN" i="1" dirty="0"/>
              <a:t>p</a:t>
            </a:r>
            <a:r>
              <a:rPr lang="en-US" altLang="zh-CN" dirty="0"/>
              <a:t> addition</a:t>
            </a:r>
          </a:p>
          <a:p>
            <a:pPr lvl="1"/>
            <a:r>
              <a:rPr lang="en-US" altLang="zh-CN" dirty="0">
                <a:sym typeface="Symbol"/>
              </a:rPr>
              <a:t></a:t>
            </a:r>
            <a:r>
              <a:rPr lang="en-US" altLang="zh-CN" i="1" baseline="-25000" dirty="0">
                <a:sym typeface="Symbol"/>
              </a:rPr>
              <a:t>p </a:t>
            </a:r>
            <a:r>
              <a:rPr lang="en-US" altLang="zh-CN" dirty="0"/>
              <a:t>: modulo </a:t>
            </a:r>
            <a:r>
              <a:rPr lang="en-US" altLang="zh-CN" i="1" dirty="0"/>
              <a:t>p</a:t>
            </a:r>
            <a:r>
              <a:rPr lang="en-US" altLang="zh-CN" dirty="0"/>
              <a:t> </a:t>
            </a:r>
            <a:r>
              <a:rPr lang="en-US" altLang="zh-CN" dirty="0" smtClean="0"/>
              <a:t>multiplication</a:t>
            </a:r>
            <a:endParaRPr lang="en-US" altLang="zh-CN" dirty="0"/>
          </a:p>
        </p:txBody>
      </p:sp>
      <p:sp>
        <p:nvSpPr>
          <p:cNvPr id="8" name="TextBox 7"/>
          <p:cNvSpPr txBox="1"/>
          <p:nvPr/>
        </p:nvSpPr>
        <p:spPr>
          <a:xfrm>
            <a:off x="1907704" y="2308230"/>
            <a:ext cx="1800493" cy="369332"/>
          </a:xfrm>
          <a:prstGeom prst="rect">
            <a:avLst/>
          </a:prstGeom>
          <a:noFill/>
        </p:spPr>
        <p:txBody>
          <a:bodyPr wrap="none" rtlCol="0">
            <a:spAutoFit/>
          </a:bodyPr>
          <a:lstStyle/>
          <a:p>
            <a:r>
              <a:rPr lang="en-US" altLang="zh-CN" dirty="0"/>
              <a:t>{0, 1, …, 14}</a:t>
            </a:r>
            <a:endParaRPr lang="zh-CN" altLang="en-US" dirty="0"/>
          </a:p>
        </p:txBody>
      </p:sp>
      <p:sp>
        <p:nvSpPr>
          <p:cNvPr id="9" name="TextBox 8"/>
          <p:cNvSpPr txBox="1"/>
          <p:nvPr/>
        </p:nvSpPr>
        <p:spPr>
          <a:xfrm>
            <a:off x="1907704" y="3789040"/>
            <a:ext cx="3300904" cy="369332"/>
          </a:xfrm>
          <a:prstGeom prst="rect">
            <a:avLst/>
          </a:prstGeom>
          <a:noFill/>
        </p:spPr>
        <p:txBody>
          <a:bodyPr wrap="none" rtlCol="0">
            <a:spAutoFit/>
          </a:bodyPr>
          <a:lstStyle/>
          <a:p>
            <a:pPr marL="0" lvl="1"/>
            <a:r>
              <a:rPr lang="en-US" altLang="zh-CN" dirty="0"/>
              <a:t>{1, 2, 4, 7, 8, 11, 13, 14</a:t>
            </a:r>
            <a:r>
              <a:rPr lang="en-US" altLang="zh-CN" dirty="0" smtClean="0"/>
              <a:t>}</a:t>
            </a:r>
            <a:endParaRPr lang="en-US" altLang="zh-CN" dirty="0"/>
          </a:p>
        </p:txBody>
      </p:sp>
    </p:spTree>
    <p:extLst>
      <p:ext uri="{BB962C8B-B14F-4D97-AF65-F5344CB8AC3E}">
        <p14:creationId xmlns:p14="http://schemas.microsoft.com/office/powerpoint/2010/main" xmlns="" val="209908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Finite field </a:t>
            </a:r>
            <a:r>
              <a:rPr lang="en-US" altLang="zh-CN" b="1" i="1" dirty="0" err="1"/>
              <a:t>F</a:t>
            </a:r>
            <a:r>
              <a:rPr lang="en-US" altLang="zh-CN" b="1" i="1" baseline="-25000" dirty="0" err="1"/>
              <a:t>p</a:t>
            </a:r>
            <a:endParaRPr lang="zh-CN" altLang="en-US" b="1"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38</a:t>
            </a:fld>
            <a:endParaRPr lang="zh-CN" altLang="en-US"/>
          </a:p>
        </p:txBody>
      </p:sp>
      <p:sp>
        <p:nvSpPr>
          <p:cNvPr id="6" name="内容占位符 5"/>
          <p:cNvSpPr>
            <a:spLocks noGrp="1"/>
          </p:cNvSpPr>
          <p:nvPr>
            <p:ph sz="quarter" idx="1"/>
          </p:nvPr>
        </p:nvSpPr>
        <p:spPr/>
        <p:txBody>
          <a:bodyPr/>
          <a:lstStyle/>
          <a:p>
            <a:r>
              <a:rPr lang="en-US" altLang="zh-CN" dirty="0" smtClean="0">
                <a:sym typeface="Symbol"/>
              </a:rPr>
              <a:t>The existence of the multiplicative inverse</a:t>
            </a:r>
          </a:p>
          <a:p>
            <a:pPr lvl="1"/>
            <a:r>
              <a:rPr lang="en-US" altLang="zh-CN" dirty="0" smtClean="0">
                <a:sym typeface="Symbol"/>
              </a:rPr>
              <a:t> </a:t>
            </a:r>
            <a:r>
              <a:rPr lang="en-US" altLang="zh-CN" i="1" dirty="0" smtClean="0">
                <a:sym typeface="Symbol"/>
              </a:rPr>
              <a:t>a</a:t>
            </a:r>
            <a:r>
              <a:rPr lang="en-US" altLang="zh-CN" dirty="0" smtClean="0">
                <a:sym typeface="Symbol"/>
              </a:rPr>
              <a:t>  </a:t>
            </a:r>
            <a:r>
              <a:rPr lang="en-US" altLang="zh-CN" i="1" dirty="0" err="1" smtClean="0">
                <a:sym typeface="Symbol"/>
              </a:rPr>
              <a:t>Z</a:t>
            </a:r>
            <a:r>
              <a:rPr lang="en-US" altLang="zh-CN" i="1" baseline="-25000" dirty="0" err="1" smtClean="0">
                <a:sym typeface="Symbol"/>
              </a:rPr>
              <a:t>p</a:t>
            </a:r>
            <a:r>
              <a:rPr lang="en-US" altLang="zh-CN" dirty="0" smtClean="0">
                <a:sym typeface="Symbol"/>
              </a:rPr>
              <a:t>, </a:t>
            </a:r>
            <a:r>
              <a:rPr lang="en-US" altLang="zh-CN" dirty="0" err="1" smtClean="0">
                <a:sym typeface="Symbol"/>
              </a:rPr>
              <a:t>gcd</a:t>
            </a:r>
            <a:r>
              <a:rPr lang="en-US" altLang="zh-CN" dirty="0" smtClean="0">
                <a:sym typeface="Symbol"/>
              </a:rPr>
              <a:t>(</a:t>
            </a:r>
            <a:r>
              <a:rPr lang="en-US" altLang="zh-CN" i="1" dirty="0" smtClean="0">
                <a:sym typeface="Symbol"/>
              </a:rPr>
              <a:t>a</a:t>
            </a:r>
            <a:r>
              <a:rPr lang="en-US" altLang="zh-CN" dirty="0" smtClean="0">
                <a:sym typeface="Symbol"/>
              </a:rPr>
              <a:t>, </a:t>
            </a:r>
            <a:r>
              <a:rPr lang="en-US" altLang="zh-CN" i="1" dirty="0" smtClean="0">
                <a:sym typeface="Symbol"/>
              </a:rPr>
              <a:t>p</a:t>
            </a:r>
            <a:r>
              <a:rPr lang="en-US" altLang="zh-CN" dirty="0" smtClean="0">
                <a:sym typeface="Symbol"/>
              </a:rPr>
              <a:t>) = 1,  </a:t>
            </a:r>
            <a:r>
              <a:rPr lang="en-US" altLang="zh-CN" i="1" dirty="0" smtClean="0">
                <a:sym typeface="Symbol"/>
              </a:rPr>
              <a:t>a</a:t>
            </a:r>
            <a:r>
              <a:rPr lang="en-US" altLang="zh-CN" baseline="30000" dirty="0" smtClean="0">
                <a:sym typeface="Symbol"/>
              </a:rPr>
              <a:t>-1</a:t>
            </a:r>
            <a:r>
              <a:rPr lang="en-US" altLang="zh-CN" dirty="0" smtClean="0">
                <a:sym typeface="Symbol"/>
              </a:rPr>
              <a:t>  </a:t>
            </a:r>
            <a:r>
              <a:rPr lang="en-US" altLang="zh-CN" i="1" dirty="0" err="1" smtClean="0">
                <a:sym typeface="Symbol"/>
              </a:rPr>
              <a:t>Z</a:t>
            </a:r>
            <a:r>
              <a:rPr lang="en-US" altLang="zh-CN" i="1" baseline="-25000" dirty="0" err="1" smtClean="0">
                <a:sym typeface="Symbol"/>
              </a:rPr>
              <a:t>p</a:t>
            </a:r>
            <a:r>
              <a:rPr lang="en-US" altLang="zh-CN" dirty="0" smtClean="0">
                <a:sym typeface="Symbol"/>
              </a:rPr>
              <a:t> </a:t>
            </a:r>
            <a:r>
              <a:rPr lang="en-US" altLang="zh-CN" dirty="0" err="1" smtClean="0">
                <a:sym typeface="Symbol"/>
              </a:rPr>
              <a:t>s.t</a:t>
            </a:r>
            <a:r>
              <a:rPr lang="en-US" altLang="zh-CN" dirty="0" smtClean="0">
                <a:sym typeface="Symbol"/>
              </a:rPr>
              <a:t>. </a:t>
            </a:r>
            <a:r>
              <a:rPr lang="en-US" altLang="zh-CN" i="1" dirty="0" smtClean="0">
                <a:sym typeface="Symbol"/>
              </a:rPr>
              <a:t>a</a:t>
            </a:r>
            <a:r>
              <a:rPr lang="en-US" altLang="zh-CN" dirty="0" smtClean="0">
                <a:sym typeface="Symbol"/>
              </a:rPr>
              <a:t>  </a:t>
            </a:r>
            <a:r>
              <a:rPr lang="en-US" altLang="zh-CN" i="1" dirty="0" smtClean="0">
                <a:sym typeface="Symbol"/>
              </a:rPr>
              <a:t>a</a:t>
            </a:r>
            <a:r>
              <a:rPr lang="en-US" altLang="zh-CN" baseline="30000" dirty="0" smtClean="0">
                <a:sym typeface="Symbol"/>
              </a:rPr>
              <a:t>-1</a:t>
            </a:r>
            <a:r>
              <a:rPr lang="en-US" altLang="zh-CN" dirty="0" smtClean="0">
                <a:sym typeface="Symbol"/>
              </a:rPr>
              <a:t> = 1</a:t>
            </a:r>
          </a:p>
          <a:p>
            <a:r>
              <a:rPr lang="en-US" altLang="zh-CN" dirty="0" smtClean="0">
                <a:sym typeface="Symbol"/>
              </a:rPr>
              <a:t>No zero divisor</a:t>
            </a:r>
          </a:p>
          <a:p>
            <a:pPr lvl="1"/>
            <a:r>
              <a:rPr lang="en-US" i="1" dirty="0" smtClean="0"/>
              <a:t>a </a:t>
            </a:r>
            <a:r>
              <a:rPr lang="en-US" altLang="zh-CN" dirty="0" smtClean="0">
                <a:sym typeface="Symbol"/>
              </a:rPr>
              <a:t> </a:t>
            </a:r>
            <a:r>
              <a:rPr lang="en-US" i="1" dirty="0" smtClean="0"/>
              <a:t>b</a:t>
            </a:r>
            <a:r>
              <a:rPr lang="en-US" dirty="0" smtClean="0"/>
              <a:t> = 0 for general </a:t>
            </a:r>
            <a:r>
              <a:rPr lang="en-US" i="1" dirty="0" smtClean="0"/>
              <a:t>Z</a:t>
            </a:r>
            <a:r>
              <a:rPr lang="en-US" i="1" baseline="-25000" dirty="0" smtClean="0"/>
              <a:t>n</a:t>
            </a:r>
            <a:r>
              <a:rPr lang="en-US" dirty="0" smtClean="0"/>
              <a:t> occurs only when non-zero </a:t>
            </a:r>
            <a:r>
              <a:rPr lang="en-US" i="1" dirty="0" smtClean="0"/>
              <a:t>a</a:t>
            </a:r>
            <a:r>
              <a:rPr lang="en-US" dirty="0" smtClean="0"/>
              <a:t> and </a:t>
            </a:r>
            <a:r>
              <a:rPr lang="en-US" i="1" dirty="0" smtClean="0"/>
              <a:t>b</a:t>
            </a:r>
            <a:r>
              <a:rPr lang="en-US" dirty="0" smtClean="0"/>
              <a:t> are factors of the modulus </a:t>
            </a:r>
            <a:r>
              <a:rPr lang="en-US" i="1" dirty="0" smtClean="0"/>
              <a:t>n</a:t>
            </a:r>
            <a:endParaRPr lang="en-US" altLang="zh-CN" dirty="0" smtClean="0"/>
          </a:p>
          <a:p>
            <a:r>
              <a:rPr lang="en-US" altLang="zh-CN" b="1" i="1" dirty="0" err="1"/>
              <a:t>F</a:t>
            </a:r>
            <a:r>
              <a:rPr lang="en-US" altLang="zh-CN" b="1" i="1" baseline="-25000" dirty="0" err="1"/>
              <a:t>p</a:t>
            </a:r>
            <a:r>
              <a:rPr lang="en-US" altLang="zh-CN" dirty="0" smtClean="0"/>
              <a:t> is a finite field if we assume </a:t>
            </a:r>
            <a:r>
              <a:rPr lang="en-US" altLang="zh-CN" i="1" dirty="0" smtClean="0"/>
              <a:t>p</a:t>
            </a:r>
            <a:r>
              <a:rPr lang="en-US" altLang="zh-CN" dirty="0" smtClean="0"/>
              <a:t> denotes a prime number. </a:t>
            </a:r>
            <a:r>
              <a:rPr lang="en-US" altLang="zh-CN" i="1" dirty="0" err="1" smtClean="0"/>
              <a:t>Z</a:t>
            </a:r>
            <a:r>
              <a:rPr lang="en-US" altLang="zh-CN" i="1" baseline="-25000" dirty="0" err="1" smtClean="0"/>
              <a:t>p</a:t>
            </a:r>
            <a:r>
              <a:rPr lang="en-US" altLang="zh-CN" dirty="0" smtClean="0"/>
              <a:t> is sometimes referred to as a </a:t>
            </a:r>
            <a:r>
              <a:rPr lang="en-US" altLang="zh-CN" b="1" dirty="0" smtClean="0"/>
              <a:t>prime finite field</a:t>
            </a:r>
          </a:p>
          <a:p>
            <a:r>
              <a:rPr lang="en-US" altLang="zh-CN" dirty="0" smtClean="0"/>
              <a:t>Such a field is also denoted </a:t>
            </a:r>
            <a:r>
              <a:rPr lang="en-US" altLang="zh-CN" b="1" i="1" dirty="0" smtClean="0"/>
              <a:t>GF</a:t>
            </a:r>
            <a:r>
              <a:rPr lang="en-US" altLang="zh-CN" b="1" dirty="0" smtClean="0"/>
              <a:t>(</a:t>
            </a:r>
            <a:r>
              <a:rPr lang="en-US" altLang="zh-CN" b="1" i="1" dirty="0" smtClean="0"/>
              <a:t>p</a:t>
            </a:r>
            <a:r>
              <a:rPr lang="en-US" altLang="zh-CN" b="1" dirty="0" smtClean="0"/>
              <a:t>)</a:t>
            </a:r>
            <a:r>
              <a:rPr lang="en-US" altLang="zh-CN" dirty="0" smtClean="0"/>
              <a:t>, where GF stands for “Galois Field”</a:t>
            </a:r>
            <a:endParaRPr lang="zh-CN" altLang="en-US" dirty="0" smtClean="0"/>
          </a:p>
          <a:p>
            <a:endParaRPr lang="zh-CN" altLang="en-US" dirty="0"/>
          </a:p>
        </p:txBody>
      </p:sp>
    </p:spTree>
    <p:extLst>
      <p:ext uri="{BB962C8B-B14F-4D97-AF65-F5344CB8AC3E}">
        <p14:creationId xmlns:p14="http://schemas.microsoft.com/office/powerpoint/2010/main" xmlns="" val="24678991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39</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sz="2800" dirty="0"/>
              <a:t>Modular arithmetic</a:t>
            </a:r>
            <a:r>
              <a:rPr lang="zh-CN" altLang="en-US" sz="2800" dirty="0"/>
              <a:t>模运算</a:t>
            </a:r>
            <a:endParaRPr lang="en-US" altLang="zh-CN" sz="2800" dirty="0"/>
          </a:p>
          <a:p>
            <a:r>
              <a:rPr lang="en-US" altLang="zh-CN" sz="2800" dirty="0" smtClean="0"/>
              <a:t>Group, ring, field</a:t>
            </a:r>
          </a:p>
          <a:p>
            <a:r>
              <a:rPr lang="en-US" altLang="zh-CN" sz="2800" dirty="0" smtClean="0"/>
              <a:t>Multiplicative group</a:t>
            </a:r>
            <a:r>
              <a:rPr lang="en-US" altLang="zh-CN" sz="2800" i="1" dirty="0"/>
              <a:t> Z</a:t>
            </a:r>
            <a:r>
              <a:rPr lang="en-US" altLang="zh-CN" sz="2800" i="1" baseline="-25000" dirty="0"/>
              <a:t>n</a:t>
            </a:r>
            <a:r>
              <a:rPr lang="en-US" altLang="zh-CN" sz="2800" i="1" baseline="30000" dirty="0" smtClean="0"/>
              <a:t>* </a:t>
            </a:r>
            <a:r>
              <a:rPr lang="zh-CN" altLang="en-US" sz="2800" dirty="0" smtClean="0"/>
              <a:t>乘法群</a:t>
            </a:r>
            <a:endParaRPr lang="en-US" altLang="zh-CN" sz="2800" dirty="0" smtClean="0"/>
          </a:p>
          <a:p>
            <a:r>
              <a:rPr lang="en-US" altLang="zh-CN" sz="2800" dirty="0" smtClean="0"/>
              <a:t>Cyclic group </a:t>
            </a:r>
            <a:r>
              <a:rPr lang="en-US" altLang="zh-CN" sz="2800" i="1" dirty="0" smtClean="0"/>
              <a:t>Z</a:t>
            </a:r>
            <a:r>
              <a:rPr lang="en-US" altLang="zh-CN" sz="2800" i="1" baseline="-25000" dirty="0" smtClean="0"/>
              <a:t>n</a:t>
            </a:r>
            <a:r>
              <a:rPr lang="en-US" altLang="zh-CN" sz="2800" i="1" baseline="30000" dirty="0" smtClean="0"/>
              <a:t>*</a:t>
            </a:r>
            <a:r>
              <a:rPr lang="en-US" altLang="zh-CN" sz="2800" dirty="0" smtClean="0"/>
              <a:t> </a:t>
            </a:r>
            <a:r>
              <a:rPr lang="zh-CN" altLang="en-US" sz="2800" dirty="0" smtClean="0"/>
              <a:t>循环群</a:t>
            </a:r>
            <a:endParaRPr lang="en-US" altLang="zh-CN" sz="2800" dirty="0" smtClean="0"/>
          </a:p>
          <a:p>
            <a:r>
              <a:rPr lang="en-US" altLang="zh-CN" sz="2800" dirty="0"/>
              <a:t>Finite </a:t>
            </a:r>
            <a:r>
              <a:rPr lang="en-US" altLang="zh-CN" sz="2800" dirty="0" smtClean="0"/>
              <a:t>field </a:t>
            </a:r>
            <a:r>
              <a:rPr lang="en-US" altLang="zh-CN" sz="2800" i="1" dirty="0" err="1" smtClean="0"/>
              <a:t>F</a:t>
            </a:r>
            <a:r>
              <a:rPr lang="en-US" altLang="zh-CN" sz="2800" i="1" baseline="-25000" dirty="0" err="1" smtClean="0"/>
              <a:t>p</a:t>
            </a:r>
            <a:r>
              <a:rPr lang="en-US" altLang="zh-CN" sz="2800" i="1" baseline="-25000" dirty="0" smtClean="0"/>
              <a:t> </a:t>
            </a:r>
            <a:r>
              <a:rPr lang="zh-CN" altLang="en-US" sz="2800" dirty="0" smtClean="0"/>
              <a:t>有限域</a:t>
            </a:r>
            <a:endParaRPr lang="en-US" altLang="zh-CN" sz="2800" dirty="0" smtClean="0"/>
          </a:p>
          <a:p>
            <a:r>
              <a:rPr lang="en-US" altLang="zh-CN" sz="2800" b="1" dirty="0" smtClean="0"/>
              <a:t>Polynomial arithmetic</a:t>
            </a:r>
            <a:r>
              <a:rPr lang="zh-CN" altLang="en-US" sz="2800" b="1" dirty="0" smtClean="0"/>
              <a:t>多项式运算</a:t>
            </a:r>
            <a:endParaRPr lang="en-US" altLang="zh-CN" sz="2800" b="1" dirty="0" smtClean="0"/>
          </a:p>
          <a:p>
            <a:pPr lvl="1"/>
            <a:r>
              <a:rPr lang="en-US" altLang="zh-CN" sz="2500" dirty="0" smtClean="0"/>
              <a:t>Polynomial coefficients are drawn from a finite field</a:t>
            </a:r>
          </a:p>
          <a:p>
            <a:pPr lvl="1"/>
            <a:r>
              <a:rPr lang="en-US" altLang="zh-CN" sz="2500" dirty="0" smtClean="0"/>
              <a:t>The concept of an irreducible polynomial</a:t>
            </a:r>
          </a:p>
          <a:p>
            <a:pPr lvl="1"/>
            <a:r>
              <a:rPr lang="en-US" altLang="zh-CN" sz="2500" dirty="0" smtClean="0"/>
              <a:t>Polynomials over the </a:t>
            </a:r>
            <a:r>
              <a:rPr lang="en-US" altLang="zh-CN" sz="2500" b="1" i="1" dirty="0" smtClean="0"/>
              <a:t>GF</a:t>
            </a:r>
            <a:r>
              <a:rPr lang="en-US" altLang="zh-CN" sz="2500" dirty="0" smtClean="0"/>
              <a:t>(2) finite field</a:t>
            </a:r>
          </a:p>
          <a:p>
            <a:r>
              <a:rPr lang="en-US" altLang="zh-CN" sz="2800" dirty="0" smtClean="0"/>
              <a:t>Finite fields of the form </a:t>
            </a:r>
            <a:r>
              <a:rPr lang="en-US" altLang="zh-CN" sz="2800" b="1" i="1" dirty="0" smtClean="0"/>
              <a:t>GF</a:t>
            </a:r>
            <a:r>
              <a:rPr lang="en-US" altLang="zh-CN" sz="2800" dirty="0" smtClean="0"/>
              <a:t>(2</a:t>
            </a:r>
            <a:r>
              <a:rPr lang="en-US" altLang="zh-CN" sz="2800" i="1" baseline="30000" dirty="0" smtClean="0"/>
              <a:t>n</a:t>
            </a:r>
            <a:r>
              <a:rPr lang="en-US" altLang="zh-CN" sz="2800" dirty="0" smtClean="0"/>
              <a:t>)</a:t>
            </a:r>
            <a:endParaRPr lang="zh-CN" altLang="en-US" sz="2800" dirty="0" smtClean="0"/>
          </a:p>
          <a:p>
            <a:pPr lvl="1"/>
            <a:r>
              <a:rPr lang="en-US" altLang="zh-CN" sz="2500" dirty="0" smtClean="0"/>
              <a:t>How arithmetic operations can be carried out by directly operating on the bit patterns for the elements of </a:t>
            </a:r>
            <a:r>
              <a:rPr lang="en-US" altLang="zh-CN" sz="2400" b="1" i="1" dirty="0" smtClean="0"/>
              <a:t>GF</a:t>
            </a:r>
            <a:r>
              <a:rPr lang="en-US" altLang="zh-CN" sz="2400" dirty="0" smtClean="0"/>
              <a:t>(2</a:t>
            </a:r>
            <a:r>
              <a:rPr lang="en-US" altLang="zh-CN" sz="2400" i="1" baseline="30000" dirty="0" smtClean="0"/>
              <a:t>n</a:t>
            </a:r>
            <a:r>
              <a:rPr lang="en-US" altLang="zh-CN" sz="2400" dirty="0" smtClean="0"/>
              <a:t>)</a:t>
            </a:r>
            <a:endParaRPr lang="en-US" altLang="zh-CN" sz="2500" dirty="0" smtClean="0"/>
          </a:p>
        </p:txBody>
      </p:sp>
    </p:spTree>
    <p:extLst>
      <p:ext uri="{BB962C8B-B14F-4D97-AF65-F5344CB8AC3E}">
        <p14:creationId xmlns:p14="http://schemas.microsoft.com/office/powerpoint/2010/main" xmlns="" val="2972818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Modular arithmetic operations</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Modulo </a:t>
            </a:r>
            <a:r>
              <a:rPr lang="en-US" altLang="zh-CN" i="1" dirty="0" smtClean="0"/>
              <a:t>n</a:t>
            </a:r>
            <a:r>
              <a:rPr lang="en-US" altLang="zh-CN" dirty="0" smtClean="0"/>
              <a:t> arithmetic maps all integers into the set of residues</a:t>
            </a:r>
          </a:p>
          <a:p>
            <a:pPr algn="ctr">
              <a:buNone/>
            </a:pPr>
            <a:r>
              <a:rPr lang="en-US" altLang="zh-CN" i="1" dirty="0" smtClean="0"/>
              <a:t>Z</a:t>
            </a:r>
            <a:r>
              <a:rPr lang="en-US" altLang="zh-CN" i="1" baseline="-25000" dirty="0" smtClean="0"/>
              <a:t>n</a:t>
            </a:r>
            <a:r>
              <a:rPr lang="en-US" altLang="zh-CN" dirty="0" smtClean="0"/>
              <a:t> = {0, 1, 2, 3, …, </a:t>
            </a:r>
            <a:r>
              <a:rPr lang="en-US" altLang="zh-CN" i="1" dirty="0" smtClean="0"/>
              <a:t>n</a:t>
            </a:r>
            <a:r>
              <a:rPr lang="en-US" altLang="zh-CN" dirty="0" smtClean="0"/>
              <a:t>−1}</a:t>
            </a:r>
          </a:p>
          <a:p>
            <a:r>
              <a:rPr lang="en-US" altLang="zh-CN" dirty="0" smtClean="0"/>
              <a:t>Modulo 3 arithmetic:</a:t>
            </a:r>
          </a:p>
          <a:p>
            <a:pPr>
              <a:buNone/>
            </a:pPr>
            <a:r>
              <a:rPr lang="en-US" altLang="zh-CN" sz="2000" dirty="0" smtClean="0">
                <a:latin typeface="Courier New" pitchFamily="49" charset="0"/>
                <a:cs typeface="Courier New" pitchFamily="49" charset="0"/>
              </a:rPr>
              <a:t>... 2 0 1 2 0 1 2 0 1 2 0 1 2 0 1 2 0 1 2 ... </a:t>
            </a:r>
          </a:p>
          <a:p>
            <a:pPr>
              <a:buNone/>
            </a:pPr>
            <a:r>
              <a:rPr lang="en-US" altLang="zh-CN" sz="2000" dirty="0" smtClean="0">
                <a:latin typeface="Courier New" pitchFamily="49" charset="0"/>
                <a:cs typeface="Courier New" pitchFamily="49" charset="0"/>
              </a:rPr>
              <a:t>...-7-6-5-4-3-2-1 0 1 2 3 4 5 6 7 8 91011 ...</a:t>
            </a:r>
          </a:p>
          <a:p>
            <a:pPr>
              <a:buNone/>
            </a:pPr>
            <a:r>
              <a:rPr lang="en-US" altLang="zh-CN" dirty="0" smtClean="0">
                <a:cs typeface="Courier New" pitchFamily="49" charset="0"/>
              </a:rPr>
              <a:t>	w</a:t>
            </a:r>
            <a:r>
              <a:rPr lang="en-US" altLang="zh-CN" dirty="0" smtClean="0"/>
              <a:t>here the top line is the output of modulo 3 arithmetic and the bottom line the set of all integers</a:t>
            </a:r>
          </a:p>
          <a:p>
            <a:r>
              <a:rPr lang="en-US" altLang="zh-CN" dirty="0" smtClean="0"/>
              <a:t>With regard to the modulo </a:t>
            </a:r>
            <a:r>
              <a:rPr lang="en-US" altLang="zh-CN" i="1" dirty="0" smtClean="0"/>
              <a:t>n</a:t>
            </a:r>
            <a:r>
              <a:rPr lang="en-US" altLang="zh-CN" dirty="0" smtClean="0"/>
              <a:t> arithmetic operations, the following equalities are easily shown to be true:</a:t>
            </a:r>
          </a:p>
          <a:p>
            <a:pPr lvl="1"/>
            <a:r>
              <a:rPr lang="en-US" altLang="zh-CN" dirty="0" smtClean="0"/>
              <a:t>[(</a:t>
            </a:r>
            <a:r>
              <a:rPr lang="en-US" altLang="zh-CN" i="1" dirty="0" smtClean="0"/>
              <a:t>a</a:t>
            </a:r>
            <a:r>
              <a:rPr lang="en-US" altLang="zh-CN" dirty="0" smtClean="0"/>
              <a:t> mod </a:t>
            </a:r>
            <a:r>
              <a:rPr lang="en-US" altLang="zh-CN" i="1" dirty="0" smtClean="0"/>
              <a:t>n</a:t>
            </a:r>
            <a:r>
              <a:rPr lang="en-US" altLang="zh-CN" dirty="0" smtClean="0"/>
              <a:t>) + (</a:t>
            </a:r>
            <a:r>
              <a:rPr lang="en-US" altLang="zh-CN" i="1" dirty="0" smtClean="0"/>
              <a:t>b</a:t>
            </a:r>
            <a:r>
              <a:rPr lang="en-US" altLang="zh-CN" dirty="0" smtClean="0"/>
              <a:t> mod </a:t>
            </a:r>
            <a:r>
              <a:rPr lang="en-US" altLang="zh-CN" i="1" dirty="0" smtClean="0"/>
              <a:t>n</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 </a:t>
            </a:r>
            <a:r>
              <a:rPr lang="en-US" altLang="zh-CN" i="1" dirty="0" smtClean="0"/>
              <a:t>b</a:t>
            </a:r>
            <a:r>
              <a:rPr lang="en-US" altLang="zh-CN" dirty="0" smtClean="0"/>
              <a:t>) mod </a:t>
            </a:r>
            <a:r>
              <a:rPr lang="en-US" altLang="zh-CN" i="1" dirty="0" smtClean="0"/>
              <a:t>n</a:t>
            </a:r>
            <a:r>
              <a:rPr lang="en-US" altLang="zh-CN" dirty="0" smtClean="0"/>
              <a:t> </a:t>
            </a:r>
          </a:p>
          <a:p>
            <a:pPr lvl="1"/>
            <a:r>
              <a:rPr lang="en-US" altLang="zh-CN" dirty="0" smtClean="0"/>
              <a:t>[(</a:t>
            </a:r>
            <a:r>
              <a:rPr lang="en-US" altLang="zh-CN" i="1" dirty="0" smtClean="0"/>
              <a:t>a</a:t>
            </a:r>
            <a:r>
              <a:rPr lang="en-US" altLang="zh-CN" dirty="0" smtClean="0"/>
              <a:t> mod </a:t>
            </a:r>
            <a:r>
              <a:rPr lang="en-US" altLang="zh-CN" i="1" dirty="0" smtClean="0"/>
              <a:t>n</a:t>
            </a:r>
            <a:r>
              <a:rPr lang="en-US" altLang="zh-CN" dirty="0" smtClean="0"/>
              <a:t>) − (</a:t>
            </a:r>
            <a:r>
              <a:rPr lang="en-US" altLang="zh-CN" i="1" dirty="0" smtClean="0"/>
              <a:t>b</a:t>
            </a:r>
            <a:r>
              <a:rPr lang="en-US" altLang="zh-CN" dirty="0" smtClean="0"/>
              <a:t> mod </a:t>
            </a:r>
            <a:r>
              <a:rPr lang="en-US" altLang="zh-CN" i="1" dirty="0" smtClean="0"/>
              <a:t>n</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 </a:t>
            </a:r>
            <a:r>
              <a:rPr lang="en-US" altLang="zh-CN" i="1" dirty="0" smtClean="0"/>
              <a:t>b</a:t>
            </a:r>
            <a:r>
              <a:rPr lang="en-US" altLang="zh-CN" dirty="0" smtClean="0"/>
              <a:t>) mod </a:t>
            </a:r>
            <a:r>
              <a:rPr lang="en-US" altLang="zh-CN" i="1" dirty="0" smtClean="0"/>
              <a:t>n</a:t>
            </a:r>
            <a:r>
              <a:rPr lang="en-US" altLang="zh-CN" dirty="0" smtClean="0"/>
              <a:t> </a:t>
            </a:r>
          </a:p>
          <a:p>
            <a:pPr lvl="1"/>
            <a:r>
              <a:rPr lang="en-US" altLang="zh-CN" dirty="0" smtClean="0"/>
              <a:t>[(</a:t>
            </a:r>
            <a:r>
              <a:rPr lang="en-US" altLang="zh-CN" i="1" dirty="0" smtClean="0"/>
              <a:t>a</a:t>
            </a:r>
            <a:r>
              <a:rPr lang="en-US" altLang="zh-CN" dirty="0" smtClean="0"/>
              <a:t> mod </a:t>
            </a:r>
            <a:r>
              <a:rPr lang="en-US" altLang="zh-CN" i="1" dirty="0" smtClean="0"/>
              <a:t>n</a:t>
            </a:r>
            <a:r>
              <a:rPr lang="en-US" altLang="zh-CN" dirty="0" smtClean="0"/>
              <a:t>) </a:t>
            </a:r>
            <a:r>
              <a:rPr lang="en-US" altLang="zh-CN" dirty="0" smtClean="0">
                <a:sym typeface="Symbol"/>
              </a:rPr>
              <a:t> </a:t>
            </a:r>
            <a:r>
              <a:rPr lang="en-US" altLang="zh-CN" dirty="0" smtClean="0"/>
              <a:t>(</a:t>
            </a:r>
            <a:r>
              <a:rPr lang="en-US" altLang="zh-CN" i="1" dirty="0" smtClean="0"/>
              <a:t>b</a:t>
            </a:r>
            <a:r>
              <a:rPr lang="en-US" altLang="zh-CN" dirty="0" smtClean="0"/>
              <a:t> mod </a:t>
            </a:r>
            <a:r>
              <a:rPr lang="en-US" altLang="zh-CN" i="1" dirty="0" smtClean="0"/>
              <a:t>n</a:t>
            </a:r>
            <a:r>
              <a:rPr lang="en-US" altLang="zh-CN" dirty="0" smtClean="0"/>
              <a:t>)] mod </a:t>
            </a:r>
            <a:r>
              <a:rPr lang="en-US" altLang="zh-CN" i="1" dirty="0" smtClean="0"/>
              <a:t>n</a:t>
            </a:r>
            <a:r>
              <a:rPr lang="en-US" altLang="zh-CN" dirty="0" smtClean="0"/>
              <a:t> = (</a:t>
            </a:r>
            <a:r>
              <a:rPr lang="en-US" altLang="zh-CN" i="1" dirty="0" smtClean="0"/>
              <a:t>a</a:t>
            </a:r>
            <a:r>
              <a:rPr lang="en-US" altLang="zh-CN" dirty="0" smtClean="0"/>
              <a:t> </a:t>
            </a:r>
            <a:r>
              <a:rPr lang="en-US" altLang="zh-CN" dirty="0" smtClean="0">
                <a:sym typeface="Symbol"/>
              </a:rPr>
              <a:t> </a:t>
            </a:r>
            <a:r>
              <a:rPr lang="en-US" altLang="zh-CN" i="1" dirty="0" smtClean="0"/>
              <a:t>b</a:t>
            </a:r>
            <a:r>
              <a:rPr lang="en-US" altLang="zh-CN" dirty="0" smtClean="0"/>
              <a:t>) mod </a:t>
            </a:r>
            <a:r>
              <a:rPr lang="en-US" altLang="zh-CN" i="1" dirty="0" smtClean="0"/>
              <a:t>n</a:t>
            </a:r>
            <a:endParaRPr lang="zh-CN" altLang="en-US" dirty="0"/>
          </a:p>
        </p:txBody>
      </p:sp>
      <p:sp>
        <p:nvSpPr>
          <p:cNvPr id="7" name="TextBox 6"/>
          <p:cNvSpPr txBox="1"/>
          <p:nvPr/>
        </p:nvSpPr>
        <p:spPr>
          <a:xfrm>
            <a:off x="7215206" y="2571744"/>
            <a:ext cx="1441741" cy="369332"/>
          </a:xfrm>
          <a:prstGeom prst="rect">
            <a:avLst/>
          </a:prstGeom>
          <a:noFill/>
        </p:spPr>
        <p:txBody>
          <a:bodyPr wrap="none" rtlCol="0">
            <a:spAutoFit/>
          </a:bodyPr>
          <a:lstStyle/>
          <a:p>
            <a:r>
              <a:rPr lang="en-US" altLang="zh-CN" b="1" i="1" dirty="0" smtClean="0"/>
              <a:t>Z</a:t>
            </a:r>
            <a:r>
              <a:rPr lang="en-US" altLang="zh-CN" b="1" baseline="-25000" dirty="0" smtClean="0"/>
              <a:t>3</a:t>
            </a:r>
            <a:r>
              <a:rPr lang="en-US" altLang="zh-CN" b="1" dirty="0" smtClean="0"/>
              <a:t> = {0, 1, 2}</a:t>
            </a:r>
            <a:endParaRPr lang="zh-CN" altLang="en-US" b="1" dirty="0"/>
          </a:p>
        </p:txBody>
      </p:sp>
      <p:sp>
        <p:nvSpPr>
          <p:cNvPr id="8" name="TextBox 7"/>
          <p:cNvSpPr txBox="1"/>
          <p:nvPr/>
        </p:nvSpPr>
        <p:spPr>
          <a:xfrm>
            <a:off x="7215206" y="2916792"/>
            <a:ext cx="330540" cy="369332"/>
          </a:xfrm>
          <a:prstGeom prst="rect">
            <a:avLst/>
          </a:prstGeom>
          <a:noFill/>
        </p:spPr>
        <p:txBody>
          <a:bodyPr wrap="none" rtlCol="0">
            <a:spAutoFit/>
          </a:bodyPr>
          <a:lstStyle/>
          <a:p>
            <a:r>
              <a:rPr lang="en-US" altLang="zh-CN" b="1" i="1" dirty="0" smtClean="0"/>
              <a:t>Z</a:t>
            </a:r>
            <a:endParaRPr lang="zh-CN" altLang="en-US" b="1" dirty="0"/>
          </a:p>
        </p:txBody>
      </p:sp>
    </p:spTree>
    <p:extLst>
      <p:ext uri="{BB962C8B-B14F-4D97-AF65-F5344CB8AC3E}">
        <p14:creationId xmlns:p14="http://schemas.microsoft.com/office/powerpoint/2010/main" xmlns="" val="3523137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Ordinary logarithm </a:t>
            </a:r>
            <a:r>
              <a:rPr lang="en-US" altLang="zh-CN" dirty="0" err="1" smtClean="0"/>
              <a:t>vs</a:t>
            </a:r>
            <a:r>
              <a:rPr lang="en-US" altLang="zh-CN" dirty="0" smtClean="0"/>
              <a:t> Discrete logarithm</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40</a:t>
            </a:fld>
            <a:endParaRPr lang="zh-CN" altLang="en-US"/>
          </a:p>
        </p:txBody>
      </p:sp>
      <p:sp>
        <p:nvSpPr>
          <p:cNvPr id="6" name="内容占位符 5"/>
          <p:cNvSpPr>
            <a:spLocks noGrp="1"/>
          </p:cNvSpPr>
          <p:nvPr>
            <p:ph sz="quarter" idx="1"/>
          </p:nvPr>
        </p:nvSpPr>
        <p:spPr/>
        <p:txBody>
          <a:bodyPr>
            <a:normAutofit/>
          </a:bodyPr>
          <a:lstStyle/>
          <a:p>
            <a:r>
              <a:rPr lang="en-US" altLang="zh-CN" dirty="0" smtClean="0"/>
              <a:t>Ordinary logarithm: </a:t>
            </a:r>
          </a:p>
          <a:p>
            <a:pPr lvl="1"/>
            <a:r>
              <a:rPr lang="en-US" altLang="zh-CN" i="1" dirty="0" err="1" smtClean="0"/>
              <a:t>a</a:t>
            </a:r>
            <a:r>
              <a:rPr lang="en-US" altLang="zh-CN" i="1" baseline="30000" dirty="0" err="1" smtClean="0"/>
              <a:t>i</a:t>
            </a:r>
            <a:r>
              <a:rPr lang="en-US" altLang="zh-CN" dirty="0" smtClean="0"/>
              <a:t> </a:t>
            </a:r>
            <a:r>
              <a:rPr lang="en-US" altLang="zh-CN" dirty="0" smtClean="0">
                <a:sym typeface="Symbol"/>
              </a:rPr>
              <a:t>=</a:t>
            </a:r>
            <a:r>
              <a:rPr lang="zh-CN" altLang="en-US" dirty="0" smtClean="0">
                <a:sym typeface="Symbol"/>
              </a:rPr>
              <a:t> </a:t>
            </a:r>
            <a:r>
              <a:rPr lang="en-US" altLang="zh-CN" i="1" dirty="0" smtClean="0"/>
              <a:t>b</a:t>
            </a:r>
            <a:r>
              <a:rPr lang="en-US" altLang="zh-CN" dirty="0" smtClean="0"/>
              <a:t> </a:t>
            </a:r>
          </a:p>
          <a:p>
            <a:pPr lvl="1"/>
            <a:r>
              <a:rPr lang="en-US" altLang="zh-CN" dirty="0" err="1" smtClean="0"/>
              <a:t>log</a:t>
            </a:r>
            <a:r>
              <a:rPr lang="en-US" altLang="zh-CN" i="1" baseline="-25000" dirty="0" err="1" smtClean="0"/>
              <a:t>a</a:t>
            </a:r>
            <a:r>
              <a:rPr lang="en-US" altLang="zh-CN" dirty="0" smtClean="0"/>
              <a:t>(</a:t>
            </a:r>
            <a:r>
              <a:rPr lang="en-US" altLang="zh-CN" i="1" dirty="0" smtClean="0"/>
              <a:t>b</a:t>
            </a:r>
            <a:r>
              <a:rPr lang="en-US" altLang="zh-CN" dirty="0" smtClean="0"/>
              <a:t>) = </a:t>
            </a:r>
            <a:r>
              <a:rPr lang="en-US" altLang="zh-CN" i="1" dirty="0" err="1" smtClean="0"/>
              <a:t>i</a:t>
            </a:r>
            <a:endParaRPr lang="en-US" altLang="zh-CN" i="1" dirty="0" smtClean="0"/>
          </a:p>
          <a:p>
            <a:r>
              <a:rPr lang="en-US" altLang="zh-CN" dirty="0" smtClean="0"/>
              <a:t>Discrete logarithm:</a:t>
            </a:r>
          </a:p>
          <a:p>
            <a:pPr lvl="1"/>
            <a:r>
              <a:rPr lang="en-US" altLang="zh-CN" i="1" dirty="0" err="1" smtClean="0"/>
              <a:t>a</a:t>
            </a:r>
            <a:r>
              <a:rPr lang="en-US" altLang="zh-CN" i="1" baseline="30000" dirty="0" err="1" smtClean="0"/>
              <a:t>i</a:t>
            </a:r>
            <a:r>
              <a:rPr lang="en-US" altLang="zh-CN" dirty="0" smtClean="0"/>
              <a:t> </a:t>
            </a:r>
            <a:r>
              <a:rPr lang="en-US" altLang="zh-CN" dirty="0" smtClean="0">
                <a:sym typeface="Symbol"/>
              </a:rPr>
              <a:t></a:t>
            </a:r>
            <a:r>
              <a:rPr lang="zh-CN" altLang="en-US" dirty="0" smtClean="0">
                <a:sym typeface="Symbol"/>
              </a:rPr>
              <a:t> </a:t>
            </a:r>
            <a:r>
              <a:rPr lang="en-US" altLang="zh-CN" i="1" dirty="0" smtClean="0"/>
              <a:t>b</a:t>
            </a:r>
            <a:r>
              <a:rPr lang="en-US" altLang="zh-CN" dirty="0" smtClean="0"/>
              <a:t> mod </a:t>
            </a:r>
            <a:r>
              <a:rPr lang="en-US" altLang="zh-CN" i="1" dirty="0" smtClean="0"/>
              <a:t>N</a:t>
            </a:r>
            <a:r>
              <a:rPr lang="en-US" altLang="zh-CN" dirty="0" smtClean="0"/>
              <a:t>  </a:t>
            </a:r>
          </a:p>
          <a:p>
            <a:pPr lvl="1"/>
            <a:r>
              <a:rPr lang="en-US" altLang="zh-CN" dirty="0" err="1" smtClean="0"/>
              <a:t>dlog</a:t>
            </a:r>
            <a:r>
              <a:rPr lang="en-US" altLang="zh-CN" i="1" baseline="-25000" dirty="0" err="1" smtClean="0"/>
              <a:t>a</a:t>
            </a:r>
            <a:r>
              <a:rPr lang="en-US" altLang="zh-CN" baseline="-25000" dirty="0" smtClean="0"/>
              <a:t>, </a:t>
            </a:r>
            <a:r>
              <a:rPr lang="en-US" altLang="zh-CN" i="1" baseline="-25000" dirty="0" smtClean="0"/>
              <a:t>N</a:t>
            </a:r>
            <a:r>
              <a:rPr lang="en-US" altLang="zh-CN" dirty="0" smtClean="0"/>
              <a:t>(</a:t>
            </a:r>
            <a:r>
              <a:rPr lang="en-US" altLang="zh-CN" i="1" dirty="0" smtClean="0"/>
              <a:t>b</a:t>
            </a:r>
            <a:r>
              <a:rPr lang="en-US" altLang="zh-CN" dirty="0" smtClean="0"/>
              <a:t>) = </a:t>
            </a:r>
            <a:r>
              <a:rPr lang="en-US" altLang="zh-CN" i="1" dirty="0" err="1" smtClean="0"/>
              <a:t>i</a:t>
            </a:r>
            <a:endParaRPr lang="en-US" altLang="zh-CN" i="1" dirty="0" smtClean="0"/>
          </a:p>
          <a:p>
            <a:pPr lvl="1"/>
            <a:r>
              <a:rPr lang="en-US" altLang="zh-CN" dirty="0" smtClean="0"/>
              <a:t>The discrete logarithm of </a:t>
            </a:r>
            <a:r>
              <a:rPr lang="en-US" altLang="zh-CN" i="1" dirty="0" smtClean="0"/>
              <a:t>b</a:t>
            </a:r>
            <a:r>
              <a:rPr lang="en-US" altLang="zh-CN" dirty="0" smtClean="0"/>
              <a:t> to base </a:t>
            </a:r>
            <a:r>
              <a:rPr lang="en-US" altLang="zh-CN" i="1" dirty="0" smtClean="0"/>
              <a:t>a</a:t>
            </a:r>
            <a:r>
              <a:rPr lang="en-US" altLang="zh-CN" dirty="0" smtClean="0"/>
              <a:t> modulo </a:t>
            </a:r>
            <a:r>
              <a:rPr lang="en-US" altLang="zh-CN" i="1" dirty="0" smtClean="0"/>
              <a:t>N</a:t>
            </a:r>
          </a:p>
          <a:p>
            <a:r>
              <a:rPr lang="en-US" altLang="zh-CN" dirty="0" smtClean="0"/>
              <a:t>A primitive root </a:t>
            </a:r>
            <a:r>
              <a:rPr lang="en-US" altLang="zh-CN" i="1" dirty="0" smtClean="0"/>
              <a:t>a</a:t>
            </a:r>
            <a:r>
              <a:rPr lang="en-US" altLang="zh-CN" dirty="0" smtClean="0"/>
              <a:t> for some prime number </a:t>
            </a:r>
            <a:r>
              <a:rPr lang="en-US" altLang="zh-CN" i="1" dirty="0" smtClean="0"/>
              <a:t>p</a:t>
            </a:r>
          </a:p>
          <a:p>
            <a:r>
              <a:rPr lang="en-US" altLang="zh-CN" dirty="0" smtClean="0"/>
              <a:t>The exponent </a:t>
            </a:r>
            <a:r>
              <a:rPr lang="en-US" altLang="zh-CN" b="1" i="1" dirty="0" err="1" smtClean="0"/>
              <a:t>i</a:t>
            </a:r>
            <a:r>
              <a:rPr lang="en-US" altLang="zh-CN" dirty="0" smtClean="0"/>
              <a:t> is referred to as the </a:t>
            </a:r>
            <a:r>
              <a:rPr lang="en-US" altLang="zh-CN" b="1" dirty="0" smtClean="0"/>
              <a:t>discrete logarithm</a:t>
            </a:r>
            <a:r>
              <a:rPr lang="en-US" altLang="zh-CN" dirty="0" smtClean="0"/>
              <a:t> of the number </a:t>
            </a:r>
            <a:r>
              <a:rPr lang="en-US" altLang="zh-CN" b="1" i="1" dirty="0" smtClean="0"/>
              <a:t>b</a:t>
            </a:r>
            <a:r>
              <a:rPr lang="en-US" altLang="zh-CN" dirty="0" smtClean="0"/>
              <a:t> for the base </a:t>
            </a:r>
            <a:r>
              <a:rPr lang="en-US" altLang="zh-CN" b="1" i="1" dirty="0" smtClean="0"/>
              <a:t>a</a:t>
            </a:r>
            <a:r>
              <a:rPr lang="en-US" altLang="zh-CN" b="1" dirty="0" smtClean="0"/>
              <a:t> mod </a:t>
            </a:r>
            <a:r>
              <a:rPr lang="en-US" altLang="zh-CN" b="1" i="1" dirty="0" smtClean="0"/>
              <a:t>p</a:t>
            </a:r>
            <a:r>
              <a:rPr lang="en-US" altLang="zh-CN" dirty="0" smtClean="0"/>
              <a:t>, denoted as </a:t>
            </a:r>
            <a:r>
              <a:rPr lang="en-US" altLang="zh-CN" i="1" dirty="0" err="1" smtClean="0"/>
              <a:t>i</a:t>
            </a:r>
            <a:r>
              <a:rPr lang="en-US" altLang="zh-CN" dirty="0" smtClean="0"/>
              <a:t> = </a:t>
            </a:r>
            <a:r>
              <a:rPr lang="en-US" altLang="zh-CN" dirty="0" err="1" smtClean="0"/>
              <a:t>dlog</a:t>
            </a:r>
            <a:r>
              <a:rPr lang="en-US" altLang="zh-CN" i="1" baseline="-25000" dirty="0" err="1" smtClean="0"/>
              <a:t>a</a:t>
            </a:r>
            <a:r>
              <a:rPr lang="en-US" altLang="zh-CN" baseline="-25000" dirty="0" smtClean="0"/>
              <a:t>, </a:t>
            </a:r>
            <a:r>
              <a:rPr lang="en-US" altLang="zh-CN" i="1" baseline="-25000" dirty="0" smtClean="0"/>
              <a:t>p</a:t>
            </a:r>
            <a:r>
              <a:rPr lang="en-US" altLang="zh-CN" dirty="0" smtClean="0"/>
              <a:t>(</a:t>
            </a:r>
            <a:r>
              <a:rPr lang="en-US" altLang="zh-CN" i="1" dirty="0" smtClean="0"/>
              <a:t>b</a:t>
            </a:r>
            <a:r>
              <a:rPr lang="en-US" altLang="zh-CN" dirty="0" smtClean="0"/>
              <a:t>)</a:t>
            </a:r>
          </a:p>
          <a:p>
            <a:endParaRPr lang="zh-CN" altLang="en-US" dirty="0"/>
          </a:p>
        </p:txBody>
      </p:sp>
    </p:spTree>
    <p:extLst>
      <p:ext uri="{BB962C8B-B14F-4D97-AF65-F5344CB8AC3E}">
        <p14:creationId xmlns:p14="http://schemas.microsoft.com/office/powerpoint/2010/main" xmlns="" val="14766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41</a:t>
            </a:fld>
            <a:endParaRPr lang="zh-CN" altLang="en-US"/>
          </a:p>
        </p:txBody>
      </p:sp>
      <p:sp>
        <p:nvSpPr>
          <p:cNvPr id="6" name="内容占位符 5"/>
          <p:cNvSpPr>
            <a:spLocks noGrp="1"/>
          </p:cNvSpPr>
          <p:nvPr>
            <p:ph sz="quarter" idx="1"/>
          </p:nvPr>
        </p:nvSpPr>
        <p:spPr/>
        <p:txBody>
          <a:bodyPr/>
          <a:lstStyle/>
          <a:p>
            <a:r>
              <a:rPr lang="en-US" altLang="zh-CN" dirty="0" smtClean="0"/>
              <a:t>(</a:t>
            </a:r>
            <a:r>
              <a:rPr lang="en-US" altLang="zh-CN" i="1" dirty="0" smtClean="0"/>
              <a:t>Z</a:t>
            </a:r>
            <a:r>
              <a:rPr lang="en-US" altLang="zh-CN" dirty="0" smtClean="0"/>
              <a:t>/9</a:t>
            </a:r>
            <a:r>
              <a:rPr lang="en-US" altLang="zh-CN" i="1" dirty="0" smtClean="0"/>
              <a:t>Z</a:t>
            </a:r>
            <a:r>
              <a:rPr lang="en-US" altLang="zh-CN" dirty="0" smtClean="0"/>
              <a:t>)</a:t>
            </a:r>
            <a:r>
              <a:rPr lang="en-US" altLang="zh-CN" baseline="30000" dirty="0" smtClean="0">
                <a:sym typeface="Symbol"/>
              </a:rPr>
              <a:t></a:t>
            </a:r>
            <a:r>
              <a:rPr lang="en-US" altLang="zh-CN" dirty="0" smtClean="0"/>
              <a:t> = </a:t>
            </a:r>
            <a:r>
              <a:rPr lang="en-US" altLang="zh-CN" i="1" dirty="0" smtClean="0"/>
              <a:t>Z</a:t>
            </a:r>
            <a:r>
              <a:rPr lang="en-US" altLang="zh-CN" baseline="-25000" dirty="0" smtClean="0"/>
              <a:t>9</a:t>
            </a:r>
            <a:r>
              <a:rPr lang="en-US" altLang="zh-CN" baseline="30000" dirty="0" smtClean="0"/>
              <a:t>*</a:t>
            </a:r>
            <a:r>
              <a:rPr lang="en-US" altLang="zh-CN" dirty="0" smtClean="0"/>
              <a:t> = {1, 2, 4, 5, 7, 8}</a:t>
            </a:r>
            <a:endParaRPr lang="en-US" altLang="zh-CN" i="1" dirty="0" smtClean="0"/>
          </a:p>
          <a:p>
            <a:r>
              <a:rPr lang="en-US" altLang="zh-CN" i="1" dirty="0" smtClean="0"/>
              <a:t>n</a:t>
            </a:r>
            <a:r>
              <a:rPr lang="en-US" altLang="zh-CN" dirty="0" smtClean="0"/>
              <a:t> = 9, </a:t>
            </a:r>
            <a:r>
              <a:rPr lang="el-GR" i="1" dirty="0" smtClean="0"/>
              <a:t>φ</a:t>
            </a:r>
            <a:r>
              <a:rPr lang="en-US" dirty="0" smtClean="0"/>
              <a:t>(</a:t>
            </a:r>
            <a:r>
              <a:rPr lang="en-US" i="1" dirty="0" smtClean="0"/>
              <a:t>n</a:t>
            </a:r>
            <a:r>
              <a:rPr lang="en-US" dirty="0" smtClean="0"/>
              <a:t>) = 6</a:t>
            </a:r>
          </a:p>
          <a:p>
            <a:r>
              <a:rPr lang="en-US" dirty="0" smtClean="0"/>
              <a:t>Primitive root of </a:t>
            </a:r>
            <a:r>
              <a:rPr lang="en-US" i="1" dirty="0" smtClean="0"/>
              <a:t>n</a:t>
            </a:r>
            <a:r>
              <a:rPr lang="en-US" dirty="0" smtClean="0"/>
              <a:t>: </a:t>
            </a:r>
            <a:r>
              <a:rPr lang="en-US" i="1" dirty="0" smtClean="0"/>
              <a:t>a</a:t>
            </a:r>
            <a:r>
              <a:rPr lang="en-US" dirty="0" smtClean="0"/>
              <a:t> = 2</a:t>
            </a:r>
            <a:endParaRPr lang="en-US" altLang="zh-CN" dirty="0" smtClean="0">
              <a:latin typeface="Gill Sans MT" pitchFamily="34" charset="0"/>
            </a:endParaRP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xmlns="" val="4145048680"/>
              </p:ext>
            </p:extLst>
          </p:nvPr>
        </p:nvGraphicFramePr>
        <p:xfrm>
          <a:off x="4786314" y="3071810"/>
          <a:ext cx="2143140" cy="2225040"/>
        </p:xfrm>
        <a:graphic>
          <a:graphicData uri="http://schemas.openxmlformats.org/drawingml/2006/table">
            <a:tbl>
              <a:tblPr firstRow="1" bandRow="1">
                <a:tableStyleId>{69CF1AB2-1976-4502-BF36-3FF5EA218861}</a:tableStyleId>
              </a:tblPr>
              <a:tblGrid>
                <a:gridCol w="1369862"/>
                <a:gridCol w="261484"/>
                <a:gridCol w="511794"/>
              </a:tblGrid>
              <a:tr h="370840">
                <a:tc>
                  <a:txBody>
                    <a:bodyPr/>
                    <a:lstStyle/>
                    <a:p>
                      <a:r>
                        <a:rPr lang="en-US" altLang="zh-CN" b="0" i="0" dirty="0" smtClean="0"/>
                        <a:t>dlog</a:t>
                      </a:r>
                      <a:r>
                        <a:rPr lang="en-US" altLang="zh-CN" b="0" i="0" baseline="-25000" dirty="0" smtClean="0"/>
                        <a:t>2, 9</a:t>
                      </a:r>
                      <a:r>
                        <a:rPr lang="en-US" altLang="zh-CN" b="0" dirty="0" smtClean="0"/>
                        <a:t> 1</a:t>
                      </a:r>
                      <a:endParaRPr lang="zh-CN" altLang="en-US" b="0" baseline="30000" dirty="0"/>
                    </a:p>
                  </a:txBody>
                  <a:tcPr/>
                </a:tc>
                <a:tc>
                  <a:txBody>
                    <a:bodyPr/>
                    <a:lstStyle/>
                    <a:p>
                      <a:r>
                        <a:rPr lang="en-US" altLang="zh-CN" b="0" dirty="0" smtClean="0"/>
                        <a:t>=</a:t>
                      </a:r>
                      <a:endParaRPr lang="zh-CN" altLang="en-US" b="0" dirty="0"/>
                    </a:p>
                  </a:txBody>
                  <a:tcPr/>
                </a:tc>
                <a:tc>
                  <a:txBody>
                    <a:bodyPr/>
                    <a:lstStyle/>
                    <a:p>
                      <a:r>
                        <a:rPr lang="en-US" altLang="zh-CN" b="0" dirty="0" smtClean="0"/>
                        <a:t>0</a:t>
                      </a:r>
                      <a:endParaRPr lang="zh-CN" altLang="en-US" b="0" dirty="0"/>
                    </a:p>
                  </a:txBody>
                  <a:tcPr/>
                </a:tc>
              </a:tr>
              <a:tr h="370840">
                <a:tc>
                  <a:txBody>
                    <a:bodyPr/>
                    <a:lstStyle/>
                    <a:p>
                      <a:r>
                        <a:rPr lang="en-US" altLang="zh-CN" b="0" i="0" dirty="0" smtClean="0"/>
                        <a:t>dlog</a:t>
                      </a:r>
                      <a:r>
                        <a:rPr lang="en-US" altLang="zh-CN" b="0" i="0" baseline="-25000" dirty="0" smtClean="0"/>
                        <a:t>2, 9</a:t>
                      </a:r>
                      <a:r>
                        <a:rPr lang="en-US" altLang="zh-CN" b="0" dirty="0" smtClean="0"/>
                        <a:t> 2</a:t>
                      </a:r>
                      <a:endParaRPr lang="zh-CN" altLang="en-US" b="0" baseline="30000" dirty="0"/>
                    </a:p>
                  </a:txBody>
                  <a:tcPr/>
                </a:tc>
                <a:tc>
                  <a:txBody>
                    <a:bodyPr/>
                    <a:lstStyle/>
                    <a:p>
                      <a:r>
                        <a:rPr lang="en-US" altLang="zh-CN" b="0" dirty="0" smtClean="0"/>
                        <a:t>=</a:t>
                      </a:r>
                      <a:endParaRPr lang="zh-CN" altLang="en-US" b="0" dirty="0"/>
                    </a:p>
                  </a:txBody>
                  <a:tcPr/>
                </a:tc>
                <a:tc>
                  <a:txBody>
                    <a:bodyPr/>
                    <a:lstStyle/>
                    <a:p>
                      <a:r>
                        <a:rPr lang="en-US" altLang="zh-CN" b="0" dirty="0" smtClean="0"/>
                        <a:t>1</a:t>
                      </a:r>
                      <a:endParaRPr lang="zh-CN" altLang="en-US" b="0" dirty="0"/>
                    </a:p>
                  </a:txBody>
                  <a:tcPr/>
                </a:tc>
              </a:tr>
              <a:tr h="370840">
                <a:tc>
                  <a:txBody>
                    <a:bodyPr/>
                    <a:lstStyle/>
                    <a:p>
                      <a:r>
                        <a:rPr lang="en-US" altLang="zh-CN" b="0" i="0" dirty="0" smtClean="0"/>
                        <a:t>dlog</a:t>
                      </a:r>
                      <a:r>
                        <a:rPr lang="en-US" altLang="zh-CN" b="0" i="0" baseline="-25000" dirty="0" smtClean="0"/>
                        <a:t>2, 9</a:t>
                      </a:r>
                      <a:r>
                        <a:rPr lang="en-US" altLang="zh-CN" b="0" dirty="0" smtClean="0"/>
                        <a:t> 4</a:t>
                      </a:r>
                      <a:endParaRPr lang="zh-CN" altLang="en-US" b="0" baseline="30000" dirty="0"/>
                    </a:p>
                  </a:txBody>
                  <a:tcPr/>
                </a:tc>
                <a:tc>
                  <a:txBody>
                    <a:bodyPr/>
                    <a:lstStyle/>
                    <a:p>
                      <a:r>
                        <a:rPr lang="en-US" altLang="zh-CN" b="0" dirty="0" smtClean="0"/>
                        <a:t>=</a:t>
                      </a:r>
                      <a:endParaRPr lang="zh-CN" altLang="en-US" b="0" dirty="0"/>
                    </a:p>
                  </a:txBody>
                  <a:tcPr/>
                </a:tc>
                <a:tc>
                  <a:txBody>
                    <a:bodyPr/>
                    <a:lstStyle/>
                    <a:p>
                      <a:r>
                        <a:rPr lang="en-US" altLang="zh-CN" b="0" dirty="0" smtClean="0"/>
                        <a:t>2</a:t>
                      </a:r>
                      <a:endParaRPr lang="zh-CN" altLang="en-US" b="0" dirty="0"/>
                    </a:p>
                  </a:txBody>
                  <a:tcPr/>
                </a:tc>
              </a:tr>
              <a:tr h="370840">
                <a:tc>
                  <a:txBody>
                    <a:bodyPr/>
                    <a:lstStyle/>
                    <a:p>
                      <a:r>
                        <a:rPr lang="en-US" altLang="zh-CN" b="0" i="0" dirty="0" smtClean="0"/>
                        <a:t>dlog</a:t>
                      </a:r>
                      <a:r>
                        <a:rPr lang="en-US" altLang="zh-CN" b="0" i="0" baseline="-25000" dirty="0" smtClean="0"/>
                        <a:t>2, 9</a:t>
                      </a:r>
                      <a:r>
                        <a:rPr lang="en-US" altLang="zh-CN" b="0" dirty="0" smtClean="0"/>
                        <a:t> 8</a:t>
                      </a:r>
                      <a:endParaRPr lang="zh-CN" altLang="en-US" b="0" baseline="30000" dirty="0"/>
                    </a:p>
                  </a:txBody>
                  <a:tcPr/>
                </a:tc>
                <a:tc>
                  <a:txBody>
                    <a:bodyPr/>
                    <a:lstStyle/>
                    <a:p>
                      <a:r>
                        <a:rPr lang="en-US" altLang="zh-CN" b="0" dirty="0" smtClean="0"/>
                        <a:t>=</a:t>
                      </a:r>
                      <a:endParaRPr lang="zh-CN" altLang="en-US" b="0" dirty="0"/>
                    </a:p>
                  </a:txBody>
                  <a:tcPr/>
                </a:tc>
                <a:tc>
                  <a:txBody>
                    <a:bodyPr/>
                    <a:lstStyle/>
                    <a:p>
                      <a:r>
                        <a:rPr lang="en-US" altLang="zh-CN" b="0" dirty="0" smtClean="0"/>
                        <a:t>3</a:t>
                      </a:r>
                      <a:endParaRPr lang="zh-CN" altLang="en-US" b="0" dirty="0"/>
                    </a:p>
                  </a:txBody>
                  <a:tcPr/>
                </a:tc>
              </a:tr>
              <a:tr h="370840">
                <a:tc>
                  <a:txBody>
                    <a:bodyPr/>
                    <a:lstStyle/>
                    <a:p>
                      <a:r>
                        <a:rPr lang="en-US" altLang="zh-CN" b="0" i="0" dirty="0" smtClean="0"/>
                        <a:t>dlog</a:t>
                      </a:r>
                      <a:r>
                        <a:rPr lang="en-US" altLang="zh-CN" b="0" i="0" baseline="-25000" dirty="0" smtClean="0"/>
                        <a:t>2, 9</a:t>
                      </a:r>
                      <a:r>
                        <a:rPr lang="en-US" altLang="zh-CN" b="0" dirty="0" smtClean="0"/>
                        <a:t> 7</a:t>
                      </a:r>
                      <a:endParaRPr lang="zh-CN" altLang="en-US" b="0" baseline="30000" dirty="0"/>
                    </a:p>
                  </a:txBody>
                  <a:tcPr/>
                </a:tc>
                <a:tc>
                  <a:txBody>
                    <a:bodyPr/>
                    <a:lstStyle/>
                    <a:p>
                      <a:r>
                        <a:rPr lang="en-US" altLang="zh-CN" b="0" dirty="0" smtClean="0"/>
                        <a:t>=</a:t>
                      </a:r>
                      <a:endParaRPr lang="zh-CN" altLang="en-US" b="0" dirty="0"/>
                    </a:p>
                  </a:txBody>
                  <a:tcPr/>
                </a:tc>
                <a:tc>
                  <a:txBody>
                    <a:bodyPr/>
                    <a:lstStyle/>
                    <a:p>
                      <a:r>
                        <a:rPr lang="en-US" altLang="zh-CN" b="0" dirty="0" smtClean="0"/>
                        <a:t>4</a:t>
                      </a:r>
                      <a:endParaRPr lang="zh-CN" altLang="en-US" b="0" dirty="0"/>
                    </a:p>
                  </a:txBody>
                  <a:tcPr/>
                </a:tc>
              </a:tr>
              <a:tr h="370840">
                <a:tc>
                  <a:txBody>
                    <a:bodyPr/>
                    <a:lstStyle/>
                    <a:p>
                      <a:r>
                        <a:rPr lang="en-US" altLang="zh-CN" b="0" i="0" dirty="0" smtClean="0"/>
                        <a:t>dlog</a:t>
                      </a:r>
                      <a:r>
                        <a:rPr lang="en-US" altLang="zh-CN" b="0" i="0" baseline="-25000" dirty="0" smtClean="0"/>
                        <a:t>2, 9</a:t>
                      </a:r>
                      <a:r>
                        <a:rPr lang="en-US" altLang="zh-CN" b="0" dirty="0" smtClean="0"/>
                        <a:t> 5</a:t>
                      </a:r>
                      <a:endParaRPr lang="zh-CN" altLang="en-US" b="0" baseline="30000" dirty="0"/>
                    </a:p>
                  </a:txBody>
                  <a:tcPr/>
                </a:tc>
                <a:tc>
                  <a:txBody>
                    <a:bodyPr/>
                    <a:lstStyle/>
                    <a:p>
                      <a:r>
                        <a:rPr lang="en-US" altLang="zh-CN" b="0" dirty="0" smtClean="0"/>
                        <a:t>=</a:t>
                      </a:r>
                      <a:endParaRPr lang="zh-CN" altLang="en-US" b="0" dirty="0"/>
                    </a:p>
                  </a:txBody>
                  <a:tcPr/>
                </a:tc>
                <a:tc>
                  <a:txBody>
                    <a:bodyPr/>
                    <a:lstStyle/>
                    <a:p>
                      <a:r>
                        <a:rPr lang="en-US" altLang="zh-CN" b="0" dirty="0" smtClean="0"/>
                        <a:t>5</a:t>
                      </a:r>
                      <a:endParaRPr lang="zh-CN" altLang="en-US" b="0" dirty="0"/>
                    </a:p>
                  </a:txBody>
                  <a:tcPr/>
                </a:tc>
              </a:tr>
            </a:tbl>
          </a:graphicData>
        </a:graphic>
      </p:graphicFrame>
      <p:graphicFrame>
        <p:nvGraphicFramePr>
          <p:cNvPr id="8" name="表格 7"/>
          <p:cNvGraphicFramePr>
            <a:graphicFrameLocks noGrp="1"/>
          </p:cNvGraphicFramePr>
          <p:nvPr/>
        </p:nvGraphicFramePr>
        <p:xfrm>
          <a:off x="1928794" y="3071810"/>
          <a:ext cx="2357453" cy="2966720"/>
        </p:xfrm>
        <a:graphic>
          <a:graphicData uri="http://schemas.openxmlformats.org/drawingml/2006/table">
            <a:tbl>
              <a:tblPr firstRow="1" bandRow="1">
                <a:tableStyleId>{69CF1AB2-1976-4502-BF36-3FF5EA218861}</a:tableStyleId>
              </a:tblPr>
              <a:tblGrid>
                <a:gridCol w="531452"/>
                <a:gridCol w="531452"/>
                <a:gridCol w="1294549"/>
              </a:tblGrid>
              <a:tr h="370840">
                <a:tc>
                  <a:txBody>
                    <a:bodyPr/>
                    <a:lstStyle/>
                    <a:p>
                      <a:r>
                        <a:rPr lang="en-US" altLang="zh-CN" b="0" dirty="0" smtClean="0"/>
                        <a:t>2</a:t>
                      </a:r>
                      <a:r>
                        <a:rPr lang="en-US" altLang="zh-CN" b="0" baseline="30000" dirty="0" smtClean="0"/>
                        <a:t>0</a:t>
                      </a:r>
                      <a:endParaRPr lang="zh-CN" altLang="en-US" b="0" baseline="30000" dirty="0"/>
                    </a:p>
                  </a:txBody>
                  <a:tcPr/>
                </a:tc>
                <a:tc>
                  <a:txBody>
                    <a:bodyPr/>
                    <a:lstStyle/>
                    <a:p>
                      <a:r>
                        <a:rPr lang="en-US" altLang="zh-CN" b="0" dirty="0" smtClean="0"/>
                        <a:t>=</a:t>
                      </a:r>
                      <a:endParaRPr lang="zh-CN" altLang="en-US" b="0" dirty="0"/>
                    </a:p>
                  </a:txBody>
                  <a:tcPr/>
                </a:tc>
                <a:tc>
                  <a:txBody>
                    <a:bodyPr/>
                    <a:lstStyle/>
                    <a:p>
                      <a:r>
                        <a:rPr lang="en-US" altLang="zh-CN" b="0" dirty="0" smtClean="0"/>
                        <a:t>1</a:t>
                      </a:r>
                      <a:endParaRPr lang="zh-CN" altLang="en-US"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1</a:t>
                      </a:r>
                      <a:endParaRPr lang="zh-CN" altLang="en-US" baseline="30000" dirty="0" smtClean="0"/>
                    </a:p>
                  </a:txBody>
                  <a:tcPr/>
                </a:tc>
                <a:tc>
                  <a:txBody>
                    <a:bodyPr/>
                    <a:lstStyle/>
                    <a:p>
                      <a:r>
                        <a:rPr lang="en-US" altLang="zh-CN" dirty="0" smtClean="0"/>
                        <a:t>=</a:t>
                      </a:r>
                      <a:endParaRPr lang="zh-CN" altLang="en-US" dirty="0"/>
                    </a:p>
                  </a:txBody>
                  <a:tcPr/>
                </a:tc>
                <a:tc>
                  <a:txBody>
                    <a:bodyPr/>
                    <a:lstStyle/>
                    <a:p>
                      <a:r>
                        <a:rPr lang="en-US" altLang="zh-CN" dirty="0" smtClean="0"/>
                        <a:t>2</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2</a:t>
                      </a:r>
                      <a:endParaRPr lang="zh-CN" altLang="en-US" baseline="30000" dirty="0" smtClean="0"/>
                    </a:p>
                  </a:txBody>
                  <a:tcPr/>
                </a:tc>
                <a:tc>
                  <a:txBody>
                    <a:bodyPr/>
                    <a:lstStyle/>
                    <a:p>
                      <a:r>
                        <a:rPr lang="en-US" altLang="zh-CN" dirty="0" smtClean="0"/>
                        <a:t>=</a:t>
                      </a:r>
                      <a:endParaRPr lang="zh-CN" altLang="en-US" dirty="0"/>
                    </a:p>
                  </a:txBody>
                  <a:tcPr/>
                </a:tc>
                <a:tc>
                  <a:txBody>
                    <a:bodyPr/>
                    <a:lstStyle/>
                    <a:p>
                      <a:r>
                        <a:rPr lang="en-US" altLang="zh-CN" dirty="0" smtClean="0"/>
                        <a:t>4</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3</a:t>
                      </a:r>
                      <a:endParaRPr lang="zh-CN" altLang="en-US" baseline="30000" dirty="0" smtClean="0"/>
                    </a:p>
                  </a:txBody>
                  <a:tcPr/>
                </a:tc>
                <a:tc>
                  <a:txBody>
                    <a:bodyPr/>
                    <a:lstStyle/>
                    <a:p>
                      <a:r>
                        <a:rPr lang="en-US" altLang="zh-CN" dirty="0" smtClean="0"/>
                        <a:t>=</a:t>
                      </a:r>
                      <a:endParaRPr lang="zh-CN" altLang="en-US" dirty="0"/>
                    </a:p>
                  </a:txBody>
                  <a:tcPr/>
                </a:tc>
                <a:tc>
                  <a:txBody>
                    <a:bodyPr/>
                    <a:lstStyle/>
                    <a:p>
                      <a:r>
                        <a:rPr lang="en-US" altLang="zh-CN" dirty="0" smtClean="0"/>
                        <a:t>8</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4</a:t>
                      </a:r>
                      <a:endParaRPr lang="zh-CN" altLang="en-US" baseline="30000" dirty="0" smtClean="0"/>
                    </a:p>
                  </a:txBody>
                  <a:tcPr/>
                </a:tc>
                <a:tc>
                  <a:txBody>
                    <a:bodyPr/>
                    <a:lstStyle/>
                    <a:p>
                      <a:r>
                        <a:rPr lang="en-US" altLang="zh-CN" dirty="0" smtClean="0">
                          <a:sym typeface="Symbol"/>
                        </a:rPr>
                        <a:t></a:t>
                      </a:r>
                      <a:endParaRPr lang="zh-CN" altLang="en-US" dirty="0"/>
                    </a:p>
                  </a:txBody>
                  <a:tcPr/>
                </a:tc>
                <a:tc>
                  <a:txBody>
                    <a:bodyPr/>
                    <a:lstStyle/>
                    <a:p>
                      <a:r>
                        <a:rPr lang="en-US" altLang="zh-CN" dirty="0" smtClean="0"/>
                        <a:t>7 mod 9</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5</a:t>
                      </a:r>
                      <a:endParaRPr lang="zh-CN" altLang="en-US"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Symbol"/>
                        </a:rPr>
                        <a:t></a:t>
                      </a:r>
                      <a:endParaRPr lang="zh-CN" altLang="en-US" dirty="0" smtClean="0"/>
                    </a:p>
                  </a:txBody>
                  <a:tcPr/>
                </a:tc>
                <a:tc>
                  <a:txBody>
                    <a:bodyPr/>
                    <a:lstStyle/>
                    <a:p>
                      <a:r>
                        <a:rPr lang="en-US" altLang="zh-CN" dirty="0" smtClean="0"/>
                        <a:t>5 mod 9</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6</a:t>
                      </a:r>
                      <a:endParaRPr lang="zh-CN" altLang="en-US"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Symbol"/>
                        </a:rPr>
                        <a:t></a:t>
                      </a:r>
                      <a:endParaRPr lang="zh-CN" altLang="en-US" dirty="0" smtClean="0"/>
                    </a:p>
                  </a:txBody>
                  <a:tcPr/>
                </a:tc>
                <a:tc>
                  <a:txBody>
                    <a:bodyPr/>
                    <a:lstStyle/>
                    <a:p>
                      <a:r>
                        <a:rPr lang="en-US" altLang="zh-CN" dirty="0" smtClean="0"/>
                        <a:t>1 mod 9</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en-US" altLang="zh-CN" baseline="30000" dirty="0" smtClean="0"/>
                        <a:t>7</a:t>
                      </a:r>
                      <a:endParaRPr lang="zh-CN" altLang="en-US"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ym typeface="Symbol"/>
                        </a:rPr>
                        <a:t></a:t>
                      </a:r>
                      <a:endParaRPr lang="zh-CN" altLang="en-US" dirty="0" smtClean="0"/>
                    </a:p>
                  </a:txBody>
                  <a:tcPr/>
                </a:tc>
                <a:tc>
                  <a:txBody>
                    <a:bodyPr/>
                    <a:lstStyle/>
                    <a:p>
                      <a:r>
                        <a:rPr lang="en-US" altLang="zh-CN" dirty="0" smtClean="0"/>
                        <a:t>2 mod 9</a:t>
                      </a:r>
                      <a:endParaRPr lang="zh-CN" altLang="en-US" dirty="0"/>
                    </a:p>
                  </a:txBody>
                  <a:tcPr/>
                </a:tc>
              </a:tr>
            </a:tbl>
          </a:graphicData>
        </a:graphic>
      </p:graphicFrame>
    </p:spTree>
    <p:extLst>
      <p:ext uri="{BB962C8B-B14F-4D97-AF65-F5344CB8AC3E}">
        <p14:creationId xmlns:p14="http://schemas.microsoft.com/office/powerpoint/2010/main" xmlns="" val="2089377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42</a:t>
            </a:fld>
            <a:endParaRPr lang="zh-CN" altLang="en-US"/>
          </a:p>
        </p:txBody>
      </p:sp>
      <p:sp>
        <p:nvSpPr>
          <p:cNvPr id="6" name="内容占位符 5"/>
          <p:cNvSpPr>
            <a:spLocks noGrp="1"/>
          </p:cNvSpPr>
          <p:nvPr>
            <p:ph sz="quarter" idx="1"/>
          </p:nvPr>
        </p:nvSpPr>
        <p:spPr/>
        <p:txBody>
          <a:bodyPr/>
          <a:lstStyle/>
          <a:p>
            <a:pPr marL="0" indent="0">
              <a:buNone/>
            </a:pPr>
            <a:r>
              <a:rPr lang="en-US" dirty="0" smtClean="0"/>
              <a:t>[1] A. </a:t>
            </a:r>
            <a:r>
              <a:rPr lang="en-US" dirty="0" err="1" smtClean="0"/>
              <a:t>Kak</a:t>
            </a:r>
            <a:r>
              <a:rPr lang="en-US" dirty="0" smtClean="0"/>
              <a:t>. Lecture Notes on Computer and Network Security, Lecture 4: Finite Fields, 2012</a:t>
            </a:r>
          </a:p>
          <a:p>
            <a:pPr marL="0" indent="0">
              <a:buNone/>
            </a:pPr>
            <a:r>
              <a:rPr lang="en-US" altLang="zh-CN" dirty="0" smtClean="0"/>
              <a:t>[2] </a:t>
            </a:r>
            <a:r>
              <a:rPr lang="en-US" dirty="0" smtClean="0"/>
              <a:t>Stallings William. Cryptography and Network Security: Principles and Practice, 5th Edition. Prentice Hall, 2011</a:t>
            </a:r>
          </a:p>
          <a:p>
            <a:pPr lvl="0"/>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Arithmetic operations on polynomials over </a:t>
            </a:r>
            <a:r>
              <a:rPr lang="en-US" altLang="zh-CN" b="1" i="1" dirty="0" smtClean="0"/>
              <a:t>GF</a:t>
            </a:r>
            <a:r>
              <a:rPr lang="en-US" altLang="zh-CN" dirty="0" smtClean="0"/>
              <a:t>(2)</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43</a:t>
            </a:fld>
            <a:endParaRPr lang="zh-CN" altLang="en-US"/>
          </a:p>
        </p:txBody>
      </p:sp>
      <p:sp>
        <p:nvSpPr>
          <p:cNvPr id="6" name="内容占位符 5"/>
          <p:cNvSpPr>
            <a:spLocks noGrp="1"/>
          </p:cNvSpPr>
          <p:nvPr>
            <p:ph sz="quarter" idx="1"/>
          </p:nvPr>
        </p:nvSpPr>
        <p:spPr/>
        <p:txBody>
          <a:bodyPr/>
          <a:lstStyle/>
          <a:p>
            <a:r>
              <a:rPr lang="en-US" altLang="zh-CN" dirty="0" smtClean="0"/>
              <a:t>E.g. </a:t>
            </a:r>
          </a:p>
          <a:p>
            <a:pPr lvl="1"/>
            <a:r>
              <a:rPr lang="en-AU" i="1" dirty="0" smtClean="0"/>
              <a:t>f</a:t>
            </a:r>
            <a:r>
              <a:rPr lang="en-AU" dirty="0" smtClean="0"/>
              <a:t>(</a:t>
            </a:r>
            <a:r>
              <a:rPr lang="en-AU" i="1" dirty="0" smtClean="0"/>
              <a:t>x</a:t>
            </a:r>
            <a:r>
              <a:rPr lang="en-AU" dirty="0" smtClean="0"/>
              <a:t>) = 5</a:t>
            </a:r>
            <a:r>
              <a:rPr lang="en-AU" i="1" dirty="0" smtClean="0"/>
              <a:t>x</a:t>
            </a:r>
            <a:r>
              <a:rPr lang="en-AU" baseline="30000" dirty="0" smtClean="0"/>
              <a:t>2</a:t>
            </a:r>
            <a:r>
              <a:rPr lang="en-AU" dirty="0" smtClean="0"/>
              <a:t> + 4</a:t>
            </a:r>
            <a:r>
              <a:rPr lang="en-AU" i="1" dirty="0" smtClean="0"/>
              <a:t>x</a:t>
            </a:r>
            <a:r>
              <a:rPr lang="en-AU" dirty="0" smtClean="0"/>
              <a:t> + 6 </a:t>
            </a:r>
          </a:p>
          <a:p>
            <a:pPr lvl="1"/>
            <a:r>
              <a:rPr lang="en-AU" i="1" dirty="0" smtClean="0"/>
              <a:t>g</a:t>
            </a:r>
            <a:r>
              <a:rPr lang="en-AU" dirty="0" smtClean="0"/>
              <a:t>(</a:t>
            </a:r>
            <a:r>
              <a:rPr lang="en-AU" i="1" dirty="0" smtClean="0"/>
              <a:t>x</a:t>
            </a:r>
            <a:r>
              <a:rPr lang="en-AU" dirty="0" smtClean="0"/>
              <a:t>) = 5</a:t>
            </a:r>
            <a:r>
              <a:rPr lang="en-AU" i="1" dirty="0" smtClean="0"/>
              <a:t>x</a:t>
            </a:r>
            <a:r>
              <a:rPr lang="en-AU" dirty="0" smtClean="0"/>
              <a:t> + 6</a:t>
            </a:r>
            <a:endParaRPr lang="en-AU" baseline="-25000" dirty="0" smtClean="0"/>
          </a:p>
          <a:p>
            <a:pPr lvl="1"/>
            <a:r>
              <a:rPr lang="en-AU" i="1" dirty="0" smtClean="0"/>
              <a:t>f</a:t>
            </a:r>
            <a:r>
              <a:rPr lang="en-AU" dirty="0" smtClean="0"/>
              <a:t>(</a:t>
            </a:r>
            <a:r>
              <a:rPr lang="en-AU" i="1" dirty="0" smtClean="0"/>
              <a:t>x</a:t>
            </a:r>
            <a:r>
              <a:rPr lang="en-AU" dirty="0" smtClean="0"/>
              <a:t>) + </a:t>
            </a:r>
            <a:r>
              <a:rPr lang="en-AU" i="1" dirty="0" smtClean="0"/>
              <a:t>g</a:t>
            </a:r>
            <a:r>
              <a:rPr lang="en-AU" dirty="0" smtClean="0"/>
              <a:t>(</a:t>
            </a:r>
            <a:r>
              <a:rPr lang="en-AU" i="1" dirty="0" smtClean="0"/>
              <a:t>x</a:t>
            </a:r>
            <a:r>
              <a:rPr lang="en-AU" dirty="0" smtClean="0"/>
              <a:t>) = 5</a:t>
            </a:r>
            <a:r>
              <a:rPr lang="en-AU" i="1" dirty="0" smtClean="0"/>
              <a:t>x</a:t>
            </a:r>
            <a:r>
              <a:rPr lang="en-AU" baseline="30000" dirty="0" smtClean="0"/>
              <a:t>2</a:t>
            </a:r>
            <a:r>
              <a:rPr lang="en-AU" dirty="0" smtClean="0"/>
              <a:t> + 2</a:t>
            </a:r>
            <a:r>
              <a:rPr lang="en-AU" i="1" dirty="0" smtClean="0"/>
              <a:t>x</a:t>
            </a:r>
            <a:r>
              <a:rPr lang="en-AU" dirty="0" smtClean="0"/>
              <a:t> + 5</a:t>
            </a:r>
          </a:p>
          <a:p>
            <a:pPr lvl="1"/>
            <a:r>
              <a:rPr lang="en-AU" i="1" dirty="0" smtClean="0"/>
              <a:t>f</a:t>
            </a:r>
            <a:r>
              <a:rPr lang="en-AU" dirty="0" smtClean="0"/>
              <a:t>(</a:t>
            </a:r>
            <a:r>
              <a:rPr lang="en-AU" i="1" dirty="0" smtClean="0"/>
              <a:t>x</a:t>
            </a:r>
            <a:r>
              <a:rPr lang="en-AU" dirty="0" smtClean="0"/>
              <a:t>) – </a:t>
            </a:r>
            <a:r>
              <a:rPr lang="en-AU" i="1" dirty="0" smtClean="0"/>
              <a:t>g</a:t>
            </a:r>
            <a:r>
              <a:rPr lang="en-AU" dirty="0" smtClean="0"/>
              <a:t>(</a:t>
            </a:r>
            <a:r>
              <a:rPr lang="en-AU" i="1" dirty="0" smtClean="0"/>
              <a:t>x</a:t>
            </a:r>
            <a:r>
              <a:rPr lang="en-AU" dirty="0" smtClean="0"/>
              <a:t>) = 5</a:t>
            </a:r>
            <a:r>
              <a:rPr lang="en-AU" i="1" dirty="0" smtClean="0"/>
              <a:t>x</a:t>
            </a:r>
            <a:r>
              <a:rPr lang="en-AU" baseline="30000" dirty="0" smtClean="0"/>
              <a:t>2</a:t>
            </a:r>
            <a:r>
              <a:rPr lang="en-AU" dirty="0" smtClean="0"/>
              <a:t> + 6</a:t>
            </a:r>
            <a:r>
              <a:rPr lang="en-AU" i="1" dirty="0" smtClean="0"/>
              <a:t>x</a:t>
            </a:r>
            <a:endParaRPr lang="en-AU" dirty="0" smtClean="0"/>
          </a:p>
          <a:p>
            <a:pPr lvl="1"/>
            <a:r>
              <a:rPr lang="en-AU" i="1" dirty="0" smtClean="0"/>
              <a:t>f</a:t>
            </a:r>
            <a:r>
              <a:rPr lang="en-AU" dirty="0" smtClean="0"/>
              <a:t>(</a:t>
            </a:r>
            <a:r>
              <a:rPr lang="en-AU" i="1" dirty="0" smtClean="0"/>
              <a:t>x</a:t>
            </a:r>
            <a:r>
              <a:rPr lang="en-AU" dirty="0" smtClean="0"/>
              <a:t>) </a:t>
            </a:r>
            <a:r>
              <a:rPr lang="en-US" altLang="zh-CN" dirty="0" smtClean="0">
                <a:sym typeface="Symbol"/>
              </a:rPr>
              <a:t></a:t>
            </a:r>
            <a:r>
              <a:rPr lang="en-AU" dirty="0" smtClean="0"/>
              <a:t> </a:t>
            </a:r>
            <a:r>
              <a:rPr lang="en-AU" i="1" dirty="0" smtClean="0"/>
              <a:t>g</a:t>
            </a:r>
            <a:r>
              <a:rPr lang="en-AU" dirty="0" smtClean="0"/>
              <a:t>(</a:t>
            </a:r>
            <a:r>
              <a:rPr lang="en-AU" i="1" dirty="0" smtClean="0"/>
              <a:t>x</a:t>
            </a:r>
            <a:r>
              <a:rPr lang="en-AU" dirty="0" smtClean="0"/>
              <a:t>) = 4</a:t>
            </a:r>
            <a:r>
              <a:rPr lang="en-AU" i="1" dirty="0" smtClean="0"/>
              <a:t>x</a:t>
            </a:r>
            <a:r>
              <a:rPr lang="en-AU" baseline="30000" dirty="0" smtClean="0"/>
              <a:t>3</a:t>
            </a:r>
            <a:r>
              <a:rPr lang="en-AU" dirty="0" smtClean="0"/>
              <a:t> + </a:t>
            </a:r>
            <a:r>
              <a:rPr lang="en-AU" i="1" dirty="0" smtClean="0"/>
              <a:t>x</a:t>
            </a:r>
            <a:r>
              <a:rPr lang="en-AU" baseline="30000" dirty="0" smtClean="0"/>
              <a:t>2</a:t>
            </a:r>
            <a:r>
              <a:rPr lang="en-AU" dirty="0" smtClean="0"/>
              <a:t> + 5</a:t>
            </a:r>
            <a:r>
              <a:rPr lang="en-AU" i="1" dirty="0" smtClean="0"/>
              <a:t>x</a:t>
            </a:r>
            <a:r>
              <a:rPr lang="en-AU" dirty="0" smtClean="0"/>
              <a:t> + 1</a:t>
            </a:r>
          </a:p>
          <a:p>
            <a:pPr lvl="1"/>
            <a:r>
              <a:rPr lang="en-AU" i="1" dirty="0" smtClean="0"/>
              <a:t>f</a:t>
            </a:r>
            <a:r>
              <a:rPr lang="en-AU" dirty="0" smtClean="0"/>
              <a:t>(</a:t>
            </a:r>
            <a:r>
              <a:rPr lang="en-AU" i="1" dirty="0" smtClean="0"/>
              <a:t>x</a:t>
            </a:r>
            <a:r>
              <a:rPr lang="en-AU" dirty="0" smtClean="0"/>
              <a:t>) </a:t>
            </a:r>
            <a:r>
              <a:rPr lang="en-US" altLang="zh-CN" dirty="0" smtClean="0">
                <a:sym typeface="Symbol"/>
              </a:rPr>
              <a:t>/</a:t>
            </a:r>
            <a:r>
              <a:rPr lang="en-AU" dirty="0" smtClean="0"/>
              <a:t> </a:t>
            </a:r>
            <a:r>
              <a:rPr lang="en-AU" i="1" dirty="0" smtClean="0"/>
              <a:t>g</a:t>
            </a:r>
            <a:r>
              <a:rPr lang="en-AU" dirty="0" smtClean="0"/>
              <a:t>(</a:t>
            </a:r>
            <a:r>
              <a:rPr lang="en-AU" i="1" dirty="0" smtClean="0"/>
              <a:t>x</a:t>
            </a:r>
            <a:r>
              <a:rPr lang="en-AU" dirty="0" smtClean="0"/>
              <a:t>) = 6</a:t>
            </a:r>
            <a:r>
              <a:rPr lang="en-AU" i="1" dirty="0" smtClean="0"/>
              <a:t>x</a:t>
            </a:r>
            <a:r>
              <a:rPr lang="en-AU" dirty="0" smtClean="0"/>
              <a:t> + 6</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5</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sz="2800" dirty="0"/>
              <a:t>Modular arithmetic</a:t>
            </a:r>
            <a:r>
              <a:rPr lang="zh-CN" altLang="en-US" sz="2800" dirty="0"/>
              <a:t>模运算</a:t>
            </a:r>
            <a:endParaRPr lang="en-US" altLang="zh-CN" sz="2800" dirty="0"/>
          </a:p>
          <a:p>
            <a:r>
              <a:rPr lang="en-US" altLang="zh-CN" sz="2800" b="1" dirty="0" smtClean="0"/>
              <a:t>Group, ring, field</a:t>
            </a:r>
          </a:p>
          <a:p>
            <a:r>
              <a:rPr lang="en-US" altLang="zh-CN" sz="2800" dirty="0" smtClean="0"/>
              <a:t>Multiplicative group</a:t>
            </a:r>
            <a:r>
              <a:rPr lang="en-US" altLang="zh-CN" sz="2800" i="1" dirty="0"/>
              <a:t> Z</a:t>
            </a:r>
            <a:r>
              <a:rPr lang="en-US" altLang="zh-CN" sz="2800" i="1" baseline="-25000" dirty="0"/>
              <a:t>n</a:t>
            </a:r>
            <a:r>
              <a:rPr lang="en-US" altLang="zh-CN" sz="2800" i="1" baseline="30000" dirty="0" smtClean="0"/>
              <a:t>* </a:t>
            </a:r>
            <a:r>
              <a:rPr lang="zh-CN" altLang="en-US" sz="2800" dirty="0" smtClean="0"/>
              <a:t>乘法群</a:t>
            </a:r>
            <a:endParaRPr lang="en-US" altLang="zh-CN" sz="2800" dirty="0" smtClean="0"/>
          </a:p>
          <a:p>
            <a:r>
              <a:rPr lang="en-US" altLang="zh-CN" sz="2800" dirty="0" smtClean="0"/>
              <a:t>Cyclic group </a:t>
            </a:r>
            <a:r>
              <a:rPr lang="en-US" altLang="zh-CN" sz="2800" i="1" dirty="0" smtClean="0"/>
              <a:t>Z</a:t>
            </a:r>
            <a:r>
              <a:rPr lang="en-US" altLang="zh-CN" sz="2800" i="1" baseline="-25000" dirty="0" smtClean="0"/>
              <a:t>n</a:t>
            </a:r>
            <a:r>
              <a:rPr lang="en-US" altLang="zh-CN" sz="2800" i="1" baseline="30000" dirty="0" smtClean="0"/>
              <a:t>*</a:t>
            </a:r>
            <a:r>
              <a:rPr lang="en-US" altLang="zh-CN" sz="2800" dirty="0" smtClean="0"/>
              <a:t> </a:t>
            </a:r>
            <a:r>
              <a:rPr lang="zh-CN" altLang="en-US" sz="2800" dirty="0" smtClean="0"/>
              <a:t>循环群</a:t>
            </a:r>
            <a:endParaRPr lang="en-US" altLang="zh-CN" sz="2800" dirty="0" smtClean="0"/>
          </a:p>
          <a:p>
            <a:r>
              <a:rPr lang="en-US" altLang="zh-CN" sz="2800" dirty="0"/>
              <a:t>Finite </a:t>
            </a:r>
            <a:r>
              <a:rPr lang="en-US" altLang="zh-CN" sz="2800" dirty="0" smtClean="0"/>
              <a:t>field </a:t>
            </a:r>
            <a:r>
              <a:rPr lang="en-US" altLang="zh-CN" sz="2800" i="1" dirty="0" err="1" smtClean="0"/>
              <a:t>F</a:t>
            </a:r>
            <a:r>
              <a:rPr lang="en-US" altLang="zh-CN" sz="2800" i="1" baseline="-25000" dirty="0" err="1" smtClean="0"/>
              <a:t>p</a:t>
            </a:r>
            <a:r>
              <a:rPr lang="en-US" altLang="zh-CN" sz="2800" i="1" baseline="-25000" dirty="0" smtClean="0"/>
              <a:t> </a:t>
            </a:r>
            <a:r>
              <a:rPr lang="zh-CN" altLang="en-US" sz="2800" dirty="0" smtClean="0"/>
              <a:t>有限域</a:t>
            </a:r>
            <a:endParaRPr lang="en-US" altLang="zh-CN" sz="2800" dirty="0" smtClean="0"/>
          </a:p>
          <a:p>
            <a:r>
              <a:rPr lang="en-US" altLang="zh-CN" sz="2800" dirty="0" smtClean="0">
                <a:solidFill>
                  <a:schemeClr val="bg1">
                    <a:lumMod val="50000"/>
                  </a:schemeClr>
                </a:solidFill>
              </a:rPr>
              <a:t>Polynomial arithmetic</a:t>
            </a:r>
            <a:r>
              <a:rPr lang="zh-CN" altLang="en-US" sz="2800" dirty="0" smtClean="0">
                <a:solidFill>
                  <a:schemeClr val="bg1">
                    <a:lumMod val="50000"/>
                  </a:schemeClr>
                </a:solidFill>
              </a:rPr>
              <a:t>多项式运算</a:t>
            </a:r>
            <a:endParaRPr lang="en-US" altLang="zh-CN" sz="2800" dirty="0" smtClean="0">
              <a:solidFill>
                <a:schemeClr val="bg1">
                  <a:lumMod val="50000"/>
                </a:schemeClr>
              </a:solidFill>
            </a:endParaRPr>
          </a:p>
          <a:p>
            <a:pPr lvl="1"/>
            <a:r>
              <a:rPr lang="en-US" altLang="zh-CN" sz="2500" dirty="0" smtClean="0">
                <a:solidFill>
                  <a:schemeClr val="bg1">
                    <a:lumMod val="50000"/>
                  </a:schemeClr>
                </a:solidFill>
              </a:rPr>
              <a:t>Polynomial coefficients are drawn from a finite field</a:t>
            </a:r>
          </a:p>
          <a:p>
            <a:pPr lvl="1"/>
            <a:r>
              <a:rPr lang="en-US" altLang="zh-CN" sz="2500" dirty="0" smtClean="0">
                <a:solidFill>
                  <a:schemeClr val="bg1">
                    <a:lumMod val="50000"/>
                  </a:schemeClr>
                </a:solidFill>
              </a:rPr>
              <a:t>The concept of an irreducible polynomial</a:t>
            </a:r>
          </a:p>
          <a:p>
            <a:pPr lvl="1"/>
            <a:r>
              <a:rPr lang="en-US" altLang="zh-CN" sz="2500" dirty="0" smtClean="0">
                <a:solidFill>
                  <a:schemeClr val="bg1">
                    <a:lumMod val="50000"/>
                  </a:schemeClr>
                </a:solidFill>
              </a:rPr>
              <a:t>Polynomials over the </a:t>
            </a:r>
            <a:r>
              <a:rPr lang="en-US" altLang="zh-CN" sz="2500" b="1" i="1" dirty="0" smtClean="0">
                <a:solidFill>
                  <a:schemeClr val="bg1">
                    <a:lumMod val="50000"/>
                  </a:schemeClr>
                </a:solidFill>
              </a:rPr>
              <a:t>GF</a:t>
            </a:r>
            <a:r>
              <a:rPr lang="en-US" altLang="zh-CN" sz="2500" dirty="0" smtClean="0">
                <a:solidFill>
                  <a:schemeClr val="bg1">
                    <a:lumMod val="50000"/>
                  </a:schemeClr>
                </a:solidFill>
              </a:rPr>
              <a:t>(2) finite field</a:t>
            </a:r>
          </a:p>
          <a:p>
            <a:r>
              <a:rPr lang="en-US" altLang="zh-CN" sz="2800" dirty="0" smtClean="0">
                <a:solidFill>
                  <a:schemeClr val="bg1">
                    <a:lumMod val="50000"/>
                  </a:schemeClr>
                </a:solidFill>
              </a:rPr>
              <a:t>Finite fields of the form </a:t>
            </a:r>
            <a:r>
              <a:rPr lang="en-US" altLang="zh-CN" sz="2800" b="1" i="1" dirty="0" smtClean="0">
                <a:solidFill>
                  <a:schemeClr val="bg1">
                    <a:lumMod val="50000"/>
                  </a:schemeClr>
                </a:solidFill>
              </a:rPr>
              <a:t>GF</a:t>
            </a:r>
            <a:r>
              <a:rPr lang="en-US" altLang="zh-CN" sz="2800" dirty="0" smtClean="0">
                <a:solidFill>
                  <a:schemeClr val="bg1">
                    <a:lumMod val="50000"/>
                  </a:schemeClr>
                </a:solidFill>
              </a:rPr>
              <a:t>(2</a:t>
            </a:r>
            <a:r>
              <a:rPr lang="en-US" altLang="zh-CN" sz="2800" i="1" baseline="30000" dirty="0" smtClean="0">
                <a:solidFill>
                  <a:schemeClr val="bg1">
                    <a:lumMod val="50000"/>
                  </a:schemeClr>
                </a:solidFill>
              </a:rPr>
              <a:t>n</a:t>
            </a:r>
            <a:r>
              <a:rPr lang="en-US" altLang="zh-CN" sz="2800" dirty="0" smtClean="0">
                <a:solidFill>
                  <a:schemeClr val="bg1">
                    <a:lumMod val="50000"/>
                  </a:schemeClr>
                </a:solidFill>
              </a:rPr>
              <a:t>)</a:t>
            </a:r>
            <a:endParaRPr lang="zh-CN" altLang="en-US" sz="2800" dirty="0" smtClean="0">
              <a:solidFill>
                <a:schemeClr val="bg1">
                  <a:lumMod val="50000"/>
                </a:schemeClr>
              </a:solidFill>
            </a:endParaRPr>
          </a:p>
          <a:p>
            <a:pPr lvl="1"/>
            <a:r>
              <a:rPr lang="en-US" altLang="zh-CN" sz="2500" dirty="0" smtClean="0">
                <a:solidFill>
                  <a:schemeClr val="bg1">
                    <a:lumMod val="50000"/>
                  </a:schemeClr>
                </a:solidFill>
              </a:rPr>
              <a:t>How arithmetic operations can be carried out by directly operating on the bit patterns for the elements of </a:t>
            </a:r>
            <a:r>
              <a:rPr lang="en-US" altLang="zh-CN" sz="2400" b="1" i="1" dirty="0" smtClean="0">
                <a:solidFill>
                  <a:schemeClr val="bg1">
                    <a:lumMod val="50000"/>
                  </a:schemeClr>
                </a:solidFill>
              </a:rPr>
              <a:t>GF</a:t>
            </a:r>
            <a:r>
              <a:rPr lang="en-US" altLang="zh-CN" sz="2400" dirty="0" smtClean="0">
                <a:solidFill>
                  <a:schemeClr val="bg1">
                    <a:lumMod val="50000"/>
                  </a:schemeClr>
                </a:solidFill>
              </a:rPr>
              <a:t>(2</a:t>
            </a:r>
            <a:r>
              <a:rPr lang="en-US" altLang="zh-CN" sz="2400" i="1" baseline="30000" dirty="0" smtClean="0">
                <a:solidFill>
                  <a:schemeClr val="bg1">
                    <a:lumMod val="50000"/>
                  </a:schemeClr>
                </a:solidFill>
              </a:rPr>
              <a:t>n</a:t>
            </a:r>
            <a:r>
              <a:rPr lang="en-US" altLang="zh-CN" sz="2400" dirty="0" smtClean="0">
                <a:solidFill>
                  <a:schemeClr val="bg1">
                    <a:lumMod val="50000"/>
                  </a:schemeClr>
                </a:solidFill>
              </a:rPr>
              <a:t>)</a:t>
            </a:r>
            <a:endParaRPr lang="en-US" altLang="zh-CN" sz="2500" dirty="0" smtClean="0">
              <a:solidFill>
                <a:schemeClr val="bg1">
                  <a:lumMod val="50000"/>
                </a:schemeClr>
              </a:solidFill>
            </a:endParaRPr>
          </a:p>
        </p:txBody>
      </p:sp>
    </p:spTree>
    <p:extLst>
      <p:ext uri="{BB962C8B-B14F-4D97-AF65-F5344CB8AC3E}">
        <p14:creationId xmlns:p14="http://schemas.microsoft.com/office/powerpoint/2010/main" xmlns="" val="3068589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 {</a:t>
            </a:r>
            <a:r>
              <a:rPr lang="en-US" altLang="zh-CN" i="1" dirty="0" smtClean="0"/>
              <a:t>G</a:t>
            </a:r>
            <a:r>
              <a:rPr lang="en-US" altLang="zh-CN" dirty="0" smtClean="0"/>
              <a:t>, </a:t>
            </a:r>
            <a:r>
              <a:rPr lang="en-US" altLang="zh-CN" dirty="0" smtClean="0">
                <a:ea typeface="宋体"/>
              </a:rPr>
              <a:t>•}</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6</a:t>
            </a:fld>
            <a:endParaRPr lang="zh-CN" altLang="en-US"/>
          </a:p>
        </p:txBody>
      </p:sp>
      <p:sp>
        <p:nvSpPr>
          <p:cNvPr id="6" name="内容占位符 5"/>
          <p:cNvSpPr>
            <a:spLocks noGrp="1"/>
          </p:cNvSpPr>
          <p:nvPr>
            <p:ph sz="quarter" idx="1"/>
          </p:nvPr>
        </p:nvSpPr>
        <p:spPr/>
        <p:txBody>
          <a:bodyPr>
            <a:normAutofit/>
          </a:bodyPr>
          <a:lstStyle/>
          <a:p>
            <a:r>
              <a:rPr lang="en-AU" dirty="0" smtClean="0"/>
              <a:t>A set of elements or objects or “</a:t>
            </a:r>
            <a:r>
              <a:rPr lang="en-AU" dirty="0" smtClean="0">
                <a:solidFill>
                  <a:srgbClr val="FF0000"/>
                </a:solidFill>
              </a:rPr>
              <a:t>numbers</a:t>
            </a:r>
            <a:r>
              <a:rPr lang="en-AU" dirty="0" smtClean="0"/>
              <a:t>” with a binary </a:t>
            </a:r>
            <a:r>
              <a:rPr lang="en-AU" dirty="0" smtClean="0">
                <a:solidFill>
                  <a:srgbClr val="FF0000"/>
                </a:solidFill>
              </a:rPr>
              <a:t>operation</a:t>
            </a:r>
            <a:r>
              <a:rPr lang="en-AU" dirty="0" smtClean="0"/>
              <a:t> </a:t>
            </a:r>
            <a:r>
              <a:rPr lang="en-US" altLang="zh-CN" dirty="0" smtClean="0">
                <a:ea typeface="宋体"/>
              </a:rPr>
              <a:t>•</a:t>
            </a:r>
            <a:r>
              <a:rPr lang="en-AU" dirty="0" smtClean="0"/>
              <a:t> that associates to each ordered pair (</a:t>
            </a:r>
            <a:r>
              <a:rPr lang="en-AU" i="1" dirty="0" smtClean="0"/>
              <a:t>a</a:t>
            </a:r>
            <a:r>
              <a:rPr lang="en-AU" dirty="0" smtClean="0"/>
              <a:t>, </a:t>
            </a:r>
            <a:r>
              <a:rPr lang="en-AU" i="1" dirty="0" smtClean="0"/>
              <a:t>b</a:t>
            </a:r>
            <a:r>
              <a:rPr lang="en-AU" dirty="0" smtClean="0"/>
              <a:t>) of elements in </a:t>
            </a:r>
            <a:r>
              <a:rPr lang="en-AU" i="1" dirty="0" smtClean="0"/>
              <a:t>G</a:t>
            </a:r>
            <a:r>
              <a:rPr lang="en-AU" dirty="0" smtClean="0"/>
              <a:t> and an element (</a:t>
            </a:r>
            <a:r>
              <a:rPr lang="en-AU" i="1" dirty="0" smtClean="0"/>
              <a:t>a</a:t>
            </a:r>
            <a:r>
              <a:rPr lang="en-AU" dirty="0" smtClean="0"/>
              <a:t> </a:t>
            </a:r>
            <a:r>
              <a:rPr lang="en-US" altLang="zh-CN" dirty="0" smtClean="0">
                <a:ea typeface="宋体"/>
              </a:rPr>
              <a:t>•</a:t>
            </a:r>
            <a:r>
              <a:rPr lang="en-AU" dirty="0" smtClean="0"/>
              <a:t> </a:t>
            </a:r>
            <a:r>
              <a:rPr lang="en-AU" i="1" dirty="0" smtClean="0"/>
              <a:t>b</a:t>
            </a:r>
            <a:r>
              <a:rPr lang="en-AU" dirty="0" smtClean="0"/>
              <a:t>) in </a:t>
            </a:r>
            <a:r>
              <a:rPr lang="en-AU" i="1" dirty="0" smtClean="0"/>
              <a:t>G</a:t>
            </a:r>
          </a:p>
          <a:p>
            <a:pPr lvl="1"/>
            <a:r>
              <a:rPr lang="en-AU" dirty="0" smtClean="0"/>
              <a:t>Satisfying the following 4 axioms (CAIN):</a:t>
            </a:r>
          </a:p>
          <a:p>
            <a:pPr lvl="2">
              <a:buNone/>
            </a:pPr>
            <a:r>
              <a:rPr lang="en-AU" dirty="0" smtClean="0"/>
              <a:t>(A1) </a:t>
            </a:r>
            <a:r>
              <a:rPr lang="en-AU" dirty="0" smtClean="0">
                <a:solidFill>
                  <a:srgbClr val="FF0000"/>
                </a:solidFill>
              </a:rPr>
              <a:t>C</a:t>
            </a:r>
            <a:r>
              <a:rPr lang="en-AU" dirty="0" smtClean="0"/>
              <a:t>losure:          if </a:t>
            </a:r>
            <a:r>
              <a:rPr lang="en-AU" i="1" dirty="0" smtClean="0"/>
              <a:t>a</a:t>
            </a:r>
            <a:r>
              <a:rPr lang="en-AU" dirty="0" smtClean="0"/>
              <a:t>, </a:t>
            </a:r>
            <a:r>
              <a:rPr lang="en-AU" i="1" dirty="0" smtClean="0"/>
              <a:t>b</a:t>
            </a:r>
            <a:r>
              <a:rPr lang="en-AU" dirty="0" smtClean="0"/>
              <a:t> in </a:t>
            </a:r>
            <a:r>
              <a:rPr lang="en-AU" i="1" dirty="0" smtClean="0"/>
              <a:t>G</a:t>
            </a:r>
            <a:r>
              <a:rPr lang="en-AU" dirty="0" smtClean="0"/>
              <a:t>, then </a:t>
            </a:r>
            <a:r>
              <a:rPr lang="en-AU" i="1" dirty="0" smtClean="0"/>
              <a:t>a</a:t>
            </a:r>
            <a:r>
              <a:rPr lang="en-AU" dirty="0" smtClean="0"/>
              <a:t> </a:t>
            </a:r>
            <a:r>
              <a:rPr lang="en-US" altLang="zh-CN" dirty="0" smtClean="0">
                <a:ea typeface="宋体"/>
              </a:rPr>
              <a:t>•</a:t>
            </a:r>
            <a:r>
              <a:rPr lang="en-AU" i="1" dirty="0" smtClean="0"/>
              <a:t> b</a:t>
            </a:r>
            <a:r>
              <a:rPr lang="en-AU" dirty="0" smtClean="0"/>
              <a:t> in </a:t>
            </a:r>
            <a:r>
              <a:rPr lang="en-AU" i="1" dirty="0" smtClean="0"/>
              <a:t>G</a:t>
            </a:r>
            <a:r>
              <a:rPr lang="en-AU" dirty="0" smtClean="0"/>
              <a:t> </a:t>
            </a:r>
          </a:p>
          <a:p>
            <a:pPr lvl="2">
              <a:buNone/>
            </a:pPr>
            <a:r>
              <a:rPr lang="en-AU" dirty="0" smtClean="0"/>
              <a:t>(A2) </a:t>
            </a:r>
            <a:r>
              <a:rPr lang="en-AU" dirty="0" smtClean="0">
                <a:solidFill>
                  <a:srgbClr val="FF0000"/>
                </a:solidFill>
              </a:rPr>
              <a:t>A</a:t>
            </a:r>
            <a:r>
              <a:rPr lang="en-AU" dirty="0" smtClean="0"/>
              <a:t>ssociative:	(</a:t>
            </a:r>
            <a:r>
              <a:rPr lang="en-AU" i="1" dirty="0" smtClean="0"/>
              <a:t>a </a:t>
            </a:r>
            <a:r>
              <a:rPr lang="en-US" altLang="zh-CN" dirty="0" smtClean="0">
                <a:ea typeface="宋体"/>
              </a:rPr>
              <a:t>• </a:t>
            </a:r>
            <a:r>
              <a:rPr lang="en-AU" i="1" dirty="0" smtClean="0"/>
              <a:t>b</a:t>
            </a:r>
            <a:r>
              <a:rPr lang="en-AU" dirty="0" smtClean="0"/>
              <a:t>)</a:t>
            </a:r>
            <a:r>
              <a:rPr lang="en-US" altLang="zh-CN" dirty="0" smtClean="0">
                <a:ea typeface="宋体"/>
              </a:rPr>
              <a:t> • </a:t>
            </a:r>
            <a:r>
              <a:rPr lang="en-AU" i="1" dirty="0" smtClean="0"/>
              <a:t>c</a:t>
            </a:r>
            <a:r>
              <a:rPr lang="en-AU" dirty="0" smtClean="0"/>
              <a:t> = </a:t>
            </a:r>
            <a:r>
              <a:rPr lang="en-AU" i="1" dirty="0" smtClean="0"/>
              <a:t>a</a:t>
            </a:r>
            <a:r>
              <a:rPr lang="en-US" altLang="zh-CN" dirty="0" smtClean="0">
                <a:ea typeface="宋体"/>
              </a:rPr>
              <a:t> • </a:t>
            </a:r>
            <a:r>
              <a:rPr lang="en-AU" dirty="0" smtClean="0"/>
              <a:t>(</a:t>
            </a:r>
            <a:r>
              <a:rPr lang="en-AU" i="1" dirty="0" smtClean="0"/>
              <a:t>b</a:t>
            </a:r>
            <a:r>
              <a:rPr lang="en-AU" dirty="0" smtClean="0"/>
              <a:t> </a:t>
            </a:r>
            <a:r>
              <a:rPr lang="en-US" altLang="zh-CN" dirty="0" smtClean="0">
                <a:ea typeface="宋体"/>
              </a:rPr>
              <a:t>•</a:t>
            </a:r>
            <a:r>
              <a:rPr lang="en-AU" i="1" dirty="0" smtClean="0"/>
              <a:t> c</a:t>
            </a:r>
            <a:r>
              <a:rPr lang="en-AU" dirty="0" smtClean="0"/>
              <a:t>) for all </a:t>
            </a:r>
            <a:r>
              <a:rPr lang="en-AU" i="1" dirty="0" smtClean="0"/>
              <a:t>a</a:t>
            </a:r>
            <a:r>
              <a:rPr lang="en-AU" dirty="0" smtClean="0"/>
              <a:t>, </a:t>
            </a:r>
            <a:r>
              <a:rPr lang="en-AU" i="1" dirty="0" smtClean="0"/>
              <a:t>b</a:t>
            </a:r>
            <a:r>
              <a:rPr lang="en-AU" dirty="0" smtClean="0"/>
              <a:t>, </a:t>
            </a:r>
            <a:r>
              <a:rPr lang="en-AU" i="1" dirty="0" smtClean="0"/>
              <a:t>c</a:t>
            </a:r>
            <a:r>
              <a:rPr lang="en-AU" dirty="0" smtClean="0"/>
              <a:t> in </a:t>
            </a:r>
            <a:r>
              <a:rPr lang="en-AU" i="1" dirty="0" smtClean="0"/>
              <a:t>G</a:t>
            </a:r>
          </a:p>
          <a:p>
            <a:pPr lvl="2">
              <a:buNone/>
            </a:pPr>
            <a:r>
              <a:rPr lang="en-AU" dirty="0" smtClean="0"/>
              <a:t>(A3) </a:t>
            </a:r>
            <a:r>
              <a:rPr lang="en-AU" dirty="0" smtClean="0">
                <a:solidFill>
                  <a:srgbClr val="FF0000"/>
                </a:solidFill>
              </a:rPr>
              <a:t>I</a:t>
            </a:r>
            <a:r>
              <a:rPr lang="en-AU" dirty="0" smtClean="0"/>
              <a:t>dentity </a:t>
            </a:r>
            <a:r>
              <a:rPr lang="en-AU" i="1" dirty="0" smtClean="0"/>
              <a:t>e</a:t>
            </a:r>
            <a:r>
              <a:rPr lang="en-AU" dirty="0" smtClean="0"/>
              <a:t>:	</a:t>
            </a:r>
            <a:r>
              <a:rPr lang="en-AU" i="1" dirty="0" smtClean="0"/>
              <a:t>e</a:t>
            </a:r>
            <a:r>
              <a:rPr lang="en-AU" dirty="0" smtClean="0"/>
              <a:t> </a:t>
            </a:r>
            <a:r>
              <a:rPr lang="en-US" altLang="zh-CN" dirty="0" smtClean="0">
                <a:ea typeface="宋体"/>
              </a:rPr>
              <a:t>•</a:t>
            </a:r>
            <a:r>
              <a:rPr lang="en-AU" i="1" dirty="0" smtClean="0"/>
              <a:t> a</a:t>
            </a:r>
            <a:r>
              <a:rPr lang="en-AU" dirty="0" smtClean="0"/>
              <a:t> = </a:t>
            </a:r>
            <a:r>
              <a:rPr lang="en-AU" i="1" dirty="0" err="1" smtClean="0"/>
              <a:t>a</a:t>
            </a:r>
            <a:r>
              <a:rPr lang="en-AU" i="1" dirty="0" smtClean="0"/>
              <a:t> </a:t>
            </a:r>
            <a:r>
              <a:rPr lang="en-US" altLang="zh-CN" dirty="0" smtClean="0">
                <a:ea typeface="宋体"/>
              </a:rPr>
              <a:t>• </a:t>
            </a:r>
            <a:r>
              <a:rPr lang="en-AU" i="1" dirty="0" smtClean="0"/>
              <a:t>e</a:t>
            </a:r>
            <a:r>
              <a:rPr lang="en-AU" dirty="0" smtClean="0"/>
              <a:t> = </a:t>
            </a:r>
            <a:r>
              <a:rPr lang="en-AU" i="1" dirty="0" smtClean="0"/>
              <a:t>a</a:t>
            </a:r>
            <a:r>
              <a:rPr lang="en-AU" dirty="0" smtClean="0"/>
              <a:t>, a unique element </a:t>
            </a:r>
            <a:r>
              <a:rPr lang="en-AU" i="1" dirty="0" smtClean="0"/>
              <a:t>e</a:t>
            </a:r>
            <a:r>
              <a:rPr lang="en-AU" dirty="0" smtClean="0"/>
              <a:t> in </a:t>
            </a:r>
            <a:r>
              <a:rPr lang="en-AU" i="1" dirty="0" smtClean="0"/>
              <a:t>G</a:t>
            </a:r>
            <a:r>
              <a:rPr lang="en-AU" dirty="0" smtClean="0"/>
              <a:t> </a:t>
            </a:r>
          </a:p>
          <a:p>
            <a:pPr lvl="2">
              <a:buNone/>
            </a:pPr>
            <a:r>
              <a:rPr lang="en-AU" dirty="0" smtClean="0"/>
              <a:t>(A4) </a:t>
            </a:r>
            <a:r>
              <a:rPr lang="en-AU" dirty="0" err="1" smtClean="0"/>
              <a:t>i</a:t>
            </a:r>
            <a:r>
              <a:rPr lang="en-AU" dirty="0" err="1" smtClean="0">
                <a:solidFill>
                  <a:srgbClr val="FF0000"/>
                </a:solidFill>
              </a:rPr>
              <a:t>N</a:t>
            </a:r>
            <a:r>
              <a:rPr lang="en-AU" dirty="0" err="1" smtClean="0"/>
              <a:t>verse</a:t>
            </a:r>
            <a:r>
              <a:rPr lang="en-AU" dirty="0" smtClean="0"/>
              <a:t> </a:t>
            </a:r>
            <a:r>
              <a:rPr lang="en-AU" i="1" dirty="0" smtClean="0"/>
              <a:t>-a</a:t>
            </a:r>
            <a:r>
              <a:rPr lang="en-AU" dirty="0" smtClean="0"/>
              <a:t>:	</a:t>
            </a:r>
            <a:r>
              <a:rPr lang="en-AU" i="1" dirty="0" smtClean="0"/>
              <a:t>a </a:t>
            </a:r>
            <a:r>
              <a:rPr lang="en-US" altLang="zh-CN" dirty="0" smtClean="0">
                <a:ea typeface="宋体"/>
              </a:rPr>
              <a:t>•</a:t>
            </a:r>
            <a:r>
              <a:rPr lang="en-AU" i="1" dirty="0" smtClean="0"/>
              <a:t> </a:t>
            </a:r>
            <a:r>
              <a:rPr lang="en-AU" dirty="0" smtClean="0"/>
              <a:t>(</a:t>
            </a:r>
            <a:r>
              <a:rPr lang="en-AU" i="1" dirty="0" smtClean="0"/>
              <a:t>-a</a:t>
            </a:r>
            <a:r>
              <a:rPr lang="en-AU" dirty="0" smtClean="0"/>
              <a:t>) = </a:t>
            </a:r>
            <a:r>
              <a:rPr lang="en-AU" i="1" dirty="0" smtClean="0"/>
              <a:t>e</a:t>
            </a:r>
            <a:r>
              <a:rPr lang="en-AU" dirty="0" smtClean="0"/>
              <a:t>, for each </a:t>
            </a:r>
            <a:r>
              <a:rPr lang="en-AU" i="1" dirty="0" smtClean="0"/>
              <a:t>a</a:t>
            </a:r>
            <a:r>
              <a:rPr lang="en-AU" dirty="0" smtClean="0"/>
              <a:t>, </a:t>
            </a:r>
            <a:r>
              <a:rPr lang="en-AU" altLang="zh-CN" i="1" dirty="0" smtClean="0"/>
              <a:t>-</a:t>
            </a:r>
            <a:r>
              <a:rPr lang="en-AU" altLang="zh-CN" i="1" dirty="0"/>
              <a:t>a </a:t>
            </a:r>
            <a:r>
              <a:rPr lang="en-AU" dirty="0" smtClean="0"/>
              <a:t>in </a:t>
            </a:r>
            <a:r>
              <a:rPr lang="en-AU" i="1" dirty="0" smtClean="0"/>
              <a:t>G</a:t>
            </a:r>
          </a:p>
          <a:p>
            <a:r>
              <a:rPr lang="en-AU" dirty="0" err="1" smtClean="0"/>
              <a:t>Abelian</a:t>
            </a:r>
            <a:r>
              <a:rPr lang="en-AU" dirty="0" smtClean="0"/>
              <a:t> group</a:t>
            </a:r>
          </a:p>
          <a:p>
            <a:pPr lvl="1"/>
            <a:r>
              <a:rPr lang="en-AU" dirty="0" smtClean="0"/>
              <a:t>(A5) if commutative 	</a:t>
            </a:r>
            <a:r>
              <a:rPr lang="en-AU" i="1" dirty="0" smtClean="0"/>
              <a:t> a </a:t>
            </a:r>
            <a:r>
              <a:rPr lang="en-US" altLang="zh-CN" dirty="0" smtClean="0">
                <a:ea typeface="宋体"/>
              </a:rPr>
              <a:t>•</a:t>
            </a:r>
            <a:r>
              <a:rPr lang="en-AU" i="1" dirty="0" smtClean="0"/>
              <a:t> b</a:t>
            </a:r>
            <a:r>
              <a:rPr lang="en-AU" dirty="0" smtClean="0"/>
              <a:t> = </a:t>
            </a:r>
            <a:r>
              <a:rPr lang="en-AU" i="1" dirty="0" err="1" smtClean="0"/>
              <a:t>b</a:t>
            </a:r>
            <a:r>
              <a:rPr lang="en-AU" i="1" dirty="0" smtClean="0"/>
              <a:t> </a:t>
            </a:r>
            <a:r>
              <a:rPr lang="en-US" altLang="zh-CN" dirty="0" smtClean="0">
                <a:ea typeface="宋体"/>
              </a:rPr>
              <a:t>•</a:t>
            </a:r>
            <a:r>
              <a:rPr lang="en-AU" i="1" dirty="0" smtClean="0"/>
              <a:t> a</a:t>
            </a:r>
            <a:r>
              <a:rPr lang="en-AU" dirty="0" smtClean="0"/>
              <a:t> for all </a:t>
            </a:r>
            <a:r>
              <a:rPr lang="en-AU" i="1" dirty="0" smtClean="0"/>
              <a:t>a</a:t>
            </a:r>
            <a:r>
              <a:rPr lang="en-AU" dirty="0" smtClean="0"/>
              <a:t>, </a:t>
            </a:r>
            <a:r>
              <a:rPr lang="en-AU" i="1" dirty="0" smtClean="0"/>
              <a:t>b</a:t>
            </a:r>
            <a:r>
              <a:rPr lang="en-AU" dirty="0" smtClean="0"/>
              <a:t> in </a:t>
            </a:r>
            <a:r>
              <a:rPr lang="en-AU" i="1" dirty="0" smtClean="0"/>
              <a:t>G</a:t>
            </a:r>
            <a:endParaRPr lang="en-AU"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Infinite and finite group</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7</a:t>
            </a:fld>
            <a:endParaRPr lang="zh-CN" altLang="en-US"/>
          </a:p>
        </p:txBody>
      </p:sp>
      <p:sp>
        <p:nvSpPr>
          <p:cNvPr id="6" name="内容占位符 5"/>
          <p:cNvSpPr>
            <a:spLocks noGrp="1"/>
          </p:cNvSpPr>
          <p:nvPr>
            <p:ph sz="quarter" idx="1"/>
          </p:nvPr>
        </p:nvSpPr>
        <p:spPr/>
        <p:txBody>
          <a:bodyPr/>
          <a:lstStyle/>
          <a:p>
            <a:r>
              <a:rPr lang="en-US" altLang="zh-CN" dirty="0" smtClean="0"/>
              <a:t>Infinite group: group with infinite number of elements</a:t>
            </a:r>
          </a:p>
          <a:p>
            <a:pPr lvl="1"/>
            <a:r>
              <a:rPr lang="en-US" altLang="zh-CN" dirty="0" smtClean="0"/>
              <a:t>The additive group of integers {Z, +} </a:t>
            </a:r>
          </a:p>
          <a:p>
            <a:r>
              <a:rPr lang="en-US" altLang="zh-CN" dirty="0" smtClean="0"/>
              <a:t>Finite group: group with finite number of elements</a:t>
            </a:r>
          </a:p>
          <a:p>
            <a:pPr lvl="1"/>
            <a:r>
              <a:rPr lang="en-US" altLang="zh-CN" dirty="0" smtClean="0"/>
              <a:t>The </a:t>
            </a:r>
            <a:r>
              <a:rPr lang="en-US" altLang="zh-CN" b="1" dirty="0" smtClean="0"/>
              <a:t>order</a:t>
            </a:r>
            <a:r>
              <a:rPr lang="en-US" altLang="zh-CN" dirty="0" smtClean="0"/>
              <a:t> of the group = # of elements of the group</a:t>
            </a:r>
          </a:p>
          <a:p>
            <a:r>
              <a:rPr lang="en-US" altLang="zh-CN" dirty="0" smtClean="0"/>
              <a:t>It was not a straightforward way to construct a finite group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 of a finite group</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8</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Set of labels for </a:t>
            </a:r>
            <a:r>
              <a:rPr lang="en-US" altLang="zh-CN" i="1" dirty="0" smtClean="0"/>
              <a:t>n</a:t>
            </a:r>
            <a:r>
              <a:rPr lang="en-US" altLang="zh-CN" dirty="0" smtClean="0"/>
              <a:t> objects </a:t>
            </a:r>
            <a:r>
              <a:rPr lang="en-US" altLang="zh-CN" i="1" dirty="0" err="1" smtClean="0"/>
              <a:t>L</a:t>
            </a:r>
            <a:r>
              <a:rPr lang="en-US" altLang="zh-CN" i="1" baseline="-25000" dirty="0" err="1" smtClean="0"/>
              <a:t>n</a:t>
            </a:r>
            <a:r>
              <a:rPr lang="en-US" altLang="zh-CN" dirty="0" smtClean="0"/>
              <a:t> = {1, 2, …, </a:t>
            </a:r>
            <a:r>
              <a:rPr lang="en-US" altLang="zh-CN" i="1" dirty="0" smtClean="0"/>
              <a:t>n</a:t>
            </a:r>
            <a:r>
              <a:rPr lang="en-US" altLang="zh-CN" dirty="0" smtClean="0"/>
              <a:t>}</a:t>
            </a:r>
          </a:p>
          <a:p>
            <a:pPr lvl="1"/>
            <a:r>
              <a:rPr lang="en-US" altLang="zh-CN" dirty="0" smtClean="0"/>
              <a:t>Not the set turned into a group</a:t>
            </a:r>
          </a:p>
          <a:p>
            <a:r>
              <a:rPr lang="en-US" altLang="zh-CN" dirty="0" smtClean="0"/>
              <a:t>Set of all permutations of the labels in </a:t>
            </a:r>
            <a:r>
              <a:rPr lang="en-US" altLang="zh-CN" i="1" dirty="0" err="1" smtClean="0"/>
              <a:t>L</a:t>
            </a:r>
            <a:r>
              <a:rPr lang="en-US" altLang="zh-CN" i="1" baseline="-25000" dirty="0" err="1" smtClean="0"/>
              <a:t>n</a:t>
            </a:r>
            <a:r>
              <a:rPr lang="en-US" altLang="zh-CN" dirty="0" smtClean="0"/>
              <a:t>, denoted by </a:t>
            </a:r>
            <a:r>
              <a:rPr lang="en-US" altLang="zh-CN" i="1" dirty="0" err="1" smtClean="0"/>
              <a:t>G</a:t>
            </a:r>
            <a:r>
              <a:rPr lang="en-US" altLang="zh-CN" i="1" baseline="-25000" dirty="0" err="1" smtClean="0"/>
              <a:t>n</a:t>
            </a:r>
            <a:endParaRPr lang="en-US" altLang="zh-CN" i="1" baseline="-25000" dirty="0" smtClean="0"/>
          </a:p>
          <a:p>
            <a:r>
              <a:rPr lang="en-US" altLang="zh-CN" dirty="0" smtClean="0"/>
              <a:t>Each element of the set </a:t>
            </a:r>
            <a:r>
              <a:rPr lang="en-US" altLang="zh-CN" i="1" dirty="0" err="1" smtClean="0"/>
              <a:t>G</a:t>
            </a:r>
            <a:r>
              <a:rPr lang="en-US" altLang="zh-CN" i="1" baseline="-25000" dirty="0" err="1" smtClean="0"/>
              <a:t>n</a:t>
            </a:r>
            <a:r>
              <a:rPr lang="en-US" altLang="zh-CN" dirty="0" smtClean="0"/>
              <a:t> stands for a permutation (</a:t>
            </a:r>
            <a:r>
              <a:rPr lang="en-US" altLang="zh-CN" i="1" dirty="0" smtClean="0"/>
              <a:t>p</a:t>
            </a:r>
            <a:r>
              <a:rPr lang="en-US" altLang="zh-CN" baseline="-25000" dirty="0" smtClean="0"/>
              <a:t>1</a:t>
            </a:r>
            <a:r>
              <a:rPr lang="en-US" altLang="zh-CN" dirty="0" smtClean="0"/>
              <a:t>, </a:t>
            </a:r>
            <a:r>
              <a:rPr lang="en-US" altLang="zh-CN" i="1" dirty="0" smtClean="0"/>
              <a:t>p</a:t>
            </a:r>
            <a:r>
              <a:rPr lang="en-US" altLang="zh-CN" baseline="-25000" dirty="0" smtClean="0"/>
              <a:t>2</a:t>
            </a:r>
            <a:r>
              <a:rPr lang="en-US" altLang="zh-CN" dirty="0" smtClean="0"/>
              <a:t>, </a:t>
            </a:r>
            <a:r>
              <a:rPr lang="en-US" altLang="zh-CN" i="1" dirty="0" smtClean="0"/>
              <a:t>p</a:t>
            </a:r>
            <a:r>
              <a:rPr lang="en-US" altLang="zh-CN" baseline="-25000" dirty="0" smtClean="0"/>
              <a:t>3</a:t>
            </a:r>
            <a:r>
              <a:rPr lang="en-US" altLang="zh-CN" dirty="0" smtClean="0"/>
              <a:t>, …, </a:t>
            </a:r>
            <a:r>
              <a:rPr lang="en-US" altLang="zh-CN" i="1" dirty="0" err="1" smtClean="0"/>
              <a:t>p</a:t>
            </a:r>
            <a:r>
              <a:rPr lang="en-US" altLang="zh-CN" i="1" baseline="-25000" dirty="0" err="1" smtClean="0"/>
              <a:t>n</a:t>
            </a:r>
            <a:r>
              <a:rPr lang="en-US" altLang="zh-CN" dirty="0" smtClean="0"/>
              <a:t>) where each </a:t>
            </a:r>
            <a:r>
              <a:rPr lang="en-US" altLang="zh-CN" i="1" dirty="0" smtClean="0"/>
              <a:t>p</a:t>
            </a:r>
            <a:r>
              <a:rPr lang="en-US" altLang="zh-CN" i="1" baseline="-25000" dirty="0" smtClean="0"/>
              <a:t>i</a:t>
            </a:r>
            <a:r>
              <a:rPr lang="en-US" altLang="zh-CN" dirty="0" smtClean="0"/>
              <a:t> </a:t>
            </a:r>
            <a:r>
              <a:rPr lang="en-US" altLang="zh-CN" dirty="0" smtClean="0">
                <a:ea typeface="宋体"/>
              </a:rPr>
              <a:t>∈</a:t>
            </a:r>
            <a:r>
              <a:rPr lang="en-US" altLang="zh-CN" dirty="0" smtClean="0"/>
              <a:t> </a:t>
            </a:r>
            <a:r>
              <a:rPr lang="en-US" altLang="zh-CN" i="1" dirty="0" err="1" smtClean="0"/>
              <a:t>L</a:t>
            </a:r>
            <a:r>
              <a:rPr lang="en-US" altLang="zh-CN" i="1" baseline="-25000" dirty="0" err="1" smtClean="0"/>
              <a:t>n</a:t>
            </a:r>
            <a:r>
              <a:rPr lang="en-US" altLang="zh-CN" dirty="0" smtClean="0"/>
              <a:t> and </a:t>
            </a:r>
            <a:r>
              <a:rPr lang="en-US" altLang="zh-CN" i="1" dirty="0" smtClean="0"/>
              <a:t>p</a:t>
            </a:r>
            <a:r>
              <a:rPr lang="en-US" altLang="zh-CN" i="1" baseline="-25000" dirty="0" smtClean="0"/>
              <a:t>i</a:t>
            </a:r>
            <a:r>
              <a:rPr lang="en-US" altLang="zh-CN" dirty="0" smtClean="0"/>
              <a:t> </a:t>
            </a:r>
            <a:r>
              <a:rPr lang="en-US" altLang="zh-CN" dirty="0" smtClean="0">
                <a:ea typeface="宋体"/>
              </a:rPr>
              <a:t>≠ </a:t>
            </a:r>
            <a:r>
              <a:rPr lang="en-US" altLang="zh-CN" i="1" dirty="0" err="1" smtClean="0"/>
              <a:t>p</a:t>
            </a:r>
            <a:r>
              <a:rPr lang="en-US" altLang="zh-CN" i="1" baseline="-25000" dirty="0" err="1" smtClean="0"/>
              <a:t>j</a:t>
            </a:r>
            <a:r>
              <a:rPr lang="en-US" altLang="zh-CN" dirty="0" smtClean="0"/>
              <a:t> whenever </a:t>
            </a:r>
            <a:r>
              <a:rPr lang="en-US" altLang="zh-CN" i="1" dirty="0" err="1" smtClean="0"/>
              <a:t>i</a:t>
            </a:r>
            <a:r>
              <a:rPr lang="en-US" altLang="zh-CN" i="1" dirty="0" smtClean="0"/>
              <a:t> </a:t>
            </a:r>
            <a:r>
              <a:rPr lang="en-US" altLang="zh-CN" dirty="0" smtClean="0">
                <a:ea typeface="宋体"/>
              </a:rPr>
              <a:t>≠</a:t>
            </a:r>
            <a:r>
              <a:rPr lang="en-US" altLang="zh-CN" dirty="0" smtClean="0"/>
              <a:t> </a:t>
            </a:r>
            <a:r>
              <a:rPr lang="en-US" altLang="zh-CN" i="1" dirty="0" smtClean="0"/>
              <a:t>j</a:t>
            </a:r>
          </a:p>
          <a:p>
            <a:r>
              <a:rPr lang="en-US" altLang="zh-CN" dirty="0" smtClean="0"/>
              <a:t>What is the size of the set </a:t>
            </a:r>
            <a:r>
              <a:rPr lang="en-US" altLang="zh-CN" i="1" dirty="0" err="1" smtClean="0"/>
              <a:t>G</a:t>
            </a:r>
            <a:r>
              <a:rPr lang="en-US" altLang="zh-CN" i="1" baseline="-25000" dirty="0" err="1" smtClean="0"/>
              <a:t>n</a:t>
            </a:r>
            <a:r>
              <a:rPr lang="en-US" altLang="zh-CN" dirty="0" smtClean="0"/>
              <a:t>? </a:t>
            </a:r>
          </a:p>
          <a:p>
            <a:r>
              <a:rPr lang="en-US" altLang="zh-CN" dirty="0" smtClean="0"/>
              <a:t>For example:</a:t>
            </a:r>
          </a:p>
          <a:p>
            <a:pPr lvl="1"/>
            <a:r>
              <a:rPr lang="en-US" altLang="zh-CN" i="1" dirty="0" smtClean="0"/>
              <a:t>L</a:t>
            </a:r>
            <a:r>
              <a:rPr lang="en-US" altLang="zh-CN" baseline="-25000" dirty="0" smtClean="0"/>
              <a:t>3</a:t>
            </a:r>
            <a:r>
              <a:rPr lang="en-US" altLang="zh-CN" dirty="0" smtClean="0"/>
              <a:t>={1, 2, 3}</a:t>
            </a:r>
          </a:p>
          <a:p>
            <a:pPr lvl="1"/>
            <a:r>
              <a:rPr lang="en-US" altLang="zh-CN" i="1" dirty="0" smtClean="0"/>
              <a:t>G</a:t>
            </a:r>
            <a:r>
              <a:rPr lang="en-US" altLang="zh-CN" baseline="-25000" dirty="0" smtClean="0"/>
              <a:t>3</a:t>
            </a:r>
            <a:r>
              <a:rPr lang="en-US" altLang="zh-CN" dirty="0" smtClean="0"/>
              <a:t> = {(1,2,3), (1,3,2), (2,1,3), (2,3,1), (3,1,2), (3,2,1)}</a:t>
            </a:r>
          </a:p>
          <a:p>
            <a:pPr lvl="1">
              <a:buNone/>
            </a:pPr>
            <a:r>
              <a:rPr lang="en-US" altLang="zh-CN" dirty="0" smtClean="0"/>
              <a:t>        = {(</a:t>
            </a:r>
            <a:r>
              <a:rPr lang="en-US" altLang="zh-CN" i="1" dirty="0" smtClean="0"/>
              <a:t>p</a:t>
            </a:r>
            <a:r>
              <a:rPr lang="en-US" altLang="zh-CN" baseline="-25000" dirty="0" smtClean="0"/>
              <a:t>1</a:t>
            </a:r>
            <a:r>
              <a:rPr lang="en-US" altLang="zh-CN" dirty="0" smtClean="0"/>
              <a:t>, </a:t>
            </a:r>
            <a:r>
              <a:rPr lang="en-US" altLang="zh-CN" i="1" dirty="0" smtClean="0"/>
              <a:t>p</a:t>
            </a:r>
            <a:r>
              <a:rPr lang="en-US" altLang="zh-CN" baseline="-25000" dirty="0" smtClean="0"/>
              <a:t>2</a:t>
            </a:r>
            <a:r>
              <a:rPr lang="en-US" altLang="zh-CN" dirty="0" smtClean="0"/>
              <a:t>, </a:t>
            </a:r>
            <a:r>
              <a:rPr lang="en-US" altLang="zh-CN" i="1" dirty="0" smtClean="0"/>
              <a:t>p</a:t>
            </a:r>
            <a:r>
              <a:rPr lang="en-US" altLang="zh-CN" baseline="-25000" dirty="0" smtClean="0"/>
              <a:t>3</a:t>
            </a:r>
            <a:r>
              <a:rPr lang="en-US" altLang="zh-CN" dirty="0" smtClean="0"/>
              <a:t>) | </a:t>
            </a:r>
            <a:r>
              <a:rPr lang="en-US" altLang="zh-CN" i="1" dirty="0" smtClean="0"/>
              <a:t>p</a:t>
            </a:r>
            <a:r>
              <a:rPr lang="en-US" altLang="zh-CN" baseline="-25000" dirty="0" smtClean="0"/>
              <a:t>1</a:t>
            </a:r>
            <a:r>
              <a:rPr lang="en-US" altLang="zh-CN" dirty="0" smtClean="0"/>
              <a:t>, </a:t>
            </a:r>
            <a:r>
              <a:rPr lang="en-US" altLang="zh-CN" i="1" dirty="0" smtClean="0"/>
              <a:t>p</a:t>
            </a:r>
            <a:r>
              <a:rPr lang="en-US" altLang="zh-CN" baseline="-25000" dirty="0" smtClean="0"/>
              <a:t>2</a:t>
            </a:r>
            <a:r>
              <a:rPr lang="en-US" altLang="zh-CN" dirty="0" smtClean="0"/>
              <a:t>, </a:t>
            </a:r>
            <a:r>
              <a:rPr lang="en-US" altLang="zh-CN" i="1" dirty="0" smtClean="0"/>
              <a:t>p</a:t>
            </a:r>
            <a:r>
              <a:rPr lang="en-US" altLang="zh-CN" baseline="-25000" dirty="0" smtClean="0"/>
              <a:t>3</a:t>
            </a:r>
            <a:r>
              <a:rPr lang="en-US" altLang="zh-CN" dirty="0" smtClean="0"/>
              <a:t> </a:t>
            </a:r>
            <a:r>
              <a:rPr lang="en-US" altLang="zh-CN" dirty="0" smtClean="0">
                <a:ea typeface="宋体"/>
              </a:rPr>
              <a:t>∈ </a:t>
            </a:r>
            <a:r>
              <a:rPr lang="en-US" altLang="zh-CN" i="1" dirty="0" smtClean="0">
                <a:ea typeface="宋体"/>
              </a:rPr>
              <a:t>L</a:t>
            </a:r>
            <a:r>
              <a:rPr lang="en-US" altLang="zh-CN" baseline="-25000" dirty="0" smtClean="0">
                <a:ea typeface="宋体"/>
              </a:rPr>
              <a:t>3</a:t>
            </a:r>
            <a:r>
              <a:rPr lang="en-US" altLang="zh-CN" dirty="0" smtClean="0">
                <a:ea typeface="宋体"/>
              </a:rPr>
              <a:t> with </a:t>
            </a:r>
            <a:r>
              <a:rPr lang="en-US" altLang="zh-CN" i="1" dirty="0" smtClean="0"/>
              <a:t>p</a:t>
            </a:r>
            <a:r>
              <a:rPr lang="en-US" altLang="zh-CN" baseline="-25000" dirty="0" smtClean="0"/>
              <a:t>1</a:t>
            </a:r>
            <a:r>
              <a:rPr lang="en-US" altLang="zh-CN" dirty="0" smtClean="0"/>
              <a:t> ≠ </a:t>
            </a:r>
            <a:r>
              <a:rPr lang="en-US" altLang="zh-CN" i="1" dirty="0" smtClean="0"/>
              <a:t>p</a:t>
            </a:r>
            <a:r>
              <a:rPr lang="en-US" altLang="zh-CN" baseline="-25000" dirty="0" smtClean="0"/>
              <a:t>2</a:t>
            </a:r>
            <a:r>
              <a:rPr lang="en-US" altLang="zh-CN" dirty="0" smtClean="0"/>
              <a:t> ≠ </a:t>
            </a:r>
            <a:r>
              <a:rPr lang="en-US" altLang="zh-CN" i="1" dirty="0" smtClean="0"/>
              <a:t>p</a:t>
            </a:r>
            <a:r>
              <a:rPr lang="en-US" altLang="zh-CN" baseline="-25000" dirty="0" smtClean="0"/>
              <a:t>3</a:t>
            </a:r>
            <a:r>
              <a:rPr lang="en-US" altLang="zh-CN" dirty="0" smtClean="0"/>
              <a:t>}</a:t>
            </a:r>
          </a:p>
          <a:p>
            <a:pPr lvl="1"/>
            <a:r>
              <a:rPr lang="en-US" altLang="zh-CN" dirty="0" smtClean="0"/>
              <a:t>Cardinality = the size of </a:t>
            </a:r>
            <a:r>
              <a:rPr lang="en-US" altLang="zh-CN" i="1" dirty="0" smtClean="0"/>
              <a:t>G</a:t>
            </a:r>
            <a:r>
              <a:rPr lang="en-US" altLang="zh-CN" baseline="-25000" dirty="0" smtClean="0"/>
              <a:t>3</a:t>
            </a:r>
            <a:r>
              <a:rPr lang="en-US" altLang="zh-CN" dirty="0" smtClean="0"/>
              <a:t> = 3! = 6</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 of a finite group (Cont.)</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9</a:t>
            </a:fld>
            <a:endParaRPr lang="zh-CN" altLang="en-US"/>
          </a:p>
        </p:txBody>
      </p:sp>
      <p:sp>
        <p:nvSpPr>
          <p:cNvPr id="6" name="内容占位符 5"/>
          <p:cNvSpPr>
            <a:spLocks noGrp="1"/>
          </p:cNvSpPr>
          <p:nvPr>
            <p:ph sz="quarter" idx="1"/>
          </p:nvPr>
        </p:nvSpPr>
        <p:spPr/>
        <p:txBody>
          <a:bodyPr>
            <a:normAutofit/>
          </a:bodyPr>
          <a:lstStyle/>
          <a:p>
            <a:r>
              <a:rPr lang="en-US" altLang="zh-CN" dirty="0" smtClean="0"/>
              <a:t>For any two elements </a:t>
            </a:r>
            <a:r>
              <a:rPr lang="el-GR" altLang="zh-CN" i="1" dirty="0" smtClean="0">
                <a:ea typeface="宋体"/>
              </a:rPr>
              <a:t>α</a:t>
            </a:r>
            <a:r>
              <a:rPr lang="en-US" altLang="zh-CN" dirty="0" smtClean="0">
                <a:ea typeface="宋体"/>
              </a:rPr>
              <a:t> </a:t>
            </a:r>
            <a:r>
              <a:rPr lang="en-US" altLang="zh-CN" dirty="0" smtClean="0"/>
              <a:t>and</a:t>
            </a:r>
            <a:r>
              <a:rPr lang="en-US" altLang="zh-CN" dirty="0" smtClean="0">
                <a:latin typeface="Gill Sans MT" pitchFamily="34" charset="0"/>
              </a:rPr>
              <a:t> </a:t>
            </a:r>
            <a:r>
              <a:rPr lang="el-GR" altLang="zh-CN" i="1" dirty="0" smtClean="0">
                <a:ea typeface="宋体"/>
              </a:rPr>
              <a:t>ρ</a:t>
            </a:r>
            <a:r>
              <a:rPr lang="en-US" altLang="zh-CN" dirty="0" smtClean="0"/>
              <a:t> of the set </a:t>
            </a:r>
            <a:r>
              <a:rPr lang="en-US" altLang="zh-CN" i="1" dirty="0" err="1" smtClean="0"/>
              <a:t>G</a:t>
            </a:r>
            <a:r>
              <a:rPr lang="en-US" altLang="zh-CN" i="1" baseline="-25000" dirty="0" err="1" smtClean="0"/>
              <a:t>n</a:t>
            </a:r>
            <a:endParaRPr lang="en-US" altLang="zh-CN" dirty="0" smtClean="0"/>
          </a:p>
          <a:p>
            <a:r>
              <a:rPr lang="en-US" altLang="zh-CN" dirty="0" smtClean="0"/>
              <a:t>Denote the operator </a:t>
            </a:r>
            <a:r>
              <a:rPr lang="en-US" altLang="zh-CN" dirty="0" smtClean="0">
                <a:ea typeface="宋体"/>
              </a:rPr>
              <a:t>• as the </a:t>
            </a:r>
            <a:r>
              <a:rPr lang="en-US" altLang="zh-CN" dirty="0" smtClean="0"/>
              <a:t>permutation of the elements of </a:t>
            </a:r>
            <a:r>
              <a:rPr lang="el-GR" altLang="zh-CN" i="1" dirty="0" smtClean="0">
                <a:ea typeface="宋体"/>
              </a:rPr>
              <a:t>α</a:t>
            </a:r>
            <a:r>
              <a:rPr lang="en-US" altLang="zh-CN" dirty="0" smtClean="0">
                <a:ea typeface="宋体"/>
              </a:rPr>
              <a:t> </a:t>
            </a:r>
            <a:r>
              <a:rPr lang="en-US" altLang="zh-CN" dirty="0" smtClean="0"/>
              <a:t>according to the elements of </a:t>
            </a:r>
            <a:r>
              <a:rPr lang="el-GR" altLang="zh-CN" i="1" dirty="0" smtClean="0">
                <a:ea typeface="宋体"/>
              </a:rPr>
              <a:t>ρ</a:t>
            </a:r>
            <a:r>
              <a:rPr lang="en-US" altLang="zh-CN" dirty="0" smtClean="0">
                <a:ea typeface="宋体"/>
              </a:rPr>
              <a:t> as follows:</a:t>
            </a:r>
            <a:endParaRPr lang="en-US" altLang="zh-CN" dirty="0" smtClean="0">
              <a:latin typeface="Gill Sans MT" pitchFamily="34" charset="0"/>
              <a:ea typeface="宋体"/>
            </a:endParaRPr>
          </a:p>
          <a:p>
            <a:r>
              <a:rPr lang="en-US" altLang="zh-CN" dirty="0" smtClean="0">
                <a:latin typeface="Gill Sans MT" pitchFamily="34" charset="0"/>
              </a:rPr>
              <a:t>For example:</a:t>
            </a:r>
          </a:p>
          <a:p>
            <a:pPr lvl="1"/>
            <a:r>
              <a:rPr lang="el-GR" altLang="zh-CN" i="1" dirty="0" smtClean="0">
                <a:ea typeface="宋体"/>
              </a:rPr>
              <a:t>α</a:t>
            </a:r>
            <a:r>
              <a:rPr lang="en-US" altLang="zh-CN" dirty="0" smtClean="0">
                <a:ea typeface="宋体"/>
              </a:rPr>
              <a:t>, </a:t>
            </a:r>
            <a:r>
              <a:rPr lang="el-GR" altLang="zh-CN" i="1" dirty="0" smtClean="0">
                <a:ea typeface="宋体"/>
              </a:rPr>
              <a:t>ρ</a:t>
            </a:r>
            <a:r>
              <a:rPr lang="en-US" altLang="zh-CN" dirty="0" smtClean="0">
                <a:ea typeface="宋体"/>
              </a:rPr>
              <a:t> ∈ </a:t>
            </a:r>
            <a:r>
              <a:rPr lang="en-US" altLang="zh-CN" i="1" dirty="0" smtClean="0">
                <a:ea typeface="宋体"/>
              </a:rPr>
              <a:t>G</a:t>
            </a:r>
            <a:r>
              <a:rPr lang="en-US" altLang="zh-CN" baseline="-25000" dirty="0" smtClean="0">
                <a:ea typeface="宋体"/>
              </a:rPr>
              <a:t>3</a:t>
            </a:r>
            <a:r>
              <a:rPr lang="en-US" altLang="zh-CN" dirty="0" smtClean="0">
                <a:ea typeface="宋体"/>
              </a:rPr>
              <a:t>, </a:t>
            </a:r>
            <a:r>
              <a:rPr lang="el-GR" altLang="zh-CN" i="1" dirty="0" smtClean="0">
                <a:ea typeface="宋体"/>
              </a:rPr>
              <a:t>α</a:t>
            </a:r>
            <a:r>
              <a:rPr lang="en-US" altLang="zh-CN" dirty="0" smtClean="0">
                <a:ea typeface="宋体"/>
              </a:rPr>
              <a:t> = (1, 3, 2), </a:t>
            </a:r>
            <a:r>
              <a:rPr lang="el-GR" altLang="zh-CN" i="1" dirty="0" smtClean="0">
                <a:ea typeface="宋体"/>
              </a:rPr>
              <a:t>ρ</a:t>
            </a:r>
            <a:r>
              <a:rPr lang="en-US" altLang="zh-CN" dirty="0" smtClean="0">
                <a:ea typeface="宋体"/>
              </a:rPr>
              <a:t> = (3, 2, 1)</a:t>
            </a:r>
          </a:p>
          <a:p>
            <a:pPr lvl="1"/>
            <a:r>
              <a:rPr lang="el-GR" altLang="zh-CN" i="1" dirty="0" smtClean="0">
                <a:ea typeface="宋体"/>
              </a:rPr>
              <a:t>α</a:t>
            </a:r>
            <a:r>
              <a:rPr lang="en-US" altLang="zh-CN" i="1" dirty="0" smtClean="0">
                <a:ea typeface="宋体"/>
              </a:rPr>
              <a:t> </a:t>
            </a:r>
            <a:r>
              <a:rPr lang="en-US" altLang="zh-CN" dirty="0" smtClean="0">
                <a:ea typeface="宋体"/>
              </a:rPr>
              <a:t>• </a:t>
            </a:r>
            <a:r>
              <a:rPr lang="el-GR" altLang="zh-CN" i="1" dirty="0" smtClean="0">
                <a:ea typeface="宋体"/>
              </a:rPr>
              <a:t>ρ</a:t>
            </a:r>
            <a:r>
              <a:rPr lang="en-US" altLang="zh-CN" dirty="0" smtClean="0">
                <a:latin typeface="Gill Sans MT" pitchFamily="34" charset="0"/>
              </a:rPr>
              <a:t> = (</a:t>
            </a:r>
            <a:r>
              <a:rPr lang="en-US" altLang="zh-CN" dirty="0" smtClean="0">
                <a:ea typeface="宋体"/>
              </a:rPr>
              <a:t>1, 3, 2)</a:t>
            </a:r>
            <a:r>
              <a:rPr lang="en-US" altLang="zh-CN" dirty="0" smtClean="0">
                <a:latin typeface="Gill Sans MT" pitchFamily="34" charset="0"/>
              </a:rPr>
              <a:t> </a:t>
            </a:r>
            <a:r>
              <a:rPr lang="en-US" altLang="zh-CN" dirty="0" smtClean="0">
                <a:ea typeface="宋体"/>
              </a:rPr>
              <a:t>•</a:t>
            </a:r>
            <a:r>
              <a:rPr lang="en-US" altLang="zh-CN" dirty="0" smtClean="0">
                <a:latin typeface="Gill Sans MT" pitchFamily="34" charset="0"/>
              </a:rPr>
              <a:t> </a:t>
            </a:r>
            <a:r>
              <a:rPr lang="en-US" altLang="zh-CN" dirty="0" smtClean="0">
                <a:ea typeface="宋体"/>
              </a:rPr>
              <a:t>(3, 2, 1)</a:t>
            </a:r>
            <a:r>
              <a:rPr lang="en-US" altLang="zh-CN" dirty="0" smtClean="0">
                <a:latin typeface="Gill Sans MT" pitchFamily="34" charset="0"/>
              </a:rPr>
              <a:t> = (2, 3, 1) </a:t>
            </a:r>
            <a:r>
              <a:rPr lang="en-US" altLang="zh-CN" dirty="0" smtClean="0">
                <a:ea typeface="宋体"/>
              </a:rPr>
              <a:t>∈ </a:t>
            </a:r>
            <a:r>
              <a:rPr lang="en-US" altLang="zh-CN" i="1" dirty="0" smtClean="0">
                <a:ea typeface="宋体"/>
              </a:rPr>
              <a:t>G</a:t>
            </a:r>
            <a:r>
              <a:rPr lang="en-US" altLang="zh-CN" baseline="-25000" dirty="0" smtClean="0">
                <a:ea typeface="宋体"/>
              </a:rPr>
              <a:t>3</a:t>
            </a:r>
            <a:endParaRPr lang="en-US" altLang="zh-CN" dirty="0" smtClean="0">
              <a:latin typeface="Gill Sans MT" pitchFamily="34" charset="0"/>
            </a:endParaRPr>
          </a:p>
          <a:p>
            <a:pPr lvl="1"/>
            <a:r>
              <a:rPr lang="en-US" altLang="zh-CN" dirty="0" smtClean="0">
                <a:latin typeface="Gill Sans MT" pitchFamily="34" charset="0"/>
              </a:rPr>
              <a:t>Choose the third element of </a:t>
            </a:r>
            <a:r>
              <a:rPr lang="el-GR" altLang="zh-CN" i="1" dirty="0" smtClean="0">
                <a:ea typeface="宋体"/>
              </a:rPr>
              <a:t>α</a:t>
            </a:r>
            <a:r>
              <a:rPr lang="en-US" altLang="zh-CN" dirty="0" smtClean="0">
                <a:latin typeface="Gill Sans MT" pitchFamily="34" charset="0"/>
              </a:rPr>
              <a:t>, followed by the second element of </a:t>
            </a:r>
            <a:r>
              <a:rPr lang="el-GR" altLang="zh-CN" i="1" dirty="0" smtClean="0">
                <a:ea typeface="宋体"/>
              </a:rPr>
              <a:t>α</a:t>
            </a:r>
            <a:r>
              <a:rPr lang="en-US" altLang="zh-CN" dirty="0" smtClean="0">
                <a:latin typeface="Gill Sans MT" pitchFamily="34" charset="0"/>
              </a:rPr>
              <a:t>, and followed by the first element of </a:t>
            </a:r>
            <a:r>
              <a:rPr lang="el-GR" altLang="zh-CN" i="1" dirty="0" smtClean="0">
                <a:ea typeface="宋体"/>
              </a:rPr>
              <a:t>α</a:t>
            </a:r>
            <a:r>
              <a:rPr lang="en-US" altLang="zh-CN" dirty="0" smtClean="0">
                <a:latin typeface="Gill Sans MT" pitchFamily="34" charset="0"/>
              </a:rPr>
              <a:t>. The result is, of course, the permutation</a:t>
            </a:r>
          </a:p>
          <a:p>
            <a:pPr lvl="1"/>
            <a:r>
              <a:rPr lang="en-US" altLang="zh-CN" dirty="0" smtClean="0">
                <a:latin typeface="Gill Sans MT" pitchFamily="34" charset="0"/>
              </a:rPr>
              <a:t>This shows that </a:t>
            </a:r>
            <a:r>
              <a:rPr lang="en-US" altLang="zh-CN" i="1" dirty="0" smtClean="0">
                <a:latin typeface="Gill Sans MT" pitchFamily="34" charset="0"/>
              </a:rPr>
              <a:t>G</a:t>
            </a:r>
            <a:r>
              <a:rPr lang="en-US" altLang="zh-CN" baseline="-25000" dirty="0" smtClean="0">
                <a:latin typeface="Gill Sans MT" pitchFamily="34" charset="0"/>
              </a:rPr>
              <a:t>3</a:t>
            </a:r>
            <a:r>
              <a:rPr lang="en-US" altLang="zh-CN" dirty="0" smtClean="0">
                <a:latin typeface="Gill Sans MT" pitchFamily="34" charset="0"/>
              </a:rPr>
              <a:t> is </a:t>
            </a:r>
            <a:r>
              <a:rPr lang="en-US" altLang="zh-CN" b="1" dirty="0" smtClean="0">
                <a:latin typeface="Gill Sans MT" pitchFamily="34" charset="0"/>
              </a:rPr>
              <a:t>closed</a:t>
            </a:r>
            <a:r>
              <a:rPr lang="en-US" altLang="zh-CN" dirty="0" smtClean="0">
                <a:latin typeface="Gill Sans MT" pitchFamily="34" charset="0"/>
              </a:rPr>
              <a:t> with respect to the operation </a:t>
            </a:r>
            <a:r>
              <a:rPr lang="en-US" altLang="zh-CN" dirty="0" smtClean="0">
                <a:ea typeface="宋体"/>
              </a:rPr>
              <a:t>• </a:t>
            </a:r>
            <a:endParaRPr lang="zh-CN" altLang="en-US" dirty="0">
              <a:latin typeface="Gill Sans MT"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11700</TotalTime>
  <Words>6887</Words>
  <Application>Microsoft Office PowerPoint</Application>
  <PresentationFormat>全屏显示(4:3)</PresentationFormat>
  <Paragraphs>659</Paragraphs>
  <Slides>43</Slides>
  <Notes>24</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质朴</vt:lpstr>
      <vt:lpstr>L11.2: Mathematical foundation I – Group, Ring, and Field</vt:lpstr>
      <vt:lpstr>Outline</vt:lpstr>
      <vt:lpstr>Modular arithmetic notation</vt:lpstr>
      <vt:lpstr>Modular arithmetic operations</vt:lpstr>
      <vt:lpstr>Outline</vt:lpstr>
      <vt:lpstr>Group {G, •}</vt:lpstr>
      <vt:lpstr>Infinite and finite group</vt:lpstr>
      <vt:lpstr>An example of a finite group</vt:lpstr>
      <vt:lpstr>An example of a finite group (Cont.)</vt:lpstr>
      <vt:lpstr>The other three conditions</vt:lpstr>
      <vt:lpstr>About the operation •</vt:lpstr>
      <vt:lpstr>Ring {R, +, }</vt:lpstr>
      <vt:lpstr>Commutative ring</vt:lpstr>
      <vt:lpstr>Field {F, +, }</vt:lpstr>
      <vt:lpstr>Group, Ring, and Field</vt:lpstr>
      <vt:lpstr>Outline</vt:lpstr>
      <vt:lpstr>The set of residues Zn</vt:lpstr>
      <vt:lpstr>What is Zn </vt:lpstr>
      <vt:lpstr>Asymmetries between modulo addition and modulo multiplication over Zn</vt:lpstr>
      <vt:lpstr>How to judge the existence of the multiplicative inverse</vt:lpstr>
      <vt:lpstr>Euclid’s method for finding the greatest common divisor of two integers</vt:lpstr>
      <vt:lpstr>Steps in a recursive invocation of Euclid’s gcd algorithm</vt:lpstr>
      <vt:lpstr>Two examples</vt:lpstr>
      <vt:lpstr>More discussion about Zn</vt:lpstr>
      <vt:lpstr>Multiplicative group (Z/nZ) or Zn* </vt:lpstr>
      <vt:lpstr>Finding multiplicative inverses for the elements of Zp</vt:lpstr>
      <vt:lpstr>Bezout’s Identity</vt:lpstr>
      <vt:lpstr>Proof of Bézout’s identity</vt:lpstr>
      <vt:lpstr>Proof of Bézout’s identity</vt:lpstr>
      <vt:lpstr>Finding the multiplicative inverse of a in Zp using Bézout’s identity</vt:lpstr>
      <vt:lpstr>Run the Euclid’s gcd algorithm</vt:lpstr>
      <vt:lpstr>How to calculate b-1 if bm = 1 using the Extended Euclid’s Algorithm</vt:lpstr>
      <vt:lpstr>Outline</vt:lpstr>
      <vt:lpstr>Primitive root</vt:lpstr>
      <vt:lpstr>Generator and cyclic group</vt:lpstr>
      <vt:lpstr>Outline</vt:lpstr>
      <vt:lpstr>Finite field Fp有限域</vt:lpstr>
      <vt:lpstr>Finite field Fp</vt:lpstr>
      <vt:lpstr>Outline</vt:lpstr>
      <vt:lpstr>Ordinary logarithm vs Discrete logarithm</vt:lpstr>
      <vt:lpstr>An example</vt:lpstr>
      <vt:lpstr>References</vt:lpstr>
      <vt:lpstr>Arithmetic operations on polynomials over GF(2)</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Cryptography -- Introduction</dc:title>
  <dc:creator>User</dc:creator>
  <cp:lastModifiedBy>hitsz</cp:lastModifiedBy>
  <cp:revision>1112</cp:revision>
  <dcterms:created xsi:type="dcterms:W3CDTF">2011-11-22T17:09:53Z</dcterms:created>
  <dcterms:modified xsi:type="dcterms:W3CDTF">2018-10-17T01:46:12Z</dcterms:modified>
</cp:coreProperties>
</file>