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handoutMasterIdLst>
    <p:handoutMasterId r:id="rId43"/>
  </p:handoutMasterIdLst>
  <p:sldIdLst>
    <p:sldId id="256" r:id="rId2"/>
    <p:sldId id="424" r:id="rId3"/>
    <p:sldId id="401" r:id="rId4"/>
    <p:sldId id="402" r:id="rId5"/>
    <p:sldId id="422" r:id="rId6"/>
    <p:sldId id="358" r:id="rId7"/>
    <p:sldId id="359" r:id="rId8"/>
    <p:sldId id="360" r:id="rId9"/>
    <p:sldId id="361" r:id="rId10"/>
    <p:sldId id="362" r:id="rId11"/>
    <p:sldId id="363" r:id="rId12"/>
    <p:sldId id="365" r:id="rId13"/>
    <p:sldId id="366" r:id="rId14"/>
    <p:sldId id="367" r:id="rId15"/>
    <p:sldId id="423" r:id="rId16"/>
    <p:sldId id="371" r:id="rId17"/>
    <p:sldId id="372" r:id="rId18"/>
    <p:sldId id="373" r:id="rId19"/>
    <p:sldId id="374" r:id="rId20"/>
    <p:sldId id="376" r:id="rId21"/>
    <p:sldId id="377" r:id="rId22"/>
    <p:sldId id="378" r:id="rId23"/>
    <p:sldId id="379" r:id="rId24"/>
    <p:sldId id="380" r:id="rId25"/>
    <p:sldId id="381" r:id="rId26"/>
    <p:sldId id="382" r:id="rId27"/>
    <p:sldId id="383" r:id="rId28"/>
    <p:sldId id="385" r:id="rId29"/>
    <p:sldId id="386" r:id="rId30"/>
    <p:sldId id="387" r:id="rId31"/>
    <p:sldId id="388" r:id="rId32"/>
    <p:sldId id="389" r:id="rId33"/>
    <p:sldId id="390" r:id="rId34"/>
    <p:sldId id="391" r:id="rId35"/>
    <p:sldId id="392" r:id="rId36"/>
    <p:sldId id="393" r:id="rId37"/>
    <p:sldId id="394" r:id="rId38"/>
    <p:sldId id="395" r:id="rId39"/>
    <p:sldId id="325" r:id="rId40"/>
    <p:sldId id="364" r:id="rId41"/>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44" autoAdjust="0"/>
    <p:restoredTop sz="83636" autoAdjust="0"/>
  </p:normalViewPr>
  <p:slideViewPr>
    <p:cSldViewPr>
      <p:cViewPr varScale="1">
        <p:scale>
          <a:sx n="96" d="100"/>
          <a:sy n="96" d="100"/>
        </p:scale>
        <p:origin x="214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E7D9BE84-FDB0-4BB8-A851-51004E275E84}" type="datetimeFigureOut">
              <a:rPr lang="zh-CN" altLang="en-US" smtClean="0"/>
              <a:pPr/>
              <a:t>2018/10/19</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CE988FE8-52DA-4EDF-9178-A504EB96618E}" type="slidenum">
              <a:rPr lang="zh-CN" altLang="en-US" smtClean="0"/>
              <a:pPr/>
              <a:t>‹#›</a:t>
            </a:fld>
            <a:endParaRPr lang="zh-CN" altLang="en-US"/>
          </a:p>
        </p:txBody>
      </p:sp>
    </p:spTree>
    <p:extLst>
      <p:ext uri="{BB962C8B-B14F-4D97-AF65-F5344CB8AC3E}">
        <p14:creationId xmlns:p14="http://schemas.microsoft.com/office/powerpoint/2010/main" val="186809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2708DE01-F05D-41D9-9232-7DA54F2E1FC9}" type="datetimeFigureOut">
              <a:rPr lang="zh-CN" altLang="en-US" smtClean="0"/>
              <a:pPr/>
              <a:t>2018/10/19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23F785F5-9F86-40D3-96CF-6A91DA64D825}" type="slidenum">
              <a:rPr lang="zh-CN" altLang="en-US" smtClean="0"/>
              <a:pPr/>
              <a:t>‹#›</a:t>
            </a:fld>
            <a:endParaRPr lang="zh-CN" altLang="en-US"/>
          </a:p>
        </p:txBody>
      </p:sp>
    </p:spTree>
    <p:extLst>
      <p:ext uri="{BB962C8B-B14F-4D97-AF65-F5344CB8AC3E}">
        <p14:creationId xmlns:p14="http://schemas.microsoft.com/office/powerpoint/2010/main" val="320599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a:t>
            </a:fld>
            <a:endParaRPr lang="zh-CN" altLang="en-US"/>
          </a:p>
        </p:txBody>
      </p:sp>
    </p:spTree>
    <p:extLst>
      <p:ext uri="{BB962C8B-B14F-4D97-AF65-F5344CB8AC3E}">
        <p14:creationId xmlns:p14="http://schemas.microsoft.com/office/powerpoint/2010/main" val="2513445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 you just saw, it is obviously convenient to use simple binary arithmetic (in the form of XOR operations) for additions in </a:t>
            </a:r>
            <a:r>
              <a:rPr lang="en-US" altLang="zh-CN" b="1" i="1" dirty="0" smtClean="0"/>
              <a:t>GF</a:t>
            </a:r>
            <a:r>
              <a:rPr lang="en-US" altLang="zh-CN" dirty="0" smtClean="0"/>
              <a:t>(2</a:t>
            </a:r>
            <a:r>
              <a:rPr lang="en-US" altLang="zh-CN" i="1" baseline="30000" dirty="0" smtClean="0"/>
              <a:t>n</a:t>
            </a:r>
            <a:r>
              <a:rPr lang="en-US" altLang="zh-CN" dirty="0" smtClean="0"/>
              <a:t>). Could we do the same for multiplications?</a:t>
            </a:r>
          </a:p>
          <a:p>
            <a:r>
              <a:rPr lang="en-US" altLang="zh-CN" dirty="0" smtClean="0"/>
              <a:t>We can of course multiply the bit patterns of </a:t>
            </a:r>
            <a:r>
              <a:rPr lang="en-US" altLang="zh-CN" b="1" i="1" dirty="0" smtClean="0"/>
              <a:t>GF</a:t>
            </a:r>
            <a:r>
              <a:rPr lang="en-US" altLang="zh-CN" dirty="0" smtClean="0"/>
              <a:t>(2</a:t>
            </a:r>
            <a:r>
              <a:rPr lang="en-US" altLang="zh-CN" i="1" baseline="30000" dirty="0" smtClean="0"/>
              <a:t>n</a:t>
            </a:r>
            <a:r>
              <a:rPr lang="en-US" altLang="zh-CN" dirty="0" smtClean="0"/>
              <a:t>) by going back to the modulo polynomial arithmetic and using the multiplications operations defined in GF(2) for the coefficients. [Recall that in </a:t>
            </a:r>
            <a:r>
              <a:rPr lang="en-US" altLang="zh-CN" b="1" i="1" dirty="0" smtClean="0"/>
              <a:t>GF</a:t>
            </a:r>
            <a:r>
              <a:rPr lang="en-US" altLang="zh-CN" dirty="0" smtClean="0"/>
              <a:t>(2), multiplication is the same as logical AND.]</a:t>
            </a:r>
          </a:p>
          <a:p>
            <a:r>
              <a:rPr lang="en-US" altLang="zh-CN" dirty="0" smtClean="0"/>
              <a:t>But it would be nice if we could directly multiply the bit patterns of </a:t>
            </a:r>
            <a:r>
              <a:rPr lang="en-US" altLang="zh-CN" b="1" i="1" dirty="0" smtClean="0"/>
              <a:t>GF</a:t>
            </a:r>
            <a:r>
              <a:rPr lang="en-US" altLang="zh-CN" dirty="0" smtClean="0"/>
              <a:t>(2</a:t>
            </a:r>
            <a:r>
              <a:rPr lang="en-US" altLang="zh-CN" i="1" baseline="30000" dirty="0" smtClean="0"/>
              <a:t>n</a:t>
            </a:r>
            <a:r>
              <a:rPr lang="en-US" altLang="zh-CN" dirty="0" smtClean="0"/>
              <a:t>) without having to think about the underlying polynomials</a:t>
            </a:r>
          </a:p>
          <a:p>
            <a:r>
              <a:rPr lang="en-US" altLang="zh-CN" dirty="0" smtClean="0"/>
              <a:t>It turns out that we can indeed do so, but the technique is specific to the order of the finite field being used. The order of a finite field refers to the number of elements in the field. So the order of </a:t>
            </a:r>
            <a:r>
              <a:rPr lang="en-US" altLang="zh-CN" b="1" i="1" dirty="0" smtClean="0"/>
              <a:t>GF</a:t>
            </a:r>
            <a:r>
              <a:rPr lang="en-US" altLang="zh-CN" dirty="0" smtClean="0"/>
              <a:t>(2</a:t>
            </a:r>
            <a:r>
              <a:rPr lang="en-US" altLang="zh-CN" i="1" baseline="30000" dirty="0" smtClean="0"/>
              <a:t>n</a:t>
            </a:r>
            <a:r>
              <a:rPr lang="en-US" altLang="zh-CN" dirty="0" smtClean="0"/>
              <a:t>) is 2</a:t>
            </a:r>
            <a:r>
              <a:rPr lang="en-US" altLang="zh-CN" i="1" dirty="0" smtClean="0"/>
              <a:t>n</a:t>
            </a:r>
          </a:p>
          <a:p>
            <a:r>
              <a:rPr lang="en-US" altLang="zh-CN" dirty="0" smtClean="0"/>
              <a:t>More particularly, the bitwise operations needed for directly multiplying two bit patterns in </a:t>
            </a:r>
            <a:r>
              <a:rPr lang="en-US" altLang="zh-CN" b="1" i="1" dirty="0" smtClean="0"/>
              <a:t>GF</a:t>
            </a:r>
            <a:r>
              <a:rPr lang="en-US" altLang="zh-CN" dirty="0" smtClean="0"/>
              <a:t>(2</a:t>
            </a:r>
            <a:r>
              <a:rPr lang="en-US" altLang="zh-CN" i="1" baseline="30000" dirty="0" smtClean="0"/>
              <a:t>n</a:t>
            </a:r>
            <a:r>
              <a:rPr lang="en-US" altLang="zh-CN" dirty="0" smtClean="0"/>
              <a:t>) are specific to their reducible polynomial that defines a given </a:t>
            </a:r>
            <a:r>
              <a:rPr lang="en-US" altLang="zh-CN" b="1" i="1" dirty="0" smtClean="0"/>
              <a:t>GF</a:t>
            </a:r>
            <a:r>
              <a:rPr lang="en-US" altLang="zh-CN" dirty="0" smtClean="0"/>
              <a:t>(2</a:t>
            </a:r>
            <a:r>
              <a:rPr lang="en-US" altLang="zh-CN" i="1" baseline="30000" dirty="0" smtClean="0"/>
              <a:t>n</a:t>
            </a:r>
            <a:r>
              <a:rPr lang="en-US" altLang="zh-CN" dirty="0" smtClean="0"/>
              <a:t>)</a:t>
            </a:r>
          </a:p>
          <a:p>
            <a:r>
              <a:rPr lang="en-US" altLang="zh-CN" dirty="0" smtClean="0"/>
              <a:t>On the next slide, we will focus specifically on the </a:t>
            </a:r>
            <a:r>
              <a:rPr lang="en-US" altLang="zh-CN" b="1" i="1" dirty="0" smtClean="0"/>
              <a:t>GF</a:t>
            </a:r>
            <a:r>
              <a:rPr lang="en-US" altLang="zh-CN" dirty="0" smtClean="0"/>
              <a:t>(2</a:t>
            </a:r>
            <a:r>
              <a:rPr lang="en-US" altLang="zh-CN" baseline="30000" dirty="0" smtClean="0"/>
              <a:t>8</a:t>
            </a:r>
            <a:r>
              <a:rPr lang="en-US" altLang="zh-CN" dirty="0" smtClean="0"/>
              <a:t>) finite field that is used in AES, which we will take up in the next lecture, and show that multiplications can be carried out directly in this field by using bitwise operations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28</a:t>
            </a:fld>
            <a:endParaRPr lang="zh-CN" altLang="en-US"/>
          </a:p>
        </p:txBody>
      </p:sp>
    </p:spTree>
    <p:extLst>
      <p:ext uri="{BB962C8B-B14F-4D97-AF65-F5344CB8AC3E}">
        <p14:creationId xmlns:p14="http://schemas.microsoft.com/office/powerpoint/2010/main" val="2872719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Let’s consider the finite field </a:t>
            </a:r>
            <a:r>
              <a:rPr lang="en-US" altLang="zh-CN" b="1" i="1" dirty="0" smtClean="0"/>
              <a:t>GF</a:t>
            </a:r>
            <a:r>
              <a:rPr lang="en-US" altLang="zh-CN" dirty="0" smtClean="0"/>
              <a:t>(2</a:t>
            </a:r>
            <a:r>
              <a:rPr lang="en-US" altLang="zh-CN" baseline="30000" dirty="0" smtClean="0"/>
              <a:t>8</a:t>
            </a:r>
            <a:r>
              <a:rPr lang="en-US" altLang="zh-CN" dirty="0" smtClean="0"/>
              <a:t>) that is used in AES. As you will see in the next lecture, this field is derived using the following irreducible polynomial of degree 8: </a:t>
            </a:r>
          </a:p>
          <a:p>
            <a:pPr lvl="1"/>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a:t>
            </a:r>
          </a:p>
          <a:p>
            <a:r>
              <a:rPr lang="en-US" altLang="zh-CN" dirty="0" smtClean="0"/>
              <a:t>Now let’s see how we can carry out multiplications with direct bitwise operations in this </a:t>
            </a:r>
            <a:r>
              <a:rPr lang="en-US" altLang="zh-CN" b="1" i="1" dirty="0" smtClean="0"/>
              <a:t>GF</a:t>
            </a:r>
            <a:r>
              <a:rPr lang="en-US" altLang="zh-CN" dirty="0" smtClean="0"/>
              <a:t>(2</a:t>
            </a:r>
            <a:r>
              <a:rPr lang="en-US" altLang="zh-CN" baseline="30000" dirty="0" smtClean="0"/>
              <a:t>8</a:t>
            </a:r>
            <a:r>
              <a:rPr lang="en-US" altLang="zh-CN" dirty="0" smtClean="0"/>
              <a:t>)</a:t>
            </a:r>
          </a:p>
          <a:p>
            <a:r>
              <a:rPr lang="en-US" altLang="zh-CN" dirty="0" smtClean="0"/>
              <a:t>We first take note of the following equality in </a:t>
            </a:r>
            <a:r>
              <a:rPr lang="en-US" altLang="zh-CN" b="1" i="1" dirty="0" smtClean="0"/>
              <a:t>GF</a:t>
            </a:r>
            <a:r>
              <a:rPr lang="en-US" altLang="zh-CN" dirty="0" smtClean="0"/>
              <a:t>(2</a:t>
            </a:r>
            <a:r>
              <a:rPr lang="en-US" altLang="zh-CN" baseline="30000" dirty="0" smtClean="0"/>
              <a:t>8</a:t>
            </a:r>
            <a:r>
              <a:rPr lang="en-US" altLang="zh-CN" dirty="0" smtClean="0"/>
              <a:t>):</a:t>
            </a:r>
          </a:p>
          <a:p>
            <a:pPr lvl="1"/>
            <a:r>
              <a:rPr lang="en-US" altLang="zh-CN" i="1" dirty="0" smtClean="0"/>
              <a:t>x</a:t>
            </a:r>
            <a:r>
              <a:rPr lang="en-US" altLang="zh-CN" baseline="30000" dirty="0" smtClean="0"/>
              <a:t>8</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a:t>
            </a:r>
          </a:p>
          <a:p>
            <a:pPr lvl="1"/>
            <a:r>
              <a:rPr lang="en-US" altLang="zh-CN" dirty="0" smtClean="0"/>
              <a:t>The result follows immediately by along division of x8 by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 Obviously, the first term of the quotient will be 1. Multiplying the divisor by the quotient yields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 When this is subtracted from the dividend </a:t>
            </a:r>
            <a:r>
              <a:rPr lang="en-US" altLang="zh-CN" i="1" dirty="0" smtClean="0"/>
              <a:t>x</a:t>
            </a:r>
            <a:r>
              <a:rPr lang="en-US" altLang="zh-CN" baseline="30000" dirty="0" smtClean="0"/>
              <a:t>8</a:t>
            </a:r>
            <a:r>
              <a:rPr lang="en-US" altLang="zh-CN" dirty="0" smtClean="0"/>
              <a:t>, we get −</a:t>
            </a:r>
            <a:r>
              <a:rPr lang="en-US" altLang="zh-CN" i="1" dirty="0" smtClean="0"/>
              <a:t>x</a:t>
            </a:r>
            <a:r>
              <a:rPr lang="en-US" altLang="zh-CN" baseline="30000" dirty="0" smtClean="0"/>
              <a:t>4 </a:t>
            </a:r>
            <a:r>
              <a:rPr lang="en-US" altLang="zh-CN" dirty="0" smtClean="0"/>
              <a:t>−</a:t>
            </a:r>
            <a:r>
              <a:rPr lang="en-US" altLang="zh-CN" i="1" dirty="0" smtClean="0"/>
              <a:t>x</a:t>
            </a:r>
            <a:r>
              <a:rPr lang="en-US" altLang="zh-CN" baseline="30000" dirty="0" smtClean="0"/>
              <a:t>3 </a:t>
            </a:r>
            <a:r>
              <a:rPr lang="en-US" altLang="zh-CN" dirty="0" smtClean="0"/>
              <a:t>− </a:t>
            </a:r>
            <a:r>
              <a:rPr lang="en-US" altLang="zh-CN" i="1" dirty="0" smtClean="0"/>
              <a:t>x </a:t>
            </a:r>
            <a:r>
              <a:rPr lang="en-US" altLang="zh-CN" dirty="0" smtClean="0"/>
              <a:t>− 1, which is the same as the result shown above</a:t>
            </a: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29</a:t>
            </a:fld>
            <a:endParaRPr lang="zh-CN" altLang="en-US"/>
          </a:p>
        </p:txBody>
      </p:sp>
    </p:spTree>
    <p:extLst>
      <p:ext uri="{BB962C8B-B14F-4D97-AF65-F5344CB8AC3E}">
        <p14:creationId xmlns:p14="http://schemas.microsoft.com/office/powerpoint/2010/main" val="4228948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we consider the</a:t>
            </a:r>
            <a:r>
              <a:rPr lang="en-US" altLang="zh-CN" baseline="0" dirty="0" smtClean="0"/>
              <a:t> general problem of m</a:t>
            </a:r>
            <a:r>
              <a:rPr lang="en-US" altLang="zh-CN" dirty="0" smtClean="0"/>
              <a:t>ultiplying a general polynomial </a:t>
            </a:r>
            <a:r>
              <a:rPr lang="en-US" altLang="zh-CN" i="1" dirty="0" smtClean="0"/>
              <a:t>f</a:t>
            </a:r>
            <a:r>
              <a:rPr lang="en-US" altLang="zh-CN" dirty="0" smtClean="0"/>
              <a:t>(</a:t>
            </a:r>
            <a:r>
              <a:rPr lang="en-US" altLang="zh-CN" i="1" dirty="0" smtClean="0"/>
              <a:t>x</a:t>
            </a:r>
            <a:r>
              <a:rPr lang="en-US" altLang="zh-CN" dirty="0" smtClean="0"/>
              <a:t>) in </a:t>
            </a:r>
            <a:r>
              <a:rPr lang="en-US" altLang="zh-CN" b="1" i="1" dirty="0" smtClean="0"/>
              <a:t>GF</a:t>
            </a:r>
            <a:r>
              <a:rPr lang="en-US" altLang="zh-CN" dirty="0" smtClean="0"/>
              <a:t>(2</a:t>
            </a:r>
            <a:r>
              <a:rPr lang="en-US" altLang="zh-CN" baseline="30000" dirty="0" smtClean="0"/>
              <a:t>8</a:t>
            </a:r>
            <a:r>
              <a:rPr lang="en-US" altLang="zh-CN" dirty="0" smtClean="0"/>
              <a:t>) by just </a:t>
            </a:r>
            <a:r>
              <a:rPr lang="en-US" altLang="zh-CN" i="1" dirty="0" smtClean="0"/>
              <a:t>x</a:t>
            </a:r>
          </a:p>
          <a:p>
            <a:r>
              <a:rPr lang="en-US" altLang="zh-CN" i="0" dirty="0" smtClean="0"/>
              <a:t>Let’s represent </a:t>
            </a:r>
            <a:r>
              <a:rPr lang="en-US" altLang="zh-CN" i="1" dirty="0" smtClean="0"/>
              <a:t>f</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7</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6</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1</a:t>
            </a:r>
            <a:r>
              <a:rPr lang="en-US" altLang="zh-CN" i="1" dirty="0" smtClean="0"/>
              <a:t>x</a:t>
            </a:r>
            <a:r>
              <a:rPr lang="en-US" altLang="zh-CN" dirty="0" smtClean="0"/>
              <a:t> + </a:t>
            </a:r>
            <a:r>
              <a:rPr lang="en-US" altLang="zh-CN" i="1" dirty="0" smtClean="0"/>
              <a:t>b</a:t>
            </a:r>
            <a:r>
              <a:rPr lang="en-US" altLang="zh-CN" baseline="-25000" dirty="0" smtClean="0"/>
              <a:t>0</a:t>
            </a:r>
          </a:p>
          <a:p>
            <a:r>
              <a:rPr lang="en-US" altLang="zh-CN" dirty="0" smtClean="0"/>
              <a:t>This </a:t>
            </a:r>
            <a:r>
              <a:rPr lang="en-US" altLang="zh-CN" i="1" dirty="0" smtClean="0"/>
              <a:t>f</a:t>
            </a:r>
            <a:r>
              <a:rPr lang="en-US" altLang="zh-CN" dirty="0" smtClean="0"/>
              <a:t>(</a:t>
            </a:r>
            <a:r>
              <a:rPr lang="en-US" altLang="zh-CN" i="1" dirty="0" smtClean="0"/>
              <a:t>x</a:t>
            </a:r>
            <a:r>
              <a:rPr lang="en-US" altLang="zh-CN" dirty="0" smtClean="0"/>
              <a:t>) stands for the bit pattern </a:t>
            </a:r>
            <a:r>
              <a:rPr lang="en-US" altLang="zh-CN" i="1" dirty="0" smtClean="0"/>
              <a:t>b</a:t>
            </a:r>
            <a:r>
              <a:rPr lang="en-US" altLang="zh-CN" baseline="-25000" dirty="0" smtClean="0"/>
              <a:t>7</a:t>
            </a:r>
            <a:r>
              <a:rPr lang="en-US" altLang="zh-CN" i="1" dirty="0" smtClean="0"/>
              <a:t>b</a:t>
            </a:r>
            <a:r>
              <a:rPr lang="en-US" altLang="zh-CN" baseline="-25000" dirty="0" smtClean="0"/>
              <a:t>6</a:t>
            </a:r>
            <a:r>
              <a:rPr lang="en-US" altLang="zh-CN" i="1" dirty="0" smtClean="0"/>
              <a:t>b</a:t>
            </a:r>
            <a:r>
              <a:rPr lang="en-US" altLang="zh-CN" baseline="-25000" dirty="0" smtClean="0"/>
              <a:t>5</a:t>
            </a:r>
            <a:r>
              <a:rPr lang="en-US" altLang="zh-CN" i="1" dirty="0" smtClean="0"/>
              <a:t>b</a:t>
            </a:r>
            <a:r>
              <a:rPr lang="en-US" altLang="zh-CN" baseline="-25000" dirty="0" smtClean="0"/>
              <a:t>4</a:t>
            </a:r>
            <a:r>
              <a:rPr lang="en-US" altLang="zh-CN" i="1" dirty="0" smtClean="0"/>
              <a:t>b</a:t>
            </a:r>
            <a:r>
              <a:rPr lang="en-US" altLang="zh-CN" baseline="-25000" dirty="0" smtClean="0"/>
              <a:t>3</a:t>
            </a:r>
            <a:r>
              <a:rPr lang="en-US" altLang="zh-CN" i="1" dirty="0" smtClean="0"/>
              <a:t>b</a:t>
            </a:r>
            <a:r>
              <a:rPr lang="en-US" altLang="zh-CN" baseline="-25000" dirty="0" smtClean="0"/>
              <a:t>2</a:t>
            </a:r>
            <a:r>
              <a:rPr lang="en-US" altLang="zh-CN" i="1" dirty="0" smtClean="0"/>
              <a:t>b</a:t>
            </a:r>
            <a:r>
              <a:rPr lang="en-US" altLang="zh-CN" baseline="-25000" dirty="0" smtClean="0"/>
              <a:t>1</a:t>
            </a:r>
            <a:r>
              <a:rPr lang="en-US" altLang="zh-CN" i="1" dirty="0" smtClean="0"/>
              <a:t>b</a:t>
            </a:r>
            <a:r>
              <a:rPr lang="en-US" altLang="zh-CN" baseline="-25000" dirty="0" smtClean="0"/>
              <a:t>0</a:t>
            </a:r>
            <a:endParaRPr lang="en-US" altLang="zh-CN" dirty="0" smtClean="0"/>
          </a:p>
          <a:p>
            <a:r>
              <a:rPr lang="en-US" altLang="zh-CN" i="1" dirty="0" err="1" smtClean="0"/>
              <a:t>xf</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7</a:t>
            </a:r>
            <a:r>
              <a:rPr lang="en-US" altLang="zh-CN" i="1" dirty="0" smtClean="0"/>
              <a:t>x</a:t>
            </a:r>
            <a:r>
              <a:rPr lang="en-US" altLang="zh-CN" baseline="30000" dirty="0" smtClean="0"/>
              <a:t>8</a:t>
            </a:r>
            <a:r>
              <a:rPr lang="en-US" altLang="zh-CN" dirty="0" smtClean="0"/>
              <a:t> +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p>
          <a:p>
            <a:r>
              <a:rPr lang="en-US" altLang="zh-CN" dirty="0" smtClean="0"/>
              <a:t>But now recall that we must take the modulo of this polynomial with respect to </a:t>
            </a:r>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 What that yields depends on whether or not the bit </a:t>
            </a:r>
            <a:r>
              <a:rPr lang="en-US" altLang="zh-CN" i="1" dirty="0" smtClean="0"/>
              <a:t>b</a:t>
            </a:r>
            <a:r>
              <a:rPr lang="en-US" altLang="zh-CN" baseline="-25000" dirty="0" smtClean="0"/>
              <a:t>7</a:t>
            </a:r>
            <a:r>
              <a:rPr lang="en-US" altLang="zh-CN" dirty="0" smtClean="0"/>
              <a:t> is set</a:t>
            </a:r>
          </a:p>
          <a:p>
            <a:r>
              <a:rPr lang="en-US" altLang="zh-CN" dirty="0" smtClean="0"/>
              <a:t>If the bit </a:t>
            </a:r>
            <a:r>
              <a:rPr lang="en-US" altLang="zh-CN" i="1" dirty="0" smtClean="0"/>
              <a:t>b</a:t>
            </a:r>
            <a:r>
              <a:rPr lang="en-US" altLang="zh-CN" baseline="-25000" dirty="0" smtClean="0"/>
              <a:t>7</a:t>
            </a:r>
            <a:r>
              <a:rPr lang="en-US" altLang="zh-CN" dirty="0" smtClean="0"/>
              <a:t> of </a:t>
            </a:r>
            <a:r>
              <a:rPr lang="en-US" altLang="zh-CN" i="1" dirty="0" smtClean="0"/>
              <a:t>f</a:t>
            </a:r>
            <a:r>
              <a:rPr lang="en-US" altLang="zh-CN" dirty="0" smtClean="0"/>
              <a:t>(</a:t>
            </a:r>
            <a:r>
              <a:rPr lang="en-US" altLang="zh-CN" i="1" dirty="0" smtClean="0"/>
              <a:t>x</a:t>
            </a:r>
            <a:r>
              <a:rPr lang="en-US" altLang="zh-CN" dirty="0" smtClean="0"/>
              <a:t>) is equals 0, then the right hand above is already in the set of polynomials in </a:t>
            </a:r>
            <a:r>
              <a:rPr lang="en-US" altLang="zh-CN" b="1" i="1" dirty="0" smtClean="0"/>
              <a:t>GF</a:t>
            </a:r>
            <a:r>
              <a:rPr lang="en-US" altLang="zh-CN" dirty="0" smtClean="0"/>
              <a:t>(2</a:t>
            </a:r>
            <a:r>
              <a:rPr lang="en-US" altLang="zh-CN" baseline="30000" dirty="0" smtClean="0"/>
              <a:t>8</a:t>
            </a:r>
            <a:r>
              <a:rPr lang="en-US" altLang="zh-CN" dirty="0" smtClean="0"/>
              <a:t>) and nothing further needs to be done. In this case, the output bit pattern is </a:t>
            </a:r>
            <a:r>
              <a:rPr lang="en-US" altLang="zh-CN" i="1" dirty="0" smtClean="0"/>
              <a:t>b</a:t>
            </a:r>
            <a:r>
              <a:rPr lang="en-US" altLang="zh-CN" baseline="-25000" dirty="0" smtClean="0"/>
              <a:t>6</a:t>
            </a:r>
            <a:r>
              <a:rPr lang="en-US" altLang="zh-CN" i="1" dirty="0" smtClean="0"/>
              <a:t>b</a:t>
            </a:r>
            <a:r>
              <a:rPr lang="en-US" altLang="zh-CN" baseline="-25000" dirty="0" smtClean="0"/>
              <a:t>5</a:t>
            </a:r>
            <a:r>
              <a:rPr lang="en-US" altLang="zh-CN" i="1" dirty="0" smtClean="0"/>
              <a:t>b</a:t>
            </a:r>
            <a:r>
              <a:rPr lang="en-US" altLang="zh-CN" baseline="-25000" dirty="0" smtClean="0"/>
              <a:t>4</a:t>
            </a:r>
            <a:r>
              <a:rPr lang="en-US" altLang="zh-CN" i="1" dirty="0" smtClean="0"/>
              <a:t>b</a:t>
            </a:r>
            <a:r>
              <a:rPr lang="en-US" altLang="zh-CN" baseline="-25000" dirty="0" smtClean="0"/>
              <a:t>3</a:t>
            </a:r>
            <a:r>
              <a:rPr lang="en-US" altLang="zh-CN" i="1" dirty="0" smtClean="0"/>
              <a:t>b</a:t>
            </a:r>
            <a:r>
              <a:rPr lang="en-US" altLang="zh-CN" baseline="-25000" dirty="0" smtClean="0"/>
              <a:t>2</a:t>
            </a:r>
            <a:r>
              <a:rPr lang="en-US" altLang="zh-CN" i="1" dirty="0" smtClean="0"/>
              <a:t>b</a:t>
            </a:r>
            <a:r>
              <a:rPr lang="en-US" altLang="zh-CN" baseline="-25000" dirty="0" smtClean="0"/>
              <a:t>1</a:t>
            </a:r>
            <a:r>
              <a:rPr lang="en-US" altLang="zh-CN" i="1" dirty="0" smtClean="0"/>
              <a:t>b</a:t>
            </a:r>
            <a:r>
              <a:rPr lang="en-US" altLang="zh-CN" baseline="-25000" dirty="0" smtClean="0"/>
              <a:t>0</a:t>
            </a:r>
            <a:r>
              <a:rPr lang="en-US" altLang="zh-CN" dirty="0" smtClean="0"/>
              <a:t>.</a:t>
            </a:r>
          </a:p>
          <a:p>
            <a:r>
              <a:rPr lang="en-US" altLang="zh-CN" dirty="0" smtClean="0"/>
              <a:t>However, if </a:t>
            </a:r>
            <a:r>
              <a:rPr lang="en-US" altLang="zh-CN" i="1" dirty="0" smtClean="0"/>
              <a:t>b</a:t>
            </a:r>
            <a:r>
              <a:rPr lang="en-US" altLang="zh-CN" baseline="-25000" dirty="0" smtClean="0"/>
              <a:t>7</a:t>
            </a:r>
            <a:r>
              <a:rPr lang="en-US" altLang="zh-CN" dirty="0" smtClean="0"/>
              <a:t> equals 1, we need to divide the polynomial we have for </a:t>
            </a:r>
            <a:r>
              <a:rPr lang="en-US" altLang="zh-CN" i="1" dirty="0" err="1" smtClean="0"/>
              <a:t>xf</a:t>
            </a:r>
            <a:r>
              <a:rPr lang="en-US" altLang="zh-CN" dirty="0" smtClean="0"/>
              <a:t>(</a:t>
            </a:r>
            <a:r>
              <a:rPr lang="en-US" altLang="zh-CN" i="1" dirty="0" smtClean="0"/>
              <a:t>x</a:t>
            </a:r>
            <a:r>
              <a:rPr lang="en-US" altLang="zh-CN" dirty="0" smtClean="0"/>
              <a:t>) by the modulus polynomial </a:t>
            </a:r>
            <a:r>
              <a:rPr lang="en-US" altLang="zh-CN" i="1" dirty="0" smtClean="0"/>
              <a:t>m</a:t>
            </a:r>
            <a:r>
              <a:rPr lang="en-US" altLang="zh-CN" dirty="0" smtClean="0"/>
              <a:t>(</a:t>
            </a:r>
            <a:r>
              <a:rPr lang="en-US" altLang="zh-CN" i="1" dirty="0" smtClean="0"/>
              <a:t>x</a:t>
            </a:r>
            <a:r>
              <a:rPr lang="en-US" altLang="zh-CN" dirty="0" smtClean="0"/>
              <a:t>) and keep just the remainder. Therefore, when </a:t>
            </a:r>
            <a:r>
              <a:rPr lang="en-US" altLang="zh-CN" i="1" dirty="0" smtClean="0"/>
              <a:t>b</a:t>
            </a:r>
            <a:r>
              <a:rPr lang="en-US" altLang="zh-CN" baseline="-25000" dirty="0" smtClean="0"/>
              <a:t>7</a:t>
            </a:r>
            <a:r>
              <a:rPr lang="en-US" altLang="zh-CN" dirty="0" smtClean="0"/>
              <a:t> = 1, we can write</a:t>
            </a:r>
          </a:p>
          <a:p>
            <a:pPr lvl="1">
              <a:buNone/>
            </a:pPr>
            <a:r>
              <a:rPr lang="en-US" altLang="zh-CN" i="1" dirty="0" err="1" smtClean="0"/>
              <a:t>xf</a:t>
            </a:r>
            <a:r>
              <a:rPr lang="en-US" altLang="zh-CN" dirty="0" smtClean="0"/>
              <a:t>(</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a:t>
            </a:r>
          </a:p>
          <a:p>
            <a:pPr marL="0" lvl="1" indent="0">
              <a:buNone/>
            </a:pPr>
            <a:r>
              <a:rPr lang="en-US" altLang="zh-CN" dirty="0" smtClean="0"/>
              <a:t>= </a:t>
            </a:r>
            <a:r>
              <a:rPr lang="en-US" altLang="zh-CN" i="1" dirty="0" smtClean="0"/>
              <a:t>b</a:t>
            </a:r>
            <a:r>
              <a:rPr lang="en-US" altLang="zh-CN" baseline="-25000" dirty="0" smtClean="0"/>
              <a:t>7</a:t>
            </a:r>
            <a:r>
              <a:rPr lang="en-US" altLang="zh-CN" i="1" dirty="0" smtClean="0"/>
              <a:t>x</a:t>
            </a:r>
            <a:r>
              <a:rPr lang="en-US" altLang="zh-CN" baseline="30000" dirty="0" smtClean="0"/>
              <a:t>8</a:t>
            </a:r>
            <a:r>
              <a:rPr lang="en-US" altLang="zh-CN" dirty="0" smtClean="0"/>
              <a:t> +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a:t>
            </a:r>
          </a:p>
          <a:p>
            <a:pPr marL="0" lvl="1" indent="0">
              <a:buNone/>
            </a:pPr>
            <a:r>
              <a:rPr lang="en-US" altLang="zh-CN" dirty="0" smtClean="0"/>
              <a:t>=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8</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a:t>
            </a:r>
          </a:p>
          <a:p>
            <a:pPr marL="0" lvl="1" indent="0">
              <a:buNone/>
            </a:pPr>
            <a:r>
              <a:rPr lang="en-US" altLang="zh-CN" dirty="0" smtClean="0"/>
              <a:t>=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a:t>
            </a:r>
          </a:p>
          <a:p>
            <a:pPr marL="0" lvl="1" indent="0">
              <a:buNone/>
            </a:pPr>
            <a:r>
              <a:rPr lang="en-US" altLang="zh-CN" dirty="0" smtClean="0"/>
              <a:t>= </a:t>
            </a:r>
            <a:r>
              <a:rPr lang="en-US" altLang="zh-CN" i="1" dirty="0" smtClean="0"/>
              <a:t>b</a:t>
            </a:r>
            <a:r>
              <a:rPr lang="en-US" altLang="zh-CN" baseline="-25000" dirty="0" smtClean="0"/>
              <a:t>6</a:t>
            </a:r>
            <a:r>
              <a:rPr lang="en-US" altLang="zh-CN" i="1" dirty="0" smtClean="0"/>
              <a:t>b</a:t>
            </a:r>
            <a:r>
              <a:rPr lang="en-US" altLang="zh-CN" baseline="-25000" dirty="0" smtClean="0"/>
              <a:t>5</a:t>
            </a:r>
            <a:r>
              <a:rPr lang="en-US" altLang="zh-CN" i="1" dirty="0" smtClean="0"/>
              <a:t>b</a:t>
            </a:r>
            <a:r>
              <a:rPr lang="en-US" altLang="zh-CN" baseline="-25000" dirty="0" smtClean="0"/>
              <a:t>4</a:t>
            </a:r>
            <a:r>
              <a:rPr lang="en-US" altLang="zh-CN" i="1" dirty="0" smtClean="0"/>
              <a:t>b</a:t>
            </a:r>
            <a:r>
              <a:rPr lang="en-US" altLang="zh-CN" baseline="-25000" dirty="0" smtClean="0"/>
              <a:t>3</a:t>
            </a:r>
            <a:r>
              <a:rPr lang="en-US" altLang="zh-CN" i="1" dirty="0" smtClean="0"/>
              <a:t>b</a:t>
            </a:r>
            <a:r>
              <a:rPr lang="en-US" altLang="zh-CN" baseline="-25000" dirty="0" smtClean="0"/>
              <a:t>2</a:t>
            </a:r>
            <a:r>
              <a:rPr lang="en-US" altLang="zh-CN" i="1" dirty="0" smtClean="0"/>
              <a:t>b</a:t>
            </a:r>
            <a:r>
              <a:rPr lang="en-US" altLang="zh-CN" baseline="-25000" dirty="0" smtClean="0"/>
              <a:t>1</a:t>
            </a:r>
            <a:r>
              <a:rPr lang="en-US" altLang="zh-CN" i="1" dirty="0" smtClean="0"/>
              <a:t>b</a:t>
            </a:r>
            <a:r>
              <a:rPr lang="en-US" altLang="zh-CN" baseline="-25000" dirty="0" smtClean="0"/>
              <a:t>0</a:t>
            </a:r>
            <a:r>
              <a:rPr lang="en-US" altLang="zh-CN" dirty="0" smtClean="0"/>
              <a:t> </a:t>
            </a:r>
            <a:r>
              <a:rPr lang="en-US" altLang="zh-CN" dirty="0" smtClean="0">
                <a:sym typeface="Symbol"/>
              </a:rPr>
              <a:t> (00011011)</a:t>
            </a:r>
          </a:p>
          <a:p>
            <a:pPr marL="0" lvl="1" indent="0">
              <a:buNone/>
            </a:pPr>
            <a:r>
              <a:rPr lang="en-US" altLang="zh-CN" dirty="0" smtClean="0">
                <a:sym typeface="Symbol"/>
              </a:rPr>
              <a:t>where, in the last expression shown, we have used the fact that the addition in GF(28) corresponds to the logical XOR operation for the bit patterns involved.</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30</a:t>
            </a:fld>
            <a:endParaRPr lang="zh-CN" altLang="en-US"/>
          </a:p>
        </p:txBody>
      </p:sp>
    </p:spTree>
    <p:extLst>
      <p:ext uri="{BB962C8B-B14F-4D97-AF65-F5344CB8AC3E}">
        <p14:creationId xmlns:p14="http://schemas.microsoft.com/office/powerpoint/2010/main" val="2331808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Let’s say you want to multiply two bit patterns </a:t>
            </a:r>
            <a:r>
              <a:rPr lang="en-US" altLang="zh-CN" i="1" dirty="0" smtClean="0"/>
              <a:t>B</a:t>
            </a:r>
            <a:r>
              <a:rPr lang="en-US" altLang="zh-CN" baseline="-25000" dirty="0" smtClean="0"/>
              <a:t>1</a:t>
            </a:r>
            <a:r>
              <a:rPr lang="en-US" altLang="zh-CN" dirty="0" smtClean="0"/>
              <a:t> and </a:t>
            </a:r>
            <a:r>
              <a:rPr lang="en-US" altLang="zh-CN" i="1" dirty="0" smtClean="0"/>
              <a:t>B</a:t>
            </a:r>
            <a:r>
              <a:rPr lang="en-US" altLang="zh-CN" baseline="-25000" dirty="0" smtClean="0"/>
              <a:t>2</a:t>
            </a:r>
            <a:r>
              <a:rPr lang="en-US" altLang="zh-CN" dirty="0" smtClean="0"/>
              <a:t>, each 8 bits long</a:t>
            </a:r>
          </a:p>
          <a:p>
            <a:r>
              <a:rPr lang="en-US" altLang="zh-CN" dirty="0" smtClean="0"/>
              <a:t>If </a:t>
            </a:r>
            <a:r>
              <a:rPr lang="en-US" altLang="zh-CN" i="1" dirty="0" smtClean="0"/>
              <a:t>B</a:t>
            </a:r>
            <a:r>
              <a:rPr lang="en-US" altLang="zh-CN" baseline="-25000" dirty="0" smtClean="0"/>
              <a:t>2</a:t>
            </a:r>
            <a:r>
              <a:rPr lang="en-US" altLang="zh-CN" dirty="0" smtClean="0"/>
              <a:t> is the bit pattern 00000001, then obviously nothing needs to be done. The result is </a:t>
            </a:r>
            <a:r>
              <a:rPr lang="en-US" altLang="zh-CN" i="1" dirty="0" smtClean="0"/>
              <a:t>B</a:t>
            </a:r>
            <a:r>
              <a:rPr lang="en-US" altLang="zh-CN" baseline="-25000" dirty="0" smtClean="0"/>
              <a:t>1</a:t>
            </a:r>
            <a:r>
              <a:rPr lang="en-US" altLang="zh-CN" dirty="0" smtClean="0"/>
              <a:t> itself</a:t>
            </a:r>
          </a:p>
          <a:p>
            <a:r>
              <a:rPr lang="en-US" altLang="zh-CN" dirty="0" smtClean="0"/>
              <a:t>If </a:t>
            </a:r>
            <a:r>
              <a:rPr lang="en-US" altLang="zh-CN" i="1" dirty="0" smtClean="0"/>
              <a:t>B</a:t>
            </a:r>
            <a:r>
              <a:rPr lang="en-US" altLang="zh-CN" baseline="-25000" dirty="0" smtClean="0"/>
              <a:t>2</a:t>
            </a:r>
            <a:r>
              <a:rPr lang="en-US" altLang="zh-CN" dirty="0" smtClean="0"/>
              <a:t> is the bit pattern 00000010, then we are multiplying </a:t>
            </a:r>
            <a:r>
              <a:rPr lang="en-US" altLang="zh-CN" i="1" dirty="0" smtClean="0"/>
              <a:t>B</a:t>
            </a:r>
            <a:r>
              <a:rPr lang="en-US" altLang="zh-CN" baseline="-25000" dirty="0" smtClean="0"/>
              <a:t>1</a:t>
            </a:r>
            <a:r>
              <a:rPr lang="en-US" altLang="zh-CN" dirty="0" smtClean="0"/>
              <a:t> by </a:t>
            </a:r>
            <a:r>
              <a:rPr lang="en-US" altLang="zh-CN" i="1" dirty="0" smtClean="0"/>
              <a:t>x</a:t>
            </a:r>
            <a:r>
              <a:rPr lang="en-US" altLang="zh-CN" dirty="0" smtClean="0"/>
              <a:t>. Now the answer depends on the value of the most significant bit in </a:t>
            </a:r>
            <a:r>
              <a:rPr lang="en-US" altLang="zh-CN" i="1" dirty="0" smtClean="0"/>
              <a:t>B</a:t>
            </a:r>
            <a:r>
              <a:rPr lang="en-US" altLang="zh-CN" baseline="-25000" dirty="0" smtClean="0"/>
              <a:t>1</a:t>
            </a:r>
            <a:r>
              <a:rPr lang="en-US" altLang="zh-CN" dirty="0" smtClean="0"/>
              <a:t>. If </a:t>
            </a:r>
            <a:r>
              <a:rPr lang="en-US" altLang="zh-CN" i="1" dirty="0" smtClean="0"/>
              <a:t>B</a:t>
            </a:r>
            <a:r>
              <a:rPr lang="en-US" altLang="zh-CN" baseline="-25000" dirty="0" smtClean="0"/>
              <a:t>1</a:t>
            </a:r>
            <a:r>
              <a:rPr lang="en-US" altLang="zh-CN" dirty="0" smtClean="0"/>
              <a:t>’s Most Significant Bit is 0, the result is obtained by shifting the </a:t>
            </a:r>
            <a:r>
              <a:rPr lang="en-US" altLang="zh-CN" i="1" dirty="0" smtClean="0"/>
              <a:t>B</a:t>
            </a:r>
            <a:r>
              <a:rPr lang="en-US" altLang="zh-CN" baseline="-25000" dirty="0" smtClean="0"/>
              <a:t>1</a:t>
            </a:r>
            <a:r>
              <a:rPr lang="en-US" altLang="zh-CN" dirty="0" smtClean="0"/>
              <a:t> bit pattern to the left by one bit and inserting a bit from the right</a:t>
            </a:r>
          </a:p>
          <a:p>
            <a:r>
              <a:rPr lang="en-US" altLang="zh-CN" dirty="0" smtClean="0"/>
              <a:t>On the other hand, if </a:t>
            </a:r>
            <a:r>
              <a:rPr lang="en-US" altLang="zh-CN" i="1" dirty="0" smtClean="0"/>
              <a:t>B</a:t>
            </a:r>
            <a:r>
              <a:rPr lang="en-US" altLang="zh-CN" baseline="-25000" dirty="0" smtClean="0"/>
              <a:t>1</a:t>
            </a:r>
            <a:r>
              <a:rPr lang="en-US" altLang="zh-CN" dirty="0" smtClean="0"/>
              <a:t>’s MSB is 1, first we again shift the </a:t>
            </a:r>
            <a:r>
              <a:rPr lang="en-US" altLang="zh-CN" i="1" dirty="0" smtClean="0"/>
              <a:t>B</a:t>
            </a:r>
            <a:r>
              <a:rPr lang="en-US" altLang="zh-CN" baseline="-25000" dirty="0" smtClean="0"/>
              <a:t>1</a:t>
            </a:r>
            <a:r>
              <a:rPr lang="en-US" altLang="zh-CN" dirty="0" smtClean="0"/>
              <a:t> bit pattern to the left as above. Next, we take the XOR of the shifted pattern with the bit pattern 00011011 for the final answer</a:t>
            </a:r>
          </a:p>
          <a:p>
            <a:r>
              <a:rPr lang="en-US" altLang="zh-CN" dirty="0" smtClean="0"/>
              <a:t>If </a:t>
            </a:r>
            <a:r>
              <a:rPr lang="en-US" altLang="zh-CN" i="1" dirty="0" smtClean="0"/>
              <a:t>B</a:t>
            </a:r>
            <a:r>
              <a:rPr lang="en-US" altLang="zh-CN" baseline="-25000" dirty="0" smtClean="0"/>
              <a:t>2</a:t>
            </a:r>
            <a:r>
              <a:rPr lang="en-US" altLang="zh-CN" dirty="0" smtClean="0"/>
              <a:t> is the bit pattern 00000100, then we are multiplying </a:t>
            </a:r>
            <a:r>
              <a:rPr lang="en-US" altLang="zh-CN" i="1" dirty="0" smtClean="0"/>
              <a:t>B</a:t>
            </a:r>
            <a:r>
              <a:rPr lang="en-US" altLang="zh-CN" baseline="-25000" dirty="0" smtClean="0"/>
              <a:t>1</a:t>
            </a:r>
            <a:r>
              <a:rPr lang="en-US" altLang="zh-CN" dirty="0" smtClean="0"/>
              <a:t> by </a:t>
            </a:r>
            <a:r>
              <a:rPr lang="en-US" altLang="zh-CN" i="1" dirty="0" smtClean="0"/>
              <a:t>x</a:t>
            </a:r>
            <a:r>
              <a:rPr lang="en-US" altLang="zh-CN" baseline="30000" dirty="0" smtClean="0"/>
              <a:t>2</a:t>
            </a:r>
          </a:p>
          <a:p>
            <a:r>
              <a:rPr lang="en-US" altLang="zh-CN" dirty="0" smtClean="0"/>
              <a:t>This amounts to first multiplying </a:t>
            </a:r>
            <a:r>
              <a:rPr lang="en-US" altLang="zh-CN" i="1" dirty="0" smtClean="0"/>
              <a:t>B</a:t>
            </a:r>
            <a:r>
              <a:rPr lang="en-US" altLang="zh-CN" baseline="-25000" dirty="0" smtClean="0"/>
              <a:t>1</a:t>
            </a:r>
            <a:r>
              <a:rPr lang="en-US" altLang="zh-CN" dirty="0" smtClean="0"/>
              <a:t> by </a:t>
            </a:r>
            <a:r>
              <a:rPr lang="en-US" altLang="zh-CN" i="1" dirty="0" smtClean="0"/>
              <a:t>x</a:t>
            </a:r>
            <a:r>
              <a:rPr lang="en-US" altLang="zh-CN" dirty="0" smtClean="0"/>
              <a:t>, and then multiplying the result again by </a:t>
            </a:r>
            <a:r>
              <a:rPr lang="en-US" altLang="zh-CN" i="1" dirty="0" smtClean="0"/>
              <a:t>x</a:t>
            </a:r>
            <a:r>
              <a:rPr lang="en-US" altLang="zh-CN" dirty="0" smtClean="0"/>
              <a:t>. So it amounts to two applications of the logic in the previous two steps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31</a:t>
            </a:fld>
            <a:endParaRPr lang="zh-CN" altLang="en-US"/>
          </a:p>
        </p:txBody>
      </p:sp>
    </p:spTree>
    <p:extLst>
      <p:ext uri="{BB962C8B-B14F-4D97-AF65-F5344CB8AC3E}">
        <p14:creationId xmlns:p14="http://schemas.microsoft.com/office/powerpoint/2010/main" val="199150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far we have talked about efficient bit wise operations for implementing the addition, the subtraction, and the multiplication operations for the bit patterns in </a:t>
            </a:r>
            <a:r>
              <a:rPr lang="en-US" altLang="zh-CN" b="1" i="1" dirty="0" smtClean="0"/>
              <a:t>GF</a:t>
            </a:r>
            <a:r>
              <a:rPr lang="en-US" altLang="zh-CN" dirty="0" smtClean="0"/>
              <a:t>(2</a:t>
            </a:r>
            <a:r>
              <a:rPr lang="en-US" altLang="zh-CN" i="1" baseline="30000" dirty="0" smtClean="0"/>
              <a:t>n</a:t>
            </a:r>
            <a:r>
              <a:rPr lang="en-US" altLang="zh-CN" dirty="0" smtClean="0"/>
              <a:t>)</a:t>
            </a:r>
          </a:p>
          <a:p>
            <a:r>
              <a:rPr lang="en-US" altLang="zh-CN" dirty="0" smtClean="0"/>
              <a:t>But how about division? Can division be carried out directly on the bit patterns? You could if you knew the multiplicative inverses of the bit patterns. Dividing a bit pattern </a:t>
            </a:r>
            <a:r>
              <a:rPr lang="en-US" altLang="zh-CN" i="1" dirty="0" smtClean="0"/>
              <a:t>B</a:t>
            </a:r>
            <a:r>
              <a:rPr lang="en-US" altLang="zh-CN" baseline="-25000" dirty="0" smtClean="0"/>
              <a:t>1</a:t>
            </a:r>
            <a:r>
              <a:rPr lang="en-US" altLang="zh-CN" dirty="0" smtClean="0"/>
              <a:t> by the bit pattern </a:t>
            </a:r>
            <a:r>
              <a:rPr lang="en-US" altLang="zh-CN" i="1" dirty="0" smtClean="0"/>
              <a:t>B</a:t>
            </a:r>
            <a:r>
              <a:rPr lang="en-US" altLang="zh-CN" baseline="-25000" dirty="0" smtClean="0"/>
              <a:t>2</a:t>
            </a:r>
            <a:r>
              <a:rPr lang="en-US" altLang="zh-CN" dirty="0" smtClean="0"/>
              <a:t> would mean multiplying </a:t>
            </a:r>
            <a:r>
              <a:rPr lang="en-US" altLang="zh-CN" i="1" dirty="0" smtClean="0"/>
              <a:t>B</a:t>
            </a:r>
            <a:r>
              <a:rPr lang="en-US" altLang="zh-CN" baseline="-25000" dirty="0" smtClean="0"/>
              <a:t>1</a:t>
            </a:r>
            <a:r>
              <a:rPr lang="en-US" altLang="zh-CN" dirty="0" smtClean="0"/>
              <a:t> by the multiplicative inverse of </a:t>
            </a:r>
            <a:r>
              <a:rPr lang="en-US" altLang="zh-CN" i="1" dirty="0" smtClean="0"/>
              <a:t>B</a:t>
            </a:r>
            <a:r>
              <a:rPr lang="en-US" altLang="zh-CN" baseline="-25000" dirty="0" smtClean="0"/>
              <a:t>2</a:t>
            </a:r>
          </a:p>
          <a:p>
            <a:r>
              <a:rPr lang="en-US" altLang="zh-CN" dirty="0" smtClean="0"/>
              <a:t>Use the Extended Euclid’s Algorithm to find the multiplicative inverse (MI) of </a:t>
            </a:r>
            <a:r>
              <a:rPr lang="en-US" altLang="zh-CN" i="1" dirty="0" smtClean="0"/>
              <a:t>B</a:t>
            </a:r>
            <a:r>
              <a:rPr lang="en-US" altLang="zh-CN" baseline="-25000" dirty="0" smtClean="0"/>
              <a:t>2</a:t>
            </a:r>
            <a:r>
              <a:rPr lang="en-US" altLang="zh-CN" dirty="0" smtClean="0"/>
              <a:t> in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33</a:t>
            </a:fld>
            <a:endParaRPr lang="zh-CN" altLang="en-US"/>
          </a:p>
        </p:txBody>
      </p:sp>
    </p:spTree>
    <p:extLst>
      <p:ext uri="{BB962C8B-B14F-4D97-AF65-F5344CB8AC3E}">
        <p14:creationId xmlns:p14="http://schemas.microsoft.com/office/powerpoint/2010/main" val="396944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Now we can show that every power of </a:t>
            </a:r>
            <a:r>
              <a:rPr lang="en-US" altLang="zh-CN" i="1" dirty="0" smtClean="0"/>
              <a:t>g </a:t>
            </a:r>
            <a:r>
              <a:rPr lang="en-US" altLang="zh-CN" dirty="0" smtClean="0"/>
              <a:t>will correspond to some element of </a:t>
            </a:r>
            <a:r>
              <a:rPr lang="en-US" altLang="zh-CN" b="1" i="1" dirty="0" smtClean="0"/>
              <a:t>GF</a:t>
            </a:r>
            <a:r>
              <a:rPr lang="en-US" altLang="zh-CN" dirty="0" smtClean="0"/>
              <a:t>(2</a:t>
            </a:r>
            <a:r>
              <a:rPr lang="en-US" altLang="zh-CN" baseline="30000" dirty="0" smtClean="0"/>
              <a:t>3</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Shown below are the first several powers of </a:t>
            </a:r>
            <a:r>
              <a:rPr lang="en-US" altLang="zh-CN" i="1" dirty="0" smtClean="0"/>
              <a:t>g </a:t>
            </a:r>
            <a:r>
              <a:rPr lang="en-US" altLang="zh-CN" dirty="0" smtClean="0"/>
              <a:t>along with the element 0 at the very top:</a:t>
            </a:r>
            <a:endParaRPr lang="zh-CN" altLang="en-US" dirty="0" smtClean="0"/>
          </a:p>
          <a:p>
            <a:r>
              <a:rPr lang="en-US" altLang="zh-CN" sz="1200" dirty="0" smtClean="0"/>
              <a:t>The generator </a:t>
            </a:r>
            <a:r>
              <a:rPr lang="en-US" altLang="zh-CN" sz="1200" i="1" dirty="0" smtClean="0"/>
              <a:t>g</a:t>
            </a:r>
            <a:r>
              <a:rPr lang="en-US" altLang="zh-CN" sz="1200" dirty="0" smtClean="0"/>
              <a:t> is that element which symbolically satisfies </a:t>
            </a:r>
            <a:r>
              <a:rPr lang="en-US" altLang="zh-CN" sz="1200" i="1" dirty="0" smtClean="0"/>
              <a:t>g</a:t>
            </a:r>
            <a:r>
              <a:rPr lang="en-US" altLang="zh-CN" sz="1200" baseline="30000" dirty="0" smtClean="0"/>
              <a:t>3</a:t>
            </a:r>
            <a:r>
              <a:rPr lang="en-US" altLang="zh-CN" sz="1200" dirty="0" smtClean="0"/>
              <a:t>+</a:t>
            </a:r>
            <a:r>
              <a:rPr lang="en-US" altLang="zh-CN" sz="1200" i="1" dirty="0" smtClean="0"/>
              <a:t>g</a:t>
            </a:r>
            <a:r>
              <a:rPr lang="en-US" altLang="zh-CN" sz="1200" dirty="0" smtClean="0"/>
              <a:t>+1=0, implying that such an element will obey </a:t>
            </a:r>
            <a:r>
              <a:rPr lang="en-US" altLang="zh-CN" sz="1200" i="1" dirty="0" smtClean="0"/>
              <a:t>g</a:t>
            </a:r>
            <a:r>
              <a:rPr lang="en-US" altLang="zh-CN" sz="1200" baseline="30000" dirty="0" smtClean="0"/>
              <a:t>3</a:t>
            </a:r>
            <a:r>
              <a:rPr lang="en-US" altLang="zh-CN" sz="1200" dirty="0" smtClean="0"/>
              <a:t> = −</a:t>
            </a:r>
            <a:r>
              <a:rPr lang="en-US" altLang="zh-CN" sz="1200" i="1" dirty="0" smtClean="0"/>
              <a:t>g</a:t>
            </a:r>
            <a:r>
              <a:rPr lang="en-US" altLang="zh-CN" sz="1200" dirty="0" smtClean="0"/>
              <a:t> − 1 = </a:t>
            </a:r>
            <a:r>
              <a:rPr lang="en-US" altLang="zh-CN" sz="1200" i="1" dirty="0" smtClean="0"/>
              <a:t>g</a:t>
            </a:r>
            <a:r>
              <a:rPr lang="en-US" altLang="zh-CN" sz="1200" dirty="0" smtClean="0"/>
              <a:t> + 1</a:t>
            </a:r>
          </a:p>
          <a:p>
            <a:r>
              <a:rPr lang="en-US" altLang="zh-CN" sz="1200" dirty="0" smtClean="0"/>
              <a:t>The first several powers of </a:t>
            </a:r>
            <a:r>
              <a:rPr lang="en-US" altLang="zh-CN" sz="1200" i="1" dirty="0" smtClean="0"/>
              <a:t>g </a:t>
            </a:r>
            <a:r>
              <a:rPr lang="en-US" altLang="zh-CN" sz="1200" dirty="0" smtClean="0"/>
              <a:t>along with the element 0 at the very top:</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37</a:t>
            </a:fld>
            <a:endParaRPr lang="zh-CN" altLang="en-US"/>
          </a:p>
        </p:txBody>
      </p:sp>
    </p:spTree>
    <p:extLst>
      <p:ext uri="{BB962C8B-B14F-4D97-AF65-F5344CB8AC3E}">
        <p14:creationId xmlns:p14="http://schemas.microsoft.com/office/powerpoint/2010/main" val="3550366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5</a:t>
            </a:fld>
            <a:endParaRPr lang="zh-CN" altLang="en-US"/>
          </a:p>
        </p:txBody>
      </p:sp>
    </p:spTree>
    <p:extLst>
      <p:ext uri="{BB962C8B-B14F-4D97-AF65-F5344CB8AC3E}">
        <p14:creationId xmlns:p14="http://schemas.microsoft.com/office/powerpoint/2010/main" val="138984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Now your mental gymnastics must include both </a:t>
            </a:r>
            <a:r>
              <a:rPr lang="en-US" altLang="zh-CN" b="1" dirty="0" smtClean="0"/>
              <a:t>additive inverses</a:t>
            </a:r>
            <a:r>
              <a:rPr lang="en-US" altLang="zh-CN" dirty="0" smtClean="0"/>
              <a:t> and </a:t>
            </a:r>
            <a:r>
              <a:rPr lang="en-US" altLang="zh-CN" b="1" dirty="0" smtClean="0"/>
              <a:t>multiplicative inverses</a:t>
            </a:r>
          </a:p>
          <a:p>
            <a:r>
              <a:rPr lang="en-US" altLang="zh-CN" dirty="0" smtClean="0"/>
              <a:t>E.g.</a:t>
            </a:r>
          </a:p>
          <a:p>
            <a:pPr lvl="1"/>
            <a:r>
              <a:rPr lang="en-AU" i="1" dirty="0" smtClean="0"/>
              <a:t>f</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+ 4</a:t>
            </a:r>
            <a:r>
              <a:rPr lang="en-AU" i="1" dirty="0" smtClean="0"/>
              <a:t>x</a:t>
            </a:r>
            <a:r>
              <a:rPr lang="en-AU" dirty="0" smtClean="0"/>
              <a:t> + 6 </a:t>
            </a:r>
          </a:p>
          <a:p>
            <a:pPr lvl="1"/>
            <a:r>
              <a:rPr lang="en-AU" i="1" dirty="0" smtClean="0"/>
              <a:t>g</a:t>
            </a:r>
            <a:r>
              <a:rPr lang="en-AU" dirty="0" smtClean="0"/>
              <a:t>(</a:t>
            </a:r>
            <a:r>
              <a:rPr lang="en-AU" i="1" dirty="0" smtClean="0"/>
              <a:t>x</a:t>
            </a:r>
            <a:r>
              <a:rPr lang="en-AU" dirty="0" smtClean="0"/>
              <a:t>) = 2</a:t>
            </a:r>
            <a:r>
              <a:rPr lang="en-AU" i="1" dirty="0" smtClean="0"/>
              <a:t>x</a:t>
            </a:r>
            <a:r>
              <a:rPr lang="en-AU" dirty="0" smtClean="0"/>
              <a:t> + 6</a:t>
            </a:r>
            <a:endParaRPr lang="en-AU" baseline="-25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a long division, we must start by dividing 5x2 by 2x. This requires that we divide 5 by 2 in GF(7). Dividing 5 by 2 is the same as multiplying 5 by the multiplicative inverse of 2. Multiplicative inverse of 2 is 4 since 2</a:t>
            </a:r>
            <a:r>
              <a:rPr lang="en-US" altLang="zh-CN" dirty="0" smtClean="0">
                <a:sym typeface="Symbol"/>
              </a:rPr>
              <a:t>4</a:t>
            </a:r>
            <a:r>
              <a:rPr lang="en-US" altLang="zh-CN" dirty="0" smtClean="0"/>
              <a:t> mod 7 is 1. So we have</a:t>
            </a:r>
          </a:p>
          <a:p>
            <a:pPr marL="0" marR="0" lvl="1" indent="0" algn="l" defTabSz="914400" rtl="0" eaLnBrk="1" fontAlgn="auto" latinLnBrk="0" hangingPunct="1">
              <a:lnSpc>
                <a:spcPct val="100000"/>
              </a:lnSpc>
              <a:spcBef>
                <a:spcPts val="0"/>
              </a:spcBef>
              <a:spcAft>
                <a:spcPts val="0"/>
              </a:spcAft>
              <a:buClrTx/>
              <a:buSzTx/>
              <a:buFontTx/>
              <a:buNone/>
              <a:tabLst/>
              <a:defRPr/>
            </a:pPr>
            <a:r>
              <a:rPr lang="en-AU" dirty="0" smtClean="0"/>
              <a:t>5/2 = 5</a:t>
            </a:r>
            <a:r>
              <a:rPr lang="en-US" altLang="zh-CN" dirty="0" smtClean="0">
                <a:sym typeface="Symbol"/>
              </a:rPr>
              <a:t>2</a:t>
            </a:r>
            <a:r>
              <a:rPr lang="en-US" altLang="zh-CN" baseline="30000" dirty="0" smtClean="0">
                <a:sym typeface="Symbol"/>
              </a:rPr>
              <a:t>-1</a:t>
            </a:r>
            <a:r>
              <a:rPr lang="en-US" altLang="zh-CN" dirty="0" smtClean="0">
                <a:sym typeface="Symbol"/>
              </a:rPr>
              <a:t> = 54 mod 7 = 6</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Therefore, the first term of the quotient is 6x. Since the product of 6x and 2x+1 is 5x2 + 6x, we need to subtract 5x</a:t>
            </a:r>
            <a:r>
              <a:rPr lang="en-US" altLang="zh-CN" baseline="30000" dirty="0" smtClean="0"/>
              <a:t>2</a:t>
            </a:r>
            <a:r>
              <a:rPr lang="en-US" altLang="zh-CN" dirty="0" smtClean="0"/>
              <a:t> + 6x from the dividend 5x</a:t>
            </a:r>
            <a:r>
              <a:rPr lang="en-US" altLang="zh-CN" baseline="30000" dirty="0" smtClean="0"/>
              <a:t>2</a:t>
            </a:r>
            <a:r>
              <a:rPr lang="en-US" altLang="zh-CN" dirty="0" smtClean="0"/>
              <a:t> + 4x + 6. The result is (4−6)x + 6, which (since the additive inverse of 6 is 1) is the same as (4+1)x + 6, and that is the same as 5x + 6.</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Our new dividend for the next round of long division is therefore 5x+6. To find the next quotient term, we need to divide 5x by the first term of the divisor, that is by 2x. Reasoning as before, we see that the next quotient term is again 6.</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final result is that when the coefficients are drawn from the set GF(7),</a:t>
            </a:r>
            <a:r>
              <a:rPr lang="en-AU" dirty="0" smtClean="0"/>
              <a:t> 5</a:t>
            </a:r>
            <a:r>
              <a:rPr lang="en-AU" i="1" dirty="0" smtClean="0"/>
              <a:t>x</a:t>
            </a:r>
            <a:r>
              <a:rPr lang="en-AU" baseline="30000" dirty="0" smtClean="0"/>
              <a:t>2</a:t>
            </a:r>
            <a:r>
              <a:rPr lang="en-AU" dirty="0" smtClean="0"/>
              <a:t> + 4</a:t>
            </a:r>
            <a:r>
              <a:rPr lang="en-AU" i="1" dirty="0" smtClean="0"/>
              <a:t>x</a:t>
            </a:r>
            <a:r>
              <a:rPr lang="en-AU" dirty="0" smtClean="0"/>
              <a:t> + 6 </a:t>
            </a:r>
            <a:r>
              <a:rPr lang="en-US" altLang="zh-CN" dirty="0" smtClean="0"/>
              <a:t>divided by 2x + 1 yields a quotient of 6x+6 and the remainder is zero.</a:t>
            </a:r>
            <a:endParaRPr lang="zh-CN" alt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So we can say that as a polynomial defined over the field GF(7), 5x</a:t>
            </a:r>
            <a:r>
              <a:rPr lang="en-US" altLang="zh-CN" baseline="30000" dirty="0" smtClean="0"/>
              <a:t>2</a:t>
            </a:r>
            <a:r>
              <a:rPr lang="en-US" altLang="zh-CN" dirty="0" smtClean="0"/>
              <a:t> + 4x + 6 is a product of two factors, 2</a:t>
            </a:r>
            <a:r>
              <a:rPr lang="en-US" altLang="zh-CN" i="1" dirty="0" smtClean="0"/>
              <a:t>x</a:t>
            </a:r>
            <a:r>
              <a:rPr lang="en-US" altLang="zh-CN" baseline="0" dirty="0" smtClean="0"/>
              <a:t> + 1</a:t>
            </a:r>
            <a:r>
              <a:rPr lang="en-US" altLang="zh-CN" dirty="0" smtClean="0"/>
              <a:t> and </a:t>
            </a:r>
            <a:r>
              <a:rPr lang="en-US" altLang="zh-CN" dirty="0" smtClean="0">
                <a:sym typeface="Symbol"/>
              </a:rPr>
              <a:t>6</a:t>
            </a:r>
            <a:r>
              <a:rPr lang="en-US" altLang="zh-CN" i="1" dirty="0" smtClean="0">
                <a:sym typeface="Symbol"/>
              </a:rPr>
              <a:t>x</a:t>
            </a:r>
            <a:r>
              <a:rPr lang="en-US" altLang="zh-CN" dirty="0" smtClean="0">
                <a:sym typeface="Symbol"/>
              </a:rPr>
              <a:t> + 6</a:t>
            </a:r>
            <a:r>
              <a:rPr lang="en-US" altLang="zh-CN" dirty="0" smtClean="0"/>
              <a:t>. We can therefore write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r>
              <a:rPr lang="en-US" altLang="zh-CN" i="1" dirty="0" smtClean="0"/>
              <a:t>x</a:t>
            </a:r>
            <a:r>
              <a:rPr lang="en-US" altLang="zh-CN" baseline="30000" dirty="0" smtClean="0"/>
              <a:t>2</a:t>
            </a:r>
            <a:r>
              <a:rPr lang="en-US" altLang="zh-CN" dirty="0" smtClean="0"/>
              <a:t> + 4</a:t>
            </a:r>
            <a:r>
              <a:rPr lang="en-US" altLang="zh-CN" i="1" dirty="0" smtClean="0"/>
              <a:t>x</a:t>
            </a:r>
            <a:r>
              <a:rPr lang="en-US" altLang="zh-CN" dirty="0" smtClean="0"/>
              <a:t> + 6 = (2</a:t>
            </a:r>
            <a:r>
              <a:rPr lang="en-US" altLang="zh-CN" i="1" dirty="0" smtClean="0"/>
              <a:t>x</a:t>
            </a:r>
            <a:r>
              <a:rPr lang="en-US" altLang="zh-CN" baseline="0" dirty="0" smtClean="0"/>
              <a:t> + 1) </a:t>
            </a:r>
            <a:r>
              <a:rPr lang="en-US" altLang="zh-CN" dirty="0" smtClean="0">
                <a:sym typeface="Symbol"/>
              </a:rPr>
              <a:t> (6</a:t>
            </a:r>
            <a:r>
              <a:rPr lang="en-US" altLang="zh-CN" i="1" dirty="0" smtClean="0">
                <a:sym typeface="Symbol"/>
              </a:rPr>
              <a:t>x</a:t>
            </a:r>
            <a:r>
              <a:rPr lang="en-US" altLang="zh-CN" dirty="0" smtClean="0">
                <a:sym typeface="Symbol"/>
              </a:rPr>
              <a:t> + 6)</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10</a:t>
            </a:fld>
            <a:endParaRPr lang="zh-CN" altLang="en-US"/>
          </a:p>
        </p:txBody>
      </p:sp>
    </p:spTree>
    <p:extLst>
      <p:ext uri="{BB962C8B-B14F-4D97-AF65-F5344CB8AC3E}">
        <p14:creationId xmlns:p14="http://schemas.microsoft.com/office/powerpoint/2010/main" val="681843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For a polynomials defined over </a:t>
            </a:r>
            <a:r>
              <a:rPr lang="en-US" altLang="zh-CN" b="1" i="1" dirty="0" smtClean="0"/>
              <a:t>GF</a:t>
            </a:r>
            <a:r>
              <a:rPr lang="en-US" altLang="zh-CN" dirty="0" smtClean="0"/>
              <a:t>(2), which consists of the set {0, 1} The two elements of this set obey the following addition and multiplication rules:</a:t>
            </a:r>
          </a:p>
          <a:p>
            <a:r>
              <a:rPr lang="en-US" altLang="zh-CN" dirty="0" smtClean="0"/>
              <a:t>So the addition over </a:t>
            </a:r>
            <a:r>
              <a:rPr lang="en-US" altLang="zh-CN" b="1" i="1" dirty="0" smtClean="0"/>
              <a:t>GF</a:t>
            </a:r>
            <a:r>
              <a:rPr lang="en-US" altLang="zh-CN" dirty="0" smtClean="0"/>
              <a:t>(2) is equivalent to the logical XOR operation, and multiplication to the logical AND operation</a:t>
            </a: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11</a:t>
            </a:fld>
            <a:endParaRPr lang="zh-CN" altLang="en-US"/>
          </a:p>
        </p:txBody>
      </p:sp>
    </p:spTree>
    <p:extLst>
      <p:ext uri="{BB962C8B-B14F-4D97-AF65-F5344CB8AC3E}">
        <p14:creationId xmlns:p14="http://schemas.microsoft.com/office/powerpoint/2010/main" val="1848347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smtClean="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15</a:t>
            </a:fld>
            <a:endParaRPr lang="zh-CN" altLang="en-US"/>
          </a:p>
        </p:txBody>
      </p:sp>
    </p:spTree>
    <p:extLst>
      <p:ext uri="{BB962C8B-B14F-4D97-AF65-F5344CB8AC3E}">
        <p14:creationId xmlns:p14="http://schemas.microsoft.com/office/powerpoint/2010/main" val="413053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Obviously, for the division on the left hand side, our first quotient term is </a:t>
            </a:r>
            <a:r>
              <a:rPr lang="en-US" altLang="zh-CN" i="1" dirty="0" smtClean="0"/>
              <a:t>x</a:t>
            </a:r>
            <a:r>
              <a:rPr lang="en-US" altLang="zh-CN" dirty="0" smtClean="0"/>
              <a:t>. Multiplying the divisor by </a:t>
            </a:r>
            <a:r>
              <a:rPr lang="en-US" altLang="zh-CN" i="1" dirty="0" smtClean="0"/>
              <a:t>x</a:t>
            </a:r>
            <a:r>
              <a:rPr lang="en-US" altLang="zh-CN" dirty="0" smtClean="0"/>
              <a:t> yields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that when subtracted from the dividend gives us </a:t>
            </a:r>
            <a:r>
              <a:rPr lang="en-US" altLang="zh-CN" i="1" dirty="0" smtClean="0"/>
              <a:t>x</a:t>
            </a:r>
            <a:r>
              <a:rPr lang="en-US" altLang="zh-CN" baseline="30000" dirty="0" smtClean="0"/>
              <a:t>3</a:t>
            </a:r>
            <a:r>
              <a:rPr lang="en-US" altLang="zh-CN" dirty="0" smtClean="0"/>
              <a:t> - </a:t>
            </a:r>
            <a:r>
              <a:rPr lang="en-US" altLang="zh-CN" i="1" dirty="0" smtClean="0"/>
              <a:t>x</a:t>
            </a:r>
            <a:r>
              <a:rPr lang="en-US" altLang="zh-CN" i="0" baseline="30000" dirty="0" smtClean="0"/>
              <a:t>2</a:t>
            </a:r>
            <a:r>
              <a:rPr lang="en-US" altLang="zh-CN" dirty="0" smtClean="0"/>
              <a:t> + 1. This dictates that the next term of the quotient be 1, and so on.</a:t>
            </a:r>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18</a:t>
            </a:fld>
            <a:endParaRPr lang="zh-CN" altLang="en-US"/>
          </a:p>
        </p:txBody>
      </p:sp>
    </p:spTree>
    <p:extLst>
      <p:ext uri="{BB962C8B-B14F-4D97-AF65-F5344CB8AC3E}">
        <p14:creationId xmlns:p14="http://schemas.microsoft.com/office/powerpoint/2010/main" val="1036850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With multiplications modulo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the set of polynomials over </a:t>
            </a:r>
            <a:r>
              <a:rPr lang="en-US" altLang="zh-CN" b="1" i="1" dirty="0" smtClean="0"/>
              <a:t>GF</a:t>
            </a:r>
            <a:r>
              <a:rPr lang="en-US" altLang="zh-CN" dirty="0" smtClean="0"/>
              <a:t>(2) have only eight polynomials</a:t>
            </a:r>
            <a:r>
              <a:rPr lang="en-US" altLang="zh-CN" baseline="0" dirty="0" smtClean="0"/>
              <a:t> as follows.</a:t>
            </a:r>
            <a:endParaRPr lang="en-US" altLang="zh-CN" dirty="0" smtClean="0"/>
          </a:p>
          <a:p>
            <a:r>
              <a:rPr lang="en-US" altLang="zh-CN" dirty="0" smtClean="0"/>
              <a:t>We will refer to this set as </a:t>
            </a:r>
            <a:r>
              <a:rPr lang="en-US" altLang="zh-CN" b="1" i="1" dirty="0" smtClean="0"/>
              <a:t>GF</a:t>
            </a:r>
            <a:r>
              <a:rPr lang="en-US" altLang="zh-CN" dirty="0" smtClean="0"/>
              <a:t>(2</a:t>
            </a:r>
            <a:r>
              <a:rPr lang="en-US" altLang="zh-CN" baseline="30000" dirty="0" smtClean="0"/>
              <a:t>3</a:t>
            </a:r>
            <a:r>
              <a:rPr lang="en-US" altLang="zh-CN" dirty="0" smtClean="0"/>
              <a:t>) where the power of 3 is the degree of the </a:t>
            </a:r>
            <a:r>
              <a:rPr lang="en-US" altLang="zh-CN" b="1" dirty="0" smtClean="0"/>
              <a:t>modulus polynomial</a:t>
            </a:r>
            <a:endParaRPr lang="en-US" altLang="zh-CN" dirty="0" smtClean="0"/>
          </a:p>
          <a:p>
            <a:r>
              <a:rPr lang="en-US" altLang="zh-CN" dirty="0" smtClean="0"/>
              <a:t>The concept of </a:t>
            </a:r>
            <a:r>
              <a:rPr lang="en-US" altLang="zh-CN" b="1" i="1" dirty="0" smtClean="0"/>
              <a:t>GF</a:t>
            </a:r>
            <a:r>
              <a:rPr lang="en-US" altLang="zh-CN" dirty="0" smtClean="0"/>
              <a:t>(2</a:t>
            </a:r>
            <a:r>
              <a:rPr lang="en-US" altLang="zh-CN" baseline="30000" dirty="0" smtClean="0"/>
              <a:t>3</a:t>
            </a:r>
            <a:r>
              <a:rPr lang="en-US" altLang="zh-CN" dirty="0" smtClean="0"/>
              <a:t>) is analogous to the concept of the set </a:t>
            </a:r>
            <a:r>
              <a:rPr lang="en-US" altLang="zh-CN" b="1" i="1" dirty="0" smtClean="0"/>
              <a:t>Z</a:t>
            </a:r>
            <a:r>
              <a:rPr lang="en-US" altLang="zh-CN" baseline="-25000" dirty="0" smtClean="0"/>
              <a:t>8</a:t>
            </a:r>
            <a:r>
              <a:rPr lang="en-US" altLang="zh-CN" dirty="0" smtClean="0"/>
              <a:t>.The eight elements of </a:t>
            </a:r>
            <a:r>
              <a:rPr lang="en-US" altLang="zh-CN" b="1" i="1" dirty="0" smtClean="0"/>
              <a:t>Z</a:t>
            </a:r>
            <a:r>
              <a:rPr lang="en-US" altLang="zh-CN" baseline="-25000" dirty="0" smtClean="0"/>
              <a:t>8 </a:t>
            </a:r>
            <a:r>
              <a:rPr lang="en-US" altLang="zh-CN" dirty="0" smtClean="0"/>
              <a:t>are to be thought of as integers modulo 8. So, basically, </a:t>
            </a:r>
            <a:r>
              <a:rPr lang="en-US" altLang="zh-CN" b="1" i="1" dirty="0" smtClean="0"/>
              <a:t>Z</a:t>
            </a:r>
            <a:r>
              <a:rPr lang="en-US" altLang="zh-CN" baseline="-25000" dirty="0" smtClean="0"/>
              <a:t>8 </a:t>
            </a:r>
            <a:r>
              <a:rPr lang="en-US" altLang="zh-CN" dirty="0" smtClean="0"/>
              <a:t>maps all integers to the eight numbers in the set </a:t>
            </a:r>
            <a:r>
              <a:rPr lang="en-US" altLang="zh-CN" b="1" i="1" dirty="0" smtClean="0"/>
              <a:t>Z</a:t>
            </a:r>
            <a:r>
              <a:rPr lang="en-US" altLang="zh-CN" baseline="-25000" dirty="0" smtClean="0"/>
              <a:t>8</a:t>
            </a:r>
            <a:r>
              <a:rPr lang="en-US" altLang="zh-CN" dirty="0" smtClean="0"/>
              <a:t>. Similarly, </a:t>
            </a:r>
            <a:r>
              <a:rPr lang="en-US" altLang="zh-CN" b="1" i="1" dirty="0" smtClean="0"/>
              <a:t>GF</a:t>
            </a:r>
            <a:r>
              <a:rPr lang="en-US" altLang="zh-CN" dirty="0" smtClean="0"/>
              <a:t>(2</a:t>
            </a:r>
            <a:r>
              <a:rPr lang="en-US" altLang="zh-CN" baseline="30000" dirty="0" smtClean="0"/>
              <a:t>3</a:t>
            </a:r>
            <a:r>
              <a:rPr lang="en-US" altLang="zh-CN" dirty="0" smtClean="0"/>
              <a:t>) maps all of the polynomials over </a:t>
            </a:r>
            <a:r>
              <a:rPr lang="en-US" altLang="zh-CN" b="1" i="1" dirty="0" smtClean="0"/>
              <a:t>GF</a:t>
            </a:r>
            <a:r>
              <a:rPr lang="en-US" altLang="zh-CN" dirty="0" smtClean="0"/>
              <a:t>(2) to the eight polynomials shown above</a:t>
            </a:r>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19</a:t>
            </a:fld>
            <a:endParaRPr lang="zh-CN" altLang="en-US"/>
          </a:p>
        </p:txBody>
      </p:sp>
    </p:spTree>
    <p:extLst>
      <p:ext uri="{BB962C8B-B14F-4D97-AF65-F5344CB8AC3E}">
        <p14:creationId xmlns:p14="http://schemas.microsoft.com/office/powerpoint/2010/main" val="157097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above conclusion follows from the fact if you multiply a non-zero element a with each of the eight elements of </a:t>
            </a:r>
            <a:r>
              <a:rPr lang="en-US" altLang="zh-CN" b="1" i="1" dirty="0" smtClean="0"/>
              <a:t>GF</a:t>
            </a:r>
            <a:r>
              <a:rPr lang="en-US" altLang="zh-CN" dirty="0" smtClean="0"/>
              <a:t>(2</a:t>
            </a:r>
            <a:r>
              <a:rPr lang="en-US" altLang="zh-CN" baseline="30000" dirty="0" smtClean="0"/>
              <a:t>3</a:t>
            </a:r>
            <a:r>
              <a:rPr lang="en-US" altLang="zh-CN" dirty="0" smtClean="0"/>
              <a:t>), the result will the eight distinct elements of </a:t>
            </a:r>
            <a:r>
              <a:rPr lang="en-US" altLang="zh-CN" b="1" i="1" dirty="0" smtClean="0"/>
              <a:t>GF</a:t>
            </a:r>
            <a:r>
              <a:rPr lang="en-US" altLang="zh-CN" dirty="0" smtClean="0"/>
              <a:t>(2</a:t>
            </a:r>
            <a:r>
              <a:rPr lang="en-US" altLang="zh-CN" baseline="30000" dirty="0" smtClean="0"/>
              <a:t>3</a:t>
            </a:r>
            <a:r>
              <a:rPr lang="en-US" altLang="zh-CN" dirty="0" smtClean="0"/>
              <a:t>). Obviously, the results of such multiplications must equal 1 for exactly one  of the non-zero element of </a:t>
            </a:r>
            <a:r>
              <a:rPr lang="en-US" altLang="zh-CN" b="1" i="1" dirty="0" smtClean="0"/>
              <a:t>GF</a:t>
            </a:r>
            <a:r>
              <a:rPr lang="en-US" altLang="zh-CN" dirty="0" smtClean="0"/>
              <a:t>(2</a:t>
            </a:r>
            <a:r>
              <a:rPr lang="en-US" altLang="zh-CN" baseline="30000" dirty="0" smtClean="0"/>
              <a:t>3</a:t>
            </a:r>
            <a:r>
              <a:rPr lang="en-US" altLang="zh-CN" dirty="0" smtClean="0"/>
              <a:t>). So if </a:t>
            </a:r>
            <a:r>
              <a:rPr lang="en-US" altLang="zh-CN" dirty="0" err="1" smtClean="0"/>
              <a:t>ab</a:t>
            </a:r>
            <a:r>
              <a:rPr lang="en-US" altLang="zh-CN" dirty="0" smtClean="0"/>
              <a:t> = 1, then b must be the multiplicative inverse for a.</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same thing happens in </a:t>
            </a:r>
            <a:r>
              <a:rPr lang="en-US" altLang="zh-CN" b="1" i="1" dirty="0" smtClean="0"/>
              <a:t>Z</a:t>
            </a:r>
            <a:r>
              <a:rPr lang="en-US" altLang="zh-CN" baseline="-25000" dirty="0" smtClean="0"/>
              <a:t>7</a:t>
            </a:r>
            <a:r>
              <a:rPr lang="en-US" altLang="zh-CN" dirty="0" smtClean="0"/>
              <a:t>. If you multiply a non-zero element </a:t>
            </a:r>
            <a:r>
              <a:rPr lang="en-US" altLang="zh-CN" i="1" dirty="0" smtClean="0"/>
              <a:t>a</a:t>
            </a:r>
            <a:r>
              <a:rPr lang="en-US" altLang="zh-CN" dirty="0" smtClean="0"/>
              <a:t> of this set with each of the seven elements of </a:t>
            </a:r>
            <a:r>
              <a:rPr lang="en-US" altLang="zh-CN" b="1" i="1" dirty="0" smtClean="0"/>
              <a:t>Z</a:t>
            </a:r>
            <a:r>
              <a:rPr lang="en-US" altLang="zh-CN" baseline="-25000" dirty="0" smtClean="0"/>
              <a:t>7</a:t>
            </a:r>
            <a:r>
              <a:rPr lang="en-US" altLang="zh-CN" dirty="0" smtClean="0"/>
              <a:t>, you will get seven distinct answers. The answer must therefore equal 1 for at least one such multiplication. When the answer is 1, you have your multiplicative inverse for </a:t>
            </a:r>
            <a:r>
              <a:rPr lang="en-US" altLang="zh-CN" i="1" dirty="0" smtClean="0"/>
              <a:t>a</a:t>
            </a: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a counterexample, this is not what happens in </a:t>
            </a:r>
            <a:r>
              <a:rPr lang="en-US" altLang="zh-CN" b="1" i="1" dirty="0" smtClean="0"/>
              <a:t>Z</a:t>
            </a:r>
            <a:r>
              <a:rPr lang="en-US" altLang="zh-CN" baseline="-25000" dirty="0" smtClean="0"/>
              <a:t>8</a:t>
            </a:r>
            <a:r>
              <a:rPr lang="en-US" altLang="zh-CN" dirty="0" smtClean="0"/>
              <a:t>. When you multiply 2 with every element of </a:t>
            </a:r>
            <a:r>
              <a:rPr lang="en-US" altLang="zh-CN" b="1" i="1" dirty="0" smtClean="0"/>
              <a:t>Z</a:t>
            </a:r>
            <a:r>
              <a:rPr lang="en-US" altLang="zh-CN" baseline="-25000" dirty="0" smtClean="0"/>
              <a:t>8</a:t>
            </a:r>
            <a:r>
              <a:rPr lang="en-US" altLang="zh-CN" dirty="0" smtClean="0"/>
              <a:t>, you do not get eight distinct answers. (Multiplying 2 with every element of </a:t>
            </a:r>
            <a:r>
              <a:rPr lang="en-US" altLang="zh-CN" b="1" i="1" dirty="0" smtClean="0"/>
              <a:t>Z</a:t>
            </a:r>
            <a:r>
              <a:rPr lang="en-US" altLang="zh-CN" baseline="-25000" dirty="0" smtClean="0"/>
              <a:t>8</a:t>
            </a:r>
            <a:r>
              <a:rPr lang="en-US" altLang="zh-CN" dirty="0" smtClean="0"/>
              <a:t> yields {0, 2, 4, 6, 0, 2, 4, 6} that has only four distinct elements).</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22</a:t>
            </a:fld>
            <a:endParaRPr lang="zh-CN" altLang="en-US"/>
          </a:p>
        </p:txBody>
      </p:sp>
    </p:spTree>
    <p:extLst>
      <p:ext uri="{BB962C8B-B14F-4D97-AF65-F5344CB8AC3E}">
        <p14:creationId xmlns:p14="http://schemas.microsoft.com/office/powerpoint/2010/main" val="201563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We know that the polynomial coefficients in </a:t>
            </a:r>
            <a:r>
              <a:rPr lang="en-US" altLang="zh-CN" b="1" i="1" dirty="0" smtClean="0"/>
              <a:t>GF</a:t>
            </a:r>
            <a:r>
              <a:rPr lang="en-US" altLang="zh-CN" dirty="0" smtClean="0"/>
              <a:t>(2</a:t>
            </a:r>
            <a:r>
              <a:rPr lang="en-US" altLang="zh-CN" i="1" baseline="30000" dirty="0" smtClean="0"/>
              <a:t>n</a:t>
            </a:r>
            <a:r>
              <a:rPr lang="en-US" altLang="zh-CN" dirty="0" smtClean="0"/>
              <a:t>) must obey the arithmetic rules that apply to </a:t>
            </a:r>
            <a:r>
              <a:rPr lang="en-US" altLang="zh-CN" b="1" i="1" dirty="0" smtClean="0"/>
              <a:t>GF</a:t>
            </a:r>
            <a:r>
              <a:rPr lang="en-US" altLang="zh-CN" dirty="0" smtClean="0"/>
              <a:t>(2) (which is the same as </a:t>
            </a:r>
            <a:r>
              <a:rPr lang="en-US" altLang="zh-CN" b="1" i="1" dirty="0" smtClean="0"/>
              <a:t>Z</a:t>
            </a:r>
            <a:r>
              <a:rPr lang="en-US" altLang="zh-CN" baseline="-25000" dirty="0" smtClean="0"/>
              <a:t>2</a:t>
            </a:r>
            <a:r>
              <a:rPr lang="en-US" altLang="zh-CN" dirty="0" smtClean="0"/>
              <a:t>, the set of remainders modulo 2)</a:t>
            </a:r>
          </a:p>
          <a:p>
            <a:r>
              <a:rPr lang="en-US" altLang="zh-CN" dirty="0" smtClean="0"/>
              <a:t>And we know that the operation of addition in </a:t>
            </a:r>
            <a:r>
              <a:rPr lang="en-US" altLang="zh-CN" b="1" i="1" dirty="0" smtClean="0"/>
              <a:t>GF</a:t>
            </a:r>
            <a:r>
              <a:rPr lang="en-US" altLang="zh-CN" dirty="0" smtClean="0"/>
              <a:t>(2) is like the logical XOR operation</a:t>
            </a:r>
          </a:p>
          <a:p>
            <a:r>
              <a:rPr lang="en-US" altLang="zh-CN" dirty="0" smtClean="0"/>
              <a:t>Therefore, adding the bit patterns in </a:t>
            </a:r>
            <a:r>
              <a:rPr lang="en-US" altLang="zh-CN" b="1" i="1" dirty="0" smtClean="0"/>
              <a:t>GF</a:t>
            </a:r>
            <a:r>
              <a:rPr lang="en-US" altLang="zh-CN" dirty="0" smtClean="0"/>
              <a:t>(2</a:t>
            </a:r>
            <a:r>
              <a:rPr lang="en-US" altLang="zh-CN" i="1" baseline="30000" dirty="0" smtClean="0"/>
              <a:t>n</a:t>
            </a:r>
            <a:r>
              <a:rPr lang="en-US" altLang="zh-CN" dirty="0" smtClean="0"/>
              <a:t>) simply amounts to taking the bitwise XOR of the bit patterns. For example, the following must hold in </a:t>
            </a:r>
            <a:r>
              <a:rPr lang="en-US" altLang="zh-CN" b="1" i="1" dirty="0" smtClean="0"/>
              <a:t>GF</a:t>
            </a:r>
            <a:r>
              <a:rPr lang="en-US" altLang="zh-CN" dirty="0" smtClean="0"/>
              <a:t>(2</a:t>
            </a:r>
            <a:r>
              <a:rPr lang="en-US" altLang="zh-CN" baseline="30000" dirty="0" smtClean="0"/>
              <a:t>8</a:t>
            </a:r>
            <a:r>
              <a:rPr lang="en-US" altLang="zh-CN" dirty="0" smtClean="0"/>
              <a:t>):</a:t>
            </a:r>
          </a:p>
          <a:p>
            <a:pPr lvl="1"/>
            <a:r>
              <a:rPr lang="en-US" altLang="zh-CN" dirty="0" smtClean="0">
                <a:latin typeface="Courier New" pitchFamily="49" charset="0"/>
                <a:cs typeface="Courier New" pitchFamily="49" charset="0"/>
              </a:rPr>
              <a:t>5 + 13 = 0000 0101 + 0000 1101 = 0000 1000 = 8 </a:t>
            </a:r>
          </a:p>
          <a:p>
            <a:pPr lvl="1"/>
            <a:r>
              <a:rPr lang="en-US" altLang="zh-CN" dirty="0" smtClean="0">
                <a:latin typeface="Courier New" pitchFamily="49" charset="0"/>
                <a:cs typeface="Courier New" pitchFamily="49" charset="0"/>
              </a:rPr>
              <a:t>76 + 22 = 0100 1100 + 0001 0110 = 0101 1010 = 90</a:t>
            </a:r>
          </a:p>
          <a:p>
            <a:pPr lvl="1"/>
            <a:r>
              <a:rPr lang="en-US" altLang="zh-CN" dirty="0" smtClean="0">
                <a:latin typeface="Courier New" pitchFamily="49" charset="0"/>
                <a:cs typeface="Courier New" pitchFamily="49" charset="0"/>
              </a:rPr>
              <a:t>7 − 3 = 0000 0111 − 0000 0011 = 0000 0100 = 4</a:t>
            </a:r>
          </a:p>
          <a:p>
            <a:pPr lvl="1"/>
            <a:r>
              <a:rPr lang="en-US" altLang="zh-CN" dirty="0" smtClean="0">
                <a:latin typeface="Courier New" pitchFamily="49" charset="0"/>
                <a:cs typeface="Courier New" pitchFamily="49" charset="0"/>
              </a:rPr>
              <a:t>7 + 3 = 0000 0111 + 0000 0011 = 0000 0100 = 4</a:t>
            </a:r>
            <a:endParaRPr lang="zh-CN" altLang="en-US" dirty="0" smtClean="0">
              <a:latin typeface="Courier New" pitchFamily="49" charset="0"/>
              <a:cs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last two examples above illustrate that subtracting is the same as adding in </a:t>
            </a:r>
            <a:r>
              <a:rPr lang="en-US" altLang="zh-CN" b="1" i="1" dirty="0" smtClean="0"/>
              <a:t>GF</a:t>
            </a:r>
            <a:r>
              <a:rPr lang="en-US" altLang="zh-CN" dirty="0" smtClean="0"/>
              <a:t>(2</a:t>
            </a:r>
            <a:r>
              <a:rPr lang="en-US" altLang="zh-CN" baseline="30000" dirty="0" smtClean="0"/>
              <a:t>8</a:t>
            </a:r>
            <a:r>
              <a:rPr lang="en-US" altLang="zh-CN" dirty="0" smtClean="0"/>
              <a:t>). That is because each “number” is its own additive inverse in </a:t>
            </a:r>
            <a:r>
              <a:rPr lang="en-US" altLang="zh-CN" b="1" i="1" dirty="0" smtClean="0"/>
              <a:t>GF</a:t>
            </a:r>
            <a:r>
              <a:rPr lang="en-US" altLang="zh-CN" dirty="0" smtClean="0"/>
              <a:t>(2</a:t>
            </a:r>
            <a:r>
              <a:rPr lang="en-US" altLang="zh-CN" baseline="30000" dirty="0" smtClean="0"/>
              <a:t>8</a:t>
            </a:r>
            <a:r>
              <a:rPr lang="en-US" altLang="zh-CN" dirty="0" smtClean="0"/>
              <a:t>). In other words, for every </a:t>
            </a:r>
            <a:r>
              <a:rPr lang="en-US" altLang="zh-CN" i="1" dirty="0" smtClean="0"/>
              <a:t>x</a:t>
            </a:r>
            <a:r>
              <a:rPr lang="en-US" altLang="zh-CN" dirty="0" smtClean="0"/>
              <a:t> </a:t>
            </a:r>
            <a:r>
              <a:rPr lang="en-US" altLang="zh-CN" dirty="0" smtClean="0">
                <a:ea typeface="+mn-ea"/>
              </a:rPr>
              <a:t>∈ </a:t>
            </a:r>
            <a:r>
              <a:rPr lang="en-US" altLang="zh-CN" b="1" i="1" dirty="0" smtClean="0"/>
              <a:t>GF</a:t>
            </a:r>
            <a:r>
              <a:rPr lang="en-US" altLang="zh-CN" dirty="0" smtClean="0"/>
              <a:t>(2</a:t>
            </a:r>
            <a:r>
              <a:rPr lang="en-US" altLang="zh-CN" baseline="30000" dirty="0" smtClean="0"/>
              <a:t>8</a:t>
            </a:r>
            <a:r>
              <a:rPr lang="en-US" altLang="zh-CN" dirty="0" smtClean="0"/>
              <a:t>), we have −</a:t>
            </a:r>
            <a:r>
              <a:rPr lang="en-US" altLang="zh-CN" i="1" dirty="0" smtClean="0"/>
              <a:t>x</a:t>
            </a:r>
            <a:r>
              <a:rPr lang="en-US" altLang="zh-CN" dirty="0" smtClean="0"/>
              <a:t> = </a:t>
            </a:r>
            <a:r>
              <a:rPr lang="en-US" altLang="zh-CN" i="1" dirty="0" smtClean="0"/>
              <a:t>x</a:t>
            </a:r>
            <a:r>
              <a:rPr lang="en-US" altLang="zh-CN" dirty="0" smtClean="0"/>
              <a:t>. Yet another way of saying the same thing is that for every </a:t>
            </a:r>
            <a:r>
              <a:rPr lang="en-US" altLang="zh-CN" i="1" dirty="0" smtClean="0"/>
              <a:t>x</a:t>
            </a:r>
            <a:r>
              <a:rPr lang="en-US" altLang="zh-CN" dirty="0" smtClean="0"/>
              <a:t> </a:t>
            </a:r>
            <a:r>
              <a:rPr lang="en-US" altLang="zh-CN" dirty="0" smtClean="0">
                <a:ea typeface="+mn-ea"/>
              </a:rPr>
              <a:t>∈ </a:t>
            </a:r>
            <a:r>
              <a:rPr lang="en-US" altLang="zh-CN" b="1" i="1" dirty="0" smtClean="0"/>
              <a:t>GF</a:t>
            </a:r>
            <a:r>
              <a:rPr lang="en-US" altLang="zh-CN" dirty="0" smtClean="0"/>
              <a:t>(2</a:t>
            </a:r>
            <a:r>
              <a:rPr lang="en-US" altLang="zh-CN" baseline="30000" dirty="0" smtClean="0"/>
              <a:t>8</a:t>
            </a:r>
            <a:r>
              <a:rPr lang="en-US" altLang="zh-CN" dirty="0" smtClean="0"/>
              <a:t>), we have </a:t>
            </a:r>
            <a:r>
              <a:rPr lang="en-US" altLang="zh-CN" i="1" dirty="0" smtClean="0"/>
              <a:t>x</a:t>
            </a:r>
            <a:r>
              <a:rPr lang="en-US" altLang="zh-CN" dirty="0" smtClean="0"/>
              <a:t> + </a:t>
            </a:r>
            <a:r>
              <a:rPr lang="en-US" altLang="zh-CN" i="1" dirty="0" smtClean="0"/>
              <a:t>x</a:t>
            </a:r>
            <a:r>
              <a:rPr lang="en-US" altLang="zh-CN" dirty="0" smtClean="0"/>
              <a:t> = 0</a:t>
            </a:r>
            <a:endParaRPr lang="zh-CN" altLang="en-US" dirty="0" smtClean="0"/>
          </a:p>
        </p:txBody>
      </p:sp>
      <p:sp>
        <p:nvSpPr>
          <p:cNvPr id="4" name="灯片编号占位符 3"/>
          <p:cNvSpPr>
            <a:spLocks noGrp="1"/>
          </p:cNvSpPr>
          <p:nvPr>
            <p:ph type="sldNum" sz="quarter" idx="10"/>
          </p:nvPr>
        </p:nvSpPr>
        <p:spPr/>
        <p:txBody>
          <a:bodyPr/>
          <a:lstStyle/>
          <a:p>
            <a:fld id="{23F785F5-9F86-40D3-96CF-6A91DA64D825}" type="slidenum">
              <a:rPr lang="zh-CN" altLang="en-US" smtClean="0"/>
              <a:pPr/>
              <a:t>27</a:t>
            </a:fld>
            <a:endParaRPr lang="zh-CN" altLang="en-US"/>
          </a:p>
        </p:txBody>
      </p:sp>
    </p:spTree>
    <p:extLst>
      <p:ext uri="{BB962C8B-B14F-4D97-AF65-F5344CB8AC3E}">
        <p14:creationId xmlns:p14="http://schemas.microsoft.com/office/powerpoint/2010/main" val="218477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r>
              <a:rPr lang="en-US" altLang="zh-CN" smtClean="0"/>
              <a:t>Thur, 18/10/2018</a:t>
            </a:r>
            <a:endParaRPr lang="zh-CN" altLang="en-US"/>
          </a:p>
        </p:txBody>
      </p:sp>
      <p:sp>
        <p:nvSpPr>
          <p:cNvPr id="17" name="页脚占位符 16"/>
          <p:cNvSpPr>
            <a:spLocks noGrp="1"/>
          </p:cNvSpPr>
          <p:nvPr>
            <p:ph type="ftr" sz="quarter" idx="11"/>
          </p:nvPr>
        </p:nvSpPr>
        <p:spPr>
          <a:xfrm>
            <a:off x="2898648" y="6355080"/>
            <a:ext cx="3474720" cy="365760"/>
          </a:xfrm>
        </p:spPr>
        <p:txBody>
          <a:bodyPr/>
          <a:lstStyle/>
          <a:p>
            <a:r>
              <a:rPr lang="en-US" altLang="zh-CN" smtClean="0"/>
              <a:t>S8101034Q-Modern Cryptography-Lect12.1</a:t>
            </a:r>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BBBC209A-11D5-4A13-B5E3-394821CEE45C}"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Thur, 18/10/2018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Cryptography-Lect12.1</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r>
              <a:rPr lang="en-US" altLang="zh-CN" smtClean="0"/>
              <a:t>Thur, 18/10/2018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Cryptography-Lect12.1</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r>
              <a:rPr lang="en-US" altLang="zh-CN" smtClean="0"/>
              <a:t>Thur, 18/10/2018</a:t>
            </a:r>
            <a:endParaRPr lang="zh-CN" altLang="en-US"/>
          </a:p>
        </p:txBody>
      </p:sp>
      <p:sp>
        <p:nvSpPr>
          <p:cNvPr id="5" name="页脚占位符 4"/>
          <p:cNvSpPr>
            <a:spLocks noGrp="1"/>
          </p:cNvSpPr>
          <p:nvPr>
            <p:ph type="ftr" sz="quarter" idx="11"/>
          </p:nvPr>
        </p:nvSpPr>
        <p:spPr/>
        <p:txBody>
          <a:bodyPr/>
          <a:lstStyle/>
          <a:p>
            <a:r>
              <a:rPr lang="en-US" altLang="zh-CN" smtClean="0"/>
              <a:t>S8101034Q-Modern Cryptography-Lect12.1</a:t>
            </a:r>
            <a:endParaRPr lang="zh-CN" altLang="en-US"/>
          </a:p>
        </p:txBody>
      </p:sp>
      <p:sp>
        <p:nvSpPr>
          <p:cNvPr id="6" name="灯片编号占位符 5"/>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r>
              <a:rPr lang="en-US" altLang="zh-CN" smtClean="0"/>
              <a:t>Thur, 18/10/2018</a:t>
            </a:r>
            <a:endParaRPr lang="zh-CN" altLang="en-US"/>
          </a:p>
        </p:txBody>
      </p:sp>
      <p:sp>
        <p:nvSpPr>
          <p:cNvPr id="5" name="页脚占位符 4"/>
          <p:cNvSpPr>
            <a:spLocks noGrp="1"/>
          </p:cNvSpPr>
          <p:nvPr>
            <p:ph type="ftr" sz="quarter" idx="11"/>
          </p:nvPr>
        </p:nvSpPr>
        <p:spPr>
          <a:xfrm>
            <a:off x="2898648" y="6355080"/>
            <a:ext cx="3474720" cy="365760"/>
          </a:xfrm>
        </p:spPr>
        <p:txBody>
          <a:bodyPr/>
          <a:lstStyle/>
          <a:p>
            <a:r>
              <a:rPr lang="en-US" altLang="zh-CN" smtClean="0"/>
              <a:t>S8101034Q-Modern Cryptography-Lect12.1</a:t>
            </a:r>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BBBC209A-11D5-4A13-B5E3-394821CEE45C}"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r>
              <a:rPr lang="en-US" altLang="zh-CN" smtClean="0"/>
              <a:t>Thur, 18/10/2018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Cryptography-Lect12.1</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r>
              <a:rPr lang="en-US" altLang="zh-CN" smtClean="0"/>
              <a:t>Thur, 18/10/2018</a:t>
            </a:r>
            <a:endParaRPr lang="zh-CN" altLang="en-US"/>
          </a:p>
        </p:txBody>
      </p:sp>
      <p:sp>
        <p:nvSpPr>
          <p:cNvPr id="8" name="页脚占位符 7"/>
          <p:cNvSpPr>
            <a:spLocks noGrp="1"/>
          </p:cNvSpPr>
          <p:nvPr>
            <p:ph type="ftr" sz="quarter" idx="11"/>
          </p:nvPr>
        </p:nvSpPr>
        <p:spPr/>
        <p:txBody>
          <a:bodyPr/>
          <a:lstStyle/>
          <a:p>
            <a:r>
              <a:rPr lang="en-US" altLang="zh-CN" smtClean="0"/>
              <a:t>S8101034Q-Modern Cryptography-Lect12.1</a:t>
            </a:r>
            <a:endParaRPr lang="zh-CN" altLang="en-US"/>
          </a:p>
        </p:txBody>
      </p:sp>
      <p:sp>
        <p:nvSpPr>
          <p:cNvPr id="9" name="灯片编号占位符 8"/>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Thur, 18/10/2018</a:t>
            </a:r>
            <a:endParaRPr lang="zh-CN" altLang="en-US"/>
          </a:p>
        </p:txBody>
      </p:sp>
      <p:sp>
        <p:nvSpPr>
          <p:cNvPr id="3" name="页脚占位符 2"/>
          <p:cNvSpPr>
            <a:spLocks noGrp="1"/>
          </p:cNvSpPr>
          <p:nvPr>
            <p:ph type="ftr" sz="quarter" idx="11"/>
          </p:nvPr>
        </p:nvSpPr>
        <p:spPr/>
        <p:txBody>
          <a:bodyPr/>
          <a:lstStyle/>
          <a:p>
            <a:r>
              <a:rPr lang="en-US" altLang="zh-CN" smtClean="0"/>
              <a:t>S8101034Q-Modern Cryptography-Lect12.1</a:t>
            </a:r>
            <a:endParaRPr lang="zh-CN" altLang="en-US"/>
          </a:p>
        </p:txBody>
      </p:sp>
      <p:sp>
        <p:nvSpPr>
          <p:cNvPr id="4" name="灯片编号占位符 3"/>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Thur, 18/10/2018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Cryptography-Lect12.1</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Thur, 18/10/2018</a:t>
            </a:r>
            <a:endParaRPr lang="zh-CN" altLang="en-US"/>
          </a:p>
        </p:txBody>
      </p:sp>
      <p:sp>
        <p:nvSpPr>
          <p:cNvPr id="6" name="页脚占位符 5"/>
          <p:cNvSpPr>
            <a:spLocks noGrp="1"/>
          </p:cNvSpPr>
          <p:nvPr>
            <p:ph type="ftr" sz="quarter" idx="11"/>
          </p:nvPr>
        </p:nvSpPr>
        <p:spPr/>
        <p:txBody>
          <a:bodyPr/>
          <a:lstStyle/>
          <a:p>
            <a:r>
              <a:rPr lang="en-US" altLang="zh-CN" smtClean="0"/>
              <a:t>S8101034Q-Modern Cryptography-Lect12.1</a:t>
            </a:r>
            <a:endParaRPr lang="zh-CN" altLang="en-US"/>
          </a:p>
        </p:txBody>
      </p:sp>
      <p:sp>
        <p:nvSpPr>
          <p:cNvPr id="7" name="灯片编号占位符 6"/>
          <p:cNvSpPr>
            <a:spLocks noGrp="1"/>
          </p:cNvSpPr>
          <p:nvPr>
            <p:ph type="sldNum" sz="quarter" idx="12"/>
          </p:nvPr>
        </p:nvSpPr>
        <p:spPr/>
        <p:txBody>
          <a:bodyPr/>
          <a:lstStyle/>
          <a:p>
            <a:fld id="{BBBC209A-11D5-4A13-B5E3-394821CEE45C}"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ltLang="zh-CN" smtClean="0"/>
              <a:t>Thur, 18/10/2018</a:t>
            </a:r>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altLang="zh-CN" smtClean="0"/>
              <a:t>S8101034Q-Modern Cryptography-Lect12.1</a:t>
            </a:r>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BBC209A-11D5-4A13-B5E3-394821CEE45C}"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file:///E:\C-&#23398;&#38498;\Other%20Materials\&#26657;&#20869;&#36164;&#26009;\&#28145;&#30740;&#38498;-&#23459;&#20256;&#29255;\&#21704;&#24037;&#22823;-&#20013;&#25991;&#29256;.mp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smtClean="0"/>
              <a:t>Mathematical foundation I – </a:t>
            </a:r>
            <a:r>
              <a:rPr lang="en-US" dirty="0"/>
              <a:t>Finite fields </a:t>
            </a:r>
            <a:r>
              <a:rPr lang="en-US" dirty="0" smtClean="0"/>
              <a:t>on GF(2</a:t>
            </a:r>
            <a:r>
              <a:rPr lang="en-US" baseline="30000" dirty="0" smtClean="0"/>
              <a:t>n</a:t>
            </a:r>
            <a:r>
              <a:rPr lang="en-US" dirty="0"/>
              <a:t>)</a:t>
            </a:r>
            <a:br>
              <a:rPr lang="en-US" dirty="0"/>
            </a:br>
            <a:endParaRPr lang="zh-CN" altLang="en-US" dirty="0"/>
          </a:p>
        </p:txBody>
      </p:sp>
      <p:sp>
        <p:nvSpPr>
          <p:cNvPr id="3" name="副标题 2"/>
          <p:cNvSpPr>
            <a:spLocks noGrp="1"/>
          </p:cNvSpPr>
          <p:nvPr>
            <p:ph type="subTitle" idx="1"/>
          </p:nvPr>
        </p:nvSpPr>
        <p:spPr/>
        <p:txBody>
          <a:bodyPr/>
          <a:lstStyle/>
          <a:p>
            <a:r>
              <a:rPr lang="en-US" altLang="zh-CN" dirty="0" smtClean="0"/>
              <a:t>Lecturer: Zoe L. JIANG</a:t>
            </a:r>
            <a:endParaRPr lang="zh-CN" altLang="en-US" dirty="0"/>
          </a:p>
        </p:txBody>
      </p:sp>
      <p:sp>
        <p:nvSpPr>
          <p:cNvPr id="4" name="日期占位符 3"/>
          <p:cNvSpPr>
            <a:spLocks noGrp="1"/>
          </p:cNvSpPr>
          <p:nvPr>
            <p:ph type="dt" sz="half" idx="10"/>
          </p:nvPr>
        </p:nvSpPr>
        <p:spPr/>
        <p:txBody>
          <a:bodyPr/>
          <a:lstStyle/>
          <a:p>
            <a:r>
              <a:rPr lang="en-US" altLang="zh-CN" smtClean="0"/>
              <a:t>Thur, 18/10/2018</a:t>
            </a:r>
            <a:endParaRPr lang="zh-CN" altLang="en-US" dirty="0"/>
          </a:p>
        </p:txBody>
      </p:sp>
      <p:sp>
        <p:nvSpPr>
          <p:cNvPr id="6" name="页脚占位符 5"/>
          <p:cNvSpPr>
            <a:spLocks noGrp="1"/>
          </p:cNvSpPr>
          <p:nvPr>
            <p:ph type="ftr" sz="quarter" idx="11"/>
          </p:nvPr>
        </p:nvSpPr>
        <p:spPr>
          <a:xfrm>
            <a:off x="2643174" y="6355080"/>
            <a:ext cx="3730194" cy="365760"/>
          </a:xfrm>
        </p:spPr>
        <p:txBody>
          <a:bodyPr/>
          <a:lstStyle/>
          <a:p>
            <a:r>
              <a:rPr lang="en-US" smtClean="0"/>
              <a:t>S8101034Q-Modern Cryptography-Lect12.1</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a:t>
            </a:fld>
            <a:endParaRPr lang="zh-CN" altLang="en-US"/>
          </a:p>
        </p:txBody>
      </p:sp>
      <p:sp>
        <p:nvSpPr>
          <p:cNvPr id="8" name="矩形 7">
            <a:hlinkClick r:id="rId3" action="ppaction://hlinkfile"/>
          </p:cNvPr>
          <p:cNvSpPr/>
          <p:nvPr/>
        </p:nvSpPr>
        <p:spPr>
          <a:xfrm>
            <a:off x="0" y="0"/>
            <a:ext cx="9144000" cy="896381"/>
          </a:xfrm>
          <a:prstGeom prst="rect">
            <a:avLst/>
          </a:prstGeom>
          <a:solidFill>
            <a:srgbClr val="D6392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9" name="Picture 9" descr="工业大学名称"/>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90" y="0"/>
            <a:ext cx="4339301" cy="89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6"/>
          <p:cNvSpPr txBox="1">
            <a:spLocks noChangeArrowheads="1"/>
          </p:cNvSpPr>
          <p:nvPr/>
        </p:nvSpPr>
        <p:spPr bwMode="auto">
          <a:xfrm>
            <a:off x="3923928" y="43619"/>
            <a:ext cx="26467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Humnst777 Cn BT" pitchFamily="34" charset="0"/>
                <a:ea typeface="微软雅黑" pitchFamily="34" charset="-122"/>
              </a:defRPr>
            </a:lvl1pPr>
            <a:lvl2pPr marL="742950" indent="-285750">
              <a:defRPr sz="2400">
                <a:solidFill>
                  <a:schemeClr val="tx1"/>
                </a:solidFill>
                <a:latin typeface="Humnst777 Cn BT" pitchFamily="34" charset="0"/>
                <a:ea typeface="微软雅黑" pitchFamily="34" charset="-122"/>
              </a:defRPr>
            </a:lvl2pPr>
            <a:lvl3pPr>
              <a:defRPr sz="2000">
                <a:solidFill>
                  <a:schemeClr val="tx1"/>
                </a:solidFill>
                <a:latin typeface="Humnst777 Cn BT" pitchFamily="34" charset="0"/>
                <a:ea typeface="微软雅黑" pitchFamily="34" charset="-122"/>
              </a:defRPr>
            </a:lvl3pPr>
            <a:lvl4pPr>
              <a:defRPr>
                <a:solidFill>
                  <a:schemeClr val="tx1"/>
                </a:solidFill>
                <a:latin typeface="Humnst777 Cn BT" pitchFamily="34" charset="0"/>
                <a:ea typeface="微软雅黑" pitchFamily="34" charset="-122"/>
              </a:defRPr>
            </a:lvl4pPr>
            <a:lvl5pPr>
              <a:defRPr>
                <a:solidFill>
                  <a:schemeClr val="tx1"/>
                </a:solidFill>
                <a:latin typeface="Humnst777 Cn BT" pitchFamily="34" charset="0"/>
                <a:ea typeface="微软雅黑" pitchFamily="34" charset="-122"/>
              </a:defRPr>
            </a:lvl5pPr>
            <a:lvl6pPr eaLnBrk="0" fontAlgn="base" hangingPunct="0">
              <a:spcAft>
                <a:spcPct val="0"/>
              </a:spcAft>
              <a:buFont typeface="Arial" charset="0"/>
              <a:defRPr>
                <a:solidFill>
                  <a:schemeClr val="tx1"/>
                </a:solidFill>
                <a:latin typeface="Humnst777 Cn BT" pitchFamily="34" charset="0"/>
                <a:ea typeface="微软雅黑" pitchFamily="34" charset="-122"/>
              </a:defRPr>
            </a:lvl6pPr>
            <a:lvl7pPr eaLnBrk="0" fontAlgn="base" hangingPunct="0">
              <a:spcAft>
                <a:spcPct val="0"/>
              </a:spcAft>
              <a:buFont typeface="Arial" charset="0"/>
              <a:defRPr>
                <a:solidFill>
                  <a:schemeClr val="tx1"/>
                </a:solidFill>
                <a:latin typeface="Humnst777 Cn BT" pitchFamily="34" charset="0"/>
                <a:ea typeface="微软雅黑" pitchFamily="34" charset="-122"/>
              </a:defRPr>
            </a:lvl7pPr>
            <a:lvl8pPr eaLnBrk="0" fontAlgn="base" hangingPunct="0">
              <a:spcAft>
                <a:spcPct val="0"/>
              </a:spcAft>
              <a:buFont typeface="Arial" charset="0"/>
              <a:defRPr>
                <a:solidFill>
                  <a:schemeClr val="tx1"/>
                </a:solidFill>
                <a:latin typeface="Humnst777 Cn BT" pitchFamily="34" charset="0"/>
                <a:ea typeface="微软雅黑" pitchFamily="34" charset="-122"/>
              </a:defRPr>
            </a:lvl8pPr>
            <a:lvl9pPr eaLnBrk="0" fontAlgn="base" hangingPunct="0">
              <a:spcAft>
                <a:spcPct val="0"/>
              </a:spcAft>
              <a:buFont typeface="Arial" charset="0"/>
              <a:defRPr>
                <a:solidFill>
                  <a:schemeClr val="tx1"/>
                </a:solidFill>
                <a:latin typeface="Humnst777 Cn BT" pitchFamily="34" charset="0"/>
                <a:ea typeface="微软雅黑" pitchFamily="34" charset="-122"/>
              </a:defRPr>
            </a:lvl9pPr>
          </a:lstStyle>
          <a:p>
            <a:pPr eaLnBrk="1" hangingPunct="1"/>
            <a:r>
              <a:rPr lang="zh-CN" altLang="en-US" sz="4800" b="1" dirty="0">
                <a:solidFill>
                  <a:schemeClr val="bg1"/>
                </a:solidFill>
                <a:latin typeface="华文楷体" pitchFamily="2" charset="-122"/>
                <a:ea typeface="华文楷体" pitchFamily="2" charset="-122"/>
              </a:rPr>
              <a:t>（深圳）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Arithmetic operations on polynomials over a finite field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10</a:t>
            </a:fld>
            <a:endParaRPr lang="zh-CN" altLang="en-US"/>
          </a:p>
        </p:txBody>
      </p:sp>
      <p:sp>
        <p:nvSpPr>
          <p:cNvPr id="6" name="内容占位符 5"/>
          <p:cNvSpPr>
            <a:spLocks noGrp="1"/>
          </p:cNvSpPr>
          <p:nvPr>
            <p:ph sz="quarter" idx="1"/>
          </p:nvPr>
        </p:nvSpPr>
        <p:spPr/>
        <p:txBody>
          <a:bodyPr>
            <a:normAutofit/>
          </a:bodyPr>
          <a:lstStyle/>
          <a:p>
            <a:r>
              <a:rPr lang="en-US" altLang="zh-CN" dirty="0" smtClean="0"/>
              <a:t>Dividing polynomials defined over a finite field</a:t>
            </a:r>
          </a:p>
          <a:p>
            <a:pPr lvl="1"/>
            <a:r>
              <a:rPr lang="en-US" altLang="zh-CN" b="1" dirty="0" smtClean="0"/>
              <a:t>Additive inverses</a:t>
            </a:r>
            <a:r>
              <a:rPr lang="en-US" altLang="zh-CN" dirty="0" smtClean="0"/>
              <a:t> and </a:t>
            </a:r>
            <a:r>
              <a:rPr lang="en-US" altLang="zh-CN" b="1" dirty="0" smtClean="0"/>
              <a:t>multiplicative inverses</a:t>
            </a:r>
          </a:p>
          <a:p>
            <a:r>
              <a:rPr lang="en-US" altLang="zh-CN" dirty="0" smtClean="0"/>
              <a:t>E.g. consider again the polynomials defined over </a:t>
            </a:r>
            <a:r>
              <a:rPr lang="en-US" altLang="zh-CN" i="1" dirty="0" smtClean="0">
                <a:solidFill>
                  <a:srgbClr val="FF0000"/>
                </a:solidFill>
              </a:rPr>
              <a:t>GF</a:t>
            </a:r>
            <a:r>
              <a:rPr lang="en-US" altLang="zh-CN" dirty="0" smtClean="0">
                <a:solidFill>
                  <a:srgbClr val="FF0000"/>
                </a:solidFill>
              </a:rPr>
              <a:t>(7)</a:t>
            </a:r>
          </a:p>
          <a:p>
            <a:pPr lvl="1"/>
            <a:r>
              <a:rPr lang="en-AU" i="1" dirty="0" smtClean="0"/>
              <a:t>f</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+ 4</a:t>
            </a:r>
            <a:r>
              <a:rPr lang="en-AU" i="1" dirty="0" smtClean="0"/>
              <a:t>x</a:t>
            </a:r>
            <a:r>
              <a:rPr lang="en-AU" dirty="0" smtClean="0"/>
              <a:t> + 6 </a:t>
            </a:r>
          </a:p>
          <a:p>
            <a:pPr lvl="1"/>
            <a:r>
              <a:rPr lang="en-AU" i="1" dirty="0" smtClean="0"/>
              <a:t>g</a:t>
            </a:r>
            <a:r>
              <a:rPr lang="en-AU" dirty="0" smtClean="0"/>
              <a:t>(</a:t>
            </a:r>
            <a:r>
              <a:rPr lang="en-AU" i="1" dirty="0" smtClean="0"/>
              <a:t>x</a:t>
            </a:r>
            <a:r>
              <a:rPr lang="en-AU" dirty="0" smtClean="0"/>
              <a:t>) = 2</a:t>
            </a:r>
            <a:r>
              <a:rPr lang="en-AU" i="1" dirty="0" smtClean="0"/>
              <a:t>x</a:t>
            </a:r>
            <a:r>
              <a:rPr lang="en-AU" dirty="0" smtClean="0"/>
              <a:t> + 1</a:t>
            </a:r>
          </a:p>
          <a:p>
            <a:pPr lvl="1"/>
            <a:r>
              <a:rPr lang="en-AU" dirty="0" smtClean="0"/>
              <a:t>Divide 5 by 2 in </a:t>
            </a:r>
            <a:r>
              <a:rPr lang="en-AU" b="1" i="1" dirty="0" smtClean="0"/>
              <a:t>GF</a:t>
            </a:r>
            <a:r>
              <a:rPr lang="en-AU" dirty="0" smtClean="0"/>
              <a:t>(7): 5/2 = 5 </a:t>
            </a:r>
            <a:r>
              <a:rPr lang="en-US" altLang="zh-CN" dirty="0" smtClean="0">
                <a:sym typeface="Symbol"/>
              </a:rPr>
              <a:t> 2</a:t>
            </a:r>
            <a:r>
              <a:rPr lang="en-US" altLang="zh-CN" baseline="30000" dirty="0" smtClean="0">
                <a:sym typeface="Symbol"/>
              </a:rPr>
              <a:t>-1</a:t>
            </a:r>
            <a:r>
              <a:rPr lang="en-US" altLang="zh-CN" dirty="0" smtClean="0">
                <a:sym typeface="Symbol"/>
              </a:rPr>
              <a:t> = 5  4 mod 7 = 6</a:t>
            </a:r>
          </a:p>
          <a:p>
            <a:pPr lvl="1"/>
            <a:r>
              <a:rPr lang="en-US" dirty="0" smtClean="0">
                <a:sym typeface="Symbol"/>
              </a:rPr>
              <a:t>Subtract 4</a:t>
            </a:r>
            <a:r>
              <a:rPr lang="en-US" i="1" dirty="0" smtClean="0">
                <a:sym typeface="Symbol"/>
              </a:rPr>
              <a:t>x</a:t>
            </a:r>
            <a:r>
              <a:rPr lang="en-US" dirty="0" smtClean="0">
                <a:sym typeface="Symbol"/>
              </a:rPr>
              <a:t> by 6</a:t>
            </a:r>
            <a:r>
              <a:rPr lang="en-US" i="1" dirty="0" smtClean="0">
                <a:sym typeface="Symbol"/>
              </a:rPr>
              <a:t>x</a:t>
            </a:r>
            <a:r>
              <a:rPr lang="en-US" dirty="0" smtClean="0">
                <a:sym typeface="Symbol"/>
              </a:rPr>
              <a:t> in </a:t>
            </a:r>
            <a:r>
              <a:rPr lang="en-US" b="1" i="1" dirty="0" smtClean="0">
                <a:sym typeface="Symbol"/>
              </a:rPr>
              <a:t>GF</a:t>
            </a:r>
            <a:r>
              <a:rPr lang="en-US" dirty="0" smtClean="0">
                <a:sym typeface="Symbol"/>
              </a:rPr>
              <a:t>(7): 4</a:t>
            </a:r>
            <a:r>
              <a:rPr lang="en-AU" dirty="0" smtClean="0"/>
              <a:t>–</a:t>
            </a:r>
            <a:r>
              <a:rPr lang="en-US" dirty="0" smtClean="0">
                <a:sym typeface="Symbol"/>
              </a:rPr>
              <a:t>6 = 4 + (</a:t>
            </a:r>
            <a:r>
              <a:rPr lang="en-AU" dirty="0" smtClean="0"/>
              <a:t>– </a:t>
            </a:r>
            <a:r>
              <a:rPr lang="en-US" dirty="0" smtClean="0">
                <a:sym typeface="Symbol"/>
              </a:rPr>
              <a:t>6) = 4 + 1 mod 7 = 5</a:t>
            </a:r>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 (</a:t>
            </a:r>
            <a:r>
              <a:rPr lang="en-US" altLang="zh-CN" dirty="0" smtClean="0"/>
              <a:t>5</a:t>
            </a:r>
            <a:r>
              <a:rPr lang="en-US" altLang="zh-CN" i="1" dirty="0" smtClean="0"/>
              <a:t>x</a:t>
            </a:r>
            <a:r>
              <a:rPr lang="en-US" altLang="zh-CN" baseline="30000" dirty="0" smtClean="0"/>
              <a:t>2</a:t>
            </a:r>
            <a:r>
              <a:rPr lang="en-US" altLang="zh-CN" dirty="0" smtClean="0"/>
              <a:t> + 4</a:t>
            </a:r>
            <a:r>
              <a:rPr lang="en-US" altLang="zh-CN" i="1" dirty="0" smtClean="0"/>
              <a:t>x</a:t>
            </a:r>
            <a:r>
              <a:rPr lang="en-US" altLang="zh-CN" dirty="0" smtClean="0"/>
              <a:t> + 6) / (2</a:t>
            </a:r>
            <a:r>
              <a:rPr lang="en-US" altLang="zh-CN" i="1" dirty="0" smtClean="0"/>
              <a:t>x</a:t>
            </a:r>
            <a:r>
              <a:rPr lang="en-US" altLang="zh-CN" dirty="0" smtClean="0"/>
              <a:t> + 1) =</a:t>
            </a:r>
            <a:r>
              <a:rPr lang="en-US" altLang="zh-CN" dirty="0" smtClean="0">
                <a:sym typeface="Symbol"/>
              </a:rPr>
              <a:t> 6</a:t>
            </a:r>
            <a:r>
              <a:rPr lang="en-US" altLang="zh-CN" i="1" dirty="0" smtClean="0">
                <a:sym typeface="Symbol"/>
              </a:rPr>
              <a:t>x</a:t>
            </a:r>
            <a:r>
              <a:rPr lang="en-US" altLang="zh-CN" dirty="0" smtClean="0">
                <a:sym typeface="Symbol"/>
              </a:rPr>
              <a:t> + 6</a:t>
            </a:r>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Arithmetic operations on polynomials over </a:t>
            </a:r>
            <a:r>
              <a:rPr lang="en-US" altLang="zh-CN" b="1" i="1" dirty="0" smtClean="0">
                <a:solidFill>
                  <a:srgbClr val="FF0000"/>
                </a:solidFill>
              </a:rPr>
              <a:t>GF</a:t>
            </a:r>
            <a:r>
              <a:rPr lang="en-US" altLang="zh-CN" dirty="0" smtClean="0">
                <a:solidFill>
                  <a:srgbClr val="FF0000"/>
                </a:solidFill>
              </a:rPr>
              <a:t>(2)</a:t>
            </a:r>
            <a:endParaRPr lang="zh-CN" altLang="en-US" dirty="0">
              <a:solidFill>
                <a:srgbClr val="FF0000"/>
              </a:solidFill>
            </a:endParaRPr>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11</a:t>
            </a:fld>
            <a:endParaRPr lang="zh-CN" altLang="en-US"/>
          </a:p>
        </p:txBody>
      </p:sp>
      <p:sp>
        <p:nvSpPr>
          <p:cNvPr id="6" name="内容占位符 5"/>
          <p:cNvSpPr>
            <a:spLocks noGrp="1"/>
          </p:cNvSpPr>
          <p:nvPr>
            <p:ph sz="quarter" idx="1"/>
          </p:nvPr>
        </p:nvSpPr>
        <p:spPr/>
        <p:txBody>
          <a:bodyPr>
            <a:normAutofit fontScale="85000" lnSpcReduction="20000"/>
          </a:bodyPr>
          <a:lstStyle/>
          <a:p>
            <a:r>
              <a:rPr lang="en-US" altLang="zh-CN" dirty="0" smtClean="0"/>
              <a:t>For a polynomials defined over </a:t>
            </a:r>
            <a:r>
              <a:rPr lang="en-US" altLang="zh-CN" b="1" i="1" dirty="0" smtClean="0"/>
              <a:t>GF</a:t>
            </a:r>
            <a:r>
              <a:rPr lang="en-US" altLang="zh-CN" dirty="0" smtClean="0"/>
              <a:t>(2), which consists of the set {0, 1}. The two elements of this set obey the following addition and multiplication rules: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So the addition over </a:t>
            </a:r>
            <a:r>
              <a:rPr lang="en-US" altLang="zh-CN" b="1" i="1" dirty="0" smtClean="0"/>
              <a:t>GF</a:t>
            </a:r>
            <a:r>
              <a:rPr lang="en-US" altLang="zh-CN" dirty="0" smtClean="0"/>
              <a:t>(2) is equivalent to the </a:t>
            </a:r>
            <a:r>
              <a:rPr lang="en-US" altLang="zh-CN" dirty="0" smtClean="0">
                <a:solidFill>
                  <a:srgbClr val="FF0000"/>
                </a:solidFill>
              </a:rPr>
              <a:t>logical XOR </a:t>
            </a:r>
            <a:r>
              <a:rPr lang="en-US" altLang="zh-CN" dirty="0" smtClean="0"/>
              <a:t>operation, and multiplication to the </a:t>
            </a:r>
            <a:r>
              <a:rPr lang="en-US" altLang="zh-CN" dirty="0" smtClean="0">
                <a:solidFill>
                  <a:srgbClr val="FF0000"/>
                </a:solidFill>
              </a:rPr>
              <a:t>logical AND </a:t>
            </a:r>
            <a:r>
              <a:rPr lang="en-US" altLang="zh-CN" dirty="0" smtClean="0"/>
              <a:t>operation</a:t>
            </a:r>
          </a:p>
          <a:p>
            <a:pPr lvl="1"/>
            <a:endParaRPr lang="zh-CN" altLang="en-US" dirty="0"/>
          </a:p>
        </p:txBody>
      </p:sp>
      <p:graphicFrame>
        <p:nvGraphicFramePr>
          <p:cNvPr id="7" name="表格 6"/>
          <p:cNvGraphicFramePr>
            <a:graphicFrameLocks noGrp="1"/>
          </p:cNvGraphicFramePr>
          <p:nvPr/>
        </p:nvGraphicFramePr>
        <p:xfrm>
          <a:off x="2699792" y="2159104"/>
          <a:ext cx="3870192" cy="2926080"/>
        </p:xfrm>
        <a:graphic>
          <a:graphicData uri="http://schemas.openxmlformats.org/drawingml/2006/table">
            <a:tbl>
              <a:tblPr firstRow="1" bandRow="1">
                <a:tableStyleId>{69CF1AB2-1976-4502-BF36-3FF5EA218861}</a:tableStyleId>
              </a:tblPr>
              <a:tblGrid>
                <a:gridCol w="1451331">
                  <a:extLst>
                    <a:ext uri="{9D8B030D-6E8A-4147-A177-3AD203B41FA5}">
                      <a16:colId xmlns:a16="http://schemas.microsoft.com/office/drawing/2014/main" val="20000"/>
                    </a:ext>
                  </a:extLst>
                </a:gridCol>
                <a:gridCol w="2418861">
                  <a:extLst>
                    <a:ext uri="{9D8B030D-6E8A-4147-A177-3AD203B41FA5}">
                      <a16:colId xmlns:a16="http://schemas.microsoft.com/office/drawing/2014/main" val="20001"/>
                    </a:ext>
                  </a:extLst>
                </a:gridCol>
              </a:tblGrid>
              <a:tr h="329756">
                <a:tc>
                  <a:txBody>
                    <a:bodyPr/>
                    <a:lstStyle/>
                    <a:p>
                      <a:r>
                        <a:rPr lang="en-US" altLang="zh-CN" sz="1800" b="0" dirty="0" smtClean="0"/>
                        <a:t>0</a:t>
                      </a:r>
                      <a:r>
                        <a:rPr lang="en-US" altLang="zh-CN" sz="1800" b="0" baseline="0" dirty="0" smtClean="0"/>
                        <a:t> + 0 = 0</a:t>
                      </a:r>
                      <a:endParaRPr lang="zh-CN" altLang="en-US" sz="1800" b="0" dirty="0">
                        <a:latin typeface="Courier New" pitchFamily="49" charset="0"/>
                        <a:cs typeface="Courier New" pitchFamily="49" charset="0"/>
                      </a:endParaRPr>
                    </a:p>
                  </a:txBody>
                  <a:tcPr/>
                </a:tc>
                <a:tc>
                  <a:txBody>
                    <a:bodyPr/>
                    <a:lstStyle/>
                    <a:p>
                      <a:r>
                        <a:rPr lang="en-US" altLang="zh-CN" sz="1800" b="0" dirty="0" smtClean="0"/>
                        <a:t>0</a:t>
                      </a:r>
                      <a:r>
                        <a:rPr lang="en-US" altLang="zh-CN" sz="1800" b="0" baseline="0" dirty="0" smtClean="0"/>
                        <a:t> </a:t>
                      </a:r>
                      <a:r>
                        <a:rPr lang="en-AU" sz="1800" b="0" dirty="0" smtClean="0"/>
                        <a:t>–</a:t>
                      </a:r>
                      <a:r>
                        <a:rPr lang="en-US" altLang="zh-CN" sz="1800" b="0" baseline="0" dirty="0" smtClean="0"/>
                        <a:t> 0 = 0</a:t>
                      </a:r>
                      <a:endParaRPr lang="zh-CN" altLang="en-US" sz="1800" b="0" dirty="0">
                        <a:latin typeface="Courier New" pitchFamily="49" charset="0"/>
                        <a:cs typeface="Courier New" pitchFamily="49" charset="0"/>
                      </a:endParaRPr>
                    </a:p>
                  </a:txBody>
                  <a:tcPr/>
                </a:tc>
                <a:extLst>
                  <a:ext uri="{0D108BD9-81ED-4DB2-BD59-A6C34878D82A}">
                    <a16:rowId xmlns:a16="http://schemas.microsoft.com/office/drawing/2014/main" val="10000"/>
                  </a:ext>
                </a:extLst>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0</a:t>
                      </a:r>
                      <a:r>
                        <a:rPr lang="en-US" altLang="zh-CN" sz="1800" b="0" baseline="0" dirty="0" smtClean="0"/>
                        <a:t> + 1 = 1</a:t>
                      </a:r>
                      <a:endParaRPr lang="zh-CN" altLang="en-US" sz="1800" b="0" dirty="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a:t>
                      </a:r>
                      <a:r>
                        <a:rPr lang="en-US" altLang="zh-CN" sz="1800" b="0" baseline="0" dirty="0" smtClean="0"/>
                        <a:t> </a:t>
                      </a:r>
                      <a:r>
                        <a:rPr lang="en-AU" sz="1800" b="0" dirty="0" smtClean="0"/>
                        <a:t>–</a:t>
                      </a:r>
                      <a:r>
                        <a:rPr lang="en-US" altLang="zh-CN" sz="1800" b="0" baseline="0" dirty="0" smtClean="0"/>
                        <a:t> 0 = 1</a:t>
                      </a:r>
                      <a:endParaRPr lang="zh-CN" altLang="en-US" sz="1800" b="0"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smtClean="0"/>
                        <a:t>1 + 0 = 1</a:t>
                      </a:r>
                      <a:endParaRPr lang="zh-CN" altLang="en-US" sz="1800" b="0" dirty="0" smtClean="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smtClean="0"/>
                        <a:t>0 </a:t>
                      </a:r>
                      <a:r>
                        <a:rPr lang="en-AU" sz="1800" b="0" dirty="0" smtClean="0"/>
                        <a:t>–</a:t>
                      </a:r>
                      <a:r>
                        <a:rPr lang="en-US" altLang="zh-CN" sz="1800" b="0" baseline="0" dirty="0" smtClean="0"/>
                        <a:t> 1 = 0 + 1 = 1</a:t>
                      </a:r>
                      <a:endParaRPr lang="zh-CN" altLang="en-US" sz="1800" b="0" dirty="0" smtClean="0">
                        <a:latin typeface="Courier New" pitchFamily="49" charset="0"/>
                        <a:cs typeface="Courier New" pitchFamily="49" charset="0"/>
                      </a:endParaRPr>
                    </a:p>
                  </a:txBody>
                  <a:tcPr/>
                </a:tc>
                <a:extLst>
                  <a:ext uri="{0D108BD9-81ED-4DB2-BD59-A6C34878D82A}">
                    <a16:rowId xmlns:a16="http://schemas.microsoft.com/office/drawing/2014/main" val="10002"/>
                  </a:ext>
                </a:extLst>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a:t>
                      </a:r>
                      <a:r>
                        <a:rPr lang="en-US" altLang="zh-CN" sz="1800" b="0" baseline="0" dirty="0" smtClean="0"/>
                        <a:t> + 1 = 0</a:t>
                      </a:r>
                      <a:endParaRPr lang="zh-CN" altLang="en-US" sz="1800" b="0" dirty="0" smtClean="0">
                        <a:latin typeface="Courier New" pitchFamily="49" charset="0"/>
                        <a:cs typeface="Courier New"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a:t>
                      </a:r>
                      <a:r>
                        <a:rPr lang="en-US" altLang="zh-CN" sz="1800" b="0" baseline="0" dirty="0" smtClean="0"/>
                        <a:t> </a:t>
                      </a:r>
                      <a:r>
                        <a:rPr lang="en-AU" sz="1800" b="0" dirty="0" smtClean="0"/>
                        <a:t>–</a:t>
                      </a:r>
                      <a:r>
                        <a:rPr lang="en-US" altLang="zh-CN" sz="1800" b="0" baseline="0" dirty="0" smtClean="0"/>
                        <a:t> 1 = 1 + 1 = 0</a:t>
                      </a:r>
                      <a:endParaRPr lang="zh-CN" altLang="en-US" sz="1800" b="0" dirty="0" smtClean="0">
                        <a:latin typeface="Courier New" pitchFamily="49" charset="0"/>
                        <a:cs typeface="Courier New" pitchFamily="49" charset="0"/>
                      </a:endParaRPr>
                    </a:p>
                  </a:txBody>
                  <a:tcPr/>
                </a:tc>
                <a:extLst>
                  <a:ext uri="{0D108BD9-81ED-4DB2-BD59-A6C34878D82A}">
                    <a16:rowId xmlns:a16="http://schemas.microsoft.com/office/drawing/2014/main" val="10003"/>
                  </a:ext>
                </a:extLst>
              </a:tr>
              <a:tr h="329756">
                <a:tc>
                  <a:txBody>
                    <a:bodyPr/>
                    <a:lstStyle/>
                    <a:p>
                      <a:r>
                        <a:rPr lang="en-US" altLang="zh-CN" sz="1800" b="0" dirty="0" smtClean="0"/>
                        <a:t>0</a:t>
                      </a:r>
                      <a:r>
                        <a:rPr lang="en-US" altLang="zh-CN" sz="1800" b="0" baseline="0" dirty="0" smtClean="0"/>
                        <a:t> </a:t>
                      </a:r>
                      <a:r>
                        <a:rPr lang="en-US" altLang="zh-CN" sz="1800" b="0" dirty="0" smtClean="0">
                          <a:sym typeface="Symbol"/>
                        </a:rPr>
                        <a:t></a:t>
                      </a:r>
                      <a:r>
                        <a:rPr lang="en-US" altLang="zh-CN" sz="1800" b="0" baseline="0" dirty="0" smtClean="0"/>
                        <a:t> 0 = 0</a:t>
                      </a:r>
                      <a:endParaRPr lang="zh-CN" altLang="en-US" sz="1800" b="0" dirty="0">
                        <a:latin typeface="Courier New" pitchFamily="49" charset="0"/>
                        <a:cs typeface="Courier New" pitchFamily="49" charset="0"/>
                      </a:endParaRPr>
                    </a:p>
                  </a:txBody>
                  <a:tcPr/>
                </a:tc>
                <a:tc>
                  <a:txBody>
                    <a:bodyPr/>
                    <a:lstStyle/>
                    <a:p>
                      <a:endParaRPr lang="zh-CN" altLang="en-US" sz="1800" b="0" dirty="0">
                        <a:latin typeface="Courier New" pitchFamily="49" charset="0"/>
                        <a:cs typeface="Courier New" pitchFamily="49" charset="0"/>
                      </a:endParaRPr>
                    </a:p>
                  </a:txBody>
                  <a:tcPr/>
                </a:tc>
                <a:extLst>
                  <a:ext uri="{0D108BD9-81ED-4DB2-BD59-A6C34878D82A}">
                    <a16:rowId xmlns:a16="http://schemas.microsoft.com/office/drawing/2014/main" val="10004"/>
                  </a:ext>
                </a:extLst>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0</a:t>
                      </a:r>
                      <a:r>
                        <a:rPr lang="en-US" altLang="zh-CN" sz="1800" b="0" baseline="0" dirty="0" smtClean="0"/>
                        <a:t> </a:t>
                      </a:r>
                      <a:r>
                        <a:rPr lang="en-US" altLang="zh-CN" sz="1800" b="0" dirty="0" smtClean="0">
                          <a:sym typeface="Symbol"/>
                        </a:rPr>
                        <a:t></a:t>
                      </a:r>
                      <a:r>
                        <a:rPr lang="en-US" altLang="zh-CN" sz="1800" b="0" baseline="0" dirty="0" smtClean="0"/>
                        <a:t> 1 = 0</a:t>
                      </a:r>
                      <a:endParaRPr lang="zh-CN" altLang="en-US" sz="1800" b="0" dirty="0">
                        <a:latin typeface="Courier New" pitchFamily="49" charset="0"/>
                        <a:cs typeface="Courier New" pitchFamily="49" charset="0"/>
                      </a:endParaRPr>
                    </a:p>
                  </a:txBody>
                  <a:tcPr/>
                </a:tc>
                <a:tc>
                  <a:txBody>
                    <a:bodyPr/>
                    <a:lstStyle/>
                    <a:p>
                      <a:endParaRPr lang="zh-CN" altLang="en-US" sz="1800" b="0" dirty="0">
                        <a:latin typeface="Courier New" pitchFamily="49" charset="0"/>
                        <a:cs typeface="Courier New" pitchFamily="49" charset="0"/>
                      </a:endParaRPr>
                    </a:p>
                  </a:txBody>
                  <a:tcPr/>
                </a:tc>
                <a:extLst>
                  <a:ext uri="{0D108BD9-81ED-4DB2-BD59-A6C34878D82A}">
                    <a16:rowId xmlns:a16="http://schemas.microsoft.com/office/drawing/2014/main" val="10005"/>
                  </a:ext>
                </a:extLst>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baseline="0" dirty="0" smtClean="0"/>
                        <a:t>1 </a:t>
                      </a:r>
                      <a:r>
                        <a:rPr lang="en-US" altLang="zh-CN" sz="1800" b="0" dirty="0" smtClean="0">
                          <a:sym typeface="Symbol"/>
                        </a:rPr>
                        <a:t></a:t>
                      </a:r>
                      <a:r>
                        <a:rPr lang="en-US" altLang="zh-CN" sz="1800" b="0" baseline="0" dirty="0" smtClean="0"/>
                        <a:t> 0 = 0</a:t>
                      </a:r>
                      <a:endParaRPr lang="zh-CN" altLang="en-US" sz="1800" b="0" dirty="0" smtClean="0">
                        <a:latin typeface="Courier New" pitchFamily="49" charset="0"/>
                        <a:cs typeface="Courier New" pitchFamily="49" charset="0"/>
                      </a:endParaRPr>
                    </a:p>
                  </a:txBody>
                  <a:tcPr/>
                </a:tc>
                <a:tc>
                  <a:txBody>
                    <a:bodyPr/>
                    <a:lstStyle/>
                    <a:p>
                      <a:endParaRPr lang="zh-CN" altLang="en-US" sz="1800" b="0" dirty="0">
                        <a:latin typeface="Courier New" pitchFamily="49" charset="0"/>
                        <a:cs typeface="Courier New" pitchFamily="49" charset="0"/>
                      </a:endParaRPr>
                    </a:p>
                  </a:txBody>
                  <a:tcPr/>
                </a:tc>
                <a:extLst>
                  <a:ext uri="{0D108BD9-81ED-4DB2-BD59-A6C34878D82A}">
                    <a16:rowId xmlns:a16="http://schemas.microsoft.com/office/drawing/2014/main" val="10006"/>
                  </a:ext>
                </a:extLst>
              </a:tr>
              <a:tr h="3297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t>1</a:t>
                      </a:r>
                      <a:r>
                        <a:rPr lang="en-US" altLang="zh-CN" sz="1800" b="0" baseline="0" dirty="0" smtClean="0"/>
                        <a:t> </a:t>
                      </a:r>
                      <a:r>
                        <a:rPr lang="en-US" altLang="zh-CN" sz="1800" b="0" dirty="0" smtClean="0">
                          <a:sym typeface="Symbol"/>
                        </a:rPr>
                        <a:t></a:t>
                      </a:r>
                      <a:r>
                        <a:rPr lang="en-US" altLang="zh-CN" sz="1800" b="0" baseline="0" dirty="0" smtClean="0"/>
                        <a:t> 1 = 1</a:t>
                      </a:r>
                      <a:endParaRPr lang="zh-CN" altLang="en-US" sz="1800" b="0" dirty="0" smtClean="0">
                        <a:latin typeface="Courier New" pitchFamily="49" charset="0"/>
                        <a:cs typeface="Courier New" pitchFamily="49" charset="0"/>
                      </a:endParaRPr>
                    </a:p>
                  </a:txBody>
                  <a:tcPr/>
                </a:tc>
                <a:tc>
                  <a:txBody>
                    <a:bodyPr/>
                    <a:lstStyle/>
                    <a:p>
                      <a:endParaRPr lang="zh-CN" altLang="en-US" sz="1800" b="0" dirty="0">
                        <a:latin typeface="Courier New" pitchFamily="49" charset="0"/>
                        <a:cs typeface="Courier New" pitchFamily="49" charset="0"/>
                      </a:endParaRP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When is polynomial division permitted?</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12</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You can always divide polynomials defined over a field</a:t>
            </a:r>
          </a:p>
          <a:p>
            <a:r>
              <a:rPr lang="en-US" altLang="zh-CN" dirty="0" smtClean="0"/>
              <a:t>In general, for polynomials defined over a field, the division of a polynomial </a:t>
            </a:r>
            <a:r>
              <a:rPr lang="en-US" altLang="zh-CN" i="1" dirty="0" smtClean="0"/>
              <a:t>f</a:t>
            </a:r>
            <a:r>
              <a:rPr lang="en-US" altLang="zh-CN" dirty="0" smtClean="0"/>
              <a:t>(</a:t>
            </a:r>
            <a:r>
              <a:rPr lang="en-US" altLang="zh-CN" i="1" dirty="0" smtClean="0"/>
              <a:t>x</a:t>
            </a:r>
            <a:r>
              <a:rPr lang="en-US" altLang="zh-CN" dirty="0" smtClean="0"/>
              <a:t>) of degree </a:t>
            </a:r>
            <a:r>
              <a:rPr lang="en-US" altLang="zh-CN" i="1" dirty="0" smtClean="0"/>
              <a:t>m</a:t>
            </a:r>
            <a:r>
              <a:rPr lang="en-US" altLang="zh-CN" dirty="0" smtClean="0"/>
              <a:t> by another polynomial </a:t>
            </a:r>
            <a:r>
              <a:rPr lang="en-US" altLang="zh-CN" i="1" dirty="0" smtClean="0"/>
              <a:t>g</a:t>
            </a:r>
            <a:r>
              <a:rPr lang="en-US" altLang="zh-CN" dirty="0" smtClean="0"/>
              <a:t>(</a:t>
            </a:r>
            <a:r>
              <a:rPr lang="en-US" altLang="zh-CN" i="1" dirty="0" smtClean="0"/>
              <a:t>x</a:t>
            </a:r>
            <a:r>
              <a:rPr lang="en-US" altLang="zh-CN" dirty="0" smtClean="0"/>
              <a:t>) of degree </a:t>
            </a:r>
            <a:r>
              <a:rPr lang="en-US" altLang="zh-CN" i="1" dirty="0" smtClean="0"/>
              <a:t>n</a:t>
            </a:r>
            <a:r>
              <a:rPr lang="en-US" altLang="zh-CN" dirty="0" smtClean="0"/>
              <a:t> ≤ </a:t>
            </a:r>
            <a:r>
              <a:rPr lang="en-US" altLang="zh-CN" i="1" dirty="0" smtClean="0"/>
              <a:t>m</a:t>
            </a:r>
            <a:r>
              <a:rPr lang="en-US" altLang="zh-CN" dirty="0" smtClean="0"/>
              <a:t> can be expressed by</a:t>
            </a:r>
          </a:p>
          <a:p>
            <a:pPr lvl="1"/>
            <a:r>
              <a:rPr lang="en-US" altLang="zh-CN" i="1" dirty="0" smtClean="0"/>
              <a:t>f</a:t>
            </a:r>
            <a:r>
              <a:rPr lang="en-US" altLang="zh-CN" dirty="0" smtClean="0"/>
              <a:t>(</a:t>
            </a:r>
            <a:r>
              <a:rPr lang="en-US" altLang="zh-CN" i="1" dirty="0" smtClean="0"/>
              <a:t>x</a:t>
            </a:r>
            <a:r>
              <a:rPr lang="en-US" altLang="zh-CN" dirty="0" smtClean="0"/>
              <a:t>) / </a:t>
            </a:r>
            <a:r>
              <a:rPr lang="en-US" altLang="zh-CN" i="1" dirty="0" smtClean="0"/>
              <a:t>g</a:t>
            </a:r>
            <a:r>
              <a:rPr lang="en-US" altLang="zh-CN" dirty="0" smtClean="0"/>
              <a:t>(</a:t>
            </a:r>
            <a:r>
              <a:rPr lang="en-US" altLang="zh-CN" i="1" dirty="0" smtClean="0"/>
              <a:t>x</a:t>
            </a:r>
            <a:r>
              <a:rPr lang="en-US" altLang="zh-CN" dirty="0" smtClean="0"/>
              <a:t>) = </a:t>
            </a:r>
            <a:r>
              <a:rPr lang="en-US" altLang="zh-CN" i="1" dirty="0" smtClean="0"/>
              <a:t>q</a:t>
            </a:r>
            <a:r>
              <a:rPr lang="en-US" altLang="zh-CN" dirty="0" smtClean="0"/>
              <a:t>(</a:t>
            </a:r>
            <a:r>
              <a:rPr lang="en-US" altLang="zh-CN" i="1" dirty="0" smtClean="0"/>
              <a:t>x</a:t>
            </a:r>
            <a:r>
              <a:rPr lang="en-US" altLang="zh-CN" dirty="0" smtClean="0"/>
              <a:t>) + </a:t>
            </a:r>
            <a:r>
              <a:rPr lang="en-US" altLang="zh-CN" i="1" dirty="0" smtClean="0"/>
              <a:t>r</a:t>
            </a:r>
            <a:r>
              <a:rPr lang="en-US" altLang="zh-CN" dirty="0" smtClean="0"/>
              <a:t>(</a:t>
            </a:r>
            <a:r>
              <a:rPr lang="en-US" altLang="zh-CN" i="1" dirty="0" smtClean="0"/>
              <a:t>x</a:t>
            </a:r>
            <a:r>
              <a:rPr lang="en-US" altLang="zh-CN" dirty="0" smtClean="0"/>
              <a:t>) / </a:t>
            </a:r>
            <a:r>
              <a:rPr lang="en-US" altLang="zh-CN" i="1" dirty="0" smtClean="0"/>
              <a:t>g</a:t>
            </a:r>
            <a:r>
              <a:rPr lang="en-US" altLang="zh-CN" dirty="0" smtClean="0"/>
              <a:t>(</a:t>
            </a:r>
            <a:r>
              <a:rPr lang="en-US" altLang="zh-CN" i="1" dirty="0" smtClean="0"/>
              <a:t>x</a:t>
            </a:r>
            <a:r>
              <a:rPr lang="en-US" altLang="zh-CN" dirty="0" smtClean="0"/>
              <a:t>) </a:t>
            </a:r>
          </a:p>
          <a:p>
            <a:pPr lvl="1"/>
            <a:r>
              <a:rPr lang="en-US" altLang="zh-CN" dirty="0" smtClean="0"/>
              <a:t>Where </a:t>
            </a:r>
            <a:r>
              <a:rPr lang="en-US" altLang="zh-CN" i="1" dirty="0" smtClean="0"/>
              <a:t>q</a:t>
            </a:r>
            <a:r>
              <a:rPr lang="en-US" altLang="zh-CN" dirty="0" smtClean="0"/>
              <a:t>(</a:t>
            </a:r>
            <a:r>
              <a:rPr lang="en-US" altLang="zh-CN" i="1" dirty="0" smtClean="0"/>
              <a:t>x</a:t>
            </a:r>
            <a:r>
              <a:rPr lang="en-US" altLang="zh-CN" dirty="0" smtClean="0"/>
              <a:t>) is the quotient and </a:t>
            </a:r>
            <a:r>
              <a:rPr lang="en-US" altLang="zh-CN" i="1" dirty="0" smtClean="0"/>
              <a:t>r</a:t>
            </a:r>
            <a:r>
              <a:rPr lang="en-US" altLang="zh-CN" dirty="0" smtClean="0"/>
              <a:t>(</a:t>
            </a:r>
            <a:r>
              <a:rPr lang="en-US" altLang="zh-CN" i="1" dirty="0" smtClean="0"/>
              <a:t>x</a:t>
            </a:r>
            <a:r>
              <a:rPr lang="en-US" altLang="zh-CN" dirty="0" smtClean="0"/>
              <a:t>) the remainder</a:t>
            </a:r>
          </a:p>
          <a:p>
            <a:r>
              <a:rPr lang="en-US" altLang="zh-CN" dirty="0" smtClean="0"/>
              <a:t>Then we can write for any two polynomials defined over a field</a:t>
            </a:r>
          </a:p>
          <a:p>
            <a:pPr lvl="1"/>
            <a:r>
              <a:rPr lang="en-US" altLang="zh-CN" i="1" dirty="0" smtClean="0"/>
              <a:t>f</a:t>
            </a:r>
            <a:r>
              <a:rPr lang="en-US" altLang="zh-CN" dirty="0" smtClean="0"/>
              <a:t>(</a:t>
            </a:r>
            <a:r>
              <a:rPr lang="en-US" altLang="zh-CN" i="1" dirty="0" smtClean="0"/>
              <a:t>x</a:t>
            </a:r>
            <a:r>
              <a:rPr lang="en-US" altLang="zh-CN" dirty="0" smtClean="0"/>
              <a:t>) = </a:t>
            </a:r>
            <a:r>
              <a:rPr lang="en-US" altLang="zh-CN" i="1" dirty="0" smtClean="0"/>
              <a:t>q</a:t>
            </a:r>
            <a:r>
              <a:rPr lang="en-US" altLang="zh-CN" dirty="0" smtClean="0"/>
              <a:t>(</a:t>
            </a:r>
            <a:r>
              <a:rPr lang="en-US" altLang="zh-CN" i="1" dirty="0" smtClean="0"/>
              <a:t>x</a:t>
            </a:r>
            <a:r>
              <a:rPr lang="en-US" altLang="zh-CN" dirty="0" smtClean="0"/>
              <a:t>)</a:t>
            </a:r>
            <a:r>
              <a:rPr lang="en-US" altLang="zh-CN" i="1" dirty="0" smtClean="0"/>
              <a:t>g</a:t>
            </a:r>
            <a:r>
              <a:rPr lang="en-US" altLang="zh-CN" dirty="0" smtClean="0"/>
              <a:t>(</a:t>
            </a:r>
            <a:r>
              <a:rPr lang="en-US" altLang="zh-CN" i="1" dirty="0" smtClean="0"/>
              <a:t>x</a:t>
            </a:r>
            <a:r>
              <a:rPr lang="en-US" altLang="zh-CN" dirty="0" smtClean="0"/>
              <a:t>) + </a:t>
            </a:r>
            <a:r>
              <a:rPr lang="en-US" altLang="zh-CN" i="1" dirty="0" smtClean="0"/>
              <a:t>r</a:t>
            </a:r>
            <a:r>
              <a:rPr lang="en-US" altLang="zh-CN" dirty="0" smtClean="0"/>
              <a:t>(</a:t>
            </a:r>
            <a:r>
              <a:rPr lang="en-US" altLang="zh-CN" i="1" dirty="0" smtClean="0"/>
              <a:t>x</a:t>
            </a:r>
            <a:r>
              <a:rPr lang="en-US" altLang="zh-CN" dirty="0" smtClean="0"/>
              <a:t>) </a:t>
            </a:r>
          </a:p>
          <a:p>
            <a:pPr lvl="1"/>
            <a:r>
              <a:rPr lang="en-US" altLang="zh-CN" dirty="0" smtClean="0"/>
              <a:t>Assuming that the degree of f(</a:t>
            </a:r>
            <a:r>
              <a:rPr lang="en-US" altLang="zh-CN" i="1" dirty="0" smtClean="0"/>
              <a:t>x</a:t>
            </a:r>
            <a:r>
              <a:rPr lang="en-US" altLang="zh-CN" dirty="0" smtClean="0"/>
              <a:t>) is not less than that of </a:t>
            </a:r>
            <a:r>
              <a:rPr lang="en-US" altLang="zh-CN" i="1" dirty="0" smtClean="0"/>
              <a:t>g</a:t>
            </a:r>
            <a:r>
              <a:rPr lang="en-US" altLang="zh-CN" dirty="0" smtClean="0"/>
              <a:t>(</a:t>
            </a:r>
            <a:r>
              <a:rPr lang="en-US" altLang="zh-CN" i="1" dirty="0" smtClean="0"/>
              <a:t>x</a:t>
            </a:r>
            <a:r>
              <a:rPr lang="en-US" altLang="zh-CN" dirty="0" smtClean="0"/>
              <a:t>)</a:t>
            </a:r>
          </a:p>
          <a:p>
            <a:r>
              <a:rPr lang="en-US" altLang="zh-CN" dirty="0" smtClean="0"/>
              <a:t>When </a:t>
            </a:r>
            <a:r>
              <a:rPr lang="en-US" altLang="zh-CN" i="1" dirty="0" smtClean="0"/>
              <a:t>r</a:t>
            </a:r>
            <a:r>
              <a:rPr lang="en-US" altLang="zh-CN" dirty="0" smtClean="0"/>
              <a:t>(</a:t>
            </a:r>
            <a:r>
              <a:rPr lang="en-US" altLang="zh-CN" i="1" dirty="0" smtClean="0"/>
              <a:t>x</a:t>
            </a:r>
            <a:r>
              <a:rPr lang="en-US" altLang="zh-CN" dirty="0" smtClean="0"/>
              <a:t>) is zero, we say that </a:t>
            </a:r>
            <a:r>
              <a:rPr lang="en-US" altLang="zh-CN" i="1" dirty="0" smtClean="0"/>
              <a:t>g</a:t>
            </a:r>
            <a:r>
              <a:rPr lang="en-US" altLang="zh-CN" dirty="0" smtClean="0"/>
              <a:t>(</a:t>
            </a:r>
            <a:r>
              <a:rPr lang="en-US" altLang="zh-CN" i="1" dirty="0" smtClean="0"/>
              <a:t>x</a:t>
            </a:r>
            <a:r>
              <a:rPr lang="en-US" altLang="zh-CN" dirty="0" smtClean="0"/>
              <a:t>) divides </a:t>
            </a:r>
            <a:r>
              <a:rPr lang="en-US" altLang="zh-CN" i="1" dirty="0" smtClean="0"/>
              <a:t>f</a:t>
            </a:r>
            <a:r>
              <a:rPr lang="en-US" altLang="zh-CN" dirty="0" smtClean="0"/>
              <a:t>(</a:t>
            </a:r>
            <a:r>
              <a:rPr lang="en-US" altLang="zh-CN" i="1" dirty="0" smtClean="0"/>
              <a:t>x</a:t>
            </a:r>
            <a:r>
              <a:rPr lang="en-US" altLang="zh-CN" dirty="0" smtClean="0"/>
              <a:t>) . This fact can also be expressed by saying that </a:t>
            </a:r>
            <a:r>
              <a:rPr lang="en-US" altLang="zh-CN" i="1" dirty="0" smtClean="0"/>
              <a:t>g</a:t>
            </a:r>
            <a:r>
              <a:rPr lang="en-US" altLang="zh-CN" dirty="0" smtClean="0"/>
              <a:t>(</a:t>
            </a:r>
            <a:r>
              <a:rPr lang="en-US" altLang="zh-CN" i="1" dirty="0" smtClean="0"/>
              <a:t>x</a:t>
            </a:r>
            <a:r>
              <a:rPr lang="en-US" altLang="zh-CN" dirty="0" smtClean="0"/>
              <a:t>) is a divisor of </a:t>
            </a:r>
            <a:r>
              <a:rPr lang="en-US" altLang="zh-CN" i="1" dirty="0" smtClean="0"/>
              <a:t>f</a:t>
            </a:r>
            <a:r>
              <a:rPr lang="en-US" altLang="zh-CN" dirty="0" smtClean="0"/>
              <a:t>(</a:t>
            </a:r>
            <a:r>
              <a:rPr lang="en-US" altLang="zh-CN" i="1" dirty="0" smtClean="0"/>
              <a:t>x</a:t>
            </a:r>
            <a:r>
              <a:rPr lang="en-US" altLang="zh-CN" dirty="0" smtClean="0"/>
              <a:t>) and by the notation </a:t>
            </a:r>
            <a:r>
              <a:rPr lang="en-US" altLang="zh-CN" i="1" dirty="0" smtClean="0"/>
              <a:t>g</a:t>
            </a:r>
            <a:r>
              <a:rPr lang="en-US" altLang="zh-CN" dirty="0" smtClean="0"/>
              <a:t>(</a:t>
            </a:r>
            <a:r>
              <a:rPr lang="en-US" altLang="zh-CN" i="1" dirty="0" smtClean="0"/>
              <a:t>x</a:t>
            </a:r>
            <a:r>
              <a:rPr lang="en-US" altLang="zh-CN" dirty="0" smtClean="0"/>
              <a:t>) | </a:t>
            </a:r>
            <a:r>
              <a:rPr lang="en-US" altLang="zh-CN" i="1" dirty="0" smtClean="0"/>
              <a:t>f</a:t>
            </a:r>
            <a:r>
              <a:rPr lang="en-US" altLang="zh-CN" dirty="0" smtClean="0"/>
              <a:t>(</a:t>
            </a:r>
            <a:r>
              <a:rPr lang="en-US" altLang="zh-CN" i="1" dirty="0" smtClean="0"/>
              <a:t>x</a:t>
            </a:r>
            <a:r>
              <a:rPr lang="en-US" altLang="zh-CN" dirty="0" smtClean="0"/>
              <a:t>)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Irreducible polynomials, prime polynomials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13</a:t>
            </a:fld>
            <a:endParaRPr lang="zh-CN" altLang="en-US"/>
          </a:p>
        </p:txBody>
      </p:sp>
      <p:sp>
        <p:nvSpPr>
          <p:cNvPr id="6" name="内容占位符 5"/>
          <p:cNvSpPr>
            <a:spLocks noGrp="1"/>
          </p:cNvSpPr>
          <p:nvPr>
            <p:ph sz="quarter" idx="1"/>
          </p:nvPr>
        </p:nvSpPr>
        <p:spPr/>
        <p:txBody>
          <a:bodyPr/>
          <a:lstStyle/>
          <a:p>
            <a:r>
              <a:rPr lang="en-US" altLang="zh-CN" dirty="0" smtClean="0"/>
              <a:t>When </a:t>
            </a:r>
            <a:r>
              <a:rPr lang="en-US" altLang="zh-CN" i="1" dirty="0" smtClean="0"/>
              <a:t>g</a:t>
            </a:r>
            <a:r>
              <a:rPr lang="en-US" altLang="zh-CN" dirty="0" smtClean="0"/>
              <a:t>(</a:t>
            </a:r>
            <a:r>
              <a:rPr lang="en-US" altLang="zh-CN" i="1" dirty="0" smtClean="0"/>
              <a:t>x</a:t>
            </a:r>
            <a:r>
              <a:rPr lang="en-US" altLang="zh-CN" dirty="0" smtClean="0"/>
              <a:t>) divides </a:t>
            </a:r>
            <a:r>
              <a:rPr lang="en-US" altLang="zh-CN" i="1" dirty="0" smtClean="0"/>
              <a:t>f</a:t>
            </a:r>
            <a:r>
              <a:rPr lang="en-US" altLang="zh-CN" dirty="0" smtClean="0"/>
              <a:t>(</a:t>
            </a:r>
            <a:r>
              <a:rPr lang="en-US" altLang="zh-CN" i="1" dirty="0" smtClean="0"/>
              <a:t>x</a:t>
            </a:r>
            <a:r>
              <a:rPr lang="en-US" altLang="zh-CN" dirty="0" smtClean="0"/>
              <a:t>) without leaving a remainder, we say </a:t>
            </a:r>
            <a:r>
              <a:rPr lang="en-US" altLang="zh-CN" i="1" dirty="0" smtClean="0"/>
              <a:t>g</a:t>
            </a:r>
            <a:r>
              <a:rPr lang="en-US" altLang="zh-CN" dirty="0" smtClean="0"/>
              <a:t>(</a:t>
            </a:r>
            <a:r>
              <a:rPr lang="en-US" altLang="zh-CN" i="1" dirty="0" smtClean="0"/>
              <a:t>x</a:t>
            </a:r>
            <a:r>
              <a:rPr lang="en-US" altLang="zh-CN" dirty="0" smtClean="0"/>
              <a:t>) is a </a:t>
            </a:r>
            <a:r>
              <a:rPr lang="en-US" altLang="zh-CN" b="1" dirty="0" smtClean="0"/>
              <a:t>factor</a:t>
            </a:r>
            <a:r>
              <a:rPr lang="en-US" altLang="zh-CN" dirty="0" smtClean="0"/>
              <a:t> of </a:t>
            </a:r>
            <a:r>
              <a:rPr lang="en-US" altLang="zh-CN" i="1" dirty="0" smtClean="0"/>
              <a:t>f</a:t>
            </a:r>
            <a:r>
              <a:rPr lang="en-US" altLang="zh-CN" dirty="0" smtClean="0"/>
              <a:t>(</a:t>
            </a:r>
            <a:r>
              <a:rPr lang="en-US" altLang="zh-CN" i="1" dirty="0" smtClean="0"/>
              <a:t>x</a:t>
            </a:r>
            <a:r>
              <a:rPr lang="en-US" altLang="zh-CN" dirty="0" smtClean="0"/>
              <a:t>)</a:t>
            </a:r>
          </a:p>
          <a:p>
            <a:r>
              <a:rPr lang="en-US" altLang="zh-CN" dirty="0" smtClean="0"/>
              <a:t>A polynomial </a:t>
            </a:r>
            <a:r>
              <a:rPr lang="en-US" altLang="zh-CN" i="1" dirty="0" smtClean="0"/>
              <a:t>f</a:t>
            </a:r>
            <a:r>
              <a:rPr lang="en-US" altLang="zh-CN" dirty="0" smtClean="0"/>
              <a:t>(</a:t>
            </a:r>
            <a:r>
              <a:rPr lang="en-US" altLang="zh-CN" i="1" dirty="0" smtClean="0"/>
              <a:t>x</a:t>
            </a:r>
            <a:r>
              <a:rPr lang="en-US" altLang="zh-CN" dirty="0" smtClean="0"/>
              <a:t>) over a field </a:t>
            </a:r>
            <a:r>
              <a:rPr lang="en-US" altLang="zh-CN" i="1" dirty="0" smtClean="0"/>
              <a:t>F</a:t>
            </a:r>
            <a:r>
              <a:rPr lang="en-US" altLang="zh-CN" dirty="0" smtClean="0"/>
              <a:t> is called </a:t>
            </a:r>
            <a:r>
              <a:rPr lang="en-US" altLang="zh-CN" b="1" dirty="0" smtClean="0"/>
              <a:t>irreducible</a:t>
            </a:r>
            <a:r>
              <a:rPr lang="en-US" altLang="zh-CN" dirty="0" smtClean="0"/>
              <a:t> if </a:t>
            </a:r>
            <a:r>
              <a:rPr lang="en-US" altLang="zh-CN" i="1" dirty="0" smtClean="0"/>
              <a:t>f</a:t>
            </a:r>
            <a:r>
              <a:rPr lang="en-US" altLang="zh-CN" dirty="0" smtClean="0"/>
              <a:t>(</a:t>
            </a:r>
            <a:r>
              <a:rPr lang="en-US" altLang="zh-CN" i="1" dirty="0" smtClean="0"/>
              <a:t>x</a:t>
            </a:r>
            <a:r>
              <a:rPr lang="en-US" altLang="zh-CN" dirty="0" smtClean="0"/>
              <a:t>) cannot be expressed as a product of two polynomials, both over </a:t>
            </a:r>
            <a:r>
              <a:rPr lang="en-US" altLang="zh-CN" i="1" dirty="0" smtClean="0"/>
              <a:t>F</a:t>
            </a:r>
            <a:r>
              <a:rPr lang="en-US" altLang="zh-CN" dirty="0" smtClean="0"/>
              <a:t> and both of degree lower than that of </a:t>
            </a:r>
            <a:r>
              <a:rPr lang="en-US" altLang="zh-CN" i="1" dirty="0" smtClean="0"/>
              <a:t>f</a:t>
            </a:r>
            <a:r>
              <a:rPr lang="en-US" altLang="zh-CN" dirty="0" smtClean="0"/>
              <a:t>(</a:t>
            </a:r>
            <a:r>
              <a:rPr lang="en-US" altLang="zh-CN" i="1" dirty="0" smtClean="0"/>
              <a:t>x</a:t>
            </a:r>
            <a:r>
              <a:rPr lang="en-US" altLang="zh-CN" dirty="0" smtClean="0"/>
              <a:t>)</a:t>
            </a:r>
          </a:p>
          <a:p>
            <a:r>
              <a:rPr lang="en-US" altLang="zh-CN" dirty="0" smtClean="0"/>
              <a:t>An irreducible polynomial is also referred to as a </a:t>
            </a:r>
            <a:r>
              <a:rPr lang="en-US" altLang="zh-CN" b="1" dirty="0" smtClean="0"/>
              <a:t>prime polynomial</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Polynomials over a field constitute a Ring</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14</a:t>
            </a:fld>
            <a:endParaRPr lang="zh-CN" altLang="en-US"/>
          </a:p>
        </p:txBody>
      </p:sp>
      <p:sp>
        <p:nvSpPr>
          <p:cNvPr id="6" name="内容占位符 5"/>
          <p:cNvSpPr>
            <a:spLocks noGrp="1"/>
          </p:cNvSpPr>
          <p:nvPr>
            <p:ph sz="quarter" idx="1"/>
          </p:nvPr>
        </p:nvSpPr>
        <p:spPr/>
        <p:txBody>
          <a:bodyPr>
            <a:normAutofit fontScale="92500" lnSpcReduction="20000"/>
          </a:bodyPr>
          <a:lstStyle/>
          <a:p>
            <a:r>
              <a:rPr lang="en-US" altLang="zh-CN" dirty="0" smtClean="0"/>
              <a:t>The group operator is polynomial addition, with the addition of the coefficients carried out as dictated by the field used for the coefficients</a:t>
            </a:r>
          </a:p>
          <a:p>
            <a:r>
              <a:rPr lang="en-US" altLang="zh-CN" dirty="0" smtClean="0"/>
              <a:t>The polynomial 0 is obviously the identity element with respect to polynomial addition</a:t>
            </a:r>
          </a:p>
          <a:p>
            <a:r>
              <a:rPr lang="en-US" altLang="zh-CN" dirty="0" smtClean="0"/>
              <a:t>Any polynomials over the field has its additive inverse</a:t>
            </a:r>
          </a:p>
          <a:p>
            <a:r>
              <a:rPr lang="en-US" altLang="zh-CN" dirty="0" smtClean="0"/>
              <a:t>Polynomial addition is associative and commutative</a:t>
            </a:r>
          </a:p>
          <a:p>
            <a:r>
              <a:rPr lang="en-US" altLang="zh-CN" dirty="0" smtClean="0"/>
              <a:t>The set of all polynomials over a given field is closed under polynomial addition and multiplication</a:t>
            </a:r>
          </a:p>
          <a:p>
            <a:r>
              <a:rPr lang="en-US" altLang="zh-CN" dirty="0" smtClean="0"/>
              <a:t>We can show that polynomial multiplication distributes over polynomial addition</a:t>
            </a:r>
          </a:p>
          <a:p>
            <a:r>
              <a:rPr lang="en-US" altLang="zh-CN" dirty="0" smtClean="0"/>
              <a:t>We can also show polynomial multiplication is associative</a:t>
            </a:r>
          </a:p>
          <a:p>
            <a:r>
              <a:rPr lang="en-US" altLang="zh-CN" dirty="0" smtClean="0"/>
              <a:t>The set of polynomials over a field is also called a </a:t>
            </a:r>
            <a:r>
              <a:rPr lang="en-US" altLang="zh-CN" b="1" dirty="0" smtClean="0"/>
              <a:t>polynomial ring </a:t>
            </a:r>
            <a:r>
              <a:rPr lang="en-US" altLang="zh-CN" dirty="0" smtClean="0"/>
              <a:t>and is actually a </a:t>
            </a:r>
            <a:r>
              <a:rPr lang="en-US" altLang="zh-CN" b="1" dirty="0" smtClean="0"/>
              <a:t>commutative ring</a:t>
            </a:r>
            <a:endParaRPr lang="zh-CN" alt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15</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sz="2800" dirty="0"/>
              <a:t>Modular arithmetic</a:t>
            </a:r>
            <a:r>
              <a:rPr lang="zh-CN" altLang="en-US" sz="2800" dirty="0"/>
              <a:t>模运算</a:t>
            </a:r>
            <a:endParaRPr lang="en-US" altLang="zh-CN" sz="2800" dirty="0"/>
          </a:p>
          <a:p>
            <a:r>
              <a:rPr lang="en-US" altLang="zh-CN" sz="2800" dirty="0" smtClean="0"/>
              <a:t>Group, ring, field</a:t>
            </a:r>
          </a:p>
          <a:p>
            <a:r>
              <a:rPr lang="en-US" altLang="zh-CN" sz="2800" dirty="0" smtClean="0"/>
              <a:t>Multiplicative group</a:t>
            </a:r>
            <a:r>
              <a:rPr lang="en-US" altLang="zh-CN" sz="2800" i="1" dirty="0"/>
              <a:t> Z</a:t>
            </a:r>
            <a:r>
              <a:rPr lang="en-US" altLang="zh-CN" sz="2800" i="1" baseline="-25000" dirty="0"/>
              <a:t>n</a:t>
            </a:r>
            <a:r>
              <a:rPr lang="en-US" altLang="zh-CN" sz="2800" i="1" baseline="30000" dirty="0" smtClean="0"/>
              <a:t>* </a:t>
            </a:r>
            <a:r>
              <a:rPr lang="zh-CN" altLang="en-US" sz="2800" dirty="0" smtClean="0"/>
              <a:t>乘法群</a:t>
            </a:r>
            <a:endParaRPr lang="en-US" altLang="zh-CN" sz="2800" dirty="0" smtClean="0"/>
          </a:p>
          <a:p>
            <a:r>
              <a:rPr lang="en-US" altLang="zh-CN" sz="2800" dirty="0" smtClean="0"/>
              <a:t>Cyclic group </a:t>
            </a:r>
            <a:r>
              <a:rPr lang="en-US" altLang="zh-CN" sz="2800" i="1" dirty="0" smtClean="0"/>
              <a:t>Z</a:t>
            </a:r>
            <a:r>
              <a:rPr lang="en-US" altLang="zh-CN" sz="2800" i="1" baseline="-25000" dirty="0" smtClean="0"/>
              <a:t>n</a:t>
            </a:r>
            <a:r>
              <a:rPr lang="en-US" altLang="zh-CN" sz="2800" i="1" baseline="30000" dirty="0" smtClean="0"/>
              <a:t>*</a:t>
            </a:r>
            <a:r>
              <a:rPr lang="en-US" altLang="zh-CN" sz="2800" dirty="0" smtClean="0"/>
              <a:t> </a:t>
            </a:r>
            <a:r>
              <a:rPr lang="zh-CN" altLang="en-US" sz="2800" dirty="0" smtClean="0"/>
              <a:t>循环群</a:t>
            </a:r>
            <a:endParaRPr lang="en-US" altLang="zh-CN" sz="2800" dirty="0" smtClean="0"/>
          </a:p>
          <a:p>
            <a:r>
              <a:rPr lang="en-US" altLang="zh-CN" sz="2800" dirty="0"/>
              <a:t>Finite </a:t>
            </a:r>
            <a:r>
              <a:rPr lang="en-US" altLang="zh-CN" sz="2800" dirty="0" smtClean="0"/>
              <a:t>field </a:t>
            </a:r>
            <a:r>
              <a:rPr lang="en-US" altLang="zh-CN" sz="2800" i="1" dirty="0" err="1" smtClean="0"/>
              <a:t>F</a:t>
            </a:r>
            <a:r>
              <a:rPr lang="en-US" altLang="zh-CN" sz="2800" i="1" baseline="-25000" dirty="0" err="1" smtClean="0"/>
              <a:t>p</a:t>
            </a:r>
            <a:r>
              <a:rPr lang="en-US" altLang="zh-CN" sz="2800" i="1" baseline="-25000" dirty="0" smtClean="0"/>
              <a:t> </a:t>
            </a:r>
            <a:r>
              <a:rPr lang="zh-CN" altLang="en-US" sz="2800" dirty="0" smtClean="0"/>
              <a:t>有限域</a:t>
            </a:r>
            <a:endParaRPr lang="en-US" altLang="zh-CN" sz="2800" dirty="0" smtClean="0"/>
          </a:p>
          <a:p>
            <a:r>
              <a:rPr lang="en-US" altLang="zh-CN" sz="2800" dirty="0" smtClean="0"/>
              <a:t>Polynomial arithmetic</a:t>
            </a:r>
            <a:r>
              <a:rPr lang="zh-CN" altLang="en-US" sz="2800" dirty="0" smtClean="0"/>
              <a:t>多项式运算</a:t>
            </a:r>
            <a:endParaRPr lang="en-US" altLang="zh-CN" sz="2800" dirty="0" smtClean="0"/>
          </a:p>
          <a:p>
            <a:pPr lvl="1"/>
            <a:r>
              <a:rPr lang="en-US" altLang="zh-CN" sz="2500" dirty="0" smtClean="0"/>
              <a:t>Polynomial coefficients are drawn from a finite field</a:t>
            </a:r>
          </a:p>
          <a:p>
            <a:pPr lvl="1"/>
            <a:r>
              <a:rPr lang="en-US" altLang="zh-CN" sz="2500" dirty="0" smtClean="0"/>
              <a:t>The concept of an irreducible polynomial</a:t>
            </a:r>
          </a:p>
          <a:p>
            <a:pPr lvl="1"/>
            <a:r>
              <a:rPr lang="en-US" altLang="zh-CN" sz="2500" dirty="0" smtClean="0"/>
              <a:t>Polynomials over the </a:t>
            </a:r>
            <a:r>
              <a:rPr lang="en-US" altLang="zh-CN" sz="2500" b="1" i="1" dirty="0" smtClean="0"/>
              <a:t>GF</a:t>
            </a:r>
            <a:r>
              <a:rPr lang="en-US" altLang="zh-CN" sz="2500" dirty="0" smtClean="0"/>
              <a:t>(2) finite field</a:t>
            </a:r>
          </a:p>
          <a:p>
            <a:r>
              <a:rPr lang="en-US" altLang="zh-CN" sz="2800" b="1" dirty="0" smtClean="0"/>
              <a:t>Finite fields of the form </a:t>
            </a:r>
            <a:r>
              <a:rPr lang="en-US" altLang="zh-CN" sz="2800" b="1" i="1" dirty="0" smtClean="0"/>
              <a:t>GF</a:t>
            </a:r>
            <a:r>
              <a:rPr lang="en-US" altLang="zh-CN" sz="2800" b="1" dirty="0" smtClean="0"/>
              <a:t>(2</a:t>
            </a:r>
            <a:r>
              <a:rPr lang="en-US" altLang="zh-CN" sz="2800" b="1" i="1" baseline="30000" dirty="0" smtClean="0"/>
              <a:t>n</a:t>
            </a:r>
            <a:r>
              <a:rPr lang="en-US" altLang="zh-CN" sz="2800" b="1" dirty="0" smtClean="0"/>
              <a:t>)</a:t>
            </a:r>
            <a:endParaRPr lang="zh-CN" altLang="en-US" sz="2800" b="1" dirty="0" smtClean="0"/>
          </a:p>
          <a:p>
            <a:pPr lvl="1"/>
            <a:r>
              <a:rPr lang="en-US" altLang="zh-CN" sz="2500" dirty="0" smtClean="0"/>
              <a:t>How arithmetic operations can be carried out by directly operating on the bit patterns for the elements of </a:t>
            </a:r>
            <a:r>
              <a:rPr lang="en-US" altLang="zh-CN" sz="2400" b="1" i="1" dirty="0" smtClean="0"/>
              <a:t>GF</a:t>
            </a:r>
            <a:r>
              <a:rPr lang="en-US" altLang="zh-CN" sz="2400" dirty="0" smtClean="0"/>
              <a:t>(2</a:t>
            </a:r>
            <a:r>
              <a:rPr lang="en-US" altLang="zh-CN" sz="2400" i="1" baseline="30000" dirty="0" smtClean="0"/>
              <a:t>n</a:t>
            </a:r>
            <a:r>
              <a:rPr lang="en-US" altLang="zh-CN" sz="2400" dirty="0" smtClean="0"/>
              <a:t>)</a:t>
            </a:r>
            <a:endParaRPr lang="en-US" altLang="zh-CN" sz="2500" dirty="0" smtClean="0"/>
          </a:p>
        </p:txBody>
      </p:sp>
    </p:spTree>
    <p:extLst>
      <p:ext uri="{BB962C8B-B14F-4D97-AF65-F5344CB8AC3E}">
        <p14:creationId xmlns:p14="http://schemas.microsoft.com/office/powerpoint/2010/main" val="24337561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Polynomial examples over </a:t>
            </a:r>
            <a:r>
              <a:rPr lang="en-US" altLang="zh-CN" b="1" i="1" dirty="0" smtClean="0"/>
              <a:t>GF</a:t>
            </a:r>
            <a:r>
              <a:rPr lang="en-US" altLang="zh-CN" dirty="0" smtClean="0"/>
              <a:t>(2)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16</a:t>
            </a:fld>
            <a:endParaRPr lang="zh-CN" altLang="en-US"/>
          </a:p>
        </p:txBody>
      </p:sp>
      <p:sp>
        <p:nvSpPr>
          <p:cNvPr id="6" name="内容占位符 5"/>
          <p:cNvSpPr>
            <a:spLocks noGrp="1"/>
          </p:cNvSpPr>
          <p:nvPr>
            <p:ph sz="quarter" idx="1"/>
          </p:nvPr>
        </p:nvSpPr>
        <p:spPr/>
        <p:txBody>
          <a:bodyPr/>
          <a:lstStyle/>
          <a:p>
            <a:r>
              <a:rPr lang="en-US" altLang="zh-CN" dirty="0" smtClean="0"/>
              <a:t>There are infinite number of polynomials over </a:t>
            </a:r>
            <a:r>
              <a:rPr lang="en-US" altLang="zh-CN" b="1" i="1" dirty="0" smtClean="0"/>
              <a:t>GF</a:t>
            </a:r>
            <a:r>
              <a:rPr lang="en-US" altLang="zh-CN" dirty="0" smtClean="0"/>
              <a:t>(2)</a:t>
            </a:r>
          </a:p>
          <a:p>
            <a:pPr lvl="1"/>
            <a:r>
              <a:rPr lang="en-US" altLang="zh-CN" i="1" dirty="0" smtClean="0"/>
              <a:t>x</a:t>
            </a:r>
            <a:r>
              <a:rPr lang="en-US" altLang="zh-CN" dirty="0" smtClean="0"/>
              <a:t> + 1</a:t>
            </a:r>
          </a:p>
          <a:p>
            <a:pPr lvl="1"/>
            <a:r>
              <a:rPr lang="en-US" altLang="zh-CN" i="1" dirty="0" smtClean="0"/>
              <a:t>x</a:t>
            </a:r>
            <a:r>
              <a:rPr lang="en-US" altLang="zh-CN" baseline="30000" dirty="0" smtClean="0"/>
              <a:t>2</a:t>
            </a:r>
            <a:r>
              <a:rPr lang="en-US" altLang="zh-CN" dirty="0" smtClean="0"/>
              <a:t> + </a:t>
            </a:r>
            <a:r>
              <a:rPr lang="en-US" altLang="zh-CN" i="1" dirty="0" smtClean="0"/>
              <a:t>x</a:t>
            </a:r>
            <a:r>
              <a:rPr lang="en-US" altLang="zh-CN" dirty="0" smtClean="0"/>
              <a:t> + 1</a:t>
            </a:r>
          </a:p>
          <a:p>
            <a:pPr lvl="1"/>
            <a:r>
              <a:rPr lang="en-US" altLang="zh-CN" i="1" dirty="0" smtClean="0"/>
              <a:t>x</a:t>
            </a:r>
            <a:r>
              <a:rPr lang="en-US" altLang="zh-CN" baseline="30000" dirty="0" smtClean="0"/>
              <a:t>2</a:t>
            </a:r>
            <a:r>
              <a:rPr lang="en-US" altLang="zh-CN" dirty="0" smtClean="0"/>
              <a:t> + 1</a:t>
            </a:r>
          </a:p>
          <a:p>
            <a:pPr lvl="1"/>
            <a:r>
              <a:rPr lang="en-US" altLang="zh-CN" i="1" dirty="0" smtClean="0"/>
              <a:t>x</a:t>
            </a:r>
            <a:r>
              <a:rPr lang="en-US" altLang="zh-CN" baseline="30000" dirty="0" smtClean="0"/>
              <a:t>3</a:t>
            </a:r>
            <a:r>
              <a:rPr lang="en-US" altLang="zh-CN" dirty="0" smtClean="0"/>
              <a:t> + 1</a:t>
            </a:r>
          </a:p>
          <a:p>
            <a:pPr lvl="1"/>
            <a:r>
              <a:rPr lang="en-US" altLang="zh-CN" dirty="0" smtClean="0"/>
              <a:t>1</a:t>
            </a:r>
          </a:p>
          <a:p>
            <a:pPr lvl="1"/>
            <a:r>
              <a:rPr lang="en-US" altLang="zh-CN" i="1" dirty="0" smtClean="0"/>
              <a:t>x</a:t>
            </a:r>
            <a:r>
              <a:rPr lang="en-US" altLang="zh-CN" baseline="30000" dirty="0" smtClean="0"/>
              <a:t>1000</a:t>
            </a:r>
          </a:p>
          <a:p>
            <a:r>
              <a:rPr lang="en-US" altLang="zh-CN" dirty="0" smtClean="0"/>
              <a:t>The set of polynomials over </a:t>
            </a:r>
            <a:r>
              <a:rPr lang="en-US" altLang="zh-CN" b="1" i="1" dirty="0" smtClean="0"/>
              <a:t>GF</a:t>
            </a:r>
            <a:r>
              <a:rPr lang="en-US" altLang="zh-CN" dirty="0" smtClean="0"/>
              <a:t>(2) construct a polynomial ring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Consider again the arithmetic operations on polynomials over </a:t>
            </a:r>
            <a:r>
              <a:rPr lang="en-US" altLang="zh-CN" b="1" i="1" dirty="0" smtClean="0"/>
              <a:t>GF</a:t>
            </a:r>
            <a:r>
              <a:rPr lang="en-US" altLang="zh-CN" dirty="0" smtClean="0"/>
              <a:t>(2) </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17</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We first choose a particular irreducible polynomial, as for example</a:t>
            </a:r>
          </a:p>
          <a:p>
            <a:pPr lvl="1"/>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buNone/>
            </a:pPr>
            <a:r>
              <a:rPr lang="en-US" altLang="zh-CN" dirty="0" smtClean="0"/>
              <a:t>(By the way, there exist only two irreducible polynomials of degree 3 over </a:t>
            </a:r>
            <a:r>
              <a:rPr lang="en-US" altLang="zh-CN" b="1" i="1" dirty="0" smtClean="0"/>
              <a:t>GF</a:t>
            </a:r>
            <a:r>
              <a:rPr lang="en-US" altLang="zh-CN" dirty="0" smtClean="0"/>
              <a:t>(2). The other is </a:t>
            </a:r>
            <a:r>
              <a:rPr lang="en-US" altLang="zh-CN" i="1" dirty="0" smtClean="0"/>
              <a:t>x</a:t>
            </a:r>
            <a:r>
              <a:rPr lang="en-US" altLang="zh-CN" baseline="30000" dirty="0" smtClean="0"/>
              <a:t>3</a:t>
            </a:r>
            <a:r>
              <a:rPr lang="en-US" altLang="zh-CN" dirty="0" smtClean="0"/>
              <a:t> + </a:t>
            </a:r>
            <a:r>
              <a:rPr lang="en-US" altLang="zh-CN" i="1" dirty="0" smtClean="0"/>
              <a:t>x</a:t>
            </a:r>
            <a:r>
              <a:rPr lang="en-US" altLang="zh-CN" baseline="30000" dirty="0" smtClean="0"/>
              <a:t>2</a:t>
            </a:r>
            <a:r>
              <a:rPr lang="en-US" altLang="zh-CN" dirty="0" smtClean="0"/>
              <a:t> + 1</a:t>
            </a:r>
          </a:p>
          <a:p>
            <a:r>
              <a:rPr lang="en-US" altLang="zh-CN" dirty="0" smtClean="0"/>
              <a:t>We now consider all polynomials defined over </a:t>
            </a:r>
            <a:r>
              <a:rPr lang="en-US" altLang="zh-CN" b="1" i="1" dirty="0" smtClean="0"/>
              <a:t>GF</a:t>
            </a:r>
            <a:r>
              <a:rPr lang="en-US" altLang="zh-CN" dirty="0" smtClean="0"/>
              <a:t>(2) </a:t>
            </a:r>
            <a:r>
              <a:rPr lang="en-US" altLang="zh-CN" b="1" dirty="0" smtClean="0"/>
              <a:t>modulo the irreducible polynomial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r>
              <a:rPr lang="en-US" altLang="zh-CN" dirty="0" smtClean="0"/>
              <a:t>In other words, when an algebraic operation (we are obviously talking about polynomial multiplication) results in a polynomial whose degree </a:t>
            </a:r>
            <a:r>
              <a:rPr lang="en-US" altLang="zh-CN" b="1" dirty="0" smtClean="0"/>
              <a:t>equals or exceeds </a:t>
            </a:r>
            <a:r>
              <a:rPr lang="en-US" altLang="zh-CN" dirty="0" smtClean="0"/>
              <a:t>that of the irreducible polynomial, we will take for our result </a:t>
            </a:r>
            <a:r>
              <a:rPr lang="en-US" altLang="zh-CN" b="1" dirty="0" smtClean="0"/>
              <a:t>the remainder modulo the irreducible polynomial</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Consider again the arithmetic operations on polynomials over </a:t>
            </a:r>
            <a:r>
              <a:rPr lang="en-US" altLang="zh-CN" b="1" i="1" dirty="0" smtClean="0"/>
              <a:t>GF</a:t>
            </a:r>
            <a:r>
              <a:rPr lang="en-US" altLang="zh-CN" dirty="0" smtClean="0"/>
              <a:t>(2)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18</a:t>
            </a:fld>
            <a:endParaRPr lang="zh-CN" altLang="en-US"/>
          </a:p>
        </p:txBody>
      </p:sp>
      <p:sp>
        <p:nvSpPr>
          <p:cNvPr id="6" name="内容占位符 5"/>
          <p:cNvSpPr>
            <a:spLocks noGrp="1"/>
          </p:cNvSpPr>
          <p:nvPr>
            <p:ph sz="quarter" idx="1"/>
          </p:nvPr>
        </p:nvSpPr>
        <p:spPr/>
        <p:txBody>
          <a:bodyPr>
            <a:normAutofit/>
          </a:bodyPr>
          <a:lstStyle/>
          <a:p>
            <a:r>
              <a:rPr lang="en-US" altLang="zh-CN" dirty="0" smtClean="0"/>
              <a:t>For example</a:t>
            </a:r>
          </a:p>
          <a:p>
            <a:pPr lvl="1"/>
            <a:r>
              <a:rPr lang="en-US" altLang="zh-CN" dirty="0" smtClean="0"/>
              <a:t>(</a:t>
            </a:r>
            <a:r>
              <a:rPr lang="en-US" altLang="zh-CN" i="1" dirty="0" smtClean="0"/>
              <a:t>x</a:t>
            </a:r>
            <a:r>
              <a:rPr lang="en-US" altLang="zh-CN" baseline="30000" dirty="0" smtClean="0"/>
              <a:t>2</a:t>
            </a:r>
            <a:r>
              <a:rPr lang="en-US" altLang="zh-CN" dirty="0" smtClean="0"/>
              <a:t> + </a:t>
            </a:r>
            <a:r>
              <a:rPr lang="en-US" altLang="zh-CN" i="1" dirty="0" smtClean="0"/>
              <a:t>x</a:t>
            </a:r>
            <a:r>
              <a:rPr lang="en-US" altLang="zh-CN" dirty="0" smtClean="0"/>
              <a:t> + 1</a:t>
            </a:r>
            <a:r>
              <a:rPr lang="en-AU" dirty="0" smtClean="0"/>
              <a:t>) </a:t>
            </a:r>
            <a:r>
              <a:rPr lang="en-US" altLang="zh-CN" dirty="0" smtClean="0">
                <a:sym typeface="Symbol"/>
              </a:rPr>
              <a:t></a:t>
            </a:r>
            <a:r>
              <a:rPr lang="en-AU" dirty="0" smtClean="0"/>
              <a:t> (</a:t>
            </a:r>
            <a:r>
              <a:rPr lang="en-US" altLang="zh-CN" i="1" dirty="0" smtClean="0"/>
              <a:t>x</a:t>
            </a:r>
            <a:r>
              <a:rPr lang="en-US" altLang="zh-CN" baseline="30000" dirty="0" smtClean="0"/>
              <a:t>2</a:t>
            </a:r>
            <a:r>
              <a:rPr lang="en-US" altLang="zh-CN" dirty="0" smtClean="0"/>
              <a:t> + 1)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buNone/>
            </a:pP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baseline="30000" dirty="0" smtClean="0"/>
              <a:t>2 </a:t>
            </a:r>
            <a:r>
              <a:rPr lang="en-AU" dirty="0" smtClean="0"/>
              <a:t>) + </a:t>
            </a:r>
            <a:r>
              <a:rPr lang="en-US" altLang="zh-CN" dirty="0" smtClean="0"/>
              <a:t>(</a:t>
            </a:r>
            <a:r>
              <a:rPr lang="en-US" altLang="zh-CN" i="1" dirty="0" smtClean="0"/>
              <a:t>x</a:t>
            </a:r>
            <a:r>
              <a:rPr lang="en-US" altLang="zh-CN" baseline="30000" dirty="0" smtClean="0"/>
              <a:t>2</a:t>
            </a:r>
            <a:r>
              <a:rPr lang="en-US" altLang="zh-CN" dirty="0" smtClean="0"/>
              <a:t> + </a:t>
            </a:r>
            <a:r>
              <a:rPr lang="en-US" altLang="zh-CN" i="1" dirty="0" smtClean="0"/>
              <a:t>x</a:t>
            </a:r>
            <a:r>
              <a:rPr lang="en-US" altLang="zh-CN" dirty="0" smtClean="0"/>
              <a:t> + 1</a:t>
            </a:r>
            <a:r>
              <a:rPr lang="en-AU" dirty="0" smtClean="0"/>
              <a:t>)) </a:t>
            </a:r>
            <a:r>
              <a:rPr lang="en-US" altLang="zh-CN" dirty="0" smtClean="0"/>
              <a:t>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buNone/>
            </a:pP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r>
              <a:rPr lang="en-AU" dirty="0" smtClean="0"/>
              <a:t>) </a:t>
            </a:r>
            <a:r>
              <a:rPr lang="en-US" altLang="zh-CN" dirty="0" smtClean="0"/>
              <a:t>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buNone/>
            </a:pPr>
            <a:r>
              <a:rPr lang="en-US" altLang="zh-CN" dirty="0" smtClean="0"/>
              <a:t> = </a:t>
            </a:r>
            <a:r>
              <a:rPr lang="en-AU" dirty="0" smtClean="0"/>
              <a:t>–</a:t>
            </a:r>
            <a:r>
              <a:rPr lang="en-US" altLang="zh-CN" i="1" dirty="0" smtClean="0"/>
              <a:t> x</a:t>
            </a:r>
            <a:r>
              <a:rPr lang="en-US" altLang="zh-CN" baseline="30000" dirty="0" smtClean="0"/>
              <a:t>2</a:t>
            </a:r>
            <a:r>
              <a:rPr lang="en-AU" dirty="0" smtClean="0"/>
              <a:t> –</a:t>
            </a:r>
            <a:r>
              <a:rPr lang="en-US" altLang="zh-CN" dirty="0" smtClean="0"/>
              <a:t> </a:t>
            </a:r>
            <a:r>
              <a:rPr lang="en-US" altLang="zh-CN" i="1" dirty="0" smtClean="0"/>
              <a:t>x</a:t>
            </a:r>
            <a:r>
              <a:rPr lang="en-US" altLang="zh-CN" dirty="0" smtClean="0"/>
              <a:t> </a:t>
            </a:r>
          </a:p>
          <a:p>
            <a:pPr lvl="1">
              <a:buNone/>
            </a:pPr>
            <a:r>
              <a:rPr lang="en-US" altLang="zh-CN" dirty="0" smtClean="0"/>
              <a:t> = </a:t>
            </a:r>
            <a:r>
              <a:rPr lang="en-US" altLang="zh-CN" i="1" dirty="0" smtClean="0"/>
              <a:t>x</a:t>
            </a:r>
            <a:r>
              <a:rPr lang="en-US" altLang="zh-CN" baseline="30000" dirty="0" smtClean="0"/>
              <a:t>2</a:t>
            </a:r>
            <a:r>
              <a:rPr lang="en-AU" dirty="0" smtClean="0"/>
              <a:t> +</a:t>
            </a:r>
            <a:r>
              <a:rPr lang="en-US" altLang="zh-CN" dirty="0" smtClean="0"/>
              <a:t> </a:t>
            </a:r>
            <a:r>
              <a:rPr lang="en-US" altLang="zh-CN" i="1" dirty="0" smtClean="0"/>
              <a:t>x</a:t>
            </a:r>
            <a:r>
              <a:rPr lang="en-US" altLang="zh-CN" dirty="0" smtClean="0"/>
              <a:t> </a:t>
            </a:r>
          </a:p>
          <a:p>
            <a:r>
              <a:rPr lang="en-US" altLang="zh-CN" dirty="0" smtClean="0"/>
              <a:t>1 + 1 = 0 in </a:t>
            </a:r>
            <a:r>
              <a:rPr lang="en-US" altLang="zh-CN" b="1" i="1" dirty="0" smtClean="0"/>
              <a:t>GF</a:t>
            </a:r>
            <a:r>
              <a:rPr lang="en-US" altLang="zh-CN" dirty="0" smtClean="0"/>
              <a:t>(2), which is used in getting to the second expression on the right hand side</a:t>
            </a:r>
          </a:p>
          <a:p>
            <a:r>
              <a:rPr lang="en-US" altLang="zh-CN" dirty="0" smtClean="0"/>
              <a:t>For the division by the modulus in the above example, we used the result</a:t>
            </a:r>
          </a:p>
          <a:p>
            <a:pPr lvl="1"/>
            <a:r>
              <a:rPr lang="en-US" altLang="zh-CN" dirty="0" smtClean="0"/>
              <a:t>(</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r>
              <a:rPr lang="en-AU" dirty="0" smtClean="0"/>
              <a:t>) / </a:t>
            </a:r>
            <a:r>
              <a:rPr lang="en-US" altLang="zh-CN" dirty="0" smtClean="0"/>
              <a:t>(</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 </a:t>
            </a:r>
            <a:r>
              <a:rPr lang="en-US" altLang="zh-CN" i="1" dirty="0" smtClean="0"/>
              <a:t>x</a:t>
            </a:r>
            <a:r>
              <a:rPr lang="en-US" altLang="zh-CN" dirty="0" smtClean="0"/>
              <a:t> + 1 + (</a:t>
            </a:r>
            <a:r>
              <a:rPr lang="en-AU" dirty="0" smtClean="0"/>
              <a:t>–</a:t>
            </a:r>
            <a:r>
              <a:rPr lang="en-US" altLang="zh-CN" i="1" dirty="0" smtClean="0"/>
              <a:t> x</a:t>
            </a:r>
            <a:r>
              <a:rPr lang="en-US" altLang="zh-CN" baseline="30000" dirty="0" smtClean="0"/>
              <a:t>2</a:t>
            </a:r>
            <a:r>
              <a:rPr lang="en-AU" dirty="0" smtClean="0"/>
              <a:t> –</a:t>
            </a:r>
            <a:r>
              <a:rPr lang="en-US" altLang="zh-CN" dirty="0" smtClean="0"/>
              <a:t> </a:t>
            </a:r>
            <a:r>
              <a:rPr lang="en-US" altLang="zh-CN" i="1" dirty="0" smtClean="0"/>
              <a:t>x</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600" dirty="0" smtClean="0"/>
              <a:t>How large is the set of polynomials when multiplications are carried out modulo </a:t>
            </a:r>
            <a:r>
              <a:rPr lang="en-US" altLang="zh-CN" sz="2600" i="1" dirty="0" smtClean="0"/>
              <a:t>x</a:t>
            </a:r>
            <a:r>
              <a:rPr lang="en-US" altLang="zh-CN" sz="2600" baseline="30000" dirty="0" smtClean="0"/>
              <a:t>3</a:t>
            </a:r>
            <a:r>
              <a:rPr lang="en-US" altLang="zh-CN" sz="2600" dirty="0" smtClean="0"/>
              <a:t> + </a:t>
            </a:r>
            <a:r>
              <a:rPr lang="en-US" altLang="zh-CN" sz="2600" i="1" dirty="0" smtClean="0"/>
              <a:t>x</a:t>
            </a:r>
            <a:r>
              <a:rPr lang="en-US" altLang="zh-CN" sz="2600" dirty="0" smtClean="0"/>
              <a:t> + 1</a:t>
            </a:r>
            <a:endParaRPr lang="zh-CN" altLang="en-US" sz="2600"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19</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With </a:t>
            </a:r>
            <a:r>
              <a:rPr lang="en-US" altLang="zh-CN" dirty="0" smtClean="0">
                <a:solidFill>
                  <a:srgbClr val="FF0000"/>
                </a:solidFill>
              </a:rPr>
              <a:t>multiplications modulo </a:t>
            </a:r>
            <a:r>
              <a:rPr lang="en-US" altLang="zh-CN" i="1" dirty="0" smtClean="0">
                <a:solidFill>
                  <a:srgbClr val="FF0000"/>
                </a:solidFill>
              </a:rPr>
              <a:t>x</a:t>
            </a:r>
            <a:r>
              <a:rPr lang="en-US" altLang="zh-CN" baseline="30000" dirty="0" smtClean="0">
                <a:solidFill>
                  <a:srgbClr val="FF0000"/>
                </a:solidFill>
              </a:rPr>
              <a:t>3</a:t>
            </a:r>
            <a:r>
              <a:rPr lang="en-US" altLang="zh-CN" dirty="0" smtClean="0">
                <a:solidFill>
                  <a:srgbClr val="FF0000"/>
                </a:solidFill>
              </a:rPr>
              <a:t> + </a:t>
            </a:r>
            <a:r>
              <a:rPr lang="en-US" altLang="zh-CN" i="1" dirty="0" smtClean="0">
                <a:solidFill>
                  <a:srgbClr val="FF0000"/>
                </a:solidFill>
              </a:rPr>
              <a:t>x</a:t>
            </a:r>
            <a:r>
              <a:rPr lang="en-US" altLang="zh-CN" dirty="0" smtClean="0">
                <a:solidFill>
                  <a:srgbClr val="FF0000"/>
                </a:solidFill>
              </a:rPr>
              <a:t> + 1</a:t>
            </a:r>
            <a:r>
              <a:rPr lang="en-US" altLang="zh-CN" dirty="0" smtClean="0"/>
              <a:t>, the set of polynomials over </a:t>
            </a:r>
            <a:r>
              <a:rPr lang="en-US" altLang="zh-CN" b="1" i="1" dirty="0" smtClean="0"/>
              <a:t>GF</a:t>
            </a:r>
            <a:r>
              <a:rPr lang="en-US" altLang="zh-CN" dirty="0" smtClean="0"/>
              <a:t>(2) have only eight polynomials</a:t>
            </a:r>
          </a:p>
          <a:p>
            <a:endParaRPr lang="en-US" altLang="zh-CN" dirty="0" smtClean="0"/>
          </a:p>
          <a:p>
            <a:endParaRPr lang="en-US" altLang="zh-CN" dirty="0" smtClean="0"/>
          </a:p>
          <a:p>
            <a:endParaRPr lang="en-US" altLang="zh-CN" dirty="0" smtClean="0"/>
          </a:p>
          <a:p>
            <a:r>
              <a:rPr lang="en-US" altLang="zh-CN" dirty="0" smtClean="0"/>
              <a:t>We will refer to this set as </a:t>
            </a:r>
            <a:r>
              <a:rPr lang="en-US" altLang="zh-CN" b="1" i="1" dirty="0" smtClean="0"/>
              <a:t>GF</a:t>
            </a:r>
            <a:r>
              <a:rPr lang="en-US" altLang="zh-CN" dirty="0" smtClean="0"/>
              <a:t>(2</a:t>
            </a:r>
            <a:r>
              <a:rPr lang="en-US" altLang="zh-CN" baseline="30000" dirty="0" smtClean="0"/>
              <a:t>3</a:t>
            </a:r>
            <a:r>
              <a:rPr lang="en-US" altLang="zh-CN" dirty="0" smtClean="0"/>
              <a:t>) where the power of 3 is the degree of the </a:t>
            </a:r>
            <a:r>
              <a:rPr lang="en-US" altLang="zh-CN" b="1" dirty="0" smtClean="0"/>
              <a:t>modulus polynomial</a:t>
            </a:r>
            <a:endParaRPr lang="en-US" altLang="zh-CN" dirty="0" smtClean="0"/>
          </a:p>
          <a:p>
            <a:r>
              <a:rPr lang="en-US" altLang="zh-CN" dirty="0" smtClean="0"/>
              <a:t>The concept of </a:t>
            </a:r>
            <a:r>
              <a:rPr lang="en-US" altLang="zh-CN" b="1" i="1" dirty="0" smtClean="0"/>
              <a:t>GF</a:t>
            </a:r>
            <a:r>
              <a:rPr lang="en-US" altLang="zh-CN" dirty="0" smtClean="0"/>
              <a:t>(2</a:t>
            </a:r>
            <a:r>
              <a:rPr lang="en-US" altLang="zh-CN" baseline="30000" dirty="0" smtClean="0"/>
              <a:t>3</a:t>
            </a:r>
            <a:r>
              <a:rPr lang="en-US" altLang="zh-CN" dirty="0" smtClean="0"/>
              <a:t>) is analogous to the concept of the set </a:t>
            </a:r>
            <a:r>
              <a:rPr lang="en-US" altLang="zh-CN" b="1" i="1" dirty="0" smtClean="0"/>
              <a:t>Z</a:t>
            </a:r>
            <a:r>
              <a:rPr lang="en-US" altLang="zh-CN" baseline="-25000" dirty="0" smtClean="0"/>
              <a:t>8</a:t>
            </a:r>
            <a:r>
              <a:rPr lang="en-US" altLang="zh-CN" dirty="0" smtClean="0"/>
              <a:t> </a:t>
            </a:r>
          </a:p>
          <a:p>
            <a:pPr lvl="1"/>
            <a:r>
              <a:rPr lang="en-US" altLang="zh-CN" b="1" i="1" dirty="0" smtClean="0"/>
              <a:t>Z</a:t>
            </a:r>
            <a:r>
              <a:rPr lang="en-US" altLang="zh-CN" baseline="-25000" dirty="0" smtClean="0"/>
              <a:t>8 </a:t>
            </a:r>
            <a:r>
              <a:rPr lang="en-US" altLang="zh-CN" dirty="0" smtClean="0"/>
              <a:t>maps all integers in </a:t>
            </a:r>
            <a:r>
              <a:rPr lang="en-US" altLang="zh-CN" b="1" i="1" dirty="0" smtClean="0"/>
              <a:t>Z</a:t>
            </a:r>
            <a:r>
              <a:rPr lang="en-US" altLang="zh-CN" dirty="0" smtClean="0"/>
              <a:t> to the eight numbers in the set </a:t>
            </a:r>
            <a:r>
              <a:rPr lang="en-US" altLang="zh-CN" b="1" i="1" dirty="0" smtClean="0"/>
              <a:t>Z</a:t>
            </a:r>
            <a:r>
              <a:rPr lang="en-US" altLang="zh-CN" baseline="-25000" dirty="0" smtClean="0"/>
              <a:t>8</a:t>
            </a:r>
          </a:p>
          <a:p>
            <a:pPr lvl="1"/>
            <a:r>
              <a:rPr lang="en-US" altLang="zh-CN" b="1" i="1" dirty="0" smtClean="0"/>
              <a:t>GF</a:t>
            </a:r>
            <a:r>
              <a:rPr lang="en-US" altLang="zh-CN" dirty="0" smtClean="0"/>
              <a:t>(2</a:t>
            </a:r>
            <a:r>
              <a:rPr lang="en-US" altLang="zh-CN" baseline="30000" dirty="0" smtClean="0"/>
              <a:t>3</a:t>
            </a:r>
            <a:r>
              <a:rPr lang="en-US" altLang="zh-CN" dirty="0" smtClean="0"/>
              <a:t>) maps all the polynomials over </a:t>
            </a:r>
            <a:r>
              <a:rPr lang="en-US" altLang="zh-CN" b="1" i="1" dirty="0" smtClean="0"/>
              <a:t>GF</a:t>
            </a:r>
            <a:r>
              <a:rPr lang="en-US" altLang="zh-CN" dirty="0" smtClean="0"/>
              <a:t>(2) to the eight polynomials shown above</a:t>
            </a:r>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88730089"/>
              </p:ext>
            </p:extLst>
          </p:nvPr>
        </p:nvGraphicFramePr>
        <p:xfrm>
          <a:off x="142844" y="2071678"/>
          <a:ext cx="8858280" cy="1112520"/>
        </p:xfrm>
        <a:graphic>
          <a:graphicData uri="http://schemas.openxmlformats.org/drawingml/2006/table">
            <a:tbl>
              <a:tblPr firstRow="1" bandRow="1">
                <a:tableStyleId>{5C22544A-7EE6-4342-B048-85BDC9FD1C3A}</a:tableStyleId>
              </a:tblPr>
              <a:tblGrid>
                <a:gridCol w="82875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152128">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152128">
                  <a:extLst>
                    <a:ext uri="{9D8B030D-6E8A-4147-A177-3AD203B41FA5}">
                      <a16:colId xmlns:a16="http://schemas.microsoft.com/office/drawing/2014/main" val="20005"/>
                    </a:ext>
                  </a:extLst>
                </a:gridCol>
                <a:gridCol w="1080120">
                  <a:extLst>
                    <a:ext uri="{9D8B030D-6E8A-4147-A177-3AD203B41FA5}">
                      <a16:colId xmlns:a16="http://schemas.microsoft.com/office/drawing/2014/main" val="20006"/>
                    </a:ext>
                  </a:extLst>
                </a:gridCol>
                <a:gridCol w="1476796">
                  <a:extLst>
                    <a:ext uri="{9D8B030D-6E8A-4147-A177-3AD203B41FA5}">
                      <a16:colId xmlns:a16="http://schemas.microsoft.com/office/drawing/2014/main" val="20007"/>
                    </a:ext>
                  </a:extLst>
                </a:gridCol>
              </a:tblGrid>
              <a:tr h="370840">
                <a:tc>
                  <a:txBody>
                    <a:bodyPr/>
                    <a:lstStyle/>
                    <a:p>
                      <a:r>
                        <a:rPr lang="en-US" altLang="zh-CN" b="0" dirty="0" smtClean="0"/>
                        <a:t>0</a:t>
                      </a:r>
                      <a:endParaRPr lang="zh-CN" altLang="en-US" b="0" dirty="0"/>
                    </a:p>
                  </a:txBody>
                  <a:tcPr/>
                </a:tc>
                <a:tc>
                  <a:txBody>
                    <a:bodyPr/>
                    <a:lstStyle/>
                    <a:p>
                      <a:r>
                        <a:rPr lang="en-US" altLang="zh-CN" b="0" dirty="0" smtClean="0"/>
                        <a:t>1</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smtClean="0"/>
                        <a:t>x</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smtClean="0"/>
                        <a:t>x</a:t>
                      </a:r>
                      <a:r>
                        <a:rPr lang="en-US" altLang="zh-CN" b="0" i="0" dirty="0" smtClean="0"/>
                        <a:t> + 1</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r>
                        <a:rPr lang="en-US" altLang="zh-CN" b="0" dirty="0" smtClean="0"/>
                        <a:t> + 1 </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r>
                        <a:rPr lang="en-US" altLang="zh-CN" b="0" dirty="0" smtClean="0"/>
                        <a:t> + </a:t>
                      </a:r>
                      <a:r>
                        <a:rPr lang="en-US" altLang="zh-CN" b="0" i="1" dirty="0" smtClean="0"/>
                        <a:t>x</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r>
                        <a:rPr lang="en-US" altLang="zh-CN" b="0" dirty="0" smtClean="0"/>
                        <a:t> + </a:t>
                      </a:r>
                      <a:r>
                        <a:rPr lang="en-US" altLang="zh-CN" b="0" i="1" dirty="0" smtClean="0"/>
                        <a:t>x</a:t>
                      </a:r>
                      <a:r>
                        <a:rPr lang="zh-CN" altLang="en-US" b="0" i="0" baseline="0" dirty="0" smtClean="0"/>
                        <a:t> </a:t>
                      </a:r>
                      <a:r>
                        <a:rPr lang="en-US" altLang="zh-CN" b="0" i="0" baseline="0" dirty="0" smtClean="0"/>
                        <a:t>+ 1</a:t>
                      </a:r>
                      <a:endParaRPr lang="zh-CN" altLang="en-US"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000</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001</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010</a:t>
                      </a:r>
                      <a:endParaRPr lang="zh-CN" altLang="en-US" b="0" dirty="0"/>
                    </a:p>
                  </a:txBody>
                  <a:tcPr/>
                </a:tc>
                <a:tc>
                  <a:txBody>
                    <a:bodyPr/>
                    <a:lstStyle/>
                    <a:p>
                      <a:r>
                        <a:rPr lang="en-US" altLang="zh-CN" b="0" dirty="0" smtClean="0"/>
                        <a:t>011</a:t>
                      </a:r>
                      <a:endParaRPr lang="zh-CN" altLang="en-US" b="0" dirty="0"/>
                    </a:p>
                  </a:txBody>
                  <a:tcPr/>
                </a:tc>
                <a:tc>
                  <a:txBody>
                    <a:bodyPr/>
                    <a:lstStyle/>
                    <a:p>
                      <a:r>
                        <a:rPr lang="en-US" altLang="zh-CN" b="0" dirty="0" smtClean="0"/>
                        <a:t>100</a:t>
                      </a:r>
                      <a:endParaRPr lang="zh-CN" altLang="en-US" b="0" dirty="0"/>
                    </a:p>
                  </a:txBody>
                  <a:tcPr/>
                </a:tc>
                <a:tc>
                  <a:txBody>
                    <a:bodyPr/>
                    <a:lstStyle/>
                    <a:p>
                      <a:r>
                        <a:rPr lang="en-US" altLang="zh-CN" b="0" dirty="0" smtClean="0"/>
                        <a:t>101</a:t>
                      </a:r>
                      <a:endParaRPr lang="zh-CN" altLang="en-US" b="0" dirty="0"/>
                    </a:p>
                  </a:txBody>
                  <a:tcPr/>
                </a:tc>
                <a:tc>
                  <a:txBody>
                    <a:bodyPr/>
                    <a:lstStyle/>
                    <a:p>
                      <a:r>
                        <a:rPr lang="en-US" altLang="zh-CN" b="0" dirty="0" smtClean="0"/>
                        <a:t>110</a:t>
                      </a:r>
                      <a:endParaRPr lang="zh-CN" altLang="en-US" b="0" dirty="0"/>
                    </a:p>
                  </a:txBody>
                  <a:tcPr/>
                </a:tc>
                <a:tc>
                  <a:txBody>
                    <a:bodyPr/>
                    <a:lstStyle/>
                    <a:p>
                      <a:r>
                        <a:rPr lang="en-US" altLang="zh-CN" b="0" dirty="0" smtClean="0"/>
                        <a:t>111</a:t>
                      </a:r>
                      <a:endParaRPr lang="zh-CN" altLang="en-US" b="0" dirty="0"/>
                    </a:p>
                  </a:txBody>
                  <a:tcPr/>
                </a:tc>
                <a:extLst>
                  <a:ext uri="{0D108BD9-81ED-4DB2-BD59-A6C34878D82A}">
                    <a16:rowId xmlns:a16="http://schemas.microsoft.com/office/drawing/2014/main" val="10001"/>
                  </a:ext>
                </a:extLst>
              </a:tr>
              <a:tr h="370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2</a:t>
                      </a:r>
                      <a:endParaRPr lang="zh-CN" altLang="en-US"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smtClean="0"/>
                        <a:t>7</a:t>
                      </a:r>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Finite field </a:t>
            </a:r>
            <a:r>
              <a:rPr lang="en-US" altLang="zh-CN" b="1" i="1" dirty="0" err="1" smtClean="0"/>
              <a:t>F</a:t>
            </a:r>
            <a:r>
              <a:rPr lang="en-US" altLang="zh-CN" b="1" i="1" baseline="-25000" dirty="0" err="1" smtClean="0"/>
              <a:t>p</a:t>
            </a:r>
            <a:r>
              <a:rPr lang="zh-CN" altLang="en-US" dirty="0" smtClean="0"/>
              <a:t>有限域</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2</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Additive group modulo </a:t>
            </a:r>
            <a:r>
              <a:rPr lang="en-US" altLang="zh-CN" i="1" dirty="0" smtClean="0"/>
              <a:t>n</a:t>
            </a:r>
            <a:r>
              <a:rPr lang="en-US" altLang="zh-CN" dirty="0" smtClean="0"/>
              <a:t> {</a:t>
            </a:r>
            <a:r>
              <a:rPr lang="en-US" altLang="zh-CN" i="1" dirty="0" smtClean="0"/>
              <a:t>Z</a:t>
            </a:r>
            <a:r>
              <a:rPr lang="en-US" altLang="zh-CN" i="1" baseline="-25000" dirty="0" smtClean="0"/>
              <a:t>n</a:t>
            </a:r>
            <a:r>
              <a:rPr lang="en-US" altLang="zh-CN" baseline="30000" dirty="0" smtClean="0"/>
              <a:t>+</a:t>
            </a:r>
            <a:r>
              <a:rPr lang="en-US" altLang="zh-CN" dirty="0" smtClean="0"/>
              <a:t>, +</a:t>
            </a:r>
            <a:r>
              <a:rPr lang="en-US" altLang="zh-CN" i="1" baseline="-25000" dirty="0" smtClean="0"/>
              <a:t>n</a:t>
            </a:r>
            <a:r>
              <a:rPr lang="en-US" altLang="zh-CN" dirty="0" smtClean="0"/>
              <a:t>}</a:t>
            </a:r>
          </a:p>
          <a:p>
            <a:pPr lvl="1"/>
            <a:r>
              <a:rPr lang="en-US" altLang="zh-CN" i="1" dirty="0" smtClean="0"/>
              <a:t>Z</a:t>
            </a:r>
            <a:r>
              <a:rPr lang="en-US" altLang="zh-CN" i="1" baseline="-25000" dirty="0" smtClean="0"/>
              <a:t>n </a:t>
            </a:r>
            <a:r>
              <a:rPr lang="en-US" altLang="zh-CN" dirty="0" smtClean="0"/>
              <a:t>: the set of residues modulo </a:t>
            </a:r>
            <a:r>
              <a:rPr lang="en-US" altLang="zh-CN" i="1" dirty="0" smtClean="0"/>
              <a:t>n</a:t>
            </a:r>
          </a:p>
          <a:p>
            <a:pPr lvl="1"/>
            <a:r>
              <a:rPr lang="en-US" altLang="zh-CN" dirty="0" smtClean="0"/>
              <a:t>+</a:t>
            </a:r>
            <a:r>
              <a:rPr lang="en-US" altLang="zh-CN" i="1" baseline="-25000" dirty="0" smtClean="0">
                <a:sym typeface="Symbol"/>
              </a:rPr>
              <a:t>n </a:t>
            </a:r>
            <a:r>
              <a:rPr lang="en-US" altLang="zh-CN" dirty="0" smtClean="0"/>
              <a:t>: modulo </a:t>
            </a:r>
            <a:r>
              <a:rPr lang="en-US" altLang="zh-CN" i="1" dirty="0" smtClean="0"/>
              <a:t>n</a:t>
            </a:r>
            <a:r>
              <a:rPr lang="en-US" altLang="zh-CN" dirty="0" smtClean="0"/>
              <a:t> addition</a:t>
            </a:r>
          </a:p>
          <a:p>
            <a:pPr lvl="1"/>
            <a:r>
              <a:rPr lang="en-US" altLang="zh-CN" dirty="0" smtClean="0"/>
              <a:t>Z</a:t>
            </a:r>
            <a:r>
              <a:rPr lang="en-US" altLang="zh-CN" baseline="-25000" dirty="0" smtClean="0"/>
              <a:t>15</a:t>
            </a:r>
            <a:r>
              <a:rPr lang="en-US" altLang="zh-CN" baseline="30000" dirty="0" smtClean="0"/>
              <a:t>+</a:t>
            </a:r>
            <a:r>
              <a:rPr lang="en-US" altLang="zh-CN" dirty="0" smtClean="0"/>
              <a:t> =</a:t>
            </a:r>
          </a:p>
          <a:p>
            <a:r>
              <a:rPr lang="en-US" altLang="zh-CN" dirty="0" smtClean="0"/>
              <a:t>Multiplicative group modulo </a:t>
            </a:r>
            <a:r>
              <a:rPr lang="en-US" altLang="zh-CN" i="1" dirty="0" smtClean="0"/>
              <a:t>n</a:t>
            </a:r>
            <a:r>
              <a:rPr lang="en-US" altLang="zh-CN" dirty="0" smtClean="0"/>
              <a:t> {</a:t>
            </a:r>
            <a:r>
              <a:rPr lang="en-US" altLang="zh-CN" i="1" dirty="0" smtClean="0"/>
              <a:t>Z</a:t>
            </a:r>
            <a:r>
              <a:rPr lang="en-US" altLang="zh-CN" i="1" baseline="-25000" dirty="0" smtClean="0"/>
              <a:t>n</a:t>
            </a:r>
            <a:r>
              <a:rPr lang="en-US" altLang="zh-CN" baseline="30000" dirty="0" smtClean="0"/>
              <a:t>*</a:t>
            </a:r>
            <a:r>
              <a:rPr lang="en-US" altLang="zh-CN" dirty="0" smtClean="0"/>
              <a:t>, </a:t>
            </a:r>
            <a:r>
              <a:rPr lang="en-US" altLang="zh-CN" dirty="0" smtClean="0">
                <a:sym typeface="Symbol"/>
              </a:rPr>
              <a:t></a:t>
            </a:r>
            <a:r>
              <a:rPr lang="en-US" altLang="zh-CN" i="1" baseline="-25000" dirty="0" smtClean="0"/>
              <a:t>n</a:t>
            </a:r>
            <a:r>
              <a:rPr lang="en-US" altLang="zh-CN" dirty="0" smtClean="0"/>
              <a:t>}</a:t>
            </a:r>
          </a:p>
          <a:p>
            <a:pPr lvl="1"/>
            <a:r>
              <a:rPr lang="en-US" altLang="zh-CN" i="1" dirty="0" smtClean="0"/>
              <a:t>Z</a:t>
            </a:r>
            <a:r>
              <a:rPr lang="en-US" altLang="zh-CN" i="1" baseline="-25000" dirty="0" smtClean="0"/>
              <a:t>n</a:t>
            </a:r>
            <a:r>
              <a:rPr lang="en-US" altLang="zh-CN" baseline="30000" dirty="0" smtClean="0"/>
              <a:t>*</a:t>
            </a:r>
            <a:r>
              <a:rPr lang="en-US" altLang="zh-CN" dirty="0" smtClean="0"/>
              <a:t> : the set of residues modulo </a:t>
            </a:r>
            <a:r>
              <a:rPr lang="en-US" altLang="zh-CN" i="1" dirty="0" smtClean="0"/>
              <a:t>n</a:t>
            </a:r>
            <a:r>
              <a:rPr lang="en-US" altLang="zh-CN" dirty="0" smtClean="0"/>
              <a:t> and </a:t>
            </a:r>
            <a:r>
              <a:rPr lang="en-US" altLang="zh-CN" dirty="0" err="1" smtClean="0"/>
              <a:t>coprime</a:t>
            </a:r>
            <a:r>
              <a:rPr lang="en-US" altLang="zh-CN" dirty="0" smtClean="0"/>
              <a:t> to </a:t>
            </a:r>
            <a:r>
              <a:rPr lang="en-US" altLang="zh-CN" i="1" dirty="0" smtClean="0"/>
              <a:t>n</a:t>
            </a:r>
            <a:r>
              <a:rPr lang="en-US" altLang="zh-CN" dirty="0" smtClean="0"/>
              <a:t> </a:t>
            </a:r>
          </a:p>
          <a:p>
            <a:pPr lvl="1"/>
            <a:r>
              <a:rPr lang="en-US" altLang="zh-CN" dirty="0" smtClean="0">
                <a:sym typeface="Symbol"/>
              </a:rPr>
              <a:t></a:t>
            </a:r>
            <a:r>
              <a:rPr lang="en-US" altLang="zh-CN" i="1" baseline="-25000" dirty="0" smtClean="0">
                <a:sym typeface="Symbol"/>
              </a:rPr>
              <a:t>n </a:t>
            </a:r>
            <a:r>
              <a:rPr lang="en-US" altLang="zh-CN" dirty="0" smtClean="0"/>
              <a:t>: modulo </a:t>
            </a:r>
            <a:r>
              <a:rPr lang="en-US" altLang="zh-CN" i="1" dirty="0" smtClean="0"/>
              <a:t>n</a:t>
            </a:r>
            <a:r>
              <a:rPr lang="en-US" altLang="zh-CN" dirty="0" smtClean="0"/>
              <a:t> multiplication</a:t>
            </a:r>
          </a:p>
          <a:p>
            <a:pPr lvl="1"/>
            <a:r>
              <a:rPr lang="en-US" altLang="zh-CN" dirty="0" smtClean="0"/>
              <a:t>Z</a:t>
            </a:r>
            <a:r>
              <a:rPr lang="en-US" altLang="zh-CN" baseline="-25000" dirty="0" smtClean="0"/>
              <a:t>15</a:t>
            </a:r>
            <a:r>
              <a:rPr lang="en-US" altLang="zh-CN" baseline="30000" dirty="0" smtClean="0"/>
              <a:t>*</a:t>
            </a:r>
            <a:r>
              <a:rPr lang="en-US" altLang="zh-CN" dirty="0" smtClean="0"/>
              <a:t> = </a:t>
            </a:r>
          </a:p>
          <a:p>
            <a:pPr lvl="1"/>
            <a:r>
              <a:rPr lang="en-US" altLang="zh-CN" dirty="0" smtClean="0"/>
              <a:t>| </a:t>
            </a:r>
            <a:r>
              <a:rPr lang="en-US" altLang="zh-CN" dirty="0"/>
              <a:t>Z</a:t>
            </a:r>
            <a:r>
              <a:rPr lang="en-US" altLang="zh-CN" baseline="-25000" dirty="0"/>
              <a:t>15</a:t>
            </a:r>
            <a:r>
              <a:rPr lang="en-US" altLang="zh-CN" baseline="30000" dirty="0"/>
              <a:t>* </a:t>
            </a:r>
            <a:r>
              <a:rPr lang="en-US" altLang="zh-CN" dirty="0" smtClean="0"/>
              <a:t>| = 8 = (5-1)(3-1)</a:t>
            </a:r>
          </a:p>
          <a:p>
            <a:r>
              <a:rPr lang="en-US" altLang="zh-CN" dirty="0"/>
              <a:t>Finite field </a:t>
            </a:r>
            <a:r>
              <a:rPr lang="en-US" altLang="zh-CN" i="1" dirty="0" err="1"/>
              <a:t>F</a:t>
            </a:r>
            <a:r>
              <a:rPr lang="en-US" altLang="zh-CN" i="1" baseline="-25000" dirty="0" err="1"/>
              <a:t>p</a:t>
            </a:r>
            <a:r>
              <a:rPr lang="en-US" altLang="zh-CN" i="1" baseline="-25000" dirty="0"/>
              <a:t> </a:t>
            </a:r>
            <a:r>
              <a:rPr lang="en-US" altLang="zh-CN" dirty="0" smtClean="0"/>
              <a:t>= </a:t>
            </a:r>
            <a:r>
              <a:rPr lang="en-US" altLang="zh-CN" dirty="0"/>
              <a:t>{</a:t>
            </a:r>
            <a:r>
              <a:rPr lang="en-US" altLang="zh-CN" i="1" dirty="0" err="1">
                <a:sym typeface="Symbol"/>
              </a:rPr>
              <a:t>Z</a:t>
            </a:r>
            <a:r>
              <a:rPr lang="en-US" altLang="zh-CN" i="1" baseline="-25000" dirty="0" err="1">
                <a:sym typeface="Symbol"/>
              </a:rPr>
              <a:t>p</a:t>
            </a:r>
            <a:r>
              <a:rPr lang="en-US" altLang="zh-CN" dirty="0"/>
              <a:t>, +</a:t>
            </a:r>
            <a:r>
              <a:rPr lang="en-US" altLang="zh-CN" i="1" baseline="-25000" dirty="0"/>
              <a:t>p</a:t>
            </a:r>
            <a:r>
              <a:rPr lang="en-US" altLang="zh-CN" dirty="0"/>
              <a:t>, </a:t>
            </a:r>
            <a:r>
              <a:rPr lang="en-US" altLang="zh-CN" dirty="0">
                <a:sym typeface="Symbol"/>
              </a:rPr>
              <a:t></a:t>
            </a:r>
            <a:r>
              <a:rPr lang="en-US" altLang="zh-CN" i="1" baseline="-25000" dirty="0">
                <a:sym typeface="Symbol"/>
              </a:rPr>
              <a:t>p</a:t>
            </a:r>
            <a:r>
              <a:rPr lang="en-US" altLang="zh-CN" dirty="0"/>
              <a:t>}</a:t>
            </a:r>
          </a:p>
          <a:p>
            <a:pPr lvl="1"/>
            <a:r>
              <a:rPr lang="en-US" altLang="zh-CN" i="1" dirty="0" err="1">
                <a:sym typeface="Symbol"/>
              </a:rPr>
              <a:t>Z</a:t>
            </a:r>
            <a:r>
              <a:rPr lang="en-US" altLang="zh-CN" i="1" baseline="-25000" dirty="0" err="1">
                <a:sym typeface="Symbol"/>
              </a:rPr>
              <a:t>p</a:t>
            </a:r>
            <a:r>
              <a:rPr lang="en-US" altLang="zh-CN" i="1" baseline="-25000" dirty="0">
                <a:sym typeface="Symbol"/>
              </a:rPr>
              <a:t> </a:t>
            </a:r>
            <a:r>
              <a:rPr lang="en-US" altLang="zh-CN" dirty="0"/>
              <a:t>: the set of residues modulo </a:t>
            </a:r>
            <a:r>
              <a:rPr lang="en-US" altLang="zh-CN" i="1" dirty="0" smtClean="0"/>
              <a:t>p</a:t>
            </a:r>
            <a:r>
              <a:rPr lang="en-US" altLang="zh-CN" dirty="0" smtClean="0"/>
              <a:t>, where </a:t>
            </a:r>
            <a:r>
              <a:rPr lang="en-US" altLang="zh-CN" i="1" dirty="0" smtClean="0"/>
              <a:t>p</a:t>
            </a:r>
            <a:r>
              <a:rPr lang="en-US" altLang="zh-CN" dirty="0" smtClean="0"/>
              <a:t> is prime</a:t>
            </a:r>
            <a:endParaRPr lang="en-US" altLang="zh-CN" dirty="0"/>
          </a:p>
          <a:p>
            <a:pPr lvl="1"/>
            <a:r>
              <a:rPr lang="en-US" altLang="zh-CN" dirty="0"/>
              <a:t>+</a:t>
            </a:r>
            <a:r>
              <a:rPr lang="en-US" altLang="zh-CN" i="1" baseline="-25000" dirty="0">
                <a:sym typeface="Symbol"/>
              </a:rPr>
              <a:t>p </a:t>
            </a:r>
            <a:r>
              <a:rPr lang="en-US" altLang="zh-CN" dirty="0"/>
              <a:t>: modulo </a:t>
            </a:r>
            <a:r>
              <a:rPr lang="en-US" altLang="zh-CN" i="1" dirty="0"/>
              <a:t>p</a:t>
            </a:r>
            <a:r>
              <a:rPr lang="en-US" altLang="zh-CN" dirty="0"/>
              <a:t> addition</a:t>
            </a:r>
          </a:p>
          <a:p>
            <a:pPr lvl="1"/>
            <a:r>
              <a:rPr lang="en-US" altLang="zh-CN" dirty="0">
                <a:sym typeface="Symbol"/>
              </a:rPr>
              <a:t></a:t>
            </a:r>
            <a:r>
              <a:rPr lang="en-US" altLang="zh-CN" i="1" baseline="-25000" dirty="0">
                <a:sym typeface="Symbol"/>
              </a:rPr>
              <a:t>p </a:t>
            </a:r>
            <a:r>
              <a:rPr lang="en-US" altLang="zh-CN" dirty="0"/>
              <a:t>: modulo </a:t>
            </a:r>
            <a:r>
              <a:rPr lang="en-US" altLang="zh-CN" i="1" dirty="0"/>
              <a:t>p</a:t>
            </a:r>
            <a:r>
              <a:rPr lang="en-US" altLang="zh-CN" dirty="0"/>
              <a:t> </a:t>
            </a:r>
            <a:r>
              <a:rPr lang="en-US" altLang="zh-CN" dirty="0" smtClean="0"/>
              <a:t>multiplication</a:t>
            </a:r>
            <a:endParaRPr lang="en-US" altLang="zh-CN" dirty="0"/>
          </a:p>
        </p:txBody>
      </p:sp>
      <p:sp>
        <p:nvSpPr>
          <p:cNvPr id="8" name="TextBox 7"/>
          <p:cNvSpPr txBox="1"/>
          <p:nvPr/>
        </p:nvSpPr>
        <p:spPr>
          <a:xfrm>
            <a:off x="1907704" y="2308230"/>
            <a:ext cx="1800493" cy="369332"/>
          </a:xfrm>
          <a:prstGeom prst="rect">
            <a:avLst/>
          </a:prstGeom>
          <a:noFill/>
        </p:spPr>
        <p:txBody>
          <a:bodyPr wrap="none" rtlCol="0">
            <a:spAutoFit/>
          </a:bodyPr>
          <a:lstStyle/>
          <a:p>
            <a:r>
              <a:rPr lang="en-US" altLang="zh-CN" dirty="0"/>
              <a:t>{0, 1, …, 14}</a:t>
            </a:r>
            <a:endParaRPr lang="zh-CN" altLang="en-US" dirty="0"/>
          </a:p>
        </p:txBody>
      </p:sp>
      <p:sp>
        <p:nvSpPr>
          <p:cNvPr id="9" name="TextBox 8"/>
          <p:cNvSpPr txBox="1"/>
          <p:nvPr/>
        </p:nvSpPr>
        <p:spPr>
          <a:xfrm>
            <a:off x="1907704" y="3789040"/>
            <a:ext cx="3300904" cy="369332"/>
          </a:xfrm>
          <a:prstGeom prst="rect">
            <a:avLst/>
          </a:prstGeom>
          <a:noFill/>
        </p:spPr>
        <p:txBody>
          <a:bodyPr wrap="none" rtlCol="0">
            <a:spAutoFit/>
          </a:bodyPr>
          <a:lstStyle/>
          <a:p>
            <a:pPr marL="0" lvl="1"/>
            <a:r>
              <a:rPr lang="en-US" altLang="zh-CN" dirty="0"/>
              <a:t>{1, 2, 4, 7, 8, 11, 13, 14</a:t>
            </a:r>
            <a:r>
              <a:rPr lang="en-US" altLang="zh-CN" dirty="0" smtClean="0"/>
              <a:t>}</a:t>
            </a:r>
            <a:endParaRPr lang="en-US" altLang="zh-CN" dirty="0"/>
          </a:p>
        </p:txBody>
      </p:sp>
    </p:spTree>
    <p:extLst>
      <p:ext uri="{BB962C8B-B14F-4D97-AF65-F5344CB8AC3E}">
        <p14:creationId xmlns:p14="http://schemas.microsoft.com/office/powerpoint/2010/main" val="236145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a:t>
            </a:r>
            <a:r>
              <a:rPr lang="en-US" altLang="zh-CN" b="1" i="1" dirty="0" smtClean="0"/>
              <a:t>GF</a:t>
            </a:r>
            <a:r>
              <a:rPr lang="en-US" altLang="zh-CN" dirty="0" smtClean="0"/>
              <a:t>(2</a:t>
            </a:r>
            <a:r>
              <a:rPr lang="en-US" altLang="zh-CN" baseline="30000" dirty="0" smtClean="0"/>
              <a:t>3</a:t>
            </a:r>
            <a:r>
              <a:rPr lang="en-US" altLang="zh-CN" dirty="0" smtClean="0"/>
              <a:t>) a finite field?</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20</a:t>
            </a:fld>
            <a:endParaRPr lang="zh-CN" altLang="en-US"/>
          </a:p>
        </p:txBody>
      </p:sp>
      <p:sp>
        <p:nvSpPr>
          <p:cNvPr id="6" name="内容占位符 5"/>
          <p:cNvSpPr>
            <a:spLocks noGrp="1"/>
          </p:cNvSpPr>
          <p:nvPr>
            <p:ph sz="quarter" idx="1"/>
          </p:nvPr>
        </p:nvSpPr>
        <p:spPr/>
        <p:txBody>
          <a:bodyPr>
            <a:normAutofit/>
          </a:bodyPr>
          <a:lstStyle/>
          <a:p>
            <a:r>
              <a:rPr lang="en-US" altLang="zh-CN" b="1" i="1" dirty="0" smtClean="0"/>
              <a:t>GF</a:t>
            </a:r>
            <a:r>
              <a:rPr lang="en-US" altLang="zh-CN" dirty="0" smtClean="0"/>
              <a:t>(2</a:t>
            </a:r>
            <a:r>
              <a:rPr lang="en-US" altLang="zh-CN" baseline="30000" dirty="0" smtClean="0"/>
              <a:t>3</a:t>
            </a:r>
            <a:r>
              <a:rPr lang="en-US" altLang="zh-CN" dirty="0" smtClean="0"/>
              <a:t>) is an </a:t>
            </a:r>
            <a:r>
              <a:rPr lang="en-US" altLang="zh-CN" dirty="0" err="1" smtClean="0"/>
              <a:t>abelian</a:t>
            </a:r>
            <a:r>
              <a:rPr lang="en-US" altLang="zh-CN" dirty="0" smtClean="0"/>
              <a:t> group because of the operation of polynomial addition satisfies all of the requirements on a group operator and because polynomial addition is commutative</a:t>
            </a:r>
          </a:p>
          <a:p>
            <a:r>
              <a:rPr lang="en-US" altLang="zh-CN" b="1" i="1" dirty="0" smtClean="0"/>
              <a:t>GF</a:t>
            </a:r>
            <a:r>
              <a:rPr lang="en-US" altLang="zh-CN" dirty="0" smtClean="0"/>
              <a:t>(2</a:t>
            </a:r>
            <a:r>
              <a:rPr lang="en-US" altLang="zh-CN" baseline="30000" dirty="0" smtClean="0"/>
              <a:t>3</a:t>
            </a:r>
            <a:r>
              <a:rPr lang="en-US" altLang="zh-CN" dirty="0" smtClean="0"/>
              <a:t>) is also a commutative ring because polynomial multiplication distributes over polynomial addition (and because polynomial multiplication meets all the other stipulations on the ring operator: closure, </a:t>
            </a:r>
            <a:r>
              <a:rPr lang="en-US" altLang="zh-CN" dirty="0" err="1" smtClean="0"/>
              <a:t>associativity</a:t>
            </a:r>
            <a:r>
              <a:rPr lang="en-US" altLang="zh-CN" dirty="0" smtClean="0"/>
              <a:t>, </a:t>
            </a:r>
            <a:r>
              <a:rPr lang="en-US" altLang="zh-CN" dirty="0" err="1" smtClean="0"/>
              <a:t>commutativity</a:t>
            </a:r>
            <a:r>
              <a:rPr lang="en-US" altLang="zh-CN" dirty="0" smtClean="0"/>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a:t>
            </a:r>
            <a:r>
              <a:rPr lang="en-US" altLang="zh-CN" b="1" i="1" dirty="0" smtClean="0"/>
              <a:t>GF</a:t>
            </a:r>
            <a:r>
              <a:rPr lang="en-US" altLang="zh-CN" dirty="0" smtClean="0"/>
              <a:t>(2</a:t>
            </a:r>
            <a:r>
              <a:rPr lang="en-US" altLang="zh-CN" baseline="30000" dirty="0" smtClean="0"/>
              <a:t>3</a:t>
            </a:r>
            <a:r>
              <a:rPr lang="en-US" altLang="zh-CN" dirty="0" smtClean="0"/>
              <a:t>) a finite field?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21</a:t>
            </a:fld>
            <a:endParaRPr lang="zh-CN" altLang="en-US"/>
          </a:p>
        </p:txBody>
      </p:sp>
      <p:sp>
        <p:nvSpPr>
          <p:cNvPr id="6" name="内容占位符 5"/>
          <p:cNvSpPr>
            <a:spLocks noGrp="1"/>
          </p:cNvSpPr>
          <p:nvPr>
            <p:ph sz="quarter" idx="1"/>
          </p:nvPr>
        </p:nvSpPr>
        <p:spPr/>
        <p:txBody>
          <a:bodyPr>
            <a:normAutofit/>
          </a:bodyPr>
          <a:lstStyle/>
          <a:p>
            <a:r>
              <a:rPr lang="en-US" altLang="zh-CN" b="1" i="1" dirty="0" smtClean="0"/>
              <a:t>GF</a:t>
            </a:r>
            <a:r>
              <a:rPr lang="en-US" altLang="zh-CN" dirty="0" smtClean="0"/>
              <a:t>(2</a:t>
            </a:r>
            <a:r>
              <a:rPr lang="en-US" altLang="zh-CN" baseline="30000" dirty="0" smtClean="0"/>
              <a:t>3</a:t>
            </a:r>
            <a:r>
              <a:rPr lang="en-US" altLang="zh-CN" dirty="0" smtClean="0"/>
              <a:t>) is an integral domain because of the fact that the set contains the multiplicative identity element 1 and because if for </a:t>
            </a:r>
            <a:r>
              <a:rPr lang="en-US" altLang="zh-CN" i="1" dirty="0" smtClean="0"/>
              <a:t>a</a:t>
            </a:r>
            <a:r>
              <a:rPr lang="en-US" altLang="zh-CN" dirty="0" smtClean="0"/>
              <a:t> </a:t>
            </a:r>
            <a:r>
              <a:rPr lang="en-US" altLang="zh-CN" dirty="0" smtClean="0">
                <a:ea typeface="宋体"/>
              </a:rPr>
              <a:t>∈ </a:t>
            </a:r>
            <a:r>
              <a:rPr lang="en-US" altLang="zh-CN" b="1" i="1" dirty="0" smtClean="0"/>
              <a:t>GF</a:t>
            </a:r>
            <a:r>
              <a:rPr lang="en-US" altLang="zh-CN" dirty="0" smtClean="0"/>
              <a:t>(2</a:t>
            </a:r>
            <a:r>
              <a:rPr lang="en-US" altLang="zh-CN" baseline="30000" dirty="0" smtClean="0"/>
              <a:t>3</a:t>
            </a:r>
            <a:r>
              <a:rPr lang="en-US" altLang="zh-CN" dirty="0" smtClean="0"/>
              <a:t>) and </a:t>
            </a:r>
            <a:r>
              <a:rPr lang="en-US" altLang="zh-CN" i="1" dirty="0" smtClean="0"/>
              <a:t>b</a:t>
            </a:r>
            <a:r>
              <a:rPr lang="en-US" altLang="zh-CN" b="1" i="1" dirty="0" smtClean="0"/>
              <a:t> </a:t>
            </a:r>
            <a:r>
              <a:rPr lang="en-US" altLang="zh-CN" dirty="0" smtClean="0">
                <a:ea typeface="宋体"/>
              </a:rPr>
              <a:t>∈ </a:t>
            </a:r>
            <a:r>
              <a:rPr lang="en-US" altLang="zh-CN" b="1" i="1" dirty="0" smtClean="0"/>
              <a:t>GF</a:t>
            </a:r>
            <a:r>
              <a:rPr lang="en-US" altLang="zh-CN" dirty="0" smtClean="0"/>
              <a:t>(2</a:t>
            </a:r>
            <a:r>
              <a:rPr lang="en-US" altLang="zh-CN" baseline="30000" dirty="0" smtClean="0"/>
              <a:t>3</a:t>
            </a:r>
            <a:r>
              <a:rPr lang="en-US" altLang="zh-CN" dirty="0" smtClean="0"/>
              <a:t>) we have</a:t>
            </a:r>
            <a:endParaRPr lang="zh-CN" altLang="en-US" dirty="0" smtClean="0"/>
          </a:p>
          <a:p>
            <a:pPr lvl="1"/>
            <a:r>
              <a:rPr lang="en-US" altLang="zh-CN" dirty="0" smtClean="0"/>
              <a:t>if </a:t>
            </a:r>
            <a:r>
              <a:rPr lang="en-US" altLang="zh-CN" i="1" dirty="0" smtClean="0"/>
              <a:t>a</a:t>
            </a:r>
            <a:r>
              <a:rPr lang="en-US" altLang="zh-CN" dirty="0" smtClean="0">
                <a:sym typeface="Symbol"/>
              </a:rPr>
              <a:t>  </a:t>
            </a:r>
            <a:r>
              <a:rPr lang="en-US" altLang="zh-CN" i="1" dirty="0" smtClean="0"/>
              <a:t>b</a:t>
            </a:r>
            <a:r>
              <a:rPr lang="en-US" altLang="zh-CN" dirty="0" smtClean="0"/>
              <a:t> = 0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r>
              <a:rPr lang="en-US" altLang="zh-CN" dirty="0" smtClean="0"/>
              <a:t>then either </a:t>
            </a:r>
            <a:r>
              <a:rPr lang="en-US" altLang="zh-CN" i="1" dirty="0" smtClean="0"/>
              <a:t>a</a:t>
            </a:r>
            <a:r>
              <a:rPr lang="en-US" altLang="zh-CN" dirty="0" smtClean="0"/>
              <a:t> = 0 or </a:t>
            </a:r>
            <a:r>
              <a:rPr lang="en-US" altLang="zh-CN" i="1" dirty="0" smtClean="0"/>
              <a:t>b</a:t>
            </a:r>
            <a:r>
              <a:rPr lang="en-US" altLang="zh-CN" dirty="0" smtClean="0"/>
              <a:t> = 0</a:t>
            </a:r>
          </a:p>
          <a:p>
            <a:r>
              <a:rPr lang="en-US" altLang="zh-CN" dirty="0" smtClean="0"/>
              <a:t>This can be proved easily as follows:</a:t>
            </a:r>
          </a:p>
          <a:p>
            <a:pPr lvl="1"/>
            <a:r>
              <a:rPr lang="en-US" altLang="zh-CN" dirty="0" smtClean="0"/>
              <a:t>Assume that neither </a:t>
            </a:r>
            <a:r>
              <a:rPr lang="en-US" altLang="zh-CN" i="1" dirty="0" smtClean="0"/>
              <a:t>a</a:t>
            </a:r>
            <a:r>
              <a:rPr lang="en-US" altLang="zh-CN" dirty="0" smtClean="0"/>
              <a:t> nor </a:t>
            </a:r>
            <a:r>
              <a:rPr lang="en-US" altLang="zh-CN" i="1" dirty="0" smtClean="0"/>
              <a:t>b</a:t>
            </a:r>
            <a:r>
              <a:rPr lang="en-US" altLang="zh-CN" dirty="0" smtClean="0"/>
              <a:t> is zero when </a:t>
            </a:r>
            <a:r>
              <a:rPr lang="en-US" altLang="zh-CN" i="1" dirty="0" smtClean="0"/>
              <a:t>a</a:t>
            </a:r>
            <a:r>
              <a:rPr lang="en-US" altLang="zh-CN" dirty="0" smtClean="0">
                <a:sym typeface="Symbol"/>
              </a:rPr>
              <a:t>  </a:t>
            </a:r>
            <a:r>
              <a:rPr lang="en-US" altLang="zh-CN" i="1" dirty="0" smtClean="0"/>
              <a:t>b</a:t>
            </a:r>
            <a:r>
              <a:rPr lang="en-US" altLang="zh-CN" dirty="0" smtClean="0"/>
              <a:t> = 0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In that case, the following equality must also hold</a:t>
            </a:r>
          </a:p>
          <a:p>
            <a:pPr lvl="2"/>
            <a:r>
              <a:rPr lang="en-US" altLang="zh-CN" i="1" dirty="0" smtClean="0"/>
              <a:t>a</a:t>
            </a:r>
            <a:r>
              <a:rPr lang="en-US" altLang="zh-CN" dirty="0" smtClean="0">
                <a:sym typeface="Symbol"/>
              </a:rPr>
              <a:t>  </a:t>
            </a:r>
            <a:r>
              <a:rPr lang="en-US" altLang="zh-CN" i="1" dirty="0" smtClean="0"/>
              <a:t>b</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since 0 </a:t>
            </a:r>
            <a:r>
              <a:rPr lang="en-US" altLang="zh-CN" dirty="0" smtClean="0">
                <a:sym typeface="Symbol"/>
              </a:rPr>
              <a:t> </a:t>
            </a:r>
            <a:r>
              <a:rPr lang="en-US" altLang="zh-CN" dirty="0" smtClean="0"/>
              <a:t>(</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r>
              <a:rPr lang="en-US" altLang="zh-CN" dirty="0" smtClean="0"/>
              <a:t>But the above implies that the irreducible polynomial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can be factorized, which by definition cannot be done</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a:t>
            </a:r>
            <a:r>
              <a:rPr lang="en-US" altLang="zh-CN" b="1" i="1" dirty="0" smtClean="0"/>
              <a:t>GF</a:t>
            </a:r>
            <a:r>
              <a:rPr lang="en-US" altLang="zh-CN" dirty="0" smtClean="0"/>
              <a:t>(2</a:t>
            </a:r>
            <a:r>
              <a:rPr lang="en-US" altLang="zh-CN" baseline="30000" dirty="0" smtClean="0"/>
              <a:t>3</a:t>
            </a:r>
            <a:r>
              <a:rPr lang="en-US" altLang="zh-CN" dirty="0" smtClean="0"/>
              <a:t>) a finite field?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22</a:t>
            </a:fld>
            <a:endParaRPr lang="zh-CN" altLang="en-US"/>
          </a:p>
        </p:txBody>
      </p:sp>
      <p:sp>
        <p:nvSpPr>
          <p:cNvPr id="6" name="内容占位符 5"/>
          <p:cNvSpPr>
            <a:spLocks noGrp="1"/>
          </p:cNvSpPr>
          <p:nvPr>
            <p:ph sz="quarter" idx="1"/>
          </p:nvPr>
        </p:nvSpPr>
        <p:spPr/>
        <p:txBody>
          <a:bodyPr>
            <a:normAutofit/>
          </a:bodyPr>
          <a:lstStyle/>
          <a:p>
            <a:r>
              <a:rPr lang="en-US" altLang="zh-CN" dirty="0" smtClean="0"/>
              <a:t>Does it contain a unique multiplicative inverse for every non-zero element?</a:t>
            </a:r>
          </a:p>
          <a:p>
            <a:r>
              <a:rPr lang="en-US" altLang="zh-CN" dirty="0" smtClean="0"/>
              <a:t>Analogue</a:t>
            </a:r>
          </a:p>
          <a:p>
            <a:endParaRPr lang="en-US" altLang="zh-CN" dirty="0" smtClean="0"/>
          </a:p>
          <a:p>
            <a:endParaRPr lang="en-US" altLang="zh-CN" dirty="0" smtClean="0"/>
          </a:p>
          <a:p>
            <a:r>
              <a:rPr lang="en-US" altLang="zh-CN" dirty="0" smtClean="0"/>
              <a:t>Multiply a non-zero element </a:t>
            </a:r>
            <a:r>
              <a:rPr lang="en-US" altLang="zh-CN" i="1" dirty="0" smtClean="0"/>
              <a:t>a</a:t>
            </a:r>
            <a:r>
              <a:rPr lang="en-US" altLang="zh-CN" dirty="0" smtClean="0"/>
              <a:t> </a:t>
            </a:r>
            <a:r>
              <a:rPr lang="en-US" altLang="zh-CN" dirty="0" smtClean="0">
                <a:ea typeface="宋体"/>
              </a:rPr>
              <a:t>∈</a:t>
            </a:r>
            <a:r>
              <a:rPr lang="en-US" altLang="zh-CN" dirty="0" smtClean="0"/>
              <a:t> </a:t>
            </a:r>
            <a:r>
              <a:rPr lang="en-US" altLang="zh-CN" b="1" i="1" dirty="0" smtClean="0"/>
              <a:t>GF</a:t>
            </a:r>
            <a:r>
              <a:rPr lang="en-US" altLang="zh-CN" dirty="0" smtClean="0"/>
              <a:t>(2</a:t>
            </a:r>
            <a:r>
              <a:rPr lang="en-US" altLang="zh-CN" baseline="30000" dirty="0" smtClean="0"/>
              <a:t>3</a:t>
            </a:r>
            <a:r>
              <a:rPr lang="en-US" altLang="zh-CN" dirty="0" smtClean="0"/>
              <a:t>) with each of the eight elements of </a:t>
            </a:r>
            <a:r>
              <a:rPr lang="en-US" altLang="zh-CN" b="1" i="1" dirty="0" smtClean="0"/>
              <a:t>GF</a:t>
            </a:r>
            <a:r>
              <a:rPr lang="en-US" altLang="zh-CN" dirty="0" smtClean="0"/>
              <a:t>(2</a:t>
            </a:r>
            <a:r>
              <a:rPr lang="en-US" altLang="zh-CN" baseline="30000" dirty="0" smtClean="0"/>
              <a:t>3</a:t>
            </a:r>
            <a:r>
              <a:rPr lang="en-US" altLang="zh-CN" dirty="0" smtClean="0"/>
              <a:t>), the result will be the </a:t>
            </a:r>
            <a:r>
              <a:rPr lang="en-US" altLang="zh-CN" b="1" dirty="0" smtClean="0"/>
              <a:t>eight distinct </a:t>
            </a:r>
            <a:r>
              <a:rPr lang="en-US" altLang="zh-CN" dirty="0" smtClean="0"/>
              <a:t>element of </a:t>
            </a:r>
            <a:r>
              <a:rPr lang="en-US" altLang="zh-CN" b="1" i="1" dirty="0" smtClean="0"/>
              <a:t>GF</a:t>
            </a:r>
            <a:r>
              <a:rPr lang="en-US" altLang="zh-CN" dirty="0" smtClean="0"/>
              <a:t>(2</a:t>
            </a:r>
            <a:r>
              <a:rPr lang="en-US" altLang="zh-CN" baseline="30000" dirty="0" smtClean="0"/>
              <a:t>3</a:t>
            </a:r>
            <a:r>
              <a:rPr lang="en-US" altLang="zh-CN" dirty="0" smtClean="0"/>
              <a:t>)</a:t>
            </a:r>
          </a:p>
          <a:p>
            <a:r>
              <a:rPr lang="en-US" altLang="zh-CN" dirty="0" smtClean="0"/>
              <a:t>The result of such multiplications </a:t>
            </a:r>
            <a:r>
              <a:rPr lang="en-US" altLang="zh-CN" b="1" dirty="0" smtClean="0"/>
              <a:t>must</a:t>
            </a:r>
            <a:r>
              <a:rPr lang="en-US" altLang="zh-CN" dirty="0" smtClean="0"/>
              <a:t> equal 1 for exactly one of the non-zero element of </a:t>
            </a:r>
            <a:r>
              <a:rPr lang="en-US" altLang="zh-CN" b="1" i="1" dirty="0" smtClean="0"/>
              <a:t>GF</a:t>
            </a:r>
            <a:r>
              <a:rPr lang="en-US" altLang="zh-CN" dirty="0" smtClean="0"/>
              <a:t>(2</a:t>
            </a:r>
            <a:r>
              <a:rPr lang="en-US" altLang="zh-CN" baseline="30000" dirty="0" smtClean="0"/>
              <a:t>3</a:t>
            </a:r>
            <a:r>
              <a:rPr lang="en-US" altLang="zh-CN" dirty="0" smtClean="0"/>
              <a:t>). So if </a:t>
            </a:r>
            <a:r>
              <a:rPr lang="en-US" altLang="zh-CN" i="1" dirty="0" smtClean="0"/>
              <a:t>a</a:t>
            </a:r>
            <a:r>
              <a:rPr lang="en-US" altLang="zh-CN" dirty="0" smtClean="0">
                <a:sym typeface="Symbol"/>
              </a:rPr>
              <a:t>  </a:t>
            </a:r>
            <a:r>
              <a:rPr lang="en-US" altLang="zh-CN" i="1" dirty="0" smtClean="0"/>
              <a:t>b</a:t>
            </a:r>
            <a:r>
              <a:rPr lang="en-US" altLang="zh-CN" dirty="0" smtClean="0"/>
              <a:t> = 1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 then </a:t>
            </a:r>
            <a:r>
              <a:rPr lang="en-US" altLang="zh-CN" i="1" dirty="0" smtClean="0"/>
              <a:t>b</a:t>
            </a:r>
            <a:r>
              <a:rPr lang="en-US" altLang="zh-CN" dirty="0" smtClean="0"/>
              <a:t> must be the MI for </a:t>
            </a:r>
            <a:r>
              <a:rPr lang="en-US" altLang="zh-CN" i="1" dirty="0" smtClean="0"/>
              <a:t>a</a:t>
            </a:r>
          </a:p>
          <a:p>
            <a:endParaRPr lang="zh-CN" altLang="en-US" dirty="0" smtClean="0"/>
          </a:p>
        </p:txBody>
      </p:sp>
      <p:graphicFrame>
        <p:nvGraphicFramePr>
          <p:cNvPr id="7" name="表格 6"/>
          <p:cNvGraphicFramePr>
            <a:graphicFrameLocks noGrp="1"/>
          </p:cNvGraphicFramePr>
          <p:nvPr/>
        </p:nvGraphicFramePr>
        <p:xfrm>
          <a:off x="785786" y="2500306"/>
          <a:ext cx="7929618" cy="741680"/>
        </p:xfrm>
        <a:graphic>
          <a:graphicData uri="http://schemas.openxmlformats.org/drawingml/2006/table">
            <a:tbl>
              <a:tblPr firstRow="1" bandRow="1">
                <a:tableStyleId>{69CF1AB2-1976-4502-BF36-3FF5EA218861}</a:tableStyleId>
              </a:tblPr>
              <a:tblGrid>
                <a:gridCol w="2643206">
                  <a:extLst>
                    <a:ext uri="{9D8B030D-6E8A-4147-A177-3AD203B41FA5}">
                      <a16:colId xmlns:a16="http://schemas.microsoft.com/office/drawing/2014/main" val="20000"/>
                    </a:ext>
                  </a:extLst>
                </a:gridCol>
                <a:gridCol w="2643206">
                  <a:extLst>
                    <a:ext uri="{9D8B030D-6E8A-4147-A177-3AD203B41FA5}">
                      <a16:colId xmlns:a16="http://schemas.microsoft.com/office/drawing/2014/main" val="20001"/>
                    </a:ext>
                  </a:extLst>
                </a:gridCol>
                <a:gridCol w="2643206">
                  <a:extLst>
                    <a:ext uri="{9D8B030D-6E8A-4147-A177-3AD203B41FA5}">
                      <a16:colId xmlns:a16="http://schemas.microsoft.com/office/drawing/2014/main" val="20002"/>
                    </a:ext>
                  </a:extLst>
                </a:gridCol>
              </a:tblGrid>
              <a:tr h="370840">
                <a:tc>
                  <a:txBody>
                    <a:bodyPr/>
                    <a:lstStyle/>
                    <a:p>
                      <a:r>
                        <a:rPr lang="en-US" altLang="zh-CN" b="1" i="1" dirty="0" smtClean="0"/>
                        <a:t>GF</a:t>
                      </a:r>
                      <a:r>
                        <a:rPr lang="en-US" altLang="zh-CN" b="0" dirty="0" smtClean="0"/>
                        <a:t>(2</a:t>
                      </a:r>
                      <a:r>
                        <a:rPr lang="en-US" altLang="zh-CN" b="0" baseline="30000" dirty="0" smtClean="0"/>
                        <a:t>3</a:t>
                      </a:r>
                      <a:r>
                        <a:rPr lang="en-US" altLang="zh-CN" b="0" dirty="0" smtClean="0"/>
                        <a:t>)</a:t>
                      </a:r>
                      <a:endParaRPr lang="zh-CN" altLang="en-US" b="0" dirty="0"/>
                    </a:p>
                  </a:txBody>
                  <a:tcPr/>
                </a:tc>
                <a:tc>
                  <a:txBody>
                    <a:bodyPr/>
                    <a:lstStyle/>
                    <a:p>
                      <a:r>
                        <a:rPr lang="en-US" altLang="zh-CN" b="0" dirty="0" smtClean="0"/>
                        <a:t>mod (</a:t>
                      </a:r>
                      <a:r>
                        <a:rPr lang="en-US" altLang="zh-CN" b="0" i="1" dirty="0" smtClean="0"/>
                        <a:t>x</a:t>
                      </a:r>
                      <a:r>
                        <a:rPr lang="en-US" altLang="zh-CN" b="0" baseline="30000" dirty="0" smtClean="0"/>
                        <a:t>3</a:t>
                      </a:r>
                      <a:r>
                        <a:rPr lang="en-US" altLang="zh-CN" b="0" dirty="0" smtClean="0"/>
                        <a:t> + </a:t>
                      </a:r>
                      <a:r>
                        <a:rPr lang="en-US" altLang="zh-CN" b="0" i="1" dirty="0" smtClean="0"/>
                        <a:t>x</a:t>
                      </a:r>
                      <a:r>
                        <a:rPr lang="en-US" altLang="zh-CN" b="0" dirty="0" smtClean="0"/>
                        <a:t> + 1)</a:t>
                      </a:r>
                      <a:endParaRPr lang="zh-CN" altLang="en-US" b="0" dirty="0"/>
                    </a:p>
                  </a:txBody>
                  <a:tcPr/>
                </a:tc>
                <a:tc>
                  <a:txBody>
                    <a:bodyPr/>
                    <a:lstStyle/>
                    <a:p>
                      <a:r>
                        <a:rPr lang="en-US" altLang="zh-CN" b="0" dirty="0" smtClean="0"/>
                        <a:t>prime polynomial</a:t>
                      </a:r>
                      <a:endParaRPr lang="zh-CN" altLang="en-US" b="0" dirty="0"/>
                    </a:p>
                  </a:txBody>
                  <a:tcPr/>
                </a:tc>
                <a:extLst>
                  <a:ext uri="{0D108BD9-81ED-4DB2-BD59-A6C34878D82A}">
                    <a16:rowId xmlns:a16="http://schemas.microsoft.com/office/drawing/2014/main" val="10000"/>
                  </a:ext>
                </a:extLst>
              </a:tr>
              <a:tr h="370840">
                <a:tc>
                  <a:txBody>
                    <a:bodyPr/>
                    <a:lstStyle/>
                    <a:p>
                      <a:r>
                        <a:rPr lang="en-US" altLang="zh-CN" b="1" dirty="0" smtClean="0"/>
                        <a:t>Z</a:t>
                      </a:r>
                      <a:r>
                        <a:rPr lang="en-US" altLang="zh-CN" baseline="-25000" dirty="0" smtClean="0"/>
                        <a:t>7</a:t>
                      </a:r>
                      <a:endParaRPr lang="zh-CN" altLang="en-US" baseline="-25000" dirty="0"/>
                    </a:p>
                  </a:txBody>
                  <a:tcPr/>
                </a:tc>
                <a:tc>
                  <a:txBody>
                    <a:bodyPr/>
                    <a:lstStyle/>
                    <a:p>
                      <a:r>
                        <a:rPr lang="en-US" altLang="zh-CN" dirty="0" smtClean="0"/>
                        <a:t>mod 7</a:t>
                      </a:r>
                      <a:endParaRPr lang="zh-CN" altLang="en-US" dirty="0"/>
                    </a:p>
                  </a:txBody>
                  <a:tcPr/>
                </a:tc>
                <a:tc>
                  <a:txBody>
                    <a:bodyPr/>
                    <a:lstStyle/>
                    <a:p>
                      <a:r>
                        <a:rPr lang="en-US" altLang="zh-CN" dirty="0" smtClean="0"/>
                        <a:t>prime number</a:t>
                      </a:r>
                      <a:endParaRPr lang="zh-CN" altLang="en-US" dirty="0"/>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Proof</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23</a:t>
            </a:fld>
            <a:endParaRPr lang="zh-CN" altLang="en-US"/>
          </a:p>
        </p:txBody>
      </p:sp>
      <p:sp>
        <p:nvSpPr>
          <p:cNvPr id="6" name="内容占位符 5"/>
          <p:cNvSpPr>
            <a:spLocks noGrp="1"/>
          </p:cNvSpPr>
          <p:nvPr>
            <p:ph sz="quarter" idx="1"/>
          </p:nvPr>
        </p:nvSpPr>
        <p:spPr/>
        <p:txBody>
          <a:bodyPr/>
          <a:lstStyle/>
          <a:p>
            <a:r>
              <a:rPr lang="en-US" altLang="zh-CN" dirty="0" smtClean="0"/>
              <a:t>Prove: for each non-zero element </a:t>
            </a:r>
            <a:r>
              <a:rPr lang="en-US" altLang="zh-CN" i="1" dirty="0" smtClean="0"/>
              <a:t>a</a:t>
            </a:r>
            <a:r>
              <a:rPr lang="en-US" altLang="zh-CN" dirty="0" smtClean="0"/>
              <a:t> </a:t>
            </a:r>
            <a:r>
              <a:rPr lang="en-US" altLang="zh-CN" dirty="0" smtClean="0">
                <a:ea typeface="宋体"/>
              </a:rPr>
              <a:t>∈</a:t>
            </a:r>
            <a:r>
              <a:rPr lang="en-US" altLang="zh-CN" dirty="0" smtClean="0"/>
              <a:t> </a:t>
            </a:r>
            <a:r>
              <a:rPr lang="en-US" altLang="zh-CN" b="1" i="1" dirty="0" smtClean="0"/>
              <a:t>GF</a:t>
            </a:r>
            <a:r>
              <a:rPr lang="en-US" altLang="zh-CN" dirty="0" smtClean="0"/>
              <a:t>(2</a:t>
            </a:r>
            <a:r>
              <a:rPr lang="en-US" altLang="zh-CN" baseline="30000" dirty="0" smtClean="0"/>
              <a:t>3</a:t>
            </a:r>
            <a:r>
              <a:rPr lang="en-US" altLang="zh-CN" dirty="0" smtClean="0"/>
              <a:t>), there is always a unique element </a:t>
            </a:r>
            <a:r>
              <a:rPr lang="en-US" altLang="zh-CN" i="1" dirty="0" smtClean="0"/>
              <a:t>b</a:t>
            </a:r>
            <a:r>
              <a:rPr lang="en-US" altLang="zh-CN" b="1" i="1" dirty="0" smtClean="0"/>
              <a:t> </a:t>
            </a:r>
            <a:r>
              <a:rPr lang="en-US" altLang="zh-CN" dirty="0" smtClean="0">
                <a:ea typeface="宋体"/>
              </a:rPr>
              <a:t>∈ </a:t>
            </a:r>
            <a:r>
              <a:rPr lang="en-US" altLang="zh-CN" b="1" i="1" dirty="0" smtClean="0"/>
              <a:t>GF</a:t>
            </a:r>
            <a:r>
              <a:rPr lang="en-US" altLang="zh-CN" dirty="0" smtClean="0"/>
              <a:t>(2</a:t>
            </a:r>
            <a:r>
              <a:rPr lang="en-US" altLang="zh-CN" baseline="30000" dirty="0" smtClean="0"/>
              <a:t>3</a:t>
            </a:r>
            <a:r>
              <a:rPr lang="en-US" altLang="zh-CN" dirty="0" smtClean="0"/>
              <a:t>) such that </a:t>
            </a:r>
            <a:r>
              <a:rPr lang="en-US" altLang="zh-CN" i="1" dirty="0" smtClean="0"/>
              <a:t>a</a:t>
            </a:r>
            <a:r>
              <a:rPr lang="en-US" altLang="zh-CN" dirty="0" smtClean="0">
                <a:sym typeface="Symbol"/>
              </a:rPr>
              <a:t>  </a:t>
            </a:r>
            <a:r>
              <a:rPr lang="en-US" altLang="zh-CN" i="1" dirty="0" smtClean="0"/>
              <a:t>b</a:t>
            </a:r>
            <a:r>
              <a:rPr lang="en-US" altLang="zh-CN" dirty="0" smtClean="0"/>
              <a:t> = 1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1"/>
            <a:r>
              <a:rPr lang="en-US" altLang="zh-CN" dirty="0" smtClean="0"/>
              <a:t>Existence</a:t>
            </a:r>
          </a:p>
          <a:p>
            <a:pPr lvl="1"/>
            <a:r>
              <a:rPr lang="en-US" altLang="zh-CN" dirty="0" smtClean="0"/>
              <a:t>Proof by contradiction: assume the existence of two distinct </a:t>
            </a:r>
            <a:r>
              <a:rPr lang="en-US" altLang="zh-CN" i="1" dirty="0" smtClean="0"/>
              <a:t>b</a:t>
            </a:r>
            <a:r>
              <a:rPr lang="en-US" altLang="zh-CN" dirty="0" smtClean="0"/>
              <a:t> and </a:t>
            </a:r>
            <a:r>
              <a:rPr lang="en-US" altLang="zh-CN" i="1" dirty="0" smtClean="0"/>
              <a:t>c</a:t>
            </a:r>
            <a:r>
              <a:rPr lang="en-US" altLang="zh-CN" dirty="0" smtClean="0"/>
              <a:t> in </a:t>
            </a:r>
            <a:r>
              <a:rPr lang="en-US" altLang="zh-CN" b="1" i="1" dirty="0" smtClean="0"/>
              <a:t>GF</a:t>
            </a:r>
            <a:r>
              <a:rPr lang="en-US" altLang="zh-CN" dirty="0" smtClean="0"/>
              <a:t>(2</a:t>
            </a:r>
            <a:r>
              <a:rPr lang="en-US" altLang="zh-CN" baseline="30000" dirty="0" smtClean="0"/>
              <a:t>3</a:t>
            </a:r>
            <a:r>
              <a:rPr lang="en-US" altLang="zh-CN" dirty="0" smtClean="0"/>
              <a:t>) such that</a:t>
            </a:r>
          </a:p>
          <a:p>
            <a:pPr lvl="2"/>
            <a:r>
              <a:rPr lang="en-US" altLang="zh-CN" i="1" dirty="0" smtClean="0"/>
              <a:t>a</a:t>
            </a:r>
            <a:r>
              <a:rPr lang="en-US" altLang="zh-CN" dirty="0" smtClean="0">
                <a:sym typeface="Symbol"/>
              </a:rPr>
              <a:t>  </a:t>
            </a:r>
            <a:r>
              <a:rPr lang="en-US" altLang="zh-CN" i="1" dirty="0" smtClean="0"/>
              <a:t>b</a:t>
            </a:r>
            <a:r>
              <a:rPr lang="en-US" altLang="zh-CN" dirty="0" smtClean="0"/>
              <a:t> </a:t>
            </a:r>
            <a:r>
              <a:rPr lang="en-US" altLang="zh-CN" dirty="0" smtClean="0">
                <a:sym typeface="Symbol"/>
              </a:rPr>
              <a:t> </a:t>
            </a:r>
            <a:r>
              <a:rPr lang="en-US" altLang="zh-CN" i="1" dirty="0" smtClean="0"/>
              <a:t>a</a:t>
            </a:r>
            <a:r>
              <a:rPr lang="en-US" altLang="zh-CN" dirty="0" smtClean="0">
                <a:sym typeface="Symbol"/>
              </a:rPr>
              <a:t>  </a:t>
            </a:r>
            <a:r>
              <a:rPr lang="en-US" altLang="zh-CN" i="1" dirty="0" smtClean="0"/>
              <a:t>c</a:t>
            </a:r>
            <a:r>
              <a:rPr lang="en-US" altLang="zh-CN" dirty="0" smtClean="0"/>
              <a:t> mod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2"/>
            <a:r>
              <a:rPr lang="en-US" altLang="zh-CN" i="1" dirty="0" smtClean="0"/>
              <a:t>a</a:t>
            </a:r>
            <a:r>
              <a:rPr lang="en-US" altLang="zh-CN" dirty="0" smtClean="0">
                <a:sym typeface="Symbol"/>
              </a:rPr>
              <a:t>  </a:t>
            </a:r>
            <a:r>
              <a:rPr lang="en-US" altLang="zh-CN" dirty="0" smtClean="0"/>
              <a:t>(</a:t>
            </a:r>
            <a:r>
              <a:rPr lang="en-US" altLang="zh-CN" i="1" dirty="0" smtClean="0"/>
              <a:t>b – c</a:t>
            </a:r>
            <a:r>
              <a:rPr lang="en-US" altLang="zh-CN" dirty="0" smtClean="0"/>
              <a:t>) </a:t>
            </a:r>
            <a:r>
              <a:rPr lang="en-US" altLang="zh-CN" dirty="0" smtClean="0">
                <a:sym typeface="Symbol"/>
              </a:rPr>
              <a:t> 0 mod </a:t>
            </a:r>
            <a:r>
              <a:rPr lang="en-US" altLang="zh-CN" dirty="0" smtClean="0"/>
              <a:t>(</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pPr lvl="2"/>
            <a:r>
              <a:rPr lang="en-US" altLang="zh-CN" dirty="0" smtClean="0"/>
              <a:t>a = 0 or b = c</a:t>
            </a:r>
          </a:p>
          <a:p>
            <a:pPr lvl="2"/>
            <a:r>
              <a:rPr lang="en-US" altLang="zh-CN" dirty="0" smtClean="0"/>
              <a:t>In either case, we have a contradiction</a:t>
            </a:r>
          </a:p>
          <a:p>
            <a:pPr lvl="1"/>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i="1" dirty="0" smtClean="0"/>
              <a:t>GF</a:t>
            </a:r>
            <a:r>
              <a:rPr lang="en-US" altLang="zh-CN" dirty="0" smtClean="0"/>
              <a:t>(2</a:t>
            </a:r>
            <a:r>
              <a:rPr lang="en-US" altLang="zh-CN" i="1" baseline="30000" dirty="0" smtClean="0"/>
              <a:t>n</a:t>
            </a:r>
            <a:r>
              <a:rPr lang="en-US" altLang="zh-CN" dirty="0" smtClean="0"/>
              <a:t>) is a finite field for every </a:t>
            </a:r>
            <a:r>
              <a:rPr lang="en-US" altLang="zh-CN" i="1" dirty="0" smtClean="0"/>
              <a:t>n</a:t>
            </a:r>
            <a:endParaRPr lang="zh-CN" altLang="en-US" i="1"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24</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None of the arguments in the previous proof is limited by the value 3 for the power of 2. That means that </a:t>
            </a:r>
            <a:r>
              <a:rPr lang="en-US" altLang="zh-CN" b="1" i="1" dirty="0" smtClean="0"/>
              <a:t>GF</a:t>
            </a:r>
            <a:r>
              <a:rPr lang="en-US" altLang="zh-CN" dirty="0" smtClean="0"/>
              <a:t>(2</a:t>
            </a:r>
            <a:r>
              <a:rPr lang="en-US" altLang="zh-CN" i="1" baseline="30000" dirty="0" smtClean="0"/>
              <a:t>n</a:t>
            </a:r>
            <a:r>
              <a:rPr lang="en-US" altLang="zh-CN" dirty="0" smtClean="0"/>
              <a:t>) is a finite field for every </a:t>
            </a:r>
            <a:r>
              <a:rPr lang="en-US" altLang="zh-CN" i="1" dirty="0" smtClean="0"/>
              <a:t>n</a:t>
            </a:r>
          </a:p>
          <a:p>
            <a:r>
              <a:rPr lang="en-US" altLang="zh-CN" dirty="0" smtClean="0"/>
              <a:t>To find all the polynomials in </a:t>
            </a:r>
            <a:r>
              <a:rPr lang="en-US" altLang="zh-CN" b="1" i="1" dirty="0" smtClean="0"/>
              <a:t>GF</a:t>
            </a:r>
            <a:r>
              <a:rPr lang="en-US" altLang="zh-CN" dirty="0" smtClean="0"/>
              <a:t>(2</a:t>
            </a:r>
            <a:r>
              <a:rPr lang="en-US" altLang="zh-CN" i="1" baseline="30000" dirty="0" smtClean="0"/>
              <a:t>n</a:t>
            </a:r>
            <a:r>
              <a:rPr lang="en-US" altLang="zh-CN" dirty="0" smtClean="0"/>
              <a:t>), we obviously need an irreducible polynomial of degree </a:t>
            </a:r>
            <a:r>
              <a:rPr lang="en-US" altLang="zh-CN" i="1" dirty="0" smtClean="0"/>
              <a:t>n</a:t>
            </a:r>
          </a:p>
          <a:p>
            <a:r>
              <a:rPr lang="en-US" altLang="zh-CN" dirty="0" smtClean="0"/>
              <a:t>AES arithmetic, presented in the next lecture, is based on </a:t>
            </a:r>
            <a:r>
              <a:rPr lang="en-US" altLang="zh-CN" b="1" i="1" dirty="0" smtClean="0"/>
              <a:t>GF</a:t>
            </a:r>
            <a:r>
              <a:rPr lang="en-US" altLang="zh-CN" dirty="0" smtClean="0"/>
              <a:t>(2</a:t>
            </a:r>
            <a:r>
              <a:rPr lang="en-US" altLang="zh-CN" baseline="30000" dirty="0" smtClean="0"/>
              <a:t>8</a:t>
            </a:r>
            <a:r>
              <a:rPr lang="en-US" altLang="zh-CN" dirty="0" smtClean="0"/>
              <a:t>). It uses the following irreducible polynomial</a:t>
            </a:r>
          </a:p>
          <a:p>
            <a:pPr lvl="1"/>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dirty="0" smtClean="0"/>
              <a:t> + 1</a:t>
            </a:r>
          </a:p>
          <a:p>
            <a:r>
              <a:rPr lang="en-US" altLang="zh-CN" dirty="0" smtClean="0"/>
              <a:t>The finite field </a:t>
            </a:r>
            <a:r>
              <a:rPr lang="en-US" altLang="zh-CN" b="1" i="1" dirty="0" smtClean="0"/>
              <a:t>GF</a:t>
            </a:r>
            <a:r>
              <a:rPr lang="en-US" altLang="zh-CN" dirty="0" smtClean="0"/>
              <a:t>(2</a:t>
            </a:r>
            <a:r>
              <a:rPr lang="en-US" altLang="zh-CN" baseline="30000" dirty="0" smtClean="0"/>
              <a:t>8</a:t>
            </a:r>
            <a:r>
              <a:rPr lang="en-US" altLang="zh-CN" dirty="0" smtClean="0"/>
              <a:t>) used by AES obviously contains 256 distinct polynomials over </a:t>
            </a:r>
            <a:r>
              <a:rPr lang="en-US" altLang="zh-CN" b="1" i="1" dirty="0" smtClean="0"/>
              <a:t>GF</a:t>
            </a:r>
            <a:r>
              <a:rPr lang="en-US" altLang="zh-CN" dirty="0" smtClean="0"/>
              <a:t>(2)</a:t>
            </a:r>
          </a:p>
          <a:p>
            <a:r>
              <a:rPr lang="en-US" altLang="zh-CN" dirty="0" smtClean="0"/>
              <a:t>In general, </a:t>
            </a:r>
            <a:r>
              <a:rPr lang="en-US" altLang="zh-CN" b="1" dirty="0" smtClean="0"/>
              <a:t>GF</a:t>
            </a:r>
            <a:r>
              <a:rPr lang="en-US" altLang="zh-CN" dirty="0" smtClean="0"/>
              <a:t>(</a:t>
            </a:r>
            <a:r>
              <a:rPr lang="en-US" altLang="zh-CN" i="1" dirty="0" err="1" smtClean="0"/>
              <a:t>p</a:t>
            </a:r>
            <a:r>
              <a:rPr lang="en-US" altLang="zh-CN" i="1" baseline="30000" dirty="0" err="1" smtClean="0"/>
              <a:t>n</a:t>
            </a:r>
            <a:r>
              <a:rPr lang="en-US" altLang="zh-CN" dirty="0" smtClean="0"/>
              <a:t>) is a finite field for any prime </a:t>
            </a:r>
            <a:r>
              <a:rPr lang="en-US" altLang="zh-CN" i="1" dirty="0" smtClean="0"/>
              <a:t>p</a:t>
            </a:r>
            <a:r>
              <a:rPr lang="en-US" altLang="zh-CN" dirty="0" smtClean="0"/>
              <a:t>. The elements of </a:t>
            </a:r>
            <a:r>
              <a:rPr lang="en-US" altLang="zh-CN" b="1" i="1" dirty="0" smtClean="0"/>
              <a:t>GF</a:t>
            </a:r>
            <a:r>
              <a:rPr lang="en-US" altLang="zh-CN" dirty="0" smtClean="0"/>
              <a:t>(</a:t>
            </a:r>
            <a:r>
              <a:rPr lang="en-US" altLang="zh-CN" i="1" dirty="0" err="1" smtClean="0"/>
              <a:t>p</a:t>
            </a:r>
            <a:r>
              <a:rPr lang="en-US" altLang="zh-CN" i="1" baseline="30000" dirty="0" err="1" smtClean="0"/>
              <a:t>n</a:t>
            </a:r>
            <a:r>
              <a:rPr lang="en-US" altLang="zh-CN" dirty="0" smtClean="0"/>
              <a:t>) are polynomials over </a:t>
            </a:r>
            <a:r>
              <a:rPr lang="en-US" altLang="zh-CN" b="1" i="1" dirty="0" smtClean="0"/>
              <a:t>GF</a:t>
            </a:r>
            <a:r>
              <a:rPr lang="en-US" altLang="zh-CN" dirty="0" smtClean="0"/>
              <a:t>(</a:t>
            </a:r>
            <a:r>
              <a:rPr lang="en-US" altLang="zh-CN" i="1" dirty="0" smtClean="0"/>
              <a:t>p</a:t>
            </a:r>
            <a:r>
              <a:rPr lang="en-US" altLang="zh-CN" dirty="0" smtClean="0"/>
              <a:t>) (which is the same as the set of residues </a:t>
            </a:r>
            <a:r>
              <a:rPr lang="en-US" altLang="zh-CN" b="1" i="1" dirty="0" err="1" smtClean="0"/>
              <a:t>Z</a:t>
            </a:r>
            <a:r>
              <a:rPr lang="en-US" altLang="zh-CN" i="1" baseline="-25000" dirty="0" err="1" smtClean="0"/>
              <a:t>p</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Summary</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25</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Polynomials over a set (ordinary polynomial arithmetic)</a:t>
            </a:r>
          </a:p>
          <a:p>
            <a:pPr lvl="1"/>
            <a:r>
              <a:rPr lang="en-US" altLang="zh-CN" dirty="0" smtClean="0"/>
              <a:t>infinite</a:t>
            </a:r>
          </a:p>
          <a:p>
            <a:r>
              <a:rPr lang="en-US" altLang="zh-CN" dirty="0" smtClean="0"/>
              <a:t>Polynomials over a finite field (arithmetic operations on polynomial over a finite field)</a:t>
            </a:r>
          </a:p>
          <a:p>
            <a:pPr lvl="1"/>
            <a:r>
              <a:rPr lang="en-US" altLang="zh-CN" dirty="0" smtClean="0"/>
              <a:t>Commutative ring</a:t>
            </a:r>
          </a:p>
          <a:p>
            <a:r>
              <a:rPr lang="en-US" altLang="zh-CN" dirty="0" smtClean="0"/>
              <a:t>Polynomials over </a:t>
            </a:r>
            <a:r>
              <a:rPr lang="en-US" altLang="zh-CN" b="1" i="1" dirty="0" smtClean="0"/>
              <a:t>GF</a:t>
            </a:r>
            <a:r>
              <a:rPr lang="en-US" altLang="zh-CN" dirty="0" smtClean="0"/>
              <a:t>(2) (arithmetic operations on polynomial over </a:t>
            </a:r>
            <a:r>
              <a:rPr lang="en-US" altLang="zh-CN" b="1" i="1" dirty="0" smtClean="0"/>
              <a:t>GF</a:t>
            </a:r>
            <a:r>
              <a:rPr lang="en-US" altLang="zh-CN" dirty="0" smtClean="0"/>
              <a:t>(2))</a:t>
            </a:r>
          </a:p>
          <a:p>
            <a:pPr lvl="1"/>
            <a:r>
              <a:rPr lang="en-US" altLang="zh-CN" dirty="0" smtClean="0"/>
              <a:t>Commutative ring</a:t>
            </a:r>
          </a:p>
          <a:p>
            <a:r>
              <a:rPr lang="en-US" altLang="zh-CN" dirty="0" smtClean="0"/>
              <a:t>Irreducible polynomial</a:t>
            </a:r>
          </a:p>
          <a:p>
            <a:r>
              <a:rPr lang="en-US" altLang="zh-CN" dirty="0" smtClean="0"/>
              <a:t>Polynomials over </a:t>
            </a:r>
            <a:r>
              <a:rPr lang="en-US" altLang="zh-CN" b="1" i="1" dirty="0" smtClean="0"/>
              <a:t>GF</a:t>
            </a:r>
            <a:r>
              <a:rPr lang="en-US" altLang="zh-CN" dirty="0" smtClean="0"/>
              <a:t>(2) with multiplication carried out modulo an irreducible polynomial with degree </a:t>
            </a:r>
            <a:r>
              <a:rPr lang="en-US" altLang="zh-CN" i="1" dirty="0" smtClean="0"/>
              <a:t>n</a:t>
            </a:r>
          </a:p>
          <a:p>
            <a:pPr lvl="1"/>
            <a:r>
              <a:rPr lang="en-US" altLang="zh-CN" dirty="0" smtClean="0"/>
              <a:t>Finite field denoted as </a:t>
            </a:r>
            <a:r>
              <a:rPr lang="en-US" altLang="zh-CN" b="1" i="1" dirty="0" smtClean="0"/>
              <a:t>GF</a:t>
            </a:r>
            <a:r>
              <a:rPr lang="en-US" altLang="zh-CN" dirty="0" smtClean="0"/>
              <a:t>(2</a:t>
            </a:r>
            <a:r>
              <a:rPr lang="en-US" altLang="zh-CN" i="1" baseline="30000" dirty="0" smtClean="0"/>
              <a:t>n</a:t>
            </a: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Presenting the individual polynomials in </a:t>
            </a:r>
            <a:r>
              <a:rPr lang="en-US" altLang="zh-CN" b="1" i="1" dirty="0" smtClean="0"/>
              <a:t>GF</a:t>
            </a:r>
            <a:r>
              <a:rPr lang="en-US" altLang="zh-CN" dirty="0" smtClean="0"/>
              <a:t>(2</a:t>
            </a:r>
            <a:r>
              <a:rPr lang="en-US" altLang="zh-CN" i="1" baseline="30000" dirty="0" smtClean="0"/>
              <a:t>n</a:t>
            </a:r>
            <a:r>
              <a:rPr lang="en-US" altLang="zh-CN" dirty="0" smtClean="0"/>
              <a:t>) by bit patterns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26</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Think of the polynomials as bit strings corresponding to the </a:t>
            </a:r>
            <a:r>
              <a:rPr lang="en-US" altLang="zh-CN" b="1" dirty="0" smtClean="0"/>
              <a:t>coefficients</a:t>
            </a:r>
            <a:r>
              <a:rPr lang="en-US" altLang="zh-CN" dirty="0" smtClean="0"/>
              <a:t> that can only be 0 or 1, each </a:t>
            </a:r>
            <a:r>
              <a:rPr lang="en-US" altLang="zh-CN" b="1" dirty="0" smtClean="0"/>
              <a:t>power</a:t>
            </a:r>
            <a:r>
              <a:rPr lang="en-US" altLang="zh-CN" dirty="0" smtClean="0"/>
              <a:t> of </a:t>
            </a:r>
            <a:r>
              <a:rPr lang="en-US" altLang="zh-CN" i="1" dirty="0" smtClean="0"/>
              <a:t>x</a:t>
            </a:r>
            <a:r>
              <a:rPr lang="en-US" altLang="zh-CN" dirty="0" smtClean="0"/>
              <a:t> representing a specific position in a bit string</a:t>
            </a:r>
          </a:p>
          <a:p>
            <a:r>
              <a:rPr lang="en-US" altLang="zh-CN" dirty="0" smtClean="0"/>
              <a:t>The 8 polynomials in </a:t>
            </a:r>
            <a:r>
              <a:rPr lang="en-US" altLang="zh-CN" b="1" i="1" dirty="0" smtClean="0"/>
              <a:t>GF</a:t>
            </a:r>
            <a:r>
              <a:rPr lang="en-US" altLang="zh-CN" dirty="0" smtClean="0"/>
              <a:t>(2</a:t>
            </a:r>
            <a:r>
              <a:rPr lang="en-US" altLang="zh-CN" baseline="30000" dirty="0" smtClean="0"/>
              <a:t>3</a:t>
            </a:r>
            <a:r>
              <a:rPr lang="en-US" altLang="zh-CN" dirty="0" smtClean="0"/>
              <a:t>) can be represented by the bit strings with decimal representation to each bit string:</a:t>
            </a:r>
          </a:p>
          <a:p>
            <a:endParaRPr lang="en-US" altLang="zh-CN" dirty="0" smtClean="0"/>
          </a:p>
          <a:p>
            <a:endParaRPr lang="en-US" altLang="zh-CN" dirty="0" smtClean="0"/>
          </a:p>
          <a:p>
            <a:endParaRPr lang="en-US" altLang="zh-CN" dirty="0" smtClean="0"/>
          </a:p>
          <a:p>
            <a:r>
              <a:rPr lang="en-US" altLang="zh-CN" dirty="0" smtClean="0"/>
              <a:t>For </a:t>
            </a:r>
            <a:r>
              <a:rPr lang="en-US" altLang="zh-CN" b="1" i="1" dirty="0" smtClean="0"/>
              <a:t>GF</a:t>
            </a:r>
            <a:r>
              <a:rPr lang="en-US" altLang="zh-CN" dirty="0" smtClean="0"/>
              <a:t>(2</a:t>
            </a:r>
            <a:r>
              <a:rPr lang="en-US" altLang="zh-CN" i="1" baseline="30000" dirty="0" smtClean="0"/>
              <a:t>n</a:t>
            </a:r>
            <a:r>
              <a:rPr lang="en-US" altLang="zh-CN" dirty="0" smtClean="0"/>
              <a:t>), the 2</a:t>
            </a:r>
            <a:r>
              <a:rPr lang="en-US" altLang="zh-CN" i="1" baseline="30000" dirty="0" smtClean="0"/>
              <a:t>n</a:t>
            </a:r>
            <a:r>
              <a:rPr lang="en-US" altLang="zh-CN" dirty="0" smtClean="0"/>
              <a:t> polynomials correspond to 2</a:t>
            </a:r>
            <a:r>
              <a:rPr lang="en-US" altLang="zh-CN" i="1" baseline="30000" dirty="0" smtClean="0"/>
              <a:t>n</a:t>
            </a:r>
            <a:r>
              <a:rPr lang="en-US" altLang="zh-CN" dirty="0" smtClean="0"/>
              <a:t> bit patterns, each pattern consisting of </a:t>
            </a:r>
            <a:r>
              <a:rPr lang="en-US" altLang="zh-CN" i="1" dirty="0" smtClean="0"/>
              <a:t>n</a:t>
            </a:r>
            <a:r>
              <a:rPr lang="en-US" altLang="zh-CN" dirty="0" smtClean="0"/>
              <a:t> bits, for a set of integers that would constitute a finite field, provided we have an irreducible polynomial of degree </a:t>
            </a:r>
            <a:r>
              <a:rPr lang="en-US" altLang="zh-CN" i="1" dirty="0" smtClean="0"/>
              <a:t>n</a:t>
            </a:r>
            <a:endParaRPr lang="zh-CN" altLang="en-US" i="1" dirty="0"/>
          </a:p>
        </p:txBody>
      </p:sp>
      <p:graphicFrame>
        <p:nvGraphicFramePr>
          <p:cNvPr id="7" name="表格 6"/>
          <p:cNvGraphicFramePr>
            <a:graphicFrameLocks noGrp="1"/>
          </p:cNvGraphicFramePr>
          <p:nvPr>
            <p:extLst>
              <p:ext uri="{D42A27DB-BD31-4B8C-83A1-F6EECF244321}">
                <p14:modId xmlns:p14="http://schemas.microsoft.com/office/powerpoint/2010/main" val="619511203"/>
              </p:ext>
            </p:extLst>
          </p:nvPr>
        </p:nvGraphicFramePr>
        <p:xfrm>
          <a:off x="179512" y="3284984"/>
          <a:ext cx="8858280" cy="1112520"/>
        </p:xfrm>
        <a:graphic>
          <a:graphicData uri="http://schemas.openxmlformats.org/drawingml/2006/table">
            <a:tbl>
              <a:tblPr firstRow="1" bandRow="1">
                <a:tableStyleId>{5C22544A-7EE6-4342-B048-85BDC9FD1C3A}</a:tableStyleId>
              </a:tblPr>
              <a:tblGrid>
                <a:gridCol w="900732">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gridCol w="1836868">
                  <a:extLst>
                    <a:ext uri="{9D8B030D-6E8A-4147-A177-3AD203B41FA5}">
                      <a16:colId xmlns:a16="http://schemas.microsoft.com/office/drawing/2014/main" val="20007"/>
                    </a:ext>
                  </a:extLst>
                </a:gridCol>
              </a:tblGrid>
              <a:tr h="370840">
                <a:tc>
                  <a:txBody>
                    <a:bodyPr/>
                    <a:lstStyle/>
                    <a:p>
                      <a:r>
                        <a:rPr lang="en-US" altLang="zh-CN" b="0" dirty="0" smtClean="0"/>
                        <a:t>0</a:t>
                      </a:r>
                      <a:endParaRPr lang="zh-CN" altLang="en-US" b="0" dirty="0"/>
                    </a:p>
                  </a:txBody>
                  <a:tcPr/>
                </a:tc>
                <a:tc>
                  <a:txBody>
                    <a:bodyPr/>
                    <a:lstStyle/>
                    <a:p>
                      <a:r>
                        <a:rPr lang="en-US" altLang="zh-CN" b="0" dirty="0" smtClean="0"/>
                        <a:t>1</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smtClean="0"/>
                        <a:t>x</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smtClean="0"/>
                        <a:t>x</a:t>
                      </a:r>
                      <a:r>
                        <a:rPr lang="en-US" altLang="zh-CN" b="0" i="0" dirty="0" smtClean="0"/>
                        <a:t> + 1</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r>
                        <a:rPr lang="en-US" altLang="zh-CN" b="0" dirty="0" smtClean="0"/>
                        <a:t> + 1 </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r>
                        <a:rPr lang="en-US" altLang="zh-CN" b="0" dirty="0" smtClean="0"/>
                        <a:t> + </a:t>
                      </a:r>
                      <a:r>
                        <a:rPr lang="en-US" altLang="zh-CN" b="0" i="1" dirty="0" smtClean="0"/>
                        <a:t>x</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x</a:t>
                      </a:r>
                      <a:r>
                        <a:rPr lang="en-US" altLang="zh-CN" b="0" baseline="30000" dirty="0" smtClean="0"/>
                        <a:t>2</a:t>
                      </a:r>
                      <a:r>
                        <a:rPr lang="en-US" altLang="zh-CN" b="0" dirty="0" smtClean="0"/>
                        <a:t> + </a:t>
                      </a:r>
                      <a:r>
                        <a:rPr lang="en-US" altLang="zh-CN" b="0" i="1" dirty="0" smtClean="0"/>
                        <a:t>x</a:t>
                      </a:r>
                      <a:r>
                        <a:rPr lang="zh-CN" altLang="en-US" b="0" i="0" baseline="0" dirty="0" smtClean="0"/>
                        <a:t> </a:t>
                      </a:r>
                      <a:r>
                        <a:rPr lang="en-US" altLang="zh-CN" b="0" i="0" baseline="0" dirty="0" smtClean="0"/>
                        <a:t>+ 1</a:t>
                      </a:r>
                      <a:endParaRPr lang="zh-CN" altLang="en-US"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000</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001</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t>010</a:t>
                      </a:r>
                      <a:endParaRPr lang="zh-CN" altLang="en-US" b="0" dirty="0"/>
                    </a:p>
                  </a:txBody>
                  <a:tcPr/>
                </a:tc>
                <a:tc>
                  <a:txBody>
                    <a:bodyPr/>
                    <a:lstStyle/>
                    <a:p>
                      <a:r>
                        <a:rPr lang="en-US" altLang="zh-CN" b="0" dirty="0" smtClean="0"/>
                        <a:t>011</a:t>
                      </a:r>
                      <a:endParaRPr lang="zh-CN" altLang="en-US" b="0" dirty="0"/>
                    </a:p>
                  </a:txBody>
                  <a:tcPr/>
                </a:tc>
                <a:tc>
                  <a:txBody>
                    <a:bodyPr/>
                    <a:lstStyle/>
                    <a:p>
                      <a:r>
                        <a:rPr lang="en-US" altLang="zh-CN" b="0" dirty="0" smtClean="0"/>
                        <a:t>100</a:t>
                      </a:r>
                      <a:endParaRPr lang="zh-CN" altLang="en-US" b="0" dirty="0"/>
                    </a:p>
                  </a:txBody>
                  <a:tcPr/>
                </a:tc>
                <a:tc>
                  <a:txBody>
                    <a:bodyPr/>
                    <a:lstStyle/>
                    <a:p>
                      <a:r>
                        <a:rPr lang="en-US" altLang="zh-CN" b="0" dirty="0" smtClean="0"/>
                        <a:t>101</a:t>
                      </a:r>
                      <a:endParaRPr lang="zh-CN" altLang="en-US" b="0" dirty="0"/>
                    </a:p>
                  </a:txBody>
                  <a:tcPr/>
                </a:tc>
                <a:tc>
                  <a:txBody>
                    <a:bodyPr/>
                    <a:lstStyle/>
                    <a:p>
                      <a:r>
                        <a:rPr lang="en-US" altLang="zh-CN" b="0" dirty="0" smtClean="0"/>
                        <a:t>110</a:t>
                      </a:r>
                      <a:endParaRPr lang="zh-CN" altLang="en-US" b="0" dirty="0"/>
                    </a:p>
                  </a:txBody>
                  <a:tcPr/>
                </a:tc>
                <a:tc>
                  <a:txBody>
                    <a:bodyPr/>
                    <a:lstStyle/>
                    <a:p>
                      <a:r>
                        <a:rPr lang="en-US" altLang="zh-CN" b="0" dirty="0" smtClean="0"/>
                        <a:t>111</a:t>
                      </a:r>
                      <a:endParaRPr lang="zh-CN" altLang="en-US" b="0" dirty="0"/>
                    </a:p>
                  </a:txBody>
                  <a:tcPr/>
                </a:tc>
                <a:extLst>
                  <a:ext uri="{0D108BD9-81ED-4DB2-BD59-A6C34878D82A}">
                    <a16:rowId xmlns:a16="http://schemas.microsoft.com/office/drawing/2014/main" val="10001"/>
                  </a:ext>
                </a:extLst>
              </a:tr>
              <a:tr h="370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2</a:t>
                      </a:r>
                      <a:endParaRPr lang="zh-CN" altLang="en-US"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3</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4</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5</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dirty="0" smtClean="0"/>
                        <a:t>6</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smtClean="0"/>
                        <a:t>7</a:t>
                      </a:r>
                      <a:endParaRPr lang="zh-CN" alt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Some observations on arithmetic addition in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27</a:t>
            </a:fld>
            <a:endParaRPr lang="zh-CN" altLang="en-US"/>
          </a:p>
        </p:txBody>
      </p:sp>
      <p:sp>
        <p:nvSpPr>
          <p:cNvPr id="6" name="内容占位符 5"/>
          <p:cNvSpPr>
            <a:spLocks noGrp="1"/>
          </p:cNvSpPr>
          <p:nvPr>
            <p:ph sz="quarter" idx="1"/>
          </p:nvPr>
        </p:nvSpPr>
        <p:spPr/>
        <p:txBody>
          <a:bodyPr>
            <a:normAutofit fontScale="92500"/>
          </a:bodyPr>
          <a:lstStyle/>
          <a:p>
            <a:r>
              <a:rPr lang="en-US" altLang="zh-CN" dirty="0" smtClean="0"/>
              <a:t>Adding the bit patterns in </a:t>
            </a:r>
            <a:r>
              <a:rPr lang="en-US" altLang="zh-CN" b="1" i="1" dirty="0" smtClean="0"/>
              <a:t>GF</a:t>
            </a:r>
            <a:r>
              <a:rPr lang="en-US" altLang="zh-CN" dirty="0" smtClean="0"/>
              <a:t>(2</a:t>
            </a:r>
            <a:r>
              <a:rPr lang="en-US" altLang="zh-CN" i="1" baseline="30000" dirty="0" smtClean="0"/>
              <a:t>n</a:t>
            </a:r>
            <a:r>
              <a:rPr lang="en-US" altLang="zh-CN" dirty="0" smtClean="0"/>
              <a:t>) simply amounts to taking the bitwise XOR of the bit patterns. For example, the following must hold in </a:t>
            </a:r>
            <a:r>
              <a:rPr lang="en-US" altLang="zh-CN" b="1" i="1" dirty="0" smtClean="0"/>
              <a:t>GF</a:t>
            </a:r>
            <a:r>
              <a:rPr lang="en-US" altLang="zh-CN" dirty="0" smtClean="0"/>
              <a:t>(2</a:t>
            </a:r>
            <a:r>
              <a:rPr lang="en-US" altLang="zh-CN" baseline="30000" dirty="0" smtClean="0"/>
              <a:t>8</a:t>
            </a:r>
            <a:r>
              <a:rPr lang="en-US" altLang="zh-CN" dirty="0" smtClean="0"/>
              <a:t>):</a:t>
            </a:r>
          </a:p>
          <a:p>
            <a:pPr lvl="1"/>
            <a:r>
              <a:rPr lang="en-US" altLang="zh-CN" dirty="0" smtClean="0">
                <a:latin typeface="Courier New" pitchFamily="49" charset="0"/>
                <a:cs typeface="Courier New" pitchFamily="49" charset="0"/>
              </a:rPr>
              <a:t>5 + 13 = 0000 0101 + 0000 1101 = 0000 1000 = 8 </a:t>
            </a:r>
          </a:p>
          <a:p>
            <a:pPr lvl="1"/>
            <a:r>
              <a:rPr lang="en-US" altLang="zh-CN" dirty="0" smtClean="0">
                <a:latin typeface="Courier New" pitchFamily="49" charset="0"/>
                <a:cs typeface="Courier New" pitchFamily="49" charset="0"/>
              </a:rPr>
              <a:t>76 + 22 = 0100 1100 + 0001 0110 = 0101 1010 = 90</a:t>
            </a:r>
          </a:p>
          <a:p>
            <a:pPr lvl="1"/>
            <a:r>
              <a:rPr lang="en-US" altLang="zh-CN" dirty="0" smtClean="0">
                <a:latin typeface="Courier New" pitchFamily="49" charset="0"/>
                <a:cs typeface="Courier New" pitchFamily="49" charset="0"/>
              </a:rPr>
              <a:t>7 − 3 = 0000 0111 − 0000 0011 = 0000 0100 = 4</a:t>
            </a:r>
          </a:p>
          <a:p>
            <a:pPr lvl="1"/>
            <a:r>
              <a:rPr lang="en-US" altLang="zh-CN" dirty="0" smtClean="0">
                <a:latin typeface="Courier New" pitchFamily="49" charset="0"/>
                <a:cs typeface="Courier New" pitchFamily="49" charset="0"/>
              </a:rPr>
              <a:t>7 + 3 = 0000 0111 + 0000 0011 = 0000 0100 = 4</a:t>
            </a:r>
          </a:p>
          <a:p>
            <a:r>
              <a:rPr lang="en-US" altLang="zh-CN" dirty="0" smtClean="0"/>
              <a:t>Each “number” is its own additive inverse in </a:t>
            </a:r>
            <a:r>
              <a:rPr lang="en-US" altLang="zh-CN" b="1" i="1" dirty="0" smtClean="0"/>
              <a:t>GF</a:t>
            </a:r>
            <a:r>
              <a:rPr lang="en-US" altLang="zh-CN" dirty="0" smtClean="0"/>
              <a:t>(2</a:t>
            </a:r>
            <a:r>
              <a:rPr lang="en-US" altLang="zh-CN" baseline="30000" dirty="0" smtClean="0"/>
              <a:t>8</a:t>
            </a:r>
            <a:r>
              <a:rPr lang="en-US" altLang="zh-CN" dirty="0" smtClean="0"/>
              <a:t>)</a:t>
            </a:r>
          </a:p>
          <a:p>
            <a:pPr lvl="1"/>
            <a:r>
              <a:rPr lang="en-US" altLang="zh-CN" dirty="0" smtClean="0"/>
              <a:t>for every </a:t>
            </a:r>
            <a:r>
              <a:rPr lang="en-US" altLang="zh-CN" i="1" dirty="0" smtClean="0"/>
              <a:t>x</a:t>
            </a:r>
            <a:r>
              <a:rPr lang="en-US" altLang="zh-CN" dirty="0" smtClean="0"/>
              <a:t> </a:t>
            </a:r>
            <a:r>
              <a:rPr lang="en-US" altLang="zh-CN" dirty="0" smtClean="0">
                <a:ea typeface="宋体"/>
              </a:rPr>
              <a:t>∈ </a:t>
            </a:r>
            <a:r>
              <a:rPr lang="en-US" altLang="zh-CN" b="1" i="1" dirty="0" smtClean="0"/>
              <a:t>GF</a:t>
            </a:r>
            <a:r>
              <a:rPr lang="en-US" altLang="zh-CN" dirty="0" smtClean="0"/>
              <a:t>(2</a:t>
            </a:r>
            <a:r>
              <a:rPr lang="en-US" altLang="zh-CN" baseline="30000" dirty="0" smtClean="0"/>
              <a:t>8</a:t>
            </a:r>
            <a:r>
              <a:rPr lang="en-US" altLang="zh-CN" dirty="0" smtClean="0"/>
              <a:t>), we have −</a:t>
            </a:r>
            <a:r>
              <a:rPr lang="en-US" altLang="zh-CN" i="1" dirty="0" smtClean="0"/>
              <a:t>x</a:t>
            </a:r>
            <a:r>
              <a:rPr lang="en-US" altLang="zh-CN" dirty="0" smtClean="0"/>
              <a:t> = </a:t>
            </a:r>
            <a:r>
              <a:rPr lang="en-US" altLang="zh-CN" i="1" dirty="0" smtClean="0"/>
              <a:t>x</a:t>
            </a:r>
            <a:r>
              <a:rPr lang="en-US" altLang="zh-CN" dirty="0" smtClean="0"/>
              <a:t>, or</a:t>
            </a:r>
          </a:p>
          <a:p>
            <a:pPr lvl="1"/>
            <a:r>
              <a:rPr lang="en-US" altLang="zh-CN" dirty="0" smtClean="0"/>
              <a:t>for every </a:t>
            </a:r>
            <a:r>
              <a:rPr lang="en-US" altLang="zh-CN" i="1" dirty="0" smtClean="0"/>
              <a:t>x</a:t>
            </a:r>
            <a:r>
              <a:rPr lang="en-US" altLang="zh-CN" dirty="0" smtClean="0"/>
              <a:t> </a:t>
            </a:r>
            <a:r>
              <a:rPr lang="en-US" altLang="zh-CN" dirty="0" smtClean="0">
                <a:ea typeface="宋体"/>
              </a:rPr>
              <a:t>∈ </a:t>
            </a:r>
            <a:r>
              <a:rPr lang="en-US" altLang="zh-CN" b="1" i="1" dirty="0" smtClean="0"/>
              <a:t>GF</a:t>
            </a:r>
            <a:r>
              <a:rPr lang="en-US" altLang="zh-CN" dirty="0" smtClean="0"/>
              <a:t>(2</a:t>
            </a:r>
            <a:r>
              <a:rPr lang="en-US" altLang="zh-CN" baseline="30000" dirty="0" smtClean="0"/>
              <a:t>8</a:t>
            </a:r>
            <a:r>
              <a:rPr lang="en-US" altLang="zh-CN" dirty="0" smtClean="0"/>
              <a:t>), we have </a:t>
            </a:r>
            <a:r>
              <a:rPr lang="en-US" altLang="zh-CN" i="1" dirty="0" smtClean="0"/>
              <a:t>x</a:t>
            </a:r>
            <a:r>
              <a:rPr lang="en-US" altLang="zh-CN" dirty="0" smtClean="0"/>
              <a:t> + </a:t>
            </a:r>
            <a:r>
              <a:rPr lang="en-US" altLang="zh-CN" i="1" dirty="0" smtClean="0"/>
              <a:t>x</a:t>
            </a:r>
            <a:r>
              <a:rPr lang="en-US" altLang="zh-CN" dirty="0" smtClean="0"/>
              <a:t> = 0</a:t>
            </a:r>
            <a:endParaRPr lang="zh-CN" altLang="en-US"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Some observations on arithmetic multiplication in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28</a:t>
            </a:fld>
            <a:endParaRPr lang="zh-CN" altLang="en-US"/>
          </a:p>
        </p:txBody>
      </p:sp>
      <p:sp>
        <p:nvSpPr>
          <p:cNvPr id="6" name="内容占位符 5"/>
          <p:cNvSpPr>
            <a:spLocks noGrp="1"/>
          </p:cNvSpPr>
          <p:nvPr>
            <p:ph sz="quarter" idx="1"/>
          </p:nvPr>
        </p:nvSpPr>
        <p:spPr/>
        <p:txBody>
          <a:bodyPr>
            <a:normAutofit/>
          </a:bodyPr>
          <a:lstStyle/>
          <a:p>
            <a:r>
              <a:rPr lang="en-US" altLang="zh-CN" dirty="0" smtClean="0"/>
              <a:t>According to the definition of GF(2</a:t>
            </a:r>
            <a:r>
              <a:rPr lang="en-US" altLang="zh-CN" i="1" baseline="30000" dirty="0" smtClean="0"/>
              <a:t>n</a:t>
            </a:r>
            <a:r>
              <a:rPr lang="en-US" altLang="zh-CN" dirty="0" smtClean="0"/>
              <a:t>), when an algebraic operation results in a polynomial whose degree </a:t>
            </a:r>
            <a:r>
              <a:rPr lang="en-US" altLang="zh-CN" b="1" dirty="0" smtClean="0"/>
              <a:t>equals or exceeds </a:t>
            </a:r>
            <a:r>
              <a:rPr lang="en-US" altLang="zh-CN" dirty="0" smtClean="0"/>
              <a:t>that of the irreducible polynomial, we will take for our result </a:t>
            </a:r>
            <a:r>
              <a:rPr lang="en-US" altLang="zh-CN" b="1" dirty="0" smtClean="0"/>
              <a:t>the remainder modulo the irreducible polynomial</a:t>
            </a:r>
          </a:p>
          <a:p>
            <a:pPr lvl="1"/>
            <a:r>
              <a:rPr lang="en-US" altLang="zh-CN" dirty="0" smtClean="0"/>
              <a:t>the multiplication operations defined in </a:t>
            </a:r>
            <a:r>
              <a:rPr lang="en-US" altLang="zh-CN" b="1" i="1" dirty="0" smtClean="0"/>
              <a:t>GF</a:t>
            </a:r>
            <a:r>
              <a:rPr lang="en-US" altLang="zh-CN" dirty="0" smtClean="0"/>
              <a:t>(2) for the coefficients. [Recall that in </a:t>
            </a:r>
            <a:r>
              <a:rPr lang="en-US" altLang="zh-CN" b="1" i="1" dirty="0" smtClean="0"/>
              <a:t>GF</a:t>
            </a:r>
            <a:r>
              <a:rPr lang="en-US" altLang="zh-CN" dirty="0" smtClean="0"/>
              <a:t>(2), multiplication is the same as logical AND.]</a:t>
            </a:r>
          </a:p>
          <a:p>
            <a:pPr lvl="1"/>
            <a:r>
              <a:rPr lang="en-US" altLang="zh-CN" dirty="0" smtClean="0"/>
              <a:t>the modulo polynomial arithmetic</a:t>
            </a:r>
          </a:p>
          <a:p>
            <a:r>
              <a:rPr lang="en-US" altLang="zh-CN" dirty="0" smtClean="0"/>
              <a:t>The bitwise operation needed for directly multiplying two bit patterns in </a:t>
            </a:r>
            <a:r>
              <a:rPr lang="en-US" altLang="zh-CN" b="1" i="1" dirty="0" smtClean="0"/>
              <a:t>GF</a:t>
            </a:r>
            <a:r>
              <a:rPr lang="en-US" altLang="zh-CN" dirty="0" smtClean="0"/>
              <a:t>(2</a:t>
            </a:r>
            <a:r>
              <a:rPr lang="en-US" altLang="zh-CN" i="1" baseline="30000" dirty="0" smtClean="0"/>
              <a:t>n</a:t>
            </a:r>
            <a:r>
              <a:rPr lang="en-US" altLang="zh-CN" dirty="0" smtClean="0"/>
              <a:t>) are specific to their reducible polynomial that defines a given </a:t>
            </a:r>
            <a:r>
              <a:rPr lang="en-US" altLang="zh-CN" b="1" i="1" dirty="0" smtClean="0"/>
              <a:t>GF</a:t>
            </a:r>
            <a:r>
              <a:rPr lang="en-US" altLang="zh-CN" dirty="0" smtClean="0"/>
              <a:t>(2</a:t>
            </a:r>
            <a:r>
              <a:rPr lang="en-US" altLang="zh-CN" i="1" baseline="30000" dirty="0" smtClean="0"/>
              <a:t>n</a:t>
            </a:r>
            <a:r>
              <a:rPr lang="en-US" altLang="zh-CN"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Direct bitwise operations for multiplications in </a:t>
            </a:r>
            <a:r>
              <a:rPr lang="en-US" altLang="zh-CN" b="1" i="1" dirty="0" smtClean="0"/>
              <a:t>GF</a:t>
            </a:r>
            <a:r>
              <a:rPr lang="en-US" altLang="zh-CN" dirty="0" smtClean="0"/>
              <a:t>(2</a:t>
            </a:r>
            <a:r>
              <a:rPr lang="en-US" altLang="zh-CN" baseline="30000" dirty="0" smtClean="0"/>
              <a:t>8</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29</a:t>
            </a:fld>
            <a:endParaRPr lang="zh-CN" altLang="en-US"/>
          </a:p>
        </p:txBody>
      </p:sp>
      <p:sp>
        <p:nvSpPr>
          <p:cNvPr id="6" name="内容占位符 5"/>
          <p:cNvSpPr>
            <a:spLocks noGrp="1"/>
          </p:cNvSpPr>
          <p:nvPr>
            <p:ph sz="quarter" idx="1"/>
          </p:nvPr>
        </p:nvSpPr>
        <p:spPr/>
        <p:txBody>
          <a:bodyPr>
            <a:normAutofit/>
          </a:bodyPr>
          <a:lstStyle/>
          <a:p>
            <a:r>
              <a:rPr lang="en-US" altLang="zh-CN" dirty="0" smtClean="0"/>
              <a:t>The finite field </a:t>
            </a:r>
            <a:r>
              <a:rPr lang="en-US" altLang="zh-CN" b="1" i="1" dirty="0" smtClean="0"/>
              <a:t>GF</a:t>
            </a:r>
            <a:r>
              <a:rPr lang="en-US" altLang="zh-CN" dirty="0" smtClean="0"/>
              <a:t>(2</a:t>
            </a:r>
            <a:r>
              <a:rPr lang="en-US" altLang="zh-CN" baseline="30000" dirty="0" smtClean="0"/>
              <a:t>8</a:t>
            </a:r>
            <a:r>
              <a:rPr lang="en-US" altLang="zh-CN" dirty="0" smtClean="0"/>
              <a:t>) used in AES</a:t>
            </a:r>
          </a:p>
          <a:p>
            <a:r>
              <a:rPr lang="en-US" altLang="zh-CN" dirty="0" smtClean="0"/>
              <a:t>Irreducible polynomial of degree 8: </a:t>
            </a:r>
          </a:p>
          <a:p>
            <a:pPr lvl="1"/>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a:t>
            </a:r>
          </a:p>
          <a:p>
            <a:r>
              <a:rPr lang="en-US" altLang="zh-CN" dirty="0" smtClean="0"/>
              <a:t>We first take note of the following equality in </a:t>
            </a:r>
            <a:r>
              <a:rPr lang="en-US" altLang="zh-CN" b="1" i="1" dirty="0" smtClean="0"/>
              <a:t>GF</a:t>
            </a:r>
            <a:r>
              <a:rPr lang="en-US" altLang="zh-CN" dirty="0" smtClean="0"/>
              <a:t>(2</a:t>
            </a:r>
            <a:r>
              <a:rPr lang="en-US" altLang="zh-CN" baseline="30000" dirty="0" smtClean="0"/>
              <a:t>8</a:t>
            </a:r>
            <a:r>
              <a:rPr lang="en-US" altLang="zh-CN" dirty="0" smtClean="0"/>
              <a:t>):</a:t>
            </a:r>
          </a:p>
          <a:p>
            <a:pPr lvl="1"/>
            <a:r>
              <a:rPr lang="en-US" altLang="zh-CN" i="1" dirty="0" smtClean="0"/>
              <a:t>x</a:t>
            </a:r>
            <a:r>
              <a:rPr lang="en-US" altLang="zh-CN" baseline="30000" dirty="0" smtClean="0"/>
              <a:t>8</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a:t>
            </a:r>
          </a:p>
          <a:p>
            <a:pPr lvl="1"/>
            <a:r>
              <a:rPr lang="en-US" altLang="zh-CN" dirty="0" smtClean="0"/>
              <a:t>The result follows immediately by a </a:t>
            </a:r>
            <a:r>
              <a:rPr lang="en-US" altLang="zh-CN" b="1" dirty="0" smtClean="0"/>
              <a:t>long division </a:t>
            </a:r>
            <a:r>
              <a:rPr lang="en-US" altLang="zh-CN" dirty="0" smtClean="0"/>
              <a:t>of x</a:t>
            </a:r>
            <a:r>
              <a:rPr lang="en-US" altLang="zh-CN" baseline="30000" dirty="0" smtClean="0"/>
              <a:t>8</a:t>
            </a:r>
            <a:r>
              <a:rPr lang="en-US" altLang="zh-CN" dirty="0" smtClean="0"/>
              <a:t> by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 Obviously, the first term of the quotient will be 1. Multiplying the divisor by the quotient yields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 When this is subtracted from the dividend </a:t>
            </a:r>
            <a:r>
              <a:rPr lang="en-US" altLang="zh-CN" i="1" dirty="0" smtClean="0"/>
              <a:t>x</a:t>
            </a:r>
            <a:r>
              <a:rPr lang="en-US" altLang="zh-CN" baseline="30000" dirty="0" smtClean="0"/>
              <a:t>8</a:t>
            </a:r>
            <a:r>
              <a:rPr lang="en-US" altLang="zh-CN" dirty="0" smtClean="0"/>
              <a:t>, we get −</a:t>
            </a:r>
            <a:r>
              <a:rPr lang="en-US" altLang="zh-CN" i="1" dirty="0" smtClean="0"/>
              <a:t>x</a:t>
            </a:r>
            <a:r>
              <a:rPr lang="en-US" altLang="zh-CN" baseline="30000" dirty="0" smtClean="0"/>
              <a:t>4 </a:t>
            </a:r>
            <a:r>
              <a:rPr lang="en-US" altLang="zh-CN" dirty="0" smtClean="0"/>
              <a:t>−</a:t>
            </a:r>
            <a:r>
              <a:rPr lang="en-US" altLang="zh-CN" i="1" dirty="0" smtClean="0"/>
              <a:t>x</a:t>
            </a:r>
            <a:r>
              <a:rPr lang="en-US" altLang="zh-CN" baseline="30000" dirty="0" smtClean="0"/>
              <a:t>3 </a:t>
            </a:r>
            <a:r>
              <a:rPr lang="en-US" altLang="zh-CN" dirty="0" smtClean="0"/>
              <a:t>− </a:t>
            </a:r>
            <a:r>
              <a:rPr lang="en-US" altLang="zh-CN" i="1" dirty="0" smtClean="0"/>
              <a:t>x </a:t>
            </a:r>
            <a:r>
              <a:rPr lang="en-US" altLang="zh-CN" dirty="0" smtClean="0"/>
              <a:t>− 1, which is the same as the result shown above</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Ordinary logarithm </a:t>
            </a:r>
            <a:r>
              <a:rPr lang="en-US" altLang="zh-CN" dirty="0" err="1" smtClean="0"/>
              <a:t>vs</a:t>
            </a:r>
            <a:r>
              <a:rPr lang="en-US" altLang="zh-CN" dirty="0" smtClean="0"/>
              <a:t> Discrete logarithm</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3</a:t>
            </a:fld>
            <a:endParaRPr lang="zh-CN" altLang="en-US"/>
          </a:p>
        </p:txBody>
      </p:sp>
      <p:sp>
        <p:nvSpPr>
          <p:cNvPr id="6" name="内容占位符 5"/>
          <p:cNvSpPr>
            <a:spLocks noGrp="1"/>
          </p:cNvSpPr>
          <p:nvPr>
            <p:ph sz="quarter" idx="1"/>
          </p:nvPr>
        </p:nvSpPr>
        <p:spPr/>
        <p:txBody>
          <a:bodyPr>
            <a:normAutofit/>
          </a:bodyPr>
          <a:lstStyle/>
          <a:p>
            <a:r>
              <a:rPr lang="en-US" altLang="zh-CN" dirty="0" smtClean="0"/>
              <a:t>Ordinary logarithm: </a:t>
            </a:r>
          </a:p>
          <a:p>
            <a:pPr lvl="1"/>
            <a:r>
              <a:rPr lang="en-US" altLang="zh-CN" i="1" dirty="0" err="1" smtClean="0"/>
              <a:t>a</a:t>
            </a:r>
            <a:r>
              <a:rPr lang="en-US" altLang="zh-CN" i="1" baseline="30000" dirty="0" err="1" smtClean="0"/>
              <a:t>i</a:t>
            </a:r>
            <a:r>
              <a:rPr lang="en-US" altLang="zh-CN" dirty="0" smtClean="0"/>
              <a:t> </a:t>
            </a:r>
            <a:r>
              <a:rPr lang="en-US" altLang="zh-CN" dirty="0" smtClean="0">
                <a:sym typeface="Symbol"/>
              </a:rPr>
              <a:t>=</a:t>
            </a:r>
            <a:r>
              <a:rPr lang="zh-CN" altLang="en-US" dirty="0" smtClean="0">
                <a:sym typeface="Symbol"/>
              </a:rPr>
              <a:t> </a:t>
            </a:r>
            <a:r>
              <a:rPr lang="en-US" altLang="zh-CN" i="1" dirty="0" smtClean="0"/>
              <a:t>b</a:t>
            </a:r>
            <a:r>
              <a:rPr lang="en-US" altLang="zh-CN" dirty="0" smtClean="0"/>
              <a:t> </a:t>
            </a:r>
          </a:p>
          <a:p>
            <a:pPr lvl="1"/>
            <a:r>
              <a:rPr lang="en-US" altLang="zh-CN" dirty="0" err="1" smtClean="0"/>
              <a:t>log</a:t>
            </a:r>
            <a:r>
              <a:rPr lang="en-US" altLang="zh-CN" i="1" baseline="-25000" dirty="0" err="1" smtClean="0"/>
              <a:t>a</a:t>
            </a:r>
            <a:r>
              <a:rPr lang="en-US" altLang="zh-CN" dirty="0" smtClean="0"/>
              <a:t>(</a:t>
            </a:r>
            <a:r>
              <a:rPr lang="en-US" altLang="zh-CN" i="1" dirty="0" smtClean="0"/>
              <a:t>b</a:t>
            </a:r>
            <a:r>
              <a:rPr lang="en-US" altLang="zh-CN" dirty="0" smtClean="0"/>
              <a:t>) = </a:t>
            </a:r>
            <a:r>
              <a:rPr lang="en-US" altLang="zh-CN" i="1" dirty="0" err="1" smtClean="0"/>
              <a:t>i</a:t>
            </a:r>
            <a:endParaRPr lang="en-US" altLang="zh-CN" i="1" dirty="0" smtClean="0"/>
          </a:p>
          <a:p>
            <a:r>
              <a:rPr lang="en-US" altLang="zh-CN" dirty="0" smtClean="0"/>
              <a:t>Discrete logarithm:</a:t>
            </a:r>
          </a:p>
          <a:p>
            <a:pPr lvl="1"/>
            <a:r>
              <a:rPr lang="en-US" altLang="zh-CN" i="1" dirty="0" err="1" smtClean="0"/>
              <a:t>a</a:t>
            </a:r>
            <a:r>
              <a:rPr lang="en-US" altLang="zh-CN" i="1" baseline="30000" dirty="0" err="1" smtClean="0"/>
              <a:t>i</a:t>
            </a:r>
            <a:r>
              <a:rPr lang="en-US" altLang="zh-CN" dirty="0" smtClean="0"/>
              <a:t> </a:t>
            </a:r>
            <a:r>
              <a:rPr lang="en-US" altLang="zh-CN" dirty="0" smtClean="0">
                <a:sym typeface="Symbol"/>
              </a:rPr>
              <a:t></a:t>
            </a:r>
            <a:r>
              <a:rPr lang="zh-CN" altLang="en-US" dirty="0" smtClean="0">
                <a:sym typeface="Symbol"/>
              </a:rPr>
              <a:t> </a:t>
            </a:r>
            <a:r>
              <a:rPr lang="en-US" altLang="zh-CN" i="1" dirty="0" smtClean="0"/>
              <a:t>b</a:t>
            </a:r>
            <a:r>
              <a:rPr lang="en-US" altLang="zh-CN" dirty="0" smtClean="0"/>
              <a:t> mod </a:t>
            </a:r>
            <a:r>
              <a:rPr lang="en-US" altLang="zh-CN" i="1" dirty="0" smtClean="0"/>
              <a:t>N</a:t>
            </a:r>
            <a:r>
              <a:rPr lang="en-US" altLang="zh-CN" dirty="0" smtClean="0"/>
              <a:t>  </a:t>
            </a:r>
          </a:p>
          <a:p>
            <a:pPr lvl="1"/>
            <a:r>
              <a:rPr lang="en-US" altLang="zh-CN" dirty="0" err="1" smtClean="0"/>
              <a:t>dlog</a:t>
            </a:r>
            <a:r>
              <a:rPr lang="en-US" altLang="zh-CN" i="1" baseline="-25000" dirty="0" err="1" smtClean="0"/>
              <a:t>a</a:t>
            </a:r>
            <a:r>
              <a:rPr lang="en-US" altLang="zh-CN" baseline="-25000" dirty="0" smtClean="0"/>
              <a:t>, </a:t>
            </a:r>
            <a:r>
              <a:rPr lang="en-US" altLang="zh-CN" i="1" baseline="-25000" dirty="0" smtClean="0"/>
              <a:t>N</a:t>
            </a:r>
            <a:r>
              <a:rPr lang="en-US" altLang="zh-CN" dirty="0" smtClean="0"/>
              <a:t>(</a:t>
            </a:r>
            <a:r>
              <a:rPr lang="en-US" altLang="zh-CN" i="1" dirty="0" smtClean="0"/>
              <a:t>b</a:t>
            </a:r>
            <a:r>
              <a:rPr lang="en-US" altLang="zh-CN" dirty="0" smtClean="0"/>
              <a:t>) = </a:t>
            </a:r>
            <a:r>
              <a:rPr lang="en-US" altLang="zh-CN" i="1" dirty="0" err="1" smtClean="0"/>
              <a:t>i</a:t>
            </a:r>
            <a:endParaRPr lang="en-US" altLang="zh-CN" i="1" dirty="0" smtClean="0"/>
          </a:p>
          <a:p>
            <a:pPr lvl="1"/>
            <a:r>
              <a:rPr lang="en-US" altLang="zh-CN" dirty="0" smtClean="0"/>
              <a:t>The discrete logarithm of </a:t>
            </a:r>
            <a:r>
              <a:rPr lang="en-US" altLang="zh-CN" i="1" dirty="0" smtClean="0"/>
              <a:t>b</a:t>
            </a:r>
            <a:r>
              <a:rPr lang="en-US" altLang="zh-CN" dirty="0" smtClean="0"/>
              <a:t> to base </a:t>
            </a:r>
            <a:r>
              <a:rPr lang="en-US" altLang="zh-CN" i="1" dirty="0" smtClean="0"/>
              <a:t>a</a:t>
            </a:r>
            <a:r>
              <a:rPr lang="en-US" altLang="zh-CN" dirty="0" smtClean="0"/>
              <a:t> modulo </a:t>
            </a:r>
            <a:r>
              <a:rPr lang="en-US" altLang="zh-CN" i="1" dirty="0" smtClean="0"/>
              <a:t>N</a:t>
            </a:r>
          </a:p>
          <a:p>
            <a:r>
              <a:rPr lang="en-US" altLang="zh-CN" dirty="0" smtClean="0"/>
              <a:t>A primitive root (</a:t>
            </a:r>
            <a:r>
              <a:rPr lang="zh-CN" altLang="en-US" dirty="0" smtClean="0"/>
              <a:t>本原根</a:t>
            </a:r>
            <a:r>
              <a:rPr lang="en-US" altLang="zh-CN" dirty="0" smtClean="0"/>
              <a:t>) </a:t>
            </a:r>
            <a:r>
              <a:rPr lang="en-US" altLang="zh-CN" i="1" dirty="0" smtClean="0"/>
              <a:t>a</a:t>
            </a:r>
            <a:r>
              <a:rPr lang="en-US" altLang="zh-CN" dirty="0" smtClean="0"/>
              <a:t> for some prime number </a:t>
            </a:r>
            <a:r>
              <a:rPr lang="en-US" altLang="zh-CN" i="1" dirty="0" smtClean="0"/>
              <a:t>p</a:t>
            </a:r>
          </a:p>
          <a:p>
            <a:r>
              <a:rPr lang="en-US" altLang="zh-CN" dirty="0" smtClean="0"/>
              <a:t>The exponent </a:t>
            </a:r>
            <a:r>
              <a:rPr lang="en-US" altLang="zh-CN" b="1" i="1" dirty="0" err="1" smtClean="0"/>
              <a:t>i</a:t>
            </a:r>
            <a:r>
              <a:rPr lang="en-US" altLang="zh-CN" dirty="0" smtClean="0"/>
              <a:t> is referred to as the </a:t>
            </a:r>
            <a:r>
              <a:rPr lang="en-US" altLang="zh-CN" b="1" dirty="0" smtClean="0"/>
              <a:t>discrete logarithm</a:t>
            </a:r>
            <a:r>
              <a:rPr lang="en-US" altLang="zh-CN" dirty="0" smtClean="0"/>
              <a:t> of the number </a:t>
            </a:r>
            <a:r>
              <a:rPr lang="en-US" altLang="zh-CN" b="1" i="1" dirty="0" smtClean="0"/>
              <a:t>b</a:t>
            </a:r>
            <a:r>
              <a:rPr lang="en-US" altLang="zh-CN" dirty="0" smtClean="0"/>
              <a:t> for the base </a:t>
            </a:r>
            <a:r>
              <a:rPr lang="en-US" altLang="zh-CN" b="1" i="1" dirty="0" smtClean="0"/>
              <a:t>a</a:t>
            </a:r>
            <a:r>
              <a:rPr lang="en-US" altLang="zh-CN" b="1" dirty="0" smtClean="0"/>
              <a:t> mod </a:t>
            </a:r>
            <a:r>
              <a:rPr lang="en-US" altLang="zh-CN" b="1" i="1" dirty="0" smtClean="0"/>
              <a:t>p</a:t>
            </a:r>
            <a:r>
              <a:rPr lang="en-US" altLang="zh-CN" dirty="0" smtClean="0"/>
              <a:t>, denoted as </a:t>
            </a:r>
            <a:r>
              <a:rPr lang="en-US" altLang="zh-CN" i="1" dirty="0" err="1" smtClean="0"/>
              <a:t>i</a:t>
            </a:r>
            <a:r>
              <a:rPr lang="en-US" altLang="zh-CN" dirty="0" smtClean="0"/>
              <a:t> = </a:t>
            </a:r>
            <a:r>
              <a:rPr lang="en-US" altLang="zh-CN" dirty="0" err="1" smtClean="0"/>
              <a:t>dlog</a:t>
            </a:r>
            <a:r>
              <a:rPr lang="en-US" altLang="zh-CN" i="1" baseline="-25000" dirty="0" err="1" smtClean="0"/>
              <a:t>a</a:t>
            </a:r>
            <a:r>
              <a:rPr lang="en-US" altLang="zh-CN" baseline="-25000" dirty="0" smtClean="0"/>
              <a:t>, </a:t>
            </a:r>
            <a:r>
              <a:rPr lang="en-US" altLang="zh-CN" i="1" baseline="-25000" dirty="0" smtClean="0"/>
              <a:t>p</a:t>
            </a:r>
            <a:r>
              <a:rPr lang="en-US" altLang="zh-CN" dirty="0" smtClean="0"/>
              <a:t>(</a:t>
            </a:r>
            <a:r>
              <a:rPr lang="en-US" altLang="zh-CN" i="1" dirty="0" smtClean="0"/>
              <a:t>b</a:t>
            </a:r>
            <a:r>
              <a:rPr lang="en-US" altLang="zh-CN" dirty="0" smtClean="0"/>
              <a:t>)</a:t>
            </a:r>
          </a:p>
          <a:p>
            <a:endParaRPr lang="zh-CN" altLang="en-US" dirty="0"/>
          </a:p>
        </p:txBody>
      </p:sp>
    </p:spTree>
    <p:extLst>
      <p:ext uri="{BB962C8B-B14F-4D97-AF65-F5344CB8AC3E}">
        <p14:creationId xmlns:p14="http://schemas.microsoft.com/office/powerpoint/2010/main" val="147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Direct bitwise operations for multiplications in </a:t>
            </a:r>
            <a:r>
              <a:rPr lang="en-US" altLang="zh-CN" b="1" i="1" dirty="0" smtClean="0"/>
              <a:t>GF</a:t>
            </a:r>
            <a:r>
              <a:rPr lang="en-US" altLang="zh-CN" dirty="0" smtClean="0"/>
              <a:t>(2</a:t>
            </a:r>
            <a:r>
              <a:rPr lang="en-US" altLang="zh-CN" baseline="30000" dirty="0" smtClean="0"/>
              <a:t>8</a:t>
            </a:r>
            <a:r>
              <a:rPr lang="en-US" altLang="zh-CN" dirty="0" smtClean="0"/>
              <a:t>)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30</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Multiplying a general polynomial </a:t>
            </a:r>
            <a:r>
              <a:rPr lang="en-US" altLang="zh-CN" i="1" dirty="0" smtClean="0"/>
              <a:t>f</a:t>
            </a:r>
            <a:r>
              <a:rPr lang="en-US" altLang="zh-CN" dirty="0" smtClean="0"/>
              <a:t>(</a:t>
            </a:r>
            <a:r>
              <a:rPr lang="en-US" altLang="zh-CN" i="1" dirty="0" smtClean="0"/>
              <a:t>x</a:t>
            </a:r>
            <a:r>
              <a:rPr lang="en-US" altLang="zh-CN" dirty="0" smtClean="0"/>
              <a:t>) in </a:t>
            </a:r>
            <a:r>
              <a:rPr lang="en-US" altLang="zh-CN" b="1" i="1" dirty="0" smtClean="0"/>
              <a:t>GF</a:t>
            </a:r>
            <a:r>
              <a:rPr lang="en-US" altLang="zh-CN" dirty="0" smtClean="0"/>
              <a:t>(2</a:t>
            </a:r>
            <a:r>
              <a:rPr lang="en-US" altLang="zh-CN" baseline="30000" dirty="0" smtClean="0"/>
              <a:t>8</a:t>
            </a:r>
            <a:r>
              <a:rPr lang="en-US" altLang="zh-CN" dirty="0" smtClean="0"/>
              <a:t>) by just </a:t>
            </a:r>
            <a:r>
              <a:rPr lang="en-US" altLang="zh-CN" i="1" dirty="0" smtClean="0"/>
              <a:t>x</a:t>
            </a:r>
          </a:p>
          <a:p>
            <a:r>
              <a:rPr lang="en-US" altLang="zh-CN" i="1" dirty="0" smtClean="0"/>
              <a:t>f</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7</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6</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1</a:t>
            </a:r>
            <a:r>
              <a:rPr lang="en-US" altLang="zh-CN" i="1" dirty="0" smtClean="0"/>
              <a:t>x</a:t>
            </a:r>
            <a:r>
              <a:rPr lang="en-US" altLang="zh-CN" dirty="0" smtClean="0"/>
              <a:t> + </a:t>
            </a:r>
            <a:r>
              <a:rPr lang="en-US" altLang="zh-CN" i="1" dirty="0" smtClean="0"/>
              <a:t>b</a:t>
            </a:r>
            <a:r>
              <a:rPr lang="en-US" altLang="zh-CN" baseline="-25000" dirty="0" smtClean="0"/>
              <a:t>0</a:t>
            </a:r>
          </a:p>
          <a:p>
            <a:r>
              <a:rPr lang="en-US" altLang="zh-CN" dirty="0" smtClean="0"/>
              <a:t>This </a:t>
            </a:r>
            <a:r>
              <a:rPr lang="en-US" altLang="zh-CN" i="1" dirty="0" smtClean="0"/>
              <a:t>f</a:t>
            </a:r>
            <a:r>
              <a:rPr lang="en-US" altLang="zh-CN" dirty="0" smtClean="0"/>
              <a:t>(</a:t>
            </a:r>
            <a:r>
              <a:rPr lang="en-US" altLang="zh-CN" i="1" dirty="0" smtClean="0"/>
              <a:t>x</a:t>
            </a:r>
            <a:r>
              <a:rPr lang="en-US" altLang="zh-CN" dirty="0" smtClean="0"/>
              <a:t>) stands for the bit pattern </a:t>
            </a:r>
            <a:r>
              <a:rPr lang="en-US" altLang="zh-CN" i="1" dirty="0" smtClean="0"/>
              <a:t>b</a:t>
            </a:r>
            <a:r>
              <a:rPr lang="en-US" altLang="zh-CN" baseline="-25000" dirty="0" smtClean="0"/>
              <a:t>7</a:t>
            </a:r>
            <a:r>
              <a:rPr lang="en-US" altLang="zh-CN" i="1" dirty="0" smtClean="0"/>
              <a:t>b</a:t>
            </a:r>
            <a:r>
              <a:rPr lang="en-US" altLang="zh-CN" baseline="-25000" dirty="0" smtClean="0"/>
              <a:t>6</a:t>
            </a:r>
            <a:r>
              <a:rPr lang="en-US" altLang="zh-CN" i="1" dirty="0" smtClean="0"/>
              <a:t>b</a:t>
            </a:r>
            <a:r>
              <a:rPr lang="en-US" altLang="zh-CN" baseline="-25000" dirty="0" smtClean="0"/>
              <a:t>5</a:t>
            </a:r>
            <a:r>
              <a:rPr lang="en-US" altLang="zh-CN" i="1" dirty="0" smtClean="0"/>
              <a:t>b</a:t>
            </a:r>
            <a:r>
              <a:rPr lang="en-US" altLang="zh-CN" baseline="-25000" dirty="0" smtClean="0"/>
              <a:t>4</a:t>
            </a:r>
            <a:r>
              <a:rPr lang="en-US" altLang="zh-CN" i="1" dirty="0" smtClean="0"/>
              <a:t>b</a:t>
            </a:r>
            <a:r>
              <a:rPr lang="en-US" altLang="zh-CN" baseline="-25000" dirty="0" smtClean="0"/>
              <a:t>3</a:t>
            </a:r>
            <a:r>
              <a:rPr lang="en-US" altLang="zh-CN" i="1" dirty="0" smtClean="0"/>
              <a:t>b</a:t>
            </a:r>
            <a:r>
              <a:rPr lang="en-US" altLang="zh-CN" baseline="-25000" dirty="0" smtClean="0"/>
              <a:t>2</a:t>
            </a:r>
            <a:r>
              <a:rPr lang="en-US" altLang="zh-CN" i="1" dirty="0" smtClean="0"/>
              <a:t>b</a:t>
            </a:r>
            <a:r>
              <a:rPr lang="en-US" altLang="zh-CN" baseline="-25000" dirty="0" smtClean="0"/>
              <a:t>1</a:t>
            </a:r>
            <a:r>
              <a:rPr lang="en-US" altLang="zh-CN" i="1" dirty="0" smtClean="0"/>
              <a:t>b</a:t>
            </a:r>
            <a:r>
              <a:rPr lang="en-US" altLang="zh-CN" baseline="-25000" dirty="0" smtClean="0"/>
              <a:t>0</a:t>
            </a:r>
            <a:endParaRPr lang="en-US" altLang="zh-CN" dirty="0" smtClean="0"/>
          </a:p>
          <a:p>
            <a:r>
              <a:rPr lang="en-US" altLang="zh-CN" i="1" dirty="0" err="1" smtClean="0"/>
              <a:t>xf</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7</a:t>
            </a:r>
            <a:r>
              <a:rPr lang="en-US" altLang="zh-CN" i="1" dirty="0" smtClean="0"/>
              <a:t>x</a:t>
            </a:r>
            <a:r>
              <a:rPr lang="en-US" altLang="zh-CN" baseline="30000" dirty="0" smtClean="0"/>
              <a:t>8</a:t>
            </a:r>
            <a:r>
              <a:rPr lang="en-US" altLang="zh-CN" dirty="0" smtClean="0"/>
              <a:t> +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p>
          <a:p>
            <a:r>
              <a:rPr lang="en-US" altLang="zh-CN" dirty="0" smtClean="0"/>
              <a:t>If </a:t>
            </a:r>
            <a:r>
              <a:rPr lang="en-US" altLang="zh-CN" i="1" dirty="0" smtClean="0"/>
              <a:t>b</a:t>
            </a:r>
            <a:r>
              <a:rPr lang="en-US" altLang="zh-CN" baseline="-25000" dirty="0" smtClean="0"/>
              <a:t>7</a:t>
            </a:r>
            <a:r>
              <a:rPr lang="en-US" altLang="zh-CN" dirty="0" smtClean="0"/>
              <a:t> = 0, the output bit pattern is </a:t>
            </a:r>
            <a:r>
              <a:rPr lang="en-US" altLang="zh-CN" i="1" dirty="0" smtClean="0"/>
              <a:t>b</a:t>
            </a:r>
            <a:r>
              <a:rPr lang="en-US" altLang="zh-CN" baseline="-25000" dirty="0" smtClean="0"/>
              <a:t>6</a:t>
            </a:r>
            <a:r>
              <a:rPr lang="en-US" altLang="zh-CN" i="1" dirty="0" smtClean="0"/>
              <a:t>b</a:t>
            </a:r>
            <a:r>
              <a:rPr lang="en-US" altLang="zh-CN" baseline="-25000" dirty="0" smtClean="0"/>
              <a:t>5</a:t>
            </a:r>
            <a:r>
              <a:rPr lang="en-US" altLang="zh-CN" i="1" dirty="0" smtClean="0"/>
              <a:t>b</a:t>
            </a:r>
            <a:r>
              <a:rPr lang="en-US" altLang="zh-CN" baseline="-25000" dirty="0" smtClean="0"/>
              <a:t>4</a:t>
            </a:r>
            <a:r>
              <a:rPr lang="en-US" altLang="zh-CN" i="1" dirty="0" smtClean="0"/>
              <a:t>b</a:t>
            </a:r>
            <a:r>
              <a:rPr lang="en-US" altLang="zh-CN" baseline="-25000" dirty="0" smtClean="0"/>
              <a:t>3</a:t>
            </a:r>
            <a:r>
              <a:rPr lang="en-US" altLang="zh-CN" i="1" dirty="0" smtClean="0"/>
              <a:t>b</a:t>
            </a:r>
            <a:r>
              <a:rPr lang="en-US" altLang="zh-CN" baseline="-25000" dirty="0" smtClean="0"/>
              <a:t>2</a:t>
            </a:r>
            <a:r>
              <a:rPr lang="en-US" altLang="zh-CN" i="1" dirty="0" smtClean="0"/>
              <a:t>b</a:t>
            </a:r>
            <a:r>
              <a:rPr lang="en-US" altLang="zh-CN" baseline="-25000" dirty="0" smtClean="0"/>
              <a:t>1</a:t>
            </a:r>
            <a:r>
              <a:rPr lang="en-US" altLang="zh-CN" i="1" dirty="0" smtClean="0"/>
              <a:t>b</a:t>
            </a:r>
            <a:r>
              <a:rPr lang="en-US" altLang="zh-CN" baseline="-25000" dirty="0" smtClean="0"/>
              <a:t>0</a:t>
            </a:r>
            <a:r>
              <a:rPr lang="en-US" altLang="zh-CN" dirty="0" smtClean="0"/>
              <a:t>0</a:t>
            </a:r>
          </a:p>
          <a:p>
            <a:r>
              <a:rPr lang="en-US" altLang="zh-CN" dirty="0" smtClean="0"/>
              <a:t>If </a:t>
            </a:r>
            <a:r>
              <a:rPr lang="en-US" altLang="zh-CN" i="1" dirty="0" smtClean="0"/>
              <a:t>b</a:t>
            </a:r>
            <a:r>
              <a:rPr lang="en-US" altLang="zh-CN" baseline="-25000" dirty="0" smtClean="0"/>
              <a:t>7</a:t>
            </a:r>
            <a:r>
              <a:rPr lang="en-US" altLang="zh-CN" dirty="0" smtClean="0"/>
              <a:t> = 1, calculate the remainder of </a:t>
            </a:r>
            <a:r>
              <a:rPr lang="en-US" altLang="zh-CN" i="1" dirty="0" err="1" smtClean="0"/>
              <a:t>xf</a:t>
            </a:r>
            <a:r>
              <a:rPr lang="en-US" altLang="zh-CN" dirty="0" smtClean="0"/>
              <a:t>(</a:t>
            </a:r>
            <a:r>
              <a:rPr lang="en-US" altLang="zh-CN" i="1" dirty="0" smtClean="0"/>
              <a:t>x</a:t>
            </a:r>
            <a:r>
              <a:rPr lang="en-US" altLang="zh-CN" dirty="0" smtClean="0"/>
              <a:t>) modulo </a:t>
            </a:r>
            <a:r>
              <a:rPr lang="en-US" altLang="zh-CN" i="1" dirty="0" smtClean="0"/>
              <a:t>m</a:t>
            </a:r>
            <a:r>
              <a:rPr lang="en-US" altLang="zh-CN" dirty="0" smtClean="0"/>
              <a:t>(</a:t>
            </a:r>
            <a:r>
              <a:rPr lang="en-US" altLang="zh-CN" i="1" dirty="0" smtClean="0"/>
              <a:t>x</a:t>
            </a:r>
            <a:r>
              <a:rPr lang="en-US" altLang="zh-CN" dirty="0" smtClean="0"/>
              <a:t>)</a:t>
            </a:r>
          </a:p>
          <a:p>
            <a:pPr lvl="1">
              <a:buNone/>
            </a:pPr>
            <a:r>
              <a:rPr lang="en-US" altLang="zh-CN" i="1" dirty="0" err="1" smtClean="0"/>
              <a:t>xf</a:t>
            </a:r>
            <a:r>
              <a:rPr lang="en-US" altLang="zh-CN" dirty="0" smtClean="0"/>
              <a:t>(</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a:t>
            </a:r>
          </a:p>
          <a:p>
            <a:pPr marL="0" lvl="1" indent="0">
              <a:buNone/>
            </a:pPr>
            <a:r>
              <a:rPr lang="en-US" altLang="zh-CN" dirty="0" smtClean="0"/>
              <a:t>= </a:t>
            </a:r>
            <a:r>
              <a:rPr lang="en-US" altLang="zh-CN" i="1" dirty="0" smtClean="0"/>
              <a:t>b</a:t>
            </a:r>
            <a:r>
              <a:rPr lang="en-US" altLang="zh-CN" baseline="-25000" dirty="0" smtClean="0"/>
              <a:t>7</a:t>
            </a:r>
            <a:r>
              <a:rPr lang="en-US" altLang="zh-CN" i="1" dirty="0" smtClean="0"/>
              <a:t>x</a:t>
            </a:r>
            <a:r>
              <a:rPr lang="en-US" altLang="zh-CN" baseline="30000" dirty="0" smtClean="0"/>
              <a:t>8</a:t>
            </a:r>
            <a:r>
              <a:rPr lang="en-US" altLang="zh-CN" dirty="0" smtClean="0"/>
              <a:t> +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a:t>
            </a:r>
          </a:p>
          <a:p>
            <a:pPr marL="0" lvl="1" indent="0">
              <a:buNone/>
            </a:pPr>
            <a:r>
              <a:rPr lang="en-US" altLang="zh-CN" dirty="0" smtClean="0"/>
              <a:t>=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8</a:t>
            </a:r>
            <a:r>
              <a:rPr lang="en-US" altLang="zh-CN" dirty="0" smtClean="0"/>
              <a:t> mod </a:t>
            </a:r>
            <a:r>
              <a:rPr lang="en-US" altLang="zh-CN" i="1" dirty="0" smtClean="0"/>
              <a:t>m</a:t>
            </a:r>
            <a:r>
              <a:rPr lang="en-US" altLang="zh-CN" dirty="0" smtClean="0"/>
              <a:t>(</a:t>
            </a:r>
            <a:r>
              <a:rPr lang="en-US" altLang="zh-CN" i="1" dirty="0" smtClean="0"/>
              <a:t>x</a:t>
            </a:r>
            <a:r>
              <a:rPr lang="en-US" altLang="zh-CN" dirty="0" smtClean="0"/>
              <a:t>)</a:t>
            </a:r>
          </a:p>
          <a:p>
            <a:pPr marL="0" lvl="1" indent="0">
              <a:buNone/>
            </a:pPr>
            <a:r>
              <a:rPr lang="en-US" altLang="zh-CN" dirty="0" smtClean="0"/>
              <a:t>= (</a:t>
            </a:r>
            <a:r>
              <a:rPr lang="en-US" altLang="zh-CN" i="1" dirty="0" smtClean="0"/>
              <a:t>b</a:t>
            </a:r>
            <a:r>
              <a:rPr lang="en-US" altLang="zh-CN" baseline="-25000" dirty="0" smtClean="0"/>
              <a:t>6</a:t>
            </a:r>
            <a:r>
              <a:rPr lang="en-US" altLang="zh-CN" i="1" dirty="0" smtClean="0"/>
              <a:t>x</a:t>
            </a:r>
            <a:r>
              <a:rPr lang="en-US" altLang="zh-CN" baseline="30000" dirty="0" smtClean="0"/>
              <a:t>7</a:t>
            </a:r>
            <a:r>
              <a:rPr lang="en-US" altLang="zh-CN" dirty="0" smtClean="0"/>
              <a:t> + </a:t>
            </a:r>
            <a:r>
              <a:rPr lang="en-US" altLang="zh-CN" i="1" dirty="0" smtClean="0"/>
              <a:t>b</a:t>
            </a:r>
            <a:r>
              <a:rPr lang="en-US" altLang="zh-CN" baseline="-25000" dirty="0" smtClean="0"/>
              <a:t>5</a:t>
            </a:r>
            <a:r>
              <a:rPr lang="en-US" altLang="zh-CN" i="1" dirty="0" smtClean="0"/>
              <a:t>x</a:t>
            </a:r>
            <a:r>
              <a:rPr lang="en-US" altLang="zh-CN" baseline="30000" dirty="0" smtClean="0"/>
              <a:t>6</a:t>
            </a:r>
            <a:r>
              <a:rPr lang="en-US" altLang="zh-CN" dirty="0" smtClean="0"/>
              <a:t> + </a:t>
            </a:r>
            <a:r>
              <a:rPr lang="en-US" altLang="zh-CN" i="1" dirty="0" smtClean="0"/>
              <a:t>b</a:t>
            </a:r>
            <a:r>
              <a:rPr lang="en-US" altLang="zh-CN" baseline="-25000" dirty="0" smtClean="0"/>
              <a:t>4</a:t>
            </a:r>
            <a:r>
              <a:rPr lang="en-US" altLang="zh-CN" i="1" dirty="0" smtClean="0"/>
              <a:t>x</a:t>
            </a:r>
            <a:r>
              <a:rPr lang="en-US" altLang="zh-CN" baseline="30000" dirty="0" smtClean="0"/>
              <a:t>5</a:t>
            </a:r>
            <a:r>
              <a:rPr lang="en-US" altLang="zh-CN" dirty="0" smtClean="0"/>
              <a:t> + </a:t>
            </a:r>
            <a:r>
              <a:rPr lang="en-US" altLang="zh-CN" i="1" dirty="0" smtClean="0"/>
              <a:t>b</a:t>
            </a:r>
            <a:r>
              <a:rPr lang="en-US" altLang="zh-CN" baseline="-25000" dirty="0" smtClean="0"/>
              <a:t>3</a:t>
            </a:r>
            <a:r>
              <a:rPr lang="en-US" altLang="zh-CN" i="1" dirty="0" smtClean="0"/>
              <a:t>x</a:t>
            </a:r>
            <a:r>
              <a:rPr lang="en-US" altLang="zh-CN" baseline="30000" dirty="0" smtClean="0"/>
              <a:t>4</a:t>
            </a:r>
            <a:r>
              <a:rPr lang="en-US" altLang="zh-CN" dirty="0" smtClean="0"/>
              <a:t> + </a:t>
            </a:r>
            <a:r>
              <a:rPr lang="en-US" altLang="zh-CN" i="1" dirty="0" smtClean="0"/>
              <a:t>b</a:t>
            </a:r>
            <a:r>
              <a:rPr lang="en-US" altLang="zh-CN" baseline="-25000" dirty="0" smtClean="0"/>
              <a:t>2</a:t>
            </a:r>
            <a:r>
              <a:rPr lang="en-US" altLang="zh-CN" i="1" dirty="0" smtClean="0"/>
              <a:t>x</a:t>
            </a:r>
            <a:r>
              <a:rPr lang="en-US" altLang="zh-CN" baseline="30000" dirty="0" smtClean="0"/>
              <a:t>3</a:t>
            </a:r>
            <a:r>
              <a:rPr lang="en-US" altLang="zh-CN" dirty="0" smtClean="0"/>
              <a:t> + </a:t>
            </a:r>
            <a:r>
              <a:rPr lang="en-US" altLang="zh-CN" i="1" dirty="0" smtClean="0"/>
              <a:t>b</a:t>
            </a:r>
            <a:r>
              <a:rPr lang="en-US" altLang="zh-CN" baseline="-25000" dirty="0" smtClean="0"/>
              <a:t>1</a:t>
            </a:r>
            <a:r>
              <a:rPr lang="en-US" altLang="zh-CN" i="1" dirty="0" smtClean="0"/>
              <a:t>x</a:t>
            </a:r>
            <a:r>
              <a:rPr lang="en-US" altLang="zh-CN" baseline="30000" dirty="0" smtClean="0"/>
              <a:t>2</a:t>
            </a:r>
            <a:r>
              <a:rPr lang="en-US" altLang="zh-CN" dirty="0" smtClean="0"/>
              <a:t> + </a:t>
            </a:r>
            <a:r>
              <a:rPr lang="en-US" altLang="zh-CN" i="1" dirty="0" smtClean="0"/>
              <a:t>b</a:t>
            </a:r>
            <a:r>
              <a:rPr lang="en-US" altLang="zh-CN" baseline="-25000" dirty="0" smtClean="0"/>
              <a:t>0</a:t>
            </a:r>
            <a:r>
              <a:rPr lang="en-US" altLang="zh-CN" i="1" dirty="0" smtClean="0"/>
              <a:t>x</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a:t>
            </a:r>
          </a:p>
          <a:p>
            <a:pPr marL="0" lvl="1" indent="0">
              <a:buNone/>
            </a:pPr>
            <a:r>
              <a:rPr lang="en-US" altLang="zh-CN" dirty="0" smtClean="0"/>
              <a:t>= </a:t>
            </a:r>
            <a:r>
              <a:rPr lang="en-US" altLang="zh-CN" i="1" dirty="0" smtClean="0"/>
              <a:t>b</a:t>
            </a:r>
            <a:r>
              <a:rPr lang="en-US" altLang="zh-CN" baseline="-25000" dirty="0" smtClean="0"/>
              <a:t>6</a:t>
            </a:r>
            <a:r>
              <a:rPr lang="en-US" altLang="zh-CN" i="1" dirty="0" smtClean="0"/>
              <a:t>b</a:t>
            </a:r>
            <a:r>
              <a:rPr lang="en-US" altLang="zh-CN" baseline="-25000" dirty="0" smtClean="0"/>
              <a:t>5</a:t>
            </a:r>
            <a:r>
              <a:rPr lang="en-US" altLang="zh-CN" i="1" dirty="0" smtClean="0"/>
              <a:t>b</a:t>
            </a:r>
            <a:r>
              <a:rPr lang="en-US" altLang="zh-CN" baseline="-25000" dirty="0" smtClean="0"/>
              <a:t>4</a:t>
            </a:r>
            <a:r>
              <a:rPr lang="en-US" altLang="zh-CN" i="1" dirty="0" smtClean="0"/>
              <a:t>b</a:t>
            </a:r>
            <a:r>
              <a:rPr lang="en-US" altLang="zh-CN" baseline="-25000" dirty="0" smtClean="0"/>
              <a:t>3</a:t>
            </a:r>
            <a:r>
              <a:rPr lang="en-US" altLang="zh-CN" i="1" dirty="0" smtClean="0"/>
              <a:t>b</a:t>
            </a:r>
            <a:r>
              <a:rPr lang="en-US" altLang="zh-CN" baseline="-25000" dirty="0" smtClean="0"/>
              <a:t>2</a:t>
            </a:r>
            <a:r>
              <a:rPr lang="en-US" altLang="zh-CN" i="1" dirty="0" smtClean="0"/>
              <a:t>b</a:t>
            </a:r>
            <a:r>
              <a:rPr lang="en-US" altLang="zh-CN" baseline="-25000" dirty="0" smtClean="0"/>
              <a:t>1</a:t>
            </a:r>
            <a:r>
              <a:rPr lang="en-US" altLang="zh-CN" i="1" dirty="0" smtClean="0"/>
              <a:t>b</a:t>
            </a:r>
            <a:r>
              <a:rPr lang="en-US" altLang="zh-CN" baseline="-25000" dirty="0" smtClean="0"/>
              <a:t>0</a:t>
            </a:r>
            <a:r>
              <a:rPr lang="en-US" altLang="zh-CN" dirty="0" smtClean="0"/>
              <a:t>0 </a:t>
            </a:r>
            <a:r>
              <a:rPr lang="en-US" altLang="zh-CN" dirty="0" smtClean="0">
                <a:sym typeface="Symbol"/>
              </a:rPr>
              <a:t> 00011011</a:t>
            </a:r>
          </a:p>
          <a:p>
            <a:pPr marL="0" lvl="1" indent="0">
              <a:buNone/>
            </a:pPr>
            <a:r>
              <a:rPr lang="en-US" altLang="zh-CN" dirty="0" smtClean="0">
                <a:sym typeface="Symbol"/>
              </a:rPr>
              <a:t>the addition in </a:t>
            </a:r>
            <a:r>
              <a:rPr lang="en-US" altLang="zh-CN" b="1" i="1" dirty="0" smtClean="0">
                <a:sym typeface="Symbol"/>
              </a:rPr>
              <a:t>GF</a:t>
            </a:r>
            <a:r>
              <a:rPr lang="en-US" altLang="zh-CN" dirty="0" smtClean="0">
                <a:sym typeface="Symbol"/>
              </a:rPr>
              <a:t>(2</a:t>
            </a:r>
            <a:r>
              <a:rPr lang="en-US" altLang="zh-CN" baseline="30000" dirty="0" smtClean="0">
                <a:sym typeface="Symbol"/>
              </a:rPr>
              <a:t>8</a:t>
            </a:r>
            <a:r>
              <a:rPr lang="en-US" altLang="zh-CN" dirty="0" smtClean="0">
                <a:sym typeface="Symbol"/>
              </a:rPr>
              <a:t>) corresponds to the logical XOR operation for the bit patterns involved</a:t>
            </a:r>
            <a:endParaRPr lang="zh-CN" alt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Summary of how a multiplication is carried out in </a:t>
            </a:r>
            <a:r>
              <a:rPr lang="en-US" altLang="zh-CN" b="1" i="1" dirty="0" smtClean="0"/>
              <a:t>GF</a:t>
            </a:r>
            <a:r>
              <a:rPr lang="en-US" altLang="zh-CN" dirty="0" smtClean="0"/>
              <a:t>(2</a:t>
            </a:r>
            <a:r>
              <a:rPr lang="en-US" altLang="zh-CN" baseline="30000" dirty="0" smtClean="0"/>
              <a:t>8</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31</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dirty="0" smtClean="0"/>
              <a:t>Multiply two bit patterns </a:t>
            </a:r>
            <a:r>
              <a:rPr lang="en-US" altLang="zh-CN" i="1" dirty="0" smtClean="0"/>
              <a:t>B</a:t>
            </a:r>
            <a:r>
              <a:rPr lang="en-US" altLang="zh-CN" baseline="-25000" dirty="0" smtClean="0"/>
              <a:t>1</a:t>
            </a:r>
            <a:r>
              <a:rPr lang="en-US" altLang="zh-CN" dirty="0" smtClean="0"/>
              <a:t> and </a:t>
            </a:r>
            <a:r>
              <a:rPr lang="en-US" altLang="zh-CN" i="1" dirty="0" smtClean="0"/>
              <a:t>B</a:t>
            </a:r>
            <a:r>
              <a:rPr lang="en-US" altLang="zh-CN" baseline="-25000" dirty="0" smtClean="0"/>
              <a:t>2</a:t>
            </a:r>
            <a:r>
              <a:rPr lang="en-US" altLang="zh-CN" dirty="0" smtClean="0"/>
              <a:t>, each 8 bits long</a:t>
            </a:r>
          </a:p>
          <a:p>
            <a:r>
              <a:rPr lang="en-US" altLang="zh-CN" dirty="0" smtClean="0"/>
              <a:t>If </a:t>
            </a:r>
            <a:r>
              <a:rPr lang="en-US" altLang="zh-CN" i="1" dirty="0" smtClean="0"/>
              <a:t>B</a:t>
            </a:r>
            <a:r>
              <a:rPr lang="en-US" altLang="zh-CN" baseline="-25000" dirty="0" smtClean="0"/>
              <a:t>2</a:t>
            </a:r>
            <a:r>
              <a:rPr lang="en-US" altLang="zh-CN" dirty="0" smtClean="0"/>
              <a:t> is the bit pattern 00000001, then obviously nothing needs to be done. The result is </a:t>
            </a:r>
            <a:r>
              <a:rPr lang="en-US" altLang="zh-CN" i="1" dirty="0" smtClean="0"/>
              <a:t>B</a:t>
            </a:r>
            <a:r>
              <a:rPr lang="en-US" altLang="zh-CN" baseline="-25000" dirty="0" smtClean="0"/>
              <a:t>1</a:t>
            </a:r>
            <a:r>
              <a:rPr lang="en-US" altLang="zh-CN" dirty="0" smtClean="0"/>
              <a:t> itself</a:t>
            </a:r>
          </a:p>
          <a:p>
            <a:r>
              <a:rPr lang="en-US" altLang="zh-CN" dirty="0" smtClean="0"/>
              <a:t>If </a:t>
            </a:r>
            <a:r>
              <a:rPr lang="en-US" altLang="zh-CN" i="1" dirty="0" smtClean="0"/>
              <a:t>B</a:t>
            </a:r>
            <a:r>
              <a:rPr lang="en-US" altLang="zh-CN" baseline="-25000" dirty="0" smtClean="0"/>
              <a:t>2</a:t>
            </a:r>
            <a:r>
              <a:rPr lang="en-US" altLang="zh-CN" dirty="0" smtClean="0"/>
              <a:t> is the bit pattern 00000010, then we are multiplying </a:t>
            </a:r>
            <a:r>
              <a:rPr lang="en-US" altLang="zh-CN" i="1" dirty="0" smtClean="0"/>
              <a:t>B</a:t>
            </a:r>
            <a:r>
              <a:rPr lang="en-US" altLang="zh-CN" baseline="-25000" dirty="0" smtClean="0"/>
              <a:t>1</a:t>
            </a:r>
            <a:r>
              <a:rPr lang="en-US" altLang="zh-CN" dirty="0" smtClean="0"/>
              <a:t> by </a:t>
            </a:r>
            <a:r>
              <a:rPr lang="en-US" altLang="zh-CN" i="1" dirty="0" smtClean="0"/>
              <a:t>x</a:t>
            </a:r>
            <a:r>
              <a:rPr lang="en-US" altLang="zh-CN" dirty="0" smtClean="0"/>
              <a:t>. </a:t>
            </a:r>
          </a:p>
          <a:p>
            <a:pPr lvl="1"/>
            <a:r>
              <a:rPr lang="en-US" altLang="zh-CN" dirty="0" smtClean="0"/>
              <a:t>If </a:t>
            </a:r>
            <a:r>
              <a:rPr lang="en-US" altLang="zh-CN" i="1" dirty="0" smtClean="0"/>
              <a:t>B</a:t>
            </a:r>
            <a:r>
              <a:rPr lang="en-US" altLang="zh-CN" baseline="-25000" dirty="0" smtClean="0"/>
              <a:t>1</a:t>
            </a:r>
            <a:r>
              <a:rPr lang="en-US" altLang="zh-CN" dirty="0" smtClean="0"/>
              <a:t>’s Most Significant Bit is 0, the result is obtained by shifting the </a:t>
            </a:r>
            <a:r>
              <a:rPr lang="en-US" altLang="zh-CN" i="1" dirty="0" smtClean="0"/>
              <a:t>B</a:t>
            </a:r>
            <a:r>
              <a:rPr lang="en-US" altLang="zh-CN" baseline="-25000" dirty="0" smtClean="0"/>
              <a:t>1</a:t>
            </a:r>
            <a:r>
              <a:rPr lang="en-US" altLang="zh-CN" dirty="0" smtClean="0"/>
              <a:t> bit pattern to the left by one bit and inserting a 0 bit from the right</a:t>
            </a:r>
          </a:p>
          <a:p>
            <a:pPr lvl="1"/>
            <a:r>
              <a:rPr lang="en-US" altLang="zh-CN" dirty="0" smtClean="0"/>
              <a:t>If </a:t>
            </a:r>
            <a:r>
              <a:rPr lang="en-US" altLang="zh-CN" i="1" dirty="0" smtClean="0"/>
              <a:t>B</a:t>
            </a:r>
            <a:r>
              <a:rPr lang="en-US" altLang="zh-CN" baseline="-25000" dirty="0" smtClean="0"/>
              <a:t>1</a:t>
            </a:r>
            <a:r>
              <a:rPr lang="en-US" altLang="zh-CN" dirty="0" smtClean="0"/>
              <a:t>’s MSB is 1, shift the </a:t>
            </a:r>
            <a:r>
              <a:rPr lang="en-US" altLang="zh-CN" i="1" dirty="0" smtClean="0"/>
              <a:t>B</a:t>
            </a:r>
            <a:r>
              <a:rPr lang="en-US" altLang="zh-CN" baseline="-25000" dirty="0" smtClean="0"/>
              <a:t>1</a:t>
            </a:r>
            <a:r>
              <a:rPr lang="en-US" altLang="zh-CN" dirty="0" smtClean="0"/>
              <a:t> bit pattern to the left as above. Next, take the XOR of the shifted pattern with the bit pattern 00011011 for the final answer</a:t>
            </a:r>
          </a:p>
          <a:p>
            <a:r>
              <a:rPr lang="en-US" altLang="zh-CN" dirty="0" smtClean="0"/>
              <a:t>If </a:t>
            </a:r>
            <a:r>
              <a:rPr lang="en-US" altLang="zh-CN" i="1" dirty="0" smtClean="0"/>
              <a:t>B</a:t>
            </a:r>
            <a:r>
              <a:rPr lang="en-US" altLang="zh-CN" baseline="-25000" dirty="0" smtClean="0"/>
              <a:t>2</a:t>
            </a:r>
            <a:r>
              <a:rPr lang="en-US" altLang="zh-CN" dirty="0" smtClean="0"/>
              <a:t> is the bit pattern 00000100, then we are multiplying </a:t>
            </a:r>
            <a:r>
              <a:rPr lang="en-US" altLang="zh-CN" i="1" dirty="0" smtClean="0"/>
              <a:t>B</a:t>
            </a:r>
            <a:r>
              <a:rPr lang="en-US" altLang="zh-CN" baseline="-25000" dirty="0" smtClean="0"/>
              <a:t>1</a:t>
            </a:r>
            <a:r>
              <a:rPr lang="en-US" altLang="zh-CN" dirty="0" smtClean="0"/>
              <a:t> by </a:t>
            </a:r>
            <a:r>
              <a:rPr lang="en-US" altLang="zh-CN" i="1" dirty="0" smtClean="0"/>
              <a:t>x</a:t>
            </a:r>
            <a:r>
              <a:rPr lang="en-US" altLang="zh-CN" baseline="30000" dirty="0" smtClean="0"/>
              <a:t>2</a:t>
            </a:r>
            <a:r>
              <a:rPr lang="en-US" altLang="zh-CN" dirty="0" smtClean="0"/>
              <a:t>. This amounts to first multiplying </a:t>
            </a:r>
            <a:r>
              <a:rPr lang="en-US" altLang="zh-CN" i="1" dirty="0" smtClean="0"/>
              <a:t>B</a:t>
            </a:r>
            <a:r>
              <a:rPr lang="en-US" altLang="zh-CN" baseline="-25000" dirty="0" smtClean="0"/>
              <a:t>1</a:t>
            </a:r>
            <a:r>
              <a:rPr lang="en-US" altLang="zh-CN" dirty="0" smtClean="0"/>
              <a:t> by </a:t>
            </a:r>
            <a:r>
              <a:rPr lang="en-US" altLang="zh-CN" i="1" dirty="0" smtClean="0"/>
              <a:t>x</a:t>
            </a:r>
            <a:r>
              <a:rPr lang="en-US" altLang="zh-CN" dirty="0" smtClean="0"/>
              <a:t>, and then multiplying the result again by </a:t>
            </a:r>
            <a:r>
              <a:rPr lang="en-US" altLang="zh-CN" i="1" dirty="0" smtClean="0"/>
              <a:t>x</a:t>
            </a:r>
            <a:r>
              <a:rPr lang="en-US" altLang="zh-CN" dirty="0" smtClean="0"/>
              <a:t>. So it amounts to two applications of the logic in the previous two steps</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Summary of how a multiplication is carried out in </a:t>
            </a:r>
            <a:r>
              <a:rPr lang="en-US" altLang="zh-CN" b="1" i="1" dirty="0" smtClean="0"/>
              <a:t>GF</a:t>
            </a:r>
            <a:r>
              <a:rPr lang="en-US" altLang="zh-CN" dirty="0" smtClean="0"/>
              <a:t>(2</a:t>
            </a:r>
            <a:r>
              <a:rPr lang="en-US" altLang="zh-CN" baseline="30000" dirty="0" smtClean="0"/>
              <a:t>8</a:t>
            </a:r>
            <a:r>
              <a:rPr lang="en-US" altLang="zh-CN" dirty="0" smtClean="0"/>
              <a:t>)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32</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In general, if </a:t>
            </a:r>
            <a:r>
              <a:rPr lang="en-US" altLang="zh-CN" i="1" dirty="0" smtClean="0"/>
              <a:t>B</a:t>
            </a:r>
            <a:r>
              <a:rPr lang="en-US" altLang="zh-CN" baseline="-25000" dirty="0" smtClean="0"/>
              <a:t>2</a:t>
            </a:r>
            <a:r>
              <a:rPr lang="en-US" altLang="zh-CN" dirty="0" smtClean="0"/>
              <a:t> consists of a single bit in the </a:t>
            </a:r>
            <a:r>
              <a:rPr lang="en-US" altLang="zh-CN" i="1" dirty="0" err="1" smtClean="0"/>
              <a:t>j</a:t>
            </a:r>
            <a:r>
              <a:rPr lang="en-US" altLang="zh-CN" baseline="30000" dirty="0" err="1" smtClean="0"/>
              <a:t>th</a:t>
            </a:r>
            <a:r>
              <a:rPr lang="en-US" altLang="zh-CN" dirty="0" smtClean="0"/>
              <a:t> position from the right (using the 0 index for the right-most position), we need </a:t>
            </a:r>
            <a:r>
              <a:rPr lang="en-US" altLang="zh-CN" i="1" dirty="0" smtClean="0"/>
              <a:t>j</a:t>
            </a:r>
            <a:r>
              <a:rPr lang="en-US" altLang="zh-CN" dirty="0" smtClean="0"/>
              <a:t> applications of the logic laid out above for multiplying with </a:t>
            </a:r>
            <a:r>
              <a:rPr lang="en-US" altLang="zh-CN" i="1" dirty="0" smtClean="0"/>
              <a:t>x</a:t>
            </a:r>
          </a:p>
          <a:p>
            <a:r>
              <a:rPr lang="en-US" altLang="zh-CN" dirty="0" smtClean="0"/>
              <a:t>Even more generally, when </a:t>
            </a:r>
            <a:r>
              <a:rPr lang="en-US" altLang="zh-CN" i="1" dirty="0" smtClean="0"/>
              <a:t>B</a:t>
            </a:r>
            <a:r>
              <a:rPr lang="en-US" altLang="zh-CN" baseline="-25000" dirty="0" smtClean="0"/>
              <a:t>2</a:t>
            </a:r>
            <a:r>
              <a:rPr lang="en-US" altLang="zh-CN" dirty="0" smtClean="0"/>
              <a:t> consists of an arbitrary bit pattern, we consider the bit pattern to be a sum of bit patterns each containing only single bit</a:t>
            </a:r>
          </a:p>
          <a:p>
            <a:r>
              <a:rPr lang="en-US" altLang="zh-CN" dirty="0" smtClean="0"/>
              <a:t>For example, if </a:t>
            </a:r>
            <a:r>
              <a:rPr lang="en-US" altLang="zh-CN" i="1" dirty="0" smtClean="0"/>
              <a:t>B</a:t>
            </a:r>
            <a:r>
              <a:rPr lang="en-US" altLang="zh-CN" baseline="-25000" dirty="0" smtClean="0"/>
              <a:t>2</a:t>
            </a:r>
            <a:r>
              <a:rPr lang="en-US" altLang="zh-CN" dirty="0" smtClean="0"/>
              <a:t> is 10000011, we can write</a:t>
            </a:r>
          </a:p>
          <a:p>
            <a:pPr lvl="1"/>
            <a:r>
              <a:rPr lang="en-US" altLang="zh-CN" i="1" dirty="0" smtClean="0"/>
              <a:t>B</a:t>
            </a:r>
            <a:r>
              <a:rPr lang="en-US" altLang="zh-CN" baseline="-25000" dirty="0" smtClean="0"/>
              <a:t>1</a:t>
            </a:r>
            <a:r>
              <a:rPr lang="en-US" altLang="zh-CN" dirty="0" smtClean="0">
                <a:sym typeface="Symbol"/>
              </a:rPr>
              <a:t> </a:t>
            </a:r>
            <a:r>
              <a:rPr lang="en-AU" dirty="0" smtClean="0"/>
              <a:t> </a:t>
            </a:r>
            <a:r>
              <a:rPr lang="en-US" altLang="zh-CN" dirty="0" smtClean="0"/>
              <a:t>10000011 </a:t>
            </a:r>
          </a:p>
          <a:p>
            <a:pPr lvl="1">
              <a:buNone/>
            </a:pPr>
            <a:r>
              <a:rPr lang="en-US" altLang="zh-CN" dirty="0" smtClean="0"/>
              <a:t>= </a:t>
            </a:r>
            <a:r>
              <a:rPr lang="en-US" altLang="zh-CN" i="1" dirty="0" smtClean="0"/>
              <a:t>B</a:t>
            </a:r>
            <a:r>
              <a:rPr lang="en-US" altLang="zh-CN" baseline="-25000" dirty="0" smtClean="0"/>
              <a:t>1</a:t>
            </a:r>
            <a:r>
              <a:rPr lang="en-US" altLang="zh-CN" dirty="0" smtClean="0"/>
              <a:t> </a:t>
            </a:r>
            <a:r>
              <a:rPr lang="en-US" altLang="zh-CN" dirty="0" smtClean="0">
                <a:sym typeface="Symbol"/>
              </a:rPr>
              <a:t></a:t>
            </a:r>
            <a:r>
              <a:rPr lang="en-AU" dirty="0" smtClean="0"/>
              <a:t> </a:t>
            </a:r>
            <a:r>
              <a:rPr lang="en-US" altLang="zh-CN" dirty="0" smtClean="0"/>
              <a:t>(00000001 + 00000010 + 10000000) </a:t>
            </a:r>
          </a:p>
          <a:p>
            <a:pPr lvl="1">
              <a:buNone/>
            </a:pPr>
            <a:r>
              <a:rPr lang="en-US" altLang="zh-CN" dirty="0" smtClean="0"/>
              <a:t>= (</a:t>
            </a:r>
            <a:r>
              <a:rPr lang="en-US" altLang="zh-CN" i="1" dirty="0" smtClean="0"/>
              <a:t>B</a:t>
            </a:r>
            <a:r>
              <a:rPr lang="en-US" altLang="zh-CN" baseline="-25000" dirty="0" smtClean="0"/>
              <a:t>1</a:t>
            </a:r>
            <a:r>
              <a:rPr lang="en-US" altLang="zh-CN" dirty="0" smtClean="0"/>
              <a:t> </a:t>
            </a:r>
            <a:r>
              <a:rPr lang="en-US" altLang="zh-CN" dirty="0" smtClean="0">
                <a:sym typeface="Symbol"/>
              </a:rPr>
              <a:t></a:t>
            </a:r>
            <a:r>
              <a:rPr lang="en-AU" dirty="0" smtClean="0"/>
              <a:t> </a:t>
            </a:r>
            <a:r>
              <a:rPr lang="en-US" altLang="zh-CN" dirty="0" smtClean="0"/>
              <a:t>00000001) + (</a:t>
            </a:r>
            <a:r>
              <a:rPr lang="en-US" altLang="zh-CN" i="1" dirty="0" smtClean="0"/>
              <a:t>B</a:t>
            </a:r>
            <a:r>
              <a:rPr lang="en-US" altLang="zh-CN" baseline="-25000" dirty="0" smtClean="0"/>
              <a:t>1</a:t>
            </a:r>
            <a:r>
              <a:rPr lang="en-US" altLang="zh-CN" dirty="0" smtClean="0"/>
              <a:t> </a:t>
            </a:r>
            <a:r>
              <a:rPr lang="en-US" altLang="zh-CN" dirty="0" smtClean="0">
                <a:sym typeface="Symbol"/>
              </a:rPr>
              <a:t></a:t>
            </a:r>
            <a:r>
              <a:rPr lang="en-AU" dirty="0" smtClean="0"/>
              <a:t> </a:t>
            </a:r>
            <a:r>
              <a:rPr lang="en-US" altLang="zh-CN" dirty="0" smtClean="0"/>
              <a:t>00000010) + (</a:t>
            </a:r>
            <a:r>
              <a:rPr lang="en-US" altLang="zh-CN" i="1" dirty="0" smtClean="0"/>
              <a:t>B</a:t>
            </a:r>
            <a:r>
              <a:rPr lang="en-US" altLang="zh-CN" baseline="-25000" dirty="0" smtClean="0"/>
              <a:t>1</a:t>
            </a:r>
            <a:r>
              <a:rPr lang="en-US" altLang="zh-CN" dirty="0" smtClean="0">
                <a:sym typeface="Symbol"/>
              </a:rPr>
              <a:t> </a:t>
            </a:r>
            <a:r>
              <a:rPr lang="en-AU" dirty="0" smtClean="0"/>
              <a:t> </a:t>
            </a:r>
            <a:r>
              <a:rPr lang="en-US" altLang="zh-CN" dirty="0" smtClean="0"/>
              <a:t>10000000) </a:t>
            </a:r>
          </a:p>
          <a:p>
            <a:pPr lvl="1">
              <a:buNone/>
            </a:pPr>
            <a:r>
              <a:rPr lang="en-US" altLang="zh-CN" dirty="0" smtClean="0"/>
              <a:t>= (</a:t>
            </a:r>
            <a:r>
              <a:rPr lang="en-US" altLang="zh-CN" i="1" dirty="0" smtClean="0"/>
              <a:t>B</a:t>
            </a:r>
            <a:r>
              <a:rPr lang="en-US" altLang="zh-CN" baseline="-25000" dirty="0" smtClean="0"/>
              <a:t>1</a:t>
            </a:r>
            <a:r>
              <a:rPr lang="en-US" altLang="zh-CN" dirty="0" smtClean="0">
                <a:sym typeface="Symbol"/>
              </a:rPr>
              <a:t> </a:t>
            </a:r>
            <a:r>
              <a:rPr lang="en-AU" dirty="0" smtClean="0"/>
              <a:t> </a:t>
            </a:r>
            <a:r>
              <a:rPr lang="en-US" altLang="zh-CN" dirty="0" smtClean="0"/>
              <a:t>00000001)</a:t>
            </a:r>
            <a:r>
              <a:rPr lang="en-US" altLang="zh-CN" dirty="0" smtClean="0">
                <a:sym typeface="Symbol"/>
              </a:rPr>
              <a:t>  </a:t>
            </a:r>
            <a:r>
              <a:rPr lang="en-US" altLang="zh-CN" dirty="0" smtClean="0"/>
              <a:t>(</a:t>
            </a:r>
            <a:r>
              <a:rPr lang="en-US" altLang="zh-CN" i="1" dirty="0" smtClean="0"/>
              <a:t>B</a:t>
            </a:r>
            <a:r>
              <a:rPr lang="en-US" altLang="zh-CN" baseline="-25000" dirty="0" smtClean="0"/>
              <a:t>1</a:t>
            </a:r>
            <a:r>
              <a:rPr lang="en-US" altLang="zh-CN" dirty="0" smtClean="0">
                <a:sym typeface="Symbol"/>
              </a:rPr>
              <a:t>  </a:t>
            </a:r>
            <a:r>
              <a:rPr lang="en-US" altLang="zh-CN" dirty="0" smtClean="0"/>
              <a:t>00000010)</a:t>
            </a:r>
            <a:r>
              <a:rPr lang="en-US" altLang="zh-CN" dirty="0" smtClean="0">
                <a:sym typeface="Symbol"/>
              </a:rPr>
              <a:t>  </a:t>
            </a:r>
            <a:r>
              <a:rPr lang="en-US" altLang="zh-CN" dirty="0" smtClean="0"/>
              <a:t>(</a:t>
            </a:r>
            <a:r>
              <a:rPr lang="en-US" altLang="zh-CN" i="1" dirty="0" smtClean="0"/>
              <a:t>B</a:t>
            </a:r>
            <a:r>
              <a:rPr lang="en-US" altLang="zh-CN" baseline="-25000" dirty="0" smtClean="0"/>
              <a:t>1</a:t>
            </a:r>
            <a:r>
              <a:rPr lang="en-US" altLang="zh-CN" dirty="0" smtClean="0">
                <a:sym typeface="Symbol"/>
              </a:rPr>
              <a:t>  </a:t>
            </a:r>
            <a:r>
              <a:rPr lang="en-US" altLang="zh-CN" dirty="0" smtClean="0"/>
              <a:t>10000000)</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Finding multiplicative inverses in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33</a:t>
            </a:fld>
            <a:endParaRPr lang="zh-CN" altLang="en-US"/>
          </a:p>
        </p:txBody>
      </p:sp>
      <p:sp>
        <p:nvSpPr>
          <p:cNvPr id="6" name="内容占位符 5"/>
          <p:cNvSpPr>
            <a:spLocks noGrp="1"/>
          </p:cNvSpPr>
          <p:nvPr>
            <p:ph sz="quarter" idx="1"/>
          </p:nvPr>
        </p:nvSpPr>
        <p:spPr/>
        <p:txBody>
          <a:bodyPr/>
          <a:lstStyle/>
          <a:p>
            <a:r>
              <a:rPr lang="en-US" altLang="zh-CN" dirty="0" smtClean="0"/>
              <a:t>How about division? Can division be carried out directly on the bit patterns? You could if you knew the multiplicative inverses of the bit patterns. Dividing a bit pattern </a:t>
            </a:r>
            <a:r>
              <a:rPr lang="en-US" altLang="zh-CN" i="1" dirty="0" smtClean="0"/>
              <a:t>B</a:t>
            </a:r>
            <a:r>
              <a:rPr lang="en-US" altLang="zh-CN" baseline="-25000" dirty="0" smtClean="0"/>
              <a:t>1</a:t>
            </a:r>
            <a:r>
              <a:rPr lang="en-US" altLang="zh-CN" dirty="0" smtClean="0"/>
              <a:t> by the bit pattern </a:t>
            </a:r>
            <a:r>
              <a:rPr lang="en-US" altLang="zh-CN" i="1" dirty="0" smtClean="0"/>
              <a:t>B</a:t>
            </a:r>
            <a:r>
              <a:rPr lang="en-US" altLang="zh-CN" baseline="-25000" dirty="0" smtClean="0"/>
              <a:t>2</a:t>
            </a:r>
            <a:r>
              <a:rPr lang="en-US" altLang="zh-CN" dirty="0" smtClean="0"/>
              <a:t> would mean multiplying </a:t>
            </a:r>
            <a:r>
              <a:rPr lang="en-US" altLang="zh-CN" i="1" dirty="0" smtClean="0"/>
              <a:t>B</a:t>
            </a:r>
            <a:r>
              <a:rPr lang="en-US" altLang="zh-CN" baseline="-25000" dirty="0" smtClean="0"/>
              <a:t>1</a:t>
            </a:r>
            <a:r>
              <a:rPr lang="en-US" altLang="zh-CN" dirty="0" smtClean="0"/>
              <a:t> by the multiplicative inverse of </a:t>
            </a:r>
            <a:r>
              <a:rPr lang="en-US" altLang="zh-CN" i="1" dirty="0" smtClean="0"/>
              <a:t>B</a:t>
            </a:r>
            <a:r>
              <a:rPr lang="en-US" altLang="zh-CN" baseline="-25000" dirty="0" smtClean="0"/>
              <a:t>2</a:t>
            </a:r>
          </a:p>
          <a:p>
            <a:r>
              <a:rPr lang="en-US" altLang="zh-CN" dirty="0" smtClean="0"/>
              <a:t>Use the Extended Euclid’s Algorithm to find the multiplicative inverse (MI) of </a:t>
            </a:r>
            <a:r>
              <a:rPr lang="en-US" altLang="zh-CN" i="1" dirty="0" smtClean="0"/>
              <a:t>B</a:t>
            </a:r>
            <a:r>
              <a:rPr lang="en-US" altLang="zh-CN" baseline="-25000" dirty="0" smtClean="0"/>
              <a:t>2</a:t>
            </a:r>
            <a:r>
              <a:rPr lang="en-US" altLang="zh-CN" dirty="0" smtClean="0"/>
              <a:t> in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Finding multiplicative inverses in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34</a:t>
            </a:fld>
            <a:endParaRPr lang="zh-CN" altLang="en-US"/>
          </a:p>
        </p:txBody>
      </p:sp>
      <p:sp>
        <p:nvSpPr>
          <p:cNvPr id="6" name="内容占位符 5"/>
          <p:cNvSpPr>
            <a:spLocks noGrp="1"/>
          </p:cNvSpPr>
          <p:nvPr>
            <p:ph sz="quarter" idx="1"/>
          </p:nvPr>
        </p:nvSpPr>
        <p:spPr/>
        <p:txBody>
          <a:bodyPr>
            <a:normAutofit fontScale="85000" lnSpcReduction="20000"/>
          </a:bodyPr>
          <a:lstStyle/>
          <a:p>
            <a:r>
              <a:rPr lang="en-US" altLang="zh-CN" dirty="0" smtClean="0"/>
              <a:t>Irreducible polynomial </a:t>
            </a:r>
            <a:r>
              <a:rPr lang="en-US" altLang="zh-CN" i="1" dirty="0" smtClean="0"/>
              <a:t>b</a:t>
            </a:r>
            <a:r>
              <a:rPr lang="en-US" altLang="zh-CN" baseline="-25000" dirty="0" smtClean="0"/>
              <a:t>1</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8</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3</a:t>
            </a:r>
            <a:r>
              <a:rPr lang="en-US" altLang="zh-CN" dirty="0" smtClean="0"/>
              <a:t> + </a:t>
            </a:r>
            <a:r>
              <a:rPr lang="en-US" altLang="zh-CN" i="1" dirty="0" smtClean="0"/>
              <a:t>x </a:t>
            </a:r>
            <a:r>
              <a:rPr lang="en-US" altLang="zh-CN" dirty="0" smtClean="0"/>
              <a:t>+ 1 defines </a:t>
            </a:r>
            <a:r>
              <a:rPr lang="en-US" altLang="zh-CN" b="1" i="1" dirty="0" smtClean="0"/>
              <a:t>GF</a:t>
            </a:r>
            <a:r>
              <a:rPr lang="en-US" altLang="zh-CN" dirty="0" smtClean="0"/>
              <a:t>(2</a:t>
            </a:r>
            <a:r>
              <a:rPr lang="en-US" altLang="zh-CN" baseline="30000" dirty="0" smtClean="0"/>
              <a:t>8</a:t>
            </a:r>
            <a:r>
              <a:rPr lang="en-US" altLang="zh-CN" dirty="0" smtClean="0"/>
              <a:t>)</a:t>
            </a:r>
          </a:p>
          <a:p>
            <a:r>
              <a:rPr lang="en-US" altLang="zh-CN" dirty="0" smtClean="0"/>
              <a:t>For a polynomial </a:t>
            </a:r>
            <a:r>
              <a:rPr lang="en-US" altLang="zh-CN" i="1" dirty="0" smtClean="0"/>
              <a:t>b</a:t>
            </a:r>
            <a:r>
              <a:rPr lang="en-US" altLang="zh-CN" baseline="-25000" dirty="0" smtClean="0"/>
              <a:t>2</a:t>
            </a:r>
            <a:r>
              <a:rPr lang="en-US" altLang="zh-CN" dirty="0" smtClean="0"/>
              <a:t>(</a:t>
            </a:r>
            <a:r>
              <a:rPr lang="en-US" altLang="zh-CN" i="1" dirty="0" smtClean="0"/>
              <a:t>x</a:t>
            </a:r>
            <a:r>
              <a:rPr lang="en-US" altLang="zh-CN" dirty="0" smtClean="0"/>
              <a:t>) = </a:t>
            </a:r>
            <a:r>
              <a:rPr lang="en-US" altLang="zh-CN" i="1" dirty="0" smtClean="0"/>
              <a:t>x</a:t>
            </a:r>
            <a:r>
              <a:rPr lang="en-US" altLang="zh-CN" baseline="30000" dirty="0" smtClean="0"/>
              <a:t>6</a:t>
            </a:r>
            <a:r>
              <a:rPr lang="en-US" altLang="zh-CN" dirty="0" smtClean="0"/>
              <a:t> + </a:t>
            </a:r>
            <a:r>
              <a:rPr lang="en-US" altLang="zh-CN" i="1" dirty="0" smtClean="0"/>
              <a:t>x</a:t>
            </a:r>
            <a:r>
              <a:rPr lang="en-US" altLang="zh-CN" baseline="30000" dirty="0" smtClean="0"/>
              <a:t>4</a:t>
            </a:r>
            <a:r>
              <a:rPr lang="en-US" altLang="zh-CN" dirty="0" smtClean="0"/>
              <a:t> + </a:t>
            </a:r>
            <a:r>
              <a:rPr lang="en-US" altLang="zh-CN" i="1" dirty="0" smtClean="0"/>
              <a:t>x </a:t>
            </a:r>
            <a:r>
              <a:rPr lang="en-US" altLang="zh-CN" dirty="0" smtClean="0"/>
              <a:t>+ 1 </a:t>
            </a:r>
            <a:r>
              <a:rPr lang="en-US" altLang="zh-CN" dirty="0" smtClean="0">
                <a:sym typeface="Symbol"/>
              </a:rPr>
              <a:t> </a:t>
            </a:r>
            <a:r>
              <a:rPr lang="en-US" altLang="zh-CN" b="1" i="1" dirty="0" smtClean="0"/>
              <a:t>GF</a:t>
            </a:r>
            <a:r>
              <a:rPr lang="en-US" altLang="zh-CN" dirty="0" smtClean="0"/>
              <a:t>(2</a:t>
            </a:r>
            <a:r>
              <a:rPr lang="en-US" altLang="zh-CN" baseline="30000" dirty="0" smtClean="0"/>
              <a:t>8</a:t>
            </a:r>
            <a:r>
              <a:rPr lang="en-US" altLang="zh-CN" dirty="0" smtClean="0"/>
              <a:t>), the MI of </a:t>
            </a:r>
            <a:r>
              <a:rPr lang="en-US" altLang="zh-CN" i="1" dirty="0" smtClean="0"/>
              <a:t>b</a:t>
            </a:r>
            <a:r>
              <a:rPr lang="en-US" altLang="zh-CN" baseline="-25000" dirty="0" smtClean="0"/>
              <a:t>2</a:t>
            </a:r>
            <a:r>
              <a:rPr lang="en-US" altLang="zh-CN" dirty="0" smtClean="0"/>
              <a:t>(</a:t>
            </a:r>
            <a:r>
              <a:rPr lang="en-US" altLang="zh-CN" i="1" dirty="0" smtClean="0"/>
              <a:t>x</a:t>
            </a:r>
            <a:r>
              <a:rPr lang="en-US" altLang="zh-CN" dirty="0" smtClean="0"/>
              <a:t>) </a:t>
            </a:r>
            <a:r>
              <a:rPr lang="en-US" altLang="zh-CN" dirty="0" smtClean="0">
                <a:sym typeface="Symbol"/>
              </a:rPr>
              <a:t> </a:t>
            </a:r>
            <a:r>
              <a:rPr lang="en-US" altLang="zh-CN" b="1" i="1" dirty="0" smtClean="0"/>
              <a:t>GF</a:t>
            </a:r>
            <a:r>
              <a:rPr lang="en-US" altLang="zh-CN" dirty="0" smtClean="0"/>
              <a:t>(2</a:t>
            </a:r>
            <a:r>
              <a:rPr lang="en-US" altLang="zh-CN" baseline="30000" dirty="0" smtClean="0"/>
              <a:t>8</a:t>
            </a:r>
            <a:r>
              <a:rPr lang="en-US" altLang="zh-CN" dirty="0" smtClean="0"/>
              <a:t>), denoted as </a:t>
            </a:r>
            <a:r>
              <a:rPr lang="en-US" altLang="zh-CN" i="1" dirty="0" smtClean="0"/>
              <a:t>b</a:t>
            </a:r>
            <a:r>
              <a:rPr lang="en-US" altLang="zh-CN" baseline="-25000" dirty="0" smtClean="0"/>
              <a:t>2</a:t>
            </a:r>
            <a:r>
              <a:rPr lang="en-US" altLang="zh-CN" dirty="0" smtClean="0"/>
              <a:t>(</a:t>
            </a:r>
            <a:r>
              <a:rPr lang="en-US" altLang="zh-CN" i="1" dirty="0" smtClean="0"/>
              <a:t>x</a:t>
            </a:r>
            <a:r>
              <a:rPr lang="en-US" altLang="zh-CN" dirty="0" smtClean="0"/>
              <a:t>)</a:t>
            </a:r>
            <a:r>
              <a:rPr lang="en-US" altLang="zh-CN" baseline="30000" dirty="0" smtClean="0"/>
              <a:t>-1</a:t>
            </a:r>
            <a:r>
              <a:rPr lang="en-US" altLang="zh-CN" dirty="0" smtClean="0"/>
              <a:t>, can be calculated as follows:</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i="1" dirty="0" smtClean="0"/>
              <a:t>b</a:t>
            </a:r>
            <a:r>
              <a:rPr lang="en-US" altLang="zh-CN" baseline="-25000" dirty="0" smtClean="0"/>
              <a:t>3</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1</a:t>
            </a:r>
            <a:r>
              <a:rPr lang="en-US" altLang="zh-CN" dirty="0" smtClean="0"/>
              <a:t>(</a:t>
            </a:r>
            <a:r>
              <a:rPr lang="en-US" altLang="zh-CN" i="1" dirty="0" smtClean="0"/>
              <a:t>x</a:t>
            </a:r>
            <a:r>
              <a:rPr lang="en-US" altLang="zh-CN" dirty="0" smtClean="0"/>
              <a:t>) – </a:t>
            </a:r>
            <a:r>
              <a:rPr lang="en-US" altLang="zh-CN" i="1" dirty="0" smtClean="0"/>
              <a:t>q</a:t>
            </a:r>
            <a:r>
              <a:rPr lang="en-US" altLang="zh-CN" baseline="-25000" dirty="0" smtClean="0"/>
              <a:t>1</a:t>
            </a:r>
            <a:r>
              <a:rPr lang="en-US" altLang="zh-CN" dirty="0" smtClean="0"/>
              <a:t>(</a:t>
            </a:r>
            <a:r>
              <a:rPr lang="en-US" altLang="zh-CN" i="1" dirty="0" smtClean="0"/>
              <a:t>x</a:t>
            </a:r>
            <a:r>
              <a:rPr lang="en-US" altLang="zh-CN" dirty="0" smtClean="0"/>
              <a:t>)</a:t>
            </a:r>
            <a:r>
              <a:rPr lang="en-US" altLang="zh-CN" i="1" dirty="0" smtClean="0"/>
              <a:t>b</a:t>
            </a:r>
            <a:r>
              <a:rPr lang="en-US" altLang="zh-CN" baseline="-25000" dirty="0" smtClean="0"/>
              <a:t>2</a:t>
            </a:r>
            <a:r>
              <a:rPr lang="en-US" altLang="zh-CN" dirty="0" smtClean="0"/>
              <a:t>(</a:t>
            </a:r>
            <a:r>
              <a:rPr lang="en-US" altLang="zh-CN" i="1" dirty="0" smtClean="0"/>
              <a:t>x</a:t>
            </a:r>
            <a:r>
              <a:rPr lang="en-US" altLang="zh-CN" dirty="0" smtClean="0"/>
              <a:t>), </a:t>
            </a:r>
            <a:r>
              <a:rPr lang="en-US" altLang="zh-CN" i="1" dirty="0" smtClean="0"/>
              <a:t>c</a:t>
            </a:r>
            <a:r>
              <a:rPr lang="en-US" altLang="zh-CN" baseline="-25000" dirty="0" smtClean="0"/>
              <a:t>3</a:t>
            </a:r>
            <a:r>
              <a:rPr lang="en-US" altLang="zh-CN" dirty="0" smtClean="0"/>
              <a:t>(</a:t>
            </a:r>
            <a:r>
              <a:rPr lang="en-US" altLang="zh-CN" i="1" dirty="0" smtClean="0"/>
              <a:t>x</a:t>
            </a:r>
            <a:r>
              <a:rPr lang="en-US" altLang="zh-CN" dirty="0" smtClean="0"/>
              <a:t>) = –</a:t>
            </a:r>
            <a:r>
              <a:rPr lang="en-US" altLang="zh-CN" i="1" dirty="0" smtClean="0"/>
              <a:t>q</a:t>
            </a:r>
            <a:r>
              <a:rPr lang="en-US" altLang="zh-CN" baseline="-25000" dirty="0" smtClean="0"/>
              <a:t>1</a:t>
            </a:r>
            <a:r>
              <a:rPr lang="en-US" altLang="zh-CN" dirty="0" smtClean="0"/>
              <a:t>(</a:t>
            </a:r>
            <a:r>
              <a:rPr lang="en-US" altLang="zh-CN" i="1" dirty="0" smtClean="0"/>
              <a:t>x</a:t>
            </a:r>
            <a:r>
              <a:rPr lang="en-US" altLang="zh-CN" dirty="0" smtClean="0"/>
              <a:t>)</a:t>
            </a:r>
            <a:r>
              <a:rPr lang="en-US" altLang="zh-CN" i="1" dirty="0" smtClean="0"/>
              <a:t>c</a:t>
            </a:r>
            <a:r>
              <a:rPr lang="en-US" altLang="zh-CN" baseline="-25000" dirty="0" smtClean="0"/>
              <a:t>2</a:t>
            </a:r>
            <a:r>
              <a:rPr lang="en-US" altLang="zh-CN" dirty="0" smtClean="0"/>
              <a:t>(</a:t>
            </a:r>
            <a:r>
              <a:rPr lang="en-US" altLang="zh-CN" i="1" dirty="0" smtClean="0"/>
              <a:t>x</a:t>
            </a:r>
            <a:r>
              <a:rPr lang="en-US" altLang="zh-CN" dirty="0" smtClean="0"/>
              <a:t>) + </a:t>
            </a:r>
            <a:r>
              <a:rPr lang="en-US" altLang="zh-CN" i="1" dirty="0" smtClean="0"/>
              <a:t>c</a:t>
            </a:r>
            <a:r>
              <a:rPr lang="en-US" altLang="zh-CN" baseline="-25000" dirty="0" smtClean="0"/>
              <a:t>1</a:t>
            </a:r>
            <a:r>
              <a:rPr lang="en-US" altLang="zh-CN" dirty="0" smtClean="0"/>
              <a:t>(</a:t>
            </a:r>
            <a:r>
              <a:rPr lang="en-US" altLang="zh-CN" i="1" dirty="0" smtClean="0"/>
              <a:t>x</a:t>
            </a:r>
            <a:r>
              <a:rPr lang="en-US" altLang="zh-CN" dirty="0" smtClean="0"/>
              <a:t>)</a:t>
            </a:r>
          </a:p>
          <a:p>
            <a:r>
              <a:rPr lang="en-US" altLang="zh-CN" i="1" dirty="0" smtClean="0"/>
              <a:t>b</a:t>
            </a:r>
            <a:r>
              <a:rPr lang="en-US" altLang="zh-CN" baseline="-25000" dirty="0" smtClean="0"/>
              <a:t>4</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2</a:t>
            </a:r>
            <a:r>
              <a:rPr lang="en-US" altLang="zh-CN" dirty="0" smtClean="0"/>
              <a:t>(</a:t>
            </a:r>
            <a:r>
              <a:rPr lang="en-US" altLang="zh-CN" i="1" dirty="0" smtClean="0"/>
              <a:t>x</a:t>
            </a:r>
            <a:r>
              <a:rPr lang="en-US" altLang="zh-CN" dirty="0" smtClean="0"/>
              <a:t>) – </a:t>
            </a:r>
            <a:r>
              <a:rPr lang="en-US" altLang="zh-CN" i="1" dirty="0" smtClean="0"/>
              <a:t>q</a:t>
            </a:r>
            <a:r>
              <a:rPr lang="en-US" altLang="zh-CN" baseline="-25000" dirty="0" smtClean="0"/>
              <a:t>2</a:t>
            </a:r>
            <a:r>
              <a:rPr lang="en-US" altLang="zh-CN" dirty="0" smtClean="0"/>
              <a:t>(</a:t>
            </a:r>
            <a:r>
              <a:rPr lang="en-US" altLang="zh-CN" i="1" dirty="0" smtClean="0"/>
              <a:t>x</a:t>
            </a:r>
            <a:r>
              <a:rPr lang="en-US" altLang="zh-CN" dirty="0" smtClean="0"/>
              <a:t>)</a:t>
            </a:r>
            <a:r>
              <a:rPr lang="en-US" altLang="zh-CN" i="1" dirty="0" smtClean="0"/>
              <a:t>b</a:t>
            </a:r>
            <a:r>
              <a:rPr lang="en-US" altLang="zh-CN" baseline="-25000" dirty="0" smtClean="0"/>
              <a:t>3</a:t>
            </a:r>
            <a:r>
              <a:rPr lang="en-US" altLang="zh-CN" dirty="0" smtClean="0"/>
              <a:t>(</a:t>
            </a:r>
            <a:r>
              <a:rPr lang="en-US" altLang="zh-CN" i="1" dirty="0" smtClean="0"/>
              <a:t>x</a:t>
            </a:r>
            <a:r>
              <a:rPr lang="en-US" altLang="zh-CN" dirty="0" smtClean="0"/>
              <a:t>), </a:t>
            </a:r>
            <a:r>
              <a:rPr lang="en-US" altLang="zh-CN" i="1" dirty="0" smtClean="0"/>
              <a:t>c</a:t>
            </a:r>
            <a:r>
              <a:rPr lang="en-US" altLang="zh-CN" baseline="-25000" dirty="0" smtClean="0"/>
              <a:t>4</a:t>
            </a:r>
            <a:r>
              <a:rPr lang="en-US" altLang="zh-CN" dirty="0" smtClean="0"/>
              <a:t>(</a:t>
            </a:r>
            <a:r>
              <a:rPr lang="en-US" altLang="zh-CN" i="1" dirty="0" smtClean="0"/>
              <a:t>x</a:t>
            </a:r>
            <a:r>
              <a:rPr lang="en-US" altLang="zh-CN" dirty="0" smtClean="0"/>
              <a:t>) = –</a:t>
            </a:r>
            <a:r>
              <a:rPr lang="en-US" altLang="zh-CN" i="1" dirty="0" smtClean="0"/>
              <a:t>q</a:t>
            </a:r>
            <a:r>
              <a:rPr lang="en-US" altLang="zh-CN" baseline="-25000" dirty="0" smtClean="0"/>
              <a:t>2</a:t>
            </a:r>
            <a:r>
              <a:rPr lang="en-US" altLang="zh-CN" dirty="0" smtClean="0"/>
              <a:t>(</a:t>
            </a:r>
            <a:r>
              <a:rPr lang="en-US" altLang="zh-CN" i="1" dirty="0" smtClean="0"/>
              <a:t>x</a:t>
            </a:r>
            <a:r>
              <a:rPr lang="en-US" altLang="zh-CN" dirty="0" smtClean="0"/>
              <a:t>)</a:t>
            </a:r>
            <a:r>
              <a:rPr lang="en-US" altLang="zh-CN" i="1" dirty="0" smtClean="0"/>
              <a:t>c</a:t>
            </a:r>
            <a:r>
              <a:rPr lang="en-US" altLang="zh-CN" baseline="-25000" dirty="0" smtClean="0"/>
              <a:t>3</a:t>
            </a:r>
            <a:r>
              <a:rPr lang="en-US" altLang="zh-CN" dirty="0" smtClean="0"/>
              <a:t>(</a:t>
            </a:r>
            <a:r>
              <a:rPr lang="en-US" altLang="zh-CN" i="1" dirty="0" smtClean="0"/>
              <a:t>x</a:t>
            </a:r>
            <a:r>
              <a:rPr lang="en-US" altLang="zh-CN" dirty="0" smtClean="0"/>
              <a:t>) + </a:t>
            </a:r>
            <a:r>
              <a:rPr lang="en-US" altLang="zh-CN" i="1" dirty="0" smtClean="0"/>
              <a:t>c</a:t>
            </a:r>
            <a:r>
              <a:rPr lang="en-US" altLang="zh-CN" baseline="-25000" dirty="0" smtClean="0"/>
              <a:t>2</a:t>
            </a:r>
            <a:r>
              <a:rPr lang="en-US" altLang="zh-CN" dirty="0" smtClean="0"/>
              <a:t>(</a:t>
            </a:r>
            <a:r>
              <a:rPr lang="en-US" altLang="zh-CN" i="1" dirty="0" smtClean="0"/>
              <a:t>x</a:t>
            </a:r>
            <a:r>
              <a:rPr lang="en-US" altLang="zh-CN" dirty="0" smtClean="0"/>
              <a:t>)</a:t>
            </a:r>
          </a:p>
          <a:p>
            <a:r>
              <a:rPr lang="en-US" altLang="zh-CN" i="1" dirty="0" smtClean="0"/>
              <a:t>b</a:t>
            </a:r>
            <a:r>
              <a:rPr lang="en-US" altLang="zh-CN" baseline="-25000" dirty="0" smtClean="0"/>
              <a:t>5</a:t>
            </a:r>
            <a:r>
              <a:rPr lang="en-US" altLang="zh-CN" dirty="0" smtClean="0"/>
              <a:t>(</a:t>
            </a:r>
            <a:r>
              <a:rPr lang="en-US" altLang="zh-CN" i="1" dirty="0" smtClean="0"/>
              <a:t>x</a:t>
            </a:r>
            <a:r>
              <a:rPr lang="en-US" altLang="zh-CN" dirty="0" smtClean="0"/>
              <a:t>) = </a:t>
            </a:r>
            <a:r>
              <a:rPr lang="en-US" altLang="zh-CN" i="1" dirty="0" smtClean="0"/>
              <a:t>b</a:t>
            </a:r>
            <a:r>
              <a:rPr lang="en-US" altLang="zh-CN" baseline="-25000" dirty="0" smtClean="0"/>
              <a:t>3</a:t>
            </a:r>
            <a:r>
              <a:rPr lang="en-US" altLang="zh-CN" dirty="0" smtClean="0"/>
              <a:t>(</a:t>
            </a:r>
            <a:r>
              <a:rPr lang="en-US" altLang="zh-CN" i="1" dirty="0" smtClean="0"/>
              <a:t>x</a:t>
            </a:r>
            <a:r>
              <a:rPr lang="en-US" altLang="zh-CN" dirty="0" smtClean="0"/>
              <a:t>) – </a:t>
            </a:r>
            <a:r>
              <a:rPr lang="en-US" altLang="zh-CN" i="1" dirty="0" smtClean="0"/>
              <a:t>q</a:t>
            </a:r>
            <a:r>
              <a:rPr lang="en-US" altLang="zh-CN" baseline="-25000" dirty="0" smtClean="0"/>
              <a:t>3</a:t>
            </a:r>
            <a:r>
              <a:rPr lang="en-US" altLang="zh-CN" dirty="0" smtClean="0"/>
              <a:t>(</a:t>
            </a:r>
            <a:r>
              <a:rPr lang="en-US" altLang="zh-CN" i="1" dirty="0" smtClean="0"/>
              <a:t>x</a:t>
            </a:r>
            <a:r>
              <a:rPr lang="en-US" altLang="zh-CN" dirty="0" smtClean="0"/>
              <a:t>)</a:t>
            </a:r>
            <a:r>
              <a:rPr lang="en-US" altLang="zh-CN" i="1" dirty="0" smtClean="0"/>
              <a:t>b</a:t>
            </a:r>
            <a:r>
              <a:rPr lang="en-US" altLang="zh-CN" baseline="-25000" dirty="0" smtClean="0"/>
              <a:t>4</a:t>
            </a:r>
            <a:r>
              <a:rPr lang="en-US" altLang="zh-CN" dirty="0" smtClean="0"/>
              <a:t>(</a:t>
            </a:r>
            <a:r>
              <a:rPr lang="en-US" altLang="zh-CN" i="1" dirty="0" smtClean="0"/>
              <a:t>x</a:t>
            </a:r>
            <a:r>
              <a:rPr lang="en-US" altLang="zh-CN" dirty="0" smtClean="0"/>
              <a:t>), </a:t>
            </a:r>
            <a:r>
              <a:rPr lang="en-US" altLang="zh-CN" i="1" dirty="0" smtClean="0"/>
              <a:t>c</a:t>
            </a:r>
            <a:r>
              <a:rPr lang="en-US" altLang="zh-CN" baseline="-25000" dirty="0" smtClean="0"/>
              <a:t>5</a:t>
            </a:r>
            <a:r>
              <a:rPr lang="en-US" altLang="zh-CN" dirty="0" smtClean="0"/>
              <a:t>(</a:t>
            </a:r>
            <a:r>
              <a:rPr lang="en-US" altLang="zh-CN" i="1" dirty="0" smtClean="0"/>
              <a:t>x</a:t>
            </a:r>
            <a:r>
              <a:rPr lang="en-US" altLang="zh-CN" dirty="0" smtClean="0"/>
              <a:t>) = –</a:t>
            </a:r>
            <a:r>
              <a:rPr lang="en-US" altLang="zh-CN" i="1" dirty="0" smtClean="0"/>
              <a:t>q</a:t>
            </a:r>
            <a:r>
              <a:rPr lang="en-US" altLang="zh-CN" baseline="-25000" dirty="0" smtClean="0"/>
              <a:t>3</a:t>
            </a:r>
            <a:r>
              <a:rPr lang="en-US" altLang="zh-CN" dirty="0" smtClean="0"/>
              <a:t>(</a:t>
            </a:r>
            <a:r>
              <a:rPr lang="en-US" altLang="zh-CN" i="1" dirty="0" smtClean="0"/>
              <a:t>x</a:t>
            </a:r>
            <a:r>
              <a:rPr lang="en-US" altLang="zh-CN" dirty="0" smtClean="0"/>
              <a:t>)</a:t>
            </a:r>
            <a:r>
              <a:rPr lang="en-US" altLang="zh-CN" i="1" dirty="0" smtClean="0"/>
              <a:t>c</a:t>
            </a:r>
            <a:r>
              <a:rPr lang="en-US" altLang="zh-CN" baseline="-25000" dirty="0" smtClean="0"/>
              <a:t>4</a:t>
            </a:r>
            <a:r>
              <a:rPr lang="en-US" altLang="zh-CN" dirty="0" smtClean="0"/>
              <a:t>(</a:t>
            </a:r>
            <a:r>
              <a:rPr lang="en-US" altLang="zh-CN" i="1" dirty="0" smtClean="0"/>
              <a:t>x</a:t>
            </a:r>
            <a:r>
              <a:rPr lang="en-US" altLang="zh-CN" dirty="0" smtClean="0"/>
              <a:t>) + </a:t>
            </a:r>
            <a:r>
              <a:rPr lang="en-US" altLang="zh-CN" i="1" dirty="0" smtClean="0"/>
              <a:t>c</a:t>
            </a:r>
            <a:r>
              <a:rPr lang="en-US" altLang="zh-CN" baseline="-25000" dirty="0" smtClean="0"/>
              <a:t>3</a:t>
            </a:r>
            <a:r>
              <a:rPr lang="en-US" altLang="zh-CN" dirty="0" smtClean="0"/>
              <a:t>(</a:t>
            </a:r>
            <a:r>
              <a:rPr lang="en-US" altLang="zh-CN" i="1" dirty="0" smtClean="0"/>
              <a:t>x</a:t>
            </a:r>
            <a:r>
              <a:rPr lang="en-US" altLang="zh-CN" dirty="0" smtClean="0"/>
              <a:t>)</a:t>
            </a:r>
          </a:p>
          <a:p>
            <a:endParaRPr lang="en-US" altLang="zh-CN" dirty="0" smtClean="0"/>
          </a:p>
          <a:p>
            <a:endParaRPr lang="zh-CN" altLang="en-US" sz="2800" dirty="0" smtClean="0"/>
          </a:p>
          <a:p>
            <a:endParaRPr lang="zh-CN" altLang="en-US" dirty="0" smtClean="0"/>
          </a:p>
          <a:p>
            <a:endParaRPr lang="en-US" altLang="zh-CN" dirty="0" smtClean="0"/>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2978515100"/>
              </p:ext>
            </p:extLst>
          </p:nvPr>
        </p:nvGraphicFramePr>
        <p:xfrm>
          <a:off x="1142976" y="2143116"/>
          <a:ext cx="6858048" cy="2494280"/>
        </p:xfrm>
        <a:graphic>
          <a:graphicData uri="http://schemas.openxmlformats.org/drawingml/2006/table">
            <a:tbl>
              <a:tblPr firstRow="1" bandRow="1">
                <a:tableStyleId>{69CF1AB2-1976-4502-BF36-3FF5EA218861}</a:tableStyleId>
              </a:tblPr>
              <a:tblGrid>
                <a:gridCol w="642946">
                  <a:extLst>
                    <a:ext uri="{9D8B030D-6E8A-4147-A177-3AD203B41FA5}">
                      <a16:colId xmlns:a16="http://schemas.microsoft.com/office/drawing/2014/main" val="20000"/>
                    </a:ext>
                  </a:extLst>
                </a:gridCol>
                <a:gridCol w="1205525">
                  <a:extLst>
                    <a:ext uri="{9D8B030D-6E8A-4147-A177-3AD203B41FA5}">
                      <a16:colId xmlns:a16="http://schemas.microsoft.com/office/drawing/2014/main" val="20001"/>
                    </a:ext>
                  </a:extLst>
                </a:gridCol>
                <a:gridCol w="1446630">
                  <a:extLst>
                    <a:ext uri="{9D8B030D-6E8A-4147-A177-3AD203B41FA5}">
                      <a16:colId xmlns:a16="http://schemas.microsoft.com/office/drawing/2014/main" val="20002"/>
                    </a:ext>
                  </a:extLst>
                </a:gridCol>
                <a:gridCol w="3562947">
                  <a:extLst>
                    <a:ext uri="{9D8B030D-6E8A-4147-A177-3AD203B41FA5}">
                      <a16:colId xmlns:a16="http://schemas.microsoft.com/office/drawing/2014/main" val="20003"/>
                    </a:ext>
                  </a:extLst>
                </a:gridCol>
              </a:tblGrid>
              <a:tr h="370840">
                <a:tc>
                  <a:txBody>
                    <a:bodyPr/>
                    <a:lstStyle/>
                    <a:p>
                      <a:r>
                        <a:rPr lang="en-US" altLang="zh-CN" b="0" i="1" dirty="0" err="1" smtClean="0"/>
                        <a:t>i</a:t>
                      </a:r>
                      <a:endParaRPr lang="zh-CN" altLang="en-US" b="0" i="1" dirty="0"/>
                    </a:p>
                  </a:txBody>
                  <a:tcPr/>
                </a:tc>
                <a:tc>
                  <a:txBody>
                    <a:bodyPr/>
                    <a:lstStyle/>
                    <a:p>
                      <a:r>
                        <a:rPr lang="en-US" altLang="zh-CN" b="0" i="1" dirty="0" smtClean="0"/>
                        <a:t>b</a:t>
                      </a:r>
                      <a:r>
                        <a:rPr lang="en-US" altLang="zh-CN" b="0" i="1" baseline="-25000" dirty="0" smtClean="0"/>
                        <a:t>i</a:t>
                      </a:r>
                      <a:r>
                        <a:rPr lang="en-US" altLang="zh-CN" b="0" dirty="0" smtClean="0"/>
                        <a:t>(</a:t>
                      </a:r>
                      <a:r>
                        <a:rPr lang="en-US" altLang="zh-CN" b="0" i="1" dirty="0" smtClean="0"/>
                        <a:t>x</a:t>
                      </a:r>
                      <a:r>
                        <a:rPr lang="en-US" altLang="zh-CN" b="0" dirty="0" smtClean="0"/>
                        <a:t>)</a:t>
                      </a:r>
                      <a:endParaRPr lang="zh-CN" altLang="en-US" b="0" dirty="0"/>
                    </a:p>
                  </a:txBody>
                  <a:tcPr/>
                </a:tc>
                <a:tc>
                  <a:txBody>
                    <a:bodyPr/>
                    <a:lstStyle/>
                    <a:p>
                      <a:r>
                        <a:rPr lang="en-US" altLang="zh-CN" b="0" i="1" dirty="0" err="1" smtClean="0"/>
                        <a:t>q</a:t>
                      </a:r>
                      <a:r>
                        <a:rPr lang="en-US" altLang="zh-CN" b="0" i="1" baseline="-25000" dirty="0" err="1" smtClean="0"/>
                        <a:t>i</a:t>
                      </a:r>
                      <a:r>
                        <a:rPr lang="en-US" altLang="zh-CN" b="0" i="0" baseline="-25000" dirty="0" smtClean="0"/>
                        <a:t> -2</a:t>
                      </a:r>
                      <a:r>
                        <a:rPr lang="en-US" altLang="zh-CN" b="0" dirty="0" smtClean="0"/>
                        <a:t>(</a:t>
                      </a:r>
                      <a:r>
                        <a:rPr lang="en-US" altLang="zh-CN" b="0" i="1" dirty="0" smtClean="0"/>
                        <a:t>x</a:t>
                      </a:r>
                      <a:r>
                        <a:rPr lang="en-US" altLang="zh-CN" b="0" dirty="0" smtClean="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i="1" dirty="0" err="1" smtClean="0"/>
                        <a:t>c</a:t>
                      </a:r>
                      <a:r>
                        <a:rPr lang="en-US" altLang="zh-CN" b="0" i="1" baseline="-25000" dirty="0" err="1" smtClean="0"/>
                        <a:t>i</a:t>
                      </a:r>
                      <a:r>
                        <a:rPr lang="en-US" altLang="zh-CN" b="0" dirty="0" smtClean="0"/>
                        <a:t>(</a:t>
                      </a:r>
                      <a:r>
                        <a:rPr lang="en-US" altLang="zh-CN" b="0" i="1" dirty="0" smtClean="0"/>
                        <a:t>x</a:t>
                      </a:r>
                      <a:r>
                        <a:rPr lang="en-US" altLang="zh-CN" b="0" dirty="0" smtClean="0"/>
                        <a:t>)</a:t>
                      </a:r>
                      <a:r>
                        <a:rPr lang="en-US" altLang="zh-CN" dirty="0" smtClean="0"/>
                        <a:t> </a:t>
                      </a:r>
                      <a:r>
                        <a:rPr lang="en-US" altLang="zh-CN" b="0" dirty="0" smtClean="0"/>
                        <a:t>(</a:t>
                      </a:r>
                      <a:r>
                        <a:rPr lang="en-US" altLang="zh-CN" b="0" i="1" dirty="0" smtClean="0"/>
                        <a:t>b</a:t>
                      </a:r>
                      <a:r>
                        <a:rPr lang="en-US" altLang="zh-CN" b="0" baseline="-25000" dirty="0" smtClean="0"/>
                        <a:t>2</a:t>
                      </a:r>
                      <a:r>
                        <a:rPr lang="en-US" altLang="zh-CN" b="0" dirty="0" smtClean="0"/>
                        <a:t>’s coefficient corresponding to different </a:t>
                      </a:r>
                      <a:r>
                        <a:rPr lang="en-US" altLang="zh-CN" b="0" i="1" dirty="0" smtClean="0"/>
                        <a:t>b</a:t>
                      </a:r>
                      <a:r>
                        <a:rPr lang="en-US" altLang="zh-CN" b="0" i="1" baseline="-25000" dirty="0" smtClean="0"/>
                        <a:t>i</a:t>
                      </a:r>
                      <a:r>
                        <a:rPr lang="en-US" altLang="zh-CN" b="0" i="0" baseline="0" dirty="0" smtClean="0"/>
                        <a:t>)</a:t>
                      </a:r>
                      <a:endParaRPr lang="en-US" altLang="zh-CN" b="0" i="0" baseline="-25000" dirty="0" smtClean="0"/>
                    </a:p>
                  </a:txBody>
                  <a:tcPr/>
                </a:tc>
                <a:extLst>
                  <a:ext uri="{0D108BD9-81ED-4DB2-BD59-A6C34878D82A}">
                    <a16:rowId xmlns:a16="http://schemas.microsoft.com/office/drawing/2014/main" val="10000"/>
                  </a:ext>
                </a:extLst>
              </a:tr>
              <a:tr h="370840">
                <a:tc>
                  <a:txBody>
                    <a:bodyPr/>
                    <a:lstStyle/>
                    <a:p>
                      <a:r>
                        <a:rPr lang="en-US" altLang="zh-CN" dirty="0" smtClean="0"/>
                        <a:t>1</a:t>
                      </a:r>
                      <a:endParaRPr lang="zh-CN" altLang="en-US" dirty="0"/>
                    </a:p>
                  </a:txBody>
                  <a:tcPr/>
                </a:tc>
                <a:tc>
                  <a:txBody>
                    <a:bodyPr/>
                    <a:lstStyle/>
                    <a:p>
                      <a:r>
                        <a:rPr lang="en-US" altLang="zh-CN" i="1" dirty="0" smtClean="0"/>
                        <a:t>b</a:t>
                      </a:r>
                      <a:r>
                        <a:rPr lang="en-US" altLang="zh-CN" baseline="-25000" dirty="0" smtClean="0"/>
                        <a:t>1</a:t>
                      </a:r>
                      <a:r>
                        <a:rPr lang="en-US" altLang="zh-CN" dirty="0" smtClean="0"/>
                        <a:t>(</a:t>
                      </a:r>
                      <a:r>
                        <a:rPr lang="en-US" altLang="zh-CN" i="1" dirty="0" smtClean="0"/>
                        <a:t>x</a:t>
                      </a:r>
                      <a:r>
                        <a:rPr lang="en-US" altLang="zh-CN" dirty="0" smtClean="0"/>
                        <a:t>)</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smtClean="0"/>
                        <a:t>2</a:t>
                      </a:r>
                      <a:endParaRPr lang="zh-CN" altLang="en-US" dirty="0"/>
                    </a:p>
                  </a:txBody>
                  <a:tcPr/>
                </a:tc>
                <a:tc>
                  <a:txBody>
                    <a:bodyPr/>
                    <a:lstStyle/>
                    <a:p>
                      <a:r>
                        <a:rPr lang="en-US" altLang="zh-CN" i="1" dirty="0" smtClean="0"/>
                        <a:t>b</a:t>
                      </a:r>
                      <a:r>
                        <a:rPr lang="en-US" altLang="zh-CN" baseline="-25000" dirty="0" smtClean="0"/>
                        <a:t>2</a:t>
                      </a:r>
                      <a:r>
                        <a:rPr lang="en-US" altLang="zh-CN" dirty="0" smtClean="0"/>
                        <a:t>(</a:t>
                      </a:r>
                      <a:r>
                        <a:rPr lang="en-US" altLang="zh-CN" i="1" dirty="0" smtClean="0"/>
                        <a:t>x</a:t>
                      </a:r>
                      <a:r>
                        <a:rPr lang="en-US" altLang="zh-CN" dirty="0" smtClean="0"/>
                        <a:t>) </a:t>
                      </a:r>
                      <a:endParaRPr lang="zh-CN" altLang="en-US" dirty="0"/>
                    </a:p>
                  </a:txBody>
                  <a:tcPr/>
                </a:tc>
                <a:tc>
                  <a:txBody>
                    <a:bodyPr/>
                    <a:lstStyle/>
                    <a:p>
                      <a:r>
                        <a:rPr lang="en-US" altLang="zh-CN" dirty="0" smtClean="0"/>
                        <a:t>-</a:t>
                      </a:r>
                      <a:endParaRPr lang="zh-CN" altLang="en-US"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smtClean="0"/>
                        <a:t>3</a:t>
                      </a:r>
                      <a:endParaRPr lang="zh-CN" altLang="en-US" dirty="0"/>
                    </a:p>
                  </a:txBody>
                  <a:tcPr/>
                </a:tc>
                <a:tc>
                  <a:txBody>
                    <a:bodyPr/>
                    <a:lstStyle/>
                    <a:p>
                      <a:r>
                        <a:rPr lang="en-US" altLang="zh-CN" i="1" dirty="0" smtClean="0"/>
                        <a:t>x</a:t>
                      </a:r>
                      <a:r>
                        <a:rPr lang="en-US" altLang="zh-CN" baseline="30000" dirty="0" smtClean="0"/>
                        <a:t>2</a:t>
                      </a:r>
                      <a:r>
                        <a:rPr lang="en-US" altLang="zh-CN" dirty="0" smtClean="0"/>
                        <a:t> </a:t>
                      </a:r>
                      <a:endParaRPr lang="zh-CN" altLang="en-US" dirty="0"/>
                    </a:p>
                  </a:txBody>
                  <a:tcPr/>
                </a:tc>
                <a:tc>
                  <a:txBody>
                    <a:bodyPr/>
                    <a:lstStyle/>
                    <a:p>
                      <a:r>
                        <a:rPr lang="en-US" altLang="zh-CN" i="1" dirty="0" smtClean="0"/>
                        <a:t>x</a:t>
                      </a:r>
                      <a:r>
                        <a:rPr lang="en-US" altLang="zh-CN" baseline="30000" dirty="0" smtClean="0"/>
                        <a:t>2</a:t>
                      </a:r>
                      <a:r>
                        <a:rPr lang="en-US" altLang="zh-CN" dirty="0" smtClean="0"/>
                        <a:t> + 1 </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t>x</a:t>
                      </a:r>
                      <a:r>
                        <a:rPr lang="en-US" altLang="zh-CN" baseline="30000" dirty="0" smtClean="0"/>
                        <a:t>2</a:t>
                      </a:r>
                      <a:r>
                        <a:rPr lang="en-US" altLang="zh-CN" dirty="0" smtClean="0"/>
                        <a:t> + 1 </a:t>
                      </a:r>
                      <a:endParaRPr lang="zh-CN" altLang="en-US" dirty="0" smtClean="0"/>
                    </a:p>
                  </a:txBody>
                  <a:tcPr/>
                </a:tc>
                <a:extLst>
                  <a:ext uri="{0D108BD9-81ED-4DB2-BD59-A6C34878D82A}">
                    <a16:rowId xmlns:a16="http://schemas.microsoft.com/office/drawing/2014/main" val="10003"/>
                  </a:ext>
                </a:extLst>
              </a:tr>
              <a:tr h="370840">
                <a:tc>
                  <a:txBody>
                    <a:bodyPr/>
                    <a:lstStyle/>
                    <a:p>
                      <a:r>
                        <a:rPr lang="en-US" altLang="zh-CN" dirty="0" smtClean="0"/>
                        <a:t>4</a:t>
                      </a:r>
                      <a:endParaRPr lang="zh-CN" altLang="en-US" dirty="0"/>
                    </a:p>
                  </a:txBody>
                  <a:tcPr/>
                </a:tc>
                <a:tc>
                  <a:txBody>
                    <a:bodyPr/>
                    <a:lstStyle/>
                    <a:p>
                      <a:r>
                        <a:rPr lang="en-US" altLang="zh-CN" i="1" dirty="0" smtClean="0"/>
                        <a:t>x</a:t>
                      </a:r>
                      <a:r>
                        <a:rPr lang="en-US" altLang="zh-CN" dirty="0" smtClean="0"/>
                        <a:t> + 1</a:t>
                      </a:r>
                      <a:endParaRPr lang="zh-CN" altLang="en-US" dirty="0"/>
                    </a:p>
                  </a:txBody>
                  <a:tcPr/>
                </a:tc>
                <a:tc>
                  <a:txBody>
                    <a:bodyPr/>
                    <a:lstStyle/>
                    <a:p>
                      <a:r>
                        <a:rPr lang="en-US" altLang="zh-CN" i="1" dirty="0" smtClean="0"/>
                        <a:t>x</a:t>
                      </a:r>
                      <a:r>
                        <a:rPr lang="en-US" altLang="zh-CN" baseline="30000" dirty="0" smtClean="0"/>
                        <a:t>4</a:t>
                      </a:r>
                      <a:r>
                        <a:rPr lang="en-US" altLang="zh-CN" dirty="0" smtClean="0"/>
                        <a:t> + </a:t>
                      </a:r>
                      <a:r>
                        <a:rPr lang="en-US" altLang="zh-CN" i="1" dirty="0" smtClean="0"/>
                        <a:t>x</a:t>
                      </a:r>
                      <a:r>
                        <a:rPr lang="en-US" altLang="zh-CN" baseline="30000" dirty="0" smtClean="0"/>
                        <a:t>2</a:t>
                      </a:r>
                      <a:endParaRPr lang="zh-CN" altLang="en-US" baseline="30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x</a:t>
                      </a:r>
                      <a:r>
                        <a:rPr lang="en-US" baseline="30000" dirty="0" smtClean="0"/>
                        <a:t>6</a:t>
                      </a:r>
                      <a:r>
                        <a:rPr lang="en-US" dirty="0" smtClean="0"/>
                        <a:t> + </a:t>
                      </a:r>
                      <a:r>
                        <a:rPr lang="en-US" i="1" strike="sngStrike" dirty="0" smtClean="0"/>
                        <a:t>x</a:t>
                      </a:r>
                      <a:r>
                        <a:rPr lang="en-US" strike="sngStrike" baseline="30000" dirty="0" smtClean="0"/>
                        <a:t>4</a:t>
                      </a:r>
                      <a:r>
                        <a:rPr lang="en-US" strike="sngStrike" dirty="0" smtClean="0"/>
                        <a:t> + </a:t>
                      </a:r>
                      <a:r>
                        <a:rPr lang="en-US" i="1" strike="sngStrike" dirty="0" smtClean="0"/>
                        <a:t>x</a:t>
                      </a:r>
                      <a:r>
                        <a:rPr lang="en-US" strike="sngStrike" baseline="30000" dirty="0" smtClean="0"/>
                        <a:t>4</a:t>
                      </a:r>
                      <a:r>
                        <a:rPr lang="en-US" strike="sngStrike" dirty="0" smtClean="0"/>
                        <a:t> </a:t>
                      </a:r>
                      <a:r>
                        <a:rPr lang="en-US" dirty="0" smtClean="0"/>
                        <a:t>+ </a:t>
                      </a:r>
                      <a:r>
                        <a:rPr lang="en-US" i="1" dirty="0" smtClean="0"/>
                        <a:t>x</a:t>
                      </a:r>
                      <a:r>
                        <a:rPr lang="en-US" baseline="30000" dirty="0" smtClean="0"/>
                        <a:t>2</a:t>
                      </a:r>
                      <a:r>
                        <a:rPr lang="en-US" dirty="0" smtClean="0"/>
                        <a:t> + 1</a:t>
                      </a:r>
                      <a:endParaRPr lang="zh-CN" altLang="en-US" dirty="0" smtClean="0"/>
                    </a:p>
                  </a:txBody>
                  <a:tcPr/>
                </a:tc>
                <a:extLst>
                  <a:ext uri="{0D108BD9-81ED-4DB2-BD59-A6C34878D82A}">
                    <a16:rowId xmlns:a16="http://schemas.microsoft.com/office/drawing/2014/main" val="10004"/>
                  </a:ext>
                </a:extLst>
              </a:tr>
              <a:tr h="370840">
                <a:tc>
                  <a:txBody>
                    <a:bodyPr/>
                    <a:lstStyle/>
                    <a:p>
                      <a:r>
                        <a:rPr lang="en-US" altLang="zh-CN" dirty="0" smtClean="0"/>
                        <a:t>5</a:t>
                      </a:r>
                      <a:endParaRPr lang="zh-CN" altLang="en-US" dirty="0"/>
                    </a:p>
                  </a:txBody>
                  <a:tcPr/>
                </a:tc>
                <a:tc>
                  <a:txBody>
                    <a:bodyPr/>
                    <a:lstStyle/>
                    <a:p>
                      <a:r>
                        <a:rPr lang="en-US" altLang="zh-CN" dirty="0" smtClean="0"/>
                        <a:t>1</a:t>
                      </a:r>
                      <a:endParaRPr lang="zh-CN" altLang="en-US" dirty="0"/>
                    </a:p>
                  </a:txBody>
                  <a:tcPr/>
                </a:tc>
                <a:tc>
                  <a:txBody>
                    <a:bodyPr/>
                    <a:lstStyle/>
                    <a:p>
                      <a:r>
                        <a:rPr lang="en-US" altLang="zh-CN" i="1" baseline="0" dirty="0" smtClean="0"/>
                        <a:t>x</a:t>
                      </a:r>
                      <a:r>
                        <a:rPr lang="en-US" altLang="zh-CN" baseline="0" dirty="0" smtClean="0"/>
                        <a:t> + 1</a:t>
                      </a:r>
                      <a:endParaRPr lang="zh-CN" altLang="en-US" baseline="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t>x</a:t>
                      </a:r>
                      <a:r>
                        <a:rPr lang="en-US" altLang="zh-CN" baseline="30000" dirty="0" smtClean="0"/>
                        <a:t>7</a:t>
                      </a:r>
                      <a:r>
                        <a:rPr lang="en-US" altLang="zh-CN" dirty="0" smtClean="0"/>
                        <a:t> + </a:t>
                      </a:r>
                      <a:r>
                        <a:rPr lang="en-US" altLang="zh-CN" i="1" dirty="0" smtClean="0"/>
                        <a:t>x</a:t>
                      </a:r>
                      <a:r>
                        <a:rPr lang="en-US" altLang="zh-CN" baseline="30000" dirty="0" smtClean="0"/>
                        <a:t>6</a:t>
                      </a:r>
                      <a:r>
                        <a:rPr lang="en-US" altLang="zh-CN" baseline="0" dirty="0" smtClean="0"/>
                        <a:t> + </a:t>
                      </a:r>
                      <a:r>
                        <a:rPr lang="en-US" altLang="zh-CN" i="1" dirty="0" smtClean="0"/>
                        <a:t>x</a:t>
                      </a:r>
                      <a:r>
                        <a:rPr lang="en-US" altLang="zh-CN" baseline="30000" dirty="0" smtClean="0"/>
                        <a:t>3</a:t>
                      </a:r>
                      <a:r>
                        <a:rPr lang="en-US" altLang="zh-CN" dirty="0" smtClean="0"/>
                        <a:t> + </a:t>
                      </a:r>
                      <a:r>
                        <a:rPr lang="en-US" altLang="zh-CN" i="1" dirty="0" smtClean="0"/>
                        <a:t>x</a:t>
                      </a:r>
                      <a:r>
                        <a:rPr lang="en-US" altLang="zh-CN" baseline="30000" dirty="0" smtClean="0"/>
                        <a:t>1</a:t>
                      </a:r>
                      <a:endParaRPr lang="zh-CN" altLang="en-US" baseline="30000" dirty="0" smtClean="0"/>
                    </a:p>
                  </a:txBody>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 of Extended Euclid’s algorithm</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35</a:t>
            </a:fld>
            <a:endParaRPr lang="zh-CN" altLang="en-US"/>
          </a:p>
        </p:txBody>
      </p:sp>
      <p:sp>
        <p:nvSpPr>
          <p:cNvPr id="6" name="内容占位符 5"/>
          <p:cNvSpPr>
            <a:spLocks noGrp="1"/>
          </p:cNvSpPr>
          <p:nvPr>
            <p:ph sz="quarter" idx="1"/>
          </p:nvPr>
        </p:nvSpPr>
        <p:spPr/>
        <p:txBody>
          <a:bodyPr>
            <a:normAutofit/>
          </a:bodyPr>
          <a:lstStyle/>
          <a:p>
            <a:r>
              <a:rPr lang="en-US" altLang="zh-CN" i="1" dirty="0" smtClean="0"/>
              <a:t>b</a:t>
            </a:r>
            <a:r>
              <a:rPr lang="en-US" altLang="zh-CN" baseline="-25000" dirty="0" smtClean="0"/>
              <a:t>3</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p>
          <a:p>
            <a:r>
              <a:rPr lang="en-US" altLang="zh-CN" i="1" dirty="0" smtClean="0"/>
              <a:t>b</a:t>
            </a:r>
            <a:r>
              <a:rPr lang="en-US" altLang="zh-CN" baseline="-25000" dirty="0" smtClean="0"/>
              <a:t>4</a:t>
            </a:r>
            <a:r>
              <a:rPr lang="en-US" altLang="zh-CN" dirty="0" smtClean="0"/>
              <a:t> = </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2</a:t>
            </a:r>
            <a:r>
              <a:rPr lang="en-US" altLang="zh-CN" i="1" dirty="0" smtClean="0"/>
              <a:t>b</a:t>
            </a:r>
            <a:r>
              <a:rPr lang="en-US" altLang="zh-CN" baseline="-25000" dirty="0" smtClean="0"/>
              <a:t>3</a:t>
            </a:r>
          </a:p>
          <a:p>
            <a:pPr>
              <a:buNone/>
            </a:pPr>
            <a:r>
              <a:rPr lang="en-US" altLang="zh-CN" baseline="-25000" dirty="0" smtClean="0"/>
              <a:t> </a:t>
            </a:r>
            <a:r>
              <a:rPr lang="en-US" altLang="zh-CN" dirty="0" smtClean="0"/>
              <a:t>      = </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2</a:t>
            </a:r>
            <a:r>
              <a:rPr lang="en-US" altLang="zh-CN" dirty="0" smtClean="0"/>
              <a:t>(</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r>
              <a:rPr lang="en-US" altLang="zh-CN" dirty="0" smtClean="0"/>
              <a:t>)</a:t>
            </a:r>
          </a:p>
          <a:p>
            <a:pPr>
              <a:buNone/>
            </a:pPr>
            <a:r>
              <a:rPr lang="en-US" altLang="zh-CN" dirty="0" smtClean="0"/>
              <a:t>       = –</a:t>
            </a:r>
            <a:r>
              <a:rPr lang="en-US" altLang="zh-CN" i="1" dirty="0" smtClean="0"/>
              <a:t>q</a:t>
            </a:r>
            <a:r>
              <a:rPr lang="en-US" altLang="zh-CN" baseline="-25000" dirty="0" smtClean="0"/>
              <a:t>2</a:t>
            </a:r>
            <a:r>
              <a:rPr lang="en-US" altLang="zh-CN" i="1" dirty="0" smtClean="0"/>
              <a:t>b</a:t>
            </a:r>
            <a:r>
              <a:rPr lang="en-US" altLang="zh-CN" baseline="-25000" dirty="0" smtClean="0"/>
              <a:t>1</a:t>
            </a:r>
            <a:r>
              <a:rPr lang="en-US" altLang="zh-CN" dirty="0" smtClean="0"/>
              <a:t> + (1 + </a:t>
            </a:r>
            <a:r>
              <a:rPr lang="en-US" altLang="zh-CN" i="1" dirty="0" smtClean="0"/>
              <a:t>q</a:t>
            </a:r>
            <a:r>
              <a:rPr lang="en-US" altLang="zh-CN" baseline="-25000" dirty="0" smtClean="0"/>
              <a:t>1</a:t>
            </a:r>
            <a:r>
              <a:rPr lang="en-US" altLang="zh-CN" i="1" dirty="0" smtClean="0"/>
              <a:t>q</a:t>
            </a:r>
            <a:r>
              <a:rPr lang="en-US" altLang="zh-CN" baseline="-25000" dirty="0" smtClean="0"/>
              <a:t>2</a:t>
            </a:r>
            <a:r>
              <a:rPr lang="en-US" altLang="zh-CN" dirty="0" smtClean="0"/>
              <a:t>)</a:t>
            </a:r>
            <a:r>
              <a:rPr lang="en-US" altLang="zh-CN" i="1" dirty="0" smtClean="0"/>
              <a:t>b</a:t>
            </a:r>
            <a:r>
              <a:rPr lang="en-US" altLang="zh-CN" baseline="-25000" dirty="0" smtClean="0"/>
              <a:t>2</a:t>
            </a:r>
            <a:r>
              <a:rPr lang="en-US" altLang="zh-CN" dirty="0" smtClean="0"/>
              <a:t> </a:t>
            </a:r>
          </a:p>
          <a:p>
            <a:r>
              <a:rPr lang="en-US" altLang="zh-CN" i="1" dirty="0" smtClean="0"/>
              <a:t>b</a:t>
            </a:r>
            <a:r>
              <a:rPr lang="en-US" altLang="zh-CN" baseline="-25000" dirty="0" smtClean="0"/>
              <a:t>5</a:t>
            </a:r>
            <a:r>
              <a:rPr lang="en-US" altLang="zh-CN" dirty="0" smtClean="0"/>
              <a:t> = </a:t>
            </a:r>
            <a:r>
              <a:rPr lang="en-US" altLang="zh-CN" i="1" dirty="0" smtClean="0"/>
              <a:t>b</a:t>
            </a:r>
            <a:r>
              <a:rPr lang="en-US" altLang="zh-CN" baseline="-25000" dirty="0" smtClean="0"/>
              <a:t>3</a:t>
            </a:r>
            <a:r>
              <a:rPr lang="en-US" altLang="zh-CN" dirty="0" smtClean="0"/>
              <a:t> – </a:t>
            </a:r>
            <a:r>
              <a:rPr lang="en-US" altLang="zh-CN" i="1" dirty="0" smtClean="0"/>
              <a:t>q</a:t>
            </a:r>
            <a:r>
              <a:rPr lang="en-US" altLang="zh-CN" baseline="-25000" dirty="0" smtClean="0"/>
              <a:t>3</a:t>
            </a:r>
            <a:r>
              <a:rPr lang="en-US" altLang="zh-CN" i="1" dirty="0" smtClean="0"/>
              <a:t>b</a:t>
            </a:r>
            <a:r>
              <a:rPr lang="en-US" altLang="zh-CN" baseline="-25000" dirty="0" smtClean="0"/>
              <a:t>4</a:t>
            </a:r>
          </a:p>
          <a:p>
            <a:pPr>
              <a:buNone/>
            </a:pPr>
            <a:r>
              <a:rPr lang="en-US" altLang="zh-CN" baseline="-25000" dirty="0" smtClean="0"/>
              <a:t> </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b</a:t>
            </a:r>
            <a:r>
              <a:rPr lang="en-US" altLang="zh-CN" baseline="-25000" dirty="0" smtClean="0"/>
              <a:t>2</a:t>
            </a:r>
            <a:r>
              <a:rPr lang="en-US" altLang="zh-CN" dirty="0" smtClean="0"/>
              <a:t>) – </a:t>
            </a:r>
            <a:r>
              <a:rPr lang="en-US" altLang="zh-CN" i="1" dirty="0" smtClean="0"/>
              <a:t>q</a:t>
            </a:r>
            <a:r>
              <a:rPr lang="en-US" altLang="zh-CN" baseline="-25000" dirty="0" smtClean="0"/>
              <a:t>3</a:t>
            </a:r>
            <a:r>
              <a:rPr lang="en-US" altLang="zh-CN" dirty="0" smtClean="0"/>
              <a:t>(–</a:t>
            </a:r>
            <a:r>
              <a:rPr lang="en-US" altLang="zh-CN" i="1" dirty="0" smtClean="0"/>
              <a:t>q</a:t>
            </a:r>
            <a:r>
              <a:rPr lang="en-US" altLang="zh-CN" baseline="-25000" dirty="0" smtClean="0"/>
              <a:t>2</a:t>
            </a:r>
            <a:r>
              <a:rPr lang="en-US" altLang="zh-CN" i="1" dirty="0" smtClean="0"/>
              <a:t>b</a:t>
            </a:r>
            <a:r>
              <a:rPr lang="en-US" altLang="zh-CN" baseline="-25000" dirty="0" smtClean="0"/>
              <a:t>1</a:t>
            </a:r>
            <a:r>
              <a:rPr lang="en-US" altLang="zh-CN" dirty="0" smtClean="0"/>
              <a:t> + (1 + </a:t>
            </a:r>
            <a:r>
              <a:rPr lang="en-US" altLang="zh-CN" i="1" dirty="0" smtClean="0"/>
              <a:t>q</a:t>
            </a:r>
            <a:r>
              <a:rPr lang="en-US" altLang="zh-CN" baseline="-25000" dirty="0" smtClean="0"/>
              <a:t>1</a:t>
            </a:r>
            <a:r>
              <a:rPr lang="en-US" altLang="zh-CN" i="1" dirty="0" smtClean="0"/>
              <a:t>q</a:t>
            </a:r>
            <a:r>
              <a:rPr lang="en-US" altLang="zh-CN" baseline="-25000" dirty="0" smtClean="0"/>
              <a:t>2</a:t>
            </a:r>
            <a:r>
              <a:rPr lang="en-US" altLang="zh-CN" dirty="0" smtClean="0"/>
              <a:t>)</a:t>
            </a:r>
            <a:r>
              <a:rPr lang="en-US" altLang="zh-CN" i="1" dirty="0" smtClean="0"/>
              <a:t> b</a:t>
            </a:r>
            <a:r>
              <a:rPr lang="en-US" altLang="zh-CN" baseline="-25000" dirty="0" smtClean="0"/>
              <a:t>2</a:t>
            </a:r>
            <a:r>
              <a:rPr lang="en-US" altLang="zh-CN" dirty="0" smtClean="0"/>
              <a:t>)</a:t>
            </a:r>
          </a:p>
          <a:p>
            <a:pPr>
              <a:buNone/>
            </a:pPr>
            <a:r>
              <a:rPr lang="en-US" altLang="zh-CN" dirty="0" smtClean="0"/>
              <a:t>       = (1 + </a:t>
            </a:r>
            <a:r>
              <a:rPr lang="en-US" altLang="zh-CN" i="1" dirty="0" smtClean="0"/>
              <a:t>q</a:t>
            </a:r>
            <a:r>
              <a:rPr lang="en-US" altLang="zh-CN" baseline="-25000" dirty="0" smtClean="0"/>
              <a:t>2</a:t>
            </a:r>
            <a:r>
              <a:rPr lang="en-US" altLang="zh-CN" i="1" dirty="0" smtClean="0"/>
              <a:t>q</a:t>
            </a:r>
            <a:r>
              <a:rPr lang="en-US" altLang="zh-CN" baseline="-25000" dirty="0" smtClean="0"/>
              <a:t>3</a:t>
            </a:r>
            <a:r>
              <a:rPr lang="en-US" altLang="zh-CN" dirty="0" smtClean="0"/>
              <a:t>)</a:t>
            </a:r>
            <a:r>
              <a:rPr lang="en-US" altLang="zh-CN" i="1" dirty="0" smtClean="0"/>
              <a:t>b</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dirty="0" smtClean="0"/>
              <a:t> + </a:t>
            </a:r>
            <a:r>
              <a:rPr lang="en-US" altLang="zh-CN" i="1" dirty="0" smtClean="0"/>
              <a:t>q</a:t>
            </a:r>
            <a:r>
              <a:rPr lang="en-US" altLang="zh-CN" baseline="-25000" dirty="0" smtClean="0"/>
              <a:t>1</a:t>
            </a:r>
            <a:r>
              <a:rPr lang="en-US" altLang="zh-CN" i="1" dirty="0" smtClean="0"/>
              <a:t>q</a:t>
            </a:r>
            <a:r>
              <a:rPr lang="en-US" altLang="zh-CN" baseline="-25000" dirty="0" smtClean="0"/>
              <a:t>2</a:t>
            </a:r>
            <a:r>
              <a:rPr lang="en-US" altLang="zh-CN" i="1" dirty="0" smtClean="0"/>
              <a:t>q</a:t>
            </a:r>
            <a:r>
              <a:rPr lang="en-US" altLang="zh-CN" baseline="-25000" dirty="0" smtClean="0"/>
              <a:t>3</a:t>
            </a:r>
            <a:r>
              <a:rPr lang="en-US" altLang="zh-CN" dirty="0" smtClean="0"/>
              <a:t> + </a:t>
            </a:r>
            <a:r>
              <a:rPr lang="en-US" altLang="zh-CN" i="1" dirty="0" smtClean="0"/>
              <a:t>q</a:t>
            </a:r>
            <a:r>
              <a:rPr lang="en-US" altLang="zh-CN" baseline="-25000" dirty="0" smtClean="0"/>
              <a:t>3</a:t>
            </a:r>
            <a:r>
              <a:rPr lang="en-US" altLang="zh-CN" dirty="0" smtClean="0"/>
              <a:t>)</a:t>
            </a:r>
            <a:r>
              <a:rPr lang="en-US" altLang="zh-CN" i="1" dirty="0" smtClean="0"/>
              <a:t>b</a:t>
            </a:r>
            <a:r>
              <a:rPr lang="en-US" altLang="zh-CN" baseline="-25000" dirty="0" smtClean="0"/>
              <a:t>2</a:t>
            </a:r>
            <a:r>
              <a:rPr lang="en-US" altLang="zh-CN" dirty="0" smtClean="0"/>
              <a:t> </a:t>
            </a:r>
          </a:p>
          <a:p>
            <a:r>
              <a:rPr lang="en-US" altLang="zh-CN" dirty="0" smtClean="0"/>
              <a:t>…</a:t>
            </a:r>
            <a:endParaRPr lang="zh-CN" altLang="en-US" dirty="0" smtClean="0"/>
          </a:p>
          <a:p>
            <a:r>
              <a:rPr lang="en-US" altLang="zh-CN" dirty="0" smtClean="0"/>
              <a:t> </a:t>
            </a:r>
            <a:r>
              <a:rPr lang="en-US" altLang="zh-CN" i="1" dirty="0" err="1" smtClean="0"/>
              <a:t>b</a:t>
            </a:r>
            <a:r>
              <a:rPr lang="en-US" altLang="zh-CN" i="1" baseline="-25000" dirty="0" err="1" smtClean="0"/>
              <a:t>m</a:t>
            </a:r>
            <a:r>
              <a:rPr lang="en-US" altLang="zh-CN" dirty="0" smtClean="0"/>
              <a:t> = (……)</a:t>
            </a:r>
            <a:r>
              <a:rPr lang="en-US" altLang="zh-CN" i="1" dirty="0" smtClean="0"/>
              <a:t>b</a:t>
            </a:r>
            <a:r>
              <a:rPr lang="en-US" altLang="zh-CN" baseline="-25000" dirty="0" smtClean="0"/>
              <a:t>1</a:t>
            </a:r>
            <a:r>
              <a:rPr lang="en-US" altLang="zh-CN" dirty="0" smtClean="0"/>
              <a:t> + (……)</a:t>
            </a:r>
            <a:r>
              <a:rPr lang="en-US" altLang="zh-CN" i="1" dirty="0" smtClean="0"/>
              <a:t>b</a:t>
            </a:r>
            <a:r>
              <a:rPr lang="en-US" altLang="zh-CN" baseline="-25000" dirty="0" smtClean="0"/>
              <a:t>2</a:t>
            </a:r>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3109357477"/>
              </p:ext>
            </p:extLst>
          </p:nvPr>
        </p:nvGraphicFramePr>
        <p:xfrm>
          <a:off x="5292080" y="1340768"/>
          <a:ext cx="3671838" cy="2529840"/>
        </p:xfrm>
        <a:graphic>
          <a:graphicData uri="http://schemas.openxmlformats.org/drawingml/2006/table">
            <a:tbl>
              <a:tblPr firstRow="1" bandRow="1">
                <a:tableStyleId>{69CF1AB2-1976-4502-BF36-3FF5EA218861}</a:tableStyleId>
              </a:tblPr>
              <a:tblGrid>
                <a:gridCol w="575494">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tblGrid>
              <a:tr h="370840">
                <a:tc>
                  <a:txBody>
                    <a:bodyPr/>
                    <a:lstStyle/>
                    <a:p>
                      <a:r>
                        <a:rPr lang="en-US" altLang="zh-CN" sz="2400" b="0" i="1" dirty="0" smtClean="0"/>
                        <a:t>b</a:t>
                      </a:r>
                      <a:r>
                        <a:rPr lang="en-US" altLang="zh-CN" sz="2400" b="0" baseline="-25000" dirty="0" smtClean="0"/>
                        <a:t>3</a:t>
                      </a:r>
                      <a:endParaRPr lang="zh-CN" altLang="en-US" sz="2400" b="0" dirty="0"/>
                    </a:p>
                  </a:txBody>
                  <a:tcPr/>
                </a:tc>
                <a:tc>
                  <a:txBody>
                    <a:bodyPr/>
                    <a:lstStyle/>
                    <a:p>
                      <a:r>
                        <a:rPr lang="en-US" altLang="zh-CN" sz="2400" b="0" i="1" dirty="0" smtClean="0"/>
                        <a:t>c</a:t>
                      </a:r>
                      <a:r>
                        <a:rPr lang="en-US" altLang="zh-CN" sz="2400" b="0" baseline="-25000" dirty="0" smtClean="0"/>
                        <a:t>3</a:t>
                      </a:r>
                      <a:r>
                        <a:rPr lang="en-US" altLang="zh-CN" sz="2400" b="0" dirty="0" smtClean="0"/>
                        <a:t> = –</a:t>
                      </a:r>
                      <a:r>
                        <a:rPr lang="en-US" altLang="zh-CN" sz="2400" b="0" i="1" dirty="0" smtClean="0"/>
                        <a:t>q</a:t>
                      </a:r>
                      <a:r>
                        <a:rPr lang="en-US" altLang="zh-CN" sz="2400" b="0" baseline="-25000" dirty="0" smtClean="0"/>
                        <a:t>1</a:t>
                      </a:r>
                      <a:endParaRPr lang="zh-CN" altLang="en-US" sz="2400" b="0" baseline="-25000" dirty="0"/>
                    </a:p>
                  </a:txBody>
                  <a:tcPr/>
                </a:tc>
                <a:extLst>
                  <a:ext uri="{0D108BD9-81ED-4DB2-BD59-A6C34878D82A}">
                    <a16:rowId xmlns:a16="http://schemas.microsoft.com/office/drawing/2014/main" val="10000"/>
                  </a:ext>
                </a:extLst>
              </a:tr>
              <a:tr h="370840">
                <a:tc>
                  <a:txBody>
                    <a:bodyPr/>
                    <a:lstStyle/>
                    <a:p>
                      <a:r>
                        <a:rPr lang="en-US" altLang="zh-CN" sz="2400" b="0" i="1" dirty="0" smtClean="0"/>
                        <a:t>b</a:t>
                      </a:r>
                      <a:r>
                        <a:rPr lang="en-US" altLang="zh-CN" sz="2400" b="0" baseline="-25000" dirty="0" smtClean="0"/>
                        <a:t>4</a:t>
                      </a:r>
                      <a:endParaRPr lang="zh-CN" altLang="en-US" sz="2400" b="0" baseline="-25000" dirty="0"/>
                    </a:p>
                  </a:txBody>
                  <a:tcPr/>
                </a:tc>
                <a:tc>
                  <a:txBody>
                    <a:bodyPr/>
                    <a:lstStyle/>
                    <a:p>
                      <a:r>
                        <a:rPr lang="en-US" altLang="zh-CN" sz="2400" b="0" i="1" dirty="0" smtClean="0"/>
                        <a:t>c</a:t>
                      </a:r>
                      <a:r>
                        <a:rPr lang="en-US" altLang="zh-CN" sz="2400" b="0" baseline="-25000" dirty="0" smtClean="0"/>
                        <a:t>4</a:t>
                      </a:r>
                      <a:r>
                        <a:rPr lang="en-US" altLang="zh-CN" sz="2400" b="0" dirty="0" smtClean="0"/>
                        <a:t> = –</a:t>
                      </a:r>
                      <a:r>
                        <a:rPr lang="en-US" altLang="zh-CN" sz="2400" b="0" i="1" dirty="0" smtClean="0"/>
                        <a:t>q</a:t>
                      </a:r>
                      <a:r>
                        <a:rPr lang="en-US" altLang="zh-CN" sz="2400" b="0" baseline="-25000" dirty="0" smtClean="0"/>
                        <a:t>2</a:t>
                      </a:r>
                      <a:r>
                        <a:rPr lang="en-US" altLang="zh-CN" sz="2400" b="0" i="1" dirty="0" smtClean="0"/>
                        <a:t>c</a:t>
                      </a:r>
                      <a:r>
                        <a:rPr lang="en-US" altLang="zh-CN" sz="2400" b="0" baseline="-25000" dirty="0" smtClean="0"/>
                        <a:t>3</a:t>
                      </a:r>
                      <a:r>
                        <a:rPr lang="en-US" altLang="zh-CN" sz="2400" b="0" baseline="0" dirty="0" smtClean="0"/>
                        <a:t> + 1</a:t>
                      </a:r>
                      <a:endParaRPr lang="zh-CN" altLang="en-US" sz="2400" b="0" dirty="0"/>
                    </a:p>
                  </a:txBody>
                  <a:tcPr/>
                </a:tc>
                <a:extLst>
                  <a:ext uri="{0D108BD9-81ED-4DB2-BD59-A6C34878D82A}">
                    <a16:rowId xmlns:a16="http://schemas.microsoft.com/office/drawing/2014/main" val="10001"/>
                  </a:ext>
                </a:extLst>
              </a:tr>
              <a:tr h="370840">
                <a:tc>
                  <a:txBody>
                    <a:bodyPr/>
                    <a:lstStyle/>
                    <a:p>
                      <a:r>
                        <a:rPr lang="en-US" altLang="zh-CN" sz="2400" b="0" i="1" dirty="0" smtClean="0"/>
                        <a:t>b</a:t>
                      </a:r>
                      <a:r>
                        <a:rPr lang="en-US" altLang="zh-CN" sz="2400" b="0" baseline="-25000" dirty="0" smtClean="0"/>
                        <a:t>5</a:t>
                      </a:r>
                      <a:endParaRPr lang="zh-CN" altLang="en-US" sz="2400" b="0" baseline="-25000" dirty="0"/>
                    </a:p>
                  </a:txBody>
                  <a:tcPr/>
                </a:tc>
                <a:tc>
                  <a:txBody>
                    <a:bodyPr/>
                    <a:lstStyle/>
                    <a:p>
                      <a:r>
                        <a:rPr lang="en-US" altLang="zh-CN" sz="2400" b="0" i="1" dirty="0" smtClean="0"/>
                        <a:t>c</a:t>
                      </a:r>
                      <a:r>
                        <a:rPr lang="en-US" altLang="zh-CN" sz="2400" b="0" baseline="-25000" dirty="0" smtClean="0"/>
                        <a:t>5</a:t>
                      </a:r>
                      <a:r>
                        <a:rPr lang="en-US" altLang="zh-CN" sz="2400" b="0" dirty="0" smtClean="0"/>
                        <a:t> = –</a:t>
                      </a:r>
                      <a:r>
                        <a:rPr lang="en-US" altLang="zh-CN" sz="2400" b="0" i="1" dirty="0" smtClean="0"/>
                        <a:t>q</a:t>
                      </a:r>
                      <a:r>
                        <a:rPr lang="en-US" altLang="zh-CN" sz="2400" b="0" baseline="-25000" dirty="0" smtClean="0"/>
                        <a:t>3</a:t>
                      </a:r>
                      <a:r>
                        <a:rPr lang="en-US" altLang="zh-CN" sz="2400" b="0" i="1" dirty="0" smtClean="0"/>
                        <a:t>c</a:t>
                      </a:r>
                      <a:r>
                        <a:rPr lang="en-US" altLang="zh-CN" sz="2400" b="0" baseline="-25000" dirty="0" smtClean="0"/>
                        <a:t>4</a:t>
                      </a:r>
                      <a:r>
                        <a:rPr lang="en-US" altLang="zh-CN" sz="2400" b="0" dirty="0" smtClean="0"/>
                        <a:t> + </a:t>
                      </a:r>
                      <a:r>
                        <a:rPr lang="en-US" altLang="zh-CN" sz="2400" b="0" i="1" dirty="0" smtClean="0"/>
                        <a:t>c</a:t>
                      </a:r>
                      <a:r>
                        <a:rPr lang="en-US" altLang="zh-CN" sz="2400" b="0" baseline="-25000" dirty="0" smtClean="0"/>
                        <a:t>3</a:t>
                      </a:r>
                      <a:endParaRPr lang="zh-CN" altLang="en-US" sz="2400" b="0" baseline="-25000" dirty="0"/>
                    </a:p>
                  </a:txBody>
                  <a:tcPr/>
                </a:tc>
                <a:extLst>
                  <a:ext uri="{0D108BD9-81ED-4DB2-BD59-A6C34878D82A}">
                    <a16:rowId xmlns:a16="http://schemas.microsoft.com/office/drawing/2014/main" val="10002"/>
                  </a:ext>
                </a:extLst>
              </a:tr>
              <a:tr h="370840">
                <a:tc>
                  <a:txBody>
                    <a:bodyPr/>
                    <a:lstStyle/>
                    <a:p>
                      <a:r>
                        <a:rPr lang="en-US" altLang="zh-CN" sz="2400" b="0" dirty="0" smtClean="0"/>
                        <a:t>…</a:t>
                      </a:r>
                      <a:endParaRPr lang="zh-CN" altLang="en-US" sz="2400" b="0" dirty="0"/>
                    </a:p>
                  </a:txBody>
                  <a:tcPr/>
                </a:tc>
                <a:tc>
                  <a:txBody>
                    <a:bodyPr/>
                    <a:lstStyle/>
                    <a:p>
                      <a:r>
                        <a:rPr lang="en-US" altLang="zh-CN" sz="2400" b="0" dirty="0" smtClean="0"/>
                        <a:t>…</a:t>
                      </a:r>
                      <a:endParaRPr lang="zh-CN" altLang="en-US" sz="2400" b="0" dirty="0"/>
                    </a:p>
                  </a:txBody>
                  <a:tcPr/>
                </a:tc>
                <a:extLst>
                  <a:ext uri="{0D108BD9-81ED-4DB2-BD59-A6C34878D82A}">
                    <a16:rowId xmlns:a16="http://schemas.microsoft.com/office/drawing/2014/main" val="10003"/>
                  </a:ext>
                </a:extLst>
              </a:tr>
              <a:tr h="370840">
                <a:tc>
                  <a:txBody>
                    <a:bodyPr/>
                    <a:lstStyle/>
                    <a:p>
                      <a:r>
                        <a:rPr lang="en-US" altLang="zh-CN" sz="2400" b="0" i="1" dirty="0" err="1" smtClean="0"/>
                        <a:t>b</a:t>
                      </a:r>
                      <a:r>
                        <a:rPr lang="en-US" altLang="zh-CN" sz="2400" b="0" i="1" baseline="-25000" dirty="0" err="1" smtClean="0"/>
                        <a:t>m</a:t>
                      </a:r>
                      <a:endParaRPr lang="zh-CN" altLang="en-US" sz="2400" b="0" i="1" baseline="-25000" dirty="0"/>
                    </a:p>
                  </a:txBody>
                  <a:tcPr/>
                </a:tc>
                <a:tc>
                  <a:txBody>
                    <a:bodyPr/>
                    <a:lstStyle/>
                    <a:p>
                      <a:r>
                        <a:rPr lang="en-US" altLang="zh-CN" sz="2400" b="0" i="1" dirty="0" smtClean="0"/>
                        <a:t>c</a:t>
                      </a:r>
                      <a:r>
                        <a:rPr lang="en-US" altLang="zh-CN" sz="2400" b="0" i="1" baseline="-25000" dirty="0" smtClean="0"/>
                        <a:t>m</a:t>
                      </a:r>
                      <a:r>
                        <a:rPr lang="en-US" altLang="zh-CN" sz="2400" b="0" dirty="0" smtClean="0"/>
                        <a:t> = –</a:t>
                      </a:r>
                      <a:r>
                        <a:rPr lang="en-US" altLang="zh-CN" sz="2400" b="0" i="1" dirty="0" smtClean="0"/>
                        <a:t>q</a:t>
                      </a:r>
                      <a:r>
                        <a:rPr lang="en-US" altLang="zh-CN" sz="2400" b="0" i="1" baseline="-25000" dirty="0" smtClean="0"/>
                        <a:t>m</a:t>
                      </a:r>
                      <a:r>
                        <a:rPr lang="en-US" altLang="zh-CN" sz="2400" b="0" baseline="-25000" dirty="0" smtClean="0"/>
                        <a:t>-2</a:t>
                      </a:r>
                      <a:r>
                        <a:rPr lang="en-US" altLang="zh-CN" sz="2400" b="0" i="1" dirty="0" smtClean="0"/>
                        <a:t>c</a:t>
                      </a:r>
                      <a:r>
                        <a:rPr lang="en-US" altLang="zh-CN" sz="2400" b="0" i="1" baseline="-25000" dirty="0" smtClean="0"/>
                        <a:t>m</a:t>
                      </a:r>
                      <a:r>
                        <a:rPr lang="en-US" altLang="zh-CN" sz="2400" b="0" baseline="-25000" dirty="0" smtClean="0"/>
                        <a:t>-1</a:t>
                      </a:r>
                      <a:r>
                        <a:rPr lang="en-US" altLang="zh-CN" sz="2400" b="0" dirty="0" smtClean="0"/>
                        <a:t> + </a:t>
                      </a:r>
                      <a:r>
                        <a:rPr lang="en-US" altLang="zh-CN" sz="2400" b="0" i="1" dirty="0" smtClean="0"/>
                        <a:t>c</a:t>
                      </a:r>
                      <a:r>
                        <a:rPr lang="en-US" altLang="zh-CN" sz="2400" b="0" i="1" baseline="-25000" dirty="0" smtClean="0"/>
                        <a:t>m</a:t>
                      </a:r>
                      <a:r>
                        <a:rPr lang="en-US" altLang="zh-CN" sz="2400" b="0" baseline="-25000" dirty="0" smtClean="0"/>
                        <a:t>-2</a:t>
                      </a:r>
                      <a:endParaRPr lang="zh-CN" altLang="en-US" sz="2400" b="0" baseline="-25000"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Using a generator to represent the elements of </a:t>
            </a:r>
            <a:r>
              <a:rPr lang="en-US" altLang="zh-CN" b="1" i="1" dirty="0" smtClean="0"/>
              <a:t>GF</a:t>
            </a:r>
            <a:r>
              <a:rPr lang="en-US" altLang="zh-CN" dirty="0" smtClean="0"/>
              <a:t>(2</a:t>
            </a:r>
            <a:r>
              <a:rPr lang="en-US" altLang="zh-CN" i="1" baseline="30000" dirty="0" smtClean="0"/>
              <a:t>n</a:t>
            </a:r>
            <a:r>
              <a:rPr lang="en-US" altLang="zh-CN" dirty="0" smtClean="0"/>
              <a: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36</a:t>
            </a:fld>
            <a:endParaRPr lang="zh-CN" altLang="en-US"/>
          </a:p>
        </p:txBody>
      </p:sp>
      <p:sp>
        <p:nvSpPr>
          <p:cNvPr id="6" name="内容占位符 5"/>
          <p:cNvSpPr>
            <a:spLocks noGrp="1"/>
          </p:cNvSpPr>
          <p:nvPr>
            <p:ph sz="quarter" idx="1"/>
          </p:nvPr>
        </p:nvSpPr>
        <p:spPr/>
        <p:txBody>
          <a:bodyPr/>
          <a:lstStyle/>
          <a:p>
            <a:r>
              <a:rPr lang="en-US" altLang="zh-CN" dirty="0" smtClean="0"/>
              <a:t>If </a:t>
            </a:r>
            <a:r>
              <a:rPr lang="en-US" altLang="zh-CN" i="1" dirty="0" smtClean="0"/>
              <a:t>g</a:t>
            </a:r>
            <a:r>
              <a:rPr lang="en-US" altLang="zh-CN" dirty="0" smtClean="0"/>
              <a:t> is a generator element, then every element of </a:t>
            </a:r>
            <a:r>
              <a:rPr lang="en-US" altLang="zh-CN" b="1" i="1" dirty="0" smtClean="0"/>
              <a:t>GF</a:t>
            </a:r>
            <a:r>
              <a:rPr lang="en-US" altLang="zh-CN" dirty="0" smtClean="0"/>
              <a:t>(2</a:t>
            </a:r>
            <a:r>
              <a:rPr lang="en-US" altLang="zh-CN" i="1" baseline="30000" dirty="0" smtClean="0"/>
              <a:t>n</a:t>
            </a:r>
            <a:r>
              <a:rPr lang="en-US" altLang="zh-CN" dirty="0" smtClean="0"/>
              <a:t>) with the order </a:t>
            </a:r>
            <a:r>
              <a:rPr lang="en-US" altLang="zh-CN" i="1" dirty="0" smtClean="0"/>
              <a:t>q</a:t>
            </a:r>
            <a:r>
              <a:rPr lang="en-US" altLang="zh-CN" dirty="0" smtClean="0"/>
              <a:t> = 2</a:t>
            </a:r>
            <a:r>
              <a:rPr lang="en-US" altLang="zh-CN" i="1" baseline="30000" dirty="0" smtClean="0"/>
              <a:t>n</a:t>
            </a:r>
            <a:r>
              <a:rPr lang="en-US" altLang="zh-CN" dirty="0" smtClean="0"/>
              <a:t>, except for the 0 element, can be expressed as some power of </a:t>
            </a:r>
            <a:r>
              <a:rPr lang="en-US" altLang="zh-CN" i="1" dirty="0" smtClean="0"/>
              <a:t>g</a:t>
            </a:r>
          </a:p>
          <a:p>
            <a:pPr lvl="1"/>
            <a:r>
              <a:rPr lang="en-US" altLang="zh-CN" dirty="0" smtClean="0"/>
              <a:t>{0,</a:t>
            </a:r>
            <a:r>
              <a:rPr lang="en-US" altLang="zh-CN" i="1" dirty="0" smtClean="0"/>
              <a:t> g</a:t>
            </a:r>
            <a:r>
              <a:rPr lang="en-US" altLang="zh-CN" baseline="30000" dirty="0" smtClean="0"/>
              <a:t>0</a:t>
            </a:r>
            <a:r>
              <a:rPr lang="en-US" altLang="zh-CN" dirty="0" smtClean="0"/>
              <a:t>,</a:t>
            </a:r>
            <a:r>
              <a:rPr lang="en-US" altLang="zh-CN" i="1" dirty="0" smtClean="0"/>
              <a:t> g</a:t>
            </a:r>
            <a:r>
              <a:rPr lang="en-US" altLang="zh-CN" baseline="30000" dirty="0" smtClean="0"/>
              <a:t>1</a:t>
            </a:r>
            <a:r>
              <a:rPr lang="en-US" altLang="zh-CN" dirty="0" smtClean="0"/>
              <a:t>, </a:t>
            </a:r>
            <a:r>
              <a:rPr lang="en-US" altLang="zh-CN" i="1" dirty="0" smtClean="0"/>
              <a:t>g</a:t>
            </a:r>
            <a:r>
              <a:rPr lang="en-US" altLang="zh-CN" baseline="30000" dirty="0" smtClean="0"/>
              <a:t>2</a:t>
            </a:r>
            <a:r>
              <a:rPr lang="en-US" altLang="zh-CN" dirty="0" smtClean="0"/>
              <a:t>, ..., </a:t>
            </a:r>
            <a:r>
              <a:rPr lang="en-US" altLang="zh-CN" i="1" dirty="0" smtClean="0"/>
              <a:t>g</a:t>
            </a:r>
            <a:r>
              <a:rPr lang="en-US" altLang="zh-CN" i="1" baseline="30000" dirty="0" smtClean="0"/>
              <a:t>q</a:t>
            </a:r>
            <a:r>
              <a:rPr lang="en-US" altLang="zh-CN" baseline="30000" dirty="0" smtClean="0"/>
              <a:t>-2</a:t>
            </a:r>
            <a:r>
              <a:rPr lang="en-US" altLang="zh-CN" dirty="0" smtClean="0"/>
              <a:t>}</a:t>
            </a:r>
          </a:p>
          <a:p>
            <a:r>
              <a:rPr lang="en-US" altLang="zh-CN" dirty="0" smtClean="0"/>
              <a:t>How does one specify a generator?</a:t>
            </a:r>
          </a:p>
          <a:p>
            <a:r>
              <a:rPr lang="en-US" altLang="zh-CN" dirty="0" smtClean="0"/>
              <a:t>A generator can be obtained from their irreducible polynomial </a:t>
            </a:r>
            <a:r>
              <a:rPr lang="en-US" altLang="zh-CN" i="1" dirty="0" smtClean="0"/>
              <a:t>f</a:t>
            </a:r>
            <a:r>
              <a:rPr lang="en-US" altLang="zh-CN" dirty="0" smtClean="0"/>
              <a:t>(</a:t>
            </a:r>
            <a:r>
              <a:rPr lang="en-US" altLang="zh-CN" i="1" dirty="0" smtClean="0"/>
              <a:t>x</a:t>
            </a:r>
            <a:r>
              <a:rPr lang="en-US" altLang="zh-CN" dirty="0" smtClean="0"/>
              <a:t>) that went into the creation of the finite field. If </a:t>
            </a:r>
            <a:r>
              <a:rPr lang="en-US" altLang="zh-CN" i="1" dirty="0" smtClean="0"/>
              <a:t>f</a:t>
            </a:r>
            <a:r>
              <a:rPr lang="en-US" altLang="zh-CN" dirty="0" smtClean="0"/>
              <a:t>(</a:t>
            </a:r>
            <a:r>
              <a:rPr lang="en-US" altLang="zh-CN" i="1" dirty="0" smtClean="0"/>
              <a:t>g</a:t>
            </a:r>
            <a:r>
              <a:rPr lang="en-US" altLang="zh-CN" dirty="0" smtClean="0"/>
              <a:t>) is their irreducible polynomial, then </a:t>
            </a:r>
            <a:r>
              <a:rPr lang="en-US" altLang="zh-CN" i="1" dirty="0" smtClean="0"/>
              <a:t>g</a:t>
            </a:r>
            <a:r>
              <a:rPr lang="en-US" altLang="zh-CN" dirty="0" smtClean="0"/>
              <a:t> is that element which </a:t>
            </a:r>
            <a:r>
              <a:rPr lang="en-US" altLang="zh-CN" b="1" dirty="0" smtClean="0"/>
              <a:t>symbolically</a:t>
            </a:r>
            <a:r>
              <a:rPr lang="en-US" altLang="zh-CN" dirty="0" smtClean="0"/>
              <a:t> satisfies the equation </a:t>
            </a:r>
            <a:r>
              <a:rPr lang="en-US" altLang="zh-CN" i="1" dirty="0" smtClean="0"/>
              <a:t>f</a:t>
            </a:r>
            <a:r>
              <a:rPr lang="en-US" altLang="zh-CN" dirty="0" smtClean="0"/>
              <a:t>(</a:t>
            </a:r>
            <a:r>
              <a:rPr lang="en-US" altLang="zh-CN" i="1" dirty="0" smtClean="0"/>
              <a:t>g</a:t>
            </a:r>
            <a:r>
              <a:rPr lang="en-US" altLang="zh-CN" dirty="0" smtClean="0"/>
              <a:t>) = 0</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Consider the case of </a:t>
            </a:r>
            <a:r>
              <a:rPr lang="en-US" altLang="zh-CN" b="1" i="1" dirty="0" smtClean="0"/>
              <a:t>GF</a:t>
            </a:r>
            <a:r>
              <a:rPr lang="en-US" altLang="zh-CN" dirty="0" smtClean="0"/>
              <a:t>(2</a:t>
            </a:r>
            <a:r>
              <a:rPr lang="en-US" altLang="zh-CN" baseline="30000" dirty="0" smtClean="0"/>
              <a:t>3</a:t>
            </a:r>
            <a:r>
              <a:rPr lang="en-US" altLang="zh-CN" dirty="0" smtClean="0"/>
              <a:t>) defined with their reducible polynomial </a:t>
            </a:r>
            <a:r>
              <a:rPr lang="en-US" altLang="zh-CN" i="1" dirty="0" smtClean="0"/>
              <a:t>x</a:t>
            </a:r>
            <a:r>
              <a:rPr lang="en-US" altLang="zh-CN" i="1" baseline="30000" dirty="0" smtClean="0"/>
              <a:t>3</a:t>
            </a:r>
            <a:r>
              <a:rPr lang="en-US" altLang="zh-CN" dirty="0" smtClean="0"/>
              <a:t>+</a:t>
            </a:r>
            <a:r>
              <a:rPr lang="en-US" altLang="zh-CN" i="1" dirty="0" smtClean="0"/>
              <a:t>x</a:t>
            </a:r>
            <a:r>
              <a:rPr lang="en-US" altLang="zh-CN" dirty="0" smtClean="0"/>
              <a:t>+1</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37</a:t>
            </a:fld>
            <a:endParaRPr lang="zh-CN" altLang="en-US"/>
          </a:p>
        </p:txBody>
      </p:sp>
      <p:sp>
        <p:nvSpPr>
          <p:cNvPr id="6" name="内容占位符 5"/>
          <p:cNvSpPr>
            <a:spLocks noGrp="1"/>
          </p:cNvSpPr>
          <p:nvPr>
            <p:ph sz="quarter" idx="1"/>
          </p:nvPr>
        </p:nvSpPr>
        <p:spPr/>
        <p:txBody>
          <a:bodyPr>
            <a:normAutofit/>
          </a:bodyPr>
          <a:lstStyle/>
          <a:p>
            <a:r>
              <a:rPr lang="en-US" altLang="zh-CN" sz="2400" dirty="0" smtClean="0"/>
              <a:t>The generator </a:t>
            </a:r>
            <a:r>
              <a:rPr lang="en-US" altLang="zh-CN" sz="2400" i="1" dirty="0" smtClean="0"/>
              <a:t>g</a:t>
            </a:r>
            <a:r>
              <a:rPr lang="en-US" altLang="zh-CN" sz="2400" dirty="0" smtClean="0"/>
              <a:t> is that element which symbolically satisfies </a:t>
            </a:r>
            <a:r>
              <a:rPr lang="en-US" altLang="zh-CN" sz="2400" i="1" dirty="0" smtClean="0"/>
              <a:t>g</a:t>
            </a:r>
            <a:r>
              <a:rPr lang="en-US" altLang="zh-CN" sz="2400" baseline="30000" dirty="0" smtClean="0"/>
              <a:t>3</a:t>
            </a:r>
            <a:r>
              <a:rPr lang="en-US" altLang="zh-CN" sz="2400" dirty="0" smtClean="0"/>
              <a:t>+</a:t>
            </a:r>
            <a:r>
              <a:rPr lang="en-US" altLang="zh-CN" sz="2400" i="1" dirty="0" smtClean="0"/>
              <a:t>g</a:t>
            </a:r>
            <a:r>
              <a:rPr lang="en-US" altLang="zh-CN" sz="2400" dirty="0" smtClean="0"/>
              <a:t>+1=0, implying that such an element will obey </a:t>
            </a:r>
            <a:r>
              <a:rPr lang="en-US" altLang="zh-CN" sz="2400" i="1" dirty="0" smtClean="0"/>
              <a:t>g</a:t>
            </a:r>
            <a:r>
              <a:rPr lang="en-US" altLang="zh-CN" sz="2400" baseline="30000" dirty="0" smtClean="0"/>
              <a:t>3</a:t>
            </a:r>
            <a:r>
              <a:rPr lang="en-US" altLang="zh-CN" sz="2400" dirty="0" smtClean="0"/>
              <a:t> = −</a:t>
            </a:r>
            <a:r>
              <a:rPr lang="en-US" altLang="zh-CN" sz="2400" i="1" dirty="0" smtClean="0"/>
              <a:t>g</a:t>
            </a:r>
            <a:r>
              <a:rPr lang="en-US" altLang="zh-CN" sz="2400" dirty="0" smtClean="0"/>
              <a:t> − 1 = </a:t>
            </a:r>
            <a:r>
              <a:rPr lang="en-US" altLang="zh-CN" sz="2400" i="1" dirty="0" smtClean="0"/>
              <a:t>g</a:t>
            </a:r>
            <a:r>
              <a:rPr lang="en-US" altLang="zh-CN" sz="2400" dirty="0" smtClean="0"/>
              <a:t> + 1</a:t>
            </a:r>
          </a:p>
          <a:p>
            <a:r>
              <a:rPr lang="en-US" altLang="zh-CN" sz="2400" dirty="0" smtClean="0"/>
              <a:t>The first several powers of </a:t>
            </a:r>
            <a:r>
              <a:rPr lang="en-US" altLang="zh-CN" sz="2400" i="1" dirty="0" smtClean="0"/>
              <a:t>g </a:t>
            </a:r>
            <a:r>
              <a:rPr lang="en-US" altLang="zh-CN" sz="2400" dirty="0" smtClean="0"/>
              <a:t>along with the element 0 at the very top:</a:t>
            </a:r>
            <a:endParaRPr lang="zh-CN" altLang="en-US" sz="2400" dirty="0"/>
          </a:p>
        </p:txBody>
      </p:sp>
      <p:graphicFrame>
        <p:nvGraphicFramePr>
          <p:cNvPr id="7" name="表格 6"/>
          <p:cNvGraphicFramePr>
            <a:graphicFrameLocks noGrp="1"/>
          </p:cNvGraphicFramePr>
          <p:nvPr>
            <p:extLst>
              <p:ext uri="{D42A27DB-BD31-4B8C-83A1-F6EECF244321}">
                <p14:modId xmlns:p14="http://schemas.microsoft.com/office/powerpoint/2010/main" val="591467956"/>
              </p:ext>
            </p:extLst>
          </p:nvPr>
        </p:nvGraphicFramePr>
        <p:xfrm>
          <a:off x="827584" y="3140968"/>
          <a:ext cx="7176121" cy="3337560"/>
        </p:xfrm>
        <a:graphic>
          <a:graphicData uri="http://schemas.openxmlformats.org/drawingml/2006/table">
            <a:tbl>
              <a:tblPr firstRow="1" bandRow="1">
                <a:tableStyleId>{69CF1AB2-1976-4502-BF36-3FF5EA218861}</a:tableStyleId>
              </a:tblPr>
              <a:tblGrid>
                <a:gridCol w="504056">
                  <a:extLst>
                    <a:ext uri="{9D8B030D-6E8A-4147-A177-3AD203B41FA5}">
                      <a16:colId xmlns:a16="http://schemas.microsoft.com/office/drawing/2014/main" val="20000"/>
                    </a:ext>
                  </a:extLst>
                </a:gridCol>
                <a:gridCol w="482453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1343473">
                  <a:extLst>
                    <a:ext uri="{9D8B030D-6E8A-4147-A177-3AD203B41FA5}">
                      <a16:colId xmlns:a16="http://schemas.microsoft.com/office/drawing/2014/main" val="20003"/>
                    </a:ext>
                  </a:extLst>
                </a:gridCol>
              </a:tblGrid>
              <a:tr h="370840">
                <a:tc>
                  <a:txBody>
                    <a:bodyPr/>
                    <a:lstStyle/>
                    <a:p>
                      <a:pPr algn="ctr"/>
                      <a:r>
                        <a:rPr lang="en-US" altLang="zh-CN" b="0" i="0" baseline="0" dirty="0" smtClean="0"/>
                        <a:t>0</a:t>
                      </a:r>
                      <a:endParaRPr lang="zh-CN" altLang="en-US" b="0" i="0" baseline="0" dirty="0"/>
                    </a:p>
                  </a:txBody>
                  <a:tcPr/>
                </a:tc>
                <a:tc>
                  <a:txBody>
                    <a:bodyPr/>
                    <a:lstStyle/>
                    <a:p>
                      <a:endParaRPr lang="zh-CN" altLang="en-US" b="0" dirty="0"/>
                    </a:p>
                  </a:txBody>
                  <a:tcPr/>
                </a:tc>
                <a:tc>
                  <a:txBody>
                    <a:bodyPr/>
                    <a:lstStyle/>
                    <a:p>
                      <a:endParaRPr lang="zh-CN" altLang="en-US" b="0" dirty="0"/>
                    </a:p>
                  </a:txBody>
                  <a:tcPr/>
                </a:tc>
                <a:tc>
                  <a:txBody>
                    <a:bodyPr/>
                    <a:lstStyle/>
                    <a:p>
                      <a:r>
                        <a:rPr lang="en-US" altLang="zh-CN" b="0" dirty="0" smtClean="0"/>
                        <a:t>0</a:t>
                      </a:r>
                      <a:endParaRPr lang="zh-CN" altLang="en-US" b="0" dirty="0"/>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1</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0</a:t>
                      </a:r>
                      <a:endParaRPr lang="zh-CN" altLang="en-US" i="0" baseline="30000" dirty="0" smtClean="0"/>
                    </a:p>
                  </a:txBody>
                  <a:tcPr/>
                </a:tc>
                <a:tc>
                  <a:txBody>
                    <a:bodyPr/>
                    <a:lstStyle/>
                    <a:p>
                      <a:r>
                        <a:rPr lang="en-US" altLang="zh-CN" b="0" dirty="0" smtClean="0"/>
                        <a:t>=</a:t>
                      </a:r>
                      <a:endParaRPr lang="zh-CN" altLang="en-US" b="0" dirty="0"/>
                    </a:p>
                  </a:txBody>
                  <a:tcPr/>
                </a:tc>
                <a:tc>
                  <a:txBody>
                    <a:bodyPr/>
                    <a:lstStyle/>
                    <a:p>
                      <a:r>
                        <a:rPr lang="en-US" altLang="zh-CN" dirty="0" smtClean="0"/>
                        <a:t>1</a:t>
                      </a:r>
                      <a:endParaRPr lang="zh-CN" alt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2</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1</a:t>
                      </a:r>
                      <a:endParaRPr lang="zh-CN" altLang="en-US" i="0" baseline="30000" dirty="0" smtClean="0"/>
                    </a:p>
                  </a:txBody>
                  <a:tcPr/>
                </a:tc>
                <a:tc>
                  <a:txBody>
                    <a:bodyPr/>
                    <a:lstStyle/>
                    <a:p>
                      <a:r>
                        <a:rPr lang="en-US" altLang="zh-CN" b="0" dirty="0" smtClean="0"/>
                        <a:t>=</a:t>
                      </a:r>
                      <a:endParaRPr lang="zh-CN" altLang="en-US" b="0" dirty="0"/>
                    </a:p>
                  </a:txBody>
                  <a:tcPr/>
                </a:tc>
                <a:tc>
                  <a:txBody>
                    <a:bodyPr/>
                    <a:lstStyle/>
                    <a:p>
                      <a:r>
                        <a:rPr lang="en-US" altLang="zh-CN" i="1" dirty="0" smtClean="0"/>
                        <a:t>g</a:t>
                      </a:r>
                      <a:endParaRPr lang="zh-CN" altLang="en-US" i="1"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3</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2</a:t>
                      </a:r>
                      <a:endParaRPr lang="zh-CN" altLang="en-US" i="0" baseline="30000" dirty="0" smtClean="0"/>
                    </a:p>
                  </a:txBody>
                  <a:tcPr/>
                </a:tc>
                <a:tc>
                  <a:txBody>
                    <a:bodyPr/>
                    <a:lstStyle/>
                    <a:p>
                      <a:r>
                        <a:rPr lang="en-US" altLang="zh-CN" b="0" dirty="0" smtClean="0"/>
                        <a:t>=</a:t>
                      </a:r>
                      <a:endParaRPr lang="zh-CN" altLang="en-US" b="0" dirty="0"/>
                    </a:p>
                  </a:txBody>
                  <a:tcPr/>
                </a:tc>
                <a:tc>
                  <a:txBody>
                    <a:bodyPr/>
                    <a:lstStyle/>
                    <a:p>
                      <a:r>
                        <a:rPr lang="en-US" altLang="zh-CN" i="1" dirty="0" smtClean="0"/>
                        <a:t>g</a:t>
                      </a:r>
                      <a:r>
                        <a:rPr lang="en-US" altLang="zh-CN" i="0" baseline="30000" dirty="0" smtClean="0"/>
                        <a:t>2</a:t>
                      </a:r>
                      <a:endParaRPr lang="zh-CN" altLang="en-US" i="0" baseline="30000"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4</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3</a:t>
                      </a:r>
                      <a:endParaRPr lang="zh-CN" altLang="en-US" i="0" baseline="30000" dirty="0" smtClean="0"/>
                    </a:p>
                  </a:txBody>
                  <a:tcPr/>
                </a:tc>
                <a:tc>
                  <a:txBody>
                    <a:bodyPr/>
                    <a:lstStyle/>
                    <a:p>
                      <a:r>
                        <a:rPr lang="en-US" altLang="zh-CN" b="0" dirty="0" smtClean="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0" dirty="0" smtClean="0"/>
                        <a:t> + 1</a:t>
                      </a:r>
                      <a:endParaRPr lang="zh-CN" altLang="en-US" i="0" baseline="0" dirty="0" smtClean="0"/>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5</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4</a:t>
                      </a:r>
                      <a:r>
                        <a:rPr lang="en-US" altLang="zh-CN" i="0" baseline="0" dirty="0" smtClean="0"/>
                        <a:t> = </a:t>
                      </a:r>
                      <a:r>
                        <a:rPr lang="en-US" altLang="zh-CN" i="1" baseline="0" dirty="0" smtClean="0"/>
                        <a:t>g</a:t>
                      </a:r>
                      <a:r>
                        <a:rPr lang="en-US" altLang="zh-CN" i="0" baseline="0" dirty="0" smtClean="0"/>
                        <a:t>(</a:t>
                      </a:r>
                      <a:r>
                        <a:rPr lang="en-US" altLang="zh-CN" i="1" dirty="0" smtClean="0"/>
                        <a:t>g</a:t>
                      </a:r>
                      <a:r>
                        <a:rPr lang="en-US" altLang="zh-CN" i="0" baseline="30000" dirty="0" smtClean="0"/>
                        <a:t>3</a:t>
                      </a:r>
                      <a:r>
                        <a:rPr lang="en-US" altLang="zh-CN" i="0" baseline="0" dirty="0" smtClean="0"/>
                        <a:t>) = </a:t>
                      </a:r>
                      <a:r>
                        <a:rPr lang="en-US" altLang="zh-CN" i="1" baseline="0" dirty="0" smtClean="0"/>
                        <a:t>g</a:t>
                      </a:r>
                      <a:r>
                        <a:rPr lang="en-US" altLang="zh-CN" i="0" baseline="0" dirty="0" smtClean="0"/>
                        <a:t>(</a:t>
                      </a:r>
                      <a:r>
                        <a:rPr lang="en-US" altLang="zh-CN" i="1" baseline="0" dirty="0" smtClean="0"/>
                        <a:t>g</a:t>
                      </a:r>
                      <a:r>
                        <a:rPr lang="en-US" altLang="zh-CN" i="0" baseline="0" dirty="0" smtClean="0"/>
                        <a:t> + 1)</a:t>
                      </a:r>
                      <a:endParaRPr lang="zh-CN" altLang="en-US" i="0" baseline="0" dirty="0" smtClean="0"/>
                    </a:p>
                  </a:txBody>
                  <a:tcPr/>
                </a:tc>
                <a:tc>
                  <a:txBody>
                    <a:bodyPr/>
                    <a:lstStyle/>
                    <a:p>
                      <a:r>
                        <a:rPr lang="en-US" altLang="zh-CN" b="0" dirty="0" smtClean="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2</a:t>
                      </a:r>
                      <a:r>
                        <a:rPr lang="en-US" altLang="zh-CN" i="0" baseline="0" dirty="0" smtClean="0"/>
                        <a:t> + </a:t>
                      </a:r>
                      <a:r>
                        <a:rPr lang="en-US" altLang="zh-CN" i="1" baseline="0" dirty="0" smtClean="0"/>
                        <a:t>g</a:t>
                      </a:r>
                      <a:endParaRPr lang="zh-CN" altLang="en-US" i="1" baseline="0" dirty="0" smtClean="0"/>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6</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5</a:t>
                      </a:r>
                      <a:r>
                        <a:rPr lang="en-US" altLang="zh-CN" i="0" baseline="0" dirty="0" smtClean="0"/>
                        <a:t> = </a:t>
                      </a:r>
                      <a:r>
                        <a:rPr lang="en-US" altLang="zh-CN" i="1" baseline="0" dirty="0" smtClean="0"/>
                        <a:t>g</a:t>
                      </a:r>
                      <a:r>
                        <a:rPr lang="en-US" altLang="zh-CN" i="0" baseline="0" dirty="0" smtClean="0"/>
                        <a:t>(</a:t>
                      </a:r>
                      <a:r>
                        <a:rPr lang="en-US" altLang="zh-CN" i="1" dirty="0" smtClean="0"/>
                        <a:t>g</a:t>
                      </a:r>
                      <a:r>
                        <a:rPr lang="en-US" altLang="zh-CN" i="0" baseline="30000" dirty="0" smtClean="0"/>
                        <a:t>4</a:t>
                      </a:r>
                      <a:r>
                        <a:rPr lang="en-US" altLang="zh-CN" i="0" baseline="0" dirty="0" smtClean="0"/>
                        <a:t>) = </a:t>
                      </a:r>
                      <a:r>
                        <a:rPr lang="en-US" altLang="zh-CN" i="1" baseline="0" dirty="0" smtClean="0"/>
                        <a:t>g</a:t>
                      </a:r>
                      <a:r>
                        <a:rPr lang="en-US" altLang="zh-CN" i="0" baseline="0" dirty="0" smtClean="0"/>
                        <a:t>(</a:t>
                      </a:r>
                      <a:r>
                        <a:rPr lang="en-US" altLang="zh-CN" i="1" baseline="0" dirty="0" smtClean="0"/>
                        <a:t>g</a:t>
                      </a:r>
                      <a:r>
                        <a:rPr lang="en-US" altLang="zh-CN" i="0" baseline="30000" dirty="0" smtClean="0"/>
                        <a:t>2</a:t>
                      </a:r>
                      <a:r>
                        <a:rPr lang="en-US" altLang="zh-CN" i="0" baseline="0" dirty="0" smtClean="0"/>
                        <a:t> + </a:t>
                      </a:r>
                      <a:r>
                        <a:rPr lang="en-US" altLang="zh-CN" i="1" baseline="0" dirty="0" smtClean="0"/>
                        <a:t>g</a:t>
                      </a:r>
                      <a:r>
                        <a:rPr lang="en-US" altLang="zh-CN" i="0" baseline="0" dirty="0" smtClean="0"/>
                        <a:t>) = </a:t>
                      </a:r>
                      <a:r>
                        <a:rPr lang="en-US" altLang="zh-CN" i="1" baseline="0" dirty="0" smtClean="0"/>
                        <a:t>g</a:t>
                      </a:r>
                      <a:r>
                        <a:rPr lang="en-US" altLang="zh-CN" i="0" baseline="30000" dirty="0" smtClean="0"/>
                        <a:t>3</a:t>
                      </a:r>
                      <a:r>
                        <a:rPr lang="en-US" altLang="zh-CN" i="0" baseline="0" dirty="0" smtClean="0"/>
                        <a:t> + </a:t>
                      </a:r>
                      <a:r>
                        <a:rPr lang="en-US" altLang="zh-CN" i="1" baseline="0" dirty="0" smtClean="0"/>
                        <a:t>g</a:t>
                      </a:r>
                      <a:r>
                        <a:rPr lang="en-US" altLang="zh-CN" i="0" baseline="30000" dirty="0" smtClean="0"/>
                        <a:t>2</a:t>
                      </a:r>
                      <a:endParaRPr lang="zh-CN" altLang="en-US" i="0" baseline="30000" dirty="0" smtClean="0"/>
                    </a:p>
                  </a:txBody>
                  <a:tcPr/>
                </a:tc>
                <a:tc>
                  <a:txBody>
                    <a:bodyPr/>
                    <a:lstStyle/>
                    <a:p>
                      <a:r>
                        <a:rPr lang="en-US" altLang="zh-CN" b="0" dirty="0" smtClean="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2</a:t>
                      </a:r>
                      <a:r>
                        <a:rPr lang="en-US" altLang="zh-CN" i="0" baseline="0" dirty="0" smtClean="0"/>
                        <a:t> + </a:t>
                      </a:r>
                      <a:r>
                        <a:rPr lang="en-US" altLang="zh-CN" i="1" baseline="0" dirty="0" smtClean="0"/>
                        <a:t>g</a:t>
                      </a:r>
                      <a:r>
                        <a:rPr lang="en-US" altLang="zh-CN" i="0" baseline="0" dirty="0" smtClean="0"/>
                        <a:t> + 1</a:t>
                      </a:r>
                      <a:endParaRPr lang="zh-CN" altLang="en-US" i="0" baseline="0" dirty="0" smtClean="0"/>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7</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6 </a:t>
                      </a:r>
                      <a:r>
                        <a:rPr lang="en-US" altLang="zh-CN" i="0" baseline="0" dirty="0" smtClean="0"/>
                        <a:t>= </a:t>
                      </a:r>
                      <a:r>
                        <a:rPr lang="en-US" altLang="zh-CN" i="1" baseline="0" dirty="0" smtClean="0"/>
                        <a:t>g</a:t>
                      </a:r>
                      <a:r>
                        <a:rPr lang="en-US" altLang="zh-CN" i="0" baseline="0" dirty="0" smtClean="0"/>
                        <a:t>(</a:t>
                      </a:r>
                      <a:r>
                        <a:rPr lang="en-US" altLang="zh-CN" i="1" dirty="0" smtClean="0"/>
                        <a:t>g</a:t>
                      </a:r>
                      <a:r>
                        <a:rPr lang="en-US" altLang="zh-CN" i="0" baseline="30000" dirty="0" smtClean="0"/>
                        <a:t>5</a:t>
                      </a:r>
                      <a:r>
                        <a:rPr lang="en-US" altLang="zh-CN" i="0" baseline="0" dirty="0" smtClean="0"/>
                        <a:t>) = </a:t>
                      </a:r>
                      <a:r>
                        <a:rPr lang="en-US" altLang="zh-CN" i="1" baseline="0" dirty="0" smtClean="0"/>
                        <a:t>g</a:t>
                      </a:r>
                      <a:r>
                        <a:rPr lang="en-US" altLang="zh-CN" i="0" baseline="0" dirty="0" smtClean="0"/>
                        <a:t>(</a:t>
                      </a:r>
                      <a:r>
                        <a:rPr lang="en-US" altLang="zh-CN" i="1" baseline="0" dirty="0" smtClean="0"/>
                        <a:t>g</a:t>
                      </a:r>
                      <a:r>
                        <a:rPr lang="en-US" altLang="zh-CN" i="0" baseline="30000" dirty="0" smtClean="0"/>
                        <a:t>2</a:t>
                      </a:r>
                      <a:r>
                        <a:rPr lang="en-US" altLang="zh-CN" i="0" baseline="0" dirty="0" smtClean="0"/>
                        <a:t> + </a:t>
                      </a:r>
                      <a:r>
                        <a:rPr lang="en-US" altLang="zh-CN" i="1" baseline="0" dirty="0" smtClean="0"/>
                        <a:t>g</a:t>
                      </a:r>
                      <a:r>
                        <a:rPr lang="en-US" altLang="zh-CN" i="0" baseline="0" dirty="0" smtClean="0"/>
                        <a:t> + 1) = </a:t>
                      </a:r>
                      <a:r>
                        <a:rPr lang="en-US" altLang="zh-CN" i="1" baseline="0" dirty="0" smtClean="0"/>
                        <a:t>g</a:t>
                      </a:r>
                      <a:r>
                        <a:rPr lang="en-US" altLang="zh-CN" i="0" baseline="30000" dirty="0" smtClean="0"/>
                        <a:t>3</a:t>
                      </a:r>
                      <a:r>
                        <a:rPr lang="en-US" altLang="zh-CN" i="0" baseline="0" dirty="0" smtClean="0"/>
                        <a:t> + </a:t>
                      </a:r>
                      <a:r>
                        <a:rPr lang="en-US" altLang="zh-CN" i="1" baseline="0" dirty="0" smtClean="0"/>
                        <a:t>g</a:t>
                      </a:r>
                      <a:r>
                        <a:rPr lang="en-US" altLang="zh-CN" i="0" baseline="30000" dirty="0" smtClean="0"/>
                        <a:t>2</a:t>
                      </a:r>
                      <a:r>
                        <a:rPr lang="zh-CN" altLang="en-US" i="0" baseline="0" dirty="0" smtClean="0"/>
                        <a:t> </a:t>
                      </a:r>
                      <a:r>
                        <a:rPr lang="en-US" altLang="zh-CN" i="0" baseline="0" dirty="0" smtClean="0"/>
                        <a:t>+ </a:t>
                      </a:r>
                      <a:r>
                        <a:rPr lang="en-US" altLang="zh-CN" i="1" baseline="0" dirty="0" smtClean="0"/>
                        <a:t>g</a:t>
                      </a:r>
                      <a:endParaRPr lang="zh-CN" altLang="en-US" i="1" baseline="30000" dirty="0" smtClean="0"/>
                    </a:p>
                  </a:txBody>
                  <a:tcPr/>
                </a:tc>
                <a:tc>
                  <a:txBody>
                    <a:bodyPr/>
                    <a:lstStyle/>
                    <a:p>
                      <a:r>
                        <a:rPr lang="en-US" altLang="zh-CN" b="0" dirty="0" smtClean="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2</a:t>
                      </a:r>
                      <a:r>
                        <a:rPr lang="en-US" altLang="zh-CN" i="0" baseline="0" dirty="0" smtClean="0"/>
                        <a:t> + 1</a:t>
                      </a:r>
                      <a:endParaRPr lang="zh-CN" altLang="en-US" i="0" baseline="0" dirty="0" smtClean="0"/>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0" i="0" baseline="0" dirty="0" smtClean="0"/>
                        <a:t>8</a:t>
                      </a:r>
                      <a:endParaRPr lang="zh-CN" altLang="en-US" b="0" i="0" baseline="0" dirty="0" smtClean="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i="1" dirty="0" smtClean="0"/>
                        <a:t>g</a:t>
                      </a:r>
                      <a:r>
                        <a:rPr lang="en-US" altLang="zh-CN" i="0" baseline="30000" dirty="0" smtClean="0"/>
                        <a:t>7 </a:t>
                      </a:r>
                      <a:r>
                        <a:rPr lang="en-US" altLang="zh-CN" i="0" baseline="0" dirty="0" smtClean="0"/>
                        <a:t>= </a:t>
                      </a:r>
                      <a:r>
                        <a:rPr lang="en-US" altLang="zh-CN" i="1" baseline="0" dirty="0" smtClean="0"/>
                        <a:t>g</a:t>
                      </a:r>
                      <a:r>
                        <a:rPr lang="en-US" altLang="zh-CN" i="0" baseline="0" dirty="0" smtClean="0"/>
                        <a:t>(</a:t>
                      </a:r>
                      <a:r>
                        <a:rPr lang="en-US" altLang="zh-CN" i="1" dirty="0" smtClean="0"/>
                        <a:t>g</a:t>
                      </a:r>
                      <a:r>
                        <a:rPr lang="en-US" altLang="zh-CN" i="0" baseline="30000" dirty="0" smtClean="0"/>
                        <a:t>6</a:t>
                      </a:r>
                      <a:r>
                        <a:rPr lang="en-US" altLang="zh-CN" i="0" baseline="0" dirty="0" smtClean="0"/>
                        <a:t>) = </a:t>
                      </a:r>
                      <a:r>
                        <a:rPr lang="en-US" altLang="zh-CN" i="1" baseline="0" dirty="0" smtClean="0"/>
                        <a:t>g</a:t>
                      </a:r>
                      <a:r>
                        <a:rPr lang="en-US" altLang="zh-CN" i="0" baseline="0" dirty="0" smtClean="0"/>
                        <a:t>(</a:t>
                      </a:r>
                      <a:r>
                        <a:rPr lang="en-US" altLang="zh-CN" i="1" baseline="0" dirty="0" smtClean="0"/>
                        <a:t>g</a:t>
                      </a:r>
                      <a:r>
                        <a:rPr lang="en-US" altLang="zh-CN" i="0" baseline="30000" dirty="0" smtClean="0"/>
                        <a:t>2</a:t>
                      </a:r>
                      <a:r>
                        <a:rPr lang="en-US" altLang="zh-CN" i="0" baseline="0" dirty="0" smtClean="0"/>
                        <a:t> + 1) = </a:t>
                      </a:r>
                      <a:r>
                        <a:rPr lang="en-US" altLang="zh-CN" i="1" baseline="0" dirty="0" smtClean="0"/>
                        <a:t>g</a:t>
                      </a:r>
                      <a:r>
                        <a:rPr lang="en-US" altLang="zh-CN" i="0" baseline="30000" dirty="0" smtClean="0"/>
                        <a:t>3</a:t>
                      </a:r>
                      <a:r>
                        <a:rPr lang="en-US" altLang="zh-CN" i="0" baseline="0" dirty="0" smtClean="0"/>
                        <a:t> + </a:t>
                      </a:r>
                      <a:r>
                        <a:rPr lang="en-US" altLang="zh-CN" i="1" baseline="0" dirty="0" smtClean="0"/>
                        <a:t>g</a:t>
                      </a:r>
                      <a:endParaRPr lang="zh-CN" altLang="en-US" i="1" baseline="30000" dirty="0" smtClean="0"/>
                    </a:p>
                  </a:txBody>
                  <a:tcPr/>
                </a:tc>
                <a:tc>
                  <a:txBody>
                    <a:bodyPr/>
                    <a:lstStyle/>
                    <a:p>
                      <a:r>
                        <a:rPr lang="en-US" altLang="zh-CN" b="0" dirty="0" smtClean="0"/>
                        <a:t>=</a:t>
                      </a:r>
                      <a:endParaRPr lang="zh-CN" alt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i="0" baseline="0" dirty="0" smtClean="0"/>
                        <a:t>1</a:t>
                      </a:r>
                      <a:endParaRPr lang="zh-CN" altLang="en-US" i="0" baseline="0" dirty="0" smtClean="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Consider the case of </a:t>
            </a:r>
            <a:r>
              <a:rPr lang="en-US" altLang="zh-CN" b="1" i="1" dirty="0" smtClean="0"/>
              <a:t>GF</a:t>
            </a:r>
            <a:r>
              <a:rPr lang="en-US" altLang="zh-CN" dirty="0" smtClean="0"/>
              <a:t>(2</a:t>
            </a:r>
            <a:r>
              <a:rPr lang="en-US" altLang="zh-CN" baseline="30000" dirty="0" smtClean="0"/>
              <a:t>3</a:t>
            </a:r>
            <a:r>
              <a:rPr lang="en-US" altLang="zh-CN" dirty="0" smtClean="0"/>
              <a:t>) defined with their reducible polynomial </a:t>
            </a:r>
            <a:r>
              <a:rPr lang="en-US" altLang="zh-CN" i="1" dirty="0" smtClean="0"/>
              <a:t>x</a:t>
            </a:r>
            <a:r>
              <a:rPr lang="en-US" altLang="zh-CN" i="1" baseline="30000" dirty="0" smtClean="0"/>
              <a:t>3</a:t>
            </a:r>
            <a:r>
              <a:rPr lang="en-US" altLang="zh-CN" dirty="0" smtClean="0"/>
              <a:t>+</a:t>
            </a:r>
            <a:r>
              <a:rPr lang="en-US" altLang="zh-CN" i="1" dirty="0" smtClean="0"/>
              <a:t>x</a:t>
            </a:r>
            <a:r>
              <a:rPr lang="en-US" altLang="zh-CN" dirty="0" smtClean="0"/>
              <a:t>+1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38</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The higher powers of </a:t>
            </a:r>
            <a:r>
              <a:rPr lang="en-US" altLang="zh-CN" i="1" dirty="0" smtClean="0"/>
              <a:t>g</a:t>
            </a:r>
            <a:r>
              <a:rPr lang="en-US" altLang="zh-CN" dirty="0" smtClean="0"/>
              <a:t> obey the relationship </a:t>
            </a:r>
            <a:r>
              <a:rPr lang="en-US" altLang="zh-CN" b="1" i="1" dirty="0" err="1" smtClean="0"/>
              <a:t>g</a:t>
            </a:r>
            <a:r>
              <a:rPr lang="en-US" altLang="zh-CN" b="1" i="1" baseline="30000" dirty="0" err="1" smtClean="0"/>
              <a:t>k</a:t>
            </a:r>
            <a:r>
              <a:rPr lang="en-US" altLang="zh-CN" b="1" dirty="0" smtClean="0"/>
              <a:t> = </a:t>
            </a:r>
            <a:r>
              <a:rPr lang="en-US" altLang="zh-CN" b="1" i="1" dirty="0" err="1" smtClean="0"/>
              <a:t>g</a:t>
            </a:r>
            <a:r>
              <a:rPr lang="en-US" altLang="zh-CN" b="1" i="1" baseline="30000" dirty="0" err="1" smtClean="0"/>
              <a:t>k</a:t>
            </a:r>
            <a:r>
              <a:rPr lang="en-US" altLang="zh-CN" b="1" baseline="30000" dirty="0" smtClean="0"/>
              <a:t> mod 7</a:t>
            </a:r>
            <a:r>
              <a:rPr lang="en-US" altLang="zh-CN" b="1" dirty="0" smtClean="0"/>
              <a:t> </a:t>
            </a:r>
            <a:r>
              <a:rPr lang="en-US" altLang="zh-CN" dirty="0" smtClean="0"/>
              <a:t>for the example shown. The previous slide already shows that </a:t>
            </a:r>
            <a:r>
              <a:rPr lang="en-US" altLang="zh-CN" i="1" dirty="0" smtClean="0"/>
              <a:t>g</a:t>
            </a:r>
            <a:r>
              <a:rPr lang="en-US" altLang="zh-CN" baseline="30000" dirty="0" smtClean="0"/>
              <a:t>7</a:t>
            </a:r>
            <a:r>
              <a:rPr lang="en-US" altLang="zh-CN" dirty="0" smtClean="0"/>
              <a:t> is the same as </a:t>
            </a:r>
            <a:r>
              <a:rPr lang="en-US" altLang="zh-CN" i="1" dirty="0" smtClean="0"/>
              <a:t>g</a:t>
            </a:r>
            <a:r>
              <a:rPr lang="en-US" altLang="zh-CN" baseline="30000" dirty="0" smtClean="0"/>
              <a:t>0</a:t>
            </a:r>
          </a:p>
          <a:p>
            <a:r>
              <a:rPr lang="en-US" altLang="zh-CN" dirty="0" smtClean="0"/>
              <a:t>Since every polynomial in </a:t>
            </a:r>
            <a:r>
              <a:rPr lang="en-US" altLang="zh-CN" b="1" i="1" dirty="0" smtClean="0"/>
              <a:t>GF</a:t>
            </a:r>
            <a:r>
              <a:rPr lang="en-US" altLang="zh-CN" dirty="0" smtClean="0"/>
              <a:t>(2</a:t>
            </a:r>
            <a:r>
              <a:rPr lang="en-US" altLang="zh-CN" i="1" baseline="30000" dirty="0" smtClean="0"/>
              <a:t>n</a:t>
            </a:r>
            <a:r>
              <a:rPr lang="en-US" altLang="zh-CN" dirty="0" smtClean="0"/>
              <a:t>) is represented by a power of </a:t>
            </a:r>
            <a:r>
              <a:rPr lang="en-US" altLang="zh-CN" i="1" dirty="0" smtClean="0"/>
              <a:t>g</a:t>
            </a:r>
            <a:r>
              <a:rPr lang="en-US" altLang="zh-CN" dirty="0" smtClean="0"/>
              <a:t>, multiplying any two polynomials in </a:t>
            </a:r>
            <a:r>
              <a:rPr lang="en-US" altLang="zh-CN" b="1" i="1" dirty="0" smtClean="0"/>
              <a:t>GF</a:t>
            </a:r>
            <a:r>
              <a:rPr lang="en-US" altLang="zh-CN" dirty="0" smtClean="0"/>
              <a:t>(2</a:t>
            </a:r>
            <a:r>
              <a:rPr lang="en-US" altLang="zh-CN" i="1" baseline="30000" dirty="0" smtClean="0"/>
              <a:t>n</a:t>
            </a:r>
            <a:r>
              <a:rPr lang="en-US" altLang="zh-CN" dirty="0" smtClean="0"/>
              <a:t>) becomes trivial—we just have to add the exponents of </a:t>
            </a:r>
            <a:r>
              <a:rPr lang="en-US" altLang="zh-CN" i="1" dirty="0" smtClean="0"/>
              <a:t>g</a:t>
            </a:r>
            <a:r>
              <a:rPr lang="en-US" altLang="zh-CN" dirty="0" smtClean="0"/>
              <a:t> modulo (2</a:t>
            </a:r>
            <a:r>
              <a:rPr lang="en-US" altLang="zh-CN" i="1" baseline="30000" dirty="0" smtClean="0"/>
              <a:t>n</a:t>
            </a:r>
            <a:r>
              <a:rPr lang="en-US" altLang="zh-CN" dirty="0" smtClean="0"/>
              <a:t>−1)</a:t>
            </a:r>
          </a:p>
          <a:p>
            <a:pPr lvl="1"/>
            <a:r>
              <a:rPr lang="en-US" altLang="zh-CN" i="1" dirty="0" err="1" smtClean="0"/>
              <a:t>g</a:t>
            </a:r>
            <a:r>
              <a:rPr lang="en-US" altLang="zh-CN" i="1" baseline="30000" dirty="0" err="1" smtClean="0">
                <a:sym typeface="Symbol"/>
              </a:rPr>
              <a:t></a:t>
            </a:r>
            <a:r>
              <a:rPr lang="en-US" altLang="zh-CN" i="1" dirty="0" err="1" smtClean="0"/>
              <a:t>g</a:t>
            </a:r>
            <a:r>
              <a:rPr lang="en-US" altLang="zh-CN" i="1" baseline="30000" dirty="0" smtClean="0">
                <a:sym typeface="Symbol"/>
              </a:rPr>
              <a:t></a:t>
            </a:r>
            <a:r>
              <a:rPr lang="en-US" altLang="zh-CN" dirty="0" smtClean="0">
                <a:sym typeface="Symbol"/>
              </a:rPr>
              <a:t> = </a:t>
            </a:r>
            <a:r>
              <a:rPr lang="en-US" altLang="zh-CN" i="1" dirty="0" smtClean="0"/>
              <a:t>g</a:t>
            </a:r>
            <a:r>
              <a:rPr lang="en-US" altLang="zh-CN" baseline="30000" dirty="0" smtClean="0"/>
              <a:t>(</a:t>
            </a:r>
            <a:r>
              <a:rPr lang="en-US" altLang="zh-CN" i="1" baseline="30000" dirty="0" smtClean="0">
                <a:sym typeface="Symbol"/>
              </a:rPr>
              <a:t></a:t>
            </a:r>
            <a:r>
              <a:rPr lang="en-US" altLang="zh-CN" dirty="0" smtClean="0"/>
              <a:t>+</a:t>
            </a:r>
            <a:r>
              <a:rPr lang="en-US" altLang="zh-CN" i="1" baseline="30000" dirty="0" smtClean="0">
                <a:sym typeface="Symbol"/>
              </a:rPr>
              <a:t></a:t>
            </a:r>
            <a:r>
              <a:rPr lang="en-US" altLang="zh-CN" baseline="30000" dirty="0" smtClean="0">
                <a:sym typeface="Symbol"/>
              </a:rPr>
              <a:t>)</a:t>
            </a:r>
            <a:r>
              <a:rPr lang="en-US" altLang="zh-CN" dirty="0" smtClean="0">
                <a:sym typeface="Symbol"/>
              </a:rPr>
              <a:t> </a:t>
            </a:r>
            <a:r>
              <a:rPr lang="en-US" altLang="zh-CN" baseline="30000" dirty="0" smtClean="0">
                <a:sym typeface="Symbol"/>
              </a:rPr>
              <a:t>mod 2</a:t>
            </a:r>
            <a:r>
              <a:rPr lang="en-US" altLang="zh-CN" i="1" baseline="60000" dirty="0" smtClean="0">
                <a:sym typeface="Symbol"/>
              </a:rPr>
              <a:t>n</a:t>
            </a:r>
            <a:r>
              <a:rPr lang="en-US" altLang="zh-CN" baseline="30000" dirty="0" smtClean="0">
                <a:sym typeface="Symbol"/>
              </a:rPr>
              <a:t>-1</a:t>
            </a:r>
            <a:r>
              <a:rPr lang="en-US" altLang="zh-CN" dirty="0" smtClean="0">
                <a:sym typeface="Symbol"/>
              </a:rPr>
              <a:t> for any </a:t>
            </a:r>
            <a:r>
              <a:rPr lang="en-US" altLang="zh-CN" i="1" dirty="0" smtClean="0"/>
              <a:t>g</a:t>
            </a:r>
            <a:r>
              <a:rPr lang="en-US" altLang="zh-CN" i="1" baseline="30000" dirty="0" smtClean="0">
                <a:sym typeface="Symbol"/>
              </a:rPr>
              <a:t> </a:t>
            </a:r>
            <a:r>
              <a:rPr lang="en-US" altLang="zh-CN" dirty="0" smtClean="0">
                <a:sym typeface="Symbol"/>
              </a:rPr>
              <a:t>and </a:t>
            </a:r>
            <a:r>
              <a:rPr lang="en-US" altLang="zh-CN" i="1" dirty="0" smtClean="0"/>
              <a:t>g</a:t>
            </a:r>
            <a:r>
              <a:rPr lang="en-US" altLang="zh-CN" i="1" baseline="30000" dirty="0" smtClean="0">
                <a:sym typeface="Symbol"/>
              </a:rPr>
              <a:t></a:t>
            </a:r>
            <a:r>
              <a:rPr lang="en-US" altLang="zh-CN" dirty="0" smtClean="0">
                <a:sym typeface="Symbol"/>
              </a:rPr>
              <a:t> in </a:t>
            </a:r>
            <a:r>
              <a:rPr lang="en-US" altLang="zh-CN" b="1" i="1" dirty="0" smtClean="0"/>
              <a:t>GF</a:t>
            </a:r>
            <a:r>
              <a:rPr lang="en-US" altLang="zh-CN" dirty="0" smtClean="0"/>
              <a:t>(2</a:t>
            </a:r>
            <a:r>
              <a:rPr lang="en-US" altLang="zh-CN" i="1" baseline="30000" dirty="0" smtClean="0"/>
              <a:t>n</a:t>
            </a:r>
            <a:r>
              <a:rPr lang="en-US" altLang="zh-CN" dirty="0" smtClean="0"/>
              <a:t>) </a:t>
            </a:r>
          </a:p>
          <a:p>
            <a:r>
              <a:rPr lang="en-US" altLang="zh-CN" dirty="0" smtClean="0"/>
              <a:t>So we have the conclusion that if </a:t>
            </a:r>
            <a:r>
              <a:rPr lang="en-US" altLang="zh-CN" i="1" dirty="0" smtClean="0"/>
              <a:t>g</a:t>
            </a:r>
            <a:r>
              <a:rPr lang="en-US" altLang="zh-CN" dirty="0" smtClean="0"/>
              <a:t> is the generator element of a finite field of the form </a:t>
            </a:r>
            <a:r>
              <a:rPr lang="en-US" altLang="zh-CN" b="1" i="1" dirty="0" smtClean="0"/>
              <a:t>GF</a:t>
            </a:r>
            <a:r>
              <a:rPr lang="en-US" altLang="zh-CN" dirty="0" smtClean="0"/>
              <a:t>(2</a:t>
            </a:r>
            <a:r>
              <a:rPr lang="en-US" altLang="zh-CN" i="1" baseline="30000" dirty="0" smtClean="0"/>
              <a:t>n</a:t>
            </a:r>
            <a:r>
              <a:rPr lang="en-US" altLang="zh-CN" dirty="0" smtClean="0"/>
              <a:t>), then all the powers of </a:t>
            </a:r>
            <a:r>
              <a:rPr lang="en-US" altLang="zh-CN" i="1" dirty="0" smtClean="0"/>
              <a:t>g</a:t>
            </a:r>
            <a:r>
              <a:rPr lang="en-US" altLang="zh-CN" dirty="0" smtClean="0"/>
              <a:t> from </a:t>
            </a:r>
            <a:r>
              <a:rPr lang="en-US" altLang="zh-CN" i="1" dirty="0" smtClean="0"/>
              <a:t>g</a:t>
            </a:r>
            <a:r>
              <a:rPr lang="en-US" altLang="zh-CN" baseline="30000" dirty="0" smtClean="0"/>
              <a:t>0</a:t>
            </a:r>
            <a:r>
              <a:rPr lang="en-US" altLang="zh-CN" dirty="0" smtClean="0"/>
              <a:t> through </a:t>
            </a:r>
            <a:r>
              <a:rPr lang="en-US" altLang="zh-CN" i="1" dirty="0" smtClean="0"/>
              <a:t>g</a:t>
            </a:r>
            <a:r>
              <a:rPr lang="en-US" altLang="zh-CN" baseline="30000" dirty="0" smtClean="0"/>
              <a:t>2</a:t>
            </a:r>
            <a:r>
              <a:rPr lang="en-US" altLang="zh-CN" i="1" baseline="60000" dirty="0" smtClean="0"/>
              <a:t>n</a:t>
            </a:r>
            <a:r>
              <a:rPr lang="en-US" altLang="zh-CN" baseline="30000" dirty="0" smtClean="0"/>
              <a:t>−2</a:t>
            </a:r>
            <a:r>
              <a:rPr lang="en-US" altLang="zh-CN" dirty="0" smtClean="0"/>
              <a:t>, along with the element 0, correspond to the elements of the finite field</a:t>
            </a:r>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dirty="0"/>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39</a:t>
            </a:fld>
            <a:endParaRPr lang="zh-CN" altLang="en-US"/>
          </a:p>
        </p:txBody>
      </p:sp>
      <p:sp>
        <p:nvSpPr>
          <p:cNvPr id="6" name="内容占位符 5"/>
          <p:cNvSpPr>
            <a:spLocks noGrp="1"/>
          </p:cNvSpPr>
          <p:nvPr>
            <p:ph sz="quarter" idx="1"/>
          </p:nvPr>
        </p:nvSpPr>
        <p:spPr/>
        <p:txBody>
          <a:bodyPr/>
          <a:lstStyle/>
          <a:p>
            <a:pPr marL="0" indent="0">
              <a:buNone/>
            </a:pPr>
            <a:r>
              <a:rPr lang="en-US" dirty="0" smtClean="0"/>
              <a:t>[1] A. </a:t>
            </a:r>
            <a:r>
              <a:rPr lang="en-US" dirty="0" err="1" smtClean="0"/>
              <a:t>Kak</a:t>
            </a:r>
            <a:r>
              <a:rPr lang="en-US" dirty="0" smtClean="0"/>
              <a:t>. Lecture Notes on Computer and Network Security, Lecture 4: Finite Fields, 2012</a:t>
            </a:r>
          </a:p>
          <a:p>
            <a:pPr marL="0" indent="0">
              <a:buNone/>
            </a:pPr>
            <a:r>
              <a:rPr lang="en-US" altLang="zh-CN" dirty="0" smtClean="0"/>
              <a:t>[2] </a:t>
            </a:r>
            <a:r>
              <a:rPr lang="en-US" dirty="0" smtClean="0"/>
              <a:t>Stallings William. Cryptography and Network Security: Principles and Practice, 5th Edition. Prentice Hall, 2011</a:t>
            </a:r>
          </a:p>
          <a:p>
            <a:pPr lvl="0"/>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307DBBA9-9A35-4F48-9514-97E3FDC98A6C}" type="slidenum">
              <a:rPr lang="zh-CN" altLang="en-US" smtClean="0"/>
              <a:pPr/>
              <a:t>4</a:t>
            </a:fld>
            <a:endParaRPr lang="zh-CN" altLang="en-US"/>
          </a:p>
        </p:txBody>
      </p:sp>
      <p:sp>
        <p:nvSpPr>
          <p:cNvPr id="6" name="内容占位符 5"/>
          <p:cNvSpPr>
            <a:spLocks noGrp="1"/>
          </p:cNvSpPr>
          <p:nvPr>
            <p:ph sz="quarter" idx="1"/>
          </p:nvPr>
        </p:nvSpPr>
        <p:spPr/>
        <p:txBody>
          <a:bodyPr/>
          <a:lstStyle/>
          <a:p>
            <a:r>
              <a:rPr lang="en-US" altLang="zh-CN" dirty="0" smtClean="0"/>
              <a:t>(</a:t>
            </a:r>
            <a:r>
              <a:rPr lang="en-US" altLang="zh-CN" i="1" dirty="0" smtClean="0"/>
              <a:t>Z</a:t>
            </a:r>
            <a:r>
              <a:rPr lang="en-US" altLang="zh-CN" dirty="0" smtClean="0"/>
              <a:t>/9</a:t>
            </a:r>
            <a:r>
              <a:rPr lang="en-US" altLang="zh-CN" i="1" dirty="0" smtClean="0"/>
              <a:t>Z</a:t>
            </a:r>
            <a:r>
              <a:rPr lang="en-US" altLang="zh-CN" dirty="0" smtClean="0"/>
              <a:t>)</a:t>
            </a:r>
            <a:r>
              <a:rPr lang="en-US" altLang="zh-CN" baseline="30000" dirty="0" smtClean="0">
                <a:sym typeface="Symbol"/>
              </a:rPr>
              <a:t></a:t>
            </a:r>
            <a:r>
              <a:rPr lang="en-US" altLang="zh-CN" dirty="0" smtClean="0"/>
              <a:t> = </a:t>
            </a:r>
            <a:r>
              <a:rPr lang="en-US" altLang="zh-CN" i="1" dirty="0" smtClean="0"/>
              <a:t>Z</a:t>
            </a:r>
            <a:r>
              <a:rPr lang="en-US" altLang="zh-CN" baseline="-25000" dirty="0" smtClean="0"/>
              <a:t>9</a:t>
            </a:r>
            <a:r>
              <a:rPr lang="en-US" altLang="zh-CN" baseline="30000" dirty="0" smtClean="0"/>
              <a:t>*</a:t>
            </a:r>
            <a:r>
              <a:rPr lang="en-US" altLang="zh-CN" dirty="0" smtClean="0"/>
              <a:t> = {1, 2, 4, 5, 7, 8}</a:t>
            </a:r>
            <a:endParaRPr lang="en-US" altLang="zh-CN" i="1" dirty="0" smtClean="0"/>
          </a:p>
          <a:p>
            <a:r>
              <a:rPr lang="en-US" altLang="zh-CN" i="1" dirty="0" smtClean="0"/>
              <a:t>n</a:t>
            </a:r>
            <a:r>
              <a:rPr lang="en-US" altLang="zh-CN" dirty="0" smtClean="0"/>
              <a:t> = 9, </a:t>
            </a:r>
            <a:r>
              <a:rPr lang="el-GR" i="1" dirty="0" smtClean="0"/>
              <a:t>φ</a:t>
            </a:r>
            <a:r>
              <a:rPr lang="en-US" dirty="0" smtClean="0"/>
              <a:t>(</a:t>
            </a:r>
            <a:r>
              <a:rPr lang="en-US" i="1" dirty="0" smtClean="0"/>
              <a:t>n</a:t>
            </a:r>
            <a:r>
              <a:rPr lang="en-US" dirty="0" smtClean="0"/>
              <a:t>) = 6</a:t>
            </a:r>
          </a:p>
          <a:p>
            <a:r>
              <a:rPr lang="en-US" dirty="0" smtClean="0"/>
              <a:t>Primitive root of </a:t>
            </a:r>
            <a:r>
              <a:rPr lang="en-US" i="1" dirty="0" smtClean="0"/>
              <a:t>n</a:t>
            </a:r>
            <a:r>
              <a:rPr lang="en-US" dirty="0" smtClean="0"/>
              <a:t>: </a:t>
            </a:r>
            <a:r>
              <a:rPr lang="en-US" i="1" dirty="0" smtClean="0"/>
              <a:t>a</a:t>
            </a:r>
            <a:r>
              <a:rPr lang="en-US" dirty="0" smtClean="0"/>
              <a:t> = 2</a:t>
            </a:r>
            <a:endParaRPr lang="en-US" altLang="zh-CN" dirty="0" smtClean="0">
              <a:latin typeface="Gill Sans MT" pitchFamily="34" charset="0"/>
            </a:endParaRPr>
          </a:p>
          <a:p>
            <a:endParaRPr lang="zh-CN" altLang="en-US" dirty="0"/>
          </a:p>
        </p:txBody>
      </p:sp>
      <p:graphicFrame>
        <p:nvGraphicFramePr>
          <p:cNvPr id="7" name="表格 6"/>
          <p:cNvGraphicFramePr>
            <a:graphicFrameLocks noGrp="1"/>
          </p:cNvGraphicFramePr>
          <p:nvPr>
            <p:extLst>
              <p:ext uri="{D42A27DB-BD31-4B8C-83A1-F6EECF244321}">
                <p14:modId xmlns:p14="http://schemas.microsoft.com/office/powerpoint/2010/main" val="405821123"/>
              </p:ext>
            </p:extLst>
          </p:nvPr>
        </p:nvGraphicFramePr>
        <p:xfrm>
          <a:off x="4929190" y="2786058"/>
          <a:ext cx="3215850" cy="2743200"/>
        </p:xfrm>
        <a:graphic>
          <a:graphicData uri="http://schemas.openxmlformats.org/drawingml/2006/table">
            <a:tbl>
              <a:tblPr firstRow="1" bandRow="1">
                <a:tableStyleId>{69CF1AB2-1976-4502-BF36-3FF5EA218861}</a:tableStyleId>
              </a:tblPr>
              <a:tblGrid>
                <a:gridCol w="1644214">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tblGrid>
              <a:tr h="370840">
                <a:tc>
                  <a:txBody>
                    <a:bodyPr/>
                    <a:lstStyle/>
                    <a:p>
                      <a:r>
                        <a:rPr lang="en-US" altLang="zh-CN" sz="2400" b="0" i="0" dirty="0" smtClean="0"/>
                        <a:t>dlog</a:t>
                      </a:r>
                      <a:r>
                        <a:rPr lang="en-US" altLang="zh-CN" sz="2400" b="0" i="0" baseline="-25000" dirty="0" smtClean="0"/>
                        <a:t>2, 9</a:t>
                      </a:r>
                      <a:r>
                        <a:rPr lang="en-US" altLang="zh-CN" sz="2400" b="0" dirty="0" smtClean="0"/>
                        <a:t> 1</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0</a:t>
                      </a:r>
                      <a:endParaRPr lang="zh-CN" altLang="en-US" sz="2400" b="0" dirty="0"/>
                    </a:p>
                  </a:txBody>
                  <a:tcPr/>
                </a:tc>
                <a:extLst>
                  <a:ext uri="{0D108BD9-81ED-4DB2-BD59-A6C34878D82A}">
                    <a16:rowId xmlns:a16="http://schemas.microsoft.com/office/drawing/2014/main" val="10000"/>
                  </a:ext>
                </a:extLst>
              </a:tr>
              <a:tr h="370840">
                <a:tc>
                  <a:txBody>
                    <a:bodyPr/>
                    <a:lstStyle/>
                    <a:p>
                      <a:r>
                        <a:rPr lang="en-US" altLang="zh-CN" sz="2400" b="0" i="0" dirty="0" smtClean="0"/>
                        <a:t>dlog</a:t>
                      </a:r>
                      <a:r>
                        <a:rPr lang="en-US" altLang="zh-CN" sz="2400" b="0" i="0" baseline="-25000" dirty="0" smtClean="0"/>
                        <a:t>2, 9</a:t>
                      </a:r>
                      <a:r>
                        <a:rPr lang="en-US" altLang="zh-CN" sz="2400" b="0" dirty="0" smtClean="0"/>
                        <a:t> 2</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1</a:t>
                      </a:r>
                      <a:endParaRPr lang="zh-CN" altLang="en-US" sz="2400" b="0" dirty="0"/>
                    </a:p>
                  </a:txBody>
                  <a:tcPr/>
                </a:tc>
                <a:extLst>
                  <a:ext uri="{0D108BD9-81ED-4DB2-BD59-A6C34878D82A}">
                    <a16:rowId xmlns:a16="http://schemas.microsoft.com/office/drawing/2014/main" val="10001"/>
                  </a:ext>
                </a:extLst>
              </a:tr>
              <a:tr h="370840">
                <a:tc>
                  <a:txBody>
                    <a:bodyPr/>
                    <a:lstStyle/>
                    <a:p>
                      <a:r>
                        <a:rPr lang="en-US" altLang="zh-CN" sz="2400" b="0" i="0" dirty="0" smtClean="0"/>
                        <a:t>dlog</a:t>
                      </a:r>
                      <a:r>
                        <a:rPr lang="en-US" altLang="zh-CN" sz="2400" b="0" i="0" baseline="-25000" dirty="0" smtClean="0"/>
                        <a:t>2, 9</a:t>
                      </a:r>
                      <a:r>
                        <a:rPr lang="en-US" altLang="zh-CN" sz="2400" b="0" dirty="0" smtClean="0"/>
                        <a:t> 4</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2</a:t>
                      </a:r>
                      <a:endParaRPr lang="zh-CN" altLang="en-US" sz="2400" b="0" dirty="0"/>
                    </a:p>
                  </a:txBody>
                  <a:tcPr/>
                </a:tc>
                <a:extLst>
                  <a:ext uri="{0D108BD9-81ED-4DB2-BD59-A6C34878D82A}">
                    <a16:rowId xmlns:a16="http://schemas.microsoft.com/office/drawing/2014/main" val="10002"/>
                  </a:ext>
                </a:extLst>
              </a:tr>
              <a:tr h="370840">
                <a:tc>
                  <a:txBody>
                    <a:bodyPr/>
                    <a:lstStyle/>
                    <a:p>
                      <a:r>
                        <a:rPr lang="en-US" altLang="zh-CN" sz="2400" b="0" i="0" dirty="0" smtClean="0"/>
                        <a:t>dlog</a:t>
                      </a:r>
                      <a:r>
                        <a:rPr lang="en-US" altLang="zh-CN" sz="2400" b="0" i="0" baseline="-25000" dirty="0" smtClean="0"/>
                        <a:t>2, 9</a:t>
                      </a:r>
                      <a:r>
                        <a:rPr lang="en-US" altLang="zh-CN" sz="2400" b="0" dirty="0" smtClean="0"/>
                        <a:t> 8</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3</a:t>
                      </a:r>
                      <a:endParaRPr lang="zh-CN" altLang="en-US" sz="2400" b="0" dirty="0"/>
                    </a:p>
                  </a:txBody>
                  <a:tcPr/>
                </a:tc>
                <a:extLst>
                  <a:ext uri="{0D108BD9-81ED-4DB2-BD59-A6C34878D82A}">
                    <a16:rowId xmlns:a16="http://schemas.microsoft.com/office/drawing/2014/main" val="10003"/>
                  </a:ext>
                </a:extLst>
              </a:tr>
              <a:tr h="370840">
                <a:tc>
                  <a:txBody>
                    <a:bodyPr/>
                    <a:lstStyle/>
                    <a:p>
                      <a:r>
                        <a:rPr lang="en-US" altLang="zh-CN" sz="2400" b="0" i="0" dirty="0" smtClean="0"/>
                        <a:t>dlog</a:t>
                      </a:r>
                      <a:r>
                        <a:rPr lang="en-US" altLang="zh-CN" sz="2400" b="0" i="0" baseline="-25000" dirty="0" smtClean="0"/>
                        <a:t>2, 9</a:t>
                      </a:r>
                      <a:r>
                        <a:rPr lang="en-US" altLang="zh-CN" sz="2400" b="0" dirty="0" smtClean="0"/>
                        <a:t> 7</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4</a:t>
                      </a:r>
                      <a:endParaRPr lang="zh-CN" altLang="en-US" sz="2400" b="0" dirty="0"/>
                    </a:p>
                  </a:txBody>
                  <a:tcPr/>
                </a:tc>
                <a:extLst>
                  <a:ext uri="{0D108BD9-81ED-4DB2-BD59-A6C34878D82A}">
                    <a16:rowId xmlns:a16="http://schemas.microsoft.com/office/drawing/2014/main" val="10004"/>
                  </a:ext>
                </a:extLst>
              </a:tr>
              <a:tr h="370840">
                <a:tc>
                  <a:txBody>
                    <a:bodyPr/>
                    <a:lstStyle/>
                    <a:p>
                      <a:r>
                        <a:rPr lang="en-US" altLang="zh-CN" sz="2400" b="0" i="0" dirty="0" smtClean="0"/>
                        <a:t>dlog</a:t>
                      </a:r>
                      <a:r>
                        <a:rPr lang="en-US" altLang="zh-CN" sz="2400" b="0" i="0" baseline="-25000" dirty="0" smtClean="0"/>
                        <a:t>2, 9</a:t>
                      </a:r>
                      <a:r>
                        <a:rPr lang="en-US" altLang="zh-CN" sz="2400" b="0" dirty="0" smtClean="0"/>
                        <a:t> 5</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5</a:t>
                      </a:r>
                      <a:endParaRPr lang="zh-CN" altLang="en-US" sz="2400" b="0" dirty="0"/>
                    </a:p>
                  </a:txBody>
                  <a:tcPr/>
                </a:tc>
                <a:extLst>
                  <a:ext uri="{0D108BD9-81ED-4DB2-BD59-A6C34878D82A}">
                    <a16:rowId xmlns:a16="http://schemas.microsoft.com/office/drawing/2014/main" val="10005"/>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928764418"/>
              </p:ext>
            </p:extLst>
          </p:nvPr>
        </p:nvGraphicFramePr>
        <p:xfrm>
          <a:off x="1719921" y="2703497"/>
          <a:ext cx="2852079" cy="3657600"/>
        </p:xfrm>
        <a:graphic>
          <a:graphicData uri="http://schemas.openxmlformats.org/drawingml/2006/table">
            <a:tbl>
              <a:tblPr firstRow="1" bandRow="1">
                <a:tableStyleId>{69CF1AB2-1976-4502-BF36-3FF5EA218861}</a:tableStyleId>
              </a:tblPr>
              <a:tblGrid>
                <a:gridCol w="642958">
                  <a:extLst>
                    <a:ext uri="{9D8B030D-6E8A-4147-A177-3AD203B41FA5}">
                      <a16:colId xmlns:a16="http://schemas.microsoft.com/office/drawing/2014/main" val="20000"/>
                    </a:ext>
                  </a:extLst>
                </a:gridCol>
                <a:gridCol w="642958">
                  <a:extLst>
                    <a:ext uri="{9D8B030D-6E8A-4147-A177-3AD203B41FA5}">
                      <a16:colId xmlns:a16="http://schemas.microsoft.com/office/drawing/2014/main" val="20001"/>
                    </a:ext>
                  </a:extLst>
                </a:gridCol>
                <a:gridCol w="1566163">
                  <a:extLst>
                    <a:ext uri="{9D8B030D-6E8A-4147-A177-3AD203B41FA5}">
                      <a16:colId xmlns:a16="http://schemas.microsoft.com/office/drawing/2014/main" val="20002"/>
                    </a:ext>
                  </a:extLst>
                </a:gridCol>
              </a:tblGrid>
              <a:tr h="370840">
                <a:tc>
                  <a:txBody>
                    <a:bodyPr/>
                    <a:lstStyle/>
                    <a:p>
                      <a:r>
                        <a:rPr lang="en-US" altLang="zh-CN" sz="2400" b="0" dirty="0" smtClean="0"/>
                        <a:t>2</a:t>
                      </a:r>
                      <a:r>
                        <a:rPr lang="en-US" altLang="zh-CN" sz="2400" b="0" baseline="30000" dirty="0" smtClean="0"/>
                        <a:t>0</a:t>
                      </a:r>
                      <a:endParaRPr lang="zh-CN" altLang="en-US" sz="2400" b="0" baseline="30000" dirty="0"/>
                    </a:p>
                  </a:txBody>
                  <a:tcPr/>
                </a:tc>
                <a:tc>
                  <a:txBody>
                    <a:bodyPr/>
                    <a:lstStyle/>
                    <a:p>
                      <a:r>
                        <a:rPr lang="en-US" altLang="zh-CN" sz="2400" b="0" dirty="0" smtClean="0"/>
                        <a:t>=</a:t>
                      </a:r>
                      <a:endParaRPr lang="zh-CN" altLang="en-US" sz="2400" b="0" dirty="0"/>
                    </a:p>
                  </a:txBody>
                  <a:tcPr/>
                </a:tc>
                <a:tc>
                  <a:txBody>
                    <a:bodyPr/>
                    <a:lstStyle/>
                    <a:p>
                      <a:r>
                        <a:rPr lang="en-US" altLang="zh-CN" sz="2400" b="0" dirty="0" smtClean="0"/>
                        <a:t>1</a:t>
                      </a:r>
                      <a:endParaRPr lang="zh-CN" altLang="en-US" sz="2400"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1</a:t>
                      </a:r>
                      <a:endParaRPr lang="zh-CN" altLang="en-US" sz="2400" baseline="30000" dirty="0" smtClean="0"/>
                    </a:p>
                  </a:txBody>
                  <a:tcPr/>
                </a:tc>
                <a:tc>
                  <a:txBody>
                    <a:bodyPr/>
                    <a:lstStyle/>
                    <a:p>
                      <a:r>
                        <a:rPr lang="en-US" altLang="zh-CN" sz="2400" dirty="0" smtClean="0"/>
                        <a:t>=</a:t>
                      </a:r>
                      <a:endParaRPr lang="zh-CN" altLang="en-US" sz="2400" dirty="0"/>
                    </a:p>
                  </a:txBody>
                  <a:tcPr/>
                </a:tc>
                <a:tc>
                  <a:txBody>
                    <a:bodyPr/>
                    <a:lstStyle/>
                    <a:p>
                      <a:r>
                        <a:rPr lang="en-US" altLang="zh-CN" sz="2400" dirty="0" smtClean="0"/>
                        <a:t>2</a:t>
                      </a:r>
                      <a:endParaRPr lang="zh-CN" altLang="en-US" sz="2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2</a:t>
                      </a:r>
                      <a:endParaRPr lang="zh-CN" altLang="en-US" sz="2400" baseline="30000" dirty="0" smtClean="0"/>
                    </a:p>
                  </a:txBody>
                  <a:tcPr/>
                </a:tc>
                <a:tc>
                  <a:txBody>
                    <a:bodyPr/>
                    <a:lstStyle/>
                    <a:p>
                      <a:r>
                        <a:rPr lang="en-US" altLang="zh-CN" sz="2400" dirty="0" smtClean="0"/>
                        <a:t>=</a:t>
                      </a:r>
                      <a:endParaRPr lang="zh-CN" altLang="en-US" sz="2400" dirty="0"/>
                    </a:p>
                  </a:txBody>
                  <a:tcPr/>
                </a:tc>
                <a:tc>
                  <a:txBody>
                    <a:bodyPr/>
                    <a:lstStyle/>
                    <a:p>
                      <a:r>
                        <a:rPr lang="en-US" altLang="zh-CN" sz="2400" dirty="0" smtClean="0"/>
                        <a:t>4</a:t>
                      </a:r>
                      <a:endParaRPr lang="zh-CN" altLang="en-US" sz="2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3</a:t>
                      </a:r>
                      <a:endParaRPr lang="zh-CN" altLang="en-US" sz="2400" baseline="30000" dirty="0" smtClean="0"/>
                    </a:p>
                  </a:txBody>
                  <a:tcPr/>
                </a:tc>
                <a:tc>
                  <a:txBody>
                    <a:bodyPr/>
                    <a:lstStyle/>
                    <a:p>
                      <a:r>
                        <a:rPr lang="en-US" altLang="zh-CN" sz="2400" dirty="0" smtClean="0"/>
                        <a:t>=</a:t>
                      </a:r>
                      <a:endParaRPr lang="zh-CN" altLang="en-US" sz="2400" dirty="0"/>
                    </a:p>
                  </a:txBody>
                  <a:tcPr/>
                </a:tc>
                <a:tc>
                  <a:txBody>
                    <a:bodyPr/>
                    <a:lstStyle/>
                    <a:p>
                      <a:r>
                        <a:rPr lang="en-US" altLang="zh-CN" sz="2400" dirty="0" smtClean="0"/>
                        <a:t>8</a:t>
                      </a:r>
                      <a:endParaRPr lang="zh-CN" altLang="en-US" sz="24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4</a:t>
                      </a:r>
                      <a:endParaRPr lang="zh-CN" altLang="en-US" sz="2400" baseline="30000" dirty="0" smtClean="0"/>
                    </a:p>
                  </a:txBody>
                  <a:tcPr/>
                </a:tc>
                <a:tc>
                  <a:txBody>
                    <a:bodyPr/>
                    <a:lstStyle/>
                    <a:p>
                      <a:r>
                        <a:rPr lang="en-US" altLang="zh-CN" sz="2400" dirty="0" smtClean="0">
                          <a:sym typeface="Symbol"/>
                        </a:rPr>
                        <a:t></a:t>
                      </a:r>
                      <a:endParaRPr lang="zh-CN" altLang="en-US" sz="2400" dirty="0"/>
                    </a:p>
                  </a:txBody>
                  <a:tcPr/>
                </a:tc>
                <a:tc>
                  <a:txBody>
                    <a:bodyPr/>
                    <a:lstStyle/>
                    <a:p>
                      <a:r>
                        <a:rPr lang="en-US" altLang="zh-CN" sz="2400" dirty="0" smtClean="0"/>
                        <a:t>7 mod 9</a:t>
                      </a:r>
                      <a:endParaRPr lang="zh-CN" altLang="en-US" sz="24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5</a:t>
                      </a:r>
                      <a:endParaRPr lang="zh-CN" altLang="en-US" sz="2400"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ym typeface="Symbol"/>
                        </a:rPr>
                        <a:t></a:t>
                      </a:r>
                      <a:endParaRPr lang="zh-CN" altLang="en-US" sz="2400" dirty="0" smtClean="0"/>
                    </a:p>
                  </a:txBody>
                  <a:tcPr/>
                </a:tc>
                <a:tc>
                  <a:txBody>
                    <a:bodyPr/>
                    <a:lstStyle/>
                    <a:p>
                      <a:r>
                        <a:rPr lang="en-US" altLang="zh-CN" sz="2400" dirty="0" smtClean="0"/>
                        <a:t>5 mod 9</a:t>
                      </a:r>
                      <a:endParaRPr lang="zh-CN" altLang="en-US" sz="2400"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6</a:t>
                      </a:r>
                      <a:endParaRPr lang="zh-CN" altLang="en-US" sz="2400"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ym typeface="Symbol"/>
                        </a:rPr>
                        <a:t></a:t>
                      </a:r>
                      <a:endParaRPr lang="zh-CN" altLang="en-US" sz="2400" dirty="0" smtClean="0"/>
                    </a:p>
                  </a:txBody>
                  <a:tcPr/>
                </a:tc>
                <a:tc>
                  <a:txBody>
                    <a:bodyPr/>
                    <a:lstStyle/>
                    <a:p>
                      <a:r>
                        <a:rPr lang="en-US" altLang="zh-CN" sz="2400" dirty="0" smtClean="0"/>
                        <a:t>1 mod 9</a:t>
                      </a:r>
                      <a:endParaRPr lang="zh-CN" altLang="en-US" sz="2400"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t>2</a:t>
                      </a:r>
                      <a:r>
                        <a:rPr lang="en-US" altLang="zh-CN" sz="2400" baseline="30000" dirty="0" smtClean="0"/>
                        <a:t>7</a:t>
                      </a:r>
                      <a:endParaRPr lang="zh-CN" altLang="en-US" sz="2400" baseline="30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sym typeface="Symbol"/>
                        </a:rPr>
                        <a:t></a:t>
                      </a:r>
                      <a:endParaRPr lang="zh-CN" altLang="en-US" sz="2400" dirty="0" smtClean="0"/>
                    </a:p>
                  </a:txBody>
                  <a:tcPr/>
                </a:tc>
                <a:tc>
                  <a:txBody>
                    <a:bodyPr/>
                    <a:lstStyle/>
                    <a:p>
                      <a:r>
                        <a:rPr lang="en-US" altLang="zh-CN" sz="2400" dirty="0" smtClean="0"/>
                        <a:t>2 mod 9</a:t>
                      </a:r>
                      <a:endParaRPr lang="zh-CN" alt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893777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Arithmetic operations on polynomials over </a:t>
            </a:r>
            <a:r>
              <a:rPr lang="en-US" altLang="zh-CN" b="1" i="1" dirty="0" smtClean="0"/>
              <a:t>GF</a:t>
            </a:r>
            <a:r>
              <a:rPr lang="en-US" altLang="zh-CN" dirty="0" smtClean="0"/>
              <a:t>(2)</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40</a:t>
            </a:fld>
            <a:endParaRPr lang="zh-CN" altLang="en-US"/>
          </a:p>
        </p:txBody>
      </p:sp>
      <p:sp>
        <p:nvSpPr>
          <p:cNvPr id="6" name="内容占位符 5"/>
          <p:cNvSpPr>
            <a:spLocks noGrp="1"/>
          </p:cNvSpPr>
          <p:nvPr>
            <p:ph sz="quarter" idx="1"/>
          </p:nvPr>
        </p:nvSpPr>
        <p:spPr/>
        <p:txBody>
          <a:bodyPr/>
          <a:lstStyle/>
          <a:p>
            <a:r>
              <a:rPr lang="en-US" altLang="zh-CN" dirty="0" smtClean="0"/>
              <a:t>E.g. </a:t>
            </a:r>
          </a:p>
          <a:p>
            <a:pPr lvl="1"/>
            <a:r>
              <a:rPr lang="en-AU" i="1" dirty="0" smtClean="0"/>
              <a:t>f</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+ 4</a:t>
            </a:r>
            <a:r>
              <a:rPr lang="en-AU" i="1" dirty="0" smtClean="0"/>
              <a:t>x</a:t>
            </a:r>
            <a:r>
              <a:rPr lang="en-AU" dirty="0" smtClean="0"/>
              <a:t> + 6 </a:t>
            </a:r>
          </a:p>
          <a:p>
            <a:pPr lvl="1"/>
            <a:r>
              <a:rPr lang="en-AU" i="1" dirty="0" smtClean="0"/>
              <a:t>g</a:t>
            </a:r>
            <a:r>
              <a:rPr lang="en-AU" dirty="0" smtClean="0"/>
              <a:t>(</a:t>
            </a:r>
            <a:r>
              <a:rPr lang="en-AU" i="1" dirty="0" smtClean="0"/>
              <a:t>x</a:t>
            </a:r>
            <a:r>
              <a:rPr lang="en-AU" dirty="0" smtClean="0"/>
              <a:t>) = 5</a:t>
            </a:r>
            <a:r>
              <a:rPr lang="en-AU" i="1" dirty="0" smtClean="0"/>
              <a:t>x</a:t>
            </a:r>
            <a:r>
              <a:rPr lang="en-AU" dirty="0" smtClean="0"/>
              <a:t> + 6</a:t>
            </a:r>
            <a:endParaRPr lang="en-AU" baseline="-25000" dirty="0" smtClean="0"/>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+ 2</a:t>
            </a:r>
            <a:r>
              <a:rPr lang="en-AU" i="1" dirty="0" smtClean="0"/>
              <a:t>x</a:t>
            </a:r>
            <a:r>
              <a:rPr lang="en-AU" dirty="0" smtClean="0"/>
              <a:t> + 5</a:t>
            </a:r>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+ 6</a:t>
            </a:r>
            <a:r>
              <a:rPr lang="en-AU" i="1" dirty="0" smtClean="0"/>
              <a:t>x</a:t>
            </a:r>
            <a:endParaRPr lang="en-AU" dirty="0" smtClean="0"/>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 4</a:t>
            </a:r>
            <a:r>
              <a:rPr lang="en-AU" i="1" dirty="0" smtClean="0"/>
              <a:t>x</a:t>
            </a:r>
            <a:r>
              <a:rPr lang="en-AU" baseline="30000" dirty="0" smtClean="0"/>
              <a:t>3</a:t>
            </a:r>
            <a:r>
              <a:rPr lang="en-AU" dirty="0" smtClean="0"/>
              <a:t> + </a:t>
            </a:r>
            <a:r>
              <a:rPr lang="en-AU" i="1" dirty="0" smtClean="0"/>
              <a:t>x</a:t>
            </a:r>
            <a:r>
              <a:rPr lang="en-AU" baseline="30000" dirty="0" smtClean="0"/>
              <a:t>2</a:t>
            </a:r>
            <a:r>
              <a:rPr lang="en-AU" dirty="0" smtClean="0"/>
              <a:t> + 5</a:t>
            </a:r>
            <a:r>
              <a:rPr lang="en-AU" i="1" dirty="0" smtClean="0"/>
              <a:t>x</a:t>
            </a:r>
            <a:r>
              <a:rPr lang="en-AU" dirty="0" smtClean="0"/>
              <a:t> + 1</a:t>
            </a:r>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 6</a:t>
            </a:r>
            <a:r>
              <a:rPr lang="en-AU" i="1" dirty="0" smtClean="0"/>
              <a:t>x</a:t>
            </a:r>
            <a:r>
              <a:rPr lang="en-AU" dirty="0" smtClean="0"/>
              <a:t> + 6</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5</a:t>
            </a:fld>
            <a:endParaRPr lang="zh-CN" altLang="en-US"/>
          </a:p>
        </p:txBody>
      </p:sp>
      <p:sp>
        <p:nvSpPr>
          <p:cNvPr id="6" name="内容占位符 5"/>
          <p:cNvSpPr>
            <a:spLocks noGrp="1"/>
          </p:cNvSpPr>
          <p:nvPr>
            <p:ph sz="quarter" idx="1"/>
          </p:nvPr>
        </p:nvSpPr>
        <p:spPr/>
        <p:txBody>
          <a:bodyPr>
            <a:normAutofit fontScale="92500" lnSpcReduction="10000"/>
          </a:bodyPr>
          <a:lstStyle/>
          <a:p>
            <a:r>
              <a:rPr lang="en-US" altLang="zh-CN" sz="2800" dirty="0">
                <a:solidFill>
                  <a:schemeClr val="bg1">
                    <a:lumMod val="50000"/>
                  </a:schemeClr>
                </a:solidFill>
              </a:rPr>
              <a:t>Modular arithmetic</a:t>
            </a:r>
            <a:r>
              <a:rPr lang="zh-CN" altLang="en-US" sz="2800" dirty="0">
                <a:solidFill>
                  <a:schemeClr val="bg1">
                    <a:lumMod val="50000"/>
                  </a:schemeClr>
                </a:solidFill>
              </a:rPr>
              <a:t>模运算</a:t>
            </a:r>
            <a:endParaRPr lang="en-US" altLang="zh-CN" sz="2800" dirty="0">
              <a:solidFill>
                <a:schemeClr val="bg1">
                  <a:lumMod val="50000"/>
                </a:schemeClr>
              </a:solidFill>
            </a:endParaRPr>
          </a:p>
          <a:p>
            <a:r>
              <a:rPr lang="en-US" altLang="zh-CN" sz="2800" dirty="0" smtClean="0">
                <a:solidFill>
                  <a:schemeClr val="bg1">
                    <a:lumMod val="50000"/>
                  </a:schemeClr>
                </a:solidFill>
              </a:rPr>
              <a:t>Group, ring, field</a:t>
            </a:r>
          </a:p>
          <a:p>
            <a:r>
              <a:rPr lang="en-US" altLang="zh-CN" sz="2800" dirty="0" smtClean="0">
                <a:solidFill>
                  <a:schemeClr val="bg1">
                    <a:lumMod val="50000"/>
                  </a:schemeClr>
                </a:solidFill>
              </a:rPr>
              <a:t>Multiplicative group</a:t>
            </a:r>
            <a:r>
              <a:rPr lang="en-US" altLang="zh-CN" sz="2800" i="1" dirty="0">
                <a:solidFill>
                  <a:schemeClr val="bg1">
                    <a:lumMod val="50000"/>
                  </a:schemeClr>
                </a:solidFill>
              </a:rPr>
              <a:t> Z</a:t>
            </a:r>
            <a:r>
              <a:rPr lang="en-US" altLang="zh-CN" sz="2800" i="1" baseline="-25000" dirty="0">
                <a:solidFill>
                  <a:schemeClr val="bg1">
                    <a:lumMod val="50000"/>
                  </a:schemeClr>
                </a:solidFill>
              </a:rPr>
              <a:t>n</a:t>
            </a:r>
            <a:r>
              <a:rPr lang="en-US" altLang="zh-CN" sz="2800" i="1" baseline="30000" dirty="0" smtClean="0">
                <a:solidFill>
                  <a:schemeClr val="bg1">
                    <a:lumMod val="50000"/>
                  </a:schemeClr>
                </a:solidFill>
              </a:rPr>
              <a:t>* </a:t>
            </a:r>
            <a:r>
              <a:rPr lang="zh-CN" altLang="en-US" sz="2800" dirty="0" smtClean="0">
                <a:solidFill>
                  <a:schemeClr val="bg1">
                    <a:lumMod val="50000"/>
                  </a:schemeClr>
                </a:solidFill>
              </a:rPr>
              <a:t>乘法群</a:t>
            </a:r>
            <a:endParaRPr lang="en-US" altLang="zh-CN" sz="2800" dirty="0" smtClean="0">
              <a:solidFill>
                <a:schemeClr val="bg1">
                  <a:lumMod val="50000"/>
                </a:schemeClr>
              </a:solidFill>
            </a:endParaRPr>
          </a:p>
          <a:p>
            <a:r>
              <a:rPr lang="en-US" altLang="zh-CN" sz="2800" dirty="0" smtClean="0">
                <a:solidFill>
                  <a:schemeClr val="bg1">
                    <a:lumMod val="50000"/>
                  </a:schemeClr>
                </a:solidFill>
              </a:rPr>
              <a:t>Cyclic group </a:t>
            </a:r>
            <a:r>
              <a:rPr lang="en-US" altLang="zh-CN" sz="2800" i="1" dirty="0" smtClean="0">
                <a:solidFill>
                  <a:schemeClr val="bg1">
                    <a:lumMod val="50000"/>
                  </a:schemeClr>
                </a:solidFill>
              </a:rPr>
              <a:t>Z</a:t>
            </a:r>
            <a:r>
              <a:rPr lang="en-US" altLang="zh-CN" sz="2800" i="1" baseline="-25000" dirty="0" smtClean="0">
                <a:solidFill>
                  <a:schemeClr val="bg1">
                    <a:lumMod val="50000"/>
                  </a:schemeClr>
                </a:solidFill>
              </a:rPr>
              <a:t>n</a:t>
            </a:r>
            <a:r>
              <a:rPr lang="en-US" altLang="zh-CN" sz="2800" i="1" baseline="30000" dirty="0" smtClean="0">
                <a:solidFill>
                  <a:schemeClr val="bg1">
                    <a:lumMod val="50000"/>
                  </a:schemeClr>
                </a:solidFill>
              </a:rPr>
              <a:t>*</a:t>
            </a:r>
            <a:r>
              <a:rPr lang="en-US" altLang="zh-CN" sz="2800" dirty="0" smtClean="0">
                <a:solidFill>
                  <a:schemeClr val="bg1">
                    <a:lumMod val="50000"/>
                  </a:schemeClr>
                </a:solidFill>
              </a:rPr>
              <a:t> </a:t>
            </a:r>
            <a:r>
              <a:rPr lang="zh-CN" altLang="en-US" sz="2800" dirty="0" smtClean="0">
                <a:solidFill>
                  <a:schemeClr val="bg1">
                    <a:lumMod val="50000"/>
                  </a:schemeClr>
                </a:solidFill>
              </a:rPr>
              <a:t>循环群</a:t>
            </a:r>
            <a:endParaRPr lang="en-US" altLang="zh-CN" sz="2800" dirty="0" smtClean="0">
              <a:solidFill>
                <a:schemeClr val="bg1">
                  <a:lumMod val="50000"/>
                </a:schemeClr>
              </a:solidFill>
            </a:endParaRPr>
          </a:p>
          <a:p>
            <a:r>
              <a:rPr lang="en-US" altLang="zh-CN" sz="2800" dirty="0">
                <a:solidFill>
                  <a:schemeClr val="bg1">
                    <a:lumMod val="50000"/>
                  </a:schemeClr>
                </a:solidFill>
              </a:rPr>
              <a:t>Finite </a:t>
            </a:r>
            <a:r>
              <a:rPr lang="en-US" altLang="zh-CN" sz="2800" dirty="0" smtClean="0">
                <a:solidFill>
                  <a:schemeClr val="bg1">
                    <a:lumMod val="50000"/>
                  </a:schemeClr>
                </a:solidFill>
              </a:rPr>
              <a:t>field </a:t>
            </a:r>
            <a:r>
              <a:rPr lang="en-US" altLang="zh-CN" sz="2800" i="1" dirty="0" err="1" smtClean="0">
                <a:solidFill>
                  <a:schemeClr val="bg1">
                    <a:lumMod val="50000"/>
                  </a:schemeClr>
                </a:solidFill>
              </a:rPr>
              <a:t>F</a:t>
            </a:r>
            <a:r>
              <a:rPr lang="en-US" altLang="zh-CN" sz="2800" i="1" baseline="-25000" dirty="0" err="1" smtClean="0">
                <a:solidFill>
                  <a:schemeClr val="bg1">
                    <a:lumMod val="50000"/>
                  </a:schemeClr>
                </a:solidFill>
              </a:rPr>
              <a:t>p</a:t>
            </a:r>
            <a:r>
              <a:rPr lang="en-US" altLang="zh-CN" sz="2800" i="1" baseline="-25000" dirty="0" smtClean="0">
                <a:solidFill>
                  <a:schemeClr val="bg1">
                    <a:lumMod val="50000"/>
                  </a:schemeClr>
                </a:solidFill>
              </a:rPr>
              <a:t> </a:t>
            </a:r>
            <a:r>
              <a:rPr lang="zh-CN" altLang="en-US" sz="2800" dirty="0" smtClean="0">
                <a:solidFill>
                  <a:schemeClr val="bg1">
                    <a:lumMod val="50000"/>
                  </a:schemeClr>
                </a:solidFill>
              </a:rPr>
              <a:t>有限域</a:t>
            </a:r>
            <a:endParaRPr lang="en-US" altLang="zh-CN" sz="2800" dirty="0" smtClean="0">
              <a:solidFill>
                <a:schemeClr val="bg1">
                  <a:lumMod val="50000"/>
                </a:schemeClr>
              </a:solidFill>
            </a:endParaRPr>
          </a:p>
          <a:p>
            <a:r>
              <a:rPr lang="en-US" altLang="zh-CN" sz="2800" b="1" dirty="0" smtClean="0"/>
              <a:t>Polynomial arithmetic</a:t>
            </a:r>
            <a:r>
              <a:rPr lang="zh-CN" altLang="en-US" sz="2800" b="1" dirty="0" smtClean="0"/>
              <a:t>多项式运算</a:t>
            </a:r>
            <a:endParaRPr lang="en-US" altLang="zh-CN" sz="2800" b="1" dirty="0" smtClean="0"/>
          </a:p>
          <a:p>
            <a:pPr lvl="1"/>
            <a:r>
              <a:rPr lang="en-US" altLang="zh-CN" sz="2500" dirty="0" smtClean="0"/>
              <a:t>Polynomial coefficients are drawn from a finite field</a:t>
            </a:r>
          </a:p>
          <a:p>
            <a:pPr lvl="1"/>
            <a:r>
              <a:rPr lang="en-US" altLang="zh-CN" sz="2500" dirty="0" smtClean="0"/>
              <a:t>The concept of an irreducible polynomial</a:t>
            </a:r>
          </a:p>
          <a:p>
            <a:pPr lvl="1"/>
            <a:r>
              <a:rPr lang="en-US" altLang="zh-CN" sz="2500" dirty="0" smtClean="0"/>
              <a:t>Polynomials over the </a:t>
            </a:r>
            <a:r>
              <a:rPr lang="en-US" altLang="zh-CN" sz="2500" b="1" i="1" dirty="0" smtClean="0"/>
              <a:t>GF</a:t>
            </a:r>
            <a:r>
              <a:rPr lang="en-US" altLang="zh-CN" sz="2500" dirty="0" smtClean="0"/>
              <a:t>(2) finite field</a:t>
            </a:r>
          </a:p>
          <a:p>
            <a:r>
              <a:rPr lang="en-US" altLang="zh-CN" sz="2800" dirty="0" smtClean="0"/>
              <a:t>Finite fields of the form </a:t>
            </a:r>
            <a:r>
              <a:rPr lang="en-US" altLang="zh-CN" sz="2800" b="1" i="1" dirty="0" smtClean="0"/>
              <a:t>GF</a:t>
            </a:r>
            <a:r>
              <a:rPr lang="en-US" altLang="zh-CN" sz="2800" dirty="0" smtClean="0"/>
              <a:t>(2</a:t>
            </a:r>
            <a:r>
              <a:rPr lang="en-US" altLang="zh-CN" sz="2800" i="1" baseline="30000" dirty="0" smtClean="0"/>
              <a:t>n</a:t>
            </a:r>
            <a:r>
              <a:rPr lang="en-US" altLang="zh-CN" sz="2800" dirty="0" smtClean="0"/>
              <a:t>)</a:t>
            </a:r>
            <a:endParaRPr lang="zh-CN" altLang="en-US" sz="2800" dirty="0" smtClean="0"/>
          </a:p>
          <a:p>
            <a:pPr lvl="1"/>
            <a:r>
              <a:rPr lang="en-US" altLang="zh-CN" sz="2500" dirty="0" smtClean="0"/>
              <a:t>How arithmetic operations can be carried out by directly operating on the bit patterns for the elements of </a:t>
            </a:r>
            <a:r>
              <a:rPr lang="en-US" altLang="zh-CN" sz="2400" b="1" i="1" dirty="0" smtClean="0"/>
              <a:t>GF</a:t>
            </a:r>
            <a:r>
              <a:rPr lang="en-US" altLang="zh-CN" sz="2400" dirty="0" smtClean="0"/>
              <a:t>(2</a:t>
            </a:r>
            <a:r>
              <a:rPr lang="en-US" altLang="zh-CN" sz="2400" i="1" baseline="30000" dirty="0" smtClean="0"/>
              <a:t>n</a:t>
            </a:r>
            <a:r>
              <a:rPr lang="en-US" altLang="zh-CN" sz="2400" dirty="0" smtClean="0"/>
              <a:t>)</a:t>
            </a:r>
            <a:endParaRPr lang="en-US" altLang="zh-CN" sz="2500" dirty="0" smtClean="0"/>
          </a:p>
        </p:txBody>
      </p:sp>
    </p:spTree>
    <p:extLst>
      <p:ext uri="{BB962C8B-B14F-4D97-AF65-F5344CB8AC3E}">
        <p14:creationId xmlns:p14="http://schemas.microsoft.com/office/powerpoint/2010/main" val="2433756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 of polynomial arithmetic</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6</a:t>
            </a:fld>
            <a:endParaRPr lang="zh-CN" altLang="en-US"/>
          </a:p>
        </p:txBody>
      </p:sp>
      <p:sp>
        <p:nvSpPr>
          <p:cNvPr id="6" name="内容占位符 5"/>
          <p:cNvSpPr>
            <a:spLocks noGrp="1"/>
          </p:cNvSpPr>
          <p:nvPr>
            <p:ph sz="quarter" idx="1"/>
          </p:nvPr>
        </p:nvSpPr>
        <p:spPr/>
        <p:txBody>
          <a:bodyPr>
            <a:normAutofit lnSpcReduction="10000"/>
          </a:bodyPr>
          <a:lstStyle/>
          <a:p>
            <a:r>
              <a:rPr lang="en-US" altLang="zh-CN" dirty="0" smtClean="0"/>
              <a:t>Why study polynomial arithmetic?</a:t>
            </a:r>
          </a:p>
          <a:p>
            <a:pPr lvl="1"/>
            <a:r>
              <a:rPr lang="en-US" altLang="zh-CN" dirty="0" smtClean="0"/>
              <a:t>Defining finite fields over sets of polynomials will allow us to create a finite set of numbers that are particularly appropriate for digital computation</a:t>
            </a:r>
          </a:p>
          <a:p>
            <a:r>
              <a:rPr lang="en-US" altLang="zh-CN" dirty="0" smtClean="0"/>
              <a:t>A polynomial is an expression of the form</a:t>
            </a:r>
          </a:p>
          <a:p>
            <a:pPr lvl="1"/>
            <a:r>
              <a:rPr lang="en-AU" sz="2100" i="1" dirty="0" smtClean="0"/>
              <a:t>f</a:t>
            </a:r>
            <a:r>
              <a:rPr lang="en-AU" sz="2100" dirty="0" smtClean="0"/>
              <a:t>(</a:t>
            </a:r>
            <a:r>
              <a:rPr lang="en-AU" sz="2100" i="1" dirty="0" smtClean="0"/>
              <a:t>x</a:t>
            </a:r>
            <a:r>
              <a:rPr lang="en-AU" sz="2100" dirty="0" smtClean="0"/>
              <a:t>) = </a:t>
            </a:r>
            <a:r>
              <a:rPr lang="en-AU" sz="2100" i="1" dirty="0" err="1" smtClean="0"/>
              <a:t>a</a:t>
            </a:r>
            <a:r>
              <a:rPr lang="en-AU" sz="2100" i="1" baseline="-25000" dirty="0" err="1" smtClean="0"/>
              <a:t>n</a:t>
            </a:r>
            <a:r>
              <a:rPr lang="en-AU" sz="2100" i="1" dirty="0" err="1" smtClean="0"/>
              <a:t>x</a:t>
            </a:r>
            <a:r>
              <a:rPr lang="en-AU" sz="2100" i="1" baseline="30000" dirty="0" err="1" smtClean="0"/>
              <a:t>n</a:t>
            </a:r>
            <a:r>
              <a:rPr lang="en-AU" sz="2100" dirty="0" smtClean="0"/>
              <a:t> + </a:t>
            </a:r>
            <a:r>
              <a:rPr lang="en-AU" sz="2100" i="1" dirty="0" smtClean="0"/>
              <a:t>a</a:t>
            </a:r>
            <a:r>
              <a:rPr lang="en-AU" sz="2100" i="1" baseline="-25000" dirty="0" smtClean="0"/>
              <a:t>n</a:t>
            </a:r>
            <a:r>
              <a:rPr lang="en-AU" sz="2100" baseline="-25000" dirty="0" smtClean="0"/>
              <a:t>-1</a:t>
            </a:r>
            <a:r>
              <a:rPr lang="en-AU" sz="2100" i="1" dirty="0" smtClean="0"/>
              <a:t>x</a:t>
            </a:r>
            <a:r>
              <a:rPr lang="en-AU" sz="2100" i="1" baseline="30000" dirty="0" smtClean="0"/>
              <a:t>n</a:t>
            </a:r>
            <a:r>
              <a:rPr lang="en-AU" sz="2100" baseline="30000" dirty="0" smtClean="0"/>
              <a:t>-1</a:t>
            </a:r>
            <a:r>
              <a:rPr lang="en-AU" sz="2100" dirty="0" smtClean="0"/>
              <a:t> + … + </a:t>
            </a:r>
            <a:r>
              <a:rPr lang="en-AU" sz="2100" i="1" dirty="0" smtClean="0"/>
              <a:t>a</a:t>
            </a:r>
            <a:r>
              <a:rPr lang="en-AU" sz="2100" baseline="-25000" dirty="0" smtClean="0"/>
              <a:t>1</a:t>
            </a:r>
            <a:r>
              <a:rPr lang="en-AU" sz="2100" i="1" dirty="0" smtClean="0"/>
              <a:t>x + a</a:t>
            </a:r>
            <a:r>
              <a:rPr lang="en-AU" sz="2100" baseline="-25000" dirty="0" smtClean="0"/>
              <a:t>0</a:t>
            </a:r>
            <a:r>
              <a:rPr lang="en-AU" sz="2100" dirty="0" smtClean="0"/>
              <a:t> = ∑</a:t>
            </a:r>
            <a:r>
              <a:rPr lang="en-AU" sz="2100" i="1" dirty="0" err="1" smtClean="0"/>
              <a:t>a</a:t>
            </a:r>
            <a:r>
              <a:rPr lang="en-AU" sz="2100" i="1" baseline="-25000" dirty="0" err="1" smtClean="0"/>
              <a:t>i</a:t>
            </a:r>
            <a:r>
              <a:rPr lang="en-AU" sz="2100" i="1" dirty="0" err="1" smtClean="0"/>
              <a:t>x</a:t>
            </a:r>
            <a:r>
              <a:rPr lang="en-AU" sz="2100" i="1" baseline="30000" dirty="0" err="1" smtClean="0"/>
              <a:t>i</a:t>
            </a:r>
            <a:endParaRPr lang="en-US" sz="2100" i="1" dirty="0" smtClean="0"/>
          </a:p>
          <a:p>
            <a:pPr lvl="1">
              <a:buNone/>
            </a:pPr>
            <a:r>
              <a:rPr lang="en-US" altLang="zh-CN" dirty="0" smtClean="0"/>
              <a:t>	For some non-negative integer </a:t>
            </a:r>
            <a:r>
              <a:rPr lang="en-US" altLang="zh-CN" i="1" dirty="0" smtClean="0"/>
              <a:t>n</a:t>
            </a:r>
            <a:r>
              <a:rPr lang="en-US" altLang="zh-CN" dirty="0" smtClean="0"/>
              <a:t> and where the coefficients </a:t>
            </a:r>
            <a:r>
              <a:rPr lang="en-US" altLang="zh-CN" i="1" dirty="0" smtClean="0"/>
              <a:t>a</a:t>
            </a:r>
            <a:r>
              <a:rPr lang="en-US" altLang="zh-CN" baseline="-25000" dirty="0" smtClean="0"/>
              <a:t>0</a:t>
            </a:r>
            <a:r>
              <a:rPr lang="en-US" altLang="zh-CN" dirty="0" smtClean="0"/>
              <a:t>, </a:t>
            </a:r>
            <a:r>
              <a:rPr lang="en-US" altLang="zh-CN" i="1" dirty="0" smtClean="0"/>
              <a:t>a</a:t>
            </a:r>
            <a:r>
              <a:rPr lang="en-US" altLang="zh-CN" baseline="-25000" dirty="0" smtClean="0"/>
              <a:t>1</a:t>
            </a:r>
            <a:r>
              <a:rPr lang="en-US" altLang="zh-CN" dirty="0" smtClean="0"/>
              <a:t>, ..., </a:t>
            </a:r>
            <a:r>
              <a:rPr lang="en-US" altLang="zh-CN" i="1" dirty="0" smtClean="0"/>
              <a:t>a</a:t>
            </a:r>
            <a:r>
              <a:rPr lang="en-US" altLang="zh-CN" i="1" baseline="-25000" dirty="0" smtClean="0"/>
              <a:t>n</a:t>
            </a:r>
            <a:r>
              <a:rPr lang="en-US" altLang="zh-CN" dirty="0" smtClean="0"/>
              <a:t> are drawn from some designated set </a:t>
            </a:r>
            <a:r>
              <a:rPr lang="en-US" altLang="zh-CN" i="1" dirty="0" smtClean="0"/>
              <a:t>S</a:t>
            </a:r>
            <a:r>
              <a:rPr lang="en-US" altLang="zh-CN" dirty="0" smtClean="0"/>
              <a:t>. </a:t>
            </a:r>
            <a:r>
              <a:rPr lang="en-US" altLang="zh-CN" i="1" dirty="0" smtClean="0"/>
              <a:t>S</a:t>
            </a:r>
            <a:r>
              <a:rPr lang="en-US" altLang="zh-CN" dirty="0" smtClean="0"/>
              <a:t> is called the coefficient set</a:t>
            </a:r>
          </a:p>
          <a:p>
            <a:r>
              <a:rPr lang="en-US" altLang="zh-CN" b="1" dirty="0" smtClean="0"/>
              <a:t>Polynomial arithmetic </a:t>
            </a:r>
            <a:r>
              <a:rPr lang="en-US" altLang="zh-CN" dirty="0" smtClean="0"/>
              <a:t>deals with the addition, subtraction, multiplication, and division of polynomials</a:t>
            </a:r>
          </a:p>
          <a:p>
            <a:r>
              <a:rPr lang="en-US" altLang="zh-CN" dirty="0" smtClean="0"/>
              <a:t>Note that we have </a:t>
            </a:r>
            <a:r>
              <a:rPr lang="en-US" altLang="zh-CN" dirty="0" smtClean="0">
                <a:solidFill>
                  <a:srgbClr val="FF0000"/>
                </a:solidFill>
              </a:rPr>
              <a:t>no interest in evaluating the value of a polynomial</a:t>
            </a:r>
            <a:r>
              <a:rPr lang="en-US" altLang="zh-CN" dirty="0" smtClean="0"/>
              <a:t> for a specific value of the variable </a:t>
            </a:r>
            <a:r>
              <a:rPr lang="en-US" altLang="zh-CN" i="1" dirty="0" smtClean="0"/>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dirty="0" smtClean="0"/>
              <a:t>Ordinary polynomial arithmetic</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7</a:t>
            </a:fld>
            <a:endParaRPr lang="zh-CN" altLang="en-US"/>
          </a:p>
        </p:txBody>
      </p:sp>
      <p:sp>
        <p:nvSpPr>
          <p:cNvPr id="6" name="内容占位符 5"/>
          <p:cNvSpPr>
            <a:spLocks noGrp="1"/>
          </p:cNvSpPr>
          <p:nvPr>
            <p:ph sz="quarter" idx="1"/>
          </p:nvPr>
        </p:nvSpPr>
        <p:spPr/>
        <p:txBody>
          <a:bodyPr/>
          <a:lstStyle/>
          <a:p>
            <a:r>
              <a:rPr lang="en-US" dirty="0" smtClean="0"/>
              <a:t>Add or subtract corresponding coefficients</a:t>
            </a:r>
          </a:p>
          <a:p>
            <a:pPr>
              <a:buNone/>
            </a:pPr>
            <a:r>
              <a:rPr lang="en-US" dirty="0" smtClean="0"/>
              <a:t>	Multiply all terms by each other</a:t>
            </a:r>
          </a:p>
          <a:p>
            <a:pPr lvl="1"/>
            <a:r>
              <a:rPr lang="en-AU" i="1" dirty="0" smtClean="0"/>
              <a:t>f</a:t>
            </a:r>
            <a:r>
              <a:rPr lang="en-AU" dirty="0" smtClean="0"/>
              <a:t>(</a:t>
            </a:r>
            <a:r>
              <a:rPr lang="en-AU" i="1" dirty="0" smtClean="0"/>
              <a:t>x</a:t>
            </a:r>
            <a:r>
              <a:rPr lang="en-AU" dirty="0" smtClean="0"/>
              <a:t>) = </a:t>
            </a:r>
            <a:r>
              <a:rPr lang="en-AU" i="1" dirty="0" smtClean="0"/>
              <a:t>a</a:t>
            </a:r>
            <a:r>
              <a:rPr lang="en-AU" baseline="-25000" dirty="0" smtClean="0"/>
              <a:t>2</a:t>
            </a:r>
            <a:r>
              <a:rPr lang="en-AU" i="1" dirty="0" smtClean="0"/>
              <a:t>x</a:t>
            </a:r>
            <a:r>
              <a:rPr lang="en-AU" baseline="30000" dirty="0" smtClean="0"/>
              <a:t>2</a:t>
            </a:r>
            <a:r>
              <a:rPr lang="en-AU" dirty="0" smtClean="0"/>
              <a:t> + </a:t>
            </a:r>
            <a:r>
              <a:rPr lang="en-AU" i="1" dirty="0" smtClean="0"/>
              <a:t>a</a:t>
            </a:r>
            <a:r>
              <a:rPr lang="en-AU" baseline="-25000" dirty="0" smtClean="0"/>
              <a:t>1</a:t>
            </a:r>
            <a:r>
              <a:rPr lang="en-AU" i="1" dirty="0" smtClean="0"/>
              <a:t>x</a:t>
            </a:r>
            <a:r>
              <a:rPr lang="en-AU" dirty="0" smtClean="0"/>
              <a:t> + </a:t>
            </a:r>
            <a:r>
              <a:rPr lang="en-AU" i="1" dirty="0" smtClean="0"/>
              <a:t>a</a:t>
            </a:r>
            <a:r>
              <a:rPr lang="en-AU" baseline="-25000" dirty="0" smtClean="0"/>
              <a:t>0</a:t>
            </a:r>
            <a:r>
              <a:rPr lang="en-AU" dirty="0" smtClean="0"/>
              <a:t> </a:t>
            </a:r>
          </a:p>
          <a:p>
            <a:pPr lvl="1"/>
            <a:r>
              <a:rPr lang="en-AU" i="1" dirty="0" smtClean="0"/>
              <a:t>g</a:t>
            </a:r>
            <a:r>
              <a:rPr lang="en-AU" dirty="0" smtClean="0"/>
              <a:t>(</a:t>
            </a:r>
            <a:r>
              <a:rPr lang="en-AU" i="1" dirty="0" smtClean="0"/>
              <a:t>x</a:t>
            </a:r>
            <a:r>
              <a:rPr lang="en-AU" dirty="0" smtClean="0"/>
              <a:t>) = </a:t>
            </a:r>
            <a:r>
              <a:rPr lang="en-AU" i="1" dirty="0" smtClean="0"/>
              <a:t>b</a:t>
            </a:r>
            <a:r>
              <a:rPr lang="en-AU" baseline="-25000" dirty="0" smtClean="0"/>
              <a:t>1</a:t>
            </a:r>
            <a:r>
              <a:rPr lang="en-AU" i="1" dirty="0" smtClean="0"/>
              <a:t>x</a:t>
            </a:r>
            <a:r>
              <a:rPr lang="en-AU" dirty="0" smtClean="0"/>
              <a:t> + </a:t>
            </a:r>
            <a:r>
              <a:rPr lang="en-AU" i="1" dirty="0" smtClean="0"/>
              <a:t>b</a:t>
            </a:r>
            <a:r>
              <a:rPr lang="en-AU" baseline="-25000" dirty="0" smtClean="0"/>
              <a:t>0</a:t>
            </a:r>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a:t>
            </a:r>
            <a:r>
              <a:rPr lang="en-AU" i="1" dirty="0" smtClean="0"/>
              <a:t>a</a:t>
            </a:r>
            <a:r>
              <a:rPr lang="en-AU" baseline="-25000" dirty="0" smtClean="0"/>
              <a:t>2</a:t>
            </a:r>
            <a:r>
              <a:rPr lang="en-AU" i="1" dirty="0" smtClean="0"/>
              <a:t>x</a:t>
            </a:r>
            <a:r>
              <a:rPr lang="en-AU" baseline="30000" dirty="0" smtClean="0"/>
              <a:t>2</a:t>
            </a:r>
            <a:r>
              <a:rPr lang="en-AU" dirty="0" smtClean="0"/>
              <a:t> + (</a:t>
            </a:r>
            <a:r>
              <a:rPr lang="en-AU" i="1" dirty="0" smtClean="0"/>
              <a:t>a</a:t>
            </a:r>
            <a:r>
              <a:rPr lang="en-AU" baseline="-25000" dirty="0" smtClean="0"/>
              <a:t>1</a:t>
            </a:r>
            <a:r>
              <a:rPr lang="en-AU" dirty="0" smtClean="0"/>
              <a:t> + </a:t>
            </a:r>
            <a:r>
              <a:rPr lang="en-AU" i="1" dirty="0" smtClean="0"/>
              <a:t>b</a:t>
            </a:r>
            <a:r>
              <a:rPr lang="en-AU" baseline="-25000" dirty="0" smtClean="0"/>
              <a:t>1</a:t>
            </a:r>
            <a:r>
              <a:rPr lang="en-AU" dirty="0" smtClean="0"/>
              <a:t>)</a:t>
            </a:r>
            <a:r>
              <a:rPr lang="en-AU" i="1" dirty="0" smtClean="0"/>
              <a:t>x </a:t>
            </a:r>
            <a:r>
              <a:rPr lang="en-AU" dirty="0" smtClean="0"/>
              <a:t>+ (</a:t>
            </a:r>
            <a:r>
              <a:rPr lang="en-AU" i="1" dirty="0" smtClean="0"/>
              <a:t>a</a:t>
            </a:r>
            <a:r>
              <a:rPr lang="en-AU" baseline="-25000" dirty="0" smtClean="0"/>
              <a:t>0</a:t>
            </a:r>
            <a:r>
              <a:rPr lang="en-AU" dirty="0" smtClean="0"/>
              <a:t> +</a:t>
            </a:r>
            <a:r>
              <a:rPr lang="en-AU" i="1" dirty="0" smtClean="0"/>
              <a:t> b</a:t>
            </a:r>
            <a:r>
              <a:rPr lang="en-AU" baseline="-25000" dirty="0" smtClean="0"/>
              <a:t>0</a:t>
            </a:r>
            <a:r>
              <a:rPr lang="en-AU" dirty="0" smtClean="0"/>
              <a:t>)</a:t>
            </a:r>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a:t>
            </a:r>
            <a:r>
              <a:rPr lang="en-AU" i="1" dirty="0" smtClean="0"/>
              <a:t>a</a:t>
            </a:r>
            <a:r>
              <a:rPr lang="en-AU" baseline="-25000" dirty="0" smtClean="0"/>
              <a:t>2</a:t>
            </a:r>
            <a:r>
              <a:rPr lang="en-AU" i="1" dirty="0" smtClean="0"/>
              <a:t>x</a:t>
            </a:r>
            <a:r>
              <a:rPr lang="en-AU" baseline="30000" dirty="0" smtClean="0"/>
              <a:t>2</a:t>
            </a:r>
            <a:r>
              <a:rPr lang="en-AU" dirty="0" smtClean="0"/>
              <a:t> + (</a:t>
            </a:r>
            <a:r>
              <a:rPr lang="en-AU" i="1" dirty="0" smtClean="0"/>
              <a:t>a</a:t>
            </a:r>
            <a:r>
              <a:rPr lang="en-AU" baseline="-25000" dirty="0" smtClean="0"/>
              <a:t>1</a:t>
            </a:r>
            <a:r>
              <a:rPr lang="en-AU" dirty="0" smtClean="0"/>
              <a:t> – </a:t>
            </a:r>
            <a:r>
              <a:rPr lang="en-AU" i="1" dirty="0" smtClean="0"/>
              <a:t>b</a:t>
            </a:r>
            <a:r>
              <a:rPr lang="en-AU" baseline="-25000" dirty="0" smtClean="0"/>
              <a:t>1</a:t>
            </a:r>
            <a:r>
              <a:rPr lang="en-AU" dirty="0" smtClean="0"/>
              <a:t>)</a:t>
            </a:r>
            <a:r>
              <a:rPr lang="en-AU" i="1" dirty="0" smtClean="0"/>
              <a:t>x </a:t>
            </a:r>
            <a:r>
              <a:rPr lang="en-AU" dirty="0" smtClean="0"/>
              <a:t>+ (</a:t>
            </a:r>
            <a:r>
              <a:rPr lang="en-AU" i="1" dirty="0" smtClean="0"/>
              <a:t>a</a:t>
            </a:r>
            <a:r>
              <a:rPr lang="en-AU" baseline="-25000" dirty="0" smtClean="0"/>
              <a:t>0</a:t>
            </a:r>
            <a:r>
              <a:rPr lang="en-AU" dirty="0" smtClean="0"/>
              <a:t> –</a:t>
            </a:r>
            <a:r>
              <a:rPr lang="en-AU" i="1" dirty="0" smtClean="0"/>
              <a:t> b</a:t>
            </a:r>
            <a:r>
              <a:rPr lang="en-AU" baseline="-25000" dirty="0" smtClean="0"/>
              <a:t>0</a:t>
            </a:r>
            <a:r>
              <a:rPr lang="en-AU" dirty="0" smtClean="0"/>
              <a:t>)</a:t>
            </a:r>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 </a:t>
            </a:r>
            <a:r>
              <a:rPr lang="en-AU" i="1" dirty="0" smtClean="0"/>
              <a:t>a</a:t>
            </a:r>
            <a:r>
              <a:rPr lang="en-AU" baseline="-25000" dirty="0" smtClean="0"/>
              <a:t>2</a:t>
            </a:r>
            <a:r>
              <a:rPr lang="en-AU" i="1" dirty="0" smtClean="0"/>
              <a:t>b</a:t>
            </a:r>
            <a:r>
              <a:rPr lang="en-AU" baseline="-25000" dirty="0" smtClean="0"/>
              <a:t>1</a:t>
            </a:r>
            <a:r>
              <a:rPr lang="en-AU" i="1" dirty="0" smtClean="0"/>
              <a:t>x</a:t>
            </a:r>
            <a:r>
              <a:rPr lang="en-AU" baseline="30000" dirty="0" smtClean="0"/>
              <a:t>3</a:t>
            </a:r>
            <a:r>
              <a:rPr lang="en-AU" dirty="0" smtClean="0"/>
              <a:t> + (</a:t>
            </a:r>
            <a:r>
              <a:rPr lang="en-AU" i="1" dirty="0" smtClean="0"/>
              <a:t>a</a:t>
            </a:r>
            <a:r>
              <a:rPr lang="en-AU" baseline="-25000" dirty="0" smtClean="0"/>
              <a:t>2</a:t>
            </a:r>
            <a:r>
              <a:rPr lang="en-AU" i="1" dirty="0" smtClean="0"/>
              <a:t>b</a:t>
            </a:r>
            <a:r>
              <a:rPr lang="en-AU" baseline="-25000" dirty="0" smtClean="0"/>
              <a:t>0</a:t>
            </a:r>
            <a:r>
              <a:rPr lang="en-AU" dirty="0" smtClean="0"/>
              <a:t> + </a:t>
            </a:r>
            <a:r>
              <a:rPr lang="en-AU" i="1" dirty="0" smtClean="0"/>
              <a:t>a</a:t>
            </a:r>
            <a:r>
              <a:rPr lang="en-AU" baseline="-25000" dirty="0" smtClean="0"/>
              <a:t>1</a:t>
            </a:r>
            <a:r>
              <a:rPr lang="en-AU" i="1" dirty="0" smtClean="0"/>
              <a:t>b</a:t>
            </a:r>
            <a:r>
              <a:rPr lang="en-AU" baseline="-25000" dirty="0" smtClean="0"/>
              <a:t>1</a:t>
            </a:r>
            <a:r>
              <a:rPr lang="en-AU" dirty="0" smtClean="0"/>
              <a:t>)</a:t>
            </a:r>
            <a:r>
              <a:rPr lang="en-AU" i="1" dirty="0" smtClean="0"/>
              <a:t>x</a:t>
            </a:r>
            <a:r>
              <a:rPr lang="en-AU" baseline="30000" dirty="0" smtClean="0"/>
              <a:t>2</a:t>
            </a:r>
            <a:r>
              <a:rPr lang="en-AU" dirty="0" smtClean="0"/>
              <a:t> + (</a:t>
            </a:r>
            <a:r>
              <a:rPr lang="en-AU" i="1" dirty="0" smtClean="0"/>
              <a:t>a</a:t>
            </a:r>
            <a:r>
              <a:rPr lang="en-AU" baseline="-25000" dirty="0" smtClean="0"/>
              <a:t>1</a:t>
            </a:r>
            <a:r>
              <a:rPr lang="en-AU" i="1" dirty="0" smtClean="0"/>
              <a:t>b</a:t>
            </a:r>
            <a:r>
              <a:rPr lang="en-AU" baseline="-25000" dirty="0" smtClean="0"/>
              <a:t>0</a:t>
            </a:r>
            <a:r>
              <a:rPr lang="en-AU" dirty="0" smtClean="0"/>
              <a:t> + </a:t>
            </a:r>
            <a:r>
              <a:rPr lang="en-AU" i="1" dirty="0" smtClean="0"/>
              <a:t>a</a:t>
            </a:r>
            <a:r>
              <a:rPr lang="en-AU" baseline="-25000" dirty="0" smtClean="0"/>
              <a:t>0</a:t>
            </a:r>
            <a:r>
              <a:rPr lang="en-AU" i="1" dirty="0" smtClean="0"/>
              <a:t>b</a:t>
            </a:r>
            <a:r>
              <a:rPr lang="en-AU" baseline="-25000" dirty="0" smtClean="0"/>
              <a:t>1</a:t>
            </a:r>
            <a:r>
              <a:rPr lang="en-AU" dirty="0" smtClean="0"/>
              <a:t>)</a:t>
            </a:r>
            <a:r>
              <a:rPr lang="en-AU" i="1" dirty="0" smtClean="0"/>
              <a:t>x </a:t>
            </a:r>
            <a:r>
              <a:rPr lang="en-AU" dirty="0" smtClean="0"/>
              <a:t>+ </a:t>
            </a:r>
            <a:r>
              <a:rPr lang="en-AU" i="1" dirty="0" smtClean="0"/>
              <a:t>a</a:t>
            </a:r>
            <a:r>
              <a:rPr lang="en-AU" baseline="-25000" dirty="0" smtClean="0"/>
              <a:t>0</a:t>
            </a:r>
            <a:r>
              <a:rPr lang="en-AU" i="1" dirty="0" smtClean="0"/>
              <a:t>b</a:t>
            </a:r>
            <a:r>
              <a:rPr lang="en-AU" baseline="-25000" dirty="0" smtClean="0"/>
              <a:t>0</a:t>
            </a:r>
            <a:endParaRPr lang="en-AU" dirty="0" smtClean="0"/>
          </a:p>
          <a:p>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Ordinary polynomial arithmetic (cont.)</a:t>
            </a:r>
            <a:endParaRPr lang="zh-CN" altLang="en-US" dirty="0"/>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8</a:t>
            </a:fld>
            <a:endParaRPr lang="zh-CN" altLang="en-US"/>
          </a:p>
        </p:txBody>
      </p:sp>
      <p:sp>
        <p:nvSpPr>
          <p:cNvPr id="6" name="内容占位符 5"/>
          <p:cNvSpPr>
            <a:spLocks noGrp="1"/>
          </p:cNvSpPr>
          <p:nvPr>
            <p:ph sz="quarter" idx="1"/>
          </p:nvPr>
        </p:nvSpPr>
        <p:spPr/>
        <p:txBody>
          <a:bodyPr/>
          <a:lstStyle/>
          <a:p>
            <a:r>
              <a:rPr lang="en-US" altLang="zh-CN" dirty="0" smtClean="0"/>
              <a:t>Dividing one polynomial by another using long division</a:t>
            </a:r>
          </a:p>
          <a:p>
            <a:pPr lvl="1"/>
            <a:r>
              <a:rPr lang="en-AU" altLang="zh-CN" i="1" dirty="0" smtClean="0"/>
              <a:t>f</a:t>
            </a:r>
            <a:r>
              <a:rPr lang="en-AU" altLang="zh-CN" dirty="0" smtClean="0"/>
              <a:t>(</a:t>
            </a:r>
            <a:r>
              <a:rPr lang="en-AU" altLang="zh-CN" i="1" dirty="0" smtClean="0"/>
              <a:t>x</a:t>
            </a:r>
            <a:r>
              <a:rPr lang="en-AU" altLang="zh-CN" dirty="0" smtClean="0"/>
              <a:t>) </a:t>
            </a:r>
            <a:r>
              <a:rPr lang="en-US" altLang="zh-CN" dirty="0" smtClean="0">
                <a:sym typeface="Symbol"/>
              </a:rPr>
              <a:t>/</a:t>
            </a:r>
            <a:r>
              <a:rPr lang="en-AU" altLang="zh-CN" dirty="0" smtClean="0"/>
              <a:t> </a:t>
            </a:r>
            <a:r>
              <a:rPr lang="en-AU" altLang="zh-CN" i="1" dirty="0" smtClean="0"/>
              <a:t>g</a:t>
            </a:r>
            <a:r>
              <a:rPr lang="en-AU" altLang="zh-CN" dirty="0" smtClean="0"/>
              <a:t>(</a:t>
            </a:r>
            <a:r>
              <a:rPr lang="en-AU" altLang="zh-CN" i="1" dirty="0" smtClean="0"/>
              <a:t>x</a:t>
            </a:r>
            <a:r>
              <a:rPr lang="en-AU" altLang="zh-CN" dirty="0" smtClean="0"/>
              <a:t>) = ?</a:t>
            </a:r>
          </a:p>
          <a:p>
            <a:pPr lvl="1"/>
            <a:r>
              <a:rPr lang="en-US" altLang="zh-CN" dirty="0" smtClean="0"/>
              <a:t>Let’s say we want to divide the polynomial 8</a:t>
            </a:r>
            <a:r>
              <a:rPr lang="en-US" altLang="zh-CN" i="1" dirty="0" smtClean="0"/>
              <a:t>x</a:t>
            </a:r>
            <a:r>
              <a:rPr lang="en-US" altLang="zh-CN" baseline="30000" dirty="0" smtClean="0"/>
              <a:t>2</a:t>
            </a:r>
            <a:r>
              <a:rPr lang="en-US" altLang="zh-CN" dirty="0" smtClean="0"/>
              <a:t> + 3</a:t>
            </a:r>
            <a:r>
              <a:rPr lang="en-US" altLang="zh-CN" i="1" dirty="0" smtClean="0"/>
              <a:t>x</a:t>
            </a:r>
            <a:r>
              <a:rPr lang="en-US" altLang="zh-CN" dirty="0" smtClean="0"/>
              <a:t> + 2 by the polynomial 2</a:t>
            </a:r>
            <a:r>
              <a:rPr lang="en-US" altLang="zh-CN" i="1" dirty="0" smtClean="0"/>
              <a:t>x</a:t>
            </a:r>
            <a:r>
              <a:rPr lang="en-US" altLang="zh-CN" dirty="0" smtClean="0"/>
              <a:t> + 1</a:t>
            </a:r>
          </a:p>
          <a:p>
            <a:pPr lvl="1"/>
            <a:r>
              <a:rPr lang="en-US" altLang="zh-CN" dirty="0" smtClean="0"/>
              <a:t>In this example, our dividend is 8</a:t>
            </a:r>
            <a:r>
              <a:rPr lang="en-US" altLang="zh-CN" i="1" dirty="0" smtClean="0"/>
              <a:t>x</a:t>
            </a:r>
            <a:r>
              <a:rPr lang="en-US" altLang="zh-CN" baseline="30000" dirty="0" smtClean="0"/>
              <a:t>2</a:t>
            </a:r>
            <a:r>
              <a:rPr lang="en-US" altLang="zh-CN" dirty="0" smtClean="0"/>
              <a:t> + 3</a:t>
            </a:r>
            <a:r>
              <a:rPr lang="en-US" altLang="zh-CN" i="1" dirty="0" smtClean="0"/>
              <a:t>x</a:t>
            </a:r>
            <a:r>
              <a:rPr lang="en-US" altLang="zh-CN" dirty="0" smtClean="0"/>
              <a:t> + 2 and the divisor is 2</a:t>
            </a:r>
            <a:r>
              <a:rPr lang="en-US" altLang="zh-CN" i="1" dirty="0" smtClean="0"/>
              <a:t>x</a:t>
            </a:r>
            <a:r>
              <a:rPr lang="en-US" altLang="zh-CN" dirty="0" smtClean="0"/>
              <a:t> + 1. We now need to find the quotient using long division</a:t>
            </a:r>
          </a:p>
          <a:p>
            <a:pPr lvl="1"/>
            <a:r>
              <a:rPr lang="en-US" altLang="zh-CN" dirty="0" smtClean="0"/>
              <a:t>Dividing 8</a:t>
            </a:r>
            <a:r>
              <a:rPr lang="en-US" altLang="zh-CN" i="1" dirty="0" smtClean="0"/>
              <a:t>x</a:t>
            </a:r>
            <a:r>
              <a:rPr lang="en-US" altLang="zh-CN" baseline="30000" dirty="0" smtClean="0"/>
              <a:t>2</a:t>
            </a:r>
            <a:r>
              <a:rPr lang="en-US" altLang="zh-CN" dirty="0" smtClean="0"/>
              <a:t> + 3</a:t>
            </a:r>
            <a:r>
              <a:rPr lang="en-US" altLang="zh-CN" i="1" dirty="0" smtClean="0"/>
              <a:t>x</a:t>
            </a:r>
            <a:r>
              <a:rPr lang="en-US" altLang="zh-CN" dirty="0" smtClean="0"/>
              <a:t> + 2 by 2</a:t>
            </a:r>
            <a:r>
              <a:rPr lang="en-US" altLang="zh-CN" i="1" dirty="0" smtClean="0"/>
              <a:t>x</a:t>
            </a:r>
            <a:r>
              <a:rPr lang="en-US" altLang="zh-CN" dirty="0" smtClean="0"/>
              <a:t>+1 yields a quotient of 4</a:t>
            </a:r>
            <a:r>
              <a:rPr lang="en-US" altLang="zh-CN" i="1" dirty="0" smtClean="0"/>
              <a:t>x -</a:t>
            </a:r>
            <a:r>
              <a:rPr lang="en-US" altLang="zh-CN" dirty="0" smtClean="0"/>
              <a:t> 0.5 and a remainder of 2.5/(2</a:t>
            </a:r>
            <a:r>
              <a:rPr lang="en-US" altLang="zh-CN" i="1" dirty="0" smtClean="0"/>
              <a:t>x</a:t>
            </a:r>
            <a:r>
              <a:rPr lang="en-US" altLang="zh-CN" dirty="0" smtClean="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Arithmetic operations on polynomials </a:t>
            </a:r>
            <a:r>
              <a:rPr lang="en-US" altLang="zh-CN" dirty="0" smtClean="0">
                <a:solidFill>
                  <a:srgbClr val="FF0000"/>
                </a:solidFill>
              </a:rPr>
              <a:t>over a finite field</a:t>
            </a:r>
            <a:endParaRPr lang="zh-CN" altLang="en-US" dirty="0">
              <a:solidFill>
                <a:srgbClr val="FF0000"/>
              </a:solidFill>
            </a:endParaRPr>
          </a:p>
        </p:txBody>
      </p:sp>
      <p:sp>
        <p:nvSpPr>
          <p:cNvPr id="3" name="日期占位符 2"/>
          <p:cNvSpPr>
            <a:spLocks noGrp="1"/>
          </p:cNvSpPr>
          <p:nvPr>
            <p:ph type="dt" sz="half" idx="10"/>
          </p:nvPr>
        </p:nvSpPr>
        <p:spPr/>
        <p:txBody>
          <a:bodyPr/>
          <a:lstStyle/>
          <a:p>
            <a:r>
              <a:rPr lang="en-US" altLang="zh-CN" smtClean="0"/>
              <a:t>Thur, 18/10/2018</a:t>
            </a:r>
            <a:endParaRPr lang="zh-CN" altLang="en-US"/>
          </a:p>
        </p:txBody>
      </p:sp>
      <p:sp>
        <p:nvSpPr>
          <p:cNvPr id="4" name="页脚占位符 3"/>
          <p:cNvSpPr>
            <a:spLocks noGrp="1"/>
          </p:cNvSpPr>
          <p:nvPr>
            <p:ph type="ftr" sz="quarter" idx="11"/>
          </p:nvPr>
        </p:nvSpPr>
        <p:spPr/>
        <p:txBody>
          <a:bodyPr/>
          <a:lstStyle/>
          <a:p>
            <a:r>
              <a:rPr lang="en-US" altLang="zh-CN" smtClean="0"/>
              <a:t>S8101034Q-Modern Cryptography-Lect12.1</a:t>
            </a:r>
            <a:endParaRPr lang="zh-CN" altLang="en-US"/>
          </a:p>
        </p:txBody>
      </p:sp>
      <p:sp>
        <p:nvSpPr>
          <p:cNvPr id="5" name="灯片编号占位符 4"/>
          <p:cNvSpPr>
            <a:spLocks noGrp="1"/>
          </p:cNvSpPr>
          <p:nvPr>
            <p:ph type="sldNum" sz="quarter" idx="12"/>
          </p:nvPr>
        </p:nvSpPr>
        <p:spPr/>
        <p:txBody>
          <a:bodyPr/>
          <a:lstStyle/>
          <a:p>
            <a:fld id="{BBBC209A-11D5-4A13-B5E3-394821CEE45C}" type="slidenum">
              <a:rPr lang="zh-CN" altLang="en-US" smtClean="0"/>
              <a:pPr/>
              <a:t>9</a:t>
            </a:fld>
            <a:endParaRPr lang="zh-CN" altLang="en-US"/>
          </a:p>
        </p:txBody>
      </p:sp>
      <p:sp>
        <p:nvSpPr>
          <p:cNvPr id="6" name="内容占位符 5"/>
          <p:cNvSpPr>
            <a:spLocks noGrp="1"/>
          </p:cNvSpPr>
          <p:nvPr>
            <p:ph sz="quarter" idx="1"/>
          </p:nvPr>
        </p:nvSpPr>
        <p:spPr/>
        <p:txBody>
          <a:bodyPr>
            <a:normAutofit fontScale="92500" lnSpcReduction="10000"/>
          </a:bodyPr>
          <a:lstStyle/>
          <a:p>
            <a:pPr marL="0"/>
            <a:r>
              <a:rPr lang="en-US" altLang="zh-CN" sz="2800" dirty="0" smtClean="0">
                <a:solidFill>
                  <a:schemeClr val="tx1"/>
                </a:solidFill>
              </a:rPr>
              <a:t>A polynomial is </a:t>
            </a:r>
            <a:r>
              <a:rPr lang="en-US" altLang="zh-CN" sz="2800" b="1" dirty="0" smtClean="0">
                <a:solidFill>
                  <a:schemeClr val="tx1"/>
                </a:solidFill>
              </a:rPr>
              <a:t>defined over a field </a:t>
            </a:r>
            <a:r>
              <a:rPr lang="en-US" altLang="zh-CN" sz="2800" dirty="0" smtClean="0">
                <a:solidFill>
                  <a:schemeClr val="tx1"/>
                </a:solidFill>
              </a:rPr>
              <a:t>if all its coefficients are drawn from the field, which is also called </a:t>
            </a:r>
            <a:r>
              <a:rPr lang="en-US" altLang="zh-CN" sz="2800" b="1" dirty="0" smtClean="0">
                <a:solidFill>
                  <a:schemeClr val="tx1"/>
                </a:solidFill>
              </a:rPr>
              <a:t>polynomial over a field</a:t>
            </a:r>
          </a:p>
          <a:p>
            <a:pPr marL="0"/>
            <a:r>
              <a:rPr lang="en-US" altLang="zh-CN" sz="2800" dirty="0" smtClean="0">
                <a:solidFill>
                  <a:schemeClr val="tx1"/>
                </a:solidFill>
              </a:rPr>
              <a:t>A</a:t>
            </a:r>
            <a:r>
              <a:rPr lang="en-US" altLang="zh-CN" sz="2800" dirty="0" smtClean="0"/>
              <a:t>dd or subtract corresponding coefficients modulo </a:t>
            </a:r>
            <a:r>
              <a:rPr lang="en-US" altLang="zh-CN" sz="2800" i="1" dirty="0" smtClean="0"/>
              <a:t>n</a:t>
            </a:r>
          </a:p>
          <a:p>
            <a:pPr>
              <a:buNone/>
            </a:pPr>
            <a:r>
              <a:rPr lang="en-US" altLang="zh-CN" sz="2800" dirty="0" smtClean="0"/>
              <a:t>	Multiply all terms by each other modulo </a:t>
            </a:r>
            <a:r>
              <a:rPr lang="en-US" altLang="zh-CN" sz="2800" i="1" dirty="0" smtClean="0"/>
              <a:t>n</a:t>
            </a:r>
          </a:p>
          <a:p>
            <a:r>
              <a:rPr lang="en-US" altLang="zh-CN" sz="2800" dirty="0" smtClean="0"/>
              <a:t>Let’s consider the set of all polynomials whose coefficients belong to the finite field </a:t>
            </a:r>
            <a:r>
              <a:rPr lang="en-US" altLang="zh-CN" sz="2800" i="1" dirty="0" smtClean="0"/>
              <a:t>Z</a:t>
            </a:r>
            <a:r>
              <a:rPr lang="en-US" altLang="zh-CN" sz="2800" baseline="-25000" dirty="0" smtClean="0"/>
              <a:t>7 </a:t>
            </a:r>
            <a:r>
              <a:rPr lang="en-US" altLang="zh-CN" sz="2800" dirty="0" smtClean="0"/>
              <a:t>(which is the same as </a:t>
            </a:r>
            <a:r>
              <a:rPr lang="en-US" altLang="zh-CN" sz="2800" i="1" dirty="0" smtClean="0"/>
              <a:t>GF</a:t>
            </a:r>
            <a:r>
              <a:rPr lang="en-US" altLang="zh-CN" sz="2800" dirty="0" smtClean="0"/>
              <a:t>(7))</a:t>
            </a:r>
          </a:p>
          <a:p>
            <a:pPr lvl="1"/>
            <a:r>
              <a:rPr lang="en-AU" i="1" dirty="0" smtClean="0"/>
              <a:t>f</a:t>
            </a:r>
            <a:r>
              <a:rPr lang="en-AU" dirty="0" smtClean="0"/>
              <a:t>(</a:t>
            </a:r>
            <a:r>
              <a:rPr lang="en-AU" i="1" dirty="0" smtClean="0"/>
              <a:t>x</a:t>
            </a:r>
            <a:r>
              <a:rPr lang="en-AU" dirty="0" smtClean="0"/>
              <a:t>) = 5</a:t>
            </a:r>
            <a:r>
              <a:rPr lang="en-AU" i="1" dirty="0" smtClean="0"/>
              <a:t>x</a:t>
            </a:r>
            <a:r>
              <a:rPr lang="en-AU" baseline="30000" dirty="0" smtClean="0"/>
              <a:t>2</a:t>
            </a:r>
            <a:r>
              <a:rPr lang="en-AU" dirty="0" smtClean="0"/>
              <a:t> + 4</a:t>
            </a:r>
            <a:r>
              <a:rPr lang="en-AU" i="1" dirty="0" smtClean="0"/>
              <a:t>x</a:t>
            </a:r>
            <a:r>
              <a:rPr lang="en-AU" dirty="0" smtClean="0"/>
              <a:t> + 6 </a:t>
            </a:r>
          </a:p>
          <a:p>
            <a:pPr lvl="1"/>
            <a:r>
              <a:rPr lang="en-AU" i="1" dirty="0" smtClean="0"/>
              <a:t>g</a:t>
            </a:r>
            <a:r>
              <a:rPr lang="en-AU" dirty="0" smtClean="0"/>
              <a:t>(</a:t>
            </a:r>
            <a:r>
              <a:rPr lang="en-AU" i="1" dirty="0" smtClean="0"/>
              <a:t>x</a:t>
            </a:r>
            <a:r>
              <a:rPr lang="en-AU" dirty="0" smtClean="0"/>
              <a:t>) =         5</a:t>
            </a:r>
            <a:r>
              <a:rPr lang="en-AU" i="1" dirty="0" smtClean="0"/>
              <a:t>x</a:t>
            </a:r>
            <a:r>
              <a:rPr lang="en-AU" dirty="0" smtClean="0"/>
              <a:t> + 6</a:t>
            </a:r>
            <a:endParaRPr lang="en-AU" baseline="-25000" dirty="0" smtClean="0"/>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a:t>
            </a:r>
          </a:p>
          <a:p>
            <a:pPr lvl="1"/>
            <a:r>
              <a:rPr lang="en-AU" i="1" dirty="0" smtClean="0"/>
              <a:t>f</a:t>
            </a:r>
            <a:r>
              <a:rPr lang="en-AU" dirty="0" smtClean="0"/>
              <a:t>(</a:t>
            </a:r>
            <a:r>
              <a:rPr lang="en-AU" i="1" dirty="0" smtClean="0"/>
              <a:t>x</a:t>
            </a:r>
            <a:r>
              <a:rPr lang="en-AU" dirty="0" smtClean="0"/>
              <a:t>) – </a:t>
            </a:r>
            <a:r>
              <a:rPr lang="en-AU" i="1" dirty="0" smtClean="0"/>
              <a:t>g</a:t>
            </a:r>
            <a:r>
              <a:rPr lang="en-AU" dirty="0" smtClean="0"/>
              <a:t>(</a:t>
            </a:r>
            <a:r>
              <a:rPr lang="en-AU" i="1" dirty="0" smtClean="0"/>
              <a:t>x</a:t>
            </a:r>
            <a:r>
              <a:rPr lang="en-AU" dirty="0" smtClean="0"/>
              <a:t>) = </a:t>
            </a:r>
          </a:p>
          <a:p>
            <a:pPr lvl="1"/>
            <a:r>
              <a:rPr lang="en-AU" i="1" dirty="0" smtClean="0"/>
              <a:t>f</a:t>
            </a:r>
            <a:r>
              <a:rPr lang="en-AU" dirty="0" smtClean="0"/>
              <a:t>(</a:t>
            </a:r>
            <a:r>
              <a:rPr lang="en-AU" i="1" dirty="0" smtClean="0"/>
              <a:t>x</a:t>
            </a:r>
            <a:r>
              <a:rPr lang="en-AU" dirty="0" smtClean="0"/>
              <a:t>) </a:t>
            </a:r>
            <a:r>
              <a:rPr lang="en-US" altLang="zh-CN" dirty="0" smtClean="0">
                <a:sym typeface="Symbol"/>
              </a:rPr>
              <a:t></a:t>
            </a:r>
            <a:r>
              <a:rPr lang="en-AU" dirty="0" smtClean="0"/>
              <a:t> </a:t>
            </a:r>
            <a:r>
              <a:rPr lang="en-AU" i="1" dirty="0" smtClean="0"/>
              <a:t>g</a:t>
            </a:r>
            <a:r>
              <a:rPr lang="en-AU" dirty="0" smtClean="0"/>
              <a:t>(</a:t>
            </a:r>
            <a:r>
              <a:rPr lang="en-AU" i="1" dirty="0" smtClean="0"/>
              <a:t>x</a:t>
            </a:r>
            <a:r>
              <a:rPr lang="en-AU" dirty="0" smtClean="0"/>
              <a:t>) =</a:t>
            </a:r>
            <a:endParaRPr lang="zh-CN" altLang="en-US" dirty="0"/>
          </a:p>
        </p:txBody>
      </p:sp>
      <p:sp>
        <p:nvSpPr>
          <p:cNvPr id="7" name="文本框 6"/>
          <p:cNvSpPr txBox="1"/>
          <p:nvPr/>
        </p:nvSpPr>
        <p:spPr>
          <a:xfrm>
            <a:off x="2357422" y="5000636"/>
            <a:ext cx="1790875" cy="369332"/>
          </a:xfrm>
          <a:prstGeom prst="rect">
            <a:avLst/>
          </a:prstGeom>
          <a:noFill/>
        </p:spPr>
        <p:txBody>
          <a:bodyPr wrap="none" rtlCol="0">
            <a:spAutoFit/>
          </a:bodyPr>
          <a:lstStyle/>
          <a:p>
            <a:pPr lvl="1"/>
            <a:r>
              <a:rPr lang="en-AU" altLang="zh-CN" dirty="0"/>
              <a:t>5</a:t>
            </a:r>
            <a:r>
              <a:rPr lang="en-AU" altLang="zh-CN" i="1" dirty="0"/>
              <a:t>x</a:t>
            </a:r>
            <a:r>
              <a:rPr lang="en-AU" altLang="zh-CN" baseline="30000" dirty="0"/>
              <a:t>2</a:t>
            </a:r>
            <a:r>
              <a:rPr lang="en-AU" altLang="zh-CN" dirty="0"/>
              <a:t> + 2</a:t>
            </a:r>
            <a:r>
              <a:rPr lang="en-AU" altLang="zh-CN" i="1" dirty="0"/>
              <a:t>x </a:t>
            </a:r>
            <a:r>
              <a:rPr lang="en-AU" altLang="zh-CN" dirty="0"/>
              <a:t>+ 5</a:t>
            </a:r>
          </a:p>
        </p:txBody>
      </p:sp>
      <p:sp>
        <p:nvSpPr>
          <p:cNvPr id="8" name="文本框 7"/>
          <p:cNvSpPr txBox="1"/>
          <p:nvPr/>
        </p:nvSpPr>
        <p:spPr>
          <a:xfrm>
            <a:off x="2285984" y="5286388"/>
            <a:ext cx="1412566" cy="369332"/>
          </a:xfrm>
          <a:prstGeom prst="rect">
            <a:avLst/>
          </a:prstGeom>
          <a:noFill/>
        </p:spPr>
        <p:txBody>
          <a:bodyPr wrap="none" rtlCol="0">
            <a:spAutoFit/>
          </a:bodyPr>
          <a:lstStyle/>
          <a:p>
            <a:pPr lvl="1"/>
            <a:r>
              <a:rPr lang="en-AU" altLang="zh-CN" dirty="0" smtClean="0"/>
              <a:t>5</a:t>
            </a:r>
            <a:r>
              <a:rPr lang="en-AU" altLang="zh-CN" i="1" dirty="0" smtClean="0"/>
              <a:t>x</a:t>
            </a:r>
            <a:r>
              <a:rPr lang="en-AU" altLang="zh-CN" baseline="30000" dirty="0" smtClean="0"/>
              <a:t>2</a:t>
            </a:r>
            <a:r>
              <a:rPr lang="en-AU" altLang="zh-CN" dirty="0" smtClean="0"/>
              <a:t> + 6</a:t>
            </a:r>
            <a:r>
              <a:rPr lang="en-AU" altLang="zh-CN" i="1" dirty="0" smtClean="0"/>
              <a:t>x</a:t>
            </a:r>
            <a:endParaRPr lang="en-AU" altLang="zh-CN" dirty="0"/>
          </a:p>
        </p:txBody>
      </p:sp>
      <p:sp>
        <p:nvSpPr>
          <p:cNvPr id="9" name="文本框 8"/>
          <p:cNvSpPr txBox="1"/>
          <p:nvPr/>
        </p:nvSpPr>
        <p:spPr>
          <a:xfrm>
            <a:off x="2214546" y="5643578"/>
            <a:ext cx="2228495" cy="369332"/>
          </a:xfrm>
          <a:prstGeom prst="rect">
            <a:avLst/>
          </a:prstGeom>
          <a:noFill/>
        </p:spPr>
        <p:txBody>
          <a:bodyPr wrap="none" rtlCol="0">
            <a:spAutoFit/>
          </a:bodyPr>
          <a:lstStyle/>
          <a:p>
            <a:pPr lvl="1"/>
            <a:r>
              <a:rPr lang="en-AU" altLang="zh-CN" dirty="0"/>
              <a:t>4</a:t>
            </a:r>
            <a:r>
              <a:rPr lang="en-AU" altLang="zh-CN" i="1" dirty="0"/>
              <a:t>x</a:t>
            </a:r>
            <a:r>
              <a:rPr lang="en-AU" altLang="zh-CN" baseline="30000" dirty="0"/>
              <a:t>3</a:t>
            </a:r>
            <a:r>
              <a:rPr lang="en-AU" altLang="zh-CN" dirty="0"/>
              <a:t> + </a:t>
            </a:r>
            <a:r>
              <a:rPr lang="en-AU" altLang="zh-CN" i="1" dirty="0"/>
              <a:t>x</a:t>
            </a:r>
            <a:r>
              <a:rPr lang="en-AU" altLang="zh-CN" baseline="30000" dirty="0"/>
              <a:t>2</a:t>
            </a:r>
            <a:r>
              <a:rPr lang="en-AU" altLang="zh-CN" dirty="0"/>
              <a:t> + 5</a:t>
            </a:r>
            <a:r>
              <a:rPr lang="en-AU" altLang="zh-CN" i="1" dirty="0"/>
              <a:t>x </a:t>
            </a:r>
            <a:r>
              <a:rPr lang="en-AU" altLang="zh-CN" dirty="0"/>
              <a:t>+ 1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7813</TotalTime>
  <Words>6528</Words>
  <Application>Microsoft Office PowerPoint</Application>
  <PresentationFormat>全屏显示(4:3)</PresentationFormat>
  <Paragraphs>699</Paragraphs>
  <Slides>40</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华文楷体</vt:lpstr>
      <vt:lpstr>华文新魏</vt:lpstr>
      <vt:lpstr>宋体</vt:lpstr>
      <vt:lpstr>Bookman Old Style</vt:lpstr>
      <vt:lpstr>Calibri</vt:lpstr>
      <vt:lpstr>Courier New</vt:lpstr>
      <vt:lpstr>Gill Sans MT</vt:lpstr>
      <vt:lpstr>Symbol</vt:lpstr>
      <vt:lpstr>Wingdings</vt:lpstr>
      <vt:lpstr>Wingdings 3</vt:lpstr>
      <vt:lpstr>质朴</vt:lpstr>
      <vt:lpstr>Mathematical foundation I – Finite fields on GF(2n) </vt:lpstr>
      <vt:lpstr>Finite field Fp有限域</vt:lpstr>
      <vt:lpstr>Ordinary logarithm vs Discrete logarithm</vt:lpstr>
      <vt:lpstr>An example</vt:lpstr>
      <vt:lpstr>Outline</vt:lpstr>
      <vt:lpstr>Review of polynomial arithmetic</vt:lpstr>
      <vt:lpstr>Ordinary polynomial arithmetic</vt:lpstr>
      <vt:lpstr>Ordinary polynomial arithmetic (cont.)</vt:lpstr>
      <vt:lpstr>Arithmetic operations on polynomials over a finite field</vt:lpstr>
      <vt:lpstr>Arithmetic operations on polynomials over a finite field (cont.)</vt:lpstr>
      <vt:lpstr>Arithmetic operations on polynomials over GF(2)</vt:lpstr>
      <vt:lpstr>When is polynomial division permitted?</vt:lpstr>
      <vt:lpstr>Irreducible polynomials, prime polynomials</vt:lpstr>
      <vt:lpstr>Polynomials over a field constitute a Ring</vt:lpstr>
      <vt:lpstr>Outline</vt:lpstr>
      <vt:lpstr>Polynomial examples over GF(2)</vt:lpstr>
      <vt:lpstr>Consider again the arithmetic operations on polynomials over GF(2) </vt:lpstr>
      <vt:lpstr>Consider again the arithmetic operations on polynomials over GF(2) (cont.)</vt:lpstr>
      <vt:lpstr>How large is the set of polynomials when multiplications are carried out modulo x3 + x + 1</vt:lpstr>
      <vt:lpstr>Is GF(23) a finite field?</vt:lpstr>
      <vt:lpstr>Is GF(23) a finite field? (cont.)</vt:lpstr>
      <vt:lpstr>Is GF(23) a finite field? (cont.)</vt:lpstr>
      <vt:lpstr>Proof</vt:lpstr>
      <vt:lpstr>GF(2n) is a finite field for every n</vt:lpstr>
      <vt:lpstr>Summary</vt:lpstr>
      <vt:lpstr>Presenting the individual polynomials in GF(2n) by bit patterns</vt:lpstr>
      <vt:lpstr>Some observations on arithmetic addition in GF(2n)</vt:lpstr>
      <vt:lpstr>Some observations on arithmetic multiplication in GF(2n)</vt:lpstr>
      <vt:lpstr>Direct bitwise operations for multiplications in GF(28)</vt:lpstr>
      <vt:lpstr>Direct bitwise operations for multiplications in GF(28) (cont.)</vt:lpstr>
      <vt:lpstr>Summary of how a multiplication is carried out in GF(28)</vt:lpstr>
      <vt:lpstr>Summary of how a multiplication is carried out in GF(28) (cont.)</vt:lpstr>
      <vt:lpstr>Finding multiplicative inverses in GF(2n)</vt:lpstr>
      <vt:lpstr>Finding multiplicative inverses in GF(2n)</vt:lpstr>
      <vt:lpstr>Review of Extended Euclid’s algorithm</vt:lpstr>
      <vt:lpstr>Using a generator to represent the elements of GF(2n)</vt:lpstr>
      <vt:lpstr>Consider the case of GF(23) defined with their reducible polynomial x3+x+1</vt:lpstr>
      <vt:lpstr>Consider the case of GF(23) defined with their reducible polynomial x3+x+1 (cont.)</vt:lpstr>
      <vt:lpstr>References</vt:lpstr>
      <vt:lpstr>Arithmetic operations on polynomials over GF(2)</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Cryptography -- Introduction</dc:title>
  <dc:creator>User</dc:creator>
  <cp:lastModifiedBy>Jiang</cp:lastModifiedBy>
  <cp:revision>1119</cp:revision>
  <dcterms:created xsi:type="dcterms:W3CDTF">2011-11-22T17:09:53Z</dcterms:created>
  <dcterms:modified xsi:type="dcterms:W3CDTF">2018-10-19T00:31:26Z</dcterms:modified>
</cp:coreProperties>
</file>