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handoutMasterIdLst>
    <p:handoutMasterId r:id="rId34"/>
  </p:handoutMasterIdLst>
  <p:sldIdLst>
    <p:sldId id="256" r:id="rId2"/>
    <p:sldId id="326" r:id="rId3"/>
    <p:sldId id="328" r:id="rId4"/>
    <p:sldId id="329" r:id="rId5"/>
    <p:sldId id="330" r:id="rId6"/>
    <p:sldId id="331" r:id="rId7"/>
    <p:sldId id="332" r:id="rId8"/>
    <p:sldId id="333" r:id="rId9"/>
    <p:sldId id="334" r:id="rId10"/>
    <p:sldId id="335" r:id="rId11"/>
    <p:sldId id="336" r:id="rId12"/>
    <p:sldId id="337" r:id="rId13"/>
    <p:sldId id="338" r:id="rId14"/>
    <p:sldId id="354" r:id="rId15"/>
    <p:sldId id="351" r:id="rId16"/>
    <p:sldId id="341" r:id="rId17"/>
    <p:sldId id="339" r:id="rId18"/>
    <p:sldId id="340" r:id="rId19"/>
    <p:sldId id="327" r:id="rId20"/>
    <p:sldId id="342" r:id="rId21"/>
    <p:sldId id="343" r:id="rId22"/>
    <p:sldId id="344" r:id="rId23"/>
    <p:sldId id="345" r:id="rId24"/>
    <p:sldId id="353" r:id="rId25"/>
    <p:sldId id="346" r:id="rId26"/>
    <p:sldId id="352" r:id="rId27"/>
    <p:sldId id="347" r:id="rId28"/>
    <p:sldId id="348" r:id="rId29"/>
    <p:sldId id="349" r:id="rId30"/>
    <p:sldId id="350" r:id="rId31"/>
    <p:sldId id="325" r:id="rId32"/>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4" autoAdjust="0"/>
    <p:restoredTop sz="81132" autoAdjust="0"/>
  </p:normalViewPr>
  <p:slideViewPr>
    <p:cSldViewPr>
      <p:cViewPr varScale="1">
        <p:scale>
          <a:sx n="93" d="100"/>
          <a:sy n="93" d="100"/>
        </p:scale>
        <p:origin x="223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7D9BE84-FDB0-4BB8-A851-51004E275E84}" type="datetimeFigureOut">
              <a:rPr lang="zh-CN" altLang="en-US" smtClean="0"/>
              <a:pPr/>
              <a:t>2018/10/19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988FE8-52DA-4EDF-9178-A504EB96618E}" type="slidenum">
              <a:rPr lang="zh-CN" altLang="en-US" smtClean="0"/>
              <a:pPr/>
              <a:t>‹#›</a:t>
            </a:fld>
            <a:endParaRPr lang="zh-CN" altLang="en-US"/>
          </a:p>
        </p:txBody>
      </p:sp>
    </p:spTree>
    <p:extLst>
      <p:ext uri="{BB962C8B-B14F-4D97-AF65-F5344CB8AC3E}">
        <p14:creationId xmlns:p14="http://schemas.microsoft.com/office/powerpoint/2010/main" val="2701760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08DE01-F05D-41D9-9232-7DA54F2E1FC9}" type="datetimeFigureOut">
              <a:rPr lang="zh-CN" altLang="en-US" smtClean="0"/>
              <a:pPr/>
              <a:t>2018/10/19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F785F5-9F86-40D3-96CF-6A91DA64D825}" type="slidenum">
              <a:rPr lang="zh-CN" altLang="en-US" smtClean="0"/>
              <a:pPr/>
              <a:t>‹#›</a:t>
            </a:fld>
            <a:endParaRPr lang="zh-CN" altLang="en-US"/>
          </a:p>
        </p:txBody>
      </p:sp>
    </p:spTree>
    <p:extLst>
      <p:ext uri="{BB962C8B-B14F-4D97-AF65-F5344CB8AC3E}">
        <p14:creationId xmlns:p14="http://schemas.microsoft.com/office/powerpoint/2010/main" val="161532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2193815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12</a:t>
            </a:fld>
            <a:endParaRPr lang="zh-CN" altLang="en-US"/>
          </a:p>
        </p:txBody>
      </p:sp>
    </p:spTree>
    <p:extLst>
      <p:ext uri="{BB962C8B-B14F-4D97-AF65-F5344CB8AC3E}">
        <p14:creationId xmlns:p14="http://schemas.microsoft.com/office/powerpoint/2010/main" val="328676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can use long division, bitwise operation</a:t>
            </a:r>
            <a:r>
              <a:rPr lang="en-US" altLang="zh-CN" baseline="0" dirty="0" smtClean="0"/>
              <a:t> and table lookup for </a:t>
            </a:r>
            <a:r>
              <a:rPr lang="en-US" altLang="zh-CN" baseline="0" smtClean="0"/>
              <a:t>mix column.</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13</a:t>
            </a:fld>
            <a:endParaRPr lang="zh-CN" altLang="en-US"/>
          </a:p>
        </p:txBody>
      </p:sp>
    </p:spTree>
    <p:extLst>
      <p:ext uri="{BB962C8B-B14F-4D97-AF65-F5344CB8AC3E}">
        <p14:creationId xmlns:p14="http://schemas.microsoft.com/office/powerpoint/2010/main" val="632202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key expansion, the 16 bits of the initial</a:t>
            </a:r>
            <a:r>
              <a:rPr lang="en-US" altLang="zh-CN" baseline="0" dirty="0" smtClean="0"/>
              <a:t> key are grouped into a row of 2 8-bit words. This slides shows how to expand the 16-bit key into six words, by calculating 4 new words from the initial 2 words. </a:t>
            </a:r>
            <a:r>
              <a:rPr lang="en-US" altLang="zh-CN" baseline="0" dirty="0" err="1" smtClean="0"/>
              <a:t>RobNib</a:t>
            </a:r>
            <a:r>
              <a:rPr lang="en-US" altLang="zh-CN" baseline="0" dirty="0" smtClean="0"/>
              <a:t> rotates the input by exchanging the left half part and the right half part.</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17</a:t>
            </a:fld>
            <a:endParaRPr lang="zh-CN" altLang="en-US"/>
          </a:p>
        </p:txBody>
      </p:sp>
    </p:spTree>
    <p:extLst>
      <p:ext uri="{BB962C8B-B14F-4D97-AF65-F5344CB8AC3E}">
        <p14:creationId xmlns:p14="http://schemas.microsoft.com/office/powerpoint/2010/main" val="136813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cipher consists of N rounds, where the number of rounds depends on the key length: 10 rounds for a 16-byte key; 12 rounds for a 24-byte key; and 14 rounds for a 32-byte key. The first N – 1 rounds consist of four distinct transformation functions: </a:t>
            </a:r>
            <a:r>
              <a:rPr lang="en-US" sz="1200" kern="1200" dirty="0" err="1" smtClean="0">
                <a:solidFill>
                  <a:schemeClr val="tx1"/>
                </a:solidFill>
                <a:latin typeface="+mn-lt"/>
                <a:ea typeface="+mn-ea"/>
                <a:cs typeface="+mn-cs"/>
              </a:rPr>
              <a:t>SubBytes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ShiftRows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MixColumns</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AddRoundKey</a:t>
            </a:r>
            <a:r>
              <a:rPr lang="en-US" sz="1200" kern="1200" dirty="0" smtClean="0">
                <a:solidFill>
                  <a:schemeClr val="tx1"/>
                </a:solidFill>
                <a:latin typeface="+mn-lt"/>
                <a:ea typeface="+mn-ea"/>
                <a:cs typeface="+mn-cs"/>
              </a:rPr>
              <a:t>, which are described subsequently. The final round contains only 3 transformation, and there is a initial single transformation (</a:t>
            </a:r>
            <a:r>
              <a:rPr lang="en-US" sz="1200" kern="1200" dirty="0" err="1" smtClean="0">
                <a:solidFill>
                  <a:schemeClr val="tx1"/>
                </a:solidFill>
                <a:latin typeface="+mn-lt"/>
                <a:ea typeface="+mn-ea"/>
                <a:cs typeface="+mn-cs"/>
              </a:rPr>
              <a:t>AddRoundKey</a:t>
            </a:r>
            <a:r>
              <a:rPr lang="en-US" sz="1200" kern="1200" dirty="0" smtClean="0">
                <a:solidFill>
                  <a:schemeClr val="tx1"/>
                </a:solidFill>
                <a:latin typeface="+mn-lt"/>
                <a:ea typeface="+mn-ea"/>
                <a:cs typeface="+mn-cs"/>
              </a:rPr>
              <a:t>) before the first round, which can be considered Round 0. Each transformation takes one or more 4 x 4 matrices as input and produces a 4 x 4 matrix as output. The figure shows that the output of each round is a 4 x 4 matrix, with the output of the final round being the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Also, the key expansion function generates N + 1 round keys, each of which is a distinct 4 x 4 matrix. Each round key serve as one of the inputs to the </a:t>
            </a:r>
            <a:r>
              <a:rPr lang="en-US" sz="1200" kern="1200" dirty="0" err="1" smtClean="0">
                <a:solidFill>
                  <a:schemeClr val="tx1"/>
                </a:solidFill>
                <a:latin typeface="+mn-lt"/>
                <a:ea typeface="+mn-ea"/>
                <a:cs typeface="+mn-cs"/>
              </a:rPr>
              <a:t>AddRoundKey</a:t>
            </a:r>
            <a:r>
              <a:rPr lang="en-US" sz="1200" kern="1200" dirty="0" smtClean="0">
                <a:solidFill>
                  <a:schemeClr val="tx1"/>
                </a:solidFill>
                <a:latin typeface="+mn-lt"/>
                <a:ea typeface="+mn-ea"/>
                <a:cs typeface="+mn-cs"/>
              </a:rPr>
              <a:t> transformation in each round.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21</a:t>
            </a:fld>
            <a:endParaRPr lang="zh-CN" altLang="en-US"/>
          </a:p>
        </p:txBody>
      </p:sp>
    </p:spTree>
    <p:extLst>
      <p:ext uri="{BB962C8B-B14F-4D97-AF65-F5344CB8AC3E}">
        <p14:creationId xmlns:p14="http://schemas.microsoft.com/office/powerpoint/2010/main" val="1626724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It is a simple table lookup.</a:t>
            </a:r>
            <a:r>
              <a:rPr lang="en-AU" sz="1200" kern="1200" baseline="0" dirty="0" smtClean="0">
                <a:solidFill>
                  <a:schemeClr val="tx1"/>
                </a:solidFill>
                <a:latin typeface="+mn-lt"/>
                <a:ea typeface="+mn-ea"/>
                <a:cs typeface="+mn-cs"/>
              </a:rPr>
              <a:t> AES defines a 16*</a:t>
            </a:r>
            <a:r>
              <a:rPr lang="en-AU" sz="1200" kern="1200" baseline="0" dirty="0" err="1" smtClean="0">
                <a:solidFill>
                  <a:schemeClr val="tx1"/>
                </a:solidFill>
                <a:latin typeface="+mn-lt"/>
                <a:ea typeface="+mn-ea"/>
                <a:cs typeface="+mn-cs"/>
              </a:rPr>
              <a:t>16</a:t>
            </a:r>
            <a:r>
              <a:rPr lang="en-AU" sz="1200" kern="1200" baseline="0" dirty="0" smtClean="0">
                <a:solidFill>
                  <a:schemeClr val="tx1"/>
                </a:solidFill>
                <a:latin typeface="+mn-lt"/>
                <a:ea typeface="+mn-ea"/>
                <a:cs typeface="+mn-cs"/>
              </a:rPr>
              <a:t> matrix of byte values, called an S-box, that contains a permutation of all possible 256 8-bit values.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baseline="0" dirty="0" smtClean="0">
                <a:solidFill>
                  <a:schemeClr val="tx1"/>
                </a:solidFill>
                <a:latin typeface="+mn-lt"/>
                <a:ea typeface="+mn-ea"/>
                <a:cs typeface="+mn-cs"/>
              </a:rPr>
              <a:t>Each individual byte of sate is mapped into a new byte in the following way: the leftmost 4 bits of the byte are used as a row value and the rightmost 4 bits are used as a column value. These row and column values serve as indexed into the S-box to select a unique 8-bit output value</a:t>
            </a:r>
            <a:r>
              <a:rPr lang="en-US" sz="1200" kern="1200" dirty="0" smtClean="0">
                <a:solidFill>
                  <a:schemeClr val="tx1"/>
                </a:solidFill>
                <a:latin typeface="+mn-lt"/>
                <a:ea typeface="+mn-ea"/>
                <a:cs typeface="+mn-cs"/>
              </a:rPr>
              <a:t>.</a:t>
            </a:r>
            <a:endParaRPr lang="en-AU"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25</a:t>
            </a:fld>
            <a:endParaRPr lang="zh-CN" altLang="en-US"/>
          </a:p>
        </p:txBody>
      </p:sp>
    </p:spTree>
    <p:extLst>
      <p:ext uri="{BB962C8B-B14F-4D97-AF65-F5344CB8AC3E}">
        <p14:creationId xmlns:p14="http://schemas.microsoft.com/office/powerpoint/2010/main" val="9448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a:t>
            </a:fld>
            <a:endParaRPr lang="zh-CN" altLang="en-US"/>
          </a:p>
        </p:txBody>
      </p:sp>
    </p:spTree>
    <p:extLst>
      <p:ext uri="{BB962C8B-B14F-4D97-AF65-F5344CB8AC3E}">
        <p14:creationId xmlns:p14="http://schemas.microsoft.com/office/powerpoint/2010/main" val="84646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Simplified AES (S-AES) was developed by Professor Edward Schaefer of Santa Clara University and several of his students. It</a:t>
            </a:r>
            <a:r>
              <a:rPr lang="en-US" altLang="zh-CN" baseline="0" dirty="0" smtClean="0"/>
              <a:t> is an educational rather than a secure encryption algorithm. It has similar properties and structure to AES with much smaller parameters. A good grasp of S-AES will make it easier for the students to appreciate the structure and workings of AES.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a:t>
            </a:fld>
            <a:endParaRPr lang="zh-CN" altLang="en-US"/>
          </a:p>
        </p:txBody>
      </p:sp>
    </p:spTree>
    <p:extLst>
      <p:ext uri="{BB962C8B-B14F-4D97-AF65-F5344CB8AC3E}">
        <p14:creationId xmlns:p14="http://schemas.microsoft.com/office/powerpoint/2010/main" val="58776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figure illustrates the overall structure of S-AES. The encryption algorithm takes a 16-bit</a:t>
            </a:r>
            <a:r>
              <a:rPr lang="en-US" altLang="zh-CN" baseline="0" dirty="0" smtClean="0"/>
              <a:t> block of plaintext as input and a 16-bit key and produces a 16-bit </a:t>
            </a:r>
            <a:r>
              <a:rPr lang="en-US" altLang="zh-CN" baseline="0" dirty="0" err="1" smtClean="0"/>
              <a:t>ciphertext</a:t>
            </a:r>
            <a:r>
              <a:rPr lang="en-US" altLang="zh-CN" baseline="0" dirty="0" smtClean="0"/>
              <a:t> as output. The S-AES decryption algorithm takes a 16-bit block of </a:t>
            </a:r>
            <a:r>
              <a:rPr lang="en-US" altLang="zh-CN" baseline="0" dirty="0" err="1" smtClean="0"/>
              <a:t>ciphertext</a:t>
            </a:r>
            <a:r>
              <a:rPr lang="en-US" altLang="zh-CN" baseline="0" dirty="0" smtClean="0"/>
              <a:t> as input and the same 16-bit key used to produce that </a:t>
            </a:r>
            <a:r>
              <a:rPr lang="en-US" altLang="zh-CN" baseline="0" dirty="0" err="1" smtClean="0"/>
              <a:t>ciphertext</a:t>
            </a:r>
            <a:r>
              <a:rPr lang="en-US" altLang="zh-CN" baseline="0" dirty="0" smtClean="0"/>
              <a:t> as input, and produces the original 16-bit plaintext as output.</a:t>
            </a:r>
          </a:p>
          <a:p>
            <a:r>
              <a:rPr lang="en-US" altLang="zh-CN" baseline="0" dirty="0" smtClean="0"/>
              <a:t>The encryption algorithm involves the use of four different functions or transformations, add key, nibble substitution, shift row and mix column, whose operation will be explained subsequently. The encryption algorithm is organized into 2 rounds. After the add key function, round 1 is a full round of 4 functions; and round 3 contains only 3 functions. Each round includes the add key function, which makes use of 16 bits of key. The initial 16-bit key is expanded to 48 bits, so each round uses a distinct 16-bit round key.</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a:t>
            </a:fld>
            <a:endParaRPr lang="zh-CN" altLang="en-US"/>
          </a:p>
        </p:txBody>
      </p:sp>
    </p:spTree>
    <p:extLst>
      <p:ext uri="{BB962C8B-B14F-4D97-AF65-F5344CB8AC3E}">
        <p14:creationId xmlns:p14="http://schemas.microsoft.com/office/powerpoint/2010/main" val="2795032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1"/>
            <a:r>
              <a:rPr lang="en-US" altLang="zh-CN" dirty="0" smtClean="0"/>
              <a:t>We denote Add key </a:t>
            </a:r>
            <a:r>
              <a:rPr lang="en-US" altLang="zh-CN" dirty="0" err="1" smtClean="0"/>
              <a:t>A</a:t>
            </a:r>
            <a:r>
              <a:rPr lang="en-US" altLang="zh-CN" i="1" baseline="-25000" dirty="0" err="1" smtClean="0"/>
              <a:t>k</a:t>
            </a:r>
            <a:r>
              <a:rPr lang="en-US" altLang="zh-CN" dirty="0" smtClean="0"/>
              <a:t>, Nibble substitution as NS, Shift row as SR, Mix columns as MC.</a:t>
            </a:r>
          </a:p>
          <a:p>
            <a:r>
              <a:rPr lang="en-US" altLang="zh-CN" dirty="0" smtClean="0"/>
              <a:t>Then</a:t>
            </a:r>
            <a:r>
              <a:rPr lang="en-US" altLang="zh-CN" baseline="0" dirty="0" smtClean="0"/>
              <a:t> with these notations, </a:t>
            </a:r>
            <a:r>
              <a:rPr lang="en-US" altLang="zh-CN" dirty="0" smtClean="0"/>
              <a:t>the AES encryption and decryption algorithms can be expressed concisely as</a:t>
            </a:r>
          </a:p>
          <a:p>
            <a:pPr lvl="1"/>
            <a:r>
              <a:rPr lang="en-US" altLang="zh-CN" dirty="0" smtClean="0"/>
              <a:t>Enc: A</a:t>
            </a:r>
            <a:r>
              <a:rPr lang="en-US" altLang="zh-CN" i="1" baseline="-25000" dirty="0" smtClean="0"/>
              <a:t>k</a:t>
            </a:r>
            <a:r>
              <a:rPr lang="en-US" altLang="zh-CN" baseline="-25000" dirty="0" smtClean="0"/>
              <a:t>2</a:t>
            </a:r>
            <a:r>
              <a:rPr lang="en-US" altLang="zh-CN" dirty="0" smtClean="0">
                <a:sym typeface="Symbol"/>
              </a:rPr>
              <a:t>  SR  NS  </a:t>
            </a:r>
            <a:r>
              <a:rPr lang="en-US" altLang="zh-CN" dirty="0" smtClean="0"/>
              <a:t>A</a:t>
            </a:r>
            <a:r>
              <a:rPr lang="en-US" altLang="zh-CN" i="1" baseline="-25000" dirty="0" smtClean="0"/>
              <a:t>k</a:t>
            </a:r>
            <a:r>
              <a:rPr lang="en-US" altLang="zh-CN" baseline="-25000" dirty="0" smtClean="0">
                <a:sym typeface="Symbol"/>
              </a:rPr>
              <a:t>1</a:t>
            </a:r>
            <a:r>
              <a:rPr lang="en-US" altLang="zh-CN" dirty="0" smtClean="0">
                <a:sym typeface="Symbol"/>
              </a:rPr>
              <a:t>  MC  SR  NS  </a:t>
            </a:r>
            <a:r>
              <a:rPr lang="en-US" altLang="zh-CN" dirty="0" smtClean="0"/>
              <a:t>A</a:t>
            </a:r>
            <a:r>
              <a:rPr lang="en-US" altLang="zh-CN" i="1" baseline="-25000" dirty="0" smtClean="0"/>
              <a:t>k</a:t>
            </a:r>
            <a:r>
              <a:rPr lang="en-US" altLang="zh-CN" baseline="-25000" dirty="0" smtClean="0"/>
              <a:t>0</a:t>
            </a:r>
          </a:p>
          <a:p>
            <a:pPr lvl="1"/>
            <a:r>
              <a:rPr lang="en-US" altLang="zh-CN" dirty="0" smtClean="0"/>
              <a:t>Dec: A</a:t>
            </a:r>
            <a:r>
              <a:rPr lang="en-US" altLang="zh-CN" i="1" baseline="-25000" dirty="0" smtClean="0"/>
              <a:t>k</a:t>
            </a:r>
            <a:r>
              <a:rPr lang="en-US" altLang="zh-CN" baseline="-25000" dirty="0" smtClean="0"/>
              <a:t>0</a:t>
            </a:r>
            <a:r>
              <a:rPr lang="en-US" altLang="zh-CN" dirty="0" smtClean="0"/>
              <a:t> </a:t>
            </a:r>
            <a:r>
              <a:rPr lang="en-US" altLang="zh-CN" dirty="0" smtClean="0">
                <a:sym typeface="Symbol"/>
              </a:rPr>
              <a:t> INS  ISR  IMC  </a:t>
            </a:r>
            <a:r>
              <a:rPr lang="en-US" altLang="zh-CN" dirty="0" smtClean="0"/>
              <a:t>A</a:t>
            </a:r>
            <a:r>
              <a:rPr lang="en-US" altLang="zh-CN" i="1" baseline="-25000" dirty="0" smtClean="0"/>
              <a:t>k</a:t>
            </a:r>
            <a:r>
              <a:rPr lang="en-US" altLang="zh-CN" baseline="-25000" dirty="0" smtClean="0">
                <a:sym typeface="Symbol"/>
              </a:rPr>
              <a:t>1</a:t>
            </a:r>
            <a:r>
              <a:rPr lang="en-US" altLang="zh-CN" dirty="0" smtClean="0">
                <a:sym typeface="Symbol"/>
              </a:rPr>
              <a:t>  INS  ISR  </a:t>
            </a:r>
            <a:r>
              <a:rPr lang="en-US" altLang="zh-CN" dirty="0" smtClean="0"/>
              <a:t>A</a:t>
            </a:r>
            <a:r>
              <a:rPr lang="en-US" altLang="zh-CN" i="1" baseline="-25000" dirty="0" smtClean="0"/>
              <a:t>k</a:t>
            </a:r>
            <a:r>
              <a:rPr lang="en-US" altLang="zh-CN" baseline="-25000" dirty="0" smtClean="0"/>
              <a:t>2</a:t>
            </a:r>
            <a:r>
              <a:rPr lang="en-US" altLang="zh-CN" dirty="0" smtClean="0">
                <a:sym typeface="Symbol"/>
              </a:rPr>
              <a:t> </a:t>
            </a:r>
            <a:endParaRPr lang="zh-CN" altLang="en-US" dirty="0" smtClean="0"/>
          </a:p>
          <a:p>
            <a:pPr marL="0" lvl="1"/>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5</a:t>
            </a:fld>
            <a:endParaRPr lang="zh-CN" altLang="en-US"/>
          </a:p>
        </p:txBody>
      </p:sp>
    </p:spTree>
    <p:extLst>
      <p:ext uri="{BB962C8B-B14F-4D97-AF65-F5344CB8AC3E}">
        <p14:creationId xmlns:p14="http://schemas.microsoft.com/office/powerpoint/2010/main" val="77322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Each function operates on a 16-bit state,</a:t>
            </a:r>
            <a:r>
              <a:rPr lang="en-US" altLang="zh-CN" baseline="0" dirty="0" smtClean="0"/>
              <a:t> treated as a 2</a:t>
            </a:r>
            <a:r>
              <a:rPr lang="en-US" altLang="zh-CN" dirty="0" smtClean="0">
                <a:sym typeface="Symbol"/>
              </a:rPr>
              <a:t> </a:t>
            </a:r>
            <a:r>
              <a:rPr lang="en-AU" dirty="0" smtClean="0"/>
              <a:t> 2 matrix of</a:t>
            </a:r>
            <a:r>
              <a:rPr lang="en-AU" baseline="0" dirty="0" smtClean="0"/>
              <a:t> nibbles, where one nibble equals 4 bits. The initial value of the State matrix is the 16-bit plaintext; State is modified by each subsequent function in the encryption process, producing after the last function the 16-bit </a:t>
            </a:r>
            <a:r>
              <a:rPr lang="en-AU" baseline="0" dirty="0" err="1" smtClean="0"/>
              <a:t>ciphertext</a:t>
            </a:r>
            <a:r>
              <a:rPr lang="en-AU" baseline="0" dirty="0" smtClean="0"/>
              <a:t>. As the figure shows, the ordering of nibbles within the matrix is by column. So, for example, the first 8 bits occupy the first column of the matrix, and the second 8 bits occupy the second column. The 16-bit key is organized as 2 bytes rather than 4 nibbles.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6</a:t>
            </a:fld>
            <a:endParaRPr lang="zh-CN" altLang="en-US"/>
          </a:p>
        </p:txBody>
      </p:sp>
    </p:spTree>
    <p:extLst>
      <p:ext uri="{BB962C8B-B14F-4D97-AF65-F5344CB8AC3E}">
        <p14:creationId xmlns:p14="http://schemas.microsoft.com/office/powerpoint/2010/main" val="45997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figure shows the essential elements of a full round of S-AES.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7</a:t>
            </a:fld>
            <a:endParaRPr lang="zh-CN" altLang="en-US"/>
          </a:p>
        </p:txBody>
      </p:sp>
    </p:spTree>
    <p:extLst>
      <p:ext uri="{BB962C8B-B14F-4D97-AF65-F5344CB8AC3E}">
        <p14:creationId xmlns:p14="http://schemas.microsoft.com/office/powerpoint/2010/main" val="2366401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Nibble substitution</a:t>
            </a:r>
            <a:r>
              <a:rPr lang="en-US" altLang="zh-CN" baseline="0" dirty="0" smtClean="0"/>
              <a:t> is a simple table lookup. It defines a 4*4 matrix of nibble values, called S-box. Each nibble is a 4-bit string which can be converted into a hexadecimal value. Each individual nibble of state is mapped into a new nibble in the following way: the leftmost 2 bits of the nibble are used </a:t>
            </a:r>
            <a:r>
              <a:rPr lang="en-US" altLang="zh-CN" dirty="0" smtClean="0"/>
              <a:t>as row value and the rightmost 2 bits are used as column value.</a:t>
            </a:r>
            <a:r>
              <a:rPr lang="en-US" altLang="zh-CN" baseline="0" dirty="0" smtClean="0"/>
              <a:t> These values serve as indexes into the S-Box to select a unique 4-bit output value.</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9</a:t>
            </a:fld>
            <a:endParaRPr lang="zh-CN" altLang="en-US"/>
          </a:p>
        </p:txBody>
      </p:sp>
    </p:spTree>
    <p:extLst>
      <p:ext uri="{BB962C8B-B14F-4D97-AF65-F5344CB8AC3E}">
        <p14:creationId xmlns:p14="http://schemas.microsoft.com/office/powerpoint/2010/main" val="305965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10</a:t>
            </a:fld>
            <a:endParaRPr lang="zh-CN" altLang="en-US"/>
          </a:p>
        </p:txBody>
      </p:sp>
    </p:spTree>
    <p:extLst>
      <p:ext uri="{BB962C8B-B14F-4D97-AF65-F5344CB8AC3E}">
        <p14:creationId xmlns:p14="http://schemas.microsoft.com/office/powerpoint/2010/main" val="279511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r>
              <a:rPr lang="en-US" altLang="zh-CN" smtClean="0"/>
              <a:t>Thur, 18/10/2018</a:t>
            </a:r>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en-US" altLang="zh-CN" smtClean="0"/>
              <a:t>S8101034Q-Modern Cryptography-Lect12.2</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BBBC209A-11D5-4A13-B5E3-394821CEE45C}"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r>
              <a:rPr lang="en-US" altLang="zh-CN" smtClean="0"/>
              <a:t>Thur, 18/10/2018</a:t>
            </a:r>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en-US" altLang="zh-CN" smtClean="0"/>
              <a:t>S8101034Q-Modern Cryptography-Lect12.2</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BBBC209A-11D5-4A13-B5E3-394821CEE45C}"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r>
              <a:rPr lang="en-US" altLang="zh-CN" smtClean="0"/>
              <a:t>Thur, 18/10/2018</a:t>
            </a:r>
            <a:endParaRPr lang="zh-CN" altLang="en-US"/>
          </a:p>
        </p:txBody>
      </p:sp>
      <p:sp>
        <p:nvSpPr>
          <p:cNvPr id="8" name="页脚占位符 7"/>
          <p:cNvSpPr>
            <a:spLocks noGrp="1"/>
          </p:cNvSpPr>
          <p:nvPr>
            <p:ph type="ftr" sz="quarter" idx="11"/>
          </p:nvPr>
        </p:nvSpPr>
        <p:spPr/>
        <p:txBody>
          <a:bodyPr/>
          <a:lstStyle/>
          <a:p>
            <a:r>
              <a:rPr lang="en-US" altLang="zh-CN" smtClean="0"/>
              <a:t>S8101034Q-Modern Cryptography-Lect12.2</a:t>
            </a:r>
            <a:endParaRPr lang="zh-CN" altLang="en-US"/>
          </a:p>
        </p:txBody>
      </p:sp>
      <p:sp>
        <p:nvSpPr>
          <p:cNvPr id="9" name="灯片编号占位符 8"/>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Thur, 18/10/2018</a:t>
            </a:r>
            <a:endParaRPr lang="zh-CN" altLang="en-US"/>
          </a:p>
        </p:txBody>
      </p:sp>
      <p:sp>
        <p:nvSpPr>
          <p:cNvPr id="3" name="页脚占位符 2"/>
          <p:cNvSpPr>
            <a:spLocks noGrp="1"/>
          </p:cNvSpPr>
          <p:nvPr>
            <p:ph type="ftr" sz="quarter" idx="11"/>
          </p:nvPr>
        </p:nvSpPr>
        <p:spPr/>
        <p:txBody>
          <a:bodyPr/>
          <a:lstStyle/>
          <a:p>
            <a:r>
              <a:rPr lang="en-US" altLang="zh-CN" smtClean="0"/>
              <a:t>S8101034Q-Modern Cryptography-Lect12.2</a:t>
            </a:r>
            <a:endParaRPr lang="zh-CN" altLang="en-US"/>
          </a:p>
        </p:txBody>
      </p:sp>
      <p:sp>
        <p:nvSpPr>
          <p:cNvPr id="4" name="灯片编号占位符 3"/>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CN" smtClean="0"/>
              <a:t>Thur, 18/10/2018</a:t>
            </a:r>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CN" smtClean="0"/>
              <a:t>S8101034Q-Modern Cryptography-Lect12.2</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BC209A-11D5-4A13-B5E3-394821CEE45C}"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smtClean="0"/>
              <a:t>Advanced Encryption Standard (AES)</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4" name="日期占位符 3"/>
          <p:cNvSpPr>
            <a:spLocks noGrp="1"/>
          </p:cNvSpPr>
          <p:nvPr>
            <p:ph type="dt" sz="half" idx="10"/>
          </p:nvPr>
        </p:nvSpPr>
        <p:spPr/>
        <p:txBody>
          <a:bodyPr/>
          <a:lstStyle/>
          <a:p>
            <a:r>
              <a:rPr lang="en-US" altLang="zh-CN" smtClean="0"/>
              <a:t>Thur, 18/10/2018</a:t>
            </a:r>
            <a:endParaRPr lang="zh-CN" altLang="en-US" dirty="0"/>
          </a:p>
        </p:txBody>
      </p:sp>
      <p:sp>
        <p:nvSpPr>
          <p:cNvPr id="6" name="页脚占位符 5"/>
          <p:cNvSpPr>
            <a:spLocks noGrp="1"/>
          </p:cNvSpPr>
          <p:nvPr>
            <p:ph type="ftr" sz="quarter" idx="11"/>
          </p:nvPr>
        </p:nvSpPr>
        <p:spPr>
          <a:xfrm>
            <a:off x="2643174" y="6355080"/>
            <a:ext cx="3730194" cy="365760"/>
          </a:xfrm>
        </p:spPr>
        <p:txBody>
          <a:bodyPr/>
          <a:lstStyle/>
          <a:p>
            <a:r>
              <a:rPr lang="en-US" smtClean="0"/>
              <a:t>S8101034Q-Modern Cryptography-Lect12.2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a:t>
            </a:fld>
            <a:endParaRPr lang="zh-CN" altLang="en-US"/>
          </a:p>
        </p:txBody>
      </p:sp>
      <p:sp>
        <p:nvSpPr>
          <p:cNvPr id="8" name="矩形 7">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9"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 Nibble substitution 2/2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10</a:t>
            </a:fld>
            <a:endParaRPr lang="zh-CN" altLang="en-US"/>
          </a:p>
        </p:txBody>
      </p:sp>
      <p:sp>
        <p:nvSpPr>
          <p:cNvPr id="6" name="内容占位符 5"/>
          <p:cNvSpPr>
            <a:spLocks noGrp="1"/>
          </p:cNvSpPr>
          <p:nvPr>
            <p:ph sz="quarter" idx="1"/>
          </p:nvPr>
        </p:nvSpPr>
        <p:spPr/>
        <p:txBody>
          <a:bodyPr/>
          <a:lstStyle/>
          <a:p>
            <a:r>
              <a:rPr lang="en-US" altLang="zh-CN" dirty="0" smtClean="0"/>
              <a:t>Example (from [2])</a:t>
            </a:r>
          </a:p>
          <a:p>
            <a:pPr lvl="1"/>
            <a:r>
              <a:rPr lang="en-US" altLang="zh-CN" dirty="0" smtClean="0"/>
              <a:t>Table lookup</a:t>
            </a:r>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995363" y="2890842"/>
            <a:ext cx="7153275" cy="1181100"/>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 Shift row</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11</a:t>
            </a:fld>
            <a:endParaRPr lang="zh-CN" altLang="en-US"/>
          </a:p>
        </p:txBody>
      </p:sp>
      <p:sp>
        <p:nvSpPr>
          <p:cNvPr id="6" name="内容占位符 5"/>
          <p:cNvSpPr>
            <a:spLocks noGrp="1"/>
          </p:cNvSpPr>
          <p:nvPr>
            <p:ph sz="quarter" idx="1"/>
          </p:nvPr>
        </p:nvSpPr>
        <p:spPr/>
        <p:txBody>
          <a:bodyPr/>
          <a:lstStyle/>
          <a:p>
            <a:r>
              <a:rPr lang="en-US" altLang="zh-CN" dirty="0" smtClean="0"/>
              <a:t>Perform a circular shift of the second row of the state matrix leaving the first row unaltered</a:t>
            </a:r>
          </a:p>
          <a:p>
            <a:r>
              <a:rPr lang="en-US" altLang="zh-CN" dirty="0" smtClean="0"/>
              <a:t>The shift row function is its own inverse</a:t>
            </a:r>
          </a:p>
          <a:p>
            <a:r>
              <a:rPr lang="en-US" altLang="zh-CN" dirty="0" smtClean="0"/>
              <a:t>Example (from [2])</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995363" y="3534519"/>
            <a:ext cx="7153275" cy="1190625"/>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 Mix column 1/3</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12</a:t>
            </a:fld>
            <a:endParaRPr lang="zh-CN" altLang="en-US"/>
          </a:p>
        </p:txBody>
      </p:sp>
      <p:sp>
        <p:nvSpPr>
          <p:cNvPr id="6" name="内容占位符 5"/>
          <p:cNvSpPr>
            <a:spLocks noGrp="1"/>
          </p:cNvSpPr>
          <p:nvPr>
            <p:ph sz="quarter" idx="1"/>
          </p:nvPr>
        </p:nvSpPr>
        <p:spPr/>
        <p:txBody>
          <a:bodyPr/>
          <a:lstStyle/>
          <a:p>
            <a:r>
              <a:rPr lang="en-US" altLang="zh-CN" dirty="0" smtClean="0"/>
              <a:t>The mix column function is defined by the following matrix multiplication</a:t>
            </a:r>
          </a:p>
          <a:p>
            <a:endParaRPr lang="en-US" altLang="zh-CN" dirty="0" smtClean="0"/>
          </a:p>
          <a:p>
            <a:endParaRPr lang="en-US" altLang="zh-CN" dirty="0" smtClean="0"/>
          </a:p>
          <a:p>
            <a:r>
              <a:rPr lang="en-US" altLang="zh-CN" dirty="0" smtClean="0"/>
              <a:t>The inverse mix column function is defined by the following matrix multiplication</a:t>
            </a:r>
          </a:p>
          <a:p>
            <a:endParaRPr lang="zh-CN" altLang="en-US" dirty="0" smtClean="0"/>
          </a:p>
          <a:p>
            <a:endParaRPr lang="en-US" altLang="zh-CN" dirty="0" smtClean="0"/>
          </a:p>
          <a:p>
            <a:r>
              <a:rPr lang="en-US" altLang="zh-CN" dirty="0" smtClean="0"/>
              <a:t>Note that multiplications are performed in </a:t>
            </a:r>
            <a:r>
              <a:rPr lang="en-US" altLang="zh-CN" b="1" i="1" dirty="0" smtClean="0"/>
              <a:t>GF</a:t>
            </a:r>
            <a:r>
              <a:rPr lang="en-US" altLang="zh-CN" dirty="0" smtClean="0"/>
              <a:t>(2</a:t>
            </a:r>
            <a:r>
              <a:rPr lang="en-US" altLang="zh-CN" baseline="30000" dirty="0" smtClean="0"/>
              <a:t>4</a:t>
            </a:r>
            <a:r>
              <a:rPr lang="en-US" altLang="zh-CN" dirty="0" smtClean="0"/>
              <a:t>)</a:t>
            </a:r>
            <a:endParaRPr lang="zh-CN" altLang="en-US" dirty="0"/>
          </a:p>
        </p:txBody>
      </p:sp>
      <p:pic>
        <p:nvPicPr>
          <p:cNvPr id="6146" name="Picture 2"/>
          <p:cNvPicPr>
            <a:picLocks noChangeAspect="1" noChangeArrowheads="1"/>
          </p:cNvPicPr>
          <p:nvPr/>
        </p:nvPicPr>
        <p:blipFill>
          <a:blip r:embed="rId3"/>
          <a:srcRect/>
          <a:stretch>
            <a:fillRect/>
          </a:stretch>
        </p:blipFill>
        <p:spPr bwMode="auto">
          <a:xfrm>
            <a:off x="2214546" y="2143116"/>
            <a:ext cx="3990975" cy="8953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252674" y="4000504"/>
            <a:ext cx="3962400"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716016" y="3501008"/>
            <a:ext cx="4276940" cy="2319273"/>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The functions – Mix column 2/3</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13</a:t>
            </a:fld>
            <a:endParaRPr lang="zh-CN" altLang="en-US"/>
          </a:p>
        </p:txBody>
      </p:sp>
      <p:sp>
        <p:nvSpPr>
          <p:cNvPr id="6" name="内容占位符 5"/>
          <p:cNvSpPr>
            <a:spLocks noGrp="1"/>
          </p:cNvSpPr>
          <p:nvPr>
            <p:ph sz="quarter" idx="1"/>
          </p:nvPr>
        </p:nvSpPr>
        <p:spPr/>
        <p:txBody>
          <a:bodyPr/>
          <a:lstStyle/>
          <a:p>
            <a:r>
              <a:rPr lang="en-US" altLang="zh-CN" dirty="0" smtClean="0"/>
              <a:t>Example (from [2])</a:t>
            </a:r>
          </a:p>
          <a:p>
            <a:endParaRPr lang="en-US" altLang="zh-CN" dirty="0" smtClean="0"/>
          </a:p>
          <a:p>
            <a:endParaRPr lang="en-US" altLang="zh-CN" dirty="0" smtClean="0"/>
          </a:p>
          <a:p>
            <a:r>
              <a:rPr lang="en-US" altLang="zh-CN" dirty="0" smtClean="0"/>
              <a:t>1</a:t>
            </a:r>
            <a:r>
              <a:rPr lang="en-AU" dirty="0" smtClean="0"/>
              <a:t> </a:t>
            </a:r>
            <a:r>
              <a:rPr lang="en-US" altLang="zh-CN" dirty="0" smtClean="0">
                <a:sym typeface="Symbol"/>
              </a:rPr>
              <a:t></a:t>
            </a:r>
            <a:r>
              <a:rPr lang="en-AU" dirty="0" smtClean="0"/>
              <a:t> 6 = 0001</a:t>
            </a:r>
            <a:r>
              <a:rPr lang="en-US" altLang="zh-CN" dirty="0" smtClean="0">
                <a:sym typeface="Symbol"/>
              </a:rPr>
              <a:t> </a:t>
            </a:r>
            <a:r>
              <a:rPr lang="en-AU" dirty="0" smtClean="0"/>
              <a:t> 0110 = </a:t>
            </a:r>
            <a:r>
              <a:rPr lang="en-AU" dirty="0" err="1" smtClean="0"/>
              <a:t>0110</a:t>
            </a:r>
            <a:endParaRPr lang="en-AU" dirty="0" smtClean="0"/>
          </a:p>
          <a:p>
            <a:r>
              <a:rPr lang="en-AU" altLang="zh-CN" dirty="0" smtClean="0"/>
              <a:t>4</a:t>
            </a:r>
            <a:r>
              <a:rPr lang="en-US" altLang="zh-CN" dirty="0" smtClean="0">
                <a:sym typeface="Symbol"/>
              </a:rPr>
              <a:t> </a:t>
            </a:r>
            <a:r>
              <a:rPr lang="en-AU" dirty="0" smtClean="0"/>
              <a:t> C = 0100</a:t>
            </a:r>
            <a:r>
              <a:rPr lang="en-US" altLang="zh-CN" dirty="0" smtClean="0">
                <a:sym typeface="Symbol"/>
              </a:rPr>
              <a:t> </a:t>
            </a:r>
            <a:r>
              <a:rPr lang="en-AU" dirty="0" smtClean="0"/>
              <a:t> 1100 = 0101</a:t>
            </a:r>
          </a:p>
          <a:p>
            <a:pPr lvl="1"/>
            <a:r>
              <a:rPr lang="en-AU" altLang="zh-CN" dirty="0" smtClean="0"/>
              <a:t>[</a:t>
            </a:r>
            <a:r>
              <a:rPr lang="en-AU" altLang="zh-CN" i="1" dirty="0" smtClean="0"/>
              <a:t>x</a:t>
            </a:r>
            <a:r>
              <a:rPr lang="en-AU" altLang="zh-CN" baseline="30000" dirty="0" smtClean="0"/>
              <a:t>2</a:t>
            </a:r>
            <a:r>
              <a:rPr lang="en-US" altLang="zh-CN" dirty="0" smtClean="0">
                <a:sym typeface="Symbol"/>
              </a:rPr>
              <a:t> </a:t>
            </a:r>
            <a:r>
              <a:rPr lang="en-AU" dirty="0" smtClean="0"/>
              <a:t> (</a:t>
            </a:r>
            <a:r>
              <a:rPr lang="en-AU" altLang="zh-CN" i="1" dirty="0" smtClean="0"/>
              <a:t>x</a:t>
            </a:r>
            <a:r>
              <a:rPr lang="en-AU" baseline="30000" dirty="0" smtClean="0"/>
              <a:t>3</a:t>
            </a:r>
            <a:r>
              <a:rPr lang="en-AU" dirty="0" smtClean="0"/>
              <a:t> + </a:t>
            </a:r>
            <a:r>
              <a:rPr lang="en-AU" altLang="zh-CN" i="1" dirty="0" smtClean="0"/>
              <a:t>x</a:t>
            </a:r>
            <a:r>
              <a:rPr lang="en-AU" baseline="30000" dirty="0" smtClean="0"/>
              <a:t>2</a:t>
            </a:r>
            <a:r>
              <a:rPr lang="en-AU" dirty="0" smtClean="0"/>
              <a:t>)] mod </a:t>
            </a:r>
            <a:r>
              <a:rPr lang="en-AU" altLang="zh-CN" i="1" dirty="0" smtClean="0"/>
              <a:t>x</a:t>
            </a:r>
            <a:r>
              <a:rPr lang="en-AU" baseline="30000" dirty="0" smtClean="0"/>
              <a:t>4</a:t>
            </a:r>
            <a:r>
              <a:rPr lang="en-AU" dirty="0" smtClean="0"/>
              <a:t> + </a:t>
            </a:r>
            <a:r>
              <a:rPr lang="en-AU" altLang="zh-CN" i="1" dirty="0" smtClean="0"/>
              <a:t>x</a:t>
            </a:r>
            <a:r>
              <a:rPr lang="en-AU" dirty="0" smtClean="0"/>
              <a:t> + 1</a:t>
            </a:r>
          </a:p>
          <a:p>
            <a:pPr>
              <a:buNone/>
            </a:pPr>
            <a:r>
              <a:rPr lang="en-AU" altLang="zh-CN" dirty="0" smtClean="0"/>
              <a:t>   = (</a:t>
            </a:r>
            <a:r>
              <a:rPr lang="en-AU" altLang="zh-CN" i="1" dirty="0" smtClean="0"/>
              <a:t>x</a:t>
            </a:r>
            <a:r>
              <a:rPr lang="en-AU" baseline="30000" dirty="0" smtClean="0"/>
              <a:t>5</a:t>
            </a:r>
            <a:r>
              <a:rPr lang="en-AU" dirty="0" smtClean="0"/>
              <a:t> + </a:t>
            </a:r>
            <a:r>
              <a:rPr lang="en-AU" altLang="zh-CN" i="1" dirty="0" smtClean="0"/>
              <a:t>x</a:t>
            </a:r>
            <a:r>
              <a:rPr lang="en-AU" baseline="30000" dirty="0" smtClean="0"/>
              <a:t>4</a:t>
            </a:r>
            <a:r>
              <a:rPr lang="en-AU" dirty="0" smtClean="0"/>
              <a:t>) mod </a:t>
            </a:r>
            <a:r>
              <a:rPr lang="en-AU" altLang="zh-CN" i="1" dirty="0" smtClean="0"/>
              <a:t>x</a:t>
            </a:r>
            <a:r>
              <a:rPr lang="en-AU" baseline="30000" dirty="0" smtClean="0"/>
              <a:t>4</a:t>
            </a:r>
            <a:r>
              <a:rPr lang="en-AU" dirty="0" smtClean="0"/>
              <a:t> + </a:t>
            </a:r>
            <a:r>
              <a:rPr lang="en-AU" altLang="zh-CN" i="1" dirty="0" smtClean="0"/>
              <a:t>x</a:t>
            </a:r>
            <a:r>
              <a:rPr lang="en-AU" dirty="0" smtClean="0"/>
              <a:t> + 1</a:t>
            </a:r>
          </a:p>
          <a:p>
            <a:pPr>
              <a:buNone/>
            </a:pPr>
            <a:r>
              <a:rPr lang="en-AU" altLang="zh-CN" dirty="0" smtClean="0"/>
              <a:t>   = </a:t>
            </a:r>
            <a:r>
              <a:rPr lang="en-AU" altLang="zh-CN" i="1" dirty="0" smtClean="0"/>
              <a:t>x</a:t>
            </a:r>
            <a:r>
              <a:rPr lang="en-AU" baseline="30000" dirty="0" smtClean="0"/>
              <a:t>2</a:t>
            </a:r>
            <a:r>
              <a:rPr lang="en-AU" altLang="zh-CN" dirty="0" smtClean="0"/>
              <a:t> + 1</a:t>
            </a:r>
          </a:p>
          <a:p>
            <a:r>
              <a:rPr lang="en-US" altLang="zh-CN" dirty="0" smtClean="0"/>
              <a:t>1</a:t>
            </a:r>
            <a:r>
              <a:rPr lang="en-AU" dirty="0" smtClean="0"/>
              <a:t> </a:t>
            </a:r>
            <a:r>
              <a:rPr lang="en-US" altLang="zh-CN" dirty="0" smtClean="0">
                <a:sym typeface="Symbol"/>
              </a:rPr>
              <a:t></a:t>
            </a:r>
            <a:r>
              <a:rPr lang="en-AU" dirty="0" smtClean="0"/>
              <a:t> 6 + </a:t>
            </a:r>
            <a:r>
              <a:rPr lang="en-AU" altLang="zh-CN" dirty="0" smtClean="0"/>
              <a:t>4</a:t>
            </a:r>
            <a:r>
              <a:rPr lang="en-US" altLang="zh-CN" dirty="0" smtClean="0">
                <a:sym typeface="Symbol"/>
              </a:rPr>
              <a:t> </a:t>
            </a:r>
            <a:r>
              <a:rPr lang="en-AU" dirty="0" smtClean="0"/>
              <a:t> C </a:t>
            </a:r>
          </a:p>
          <a:p>
            <a:pPr>
              <a:buNone/>
            </a:pPr>
            <a:r>
              <a:rPr lang="en-AU" dirty="0" smtClean="0"/>
              <a:t>= 0110 </a:t>
            </a:r>
            <a:r>
              <a:rPr lang="en-AU" altLang="zh-CN" dirty="0" smtClean="0">
                <a:sym typeface="Symbol"/>
              </a:rPr>
              <a:t> 0101 = 0011 = 3</a:t>
            </a:r>
            <a:endParaRPr lang="zh-CN" altLang="en-US" dirty="0"/>
          </a:p>
        </p:txBody>
      </p:sp>
      <p:pic>
        <p:nvPicPr>
          <p:cNvPr id="7170" name="Picture 2"/>
          <p:cNvPicPr>
            <a:picLocks noChangeAspect="1" noChangeArrowheads="1"/>
          </p:cNvPicPr>
          <p:nvPr/>
        </p:nvPicPr>
        <p:blipFill>
          <a:blip r:embed="rId4"/>
          <a:srcRect/>
          <a:stretch>
            <a:fillRect/>
          </a:stretch>
        </p:blipFill>
        <p:spPr bwMode="auto">
          <a:xfrm>
            <a:off x="2285984" y="1785926"/>
            <a:ext cx="3171825"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 Mix column 3/3</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14</a:t>
            </a:fld>
            <a:endParaRPr lang="zh-CN" altLang="en-US"/>
          </a:p>
        </p:txBody>
      </p:sp>
      <p:sp>
        <p:nvSpPr>
          <p:cNvPr id="6" name="内容占位符 5"/>
          <p:cNvSpPr>
            <a:spLocks noGrp="1"/>
          </p:cNvSpPr>
          <p:nvPr>
            <p:ph sz="quarter" idx="1"/>
          </p:nvPr>
        </p:nvSpPr>
        <p:spPr/>
        <p:txBody>
          <a:bodyPr/>
          <a:lstStyle/>
          <a:p>
            <a:r>
              <a:rPr lang="en-AU" altLang="zh-CN" dirty="0" smtClean="0"/>
              <a:t>4</a:t>
            </a:r>
            <a:r>
              <a:rPr lang="en-US" altLang="zh-CN" dirty="0" smtClean="0">
                <a:sym typeface="Symbol"/>
              </a:rPr>
              <a:t> </a:t>
            </a:r>
            <a:r>
              <a:rPr lang="en-AU" dirty="0" smtClean="0"/>
              <a:t> C = 0100</a:t>
            </a:r>
            <a:r>
              <a:rPr lang="en-US" altLang="zh-CN" dirty="0" smtClean="0">
                <a:sym typeface="Symbol"/>
              </a:rPr>
              <a:t> </a:t>
            </a:r>
            <a:r>
              <a:rPr lang="en-AU" dirty="0" smtClean="0"/>
              <a:t> 1100  = </a:t>
            </a:r>
            <a:r>
              <a:rPr lang="en-AU" dirty="0" err="1" smtClean="0"/>
              <a:t>1100</a:t>
            </a:r>
            <a:r>
              <a:rPr lang="en-AU" dirty="0" smtClean="0"/>
              <a:t> </a:t>
            </a:r>
            <a:r>
              <a:rPr lang="en-US" altLang="zh-CN" dirty="0" smtClean="0">
                <a:sym typeface="Symbol"/>
              </a:rPr>
              <a:t></a:t>
            </a:r>
            <a:r>
              <a:rPr lang="en-AU" dirty="0" smtClean="0"/>
              <a:t> 0100</a:t>
            </a:r>
          </a:p>
          <a:p>
            <a:pPr>
              <a:buNone/>
            </a:pPr>
            <a:r>
              <a:rPr lang="en-AU" dirty="0" smtClean="0"/>
              <a:t>            = 1100 </a:t>
            </a:r>
            <a:r>
              <a:rPr lang="en-US" altLang="zh-CN" dirty="0" smtClean="0">
                <a:sym typeface="Symbol"/>
              </a:rPr>
              <a:t></a:t>
            </a:r>
            <a:r>
              <a:rPr lang="en-AU" dirty="0" smtClean="0"/>
              <a:t> 0010 </a:t>
            </a:r>
            <a:r>
              <a:rPr lang="en-US" altLang="zh-CN" dirty="0" smtClean="0">
                <a:sym typeface="Symbol"/>
              </a:rPr>
              <a:t></a:t>
            </a:r>
            <a:r>
              <a:rPr lang="en-AU" dirty="0" smtClean="0"/>
              <a:t> 0010</a:t>
            </a:r>
          </a:p>
          <a:p>
            <a:pPr>
              <a:buNone/>
            </a:pPr>
            <a:r>
              <a:rPr lang="en-AU" dirty="0" smtClean="0"/>
              <a:t>            = (1000 </a:t>
            </a:r>
            <a:r>
              <a:rPr lang="en-US" altLang="zh-CN" dirty="0" smtClean="0">
                <a:sym typeface="Symbol"/>
              </a:rPr>
              <a:t> 0011)</a:t>
            </a:r>
            <a:r>
              <a:rPr lang="en-AU" dirty="0" smtClean="0"/>
              <a:t> </a:t>
            </a:r>
            <a:r>
              <a:rPr lang="en-US" altLang="zh-CN" dirty="0" smtClean="0">
                <a:sym typeface="Symbol"/>
              </a:rPr>
              <a:t></a:t>
            </a:r>
            <a:r>
              <a:rPr lang="en-AU" dirty="0" smtClean="0"/>
              <a:t> 0010</a:t>
            </a:r>
          </a:p>
          <a:p>
            <a:pPr>
              <a:buNone/>
            </a:pPr>
            <a:r>
              <a:rPr lang="en-AU" dirty="0" smtClean="0"/>
              <a:t>            = 1011 </a:t>
            </a:r>
            <a:r>
              <a:rPr lang="en-US" altLang="zh-CN" dirty="0" smtClean="0">
                <a:sym typeface="Symbol"/>
              </a:rPr>
              <a:t></a:t>
            </a:r>
            <a:r>
              <a:rPr lang="en-AU" dirty="0" smtClean="0"/>
              <a:t> 0010</a:t>
            </a:r>
          </a:p>
          <a:p>
            <a:pPr>
              <a:buNone/>
            </a:pPr>
            <a:r>
              <a:rPr lang="en-AU" dirty="0" smtClean="0"/>
              <a:t>            = 0110</a:t>
            </a:r>
            <a:r>
              <a:rPr lang="en-US" altLang="zh-CN" dirty="0" smtClean="0">
                <a:sym typeface="Symbol"/>
              </a:rPr>
              <a:t>  0011</a:t>
            </a:r>
          </a:p>
          <a:p>
            <a:pPr>
              <a:buNone/>
            </a:pPr>
            <a:r>
              <a:rPr lang="en-US" dirty="0" smtClean="0">
                <a:sym typeface="Symbol"/>
              </a:rPr>
              <a:t>            = 0101</a:t>
            </a:r>
            <a:endParaRPr lang="en-AU"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Multiplication table of mix column</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15</a:t>
            </a:fld>
            <a:endParaRPr lang="zh-CN" altLang="en-US"/>
          </a:p>
        </p:txBody>
      </p:sp>
      <p:sp>
        <p:nvSpPr>
          <p:cNvPr id="6" name="内容占位符 5"/>
          <p:cNvSpPr>
            <a:spLocks noGrp="1"/>
          </p:cNvSpPr>
          <p:nvPr>
            <p:ph sz="quarter" idx="1"/>
          </p:nvPr>
        </p:nvSpPr>
        <p:spPr/>
        <p:txBody>
          <a:bodyPr/>
          <a:lstStyle/>
          <a:p>
            <a:r>
              <a:rPr lang="en-US" altLang="zh-CN" dirty="0" smtClean="0"/>
              <a:t>Table lookup: a table of 2</a:t>
            </a:r>
            <a:r>
              <a:rPr lang="en-US" altLang="zh-CN" baseline="30000" dirty="0" smtClean="0"/>
              <a:t>4</a:t>
            </a:r>
            <a:r>
              <a:rPr lang="en-US" altLang="zh-CN" dirty="0" smtClean="0">
                <a:sym typeface="Symbol"/>
              </a:rPr>
              <a:t> </a:t>
            </a:r>
            <a:r>
              <a:rPr lang="en-AU" dirty="0" smtClean="0"/>
              <a:t> 2</a:t>
            </a:r>
            <a:r>
              <a:rPr lang="en-AU" baseline="30000" dirty="0" smtClean="0"/>
              <a:t>4</a:t>
            </a:r>
            <a:r>
              <a:rPr lang="en-AU" dirty="0" smtClean="0"/>
              <a:t> = 2</a:t>
            </a:r>
            <a:r>
              <a:rPr lang="en-AU" baseline="30000" dirty="0" smtClean="0"/>
              <a:t>8</a:t>
            </a:r>
            <a:r>
              <a:rPr lang="en-AU" dirty="0" smtClean="0"/>
              <a:t> entries with each entry of 4 bits</a:t>
            </a:r>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0" y="2109798"/>
            <a:ext cx="9028484" cy="4319598"/>
          </a:xfrm>
          <a:prstGeom prst="rect">
            <a:avLst/>
          </a:prstGeom>
          <a:noFill/>
          <a:ln w="9525">
            <a:noFill/>
            <a:miter lim="800000"/>
            <a:headEnd/>
            <a:tailEnd/>
          </a:ln>
          <a:effectLst/>
        </p:spPr>
      </p:pic>
      <p:sp>
        <p:nvSpPr>
          <p:cNvPr id="8" name="TextBox 7"/>
          <p:cNvSpPr txBox="1"/>
          <p:nvPr/>
        </p:nvSpPr>
        <p:spPr>
          <a:xfrm>
            <a:off x="7072330" y="6072206"/>
            <a:ext cx="1981633" cy="338554"/>
          </a:xfrm>
          <a:prstGeom prst="rect">
            <a:avLst/>
          </a:prstGeom>
          <a:noFill/>
        </p:spPr>
        <p:txBody>
          <a:bodyPr wrap="none" rtlCol="0">
            <a:spAutoFit/>
          </a:bodyPr>
          <a:lstStyle/>
          <a:p>
            <a:r>
              <a:rPr lang="en-US" altLang="zh-CN" sz="1600" dirty="0" smtClean="0"/>
              <a:t>source [2] Appendix I</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16</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42" name="Picture 2"/>
          <p:cNvPicPr>
            <a:picLocks noChangeAspect="1" noChangeArrowheads="1"/>
          </p:cNvPicPr>
          <p:nvPr/>
        </p:nvPicPr>
        <p:blipFill>
          <a:blip r:embed="rId2"/>
          <a:srcRect/>
          <a:stretch>
            <a:fillRect/>
          </a:stretch>
        </p:blipFill>
        <p:spPr bwMode="auto">
          <a:xfrm>
            <a:off x="2190750" y="476250"/>
            <a:ext cx="4762500" cy="5905500"/>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214282" y="2928934"/>
            <a:ext cx="4099826" cy="328612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Key expansion – Overall algorithm</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17</a:t>
            </a:fld>
            <a:endParaRPr lang="zh-CN" altLang="en-US"/>
          </a:p>
        </p:txBody>
      </p:sp>
      <p:sp>
        <p:nvSpPr>
          <p:cNvPr id="6" name="内容占位符 5"/>
          <p:cNvSpPr>
            <a:spLocks noGrp="1"/>
          </p:cNvSpPr>
          <p:nvPr>
            <p:ph sz="quarter" idx="1"/>
          </p:nvPr>
        </p:nvSpPr>
        <p:spPr>
          <a:xfrm>
            <a:off x="2928926" y="1219200"/>
            <a:ext cx="5757874" cy="4937760"/>
          </a:xfrm>
        </p:spPr>
        <p:txBody>
          <a:bodyPr/>
          <a:lstStyle/>
          <a:p>
            <a:r>
              <a:rPr lang="en-US" altLang="zh-CN" dirty="0" smtClean="0"/>
              <a:t>The algorithm is defined as follows</a:t>
            </a:r>
          </a:p>
          <a:p>
            <a:endParaRPr lang="en-US" altLang="zh-CN" dirty="0" smtClean="0"/>
          </a:p>
          <a:p>
            <a:endParaRPr lang="en-US" altLang="zh-CN" dirty="0" smtClean="0"/>
          </a:p>
          <a:p>
            <a:endParaRPr lang="en-US" altLang="zh-CN" dirty="0" smtClean="0"/>
          </a:p>
          <a:p>
            <a:pPr lvl="1"/>
            <a:r>
              <a:rPr lang="en-US" altLang="zh-CN" dirty="0" smtClean="0"/>
              <a:t>RCON is a round constant defined:</a:t>
            </a:r>
          </a:p>
          <a:p>
            <a:pPr lvl="2"/>
            <a:r>
              <a:rPr lang="en-US" altLang="zh-CN" dirty="0" smtClean="0"/>
              <a:t>Use RCON(</a:t>
            </a:r>
            <a:r>
              <a:rPr lang="en-US" altLang="zh-CN" i="1" dirty="0" smtClean="0"/>
              <a:t>i</a:t>
            </a:r>
            <a:r>
              <a:rPr lang="en-US" altLang="zh-CN" dirty="0" smtClean="0"/>
              <a:t>) = </a:t>
            </a:r>
            <a:r>
              <a:rPr lang="en-US" altLang="zh-CN" i="1" dirty="0" smtClean="0"/>
              <a:t>x</a:t>
            </a:r>
            <a:r>
              <a:rPr lang="en-US" altLang="zh-CN" i="1" baseline="30000" dirty="0" smtClean="0"/>
              <a:t>i</a:t>
            </a:r>
            <a:r>
              <a:rPr lang="en-US" altLang="zh-CN" baseline="30000" dirty="0" smtClean="0"/>
              <a:t>+2</a:t>
            </a:r>
            <a:r>
              <a:rPr lang="en-US" altLang="zh-CN" dirty="0" smtClean="0"/>
              <a:t> mod </a:t>
            </a:r>
            <a:r>
              <a:rPr lang="en-AU" altLang="zh-CN" i="1" dirty="0" smtClean="0"/>
              <a:t>x</a:t>
            </a:r>
            <a:r>
              <a:rPr lang="en-AU" baseline="30000" dirty="0" smtClean="0"/>
              <a:t>4</a:t>
            </a:r>
            <a:r>
              <a:rPr lang="en-AU" dirty="0" smtClean="0"/>
              <a:t> + </a:t>
            </a:r>
            <a:r>
              <a:rPr lang="en-AU" altLang="zh-CN" i="1" dirty="0" smtClean="0"/>
              <a:t>x</a:t>
            </a:r>
            <a:r>
              <a:rPr lang="en-AU" dirty="0" smtClean="0"/>
              <a:t> + 1 </a:t>
            </a:r>
            <a:r>
              <a:rPr lang="en-US" altLang="zh-CN" dirty="0" smtClean="0"/>
              <a:t>to form the leftmost nibble of a byte with the rightmost nibble being all zeros </a:t>
            </a:r>
          </a:p>
          <a:p>
            <a:pPr lvl="3"/>
            <a:r>
              <a:rPr lang="en-US" altLang="zh-CN" dirty="0" smtClean="0"/>
              <a:t>RCON(1) = </a:t>
            </a:r>
            <a:r>
              <a:rPr lang="en-US" altLang="zh-CN" i="1" dirty="0" smtClean="0"/>
              <a:t>x</a:t>
            </a:r>
            <a:r>
              <a:rPr lang="en-US" altLang="zh-CN" baseline="30000" dirty="0" smtClean="0"/>
              <a:t>3</a:t>
            </a:r>
            <a:r>
              <a:rPr lang="en-US" altLang="zh-CN" dirty="0" smtClean="0"/>
              <a:t> mod </a:t>
            </a:r>
            <a:r>
              <a:rPr lang="en-AU" altLang="zh-CN" i="1" dirty="0" smtClean="0"/>
              <a:t>x</a:t>
            </a:r>
            <a:r>
              <a:rPr lang="en-AU" baseline="30000" dirty="0" smtClean="0"/>
              <a:t>4</a:t>
            </a:r>
            <a:r>
              <a:rPr lang="en-AU" dirty="0" smtClean="0"/>
              <a:t> + </a:t>
            </a:r>
            <a:r>
              <a:rPr lang="en-AU" altLang="zh-CN" i="1" dirty="0" smtClean="0"/>
              <a:t>x</a:t>
            </a:r>
            <a:r>
              <a:rPr lang="en-AU" dirty="0" smtClean="0"/>
              <a:t> + 1 = </a:t>
            </a:r>
            <a:r>
              <a:rPr lang="en-US" altLang="zh-CN" dirty="0" smtClean="0"/>
              <a:t>10000000 </a:t>
            </a:r>
          </a:p>
          <a:p>
            <a:pPr lvl="3"/>
            <a:r>
              <a:rPr lang="en-US" altLang="zh-CN" dirty="0" smtClean="0"/>
              <a:t>RCON(2) = </a:t>
            </a:r>
            <a:r>
              <a:rPr lang="en-US" altLang="zh-CN" i="1" dirty="0" smtClean="0"/>
              <a:t>x</a:t>
            </a:r>
            <a:r>
              <a:rPr lang="en-US" altLang="zh-CN" baseline="30000" dirty="0" smtClean="0"/>
              <a:t>4</a:t>
            </a:r>
            <a:r>
              <a:rPr lang="en-US" altLang="zh-CN" dirty="0" smtClean="0"/>
              <a:t> mod </a:t>
            </a:r>
            <a:r>
              <a:rPr lang="en-AU" altLang="zh-CN" i="1" dirty="0" smtClean="0"/>
              <a:t>x</a:t>
            </a:r>
            <a:r>
              <a:rPr lang="en-AU" baseline="30000" dirty="0" smtClean="0"/>
              <a:t>4</a:t>
            </a:r>
            <a:r>
              <a:rPr lang="en-AU" dirty="0" smtClean="0"/>
              <a:t> + </a:t>
            </a:r>
            <a:r>
              <a:rPr lang="en-AU" altLang="zh-CN" i="1" dirty="0" smtClean="0"/>
              <a:t>x</a:t>
            </a:r>
            <a:r>
              <a:rPr lang="en-AU" dirty="0" smtClean="0"/>
              <a:t> + 1 = </a:t>
            </a:r>
            <a:r>
              <a:rPr lang="en-US" altLang="zh-CN" dirty="0" smtClean="0"/>
              <a:t>00110000</a:t>
            </a:r>
          </a:p>
        </p:txBody>
      </p:sp>
      <p:pic>
        <p:nvPicPr>
          <p:cNvPr id="8196" name="Picture 4"/>
          <p:cNvPicPr>
            <a:picLocks noChangeAspect="1" noChangeArrowheads="1"/>
          </p:cNvPicPr>
          <p:nvPr/>
        </p:nvPicPr>
        <p:blipFill>
          <a:blip r:embed="rId4"/>
          <a:srcRect/>
          <a:stretch>
            <a:fillRect/>
          </a:stretch>
        </p:blipFill>
        <p:spPr bwMode="auto">
          <a:xfrm>
            <a:off x="3286116" y="1714489"/>
            <a:ext cx="5367334" cy="1315694"/>
          </a:xfrm>
          <a:prstGeom prst="rect">
            <a:avLst/>
          </a:prstGeom>
          <a:noFill/>
          <a:ln w="9525">
            <a:noFill/>
            <a:miter lim="800000"/>
            <a:headEnd/>
            <a:tailEnd/>
          </a:ln>
          <a:effectLst/>
        </p:spPr>
      </p:pic>
      <p:sp>
        <p:nvSpPr>
          <p:cNvPr id="10" name="TextBox 9"/>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5572132" y="1142984"/>
            <a:ext cx="3214710" cy="547118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Key expansion – the function </a:t>
            </a:r>
            <a:r>
              <a:rPr lang="en-US" altLang="zh-CN" i="1" dirty="0" smtClean="0"/>
              <a:t>g</a:t>
            </a:r>
            <a:endParaRPr lang="zh-CN" altLang="en-US" i="1"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18</a:t>
            </a:fld>
            <a:endParaRPr lang="zh-CN" altLang="en-US"/>
          </a:p>
        </p:txBody>
      </p:sp>
      <p:sp>
        <p:nvSpPr>
          <p:cNvPr id="6" name="内容占位符 5"/>
          <p:cNvSpPr>
            <a:spLocks noGrp="1"/>
          </p:cNvSpPr>
          <p:nvPr>
            <p:ph sz="quarter" idx="1"/>
          </p:nvPr>
        </p:nvSpPr>
        <p:spPr/>
        <p:txBody>
          <a:bodyPr/>
          <a:lstStyle/>
          <a:p>
            <a:r>
              <a:rPr lang="en-US" altLang="zh-CN" dirty="0" smtClean="0"/>
              <a:t>Example (from [2])</a:t>
            </a:r>
          </a:p>
          <a:p>
            <a:pPr>
              <a:buNone/>
            </a:pPr>
            <a:r>
              <a:rPr lang="en-US" altLang="zh-CN" dirty="0" smtClean="0"/>
              <a:t>Let the key be 2D55, then</a:t>
            </a:r>
            <a:endParaRPr lang="zh-CN" altLang="en-US" dirty="0"/>
          </a:p>
        </p:txBody>
      </p:sp>
      <p:pic>
        <p:nvPicPr>
          <p:cNvPr id="9220" name="Picture 4"/>
          <p:cNvPicPr>
            <a:picLocks noChangeAspect="1" noChangeArrowheads="1"/>
          </p:cNvPicPr>
          <p:nvPr/>
        </p:nvPicPr>
        <p:blipFill>
          <a:blip r:embed="rId3"/>
          <a:srcRect/>
          <a:stretch>
            <a:fillRect/>
          </a:stretch>
        </p:blipFill>
        <p:spPr bwMode="auto">
          <a:xfrm>
            <a:off x="442919" y="2405074"/>
            <a:ext cx="5057775" cy="2667000"/>
          </a:xfrm>
          <a:prstGeom prst="rect">
            <a:avLst/>
          </a:prstGeom>
          <a:noFill/>
          <a:ln w="9525">
            <a:noFill/>
            <a:miter lim="800000"/>
            <a:headEnd/>
            <a:tailEnd/>
          </a:ln>
          <a:effectLst/>
        </p:spPr>
      </p:pic>
      <p:sp>
        <p:nvSpPr>
          <p:cNvPr id="10" name="TextBox 9"/>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AES origins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19</a:t>
            </a:fld>
            <a:endParaRPr lang="zh-CN" altLang="en-US"/>
          </a:p>
        </p:txBody>
      </p:sp>
      <p:sp>
        <p:nvSpPr>
          <p:cNvPr id="6" name="内容占位符 5"/>
          <p:cNvSpPr>
            <a:spLocks noGrp="1"/>
          </p:cNvSpPr>
          <p:nvPr>
            <p:ph sz="quarter" idx="1"/>
          </p:nvPr>
        </p:nvSpPr>
        <p:spPr/>
        <p:txBody>
          <a:bodyPr>
            <a:normAutofit fontScale="92500"/>
          </a:bodyPr>
          <a:lstStyle/>
          <a:p>
            <a:r>
              <a:rPr lang="en-US" altLang="zh-CN" dirty="0" smtClean="0"/>
              <a:t>NIST issued a call for new symmetric block ciphers to replace DES in 1997</a:t>
            </a:r>
          </a:p>
          <a:p>
            <a:pPr lvl="1"/>
            <a:r>
              <a:rPr lang="en-US" altLang="zh-CN" dirty="0" smtClean="0"/>
              <a:t>A symmetric block cipher that is faster and stronger then 3DES</a:t>
            </a:r>
          </a:p>
          <a:p>
            <a:pPr lvl="1"/>
            <a:r>
              <a:rPr lang="en-US" altLang="zh-CN" dirty="0" smtClean="0"/>
              <a:t>A life span of 20-30 years</a:t>
            </a:r>
          </a:p>
          <a:p>
            <a:pPr lvl="1"/>
            <a:r>
              <a:rPr lang="en-US" altLang="zh-CN" dirty="0" smtClean="0"/>
              <a:t>Implementation flexibility</a:t>
            </a:r>
          </a:p>
          <a:p>
            <a:pPr lvl="1"/>
            <a:r>
              <a:rPr lang="en-US" altLang="zh-CN" dirty="0" smtClean="0"/>
              <a:t>Block size: 128 bits</a:t>
            </a:r>
          </a:p>
          <a:p>
            <a:pPr lvl="1"/>
            <a:r>
              <a:rPr lang="en-US" altLang="zh-CN" dirty="0" smtClean="0"/>
              <a:t>Key size: 128/192 bits</a:t>
            </a:r>
          </a:p>
          <a:p>
            <a:r>
              <a:rPr lang="en-US" altLang="zh-CN" dirty="0" smtClean="0"/>
              <a:t>15 proposed algorithms were accepted in the first round</a:t>
            </a:r>
          </a:p>
          <a:p>
            <a:r>
              <a:rPr lang="en-US" altLang="zh-CN" dirty="0" smtClean="0"/>
              <a:t>5 remained in the second round</a:t>
            </a:r>
          </a:p>
          <a:p>
            <a:r>
              <a:rPr lang="en-US" altLang="zh-CN" dirty="0" err="1" smtClean="0"/>
              <a:t>Rijndael</a:t>
            </a:r>
            <a:r>
              <a:rPr lang="en-US" altLang="zh-CN" dirty="0" smtClean="0"/>
              <a:t> designed by the Belgium cryptographers Dr. Joan </a:t>
            </a:r>
            <a:r>
              <a:rPr lang="en-US" altLang="zh-CN" dirty="0" err="1" smtClean="0"/>
              <a:t>Daemen</a:t>
            </a:r>
            <a:r>
              <a:rPr lang="en-US" altLang="zh-CN" dirty="0" smtClean="0"/>
              <a:t> and Dr. Vincent </a:t>
            </a:r>
            <a:r>
              <a:rPr lang="en-US" altLang="zh-CN" dirty="0" err="1" smtClean="0"/>
              <a:t>Rijmen</a:t>
            </a:r>
            <a:r>
              <a:rPr lang="en-US" altLang="zh-CN" dirty="0" smtClean="0"/>
              <a:t> was selected as AES</a:t>
            </a:r>
          </a:p>
          <a:p>
            <a:r>
              <a:rPr lang="en-US" altLang="zh-CN" dirty="0" smtClean="0"/>
              <a:t>Published as FIPS PUB 197 in Nov. 2001</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a:t>
            </a:fld>
            <a:endParaRPr lang="zh-CN" altLang="en-US"/>
          </a:p>
        </p:txBody>
      </p:sp>
      <p:sp>
        <p:nvSpPr>
          <p:cNvPr id="6" name="内容占位符 5"/>
          <p:cNvSpPr>
            <a:spLocks noGrp="1"/>
          </p:cNvSpPr>
          <p:nvPr>
            <p:ph sz="quarter" idx="1"/>
          </p:nvPr>
        </p:nvSpPr>
        <p:spPr/>
        <p:txBody>
          <a:bodyPr/>
          <a:lstStyle/>
          <a:p>
            <a:r>
              <a:rPr lang="en-US" altLang="zh-CN" dirty="0" smtClean="0"/>
              <a:t>Simplified AES</a:t>
            </a:r>
          </a:p>
          <a:p>
            <a:r>
              <a:rPr lang="en-US" altLang="zh-CN" dirty="0" smtClean="0"/>
              <a:t>AES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AES cipher</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20</a:t>
            </a:fld>
            <a:endParaRPr lang="zh-CN" altLang="en-US"/>
          </a:p>
        </p:txBody>
      </p:sp>
      <p:sp>
        <p:nvSpPr>
          <p:cNvPr id="6" name="内容占位符 5"/>
          <p:cNvSpPr>
            <a:spLocks noGrp="1"/>
          </p:cNvSpPr>
          <p:nvPr>
            <p:ph sz="quarter" idx="1"/>
          </p:nvPr>
        </p:nvSpPr>
        <p:spPr/>
        <p:txBody>
          <a:bodyPr/>
          <a:lstStyle/>
          <a:p>
            <a:r>
              <a:rPr lang="en-US" dirty="0" smtClean="0"/>
              <a:t>Process </a:t>
            </a:r>
            <a:r>
              <a:rPr lang="en-AU" dirty="0" smtClean="0"/>
              <a:t>data as block of 4 columns of 4 bytes – state array</a:t>
            </a:r>
          </a:p>
          <a:p>
            <a:r>
              <a:rPr lang="en-US" dirty="0" smtClean="0"/>
              <a:t>Operates on entire data block in every round</a:t>
            </a:r>
            <a:endParaRPr lang="en-AU" dirty="0" smtClean="0"/>
          </a:p>
          <a:p>
            <a:r>
              <a:rPr lang="en-US" dirty="0" smtClean="0"/>
              <a:t>Designed to have:</a:t>
            </a:r>
          </a:p>
          <a:p>
            <a:pPr lvl="1"/>
            <a:r>
              <a:rPr lang="en-US" dirty="0" smtClean="0"/>
              <a:t>resistance against known plaintext attack</a:t>
            </a:r>
          </a:p>
          <a:p>
            <a:pPr lvl="1"/>
            <a:r>
              <a:rPr lang="en-US" dirty="0" smtClean="0"/>
              <a:t>speed and code compactness on many CPUs</a:t>
            </a:r>
          </a:p>
          <a:p>
            <a:pPr lvl="1"/>
            <a:r>
              <a:rPr lang="en-US" dirty="0" smtClean="0"/>
              <a:t>design simplicity</a:t>
            </a:r>
            <a:endParaRPr lang="en-AU"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 encryption</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21</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2290" name="Picture 3"/>
          <p:cNvPicPr>
            <a:picLocks noChangeAspect="1"/>
          </p:cNvPicPr>
          <p:nvPr/>
        </p:nvPicPr>
        <p:blipFill>
          <a:blip r:embed="rId3"/>
          <a:srcRect/>
          <a:stretch>
            <a:fillRect/>
          </a:stretch>
        </p:blipFill>
        <p:spPr bwMode="auto">
          <a:xfrm>
            <a:off x="3810000" y="228600"/>
            <a:ext cx="4662488" cy="6356350"/>
          </a:xfrm>
          <a:prstGeom prst="rect">
            <a:avLst/>
          </a:prstGeom>
          <a:noFill/>
          <a:ln w="9525">
            <a:noFill/>
            <a:miter lim="800000"/>
            <a:headEnd/>
            <a:tailEnd/>
          </a:ln>
        </p:spPr>
      </p:pic>
      <p:sp>
        <p:nvSpPr>
          <p:cNvPr id="8" name="TextBox 7"/>
          <p:cNvSpPr txBox="1"/>
          <p:nvPr/>
        </p:nvSpPr>
        <p:spPr>
          <a:xfrm>
            <a:off x="6143636" y="621508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 structure 1/2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22</a:t>
            </a:fld>
            <a:endParaRPr lang="zh-CN" altLang="en-US"/>
          </a:p>
        </p:txBody>
      </p:sp>
      <p:sp>
        <p:nvSpPr>
          <p:cNvPr id="6" name="内容占位符 5"/>
          <p:cNvSpPr>
            <a:spLocks noGrp="1"/>
          </p:cNvSpPr>
          <p:nvPr>
            <p:ph sz="quarter" idx="1"/>
          </p:nvPr>
        </p:nvSpPr>
        <p:spPr/>
        <p:txBody>
          <a:bodyPr>
            <a:normAutofit lnSpcReduction="10000"/>
          </a:bodyPr>
          <a:lstStyle/>
          <a:p>
            <a:r>
              <a:rPr lang="en-US" dirty="0" smtClean="0"/>
              <a:t>Data block of </a:t>
            </a:r>
            <a:r>
              <a:rPr lang="en-AU" dirty="0" smtClean="0"/>
              <a:t>4 columns of 4 bytes is state</a:t>
            </a:r>
          </a:p>
          <a:p>
            <a:r>
              <a:rPr lang="en-AU" dirty="0" smtClean="0"/>
              <a:t>Key is expanded to array of words</a:t>
            </a:r>
          </a:p>
          <a:p>
            <a:r>
              <a:rPr lang="en-AU" dirty="0" smtClean="0"/>
              <a:t>Initial XOR with key</a:t>
            </a:r>
          </a:p>
          <a:p>
            <a:r>
              <a:rPr lang="en-AU" dirty="0" smtClean="0"/>
              <a:t>Has 9/11/13 rounds in which state undergoes: </a:t>
            </a:r>
          </a:p>
          <a:p>
            <a:pPr lvl="1"/>
            <a:r>
              <a:rPr lang="en-AU" dirty="0" smtClean="0"/>
              <a:t>Byte substitution (Use an S-box to perform a byte-by-byte substitution of the block) </a:t>
            </a:r>
          </a:p>
          <a:p>
            <a:pPr lvl="1"/>
            <a:r>
              <a:rPr lang="en-AU" dirty="0" smtClean="0"/>
              <a:t>Shift rows (A simple permutation) </a:t>
            </a:r>
          </a:p>
          <a:p>
            <a:pPr lvl="1"/>
            <a:r>
              <a:rPr lang="en-AU" dirty="0" smtClean="0"/>
              <a:t>Mix columns (A substitution making use of arithmetic over </a:t>
            </a:r>
            <a:r>
              <a:rPr lang="en-AU" b="1" i="1" dirty="0" smtClean="0"/>
              <a:t>GF</a:t>
            </a:r>
            <a:r>
              <a:rPr lang="en-AU" dirty="0" smtClean="0"/>
              <a:t>(2</a:t>
            </a:r>
            <a:r>
              <a:rPr lang="en-AU" baseline="30000" dirty="0" smtClean="0"/>
              <a:t>8</a:t>
            </a:r>
            <a:r>
              <a:rPr lang="en-AU" dirty="0" smtClean="0"/>
              <a:t>)) </a:t>
            </a:r>
          </a:p>
          <a:p>
            <a:pPr lvl="1"/>
            <a:r>
              <a:rPr lang="en-AU" dirty="0" smtClean="0"/>
              <a:t>Add round key (A simple bitwise XOR of the current block with a portion of the expanded key)</a:t>
            </a:r>
          </a:p>
          <a:p>
            <a:r>
              <a:rPr lang="en-AU" dirty="0" smtClean="0"/>
              <a:t>Incomplete last round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 structure 2/2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23</a:t>
            </a:fld>
            <a:endParaRPr lang="zh-CN" altLang="en-US"/>
          </a:p>
        </p:txBody>
      </p:sp>
      <p:sp>
        <p:nvSpPr>
          <p:cNvPr id="6" name="内容占位符 5"/>
          <p:cNvSpPr>
            <a:spLocks noGrp="1"/>
          </p:cNvSpPr>
          <p:nvPr>
            <p:ph sz="quarter" idx="1"/>
          </p:nvPr>
        </p:nvSpPr>
        <p:spPr/>
        <p:txBody>
          <a:bodyPr/>
          <a:lstStyle/>
          <a:p>
            <a:r>
              <a:rPr lang="en-US" altLang="zh-CN" dirty="0" smtClean="0"/>
              <a:t>Add round key: XOR operation</a:t>
            </a:r>
          </a:p>
          <a:p>
            <a:r>
              <a:rPr lang="en-US" altLang="zh-CN" dirty="0" smtClean="0"/>
              <a:t>The other 3 functions: provide confusion, diffusion and nonlinearity, but no security because no key is used</a:t>
            </a:r>
          </a:p>
          <a:p>
            <a:r>
              <a:rPr lang="en-US" altLang="zh-CN" dirty="0" smtClean="0"/>
              <a:t>View the cipher as alternating operations of XOR encryption (Add round key) of a block, followed by scrambling of the block (the other 3 functions), followed by XOR encryption, and so on</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 round key</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24</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9458" name="Picture 2"/>
          <p:cNvPicPr>
            <a:picLocks noChangeAspect="1" noChangeArrowheads="1"/>
          </p:cNvPicPr>
          <p:nvPr/>
        </p:nvPicPr>
        <p:blipFill>
          <a:blip r:embed="rId2"/>
          <a:srcRect/>
          <a:stretch>
            <a:fillRect/>
          </a:stretch>
        </p:blipFill>
        <p:spPr bwMode="auto">
          <a:xfrm>
            <a:off x="1357290" y="2643182"/>
            <a:ext cx="6651558" cy="1776420"/>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Byte substitution</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25</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4338" name="Picture 5"/>
          <p:cNvPicPr>
            <a:picLocks noChangeAspect="1" noChangeArrowheads="1"/>
          </p:cNvPicPr>
          <p:nvPr/>
        </p:nvPicPr>
        <p:blipFill>
          <a:blip r:embed="rId3"/>
          <a:srcRect/>
          <a:stretch>
            <a:fillRect/>
          </a:stretch>
        </p:blipFill>
        <p:spPr bwMode="auto">
          <a:xfrm>
            <a:off x="1295400" y="1828800"/>
            <a:ext cx="7023100" cy="4127500"/>
          </a:xfrm>
          <a:prstGeom prst="rect">
            <a:avLst/>
          </a:prstGeom>
          <a:noFill/>
          <a:ln w="9525">
            <a:noFill/>
            <a:miter lim="800000"/>
            <a:headEnd/>
            <a:tailEnd/>
          </a:ln>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S-box</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26</a:t>
            </a:fld>
            <a:endParaRPr lang="zh-CN" altLang="en-US"/>
          </a:p>
        </p:txBody>
      </p:sp>
      <p:sp>
        <p:nvSpPr>
          <p:cNvPr id="6" name="内容占位符 5"/>
          <p:cNvSpPr>
            <a:spLocks noGrp="1"/>
          </p:cNvSpPr>
          <p:nvPr>
            <p:ph sz="quarter" idx="1"/>
          </p:nvPr>
        </p:nvSpPr>
        <p:spPr/>
        <p:txBody>
          <a:bodyPr/>
          <a:lstStyle/>
          <a:p>
            <a:r>
              <a:rPr lang="en-US" altLang="zh-CN" dirty="0" smtClean="0"/>
              <a:t>Table lookup</a:t>
            </a:r>
            <a:endParaRPr lang="zh-CN" altLang="en-US" dirty="0"/>
          </a:p>
        </p:txBody>
      </p:sp>
      <p:pic>
        <p:nvPicPr>
          <p:cNvPr id="18435" name="Picture 3"/>
          <p:cNvPicPr>
            <a:picLocks noChangeAspect="1" noChangeArrowheads="1"/>
          </p:cNvPicPr>
          <p:nvPr/>
        </p:nvPicPr>
        <p:blipFill>
          <a:blip r:embed="rId2"/>
          <a:srcRect/>
          <a:stretch>
            <a:fillRect/>
          </a:stretch>
        </p:blipFill>
        <p:spPr bwMode="auto">
          <a:xfrm>
            <a:off x="1285852" y="1643050"/>
            <a:ext cx="6024588" cy="4012376"/>
          </a:xfrm>
          <a:prstGeom prst="rect">
            <a:avLst/>
          </a:prstGeom>
          <a:noFill/>
          <a:ln w="9525">
            <a:noFill/>
            <a:miter lim="800000"/>
            <a:headEnd/>
            <a:tailEnd/>
          </a:ln>
          <a:effectLst/>
        </p:spPr>
      </p:pic>
      <p:sp>
        <p:nvSpPr>
          <p:cNvPr id="9" name="TextBox 8"/>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Shift row</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27</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5362" name="Picture 5"/>
          <p:cNvPicPr>
            <a:picLocks noChangeAspect="1" noChangeArrowheads="1"/>
          </p:cNvPicPr>
          <p:nvPr/>
        </p:nvPicPr>
        <p:blipFill>
          <a:blip r:embed="rId2"/>
          <a:srcRect/>
          <a:stretch>
            <a:fillRect/>
          </a:stretch>
        </p:blipFill>
        <p:spPr bwMode="auto">
          <a:xfrm>
            <a:off x="928662" y="1785926"/>
            <a:ext cx="7162800" cy="2349500"/>
          </a:xfrm>
          <a:prstGeom prst="rect">
            <a:avLst/>
          </a:prstGeom>
          <a:noFill/>
          <a:ln w="9525">
            <a:noFill/>
            <a:miter lim="800000"/>
            <a:headEnd/>
            <a:tailEnd/>
          </a:ln>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Mix column</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28</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6386" name="Picture 1030"/>
          <p:cNvPicPr>
            <a:picLocks noChangeAspect="1" noChangeArrowheads="1"/>
          </p:cNvPicPr>
          <p:nvPr/>
        </p:nvPicPr>
        <p:blipFill>
          <a:blip r:embed="rId2"/>
          <a:srcRect/>
          <a:stretch>
            <a:fillRect/>
          </a:stretch>
        </p:blipFill>
        <p:spPr bwMode="auto">
          <a:xfrm>
            <a:off x="928662" y="1897078"/>
            <a:ext cx="7162800" cy="3746500"/>
          </a:xfrm>
          <a:prstGeom prst="rect">
            <a:avLst/>
          </a:prstGeom>
          <a:noFill/>
          <a:ln w="9525">
            <a:noFill/>
            <a:miter lim="800000"/>
            <a:headEnd/>
            <a:tailEnd/>
          </a:ln>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Implementation Aspects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29</a:t>
            </a:fld>
            <a:endParaRPr lang="zh-CN" altLang="en-US"/>
          </a:p>
        </p:txBody>
      </p:sp>
      <p:sp>
        <p:nvSpPr>
          <p:cNvPr id="6" name="内容占位符 5"/>
          <p:cNvSpPr>
            <a:spLocks noGrp="1"/>
          </p:cNvSpPr>
          <p:nvPr>
            <p:ph sz="quarter" idx="1"/>
          </p:nvPr>
        </p:nvSpPr>
        <p:spPr/>
        <p:txBody>
          <a:bodyPr/>
          <a:lstStyle/>
          <a:p>
            <a:r>
              <a:rPr lang="en-US" dirty="0" smtClean="0"/>
              <a:t>Can efficiently implement on 8-bit CPU</a:t>
            </a:r>
          </a:p>
          <a:p>
            <a:pPr lvl="1"/>
            <a:r>
              <a:rPr lang="en-AU" dirty="0" smtClean="0"/>
              <a:t>Byte substitution works on bytes using a table of 256 entries, with each entry of 8 bits</a:t>
            </a:r>
          </a:p>
          <a:p>
            <a:pPr lvl="1"/>
            <a:r>
              <a:rPr lang="en-AU" dirty="0" smtClean="0"/>
              <a:t>Shift rows is simple byte shift</a:t>
            </a:r>
          </a:p>
          <a:p>
            <a:pPr lvl="1"/>
            <a:r>
              <a:rPr lang="en-AU" dirty="0" smtClean="0"/>
              <a:t>Add round key works on byte </a:t>
            </a:r>
            <a:r>
              <a:rPr lang="en-AU" dirty="0" err="1" smtClean="0"/>
              <a:t>XOR’s</a:t>
            </a:r>
            <a:endParaRPr lang="en-AU" dirty="0" smtClean="0"/>
          </a:p>
          <a:p>
            <a:pPr lvl="1"/>
            <a:r>
              <a:rPr lang="en-AU" dirty="0" smtClean="0"/>
              <a:t>Mix columns requires matrix multiplications in </a:t>
            </a:r>
            <a:r>
              <a:rPr lang="en-US" b="1" i="1" dirty="0" smtClean="0"/>
              <a:t>GF</a:t>
            </a:r>
            <a:r>
              <a:rPr lang="en-US" dirty="0" smtClean="0"/>
              <a:t>(2</a:t>
            </a:r>
            <a:r>
              <a:rPr lang="en-US" baseline="30000" dirty="0" smtClean="0"/>
              <a:t>8</a:t>
            </a:r>
            <a:r>
              <a:rPr lang="en-US" dirty="0" smtClean="0"/>
              <a:t>) which works on byte values, which can be replaced by table lookups (a 256-byte table) &amp; byte XOR’s at the cost of some storage</a:t>
            </a:r>
          </a:p>
          <a:p>
            <a:pPr lvl="2"/>
            <a:endParaRPr lang="en-AU"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Simplified AES overview</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a:t>
            </a:fld>
            <a:endParaRPr lang="zh-CN" altLang="en-US"/>
          </a:p>
        </p:txBody>
      </p:sp>
      <p:sp>
        <p:nvSpPr>
          <p:cNvPr id="6" name="内容占位符 5"/>
          <p:cNvSpPr>
            <a:spLocks noGrp="1"/>
          </p:cNvSpPr>
          <p:nvPr>
            <p:ph sz="quarter" idx="1"/>
          </p:nvPr>
        </p:nvSpPr>
        <p:spPr/>
        <p:txBody>
          <a:bodyPr/>
          <a:lstStyle/>
          <a:p>
            <a:r>
              <a:rPr lang="en-US" altLang="zh-CN" dirty="0" smtClean="0"/>
              <a:t>Not a secure encryption cipher</a:t>
            </a:r>
          </a:p>
          <a:p>
            <a:r>
              <a:rPr lang="en-US" altLang="zh-CN" dirty="0" smtClean="0"/>
              <a:t>Only for educational purpose</a:t>
            </a:r>
          </a:p>
          <a:p>
            <a:r>
              <a:rPr lang="en-US" altLang="zh-CN" dirty="0" smtClean="0"/>
              <a:t>Use smaller parameters</a:t>
            </a:r>
          </a:p>
          <a:p>
            <a:pPr lvl="1"/>
            <a:r>
              <a:rPr lang="en-US" altLang="zh-CN" dirty="0" smtClean="0"/>
              <a:t>Key size = 16 bits (128/192/256 bits for AES)</a:t>
            </a:r>
          </a:p>
          <a:p>
            <a:pPr lvl="1"/>
            <a:r>
              <a:rPr lang="en-US" altLang="zh-CN" dirty="0" smtClean="0"/>
              <a:t>Number of rounds = 2 (10/12/14 for AES)</a:t>
            </a:r>
          </a:p>
          <a:p>
            <a:pPr lvl="1"/>
            <a:r>
              <a:rPr lang="en-US" altLang="zh-CN" dirty="0" smtClean="0"/>
              <a:t>Plaintext block = 16 bits (128 bits for AES)</a:t>
            </a:r>
          </a:p>
          <a:p>
            <a:pPr lvl="1"/>
            <a:r>
              <a:rPr lang="en-US" altLang="zh-CN" dirty="0" err="1" smtClean="0"/>
              <a:t>Ciphertext</a:t>
            </a:r>
            <a:r>
              <a:rPr lang="en-US" altLang="zh-CN" dirty="0" smtClean="0"/>
              <a:t> block = 16 bits (128 bits for AES)</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Implementation Aspects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30</a:t>
            </a:fld>
            <a:endParaRPr lang="zh-CN" altLang="en-US"/>
          </a:p>
        </p:txBody>
      </p:sp>
      <p:sp>
        <p:nvSpPr>
          <p:cNvPr id="6" name="内容占位符 5"/>
          <p:cNvSpPr>
            <a:spLocks noGrp="1"/>
          </p:cNvSpPr>
          <p:nvPr>
            <p:ph sz="quarter" idx="1"/>
          </p:nvPr>
        </p:nvSpPr>
        <p:spPr/>
        <p:txBody>
          <a:bodyPr/>
          <a:lstStyle/>
          <a:p>
            <a:r>
              <a:rPr lang="en-US" dirty="0" smtClean="0"/>
              <a:t>Can efficiently implement on 32-bit CPU</a:t>
            </a:r>
          </a:p>
          <a:p>
            <a:pPr lvl="1"/>
            <a:r>
              <a:rPr lang="en-US" dirty="0" smtClean="0"/>
              <a:t>Redefine steps to use 32-bit words</a:t>
            </a:r>
          </a:p>
          <a:p>
            <a:pPr lvl="1"/>
            <a:r>
              <a:rPr lang="en-US" dirty="0" err="1" smtClean="0"/>
              <a:t>Precompute</a:t>
            </a:r>
            <a:r>
              <a:rPr lang="en-US" dirty="0" smtClean="0"/>
              <a:t> 4 tables of 256-words</a:t>
            </a:r>
          </a:p>
          <a:p>
            <a:pPr lvl="1"/>
            <a:r>
              <a:rPr lang="en-US" dirty="0" smtClean="0"/>
              <a:t>Each column in each round can be computed using 4 </a:t>
            </a:r>
            <a:r>
              <a:rPr lang="en-US" b="1" dirty="0" smtClean="0"/>
              <a:t>table lookups</a:t>
            </a:r>
            <a:r>
              <a:rPr lang="en-US" dirty="0" smtClean="0"/>
              <a:t> + 4 XORs</a:t>
            </a:r>
          </a:p>
          <a:p>
            <a:pPr lvl="1"/>
            <a:r>
              <a:rPr lang="en-US" dirty="0" smtClean="0"/>
              <a:t>At a cost of 4Kb to store tables</a:t>
            </a:r>
          </a:p>
          <a:p>
            <a:r>
              <a:rPr lang="en-US" dirty="0" smtClean="0"/>
              <a:t>Designers believe this very efficient implementation was a key factor in its selection as the AES cipher</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31</a:t>
            </a:fld>
            <a:endParaRPr lang="zh-CN" altLang="en-US"/>
          </a:p>
        </p:txBody>
      </p:sp>
      <p:sp>
        <p:nvSpPr>
          <p:cNvPr id="6" name="内容占位符 5"/>
          <p:cNvSpPr>
            <a:spLocks noGrp="1"/>
          </p:cNvSpPr>
          <p:nvPr>
            <p:ph sz="quarter" idx="1"/>
          </p:nvPr>
        </p:nvSpPr>
        <p:spPr/>
        <p:txBody>
          <a:bodyPr/>
          <a:lstStyle/>
          <a:p>
            <a:pPr marL="0" indent="0">
              <a:buNone/>
            </a:pPr>
            <a:r>
              <a:rPr lang="en-US" dirty="0" smtClean="0"/>
              <a:t>[1] A. </a:t>
            </a:r>
            <a:r>
              <a:rPr lang="en-US" dirty="0" err="1" smtClean="0"/>
              <a:t>Kak</a:t>
            </a:r>
            <a:r>
              <a:rPr lang="en-US" dirty="0" smtClean="0"/>
              <a:t>. Lecture Notes on Computer and Network Security, Lecture 4: Finite Fields, 2012</a:t>
            </a:r>
          </a:p>
          <a:p>
            <a:pPr marL="0" indent="0">
              <a:buNone/>
            </a:pPr>
            <a:r>
              <a:rPr lang="en-US" altLang="zh-CN" dirty="0" smtClean="0"/>
              <a:t>[2] </a:t>
            </a:r>
            <a:r>
              <a:rPr lang="en-US" dirty="0" smtClean="0"/>
              <a:t>Stallings William. Cryptography and Network Security: Principles and Practice, 5th Edition. Prentice Hall, 2011</a:t>
            </a:r>
          </a:p>
          <a:p>
            <a:pPr lvl="0"/>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structure 1/2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3"/>
          <a:srcRect/>
          <a:stretch>
            <a:fillRect/>
          </a:stretch>
        </p:blipFill>
        <p:spPr bwMode="auto">
          <a:xfrm>
            <a:off x="285720" y="1214422"/>
            <a:ext cx="8424891" cy="5151064"/>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structure 2/2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5</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There are four different functions used in AES encryption</a:t>
            </a:r>
          </a:p>
          <a:p>
            <a:pPr lvl="1"/>
            <a:r>
              <a:rPr lang="en-US" altLang="zh-CN" dirty="0" smtClean="0"/>
              <a:t>Add key </a:t>
            </a:r>
            <a:r>
              <a:rPr lang="en-US" altLang="zh-CN" dirty="0" err="1" smtClean="0"/>
              <a:t>A</a:t>
            </a:r>
            <a:r>
              <a:rPr lang="en-US" altLang="zh-CN" i="1" baseline="-25000" dirty="0" err="1" smtClean="0"/>
              <a:t>k</a:t>
            </a:r>
            <a:endParaRPr lang="en-US" altLang="zh-CN" i="1" baseline="-25000" dirty="0" smtClean="0"/>
          </a:p>
          <a:p>
            <a:pPr lvl="1"/>
            <a:r>
              <a:rPr lang="en-US" altLang="zh-CN" dirty="0" smtClean="0"/>
              <a:t>Nibble substitution NS</a:t>
            </a:r>
          </a:p>
          <a:p>
            <a:pPr lvl="1"/>
            <a:r>
              <a:rPr lang="en-US" altLang="zh-CN" dirty="0" smtClean="0"/>
              <a:t>Shift row SR</a:t>
            </a:r>
          </a:p>
          <a:p>
            <a:pPr lvl="1"/>
            <a:r>
              <a:rPr lang="en-US" altLang="zh-CN" dirty="0" smtClean="0"/>
              <a:t>Mix columns MC</a:t>
            </a:r>
          </a:p>
          <a:p>
            <a:r>
              <a:rPr lang="en-US" altLang="zh-CN" dirty="0" smtClean="0"/>
              <a:t>The functions used in AES decryption are</a:t>
            </a:r>
          </a:p>
          <a:p>
            <a:pPr lvl="1"/>
            <a:r>
              <a:rPr lang="en-US" altLang="zh-CN" dirty="0" smtClean="0"/>
              <a:t>Add key </a:t>
            </a:r>
            <a:r>
              <a:rPr lang="en-US" altLang="zh-CN" dirty="0" err="1" smtClean="0"/>
              <a:t>A</a:t>
            </a:r>
            <a:r>
              <a:rPr lang="en-US" altLang="zh-CN" i="1" baseline="-25000" dirty="0" err="1" smtClean="0"/>
              <a:t>k</a:t>
            </a:r>
            <a:endParaRPr lang="en-US" altLang="zh-CN" i="1" baseline="-25000" dirty="0" smtClean="0"/>
          </a:p>
          <a:p>
            <a:pPr lvl="1"/>
            <a:r>
              <a:rPr lang="en-US" altLang="zh-CN" dirty="0" smtClean="0"/>
              <a:t>Inverse nibble substitution INS</a:t>
            </a:r>
          </a:p>
          <a:p>
            <a:pPr lvl="1"/>
            <a:r>
              <a:rPr lang="en-US" altLang="zh-CN" dirty="0" smtClean="0"/>
              <a:t>Inverse shift row ISR</a:t>
            </a:r>
          </a:p>
          <a:p>
            <a:pPr lvl="1"/>
            <a:r>
              <a:rPr lang="en-US" altLang="zh-CN" dirty="0" smtClean="0"/>
              <a:t>Inverse mix columns IMC</a:t>
            </a:r>
          </a:p>
          <a:p>
            <a:r>
              <a:rPr lang="en-US" altLang="zh-CN" dirty="0" smtClean="0"/>
              <a:t>With these notations, the S-AES encryption and decryption algorithms can be expressed concisely as</a:t>
            </a:r>
          </a:p>
          <a:p>
            <a:pPr lvl="1"/>
            <a:r>
              <a:rPr lang="en-US" altLang="zh-CN" dirty="0" smtClean="0"/>
              <a:t>Enc: A</a:t>
            </a:r>
            <a:r>
              <a:rPr lang="en-US" altLang="zh-CN" i="1" baseline="-25000" dirty="0" smtClean="0"/>
              <a:t>k</a:t>
            </a:r>
            <a:r>
              <a:rPr lang="en-US" altLang="zh-CN" baseline="-25000" dirty="0" smtClean="0"/>
              <a:t>2</a:t>
            </a:r>
            <a:r>
              <a:rPr lang="en-US" altLang="zh-CN" dirty="0" smtClean="0">
                <a:sym typeface="Symbol"/>
              </a:rPr>
              <a:t>  SR  NS  </a:t>
            </a:r>
            <a:r>
              <a:rPr lang="en-US" altLang="zh-CN" dirty="0" smtClean="0"/>
              <a:t>A</a:t>
            </a:r>
            <a:r>
              <a:rPr lang="en-US" altLang="zh-CN" i="1" baseline="-25000" dirty="0" smtClean="0"/>
              <a:t>k</a:t>
            </a:r>
            <a:r>
              <a:rPr lang="en-US" altLang="zh-CN" baseline="-25000" dirty="0" smtClean="0">
                <a:sym typeface="Symbol"/>
              </a:rPr>
              <a:t>1</a:t>
            </a:r>
            <a:r>
              <a:rPr lang="en-US" altLang="zh-CN" dirty="0" smtClean="0">
                <a:sym typeface="Symbol"/>
              </a:rPr>
              <a:t>  MC  SR  NS  </a:t>
            </a:r>
            <a:r>
              <a:rPr lang="en-US" altLang="zh-CN" dirty="0" smtClean="0"/>
              <a:t>A</a:t>
            </a:r>
            <a:r>
              <a:rPr lang="en-US" altLang="zh-CN" i="1" baseline="-25000" dirty="0" smtClean="0"/>
              <a:t>k</a:t>
            </a:r>
            <a:r>
              <a:rPr lang="en-US" altLang="zh-CN" baseline="-25000" dirty="0" smtClean="0"/>
              <a:t>0</a:t>
            </a:r>
          </a:p>
          <a:p>
            <a:pPr lvl="1"/>
            <a:r>
              <a:rPr lang="en-US" altLang="zh-CN" dirty="0" smtClean="0"/>
              <a:t>Dec: A</a:t>
            </a:r>
            <a:r>
              <a:rPr lang="en-US" altLang="zh-CN" i="1" baseline="-25000" dirty="0" smtClean="0"/>
              <a:t>k</a:t>
            </a:r>
            <a:r>
              <a:rPr lang="en-US" altLang="zh-CN" baseline="-25000" dirty="0" smtClean="0"/>
              <a:t>0</a:t>
            </a:r>
            <a:r>
              <a:rPr lang="en-US" altLang="zh-CN" dirty="0" smtClean="0"/>
              <a:t> </a:t>
            </a:r>
            <a:r>
              <a:rPr lang="en-US" altLang="zh-CN" dirty="0" smtClean="0">
                <a:sym typeface="Symbol"/>
              </a:rPr>
              <a:t> INS  ISR  IMC  </a:t>
            </a:r>
            <a:r>
              <a:rPr lang="en-US" altLang="zh-CN" dirty="0" smtClean="0"/>
              <a:t>A</a:t>
            </a:r>
            <a:r>
              <a:rPr lang="en-US" altLang="zh-CN" i="1" baseline="-25000" dirty="0" smtClean="0"/>
              <a:t>k</a:t>
            </a:r>
            <a:r>
              <a:rPr lang="en-US" altLang="zh-CN" baseline="-25000" dirty="0" smtClean="0">
                <a:sym typeface="Symbol"/>
              </a:rPr>
              <a:t>1</a:t>
            </a:r>
            <a:r>
              <a:rPr lang="en-US" altLang="zh-CN" dirty="0" smtClean="0">
                <a:sym typeface="Symbol"/>
              </a:rPr>
              <a:t>  INS  ISR  </a:t>
            </a:r>
            <a:r>
              <a:rPr lang="en-US" altLang="zh-CN" dirty="0" smtClean="0"/>
              <a:t>A</a:t>
            </a:r>
            <a:r>
              <a:rPr lang="en-US" altLang="zh-CN" i="1" baseline="-25000" dirty="0" smtClean="0"/>
              <a:t>k</a:t>
            </a:r>
            <a:r>
              <a:rPr lang="en-US" altLang="zh-CN" baseline="-25000" dirty="0" smtClean="0"/>
              <a:t>2</a:t>
            </a:r>
            <a:r>
              <a:rPr lang="en-US" altLang="zh-CN" dirty="0" smtClean="0">
                <a:sym typeface="Symbol"/>
              </a:rPr>
              <a:t>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structures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6</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15453" y="1204915"/>
            <a:ext cx="8957141" cy="4938729"/>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encryption round</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7</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3"/>
          <a:srcRect/>
          <a:stretch>
            <a:fillRect/>
          </a:stretch>
        </p:blipFill>
        <p:spPr bwMode="auto">
          <a:xfrm>
            <a:off x="4763" y="1733567"/>
            <a:ext cx="9134475" cy="4124325"/>
          </a:xfrm>
          <a:prstGeom prst="rect">
            <a:avLst/>
          </a:prstGeom>
          <a:noFill/>
          <a:ln w="9525">
            <a:noFill/>
            <a:miter lim="800000"/>
            <a:headEnd/>
            <a:tailEnd/>
          </a:ln>
          <a:effectLst/>
        </p:spPr>
      </p:pic>
      <p:sp>
        <p:nvSpPr>
          <p:cNvPr id="9" name="TextBox 8"/>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 Add key</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8</a:t>
            </a:fld>
            <a:endParaRPr lang="zh-CN" altLang="en-US"/>
          </a:p>
        </p:txBody>
      </p:sp>
      <p:sp>
        <p:nvSpPr>
          <p:cNvPr id="6" name="内容占位符 5"/>
          <p:cNvSpPr>
            <a:spLocks noGrp="1"/>
          </p:cNvSpPr>
          <p:nvPr>
            <p:ph sz="quarter" idx="1"/>
          </p:nvPr>
        </p:nvSpPr>
        <p:spPr/>
        <p:txBody>
          <a:bodyPr/>
          <a:lstStyle/>
          <a:p>
            <a:r>
              <a:rPr lang="en-US" altLang="zh-CN" dirty="0" smtClean="0"/>
              <a:t>This is the bitwise XOR of the state matrix and the round key</a:t>
            </a:r>
          </a:p>
          <a:p>
            <a:r>
              <a:rPr lang="en-US" altLang="zh-CN" dirty="0" smtClean="0"/>
              <a:t>The add key function is its own inverse</a:t>
            </a:r>
          </a:p>
          <a:p>
            <a:r>
              <a:rPr lang="en-US" altLang="zh-CN" dirty="0" smtClean="0"/>
              <a:t>Example (from [2])</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57213" y="3228985"/>
            <a:ext cx="8029575" cy="1628775"/>
          </a:xfrm>
          <a:prstGeom prst="rect">
            <a:avLst/>
          </a:prstGeom>
          <a:noFill/>
          <a:ln w="9525">
            <a:noFill/>
            <a:miter lim="800000"/>
            <a:headEnd/>
            <a:tailEnd/>
          </a:ln>
          <a:effectLst/>
        </p:spPr>
      </p:pic>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285852" y="1367538"/>
            <a:ext cx="7286676" cy="3704536"/>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The functions – Nibble substitution 1/2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9</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The S-box</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leftmost 2 bits of the nibble are used as row value and the rightmost 2 bits are used as column value </a:t>
            </a:r>
          </a:p>
        </p:txBody>
      </p:sp>
      <p:sp>
        <p:nvSpPr>
          <p:cNvPr id="8" name="TextBox 7"/>
          <p:cNvSpPr txBox="1"/>
          <p:nvPr/>
        </p:nvSpPr>
        <p:spPr>
          <a:xfrm>
            <a:off x="7811310" y="5857892"/>
            <a:ext cx="1041952" cy="338554"/>
          </a:xfrm>
          <a:prstGeom prst="rect">
            <a:avLst/>
          </a:prstGeom>
          <a:noFill/>
        </p:spPr>
        <p:txBody>
          <a:bodyPr wrap="none" rtlCol="0">
            <a:spAutoFit/>
          </a:bodyPr>
          <a:lstStyle/>
          <a:p>
            <a:r>
              <a:rPr lang="en-US" altLang="zh-CN" sz="1600" dirty="0" smtClean="0"/>
              <a:t>source [2]</a:t>
            </a:r>
            <a:endParaRPr lang="zh-CN" alt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7536</TotalTime>
  <Words>2186</Words>
  <Application>Microsoft Office PowerPoint</Application>
  <PresentationFormat>全屏显示(4:3)</PresentationFormat>
  <Paragraphs>287</Paragraphs>
  <Slides>31</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华文楷体</vt:lpstr>
      <vt:lpstr>华文新魏</vt:lpstr>
      <vt:lpstr>宋体</vt:lpstr>
      <vt:lpstr>Bookman Old Style</vt:lpstr>
      <vt:lpstr>Calibri</vt:lpstr>
      <vt:lpstr>Gill Sans MT</vt:lpstr>
      <vt:lpstr>Symbol</vt:lpstr>
      <vt:lpstr>Wingdings</vt:lpstr>
      <vt:lpstr>Wingdings 3</vt:lpstr>
      <vt:lpstr>质朴</vt:lpstr>
      <vt:lpstr>Advanced Encryption Standard (AES)</vt:lpstr>
      <vt:lpstr>Outline</vt:lpstr>
      <vt:lpstr>Simplified AES overview</vt:lpstr>
      <vt:lpstr>Overall structure 1/2</vt:lpstr>
      <vt:lpstr>Overall structure 2/2</vt:lpstr>
      <vt:lpstr>Data structures</vt:lpstr>
      <vt:lpstr>An encryption round</vt:lpstr>
      <vt:lpstr>The functions – Add key</vt:lpstr>
      <vt:lpstr>The functions – Nibble substitution 1/2</vt:lpstr>
      <vt:lpstr>The functions – Nibble substitution 2/2</vt:lpstr>
      <vt:lpstr>The functions – Shift row</vt:lpstr>
      <vt:lpstr>The functions – Mix column 1/3</vt:lpstr>
      <vt:lpstr>The functions – Mix column 2/3</vt:lpstr>
      <vt:lpstr>The functions – Mix column 3/3</vt:lpstr>
      <vt:lpstr>Multiplication table of mix column</vt:lpstr>
      <vt:lpstr>PowerPoint 演示文稿</vt:lpstr>
      <vt:lpstr>Key expansion – Overall algorithm</vt:lpstr>
      <vt:lpstr>Key expansion – the function g</vt:lpstr>
      <vt:lpstr>AES origins</vt:lpstr>
      <vt:lpstr>The AES cipher</vt:lpstr>
      <vt:lpstr>AES encryption</vt:lpstr>
      <vt:lpstr>AES structure 1/2</vt:lpstr>
      <vt:lpstr>AES structure 2/2</vt:lpstr>
      <vt:lpstr>Add round key</vt:lpstr>
      <vt:lpstr>Byte substitution</vt:lpstr>
      <vt:lpstr>S-box</vt:lpstr>
      <vt:lpstr>Shift row</vt:lpstr>
      <vt:lpstr>Mix column</vt:lpstr>
      <vt:lpstr>Implementation Aspects</vt:lpstr>
      <vt:lpstr>Implementation Aspects</vt:lpstr>
      <vt:lpstr>References</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Introduction</dc:title>
  <dc:creator>User</dc:creator>
  <cp:lastModifiedBy>Jiang</cp:lastModifiedBy>
  <cp:revision>1161</cp:revision>
  <dcterms:created xsi:type="dcterms:W3CDTF">2011-11-22T17:09:53Z</dcterms:created>
  <dcterms:modified xsi:type="dcterms:W3CDTF">2018-10-19T00:32:04Z</dcterms:modified>
</cp:coreProperties>
</file>