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270" r:id="rId3"/>
    <p:sldId id="271" r:id="rId4"/>
    <p:sldId id="272" r:id="rId5"/>
    <p:sldId id="277" r:id="rId6"/>
    <p:sldId id="278" r:id="rId7"/>
    <p:sldId id="279" r:id="rId8"/>
    <p:sldId id="280" r:id="rId9"/>
    <p:sldId id="281" r:id="rId10"/>
    <p:sldId id="282" r:id="rId11"/>
    <p:sldId id="283" r:id="rId12"/>
    <p:sldId id="284" r:id="rId13"/>
    <p:sldId id="285"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61" autoAdjust="0"/>
  </p:normalViewPr>
  <p:slideViewPr>
    <p:cSldViewPr>
      <p:cViewPr varScale="1">
        <p:scale>
          <a:sx n="69" d="100"/>
          <a:sy n="69" d="100"/>
        </p:scale>
        <p:origin x="-151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AB491F30-8401-4AE7-BFE2-2C72E74BCBF6}" type="datetimeFigureOut">
              <a:rPr lang="zh-CN" altLang="en-US" smtClean="0"/>
              <a:pPr/>
              <a:t>2018/10/23</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C56DBDA6-1019-4376-82E4-0F1AAD477A4B}" type="slidenum">
              <a:rPr lang="zh-CN" altLang="en-US" smtClean="0"/>
              <a:pPr/>
              <a:t>‹#›</a:t>
            </a:fld>
            <a:endParaRPr lang="zh-CN" altLang="en-US"/>
          </a:p>
        </p:txBody>
      </p:sp>
    </p:spTree>
    <p:extLst>
      <p:ext uri="{BB962C8B-B14F-4D97-AF65-F5344CB8AC3E}">
        <p14:creationId xmlns:p14="http://schemas.microsoft.com/office/powerpoint/2010/main" val="369499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C486ABA0-F720-48DE-8B3F-E1FE0B80A912}" type="datetimeFigureOut">
              <a:rPr lang="zh-CN" altLang="en-US" smtClean="0"/>
              <a:pPr/>
              <a:t>2018/10/23</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46FCA2CB-3DB8-4F00-B73A-21120D95BBA3}" type="slidenum">
              <a:rPr lang="zh-CN" altLang="en-US" smtClean="0"/>
              <a:pPr/>
              <a:t>‹#›</a:t>
            </a:fld>
            <a:endParaRPr lang="zh-CN" altLang="en-US"/>
          </a:p>
        </p:txBody>
      </p:sp>
    </p:spTree>
    <p:extLst>
      <p:ext uri="{BB962C8B-B14F-4D97-AF65-F5344CB8AC3E}">
        <p14:creationId xmlns:p14="http://schemas.microsoft.com/office/powerpoint/2010/main" val="9060887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1</a:t>
            </a:fld>
            <a:endParaRPr lang="zh-CN" altLang="en-US"/>
          </a:p>
        </p:txBody>
      </p:sp>
    </p:spTree>
    <p:extLst>
      <p:ext uri="{BB962C8B-B14F-4D97-AF65-F5344CB8AC3E}">
        <p14:creationId xmlns:p14="http://schemas.microsoft.com/office/powerpoint/2010/main" val="3626190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l-GR"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Verdana" pitchFamily="34" charset="0"/>
              </a:defRPr>
            </a:lvl1pPr>
            <a:lvl2pPr marL="742950" indent="-285750" defTabSz="931863" eaLnBrk="0" hangingPunct="0">
              <a:defRPr>
                <a:solidFill>
                  <a:schemeClr val="tx1"/>
                </a:solidFill>
                <a:latin typeface="Verdana" pitchFamily="34" charset="0"/>
              </a:defRPr>
            </a:lvl2pPr>
            <a:lvl3pPr marL="1143000" indent="-228600" defTabSz="931863" eaLnBrk="0" hangingPunct="0">
              <a:defRPr>
                <a:solidFill>
                  <a:schemeClr val="tx1"/>
                </a:solidFill>
                <a:latin typeface="Verdana" pitchFamily="34" charset="0"/>
              </a:defRPr>
            </a:lvl3pPr>
            <a:lvl4pPr marL="1600200" indent="-228600" defTabSz="931863" eaLnBrk="0" hangingPunct="0">
              <a:defRPr>
                <a:solidFill>
                  <a:schemeClr val="tx1"/>
                </a:solidFill>
                <a:latin typeface="Verdana" pitchFamily="34" charset="0"/>
              </a:defRPr>
            </a:lvl4pPr>
            <a:lvl5pPr marL="2057400" indent="-228600" defTabSz="931863" eaLnBrk="0" hangingPunct="0">
              <a:defRPr>
                <a:solidFill>
                  <a:schemeClr val="tx1"/>
                </a:solidFill>
                <a:latin typeface="Verdana" pitchFamily="34" charset="0"/>
              </a:defRPr>
            </a:lvl5pPr>
            <a:lvl6pPr marL="2514600" indent="-228600" defTabSz="931863" eaLnBrk="0" fontAlgn="base" hangingPunct="0">
              <a:spcBef>
                <a:spcPct val="0"/>
              </a:spcBef>
              <a:spcAft>
                <a:spcPct val="0"/>
              </a:spcAft>
              <a:defRPr>
                <a:solidFill>
                  <a:schemeClr val="tx1"/>
                </a:solidFill>
                <a:latin typeface="Verdana" pitchFamily="34" charset="0"/>
              </a:defRPr>
            </a:lvl6pPr>
            <a:lvl7pPr marL="2971800" indent="-228600" defTabSz="931863" eaLnBrk="0" fontAlgn="base" hangingPunct="0">
              <a:spcBef>
                <a:spcPct val="0"/>
              </a:spcBef>
              <a:spcAft>
                <a:spcPct val="0"/>
              </a:spcAft>
              <a:defRPr>
                <a:solidFill>
                  <a:schemeClr val="tx1"/>
                </a:solidFill>
                <a:latin typeface="Verdana" pitchFamily="34" charset="0"/>
              </a:defRPr>
            </a:lvl7pPr>
            <a:lvl8pPr marL="3429000" indent="-228600" defTabSz="931863" eaLnBrk="0" fontAlgn="base" hangingPunct="0">
              <a:spcBef>
                <a:spcPct val="0"/>
              </a:spcBef>
              <a:spcAft>
                <a:spcPct val="0"/>
              </a:spcAft>
              <a:defRPr>
                <a:solidFill>
                  <a:schemeClr val="tx1"/>
                </a:solidFill>
                <a:latin typeface="Verdana" pitchFamily="34" charset="0"/>
              </a:defRPr>
            </a:lvl8pPr>
            <a:lvl9pPr marL="3886200" indent="-228600" defTabSz="931863" eaLnBrk="0" fontAlgn="base" hangingPunct="0">
              <a:spcBef>
                <a:spcPct val="0"/>
              </a:spcBef>
              <a:spcAft>
                <a:spcPct val="0"/>
              </a:spcAft>
              <a:defRPr>
                <a:solidFill>
                  <a:schemeClr val="tx1"/>
                </a:solidFill>
                <a:latin typeface="Verdana" pitchFamily="34" charset="0"/>
              </a:defRPr>
            </a:lvl9pPr>
          </a:lstStyle>
          <a:p>
            <a:pPr eaLnBrk="1" hangingPunct="1"/>
            <a:fld id="{0DF1BEF6-207B-4948-B36E-E0B02480754C}" type="slidenum">
              <a:rPr lang="en-US" smtClean="0">
                <a:latin typeface="Arial" charset="0"/>
              </a:rPr>
              <a:pPr eaLnBrk="1" hangingPunct="1"/>
              <a:t>37</a:t>
            </a:fld>
            <a:endParaRPr lang="en-US" smtClean="0">
              <a:latin typeface="Arial" charset="0"/>
            </a:endParaRPr>
          </a:p>
        </p:txBody>
      </p:sp>
    </p:spTree>
    <p:extLst>
      <p:ext uri="{BB962C8B-B14F-4D97-AF65-F5344CB8AC3E}">
        <p14:creationId xmlns:p14="http://schemas.microsoft.com/office/powerpoint/2010/main" val="79930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l-GR"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Verdana" pitchFamily="34" charset="0"/>
              </a:defRPr>
            </a:lvl1pPr>
            <a:lvl2pPr marL="742950" indent="-285750" defTabSz="931863" eaLnBrk="0" hangingPunct="0">
              <a:defRPr>
                <a:solidFill>
                  <a:schemeClr val="tx1"/>
                </a:solidFill>
                <a:latin typeface="Verdana" pitchFamily="34" charset="0"/>
              </a:defRPr>
            </a:lvl2pPr>
            <a:lvl3pPr marL="1143000" indent="-228600" defTabSz="931863" eaLnBrk="0" hangingPunct="0">
              <a:defRPr>
                <a:solidFill>
                  <a:schemeClr val="tx1"/>
                </a:solidFill>
                <a:latin typeface="Verdana" pitchFamily="34" charset="0"/>
              </a:defRPr>
            </a:lvl3pPr>
            <a:lvl4pPr marL="1600200" indent="-228600" defTabSz="931863" eaLnBrk="0" hangingPunct="0">
              <a:defRPr>
                <a:solidFill>
                  <a:schemeClr val="tx1"/>
                </a:solidFill>
                <a:latin typeface="Verdana" pitchFamily="34" charset="0"/>
              </a:defRPr>
            </a:lvl4pPr>
            <a:lvl5pPr marL="2057400" indent="-228600" defTabSz="931863" eaLnBrk="0" hangingPunct="0">
              <a:defRPr>
                <a:solidFill>
                  <a:schemeClr val="tx1"/>
                </a:solidFill>
                <a:latin typeface="Verdana" pitchFamily="34" charset="0"/>
              </a:defRPr>
            </a:lvl5pPr>
            <a:lvl6pPr marL="2514600" indent="-228600" defTabSz="931863" eaLnBrk="0" fontAlgn="base" hangingPunct="0">
              <a:spcBef>
                <a:spcPct val="0"/>
              </a:spcBef>
              <a:spcAft>
                <a:spcPct val="0"/>
              </a:spcAft>
              <a:defRPr>
                <a:solidFill>
                  <a:schemeClr val="tx1"/>
                </a:solidFill>
                <a:latin typeface="Verdana" pitchFamily="34" charset="0"/>
              </a:defRPr>
            </a:lvl6pPr>
            <a:lvl7pPr marL="2971800" indent="-228600" defTabSz="931863" eaLnBrk="0" fontAlgn="base" hangingPunct="0">
              <a:spcBef>
                <a:spcPct val="0"/>
              </a:spcBef>
              <a:spcAft>
                <a:spcPct val="0"/>
              </a:spcAft>
              <a:defRPr>
                <a:solidFill>
                  <a:schemeClr val="tx1"/>
                </a:solidFill>
                <a:latin typeface="Verdana" pitchFamily="34" charset="0"/>
              </a:defRPr>
            </a:lvl7pPr>
            <a:lvl8pPr marL="3429000" indent="-228600" defTabSz="931863" eaLnBrk="0" fontAlgn="base" hangingPunct="0">
              <a:spcBef>
                <a:spcPct val="0"/>
              </a:spcBef>
              <a:spcAft>
                <a:spcPct val="0"/>
              </a:spcAft>
              <a:defRPr>
                <a:solidFill>
                  <a:schemeClr val="tx1"/>
                </a:solidFill>
                <a:latin typeface="Verdana" pitchFamily="34" charset="0"/>
              </a:defRPr>
            </a:lvl8pPr>
            <a:lvl9pPr marL="3886200" indent="-228600" defTabSz="931863" eaLnBrk="0" fontAlgn="base" hangingPunct="0">
              <a:spcBef>
                <a:spcPct val="0"/>
              </a:spcBef>
              <a:spcAft>
                <a:spcPct val="0"/>
              </a:spcAft>
              <a:defRPr>
                <a:solidFill>
                  <a:schemeClr val="tx1"/>
                </a:solidFill>
                <a:latin typeface="Verdana" pitchFamily="34" charset="0"/>
              </a:defRPr>
            </a:lvl9pPr>
          </a:lstStyle>
          <a:p>
            <a:pPr eaLnBrk="1" hangingPunct="1"/>
            <a:fld id="{D7793A79-9153-488E-89D5-37A4507512CE}" type="slidenum">
              <a:rPr lang="en-US" smtClean="0">
                <a:latin typeface="Arial" charset="0"/>
              </a:rPr>
              <a:pPr eaLnBrk="1" hangingPunct="1"/>
              <a:t>38</a:t>
            </a:fld>
            <a:endParaRPr lang="en-US" smtClean="0">
              <a:latin typeface="Arial" charset="0"/>
            </a:endParaRPr>
          </a:p>
        </p:txBody>
      </p:sp>
    </p:spTree>
    <p:extLst>
      <p:ext uri="{BB962C8B-B14F-4D97-AF65-F5344CB8AC3E}">
        <p14:creationId xmlns:p14="http://schemas.microsoft.com/office/powerpoint/2010/main" val="3713996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l-GR"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Verdana" pitchFamily="34" charset="0"/>
              </a:defRPr>
            </a:lvl1pPr>
            <a:lvl2pPr marL="742950" indent="-285750" defTabSz="931863" eaLnBrk="0" hangingPunct="0">
              <a:defRPr>
                <a:solidFill>
                  <a:schemeClr val="tx1"/>
                </a:solidFill>
                <a:latin typeface="Verdana" pitchFamily="34" charset="0"/>
              </a:defRPr>
            </a:lvl2pPr>
            <a:lvl3pPr marL="1143000" indent="-228600" defTabSz="931863" eaLnBrk="0" hangingPunct="0">
              <a:defRPr>
                <a:solidFill>
                  <a:schemeClr val="tx1"/>
                </a:solidFill>
                <a:latin typeface="Verdana" pitchFamily="34" charset="0"/>
              </a:defRPr>
            </a:lvl3pPr>
            <a:lvl4pPr marL="1600200" indent="-228600" defTabSz="931863" eaLnBrk="0" hangingPunct="0">
              <a:defRPr>
                <a:solidFill>
                  <a:schemeClr val="tx1"/>
                </a:solidFill>
                <a:latin typeface="Verdana" pitchFamily="34" charset="0"/>
              </a:defRPr>
            </a:lvl4pPr>
            <a:lvl5pPr marL="2057400" indent="-228600" defTabSz="931863" eaLnBrk="0" hangingPunct="0">
              <a:defRPr>
                <a:solidFill>
                  <a:schemeClr val="tx1"/>
                </a:solidFill>
                <a:latin typeface="Verdana" pitchFamily="34" charset="0"/>
              </a:defRPr>
            </a:lvl5pPr>
            <a:lvl6pPr marL="2514600" indent="-228600" defTabSz="931863" eaLnBrk="0" fontAlgn="base" hangingPunct="0">
              <a:spcBef>
                <a:spcPct val="0"/>
              </a:spcBef>
              <a:spcAft>
                <a:spcPct val="0"/>
              </a:spcAft>
              <a:defRPr>
                <a:solidFill>
                  <a:schemeClr val="tx1"/>
                </a:solidFill>
                <a:latin typeface="Verdana" pitchFamily="34" charset="0"/>
              </a:defRPr>
            </a:lvl6pPr>
            <a:lvl7pPr marL="2971800" indent="-228600" defTabSz="931863" eaLnBrk="0" fontAlgn="base" hangingPunct="0">
              <a:spcBef>
                <a:spcPct val="0"/>
              </a:spcBef>
              <a:spcAft>
                <a:spcPct val="0"/>
              </a:spcAft>
              <a:defRPr>
                <a:solidFill>
                  <a:schemeClr val="tx1"/>
                </a:solidFill>
                <a:latin typeface="Verdana" pitchFamily="34" charset="0"/>
              </a:defRPr>
            </a:lvl7pPr>
            <a:lvl8pPr marL="3429000" indent="-228600" defTabSz="931863" eaLnBrk="0" fontAlgn="base" hangingPunct="0">
              <a:spcBef>
                <a:spcPct val="0"/>
              </a:spcBef>
              <a:spcAft>
                <a:spcPct val="0"/>
              </a:spcAft>
              <a:defRPr>
                <a:solidFill>
                  <a:schemeClr val="tx1"/>
                </a:solidFill>
                <a:latin typeface="Verdana" pitchFamily="34" charset="0"/>
              </a:defRPr>
            </a:lvl8pPr>
            <a:lvl9pPr marL="3886200" indent="-228600" defTabSz="931863" eaLnBrk="0" fontAlgn="base" hangingPunct="0">
              <a:spcBef>
                <a:spcPct val="0"/>
              </a:spcBef>
              <a:spcAft>
                <a:spcPct val="0"/>
              </a:spcAft>
              <a:defRPr>
                <a:solidFill>
                  <a:schemeClr val="tx1"/>
                </a:solidFill>
                <a:latin typeface="Verdana" pitchFamily="34" charset="0"/>
              </a:defRPr>
            </a:lvl9pPr>
          </a:lstStyle>
          <a:p>
            <a:pPr eaLnBrk="1" hangingPunct="1"/>
            <a:fld id="{82D8A718-B6EB-439B-9DEC-D2F313129A36}" type="slidenum">
              <a:rPr lang="en-US" smtClean="0">
                <a:latin typeface="Arial" charset="0"/>
              </a:rPr>
              <a:pPr eaLnBrk="1" hangingPunct="1"/>
              <a:t>39</a:t>
            </a:fld>
            <a:endParaRPr lang="en-US" smtClean="0">
              <a:latin typeface="Arial" charset="0"/>
            </a:endParaRPr>
          </a:p>
        </p:txBody>
      </p:sp>
    </p:spTree>
    <p:extLst>
      <p:ext uri="{BB962C8B-B14F-4D97-AF65-F5344CB8AC3E}">
        <p14:creationId xmlns:p14="http://schemas.microsoft.com/office/powerpoint/2010/main" val="89974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For any prime </a:t>
            </a:r>
            <a:r>
              <a:rPr lang="en-US" altLang="zh-CN" i="1" dirty="0" smtClean="0"/>
              <a:t>p</a:t>
            </a:r>
            <a:r>
              <a:rPr lang="en-US" altLang="zh-CN" dirty="0" smtClean="0"/>
              <a:t> and </a:t>
            </a:r>
            <a:r>
              <a:rPr lang="en-US" altLang="zh-CN" b="1" dirty="0" smtClean="0"/>
              <a:t>any integer </a:t>
            </a:r>
            <a:r>
              <a:rPr lang="en-US" altLang="zh-CN" i="1" dirty="0" smtClean="0"/>
              <a:t>a</a:t>
            </a:r>
            <a:endParaRPr lang="en-US" altLang="zh-CN" dirty="0" smtClean="0"/>
          </a:p>
          <a:p>
            <a:pPr lvl="1"/>
            <a:r>
              <a:rPr lang="en-US" altLang="zh-CN" i="1" dirty="0" err="1" smtClean="0"/>
              <a:t>a</a:t>
            </a:r>
            <a:r>
              <a:rPr lang="en-US" altLang="zh-CN" i="1" baseline="30000" dirty="0" err="1" smtClean="0"/>
              <a:t>p</a:t>
            </a:r>
            <a:r>
              <a:rPr lang="en-US" altLang="zh-CN" baseline="30000" dirty="0" smtClean="0"/>
              <a:t> </a:t>
            </a:r>
            <a:r>
              <a:rPr lang="en-US" altLang="zh-CN" dirty="0" smtClean="0"/>
              <a:t>= </a:t>
            </a:r>
            <a:r>
              <a:rPr lang="en-US" altLang="zh-CN" i="1" dirty="0" smtClean="0"/>
              <a:t>a</a:t>
            </a:r>
            <a:r>
              <a:rPr lang="en-US" altLang="zh-CN" dirty="0" smtClean="0"/>
              <a:t> (mod </a:t>
            </a:r>
            <a:r>
              <a:rPr lang="en-US" altLang="zh-CN" i="1" dirty="0" smtClean="0"/>
              <a:t>p</a:t>
            </a:r>
            <a:r>
              <a:rPr lang="en-US" altLang="zh-CN" dirty="0" smtClean="0"/>
              <a:t>)                                         (1)</a:t>
            </a:r>
          </a:p>
          <a:p>
            <a:r>
              <a:rPr lang="en-US" altLang="zh-CN" dirty="0" smtClean="0"/>
              <a:t>A variant of the </a:t>
            </a:r>
            <a:r>
              <a:rPr lang="en-US" altLang="zh-CN" dirty="0" err="1" smtClean="0"/>
              <a:t>theorm</a:t>
            </a:r>
            <a:r>
              <a:rPr lang="en-US" altLang="zh-CN" dirty="0" smtClean="0"/>
              <a:t>:</a:t>
            </a:r>
          </a:p>
          <a:p>
            <a:r>
              <a:rPr lang="en-US" altLang="zh-CN" dirty="0" smtClean="0"/>
              <a:t>For any prime </a:t>
            </a:r>
            <a:r>
              <a:rPr lang="en-US" altLang="zh-CN" i="1" dirty="0" smtClean="0"/>
              <a:t>p</a:t>
            </a:r>
            <a:r>
              <a:rPr lang="en-US" altLang="zh-CN" dirty="0" smtClean="0"/>
              <a:t> and </a:t>
            </a:r>
            <a:r>
              <a:rPr lang="en-US" altLang="zh-CN" b="1" dirty="0" smtClean="0"/>
              <a:t>any integer </a:t>
            </a:r>
            <a:r>
              <a:rPr lang="en-US" altLang="zh-CN" i="1" dirty="0" smtClean="0"/>
              <a:t>a</a:t>
            </a:r>
            <a:r>
              <a:rPr lang="en-US" altLang="zh-CN" dirty="0" smtClean="0"/>
              <a:t> </a:t>
            </a:r>
            <a:r>
              <a:rPr lang="en-US" altLang="zh-CN" b="1" dirty="0" err="1" smtClean="0"/>
              <a:t>coprime</a:t>
            </a:r>
            <a:r>
              <a:rPr lang="en-US" altLang="zh-CN" dirty="0" smtClean="0"/>
              <a:t> to </a:t>
            </a:r>
            <a:r>
              <a:rPr lang="en-US" altLang="zh-CN" i="1" dirty="0" smtClean="0"/>
              <a:t>p</a:t>
            </a:r>
          </a:p>
          <a:p>
            <a:pPr lvl="1"/>
            <a:r>
              <a:rPr lang="en-US" altLang="zh-CN" i="1" dirty="0" smtClean="0"/>
              <a:t>a</a:t>
            </a:r>
            <a:r>
              <a:rPr lang="en-US" altLang="zh-CN" i="1" baseline="30000" dirty="0" smtClean="0"/>
              <a:t>p</a:t>
            </a:r>
            <a:r>
              <a:rPr lang="en-US" altLang="zh-CN" baseline="30000" dirty="0" smtClean="0"/>
              <a:t>-1 </a:t>
            </a:r>
            <a:r>
              <a:rPr lang="en-US" altLang="zh-CN" dirty="0" smtClean="0"/>
              <a:t>= 1 (mod </a:t>
            </a:r>
            <a:r>
              <a:rPr lang="en-US" altLang="zh-CN" i="1" dirty="0" smtClean="0"/>
              <a:t>p</a:t>
            </a:r>
            <a:r>
              <a:rPr lang="en-US" altLang="zh-CN" dirty="0" smtClean="0"/>
              <a:t>)                                       (2)</a:t>
            </a:r>
          </a:p>
          <a:p>
            <a:pPr lvl="1"/>
            <a:r>
              <a:rPr lang="en-US" altLang="zh-CN" i="1" dirty="0" smtClean="0"/>
              <a:t>a</a:t>
            </a:r>
            <a:r>
              <a:rPr lang="en-US" altLang="zh-CN" i="1" baseline="30000" dirty="0" smtClean="0"/>
              <a:t>p</a:t>
            </a:r>
            <a:r>
              <a:rPr lang="en-US" altLang="zh-CN" baseline="30000" dirty="0" smtClean="0"/>
              <a:t>-1</a:t>
            </a:r>
            <a:r>
              <a:rPr lang="en-US" altLang="zh-CN" dirty="0" smtClean="0"/>
              <a:t> – 1 is always divisible by </a:t>
            </a:r>
            <a:r>
              <a:rPr lang="en-US" altLang="zh-CN" i="1" dirty="0" smtClean="0"/>
              <a:t>p</a:t>
            </a:r>
          </a:p>
          <a:p>
            <a:r>
              <a:rPr lang="en-US" altLang="zh-CN" dirty="0" smtClean="0"/>
              <a:t>Proof of (2)</a:t>
            </a:r>
          </a:p>
          <a:p>
            <a:pPr>
              <a:buNone/>
            </a:pPr>
            <a:r>
              <a:rPr lang="en-US" altLang="zh-CN" dirty="0" smtClean="0"/>
              <a:t>	Set </a:t>
            </a:r>
            <a:r>
              <a:rPr lang="en-US" altLang="zh-CN" i="1" dirty="0" smtClean="0"/>
              <a:t>S</a:t>
            </a:r>
            <a:r>
              <a:rPr lang="en-US" altLang="zh-CN" dirty="0" smtClean="0"/>
              <a:t> = {</a:t>
            </a:r>
            <a:r>
              <a:rPr lang="en-US" altLang="zh-CN" i="1" dirty="0" smtClean="0"/>
              <a:t>a</a:t>
            </a:r>
            <a:r>
              <a:rPr lang="en-US" altLang="zh-CN" dirty="0" smtClean="0"/>
              <a:t>, 2</a:t>
            </a:r>
            <a:r>
              <a:rPr lang="en-US" altLang="zh-CN" i="1" dirty="0" smtClean="0"/>
              <a:t>a</a:t>
            </a:r>
            <a:r>
              <a:rPr lang="en-US" altLang="zh-CN" dirty="0" smtClean="0"/>
              <a:t>, 3</a:t>
            </a:r>
            <a:r>
              <a:rPr lang="en-US" altLang="zh-CN" i="1" dirty="0" smtClean="0"/>
              <a:t>a</a:t>
            </a:r>
            <a:r>
              <a:rPr lang="en-US" altLang="zh-CN" dirty="0" smtClean="0"/>
              <a:t>, 4</a:t>
            </a:r>
            <a:r>
              <a:rPr lang="en-US" altLang="zh-CN" i="1" dirty="0" smtClean="0"/>
              <a:t>a</a:t>
            </a:r>
            <a:r>
              <a:rPr lang="en-US" altLang="zh-CN" dirty="0" smtClean="0"/>
              <a:t>, ......, (</a:t>
            </a:r>
            <a:r>
              <a:rPr lang="en-US" altLang="zh-CN" i="1" dirty="0" smtClean="0"/>
              <a:t>p</a:t>
            </a:r>
            <a:r>
              <a:rPr lang="en-US" altLang="zh-CN" dirty="0" smtClean="0"/>
              <a:t>−1)</a:t>
            </a:r>
            <a:r>
              <a:rPr lang="en-US" altLang="zh-CN" i="1" dirty="0" smtClean="0"/>
              <a:t>a}</a:t>
            </a:r>
            <a:endParaRPr lang="en-US" altLang="zh-CN" dirty="0" smtClean="0"/>
          </a:p>
          <a:p>
            <a:pPr>
              <a:buNone/>
            </a:pPr>
            <a:r>
              <a:rPr lang="en-US" altLang="zh-CN" dirty="0" smtClean="0"/>
              <a:t>	Perform modulo </a:t>
            </a:r>
            <a:r>
              <a:rPr lang="en-US" altLang="zh-CN" i="1" dirty="0" smtClean="0"/>
              <a:t>p</a:t>
            </a:r>
            <a:r>
              <a:rPr lang="en-US" altLang="zh-CN" dirty="0" smtClean="0"/>
              <a:t> on </a:t>
            </a:r>
            <a:r>
              <a:rPr lang="en-US" altLang="zh-CN" i="1" dirty="0" smtClean="0"/>
              <a:t>S</a:t>
            </a:r>
          </a:p>
          <a:p>
            <a:pPr>
              <a:buNone/>
            </a:pPr>
            <a:r>
              <a:rPr lang="en-US" altLang="zh-CN" dirty="0" smtClean="0"/>
              <a:t>	Set </a:t>
            </a:r>
            <a:r>
              <a:rPr lang="en-US" altLang="zh-CN" i="1" dirty="0" smtClean="0"/>
              <a:t>S</a:t>
            </a:r>
            <a:r>
              <a:rPr lang="en-US" altLang="zh-CN" dirty="0" smtClean="0"/>
              <a:t>’ = {1, 2, 3, 4, ......, (</a:t>
            </a:r>
            <a:r>
              <a:rPr lang="en-US" altLang="zh-CN" i="1" dirty="0" smtClean="0"/>
              <a:t>p</a:t>
            </a:r>
            <a:r>
              <a:rPr lang="en-US" altLang="zh-CN" dirty="0" smtClean="0"/>
              <a:t>−1)}</a:t>
            </a:r>
          </a:p>
          <a:p>
            <a:pPr>
              <a:buNone/>
            </a:pPr>
            <a:r>
              <a:rPr lang="en-US" altLang="zh-CN" dirty="0" smtClean="0"/>
              <a:t>	Multiply all of the terms in </a:t>
            </a:r>
            <a:r>
              <a:rPr lang="en-US" altLang="zh-CN" i="1" dirty="0" smtClean="0"/>
              <a:t>S</a:t>
            </a:r>
            <a:r>
              <a:rPr lang="en-US" altLang="zh-CN" dirty="0" smtClean="0"/>
              <a:t> and </a:t>
            </a:r>
            <a:r>
              <a:rPr lang="en-US" altLang="zh-CN" i="1" dirty="0" smtClean="0"/>
              <a:t>S</a:t>
            </a:r>
            <a:r>
              <a:rPr lang="en-US" altLang="zh-CN" dirty="0" smtClean="0"/>
              <a:t>’ would yield</a:t>
            </a:r>
          </a:p>
          <a:p>
            <a:pPr>
              <a:buNone/>
            </a:pPr>
            <a:r>
              <a:rPr lang="en-US" altLang="zh-CN" dirty="0" smtClean="0"/>
              <a:t>		</a:t>
            </a:r>
            <a:r>
              <a:rPr lang="en-US" altLang="zh-CN" i="1" dirty="0" smtClean="0"/>
              <a:t>a</a:t>
            </a:r>
            <a:r>
              <a:rPr lang="en-US" altLang="zh-CN" i="1" baseline="30000" dirty="0" smtClean="0"/>
              <a:t>p</a:t>
            </a:r>
            <a:r>
              <a:rPr lang="en-US" altLang="zh-CN" baseline="30000" dirty="0" smtClean="0"/>
              <a:t>-1</a:t>
            </a:r>
            <a:r>
              <a:rPr lang="en-US" altLang="zh-CN" dirty="0" smtClean="0"/>
              <a:t> </a:t>
            </a:r>
            <a:r>
              <a:rPr lang="en-US" altLang="zh-CN" dirty="0" smtClean="0">
                <a:sym typeface="Symbol"/>
              </a:rPr>
              <a:t> 1  2  …  (</a:t>
            </a:r>
            <a:r>
              <a:rPr lang="en-US" altLang="zh-CN" i="1" dirty="0" smtClean="0">
                <a:sym typeface="Symbol"/>
              </a:rPr>
              <a:t>p</a:t>
            </a:r>
            <a:r>
              <a:rPr lang="en-US" altLang="zh-CN" dirty="0" smtClean="0">
                <a:sym typeface="Symbol"/>
              </a:rPr>
              <a:t>-1)  1  2  …  (</a:t>
            </a:r>
            <a:r>
              <a:rPr lang="en-US" altLang="zh-CN" i="1" dirty="0" smtClean="0">
                <a:sym typeface="Symbol"/>
              </a:rPr>
              <a:t>p</a:t>
            </a:r>
            <a:r>
              <a:rPr lang="en-US" altLang="zh-CN" dirty="0" smtClean="0">
                <a:sym typeface="Symbol"/>
              </a:rPr>
              <a:t>-1)  mod </a:t>
            </a:r>
            <a:r>
              <a:rPr lang="en-US" altLang="zh-CN" i="1" dirty="0" smtClean="0">
                <a:sym typeface="Symbol"/>
              </a:rPr>
              <a:t>p</a:t>
            </a:r>
          </a:p>
          <a:p>
            <a:pPr>
              <a:buNone/>
            </a:pPr>
            <a:r>
              <a:rPr lang="en-US" altLang="zh-CN" dirty="0" smtClean="0"/>
              <a:t>	Cancel out the common factors on both sides then gives the Fermat’s Little Theorem</a:t>
            </a:r>
          </a:p>
          <a:p>
            <a:r>
              <a:rPr lang="en-US" altLang="zh-CN" smtClean="0"/>
              <a:t>Proof of (1)</a:t>
            </a:r>
            <a:endParaRPr lang="zh-CN" altLang="en-US"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4</a:t>
            </a:fld>
            <a:endParaRPr lang="zh-CN" altLang="en-US"/>
          </a:p>
        </p:txBody>
      </p:sp>
    </p:spTree>
    <p:extLst>
      <p:ext uri="{BB962C8B-B14F-4D97-AF65-F5344CB8AC3E}">
        <p14:creationId xmlns:p14="http://schemas.microsoft.com/office/powerpoint/2010/main" val="1139567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Let </a:t>
            </a:r>
            <a:r>
              <a:rPr lang="en-US" altLang="zh-CN" sz="2300" i="1" dirty="0" smtClean="0">
                <a:solidFill>
                  <a:schemeClr val="tx2"/>
                </a:solidFill>
              </a:rPr>
              <a:t>R</a:t>
            </a:r>
            <a:r>
              <a:rPr lang="en-US" altLang="zh-CN" sz="2300" dirty="0" smtClean="0">
                <a:solidFill>
                  <a:schemeClr val="tx2"/>
                </a:solidFill>
              </a:rPr>
              <a:t> = {</a:t>
            </a:r>
            <a:r>
              <a:rPr lang="en-US" altLang="zh-CN" sz="2300" i="1" dirty="0" smtClean="0">
                <a:solidFill>
                  <a:schemeClr val="tx2"/>
                </a:solidFill>
              </a:rPr>
              <a:t>x</a:t>
            </a:r>
            <a:r>
              <a:rPr lang="en-US" altLang="zh-CN" sz="2300" baseline="-25000" dirty="0" smtClean="0">
                <a:solidFill>
                  <a:schemeClr val="tx2"/>
                </a:solidFill>
              </a:rPr>
              <a:t>1</a:t>
            </a:r>
            <a:r>
              <a:rPr lang="en-US" altLang="zh-CN" sz="2300" dirty="0" smtClean="0">
                <a:solidFill>
                  <a:schemeClr val="tx2"/>
                </a:solidFill>
              </a:rPr>
              <a:t>, </a:t>
            </a:r>
            <a:r>
              <a:rPr lang="en-US" altLang="zh-CN" sz="2300" i="1" dirty="0" smtClean="0">
                <a:solidFill>
                  <a:schemeClr val="tx2"/>
                </a:solidFill>
              </a:rPr>
              <a:t>x</a:t>
            </a:r>
            <a:r>
              <a:rPr lang="en-US" altLang="zh-CN" sz="2300" baseline="-25000" dirty="0" smtClean="0">
                <a:solidFill>
                  <a:schemeClr val="tx2"/>
                </a:solidFill>
              </a:rPr>
              <a:t>2</a:t>
            </a:r>
            <a:r>
              <a:rPr lang="en-US" altLang="zh-CN" sz="2300" dirty="0" smtClean="0">
                <a:solidFill>
                  <a:schemeClr val="tx2"/>
                </a:solidFill>
              </a:rPr>
              <a:t>, …, </a:t>
            </a:r>
            <a:r>
              <a:rPr lang="en-US" altLang="zh-CN" sz="2300" i="1" dirty="0" smtClean="0">
                <a:solidFill>
                  <a:schemeClr val="tx2"/>
                </a:solidFill>
              </a:rPr>
              <a:t>x</a:t>
            </a:r>
            <a:r>
              <a:rPr lang="el-GR" sz="2300" i="1" baseline="-25000" dirty="0" smtClean="0">
                <a:solidFill>
                  <a:schemeClr val="tx2"/>
                </a:solidFill>
              </a:rPr>
              <a:t>φ</a:t>
            </a:r>
            <a:r>
              <a:rPr lang="en-US" altLang="zh-CN" sz="2300" baseline="-25000" dirty="0" smtClean="0">
                <a:solidFill>
                  <a:schemeClr val="tx2"/>
                </a:solidFill>
              </a:rPr>
              <a:t>(</a:t>
            </a:r>
            <a:r>
              <a:rPr lang="en-US" altLang="zh-CN" sz="2300" i="1" baseline="-25000" dirty="0" smtClean="0">
                <a:solidFill>
                  <a:schemeClr val="tx2"/>
                </a:solidFill>
              </a:rPr>
              <a:t>n</a:t>
            </a:r>
            <a:r>
              <a:rPr lang="en-US" altLang="zh-CN" sz="2300" baseline="-25000" dirty="0" smtClean="0">
                <a:solidFill>
                  <a:schemeClr val="tx2"/>
                </a:solidFill>
              </a:rPr>
              <a:t>)</a:t>
            </a:r>
            <a:r>
              <a:rPr lang="en-US" altLang="zh-CN" sz="2300" dirty="0" smtClean="0">
                <a:solidFill>
                  <a:schemeClr val="tx2"/>
                </a:solidFill>
              </a:rPr>
              <a:t>} be the set</a:t>
            </a:r>
            <a:r>
              <a:rPr lang="en-US" altLang="zh-CN" sz="2300" baseline="0" dirty="0" smtClean="0">
                <a:solidFill>
                  <a:schemeClr val="tx2"/>
                </a:solidFill>
              </a:rPr>
              <a:t> of all integers less than n that are </a:t>
            </a:r>
            <a:r>
              <a:rPr lang="en-US" altLang="zh-CN" sz="2300" baseline="0" dirty="0" err="1" smtClean="0">
                <a:solidFill>
                  <a:schemeClr val="tx2"/>
                </a:solidFill>
              </a:rPr>
              <a:t>coprime</a:t>
            </a:r>
            <a:r>
              <a:rPr lang="en-US" altLang="zh-CN" sz="2300" baseline="0" dirty="0" smtClean="0">
                <a:solidFill>
                  <a:schemeClr val="tx2"/>
                </a:solidFill>
              </a:rPr>
              <a:t> to 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300" baseline="0" dirty="0" smtClean="0">
                <a:solidFill>
                  <a:schemeClr val="tx2"/>
                </a:solidFill>
              </a:rPr>
              <a:t>Let </a:t>
            </a:r>
            <a:r>
              <a:rPr lang="en-US" altLang="zh-CN" sz="2300" i="1" dirty="0" smtClean="0">
                <a:solidFill>
                  <a:schemeClr val="tx2"/>
                </a:solidFill>
              </a:rPr>
              <a:t>S</a:t>
            </a:r>
            <a:r>
              <a:rPr lang="en-US" altLang="zh-CN" sz="2300" dirty="0" smtClean="0">
                <a:solidFill>
                  <a:schemeClr val="tx2"/>
                </a:solidFill>
              </a:rPr>
              <a:t> = {</a:t>
            </a:r>
            <a:r>
              <a:rPr lang="en-US" altLang="zh-CN" sz="2300" i="1" dirty="0" smtClean="0">
                <a:solidFill>
                  <a:schemeClr val="tx2"/>
                </a:solidFill>
              </a:rPr>
              <a:t>ax</a:t>
            </a:r>
            <a:r>
              <a:rPr lang="en-US" altLang="zh-CN" sz="2300" baseline="-25000" dirty="0" smtClean="0">
                <a:solidFill>
                  <a:schemeClr val="tx2"/>
                </a:solidFill>
              </a:rPr>
              <a:t>1</a:t>
            </a:r>
            <a:r>
              <a:rPr lang="en-US" altLang="zh-CN" sz="2300" dirty="0" smtClean="0">
                <a:solidFill>
                  <a:schemeClr val="tx2"/>
                </a:solidFill>
              </a:rPr>
              <a:t> mod </a:t>
            </a:r>
            <a:r>
              <a:rPr lang="en-US" altLang="zh-CN" sz="2300" i="1" dirty="0" smtClean="0">
                <a:solidFill>
                  <a:schemeClr val="tx2"/>
                </a:solidFill>
              </a:rPr>
              <a:t>n</a:t>
            </a:r>
            <a:r>
              <a:rPr lang="en-US" altLang="zh-CN" sz="2300" dirty="0" smtClean="0">
                <a:solidFill>
                  <a:schemeClr val="tx2"/>
                </a:solidFill>
              </a:rPr>
              <a:t>, </a:t>
            </a:r>
            <a:r>
              <a:rPr lang="en-US" altLang="zh-CN" sz="2300" i="1" dirty="0" smtClean="0">
                <a:solidFill>
                  <a:schemeClr val="tx2"/>
                </a:solidFill>
              </a:rPr>
              <a:t>ax</a:t>
            </a:r>
            <a:r>
              <a:rPr lang="en-US" altLang="zh-CN" sz="2300" baseline="-25000" dirty="0" smtClean="0">
                <a:solidFill>
                  <a:schemeClr val="tx2"/>
                </a:solidFill>
              </a:rPr>
              <a:t>2</a:t>
            </a:r>
            <a:r>
              <a:rPr lang="en-US" altLang="zh-CN" sz="2300" dirty="0" smtClean="0">
                <a:solidFill>
                  <a:schemeClr val="tx2"/>
                </a:solidFill>
              </a:rPr>
              <a:t> mod </a:t>
            </a:r>
            <a:r>
              <a:rPr lang="en-US" altLang="zh-CN" sz="2300" i="1" dirty="0" smtClean="0">
                <a:solidFill>
                  <a:schemeClr val="tx2"/>
                </a:solidFill>
              </a:rPr>
              <a:t>n</a:t>
            </a:r>
            <a:r>
              <a:rPr lang="en-US" altLang="zh-CN" sz="2300" dirty="0" smtClean="0">
                <a:solidFill>
                  <a:schemeClr val="tx2"/>
                </a:solidFill>
              </a:rPr>
              <a:t>, …, </a:t>
            </a:r>
            <a:r>
              <a:rPr lang="en-US" altLang="zh-CN" sz="2300" i="1" dirty="0" smtClean="0">
                <a:solidFill>
                  <a:schemeClr val="tx2"/>
                </a:solidFill>
              </a:rPr>
              <a:t>ax</a:t>
            </a:r>
            <a:r>
              <a:rPr lang="el-GR" sz="2300" i="1" baseline="-25000" dirty="0" smtClean="0">
                <a:solidFill>
                  <a:schemeClr val="tx2"/>
                </a:solidFill>
              </a:rPr>
              <a:t>φ</a:t>
            </a:r>
            <a:r>
              <a:rPr lang="en-US" altLang="zh-CN" sz="2300" baseline="-25000" dirty="0" smtClean="0">
                <a:solidFill>
                  <a:schemeClr val="tx2"/>
                </a:solidFill>
              </a:rPr>
              <a:t>(</a:t>
            </a:r>
            <a:r>
              <a:rPr lang="en-US" altLang="zh-CN" sz="2300" i="1" baseline="-25000" dirty="0" smtClean="0">
                <a:solidFill>
                  <a:schemeClr val="tx2"/>
                </a:solidFill>
              </a:rPr>
              <a:t>n</a:t>
            </a:r>
            <a:r>
              <a:rPr lang="en-US" altLang="zh-CN" sz="2300" baseline="-25000" dirty="0" smtClean="0">
                <a:solidFill>
                  <a:schemeClr val="tx2"/>
                </a:solidFill>
              </a:rPr>
              <a:t>) </a:t>
            </a:r>
            <a:r>
              <a:rPr lang="en-US" altLang="zh-CN" sz="2300" dirty="0" smtClean="0">
                <a:solidFill>
                  <a:schemeClr val="tx2"/>
                </a:solidFill>
              </a:rPr>
              <a:t>mod </a:t>
            </a:r>
            <a:r>
              <a:rPr lang="en-US" altLang="zh-CN" sz="2300" i="1" dirty="0" smtClean="0">
                <a:solidFill>
                  <a:schemeClr val="tx2"/>
                </a:solidFill>
              </a:rPr>
              <a:t>n</a:t>
            </a:r>
            <a:r>
              <a:rPr lang="en-US" altLang="zh-CN" sz="2300" dirty="0" smtClean="0">
                <a:solidFill>
                  <a:schemeClr val="tx2"/>
                </a:solidFill>
              </a:rPr>
              <a:t>} be the set obtained by multiplying each element</a:t>
            </a:r>
            <a:r>
              <a:rPr lang="en-US" altLang="zh-CN" sz="2300" baseline="0" dirty="0" smtClean="0">
                <a:solidFill>
                  <a:schemeClr val="tx2"/>
                </a:solidFill>
              </a:rPr>
              <a:t> in </a:t>
            </a:r>
            <a:r>
              <a:rPr lang="en-US" altLang="zh-CN" sz="2300" i="1" baseline="0" dirty="0" smtClean="0">
                <a:solidFill>
                  <a:schemeClr val="tx2"/>
                </a:solidFill>
              </a:rPr>
              <a:t>R</a:t>
            </a:r>
            <a:r>
              <a:rPr lang="en-US" altLang="zh-CN" sz="2300" baseline="0" dirty="0" smtClean="0">
                <a:solidFill>
                  <a:schemeClr val="tx2"/>
                </a:solidFill>
              </a:rPr>
              <a:t> modulo </a:t>
            </a:r>
            <a:r>
              <a:rPr lang="en-US" altLang="zh-CN" sz="2300" i="1" baseline="0" dirty="0" smtClean="0">
                <a:solidFill>
                  <a:schemeClr val="tx2"/>
                </a:solidFill>
              </a:rPr>
              <a:t>n</a:t>
            </a:r>
            <a:r>
              <a:rPr lang="en-US" altLang="zh-CN" sz="2300" baseline="0" dirty="0" smtClean="0">
                <a:solidFill>
                  <a:schemeClr val="tx2"/>
                </a:solidFill>
              </a:rPr>
              <a:t> by some integer </a:t>
            </a:r>
            <a:r>
              <a:rPr lang="en-US" altLang="zh-CN" sz="2300" i="1" baseline="0" dirty="0" smtClean="0">
                <a:solidFill>
                  <a:schemeClr val="tx2"/>
                </a:solidFill>
              </a:rPr>
              <a:t>a</a:t>
            </a:r>
            <a:r>
              <a:rPr lang="en-US" altLang="zh-CN" sz="2300" baseline="0" dirty="0" smtClean="0">
                <a:solidFill>
                  <a:schemeClr val="tx2"/>
                </a:solidFill>
              </a:rPr>
              <a:t> </a:t>
            </a:r>
            <a:r>
              <a:rPr lang="en-US" altLang="zh-CN" sz="2300" baseline="0" dirty="0" err="1" smtClean="0">
                <a:solidFill>
                  <a:schemeClr val="tx2"/>
                </a:solidFill>
              </a:rPr>
              <a:t>coprime</a:t>
            </a:r>
            <a:r>
              <a:rPr lang="en-US" altLang="zh-CN" sz="2300" baseline="0" dirty="0" smtClean="0">
                <a:solidFill>
                  <a:schemeClr val="tx2"/>
                </a:solidFill>
              </a:rPr>
              <a:t> to </a:t>
            </a:r>
            <a:r>
              <a:rPr lang="en-US" altLang="zh-CN" sz="2300" i="1" baseline="0" dirty="0" smtClean="0">
                <a:solidFill>
                  <a:schemeClr val="tx2"/>
                </a:solidFill>
              </a:rPr>
              <a:t>n</a:t>
            </a:r>
            <a:r>
              <a:rPr lang="en-US" altLang="zh-CN" sz="2300" baseline="0" dirty="0" smtClean="0">
                <a:solidFill>
                  <a:schemeClr val="tx2"/>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300" baseline="0" dirty="0" smtClean="0">
                <a:solidFill>
                  <a:schemeClr val="tx2"/>
                </a:solidFill>
              </a:rPr>
              <a:t>We claim that </a:t>
            </a:r>
            <a:r>
              <a:rPr lang="en-US" altLang="zh-CN" sz="2300" i="1" dirty="0" smtClean="0">
                <a:solidFill>
                  <a:schemeClr val="tx2"/>
                </a:solidFill>
              </a:rPr>
              <a:t>S</a:t>
            </a:r>
            <a:r>
              <a:rPr lang="en-US" altLang="zh-CN" sz="2300" dirty="0" smtClean="0">
                <a:solidFill>
                  <a:schemeClr val="tx2"/>
                </a:solidFill>
              </a:rPr>
              <a:t> = merely a permutation of </a:t>
            </a:r>
            <a:r>
              <a:rPr lang="en-US" altLang="zh-CN" sz="2300" i="1" dirty="0" smtClean="0">
                <a:solidFill>
                  <a:schemeClr val="tx2"/>
                </a:solidFill>
              </a:rPr>
              <a:t>R</a:t>
            </a:r>
            <a:r>
              <a:rPr lang="en-US" altLang="zh-CN" sz="2300" dirty="0" smtClean="0">
                <a:solidFill>
                  <a:schemeClr val="tx2"/>
                </a:solidFill>
              </a:rPr>
              <a:t>. To prove this, we first note that </a:t>
            </a:r>
            <a:r>
              <a:rPr lang="en-US" altLang="zh-CN" sz="2300" i="1" dirty="0" err="1" smtClean="0">
                <a:solidFill>
                  <a:schemeClr val="tx2"/>
                </a:solidFill>
              </a:rPr>
              <a:t>ax</a:t>
            </a:r>
            <a:r>
              <a:rPr lang="en-US" altLang="zh-CN" sz="2300" i="1" baseline="-25000" dirty="0" err="1" smtClean="0">
                <a:solidFill>
                  <a:schemeClr val="tx2"/>
                </a:solidFill>
              </a:rPr>
              <a:t>i</a:t>
            </a:r>
            <a:r>
              <a:rPr lang="en-US" altLang="zh-CN" sz="2300" dirty="0" smtClean="0">
                <a:solidFill>
                  <a:schemeClr val="tx2"/>
                </a:solidFill>
              </a:rPr>
              <a:t> mod </a:t>
            </a:r>
            <a:r>
              <a:rPr lang="en-US" altLang="zh-CN" sz="2300" i="1" dirty="0" smtClean="0">
                <a:solidFill>
                  <a:schemeClr val="tx2"/>
                </a:solidFill>
              </a:rPr>
              <a:t>n</a:t>
            </a:r>
            <a:r>
              <a:rPr lang="en-US" altLang="zh-CN" sz="2300" dirty="0" smtClean="0">
                <a:solidFill>
                  <a:schemeClr val="tx2"/>
                </a:solidFill>
              </a:rPr>
              <a:t>, cannot be zero, </a:t>
            </a:r>
            <a:r>
              <a:rPr lang="en-US" altLang="zh-CN" sz="2300" i="1" dirty="0" err="1" smtClean="0">
                <a:solidFill>
                  <a:schemeClr val="tx2"/>
                </a:solidFill>
              </a:rPr>
              <a:t>ax</a:t>
            </a:r>
            <a:r>
              <a:rPr lang="en-US" altLang="zh-CN" sz="2300" i="1" baseline="-25000" dirty="0" err="1" smtClean="0">
                <a:solidFill>
                  <a:schemeClr val="tx2"/>
                </a:solidFill>
              </a:rPr>
              <a:t>i</a:t>
            </a:r>
            <a:r>
              <a:rPr lang="en-US" altLang="zh-CN" sz="2300" dirty="0" smtClean="0">
                <a:solidFill>
                  <a:schemeClr val="tx2"/>
                </a:solidFill>
              </a:rPr>
              <a:t> is </a:t>
            </a:r>
            <a:r>
              <a:rPr lang="en-US" altLang="zh-CN" sz="2300" dirty="0" err="1" smtClean="0">
                <a:solidFill>
                  <a:schemeClr val="tx2"/>
                </a:solidFill>
              </a:rPr>
              <a:t>coprime</a:t>
            </a:r>
            <a:r>
              <a:rPr lang="en-US" altLang="zh-CN" sz="2300" dirty="0" smtClean="0">
                <a:solidFill>
                  <a:schemeClr val="tx2"/>
                </a:solidFill>
              </a:rPr>
              <a:t> to </a:t>
            </a:r>
            <a:r>
              <a:rPr lang="en-US" altLang="zh-CN" sz="2300" i="1" dirty="0" smtClean="0">
                <a:solidFill>
                  <a:schemeClr val="tx2"/>
                </a:solidFill>
              </a:rPr>
              <a:t>n</a:t>
            </a:r>
            <a:r>
              <a:rPr lang="en-US" altLang="zh-CN" sz="2300" dirty="0" smtClean="0">
                <a:solidFill>
                  <a:schemeClr val="tx2"/>
                </a:solidFill>
                <a:sym typeface="Symbol"/>
              </a:rPr>
              <a:t>. Next, we show that for </a:t>
            </a:r>
            <a:r>
              <a:rPr lang="en-US" altLang="zh-CN" sz="2300" i="1" dirty="0" err="1" smtClean="0">
                <a:solidFill>
                  <a:schemeClr val="tx2"/>
                </a:solidFill>
                <a:sym typeface="Symbol"/>
              </a:rPr>
              <a:t>i</a:t>
            </a:r>
            <a:r>
              <a:rPr lang="en-US" altLang="zh-CN" sz="2300" dirty="0" smtClean="0">
                <a:solidFill>
                  <a:schemeClr val="tx2"/>
                </a:solidFill>
                <a:sym typeface="Symbol"/>
              </a:rPr>
              <a:t> and </a:t>
            </a:r>
            <a:r>
              <a:rPr lang="en-US" altLang="zh-CN" sz="2300" i="1" dirty="0" smtClean="0">
                <a:solidFill>
                  <a:schemeClr val="tx2"/>
                </a:solidFill>
                <a:sym typeface="Symbol"/>
              </a:rPr>
              <a:t>j</a:t>
            </a:r>
            <a:r>
              <a:rPr lang="en-US" altLang="zh-CN" sz="2300" dirty="0" smtClean="0">
                <a:solidFill>
                  <a:schemeClr val="tx2"/>
                </a:solidFill>
              </a:rPr>
              <a:t> (1 ≤ </a:t>
            </a:r>
            <a:r>
              <a:rPr lang="en-US" altLang="zh-CN" sz="2300" i="1" dirty="0" err="1" smtClean="0">
                <a:solidFill>
                  <a:schemeClr val="tx2"/>
                </a:solidFill>
              </a:rPr>
              <a:t>i</a:t>
            </a:r>
            <a:r>
              <a:rPr lang="en-US" altLang="zh-CN" sz="2300" dirty="0" smtClean="0">
                <a:solidFill>
                  <a:schemeClr val="tx2"/>
                </a:solidFill>
              </a:rPr>
              <a:t>, </a:t>
            </a:r>
            <a:r>
              <a:rPr lang="en-US" altLang="zh-CN" sz="2300" i="1" dirty="0" smtClean="0">
                <a:solidFill>
                  <a:schemeClr val="tx2"/>
                </a:solidFill>
              </a:rPr>
              <a:t>j</a:t>
            </a:r>
            <a:r>
              <a:rPr lang="en-US" altLang="zh-CN" sz="2300" dirty="0" smtClean="0">
                <a:solidFill>
                  <a:schemeClr val="tx2"/>
                </a:solidFill>
              </a:rPr>
              <a:t> ≤ </a:t>
            </a:r>
            <a:r>
              <a:rPr lang="el-GR" sz="2300" i="1" dirty="0" smtClean="0">
                <a:solidFill>
                  <a:schemeClr val="tx2"/>
                </a:solidFill>
              </a:rPr>
              <a:t>φ</a:t>
            </a:r>
            <a:r>
              <a:rPr lang="en-US" altLang="zh-CN" sz="2300" dirty="0" smtClean="0">
                <a:solidFill>
                  <a:schemeClr val="tx2"/>
                </a:solidFill>
              </a:rPr>
              <a:t>(</a:t>
            </a:r>
            <a:r>
              <a:rPr lang="en-US" altLang="zh-CN" sz="2300" i="1" dirty="0" smtClean="0">
                <a:solidFill>
                  <a:schemeClr val="tx2"/>
                </a:solidFill>
              </a:rPr>
              <a:t>n</a:t>
            </a:r>
            <a:r>
              <a:rPr lang="en-US" altLang="zh-CN" sz="2300" dirty="0" smtClean="0">
                <a:solidFill>
                  <a:schemeClr val="tx2"/>
                </a:solidFill>
              </a:rPr>
              <a:t>), </a:t>
            </a:r>
            <a:r>
              <a:rPr lang="en-US" altLang="zh-CN" sz="2300" i="1" dirty="0" err="1" smtClean="0">
                <a:solidFill>
                  <a:schemeClr val="tx2"/>
                </a:solidFill>
              </a:rPr>
              <a:t>i</a:t>
            </a:r>
            <a:r>
              <a:rPr lang="en-US" altLang="zh-CN" sz="2300" i="1" dirty="0" smtClean="0">
                <a:solidFill>
                  <a:schemeClr val="tx2"/>
                </a:solidFill>
              </a:rPr>
              <a:t> </a:t>
            </a:r>
            <a:r>
              <a:rPr lang="en-US" altLang="zh-CN" sz="2300" dirty="0" smtClean="0">
                <a:solidFill>
                  <a:schemeClr val="tx2"/>
                </a:solidFill>
              </a:rPr>
              <a:t>≠ </a:t>
            </a:r>
            <a:r>
              <a:rPr lang="en-US" altLang="zh-CN" sz="2300" i="1" dirty="0" smtClean="0">
                <a:solidFill>
                  <a:schemeClr val="tx2"/>
                </a:solidFill>
              </a:rPr>
              <a:t>j</a:t>
            </a:r>
            <a:r>
              <a:rPr lang="en-US" altLang="zh-CN" sz="2300" dirty="0" smtClean="0">
                <a:solidFill>
                  <a:schemeClr val="tx2"/>
                </a:solidFill>
              </a:rPr>
              <a:t>),</a:t>
            </a:r>
            <a:r>
              <a:rPr lang="zh-CN" altLang="en-US" sz="2300" dirty="0" smtClean="0">
                <a:solidFill>
                  <a:schemeClr val="tx2"/>
                </a:solidFill>
              </a:rPr>
              <a:t> </a:t>
            </a:r>
            <a:r>
              <a:rPr lang="en-US" altLang="zh-CN" sz="2300" i="1" dirty="0" err="1" smtClean="0">
                <a:solidFill>
                  <a:schemeClr val="tx2"/>
                </a:solidFill>
              </a:rPr>
              <a:t>ax</a:t>
            </a:r>
            <a:r>
              <a:rPr lang="en-US" altLang="zh-CN" sz="2300" i="1" baseline="-25000" dirty="0" err="1" smtClean="0">
                <a:solidFill>
                  <a:schemeClr val="tx2"/>
                </a:solidFill>
              </a:rPr>
              <a:t>i</a:t>
            </a:r>
            <a:r>
              <a:rPr lang="en-US" altLang="zh-CN" sz="2300" dirty="0" smtClean="0">
                <a:solidFill>
                  <a:schemeClr val="tx2"/>
                </a:solidFill>
              </a:rPr>
              <a:t> mod </a:t>
            </a:r>
            <a:r>
              <a:rPr lang="en-US" altLang="zh-CN" sz="2300" i="1" dirty="0" smtClean="0">
                <a:solidFill>
                  <a:schemeClr val="tx2"/>
                </a:solidFill>
              </a:rPr>
              <a:t>n</a:t>
            </a:r>
            <a:r>
              <a:rPr lang="en-US" altLang="zh-CN" sz="2300" dirty="0" smtClean="0">
                <a:solidFill>
                  <a:schemeClr val="tx2"/>
                </a:solidFill>
              </a:rPr>
              <a:t> ≠ </a:t>
            </a:r>
            <a:r>
              <a:rPr lang="en-US" altLang="zh-CN" sz="2300" i="1" dirty="0" err="1" smtClean="0">
                <a:solidFill>
                  <a:schemeClr val="tx2"/>
                </a:solidFill>
              </a:rPr>
              <a:t>ax</a:t>
            </a:r>
            <a:r>
              <a:rPr lang="en-US" altLang="zh-CN" sz="2300" i="1" baseline="-25000" dirty="0" err="1" smtClean="0">
                <a:solidFill>
                  <a:schemeClr val="tx2"/>
                </a:solidFill>
              </a:rPr>
              <a:t>j</a:t>
            </a:r>
            <a:r>
              <a:rPr lang="en-US" altLang="zh-CN" sz="2300" dirty="0" smtClean="0">
                <a:solidFill>
                  <a:schemeClr val="tx2"/>
                </a:solidFill>
              </a:rPr>
              <a:t> mod </a:t>
            </a:r>
            <a:r>
              <a:rPr lang="en-US" altLang="zh-CN" sz="2300" i="1" dirty="0" smtClean="0">
                <a:solidFill>
                  <a:schemeClr val="tx2"/>
                </a:solidFill>
              </a:rPr>
              <a:t>n</a:t>
            </a:r>
            <a:r>
              <a:rPr lang="en-US" altLang="zh-CN" sz="2300" dirty="0" smtClean="0">
                <a:solidFill>
                  <a:schemeClr val="tx2"/>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300" dirty="0" smtClean="0">
                <a:solidFill>
                  <a:schemeClr val="tx2"/>
                </a:solidFill>
              </a:rPr>
              <a:t>It implies that multiplying all elements</a:t>
            </a:r>
            <a:r>
              <a:rPr lang="en-US" altLang="zh-CN" sz="2300" baseline="0" dirty="0" smtClean="0">
                <a:solidFill>
                  <a:schemeClr val="tx2"/>
                </a:solidFill>
              </a:rPr>
              <a:t> in S should equal the product of all elements in R. That is </a:t>
            </a:r>
            <a:r>
              <a:rPr lang="zh-CN" altLang="en-US" sz="2300" kern="1200" dirty="0" smtClean="0">
                <a:solidFill>
                  <a:schemeClr val="tx1"/>
                </a:solidFill>
                <a:latin typeface="+mn-lt"/>
                <a:ea typeface="+mn-ea"/>
                <a:cs typeface="+mn-cs"/>
              </a:rPr>
              <a:t>∏</a:t>
            </a:r>
            <a:r>
              <a:rPr lang="en-US" altLang="zh-CN" sz="2300" i="1" dirty="0" err="1" smtClean="0"/>
              <a:t>s</a:t>
            </a:r>
            <a:r>
              <a:rPr lang="en-US" altLang="zh-CN" sz="2300" i="1" baseline="-25000" dirty="0" err="1" smtClean="0"/>
              <a:t>i</a:t>
            </a:r>
            <a:r>
              <a:rPr lang="en-US" altLang="zh-CN" sz="2300" dirty="0" smtClean="0"/>
              <a:t> </a:t>
            </a:r>
            <a:r>
              <a:rPr lang="en-US" altLang="zh-CN" sz="2300" dirty="0" smtClean="0">
                <a:sym typeface="Symbol"/>
              </a:rPr>
              <a:t> </a:t>
            </a:r>
            <a:r>
              <a:rPr lang="en-US" altLang="zh-CN" sz="2300" i="1" dirty="0" smtClean="0">
                <a:sym typeface="Symbol"/>
              </a:rPr>
              <a:t>S</a:t>
            </a:r>
            <a:r>
              <a:rPr lang="en-US" altLang="zh-CN" sz="2300" dirty="0" smtClean="0">
                <a:sym typeface="Symbol"/>
              </a:rPr>
              <a:t> mod </a:t>
            </a:r>
            <a:r>
              <a:rPr lang="en-US" altLang="zh-CN" sz="2300" i="1" dirty="0" smtClean="0">
                <a:solidFill>
                  <a:schemeClr val="tx2"/>
                </a:solidFill>
              </a:rPr>
              <a:t>n</a:t>
            </a:r>
            <a:r>
              <a:rPr lang="en-US" altLang="zh-CN" sz="2300" dirty="0" smtClean="0">
                <a:sym typeface="Symbol"/>
              </a:rPr>
              <a:t> =</a:t>
            </a:r>
            <a:r>
              <a:rPr lang="en-US" altLang="zh-CN" sz="2300" dirty="0" smtClean="0">
                <a:latin typeface="+mn-ea"/>
                <a:sym typeface="Symbol"/>
              </a:rPr>
              <a:t> </a:t>
            </a:r>
            <a:r>
              <a:rPr lang="zh-CN" altLang="en-US" sz="2300" dirty="0" smtClean="0">
                <a:latin typeface="+mn-ea"/>
              </a:rPr>
              <a:t>∏</a:t>
            </a:r>
            <a:r>
              <a:rPr lang="en-US" altLang="zh-CN" sz="2300" i="1" dirty="0" err="1" smtClean="0"/>
              <a:t>r</a:t>
            </a:r>
            <a:r>
              <a:rPr lang="en-US" altLang="zh-CN" sz="2300" i="1" baseline="-25000" dirty="0" err="1" smtClean="0"/>
              <a:t>i</a:t>
            </a:r>
            <a:r>
              <a:rPr lang="en-US" altLang="zh-CN" sz="2300" dirty="0" smtClean="0"/>
              <a:t> </a:t>
            </a:r>
            <a:r>
              <a:rPr lang="en-US" altLang="zh-CN" sz="2300" dirty="0" smtClean="0">
                <a:sym typeface="Symbol"/>
              </a:rPr>
              <a:t> </a:t>
            </a:r>
            <a:r>
              <a:rPr lang="en-US" altLang="zh-CN" sz="2300" i="1" dirty="0" smtClean="0">
                <a:sym typeface="Symbol"/>
              </a:rPr>
              <a:t>R</a:t>
            </a:r>
            <a:r>
              <a:rPr lang="en-US" altLang="zh-CN" sz="2300" dirty="0" smtClean="0">
                <a:sym typeface="Symbol"/>
              </a:rPr>
              <a:t> mod </a:t>
            </a:r>
            <a:r>
              <a:rPr lang="en-US" altLang="zh-CN" sz="2300" i="1" dirty="0" smtClean="0">
                <a:solidFill>
                  <a:schemeClr val="tx2"/>
                </a:solidFill>
              </a:rPr>
              <a:t>n</a:t>
            </a:r>
            <a:r>
              <a:rPr lang="en-US" altLang="zh-CN" sz="2300" dirty="0" smtClean="0">
                <a:solidFill>
                  <a:schemeClr val="tx2"/>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300" dirty="0" smtClean="0">
                <a:solidFill>
                  <a:schemeClr val="tx2"/>
                </a:solidFill>
              </a:rPr>
              <a:t>Looking at the individual element in S, multiplying each element in S will give us a result that is a</a:t>
            </a:r>
            <a:r>
              <a:rPr lang="el-GR" sz="2300" i="1" baseline="30000" dirty="0" smtClean="0">
                <a:solidFill>
                  <a:schemeClr val="tx2"/>
                </a:solidFill>
              </a:rPr>
              <a:t>φ</a:t>
            </a:r>
            <a:r>
              <a:rPr lang="en-US" altLang="zh-CN" sz="2300" baseline="30000" dirty="0" smtClean="0">
                <a:solidFill>
                  <a:schemeClr val="tx2"/>
                </a:solidFill>
              </a:rPr>
              <a:t>(</a:t>
            </a:r>
            <a:r>
              <a:rPr lang="en-US" altLang="zh-CN" sz="2300" i="1" baseline="30000" dirty="0" smtClean="0">
                <a:solidFill>
                  <a:schemeClr val="tx2"/>
                </a:solidFill>
              </a:rPr>
              <a:t>n</a:t>
            </a:r>
            <a:r>
              <a:rPr lang="en-US" altLang="zh-CN" sz="2300" baseline="30000" dirty="0" smtClean="0">
                <a:solidFill>
                  <a:schemeClr val="tx2"/>
                </a:solidFill>
              </a:rPr>
              <a:t>)</a:t>
            </a:r>
            <a:r>
              <a:rPr lang="en-US" altLang="zh-CN" sz="2300" dirty="0" smtClean="0">
                <a:solidFill>
                  <a:schemeClr val="tx2"/>
                </a:solidFill>
              </a:rPr>
              <a:t> times the product of all elements in R. So the above equation</a:t>
            </a:r>
            <a:r>
              <a:rPr lang="en-US" altLang="zh-CN" sz="2300" baseline="0" dirty="0" smtClean="0">
                <a:solidFill>
                  <a:schemeClr val="tx2"/>
                </a:solidFill>
              </a:rPr>
              <a:t> can be expressed as</a:t>
            </a:r>
            <a:endParaRPr lang="en-US" altLang="zh-CN" sz="2300" dirty="0" smtClean="0">
              <a:solidFill>
                <a:schemeClr val="tx2"/>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300" b="0" i="1" u="none" strike="noStrike" kern="1200" cap="none" spc="0" normalizeH="0" baseline="0" noProof="0" dirty="0" smtClean="0">
                <a:ln>
                  <a:noFill/>
                </a:ln>
                <a:solidFill>
                  <a:schemeClr val="tx1"/>
                </a:solidFill>
                <a:effectLst/>
                <a:uLnTx/>
                <a:uFillTx/>
              </a:rPr>
              <a:t>a</a:t>
            </a:r>
            <a:r>
              <a:rPr lang="el-GR" sz="2300" i="1" baseline="30000" dirty="0" smtClean="0">
                <a:solidFill>
                  <a:schemeClr val="tx2"/>
                </a:solidFill>
              </a:rPr>
              <a:t>φ</a:t>
            </a:r>
            <a:r>
              <a:rPr lang="en-US" altLang="zh-CN" sz="2300" baseline="30000" dirty="0" smtClean="0">
                <a:solidFill>
                  <a:schemeClr val="tx2"/>
                </a:solidFill>
              </a:rPr>
              <a:t>(</a:t>
            </a:r>
            <a:r>
              <a:rPr lang="en-US" altLang="zh-CN" sz="2300" i="1" baseline="30000" dirty="0" smtClean="0">
                <a:solidFill>
                  <a:schemeClr val="tx2"/>
                </a:solidFill>
              </a:rPr>
              <a:t>n</a:t>
            </a:r>
            <a:r>
              <a:rPr lang="en-US" altLang="zh-CN" sz="2300" baseline="30000" dirty="0" smtClean="0">
                <a:solidFill>
                  <a:schemeClr val="tx2"/>
                </a:solidFill>
              </a:rPr>
              <a:t>)</a:t>
            </a:r>
            <a:r>
              <a:rPr kumimoji="0" lang="en-US" altLang="zh-CN" sz="2300" b="0" i="0" u="none" strike="noStrike" kern="1200" cap="none" spc="0" normalizeH="0" baseline="0" noProof="0" dirty="0" smtClean="0">
                <a:ln>
                  <a:noFill/>
                </a:ln>
                <a:solidFill>
                  <a:schemeClr val="tx1"/>
                </a:solidFill>
                <a:effectLst/>
                <a:uLnTx/>
                <a:uFillTx/>
              </a:rPr>
              <a:t> </a:t>
            </a:r>
            <a:r>
              <a:rPr lang="zh-CN" altLang="en-US" sz="2300" dirty="0" smtClean="0">
                <a:latin typeface="+mn-ea"/>
              </a:rPr>
              <a:t>∏</a:t>
            </a:r>
            <a:r>
              <a:rPr lang="en-US" altLang="zh-CN" sz="2300" i="1" dirty="0" err="1" smtClean="0"/>
              <a:t>r</a:t>
            </a:r>
            <a:r>
              <a:rPr lang="en-US" altLang="zh-CN" sz="2300" i="1" baseline="-25000" dirty="0" err="1" smtClean="0"/>
              <a:t>i</a:t>
            </a:r>
            <a:r>
              <a:rPr lang="en-US" altLang="zh-CN" sz="2300" dirty="0" smtClean="0"/>
              <a:t> </a:t>
            </a:r>
            <a:r>
              <a:rPr lang="en-US" altLang="zh-CN" sz="2300" dirty="0" smtClean="0">
                <a:sym typeface="Symbol"/>
              </a:rPr>
              <a:t> </a:t>
            </a:r>
            <a:r>
              <a:rPr lang="en-US" altLang="zh-CN" sz="2300" i="1" dirty="0" smtClean="0">
                <a:sym typeface="Symbol"/>
              </a:rPr>
              <a:t>R</a:t>
            </a:r>
            <a:r>
              <a:rPr lang="en-US" altLang="zh-CN" sz="2300" dirty="0" smtClean="0">
                <a:sym typeface="Symbol"/>
              </a:rPr>
              <a:t>  </a:t>
            </a:r>
            <a:r>
              <a:rPr lang="zh-CN" altLang="en-US" sz="2300" dirty="0" smtClean="0">
                <a:latin typeface="+mn-ea"/>
              </a:rPr>
              <a:t>∏</a:t>
            </a:r>
            <a:r>
              <a:rPr lang="en-US" altLang="zh-CN" sz="2300" i="1" dirty="0" err="1" smtClean="0"/>
              <a:t>r</a:t>
            </a:r>
            <a:r>
              <a:rPr lang="en-US" altLang="zh-CN" sz="2300" i="1" baseline="-25000" dirty="0" err="1" smtClean="0"/>
              <a:t>i</a:t>
            </a:r>
            <a:r>
              <a:rPr lang="en-US" altLang="zh-CN" sz="2300" dirty="0" smtClean="0"/>
              <a:t> </a:t>
            </a:r>
            <a:r>
              <a:rPr lang="en-US" altLang="zh-CN" sz="2300" dirty="0" smtClean="0">
                <a:sym typeface="Symbol"/>
              </a:rPr>
              <a:t> </a:t>
            </a:r>
            <a:r>
              <a:rPr lang="en-US" altLang="zh-CN" sz="2300" i="1" dirty="0" smtClean="0">
                <a:sym typeface="Symbol"/>
              </a:rPr>
              <a:t>R</a:t>
            </a:r>
            <a:r>
              <a:rPr lang="en-US" altLang="zh-CN" sz="2300" dirty="0" smtClean="0">
                <a:sym typeface="Symbol"/>
              </a:rPr>
              <a:t> mod </a:t>
            </a:r>
            <a:r>
              <a:rPr lang="en-US" altLang="zh-CN" sz="2300" i="1" dirty="0" smtClean="0">
                <a:solidFill>
                  <a:schemeClr val="tx2"/>
                </a:solidFill>
              </a:rPr>
              <a:t>n</a:t>
            </a:r>
            <a:r>
              <a:rPr lang="en-US" altLang="zh-CN" sz="2300" dirty="0" smtClean="0">
                <a:sym typeface="Symbol"/>
              </a:rPr>
              <a:t> </a:t>
            </a:r>
            <a:endParaRPr kumimoji="0" lang="en-US" altLang="zh-CN" sz="2300" b="0" i="0" u="none" strike="noStrike" kern="1200" cap="none" spc="0" normalizeH="0" baseline="0" noProof="0" dirty="0" smtClean="0">
              <a:ln>
                <a:noFill/>
              </a:ln>
              <a:solidFill>
                <a:schemeClr val="tx1"/>
              </a:solidFill>
              <a:effectLst/>
              <a:uLnTx/>
              <a:uFillTx/>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When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is a prime, </a:t>
            </a:r>
            <a:r>
              <a:rPr kumimoji="0" lang="el-GR" sz="2000" b="0" i="1" u="none" strike="noStrike" kern="1200" cap="none" spc="0" normalizeH="0" baseline="0" noProof="0" dirty="0" smtClean="0">
                <a:ln>
                  <a:noFill/>
                </a:ln>
                <a:solidFill>
                  <a:schemeClr val="tx1"/>
                </a:solidFill>
                <a:effectLst/>
                <a:uLnTx/>
                <a:uFillTx/>
                <a:latin typeface="+mn-lt"/>
                <a:ea typeface="+mn-ea"/>
                <a:cs typeface="+mn-cs"/>
              </a:rPr>
              <a:t>φ</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n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sym typeface="Symbol"/>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1. In this case, Euler’s theorem reduces the Fermat’s little theorem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300" dirty="0" smtClean="0">
              <a:solidFill>
                <a:schemeClr val="tx2"/>
              </a:solidFill>
            </a:endParaRPr>
          </a:p>
          <a:p>
            <a:endParaRPr lang="zh-CN" altLang="en-US"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6</a:t>
            </a:fld>
            <a:endParaRPr lang="zh-CN" altLang="en-US"/>
          </a:p>
        </p:txBody>
      </p:sp>
    </p:spTree>
    <p:extLst>
      <p:ext uri="{BB962C8B-B14F-4D97-AF65-F5344CB8AC3E}">
        <p14:creationId xmlns:p14="http://schemas.microsoft.com/office/powerpoint/2010/main" val="45296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For any positive integer </a:t>
            </a:r>
            <a:r>
              <a:rPr lang="en-US" altLang="zh-CN" i="1" dirty="0" smtClean="0"/>
              <a:t>M</a:t>
            </a:r>
            <a:r>
              <a:rPr lang="en-US" altLang="zh-CN" dirty="0" smtClean="0"/>
              <a:t>, any integer in the set </a:t>
            </a:r>
            <a:r>
              <a:rPr lang="en-US" altLang="zh-CN" i="1" dirty="0" smtClean="0"/>
              <a:t>Z</a:t>
            </a:r>
            <a:r>
              <a:rPr lang="en-US" altLang="zh-CN" i="1" baseline="-25000" dirty="0" smtClean="0"/>
              <a:t>M</a:t>
            </a:r>
            <a:r>
              <a:rPr lang="en-US" altLang="zh-CN" dirty="0" smtClean="0"/>
              <a:t> = {0,1,2,....,</a:t>
            </a:r>
            <a:r>
              <a:rPr lang="en-US" altLang="zh-CN" i="1" dirty="0" smtClean="0"/>
              <a:t> M </a:t>
            </a:r>
            <a:r>
              <a:rPr lang="en-US" altLang="zh-CN" dirty="0" smtClean="0"/>
              <a:t>−1} can be reconstructed from residues with respect to a set of different </a:t>
            </a:r>
            <a:r>
              <a:rPr lang="en-US" altLang="zh-CN" dirty="0" err="1" smtClean="0"/>
              <a:t>moduli</a:t>
            </a:r>
            <a:r>
              <a:rPr lang="en-US" altLang="zh-CN" dirty="0" smtClean="0"/>
              <a:t> provided the </a:t>
            </a:r>
            <a:r>
              <a:rPr lang="en-US" altLang="zh-CN" dirty="0" err="1" smtClean="0"/>
              <a:t>moduli</a:t>
            </a:r>
            <a:r>
              <a:rPr lang="en-US" altLang="zh-CN" dirty="0" smtClean="0"/>
              <a:t> are </a:t>
            </a:r>
            <a:r>
              <a:rPr lang="en-US" altLang="zh-CN" dirty="0" err="1" smtClean="0"/>
              <a:t>coprime</a:t>
            </a:r>
            <a:r>
              <a:rPr lang="en-US" altLang="zh-CN" dirty="0" smtClean="0"/>
              <a:t> to each other on a </a:t>
            </a:r>
            <a:r>
              <a:rPr lang="en-US" altLang="zh-CN" dirty="0" err="1" smtClean="0"/>
              <a:t>pairwise</a:t>
            </a:r>
            <a:r>
              <a:rPr lang="en-US" altLang="zh-CN" dirty="0" smtClean="0"/>
              <a:t> basis</a:t>
            </a:r>
          </a:p>
          <a:p>
            <a:r>
              <a:rPr lang="en-US" altLang="zh-CN" dirty="0" smtClean="0"/>
              <a:t>For example, the prime factors of 10 are 2 and 5. Now let’s consider an integer 9 in Z10. Its residue modulo 2 is 1 and the residue modulo 5 is 4. So 9 can be represented by the </a:t>
            </a:r>
            <a:r>
              <a:rPr lang="en-US" altLang="zh-CN" dirty="0" err="1" smtClean="0"/>
              <a:t>tuple</a:t>
            </a:r>
            <a:r>
              <a:rPr lang="en-US" altLang="zh-CN" dirty="0" smtClean="0"/>
              <a:t>(1,4)</a:t>
            </a:r>
          </a:p>
          <a:p>
            <a:r>
              <a:rPr lang="en-US" altLang="zh-CN" dirty="0" smtClean="0"/>
              <a:t>Let us express a decomposition of M into factors that are pair-wise </a:t>
            </a:r>
            <a:r>
              <a:rPr lang="en-US" altLang="zh-CN" dirty="0" err="1" smtClean="0"/>
              <a:t>coprime</a:t>
            </a:r>
            <a:r>
              <a:rPr lang="en-US" altLang="zh-CN" dirty="0" smtClean="0"/>
              <a:t> by</a:t>
            </a:r>
          </a:p>
          <a:p>
            <a:endParaRPr lang="en-US" altLang="zh-CN" dirty="0" smtClean="0"/>
          </a:p>
          <a:p>
            <a:r>
              <a:rPr lang="en-US" altLang="zh-CN" dirty="0" smtClean="0"/>
              <a:t>Therefore, the following must be true for the factors: </a:t>
            </a:r>
            <a:r>
              <a:rPr lang="en-US" altLang="zh-CN" dirty="0" err="1" smtClean="0"/>
              <a:t>gcd</a:t>
            </a:r>
            <a:r>
              <a:rPr lang="en-US" altLang="zh-CN" dirty="0" smtClean="0"/>
              <a:t>(</a:t>
            </a:r>
            <a:r>
              <a:rPr lang="en-US" altLang="zh-CN" i="1" dirty="0" smtClean="0"/>
              <a:t>m</a:t>
            </a:r>
            <a:r>
              <a:rPr lang="en-US" altLang="zh-CN" i="1" baseline="-25000" dirty="0" smtClean="0"/>
              <a:t>i</a:t>
            </a:r>
            <a:r>
              <a:rPr lang="en-US" altLang="zh-CN" dirty="0" smtClean="0"/>
              <a:t>, </a:t>
            </a:r>
            <a:r>
              <a:rPr lang="en-US" altLang="zh-CN" i="1" dirty="0" err="1" smtClean="0"/>
              <a:t>m</a:t>
            </a:r>
            <a:r>
              <a:rPr lang="en-US" altLang="zh-CN" i="1" baseline="-25000" dirty="0" err="1" smtClean="0"/>
              <a:t>j</a:t>
            </a:r>
            <a:r>
              <a:rPr lang="en-US" altLang="zh-CN" dirty="0" smtClean="0"/>
              <a:t>) = 1 for1≤</a:t>
            </a:r>
            <a:r>
              <a:rPr lang="en-US" altLang="zh-CN" i="1" dirty="0" smtClean="0"/>
              <a:t>i</a:t>
            </a:r>
            <a:r>
              <a:rPr lang="en-US" altLang="zh-CN" dirty="0" smtClean="0"/>
              <a:t>, </a:t>
            </a:r>
            <a:r>
              <a:rPr lang="en-US" altLang="zh-CN" i="1" dirty="0" err="1" smtClean="0"/>
              <a:t>j</a:t>
            </a:r>
            <a:r>
              <a:rPr lang="en-US" altLang="zh-CN" dirty="0" err="1" smtClean="0"/>
              <a:t>≤</a:t>
            </a:r>
            <a:r>
              <a:rPr lang="en-US" altLang="zh-CN" i="1" dirty="0" err="1" smtClean="0"/>
              <a:t>k</a:t>
            </a:r>
            <a:r>
              <a:rPr lang="en-US" altLang="zh-CN" dirty="0" smtClean="0"/>
              <a:t> and </a:t>
            </a:r>
            <a:r>
              <a:rPr lang="en-US" altLang="zh-CN" i="1" dirty="0" err="1" smtClean="0"/>
              <a:t>i</a:t>
            </a:r>
            <a:r>
              <a:rPr lang="en-US" altLang="zh-CN" dirty="0" err="1" smtClean="0"/>
              <a:t>≠</a:t>
            </a:r>
            <a:r>
              <a:rPr lang="en-US" altLang="zh-CN" i="1" dirty="0" err="1" smtClean="0"/>
              <a:t>j</a:t>
            </a:r>
            <a:r>
              <a:rPr lang="en-US" altLang="zh-CN" dirty="0" smtClean="0"/>
              <a:t>. As an example of such a decomposition, we can express the integer 130 as a product of 5 and 26, which results in </a:t>
            </a:r>
            <a:r>
              <a:rPr lang="en-US" altLang="zh-CN" i="1" dirty="0" smtClean="0"/>
              <a:t>m</a:t>
            </a:r>
            <a:r>
              <a:rPr lang="en-US" altLang="zh-CN" baseline="-25000" dirty="0" smtClean="0"/>
              <a:t>1</a:t>
            </a:r>
            <a:r>
              <a:rPr lang="en-US" altLang="zh-CN" dirty="0" smtClean="0"/>
              <a:t>=5 and </a:t>
            </a:r>
            <a:r>
              <a:rPr lang="en-US" altLang="zh-CN" i="1" dirty="0" smtClean="0"/>
              <a:t>m</a:t>
            </a:r>
            <a:r>
              <a:rPr lang="en-US" altLang="zh-CN" baseline="-25000" dirty="0" smtClean="0"/>
              <a:t>2</a:t>
            </a:r>
            <a:r>
              <a:rPr lang="en-US" altLang="zh-CN" dirty="0" smtClean="0"/>
              <a:t>=26. Another way to decompose the integer 130 would be express it as a product of 2, 5, and 13. For this decomposition, we have </a:t>
            </a:r>
            <a:r>
              <a:rPr lang="en-US" altLang="zh-CN" i="1" dirty="0" smtClean="0"/>
              <a:t>m</a:t>
            </a:r>
            <a:r>
              <a:rPr lang="en-US" altLang="zh-CN" baseline="-25000" dirty="0" smtClean="0"/>
              <a:t>1</a:t>
            </a:r>
            <a:r>
              <a:rPr lang="en-US" altLang="zh-CN" dirty="0" smtClean="0"/>
              <a:t>=2, </a:t>
            </a:r>
            <a:r>
              <a:rPr lang="en-US" altLang="zh-CN" i="1" dirty="0" smtClean="0"/>
              <a:t>m</a:t>
            </a:r>
            <a:r>
              <a:rPr lang="en-US" altLang="zh-CN" baseline="-25000" dirty="0" smtClean="0"/>
              <a:t>2</a:t>
            </a:r>
            <a:r>
              <a:rPr lang="en-US" altLang="zh-CN" dirty="0" smtClean="0"/>
              <a:t>=5 and </a:t>
            </a:r>
            <a:r>
              <a:rPr lang="en-US" altLang="zh-CN" i="1" dirty="0" smtClean="0"/>
              <a:t>m</a:t>
            </a:r>
            <a:r>
              <a:rPr lang="en-US" altLang="zh-CN" baseline="-25000" dirty="0" smtClean="0"/>
              <a:t>3</a:t>
            </a:r>
            <a:r>
              <a:rPr lang="en-US" altLang="zh-CN" dirty="0" smtClean="0"/>
              <a:t>=13</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10</a:t>
            </a:fld>
            <a:endParaRPr lang="zh-CN" altLang="en-US"/>
          </a:p>
        </p:txBody>
      </p:sp>
    </p:spTree>
    <p:extLst>
      <p:ext uri="{BB962C8B-B14F-4D97-AF65-F5344CB8AC3E}">
        <p14:creationId xmlns:p14="http://schemas.microsoft.com/office/powerpoint/2010/main" val="293610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CRT is extremely useful for manipulating very large integers in modulo arithmetic. We are talking about integers with over 150 decimal digits (that is, numbers potentially larger than 10</a:t>
            </a:r>
            <a:r>
              <a:rPr lang="en-US" altLang="zh-CN" baseline="30000" dirty="0" smtClean="0"/>
              <a:t>150</a:t>
            </a:r>
            <a:r>
              <a:rPr lang="en-US" altLang="zh-CN" dirty="0" smtClean="0"/>
              <a:t>)</a:t>
            </a:r>
          </a:p>
          <a:p>
            <a:r>
              <a:rPr lang="en-US" altLang="zh-CN" dirty="0" smtClean="0"/>
              <a:t>To illustrate the idea as to why CRT is useful for manipulating very large numbers in modulo arithmetic, let’s consider an example as follows.</a:t>
            </a:r>
            <a:endParaRPr lang="zh-CN" altLang="en-US" dirty="0" smtClean="0"/>
          </a:p>
          <a:p>
            <a:r>
              <a:rPr lang="en-US" altLang="zh-CN" dirty="0" smtClean="0"/>
              <a:t>Let’s say that we want to do arithmetic on integers modulo 8633. That is, </a:t>
            </a:r>
            <a:r>
              <a:rPr lang="en-US" altLang="zh-CN" i="1" dirty="0" smtClean="0"/>
              <a:t>M</a:t>
            </a:r>
            <a:r>
              <a:rPr lang="en-US" altLang="zh-CN" dirty="0" smtClean="0"/>
              <a:t> = 8633. This modulus has the following decomposition into two </a:t>
            </a:r>
            <a:r>
              <a:rPr lang="en-US" altLang="zh-CN" dirty="0" err="1" smtClean="0"/>
              <a:t>pairwise</a:t>
            </a:r>
            <a:r>
              <a:rPr lang="en-US" altLang="zh-CN" dirty="0" smtClean="0"/>
              <a:t> </a:t>
            </a:r>
            <a:r>
              <a:rPr lang="en-US" altLang="zh-CN" dirty="0" err="1" smtClean="0"/>
              <a:t>coprimes</a:t>
            </a:r>
            <a:r>
              <a:rPr lang="en-US" altLang="zh-CN" dirty="0" smtClean="0"/>
              <a:t>:</a:t>
            </a:r>
          </a:p>
          <a:p>
            <a:pPr lvl="1"/>
            <a:r>
              <a:rPr lang="en-US" altLang="zh-CN" dirty="0" smtClean="0"/>
              <a:t>8633 = 89 </a:t>
            </a:r>
            <a:r>
              <a:rPr lang="en-US" altLang="zh-CN" dirty="0" smtClean="0">
                <a:sym typeface="Symbol"/>
              </a:rPr>
              <a:t> 97</a:t>
            </a:r>
          </a:p>
          <a:p>
            <a:pPr lvl="1"/>
            <a:r>
              <a:rPr lang="en-US" altLang="zh-CN" dirty="0" smtClean="0"/>
              <a:t>So we have </a:t>
            </a:r>
            <a:r>
              <a:rPr lang="en-US" altLang="zh-CN" i="1" dirty="0" smtClean="0"/>
              <a:t>m</a:t>
            </a:r>
            <a:r>
              <a:rPr lang="en-US" altLang="zh-CN" baseline="-25000" dirty="0" smtClean="0"/>
              <a:t>1 </a:t>
            </a:r>
            <a:r>
              <a:rPr lang="en-US" altLang="zh-CN" dirty="0" smtClean="0"/>
              <a:t>= 89 and </a:t>
            </a:r>
            <a:r>
              <a:rPr lang="en-US" altLang="zh-CN" i="1" dirty="0" smtClean="0"/>
              <a:t>m</a:t>
            </a:r>
            <a:r>
              <a:rPr lang="en-US" altLang="zh-CN" baseline="-25000" dirty="0" smtClean="0"/>
              <a:t>2</a:t>
            </a:r>
            <a:r>
              <a:rPr lang="en-US" altLang="zh-CN" dirty="0" smtClean="0"/>
              <a:t> = 97. The corresponding </a:t>
            </a:r>
            <a:r>
              <a:rPr lang="en-US" altLang="zh-CN" i="1" dirty="0" smtClean="0"/>
              <a:t>M</a:t>
            </a:r>
            <a:r>
              <a:rPr lang="en-US" altLang="zh-CN" i="1" baseline="-25000" dirty="0" smtClean="0"/>
              <a:t>i</a:t>
            </a:r>
            <a:r>
              <a:rPr lang="en-US" altLang="zh-CN" i="1" dirty="0" smtClean="0"/>
              <a:t> </a:t>
            </a:r>
            <a:r>
              <a:rPr lang="en-US" altLang="zh-CN" dirty="0" smtClean="0"/>
              <a:t>integers are </a:t>
            </a:r>
            <a:r>
              <a:rPr lang="en-US" altLang="zh-CN" i="1" dirty="0" smtClean="0"/>
              <a:t>M</a:t>
            </a:r>
            <a:r>
              <a:rPr lang="en-US" altLang="zh-CN" baseline="-25000" dirty="0" smtClean="0"/>
              <a:t>1</a:t>
            </a:r>
            <a:r>
              <a:rPr lang="en-US" altLang="zh-CN" dirty="0" smtClean="0"/>
              <a:t> = </a:t>
            </a:r>
            <a:r>
              <a:rPr lang="en-US" altLang="zh-CN" i="1" dirty="0" smtClean="0"/>
              <a:t>M</a:t>
            </a:r>
            <a:r>
              <a:rPr lang="en-US" altLang="zh-CN" dirty="0" smtClean="0"/>
              <a:t>/</a:t>
            </a:r>
            <a:r>
              <a:rPr lang="en-US" altLang="zh-CN" i="1" dirty="0" smtClean="0"/>
              <a:t>m</a:t>
            </a:r>
            <a:r>
              <a:rPr lang="en-US" altLang="zh-CN" baseline="-25000" dirty="0" smtClean="0"/>
              <a:t>1</a:t>
            </a:r>
            <a:r>
              <a:rPr lang="en-US" altLang="zh-CN" dirty="0" smtClean="0"/>
              <a:t> = 97 and </a:t>
            </a:r>
            <a:r>
              <a:rPr lang="en-US" altLang="zh-CN" i="1" dirty="0" smtClean="0"/>
              <a:t>M</a:t>
            </a:r>
            <a:r>
              <a:rPr lang="en-US" altLang="zh-CN" baseline="-25000" dirty="0" smtClean="0"/>
              <a:t>2</a:t>
            </a:r>
            <a:r>
              <a:rPr lang="en-US" altLang="zh-CN" dirty="0" smtClean="0"/>
              <a:t> = </a:t>
            </a:r>
            <a:r>
              <a:rPr lang="en-US" altLang="zh-CN" i="1" dirty="0" smtClean="0"/>
              <a:t>M</a:t>
            </a:r>
            <a:r>
              <a:rPr lang="en-US" altLang="zh-CN" dirty="0" smtClean="0"/>
              <a:t>/</a:t>
            </a:r>
            <a:r>
              <a:rPr lang="en-US" altLang="zh-CN" i="1" dirty="0" smtClean="0"/>
              <a:t>m</a:t>
            </a:r>
            <a:r>
              <a:rPr lang="en-US" altLang="zh-CN" baseline="-25000" dirty="0" smtClean="0"/>
              <a:t>2</a:t>
            </a:r>
            <a:r>
              <a:rPr lang="en-US" altLang="zh-CN" dirty="0" smtClean="0"/>
              <a:t> = 89</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By using the Extended Euclid’s Algorithm, we can next figure out the multiplicative inverse for </a:t>
            </a:r>
            <a:r>
              <a:rPr lang="en-US" altLang="zh-CN" i="1" dirty="0" smtClean="0"/>
              <a:t>M</a:t>
            </a:r>
            <a:r>
              <a:rPr lang="en-US" altLang="zh-CN" baseline="-25000" dirty="0" smtClean="0"/>
              <a:t>1</a:t>
            </a:r>
            <a:r>
              <a:rPr lang="en-US" altLang="zh-CN" dirty="0" smtClean="0"/>
              <a:t> modulo </a:t>
            </a:r>
            <a:r>
              <a:rPr lang="en-US" altLang="zh-CN" i="1" dirty="0" smtClean="0"/>
              <a:t>m</a:t>
            </a:r>
            <a:r>
              <a:rPr lang="en-US" altLang="zh-CN" baseline="-25000" dirty="0" smtClean="0"/>
              <a:t>1</a:t>
            </a:r>
            <a:r>
              <a:rPr lang="en-US" altLang="zh-CN" dirty="0" smtClean="0"/>
              <a:t> and the multiplicative inverse for </a:t>
            </a:r>
            <a:r>
              <a:rPr lang="en-US" altLang="zh-CN" i="1" dirty="0" smtClean="0"/>
              <a:t>M</a:t>
            </a:r>
            <a:r>
              <a:rPr lang="en-US" altLang="zh-CN" baseline="-25000" dirty="0" smtClean="0"/>
              <a:t>2</a:t>
            </a:r>
            <a:r>
              <a:rPr lang="en-US" altLang="zh-CN" dirty="0" smtClean="0"/>
              <a:t> modulo </a:t>
            </a:r>
            <a:r>
              <a:rPr lang="en-US" altLang="zh-CN" i="1" dirty="0" smtClean="0"/>
              <a:t>m</a:t>
            </a:r>
            <a:r>
              <a:rPr lang="en-US" altLang="zh-CN" baseline="-25000" dirty="0" smtClean="0"/>
              <a:t>2</a:t>
            </a:r>
          </a:p>
          <a:p>
            <a:pPr lvl="1"/>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6FCA2CB-3DB8-4F00-B73A-21120D95BBA3}" type="slidenum">
              <a:rPr lang="zh-CN" altLang="en-US" smtClean="0"/>
              <a:pPr/>
              <a:t>13</a:t>
            </a:fld>
            <a:endParaRPr lang="zh-CN" altLang="en-US"/>
          </a:p>
        </p:txBody>
      </p:sp>
    </p:spTree>
    <p:extLst>
      <p:ext uri="{BB962C8B-B14F-4D97-AF65-F5344CB8AC3E}">
        <p14:creationId xmlns:p14="http://schemas.microsoft.com/office/powerpoint/2010/main" val="190803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Immediately in 1977, </a:t>
            </a:r>
            <a:r>
              <a:rPr lang="en-US" altLang="zh-CN" dirty="0" err="1" smtClean="0"/>
              <a:t>Rivest</a:t>
            </a:r>
            <a:r>
              <a:rPr lang="en-US" altLang="zh-CN" dirty="0" smtClean="0"/>
              <a:t>, Shamir and </a:t>
            </a:r>
            <a:r>
              <a:rPr lang="en-US" altLang="zh-CN" dirty="0" err="1" smtClean="0"/>
              <a:t>Adleman</a:t>
            </a:r>
            <a:r>
              <a:rPr lang="en-US" altLang="zh-CN" dirty="0" smtClean="0"/>
              <a:t> proposed RSA encryption algorithm,</a:t>
            </a:r>
            <a:r>
              <a:rPr lang="en-US" altLang="zh-CN" baseline="0" dirty="0" smtClean="0"/>
              <a:t> whose security </a:t>
            </a:r>
            <a:r>
              <a:rPr lang="en-US" altLang="zh-CN" dirty="0" smtClean="0"/>
              <a:t>relies (in part) on inability to factor product </a:t>
            </a:r>
            <a:r>
              <a:rPr lang="en-US" altLang="zh-CN" i="1" dirty="0" smtClean="0"/>
              <a:t>n</a:t>
            </a:r>
            <a:r>
              <a:rPr lang="en-US" altLang="zh-CN" dirty="0" smtClean="0"/>
              <a:t> of two large primes </a:t>
            </a:r>
            <a:r>
              <a:rPr lang="en-US" altLang="zh-CN" i="1" dirty="0" smtClean="0"/>
              <a:t>p</a:t>
            </a:r>
            <a:r>
              <a:rPr lang="en-US" altLang="zh-CN" dirty="0" smtClean="0"/>
              <a:t>, </a:t>
            </a:r>
            <a:r>
              <a:rPr lang="en-US" altLang="zh-CN" i="1" dirty="0" smtClean="0"/>
              <a:t>q</a:t>
            </a:r>
            <a:r>
              <a:rPr lang="en-US" altLang="zh-CN" dirty="0" smtClean="0"/>
              <a:t>.</a:t>
            </a:r>
          </a:p>
          <a:p>
            <a:r>
              <a:rPr lang="en-US" altLang="zh-CN" dirty="0" smtClean="0"/>
              <a:t>RSA encryption algorithm was born in 1977. It means that given a</a:t>
            </a:r>
            <a:r>
              <a:rPr lang="en-US" altLang="zh-CN" baseline="0" dirty="0" smtClean="0"/>
              <a:t> large number n, it is difficult to factor it into two large primes p and q.</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 shall not go into any details about these directions. Hopefully, after the first class, you can have an intuitive impression about these directions.</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14</a:t>
            </a:fld>
            <a:endParaRPr lang="zh-CN" altLang="en-US"/>
          </a:p>
        </p:txBody>
      </p:sp>
    </p:spTree>
    <p:extLst>
      <p:ext uri="{BB962C8B-B14F-4D97-AF65-F5344CB8AC3E}">
        <p14:creationId xmlns:p14="http://schemas.microsoft.com/office/powerpoint/2010/main" val="1372160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l-GR"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Verdana" pitchFamily="34" charset="0"/>
              </a:defRPr>
            </a:lvl1pPr>
            <a:lvl2pPr marL="742950" indent="-285750" defTabSz="931863" eaLnBrk="0" hangingPunct="0">
              <a:defRPr>
                <a:solidFill>
                  <a:schemeClr val="tx1"/>
                </a:solidFill>
                <a:latin typeface="Verdana" pitchFamily="34" charset="0"/>
              </a:defRPr>
            </a:lvl2pPr>
            <a:lvl3pPr marL="1143000" indent="-228600" defTabSz="931863" eaLnBrk="0" hangingPunct="0">
              <a:defRPr>
                <a:solidFill>
                  <a:schemeClr val="tx1"/>
                </a:solidFill>
                <a:latin typeface="Verdana" pitchFamily="34" charset="0"/>
              </a:defRPr>
            </a:lvl3pPr>
            <a:lvl4pPr marL="1600200" indent="-228600" defTabSz="931863" eaLnBrk="0" hangingPunct="0">
              <a:defRPr>
                <a:solidFill>
                  <a:schemeClr val="tx1"/>
                </a:solidFill>
                <a:latin typeface="Verdana" pitchFamily="34" charset="0"/>
              </a:defRPr>
            </a:lvl4pPr>
            <a:lvl5pPr marL="2057400" indent="-228600" defTabSz="931863" eaLnBrk="0" hangingPunct="0">
              <a:defRPr>
                <a:solidFill>
                  <a:schemeClr val="tx1"/>
                </a:solidFill>
                <a:latin typeface="Verdana" pitchFamily="34" charset="0"/>
              </a:defRPr>
            </a:lvl5pPr>
            <a:lvl6pPr marL="2514600" indent="-228600" defTabSz="931863" eaLnBrk="0" fontAlgn="base" hangingPunct="0">
              <a:spcBef>
                <a:spcPct val="0"/>
              </a:spcBef>
              <a:spcAft>
                <a:spcPct val="0"/>
              </a:spcAft>
              <a:defRPr>
                <a:solidFill>
                  <a:schemeClr val="tx1"/>
                </a:solidFill>
                <a:latin typeface="Verdana" pitchFamily="34" charset="0"/>
              </a:defRPr>
            </a:lvl6pPr>
            <a:lvl7pPr marL="2971800" indent="-228600" defTabSz="931863" eaLnBrk="0" fontAlgn="base" hangingPunct="0">
              <a:spcBef>
                <a:spcPct val="0"/>
              </a:spcBef>
              <a:spcAft>
                <a:spcPct val="0"/>
              </a:spcAft>
              <a:defRPr>
                <a:solidFill>
                  <a:schemeClr val="tx1"/>
                </a:solidFill>
                <a:latin typeface="Verdana" pitchFamily="34" charset="0"/>
              </a:defRPr>
            </a:lvl7pPr>
            <a:lvl8pPr marL="3429000" indent="-228600" defTabSz="931863" eaLnBrk="0" fontAlgn="base" hangingPunct="0">
              <a:spcBef>
                <a:spcPct val="0"/>
              </a:spcBef>
              <a:spcAft>
                <a:spcPct val="0"/>
              </a:spcAft>
              <a:defRPr>
                <a:solidFill>
                  <a:schemeClr val="tx1"/>
                </a:solidFill>
                <a:latin typeface="Verdana" pitchFamily="34" charset="0"/>
              </a:defRPr>
            </a:lvl8pPr>
            <a:lvl9pPr marL="3886200" indent="-228600" defTabSz="931863" eaLnBrk="0" fontAlgn="base" hangingPunct="0">
              <a:spcBef>
                <a:spcPct val="0"/>
              </a:spcBef>
              <a:spcAft>
                <a:spcPct val="0"/>
              </a:spcAft>
              <a:defRPr>
                <a:solidFill>
                  <a:schemeClr val="tx1"/>
                </a:solidFill>
                <a:latin typeface="Verdana" pitchFamily="34" charset="0"/>
              </a:defRPr>
            </a:lvl9pPr>
          </a:lstStyle>
          <a:p>
            <a:pPr eaLnBrk="1" hangingPunct="1"/>
            <a:fld id="{8F64094A-EA4F-4450-8585-003D02396DA1}" type="slidenum">
              <a:rPr lang="en-US" smtClean="0">
                <a:latin typeface="Arial" charset="0"/>
              </a:rPr>
              <a:pPr eaLnBrk="1" hangingPunct="1"/>
              <a:t>18</a:t>
            </a:fld>
            <a:endParaRPr lang="en-US" smtClean="0">
              <a:latin typeface="Arial" charset="0"/>
            </a:endParaRPr>
          </a:p>
        </p:txBody>
      </p:sp>
    </p:spTree>
    <p:extLst>
      <p:ext uri="{BB962C8B-B14F-4D97-AF65-F5344CB8AC3E}">
        <p14:creationId xmlns:p14="http://schemas.microsoft.com/office/powerpoint/2010/main" val="945901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l-GR"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Verdana" pitchFamily="34" charset="0"/>
              </a:defRPr>
            </a:lvl1pPr>
            <a:lvl2pPr marL="742950" indent="-285750" defTabSz="931863" eaLnBrk="0" hangingPunct="0">
              <a:defRPr>
                <a:solidFill>
                  <a:schemeClr val="tx1"/>
                </a:solidFill>
                <a:latin typeface="Verdana" pitchFamily="34" charset="0"/>
              </a:defRPr>
            </a:lvl2pPr>
            <a:lvl3pPr marL="1143000" indent="-228600" defTabSz="931863" eaLnBrk="0" hangingPunct="0">
              <a:defRPr>
                <a:solidFill>
                  <a:schemeClr val="tx1"/>
                </a:solidFill>
                <a:latin typeface="Verdana" pitchFamily="34" charset="0"/>
              </a:defRPr>
            </a:lvl3pPr>
            <a:lvl4pPr marL="1600200" indent="-228600" defTabSz="931863" eaLnBrk="0" hangingPunct="0">
              <a:defRPr>
                <a:solidFill>
                  <a:schemeClr val="tx1"/>
                </a:solidFill>
                <a:latin typeface="Verdana" pitchFamily="34" charset="0"/>
              </a:defRPr>
            </a:lvl4pPr>
            <a:lvl5pPr marL="2057400" indent="-228600" defTabSz="931863" eaLnBrk="0" hangingPunct="0">
              <a:defRPr>
                <a:solidFill>
                  <a:schemeClr val="tx1"/>
                </a:solidFill>
                <a:latin typeface="Verdana" pitchFamily="34" charset="0"/>
              </a:defRPr>
            </a:lvl5pPr>
            <a:lvl6pPr marL="2514600" indent="-228600" defTabSz="931863" eaLnBrk="0" fontAlgn="base" hangingPunct="0">
              <a:spcBef>
                <a:spcPct val="0"/>
              </a:spcBef>
              <a:spcAft>
                <a:spcPct val="0"/>
              </a:spcAft>
              <a:defRPr>
                <a:solidFill>
                  <a:schemeClr val="tx1"/>
                </a:solidFill>
                <a:latin typeface="Verdana" pitchFamily="34" charset="0"/>
              </a:defRPr>
            </a:lvl6pPr>
            <a:lvl7pPr marL="2971800" indent="-228600" defTabSz="931863" eaLnBrk="0" fontAlgn="base" hangingPunct="0">
              <a:spcBef>
                <a:spcPct val="0"/>
              </a:spcBef>
              <a:spcAft>
                <a:spcPct val="0"/>
              </a:spcAft>
              <a:defRPr>
                <a:solidFill>
                  <a:schemeClr val="tx1"/>
                </a:solidFill>
                <a:latin typeface="Verdana" pitchFamily="34" charset="0"/>
              </a:defRPr>
            </a:lvl7pPr>
            <a:lvl8pPr marL="3429000" indent="-228600" defTabSz="931863" eaLnBrk="0" fontAlgn="base" hangingPunct="0">
              <a:spcBef>
                <a:spcPct val="0"/>
              </a:spcBef>
              <a:spcAft>
                <a:spcPct val="0"/>
              </a:spcAft>
              <a:defRPr>
                <a:solidFill>
                  <a:schemeClr val="tx1"/>
                </a:solidFill>
                <a:latin typeface="Verdana" pitchFamily="34" charset="0"/>
              </a:defRPr>
            </a:lvl8pPr>
            <a:lvl9pPr marL="3886200" indent="-228600" defTabSz="931863" eaLnBrk="0" fontAlgn="base" hangingPunct="0">
              <a:spcBef>
                <a:spcPct val="0"/>
              </a:spcBef>
              <a:spcAft>
                <a:spcPct val="0"/>
              </a:spcAft>
              <a:defRPr>
                <a:solidFill>
                  <a:schemeClr val="tx1"/>
                </a:solidFill>
                <a:latin typeface="Verdana" pitchFamily="34" charset="0"/>
              </a:defRPr>
            </a:lvl9pPr>
          </a:lstStyle>
          <a:p>
            <a:pPr eaLnBrk="1" hangingPunct="1"/>
            <a:fld id="{C159A9A2-263F-4910-8941-F0A7A1F90C36}" type="slidenum">
              <a:rPr lang="en-US" smtClean="0">
                <a:latin typeface="Arial" charset="0"/>
              </a:rPr>
              <a:pPr eaLnBrk="1" hangingPunct="1"/>
              <a:t>35</a:t>
            </a:fld>
            <a:endParaRPr lang="en-US" smtClean="0">
              <a:latin typeface="Arial" charset="0"/>
            </a:endParaRPr>
          </a:p>
        </p:txBody>
      </p:sp>
    </p:spTree>
    <p:extLst>
      <p:ext uri="{BB962C8B-B14F-4D97-AF65-F5344CB8AC3E}">
        <p14:creationId xmlns:p14="http://schemas.microsoft.com/office/powerpoint/2010/main" val="2667763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l-GR"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Verdana" pitchFamily="34" charset="0"/>
              </a:defRPr>
            </a:lvl1pPr>
            <a:lvl2pPr marL="742950" indent="-285750" defTabSz="931863" eaLnBrk="0" hangingPunct="0">
              <a:defRPr>
                <a:solidFill>
                  <a:schemeClr val="tx1"/>
                </a:solidFill>
                <a:latin typeface="Verdana" pitchFamily="34" charset="0"/>
              </a:defRPr>
            </a:lvl2pPr>
            <a:lvl3pPr marL="1143000" indent="-228600" defTabSz="931863" eaLnBrk="0" hangingPunct="0">
              <a:defRPr>
                <a:solidFill>
                  <a:schemeClr val="tx1"/>
                </a:solidFill>
                <a:latin typeface="Verdana" pitchFamily="34" charset="0"/>
              </a:defRPr>
            </a:lvl3pPr>
            <a:lvl4pPr marL="1600200" indent="-228600" defTabSz="931863" eaLnBrk="0" hangingPunct="0">
              <a:defRPr>
                <a:solidFill>
                  <a:schemeClr val="tx1"/>
                </a:solidFill>
                <a:latin typeface="Verdana" pitchFamily="34" charset="0"/>
              </a:defRPr>
            </a:lvl4pPr>
            <a:lvl5pPr marL="2057400" indent="-228600" defTabSz="931863" eaLnBrk="0" hangingPunct="0">
              <a:defRPr>
                <a:solidFill>
                  <a:schemeClr val="tx1"/>
                </a:solidFill>
                <a:latin typeface="Verdana" pitchFamily="34" charset="0"/>
              </a:defRPr>
            </a:lvl5pPr>
            <a:lvl6pPr marL="2514600" indent="-228600" defTabSz="931863" eaLnBrk="0" fontAlgn="base" hangingPunct="0">
              <a:spcBef>
                <a:spcPct val="0"/>
              </a:spcBef>
              <a:spcAft>
                <a:spcPct val="0"/>
              </a:spcAft>
              <a:defRPr>
                <a:solidFill>
                  <a:schemeClr val="tx1"/>
                </a:solidFill>
                <a:latin typeface="Verdana" pitchFamily="34" charset="0"/>
              </a:defRPr>
            </a:lvl6pPr>
            <a:lvl7pPr marL="2971800" indent="-228600" defTabSz="931863" eaLnBrk="0" fontAlgn="base" hangingPunct="0">
              <a:spcBef>
                <a:spcPct val="0"/>
              </a:spcBef>
              <a:spcAft>
                <a:spcPct val="0"/>
              </a:spcAft>
              <a:defRPr>
                <a:solidFill>
                  <a:schemeClr val="tx1"/>
                </a:solidFill>
                <a:latin typeface="Verdana" pitchFamily="34" charset="0"/>
              </a:defRPr>
            </a:lvl7pPr>
            <a:lvl8pPr marL="3429000" indent="-228600" defTabSz="931863" eaLnBrk="0" fontAlgn="base" hangingPunct="0">
              <a:spcBef>
                <a:spcPct val="0"/>
              </a:spcBef>
              <a:spcAft>
                <a:spcPct val="0"/>
              </a:spcAft>
              <a:defRPr>
                <a:solidFill>
                  <a:schemeClr val="tx1"/>
                </a:solidFill>
                <a:latin typeface="Verdana" pitchFamily="34" charset="0"/>
              </a:defRPr>
            </a:lvl8pPr>
            <a:lvl9pPr marL="3886200" indent="-228600" defTabSz="931863" eaLnBrk="0" fontAlgn="base" hangingPunct="0">
              <a:spcBef>
                <a:spcPct val="0"/>
              </a:spcBef>
              <a:spcAft>
                <a:spcPct val="0"/>
              </a:spcAft>
              <a:defRPr>
                <a:solidFill>
                  <a:schemeClr val="tx1"/>
                </a:solidFill>
                <a:latin typeface="Verdana" pitchFamily="34" charset="0"/>
              </a:defRPr>
            </a:lvl9pPr>
          </a:lstStyle>
          <a:p>
            <a:pPr eaLnBrk="1" hangingPunct="1"/>
            <a:fld id="{DCB0566A-0478-463E-8455-B3DD0E0F1D94}" type="slidenum">
              <a:rPr lang="en-US" smtClean="0">
                <a:latin typeface="Arial" charset="0"/>
              </a:rPr>
              <a:pPr eaLnBrk="1" hangingPunct="1"/>
              <a:t>36</a:t>
            </a:fld>
            <a:endParaRPr lang="en-US" smtClean="0">
              <a:latin typeface="Arial" charset="0"/>
            </a:endParaRPr>
          </a:p>
        </p:txBody>
      </p:sp>
    </p:spTree>
    <p:extLst>
      <p:ext uri="{BB962C8B-B14F-4D97-AF65-F5344CB8AC3E}">
        <p14:creationId xmlns:p14="http://schemas.microsoft.com/office/powerpoint/2010/main" val="140157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r>
              <a:rPr lang="en-US" altLang="zh-CN" smtClean="0"/>
              <a:t>Tue, 23/10/2018</a:t>
            </a:r>
            <a:endParaRPr lang="zh-CN" altLang="en-US"/>
          </a:p>
        </p:txBody>
      </p:sp>
      <p:sp>
        <p:nvSpPr>
          <p:cNvPr id="17" name="页脚占位符 16"/>
          <p:cNvSpPr>
            <a:spLocks noGrp="1"/>
          </p:cNvSpPr>
          <p:nvPr>
            <p:ph type="ftr" sz="quarter" idx="11"/>
          </p:nvPr>
        </p:nvSpPr>
        <p:spPr>
          <a:xfrm>
            <a:off x="2898648" y="6355080"/>
            <a:ext cx="3474720" cy="365760"/>
          </a:xfrm>
        </p:spPr>
        <p:txBody>
          <a:bodyPr/>
          <a:lstStyle/>
          <a:p>
            <a:r>
              <a:rPr lang="en-US" altLang="zh-CN" smtClean="0"/>
              <a:t>S8101034Q - Modern Cryptography - Lect13.1</a:t>
            </a:r>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307DBBA9-9A35-4F48-9514-97E3FDC98A6C}"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Tue, 23/10/2018</a:t>
            </a:r>
            <a:endParaRPr lang="zh-CN" altLang="en-US"/>
          </a:p>
        </p:txBody>
      </p:sp>
      <p:sp>
        <p:nvSpPr>
          <p:cNvPr id="5" name="页脚占位符 4"/>
          <p:cNvSpPr>
            <a:spLocks noGrp="1"/>
          </p:cNvSpPr>
          <p:nvPr>
            <p:ph type="ftr" sz="quarter" idx="11"/>
          </p:nvPr>
        </p:nvSpPr>
        <p:spPr/>
        <p:txBody>
          <a:bodyPr/>
          <a:lstStyle/>
          <a:p>
            <a:r>
              <a:rPr lang="en-US" altLang="zh-CN" smtClean="0"/>
              <a:t>S8101034Q - Modern Cryptography - Lect13.1</a:t>
            </a:r>
            <a:endParaRPr lang="zh-CN" altLang="en-US"/>
          </a:p>
        </p:txBody>
      </p:sp>
      <p:sp>
        <p:nvSpPr>
          <p:cNvPr id="6" name="灯片编号占位符 5"/>
          <p:cNvSpPr>
            <a:spLocks noGrp="1"/>
          </p:cNvSpPr>
          <p:nvPr>
            <p:ph type="sldNum" sz="quarter" idx="12"/>
          </p:nvPr>
        </p:nvSpPr>
        <p:spPr/>
        <p:txBody>
          <a:bodyPr/>
          <a:lstStyle/>
          <a:p>
            <a:fld id="{307DBBA9-9A35-4F48-9514-97E3FDC98A6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Tue, 23/10/2018</a:t>
            </a:r>
            <a:endParaRPr lang="zh-CN" altLang="en-US"/>
          </a:p>
        </p:txBody>
      </p:sp>
      <p:sp>
        <p:nvSpPr>
          <p:cNvPr id="5" name="页脚占位符 4"/>
          <p:cNvSpPr>
            <a:spLocks noGrp="1"/>
          </p:cNvSpPr>
          <p:nvPr>
            <p:ph type="ftr" sz="quarter" idx="11"/>
          </p:nvPr>
        </p:nvSpPr>
        <p:spPr/>
        <p:txBody>
          <a:bodyPr/>
          <a:lstStyle/>
          <a:p>
            <a:r>
              <a:rPr lang="en-US" altLang="zh-CN" smtClean="0"/>
              <a:t>S8101034Q - Modern Cryptography - Lect13.1</a:t>
            </a:r>
            <a:endParaRPr lang="zh-CN" altLang="en-US"/>
          </a:p>
        </p:txBody>
      </p:sp>
      <p:sp>
        <p:nvSpPr>
          <p:cNvPr id="6" name="灯片编号占位符 5"/>
          <p:cNvSpPr>
            <a:spLocks noGrp="1"/>
          </p:cNvSpPr>
          <p:nvPr>
            <p:ph type="sldNum" sz="quarter" idx="12"/>
          </p:nvPr>
        </p:nvSpPr>
        <p:spPr/>
        <p:txBody>
          <a:bodyPr/>
          <a:lstStyle/>
          <a:p>
            <a:fld id="{307DBBA9-9A35-4F48-9514-97E3FDC98A6C}"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r>
              <a:rPr lang="en-US" altLang="zh-CN" smtClean="0"/>
              <a:t>Tue, 23/10/2018</a:t>
            </a:r>
            <a:endParaRPr lang="zh-CN" altLang="en-US"/>
          </a:p>
        </p:txBody>
      </p:sp>
      <p:sp>
        <p:nvSpPr>
          <p:cNvPr id="5" name="页脚占位符 4"/>
          <p:cNvSpPr>
            <a:spLocks noGrp="1"/>
          </p:cNvSpPr>
          <p:nvPr>
            <p:ph type="ftr" sz="quarter" idx="11"/>
          </p:nvPr>
        </p:nvSpPr>
        <p:spPr/>
        <p:txBody>
          <a:bodyPr/>
          <a:lstStyle/>
          <a:p>
            <a:r>
              <a:rPr lang="en-US" altLang="zh-CN" smtClean="0"/>
              <a:t>S8101034Q - Modern Cryptography - Lect13.1</a:t>
            </a:r>
            <a:endParaRPr lang="zh-CN" altLang="en-US"/>
          </a:p>
        </p:txBody>
      </p:sp>
      <p:sp>
        <p:nvSpPr>
          <p:cNvPr id="6" name="灯片编号占位符 5"/>
          <p:cNvSpPr>
            <a:spLocks noGrp="1"/>
          </p:cNvSpPr>
          <p:nvPr>
            <p:ph type="sldNum" sz="quarter" idx="12"/>
          </p:nvPr>
        </p:nvSpPr>
        <p:spPr/>
        <p:txBody>
          <a:bodyPr/>
          <a:lstStyle/>
          <a:p>
            <a:fld id="{307DBBA9-9A35-4F48-9514-97E3FDC98A6C}"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r>
              <a:rPr lang="en-US" altLang="zh-CN" smtClean="0"/>
              <a:t>Tue, 23/10/2018</a:t>
            </a:r>
            <a:endParaRPr lang="zh-CN" altLang="en-US"/>
          </a:p>
        </p:txBody>
      </p:sp>
      <p:sp>
        <p:nvSpPr>
          <p:cNvPr id="5" name="页脚占位符 4"/>
          <p:cNvSpPr>
            <a:spLocks noGrp="1"/>
          </p:cNvSpPr>
          <p:nvPr>
            <p:ph type="ftr" sz="quarter" idx="11"/>
          </p:nvPr>
        </p:nvSpPr>
        <p:spPr>
          <a:xfrm>
            <a:off x="2898648" y="6355080"/>
            <a:ext cx="3474720" cy="365760"/>
          </a:xfrm>
        </p:spPr>
        <p:txBody>
          <a:bodyPr/>
          <a:lstStyle/>
          <a:p>
            <a:r>
              <a:rPr lang="en-US" altLang="zh-CN" smtClean="0"/>
              <a:t>S8101034Q - Modern Cryptography - Lect13.1</a:t>
            </a:r>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307DBBA9-9A35-4F48-9514-97E3FDC98A6C}"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r>
              <a:rPr lang="en-US" altLang="zh-CN" smtClean="0"/>
              <a:t>Tue, 23/10/2018</a:t>
            </a:r>
            <a:endParaRPr lang="zh-CN" altLang="en-US"/>
          </a:p>
        </p:txBody>
      </p:sp>
      <p:sp>
        <p:nvSpPr>
          <p:cNvPr id="6" name="页脚占位符 5"/>
          <p:cNvSpPr>
            <a:spLocks noGrp="1"/>
          </p:cNvSpPr>
          <p:nvPr>
            <p:ph type="ftr" sz="quarter" idx="11"/>
          </p:nvPr>
        </p:nvSpPr>
        <p:spPr/>
        <p:txBody>
          <a:bodyPr/>
          <a:lstStyle/>
          <a:p>
            <a:r>
              <a:rPr lang="en-US" altLang="zh-CN" smtClean="0"/>
              <a:t>S8101034Q - Modern Cryptography - Lect13.1</a:t>
            </a:r>
            <a:endParaRPr lang="zh-CN" altLang="en-US"/>
          </a:p>
        </p:txBody>
      </p:sp>
      <p:sp>
        <p:nvSpPr>
          <p:cNvPr id="7" name="灯片编号占位符 6"/>
          <p:cNvSpPr>
            <a:spLocks noGrp="1"/>
          </p:cNvSpPr>
          <p:nvPr>
            <p:ph type="sldNum" sz="quarter" idx="12"/>
          </p:nvPr>
        </p:nvSpPr>
        <p:spPr/>
        <p:txBody>
          <a:bodyPr/>
          <a:lstStyle/>
          <a:p>
            <a:fld id="{307DBBA9-9A35-4F48-9514-97E3FDC98A6C}"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r>
              <a:rPr lang="en-US" altLang="zh-CN" smtClean="0"/>
              <a:t>Tue, 23/10/2018</a:t>
            </a:r>
            <a:endParaRPr lang="zh-CN" altLang="en-US"/>
          </a:p>
        </p:txBody>
      </p:sp>
      <p:sp>
        <p:nvSpPr>
          <p:cNvPr id="8" name="页脚占位符 7"/>
          <p:cNvSpPr>
            <a:spLocks noGrp="1"/>
          </p:cNvSpPr>
          <p:nvPr>
            <p:ph type="ftr" sz="quarter" idx="11"/>
          </p:nvPr>
        </p:nvSpPr>
        <p:spPr/>
        <p:txBody>
          <a:bodyPr/>
          <a:lstStyle/>
          <a:p>
            <a:r>
              <a:rPr lang="en-US" altLang="zh-CN" smtClean="0"/>
              <a:t>S8101034Q - Modern Cryptography - Lect13.1</a:t>
            </a:r>
            <a:endParaRPr lang="zh-CN" altLang="en-US"/>
          </a:p>
        </p:txBody>
      </p:sp>
      <p:sp>
        <p:nvSpPr>
          <p:cNvPr id="9" name="灯片编号占位符 8"/>
          <p:cNvSpPr>
            <a:spLocks noGrp="1"/>
          </p:cNvSpPr>
          <p:nvPr>
            <p:ph type="sldNum" sz="quarter" idx="12"/>
          </p:nvPr>
        </p:nvSpPr>
        <p:spPr/>
        <p:txBody>
          <a:bodyPr/>
          <a:lstStyle/>
          <a:p>
            <a:fld id="{307DBBA9-9A35-4F48-9514-97E3FDC98A6C}"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4" name="页脚占位符 3"/>
          <p:cNvSpPr>
            <a:spLocks noGrp="1"/>
          </p:cNvSpPr>
          <p:nvPr>
            <p:ph type="ftr" sz="quarter" idx="11"/>
          </p:nvPr>
        </p:nvSpPr>
        <p:spPr/>
        <p:txBody>
          <a:bodyPr/>
          <a:lstStyle/>
          <a:p>
            <a:r>
              <a:rPr lang="en-US" altLang="zh-CN" smtClean="0"/>
              <a:t>S8101034Q - Modern Cryptography - Lect13.1</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Tue, 23/10/2018</a:t>
            </a:r>
            <a:endParaRPr lang="zh-CN" altLang="en-US"/>
          </a:p>
        </p:txBody>
      </p:sp>
      <p:sp>
        <p:nvSpPr>
          <p:cNvPr id="3" name="页脚占位符 2"/>
          <p:cNvSpPr>
            <a:spLocks noGrp="1"/>
          </p:cNvSpPr>
          <p:nvPr>
            <p:ph type="ftr" sz="quarter" idx="11"/>
          </p:nvPr>
        </p:nvSpPr>
        <p:spPr/>
        <p:txBody>
          <a:bodyPr/>
          <a:lstStyle/>
          <a:p>
            <a:r>
              <a:rPr lang="en-US" altLang="zh-CN" smtClean="0"/>
              <a:t>S8101034Q - Modern Cryptography - Lect13.1</a:t>
            </a:r>
            <a:endParaRPr lang="zh-CN" altLang="en-US"/>
          </a:p>
        </p:txBody>
      </p:sp>
      <p:sp>
        <p:nvSpPr>
          <p:cNvPr id="4" name="灯片编号占位符 3"/>
          <p:cNvSpPr>
            <a:spLocks noGrp="1"/>
          </p:cNvSpPr>
          <p:nvPr>
            <p:ph type="sldNum" sz="quarter" idx="12"/>
          </p:nvPr>
        </p:nvSpPr>
        <p:spPr/>
        <p:txBody>
          <a:bodyPr/>
          <a:lstStyle/>
          <a:p>
            <a:fld id="{307DBBA9-9A35-4F48-9514-97E3FDC98A6C}"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Tue, 23/10/2018</a:t>
            </a:r>
            <a:endParaRPr lang="zh-CN" altLang="en-US"/>
          </a:p>
        </p:txBody>
      </p:sp>
      <p:sp>
        <p:nvSpPr>
          <p:cNvPr id="6" name="页脚占位符 5"/>
          <p:cNvSpPr>
            <a:spLocks noGrp="1"/>
          </p:cNvSpPr>
          <p:nvPr>
            <p:ph type="ftr" sz="quarter" idx="11"/>
          </p:nvPr>
        </p:nvSpPr>
        <p:spPr/>
        <p:txBody>
          <a:bodyPr/>
          <a:lstStyle/>
          <a:p>
            <a:r>
              <a:rPr lang="en-US" altLang="zh-CN" smtClean="0"/>
              <a:t>S8101034Q - Modern Cryptography - Lect13.1</a:t>
            </a:r>
            <a:endParaRPr lang="zh-CN" altLang="en-US"/>
          </a:p>
        </p:txBody>
      </p:sp>
      <p:sp>
        <p:nvSpPr>
          <p:cNvPr id="7" name="灯片编号占位符 6"/>
          <p:cNvSpPr>
            <a:spLocks noGrp="1"/>
          </p:cNvSpPr>
          <p:nvPr>
            <p:ph type="sldNum" sz="quarter" idx="12"/>
          </p:nvPr>
        </p:nvSpPr>
        <p:spPr/>
        <p:txBody>
          <a:bodyPr/>
          <a:lstStyle/>
          <a:p>
            <a:fld id="{307DBBA9-9A35-4F48-9514-97E3FDC98A6C}"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Tue, 23/10/2018</a:t>
            </a:r>
            <a:endParaRPr lang="zh-CN" altLang="en-US"/>
          </a:p>
        </p:txBody>
      </p:sp>
      <p:sp>
        <p:nvSpPr>
          <p:cNvPr id="6" name="页脚占位符 5"/>
          <p:cNvSpPr>
            <a:spLocks noGrp="1"/>
          </p:cNvSpPr>
          <p:nvPr>
            <p:ph type="ftr" sz="quarter" idx="11"/>
          </p:nvPr>
        </p:nvSpPr>
        <p:spPr/>
        <p:txBody>
          <a:bodyPr/>
          <a:lstStyle/>
          <a:p>
            <a:r>
              <a:rPr lang="en-US" altLang="zh-CN" smtClean="0"/>
              <a:t>S8101034Q - Modern Cryptography - Lect13.1</a:t>
            </a:r>
            <a:endParaRPr lang="zh-CN" altLang="en-US"/>
          </a:p>
        </p:txBody>
      </p:sp>
      <p:sp>
        <p:nvSpPr>
          <p:cNvPr id="7" name="灯片编号占位符 6"/>
          <p:cNvSpPr>
            <a:spLocks noGrp="1"/>
          </p:cNvSpPr>
          <p:nvPr>
            <p:ph type="sldNum" sz="quarter" idx="12"/>
          </p:nvPr>
        </p:nvSpPr>
        <p:spPr/>
        <p:txBody>
          <a:bodyPr/>
          <a:lstStyle/>
          <a:p>
            <a:fld id="{307DBBA9-9A35-4F48-9514-97E3FDC98A6C}"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ltLang="zh-CN" smtClean="0"/>
              <a:t>Tue, 23/10/2018</a:t>
            </a:r>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ltLang="zh-CN" smtClean="0"/>
              <a:t>S8101034Q - Modern Cryptography - Lect13.1</a:t>
            </a:r>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07DBBA9-9A35-4F48-9514-97E3FDC98A6C}"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E:\C-&#23398;&#38498;\Other%20Materials\&#26657;&#20869;&#36164;&#26009;\&#28145;&#30740;&#38498;-&#23459;&#20256;&#29255;\&#21704;&#24037;&#22823;-&#20013;&#25991;&#29256;.mp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rsasecurity.com/rsalab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3571876"/>
            <a:ext cx="6858000" cy="1304924"/>
          </a:xfrm>
        </p:spPr>
        <p:txBody>
          <a:bodyPr>
            <a:normAutofit/>
          </a:bodyPr>
          <a:lstStyle/>
          <a:p>
            <a:r>
              <a:rPr lang="en-US" altLang="zh-CN" smtClean="0"/>
              <a:t>More </a:t>
            </a:r>
            <a:r>
              <a:rPr lang="en-US" altLang="zh-CN" smtClean="0"/>
              <a:t>number </a:t>
            </a:r>
            <a:r>
              <a:rPr lang="en-US" altLang="zh-CN" smtClean="0"/>
              <a:t>theory</a:t>
            </a:r>
            <a:br>
              <a:rPr lang="en-US" altLang="zh-CN" smtClean="0"/>
            </a:br>
            <a:r>
              <a:rPr lang="en-US" altLang="zh-CN"/>
              <a:t>RSA</a:t>
            </a:r>
            <a:endParaRPr lang="zh-CN" altLang="en-US" dirty="0"/>
          </a:p>
        </p:txBody>
      </p:sp>
      <p:sp>
        <p:nvSpPr>
          <p:cNvPr id="3" name="副标题 2"/>
          <p:cNvSpPr>
            <a:spLocks noGrp="1"/>
          </p:cNvSpPr>
          <p:nvPr>
            <p:ph type="subTitle" idx="1"/>
          </p:nvPr>
        </p:nvSpPr>
        <p:spPr/>
        <p:txBody>
          <a:bodyPr/>
          <a:lstStyle/>
          <a:p>
            <a:r>
              <a:rPr lang="en-US" altLang="zh-CN" dirty="0" smtClean="0"/>
              <a:t>Lecturer: Zoe L. JIANG</a:t>
            </a:r>
            <a:r>
              <a:rPr lang="zh-CN" altLang="en-US" dirty="0" smtClean="0"/>
              <a:t>蒋琳</a:t>
            </a:r>
          </a:p>
        </p:txBody>
      </p:sp>
      <p:sp>
        <p:nvSpPr>
          <p:cNvPr id="4" name="日期占位符 3"/>
          <p:cNvSpPr>
            <a:spLocks noGrp="1"/>
          </p:cNvSpPr>
          <p:nvPr>
            <p:ph type="dt" sz="half" idx="10"/>
          </p:nvPr>
        </p:nvSpPr>
        <p:spPr/>
        <p:txBody>
          <a:bodyPr/>
          <a:lstStyle/>
          <a:p>
            <a:r>
              <a:rPr lang="en-US" altLang="zh-CN" sz="1200" smtClean="0">
                <a:latin typeface="Calibri" panose="020F0502020204030204" pitchFamily="34" charset="0"/>
              </a:rPr>
              <a:t>Tue, 23/10/2018</a:t>
            </a:r>
            <a:endParaRPr lang="zh-CN" altLang="en-US" sz="1200">
              <a:latin typeface="Calibri" panose="020F0502020204030204" pitchFamily="34" charset="0"/>
            </a:endParaRPr>
          </a:p>
        </p:txBody>
      </p:sp>
      <p:sp>
        <p:nvSpPr>
          <p:cNvPr id="5" name="灯片编号占位符 4"/>
          <p:cNvSpPr>
            <a:spLocks noGrp="1"/>
          </p:cNvSpPr>
          <p:nvPr>
            <p:ph type="sldNum" sz="quarter" idx="12"/>
          </p:nvPr>
        </p:nvSpPr>
        <p:spPr/>
        <p:txBody>
          <a:bodyPr/>
          <a:lstStyle/>
          <a:p>
            <a:fld id="{307DBBA9-9A35-4F48-9514-97E3FDC98A6C}" type="slidenum">
              <a:rPr lang="zh-CN" altLang="en-US" sz="1200" smtClean="0">
                <a:latin typeface="Calibri" panose="020F0502020204030204" pitchFamily="34" charset="0"/>
              </a:rPr>
              <a:pPr/>
              <a:t>1</a:t>
            </a:fld>
            <a:endParaRPr lang="zh-CN" altLang="en-US" sz="1200">
              <a:latin typeface="Calibri" panose="020F0502020204030204" pitchFamily="34" charset="0"/>
            </a:endParaRPr>
          </a:p>
        </p:txBody>
      </p:sp>
      <p:sp>
        <p:nvSpPr>
          <p:cNvPr id="8" name="矩形 7">
            <a:hlinkClick r:id="rId3" action="ppaction://hlinkfile"/>
          </p:cNvPr>
          <p:cNvSpPr/>
          <p:nvPr/>
        </p:nvSpPr>
        <p:spPr>
          <a:xfrm>
            <a:off x="0" y="0"/>
            <a:ext cx="9144000" cy="896381"/>
          </a:xfrm>
          <a:prstGeom prst="rect">
            <a:avLst/>
          </a:prstGeom>
          <a:solidFill>
            <a:srgbClr val="D63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9" name="Picture 9" descr="工业大学名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0" y="0"/>
            <a:ext cx="4339301" cy="89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6"/>
          <p:cNvSpPr txBox="1">
            <a:spLocks noChangeArrowheads="1"/>
          </p:cNvSpPr>
          <p:nvPr/>
        </p:nvSpPr>
        <p:spPr bwMode="auto">
          <a:xfrm>
            <a:off x="3923928" y="43619"/>
            <a:ext cx="26467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Humnst777 Cn BT" pitchFamily="34" charset="0"/>
                <a:ea typeface="微软雅黑" pitchFamily="34" charset="-122"/>
              </a:defRPr>
            </a:lvl1pPr>
            <a:lvl2pPr marL="742950" indent="-285750">
              <a:defRPr sz="2400">
                <a:solidFill>
                  <a:schemeClr val="tx1"/>
                </a:solidFill>
                <a:latin typeface="Humnst777 Cn BT" pitchFamily="34" charset="0"/>
                <a:ea typeface="微软雅黑" pitchFamily="34" charset="-122"/>
              </a:defRPr>
            </a:lvl2pPr>
            <a:lvl3pPr>
              <a:defRPr sz="2000">
                <a:solidFill>
                  <a:schemeClr val="tx1"/>
                </a:solidFill>
                <a:latin typeface="Humnst777 Cn BT" pitchFamily="34" charset="0"/>
                <a:ea typeface="微软雅黑" pitchFamily="34" charset="-122"/>
              </a:defRPr>
            </a:lvl3pPr>
            <a:lvl4pPr>
              <a:defRPr>
                <a:solidFill>
                  <a:schemeClr val="tx1"/>
                </a:solidFill>
                <a:latin typeface="Humnst777 Cn BT" pitchFamily="34" charset="0"/>
                <a:ea typeface="微软雅黑" pitchFamily="34" charset="-122"/>
              </a:defRPr>
            </a:lvl4pPr>
            <a:lvl5pPr>
              <a:defRPr>
                <a:solidFill>
                  <a:schemeClr val="tx1"/>
                </a:solidFill>
                <a:latin typeface="Humnst777 Cn BT" pitchFamily="34" charset="0"/>
                <a:ea typeface="微软雅黑" pitchFamily="34" charset="-122"/>
              </a:defRPr>
            </a:lvl5pPr>
            <a:lvl6pPr eaLnBrk="0" fontAlgn="base" hangingPunct="0">
              <a:spcAft>
                <a:spcPct val="0"/>
              </a:spcAft>
              <a:buFont typeface="Arial" charset="0"/>
              <a:defRPr>
                <a:solidFill>
                  <a:schemeClr val="tx1"/>
                </a:solidFill>
                <a:latin typeface="Humnst777 Cn BT" pitchFamily="34" charset="0"/>
                <a:ea typeface="微软雅黑" pitchFamily="34" charset="-122"/>
              </a:defRPr>
            </a:lvl6pPr>
            <a:lvl7pPr eaLnBrk="0" fontAlgn="base" hangingPunct="0">
              <a:spcAft>
                <a:spcPct val="0"/>
              </a:spcAft>
              <a:buFont typeface="Arial" charset="0"/>
              <a:defRPr>
                <a:solidFill>
                  <a:schemeClr val="tx1"/>
                </a:solidFill>
                <a:latin typeface="Humnst777 Cn BT" pitchFamily="34" charset="0"/>
                <a:ea typeface="微软雅黑" pitchFamily="34" charset="-122"/>
              </a:defRPr>
            </a:lvl7pPr>
            <a:lvl8pPr eaLnBrk="0" fontAlgn="base" hangingPunct="0">
              <a:spcAft>
                <a:spcPct val="0"/>
              </a:spcAft>
              <a:buFont typeface="Arial" charset="0"/>
              <a:defRPr>
                <a:solidFill>
                  <a:schemeClr val="tx1"/>
                </a:solidFill>
                <a:latin typeface="Humnst777 Cn BT" pitchFamily="34" charset="0"/>
                <a:ea typeface="微软雅黑" pitchFamily="34" charset="-122"/>
              </a:defRPr>
            </a:lvl8pPr>
            <a:lvl9pPr eaLnBrk="0" fontAlgn="base" hangingPunct="0">
              <a:spcAft>
                <a:spcPct val="0"/>
              </a:spcAft>
              <a:buFont typeface="Arial" charset="0"/>
              <a:defRPr>
                <a:solidFill>
                  <a:schemeClr val="tx1"/>
                </a:solidFill>
                <a:latin typeface="Humnst777 Cn BT" pitchFamily="34" charset="0"/>
                <a:ea typeface="微软雅黑" pitchFamily="34" charset="-122"/>
              </a:defRPr>
            </a:lvl9pPr>
          </a:lstStyle>
          <a:p>
            <a:pPr eaLnBrk="1" hangingPunct="1"/>
            <a:r>
              <a:rPr lang="zh-CN" altLang="en-US" sz="4800" b="1" dirty="0">
                <a:solidFill>
                  <a:schemeClr val="bg1"/>
                </a:solidFill>
                <a:latin typeface="华文楷体" pitchFamily="2" charset="-122"/>
                <a:ea typeface="华文楷体" pitchFamily="2" charset="-122"/>
              </a:rPr>
              <a:t>（深圳）</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second formulation of CRT</a:t>
            </a:r>
            <a:endParaRPr lang="zh-CN" altLang="en-US" dirty="0"/>
          </a:p>
        </p:txBody>
      </p:sp>
      <p:sp>
        <p:nvSpPr>
          <p:cNvPr id="6" name="内容占位符 5"/>
          <p:cNvSpPr>
            <a:spLocks noGrp="1"/>
          </p:cNvSpPr>
          <p:nvPr>
            <p:ph sz="quarter" idx="1"/>
          </p:nvPr>
        </p:nvSpPr>
        <p:spPr/>
        <p:txBody>
          <a:bodyPr>
            <a:normAutofit lnSpcReduction="10000"/>
          </a:bodyPr>
          <a:lstStyle/>
          <a:p>
            <a:r>
              <a:rPr lang="en-US" altLang="zh-CN" dirty="0" smtClean="0"/>
              <a:t>For any positive integer </a:t>
            </a:r>
            <a:r>
              <a:rPr lang="en-US" altLang="zh-CN" i="1" dirty="0" smtClean="0"/>
              <a:t>M</a:t>
            </a:r>
            <a:r>
              <a:rPr lang="en-US" altLang="zh-CN" dirty="0" smtClean="0"/>
              <a:t>, any integer </a:t>
            </a:r>
            <a:r>
              <a:rPr lang="en-US" altLang="zh-CN" i="1" dirty="0" smtClean="0"/>
              <a:t>A</a:t>
            </a:r>
            <a:r>
              <a:rPr lang="en-US" altLang="zh-CN" dirty="0" smtClean="0"/>
              <a:t> in </a:t>
            </a:r>
            <a:r>
              <a:rPr lang="en-US" altLang="zh-CN" i="1" dirty="0" smtClean="0"/>
              <a:t>Z</a:t>
            </a:r>
            <a:r>
              <a:rPr lang="en-US" altLang="zh-CN" i="1" baseline="-25000" dirty="0" smtClean="0"/>
              <a:t>M</a:t>
            </a:r>
            <a:r>
              <a:rPr lang="en-US" altLang="zh-CN" dirty="0" smtClean="0"/>
              <a:t> = {0,1,2,....,</a:t>
            </a:r>
            <a:r>
              <a:rPr lang="en-US" altLang="zh-CN" i="1" dirty="0" smtClean="0"/>
              <a:t> M</a:t>
            </a:r>
            <a:r>
              <a:rPr lang="en-US" altLang="zh-CN" dirty="0" smtClean="0"/>
              <a:t>−1} can be reconstructed from residues with respect to a set of different </a:t>
            </a:r>
            <a:r>
              <a:rPr lang="en-US" altLang="zh-CN" dirty="0" err="1" smtClean="0"/>
              <a:t>moduli</a:t>
            </a:r>
            <a:r>
              <a:rPr lang="en-US" altLang="zh-CN" dirty="0" smtClean="0"/>
              <a:t> provided the </a:t>
            </a:r>
            <a:r>
              <a:rPr lang="en-US" altLang="zh-CN" dirty="0" err="1" smtClean="0"/>
              <a:t>moduli</a:t>
            </a:r>
            <a:r>
              <a:rPr lang="en-US" altLang="zh-CN" dirty="0" smtClean="0"/>
              <a:t> are </a:t>
            </a:r>
            <a:r>
              <a:rPr lang="en-US" altLang="zh-CN" dirty="0" err="1" smtClean="0"/>
              <a:t>coprime</a:t>
            </a:r>
            <a:r>
              <a:rPr lang="en-US" altLang="zh-CN" dirty="0" smtClean="0"/>
              <a:t> to each other on a </a:t>
            </a:r>
            <a:r>
              <a:rPr lang="en-US" altLang="zh-CN" dirty="0" err="1" smtClean="0"/>
              <a:t>pairwise</a:t>
            </a:r>
            <a:r>
              <a:rPr lang="en-US" altLang="zh-CN" dirty="0" smtClean="0"/>
              <a:t> basis</a:t>
            </a:r>
          </a:p>
          <a:p>
            <a:r>
              <a:rPr lang="en-US" altLang="zh-CN" dirty="0" smtClean="0"/>
              <a:t>Let the decomposition of </a:t>
            </a:r>
            <a:r>
              <a:rPr lang="en-US" altLang="zh-CN" i="1" dirty="0" smtClean="0"/>
              <a:t>M</a:t>
            </a:r>
            <a:r>
              <a:rPr lang="en-US" altLang="zh-CN" dirty="0" smtClean="0"/>
              <a:t> into factors that are pair-wise </a:t>
            </a:r>
            <a:r>
              <a:rPr lang="en-US" altLang="zh-CN" dirty="0" err="1" smtClean="0"/>
              <a:t>coprime</a:t>
            </a:r>
            <a:r>
              <a:rPr lang="en-US" altLang="zh-CN" dirty="0" smtClean="0"/>
              <a:t> be</a:t>
            </a:r>
          </a:p>
          <a:p>
            <a:pPr lvl="1"/>
            <a:r>
              <a:rPr lang="en-US" altLang="zh-CN" dirty="0" smtClean="0"/>
              <a:t>              , </a:t>
            </a:r>
            <a:r>
              <a:rPr lang="en-US" altLang="zh-CN" dirty="0" err="1" smtClean="0"/>
              <a:t>gcd</a:t>
            </a:r>
            <a:r>
              <a:rPr lang="en-US" altLang="zh-CN" dirty="0" smtClean="0"/>
              <a:t>(</a:t>
            </a:r>
            <a:r>
              <a:rPr lang="en-US" altLang="zh-CN" i="1" dirty="0" smtClean="0"/>
              <a:t>m</a:t>
            </a:r>
            <a:r>
              <a:rPr lang="en-US" altLang="zh-CN" i="1" baseline="-25000" dirty="0" smtClean="0"/>
              <a:t>i</a:t>
            </a:r>
            <a:r>
              <a:rPr lang="en-US" altLang="zh-CN" dirty="0" smtClean="0"/>
              <a:t>, </a:t>
            </a:r>
            <a:r>
              <a:rPr lang="en-US" altLang="zh-CN" i="1" dirty="0" err="1" smtClean="0"/>
              <a:t>m</a:t>
            </a:r>
            <a:r>
              <a:rPr lang="en-US" altLang="zh-CN" i="1" baseline="-25000" dirty="0" err="1" smtClean="0"/>
              <a:t>j</a:t>
            </a:r>
            <a:r>
              <a:rPr lang="en-US" altLang="zh-CN" dirty="0" smtClean="0"/>
              <a:t>) = 1 for1 ≤ </a:t>
            </a:r>
            <a:r>
              <a:rPr lang="en-US" altLang="zh-CN" i="1" dirty="0" smtClean="0"/>
              <a:t>i</a:t>
            </a:r>
            <a:r>
              <a:rPr lang="en-US" altLang="zh-CN" dirty="0" smtClean="0"/>
              <a:t>, </a:t>
            </a:r>
            <a:r>
              <a:rPr lang="en-US" altLang="zh-CN" i="1" dirty="0" smtClean="0"/>
              <a:t>j </a:t>
            </a:r>
            <a:r>
              <a:rPr lang="en-US" altLang="zh-CN" dirty="0" smtClean="0"/>
              <a:t>≤ </a:t>
            </a:r>
            <a:r>
              <a:rPr lang="en-US" altLang="zh-CN" i="1" dirty="0" smtClean="0"/>
              <a:t>k</a:t>
            </a:r>
            <a:r>
              <a:rPr lang="en-US" altLang="zh-CN" dirty="0" smtClean="0"/>
              <a:t> and </a:t>
            </a:r>
            <a:r>
              <a:rPr lang="en-US" altLang="zh-CN" i="1" dirty="0" smtClean="0"/>
              <a:t>i </a:t>
            </a:r>
            <a:r>
              <a:rPr lang="en-US" altLang="zh-CN" dirty="0" smtClean="0"/>
              <a:t>≠ </a:t>
            </a:r>
            <a:r>
              <a:rPr lang="en-US" altLang="zh-CN" i="1" dirty="0" smtClean="0"/>
              <a:t>j</a:t>
            </a:r>
            <a:endParaRPr lang="en-US" altLang="zh-CN" dirty="0" smtClean="0"/>
          </a:p>
          <a:p>
            <a:r>
              <a:rPr lang="en-US" altLang="zh-CN" dirty="0" smtClean="0"/>
              <a:t>For example, </a:t>
            </a:r>
            <a:r>
              <a:rPr lang="en-US" altLang="zh-CN" i="1" dirty="0" smtClean="0"/>
              <a:t>M</a:t>
            </a:r>
            <a:r>
              <a:rPr lang="en-US" altLang="zh-CN" dirty="0" smtClean="0"/>
              <a:t> = 10 = </a:t>
            </a:r>
            <a:r>
              <a:rPr lang="en-US" altLang="zh-CN" i="1" dirty="0" smtClean="0"/>
              <a:t>m</a:t>
            </a:r>
            <a:r>
              <a:rPr lang="en-US" altLang="zh-CN" baseline="-25000" dirty="0" smtClean="0"/>
              <a:t>1</a:t>
            </a:r>
            <a:r>
              <a:rPr lang="en-US" altLang="zh-CN" dirty="0" smtClean="0"/>
              <a:t> </a:t>
            </a:r>
            <a:r>
              <a:rPr lang="en-US" altLang="zh-CN" dirty="0" smtClean="0">
                <a:sym typeface="Symbol"/>
              </a:rPr>
              <a:t> </a:t>
            </a:r>
            <a:r>
              <a:rPr lang="en-US" altLang="zh-CN" i="1" dirty="0" smtClean="0"/>
              <a:t>m</a:t>
            </a:r>
            <a:r>
              <a:rPr lang="en-US" altLang="zh-CN" baseline="-25000" dirty="0" smtClean="0"/>
              <a:t>2</a:t>
            </a:r>
            <a:r>
              <a:rPr lang="en-US" altLang="zh-CN" dirty="0" smtClean="0"/>
              <a:t> </a:t>
            </a:r>
            <a:r>
              <a:rPr lang="en-US" altLang="zh-CN" dirty="0" smtClean="0">
                <a:sym typeface="Symbol"/>
              </a:rPr>
              <a:t>= </a:t>
            </a:r>
            <a:r>
              <a:rPr lang="en-US" altLang="zh-CN" dirty="0" smtClean="0"/>
              <a:t>2</a:t>
            </a:r>
            <a:r>
              <a:rPr lang="en-US" altLang="zh-CN" dirty="0" smtClean="0">
                <a:sym typeface="Symbol"/>
              </a:rPr>
              <a:t>  5, c</a:t>
            </a:r>
            <a:r>
              <a:rPr lang="en-US" altLang="zh-CN" dirty="0" smtClean="0"/>
              <a:t>onsider an integer </a:t>
            </a:r>
            <a:r>
              <a:rPr lang="en-US" altLang="zh-CN" i="1" dirty="0" smtClean="0"/>
              <a:t>A</a:t>
            </a:r>
            <a:r>
              <a:rPr lang="en-US" altLang="zh-CN" dirty="0" smtClean="0"/>
              <a:t> = 9 in </a:t>
            </a:r>
            <a:r>
              <a:rPr lang="en-US" altLang="zh-CN" i="1" dirty="0" smtClean="0"/>
              <a:t>Z</a:t>
            </a:r>
            <a:r>
              <a:rPr lang="en-US" altLang="zh-CN" baseline="-25000" dirty="0" smtClean="0"/>
              <a:t>10</a:t>
            </a:r>
            <a:r>
              <a:rPr lang="en-US" altLang="zh-CN" dirty="0" smtClean="0"/>
              <a:t>, </a:t>
            </a:r>
            <a:r>
              <a:rPr lang="en-US" altLang="zh-CN" i="1" dirty="0" smtClean="0"/>
              <a:t>m</a:t>
            </a:r>
            <a:r>
              <a:rPr lang="en-US" altLang="zh-CN" baseline="-25000" dirty="0" smtClean="0"/>
              <a:t>1</a:t>
            </a:r>
            <a:r>
              <a:rPr lang="en-US" altLang="zh-CN" dirty="0" smtClean="0"/>
              <a:t> and </a:t>
            </a:r>
            <a:r>
              <a:rPr lang="en-US" altLang="zh-CN" i="1" dirty="0" smtClean="0"/>
              <a:t>m</a:t>
            </a:r>
            <a:r>
              <a:rPr lang="en-US" altLang="zh-CN" baseline="-25000" dirty="0" smtClean="0"/>
              <a:t>2</a:t>
            </a:r>
            <a:r>
              <a:rPr lang="en-US" altLang="zh-CN" dirty="0" smtClean="0"/>
              <a:t> are </a:t>
            </a:r>
            <a:r>
              <a:rPr lang="en-US" altLang="zh-CN" dirty="0" err="1" smtClean="0"/>
              <a:t>coprime</a:t>
            </a:r>
            <a:endParaRPr lang="en-US" altLang="zh-CN" dirty="0" smtClean="0"/>
          </a:p>
          <a:p>
            <a:pPr lvl="1"/>
            <a:r>
              <a:rPr lang="en-US" altLang="zh-CN" i="1" dirty="0" smtClean="0"/>
              <a:t>a</a:t>
            </a:r>
            <a:r>
              <a:rPr lang="en-US" altLang="zh-CN" baseline="-25000" dirty="0" smtClean="0"/>
              <a:t>1</a:t>
            </a:r>
            <a:r>
              <a:rPr lang="en-US" altLang="zh-CN" dirty="0" smtClean="0"/>
              <a:t> = </a:t>
            </a:r>
            <a:r>
              <a:rPr lang="en-US" altLang="zh-CN" i="1" dirty="0" smtClean="0"/>
              <a:t>A</a:t>
            </a:r>
            <a:r>
              <a:rPr lang="en-US" altLang="zh-CN" dirty="0" smtClean="0"/>
              <a:t> mod </a:t>
            </a:r>
            <a:r>
              <a:rPr lang="en-US" altLang="zh-CN" i="1" dirty="0" smtClean="0"/>
              <a:t>m</a:t>
            </a:r>
            <a:r>
              <a:rPr lang="en-US" altLang="zh-CN" baseline="-25000" dirty="0" smtClean="0"/>
              <a:t>1</a:t>
            </a:r>
            <a:r>
              <a:rPr lang="en-US" altLang="zh-CN" dirty="0" smtClean="0"/>
              <a:t> = 9 mod 2 = 1</a:t>
            </a:r>
          </a:p>
          <a:p>
            <a:pPr lvl="1"/>
            <a:r>
              <a:rPr lang="en-US" altLang="zh-CN" i="1" dirty="0" smtClean="0"/>
              <a:t>a</a:t>
            </a:r>
            <a:r>
              <a:rPr lang="en-US" altLang="zh-CN" baseline="-25000" dirty="0" smtClean="0"/>
              <a:t>2</a:t>
            </a:r>
            <a:r>
              <a:rPr lang="en-US" altLang="zh-CN" dirty="0" smtClean="0"/>
              <a:t> = </a:t>
            </a:r>
            <a:r>
              <a:rPr lang="en-US" altLang="zh-CN" i="1" dirty="0" smtClean="0"/>
              <a:t>A</a:t>
            </a:r>
            <a:r>
              <a:rPr lang="en-US" altLang="zh-CN" dirty="0" smtClean="0"/>
              <a:t> mod </a:t>
            </a:r>
            <a:r>
              <a:rPr lang="en-US" altLang="zh-CN" i="1" dirty="0" smtClean="0"/>
              <a:t>m</a:t>
            </a:r>
            <a:r>
              <a:rPr lang="en-US" altLang="zh-CN" baseline="-25000" dirty="0" smtClean="0"/>
              <a:t>2</a:t>
            </a:r>
            <a:r>
              <a:rPr lang="en-US" altLang="zh-CN" dirty="0" smtClean="0"/>
              <a:t> = 9 mod 5 = 4</a:t>
            </a:r>
          </a:p>
          <a:p>
            <a:pPr lvl="1"/>
            <a:r>
              <a:rPr lang="en-US" altLang="zh-CN" dirty="0" smtClean="0"/>
              <a:t>So </a:t>
            </a:r>
            <a:r>
              <a:rPr lang="en-US" altLang="zh-CN" i="1" dirty="0" smtClean="0"/>
              <a:t>A</a:t>
            </a:r>
            <a:r>
              <a:rPr lang="en-US" altLang="zh-CN" dirty="0" smtClean="0"/>
              <a:t> = 9 can be represented by the </a:t>
            </a:r>
            <a:r>
              <a:rPr lang="en-US" altLang="zh-CN" dirty="0" err="1" smtClean="0"/>
              <a:t>tuple</a:t>
            </a:r>
            <a:r>
              <a:rPr lang="en-US" altLang="zh-CN" dirty="0" smtClean="0"/>
              <a:t>(1,4)</a:t>
            </a:r>
          </a:p>
        </p:txBody>
      </p:sp>
      <p:graphicFrame>
        <p:nvGraphicFramePr>
          <p:cNvPr id="2052" name="Object 4"/>
          <p:cNvGraphicFramePr>
            <a:graphicFrameLocks noChangeAspect="1"/>
          </p:cNvGraphicFramePr>
          <p:nvPr>
            <p:extLst>
              <p:ext uri="{D42A27DB-BD31-4B8C-83A1-F6EECF244321}">
                <p14:modId xmlns:p14="http://schemas.microsoft.com/office/powerpoint/2010/main" val="517095728"/>
              </p:ext>
            </p:extLst>
          </p:nvPr>
        </p:nvGraphicFramePr>
        <p:xfrm>
          <a:off x="1043608" y="3323749"/>
          <a:ext cx="1214438" cy="728662"/>
        </p:xfrm>
        <a:graphic>
          <a:graphicData uri="http://schemas.openxmlformats.org/presentationml/2006/ole">
            <mc:AlternateContent xmlns:mc="http://schemas.openxmlformats.org/markup-compatibility/2006">
              <mc:Choice xmlns:v="urn:schemas-microsoft-com:vml" Requires="v">
                <p:oleObj spid="_x0000_s41997" name="公式" r:id="rId4" imgW="634725" imgH="380835" progId="Equation.3">
                  <p:embed/>
                </p:oleObj>
              </mc:Choice>
              <mc:Fallback>
                <p:oleObj name="公式" r:id="rId4" imgW="634725" imgH="380835"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3323749"/>
                        <a:ext cx="1214438"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9"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10</a:t>
            </a:fld>
            <a:endParaRPr lang="zh-CN" altLang="en-US" sz="1200">
              <a:latin typeface="Calibri" panose="020F0502020204030204" pitchFamily="34" charset="0"/>
            </a:endParaRPr>
          </a:p>
        </p:txBody>
      </p:sp>
    </p:spTree>
    <p:extLst>
      <p:ext uri="{BB962C8B-B14F-4D97-AF65-F5344CB8AC3E}">
        <p14:creationId xmlns:p14="http://schemas.microsoft.com/office/powerpoint/2010/main" val="3977642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Assertion 1</a:t>
            </a:r>
            <a:endParaRPr lang="zh-CN" altLang="en-US" dirty="0"/>
          </a:p>
        </p:txBody>
      </p:sp>
      <p:sp>
        <p:nvSpPr>
          <p:cNvPr id="6" name="内容占位符 5"/>
          <p:cNvSpPr>
            <a:spLocks noGrp="1"/>
          </p:cNvSpPr>
          <p:nvPr>
            <p:ph sz="quarter" idx="1"/>
          </p:nvPr>
        </p:nvSpPr>
        <p:spPr/>
        <p:txBody>
          <a:bodyPr>
            <a:normAutofit lnSpcReduction="10000"/>
          </a:bodyPr>
          <a:lstStyle/>
          <a:p>
            <a:r>
              <a:rPr lang="en-US" altLang="zh-CN" i="1" dirty="0" smtClean="0"/>
              <a:t>k</a:t>
            </a:r>
            <a:r>
              <a:rPr lang="en-US" altLang="zh-CN" dirty="0" smtClean="0"/>
              <a:t>-</a:t>
            </a:r>
            <a:r>
              <a:rPr lang="en-US" altLang="zh-CN" dirty="0" err="1" smtClean="0"/>
              <a:t>tuple</a:t>
            </a:r>
            <a:r>
              <a:rPr lang="en-US" altLang="zh-CN" dirty="0" smtClean="0"/>
              <a:t> representation</a:t>
            </a:r>
          </a:p>
          <a:p>
            <a:pPr lvl="1"/>
            <a:r>
              <a:rPr lang="en-US" altLang="zh-CN" dirty="0" smtClean="0"/>
              <a:t>CRT allows us to represent any integer </a:t>
            </a:r>
            <a:r>
              <a:rPr lang="en-US" altLang="zh-CN" i="1" dirty="0" smtClean="0"/>
              <a:t>A</a:t>
            </a:r>
            <a:r>
              <a:rPr lang="en-US" altLang="zh-CN" dirty="0" smtClean="0"/>
              <a:t> in </a:t>
            </a:r>
            <a:r>
              <a:rPr lang="en-US" altLang="zh-CN" i="1" dirty="0" smtClean="0"/>
              <a:t>Z</a:t>
            </a:r>
            <a:r>
              <a:rPr lang="en-US" altLang="zh-CN" i="1" baseline="-25000" dirty="0" smtClean="0"/>
              <a:t>M</a:t>
            </a:r>
            <a:r>
              <a:rPr lang="en-US" altLang="zh-CN" dirty="0" smtClean="0"/>
              <a:t> by the </a:t>
            </a:r>
            <a:r>
              <a:rPr lang="en-US" altLang="zh-CN" i="1" dirty="0" smtClean="0"/>
              <a:t>k</a:t>
            </a:r>
            <a:r>
              <a:rPr lang="en-US" altLang="zh-CN" dirty="0" smtClean="0"/>
              <a:t>-</a:t>
            </a:r>
            <a:r>
              <a:rPr lang="en-US" altLang="zh-CN" dirty="0" err="1" smtClean="0"/>
              <a:t>tuple</a:t>
            </a:r>
            <a:r>
              <a:rPr lang="en-US" altLang="zh-CN" dirty="0" smtClean="0"/>
              <a:t> </a:t>
            </a:r>
          </a:p>
          <a:p>
            <a:pPr lvl="1"/>
            <a:r>
              <a:rPr lang="en-US" altLang="zh-CN" i="1" dirty="0" smtClean="0"/>
              <a:t>A</a:t>
            </a:r>
            <a:r>
              <a:rPr lang="en-US" altLang="zh-CN" dirty="0" smtClean="0"/>
              <a:t> </a:t>
            </a:r>
            <a:r>
              <a:rPr lang="en-US" altLang="zh-CN" dirty="0" smtClean="0">
                <a:sym typeface="Symbol"/>
              </a:rPr>
              <a:t> </a:t>
            </a:r>
            <a:r>
              <a:rPr lang="en-US" altLang="zh-CN" dirty="0" smtClean="0"/>
              <a:t>(</a:t>
            </a:r>
            <a:r>
              <a:rPr lang="en-US" altLang="zh-CN" i="1" dirty="0" smtClean="0"/>
              <a:t>a</a:t>
            </a:r>
            <a:r>
              <a:rPr lang="en-US" altLang="zh-CN" baseline="-25000" dirty="0" smtClean="0"/>
              <a:t>1</a:t>
            </a:r>
            <a:r>
              <a:rPr lang="en-US" altLang="zh-CN" dirty="0" smtClean="0"/>
              <a:t>, </a:t>
            </a:r>
            <a:r>
              <a:rPr lang="en-US" altLang="zh-CN" i="1" dirty="0" smtClean="0"/>
              <a:t>a</a:t>
            </a:r>
            <a:r>
              <a:rPr lang="en-US" altLang="zh-CN" baseline="-25000" dirty="0" smtClean="0"/>
              <a:t>2</a:t>
            </a:r>
            <a:r>
              <a:rPr lang="en-US" altLang="zh-CN" dirty="0" smtClean="0"/>
              <a:t>, ..., </a:t>
            </a:r>
            <a:r>
              <a:rPr lang="en-US" altLang="zh-CN" i="1" dirty="0" err="1" smtClean="0"/>
              <a:t>a</a:t>
            </a:r>
            <a:r>
              <a:rPr lang="en-US" altLang="zh-CN" i="1" baseline="-25000" dirty="0" err="1" smtClean="0"/>
              <a:t>k</a:t>
            </a:r>
            <a:r>
              <a:rPr lang="en-US" altLang="zh-CN" dirty="0" smtClean="0"/>
              <a:t>), where </a:t>
            </a:r>
            <a:r>
              <a:rPr lang="en-US" altLang="zh-CN" i="1" dirty="0" err="1" smtClean="0"/>
              <a:t>a</a:t>
            </a:r>
            <a:r>
              <a:rPr lang="en-US" altLang="zh-CN" i="1" baseline="-25000" dirty="0" err="1" smtClean="0"/>
              <a:t>i</a:t>
            </a:r>
            <a:r>
              <a:rPr lang="en-US" altLang="zh-CN" dirty="0" smtClean="0"/>
              <a:t> = </a:t>
            </a:r>
            <a:r>
              <a:rPr lang="en-US" altLang="zh-CN" i="1" dirty="0" smtClean="0"/>
              <a:t>A</a:t>
            </a:r>
            <a:r>
              <a:rPr lang="en-US" altLang="zh-CN" dirty="0" smtClean="0"/>
              <a:t> mod </a:t>
            </a:r>
            <a:r>
              <a:rPr lang="en-US" altLang="zh-CN" i="1" dirty="0" smtClean="0"/>
              <a:t>m</a:t>
            </a:r>
            <a:r>
              <a:rPr lang="en-US" altLang="zh-CN" i="1" baseline="-25000" dirty="0" smtClean="0"/>
              <a:t>i</a:t>
            </a:r>
            <a:r>
              <a:rPr lang="en-US" altLang="zh-CN" dirty="0" smtClean="0"/>
              <a:t> for 1 ≤ </a:t>
            </a:r>
            <a:r>
              <a:rPr lang="en-US" altLang="zh-CN" i="1" dirty="0" err="1" smtClean="0"/>
              <a:t>i</a:t>
            </a:r>
            <a:r>
              <a:rPr lang="en-US" altLang="zh-CN" i="1" dirty="0" smtClean="0"/>
              <a:t> </a:t>
            </a:r>
            <a:r>
              <a:rPr lang="en-US" altLang="zh-CN" dirty="0" smtClean="0"/>
              <a:t>≤ </a:t>
            </a:r>
            <a:r>
              <a:rPr lang="en-US" altLang="zh-CN" i="1" dirty="0" smtClean="0"/>
              <a:t>k. </a:t>
            </a:r>
            <a:r>
              <a:rPr lang="en-US" altLang="zh-CN" dirty="0" smtClean="0"/>
              <a:t>Note that each </a:t>
            </a:r>
            <a:r>
              <a:rPr lang="en-US" altLang="zh-CN" i="1" dirty="0" err="1" smtClean="0"/>
              <a:t>a</a:t>
            </a:r>
            <a:r>
              <a:rPr lang="en-US" altLang="zh-CN" i="1" baseline="-25000" dirty="0" err="1" smtClean="0"/>
              <a:t>i</a:t>
            </a:r>
            <a:r>
              <a:rPr lang="en-US" altLang="zh-CN" dirty="0" smtClean="0"/>
              <a:t> can be any value in the range </a:t>
            </a:r>
            <a:r>
              <a:rPr lang="en-US" altLang="zh-CN" i="1" dirty="0" err="1" smtClean="0"/>
              <a:t>Z</a:t>
            </a:r>
            <a:r>
              <a:rPr lang="en-US" altLang="zh-CN" i="1" baseline="-25000" dirty="0" err="1" smtClean="0"/>
              <a:t>m</a:t>
            </a:r>
            <a:r>
              <a:rPr lang="en-US" altLang="zh-CN" i="1" baseline="-50000" dirty="0" err="1" smtClean="0"/>
              <a:t>i</a:t>
            </a:r>
            <a:endParaRPr lang="en-US" altLang="zh-CN" i="1" baseline="-50000" dirty="0" smtClean="0"/>
          </a:p>
          <a:p>
            <a:r>
              <a:rPr lang="en-US" altLang="zh-CN" dirty="0" smtClean="0"/>
              <a:t>The mapping between the integers </a:t>
            </a:r>
            <a:r>
              <a:rPr lang="en-US" altLang="zh-CN" i="1" dirty="0" smtClean="0"/>
              <a:t>A</a:t>
            </a:r>
            <a:r>
              <a:rPr lang="en-US" altLang="zh-CN" dirty="0" smtClean="0"/>
              <a:t> in </a:t>
            </a:r>
            <a:r>
              <a:rPr lang="en-US" altLang="zh-CN" i="1" dirty="0" smtClean="0"/>
              <a:t>Z</a:t>
            </a:r>
            <a:r>
              <a:rPr lang="en-US" altLang="zh-CN" i="1" baseline="-25000" dirty="0" smtClean="0"/>
              <a:t>M</a:t>
            </a:r>
            <a:r>
              <a:rPr lang="en-US" altLang="zh-CN" dirty="0" smtClean="0"/>
              <a:t> and the </a:t>
            </a:r>
            <a:r>
              <a:rPr lang="en-US" altLang="zh-CN" i="1" dirty="0" smtClean="0"/>
              <a:t>k</a:t>
            </a:r>
            <a:r>
              <a:rPr lang="en-US" altLang="zh-CN" dirty="0" smtClean="0"/>
              <a:t>-</a:t>
            </a:r>
            <a:r>
              <a:rPr lang="en-US" altLang="zh-CN" dirty="0" err="1" smtClean="0"/>
              <a:t>tuple</a:t>
            </a:r>
            <a:r>
              <a:rPr lang="en-US" altLang="zh-CN" dirty="0" smtClean="0"/>
              <a:t> is a </a:t>
            </a:r>
            <a:r>
              <a:rPr lang="en-US" altLang="zh-CN" b="1" dirty="0" err="1" smtClean="0"/>
              <a:t>bijection</a:t>
            </a:r>
            <a:r>
              <a:rPr lang="en-US" altLang="zh-CN" dirty="0" smtClean="0"/>
              <a:t> between </a:t>
            </a:r>
            <a:r>
              <a:rPr lang="en-US" altLang="zh-CN" i="1" dirty="0" smtClean="0"/>
              <a:t>Z</a:t>
            </a:r>
            <a:r>
              <a:rPr lang="en-US" altLang="zh-CN" i="1" baseline="-25000" dirty="0" smtClean="0"/>
              <a:t>M </a:t>
            </a:r>
            <a:r>
              <a:rPr lang="en-US" altLang="zh-CN" dirty="0" smtClean="0"/>
              <a:t>and the Cartesian product </a:t>
            </a:r>
            <a:r>
              <a:rPr lang="en-US" altLang="zh-CN" i="1" dirty="0" smtClean="0"/>
              <a:t>Z</a:t>
            </a:r>
            <a:r>
              <a:rPr lang="en-US" altLang="zh-CN" i="1" baseline="-25000" dirty="0" smtClean="0"/>
              <a:t>m</a:t>
            </a:r>
            <a:r>
              <a:rPr lang="en-US" altLang="zh-CN" baseline="-50000" dirty="0" smtClean="0"/>
              <a:t>1</a:t>
            </a:r>
            <a:r>
              <a:rPr lang="en-US" altLang="zh-CN" dirty="0" smtClean="0"/>
              <a:t> </a:t>
            </a:r>
            <a:r>
              <a:rPr lang="en-US" altLang="zh-CN" dirty="0" smtClean="0">
                <a:sym typeface="Symbol"/>
              </a:rPr>
              <a:t> </a:t>
            </a:r>
            <a:r>
              <a:rPr lang="en-US" altLang="zh-CN" i="1" dirty="0" smtClean="0"/>
              <a:t>Z</a:t>
            </a:r>
            <a:r>
              <a:rPr lang="en-US" altLang="zh-CN" i="1" baseline="-25000" dirty="0" smtClean="0"/>
              <a:t>m</a:t>
            </a:r>
            <a:r>
              <a:rPr lang="en-US" altLang="zh-CN" baseline="-50000" dirty="0" smtClean="0"/>
              <a:t>2</a:t>
            </a:r>
            <a:r>
              <a:rPr lang="en-US" altLang="zh-CN" dirty="0" smtClean="0"/>
              <a:t> </a:t>
            </a:r>
            <a:r>
              <a:rPr lang="en-US" altLang="zh-CN" dirty="0" smtClean="0">
                <a:sym typeface="Symbol"/>
              </a:rPr>
              <a:t> </a:t>
            </a:r>
            <a:r>
              <a:rPr lang="en-US" altLang="zh-CN" dirty="0" smtClean="0"/>
              <a:t>... </a:t>
            </a:r>
            <a:r>
              <a:rPr lang="en-US" altLang="zh-CN" i="1" dirty="0" err="1" smtClean="0"/>
              <a:t>Z</a:t>
            </a:r>
            <a:r>
              <a:rPr lang="en-US" altLang="zh-CN" i="1" baseline="-25000" dirty="0" err="1" smtClean="0"/>
              <a:t>m</a:t>
            </a:r>
            <a:r>
              <a:rPr lang="en-US" altLang="zh-CN" i="1" baseline="-50000" dirty="0" err="1" smtClean="0"/>
              <a:t>k</a:t>
            </a:r>
            <a:endParaRPr lang="en-US" altLang="zh-CN" dirty="0" smtClean="0"/>
          </a:p>
          <a:p>
            <a:r>
              <a:rPr lang="en-US" altLang="zh-CN" dirty="0" smtClean="0"/>
              <a:t>To compute </a:t>
            </a:r>
            <a:r>
              <a:rPr lang="en-US" altLang="zh-CN" i="1" dirty="0" smtClean="0"/>
              <a:t>A</a:t>
            </a:r>
            <a:r>
              <a:rPr lang="en-US" altLang="zh-CN" dirty="0" smtClean="0"/>
              <a:t> for a given </a:t>
            </a:r>
            <a:r>
              <a:rPr lang="en-US" altLang="zh-CN" dirty="0" err="1" smtClean="0"/>
              <a:t>tuple</a:t>
            </a:r>
            <a:r>
              <a:rPr lang="en-US" altLang="zh-CN" dirty="0" smtClean="0"/>
              <a:t> (</a:t>
            </a:r>
            <a:r>
              <a:rPr lang="en-US" altLang="zh-CN" i="1" dirty="0" smtClean="0"/>
              <a:t>a</a:t>
            </a:r>
            <a:r>
              <a:rPr lang="en-US" altLang="zh-CN" baseline="-25000" dirty="0" smtClean="0"/>
              <a:t>1</a:t>
            </a:r>
            <a:r>
              <a:rPr lang="en-US" altLang="zh-CN" dirty="0" smtClean="0"/>
              <a:t>, </a:t>
            </a:r>
            <a:r>
              <a:rPr lang="en-US" altLang="zh-CN" i="1" dirty="0" smtClean="0"/>
              <a:t>a</a:t>
            </a:r>
            <a:r>
              <a:rPr lang="en-US" altLang="zh-CN" baseline="-25000" dirty="0" smtClean="0"/>
              <a:t>2</a:t>
            </a:r>
            <a:r>
              <a:rPr lang="en-US" altLang="zh-CN" dirty="0" smtClean="0"/>
              <a:t>, ..., </a:t>
            </a:r>
            <a:r>
              <a:rPr lang="en-US" altLang="zh-CN" i="1" dirty="0" err="1" smtClean="0"/>
              <a:t>a</a:t>
            </a:r>
            <a:r>
              <a:rPr lang="en-US" altLang="zh-CN" i="1" baseline="-25000" dirty="0" err="1" smtClean="0"/>
              <a:t>k</a:t>
            </a:r>
            <a:r>
              <a:rPr lang="en-US" altLang="zh-CN" dirty="0" smtClean="0"/>
              <a:t>)</a:t>
            </a:r>
          </a:p>
          <a:p>
            <a:pPr lvl="1"/>
            <a:r>
              <a:rPr lang="en-US" altLang="zh-CN" dirty="0" smtClean="0"/>
              <a:t>Calculate </a:t>
            </a:r>
            <a:r>
              <a:rPr lang="en-US" altLang="zh-CN" i="1" dirty="0" smtClean="0"/>
              <a:t>M</a:t>
            </a:r>
            <a:r>
              <a:rPr lang="en-US" altLang="zh-CN" i="1" baseline="-25000" dirty="0" smtClean="0"/>
              <a:t>i</a:t>
            </a:r>
            <a:r>
              <a:rPr lang="en-US" altLang="zh-CN" dirty="0" smtClean="0"/>
              <a:t> = </a:t>
            </a:r>
            <a:r>
              <a:rPr lang="en-US" altLang="zh-CN" i="1" dirty="0" smtClean="0"/>
              <a:t>M</a:t>
            </a:r>
            <a:r>
              <a:rPr lang="en-US" altLang="zh-CN" dirty="0" smtClean="0"/>
              <a:t>/</a:t>
            </a:r>
            <a:r>
              <a:rPr lang="en-US" altLang="zh-CN" i="1" dirty="0" smtClean="0"/>
              <a:t>m</a:t>
            </a:r>
            <a:r>
              <a:rPr lang="en-US" altLang="zh-CN" i="1" baseline="-25000" dirty="0" smtClean="0"/>
              <a:t>i</a:t>
            </a:r>
            <a:r>
              <a:rPr lang="en-US" altLang="zh-CN" dirty="0" smtClean="0"/>
              <a:t> for 1 ≤ </a:t>
            </a:r>
            <a:r>
              <a:rPr lang="en-US" altLang="zh-CN" i="1" dirty="0" err="1" smtClean="0"/>
              <a:t>i</a:t>
            </a:r>
            <a:r>
              <a:rPr lang="en-US" altLang="zh-CN" i="1" dirty="0" smtClean="0"/>
              <a:t> </a:t>
            </a:r>
            <a:r>
              <a:rPr lang="en-US" altLang="zh-CN" dirty="0" smtClean="0"/>
              <a:t>≤ </a:t>
            </a:r>
            <a:r>
              <a:rPr lang="en-US" altLang="zh-CN" i="1" dirty="0" smtClean="0"/>
              <a:t>k</a:t>
            </a:r>
            <a:r>
              <a:rPr lang="en-US" altLang="zh-CN" dirty="0" smtClean="0"/>
              <a:t>, therefore, </a:t>
            </a:r>
            <a:r>
              <a:rPr lang="en-US" altLang="zh-CN" i="1" dirty="0" smtClean="0"/>
              <a:t>M</a:t>
            </a:r>
            <a:r>
              <a:rPr lang="en-US" altLang="zh-CN" i="1" baseline="-25000" dirty="0" smtClean="0"/>
              <a:t>i</a:t>
            </a:r>
            <a:r>
              <a:rPr lang="en-US" altLang="zh-CN" dirty="0" smtClean="0"/>
              <a:t> </a:t>
            </a:r>
            <a:r>
              <a:rPr lang="en-US" altLang="zh-CN" dirty="0" smtClean="0">
                <a:sym typeface="Symbol"/>
              </a:rPr>
              <a:t> 0 mod </a:t>
            </a:r>
            <a:r>
              <a:rPr lang="en-US" altLang="zh-CN" i="1" dirty="0" err="1" smtClean="0">
                <a:sym typeface="Symbol"/>
              </a:rPr>
              <a:t>m</a:t>
            </a:r>
            <a:r>
              <a:rPr lang="en-US" altLang="zh-CN" i="1" baseline="-25000" dirty="0" err="1" smtClean="0">
                <a:sym typeface="Symbol"/>
              </a:rPr>
              <a:t>j</a:t>
            </a:r>
            <a:r>
              <a:rPr lang="en-US" altLang="zh-CN" dirty="0" smtClean="0">
                <a:sym typeface="Symbol"/>
              </a:rPr>
              <a:t> for all </a:t>
            </a:r>
            <a:r>
              <a:rPr lang="en-US" altLang="zh-CN" i="1" dirty="0" err="1" smtClean="0">
                <a:sym typeface="Symbol"/>
              </a:rPr>
              <a:t>j</a:t>
            </a:r>
            <a:r>
              <a:rPr lang="en-US" altLang="zh-CN" dirty="0" err="1" smtClean="0">
                <a:sym typeface="Symbol"/>
              </a:rPr>
              <a:t>≠</a:t>
            </a:r>
            <a:r>
              <a:rPr lang="en-US" altLang="zh-CN" i="1" dirty="0" err="1" smtClean="0">
                <a:sym typeface="Symbol"/>
              </a:rPr>
              <a:t>i</a:t>
            </a:r>
            <a:endParaRPr lang="en-US" altLang="zh-CN" i="1" dirty="0" smtClean="0">
              <a:sym typeface="Symbol"/>
            </a:endParaRPr>
          </a:p>
          <a:p>
            <a:pPr lvl="1"/>
            <a:r>
              <a:rPr lang="en-US" altLang="zh-CN" dirty="0" smtClean="0">
                <a:sym typeface="Symbol"/>
              </a:rPr>
              <a:t>Construct a sequence of number </a:t>
            </a:r>
            <a:r>
              <a:rPr lang="en-US" altLang="zh-CN" i="1" dirty="0" err="1" smtClean="0">
                <a:sym typeface="Symbol"/>
              </a:rPr>
              <a:t>c</a:t>
            </a:r>
            <a:r>
              <a:rPr lang="en-US" altLang="zh-CN" i="1" baseline="-25000" dirty="0" err="1" smtClean="0">
                <a:sym typeface="Symbol"/>
              </a:rPr>
              <a:t>i</a:t>
            </a:r>
            <a:r>
              <a:rPr lang="en-US" altLang="zh-CN" dirty="0" smtClean="0">
                <a:sym typeface="Symbol"/>
              </a:rPr>
              <a:t>, </a:t>
            </a:r>
            <a:r>
              <a:rPr lang="en-US" altLang="zh-CN" dirty="0" smtClean="0"/>
              <a:t>1 ≤ </a:t>
            </a:r>
            <a:r>
              <a:rPr lang="en-US" altLang="zh-CN" i="1" dirty="0" err="1" smtClean="0"/>
              <a:t>i</a:t>
            </a:r>
            <a:r>
              <a:rPr lang="en-US" altLang="zh-CN" i="1" dirty="0" smtClean="0"/>
              <a:t> </a:t>
            </a:r>
            <a:r>
              <a:rPr lang="en-US" altLang="zh-CN" dirty="0" smtClean="0"/>
              <a:t>≤ </a:t>
            </a:r>
            <a:r>
              <a:rPr lang="en-US" altLang="zh-CN" i="1" dirty="0" smtClean="0"/>
              <a:t>k</a:t>
            </a:r>
            <a:r>
              <a:rPr lang="en-US" altLang="zh-CN" dirty="0" smtClean="0"/>
              <a:t> by</a:t>
            </a:r>
          </a:p>
          <a:p>
            <a:pPr lvl="2"/>
            <a:r>
              <a:rPr lang="en-US" altLang="zh-CN" i="1" dirty="0" err="1" smtClean="0"/>
              <a:t>c</a:t>
            </a:r>
            <a:r>
              <a:rPr lang="en-US" altLang="zh-CN" i="1" baseline="-25000" dirty="0" err="1" smtClean="0"/>
              <a:t>i</a:t>
            </a:r>
            <a:r>
              <a:rPr lang="en-US" altLang="zh-CN" dirty="0" smtClean="0"/>
              <a:t> = </a:t>
            </a:r>
            <a:r>
              <a:rPr lang="en-US" altLang="zh-CN" i="1" dirty="0" smtClean="0"/>
              <a:t>M</a:t>
            </a:r>
            <a:r>
              <a:rPr lang="en-US" altLang="zh-CN" i="1" baseline="-25000" dirty="0" smtClean="0"/>
              <a:t>i</a:t>
            </a:r>
            <a:r>
              <a:rPr lang="en-US" altLang="zh-CN" dirty="0" smtClean="0"/>
              <a:t> (</a:t>
            </a:r>
            <a:r>
              <a:rPr lang="en-US" altLang="zh-CN" i="1" dirty="0" smtClean="0"/>
              <a:t>M</a:t>
            </a:r>
            <a:r>
              <a:rPr lang="en-US" altLang="zh-CN" i="1" baseline="-25000" dirty="0" smtClean="0"/>
              <a:t>i</a:t>
            </a:r>
            <a:r>
              <a:rPr lang="en-US" altLang="zh-CN" baseline="30000" dirty="0" smtClean="0"/>
              <a:t>-1</a:t>
            </a:r>
            <a:r>
              <a:rPr lang="en-US" altLang="zh-CN" dirty="0" smtClean="0"/>
              <a:t> mod </a:t>
            </a:r>
            <a:r>
              <a:rPr lang="en-US" altLang="zh-CN" i="1" dirty="0" smtClean="0"/>
              <a:t>m</a:t>
            </a:r>
            <a:r>
              <a:rPr lang="en-US" altLang="zh-CN" i="1" baseline="-25000" dirty="0" smtClean="0"/>
              <a:t>i</a:t>
            </a:r>
            <a:r>
              <a:rPr lang="en-US" altLang="zh-CN" dirty="0" smtClean="0"/>
              <a:t>) for 1 ≤ </a:t>
            </a:r>
            <a:r>
              <a:rPr lang="en-US" altLang="zh-CN" i="1" dirty="0" err="1" smtClean="0"/>
              <a:t>i</a:t>
            </a:r>
            <a:r>
              <a:rPr lang="en-US" altLang="zh-CN" i="1" dirty="0" smtClean="0"/>
              <a:t> </a:t>
            </a:r>
            <a:r>
              <a:rPr lang="en-US" altLang="zh-CN" dirty="0" smtClean="0"/>
              <a:t>≤ </a:t>
            </a:r>
            <a:r>
              <a:rPr lang="en-US" altLang="zh-CN" i="1" dirty="0" smtClean="0"/>
              <a:t>k</a:t>
            </a:r>
            <a:r>
              <a:rPr lang="en-US" altLang="zh-CN" dirty="0" smtClean="0"/>
              <a:t> </a:t>
            </a:r>
          </a:p>
          <a:p>
            <a:pPr lvl="1"/>
            <a:r>
              <a:rPr lang="en-US" altLang="zh-CN" dirty="0" smtClean="0"/>
              <a:t> </a:t>
            </a:r>
          </a:p>
        </p:txBody>
      </p:sp>
      <p:sp>
        <p:nvSpPr>
          <p:cNvPr id="8"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9"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11</a:t>
            </a:fld>
            <a:endParaRPr lang="zh-CN" altLang="en-US" sz="1200">
              <a:latin typeface="Calibri" panose="020F0502020204030204" pitchFamily="34" charset="0"/>
            </a:endParaRPr>
          </a:p>
        </p:txBody>
      </p:sp>
    </p:spTree>
    <p:extLst>
      <p:ext uri="{BB962C8B-B14F-4D97-AF65-F5344CB8AC3E}">
        <p14:creationId xmlns:p14="http://schemas.microsoft.com/office/powerpoint/2010/main" val="4013557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Assertion 2</a:t>
            </a:r>
            <a:endParaRPr lang="zh-CN" altLang="en-US" dirty="0"/>
          </a:p>
        </p:txBody>
      </p:sp>
      <p:sp>
        <p:nvSpPr>
          <p:cNvPr id="6" name="内容占位符 5"/>
          <p:cNvSpPr>
            <a:spLocks noGrp="1"/>
          </p:cNvSpPr>
          <p:nvPr>
            <p:ph sz="quarter" idx="1"/>
          </p:nvPr>
        </p:nvSpPr>
        <p:spPr/>
        <p:txBody>
          <a:bodyPr/>
          <a:lstStyle/>
          <a:p>
            <a:r>
              <a:rPr lang="en-US" altLang="zh-CN" dirty="0" smtClean="0"/>
              <a:t>Arithmetic operations on the numbers in </a:t>
            </a:r>
            <a:r>
              <a:rPr lang="en-US" altLang="zh-CN" i="1" dirty="0" smtClean="0"/>
              <a:t>Z</a:t>
            </a:r>
            <a:r>
              <a:rPr lang="en-US" altLang="zh-CN" i="1" baseline="-25000" dirty="0" smtClean="0"/>
              <a:t>M</a:t>
            </a:r>
            <a:r>
              <a:rPr lang="en-US" altLang="zh-CN" dirty="0" smtClean="0"/>
              <a:t> can be carried out equivalently on the </a:t>
            </a:r>
            <a:r>
              <a:rPr lang="en-US" altLang="zh-CN" i="1" dirty="0" smtClean="0"/>
              <a:t>k</a:t>
            </a:r>
            <a:r>
              <a:rPr lang="en-US" altLang="zh-CN" dirty="0" smtClean="0"/>
              <a:t>-</a:t>
            </a:r>
            <a:r>
              <a:rPr lang="en-US" altLang="zh-CN" dirty="0" err="1" smtClean="0"/>
              <a:t>tuples</a:t>
            </a:r>
            <a:r>
              <a:rPr lang="en-US" altLang="zh-CN" dirty="0" smtClean="0"/>
              <a:t> representing the numbers</a:t>
            </a:r>
          </a:p>
          <a:p>
            <a:pPr lvl="1"/>
            <a:r>
              <a:rPr lang="en-US" altLang="zh-CN" dirty="0" smtClean="0"/>
              <a:t>(</a:t>
            </a:r>
            <a:r>
              <a:rPr lang="en-US" altLang="zh-CN" i="1" dirty="0" smtClean="0"/>
              <a:t>A</a:t>
            </a:r>
            <a:r>
              <a:rPr lang="en-US" altLang="zh-CN" dirty="0" smtClean="0"/>
              <a:t> + </a:t>
            </a:r>
            <a:r>
              <a:rPr lang="en-US" altLang="zh-CN" i="1" dirty="0" smtClean="0"/>
              <a:t>B</a:t>
            </a:r>
            <a:r>
              <a:rPr lang="en-US" altLang="zh-CN" dirty="0" smtClean="0"/>
              <a:t>) mod </a:t>
            </a:r>
            <a:r>
              <a:rPr lang="en-US" altLang="zh-CN" i="1" dirty="0" smtClean="0"/>
              <a:t>M</a:t>
            </a:r>
            <a:r>
              <a:rPr lang="en-US" altLang="zh-CN" dirty="0" smtClean="0"/>
              <a:t> </a:t>
            </a:r>
            <a:r>
              <a:rPr lang="en-US" altLang="zh-CN" dirty="0" smtClean="0">
                <a:sym typeface="Symbol"/>
              </a:rPr>
              <a:t> </a:t>
            </a:r>
            <a:r>
              <a:rPr lang="en-US" altLang="zh-CN" dirty="0" smtClean="0"/>
              <a:t>((</a:t>
            </a:r>
            <a:r>
              <a:rPr lang="en-US" altLang="zh-CN" i="1" dirty="0" smtClean="0"/>
              <a:t>a</a:t>
            </a:r>
            <a:r>
              <a:rPr lang="en-US" altLang="zh-CN" baseline="-25000" dirty="0" smtClean="0"/>
              <a:t>1</a:t>
            </a:r>
            <a:r>
              <a:rPr lang="en-US" altLang="zh-CN" dirty="0" smtClean="0"/>
              <a:t>+ </a:t>
            </a:r>
            <a:r>
              <a:rPr lang="en-US" altLang="zh-CN" i="1" dirty="0" smtClean="0"/>
              <a:t>b</a:t>
            </a:r>
            <a:r>
              <a:rPr lang="en-US" altLang="zh-CN" baseline="-25000" dirty="0" smtClean="0"/>
              <a:t>1</a:t>
            </a:r>
            <a:r>
              <a:rPr lang="en-US" altLang="zh-CN" dirty="0" smtClean="0"/>
              <a:t>) mod </a:t>
            </a:r>
            <a:r>
              <a:rPr lang="en-US" altLang="zh-CN" i="1" dirty="0" smtClean="0"/>
              <a:t>m</a:t>
            </a:r>
            <a:r>
              <a:rPr lang="en-US" altLang="zh-CN" baseline="-25000" dirty="0" smtClean="0"/>
              <a:t>1</a:t>
            </a:r>
            <a:r>
              <a:rPr lang="en-US" altLang="zh-CN" dirty="0" smtClean="0"/>
              <a:t>, ..., (</a:t>
            </a:r>
            <a:r>
              <a:rPr lang="en-US" altLang="zh-CN" i="1" dirty="0" err="1" smtClean="0"/>
              <a:t>a</a:t>
            </a:r>
            <a:r>
              <a:rPr lang="en-US" altLang="zh-CN" i="1" baseline="-25000" dirty="0" err="1" smtClean="0"/>
              <a:t>k</a:t>
            </a:r>
            <a:r>
              <a:rPr lang="en-US" altLang="zh-CN" i="1" baseline="-25000" dirty="0" smtClean="0"/>
              <a:t> </a:t>
            </a:r>
            <a:r>
              <a:rPr lang="en-US" altLang="zh-CN" dirty="0" smtClean="0"/>
              <a:t>+ </a:t>
            </a:r>
            <a:r>
              <a:rPr lang="en-US" altLang="zh-CN" i="1" dirty="0" err="1" smtClean="0"/>
              <a:t>b</a:t>
            </a:r>
            <a:r>
              <a:rPr lang="en-US" altLang="zh-CN" i="1" baseline="-25000" dirty="0" err="1" smtClean="0"/>
              <a:t>k</a:t>
            </a:r>
            <a:r>
              <a:rPr lang="en-US" altLang="zh-CN" dirty="0" smtClean="0"/>
              <a:t>) mod </a:t>
            </a:r>
            <a:r>
              <a:rPr lang="en-US" altLang="zh-CN" i="1" dirty="0" err="1" smtClean="0"/>
              <a:t>m</a:t>
            </a:r>
            <a:r>
              <a:rPr lang="en-US" altLang="zh-CN" i="1" baseline="-25000" dirty="0" err="1" smtClean="0"/>
              <a:t>k</a:t>
            </a:r>
            <a:r>
              <a:rPr lang="en-US" altLang="zh-CN" dirty="0" smtClean="0"/>
              <a:t>)</a:t>
            </a:r>
          </a:p>
          <a:p>
            <a:pPr lvl="1"/>
            <a:r>
              <a:rPr lang="en-US" altLang="zh-CN" dirty="0" smtClean="0"/>
              <a:t>(</a:t>
            </a:r>
            <a:r>
              <a:rPr lang="en-US" altLang="zh-CN" i="1" dirty="0" smtClean="0"/>
              <a:t>A</a:t>
            </a:r>
            <a:r>
              <a:rPr lang="en-US" altLang="zh-CN" dirty="0" smtClean="0"/>
              <a:t> − </a:t>
            </a:r>
            <a:r>
              <a:rPr lang="en-US" altLang="zh-CN" i="1" dirty="0" smtClean="0"/>
              <a:t>B</a:t>
            </a:r>
            <a:r>
              <a:rPr lang="en-US" altLang="zh-CN" dirty="0" smtClean="0"/>
              <a:t>) mod </a:t>
            </a:r>
            <a:r>
              <a:rPr lang="en-US" altLang="zh-CN" i="1" dirty="0" smtClean="0"/>
              <a:t>M</a:t>
            </a:r>
            <a:r>
              <a:rPr lang="en-US" altLang="zh-CN" dirty="0" smtClean="0"/>
              <a:t> </a:t>
            </a:r>
            <a:r>
              <a:rPr lang="en-US" altLang="zh-CN" dirty="0" smtClean="0">
                <a:sym typeface="Symbol"/>
              </a:rPr>
              <a:t> </a:t>
            </a:r>
            <a:r>
              <a:rPr lang="en-US" altLang="zh-CN" dirty="0" smtClean="0"/>
              <a:t>((</a:t>
            </a:r>
            <a:r>
              <a:rPr lang="en-US" altLang="zh-CN" i="1" dirty="0" smtClean="0"/>
              <a:t>a</a:t>
            </a:r>
            <a:r>
              <a:rPr lang="en-US" altLang="zh-CN" baseline="-25000" dirty="0" smtClean="0"/>
              <a:t>1</a:t>
            </a:r>
            <a:r>
              <a:rPr lang="en-US" altLang="zh-CN" dirty="0" smtClean="0"/>
              <a:t>− </a:t>
            </a:r>
            <a:r>
              <a:rPr lang="en-US" altLang="zh-CN" i="1" dirty="0" smtClean="0"/>
              <a:t>b</a:t>
            </a:r>
            <a:r>
              <a:rPr lang="en-US" altLang="zh-CN" baseline="-25000" dirty="0" smtClean="0"/>
              <a:t>1</a:t>
            </a:r>
            <a:r>
              <a:rPr lang="en-US" altLang="zh-CN" dirty="0" smtClean="0"/>
              <a:t>) mod </a:t>
            </a:r>
            <a:r>
              <a:rPr lang="en-US" altLang="zh-CN" i="1" dirty="0" smtClean="0"/>
              <a:t>m</a:t>
            </a:r>
            <a:r>
              <a:rPr lang="en-US" altLang="zh-CN" baseline="-25000" dirty="0" smtClean="0"/>
              <a:t>1</a:t>
            </a:r>
            <a:r>
              <a:rPr lang="en-US" altLang="zh-CN" dirty="0" smtClean="0"/>
              <a:t>, ..., (</a:t>
            </a:r>
            <a:r>
              <a:rPr lang="en-US" altLang="zh-CN" i="1" dirty="0" err="1" smtClean="0"/>
              <a:t>a</a:t>
            </a:r>
            <a:r>
              <a:rPr lang="en-US" altLang="zh-CN" i="1" baseline="-25000" dirty="0" err="1" smtClean="0"/>
              <a:t>k</a:t>
            </a:r>
            <a:r>
              <a:rPr lang="en-US" altLang="zh-CN" dirty="0" smtClean="0"/>
              <a:t> − </a:t>
            </a:r>
            <a:r>
              <a:rPr lang="en-US" altLang="zh-CN" i="1" dirty="0" err="1" smtClean="0"/>
              <a:t>b</a:t>
            </a:r>
            <a:r>
              <a:rPr lang="en-US" altLang="zh-CN" i="1" baseline="-25000" dirty="0" err="1" smtClean="0"/>
              <a:t>k</a:t>
            </a:r>
            <a:r>
              <a:rPr lang="en-US" altLang="zh-CN" dirty="0" smtClean="0"/>
              <a:t>) mod </a:t>
            </a:r>
            <a:r>
              <a:rPr lang="en-US" altLang="zh-CN" i="1" dirty="0" err="1" smtClean="0"/>
              <a:t>m</a:t>
            </a:r>
            <a:r>
              <a:rPr lang="en-US" altLang="zh-CN" i="1" baseline="-25000" dirty="0" err="1" smtClean="0"/>
              <a:t>k</a:t>
            </a:r>
            <a:r>
              <a:rPr lang="en-US" altLang="zh-CN" dirty="0" smtClean="0"/>
              <a:t>)</a:t>
            </a:r>
          </a:p>
          <a:p>
            <a:pPr lvl="1"/>
            <a:r>
              <a:rPr lang="en-US" altLang="zh-CN" dirty="0" smtClean="0"/>
              <a:t>(</a:t>
            </a:r>
            <a:r>
              <a:rPr lang="en-US" altLang="zh-CN" i="1" dirty="0" smtClean="0"/>
              <a:t>A</a:t>
            </a:r>
            <a:r>
              <a:rPr lang="en-US" altLang="zh-CN" dirty="0" smtClean="0">
                <a:sym typeface="Symbol"/>
              </a:rPr>
              <a:t>  </a:t>
            </a:r>
            <a:r>
              <a:rPr lang="en-US" altLang="zh-CN" i="1" dirty="0" smtClean="0"/>
              <a:t>B</a:t>
            </a:r>
            <a:r>
              <a:rPr lang="en-US" altLang="zh-CN" dirty="0" smtClean="0"/>
              <a:t>) mod </a:t>
            </a:r>
            <a:r>
              <a:rPr lang="en-US" altLang="zh-CN" i="1" dirty="0" smtClean="0"/>
              <a:t>M</a:t>
            </a:r>
            <a:r>
              <a:rPr lang="en-US" altLang="zh-CN" dirty="0" smtClean="0"/>
              <a:t> </a:t>
            </a:r>
            <a:r>
              <a:rPr lang="en-US" altLang="zh-CN" dirty="0" smtClean="0">
                <a:sym typeface="Symbol"/>
              </a:rPr>
              <a:t> </a:t>
            </a:r>
            <a:r>
              <a:rPr lang="en-US" altLang="zh-CN" dirty="0" smtClean="0"/>
              <a:t>((</a:t>
            </a:r>
            <a:r>
              <a:rPr lang="en-US" altLang="zh-CN" i="1" dirty="0" smtClean="0"/>
              <a:t>a</a:t>
            </a:r>
            <a:r>
              <a:rPr lang="en-US" altLang="zh-CN" baseline="-25000" dirty="0" smtClean="0"/>
              <a:t>1 </a:t>
            </a:r>
            <a:r>
              <a:rPr lang="en-US" altLang="zh-CN" dirty="0" smtClean="0">
                <a:sym typeface="Symbol"/>
              </a:rPr>
              <a:t> </a:t>
            </a:r>
            <a:r>
              <a:rPr lang="en-US" altLang="zh-CN" i="1" dirty="0" smtClean="0"/>
              <a:t>b</a:t>
            </a:r>
            <a:r>
              <a:rPr lang="en-US" altLang="zh-CN" baseline="-25000" dirty="0" smtClean="0"/>
              <a:t>1</a:t>
            </a:r>
            <a:r>
              <a:rPr lang="en-US" altLang="zh-CN" dirty="0" smtClean="0"/>
              <a:t>) mod </a:t>
            </a:r>
            <a:r>
              <a:rPr lang="en-US" altLang="zh-CN" i="1" dirty="0" smtClean="0"/>
              <a:t>m</a:t>
            </a:r>
            <a:r>
              <a:rPr lang="en-US" altLang="zh-CN" baseline="-25000" dirty="0" smtClean="0"/>
              <a:t>1</a:t>
            </a:r>
            <a:r>
              <a:rPr lang="en-US" altLang="zh-CN" dirty="0" smtClean="0"/>
              <a:t>, ..., (</a:t>
            </a:r>
            <a:r>
              <a:rPr lang="en-US" altLang="zh-CN" i="1" dirty="0" err="1" smtClean="0"/>
              <a:t>a</a:t>
            </a:r>
            <a:r>
              <a:rPr lang="en-US" altLang="zh-CN" i="1" baseline="-25000" dirty="0" err="1" smtClean="0"/>
              <a:t>k</a:t>
            </a:r>
            <a:r>
              <a:rPr lang="en-US" altLang="zh-CN" dirty="0" smtClean="0"/>
              <a:t> </a:t>
            </a:r>
            <a:r>
              <a:rPr lang="en-US" altLang="zh-CN" dirty="0" smtClean="0">
                <a:sym typeface="Symbol"/>
              </a:rPr>
              <a:t> </a:t>
            </a:r>
            <a:r>
              <a:rPr lang="en-US" altLang="zh-CN" i="1" dirty="0" err="1" smtClean="0"/>
              <a:t>b</a:t>
            </a:r>
            <a:r>
              <a:rPr lang="en-US" altLang="zh-CN" i="1" baseline="-25000" dirty="0" err="1" smtClean="0"/>
              <a:t>k</a:t>
            </a:r>
            <a:r>
              <a:rPr lang="en-US" altLang="zh-CN" dirty="0" smtClean="0"/>
              <a:t>) mod </a:t>
            </a:r>
            <a:r>
              <a:rPr lang="en-US" altLang="zh-CN" i="1" dirty="0" err="1" smtClean="0"/>
              <a:t>m</a:t>
            </a:r>
            <a:r>
              <a:rPr lang="en-US" altLang="zh-CN" i="1" baseline="-25000" dirty="0" err="1" smtClean="0"/>
              <a:t>k</a:t>
            </a:r>
            <a:r>
              <a:rPr lang="en-US" altLang="zh-CN" dirty="0" smtClean="0"/>
              <a:t>)</a:t>
            </a:r>
          </a:p>
          <a:p>
            <a:pPr lvl="1">
              <a:buNone/>
            </a:pPr>
            <a:r>
              <a:rPr lang="en-US" altLang="zh-CN" dirty="0" smtClean="0"/>
              <a:t>	where </a:t>
            </a:r>
            <a:r>
              <a:rPr lang="en-US" altLang="zh-CN" i="1" dirty="0" smtClean="0"/>
              <a:t>A</a:t>
            </a:r>
            <a:r>
              <a:rPr lang="en-US" altLang="zh-CN" dirty="0" smtClean="0">
                <a:sym typeface="Symbol"/>
              </a:rPr>
              <a:t>  (</a:t>
            </a:r>
            <a:r>
              <a:rPr lang="en-US" altLang="zh-CN" i="1" dirty="0" smtClean="0"/>
              <a:t>a</a:t>
            </a:r>
            <a:r>
              <a:rPr lang="en-US" altLang="zh-CN" baseline="-25000" dirty="0" smtClean="0"/>
              <a:t>1</a:t>
            </a:r>
            <a:r>
              <a:rPr lang="en-US" altLang="zh-CN" dirty="0" smtClean="0"/>
              <a:t>, </a:t>
            </a:r>
            <a:r>
              <a:rPr lang="en-US" altLang="zh-CN" i="1" dirty="0" smtClean="0"/>
              <a:t>a</a:t>
            </a:r>
            <a:r>
              <a:rPr lang="en-US" altLang="zh-CN" baseline="-25000" dirty="0" smtClean="0"/>
              <a:t>2</a:t>
            </a:r>
            <a:r>
              <a:rPr lang="en-US" altLang="zh-CN" dirty="0" smtClean="0"/>
              <a:t>,  …, </a:t>
            </a:r>
            <a:r>
              <a:rPr lang="en-US" altLang="zh-CN" i="1" dirty="0" err="1" smtClean="0"/>
              <a:t>a</a:t>
            </a:r>
            <a:r>
              <a:rPr lang="en-US" altLang="zh-CN" i="1" baseline="-25000" dirty="0" err="1" smtClean="0"/>
              <a:t>k</a:t>
            </a:r>
            <a:r>
              <a:rPr lang="en-US" altLang="zh-CN" dirty="0" smtClean="0"/>
              <a:t>) and </a:t>
            </a:r>
            <a:r>
              <a:rPr lang="en-US" altLang="zh-CN" i="1" dirty="0" smtClean="0"/>
              <a:t>B</a:t>
            </a:r>
            <a:r>
              <a:rPr lang="en-US" altLang="zh-CN" dirty="0" smtClean="0">
                <a:sym typeface="Symbol"/>
              </a:rPr>
              <a:t>  (</a:t>
            </a:r>
            <a:r>
              <a:rPr lang="en-US" altLang="zh-CN" i="1" dirty="0" smtClean="0"/>
              <a:t>b</a:t>
            </a:r>
            <a:r>
              <a:rPr lang="en-US" altLang="zh-CN" baseline="-25000" dirty="0" smtClean="0"/>
              <a:t>1</a:t>
            </a:r>
            <a:r>
              <a:rPr lang="en-US" altLang="zh-CN" dirty="0" smtClean="0"/>
              <a:t>, </a:t>
            </a:r>
            <a:r>
              <a:rPr lang="en-US" altLang="zh-CN" i="1" dirty="0" smtClean="0"/>
              <a:t>b</a:t>
            </a:r>
            <a:r>
              <a:rPr lang="en-US" altLang="zh-CN" baseline="-25000" dirty="0" smtClean="0"/>
              <a:t>2</a:t>
            </a:r>
            <a:r>
              <a:rPr lang="en-US" altLang="zh-CN" dirty="0" smtClean="0"/>
              <a:t>,  …, </a:t>
            </a:r>
            <a:r>
              <a:rPr lang="en-US" altLang="zh-CN" i="1" dirty="0" err="1" smtClean="0"/>
              <a:t>b</a:t>
            </a:r>
            <a:r>
              <a:rPr lang="en-US" altLang="zh-CN" i="1" baseline="-25000" dirty="0" err="1" smtClean="0"/>
              <a:t>k</a:t>
            </a:r>
            <a:r>
              <a:rPr lang="en-US" altLang="zh-CN" dirty="0" smtClean="0"/>
              <a:t>) are two arbitrary numbers in </a:t>
            </a:r>
            <a:r>
              <a:rPr lang="en-US" altLang="zh-CN" i="1" dirty="0" smtClean="0"/>
              <a:t>Z</a:t>
            </a:r>
            <a:r>
              <a:rPr lang="en-US" altLang="zh-CN" i="1" baseline="-25000" dirty="0" smtClean="0"/>
              <a:t>M</a:t>
            </a:r>
            <a:r>
              <a:rPr lang="en-US" altLang="zh-CN" dirty="0" smtClean="0"/>
              <a:t> </a:t>
            </a:r>
            <a:endParaRPr lang="zh-CN" altLang="en-US" dirty="0" smtClean="0"/>
          </a:p>
          <a:p>
            <a:endParaRPr lang="zh-CN" altLang="en-US" dirty="0"/>
          </a:p>
        </p:txBody>
      </p:sp>
      <p:sp>
        <p:nvSpPr>
          <p:cNvPr id="7"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8"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12</a:t>
            </a:fld>
            <a:endParaRPr lang="zh-CN" altLang="en-US" sz="1200">
              <a:latin typeface="Calibri" panose="020F0502020204030204" pitchFamily="34" charset="0"/>
            </a:endParaRPr>
          </a:p>
        </p:txBody>
      </p:sp>
    </p:spTree>
    <p:extLst>
      <p:ext uri="{BB962C8B-B14F-4D97-AF65-F5344CB8AC3E}">
        <p14:creationId xmlns:p14="http://schemas.microsoft.com/office/powerpoint/2010/main" val="3040422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 demonstration of the usefulness of CRT</a:t>
            </a:r>
            <a:endParaRPr lang="zh-CN" altLang="en-US" dirty="0"/>
          </a:p>
        </p:txBody>
      </p:sp>
      <p:sp>
        <p:nvSpPr>
          <p:cNvPr id="6" name="内容占位符 5"/>
          <p:cNvSpPr>
            <a:spLocks noGrp="1"/>
          </p:cNvSpPr>
          <p:nvPr>
            <p:ph sz="quarter" idx="1"/>
          </p:nvPr>
        </p:nvSpPr>
        <p:spPr/>
        <p:txBody>
          <a:bodyPr>
            <a:normAutofit lnSpcReduction="10000"/>
          </a:bodyPr>
          <a:lstStyle/>
          <a:p>
            <a:r>
              <a:rPr lang="en-US" altLang="zh-CN" dirty="0" smtClean="0"/>
              <a:t>Manipulating very large integers in modulo arithmetic about integers with over 150 decimal digits</a:t>
            </a:r>
          </a:p>
          <a:p>
            <a:r>
              <a:rPr lang="en-US" altLang="zh-CN" dirty="0" smtClean="0"/>
              <a:t>For example, consider the arithmetic on integers modulo 8633</a:t>
            </a:r>
          </a:p>
          <a:p>
            <a:pPr lvl="1"/>
            <a:r>
              <a:rPr lang="en-US" altLang="zh-CN" i="1" dirty="0" smtClean="0"/>
              <a:t>M</a:t>
            </a:r>
            <a:r>
              <a:rPr lang="en-US" altLang="zh-CN" dirty="0" smtClean="0"/>
              <a:t> = 8633 = </a:t>
            </a:r>
            <a:r>
              <a:rPr lang="en-US" altLang="zh-CN" i="1" dirty="0" smtClean="0"/>
              <a:t>m</a:t>
            </a:r>
            <a:r>
              <a:rPr lang="en-US" altLang="zh-CN" baseline="-25000" dirty="0" smtClean="0"/>
              <a:t>1</a:t>
            </a:r>
            <a:r>
              <a:rPr lang="en-US" altLang="zh-CN" dirty="0" smtClean="0"/>
              <a:t> </a:t>
            </a:r>
            <a:r>
              <a:rPr lang="en-US" altLang="zh-CN" dirty="0" smtClean="0">
                <a:sym typeface="Symbol"/>
              </a:rPr>
              <a:t> </a:t>
            </a:r>
            <a:r>
              <a:rPr lang="en-US" altLang="zh-CN" i="1" dirty="0" smtClean="0"/>
              <a:t>m</a:t>
            </a:r>
            <a:r>
              <a:rPr lang="en-US" altLang="zh-CN" baseline="-25000" dirty="0" smtClean="0"/>
              <a:t>2</a:t>
            </a:r>
            <a:r>
              <a:rPr lang="en-US" altLang="zh-CN" dirty="0" smtClean="0">
                <a:sym typeface="Symbol"/>
              </a:rPr>
              <a:t> = </a:t>
            </a:r>
            <a:r>
              <a:rPr lang="en-US" altLang="zh-CN" dirty="0" smtClean="0"/>
              <a:t>89 </a:t>
            </a:r>
            <a:r>
              <a:rPr lang="en-US" altLang="zh-CN" dirty="0" smtClean="0">
                <a:sym typeface="Symbol"/>
              </a:rPr>
              <a:t> 97</a:t>
            </a:r>
          </a:p>
          <a:p>
            <a:pPr lvl="1"/>
            <a:r>
              <a:rPr lang="en-US" altLang="zh-CN" i="1" dirty="0" smtClean="0"/>
              <a:t>M</a:t>
            </a:r>
            <a:r>
              <a:rPr lang="en-US" altLang="zh-CN" baseline="-25000" dirty="0" smtClean="0"/>
              <a:t>1</a:t>
            </a:r>
            <a:r>
              <a:rPr lang="en-US" altLang="zh-CN" dirty="0" smtClean="0"/>
              <a:t> = </a:t>
            </a:r>
            <a:r>
              <a:rPr lang="en-US" altLang="zh-CN" i="1" dirty="0" smtClean="0"/>
              <a:t>M</a:t>
            </a:r>
            <a:r>
              <a:rPr lang="en-US" altLang="zh-CN" dirty="0" smtClean="0"/>
              <a:t>/</a:t>
            </a:r>
            <a:r>
              <a:rPr lang="en-US" altLang="zh-CN" i="1" dirty="0" smtClean="0"/>
              <a:t>m</a:t>
            </a:r>
            <a:r>
              <a:rPr lang="en-US" altLang="zh-CN" baseline="-25000" dirty="0" smtClean="0"/>
              <a:t>1</a:t>
            </a:r>
            <a:r>
              <a:rPr lang="en-US" altLang="zh-CN" dirty="0" smtClean="0"/>
              <a:t> = 97, and </a:t>
            </a:r>
            <a:r>
              <a:rPr lang="en-US" altLang="zh-CN" i="1" dirty="0" smtClean="0"/>
              <a:t>M</a:t>
            </a:r>
            <a:r>
              <a:rPr lang="en-US" altLang="zh-CN" baseline="-25000" dirty="0" smtClean="0"/>
              <a:t>2</a:t>
            </a:r>
            <a:r>
              <a:rPr lang="en-US" altLang="zh-CN" dirty="0" smtClean="0"/>
              <a:t> = </a:t>
            </a:r>
            <a:r>
              <a:rPr lang="en-US" altLang="zh-CN" i="1" dirty="0" smtClean="0"/>
              <a:t>M</a:t>
            </a:r>
            <a:r>
              <a:rPr lang="en-US" altLang="zh-CN" dirty="0" smtClean="0"/>
              <a:t>/</a:t>
            </a:r>
            <a:r>
              <a:rPr lang="en-US" altLang="zh-CN" i="1" dirty="0" smtClean="0"/>
              <a:t>m</a:t>
            </a:r>
            <a:r>
              <a:rPr lang="en-US" altLang="zh-CN" baseline="-25000" dirty="0" smtClean="0"/>
              <a:t>2</a:t>
            </a:r>
            <a:r>
              <a:rPr lang="en-US" altLang="zh-CN" dirty="0" smtClean="0"/>
              <a:t> = 89</a:t>
            </a:r>
          </a:p>
          <a:p>
            <a:pPr lvl="1"/>
            <a:r>
              <a:rPr lang="en-US" altLang="zh-CN" i="1" smtClean="0"/>
              <a:t>M</a:t>
            </a:r>
            <a:r>
              <a:rPr lang="en-US" altLang="zh-CN" baseline="-25000" smtClean="0"/>
              <a:t>1</a:t>
            </a:r>
            <a:r>
              <a:rPr lang="en-US" altLang="zh-CN" baseline="30000" smtClean="0"/>
              <a:t>-1</a:t>
            </a:r>
            <a:r>
              <a:rPr lang="en-US" altLang="zh-CN" smtClean="0"/>
              <a:t> modulo </a:t>
            </a:r>
            <a:r>
              <a:rPr lang="en-US" altLang="zh-CN" i="1" dirty="0" smtClean="0"/>
              <a:t>m</a:t>
            </a:r>
            <a:r>
              <a:rPr lang="en-US" altLang="zh-CN" baseline="-25000" dirty="0" smtClean="0"/>
              <a:t>1</a:t>
            </a:r>
            <a:r>
              <a:rPr lang="en-US" altLang="zh-CN" dirty="0" smtClean="0"/>
              <a:t> = 78, and </a:t>
            </a:r>
            <a:r>
              <a:rPr lang="en-US" altLang="zh-CN" i="1" smtClean="0"/>
              <a:t>M</a:t>
            </a:r>
            <a:r>
              <a:rPr lang="en-US" altLang="zh-CN" baseline="-25000" smtClean="0"/>
              <a:t>2</a:t>
            </a:r>
            <a:r>
              <a:rPr lang="en-US" altLang="zh-CN" baseline="30000" smtClean="0"/>
              <a:t>-1</a:t>
            </a:r>
            <a:r>
              <a:rPr lang="en-US" altLang="zh-CN" smtClean="0"/>
              <a:t> modulo </a:t>
            </a:r>
            <a:r>
              <a:rPr lang="en-US" altLang="zh-CN" i="1" dirty="0" smtClean="0"/>
              <a:t>m</a:t>
            </a:r>
            <a:r>
              <a:rPr lang="en-US" altLang="zh-CN" baseline="-25000" dirty="0" smtClean="0"/>
              <a:t>2</a:t>
            </a:r>
            <a:r>
              <a:rPr lang="en-US" altLang="zh-CN" dirty="0" smtClean="0"/>
              <a:t> = 12</a:t>
            </a:r>
          </a:p>
          <a:p>
            <a:pPr lvl="1"/>
            <a:r>
              <a:rPr lang="en-US" altLang="zh-CN" dirty="0" smtClean="0"/>
              <a:t>Addition arithmetic of 2345 and 6789 modulo 8633</a:t>
            </a:r>
          </a:p>
          <a:p>
            <a:pPr lvl="2"/>
            <a:r>
              <a:rPr lang="en-US" altLang="zh-CN" dirty="0" smtClean="0"/>
              <a:t>2345 </a:t>
            </a:r>
            <a:r>
              <a:rPr lang="en-US" altLang="zh-CN" dirty="0" smtClean="0">
                <a:sym typeface="Symbol"/>
              </a:rPr>
              <a:t> (31, 17) since 2345 mod 89 = 31, 2345 mod 97 = 17</a:t>
            </a:r>
          </a:p>
          <a:p>
            <a:pPr lvl="2"/>
            <a:r>
              <a:rPr lang="en-US" altLang="zh-CN" dirty="0" smtClean="0">
                <a:sym typeface="Symbol"/>
              </a:rPr>
              <a:t>6789</a:t>
            </a:r>
            <a:r>
              <a:rPr lang="en-US" altLang="zh-CN" dirty="0" smtClean="0"/>
              <a:t> </a:t>
            </a:r>
            <a:r>
              <a:rPr lang="en-US" altLang="zh-CN" dirty="0" smtClean="0">
                <a:sym typeface="Symbol"/>
              </a:rPr>
              <a:t> (25, 96) since 6789 mod 89 = 25, 6789 mod 97 = 96</a:t>
            </a:r>
          </a:p>
          <a:p>
            <a:pPr lvl="2"/>
            <a:r>
              <a:rPr lang="en-US" altLang="zh-CN" dirty="0" smtClean="0">
                <a:sym typeface="Symbol"/>
              </a:rPr>
              <a:t>2345 + 6789 </a:t>
            </a:r>
            <a:r>
              <a:rPr lang="en-US" altLang="zh-CN" dirty="0" smtClean="0"/>
              <a:t> </a:t>
            </a:r>
            <a:r>
              <a:rPr lang="en-US" altLang="zh-CN" dirty="0" smtClean="0">
                <a:sym typeface="Symbol"/>
              </a:rPr>
              <a:t> ((31+25) mod 89, (17+96) mod 97) = (56, 16) = (</a:t>
            </a:r>
            <a:r>
              <a:rPr lang="en-US" altLang="zh-CN" i="1" dirty="0" smtClean="0">
                <a:sym typeface="Symbol"/>
              </a:rPr>
              <a:t>a</a:t>
            </a:r>
            <a:r>
              <a:rPr lang="en-US" altLang="zh-CN" baseline="-25000" dirty="0" smtClean="0">
                <a:sym typeface="Symbol"/>
              </a:rPr>
              <a:t>1</a:t>
            </a:r>
            <a:r>
              <a:rPr lang="en-US" altLang="zh-CN" dirty="0" smtClean="0">
                <a:sym typeface="Symbol"/>
              </a:rPr>
              <a:t>, </a:t>
            </a:r>
            <a:r>
              <a:rPr lang="en-US" altLang="zh-CN" i="1" dirty="0" smtClean="0">
                <a:sym typeface="Symbol"/>
              </a:rPr>
              <a:t>a</a:t>
            </a:r>
            <a:r>
              <a:rPr lang="en-US" altLang="zh-CN" baseline="-25000" dirty="0" smtClean="0">
                <a:sym typeface="Symbol"/>
              </a:rPr>
              <a:t>2</a:t>
            </a:r>
            <a:r>
              <a:rPr lang="en-US" altLang="zh-CN" dirty="0" smtClean="0">
                <a:sym typeface="Symbol"/>
              </a:rPr>
              <a:t>)</a:t>
            </a:r>
          </a:p>
          <a:p>
            <a:pPr lvl="2"/>
            <a:r>
              <a:rPr lang="en-US" altLang="zh-CN" dirty="0" smtClean="0">
                <a:sym typeface="Symbol"/>
              </a:rPr>
              <a:t>56  97  78 + 16  89  12 mod 8633 = 501</a:t>
            </a:r>
            <a:endParaRPr lang="en-US" altLang="zh-CN" dirty="0" smtClean="0"/>
          </a:p>
          <a:p>
            <a:pPr lvl="1"/>
            <a:endParaRPr lang="en-US" altLang="zh-CN" dirty="0" smtClean="0"/>
          </a:p>
        </p:txBody>
      </p:sp>
      <p:sp>
        <p:nvSpPr>
          <p:cNvPr id="7"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8"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13</a:t>
            </a:fld>
            <a:endParaRPr lang="zh-CN" altLang="en-US" sz="1200">
              <a:latin typeface="Calibri" panose="020F0502020204030204" pitchFamily="34" charset="0"/>
            </a:endParaRPr>
          </a:p>
        </p:txBody>
      </p:sp>
    </p:spTree>
    <p:extLst>
      <p:ext uri="{BB962C8B-B14F-4D97-AF65-F5344CB8AC3E}">
        <p14:creationId xmlns:p14="http://schemas.microsoft.com/office/powerpoint/2010/main" val="3030154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RSA (Ron </a:t>
            </a:r>
            <a:r>
              <a:rPr lang="en-US" altLang="zh-CN" dirty="0" err="1" smtClean="0"/>
              <a:t>Rivest</a:t>
            </a:r>
            <a:r>
              <a:rPr lang="en-US" altLang="zh-CN" dirty="0" smtClean="0"/>
              <a:t>, </a:t>
            </a:r>
            <a:r>
              <a:rPr lang="en-US" altLang="zh-CN" dirty="0" err="1" smtClean="0"/>
              <a:t>Adi</a:t>
            </a:r>
            <a:r>
              <a:rPr lang="en-US" altLang="zh-CN" dirty="0" smtClean="0"/>
              <a:t> Shamir, Len </a:t>
            </a:r>
            <a:r>
              <a:rPr lang="en-US" altLang="zh-CN" dirty="0" err="1" smtClean="0"/>
              <a:t>Adleman</a:t>
            </a:r>
            <a:r>
              <a:rPr lang="en-US" altLang="zh-CN" dirty="0" smtClean="0"/>
              <a:t>, 1977)</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14</a:t>
            </a:fld>
            <a:endParaRPr lang="zh-CN" altLang="en-US"/>
          </a:p>
        </p:txBody>
      </p:sp>
      <p:sp>
        <p:nvSpPr>
          <p:cNvPr id="6" name="内容占位符 5"/>
          <p:cNvSpPr>
            <a:spLocks noGrp="1"/>
          </p:cNvSpPr>
          <p:nvPr>
            <p:ph sz="quarter" idx="1"/>
          </p:nvPr>
        </p:nvSpPr>
        <p:spPr>
          <a:xfrm>
            <a:off x="457200" y="4286256"/>
            <a:ext cx="8229600" cy="1870704"/>
          </a:xfrm>
        </p:spPr>
        <p:txBody>
          <a:bodyPr/>
          <a:lstStyle/>
          <a:p>
            <a:pPr marL="0" indent="0">
              <a:buNone/>
            </a:pPr>
            <a:r>
              <a:rPr lang="en-US" altLang="zh-CN" dirty="0" smtClean="0"/>
              <a:t>Security relies (in part) on inability to factor product </a:t>
            </a:r>
            <a:r>
              <a:rPr lang="en-US" altLang="zh-CN" i="1" dirty="0" smtClean="0"/>
              <a:t>n</a:t>
            </a:r>
            <a:r>
              <a:rPr lang="en-US" altLang="zh-CN" dirty="0" smtClean="0"/>
              <a:t> of two large primes </a:t>
            </a:r>
            <a:r>
              <a:rPr lang="en-US" altLang="zh-CN" i="1" dirty="0" smtClean="0"/>
              <a:t>p</a:t>
            </a:r>
            <a:r>
              <a:rPr lang="en-US" altLang="zh-CN" dirty="0" smtClean="0"/>
              <a:t>, </a:t>
            </a:r>
            <a:r>
              <a:rPr lang="en-US" altLang="zh-CN" i="1" dirty="0" smtClean="0"/>
              <a:t>q</a:t>
            </a:r>
            <a:r>
              <a:rPr lang="en-US" altLang="zh-CN" dirty="0" smtClean="0"/>
              <a:t>.</a:t>
            </a:r>
            <a:endParaRPr lang="zh-CN" altLang="en-US" dirty="0"/>
          </a:p>
        </p:txBody>
      </p:sp>
      <p:pic>
        <p:nvPicPr>
          <p:cNvPr id="124930" name="Picture 2"/>
          <p:cNvPicPr>
            <a:picLocks noChangeAspect="1" noChangeArrowheads="1"/>
          </p:cNvPicPr>
          <p:nvPr/>
        </p:nvPicPr>
        <p:blipFill>
          <a:blip r:embed="rId3" cstate="print"/>
          <a:srcRect/>
          <a:stretch>
            <a:fillRect/>
          </a:stretch>
        </p:blipFill>
        <p:spPr bwMode="auto">
          <a:xfrm>
            <a:off x="2428860" y="1357298"/>
            <a:ext cx="3910022" cy="2742851"/>
          </a:xfrm>
          <a:prstGeom prst="rect">
            <a:avLst/>
          </a:prstGeom>
          <a:noFill/>
          <a:ln w="9525">
            <a:noFill/>
            <a:miter lim="800000"/>
            <a:headEnd/>
            <a:tailEnd/>
          </a:ln>
          <a:effectLst/>
        </p:spPr>
      </p:pic>
      <p:sp>
        <p:nvSpPr>
          <p:cNvPr id="7" name="TextBox 6"/>
          <p:cNvSpPr txBox="1"/>
          <p:nvPr/>
        </p:nvSpPr>
        <p:spPr>
          <a:xfrm>
            <a:off x="3923928" y="4117681"/>
            <a:ext cx="1338828" cy="369332"/>
          </a:xfrm>
          <a:prstGeom prst="rect">
            <a:avLst/>
          </a:prstGeom>
          <a:noFill/>
        </p:spPr>
        <p:txBody>
          <a:bodyPr wrap="none" rtlCol="0">
            <a:spAutoFit/>
          </a:bodyPr>
          <a:lstStyle/>
          <a:p>
            <a:r>
              <a:rPr lang="en-US" altLang="zh-CN" dirty="0"/>
              <a:t>Ron </a:t>
            </a:r>
            <a:r>
              <a:rPr lang="en-US" altLang="zh-CN" dirty="0" err="1"/>
              <a:t>Rivest</a:t>
            </a:r>
            <a:endParaRPr lang="zh-CN" altLang="en-US" dirty="0"/>
          </a:p>
        </p:txBody>
      </p:sp>
      <p:sp>
        <p:nvSpPr>
          <p:cNvPr id="8" name="TextBox 7"/>
          <p:cNvSpPr txBox="1"/>
          <p:nvPr/>
        </p:nvSpPr>
        <p:spPr>
          <a:xfrm>
            <a:off x="2483768" y="4112436"/>
            <a:ext cx="1338828" cy="369332"/>
          </a:xfrm>
          <a:prstGeom prst="rect">
            <a:avLst/>
          </a:prstGeom>
          <a:noFill/>
        </p:spPr>
        <p:txBody>
          <a:bodyPr wrap="none" rtlCol="0">
            <a:spAutoFit/>
          </a:bodyPr>
          <a:lstStyle/>
          <a:p>
            <a:r>
              <a:rPr lang="en-US" altLang="zh-CN" dirty="0" err="1"/>
              <a:t>Adi</a:t>
            </a:r>
            <a:r>
              <a:rPr lang="en-US" altLang="zh-CN" dirty="0"/>
              <a:t> Shamir</a:t>
            </a:r>
            <a:endParaRPr lang="zh-CN" altLang="en-US" dirty="0"/>
          </a:p>
        </p:txBody>
      </p:sp>
      <p:sp>
        <p:nvSpPr>
          <p:cNvPr id="9" name="TextBox 8"/>
          <p:cNvSpPr txBox="1"/>
          <p:nvPr/>
        </p:nvSpPr>
        <p:spPr>
          <a:xfrm>
            <a:off x="5262756" y="4124723"/>
            <a:ext cx="1454244" cy="369332"/>
          </a:xfrm>
          <a:prstGeom prst="rect">
            <a:avLst/>
          </a:prstGeom>
          <a:noFill/>
        </p:spPr>
        <p:txBody>
          <a:bodyPr wrap="none" rtlCol="0">
            <a:spAutoFit/>
          </a:bodyPr>
          <a:lstStyle/>
          <a:p>
            <a:r>
              <a:rPr lang="en-US" altLang="zh-CN" dirty="0"/>
              <a:t>Len </a:t>
            </a:r>
            <a:r>
              <a:rPr lang="en-US" altLang="zh-CN" dirty="0" err="1"/>
              <a:t>Adleman</a:t>
            </a:r>
            <a:endParaRPr lang="zh-CN" altLang="en-US" dirty="0"/>
          </a:p>
        </p:txBody>
      </p:sp>
    </p:spTree>
    <p:extLst>
      <p:ext uri="{BB962C8B-B14F-4D97-AF65-F5344CB8AC3E}">
        <p14:creationId xmlns:p14="http://schemas.microsoft.com/office/powerpoint/2010/main" val="4080112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15</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340768"/>
            <a:ext cx="5638036" cy="375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508104" y="5157192"/>
            <a:ext cx="1454244" cy="369332"/>
          </a:xfrm>
          <a:prstGeom prst="rect">
            <a:avLst/>
          </a:prstGeom>
          <a:noFill/>
        </p:spPr>
        <p:txBody>
          <a:bodyPr wrap="none" rtlCol="0">
            <a:spAutoFit/>
          </a:bodyPr>
          <a:lstStyle/>
          <a:p>
            <a:r>
              <a:rPr lang="en-US" altLang="zh-CN" dirty="0"/>
              <a:t>Len </a:t>
            </a:r>
            <a:r>
              <a:rPr lang="en-US" altLang="zh-CN" dirty="0" err="1"/>
              <a:t>Adleman</a:t>
            </a:r>
            <a:endParaRPr lang="zh-CN" altLang="en-US" dirty="0"/>
          </a:p>
        </p:txBody>
      </p:sp>
      <p:sp>
        <p:nvSpPr>
          <p:cNvPr id="12" name="TextBox 11"/>
          <p:cNvSpPr txBox="1"/>
          <p:nvPr/>
        </p:nvSpPr>
        <p:spPr>
          <a:xfrm>
            <a:off x="3822596" y="5157192"/>
            <a:ext cx="1338828" cy="369332"/>
          </a:xfrm>
          <a:prstGeom prst="rect">
            <a:avLst/>
          </a:prstGeom>
          <a:noFill/>
        </p:spPr>
        <p:txBody>
          <a:bodyPr wrap="none" rtlCol="0">
            <a:spAutoFit/>
          </a:bodyPr>
          <a:lstStyle/>
          <a:p>
            <a:r>
              <a:rPr lang="en-US" altLang="zh-CN" dirty="0" err="1"/>
              <a:t>Adi</a:t>
            </a:r>
            <a:r>
              <a:rPr lang="en-US" altLang="zh-CN" dirty="0"/>
              <a:t> Shamir</a:t>
            </a:r>
            <a:endParaRPr lang="zh-CN" altLang="en-US" dirty="0"/>
          </a:p>
        </p:txBody>
      </p:sp>
      <p:sp>
        <p:nvSpPr>
          <p:cNvPr id="13" name="TextBox 12"/>
          <p:cNvSpPr txBox="1"/>
          <p:nvPr/>
        </p:nvSpPr>
        <p:spPr>
          <a:xfrm>
            <a:off x="2051720" y="5167693"/>
            <a:ext cx="1338828" cy="369332"/>
          </a:xfrm>
          <a:prstGeom prst="rect">
            <a:avLst/>
          </a:prstGeom>
          <a:noFill/>
        </p:spPr>
        <p:txBody>
          <a:bodyPr wrap="none" rtlCol="0">
            <a:spAutoFit/>
          </a:bodyPr>
          <a:lstStyle/>
          <a:p>
            <a:r>
              <a:rPr lang="en-US" altLang="zh-CN" dirty="0"/>
              <a:t>Ron </a:t>
            </a:r>
            <a:r>
              <a:rPr lang="en-US" altLang="zh-CN" dirty="0" err="1"/>
              <a:t>Rivest</a:t>
            </a:r>
            <a:endParaRPr lang="zh-CN" altLang="en-US" dirty="0"/>
          </a:p>
        </p:txBody>
      </p:sp>
    </p:spTree>
    <p:extLst>
      <p:ext uri="{BB962C8B-B14F-4D97-AF65-F5344CB8AC3E}">
        <p14:creationId xmlns:p14="http://schemas.microsoft.com/office/powerpoint/2010/main" val="284133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Plain RSA key generation</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16</a:t>
            </a:fld>
            <a:endParaRPr lang="zh-CN" altLang="en-US"/>
          </a:p>
        </p:txBody>
      </p:sp>
      <p:sp>
        <p:nvSpPr>
          <p:cNvPr id="6" name="内容占位符 5"/>
          <p:cNvSpPr>
            <a:spLocks noGrp="1"/>
          </p:cNvSpPr>
          <p:nvPr>
            <p:ph sz="quarter" idx="1"/>
          </p:nvPr>
        </p:nvSpPr>
        <p:spPr/>
        <p:txBody>
          <a:bodyPr>
            <a:normAutofit/>
          </a:bodyPr>
          <a:lstStyle/>
          <a:p>
            <a:r>
              <a:rPr lang="en-US" altLang="zh-CN" dirty="0" smtClean="0"/>
              <a:t>Generate large primes </a:t>
            </a:r>
            <a:r>
              <a:rPr lang="en-US" altLang="zh-CN" i="1" dirty="0" smtClean="0"/>
              <a:t>p</a:t>
            </a:r>
            <a:r>
              <a:rPr lang="en-US" altLang="zh-CN" dirty="0" smtClean="0"/>
              <a:t> and </a:t>
            </a:r>
            <a:r>
              <a:rPr lang="en-US" altLang="zh-CN" i="1" dirty="0" smtClean="0"/>
              <a:t>q</a:t>
            </a:r>
          </a:p>
          <a:p>
            <a:pPr lvl="1"/>
            <a:r>
              <a:rPr lang="en-US" altLang="zh-CN" dirty="0" smtClean="0"/>
              <a:t>Generate two large integers</a:t>
            </a:r>
          </a:p>
          <a:p>
            <a:pPr lvl="1"/>
            <a:r>
              <a:rPr lang="en-US" altLang="zh-CN" dirty="0" err="1" smtClean="0"/>
              <a:t>Primality</a:t>
            </a:r>
            <a:r>
              <a:rPr lang="en-US" altLang="zh-CN" dirty="0" smtClean="0"/>
              <a:t> testing</a:t>
            </a:r>
          </a:p>
          <a:p>
            <a:r>
              <a:rPr lang="en-US" altLang="zh-CN" dirty="0" smtClean="0"/>
              <a:t>Compute </a:t>
            </a:r>
            <a:r>
              <a:rPr lang="en-US" altLang="zh-CN" i="1" dirty="0" smtClean="0"/>
              <a:t>n</a:t>
            </a:r>
            <a:r>
              <a:rPr lang="en-US" altLang="zh-CN" dirty="0" smtClean="0"/>
              <a:t> = </a:t>
            </a:r>
            <a:r>
              <a:rPr lang="en-US" altLang="zh-CN" i="1" dirty="0" err="1" smtClean="0"/>
              <a:t>pq</a:t>
            </a:r>
            <a:r>
              <a:rPr lang="en-US" altLang="zh-CN" dirty="0" smtClean="0"/>
              <a:t> and </a:t>
            </a:r>
            <a:r>
              <a:rPr lang="el-GR" i="1" dirty="0" smtClean="0"/>
              <a:t>φ</a:t>
            </a:r>
            <a:r>
              <a:rPr lang="en-US" altLang="zh-CN" dirty="0" smtClean="0"/>
              <a:t>(</a:t>
            </a:r>
            <a:r>
              <a:rPr lang="en-US" altLang="zh-CN" i="1" dirty="0" smtClean="0"/>
              <a:t>n</a:t>
            </a:r>
            <a:r>
              <a:rPr lang="en-US" altLang="zh-CN" dirty="0" smtClean="0"/>
              <a:t>) = </a:t>
            </a:r>
            <a:r>
              <a:rPr lang="en-US" altLang="zh-CN" dirty="0" smtClean="0">
                <a:sym typeface="Symbol"/>
              </a:rPr>
              <a:t>(</a:t>
            </a:r>
            <a:r>
              <a:rPr lang="en-US" i="1" dirty="0" smtClean="0"/>
              <a:t>p</a:t>
            </a:r>
            <a:r>
              <a:rPr lang="en-US" altLang="zh-CN" dirty="0" smtClean="0">
                <a:sym typeface="Symbol"/>
              </a:rPr>
              <a:t>–1)(</a:t>
            </a:r>
            <a:r>
              <a:rPr lang="en-US" altLang="zh-CN" i="1" dirty="0" smtClean="0">
                <a:sym typeface="Symbol"/>
              </a:rPr>
              <a:t>q</a:t>
            </a:r>
            <a:r>
              <a:rPr lang="en-US" altLang="zh-CN" dirty="0" smtClean="0">
                <a:sym typeface="Symbol"/>
              </a:rPr>
              <a:t>–1)</a:t>
            </a:r>
          </a:p>
          <a:p>
            <a:r>
              <a:rPr lang="en-US" altLang="zh-CN" dirty="0" smtClean="0">
                <a:sym typeface="Symbol"/>
              </a:rPr>
              <a:t>Generate a random number </a:t>
            </a:r>
            <a:r>
              <a:rPr lang="en-US" altLang="zh-CN" i="1" dirty="0" smtClean="0">
                <a:sym typeface="Symbol"/>
              </a:rPr>
              <a:t>e</a:t>
            </a:r>
            <a:r>
              <a:rPr lang="en-US" altLang="zh-CN" dirty="0" smtClean="0">
                <a:sym typeface="Symbol"/>
              </a:rPr>
              <a:t> satisfying 1</a:t>
            </a:r>
            <a:r>
              <a:rPr lang="en-US" altLang="zh-CN" dirty="0" smtClean="0"/>
              <a:t> ≤ </a:t>
            </a:r>
            <a:r>
              <a:rPr lang="en-US" altLang="zh-CN" i="1" dirty="0" smtClean="0"/>
              <a:t>e</a:t>
            </a:r>
            <a:r>
              <a:rPr lang="en-US" altLang="zh-CN" dirty="0" smtClean="0"/>
              <a:t> &lt; </a:t>
            </a:r>
            <a:r>
              <a:rPr lang="el-GR" i="1" dirty="0" smtClean="0"/>
              <a:t>φ</a:t>
            </a:r>
            <a:r>
              <a:rPr lang="en-US" altLang="zh-CN" dirty="0" smtClean="0"/>
              <a:t>(</a:t>
            </a:r>
            <a:r>
              <a:rPr lang="en-US" altLang="zh-CN" i="1" dirty="0" smtClean="0"/>
              <a:t>n</a:t>
            </a:r>
            <a:r>
              <a:rPr lang="en-US" altLang="zh-CN" dirty="0" smtClean="0"/>
              <a:t>) and </a:t>
            </a:r>
            <a:r>
              <a:rPr lang="en-US" altLang="zh-CN" dirty="0" err="1" smtClean="0"/>
              <a:t>gcd</a:t>
            </a:r>
            <a:r>
              <a:rPr lang="en-US" altLang="zh-CN" dirty="0" smtClean="0"/>
              <a:t>(</a:t>
            </a:r>
            <a:r>
              <a:rPr lang="en-US" altLang="zh-CN" i="1" dirty="0" smtClean="0">
                <a:sym typeface="Symbol"/>
              </a:rPr>
              <a:t>e</a:t>
            </a:r>
            <a:r>
              <a:rPr lang="en-US" altLang="zh-CN" dirty="0" smtClean="0"/>
              <a:t>, </a:t>
            </a:r>
            <a:r>
              <a:rPr lang="el-GR" i="1" dirty="0" smtClean="0"/>
              <a:t>φ</a:t>
            </a:r>
            <a:r>
              <a:rPr lang="en-US" altLang="zh-CN" dirty="0" smtClean="0"/>
              <a:t>(</a:t>
            </a:r>
            <a:r>
              <a:rPr lang="en-US" altLang="zh-CN" i="1" dirty="0" smtClean="0"/>
              <a:t>n</a:t>
            </a:r>
            <a:r>
              <a:rPr lang="en-US" altLang="zh-CN" dirty="0" smtClean="0"/>
              <a:t>)) = 1</a:t>
            </a:r>
          </a:p>
          <a:p>
            <a:r>
              <a:rPr lang="en-US" altLang="zh-CN" dirty="0" smtClean="0"/>
              <a:t>Compute </a:t>
            </a:r>
            <a:r>
              <a:rPr lang="en-US" altLang="zh-CN" i="1" dirty="0" smtClean="0"/>
              <a:t>d</a:t>
            </a:r>
            <a:r>
              <a:rPr lang="en-US" altLang="zh-CN" dirty="0" smtClean="0"/>
              <a:t> = </a:t>
            </a:r>
            <a:r>
              <a:rPr lang="en-US" altLang="zh-CN" i="1" dirty="0" smtClean="0"/>
              <a:t>e</a:t>
            </a:r>
            <a:r>
              <a:rPr lang="en-US" altLang="zh-CN" baseline="30000" dirty="0" smtClean="0"/>
              <a:t>-1</a:t>
            </a:r>
            <a:r>
              <a:rPr lang="en-US" altLang="zh-CN" dirty="0" smtClean="0"/>
              <a:t> mod </a:t>
            </a:r>
            <a:r>
              <a:rPr lang="el-GR" i="1" dirty="0" smtClean="0"/>
              <a:t>φ</a:t>
            </a:r>
            <a:r>
              <a:rPr lang="en-US" altLang="zh-CN" dirty="0" smtClean="0"/>
              <a:t>(</a:t>
            </a:r>
            <a:r>
              <a:rPr lang="en-US" altLang="zh-CN" i="1" dirty="0" smtClean="0"/>
              <a:t>n</a:t>
            </a:r>
            <a:r>
              <a:rPr lang="en-US" altLang="zh-CN" dirty="0" smtClean="0"/>
              <a:t>)</a:t>
            </a:r>
          </a:p>
          <a:p>
            <a:pPr lvl="1"/>
            <a:r>
              <a:rPr lang="en-US" altLang="zh-CN" dirty="0" smtClean="0"/>
              <a:t>Extended Euclid’s algorithm</a:t>
            </a:r>
          </a:p>
          <a:p>
            <a:r>
              <a:rPr lang="en-US" altLang="zh-CN" dirty="0" smtClean="0"/>
              <a:t>PK = (</a:t>
            </a:r>
            <a:r>
              <a:rPr lang="en-US" altLang="zh-CN" i="1" dirty="0" smtClean="0"/>
              <a:t>e</a:t>
            </a:r>
            <a:r>
              <a:rPr lang="en-US" altLang="zh-CN" dirty="0" smtClean="0"/>
              <a:t>, </a:t>
            </a:r>
            <a:r>
              <a:rPr lang="en-US" altLang="zh-CN" i="1" dirty="0" smtClean="0"/>
              <a:t>n</a:t>
            </a:r>
            <a:r>
              <a:rPr lang="en-US" altLang="zh-CN" dirty="0" smtClean="0"/>
              <a:t>), SK = </a:t>
            </a:r>
            <a:r>
              <a:rPr lang="en-US" altLang="zh-CN" i="1" dirty="0" smtClean="0"/>
              <a:t>d</a:t>
            </a:r>
            <a:endParaRPr lang="en-US" altLang="zh-CN" dirty="0" smtClean="0"/>
          </a:p>
          <a:p>
            <a:r>
              <a:rPr lang="en-US" dirty="0" smtClean="0"/>
              <a:t>How Big are 1024 bit RSA Keys</a:t>
            </a:r>
          </a:p>
          <a:p>
            <a:pPr lvl="1"/>
            <a:r>
              <a:rPr lang="en-US" altLang="zh-CN" dirty="0" smtClean="0"/>
              <a:t>http://www.jensign.com/JavaScience/dotnet/CSPPrimes/</a:t>
            </a:r>
            <a:endParaRPr lang="zh-CN" altLang="en-US" dirty="0"/>
          </a:p>
        </p:txBody>
      </p:sp>
    </p:spTree>
    <p:extLst>
      <p:ext uri="{BB962C8B-B14F-4D97-AF65-F5344CB8AC3E}">
        <p14:creationId xmlns:p14="http://schemas.microsoft.com/office/powerpoint/2010/main" val="2187981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Plain RSA </a:t>
            </a:r>
            <a:r>
              <a:rPr lang="en-US" altLang="zh-CN" dirty="0" smtClean="0"/>
              <a:t>Encryption</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17</a:t>
            </a:fld>
            <a:endParaRPr lang="zh-CN" altLang="en-US"/>
          </a:p>
        </p:txBody>
      </p:sp>
      <p:sp>
        <p:nvSpPr>
          <p:cNvPr id="6" name="内容占位符 5"/>
          <p:cNvSpPr>
            <a:spLocks noGrp="1"/>
          </p:cNvSpPr>
          <p:nvPr>
            <p:ph sz="quarter" idx="1"/>
          </p:nvPr>
        </p:nvSpPr>
        <p:spPr>
          <a:xfrm>
            <a:off x="457200" y="1219200"/>
            <a:ext cx="8229600" cy="995354"/>
          </a:xfrm>
        </p:spPr>
        <p:txBody>
          <a:bodyPr/>
          <a:lstStyle/>
          <a:p>
            <a:r>
              <a:rPr lang="en-US" altLang="zh-CN" dirty="0" smtClean="0"/>
              <a:t>Plaintext </a:t>
            </a:r>
            <a:r>
              <a:rPr lang="en-US" altLang="zh-CN" i="1" dirty="0" smtClean="0"/>
              <a:t>m</a:t>
            </a:r>
            <a:r>
              <a:rPr lang="en-US" altLang="zh-CN" dirty="0" smtClean="0"/>
              <a:t> with </a:t>
            </a:r>
            <a:r>
              <a:rPr lang="en-US" altLang="zh-CN" i="1" dirty="0" err="1" smtClean="0"/>
              <a:t>i</a:t>
            </a:r>
            <a:r>
              <a:rPr lang="en-US" altLang="zh-CN" dirty="0" smtClean="0"/>
              <a:t> bits, 2</a:t>
            </a:r>
            <a:r>
              <a:rPr lang="en-US" altLang="zh-CN" i="1" baseline="30000" dirty="0" smtClean="0"/>
              <a:t>i</a:t>
            </a:r>
            <a:r>
              <a:rPr lang="en-US" altLang="zh-CN" dirty="0" smtClean="0"/>
              <a:t> &lt; </a:t>
            </a:r>
            <a:r>
              <a:rPr lang="en-US" altLang="zh-CN" i="1" dirty="0" smtClean="0"/>
              <a:t>n</a:t>
            </a:r>
            <a:r>
              <a:rPr lang="en-US" altLang="zh-CN" dirty="0" smtClean="0"/>
              <a:t> ≤ 2</a:t>
            </a:r>
            <a:r>
              <a:rPr lang="en-US" altLang="zh-CN" i="1" baseline="30000" dirty="0" smtClean="0"/>
              <a:t>i</a:t>
            </a:r>
            <a:r>
              <a:rPr lang="en-US" altLang="zh-CN" baseline="30000" dirty="0" smtClean="0"/>
              <a:t>+1</a:t>
            </a:r>
          </a:p>
          <a:p>
            <a:r>
              <a:rPr lang="en-US" altLang="zh-CN" i="1" dirty="0" smtClean="0"/>
              <a:t>C</a:t>
            </a:r>
            <a:r>
              <a:rPr lang="en-US" altLang="zh-CN" dirty="0" smtClean="0"/>
              <a:t> = </a:t>
            </a:r>
            <a:r>
              <a:rPr lang="en-US" altLang="zh-CN" i="1" dirty="0" smtClean="0"/>
              <a:t>m</a:t>
            </a:r>
            <a:r>
              <a:rPr lang="en-US" altLang="zh-CN" i="1" baseline="30000" dirty="0" smtClean="0"/>
              <a:t>e</a:t>
            </a:r>
            <a:r>
              <a:rPr lang="en-US" altLang="zh-CN" dirty="0" smtClean="0"/>
              <a:t> mod </a:t>
            </a:r>
            <a:r>
              <a:rPr lang="en-US" altLang="zh-CN" i="1" dirty="0" smtClean="0"/>
              <a:t>n</a:t>
            </a:r>
            <a:endParaRPr lang="en-US" altLang="zh-CN" baseline="30000" dirty="0" smtClean="0"/>
          </a:p>
          <a:p>
            <a:endParaRPr lang="zh-CN" altLang="en-US" dirty="0"/>
          </a:p>
        </p:txBody>
      </p:sp>
      <p:sp>
        <p:nvSpPr>
          <p:cNvPr id="7" name="标题 1"/>
          <p:cNvSpPr txBox="1">
            <a:spLocks/>
          </p:cNvSpPr>
          <p:nvPr/>
        </p:nvSpPr>
        <p:spPr>
          <a:xfrm>
            <a:off x="485804" y="1938350"/>
            <a:ext cx="8229600" cy="990600"/>
          </a:xfrm>
          <a:prstGeom prst="rect">
            <a:avLst/>
          </a:prstGeom>
        </p:spPr>
        <p:txBody>
          <a:bodyPr vert="horz" anchor="b" anchorCtr="0">
            <a:normAutofit/>
          </a:bodyPr>
          <a:lstStyle/>
          <a:p>
            <a:pPr lvl="0">
              <a:spcBef>
                <a:spcPct val="0"/>
              </a:spcBef>
              <a:defRPr/>
            </a:pPr>
            <a:r>
              <a:rPr lang="en-US" altLang="zh-CN" sz="3200" dirty="0"/>
              <a:t>Plain </a:t>
            </a:r>
            <a:r>
              <a:rPr kumimoji="0" lang="en-US" altLang="zh-CN" sz="3200" b="0" i="0" u="none" strike="noStrike" kern="1200" cap="none" spc="0" normalizeH="0" baseline="0" noProof="0" dirty="0" smtClean="0">
                <a:ln>
                  <a:noFill/>
                </a:ln>
                <a:solidFill>
                  <a:schemeClr val="tx2"/>
                </a:solidFill>
                <a:effectLst/>
                <a:uLnTx/>
                <a:uFillTx/>
                <a:latin typeface="+mj-lt"/>
                <a:ea typeface="+mj-ea"/>
                <a:cs typeface="+mj-cs"/>
              </a:rPr>
              <a:t>RSA Decryption</a:t>
            </a:r>
            <a:endParaRPr kumimoji="0" lang="zh-CN" alt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内容占位符 5"/>
          <p:cNvSpPr txBox="1">
            <a:spLocks/>
          </p:cNvSpPr>
          <p:nvPr/>
        </p:nvSpPr>
        <p:spPr>
          <a:xfrm>
            <a:off x="485804" y="3005150"/>
            <a:ext cx="8229600" cy="566726"/>
          </a:xfrm>
          <a:prstGeom prst="rect">
            <a:avLst/>
          </a:prstGeom>
        </p:spPr>
        <p:txBody>
          <a:bodyPr vert="horz">
            <a:normAutofit/>
          </a:bodyPr>
          <a:lstStyle/>
          <a:p>
            <a:pPr marL="274320" lvl="0" indent="-274320">
              <a:spcBef>
                <a:spcPts val="600"/>
              </a:spcBef>
              <a:buClr>
                <a:schemeClr val="accent1"/>
              </a:buClr>
              <a:buSzPct val="76000"/>
              <a:buFont typeface="Wingdings 3"/>
              <a:buChar char=""/>
            </a:pPr>
            <a:r>
              <a:rPr lang="en-US" altLang="zh-CN" sz="2800" i="1" dirty="0" smtClean="0"/>
              <a:t>m</a:t>
            </a:r>
            <a:r>
              <a:rPr lang="en-US" altLang="zh-CN" sz="2800" dirty="0" smtClean="0"/>
              <a:t> = </a:t>
            </a:r>
            <a:r>
              <a:rPr lang="en-US" altLang="zh-CN" sz="2800" i="1" dirty="0" err="1" smtClean="0"/>
              <a:t>C</a:t>
            </a:r>
            <a:r>
              <a:rPr lang="en-US" altLang="zh-CN" sz="2800" i="1" baseline="30000" dirty="0" err="1" smtClean="0"/>
              <a:t>d</a:t>
            </a:r>
            <a:r>
              <a:rPr lang="en-US" altLang="zh-CN" sz="2800" dirty="0" smtClean="0"/>
              <a:t> mod </a:t>
            </a:r>
            <a:r>
              <a:rPr lang="en-US" altLang="zh-CN" sz="2800" i="1" dirty="0" smtClean="0"/>
              <a:t>n</a:t>
            </a:r>
            <a:r>
              <a:rPr lang="en-US" altLang="zh-CN" sz="2800" dirty="0" smtClean="0"/>
              <a:t> = (</a:t>
            </a:r>
            <a:r>
              <a:rPr lang="en-US" altLang="zh-CN" sz="2800" i="1" dirty="0" smtClean="0"/>
              <a:t>m</a:t>
            </a:r>
            <a:r>
              <a:rPr lang="en-US" altLang="zh-CN" sz="2800" i="1" baseline="30000" dirty="0" smtClean="0"/>
              <a:t>e</a:t>
            </a:r>
            <a:r>
              <a:rPr lang="en-US" altLang="zh-CN" sz="2800" dirty="0" smtClean="0"/>
              <a:t>)</a:t>
            </a:r>
            <a:r>
              <a:rPr lang="en-US" altLang="zh-CN" sz="2800" i="1" baseline="30000" dirty="0" smtClean="0"/>
              <a:t>d</a:t>
            </a:r>
            <a:r>
              <a:rPr lang="en-US" altLang="zh-CN" sz="2800" dirty="0" smtClean="0"/>
              <a:t> mod </a:t>
            </a:r>
            <a:r>
              <a:rPr lang="en-US" altLang="zh-CN" sz="2800" i="1" dirty="0" smtClean="0"/>
              <a:t>n</a:t>
            </a:r>
            <a:r>
              <a:rPr lang="en-US" altLang="zh-CN" sz="2800" dirty="0" smtClean="0"/>
              <a:t> = </a:t>
            </a:r>
            <a:r>
              <a:rPr lang="en-US" altLang="zh-CN" sz="2800" i="1" dirty="0" smtClean="0"/>
              <a:t>m</a:t>
            </a:r>
            <a:r>
              <a:rPr lang="en-US" altLang="zh-CN" sz="2800" i="1" baseline="30000" dirty="0" smtClean="0"/>
              <a:t>ed</a:t>
            </a:r>
            <a:r>
              <a:rPr lang="en-US" altLang="zh-CN" sz="2800" dirty="0" smtClean="0"/>
              <a:t> mod </a:t>
            </a:r>
            <a:r>
              <a:rPr lang="en-US" altLang="zh-CN" sz="2800" i="1" dirty="0" smtClean="0"/>
              <a:t>n</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92111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19200" y="381000"/>
            <a:ext cx="8229600" cy="1143000"/>
          </a:xfrm>
        </p:spPr>
        <p:txBody>
          <a:bodyPr/>
          <a:lstStyle/>
          <a:p>
            <a:pPr eaLnBrk="1" hangingPunct="1">
              <a:defRPr/>
            </a:pPr>
            <a:r>
              <a:rPr lang="en-US" dirty="0" smtClean="0">
                <a:solidFill>
                  <a:schemeClr val="accent2">
                    <a:lumMod val="50000"/>
                  </a:schemeClr>
                </a:solidFill>
                <a:latin typeface="Comic Sans MS" pitchFamily="66" charset="0"/>
              </a:rPr>
              <a:t>Example</a:t>
            </a:r>
          </a:p>
        </p:txBody>
      </p:sp>
      <p:sp>
        <p:nvSpPr>
          <p:cNvPr id="19459" name="Rectangle 3"/>
          <p:cNvSpPr>
            <a:spLocks noGrp="1" noChangeArrowheads="1"/>
          </p:cNvSpPr>
          <p:nvPr>
            <p:ph idx="1"/>
          </p:nvPr>
        </p:nvSpPr>
        <p:spPr>
          <a:xfrm>
            <a:off x="1295400" y="1752600"/>
            <a:ext cx="7848600" cy="5334000"/>
          </a:xfrm>
        </p:spPr>
        <p:txBody>
          <a:bodyPr/>
          <a:lstStyle/>
          <a:p>
            <a:pPr eaLnBrk="1" hangingPunct="1">
              <a:spcAft>
                <a:spcPct val="20000"/>
              </a:spcAft>
              <a:buFont typeface="Arial" charset="0"/>
              <a:buChar char="•"/>
            </a:pPr>
            <a:r>
              <a:rPr lang="en-US" sz="2400" smtClean="0">
                <a:latin typeface="Times New Roman" pitchFamily="18" charset="0"/>
              </a:rPr>
              <a:t>Let </a:t>
            </a:r>
            <a:r>
              <a:rPr lang="en-US" sz="2400" i="1" smtClean="0">
                <a:latin typeface="Times New Roman" pitchFamily="18" charset="0"/>
              </a:rPr>
              <a:t>p</a:t>
            </a:r>
            <a:r>
              <a:rPr lang="en-US" sz="2400" smtClean="0">
                <a:latin typeface="Times New Roman" pitchFamily="18" charset="0"/>
              </a:rPr>
              <a:t> = 101, </a:t>
            </a:r>
            <a:r>
              <a:rPr lang="en-US" sz="2400" i="1" smtClean="0">
                <a:latin typeface="Times New Roman" pitchFamily="18" charset="0"/>
              </a:rPr>
              <a:t>q</a:t>
            </a:r>
            <a:r>
              <a:rPr lang="en-US" sz="2400" smtClean="0">
                <a:latin typeface="Times New Roman" pitchFamily="18" charset="0"/>
              </a:rPr>
              <a:t> = 113. Then </a:t>
            </a:r>
            <a:r>
              <a:rPr lang="en-US" sz="2400" i="1" smtClean="0">
                <a:latin typeface="Times New Roman" pitchFamily="18" charset="0"/>
              </a:rPr>
              <a:t>N  </a:t>
            </a:r>
            <a:r>
              <a:rPr lang="en-US" sz="2400" smtClean="0">
                <a:latin typeface="Times New Roman" pitchFamily="18" charset="0"/>
              </a:rPr>
              <a:t>= 11413.</a:t>
            </a:r>
          </a:p>
          <a:p>
            <a:pPr eaLnBrk="1" hangingPunct="1">
              <a:spcAft>
                <a:spcPct val="20000"/>
              </a:spcAft>
              <a:buFont typeface="Arial" charset="0"/>
              <a:buChar char="•"/>
            </a:pPr>
            <a:r>
              <a:rPr lang="en-US" sz="2400" i="1" smtClean="0">
                <a:latin typeface="Times New Roman" pitchFamily="18" charset="0"/>
                <a:sym typeface="Symbol" pitchFamily="18" charset="2"/>
              </a:rPr>
              <a:t> </a:t>
            </a:r>
            <a:r>
              <a:rPr lang="en-US" sz="2400" smtClean="0">
                <a:latin typeface="Times New Roman" pitchFamily="18" charset="0"/>
              </a:rPr>
              <a:t>(</a:t>
            </a:r>
            <a:r>
              <a:rPr lang="en-US" sz="2400" i="1" smtClean="0">
                <a:latin typeface="Times New Roman" pitchFamily="18" charset="0"/>
              </a:rPr>
              <a:t>N</a:t>
            </a:r>
            <a:r>
              <a:rPr lang="en-US" sz="2400" smtClean="0">
                <a:latin typeface="Times New Roman" pitchFamily="18" charset="0"/>
              </a:rPr>
              <a:t>) = 100 x 112 = 11200 = 2</a:t>
            </a:r>
            <a:r>
              <a:rPr lang="en-US" sz="2400" baseline="30000" smtClean="0">
                <a:latin typeface="Times New Roman" pitchFamily="18" charset="0"/>
              </a:rPr>
              <a:t>6</a:t>
            </a:r>
            <a:r>
              <a:rPr lang="en-US" sz="2400" smtClean="0">
                <a:latin typeface="Times New Roman" pitchFamily="18" charset="0"/>
              </a:rPr>
              <a:t>5</a:t>
            </a:r>
            <a:r>
              <a:rPr lang="en-US" sz="2400" baseline="30000" smtClean="0">
                <a:latin typeface="Times New Roman" pitchFamily="18" charset="0"/>
              </a:rPr>
              <a:t>2</a:t>
            </a:r>
            <a:r>
              <a:rPr lang="en-US" sz="2400" smtClean="0">
                <a:latin typeface="Times New Roman" pitchFamily="18" charset="0"/>
              </a:rPr>
              <a:t>7</a:t>
            </a:r>
          </a:p>
          <a:p>
            <a:pPr eaLnBrk="1" hangingPunct="1">
              <a:spcAft>
                <a:spcPct val="20000"/>
              </a:spcAft>
              <a:buFont typeface="Arial" charset="0"/>
              <a:buChar char="•"/>
            </a:pPr>
            <a:r>
              <a:rPr lang="en-US" sz="2400" smtClean="0">
                <a:latin typeface="Times New Roman" pitchFamily="18" charset="0"/>
              </a:rPr>
              <a:t>For encryption use  </a:t>
            </a:r>
            <a:r>
              <a:rPr lang="en-US" sz="2400" i="1" smtClean="0">
                <a:latin typeface="Times New Roman" pitchFamily="18" charset="0"/>
              </a:rPr>
              <a:t>e </a:t>
            </a:r>
            <a:r>
              <a:rPr lang="en-US" sz="2400" smtClean="0">
                <a:latin typeface="Times New Roman" pitchFamily="18" charset="0"/>
              </a:rPr>
              <a:t>= 3533.</a:t>
            </a:r>
          </a:p>
          <a:p>
            <a:pPr eaLnBrk="1" hangingPunct="1">
              <a:spcAft>
                <a:spcPct val="20000"/>
              </a:spcAft>
              <a:buFont typeface="Arial" charset="0"/>
              <a:buChar char="•"/>
            </a:pPr>
            <a:r>
              <a:rPr lang="en-US" sz="2400" smtClean="0">
                <a:latin typeface="Times New Roman" pitchFamily="18" charset="0"/>
              </a:rPr>
              <a:t>Alice publishes:  </a:t>
            </a:r>
            <a:r>
              <a:rPr lang="en-US" sz="2400" i="1" smtClean="0">
                <a:latin typeface="Times New Roman" pitchFamily="18" charset="0"/>
              </a:rPr>
              <a:t>N</a:t>
            </a:r>
            <a:r>
              <a:rPr lang="en-US" sz="2400" smtClean="0">
                <a:latin typeface="Times New Roman" pitchFamily="18" charset="0"/>
              </a:rPr>
              <a:t> = 11413, </a:t>
            </a:r>
            <a:r>
              <a:rPr lang="en-US" sz="2400" i="1" smtClean="0">
                <a:latin typeface="Times New Roman" pitchFamily="18" charset="0"/>
              </a:rPr>
              <a:t>e </a:t>
            </a:r>
            <a:r>
              <a:rPr lang="en-US" sz="2400" smtClean="0">
                <a:latin typeface="Times New Roman" pitchFamily="18" charset="0"/>
              </a:rPr>
              <a:t>= 3533.</a:t>
            </a:r>
          </a:p>
          <a:p>
            <a:pPr eaLnBrk="1" hangingPunct="1">
              <a:spcAft>
                <a:spcPct val="20000"/>
              </a:spcAft>
              <a:buFont typeface="Arial" charset="0"/>
              <a:buChar char="•"/>
            </a:pPr>
            <a:r>
              <a:rPr lang="en-US" sz="2400" smtClean="0">
                <a:latin typeface="Times New Roman" pitchFamily="18" charset="0"/>
              </a:rPr>
              <a:t>Suppose Bob wants to encrypt: 9726.</a:t>
            </a:r>
          </a:p>
          <a:p>
            <a:pPr eaLnBrk="1" hangingPunct="1">
              <a:spcAft>
                <a:spcPct val="20000"/>
              </a:spcAft>
              <a:buFont typeface="Arial" charset="0"/>
              <a:buChar char="•"/>
            </a:pPr>
            <a:r>
              <a:rPr lang="en-US" sz="2400" smtClean="0">
                <a:latin typeface="Times New Roman" pitchFamily="18" charset="0"/>
              </a:rPr>
              <a:t>Bob computes 9726</a:t>
            </a:r>
            <a:r>
              <a:rPr lang="en-US" sz="2400" baseline="30000" smtClean="0">
                <a:latin typeface="Times New Roman" pitchFamily="18" charset="0"/>
              </a:rPr>
              <a:t>3533 </a:t>
            </a:r>
            <a:r>
              <a:rPr lang="en-US" sz="2400" smtClean="0">
                <a:latin typeface="Times New Roman" pitchFamily="18" charset="0"/>
              </a:rPr>
              <a:t>mod 11413 = 5761</a:t>
            </a:r>
          </a:p>
          <a:p>
            <a:pPr eaLnBrk="1" hangingPunct="1">
              <a:spcAft>
                <a:spcPct val="20000"/>
              </a:spcAft>
              <a:buFont typeface="Arial" charset="0"/>
              <a:buChar char="•"/>
            </a:pPr>
            <a:r>
              <a:rPr lang="en-US" sz="2400" smtClean="0">
                <a:latin typeface="Times New Roman" pitchFamily="18" charset="0"/>
              </a:rPr>
              <a:t>Bob sends Alice the ciphertext 5761.</a:t>
            </a:r>
          </a:p>
          <a:p>
            <a:pPr eaLnBrk="1" hangingPunct="1">
              <a:spcAft>
                <a:spcPct val="20000"/>
              </a:spcAft>
              <a:buFont typeface="Arial" charset="0"/>
              <a:buChar char="•"/>
            </a:pPr>
            <a:r>
              <a:rPr lang="en-US" sz="2400" smtClean="0">
                <a:latin typeface="Times New Roman" pitchFamily="18" charset="0"/>
              </a:rPr>
              <a:t>To decrypt it Alice computes the plaintext:</a:t>
            </a:r>
          </a:p>
          <a:p>
            <a:pPr eaLnBrk="1" hangingPunct="1">
              <a:spcAft>
                <a:spcPct val="20000"/>
              </a:spcAft>
              <a:buFontTx/>
              <a:buNone/>
            </a:pPr>
            <a:r>
              <a:rPr lang="en-US" sz="2400" smtClean="0">
                <a:latin typeface="Times New Roman" pitchFamily="18" charset="0"/>
              </a:rPr>
              <a:t>               5761</a:t>
            </a:r>
            <a:r>
              <a:rPr lang="en-US" sz="2400" baseline="30000" smtClean="0">
                <a:latin typeface="Times New Roman" pitchFamily="18" charset="0"/>
              </a:rPr>
              <a:t>6597 </a:t>
            </a:r>
            <a:r>
              <a:rPr lang="en-US" sz="2400" smtClean="0">
                <a:latin typeface="Times New Roman" pitchFamily="18" charset="0"/>
              </a:rPr>
              <a:t>(mod 11413)  =  9726</a:t>
            </a:r>
          </a:p>
        </p:txBody>
      </p:sp>
      <p:sp>
        <p:nvSpPr>
          <p:cNvPr id="2" name="日期占位符 1"/>
          <p:cNvSpPr>
            <a:spLocks noGrp="1"/>
          </p:cNvSpPr>
          <p:nvPr>
            <p:ph type="dt" sz="half" idx="10"/>
          </p:nvPr>
        </p:nvSpPr>
        <p:spPr/>
        <p:txBody>
          <a:bodyPr/>
          <a:lstStyle/>
          <a:p>
            <a:r>
              <a:rPr lang="en-US" altLang="zh-CN" smtClean="0"/>
              <a:t>Tue, 23/10/2018</a:t>
            </a:r>
            <a:endParaRPr lang="zh-CN" altLang="en-US"/>
          </a:p>
        </p:txBody>
      </p:sp>
      <p:sp>
        <p:nvSpPr>
          <p:cNvPr id="4" name="灯片编号占位符 3"/>
          <p:cNvSpPr>
            <a:spLocks noGrp="1"/>
          </p:cNvSpPr>
          <p:nvPr>
            <p:ph type="sldNum" sz="quarter" idx="12"/>
          </p:nvPr>
        </p:nvSpPr>
        <p:spPr/>
        <p:txBody>
          <a:bodyPr/>
          <a:lstStyle/>
          <a:p>
            <a:fld id="{307DBBA9-9A35-4F48-9514-97E3FDC98A6C}" type="slidenum">
              <a:rPr lang="zh-CN" altLang="en-US" smtClean="0"/>
              <a:pPr/>
              <a:t>18</a:t>
            </a:fld>
            <a:endParaRPr lang="zh-CN" altLang="en-US"/>
          </a:p>
        </p:txBody>
      </p:sp>
    </p:spTree>
    <p:extLst>
      <p:ext uri="{BB962C8B-B14F-4D97-AF65-F5344CB8AC3E}">
        <p14:creationId xmlns:p14="http://schemas.microsoft.com/office/powerpoint/2010/main" val="2984890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Corollary 1/2</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19</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dirty="0" smtClean="0"/>
              <a:t>Let </a:t>
            </a:r>
            <a:r>
              <a:rPr lang="en-US" altLang="zh-CN" i="1" dirty="0" smtClean="0"/>
              <a:t>n</a:t>
            </a:r>
            <a:r>
              <a:rPr lang="en-US" altLang="zh-CN" dirty="0" smtClean="0"/>
              <a:t> = </a:t>
            </a:r>
            <a:r>
              <a:rPr lang="en-US" altLang="zh-CN" i="1" dirty="0" err="1" smtClean="0"/>
              <a:t>pq</a:t>
            </a:r>
            <a:r>
              <a:rPr lang="en-US" altLang="zh-CN" dirty="0" smtClean="0"/>
              <a:t> for some primes </a:t>
            </a:r>
            <a:r>
              <a:rPr lang="en-US" altLang="zh-CN" i="1" dirty="0" smtClean="0"/>
              <a:t>p</a:t>
            </a:r>
            <a:r>
              <a:rPr lang="en-US" altLang="zh-CN" dirty="0" smtClean="0"/>
              <a:t> and </a:t>
            </a:r>
            <a:r>
              <a:rPr lang="en-US" altLang="zh-CN" i="1" dirty="0" smtClean="0"/>
              <a:t>q</a:t>
            </a:r>
            <a:r>
              <a:rPr lang="en-US" altLang="zh-CN" dirty="0" smtClean="0"/>
              <a:t>, and </a:t>
            </a:r>
            <a:r>
              <a:rPr lang="en-US" altLang="zh-CN" i="1" dirty="0" smtClean="0"/>
              <a:t>a</a:t>
            </a:r>
            <a:r>
              <a:rPr lang="en-US" altLang="zh-CN" dirty="0" smtClean="0"/>
              <a:t> be an integer satisfying 1 ≤ </a:t>
            </a:r>
            <a:r>
              <a:rPr lang="en-US" altLang="zh-CN" i="1" dirty="0" smtClean="0"/>
              <a:t>a </a:t>
            </a:r>
            <a:r>
              <a:rPr lang="en-US" altLang="zh-CN" dirty="0" smtClean="0"/>
              <a:t>&lt; </a:t>
            </a:r>
            <a:r>
              <a:rPr lang="en-US" altLang="zh-CN" i="1" dirty="0" smtClean="0"/>
              <a:t>n</a:t>
            </a:r>
            <a:r>
              <a:rPr lang="en-US" altLang="zh-CN" dirty="0" smtClean="0"/>
              <a:t>.  For any integer </a:t>
            </a:r>
            <a:r>
              <a:rPr lang="en-US" altLang="zh-CN" i="1" dirty="0" smtClean="0"/>
              <a:t>k</a:t>
            </a:r>
            <a:r>
              <a:rPr lang="en-US" altLang="zh-CN" dirty="0" smtClean="0"/>
              <a:t>, </a:t>
            </a:r>
          </a:p>
          <a:p>
            <a:pPr lvl="1"/>
            <a:r>
              <a:rPr lang="en-US" altLang="zh-CN" i="1" dirty="0" err="1" smtClean="0">
                <a:solidFill>
                  <a:srgbClr val="FF0000"/>
                </a:solidFill>
              </a:rPr>
              <a:t>a</a:t>
            </a:r>
            <a:r>
              <a:rPr lang="en-US" altLang="zh-CN" i="1" baseline="30000" dirty="0" err="1" smtClean="0">
                <a:solidFill>
                  <a:srgbClr val="FF0000"/>
                </a:solidFill>
              </a:rPr>
              <a:t>k</a:t>
            </a:r>
            <a:r>
              <a:rPr lang="el-GR" i="1" baseline="30000" dirty="0" smtClean="0">
                <a:solidFill>
                  <a:srgbClr val="FF0000"/>
                </a:solidFill>
              </a:rPr>
              <a:t>φ</a:t>
            </a:r>
            <a:r>
              <a:rPr lang="en-US" altLang="zh-CN" baseline="30000" dirty="0" smtClean="0">
                <a:solidFill>
                  <a:srgbClr val="FF0000"/>
                </a:solidFill>
              </a:rPr>
              <a:t>(</a:t>
            </a:r>
            <a:r>
              <a:rPr lang="en-US" altLang="zh-CN" i="1" baseline="30000" dirty="0" smtClean="0">
                <a:solidFill>
                  <a:srgbClr val="FF0000"/>
                </a:solidFill>
              </a:rPr>
              <a:t>n</a:t>
            </a:r>
            <a:r>
              <a:rPr lang="en-US" altLang="zh-CN" baseline="30000" dirty="0" smtClean="0">
                <a:solidFill>
                  <a:srgbClr val="FF0000"/>
                </a:solidFill>
              </a:rPr>
              <a:t>)+1</a:t>
            </a:r>
            <a:r>
              <a:rPr lang="en-US" altLang="zh-CN" dirty="0" smtClean="0">
                <a:solidFill>
                  <a:srgbClr val="FF0000"/>
                </a:solidFill>
              </a:rPr>
              <a:t> mod </a:t>
            </a:r>
            <a:r>
              <a:rPr lang="en-US" altLang="zh-CN" i="1" dirty="0" smtClean="0">
                <a:solidFill>
                  <a:srgbClr val="FF0000"/>
                </a:solidFill>
              </a:rPr>
              <a:t>n</a:t>
            </a:r>
            <a:r>
              <a:rPr lang="en-US" altLang="zh-CN" dirty="0" smtClean="0">
                <a:solidFill>
                  <a:srgbClr val="FF0000"/>
                </a:solidFill>
              </a:rPr>
              <a:t> = </a:t>
            </a:r>
            <a:r>
              <a:rPr lang="en-US" altLang="zh-CN" i="1" dirty="0" smtClean="0">
                <a:solidFill>
                  <a:srgbClr val="FF0000"/>
                </a:solidFill>
              </a:rPr>
              <a:t>a</a:t>
            </a:r>
            <a:r>
              <a:rPr lang="en-US" altLang="zh-CN" dirty="0" smtClean="0">
                <a:solidFill>
                  <a:srgbClr val="FF0000"/>
                </a:solidFill>
              </a:rPr>
              <a:t> mod </a:t>
            </a:r>
            <a:r>
              <a:rPr lang="en-US" altLang="zh-CN" i="1" dirty="0" smtClean="0">
                <a:solidFill>
                  <a:srgbClr val="FF0000"/>
                </a:solidFill>
              </a:rPr>
              <a:t>n</a:t>
            </a:r>
            <a:r>
              <a:rPr lang="en-US" altLang="zh-CN" dirty="0" smtClean="0">
                <a:solidFill>
                  <a:srgbClr val="FF0000"/>
                </a:solidFill>
              </a:rPr>
              <a:t>                                   </a:t>
            </a:r>
            <a:r>
              <a:rPr lang="en-US" altLang="zh-CN" dirty="0" smtClean="0">
                <a:solidFill>
                  <a:schemeClr val="tx1"/>
                </a:solidFill>
              </a:rPr>
              <a:t>(1)</a:t>
            </a:r>
          </a:p>
          <a:p>
            <a:pPr lvl="1"/>
            <a:r>
              <a:rPr lang="en-US" altLang="zh-CN" i="1" dirty="0" smtClean="0"/>
              <a:t>a</a:t>
            </a:r>
            <a:r>
              <a:rPr lang="el-GR" i="1" baseline="30000" dirty="0" smtClean="0"/>
              <a:t>φ</a:t>
            </a:r>
            <a:r>
              <a:rPr lang="en-US" altLang="zh-CN" baseline="30000" dirty="0" smtClean="0"/>
              <a:t>(</a:t>
            </a:r>
            <a:r>
              <a:rPr lang="en-US" altLang="zh-CN" i="1" baseline="30000" dirty="0" smtClean="0"/>
              <a:t>n</a:t>
            </a:r>
            <a:r>
              <a:rPr lang="en-US" altLang="zh-CN" baseline="30000" dirty="0" smtClean="0"/>
              <a:t>)+1</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mod </a:t>
            </a:r>
            <a:r>
              <a:rPr lang="en-US" altLang="zh-CN" i="1" dirty="0" smtClean="0"/>
              <a:t>n</a:t>
            </a:r>
            <a:r>
              <a:rPr lang="en-US" altLang="zh-CN" dirty="0" smtClean="0"/>
              <a:t>                                    (2) when </a:t>
            </a:r>
            <a:r>
              <a:rPr lang="en-US" altLang="zh-CN" i="1" dirty="0" smtClean="0"/>
              <a:t>k</a:t>
            </a:r>
            <a:r>
              <a:rPr lang="en-US" altLang="zh-CN" dirty="0" smtClean="0"/>
              <a:t>=1</a:t>
            </a:r>
            <a:endParaRPr lang="en-US" altLang="zh-CN" i="1" dirty="0" smtClean="0">
              <a:solidFill>
                <a:schemeClr val="tx1"/>
              </a:solidFill>
            </a:endParaRPr>
          </a:p>
          <a:p>
            <a:r>
              <a:rPr lang="en-US" altLang="zh-CN" dirty="0" smtClean="0"/>
              <a:t>Proof of (2)</a:t>
            </a:r>
          </a:p>
          <a:p>
            <a:pPr lvl="1"/>
            <a:r>
              <a:rPr lang="en-US" altLang="zh-CN" i="1" dirty="0" smtClean="0"/>
              <a:t>a </a:t>
            </a:r>
            <a:r>
              <a:rPr lang="en-US" altLang="zh-CN" dirty="0" smtClean="0"/>
              <a:t>= 0, both sides of (2) are zero</a:t>
            </a:r>
          </a:p>
          <a:p>
            <a:pPr lvl="1"/>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n</a:t>
            </a:r>
            <a:r>
              <a:rPr lang="en-US" altLang="zh-CN" dirty="0" smtClean="0"/>
              <a:t>) = 1, the result follows from Euler’s theorem</a:t>
            </a:r>
          </a:p>
          <a:p>
            <a:pPr lvl="1"/>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n</a:t>
            </a:r>
            <a:r>
              <a:rPr lang="en-US" altLang="zh-CN" dirty="0" smtClean="0"/>
              <a:t>) ≠ 1, either </a:t>
            </a:r>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n</a:t>
            </a:r>
            <a:r>
              <a:rPr lang="en-US" altLang="zh-CN" dirty="0" smtClean="0"/>
              <a:t>) = </a:t>
            </a:r>
            <a:r>
              <a:rPr lang="en-US" altLang="zh-CN" i="1" dirty="0" smtClean="0"/>
              <a:t>q</a:t>
            </a:r>
            <a:r>
              <a:rPr lang="en-US" altLang="zh-CN" dirty="0" smtClean="0"/>
              <a:t>, or </a:t>
            </a:r>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n</a:t>
            </a:r>
            <a:r>
              <a:rPr lang="en-US" altLang="zh-CN" dirty="0" smtClean="0"/>
              <a:t>) = </a:t>
            </a:r>
            <a:r>
              <a:rPr lang="en-US" altLang="zh-CN" i="1" dirty="0" smtClean="0"/>
              <a:t>p</a:t>
            </a:r>
            <a:r>
              <a:rPr lang="en-US" altLang="zh-CN" dirty="0" smtClean="0"/>
              <a:t>, but not both</a:t>
            </a:r>
            <a:endParaRPr lang="zh-CN" altLang="en-US" dirty="0" smtClean="0"/>
          </a:p>
          <a:p>
            <a:pPr lvl="2"/>
            <a:r>
              <a:rPr lang="en-US" altLang="zh-CN" dirty="0" smtClean="0"/>
              <a:t>Assume </a:t>
            </a:r>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n</a:t>
            </a:r>
            <a:r>
              <a:rPr lang="en-US" altLang="zh-CN" dirty="0" smtClean="0"/>
              <a:t>) = </a:t>
            </a:r>
            <a:r>
              <a:rPr lang="en-US" altLang="zh-CN" i="1" dirty="0" smtClean="0"/>
              <a:t>p</a:t>
            </a:r>
            <a:r>
              <a:rPr lang="en-US" altLang="zh-CN" dirty="0" smtClean="0"/>
              <a:t>, </a:t>
            </a:r>
            <a:r>
              <a:rPr lang="en-US" altLang="zh-CN" i="1" dirty="0" smtClean="0"/>
              <a:t>p </a:t>
            </a:r>
            <a:r>
              <a:rPr lang="en-US" altLang="zh-CN" dirty="0" smtClean="0"/>
              <a:t>| </a:t>
            </a:r>
            <a:r>
              <a:rPr lang="en-US" altLang="zh-CN" i="1" dirty="0" smtClean="0"/>
              <a:t>a</a:t>
            </a:r>
            <a:r>
              <a:rPr lang="en-US" altLang="zh-CN" dirty="0" smtClean="0"/>
              <a:t>, then we have </a:t>
            </a:r>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q</a:t>
            </a:r>
            <a:r>
              <a:rPr lang="en-US" altLang="zh-CN" dirty="0" smtClean="0"/>
              <a:t>) = 1</a:t>
            </a:r>
          </a:p>
          <a:p>
            <a:pPr lvl="2"/>
            <a:r>
              <a:rPr lang="en-US" altLang="zh-CN" dirty="0" smtClean="0"/>
              <a:t>By Euler’s theorem, </a:t>
            </a:r>
            <a:r>
              <a:rPr lang="en-US" altLang="zh-CN" i="1" dirty="0" smtClean="0"/>
              <a:t>a</a:t>
            </a:r>
            <a:r>
              <a:rPr lang="el-GR" i="1" baseline="30000" dirty="0" smtClean="0"/>
              <a:t>φ</a:t>
            </a:r>
            <a:r>
              <a:rPr lang="en-US" altLang="zh-CN" baseline="30000" dirty="0" smtClean="0"/>
              <a:t>(</a:t>
            </a:r>
            <a:r>
              <a:rPr lang="en-US" altLang="zh-CN" i="1" baseline="30000" dirty="0" smtClean="0"/>
              <a:t>q</a:t>
            </a:r>
            <a:r>
              <a:rPr lang="en-US" altLang="zh-CN" baseline="30000" dirty="0" smtClean="0"/>
              <a:t>)</a:t>
            </a:r>
            <a:r>
              <a:rPr lang="en-US" altLang="zh-CN" dirty="0" smtClean="0"/>
              <a:t> = 1 mod </a:t>
            </a:r>
            <a:r>
              <a:rPr lang="en-US" altLang="zh-CN" i="1" dirty="0" smtClean="0"/>
              <a:t>q</a:t>
            </a:r>
            <a:r>
              <a:rPr lang="en-US" altLang="zh-CN" dirty="0" smtClean="0"/>
              <a:t> </a:t>
            </a:r>
          </a:p>
          <a:p>
            <a:pPr lvl="2"/>
            <a:r>
              <a:rPr lang="en-US" altLang="zh-CN" dirty="0" smtClean="0"/>
              <a:t>which implies </a:t>
            </a:r>
            <a:r>
              <a:rPr lang="en-US" altLang="zh-CN" i="1" dirty="0" smtClean="0"/>
              <a:t>a</a:t>
            </a:r>
            <a:r>
              <a:rPr lang="el-GR" i="1" baseline="30000" dirty="0" smtClean="0"/>
              <a:t>φ</a:t>
            </a:r>
            <a:r>
              <a:rPr lang="en-US" altLang="zh-CN" baseline="30000" dirty="0" smtClean="0"/>
              <a:t>(</a:t>
            </a:r>
            <a:r>
              <a:rPr lang="en-US" altLang="zh-CN" i="1" baseline="30000" dirty="0" smtClean="0"/>
              <a:t>q</a:t>
            </a:r>
            <a:r>
              <a:rPr lang="en-US" altLang="zh-CN" baseline="30000" dirty="0" smtClean="0"/>
              <a:t>)</a:t>
            </a:r>
            <a:r>
              <a:rPr lang="el-GR" i="1" baseline="30000" dirty="0" smtClean="0"/>
              <a:t> φ</a:t>
            </a:r>
            <a:r>
              <a:rPr lang="en-US" altLang="zh-CN" baseline="30000" dirty="0" smtClean="0"/>
              <a:t>(</a:t>
            </a:r>
            <a:r>
              <a:rPr lang="en-US" altLang="zh-CN" i="1" baseline="30000" dirty="0" smtClean="0"/>
              <a:t>p</a:t>
            </a:r>
            <a:r>
              <a:rPr lang="en-US" altLang="zh-CN" baseline="30000" dirty="0" smtClean="0"/>
              <a:t>)</a:t>
            </a:r>
            <a:r>
              <a:rPr lang="en-US" altLang="zh-CN" dirty="0" smtClean="0"/>
              <a:t> = 1 mod </a:t>
            </a:r>
            <a:r>
              <a:rPr lang="en-US" altLang="zh-CN" i="1" dirty="0" smtClean="0"/>
              <a:t>q</a:t>
            </a:r>
            <a:r>
              <a:rPr lang="en-US" altLang="zh-CN" dirty="0" smtClean="0"/>
              <a:t> (according to modulo arithmetic)</a:t>
            </a:r>
          </a:p>
          <a:p>
            <a:pPr lvl="2"/>
            <a:r>
              <a:rPr lang="en-US" altLang="zh-CN" dirty="0" smtClean="0"/>
              <a:t>which in turn gives </a:t>
            </a:r>
            <a:r>
              <a:rPr lang="en-US" altLang="zh-CN" i="1" dirty="0" smtClean="0"/>
              <a:t>a</a:t>
            </a:r>
            <a:r>
              <a:rPr lang="el-GR" i="1" baseline="30000" dirty="0" smtClean="0"/>
              <a:t>φ</a:t>
            </a:r>
            <a:r>
              <a:rPr lang="en-US" altLang="zh-CN" baseline="30000" dirty="0" smtClean="0"/>
              <a:t>(</a:t>
            </a:r>
            <a:r>
              <a:rPr lang="en-US" altLang="zh-CN" i="1" baseline="30000" dirty="0" smtClean="0"/>
              <a:t>n</a:t>
            </a:r>
            <a:r>
              <a:rPr lang="en-US" altLang="zh-CN" baseline="30000" dirty="0" smtClean="0"/>
              <a:t>)</a:t>
            </a:r>
            <a:r>
              <a:rPr lang="en-US" altLang="zh-CN" dirty="0" smtClean="0"/>
              <a:t> = 1 mod </a:t>
            </a:r>
            <a:r>
              <a:rPr lang="en-US" altLang="zh-CN" i="1" dirty="0" smtClean="0"/>
              <a:t>q</a:t>
            </a:r>
            <a:r>
              <a:rPr lang="en-US" altLang="zh-CN" dirty="0" smtClean="0"/>
              <a:t> </a:t>
            </a:r>
          </a:p>
          <a:p>
            <a:pPr lvl="2"/>
            <a:r>
              <a:rPr lang="en-US" altLang="zh-CN" dirty="0" smtClean="0"/>
              <a:t>Therefore, </a:t>
            </a:r>
            <a:r>
              <a:rPr lang="en-US" altLang="zh-CN" i="1" dirty="0" smtClean="0"/>
              <a:t>a</a:t>
            </a:r>
            <a:r>
              <a:rPr lang="el-GR" i="1" baseline="30000" dirty="0" smtClean="0"/>
              <a:t> φ</a:t>
            </a:r>
            <a:r>
              <a:rPr lang="en-US" altLang="zh-CN" baseline="30000" dirty="0" smtClean="0"/>
              <a:t>(</a:t>
            </a:r>
            <a:r>
              <a:rPr lang="en-US" altLang="zh-CN" i="1" baseline="30000" dirty="0" smtClean="0"/>
              <a:t>n</a:t>
            </a:r>
            <a:r>
              <a:rPr lang="en-US" altLang="zh-CN" baseline="30000" dirty="0" smtClean="0"/>
              <a:t>)</a:t>
            </a:r>
            <a:r>
              <a:rPr lang="en-US" altLang="zh-CN" dirty="0" smtClean="0"/>
              <a:t> = </a:t>
            </a:r>
            <a:r>
              <a:rPr lang="en-US" altLang="zh-CN" i="1" dirty="0" err="1" smtClean="0"/>
              <a:t>kq</a:t>
            </a:r>
            <a:r>
              <a:rPr lang="en-US" altLang="zh-CN" dirty="0" smtClean="0"/>
              <a:t> + 1 for some integer </a:t>
            </a:r>
            <a:r>
              <a:rPr lang="en-US" altLang="zh-CN" i="1" dirty="0" smtClean="0"/>
              <a:t>k</a:t>
            </a:r>
          </a:p>
          <a:p>
            <a:pPr lvl="2"/>
            <a:r>
              <a:rPr lang="en-US" altLang="zh-CN" dirty="0" smtClean="0"/>
              <a:t>Multiply both sides by </a:t>
            </a:r>
            <a:r>
              <a:rPr lang="en-US" altLang="zh-CN" i="1" dirty="0" smtClean="0"/>
              <a:t>a</a:t>
            </a:r>
            <a:r>
              <a:rPr lang="en-US" altLang="zh-CN" dirty="0" smtClean="0"/>
              <a:t>, </a:t>
            </a:r>
            <a:r>
              <a:rPr lang="en-US" altLang="zh-CN" i="1" dirty="0" smtClean="0"/>
              <a:t>a</a:t>
            </a:r>
            <a:r>
              <a:rPr lang="el-GR" i="1" baseline="30000" dirty="0" smtClean="0"/>
              <a:t>φ</a:t>
            </a:r>
            <a:r>
              <a:rPr lang="en-US" altLang="zh-CN" baseline="30000" dirty="0" smtClean="0"/>
              <a:t>(</a:t>
            </a:r>
            <a:r>
              <a:rPr lang="en-US" altLang="zh-CN" i="1" baseline="30000" dirty="0" smtClean="0"/>
              <a:t>n</a:t>
            </a:r>
            <a:r>
              <a:rPr lang="en-US" altLang="zh-CN" baseline="30000" dirty="0" smtClean="0"/>
              <a:t>)+1</a:t>
            </a:r>
            <a:r>
              <a:rPr lang="en-US" altLang="zh-CN" dirty="0" smtClean="0"/>
              <a:t> = </a:t>
            </a:r>
            <a:r>
              <a:rPr lang="en-US" altLang="zh-CN" i="1" dirty="0" smtClean="0"/>
              <a:t>a</a:t>
            </a:r>
            <a:r>
              <a:rPr lang="en-US" altLang="zh-CN" dirty="0" smtClean="0"/>
              <a:t> + </a:t>
            </a:r>
            <a:r>
              <a:rPr lang="en-US" altLang="zh-CN" i="1" dirty="0" err="1" smtClean="0"/>
              <a:t>akq</a:t>
            </a:r>
            <a:r>
              <a:rPr lang="en-US" altLang="zh-CN" dirty="0" smtClean="0"/>
              <a:t> = </a:t>
            </a:r>
            <a:r>
              <a:rPr lang="en-US" altLang="zh-CN" i="1" dirty="0" smtClean="0"/>
              <a:t>a</a:t>
            </a:r>
            <a:r>
              <a:rPr lang="en-US" altLang="zh-CN" dirty="0" smtClean="0"/>
              <a:t> + </a:t>
            </a:r>
            <a:r>
              <a:rPr lang="en-US" altLang="zh-CN" i="1" dirty="0" err="1" smtClean="0"/>
              <a:t>k’kn</a:t>
            </a:r>
            <a:r>
              <a:rPr lang="en-US" altLang="zh-CN" dirty="0" smtClean="0"/>
              <a:t> for some integer </a:t>
            </a:r>
            <a:r>
              <a:rPr lang="en-US" altLang="zh-CN" i="1" dirty="0" smtClean="0"/>
              <a:t>k</a:t>
            </a:r>
            <a:r>
              <a:rPr lang="en-US" altLang="zh-CN" dirty="0" smtClean="0"/>
              <a:t>’</a:t>
            </a:r>
          </a:p>
          <a:p>
            <a:pPr lvl="2"/>
            <a:r>
              <a:rPr lang="en-US" altLang="zh-CN" dirty="0" smtClean="0"/>
              <a:t>Therefore, </a:t>
            </a:r>
            <a:r>
              <a:rPr lang="en-US" altLang="zh-CN" i="1" dirty="0" smtClean="0"/>
              <a:t>a</a:t>
            </a:r>
            <a:r>
              <a:rPr lang="el-GR" i="1" baseline="30000" dirty="0" smtClean="0"/>
              <a:t>φ</a:t>
            </a:r>
            <a:r>
              <a:rPr lang="en-US" altLang="zh-CN" baseline="30000" dirty="0" smtClean="0"/>
              <a:t>(</a:t>
            </a:r>
            <a:r>
              <a:rPr lang="en-US" altLang="zh-CN" i="1" baseline="30000" dirty="0" smtClean="0"/>
              <a:t>n</a:t>
            </a:r>
            <a:r>
              <a:rPr lang="en-US" altLang="zh-CN" baseline="30000" dirty="0" smtClean="0"/>
              <a:t>)+1</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 </a:t>
            </a:r>
            <a:r>
              <a:rPr lang="en-US" altLang="zh-CN" i="1" dirty="0" err="1" smtClean="0"/>
              <a:t>k’kn</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mod </a:t>
            </a:r>
            <a:r>
              <a:rPr lang="en-US" altLang="zh-CN" i="1" dirty="0" smtClean="0"/>
              <a:t>n</a:t>
            </a:r>
            <a:r>
              <a:rPr lang="en-US" altLang="zh-CN" dirty="0" smtClean="0"/>
              <a:t> </a:t>
            </a:r>
            <a:endParaRPr lang="zh-CN" altLang="en-US" dirty="0"/>
          </a:p>
        </p:txBody>
      </p:sp>
    </p:spTree>
    <p:extLst>
      <p:ext uri="{BB962C8B-B14F-4D97-AF65-F5344CB8AC3E}">
        <p14:creationId xmlns:p14="http://schemas.microsoft.com/office/powerpoint/2010/main" val="3574533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sz="quarter" idx="1"/>
          </p:nvPr>
        </p:nvSpPr>
        <p:spPr/>
        <p:txBody>
          <a:bodyPr>
            <a:normAutofit/>
          </a:bodyPr>
          <a:lstStyle/>
          <a:p>
            <a:r>
              <a:rPr lang="en-US" altLang="zh-CN" dirty="0" smtClean="0"/>
              <a:t>Fermat’s little theorem</a:t>
            </a:r>
          </a:p>
          <a:p>
            <a:r>
              <a:rPr lang="en-US" altLang="zh-CN" dirty="0" smtClean="0"/>
              <a:t>Euler’s </a:t>
            </a:r>
            <a:r>
              <a:rPr lang="en-US" altLang="zh-CN" dirty="0" err="1" smtClean="0"/>
              <a:t>totient</a:t>
            </a:r>
            <a:r>
              <a:rPr lang="en-US" altLang="zh-CN" dirty="0" smtClean="0"/>
              <a:t> function</a:t>
            </a:r>
          </a:p>
          <a:p>
            <a:r>
              <a:rPr lang="en-US" altLang="zh-CN" dirty="0" smtClean="0"/>
              <a:t>Euler’s theorem</a:t>
            </a:r>
          </a:p>
          <a:p>
            <a:r>
              <a:rPr lang="en-US" altLang="zh-CN" dirty="0" smtClean="0"/>
              <a:t>Chinese remainder theorem for representing large numbers in modular arithmetic</a:t>
            </a:r>
          </a:p>
          <a:p>
            <a:r>
              <a:rPr lang="en-US" altLang="zh-CN" dirty="0"/>
              <a:t>Plain RSA</a:t>
            </a:r>
          </a:p>
          <a:p>
            <a:r>
              <a:rPr lang="en-US" altLang="zh-CN" dirty="0"/>
              <a:t>Padded RSA and PKCS #1 v1.5</a:t>
            </a:r>
          </a:p>
          <a:p>
            <a:r>
              <a:rPr lang="en-US" altLang="zh-CN" dirty="0"/>
              <a:t>OAEP and RSA PKCS # </a:t>
            </a:r>
            <a:r>
              <a:rPr lang="en-US" altLang="zh-CN" dirty="0" smtClean="0"/>
              <a:t>v2.0</a:t>
            </a:r>
            <a:endParaRPr lang="en-US" altLang="zh-CN" sz="2400" kern="0" dirty="0">
              <a:solidFill>
                <a:srgbClr val="009900"/>
              </a:solidFill>
              <a:latin typeface="Comic Sans MS" panose="030F0702030302020204" pitchFamily="66" charset="0"/>
            </a:endParaRPr>
          </a:p>
          <a:p>
            <a:pPr lvl="1"/>
            <a:endParaRPr lang="zh-CN" altLang="en-US" dirty="0"/>
          </a:p>
        </p:txBody>
      </p:sp>
      <p:sp>
        <p:nvSpPr>
          <p:cNvPr id="7"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8"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2</a:t>
            </a:fld>
            <a:endParaRPr lang="zh-CN" altLang="en-US" sz="1200">
              <a:latin typeface="Calibri" panose="020F0502020204030204" pitchFamily="34" charset="0"/>
            </a:endParaRPr>
          </a:p>
        </p:txBody>
      </p:sp>
    </p:spTree>
    <p:extLst>
      <p:ext uri="{BB962C8B-B14F-4D97-AF65-F5344CB8AC3E}">
        <p14:creationId xmlns:p14="http://schemas.microsoft.com/office/powerpoint/2010/main" val="1554096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Corollary 2/2</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20</a:t>
            </a:fld>
            <a:endParaRPr lang="zh-CN" altLang="en-US"/>
          </a:p>
        </p:txBody>
      </p:sp>
      <p:sp>
        <p:nvSpPr>
          <p:cNvPr id="6" name="内容占位符 5"/>
          <p:cNvSpPr>
            <a:spLocks noGrp="1"/>
          </p:cNvSpPr>
          <p:nvPr>
            <p:ph sz="quarter" idx="1"/>
          </p:nvPr>
        </p:nvSpPr>
        <p:spPr/>
        <p:txBody>
          <a:bodyPr/>
          <a:lstStyle/>
          <a:p>
            <a:r>
              <a:rPr lang="en-US" altLang="zh-CN" dirty="0" smtClean="0"/>
              <a:t>Proof of (1) by induction</a:t>
            </a:r>
          </a:p>
          <a:p>
            <a:pPr lvl="1"/>
            <a:r>
              <a:rPr lang="en-US" altLang="zh-CN" i="1" dirty="0" smtClean="0"/>
              <a:t>k</a:t>
            </a:r>
            <a:r>
              <a:rPr lang="en-US" altLang="zh-CN" dirty="0" smtClean="0"/>
              <a:t> = 1, </a:t>
            </a:r>
            <a:r>
              <a:rPr lang="en-US" altLang="zh-CN" i="1" dirty="0" smtClean="0"/>
              <a:t>a</a:t>
            </a:r>
            <a:r>
              <a:rPr lang="el-GR" i="1" baseline="30000" dirty="0" smtClean="0"/>
              <a:t>φ</a:t>
            </a:r>
            <a:r>
              <a:rPr lang="en-US" altLang="zh-CN" baseline="30000" dirty="0" smtClean="0"/>
              <a:t>(</a:t>
            </a:r>
            <a:r>
              <a:rPr lang="en-US" altLang="zh-CN" i="1" baseline="30000" dirty="0" smtClean="0"/>
              <a:t>n</a:t>
            </a:r>
            <a:r>
              <a:rPr lang="en-US" altLang="zh-CN" baseline="30000" dirty="0" smtClean="0"/>
              <a:t>)+1</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mod </a:t>
            </a:r>
            <a:r>
              <a:rPr lang="en-US" altLang="zh-CN" i="1" dirty="0" smtClean="0"/>
              <a:t>n</a:t>
            </a:r>
            <a:r>
              <a:rPr lang="en-US" altLang="zh-CN" dirty="0" smtClean="0"/>
              <a:t> is true</a:t>
            </a:r>
          </a:p>
          <a:p>
            <a:pPr lvl="1"/>
            <a:r>
              <a:rPr lang="en-US" altLang="zh-CN" dirty="0" smtClean="0"/>
              <a:t>Suppose </a:t>
            </a:r>
            <a:r>
              <a:rPr lang="en-US" altLang="zh-CN" i="1" dirty="0" smtClean="0"/>
              <a:t>k</a:t>
            </a:r>
            <a:r>
              <a:rPr lang="en-US" altLang="zh-CN" dirty="0" smtClean="0"/>
              <a:t> = </a:t>
            </a:r>
            <a:r>
              <a:rPr lang="en-US" altLang="zh-CN" i="1" dirty="0" smtClean="0"/>
              <a:t>x</a:t>
            </a:r>
            <a:r>
              <a:rPr lang="en-US" altLang="zh-CN" dirty="0" smtClean="0"/>
              <a:t>, </a:t>
            </a:r>
            <a:r>
              <a:rPr lang="en-US" altLang="zh-CN" i="1" dirty="0" smtClean="0"/>
              <a:t>a</a:t>
            </a:r>
            <a:r>
              <a:rPr lang="en-US" altLang="zh-CN" i="1" baseline="30000" dirty="0" smtClean="0"/>
              <a:t>x</a:t>
            </a:r>
            <a:r>
              <a:rPr lang="el-GR" i="1" baseline="30000" dirty="0" smtClean="0"/>
              <a:t>φ</a:t>
            </a:r>
            <a:r>
              <a:rPr lang="en-US" altLang="zh-CN" baseline="30000" dirty="0" smtClean="0"/>
              <a:t>(</a:t>
            </a:r>
            <a:r>
              <a:rPr lang="en-US" altLang="zh-CN" i="1" baseline="30000" dirty="0" smtClean="0"/>
              <a:t>n</a:t>
            </a:r>
            <a:r>
              <a:rPr lang="en-US" altLang="zh-CN" baseline="30000" dirty="0" smtClean="0"/>
              <a:t>)+1</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mod </a:t>
            </a:r>
            <a:r>
              <a:rPr lang="en-US" altLang="zh-CN" i="1" dirty="0" smtClean="0"/>
              <a:t>n</a:t>
            </a:r>
            <a:r>
              <a:rPr lang="en-US" altLang="zh-CN" dirty="0" smtClean="0"/>
              <a:t> is true</a:t>
            </a:r>
          </a:p>
          <a:p>
            <a:pPr lvl="1"/>
            <a:r>
              <a:rPr lang="en-US" altLang="zh-CN" dirty="0" smtClean="0"/>
              <a:t>Prove: </a:t>
            </a:r>
            <a:r>
              <a:rPr lang="en-US" altLang="zh-CN" i="1" dirty="0" smtClean="0"/>
              <a:t>a</a:t>
            </a:r>
            <a:r>
              <a:rPr lang="en-US" altLang="zh-CN" baseline="30000" dirty="0" smtClean="0"/>
              <a:t>(</a:t>
            </a:r>
            <a:r>
              <a:rPr lang="en-US" altLang="zh-CN" i="1" baseline="30000" dirty="0" smtClean="0"/>
              <a:t>x</a:t>
            </a:r>
            <a:r>
              <a:rPr lang="en-US" altLang="zh-CN" baseline="30000" dirty="0" smtClean="0"/>
              <a:t>+1)</a:t>
            </a:r>
            <a:r>
              <a:rPr lang="el-GR" i="1" baseline="30000" dirty="0" smtClean="0"/>
              <a:t>φ</a:t>
            </a:r>
            <a:r>
              <a:rPr lang="en-US" altLang="zh-CN" baseline="30000" dirty="0" smtClean="0"/>
              <a:t>(</a:t>
            </a:r>
            <a:r>
              <a:rPr lang="en-US" altLang="zh-CN" i="1" baseline="30000" dirty="0" smtClean="0"/>
              <a:t>n</a:t>
            </a:r>
            <a:r>
              <a:rPr lang="en-US" altLang="zh-CN" baseline="30000" dirty="0" smtClean="0"/>
              <a:t>)+1</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mod </a:t>
            </a:r>
            <a:r>
              <a:rPr lang="en-US" altLang="zh-CN" i="1" dirty="0" smtClean="0"/>
              <a:t>n</a:t>
            </a:r>
            <a:r>
              <a:rPr lang="en-US" altLang="zh-CN" dirty="0" smtClean="0"/>
              <a:t> is true</a:t>
            </a:r>
          </a:p>
          <a:p>
            <a:pPr lvl="2"/>
            <a:r>
              <a:rPr lang="en-US" altLang="zh-CN" dirty="0" smtClean="0"/>
              <a:t>LH = </a:t>
            </a:r>
            <a:r>
              <a:rPr lang="en-US" altLang="zh-CN" i="1" dirty="0" smtClean="0"/>
              <a:t>a</a:t>
            </a:r>
            <a:r>
              <a:rPr lang="en-US" altLang="zh-CN" i="1" baseline="30000" dirty="0" smtClean="0"/>
              <a:t>x</a:t>
            </a:r>
            <a:r>
              <a:rPr lang="el-GR" i="1" baseline="30000" dirty="0" smtClean="0"/>
              <a:t>φ</a:t>
            </a:r>
            <a:r>
              <a:rPr lang="en-US" altLang="zh-CN" baseline="30000" dirty="0" smtClean="0"/>
              <a:t>(</a:t>
            </a:r>
            <a:r>
              <a:rPr lang="en-US" altLang="zh-CN" i="1" baseline="30000" dirty="0" smtClean="0"/>
              <a:t>n</a:t>
            </a:r>
            <a:r>
              <a:rPr lang="en-US" altLang="zh-CN" baseline="30000" dirty="0" smtClean="0"/>
              <a:t>)+</a:t>
            </a:r>
            <a:r>
              <a:rPr lang="el-GR" i="1" baseline="30000" dirty="0" smtClean="0"/>
              <a:t>φ</a:t>
            </a:r>
            <a:r>
              <a:rPr lang="en-US" altLang="zh-CN" baseline="30000" dirty="0" smtClean="0"/>
              <a:t>(</a:t>
            </a:r>
            <a:r>
              <a:rPr lang="en-US" altLang="zh-CN" i="1" baseline="30000" dirty="0" smtClean="0"/>
              <a:t>n</a:t>
            </a:r>
            <a:r>
              <a:rPr lang="en-US" altLang="zh-CN" baseline="30000" dirty="0" smtClean="0"/>
              <a:t>)+1</a:t>
            </a:r>
            <a:r>
              <a:rPr lang="en-US" altLang="zh-CN" dirty="0" smtClean="0"/>
              <a:t> mod </a:t>
            </a:r>
            <a:r>
              <a:rPr lang="en-US" altLang="zh-CN" i="1" dirty="0" smtClean="0"/>
              <a:t>n</a:t>
            </a:r>
            <a:r>
              <a:rPr lang="en-US" altLang="zh-CN" dirty="0" smtClean="0"/>
              <a:t> = (</a:t>
            </a:r>
            <a:r>
              <a:rPr lang="en-US" altLang="zh-CN" i="1" dirty="0" smtClean="0"/>
              <a:t>a</a:t>
            </a:r>
            <a:r>
              <a:rPr lang="en-US" altLang="zh-CN" i="1" baseline="30000" dirty="0" smtClean="0"/>
              <a:t>x</a:t>
            </a:r>
            <a:r>
              <a:rPr lang="el-GR" i="1" baseline="30000" dirty="0" smtClean="0"/>
              <a:t>φ</a:t>
            </a:r>
            <a:r>
              <a:rPr lang="en-US" altLang="zh-CN" baseline="30000" dirty="0" smtClean="0"/>
              <a:t>(</a:t>
            </a:r>
            <a:r>
              <a:rPr lang="en-US" altLang="zh-CN" i="1" baseline="30000" dirty="0" smtClean="0"/>
              <a:t>n</a:t>
            </a:r>
            <a:r>
              <a:rPr lang="en-US" altLang="zh-CN" baseline="30000" dirty="0" smtClean="0"/>
              <a:t>)+1</a:t>
            </a:r>
            <a:r>
              <a:rPr lang="en-US" altLang="zh-CN" dirty="0" smtClean="0"/>
              <a:t> mod </a:t>
            </a:r>
            <a:r>
              <a:rPr lang="en-US" altLang="zh-CN" i="1" dirty="0" smtClean="0"/>
              <a:t>n</a:t>
            </a:r>
            <a:r>
              <a:rPr lang="en-US" altLang="zh-CN" dirty="0" smtClean="0"/>
              <a:t>)(</a:t>
            </a:r>
            <a:r>
              <a:rPr lang="en-US" altLang="zh-CN" i="1" dirty="0" smtClean="0"/>
              <a:t>a</a:t>
            </a:r>
            <a:r>
              <a:rPr lang="el-GR" i="1" baseline="30000" dirty="0" smtClean="0"/>
              <a:t>φ</a:t>
            </a:r>
            <a:r>
              <a:rPr lang="en-US" altLang="zh-CN" baseline="30000" dirty="0" smtClean="0"/>
              <a:t>(</a:t>
            </a:r>
            <a:r>
              <a:rPr lang="en-US" altLang="zh-CN" i="1" baseline="30000" dirty="0" smtClean="0"/>
              <a:t>n</a:t>
            </a:r>
            <a:r>
              <a:rPr lang="en-US" altLang="zh-CN" baseline="30000" dirty="0" smtClean="0"/>
              <a:t>)</a:t>
            </a:r>
            <a:r>
              <a:rPr lang="en-US" altLang="zh-CN" dirty="0" smtClean="0"/>
              <a:t> mod </a:t>
            </a:r>
            <a:r>
              <a:rPr lang="en-US" altLang="zh-CN" i="1" dirty="0" smtClean="0"/>
              <a:t>n</a:t>
            </a:r>
            <a:r>
              <a:rPr lang="en-US" altLang="zh-CN" dirty="0" smtClean="0"/>
              <a:t>) mod </a:t>
            </a:r>
            <a:r>
              <a:rPr lang="en-US" altLang="zh-CN" i="1" dirty="0" smtClean="0"/>
              <a:t>n</a:t>
            </a:r>
            <a:endParaRPr lang="en-US" altLang="zh-CN" dirty="0" smtClean="0"/>
          </a:p>
          <a:p>
            <a:pPr lvl="2">
              <a:buNone/>
            </a:pPr>
            <a:r>
              <a:rPr lang="en-US" altLang="zh-CN" dirty="0" smtClean="0"/>
              <a:t>         = (</a:t>
            </a:r>
            <a:r>
              <a:rPr lang="en-US" altLang="zh-CN" i="1" dirty="0" smtClean="0"/>
              <a:t>a</a:t>
            </a:r>
            <a:r>
              <a:rPr lang="en-US" altLang="zh-CN" dirty="0" smtClean="0"/>
              <a:t> mod </a:t>
            </a:r>
            <a:r>
              <a:rPr lang="en-US" altLang="zh-CN" i="1" dirty="0" smtClean="0"/>
              <a:t>n</a:t>
            </a:r>
            <a:r>
              <a:rPr lang="en-US" altLang="zh-CN" dirty="0" smtClean="0"/>
              <a:t>)(</a:t>
            </a:r>
            <a:r>
              <a:rPr lang="en-US" altLang="zh-CN" i="1" dirty="0" smtClean="0"/>
              <a:t>a</a:t>
            </a:r>
            <a:r>
              <a:rPr lang="el-GR" i="1" baseline="30000" dirty="0" smtClean="0"/>
              <a:t>φ</a:t>
            </a:r>
            <a:r>
              <a:rPr lang="en-US" altLang="zh-CN" baseline="30000" dirty="0" smtClean="0"/>
              <a:t>(</a:t>
            </a:r>
            <a:r>
              <a:rPr lang="en-US" altLang="zh-CN" i="1" baseline="30000" dirty="0" smtClean="0"/>
              <a:t>n</a:t>
            </a:r>
            <a:r>
              <a:rPr lang="en-US" altLang="zh-CN" baseline="30000" dirty="0" smtClean="0"/>
              <a:t>)</a:t>
            </a:r>
            <a:r>
              <a:rPr lang="en-US" altLang="zh-CN" dirty="0" smtClean="0"/>
              <a:t> mod </a:t>
            </a:r>
            <a:r>
              <a:rPr lang="en-US" altLang="zh-CN" i="1" dirty="0" smtClean="0"/>
              <a:t>n</a:t>
            </a:r>
            <a:r>
              <a:rPr lang="en-US" altLang="zh-CN" dirty="0" smtClean="0"/>
              <a:t>) mod </a:t>
            </a:r>
            <a:r>
              <a:rPr lang="en-US" altLang="zh-CN" i="1" dirty="0" smtClean="0"/>
              <a:t>n</a:t>
            </a:r>
            <a:r>
              <a:rPr lang="en-US" altLang="zh-CN" dirty="0" smtClean="0"/>
              <a:t> = </a:t>
            </a:r>
            <a:r>
              <a:rPr lang="en-US" altLang="zh-CN" i="1" dirty="0" smtClean="0"/>
              <a:t>a</a:t>
            </a:r>
            <a:r>
              <a:rPr lang="el-GR" i="1" baseline="30000" dirty="0" smtClean="0"/>
              <a:t>φ</a:t>
            </a:r>
            <a:r>
              <a:rPr lang="en-US" altLang="zh-CN" baseline="30000" dirty="0" smtClean="0"/>
              <a:t>(</a:t>
            </a:r>
            <a:r>
              <a:rPr lang="en-US" altLang="zh-CN" i="1" baseline="30000" dirty="0" smtClean="0"/>
              <a:t>n</a:t>
            </a:r>
            <a:r>
              <a:rPr lang="en-US" altLang="zh-CN" baseline="30000" dirty="0" smtClean="0"/>
              <a:t>)+1</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mod </a:t>
            </a:r>
            <a:r>
              <a:rPr lang="en-US" altLang="zh-CN" i="1" dirty="0" smtClean="0"/>
              <a:t>n</a:t>
            </a:r>
            <a:r>
              <a:rPr lang="en-US" altLang="zh-CN" dirty="0" smtClean="0"/>
              <a:t> = RH</a:t>
            </a:r>
            <a:endParaRPr lang="zh-CN" altLang="en-US" dirty="0"/>
          </a:p>
        </p:txBody>
      </p:sp>
    </p:spTree>
    <p:extLst>
      <p:ext uri="{BB962C8B-B14F-4D97-AF65-F5344CB8AC3E}">
        <p14:creationId xmlns:p14="http://schemas.microsoft.com/office/powerpoint/2010/main" val="3521392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Correctness of RSA</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21</a:t>
            </a:fld>
            <a:endParaRPr lang="zh-CN" altLang="en-US"/>
          </a:p>
        </p:txBody>
      </p:sp>
      <p:sp>
        <p:nvSpPr>
          <p:cNvPr id="6" name="内容占位符 5"/>
          <p:cNvSpPr>
            <a:spLocks noGrp="1"/>
          </p:cNvSpPr>
          <p:nvPr>
            <p:ph sz="quarter" idx="1"/>
          </p:nvPr>
        </p:nvSpPr>
        <p:spPr/>
        <p:txBody>
          <a:bodyPr>
            <a:normAutofit/>
          </a:bodyPr>
          <a:lstStyle/>
          <a:p>
            <a:pPr marL="274320" lvl="2" indent="-274320">
              <a:spcBef>
                <a:spcPts val="600"/>
              </a:spcBef>
              <a:buClr>
                <a:schemeClr val="accent1"/>
              </a:buClr>
            </a:pPr>
            <a:r>
              <a:rPr lang="en-US" altLang="zh-CN" sz="2600" dirty="0" smtClean="0"/>
              <a:t>There exist (</a:t>
            </a:r>
            <a:r>
              <a:rPr lang="en-US" altLang="zh-CN" sz="2600" i="1" dirty="0" smtClean="0"/>
              <a:t>e</a:t>
            </a:r>
            <a:r>
              <a:rPr lang="en-US" altLang="zh-CN" sz="2600" dirty="0" smtClean="0"/>
              <a:t>, </a:t>
            </a:r>
            <a:r>
              <a:rPr lang="en-US" altLang="zh-CN" sz="2600" i="1" dirty="0" smtClean="0"/>
              <a:t>d</a:t>
            </a:r>
            <a:r>
              <a:rPr lang="en-US" altLang="zh-CN" sz="2600" dirty="0" smtClean="0"/>
              <a:t>, </a:t>
            </a:r>
            <a:r>
              <a:rPr lang="en-US" altLang="zh-CN" sz="2600" i="1" dirty="0" smtClean="0"/>
              <a:t>n</a:t>
            </a:r>
            <a:r>
              <a:rPr lang="en-US" altLang="zh-CN" sz="2600" dirty="0" smtClean="0"/>
              <a:t>) satisfying </a:t>
            </a:r>
            <a:r>
              <a:rPr lang="en-US" altLang="zh-CN" sz="2600" i="1" dirty="0" smtClean="0"/>
              <a:t>m</a:t>
            </a:r>
            <a:r>
              <a:rPr lang="en-US" altLang="zh-CN" sz="2600" i="1" baseline="30000" dirty="0" smtClean="0"/>
              <a:t>ed</a:t>
            </a:r>
            <a:r>
              <a:rPr lang="en-US" altLang="zh-CN" sz="2600" dirty="0" smtClean="0"/>
              <a:t> mod </a:t>
            </a:r>
            <a:r>
              <a:rPr lang="en-US" altLang="zh-CN" sz="2600" i="1" dirty="0" smtClean="0"/>
              <a:t>n = m</a:t>
            </a:r>
            <a:r>
              <a:rPr lang="en-US" altLang="zh-CN" sz="2600" dirty="0" smtClean="0"/>
              <a:t> for all </a:t>
            </a:r>
            <a:r>
              <a:rPr lang="en-US" altLang="zh-CN" sz="2600" i="1" dirty="0" smtClean="0"/>
              <a:t>m </a:t>
            </a:r>
            <a:r>
              <a:rPr lang="en-US" altLang="zh-CN" sz="2600" dirty="0" smtClean="0"/>
              <a:t>&lt; </a:t>
            </a:r>
            <a:r>
              <a:rPr lang="en-US" altLang="zh-CN" sz="2600" i="1" dirty="0" smtClean="0"/>
              <a:t>n</a:t>
            </a:r>
          </a:p>
          <a:p>
            <a:pPr lvl="1"/>
            <a:r>
              <a:rPr lang="en-US" altLang="zh-CN" i="1" dirty="0" err="1" smtClean="0"/>
              <a:t>ed</a:t>
            </a:r>
            <a:r>
              <a:rPr lang="en-US" altLang="zh-CN" dirty="0" smtClean="0"/>
              <a:t> </a:t>
            </a:r>
            <a:r>
              <a:rPr lang="en-US" altLang="zh-CN" dirty="0" smtClean="0">
                <a:sym typeface="Symbol"/>
              </a:rPr>
              <a:t> 1 mod </a:t>
            </a:r>
            <a:r>
              <a:rPr lang="el-GR" i="1" dirty="0" smtClean="0"/>
              <a:t>φ</a:t>
            </a:r>
            <a:r>
              <a:rPr lang="en-US" altLang="zh-CN" dirty="0" smtClean="0"/>
              <a:t>(</a:t>
            </a:r>
            <a:r>
              <a:rPr lang="en-US" altLang="zh-CN" i="1" dirty="0" smtClean="0"/>
              <a:t>n</a:t>
            </a:r>
            <a:r>
              <a:rPr lang="en-US" altLang="zh-CN" dirty="0" smtClean="0"/>
              <a:t>) </a:t>
            </a:r>
            <a:r>
              <a:rPr lang="en-US" altLang="zh-CN" dirty="0" smtClean="0">
                <a:sym typeface="Symbol"/>
              </a:rPr>
              <a:t> </a:t>
            </a:r>
            <a:r>
              <a:rPr lang="en-US" altLang="zh-CN" i="1" dirty="0" err="1" smtClean="0">
                <a:sym typeface="Symbol"/>
              </a:rPr>
              <a:t>ed</a:t>
            </a:r>
            <a:r>
              <a:rPr lang="en-US" altLang="zh-CN" dirty="0" smtClean="0">
                <a:sym typeface="Symbol"/>
              </a:rPr>
              <a:t> = </a:t>
            </a:r>
            <a:r>
              <a:rPr lang="en-US" altLang="zh-CN" i="1" dirty="0" smtClean="0">
                <a:sym typeface="Symbol"/>
              </a:rPr>
              <a:t>k</a:t>
            </a:r>
            <a:r>
              <a:rPr lang="el-GR" i="1" dirty="0" smtClean="0"/>
              <a:t>φ</a:t>
            </a:r>
            <a:r>
              <a:rPr lang="en-US" altLang="zh-CN" dirty="0" smtClean="0"/>
              <a:t>(</a:t>
            </a:r>
            <a:r>
              <a:rPr lang="en-US" altLang="zh-CN" i="1" dirty="0" smtClean="0"/>
              <a:t>n</a:t>
            </a:r>
            <a:r>
              <a:rPr lang="en-US" altLang="zh-CN" dirty="0" smtClean="0"/>
              <a:t>) + 1 for some integer </a:t>
            </a:r>
            <a:r>
              <a:rPr lang="en-US" altLang="zh-CN" i="1" dirty="0" smtClean="0"/>
              <a:t>k</a:t>
            </a:r>
          </a:p>
          <a:p>
            <a:pPr lvl="1"/>
            <a:r>
              <a:rPr lang="en-US" altLang="zh-CN" i="1" dirty="0" smtClean="0"/>
              <a:t>m</a:t>
            </a:r>
            <a:r>
              <a:rPr lang="en-US" altLang="zh-CN" i="1" baseline="30000" dirty="0" smtClean="0"/>
              <a:t>ed</a:t>
            </a:r>
            <a:r>
              <a:rPr lang="en-US" altLang="zh-CN" dirty="0" smtClean="0"/>
              <a:t> mod </a:t>
            </a:r>
            <a:r>
              <a:rPr lang="en-US" altLang="zh-CN" i="1" dirty="0" smtClean="0"/>
              <a:t>n</a:t>
            </a:r>
            <a:r>
              <a:rPr lang="en-US" altLang="zh-CN" dirty="0" smtClean="0"/>
              <a:t> = </a:t>
            </a:r>
            <a:r>
              <a:rPr lang="en-US" altLang="zh-CN" i="1" dirty="0" err="1" smtClean="0"/>
              <a:t>m</a:t>
            </a:r>
            <a:r>
              <a:rPr lang="en-US" altLang="zh-CN" i="1" baseline="30000" dirty="0" err="1" smtClean="0">
                <a:sym typeface="Symbol"/>
              </a:rPr>
              <a:t>k</a:t>
            </a:r>
            <a:r>
              <a:rPr lang="el-GR" i="1" baseline="30000" dirty="0" smtClean="0"/>
              <a:t>φ</a:t>
            </a:r>
            <a:r>
              <a:rPr lang="en-US" altLang="zh-CN" baseline="30000" dirty="0" smtClean="0"/>
              <a:t>(</a:t>
            </a:r>
            <a:r>
              <a:rPr lang="en-US" altLang="zh-CN" i="1" baseline="30000" dirty="0" smtClean="0"/>
              <a:t>n</a:t>
            </a:r>
            <a:r>
              <a:rPr lang="en-US" altLang="zh-CN" baseline="30000" dirty="0" smtClean="0"/>
              <a:t>) + 1</a:t>
            </a:r>
            <a:r>
              <a:rPr lang="en-US" altLang="zh-CN" dirty="0" smtClean="0"/>
              <a:t> mod </a:t>
            </a:r>
            <a:r>
              <a:rPr lang="en-US" altLang="zh-CN" i="1" dirty="0" smtClean="0"/>
              <a:t>n</a:t>
            </a:r>
            <a:r>
              <a:rPr lang="en-US" altLang="zh-CN" dirty="0" smtClean="0"/>
              <a:t> = </a:t>
            </a:r>
            <a:r>
              <a:rPr lang="en-US" altLang="zh-CN" i="1" dirty="0" smtClean="0"/>
              <a:t>m</a:t>
            </a:r>
            <a:r>
              <a:rPr lang="en-US" altLang="zh-CN" dirty="0" smtClean="0"/>
              <a:t> mod </a:t>
            </a:r>
            <a:r>
              <a:rPr lang="en-US" altLang="zh-CN" i="1" dirty="0" smtClean="0"/>
              <a:t>n</a:t>
            </a:r>
            <a:r>
              <a:rPr lang="en-US" altLang="zh-CN" dirty="0" smtClean="0"/>
              <a:t> = </a:t>
            </a:r>
            <a:r>
              <a:rPr lang="en-US" altLang="zh-CN" i="1" dirty="0" smtClean="0"/>
              <a:t>m</a:t>
            </a:r>
            <a:r>
              <a:rPr lang="en-US" altLang="zh-CN" dirty="0" smtClean="0"/>
              <a:t> (</a:t>
            </a:r>
            <a:r>
              <a:rPr lang="en-US" altLang="zh-CN" i="1" dirty="0" smtClean="0"/>
              <a:t>m </a:t>
            </a:r>
            <a:r>
              <a:rPr lang="en-US" altLang="zh-CN" dirty="0" smtClean="0"/>
              <a:t>&lt; </a:t>
            </a:r>
            <a:r>
              <a:rPr lang="en-US" altLang="zh-CN" i="1" dirty="0" smtClean="0"/>
              <a:t>n</a:t>
            </a:r>
            <a:r>
              <a:rPr lang="en-US" altLang="zh-CN" dirty="0" smtClean="0"/>
              <a:t>)</a:t>
            </a:r>
            <a:endParaRPr lang="zh-CN" altLang="en-US" dirty="0"/>
          </a:p>
        </p:txBody>
      </p:sp>
    </p:spTree>
    <p:extLst>
      <p:ext uri="{BB962C8B-B14F-4D97-AF65-F5344CB8AC3E}">
        <p14:creationId xmlns:p14="http://schemas.microsoft.com/office/powerpoint/2010/main" val="681739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Security</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22</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dirty="0" smtClean="0"/>
              <a:t>Why being able to factoring </a:t>
            </a:r>
            <a:r>
              <a:rPr lang="en-US" altLang="zh-CN" i="1" dirty="0" smtClean="0"/>
              <a:t>n</a:t>
            </a:r>
            <a:r>
              <a:rPr lang="en-US" altLang="zh-CN" dirty="0" smtClean="0"/>
              <a:t> makes RSA insecure?</a:t>
            </a:r>
          </a:p>
          <a:p>
            <a:pPr lvl="1"/>
            <a:r>
              <a:rPr lang="en-US" altLang="zh-CN" dirty="0" smtClean="0"/>
              <a:t>If one can find factors </a:t>
            </a:r>
            <a:r>
              <a:rPr lang="en-US" altLang="zh-CN" i="1" dirty="0" smtClean="0"/>
              <a:t>p</a:t>
            </a:r>
            <a:r>
              <a:rPr lang="en-US" altLang="zh-CN" dirty="0" smtClean="0"/>
              <a:t> and </a:t>
            </a:r>
            <a:r>
              <a:rPr lang="en-US" altLang="zh-CN" i="1" dirty="0" smtClean="0"/>
              <a:t>q</a:t>
            </a:r>
            <a:r>
              <a:rPr lang="en-US" altLang="zh-CN" dirty="0" smtClean="0"/>
              <a:t> satisfying </a:t>
            </a:r>
            <a:r>
              <a:rPr lang="en-US" altLang="zh-CN" i="1" dirty="0" smtClean="0"/>
              <a:t>n</a:t>
            </a:r>
            <a:r>
              <a:rPr lang="en-US" altLang="zh-CN" dirty="0" smtClean="0"/>
              <a:t> = </a:t>
            </a:r>
            <a:r>
              <a:rPr lang="en-US" altLang="zh-CN" i="1" dirty="0" err="1" smtClean="0"/>
              <a:t>pq</a:t>
            </a:r>
            <a:endParaRPr lang="en-US" altLang="zh-CN" i="1" dirty="0" smtClean="0"/>
          </a:p>
          <a:p>
            <a:pPr lvl="1"/>
            <a:r>
              <a:rPr lang="en-US" altLang="zh-CN" dirty="0" smtClean="0"/>
              <a:t>Then one can calculate </a:t>
            </a:r>
            <a:r>
              <a:rPr lang="el-GR" i="1" dirty="0" smtClean="0"/>
              <a:t>φ</a:t>
            </a:r>
            <a:r>
              <a:rPr lang="en-US" altLang="zh-CN" dirty="0" smtClean="0"/>
              <a:t>(</a:t>
            </a:r>
            <a:r>
              <a:rPr lang="en-US" altLang="zh-CN" i="1" dirty="0" smtClean="0"/>
              <a:t>n</a:t>
            </a:r>
            <a:r>
              <a:rPr lang="en-US" altLang="zh-CN" dirty="0" smtClean="0"/>
              <a:t>) = </a:t>
            </a:r>
            <a:r>
              <a:rPr lang="en-US" altLang="zh-CN" dirty="0" smtClean="0">
                <a:sym typeface="Symbol"/>
              </a:rPr>
              <a:t>(</a:t>
            </a:r>
            <a:r>
              <a:rPr lang="en-US" i="1" dirty="0" smtClean="0"/>
              <a:t>p</a:t>
            </a:r>
            <a:r>
              <a:rPr lang="en-US" altLang="zh-CN" dirty="0" smtClean="0">
                <a:sym typeface="Symbol"/>
              </a:rPr>
              <a:t>–1)(</a:t>
            </a:r>
            <a:r>
              <a:rPr lang="en-US" altLang="zh-CN" i="1" dirty="0" smtClean="0">
                <a:sym typeface="Symbol"/>
              </a:rPr>
              <a:t>q</a:t>
            </a:r>
            <a:r>
              <a:rPr lang="en-US" altLang="zh-CN" dirty="0" smtClean="0">
                <a:sym typeface="Symbol"/>
              </a:rPr>
              <a:t>–1)</a:t>
            </a:r>
          </a:p>
          <a:p>
            <a:pPr lvl="1"/>
            <a:r>
              <a:rPr lang="en-US" altLang="zh-CN" dirty="0" smtClean="0"/>
              <a:t>Then one can find </a:t>
            </a:r>
            <a:r>
              <a:rPr lang="en-US" altLang="zh-CN" i="1" dirty="0" smtClean="0"/>
              <a:t>d</a:t>
            </a:r>
            <a:r>
              <a:rPr lang="en-US" altLang="zh-CN" dirty="0" smtClean="0"/>
              <a:t> from </a:t>
            </a:r>
            <a:r>
              <a:rPr lang="en-US" altLang="zh-CN" i="1" dirty="0" smtClean="0"/>
              <a:t>e</a:t>
            </a:r>
            <a:r>
              <a:rPr lang="en-US" altLang="zh-CN" dirty="0" smtClean="0"/>
              <a:t> and </a:t>
            </a:r>
            <a:r>
              <a:rPr lang="el-GR" i="1" dirty="0" smtClean="0"/>
              <a:t>φ</a:t>
            </a:r>
            <a:r>
              <a:rPr lang="en-US" altLang="zh-CN" dirty="0" smtClean="0"/>
              <a:t>(</a:t>
            </a:r>
            <a:r>
              <a:rPr lang="en-US" altLang="zh-CN" i="1" dirty="0" smtClean="0"/>
              <a:t>n</a:t>
            </a:r>
            <a:r>
              <a:rPr lang="en-US" altLang="zh-CN" dirty="0" smtClean="0"/>
              <a:t>) by using E.E.A.</a:t>
            </a:r>
          </a:p>
          <a:p>
            <a:r>
              <a:rPr lang="en-US" altLang="zh-CN" dirty="0" smtClean="0"/>
              <a:t>Attacking low public exponent </a:t>
            </a:r>
            <a:r>
              <a:rPr lang="en-US" altLang="zh-CN" i="1" dirty="0" smtClean="0"/>
              <a:t>e</a:t>
            </a:r>
          </a:p>
          <a:p>
            <a:r>
              <a:rPr lang="en-US" altLang="zh-CN" dirty="0" smtClean="0"/>
              <a:t>Sending the same message to multiple receivers</a:t>
            </a:r>
          </a:p>
          <a:p>
            <a:pPr lvl="1"/>
            <a:r>
              <a:rPr lang="en-US" altLang="zh-CN" dirty="0" smtClean="0"/>
              <a:t>Suppose the public keys of users A, B, C are given by (3, </a:t>
            </a:r>
            <a:r>
              <a:rPr lang="en-US" altLang="zh-CN" i="1" dirty="0" err="1" smtClean="0"/>
              <a:t>n</a:t>
            </a:r>
            <a:r>
              <a:rPr lang="en-US" altLang="zh-CN" i="1" baseline="-25000" dirty="0" err="1" smtClean="0"/>
              <a:t>A</a:t>
            </a:r>
            <a:r>
              <a:rPr lang="en-US" altLang="zh-CN" dirty="0" smtClean="0"/>
              <a:t>), (3, </a:t>
            </a:r>
            <a:r>
              <a:rPr lang="en-US" altLang="zh-CN" i="1" dirty="0" err="1" smtClean="0"/>
              <a:t>n</a:t>
            </a:r>
            <a:r>
              <a:rPr lang="en-US" altLang="zh-CN" i="1" baseline="-25000" dirty="0" err="1" smtClean="0"/>
              <a:t>B</a:t>
            </a:r>
            <a:r>
              <a:rPr lang="en-US" altLang="zh-CN" dirty="0" smtClean="0"/>
              <a:t>), and (3, </a:t>
            </a:r>
            <a:r>
              <a:rPr lang="en-US" altLang="zh-CN" i="1" dirty="0" err="1" smtClean="0"/>
              <a:t>n</a:t>
            </a:r>
            <a:r>
              <a:rPr lang="en-US" altLang="zh-CN" i="1" baseline="-25000" dirty="0" err="1" smtClean="0"/>
              <a:t>C</a:t>
            </a:r>
            <a:r>
              <a:rPr lang="en-US" altLang="zh-CN" dirty="0" smtClean="0"/>
              <a:t>) respectively, where </a:t>
            </a:r>
            <a:r>
              <a:rPr lang="en-US" altLang="zh-CN" i="1" dirty="0" err="1" smtClean="0"/>
              <a:t>n</a:t>
            </a:r>
            <a:r>
              <a:rPr lang="en-US" altLang="zh-CN" i="1" baseline="-25000" dirty="0" err="1" smtClean="0"/>
              <a:t>A</a:t>
            </a:r>
            <a:r>
              <a:rPr lang="en-US" altLang="zh-CN" dirty="0" smtClean="0"/>
              <a:t>, </a:t>
            </a:r>
            <a:r>
              <a:rPr lang="en-US" altLang="zh-CN" i="1" dirty="0" err="1" smtClean="0"/>
              <a:t>n</a:t>
            </a:r>
            <a:r>
              <a:rPr lang="en-US" altLang="zh-CN" i="1" baseline="-25000" dirty="0" err="1" smtClean="0"/>
              <a:t>B</a:t>
            </a:r>
            <a:r>
              <a:rPr lang="en-US" altLang="zh-CN" dirty="0" smtClean="0"/>
              <a:t>, and </a:t>
            </a:r>
            <a:r>
              <a:rPr lang="en-US" altLang="zh-CN" i="1" dirty="0" err="1" smtClean="0"/>
              <a:t>n</a:t>
            </a:r>
            <a:r>
              <a:rPr lang="en-US" altLang="zh-CN" i="1" baseline="-25000" dirty="0" err="1" smtClean="0"/>
              <a:t>C</a:t>
            </a:r>
            <a:r>
              <a:rPr lang="en-US" altLang="zh-CN" dirty="0" smtClean="0"/>
              <a:t> are </a:t>
            </a:r>
            <a:r>
              <a:rPr lang="en-US" altLang="zh-CN" dirty="0" err="1" smtClean="0"/>
              <a:t>pairwise</a:t>
            </a:r>
            <a:r>
              <a:rPr lang="en-US" altLang="zh-CN" dirty="0" smtClean="0"/>
              <a:t> </a:t>
            </a:r>
            <a:r>
              <a:rPr lang="en-US" altLang="zh-CN" dirty="0" err="1" smtClean="0"/>
              <a:t>coprime</a:t>
            </a:r>
            <a:endParaRPr lang="en-US" altLang="zh-CN" dirty="0" smtClean="0"/>
          </a:p>
          <a:p>
            <a:pPr lvl="1"/>
            <a:r>
              <a:rPr lang="en-US" altLang="zh-CN" dirty="0" smtClean="0"/>
              <a:t>Encrypt the same message </a:t>
            </a:r>
            <a:r>
              <a:rPr lang="en-US" altLang="zh-CN" i="1" dirty="0" smtClean="0"/>
              <a:t>m</a:t>
            </a:r>
            <a:r>
              <a:rPr lang="en-US" altLang="zh-CN" dirty="0" smtClean="0"/>
              <a:t> (1&lt;</a:t>
            </a:r>
            <a:r>
              <a:rPr lang="en-US" altLang="zh-CN" i="1" dirty="0" smtClean="0"/>
              <a:t> m </a:t>
            </a:r>
            <a:r>
              <a:rPr lang="en-US" altLang="zh-CN" dirty="0" smtClean="0"/>
              <a:t>&lt;</a:t>
            </a:r>
            <a:r>
              <a:rPr lang="en-US" altLang="zh-CN" i="1" dirty="0" smtClean="0"/>
              <a:t> </a:t>
            </a:r>
            <a:r>
              <a:rPr lang="en-US" altLang="zh-CN" i="1" dirty="0" err="1" smtClean="0"/>
              <a:t>n</a:t>
            </a:r>
            <a:r>
              <a:rPr lang="en-US" altLang="zh-CN" i="1" baseline="-25000" dirty="0" err="1" smtClean="0"/>
              <a:t>A</a:t>
            </a:r>
            <a:r>
              <a:rPr lang="en-US" altLang="zh-CN" dirty="0" smtClean="0"/>
              <a:t>, 1&lt;</a:t>
            </a:r>
            <a:r>
              <a:rPr lang="en-US" altLang="zh-CN" i="1" dirty="0" smtClean="0"/>
              <a:t> m </a:t>
            </a:r>
            <a:r>
              <a:rPr lang="en-US" altLang="zh-CN" dirty="0" smtClean="0"/>
              <a:t>&lt;</a:t>
            </a:r>
            <a:r>
              <a:rPr lang="en-US" altLang="zh-CN" i="1" dirty="0" smtClean="0"/>
              <a:t> </a:t>
            </a:r>
            <a:r>
              <a:rPr lang="en-US" altLang="zh-CN" i="1" dirty="0" err="1" smtClean="0"/>
              <a:t>n</a:t>
            </a:r>
            <a:r>
              <a:rPr lang="en-US" altLang="zh-CN" i="1" baseline="-25000" dirty="0" err="1" smtClean="0"/>
              <a:t>A</a:t>
            </a:r>
            <a:r>
              <a:rPr lang="en-US" altLang="zh-CN" dirty="0" smtClean="0"/>
              <a:t>, and 1&lt;</a:t>
            </a:r>
            <a:r>
              <a:rPr lang="en-US" altLang="zh-CN" i="1" dirty="0" smtClean="0"/>
              <a:t> m </a:t>
            </a:r>
            <a:r>
              <a:rPr lang="en-US" altLang="zh-CN" dirty="0" smtClean="0"/>
              <a:t>&lt;</a:t>
            </a:r>
            <a:r>
              <a:rPr lang="en-US" altLang="zh-CN" i="1" dirty="0" smtClean="0"/>
              <a:t> </a:t>
            </a:r>
            <a:r>
              <a:rPr lang="en-US" altLang="zh-CN" i="1" dirty="0" err="1" smtClean="0"/>
              <a:t>n</a:t>
            </a:r>
            <a:r>
              <a:rPr lang="en-US" altLang="zh-CN" i="1" baseline="-25000" dirty="0" err="1" smtClean="0"/>
              <a:t>A</a:t>
            </a:r>
            <a:r>
              <a:rPr lang="en-US" altLang="zh-CN" dirty="0" smtClean="0"/>
              <a:t>) to these three users</a:t>
            </a:r>
          </a:p>
          <a:p>
            <a:pPr lvl="2"/>
            <a:r>
              <a:rPr lang="en-US" altLang="zh-CN" i="1" dirty="0" smtClean="0"/>
              <a:t>C</a:t>
            </a:r>
            <a:r>
              <a:rPr lang="en-US" altLang="zh-CN" baseline="-25000" dirty="0" smtClean="0"/>
              <a:t>1</a:t>
            </a:r>
            <a:r>
              <a:rPr lang="en-US" altLang="zh-CN" dirty="0" smtClean="0">
                <a:sym typeface="Symbol"/>
              </a:rPr>
              <a:t> = </a:t>
            </a:r>
            <a:r>
              <a:rPr lang="en-US" altLang="zh-CN" i="1" dirty="0" smtClean="0"/>
              <a:t>m</a:t>
            </a:r>
            <a:r>
              <a:rPr lang="en-US" altLang="zh-CN" baseline="30000" dirty="0" smtClean="0"/>
              <a:t>3</a:t>
            </a:r>
            <a:r>
              <a:rPr lang="en-US" altLang="zh-CN" dirty="0" smtClean="0"/>
              <a:t> mod </a:t>
            </a:r>
            <a:r>
              <a:rPr lang="en-US" altLang="zh-CN" i="1" dirty="0" err="1" smtClean="0"/>
              <a:t>n</a:t>
            </a:r>
            <a:r>
              <a:rPr lang="en-US" altLang="zh-CN" i="1" baseline="-25000" dirty="0" err="1" smtClean="0"/>
              <a:t>A</a:t>
            </a:r>
            <a:endParaRPr lang="en-US" altLang="zh-CN" i="1" baseline="-25000" dirty="0" smtClean="0"/>
          </a:p>
          <a:p>
            <a:pPr lvl="2"/>
            <a:r>
              <a:rPr lang="en-US" altLang="zh-CN" i="1" dirty="0" smtClean="0"/>
              <a:t>C</a:t>
            </a:r>
            <a:r>
              <a:rPr lang="en-US" altLang="zh-CN" baseline="-25000" dirty="0" smtClean="0"/>
              <a:t>2</a:t>
            </a:r>
            <a:r>
              <a:rPr lang="en-US" altLang="zh-CN" dirty="0" smtClean="0">
                <a:sym typeface="Symbol"/>
              </a:rPr>
              <a:t> = </a:t>
            </a:r>
            <a:r>
              <a:rPr lang="en-US" altLang="zh-CN" i="1" dirty="0" smtClean="0"/>
              <a:t>m</a:t>
            </a:r>
            <a:r>
              <a:rPr lang="en-US" altLang="zh-CN" baseline="30000" dirty="0" smtClean="0"/>
              <a:t>3</a:t>
            </a:r>
            <a:r>
              <a:rPr lang="en-US" altLang="zh-CN" dirty="0" smtClean="0"/>
              <a:t> mod </a:t>
            </a:r>
            <a:r>
              <a:rPr lang="en-US" altLang="zh-CN" i="1" dirty="0" err="1" smtClean="0"/>
              <a:t>n</a:t>
            </a:r>
            <a:r>
              <a:rPr lang="en-US" altLang="zh-CN" i="1" baseline="-25000" dirty="0" err="1" smtClean="0"/>
              <a:t>B</a:t>
            </a:r>
            <a:endParaRPr lang="en-US" altLang="zh-CN" dirty="0" smtClean="0"/>
          </a:p>
          <a:p>
            <a:pPr lvl="2"/>
            <a:r>
              <a:rPr lang="en-US" altLang="zh-CN" i="1" dirty="0" smtClean="0"/>
              <a:t>C</a:t>
            </a:r>
            <a:r>
              <a:rPr lang="en-US" altLang="zh-CN" baseline="-25000" dirty="0" smtClean="0"/>
              <a:t>3</a:t>
            </a:r>
            <a:r>
              <a:rPr lang="en-US" altLang="zh-CN" dirty="0" smtClean="0">
                <a:sym typeface="Symbol"/>
              </a:rPr>
              <a:t> = </a:t>
            </a:r>
            <a:r>
              <a:rPr lang="en-US" altLang="zh-CN" i="1" dirty="0" smtClean="0"/>
              <a:t>m</a:t>
            </a:r>
            <a:r>
              <a:rPr lang="en-US" altLang="zh-CN" baseline="30000" dirty="0" smtClean="0"/>
              <a:t>3</a:t>
            </a:r>
            <a:r>
              <a:rPr lang="en-US" altLang="zh-CN" dirty="0" smtClean="0"/>
              <a:t> mod </a:t>
            </a:r>
            <a:r>
              <a:rPr lang="en-US" altLang="zh-CN" i="1" dirty="0" err="1" smtClean="0"/>
              <a:t>n</a:t>
            </a:r>
            <a:r>
              <a:rPr lang="en-US" altLang="zh-CN" i="1" baseline="-25000" dirty="0" err="1" smtClean="0"/>
              <a:t>C</a:t>
            </a:r>
            <a:endParaRPr lang="en-US" altLang="zh-CN" dirty="0" smtClean="0"/>
          </a:p>
          <a:p>
            <a:pPr lvl="2"/>
            <a:r>
              <a:rPr lang="en-US" altLang="zh-CN" i="1" dirty="0" smtClean="0"/>
              <a:t>M</a:t>
            </a:r>
            <a:r>
              <a:rPr lang="en-US" altLang="zh-CN" dirty="0" smtClean="0">
                <a:sym typeface="Symbol"/>
              </a:rPr>
              <a:t> = </a:t>
            </a:r>
            <a:r>
              <a:rPr lang="en-US" altLang="zh-CN" i="1" dirty="0" smtClean="0"/>
              <a:t>m</a:t>
            </a:r>
            <a:r>
              <a:rPr lang="en-US" altLang="zh-CN" baseline="30000" dirty="0" smtClean="0"/>
              <a:t>3</a:t>
            </a:r>
            <a:r>
              <a:rPr lang="en-US" altLang="zh-CN" dirty="0" smtClean="0"/>
              <a:t> </a:t>
            </a:r>
            <a:r>
              <a:rPr lang="en-US" altLang="zh-CN" dirty="0" smtClean="0">
                <a:sym typeface="Symbol"/>
              </a:rPr>
              <a:t> (</a:t>
            </a:r>
            <a:r>
              <a:rPr lang="en-US" altLang="zh-CN" i="1" dirty="0" smtClean="0"/>
              <a:t>C</a:t>
            </a:r>
            <a:r>
              <a:rPr lang="en-US" altLang="zh-CN" baseline="-25000" dirty="0" smtClean="0"/>
              <a:t>1</a:t>
            </a:r>
            <a:r>
              <a:rPr lang="en-US" altLang="zh-CN" dirty="0" smtClean="0">
                <a:sym typeface="Symbol"/>
              </a:rPr>
              <a:t>, </a:t>
            </a:r>
            <a:r>
              <a:rPr lang="en-US" altLang="zh-CN" i="1" dirty="0" smtClean="0"/>
              <a:t>C</a:t>
            </a:r>
            <a:r>
              <a:rPr lang="en-US" altLang="zh-CN" baseline="-25000" dirty="0" smtClean="0"/>
              <a:t>2</a:t>
            </a:r>
            <a:r>
              <a:rPr lang="en-US" altLang="zh-CN" dirty="0" smtClean="0">
                <a:sym typeface="Symbol"/>
              </a:rPr>
              <a:t>, </a:t>
            </a:r>
            <a:r>
              <a:rPr lang="en-US" altLang="zh-CN" i="1" dirty="0" smtClean="0"/>
              <a:t>C</a:t>
            </a:r>
            <a:r>
              <a:rPr lang="en-US" altLang="zh-CN" baseline="-25000" dirty="0" smtClean="0"/>
              <a:t>3</a:t>
            </a:r>
            <a:r>
              <a:rPr lang="en-US" altLang="zh-CN" dirty="0" smtClean="0">
                <a:sym typeface="Symbol"/>
              </a:rPr>
              <a:t>)  </a:t>
            </a:r>
            <a:r>
              <a:rPr lang="en-US" altLang="zh-CN" i="1" dirty="0" smtClean="0">
                <a:sym typeface="Symbol"/>
              </a:rPr>
              <a:t>m</a:t>
            </a:r>
            <a:r>
              <a:rPr lang="en-US" altLang="zh-CN" dirty="0" smtClean="0">
                <a:sym typeface="Symbol"/>
              </a:rPr>
              <a:t> = </a:t>
            </a:r>
            <a:r>
              <a:rPr lang="en-US" altLang="zh-CN" i="1" dirty="0" smtClean="0">
                <a:sym typeface="Symbol"/>
              </a:rPr>
              <a:t>M</a:t>
            </a:r>
            <a:r>
              <a:rPr lang="en-US" altLang="zh-CN" baseline="30000" dirty="0" smtClean="0">
                <a:sym typeface="Symbol"/>
              </a:rPr>
              <a:t>1/3</a:t>
            </a:r>
            <a:endParaRPr lang="en-US" altLang="zh-CN" baseline="30000" dirty="0" smtClean="0"/>
          </a:p>
        </p:txBody>
      </p:sp>
    </p:spTree>
    <p:extLst>
      <p:ext uri="{BB962C8B-B14F-4D97-AF65-F5344CB8AC3E}">
        <p14:creationId xmlns:p14="http://schemas.microsoft.com/office/powerpoint/2010/main" val="27163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Efficiency - Exponentiation in modular arithmetic</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23</a:t>
            </a:fld>
            <a:endParaRPr lang="zh-CN" altLang="en-US"/>
          </a:p>
        </p:txBody>
      </p:sp>
      <p:sp>
        <p:nvSpPr>
          <p:cNvPr id="6" name="内容占位符 5"/>
          <p:cNvSpPr>
            <a:spLocks noGrp="1"/>
          </p:cNvSpPr>
          <p:nvPr>
            <p:ph sz="quarter" idx="1"/>
          </p:nvPr>
        </p:nvSpPr>
        <p:spPr/>
        <p:txBody>
          <a:bodyPr>
            <a:normAutofit/>
          </a:bodyPr>
          <a:lstStyle/>
          <a:p>
            <a:r>
              <a:rPr lang="en-US" altLang="zh-CN" dirty="0" smtClean="0"/>
              <a:t>Choose </a:t>
            </a:r>
            <a:r>
              <a:rPr lang="en-US" altLang="zh-CN" i="1" dirty="0" smtClean="0"/>
              <a:t>e</a:t>
            </a:r>
            <a:r>
              <a:rPr lang="en-US" altLang="zh-CN" dirty="0" smtClean="0"/>
              <a:t> which has as few bits as possible equal to 1 for fast multiplication</a:t>
            </a:r>
          </a:p>
          <a:p>
            <a:pPr lvl="1"/>
            <a:r>
              <a:rPr lang="en-US" altLang="zh-CN" i="1" dirty="0" smtClean="0"/>
              <a:t>e</a:t>
            </a:r>
            <a:r>
              <a:rPr lang="en-US" altLang="zh-CN" dirty="0" smtClean="0"/>
              <a:t> = 3, 17, 65537 (= 2</a:t>
            </a:r>
            <a:r>
              <a:rPr lang="en-US" altLang="zh-CN" baseline="30000" dirty="0" smtClean="0"/>
              <a:t>16</a:t>
            </a:r>
            <a:r>
              <a:rPr lang="en-US" altLang="zh-CN" dirty="0" smtClean="0"/>
              <a:t> + 1)</a:t>
            </a:r>
          </a:p>
          <a:p>
            <a:r>
              <a:rPr lang="en-US" altLang="zh-CN" dirty="0" smtClean="0"/>
              <a:t>Computation of </a:t>
            </a:r>
            <a:r>
              <a:rPr lang="en-US" altLang="zh-CN" i="1" dirty="0" err="1" smtClean="0"/>
              <a:t>C</a:t>
            </a:r>
            <a:r>
              <a:rPr lang="en-US" altLang="zh-CN" i="1" baseline="30000" dirty="0" err="1" smtClean="0"/>
              <a:t>d</a:t>
            </a:r>
            <a:r>
              <a:rPr lang="en-US" altLang="zh-CN" dirty="0" smtClean="0"/>
              <a:t> mod </a:t>
            </a:r>
            <a:r>
              <a:rPr lang="en-US" altLang="zh-CN" i="1" dirty="0" smtClean="0"/>
              <a:t>n</a:t>
            </a:r>
            <a:r>
              <a:rPr lang="en-US" altLang="zh-CN" dirty="0" smtClean="0"/>
              <a:t> can be speeded up by using CRT</a:t>
            </a:r>
          </a:p>
          <a:p>
            <a:pPr lvl="1"/>
            <a:r>
              <a:rPr lang="en-US" altLang="zh-CN" i="1" dirty="0" err="1" smtClean="0"/>
              <a:t>V</a:t>
            </a:r>
            <a:r>
              <a:rPr lang="en-US" altLang="zh-CN" i="1" baseline="-25000" dirty="0" err="1" smtClean="0"/>
              <a:t>p</a:t>
            </a:r>
            <a:r>
              <a:rPr lang="en-US" altLang="zh-CN" dirty="0" smtClean="0"/>
              <a:t> = </a:t>
            </a:r>
            <a:r>
              <a:rPr lang="en-US" altLang="zh-CN" i="1" dirty="0" err="1" smtClean="0"/>
              <a:t>C</a:t>
            </a:r>
            <a:r>
              <a:rPr lang="en-US" altLang="zh-CN" i="1" baseline="30000" dirty="0" err="1" smtClean="0"/>
              <a:t>d</a:t>
            </a:r>
            <a:r>
              <a:rPr lang="en-US" altLang="zh-CN" dirty="0" smtClean="0"/>
              <a:t> mod </a:t>
            </a:r>
            <a:r>
              <a:rPr lang="en-US" altLang="zh-CN" i="1" dirty="0" smtClean="0"/>
              <a:t>p</a:t>
            </a:r>
            <a:r>
              <a:rPr lang="en-US" altLang="zh-CN" dirty="0" smtClean="0"/>
              <a:t> </a:t>
            </a:r>
          </a:p>
          <a:p>
            <a:pPr lvl="1"/>
            <a:r>
              <a:rPr lang="en-US" altLang="zh-CN" i="1" dirty="0" err="1" smtClean="0"/>
              <a:t>V</a:t>
            </a:r>
            <a:r>
              <a:rPr lang="en-US" altLang="zh-CN" i="1" baseline="-25000" dirty="0" err="1" smtClean="0"/>
              <a:t>q</a:t>
            </a:r>
            <a:r>
              <a:rPr lang="en-US" altLang="zh-CN" i="1" dirty="0" smtClean="0"/>
              <a:t> </a:t>
            </a:r>
            <a:r>
              <a:rPr lang="en-US" altLang="zh-CN" dirty="0" smtClean="0"/>
              <a:t>=</a:t>
            </a:r>
            <a:r>
              <a:rPr lang="en-US" altLang="zh-CN" i="1" dirty="0" smtClean="0"/>
              <a:t> </a:t>
            </a:r>
            <a:r>
              <a:rPr lang="en-US" altLang="zh-CN" i="1" dirty="0" err="1" smtClean="0"/>
              <a:t>C</a:t>
            </a:r>
            <a:r>
              <a:rPr lang="en-US" altLang="zh-CN" i="1" baseline="30000" dirty="0" err="1" smtClean="0"/>
              <a:t>d</a:t>
            </a:r>
            <a:r>
              <a:rPr lang="en-US" altLang="zh-CN" dirty="0" smtClean="0"/>
              <a:t> mod </a:t>
            </a:r>
            <a:r>
              <a:rPr lang="en-US" altLang="zh-CN" i="1" dirty="0" smtClean="0"/>
              <a:t>q</a:t>
            </a:r>
          </a:p>
          <a:p>
            <a:pPr lvl="1"/>
            <a:r>
              <a:rPr lang="en-US" altLang="zh-CN" i="1" dirty="0" err="1" smtClean="0"/>
              <a:t>X</a:t>
            </a:r>
            <a:r>
              <a:rPr lang="en-US" altLang="zh-CN" i="1" baseline="-25000" dirty="0" err="1" smtClean="0"/>
              <a:t>p</a:t>
            </a:r>
            <a:r>
              <a:rPr lang="en-US" altLang="zh-CN" dirty="0" smtClean="0"/>
              <a:t> = </a:t>
            </a:r>
            <a:r>
              <a:rPr lang="en-US" altLang="zh-CN" i="1" dirty="0" smtClean="0"/>
              <a:t>q</a:t>
            </a:r>
            <a:r>
              <a:rPr lang="en-US" altLang="zh-CN" dirty="0" smtClean="0">
                <a:sym typeface="Symbol"/>
              </a:rPr>
              <a:t>  (</a:t>
            </a:r>
            <a:r>
              <a:rPr lang="en-US" altLang="zh-CN" i="1" dirty="0" smtClean="0"/>
              <a:t>q</a:t>
            </a:r>
            <a:r>
              <a:rPr lang="en-US" altLang="zh-CN" baseline="30000" dirty="0" smtClean="0">
                <a:sym typeface="Symbol"/>
              </a:rPr>
              <a:t>–1</a:t>
            </a:r>
            <a:r>
              <a:rPr lang="en-US" altLang="zh-CN" dirty="0" smtClean="0">
                <a:sym typeface="Symbol"/>
              </a:rPr>
              <a:t> mod </a:t>
            </a:r>
            <a:r>
              <a:rPr lang="en-US" altLang="zh-CN" i="1" dirty="0" smtClean="0">
                <a:sym typeface="Symbol"/>
              </a:rPr>
              <a:t>p</a:t>
            </a:r>
            <a:r>
              <a:rPr lang="en-US" altLang="zh-CN" dirty="0" smtClean="0">
                <a:sym typeface="Symbol"/>
              </a:rPr>
              <a:t>)</a:t>
            </a:r>
          </a:p>
          <a:p>
            <a:pPr lvl="1"/>
            <a:r>
              <a:rPr lang="en-US" altLang="zh-CN" i="1" dirty="0" err="1" smtClean="0"/>
              <a:t>X</a:t>
            </a:r>
            <a:r>
              <a:rPr lang="en-US" altLang="zh-CN" i="1" baseline="-25000" dirty="0" err="1" smtClean="0"/>
              <a:t>q</a:t>
            </a:r>
            <a:r>
              <a:rPr lang="en-US" altLang="zh-CN" dirty="0" smtClean="0"/>
              <a:t> = </a:t>
            </a:r>
            <a:r>
              <a:rPr lang="en-US" altLang="zh-CN" i="1" dirty="0" smtClean="0"/>
              <a:t>p</a:t>
            </a:r>
            <a:r>
              <a:rPr lang="en-US" altLang="zh-CN" dirty="0" smtClean="0">
                <a:sym typeface="Symbol"/>
              </a:rPr>
              <a:t>  (</a:t>
            </a:r>
            <a:r>
              <a:rPr lang="en-US" altLang="zh-CN" i="1" dirty="0" smtClean="0"/>
              <a:t>p</a:t>
            </a:r>
            <a:r>
              <a:rPr lang="en-US" altLang="zh-CN" baseline="30000" dirty="0" smtClean="0">
                <a:sym typeface="Symbol"/>
              </a:rPr>
              <a:t>–1</a:t>
            </a:r>
            <a:r>
              <a:rPr lang="en-US" altLang="zh-CN" dirty="0" smtClean="0">
                <a:sym typeface="Symbol"/>
              </a:rPr>
              <a:t> mod </a:t>
            </a:r>
            <a:r>
              <a:rPr lang="en-US" altLang="zh-CN" i="1" dirty="0" smtClean="0">
                <a:sym typeface="Symbol"/>
              </a:rPr>
              <a:t>q</a:t>
            </a:r>
            <a:r>
              <a:rPr lang="en-US" altLang="zh-CN" dirty="0" smtClean="0">
                <a:sym typeface="Symbol"/>
              </a:rPr>
              <a:t>)</a:t>
            </a:r>
            <a:endParaRPr lang="zh-CN" altLang="en-US" dirty="0" smtClean="0"/>
          </a:p>
          <a:p>
            <a:pPr lvl="1"/>
            <a:r>
              <a:rPr lang="en-US" altLang="zh-CN" i="1" dirty="0" err="1" smtClean="0"/>
              <a:t>C</a:t>
            </a:r>
            <a:r>
              <a:rPr lang="en-US" altLang="zh-CN" i="1" baseline="30000" dirty="0" err="1" smtClean="0"/>
              <a:t>d</a:t>
            </a:r>
            <a:r>
              <a:rPr lang="en-US" altLang="zh-CN" dirty="0" smtClean="0"/>
              <a:t> mod </a:t>
            </a:r>
            <a:r>
              <a:rPr lang="en-US" altLang="zh-CN" i="1" dirty="0" smtClean="0"/>
              <a:t>n</a:t>
            </a:r>
            <a:r>
              <a:rPr lang="en-US" altLang="zh-CN" dirty="0" smtClean="0"/>
              <a:t> = (</a:t>
            </a:r>
            <a:r>
              <a:rPr lang="en-US" altLang="zh-CN" i="1" dirty="0" err="1" smtClean="0"/>
              <a:t>V</a:t>
            </a:r>
            <a:r>
              <a:rPr lang="en-US" altLang="zh-CN" i="1" baseline="-25000" dirty="0" err="1" smtClean="0"/>
              <a:t>p</a:t>
            </a:r>
            <a:r>
              <a:rPr lang="en-US" altLang="zh-CN" i="1" dirty="0" err="1" smtClean="0"/>
              <a:t>X</a:t>
            </a:r>
            <a:r>
              <a:rPr lang="en-US" altLang="zh-CN" i="1" baseline="-25000" dirty="0" err="1" smtClean="0"/>
              <a:t>p</a:t>
            </a:r>
            <a:r>
              <a:rPr lang="en-US" altLang="zh-CN" i="1" dirty="0" smtClean="0"/>
              <a:t> +  </a:t>
            </a:r>
            <a:r>
              <a:rPr lang="en-US" altLang="zh-CN" i="1" dirty="0" err="1" smtClean="0"/>
              <a:t>V</a:t>
            </a:r>
            <a:r>
              <a:rPr lang="en-US" altLang="zh-CN" i="1" baseline="-25000" dirty="0" err="1" smtClean="0"/>
              <a:t>q</a:t>
            </a:r>
            <a:r>
              <a:rPr lang="en-US" altLang="zh-CN" i="1" dirty="0" err="1" smtClean="0"/>
              <a:t>X</a:t>
            </a:r>
            <a:r>
              <a:rPr lang="en-US" altLang="zh-CN" i="1" baseline="-25000" dirty="0" err="1" smtClean="0"/>
              <a:t>q</a:t>
            </a:r>
            <a:r>
              <a:rPr lang="en-US" altLang="zh-CN" dirty="0" smtClean="0"/>
              <a:t>) mod </a:t>
            </a:r>
            <a:r>
              <a:rPr lang="en-US" altLang="zh-CN" i="1" dirty="0" smtClean="0"/>
              <a:t>n</a:t>
            </a:r>
          </a:p>
        </p:txBody>
      </p:sp>
    </p:spTree>
    <p:extLst>
      <p:ext uri="{BB962C8B-B14F-4D97-AF65-F5344CB8AC3E}">
        <p14:creationId xmlns:p14="http://schemas.microsoft.com/office/powerpoint/2010/main" val="3005886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fontScale="90000"/>
          </a:bodyPr>
          <a:lstStyle/>
          <a:p>
            <a:r>
              <a:rPr lang="en-US" altLang="zh-CN" sz="4000" smtClean="0">
                <a:ea typeface="宋体" pitchFamily="2" charset="-122"/>
              </a:rPr>
              <a:t>Square and Multiply Algorithm for Exponentiation</a:t>
            </a:r>
          </a:p>
        </p:txBody>
      </p:sp>
      <p:sp>
        <p:nvSpPr>
          <p:cNvPr id="19461" name="Rectangle 3"/>
          <p:cNvSpPr>
            <a:spLocks noGrp="1" noChangeArrowheads="1"/>
          </p:cNvSpPr>
          <p:nvPr>
            <p:ph type="body" idx="1"/>
          </p:nvPr>
        </p:nvSpPr>
        <p:spPr>
          <a:xfrm>
            <a:off x="457200" y="1524000"/>
            <a:ext cx="8305800" cy="4343400"/>
          </a:xfrm>
        </p:spPr>
        <p:txBody>
          <a:bodyPr>
            <a:normAutofit/>
          </a:bodyPr>
          <a:lstStyle/>
          <a:p>
            <a:pPr>
              <a:lnSpc>
                <a:spcPct val="90000"/>
              </a:lnSpc>
            </a:pPr>
            <a:r>
              <a:rPr lang="en-US" altLang="zh-CN" dirty="0" smtClean="0">
                <a:ea typeface="宋体" pitchFamily="2" charset="-122"/>
              </a:rPr>
              <a:t>Computing (x)</a:t>
            </a:r>
            <a:r>
              <a:rPr lang="en-US" altLang="zh-CN" baseline="30000" dirty="0" smtClean="0">
                <a:ea typeface="宋体" pitchFamily="2" charset="-122"/>
              </a:rPr>
              <a:t>c</a:t>
            </a:r>
            <a:r>
              <a:rPr lang="en-US" altLang="zh-CN" dirty="0" smtClean="0">
                <a:ea typeface="宋体" pitchFamily="2" charset="-122"/>
              </a:rPr>
              <a:t> mod n </a:t>
            </a:r>
          </a:p>
          <a:p>
            <a:pPr lvl="1">
              <a:lnSpc>
                <a:spcPct val="90000"/>
              </a:lnSpc>
            </a:pPr>
            <a:r>
              <a:rPr lang="en-US" altLang="zh-CN" dirty="0" smtClean="0">
                <a:ea typeface="宋体" pitchFamily="2" charset="-122"/>
              </a:rPr>
              <a:t>Example: suppose that c=53=110101</a:t>
            </a:r>
          </a:p>
          <a:p>
            <a:pPr lvl="1">
              <a:lnSpc>
                <a:spcPct val="90000"/>
              </a:lnSpc>
            </a:pPr>
            <a:r>
              <a:rPr lang="en-US" altLang="zh-CN" dirty="0" smtClean="0">
                <a:ea typeface="宋体" pitchFamily="2" charset="-122"/>
              </a:rPr>
              <a:t>x</a:t>
            </a:r>
            <a:r>
              <a:rPr lang="en-US" altLang="zh-CN" baseline="30000" dirty="0" smtClean="0">
                <a:ea typeface="宋体" pitchFamily="2" charset="-122"/>
              </a:rPr>
              <a:t>53</a:t>
            </a:r>
            <a:r>
              <a:rPr lang="en-US" altLang="zh-CN" dirty="0" smtClean="0">
                <a:ea typeface="宋体" pitchFamily="2" charset="-122"/>
              </a:rPr>
              <a:t>=((x</a:t>
            </a:r>
            <a:r>
              <a:rPr lang="en-US" altLang="zh-CN" baseline="30000" dirty="0" smtClean="0">
                <a:ea typeface="宋体" pitchFamily="2" charset="-122"/>
              </a:rPr>
              <a:t>13</a:t>
            </a:r>
            <a:r>
              <a:rPr lang="en-US" altLang="zh-CN" dirty="0" smtClean="0">
                <a:ea typeface="宋体" pitchFamily="2" charset="-122"/>
              </a:rPr>
              <a:t>)</a:t>
            </a:r>
            <a:r>
              <a:rPr lang="en-US" altLang="zh-CN" baseline="30000" dirty="0" smtClean="0">
                <a:ea typeface="宋体" pitchFamily="2" charset="-122"/>
              </a:rPr>
              <a:t>2</a:t>
            </a:r>
            <a:r>
              <a:rPr lang="en-US" altLang="zh-CN" dirty="0" smtClean="0">
                <a:ea typeface="宋体" pitchFamily="2" charset="-122"/>
              </a:rPr>
              <a:t>)</a:t>
            </a:r>
            <a:r>
              <a:rPr lang="en-US" altLang="zh-CN" baseline="30000" dirty="0" smtClean="0">
                <a:ea typeface="宋体" pitchFamily="2" charset="-122"/>
              </a:rPr>
              <a:t>2</a:t>
            </a:r>
            <a:r>
              <a:rPr lang="en-US" altLang="zh-CN" dirty="0" smtClean="0">
                <a:ea typeface="宋体" pitchFamily="2" charset="-122"/>
                <a:cs typeface="Arial" pitchFamily="34" charset="0"/>
              </a:rPr>
              <a:t>·</a:t>
            </a:r>
            <a:r>
              <a:rPr lang="en-US" altLang="zh-CN" dirty="0" smtClean="0">
                <a:ea typeface="宋体" pitchFamily="2" charset="-122"/>
              </a:rPr>
              <a:t>x=(((x</a:t>
            </a:r>
            <a:r>
              <a:rPr lang="en-US" altLang="zh-CN" baseline="30000" dirty="0" smtClean="0">
                <a:ea typeface="宋体" pitchFamily="2" charset="-122"/>
              </a:rPr>
              <a:t>3</a:t>
            </a:r>
            <a:r>
              <a:rPr lang="en-US" altLang="zh-CN" dirty="0" smtClean="0">
                <a:ea typeface="宋体" pitchFamily="2" charset="-122"/>
              </a:rPr>
              <a:t>)</a:t>
            </a:r>
            <a:r>
              <a:rPr lang="en-US" altLang="zh-CN" baseline="30000" dirty="0" smtClean="0">
                <a:ea typeface="宋体" pitchFamily="2" charset="-122"/>
              </a:rPr>
              <a:t>2</a:t>
            </a:r>
            <a:r>
              <a:rPr lang="en-US" altLang="zh-CN" dirty="0" smtClean="0">
                <a:ea typeface="宋体" pitchFamily="2" charset="-122"/>
              </a:rPr>
              <a:t>)</a:t>
            </a:r>
            <a:r>
              <a:rPr lang="en-US" altLang="zh-CN" baseline="30000" dirty="0" smtClean="0">
                <a:ea typeface="宋体" pitchFamily="2" charset="-122"/>
              </a:rPr>
              <a:t>2</a:t>
            </a:r>
            <a:r>
              <a:rPr lang="en-US" altLang="zh-CN" dirty="0" smtClean="0">
                <a:ea typeface="宋体" pitchFamily="2" charset="-122"/>
                <a:cs typeface="Arial" pitchFamily="34" charset="0"/>
              </a:rPr>
              <a:t>·</a:t>
            </a:r>
            <a:r>
              <a:rPr lang="en-US" altLang="zh-CN" dirty="0" smtClean="0">
                <a:ea typeface="宋体" pitchFamily="2" charset="-122"/>
              </a:rPr>
              <a:t>x)</a:t>
            </a:r>
            <a:r>
              <a:rPr lang="en-US" altLang="zh-CN" baseline="30000" dirty="0" smtClean="0">
                <a:ea typeface="宋体" pitchFamily="2" charset="-122"/>
              </a:rPr>
              <a:t>2</a:t>
            </a:r>
            <a:r>
              <a:rPr lang="en-US" altLang="zh-CN" dirty="0" smtClean="0">
                <a:ea typeface="宋体" pitchFamily="2" charset="-122"/>
              </a:rPr>
              <a:t>)</a:t>
            </a:r>
            <a:r>
              <a:rPr lang="en-US" altLang="zh-CN" baseline="30000" dirty="0" smtClean="0">
                <a:ea typeface="宋体" pitchFamily="2" charset="-122"/>
              </a:rPr>
              <a:t>2</a:t>
            </a:r>
            <a:r>
              <a:rPr lang="en-US" altLang="zh-CN" dirty="0" smtClean="0">
                <a:ea typeface="宋体" pitchFamily="2" charset="-122"/>
                <a:cs typeface="Arial" pitchFamily="34" charset="0"/>
              </a:rPr>
              <a:t>·</a:t>
            </a:r>
            <a:r>
              <a:rPr lang="en-US" altLang="zh-CN" dirty="0" smtClean="0">
                <a:ea typeface="宋体" pitchFamily="2" charset="-122"/>
              </a:rPr>
              <a:t>x =(((x</a:t>
            </a:r>
            <a:r>
              <a:rPr lang="en-US" altLang="zh-CN" baseline="30000" dirty="0" smtClean="0">
                <a:ea typeface="宋体" pitchFamily="2" charset="-122"/>
              </a:rPr>
              <a:t>2</a:t>
            </a:r>
            <a:r>
              <a:rPr lang="en-US" altLang="zh-CN" dirty="0" smtClean="0">
                <a:ea typeface="宋体" pitchFamily="2" charset="-122"/>
                <a:cs typeface="Arial" pitchFamily="34" charset="0"/>
              </a:rPr>
              <a:t>·</a:t>
            </a:r>
            <a:r>
              <a:rPr lang="en-US" altLang="zh-CN" dirty="0" smtClean="0">
                <a:ea typeface="宋体" pitchFamily="2" charset="-122"/>
              </a:rPr>
              <a:t>x)</a:t>
            </a:r>
            <a:r>
              <a:rPr lang="en-US" altLang="zh-CN" baseline="30000" dirty="0" smtClean="0">
                <a:ea typeface="宋体" pitchFamily="2" charset="-122"/>
              </a:rPr>
              <a:t>2</a:t>
            </a:r>
            <a:r>
              <a:rPr lang="en-US" altLang="zh-CN" dirty="0" smtClean="0">
                <a:ea typeface="宋体" pitchFamily="2" charset="-122"/>
              </a:rPr>
              <a:t>)</a:t>
            </a:r>
            <a:r>
              <a:rPr lang="en-US" altLang="zh-CN" baseline="30000" dirty="0" smtClean="0">
                <a:ea typeface="宋体" pitchFamily="2" charset="-122"/>
              </a:rPr>
              <a:t>2</a:t>
            </a:r>
            <a:r>
              <a:rPr lang="en-US" altLang="zh-CN" dirty="0" smtClean="0">
                <a:ea typeface="宋体" pitchFamily="2" charset="-122"/>
                <a:cs typeface="Arial" pitchFamily="34" charset="0"/>
              </a:rPr>
              <a:t>·</a:t>
            </a:r>
            <a:r>
              <a:rPr lang="en-US" altLang="zh-CN" dirty="0" smtClean="0">
                <a:ea typeface="宋体" pitchFamily="2" charset="-122"/>
              </a:rPr>
              <a:t>x)</a:t>
            </a:r>
            <a:r>
              <a:rPr lang="en-US" altLang="zh-CN" baseline="30000" dirty="0" smtClean="0">
                <a:ea typeface="宋体" pitchFamily="2" charset="-122"/>
              </a:rPr>
              <a:t>2</a:t>
            </a:r>
            <a:r>
              <a:rPr lang="en-US" altLang="zh-CN" dirty="0" smtClean="0">
                <a:ea typeface="宋体" pitchFamily="2" charset="-122"/>
              </a:rPr>
              <a:t>)</a:t>
            </a:r>
            <a:r>
              <a:rPr lang="en-US" altLang="zh-CN" baseline="30000" dirty="0" smtClean="0">
                <a:ea typeface="宋体" pitchFamily="2" charset="-122"/>
              </a:rPr>
              <a:t>2</a:t>
            </a:r>
            <a:r>
              <a:rPr lang="en-US" altLang="zh-CN" dirty="0" smtClean="0">
                <a:ea typeface="宋体" pitchFamily="2" charset="-122"/>
                <a:cs typeface="Arial" pitchFamily="34" charset="0"/>
              </a:rPr>
              <a:t>·</a:t>
            </a:r>
            <a:r>
              <a:rPr lang="en-US" altLang="zh-CN" dirty="0" smtClean="0">
                <a:ea typeface="宋体" pitchFamily="2" charset="-122"/>
              </a:rPr>
              <a:t>x mod n</a:t>
            </a:r>
          </a:p>
          <a:p>
            <a:pPr>
              <a:lnSpc>
                <a:spcPct val="90000"/>
              </a:lnSpc>
              <a:buFont typeface="Times" pitchFamily="18" charset="0"/>
              <a:buNone/>
            </a:pPr>
            <a:endParaRPr lang="en-US" altLang="zh-CN" dirty="0" smtClean="0">
              <a:ea typeface="宋体" pitchFamily="2" charset="-122"/>
            </a:endParaRPr>
          </a:p>
          <a:p>
            <a:pPr>
              <a:lnSpc>
                <a:spcPct val="90000"/>
              </a:lnSpc>
              <a:buFont typeface="Times" pitchFamily="18" charset="0"/>
              <a:buNone/>
            </a:pPr>
            <a:r>
              <a:rPr lang="en-US" altLang="zh-CN" sz="2400" dirty="0" err="1" smtClean="0">
                <a:ea typeface="宋体" pitchFamily="2" charset="-122"/>
              </a:rPr>
              <a:t>Alg</a:t>
            </a:r>
            <a:r>
              <a:rPr lang="en-US" altLang="zh-CN" sz="2400" dirty="0" smtClean="0">
                <a:ea typeface="宋体" pitchFamily="2" charset="-122"/>
              </a:rPr>
              <a:t>: Square-and-multiply (x, n, c = c</a:t>
            </a:r>
            <a:r>
              <a:rPr lang="en-US" altLang="zh-CN" sz="2400" baseline="-25000" dirty="0" smtClean="0">
                <a:ea typeface="宋体" pitchFamily="2" charset="-122"/>
              </a:rPr>
              <a:t>k-1</a:t>
            </a:r>
            <a:r>
              <a:rPr lang="en-US" altLang="zh-CN" sz="2400" dirty="0" smtClean="0">
                <a:ea typeface="宋体" pitchFamily="2" charset="-122"/>
              </a:rPr>
              <a:t> c</a:t>
            </a:r>
            <a:r>
              <a:rPr lang="en-US" altLang="zh-CN" sz="2400" baseline="-25000" dirty="0" smtClean="0">
                <a:ea typeface="宋体" pitchFamily="2" charset="-122"/>
              </a:rPr>
              <a:t>k-2</a:t>
            </a:r>
            <a:r>
              <a:rPr lang="en-US" altLang="zh-CN" sz="2400" dirty="0" smtClean="0">
                <a:ea typeface="宋体" pitchFamily="2" charset="-122"/>
              </a:rPr>
              <a:t> … c</a:t>
            </a:r>
            <a:r>
              <a:rPr lang="en-US" altLang="zh-CN" sz="2400" baseline="-25000" dirty="0" smtClean="0">
                <a:ea typeface="宋体" pitchFamily="2" charset="-122"/>
              </a:rPr>
              <a:t>1</a:t>
            </a:r>
            <a:r>
              <a:rPr lang="en-US" altLang="zh-CN" sz="2400" dirty="0" smtClean="0">
                <a:ea typeface="宋体" pitchFamily="2" charset="-122"/>
              </a:rPr>
              <a:t> c</a:t>
            </a:r>
            <a:r>
              <a:rPr lang="en-US" altLang="zh-CN" sz="2400" baseline="-25000" dirty="0" smtClean="0">
                <a:ea typeface="宋体" pitchFamily="2" charset="-122"/>
              </a:rPr>
              <a:t>0</a:t>
            </a:r>
            <a:r>
              <a:rPr lang="en-US" altLang="zh-CN" sz="2400" dirty="0" smtClean="0">
                <a:ea typeface="宋体" pitchFamily="2" charset="-122"/>
              </a:rPr>
              <a:t>)</a:t>
            </a:r>
          </a:p>
          <a:p>
            <a:pPr>
              <a:lnSpc>
                <a:spcPct val="90000"/>
              </a:lnSpc>
              <a:buFont typeface="Times" pitchFamily="18" charset="0"/>
              <a:buNone/>
            </a:pPr>
            <a:r>
              <a:rPr lang="en-US" altLang="zh-CN" sz="2000" dirty="0" smtClean="0">
                <a:ea typeface="宋体" pitchFamily="2" charset="-122"/>
              </a:rPr>
              <a:t>		z=1</a:t>
            </a:r>
          </a:p>
          <a:p>
            <a:pPr>
              <a:lnSpc>
                <a:spcPct val="90000"/>
              </a:lnSpc>
              <a:buFont typeface="Times" pitchFamily="18" charset="0"/>
              <a:buNone/>
            </a:pPr>
            <a:r>
              <a:rPr lang="en-US" altLang="zh-CN" sz="2000" dirty="0" smtClean="0">
                <a:ea typeface="宋体" pitchFamily="2" charset="-122"/>
              </a:rPr>
              <a:t>		for i </a:t>
            </a:r>
            <a:r>
              <a:rPr lang="en-US" altLang="zh-CN" sz="2000" dirty="0" smtClean="0">
                <a:ea typeface="宋体" pitchFamily="2" charset="-122"/>
                <a:sym typeface="Symbol" pitchFamily="18" charset="2"/>
              </a:rPr>
              <a:t> k-1 </a:t>
            </a:r>
            <a:r>
              <a:rPr lang="en-US" altLang="zh-CN" sz="2000" dirty="0" err="1" smtClean="0">
                <a:ea typeface="宋体" pitchFamily="2" charset="-122"/>
                <a:sym typeface="Symbol" pitchFamily="18" charset="2"/>
              </a:rPr>
              <a:t>downto</a:t>
            </a:r>
            <a:r>
              <a:rPr lang="en-US" altLang="zh-CN" sz="2000" dirty="0" smtClean="0">
                <a:ea typeface="宋体" pitchFamily="2" charset="-122"/>
                <a:sym typeface="Symbol" pitchFamily="18" charset="2"/>
              </a:rPr>
              <a:t> 0 {</a:t>
            </a:r>
          </a:p>
          <a:p>
            <a:pPr>
              <a:lnSpc>
                <a:spcPct val="90000"/>
              </a:lnSpc>
              <a:buFont typeface="Times" pitchFamily="18" charset="0"/>
              <a:buNone/>
            </a:pPr>
            <a:r>
              <a:rPr lang="en-US" altLang="zh-CN" sz="2000" dirty="0" smtClean="0">
                <a:ea typeface="宋体" pitchFamily="2" charset="-122"/>
                <a:sym typeface="Symbol" pitchFamily="18" charset="2"/>
              </a:rPr>
              <a:t>			z  z</a:t>
            </a:r>
            <a:r>
              <a:rPr lang="en-US" altLang="zh-CN" sz="2000" baseline="30000" dirty="0" smtClean="0">
                <a:ea typeface="宋体" pitchFamily="2" charset="-122"/>
                <a:sym typeface="Symbol" pitchFamily="18" charset="2"/>
              </a:rPr>
              <a:t>2</a:t>
            </a:r>
            <a:r>
              <a:rPr lang="en-US" altLang="zh-CN" sz="2000" dirty="0" smtClean="0">
                <a:ea typeface="宋体" pitchFamily="2" charset="-122"/>
                <a:sym typeface="Symbol" pitchFamily="18" charset="2"/>
              </a:rPr>
              <a:t> mod n</a:t>
            </a:r>
          </a:p>
          <a:p>
            <a:pPr>
              <a:lnSpc>
                <a:spcPct val="90000"/>
              </a:lnSpc>
              <a:buFont typeface="Times" pitchFamily="18" charset="0"/>
              <a:buNone/>
            </a:pPr>
            <a:r>
              <a:rPr lang="en-US" altLang="zh-CN" sz="2000" dirty="0" smtClean="0">
                <a:ea typeface="宋体" pitchFamily="2" charset="-122"/>
                <a:sym typeface="Symbol" pitchFamily="18" charset="2"/>
              </a:rPr>
              <a:t>			if c</a:t>
            </a:r>
            <a:r>
              <a:rPr lang="en-US" altLang="zh-CN" sz="2000" baseline="-25000" dirty="0" smtClean="0">
                <a:ea typeface="宋体" pitchFamily="2" charset="-122"/>
                <a:sym typeface="Symbol" pitchFamily="18" charset="2"/>
              </a:rPr>
              <a:t>i </a:t>
            </a:r>
            <a:r>
              <a:rPr lang="en-US" altLang="zh-CN" sz="2000" dirty="0" smtClean="0">
                <a:ea typeface="宋体" pitchFamily="2" charset="-122"/>
                <a:sym typeface="Symbol" pitchFamily="18" charset="2"/>
              </a:rPr>
              <a:t>= 1 then z  (z </a:t>
            </a:r>
            <a:r>
              <a:rPr lang="en-US" altLang="zh-CN" sz="2000" dirty="0" smtClean="0">
                <a:ea typeface="宋体" pitchFamily="2" charset="-122"/>
                <a:cs typeface="Arial" pitchFamily="34" charset="0"/>
                <a:sym typeface="Symbol" pitchFamily="18" charset="2"/>
              </a:rPr>
              <a:t>× x) mod n</a:t>
            </a:r>
          </a:p>
          <a:p>
            <a:pPr>
              <a:lnSpc>
                <a:spcPct val="90000"/>
              </a:lnSpc>
              <a:buFont typeface="Times" pitchFamily="18" charset="0"/>
              <a:buNone/>
            </a:pPr>
            <a:r>
              <a:rPr lang="en-US" altLang="zh-CN" sz="2000" dirty="0" smtClean="0">
                <a:ea typeface="宋体" pitchFamily="2" charset="-122"/>
                <a:cs typeface="Arial" pitchFamily="34" charset="0"/>
                <a:sym typeface="Symbol" pitchFamily="18" charset="2"/>
              </a:rPr>
              <a:t>		}</a:t>
            </a:r>
          </a:p>
          <a:p>
            <a:pPr>
              <a:lnSpc>
                <a:spcPct val="90000"/>
              </a:lnSpc>
              <a:buFont typeface="Times" pitchFamily="18" charset="0"/>
              <a:buNone/>
            </a:pPr>
            <a:r>
              <a:rPr lang="en-US" altLang="zh-CN" sz="2000" dirty="0" smtClean="0">
                <a:ea typeface="宋体" pitchFamily="2" charset="-122"/>
                <a:cs typeface="Arial" pitchFamily="34" charset="0"/>
                <a:sym typeface="Symbol" pitchFamily="18" charset="2"/>
              </a:rPr>
              <a:t>		return z</a:t>
            </a:r>
          </a:p>
        </p:txBody>
      </p:sp>
      <p:sp>
        <p:nvSpPr>
          <p:cNvPr id="7" name="日期占位符 2"/>
          <p:cNvSpPr>
            <a:spLocks noGrp="1"/>
          </p:cNvSpPr>
          <p:nvPr>
            <p:ph type="dt" sz="half" idx="10"/>
          </p:nvPr>
        </p:nvSpPr>
        <p:spPr>
          <a:xfrm>
            <a:off x="6400800" y="6356350"/>
            <a:ext cx="2289048" cy="365760"/>
          </a:xfrm>
        </p:spPr>
        <p:txBody>
          <a:bodyPr/>
          <a:lstStyle/>
          <a:p>
            <a:r>
              <a:rPr lang="en-US" altLang="zh-CN" smtClean="0"/>
              <a:t>Tue, 23/10/2018</a:t>
            </a:r>
            <a:endParaRPr lang="zh-CN" altLang="en-US"/>
          </a:p>
        </p:txBody>
      </p:sp>
      <p:sp>
        <p:nvSpPr>
          <p:cNvPr id="9" name="灯片编号占位符 4"/>
          <p:cNvSpPr>
            <a:spLocks noGrp="1"/>
          </p:cNvSpPr>
          <p:nvPr>
            <p:ph type="sldNum" sz="quarter" idx="12"/>
          </p:nvPr>
        </p:nvSpPr>
        <p:spPr>
          <a:xfrm>
            <a:off x="612648" y="6356350"/>
            <a:ext cx="1981200" cy="365760"/>
          </a:xfrm>
        </p:spPr>
        <p:txBody>
          <a:bodyPr/>
          <a:lstStyle/>
          <a:p>
            <a:fld id="{307DBBA9-9A35-4F48-9514-97E3FDC98A6C}" type="slidenum">
              <a:rPr lang="zh-CN" altLang="en-US" smtClean="0"/>
              <a:pPr/>
              <a:t>24</a:t>
            </a:fld>
            <a:endParaRPr lang="zh-CN" altLang="en-US"/>
          </a:p>
        </p:txBody>
      </p:sp>
    </p:spTree>
    <p:extLst>
      <p:ext uri="{BB962C8B-B14F-4D97-AF65-F5344CB8AC3E}">
        <p14:creationId xmlns:p14="http://schemas.microsoft.com/office/powerpoint/2010/main" val="255814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Requirements</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25</a:t>
            </a:fld>
            <a:endParaRPr lang="zh-CN" altLang="en-US"/>
          </a:p>
        </p:txBody>
      </p:sp>
      <p:sp>
        <p:nvSpPr>
          <p:cNvPr id="6" name="内容占位符 5"/>
          <p:cNvSpPr>
            <a:spLocks noGrp="1"/>
          </p:cNvSpPr>
          <p:nvPr>
            <p:ph sz="quarter" idx="1"/>
          </p:nvPr>
        </p:nvSpPr>
        <p:spPr/>
        <p:txBody>
          <a:bodyPr/>
          <a:lstStyle/>
          <a:p>
            <a:r>
              <a:rPr lang="en-US" altLang="zh-CN" dirty="0" smtClean="0"/>
              <a:t>R1: It is possible to find values of PK: (</a:t>
            </a:r>
            <a:r>
              <a:rPr lang="en-US" altLang="zh-CN" i="1" dirty="0" smtClean="0"/>
              <a:t>e</a:t>
            </a:r>
            <a:r>
              <a:rPr lang="en-US" altLang="zh-CN" dirty="0" smtClean="0"/>
              <a:t>, </a:t>
            </a:r>
            <a:r>
              <a:rPr lang="en-US" altLang="zh-CN" i="1" dirty="0" smtClean="0"/>
              <a:t>n</a:t>
            </a:r>
            <a:r>
              <a:rPr lang="en-US" altLang="zh-CN" dirty="0" smtClean="0"/>
              <a:t>), SK: (</a:t>
            </a:r>
            <a:r>
              <a:rPr lang="en-US" altLang="zh-CN" i="1" dirty="0" smtClean="0"/>
              <a:t>d</a:t>
            </a:r>
            <a:r>
              <a:rPr lang="en-US" altLang="zh-CN" dirty="0" smtClean="0"/>
              <a:t>, </a:t>
            </a:r>
            <a:r>
              <a:rPr lang="en-US" altLang="zh-CN" i="1" dirty="0" smtClean="0"/>
              <a:t>n</a:t>
            </a:r>
            <a:r>
              <a:rPr lang="en-US" altLang="zh-CN" dirty="0" smtClean="0"/>
              <a:t>) such that</a:t>
            </a:r>
          </a:p>
          <a:p>
            <a:pPr lvl="1"/>
            <a:r>
              <a:rPr lang="en-US" altLang="zh-CN" i="1" dirty="0" smtClean="0"/>
              <a:t>M</a:t>
            </a:r>
            <a:r>
              <a:rPr lang="en-US" altLang="zh-CN" i="1" baseline="30000" dirty="0" smtClean="0"/>
              <a:t>ed</a:t>
            </a:r>
            <a:r>
              <a:rPr lang="en-US" altLang="zh-CN" dirty="0" smtClean="0"/>
              <a:t> mod </a:t>
            </a:r>
            <a:r>
              <a:rPr lang="en-US" altLang="zh-CN" i="1" dirty="0" smtClean="0"/>
              <a:t>n = M</a:t>
            </a:r>
            <a:r>
              <a:rPr lang="en-US" altLang="zh-CN" dirty="0" smtClean="0"/>
              <a:t> for all </a:t>
            </a:r>
            <a:r>
              <a:rPr lang="en-US" altLang="zh-CN" i="1" dirty="0" smtClean="0"/>
              <a:t>M</a:t>
            </a:r>
            <a:r>
              <a:rPr lang="en-US" altLang="zh-CN" dirty="0" smtClean="0"/>
              <a:t>&lt;</a:t>
            </a:r>
            <a:r>
              <a:rPr lang="en-US" altLang="zh-CN" i="1" dirty="0" smtClean="0"/>
              <a:t>n</a:t>
            </a:r>
          </a:p>
          <a:p>
            <a:r>
              <a:rPr lang="en-US" altLang="zh-CN" dirty="0" smtClean="0"/>
              <a:t>R2: It is infeasible to determine </a:t>
            </a:r>
            <a:r>
              <a:rPr lang="en-US" altLang="zh-CN" i="1" dirty="0" smtClean="0"/>
              <a:t>d</a:t>
            </a:r>
            <a:r>
              <a:rPr lang="en-US" altLang="zh-CN" dirty="0" smtClean="0"/>
              <a:t> given </a:t>
            </a:r>
            <a:r>
              <a:rPr lang="en-US" altLang="zh-CN" i="1" dirty="0" smtClean="0"/>
              <a:t>e</a:t>
            </a:r>
            <a:r>
              <a:rPr lang="en-US" altLang="zh-CN" dirty="0" smtClean="0"/>
              <a:t> and </a:t>
            </a:r>
            <a:r>
              <a:rPr lang="en-US" altLang="zh-CN" i="1" dirty="0" smtClean="0"/>
              <a:t>n</a:t>
            </a:r>
            <a:endParaRPr lang="zh-CN" altLang="en-US" i="1" dirty="0" smtClean="0"/>
          </a:p>
          <a:p>
            <a:r>
              <a:rPr lang="en-US" altLang="zh-CN" dirty="0" smtClean="0"/>
              <a:t>R3: It is relatively easy to calculate </a:t>
            </a:r>
          </a:p>
          <a:p>
            <a:pPr lvl="1"/>
            <a:r>
              <a:rPr lang="en-US" altLang="zh-CN" i="1" dirty="0" smtClean="0"/>
              <a:t>M</a:t>
            </a:r>
            <a:r>
              <a:rPr lang="en-US" altLang="zh-CN" i="1" baseline="30000" dirty="0" smtClean="0"/>
              <a:t>e</a:t>
            </a:r>
            <a:r>
              <a:rPr lang="en-US" altLang="zh-CN" dirty="0" smtClean="0"/>
              <a:t> mod </a:t>
            </a:r>
            <a:r>
              <a:rPr lang="en-US" altLang="zh-CN" i="1" dirty="0" smtClean="0"/>
              <a:t>n</a:t>
            </a:r>
            <a:r>
              <a:rPr lang="en-US" altLang="zh-CN" dirty="0" smtClean="0"/>
              <a:t> and</a:t>
            </a:r>
            <a:r>
              <a:rPr lang="en-US" altLang="zh-CN" i="1" dirty="0" smtClean="0"/>
              <a:t> </a:t>
            </a:r>
            <a:r>
              <a:rPr lang="en-US" altLang="zh-CN" i="1" dirty="0" err="1" smtClean="0"/>
              <a:t>C</a:t>
            </a:r>
            <a:r>
              <a:rPr lang="en-US" altLang="zh-CN" i="1" baseline="30000" dirty="0" err="1" smtClean="0"/>
              <a:t>d</a:t>
            </a:r>
            <a:r>
              <a:rPr lang="en-US" altLang="zh-CN" dirty="0" smtClean="0"/>
              <a:t> mod </a:t>
            </a:r>
            <a:r>
              <a:rPr lang="en-US" altLang="zh-CN" i="1" dirty="0" smtClean="0"/>
              <a:t>n</a:t>
            </a:r>
            <a:r>
              <a:rPr lang="en-US" altLang="zh-CN" dirty="0" smtClean="0"/>
              <a:t> for all </a:t>
            </a:r>
            <a:r>
              <a:rPr lang="en-US" altLang="zh-CN" i="1" dirty="0" smtClean="0"/>
              <a:t>M</a:t>
            </a:r>
            <a:r>
              <a:rPr lang="en-US" altLang="zh-CN" dirty="0" smtClean="0"/>
              <a:t>&lt;</a:t>
            </a:r>
            <a:r>
              <a:rPr lang="en-US" altLang="zh-CN" i="1" dirty="0" smtClean="0"/>
              <a:t>n</a:t>
            </a:r>
          </a:p>
          <a:p>
            <a:pPr lvl="1"/>
            <a:r>
              <a:rPr lang="en-US" altLang="zh-CN" dirty="0" smtClean="0"/>
              <a:t>Exponentiation in modular arithmetic</a:t>
            </a:r>
          </a:p>
          <a:p>
            <a:endParaRPr lang="zh-CN" altLang="en-US" dirty="0"/>
          </a:p>
        </p:txBody>
      </p:sp>
    </p:spTree>
    <p:extLst>
      <p:ext uri="{BB962C8B-B14F-4D97-AF65-F5344CB8AC3E}">
        <p14:creationId xmlns:p14="http://schemas.microsoft.com/office/powerpoint/2010/main" val="426183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Padded RSA and PKCS #1 v1.5</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26</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1025" name="Picture 1" descr="C:\Users\ThinkC\AppData\Roaming\Tencent\Users\48074180\QQ\WinTemp\RichOle\}8HP_FECLN%(1GIILQ4@XA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02" y="1196752"/>
            <a:ext cx="6552728" cy="46745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ThinkC\AppData\Roaming\Tencent\Users\48074180\QQ\WinTemp\RichOle\PT@CME{A8V2)%2O)AE9LZ0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5900511"/>
            <a:ext cx="505777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9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OAEP and RSA PKCS # v2.0</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27</a:t>
            </a:fld>
            <a:endParaRPr lang="zh-CN" altLang="en-US"/>
          </a:p>
        </p:txBody>
      </p:sp>
      <p:sp>
        <p:nvSpPr>
          <p:cNvPr id="6" name="内容占位符 5"/>
          <p:cNvSpPr>
            <a:spLocks noGrp="1"/>
          </p:cNvSpPr>
          <p:nvPr>
            <p:ph sz="quarter" idx="1"/>
          </p:nvPr>
        </p:nvSpPr>
        <p:spPr/>
        <p:txBody>
          <a:bodyPr/>
          <a:lstStyle/>
          <a:p>
            <a:r>
              <a:rPr lang="en-US" altLang="zh-CN" b="1" dirty="0"/>
              <a:t>Optimal Asymmetric Encryption Padding</a:t>
            </a:r>
            <a:r>
              <a:rPr lang="en-US" altLang="zh-CN" dirty="0"/>
              <a:t> (</a:t>
            </a:r>
            <a:r>
              <a:rPr lang="en-US" altLang="zh-CN" b="1" dirty="0"/>
              <a:t>OAEP</a:t>
            </a:r>
            <a:r>
              <a:rPr lang="en-US" altLang="zh-CN" dirty="0"/>
              <a:t>)</a:t>
            </a:r>
            <a:endParaRPr lang="zh-CN" altLang="en-US" dirty="0"/>
          </a:p>
        </p:txBody>
      </p:sp>
      <p:pic>
        <p:nvPicPr>
          <p:cNvPr id="6146" name="Picture 2" descr="https://upload.wikimedia.org/wikipedia/commons/thumb/1/18/Oaep-diagram-20080305.png/250px-Oaep-diagram-200803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700808"/>
            <a:ext cx="4248472" cy="4282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45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OAEP and RSA PKCS # </a:t>
            </a:r>
            <a:r>
              <a:rPr lang="en-US" altLang="zh-CN" dirty="0" smtClean="0"/>
              <a:t>v2.0</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28</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5121" name="Picture 1" descr="C:\Users\ThinkC\AppData\Roaming\Tencent\Users\48074180\QQ\WinTemp\RichOle\D0Q$`OI$)4G6%5X`DH80I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1" y="1225686"/>
            <a:ext cx="6912768" cy="50837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164288" y="692696"/>
            <a:ext cx="1338828" cy="369332"/>
          </a:xfrm>
          <a:prstGeom prst="rect">
            <a:avLst/>
          </a:prstGeom>
          <a:noFill/>
        </p:spPr>
        <p:txBody>
          <a:bodyPr wrap="none" rtlCol="0">
            <a:spAutoFit/>
          </a:bodyPr>
          <a:lstStyle/>
          <a:p>
            <a:r>
              <a:rPr lang="en-US" altLang="zh-CN" dirty="0" smtClean="0">
                <a:solidFill>
                  <a:srgbClr val="FF0000"/>
                </a:solidFill>
              </a:rPr>
              <a:t>CCA-secure</a:t>
            </a:r>
            <a:endParaRPr lang="zh-CN" altLang="en-US" dirty="0">
              <a:solidFill>
                <a:srgbClr val="FF0000"/>
              </a:solidFill>
            </a:endParaRPr>
          </a:p>
        </p:txBody>
      </p:sp>
    </p:spTree>
    <p:extLst>
      <p:ext uri="{BB962C8B-B14F-4D97-AF65-F5344CB8AC3E}">
        <p14:creationId xmlns:p14="http://schemas.microsoft.com/office/powerpoint/2010/main" val="19288893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Chosen cipher attack (CCA)</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29</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dirty="0" smtClean="0"/>
              <a:t>CCA:  Adversary</a:t>
            </a:r>
          </a:p>
          <a:p>
            <a:pPr lvl="1"/>
            <a:r>
              <a:rPr lang="en-US" altLang="zh-CN" dirty="0" smtClean="0"/>
              <a:t>chooses {</a:t>
            </a:r>
            <a:r>
              <a:rPr lang="en-US" altLang="zh-CN" i="1" dirty="0" smtClean="0"/>
              <a:t>c</a:t>
            </a:r>
            <a:r>
              <a:rPr lang="en-US" altLang="zh-CN" baseline="-25000" dirty="0" smtClean="0"/>
              <a:t>1</a:t>
            </a:r>
            <a:r>
              <a:rPr lang="en-US" altLang="zh-CN" dirty="0" smtClean="0"/>
              <a:t>, </a:t>
            </a:r>
            <a:r>
              <a:rPr lang="en-US" altLang="zh-CN" i="1" dirty="0" smtClean="0"/>
              <a:t>c</a:t>
            </a:r>
            <a:r>
              <a:rPr lang="en-US" altLang="zh-CN" baseline="-25000" dirty="0" smtClean="0"/>
              <a:t>2</a:t>
            </a:r>
            <a:r>
              <a:rPr lang="en-US" altLang="zh-CN" dirty="0" smtClean="0"/>
              <a:t>, …, </a:t>
            </a:r>
            <a:r>
              <a:rPr lang="en-US" altLang="zh-CN" i="1" dirty="0" smtClean="0"/>
              <a:t>c</a:t>
            </a:r>
            <a:r>
              <a:rPr lang="en-US" altLang="zh-CN" i="1" baseline="-25000" dirty="0" smtClean="0"/>
              <a:t>k</a:t>
            </a:r>
            <a:r>
              <a:rPr lang="en-US" altLang="zh-CN" dirty="0" smtClean="0"/>
              <a:t>} and is given {</a:t>
            </a:r>
            <a:r>
              <a:rPr lang="en-US" altLang="zh-CN" i="1" dirty="0" smtClean="0"/>
              <a:t>m</a:t>
            </a:r>
            <a:r>
              <a:rPr lang="en-US" altLang="zh-CN" baseline="-25000" dirty="0" smtClean="0"/>
              <a:t>1</a:t>
            </a:r>
            <a:r>
              <a:rPr lang="en-US" altLang="zh-CN" dirty="0" smtClean="0"/>
              <a:t>, </a:t>
            </a:r>
            <a:r>
              <a:rPr lang="en-US" altLang="zh-CN" i="1" dirty="0" smtClean="0"/>
              <a:t>m</a:t>
            </a:r>
            <a:r>
              <a:rPr lang="en-US" altLang="zh-CN" baseline="-25000" dirty="0" smtClean="0"/>
              <a:t>2</a:t>
            </a:r>
            <a:r>
              <a:rPr lang="en-US" altLang="zh-CN" dirty="0" smtClean="0"/>
              <a:t>, …, </a:t>
            </a:r>
            <a:r>
              <a:rPr lang="en-US" altLang="zh-CN" i="1" dirty="0" err="1" smtClean="0"/>
              <a:t>m</a:t>
            </a:r>
            <a:r>
              <a:rPr lang="en-US" altLang="zh-CN" i="1" baseline="-25000" dirty="0" err="1" smtClean="0"/>
              <a:t>k</a:t>
            </a:r>
            <a:r>
              <a:rPr lang="en-US" altLang="zh-CN" dirty="0" smtClean="0"/>
              <a:t>}</a:t>
            </a:r>
          </a:p>
          <a:p>
            <a:pPr lvl="1"/>
            <a:r>
              <a:rPr lang="en-US" altLang="zh-CN" dirty="0" smtClean="0"/>
              <a:t>Select </a:t>
            </a:r>
            <a:r>
              <a:rPr lang="en-US" altLang="zh-CN" i="1" dirty="0" smtClean="0"/>
              <a:t>M</a:t>
            </a:r>
            <a:r>
              <a:rPr lang="en-US" altLang="zh-CN" dirty="0" smtClean="0"/>
              <a:t>, calculate </a:t>
            </a:r>
            <a:r>
              <a:rPr lang="en-US" altLang="zh-CN" i="1" dirty="0" smtClean="0"/>
              <a:t>C</a:t>
            </a:r>
            <a:r>
              <a:rPr lang="en-US" altLang="zh-CN" dirty="0" smtClean="0"/>
              <a:t> = </a:t>
            </a:r>
            <a:r>
              <a:rPr lang="en-US" altLang="zh-CN" i="1" dirty="0" smtClean="0"/>
              <a:t>M</a:t>
            </a:r>
            <a:r>
              <a:rPr lang="en-US" altLang="zh-CN" i="1" baseline="30000" dirty="0" smtClean="0"/>
              <a:t>e</a:t>
            </a:r>
            <a:r>
              <a:rPr lang="en-US" altLang="zh-CN" dirty="0" smtClean="0"/>
              <a:t> mod </a:t>
            </a:r>
            <a:r>
              <a:rPr lang="en-US" altLang="zh-CN" i="1" dirty="0" smtClean="0"/>
              <a:t>n</a:t>
            </a:r>
          </a:p>
          <a:p>
            <a:pPr lvl="1"/>
            <a:r>
              <a:rPr lang="en-US" altLang="zh-CN" dirty="0" smtClean="0"/>
              <a:t>Calculate back </a:t>
            </a:r>
            <a:r>
              <a:rPr lang="en-US" altLang="zh-CN" i="1" dirty="0" smtClean="0"/>
              <a:t>M</a:t>
            </a:r>
            <a:endParaRPr lang="en-US" altLang="zh-CN" dirty="0" smtClean="0"/>
          </a:p>
          <a:p>
            <a:r>
              <a:rPr lang="en-US" altLang="zh-CN" dirty="0" smtClean="0"/>
              <a:t>This does not provide the adversary any new information</a:t>
            </a:r>
          </a:p>
          <a:p>
            <a:r>
              <a:rPr lang="en-US" altLang="zh-CN" dirty="0" smtClean="0"/>
              <a:t>CCA against RSA</a:t>
            </a:r>
          </a:p>
          <a:p>
            <a:pPr lvl="1"/>
            <a:r>
              <a:rPr lang="en-US" altLang="zh-CN" dirty="0" smtClean="0"/>
              <a:t>Property: Enc(</a:t>
            </a:r>
            <a:r>
              <a:rPr lang="en-US" altLang="zh-CN" i="1" dirty="0" smtClean="0"/>
              <a:t>PK</a:t>
            </a:r>
            <a:r>
              <a:rPr lang="en-US" altLang="zh-CN" dirty="0" smtClean="0"/>
              <a:t>, </a:t>
            </a:r>
            <a:r>
              <a:rPr lang="en-US" altLang="zh-CN" i="1" dirty="0" smtClean="0"/>
              <a:t>M</a:t>
            </a:r>
            <a:r>
              <a:rPr lang="en-US" altLang="zh-CN" baseline="-25000" dirty="0" smtClean="0"/>
              <a:t>1</a:t>
            </a:r>
            <a:r>
              <a:rPr lang="en-US" altLang="zh-CN" dirty="0" smtClean="0"/>
              <a:t>)</a:t>
            </a:r>
            <a:r>
              <a:rPr lang="en-US" altLang="zh-CN" dirty="0" smtClean="0">
                <a:sym typeface="Symbol"/>
              </a:rPr>
              <a:t>  </a:t>
            </a:r>
            <a:r>
              <a:rPr lang="en-US" altLang="zh-CN" dirty="0" smtClean="0"/>
              <a:t>Enc(</a:t>
            </a:r>
            <a:r>
              <a:rPr lang="en-US" altLang="zh-CN" i="1" dirty="0" smtClean="0"/>
              <a:t>PK</a:t>
            </a:r>
            <a:r>
              <a:rPr lang="en-US" altLang="zh-CN" dirty="0" smtClean="0"/>
              <a:t>, </a:t>
            </a:r>
            <a:r>
              <a:rPr lang="en-US" altLang="zh-CN" i="1" dirty="0" smtClean="0"/>
              <a:t>M</a:t>
            </a:r>
            <a:r>
              <a:rPr lang="en-US" altLang="zh-CN" baseline="-25000" dirty="0" smtClean="0"/>
              <a:t>2</a:t>
            </a:r>
            <a:r>
              <a:rPr lang="en-US" altLang="zh-CN" dirty="0" smtClean="0"/>
              <a:t>)</a:t>
            </a:r>
            <a:r>
              <a:rPr lang="en-US" altLang="zh-CN" dirty="0" smtClean="0">
                <a:sym typeface="Symbol"/>
              </a:rPr>
              <a:t> = </a:t>
            </a:r>
            <a:r>
              <a:rPr lang="en-US" altLang="zh-CN" dirty="0" smtClean="0"/>
              <a:t>Enc(</a:t>
            </a:r>
            <a:r>
              <a:rPr lang="en-US" altLang="zh-CN" i="1" dirty="0" smtClean="0"/>
              <a:t>PK</a:t>
            </a:r>
            <a:r>
              <a:rPr lang="en-US" altLang="zh-CN" dirty="0" smtClean="0"/>
              <a:t>, </a:t>
            </a:r>
            <a:r>
              <a:rPr lang="en-US" altLang="zh-CN" i="1" dirty="0" smtClean="0"/>
              <a:t>M</a:t>
            </a:r>
            <a:r>
              <a:rPr lang="en-US" altLang="zh-CN" baseline="-25000" dirty="0" smtClean="0"/>
              <a:t>1</a:t>
            </a:r>
            <a:r>
              <a:rPr lang="en-US" altLang="zh-CN" dirty="0" smtClean="0">
                <a:sym typeface="Symbol"/>
              </a:rPr>
              <a:t>  </a:t>
            </a:r>
            <a:r>
              <a:rPr lang="en-US" altLang="zh-CN" i="1" dirty="0" smtClean="0"/>
              <a:t>M</a:t>
            </a:r>
            <a:r>
              <a:rPr lang="en-US" altLang="zh-CN" baseline="-25000" dirty="0" smtClean="0"/>
              <a:t>2</a:t>
            </a:r>
            <a:r>
              <a:rPr lang="en-US" altLang="zh-CN" dirty="0" smtClean="0"/>
              <a:t>)</a:t>
            </a:r>
            <a:r>
              <a:rPr lang="en-US" altLang="zh-CN" dirty="0" smtClean="0">
                <a:sym typeface="Symbol"/>
              </a:rPr>
              <a:t> </a:t>
            </a:r>
          </a:p>
          <a:p>
            <a:pPr lvl="1"/>
            <a:r>
              <a:rPr lang="en-US" altLang="zh-CN" dirty="0" smtClean="0"/>
              <a:t>CCA: </a:t>
            </a:r>
          </a:p>
          <a:p>
            <a:pPr lvl="2"/>
            <a:r>
              <a:rPr lang="en-US" altLang="zh-CN" dirty="0" smtClean="0"/>
              <a:t>Compute </a:t>
            </a:r>
            <a:r>
              <a:rPr lang="en-US" altLang="zh-CN" i="1" dirty="0" smtClean="0"/>
              <a:t>X</a:t>
            </a:r>
            <a:r>
              <a:rPr lang="en-US" altLang="zh-CN" dirty="0" smtClean="0"/>
              <a:t> = (</a:t>
            </a:r>
            <a:r>
              <a:rPr lang="en-US" altLang="zh-CN" i="1" dirty="0" smtClean="0"/>
              <a:t>C</a:t>
            </a:r>
            <a:r>
              <a:rPr lang="en-US" altLang="zh-CN" dirty="0" smtClean="0">
                <a:sym typeface="Symbol"/>
              </a:rPr>
              <a:t>  2</a:t>
            </a:r>
            <a:r>
              <a:rPr lang="en-US" altLang="zh-CN" i="1" baseline="30000" dirty="0" smtClean="0">
                <a:sym typeface="Symbol"/>
              </a:rPr>
              <a:t>e</a:t>
            </a:r>
            <a:r>
              <a:rPr lang="en-US" altLang="zh-CN" dirty="0" smtClean="0">
                <a:sym typeface="Symbol"/>
              </a:rPr>
              <a:t>) mod </a:t>
            </a:r>
            <a:r>
              <a:rPr lang="en-US" altLang="zh-CN" i="1" dirty="0" smtClean="0">
                <a:sym typeface="Symbol"/>
              </a:rPr>
              <a:t>n</a:t>
            </a:r>
          </a:p>
          <a:p>
            <a:pPr lvl="2"/>
            <a:r>
              <a:rPr lang="en-US" altLang="zh-CN" dirty="0" smtClean="0">
                <a:sym typeface="Symbol"/>
              </a:rPr>
              <a:t>Submit </a:t>
            </a:r>
            <a:r>
              <a:rPr lang="en-US" altLang="zh-CN" i="1" dirty="0" smtClean="0"/>
              <a:t>X</a:t>
            </a:r>
            <a:r>
              <a:rPr lang="en-US" altLang="zh-CN" dirty="0" smtClean="0">
                <a:sym typeface="Symbol"/>
              </a:rPr>
              <a:t> as a chosen </a:t>
            </a:r>
            <a:r>
              <a:rPr lang="en-US" altLang="zh-CN" dirty="0" err="1" smtClean="0">
                <a:sym typeface="Symbol"/>
              </a:rPr>
              <a:t>ciphertext</a:t>
            </a:r>
            <a:r>
              <a:rPr lang="en-US" altLang="zh-CN" dirty="0" smtClean="0">
                <a:sym typeface="Symbol"/>
              </a:rPr>
              <a:t> and receive back </a:t>
            </a:r>
            <a:r>
              <a:rPr lang="en-US" altLang="zh-CN" i="1" dirty="0" smtClean="0">
                <a:sym typeface="Symbol"/>
              </a:rPr>
              <a:t>Y</a:t>
            </a:r>
            <a:r>
              <a:rPr lang="en-US" altLang="zh-CN" dirty="0" smtClean="0">
                <a:sym typeface="Symbol"/>
              </a:rPr>
              <a:t> = </a:t>
            </a:r>
            <a:r>
              <a:rPr lang="en-US" altLang="zh-CN" i="1" dirty="0" err="1" smtClean="0">
                <a:sym typeface="Symbol"/>
              </a:rPr>
              <a:t>X</a:t>
            </a:r>
            <a:r>
              <a:rPr lang="en-US" altLang="zh-CN" i="1" baseline="30000" dirty="0" err="1" smtClean="0">
                <a:sym typeface="Symbol"/>
              </a:rPr>
              <a:t>d</a:t>
            </a:r>
            <a:r>
              <a:rPr lang="en-US" altLang="zh-CN" dirty="0" smtClean="0">
                <a:sym typeface="Symbol"/>
              </a:rPr>
              <a:t> mod </a:t>
            </a:r>
            <a:r>
              <a:rPr lang="en-US" altLang="zh-CN" i="1" dirty="0" smtClean="0">
                <a:sym typeface="Symbol"/>
              </a:rPr>
              <a:t>n</a:t>
            </a:r>
          </a:p>
          <a:p>
            <a:pPr lvl="2"/>
            <a:r>
              <a:rPr lang="en-US" altLang="zh-CN" i="1" dirty="0" smtClean="0"/>
              <a:t>X</a:t>
            </a:r>
            <a:r>
              <a:rPr lang="en-US" altLang="zh-CN" dirty="0" smtClean="0"/>
              <a:t> = (</a:t>
            </a:r>
            <a:r>
              <a:rPr lang="en-US" altLang="zh-CN" i="1" dirty="0" smtClean="0"/>
              <a:t>C</a:t>
            </a:r>
            <a:r>
              <a:rPr lang="en-US" altLang="zh-CN" dirty="0" smtClean="0"/>
              <a:t> mod </a:t>
            </a:r>
            <a:r>
              <a:rPr lang="en-US" altLang="zh-CN" i="1" dirty="0" smtClean="0"/>
              <a:t>n</a:t>
            </a:r>
            <a:r>
              <a:rPr lang="en-US" altLang="zh-CN" dirty="0" smtClean="0"/>
              <a:t>)</a:t>
            </a:r>
            <a:r>
              <a:rPr lang="en-US" altLang="zh-CN" dirty="0" smtClean="0">
                <a:sym typeface="Symbol"/>
              </a:rPr>
              <a:t>  (2</a:t>
            </a:r>
            <a:r>
              <a:rPr lang="en-US" altLang="zh-CN" i="1" baseline="30000" dirty="0" smtClean="0">
                <a:sym typeface="Symbol"/>
              </a:rPr>
              <a:t>e</a:t>
            </a:r>
            <a:r>
              <a:rPr lang="en-US" altLang="zh-CN" dirty="0" smtClean="0">
                <a:sym typeface="Symbol"/>
              </a:rPr>
              <a:t> mod </a:t>
            </a:r>
            <a:r>
              <a:rPr lang="en-US" altLang="zh-CN" i="1" dirty="0" smtClean="0">
                <a:sym typeface="Symbol"/>
              </a:rPr>
              <a:t>n</a:t>
            </a:r>
            <a:r>
              <a:rPr lang="en-US" altLang="zh-CN" dirty="0" smtClean="0">
                <a:sym typeface="Symbol"/>
              </a:rPr>
              <a:t>) = (2</a:t>
            </a:r>
            <a:r>
              <a:rPr lang="en-US" altLang="zh-CN" i="1" dirty="0" smtClean="0">
                <a:sym typeface="Symbol"/>
              </a:rPr>
              <a:t>M</a:t>
            </a:r>
            <a:r>
              <a:rPr lang="en-US" altLang="zh-CN" dirty="0" smtClean="0">
                <a:sym typeface="Symbol"/>
              </a:rPr>
              <a:t>)</a:t>
            </a:r>
            <a:r>
              <a:rPr lang="en-US" altLang="zh-CN" baseline="30000" dirty="0" smtClean="0">
                <a:sym typeface="Symbol"/>
              </a:rPr>
              <a:t>e</a:t>
            </a:r>
            <a:r>
              <a:rPr lang="en-US" altLang="zh-CN" dirty="0" smtClean="0">
                <a:sym typeface="Symbol"/>
              </a:rPr>
              <a:t> mod </a:t>
            </a:r>
            <a:r>
              <a:rPr lang="en-US" altLang="zh-CN" i="1" dirty="0" smtClean="0">
                <a:sym typeface="Symbol"/>
              </a:rPr>
              <a:t>n</a:t>
            </a:r>
          </a:p>
          <a:p>
            <a:pPr lvl="2"/>
            <a:r>
              <a:rPr lang="en-US" altLang="zh-CN" i="1" dirty="0" smtClean="0"/>
              <a:t>Y</a:t>
            </a:r>
            <a:r>
              <a:rPr lang="en-US" altLang="zh-CN" dirty="0" smtClean="0"/>
              <a:t> = (2</a:t>
            </a:r>
            <a:r>
              <a:rPr lang="en-US" altLang="zh-CN" i="1" dirty="0" smtClean="0"/>
              <a:t>M</a:t>
            </a:r>
            <a:r>
              <a:rPr lang="en-US" altLang="zh-CN" dirty="0" smtClean="0"/>
              <a:t>) mod </a:t>
            </a:r>
            <a:r>
              <a:rPr lang="en-US" altLang="zh-CN" i="1" dirty="0" smtClean="0"/>
              <a:t>n</a:t>
            </a:r>
            <a:endParaRPr lang="en-US" altLang="zh-CN" dirty="0" smtClean="0"/>
          </a:p>
          <a:p>
            <a:r>
              <a:rPr lang="en-US" altLang="zh-CN" dirty="0" smtClean="0"/>
              <a:t>Optimal asymmetric encryption padding (OAEP) is used to randomly pad the plaintext</a:t>
            </a:r>
            <a:endParaRPr lang="zh-CN" altLang="en-US" dirty="0"/>
          </a:p>
        </p:txBody>
      </p:sp>
    </p:spTree>
    <p:extLst>
      <p:ext uri="{BB962C8B-B14F-4D97-AF65-F5344CB8AC3E}">
        <p14:creationId xmlns:p14="http://schemas.microsoft.com/office/powerpoint/2010/main" val="324729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 </a:t>
            </a:r>
            <a:r>
              <a:rPr lang="en-US" altLang="zh-CN" b="1" i="1" dirty="0" smtClean="0"/>
              <a:t>Z</a:t>
            </a:r>
            <a:r>
              <a:rPr lang="en-US" altLang="zh-CN" b="1" i="1" baseline="-25000" dirty="0" smtClean="0"/>
              <a:t>7</a:t>
            </a:r>
            <a:r>
              <a:rPr lang="en-US" altLang="zh-CN" b="1" i="1" baseline="30000" dirty="0" smtClean="0"/>
              <a:t>*</a:t>
            </a:r>
            <a:endParaRPr lang="zh-CN" altLang="en-US" b="1" i="1" baseline="30000" dirty="0"/>
          </a:p>
        </p:txBody>
      </p:sp>
      <p:sp>
        <p:nvSpPr>
          <p:cNvPr id="6" name="内容占位符 5"/>
          <p:cNvSpPr>
            <a:spLocks noGrp="1"/>
          </p:cNvSpPr>
          <p:nvPr>
            <p:ph sz="quarter" idx="1"/>
          </p:nvPr>
        </p:nvSpPr>
        <p:spPr>
          <a:xfrm>
            <a:off x="457200" y="4151784"/>
            <a:ext cx="8229600" cy="2005176"/>
          </a:xfrm>
        </p:spPr>
        <p:txBody>
          <a:bodyPr/>
          <a:lstStyle/>
          <a:p>
            <a:r>
              <a:rPr lang="en-US" altLang="zh-CN" i="1" dirty="0"/>
              <a:t>a</a:t>
            </a:r>
            <a:r>
              <a:rPr lang="en-US" altLang="zh-CN" baseline="30000" dirty="0"/>
              <a:t>6</a:t>
            </a:r>
            <a:r>
              <a:rPr lang="en-US" altLang="zh-CN" dirty="0"/>
              <a:t> ≡ </a:t>
            </a:r>
            <a:r>
              <a:rPr lang="en-US" altLang="zh-CN" dirty="0" smtClean="0"/>
              <a:t>1 mod 7 for every </a:t>
            </a:r>
            <a:r>
              <a:rPr lang="en-US" altLang="zh-CN" i="1" dirty="0" smtClean="0"/>
              <a:t>a </a:t>
            </a:r>
            <a:r>
              <a:rPr lang="en-US" altLang="zh-CN" dirty="0" smtClean="0"/>
              <a:t>= 1</a:t>
            </a:r>
            <a:r>
              <a:rPr lang="en-US" altLang="zh-CN" i="1" dirty="0" smtClean="0"/>
              <a:t>, </a:t>
            </a:r>
            <a:r>
              <a:rPr lang="en-US" altLang="zh-CN" dirty="0" smtClean="0"/>
              <a:t>2</a:t>
            </a:r>
            <a:r>
              <a:rPr lang="en-US" altLang="zh-CN" i="1" dirty="0" smtClean="0"/>
              <a:t>, </a:t>
            </a:r>
            <a:r>
              <a:rPr lang="en-US" altLang="zh-CN" dirty="0" smtClean="0"/>
              <a:t>3</a:t>
            </a:r>
            <a:r>
              <a:rPr lang="en-US" altLang="zh-CN" i="1" dirty="0" smtClean="0"/>
              <a:t>, . . . , </a:t>
            </a:r>
            <a:r>
              <a:rPr lang="en-US" altLang="zh-CN" dirty="0" smtClean="0"/>
              <a:t>6</a:t>
            </a:r>
          </a:p>
          <a:p>
            <a:r>
              <a:rPr lang="en-US" altLang="zh-CN" i="1" dirty="0"/>
              <a:t>a </a:t>
            </a:r>
            <a:r>
              <a:rPr lang="en-US" altLang="zh-CN" dirty="0"/>
              <a:t>is </a:t>
            </a:r>
            <a:r>
              <a:rPr lang="en-US" altLang="zh-CN" dirty="0" smtClean="0"/>
              <a:t>a multiple of 7</a:t>
            </a:r>
            <a:r>
              <a:rPr lang="en-US" altLang="zh-CN" dirty="0"/>
              <a:t>,</a:t>
            </a:r>
            <a:r>
              <a:rPr lang="en-US" altLang="zh-CN" dirty="0" smtClean="0"/>
              <a:t> or </a:t>
            </a:r>
            <a:r>
              <a:rPr lang="en-US" altLang="zh-CN" dirty="0"/>
              <a:t>divisible by </a:t>
            </a:r>
            <a:r>
              <a:rPr lang="en-US" altLang="zh-CN" dirty="0" smtClean="0"/>
              <a:t>7</a:t>
            </a:r>
          </a:p>
          <a:p>
            <a:endParaRPr lang="en-US" altLang="zh-CN" dirty="0" smtClean="0"/>
          </a:p>
        </p:txBody>
      </p:sp>
      <p:pic>
        <p:nvPicPr>
          <p:cNvPr id="40961" name="Picture 1" descr="C:\Users\ThinkC\AppData\Roaming\Tencent\Users\48074180\QQ\WinTemp\RichOle\2L[~L_HRJ3UZF}PSOV$MP7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84784"/>
            <a:ext cx="73152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40962" name="Picture 2" descr="C:\Users\ThinkC\AppData\Roaming\Tencent\Users\48074180\QQ\WinTemp\RichOle\`52(~W{TH7]BRP23ECU8(F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5229200"/>
            <a:ext cx="3552825" cy="876300"/>
          </a:xfrm>
          <a:prstGeom prst="rect">
            <a:avLst/>
          </a:prstGeom>
          <a:noFill/>
          <a:extLst>
            <a:ext uri="{909E8E84-426E-40DD-AFC4-6F175D3DCCD1}">
              <a14:hiddenFill xmlns:a14="http://schemas.microsoft.com/office/drawing/2010/main">
                <a:solidFill>
                  <a:srgbClr val="FFFFFF"/>
                </a:solidFill>
              </a14:hiddenFill>
            </a:ext>
          </a:extLst>
        </p:spPr>
      </p:pic>
      <p:sp>
        <p:nvSpPr>
          <p:cNvPr id="9"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10"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3</a:t>
            </a:fld>
            <a:endParaRPr lang="zh-CN" altLang="en-US" sz="1200">
              <a:latin typeface="Calibri" panose="020F0502020204030204" pitchFamily="34" charset="0"/>
            </a:endParaRPr>
          </a:p>
        </p:txBody>
      </p:sp>
    </p:spTree>
    <p:extLst>
      <p:ext uri="{BB962C8B-B14F-4D97-AF65-F5344CB8AC3E}">
        <p14:creationId xmlns:p14="http://schemas.microsoft.com/office/powerpoint/2010/main" val="4209058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Carl Friedrich Gauss (1777-1855)</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30</a:t>
            </a:fld>
            <a:endParaRPr lang="zh-CN" altLang="en-US"/>
          </a:p>
        </p:txBody>
      </p:sp>
      <p:sp>
        <p:nvSpPr>
          <p:cNvPr id="6" name="内容占位符 5"/>
          <p:cNvSpPr>
            <a:spLocks noGrp="1"/>
          </p:cNvSpPr>
          <p:nvPr>
            <p:ph sz="quarter" idx="1"/>
          </p:nvPr>
        </p:nvSpPr>
        <p:spPr>
          <a:xfrm>
            <a:off x="457200" y="3714752"/>
            <a:ext cx="8229600" cy="2442208"/>
          </a:xfrm>
        </p:spPr>
        <p:txBody>
          <a:bodyPr>
            <a:normAutofit fontScale="92500"/>
          </a:bodyPr>
          <a:lstStyle/>
          <a:p>
            <a:pPr marL="0" indent="0">
              <a:buNone/>
            </a:pPr>
            <a:r>
              <a:rPr lang="en-US" altLang="zh-CN" dirty="0" smtClean="0"/>
              <a:t>Published </a:t>
            </a:r>
            <a:r>
              <a:rPr lang="en-US" altLang="zh-CN" dirty="0" err="1" smtClean="0"/>
              <a:t>Disquisitiones</a:t>
            </a:r>
            <a:r>
              <a:rPr lang="en-US" altLang="zh-CN" dirty="0" smtClean="0"/>
              <a:t> </a:t>
            </a:r>
            <a:r>
              <a:rPr lang="en-US" altLang="zh-CN" dirty="0" err="1" smtClean="0"/>
              <a:t>Aritmeticae</a:t>
            </a:r>
            <a:r>
              <a:rPr lang="en-US" altLang="zh-CN" dirty="0" smtClean="0"/>
              <a:t> at age 21:</a:t>
            </a:r>
          </a:p>
          <a:p>
            <a:pPr marL="0" indent="0">
              <a:buNone/>
            </a:pPr>
            <a:r>
              <a:rPr lang="en-US" altLang="zh-CN" dirty="0" smtClean="0"/>
              <a:t>“The problem of distinguishing prime numbers from composite numbers and of resolving the latter into their prime factors is known to be one of the most important and useful in arithmetic. ... The dignity of the science itself seems to require solution of a problem so elegant and so celebrated.”</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500430" y="1214422"/>
            <a:ext cx="1933575" cy="2371725"/>
          </a:xfrm>
          <a:prstGeom prst="rect">
            <a:avLst/>
          </a:prstGeom>
          <a:noFill/>
          <a:ln w="9525">
            <a:noFill/>
            <a:miter lim="800000"/>
            <a:headEnd/>
            <a:tailEnd/>
          </a:ln>
          <a:effectLst/>
        </p:spPr>
      </p:pic>
    </p:spTree>
    <p:extLst>
      <p:ext uri="{BB962C8B-B14F-4D97-AF65-F5344CB8AC3E}">
        <p14:creationId xmlns:p14="http://schemas.microsoft.com/office/powerpoint/2010/main" val="4167217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William Stanley Jevons (1835-1882)</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31</a:t>
            </a:fld>
            <a:endParaRPr lang="zh-CN" altLang="en-US"/>
          </a:p>
        </p:txBody>
      </p:sp>
      <p:sp>
        <p:nvSpPr>
          <p:cNvPr id="6" name="内容占位符 5"/>
          <p:cNvSpPr>
            <a:spLocks noGrp="1"/>
          </p:cNvSpPr>
          <p:nvPr>
            <p:ph sz="quarter" idx="1"/>
          </p:nvPr>
        </p:nvSpPr>
        <p:spPr>
          <a:xfrm>
            <a:off x="457200" y="3429000"/>
            <a:ext cx="8229600" cy="2727960"/>
          </a:xfrm>
        </p:spPr>
        <p:txBody>
          <a:bodyPr>
            <a:normAutofit/>
          </a:bodyPr>
          <a:lstStyle/>
          <a:p>
            <a:pPr marL="0" indent="0">
              <a:buNone/>
            </a:pPr>
            <a:r>
              <a:rPr lang="en-US" altLang="zh-CN" dirty="0" smtClean="0"/>
              <a:t>Published The Principles of Science (1874) </a:t>
            </a:r>
          </a:p>
          <a:p>
            <a:pPr marL="0" indent="0">
              <a:buNone/>
            </a:pPr>
            <a:r>
              <a:rPr lang="en-US" altLang="zh-CN" dirty="0" smtClean="0"/>
              <a:t>Gave world’s first factoring challenge: </a:t>
            </a:r>
          </a:p>
          <a:p>
            <a:pPr marL="0" indent="0">
              <a:buNone/>
            </a:pPr>
            <a:r>
              <a:rPr lang="en-US" altLang="zh-CN" dirty="0" smtClean="0"/>
              <a:t>	“What two numbers multiplied together will 	produce 8616460799? I think it unlikely that anyone 	but myself will ever know.”</a:t>
            </a:r>
          </a:p>
          <a:p>
            <a:pPr marL="0" indent="0">
              <a:buNone/>
            </a:pPr>
            <a:r>
              <a:rPr lang="en-US" altLang="zh-CN" dirty="0" smtClean="0"/>
              <a:t>Factored by Derrick </a:t>
            </a:r>
            <a:r>
              <a:rPr lang="en-US" altLang="zh-CN" dirty="0" err="1" smtClean="0"/>
              <a:t>Lehmer</a:t>
            </a:r>
            <a:r>
              <a:rPr lang="en-US" altLang="zh-CN" dirty="0" smtClean="0"/>
              <a:t> in 1903. (89681 </a:t>
            </a:r>
            <a:r>
              <a:rPr lang="en-US" altLang="zh-CN" dirty="0" smtClean="0">
                <a:sym typeface="Symbol"/>
              </a:rPr>
              <a:t> </a:t>
            </a:r>
            <a:r>
              <a:rPr lang="en-US" altLang="zh-CN" dirty="0" smtClean="0"/>
              <a:t>96079)</a:t>
            </a:r>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3714744" y="1357298"/>
            <a:ext cx="1676400" cy="1962150"/>
          </a:xfrm>
          <a:prstGeom prst="rect">
            <a:avLst/>
          </a:prstGeom>
          <a:noFill/>
          <a:ln w="9525">
            <a:noFill/>
            <a:miter lim="800000"/>
            <a:headEnd/>
            <a:tailEnd/>
          </a:ln>
          <a:effectLst/>
        </p:spPr>
      </p:pic>
    </p:spTree>
    <p:extLst>
      <p:ext uri="{BB962C8B-B14F-4D97-AF65-F5344CB8AC3E}">
        <p14:creationId xmlns:p14="http://schemas.microsoft.com/office/powerpoint/2010/main" val="32660245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Factorization of large numbers</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32</a:t>
            </a:fld>
            <a:endParaRPr lang="zh-CN" altLang="en-US"/>
          </a:p>
        </p:txBody>
      </p:sp>
      <p:sp>
        <p:nvSpPr>
          <p:cNvPr id="6" name="内容占位符 5"/>
          <p:cNvSpPr>
            <a:spLocks noGrp="1"/>
          </p:cNvSpPr>
          <p:nvPr>
            <p:ph sz="quarter" idx="1"/>
          </p:nvPr>
        </p:nvSpPr>
        <p:spPr/>
        <p:txBody>
          <a:bodyPr/>
          <a:lstStyle/>
          <a:p>
            <a:r>
              <a:rPr lang="en-US" altLang="zh-CN" dirty="0" smtClean="0"/>
              <a:t>RSA Labs (</a:t>
            </a:r>
            <a:r>
              <a:rPr lang="en-US" altLang="zh-CN" dirty="0" smtClean="0">
                <a:hlinkClick r:id="rId2"/>
              </a:rPr>
              <a:t>http://www.rsasecurity.com/rsalabs/</a:t>
            </a:r>
            <a:r>
              <a:rPr lang="en-US" altLang="zh-CN" dirty="0" smtClean="0"/>
              <a:t>) used to sponsor a challenge to factor the numbers supplied by them</a:t>
            </a:r>
          </a:p>
          <a:p>
            <a:r>
              <a:rPr lang="en-US" altLang="zh-CN" dirty="0" smtClean="0"/>
              <a:t>The challenges are denoted as RSA-XXX where XXX stands for the number of bits needed for a binary representation of the number to be factored</a:t>
            </a:r>
            <a:endParaRPr lang="zh-CN" altLang="en-US" dirty="0"/>
          </a:p>
        </p:txBody>
      </p:sp>
    </p:spTree>
    <p:extLst>
      <p:ext uri="{BB962C8B-B14F-4D97-AF65-F5344CB8AC3E}">
        <p14:creationId xmlns:p14="http://schemas.microsoft.com/office/powerpoint/2010/main" val="3381649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RSA-576</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33</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dirty="0" smtClean="0"/>
              <a:t>Name: RSA-576</a:t>
            </a:r>
          </a:p>
          <a:p>
            <a:r>
              <a:rPr lang="en-US" altLang="zh-CN" dirty="0" smtClean="0"/>
              <a:t>Prize: $10000</a:t>
            </a:r>
          </a:p>
          <a:p>
            <a:r>
              <a:rPr lang="en-US" altLang="zh-CN" dirty="0" smtClean="0"/>
              <a:t>Digits: 174</a:t>
            </a:r>
          </a:p>
          <a:p>
            <a:r>
              <a:rPr lang="en-US" altLang="zh-CN" dirty="0" smtClean="0"/>
              <a:t>Digit Sum: 785</a:t>
            </a:r>
          </a:p>
          <a:p>
            <a:r>
              <a:rPr lang="en-US" altLang="zh-CN" dirty="0" smtClean="0"/>
              <a:t>188198812920607963838697239461650439807163563379417382700763356422988859715234665485319060606504743045317388011303396716199692321205734031879550656996221305168759307650257059</a:t>
            </a:r>
          </a:p>
          <a:p>
            <a:r>
              <a:rPr lang="en-US" altLang="zh-CN" dirty="0" smtClean="0"/>
              <a:t>Factored on Dec 3, 2003 by using a combination of lattice sieving and line sieving by a team of researchers (</a:t>
            </a:r>
            <a:r>
              <a:rPr lang="en-US" altLang="zh-CN" dirty="0" err="1" smtClean="0"/>
              <a:t>Franke</a:t>
            </a:r>
            <a:r>
              <a:rPr lang="en-US" altLang="zh-CN" dirty="0" smtClean="0"/>
              <a:t>, </a:t>
            </a:r>
            <a:r>
              <a:rPr lang="en-US" altLang="zh-CN" dirty="0" err="1" smtClean="0"/>
              <a:t>Kleinjung</a:t>
            </a:r>
            <a:r>
              <a:rPr lang="en-US" altLang="zh-CN" dirty="0" smtClean="0"/>
              <a:t>, Montgomery, </a:t>
            </a:r>
            <a:r>
              <a:rPr lang="en-US" altLang="zh-CN" dirty="0" err="1" smtClean="0"/>
              <a:t>teRiele</a:t>
            </a:r>
            <a:r>
              <a:rPr lang="en-US" altLang="zh-CN" dirty="0" smtClean="0"/>
              <a:t>, Bahr, </a:t>
            </a:r>
            <a:r>
              <a:rPr lang="en-US" altLang="zh-CN" dirty="0" err="1" smtClean="0"/>
              <a:t>Leclair</a:t>
            </a:r>
            <a:r>
              <a:rPr lang="en-US" altLang="zh-CN" dirty="0" smtClean="0"/>
              <a:t>, Leyland, and </a:t>
            </a:r>
            <a:r>
              <a:rPr lang="en-US" altLang="zh-CN" dirty="0" err="1" smtClean="0"/>
              <a:t>Wackerbarth</a:t>
            </a:r>
            <a:r>
              <a:rPr lang="en-US" altLang="zh-CN" dirty="0" smtClean="0"/>
              <a:t>) working at Bonn University, Max Planck Institute, and some other places</a:t>
            </a:r>
            <a:endParaRPr lang="zh-CN" altLang="en-US" dirty="0"/>
          </a:p>
        </p:txBody>
      </p:sp>
    </p:spTree>
    <p:extLst>
      <p:ext uri="{BB962C8B-B14F-4D97-AF65-F5344CB8AC3E}">
        <p14:creationId xmlns:p14="http://schemas.microsoft.com/office/powerpoint/2010/main" val="1451967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RSA-640</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34</a:t>
            </a:fld>
            <a:endParaRPr lang="zh-CN" altLang="en-US"/>
          </a:p>
        </p:txBody>
      </p:sp>
      <p:sp>
        <p:nvSpPr>
          <p:cNvPr id="6" name="内容占位符 5"/>
          <p:cNvSpPr>
            <a:spLocks noGrp="1"/>
          </p:cNvSpPr>
          <p:nvPr>
            <p:ph sz="quarter" idx="1"/>
          </p:nvPr>
        </p:nvSpPr>
        <p:spPr/>
        <p:txBody>
          <a:bodyPr/>
          <a:lstStyle/>
          <a:p>
            <a:r>
              <a:rPr lang="en-US" altLang="zh-CN" dirty="0" smtClean="0"/>
              <a:t>Name: RSA-640 </a:t>
            </a:r>
          </a:p>
          <a:p>
            <a:r>
              <a:rPr lang="en-US" altLang="zh-CN" dirty="0" smtClean="0"/>
              <a:t>Prize: $20000</a:t>
            </a:r>
          </a:p>
          <a:p>
            <a:r>
              <a:rPr lang="en-US" altLang="zh-CN" dirty="0" smtClean="0"/>
              <a:t>Digits: 193</a:t>
            </a:r>
          </a:p>
          <a:p>
            <a:r>
              <a:rPr lang="en-US" altLang="zh-CN" dirty="0" err="1" smtClean="0"/>
              <a:t>DigitSum</a:t>
            </a:r>
            <a:r>
              <a:rPr lang="en-US" altLang="zh-CN" dirty="0" smtClean="0"/>
              <a:t>: 806</a:t>
            </a:r>
          </a:p>
          <a:p>
            <a:r>
              <a:rPr lang="en-US" altLang="zh-CN" dirty="0" smtClean="0"/>
              <a:t>3107418240490043721350750035888567930037346022842727545720161948823206440518081504556346829671723286782437916272838033415471073108501919548529007337724822783525742386454014691736602477652346609</a:t>
            </a:r>
          </a:p>
          <a:p>
            <a:r>
              <a:rPr lang="en-US" altLang="zh-CN" dirty="0" smtClean="0"/>
              <a:t>Factored by the same team </a:t>
            </a:r>
          </a:p>
          <a:p>
            <a:r>
              <a:rPr lang="en-US" altLang="zh-CN" dirty="0" smtClean="0"/>
              <a:t>Took over five months of calendar time</a:t>
            </a:r>
            <a:endParaRPr lang="zh-CN" altLang="en-US" dirty="0"/>
          </a:p>
        </p:txBody>
      </p:sp>
    </p:spTree>
    <p:extLst>
      <p:ext uri="{BB962C8B-B14F-4D97-AF65-F5344CB8AC3E}">
        <p14:creationId xmlns:p14="http://schemas.microsoft.com/office/powerpoint/2010/main" val="4260928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19200" y="301625"/>
            <a:ext cx="7315200" cy="1143000"/>
          </a:xfrm>
        </p:spPr>
        <p:txBody>
          <a:bodyPr/>
          <a:lstStyle/>
          <a:p>
            <a:pPr eaLnBrk="1" hangingPunct="1">
              <a:defRPr/>
            </a:pPr>
            <a:r>
              <a:rPr lang="en-US" dirty="0" smtClean="0">
                <a:solidFill>
                  <a:schemeClr val="accent2">
                    <a:lumMod val="50000"/>
                  </a:schemeClr>
                </a:solidFill>
                <a:latin typeface="Comic Sans MS" pitchFamily="66" charset="0"/>
              </a:rPr>
              <a:t>Security of RSA</a:t>
            </a:r>
          </a:p>
        </p:txBody>
      </p:sp>
      <p:sp>
        <p:nvSpPr>
          <p:cNvPr id="33795" name="Rectangle 3"/>
          <p:cNvSpPr>
            <a:spLocks noGrp="1" noChangeArrowheads="1"/>
          </p:cNvSpPr>
          <p:nvPr>
            <p:ph idx="1"/>
          </p:nvPr>
        </p:nvSpPr>
        <p:spPr>
          <a:xfrm>
            <a:off x="1219200" y="1752600"/>
            <a:ext cx="7696200" cy="4419600"/>
          </a:xfrm>
        </p:spPr>
        <p:txBody>
          <a:bodyPr>
            <a:normAutofit lnSpcReduction="10000"/>
          </a:bodyPr>
          <a:lstStyle/>
          <a:p>
            <a:pPr marL="609600" indent="-609600" eaLnBrk="1" hangingPunct="1">
              <a:lnSpc>
                <a:spcPct val="80000"/>
              </a:lnSpc>
              <a:buFontTx/>
              <a:buAutoNum type="arabicPeriod"/>
              <a:defRPr/>
            </a:pPr>
            <a:r>
              <a:rPr lang="en-US" sz="2800" dirty="0" smtClean="0">
                <a:solidFill>
                  <a:srgbClr val="008000"/>
                </a:solidFill>
                <a:latin typeface="Times New Roman" pitchFamily="18" charset="0"/>
              </a:rPr>
              <a:t>Relation to factoring.</a:t>
            </a:r>
          </a:p>
          <a:p>
            <a:pPr marL="0" indent="0" eaLnBrk="1" hangingPunct="1">
              <a:buFontTx/>
              <a:buNone/>
              <a:defRPr/>
            </a:pPr>
            <a:r>
              <a:rPr lang="en-US" sz="2400" dirty="0" smtClean="0">
                <a:latin typeface="Times New Roman" pitchFamily="18" charset="0"/>
              </a:rPr>
              <a:t>Recovering the plaintext </a:t>
            </a:r>
            <a:r>
              <a:rPr lang="en-US" sz="2400" i="1" dirty="0" smtClean="0">
                <a:latin typeface="Times New Roman" pitchFamily="18" charset="0"/>
              </a:rPr>
              <a:t>m</a:t>
            </a:r>
            <a:r>
              <a:rPr lang="en-US" sz="2400" dirty="0" smtClean="0">
                <a:latin typeface="Times New Roman" pitchFamily="18" charset="0"/>
              </a:rPr>
              <a:t> from an RSA </a:t>
            </a:r>
            <a:r>
              <a:rPr lang="en-US" sz="2400" dirty="0" err="1" smtClean="0">
                <a:latin typeface="Times New Roman" pitchFamily="18" charset="0"/>
              </a:rPr>
              <a:t>ciphertext</a:t>
            </a:r>
            <a:r>
              <a:rPr lang="en-US" sz="2400" dirty="0" smtClean="0">
                <a:latin typeface="Times New Roman" pitchFamily="18" charset="0"/>
              </a:rPr>
              <a:t> </a:t>
            </a:r>
            <a:r>
              <a:rPr lang="en-US" sz="2400" i="1" dirty="0" smtClean="0">
                <a:latin typeface="Times New Roman" pitchFamily="18" charset="0"/>
              </a:rPr>
              <a:t>c </a:t>
            </a:r>
            <a:r>
              <a:rPr lang="en-US" sz="2400" dirty="0" smtClean="0">
                <a:latin typeface="Times New Roman" pitchFamily="18" charset="0"/>
              </a:rPr>
              <a:t>is easy if factoring is possible.</a:t>
            </a:r>
            <a:endParaRPr lang="en-US" sz="2800" dirty="0" smtClean="0">
              <a:solidFill>
                <a:srgbClr val="008000"/>
              </a:solidFill>
              <a:latin typeface="Times New Roman" pitchFamily="18" charset="0"/>
            </a:endParaRPr>
          </a:p>
          <a:p>
            <a:pPr marL="609600" indent="-609600" eaLnBrk="1" hangingPunct="1">
              <a:lnSpc>
                <a:spcPct val="80000"/>
              </a:lnSpc>
              <a:spcBef>
                <a:spcPts val="1200"/>
              </a:spcBef>
              <a:buFontTx/>
              <a:buAutoNum type="arabicPeriod" startAt="2"/>
              <a:defRPr/>
            </a:pPr>
            <a:r>
              <a:rPr lang="en-US" sz="2800" dirty="0" smtClean="0">
                <a:solidFill>
                  <a:srgbClr val="008000"/>
                </a:solidFill>
                <a:latin typeface="Times New Roman" pitchFamily="18" charset="0"/>
              </a:rPr>
              <a:t>The RSA problem </a:t>
            </a:r>
          </a:p>
          <a:p>
            <a:pPr marL="0" indent="0" eaLnBrk="1" hangingPunct="1">
              <a:buFontTx/>
              <a:buNone/>
              <a:defRPr/>
            </a:pPr>
            <a:r>
              <a:rPr lang="en-US" sz="2400" dirty="0" smtClean="0">
                <a:latin typeface="Times New Roman" pitchFamily="18" charset="0"/>
              </a:rPr>
              <a:t>Recovering the plaintext </a:t>
            </a:r>
            <a:r>
              <a:rPr lang="en-US" sz="2400" i="1" dirty="0" smtClean="0">
                <a:latin typeface="Times New Roman" pitchFamily="18" charset="0"/>
              </a:rPr>
              <a:t>m</a:t>
            </a:r>
            <a:r>
              <a:rPr lang="en-US" sz="2400" dirty="0" smtClean="0">
                <a:latin typeface="Times New Roman" pitchFamily="18" charset="0"/>
              </a:rPr>
              <a:t> from an RSA </a:t>
            </a:r>
            <a:r>
              <a:rPr lang="en-US" sz="2400" dirty="0" err="1" smtClean="0">
                <a:latin typeface="Times New Roman" pitchFamily="18" charset="0"/>
              </a:rPr>
              <a:t>ciphertext</a:t>
            </a:r>
            <a:r>
              <a:rPr lang="en-US" sz="2400" dirty="0" smtClean="0">
                <a:latin typeface="Times New Roman" pitchFamily="18" charset="0"/>
              </a:rPr>
              <a:t> </a:t>
            </a:r>
            <a:r>
              <a:rPr lang="en-US" sz="2400" i="1" dirty="0" smtClean="0">
                <a:latin typeface="Times New Roman" pitchFamily="18" charset="0"/>
              </a:rPr>
              <a:t>c </a:t>
            </a:r>
            <a:r>
              <a:rPr lang="en-US" sz="2400" dirty="0" smtClean="0">
                <a:latin typeface="Times New Roman" pitchFamily="18" charset="0"/>
              </a:rPr>
              <a:t>is easy if the RSA problem is easy.</a:t>
            </a:r>
            <a:endParaRPr lang="en-US" sz="2800" dirty="0" smtClean="0">
              <a:latin typeface="Times New Roman" pitchFamily="18" charset="0"/>
            </a:endParaRPr>
          </a:p>
          <a:p>
            <a:pPr marL="609600" indent="-609600" eaLnBrk="1" hangingPunct="1">
              <a:lnSpc>
                <a:spcPct val="80000"/>
              </a:lnSpc>
              <a:spcBef>
                <a:spcPts val="1200"/>
              </a:spcBef>
              <a:buFontTx/>
              <a:buAutoNum type="arabicPeriod" startAt="3"/>
              <a:defRPr/>
            </a:pPr>
            <a:r>
              <a:rPr lang="en-US" sz="2800" dirty="0" smtClean="0">
                <a:solidFill>
                  <a:srgbClr val="008000"/>
                </a:solidFill>
                <a:latin typeface="Times New Roman" pitchFamily="18" charset="0"/>
              </a:rPr>
              <a:t>Relation between factoring and the RSA problem</a:t>
            </a:r>
          </a:p>
          <a:p>
            <a:pPr marL="990600" lvl="1" indent="-533400" eaLnBrk="1" hangingPunct="1">
              <a:lnSpc>
                <a:spcPct val="80000"/>
              </a:lnSpc>
              <a:buFontTx/>
              <a:buChar char="•"/>
              <a:defRPr/>
            </a:pPr>
            <a:r>
              <a:rPr lang="en-US" sz="2400" dirty="0" smtClean="0">
                <a:latin typeface="Times New Roman" pitchFamily="18" charset="0"/>
              </a:rPr>
              <a:t>If Factoring is easy then the RSA problem is easy.</a:t>
            </a:r>
          </a:p>
          <a:p>
            <a:pPr marL="990600" lvl="1" indent="-533400" eaLnBrk="1" hangingPunct="1">
              <a:lnSpc>
                <a:spcPct val="80000"/>
              </a:lnSpc>
              <a:buFontTx/>
              <a:buChar char="•"/>
              <a:defRPr/>
            </a:pPr>
            <a:r>
              <a:rPr lang="en-US" sz="2400" dirty="0" smtClean="0">
                <a:latin typeface="Times New Roman" pitchFamily="18" charset="0"/>
              </a:rPr>
              <a:t>The converse is likely not to be true.</a:t>
            </a:r>
          </a:p>
          <a:p>
            <a:pPr marL="609600" indent="-609600" eaLnBrk="1" hangingPunct="1">
              <a:lnSpc>
                <a:spcPct val="80000"/>
              </a:lnSpc>
              <a:buFontTx/>
              <a:buNone/>
              <a:defRPr/>
            </a:pPr>
            <a:endParaRPr lang="en-US" sz="2800" dirty="0" smtClean="0">
              <a:latin typeface="Times New Roman" pitchFamily="18" charset="0"/>
            </a:endParaRPr>
          </a:p>
          <a:p>
            <a:pPr marL="609600" indent="-609600" eaLnBrk="1" hangingPunct="1">
              <a:lnSpc>
                <a:spcPct val="80000"/>
              </a:lnSpc>
              <a:buFontTx/>
              <a:buNone/>
              <a:defRPr/>
            </a:pPr>
            <a:r>
              <a:rPr lang="en-US" sz="1800" i="1" dirty="0" smtClean="0">
                <a:latin typeface="Arial Narrow" pitchFamily="34" charset="0"/>
              </a:rPr>
              <a:t>     </a:t>
            </a:r>
          </a:p>
        </p:txBody>
      </p:sp>
      <p:sp>
        <p:nvSpPr>
          <p:cNvPr id="2" name="日期占位符 1"/>
          <p:cNvSpPr>
            <a:spLocks noGrp="1"/>
          </p:cNvSpPr>
          <p:nvPr>
            <p:ph type="dt" sz="half" idx="10"/>
          </p:nvPr>
        </p:nvSpPr>
        <p:spPr/>
        <p:txBody>
          <a:bodyPr/>
          <a:lstStyle/>
          <a:p>
            <a:r>
              <a:rPr lang="en-US" altLang="zh-CN" smtClean="0"/>
              <a:t>Tue, 23/10/2018</a:t>
            </a:r>
            <a:endParaRPr lang="zh-CN" altLang="en-US"/>
          </a:p>
        </p:txBody>
      </p:sp>
      <p:sp>
        <p:nvSpPr>
          <p:cNvPr id="4" name="灯片编号占位符 3"/>
          <p:cNvSpPr>
            <a:spLocks noGrp="1"/>
          </p:cNvSpPr>
          <p:nvPr>
            <p:ph type="sldNum" sz="quarter" idx="12"/>
          </p:nvPr>
        </p:nvSpPr>
        <p:spPr/>
        <p:txBody>
          <a:bodyPr/>
          <a:lstStyle/>
          <a:p>
            <a:fld id="{307DBBA9-9A35-4F48-9514-97E3FDC98A6C}" type="slidenum">
              <a:rPr lang="zh-CN" altLang="en-US" smtClean="0"/>
              <a:pPr/>
              <a:t>35</a:t>
            </a:fld>
            <a:endParaRPr lang="zh-CN" altLang="en-US"/>
          </a:p>
        </p:txBody>
      </p:sp>
    </p:spTree>
    <p:extLst>
      <p:ext uri="{BB962C8B-B14F-4D97-AF65-F5344CB8AC3E}">
        <p14:creationId xmlns:p14="http://schemas.microsoft.com/office/powerpoint/2010/main" val="32558450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95400" y="304800"/>
            <a:ext cx="9144000" cy="1143000"/>
          </a:xfrm>
        </p:spPr>
        <p:txBody>
          <a:bodyPr/>
          <a:lstStyle/>
          <a:p>
            <a:pPr eaLnBrk="1" hangingPunct="1">
              <a:defRPr/>
            </a:pPr>
            <a:r>
              <a:rPr lang="en-US" sz="4000" dirty="0" smtClean="0">
                <a:solidFill>
                  <a:schemeClr val="accent2">
                    <a:lumMod val="50000"/>
                  </a:schemeClr>
                </a:solidFill>
                <a:latin typeface="Comic Sans MS" pitchFamily="66" charset="0"/>
              </a:rPr>
              <a:t>The RSA Problem</a:t>
            </a:r>
          </a:p>
        </p:txBody>
      </p:sp>
      <p:sp>
        <p:nvSpPr>
          <p:cNvPr id="23555" name="Rectangle 3"/>
          <p:cNvSpPr>
            <a:spLocks noChangeArrowheads="1"/>
          </p:cNvSpPr>
          <p:nvPr/>
        </p:nvSpPr>
        <p:spPr bwMode="auto">
          <a:xfrm>
            <a:off x="1295400" y="1905000"/>
            <a:ext cx="723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spcAft>
                <a:spcPct val="20000"/>
              </a:spcAft>
              <a:buFontTx/>
              <a:buChar char="•"/>
            </a:pPr>
            <a:r>
              <a:rPr lang="en-US" sz="2800">
                <a:latin typeface="Times New Roman" pitchFamily="18" charset="0"/>
              </a:rPr>
              <a:t>INPUT  </a:t>
            </a:r>
          </a:p>
          <a:p>
            <a:pPr marL="742950" lvl="1" indent="-285750">
              <a:spcBef>
                <a:spcPct val="20000"/>
              </a:spcBef>
              <a:buFontTx/>
              <a:buChar char="–"/>
            </a:pPr>
            <a:r>
              <a:rPr lang="en-US" sz="2800" i="1">
                <a:latin typeface="Times New Roman" pitchFamily="18" charset="0"/>
              </a:rPr>
              <a:t>N</a:t>
            </a:r>
            <a:r>
              <a:rPr lang="en-US" sz="2800">
                <a:latin typeface="Times New Roman" pitchFamily="18" charset="0"/>
              </a:rPr>
              <a:t> = </a:t>
            </a:r>
            <a:r>
              <a:rPr lang="en-US" sz="2800" i="1">
                <a:latin typeface="Times New Roman" pitchFamily="18" charset="0"/>
              </a:rPr>
              <a:t>pq</a:t>
            </a:r>
            <a:r>
              <a:rPr lang="en-US" sz="2800">
                <a:latin typeface="Times New Roman" pitchFamily="18" charset="0"/>
              </a:rPr>
              <a:t>  with </a:t>
            </a:r>
            <a:r>
              <a:rPr lang="en-US" sz="2800" i="1">
                <a:latin typeface="Times New Roman" pitchFamily="18" charset="0"/>
              </a:rPr>
              <a:t>p,q</a:t>
            </a:r>
            <a:r>
              <a:rPr lang="en-US" sz="2800">
                <a:latin typeface="Times New Roman" pitchFamily="18" charset="0"/>
              </a:rPr>
              <a:t> prime nmbers.</a:t>
            </a:r>
          </a:p>
          <a:p>
            <a:pPr marL="742950" lvl="1" indent="-285750">
              <a:spcBef>
                <a:spcPct val="20000"/>
              </a:spcBef>
              <a:buFontTx/>
              <a:buChar char="–"/>
            </a:pPr>
            <a:r>
              <a:rPr lang="en-US" sz="2800" i="1">
                <a:latin typeface="Times New Roman" pitchFamily="18" charset="0"/>
              </a:rPr>
              <a:t>e</a:t>
            </a:r>
            <a:r>
              <a:rPr lang="en-US" sz="2800">
                <a:latin typeface="Times New Roman" pitchFamily="18" charset="0"/>
              </a:rPr>
              <a:t> an integer such that  gcd(</a:t>
            </a:r>
            <a:r>
              <a:rPr lang="en-US" sz="2800" i="1">
                <a:latin typeface="Times New Roman" pitchFamily="18" charset="0"/>
              </a:rPr>
              <a:t>e</a:t>
            </a:r>
            <a:r>
              <a:rPr lang="en-US" sz="2800">
                <a:latin typeface="Times New Roman" pitchFamily="18" charset="0"/>
              </a:rPr>
              <a:t>,(</a:t>
            </a:r>
            <a:r>
              <a:rPr lang="en-US" sz="2800" i="1">
                <a:latin typeface="Times New Roman" pitchFamily="18" charset="0"/>
              </a:rPr>
              <a:t>p</a:t>
            </a:r>
            <a:r>
              <a:rPr lang="en-US" sz="2800">
                <a:latin typeface="Times New Roman" pitchFamily="18" charset="0"/>
              </a:rPr>
              <a:t>-1)(</a:t>
            </a:r>
            <a:r>
              <a:rPr lang="en-US" sz="2800" i="1">
                <a:latin typeface="Times New Roman" pitchFamily="18" charset="0"/>
              </a:rPr>
              <a:t>q</a:t>
            </a:r>
            <a:r>
              <a:rPr lang="en-US" sz="2800">
                <a:latin typeface="Times New Roman" pitchFamily="18" charset="0"/>
              </a:rPr>
              <a:t>-1)) =1</a:t>
            </a:r>
          </a:p>
          <a:p>
            <a:pPr marL="742950" lvl="1" indent="-285750">
              <a:spcBef>
                <a:spcPct val="20000"/>
              </a:spcBef>
              <a:buFontTx/>
              <a:buChar char="–"/>
            </a:pPr>
            <a:r>
              <a:rPr lang="en-US" sz="2800" i="1">
                <a:latin typeface="Times New Roman" pitchFamily="18" charset="0"/>
              </a:rPr>
              <a:t>c</a:t>
            </a:r>
            <a:r>
              <a:rPr lang="en-US" sz="2800">
                <a:latin typeface="Times New Roman" pitchFamily="18" charset="0"/>
              </a:rPr>
              <a:t> </a:t>
            </a:r>
            <a:r>
              <a:rPr lang="en-US" sz="2800">
                <a:latin typeface="Times New Roman" pitchFamily="18" charset="0"/>
                <a:sym typeface="Symbol" pitchFamily="18" charset="2"/>
              </a:rPr>
              <a:t></a:t>
            </a:r>
            <a:r>
              <a:rPr lang="en-US" sz="2800" baseline="-20000">
                <a:latin typeface="Times New Roman" pitchFamily="18" charset="0"/>
                <a:sym typeface="Symbol" pitchFamily="18" charset="2"/>
              </a:rPr>
              <a:t> </a:t>
            </a:r>
            <a:r>
              <a:rPr lang="en-US" sz="2800" i="1">
                <a:latin typeface="Times New Roman" pitchFamily="18" charset="0"/>
              </a:rPr>
              <a:t>Z</a:t>
            </a:r>
            <a:r>
              <a:rPr lang="en-US" sz="2800" i="1" baseline="-25000">
                <a:latin typeface="Times New Roman" pitchFamily="18" charset="0"/>
              </a:rPr>
              <a:t>N</a:t>
            </a:r>
            <a:r>
              <a:rPr lang="en-US" sz="2800" i="1" baseline="30000">
                <a:latin typeface="Times New Roman" pitchFamily="18" charset="0"/>
              </a:rPr>
              <a:t> </a:t>
            </a:r>
            <a:r>
              <a:rPr lang="en-US" sz="2800">
                <a:latin typeface="Times New Roman" pitchFamily="18" charset="0"/>
              </a:rPr>
              <a:t>.</a:t>
            </a:r>
          </a:p>
          <a:p>
            <a:pPr marL="342900" indent="-342900">
              <a:spcBef>
                <a:spcPts val="1200"/>
              </a:spcBef>
              <a:buFontTx/>
              <a:buChar char="•"/>
            </a:pPr>
            <a:r>
              <a:rPr lang="en-US" sz="2800">
                <a:latin typeface="Times New Roman" pitchFamily="18" charset="0"/>
              </a:rPr>
              <a:t>OUTPUT</a:t>
            </a:r>
          </a:p>
          <a:p>
            <a:pPr marL="742950" lvl="1" indent="-285750">
              <a:spcBef>
                <a:spcPct val="20000"/>
              </a:spcBef>
              <a:spcAft>
                <a:spcPct val="20000"/>
              </a:spcAft>
              <a:buFontTx/>
              <a:buChar char="–"/>
            </a:pPr>
            <a:r>
              <a:rPr lang="en-US" sz="2800">
                <a:latin typeface="Times New Roman" pitchFamily="18" charset="0"/>
              </a:rPr>
              <a:t>The unique integer</a:t>
            </a:r>
            <a:r>
              <a:rPr lang="en-US" sz="2800" i="1">
                <a:latin typeface="Times New Roman" pitchFamily="18" charset="0"/>
              </a:rPr>
              <a:t>  m</a:t>
            </a:r>
            <a:r>
              <a:rPr lang="en-US" sz="2800">
                <a:latin typeface="Times New Roman" pitchFamily="18" charset="0"/>
              </a:rPr>
              <a:t> </a:t>
            </a:r>
            <a:r>
              <a:rPr lang="en-US" sz="2800">
                <a:latin typeface="Times New Roman" pitchFamily="18" charset="0"/>
                <a:sym typeface="Symbol" pitchFamily="18" charset="2"/>
              </a:rPr>
              <a:t></a:t>
            </a:r>
            <a:r>
              <a:rPr lang="en-US" sz="2800" baseline="-20000">
                <a:latin typeface="Times New Roman" pitchFamily="18" charset="0"/>
                <a:sym typeface="Symbol" pitchFamily="18" charset="2"/>
              </a:rPr>
              <a:t> </a:t>
            </a:r>
            <a:r>
              <a:rPr lang="en-US" sz="2800" i="1">
                <a:latin typeface="Times New Roman" pitchFamily="18" charset="0"/>
              </a:rPr>
              <a:t>Z</a:t>
            </a:r>
            <a:r>
              <a:rPr lang="en-US" sz="2800" i="1" baseline="-25000">
                <a:latin typeface="Times New Roman" pitchFamily="18" charset="0"/>
              </a:rPr>
              <a:t>N</a:t>
            </a:r>
            <a:r>
              <a:rPr lang="en-US" sz="2800" i="1" baseline="30000">
                <a:latin typeface="Times New Roman" pitchFamily="18" charset="0"/>
              </a:rPr>
              <a:t> </a:t>
            </a:r>
            <a:r>
              <a:rPr lang="en-US" sz="2800" i="1">
                <a:latin typeface="Times New Roman" pitchFamily="18" charset="0"/>
              </a:rPr>
              <a:t> </a:t>
            </a:r>
            <a:r>
              <a:rPr lang="en-US" sz="2800">
                <a:latin typeface="Times New Roman" pitchFamily="18" charset="0"/>
              </a:rPr>
              <a:t>such that        </a:t>
            </a:r>
            <a:r>
              <a:rPr lang="en-US" sz="2800" i="1">
                <a:latin typeface="Times New Roman" pitchFamily="18" charset="0"/>
              </a:rPr>
              <a:t> m</a:t>
            </a:r>
            <a:r>
              <a:rPr lang="en-US" sz="2800" i="1" baseline="30000">
                <a:latin typeface="Times New Roman" pitchFamily="18" charset="0"/>
              </a:rPr>
              <a:t>e</a:t>
            </a:r>
            <a:r>
              <a:rPr lang="en-US" sz="2800" i="1">
                <a:latin typeface="Times New Roman" pitchFamily="18" charset="0"/>
              </a:rPr>
              <a:t> </a:t>
            </a:r>
            <a:r>
              <a:rPr lang="en-US" sz="2800" i="1">
                <a:latin typeface="Times New Roman" pitchFamily="18" charset="0"/>
                <a:sym typeface="Symbol" pitchFamily="18" charset="2"/>
              </a:rPr>
              <a:t></a:t>
            </a:r>
            <a:r>
              <a:rPr lang="en-US" sz="2800" i="1">
                <a:latin typeface="Times New Roman" pitchFamily="18" charset="0"/>
              </a:rPr>
              <a:t> c </a:t>
            </a:r>
            <a:r>
              <a:rPr lang="en-US" sz="2800">
                <a:latin typeface="Times New Roman" pitchFamily="18" charset="0"/>
              </a:rPr>
              <a:t>(mod </a:t>
            </a:r>
            <a:r>
              <a:rPr lang="en-US" sz="2800" i="1">
                <a:latin typeface="Times New Roman" pitchFamily="18" charset="0"/>
              </a:rPr>
              <a:t>N </a:t>
            </a:r>
            <a:r>
              <a:rPr lang="en-US" sz="2800">
                <a:latin typeface="Times New Roman" pitchFamily="18" charset="0"/>
              </a:rPr>
              <a:t>)</a:t>
            </a:r>
          </a:p>
        </p:txBody>
      </p:sp>
      <p:sp>
        <p:nvSpPr>
          <p:cNvPr id="2" name="日期占位符 1"/>
          <p:cNvSpPr>
            <a:spLocks noGrp="1"/>
          </p:cNvSpPr>
          <p:nvPr>
            <p:ph type="dt" sz="half" idx="10"/>
          </p:nvPr>
        </p:nvSpPr>
        <p:spPr/>
        <p:txBody>
          <a:bodyPr/>
          <a:lstStyle/>
          <a:p>
            <a:r>
              <a:rPr lang="en-US" altLang="zh-CN" smtClean="0"/>
              <a:t>Tue, 23/10/2018</a:t>
            </a:r>
            <a:endParaRPr lang="zh-CN" altLang="en-US"/>
          </a:p>
        </p:txBody>
      </p:sp>
      <p:sp>
        <p:nvSpPr>
          <p:cNvPr id="4" name="灯片编号占位符 3"/>
          <p:cNvSpPr>
            <a:spLocks noGrp="1"/>
          </p:cNvSpPr>
          <p:nvPr>
            <p:ph type="sldNum" sz="quarter" idx="12"/>
          </p:nvPr>
        </p:nvSpPr>
        <p:spPr/>
        <p:txBody>
          <a:bodyPr/>
          <a:lstStyle/>
          <a:p>
            <a:fld id="{307DBBA9-9A35-4F48-9514-97E3FDC98A6C}" type="slidenum">
              <a:rPr lang="zh-CN" altLang="en-US" smtClean="0"/>
              <a:pPr/>
              <a:t>36</a:t>
            </a:fld>
            <a:endParaRPr lang="zh-CN" altLang="en-US"/>
          </a:p>
        </p:txBody>
      </p:sp>
    </p:spTree>
    <p:extLst>
      <p:ext uri="{BB962C8B-B14F-4D97-AF65-F5344CB8AC3E}">
        <p14:creationId xmlns:p14="http://schemas.microsoft.com/office/powerpoint/2010/main" val="3028398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95400" y="381000"/>
            <a:ext cx="9144000" cy="1143000"/>
          </a:xfrm>
        </p:spPr>
        <p:txBody>
          <a:bodyPr/>
          <a:lstStyle/>
          <a:p>
            <a:pPr eaLnBrk="1" hangingPunct="1">
              <a:defRPr/>
            </a:pPr>
            <a:r>
              <a:rPr lang="en-US" sz="4000" dirty="0" smtClean="0">
                <a:solidFill>
                  <a:schemeClr val="accent2">
                    <a:lumMod val="50000"/>
                  </a:schemeClr>
                </a:solidFill>
                <a:latin typeface="Comic Sans MS" pitchFamily="66" charset="0"/>
              </a:rPr>
              <a:t>The RSA Assumption</a:t>
            </a:r>
          </a:p>
        </p:txBody>
      </p:sp>
      <p:sp>
        <p:nvSpPr>
          <p:cNvPr id="24579" name="Rectangle 3"/>
          <p:cNvSpPr>
            <a:spLocks noChangeArrowheads="1"/>
          </p:cNvSpPr>
          <p:nvPr/>
        </p:nvSpPr>
        <p:spPr bwMode="auto">
          <a:xfrm>
            <a:off x="914400" y="1981200"/>
            <a:ext cx="7696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30000"/>
              </a:spcBef>
              <a:spcAft>
                <a:spcPct val="20000"/>
              </a:spcAft>
              <a:buFontTx/>
              <a:buChar char="•"/>
              <a:defRPr/>
            </a:pPr>
            <a:r>
              <a:rPr lang="en-US" sz="2800" dirty="0">
                <a:latin typeface="Times New Roman" pitchFamily="18" charset="0"/>
              </a:rPr>
              <a:t>An RSA solver is a PPT algorithm that solves the RSA problem</a:t>
            </a:r>
            <a:r>
              <a:rPr lang="en-US" sz="2800" dirty="0">
                <a:latin typeface="Times New Roman" pitchFamily="18" charset="0"/>
                <a:sym typeface="Symbol" pitchFamily="18" charset="2"/>
              </a:rPr>
              <a:t>.</a:t>
            </a:r>
          </a:p>
          <a:p>
            <a:pPr marL="342900" indent="-342900">
              <a:lnSpc>
                <a:spcPct val="105000"/>
              </a:lnSpc>
              <a:spcBef>
                <a:spcPct val="30000"/>
              </a:spcBef>
              <a:spcAft>
                <a:spcPct val="20000"/>
              </a:spcAft>
              <a:buFontTx/>
              <a:buChar char="•"/>
              <a:defRPr/>
            </a:pPr>
            <a:r>
              <a:rPr lang="en-US" sz="2800" dirty="0">
                <a:latin typeface="Times New Roman" pitchFamily="18" charset="0"/>
                <a:sym typeface="Symbol" pitchFamily="18" charset="2"/>
              </a:rPr>
              <a:t>The RSA Assumption is that, for any RSA solver, there exists a negligible function </a:t>
            </a:r>
            <a:r>
              <a:rPr lang="en-US" sz="2800" dirty="0" err="1">
                <a:latin typeface="+mj-lt"/>
                <a:sym typeface="Symbol" pitchFamily="18" charset="2"/>
              </a:rPr>
              <a:t>negl</a:t>
            </a:r>
            <a:r>
              <a:rPr lang="en-US" sz="2800" dirty="0">
                <a:latin typeface="Times New Roman" pitchFamily="18" charset="0"/>
                <a:sym typeface="Symbol" pitchFamily="18" charset="2"/>
              </a:rPr>
              <a:t> such that: </a:t>
            </a:r>
          </a:p>
          <a:p>
            <a:pPr marL="914400" lvl="1" indent="-457200">
              <a:lnSpc>
                <a:spcPct val="105000"/>
              </a:lnSpc>
              <a:spcBef>
                <a:spcPct val="30000"/>
              </a:spcBef>
              <a:spcAft>
                <a:spcPct val="20000"/>
              </a:spcAft>
              <a:buFont typeface="Times New Roman" pitchFamily="18" charset="0"/>
              <a:buChar char="―"/>
              <a:defRPr/>
            </a:pPr>
            <a:r>
              <a:rPr lang="en-US" sz="2800" dirty="0">
                <a:latin typeface="Times New Roman" pitchFamily="18" charset="0"/>
                <a:sym typeface="Symbol" pitchFamily="18" charset="2"/>
              </a:rPr>
              <a:t>for an arbitrary instance of the RSA problem, the RSA solver will succeed with probability       </a:t>
            </a:r>
            <a:r>
              <a:rPr lang="en-US" sz="2800" dirty="0" err="1">
                <a:latin typeface="+mj-lt"/>
                <a:sym typeface="Symbol" pitchFamily="18" charset="2"/>
              </a:rPr>
              <a:t>negl</a:t>
            </a:r>
            <a:r>
              <a:rPr lang="en-US" sz="2800" dirty="0">
                <a:latin typeface="+mj-lt"/>
                <a:sym typeface="Symbol" pitchFamily="18" charset="2"/>
              </a:rPr>
              <a:t> </a:t>
            </a:r>
            <a:r>
              <a:rPr lang="en-US" sz="2800" dirty="0">
                <a:latin typeface="Times New Roman" pitchFamily="18" charset="0"/>
                <a:sym typeface="Symbol" pitchFamily="18" charset="2"/>
              </a:rPr>
              <a:t>for all sufficiently large  inputs.</a:t>
            </a:r>
          </a:p>
          <a:p>
            <a:pPr marL="342900" indent="-342900">
              <a:lnSpc>
                <a:spcPct val="105000"/>
              </a:lnSpc>
              <a:spcBef>
                <a:spcPct val="30000"/>
              </a:spcBef>
              <a:spcAft>
                <a:spcPct val="20000"/>
              </a:spcAft>
              <a:buFontTx/>
              <a:buChar char="•"/>
              <a:defRPr/>
            </a:pPr>
            <a:endParaRPr lang="en-US" sz="2800" dirty="0">
              <a:latin typeface="Times New Roman" pitchFamily="18" charset="0"/>
              <a:sym typeface="Symbol" pitchFamily="18" charset="2"/>
            </a:endParaRPr>
          </a:p>
        </p:txBody>
      </p:sp>
      <p:sp>
        <p:nvSpPr>
          <p:cNvPr id="2" name="日期占位符 1"/>
          <p:cNvSpPr>
            <a:spLocks noGrp="1"/>
          </p:cNvSpPr>
          <p:nvPr>
            <p:ph type="dt" sz="half" idx="10"/>
          </p:nvPr>
        </p:nvSpPr>
        <p:spPr/>
        <p:txBody>
          <a:bodyPr/>
          <a:lstStyle/>
          <a:p>
            <a:r>
              <a:rPr lang="en-US" altLang="zh-CN" smtClean="0"/>
              <a:t>Tue, 23/10/2018</a:t>
            </a:r>
            <a:endParaRPr lang="zh-CN" altLang="en-US"/>
          </a:p>
        </p:txBody>
      </p:sp>
      <p:sp>
        <p:nvSpPr>
          <p:cNvPr id="4" name="灯片编号占位符 3"/>
          <p:cNvSpPr>
            <a:spLocks noGrp="1"/>
          </p:cNvSpPr>
          <p:nvPr>
            <p:ph type="sldNum" sz="quarter" idx="12"/>
          </p:nvPr>
        </p:nvSpPr>
        <p:spPr/>
        <p:txBody>
          <a:bodyPr/>
          <a:lstStyle/>
          <a:p>
            <a:fld id="{307DBBA9-9A35-4F48-9514-97E3FDC98A6C}" type="slidenum">
              <a:rPr lang="zh-CN" altLang="en-US" smtClean="0"/>
              <a:pPr/>
              <a:t>37</a:t>
            </a:fld>
            <a:endParaRPr lang="zh-CN" altLang="en-US"/>
          </a:p>
        </p:txBody>
      </p:sp>
    </p:spTree>
    <p:extLst>
      <p:ext uri="{BB962C8B-B14F-4D97-AF65-F5344CB8AC3E}">
        <p14:creationId xmlns:p14="http://schemas.microsoft.com/office/powerpoint/2010/main" val="974704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4400" y="381000"/>
            <a:ext cx="9144000" cy="1143000"/>
          </a:xfrm>
        </p:spPr>
        <p:txBody>
          <a:bodyPr>
            <a:normAutofit/>
          </a:bodyPr>
          <a:lstStyle/>
          <a:p>
            <a:pPr eaLnBrk="1" hangingPunct="1">
              <a:defRPr/>
            </a:pPr>
            <a:r>
              <a:rPr lang="en-US" sz="3800" dirty="0" smtClean="0">
                <a:solidFill>
                  <a:schemeClr val="accent2">
                    <a:lumMod val="50000"/>
                  </a:schemeClr>
                </a:solidFill>
                <a:latin typeface="Comic Sans MS" pitchFamily="66" charset="0"/>
              </a:rPr>
              <a:t>The Integer Factorization Problem</a:t>
            </a:r>
          </a:p>
        </p:txBody>
      </p:sp>
      <p:sp>
        <p:nvSpPr>
          <p:cNvPr id="25603" name="Rectangle 3"/>
          <p:cNvSpPr>
            <a:spLocks noChangeArrowheads="1"/>
          </p:cNvSpPr>
          <p:nvPr/>
        </p:nvSpPr>
        <p:spPr bwMode="auto">
          <a:xfrm>
            <a:off x="990600" y="2057400"/>
            <a:ext cx="7848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spcAft>
                <a:spcPct val="20000"/>
              </a:spcAft>
            </a:pPr>
            <a:r>
              <a:rPr lang="en-US" sz="2800">
                <a:latin typeface="Times New Roman" pitchFamily="18" charset="0"/>
              </a:rPr>
              <a:t>The IF Problem  (IF)</a:t>
            </a:r>
            <a:endParaRPr lang="en-US" sz="2600">
              <a:latin typeface="Times New Roman" pitchFamily="18" charset="0"/>
            </a:endParaRPr>
          </a:p>
          <a:p>
            <a:pPr marL="342900" indent="-342900">
              <a:spcBef>
                <a:spcPct val="20000"/>
              </a:spcBef>
              <a:spcAft>
                <a:spcPct val="20000"/>
              </a:spcAft>
              <a:buFontTx/>
              <a:buChar char="•"/>
            </a:pPr>
            <a:r>
              <a:rPr lang="en-US" sz="2600">
                <a:latin typeface="Times New Roman" pitchFamily="18" charset="0"/>
              </a:rPr>
              <a:t>INPUT  </a:t>
            </a:r>
          </a:p>
          <a:p>
            <a:pPr marL="742950" lvl="1" indent="-285750">
              <a:spcBef>
                <a:spcPct val="20000"/>
              </a:spcBef>
              <a:buFontTx/>
              <a:buChar char="–"/>
            </a:pPr>
            <a:r>
              <a:rPr lang="en-US" sz="2400" i="1">
                <a:latin typeface="Times New Roman" pitchFamily="18" charset="0"/>
              </a:rPr>
              <a:t>N</a:t>
            </a:r>
            <a:r>
              <a:rPr lang="en-US" sz="2400">
                <a:latin typeface="Times New Roman" pitchFamily="18" charset="0"/>
              </a:rPr>
              <a:t>  an odd composite integer with at least two distinct prime factors.</a:t>
            </a:r>
          </a:p>
          <a:p>
            <a:pPr marL="342900" indent="-342900">
              <a:spcBef>
                <a:spcPts val="1200"/>
              </a:spcBef>
              <a:buFontTx/>
              <a:buChar char="•"/>
            </a:pPr>
            <a:r>
              <a:rPr lang="en-US" sz="2600">
                <a:latin typeface="Times New Roman" pitchFamily="18" charset="0"/>
              </a:rPr>
              <a:t>OUTPUT</a:t>
            </a:r>
          </a:p>
          <a:p>
            <a:pPr marL="742950" lvl="1" indent="-285750">
              <a:spcBef>
                <a:spcPct val="20000"/>
              </a:spcBef>
              <a:spcAft>
                <a:spcPct val="20000"/>
              </a:spcAft>
              <a:buFontTx/>
              <a:buChar char="–"/>
            </a:pPr>
            <a:r>
              <a:rPr lang="en-US" sz="2400">
                <a:latin typeface="Times New Roman" pitchFamily="18" charset="0"/>
              </a:rPr>
              <a:t>A prime </a:t>
            </a:r>
            <a:r>
              <a:rPr lang="en-US" sz="2400" i="1">
                <a:latin typeface="Times New Roman" pitchFamily="18" charset="0"/>
              </a:rPr>
              <a:t>p</a:t>
            </a:r>
            <a:r>
              <a:rPr lang="en-US" sz="2400">
                <a:latin typeface="Times New Roman" pitchFamily="18" charset="0"/>
              </a:rPr>
              <a:t> such that </a:t>
            </a:r>
            <a:r>
              <a:rPr lang="en-US" sz="2400" i="1">
                <a:latin typeface="Times New Roman" pitchFamily="18" charset="0"/>
              </a:rPr>
              <a:t> p </a:t>
            </a:r>
            <a:r>
              <a:rPr lang="en-US" sz="2400">
                <a:latin typeface="Times New Roman" pitchFamily="18" charset="0"/>
              </a:rPr>
              <a:t>| </a:t>
            </a:r>
            <a:r>
              <a:rPr lang="en-US" sz="2400" i="1">
                <a:latin typeface="Times New Roman" pitchFamily="18" charset="0"/>
              </a:rPr>
              <a:t>N</a:t>
            </a:r>
            <a:r>
              <a:rPr lang="en-US" sz="2400">
                <a:latin typeface="Times New Roman" pitchFamily="18" charset="0"/>
              </a:rPr>
              <a:t>.</a:t>
            </a:r>
          </a:p>
        </p:txBody>
      </p:sp>
      <p:sp>
        <p:nvSpPr>
          <p:cNvPr id="2" name="日期占位符 1"/>
          <p:cNvSpPr>
            <a:spLocks noGrp="1"/>
          </p:cNvSpPr>
          <p:nvPr>
            <p:ph type="dt" sz="half" idx="10"/>
          </p:nvPr>
        </p:nvSpPr>
        <p:spPr/>
        <p:txBody>
          <a:bodyPr/>
          <a:lstStyle/>
          <a:p>
            <a:r>
              <a:rPr lang="en-US" altLang="zh-CN" smtClean="0"/>
              <a:t>Tue, 23/10/2018</a:t>
            </a:r>
            <a:endParaRPr lang="zh-CN" altLang="en-US"/>
          </a:p>
        </p:txBody>
      </p:sp>
      <p:sp>
        <p:nvSpPr>
          <p:cNvPr id="4" name="灯片编号占位符 3"/>
          <p:cNvSpPr>
            <a:spLocks noGrp="1"/>
          </p:cNvSpPr>
          <p:nvPr>
            <p:ph type="sldNum" sz="quarter" idx="12"/>
          </p:nvPr>
        </p:nvSpPr>
        <p:spPr/>
        <p:txBody>
          <a:bodyPr/>
          <a:lstStyle/>
          <a:p>
            <a:fld id="{307DBBA9-9A35-4F48-9514-97E3FDC98A6C}" type="slidenum">
              <a:rPr lang="zh-CN" altLang="en-US" smtClean="0"/>
              <a:pPr/>
              <a:t>38</a:t>
            </a:fld>
            <a:endParaRPr lang="zh-CN" altLang="en-US"/>
          </a:p>
        </p:txBody>
      </p:sp>
    </p:spTree>
    <p:extLst>
      <p:ext uri="{BB962C8B-B14F-4D97-AF65-F5344CB8AC3E}">
        <p14:creationId xmlns:p14="http://schemas.microsoft.com/office/powerpoint/2010/main" val="1215948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19200" y="304800"/>
            <a:ext cx="9144000" cy="1143000"/>
          </a:xfrm>
        </p:spPr>
        <p:txBody>
          <a:bodyPr/>
          <a:lstStyle/>
          <a:p>
            <a:pPr eaLnBrk="1" hangingPunct="1">
              <a:defRPr/>
            </a:pPr>
            <a:r>
              <a:rPr lang="en-US" sz="4000" dirty="0" smtClean="0">
                <a:solidFill>
                  <a:schemeClr val="accent2">
                    <a:lumMod val="50000"/>
                  </a:schemeClr>
                </a:solidFill>
                <a:latin typeface="Comic Sans MS" pitchFamily="66" charset="0"/>
              </a:rPr>
              <a:t>The IF Assumption</a:t>
            </a:r>
          </a:p>
        </p:txBody>
      </p:sp>
      <p:sp>
        <p:nvSpPr>
          <p:cNvPr id="26627" name="Rectangle 3"/>
          <p:cNvSpPr>
            <a:spLocks noChangeArrowheads="1"/>
          </p:cNvSpPr>
          <p:nvPr/>
        </p:nvSpPr>
        <p:spPr bwMode="auto">
          <a:xfrm>
            <a:off x="1066800" y="1981200"/>
            <a:ext cx="7391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30000"/>
              </a:spcBef>
              <a:spcAft>
                <a:spcPct val="20000"/>
              </a:spcAft>
              <a:buFontTx/>
              <a:buChar char="•"/>
            </a:pPr>
            <a:r>
              <a:rPr lang="en-US" sz="2800">
                <a:latin typeface="Times New Roman" pitchFamily="18" charset="0"/>
              </a:rPr>
              <a:t>An integer factorizer is a PPT algorithm  that solves the IF problem</a:t>
            </a:r>
            <a:r>
              <a:rPr lang="en-US" sz="2800">
                <a:latin typeface="Times New Roman" pitchFamily="18" charset="0"/>
                <a:sym typeface="Symbol" pitchFamily="18" charset="2"/>
              </a:rPr>
              <a:t>.</a:t>
            </a:r>
          </a:p>
          <a:p>
            <a:pPr marL="342900" indent="-342900">
              <a:lnSpc>
                <a:spcPct val="105000"/>
              </a:lnSpc>
              <a:spcBef>
                <a:spcPct val="30000"/>
              </a:spcBef>
              <a:spcAft>
                <a:spcPct val="20000"/>
              </a:spcAft>
              <a:buFontTx/>
              <a:buChar char="•"/>
            </a:pPr>
            <a:r>
              <a:rPr lang="en-US" sz="2800">
                <a:latin typeface="Times New Roman" pitchFamily="18" charset="0"/>
                <a:sym typeface="Symbol" pitchFamily="18" charset="2"/>
              </a:rPr>
              <a:t>The IF Assumption is that, for any IF solver, there exists a negligible function negl such that: </a:t>
            </a:r>
          </a:p>
          <a:p>
            <a:pPr marL="914400" lvl="1" indent="-457200">
              <a:lnSpc>
                <a:spcPct val="105000"/>
              </a:lnSpc>
              <a:spcBef>
                <a:spcPct val="30000"/>
              </a:spcBef>
              <a:spcAft>
                <a:spcPct val="20000"/>
              </a:spcAft>
              <a:buFont typeface="Times New Roman" pitchFamily="18" charset="0"/>
              <a:buChar char="―"/>
            </a:pPr>
            <a:r>
              <a:rPr lang="en-US" sz="2800">
                <a:latin typeface="Times New Roman" pitchFamily="18" charset="0"/>
                <a:sym typeface="Symbol" pitchFamily="18" charset="2"/>
              </a:rPr>
              <a:t>for an arbitrary instance of the IF problem, the IF solver will succeed with probability       negl for all sufficiently large  inputs.</a:t>
            </a:r>
          </a:p>
          <a:p>
            <a:pPr marL="342900" indent="-342900">
              <a:lnSpc>
                <a:spcPct val="105000"/>
              </a:lnSpc>
              <a:spcBef>
                <a:spcPct val="30000"/>
              </a:spcBef>
              <a:spcAft>
                <a:spcPct val="20000"/>
              </a:spcAft>
              <a:buFontTx/>
              <a:buChar char="•"/>
            </a:pPr>
            <a:endParaRPr lang="en-US" sz="2800">
              <a:latin typeface="Times New Roman" pitchFamily="18" charset="0"/>
              <a:sym typeface="Symbol" pitchFamily="18" charset="2"/>
            </a:endParaRPr>
          </a:p>
        </p:txBody>
      </p:sp>
      <p:sp>
        <p:nvSpPr>
          <p:cNvPr id="2" name="日期占位符 1"/>
          <p:cNvSpPr>
            <a:spLocks noGrp="1"/>
          </p:cNvSpPr>
          <p:nvPr>
            <p:ph type="dt" sz="half" idx="10"/>
          </p:nvPr>
        </p:nvSpPr>
        <p:spPr/>
        <p:txBody>
          <a:bodyPr/>
          <a:lstStyle/>
          <a:p>
            <a:r>
              <a:rPr lang="en-US" altLang="zh-CN" smtClean="0"/>
              <a:t>Tue, 23/10/2018</a:t>
            </a:r>
            <a:endParaRPr lang="zh-CN" altLang="en-US"/>
          </a:p>
        </p:txBody>
      </p:sp>
      <p:sp>
        <p:nvSpPr>
          <p:cNvPr id="4" name="灯片编号占位符 3"/>
          <p:cNvSpPr>
            <a:spLocks noGrp="1"/>
          </p:cNvSpPr>
          <p:nvPr>
            <p:ph type="sldNum" sz="quarter" idx="12"/>
          </p:nvPr>
        </p:nvSpPr>
        <p:spPr/>
        <p:txBody>
          <a:bodyPr/>
          <a:lstStyle/>
          <a:p>
            <a:fld id="{307DBBA9-9A35-4F48-9514-97E3FDC98A6C}" type="slidenum">
              <a:rPr lang="zh-CN" altLang="en-US" smtClean="0"/>
              <a:pPr/>
              <a:t>39</a:t>
            </a:fld>
            <a:endParaRPr lang="zh-CN" altLang="en-US"/>
          </a:p>
        </p:txBody>
      </p:sp>
    </p:spTree>
    <p:extLst>
      <p:ext uri="{BB962C8B-B14F-4D97-AF65-F5344CB8AC3E}">
        <p14:creationId xmlns:p14="http://schemas.microsoft.com/office/powerpoint/2010/main" val="3641711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Fermat’s little theorem (1960)</a:t>
            </a:r>
            <a:endParaRPr lang="zh-CN" altLang="en-US" dirty="0"/>
          </a:p>
        </p:txBody>
      </p:sp>
      <p:sp>
        <p:nvSpPr>
          <p:cNvPr id="6" name="内容占位符 5"/>
          <p:cNvSpPr>
            <a:spLocks noGrp="1"/>
          </p:cNvSpPr>
          <p:nvPr>
            <p:ph sz="quarter" idx="1"/>
          </p:nvPr>
        </p:nvSpPr>
        <p:spPr/>
        <p:txBody>
          <a:bodyPr>
            <a:normAutofit/>
          </a:bodyPr>
          <a:lstStyle/>
          <a:p>
            <a:r>
              <a:rPr lang="en-US" altLang="zh-CN" dirty="0" smtClean="0"/>
              <a:t>For any prime </a:t>
            </a:r>
            <a:r>
              <a:rPr lang="en-US" altLang="zh-CN" i="1" dirty="0" smtClean="0"/>
              <a:t>p</a:t>
            </a:r>
            <a:r>
              <a:rPr lang="en-US" altLang="zh-CN" dirty="0" smtClean="0"/>
              <a:t> and </a:t>
            </a:r>
            <a:r>
              <a:rPr lang="en-US" altLang="zh-CN" b="1" dirty="0" smtClean="0"/>
              <a:t>any integer </a:t>
            </a:r>
            <a:r>
              <a:rPr lang="en-US" altLang="zh-CN" i="1" dirty="0" smtClean="0"/>
              <a:t>a</a:t>
            </a:r>
            <a:endParaRPr lang="en-US" altLang="zh-CN" dirty="0" smtClean="0"/>
          </a:p>
          <a:p>
            <a:pPr lvl="1"/>
            <a:r>
              <a:rPr lang="en-US" altLang="zh-CN" i="1" dirty="0" err="1" smtClean="0">
                <a:solidFill>
                  <a:srgbClr val="FF0000"/>
                </a:solidFill>
              </a:rPr>
              <a:t>a</a:t>
            </a:r>
            <a:r>
              <a:rPr lang="en-US" altLang="zh-CN" i="1" baseline="30000" dirty="0" err="1" smtClean="0">
                <a:solidFill>
                  <a:srgbClr val="FF0000"/>
                </a:solidFill>
              </a:rPr>
              <a:t>p</a:t>
            </a:r>
            <a:r>
              <a:rPr lang="en-US" altLang="zh-CN" baseline="30000" dirty="0" smtClean="0">
                <a:solidFill>
                  <a:srgbClr val="FF0000"/>
                </a:solidFill>
              </a:rPr>
              <a:t> </a:t>
            </a:r>
            <a:r>
              <a:rPr lang="en-US" altLang="zh-CN" dirty="0" smtClean="0">
                <a:solidFill>
                  <a:srgbClr val="FF0000"/>
                </a:solidFill>
                <a:sym typeface="Symbol"/>
              </a:rPr>
              <a:t> </a:t>
            </a:r>
            <a:r>
              <a:rPr lang="en-US" altLang="zh-CN" dirty="0" smtClean="0">
                <a:solidFill>
                  <a:srgbClr val="FF0000"/>
                </a:solidFill>
              </a:rPr>
              <a:t> </a:t>
            </a:r>
            <a:r>
              <a:rPr lang="en-US" altLang="zh-CN" i="1" dirty="0" smtClean="0">
                <a:solidFill>
                  <a:srgbClr val="FF0000"/>
                </a:solidFill>
              </a:rPr>
              <a:t>a</a:t>
            </a:r>
            <a:r>
              <a:rPr lang="en-US" altLang="zh-CN" dirty="0" smtClean="0">
                <a:solidFill>
                  <a:srgbClr val="FF0000"/>
                </a:solidFill>
              </a:rPr>
              <a:t> (mod </a:t>
            </a:r>
            <a:r>
              <a:rPr lang="en-US" altLang="zh-CN" i="1" dirty="0" smtClean="0">
                <a:solidFill>
                  <a:srgbClr val="FF0000"/>
                </a:solidFill>
              </a:rPr>
              <a:t>p</a:t>
            </a:r>
            <a:r>
              <a:rPr lang="en-US" altLang="zh-CN" dirty="0" smtClean="0">
                <a:solidFill>
                  <a:srgbClr val="FF0000"/>
                </a:solidFill>
              </a:rPr>
              <a:t>)</a:t>
            </a:r>
            <a:r>
              <a:rPr lang="en-US" altLang="zh-CN" dirty="0" smtClean="0"/>
              <a:t>         (1)</a:t>
            </a:r>
          </a:p>
          <a:p>
            <a:r>
              <a:rPr lang="en-US" altLang="zh-CN" dirty="0" smtClean="0"/>
              <a:t>A variant of the theorem:</a:t>
            </a:r>
          </a:p>
          <a:p>
            <a:r>
              <a:rPr lang="en-US" altLang="zh-CN" dirty="0" smtClean="0"/>
              <a:t>For any prime </a:t>
            </a:r>
            <a:r>
              <a:rPr lang="en-US" altLang="zh-CN" i="1" dirty="0" smtClean="0"/>
              <a:t>p</a:t>
            </a:r>
            <a:r>
              <a:rPr lang="en-US" altLang="zh-CN" dirty="0" smtClean="0"/>
              <a:t> and </a:t>
            </a:r>
            <a:r>
              <a:rPr lang="en-US" altLang="zh-CN" b="1" dirty="0" smtClean="0"/>
              <a:t>any integer </a:t>
            </a:r>
            <a:r>
              <a:rPr lang="en-US" altLang="zh-CN" i="1" dirty="0" smtClean="0"/>
              <a:t>a</a:t>
            </a:r>
            <a:r>
              <a:rPr lang="en-US" altLang="zh-CN" dirty="0" smtClean="0"/>
              <a:t> </a:t>
            </a:r>
            <a:r>
              <a:rPr lang="en-US" altLang="zh-CN" b="1" dirty="0" err="1" smtClean="0"/>
              <a:t>coprime</a:t>
            </a:r>
            <a:r>
              <a:rPr lang="en-US" altLang="zh-CN" dirty="0" smtClean="0"/>
              <a:t> to </a:t>
            </a:r>
            <a:r>
              <a:rPr lang="en-US" altLang="zh-CN" i="1" dirty="0" smtClean="0"/>
              <a:t>p</a:t>
            </a:r>
          </a:p>
          <a:p>
            <a:pPr lvl="1"/>
            <a:r>
              <a:rPr lang="en-US" altLang="zh-CN" i="1" dirty="0" smtClean="0">
                <a:solidFill>
                  <a:srgbClr val="FF0000"/>
                </a:solidFill>
              </a:rPr>
              <a:t>a</a:t>
            </a:r>
            <a:r>
              <a:rPr lang="en-US" altLang="zh-CN" i="1" baseline="30000" dirty="0" smtClean="0">
                <a:solidFill>
                  <a:srgbClr val="FF0000"/>
                </a:solidFill>
              </a:rPr>
              <a:t>p</a:t>
            </a:r>
            <a:r>
              <a:rPr lang="en-US" altLang="zh-CN" baseline="30000" dirty="0" smtClean="0">
                <a:solidFill>
                  <a:srgbClr val="FF0000"/>
                </a:solidFill>
              </a:rPr>
              <a:t>-1 </a:t>
            </a:r>
            <a:r>
              <a:rPr lang="en-US" altLang="zh-CN" dirty="0" smtClean="0">
                <a:solidFill>
                  <a:srgbClr val="FF0000"/>
                </a:solidFill>
              </a:rPr>
              <a:t> </a:t>
            </a:r>
            <a:r>
              <a:rPr lang="en-US" altLang="zh-CN" dirty="0" smtClean="0">
                <a:solidFill>
                  <a:srgbClr val="FF0000"/>
                </a:solidFill>
                <a:sym typeface="Symbol"/>
              </a:rPr>
              <a:t> </a:t>
            </a:r>
            <a:r>
              <a:rPr lang="en-US" altLang="zh-CN" dirty="0" smtClean="0">
                <a:solidFill>
                  <a:srgbClr val="FF0000"/>
                </a:solidFill>
              </a:rPr>
              <a:t>1 (mod </a:t>
            </a:r>
            <a:r>
              <a:rPr lang="en-US" altLang="zh-CN" i="1" dirty="0" smtClean="0">
                <a:solidFill>
                  <a:srgbClr val="FF0000"/>
                </a:solidFill>
              </a:rPr>
              <a:t>p</a:t>
            </a:r>
            <a:r>
              <a:rPr lang="en-US" altLang="zh-CN" dirty="0" smtClean="0">
                <a:solidFill>
                  <a:srgbClr val="FF0000"/>
                </a:solidFill>
              </a:rPr>
              <a:t>)</a:t>
            </a:r>
            <a:r>
              <a:rPr lang="en-US" altLang="zh-CN" dirty="0" smtClean="0"/>
              <a:t>        (2)</a:t>
            </a:r>
          </a:p>
          <a:p>
            <a:pPr lvl="1"/>
            <a:r>
              <a:rPr lang="en-US" altLang="zh-CN" i="1" dirty="0" smtClean="0"/>
              <a:t>a</a:t>
            </a:r>
            <a:r>
              <a:rPr lang="en-US" altLang="zh-CN" i="1" baseline="30000" dirty="0" smtClean="0"/>
              <a:t>p</a:t>
            </a:r>
            <a:r>
              <a:rPr lang="en-US" altLang="zh-CN" baseline="30000" dirty="0" smtClean="0"/>
              <a:t>-1</a:t>
            </a:r>
            <a:r>
              <a:rPr lang="en-US" altLang="zh-CN" dirty="0" smtClean="0"/>
              <a:t> – 1 is always divisible by </a:t>
            </a:r>
            <a:r>
              <a:rPr lang="en-US" altLang="zh-CN" i="1" dirty="0" smtClean="0"/>
              <a:t>p</a:t>
            </a:r>
          </a:p>
        </p:txBody>
      </p:sp>
      <p:pic>
        <p:nvPicPr>
          <p:cNvPr id="7" name="Picture 2"/>
          <p:cNvPicPr>
            <a:picLocks noChangeAspect="1" noChangeArrowheads="1"/>
          </p:cNvPicPr>
          <p:nvPr/>
        </p:nvPicPr>
        <p:blipFill>
          <a:blip r:embed="rId3"/>
          <a:srcRect/>
          <a:stretch>
            <a:fillRect/>
          </a:stretch>
        </p:blipFill>
        <p:spPr bwMode="auto">
          <a:xfrm>
            <a:off x="6561758" y="3581394"/>
            <a:ext cx="1550529" cy="2143140"/>
          </a:xfrm>
          <a:prstGeom prst="rect">
            <a:avLst/>
          </a:prstGeom>
          <a:noFill/>
          <a:ln w="9525">
            <a:noFill/>
            <a:miter lim="800000"/>
            <a:headEnd/>
            <a:tailEnd/>
          </a:ln>
          <a:effectLst/>
        </p:spPr>
      </p:pic>
      <p:sp>
        <p:nvSpPr>
          <p:cNvPr id="8" name="TextBox 7"/>
          <p:cNvSpPr txBox="1"/>
          <p:nvPr/>
        </p:nvSpPr>
        <p:spPr>
          <a:xfrm>
            <a:off x="5868144" y="5795972"/>
            <a:ext cx="2979598" cy="369332"/>
          </a:xfrm>
          <a:prstGeom prst="rect">
            <a:avLst/>
          </a:prstGeom>
          <a:noFill/>
        </p:spPr>
        <p:txBody>
          <a:bodyPr wrap="none" rtlCol="0">
            <a:spAutoFit/>
          </a:bodyPr>
          <a:lstStyle/>
          <a:p>
            <a:r>
              <a:rPr lang="en-US" altLang="zh-CN" dirty="0" smtClean="0"/>
              <a:t>Pierre de Fermat (1601-1665)</a:t>
            </a:r>
            <a:endParaRPr lang="zh-CN" altLang="en-US" dirty="0"/>
          </a:p>
        </p:txBody>
      </p:sp>
      <p:sp>
        <p:nvSpPr>
          <p:cNvPr id="9"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10"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4</a:t>
            </a:fld>
            <a:endParaRPr lang="zh-CN" altLang="en-US" sz="1200">
              <a:latin typeface="Calibri" panose="020F0502020204030204" pitchFamily="34" charset="0"/>
            </a:endParaRPr>
          </a:p>
        </p:txBody>
      </p:sp>
    </p:spTree>
    <p:extLst>
      <p:ext uri="{BB962C8B-B14F-4D97-AF65-F5344CB8AC3E}">
        <p14:creationId xmlns:p14="http://schemas.microsoft.com/office/powerpoint/2010/main" val="1088540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日期占位符 2"/>
          <p:cNvSpPr>
            <a:spLocks noGrp="1"/>
          </p:cNvSpPr>
          <p:nvPr>
            <p:ph type="dt" sz="half" idx="10"/>
          </p:nvPr>
        </p:nvSpPr>
        <p:spPr/>
        <p:txBody>
          <a:bodyPr/>
          <a:lstStyle/>
          <a:p>
            <a:r>
              <a:rPr lang="en-US" altLang="zh-CN" smtClean="0"/>
              <a:t>Tue, 23/10/2018</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40</a:t>
            </a:fld>
            <a:endParaRPr lang="zh-CN" altLang="en-US"/>
          </a:p>
        </p:txBody>
      </p:sp>
      <p:sp>
        <p:nvSpPr>
          <p:cNvPr id="6" name="内容占位符 5"/>
          <p:cNvSpPr>
            <a:spLocks noGrp="1"/>
          </p:cNvSpPr>
          <p:nvPr>
            <p:ph sz="quarter" idx="1"/>
          </p:nvPr>
        </p:nvSpPr>
        <p:spPr/>
        <p:txBody>
          <a:bodyPr/>
          <a:lstStyle/>
          <a:p>
            <a:r>
              <a:rPr lang="en-US" altLang="zh-CN" dirty="0"/>
              <a:t>[1] A. </a:t>
            </a:r>
            <a:r>
              <a:rPr lang="en-US" altLang="zh-CN" dirty="0" err="1"/>
              <a:t>Kak</a:t>
            </a:r>
            <a:r>
              <a:rPr lang="en-US" altLang="zh-CN" dirty="0"/>
              <a:t>. Lecture Notes on Computer and Network Security, Lecture 11: Prime Numbers And Discrete Logarithms, 2012</a:t>
            </a:r>
          </a:p>
          <a:p>
            <a:r>
              <a:rPr lang="en-US" dirty="0" smtClean="0"/>
              <a:t>[</a:t>
            </a:r>
            <a:r>
              <a:rPr lang="en-US" dirty="0" smtClean="0"/>
              <a:t>2] A. </a:t>
            </a:r>
            <a:r>
              <a:rPr lang="en-US" dirty="0" err="1" smtClean="0"/>
              <a:t>Kak</a:t>
            </a:r>
            <a:r>
              <a:rPr lang="en-US" dirty="0" smtClean="0"/>
              <a:t>. Lecture Notes on Computer and Network Security, Lecture 12: PKC and RSA, 2012</a:t>
            </a:r>
          </a:p>
          <a:p>
            <a:r>
              <a:rPr lang="en-US" altLang="zh-CN" dirty="0" smtClean="0"/>
              <a:t>[3] </a:t>
            </a:r>
            <a:r>
              <a:rPr lang="en-US" dirty="0" smtClean="0"/>
              <a:t>Stallings William. Cryptography and Network Security: Principles and Practice, 5th Edition. Prentice Hall, 2011</a:t>
            </a:r>
            <a:endParaRPr lang="zh-CN" altLang="en-US" dirty="0"/>
          </a:p>
        </p:txBody>
      </p:sp>
    </p:spTree>
    <p:extLst>
      <p:ext uri="{BB962C8B-B14F-4D97-AF65-F5344CB8AC3E}">
        <p14:creationId xmlns:p14="http://schemas.microsoft.com/office/powerpoint/2010/main" val="3478425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Euler’s </a:t>
            </a:r>
            <a:r>
              <a:rPr lang="en-US" altLang="zh-CN" dirty="0" err="1" smtClean="0"/>
              <a:t>totient</a:t>
            </a:r>
            <a:r>
              <a:rPr lang="en-US" altLang="zh-CN" dirty="0" smtClean="0"/>
              <a:t> function</a:t>
            </a:r>
            <a:endParaRPr lang="zh-CN" altLang="en-US" dirty="0"/>
          </a:p>
        </p:txBody>
      </p:sp>
      <p:sp>
        <p:nvSpPr>
          <p:cNvPr id="6" name="内容占位符 5"/>
          <p:cNvSpPr>
            <a:spLocks noGrp="1"/>
          </p:cNvSpPr>
          <p:nvPr>
            <p:ph sz="quarter" idx="1"/>
          </p:nvPr>
        </p:nvSpPr>
        <p:spPr/>
        <p:txBody>
          <a:bodyPr>
            <a:normAutofit/>
          </a:bodyPr>
          <a:lstStyle/>
          <a:p>
            <a:r>
              <a:rPr lang="en-US" altLang="zh-CN" dirty="0" smtClean="0"/>
              <a:t>An important quantity in number theory, denoted as </a:t>
            </a:r>
            <a:r>
              <a:rPr lang="el-GR" i="1" dirty="0" smtClean="0"/>
              <a:t>φ</a:t>
            </a:r>
            <a:r>
              <a:rPr lang="el-GR" dirty="0" smtClean="0"/>
              <a:t>(</a:t>
            </a:r>
            <a:r>
              <a:rPr lang="en-US" i="1" dirty="0" smtClean="0"/>
              <a:t>n</a:t>
            </a:r>
            <a:r>
              <a:rPr lang="en-US" dirty="0" smtClean="0"/>
              <a:t>)</a:t>
            </a:r>
          </a:p>
          <a:p>
            <a:r>
              <a:rPr lang="en-US" altLang="zh-CN" dirty="0" smtClean="0"/>
              <a:t>For a given positive integer </a:t>
            </a:r>
            <a:r>
              <a:rPr lang="en-US" altLang="zh-CN" i="1" dirty="0" smtClean="0"/>
              <a:t>n</a:t>
            </a:r>
            <a:r>
              <a:rPr lang="en-US" altLang="zh-CN" dirty="0" smtClean="0"/>
              <a:t>, </a:t>
            </a:r>
            <a:r>
              <a:rPr lang="el-GR" i="1" dirty="0" smtClean="0"/>
              <a:t>φ</a:t>
            </a:r>
            <a:r>
              <a:rPr lang="el-GR" dirty="0" smtClean="0"/>
              <a:t>(</a:t>
            </a:r>
            <a:r>
              <a:rPr lang="en-US" i="1" dirty="0" smtClean="0"/>
              <a:t>n</a:t>
            </a:r>
            <a:r>
              <a:rPr lang="en-US" dirty="0" smtClean="0"/>
              <a:t>) is the number of positive integers less than </a:t>
            </a:r>
            <a:r>
              <a:rPr lang="en-US" i="1" dirty="0" smtClean="0"/>
              <a:t>n</a:t>
            </a:r>
            <a:r>
              <a:rPr lang="en-US" dirty="0" smtClean="0"/>
              <a:t> that are </a:t>
            </a:r>
            <a:r>
              <a:rPr lang="en-US" dirty="0" err="1" smtClean="0"/>
              <a:t>coprime</a:t>
            </a:r>
            <a:r>
              <a:rPr lang="en-US" dirty="0" smtClean="0"/>
              <a:t> to </a:t>
            </a:r>
            <a:r>
              <a:rPr lang="en-US" i="1" dirty="0" smtClean="0"/>
              <a:t>n</a:t>
            </a:r>
            <a:endParaRPr lang="en-US" dirty="0" smtClean="0"/>
          </a:p>
          <a:p>
            <a:pPr lvl="1"/>
            <a:r>
              <a:rPr lang="en-US" altLang="zh-CN" dirty="0" smtClean="0"/>
              <a:t>Especially, </a:t>
            </a:r>
            <a:r>
              <a:rPr lang="el-GR" i="1" dirty="0" smtClean="0"/>
              <a:t>φ</a:t>
            </a:r>
            <a:r>
              <a:rPr lang="el-GR" dirty="0" smtClean="0"/>
              <a:t>(</a:t>
            </a:r>
            <a:r>
              <a:rPr lang="en-US" dirty="0" smtClean="0"/>
              <a:t>1) = 1</a:t>
            </a:r>
          </a:p>
          <a:p>
            <a:pPr lvl="1"/>
            <a:r>
              <a:rPr lang="en-US" altLang="zh-CN" dirty="0" smtClean="0"/>
              <a:t>Obviously, </a:t>
            </a:r>
            <a:r>
              <a:rPr lang="el-GR" i="1" dirty="0" smtClean="0"/>
              <a:t>φ</a:t>
            </a:r>
            <a:r>
              <a:rPr lang="el-GR" dirty="0" smtClean="0"/>
              <a:t>(</a:t>
            </a:r>
            <a:r>
              <a:rPr lang="en-US" i="1" dirty="0" smtClean="0"/>
              <a:t>p</a:t>
            </a:r>
            <a:r>
              <a:rPr lang="en-US" dirty="0" smtClean="0"/>
              <a:t>) = </a:t>
            </a:r>
            <a:r>
              <a:rPr lang="en-US" i="1" dirty="0" smtClean="0"/>
              <a:t>p</a:t>
            </a:r>
            <a:r>
              <a:rPr lang="en-US" dirty="0" smtClean="0"/>
              <a:t> </a:t>
            </a:r>
            <a:r>
              <a:rPr lang="en-US" altLang="zh-CN" dirty="0" smtClean="0">
                <a:sym typeface="Symbol"/>
              </a:rPr>
              <a:t>– </a:t>
            </a:r>
            <a:r>
              <a:rPr lang="en-US" dirty="0" smtClean="0"/>
              <a:t>1 if </a:t>
            </a:r>
            <a:r>
              <a:rPr lang="en-US" i="1" dirty="0" smtClean="0"/>
              <a:t>p</a:t>
            </a:r>
            <a:r>
              <a:rPr lang="en-US" dirty="0" smtClean="0"/>
              <a:t> is prime</a:t>
            </a:r>
          </a:p>
          <a:p>
            <a:pPr lvl="1"/>
            <a:r>
              <a:rPr lang="en-US" altLang="zh-CN" dirty="0" smtClean="0"/>
              <a:t>Suppose </a:t>
            </a:r>
            <a:r>
              <a:rPr lang="en-US" altLang="zh-CN" i="1" dirty="0" smtClean="0"/>
              <a:t>n</a:t>
            </a:r>
            <a:r>
              <a:rPr lang="en-US" altLang="zh-CN" dirty="0" smtClean="0"/>
              <a:t> = </a:t>
            </a:r>
            <a:r>
              <a:rPr lang="en-US" i="1" dirty="0" smtClean="0"/>
              <a:t>p</a:t>
            </a:r>
            <a:r>
              <a:rPr lang="en-US" altLang="zh-CN" dirty="0" smtClean="0"/>
              <a:t> </a:t>
            </a:r>
            <a:r>
              <a:rPr lang="en-US" altLang="zh-CN" dirty="0" smtClean="0">
                <a:sym typeface="Symbol"/>
              </a:rPr>
              <a:t> </a:t>
            </a:r>
            <a:r>
              <a:rPr lang="en-US" altLang="zh-CN" i="1" dirty="0" smtClean="0">
                <a:sym typeface="Symbol"/>
              </a:rPr>
              <a:t>q</a:t>
            </a:r>
            <a:r>
              <a:rPr lang="en-US" altLang="zh-CN" dirty="0" smtClean="0">
                <a:sym typeface="Symbol"/>
              </a:rPr>
              <a:t> for two primes </a:t>
            </a:r>
            <a:r>
              <a:rPr lang="en-US" i="1" dirty="0" smtClean="0"/>
              <a:t>p</a:t>
            </a:r>
            <a:r>
              <a:rPr lang="en-US" altLang="zh-CN" dirty="0" smtClean="0">
                <a:sym typeface="Symbol"/>
              </a:rPr>
              <a:t> and </a:t>
            </a:r>
            <a:r>
              <a:rPr lang="en-US" altLang="zh-CN" i="1" dirty="0" smtClean="0">
                <a:sym typeface="Symbol"/>
              </a:rPr>
              <a:t>q</a:t>
            </a:r>
            <a:r>
              <a:rPr lang="en-US" altLang="zh-CN" dirty="0" smtClean="0">
                <a:sym typeface="Symbol"/>
              </a:rPr>
              <a:t>, then</a:t>
            </a:r>
          </a:p>
          <a:p>
            <a:pPr lvl="2"/>
            <a:r>
              <a:rPr lang="el-GR" i="1" dirty="0" smtClean="0">
                <a:solidFill>
                  <a:srgbClr val="FF0000"/>
                </a:solidFill>
              </a:rPr>
              <a:t>φ</a:t>
            </a:r>
            <a:r>
              <a:rPr lang="el-GR" dirty="0" smtClean="0">
                <a:solidFill>
                  <a:srgbClr val="FF0000"/>
                </a:solidFill>
              </a:rPr>
              <a:t>(</a:t>
            </a:r>
            <a:r>
              <a:rPr lang="en-US" i="1" dirty="0" smtClean="0">
                <a:solidFill>
                  <a:srgbClr val="FF0000"/>
                </a:solidFill>
              </a:rPr>
              <a:t>n</a:t>
            </a:r>
            <a:r>
              <a:rPr lang="en-US" dirty="0" smtClean="0">
                <a:solidFill>
                  <a:srgbClr val="FF0000"/>
                </a:solidFill>
              </a:rPr>
              <a:t>) = </a:t>
            </a:r>
            <a:r>
              <a:rPr lang="en-US" altLang="zh-CN" dirty="0" smtClean="0">
                <a:solidFill>
                  <a:srgbClr val="FF0000"/>
                </a:solidFill>
              </a:rPr>
              <a:t> </a:t>
            </a:r>
            <a:r>
              <a:rPr lang="el-GR" i="1" dirty="0" smtClean="0">
                <a:solidFill>
                  <a:srgbClr val="FF0000"/>
                </a:solidFill>
              </a:rPr>
              <a:t>φ</a:t>
            </a:r>
            <a:r>
              <a:rPr lang="el-GR" dirty="0" smtClean="0">
                <a:solidFill>
                  <a:srgbClr val="FF0000"/>
                </a:solidFill>
              </a:rPr>
              <a:t>(</a:t>
            </a:r>
            <a:r>
              <a:rPr lang="en-US" i="1" dirty="0" smtClean="0">
                <a:solidFill>
                  <a:srgbClr val="FF0000"/>
                </a:solidFill>
              </a:rPr>
              <a:t>p</a:t>
            </a:r>
            <a:r>
              <a:rPr lang="en-US" dirty="0" smtClean="0">
                <a:solidFill>
                  <a:srgbClr val="FF0000"/>
                </a:solidFill>
              </a:rPr>
              <a:t>)</a:t>
            </a:r>
            <a:r>
              <a:rPr lang="en-US" altLang="zh-CN" dirty="0" smtClean="0">
                <a:solidFill>
                  <a:srgbClr val="FF0000"/>
                </a:solidFill>
                <a:sym typeface="Symbol"/>
              </a:rPr>
              <a:t>  </a:t>
            </a:r>
            <a:r>
              <a:rPr lang="el-GR" i="1" dirty="0" smtClean="0">
                <a:solidFill>
                  <a:srgbClr val="FF0000"/>
                </a:solidFill>
              </a:rPr>
              <a:t>φ</a:t>
            </a:r>
            <a:r>
              <a:rPr lang="el-GR" dirty="0" smtClean="0">
                <a:solidFill>
                  <a:srgbClr val="FF0000"/>
                </a:solidFill>
              </a:rPr>
              <a:t>(</a:t>
            </a:r>
            <a:r>
              <a:rPr lang="en-US" altLang="zh-CN" i="1" dirty="0" smtClean="0">
                <a:solidFill>
                  <a:srgbClr val="FF0000"/>
                </a:solidFill>
                <a:sym typeface="Symbol"/>
              </a:rPr>
              <a:t>q</a:t>
            </a:r>
            <a:r>
              <a:rPr lang="en-US" dirty="0" smtClean="0">
                <a:solidFill>
                  <a:srgbClr val="FF0000"/>
                </a:solidFill>
              </a:rPr>
              <a:t>)</a:t>
            </a:r>
            <a:r>
              <a:rPr lang="en-US" altLang="zh-CN" dirty="0" smtClean="0">
                <a:solidFill>
                  <a:srgbClr val="FF0000"/>
                </a:solidFill>
                <a:sym typeface="Symbol"/>
              </a:rPr>
              <a:t> = (</a:t>
            </a:r>
            <a:r>
              <a:rPr lang="en-US" i="1" dirty="0" smtClean="0">
                <a:solidFill>
                  <a:srgbClr val="FF0000"/>
                </a:solidFill>
              </a:rPr>
              <a:t>p</a:t>
            </a:r>
            <a:r>
              <a:rPr lang="en-US" altLang="zh-CN" dirty="0" smtClean="0">
                <a:solidFill>
                  <a:srgbClr val="FF0000"/>
                </a:solidFill>
                <a:sym typeface="Symbol"/>
              </a:rPr>
              <a:t>–1)(</a:t>
            </a:r>
            <a:r>
              <a:rPr lang="en-US" altLang="zh-CN" i="1" dirty="0" smtClean="0">
                <a:solidFill>
                  <a:srgbClr val="FF0000"/>
                </a:solidFill>
                <a:sym typeface="Symbol"/>
              </a:rPr>
              <a:t>q</a:t>
            </a:r>
            <a:r>
              <a:rPr lang="en-US" altLang="zh-CN" dirty="0" smtClean="0">
                <a:solidFill>
                  <a:srgbClr val="FF0000"/>
                </a:solidFill>
                <a:sym typeface="Symbol"/>
              </a:rPr>
              <a:t>–1)</a:t>
            </a:r>
          </a:p>
          <a:p>
            <a:pPr lvl="2"/>
            <a:r>
              <a:rPr lang="en-US" altLang="zh-CN" dirty="0" smtClean="0">
                <a:sym typeface="Symbol"/>
              </a:rPr>
              <a:t>Observation: </a:t>
            </a:r>
            <a:r>
              <a:rPr lang="en-US" altLang="zh-CN" i="1" dirty="0" smtClean="0">
                <a:sym typeface="Symbol"/>
              </a:rPr>
              <a:t>Z</a:t>
            </a:r>
            <a:r>
              <a:rPr lang="en-US" altLang="zh-CN" i="1" baseline="-25000" dirty="0" smtClean="0">
                <a:sym typeface="Symbol"/>
              </a:rPr>
              <a:t>n</a:t>
            </a:r>
            <a:r>
              <a:rPr lang="en-US" altLang="zh-CN" dirty="0" smtClean="0">
                <a:sym typeface="Symbol"/>
              </a:rPr>
              <a:t> = {1, 2, 3, …, </a:t>
            </a:r>
            <a:r>
              <a:rPr lang="en-US" i="1" dirty="0" smtClean="0"/>
              <a:t>p</a:t>
            </a:r>
            <a:r>
              <a:rPr lang="en-US" altLang="zh-CN" dirty="0" smtClean="0">
                <a:sym typeface="Symbol"/>
              </a:rPr>
              <a:t>, </a:t>
            </a:r>
            <a:r>
              <a:rPr lang="en-US" i="1" dirty="0" smtClean="0"/>
              <a:t>p</a:t>
            </a:r>
            <a:r>
              <a:rPr lang="en-US" altLang="zh-CN" dirty="0" smtClean="0">
                <a:sym typeface="Symbol"/>
              </a:rPr>
              <a:t>+1, …, </a:t>
            </a:r>
            <a:r>
              <a:rPr lang="en-US" altLang="zh-CN" i="1" dirty="0" smtClean="0">
                <a:sym typeface="Symbol"/>
              </a:rPr>
              <a:t>pq</a:t>
            </a:r>
            <a:r>
              <a:rPr lang="en-US" altLang="zh-CN" dirty="0" smtClean="0">
                <a:sym typeface="Symbol"/>
              </a:rPr>
              <a:t>–1}, {</a:t>
            </a:r>
            <a:r>
              <a:rPr lang="en-US" altLang="zh-CN" i="1" dirty="0" smtClean="0">
                <a:sym typeface="Symbol"/>
              </a:rPr>
              <a:t>p</a:t>
            </a:r>
            <a:r>
              <a:rPr lang="en-US" altLang="zh-CN" dirty="0" smtClean="0">
                <a:sym typeface="Symbol"/>
              </a:rPr>
              <a:t>, 2</a:t>
            </a:r>
            <a:r>
              <a:rPr lang="en-US" altLang="zh-CN" i="1" dirty="0" smtClean="0">
                <a:sym typeface="Symbol"/>
              </a:rPr>
              <a:t>p</a:t>
            </a:r>
            <a:r>
              <a:rPr lang="en-US" altLang="zh-CN" dirty="0" smtClean="0">
                <a:sym typeface="Symbol"/>
              </a:rPr>
              <a:t>, 3</a:t>
            </a:r>
            <a:r>
              <a:rPr lang="en-US" altLang="zh-CN" i="1" dirty="0" smtClean="0">
                <a:sym typeface="Symbol"/>
              </a:rPr>
              <a:t>p</a:t>
            </a:r>
            <a:r>
              <a:rPr lang="en-US" altLang="zh-CN" dirty="0" smtClean="0">
                <a:sym typeface="Symbol"/>
              </a:rPr>
              <a:t>, …, (</a:t>
            </a:r>
            <a:r>
              <a:rPr lang="en-US" altLang="zh-CN" i="1" dirty="0" smtClean="0">
                <a:sym typeface="Symbol"/>
              </a:rPr>
              <a:t>q</a:t>
            </a:r>
            <a:r>
              <a:rPr lang="en-US" altLang="zh-CN" dirty="0" smtClean="0">
                <a:sym typeface="Symbol"/>
              </a:rPr>
              <a:t>–1)</a:t>
            </a:r>
            <a:r>
              <a:rPr lang="en-US" altLang="zh-CN" i="1" dirty="0" smtClean="0">
                <a:sym typeface="Symbol"/>
              </a:rPr>
              <a:t>p</a:t>
            </a:r>
            <a:r>
              <a:rPr lang="en-US" altLang="zh-CN" dirty="0" smtClean="0">
                <a:sym typeface="Symbol"/>
              </a:rPr>
              <a:t>} are not </a:t>
            </a:r>
            <a:r>
              <a:rPr lang="en-US" altLang="zh-CN" dirty="0" err="1" smtClean="0">
                <a:sym typeface="Symbol"/>
              </a:rPr>
              <a:t>coprime</a:t>
            </a:r>
            <a:r>
              <a:rPr lang="en-US" altLang="zh-CN" dirty="0" smtClean="0">
                <a:sym typeface="Symbol"/>
              </a:rPr>
              <a:t> to </a:t>
            </a:r>
            <a:r>
              <a:rPr lang="en-US" altLang="zh-CN" i="1" dirty="0" smtClean="0">
                <a:sym typeface="Symbol"/>
              </a:rPr>
              <a:t>n</a:t>
            </a:r>
            <a:r>
              <a:rPr lang="en-US" altLang="zh-CN" dirty="0" smtClean="0">
                <a:sym typeface="Symbol"/>
              </a:rPr>
              <a:t>, and {</a:t>
            </a:r>
            <a:r>
              <a:rPr lang="en-US" altLang="zh-CN" i="1" dirty="0" smtClean="0">
                <a:sym typeface="Symbol"/>
              </a:rPr>
              <a:t>q</a:t>
            </a:r>
            <a:r>
              <a:rPr lang="en-US" altLang="zh-CN" dirty="0" smtClean="0">
                <a:sym typeface="Symbol"/>
              </a:rPr>
              <a:t>, 2</a:t>
            </a:r>
            <a:r>
              <a:rPr lang="en-US" altLang="zh-CN" i="1" dirty="0" smtClean="0">
                <a:sym typeface="Symbol"/>
              </a:rPr>
              <a:t>q</a:t>
            </a:r>
            <a:r>
              <a:rPr lang="en-US" altLang="zh-CN" dirty="0" smtClean="0">
                <a:sym typeface="Symbol"/>
              </a:rPr>
              <a:t>, …, (</a:t>
            </a:r>
            <a:r>
              <a:rPr lang="en-US" i="1" dirty="0" smtClean="0"/>
              <a:t>p</a:t>
            </a:r>
            <a:r>
              <a:rPr lang="en-US" altLang="zh-CN" dirty="0" smtClean="0">
                <a:sym typeface="Symbol"/>
              </a:rPr>
              <a:t>–1)</a:t>
            </a:r>
            <a:r>
              <a:rPr lang="en-US" altLang="zh-CN" i="1" dirty="0" smtClean="0">
                <a:sym typeface="Symbol"/>
              </a:rPr>
              <a:t>q</a:t>
            </a:r>
            <a:r>
              <a:rPr lang="en-US" altLang="zh-CN" dirty="0" smtClean="0">
                <a:sym typeface="Symbol"/>
              </a:rPr>
              <a:t>} are not </a:t>
            </a:r>
            <a:r>
              <a:rPr lang="en-US" altLang="zh-CN" dirty="0" err="1" smtClean="0">
                <a:sym typeface="Symbol"/>
              </a:rPr>
              <a:t>coprime</a:t>
            </a:r>
            <a:r>
              <a:rPr lang="en-US" altLang="zh-CN" dirty="0" smtClean="0">
                <a:sym typeface="Symbol"/>
              </a:rPr>
              <a:t> to </a:t>
            </a:r>
            <a:r>
              <a:rPr lang="en-US" altLang="zh-CN" i="1" dirty="0" smtClean="0">
                <a:sym typeface="Symbol"/>
              </a:rPr>
              <a:t>n</a:t>
            </a:r>
            <a:r>
              <a:rPr lang="en-US" altLang="zh-CN" dirty="0" smtClean="0">
                <a:sym typeface="Symbol"/>
              </a:rPr>
              <a:t>. That then leaves the following as the number of </a:t>
            </a:r>
            <a:r>
              <a:rPr lang="en-US" altLang="zh-CN" dirty="0" err="1" smtClean="0">
                <a:sym typeface="Symbol"/>
              </a:rPr>
              <a:t>coprimes</a:t>
            </a:r>
            <a:r>
              <a:rPr lang="en-US" altLang="zh-CN" dirty="0" smtClean="0">
                <a:sym typeface="Symbol"/>
              </a:rPr>
              <a:t> to </a:t>
            </a:r>
            <a:r>
              <a:rPr lang="en-US" altLang="zh-CN" i="1" dirty="0" smtClean="0">
                <a:sym typeface="Symbol"/>
              </a:rPr>
              <a:t>n</a:t>
            </a:r>
            <a:r>
              <a:rPr lang="en-US" altLang="zh-CN" dirty="0" smtClean="0">
                <a:sym typeface="Symbol"/>
              </a:rPr>
              <a:t>:</a:t>
            </a:r>
          </a:p>
          <a:p>
            <a:pPr lvl="3"/>
            <a:r>
              <a:rPr lang="el-GR" i="1" dirty="0" smtClean="0"/>
              <a:t>φ</a:t>
            </a:r>
            <a:r>
              <a:rPr lang="el-GR" dirty="0" smtClean="0"/>
              <a:t>(</a:t>
            </a:r>
            <a:r>
              <a:rPr lang="en-US" i="1" dirty="0" smtClean="0"/>
              <a:t>n</a:t>
            </a:r>
            <a:r>
              <a:rPr lang="en-US" dirty="0" smtClean="0"/>
              <a:t>) = (</a:t>
            </a:r>
            <a:r>
              <a:rPr lang="en-US" altLang="zh-CN" i="1" dirty="0" err="1" smtClean="0">
                <a:sym typeface="Symbol"/>
              </a:rPr>
              <a:t>pq</a:t>
            </a:r>
            <a:r>
              <a:rPr lang="en-US" altLang="zh-CN" i="1" dirty="0" smtClean="0">
                <a:sym typeface="Symbol"/>
              </a:rPr>
              <a:t> </a:t>
            </a:r>
            <a:r>
              <a:rPr lang="en-US" altLang="zh-CN" dirty="0" smtClean="0">
                <a:sym typeface="Symbol"/>
              </a:rPr>
              <a:t>– 1) –  (</a:t>
            </a:r>
            <a:r>
              <a:rPr lang="en-US" altLang="zh-CN" i="1" dirty="0" smtClean="0">
                <a:sym typeface="Symbol"/>
              </a:rPr>
              <a:t>q </a:t>
            </a:r>
            <a:r>
              <a:rPr lang="en-US" altLang="zh-CN" dirty="0" smtClean="0">
                <a:sym typeface="Symbol"/>
              </a:rPr>
              <a:t>– 1) –  (</a:t>
            </a:r>
            <a:r>
              <a:rPr lang="en-US" altLang="zh-CN" i="1" dirty="0" smtClean="0">
                <a:sym typeface="Symbol"/>
              </a:rPr>
              <a:t>p </a:t>
            </a:r>
            <a:r>
              <a:rPr lang="en-US" altLang="zh-CN" dirty="0" smtClean="0">
                <a:sym typeface="Symbol"/>
              </a:rPr>
              <a:t>– 1) = </a:t>
            </a:r>
            <a:r>
              <a:rPr lang="en-US" altLang="zh-CN" i="1" dirty="0" err="1" smtClean="0">
                <a:sym typeface="Symbol"/>
              </a:rPr>
              <a:t>pq</a:t>
            </a:r>
            <a:r>
              <a:rPr lang="en-US" altLang="zh-CN" i="1" dirty="0" smtClean="0">
                <a:sym typeface="Symbol"/>
              </a:rPr>
              <a:t> </a:t>
            </a:r>
            <a:r>
              <a:rPr lang="en-US" altLang="zh-CN" dirty="0" smtClean="0">
                <a:sym typeface="Symbol"/>
              </a:rPr>
              <a:t>– (</a:t>
            </a:r>
            <a:r>
              <a:rPr lang="en-US" altLang="zh-CN" i="1" dirty="0" smtClean="0">
                <a:sym typeface="Symbol"/>
              </a:rPr>
              <a:t>p + q</a:t>
            </a:r>
            <a:r>
              <a:rPr lang="en-US" altLang="zh-CN" dirty="0" smtClean="0">
                <a:sym typeface="Symbol"/>
              </a:rPr>
              <a:t>) +1 = (</a:t>
            </a:r>
            <a:r>
              <a:rPr lang="en-US" i="1" dirty="0" smtClean="0"/>
              <a:t>p </a:t>
            </a:r>
            <a:r>
              <a:rPr lang="en-US" altLang="zh-CN" dirty="0" smtClean="0">
                <a:sym typeface="Symbol"/>
              </a:rPr>
              <a:t>– 1)( </a:t>
            </a:r>
            <a:r>
              <a:rPr lang="en-US" altLang="zh-CN" i="1" dirty="0" smtClean="0">
                <a:sym typeface="Symbol"/>
              </a:rPr>
              <a:t>q </a:t>
            </a:r>
            <a:r>
              <a:rPr lang="en-US" altLang="zh-CN" dirty="0" smtClean="0">
                <a:sym typeface="Symbol"/>
              </a:rPr>
              <a:t>– 1)</a:t>
            </a:r>
            <a:endParaRPr lang="zh-CN" altLang="en-US" dirty="0" smtClean="0"/>
          </a:p>
          <a:p>
            <a:pPr lvl="3"/>
            <a:endParaRPr lang="zh-CN" altLang="en-US" dirty="0"/>
          </a:p>
        </p:txBody>
      </p:sp>
      <p:sp>
        <p:nvSpPr>
          <p:cNvPr id="7"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8"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5</a:t>
            </a:fld>
            <a:endParaRPr lang="zh-CN" altLang="en-US" sz="1200">
              <a:latin typeface="Calibri" panose="020F0502020204030204" pitchFamily="34" charset="0"/>
            </a:endParaRPr>
          </a:p>
        </p:txBody>
      </p:sp>
    </p:spTree>
    <p:extLst>
      <p:ext uri="{BB962C8B-B14F-4D97-AF65-F5344CB8AC3E}">
        <p14:creationId xmlns:p14="http://schemas.microsoft.com/office/powerpoint/2010/main" val="3032373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Euler’s theorem (1736)</a:t>
            </a:r>
            <a:endParaRPr lang="zh-CN" altLang="en-US" dirty="0"/>
          </a:p>
        </p:txBody>
      </p:sp>
      <p:sp>
        <p:nvSpPr>
          <p:cNvPr id="6" name="内容占位符 5"/>
          <p:cNvSpPr>
            <a:spLocks noGrp="1"/>
          </p:cNvSpPr>
          <p:nvPr>
            <p:ph sz="quarter" idx="1"/>
          </p:nvPr>
        </p:nvSpPr>
        <p:spPr>
          <a:xfrm>
            <a:off x="457200" y="1219200"/>
            <a:ext cx="6400816" cy="1281106"/>
          </a:xfrm>
        </p:spPr>
        <p:txBody>
          <a:bodyPr>
            <a:normAutofit/>
          </a:bodyPr>
          <a:lstStyle/>
          <a:p>
            <a:r>
              <a:rPr lang="en-US" altLang="zh-CN" sz="2400" dirty="0" smtClean="0"/>
              <a:t>For every positive integer </a:t>
            </a:r>
            <a:r>
              <a:rPr lang="en-US" altLang="zh-CN" sz="2400" i="1" dirty="0" smtClean="0"/>
              <a:t>n</a:t>
            </a:r>
            <a:r>
              <a:rPr lang="en-US" altLang="zh-CN" sz="2400" dirty="0" smtClean="0"/>
              <a:t> and every </a:t>
            </a:r>
            <a:r>
              <a:rPr lang="en-US" altLang="zh-CN" sz="2400" i="1" dirty="0" smtClean="0"/>
              <a:t>a</a:t>
            </a:r>
            <a:r>
              <a:rPr lang="en-US" altLang="zh-CN" sz="2400" dirty="0" smtClean="0"/>
              <a:t> that is </a:t>
            </a:r>
            <a:r>
              <a:rPr lang="en-US" altLang="zh-CN" sz="2400" dirty="0" err="1" smtClean="0"/>
              <a:t>coprime</a:t>
            </a:r>
            <a:r>
              <a:rPr lang="en-US" altLang="zh-CN" sz="2400" dirty="0" smtClean="0"/>
              <a:t> to </a:t>
            </a:r>
            <a:r>
              <a:rPr lang="en-US" altLang="zh-CN" sz="2400" i="1" dirty="0" smtClean="0"/>
              <a:t>n</a:t>
            </a:r>
            <a:r>
              <a:rPr lang="en-US" altLang="zh-CN" sz="2400" dirty="0" smtClean="0"/>
              <a:t> (</a:t>
            </a:r>
            <a:r>
              <a:rPr lang="en-US" altLang="zh-CN" sz="2400" dirty="0" err="1" smtClean="0"/>
              <a:t>gcd</a:t>
            </a:r>
            <a:r>
              <a:rPr lang="en-US" altLang="zh-CN" sz="2400" dirty="0" smtClean="0"/>
              <a:t>(</a:t>
            </a:r>
            <a:r>
              <a:rPr lang="en-US" altLang="zh-CN" sz="2400" i="1" dirty="0" smtClean="0"/>
              <a:t>a</a:t>
            </a:r>
            <a:r>
              <a:rPr lang="en-US" altLang="zh-CN" sz="2400" dirty="0" smtClean="0"/>
              <a:t>, </a:t>
            </a:r>
            <a:r>
              <a:rPr lang="en-US" altLang="zh-CN" sz="2400" i="1" dirty="0" smtClean="0"/>
              <a:t>n</a:t>
            </a:r>
            <a:r>
              <a:rPr lang="en-US" altLang="zh-CN" sz="2400" dirty="0" smtClean="0"/>
              <a:t>) = 1), we have</a:t>
            </a:r>
          </a:p>
          <a:p>
            <a:pPr lvl="1"/>
            <a:r>
              <a:rPr lang="en-US" altLang="zh-CN" i="1" dirty="0" smtClean="0">
                <a:solidFill>
                  <a:srgbClr val="FF0000"/>
                </a:solidFill>
              </a:rPr>
              <a:t>a</a:t>
            </a:r>
            <a:r>
              <a:rPr lang="el-GR" i="1" baseline="30000" dirty="0" smtClean="0">
                <a:solidFill>
                  <a:srgbClr val="FF0000"/>
                </a:solidFill>
              </a:rPr>
              <a:t>φ</a:t>
            </a:r>
            <a:r>
              <a:rPr lang="en-US" altLang="zh-CN" baseline="30000" dirty="0" smtClean="0">
                <a:solidFill>
                  <a:srgbClr val="FF0000"/>
                </a:solidFill>
              </a:rPr>
              <a:t>(</a:t>
            </a:r>
            <a:r>
              <a:rPr lang="en-US" altLang="zh-CN" i="1" baseline="30000" dirty="0" smtClean="0">
                <a:solidFill>
                  <a:srgbClr val="FF0000"/>
                </a:solidFill>
              </a:rPr>
              <a:t>n</a:t>
            </a:r>
            <a:r>
              <a:rPr lang="en-US" altLang="zh-CN" baseline="30000" dirty="0" smtClean="0">
                <a:solidFill>
                  <a:srgbClr val="FF0000"/>
                </a:solidFill>
              </a:rPr>
              <a:t>)</a:t>
            </a:r>
            <a:r>
              <a:rPr lang="en-US" altLang="zh-CN" dirty="0" smtClean="0">
                <a:solidFill>
                  <a:srgbClr val="FF0000"/>
                </a:solidFill>
                <a:sym typeface="Symbol"/>
              </a:rPr>
              <a:t>  </a:t>
            </a:r>
            <a:r>
              <a:rPr lang="en-US" altLang="zh-CN" dirty="0" smtClean="0">
                <a:solidFill>
                  <a:srgbClr val="FF0000"/>
                </a:solidFill>
              </a:rPr>
              <a:t>1(mod </a:t>
            </a:r>
            <a:r>
              <a:rPr lang="en-US" altLang="zh-CN" i="1" dirty="0" smtClean="0">
                <a:solidFill>
                  <a:srgbClr val="FF0000"/>
                </a:solidFill>
              </a:rPr>
              <a:t>n</a:t>
            </a:r>
            <a:r>
              <a:rPr lang="en-US" altLang="zh-CN" dirty="0" smtClean="0">
                <a:solidFill>
                  <a:srgbClr val="FF0000"/>
                </a:solidFill>
              </a:rPr>
              <a:t>)</a:t>
            </a:r>
            <a:r>
              <a:rPr lang="en-US" altLang="zh-CN" dirty="0" smtClean="0"/>
              <a:t>                                  (3)</a:t>
            </a:r>
            <a:endParaRPr lang="zh-CN" altLang="en-US" dirty="0"/>
          </a:p>
        </p:txBody>
      </p:sp>
      <p:pic>
        <p:nvPicPr>
          <p:cNvPr id="7" name="Picture 3"/>
          <p:cNvPicPr>
            <a:picLocks noChangeAspect="1" noChangeArrowheads="1"/>
          </p:cNvPicPr>
          <p:nvPr/>
        </p:nvPicPr>
        <p:blipFill>
          <a:blip r:embed="rId3"/>
          <a:srcRect/>
          <a:stretch>
            <a:fillRect/>
          </a:stretch>
        </p:blipFill>
        <p:spPr bwMode="auto">
          <a:xfrm>
            <a:off x="6953256" y="142852"/>
            <a:ext cx="1905024" cy="1905024"/>
          </a:xfrm>
          <a:prstGeom prst="rect">
            <a:avLst/>
          </a:prstGeom>
          <a:noFill/>
          <a:ln w="9525">
            <a:noFill/>
            <a:miter lim="800000"/>
            <a:headEnd/>
            <a:tailEnd/>
          </a:ln>
          <a:effectLst/>
        </p:spPr>
      </p:pic>
      <p:sp>
        <p:nvSpPr>
          <p:cNvPr id="8" name="TextBox 7"/>
          <p:cNvSpPr txBox="1"/>
          <p:nvPr/>
        </p:nvSpPr>
        <p:spPr>
          <a:xfrm>
            <a:off x="6241626" y="2143116"/>
            <a:ext cx="2830968" cy="369332"/>
          </a:xfrm>
          <a:prstGeom prst="rect">
            <a:avLst/>
          </a:prstGeom>
          <a:noFill/>
        </p:spPr>
        <p:txBody>
          <a:bodyPr wrap="none" rtlCol="0">
            <a:spAutoFit/>
          </a:bodyPr>
          <a:lstStyle/>
          <a:p>
            <a:r>
              <a:rPr lang="en-US" altLang="zh-CN" dirty="0" smtClean="0"/>
              <a:t>Leonhard Euler (1707-1783)</a:t>
            </a:r>
            <a:endParaRPr lang="zh-CN" altLang="en-US" dirty="0"/>
          </a:p>
        </p:txBody>
      </p:sp>
      <p:sp>
        <p:nvSpPr>
          <p:cNvPr id="9" name="内容占位符 5"/>
          <p:cNvSpPr txBox="1">
            <a:spLocks/>
          </p:cNvSpPr>
          <p:nvPr/>
        </p:nvSpPr>
        <p:spPr>
          <a:xfrm>
            <a:off x="500034" y="2571744"/>
            <a:ext cx="8186766" cy="3929090"/>
          </a:xfrm>
          <a:prstGeom prst="rect">
            <a:avLst/>
          </a:prstGeom>
        </p:spPr>
        <p:txBody>
          <a:bodyPr vert="horz">
            <a:normAutofit fontScale="92500"/>
          </a:bodyPr>
          <a:lstStyle/>
          <a:p>
            <a:pPr marL="274320" lvl="0" indent="-274320">
              <a:spcBef>
                <a:spcPts val="600"/>
              </a:spcBef>
              <a:buClr>
                <a:schemeClr val="accent1"/>
              </a:buClr>
              <a:buSzPct val="76000"/>
              <a:buFont typeface="Wingdings 3"/>
              <a:buChar char=""/>
              <a:defRPr/>
            </a:pPr>
            <a:r>
              <a:rPr lang="en-US" altLang="zh-CN" sz="2400" dirty="0" smtClean="0"/>
              <a:t>Proof of (3)</a:t>
            </a:r>
          </a:p>
          <a:p>
            <a:pPr marL="547200" lvl="1" indent="-274320">
              <a:spcBef>
                <a:spcPts val="500"/>
              </a:spcBef>
              <a:buClr>
                <a:schemeClr val="accent1"/>
              </a:buClr>
              <a:buSzPct val="76000"/>
              <a:buFont typeface="Wingdings 3"/>
              <a:buChar char=""/>
            </a:pPr>
            <a:r>
              <a:rPr lang="en-US" altLang="zh-CN" sz="2300" i="1" dirty="0" smtClean="0">
                <a:solidFill>
                  <a:schemeClr val="tx2"/>
                </a:solidFill>
              </a:rPr>
              <a:t>R</a:t>
            </a:r>
            <a:r>
              <a:rPr lang="en-US" altLang="zh-CN" sz="2300" dirty="0" smtClean="0">
                <a:solidFill>
                  <a:schemeClr val="tx2"/>
                </a:solidFill>
              </a:rPr>
              <a:t> = {</a:t>
            </a:r>
            <a:r>
              <a:rPr lang="en-US" altLang="zh-CN" sz="2300" i="1" dirty="0" smtClean="0">
                <a:solidFill>
                  <a:schemeClr val="tx2"/>
                </a:solidFill>
              </a:rPr>
              <a:t>x</a:t>
            </a:r>
            <a:r>
              <a:rPr lang="en-US" altLang="zh-CN" sz="2300" baseline="-25000" dirty="0" smtClean="0">
                <a:solidFill>
                  <a:schemeClr val="tx2"/>
                </a:solidFill>
              </a:rPr>
              <a:t>1</a:t>
            </a:r>
            <a:r>
              <a:rPr lang="en-US" altLang="zh-CN" sz="2300" dirty="0" smtClean="0">
                <a:solidFill>
                  <a:schemeClr val="tx2"/>
                </a:solidFill>
              </a:rPr>
              <a:t>, </a:t>
            </a:r>
            <a:r>
              <a:rPr lang="en-US" altLang="zh-CN" sz="2300" i="1" dirty="0" smtClean="0">
                <a:solidFill>
                  <a:schemeClr val="tx2"/>
                </a:solidFill>
              </a:rPr>
              <a:t>x</a:t>
            </a:r>
            <a:r>
              <a:rPr lang="en-US" altLang="zh-CN" sz="2300" baseline="-25000" dirty="0" smtClean="0">
                <a:solidFill>
                  <a:schemeClr val="tx2"/>
                </a:solidFill>
              </a:rPr>
              <a:t>2</a:t>
            </a:r>
            <a:r>
              <a:rPr lang="en-US" altLang="zh-CN" sz="2300" dirty="0" smtClean="0">
                <a:solidFill>
                  <a:schemeClr val="tx2"/>
                </a:solidFill>
              </a:rPr>
              <a:t>, …, </a:t>
            </a:r>
            <a:r>
              <a:rPr lang="en-US" altLang="zh-CN" sz="2300" i="1" dirty="0" smtClean="0">
                <a:solidFill>
                  <a:schemeClr val="tx2"/>
                </a:solidFill>
              </a:rPr>
              <a:t>x</a:t>
            </a:r>
            <a:r>
              <a:rPr lang="el-GR" sz="2300" i="1" baseline="-25000" dirty="0" smtClean="0">
                <a:solidFill>
                  <a:schemeClr val="tx2"/>
                </a:solidFill>
              </a:rPr>
              <a:t>φ</a:t>
            </a:r>
            <a:r>
              <a:rPr lang="en-US" altLang="zh-CN" sz="2300" baseline="-25000" dirty="0" smtClean="0">
                <a:solidFill>
                  <a:schemeClr val="tx2"/>
                </a:solidFill>
              </a:rPr>
              <a:t>(</a:t>
            </a:r>
            <a:r>
              <a:rPr lang="en-US" altLang="zh-CN" sz="2300" i="1" baseline="-25000" dirty="0" smtClean="0">
                <a:solidFill>
                  <a:schemeClr val="tx2"/>
                </a:solidFill>
              </a:rPr>
              <a:t>n</a:t>
            </a:r>
            <a:r>
              <a:rPr lang="en-US" altLang="zh-CN" sz="2300" baseline="-25000" dirty="0" smtClean="0">
                <a:solidFill>
                  <a:schemeClr val="tx2"/>
                </a:solidFill>
              </a:rPr>
              <a:t>)</a:t>
            </a:r>
            <a:r>
              <a:rPr lang="en-US" altLang="zh-CN" sz="2300" dirty="0" smtClean="0">
                <a:solidFill>
                  <a:schemeClr val="tx2"/>
                </a:solidFill>
              </a:rPr>
              <a:t>}, the set of all integers less than </a:t>
            </a:r>
            <a:r>
              <a:rPr lang="en-US" altLang="zh-CN" sz="2300" i="1" dirty="0" smtClean="0">
                <a:solidFill>
                  <a:schemeClr val="tx2"/>
                </a:solidFill>
              </a:rPr>
              <a:t>n</a:t>
            </a:r>
            <a:r>
              <a:rPr lang="en-US" altLang="zh-CN" sz="2300" dirty="0" smtClean="0">
                <a:solidFill>
                  <a:schemeClr val="tx2"/>
                </a:solidFill>
              </a:rPr>
              <a:t>, </a:t>
            </a:r>
            <a:r>
              <a:rPr lang="en-US" altLang="zh-CN" sz="2300" dirty="0" err="1" smtClean="0">
                <a:solidFill>
                  <a:schemeClr val="tx2"/>
                </a:solidFill>
              </a:rPr>
              <a:t>coprime</a:t>
            </a:r>
            <a:r>
              <a:rPr lang="en-US" altLang="zh-CN" sz="2300" dirty="0" smtClean="0">
                <a:solidFill>
                  <a:schemeClr val="tx2"/>
                </a:solidFill>
              </a:rPr>
              <a:t> to </a:t>
            </a:r>
            <a:r>
              <a:rPr lang="en-US" altLang="zh-CN" sz="2300" i="1" dirty="0" smtClean="0">
                <a:solidFill>
                  <a:schemeClr val="tx2"/>
                </a:solidFill>
              </a:rPr>
              <a:t>n</a:t>
            </a:r>
          </a:p>
          <a:p>
            <a:pPr marL="547200" lvl="1" indent="-274320">
              <a:spcBef>
                <a:spcPts val="600"/>
              </a:spcBef>
              <a:buClr>
                <a:schemeClr val="accent1"/>
              </a:buClr>
              <a:buSzPct val="76000"/>
              <a:buFont typeface="Wingdings 3"/>
              <a:buChar char=""/>
            </a:pPr>
            <a:r>
              <a:rPr lang="en-US" altLang="zh-CN" sz="2300" i="1" dirty="0" smtClean="0">
                <a:solidFill>
                  <a:schemeClr val="tx2"/>
                </a:solidFill>
              </a:rPr>
              <a:t>S</a:t>
            </a:r>
            <a:r>
              <a:rPr lang="en-US" altLang="zh-CN" sz="2300" dirty="0" smtClean="0">
                <a:solidFill>
                  <a:schemeClr val="tx2"/>
                </a:solidFill>
              </a:rPr>
              <a:t> = {</a:t>
            </a:r>
            <a:r>
              <a:rPr lang="en-US" altLang="zh-CN" sz="2300" i="1" dirty="0" smtClean="0">
                <a:solidFill>
                  <a:schemeClr val="tx2"/>
                </a:solidFill>
              </a:rPr>
              <a:t>ax</a:t>
            </a:r>
            <a:r>
              <a:rPr lang="en-US" altLang="zh-CN" sz="2300" baseline="-25000" dirty="0" smtClean="0">
                <a:solidFill>
                  <a:schemeClr val="tx2"/>
                </a:solidFill>
              </a:rPr>
              <a:t>1</a:t>
            </a:r>
            <a:r>
              <a:rPr lang="en-US" altLang="zh-CN" sz="2300" dirty="0" smtClean="0">
                <a:solidFill>
                  <a:schemeClr val="tx2"/>
                </a:solidFill>
              </a:rPr>
              <a:t> mod </a:t>
            </a:r>
            <a:r>
              <a:rPr lang="en-US" altLang="zh-CN" sz="2300" i="1" dirty="0" smtClean="0">
                <a:solidFill>
                  <a:schemeClr val="tx2"/>
                </a:solidFill>
              </a:rPr>
              <a:t>n</a:t>
            </a:r>
            <a:r>
              <a:rPr lang="en-US" altLang="zh-CN" sz="2300" dirty="0" smtClean="0">
                <a:solidFill>
                  <a:schemeClr val="tx2"/>
                </a:solidFill>
              </a:rPr>
              <a:t>, </a:t>
            </a:r>
            <a:r>
              <a:rPr lang="en-US" altLang="zh-CN" sz="2300" i="1" dirty="0" smtClean="0">
                <a:solidFill>
                  <a:schemeClr val="tx2"/>
                </a:solidFill>
              </a:rPr>
              <a:t>ax</a:t>
            </a:r>
            <a:r>
              <a:rPr lang="en-US" altLang="zh-CN" sz="2300" baseline="-25000" dirty="0" smtClean="0">
                <a:solidFill>
                  <a:schemeClr val="tx2"/>
                </a:solidFill>
              </a:rPr>
              <a:t>2</a:t>
            </a:r>
            <a:r>
              <a:rPr lang="en-US" altLang="zh-CN" sz="2300" dirty="0" smtClean="0">
                <a:solidFill>
                  <a:schemeClr val="tx2"/>
                </a:solidFill>
              </a:rPr>
              <a:t> mod </a:t>
            </a:r>
            <a:r>
              <a:rPr lang="en-US" altLang="zh-CN" sz="2300" i="1" dirty="0" smtClean="0">
                <a:solidFill>
                  <a:schemeClr val="tx2"/>
                </a:solidFill>
              </a:rPr>
              <a:t>n</a:t>
            </a:r>
            <a:r>
              <a:rPr lang="en-US" altLang="zh-CN" sz="2300" dirty="0" smtClean="0">
                <a:solidFill>
                  <a:schemeClr val="tx2"/>
                </a:solidFill>
              </a:rPr>
              <a:t>, …, </a:t>
            </a:r>
            <a:r>
              <a:rPr lang="en-US" altLang="zh-CN" sz="2300" i="1" dirty="0" smtClean="0">
                <a:solidFill>
                  <a:schemeClr val="tx2"/>
                </a:solidFill>
              </a:rPr>
              <a:t>ax</a:t>
            </a:r>
            <a:r>
              <a:rPr lang="el-GR" sz="2300" i="1" baseline="-25000" dirty="0" smtClean="0">
                <a:solidFill>
                  <a:schemeClr val="tx2"/>
                </a:solidFill>
              </a:rPr>
              <a:t>φ</a:t>
            </a:r>
            <a:r>
              <a:rPr lang="en-US" altLang="zh-CN" sz="2300" baseline="-25000" dirty="0" smtClean="0">
                <a:solidFill>
                  <a:schemeClr val="tx2"/>
                </a:solidFill>
              </a:rPr>
              <a:t>(</a:t>
            </a:r>
            <a:r>
              <a:rPr lang="en-US" altLang="zh-CN" sz="2300" i="1" baseline="-25000" dirty="0" smtClean="0">
                <a:solidFill>
                  <a:schemeClr val="tx2"/>
                </a:solidFill>
              </a:rPr>
              <a:t>n</a:t>
            </a:r>
            <a:r>
              <a:rPr lang="en-US" altLang="zh-CN" sz="2300" baseline="-25000" dirty="0" smtClean="0">
                <a:solidFill>
                  <a:schemeClr val="tx2"/>
                </a:solidFill>
              </a:rPr>
              <a:t>) </a:t>
            </a:r>
            <a:r>
              <a:rPr lang="en-US" altLang="zh-CN" sz="2300" dirty="0" smtClean="0">
                <a:solidFill>
                  <a:schemeClr val="tx2"/>
                </a:solidFill>
              </a:rPr>
              <a:t>mod </a:t>
            </a:r>
            <a:r>
              <a:rPr lang="en-US" altLang="zh-CN" sz="2300" i="1" dirty="0" smtClean="0">
                <a:solidFill>
                  <a:schemeClr val="tx2"/>
                </a:solidFill>
              </a:rPr>
              <a:t>n</a:t>
            </a:r>
            <a:r>
              <a:rPr lang="en-US" altLang="zh-CN" sz="2300" dirty="0" smtClean="0">
                <a:solidFill>
                  <a:schemeClr val="tx2"/>
                </a:solidFill>
              </a:rPr>
              <a:t>}</a:t>
            </a:r>
          </a:p>
          <a:p>
            <a:pPr marL="800100" lvl="1" indent="-342900">
              <a:spcBef>
                <a:spcPts val="600"/>
              </a:spcBef>
              <a:buClr>
                <a:schemeClr val="accent1"/>
              </a:buClr>
              <a:buSzPct val="76000"/>
              <a:buFont typeface="+mj-lt"/>
              <a:buAutoNum type="arabicPeriod"/>
            </a:pPr>
            <a:r>
              <a:rPr lang="en-US" altLang="zh-CN" sz="2300" i="1" dirty="0" err="1" smtClean="0">
                <a:solidFill>
                  <a:schemeClr val="tx2"/>
                </a:solidFill>
              </a:rPr>
              <a:t>ax</a:t>
            </a:r>
            <a:r>
              <a:rPr lang="en-US" altLang="zh-CN" sz="2300" i="1" baseline="-25000" dirty="0" err="1" smtClean="0">
                <a:solidFill>
                  <a:schemeClr val="tx2"/>
                </a:solidFill>
              </a:rPr>
              <a:t>i</a:t>
            </a:r>
            <a:r>
              <a:rPr lang="en-US" altLang="zh-CN" sz="2300" dirty="0" smtClean="0">
                <a:solidFill>
                  <a:schemeClr val="tx2"/>
                </a:solidFill>
              </a:rPr>
              <a:t> mod </a:t>
            </a:r>
            <a:r>
              <a:rPr lang="en-US" altLang="zh-CN" sz="2300" i="1" dirty="0" smtClean="0">
                <a:solidFill>
                  <a:schemeClr val="tx2"/>
                </a:solidFill>
              </a:rPr>
              <a:t>n</a:t>
            </a:r>
            <a:r>
              <a:rPr lang="en-US" altLang="zh-CN" sz="2300" dirty="0" smtClean="0">
                <a:solidFill>
                  <a:schemeClr val="tx2"/>
                </a:solidFill>
              </a:rPr>
              <a:t> cannot be zero, </a:t>
            </a:r>
            <a:r>
              <a:rPr lang="en-US" altLang="zh-CN" sz="2300" i="1" dirty="0" err="1" smtClean="0">
                <a:solidFill>
                  <a:schemeClr val="tx2"/>
                </a:solidFill>
              </a:rPr>
              <a:t>ax</a:t>
            </a:r>
            <a:r>
              <a:rPr lang="en-US" altLang="zh-CN" sz="2300" i="1" baseline="-25000" dirty="0" err="1" smtClean="0">
                <a:solidFill>
                  <a:schemeClr val="tx2"/>
                </a:solidFill>
              </a:rPr>
              <a:t>i</a:t>
            </a:r>
            <a:r>
              <a:rPr lang="en-US" altLang="zh-CN" sz="2300" dirty="0" smtClean="0">
                <a:solidFill>
                  <a:schemeClr val="tx2"/>
                </a:solidFill>
              </a:rPr>
              <a:t> is </a:t>
            </a:r>
            <a:r>
              <a:rPr lang="en-US" altLang="zh-CN" sz="2300" dirty="0" err="1" smtClean="0">
                <a:solidFill>
                  <a:schemeClr val="tx2"/>
                </a:solidFill>
              </a:rPr>
              <a:t>coprime</a:t>
            </a:r>
            <a:r>
              <a:rPr lang="en-US" altLang="zh-CN" sz="2300" dirty="0" smtClean="0">
                <a:solidFill>
                  <a:schemeClr val="tx2"/>
                </a:solidFill>
              </a:rPr>
              <a:t> to </a:t>
            </a:r>
            <a:r>
              <a:rPr lang="en-US" altLang="zh-CN" sz="2300" i="1" dirty="0" smtClean="0">
                <a:solidFill>
                  <a:schemeClr val="tx2"/>
                </a:solidFill>
              </a:rPr>
              <a:t>n</a:t>
            </a:r>
            <a:endParaRPr lang="en-US" altLang="zh-CN" sz="2300" i="1" dirty="0" smtClean="0">
              <a:solidFill>
                <a:schemeClr val="tx2"/>
              </a:solidFill>
              <a:sym typeface="Symbol"/>
            </a:endParaRPr>
          </a:p>
          <a:p>
            <a:pPr marL="800100" lvl="1" indent="-342900">
              <a:spcBef>
                <a:spcPts val="600"/>
              </a:spcBef>
              <a:buClr>
                <a:schemeClr val="accent1"/>
              </a:buClr>
              <a:buSzPct val="76000"/>
              <a:buFont typeface="+mj-lt"/>
              <a:buAutoNum type="arabicPeriod"/>
            </a:pPr>
            <a:r>
              <a:rPr lang="en-US" altLang="zh-CN" sz="2300" dirty="0" smtClean="0">
                <a:solidFill>
                  <a:schemeClr val="tx2"/>
                </a:solidFill>
                <a:sym typeface="Symbol"/>
              </a:rPr>
              <a:t>For </a:t>
            </a:r>
            <a:r>
              <a:rPr lang="en-US" altLang="zh-CN" sz="2300" i="1" dirty="0" err="1" smtClean="0">
                <a:solidFill>
                  <a:schemeClr val="tx2"/>
                </a:solidFill>
                <a:sym typeface="Symbol"/>
              </a:rPr>
              <a:t>i</a:t>
            </a:r>
            <a:r>
              <a:rPr lang="en-US" altLang="zh-CN" sz="2300" dirty="0" smtClean="0">
                <a:solidFill>
                  <a:schemeClr val="tx2"/>
                </a:solidFill>
                <a:sym typeface="Symbol"/>
              </a:rPr>
              <a:t> and </a:t>
            </a:r>
            <a:r>
              <a:rPr lang="en-US" altLang="zh-CN" sz="2300" i="1" dirty="0" smtClean="0">
                <a:solidFill>
                  <a:schemeClr val="tx2"/>
                </a:solidFill>
                <a:sym typeface="Symbol"/>
              </a:rPr>
              <a:t>j</a:t>
            </a:r>
            <a:r>
              <a:rPr lang="en-US" altLang="zh-CN" sz="2300" dirty="0" smtClean="0">
                <a:solidFill>
                  <a:schemeClr val="tx2"/>
                </a:solidFill>
              </a:rPr>
              <a:t> (1 ≤ </a:t>
            </a:r>
            <a:r>
              <a:rPr lang="en-US" altLang="zh-CN" sz="2300" i="1" dirty="0" err="1" smtClean="0">
                <a:solidFill>
                  <a:schemeClr val="tx2"/>
                </a:solidFill>
              </a:rPr>
              <a:t>i</a:t>
            </a:r>
            <a:r>
              <a:rPr lang="en-US" altLang="zh-CN" sz="2300" dirty="0" smtClean="0">
                <a:solidFill>
                  <a:schemeClr val="tx2"/>
                </a:solidFill>
              </a:rPr>
              <a:t>, </a:t>
            </a:r>
            <a:r>
              <a:rPr lang="en-US" altLang="zh-CN" sz="2300" i="1" dirty="0" smtClean="0">
                <a:solidFill>
                  <a:schemeClr val="tx2"/>
                </a:solidFill>
              </a:rPr>
              <a:t>j</a:t>
            </a:r>
            <a:r>
              <a:rPr lang="en-US" altLang="zh-CN" sz="2300" dirty="0" smtClean="0">
                <a:solidFill>
                  <a:schemeClr val="tx2"/>
                </a:solidFill>
              </a:rPr>
              <a:t> ≤ </a:t>
            </a:r>
            <a:r>
              <a:rPr lang="el-GR" sz="2300" i="1" dirty="0" smtClean="0">
                <a:solidFill>
                  <a:schemeClr val="tx2"/>
                </a:solidFill>
              </a:rPr>
              <a:t>φ</a:t>
            </a:r>
            <a:r>
              <a:rPr lang="en-US" altLang="zh-CN" sz="2300" dirty="0" smtClean="0">
                <a:solidFill>
                  <a:schemeClr val="tx2"/>
                </a:solidFill>
              </a:rPr>
              <a:t>(</a:t>
            </a:r>
            <a:r>
              <a:rPr lang="en-US" altLang="zh-CN" sz="2300" i="1" dirty="0" smtClean="0">
                <a:solidFill>
                  <a:schemeClr val="tx2"/>
                </a:solidFill>
              </a:rPr>
              <a:t>n</a:t>
            </a:r>
            <a:r>
              <a:rPr lang="en-US" altLang="zh-CN" sz="2300" dirty="0" smtClean="0">
                <a:solidFill>
                  <a:schemeClr val="tx2"/>
                </a:solidFill>
              </a:rPr>
              <a:t>), </a:t>
            </a:r>
            <a:r>
              <a:rPr lang="en-US" altLang="zh-CN" sz="2300" i="1" dirty="0" err="1" smtClean="0">
                <a:solidFill>
                  <a:schemeClr val="tx2"/>
                </a:solidFill>
              </a:rPr>
              <a:t>i</a:t>
            </a:r>
            <a:r>
              <a:rPr lang="en-US" altLang="zh-CN" sz="2300" i="1" dirty="0" smtClean="0">
                <a:solidFill>
                  <a:schemeClr val="tx2"/>
                </a:solidFill>
              </a:rPr>
              <a:t> </a:t>
            </a:r>
            <a:r>
              <a:rPr lang="en-US" altLang="zh-CN" sz="2300" dirty="0" smtClean="0">
                <a:solidFill>
                  <a:schemeClr val="tx2"/>
                </a:solidFill>
              </a:rPr>
              <a:t>≠ </a:t>
            </a:r>
            <a:r>
              <a:rPr lang="en-US" altLang="zh-CN" sz="2300" i="1" dirty="0" smtClean="0">
                <a:solidFill>
                  <a:schemeClr val="tx2"/>
                </a:solidFill>
              </a:rPr>
              <a:t>j</a:t>
            </a:r>
            <a:r>
              <a:rPr lang="en-US" altLang="zh-CN" sz="2300" dirty="0" smtClean="0">
                <a:solidFill>
                  <a:schemeClr val="tx2"/>
                </a:solidFill>
              </a:rPr>
              <a:t>),</a:t>
            </a:r>
            <a:r>
              <a:rPr lang="zh-CN" altLang="en-US" sz="2300" dirty="0" smtClean="0">
                <a:solidFill>
                  <a:schemeClr val="tx2"/>
                </a:solidFill>
              </a:rPr>
              <a:t> </a:t>
            </a:r>
            <a:r>
              <a:rPr lang="en-US" altLang="zh-CN" sz="2300" i="1" dirty="0" err="1" smtClean="0">
                <a:solidFill>
                  <a:schemeClr val="tx2"/>
                </a:solidFill>
              </a:rPr>
              <a:t>ax</a:t>
            </a:r>
            <a:r>
              <a:rPr lang="en-US" altLang="zh-CN" sz="2300" i="1" baseline="-25000" dirty="0" err="1" smtClean="0">
                <a:solidFill>
                  <a:schemeClr val="tx2"/>
                </a:solidFill>
              </a:rPr>
              <a:t>i</a:t>
            </a:r>
            <a:r>
              <a:rPr lang="en-US" altLang="zh-CN" sz="2300" dirty="0" smtClean="0">
                <a:solidFill>
                  <a:schemeClr val="tx2"/>
                </a:solidFill>
              </a:rPr>
              <a:t> mod </a:t>
            </a:r>
            <a:r>
              <a:rPr lang="en-US" altLang="zh-CN" sz="2300" i="1" dirty="0" smtClean="0">
                <a:solidFill>
                  <a:schemeClr val="tx2"/>
                </a:solidFill>
              </a:rPr>
              <a:t>n</a:t>
            </a:r>
            <a:r>
              <a:rPr lang="en-US" altLang="zh-CN" sz="2300" dirty="0" smtClean="0">
                <a:solidFill>
                  <a:schemeClr val="tx2"/>
                </a:solidFill>
              </a:rPr>
              <a:t> ≠ </a:t>
            </a:r>
            <a:r>
              <a:rPr lang="en-US" altLang="zh-CN" sz="2300" i="1" dirty="0" err="1" smtClean="0">
                <a:solidFill>
                  <a:schemeClr val="tx2"/>
                </a:solidFill>
              </a:rPr>
              <a:t>ax</a:t>
            </a:r>
            <a:r>
              <a:rPr lang="en-US" altLang="zh-CN" sz="2300" i="1" baseline="-25000" dirty="0" err="1" smtClean="0">
                <a:solidFill>
                  <a:schemeClr val="tx2"/>
                </a:solidFill>
              </a:rPr>
              <a:t>j</a:t>
            </a:r>
            <a:r>
              <a:rPr lang="en-US" altLang="zh-CN" sz="2300" dirty="0" smtClean="0">
                <a:solidFill>
                  <a:schemeClr val="tx2"/>
                </a:solidFill>
              </a:rPr>
              <a:t> mod </a:t>
            </a:r>
            <a:r>
              <a:rPr lang="en-US" altLang="zh-CN" sz="2300" i="1" dirty="0" smtClean="0">
                <a:solidFill>
                  <a:schemeClr val="tx2"/>
                </a:solidFill>
              </a:rPr>
              <a:t>n</a:t>
            </a:r>
            <a:r>
              <a:rPr lang="en-US" altLang="zh-CN" sz="2300" dirty="0" smtClean="0">
                <a:solidFill>
                  <a:schemeClr val="tx2"/>
                </a:solidFill>
              </a:rPr>
              <a:t> </a:t>
            </a:r>
          </a:p>
          <a:p>
            <a:pPr marL="547200" lvl="1" indent="-274320">
              <a:spcBef>
                <a:spcPts val="600"/>
              </a:spcBef>
              <a:buClr>
                <a:schemeClr val="accent1"/>
              </a:buClr>
              <a:buSzPct val="76000"/>
              <a:buFont typeface="Wingdings 3"/>
              <a:buChar char=""/>
            </a:pPr>
            <a:r>
              <a:rPr lang="en-US" altLang="zh-CN" sz="2300" i="1" dirty="0" smtClean="0">
                <a:solidFill>
                  <a:schemeClr val="tx2"/>
                </a:solidFill>
              </a:rPr>
              <a:t>S</a:t>
            </a:r>
            <a:r>
              <a:rPr lang="en-US" altLang="zh-CN" sz="2300" dirty="0" smtClean="0">
                <a:solidFill>
                  <a:schemeClr val="tx2"/>
                </a:solidFill>
              </a:rPr>
              <a:t> = merely a permutation of </a:t>
            </a:r>
            <a:r>
              <a:rPr lang="en-US" altLang="zh-CN" sz="2300" i="1" dirty="0" smtClean="0">
                <a:solidFill>
                  <a:schemeClr val="tx2"/>
                </a:solidFill>
              </a:rPr>
              <a:t>R</a:t>
            </a:r>
          </a:p>
          <a:p>
            <a:pPr marL="547200" lvl="1" indent="-274320">
              <a:spcBef>
                <a:spcPts val="500"/>
              </a:spcBef>
              <a:buClr>
                <a:schemeClr val="accent1"/>
              </a:buClr>
              <a:buSzPct val="76000"/>
              <a:buFont typeface="Wingdings 3"/>
              <a:buChar char=""/>
            </a:pPr>
            <a:r>
              <a:rPr lang="zh-CN" altLang="en-US" sz="2300" dirty="0" smtClean="0">
                <a:latin typeface="+mj-lt"/>
              </a:rPr>
              <a:t>∏</a:t>
            </a:r>
            <a:r>
              <a:rPr lang="en-US" altLang="zh-CN" sz="2300" i="1" dirty="0" err="1" smtClean="0"/>
              <a:t>s</a:t>
            </a:r>
            <a:r>
              <a:rPr lang="en-US" altLang="zh-CN" sz="2300" i="1" baseline="-25000" dirty="0" err="1" smtClean="0"/>
              <a:t>i</a:t>
            </a:r>
            <a:r>
              <a:rPr lang="en-US" altLang="zh-CN" sz="2300" dirty="0" smtClean="0"/>
              <a:t> </a:t>
            </a:r>
            <a:r>
              <a:rPr lang="en-US" altLang="zh-CN" sz="2300" dirty="0" smtClean="0">
                <a:sym typeface="Symbol"/>
              </a:rPr>
              <a:t> </a:t>
            </a:r>
            <a:r>
              <a:rPr lang="en-US" altLang="zh-CN" sz="2300" i="1" dirty="0" smtClean="0">
                <a:sym typeface="Symbol"/>
              </a:rPr>
              <a:t>S</a:t>
            </a:r>
            <a:r>
              <a:rPr lang="en-US" altLang="zh-CN" sz="2300" dirty="0" smtClean="0">
                <a:sym typeface="Symbol"/>
              </a:rPr>
              <a:t> mod </a:t>
            </a:r>
            <a:r>
              <a:rPr lang="en-US" altLang="zh-CN" sz="2300" i="1" dirty="0" smtClean="0">
                <a:solidFill>
                  <a:schemeClr val="tx2"/>
                </a:solidFill>
              </a:rPr>
              <a:t>n</a:t>
            </a:r>
            <a:r>
              <a:rPr lang="en-US" altLang="zh-CN" sz="2300" dirty="0" smtClean="0">
                <a:sym typeface="Symbol"/>
              </a:rPr>
              <a:t> =</a:t>
            </a:r>
            <a:r>
              <a:rPr lang="en-US" altLang="zh-CN" sz="2300" dirty="0" smtClean="0">
                <a:latin typeface="+mn-ea"/>
                <a:sym typeface="Symbol"/>
              </a:rPr>
              <a:t> </a:t>
            </a:r>
            <a:r>
              <a:rPr lang="zh-CN" altLang="en-US" sz="2300" dirty="0" smtClean="0">
                <a:latin typeface="+mn-ea"/>
              </a:rPr>
              <a:t>∏</a:t>
            </a:r>
            <a:r>
              <a:rPr lang="en-US" altLang="zh-CN" sz="2300" i="1" dirty="0" err="1" smtClean="0"/>
              <a:t>r</a:t>
            </a:r>
            <a:r>
              <a:rPr lang="en-US" altLang="zh-CN" sz="2300" i="1" baseline="-25000" dirty="0" err="1" smtClean="0"/>
              <a:t>i</a:t>
            </a:r>
            <a:r>
              <a:rPr lang="en-US" altLang="zh-CN" sz="2300" dirty="0" smtClean="0"/>
              <a:t> </a:t>
            </a:r>
            <a:r>
              <a:rPr lang="en-US" altLang="zh-CN" sz="2300" dirty="0" smtClean="0">
                <a:sym typeface="Symbol"/>
              </a:rPr>
              <a:t> </a:t>
            </a:r>
            <a:r>
              <a:rPr lang="en-US" altLang="zh-CN" sz="2300" i="1" dirty="0" smtClean="0">
                <a:sym typeface="Symbol"/>
              </a:rPr>
              <a:t>R</a:t>
            </a:r>
            <a:r>
              <a:rPr lang="en-US" altLang="zh-CN" sz="2300" dirty="0" smtClean="0">
                <a:sym typeface="Symbol"/>
              </a:rPr>
              <a:t> mod </a:t>
            </a:r>
            <a:r>
              <a:rPr lang="en-US" altLang="zh-CN" sz="2300" i="1" dirty="0" smtClean="0">
                <a:solidFill>
                  <a:schemeClr val="tx2"/>
                </a:solidFill>
              </a:rPr>
              <a:t>n</a:t>
            </a:r>
            <a:r>
              <a:rPr lang="en-US" altLang="zh-CN" sz="2300" dirty="0" smtClean="0">
                <a:sym typeface="Symbol"/>
              </a:rPr>
              <a:t> </a:t>
            </a:r>
          </a:p>
          <a:p>
            <a:pPr marL="547200" lvl="1" indent="-274320">
              <a:spcBef>
                <a:spcPts val="500"/>
              </a:spcBef>
              <a:buClr>
                <a:schemeClr val="accent1"/>
              </a:buClr>
              <a:buSzPct val="76000"/>
              <a:buFont typeface="Wingdings 3"/>
              <a:buChar char=""/>
            </a:pPr>
            <a:r>
              <a:rPr kumimoji="0" lang="en-US" altLang="zh-CN" sz="2300" b="0" i="1" u="none" strike="noStrike" kern="1200" cap="none" spc="0" normalizeH="0" baseline="0" noProof="0" dirty="0" smtClean="0">
                <a:ln>
                  <a:noFill/>
                </a:ln>
                <a:solidFill>
                  <a:schemeClr val="tx1"/>
                </a:solidFill>
                <a:effectLst/>
                <a:uLnTx/>
                <a:uFillTx/>
              </a:rPr>
              <a:t>a</a:t>
            </a:r>
            <a:r>
              <a:rPr lang="el-GR" sz="2300" i="1" baseline="30000" dirty="0" smtClean="0">
                <a:solidFill>
                  <a:schemeClr val="tx2"/>
                </a:solidFill>
              </a:rPr>
              <a:t>φ</a:t>
            </a:r>
            <a:r>
              <a:rPr lang="en-US" altLang="zh-CN" sz="2300" baseline="30000" dirty="0" smtClean="0">
                <a:solidFill>
                  <a:schemeClr val="tx2"/>
                </a:solidFill>
              </a:rPr>
              <a:t>(</a:t>
            </a:r>
            <a:r>
              <a:rPr lang="en-US" altLang="zh-CN" sz="2300" i="1" baseline="30000" dirty="0" smtClean="0">
                <a:solidFill>
                  <a:schemeClr val="tx2"/>
                </a:solidFill>
              </a:rPr>
              <a:t>n</a:t>
            </a:r>
            <a:r>
              <a:rPr lang="en-US" altLang="zh-CN" sz="2300" baseline="30000" dirty="0" smtClean="0">
                <a:solidFill>
                  <a:schemeClr val="tx2"/>
                </a:solidFill>
              </a:rPr>
              <a:t>)</a:t>
            </a:r>
            <a:r>
              <a:rPr kumimoji="0" lang="en-US" altLang="zh-CN" sz="2300" b="0" i="0" u="none" strike="noStrike" kern="1200" cap="none" spc="0" normalizeH="0" baseline="0" noProof="0" dirty="0" smtClean="0">
                <a:ln>
                  <a:noFill/>
                </a:ln>
                <a:solidFill>
                  <a:schemeClr val="tx1"/>
                </a:solidFill>
                <a:effectLst/>
                <a:uLnTx/>
                <a:uFillTx/>
              </a:rPr>
              <a:t> </a:t>
            </a:r>
            <a:r>
              <a:rPr lang="zh-CN" altLang="en-US" sz="2300" dirty="0" smtClean="0">
                <a:latin typeface="+mn-ea"/>
              </a:rPr>
              <a:t>∏</a:t>
            </a:r>
            <a:r>
              <a:rPr lang="en-US" altLang="zh-CN" sz="2300" i="1" dirty="0" err="1" smtClean="0"/>
              <a:t>r</a:t>
            </a:r>
            <a:r>
              <a:rPr lang="en-US" altLang="zh-CN" sz="2300" i="1" baseline="-25000" dirty="0" err="1" smtClean="0"/>
              <a:t>i</a:t>
            </a:r>
            <a:r>
              <a:rPr lang="en-US" altLang="zh-CN" sz="2300" dirty="0" smtClean="0"/>
              <a:t> </a:t>
            </a:r>
            <a:r>
              <a:rPr lang="en-US" altLang="zh-CN" sz="2300" dirty="0" smtClean="0">
                <a:sym typeface="Symbol"/>
              </a:rPr>
              <a:t> </a:t>
            </a:r>
            <a:r>
              <a:rPr lang="en-US" altLang="zh-CN" sz="2300" i="1" dirty="0" smtClean="0">
                <a:sym typeface="Symbol"/>
              </a:rPr>
              <a:t>R</a:t>
            </a:r>
            <a:r>
              <a:rPr lang="en-US" altLang="zh-CN" sz="2300" dirty="0" smtClean="0">
                <a:sym typeface="Symbol"/>
              </a:rPr>
              <a:t>  </a:t>
            </a:r>
            <a:r>
              <a:rPr lang="zh-CN" altLang="en-US" sz="2300" dirty="0" smtClean="0">
                <a:latin typeface="+mn-ea"/>
              </a:rPr>
              <a:t>∏</a:t>
            </a:r>
            <a:r>
              <a:rPr lang="en-US" altLang="zh-CN" sz="2300" i="1" dirty="0" err="1" smtClean="0"/>
              <a:t>r</a:t>
            </a:r>
            <a:r>
              <a:rPr lang="en-US" altLang="zh-CN" sz="2300" i="1" baseline="-25000" dirty="0" err="1" smtClean="0"/>
              <a:t>i</a:t>
            </a:r>
            <a:r>
              <a:rPr lang="en-US" altLang="zh-CN" sz="2300" dirty="0" smtClean="0"/>
              <a:t> </a:t>
            </a:r>
            <a:r>
              <a:rPr lang="en-US" altLang="zh-CN" sz="2300" dirty="0" smtClean="0">
                <a:sym typeface="Symbol"/>
              </a:rPr>
              <a:t> </a:t>
            </a:r>
            <a:r>
              <a:rPr lang="en-US" altLang="zh-CN" sz="2300" i="1" dirty="0" smtClean="0">
                <a:sym typeface="Symbol"/>
              </a:rPr>
              <a:t>R</a:t>
            </a:r>
            <a:r>
              <a:rPr lang="en-US" altLang="zh-CN" sz="2300" dirty="0" smtClean="0">
                <a:sym typeface="Symbol"/>
              </a:rPr>
              <a:t> mod </a:t>
            </a:r>
            <a:r>
              <a:rPr lang="en-US" altLang="zh-CN" sz="2300" i="1" dirty="0" smtClean="0">
                <a:solidFill>
                  <a:schemeClr val="tx2"/>
                </a:solidFill>
              </a:rPr>
              <a:t>n</a:t>
            </a:r>
            <a:r>
              <a:rPr lang="en-US" altLang="zh-CN" sz="2300" dirty="0" smtClean="0">
                <a:sym typeface="Symbol"/>
              </a:rPr>
              <a:t> </a:t>
            </a:r>
            <a:endParaRPr kumimoji="0" lang="en-US" altLang="zh-CN" sz="2300" b="0" i="0" u="none" strike="noStrike" kern="1200" cap="none" spc="0" normalizeH="0" baseline="0" noProof="0" dirty="0" smtClean="0">
              <a:ln>
                <a:noFill/>
              </a:ln>
              <a:solidFill>
                <a:schemeClr val="tx1"/>
              </a:solidFill>
              <a:effectLst/>
              <a:uLnTx/>
              <a:uFillTx/>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When </a:t>
            </a:r>
            <a:r>
              <a:rPr kumimoji="0" lang="en-US" altLang="zh-CN" sz="2400" b="0" i="1" u="none" strike="noStrike" kern="1200" cap="none" spc="0" normalizeH="0" baseline="0" noProof="0" dirty="0" smtClean="0">
                <a:ln>
                  <a:noFill/>
                </a:ln>
                <a:solidFill>
                  <a:schemeClr val="tx1"/>
                </a:solidFill>
                <a:effectLst/>
                <a:uLnTx/>
                <a:uFillTx/>
                <a:latin typeface="+mn-lt"/>
                <a:ea typeface="+mn-ea"/>
                <a:cs typeface="+mn-cs"/>
              </a:rPr>
              <a:t>n</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is a prime, </a:t>
            </a:r>
            <a:r>
              <a:rPr kumimoji="0" lang="el-GR" sz="2400" b="0" i="1" u="none" strike="noStrike" kern="1200" cap="none" spc="0" normalizeH="0" baseline="0" noProof="0" dirty="0" smtClean="0">
                <a:ln>
                  <a:noFill/>
                </a:ln>
                <a:solidFill>
                  <a:schemeClr val="tx1"/>
                </a:solidFill>
                <a:effectLst/>
                <a:uLnTx/>
                <a:uFillTx/>
                <a:latin typeface="+mn-lt"/>
                <a:ea typeface="+mn-ea"/>
                <a:cs typeface="+mn-cs"/>
              </a:rPr>
              <a:t>φ</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1" u="none" strike="noStrike" kern="1200" cap="none" spc="0" normalizeH="0" baseline="0" noProof="0" dirty="0" smtClean="0">
                <a:ln>
                  <a:noFill/>
                </a:ln>
                <a:solidFill>
                  <a:schemeClr val="tx1"/>
                </a:solidFill>
                <a:effectLst/>
                <a:uLnTx/>
                <a:uFillTx/>
                <a:latin typeface="+mn-lt"/>
                <a:ea typeface="+mn-ea"/>
                <a:cs typeface="+mn-cs"/>
              </a:rPr>
              <a:t>n</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400" b="0" i="1" u="none" strike="noStrike" kern="1200" cap="none" spc="0" normalizeH="0" baseline="0" noProof="0" dirty="0" smtClean="0">
                <a:ln>
                  <a:noFill/>
                </a:ln>
                <a:solidFill>
                  <a:schemeClr val="tx1"/>
                </a:solidFill>
                <a:effectLst/>
                <a:uLnTx/>
                <a:uFillTx/>
                <a:latin typeface="+mn-lt"/>
                <a:ea typeface="+mn-ea"/>
                <a:cs typeface="+mn-cs"/>
              </a:rPr>
              <a:t>n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sym typeface="Symbol"/>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1. In this case, Euler’s theorem reduces the Fermat’s little theorem</a:t>
            </a:r>
          </a:p>
          <a:p>
            <a:pPr marL="731520" lvl="1" indent="-274320">
              <a:spcBef>
                <a:spcPts val="600"/>
              </a:spcBef>
              <a:buClr>
                <a:schemeClr val="accent1"/>
              </a:buClr>
              <a:buSzPct val="76000"/>
              <a:buFont typeface="Wingdings 3"/>
              <a:buChar char=""/>
            </a:pP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11"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6</a:t>
            </a:fld>
            <a:endParaRPr lang="zh-CN" altLang="en-US" sz="1200">
              <a:latin typeface="Calibri" panose="020F0502020204030204" pitchFamily="34" charset="0"/>
            </a:endParaRPr>
          </a:p>
        </p:txBody>
      </p:sp>
    </p:spTree>
    <p:extLst>
      <p:ext uri="{BB962C8B-B14F-4D97-AF65-F5344CB8AC3E}">
        <p14:creationId xmlns:p14="http://schemas.microsoft.com/office/powerpoint/2010/main" val="3973295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Chinese remainder theorem (CRT) History</a:t>
            </a:r>
            <a:endParaRPr lang="zh-CN" altLang="en-US" dirty="0"/>
          </a:p>
        </p:txBody>
      </p:sp>
      <p:sp>
        <p:nvSpPr>
          <p:cNvPr id="6" name="内容占位符 5"/>
          <p:cNvSpPr>
            <a:spLocks noGrp="1"/>
          </p:cNvSpPr>
          <p:nvPr>
            <p:ph sz="quarter" idx="1"/>
          </p:nvPr>
        </p:nvSpPr>
        <p:spPr>
          <a:xfrm>
            <a:off x="457200" y="3857628"/>
            <a:ext cx="8229600" cy="2299332"/>
          </a:xfrm>
        </p:spPr>
        <p:txBody>
          <a:bodyPr/>
          <a:lstStyle/>
          <a:p>
            <a:r>
              <a:rPr lang="en-US" altLang="zh-CN" dirty="0" smtClean="0"/>
              <a:t>Chinese mathematician: Sun Tzu (Sun </a:t>
            </a:r>
            <a:r>
              <a:rPr lang="en-US" altLang="zh-CN" dirty="0" err="1" smtClean="0"/>
              <a:t>Zi</a:t>
            </a:r>
            <a:r>
              <a:rPr lang="en-US" altLang="zh-CN" dirty="0" smtClean="0"/>
              <a:t>) between the 3</a:t>
            </a:r>
            <a:r>
              <a:rPr lang="en-US" altLang="zh-CN" baseline="30000" dirty="0" smtClean="0"/>
              <a:t>rd</a:t>
            </a:r>
            <a:r>
              <a:rPr lang="en-US" altLang="zh-CN" dirty="0" smtClean="0"/>
              <a:t> and the 5</a:t>
            </a:r>
            <a:r>
              <a:rPr lang="en-US" altLang="zh-CN" baseline="30000" dirty="0" smtClean="0"/>
              <a:t>th</a:t>
            </a:r>
            <a:r>
              <a:rPr lang="en-US" altLang="zh-CN" dirty="0" smtClean="0"/>
              <a:t> century AD</a:t>
            </a:r>
          </a:p>
          <a:p>
            <a:r>
              <a:rPr lang="en-US" altLang="zh-CN" dirty="0" smtClean="0"/>
              <a:t>Book: Sun Tzu </a:t>
            </a:r>
            <a:r>
              <a:rPr lang="en-US" altLang="zh-CN" dirty="0" err="1" smtClean="0"/>
              <a:t>Suan-Ching</a:t>
            </a:r>
            <a:r>
              <a:rPr lang="en-US" altLang="zh-CN" dirty="0" smtClean="0"/>
              <a:t> which contains the Chinese remainder theorem</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3571868" y="1244130"/>
            <a:ext cx="1833350" cy="2613498"/>
          </a:xfrm>
          <a:prstGeom prst="rect">
            <a:avLst/>
          </a:prstGeom>
          <a:noFill/>
          <a:ln w="9525">
            <a:noFill/>
            <a:miter lim="800000"/>
            <a:headEnd/>
            <a:tailEnd/>
          </a:ln>
          <a:effectLst/>
        </p:spPr>
      </p:pic>
      <p:sp>
        <p:nvSpPr>
          <p:cNvPr id="8"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9"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7</a:t>
            </a:fld>
            <a:endParaRPr lang="zh-CN" altLang="en-US" sz="1200">
              <a:latin typeface="Calibri" panose="020F0502020204030204" pitchFamily="34" charset="0"/>
            </a:endParaRPr>
          </a:p>
        </p:txBody>
      </p:sp>
    </p:spTree>
    <p:extLst>
      <p:ext uri="{BB962C8B-B14F-4D97-AF65-F5344CB8AC3E}">
        <p14:creationId xmlns:p14="http://schemas.microsoft.com/office/powerpoint/2010/main" val="3909432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中国剩余定理</a:t>
            </a:r>
            <a:endParaRPr lang="zh-CN" altLang="en-US" dirty="0"/>
          </a:p>
        </p:txBody>
      </p:sp>
      <p:sp>
        <p:nvSpPr>
          <p:cNvPr id="6" name="内容占位符 5"/>
          <p:cNvSpPr>
            <a:spLocks noGrp="1"/>
          </p:cNvSpPr>
          <p:nvPr>
            <p:ph sz="quarter" idx="1"/>
          </p:nvPr>
        </p:nvSpPr>
        <p:spPr/>
        <p:txBody>
          <a:bodyPr/>
          <a:lstStyle/>
          <a:p>
            <a:r>
              <a:rPr lang="zh-CN" altLang="en-US" dirty="0" smtClean="0"/>
              <a:t>有物不知其数，三三数之剩二，五五数之剩三，七七数之剩二。问物几何？</a:t>
            </a:r>
            <a:endParaRPr lang="en-US" altLang="zh-CN" dirty="0" smtClean="0"/>
          </a:p>
          <a:p>
            <a:r>
              <a:rPr lang="zh-CN" altLang="en-US" dirty="0" smtClean="0"/>
              <a:t>即：一个整数除以三余二，除以五余三，除以七余二，求这个整数</a:t>
            </a:r>
            <a:endParaRPr lang="zh-CN" altLang="en-US" dirty="0"/>
          </a:p>
        </p:txBody>
      </p:sp>
      <p:sp>
        <p:nvSpPr>
          <p:cNvPr id="7"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8"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8</a:t>
            </a:fld>
            <a:endParaRPr lang="zh-CN" altLang="en-US" sz="1200">
              <a:latin typeface="Calibri" panose="020F0502020204030204" pitchFamily="34" charset="0"/>
            </a:endParaRPr>
          </a:p>
        </p:txBody>
      </p:sp>
    </p:spTree>
    <p:extLst>
      <p:ext uri="{BB962C8B-B14F-4D97-AF65-F5344CB8AC3E}">
        <p14:creationId xmlns:p14="http://schemas.microsoft.com/office/powerpoint/2010/main" val="1639577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first formulation of CRT</a:t>
            </a:r>
            <a:endParaRPr lang="zh-CN" altLang="en-US" dirty="0"/>
          </a:p>
        </p:txBody>
      </p:sp>
      <p:sp>
        <p:nvSpPr>
          <p:cNvPr id="6" name="内容占位符 5"/>
          <p:cNvSpPr>
            <a:spLocks noGrp="1"/>
          </p:cNvSpPr>
          <p:nvPr>
            <p:ph sz="quarter" idx="1"/>
          </p:nvPr>
        </p:nvSpPr>
        <p:spPr/>
        <p:txBody>
          <a:bodyPr/>
          <a:lstStyle/>
          <a:p>
            <a:r>
              <a:rPr lang="en-US" altLang="zh-CN" dirty="0" smtClean="0"/>
              <a:t>Let </a:t>
            </a:r>
            <a:r>
              <a:rPr lang="en-US" altLang="zh-CN" i="1" dirty="0" smtClean="0"/>
              <a:t>m</a:t>
            </a:r>
            <a:r>
              <a:rPr lang="en-US" altLang="zh-CN" baseline="-25000" dirty="0" smtClean="0"/>
              <a:t>1</a:t>
            </a:r>
            <a:r>
              <a:rPr lang="en-US" altLang="zh-CN" dirty="0" smtClean="0"/>
              <a:t>, …, </a:t>
            </a:r>
            <a:r>
              <a:rPr lang="en-US" altLang="zh-CN" i="1" dirty="0" err="1" smtClean="0"/>
              <a:t>m</a:t>
            </a:r>
            <a:r>
              <a:rPr lang="en-US" altLang="zh-CN" i="1" baseline="-25000" dirty="0" err="1" smtClean="0"/>
              <a:t>k</a:t>
            </a:r>
            <a:r>
              <a:rPr lang="en-US" altLang="zh-CN" dirty="0" smtClean="0"/>
              <a:t> be integers </a:t>
            </a:r>
            <a:r>
              <a:rPr lang="en-US" altLang="zh-CN" dirty="0" err="1" smtClean="0"/>
              <a:t>pairwise</a:t>
            </a:r>
            <a:r>
              <a:rPr lang="en-US" altLang="zh-CN" dirty="0" smtClean="0"/>
              <a:t> relatively prime for 1 ≤ </a:t>
            </a:r>
            <a:r>
              <a:rPr lang="en-US" altLang="zh-CN" i="1" dirty="0" err="1" smtClean="0"/>
              <a:t>i</a:t>
            </a:r>
            <a:r>
              <a:rPr lang="en-US" altLang="zh-CN" dirty="0" smtClean="0"/>
              <a:t>, </a:t>
            </a:r>
            <a:r>
              <a:rPr lang="en-US" altLang="zh-CN" i="1" dirty="0" smtClean="0"/>
              <a:t>j </a:t>
            </a:r>
            <a:r>
              <a:rPr lang="en-US" altLang="zh-CN" dirty="0" smtClean="0"/>
              <a:t>≤ </a:t>
            </a:r>
            <a:r>
              <a:rPr lang="en-US" altLang="zh-CN" i="1" dirty="0" smtClean="0"/>
              <a:t>k</a:t>
            </a:r>
            <a:r>
              <a:rPr lang="en-US" altLang="zh-CN" dirty="0" smtClean="0"/>
              <a:t> and </a:t>
            </a:r>
            <a:r>
              <a:rPr lang="en-US" altLang="zh-CN" i="1" dirty="0" err="1" smtClean="0"/>
              <a:t>i</a:t>
            </a:r>
            <a:r>
              <a:rPr lang="en-US" altLang="zh-CN" i="1" dirty="0" smtClean="0"/>
              <a:t> </a:t>
            </a:r>
            <a:r>
              <a:rPr lang="en-US" altLang="zh-CN" dirty="0" smtClean="0"/>
              <a:t>≠ </a:t>
            </a:r>
            <a:r>
              <a:rPr lang="en-US" altLang="zh-CN" i="1" dirty="0" smtClean="0"/>
              <a:t>j</a:t>
            </a:r>
          </a:p>
          <a:p>
            <a:r>
              <a:rPr lang="en-US" altLang="zh-CN" i="1" dirty="0" smtClean="0"/>
              <a:t> </a:t>
            </a:r>
          </a:p>
          <a:p>
            <a:r>
              <a:rPr lang="en-US" altLang="zh-CN" dirty="0" smtClean="0"/>
              <a:t>Let </a:t>
            </a:r>
            <a:r>
              <a:rPr lang="en-US" altLang="zh-CN" i="1" dirty="0" smtClean="0"/>
              <a:t>a</a:t>
            </a:r>
            <a:r>
              <a:rPr lang="en-US" altLang="zh-CN" baseline="-25000" dirty="0" smtClean="0"/>
              <a:t>1</a:t>
            </a:r>
            <a:r>
              <a:rPr lang="en-US" altLang="zh-CN" dirty="0" smtClean="0"/>
              <a:t>, …, </a:t>
            </a:r>
            <a:r>
              <a:rPr lang="en-US" altLang="zh-CN" i="1" dirty="0" err="1" smtClean="0"/>
              <a:t>a</a:t>
            </a:r>
            <a:r>
              <a:rPr lang="en-US" altLang="zh-CN" i="1" baseline="-25000" dirty="0" err="1" smtClean="0"/>
              <a:t>k</a:t>
            </a:r>
            <a:r>
              <a:rPr lang="en-US" altLang="zh-CN" dirty="0" smtClean="0"/>
              <a:t> be integers</a:t>
            </a:r>
            <a:endParaRPr lang="en-US" altLang="zh-CN" i="1" dirty="0" smtClean="0"/>
          </a:p>
          <a:p>
            <a:pPr lvl="1"/>
            <a:r>
              <a:rPr lang="en-US" altLang="zh-CN" i="1" dirty="0" smtClean="0"/>
              <a:t>x </a:t>
            </a:r>
            <a:r>
              <a:rPr lang="en-US" altLang="zh-CN" dirty="0" smtClean="0">
                <a:sym typeface="Symbol"/>
              </a:rPr>
              <a:t> </a:t>
            </a:r>
            <a:r>
              <a:rPr lang="en-US" altLang="zh-CN" i="1" dirty="0" smtClean="0"/>
              <a:t>a</a:t>
            </a:r>
            <a:r>
              <a:rPr lang="en-US" altLang="zh-CN" baseline="-25000" dirty="0" smtClean="0"/>
              <a:t>1</a:t>
            </a:r>
            <a:r>
              <a:rPr lang="en-US" altLang="zh-CN" dirty="0" smtClean="0">
                <a:sym typeface="Symbol"/>
              </a:rPr>
              <a:t> mod </a:t>
            </a:r>
            <a:r>
              <a:rPr lang="en-US" altLang="zh-CN" i="1" dirty="0" smtClean="0"/>
              <a:t>m</a:t>
            </a:r>
            <a:r>
              <a:rPr lang="en-US" altLang="zh-CN" baseline="-25000" dirty="0" smtClean="0"/>
              <a:t>1</a:t>
            </a:r>
            <a:endParaRPr lang="en-US" altLang="zh-CN" dirty="0" smtClean="0">
              <a:sym typeface="Symbol"/>
            </a:endParaRPr>
          </a:p>
          <a:p>
            <a:pPr lvl="1"/>
            <a:r>
              <a:rPr lang="en-US" altLang="zh-CN" i="1" dirty="0" smtClean="0"/>
              <a:t>x </a:t>
            </a:r>
            <a:r>
              <a:rPr lang="en-US" altLang="zh-CN" dirty="0" smtClean="0">
                <a:sym typeface="Symbol"/>
              </a:rPr>
              <a:t> </a:t>
            </a:r>
            <a:r>
              <a:rPr lang="en-US" altLang="zh-CN" i="1" dirty="0" smtClean="0"/>
              <a:t>a</a:t>
            </a:r>
            <a:r>
              <a:rPr lang="en-US" altLang="zh-CN" baseline="-25000" dirty="0" smtClean="0"/>
              <a:t>2</a:t>
            </a:r>
            <a:r>
              <a:rPr lang="en-US" altLang="zh-CN" dirty="0" smtClean="0">
                <a:sym typeface="Symbol"/>
              </a:rPr>
              <a:t> mod </a:t>
            </a:r>
            <a:r>
              <a:rPr lang="en-US" altLang="zh-CN" i="1" dirty="0" smtClean="0"/>
              <a:t>m</a:t>
            </a:r>
            <a:r>
              <a:rPr lang="en-US" altLang="zh-CN" baseline="-25000" dirty="0" smtClean="0"/>
              <a:t>2</a:t>
            </a:r>
            <a:endParaRPr lang="en-US" altLang="zh-CN" dirty="0" smtClean="0">
              <a:sym typeface="Symbol"/>
            </a:endParaRPr>
          </a:p>
          <a:p>
            <a:pPr lvl="1"/>
            <a:r>
              <a:rPr lang="en-US" altLang="zh-CN" i="1" dirty="0" smtClean="0"/>
              <a:t>…</a:t>
            </a:r>
          </a:p>
          <a:p>
            <a:pPr lvl="1"/>
            <a:r>
              <a:rPr lang="en-US" altLang="zh-CN" i="1" dirty="0" smtClean="0"/>
              <a:t>x </a:t>
            </a:r>
            <a:r>
              <a:rPr lang="en-US" altLang="zh-CN" dirty="0" smtClean="0">
                <a:sym typeface="Symbol"/>
              </a:rPr>
              <a:t> </a:t>
            </a:r>
            <a:r>
              <a:rPr lang="en-US" altLang="zh-CN" i="1" dirty="0" err="1" smtClean="0"/>
              <a:t>a</a:t>
            </a:r>
            <a:r>
              <a:rPr lang="en-US" altLang="zh-CN" i="1" baseline="-25000" dirty="0" err="1" smtClean="0"/>
              <a:t>k</a:t>
            </a:r>
            <a:r>
              <a:rPr lang="en-US" altLang="zh-CN" dirty="0" smtClean="0">
                <a:sym typeface="Symbol"/>
              </a:rPr>
              <a:t> mod </a:t>
            </a:r>
            <a:r>
              <a:rPr lang="en-US" altLang="zh-CN" i="1" dirty="0" err="1" smtClean="0"/>
              <a:t>m</a:t>
            </a:r>
            <a:r>
              <a:rPr lang="en-US" altLang="zh-CN" i="1" baseline="-25000" dirty="0" err="1" smtClean="0"/>
              <a:t>k</a:t>
            </a:r>
            <a:endParaRPr lang="en-US" altLang="zh-CN" i="1" dirty="0" smtClean="0">
              <a:sym typeface="Symbol"/>
            </a:endParaRPr>
          </a:p>
          <a:p>
            <a:r>
              <a:rPr lang="en-US" altLang="zh-CN" dirty="0" smtClean="0"/>
              <a:t>The set of the </a:t>
            </a:r>
            <a:r>
              <a:rPr lang="en-US" altLang="zh-CN" dirty="0" err="1" smtClean="0"/>
              <a:t>congruences</a:t>
            </a:r>
            <a:r>
              <a:rPr lang="en-US" altLang="zh-CN" dirty="0" smtClean="0"/>
              <a:t> has a unique solution modulo </a:t>
            </a:r>
            <a:r>
              <a:rPr lang="en-US" altLang="zh-CN" i="1" dirty="0" smtClean="0"/>
              <a:t>M</a:t>
            </a:r>
          </a:p>
          <a:p>
            <a:endParaRPr lang="en-US" altLang="zh-CN" dirty="0" smtClean="0"/>
          </a:p>
        </p:txBody>
      </p:sp>
      <p:graphicFrame>
        <p:nvGraphicFramePr>
          <p:cNvPr id="39938" name="Object 2"/>
          <p:cNvGraphicFramePr>
            <a:graphicFrameLocks noChangeAspect="1"/>
          </p:cNvGraphicFramePr>
          <p:nvPr/>
        </p:nvGraphicFramePr>
        <p:xfrm>
          <a:off x="785786" y="2000240"/>
          <a:ext cx="1214438" cy="728662"/>
        </p:xfrm>
        <a:graphic>
          <a:graphicData uri="http://schemas.openxmlformats.org/presentationml/2006/ole">
            <mc:AlternateContent xmlns:mc="http://schemas.openxmlformats.org/markup-compatibility/2006">
              <mc:Choice xmlns:v="urn:schemas-microsoft-com:vml" Requires="v">
                <p:oleObj spid="_x0000_s40973" name="公式" r:id="rId3" imgW="634725" imgH="380835" progId="Equation.3">
                  <p:embed/>
                </p:oleObj>
              </mc:Choice>
              <mc:Fallback>
                <p:oleObj name="公式" r:id="rId3" imgW="634725" imgH="380835"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2000240"/>
                        <a:ext cx="1214438"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日期占位符 3"/>
          <p:cNvSpPr>
            <a:spLocks noGrp="1"/>
          </p:cNvSpPr>
          <p:nvPr>
            <p:ph type="dt" sz="half" idx="10"/>
          </p:nvPr>
        </p:nvSpPr>
        <p:spPr>
          <a:xfrm>
            <a:off x="6400800" y="6355080"/>
            <a:ext cx="2286000" cy="365760"/>
          </a:xfrm>
        </p:spPr>
        <p:txBody>
          <a:bodyPr/>
          <a:lstStyle/>
          <a:p>
            <a:r>
              <a:rPr lang="en-US" altLang="zh-CN" sz="1200" smtClean="0">
                <a:latin typeface="Calibri" panose="020F0502020204030204" pitchFamily="34" charset="0"/>
              </a:rPr>
              <a:t>Tue, 23/10/2018</a:t>
            </a:r>
            <a:endParaRPr lang="zh-CN" altLang="en-US" sz="1200" dirty="0">
              <a:latin typeface="Calibri" panose="020F0502020204030204" pitchFamily="34" charset="0"/>
            </a:endParaRPr>
          </a:p>
        </p:txBody>
      </p:sp>
      <p:sp>
        <p:nvSpPr>
          <p:cNvPr id="9" name="灯片编号占位符 4"/>
          <p:cNvSpPr>
            <a:spLocks noGrp="1"/>
          </p:cNvSpPr>
          <p:nvPr>
            <p:ph type="sldNum" sz="quarter" idx="12"/>
          </p:nvPr>
        </p:nvSpPr>
        <p:spPr>
          <a:xfrm>
            <a:off x="1216152" y="6355080"/>
            <a:ext cx="1219200" cy="365760"/>
          </a:xfrm>
        </p:spPr>
        <p:txBody>
          <a:bodyPr/>
          <a:lstStyle/>
          <a:p>
            <a:fld id="{307DBBA9-9A35-4F48-9514-97E3FDC98A6C}" type="slidenum">
              <a:rPr lang="zh-CN" altLang="en-US" sz="1200" smtClean="0">
                <a:latin typeface="Calibri" panose="020F0502020204030204" pitchFamily="34" charset="0"/>
              </a:rPr>
              <a:pPr/>
              <a:t>9</a:t>
            </a:fld>
            <a:endParaRPr lang="zh-CN" altLang="en-US" sz="1200">
              <a:latin typeface="Calibri" panose="020F0502020204030204" pitchFamily="34" charset="0"/>
            </a:endParaRPr>
          </a:p>
        </p:txBody>
      </p:sp>
    </p:spTree>
    <p:extLst>
      <p:ext uri="{BB962C8B-B14F-4D97-AF65-F5344CB8AC3E}">
        <p14:creationId xmlns:p14="http://schemas.microsoft.com/office/powerpoint/2010/main" val="1121475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4533</TotalTime>
  <Words>3896</Words>
  <Application>Microsoft Office PowerPoint</Application>
  <PresentationFormat>全屏显示(4:3)</PresentationFormat>
  <Paragraphs>402</Paragraphs>
  <Slides>40</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2" baseType="lpstr">
      <vt:lpstr>质朴</vt:lpstr>
      <vt:lpstr>公式</vt:lpstr>
      <vt:lpstr>More number theory RSA</vt:lpstr>
      <vt:lpstr>Outline</vt:lpstr>
      <vt:lpstr>An example Z7*</vt:lpstr>
      <vt:lpstr>Fermat’s little theorem (1960)</vt:lpstr>
      <vt:lpstr>Euler’s totient function</vt:lpstr>
      <vt:lpstr>Euler’s theorem (1736)</vt:lpstr>
      <vt:lpstr>The Chinese remainder theorem (CRT) History</vt:lpstr>
      <vt:lpstr>中国剩余定理</vt:lpstr>
      <vt:lpstr>The first formulation of CRT</vt:lpstr>
      <vt:lpstr>The second formulation of CRT</vt:lpstr>
      <vt:lpstr>Assertion 1</vt:lpstr>
      <vt:lpstr>Assertion 2</vt:lpstr>
      <vt:lpstr>A demonstration of the usefulness of CRT</vt:lpstr>
      <vt:lpstr>RSA (Ron Rivest, Adi Shamir, Len Adleman, 1977)</vt:lpstr>
      <vt:lpstr>PowerPoint 演示文稿</vt:lpstr>
      <vt:lpstr>Plain RSA key generation</vt:lpstr>
      <vt:lpstr>Plain RSA Encryption</vt:lpstr>
      <vt:lpstr>Example</vt:lpstr>
      <vt:lpstr>Corollary 1/2</vt:lpstr>
      <vt:lpstr>Corollary 2/2</vt:lpstr>
      <vt:lpstr>Correctness of RSA</vt:lpstr>
      <vt:lpstr>Security</vt:lpstr>
      <vt:lpstr>Efficiency - Exponentiation in modular arithmetic</vt:lpstr>
      <vt:lpstr>Square and Multiply Algorithm for Exponentiation</vt:lpstr>
      <vt:lpstr>Requirements</vt:lpstr>
      <vt:lpstr>Padded RSA and PKCS #1 v1.5</vt:lpstr>
      <vt:lpstr>OAEP and RSA PKCS # v2.0</vt:lpstr>
      <vt:lpstr>OAEP and RSA PKCS # v2.0</vt:lpstr>
      <vt:lpstr>Chosen cipher attack (CCA)</vt:lpstr>
      <vt:lpstr>Carl Friedrich Gauss (1777-1855)</vt:lpstr>
      <vt:lpstr>William Stanley Jevons (1835-1882)</vt:lpstr>
      <vt:lpstr>Factorization of large numbers</vt:lpstr>
      <vt:lpstr>RSA-576</vt:lpstr>
      <vt:lpstr>RSA-640</vt:lpstr>
      <vt:lpstr>Security of RSA</vt:lpstr>
      <vt:lpstr>The RSA Problem</vt:lpstr>
      <vt:lpstr>The RSA Assumption</vt:lpstr>
      <vt:lpstr>The Integer Factorization Problem</vt:lpstr>
      <vt:lpstr>The IF Assumption</vt:lpstr>
      <vt:lpstr>Reference</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Cryptography -- Before the lecture</dc:title>
  <dc:creator>User</dc:creator>
  <cp:lastModifiedBy>Alpha</cp:lastModifiedBy>
  <cp:revision>538</cp:revision>
  <dcterms:created xsi:type="dcterms:W3CDTF">2011-11-22T20:05:25Z</dcterms:created>
  <dcterms:modified xsi:type="dcterms:W3CDTF">2018-10-23T11:12:48Z</dcterms:modified>
</cp:coreProperties>
</file>