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5" r:id="rId3"/>
    <p:sldId id="317" r:id="rId4"/>
    <p:sldId id="33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4" r:id="rId21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1" autoAdjust="0"/>
  </p:normalViewPr>
  <p:slideViewPr>
    <p:cSldViewPr>
      <p:cViewPr varScale="1">
        <p:scale>
          <a:sx n="94" d="100"/>
          <a:sy n="94" d="100"/>
        </p:scale>
        <p:origin x="20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B491F30-8401-4AE7-BFE2-2C72E74BCBF6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56DBDA6-1019-4376-82E4-0F1AAD477A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9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486ABA0-F720-48DE-8B3F-E1FE0B80A912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FCA2CB-3DB8-4F00-B73A-21120D95B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88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CA2CB-3DB8-4F00-B73A-21120D95BBA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7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59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3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5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05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72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95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85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38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4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9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1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1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48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Given </a:t>
            </a:r>
            <a:r>
              <a:rPr lang="en-US" dirty="0" err="1" smtClean="0">
                <a:latin typeface="Arial" pitchFamily="34" charset="0"/>
              </a:rPr>
              <a:t>Xg</a:t>
            </a:r>
            <a:r>
              <a:rPr lang="en-US" dirty="0" smtClean="0">
                <a:latin typeface="Arial" pitchFamily="34" charset="0"/>
              </a:rPr>
              <a:t> mod p</a:t>
            </a:r>
            <a:r>
              <a:rPr lang="en-US" baseline="0" dirty="0" smtClean="0">
                <a:latin typeface="Arial" pitchFamily="34" charset="0"/>
              </a:rPr>
              <a:t> . Find x by multiplying g-1 (multiplicative inverse which exists for sure as p and g are relatively prime)</a:t>
            </a:r>
            <a:r>
              <a:rPr lang="en-US" dirty="0" smtClean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55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2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B1BB-E12E-441C-BC6A-ECF78AA78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Tue, 30/10/2018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S8101034Q - Modern Cryptography - Lect14.1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DBBA9-9A35-4F48-9514-97E3FDC98A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igital_object_identifier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en.wikipedia.org/wiki/IEEE_Transactions_on_Information_Theory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e.stanford.edu/~hellman/publications/24.pdf" TargetMode="External"/><Relationship Id="rId5" Type="http://schemas.openxmlformats.org/officeDocument/2006/relationships/hyperlink" Target="https://en.wikipedia.org/wiki/Martin_Hellman" TargetMode="External"/><Relationship Id="rId4" Type="http://schemas.openxmlformats.org/officeDocument/2006/relationships/hyperlink" Target="https://en.wikipedia.org/wiki/Whitfield_Diffie" TargetMode="External"/><Relationship Id="rId9" Type="http://schemas.openxmlformats.org/officeDocument/2006/relationships/hyperlink" Target="https://dx.doi.org/10.1109/TIT.1976.105563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3571876"/>
            <a:ext cx="6858000" cy="13049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Lecture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14.1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Key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exchange and the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Diffie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-Hellman protocol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Lecturer: Zoe L. JIANG</a:t>
            </a:r>
            <a:r>
              <a:rPr lang="zh-CN" altLang="en-US" dirty="0" smtClean="0"/>
              <a:t>蒋琳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8" name="矩形 7">
            <a:hlinkClick r:id="rId3" action="ppaction://hlinkfile"/>
          </p:cNvPr>
          <p:cNvSpPr/>
          <p:nvPr/>
        </p:nvSpPr>
        <p:spPr>
          <a:xfrm>
            <a:off x="0" y="0"/>
            <a:ext cx="9144000" cy="896381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9" name="Picture 9" descr="工业大学名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" y="0"/>
            <a:ext cx="4339301" cy="8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3923928" y="43619"/>
            <a:ext cx="264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（深圳）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252536" y="-27384"/>
            <a:ext cx="9144000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err="1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Diffie</a:t>
            </a: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-Hellman Key-Exchange Protocol 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908720"/>
            <a:ext cx="648072" cy="62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908721"/>
            <a:ext cx="64807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772816"/>
            <a:ext cx="78105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1772816"/>
            <a:ext cx="78105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3428256" y="1969095"/>
            <a:ext cx="2799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Common colors (publicly known)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115616" y="2348880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+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2055" y="2636912"/>
            <a:ext cx="809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1865" y="2694062"/>
            <a:ext cx="7905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7956376" y="2348880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+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067944" y="2708920"/>
            <a:ext cx="1575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Secret colors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115616" y="3068960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=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7956376" y="3068960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=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5111" y="3292638"/>
            <a:ext cx="781050" cy="57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1865" y="3332609"/>
            <a:ext cx="790575" cy="5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8345" y="4149080"/>
            <a:ext cx="7905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0352" y="4162099"/>
            <a:ext cx="781050" cy="49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1691680" y="3501008"/>
            <a:ext cx="6048672" cy="9102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8" idx="3"/>
          </p:cNvCxnSpPr>
          <p:nvPr/>
        </p:nvCxnSpPr>
        <p:spPr>
          <a:xfrm flipH="1">
            <a:off x="1688920" y="3429000"/>
            <a:ext cx="5979424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4067944" y="3501008"/>
            <a:ext cx="1575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Public exchange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3347864" y="4156394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Assume mixture separation is expensive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1115616" y="5380530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=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8028384" y="5360785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=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1115616" y="4660450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+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8028384" y="4660450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+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9295" y="4957831"/>
            <a:ext cx="809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5005632"/>
            <a:ext cx="7905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3491880" y="5000745"/>
            <a:ext cx="2448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Original secret colors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05111" y="5732118"/>
            <a:ext cx="80962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40352" y="5740570"/>
            <a:ext cx="80962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3779912" y="5864841"/>
            <a:ext cx="2448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Common secret color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3347864" y="816967"/>
            <a:ext cx="2880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Idea illustration through colors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1" grpId="0"/>
      <p:bldP spid="74" grpId="0"/>
      <p:bldP spid="75" grpId="0"/>
      <p:bldP spid="76" grpId="0"/>
      <p:bldP spid="89" grpId="0"/>
      <p:bldP spid="90" grpId="0"/>
      <p:bldP spid="91" grpId="0"/>
      <p:bldP spid="92" grpId="0"/>
      <p:bldP spid="93" grpId="0"/>
      <p:bldP spid="94" grpId="0"/>
      <p:bldP spid="97" grpId="0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252536" y="-27384"/>
            <a:ext cx="9144000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err="1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Diffie</a:t>
            </a: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-Hellman Key-Exchange Protocol 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908720"/>
            <a:ext cx="648072" cy="62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908721"/>
            <a:ext cx="64807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772816"/>
            <a:ext cx="78105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1772816"/>
            <a:ext cx="78105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115616" y="2348880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+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2055" y="2636912"/>
            <a:ext cx="809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1865" y="2694062"/>
            <a:ext cx="7905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7956376" y="2348880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+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067944" y="2708920"/>
            <a:ext cx="1575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Secret colors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115616" y="3068960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=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7956376" y="3068960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=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2055" y="3284186"/>
            <a:ext cx="781050" cy="57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1865" y="3332609"/>
            <a:ext cx="790575" cy="5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77292" y="4077072"/>
            <a:ext cx="7905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0352" y="4082777"/>
            <a:ext cx="781050" cy="49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1691680" y="3501008"/>
            <a:ext cx="6048672" cy="830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663105" y="3429000"/>
            <a:ext cx="6005239" cy="854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4067944" y="3501008"/>
            <a:ext cx="1575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Public exchange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3347864" y="4077072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Assume mixture separation is expensive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1043608" y="5301208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=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8028384" y="5281463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=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1043608" y="4581128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+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8028384" y="4581128"/>
            <a:ext cx="360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+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1017" y="4851060"/>
            <a:ext cx="809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4926310"/>
            <a:ext cx="7905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3491880" y="4921423"/>
            <a:ext cx="2448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Original secret colors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79250" y="5661248"/>
            <a:ext cx="80962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40352" y="5661248"/>
            <a:ext cx="80962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3779912" y="5785519"/>
            <a:ext cx="2448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Common secret color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3779912" y="816967"/>
            <a:ext cx="17281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Actual Protocol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275856" y="1969095"/>
            <a:ext cx="3672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Common parameters (publicly known)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3428256" y="1969095"/>
            <a:ext cx="2799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Common colors (publicly known)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00336" y="1916832"/>
            <a:ext cx="20714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((G, o), g, q)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691408" y="1537047"/>
            <a:ext cx="44008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(G, o) is a cyclic group of order q with generator g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7596336" y="1897087"/>
            <a:ext cx="20714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((G, o), g, q)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4067944" y="2708920"/>
            <a:ext cx="2448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Secret exponents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55576" y="2708920"/>
            <a:ext cx="936104" cy="441342"/>
            <a:chOff x="5220072" y="5435930"/>
            <a:chExt cx="936104" cy="441342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5220072" y="5497487"/>
              <a:ext cx="9361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x  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41" name="Group 37"/>
            <p:cNvGrpSpPr/>
            <p:nvPr/>
          </p:nvGrpSpPr>
          <p:grpSpPr>
            <a:xfrm>
              <a:off x="5652120" y="5435930"/>
              <a:ext cx="423664" cy="441342"/>
              <a:chOff x="4499992" y="3625278"/>
              <a:chExt cx="423664" cy="441342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499992" y="3625278"/>
                <a:ext cx="192879" cy="36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4572000" y="3758843"/>
                <a:ext cx="35165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400" dirty="0" smtClean="0">
                    <a:solidFill>
                      <a:srgbClr val="5E1EFE"/>
                    </a:solidFill>
                    <a:latin typeface="Comic Sans MS" panose="030F0702030302020204" pitchFamily="66" charset="0"/>
                    <a:sym typeface="Symbol"/>
                  </a:rPr>
                  <a:t>q</a:t>
                </a:r>
                <a:endParaRPr lang="en-US" sz="1400" baseline="-25000" dirty="0" smtClean="0">
                  <a:solidFill>
                    <a:srgbClr val="5E1EFE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7740352" y="2699626"/>
            <a:ext cx="936104" cy="441342"/>
            <a:chOff x="5220072" y="5435930"/>
            <a:chExt cx="936104" cy="441342"/>
          </a:xfrm>
        </p:grpSpPr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5220072" y="5497487"/>
              <a:ext cx="9361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y  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48" name="Group 37"/>
            <p:cNvGrpSpPr/>
            <p:nvPr/>
          </p:nvGrpSpPr>
          <p:grpSpPr>
            <a:xfrm>
              <a:off x="5652120" y="5435930"/>
              <a:ext cx="423664" cy="441342"/>
              <a:chOff x="4499992" y="3625278"/>
              <a:chExt cx="423664" cy="441342"/>
            </a:xfrm>
          </p:grpSpPr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499992" y="3625278"/>
                <a:ext cx="192879" cy="36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" name="Text Box 7"/>
              <p:cNvSpPr txBox="1">
                <a:spLocks noChangeArrowheads="1"/>
              </p:cNvSpPr>
              <p:nvPr/>
            </p:nvSpPr>
            <p:spPr bwMode="auto">
              <a:xfrm>
                <a:off x="4572000" y="3758843"/>
                <a:ext cx="35165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400" dirty="0" smtClean="0">
                    <a:solidFill>
                      <a:srgbClr val="5E1EFE"/>
                    </a:solidFill>
                    <a:latin typeface="Comic Sans MS" panose="030F0702030302020204" pitchFamily="66" charset="0"/>
                    <a:sym typeface="Symbol"/>
                  </a:rPr>
                  <a:t>q</a:t>
                </a:r>
                <a:endParaRPr lang="en-US" sz="1400" baseline="-25000" dirty="0" smtClean="0">
                  <a:solidFill>
                    <a:srgbClr val="5E1EFE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899592" y="3356992"/>
            <a:ext cx="936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7812360" y="3284984"/>
            <a:ext cx="936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y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3347864" y="4077072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Assume computing x, y from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is expensive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899592" y="4201343"/>
            <a:ext cx="936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y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7812360" y="4293096"/>
            <a:ext cx="936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491880" y="4921423"/>
            <a:ext cx="2448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Original secret exponents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115616" y="4941168"/>
            <a:ext cx="495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Wingdings" pitchFamily="2" charset="2"/>
              </a:rPr>
              <a:t>x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7884368" y="4993431"/>
            <a:ext cx="936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Wingdings" pitchFamily="2" charset="2"/>
              </a:rPr>
              <a:t>y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995936" y="5805264"/>
            <a:ext cx="17281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Common key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643372" y="5824461"/>
            <a:ext cx="1440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k:= (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Wingdings" pitchFamily="2" charset="2"/>
              </a:rPr>
              <a:t>)</a:t>
            </a:r>
            <a:r>
              <a:rPr lang="en-US" baseline="30000" dirty="0" smtClean="0">
                <a:latin typeface="Comic Sans MS" panose="030F0702030302020204" pitchFamily="66" charset="0"/>
                <a:sym typeface="Wingdings" pitchFamily="2" charset="2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sym typeface="Wingdings" pitchFamily="2" charset="2"/>
              </a:rPr>
              <a:t> = </a:t>
            </a:r>
            <a:r>
              <a:rPr lang="en-US" sz="1400" dirty="0" err="1" smtClean="0">
                <a:latin typeface="Comic Sans MS" panose="030F0702030302020204" pitchFamily="66" charset="0"/>
                <a:sym typeface="Wingdings" pitchFamily="2" charset="2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Wingdings" pitchFamily="2" charset="2"/>
              </a:rPr>
              <a:t>xy</a:t>
            </a:r>
            <a:r>
              <a:rPr lang="en-US" sz="1400" dirty="0" smtClean="0">
                <a:latin typeface="Comic Sans MS" panose="030F0702030302020204" pitchFamily="66" charset="0"/>
                <a:sym typeface="Wingdings" pitchFamily="2" charset="2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7488324" y="5810902"/>
            <a:ext cx="1440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k:= (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Wingdings" pitchFamily="2" charset="2"/>
              </a:rPr>
              <a:t>)</a:t>
            </a:r>
            <a:r>
              <a:rPr lang="en-US" baseline="30000" dirty="0" smtClean="0">
                <a:latin typeface="Comic Sans MS" panose="030F0702030302020204" pitchFamily="66" charset="0"/>
                <a:sym typeface="Wingdings" pitchFamily="2" charset="2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sym typeface="Wingdings" pitchFamily="2" charset="2"/>
              </a:rPr>
              <a:t> = </a:t>
            </a:r>
            <a:r>
              <a:rPr lang="en-US" sz="1400" dirty="0" err="1" smtClean="0">
                <a:latin typeface="Comic Sans MS" panose="030F0702030302020204" pitchFamily="66" charset="0"/>
                <a:sym typeface="Wingdings" pitchFamily="2" charset="2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Wingdings" pitchFamily="2" charset="2"/>
              </a:rPr>
              <a:t>xy</a:t>
            </a:r>
            <a:r>
              <a:rPr lang="en-US" sz="1400" dirty="0" smtClean="0">
                <a:latin typeface="Comic Sans MS" panose="030F0702030302020204" pitchFamily="66" charset="0"/>
                <a:sym typeface="Wingdings" pitchFamily="2" charset="2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11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6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16875" y="563859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Construction 10.2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7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/>
      <p:bldP spid="74" grpId="0"/>
      <p:bldP spid="75" grpId="0"/>
      <p:bldP spid="76" grpId="0"/>
      <p:bldP spid="90" grpId="0"/>
      <p:bldP spid="91" grpId="0"/>
      <p:bldP spid="92" grpId="0"/>
      <p:bldP spid="93" grpId="0"/>
      <p:bldP spid="94" grpId="0"/>
      <p:bldP spid="97" grpId="0"/>
      <p:bldP spid="99" grpId="0"/>
      <p:bldP spid="34" grpId="0"/>
      <p:bldP spid="35" grpId="0"/>
      <p:bldP spid="36" grpId="0"/>
      <p:bldP spid="37" grpId="0"/>
      <p:bldP spid="38" grpId="0"/>
      <p:bldP spid="3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108520" y="-27384"/>
            <a:ext cx="9396536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Key-Exchange Protocol: Security 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1083920"/>
            <a:ext cx="720080" cy="6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124745"/>
            <a:ext cx="64807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144016" y="3212976"/>
            <a:ext cx="90364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Given an arbitrary key-exchange protocol,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whose execution is monitored by a PPT eavesdropper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395536" y="3625279"/>
            <a:ext cx="90364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What security property we demand from such a protocol ?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835696" y="980728"/>
            <a:ext cx="554461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35696" y="1412776"/>
            <a:ext cx="554461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835696" y="1916832"/>
            <a:ext cx="554461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227687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Straight Arrow Connector 78"/>
          <p:cNvCxnSpPr/>
          <p:nvPr/>
        </p:nvCxnSpPr>
        <p:spPr>
          <a:xfrm flipH="1">
            <a:off x="5076056" y="2060848"/>
            <a:ext cx="432048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868416" y="2473151"/>
            <a:ext cx="1791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Protocol transcript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827584" y="2113111"/>
            <a:ext cx="1008112" cy="307777"/>
            <a:chOff x="251520" y="2625551"/>
            <a:chExt cx="1008112" cy="307777"/>
          </a:xfrm>
        </p:grpSpPr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1152" y="2636912"/>
              <a:ext cx="17133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251520" y="2625551"/>
              <a:ext cx="10081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k 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884368" y="2113111"/>
            <a:ext cx="1008112" cy="307777"/>
            <a:chOff x="251520" y="2625551"/>
            <a:chExt cx="1008112" cy="307777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1152" y="2636912"/>
              <a:ext cx="17133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251520" y="2625551"/>
              <a:ext cx="10081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k 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1187624" y="1772816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8100392" y="1772816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7"/>
          <p:cNvSpPr txBox="1">
            <a:spLocks noChangeArrowheads="1"/>
          </p:cNvSpPr>
          <p:nvPr/>
        </p:nvSpPr>
        <p:spPr bwMode="auto">
          <a:xfrm>
            <a:off x="539552" y="4149080"/>
            <a:ext cx="4312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Option I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 the output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key k should remain hidden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from the eavesdropper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9" name="Text Box 7"/>
          <p:cNvSpPr txBox="1">
            <a:spLocks noChangeArrowheads="1"/>
          </p:cNvSpPr>
          <p:nvPr/>
        </p:nvSpPr>
        <p:spPr bwMode="auto">
          <a:xfrm>
            <a:off x="4644008" y="4005064"/>
            <a:ext cx="431209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Option II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 the output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key k should remain indistinguishable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for the eavesdropper from a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uniformly random key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from the key-space 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32440" y="4509120"/>
            <a:ext cx="17133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395536" y="4869160"/>
            <a:ext cx="90364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We actually want to have option II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691952" y="5282044"/>
            <a:ext cx="80565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If we want the key to be used as the secret-key for some higher level primitive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8370" name="AutoShape 2" descr="Image result for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omic Sans MS" panose="030F0702030302020204" pitchFamily="66" charset="0"/>
            </a:endParaRPr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80" grpId="0"/>
      <p:bldP spid="108" grpId="0"/>
      <p:bldP spid="109" grpId="0"/>
      <p:bldP spid="111" grpId="0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108520" y="-27384"/>
            <a:ext cx="9396536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Key-Exchange Protocol: Security Experiment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908720"/>
            <a:ext cx="720080" cy="6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908720"/>
            <a:ext cx="64807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Arrow Connector 66"/>
          <p:cNvCxnSpPr/>
          <p:nvPr/>
        </p:nvCxnSpPr>
        <p:spPr>
          <a:xfrm>
            <a:off x="1691680" y="908720"/>
            <a:ext cx="554461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91680" y="1196752"/>
            <a:ext cx="554461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91680" y="1556792"/>
            <a:ext cx="554461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177281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Straight Arrow Connector 78"/>
          <p:cNvCxnSpPr/>
          <p:nvPr/>
        </p:nvCxnSpPr>
        <p:spPr>
          <a:xfrm flipH="1">
            <a:off x="4644008" y="1700808"/>
            <a:ext cx="432048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868416" y="1844824"/>
            <a:ext cx="1791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Protocol transcript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84"/>
          <p:cNvGrpSpPr/>
          <p:nvPr/>
        </p:nvGrpSpPr>
        <p:grpSpPr>
          <a:xfrm>
            <a:off x="683568" y="1844824"/>
            <a:ext cx="1008112" cy="307777"/>
            <a:chOff x="251520" y="2573289"/>
            <a:chExt cx="1008112" cy="307777"/>
          </a:xfrm>
        </p:grpSpPr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1152" y="2636912"/>
              <a:ext cx="17133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251520" y="2573289"/>
              <a:ext cx="10081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k 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85"/>
          <p:cNvGrpSpPr/>
          <p:nvPr/>
        </p:nvGrpSpPr>
        <p:grpSpPr>
          <a:xfrm>
            <a:off x="7740352" y="1897087"/>
            <a:ext cx="1008112" cy="307777"/>
            <a:chOff x="251520" y="2584727"/>
            <a:chExt cx="1008112" cy="307777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1152" y="2636912"/>
              <a:ext cx="17133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251520" y="2584727"/>
              <a:ext cx="10081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k 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1043608" y="1556791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956376" y="1597616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0" name="AutoShape 2" descr="Image result for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omic Sans MS" panose="030F0702030302020204" pitchFamily="66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763688" y="2473151"/>
            <a:ext cx="5688632" cy="307777"/>
            <a:chOff x="2195736" y="2545159"/>
            <a:chExt cx="5688632" cy="307777"/>
          </a:xfrm>
        </p:grpSpPr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195736" y="2545159"/>
              <a:ext cx="56886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Should not be able to distinguish k from a random element in 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2998" y="2564904"/>
              <a:ext cx="17133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3500264" y="476672"/>
            <a:ext cx="22958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Key-exchange protocol 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131840" y="3338408"/>
            <a:ext cx="22322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</a:rPr>
              <a:t>Experiment KE       (n)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4292352" y="3501008"/>
            <a:ext cx="639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</a:rPr>
              <a:t>A,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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64360" y="3140968"/>
            <a:ext cx="639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</a:rPr>
              <a:t>eav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4283968" y="2780928"/>
            <a:ext cx="423664" cy="37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  <a:sym typeface="Symbol"/>
              </a:rPr>
              <a:t></a:t>
            </a:r>
            <a:endParaRPr lang="en-US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39552" y="3841303"/>
            <a:ext cx="1584176" cy="1315889"/>
            <a:chOff x="539552" y="4365104"/>
            <a:chExt cx="1584176" cy="1315889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2794" y="4725144"/>
              <a:ext cx="1010894" cy="582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539552" y="5373216"/>
              <a:ext cx="1512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I can break </a:t>
              </a:r>
              <a:endPara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619944" y="4365104"/>
              <a:ext cx="15037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PPT attacker A</a:t>
              </a:r>
              <a:endPara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56176" y="4077072"/>
            <a:ext cx="1230450" cy="7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6156176" y="4872623"/>
            <a:ext cx="16608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Let me verify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552728" y="5229200"/>
            <a:ext cx="2843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Runs an instance of  in mind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simulating the role of S, R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96136" y="2420888"/>
            <a:ext cx="3218656" cy="1440160"/>
            <a:chOff x="7164288" y="2708920"/>
            <a:chExt cx="3218656" cy="1440160"/>
          </a:xfrm>
        </p:grpSpPr>
        <p:sp>
          <p:nvSpPr>
            <p:cNvPr id="66" name="Cloud Callout 65"/>
            <p:cNvSpPr/>
            <p:nvPr/>
          </p:nvSpPr>
          <p:spPr>
            <a:xfrm>
              <a:off x="7164288" y="2708920"/>
              <a:ext cx="3218656" cy="144016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596336" y="2924944"/>
              <a:ext cx="2592288" cy="955849"/>
              <a:chOff x="6300192" y="3284984"/>
              <a:chExt cx="2592288" cy="955849"/>
            </a:xfrm>
          </p:grpSpPr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56376" y="3284984"/>
                <a:ext cx="451605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75392" y="3284984"/>
                <a:ext cx="400864" cy="400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9" name="Straight Arrow Connector 48"/>
              <p:cNvCxnSpPr/>
              <p:nvPr/>
            </p:nvCxnSpPr>
            <p:spPr>
              <a:xfrm>
                <a:off x="6948264" y="3284984"/>
                <a:ext cx="93610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948264" y="3501008"/>
                <a:ext cx="93610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948264" y="3717032"/>
                <a:ext cx="93610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84"/>
              <p:cNvGrpSpPr/>
              <p:nvPr/>
            </p:nvGrpSpPr>
            <p:grpSpPr>
              <a:xfrm>
                <a:off x="6300192" y="3933056"/>
                <a:ext cx="1008112" cy="307777"/>
                <a:chOff x="251520" y="2625551"/>
                <a:chExt cx="1008112" cy="307777"/>
              </a:xfrm>
            </p:grpSpPr>
            <p:pic>
              <p:nvPicPr>
                <p:cNvPr id="53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71152" y="2636912"/>
                  <a:ext cx="171330" cy="2160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1520" y="2625551"/>
                  <a:ext cx="1008112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400" dirty="0" smtClean="0">
                      <a:latin typeface="Comic Sans MS" panose="030F0702030302020204" pitchFamily="66" charset="0"/>
                      <a:sym typeface="Symbol"/>
                    </a:rPr>
                    <a:t>k </a:t>
                  </a:r>
                  <a:endParaRPr lang="en-US" sz="1400" baseline="-25000" dirty="0" smtClean="0">
                    <a:solidFill>
                      <a:srgbClr val="0000FF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660232" y="3717032"/>
                <a:ext cx="0" cy="2160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8172400" y="3717032"/>
                <a:ext cx="0" cy="2160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84"/>
              <p:cNvGrpSpPr/>
              <p:nvPr/>
            </p:nvGrpSpPr>
            <p:grpSpPr>
              <a:xfrm>
                <a:off x="7884368" y="3933056"/>
                <a:ext cx="1008112" cy="307777"/>
                <a:chOff x="251520" y="2625551"/>
                <a:chExt cx="1008112" cy="307777"/>
              </a:xfrm>
            </p:grpSpPr>
            <p:pic>
              <p:nvPicPr>
                <p:cNvPr id="59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71152" y="2636912"/>
                  <a:ext cx="171330" cy="2160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1520" y="2625551"/>
                  <a:ext cx="1008112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400" dirty="0" smtClean="0">
                      <a:latin typeface="Comic Sans MS" panose="030F0702030302020204" pitchFamily="66" charset="0"/>
                      <a:sym typeface="Symbol"/>
                    </a:rPr>
                    <a:t>k </a:t>
                  </a:r>
                  <a:endParaRPr lang="en-US" sz="1400" baseline="-25000" dirty="0" smtClean="0">
                    <a:solidFill>
                      <a:srgbClr val="0000FF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>
              <a:off x="8676456" y="3429000"/>
              <a:ext cx="144016" cy="2880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8532440" y="3717032"/>
              <a:ext cx="7920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trans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H="1">
            <a:off x="2483768" y="4149080"/>
            <a:ext cx="338437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3995936" y="3841303"/>
            <a:ext cx="792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trans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04983" y="4489909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" name="Group 59"/>
          <p:cNvGrpSpPr/>
          <p:nvPr/>
        </p:nvGrpSpPr>
        <p:grpSpPr>
          <a:xfrm rot="2275891">
            <a:off x="7085055" y="4107374"/>
            <a:ext cx="1206246" cy="496249"/>
            <a:chOff x="7267392" y="1515234"/>
            <a:chExt cx="1359768" cy="905654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515234"/>
              <a:ext cx="1359768" cy="617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b </a:t>
              </a:r>
              <a:r>
                <a:rPr lang="en-US" sz="1600" dirty="0" smtClean="0">
                  <a:solidFill>
                    <a:srgbClr val="FF0000"/>
                  </a:solidFill>
                  <a:latin typeface="Comic Sans MS" panose="030F0702030302020204" pitchFamily="66" charset="0"/>
                  <a:sym typeface="Symbol"/>
                </a:rPr>
                <a:t> {0, 1}</a:t>
              </a:r>
              <a:endParaRPr lang="en-US" sz="1600" dirty="0" smtClean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 flipH="1">
            <a:off x="2483768" y="4581128"/>
            <a:ext cx="338437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3779912" y="4273351"/>
            <a:ext cx="1008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k, if b = 0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419872" y="4581129"/>
            <a:ext cx="1800200" cy="307777"/>
            <a:chOff x="3779912" y="5301209"/>
            <a:chExt cx="1800200" cy="307777"/>
          </a:xfrm>
        </p:grpSpPr>
        <p:sp>
          <p:nvSpPr>
            <p:cNvPr id="89" name="Text Box 7"/>
            <p:cNvSpPr txBox="1">
              <a:spLocks noChangeArrowheads="1"/>
            </p:cNvSpPr>
            <p:nvPr/>
          </p:nvSpPr>
          <p:spPr bwMode="auto">
            <a:xfrm>
              <a:off x="3779912" y="5301209"/>
              <a:ext cx="1800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k’ </a:t>
              </a:r>
              <a:r>
                <a:rPr lang="en-US" sz="1400" baseline="-25000" dirty="0" smtClean="0">
                  <a:latin typeface="Comic Sans MS" panose="030F0702030302020204" pitchFamily="66" charset="0"/>
                  <a:sym typeface="Symbol"/>
                </a:rPr>
                <a:t>R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      , if b = 1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28662" y="5373216"/>
              <a:ext cx="17133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7" name="Straight Arrow Connector 96"/>
          <p:cNvCxnSpPr/>
          <p:nvPr/>
        </p:nvCxnSpPr>
        <p:spPr>
          <a:xfrm flipH="1">
            <a:off x="2483768" y="5229200"/>
            <a:ext cx="338437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3995936" y="4921423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b’  {0, 1}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144016" y="5517232"/>
            <a:ext cx="5652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Experiment output is 1 if and only if b’ = b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147700" y="5923022"/>
            <a:ext cx="41764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 is a secure KE protocol if: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-1188640" y="5589240"/>
            <a:ext cx="8568952" cy="977914"/>
            <a:chOff x="-2268760" y="7491646"/>
            <a:chExt cx="8568952" cy="977914"/>
          </a:xfrm>
        </p:grpSpPr>
        <p:grpSp>
          <p:nvGrpSpPr>
            <p:cNvPr id="126" name="Group 125"/>
            <p:cNvGrpSpPr/>
            <p:nvPr/>
          </p:nvGrpSpPr>
          <p:grpSpPr>
            <a:xfrm>
              <a:off x="-2268760" y="7491646"/>
              <a:ext cx="8568952" cy="977914"/>
              <a:chOff x="-4140968" y="7491646"/>
              <a:chExt cx="8568952" cy="977914"/>
            </a:xfrm>
          </p:grpSpPr>
          <p:sp>
            <p:nvSpPr>
              <p:cNvPr id="103" name="Text Box 7"/>
              <p:cNvSpPr txBox="1">
                <a:spLocks noChangeArrowheads="1"/>
              </p:cNvSpPr>
              <p:nvPr/>
            </p:nvSpPr>
            <p:spPr bwMode="auto">
              <a:xfrm>
                <a:off x="3059832" y="7700119"/>
                <a:ext cx="1368152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omic Sans MS" panose="030F0702030302020204" pitchFamily="66" charset="0"/>
                    <a:sym typeface="Symbol"/>
                  </a:rPr>
                  <a:t>½</a:t>
                </a:r>
                <a:r>
                  <a:rPr lang="en-US" sz="1600" dirty="0" smtClean="0">
                    <a:latin typeface="Comic Sans MS" panose="030F0702030302020204" pitchFamily="66" charset="0"/>
                    <a:sym typeface="Symbol"/>
                  </a:rPr>
                  <a:t> + </a:t>
                </a:r>
                <a:r>
                  <a:rPr lang="en-US" sz="1600" dirty="0" err="1" smtClean="0">
                    <a:latin typeface="Comic Sans MS" panose="030F0702030302020204" pitchFamily="66" charset="0"/>
                    <a:sym typeface="Symbol"/>
                  </a:rPr>
                  <a:t>negl</a:t>
                </a:r>
                <a:r>
                  <a:rPr lang="en-US" sz="1600" dirty="0" smtClean="0">
                    <a:latin typeface="Comic Sans MS" panose="030F0702030302020204" pitchFamily="66" charset="0"/>
                    <a:sym typeface="Symbol"/>
                  </a:rPr>
                  <a:t>(n)</a:t>
                </a:r>
              </a:p>
              <a:p>
                <a:pPr marL="457200" indent="-457200">
                  <a:spcBef>
                    <a:spcPct val="50000"/>
                  </a:spcBef>
                </a:pPr>
                <a:endParaRPr lang="en-US" sz="1600" dirty="0" smtClean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05" name="Group 81"/>
              <p:cNvGrpSpPr/>
              <p:nvPr/>
            </p:nvGrpSpPr>
            <p:grpSpPr>
              <a:xfrm>
                <a:off x="-4140968" y="7491646"/>
                <a:ext cx="8424936" cy="792088"/>
                <a:chOff x="251520" y="4869160"/>
                <a:chExt cx="8424936" cy="792088"/>
              </a:xfrm>
            </p:grpSpPr>
            <p:sp>
              <p:nvSpPr>
                <p:cNvPr id="11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1520" y="5135706"/>
                  <a:ext cx="8424936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endParaRPr lang="en-US" sz="1400" dirty="0" smtClean="0">
                    <a:solidFill>
                      <a:srgbClr val="0000FF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1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588496" y="5055567"/>
                  <a:ext cx="56768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400" dirty="0" smtClean="0">
                      <a:latin typeface="Comic Sans MS" panose="030F0702030302020204" pitchFamily="66" charset="0"/>
                      <a:sym typeface="Symbol"/>
                    </a:rPr>
                    <a:t>Pr</a:t>
                  </a:r>
                  <a:endParaRPr lang="en-US" sz="1400" dirty="0" smtClean="0">
                    <a:solidFill>
                      <a:srgbClr val="0000FF"/>
                    </a:solidFill>
                    <a:latin typeface="Comic Sans MS" panose="030F0702030302020204" pitchFamily="66" charset="0"/>
                  </a:endParaRPr>
                </a:p>
              </p:txBody>
            </p:sp>
            <p:grpSp>
              <p:nvGrpSpPr>
                <p:cNvPr id="119" name="Group 80"/>
                <p:cNvGrpSpPr/>
                <p:nvPr/>
              </p:nvGrpSpPr>
              <p:grpSpPr>
                <a:xfrm>
                  <a:off x="5940152" y="4869160"/>
                  <a:ext cx="1512168" cy="792088"/>
                  <a:chOff x="5940152" y="4869160"/>
                  <a:chExt cx="1512168" cy="792088"/>
                </a:xfrm>
              </p:grpSpPr>
              <p:grpSp>
                <p:nvGrpSpPr>
                  <p:cNvPr id="120" name="Group 54"/>
                  <p:cNvGrpSpPr/>
                  <p:nvPr/>
                </p:nvGrpSpPr>
                <p:grpSpPr>
                  <a:xfrm>
                    <a:off x="5948536" y="4869160"/>
                    <a:ext cx="1503784" cy="709627"/>
                    <a:chOff x="700336" y="5013176"/>
                    <a:chExt cx="1503784" cy="709627"/>
                  </a:xfrm>
                </p:grpSpPr>
                <p:sp>
                  <p:nvSpPr>
                    <p:cNvPr id="123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336" y="5229200"/>
                      <a:ext cx="1503784" cy="30777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400" dirty="0" smtClean="0">
                          <a:latin typeface="Comic Sans MS" panose="030F0702030302020204" pitchFamily="66" charset="0"/>
                        </a:rPr>
                        <a:t>KE        (n)</a:t>
                      </a:r>
                      <a:endParaRPr lang="en-US" sz="1400" dirty="0" smtClean="0">
                        <a:solidFill>
                          <a:srgbClr val="0000FF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124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6360" y="5415026"/>
                      <a:ext cx="639688" cy="30777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400" dirty="0" smtClean="0">
                          <a:latin typeface="Comic Sans MS" panose="030F0702030302020204" pitchFamily="66" charset="0"/>
                        </a:rPr>
                        <a:t>A, </a:t>
                      </a:r>
                      <a:r>
                        <a:rPr lang="en-US" sz="1400" dirty="0" smtClean="0">
                          <a:latin typeface="Comic Sans MS" panose="030F0702030302020204" pitchFamily="66" charset="0"/>
                          <a:sym typeface="Symbol"/>
                        </a:rPr>
                        <a:t></a:t>
                      </a:r>
                      <a:endParaRPr lang="en-US" sz="1400" dirty="0" smtClean="0">
                        <a:solidFill>
                          <a:srgbClr val="0000FF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125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07976" y="5013176"/>
                      <a:ext cx="639688" cy="30777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400" dirty="0" err="1" smtClean="0">
                          <a:latin typeface="Comic Sans MS" panose="030F0702030302020204" pitchFamily="66" charset="0"/>
                        </a:rPr>
                        <a:t>eav</a:t>
                      </a:r>
                      <a:endParaRPr lang="en-US" sz="1400" dirty="0" smtClean="0">
                        <a:solidFill>
                          <a:srgbClr val="0000FF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12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84640" y="5085184"/>
                    <a:ext cx="567680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400" dirty="0" smtClean="0">
                        <a:latin typeface="Comic Sans MS" panose="030F0702030302020204" pitchFamily="66" charset="0"/>
                        <a:sym typeface="Symbol"/>
                      </a:rPr>
                      <a:t>= 1 </a:t>
                    </a:r>
                    <a:endParaRPr lang="en-US" sz="1400" dirty="0" smtClean="0">
                      <a:solidFill>
                        <a:srgbClr val="0000FF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2" name="Double Bracket 121"/>
                  <p:cNvSpPr/>
                  <p:nvPr/>
                </p:nvSpPr>
                <p:spPr>
                  <a:xfrm>
                    <a:off x="5940152" y="4869160"/>
                    <a:ext cx="1296144" cy="792088"/>
                  </a:xfrm>
                  <a:prstGeom prst="bracket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00"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</p:grpSp>
        <p:sp>
          <p:nvSpPr>
            <p:cNvPr id="116" name="Text Box 7"/>
            <p:cNvSpPr txBox="1">
              <a:spLocks noChangeArrowheads="1"/>
            </p:cNvSpPr>
            <p:nvPr/>
          </p:nvSpPr>
          <p:spPr bwMode="auto">
            <a:xfrm>
              <a:off x="4724400" y="7739608"/>
              <a:ext cx="5676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</a:t>
              </a:r>
              <a:endPara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92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9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9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44016" y="2819670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Definition 10.1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43" grpId="0"/>
      <p:bldP spid="45" grpId="0"/>
      <p:bldP spid="77" grpId="0"/>
      <p:bldP spid="88" grpId="0"/>
      <p:bldP spid="98" grpId="0"/>
      <p:bldP spid="99" grpId="0"/>
      <p:bldP spid="100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108520" y="-27384"/>
            <a:ext cx="9396536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err="1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Diffie</a:t>
            </a: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-Hellman Key-Exchange Protocol: Security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1124744"/>
            <a:ext cx="720080" cy="6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124744"/>
            <a:ext cx="64807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Arrow Connector 66"/>
          <p:cNvCxnSpPr/>
          <p:nvPr/>
        </p:nvCxnSpPr>
        <p:spPr>
          <a:xfrm>
            <a:off x="1691680" y="1124744"/>
            <a:ext cx="554461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91680" y="1772816"/>
            <a:ext cx="554461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19888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Straight Arrow Connector 78"/>
          <p:cNvCxnSpPr/>
          <p:nvPr/>
        </p:nvCxnSpPr>
        <p:spPr>
          <a:xfrm flipH="1">
            <a:off x="4644008" y="1916832"/>
            <a:ext cx="432048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868416" y="2060848"/>
            <a:ext cx="1791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Protocol transcript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539552" y="2113110"/>
            <a:ext cx="1368152" cy="30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k = (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)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xy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 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043608" y="1772815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956376" y="1813640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0" name="AutoShape 2" descr="Image result for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omic Sans MS" panose="030F0702030302020204" pitchFamily="66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403648" y="2708921"/>
            <a:ext cx="6120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Should not be able to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distinguish k =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xy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from a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random element </a:t>
            </a:r>
            <a:r>
              <a:rPr lang="en-US" sz="1400" dirty="0" err="1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z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in G 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203848" y="3410416"/>
            <a:ext cx="22322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</a:rPr>
              <a:t>Experiment KE       (n)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4364360" y="3573016"/>
            <a:ext cx="10717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</a:rPr>
              <a:t>A,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DH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436368" y="3212976"/>
            <a:ext cx="639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</a:rPr>
              <a:t>eav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" name="Group 40"/>
          <p:cNvGrpSpPr/>
          <p:nvPr/>
        </p:nvGrpSpPr>
        <p:grpSpPr>
          <a:xfrm>
            <a:off x="539552" y="4037582"/>
            <a:ext cx="1584176" cy="1315889"/>
            <a:chOff x="539552" y="4365104"/>
            <a:chExt cx="1584176" cy="1315889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2794" y="4725144"/>
              <a:ext cx="1010894" cy="582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539552" y="5373216"/>
              <a:ext cx="1512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I can break </a:t>
              </a:r>
              <a:endPara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619944" y="4365104"/>
              <a:ext cx="15037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PPT attacker A</a:t>
              </a:r>
              <a:endPara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4057908"/>
            <a:ext cx="1230450" cy="7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6012160" y="4853459"/>
            <a:ext cx="16608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Let me verify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300192" y="5138028"/>
            <a:ext cx="2843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Runs an instance of DH in mind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simulating the role of S, R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483768" y="4345359"/>
            <a:ext cx="338437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3563888" y="4037582"/>
            <a:ext cx="2448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y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60967" y="4470745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59"/>
          <p:cNvGrpSpPr/>
          <p:nvPr/>
        </p:nvGrpSpPr>
        <p:grpSpPr>
          <a:xfrm rot="2275891">
            <a:off x="6941039" y="4088210"/>
            <a:ext cx="1206246" cy="496249"/>
            <a:chOff x="7267392" y="1515234"/>
            <a:chExt cx="1359768" cy="905654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515234"/>
              <a:ext cx="1359768" cy="617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b </a:t>
              </a:r>
              <a:r>
                <a:rPr lang="en-US" sz="1600" dirty="0" smtClean="0">
                  <a:solidFill>
                    <a:srgbClr val="FF0000"/>
                  </a:solidFill>
                  <a:latin typeface="Comic Sans MS" panose="030F0702030302020204" pitchFamily="66" charset="0"/>
                  <a:sym typeface="Symbol"/>
                </a:rPr>
                <a:t> {0, 1}</a:t>
              </a:r>
              <a:endParaRPr lang="en-US" sz="1600" dirty="0" smtClean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 flipH="1">
            <a:off x="2483768" y="4777407"/>
            <a:ext cx="338437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3707904" y="4489375"/>
            <a:ext cx="1296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if b = 0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3563888" y="4777408"/>
            <a:ext cx="18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z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</a:t>
            </a:r>
            <a:r>
              <a:rPr lang="en-US" sz="1400" baseline="-25000" dirty="0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G, if b = 1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483768" y="5425479"/>
            <a:ext cx="338437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3851920" y="5137447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b’  {0, 1}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644280" y="692696"/>
            <a:ext cx="2063080" cy="441342"/>
            <a:chOff x="107504" y="2843642"/>
            <a:chExt cx="2063080" cy="441342"/>
          </a:xfrm>
        </p:grpSpPr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107504" y="2905199"/>
              <a:ext cx="2007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h</a:t>
              </a:r>
              <a:r>
                <a:rPr lang="en-US" sz="1400" baseline="-25000" dirty="0" err="1" smtClean="0">
                  <a:latin typeface="Comic Sans MS" panose="030F0702030302020204" pitchFamily="66" charset="0"/>
                  <a:sym typeface="Symbol"/>
                </a:rPr>
                <a:t>S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=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latin typeface="Comic Sans MS" panose="030F0702030302020204" pitchFamily="66" charset="0"/>
                  <a:sym typeface="Symbol"/>
                </a:rPr>
                <a:t>x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, where x   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93" name="Group 37"/>
            <p:cNvGrpSpPr/>
            <p:nvPr/>
          </p:nvGrpSpPr>
          <p:grpSpPr>
            <a:xfrm>
              <a:off x="1755304" y="2843642"/>
              <a:ext cx="415280" cy="441342"/>
              <a:chOff x="4851648" y="3625278"/>
              <a:chExt cx="415280" cy="441342"/>
            </a:xfrm>
          </p:grpSpPr>
          <p:pic>
            <p:nvPicPr>
              <p:cNvPr id="96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851648" y="3625278"/>
                <a:ext cx="192879" cy="36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Text Box 7"/>
              <p:cNvSpPr txBox="1">
                <a:spLocks noChangeArrowheads="1"/>
              </p:cNvSpPr>
              <p:nvPr/>
            </p:nvSpPr>
            <p:spPr bwMode="auto">
              <a:xfrm>
                <a:off x="4915272" y="3758843"/>
                <a:ext cx="35165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400" dirty="0" smtClean="0">
                    <a:solidFill>
                      <a:srgbClr val="5E1EFE"/>
                    </a:solidFill>
                    <a:latin typeface="Comic Sans MS" panose="030F0702030302020204" pitchFamily="66" charset="0"/>
                    <a:sym typeface="Symbol"/>
                  </a:rPr>
                  <a:t>q</a:t>
                </a:r>
                <a:endParaRPr lang="en-US" sz="1400" baseline="-25000" dirty="0" smtClean="0">
                  <a:solidFill>
                    <a:srgbClr val="5E1EFE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3635896" y="1331474"/>
            <a:ext cx="2063080" cy="441342"/>
            <a:chOff x="107504" y="2843642"/>
            <a:chExt cx="2063080" cy="441342"/>
          </a:xfrm>
        </p:grpSpPr>
        <p:sp>
          <p:nvSpPr>
            <p:cNvPr id="109" name="Text Box 7"/>
            <p:cNvSpPr txBox="1">
              <a:spLocks noChangeArrowheads="1"/>
            </p:cNvSpPr>
            <p:nvPr/>
          </p:nvSpPr>
          <p:spPr bwMode="auto">
            <a:xfrm>
              <a:off x="107504" y="2905199"/>
              <a:ext cx="2007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h</a:t>
              </a:r>
              <a:r>
                <a:rPr lang="en-US" sz="1400" baseline="-25000" dirty="0" err="1" smtClean="0">
                  <a:latin typeface="Comic Sans MS" panose="030F0702030302020204" pitchFamily="66" charset="0"/>
                  <a:sym typeface="Symbol"/>
                </a:rPr>
                <a:t>R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=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latin typeface="Comic Sans MS" panose="030F0702030302020204" pitchFamily="66" charset="0"/>
                  <a:sym typeface="Symbol"/>
                </a:rPr>
                <a:t>y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, where y   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10" name="Group 37"/>
            <p:cNvGrpSpPr/>
            <p:nvPr/>
          </p:nvGrpSpPr>
          <p:grpSpPr>
            <a:xfrm>
              <a:off x="1755304" y="2843642"/>
              <a:ext cx="415280" cy="441342"/>
              <a:chOff x="4851648" y="3625278"/>
              <a:chExt cx="415280" cy="441342"/>
            </a:xfrm>
          </p:grpSpPr>
          <p:pic>
            <p:nvPicPr>
              <p:cNvPr id="111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851648" y="3625278"/>
                <a:ext cx="192879" cy="36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 Box 7"/>
              <p:cNvSpPr txBox="1">
                <a:spLocks noChangeArrowheads="1"/>
              </p:cNvSpPr>
              <p:nvPr/>
            </p:nvSpPr>
            <p:spPr bwMode="auto">
              <a:xfrm>
                <a:off x="4915272" y="3758843"/>
                <a:ext cx="35165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400" dirty="0" smtClean="0">
                    <a:solidFill>
                      <a:srgbClr val="5E1EFE"/>
                    </a:solidFill>
                    <a:latin typeface="Comic Sans MS" panose="030F0702030302020204" pitchFamily="66" charset="0"/>
                    <a:sym typeface="Symbol"/>
                  </a:rPr>
                  <a:t>q</a:t>
                </a:r>
                <a:endParaRPr lang="en-US" sz="1400" baseline="-25000" dirty="0" smtClean="0">
                  <a:solidFill>
                    <a:srgbClr val="5E1EFE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113" name="Text Box 7"/>
          <p:cNvSpPr txBox="1">
            <a:spLocks noChangeArrowheads="1"/>
          </p:cNvSpPr>
          <p:nvPr/>
        </p:nvSpPr>
        <p:spPr bwMode="auto">
          <a:xfrm>
            <a:off x="7380312" y="2113110"/>
            <a:ext cx="1368152" cy="30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k = (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)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xy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 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179512" y="3068960"/>
            <a:ext cx="5652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Same as the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DDH problem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5652120" y="2420888"/>
            <a:ext cx="3218656" cy="1440160"/>
            <a:chOff x="8172400" y="2564904"/>
            <a:chExt cx="3218656" cy="1440160"/>
          </a:xfrm>
        </p:grpSpPr>
        <p:grpSp>
          <p:nvGrpSpPr>
            <p:cNvPr id="129" name="Group 128"/>
            <p:cNvGrpSpPr/>
            <p:nvPr/>
          </p:nvGrpSpPr>
          <p:grpSpPr>
            <a:xfrm>
              <a:off x="8172400" y="2564904"/>
              <a:ext cx="3218656" cy="1440160"/>
              <a:chOff x="8410128" y="2708920"/>
              <a:chExt cx="3218656" cy="1440160"/>
            </a:xfrm>
          </p:grpSpPr>
          <p:grpSp>
            <p:nvGrpSpPr>
              <p:cNvPr id="6" name="Group 73"/>
              <p:cNvGrpSpPr/>
              <p:nvPr/>
            </p:nvGrpSpPr>
            <p:grpSpPr>
              <a:xfrm>
                <a:off x="8410128" y="2708920"/>
                <a:ext cx="3218656" cy="1440160"/>
                <a:chOff x="7164288" y="2708920"/>
                <a:chExt cx="3218656" cy="1440160"/>
              </a:xfrm>
            </p:grpSpPr>
            <p:sp>
              <p:nvSpPr>
                <p:cNvPr id="66" name="Cloud Callout 65"/>
                <p:cNvSpPr/>
                <p:nvPr/>
              </p:nvSpPr>
              <p:spPr>
                <a:xfrm>
                  <a:off x="7164288" y="2708920"/>
                  <a:ext cx="3218656" cy="1440160"/>
                </a:xfrm>
                <a:prstGeom prst="cloud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Comic Sans MS" panose="030F0702030302020204" pitchFamily="66" charset="0"/>
                  </a:endParaRPr>
                </a:p>
              </p:txBody>
            </p:sp>
            <p:grpSp>
              <p:nvGrpSpPr>
                <p:cNvPr id="7" name="Group 60"/>
                <p:cNvGrpSpPr/>
                <p:nvPr/>
              </p:nvGrpSpPr>
              <p:grpSpPr>
                <a:xfrm>
                  <a:off x="7502624" y="2924944"/>
                  <a:ext cx="2201501" cy="955849"/>
                  <a:chOff x="6206480" y="3284984"/>
                  <a:chExt cx="2201501" cy="955849"/>
                </a:xfrm>
              </p:grpSpPr>
              <p:pic>
                <p:nvPicPr>
                  <p:cNvPr id="4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7956376" y="3284984"/>
                    <a:ext cx="451605" cy="4320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475392" y="3284984"/>
                    <a:ext cx="400864" cy="4008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6948264" y="3429000"/>
                    <a:ext cx="93610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6948264" y="3717032"/>
                    <a:ext cx="93610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06480" y="3933056"/>
                    <a:ext cx="1008112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400" dirty="0" smtClean="0">
                        <a:latin typeface="Comic Sans MS" panose="030F0702030302020204" pitchFamily="66" charset="0"/>
                        <a:sym typeface="Symbol"/>
                      </a:rPr>
                      <a:t>k = (</a:t>
                    </a:r>
                    <a:r>
                      <a:rPr lang="en-US" sz="1400" dirty="0" err="1" smtClean="0">
                        <a:latin typeface="Comic Sans MS" panose="030F0702030302020204" pitchFamily="66" charset="0"/>
                        <a:sym typeface="Symbol"/>
                      </a:rPr>
                      <a:t>h</a:t>
                    </a:r>
                    <a:r>
                      <a:rPr lang="en-US" baseline="-25000" dirty="0" err="1" smtClean="0">
                        <a:latin typeface="Comic Sans MS" panose="030F0702030302020204" pitchFamily="66" charset="0"/>
                        <a:sym typeface="Symbol"/>
                      </a:rPr>
                      <a:t>S</a:t>
                    </a:r>
                    <a:r>
                      <a:rPr lang="en-US" sz="1400" dirty="0" smtClean="0">
                        <a:latin typeface="Comic Sans MS" panose="030F0702030302020204" pitchFamily="66" charset="0"/>
                        <a:sym typeface="Symbol"/>
                      </a:rPr>
                      <a:t>)</a:t>
                    </a:r>
                    <a:r>
                      <a:rPr lang="en-US" baseline="30000" dirty="0" smtClean="0">
                        <a:latin typeface="Comic Sans MS" panose="030F0702030302020204" pitchFamily="66" charset="0"/>
                        <a:sym typeface="Symbol"/>
                      </a:rPr>
                      <a:t>x</a:t>
                    </a:r>
                    <a:r>
                      <a:rPr lang="en-US" sz="1400" dirty="0" smtClean="0">
                        <a:latin typeface="Comic Sans MS" panose="030F0702030302020204" pitchFamily="66" charset="0"/>
                        <a:sym typeface="Symbol"/>
                      </a:rPr>
                      <a:t> </a:t>
                    </a:r>
                    <a:endParaRPr lang="en-US" sz="1400" baseline="-25000" dirty="0" smtClean="0">
                      <a:solidFill>
                        <a:srgbClr val="0000FF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6660232" y="3717032"/>
                    <a:ext cx="0" cy="2160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>
                    <a:off x="8172400" y="3717032"/>
                    <a:ext cx="0" cy="2160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8" name="Text Box 7"/>
              <p:cNvSpPr txBox="1">
                <a:spLocks noChangeArrowheads="1"/>
              </p:cNvSpPr>
              <p:nvPr/>
            </p:nvSpPr>
            <p:spPr bwMode="auto">
              <a:xfrm>
                <a:off x="10260632" y="3573016"/>
                <a:ext cx="100811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400" dirty="0" smtClean="0">
                    <a:latin typeface="Comic Sans MS" panose="030F0702030302020204" pitchFamily="66" charset="0"/>
                    <a:sym typeface="Symbol"/>
                  </a:rPr>
                  <a:t>k = (</a:t>
                </a:r>
                <a:r>
                  <a:rPr lang="en-US" sz="1400" dirty="0" err="1" smtClean="0">
                    <a:latin typeface="Comic Sans MS" panose="030F0702030302020204" pitchFamily="66" charset="0"/>
                    <a:sym typeface="Symbol"/>
                  </a:rPr>
                  <a:t>h</a:t>
                </a:r>
                <a:r>
                  <a:rPr lang="en-US" baseline="-25000" dirty="0" err="1" smtClean="0">
                    <a:latin typeface="Comic Sans MS" panose="030F0702030302020204" pitchFamily="66" charset="0"/>
                    <a:sym typeface="Symbol"/>
                  </a:rPr>
                  <a:t>R</a:t>
                </a:r>
                <a:r>
                  <a:rPr lang="en-US" sz="1400" dirty="0" smtClean="0">
                    <a:latin typeface="Comic Sans MS" panose="030F0702030302020204" pitchFamily="66" charset="0"/>
                    <a:sym typeface="Symbol"/>
                  </a:rPr>
                  <a:t>)</a:t>
                </a:r>
                <a:r>
                  <a:rPr lang="en-US" baseline="30000" dirty="0" smtClean="0">
                    <a:latin typeface="Comic Sans MS" panose="030F0702030302020204" pitchFamily="66" charset="0"/>
                    <a:sym typeface="Symbol"/>
                  </a:rPr>
                  <a:t>y</a:t>
                </a:r>
                <a:r>
                  <a:rPr lang="en-US" sz="1400" dirty="0" smtClean="0">
                    <a:latin typeface="Comic Sans MS" panose="030F0702030302020204" pitchFamily="66" charset="0"/>
                    <a:sym typeface="Symbol"/>
                  </a:rPr>
                  <a:t> </a:t>
                </a:r>
                <a:endParaRPr lang="en-US" sz="1400" baseline="-25000" dirty="0" smtClean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30" name="Text Box 7"/>
            <p:cNvSpPr txBox="1">
              <a:spLocks noChangeArrowheads="1"/>
            </p:cNvSpPr>
            <p:nvPr/>
          </p:nvSpPr>
          <p:spPr bwMode="auto">
            <a:xfrm>
              <a:off x="9396536" y="2636912"/>
              <a:ext cx="7920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h</a:t>
              </a:r>
              <a:r>
                <a:rPr lang="en-US" baseline="-25000" dirty="0" err="1" smtClean="0">
                  <a:latin typeface="Comic Sans MS" panose="030F0702030302020204" pitchFamily="66" charset="0"/>
                  <a:sym typeface="Symbol"/>
                </a:rPr>
                <a:t>S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=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latin typeface="Comic Sans MS" panose="030F0702030302020204" pitchFamily="66" charset="0"/>
                  <a:sym typeface="Symbol"/>
                </a:rPr>
                <a:t>x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1" name="Text Box 7"/>
            <p:cNvSpPr txBox="1">
              <a:spLocks noChangeArrowheads="1"/>
            </p:cNvSpPr>
            <p:nvPr/>
          </p:nvSpPr>
          <p:spPr bwMode="auto">
            <a:xfrm>
              <a:off x="9396536" y="3193231"/>
              <a:ext cx="7920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h</a:t>
              </a:r>
              <a:r>
                <a:rPr lang="en-US" baseline="-25000" dirty="0" err="1" smtClean="0">
                  <a:latin typeface="Comic Sans MS" panose="030F0702030302020204" pitchFamily="66" charset="0"/>
                  <a:sym typeface="Symbol"/>
                </a:rPr>
                <a:t>R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=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latin typeface="Comic Sans MS" panose="030F0702030302020204" pitchFamily="66" charset="0"/>
                  <a:sym typeface="Symbol"/>
                </a:rPr>
                <a:t>y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161764" y="5589240"/>
            <a:ext cx="6084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What is the probability that the output of the experiment is 1 ?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4" name="Text Box 7"/>
          <p:cNvSpPr txBox="1">
            <a:spLocks noChangeArrowheads="1"/>
          </p:cNvSpPr>
          <p:nvPr/>
        </p:nvSpPr>
        <p:spPr bwMode="auto">
          <a:xfrm>
            <a:off x="619944" y="5875952"/>
            <a:ext cx="69482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Same with which A can distinguish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from a random group element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z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8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6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7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8533" y="2701070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Theorem 10.3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7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3" grpId="0"/>
      <p:bldP spid="45" grpId="0"/>
      <p:bldP spid="77" grpId="0"/>
      <p:bldP spid="88" grpId="0"/>
      <p:bldP spid="89" grpId="0"/>
      <p:bldP spid="98" grpId="0"/>
      <p:bldP spid="114" grpId="0"/>
      <p:bldP spid="133" grpId="0"/>
      <p:bldP spid="134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108520" y="-27384"/>
            <a:ext cx="9396536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Uniform Group Elements </a:t>
            </a:r>
            <a:r>
              <a:rPr lang="en-US" sz="2800" kern="0" dirty="0" err="1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vs</a:t>
            </a:r>
            <a:r>
              <a:rPr lang="en-US" sz="28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 Uniform Random Strings</a:t>
            </a:r>
            <a:endParaRPr lang="en-US" sz="28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58370" name="AutoShape 2" descr="Image result for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omic Sans MS" panose="030F0702030302020204" pitchFamily="66" charset="0"/>
            </a:endParaRPr>
          </a:p>
        </p:txBody>
      </p: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107504" y="69269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DH key-exchange protocol enables the parties to agree on a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(pseudo)random group element </a:t>
            </a:r>
            <a:r>
              <a:rPr lang="en-US" sz="1400" dirty="0" err="1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xy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1216152" y="5453255"/>
            <a:ext cx="81640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Courier New" pitchFamily="49" charset="0"/>
              <a:buChar char="o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But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Q does not contain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all possible bit-strings of length log p --- |Q| = q  2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log</a:t>
            </a:r>
            <a:r>
              <a:rPr lang="en-US" baseline="-5000" dirty="0" smtClean="0">
                <a:latin typeface="Comic Sans MS" panose="030F0702030302020204" pitchFamily="66" charset="0"/>
                <a:sym typeface="Symbol"/>
              </a:rPr>
              <a:t>2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 p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/ 2 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107504" y="1124744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In reality, the parties would like to agree on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(pseudo)random bit string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which can be used as a  secret-key for higher level primitive, such as PRF, MAC, etc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7" name="Text Box 7"/>
          <p:cNvSpPr txBox="1">
            <a:spLocks noChangeArrowheads="1"/>
          </p:cNvSpPr>
          <p:nvPr/>
        </p:nvSpPr>
        <p:spPr bwMode="auto">
          <a:xfrm>
            <a:off x="115498" y="1726475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Required: a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method of deriving (pseudo)random bit strings from (pseudo)random group elements</a:t>
            </a:r>
            <a:endParaRPr lang="en-US" baseline="30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8" name="Text Box 7"/>
          <p:cNvSpPr txBox="1">
            <a:spLocks noChangeArrowheads="1"/>
          </p:cNvSpPr>
          <p:nvPr/>
        </p:nvSpPr>
        <p:spPr bwMode="auto">
          <a:xfrm>
            <a:off x="467544" y="2148652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Potential solution (used in practice)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9" name="Text Box 7"/>
          <p:cNvSpPr txBox="1">
            <a:spLocks noChangeArrowheads="1"/>
          </p:cNvSpPr>
          <p:nvPr/>
        </p:nvSpPr>
        <p:spPr bwMode="auto">
          <a:xfrm>
            <a:off x="891208" y="2520188"/>
            <a:ext cx="79928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Use the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binary representation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of the group element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as the required key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0" name="Text Box 7"/>
          <p:cNvSpPr txBox="1">
            <a:spLocks noChangeArrowheads="1"/>
          </p:cNvSpPr>
          <p:nvPr/>
        </p:nvSpPr>
        <p:spPr bwMode="auto">
          <a:xfrm>
            <a:off x="891208" y="2862808"/>
            <a:ext cx="89289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Claim: the resultant bit-string will be (pseudo)random if the group element is (pseudo)random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467544" y="3203103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The above claim need not be true ---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dangerous solution</a:t>
            </a:r>
            <a:endParaRPr lang="en-US" baseline="30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467544" y="3575083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Ex: consider the prime-order group (       , * mod p), where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p = 2q+1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is a safe prime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5" name="Group 37"/>
          <p:cNvGrpSpPr/>
          <p:nvPr/>
        </p:nvGrpSpPr>
        <p:grpSpPr>
          <a:xfrm>
            <a:off x="3932312" y="3429000"/>
            <a:ext cx="423664" cy="513349"/>
            <a:chOff x="4499992" y="3553271"/>
            <a:chExt cx="423664" cy="513349"/>
          </a:xfrm>
        </p:grpSpPr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p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*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467544" y="3948861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Subgroup (Q, * mod p), where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Q = {x</a:t>
            </a:r>
            <a:r>
              <a:rPr lang="en-US" baseline="300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 mod p | x       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}  --- order of Q is q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0" name="Group 37"/>
          <p:cNvGrpSpPr/>
          <p:nvPr/>
        </p:nvGrpSpPr>
        <p:grpSpPr>
          <a:xfrm>
            <a:off x="5012432" y="3851755"/>
            <a:ext cx="423664" cy="513349"/>
            <a:chOff x="4499992" y="3553271"/>
            <a:chExt cx="423664" cy="513349"/>
          </a:xfrm>
        </p:grpSpPr>
        <p:pic>
          <p:nvPicPr>
            <p:cNvPr id="12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p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3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*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24" name="Text Box 7"/>
          <p:cNvSpPr txBox="1">
            <a:spLocks noChangeArrowheads="1"/>
          </p:cNvSpPr>
          <p:nvPr/>
        </p:nvSpPr>
        <p:spPr bwMode="auto">
          <a:xfrm>
            <a:off x="891208" y="433939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In practice, the DH protocol is executed over (Q, * mod p)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25" name="Text Box 7"/>
          <p:cNvSpPr txBox="1">
            <a:spLocks noChangeArrowheads="1"/>
          </p:cNvSpPr>
          <p:nvPr/>
        </p:nvSpPr>
        <p:spPr bwMode="auto">
          <a:xfrm>
            <a:off x="891208" y="4671972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The agreed key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is a (pseudo)random element of Q --- g is a generator of Q, x, y 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26" name="Text Box 7"/>
          <p:cNvSpPr txBox="1">
            <a:spLocks noChangeArrowheads="1"/>
          </p:cNvSpPr>
          <p:nvPr/>
        </p:nvSpPr>
        <p:spPr bwMode="auto">
          <a:xfrm>
            <a:off x="898307" y="5047339"/>
            <a:ext cx="4248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Number of bits to represent elements of Q =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Text Box 7"/>
          <p:cNvSpPr txBox="1">
            <a:spLocks noChangeArrowheads="1"/>
          </p:cNvSpPr>
          <p:nvPr/>
        </p:nvSpPr>
        <p:spPr bwMode="auto">
          <a:xfrm>
            <a:off x="5002763" y="5065439"/>
            <a:ext cx="5392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Number of bits to represent elements of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9" name="Group 37"/>
          <p:cNvGrpSpPr/>
          <p:nvPr/>
        </p:nvGrpSpPr>
        <p:grpSpPr>
          <a:xfrm>
            <a:off x="8531155" y="4923068"/>
            <a:ext cx="423664" cy="513349"/>
            <a:chOff x="4499992" y="3553271"/>
            <a:chExt cx="423664" cy="513349"/>
          </a:xfrm>
        </p:grpSpPr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p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5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*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36" name="Text Box 7"/>
          <p:cNvSpPr txBox="1">
            <a:spLocks noChangeArrowheads="1"/>
          </p:cNvSpPr>
          <p:nvPr/>
        </p:nvSpPr>
        <p:spPr bwMode="auto">
          <a:xfrm>
            <a:off x="863080" y="5820590"/>
            <a:ext cx="84249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Courier New" pitchFamily="49" charset="0"/>
              <a:buChar char="o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So binary representation of the agreed key does not correspond to a random log</a:t>
            </a:r>
            <a:r>
              <a:rPr lang="en-US" sz="1400" baseline="-25000" dirty="0" smtClean="0">
                <a:latin typeface="Comic Sans MS" panose="030F0702030302020204" pitchFamily="66" charset="0"/>
                <a:sym typeface="Symbol"/>
              </a:rPr>
              <a:t>2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p-bit string 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7" name="Group 37"/>
          <p:cNvGrpSpPr/>
          <p:nvPr/>
        </p:nvGrpSpPr>
        <p:grpSpPr>
          <a:xfrm>
            <a:off x="8396808" y="4633972"/>
            <a:ext cx="423664" cy="441342"/>
            <a:chOff x="4499992" y="3625278"/>
            <a:chExt cx="423664" cy="441342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q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799692" y="2605648"/>
            <a:ext cx="5472608" cy="2304256"/>
            <a:chOff x="7956376" y="1916832"/>
            <a:chExt cx="5472608" cy="2304256"/>
          </a:xfrm>
        </p:grpSpPr>
        <p:sp>
          <p:nvSpPr>
            <p:cNvPr id="144" name="Cloud Callout 143"/>
            <p:cNvSpPr/>
            <p:nvPr/>
          </p:nvSpPr>
          <p:spPr>
            <a:xfrm>
              <a:off x="7956376" y="1916832"/>
              <a:ext cx="5472608" cy="2304256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141" name="Text Box 7"/>
            <p:cNvSpPr txBox="1">
              <a:spLocks noChangeArrowheads="1"/>
            </p:cNvSpPr>
            <p:nvPr/>
          </p:nvSpPr>
          <p:spPr bwMode="auto">
            <a:xfrm>
              <a:off x="8388424" y="2409527"/>
              <a:ext cx="42484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itchFamily="2" charset="2"/>
                <a:buChar char="q"/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A suitable </a:t>
              </a:r>
              <a:r>
                <a:rPr lang="en-US" sz="1400" dirty="0" smtClean="0">
                  <a:solidFill>
                    <a:srgbClr val="FF0000"/>
                  </a:solidFill>
                  <a:latin typeface="Comic Sans MS" panose="030F0702030302020204" pitchFamily="66" charset="0"/>
                  <a:sym typeface="Symbol"/>
                </a:rPr>
                <a:t>key-derivation function (KDF)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is applied to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solidFill>
                    <a:srgbClr val="0000FF"/>
                  </a:solidFill>
                  <a:latin typeface="Comic Sans MS" panose="030F0702030302020204" pitchFamily="66" charset="0"/>
                  <a:sym typeface="Symbol"/>
                </a:rPr>
                <a:t>xy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to derive pseudorandom key</a:t>
              </a:r>
              <a:endParaRPr lang="en-US" baseline="30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2" name="Text Box 7"/>
            <p:cNvSpPr txBox="1">
              <a:spLocks noChangeArrowheads="1"/>
            </p:cNvSpPr>
            <p:nvPr/>
          </p:nvSpPr>
          <p:spPr bwMode="auto">
            <a:xfrm>
              <a:off x="8748464" y="3049796"/>
              <a:ext cx="42484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Typically KDFs are based on </a:t>
              </a:r>
              <a:r>
                <a:rPr lang="en-US" sz="1400" dirty="0" smtClean="0">
                  <a:solidFill>
                    <a:srgbClr val="0000FF"/>
                  </a:solidFill>
                  <a:latin typeface="Comic Sans MS" panose="030F0702030302020204" pitchFamily="66" charset="0"/>
                  <a:sym typeface="Symbol"/>
                </a:rPr>
                <a:t>hash functions</a:t>
              </a:r>
              <a:endParaRPr lang="en-US" baseline="30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3" name="Text Box 7"/>
            <p:cNvSpPr txBox="1">
              <a:spLocks noChangeArrowheads="1"/>
            </p:cNvSpPr>
            <p:nvPr/>
          </p:nvSpPr>
          <p:spPr bwMode="auto">
            <a:xfrm>
              <a:off x="8748464" y="3481263"/>
              <a:ext cx="42484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Details out of scope of this course</a:t>
              </a:r>
              <a:endParaRPr lang="en-US" baseline="30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2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4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4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2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8" grpId="0"/>
      <p:bldP spid="109" grpId="0"/>
      <p:bldP spid="110" grpId="0"/>
      <p:bldP spid="111" grpId="0"/>
      <p:bldP spid="114" grpId="0"/>
      <p:bldP spid="119" grpId="0"/>
      <p:bldP spid="124" grpId="0"/>
      <p:bldP spid="125" grpId="0"/>
      <p:bldP spid="126" grpId="0"/>
      <p:bldP spid="127" grpId="0"/>
      <p:bldP spid="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108520" y="-27384"/>
            <a:ext cx="9396536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Active Attacks Against DH Key-Exchange Protocol</a:t>
            </a:r>
            <a:endParaRPr lang="en-US" sz="28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58370" name="AutoShape 2" descr="Image result for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omic Sans MS" panose="030F0702030302020204" pitchFamily="66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5496" y="69269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DH key-exchange protocol assumes a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passive attacker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--- only listens the conversation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5496" y="1124744"/>
            <a:ext cx="936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In reality, the attacker may be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malicious/active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---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can change information, inject its own messages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etc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35496" y="1609055"/>
            <a:ext cx="936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Two types of active attacks against DH key-exchange protocol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39552" y="2041103"/>
            <a:ext cx="75608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Impersonation attack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2564904"/>
            <a:ext cx="720080" cy="6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636912"/>
            <a:ext cx="64807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7890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820224"/>
            <a:ext cx="720080" cy="6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263691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Straight Arrow Connector 48"/>
          <p:cNvCxnSpPr/>
          <p:nvPr/>
        </p:nvCxnSpPr>
        <p:spPr>
          <a:xfrm>
            <a:off x="1763688" y="2708920"/>
            <a:ext cx="244827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763688" y="3284984"/>
            <a:ext cx="244827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772072" y="3501008"/>
            <a:ext cx="24398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DH key-exchange protocol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971600" y="3697287"/>
            <a:ext cx="775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k 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259632" y="3356992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572000" y="3356992"/>
            <a:ext cx="775320" cy="648072"/>
            <a:chOff x="971600" y="3356992"/>
            <a:chExt cx="775320" cy="64807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971600" y="3697287"/>
              <a:ext cx="7753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k =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latin typeface="Comic Sans MS" panose="030F0702030302020204" pitchFamily="66" charset="0"/>
                  <a:sym typeface="Symbol"/>
                </a:rPr>
                <a:t>xy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</a:t>
              </a:r>
              <a:endParaRPr lang="en-US" baseline="30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259632" y="3356992"/>
              <a:ext cx="0" cy="2880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499992" y="4561383"/>
            <a:ext cx="775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k 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835696" y="2996952"/>
            <a:ext cx="561662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4211960" y="2689175"/>
            <a:ext cx="12877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 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Enc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k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(m)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372200" y="2996952"/>
            <a:ext cx="0" cy="11521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364088" y="4149080"/>
            <a:ext cx="10081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300464" y="3841303"/>
            <a:ext cx="12877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m:= Dec</a:t>
            </a:r>
            <a:r>
              <a:rPr lang="en-US" baseline="-25000" dirty="0" smtClean="0">
                <a:latin typeface="Comic Sans MS" panose="030F0702030302020204" pitchFamily="66" charset="0"/>
                <a:sym typeface="Symbol"/>
              </a:rPr>
              <a:t>k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(c)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3.61111E-6 -0.1701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-3.61111E-6 0.1680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51" grpId="0"/>
      <p:bldP spid="51" grpId="1"/>
      <p:bldP spid="52" grpId="0"/>
      <p:bldP spid="60" grpId="0"/>
      <p:bldP spid="64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108520" y="-27384"/>
            <a:ext cx="9396536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Active Attacks Against DH Key-Exchange Protocol</a:t>
            </a:r>
            <a:endParaRPr lang="en-US" sz="28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58370" name="AutoShape 2" descr="Image result for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omic Sans MS" panose="030F0702030302020204" pitchFamily="66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5496" y="69269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DH key-exchange protocol assumes a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passive attacker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--- only listens the conversation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5496" y="1124744"/>
            <a:ext cx="936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In reality, the attacker may be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malicious/active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---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can change information, inject its own messages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etc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35496" y="1609055"/>
            <a:ext cx="936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Two types of active attacks against DH key-exchange protocol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39552" y="2041103"/>
            <a:ext cx="75608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Impersonation attack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140968"/>
            <a:ext cx="720080" cy="6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12976"/>
            <a:ext cx="64807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450912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Arrow Connector 49"/>
          <p:cNvCxnSpPr/>
          <p:nvPr/>
        </p:nvCxnSpPr>
        <p:spPr>
          <a:xfrm>
            <a:off x="1691680" y="3284984"/>
            <a:ext cx="280831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39552" y="2473151"/>
            <a:ext cx="75608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Man-in-the-middle attack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99592" y="3861048"/>
            <a:ext cx="847328" cy="441342"/>
            <a:chOff x="899592" y="3923762"/>
            <a:chExt cx="847328" cy="441342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899592" y="3985319"/>
              <a:ext cx="5760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x </a:t>
              </a:r>
              <a:endParaRPr lang="en-US" baseline="30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31640" y="3923762"/>
              <a:ext cx="415280" cy="441342"/>
              <a:chOff x="6893024" y="5363922"/>
              <a:chExt cx="415280" cy="441342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893024" y="5363922"/>
                <a:ext cx="192879" cy="36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6956648" y="5497487"/>
                <a:ext cx="35165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400" dirty="0" smtClean="0">
                    <a:solidFill>
                      <a:srgbClr val="5E1EFE"/>
                    </a:solidFill>
                    <a:latin typeface="Comic Sans MS" panose="030F0702030302020204" pitchFamily="66" charset="0"/>
                    <a:sym typeface="Symbol"/>
                  </a:rPr>
                  <a:t>q</a:t>
                </a:r>
                <a:endParaRPr lang="en-US" sz="1400" baseline="-25000" dirty="0" smtClean="0">
                  <a:solidFill>
                    <a:srgbClr val="5E1EFE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572544" y="2996952"/>
            <a:ext cx="775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04048" y="3284984"/>
            <a:ext cx="280831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6100936" y="2996952"/>
            <a:ext cx="1135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h’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g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baseline="-5000" dirty="0" smtClean="0">
                <a:latin typeface="Comic Sans MS" panose="030F0702030302020204" pitchFamily="66" charset="0"/>
                <a:sym typeface="Symbol"/>
              </a:rPr>
              <a:t>1</a:t>
            </a:r>
            <a:endParaRPr lang="en-US" baseline="-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355976" y="3933056"/>
            <a:ext cx="919336" cy="441342"/>
            <a:chOff x="899592" y="3923762"/>
            <a:chExt cx="919336" cy="441342"/>
          </a:xfrm>
        </p:grpSpPr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899592" y="3985319"/>
              <a:ext cx="703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x</a:t>
              </a:r>
              <a:r>
                <a:rPr lang="en-US" sz="1400" baseline="-25000" dirty="0" smtClean="0">
                  <a:latin typeface="Comic Sans MS" panose="030F0702030302020204" pitchFamily="66" charset="0"/>
                  <a:sym typeface="Symbol"/>
                </a:rPr>
                <a:t>1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</a:t>
              </a:r>
              <a:endParaRPr lang="en-US" baseline="30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69" name="Group 30"/>
            <p:cNvGrpSpPr/>
            <p:nvPr/>
          </p:nvGrpSpPr>
          <p:grpSpPr>
            <a:xfrm>
              <a:off x="1403648" y="3923762"/>
              <a:ext cx="415280" cy="441342"/>
              <a:chOff x="6965032" y="5363922"/>
              <a:chExt cx="415280" cy="441342"/>
            </a:xfrm>
          </p:grpSpPr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965032" y="5363922"/>
                <a:ext cx="192879" cy="36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3" name="Text Box 7"/>
              <p:cNvSpPr txBox="1">
                <a:spLocks noChangeArrowheads="1"/>
              </p:cNvSpPr>
              <p:nvPr/>
            </p:nvSpPr>
            <p:spPr bwMode="auto">
              <a:xfrm>
                <a:off x="7028656" y="5497487"/>
                <a:ext cx="35165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400" dirty="0" smtClean="0">
                    <a:solidFill>
                      <a:srgbClr val="5E1EFE"/>
                    </a:solidFill>
                    <a:latin typeface="Comic Sans MS" panose="030F0702030302020204" pitchFamily="66" charset="0"/>
                    <a:sym typeface="Symbol"/>
                  </a:rPr>
                  <a:t>q</a:t>
                </a:r>
                <a:endParaRPr lang="en-US" sz="1400" baseline="-25000" dirty="0" smtClean="0">
                  <a:solidFill>
                    <a:srgbClr val="5E1EFE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757120" y="3851754"/>
            <a:ext cx="919336" cy="441342"/>
            <a:chOff x="899592" y="3923762"/>
            <a:chExt cx="919336" cy="441342"/>
          </a:xfrm>
        </p:grpSpPr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899592" y="3985319"/>
              <a:ext cx="703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y </a:t>
              </a:r>
              <a:endParaRPr lang="en-US" baseline="30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76" name="Group 30"/>
            <p:cNvGrpSpPr/>
            <p:nvPr/>
          </p:nvGrpSpPr>
          <p:grpSpPr>
            <a:xfrm>
              <a:off x="1403648" y="3923762"/>
              <a:ext cx="415280" cy="441342"/>
              <a:chOff x="6965032" y="5363922"/>
              <a:chExt cx="415280" cy="441342"/>
            </a:xfrm>
          </p:grpSpPr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965032" y="5363922"/>
                <a:ext cx="192879" cy="36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8" name="Text Box 7"/>
              <p:cNvSpPr txBox="1">
                <a:spLocks noChangeArrowheads="1"/>
              </p:cNvSpPr>
              <p:nvPr/>
            </p:nvSpPr>
            <p:spPr bwMode="auto">
              <a:xfrm>
                <a:off x="7028656" y="5497487"/>
                <a:ext cx="35165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400" dirty="0" smtClean="0">
                    <a:solidFill>
                      <a:srgbClr val="5E1EFE"/>
                    </a:solidFill>
                    <a:latin typeface="Comic Sans MS" panose="030F0702030302020204" pitchFamily="66" charset="0"/>
                    <a:sym typeface="Symbol"/>
                  </a:rPr>
                  <a:t>q</a:t>
                </a:r>
                <a:endParaRPr lang="en-US" sz="1400" baseline="-25000" dirty="0" smtClean="0">
                  <a:solidFill>
                    <a:srgbClr val="5E1EFE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cxnSp>
        <p:nvCxnSpPr>
          <p:cNvPr id="79" name="Straight Arrow Connector 78"/>
          <p:cNvCxnSpPr/>
          <p:nvPr/>
        </p:nvCxnSpPr>
        <p:spPr>
          <a:xfrm>
            <a:off x="4932040" y="3841303"/>
            <a:ext cx="280831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6156176" y="3553271"/>
            <a:ext cx="1135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y</a:t>
            </a:r>
            <a:endParaRPr lang="en-US" baseline="-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7325072" y="4345359"/>
            <a:ext cx="1783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k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(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h’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)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g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baseline="-5000" dirty="0" smtClean="0">
                <a:latin typeface="Comic Sans MS" panose="030F0702030302020204" pitchFamily="66" charset="0"/>
                <a:sym typeface="Symbol"/>
              </a:rPr>
              <a:t>1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4084712" y="4417367"/>
            <a:ext cx="1783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k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(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)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baseline="-5000" dirty="0" smtClean="0">
                <a:latin typeface="Comic Sans MS" panose="030F0702030302020204" pitchFamily="66" charset="0"/>
                <a:sym typeface="Symbol"/>
              </a:rPr>
              <a:t>1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g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baseline="-5000" dirty="0" smtClean="0">
                <a:latin typeface="Comic Sans MS" panose="030F0702030302020204" pitchFamily="66" charset="0"/>
                <a:sym typeface="Symbol"/>
              </a:rPr>
              <a:t>1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516760" y="4725144"/>
            <a:ext cx="919336" cy="441342"/>
            <a:chOff x="899592" y="3923762"/>
            <a:chExt cx="919336" cy="441342"/>
          </a:xfrm>
        </p:grpSpPr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899592" y="3985319"/>
              <a:ext cx="703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y</a:t>
              </a:r>
              <a:r>
                <a:rPr lang="en-US" sz="1400" baseline="-25000" dirty="0" smtClean="0">
                  <a:latin typeface="Comic Sans MS" panose="030F0702030302020204" pitchFamily="66" charset="0"/>
                  <a:sym typeface="Symbol"/>
                </a:rPr>
                <a:t>1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</a:t>
              </a:r>
              <a:endParaRPr lang="en-US" baseline="30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85" name="Group 30"/>
            <p:cNvGrpSpPr/>
            <p:nvPr/>
          </p:nvGrpSpPr>
          <p:grpSpPr>
            <a:xfrm>
              <a:off x="1403648" y="3923762"/>
              <a:ext cx="415280" cy="441342"/>
              <a:chOff x="6965032" y="5363922"/>
              <a:chExt cx="415280" cy="441342"/>
            </a:xfrm>
          </p:grpSpPr>
          <p:pic>
            <p:nvPicPr>
              <p:cNvPr id="86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965032" y="5363922"/>
                <a:ext cx="192879" cy="36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7" name="Text Box 7"/>
              <p:cNvSpPr txBox="1">
                <a:spLocks noChangeArrowheads="1"/>
              </p:cNvSpPr>
              <p:nvPr/>
            </p:nvSpPr>
            <p:spPr bwMode="auto">
              <a:xfrm>
                <a:off x="7028656" y="5497487"/>
                <a:ext cx="35165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400" dirty="0" smtClean="0">
                    <a:solidFill>
                      <a:srgbClr val="5E1EFE"/>
                    </a:solidFill>
                    <a:latin typeface="Comic Sans MS" panose="030F0702030302020204" pitchFamily="66" charset="0"/>
                    <a:sym typeface="Symbol"/>
                  </a:rPr>
                  <a:t>q</a:t>
                </a:r>
                <a:endParaRPr lang="en-US" sz="1400" baseline="-25000" dirty="0" smtClean="0">
                  <a:solidFill>
                    <a:srgbClr val="5E1EFE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cxnSp>
        <p:nvCxnSpPr>
          <p:cNvPr id="88" name="Straight Arrow Connector 87"/>
          <p:cNvCxnSpPr/>
          <p:nvPr/>
        </p:nvCxnSpPr>
        <p:spPr>
          <a:xfrm>
            <a:off x="1691680" y="3861048"/>
            <a:ext cx="280831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2555776" y="3573016"/>
            <a:ext cx="1135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h’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g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y</a:t>
            </a:r>
            <a:r>
              <a:rPr lang="en-US" baseline="-5000" dirty="0" smtClean="0">
                <a:latin typeface="Comic Sans MS" panose="030F0702030302020204" pitchFamily="66" charset="0"/>
                <a:sym typeface="Symbol"/>
              </a:rPr>
              <a:t>1</a:t>
            </a:r>
            <a:endParaRPr lang="en-US" baseline="-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467544" y="4345359"/>
            <a:ext cx="1783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k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(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h’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)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g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xy</a:t>
            </a:r>
            <a:r>
              <a:rPr lang="en-US" baseline="-5000" dirty="0" smtClean="0">
                <a:latin typeface="Comic Sans MS" panose="030F0702030302020204" pitchFamily="66" charset="0"/>
                <a:sym typeface="Symbol"/>
              </a:rPr>
              <a:t>1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4084712" y="5157192"/>
            <a:ext cx="1783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k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(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)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y</a:t>
            </a:r>
            <a:r>
              <a:rPr lang="en-US" baseline="-5000" dirty="0" smtClean="0">
                <a:latin typeface="Comic Sans MS" panose="030F0702030302020204" pitchFamily="66" charset="0"/>
                <a:sym typeface="Symbol"/>
              </a:rPr>
              <a:t>1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g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xy</a:t>
            </a:r>
            <a:r>
              <a:rPr lang="en-US" baseline="-5000" dirty="0" smtClean="0">
                <a:latin typeface="Comic Sans MS" panose="030F0702030302020204" pitchFamily="66" charset="0"/>
                <a:sym typeface="Symbol"/>
              </a:rPr>
              <a:t>1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321297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5148064" y="5733256"/>
            <a:ext cx="406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k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4211960" y="5733256"/>
            <a:ext cx="495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k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763688" y="3501008"/>
            <a:ext cx="590465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4716016" y="3501008"/>
            <a:ext cx="0" cy="115212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3995936" y="3212976"/>
            <a:ext cx="16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Complete control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107504" y="6093296"/>
            <a:ext cx="9361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In practice, robust mechanisms are used in the DH key-exchange protocol to deal with the man-in-the-middle attack --- ex: TLS protocol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5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5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-1.11111E-6 -0.199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1065 L 0.00781 0.2518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9" grpId="0"/>
      <p:bldP spid="59" grpId="1"/>
      <p:bldP spid="65" grpId="0"/>
      <p:bldP spid="65" grpId="1"/>
      <p:bldP spid="80" grpId="0"/>
      <p:bldP spid="80" grpId="1"/>
      <p:bldP spid="81" grpId="0"/>
      <p:bldP spid="82" grpId="0"/>
      <p:bldP spid="82" grpId="1"/>
      <p:bldP spid="89" grpId="0"/>
      <p:bldP spid="89" grpId="1"/>
      <p:bldP spid="90" grpId="0"/>
      <p:bldP spid="91" grpId="0"/>
      <p:bldP spid="91" grpId="1"/>
      <p:bldP spid="93" grpId="0"/>
      <p:bldP spid="94" grpId="0"/>
      <p:bldP spid="99" grpId="0"/>
      <p:bldP spid="1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108520" y="-27384"/>
            <a:ext cx="9396536" cy="46805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The Public-key Revolution</a:t>
            </a:r>
            <a:endParaRPr lang="en-US" sz="28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58370" name="AutoShape 2" descr="Image result for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omic Sans MS" panose="030F0702030302020204" pitchFamily="66" charset="0"/>
            </a:endParaRPr>
          </a:p>
        </p:txBody>
      </p:sp>
      <p:sp>
        <p:nvSpPr>
          <p:cNvPr id="113" name="Text Box 7"/>
          <p:cNvSpPr txBox="1">
            <a:spLocks noChangeArrowheads="1"/>
          </p:cNvSpPr>
          <p:nvPr/>
        </p:nvSpPr>
        <p:spPr bwMode="auto">
          <a:xfrm>
            <a:off x="107504" y="613059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In their seminal paper on the key-exchange,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Diffie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-Hellman also proposed the notion of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public-key cryptography (asymmetric-key cryptography)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AutoShape 2" descr="Image result for us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anose="030F0702030302020204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800673"/>
            <a:ext cx="1475606" cy="147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Image result for key clip 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6" name="AutoShape 8" descr="Image result for key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anose="030F0702030302020204" pitchFamily="66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00192" y="4293423"/>
            <a:ext cx="864096" cy="883514"/>
            <a:chOff x="6156176" y="3337574"/>
            <a:chExt cx="864096" cy="88351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3337574"/>
              <a:ext cx="864096" cy="595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6216470" y="3913311"/>
              <a:ext cx="4437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pk</a:t>
              </a:r>
              <a:endParaRPr lang="en-US" baseline="30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26027" y="4282566"/>
            <a:ext cx="806772" cy="894371"/>
            <a:chOff x="7326027" y="3326717"/>
            <a:chExt cx="806772" cy="894371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027" y="3326717"/>
              <a:ext cx="806772" cy="678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Text Box 7"/>
            <p:cNvSpPr txBox="1">
              <a:spLocks noChangeArrowheads="1"/>
            </p:cNvSpPr>
            <p:nvPr/>
          </p:nvSpPr>
          <p:spPr bwMode="auto">
            <a:xfrm>
              <a:off x="7584622" y="3913311"/>
              <a:ext cx="4437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>
                  <a:latin typeface="Comic Sans MS" panose="030F0702030302020204" pitchFamily="66" charset="0"/>
                  <a:sym typeface="Symbol"/>
                </a:rPr>
                <a:t>s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k</a:t>
              </a:r>
              <a:endParaRPr lang="en-US" baseline="30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26" name="Text Box 7"/>
          <p:cNvSpPr txBox="1">
            <a:spLocks noChangeArrowheads="1"/>
          </p:cNvSpPr>
          <p:nvPr/>
        </p:nvSpPr>
        <p:spPr bwMode="auto">
          <a:xfrm>
            <a:off x="907976" y="2080593"/>
            <a:ext cx="13597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Public domain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AutoShape 12" descr="Image result for user clipart"/>
          <p:cNvSpPr>
            <a:spLocks noChangeAspect="1" noChangeArrowheads="1"/>
          </p:cNvSpPr>
          <p:nvPr/>
        </p:nvSpPr>
        <p:spPr bwMode="auto">
          <a:xfrm>
            <a:off x="765175" y="4046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anose="030F0702030302020204" pitchFamily="66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70675"/>
            <a:ext cx="721618" cy="81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475656" y="3331718"/>
            <a:ext cx="1008112" cy="40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71600" y="3520753"/>
            <a:ext cx="5178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 Box 7"/>
          <p:cNvSpPr txBox="1">
            <a:spLocks noChangeArrowheads="1"/>
          </p:cNvSpPr>
          <p:nvPr/>
        </p:nvSpPr>
        <p:spPr bwMode="auto">
          <a:xfrm>
            <a:off x="1691680" y="3376737"/>
            <a:ext cx="5274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Enc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1" name="Straight Arrow Connector 20"/>
          <p:cNvCxnSpPr>
            <a:endCxn id="12" idx="0"/>
          </p:cNvCxnSpPr>
          <p:nvPr/>
        </p:nvCxnSpPr>
        <p:spPr>
          <a:xfrm>
            <a:off x="1979712" y="2800673"/>
            <a:ext cx="0" cy="531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1060376" y="3212976"/>
            <a:ext cx="343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m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Straight Arrow Connector 29"/>
          <p:cNvCxnSpPr>
            <a:stCxn id="12" idx="3"/>
          </p:cNvCxnSpPr>
          <p:nvPr/>
        </p:nvCxnSpPr>
        <p:spPr>
          <a:xfrm>
            <a:off x="2483768" y="3534248"/>
            <a:ext cx="2808312" cy="42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7"/>
          <p:cNvSpPr txBox="1">
            <a:spLocks noChangeArrowheads="1"/>
          </p:cNvSpPr>
          <p:nvPr/>
        </p:nvSpPr>
        <p:spPr bwMode="auto">
          <a:xfrm>
            <a:off x="3572272" y="3160713"/>
            <a:ext cx="42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  <a:sym typeface="Symbol"/>
              </a:rPr>
              <a:t>c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292080" y="3304729"/>
            <a:ext cx="1008112" cy="40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5508104" y="3349748"/>
            <a:ext cx="5274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Dec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796136" y="4305597"/>
            <a:ext cx="1224136" cy="1159372"/>
            <a:chOff x="5796136" y="3709788"/>
            <a:chExt cx="1224136" cy="1159372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5796136" y="4209553"/>
              <a:ext cx="1224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31" idx="2"/>
            </p:cNvCxnSpPr>
            <p:nvPr/>
          </p:nvCxnSpPr>
          <p:spPr>
            <a:xfrm flipV="1">
              <a:off x="5796136" y="3709788"/>
              <a:ext cx="0" cy="11593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6372200" y="3232721"/>
            <a:ext cx="343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m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6300192" y="3520753"/>
            <a:ext cx="5178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https://encrypted-tbn2.gstatic.com/images?q=tbn:ANd9GcTzn8pYNTIsYJz-1hUwTp5TSpxO5EgNfXDt7DtIKuSZFDDgZWG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347" y="1936577"/>
            <a:ext cx="915653" cy="91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>
            <a:stCxn id="130" idx="0"/>
            <a:endCxn id="135" idx="2"/>
          </p:cNvCxnSpPr>
          <p:nvPr/>
        </p:nvCxnSpPr>
        <p:spPr>
          <a:xfrm flipV="1">
            <a:off x="3784104" y="2852230"/>
            <a:ext cx="330070" cy="30848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483768" y="2394403"/>
            <a:ext cx="1088504" cy="2622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89748" y="2394403"/>
            <a:ext cx="1954088" cy="7663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7"/>
          <p:cNvSpPr txBox="1">
            <a:spLocks noChangeArrowheads="1"/>
          </p:cNvSpPr>
          <p:nvPr/>
        </p:nvSpPr>
        <p:spPr bwMode="auto">
          <a:xfrm rot="1414639">
            <a:off x="5388299" y="2434034"/>
            <a:ext cx="42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mic Sans MS" panose="030F0702030302020204" pitchFamily="66" charset="0"/>
                <a:sym typeface="Symbol"/>
              </a:rPr>
              <a:t>??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4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6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-0.5198 -0.281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90" y="-1409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" grpId="0" animBg="1"/>
      <p:bldP spid="127" grpId="0"/>
      <p:bldP spid="128" grpId="0"/>
      <p:bldP spid="130" grpId="0"/>
      <p:bldP spid="131" grpId="0" animBg="1"/>
      <p:bldP spid="132" grpId="0"/>
      <p:bldP spid="133" grpId="0"/>
      <p:bldP spid="1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108520" y="-27384"/>
            <a:ext cx="9396536" cy="46805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Public-key Crypto </a:t>
            </a:r>
            <a:r>
              <a:rPr lang="en-US" sz="2800" kern="0" dirty="0" err="1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vs</a:t>
            </a:r>
            <a:r>
              <a:rPr lang="en-US" sz="28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 Private-key Crypto</a:t>
            </a:r>
            <a:endParaRPr lang="en-US" sz="28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58370" name="AutoShape 2" descr="Image result for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omic Sans MS" panose="030F0702030302020204" pitchFamily="66" charset="0"/>
            </a:endParaRPr>
          </a:p>
        </p:txBody>
      </p:sp>
      <p:sp>
        <p:nvSpPr>
          <p:cNvPr id="3" name="AutoShape 2" descr="Image result for us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5" name="AutoShape 5" descr="Image result for key clip 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6" name="AutoShape 8" descr="Image result for key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1" name="AutoShape 12" descr="Image result for user clipart"/>
          <p:cNvSpPr>
            <a:spLocks noChangeAspect="1" noChangeArrowheads="1"/>
          </p:cNvSpPr>
          <p:nvPr/>
        </p:nvSpPr>
        <p:spPr bwMode="auto">
          <a:xfrm>
            <a:off x="765175" y="4046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58" name="Text Box 7"/>
          <p:cNvSpPr txBox="1">
            <a:spLocks noChangeArrowheads="1"/>
          </p:cNvSpPr>
          <p:nvPr/>
        </p:nvSpPr>
        <p:spPr bwMode="auto">
          <a:xfrm>
            <a:off x="467544" y="1052736"/>
            <a:ext cx="38164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-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Key distribution has to be done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apriori</a:t>
            </a:r>
            <a:r>
              <a:rPr lang="en-US" sz="1400" dirty="0">
                <a:latin typeface="Comic Sans MS" panose="030F0702030302020204" pitchFamily="66" charset="0"/>
                <a:sym typeface="Symbol"/>
              </a:rPr>
              <a:t>.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59" name="Text Box 7"/>
          <p:cNvSpPr txBox="1">
            <a:spLocks noChangeArrowheads="1"/>
          </p:cNvSpPr>
          <p:nvPr/>
        </p:nvSpPr>
        <p:spPr bwMode="auto">
          <a:xfrm>
            <a:off x="467544" y="1345202"/>
            <a:ext cx="3816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-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In multi-sender scenario, a receiver need to hold one secret key per sender 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467544" y="5445224"/>
            <a:ext cx="85689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Diffie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and Hellman could not come up with a concrete construction; </a:t>
            </a:r>
            <a:r>
              <a:rPr lang="en-US" sz="1400" dirty="0">
                <a:latin typeface="Comic Sans MS" panose="030F0702030302020204" pitchFamily="66" charset="0"/>
                <a:sym typeface="Symbol"/>
              </a:rPr>
              <a:t>though a public-key encryption scheme was “hidden” in their key-exchange protocol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62" name="Text Box 7"/>
          <p:cNvSpPr txBox="1">
            <a:spLocks noChangeArrowheads="1"/>
          </p:cNvSpPr>
          <p:nvPr/>
        </p:nvSpPr>
        <p:spPr bwMode="auto">
          <a:xfrm>
            <a:off x="467544" y="5948699"/>
            <a:ext cx="8568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Cryptography spread to masses just due to advent of public-key cryptography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4572000" y="2043903"/>
            <a:ext cx="43924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+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Better suited for open </a:t>
            </a:r>
            <a:r>
              <a:rPr lang="en-US" sz="1400" dirty="0">
                <a:latin typeface="Comic Sans MS" panose="030F0702030302020204" pitchFamily="66" charset="0"/>
                <a:sym typeface="Symbol"/>
              </a:rPr>
              <a:t>e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nvironment (Internet) where two parties have not met personally but still want to communicate securely (Internet merchant &amp; Customer)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187624" y="539388"/>
            <a:ext cx="237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Private-Key Crypto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319972" y="1052736"/>
            <a:ext cx="62745" cy="427518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3568" y="990020"/>
            <a:ext cx="78488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9554" y="5370084"/>
            <a:ext cx="78488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788024" y="539388"/>
            <a:ext cx="3456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Public-Key Crypto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4572000" y="1052736"/>
            <a:ext cx="47525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+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Key distribution can be done over public channel !!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4572000" y="1344137"/>
            <a:ext cx="42484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+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One receiver can setup a single public-key/secret key and all the senders can use the same public key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467544" y="2043903"/>
            <a:ext cx="38884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- Well-suited for closed organization (university, private company, military). Does not work for open environment (Internet Merchant) 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460375" y="3007824"/>
            <a:ext cx="38164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+ Very fast computation. Efficient Communication. Only way to do crypto in resource-constrained devices such as mobile, RFID, ATM cards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etc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572000" y="3009473"/>
            <a:ext cx="42484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-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Orders of magnitude slower than Private-key. </a:t>
            </a:r>
            <a:r>
              <a:rPr lang="en-US" sz="1400" dirty="0">
                <a:latin typeface="Comic Sans MS" panose="030F0702030302020204" pitchFamily="66" charset="0"/>
                <a:sym typeface="Symbol"/>
              </a:rPr>
              <a:t>H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eavy even for desktop computers while handling many operations at the same time 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566321" y="3854986"/>
            <a:ext cx="42484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-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Anyone can send message including unintended persons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60375" y="3903199"/>
            <a:ext cx="37444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+ only those who shares a key can send a message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4573218" y="4442548"/>
            <a:ext cx="43924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-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Relies on the fact that there is a way to correctly send the public key to the senders (can be ensured if the parties share some prior info or there is a trusted party)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/>
      <p:bldP spid="160" grpId="0"/>
      <p:bldP spid="162" grpId="0"/>
      <p:bldP spid="45" grpId="0"/>
      <p:bldP spid="53" grpId="0"/>
      <p:bldP spid="55" grpId="0"/>
      <p:bldP spid="56" grpId="0"/>
      <p:bldP spid="58" grpId="0"/>
      <p:bldP spid="59" grpId="0"/>
      <p:bldP spid="61" grpId="0"/>
      <p:bldP spid="62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/>
          <a:p>
            <a:pPr algn="r"/>
            <a:r>
              <a:rPr lang="en-US" altLang="zh-CN" sz="1200">
                <a:latin typeface="Calibri" panose="020F0502020204030204" pitchFamily="34" charset="0"/>
              </a:rPr>
              <a:t>Tue, 30/10/2018</a:t>
            </a:r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altLang="zh-CN" sz="120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pPr algn="r"/>
            <a:fld id="{307DBBA9-9A35-4F48-9514-97E3FDC98A6C}" type="slidenum">
              <a:rPr lang="zh-CN" altLang="en-US" sz="1200">
                <a:latin typeface="Calibri" panose="020F0502020204030204" pitchFamily="34" charset="0"/>
              </a:rPr>
              <a:pPr algn="r"/>
              <a:t>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Whitfield Diff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23812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2586" y="46443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Whitfield </a:t>
            </a:r>
            <a:r>
              <a:rPr lang="en-US" altLang="zh-CN" dirty="0" err="1"/>
              <a:t>Diffie</a:t>
            </a:r>
            <a:endParaRPr lang="zh-CN" altLang="en-US" dirty="0"/>
          </a:p>
        </p:txBody>
      </p:sp>
      <p:pic>
        <p:nvPicPr>
          <p:cNvPr id="1028" name="Picture 4" descr="Martin Edward Hell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4824"/>
            <a:ext cx="2286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04048" y="46443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Martin Edward Hellman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5517232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hlinkClick r:id="rId4" tooltip="Whitfield Diffie"/>
              </a:rPr>
              <a:t>Diffie</a:t>
            </a:r>
            <a:r>
              <a:rPr lang="en-US" altLang="zh-CN" sz="1200" dirty="0">
                <a:hlinkClick r:id="rId4" tooltip="Whitfield Diffie"/>
              </a:rPr>
              <a:t>, W.</a:t>
            </a:r>
            <a:r>
              <a:rPr lang="en-US" altLang="zh-CN" sz="1200" dirty="0"/>
              <a:t>; </a:t>
            </a:r>
            <a:r>
              <a:rPr lang="en-US" altLang="zh-CN" sz="1200" dirty="0">
                <a:hlinkClick r:id="rId5" tooltip="Martin Hellman"/>
              </a:rPr>
              <a:t>Hellman, M.</a:t>
            </a:r>
            <a:r>
              <a:rPr lang="en-US" altLang="zh-CN" sz="1200" dirty="0"/>
              <a:t> (1976). </a:t>
            </a:r>
            <a:r>
              <a:rPr lang="en-US" altLang="zh-CN" sz="1200" dirty="0">
                <a:hlinkClick r:id="rId6"/>
              </a:rPr>
              <a:t>"New directions in cryptography"</a:t>
            </a:r>
            <a:r>
              <a:rPr lang="en-US" altLang="zh-CN" sz="1200" dirty="0"/>
              <a:t> (PDF). </a:t>
            </a:r>
            <a:r>
              <a:rPr lang="en-US" altLang="zh-CN" sz="1200" i="1" dirty="0" smtClean="0">
                <a:hlinkClick r:id="rId7" tooltip="IEEE Transactions on Information Theory"/>
              </a:rPr>
              <a:t>I</a:t>
            </a:r>
          </a:p>
          <a:p>
            <a:r>
              <a:rPr lang="en-US" altLang="zh-CN" sz="1200" i="1" dirty="0" smtClean="0">
                <a:hlinkClick r:id="rId7" tooltip="IEEE Transactions on Information Theory"/>
              </a:rPr>
              <a:t>EEE </a:t>
            </a:r>
            <a:r>
              <a:rPr lang="en-US" altLang="zh-CN" sz="1200" i="1" dirty="0">
                <a:hlinkClick r:id="rId7" tooltip="IEEE Transactions on Information Theory"/>
              </a:rPr>
              <a:t>Transactions on Information Theory</a:t>
            </a:r>
            <a:r>
              <a:rPr lang="en-US" altLang="zh-CN" sz="1200" dirty="0"/>
              <a:t>. 22 (6): 644–654. </a:t>
            </a:r>
            <a:r>
              <a:rPr lang="en-US" altLang="zh-CN" sz="1200" dirty="0">
                <a:hlinkClick r:id="rId8" tooltip="Digital object identifier"/>
              </a:rPr>
              <a:t>doi</a:t>
            </a:r>
            <a:r>
              <a:rPr lang="en-US" altLang="zh-CN" sz="1200" dirty="0"/>
              <a:t>:</a:t>
            </a:r>
            <a:r>
              <a:rPr lang="en-US" altLang="zh-CN" sz="1200" dirty="0">
                <a:hlinkClick r:id="rId9"/>
              </a:rPr>
              <a:t>10.1109/TIT.1976.1055638</a:t>
            </a:r>
            <a:r>
              <a:rPr lang="en-US" altLang="zh-CN" sz="1200" dirty="0"/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3569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altLang="zh-CN" dirty="0" smtClean="0"/>
              <a:t>http</a:t>
            </a:r>
            <a:r>
              <a:rPr lang="en-US" altLang="zh-CN" dirty="0"/>
              <a:t>://drona.csa.iisc.ernet.in/~</a:t>
            </a:r>
            <a:r>
              <a:rPr lang="en-US" altLang="zh-CN" dirty="0" smtClean="0"/>
              <a:t>arpita/Cryptography15.html</a:t>
            </a:r>
          </a:p>
          <a:p>
            <a:pPr marL="0" indent="0">
              <a:buNone/>
            </a:pPr>
            <a:r>
              <a:rPr lang="en-US" altLang="zh-CN" dirty="0"/>
              <a:t>[1] </a:t>
            </a:r>
            <a:r>
              <a:rPr lang="en-US" altLang="zh-CN" b="1" dirty="0"/>
              <a:t>Jonathan Katz, Yehuda Lindell</a:t>
            </a:r>
            <a:r>
              <a:rPr lang="en-US" altLang="zh-CN" dirty="0"/>
              <a:t>. </a:t>
            </a:r>
            <a:r>
              <a:rPr lang="en-US" altLang="zh-CN"/>
              <a:t>Chapter </a:t>
            </a:r>
            <a:r>
              <a:rPr lang="en-US" altLang="zh-CN" smtClean="0"/>
              <a:t>10, </a:t>
            </a:r>
            <a:r>
              <a:rPr lang="en-US" altLang="zh-CN" dirty="0"/>
              <a:t>Introduction to Modern Cryptography, 2nd Edition, Chapman &amp; Hall/CRC Cryptography and Network Security Series, 2014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20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38132" y="181317"/>
            <a:ext cx="7704856" cy="115212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3200" dirty="0"/>
              <a:t>Ordinary logarithm vs Discrete logarithm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07504" y="1121498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CN" sz="2400" dirty="0" smtClean="0"/>
              <a:t>Ordinary </a:t>
            </a:r>
            <a:r>
              <a:rPr lang="en-US" altLang="zh-CN" sz="2400" dirty="0"/>
              <a:t>logarithm: 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07504" y="1566598"/>
            <a:ext cx="8856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i="1" dirty="0" err="1"/>
              <a:t>a</a:t>
            </a:r>
            <a:r>
              <a:rPr lang="en-US" altLang="zh-CN" sz="2000" i="1" baseline="30000" dirty="0" err="1"/>
              <a:t>i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/>
              </a:rPr>
              <a:t>=</a:t>
            </a:r>
            <a:r>
              <a:rPr lang="zh-CN" altLang="en-US" sz="2000" dirty="0">
                <a:sym typeface="Symbol"/>
              </a:rPr>
              <a:t> </a:t>
            </a:r>
            <a:r>
              <a:rPr lang="en-US" altLang="zh-CN" sz="2000" i="1" dirty="0"/>
              <a:t>b</a:t>
            </a:r>
            <a:r>
              <a:rPr lang="en-US" altLang="zh-CN" sz="20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log</a:t>
            </a:r>
            <a:r>
              <a:rPr lang="en-US" altLang="zh-CN" sz="2000" i="1" baseline="-25000" dirty="0" err="1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) = </a:t>
            </a:r>
            <a:r>
              <a:rPr lang="en-US" altLang="zh-CN" sz="2000" i="1" dirty="0" err="1"/>
              <a:t>i</a:t>
            </a:r>
            <a:endParaRPr lang="en-US" altLang="zh-CN" sz="2000" i="1" dirty="0"/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05475" y="4030493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primitive root </a:t>
            </a:r>
            <a:r>
              <a:rPr lang="en-US" altLang="zh-CN" sz="2400" i="1" dirty="0"/>
              <a:t>a</a:t>
            </a:r>
            <a:r>
              <a:rPr lang="en-US" altLang="zh-CN" sz="2400" dirty="0"/>
              <a:t> for some prime number </a:t>
            </a:r>
            <a:r>
              <a:rPr lang="en-US" altLang="zh-CN" sz="2400" i="1" dirty="0" smtClean="0"/>
              <a:t>p</a:t>
            </a:r>
            <a:endParaRPr lang="en-US" altLang="zh-CN" sz="2400" i="1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05475" y="2531460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CN" sz="2400" dirty="0" smtClean="0"/>
              <a:t>Discrete </a:t>
            </a:r>
            <a:r>
              <a:rPr lang="en-US" altLang="zh-CN" sz="2400" dirty="0"/>
              <a:t>logarithm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475" y="2990402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i="1" dirty="0" err="1"/>
              <a:t>a</a:t>
            </a:r>
            <a:r>
              <a:rPr lang="en-US" altLang="zh-CN" sz="2000" i="1" baseline="30000" dirty="0" err="1"/>
              <a:t>i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/>
              </a:rPr>
              <a:t></a:t>
            </a:r>
            <a:r>
              <a:rPr lang="zh-CN" altLang="en-US" sz="2000" dirty="0">
                <a:sym typeface="Symbol"/>
              </a:rPr>
              <a:t> </a:t>
            </a:r>
            <a:r>
              <a:rPr lang="en-US" altLang="zh-CN" sz="2000" i="1" dirty="0"/>
              <a:t>b</a:t>
            </a:r>
            <a:r>
              <a:rPr lang="en-US" altLang="zh-CN" sz="2000" dirty="0"/>
              <a:t> mod </a:t>
            </a:r>
            <a:r>
              <a:rPr lang="en-US" altLang="zh-CN" sz="2000" i="1" dirty="0"/>
              <a:t>N</a:t>
            </a:r>
            <a:r>
              <a:rPr lang="en-US" altLang="zh-CN" sz="2000" dirty="0"/>
              <a:t>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dlog</a:t>
            </a:r>
            <a:r>
              <a:rPr lang="en-US" altLang="zh-CN" sz="2000" i="1" baseline="-25000" dirty="0" err="1"/>
              <a:t>a</a:t>
            </a:r>
            <a:r>
              <a:rPr lang="en-US" altLang="zh-CN" sz="2000" baseline="-25000" dirty="0"/>
              <a:t>, </a:t>
            </a:r>
            <a:r>
              <a:rPr lang="en-US" altLang="zh-CN" sz="2000" i="1" baseline="-25000" dirty="0"/>
              <a:t>N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) = </a:t>
            </a:r>
            <a:r>
              <a:rPr lang="en-US" altLang="zh-CN" sz="2000" i="1" dirty="0" err="1"/>
              <a:t>i</a:t>
            </a:r>
            <a:endParaRPr lang="en-US" altLang="zh-CN" sz="2000" i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The discrete logarithm of </a:t>
            </a:r>
            <a:r>
              <a:rPr lang="en-US" altLang="zh-CN" sz="2000" i="1" dirty="0"/>
              <a:t>b</a:t>
            </a:r>
            <a:r>
              <a:rPr lang="en-US" altLang="zh-CN" sz="2000" dirty="0"/>
              <a:t> to base </a:t>
            </a:r>
            <a:r>
              <a:rPr lang="en-US" altLang="zh-CN" sz="2000" i="1" dirty="0"/>
              <a:t>a</a:t>
            </a:r>
            <a:r>
              <a:rPr lang="en-US" altLang="zh-CN" sz="2000" dirty="0"/>
              <a:t> modulo </a:t>
            </a:r>
            <a:r>
              <a:rPr lang="en-US" altLang="zh-CN" sz="2000" i="1" dirty="0" smtClean="0"/>
              <a:t>N</a:t>
            </a:r>
            <a:endParaRPr lang="en-US" altLang="zh-CN" sz="2000" i="1" dirty="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05475" y="4581128"/>
            <a:ext cx="885698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CN" sz="2400" dirty="0" smtClean="0"/>
              <a:t>The exponent </a:t>
            </a:r>
            <a:r>
              <a:rPr lang="en-US" altLang="zh-CN" sz="2400" b="1" i="1" dirty="0" err="1"/>
              <a:t>i</a:t>
            </a:r>
            <a:r>
              <a:rPr lang="en-US" altLang="zh-CN" sz="2400" dirty="0"/>
              <a:t> is referred to as the </a:t>
            </a:r>
            <a:r>
              <a:rPr lang="en-US" altLang="zh-CN" sz="2400" b="1" dirty="0"/>
              <a:t>discrete logarithm</a:t>
            </a:r>
            <a:r>
              <a:rPr lang="en-US" altLang="zh-CN" sz="2400" dirty="0"/>
              <a:t> of the number </a:t>
            </a:r>
            <a:r>
              <a:rPr lang="en-US" altLang="zh-CN" sz="2400" b="1" i="1" dirty="0"/>
              <a:t>b</a:t>
            </a:r>
            <a:r>
              <a:rPr lang="en-US" altLang="zh-CN" sz="2400" dirty="0"/>
              <a:t> for the base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mod </a:t>
            </a:r>
            <a:r>
              <a:rPr lang="en-US" altLang="zh-CN" sz="2400" b="1" i="1" dirty="0"/>
              <a:t>p</a:t>
            </a:r>
            <a:r>
              <a:rPr lang="en-US" altLang="zh-CN" sz="2400" dirty="0"/>
              <a:t>, denoted as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dlog</a:t>
            </a:r>
            <a:r>
              <a:rPr lang="en-US" altLang="zh-CN" sz="2400" i="1" baseline="-25000" dirty="0" err="1"/>
              <a:t>a</a:t>
            </a:r>
            <a:r>
              <a:rPr lang="en-US" altLang="zh-CN" sz="2400" baseline="-25000" dirty="0"/>
              <a:t>, </a:t>
            </a:r>
            <a:r>
              <a:rPr lang="en-US" altLang="zh-CN" sz="2400" i="1" baseline="-25000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)</a:t>
            </a: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31456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6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619672" y="-27384"/>
            <a:ext cx="6192688" cy="43204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Discrete Logarithm   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07504" y="980728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Let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(G, o) be a cyclic group of order q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(with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|q| = n bits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) and with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generator g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67544" y="1484784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{g</a:t>
            </a:r>
            <a:r>
              <a:rPr lang="en-US" baseline="300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, g</a:t>
            </a:r>
            <a:r>
              <a:rPr lang="en-US" baseline="300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1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, g</a:t>
            </a:r>
            <a:r>
              <a:rPr lang="en-US" baseline="300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, …, g</a:t>
            </a:r>
            <a:r>
              <a:rPr lang="en-US" baseline="300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q-1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} = G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--- g has order q as it is the generator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67544" y="1936577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Given any element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h  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it can be expressed as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some power of g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827584" y="2420888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 a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unique x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       = {0, 1, …, q-1}, such that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h =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x</a:t>
            </a:r>
            <a:endParaRPr lang="en-US" baseline="30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2" name="Group 15"/>
          <p:cNvGrpSpPr/>
          <p:nvPr/>
        </p:nvGrpSpPr>
        <p:grpSpPr>
          <a:xfrm>
            <a:off x="2411760" y="2359331"/>
            <a:ext cx="423664" cy="389079"/>
            <a:chOff x="4499992" y="3625278"/>
            <a:chExt cx="423664" cy="389079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572000" y="3706580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q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827584" y="2924944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x is called the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discrete log of h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with respect to g --- expressed as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log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h</a:t>
            </a:r>
            <a:endParaRPr lang="en-US" baseline="30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07504" y="3717032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Discrete log follows certain rules of standard logarithms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467544" y="4129335"/>
            <a:ext cx="1944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log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e = 0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467544" y="4581128"/>
            <a:ext cx="30963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log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h</a:t>
            </a:r>
            <a:r>
              <a:rPr lang="en-US" baseline="30000" dirty="0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[r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log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h mod q]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467544" y="5065439"/>
            <a:ext cx="46085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log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[h</a:t>
            </a:r>
            <a:r>
              <a:rPr lang="en-US" baseline="-25000" dirty="0" smtClean="0">
                <a:latin typeface="Comic Sans MS" panose="030F0702030302020204" pitchFamily="66" charset="0"/>
                <a:sym typeface="Symbol"/>
              </a:rPr>
              <a:t>1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o h</a:t>
            </a:r>
            <a:r>
              <a:rPr lang="en-US" baseline="-25000" dirty="0" smtClean="0">
                <a:latin typeface="Comic Sans MS" panose="030F0702030302020204" pitchFamily="66" charset="0"/>
                <a:sym typeface="Symbol"/>
              </a:rPr>
              <a:t>2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] = [(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log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h</a:t>
            </a:r>
            <a:r>
              <a:rPr lang="en-US" baseline="-25000" dirty="0" smtClean="0">
                <a:latin typeface="Comic Sans MS" panose="030F0702030302020204" pitchFamily="66" charset="0"/>
                <a:sym typeface="Symbol"/>
              </a:rPr>
              <a:t>1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+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log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h</a:t>
            </a:r>
            <a:r>
              <a:rPr lang="en-US" baseline="-25000" dirty="0" smtClean="0">
                <a:latin typeface="Comic Sans MS" panose="030F0702030302020204" pitchFamily="66" charset="0"/>
                <a:sym typeface="Symbol"/>
              </a:rPr>
              <a:t>2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) mod q]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7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5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619672" y="-27384"/>
            <a:ext cx="6192688" cy="43204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Discrete Logarithm Problem  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07504" y="620688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How difficult is it to compute the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DLog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of a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random group element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?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395536" y="928465"/>
            <a:ext cx="7344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F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or certain groups, there exists no better algorithm than the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inefficient brute-force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07504" y="4509120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DLog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problem is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hard relative to the group 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if for every PPT algorithm A, there exists a negligible function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negl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(), such that: 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275856" y="5104930"/>
            <a:ext cx="3888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Pr[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DLog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  <a:sym typeface="Symbol"/>
              </a:rPr>
              <a:t>, 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(n) = 1] 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negl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()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07504" y="5536977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DLog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 Assumption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 there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exists some group 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relative to which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DLog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problem is hard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67544" y="1628800"/>
            <a:ext cx="835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Modeled as a challenge-response experiment:  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DLog</a:t>
            </a:r>
            <a:r>
              <a:rPr lang="en-US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, G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(n)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796136" y="1648545"/>
            <a:ext cx="3384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(G, o, g, q) output by an group gen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algo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55576" y="1936577"/>
            <a:ext cx="2592288" cy="1387897"/>
            <a:chOff x="827584" y="3481263"/>
            <a:chExt cx="2592288" cy="1387897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3861048"/>
              <a:ext cx="1082902" cy="624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827584" y="4561383"/>
              <a:ext cx="22322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DLog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solver for G </a:t>
              </a:r>
              <a:endPara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1547664" y="3481263"/>
              <a:ext cx="18722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PPT A</a:t>
              </a:r>
              <a:endPara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1956322"/>
            <a:ext cx="1601790" cy="96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6025128" y="2944689"/>
            <a:ext cx="16608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Challenger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 flipV="1">
            <a:off x="7253910" y="2604394"/>
            <a:ext cx="846482" cy="21602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Image result for coin to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4408" y="2532386"/>
            <a:ext cx="648072" cy="648072"/>
          </a:xfrm>
          <a:prstGeom prst="rect">
            <a:avLst/>
          </a:prstGeom>
          <a:noFill/>
        </p:spPr>
      </p:pic>
      <p:cxnSp>
        <p:nvCxnSpPr>
          <p:cNvPr id="84" name="Straight Arrow Connector 83"/>
          <p:cNvCxnSpPr/>
          <p:nvPr/>
        </p:nvCxnSpPr>
        <p:spPr>
          <a:xfrm flipH="1">
            <a:off x="2771800" y="2388370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3923928" y="2100338"/>
            <a:ext cx="720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>
                <a:latin typeface="Comic Sans MS" panose="030F0702030302020204" pitchFamily="66" charset="0"/>
                <a:sym typeface="Symbol"/>
              </a:rPr>
              <a:t>y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6" name="Text Box 7"/>
          <p:cNvSpPr txBox="1">
            <a:spLocks noChangeArrowheads="1"/>
          </p:cNvSpPr>
          <p:nvPr/>
        </p:nvSpPr>
        <p:spPr bwMode="auto">
          <a:xfrm rot="1103169">
            <a:off x="7363835" y="2302178"/>
            <a:ext cx="927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[y </a:t>
            </a:r>
            <a:r>
              <a:rPr lang="en-US" baseline="-25000" dirty="0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G]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3779912" y="2368625"/>
            <a:ext cx="12241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Find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log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y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2771800" y="3056187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4076328" y="2748410"/>
            <a:ext cx="720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x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3347864" y="3232721"/>
            <a:ext cx="18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Experiment output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2483768" y="3540498"/>
            <a:ext cx="162018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2"/>
          </p:cNvCxnSpPr>
          <p:nvPr/>
        </p:nvCxnSpPr>
        <p:spPr>
          <a:xfrm>
            <a:off x="4247964" y="3540498"/>
            <a:ext cx="1548172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1547664" y="4024809"/>
            <a:ext cx="18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1, if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= y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5796136" y="4024809"/>
            <a:ext cx="18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0,  otherwise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-36512" y="440459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5496" y="3324474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56" y="1337979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Definition 8.62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4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2" grpId="0"/>
      <p:bldP spid="51" grpId="0"/>
      <p:bldP spid="54" grpId="0"/>
      <p:bldP spid="60" grpId="0"/>
      <p:bldP spid="64" grpId="0"/>
      <p:bldP spid="81" grpId="0"/>
      <p:bldP spid="85" grpId="0"/>
      <p:bldP spid="86" grpId="0"/>
      <p:bldP spid="87" grpId="0"/>
      <p:bldP spid="89" grpId="0"/>
      <p:bldP spid="90" grpId="0"/>
      <p:bldP spid="93" grpId="0"/>
      <p:bldP spid="9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-27384"/>
            <a:ext cx="9144000" cy="43204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Computational </a:t>
            </a:r>
            <a:r>
              <a:rPr lang="en-US" sz="3200" kern="0" dirty="0" err="1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Diffie</a:t>
            </a: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-Hellman (CDH) Problem  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07504" y="69269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Given a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cyclic group (G, o) of order q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and a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generator g for G.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79512" y="2185118"/>
            <a:ext cx="835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Modeled as a challenge-response experiment:  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CDH</a:t>
            </a:r>
            <a:r>
              <a:rPr lang="en-US" baseline="-250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A, G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(n)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755576" y="2617167"/>
            <a:ext cx="2592288" cy="1387897"/>
            <a:chOff x="827584" y="3481263"/>
            <a:chExt cx="2592288" cy="1387897"/>
          </a:xfrm>
        </p:grpSpPr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3861048"/>
              <a:ext cx="1082902" cy="624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827584" y="4561383"/>
              <a:ext cx="22322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CDH solver for G </a:t>
              </a:r>
              <a:endPara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547664" y="3481263"/>
              <a:ext cx="18722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PPT A</a:t>
              </a:r>
              <a:endPara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636912"/>
            <a:ext cx="1601790" cy="96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025128" y="3625279"/>
            <a:ext cx="16608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Challenger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" name="Group 77"/>
          <p:cNvGrpSpPr/>
          <p:nvPr/>
        </p:nvGrpSpPr>
        <p:grpSpPr>
          <a:xfrm rot="21391236">
            <a:off x="7186579" y="3059536"/>
            <a:ext cx="1244346" cy="441472"/>
            <a:chOff x="7529005" y="4211664"/>
            <a:chExt cx="1244346" cy="441472"/>
          </a:xfrm>
        </p:grpSpPr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 rot="1022624">
              <a:off x="7529005" y="4211664"/>
              <a:ext cx="12443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omic Sans MS" panose="030F0702030302020204" pitchFamily="66" charset="0"/>
                </a:rPr>
                <a:t>x, y </a:t>
              </a:r>
              <a:r>
                <a:rPr lang="en-US" sz="1600" dirty="0" smtClean="0">
                  <a:latin typeface="Comic Sans MS" panose="030F0702030302020204" pitchFamily="66" charset="0"/>
                  <a:sym typeface="Symbol"/>
                </a:rPr>
                <a:t></a:t>
              </a:r>
              <a:r>
                <a:rPr lang="en-US" sz="1600" baseline="-25000" dirty="0" smtClean="0">
                  <a:latin typeface="Comic Sans MS" panose="030F0702030302020204" pitchFamily="66" charset="0"/>
                  <a:sym typeface="Symbol"/>
                </a:rPr>
                <a:t>R</a:t>
              </a:r>
              <a:r>
                <a:rPr lang="en-US" sz="1600" dirty="0" smtClean="0">
                  <a:latin typeface="Comic Sans MS" panose="030F0702030302020204" pitchFamily="66" charset="0"/>
                  <a:sym typeface="Symbol"/>
                </a:rPr>
                <a:t> </a:t>
              </a:r>
              <a:r>
                <a:rPr lang="en-US" sz="1600" dirty="0" smtClean="0">
                  <a:latin typeface="Comic Sans MS" panose="030F0702030302020204" pitchFamily="66" charset="0"/>
                </a:rPr>
                <a:t> </a:t>
              </a:r>
              <a:endParaRPr 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 flipV="1">
              <a:off x="7596336" y="4437112"/>
              <a:ext cx="846482" cy="216024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0"/>
          <p:cNvGrpSpPr/>
          <p:nvPr/>
        </p:nvGrpSpPr>
        <p:grpSpPr>
          <a:xfrm rot="944711">
            <a:off x="8081735" y="3144223"/>
            <a:ext cx="423664" cy="451794"/>
            <a:chOff x="4499992" y="3625278"/>
            <a:chExt cx="423664" cy="451794"/>
          </a:xfrm>
        </p:grpSpPr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4572000" y="3769295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q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</p:grpSp>
      <p:pic>
        <p:nvPicPr>
          <p:cNvPr id="2050" name="Picture 2" descr="Image result for coin tos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8424" y="3212976"/>
            <a:ext cx="648072" cy="648072"/>
          </a:xfrm>
          <a:prstGeom prst="rect">
            <a:avLst/>
          </a:prstGeom>
          <a:noFill/>
        </p:spPr>
      </p:pic>
      <p:cxnSp>
        <p:nvCxnSpPr>
          <p:cNvPr id="66" name="Straight Arrow Connector 65"/>
          <p:cNvCxnSpPr/>
          <p:nvPr/>
        </p:nvCxnSpPr>
        <p:spPr>
          <a:xfrm flipH="1">
            <a:off x="2771800" y="3068960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3491880" y="2708920"/>
            <a:ext cx="1944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 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>
                <a:latin typeface="Comic Sans MS" panose="030F0702030302020204" pitchFamily="66" charset="0"/>
                <a:sym typeface="Symbol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 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771800" y="3736777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76328" y="3429000"/>
            <a:ext cx="720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 smtClean="0">
                <a:latin typeface="Comic Sans MS" panose="030F0702030302020204" pitchFamily="66" charset="0"/>
                <a:sym typeface="Symbol"/>
              </a:rPr>
              <a:t>z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3347864" y="3913311"/>
            <a:ext cx="18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Experiment output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483768" y="4221088"/>
            <a:ext cx="162018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2"/>
          </p:cNvCxnSpPr>
          <p:nvPr/>
        </p:nvCxnSpPr>
        <p:spPr>
          <a:xfrm>
            <a:off x="4247964" y="4221088"/>
            <a:ext cx="1548172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1403648" y="4653136"/>
            <a:ext cx="30963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1, if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baseline="30000" dirty="0" smtClean="0">
                <a:latin typeface="Comic Sans MS" panose="030F0702030302020204" pitchFamily="66" charset="0"/>
                <a:sym typeface="Symbol"/>
              </a:rPr>
              <a:t> . </a:t>
            </a:r>
            <a:r>
              <a:rPr lang="en-US" sz="1400" baseline="30000" dirty="0">
                <a:latin typeface="Comic Sans MS" panose="030F0702030302020204" pitchFamily="66" charset="0"/>
                <a:sym typeface="Symbol"/>
              </a:rPr>
              <a:t>y</a:t>
            </a:r>
            <a:r>
              <a:rPr lang="en-US" sz="1400" baseline="-50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=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 smtClean="0">
                <a:latin typeface="Comic Sans MS" panose="030F0702030302020204" pitchFamily="66" charset="0"/>
                <a:sym typeface="Symbol"/>
              </a:rPr>
              <a:t>z</a:t>
            </a:r>
            <a:endParaRPr lang="en-US" sz="1400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5796136" y="4705399"/>
            <a:ext cx="18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0,  otherwise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07504" y="1268760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The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CDH problem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for the group (G, o) is to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compute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baseline="30000" dirty="0" smtClean="0">
                <a:latin typeface="Comic Sans MS" panose="030F0702030302020204" pitchFamily="66" charset="0"/>
                <a:sym typeface="Symbol"/>
              </a:rPr>
              <a:t> </a:t>
            </a:r>
            <a:r>
              <a:rPr lang="en-US" sz="1400" baseline="30000" dirty="0">
                <a:latin typeface="Comic Sans MS" panose="030F0702030302020204" pitchFamily="66" charset="0"/>
                <a:sym typeface="Symbol"/>
              </a:rPr>
              <a:t>. y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for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random group elements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baseline="30000" dirty="0" smtClean="0">
                <a:latin typeface="Comic Sans MS" panose="030F0702030302020204" pitchFamily="66" charset="0"/>
                <a:sym typeface="Symbol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,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>
                <a:latin typeface="Comic Sans MS" panose="030F0702030302020204" pitchFamily="66" charset="0"/>
                <a:sym typeface="Symbol"/>
              </a:rPr>
              <a:t>y</a:t>
            </a:r>
            <a:endParaRPr lang="en-US" sz="14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07504" y="5301208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CDH problem is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hard relative to the group 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if for every PPT algorithm A: 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2987824" y="5733256"/>
            <a:ext cx="3888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Pr[CDH</a:t>
            </a:r>
            <a:r>
              <a:rPr lang="en-US" baseline="-25000" dirty="0" smtClean="0">
                <a:latin typeface="Comic Sans MS" panose="030F0702030302020204" pitchFamily="66" charset="0"/>
                <a:sym typeface="Symbol"/>
              </a:rPr>
              <a:t>A, 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(n) = 1] 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negl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()</a:t>
            </a:r>
            <a:endParaRPr lang="en-US" sz="1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177281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-36512" y="501317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496" y="3933056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7892752" y="2185119"/>
            <a:ext cx="13597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(G, o, g, q) 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4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056" y="182507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Definition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3" grpId="0"/>
      <p:bldP spid="67" grpId="0"/>
      <p:bldP spid="71" grpId="0"/>
      <p:bldP spid="72" grpId="0"/>
      <p:bldP spid="77" grpId="0"/>
      <p:bldP spid="78" grpId="0"/>
      <p:bldP spid="36" grpId="0"/>
      <p:bldP spid="37" grpId="0"/>
      <p:bldP spid="38" grpId="0"/>
      <p:bldP spid="42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-27384"/>
            <a:ext cx="9144000" cy="43204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Relation between CDH and </a:t>
            </a:r>
            <a:r>
              <a:rPr lang="en-US" sz="3200" kern="0" dirty="0" err="1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DLog</a:t>
            </a: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 Problems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07504" y="69269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Given a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cyclic group (G, o) of order q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and a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generator g for 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500264" y="1484784"/>
            <a:ext cx="19358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Hardness of CDH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6956648" y="1484784"/>
            <a:ext cx="19358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Hardness of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DLog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364088" y="1628800"/>
            <a:ext cx="144016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196753"/>
            <a:ext cx="792088" cy="864096"/>
          </a:xfrm>
          <a:prstGeom prst="rect">
            <a:avLst/>
          </a:prstGeom>
        </p:spPr>
      </p:pic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07504" y="213285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If CDH is hard in (G, o) then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DLog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is hard in (G, o).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5" name="Picture 2" descr="https://encrypted-tbn2.gstatic.com/images?q=tbn:ANd9GcTzn8pYNTIsYJz-1hUwTp5TSpxO5EgNfXDt7DtIKuSZFDDgZWG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7363"/>
            <a:ext cx="915653" cy="91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724128" y="3625279"/>
            <a:ext cx="23881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PPT Algorithm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A</a:t>
            </a:r>
            <a:r>
              <a:rPr lang="en-US" baseline="-25000" dirty="0" err="1" smtClean="0">
                <a:latin typeface="Comic Sans MS" panose="030F0702030302020204" pitchFamily="66" charset="0"/>
                <a:sym typeface="Symbol"/>
              </a:rPr>
              <a:t>DLog</a:t>
            </a:r>
            <a:endParaRPr lang="en-US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203848" y="2924944"/>
            <a:ext cx="25202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203848" y="3645024"/>
            <a:ext cx="25202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3419872" y="3212977"/>
            <a:ext cx="2880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x       </a:t>
            </a:r>
            <a:endParaRPr lang="en-US" sz="1100" baseline="-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" name="Picture 4" descr="https://encrypted-tbn0.gstatic.com/images?q=tbn:ANd9GcQP6X-SVdTwWnx1b4B32lXz9uj8lXGQtedwPupLto_eD3y8Pybk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54027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1907704" y="3697287"/>
            <a:ext cx="18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Algorithm A</a:t>
            </a:r>
            <a:r>
              <a:rPr lang="en-US" sz="1600" baseline="-25000" dirty="0" smtClean="0">
                <a:latin typeface="Comic Sans MS" panose="030F0702030302020204" pitchFamily="66" charset="0"/>
                <a:sym typeface="Symbol"/>
              </a:rPr>
              <a:t>CDH</a:t>
            </a:r>
            <a:endParaRPr lang="en-US" sz="1600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54498" y="2924944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0"/>
          <p:cNvGrpSpPr/>
          <p:nvPr/>
        </p:nvGrpSpPr>
        <p:grpSpPr>
          <a:xfrm>
            <a:off x="3932312" y="3193230"/>
            <a:ext cx="423664" cy="451794"/>
            <a:chOff x="4499992" y="3625278"/>
            <a:chExt cx="423664" cy="451794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Text Box 7"/>
            <p:cNvSpPr txBox="1">
              <a:spLocks noChangeArrowheads="1"/>
            </p:cNvSpPr>
            <p:nvPr/>
          </p:nvSpPr>
          <p:spPr bwMode="auto">
            <a:xfrm>
              <a:off x="4572000" y="3769295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q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179512" y="2582034"/>
            <a:ext cx="20591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>
                <a:latin typeface="Comic Sans MS" panose="030F0702030302020204" pitchFamily="66" charset="0"/>
                <a:sym typeface="Symbol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</a:t>
            </a:r>
            <a:r>
              <a:rPr lang="en-US" baseline="-25000" dirty="0" smtClean="0">
                <a:latin typeface="Comic Sans MS" panose="030F0702030302020204" pitchFamily="66" charset="0"/>
                <a:sym typeface="Symbol"/>
              </a:rPr>
              <a:t>R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G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5956920" y="1321023"/>
            <a:ext cx="415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?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283968" y="2564904"/>
            <a:ext cx="1368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endParaRPr lang="en-US" baseline="30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54498" y="3650251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70997" y="321297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(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 smtClean="0">
                <a:latin typeface="Comic Sans MS" panose="030F0702030302020204" pitchFamily="66" charset="0"/>
                <a:sym typeface="Symbol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)</a:t>
            </a:r>
            <a:r>
              <a:rPr lang="en-US" sz="1400" baseline="30000" dirty="0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dirty="0" smtClean="0">
                <a:latin typeface="Comic Sans MS" panose="030F0702030302020204" pitchFamily="66" charset="0"/>
                <a:sym typeface="Symbol"/>
              </a:rPr>
              <a:t> </a:t>
            </a:r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79512" y="4221088"/>
            <a:ext cx="4752528" cy="504056"/>
            <a:chOff x="4139952" y="4221088"/>
            <a:chExt cx="4752528" cy="504056"/>
          </a:xfrm>
        </p:grpSpPr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4139952" y="4345359"/>
              <a:ext cx="47525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Char char="q"/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Advantage of           same as</a:t>
              </a:r>
              <a:endParaRPr lang="en-US" sz="1400" baseline="30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5" name="Picture 4" descr="https://encrypted-tbn0.gstatic.com/images?q=tbn:ANd9GcQP6X-SVdTwWnx1b4B32lXz9uj8lXGQtedwPupLto_eD3y8PybkR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42210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s://encrypted-tbn2.gstatic.com/images?q=tbn:ANd9GcTzn8pYNTIsYJz-1hUwTp5TSpxO5EgNfXDt7DtIKuSZFDDgZWG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221088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179512" y="4869160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If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DLog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is hard in (G, o) then CDH is hard in (G, o) ? 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4868416" y="4849415"/>
            <a:ext cx="39520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--- nothing is known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179512" y="5231333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CDH (hardness) is a stronger assumption than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DLog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(hardness) assumption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611560" y="5641503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CDH might be solved even without being able to solve the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DLog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problem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5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5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3" grpId="0"/>
      <p:bldP spid="86" grpId="0"/>
      <p:bldP spid="97" grpId="0"/>
      <p:bldP spid="36" grpId="0"/>
      <p:bldP spid="41" grpId="0"/>
      <p:bldP spid="48" grpId="0"/>
      <p:bldP spid="49" grpId="0"/>
      <p:bldP spid="50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-27384"/>
            <a:ext cx="9144000" cy="43204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Decisional </a:t>
            </a:r>
            <a:r>
              <a:rPr lang="en-US" sz="3200" kern="0" dirty="0" err="1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Diffie</a:t>
            </a: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-Hellman (DDH) Problem  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07504" y="980728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The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DDH problem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for the group (G, o) is to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distinguish </a:t>
            </a:r>
            <a:r>
              <a:rPr lang="en-US" sz="11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 </a:t>
            </a:r>
            <a:r>
              <a:rPr lang="en-US" sz="1400" baseline="30000" dirty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. y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from a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random group element </a:t>
            </a:r>
            <a:r>
              <a:rPr lang="en-US" sz="1400" dirty="0" err="1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z</a:t>
            </a:r>
            <a:r>
              <a:rPr lang="en-US" sz="1400" baseline="300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, if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sz="1400" baseline="30000" dirty="0" err="1">
                <a:latin typeface="Comic Sans MS" panose="030F0702030302020204" pitchFamily="66" charset="0"/>
                <a:sym typeface="Symbol"/>
              </a:rPr>
              <a:t>y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 are random</a:t>
            </a:r>
            <a:endParaRPr lang="en-US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07504" y="177281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   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Definition 8.63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DDH problem 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is hard relative to  (G, o) if for every PPT algorithm A:</a:t>
            </a:r>
            <a:endParaRPr lang="en-US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79984" y="2060848"/>
            <a:ext cx="7239272" cy="504056"/>
            <a:chOff x="979984" y="4077072"/>
            <a:chExt cx="7239272" cy="504056"/>
          </a:xfrm>
        </p:grpSpPr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187624" y="4221088"/>
              <a:ext cx="2808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Pr[A(G, o, q, g,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latin typeface="Comic Sans MS" panose="030F0702030302020204" pitchFamily="66" charset="0"/>
                  <a:sym typeface="Symbol"/>
                </a:rPr>
                <a:t>x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,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latin typeface="Comic Sans MS" panose="030F0702030302020204" pitchFamily="66" charset="0"/>
                  <a:sym typeface="Symbol"/>
                </a:rPr>
                <a:t>y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,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latin typeface="Comic Sans MS" panose="030F0702030302020204" pitchFamily="66" charset="0"/>
                  <a:sym typeface="Symbol"/>
                </a:rPr>
                <a:t>xy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) = 1]</a:t>
              </a:r>
              <a:endParaRPr lang="en-US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4355976" y="4201343"/>
              <a:ext cx="2808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Pr[A(G, o, q, g,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latin typeface="Comic Sans MS" panose="030F0702030302020204" pitchFamily="66" charset="0"/>
                  <a:sym typeface="Symbol"/>
                </a:rPr>
                <a:t>x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,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latin typeface="Comic Sans MS" panose="030F0702030302020204" pitchFamily="66" charset="0"/>
                  <a:sym typeface="Symbol"/>
                </a:rPr>
                <a:t>y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,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g</a:t>
              </a:r>
              <a:r>
                <a:rPr lang="en-US" baseline="30000" dirty="0" err="1" smtClean="0">
                  <a:latin typeface="Comic Sans MS" panose="030F0702030302020204" pitchFamily="66" charset="0"/>
                  <a:sym typeface="Symbol"/>
                </a:rPr>
                <a:t>z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 ) = 1]</a:t>
              </a:r>
              <a:endParaRPr lang="en-US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979984" y="4119463"/>
              <a:ext cx="3516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400" dirty="0" smtClean="0">
                  <a:latin typeface="Comic Sans MS" panose="030F0702030302020204" pitchFamily="66" charset="0"/>
                  <a:sym typeface="Symbol"/>
                </a:rPr>
                <a:t>|</a:t>
              </a:r>
              <a:endParaRPr lang="en-US" sz="2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6884640" y="4077072"/>
              <a:ext cx="3516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400" dirty="0" smtClean="0">
                  <a:latin typeface="Comic Sans MS" panose="030F0702030302020204" pitchFamily="66" charset="0"/>
                  <a:sym typeface="Symbol"/>
                </a:rPr>
                <a:t>|</a:t>
              </a:r>
              <a:endParaRPr lang="en-US" sz="2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4012704" y="4077072"/>
              <a:ext cx="4152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400" dirty="0" smtClean="0">
                  <a:latin typeface="Comic Sans MS" panose="030F0702030302020204" pitchFamily="66" charset="0"/>
                  <a:sym typeface="Symbol"/>
                </a:rPr>
                <a:t>-</a:t>
              </a:r>
              <a:endParaRPr lang="en-US" sz="2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7092280" y="4221088"/>
              <a:ext cx="1126976" cy="317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 </a:t>
              </a:r>
              <a:r>
                <a:rPr lang="en-US" sz="1400" dirty="0" err="1" smtClean="0">
                  <a:latin typeface="Comic Sans MS" panose="030F0702030302020204" pitchFamily="66" charset="0"/>
                  <a:sym typeface="Symbol"/>
                </a:rPr>
                <a:t>negl</a:t>
              </a:r>
              <a:r>
                <a:rPr lang="en-US" sz="1400" dirty="0" smtClean="0">
                  <a:latin typeface="Comic Sans MS" panose="030F0702030302020204" pitchFamily="66" charset="0"/>
                  <a:sym typeface="Symbol"/>
                </a:rPr>
                <a:t>()</a:t>
              </a:r>
              <a:endParaRPr lang="en-US" sz="14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23528" y="2761183"/>
            <a:ext cx="40324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Probability over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uniform choice of x and y</a:t>
            </a:r>
            <a:endParaRPr lang="en-US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499992" y="2761183"/>
            <a:ext cx="43204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Probability over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uniform choice of x, y and z</a:t>
            </a:r>
            <a:endParaRPr lang="en-US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475656" y="2564904"/>
            <a:ext cx="36004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580112" y="2564904"/>
            <a:ext cx="36004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07504" y="3501008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Claim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: If DDH is hard relative to (G, o) then CDH is also hard relative to (G, o)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467544" y="3913311"/>
            <a:ext cx="86764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If CDH can be solved, then given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and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, compute </a:t>
            </a:r>
            <a:r>
              <a:rPr lang="en-US" sz="1400" dirty="0" err="1" smtClean="0">
                <a:latin typeface="Comic Sans MS" panose="030F0702030302020204" pitchFamily="66" charset="0"/>
                <a:sym typeface="Symbol"/>
              </a:rPr>
              <a:t>g</a:t>
            </a:r>
            <a:r>
              <a:rPr lang="en-US" baseline="30000" dirty="0" err="1" smtClean="0">
                <a:latin typeface="Comic Sans MS" panose="030F0702030302020204" pitchFamily="66" charset="0"/>
                <a:sym typeface="Symbol"/>
              </a:rPr>
              <a:t>xy</a:t>
            </a: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 and compare it with the third element</a:t>
            </a:r>
            <a:endParaRPr lang="en-US" baseline="-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44016" y="465313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Nothing is known regarding the converse --- </a:t>
            </a:r>
            <a:r>
              <a:rPr lang="en-US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/>
              </a:rPr>
              <a:t>DDH is a stronger assumption than CDH</a:t>
            </a:r>
            <a:endParaRPr lang="en-US" baseline="-25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504056" y="5084603"/>
            <a:ext cx="86764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DDH might be solved even without being able to solve CDH</a:t>
            </a:r>
            <a:endParaRPr lang="en-US" baseline="-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58" grpId="0"/>
      <p:bldP spid="59" grpId="0"/>
      <p:bldP spid="75" grpId="0"/>
      <p:bldP spid="79" grpId="0"/>
      <p:bldP spid="80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-27384"/>
            <a:ext cx="9144000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omic Sans MS" panose="030F0702030302020204" pitchFamily="66" charset="0"/>
                <a:ea typeface="+mj-ea"/>
                <a:cs typeface="+mj-cs"/>
              </a:rPr>
              <a:t>Cryptographic Assumptions in Cyclic Groups  </a:t>
            </a:r>
            <a:endParaRPr lang="en-US" sz="3200" kern="0" dirty="0">
              <a:solidFill>
                <a:srgbClr val="00990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763688" y="1104999"/>
            <a:ext cx="7116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DDH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788296" y="1104999"/>
            <a:ext cx="7116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CDH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940152" y="1085254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DL</a:t>
            </a:r>
            <a:endParaRPr lang="en-US" sz="1400" baseline="-2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11760" y="1249015"/>
            <a:ext cx="1296144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499992" y="1249015"/>
            <a:ext cx="1296144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9552" y="1916832"/>
            <a:ext cx="84174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latin typeface="Comic Sans MS" panose="030F0702030302020204" pitchFamily="66" charset="0"/>
                <a:sym typeface="Symbol"/>
              </a:rPr>
              <a:t>Cyclic Groups of Prime Order is best choice.</a:t>
            </a:r>
          </a:p>
          <a:p>
            <a:pPr marL="285750" indent="-285750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    &gt;&gt; DL is harder in this group compared to cyclic group      (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Pohlig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-Hellman </a:t>
            </a:r>
            <a:r>
              <a:rPr lang="en-US" sz="14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Algo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)</a:t>
            </a:r>
          </a:p>
          <a:p>
            <a:pPr marL="285750" indent="-285750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    &gt;&gt; DDH can be broken in cyclic group         but believed to hold good in its prime order subgroup</a:t>
            </a: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72472" y="2132856"/>
            <a:ext cx="423664" cy="513349"/>
            <a:chOff x="4499992" y="3553271"/>
            <a:chExt cx="423664" cy="513349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p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*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95936" y="2420888"/>
            <a:ext cx="423664" cy="513349"/>
            <a:chOff x="4499992" y="3553271"/>
            <a:chExt cx="423664" cy="513349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p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5E1EFE"/>
                  </a:solidFill>
                  <a:latin typeface="Comic Sans MS" panose="030F0702030302020204" pitchFamily="66" charset="0"/>
                  <a:sym typeface="Symbol"/>
                </a:rPr>
                <a:t>*</a:t>
              </a:r>
              <a:endParaRPr lang="en-US" sz="1400" baseline="-25000" dirty="0" smtClean="0">
                <a:solidFill>
                  <a:srgbClr val="5E1EFE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2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4642</TotalTime>
  <Words>2479</Words>
  <Application>Microsoft Office PowerPoint</Application>
  <PresentationFormat>全屏显示(4:3)</PresentationFormat>
  <Paragraphs>405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华文楷体</vt:lpstr>
      <vt:lpstr>华文新魏</vt:lpstr>
      <vt:lpstr>宋体</vt:lpstr>
      <vt:lpstr>Arial</vt:lpstr>
      <vt:lpstr>Bookman Old Style</vt:lpstr>
      <vt:lpstr>Calibri</vt:lpstr>
      <vt:lpstr>Comic Sans MS</vt:lpstr>
      <vt:lpstr>Courier New</vt:lpstr>
      <vt:lpstr>Gill Sans MT</vt:lpstr>
      <vt:lpstr>Symbol</vt:lpstr>
      <vt:lpstr>Wingdings</vt:lpstr>
      <vt:lpstr>Wingdings 3</vt:lpstr>
      <vt:lpstr>质朴</vt:lpstr>
      <vt:lpstr>Lecture 14.1 Key exchange and the Diffie-Hellman protocol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Cryptography -- Before the lecture</dc:title>
  <dc:creator>User</dc:creator>
  <cp:lastModifiedBy>Jiang</cp:lastModifiedBy>
  <cp:revision>536</cp:revision>
  <dcterms:created xsi:type="dcterms:W3CDTF">2011-11-22T20:05:25Z</dcterms:created>
  <dcterms:modified xsi:type="dcterms:W3CDTF">2018-10-30T07:25:46Z</dcterms:modified>
</cp:coreProperties>
</file>