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8"/>
  </p:notesMasterIdLst>
  <p:handoutMasterIdLst>
    <p:handoutMasterId r:id="rId49"/>
  </p:handoutMasterIdLst>
  <p:sldIdLst>
    <p:sldId id="256" r:id="rId2"/>
    <p:sldId id="369" r:id="rId3"/>
    <p:sldId id="396" r:id="rId4"/>
    <p:sldId id="395" r:id="rId5"/>
    <p:sldId id="397" r:id="rId6"/>
    <p:sldId id="372" r:id="rId7"/>
    <p:sldId id="359" r:id="rId8"/>
    <p:sldId id="390" r:id="rId9"/>
    <p:sldId id="374" r:id="rId10"/>
    <p:sldId id="375" r:id="rId11"/>
    <p:sldId id="376" r:id="rId12"/>
    <p:sldId id="377" r:id="rId13"/>
    <p:sldId id="378" r:id="rId14"/>
    <p:sldId id="379" r:id="rId15"/>
    <p:sldId id="380" r:id="rId16"/>
    <p:sldId id="381" r:id="rId17"/>
    <p:sldId id="382" r:id="rId18"/>
    <p:sldId id="383" r:id="rId19"/>
    <p:sldId id="362" r:id="rId20"/>
    <p:sldId id="398" r:id="rId21"/>
    <p:sldId id="363" r:id="rId22"/>
    <p:sldId id="399" r:id="rId23"/>
    <p:sldId id="337" r:id="rId24"/>
    <p:sldId id="338" r:id="rId25"/>
    <p:sldId id="339" r:id="rId26"/>
    <p:sldId id="340" r:id="rId27"/>
    <p:sldId id="349" r:id="rId28"/>
    <p:sldId id="350" r:id="rId29"/>
    <p:sldId id="400" r:id="rId30"/>
    <p:sldId id="351" r:id="rId31"/>
    <p:sldId id="352" r:id="rId32"/>
    <p:sldId id="353" r:id="rId33"/>
    <p:sldId id="357" r:id="rId34"/>
    <p:sldId id="354" r:id="rId35"/>
    <p:sldId id="355" r:id="rId36"/>
    <p:sldId id="401" r:id="rId37"/>
    <p:sldId id="347" r:id="rId38"/>
    <p:sldId id="402" r:id="rId39"/>
    <p:sldId id="341" r:id="rId40"/>
    <p:sldId id="342" r:id="rId41"/>
    <p:sldId id="343" r:id="rId42"/>
    <p:sldId id="344" r:id="rId43"/>
    <p:sldId id="346" r:id="rId44"/>
    <p:sldId id="365" r:id="rId45"/>
    <p:sldId id="345" r:id="rId46"/>
    <p:sldId id="325" r:id="rId47"/>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FCFCF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83636" autoAdjust="0"/>
  </p:normalViewPr>
  <p:slideViewPr>
    <p:cSldViewPr>
      <p:cViewPr varScale="1">
        <p:scale>
          <a:sx n="58" d="100"/>
          <a:sy n="58" d="100"/>
        </p:scale>
        <p:origin x="-91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E7D9BE84-FDB0-4BB8-A851-51004E275E84}" type="datetimeFigureOut">
              <a:rPr lang="zh-CN" altLang="en-US" smtClean="0"/>
              <a:pPr/>
              <a:t>2018/9/19 Wednesday</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CE988FE8-52DA-4EDF-9178-A504EB96618E}" type="slidenum">
              <a:rPr lang="zh-CN" altLang="en-US" smtClean="0"/>
              <a:pPr/>
              <a:t>‹#›</a:t>
            </a:fld>
            <a:endParaRPr lang="zh-CN" altLang="en-US"/>
          </a:p>
        </p:txBody>
      </p:sp>
    </p:spTree>
    <p:extLst>
      <p:ext uri="{BB962C8B-B14F-4D97-AF65-F5344CB8AC3E}">
        <p14:creationId xmlns:p14="http://schemas.microsoft.com/office/powerpoint/2010/main" xmlns="" val="720632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2708DE01-F05D-41D9-9232-7DA54F2E1FC9}" type="datetimeFigureOut">
              <a:rPr lang="zh-CN" altLang="en-US" smtClean="0"/>
              <a:pPr/>
              <a:t>2018/9/19 Wednesday</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23F785F5-9F86-40D3-96CF-6A91DA64D825}" type="slidenum">
              <a:rPr lang="zh-CN" altLang="en-US" smtClean="0"/>
              <a:pPr/>
              <a:t>‹#›</a:t>
            </a:fld>
            <a:endParaRPr lang="zh-CN" altLang="en-US"/>
          </a:p>
        </p:txBody>
      </p:sp>
    </p:spTree>
    <p:extLst>
      <p:ext uri="{BB962C8B-B14F-4D97-AF65-F5344CB8AC3E}">
        <p14:creationId xmlns:p14="http://schemas.microsoft.com/office/powerpoint/2010/main" xmlns="" val="1382508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a:t>
            </a:fld>
            <a:endParaRPr lang="zh-CN" altLang="en-US"/>
          </a:p>
        </p:txBody>
      </p:sp>
    </p:spTree>
    <p:extLst>
      <p:ext uri="{BB962C8B-B14F-4D97-AF65-F5344CB8AC3E}">
        <p14:creationId xmlns:p14="http://schemas.microsoft.com/office/powerpoint/2010/main" xmlns="" val="1170918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Assign an integer to each letter of the alphabet. For the sake of discussion, let’s say that you have assigned the integers 0 through 25 to the letters ‘a’ through ‘z’ of the plaintext.</a:t>
            </a: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30</a:t>
            </a:fld>
            <a:endParaRPr lang="zh-CN" altLang="en-US"/>
          </a:p>
        </p:txBody>
      </p:sp>
    </p:spTree>
    <p:extLst>
      <p:ext uri="{BB962C8B-B14F-4D97-AF65-F5344CB8AC3E}">
        <p14:creationId xmlns:p14="http://schemas.microsoft.com/office/powerpoint/2010/main" xmlns="" val="332282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latin typeface="+mn-lt"/>
                <a:ea typeface="+mn-ea"/>
                <a:cs typeface="+mn-cs"/>
              </a:rPr>
              <a:t>Now we can transform three letters at a time from plaintext, the letters being represented by the numbers p1, p2, and p3, into three </a:t>
            </a:r>
            <a:r>
              <a:rPr lang="en-US" altLang="zh-CN" sz="1200" kern="1200" baseline="0" dirty="0" err="1" smtClean="0">
                <a:solidFill>
                  <a:schemeClr val="tx1"/>
                </a:solidFill>
                <a:latin typeface="+mn-lt"/>
                <a:ea typeface="+mn-ea"/>
                <a:cs typeface="+mn-cs"/>
              </a:rPr>
              <a:t>ciphertext</a:t>
            </a:r>
            <a:r>
              <a:rPr lang="en-US" altLang="zh-CN" sz="1200" kern="1200" baseline="0" dirty="0" smtClean="0">
                <a:solidFill>
                  <a:schemeClr val="tx1"/>
                </a:solidFill>
                <a:latin typeface="+mn-lt"/>
                <a:ea typeface="+mn-ea"/>
                <a:cs typeface="+mn-cs"/>
              </a:rPr>
              <a:t> letters c1, c2, and c3 in their numerical representations by</a:t>
            </a:r>
            <a:endParaRPr lang="zh-CN" altLang="en-US" dirty="0" smtClean="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31</a:t>
            </a:fld>
            <a:endParaRPr lang="zh-CN" altLang="en-US"/>
          </a:p>
        </p:txBody>
      </p:sp>
    </p:spTree>
    <p:extLst>
      <p:ext uri="{BB962C8B-B14F-4D97-AF65-F5344CB8AC3E}">
        <p14:creationId xmlns:p14="http://schemas.microsoft.com/office/powerpoint/2010/main" xmlns="" val="2147608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You</a:t>
            </a:r>
            <a:r>
              <a:rPr lang="en-US" altLang="zh-CN" baseline="0" dirty="0" smtClean="0"/>
              <a:t> can go over linear algebra about how to calculate the inverse of K.</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33</a:t>
            </a:fld>
            <a:endParaRPr lang="zh-CN" altLang="en-US"/>
          </a:p>
        </p:txBody>
      </p:sp>
    </p:spTree>
    <p:extLst>
      <p:ext uri="{BB962C8B-B14F-4D97-AF65-F5344CB8AC3E}">
        <p14:creationId xmlns:p14="http://schemas.microsoft.com/office/powerpoint/2010/main" xmlns="" val="2426787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By using a 3×3</a:t>
            </a:r>
            <a:r>
              <a:rPr lang="en-US" altLang="zh-CN" baseline="0" dirty="0" smtClean="0"/>
              <a:t> Hill cipher, t</a:t>
            </a:r>
            <a:r>
              <a:rPr lang="en-US" altLang="zh-CN" dirty="0" smtClean="0"/>
              <a:t>he characters in</a:t>
            </a:r>
            <a:r>
              <a:rPr lang="en-US" altLang="zh-CN" baseline="0" dirty="0" smtClean="0"/>
              <a:t> the plaintext </a:t>
            </a:r>
            <a:r>
              <a:rPr lang="en-US" altLang="zh-CN" dirty="0" smtClean="0"/>
              <a:t>are substituted</a:t>
            </a:r>
            <a:r>
              <a:rPr lang="en-US" altLang="zh-CN" baseline="0" dirty="0" smtClean="0"/>
              <a:t> triple by triple.</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34</a:t>
            </a:fld>
            <a:endParaRPr lang="zh-CN" altLang="en-US"/>
          </a:p>
        </p:txBody>
      </p:sp>
    </p:spTree>
    <p:extLst>
      <p:ext uri="{BB962C8B-B14F-4D97-AF65-F5344CB8AC3E}">
        <p14:creationId xmlns:p14="http://schemas.microsoft.com/office/powerpoint/2010/main" xmlns="" val="3757372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a:t>
            </a:r>
            <a:r>
              <a:rPr lang="en-US" altLang="zh-CN" baseline="0" dirty="0" smtClean="0"/>
              <a:t> classify attacks based on the amount of information known to the cryptanalyst.</a:t>
            </a:r>
          </a:p>
          <a:p>
            <a:r>
              <a:rPr lang="en-US" altLang="zh-CN" baseline="0" dirty="0" err="1" smtClean="0"/>
              <a:t>Monoalphabetic</a:t>
            </a:r>
            <a:r>
              <a:rPr lang="en-US" altLang="zh-CN" baseline="0" dirty="0" smtClean="0"/>
              <a:t> cipher can be easily broken by </a:t>
            </a:r>
            <a:r>
              <a:rPr lang="en-US" altLang="zh-CN" baseline="0" dirty="0" err="1" smtClean="0"/>
              <a:t>ciphertext</a:t>
            </a:r>
            <a:r>
              <a:rPr lang="en-US" altLang="zh-CN" baseline="0" dirty="0" smtClean="0"/>
              <a:t> only attack.</a:t>
            </a:r>
          </a:p>
          <a:p>
            <a:r>
              <a:rPr lang="en-US" altLang="zh-CN" baseline="0" dirty="0" smtClean="0"/>
              <a:t>How about the Hill cipher under the </a:t>
            </a:r>
            <a:r>
              <a:rPr lang="en-US" altLang="zh-CN" baseline="0" dirty="0" err="1" smtClean="0"/>
              <a:t>ciphertext</a:t>
            </a:r>
            <a:r>
              <a:rPr lang="en-US" altLang="zh-CN" baseline="0" dirty="0" smtClean="0"/>
              <a:t> only and known plaintext attacks?</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35</a:t>
            </a:fld>
            <a:endParaRPr lang="zh-CN" altLang="en-US"/>
          </a:p>
        </p:txBody>
      </p:sp>
    </p:spTree>
    <p:extLst>
      <p:ext uri="{BB962C8B-B14F-4D97-AF65-F5344CB8AC3E}">
        <p14:creationId xmlns:p14="http://schemas.microsoft.com/office/powerpoint/2010/main" xmlns="" val="2061283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36</a:t>
            </a:fld>
            <a:endParaRPr lang="zh-CN" altLang="en-US"/>
          </a:p>
        </p:txBody>
      </p:sp>
    </p:spTree>
    <p:extLst>
      <p:ext uri="{BB962C8B-B14F-4D97-AF65-F5344CB8AC3E}">
        <p14:creationId xmlns:p14="http://schemas.microsoft.com/office/powerpoint/2010/main" xmlns="" val="1950865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For each character</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37</a:t>
            </a:fld>
            <a:endParaRPr lang="zh-CN" altLang="en-US"/>
          </a:p>
        </p:txBody>
      </p:sp>
    </p:spTree>
    <p:extLst>
      <p:ext uri="{BB962C8B-B14F-4D97-AF65-F5344CB8AC3E}">
        <p14:creationId xmlns:p14="http://schemas.microsoft.com/office/powerpoint/2010/main" xmlns="" val="4026171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38</a:t>
            </a:fld>
            <a:endParaRPr lang="zh-CN" altLang="en-US"/>
          </a:p>
        </p:txBody>
      </p:sp>
    </p:spTree>
    <p:extLst>
      <p:ext uri="{BB962C8B-B14F-4D97-AF65-F5344CB8AC3E}">
        <p14:creationId xmlns:p14="http://schemas.microsoft.com/office/powerpoint/2010/main" xmlns="" val="1950865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All the techniques examined so far involve the substitution of a </a:t>
            </a:r>
            <a:r>
              <a:rPr lang="en-US" sz="1200" kern="1200" dirty="0" err="1" smtClean="0">
                <a:solidFill>
                  <a:schemeClr val="tx1"/>
                </a:solidFill>
                <a:latin typeface="+mn-lt"/>
                <a:ea typeface="+mn-ea"/>
                <a:cs typeface="+mn-cs"/>
              </a:rPr>
              <a:t>ciphertext</a:t>
            </a:r>
            <a:r>
              <a:rPr lang="en-US" sz="1200" kern="1200" dirty="0" smtClean="0">
                <a:solidFill>
                  <a:schemeClr val="tx1"/>
                </a:solidFill>
                <a:latin typeface="+mn-lt"/>
                <a:ea typeface="+mn-ea"/>
                <a:cs typeface="+mn-cs"/>
              </a:rPr>
              <a:t> symbol for a plaintext symbol. A very different kind of mapping is achieved by performing some sort of permutation on the plaintext letters. This technique is referred to as a transposition cipher, and </a:t>
            </a:r>
            <a:r>
              <a:rPr lang="en-AU" sz="1200" kern="1200" dirty="0" smtClean="0">
                <a:solidFill>
                  <a:schemeClr val="tx1"/>
                </a:solidFill>
                <a:latin typeface="+mn-lt"/>
                <a:ea typeface="+mn-ea"/>
                <a:cs typeface="+mn-cs"/>
              </a:rPr>
              <a:t>form the second basic building block of ciphers. The core idea is to rearrange the order of basic units (letters/bytes/bits) without altering their actual values. </a:t>
            </a: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39</a:t>
            </a:fld>
            <a:endParaRPr lang="zh-CN" altLang="en-US"/>
          </a:p>
        </p:txBody>
      </p:sp>
    </p:spTree>
    <p:extLst>
      <p:ext uri="{BB962C8B-B14F-4D97-AF65-F5344CB8AC3E}">
        <p14:creationId xmlns:p14="http://schemas.microsoft.com/office/powerpoint/2010/main" xmlns="" val="607565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simplest such cipher is the rail fence technique, in which the plaintext is written down as a sequence of diagonals and then read off as a sequence of rows.</a:t>
            </a:r>
          </a:p>
          <a:p>
            <a:r>
              <a:rPr lang="en-US" sz="1200" kern="1200" dirty="0" smtClean="0">
                <a:solidFill>
                  <a:schemeClr val="tx1"/>
                </a:solidFill>
                <a:latin typeface="+mn-lt"/>
                <a:ea typeface="+mn-ea"/>
                <a:cs typeface="+mn-cs"/>
              </a:rPr>
              <a:t>The example </a:t>
            </a:r>
            <a:r>
              <a:rPr lang="en-AU" dirty="0" smtClean="0"/>
              <a:t>plaintext </a:t>
            </a:r>
            <a:r>
              <a:rPr lang="en-US" sz="1200" kern="1200" dirty="0" smtClean="0">
                <a:solidFill>
                  <a:schemeClr val="tx1"/>
                </a:solidFill>
                <a:latin typeface="+mn-lt"/>
                <a:ea typeface="+mn-ea"/>
                <a:cs typeface="+mn-cs"/>
              </a:rPr>
              <a:t>is: </a:t>
            </a:r>
            <a:r>
              <a:rPr lang="en-AU" sz="1200" kern="1200" dirty="0" smtClean="0">
                <a:solidFill>
                  <a:schemeClr val="tx1"/>
                </a:solidFill>
                <a:latin typeface="+mn-lt"/>
                <a:ea typeface="+mn-ea"/>
                <a:cs typeface="+mn-cs"/>
              </a:rPr>
              <a:t>"meet me after the toga party" with a rail fence of depth 2.</a:t>
            </a:r>
          </a:p>
          <a:p>
            <a:r>
              <a:rPr lang="en-US" sz="1200" kern="1200" dirty="0" smtClean="0">
                <a:solidFill>
                  <a:schemeClr val="tx1"/>
                </a:solidFill>
                <a:latin typeface="+mn-lt"/>
                <a:ea typeface="+mn-ea"/>
                <a:cs typeface="+mn-cs"/>
              </a:rPr>
              <a:t>This sort of thing would be trivial to </a:t>
            </a:r>
            <a:r>
              <a:rPr lang="en-US" sz="1200" kern="1200" dirty="0" err="1" smtClean="0">
                <a:solidFill>
                  <a:schemeClr val="tx1"/>
                </a:solidFill>
                <a:latin typeface="+mn-lt"/>
                <a:ea typeface="+mn-ea"/>
                <a:cs typeface="+mn-cs"/>
              </a:rPr>
              <a:t>cryptanalyze</a:t>
            </a:r>
            <a:r>
              <a:rPr lang="en-US" sz="1200" kern="1200" dirty="0" smtClean="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40</a:t>
            </a:fld>
            <a:endParaRPr lang="zh-CN" altLang="en-US"/>
          </a:p>
        </p:txBody>
      </p:sp>
    </p:spTree>
    <p:extLst>
      <p:ext uri="{BB962C8B-B14F-4D97-AF65-F5344CB8AC3E}">
        <p14:creationId xmlns:p14="http://schemas.microsoft.com/office/powerpoint/2010/main" xmlns="" val="187488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4</a:t>
            </a:fld>
            <a:endParaRPr lang="zh-CN" altLang="en-US"/>
          </a:p>
        </p:txBody>
      </p:sp>
    </p:spTree>
    <p:extLst>
      <p:ext uri="{BB962C8B-B14F-4D97-AF65-F5344CB8AC3E}">
        <p14:creationId xmlns:p14="http://schemas.microsoft.com/office/powerpoint/2010/main" xmlns="" val="1950865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more complex transposition is to write the plaintext</a:t>
            </a:r>
            <a:r>
              <a:rPr lang="en-US" baseline="0" dirty="0" smtClean="0"/>
              <a:t> in a rectangle, row by row, and read the plaintext off, column by column, but permute the order of the columns. The order of the columns then becomes the key to the algorithm. The </a:t>
            </a:r>
            <a:r>
              <a:rPr lang="en-US" baseline="0" dirty="0" err="1" smtClean="0"/>
              <a:t>ciphertext</a:t>
            </a:r>
            <a:r>
              <a:rPr lang="en-US" baseline="0" dirty="0" smtClean="0"/>
              <a:t> can be generated by reading the plaintext in the column order specified by key.</a:t>
            </a:r>
            <a:endParaRPr lang="en-US" dirty="0" smtClean="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41</a:t>
            </a:fld>
            <a:endParaRPr lang="zh-CN" altLang="en-US"/>
          </a:p>
        </p:txBody>
      </p:sp>
    </p:spTree>
    <p:extLst>
      <p:ext uri="{BB962C8B-B14F-4D97-AF65-F5344CB8AC3E}">
        <p14:creationId xmlns:p14="http://schemas.microsoft.com/office/powerpoint/2010/main" xmlns="" val="1911657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Have seen that ciphers based on just substitutions or transpositions are not secure, and can be attacked because they do not sufficient obscure the underlying language structure</a:t>
            </a:r>
          </a:p>
          <a:p>
            <a:r>
              <a:rPr lang="en-US" sz="1200" kern="1200" dirty="0" smtClean="0">
                <a:solidFill>
                  <a:schemeClr val="tx1"/>
                </a:solidFill>
                <a:latin typeface="+mn-lt"/>
                <a:ea typeface="+mn-ea"/>
                <a:cs typeface="+mn-cs"/>
              </a:rPr>
              <a:t>So consider using several ciphers in succession to make harder.</a:t>
            </a:r>
          </a:p>
          <a:p>
            <a:r>
              <a:rPr lang="en-US" sz="1200" kern="1200" dirty="0" smtClean="0">
                <a:solidFill>
                  <a:schemeClr val="tx1"/>
                </a:solidFill>
                <a:latin typeface="+mn-lt"/>
                <a:ea typeface="+mn-ea"/>
                <a:cs typeface="+mn-cs"/>
              </a:rPr>
              <a:t>A substitution followed by a transposition is known as a Product Cipher, and makes a new much more secure cipher, and forms the bridge to modern ciphers.</a:t>
            </a:r>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42</a:t>
            </a:fld>
            <a:endParaRPr lang="zh-CN" altLang="en-US"/>
          </a:p>
        </p:txBody>
      </p:sp>
    </p:spTree>
    <p:extLst>
      <p:ext uri="{BB962C8B-B14F-4D97-AF65-F5344CB8AC3E}">
        <p14:creationId xmlns:p14="http://schemas.microsoft.com/office/powerpoint/2010/main" xmlns="" val="1993808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45</a:t>
            </a:fld>
            <a:endParaRPr lang="zh-CN" altLang="en-US"/>
          </a:p>
        </p:txBody>
      </p:sp>
    </p:spTree>
    <p:extLst>
      <p:ext uri="{BB962C8B-B14F-4D97-AF65-F5344CB8AC3E}">
        <p14:creationId xmlns:p14="http://schemas.microsoft.com/office/powerpoint/2010/main" xmlns="" val="1550634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To improve on the simple </a:t>
            </a:r>
            <a:r>
              <a:rPr lang="en-US" altLang="zh-CN" dirty="0" err="1" smtClean="0"/>
              <a:t>monoalphabetic</a:t>
            </a:r>
            <a:r>
              <a:rPr lang="en-US" altLang="zh-CN" dirty="0" smtClean="0"/>
              <a:t> technique, in addition to multi-letter substitution, </a:t>
            </a:r>
            <a:r>
              <a:rPr lang="en-US" altLang="zh-CN" dirty="0" err="1" smtClean="0"/>
              <a:t>polyalphabetic</a:t>
            </a:r>
            <a:r>
              <a:rPr lang="en-US" altLang="zh-CN" baseline="0" dirty="0" smtClean="0"/>
              <a:t> cipher uses different </a:t>
            </a:r>
            <a:r>
              <a:rPr lang="en-US" altLang="zh-CN" baseline="0" dirty="0" err="1" smtClean="0"/>
              <a:t>monoalphabetic</a:t>
            </a:r>
            <a:r>
              <a:rPr lang="en-US" altLang="zh-CN" baseline="0" dirty="0" smtClean="0"/>
              <a:t> substitutions as one proceeds through the plaintext message.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For example, if a is substituted by D, the substitution will not change any more.</a:t>
            </a:r>
            <a:endParaRPr lang="zh-CN" altLang="en-US" sz="1200" kern="1200" dirty="0" smtClean="0">
              <a:solidFill>
                <a:schemeClr val="tx1"/>
              </a:solidFill>
              <a:latin typeface="+mn-lt"/>
              <a:ea typeface="+mn-ea"/>
              <a:cs typeface="+mn-cs"/>
            </a:endParaRPr>
          </a:p>
          <a:p>
            <a:r>
              <a:rPr lang="en-US" altLang="zh-CN" dirty="0" smtClean="0"/>
              <a:t>It is a kind of substitution,</a:t>
            </a:r>
            <a:r>
              <a:rPr lang="en-US" altLang="zh-CN" baseline="0" dirty="0" smtClean="0"/>
              <a:t> but which letter will be the replacement of a keeps changing according to the encryption key.</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7</a:t>
            </a:fld>
            <a:endParaRPr lang="zh-CN" altLang="en-US"/>
          </a:p>
        </p:txBody>
      </p:sp>
    </p:spTree>
    <p:extLst>
      <p:ext uri="{BB962C8B-B14F-4D97-AF65-F5344CB8AC3E}">
        <p14:creationId xmlns:p14="http://schemas.microsoft.com/office/powerpoint/2010/main" xmlns="" val="2091615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22</a:t>
            </a:fld>
            <a:endParaRPr lang="zh-CN" altLang="en-US"/>
          </a:p>
        </p:txBody>
      </p:sp>
    </p:spTree>
    <p:extLst>
      <p:ext uri="{BB962C8B-B14F-4D97-AF65-F5344CB8AC3E}">
        <p14:creationId xmlns:p14="http://schemas.microsoft.com/office/powerpoint/2010/main" xmlns="" val="1950865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23</a:t>
            </a:fld>
            <a:endParaRPr lang="zh-CN" altLang="en-US"/>
          </a:p>
        </p:txBody>
      </p:sp>
    </p:spTree>
    <p:extLst>
      <p:ext uri="{BB962C8B-B14F-4D97-AF65-F5344CB8AC3E}">
        <p14:creationId xmlns:p14="http://schemas.microsoft.com/office/powerpoint/2010/main" xmlns="" val="4169995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best-known multiple-letter encryption cipher is the </a:t>
            </a:r>
            <a:r>
              <a:rPr lang="en-US" sz="1200" kern="1200" dirty="0" err="1" smtClean="0">
                <a:solidFill>
                  <a:schemeClr val="tx1"/>
                </a:solidFill>
                <a:latin typeface="+mn-lt"/>
                <a:ea typeface="+mn-ea"/>
                <a:cs typeface="+mn-cs"/>
              </a:rPr>
              <a:t>Playfair</a:t>
            </a:r>
            <a:r>
              <a:rPr lang="en-US" sz="1200" kern="1200" dirty="0" smtClean="0">
                <a:solidFill>
                  <a:schemeClr val="tx1"/>
                </a:solidFill>
                <a:latin typeface="+mn-lt"/>
                <a:ea typeface="+mn-ea"/>
                <a:cs typeface="+mn-cs"/>
              </a:rPr>
              <a:t>, which treats </a:t>
            </a:r>
            <a:r>
              <a:rPr lang="en-US" sz="1200" kern="1200" dirty="0" err="1" smtClean="0">
                <a:solidFill>
                  <a:schemeClr val="tx1"/>
                </a:solidFill>
                <a:latin typeface="+mn-lt"/>
                <a:ea typeface="+mn-ea"/>
                <a:cs typeface="+mn-cs"/>
              </a:rPr>
              <a:t>digrams</a:t>
            </a:r>
            <a:r>
              <a:rPr lang="en-US" sz="1200" kern="1200" dirty="0" smtClean="0">
                <a:solidFill>
                  <a:schemeClr val="tx1"/>
                </a:solidFill>
                <a:latin typeface="+mn-lt"/>
                <a:ea typeface="+mn-ea"/>
                <a:cs typeface="+mn-cs"/>
              </a:rPr>
              <a:t> in the plaintext as single units and translates these units into </a:t>
            </a:r>
            <a:r>
              <a:rPr lang="en-US" sz="1200" kern="1200" dirty="0" err="1" smtClean="0">
                <a:solidFill>
                  <a:schemeClr val="tx1"/>
                </a:solidFill>
                <a:latin typeface="+mn-lt"/>
                <a:ea typeface="+mn-ea"/>
                <a:cs typeface="+mn-cs"/>
              </a:rPr>
              <a:t>ciphertext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digrams</a:t>
            </a:r>
            <a:r>
              <a:rPr lang="en-US" sz="1200" kern="1200" dirty="0" smtClean="0">
                <a:solidFill>
                  <a:schemeClr val="tx1"/>
                </a:solidFill>
                <a:latin typeface="+mn-lt"/>
                <a:ea typeface="+mn-ea"/>
                <a:cs typeface="+mn-cs"/>
              </a:rPr>
              <a:t>. The </a:t>
            </a:r>
            <a:r>
              <a:rPr lang="en-US" sz="1200" kern="1200" dirty="0" err="1" smtClean="0">
                <a:solidFill>
                  <a:schemeClr val="tx1"/>
                </a:solidFill>
                <a:latin typeface="+mn-lt"/>
                <a:ea typeface="+mn-ea"/>
                <a:cs typeface="+mn-cs"/>
              </a:rPr>
              <a:t>Playfair</a:t>
            </a:r>
            <a:r>
              <a:rPr lang="en-US" sz="1200" kern="1200" dirty="0" smtClean="0">
                <a:solidFill>
                  <a:schemeClr val="tx1"/>
                </a:solidFill>
                <a:latin typeface="+mn-lt"/>
                <a:ea typeface="+mn-ea"/>
                <a:cs typeface="+mn-cs"/>
              </a:rPr>
              <a:t> algorithm is based on the use of a 5x5 matrix of letters constructed using a keyword.</a:t>
            </a:r>
            <a:r>
              <a:rPr lang="en-AU" sz="1200" kern="1200" dirty="0" smtClean="0">
                <a:solidFill>
                  <a:schemeClr val="tx1"/>
                </a:solidFill>
                <a:latin typeface="+mn-lt"/>
                <a:ea typeface="+mn-ea"/>
                <a:cs typeface="+mn-cs"/>
              </a:rPr>
              <a:t> The rules for filling in this 5x5 matrix are: L to R, top to bottom, first with keyword after duplicate letters have been removed, and then with the remain letters, with I/J used as a single letter. This example comes from Dorothy Sayer's book "Have His Carcase", in which Lord Peter </a:t>
            </a:r>
            <a:r>
              <a:rPr lang="en-AU" sz="1200" kern="1200" dirty="0" err="1" smtClean="0">
                <a:solidFill>
                  <a:schemeClr val="tx1"/>
                </a:solidFill>
                <a:latin typeface="+mn-lt"/>
                <a:ea typeface="+mn-ea"/>
                <a:cs typeface="+mn-cs"/>
              </a:rPr>
              <a:t>Wimsey</a:t>
            </a:r>
            <a:r>
              <a:rPr lang="en-AU" sz="1200" kern="1200" dirty="0" smtClean="0">
                <a:solidFill>
                  <a:schemeClr val="tx1"/>
                </a:solidFill>
                <a:latin typeface="+mn-lt"/>
                <a:ea typeface="+mn-ea"/>
                <a:cs typeface="+mn-cs"/>
              </a:rPr>
              <a:t> solves it, and describes the use of a probably word attack. </a:t>
            </a: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24</a:t>
            </a:fld>
            <a:endParaRPr lang="zh-CN" altLang="en-US"/>
          </a:p>
        </p:txBody>
      </p:sp>
    </p:spTree>
    <p:extLst>
      <p:ext uri="{BB962C8B-B14F-4D97-AF65-F5344CB8AC3E}">
        <p14:creationId xmlns:p14="http://schemas.microsoft.com/office/powerpoint/2010/main" xmlns="" val="1357657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 </a:t>
            </a:r>
            <a:r>
              <a:rPr lang="en-US" altLang="zh-CN" dirty="0" err="1" smtClean="0"/>
              <a:t>monoalphabetic</a:t>
            </a:r>
            <a:r>
              <a:rPr lang="en-US" altLang="zh-CN" baseline="0" dirty="0" smtClean="0"/>
              <a:t> cipher, characters in plaintext are replaced one by one.</a:t>
            </a:r>
          </a:p>
          <a:p>
            <a:r>
              <a:rPr lang="en-US" altLang="zh-CN" baseline="0" dirty="0" smtClean="0"/>
              <a:t>Using </a:t>
            </a:r>
            <a:r>
              <a:rPr lang="en-US" altLang="zh-CN" baseline="0" dirty="0" err="1" smtClean="0"/>
              <a:t>Playfair</a:t>
            </a:r>
            <a:r>
              <a:rPr lang="en-US" altLang="zh-CN" baseline="0" dirty="0" smtClean="0"/>
              <a:t>, characters in plaintext are replaced pair by pair.</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26</a:t>
            </a:fld>
            <a:endParaRPr lang="zh-CN" altLang="en-US"/>
          </a:p>
        </p:txBody>
      </p:sp>
    </p:spTree>
    <p:extLst>
      <p:ext uri="{BB962C8B-B14F-4D97-AF65-F5344CB8AC3E}">
        <p14:creationId xmlns:p14="http://schemas.microsoft.com/office/powerpoint/2010/main" xmlns="" val="2110796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This figure shows the single-letter relative frequencies in descending order (and normalized to the relative frequency of the letter e) for some different ciphers. There is still considerable information left in the distribution for good guesses. If the frequency distribution information were totally concealed in the encryption process, the </a:t>
            </a:r>
            <a:r>
              <a:rPr lang="en-US" altLang="zh-CN" sz="1200" kern="1200" baseline="0" dirty="0" err="1" smtClean="0">
                <a:solidFill>
                  <a:schemeClr val="tx1"/>
                </a:solidFill>
                <a:latin typeface="+mn-lt"/>
                <a:ea typeface="+mn-ea"/>
                <a:cs typeface="+mn-cs"/>
              </a:rPr>
              <a:t>ciphertext</a:t>
            </a:r>
            <a:r>
              <a:rPr lang="en-US" altLang="zh-CN" sz="1200" kern="1200" baseline="0" dirty="0" smtClean="0">
                <a:solidFill>
                  <a:schemeClr val="tx1"/>
                </a:solidFill>
                <a:latin typeface="+mn-lt"/>
                <a:ea typeface="+mn-ea"/>
                <a:cs typeface="+mn-cs"/>
              </a:rPr>
              <a:t> plot of frequencies would be flat, and cryptanalysis using </a:t>
            </a:r>
            <a:r>
              <a:rPr lang="en-US" altLang="zh-CN" sz="1200" kern="1200" baseline="0" dirty="0" err="1" smtClean="0">
                <a:solidFill>
                  <a:schemeClr val="tx1"/>
                </a:solidFill>
                <a:latin typeface="+mn-lt"/>
                <a:ea typeface="+mn-ea"/>
                <a:cs typeface="+mn-cs"/>
              </a:rPr>
              <a:t>ciphertext</a:t>
            </a:r>
            <a:r>
              <a:rPr lang="en-US" altLang="zh-CN" sz="1200" kern="1200" baseline="0" dirty="0" smtClean="0">
                <a:solidFill>
                  <a:schemeClr val="tx1"/>
                </a:solidFill>
                <a:latin typeface="+mn-lt"/>
                <a:ea typeface="+mn-ea"/>
                <a:cs typeface="+mn-cs"/>
              </a:rPr>
              <a:t> only would be effectively impossible. As the figure shows, the </a:t>
            </a:r>
            <a:r>
              <a:rPr lang="en-US" altLang="zh-CN" sz="1200" kern="1200" baseline="0" dirty="0" err="1" smtClean="0">
                <a:solidFill>
                  <a:schemeClr val="tx1"/>
                </a:solidFill>
                <a:latin typeface="+mn-lt"/>
                <a:ea typeface="+mn-ea"/>
                <a:cs typeface="+mn-cs"/>
              </a:rPr>
              <a:t>Playfair</a:t>
            </a:r>
            <a:r>
              <a:rPr lang="en-US" altLang="zh-CN" sz="1200" kern="1200" baseline="0" dirty="0" smtClean="0">
                <a:solidFill>
                  <a:schemeClr val="tx1"/>
                </a:solidFill>
                <a:latin typeface="+mn-lt"/>
                <a:ea typeface="+mn-ea"/>
                <a:cs typeface="+mn-cs"/>
              </a:rPr>
              <a:t> cipher has a flatter distribution than does plaintext, but nevertheless, it still reveals plenty of structure for a cryptanalyst to work with.</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28</a:t>
            </a:fld>
            <a:endParaRPr lang="zh-CN" altLang="en-US"/>
          </a:p>
        </p:txBody>
      </p:sp>
    </p:spTree>
    <p:extLst>
      <p:ext uri="{BB962C8B-B14F-4D97-AF65-F5344CB8AC3E}">
        <p14:creationId xmlns:p14="http://schemas.microsoft.com/office/powerpoint/2010/main" xmlns="" val="1484540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29</a:t>
            </a:fld>
            <a:endParaRPr lang="zh-CN" altLang="en-US"/>
          </a:p>
        </p:txBody>
      </p:sp>
    </p:spTree>
    <p:extLst>
      <p:ext uri="{BB962C8B-B14F-4D97-AF65-F5344CB8AC3E}">
        <p14:creationId xmlns:p14="http://schemas.microsoft.com/office/powerpoint/2010/main" xmlns="" val="195086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Wed, 19/9/2018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Cryptography-Lect2</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xmlns="" val="557040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Wed, 19/9/2018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Cryptography-Lect2</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xmlns="" val="225545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Wed, 19/9/2018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Cryptography-Lect2</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xmlns="" val="65965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Wed, 19/9/2018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Cryptography-Lect2</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xmlns="" val="1441486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Wed, 19/9/2018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Cryptography-Lect2</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xmlns="" val="2023755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t>Wed, 19/9/2018</a:t>
            </a:r>
            <a:endParaRPr lang="zh-CN" altLang="en-US"/>
          </a:p>
        </p:txBody>
      </p:sp>
      <p:sp>
        <p:nvSpPr>
          <p:cNvPr id="6" name="页脚占位符 5"/>
          <p:cNvSpPr>
            <a:spLocks noGrp="1"/>
          </p:cNvSpPr>
          <p:nvPr>
            <p:ph type="ftr" sz="quarter" idx="11"/>
          </p:nvPr>
        </p:nvSpPr>
        <p:spPr/>
        <p:txBody>
          <a:bodyPr/>
          <a:lstStyle/>
          <a:p>
            <a:r>
              <a:rPr lang="en-US" altLang="zh-CN" smtClean="0"/>
              <a:t>S8101034Q-Modern Cryptography-Lect2</a:t>
            </a:r>
            <a:endParaRPr lang="zh-CN" altLang="en-US"/>
          </a:p>
        </p:txBody>
      </p:sp>
      <p:sp>
        <p:nvSpPr>
          <p:cNvPr id="7" name="灯片编号占位符 6"/>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xmlns="" val="117675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t>Wed, 19/9/2018</a:t>
            </a:r>
            <a:endParaRPr lang="zh-CN" altLang="en-US"/>
          </a:p>
        </p:txBody>
      </p:sp>
      <p:sp>
        <p:nvSpPr>
          <p:cNvPr id="8" name="页脚占位符 7"/>
          <p:cNvSpPr>
            <a:spLocks noGrp="1"/>
          </p:cNvSpPr>
          <p:nvPr>
            <p:ph type="ftr" sz="quarter" idx="11"/>
          </p:nvPr>
        </p:nvSpPr>
        <p:spPr/>
        <p:txBody>
          <a:bodyPr/>
          <a:lstStyle/>
          <a:p>
            <a:r>
              <a:rPr lang="en-US" altLang="zh-CN" smtClean="0"/>
              <a:t>S8101034Q-Modern Cryptography-Lect2</a:t>
            </a:r>
            <a:endParaRPr lang="zh-CN" altLang="en-US"/>
          </a:p>
        </p:txBody>
      </p:sp>
      <p:sp>
        <p:nvSpPr>
          <p:cNvPr id="9" name="灯片编号占位符 8"/>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xmlns="" val="253820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xmlns="" val="257207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Wed, 19/9/2018</a:t>
            </a:r>
            <a:endParaRPr lang="zh-CN" altLang="en-US"/>
          </a:p>
        </p:txBody>
      </p:sp>
      <p:sp>
        <p:nvSpPr>
          <p:cNvPr id="3" name="页脚占位符 2"/>
          <p:cNvSpPr>
            <a:spLocks noGrp="1"/>
          </p:cNvSpPr>
          <p:nvPr>
            <p:ph type="ftr" sz="quarter" idx="11"/>
          </p:nvPr>
        </p:nvSpPr>
        <p:spPr/>
        <p:txBody>
          <a:bodyPr/>
          <a:lstStyle/>
          <a:p>
            <a:r>
              <a:rPr lang="en-US" altLang="zh-CN" smtClean="0"/>
              <a:t>S8101034Q-Modern Cryptography-Lect2</a:t>
            </a:r>
            <a:endParaRPr lang="zh-CN" altLang="en-US"/>
          </a:p>
        </p:txBody>
      </p:sp>
      <p:sp>
        <p:nvSpPr>
          <p:cNvPr id="4" name="灯片编号占位符 3"/>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xmlns="" val="80478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Wed, 19/9/2018</a:t>
            </a:r>
            <a:endParaRPr lang="zh-CN" altLang="en-US"/>
          </a:p>
        </p:txBody>
      </p:sp>
      <p:sp>
        <p:nvSpPr>
          <p:cNvPr id="6" name="页脚占位符 5"/>
          <p:cNvSpPr>
            <a:spLocks noGrp="1"/>
          </p:cNvSpPr>
          <p:nvPr>
            <p:ph type="ftr" sz="quarter" idx="11"/>
          </p:nvPr>
        </p:nvSpPr>
        <p:spPr/>
        <p:txBody>
          <a:bodyPr/>
          <a:lstStyle/>
          <a:p>
            <a:r>
              <a:rPr lang="en-US" altLang="zh-CN" smtClean="0"/>
              <a:t>S8101034Q-Modern Cryptography-Lect2</a:t>
            </a:r>
            <a:endParaRPr lang="zh-CN" altLang="en-US"/>
          </a:p>
        </p:txBody>
      </p:sp>
      <p:sp>
        <p:nvSpPr>
          <p:cNvPr id="7" name="灯片编号占位符 6"/>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xmlns="" val="334191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Wed, 19/9/2018</a:t>
            </a:r>
            <a:endParaRPr lang="zh-CN" altLang="en-US"/>
          </a:p>
        </p:txBody>
      </p:sp>
      <p:sp>
        <p:nvSpPr>
          <p:cNvPr id="6" name="页脚占位符 5"/>
          <p:cNvSpPr>
            <a:spLocks noGrp="1"/>
          </p:cNvSpPr>
          <p:nvPr>
            <p:ph type="ftr" sz="quarter" idx="11"/>
          </p:nvPr>
        </p:nvSpPr>
        <p:spPr/>
        <p:txBody>
          <a:bodyPr/>
          <a:lstStyle/>
          <a:p>
            <a:r>
              <a:rPr lang="en-US" altLang="zh-CN" smtClean="0"/>
              <a:t>S8101034Q-Modern Cryptography-Lect2</a:t>
            </a:r>
            <a:endParaRPr lang="zh-CN" altLang="en-US"/>
          </a:p>
        </p:txBody>
      </p:sp>
      <p:sp>
        <p:nvSpPr>
          <p:cNvPr id="7" name="灯片编号占位符 6"/>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xmlns="" val="1133819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Wed, 19/9/2018</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S8101034Q-Modern Cryptography-Lect2</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xmlns="" val="6834801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07504" y="63841"/>
            <a:ext cx="4032448" cy="6405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p:txBody>
          <a:bodyPr>
            <a:normAutofit/>
          </a:bodyPr>
          <a:lstStyle/>
          <a:p>
            <a:r>
              <a:rPr lang="en-US" dirty="0" smtClean="0"/>
              <a:t>L2: Classical cryptography - II</a:t>
            </a:r>
            <a:endParaRPr lang="zh-CN" altLang="en-US" dirty="0"/>
          </a:p>
        </p:txBody>
      </p:sp>
      <p:sp>
        <p:nvSpPr>
          <p:cNvPr id="3" name="副标题 2"/>
          <p:cNvSpPr>
            <a:spLocks noGrp="1"/>
          </p:cNvSpPr>
          <p:nvPr>
            <p:ph type="subTitle" idx="1"/>
          </p:nvPr>
        </p:nvSpPr>
        <p:spPr/>
        <p:txBody>
          <a:bodyPr/>
          <a:lstStyle/>
          <a:p>
            <a:r>
              <a:rPr lang="en-US" altLang="zh-CN" dirty="0" smtClean="0"/>
              <a:t>Lecturer: Zoe L. JIANG</a:t>
            </a:r>
            <a:endParaRPr lang="zh-CN" altLang="en-US" dirty="0"/>
          </a:p>
        </p:txBody>
      </p:sp>
      <p:sp>
        <p:nvSpPr>
          <p:cNvPr id="4" name="日期占位符 3"/>
          <p:cNvSpPr>
            <a:spLocks noGrp="1"/>
          </p:cNvSpPr>
          <p:nvPr>
            <p:ph type="dt" sz="half" idx="10"/>
          </p:nvPr>
        </p:nvSpPr>
        <p:spPr/>
        <p:txBody>
          <a:bodyPr/>
          <a:lstStyle/>
          <a:p>
            <a:r>
              <a:rPr lang="en-US" altLang="zh-CN" smtClean="0"/>
              <a:t>Wed, 19/9/2018</a:t>
            </a:r>
            <a:endParaRPr lang="zh-CN" altLang="en-US"/>
          </a:p>
        </p:txBody>
      </p:sp>
      <p:sp>
        <p:nvSpPr>
          <p:cNvPr id="6" name="页脚占位符 5"/>
          <p:cNvSpPr>
            <a:spLocks noGrp="1"/>
          </p:cNvSpPr>
          <p:nvPr>
            <p:ph type="ftr" sz="quarter" idx="11"/>
          </p:nvPr>
        </p:nvSpPr>
        <p:spPr>
          <a:xfrm>
            <a:off x="2643174" y="6355080"/>
            <a:ext cx="3730194" cy="365760"/>
          </a:xfrm>
        </p:spPr>
        <p:txBody>
          <a:bodyPr/>
          <a:lstStyle/>
          <a:p>
            <a:r>
              <a:rPr lang="en-US"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a:t>
            </a:fld>
            <a:endParaRPr lang="zh-CN" altLang="en-US"/>
          </a:p>
        </p:txBody>
      </p:sp>
      <p:sp>
        <p:nvSpPr>
          <p:cNvPr id="8" name="文本框 7"/>
          <p:cNvSpPr txBox="1"/>
          <p:nvPr/>
        </p:nvSpPr>
        <p:spPr>
          <a:xfrm>
            <a:off x="3856614" y="5042370"/>
            <a:ext cx="1082348" cy="646331"/>
          </a:xfrm>
          <a:prstGeom prst="rect">
            <a:avLst/>
          </a:prstGeom>
          <a:noFill/>
        </p:spPr>
        <p:txBody>
          <a:bodyPr wrap="none" rtlCol="0">
            <a:spAutoFit/>
          </a:bodyPr>
          <a:lstStyle/>
          <a:p>
            <a:pPr algn="ctr"/>
            <a:r>
              <a:rPr lang="en-US" altLang="zh-CN" dirty="0" smtClean="0"/>
              <a:t>A309</a:t>
            </a:r>
          </a:p>
          <a:p>
            <a:pPr algn="ctr"/>
            <a:r>
              <a:rPr lang="en-US" altLang="zh-CN" dirty="0" smtClean="0"/>
              <a:t>8:00-9:45</a:t>
            </a:r>
            <a:endParaRPr lang="zh-CN" altLang="en-US" dirty="0"/>
          </a:p>
        </p:txBody>
      </p:sp>
      <p:pic>
        <p:nvPicPr>
          <p:cNvPr id="9" name="图片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5536" y="63841"/>
            <a:ext cx="3252576" cy="57995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err="1" smtClean="0"/>
              <a:t>Vigenère</a:t>
            </a:r>
            <a:r>
              <a:rPr lang="en-US" dirty="0" smtClean="0"/>
              <a:t> cipher - Enc</a:t>
            </a:r>
            <a:endParaRPr lang="zh-CN" altLang="en-US" dirty="0"/>
          </a:p>
        </p:txBody>
      </p:sp>
      <p:sp>
        <p:nvSpPr>
          <p:cNvPr id="6" name="内容占位符 5"/>
          <p:cNvSpPr>
            <a:spLocks noGrp="1"/>
          </p:cNvSpPr>
          <p:nvPr>
            <p:ph idx="1"/>
          </p:nvPr>
        </p:nvSpPr>
        <p:spPr/>
        <p:txBody>
          <a:bodyPr>
            <a:normAutofit fontScale="92500" lnSpcReduction="20000"/>
          </a:bodyPr>
          <a:lstStyle/>
          <a:p>
            <a:r>
              <a:rPr lang="en-US" dirty="0" smtClean="0"/>
              <a:t>For each plaintext letter, find the letter down the left hand side of the tabula recta, and take the corresponding letter from the </a:t>
            </a:r>
            <a:r>
              <a:rPr lang="en-US" dirty="0" err="1" smtClean="0"/>
              <a:t>keystream</a:t>
            </a:r>
            <a:r>
              <a:rPr lang="en-US" dirty="0" smtClean="0"/>
              <a:t>, and find this across the top of the tabula recta. Where these two lines cross in the table is the </a:t>
            </a:r>
            <a:r>
              <a:rPr lang="en-US" dirty="0" err="1" smtClean="0"/>
              <a:t>ciphertext</a:t>
            </a:r>
            <a:r>
              <a:rPr lang="en-US" dirty="0" smtClean="0"/>
              <a:t> letter you use</a:t>
            </a:r>
          </a:p>
          <a:p>
            <a:r>
              <a:rPr lang="en-US" dirty="0" smtClean="0"/>
              <a:t>As an example, we shall encrypt the plaintext "a simple example" using the keyword </a:t>
            </a:r>
            <a:r>
              <a:rPr lang="en-US" i="1" dirty="0" err="1" smtClean="0"/>
              <a:t>battista</a:t>
            </a:r>
            <a:r>
              <a:rPr lang="en-US" dirty="0" smtClean="0"/>
              <a:t>. First we must generate the </a:t>
            </a:r>
            <a:r>
              <a:rPr lang="en-US" dirty="0" err="1" smtClean="0"/>
              <a:t>keystream</a:t>
            </a:r>
            <a:r>
              <a:rPr lang="en-US" dirty="0" smtClean="0"/>
              <a:t>, by repeating the letters of the keyword until it is the same length as the plaintext.</a:t>
            </a:r>
          </a:p>
          <a:p>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Vigenère</a:t>
            </a:r>
            <a:r>
              <a:rPr lang="en-US" dirty="0" smtClean="0"/>
              <a:t> cipher - Enc</a:t>
            </a:r>
            <a:endParaRPr lang="zh-CN" altLang="en-US" dirty="0"/>
          </a:p>
        </p:txBody>
      </p:sp>
      <p:sp>
        <p:nvSpPr>
          <p:cNvPr id="6" name="内容占位符 5"/>
          <p:cNvSpPr>
            <a:spLocks noGrp="1"/>
          </p:cNvSpPr>
          <p:nvPr>
            <p:ph idx="1"/>
          </p:nvPr>
        </p:nvSpPr>
        <p:spPr>
          <a:xfrm>
            <a:off x="457200" y="1219200"/>
            <a:ext cx="3186106" cy="4937760"/>
          </a:xfrm>
        </p:spPr>
        <p:txBody>
          <a:bodyPr>
            <a:normAutofit lnSpcReduction="10000"/>
          </a:bodyPr>
          <a:lstStyle/>
          <a:p>
            <a:r>
              <a:rPr lang="en-US" dirty="0" smtClean="0"/>
              <a:t>The </a:t>
            </a:r>
            <a:r>
              <a:rPr lang="en-US" dirty="0" err="1" smtClean="0"/>
              <a:t>keystream</a:t>
            </a:r>
            <a:r>
              <a:rPr lang="en-US" dirty="0" smtClean="0"/>
              <a:t> </a:t>
            </a:r>
            <a:r>
              <a:rPr lang="en-US" i="1" dirty="0" smtClean="0"/>
              <a:t>b</a:t>
            </a:r>
            <a:r>
              <a:rPr lang="en-US" dirty="0" smtClean="0"/>
              <a:t> means we choose the column with B at the top, and the plaintext "a" means we choose the row with A at the left. We get the </a:t>
            </a:r>
            <a:r>
              <a:rPr lang="en-US" dirty="0" err="1" smtClean="0"/>
              <a:t>ciphertext</a:t>
            </a:r>
            <a:r>
              <a:rPr lang="en-US" dirty="0" smtClean="0"/>
              <a:t> "B".</a:t>
            </a:r>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11</a:t>
            </a:fld>
            <a:endParaRPr lang="zh-CN" altLang="en-US"/>
          </a:p>
        </p:txBody>
      </p:sp>
      <p:pic>
        <p:nvPicPr>
          <p:cNvPr id="191490" name="Picture 2" descr="Picture"/>
          <p:cNvPicPr>
            <a:picLocks noChangeAspect="1" noChangeArrowheads="1"/>
          </p:cNvPicPr>
          <p:nvPr/>
        </p:nvPicPr>
        <p:blipFill>
          <a:blip r:embed="rId2" cstate="print"/>
          <a:srcRect/>
          <a:stretch>
            <a:fillRect/>
          </a:stretch>
        </p:blipFill>
        <p:spPr bwMode="auto">
          <a:xfrm>
            <a:off x="3643306" y="1180677"/>
            <a:ext cx="5191125" cy="5200651"/>
          </a:xfrm>
          <a:prstGeom prst="rect">
            <a:avLst/>
          </a:prstGeom>
          <a:noFill/>
        </p:spPr>
      </p:pic>
      <p:sp>
        <p:nvSpPr>
          <p:cNvPr id="8" name="TextBox 7"/>
          <p:cNvSpPr txBox="1"/>
          <p:nvPr/>
        </p:nvSpPr>
        <p:spPr>
          <a:xfrm>
            <a:off x="6072198" y="6300028"/>
            <a:ext cx="1362874" cy="369332"/>
          </a:xfrm>
          <a:prstGeom prst="rect">
            <a:avLst/>
          </a:prstGeom>
          <a:noFill/>
        </p:spPr>
        <p:txBody>
          <a:bodyPr wrap="none" rtlCol="0">
            <a:spAutoFit/>
          </a:bodyPr>
          <a:lstStyle/>
          <a:p>
            <a:r>
              <a:rPr lang="en-US" dirty="0" smtClean="0"/>
              <a:t>Tabula Recta</a:t>
            </a:r>
            <a:endParaRPr lang="zh-CN" altLang="en-US" dirty="0"/>
          </a:p>
        </p:txBody>
      </p:sp>
      <p:pic>
        <p:nvPicPr>
          <p:cNvPr id="9" name="Picture 2" descr="Picture"/>
          <p:cNvPicPr>
            <a:picLocks noChangeAspect="1" noChangeArrowheads="1"/>
          </p:cNvPicPr>
          <p:nvPr/>
        </p:nvPicPr>
        <p:blipFill>
          <a:blip r:embed="rId3" cstate="print"/>
          <a:srcRect/>
          <a:stretch>
            <a:fillRect/>
          </a:stretch>
        </p:blipFill>
        <p:spPr bwMode="auto">
          <a:xfrm>
            <a:off x="3491880" y="-24820"/>
            <a:ext cx="5525306" cy="673484"/>
          </a:xfrm>
          <a:prstGeom prst="rect">
            <a:avLst/>
          </a:prstGeom>
          <a:noFill/>
        </p:spPr>
      </p:pic>
      <p:sp>
        <p:nvSpPr>
          <p:cNvPr id="7" name="圆角矩形 6"/>
          <p:cNvSpPr/>
          <p:nvPr/>
        </p:nvSpPr>
        <p:spPr>
          <a:xfrm>
            <a:off x="5004048" y="37582"/>
            <a:ext cx="360040" cy="5486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Vigenère</a:t>
            </a:r>
            <a:r>
              <a:rPr lang="en-US" dirty="0" smtClean="0"/>
              <a:t> cipher - Enc</a:t>
            </a:r>
            <a:endParaRPr lang="zh-CN" altLang="en-US" dirty="0"/>
          </a:p>
        </p:txBody>
      </p:sp>
      <p:sp>
        <p:nvSpPr>
          <p:cNvPr id="6" name="内容占位符 5"/>
          <p:cNvSpPr>
            <a:spLocks noGrp="1"/>
          </p:cNvSpPr>
          <p:nvPr>
            <p:ph idx="1"/>
          </p:nvPr>
        </p:nvSpPr>
        <p:spPr>
          <a:xfrm>
            <a:off x="457200" y="1219200"/>
            <a:ext cx="3114668" cy="4937760"/>
          </a:xfrm>
        </p:spPr>
        <p:txBody>
          <a:bodyPr>
            <a:normAutofit lnSpcReduction="10000"/>
          </a:bodyPr>
          <a:lstStyle/>
          <a:p>
            <a:r>
              <a:rPr lang="en-US" dirty="0" smtClean="0"/>
              <a:t>For the second plaintext letter "s", we go down to S on the left, and use the </a:t>
            </a:r>
            <a:r>
              <a:rPr lang="en-US" dirty="0" err="1" smtClean="0"/>
              <a:t>keystream</a:t>
            </a:r>
            <a:r>
              <a:rPr lang="en-US" dirty="0" smtClean="0"/>
              <a:t> </a:t>
            </a:r>
            <a:r>
              <a:rPr lang="en-US" i="1" dirty="0" smtClean="0"/>
              <a:t>a</a:t>
            </a:r>
            <a:r>
              <a:rPr lang="en-US" dirty="0" smtClean="0"/>
              <a:t> to go to A along the top. We get the </a:t>
            </a:r>
            <a:r>
              <a:rPr lang="en-US" dirty="0" err="1" smtClean="0"/>
              <a:t>ciphertext</a:t>
            </a:r>
            <a:r>
              <a:rPr lang="en-US" dirty="0" smtClean="0"/>
              <a:t> letter "S".</a:t>
            </a:r>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12</a:t>
            </a:fld>
            <a:endParaRPr lang="zh-CN" altLang="en-US"/>
          </a:p>
        </p:txBody>
      </p:sp>
      <p:pic>
        <p:nvPicPr>
          <p:cNvPr id="192514" name="Picture 2" descr="Picture"/>
          <p:cNvPicPr>
            <a:picLocks noChangeAspect="1" noChangeArrowheads="1"/>
          </p:cNvPicPr>
          <p:nvPr/>
        </p:nvPicPr>
        <p:blipFill>
          <a:blip r:embed="rId2" cstate="print"/>
          <a:srcRect/>
          <a:stretch>
            <a:fillRect/>
          </a:stretch>
        </p:blipFill>
        <p:spPr bwMode="auto">
          <a:xfrm>
            <a:off x="3629347" y="1199727"/>
            <a:ext cx="5191125" cy="5181601"/>
          </a:xfrm>
          <a:prstGeom prst="rect">
            <a:avLst/>
          </a:prstGeom>
          <a:noFill/>
        </p:spPr>
      </p:pic>
      <p:sp>
        <p:nvSpPr>
          <p:cNvPr id="8" name="TextBox 7"/>
          <p:cNvSpPr txBox="1"/>
          <p:nvPr/>
        </p:nvSpPr>
        <p:spPr>
          <a:xfrm>
            <a:off x="6072198" y="6300028"/>
            <a:ext cx="1362874" cy="369332"/>
          </a:xfrm>
          <a:prstGeom prst="rect">
            <a:avLst/>
          </a:prstGeom>
          <a:noFill/>
        </p:spPr>
        <p:txBody>
          <a:bodyPr wrap="none" rtlCol="0">
            <a:spAutoFit/>
          </a:bodyPr>
          <a:lstStyle/>
          <a:p>
            <a:r>
              <a:rPr lang="en-US" dirty="0" smtClean="0"/>
              <a:t>Tabula Recta</a:t>
            </a:r>
            <a:endParaRPr lang="zh-CN" altLang="en-US" dirty="0"/>
          </a:p>
        </p:txBody>
      </p:sp>
      <p:pic>
        <p:nvPicPr>
          <p:cNvPr id="9" name="Picture 2" descr="Picture"/>
          <p:cNvPicPr>
            <a:picLocks noChangeAspect="1" noChangeArrowheads="1"/>
          </p:cNvPicPr>
          <p:nvPr/>
        </p:nvPicPr>
        <p:blipFill>
          <a:blip r:embed="rId3" cstate="print"/>
          <a:srcRect/>
          <a:stretch>
            <a:fillRect/>
          </a:stretch>
        </p:blipFill>
        <p:spPr bwMode="auto">
          <a:xfrm>
            <a:off x="3491880" y="-24820"/>
            <a:ext cx="5525306" cy="673484"/>
          </a:xfrm>
          <a:prstGeom prst="rect">
            <a:avLst/>
          </a:prstGeom>
          <a:noFill/>
        </p:spPr>
      </p:pic>
      <p:sp>
        <p:nvSpPr>
          <p:cNvPr id="10" name="圆角矩形 9"/>
          <p:cNvSpPr/>
          <p:nvPr/>
        </p:nvSpPr>
        <p:spPr>
          <a:xfrm>
            <a:off x="5292080" y="37582"/>
            <a:ext cx="360040" cy="5486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Vigenère</a:t>
            </a:r>
            <a:r>
              <a:rPr lang="en-US" dirty="0" smtClean="0"/>
              <a:t> cipher - Enc</a:t>
            </a:r>
            <a:endParaRPr lang="zh-CN" altLang="en-US" dirty="0"/>
          </a:p>
        </p:txBody>
      </p:sp>
      <p:sp>
        <p:nvSpPr>
          <p:cNvPr id="6" name="内容占位符 5"/>
          <p:cNvSpPr>
            <a:spLocks noGrp="1"/>
          </p:cNvSpPr>
          <p:nvPr>
            <p:ph idx="1"/>
          </p:nvPr>
        </p:nvSpPr>
        <p:spPr>
          <a:xfrm>
            <a:off x="457200" y="1219200"/>
            <a:ext cx="3114668" cy="4937760"/>
          </a:xfrm>
        </p:spPr>
        <p:txBody>
          <a:bodyPr>
            <a:normAutofit fontScale="92500" lnSpcReduction="10000"/>
          </a:bodyPr>
          <a:lstStyle/>
          <a:p>
            <a:r>
              <a:rPr lang="en-US" dirty="0" smtClean="0"/>
              <a:t>With the plaintext letter "</a:t>
            </a:r>
            <a:r>
              <a:rPr lang="en-US" dirty="0" err="1" smtClean="0"/>
              <a:t>i</a:t>
            </a:r>
            <a:r>
              <a:rPr lang="en-US" dirty="0" smtClean="0"/>
              <a:t>", we go down to I on the left, and the </a:t>
            </a:r>
            <a:r>
              <a:rPr lang="en-US" dirty="0" err="1" smtClean="0"/>
              <a:t>keystream</a:t>
            </a:r>
            <a:r>
              <a:rPr lang="en-US" dirty="0" smtClean="0"/>
              <a:t> letter </a:t>
            </a:r>
            <a:r>
              <a:rPr lang="en-US" i="1" dirty="0" smtClean="0"/>
              <a:t>t</a:t>
            </a:r>
            <a:r>
              <a:rPr lang="en-US" dirty="0" smtClean="0"/>
              <a:t> means we go to T across the top. We get the </a:t>
            </a:r>
            <a:r>
              <a:rPr lang="en-US" dirty="0" err="1" smtClean="0"/>
              <a:t>ciphertext</a:t>
            </a:r>
            <a:r>
              <a:rPr lang="en-US" dirty="0" smtClean="0"/>
              <a:t> letter "B".</a:t>
            </a:r>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13</a:t>
            </a:fld>
            <a:endParaRPr lang="zh-CN" altLang="en-US"/>
          </a:p>
        </p:txBody>
      </p:sp>
      <p:pic>
        <p:nvPicPr>
          <p:cNvPr id="193538" name="Picture 2" descr="Picture"/>
          <p:cNvPicPr>
            <a:picLocks noChangeAspect="1" noChangeArrowheads="1"/>
          </p:cNvPicPr>
          <p:nvPr/>
        </p:nvPicPr>
        <p:blipFill>
          <a:blip r:embed="rId2" cstate="print"/>
          <a:srcRect/>
          <a:stretch>
            <a:fillRect/>
          </a:stretch>
        </p:blipFill>
        <p:spPr bwMode="auto">
          <a:xfrm>
            <a:off x="3500430" y="1190202"/>
            <a:ext cx="5191125" cy="5191126"/>
          </a:xfrm>
          <a:prstGeom prst="rect">
            <a:avLst/>
          </a:prstGeom>
          <a:noFill/>
        </p:spPr>
      </p:pic>
      <p:sp>
        <p:nvSpPr>
          <p:cNvPr id="8" name="TextBox 7"/>
          <p:cNvSpPr txBox="1"/>
          <p:nvPr/>
        </p:nvSpPr>
        <p:spPr>
          <a:xfrm>
            <a:off x="6072198" y="6300028"/>
            <a:ext cx="1362874" cy="369332"/>
          </a:xfrm>
          <a:prstGeom prst="rect">
            <a:avLst/>
          </a:prstGeom>
          <a:noFill/>
        </p:spPr>
        <p:txBody>
          <a:bodyPr wrap="none" rtlCol="0">
            <a:spAutoFit/>
          </a:bodyPr>
          <a:lstStyle/>
          <a:p>
            <a:r>
              <a:rPr lang="en-US" dirty="0" smtClean="0"/>
              <a:t>Tabula Recta</a:t>
            </a:r>
            <a:endParaRPr lang="zh-CN" altLang="en-US" dirty="0"/>
          </a:p>
        </p:txBody>
      </p:sp>
      <p:pic>
        <p:nvPicPr>
          <p:cNvPr id="9" name="Picture 2" descr="Picture"/>
          <p:cNvPicPr>
            <a:picLocks noChangeAspect="1" noChangeArrowheads="1"/>
          </p:cNvPicPr>
          <p:nvPr/>
        </p:nvPicPr>
        <p:blipFill>
          <a:blip r:embed="rId3" cstate="print"/>
          <a:srcRect/>
          <a:stretch>
            <a:fillRect/>
          </a:stretch>
        </p:blipFill>
        <p:spPr bwMode="auto">
          <a:xfrm>
            <a:off x="3491880" y="-24820"/>
            <a:ext cx="5525306" cy="673484"/>
          </a:xfrm>
          <a:prstGeom prst="rect">
            <a:avLst/>
          </a:prstGeom>
          <a:noFill/>
        </p:spPr>
      </p:pic>
      <p:sp>
        <p:nvSpPr>
          <p:cNvPr id="10" name="圆角矩形 9"/>
          <p:cNvSpPr/>
          <p:nvPr/>
        </p:nvSpPr>
        <p:spPr>
          <a:xfrm>
            <a:off x="5580112" y="37582"/>
            <a:ext cx="360040" cy="5486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Vigenère</a:t>
            </a:r>
            <a:r>
              <a:rPr lang="en-US" dirty="0" smtClean="0"/>
              <a:t> cipher - Enc</a:t>
            </a:r>
            <a:endParaRPr lang="zh-CN" altLang="en-US" dirty="0"/>
          </a:p>
        </p:txBody>
      </p:sp>
      <p:sp>
        <p:nvSpPr>
          <p:cNvPr id="6" name="内容占位符 5"/>
          <p:cNvSpPr>
            <a:spLocks noGrp="1"/>
          </p:cNvSpPr>
          <p:nvPr>
            <p:ph idx="1"/>
          </p:nvPr>
        </p:nvSpPr>
        <p:spPr/>
        <p:txBody>
          <a:bodyPr/>
          <a:lstStyle/>
          <a:p>
            <a:r>
              <a:rPr lang="en-US" dirty="0" smtClean="0"/>
              <a:t>Continuing in this way we get the final </a:t>
            </a:r>
            <a:r>
              <a:rPr lang="en-US" dirty="0" err="1" smtClean="0"/>
              <a:t>ciphertext</a:t>
            </a:r>
            <a:r>
              <a:rPr lang="en-US" dirty="0" smtClean="0"/>
              <a:t> "BSBF XDXEYA FITW“</a:t>
            </a:r>
          </a:p>
          <a:p>
            <a:endParaRPr lang="en-US" altLang="zh-CN" dirty="0" smtClean="0"/>
          </a:p>
          <a:p>
            <a:endParaRPr lang="en-US" altLang="zh-CN" dirty="0" smtClean="0"/>
          </a:p>
          <a:p>
            <a:endParaRPr lang="en-US" altLang="zh-CN" dirty="0" smtClean="0"/>
          </a:p>
          <a:p>
            <a:r>
              <a:rPr lang="en-US" dirty="0" smtClean="0"/>
              <a:t>Notice that the "a" and "</a:t>
            </a:r>
            <a:r>
              <a:rPr lang="en-US" dirty="0" err="1" smtClean="0"/>
              <a:t>i</a:t>
            </a:r>
            <a:r>
              <a:rPr lang="en-US" dirty="0" smtClean="0"/>
              <a:t>" both encrypt to "B", and also that the three "</a:t>
            </a:r>
            <a:r>
              <a:rPr lang="en-US" dirty="0" err="1" smtClean="0"/>
              <a:t>e"s</a:t>
            </a:r>
            <a:r>
              <a:rPr lang="en-US" dirty="0" smtClean="0"/>
              <a:t> that appear encrypt to "X", "E" and "W"</a:t>
            </a:r>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14</a:t>
            </a:fld>
            <a:endParaRPr lang="zh-CN" altLang="en-US"/>
          </a:p>
        </p:txBody>
      </p:sp>
      <p:pic>
        <p:nvPicPr>
          <p:cNvPr id="194562" name="Picture 2" descr="Picture"/>
          <p:cNvPicPr>
            <a:picLocks noChangeAspect="1" noChangeArrowheads="1"/>
          </p:cNvPicPr>
          <p:nvPr/>
        </p:nvPicPr>
        <p:blipFill>
          <a:blip r:embed="rId2" cstate="print"/>
          <a:srcRect/>
          <a:stretch>
            <a:fillRect/>
          </a:stretch>
        </p:blipFill>
        <p:spPr bwMode="auto">
          <a:xfrm>
            <a:off x="1619672" y="2864543"/>
            <a:ext cx="5025868" cy="852489"/>
          </a:xfrm>
          <a:prstGeom prst="rect">
            <a:avLst/>
          </a:prstGeom>
          <a:noFill/>
        </p:spPr>
      </p:pic>
      <p:sp>
        <p:nvSpPr>
          <p:cNvPr id="7" name="矩形 6"/>
          <p:cNvSpPr/>
          <p:nvPr/>
        </p:nvSpPr>
        <p:spPr>
          <a:xfrm>
            <a:off x="2987824" y="2864543"/>
            <a:ext cx="360040" cy="852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91880" y="2864008"/>
            <a:ext cx="360040" cy="852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Vigenère</a:t>
            </a:r>
            <a:r>
              <a:rPr lang="en-US" dirty="0" smtClean="0"/>
              <a:t> cipher - Dec</a:t>
            </a:r>
            <a:endParaRPr lang="zh-CN" altLang="en-US" dirty="0"/>
          </a:p>
        </p:txBody>
      </p:sp>
      <p:sp>
        <p:nvSpPr>
          <p:cNvPr id="6" name="内容占位符 5"/>
          <p:cNvSpPr>
            <a:spLocks noGrp="1"/>
          </p:cNvSpPr>
          <p:nvPr>
            <p:ph idx="1"/>
          </p:nvPr>
        </p:nvSpPr>
        <p:spPr/>
        <p:txBody>
          <a:bodyPr>
            <a:normAutofit fontScale="85000" lnSpcReduction="10000"/>
          </a:bodyPr>
          <a:lstStyle/>
          <a:p>
            <a:r>
              <a:rPr lang="en-US" dirty="0" smtClean="0"/>
              <a:t>To decrypt a </a:t>
            </a:r>
            <a:r>
              <a:rPr lang="en-US" dirty="0" err="1" smtClean="0"/>
              <a:t>ciphertext</a:t>
            </a:r>
            <a:r>
              <a:rPr lang="en-US" dirty="0" smtClean="0"/>
              <a:t> with the keyword, we first have to generate the </a:t>
            </a:r>
            <a:r>
              <a:rPr lang="en-US" dirty="0" err="1" smtClean="0"/>
              <a:t>keystream</a:t>
            </a:r>
            <a:r>
              <a:rPr lang="en-US" dirty="0" smtClean="0"/>
              <a:t> by repeating the keyword until we have a </a:t>
            </a:r>
            <a:r>
              <a:rPr lang="en-US" dirty="0" err="1" smtClean="0"/>
              <a:t>keystream</a:t>
            </a:r>
            <a:r>
              <a:rPr lang="en-US" dirty="0" smtClean="0"/>
              <a:t> the same length as the </a:t>
            </a:r>
            <a:r>
              <a:rPr lang="en-US" dirty="0" err="1" smtClean="0"/>
              <a:t>ciphertext</a:t>
            </a:r>
            <a:r>
              <a:rPr lang="en-US" dirty="0" smtClean="0"/>
              <a:t>. Then you find the column with the letter of the </a:t>
            </a:r>
            <a:r>
              <a:rPr lang="en-US" dirty="0" err="1" smtClean="0"/>
              <a:t>keystream</a:t>
            </a:r>
            <a:r>
              <a:rPr lang="en-US" dirty="0" smtClean="0"/>
              <a:t> at the top, and go down this column until you find the </a:t>
            </a:r>
            <a:r>
              <a:rPr lang="en-US" dirty="0" err="1" smtClean="0"/>
              <a:t>ciphertext</a:t>
            </a:r>
            <a:r>
              <a:rPr lang="en-US" dirty="0" smtClean="0"/>
              <a:t> letter. Now read across to the far left of the table to reveal the plaintext letter</a:t>
            </a:r>
          </a:p>
          <a:p>
            <a:r>
              <a:rPr lang="en-US" dirty="0" smtClean="0"/>
              <a:t>As an example we shall decipher the </a:t>
            </a:r>
            <a:r>
              <a:rPr lang="en-US" dirty="0" err="1" smtClean="0"/>
              <a:t>ciphertext</a:t>
            </a:r>
            <a:r>
              <a:rPr lang="en-US" dirty="0" smtClean="0"/>
              <a:t> "ZPSPNOXMOFAORMQDPUKZ" which has been encoded using the keyword </a:t>
            </a:r>
            <a:r>
              <a:rPr lang="en-US" i="1" dirty="0" err="1" smtClean="0"/>
              <a:t>giovan</a:t>
            </a:r>
            <a:r>
              <a:rPr lang="en-US" dirty="0" smtClean="0"/>
              <a:t>. We start by generating the </a:t>
            </a:r>
            <a:r>
              <a:rPr lang="en-US" dirty="0" err="1" smtClean="0"/>
              <a:t>keystream</a:t>
            </a:r>
            <a:r>
              <a:rPr lang="en-US" dirty="0" smtClean="0"/>
              <a:t>.</a:t>
            </a:r>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15</a:t>
            </a:fld>
            <a:endParaRPr lang="zh-CN" altLang="en-US"/>
          </a:p>
        </p:txBody>
      </p:sp>
      <p:pic>
        <p:nvPicPr>
          <p:cNvPr id="195586" name="Picture 2" descr="Picture"/>
          <p:cNvPicPr>
            <a:picLocks noChangeAspect="1" noChangeArrowheads="1"/>
          </p:cNvPicPr>
          <p:nvPr/>
        </p:nvPicPr>
        <p:blipFill>
          <a:blip r:embed="rId2" cstate="print"/>
          <a:srcRect/>
          <a:stretch>
            <a:fillRect/>
          </a:stretch>
        </p:blipFill>
        <p:spPr bwMode="auto">
          <a:xfrm>
            <a:off x="755576" y="5753247"/>
            <a:ext cx="7659797" cy="700089"/>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Vigenère</a:t>
            </a:r>
            <a:r>
              <a:rPr lang="en-US" dirty="0" smtClean="0"/>
              <a:t> cipher - Dec</a:t>
            </a:r>
            <a:endParaRPr lang="zh-CN" altLang="en-US" dirty="0"/>
          </a:p>
        </p:txBody>
      </p:sp>
      <p:sp>
        <p:nvSpPr>
          <p:cNvPr id="6" name="内容占位符 5"/>
          <p:cNvSpPr>
            <a:spLocks noGrp="1"/>
          </p:cNvSpPr>
          <p:nvPr>
            <p:ph idx="1"/>
          </p:nvPr>
        </p:nvSpPr>
        <p:spPr>
          <a:xfrm>
            <a:off x="457200" y="1219200"/>
            <a:ext cx="3257544" cy="4937760"/>
          </a:xfrm>
        </p:spPr>
        <p:txBody>
          <a:bodyPr>
            <a:normAutofit fontScale="77500" lnSpcReduction="20000"/>
          </a:bodyPr>
          <a:lstStyle/>
          <a:p>
            <a:r>
              <a:rPr lang="en-US" dirty="0" smtClean="0"/>
              <a:t>look along the top row to find the letter from the </a:t>
            </a:r>
            <a:r>
              <a:rPr lang="en-US" dirty="0" err="1" smtClean="0"/>
              <a:t>keystream</a:t>
            </a:r>
            <a:r>
              <a:rPr lang="en-US" dirty="0" smtClean="0"/>
              <a:t>, G. We look down this column (in </a:t>
            </a:r>
            <a:r>
              <a:rPr lang="en-US" b="1" dirty="0" smtClean="0">
                <a:solidFill>
                  <a:srgbClr val="FFFF00"/>
                </a:solidFill>
              </a:rPr>
              <a:t>yellow</a:t>
            </a:r>
            <a:r>
              <a:rPr lang="en-US" dirty="0" smtClean="0"/>
              <a:t>) and find the </a:t>
            </a:r>
            <a:r>
              <a:rPr lang="en-US" dirty="0" err="1" smtClean="0"/>
              <a:t>ciphertext</a:t>
            </a:r>
            <a:r>
              <a:rPr lang="en-US" dirty="0" smtClean="0"/>
              <a:t> letter "Z" (in </a:t>
            </a:r>
            <a:r>
              <a:rPr lang="en-US" b="1" dirty="0" smtClean="0">
                <a:solidFill>
                  <a:srgbClr val="92D050"/>
                </a:solidFill>
              </a:rPr>
              <a:t>green</a:t>
            </a:r>
            <a:r>
              <a:rPr lang="en-US" dirty="0" smtClean="0"/>
              <a:t>). We then go along this row (in </a:t>
            </a:r>
            <a:r>
              <a:rPr lang="en-US" b="1" dirty="0" smtClean="0">
                <a:solidFill>
                  <a:srgbClr val="00B0F0"/>
                </a:solidFill>
              </a:rPr>
              <a:t>blue</a:t>
            </a:r>
            <a:r>
              <a:rPr lang="en-US" dirty="0" smtClean="0"/>
              <a:t>) to the left hand edge, and the letter here (in </a:t>
            </a:r>
            <a:r>
              <a:rPr lang="en-US" b="1" dirty="0" smtClean="0">
                <a:solidFill>
                  <a:srgbClr val="7030A0"/>
                </a:solidFill>
              </a:rPr>
              <a:t>purple</a:t>
            </a:r>
            <a:r>
              <a:rPr lang="en-US" dirty="0" smtClean="0"/>
              <a:t>) is the plaintext letter. In this case it is "t".</a:t>
            </a:r>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16</a:t>
            </a:fld>
            <a:endParaRPr lang="zh-CN" altLang="en-US"/>
          </a:p>
        </p:txBody>
      </p:sp>
      <p:pic>
        <p:nvPicPr>
          <p:cNvPr id="196610" name="Picture 2" descr="Picture"/>
          <p:cNvPicPr>
            <a:picLocks noChangeAspect="1" noChangeArrowheads="1"/>
          </p:cNvPicPr>
          <p:nvPr/>
        </p:nvPicPr>
        <p:blipFill>
          <a:blip r:embed="rId2" cstate="print"/>
          <a:srcRect/>
          <a:stretch>
            <a:fillRect/>
          </a:stretch>
        </p:blipFill>
        <p:spPr bwMode="auto">
          <a:xfrm>
            <a:off x="3571868" y="1142984"/>
            <a:ext cx="5200650" cy="5191126"/>
          </a:xfrm>
          <a:prstGeom prst="rect">
            <a:avLst/>
          </a:prstGeom>
          <a:noFill/>
        </p:spPr>
      </p:pic>
      <p:pic>
        <p:nvPicPr>
          <p:cNvPr id="8" name="Picture 2" descr="Picture"/>
          <p:cNvPicPr>
            <a:picLocks noChangeAspect="1" noChangeArrowheads="1"/>
          </p:cNvPicPr>
          <p:nvPr/>
        </p:nvPicPr>
        <p:blipFill>
          <a:blip r:embed="rId3" cstate="print"/>
          <a:srcRect/>
          <a:stretch>
            <a:fillRect/>
          </a:stretch>
        </p:blipFill>
        <p:spPr bwMode="auto">
          <a:xfrm>
            <a:off x="2389467" y="0"/>
            <a:ext cx="6791045" cy="62068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Vigenère</a:t>
            </a:r>
            <a:r>
              <a:rPr lang="en-US" dirty="0" smtClean="0"/>
              <a:t> cipher - Dec</a:t>
            </a:r>
            <a:endParaRPr lang="zh-CN" altLang="en-US" dirty="0"/>
          </a:p>
        </p:txBody>
      </p:sp>
      <p:sp>
        <p:nvSpPr>
          <p:cNvPr id="6" name="内容占位符 5"/>
          <p:cNvSpPr>
            <a:spLocks noGrp="1"/>
          </p:cNvSpPr>
          <p:nvPr>
            <p:ph idx="1"/>
          </p:nvPr>
        </p:nvSpPr>
        <p:spPr>
          <a:xfrm>
            <a:off x="457200" y="1219200"/>
            <a:ext cx="3114668" cy="4937760"/>
          </a:xfrm>
        </p:spPr>
        <p:txBody>
          <a:bodyPr>
            <a:normAutofit fontScale="92500" lnSpcReduction="20000"/>
          </a:bodyPr>
          <a:lstStyle/>
          <a:p>
            <a:r>
              <a:rPr lang="en-US" dirty="0" smtClean="0"/>
              <a:t>In the same way as above, we find the </a:t>
            </a:r>
            <a:r>
              <a:rPr lang="en-US" b="1" dirty="0" err="1" smtClean="0">
                <a:solidFill>
                  <a:srgbClr val="FFFF00"/>
                </a:solidFill>
              </a:rPr>
              <a:t>keystream</a:t>
            </a:r>
            <a:r>
              <a:rPr lang="en-US" b="1" dirty="0" smtClean="0">
                <a:solidFill>
                  <a:srgbClr val="FFFF00"/>
                </a:solidFill>
              </a:rPr>
              <a:t> letter</a:t>
            </a:r>
            <a:r>
              <a:rPr lang="en-US" dirty="0" smtClean="0">
                <a:solidFill>
                  <a:srgbClr val="FFFF00"/>
                </a:solidFill>
              </a:rPr>
              <a:t> </a:t>
            </a:r>
            <a:r>
              <a:rPr lang="en-US" dirty="0" smtClean="0"/>
              <a:t>I, and find the </a:t>
            </a:r>
            <a:r>
              <a:rPr lang="en-US" b="1" dirty="0" err="1" smtClean="0">
                <a:solidFill>
                  <a:srgbClr val="92D050"/>
                </a:solidFill>
              </a:rPr>
              <a:t>ciphertext</a:t>
            </a:r>
            <a:r>
              <a:rPr lang="en-US" b="1" dirty="0" smtClean="0">
                <a:solidFill>
                  <a:srgbClr val="92D050"/>
                </a:solidFill>
              </a:rPr>
              <a:t> letter</a:t>
            </a:r>
            <a:r>
              <a:rPr lang="en-US" dirty="0" smtClean="0">
                <a:solidFill>
                  <a:srgbClr val="92D050"/>
                </a:solidFill>
              </a:rPr>
              <a:t> </a:t>
            </a:r>
            <a:r>
              <a:rPr lang="en-US" dirty="0" smtClean="0"/>
              <a:t>"P" in this column. We then follow this </a:t>
            </a:r>
            <a:r>
              <a:rPr lang="en-US" b="1" dirty="0" smtClean="0">
                <a:solidFill>
                  <a:srgbClr val="00B0F0"/>
                </a:solidFill>
              </a:rPr>
              <a:t>row</a:t>
            </a:r>
            <a:r>
              <a:rPr lang="en-US" b="1" dirty="0" smtClean="0"/>
              <a:t> </a:t>
            </a:r>
            <a:r>
              <a:rPr lang="en-US" dirty="0" smtClean="0"/>
              <a:t>to find the</a:t>
            </a:r>
            <a:r>
              <a:rPr lang="en-US" b="1" dirty="0" smtClean="0"/>
              <a:t> </a:t>
            </a:r>
            <a:r>
              <a:rPr lang="en-US" b="1" dirty="0" smtClean="0">
                <a:solidFill>
                  <a:srgbClr val="7030A0"/>
                </a:solidFill>
              </a:rPr>
              <a:t>plaintext letter</a:t>
            </a:r>
            <a:r>
              <a:rPr lang="en-US" dirty="0" smtClean="0">
                <a:solidFill>
                  <a:srgbClr val="7030A0"/>
                </a:solidFill>
              </a:rPr>
              <a:t> </a:t>
            </a:r>
            <a:r>
              <a:rPr lang="en-US" dirty="0" smtClean="0"/>
              <a:t>"h".</a:t>
            </a:r>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17</a:t>
            </a:fld>
            <a:endParaRPr lang="zh-CN" altLang="en-US"/>
          </a:p>
        </p:txBody>
      </p:sp>
      <p:pic>
        <p:nvPicPr>
          <p:cNvPr id="197634" name="Picture 2" descr="Picture"/>
          <p:cNvPicPr>
            <a:picLocks noChangeAspect="1" noChangeArrowheads="1"/>
          </p:cNvPicPr>
          <p:nvPr/>
        </p:nvPicPr>
        <p:blipFill>
          <a:blip r:embed="rId2" cstate="print"/>
          <a:srcRect/>
          <a:stretch>
            <a:fillRect/>
          </a:stretch>
        </p:blipFill>
        <p:spPr bwMode="auto">
          <a:xfrm>
            <a:off x="3500430" y="1071546"/>
            <a:ext cx="5191125" cy="518160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Vigenère</a:t>
            </a:r>
            <a:r>
              <a:rPr lang="en-US" dirty="0" smtClean="0"/>
              <a:t> cipher - Dec</a:t>
            </a:r>
            <a:endParaRPr lang="zh-CN" altLang="en-US" dirty="0"/>
          </a:p>
        </p:txBody>
      </p:sp>
      <p:sp>
        <p:nvSpPr>
          <p:cNvPr id="6" name="内容占位符 5"/>
          <p:cNvSpPr>
            <a:spLocks noGrp="1"/>
          </p:cNvSpPr>
          <p:nvPr>
            <p:ph idx="1"/>
          </p:nvPr>
        </p:nvSpPr>
        <p:spPr/>
        <p:txBody>
          <a:bodyPr>
            <a:normAutofit fontScale="85000" lnSpcReduction="20000"/>
          </a:bodyPr>
          <a:lstStyle/>
          <a:p>
            <a:r>
              <a:rPr lang="en-US" dirty="0" smtClean="0"/>
              <a:t>Continuing in this way we retrieve the </a:t>
            </a:r>
            <a:r>
              <a:rPr lang="en-US" dirty="0" err="1" smtClean="0"/>
              <a:t>ciphertext</a:t>
            </a:r>
            <a:r>
              <a:rPr lang="en-US" dirty="0" smtClean="0"/>
              <a:t> "the unbreakable cipher"</a:t>
            </a:r>
          </a:p>
          <a:p>
            <a:endParaRPr lang="en-US" altLang="zh-CN" dirty="0" smtClean="0"/>
          </a:p>
          <a:p>
            <a:endParaRPr lang="en-US" altLang="zh-CN" dirty="0" smtClean="0"/>
          </a:p>
          <a:p>
            <a:r>
              <a:rPr lang="en-US" dirty="0" smtClean="0"/>
              <a:t>The </a:t>
            </a:r>
            <a:r>
              <a:rPr lang="en-US" dirty="0" err="1" smtClean="0"/>
              <a:t>Vigenère</a:t>
            </a:r>
            <a:r>
              <a:rPr lang="en-US" dirty="0" smtClean="0"/>
              <a:t> Cipher was the biggest step in cryptography for over 1000 years. The idea of switching between </a:t>
            </a:r>
            <a:r>
              <a:rPr lang="en-US" dirty="0" err="1" smtClean="0"/>
              <a:t>ciphertext</a:t>
            </a:r>
            <a:r>
              <a:rPr lang="en-US" dirty="0" smtClean="0"/>
              <a:t> alphabets as you encrypt was revolutionary, and an idea that is still used to make ciphers more secure. One of the most famous examples of codes and ciphers in history, the </a:t>
            </a:r>
            <a:r>
              <a:rPr lang="en-US" dirty="0" smtClean="0">
                <a:solidFill>
                  <a:srgbClr val="FF0000"/>
                </a:solidFill>
              </a:rPr>
              <a:t>ENIGMA</a:t>
            </a:r>
            <a:r>
              <a:rPr lang="en-US" dirty="0" smtClean="0"/>
              <a:t> machine, is just a modified </a:t>
            </a:r>
            <a:r>
              <a:rPr lang="en-US" dirty="0" err="1" smtClean="0"/>
              <a:t>polyalphabetic</a:t>
            </a:r>
            <a:r>
              <a:rPr lang="en-US" dirty="0" smtClean="0"/>
              <a:t> substitution cipher!</a:t>
            </a:r>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18</a:t>
            </a:fld>
            <a:endParaRPr lang="zh-CN" altLang="en-US"/>
          </a:p>
        </p:txBody>
      </p:sp>
      <p:pic>
        <p:nvPicPr>
          <p:cNvPr id="198658" name="Picture 2" descr="Picture"/>
          <p:cNvPicPr>
            <a:picLocks noChangeAspect="1" noChangeArrowheads="1"/>
          </p:cNvPicPr>
          <p:nvPr/>
        </p:nvPicPr>
        <p:blipFill>
          <a:blip r:embed="rId2" cstate="print"/>
          <a:srcRect/>
          <a:stretch>
            <a:fillRect/>
          </a:stretch>
        </p:blipFill>
        <p:spPr bwMode="auto">
          <a:xfrm>
            <a:off x="1331640" y="2283712"/>
            <a:ext cx="6576561" cy="85725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Vigenère</a:t>
            </a:r>
            <a:r>
              <a:rPr lang="en-US" altLang="zh-CN" dirty="0" smtClean="0"/>
              <a:t> cipher</a:t>
            </a:r>
            <a:endParaRPr lang="zh-CN" altLang="en-US" dirty="0"/>
          </a:p>
        </p:txBody>
      </p:sp>
      <p:sp>
        <p:nvSpPr>
          <p:cNvPr id="6" name="内容占位符 5"/>
          <p:cNvSpPr>
            <a:spLocks noGrp="1"/>
          </p:cNvSpPr>
          <p:nvPr>
            <p:ph idx="1"/>
          </p:nvPr>
        </p:nvSpPr>
        <p:spPr/>
        <p:txBody>
          <a:bodyPr>
            <a:normAutofit lnSpcReduction="10000"/>
          </a:bodyPr>
          <a:lstStyle/>
          <a:p>
            <a:r>
              <a:rPr lang="en-US" altLang="zh-CN" dirty="0" smtClean="0"/>
              <a:t>General equation of the encryption process is</a:t>
            </a:r>
          </a:p>
          <a:p>
            <a:pPr algn="ctr">
              <a:buNone/>
            </a:pPr>
            <a:r>
              <a:rPr lang="en-US" altLang="zh-CN" i="1" dirty="0" err="1" smtClean="0">
                <a:latin typeface="Courier New" pitchFamily="49" charset="0"/>
                <a:cs typeface="Courier New" pitchFamily="49" charset="0"/>
              </a:rPr>
              <a:t>C</a:t>
            </a:r>
            <a:r>
              <a:rPr lang="en-US" altLang="zh-CN" i="1" baseline="-25000" dirty="0" err="1" smtClean="0">
                <a:latin typeface="Courier New" pitchFamily="49" charset="0"/>
                <a:cs typeface="Courier New" pitchFamily="49" charset="0"/>
              </a:rPr>
              <a:t>i</a:t>
            </a:r>
            <a:r>
              <a:rPr lang="en-US" altLang="zh-CN" dirty="0" smtClean="0">
                <a:latin typeface="Courier New" pitchFamily="49" charset="0"/>
                <a:cs typeface="Courier New" pitchFamily="49" charset="0"/>
              </a:rPr>
              <a:t> = (</a:t>
            </a:r>
            <a:r>
              <a:rPr lang="en-US" altLang="zh-CN" i="1" dirty="0" smtClean="0">
                <a:latin typeface="Courier New" pitchFamily="49" charset="0"/>
                <a:cs typeface="Courier New" pitchFamily="49" charset="0"/>
              </a:rPr>
              <a:t>m</a:t>
            </a:r>
            <a:r>
              <a:rPr lang="en-US" altLang="zh-CN" i="1" baseline="-25000" dirty="0" smtClean="0">
                <a:latin typeface="Courier New" pitchFamily="49" charset="0"/>
                <a:cs typeface="Courier New" pitchFamily="49" charset="0"/>
              </a:rPr>
              <a:t>i</a:t>
            </a:r>
            <a:r>
              <a:rPr lang="en-US" altLang="zh-CN" dirty="0" smtClean="0">
                <a:latin typeface="Courier New" pitchFamily="49" charset="0"/>
                <a:cs typeface="Courier New" pitchFamily="49" charset="0"/>
              </a:rPr>
              <a:t> + </a:t>
            </a:r>
            <a:r>
              <a:rPr lang="en-US" altLang="zh-CN" i="1" dirty="0" err="1" smtClean="0">
                <a:latin typeface="Courier New" pitchFamily="49" charset="0"/>
                <a:cs typeface="Courier New" pitchFamily="49" charset="0"/>
              </a:rPr>
              <a:t>k</a:t>
            </a:r>
            <a:r>
              <a:rPr lang="en-US" altLang="zh-CN" i="1" baseline="-25000" dirty="0" err="1" smtClean="0">
                <a:latin typeface="Courier New" pitchFamily="49" charset="0"/>
                <a:cs typeface="Courier New" pitchFamily="49" charset="0"/>
              </a:rPr>
              <a:t>i</a:t>
            </a:r>
            <a:r>
              <a:rPr lang="en-US" altLang="zh-CN" baseline="-25000" dirty="0" smtClean="0">
                <a:latin typeface="Courier New" pitchFamily="49" charset="0"/>
                <a:cs typeface="Courier New" pitchFamily="49" charset="0"/>
              </a:rPr>
              <a:t> mod </a:t>
            </a:r>
            <a:r>
              <a:rPr lang="en-US" altLang="zh-CN" i="1" baseline="-25000" dirty="0" smtClean="0">
                <a:latin typeface="Courier New" pitchFamily="49" charset="0"/>
                <a:cs typeface="Courier New" pitchFamily="49" charset="0"/>
              </a:rPr>
              <a:t>l</a:t>
            </a:r>
            <a:r>
              <a:rPr lang="en-US" altLang="zh-CN" dirty="0" smtClean="0">
                <a:latin typeface="Courier New" pitchFamily="49" charset="0"/>
                <a:cs typeface="Courier New" pitchFamily="49" charset="0"/>
              </a:rPr>
              <a:t>) mod 26</a:t>
            </a:r>
          </a:p>
          <a:p>
            <a:r>
              <a:rPr lang="en-US" altLang="zh-CN" dirty="0" smtClean="0"/>
              <a:t>General equation of the decryption process is</a:t>
            </a:r>
          </a:p>
          <a:p>
            <a:pPr algn="ctr">
              <a:buNone/>
            </a:pPr>
            <a:r>
              <a:rPr lang="en-US" altLang="zh-CN" i="1" dirty="0" smtClean="0">
                <a:latin typeface="Courier New" pitchFamily="49" charset="0"/>
                <a:cs typeface="Courier New" pitchFamily="49" charset="0"/>
              </a:rPr>
              <a:t>m</a:t>
            </a:r>
            <a:r>
              <a:rPr lang="en-US" altLang="zh-CN" i="1" baseline="-25000" dirty="0" smtClean="0">
                <a:latin typeface="Courier New" pitchFamily="49" charset="0"/>
                <a:cs typeface="Courier New" pitchFamily="49" charset="0"/>
              </a:rPr>
              <a:t>i</a:t>
            </a:r>
            <a:r>
              <a:rPr lang="en-US" altLang="zh-CN" dirty="0" smtClean="0">
                <a:latin typeface="Courier New" pitchFamily="49" charset="0"/>
                <a:cs typeface="Courier New" pitchFamily="49" charset="0"/>
              </a:rPr>
              <a:t> = (</a:t>
            </a:r>
            <a:r>
              <a:rPr lang="en-US" altLang="zh-CN" i="1" dirty="0" err="1" smtClean="0">
                <a:latin typeface="Courier New" pitchFamily="49" charset="0"/>
                <a:cs typeface="Courier New" pitchFamily="49" charset="0"/>
              </a:rPr>
              <a:t>C</a:t>
            </a:r>
            <a:r>
              <a:rPr lang="en-US" altLang="zh-CN" i="1" baseline="-25000" dirty="0" err="1" smtClean="0">
                <a:latin typeface="Courier New" pitchFamily="49" charset="0"/>
                <a:cs typeface="Courier New" pitchFamily="49" charset="0"/>
              </a:rPr>
              <a:t>i</a:t>
            </a:r>
            <a:r>
              <a:rPr lang="en-US" altLang="zh-CN" dirty="0" smtClean="0">
                <a:latin typeface="Courier New" pitchFamily="49" charset="0"/>
                <a:cs typeface="Courier New" pitchFamily="49" charset="0"/>
              </a:rPr>
              <a:t> - </a:t>
            </a:r>
            <a:r>
              <a:rPr lang="en-US" altLang="zh-CN" i="1" dirty="0" err="1" smtClean="0">
                <a:latin typeface="Courier New" pitchFamily="49" charset="0"/>
                <a:cs typeface="Courier New" pitchFamily="49" charset="0"/>
              </a:rPr>
              <a:t>k</a:t>
            </a:r>
            <a:r>
              <a:rPr lang="en-US" altLang="zh-CN" i="1" baseline="-25000" dirty="0" err="1" smtClean="0">
                <a:latin typeface="Courier New" pitchFamily="49" charset="0"/>
                <a:cs typeface="Courier New" pitchFamily="49" charset="0"/>
              </a:rPr>
              <a:t>i</a:t>
            </a:r>
            <a:r>
              <a:rPr lang="en-US" altLang="zh-CN" baseline="-25000" dirty="0" smtClean="0">
                <a:latin typeface="Courier New" pitchFamily="49" charset="0"/>
                <a:cs typeface="Courier New" pitchFamily="49" charset="0"/>
              </a:rPr>
              <a:t> mod </a:t>
            </a:r>
            <a:r>
              <a:rPr lang="en-US" altLang="zh-CN" i="1" baseline="-25000" dirty="0" smtClean="0">
                <a:latin typeface="Courier New" pitchFamily="49" charset="0"/>
                <a:cs typeface="Courier New" pitchFamily="49" charset="0"/>
              </a:rPr>
              <a:t>l</a:t>
            </a:r>
            <a:r>
              <a:rPr lang="en-US" altLang="zh-CN" dirty="0" smtClean="0">
                <a:latin typeface="Courier New" pitchFamily="49" charset="0"/>
                <a:cs typeface="Courier New" pitchFamily="49" charset="0"/>
              </a:rPr>
              <a:t>) mod 26</a:t>
            </a:r>
          </a:p>
          <a:p>
            <a:r>
              <a:rPr lang="en-US" altLang="zh-CN" dirty="0" smtClean="0"/>
              <a:t>Compare the equation with that of the Caesar cipher</a:t>
            </a:r>
          </a:p>
          <a:p>
            <a:pPr algn="ctr">
              <a:buNone/>
            </a:pPr>
            <a:r>
              <a:rPr lang="en-US" i="1" dirty="0" smtClean="0">
                <a:latin typeface="Courier New" pitchFamily="49" charset="0"/>
                <a:cs typeface="Courier New" pitchFamily="49" charset="0"/>
              </a:rPr>
              <a:t>C </a:t>
            </a:r>
            <a:r>
              <a:rPr lang="en-US" dirty="0" smtClean="0">
                <a:latin typeface="Courier New" pitchFamily="49" charset="0"/>
                <a:cs typeface="Courier New" pitchFamily="49" charset="0"/>
              </a:rPr>
              <a:t>= (</a:t>
            </a:r>
            <a:r>
              <a:rPr lang="en-US" i="1" dirty="0" smtClean="0">
                <a:latin typeface="Courier New" pitchFamily="49" charset="0"/>
                <a:cs typeface="Courier New" pitchFamily="49" charset="0"/>
              </a:rPr>
              <a:t>m </a:t>
            </a:r>
            <a:r>
              <a:rPr lang="en-US" dirty="0" smtClean="0">
                <a:latin typeface="Courier New" pitchFamily="49" charset="0"/>
                <a:cs typeface="Courier New" pitchFamily="49" charset="0"/>
              </a:rPr>
              <a:t>+ 3) mod 26</a:t>
            </a:r>
          </a:p>
          <a:p>
            <a:pPr algn="ctr">
              <a:buNone/>
            </a:pPr>
            <a:r>
              <a:rPr lang="en-US" i="1" dirty="0" smtClean="0">
                <a:latin typeface="Courier New" pitchFamily="49" charset="0"/>
                <a:cs typeface="Courier New" pitchFamily="49" charset="0"/>
              </a:rPr>
              <a:t>m </a:t>
            </a:r>
            <a:r>
              <a:rPr lang="en-US" dirty="0" smtClean="0">
                <a:latin typeface="Courier New" pitchFamily="49" charset="0"/>
                <a:cs typeface="Courier New" pitchFamily="49" charset="0"/>
              </a:rPr>
              <a:t>= (</a:t>
            </a:r>
            <a:r>
              <a:rPr lang="en-US" i="1" dirty="0" smtClean="0">
                <a:latin typeface="Courier New" pitchFamily="49" charset="0"/>
                <a:cs typeface="Courier New" pitchFamily="49" charset="0"/>
              </a:rPr>
              <a:t>C </a:t>
            </a:r>
            <a:r>
              <a:rPr lang="en-US" dirty="0" smtClean="0">
                <a:latin typeface="Courier New" pitchFamily="49" charset="0"/>
                <a:cs typeface="Courier New" pitchFamily="49" charset="0"/>
              </a:rPr>
              <a:t>− 3) mod 26</a:t>
            </a:r>
          </a:p>
          <a:p>
            <a:pPr algn="ctr"/>
            <a:endParaRPr lang="en-US" altLang="zh-CN" dirty="0" smtClean="0"/>
          </a:p>
          <a:p>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19</a:t>
            </a:fld>
            <a:endParaRPr lang="zh-CN" altLang="en-US"/>
          </a:p>
        </p:txBody>
      </p:sp>
      <p:sp>
        <p:nvSpPr>
          <p:cNvPr id="7" name="TextBox 6"/>
          <p:cNvSpPr txBox="1"/>
          <p:nvPr/>
        </p:nvSpPr>
        <p:spPr>
          <a:xfrm>
            <a:off x="4929190" y="5867980"/>
            <a:ext cx="3026982" cy="369332"/>
          </a:xfrm>
          <a:prstGeom prst="rect">
            <a:avLst/>
          </a:prstGeom>
          <a:noFill/>
        </p:spPr>
        <p:txBody>
          <a:bodyPr wrap="none" rtlCol="0">
            <a:spAutoFit/>
          </a:bodyPr>
          <a:lstStyle/>
          <a:p>
            <a:r>
              <a:rPr lang="en-US" altLang="zh-CN" i="1" dirty="0" smtClean="0">
                <a:latin typeface="Courier New" pitchFamily="49" charset="0"/>
                <a:cs typeface="Courier New" pitchFamily="49" charset="0"/>
              </a:rPr>
              <a:t>l</a:t>
            </a:r>
            <a:r>
              <a:rPr lang="en-US" altLang="zh-CN" dirty="0" smtClean="0"/>
              <a:t>: the length of the key words</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Shift cipher</a:t>
            </a:r>
            <a:endParaRPr lang="zh-CN" altLang="en-US" dirty="0"/>
          </a:p>
        </p:txBody>
      </p:sp>
      <p:sp>
        <p:nvSpPr>
          <p:cNvPr id="6" name="内容占位符 5"/>
          <p:cNvSpPr>
            <a:spLocks noGrp="1"/>
          </p:cNvSpPr>
          <p:nvPr>
            <p:ph idx="1"/>
          </p:nvPr>
        </p:nvSpPr>
        <p:spPr>
          <a:xfrm>
            <a:off x="453794" y="2492896"/>
            <a:ext cx="8229600" cy="3486375"/>
          </a:xfrm>
        </p:spPr>
        <p:txBody>
          <a:bodyPr>
            <a:normAutofit fontScale="85000" lnSpcReduction="20000"/>
          </a:bodyPr>
          <a:lstStyle/>
          <a:p>
            <a:r>
              <a:rPr lang="en-US" altLang="zh-CN" i="1" dirty="0" smtClean="0"/>
              <a:t>k</a:t>
            </a:r>
            <a:r>
              <a:rPr lang="en-US" altLang="zh-CN" baseline="-25000" dirty="0" smtClean="0"/>
              <a:t>1</a:t>
            </a:r>
            <a:r>
              <a:rPr lang="en-US" altLang="zh-CN" dirty="0" smtClean="0"/>
              <a:t> =</a:t>
            </a:r>
            <a:r>
              <a:rPr lang="en-US" altLang="zh-CN" dirty="0"/>
              <a:t> </a:t>
            </a:r>
            <a:r>
              <a:rPr lang="en-US" altLang="zh-CN" dirty="0" smtClean="0"/>
              <a:t>3</a:t>
            </a:r>
            <a:endParaRPr lang="en-US" altLang="zh-CN" dirty="0"/>
          </a:p>
          <a:p>
            <a:r>
              <a:rPr lang="en-US" altLang="zh-CN" i="1" dirty="0"/>
              <a:t>m</a:t>
            </a:r>
            <a:r>
              <a:rPr lang="en-US" altLang="zh-CN" baseline="-25000" dirty="0"/>
              <a:t>1</a:t>
            </a:r>
            <a:r>
              <a:rPr lang="en-US" altLang="zh-CN" dirty="0"/>
              <a:t> = </a:t>
            </a:r>
            <a:r>
              <a:rPr lang="en-US" altLang="zh-CN" sz="2600" b="1" dirty="0" smtClean="0">
                <a:solidFill>
                  <a:srgbClr val="FF0000"/>
                </a:solidFill>
                <a:latin typeface="Courier New" panose="02070309020205020404" pitchFamily="49" charset="0"/>
                <a:cs typeface="Courier New" panose="02070309020205020404" pitchFamily="49" charset="0"/>
              </a:rPr>
              <a:t>b e g </a:t>
            </a:r>
            <a:r>
              <a:rPr lang="en-US" altLang="zh-CN" sz="2600" b="1" dirty="0" err="1" smtClean="0">
                <a:solidFill>
                  <a:srgbClr val="FF0000"/>
                </a:solidFill>
                <a:latin typeface="Courier New" panose="02070309020205020404" pitchFamily="49" charset="0"/>
                <a:cs typeface="Courier New" panose="02070309020205020404" pitchFamily="49" charset="0"/>
              </a:rPr>
              <a:t>i</a:t>
            </a:r>
            <a:r>
              <a:rPr lang="en-US" altLang="zh-CN" sz="2600" b="1" dirty="0" smtClean="0">
                <a:solidFill>
                  <a:srgbClr val="FF0000"/>
                </a:solidFill>
                <a:latin typeface="Courier New" panose="02070309020205020404" pitchFamily="49" charset="0"/>
                <a:cs typeface="Courier New" panose="02070309020205020404" pitchFamily="49" charset="0"/>
              </a:rPr>
              <a:t> n </a:t>
            </a:r>
            <a:r>
              <a:rPr lang="en-US" altLang="zh-CN" sz="2600" b="1" dirty="0" smtClean="0">
                <a:solidFill>
                  <a:srgbClr val="0070C0"/>
                </a:solidFill>
                <a:latin typeface="Courier New" panose="02070309020205020404" pitchFamily="49" charset="0"/>
                <a:cs typeface="Courier New" panose="02070309020205020404" pitchFamily="49" charset="0"/>
              </a:rPr>
              <a:t>t h e </a:t>
            </a:r>
            <a:r>
              <a:rPr lang="en-US" altLang="zh-CN" sz="2600" b="1" dirty="0" smtClean="0">
                <a:solidFill>
                  <a:srgbClr val="006600"/>
                </a:solidFill>
                <a:latin typeface="Courier New" panose="02070309020205020404" pitchFamily="49" charset="0"/>
                <a:cs typeface="Courier New" panose="02070309020205020404" pitchFamily="49" charset="0"/>
              </a:rPr>
              <a:t>a t </a:t>
            </a:r>
            <a:r>
              <a:rPr lang="en-US" altLang="zh-CN" sz="2600" b="1" dirty="0" err="1" smtClean="0">
                <a:solidFill>
                  <a:srgbClr val="006600"/>
                </a:solidFill>
                <a:latin typeface="Courier New" panose="02070309020205020404" pitchFamily="49" charset="0"/>
                <a:cs typeface="Courier New" panose="02070309020205020404" pitchFamily="49" charset="0"/>
              </a:rPr>
              <a:t>t</a:t>
            </a:r>
            <a:r>
              <a:rPr lang="en-US" altLang="zh-CN" sz="2600" b="1" dirty="0" smtClean="0">
                <a:solidFill>
                  <a:srgbClr val="006600"/>
                </a:solidFill>
                <a:latin typeface="Courier New" panose="02070309020205020404" pitchFamily="49" charset="0"/>
                <a:cs typeface="Courier New" panose="02070309020205020404" pitchFamily="49" charset="0"/>
              </a:rPr>
              <a:t> a c k </a:t>
            </a:r>
            <a:r>
              <a:rPr lang="en-US" altLang="zh-CN" sz="2600" b="1" dirty="0" smtClean="0">
                <a:solidFill>
                  <a:srgbClr val="0000CC"/>
                </a:solidFill>
                <a:latin typeface="Courier New" panose="02070309020205020404" pitchFamily="49" charset="0"/>
                <a:cs typeface="Courier New" panose="02070309020205020404" pitchFamily="49" charset="0"/>
              </a:rPr>
              <a:t>n o w</a:t>
            </a:r>
            <a:endParaRPr lang="en-US" altLang="zh-CN" sz="2600" b="1" dirty="0">
              <a:solidFill>
                <a:srgbClr val="0000CC"/>
              </a:solidFill>
              <a:latin typeface="Courier New" panose="02070309020205020404" pitchFamily="49" charset="0"/>
              <a:cs typeface="Courier New" panose="02070309020205020404" pitchFamily="49" charset="0"/>
            </a:endParaRPr>
          </a:p>
          <a:p>
            <a:r>
              <a:rPr lang="en-US" altLang="zh-CN" i="1" dirty="0" smtClean="0"/>
              <a:t>C</a:t>
            </a:r>
            <a:r>
              <a:rPr lang="en-US" altLang="zh-CN" baseline="-25000" dirty="0" smtClean="0"/>
              <a:t>1</a:t>
            </a:r>
            <a:r>
              <a:rPr lang="en-US" altLang="zh-CN" dirty="0" smtClean="0"/>
              <a:t>  =</a:t>
            </a:r>
            <a:endParaRPr lang="en-US" altLang="zh-CN" b="1" dirty="0" smtClean="0"/>
          </a:p>
          <a:p>
            <a:endParaRPr lang="en-US" altLang="zh-CN" dirty="0" smtClean="0"/>
          </a:p>
          <a:p>
            <a:r>
              <a:rPr lang="en-US" altLang="zh-CN" i="1" dirty="0" smtClean="0"/>
              <a:t>C</a:t>
            </a:r>
            <a:r>
              <a:rPr lang="en-US" altLang="zh-CN" baseline="-25000" dirty="0" smtClean="0"/>
              <a:t>2</a:t>
            </a:r>
            <a:r>
              <a:rPr lang="en-US" altLang="zh-CN" dirty="0" smtClean="0"/>
              <a:t> = </a:t>
            </a:r>
            <a:r>
              <a:rPr lang="en-US" altLang="zh-CN" sz="2600" dirty="0" smtClean="0">
                <a:latin typeface="Courier New" panose="02070309020205020404" pitchFamily="49" charset="0"/>
                <a:cs typeface="Courier New" panose="02070309020205020404" pitchFamily="49" charset="0"/>
              </a:rPr>
              <a:t>O V D T H U F W V Z </a:t>
            </a:r>
            <a:r>
              <a:rPr lang="en-US" altLang="zh-CN" sz="2600" dirty="0" err="1" smtClean="0">
                <a:latin typeface="Courier New" panose="02070309020205020404" pitchFamily="49" charset="0"/>
                <a:cs typeface="Courier New" panose="02070309020205020404" pitchFamily="49" charset="0"/>
              </a:rPr>
              <a:t>Z</a:t>
            </a:r>
            <a:r>
              <a:rPr lang="en-US" altLang="zh-CN" sz="2600" dirty="0" smtClean="0">
                <a:latin typeface="Courier New" panose="02070309020205020404" pitchFamily="49" charset="0"/>
                <a:cs typeface="Courier New" panose="02070309020205020404" pitchFamily="49" charset="0"/>
              </a:rPr>
              <a:t> P I S L R L F Z H Y L A O L Y L</a:t>
            </a:r>
            <a:r>
              <a:rPr lang="en-US" altLang="zh-CN" dirty="0" smtClean="0"/>
              <a:t> </a:t>
            </a:r>
          </a:p>
          <a:p>
            <a:r>
              <a:rPr lang="en-US" altLang="zh-CN" i="1" dirty="0" smtClean="0"/>
              <a:t>k</a:t>
            </a:r>
            <a:r>
              <a:rPr lang="en-US" altLang="zh-CN" baseline="-25000" dirty="0" smtClean="0"/>
              <a:t>2</a:t>
            </a:r>
            <a:r>
              <a:rPr lang="en-US" altLang="zh-CN" dirty="0" smtClean="0"/>
              <a:t> </a:t>
            </a:r>
            <a:r>
              <a:rPr lang="en-US" altLang="zh-CN" dirty="0"/>
              <a:t>= ?</a:t>
            </a:r>
          </a:p>
          <a:p>
            <a:r>
              <a:rPr lang="en-US" altLang="zh-CN" i="1" dirty="0" smtClean="0"/>
              <a:t>m</a:t>
            </a:r>
            <a:r>
              <a:rPr lang="en-US" altLang="zh-CN" baseline="-25000" dirty="0" smtClean="0"/>
              <a:t>2</a:t>
            </a:r>
            <a:r>
              <a:rPr lang="en-US" altLang="zh-CN" dirty="0" smtClean="0"/>
              <a:t> </a:t>
            </a:r>
            <a:r>
              <a:rPr lang="en-US" altLang="zh-CN" dirty="0"/>
              <a:t>= ? </a:t>
            </a:r>
            <a:endParaRPr lang="en-US" altLang="zh-CN" dirty="0" smtClean="0"/>
          </a:p>
          <a:p>
            <a:endParaRPr lang="en-US" altLang="zh-CN"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a:t>
            </a:fld>
            <a:endParaRPr lang="zh-CN" altLang="en-US"/>
          </a:p>
        </p:txBody>
      </p:sp>
      <p:graphicFrame>
        <p:nvGraphicFramePr>
          <p:cNvPr id="7" name="内容占位符 6"/>
          <p:cNvGraphicFramePr>
            <a:graphicFrameLocks/>
          </p:cNvGraphicFramePr>
          <p:nvPr>
            <p:extLst>
              <p:ext uri="{D42A27DB-BD31-4B8C-83A1-F6EECF244321}">
                <p14:modId xmlns:p14="http://schemas.microsoft.com/office/powerpoint/2010/main" xmlns="" val="4127734184"/>
              </p:ext>
            </p:extLst>
          </p:nvPr>
        </p:nvGraphicFramePr>
        <p:xfrm>
          <a:off x="611560" y="1600200"/>
          <a:ext cx="8229598" cy="741680"/>
        </p:xfrm>
        <a:graphic>
          <a:graphicData uri="http://schemas.openxmlformats.org/drawingml/2006/table">
            <a:tbl>
              <a:tblPr firstRow="1" bandRow="1">
                <a:tableStyleId>{5C22544A-7EE6-4342-B048-85BDC9FD1C3A}</a:tableStyleId>
              </a:tblPr>
              <a:tblGrid>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tblGrid>
              <a:tr h="370840">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g</a:t>
                      </a:r>
                      <a:endParaRPr lang="zh-CN" altLang="en-US" dirty="0"/>
                    </a:p>
                  </a:txBody>
                  <a:tcPr/>
                </a:tc>
                <a:tc>
                  <a:txBody>
                    <a:bodyPr/>
                    <a:lstStyle/>
                    <a:p>
                      <a:r>
                        <a:rPr lang="en-US" altLang="zh-CN" dirty="0" smtClean="0"/>
                        <a:t>h</a:t>
                      </a:r>
                      <a:endParaRPr lang="zh-CN" altLang="en-US" dirty="0"/>
                    </a:p>
                  </a:txBody>
                  <a:tcPr/>
                </a:tc>
                <a:tc>
                  <a:txBody>
                    <a:bodyPr/>
                    <a:lstStyle/>
                    <a:p>
                      <a:r>
                        <a:rPr lang="en-US" altLang="zh-CN" dirty="0" smtClean="0"/>
                        <a:t>i</a:t>
                      </a:r>
                      <a:endParaRPr lang="zh-CN" altLang="en-US" dirty="0"/>
                    </a:p>
                  </a:txBody>
                  <a:tcPr/>
                </a:tc>
                <a:tc>
                  <a:txBody>
                    <a:bodyPr/>
                    <a:lstStyle/>
                    <a:p>
                      <a:r>
                        <a:rPr lang="en-US" altLang="zh-CN" dirty="0" smtClean="0"/>
                        <a:t>j</a:t>
                      </a:r>
                      <a:endParaRPr lang="zh-CN" altLang="en-US" dirty="0"/>
                    </a:p>
                  </a:txBody>
                  <a:tcPr/>
                </a:tc>
                <a:tc>
                  <a:txBody>
                    <a:bodyPr/>
                    <a:lstStyle/>
                    <a:p>
                      <a:r>
                        <a:rPr lang="en-US" altLang="zh-CN" dirty="0" smtClean="0"/>
                        <a:t>k</a:t>
                      </a:r>
                      <a:endParaRPr lang="zh-CN" altLang="en-US" dirty="0"/>
                    </a:p>
                  </a:txBody>
                  <a:tcPr/>
                </a:tc>
                <a:tc>
                  <a:txBody>
                    <a:bodyPr/>
                    <a:lstStyle/>
                    <a:p>
                      <a:r>
                        <a:rPr lang="en-US" altLang="zh-CN" dirty="0" smtClean="0"/>
                        <a:t>l</a:t>
                      </a:r>
                      <a:endParaRPr lang="zh-CN" altLang="en-US" dirty="0"/>
                    </a:p>
                  </a:txBody>
                  <a:tcPr/>
                </a:tc>
                <a:tc>
                  <a:txBody>
                    <a:bodyPr/>
                    <a:lstStyle/>
                    <a:p>
                      <a:r>
                        <a:rPr lang="en-US" altLang="zh-CN" dirty="0" smtClean="0"/>
                        <a:t>m</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o</a:t>
                      </a:r>
                      <a:endParaRPr lang="zh-CN" altLang="en-US" dirty="0"/>
                    </a:p>
                  </a:txBody>
                  <a:tcPr/>
                </a:tc>
                <a:tc>
                  <a:txBody>
                    <a:bodyPr/>
                    <a:lstStyle/>
                    <a:p>
                      <a:r>
                        <a:rPr lang="en-US" altLang="zh-CN" dirty="0" smtClean="0"/>
                        <a:t>p</a:t>
                      </a:r>
                      <a:endParaRPr lang="zh-CN" altLang="en-US" dirty="0"/>
                    </a:p>
                  </a:txBody>
                  <a:tcPr/>
                </a:tc>
                <a:tc>
                  <a:txBody>
                    <a:bodyPr/>
                    <a:lstStyle/>
                    <a:p>
                      <a:r>
                        <a:rPr lang="en-US" altLang="zh-CN" dirty="0" smtClean="0"/>
                        <a:t>q</a:t>
                      </a:r>
                      <a:endParaRPr lang="zh-CN" altLang="en-US" dirty="0"/>
                    </a:p>
                  </a:txBody>
                  <a:tcPr/>
                </a:tc>
                <a:tc>
                  <a:txBody>
                    <a:bodyPr/>
                    <a:lstStyle/>
                    <a:p>
                      <a:r>
                        <a:rPr lang="en-US" altLang="zh-CN" dirty="0" smtClean="0"/>
                        <a:t>r</a:t>
                      </a:r>
                      <a:endParaRPr lang="zh-CN" altLang="en-US" dirty="0"/>
                    </a:p>
                  </a:txBody>
                  <a:tcPr/>
                </a:tc>
                <a:tc>
                  <a:txBody>
                    <a:bodyPr/>
                    <a:lstStyle/>
                    <a:p>
                      <a:r>
                        <a:rPr lang="en-US" altLang="zh-CN" dirty="0" smtClean="0"/>
                        <a:t>s</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u</a:t>
                      </a:r>
                      <a:endParaRPr lang="zh-CN" altLang="en-US" dirty="0"/>
                    </a:p>
                  </a:txBody>
                  <a:tcPr/>
                </a:tc>
                <a:tc>
                  <a:txBody>
                    <a:bodyPr/>
                    <a:lstStyle/>
                    <a:p>
                      <a:r>
                        <a:rPr lang="en-US" altLang="zh-CN" dirty="0" smtClean="0"/>
                        <a:t>v</a:t>
                      </a:r>
                      <a:endParaRPr lang="zh-CN" altLang="en-US" dirty="0"/>
                    </a:p>
                  </a:txBody>
                  <a:tcPr/>
                </a:tc>
                <a:tc>
                  <a:txBody>
                    <a:bodyPr/>
                    <a:lstStyle/>
                    <a:p>
                      <a:r>
                        <a:rPr lang="en-US" altLang="zh-CN" dirty="0" smtClean="0"/>
                        <a:t>w</a:t>
                      </a:r>
                      <a:endParaRPr lang="zh-CN" altLang="en-US" dirty="0"/>
                    </a:p>
                  </a:txBody>
                  <a:tcPr/>
                </a:tc>
                <a:tc>
                  <a:txBody>
                    <a:bodyPr/>
                    <a:lstStyle/>
                    <a:p>
                      <a:r>
                        <a:rPr lang="en-US" altLang="zh-CN" dirty="0" smtClean="0"/>
                        <a:t>x</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z</a:t>
                      </a:r>
                      <a:endParaRPr lang="zh-CN" altLang="en-US" dirty="0"/>
                    </a:p>
                  </a:txBody>
                  <a:tcPr/>
                </a:tc>
              </a:tr>
              <a:tr h="370840">
                <a:tc>
                  <a:txBody>
                    <a:bodyPr/>
                    <a:lstStyle/>
                    <a:p>
                      <a:r>
                        <a:rPr lang="en-US" altLang="zh-CN" dirty="0" smtClean="0"/>
                        <a:t>D</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G</a:t>
                      </a:r>
                      <a:endParaRPr lang="zh-CN" altLang="en-US" dirty="0"/>
                    </a:p>
                  </a:txBody>
                  <a:tcPr/>
                </a:tc>
                <a:tc>
                  <a:txBody>
                    <a:bodyPr/>
                    <a:lstStyle/>
                    <a:p>
                      <a:r>
                        <a:rPr lang="en-US" altLang="zh-CN" dirty="0" smtClean="0"/>
                        <a:t>H</a:t>
                      </a:r>
                      <a:endParaRPr lang="zh-CN" altLang="en-US" dirty="0"/>
                    </a:p>
                  </a:txBody>
                  <a:tcPr/>
                </a:tc>
                <a:tc>
                  <a:txBody>
                    <a:bodyPr/>
                    <a:lstStyle/>
                    <a:p>
                      <a:r>
                        <a:rPr lang="en-US" altLang="zh-CN" dirty="0" smtClean="0"/>
                        <a:t>I</a:t>
                      </a:r>
                      <a:endParaRPr lang="zh-CN" altLang="en-US" dirty="0"/>
                    </a:p>
                  </a:txBody>
                  <a:tcPr/>
                </a:tc>
                <a:tc>
                  <a:txBody>
                    <a:bodyPr/>
                    <a:lstStyle/>
                    <a:p>
                      <a:r>
                        <a:rPr lang="en-US" altLang="zh-CN" dirty="0" smtClean="0"/>
                        <a:t>J</a:t>
                      </a:r>
                      <a:endParaRPr lang="zh-CN" altLang="en-US" dirty="0"/>
                    </a:p>
                  </a:txBody>
                  <a:tcPr/>
                </a:tc>
                <a:tc>
                  <a:txBody>
                    <a:bodyPr/>
                    <a:lstStyle/>
                    <a:p>
                      <a:r>
                        <a:rPr lang="en-US" altLang="zh-CN" dirty="0" smtClean="0"/>
                        <a:t>K</a:t>
                      </a:r>
                      <a:endParaRPr lang="zh-CN" altLang="en-US" dirty="0"/>
                    </a:p>
                  </a:txBody>
                  <a:tcPr/>
                </a:tc>
                <a:tc>
                  <a:txBody>
                    <a:bodyPr/>
                    <a:lstStyle/>
                    <a:p>
                      <a:r>
                        <a:rPr lang="en-US" altLang="zh-CN" dirty="0" smtClean="0"/>
                        <a:t>L</a:t>
                      </a:r>
                      <a:endParaRPr lang="zh-CN" altLang="en-US" dirty="0"/>
                    </a:p>
                  </a:txBody>
                  <a:tcPr/>
                </a:tc>
                <a:tc>
                  <a:txBody>
                    <a:bodyPr/>
                    <a:lstStyle/>
                    <a:p>
                      <a:r>
                        <a:rPr lang="en-US" altLang="zh-CN" dirty="0" smtClean="0"/>
                        <a:t>M</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O</a:t>
                      </a:r>
                      <a:endParaRPr lang="zh-CN" altLang="en-US" dirty="0"/>
                    </a:p>
                  </a:txBody>
                  <a:tcPr/>
                </a:tc>
                <a:tc>
                  <a:txBody>
                    <a:bodyPr/>
                    <a:lstStyle/>
                    <a:p>
                      <a:r>
                        <a:rPr lang="en-US" altLang="zh-CN" dirty="0" smtClean="0"/>
                        <a:t>P</a:t>
                      </a:r>
                      <a:endParaRPr lang="zh-CN" altLang="en-US" dirty="0"/>
                    </a:p>
                  </a:txBody>
                  <a:tcPr/>
                </a:tc>
                <a:tc>
                  <a:txBody>
                    <a:bodyPr/>
                    <a:lstStyle/>
                    <a:p>
                      <a:r>
                        <a:rPr lang="en-US" altLang="zh-CN" dirty="0" smtClean="0"/>
                        <a:t>Q</a:t>
                      </a:r>
                      <a:endParaRPr lang="zh-CN" altLang="en-US" dirty="0"/>
                    </a:p>
                  </a:txBody>
                  <a:tcPr/>
                </a:tc>
                <a:tc>
                  <a:txBody>
                    <a:bodyPr/>
                    <a:lstStyle/>
                    <a:p>
                      <a:r>
                        <a:rPr lang="en-US" altLang="zh-CN" dirty="0" smtClean="0"/>
                        <a:t>R</a:t>
                      </a:r>
                      <a:endParaRPr lang="zh-CN" altLang="en-US" dirty="0"/>
                    </a:p>
                  </a:txBody>
                  <a:tcPr/>
                </a:tc>
                <a:tc>
                  <a:txBody>
                    <a:bodyPr/>
                    <a:lstStyle/>
                    <a:p>
                      <a:r>
                        <a:rPr lang="en-US" altLang="zh-CN" dirty="0" smtClean="0"/>
                        <a:t>S</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U</a:t>
                      </a:r>
                      <a:endParaRPr lang="zh-CN" altLang="en-US" dirty="0"/>
                    </a:p>
                  </a:txBody>
                  <a:tcPr/>
                </a:tc>
                <a:tc>
                  <a:txBody>
                    <a:bodyPr/>
                    <a:lstStyle/>
                    <a:p>
                      <a:r>
                        <a:rPr lang="en-US" altLang="zh-CN" dirty="0" smtClean="0"/>
                        <a:t>V</a:t>
                      </a:r>
                      <a:endParaRPr lang="zh-CN" altLang="en-US" dirty="0"/>
                    </a:p>
                  </a:txBody>
                  <a:tcPr/>
                </a:tc>
                <a:tc>
                  <a:txBody>
                    <a:bodyPr/>
                    <a:lstStyle/>
                    <a:p>
                      <a:r>
                        <a:rPr lang="en-US" altLang="zh-CN" dirty="0" smtClean="0"/>
                        <a:t>W</a:t>
                      </a:r>
                      <a:endParaRPr lang="zh-CN" altLang="en-US" dirty="0"/>
                    </a:p>
                  </a:txBody>
                  <a:tcPr/>
                </a:tc>
                <a:tc>
                  <a:txBody>
                    <a:bodyPr/>
                    <a:lstStyle/>
                    <a:p>
                      <a:r>
                        <a:rPr lang="en-US" altLang="zh-CN" dirty="0" smtClean="0"/>
                        <a:t>X</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Z</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r>
            </a:tbl>
          </a:graphicData>
        </a:graphic>
      </p:graphicFrame>
      <p:sp>
        <p:nvSpPr>
          <p:cNvPr id="9" name="文本框 8"/>
          <p:cNvSpPr txBox="1"/>
          <p:nvPr/>
        </p:nvSpPr>
        <p:spPr>
          <a:xfrm>
            <a:off x="1744125" y="4797152"/>
            <a:ext cx="369012" cy="461665"/>
          </a:xfrm>
          <a:prstGeom prst="rect">
            <a:avLst/>
          </a:prstGeom>
          <a:noFill/>
        </p:spPr>
        <p:txBody>
          <a:bodyPr wrap="none" rtlCol="0">
            <a:spAutoFit/>
          </a:bodyPr>
          <a:lstStyle/>
          <a:p>
            <a:r>
              <a:rPr lang="en-US" altLang="zh-CN" sz="2400" dirty="0" smtClean="0">
                <a:latin typeface="Courier New" panose="02070309020205020404" pitchFamily="49" charset="0"/>
                <a:cs typeface="Courier New" panose="02070309020205020404" pitchFamily="49" charset="0"/>
              </a:rPr>
              <a:t>7</a:t>
            </a:r>
            <a:endParaRPr lang="zh-CN" altLang="en-US" sz="2400" dirty="0">
              <a:latin typeface="Courier New" panose="02070309020205020404" pitchFamily="49" charset="0"/>
              <a:cs typeface="Courier New" panose="02070309020205020404" pitchFamily="49" charset="0"/>
            </a:endParaRPr>
          </a:p>
        </p:txBody>
      </p:sp>
      <p:sp>
        <p:nvSpPr>
          <p:cNvPr id="10" name="文本框 9"/>
          <p:cNvSpPr txBox="1"/>
          <p:nvPr/>
        </p:nvSpPr>
        <p:spPr>
          <a:xfrm>
            <a:off x="1524000" y="3327021"/>
            <a:ext cx="5791970" cy="430887"/>
          </a:xfrm>
          <a:prstGeom prst="rect">
            <a:avLst/>
          </a:prstGeom>
          <a:noFill/>
        </p:spPr>
        <p:txBody>
          <a:bodyPr wrap="none" rtlCol="0">
            <a:spAutoFit/>
          </a:bodyPr>
          <a:lstStyle/>
          <a:p>
            <a:r>
              <a:rPr lang="en-US" altLang="zh-CN" sz="2200" b="1" dirty="0">
                <a:solidFill>
                  <a:srgbClr val="FF0000"/>
                </a:solidFill>
                <a:latin typeface="Courier New" panose="02070309020205020404" pitchFamily="49" charset="0"/>
                <a:cs typeface="Courier New" panose="02070309020205020404" pitchFamily="49" charset="0"/>
              </a:rPr>
              <a:t>E H J L Q </a:t>
            </a:r>
            <a:r>
              <a:rPr lang="en-US" altLang="zh-CN" sz="2200" b="1" dirty="0">
                <a:solidFill>
                  <a:srgbClr val="0070C0"/>
                </a:solidFill>
                <a:latin typeface="Courier New" panose="02070309020205020404" pitchFamily="49" charset="0"/>
                <a:cs typeface="Courier New" panose="02070309020205020404" pitchFamily="49" charset="0"/>
              </a:rPr>
              <a:t>W K H </a:t>
            </a:r>
            <a:r>
              <a:rPr lang="en-US" altLang="zh-CN" sz="2200" b="1" dirty="0">
                <a:solidFill>
                  <a:srgbClr val="006600"/>
                </a:solidFill>
                <a:latin typeface="Courier New" panose="02070309020205020404" pitchFamily="49" charset="0"/>
                <a:cs typeface="Courier New" panose="02070309020205020404" pitchFamily="49" charset="0"/>
              </a:rPr>
              <a:t>D W </a:t>
            </a:r>
            <a:r>
              <a:rPr lang="en-US" altLang="zh-CN" sz="2200" b="1" dirty="0" err="1">
                <a:solidFill>
                  <a:srgbClr val="006600"/>
                </a:solidFill>
                <a:latin typeface="Courier New" panose="02070309020205020404" pitchFamily="49" charset="0"/>
                <a:cs typeface="Courier New" panose="02070309020205020404" pitchFamily="49" charset="0"/>
              </a:rPr>
              <a:t>W</a:t>
            </a:r>
            <a:r>
              <a:rPr lang="en-US" altLang="zh-CN" sz="2200" b="1" dirty="0">
                <a:solidFill>
                  <a:srgbClr val="006600"/>
                </a:solidFill>
                <a:latin typeface="Courier New" panose="02070309020205020404" pitchFamily="49" charset="0"/>
                <a:cs typeface="Courier New" panose="02070309020205020404" pitchFamily="49" charset="0"/>
              </a:rPr>
              <a:t> D F N</a:t>
            </a:r>
            <a:r>
              <a:rPr lang="en-US" altLang="zh-CN" sz="2200" b="1" dirty="0">
                <a:solidFill>
                  <a:srgbClr val="0000CC"/>
                </a:solidFill>
                <a:latin typeface="Courier New" panose="02070309020205020404" pitchFamily="49" charset="0"/>
                <a:cs typeface="Courier New" panose="02070309020205020404" pitchFamily="49" charset="0"/>
              </a:rPr>
              <a:t> Q R Z</a:t>
            </a:r>
            <a:endParaRPr lang="en-US" altLang="zh-CN" sz="2200" b="1" dirty="0"/>
          </a:p>
        </p:txBody>
      </p:sp>
      <p:graphicFrame>
        <p:nvGraphicFramePr>
          <p:cNvPr id="11" name="表格 10"/>
          <p:cNvGraphicFramePr>
            <a:graphicFrameLocks noGrp="1"/>
          </p:cNvGraphicFramePr>
          <p:nvPr>
            <p:extLst>
              <p:ext uri="{D42A27DB-BD31-4B8C-83A1-F6EECF244321}">
                <p14:modId xmlns:p14="http://schemas.microsoft.com/office/powerpoint/2010/main" xmlns="" val="664704713"/>
              </p:ext>
            </p:extLst>
          </p:nvPr>
        </p:nvGraphicFramePr>
        <p:xfrm>
          <a:off x="4788024" y="4725144"/>
          <a:ext cx="4104456" cy="949960"/>
        </p:xfrm>
        <a:graphic>
          <a:graphicData uri="http://schemas.openxmlformats.org/drawingml/2006/table">
            <a:tbl>
              <a:tblPr firstRow="1" bandRow="1">
                <a:tableStyleId>{5C22544A-7EE6-4342-B048-85BDC9FD1C3A}</a:tableStyleId>
              </a:tblPr>
              <a:tblGrid>
                <a:gridCol w="1730870"/>
                <a:gridCol w="2373586"/>
              </a:tblGrid>
              <a:tr h="370840">
                <a:tc>
                  <a:txBody>
                    <a:bodyPr/>
                    <a:lstStyle/>
                    <a:p>
                      <a:r>
                        <a:rPr lang="en-US" altLang="zh-CN" sz="1600" dirty="0" smtClean="0"/>
                        <a:t>Types of Attack</a:t>
                      </a:r>
                      <a:endParaRPr lang="zh-CN" altLang="en-US" sz="1600" dirty="0"/>
                    </a:p>
                  </a:txBody>
                  <a:tcPr/>
                </a:tc>
                <a:tc>
                  <a:txBody>
                    <a:bodyPr/>
                    <a:lstStyle/>
                    <a:p>
                      <a:r>
                        <a:rPr lang="en-US" altLang="zh-CN" sz="1600" dirty="0" smtClean="0"/>
                        <a:t>Known to Cryptanalyst</a:t>
                      </a:r>
                      <a:endParaRPr lang="zh-CN" altLang="en-US" sz="1600" dirty="0"/>
                    </a:p>
                  </a:txBody>
                  <a:tcPr/>
                </a:tc>
              </a:tr>
              <a:tr h="370840">
                <a:tc>
                  <a:txBody>
                    <a:bodyPr/>
                    <a:lstStyle/>
                    <a:p>
                      <a:r>
                        <a:rPr lang="en-US" altLang="zh-CN" sz="1600" dirty="0" err="1" smtClean="0"/>
                        <a:t>Ciphertext</a:t>
                      </a:r>
                      <a:r>
                        <a:rPr lang="en-US" altLang="zh-CN" sz="1600" dirty="0" smtClean="0"/>
                        <a:t> Only Attack (COA)</a:t>
                      </a:r>
                      <a:endParaRPr lang="zh-CN" altLang="en-US" sz="1600" dirty="0"/>
                    </a:p>
                  </a:txBody>
                  <a:tcPr/>
                </a:tc>
                <a:tc>
                  <a:txBody>
                    <a:bodyPr/>
                    <a:lstStyle/>
                    <a:p>
                      <a:pPr>
                        <a:buFont typeface="Arial" pitchFamily="34" charset="0"/>
                        <a:buChar char="•"/>
                      </a:pPr>
                      <a:r>
                        <a:rPr lang="en-US" altLang="zh-CN" sz="1600" dirty="0" smtClean="0"/>
                        <a:t>Encryption algorithm</a:t>
                      </a:r>
                    </a:p>
                    <a:p>
                      <a:pPr>
                        <a:buFont typeface="Arial" pitchFamily="34" charset="0"/>
                        <a:buChar char="•"/>
                      </a:pPr>
                      <a:r>
                        <a:rPr lang="en-US" altLang="zh-CN" sz="1600" dirty="0" err="1" smtClean="0"/>
                        <a:t>Ciphertext</a:t>
                      </a:r>
                      <a:endParaRPr lang="en-US" altLang="zh-CN" sz="1600" dirty="0" smtClean="0"/>
                    </a:p>
                  </a:txBody>
                  <a:tcPr/>
                </a:tc>
              </a:tr>
            </a:tbl>
          </a:graphicData>
        </a:graphic>
      </p:graphicFrame>
      <p:sp>
        <p:nvSpPr>
          <p:cNvPr id="12" name="文本框 11"/>
          <p:cNvSpPr txBox="1"/>
          <p:nvPr/>
        </p:nvSpPr>
        <p:spPr>
          <a:xfrm>
            <a:off x="2136297" y="4955860"/>
            <a:ext cx="2535053" cy="707886"/>
          </a:xfrm>
          <a:prstGeom prst="rect">
            <a:avLst/>
          </a:prstGeom>
          <a:noFill/>
        </p:spPr>
        <p:txBody>
          <a:bodyPr wrap="none" rtlCol="0">
            <a:spAutoFit/>
          </a:bodyPr>
          <a:lstStyle/>
          <a:p>
            <a:r>
              <a:rPr lang="en-US" altLang="zh-CN" sz="2000" dirty="0"/>
              <a:t>Brute-force </a:t>
            </a:r>
            <a:r>
              <a:rPr lang="en-US" altLang="zh-CN" sz="2000" dirty="0" smtClean="0"/>
              <a:t>attack</a:t>
            </a:r>
          </a:p>
          <a:p>
            <a:r>
              <a:rPr lang="en-US" altLang="zh-CN" sz="2000" dirty="0" smtClean="0"/>
              <a:t>Try </a:t>
            </a:r>
            <a:r>
              <a:rPr lang="en-US" altLang="zh-CN" sz="2000" dirty="0"/>
              <a:t>all 26 possible </a:t>
            </a:r>
            <a:r>
              <a:rPr lang="en-US" altLang="zh-CN" sz="2000" dirty="0" smtClean="0"/>
              <a:t>keys</a:t>
            </a:r>
            <a:endParaRPr lang="zh-CN" altLang="en-US" sz="2000" dirty="0"/>
          </a:p>
        </p:txBody>
      </p:sp>
      <p:sp>
        <p:nvSpPr>
          <p:cNvPr id="13" name="TextBox 12"/>
          <p:cNvSpPr txBox="1"/>
          <p:nvPr/>
        </p:nvSpPr>
        <p:spPr>
          <a:xfrm>
            <a:off x="8215002" y="29815"/>
            <a:ext cx="915700" cy="461665"/>
          </a:xfrm>
          <a:prstGeom prst="rect">
            <a:avLst/>
          </a:prstGeom>
          <a:noFill/>
        </p:spPr>
        <p:txBody>
          <a:bodyPr wrap="none" rtlCol="0">
            <a:spAutoFit/>
          </a:bodyPr>
          <a:lstStyle/>
          <a:p>
            <a:r>
              <a:rPr lang="en-US" altLang="zh-CN" sz="2400" dirty="0" smtClean="0">
                <a:solidFill>
                  <a:srgbClr val="FF0000"/>
                </a:solidFill>
              </a:rPr>
              <a:t>Recall</a:t>
            </a:r>
            <a:endParaRPr lang="zh-CN" altLang="en-US" sz="2400" dirty="0">
              <a:solidFill>
                <a:srgbClr val="FF0000"/>
              </a:solidFill>
            </a:endParaRPr>
          </a:p>
        </p:txBody>
      </p:sp>
    </p:spTree>
    <p:extLst>
      <p:ext uri="{BB962C8B-B14F-4D97-AF65-F5344CB8AC3E}">
        <p14:creationId xmlns:p14="http://schemas.microsoft.com/office/powerpoint/2010/main" xmlns="" val="427817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Why does </a:t>
            </a:r>
            <a:r>
              <a:rPr lang="en-US" altLang="zh-CN" dirty="0" err="1" smtClean="0"/>
              <a:t>Vigenère</a:t>
            </a:r>
            <a:r>
              <a:rPr lang="en-US" altLang="zh-CN" dirty="0" smtClean="0"/>
              <a:t> cipher belong to </a:t>
            </a:r>
            <a:r>
              <a:rPr lang="en-US" altLang="zh-CN" dirty="0" err="1" smtClean="0"/>
              <a:t>monoalphabetic</a:t>
            </a:r>
            <a:r>
              <a:rPr lang="en-US" altLang="zh-CN" dirty="0" smtClean="0"/>
              <a:t> cipher?</a:t>
            </a:r>
            <a:endParaRPr lang="zh-CN" altLang="en-US" dirty="0"/>
          </a:p>
        </p:txBody>
      </p:sp>
      <p:sp>
        <p:nvSpPr>
          <p:cNvPr id="4" name="日期占位符 3"/>
          <p:cNvSpPr>
            <a:spLocks noGrp="1"/>
          </p:cNvSpPr>
          <p:nvPr>
            <p:ph type="dt" sz="half" idx="10"/>
          </p:nvPr>
        </p:nvSpPr>
        <p:spPr/>
        <p:txBody>
          <a:bodyPr/>
          <a:lstStyle/>
          <a:p>
            <a:r>
              <a:rPr lang="en-US" altLang="zh-CN" smtClean="0"/>
              <a:t>Wed, 19/9/2018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Cryptography-Lect2</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20</a:t>
            </a:fld>
            <a:endParaRPr lang="zh-CN" altLang="en-US"/>
          </a:p>
        </p:txBody>
      </p:sp>
    </p:spTree>
    <p:extLst>
      <p:ext uri="{BB962C8B-B14F-4D97-AF65-F5344CB8AC3E}">
        <p14:creationId xmlns:p14="http://schemas.microsoft.com/office/powerpoint/2010/main" xmlns="" val="2742767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Security analysis</a:t>
            </a:r>
            <a:endParaRPr lang="zh-CN" altLang="en-US" dirty="0"/>
          </a:p>
        </p:txBody>
      </p:sp>
      <p:sp>
        <p:nvSpPr>
          <p:cNvPr id="6" name="内容占位符 5"/>
          <p:cNvSpPr>
            <a:spLocks noGrp="1"/>
          </p:cNvSpPr>
          <p:nvPr>
            <p:ph idx="1"/>
          </p:nvPr>
        </p:nvSpPr>
        <p:spPr/>
        <p:txBody>
          <a:bodyPr>
            <a:normAutofit fontScale="92500" lnSpcReduction="20000"/>
          </a:bodyPr>
          <a:lstStyle/>
          <a:p>
            <a:r>
              <a:rPr lang="en-US" altLang="zh-CN" dirty="0" smtClean="0"/>
              <a:t>The relative frequency distribution becomes obscured, but not totally lost</a:t>
            </a:r>
          </a:p>
          <a:p>
            <a:r>
              <a:rPr lang="en-US" altLang="zh-CN" dirty="0" smtClean="0"/>
              <a:t>Obviously, the longer the encryption key, the greater the masking of the structure of the plaintext</a:t>
            </a:r>
          </a:p>
          <a:p>
            <a:r>
              <a:rPr lang="en-US" altLang="zh-CN" dirty="0" smtClean="0"/>
              <a:t>How to break it? Cha1.3, P14-16</a:t>
            </a:r>
          </a:p>
          <a:p>
            <a:r>
              <a:rPr lang="en-US" altLang="zh-CN" b="1" dirty="0" err="1" smtClean="0"/>
              <a:t>Autokey</a:t>
            </a:r>
            <a:r>
              <a:rPr lang="en-US" altLang="zh-CN" b="1" dirty="0" smtClean="0"/>
              <a:t> system</a:t>
            </a:r>
            <a:r>
              <a:rPr lang="en-US" altLang="zh-CN" dirty="0" smtClean="0"/>
              <a:t>: The best possible key is as long as the plaintext message and consists of a purely random permutation of the 26 letters of the alphabet, which is labeled “Random </a:t>
            </a:r>
            <a:r>
              <a:rPr lang="en-US" altLang="zh-CN" dirty="0" err="1" smtClean="0"/>
              <a:t>polyalphabetic</a:t>
            </a:r>
            <a:r>
              <a:rPr lang="en-US" altLang="zh-CN" dirty="0" smtClean="0"/>
              <a:t>”</a:t>
            </a:r>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6" name="内容占位符 5"/>
          <p:cNvSpPr>
            <a:spLocks noGrp="1"/>
          </p:cNvSpPr>
          <p:nvPr>
            <p:ph idx="1"/>
          </p:nvPr>
        </p:nvSpPr>
        <p:spPr/>
        <p:txBody>
          <a:bodyPr>
            <a:normAutofit fontScale="85000" lnSpcReduction="20000"/>
          </a:bodyPr>
          <a:lstStyle/>
          <a:p>
            <a:r>
              <a:rPr lang="en-US" altLang="zh-CN" sz="2800" b="1" dirty="0" smtClean="0">
                <a:solidFill>
                  <a:schemeClr val="bg1">
                    <a:lumMod val="65000"/>
                  </a:schemeClr>
                </a:solidFill>
              </a:rPr>
              <a:t>Steganography</a:t>
            </a:r>
            <a:r>
              <a:rPr lang="zh-CN" altLang="en-US" sz="2800" b="1" dirty="0" smtClean="0">
                <a:solidFill>
                  <a:schemeClr val="bg1">
                    <a:lumMod val="65000"/>
                  </a:schemeClr>
                </a:solidFill>
              </a:rPr>
              <a:t>隐写术</a:t>
            </a:r>
            <a:endParaRPr lang="en-US" altLang="zh-CN" sz="2800" b="1" dirty="0" smtClean="0">
              <a:solidFill>
                <a:schemeClr val="bg1">
                  <a:lumMod val="65000"/>
                </a:schemeClr>
              </a:solidFill>
            </a:endParaRPr>
          </a:p>
          <a:p>
            <a:r>
              <a:rPr lang="en-US" altLang="zh-CN" sz="2800" b="1" dirty="0" smtClean="0"/>
              <a:t>Substitution cipher</a:t>
            </a:r>
            <a:r>
              <a:rPr lang="zh-CN" altLang="en-US" sz="2800" b="1" dirty="0" smtClean="0"/>
              <a:t>替换密码</a:t>
            </a:r>
            <a:endParaRPr lang="en-US" altLang="zh-CN" sz="2800" b="1" dirty="0" smtClean="0"/>
          </a:p>
          <a:p>
            <a:pPr lvl="1"/>
            <a:r>
              <a:rPr lang="en-US" altLang="zh-CN" sz="2200" b="1" dirty="0" err="1">
                <a:solidFill>
                  <a:schemeClr val="bg1">
                    <a:lumMod val="65000"/>
                  </a:schemeClr>
                </a:solidFill>
              </a:rPr>
              <a:t>Monoalphabetic</a:t>
            </a:r>
            <a:r>
              <a:rPr lang="en-US" altLang="zh-CN" sz="2200" b="1" dirty="0">
                <a:solidFill>
                  <a:schemeClr val="bg1">
                    <a:lumMod val="65000"/>
                  </a:schemeClr>
                </a:solidFill>
              </a:rPr>
              <a:t> cipher</a:t>
            </a:r>
            <a:r>
              <a:rPr lang="zh-CN" altLang="en-US" sz="2200" b="1" dirty="0">
                <a:solidFill>
                  <a:schemeClr val="bg1">
                    <a:lumMod val="65000"/>
                  </a:schemeClr>
                </a:solidFill>
              </a:rPr>
              <a:t>单字母单表密码</a:t>
            </a:r>
            <a:endParaRPr lang="en-US" altLang="zh-CN" sz="2200" b="1" dirty="0">
              <a:solidFill>
                <a:schemeClr val="bg1">
                  <a:lumMod val="65000"/>
                </a:schemeClr>
              </a:solidFill>
            </a:endParaRPr>
          </a:p>
          <a:p>
            <a:pPr lvl="2"/>
            <a:r>
              <a:rPr lang="en-US" altLang="zh-CN" sz="1900" b="1" dirty="0">
                <a:solidFill>
                  <a:schemeClr val="bg1">
                    <a:lumMod val="65000"/>
                  </a:schemeClr>
                </a:solidFill>
              </a:rPr>
              <a:t>Caesar cipher (Shift cipher)</a:t>
            </a:r>
          </a:p>
          <a:p>
            <a:pPr lvl="2"/>
            <a:r>
              <a:rPr lang="en-US" altLang="zh-CN" sz="1900" b="1" dirty="0">
                <a:solidFill>
                  <a:schemeClr val="bg1">
                    <a:lumMod val="65000"/>
                  </a:schemeClr>
                </a:solidFill>
              </a:rPr>
              <a:t>Mixed alphabetic cipher</a:t>
            </a:r>
          </a:p>
          <a:p>
            <a:pPr lvl="2"/>
            <a:r>
              <a:rPr lang="en-US" altLang="zh-CN" sz="1900" b="1" dirty="0">
                <a:solidFill>
                  <a:schemeClr val="bg1">
                    <a:lumMod val="65000"/>
                  </a:schemeClr>
                </a:solidFill>
              </a:rPr>
              <a:t>Morse code</a:t>
            </a:r>
          </a:p>
          <a:p>
            <a:pPr lvl="1"/>
            <a:r>
              <a:rPr lang="en-US" altLang="zh-CN" sz="2200" b="1" dirty="0"/>
              <a:t>Polyalphabetic cipher</a:t>
            </a:r>
            <a:r>
              <a:rPr lang="zh-CN" altLang="en-US" sz="2200" b="1" dirty="0"/>
              <a:t>单字母多表密码</a:t>
            </a:r>
            <a:endParaRPr lang="en-US" altLang="zh-CN" sz="2200" b="1" dirty="0"/>
          </a:p>
          <a:p>
            <a:pPr lvl="2"/>
            <a:r>
              <a:rPr lang="en-US" altLang="zh-CN" sz="1900" b="1" dirty="0" err="1"/>
              <a:t>Vigenère</a:t>
            </a:r>
            <a:r>
              <a:rPr lang="en-US" altLang="zh-CN" sz="1900" b="1" dirty="0"/>
              <a:t> cipher</a:t>
            </a:r>
          </a:p>
          <a:p>
            <a:pPr lvl="1"/>
            <a:r>
              <a:rPr lang="en-US" altLang="zh-CN" sz="2200" b="1" dirty="0"/>
              <a:t>Multiple letter cipher</a:t>
            </a:r>
            <a:r>
              <a:rPr lang="zh-CN" altLang="en-US" sz="2200" b="1" dirty="0"/>
              <a:t>多字母单表密码</a:t>
            </a:r>
            <a:endParaRPr lang="en-US" altLang="zh-CN" sz="2200" b="1" dirty="0"/>
          </a:p>
          <a:p>
            <a:pPr lvl="2"/>
            <a:r>
              <a:rPr lang="en-US" altLang="zh-CN" sz="1900" b="1" dirty="0" err="1"/>
              <a:t>Playfair</a:t>
            </a:r>
            <a:r>
              <a:rPr lang="en-US" altLang="zh-CN" sz="1900" b="1" dirty="0"/>
              <a:t> cipher</a:t>
            </a:r>
          </a:p>
          <a:p>
            <a:pPr lvl="2"/>
            <a:r>
              <a:rPr lang="en-US" altLang="zh-CN" sz="1900" b="1" dirty="0"/>
              <a:t>Hill cipher</a:t>
            </a:r>
          </a:p>
          <a:p>
            <a:pPr lvl="1"/>
            <a:r>
              <a:rPr lang="en-US" altLang="zh-CN" sz="2200" b="1" dirty="0"/>
              <a:t>A special substitution cipher</a:t>
            </a:r>
          </a:p>
          <a:p>
            <a:pPr lvl="2"/>
            <a:r>
              <a:rPr lang="en-US" altLang="zh-CN" sz="1900" b="1" dirty="0"/>
              <a:t>One-time pad (OTP</a:t>
            </a:r>
            <a:r>
              <a:rPr lang="en-US" altLang="zh-CN" sz="1900" b="1" dirty="0" smtClean="0"/>
              <a:t>)</a:t>
            </a:r>
            <a:endParaRPr lang="en-US" altLang="zh-CN" sz="2800" b="1" dirty="0" smtClean="0"/>
          </a:p>
          <a:p>
            <a:r>
              <a:rPr lang="en-US" altLang="zh-CN" sz="2800" b="1" dirty="0" smtClean="0"/>
              <a:t>Transposition cipher</a:t>
            </a:r>
            <a:r>
              <a:rPr lang="zh-CN" altLang="en-US" sz="2800" b="1" dirty="0" smtClean="0"/>
              <a:t>置换密码</a:t>
            </a:r>
            <a:endParaRPr lang="en-US" altLang="zh-CN" sz="2800" b="1" dirty="0" smtClean="0"/>
          </a:p>
          <a:p>
            <a:r>
              <a:rPr lang="en-US" altLang="zh-CN" sz="2800" b="1" dirty="0" smtClean="0"/>
              <a:t>Rotor machine</a:t>
            </a:r>
            <a:r>
              <a:rPr lang="zh-CN" altLang="en-US" sz="2800" b="1" dirty="0" smtClean="0"/>
              <a:t>转轮密码机</a:t>
            </a:r>
            <a:endParaRPr lang="en-US" altLang="zh-CN" sz="2800" b="1" dirty="0" smtClean="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22</a:t>
            </a:fld>
            <a:endParaRPr lang="zh-CN" altLang="en-US"/>
          </a:p>
        </p:txBody>
      </p:sp>
    </p:spTree>
    <p:extLst>
      <p:ext uri="{BB962C8B-B14F-4D97-AF65-F5344CB8AC3E}">
        <p14:creationId xmlns:p14="http://schemas.microsoft.com/office/powerpoint/2010/main" xmlns="" val="3677088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Multiple letter cipher</a:t>
            </a:r>
            <a:endParaRPr lang="zh-CN" altLang="en-US" dirty="0"/>
          </a:p>
        </p:txBody>
      </p:sp>
      <p:sp>
        <p:nvSpPr>
          <p:cNvPr id="6" name="内容占位符 5"/>
          <p:cNvSpPr>
            <a:spLocks noGrp="1"/>
          </p:cNvSpPr>
          <p:nvPr>
            <p:ph idx="1"/>
          </p:nvPr>
        </p:nvSpPr>
        <p:spPr/>
        <p:txBody>
          <a:bodyPr/>
          <a:lstStyle/>
          <a:p>
            <a:r>
              <a:rPr lang="en-US" altLang="zh-CN" dirty="0" smtClean="0"/>
              <a:t>How about destroying some of the statistic characters in </a:t>
            </a:r>
            <a:r>
              <a:rPr lang="en-US" altLang="zh-CN" dirty="0" err="1" smtClean="0"/>
              <a:t>monoalphabatic</a:t>
            </a:r>
            <a:r>
              <a:rPr lang="en-US" altLang="zh-CN" dirty="0" smtClean="0"/>
              <a:t> cipher by mapping multiple characters at a time to </a:t>
            </a:r>
            <a:r>
              <a:rPr lang="en-US" altLang="zh-CN" dirty="0" err="1" smtClean="0"/>
              <a:t>ciphertext</a:t>
            </a:r>
            <a:r>
              <a:rPr lang="en-US" altLang="zh-CN" dirty="0" smtClean="0"/>
              <a:t> characters?</a:t>
            </a:r>
          </a:p>
          <a:p>
            <a:pPr lvl="1"/>
            <a:r>
              <a:rPr lang="en-US" altLang="zh-CN" dirty="0" smtClean="0"/>
              <a:t>Encrypt multiple letters of plaintext: multiple letter cipher</a:t>
            </a:r>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AU" dirty="0" err="1" smtClean="0"/>
              <a:t>Playfair</a:t>
            </a:r>
            <a:r>
              <a:rPr lang="en-AU" dirty="0" smtClean="0"/>
              <a:t> </a:t>
            </a:r>
            <a:r>
              <a:rPr lang="en-AU" dirty="0" err="1" smtClean="0"/>
              <a:t>KeyGen</a:t>
            </a:r>
            <a:endParaRPr lang="zh-CN" altLang="en-US" dirty="0"/>
          </a:p>
        </p:txBody>
      </p:sp>
      <p:sp>
        <p:nvSpPr>
          <p:cNvPr id="6" name="内容占位符 5"/>
          <p:cNvSpPr>
            <a:spLocks noGrp="1"/>
          </p:cNvSpPr>
          <p:nvPr>
            <p:ph idx="1"/>
          </p:nvPr>
        </p:nvSpPr>
        <p:spPr/>
        <p:txBody>
          <a:bodyPr/>
          <a:lstStyle/>
          <a:p>
            <a:r>
              <a:rPr lang="en-AU" dirty="0" smtClean="0"/>
              <a:t>a 5*5 matrix of letters based on a keyword </a:t>
            </a:r>
          </a:p>
          <a:p>
            <a:r>
              <a:rPr lang="en-AU" dirty="0" smtClean="0"/>
              <a:t>fill in letters of keyword first </a:t>
            </a:r>
          </a:p>
          <a:p>
            <a:r>
              <a:rPr lang="en-AU" dirty="0" smtClean="0"/>
              <a:t>fill rest of matrix with other letters in sequence</a:t>
            </a:r>
          </a:p>
          <a:p>
            <a:r>
              <a:rPr lang="en-AU" dirty="0" smtClean="0"/>
              <a:t>eg. using the keyword MONARCHY</a:t>
            </a:r>
            <a:endParaRPr lang="zh-CN" altLang="en-US" dirty="0" smtClean="0"/>
          </a:p>
          <a:p>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24</a:t>
            </a:fld>
            <a:endParaRPr lang="zh-CN" altLang="en-US"/>
          </a:p>
        </p:txBody>
      </p:sp>
      <p:graphicFrame>
        <p:nvGraphicFramePr>
          <p:cNvPr id="111618" name="Group 2"/>
          <p:cNvGraphicFramePr>
            <a:graphicFrameLocks noGrp="1"/>
          </p:cNvGraphicFramePr>
          <p:nvPr>
            <p:extLst>
              <p:ext uri="{D42A27DB-BD31-4B8C-83A1-F6EECF244321}">
                <p14:modId xmlns:p14="http://schemas.microsoft.com/office/powerpoint/2010/main" xmlns="" val="2800183900"/>
              </p:ext>
            </p:extLst>
          </p:nvPr>
        </p:nvGraphicFramePr>
        <p:xfrm>
          <a:off x="2006252" y="4337879"/>
          <a:ext cx="4725988" cy="2259473"/>
        </p:xfrm>
        <a:graphic>
          <a:graphicData uri="http://schemas.openxmlformats.org/drawingml/2006/table">
            <a:tbl>
              <a:tblPr/>
              <a:tblGrid>
                <a:gridCol w="946150"/>
                <a:gridCol w="942975"/>
                <a:gridCol w="912813"/>
                <a:gridCol w="977900"/>
                <a:gridCol w="946150"/>
              </a:tblGrid>
              <a:tr h="385763">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rgbClr val="00FFFF"/>
                          </a:solidFill>
                          <a:effectLst>
                            <a:outerShdw blurRad="38100" dist="38100" dir="2700000" algn="tl">
                              <a:srgbClr val="C0C0C0"/>
                            </a:outerShdw>
                          </a:effectLst>
                          <a:latin typeface="Arial" pitchFamily="34" charset="0"/>
                          <a:ea typeface="MS PGothic" pitchFamily="34" charset="-128"/>
                        </a:rPr>
                        <a:t>M</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rgbClr val="00FFFF"/>
                          </a:solidFill>
                          <a:effectLst>
                            <a:outerShdw blurRad="38100" dist="38100" dir="2700000" algn="tl">
                              <a:srgbClr val="C0C0C0"/>
                            </a:outerShdw>
                          </a:effectLst>
                          <a:latin typeface="Arial" pitchFamily="34" charset="0"/>
                          <a:ea typeface="MS PGothic" pitchFamily="34" charset="-128"/>
                        </a:rPr>
                        <a:t>O</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rgbClr val="00FFFF"/>
                          </a:solidFill>
                          <a:effectLst>
                            <a:outerShdw blurRad="38100" dist="38100" dir="2700000" algn="tl">
                              <a:srgbClr val="C0C0C0"/>
                            </a:outerShdw>
                          </a:effectLst>
                          <a:latin typeface="Arial" pitchFamily="34" charset="0"/>
                          <a:ea typeface="MS PGothic" pitchFamily="34" charset="-128"/>
                        </a:rPr>
                        <a:t>N</a:t>
                      </a: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rgbClr val="00FFFF"/>
                          </a:solidFill>
                          <a:effectLst>
                            <a:outerShdw blurRad="38100" dist="38100" dir="2700000" algn="tl">
                              <a:srgbClr val="C0C0C0"/>
                            </a:outerShdw>
                          </a:effectLst>
                          <a:latin typeface="Arial" pitchFamily="34" charset="0"/>
                          <a:ea typeface="MS PGothic" pitchFamily="34" charset="-128"/>
                        </a:rPr>
                        <a:t>A</a:t>
                      </a: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rgbClr val="00FFFF"/>
                          </a:solidFill>
                          <a:effectLst>
                            <a:outerShdw blurRad="38100" dist="38100" dir="2700000" algn="tl">
                              <a:srgbClr val="C0C0C0"/>
                            </a:outerShdw>
                          </a:effectLst>
                          <a:latin typeface="Arial" pitchFamily="34" charset="0"/>
                          <a:ea typeface="MS PGothic" pitchFamily="34" charset="-128"/>
                        </a:rPr>
                        <a:t>R</a:t>
                      </a: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rgbClr val="00FFFF"/>
                          </a:solidFill>
                          <a:effectLst>
                            <a:outerShdw blurRad="38100" dist="38100" dir="2700000" algn="tl">
                              <a:srgbClr val="C0C0C0"/>
                            </a:outerShdw>
                          </a:effectLst>
                          <a:latin typeface="Arial" pitchFamily="34" charset="0"/>
                          <a:ea typeface="MS PGothic" pitchFamily="34" charset="-128"/>
                        </a:rPr>
                        <a:t>C</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rgbClr val="00FFFF"/>
                          </a:solidFill>
                          <a:effectLst>
                            <a:outerShdw blurRad="38100" dist="38100" dir="2700000" algn="tl">
                              <a:srgbClr val="C0C0C0"/>
                            </a:outerShdw>
                          </a:effectLst>
                          <a:latin typeface="Arial" pitchFamily="34" charset="0"/>
                          <a:ea typeface="MS PGothic" pitchFamily="34" charset="-128"/>
                        </a:rPr>
                        <a:t>H</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rgbClr val="00FFFF"/>
                          </a:solidFill>
                          <a:effectLst>
                            <a:outerShdw blurRad="38100" dist="38100" dir="2700000" algn="tl">
                              <a:srgbClr val="C0C0C0"/>
                            </a:outerShdw>
                          </a:effectLst>
                          <a:latin typeface="Arial" pitchFamily="34" charset="0"/>
                          <a:ea typeface="MS PGothic" pitchFamily="34" charset="-128"/>
                        </a:rPr>
                        <a:t>Y</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B</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D</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E</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F</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G</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I/J</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K</a:t>
                      </a:r>
                      <a:endParaRPr kumimoji="0" lang="zh-CN" altLang="zh-CN" sz="18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L</a:t>
                      </a:r>
                      <a:endParaRPr kumimoji="0" lang="zh-CN" altLang="zh-CN" sz="18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P</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Q</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S</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T</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r>
              <a:tr h="595313">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U</a:t>
                      </a:r>
                      <a:endParaRPr kumimoji="0" lang="zh-CN" altLang="zh-CN" sz="18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V</a:t>
                      </a:r>
                      <a:endParaRPr kumimoji="0" lang="zh-CN" altLang="zh-CN" sz="18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W</a:t>
                      </a:r>
                      <a:endParaRPr kumimoji="0" lang="zh-CN" altLang="zh-CN" sz="18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X</a:t>
                      </a:r>
                      <a:endParaRPr kumimoji="0" lang="zh-CN" altLang="zh-CN" sz="18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Z</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6112391" y="6309320"/>
            <a:ext cx="1239698" cy="369332"/>
          </a:xfrm>
          <a:prstGeom prst="rect">
            <a:avLst/>
          </a:prstGeom>
          <a:noFill/>
        </p:spPr>
        <p:txBody>
          <a:bodyPr wrap="none" rtlCol="0">
            <a:spAutoFit/>
          </a:bodyPr>
          <a:lstStyle/>
          <a:p>
            <a:r>
              <a:rPr lang="en-AU" altLang="zh-CN" dirty="0"/>
              <a:t> Key Matrix</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AU" altLang="zh-CN" dirty="0" err="1" smtClean="0"/>
              <a:t>Playfair</a:t>
            </a:r>
            <a:r>
              <a:rPr lang="en-AU" altLang="zh-CN" dirty="0" smtClean="0"/>
              <a:t> </a:t>
            </a:r>
            <a:r>
              <a:rPr lang="en-US" dirty="0" smtClean="0"/>
              <a:t>Encryption</a:t>
            </a:r>
            <a:endParaRPr lang="zh-CN" altLang="en-US" dirty="0"/>
          </a:p>
        </p:txBody>
      </p:sp>
      <p:sp>
        <p:nvSpPr>
          <p:cNvPr id="6" name="内容占位符 5"/>
          <p:cNvSpPr>
            <a:spLocks noGrp="1"/>
          </p:cNvSpPr>
          <p:nvPr>
            <p:ph idx="1"/>
          </p:nvPr>
        </p:nvSpPr>
        <p:spPr/>
        <p:txBody>
          <a:bodyPr>
            <a:normAutofit fontScale="92500" lnSpcReduction="20000"/>
          </a:bodyPr>
          <a:lstStyle/>
          <a:p>
            <a:r>
              <a:rPr lang="en-US" dirty="0" smtClean="0"/>
              <a:t>plaintext is encrypted </a:t>
            </a:r>
            <a:r>
              <a:rPr lang="en-US" dirty="0" smtClean="0">
                <a:solidFill>
                  <a:srgbClr val="FF0000"/>
                </a:solidFill>
              </a:rPr>
              <a:t>two letters at a time </a:t>
            </a:r>
          </a:p>
          <a:p>
            <a:r>
              <a:rPr lang="en-US" dirty="0" smtClean="0"/>
              <a:t>if a pair is a repeated letter, insert filler like ‘</a:t>
            </a:r>
            <a:r>
              <a:rPr lang="en-US" dirty="0" smtClean="0">
                <a:latin typeface="Courier New" pitchFamily="49" charset="0"/>
                <a:cs typeface="Courier New" pitchFamily="49" charset="0"/>
              </a:rPr>
              <a:t>x</a:t>
            </a:r>
            <a:r>
              <a:rPr lang="en-US" dirty="0" smtClean="0"/>
              <a:t>’</a:t>
            </a:r>
          </a:p>
          <a:p>
            <a:r>
              <a:rPr lang="en-US" dirty="0" smtClean="0"/>
              <a:t>if both letters fall in the same row, replace each with letter to right (wrapping back to start from end) </a:t>
            </a:r>
          </a:p>
          <a:p>
            <a:r>
              <a:rPr lang="en-US" dirty="0" smtClean="0"/>
              <a:t>if both letters fall in the same column, replace each with the letter below it (wrapping to top from bottom)</a:t>
            </a:r>
          </a:p>
          <a:p>
            <a:r>
              <a:rPr lang="en-US" dirty="0" smtClean="0"/>
              <a:t>otherwise each letter is replaced by the letter in the same row and in the column of the other letter of the pair</a:t>
            </a:r>
          </a:p>
          <a:p>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Playfair</a:t>
            </a:r>
            <a:r>
              <a:rPr lang="en-US" altLang="zh-CN" dirty="0" smtClean="0"/>
              <a:t> Encryption Example</a:t>
            </a:r>
            <a:endParaRPr lang="zh-CN" altLang="en-US" dirty="0"/>
          </a:p>
        </p:txBody>
      </p:sp>
      <p:sp>
        <p:nvSpPr>
          <p:cNvPr id="6" name="内容占位符 5"/>
          <p:cNvSpPr>
            <a:spLocks noGrp="1"/>
          </p:cNvSpPr>
          <p:nvPr>
            <p:ph idx="1"/>
          </p:nvPr>
        </p:nvSpPr>
        <p:spPr/>
        <p:txBody>
          <a:bodyPr/>
          <a:lstStyle/>
          <a:p>
            <a:r>
              <a:rPr lang="en-AU" dirty="0" smtClean="0"/>
              <a:t>Message = </a:t>
            </a:r>
            <a:r>
              <a:rPr lang="en-AU" dirty="0" smtClean="0">
                <a:latin typeface="Courier New" pitchFamily="49" charset="0"/>
                <a:cs typeface="Courier New" pitchFamily="49" charset="0"/>
              </a:rPr>
              <a:t>Move forward</a:t>
            </a:r>
          </a:p>
          <a:p>
            <a:r>
              <a:rPr lang="en-AU" dirty="0" smtClean="0"/>
              <a:t>Plaintext = </a:t>
            </a:r>
            <a:r>
              <a:rPr lang="en-AU" dirty="0" smtClean="0">
                <a:latin typeface="Courier New" pitchFamily="49" charset="0"/>
                <a:cs typeface="Courier New" pitchFamily="49" charset="0"/>
              </a:rPr>
              <a:t>mo </a:t>
            </a:r>
            <a:r>
              <a:rPr lang="en-AU" dirty="0" err="1" smtClean="0">
                <a:latin typeface="Courier New" pitchFamily="49" charset="0"/>
                <a:cs typeface="Courier New" pitchFamily="49" charset="0"/>
              </a:rPr>
              <a:t>ve</a:t>
            </a:r>
            <a:r>
              <a:rPr lang="en-AU" dirty="0" smtClean="0">
                <a:latin typeface="Courier New" pitchFamily="49" charset="0"/>
                <a:cs typeface="Courier New" pitchFamily="49" charset="0"/>
              </a:rPr>
              <a:t> </a:t>
            </a:r>
            <a:r>
              <a:rPr lang="en-AU" dirty="0" err="1" smtClean="0">
                <a:latin typeface="Courier New" pitchFamily="49" charset="0"/>
                <a:cs typeface="Courier New" pitchFamily="49" charset="0"/>
              </a:rPr>
              <a:t>fo</a:t>
            </a:r>
            <a:r>
              <a:rPr lang="en-AU" dirty="0" smtClean="0">
                <a:latin typeface="Courier New" pitchFamily="49" charset="0"/>
                <a:cs typeface="Courier New" pitchFamily="49" charset="0"/>
              </a:rPr>
              <a:t> </a:t>
            </a:r>
            <a:r>
              <a:rPr lang="en-AU" dirty="0" err="1" smtClean="0">
                <a:latin typeface="Courier New" pitchFamily="49" charset="0"/>
                <a:cs typeface="Courier New" pitchFamily="49" charset="0"/>
              </a:rPr>
              <a:t>rw</a:t>
            </a:r>
            <a:r>
              <a:rPr lang="en-AU" dirty="0" smtClean="0">
                <a:latin typeface="Courier New" pitchFamily="49" charset="0"/>
                <a:cs typeface="Courier New" pitchFamily="49" charset="0"/>
              </a:rPr>
              <a:t> </a:t>
            </a:r>
            <a:r>
              <a:rPr lang="en-AU" dirty="0" err="1" smtClean="0">
                <a:latin typeface="Courier New" pitchFamily="49" charset="0"/>
                <a:cs typeface="Courier New" pitchFamily="49" charset="0"/>
              </a:rPr>
              <a:t>ar</a:t>
            </a:r>
            <a:r>
              <a:rPr lang="en-AU" dirty="0" smtClean="0">
                <a:latin typeface="Courier New" pitchFamily="49" charset="0"/>
                <a:cs typeface="Courier New" pitchFamily="49" charset="0"/>
              </a:rPr>
              <a:t> </a:t>
            </a:r>
            <a:r>
              <a:rPr lang="en-AU" dirty="0" err="1" smtClean="0">
                <a:latin typeface="Courier New" pitchFamily="49" charset="0"/>
                <a:cs typeface="Courier New" pitchFamily="49" charset="0"/>
              </a:rPr>
              <a:t>dx</a:t>
            </a:r>
            <a:r>
              <a:rPr lang="en-AU" dirty="0" smtClean="0">
                <a:latin typeface="Courier New" pitchFamily="49" charset="0"/>
                <a:cs typeface="Courier New" pitchFamily="49" charset="0"/>
              </a:rPr>
              <a:t> </a:t>
            </a:r>
          </a:p>
          <a:p>
            <a:r>
              <a:rPr lang="en-AU" dirty="0" smtClean="0"/>
              <a:t>Here </a:t>
            </a:r>
            <a:r>
              <a:rPr lang="en-AU" dirty="0" smtClean="0">
                <a:latin typeface="Courier New" pitchFamily="49" charset="0"/>
                <a:cs typeface="Courier New" pitchFamily="49" charset="0"/>
              </a:rPr>
              <a:t>x</a:t>
            </a:r>
            <a:r>
              <a:rPr lang="en-AU" dirty="0" smtClean="0"/>
              <a:t> is just a filler, message is padded and segmented</a:t>
            </a:r>
          </a:p>
          <a:p>
            <a:r>
              <a:rPr lang="en-AU" dirty="0" smtClean="0"/>
              <a:t>Encryption:</a:t>
            </a:r>
          </a:p>
          <a:p>
            <a:pPr lvl="1"/>
            <a:r>
              <a:rPr lang="en-AU" dirty="0" smtClean="0">
                <a:latin typeface="Courier New" pitchFamily="49" charset="0"/>
                <a:cs typeface="Courier New" pitchFamily="49" charset="0"/>
              </a:rPr>
              <a:t>mo </a:t>
            </a:r>
            <a:r>
              <a:rPr lang="en-AU" dirty="0" smtClean="0">
                <a:latin typeface="Courier New" pitchFamily="49" charset="0"/>
                <a:cs typeface="Courier New" pitchFamily="49" charset="0"/>
                <a:sym typeface="Wingdings" pitchFamily="2" charset="2"/>
              </a:rPr>
              <a:t> ON; </a:t>
            </a:r>
            <a:r>
              <a:rPr lang="en-AU" dirty="0" err="1" smtClean="0">
                <a:latin typeface="Courier New" pitchFamily="49" charset="0"/>
                <a:cs typeface="Courier New" pitchFamily="49" charset="0"/>
                <a:sym typeface="Wingdings" pitchFamily="2" charset="2"/>
              </a:rPr>
              <a:t>ve</a:t>
            </a:r>
            <a:r>
              <a:rPr lang="en-AU" dirty="0" smtClean="0">
                <a:latin typeface="Courier New" pitchFamily="49" charset="0"/>
                <a:cs typeface="Courier New" pitchFamily="49" charset="0"/>
                <a:sym typeface="Wingdings" pitchFamily="2" charset="2"/>
              </a:rPr>
              <a:t>  UF;</a:t>
            </a:r>
          </a:p>
          <a:p>
            <a:pPr lvl="1"/>
            <a:r>
              <a:rPr lang="en-AU" dirty="0" err="1" smtClean="0">
                <a:latin typeface="Courier New" pitchFamily="49" charset="0"/>
                <a:cs typeface="Courier New" pitchFamily="49" charset="0"/>
                <a:sym typeface="Wingdings" pitchFamily="2" charset="2"/>
              </a:rPr>
              <a:t>fo</a:t>
            </a:r>
            <a:r>
              <a:rPr lang="en-AU" dirty="0" smtClean="0">
                <a:latin typeface="Courier New" pitchFamily="49" charset="0"/>
                <a:cs typeface="Courier New" pitchFamily="49" charset="0"/>
                <a:sym typeface="Wingdings" pitchFamily="2" charset="2"/>
              </a:rPr>
              <a:t>  PH</a:t>
            </a:r>
            <a:r>
              <a:rPr lang="en-AU" dirty="0" smtClean="0">
                <a:sym typeface="Wingdings" pitchFamily="2" charset="2"/>
              </a:rPr>
              <a:t>, etc.</a:t>
            </a:r>
            <a:endParaRPr lang="en-AU" dirty="0" smtClean="0"/>
          </a:p>
          <a:p>
            <a:r>
              <a:rPr lang="en-AU" dirty="0" err="1" smtClean="0"/>
              <a:t>Ciphertext</a:t>
            </a:r>
            <a:r>
              <a:rPr lang="en-AU" dirty="0" smtClean="0"/>
              <a:t> = ON UF PH NZ RM BZ</a:t>
            </a:r>
          </a:p>
          <a:p>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26</a:t>
            </a:fld>
            <a:endParaRPr lang="zh-CN" altLang="en-US"/>
          </a:p>
        </p:txBody>
      </p:sp>
      <p:graphicFrame>
        <p:nvGraphicFramePr>
          <p:cNvPr id="7" name="Group 2"/>
          <p:cNvGraphicFramePr>
            <a:graphicFrameLocks noGrp="1"/>
          </p:cNvGraphicFramePr>
          <p:nvPr>
            <p:extLst>
              <p:ext uri="{D42A27DB-BD31-4B8C-83A1-F6EECF244321}">
                <p14:modId xmlns:p14="http://schemas.microsoft.com/office/powerpoint/2010/main" xmlns="" val="2758654655"/>
              </p:ext>
            </p:extLst>
          </p:nvPr>
        </p:nvGraphicFramePr>
        <p:xfrm>
          <a:off x="5282107" y="3212976"/>
          <a:ext cx="3861893" cy="2520280"/>
        </p:xfrm>
        <a:graphic>
          <a:graphicData uri="http://schemas.openxmlformats.org/drawingml/2006/table">
            <a:tbl>
              <a:tblPr/>
              <a:tblGrid>
                <a:gridCol w="773157"/>
                <a:gridCol w="770562"/>
                <a:gridCol w="745915"/>
                <a:gridCol w="799102"/>
                <a:gridCol w="773157"/>
              </a:tblGrid>
              <a:tr h="504056">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rgbClr val="00FFFF"/>
                          </a:solidFill>
                          <a:effectLst>
                            <a:outerShdw blurRad="38100" dist="38100" dir="2700000" algn="tl">
                              <a:srgbClr val="C0C0C0"/>
                            </a:outerShdw>
                          </a:effectLst>
                          <a:latin typeface="Arial" pitchFamily="34" charset="0"/>
                          <a:ea typeface="MS PGothic" pitchFamily="34" charset="-128"/>
                        </a:rPr>
                        <a:t>M</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rgbClr val="00FFFF"/>
                          </a:solidFill>
                          <a:effectLst>
                            <a:outerShdw blurRad="38100" dist="38100" dir="2700000" algn="tl">
                              <a:srgbClr val="C0C0C0"/>
                            </a:outerShdw>
                          </a:effectLst>
                          <a:latin typeface="Arial" pitchFamily="34" charset="0"/>
                          <a:ea typeface="MS PGothic" pitchFamily="34" charset="-128"/>
                        </a:rPr>
                        <a:t>O</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rgbClr val="00FFFF"/>
                          </a:solidFill>
                          <a:effectLst>
                            <a:outerShdw blurRad="38100" dist="38100" dir="2700000" algn="tl">
                              <a:srgbClr val="C0C0C0"/>
                            </a:outerShdw>
                          </a:effectLst>
                          <a:latin typeface="Arial" pitchFamily="34" charset="0"/>
                          <a:ea typeface="MS PGothic" pitchFamily="34" charset="-128"/>
                        </a:rPr>
                        <a:t>N</a:t>
                      </a: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rgbClr val="00FFFF"/>
                          </a:solidFill>
                          <a:effectLst>
                            <a:outerShdw blurRad="38100" dist="38100" dir="2700000" algn="tl">
                              <a:srgbClr val="C0C0C0"/>
                            </a:outerShdw>
                          </a:effectLst>
                          <a:latin typeface="Arial" pitchFamily="34" charset="0"/>
                          <a:ea typeface="MS PGothic" pitchFamily="34" charset="-128"/>
                        </a:rPr>
                        <a:t>A</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rgbClr val="00FFFF"/>
                          </a:solidFill>
                          <a:effectLst>
                            <a:outerShdw blurRad="38100" dist="38100" dir="2700000" algn="tl">
                              <a:srgbClr val="C0C0C0"/>
                            </a:outerShdw>
                          </a:effectLst>
                          <a:latin typeface="Arial" pitchFamily="34" charset="0"/>
                          <a:ea typeface="MS PGothic" pitchFamily="34" charset="-128"/>
                        </a:rPr>
                        <a:t>R</a:t>
                      </a: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r>
              <a:tr h="504056">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rgbClr val="00FFFF"/>
                          </a:solidFill>
                          <a:effectLst>
                            <a:outerShdw blurRad="38100" dist="38100" dir="2700000" algn="tl">
                              <a:srgbClr val="C0C0C0"/>
                            </a:outerShdw>
                          </a:effectLst>
                          <a:latin typeface="Arial" pitchFamily="34" charset="0"/>
                          <a:ea typeface="MS PGothic" pitchFamily="34" charset="-128"/>
                        </a:rPr>
                        <a:t>C</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rgbClr val="00FFFF"/>
                          </a:solidFill>
                          <a:effectLst>
                            <a:outerShdw blurRad="38100" dist="38100" dir="2700000" algn="tl">
                              <a:srgbClr val="C0C0C0"/>
                            </a:outerShdw>
                          </a:effectLst>
                          <a:latin typeface="Arial" pitchFamily="34" charset="0"/>
                          <a:ea typeface="MS PGothic" pitchFamily="34" charset="-128"/>
                        </a:rPr>
                        <a:t>H</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rgbClr val="00FFFF"/>
                          </a:solidFill>
                          <a:effectLst>
                            <a:outerShdw blurRad="38100" dist="38100" dir="2700000" algn="tl">
                              <a:srgbClr val="C0C0C0"/>
                            </a:outerShdw>
                          </a:effectLst>
                          <a:latin typeface="Arial" pitchFamily="34" charset="0"/>
                          <a:ea typeface="MS PGothic" pitchFamily="34" charset="-128"/>
                        </a:rPr>
                        <a:t>Y</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B</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D</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r>
              <a:tr h="504056">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E</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F</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G</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I/J</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K</a:t>
                      </a:r>
                      <a:endParaRPr kumimoji="0" lang="zh-CN" altLang="zh-CN" sz="18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r>
              <a:tr h="504056">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L</a:t>
                      </a:r>
                      <a:endParaRPr kumimoji="0" lang="zh-CN" altLang="zh-CN" sz="18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P</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Q</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S</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T</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r>
              <a:tr h="504056">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U</a:t>
                      </a:r>
                      <a:endParaRPr kumimoji="0" lang="zh-CN" altLang="zh-CN" sz="18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V</a:t>
                      </a:r>
                      <a:endParaRPr kumimoji="0" lang="zh-CN" altLang="zh-CN" sz="18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W</a:t>
                      </a:r>
                      <a:endParaRPr kumimoji="0" lang="zh-CN" altLang="zh-CN" sz="18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X</a:t>
                      </a:r>
                      <a:endParaRPr kumimoji="0" lang="zh-CN" altLang="zh-CN" sz="1800" b="0" i="0" u="none" strike="noStrike" cap="none" normalizeH="0" baseline="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altLang="zh-CN" sz="20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MS PGothic" pitchFamily="34" charset="-128"/>
                        </a:rPr>
                        <a:t>Z</a:t>
                      </a:r>
                      <a:endParaRPr kumimoji="0" lang="zh-CN" altLang="zh-CN" sz="1800" b="0"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ea typeface="宋体" pitchFamily="2" charset="-122"/>
                      </a:endParaRP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r>
            </a:tbl>
          </a:graphicData>
        </a:graphic>
      </p:graphicFrame>
      <p:cxnSp>
        <p:nvCxnSpPr>
          <p:cNvPr id="11" name="直接连接符 10"/>
          <p:cNvCxnSpPr/>
          <p:nvPr/>
        </p:nvCxnSpPr>
        <p:spPr>
          <a:xfrm>
            <a:off x="5220072" y="5445224"/>
            <a:ext cx="36724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36096" y="3284984"/>
            <a:ext cx="0" cy="23042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20072" y="4437112"/>
            <a:ext cx="36724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28184" y="3284984"/>
            <a:ext cx="0" cy="23042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secure is the </a:t>
            </a:r>
            <a:r>
              <a:rPr lang="en-US" altLang="zh-CN" dirty="0" err="1" smtClean="0"/>
              <a:t>Playfair</a:t>
            </a:r>
            <a:r>
              <a:rPr lang="en-US" altLang="zh-CN" dirty="0" smtClean="0"/>
              <a:t> cipher?</a:t>
            </a:r>
            <a:endParaRPr lang="zh-CN" altLang="en-US" dirty="0"/>
          </a:p>
        </p:txBody>
      </p:sp>
      <p:sp>
        <p:nvSpPr>
          <p:cNvPr id="6" name="内容占位符 5"/>
          <p:cNvSpPr>
            <a:spLocks noGrp="1"/>
          </p:cNvSpPr>
          <p:nvPr>
            <p:ph idx="1"/>
          </p:nvPr>
        </p:nvSpPr>
        <p:spPr/>
        <p:txBody>
          <a:bodyPr>
            <a:normAutofit lnSpcReduction="10000"/>
          </a:bodyPr>
          <a:lstStyle/>
          <a:p>
            <a:r>
              <a:rPr lang="en-US" altLang="zh-CN" dirty="0" err="1" smtClean="0"/>
              <a:t>Playfair</a:t>
            </a:r>
            <a:r>
              <a:rPr lang="en-US" altLang="zh-CN" dirty="0" smtClean="0"/>
              <a:t> was thought to be unbreakable for many decades</a:t>
            </a:r>
          </a:p>
          <a:p>
            <a:r>
              <a:rPr lang="en-US" altLang="zh-CN" dirty="0" smtClean="0"/>
              <a:t>It was used as the encryption system by the British Army in World War I. It was also used by the U.S.  Army and other Allied forces in World War II</a:t>
            </a:r>
          </a:p>
          <a:p>
            <a:r>
              <a:rPr lang="en-US" altLang="zh-CN" dirty="0" smtClean="0"/>
              <a:t>As expected, the cipher does alter the relative frequencies associated with the individual letters, but </a:t>
            </a:r>
            <a:r>
              <a:rPr lang="en-US" altLang="zh-CN" dirty="0" smtClean="0">
                <a:solidFill>
                  <a:srgbClr val="FF0000"/>
                </a:solidFill>
              </a:rPr>
              <a:t>not sufficiently</a:t>
            </a:r>
            <a:endParaRPr lang="zh-CN" altLang="en-US" dirty="0">
              <a:solidFill>
                <a:srgbClr val="FF0000"/>
              </a:solidFill>
            </a:endParaRPr>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Relative frequency of occurrence of letters</a:t>
            </a:r>
            <a:endParaRPr lang="zh-CN" altLang="en-US" sz="3600" dirty="0"/>
          </a:p>
        </p:txBody>
      </p:sp>
      <p:sp>
        <p:nvSpPr>
          <p:cNvPr id="6" name="内容占位符 5"/>
          <p:cNvSpPr>
            <a:spLocks noGrp="1"/>
          </p:cNvSpPr>
          <p:nvPr>
            <p:ph idx="1"/>
          </p:nvPr>
        </p:nvSpPr>
        <p:spPr/>
        <p:txBody>
          <a:bodyPr/>
          <a:lstStyle/>
          <a:p>
            <a:endParaRPr lang="zh-CN" altLang="en-US"/>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699792" y="6356350"/>
            <a:ext cx="3704056"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28</a:t>
            </a:fld>
            <a:endParaRPr lang="zh-CN" altLang="en-US"/>
          </a:p>
        </p:txBody>
      </p:sp>
      <p:pic>
        <p:nvPicPr>
          <p:cNvPr id="136194" name="Picture 2"/>
          <p:cNvPicPr>
            <a:picLocks noChangeAspect="1" noChangeArrowheads="1"/>
          </p:cNvPicPr>
          <p:nvPr/>
        </p:nvPicPr>
        <p:blipFill>
          <a:blip r:embed="rId3" cstate="print"/>
          <a:srcRect/>
          <a:stretch>
            <a:fillRect/>
          </a:stretch>
        </p:blipFill>
        <p:spPr bwMode="auto">
          <a:xfrm>
            <a:off x="971601" y="1124744"/>
            <a:ext cx="7272807" cy="4872964"/>
          </a:xfrm>
          <a:prstGeom prst="rect">
            <a:avLst/>
          </a:prstGeom>
          <a:noFill/>
          <a:ln w="9525">
            <a:noFill/>
            <a:miter lim="800000"/>
            <a:headEnd/>
            <a:tailEnd/>
          </a:ln>
        </p:spPr>
      </p:pic>
      <p:sp>
        <p:nvSpPr>
          <p:cNvPr id="8" name="TextBox 7"/>
          <p:cNvSpPr txBox="1"/>
          <p:nvPr/>
        </p:nvSpPr>
        <p:spPr>
          <a:xfrm>
            <a:off x="143000" y="6021288"/>
            <a:ext cx="9001000" cy="338554"/>
          </a:xfrm>
          <a:prstGeom prst="rect">
            <a:avLst/>
          </a:prstGeom>
          <a:noFill/>
        </p:spPr>
        <p:txBody>
          <a:bodyPr wrap="square" rtlCol="0">
            <a:spAutoFit/>
          </a:bodyPr>
          <a:lstStyle/>
          <a:p>
            <a:r>
              <a:rPr lang="en-US" altLang="zh-CN" sz="1600" i="1" dirty="0" smtClean="0"/>
              <a:t>This figure is from Chapter 2 of William Stallings: “Cryptography and Network Security”, Fifth Edition, Prentice-Hall.</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6" name="内容占位符 5"/>
          <p:cNvSpPr>
            <a:spLocks noGrp="1"/>
          </p:cNvSpPr>
          <p:nvPr>
            <p:ph idx="1"/>
          </p:nvPr>
        </p:nvSpPr>
        <p:spPr/>
        <p:txBody>
          <a:bodyPr>
            <a:normAutofit fontScale="85000" lnSpcReduction="20000"/>
          </a:bodyPr>
          <a:lstStyle/>
          <a:p>
            <a:r>
              <a:rPr lang="en-US" altLang="zh-CN" sz="2800" b="1" dirty="0" smtClean="0">
                <a:solidFill>
                  <a:schemeClr val="bg1">
                    <a:lumMod val="65000"/>
                  </a:schemeClr>
                </a:solidFill>
              </a:rPr>
              <a:t>Steganography</a:t>
            </a:r>
            <a:r>
              <a:rPr lang="zh-CN" altLang="en-US" sz="2800" b="1" dirty="0" smtClean="0">
                <a:solidFill>
                  <a:schemeClr val="bg1">
                    <a:lumMod val="65000"/>
                  </a:schemeClr>
                </a:solidFill>
              </a:rPr>
              <a:t>隐写术</a:t>
            </a:r>
            <a:endParaRPr lang="en-US" altLang="zh-CN" sz="2800" b="1" dirty="0" smtClean="0">
              <a:solidFill>
                <a:schemeClr val="bg1">
                  <a:lumMod val="65000"/>
                </a:schemeClr>
              </a:solidFill>
            </a:endParaRPr>
          </a:p>
          <a:p>
            <a:r>
              <a:rPr lang="en-US" altLang="zh-CN" sz="2800" b="1" dirty="0" smtClean="0"/>
              <a:t>Substitution cipher</a:t>
            </a:r>
            <a:r>
              <a:rPr lang="zh-CN" altLang="en-US" sz="2800" b="1" dirty="0" smtClean="0"/>
              <a:t>替换密码</a:t>
            </a:r>
            <a:endParaRPr lang="en-US" altLang="zh-CN" sz="2800" b="1" dirty="0" smtClean="0"/>
          </a:p>
          <a:p>
            <a:pPr lvl="1"/>
            <a:r>
              <a:rPr lang="en-US" altLang="zh-CN" sz="2200" b="1" dirty="0" err="1">
                <a:solidFill>
                  <a:schemeClr val="bg1">
                    <a:lumMod val="65000"/>
                  </a:schemeClr>
                </a:solidFill>
              </a:rPr>
              <a:t>Monoalphabetic</a:t>
            </a:r>
            <a:r>
              <a:rPr lang="en-US" altLang="zh-CN" sz="2200" b="1" dirty="0">
                <a:solidFill>
                  <a:schemeClr val="bg1">
                    <a:lumMod val="65000"/>
                  </a:schemeClr>
                </a:solidFill>
              </a:rPr>
              <a:t> cipher</a:t>
            </a:r>
            <a:r>
              <a:rPr lang="zh-CN" altLang="en-US" sz="2200" b="1" dirty="0">
                <a:solidFill>
                  <a:schemeClr val="bg1">
                    <a:lumMod val="65000"/>
                  </a:schemeClr>
                </a:solidFill>
              </a:rPr>
              <a:t>单字母单表密码</a:t>
            </a:r>
            <a:endParaRPr lang="en-US" altLang="zh-CN" sz="2200" b="1" dirty="0">
              <a:solidFill>
                <a:schemeClr val="bg1">
                  <a:lumMod val="65000"/>
                </a:schemeClr>
              </a:solidFill>
            </a:endParaRPr>
          </a:p>
          <a:p>
            <a:pPr lvl="2"/>
            <a:r>
              <a:rPr lang="en-US" altLang="zh-CN" sz="1900" b="1" dirty="0">
                <a:solidFill>
                  <a:schemeClr val="bg1">
                    <a:lumMod val="65000"/>
                  </a:schemeClr>
                </a:solidFill>
              </a:rPr>
              <a:t>Caesar cipher (Shift cipher)</a:t>
            </a:r>
          </a:p>
          <a:p>
            <a:pPr lvl="2"/>
            <a:r>
              <a:rPr lang="en-US" altLang="zh-CN" sz="1900" b="1" dirty="0">
                <a:solidFill>
                  <a:schemeClr val="bg1">
                    <a:lumMod val="65000"/>
                  </a:schemeClr>
                </a:solidFill>
              </a:rPr>
              <a:t>Mixed alphabetic cipher</a:t>
            </a:r>
          </a:p>
          <a:p>
            <a:pPr lvl="2"/>
            <a:r>
              <a:rPr lang="en-US" altLang="zh-CN" sz="1900" b="1" dirty="0">
                <a:solidFill>
                  <a:schemeClr val="bg1">
                    <a:lumMod val="65000"/>
                  </a:schemeClr>
                </a:solidFill>
              </a:rPr>
              <a:t>Morse code</a:t>
            </a:r>
          </a:p>
          <a:p>
            <a:pPr lvl="1"/>
            <a:r>
              <a:rPr lang="en-US" altLang="zh-CN" sz="2200" b="1" dirty="0"/>
              <a:t>Polyalphabetic cipher</a:t>
            </a:r>
            <a:r>
              <a:rPr lang="zh-CN" altLang="en-US" sz="2200" b="1" dirty="0"/>
              <a:t>单字母多表密码</a:t>
            </a:r>
            <a:endParaRPr lang="en-US" altLang="zh-CN" sz="2200" b="1" dirty="0"/>
          </a:p>
          <a:p>
            <a:pPr lvl="2"/>
            <a:r>
              <a:rPr lang="en-US" altLang="zh-CN" sz="1900" b="1" dirty="0" err="1"/>
              <a:t>Vigenère</a:t>
            </a:r>
            <a:r>
              <a:rPr lang="en-US" altLang="zh-CN" sz="1900" b="1" dirty="0"/>
              <a:t> cipher</a:t>
            </a:r>
          </a:p>
          <a:p>
            <a:pPr lvl="1"/>
            <a:r>
              <a:rPr lang="en-US" altLang="zh-CN" sz="2200" b="1" dirty="0"/>
              <a:t>Multiple letter cipher</a:t>
            </a:r>
            <a:r>
              <a:rPr lang="zh-CN" altLang="en-US" sz="2200" b="1" dirty="0"/>
              <a:t>多字母单表密码</a:t>
            </a:r>
            <a:endParaRPr lang="en-US" altLang="zh-CN" sz="2200" b="1" dirty="0"/>
          </a:p>
          <a:p>
            <a:pPr lvl="2"/>
            <a:r>
              <a:rPr lang="en-US" altLang="zh-CN" sz="1900" b="1" dirty="0" err="1"/>
              <a:t>Playfair</a:t>
            </a:r>
            <a:r>
              <a:rPr lang="en-US" altLang="zh-CN" sz="1900" b="1" dirty="0"/>
              <a:t> cipher</a:t>
            </a:r>
          </a:p>
          <a:p>
            <a:pPr lvl="2"/>
            <a:r>
              <a:rPr lang="en-US" altLang="zh-CN" sz="1900" b="1" dirty="0"/>
              <a:t>Hill cipher</a:t>
            </a:r>
          </a:p>
          <a:p>
            <a:pPr lvl="1"/>
            <a:r>
              <a:rPr lang="en-US" altLang="zh-CN" sz="2200" b="1" dirty="0"/>
              <a:t>A special substitution cipher</a:t>
            </a:r>
          </a:p>
          <a:p>
            <a:pPr lvl="2"/>
            <a:r>
              <a:rPr lang="en-US" altLang="zh-CN" sz="1900" b="1" dirty="0"/>
              <a:t>One-time pad (OTP</a:t>
            </a:r>
            <a:r>
              <a:rPr lang="en-US" altLang="zh-CN" sz="1900" b="1" dirty="0" smtClean="0"/>
              <a:t>)</a:t>
            </a:r>
            <a:endParaRPr lang="en-US" altLang="zh-CN" sz="2800" b="1" dirty="0" smtClean="0"/>
          </a:p>
          <a:p>
            <a:r>
              <a:rPr lang="en-US" altLang="zh-CN" sz="2800" b="1" dirty="0" smtClean="0"/>
              <a:t>Transposition cipher</a:t>
            </a:r>
            <a:r>
              <a:rPr lang="zh-CN" altLang="en-US" sz="2800" b="1" dirty="0" smtClean="0"/>
              <a:t>置换密码</a:t>
            </a:r>
            <a:endParaRPr lang="en-US" altLang="zh-CN" sz="2800" b="1" dirty="0" smtClean="0"/>
          </a:p>
          <a:p>
            <a:r>
              <a:rPr lang="en-US" altLang="zh-CN" sz="2800" b="1" dirty="0" smtClean="0"/>
              <a:t>Rotor machine</a:t>
            </a:r>
            <a:r>
              <a:rPr lang="zh-CN" altLang="en-US" sz="2800" b="1" dirty="0" smtClean="0"/>
              <a:t>转轮密码机</a:t>
            </a:r>
            <a:endParaRPr lang="en-US" altLang="zh-CN" sz="2800" b="1" dirty="0" smtClean="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29</a:t>
            </a:fld>
            <a:endParaRPr lang="zh-CN" altLang="en-US"/>
          </a:p>
        </p:txBody>
      </p:sp>
    </p:spTree>
    <p:extLst>
      <p:ext uri="{BB962C8B-B14F-4D97-AF65-F5344CB8AC3E}">
        <p14:creationId xmlns:p14="http://schemas.microsoft.com/office/powerpoint/2010/main" xmlns="" val="1676439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Mixed </a:t>
            </a:r>
            <a:r>
              <a:rPr lang="en-US" altLang="zh-CN" dirty="0" err="1" smtClean="0"/>
              <a:t>monoalphabetic</a:t>
            </a:r>
            <a:r>
              <a:rPr lang="en-US" altLang="zh-CN" dirty="0" smtClean="0"/>
              <a:t> cipher</a:t>
            </a:r>
            <a:endParaRPr lang="zh-CN" altLang="en-US" dirty="0"/>
          </a:p>
        </p:txBody>
      </p:sp>
      <p:sp>
        <p:nvSpPr>
          <p:cNvPr id="3" name="内容占位符 2"/>
          <p:cNvSpPr>
            <a:spLocks noGrp="1"/>
          </p:cNvSpPr>
          <p:nvPr>
            <p:ph idx="1"/>
          </p:nvPr>
        </p:nvSpPr>
        <p:spPr>
          <a:xfrm>
            <a:off x="457200" y="2420888"/>
            <a:ext cx="8229600" cy="3705275"/>
          </a:xfrm>
        </p:spPr>
        <p:txBody>
          <a:bodyPr/>
          <a:lstStyle/>
          <a:p>
            <a:r>
              <a:rPr lang="en-US" altLang="zh-CN" dirty="0"/>
              <a:t>C</a:t>
            </a:r>
            <a:r>
              <a:rPr lang="en-US" altLang="zh-CN" baseline="-25000" dirty="0"/>
              <a:t>1</a:t>
            </a:r>
            <a:r>
              <a:rPr lang="en-US" altLang="zh-CN" dirty="0"/>
              <a:t> = G D O </a:t>
            </a:r>
            <a:r>
              <a:rPr lang="en-US" altLang="zh-CN" dirty="0" err="1"/>
              <a:t>O</a:t>
            </a:r>
            <a:r>
              <a:rPr lang="en-US" altLang="zh-CN" dirty="0"/>
              <a:t> K V C X E F L G C D</a:t>
            </a:r>
          </a:p>
          <a:p>
            <a:r>
              <a:rPr lang="en-US" altLang="zh-CN" dirty="0"/>
              <a:t>m</a:t>
            </a:r>
            <a:r>
              <a:rPr lang="en-US" altLang="zh-CN" baseline="-25000" dirty="0"/>
              <a:t>1</a:t>
            </a:r>
            <a:r>
              <a:rPr lang="en-US" altLang="zh-CN" dirty="0"/>
              <a:t> = ?</a:t>
            </a:r>
          </a:p>
          <a:p>
            <a:endParaRPr lang="zh-CN" altLang="en-US" dirty="0"/>
          </a:p>
        </p:txBody>
      </p:sp>
      <p:sp>
        <p:nvSpPr>
          <p:cNvPr id="4" name="日期占位符 3"/>
          <p:cNvSpPr>
            <a:spLocks noGrp="1"/>
          </p:cNvSpPr>
          <p:nvPr>
            <p:ph type="dt" sz="half" idx="10"/>
          </p:nvPr>
        </p:nvSpPr>
        <p:spPr/>
        <p:txBody>
          <a:bodyPr/>
          <a:lstStyle/>
          <a:p>
            <a:r>
              <a:rPr lang="en-US" altLang="zh-CN" smtClean="0"/>
              <a:t>Wed, 19/9/2018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Cryptography-Lect2</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3</a:t>
            </a:fld>
            <a:endParaRPr lang="zh-CN" altLang="en-US"/>
          </a:p>
        </p:txBody>
      </p:sp>
      <p:graphicFrame>
        <p:nvGraphicFramePr>
          <p:cNvPr id="7" name="内容占位符 6"/>
          <p:cNvGraphicFramePr>
            <a:graphicFrameLocks/>
          </p:cNvGraphicFramePr>
          <p:nvPr>
            <p:extLst>
              <p:ext uri="{D42A27DB-BD31-4B8C-83A1-F6EECF244321}">
                <p14:modId xmlns:p14="http://schemas.microsoft.com/office/powerpoint/2010/main" xmlns="" val="2287321447"/>
              </p:ext>
            </p:extLst>
          </p:nvPr>
        </p:nvGraphicFramePr>
        <p:xfrm>
          <a:off x="395536" y="1628800"/>
          <a:ext cx="8229598" cy="741680"/>
        </p:xfrm>
        <a:graphic>
          <a:graphicData uri="http://schemas.openxmlformats.org/drawingml/2006/table">
            <a:tbl>
              <a:tblPr firstRow="1" bandRow="1">
                <a:tableStyleId>{5C22544A-7EE6-4342-B048-85BDC9FD1C3A}</a:tableStyleId>
              </a:tblPr>
              <a:tblGrid>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tblGrid>
              <a:tr h="370840">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smtClean="0"/>
                        <a:t>e</a:t>
                      </a:r>
                      <a:endParaRPr lang="zh-CN" altLang="en-US"/>
                    </a:p>
                  </a:txBody>
                  <a:tcPr/>
                </a:tc>
                <a:tc>
                  <a:txBody>
                    <a:bodyPr/>
                    <a:lstStyle/>
                    <a:p>
                      <a:r>
                        <a:rPr lang="en-US" altLang="zh-CN" dirty="0" smtClean="0"/>
                        <a:t>f</a:t>
                      </a:r>
                      <a:endParaRPr lang="zh-CN" altLang="en-US" dirty="0"/>
                    </a:p>
                  </a:txBody>
                  <a:tcPr/>
                </a:tc>
                <a:tc>
                  <a:txBody>
                    <a:bodyPr/>
                    <a:lstStyle/>
                    <a:p>
                      <a:r>
                        <a:rPr lang="en-US" altLang="zh-CN" dirty="0" smtClean="0"/>
                        <a:t>g</a:t>
                      </a:r>
                      <a:endParaRPr lang="zh-CN" altLang="en-US" dirty="0"/>
                    </a:p>
                  </a:txBody>
                  <a:tcPr/>
                </a:tc>
                <a:tc>
                  <a:txBody>
                    <a:bodyPr/>
                    <a:lstStyle/>
                    <a:p>
                      <a:r>
                        <a:rPr lang="en-US" altLang="zh-CN" dirty="0" smtClean="0"/>
                        <a:t>h</a:t>
                      </a:r>
                      <a:endParaRPr lang="zh-CN" altLang="en-US" dirty="0"/>
                    </a:p>
                  </a:txBody>
                  <a:tcPr/>
                </a:tc>
                <a:tc>
                  <a:txBody>
                    <a:bodyPr/>
                    <a:lstStyle/>
                    <a:p>
                      <a:r>
                        <a:rPr lang="en-US" altLang="zh-CN" dirty="0" smtClean="0"/>
                        <a:t>i</a:t>
                      </a:r>
                      <a:endParaRPr lang="zh-CN" altLang="en-US" dirty="0"/>
                    </a:p>
                  </a:txBody>
                  <a:tcPr/>
                </a:tc>
                <a:tc>
                  <a:txBody>
                    <a:bodyPr/>
                    <a:lstStyle/>
                    <a:p>
                      <a:r>
                        <a:rPr lang="en-US" altLang="zh-CN" dirty="0" smtClean="0"/>
                        <a:t>j</a:t>
                      </a:r>
                      <a:endParaRPr lang="zh-CN" altLang="en-US" dirty="0"/>
                    </a:p>
                  </a:txBody>
                  <a:tcPr/>
                </a:tc>
                <a:tc>
                  <a:txBody>
                    <a:bodyPr/>
                    <a:lstStyle/>
                    <a:p>
                      <a:r>
                        <a:rPr lang="en-US" altLang="zh-CN" dirty="0" smtClean="0"/>
                        <a:t>k</a:t>
                      </a:r>
                      <a:endParaRPr lang="zh-CN" altLang="en-US" dirty="0"/>
                    </a:p>
                  </a:txBody>
                  <a:tcPr/>
                </a:tc>
                <a:tc>
                  <a:txBody>
                    <a:bodyPr/>
                    <a:lstStyle/>
                    <a:p>
                      <a:r>
                        <a:rPr lang="en-US" altLang="zh-CN" dirty="0" smtClean="0"/>
                        <a:t>l</a:t>
                      </a:r>
                      <a:endParaRPr lang="zh-CN" altLang="en-US" dirty="0"/>
                    </a:p>
                  </a:txBody>
                  <a:tcPr/>
                </a:tc>
                <a:tc>
                  <a:txBody>
                    <a:bodyPr/>
                    <a:lstStyle/>
                    <a:p>
                      <a:r>
                        <a:rPr lang="en-US" altLang="zh-CN" dirty="0" smtClean="0"/>
                        <a:t>m</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o</a:t>
                      </a:r>
                      <a:endParaRPr lang="zh-CN" altLang="en-US" dirty="0"/>
                    </a:p>
                  </a:txBody>
                  <a:tcPr/>
                </a:tc>
                <a:tc>
                  <a:txBody>
                    <a:bodyPr/>
                    <a:lstStyle/>
                    <a:p>
                      <a:r>
                        <a:rPr lang="en-US" altLang="zh-CN" dirty="0" smtClean="0"/>
                        <a:t>p</a:t>
                      </a:r>
                      <a:endParaRPr lang="zh-CN" altLang="en-US" dirty="0"/>
                    </a:p>
                  </a:txBody>
                  <a:tcPr/>
                </a:tc>
                <a:tc>
                  <a:txBody>
                    <a:bodyPr/>
                    <a:lstStyle/>
                    <a:p>
                      <a:r>
                        <a:rPr lang="en-US" altLang="zh-CN" dirty="0" smtClean="0"/>
                        <a:t>q</a:t>
                      </a:r>
                      <a:endParaRPr lang="zh-CN" altLang="en-US" dirty="0"/>
                    </a:p>
                  </a:txBody>
                  <a:tcPr/>
                </a:tc>
                <a:tc>
                  <a:txBody>
                    <a:bodyPr/>
                    <a:lstStyle/>
                    <a:p>
                      <a:r>
                        <a:rPr lang="en-US" altLang="zh-CN" dirty="0" smtClean="0"/>
                        <a:t>r</a:t>
                      </a:r>
                      <a:endParaRPr lang="zh-CN" altLang="en-US" dirty="0"/>
                    </a:p>
                  </a:txBody>
                  <a:tcPr/>
                </a:tc>
                <a:tc>
                  <a:txBody>
                    <a:bodyPr/>
                    <a:lstStyle/>
                    <a:p>
                      <a:r>
                        <a:rPr lang="en-US" altLang="zh-CN" dirty="0" smtClean="0"/>
                        <a:t>s</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u</a:t>
                      </a:r>
                      <a:endParaRPr lang="zh-CN" altLang="en-US" dirty="0"/>
                    </a:p>
                  </a:txBody>
                  <a:tcPr/>
                </a:tc>
                <a:tc>
                  <a:txBody>
                    <a:bodyPr/>
                    <a:lstStyle/>
                    <a:p>
                      <a:r>
                        <a:rPr lang="en-US" altLang="zh-CN" dirty="0" smtClean="0"/>
                        <a:t>v</a:t>
                      </a:r>
                      <a:endParaRPr lang="zh-CN" altLang="en-US" dirty="0"/>
                    </a:p>
                  </a:txBody>
                  <a:tcPr/>
                </a:tc>
                <a:tc>
                  <a:txBody>
                    <a:bodyPr/>
                    <a:lstStyle/>
                    <a:p>
                      <a:r>
                        <a:rPr lang="en-US" altLang="zh-CN" dirty="0" smtClean="0"/>
                        <a:t>w</a:t>
                      </a:r>
                      <a:endParaRPr lang="zh-CN" altLang="en-US" dirty="0"/>
                    </a:p>
                  </a:txBody>
                  <a:tcPr/>
                </a:tc>
                <a:tc>
                  <a:txBody>
                    <a:bodyPr/>
                    <a:lstStyle/>
                    <a:p>
                      <a:r>
                        <a:rPr lang="en-US" altLang="zh-CN" dirty="0" smtClean="0"/>
                        <a:t>x</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z</a:t>
                      </a:r>
                      <a:endParaRPr lang="zh-CN" altLang="en-US" dirty="0"/>
                    </a:p>
                  </a:txBody>
                  <a:tcPr/>
                </a:tc>
              </a:tr>
              <a:tr h="370840">
                <a:tc>
                  <a:txBody>
                    <a:bodyPr/>
                    <a:lstStyle/>
                    <a:p>
                      <a:r>
                        <a:rPr lang="en-US" altLang="zh-CN" dirty="0" smtClean="0"/>
                        <a:t>X</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U</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K</a:t>
                      </a:r>
                      <a:endParaRPr lang="zh-CN" altLang="en-US" dirty="0"/>
                    </a:p>
                  </a:txBody>
                  <a:tcPr/>
                </a:tc>
                <a:tc>
                  <a:txBody>
                    <a:bodyPr/>
                    <a:lstStyle/>
                    <a:p>
                      <a:r>
                        <a:rPr lang="en-US" altLang="zh-CN" dirty="0" smtClean="0"/>
                        <a:t>V</a:t>
                      </a:r>
                      <a:endParaRPr lang="zh-CN" altLang="en-US" dirty="0"/>
                    </a:p>
                  </a:txBody>
                  <a:tcPr/>
                </a:tc>
                <a:tc>
                  <a:txBody>
                    <a:bodyPr/>
                    <a:lstStyle/>
                    <a:p>
                      <a:r>
                        <a:rPr lang="en-US" altLang="zh-CN" dirty="0" smtClean="0"/>
                        <a:t>M</a:t>
                      </a:r>
                      <a:endParaRPr lang="zh-CN" altLang="en-US" dirty="0"/>
                    </a:p>
                  </a:txBody>
                  <a:tcPr/>
                </a:tc>
                <a:tc>
                  <a:txBody>
                    <a:bodyPr/>
                    <a:lstStyle/>
                    <a:p>
                      <a:r>
                        <a:rPr lang="en-US" altLang="zh-CN" dirty="0" smtClean="0"/>
                        <a:t>R</a:t>
                      </a:r>
                      <a:endParaRPr lang="zh-CN" altLang="en-US" dirty="0"/>
                    </a:p>
                  </a:txBody>
                  <a:tcPr/>
                </a:tc>
                <a:tc>
                  <a:txBody>
                    <a:bodyPr/>
                    <a:lstStyle/>
                    <a:p>
                      <a:r>
                        <a:rPr lang="en-US" altLang="zh-CN" dirty="0" smtClean="0"/>
                        <a:t>O</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Q</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S</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H</a:t>
                      </a:r>
                      <a:endParaRPr lang="zh-CN" altLang="en-US" dirty="0"/>
                    </a:p>
                  </a:txBody>
                  <a:tcPr/>
                </a:tc>
                <a:tc>
                  <a:txBody>
                    <a:bodyPr/>
                    <a:lstStyle/>
                    <a:p>
                      <a:r>
                        <a:rPr lang="en-US" altLang="zh-CN" dirty="0" smtClean="0"/>
                        <a:t>W</a:t>
                      </a:r>
                      <a:endParaRPr lang="zh-CN" altLang="en-US" dirty="0"/>
                    </a:p>
                  </a:txBody>
                  <a:tcPr/>
                </a:tc>
                <a:tc>
                  <a:txBody>
                    <a:bodyPr/>
                    <a:lstStyle/>
                    <a:p>
                      <a:r>
                        <a:rPr lang="en-US" altLang="zh-CN" dirty="0" smtClean="0"/>
                        <a:t>G</a:t>
                      </a:r>
                      <a:endParaRPr lang="zh-CN" altLang="en-US" dirty="0"/>
                    </a:p>
                  </a:txBody>
                  <a:tcPr/>
                </a:tc>
                <a:tc>
                  <a:txBody>
                    <a:bodyPr/>
                    <a:lstStyle/>
                    <a:p>
                      <a:r>
                        <a:rPr lang="en-US" altLang="zh-CN" dirty="0" smtClean="0"/>
                        <a:t>L</a:t>
                      </a:r>
                      <a:endParaRPr lang="zh-CN" altLang="en-US" dirty="0"/>
                    </a:p>
                  </a:txBody>
                  <a:tcPr/>
                </a:tc>
                <a:tc>
                  <a:txBody>
                    <a:bodyPr/>
                    <a:lstStyle/>
                    <a:p>
                      <a:r>
                        <a:rPr lang="en-US" altLang="zh-CN" dirty="0" smtClean="0"/>
                        <a:t>Z</a:t>
                      </a:r>
                      <a:endParaRPr lang="zh-CN" altLang="en-US" dirty="0"/>
                    </a:p>
                  </a:txBody>
                  <a:tcPr/>
                </a:tc>
                <a:tc>
                  <a:txBody>
                    <a:bodyPr/>
                    <a:lstStyle/>
                    <a:p>
                      <a:r>
                        <a:rPr lang="en-US" altLang="zh-CN" dirty="0" smtClean="0"/>
                        <a:t>I</a:t>
                      </a:r>
                      <a:endParaRPr lang="zh-CN" altLang="en-US" dirty="0"/>
                    </a:p>
                  </a:txBody>
                  <a:tcPr/>
                </a:tc>
                <a:tc>
                  <a:txBody>
                    <a:bodyPr/>
                    <a:lstStyle/>
                    <a:p>
                      <a:r>
                        <a:rPr lang="en-US" altLang="zh-CN" dirty="0" smtClean="0"/>
                        <a:t>J</a:t>
                      </a:r>
                      <a:endParaRPr lang="zh-CN" altLang="en-US" dirty="0"/>
                    </a:p>
                  </a:txBody>
                  <a:tcPr/>
                </a:tc>
                <a:tc>
                  <a:txBody>
                    <a:bodyPr/>
                    <a:lstStyle/>
                    <a:p>
                      <a:r>
                        <a:rPr lang="en-US" altLang="zh-CN" dirty="0" smtClean="0"/>
                        <a:t>P</a:t>
                      </a:r>
                      <a:endParaRPr lang="zh-CN" altLang="en-US" dirty="0"/>
                    </a:p>
                  </a:txBody>
                  <a:tcPr/>
                </a:tc>
                <a:tc>
                  <a:txBody>
                    <a:bodyPr/>
                    <a:lstStyle/>
                    <a:p>
                      <a:r>
                        <a:rPr lang="en-US" altLang="zh-CN" dirty="0" smtClean="0"/>
                        <a:t>T</a:t>
                      </a:r>
                      <a:endParaRPr lang="zh-CN" altLang="en-US" dirty="0"/>
                    </a:p>
                  </a:txBody>
                  <a:tcPr/>
                </a:tc>
              </a:tr>
            </a:tbl>
          </a:graphicData>
        </a:graphic>
      </p:graphicFrame>
      <p:sp>
        <p:nvSpPr>
          <p:cNvPr id="8" name="文本框 7"/>
          <p:cNvSpPr txBox="1"/>
          <p:nvPr/>
        </p:nvSpPr>
        <p:spPr>
          <a:xfrm>
            <a:off x="2590799" y="3212976"/>
            <a:ext cx="3614066" cy="707886"/>
          </a:xfrm>
          <a:prstGeom prst="rect">
            <a:avLst/>
          </a:prstGeom>
          <a:noFill/>
        </p:spPr>
        <p:txBody>
          <a:bodyPr wrap="none" rtlCol="0">
            <a:spAutoFit/>
          </a:bodyPr>
          <a:lstStyle/>
          <a:p>
            <a:r>
              <a:rPr lang="en-US" altLang="zh-CN" sz="2000" dirty="0"/>
              <a:t>Brute-force </a:t>
            </a:r>
            <a:r>
              <a:rPr lang="en-US" altLang="zh-CN" sz="2000" dirty="0" smtClean="0"/>
              <a:t>attack does not work</a:t>
            </a:r>
          </a:p>
          <a:p>
            <a:r>
              <a:rPr lang="en-US" altLang="zh-CN" sz="2000" dirty="0" smtClean="0"/>
              <a:t>Statistical attack works well</a:t>
            </a:r>
            <a:endParaRPr lang="zh-CN" altLang="en-US" sz="2000" dirty="0"/>
          </a:p>
        </p:txBody>
      </p:sp>
      <p:sp>
        <p:nvSpPr>
          <p:cNvPr id="9" name="TextBox 8"/>
          <p:cNvSpPr txBox="1"/>
          <p:nvPr/>
        </p:nvSpPr>
        <p:spPr>
          <a:xfrm>
            <a:off x="8215002" y="29815"/>
            <a:ext cx="915700" cy="461665"/>
          </a:xfrm>
          <a:prstGeom prst="rect">
            <a:avLst/>
          </a:prstGeom>
          <a:noFill/>
        </p:spPr>
        <p:txBody>
          <a:bodyPr wrap="none" rtlCol="0">
            <a:spAutoFit/>
          </a:bodyPr>
          <a:lstStyle/>
          <a:p>
            <a:r>
              <a:rPr lang="en-US" altLang="zh-CN" sz="2400" dirty="0" smtClean="0">
                <a:solidFill>
                  <a:srgbClr val="FF0000"/>
                </a:solidFill>
              </a:rPr>
              <a:t>Recall</a:t>
            </a:r>
            <a:endParaRPr lang="zh-CN" altLang="en-US" sz="2400" dirty="0">
              <a:solidFill>
                <a:srgbClr val="FF0000"/>
              </a:solidFill>
            </a:endParaRPr>
          </a:p>
        </p:txBody>
      </p:sp>
    </p:spTree>
    <p:extLst>
      <p:ext uri="{BB962C8B-B14F-4D97-AF65-F5344CB8AC3E}">
        <p14:creationId xmlns:p14="http://schemas.microsoft.com/office/powerpoint/2010/main" xmlns="" val="345577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Another multi-letter cipher: The Hill Cipher</a:t>
            </a:r>
            <a:endParaRPr lang="zh-CN" altLang="en-US" sz="3600" dirty="0"/>
          </a:p>
        </p:txBody>
      </p:sp>
      <p:sp>
        <p:nvSpPr>
          <p:cNvPr id="6" name="内容占位符 5"/>
          <p:cNvSpPr>
            <a:spLocks noGrp="1"/>
          </p:cNvSpPr>
          <p:nvPr>
            <p:ph idx="1"/>
          </p:nvPr>
        </p:nvSpPr>
        <p:spPr>
          <a:xfrm>
            <a:off x="457200" y="1340768"/>
            <a:ext cx="8229600" cy="4785395"/>
          </a:xfrm>
        </p:spPr>
        <p:txBody>
          <a:bodyPr>
            <a:normAutofit fontScale="77500" lnSpcReduction="20000"/>
          </a:bodyPr>
          <a:lstStyle/>
          <a:p>
            <a:r>
              <a:rPr lang="en-US" altLang="zh-CN" dirty="0" smtClean="0"/>
              <a:t>The Hill cipher takes a very different (more mathematical) approach to multi-letter substitution:</a:t>
            </a:r>
          </a:p>
          <a:p>
            <a:r>
              <a:rPr lang="en-US" altLang="zh-CN" dirty="0" smtClean="0"/>
              <a:t>Mathematically give each letter a number</a:t>
            </a:r>
          </a:p>
          <a:p>
            <a:pPr lvl="1" indent="-284163">
              <a:spcBef>
                <a:spcPts val="35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ltLang="zh-CN" sz="1800" dirty="0" smtClean="0">
                <a:solidFill>
                  <a:schemeClr val="tx1"/>
                </a:solidFill>
                <a:latin typeface="Courier New" pitchFamily="49" charset="0"/>
                <a:cs typeface="Courier New" pitchFamily="49" charset="0"/>
              </a:rPr>
              <a:t>a b c d e f g h </a:t>
            </a:r>
            <a:r>
              <a:rPr lang="en-AU" altLang="zh-CN" sz="1800" dirty="0" err="1" smtClean="0">
                <a:solidFill>
                  <a:schemeClr val="tx1"/>
                </a:solidFill>
                <a:latin typeface="Courier New" pitchFamily="49" charset="0"/>
                <a:cs typeface="Courier New" pitchFamily="49" charset="0"/>
              </a:rPr>
              <a:t>i</a:t>
            </a:r>
            <a:r>
              <a:rPr lang="en-AU" altLang="zh-CN" sz="1800" dirty="0" smtClean="0">
                <a:solidFill>
                  <a:schemeClr val="tx1"/>
                </a:solidFill>
                <a:latin typeface="Courier New" pitchFamily="49" charset="0"/>
                <a:cs typeface="Courier New" pitchFamily="49" charset="0"/>
              </a:rPr>
              <a:t> j  k  l  m  n  o  p  q  r  s  t  u  v  w  x  y  z</a:t>
            </a:r>
          </a:p>
          <a:p>
            <a:pPr lvl="1" indent="-284163">
              <a:spcBef>
                <a:spcPts val="35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ltLang="zh-CN" sz="1800" dirty="0" smtClean="0">
                <a:solidFill>
                  <a:schemeClr val="tx1"/>
                </a:solidFill>
                <a:latin typeface="Courier New" pitchFamily="49" charset="0"/>
                <a:cs typeface="Courier New" pitchFamily="49" charset="0"/>
              </a:rPr>
              <a:t>0 1 2 3 4 5 6 7 8 9 10 11 12 13 14 15 16 17 18 19 20 21 22 23 24 25</a:t>
            </a:r>
          </a:p>
          <a:p>
            <a:r>
              <a:rPr lang="en-US" altLang="zh-CN" dirty="0" smtClean="0"/>
              <a:t>The encryption key, </a:t>
            </a:r>
            <a:r>
              <a:rPr lang="en-US" altLang="zh-CN" b="1" dirty="0" smtClean="0">
                <a:latin typeface="Courier New" pitchFamily="49" charset="0"/>
                <a:cs typeface="Courier New" pitchFamily="49" charset="0"/>
              </a:rPr>
              <a:t>K</a:t>
            </a:r>
            <a:r>
              <a:rPr lang="en-US" altLang="zh-CN" dirty="0" smtClean="0"/>
              <a:t>, consists of a 3×3 matrix of integers:</a:t>
            </a:r>
          </a:p>
          <a:p>
            <a:pPr algn="ctr">
              <a:buNone/>
            </a:pPr>
            <a:r>
              <a:rPr lang="en-US" altLang="zh-CN" sz="2000" i="1" dirty="0" smtClean="0">
                <a:latin typeface="Courier New" pitchFamily="49" charset="0"/>
                <a:cs typeface="Courier New" pitchFamily="49" charset="0"/>
              </a:rPr>
              <a:t>       </a:t>
            </a:r>
            <a:r>
              <a:rPr lang="en-US" altLang="zh-CN" i="1" dirty="0" smtClean="0">
                <a:latin typeface="Courier New" pitchFamily="49" charset="0"/>
                <a:cs typeface="Courier New" pitchFamily="49" charset="0"/>
              </a:rPr>
              <a:t>k</a:t>
            </a:r>
            <a:r>
              <a:rPr lang="en-US" altLang="zh-CN" baseline="-25000" dirty="0" smtClean="0">
                <a:latin typeface="Courier New" pitchFamily="49" charset="0"/>
                <a:cs typeface="Courier New" pitchFamily="49" charset="0"/>
              </a:rPr>
              <a:t>11</a:t>
            </a:r>
            <a:r>
              <a:rPr lang="en-US" altLang="zh-CN" dirty="0" smtClean="0">
                <a:latin typeface="Courier New" pitchFamily="49" charset="0"/>
                <a:cs typeface="Courier New" pitchFamily="49" charset="0"/>
              </a:rPr>
              <a:t> </a:t>
            </a:r>
            <a:r>
              <a:rPr lang="en-US" altLang="zh-CN" i="1" dirty="0" smtClean="0">
                <a:latin typeface="Courier New" pitchFamily="49" charset="0"/>
                <a:cs typeface="Courier New" pitchFamily="49" charset="0"/>
              </a:rPr>
              <a:t>k</a:t>
            </a:r>
            <a:r>
              <a:rPr lang="en-US" altLang="zh-CN" baseline="-25000" dirty="0" smtClean="0">
                <a:latin typeface="Courier New" pitchFamily="49" charset="0"/>
                <a:cs typeface="Courier New" pitchFamily="49" charset="0"/>
              </a:rPr>
              <a:t>12</a:t>
            </a:r>
            <a:r>
              <a:rPr lang="en-US" altLang="zh-CN" dirty="0" smtClean="0">
                <a:latin typeface="Courier New" pitchFamily="49" charset="0"/>
                <a:cs typeface="Courier New" pitchFamily="49" charset="0"/>
              </a:rPr>
              <a:t> </a:t>
            </a:r>
            <a:r>
              <a:rPr lang="en-US" altLang="zh-CN" i="1" dirty="0" smtClean="0">
                <a:latin typeface="Courier New" pitchFamily="49" charset="0"/>
                <a:cs typeface="Courier New" pitchFamily="49" charset="0"/>
              </a:rPr>
              <a:t>k</a:t>
            </a:r>
            <a:r>
              <a:rPr lang="en-US" altLang="zh-CN" baseline="-25000" dirty="0" smtClean="0">
                <a:latin typeface="Courier New" pitchFamily="49" charset="0"/>
                <a:cs typeface="Courier New" pitchFamily="49" charset="0"/>
              </a:rPr>
              <a:t>13</a:t>
            </a:r>
            <a:r>
              <a:rPr lang="en-US" altLang="zh-CN" dirty="0" smtClean="0">
                <a:latin typeface="Courier New" pitchFamily="49" charset="0"/>
                <a:cs typeface="Courier New" pitchFamily="49" charset="0"/>
              </a:rPr>
              <a:t> </a:t>
            </a:r>
          </a:p>
          <a:p>
            <a:pPr algn="ctr">
              <a:buNone/>
            </a:pPr>
            <a:r>
              <a:rPr lang="en-US" altLang="zh-CN" b="1" dirty="0" smtClean="0">
                <a:latin typeface="Courier New" pitchFamily="49" charset="0"/>
                <a:cs typeface="Courier New" pitchFamily="49" charset="0"/>
              </a:rPr>
              <a:t>K </a:t>
            </a:r>
            <a:r>
              <a:rPr lang="en-US" altLang="zh-CN" dirty="0" smtClean="0">
                <a:latin typeface="Courier New" pitchFamily="49" charset="0"/>
                <a:cs typeface="Courier New" pitchFamily="49" charset="0"/>
              </a:rPr>
              <a:t>=  </a:t>
            </a:r>
            <a:r>
              <a:rPr lang="en-US" altLang="zh-CN" i="1" dirty="0" smtClean="0">
                <a:latin typeface="Courier New" pitchFamily="49" charset="0"/>
                <a:cs typeface="Courier New" pitchFamily="49" charset="0"/>
              </a:rPr>
              <a:t>k</a:t>
            </a:r>
            <a:r>
              <a:rPr lang="en-US" altLang="zh-CN" baseline="-25000" dirty="0" smtClean="0">
                <a:latin typeface="Courier New" pitchFamily="49" charset="0"/>
                <a:cs typeface="Courier New" pitchFamily="49" charset="0"/>
              </a:rPr>
              <a:t>21</a:t>
            </a:r>
            <a:r>
              <a:rPr lang="en-US" altLang="zh-CN" dirty="0" smtClean="0">
                <a:latin typeface="Courier New" pitchFamily="49" charset="0"/>
                <a:cs typeface="Courier New" pitchFamily="49" charset="0"/>
              </a:rPr>
              <a:t> </a:t>
            </a:r>
            <a:r>
              <a:rPr lang="en-US" altLang="zh-CN" i="1" dirty="0" smtClean="0">
                <a:latin typeface="Courier New" pitchFamily="49" charset="0"/>
                <a:cs typeface="Courier New" pitchFamily="49" charset="0"/>
              </a:rPr>
              <a:t>k</a:t>
            </a:r>
            <a:r>
              <a:rPr lang="en-US" altLang="zh-CN" baseline="-25000" dirty="0" smtClean="0">
                <a:latin typeface="Courier New" pitchFamily="49" charset="0"/>
                <a:cs typeface="Courier New" pitchFamily="49" charset="0"/>
              </a:rPr>
              <a:t>22</a:t>
            </a:r>
            <a:r>
              <a:rPr lang="en-US" altLang="zh-CN" dirty="0" smtClean="0">
                <a:latin typeface="Courier New" pitchFamily="49" charset="0"/>
                <a:cs typeface="Courier New" pitchFamily="49" charset="0"/>
              </a:rPr>
              <a:t> </a:t>
            </a:r>
            <a:r>
              <a:rPr lang="en-US" altLang="zh-CN" i="1" dirty="0" smtClean="0">
                <a:latin typeface="Courier New" pitchFamily="49" charset="0"/>
                <a:cs typeface="Courier New" pitchFamily="49" charset="0"/>
              </a:rPr>
              <a:t>k</a:t>
            </a:r>
            <a:r>
              <a:rPr lang="en-US" altLang="zh-CN" baseline="-25000" dirty="0" smtClean="0">
                <a:latin typeface="Courier New" pitchFamily="49" charset="0"/>
                <a:cs typeface="Courier New" pitchFamily="49" charset="0"/>
              </a:rPr>
              <a:t>23</a:t>
            </a:r>
            <a:endParaRPr lang="en-US" altLang="zh-CN" dirty="0" smtClean="0">
              <a:latin typeface="Courier New" pitchFamily="49" charset="0"/>
              <a:cs typeface="Courier New" pitchFamily="49" charset="0"/>
            </a:endParaRPr>
          </a:p>
          <a:p>
            <a:pPr algn="ctr">
              <a:buNone/>
            </a:pPr>
            <a:r>
              <a:rPr lang="en-US" altLang="zh-CN" dirty="0" smtClean="0">
                <a:latin typeface="Courier New" pitchFamily="49" charset="0"/>
                <a:cs typeface="Courier New" pitchFamily="49" charset="0"/>
              </a:rPr>
              <a:t>     </a:t>
            </a:r>
            <a:r>
              <a:rPr lang="en-US" altLang="zh-CN" i="1" dirty="0" smtClean="0">
                <a:latin typeface="Courier New" pitchFamily="49" charset="0"/>
                <a:cs typeface="Courier New" pitchFamily="49" charset="0"/>
              </a:rPr>
              <a:t>k</a:t>
            </a:r>
            <a:r>
              <a:rPr lang="en-US" altLang="zh-CN" baseline="-25000" dirty="0" smtClean="0">
                <a:latin typeface="Courier New" pitchFamily="49" charset="0"/>
                <a:cs typeface="Courier New" pitchFamily="49" charset="0"/>
              </a:rPr>
              <a:t>31</a:t>
            </a:r>
            <a:r>
              <a:rPr lang="en-US" altLang="zh-CN" dirty="0" smtClean="0">
                <a:latin typeface="Courier New" pitchFamily="49" charset="0"/>
                <a:cs typeface="Courier New" pitchFamily="49" charset="0"/>
              </a:rPr>
              <a:t> </a:t>
            </a:r>
            <a:r>
              <a:rPr lang="en-US" altLang="zh-CN" i="1" dirty="0" err="1" smtClean="0">
                <a:latin typeface="Courier New" pitchFamily="49" charset="0"/>
                <a:cs typeface="Courier New" pitchFamily="49" charset="0"/>
              </a:rPr>
              <a:t>k</a:t>
            </a:r>
            <a:r>
              <a:rPr lang="en-US" altLang="zh-CN" baseline="-25000" dirty="0" err="1" smtClean="0">
                <a:latin typeface="Courier New" pitchFamily="49" charset="0"/>
                <a:cs typeface="Courier New" pitchFamily="49" charset="0"/>
              </a:rPr>
              <a:t>31</a:t>
            </a:r>
            <a:r>
              <a:rPr lang="en-US" altLang="zh-CN" dirty="0" smtClean="0">
                <a:latin typeface="Courier New" pitchFamily="49" charset="0"/>
                <a:cs typeface="Courier New" pitchFamily="49" charset="0"/>
              </a:rPr>
              <a:t> </a:t>
            </a:r>
            <a:r>
              <a:rPr lang="en-US" altLang="zh-CN" i="1" dirty="0" err="1" smtClean="0">
                <a:latin typeface="Courier New" pitchFamily="49" charset="0"/>
                <a:cs typeface="Courier New" pitchFamily="49" charset="0"/>
              </a:rPr>
              <a:t>k</a:t>
            </a:r>
            <a:r>
              <a:rPr lang="en-US" altLang="zh-CN" baseline="-25000" dirty="0" err="1" smtClean="0">
                <a:latin typeface="Courier New" pitchFamily="49" charset="0"/>
                <a:cs typeface="Courier New" pitchFamily="49" charset="0"/>
              </a:rPr>
              <a:t>31</a:t>
            </a:r>
            <a:r>
              <a:rPr lang="en-US" altLang="zh-CN" dirty="0" smtClean="0">
                <a:latin typeface="Courier New" pitchFamily="49" charset="0"/>
                <a:cs typeface="Courier New" pitchFamily="49" charset="0"/>
              </a:rPr>
              <a:t>    </a:t>
            </a:r>
          </a:p>
          <a:p>
            <a:r>
              <a:rPr lang="en-US" altLang="zh-CN" dirty="0" smtClean="0"/>
              <a:t>Plaintext </a:t>
            </a:r>
            <a:r>
              <a:rPr lang="en-US" altLang="zh-CN" b="1" dirty="0" smtClean="0">
                <a:latin typeface="Courier New" pitchFamily="49" charset="0"/>
                <a:cs typeface="Courier New" pitchFamily="49" charset="0"/>
              </a:rPr>
              <a:t>m</a:t>
            </a:r>
            <a:r>
              <a:rPr lang="en-US" altLang="zh-CN" dirty="0" smtClean="0"/>
              <a:t> is represented by   </a:t>
            </a:r>
          </a:p>
          <a:p>
            <a:pPr marL="0" indent="0">
              <a:buNone/>
            </a:pPr>
            <a:r>
              <a:rPr lang="en-US" altLang="zh-CN" i="1" dirty="0">
                <a:latin typeface="Courier New" pitchFamily="49" charset="0"/>
                <a:cs typeface="Courier New" pitchFamily="49" charset="0"/>
              </a:rPr>
              <a:t> </a:t>
            </a:r>
            <a:r>
              <a:rPr lang="en-US" altLang="zh-CN" i="1" dirty="0" smtClean="0">
                <a:latin typeface="Courier New" pitchFamily="49" charset="0"/>
                <a:cs typeface="Courier New" pitchFamily="49" charset="0"/>
              </a:rPr>
              <a:t>                    m</a:t>
            </a:r>
            <a:r>
              <a:rPr lang="en-US" altLang="zh-CN" baseline="-25000" dirty="0" smtClean="0">
                <a:latin typeface="Courier New" pitchFamily="49" charset="0"/>
                <a:cs typeface="Courier New" pitchFamily="49" charset="0"/>
              </a:rPr>
              <a:t>1</a:t>
            </a:r>
          </a:p>
          <a:p>
            <a:pPr algn="ctr">
              <a:buNone/>
            </a:pPr>
            <a:r>
              <a:rPr lang="en-US" altLang="zh-CN" i="1" dirty="0" smtClean="0">
                <a:latin typeface="Courier New" pitchFamily="49" charset="0"/>
                <a:cs typeface="Courier New" pitchFamily="49" charset="0"/>
              </a:rPr>
              <a:t>  m</a:t>
            </a:r>
            <a:r>
              <a:rPr lang="en-US" altLang="zh-CN" baseline="-25000" dirty="0" smtClean="0">
                <a:latin typeface="Courier New" pitchFamily="49" charset="0"/>
                <a:cs typeface="Courier New" pitchFamily="49" charset="0"/>
              </a:rPr>
              <a:t>2</a:t>
            </a:r>
            <a:endParaRPr lang="en-US" altLang="zh-CN" dirty="0" smtClean="0">
              <a:latin typeface="Courier New" pitchFamily="49" charset="0"/>
              <a:cs typeface="Courier New" pitchFamily="49" charset="0"/>
            </a:endParaRPr>
          </a:p>
          <a:p>
            <a:pPr algn="ctr">
              <a:buNone/>
            </a:pPr>
            <a:r>
              <a:rPr lang="en-US" altLang="zh-CN" i="1" dirty="0" smtClean="0">
                <a:latin typeface="Courier New" pitchFamily="49" charset="0"/>
                <a:cs typeface="Courier New" pitchFamily="49" charset="0"/>
              </a:rPr>
              <a:t>  m</a:t>
            </a:r>
            <a:r>
              <a:rPr lang="en-US" altLang="zh-CN" baseline="-25000" dirty="0" smtClean="0">
                <a:latin typeface="Courier New" pitchFamily="49" charset="0"/>
                <a:cs typeface="Courier New" pitchFamily="49" charset="0"/>
              </a:rPr>
              <a:t>3</a:t>
            </a:r>
            <a:endParaRPr lang="en-US" altLang="zh-CN" baseline="-25000" dirty="0" smtClean="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699792" y="6356350"/>
            <a:ext cx="3704056"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30</a:t>
            </a:fld>
            <a:endParaRPr lang="zh-CN" altLang="en-US"/>
          </a:p>
        </p:txBody>
      </p:sp>
      <p:sp>
        <p:nvSpPr>
          <p:cNvPr id="8" name="Freeform 2"/>
          <p:cNvSpPr>
            <a:spLocks/>
          </p:cNvSpPr>
          <p:nvPr/>
        </p:nvSpPr>
        <p:spPr bwMode="auto">
          <a:xfrm>
            <a:off x="3995936" y="3289920"/>
            <a:ext cx="85724"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
          <p:cNvSpPr>
            <a:spLocks/>
          </p:cNvSpPr>
          <p:nvPr/>
        </p:nvSpPr>
        <p:spPr bwMode="auto">
          <a:xfrm flipH="1">
            <a:off x="6012730" y="3289920"/>
            <a:ext cx="71438"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9525"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r>
              <a:rPr lang="en-US" altLang="zh-CN" dirty="0" smtClean="0"/>
              <a:t>  </a:t>
            </a:r>
            <a:endParaRPr lang="zh-CN" altLang="en-US" dirty="0"/>
          </a:p>
        </p:txBody>
      </p:sp>
      <p:sp>
        <p:nvSpPr>
          <p:cNvPr id="9" name="Freeform 2"/>
          <p:cNvSpPr>
            <a:spLocks/>
          </p:cNvSpPr>
          <p:nvPr/>
        </p:nvSpPr>
        <p:spPr bwMode="auto">
          <a:xfrm>
            <a:off x="4429124" y="4857760"/>
            <a:ext cx="85724"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
          <p:cNvSpPr>
            <a:spLocks/>
          </p:cNvSpPr>
          <p:nvPr/>
        </p:nvSpPr>
        <p:spPr bwMode="auto">
          <a:xfrm flipH="1">
            <a:off x="5000628" y="4857760"/>
            <a:ext cx="71438"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9525"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Another multi-letter cipher: The Hill Cipher</a:t>
            </a:r>
            <a:endParaRPr lang="zh-CN" altLang="en-US" sz="3600" dirty="0"/>
          </a:p>
        </p:txBody>
      </p:sp>
      <p:sp>
        <p:nvSpPr>
          <p:cNvPr id="6" name="内容占位符 5"/>
          <p:cNvSpPr>
            <a:spLocks noGrp="1"/>
          </p:cNvSpPr>
          <p:nvPr>
            <p:ph idx="1"/>
          </p:nvPr>
        </p:nvSpPr>
        <p:spPr>
          <a:xfrm>
            <a:off x="457200" y="1268760"/>
            <a:ext cx="8229600" cy="4857403"/>
          </a:xfrm>
        </p:spPr>
        <p:txBody>
          <a:bodyPr>
            <a:normAutofit fontScale="92500" lnSpcReduction="10000"/>
          </a:bodyPr>
          <a:lstStyle/>
          <a:p>
            <a:r>
              <a:rPr lang="en-US" altLang="zh-CN" sz="2800" dirty="0" smtClean="0"/>
              <a:t>Transform </a:t>
            </a:r>
            <a:r>
              <a:rPr lang="en-US" altLang="zh-CN" sz="2800" dirty="0" smtClean="0">
                <a:solidFill>
                  <a:srgbClr val="FF0000"/>
                </a:solidFill>
              </a:rPr>
              <a:t>three letters at a time </a:t>
            </a:r>
            <a:r>
              <a:rPr lang="en-US" altLang="zh-CN" sz="2800" dirty="0" smtClean="0"/>
              <a:t>from plaintext </a:t>
            </a:r>
            <a:r>
              <a:rPr lang="en-US" altLang="zh-CN" sz="2800" b="1" dirty="0" smtClean="0">
                <a:latin typeface="Courier New" pitchFamily="49" charset="0"/>
                <a:cs typeface="Courier New" pitchFamily="49" charset="0"/>
              </a:rPr>
              <a:t>m</a:t>
            </a:r>
            <a:endParaRPr lang="en-US" altLang="zh-CN" sz="2800" dirty="0" smtClean="0"/>
          </a:p>
          <a:p>
            <a:pPr algn="ctr">
              <a:buNone/>
            </a:pPr>
            <a:r>
              <a:rPr lang="en-US" altLang="zh-CN" sz="2400" i="1" dirty="0" smtClean="0">
                <a:latin typeface="Courier New" pitchFamily="49" charset="0"/>
                <a:cs typeface="Courier New" pitchFamily="49" charset="0"/>
              </a:rPr>
              <a:t>C</a:t>
            </a:r>
            <a:r>
              <a:rPr lang="en-US" altLang="zh-CN" sz="2400" baseline="-25000" dirty="0" smtClean="0">
                <a:latin typeface="Courier New" pitchFamily="49" charset="0"/>
                <a:cs typeface="Courier New" pitchFamily="49" charset="0"/>
              </a:rPr>
              <a:t>1</a:t>
            </a:r>
            <a:r>
              <a:rPr lang="en-US" altLang="zh-CN" sz="2400" dirty="0" smtClean="0">
                <a:latin typeface="Courier New" pitchFamily="49" charset="0"/>
                <a:cs typeface="Courier New" pitchFamily="49" charset="0"/>
              </a:rPr>
              <a:t> = (</a:t>
            </a:r>
            <a:r>
              <a:rPr lang="en-US" altLang="zh-CN" sz="2400" i="1" dirty="0" smtClean="0">
                <a:latin typeface="Courier New" pitchFamily="49" charset="0"/>
                <a:cs typeface="Courier New" pitchFamily="49" charset="0"/>
              </a:rPr>
              <a:t>k</a:t>
            </a:r>
            <a:r>
              <a:rPr lang="en-US" altLang="zh-CN" sz="2400" baseline="-25000" dirty="0" smtClean="0">
                <a:latin typeface="Courier New" pitchFamily="49" charset="0"/>
                <a:cs typeface="Courier New" pitchFamily="49" charset="0"/>
              </a:rPr>
              <a:t>11</a:t>
            </a:r>
            <a:r>
              <a:rPr lang="en-US" altLang="zh-CN" sz="2400" i="1" dirty="0" smtClean="0">
                <a:latin typeface="Courier New" pitchFamily="49" charset="0"/>
                <a:cs typeface="Courier New" pitchFamily="49" charset="0"/>
              </a:rPr>
              <a:t>m</a:t>
            </a:r>
            <a:r>
              <a:rPr lang="en-US" altLang="zh-CN" sz="2400" baseline="-25000" dirty="0" smtClean="0">
                <a:latin typeface="Courier New" pitchFamily="49" charset="0"/>
                <a:cs typeface="Courier New" pitchFamily="49" charset="0"/>
              </a:rPr>
              <a:t>1</a:t>
            </a:r>
            <a:r>
              <a:rPr lang="en-US" altLang="zh-CN" sz="2400" dirty="0" smtClean="0">
                <a:latin typeface="Courier New" pitchFamily="49" charset="0"/>
                <a:cs typeface="Courier New" pitchFamily="49" charset="0"/>
              </a:rPr>
              <a:t> + </a:t>
            </a:r>
            <a:r>
              <a:rPr lang="en-US" altLang="zh-CN" sz="2400" i="1" dirty="0" smtClean="0">
                <a:latin typeface="Courier New" pitchFamily="49" charset="0"/>
                <a:cs typeface="Courier New" pitchFamily="49" charset="0"/>
              </a:rPr>
              <a:t>k</a:t>
            </a:r>
            <a:r>
              <a:rPr lang="en-US" altLang="zh-CN" sz="2400" baseline="-25000" dirty="0" smtClean="0">
                <a:latin typeface="Courier New" pitchFamily="49" charset="0"/>
                <a:cs typeface="Courier New" pitchFamily="49" charset="0"/>
              </a:rPr>
              <a:t>12</a:t>
            </a:r>
            <a:r>
              <a:rPr lang="en-US" altLang="zh-CN" sz="2400" i="1" dirty="0" smtClean="0">
                <a:latin typeface="Courier New" pitchFamily="49" charset="0"/>
                <a:cs typeface="Courier New" pitchFamily="49" charset="0"/>
              </a:rPr>
              <a:t>m</a:t>
            </a:r>
            <a:r>
              <a:rPr lang="en-US" altLang="zh-CN" sz="2400" baseline="-25000" dirty="0" smtClean="0">
                <a:latin typeface="Courier New" pitchFamily="49" charset="0"/>
                <a:cs typeface="Courier New" pitchFamily="49" charset="0"/>
              </a:rPr>
              <a:t>2</a:t>
            </a:r>
            <a:r>
              <a:rPr lang="en-US" altLang="zh-CN" sz="2400" dirty="0" smtClean="0">
                <a:latin typeface="Courier New" pitchFamily="49" charset="0"/>
                <a:cs typeface="Courier New" pitchFamily="49" charset="0"/>
              </a:rPr>
              <a:t> + </a:t>
            </a:r>
            <a:r>
              <a:rPr lang="en-US" altLang="zh-CN" sz="2400" i="1" dirty="0" smtClean="0">
                <a:latin typeface="Courier New" pitchFamily="49" charset="0"/>
                <a:cs typeface="Courier New" pitchFamily="49" charset="0"/>
              </a:rPr>
              <a:t>k</a:t>
            </a:r>
            <a:r>
              <a:rPr lang="en-US" altLang="zh-CN" sz="2400" baseline="-25000" dirty="0" smtClean="0">
                <a:latin typeface="Courier New" pitchFamily="49" charset="0"/>
                <a:cs typeface="Courier New" pitchFamily="49" charset="0"/>
              </a:rPr>
              <a:t>13</a:t>
            </a:r>
            <a:r>
              <a:rPr lang="en-US" altLang="zh-CN" sz="2400" i="1" dirty="0" smtClean="0">
                <a:latin typeface="Courier New" pitchFamily="49" charset="0"/>
                <a:cs typeface="Courier New" pitchFamily="49" charset="0"/>
              </a:rPr>
              <a:t>m</a:t>
            </a:r>
            <a:r>
              <a:rPr lang="en-US" altLang="zh-CN" sz="2400" baseline="-25000" dirty="0" smtClean="0">
                <a:latin typeface="Courier New" pitchFamily="49" charset="0"/>
                <a:cs typeface="Courier New" pitchFamily="49" charset="0"/>
              </a:rPr>
              <a:t>3</a:t>
            </a:r>
            <a:r>
              <a:rPr lang="en-US" altLang="zh-CN" sz="2400" dirty="0" smtClean="0">
                <a:latin typeface="Courier New" pitchFamily="49" charset="0"/>
                <a:cs typeface="Courier New" pitchFamily="49" charset="0"/>
              </a:rPr>
              <a:t>) mod 26</a:t>
            </a:r>
          </a:p>
          <a:p>
            <a:pPr algn="ctr">
              <a:buNone/>
            </a:pPr>
            <a:r>
              <a:rPr lang="en-US" altLang="zh-CN" sz="2400" i="1" dirty="0" smtClean="0">
                <a:latin typeface="Courier New" pitchFamily="49" charset="0"/>
                <a:cs typeface="Courier New" pitchFamily="49" charset="0"/>
              </a:rPr>
              <a:t>C</a:t>
            </a:r>
            <a:r>
              <a:rPr lang="en-US" altLang="zh-CN" sz="2400" baseline="-25000" dirty="0" smtClean="0">
                <a:latin typeface="Courier New" pitchFamily="49" charset="0"/>
                <a:cs typeface="Courier New" pitchFamily="49" charset="0"/>
              </a:rPr>
              <a:t>2</a:t>
            </a:r>
            <a:r>
              <a:rPr lang="en-US" altLang="zh-CN" sz="2400" dirty="0" smtClean="0">
                <a:latin typeface="Courier New" pitchFamily="49" charset="0"/>
                <a:cs typeface="Courier New" pitchFamily="49" charset="0"/>
              </a:rPr>
              <a:t> = (</a:t>
            </a:r>
            <a:r>
              <a:rPr lang="en-US" altLang="zh-CN" sz="2400" i="1" dirty="0" smtClean="0">
                <a:latin typeface="Courier New" pitchFamily="49" charset="0"/>
                <a:cs typeface="Courier New" pitchFamily="49" charset="0"/>
              </a:rPr>
              <a:t>k</a:t>
            </a:r>
            <a:r>
              <a:rPr lang="en-US" altLang="zh-CN" sz="2400" baseline="-25000" dirty="0" smtClean="0">
                <a:latin typeface="Courier New" pitchFamily="49" charset="0"/>
                <a:cs typeface="Courier New" pitchFamily="49" charset="0"/>
              </a:rPr>
              <a:t>21</a:t>
            </a:r>
            <a:r>
              <a:rPr lang="en-US" altLang="zh-CN" sz="2400" i="1" dirty="0" smtClean="0">
                <a:latin typeface="Courier New" pitchFamily="49" charset="0"/>
                <a:cs typeface="Courier New" pitchFamily="49" charset="0"/>
              </a:rPr>
              <a:t>m</a:t>
            </a:r>
            <a:r>
              <a:rPr lang="en-US" altLang="zh-CN" sz="2400" baseline="-25000" dirty="0" smtClean="0">
                <a:latin typeface="Courier New" pitchFamily="49" charset="0"/>
                <a:cs typeface="Courier New" pitchFamily="49" charset="0"/>
              </a:rPr>
              <a:t>1</a:t>
            </a:r>
            <a:r>
              <a:rPr lang="en-US" altLang="zh-CN" sz="2400" dirty="0" smtClean="0">
                <a:latin typeface="Courier New" pitchFamily="49" charset="0"/>
                <a:cs typeface="Courier New" pitchFamily="49" charset="0"/>
              </a:rPr>
              <a:t> + </a:t>
            </a:r>
            <a:r>
              <a:rPr lang="en-US" altLang="zh-CN" sz="2400" i="1" dirty="0" smtClean="0">
                <a:latin typeface="Courier New" pitchFamily="49" charset="0"/>
                <a:cs typeface="Courier New" pitchFamily="49" charset="0"/>
              </a:rPr>
              <a:t>k</a:t>
            </a:r>
            <a:r>
              <a:rPr lang="en-US" altLang="zh-CN" sz="2400" baseline="-25000" dirty="0" smtClean="0">
                <a:latin typeface="Courier New" pitchFamily="49" charset="0"/>
                <a:cs typeface="Courier New" pitchFamily="49" charset="0"/>
              </a:rPr>
              <a:t>22</a:t>
            </a:r>
            <a:r>
              <a:rPr lang="en-US" altLang="zh-CN" sz="2400" i="1" dirty="0" smtClean="0">
                <a:latin typeface="Courier New" pitchFamily="49" charset="0"/>
                <a:cs typeface="Courier New" pitchFamily="49" charset="0"/>
              </a:rPr>
              <a:t>m</a:t>
            </a:r>
            <a:r>
              <a:rPr lang="en-US" altLang="zh-CN" sz="2400" baseline="-25000" dirty="0" smtClean="0">
                <a:latin typeface="Courier New" pitchFamily="49" charset="0"/>
                <a:cs typeface="Courier New" pitchFamily="49" charset="0"/>
              </a:rPr>
              <a:t>2</a:t>
            </a:r>
            <a:r>
              <a:rPr lang="en-US" altLang="zh-CN" sz="2400" dirty="0" smtClean="0">
                <a:latin typeface="Courier New" pitchFamily="49" charset="0"/>
                <a:cs typeface="Courier New" pitchFamily="49" charset="0"/>
              </a:rPr>
              <a:t> + </a:t>
            </a:r>
            <a:r>
              <a:rPr lang="en-US" altLang="zh-CN" sz="2400" i="1" dirty="0" smtClean="0">
                <a:latin typeface="Courier New" pitchFamily="49" charset="0"/>
                <a:cs typeface="Courier New" pitchFamily="49" charset="0"/>
              </a:rPr>
              <a:t>k</a:t>
            </a:r>
            <a:r>
              <a:rPr lang="en-US" altLang="zh-CN" sz="2400" baseline="-25000" dirty="0" smtClean="0">
                <a:latin typeface="Courier New" pitchFamily="49" charset="0"/>
                <a:cs typeface="Courier New" pitchFamily="49" charset="0"/>
              </a:rPr>
              <a:t>23</a:t>
            </a:r>
            <a:r>
              <a:rPr lang="en-US" altLang="zh-CN" sz="2400" i="1" dirty="0" smtClean="0">
                <a:latin typeface="Courier New" pitchFamily="49" charset="0"/>
                <a:cs typeface="Courier New" pitchFamily="49" charset="0"/>
              </a:rPr>
              <a:t>m</a:t>
            </a:r>
            <a:r>
              <a:rPr lang="en-US" altLang="zh-CN" sz="2400" baseline="-25000" dirty="0" smtClean="0">
                <a:latin typeface="Courier New" pitchFamily="49" charset="0"/>
                <a:cs typeface="Courier New" pitchFamily="49" charset="0"/>
              </a:rPr>
              <a:t>3</a:t>
            </a:r>
            <a:r>
              <a:rPr lang="en-US" altLang="zh-CN" sz="2400" dirty="0" smtClean="0">
                <a:latin typeface="Courier New" pitchFamily="49" charset="0"/>
                <a:cs typeface="Courier New" pitchFamily="49" charset="0"/>
              </a:rPr>
              <a:t>) mod 26</a:t>
            </a:r>
          </a:p>
          <a:p>
            <a:pPr algn="ctr">
              <a:buNone/>
            </a:pPr>
            <a:r>
              <a:rPr lang="en-US" altLang="zh-CN" sz="2400" i="1" dirty="0" smtClean="0">
                <a:latin typeface="Courier New" pitchFamily="49" charset="0"/>
                <a:cs typeface="Courier New" pitchFamily="49" charset="0"/>
              </a:rPr>
              <a:t>C</a:t>
            </a:r>
            <a:r>
              <a:rPr lang="en-US" altLang="zh-CN" sz="2400" baseline="-25000" dirty="0" smtClean="0">
                <a:latin typeface="Courier New" pitchFamily="49" charset="0"/>
                <a:cs typeface="Courier New" pitchFamily="49" charset="0"/>
              </a:rPr>
              <a:t>3</a:t>
            </a:r>
            <a:r>
              <a:rPr lang="en-US" altLang="zh-CN" sz="2400" dirty="0" smtClean="0">
                <a:latin typeface="Courier New" pitchFamily="49" charset="0"/>
                <a:cs typeface="Courier New" pitchFamily="49" charset="0"/>
              </a:rPr>
              <a:t> = (</a:t>
            </a:r>
            <a:r>
              <a:rPr lang="en-US" altLang="zh-CN" sz="2400" i="1" dirty="0" smtClean="0">
                <a:latin typeface="Courier New" pitchFamily="49" charset="0"/>
                <a:cs typeface="Courier New" pitchFamily="49" charset="0"/>
              </a:rPr>
              <a:t>k</a:t>
            </a:r>
            <a:r>
              <a:rPr lang="en-US" altLang="zh-CN" sz="2400" baseline="-25000" dirty="0" smtClean="0">
                <a:latin typeface="Courier New" pitchFamily="49" charset="0"/>
                <a:cs typeface="Courier New" pitchFamily="49" charset="0"/>
              </a:rPr>
              <a:t>31</a:t>
            </a:r>
            <a:r>
              <a:rPr lang="en-US" altLang="zh-CN" sz="2400" i="1" dirty="0" smtClean="0">
                <a:latin typeface="Courier New" pitchFamily="49" charset="0"/>
                <a:cs typeface="Courier New" pitchFamily="49" charset="0"/>
              </a:rPr>
              <a:t>m</a:t>
            </a:r>
            <a:r>
              <a:rPr lang="en-US" altLang="zh-CN" sz="2400" baseline="-25000" dirty="0" smtClean="0">
                <a:latin typeface="Courier New" pitchFamily="49" charset="0"/>
                <a:cs typeface="Courier New" pitchFamily="49" charset="0"/>
              </a:rPr>
              <a:t>1</a:t>
            </a:r>
            <a:r>
              <a:rPr lang="en-US" altLang="zh-CN" sz="2400" dirty="0" smtClean="0">
                <a:latin typeface="Courier New" pitchFamily="49" charset="0"/>
                <a:cs typeface="Courier New" pitchFamily="49" charset="0"/>
              </a:rPr>
              <a:t> + </a:t>
            </a:r>
            <a:r>
              <a:rPr lang="en-US" altLang="zh-CN" sz="2400" i="1" dirty="0" smtClean="0">
                <a:latin typeface="Courier New" pitchFamily="49" charset="0"/>
                <a:cs typeface="Courier New" pitchFamily="49" charset="0"/>
              </a:rPr>
              <a:t>k</a:t>
            </a:r>
            <a:r>
              <a:rPr lang="en-US" altLang="zh-CN" sz="2400" baseline="-25000" dirty="0" smtClean="0">
                <a:latin typeface="Courier New" pitchFamily="49" charset="0"/>
                <a:cs typeface="Courier New" pitchFamily="49" charset="0"/>
              </a:rPr>
              <a:t>32</a:t>
            </a:r>
            <a:r>
              <a:rPr lang="en-US" altLang="zh-CN" sz="2400" i="1" dirty="0" smtClean="0">
                <a:latin typeface="Courier New" pitchFamily="49" charset="0"/>
                <a:cs typeface="Courier New" pitchFamily="49" charset="0"/>
              </a:rPr>
              <a:t>m</a:t>
            </a:r>
            <a:r>
              <a:rPr lang="en-US" altLang="zh-CN" sz="2400" baseline="-25000" dirty="0" smtClean="0">
                <a:latin typeface="Courier New" pitchFamily="49" charset="0"/>
                <a:cs typeface="Courier New" pitchFamily="49" charset="0"/>
              </a:rPr>
              <a:t>2</a:t>
            </a:r>
            <a:r>
              <a:rPr lang="en-US" altLang="zh-CN" sz="2400" dirty="0" smtClean="0">
                <a:latin typeface="Courier New" pitchFamily="49" charset="0"/>
                <a:cs typeface="Courier New" pitchFamily="49" charset="0"/>
              </a:rPr>
              <a:t> + </a:t>
            </a:r>
            <a:r>
              <a:rPr lang="en-US" altLang="zh-CN" sz="2400" i="1" dirty="0" smtClean="0">
                <a:latin typeface="Courier New" pitchFamily="49" charset="0"/>
                <a:cs typeface="Courier New" pitchFamily="49" charset="0"/>
              </a:rPr>
              <a:t>k</a:t>
            </a:r>
            <a:r>
              <a:rPr lang="en-US" altLang="zh-CN" sz="2400" baseline="-25000" dirty="0" smtClean="0">
                <a:latin typeface="Courier New" pitchFamily="49" charset="0"/>
                <a:cs typeface="Courier New" pitchFamily="49" charset="0"/>
              </a:rPr>
              <a:t>33</a:t>
            </a:r>
            <a:r>
              <a:rPr lang="en-US" altLang="zh-CN" sz="2400" i="1" dirty="0" smtClean="0">
                <a:latin typeface="Courier New" pitchFamily="49" charset="0"/>
                <a:cs typeface="Courier New" pitchFamily="49" charset="0"/>
              </a:rPr>
              <a:t>m</a:t>
            </a:r>
            <a:r>
              <a:rPr lang="en-US" altLang="zh-CN" sz="2400" baseline="-25000" dirty="0" smtClean="0">
                <a:latin typeface="Courier New" pitchFamily="49" charset="0"/>
                <a:cs typeface="Courier New" pitchFamily="49" charset="0"/>
              </a:rPr>
              <a:t>3</a:t>
            </a:r>
            <a:r>
              <a:rPr lang="en-US" altLang="zh-CN" sz="2400" dirty="0" smtClean="0">
                <a:latin typeface="Courier New" pitchFamily="49" charset="0"/>
                <a:cs typeface="Courier New" pitchFamily="49" charset="0"/>
              </a:rPr>
              <a:t>) mod 26</a:t>
            </a:r>
          </a:p>
          <a:p>
            <a:r>
              <a:rPr lang="en-US" altLang="zh-CN" dirty="0" smtClean="0">
                <a:cs typeface="Courier New" pitchFamily="49" charset="0"/>
              </a:rPr>
              <a:t>Express in terms of row vectors and matrices:</a:t>
            </a:r>
          </a:p>
          <a:p>
            <a:pPr>
              <a:buNone/>
            </a:pPr>
            <a:r>
              <a:rPr lang="en-US" altLang="zh-CN" sz="2400" dirty="0" smtClean="0">
                <a:latin typeface="Courier New" pitchFamily="49" charset="0"/>
                <a:cs typeface="Courier New" pitchFamily="49" charset="0"/>
              </a:rPr>
              <a:t>            </a:t>
            </a:r>
            <a:r>
              <a:rPr lang="en-US" altLang="zh-CN" sz="2400" i="1" dirty="0" smtClean="0">
                <a:latin typeface="Courier New" pitchFamily="49" charset="0"/>
                <a:cs typeface="Courier New" pitchFamily="49" charset="0"/>
              </a:rPr>
              <a:t>C</a:t>
            </a:r>
            <a:r>
              <a:rPr lang="en-US" altLang="zh-CN" sz="2400" baseline="-25000" dirty="0" smtClean="0">
                <a:latin typeface="Courier New" pitchFamily="49" charset="0"/>
                <a:cs typeface="Courier New" pitchFamily="49" charset="0"/>
              </a:rPr>
              <a:t>1</a:t>
            </a:r>
            <a:r>
              <a:rPr lang="en-US" altLang="zh-CN" sz="2400" dirty="0" smtClean="0">
                <a:latin typeface="Courier New" pitchFamily="49" charset="0"/>
                <a:cs typeface="Courier New" pitchFamily="49" charset="0"/>
              </a:rPr>
              <a:t>   </a:t>
            </a:r>
            <a:r>
              <a:rPr lang="en-US" altLang="zh-CN" sz="2400" i="1" dirty="0" smtClean="0">
                <a:latin typeface="Courier New" pitchFamily="49" charset="0"/>
                <a:cs typeface="Courier New" pitchFamily="49" charset="0"/>
              </a:rPr>
              <a:t>k</a:t>
            </a:r>
            <a:r>
              <a:rPr lang="en-US" altLang="zh-CN" sz="2400" baseline="-25000" dirty="0" smtClean="0">
                <a:latin typeface="Courier New" pitchFamily="49" charset="0"/>
                <a:cs typeface="Courier New" pitchFamily="49" charset="0"/>
              </a:rPr>
              <a:t>11</a:t>
            </a:r>
            <a:r>
              <a:rPr lang="en-US" altLang="zh-CN" sz="2400" dirty="0" smtClean="0">
                <a:latin typeface="Courier New" pitchFamily="49" charset="0"/>
                <a:cs typeface="Courier New" pitchFamily="49" charset="0"/>
              </a:rPr>
              <a:t> </a:t>
            </a:r>
            <a:r>
              <a:rPr lang="en-US" altLang="zh-CN" sz="2400" i="1" dirty="0" smtClean="0">
                <a:latin typeface="Courier New" pitchFamily="49" charset="0"/>
                <a:cs typeface="Courier New" pitchFamily="49" charset="0"/>
              </a:rPr>
              <a:t>k</a:t>
            </a:r>
            <a:r>
              <a:rPr lang="en-US" altLang="zh-CN" sz="2400" baseline="-25000" dirty="0" smtClean="0">
                <a:latin typeface="Courier New" pitchFamily="49" charset="0"/>
                <a:cs typeface="Courier New" pitchFamily="49" charset="0"/>
              </a:rPr>
              <a:t>12</a:t>
            </a:r>
            <a:r>
              <a:rPr lang="en-US" altLang="zh-CN" sz="2400" dirty="0" smtClean="0">
                <a:latin typeface="Courier New" pitchFamily="49" charset="0"/>
                <a:cs typeface="Courier New" pitchFamily="49" charset="0"/>
              </a:rPr>
              <a:t> </a:t>
            </a:r>
            <a:r>
              <a:rPr lang="en-US" altLang="zh-CN" sz="2400" i="1" dirty="0" smtClean="0">
                <a:latin typeface="Courier New" pitchFamily="49" charset="0"/>
                <a:cs typeface="Courier New" pitchFamily="49" charset="0"/>
              </a:rPr>
              <a:t>k</a:t>
            </a:r>
            <a:r>
              <a:rPr lang="en-US" altLang="zh-CN" sz="2400" baseline="-25000" dirty="0" smtClean="0">
                <a:latin typeface="Courier New" pitchFamily="49" charset="0"/>
                <a:cs typeface="Courier New" pitchFamily="49" charset="0"/>
              </a:rPr>
              <a:t>13</a:t>
            </a:r>
            <a:r>
              <a:rPr lang="en-US" altLang="zh-CN" sz="2400" dirty="0" smtClean="0">
                <a:latin typeface="Courier New" pitchFamily="49" charset="0"/>
                <a:cs typeface="Courier New" pitchFamily="49" charset="0"/>
              </a:rPr>
              <a:t>  </a:t>
            </a:r>
            <a:r>
              <a:rPr lang="en-US" altLang="zh-CN" sz="2400" i="1" dirty="0" smtClean="0">
                <a:latin typeface="Courier New" pitchFamily="49" charset="0"/>
                <a:cs typeface="Courier New" pitchFamily="49" charset="0"/>
              </a:rPr>
              <a:t>m</a:t>
            </a:r>
            <a:r>
              <a:rPr lang="en-US" altLang="zh-CN" sz="2400" baseline="-25000" dirty="0" smtClean="0">
                <a:latin typeface="Courier New" pitchFamily="49" charset="0"/>
                <a:cs typeface="Courier New" pitchFamily="49" charset="0"/>
              </a:rPr>
              <a:t>1</a:t>
            </a:r>
          </a:p>
          <a:p>
            <a:pPr>
              <a:buNone/>
            </a:pPr>
            <a:r>
              <a:rPr lang="en-US" altLang="zh-CN" sz="2400" b="1" dirty="0" smtClean="0">
                <a:latin typeface="Courier New" pitchFamily="49" charset="0"/>
                <a:cs typeface="Courier New" pitchFamily="49" charset="0"/>
              </a:rPr>
              <a:t>        C</a:t>
            </a:r>
            <a:r>
              <a:rPr lang="en-US" altLang="zh-CN" sz="2400" dirty="0" smtClean="0">
                <a:latin typeface="Courier New" pitchFamily="49" charset="0"/>
                <a:cs typeface="Courier New" pitchFamily="49" charset="0"/>
              </a:rPr>
              <a:t> = </a:t>
            </a:r>
            <a:r>
              <a:rPr lang="en-US" altLang="zh-CN" sz="2400" i="1" dirty="0" smtClean="0">
                <a:latin typeface="Courier New" pitchFamily="49" charset="0"/>
                <a:cs typeface="Courier New" pitchFamily="49" charset="0"/>
              </a:rPr>
              <a:t>C</a:t>
            </a:r>
            <a:r>
              <a:rPr lang="en-US" altLang="zh-CN" sz="2400" baseline="-25000" dirty="0" smtClean="0">
                <a:latin typeface="Courier New" pitchFamily="49" charset="0"/>
                <a:cs typeface="Courier New" pitchFamily="49" charset="0"/>
              </a:rPr>
              <a:t>2</a:t>
            </a:r>
            <a:r>
              <a:rPr lang="en-US" altLang="zh-CN" sz="2400" dirty="0" smtClean="0">
                <a:latin typeface="Courier New" pitchFamily="49" charset="0"/>
                <a:cs typeface="Courier New" pitchFamily="49" charset="0"/>
              </a:rPr>
              <a:t> = </a:t>
            </a:r>
            <a:r>
              <a:rPr lang="en-US" altLang="zh-CN" sz="2400" i="1" dirty="0" smtClean="0">
                <a:latin typeface="Courier New" pitchFamily="49" charset="0"/>
                <a:cs typeface="Courier New" pitchFamily="49" charset="0"/>
              </a:rPr>
              <a:t>k</a:t>
            </a:r>
            <a:r>
              <a:rPr lang="en-US" altLang="zh-CN" sz="2400" baseline="-25000" dirty="0" smtClean="0">
                <a:latin typeface="Courier New" pitchFamily="49" charset="0"/>
                <a:cs typeface="Courier New" pitchFamily="49" charset="0"/>
              </a:rPr>
              <a:t>21</a:t>
            </a:r>
            <a:r>
              <a:rPr lang="en-US" altLang="zh-CN" sz="2400" dirty="0" smtClean="0">
                <a:latin typeface="Courier New" pitchFamily="49" charset="0"/>
                <a:cs typeface="Courier New" pitchFamily="49" charset="0"/>
              </a:rPr>
              <a:t> </a:t>
            </a:r>
            <a:r>
              <a:rPr lang="en-US" altLang="zh-CN" sz="2400" i="1" dirty="0" smtClean="0">
                <a:latin typeface="Courier New" pitchFamily="49" charset="0"/>
                <a:cs typeface="Courier New" pitchFamily="49" charset="0"/>
              </a:rPr>
              <a:t>k</a:t>
            </a:r>
            <a:r>
              <a:rPr lang="en-US" altLang="zh-CN" sz="2400" baseline="-25000" dirty="0" smtClean="0">
                <a:latin typeface="Courier New" pitchFamily="49" charset="0"/>
                <a:cs typeface="Courier New" pitchFamily="49" charset="0"/>
              </a:rPr>
              <a:t>22</a:t>
            </a:r>
            <a:r>
              <a:rPr lang="en-US" altLang="zh-CN" sz="2400" dirty="0" smtClean="0">
                <a:latin typeface="Courier New" pitchFamily="49" charset="0"/>
                <a:cs typeface="Courier New" pitchFamily="49" charset="0"/>
              </a:rPr>
              <a:t> </a:t>
            </a:r>
            <a:r>
              <a:rPr lang="en-US" altLang="zh-CN" sz="2400" i="1" dirty="0" smtClean="0">
                <a:latin typeface="Courier New" pitchFamily="49" charset="0"/>
                <a:cs typeface="Courier New" pitchFamily="49" charset="0"/>
              </a:rPr>
              <a:t>k</a:t>
            </a:r>
            <a:r>
              <a:rPr lang="en-US" altLang="zh-CN" sz="2400" baseline="-25000" dirty="0" smtClean="0">
                <a:latin typeface="Courier New" pitchFamily="49" charset="0"/>
                <a:cs typeface="Courier New" pitchFamily="49" charset="0"/>
              </a:rPr>
              <a:t>23</a:t>
            </a:r>
            <a:r>
              <a:rPr lang="en-US" altLang="zh-CN" sz="2400" dirty="0" smtClean="0">
                <a:latin typeface="Courier New" pitchFamily="49" charset="0"/>
                <a:cs typeface="Courier New" pitchFamily="49" charset="0"/>
              </a:rPr>
              <a:t>  </a:t>
            </a:r>
            <a:r>
              <a:rPr lang="en-US" altLang="zh-CN" sz="2400" i="1" dirty="0" smtClean="0">
                <a:latin typeface="Courier New" pitchFamily="49" charset="0"/>
                <a:cs typeface="Courier New" pitchFamily="49" charset="0"/>
              </a:rPr>
              <a:t>m</a:t>
            </a:r>
            <a:r>
              <a:rPr lang="en-US" altLang="zh-CN" sz="2400" baseline="-25000" dirty="0" smtClean="0">
                <a:latin typeface="Courier New" pitchFamily="49" charset="0"/>
                <a:cs typeface="Courier New" pitchFamily="49" charset="0"/>
              </a:rPr>
              <a:t>2</a:t>
            </a:r>
            <a:endParaRPr lang="en-US" altLang="zh-CN" sz="2400" dirty="0" smtClean="0">
              <a:latin typeface="Courier New" pitchFamily="49" charset="0"/>
              <a:cs typeface="Courier New" pitchFamily="49" charset="0"/>
            </a:endParaRPr>
          </a:p>
          <a:p>
            <a:pPr>
              <a:buNone/>
            </a:pPr>
            <a:r>
              <a:rPr lang="en-US" altLang="zh-CN" sz="2400" dirty="0" smtClean="0">
                <a:latin typeface="Courier New" pitchFamily="49" charset="0"/>
                <a:cs typeface="Courier New" pitchFamily="49" charset="0"/>
              </a:rPr>
              <a:t>            </a:t>
            </a:r>
            <a:r>
              <a:rPr lang="en-US" altLang="zh-CN" sz="2400" i="1" dirty="0" smtClean="0">
                <a:latin typeface="Courier New" pitchFamily="49" charset="0"/>
                <a:cs typeface="Courier New" pitchFamily="49" charset="0"/>
              </a:rPr>
              <a:t>C</a:t>
            </a:r>
            <a:r>
              <a:rPr lang="en-US" altLang="zh-CN" sz="2400" baseline="-25000" dirty="0" smtClean="0">
                <a:latin typeface="Courier New" pitchFamily="49" charset="0"/>
                <a:cs typeface="Courier New" pitchFamily="49" charset="0"/>
              </a:rPr>
              <a:t>3</a:t>
            </a:r>
            <a:r>
              <a:rPr lang="en-US" altLang="zh-CN" sz="2400" dirty="0" smtClean="0">
                <a:latin typeface="Courier New" pitchFamily="49" charset="0"/>
                <a:cs typeface="Courier New" pitchFamily="49" charset="0"/>
              </a:rPr>
              <a:t>   </a:t>
            </a:r>
            <a:r>
              <a:rPr lang="en-US" altLang="zh-CN" sz="2400" i="1" dirty="0" smtClean="0">
                <a:latin typeface="Courier New" pitchFamily="49" charset="0"/>
                <a:cs typeface="Courier New" pitchFamily="49" charset="0"/>
              </a:rPr>
              <a:t>k</a:t>
            </a:r>
            <a:r>
              <a:rPr lang="en-US" altLang="zh-CN" sz="2400" baseline="-25000" dirty="0" smtClean="0">
                <a:latin typeface="Courier New" pitchFamily="49" charset="0"/>
                <a:cs typeface="Courier New" pitchFamily="49" charset="0"/>
              </a:rPr>
              <a:t>31</a:t>
            </a:r>
            <a:r>
              <a:rPr lang="en-US" altLang="zh-CN" sz="2400" dirty="0" smtClean="0">
                <a:latin typeface="Courier New" pitchFamily="49" charset="0"/>
                <a:cs typeface="Courier New" pitchFamily="49" charset="0"/>
              </a:rPr>
              <a:t> </a:t>
            </a:r>
            <a:r>
              <a:rPr lang="en-US" altLang="zh-CN" sz="2400" i="1" dirty="0" err="1" smtClean="0">
                <a:latin typeface="Courier New" pitchFamily="49" charset="0"/>
                <a:cs typeface="Courier New" pitchFamily="49" charset="0"/>
              </a:rPr>
              <a:t>k</a:t>
            </a:r>
            <a:r>
              <a:rPr lang="en-US" altLang="zh-CN" sz="2400" baseline="-25000" dirty="0" err="1" smtClean="0">
                <a:latin typeface="Courier New" pitchFamily="49" charset="0"/>
                <a:cs typeface="Courier New" pitchFamily="49" charset="0"/>
              </a:rPr>
              <a:t>31</a:t>
            </a:r>
            <a:r>
              <a:rPr lang="en-US" altLang="zh-CN" sz="2400" dirty="0" smtClean="0">
                <a:latin typeface="Courier New" pitchFamily="49" charset="0"/>
                <a:cs typeface="Courier New" pitchFamily="49" charset="0"/>
              </a:rPr>
              <a:t> </a:t>
            </a:r>
            <a:r>
              <a:rPr lang="en-US" altLang="zh-CN" sz="2400" i="1" dirty="0" err="1" smtClean="0">
                <a:latin typeface="Courier New" pitchFamily="49" charset="0"/>
                <a:cs typeface="Courier New" pitchFamily="49" charset="0"/>
              </a:rPr>
              <a:t>k</a:t>
            </a:r>
            <a:r>
              <a:rPr lang="en-US" altLang="zh-CN" sz="2400" baseline="-25000" dirty="0" err="1" smtClean="0">
                <a:latin typeface="Courier New" pitchFamily="49" charset="0"/>
                <a:cs typeface="Courier New" pitchFamily="49" charset="0"/>
              </a:rPr>
              <a:t>31</a:t>
            </a:r>
            <a:r>
              <a:rPr lang="en-US" altLang="zh-CN" sz="2400" dirty="0" smtClean="0">
                <a:latin typeface="Courier New" pitchFamily="49" charset="0"/>
                <a:cs typeface="Courier New" pitchFamily="49" charset="0"/>
              </a:rPr>
              <a:t>  </a:t>
            </a:r>
            <a:r>
              <a:rPr lang="en-US" altLang="zh-CN" sz="2400" i="1" dirty="0" smtClean="0">
                <a:latin typeface="Courier New" pitchFamily="49" charset="0"/>
                <a:cs typeface="Courier New" pitchFamily="49" charset="0"/>
              </a:rPr>
              <a:t>m</a:t>
            </a:r>
            <a:r>
              <a:rPr lang="en-US" altLang="zh-CN" sz="2400" baseline="-25000" dirty="0" smtClean="0">
                <a:latin typeface="Courier New" pitchFamily="49" charset="0"/>
                <a:cs typeface="Courier New" pitchFamily="49" charset="0"/>
              </a:rPr>
              <a:t>3</a:t>
            </a:r>
            <a:r>
              <a:rPr lang="en-US" altLang="zh-CN" sz="2400" dirty="0" smtClean="0">
                <a:latin typeface="Courier New" pitchFamily="49" charset="0"/>
                <a:cs typeface="Courier New" pitchFamily="49" charset="0"/>
              </a:rPr>
              <a:t> </a:t>
            </a:r>
          </a:p>
          <a:p>
            <a:r>
              <a:rPr lang="en-US" altLang="zh-CN" dirty="0" smtClean="0"/>
              <a:t>Encryption:   </a:t>
            </a:r>
            <a:r>
              <a:rPr lang="en-US" altLang="zh-CN" b="1" dirty="0" smtClean="0">
                <a:latin typeface="Courier New" pitchFamily="49" charset="0"/>
                <a:cs typeface="Courier New" pitchFamily="49" charset="0"/>
              </a:rPr>
              <a:t>C</a:t>
            </a:r>
            <a:r>
              <a:rPr lang="en-US" altLang="zh-CN" dirty="0" smtClean="0">
                <a:latin typeface="Courier New" pitchFamily="49" charset="0"/>
                <a:cs typeface="Courier New" pitchFamily="49" charset="0"/>
              </a:rPr>
              <a:t> = </a:t>
            </a:r>
            <a:r>
              <a:rPr lang="en-US" altLang="zh-CN" b="1" dirty="0" smtClean="0">
                <a:latin typeface="Courier New" pitchFamily="49" charset="0"/>
                <a:cs typeface="Courier New" pitchFamily="49" charset="0"/>
              </a:rPr>
              <a:t>Km</a:t>
            </a:r>
            <a:r>
              <a:rPr lang="en-US" altLang="zh-CN" dirty="0" smtClean="0">
                <a:latin typeface="Courier New" pitchFamily="49" charset="0"/>
                <a:cs typeface="Courier New" pitchFamily="49" charset="0"/>
              </a:rPr>
              <a:t> mod 26</a:t>
            </a:r>
          </a:p>
          <a:p>
            <a:r>
              <a:rPr lang="en-US" altLang="zh-CN" dirty="0" smtClean="0">
                <a:cs typeface="Courier New" pitchFamily="49" charset="0"/>
              </a:rPr>
              <a:t>Decryption:  </a:t>
            </a:r>
            <a:r>
              <a:rPr lang="en-US" altLang="zh-CN" b="1" dirty="0" smtClean="0">
                <a:latin typeface="Courier New" pitchFamily="49" charset="0"/>
                <a:cs typeface="Courier New" pitchFamily="49" charset="0"/>
              </a:rPr>
              <a:t>m </a:t>
            </a:r>
            <a:r>
              <a:rPr lang="en-US" altLang="zh-CN" dirty="0" smtClean="0">
                <a:latin typeface="Courier New" pitchFamily="49" charset="0"/>
                <a:cs typeface="Courier New" pitchFamily="49" charset="0"/>
              </a:rPr>
              <a:t>= </a:t>
            </a:r>
            <a:r>
              <a:rPr lang="en-US" altLang="zh-CN" b="1" dirty="0" smtClean="0">
                <a:latin typeface="Courier New" pitchFamily="49" charset="0"/>
                <a:cs typeface="Courier New" pitchFamily="49" charset="0"/>
              </a:rPr>
              <a:t>K</a:t>
            </a:r>
            <a:r>
              <a:rPr lang="en-US" altLang="zh-CN" baseline="30000" dirty="0" smtClean="0">
                <a:latin typeface="Courier New" pitchFamily="49" charset="0"/>
                <a:cs typeface="Courier New" pitchFamily="49" charset="0"/>
              </a:rPr>
              <a:t>-1</a:t>
            </a:r>
            <a:r>
              <a:rPr lang="en-US" altLang="zh-CN" b="1" dirty="0" smtClean="0">
                <a:latin typeface="Courier New" pitchFamily="49" charset="0"/>
                <a:cs typeface="Courier New" pitchFamily="49" charset="0"/>
              </a:rPr>
              <a:t>C</a:t>
            </a:r>
            <a:r>
              <a:rPr lang="en-US" altLang="zh-CN" dirty="0" smtClean="0">
                <a:latin typeface="Courier New" pitchFamily="49" charset="0"/>
                <a:cs typeface="Courier New" pitchFamily="49" charset="0"/>
              </a:rPr>
              <a:t> mod 26 = </a:t>
            </a:r>
            <a:r>
              <a:rPr lang="en-US" altLang="zh-CN" b="1" dirty="0" smtClean="0">
                <a:latin typeface="Courier New" pitchFamily="49" charset="0"/>
                <a:cs typeface="Courier New" pitchFamily="49" charset="0"/>
              </a:rPr>
              <a:t>K</a:t>
            </a:r>
            <a:r>
              <a:rPr lang="en-US" altLang="zh-CN" baseline="30000" dirty="0" smtClean="0">
                <a:latin typeface="Courier New" pitchFamily="49" charset="0"/>
                <a:cs typeface="Courier New" pitchFamily="49" charset="0"/>
              </a:rPr>
              <a:t>-1</a:t>
            </a:r>
            <a:r>
              <a:rPr lang="en-US" altLang="zh-CN" b="1" dirty="0" smtClean="0">
                <a:latin typeface="Courier New" pitchFamily="49" charset="0"/>
                <a:cs typeface="Courier New" pitchFamily="49" charset="0"/>
              </a:rPr>
              <a:t>Km </a:t>
            </a:r>
            <a:r>
              <a:rPr lang="en-US" altLang="zh-CN" dirty="0" smtClean="0">
                <a:latin typeface="Courier New" pitchFamily="49" charset="0"/>
                <a:cs typeface="Courier New" pitchFamily="49" charset="0"/>
              </a:rPr>
              <a:t>= </a:t>
            </a:r>
            <a:r>
              <a:rPr lang="en-US" altLang="zh-CN" b="1" dirty="0" smtClean="0">
                <a:latin typeface="Courier New" pitchFamily="49" charset="0"/>
                <a:cs typeface="Courier New" pitchFamily="49" charset="0"/>
              </a:rPr>
              <a:t>m</a:t>
            </a:r>
            <a:endParaRPr lang="zh-CN" altLang="en-US" b="1" baseline="30000" dirty="0">
              <a:cs typeface="Courier New" pitchFamily="49" charset="0"/>
            </a:endParaRPr>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28898" y="6356350"/>
            <a:ext cx="3674950"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31</a:t>
            </a:fld>
            <a:endParaRPr lang="zh-CN" altLang="en-US"/>
          </a:p>
        </p:txBody>
      </p:sp>
      <p:sp>
        <p:nvSpPr>
          <p:cNvPr id="136194" name="Freeform 2"/>
          <p:cNvSpPr>
            <a:spLocks/>
          </p:cNvSpPr>
          <p:nvPr/>
        </p:nvSpPr>
        <p:spPr bwMode="auto">
          <a:xfrm>
            <a:off x="3275856" y="3429000"/>
            <a:ext cx="85724"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
          <p:cNvSpPr>
            <a:spLocks/>
          </p:cNvSpPr>
          <p:nvPr/>
        </p:nvSpPr>
        <p:spPr bwMode="auto">
          <a:xfrm flipH="1">
            <a:off x="4932040" y="3429000"/>
            <a:ext cx="57152"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
          <p:cNvSpPr>
            <a:spLocks/>
          </p:cNvSpPr>
          <p:nvPr/>
        </p:nvSpPr>
        <p:spPr bwMode="auto">
          <a:xfrm flipH="1">
            <a:off x="5450952" y="3429000"/>
            <a:ext cx="57152"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
          <p:cNvSpPr>
            <a:spLocks/>
          </p:cNvSpPr>
          <p:nvPr/>
        </p:nvSpPr>
        <p:spPr bwMode="auto">
          <a:xfrm>
            <a:off x="5022324" y="3429000"/>
            <a:ext cx="85724"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
          <p:cNvSpPr>
            <a:spLocks/>
          </p:cNvSpPr>
          <p:nvPr/>
        </p:nvSpPr>
        <p:spPr bwMode="auto">
          <a:xfrm flipH="1">
            <a:off x="2915816" y="3501008"/>
            <a:ext cx="57152"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
          <p:cNvSpPr>
            <a:spLocks/>
          </p:cNvSpPr>
          <p:nvPr/>
        </p:nvSpPr>
        <p:spPr bwMode="auto">
          <a:xfrm>
            <a:off x="2411760" y="3429000"/>
            <a:ext cx="85724"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Hill cipher example</a:t>
            </a:r>
            <a:endParaRPr lang="zh-CN" altLang="en-US" dirty="0"/>
          </a:p>
        </p:txBody>
      </p:sp>
      <p:sp>
        <p:nvSpPr>
          <p:cNvPr id="6" name="内容占位符 5"/>
          <p:cNvSpPr>
            <a:spLocks noGrp="1"/>
          </p:cNvSpPr>
          <p:nvPr>
            <p:ph idx="1"/>
          </p:nvPr>
        </p:nvSpPr>
        <p:spPr/>
        <p:txBody>
          <a:bodyPr>
            <a:normAutofit fontScale="77500" lnSpcReduction="20000"/>
          </a:bodyPr>
          <a:lstStyle/>
          <a:p>
            <a:r>
              <a:rPr lang="en-US" altLang="zh-CN" dirty="0" smtClean="0"/>
              <a:t>Plaintext: </a:t>
            </a:r>
            <a:r>
              <a:rPr lang="en-US" altLang="zh-CN" dirty="0" err="1" smtClean="0">
                <a:latin typeface="Courier New" pitchFamily="49" charset="0"/>
                <a:cs typeface="Courier New" pitchFamily="49" charset="0"/>
              </a:rPr>
              <a:t>paymoremoney</a:t>
            </a:r>
            <a:endParaRPr lang="en-US" altLang="zh-CN" dirty="0" smtClean="0">
              <a:latin typeface="Courier New" pitchFamily="49" charset="0"/>
              <a:cs typeface="Courier New" pitchFamily="49" charset="0"/>
            </a:endParaRPr>
          </a:p>
          <a:p>
            <a:r>
              <a:rPr lang="en-US" altLang="zh-CN" dirty="0" smtClean="0"/>
              <a:t>Encryption key:</a:t>
            </a:r>
          </a:p>
          <a:p>
            <a:pPr algn="ctr">
              <a:buNone/>
            </a:pPr>
            <a:r>
              <a:rPr lang="en-US" altLang="zh-CN" dirty="0" smtClean="0">
                <a:latin typeface="Courier New" pitchFamily="49" charset="0"/>
                <a:cs typeface="Courier New" pitchFamily="49" charset="0"/>
              </a:rPr>
              <a:t>   17 17 5</a:t>
            </a:r>
          </a:p>
          <a:p>
            <a:pPr algn="ctr">
              <a:buNone/>
            </a:pPr>
            <a:r>
              <a:rPr lang="en-US" altLang="zh-CN" b="1" dirty="0" smtClean="0">
                <a:latin typeface="Courier New" pitchFamily="49" charset="0"/>
                <a:cs typeface="Courier New" pitchFamily="49" charset="0"/>
              </a:rPr>
              <a:t>K </a:t>
            </a:r>
            <a:r>
              <a:rPr lang="en-US" altLang="zh-CN" dirty="0" smtClean="0">
                <a:latin typeface="Courier New" pitchFamily="49" charset="0"/>
                <a:cs typeface="Courier New" pitchFamily="49" charset="0"/>
              </a:rPr>
              <a:t>= 21 18 21</a:t>
            </a:r>
          </a:p>
          <a:p>
            <a:pPr algn="ctr">
              <a:buNone/>
            </a:pPr>
            <a:r>
              <a:rPr lang="en-US" altLang="zh-CN" dirty="0" smtClean="0">
                <a:latin typeface="Courier New" pitchFamily="49" charset="0"/>
                <a:cs typeface="Courier New" pitchFamily="49" charset="0"/>
              </a:rPr>
              <a:t>         2  2 19   15</a:t>
            </a:r>
          </a:p>
          <a:p>
            <a:r>
              <a:rPr lang="en-US" altLang="zh-CN" dirty="0" smtClean="0">
                <a:latin typeface="Courier New" pitchFamily="49" charset="0"/>
                <a:cs typeface="Courier New" pitchFamily="49" charset="0"/>
              </a:rPr>
              <a:t>pay</a:t>
            </a:r>
            <a:r>
              <a:rPr lang="en-US" altLang="zh-CN" dirty="0" smtClean="0"/>
              <a:t> are represented by the vector </a:t>
            </a:r>
            <a:r>
              <a:rPr lang="en-US" altLang="zh-CN" b="1" dirty="0" smtClean="0">
                <a:latin typeface="Courier New" pitchFamily="49" charset="0"/>
                <a:cs typeface="Courier New" pitchFamily="49" charset="0"/>
              </a:rPr>
              <a:t>m</a:t>
            </a:r>
            <a:r>
              <a:rPr lang="en-US" altLang="zh-CN" dirty="0" smtClean="0">
                <a:latin typeface="Courier New" pitchFamily="49" charset="0"/>
                <a:cs typeface="Courier New" pitchFamily="49" charset="0"/>
              </a:rPr>
              <a:t> =  0 </a:t>
            </a:r>
          </a:p>
          <a:p>
            <a:pPr>
              <a:buNone/>
            </a:pPr>
            <a:r>
              <a:rPr lang="en-US" altLang="zh-CN" dirty="0" smtClean="0">
                <a:latin typeface="Courier New" pitchFamily="49" charset="0"/>
                <a:cs typeface="Courier New" pitchFamily="49" charset="0"/>
              </a:rPr>
              <a:t>                              24</a:t>
            </a:r>
          </a:p>
          <a:p>
            <a:pPr>
              <a:buNone/>
            </a:pPr>
            <a:r>
              <a:rPr lang="en-US" altLang="zh-CN" dirty="0" smtClean="0">
                <a:latin typeface="Courier New" pitchFamily="49" charset="0"/>
                <a:cs typeface="Courier New" pitchFamily="49" charset="0"/>
              </a:rPr>
              <a:t>             11</a:t>
            </a:r>
          </a:p>
          <a:p>
            <a:r>
              <a:rPr lang="en-US" altLang="zh-CN" b="1" dirty="0" smtClean="0">
                <a:latin typeface="Courier New" pitchFamily="49" charset="0"/>
                <a:cs typeface="Courier New" pitchFamily="49" charset="0"/>
              </a:rPr>
              <a:t>Km</a:t>
            </a:r>
            <a:r>
              <a:rPr lang="en-US" altLang="zh-CN" dirty="0" smtClean="0">
                <a:latin typeface="Courier New" pitchFamily="49" charset="0"/>
                <a:cs typeface="Courier New" pitchFamily="49" charset="0"/>
              </a:rPr>
              <a:t> mod 26</a:t>
            </a:r>
            <a:r>
              <a:rPr lang="en-US" altLang="zh-CN" dirty="0" smtClean="0">
                <a:ea typeface="Arial Unicode MS" pitchFamily="34" charset="-122"/>
                <a:cs typeface="Arial Unicode MS" pitchFamily="34" charset="-122"/>
              </a:rPr>
              <a:t> =  </a:t>
            </a:r>
            <a:r>
              <a:rPr lang="en-US" altLang="zh-CN" dirty="0" smtClean="0">
                <a:latin typeface="Courier New" pitchFamily="49" charset="0"/>
                <a:cs typeface="Courier New" pitchFamily="49" charset="0"/>
              </a:rPr>
              <a:t>13</a:t>
            </a:r>
          </a:p>
          <a:p>
            <a:pPr>
              <a:buNone/>
            </a:pPr>
            <a:r>
              <a:rPr lang="en-US" altLang="zh-CN" dirty="0" smtClean="0">
                <a:latin typeface="Courier New" pitchFamily="49" charset="0"/>
                <a:cs typeface="Courier New" pitchFamily="49" charset="0"/>
              </a:rPr>
              <a:t>             18</a:t>
            </a:r>
          </a:p>
          <a:p>
            <a:r>
              <a:rPr lang="en-US" altLang="zh-CN" dirty="0" err="1" smtClean="0"/>
              <a:t>Ciphertext</a:t>
            </a:r>
            <a:r>
              <a:rPr lang="en-US" altLang="zh-CN" dirty="0" smtClean="0"/>
              <a:t>: </a:t>
            </a:r>
            <a:r>
              <a:rPr lang="en-US" altLang="zh-CN" dirty="0" smtClean="0">
                <a:latin typeface="Courier New" pitchFamily="49" charset="0"/>
                <a:cs typeface="Courier New" pitchFamily="49" charset="0"/>
              </a:rPr>
              <a:t>LNS</a:t>
            </a:r>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699792" y="6356350"/>
            <a:ext cx="3704056"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32</a:t>
            </a:fld>
            <a:endParaRPr lang="zh-CN" altLang="en-US"/>
          </a:p>
        </p:txBody>
      </p:sp>
      <p:sp>
        <p:nvSpPr>
          <p:cNvPr id="7" name="Freeform 2"/>
          <p:cNvSpPr>
            <a:spLocks/>
          </p:cNvSpPr>
          <p:nvPr/>
        </p:nvSpPr>
        <p:spPr bwMode="auto">
          <a:xfrm>
            <a:off x="4071934" y="2143116"/>
            <a:ext cx="85724"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
          <p:cNvSpPr>
            <a:spLocks/>
          </p:cNvSpPr>
          <p:nvPr/>
        </p:nvSpPr>
        <p:spPr bwMode="auto">
          <a:xfrm flipH="1">
            <a:off x="5643570" y="2143116"/>
            <a:ext cx="57152"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
          <p:cNvSpPr>
            <a:spLocks/>
          </p:cNvSpPr>
          <p:nvPr/>
        </p:nvSpPr>
        <p:spPr bwMode="auto">
          <a:xfrm>
            <a:off x="6027016" y="3000372"/>
            <a:ext cx="85724"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
          <p:cNvSpPr>
            <a:spLocks/>
          </p:cNvSpPr>
          <p:nvPr/>
        </p:nvSpPr>
        <p:spPr bwMode="auto">
          <a:xfrm flipH="1">
            <a:off x="6747096" y="3000372"/>
            <a:ext cx="57152"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
          <p:cNvSpPr>
            <a:spLocks/>
          </p:cNvSpPr>
          <p:nvPr/>
        </p:nvSpPr>
        <p:spPr bwMode="auto">
          <a:xfrm>
            <a:off x="2863224" y="4221088"/>
            <a:ext cx="85724"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
          <p:cNvSpPr>
            <a:spLocks/>
          </p:cNvSpPr>
          <p:nvPr/>
        </p:nvSpPr>
        <p:spPr bwMode="auto">
          <a:xfrm flipH="1">
            <a:off x="3434728" y="4221088"/>
            <a:ext cx="57152"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Hill cipher example</a:t>
            </a:r>
            <a:endParaRPr lang="zh-CN" altLang="en-US" dirty="0"/>
          </a:p>
        </p:txBody>
      </p:sp>
      <p:sp>
        <p:nvSpPr>
          <p:cNvPr id="6" name="内容占位符 5"/>
          <p:cNvSpPr>
            <a:spLocks noGrp="1"/>
          </p:cNvSpPr>
          <p:nvPr>
            <p:ph idx="1"/>
          </p:nvPr>
        </p:nvSpPr>
        <p:spPr/>
        <p:txBody>
          <a:bodyPr>
            <a:normAutofit fontScale="92500" lnSpcReduction="20000"/>
          </a:bodyPr>
          <a:lstStyle/>
          <a:p>
            <a:r>
              <a:rPr lang="en-US" altLang="zh-CN" dirty="0" smtClean="0"/>
              <a:t>Calculate the inverse of the matrix </a:t>
            </a:r>
            <a:r>
              <a:rPr lang="en-US" altLang="zh-CN" b="1" dirty="0" smtClean="0">
                <a:latin typeface="Courier New" pitchFamily="49" charset="0"/>
                <a:cs typeface="Courier New" pitchFamily="49" charset="0"/>
              </a:rPr>
              <a:t>K</a:t>
            </a:r>
          </a:p>
          <a:p>
            <a:pPr>
              <a:buNone/>
            </a:pPr>
            <a:r>
              <a:rPr lang="en-US" altLang="zh-CN" dirty="0" smtClean="0">
                <a:latin typeface="Courier New" pitchFamily="49" charset="0"/>
                <a:cs typeface="Courier New" pitchFamily="49" charset="0"/>
              </a:rPr>
              <a:t>                  4  9 15</a:t>
            </a:r>
          </a:p>
          <a:p>
            <a:pPr>
              <a:buNone/>
            </a:pPr>
            <a:r>
              <a:rPr lang="en-US" altLang="zh-CN" b="1" dirty="0" smtClean="0">
                <a:latin typeface="Courier New" pitchFamily="49" charset="0"/>
                <a:cs typeface="Courier New" pitchFamily="49" charset="0"/>
              </a:rPr>
              <a:t>             K</a:t>
            </a:r>
            <a:r>
              <a:rPr lang="en-US" altLang="zh-CN" b="1" baseline="30000" dirty="0" smtClean="0">
                <a:latin typeface="Courier New" pitchFamily="49" charset="0"/>
                <a:cs typeface="Courier New" pitchFamily="49" charset="0"/>
              </a:rPr>
              <a:t>-1</a:t>
            </a:r>
            <a:r>
              <a:rPr lang="en-US" altLang="zh-CN" b="1" dirty="0" smtClean="0">
                <a:latin typeface="Courier New" pitchFamily="49" charset="0"/>
                <a:cs typeface="Courier New" pitchFamily="49" charset="0"/>
              </a:rPr>
              <a:t> </a:t>
            </a:r>
            <a:r>
              <a:rPr lang="en-US" altLang="zh-CN" dirty="0" smtClean="0">
                <a:latin typeface="Courier New" pitchFamily="49" charset="0"/>
                <a:cs typeface="Courier New" pitchFamily="49" charset="0"/>
              </a:rPr>
              <a:t>= 15 17 6</a:t>
            </a:r>
          </a:p>
          <a:p>
            <a:pPr>
              <a:buNone/>
            </a:pPr>
            <a:r>
              <a:rPr lang="en-US" altLang="zh-CN" dirty="0" smtClean="0">
                <a:latin typeface="Courier New" pitchFamily="49" charset="0"/>
                <a:cs typeface="Courier New" pitchFamily="49" charset="0"/>
              </a:rPr>
              <a:t>                  24  0 17</a:t>
            </a:r>
          </a:p>
          <a:p>
            <a:endParaRPr lang="en-US" altLang="zh-CN" b="1" dirty="0" smtClean="0">
              <a:latin typeface="Courier New" pitchFamily="49" charset="0"/>
              <a:cs typeface="Courier New" pitchFamily="49" charset="0"/>
            </a:endParaRPr>
          </a:p>
          <a:p>
            <a:pPr>
              <a:buNone/>
            </a:pPr>
            <a:r>
              <a:rPr lang="en-US" altLang="zh-CN" dirty="0" smtClean="0">
                <a:latin typeface="Courier New" pitchFamily="49" charset="0"/>
                <a:cs typeface="Courier New" pitchFamily="49" charset="0"/>
              </a:rPr>
              <a:t>               4  9 15   11    15</a:t>
            </a:r>
            <a:endParaRPr lang="en-US" altLang="zh-CN" b="1" dirty="0" smtClean="0">
              <a:latin typeface="Courier New" pitchFamily="49" charset="0"/>
              <a:cs typeface="Courier New" pitchFamily="49" charset="0"/>
            </a:endParaRPr>
          </a:p>
          <a:p>
            <a:r>
              <a:rPr lang="en-US" altLang="zh-CN" b="1" dirty="0" smtClean="0">
                <a:latin typeface="Courier New" pitchFamily="49" charset="0"/>
                <a:cs typeface="Courier New" pitchFamily="49" charset="0"/>
              </a:rPr>
              <a:t>K</a:t>
            </a:r>
            <a:r>
              <a:rPr lang="en-US" altLang="zh-CN" baseline="30000" dirty="0" smtClean="0">
                <a:latin typeface="Courier New" pitchFamily="49" charset="0"/>
                <a:cs typeface="Courier New" pitchFamily="49" charset="0"/>
              </a:rPr>
              <a:t>-1</a:t>
            </a:r>
            <a:r>
              <a:rPr lang="en-US" altLang="zh-CN" b="1" dirty="0" smtClean="0">
                <a:latin typeface="Courier New" pitchFamily="49" charset="0"/>
                <a:cs typeface="Courier New" pitchFamily="49" charset="0"/>
              </a:rPr>
              <a:t>C</a:t>
            </a:r>
            <a:r>
              <a:rPr lang="en-US" altLang="zh-CN" dirty="0" smtClean="0">
                <a:latin typeface="Courier New" pitchFamily="49" charset="0"/>
                <a:cs typeface="Courier New" pitchFamily="49" charset="0"/>
              </a:rPr>
              <a:t> mod 26 = 15 17 6   13  =  0</a:t>
            </a:r>
          </a:p>
          <a:p>
            <a:pPr>
              <a:buNone/>
            </a:pPr>
            <a:r>
              <a:rPr lang="en-US" altLang="zh-CN" dirty="0" smtClean="0">
                <a:latin typeface="Courier New" pitchFamily="49" charset="0"/>
                <a:cs typeface="Courier New" pitchFamily="49" charset="0"/>
              </a:rPr>
              <a:t>               24  0 17  18    24</a:t>
            </a:r>
          </a:p>
          <a:p>
            <a:r>
              <a:rPr lang="en-US" altLang="zh-CN" dirty="0" smtClean="0">
                <a:cs typeface="Courier New" pitchFamily="49" charset="0"/>
              </a:rPr>
              <a:t>Please finish the exercise by yourself</a:t>
            </a:r>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699792" y="6356350"/>
            <a:ext cx="3704056"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33</a:t>
            </a:fld>
            <a:endParaRPr lang="zh-CN" altLang="en-US"/>
          </a:p>
        </p:txBody>
      </p:sp>
      <p:sp>
        <p:nvSpPr>
          <p:cNvPr id="7" name="Freeform 2"/>
          <p:cNvSpPr>
            <a:spLocks/>
          </p:cNvSpPr>
          <p:nvPr/>
        </p:nvSpPr>
        <p:spPr bwMode="auto">
          <a:xfrm>
            <a:off x="4572000" y="2060848"/>
            <a:ext cx="85724"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
          <p:cNvSpPr>
            <a:spLocks/>
          </p:cNvSpPr>
          <p:nvPr/>
        </p:nvSpPr>
        <p:spPr bwMode="auto">
          <a:xfrm flipH="1">
            <a:off x="6543688" y="2091071"/>
            <a:ext cx="57152"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
          <p:cNvSpPr>
            <a:spLocks/>
          </p:cNvSpPr>
          <p:nvPr/>
        </p:nvSpPr>
        <p:spPr bwMode="auto">
          <a:xfrm>
            <a:off x="3851920" y="3933056"/>
            <a:ext cx="85724"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
          <p:cNvSpPr>
            <a:spLocks/>
          </p:cNvSpPr>
          <p:nvPr/>
        </p:nvSpPr>
        <p:spPr bwMode="auto">
          <a:xfrm flipH="1">
            <a:off x="5985132" y="3879130"/>
            <a:ext cx="57152"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
          <p:cNvSpPr>
            <a:spLocks/>
          </p:cNvSpPr>
          <p:nvPr/>
        </p:nvSpPr>
        <p:spPr bwMode="auto">
          <a:xfrm>
            <a:off x="6270884" y="3879130"/>
            <a:ext cx="85724"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
          <p:cNvSpPr>
            <a:spLocks/>
          </p:cNvSpPr>
          <p:nvPr/>
        </p:nvSpPr>
        <p:spPr bwMode="auto">
          <a:xfrm flipH="1">
            <a:off x="6842388" y="3879130"/>
            <a:ext cx="57152"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
          <p:cNvSpPr>
            <a:spLocks/>
          </p:cNvSpPr>
          <p:nvPr/>
        </p:nvSpPr>
        <p:spPr bwMode="auto">
          <a:xfrm>
            <a:off x="7485330" y="3879130"/>
            <a:ext cx="85724"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
          <p:cNvSpPr>
            <a:spLocks/>
          </p:cNvSpPr>
          <p:nvPr/>
        </p:nvSpPr>
        <p:spPr bwMode="auto">
          <a:xfrm flipH="1">
            <a:off x="8056834" y="3950568"/>
            <a:ext cx="57152"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secure is the Hill cipher? </a:t>
            </a:r>
            <a:endParaRPr lang="zh-CN" altLang="en-US" dirty="0"/>
          </a:p>
        </p:txBody>
      </p:sp>
      <p:sp>
        <p:nvSpPr>
          <p:cNvPr id="6" name="内容占位符 5"/>
          <p:cNvSpPr>
            <a:spLocks noGrp="1"/>
          </p:cNvSpPr>
          <p:nvPr>
            <p:ph idx="1"/>
          </p:nvPr>
        </p:nvSpPr>
        <p:spPr/>
        <p:txBody>
          <a:bodyPr/>
          <a:lstStyle/>
          <a:p>
            <a:r>
              <a:rPr lang="en-US" altLang="zh-CN" dirty="0" smtClean="0"/>
              <a:t>A 3×3 Hill cipher hides not only single-letter but also two-letter frequency information</a:t>
            </a:r>
          </a:p>
          <a:p>
            <a:r>
              <a:rPr lang="en-US" altLang="zh-CN" dirty="0" smtClean="0"/>
              <a:t>Against </a:t>
            </a:r>
            <a:r>
              <a:rPr lang="en-US" altLang="zh-CN" dirty="0" err="1" smtClean="0"/>
              <a:t>ciphertext</a:t>
            </a:r>
            <a:r>
              <a:rPr lang="en-US" altLang="zh-CN" dirty="0" smtClean="0"/>
              <a:t>-only attack</a:t>
            </a:r>
          </a:p>
          <a:p>
            <a:r>
              <a:rPr lang="en-US" altLang="zh-CN" dirty="0" smtClean="0"/>
              <a:t>Broken with known plaintext attack</a:t>
            </a:r>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34</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xmlns="" val="1454435479"/>
              </p:ext>
            </p:extLst>
          </p:nvPr>
        </p:nvGraphicFramePr>
        <p:xfrm>
          <a:off x="683568" y="3933056"/>
          <a:ext cx="8229600" cy="1772920"/>
        </p:xfrm>
        <a:graphic>
          <a:graphicData uri="http://schemas.openxmlformats.org/drawingml/2006/table">
            <a:tbl>
              <a:tblPr firstRow="1" bandRow="1">
                <a:tableStyleId>{5C22544A-7EE6-4342-B048-85BDC9FD1C3A}</a:tableStyleId>
              </a:tblPr>
              <a:tblGrid>
                <a:gridCol w="1810544"/>
                <a:gridCol w="6419056"/>
              </a:tblGrid>
              <a:tr h="370840">
                <a:tc>
                  <a:txBody>
                    <a:bodyPr/>
                    <a:lstStyle/>
                    <a:p>
                      <a:r>
                        <a:rPr lang="en-US" altLang="zh-CN" sz="1600" dirty="0" smtClean="0"/>
                        <a:t>Types of Attack</a:t>
                      </a:r>
                      <a:endParaRPr lang="zh-CN" altLang="en-US" sz="1600" dirty="0"/>
                    </a:p>
                  </a:txBody>
                  <a:tcPr/>
                </a:tc>
                <a:tc>
                  <a:txBody>
                    <a:bodyPr/>
                    <a:lstStyle/>
                    <a:p>
                      <a:r>
                        <a:rPr lang="en-US" altLang="zh-CN" sz="1600" dirty="0" smtClean="0"/>
                        <a:t>Known to Cryptanalyst</a:t>
                      </a:r>
                      <a:endParaRPr lang="zh-CN" altLang="en-US" sz="1600" dirty="0"/>
                    </a:p>
                  </a:txBody>
                  <a:tcPr/>
                </a:tc>
              </a:tr>
              <a:tr h="370840">
                <a:tc>
                  <a:txBody>
                    <a:bodyPr/>
                    <a:lstStyle/>
                    <a:p>
                      <a:r>
                        <a:rPr lang="en-US" altLang="zh-CN" sz="1600" dirty="0" err="1" smtClean="0"/>
                        <a:t>Ciphertext</a:t>
                      </a:r>
                      <a:r>
                        <a:rPr lang="en-US" altLang="zh-CN" sz="1600" dirty="0" smtClean="0"/>
                        <a:t> Only Attack (COA)</a:t>
                      </a:r>
                      <a:endParaRPr lang="zh-CN" altLang="en-US" sz="1600" dirty="0"/>
                    </a:p>
                  </a:txBody>
                  <a:tcPr/>
                </a:tc>
                <a:tc>
                  <a:txBody>
                    <a:bodyPr/>
                    <a:lstStyle/>
                    <a:p>
                      <a:pPr>
                        <a:buFont typeface="Arial" pitchFamily="34" charset="0"/>
                        <a:buChar char="•"/>
                      </a:pPr>
                      <a:r>
                        <a:rPr lang="en-US" altLang="zh-CN" sz="1600" dirty="0" smtClean="0"/>
                        <a:t>Encryption algorithm</a:t>
                      </a:r>
                    </a:p>
                    <a:p>
                      <a:pPr>
                        <a:buFont typeface="Arial" pitchFamily="34" charset="0"/>
                        <a:buChar char="•"/>
                      </a:pPr>
                      <a:r>
                        <a:rPr lang="en-US" altLang="zh-CN" sz="1600" dirty="0" err="1" smtClean="0"/>
                        <a:t>Ciphertext</a:t>
                      </a:r>
                      <a:endParaRPr lang="en-US" altLang="zh-CN" sz="1600" dirty="0" smtClean="0"/>
                    </a:p>
                  </a:txBody>
                  <a:tcPr/>
                </a:tc>
              </a:tr>
              <a:tr h="370840">
                <a:tc>
                  <a:txBody>
                    <a:bodyPr/>
                    <a:lstStyle/>
                    <a:p>
                      <a:r>
                        <a:rPr lang="en-US" altLang="zh-CN" sz="1600" dirty="0" smtClean="0"/>
                        <a:t>Known Plaintext Attack (KPA)</a:t>
                      </a:r>
                      <a:endParaRPr lang="zh-CN" altLang="en-US" sz="1600" dirty="0"/>
                    </a:p>
                  </a:txBody>
                  <a:tcPr/>
                </a:tc>
                <a:tc>
                  <a:txBody>
                    <a:bodyPr/>
                    <a:lstStyle/>
                    <a:p>
                      <a:pPr>
                        <a:buFont typeface="Arial" pitchFamily="34" charset="0"/>
                        <a:buChar char="•"/>
                      </a:pPr>
                      <a:r>
                        <a:rPr lang="en-US" altLang="zh-CN" sz="1600" dirty="0" smtClean="0"/>
                        <a:t>Encryption algorithm</a:t>
                      </a:r>
                    </a:p>
                    <a:p>
                      <a:pPr>
                        <a:buFont typeface="Arial" pitchFamily="34" charset="0"/>
                        <a:buChar char="•"/>
                      </a:pPr>
                      <a:r>
                        <a:rPr lang="en-US" altLang="zh-CN" sz="1600" dirty="0" err="1" smtClean="0"/>
                        <a:t>Ciphertext</a:t>
                      </a:r>
                      <a:endParaRPr lang="en-US" altLang="zh-CN" sz="1600" dirty="0" smtClean="0"/>
                    </a:p>
                    <a:p>
                      <a:pPr>
                        <a:buFont typeface="Arial" pitchFamily="34" charset="0"/>
                        <a:buChar char="•"/>
                      </a:pPr>
                      <a:r>
                        <a:rPr lang="en-US" altLang="zh-CN" sz="1600" dirty="0" smtClean="0"/>
                        <a:t>One</a:t>
                      </a:r>
                      <a:r>
                        <a:rPr lang="en-US" altLang="zh-CN" sz="1600" baseline="0" dirty="0" smtClean="0"/>
                        <a:t> or more plaintext-</a:t>
                      </a:r>
                      <a:r>
                        <a:rPr lang="en-US" altLang="zh-CN" sz="1600" baseline="0" dirty="0" err="1" smtClean="0"/>
                        <a:t>ciphertext</a:t>
                      </a:r>
                      <a:r>
                        <a:rPr lang="en-US" altLang="zh-CN" sz="1600" baseline="0" dirty="0" smtClean="0"/>
                        <a:t> pairs formed with the secret key</a:t>
                      </a:r>
                      <a:endParaRPr lang="en-US" altLang="zh-CN" sz="1600" dirty="0" smtClean="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Cryptanalytic Attacks</a:t>
            </a:r>
            <a:endParaRPr lang="zh-CN" altLang="en-US" dirty="0">
              <a:solidFill>
                <a:schemeClr val="tx1"/>
              </a:solidFill>
            </a:endParaRPr>
          </a:p>
        </p:txBody>
      </p:sp>
      <p:graphicFrame>
        <p:nvGraphicFramePr>
          <p:cNvPr id="7" name="内容占位符 6"/>
          <p:cNvGraphicFramePr>
            <a:graphicFrameLocks noGrp="1"/>
          </p:cNvGraphicFramePr>
          <p:nvPr>
            <p:ph idx="1"/>
            <p:extLst>
              <p:ext uri="{D42A27DB-BD31-4B8C-83A1-F6EECF244321}">
                <p14:modId xmlns:p14="http://schemas.microsoft.com/office/powerpoint/2010/main" xmlns="" val="3465589177"/>
              </p:ext>
            </p:extLst>
          </p:nvPr>
        </p:nvGraphicFramePr>
        <p:xfrm>
          <a:off x="539552" y="1352128"/>
          <a:ext cx="8229600" cy="5029200"/>
        </p:xfrm>
        <a:graphic>
          <a:graphicData uri="http://schemas.openxmlformats.org/drawingml/2006/table">
            <a:tbl>
              <a:tblPr firstRow="1" bandRow="1">
                <a:tableStyleId>{5C22544A-7EE6-4342-B048-85BDC9FD1C3A}</a:tableStyleId>
              </a:tblPr>
              <a:tblGrid>
                <a:gridCol w="1810544"/>
                <a:gridCol w="6419056"/>
              </a:tblGrid>
              <a:tr h="370840">
                <a:tc>
                  <a:txBody>
                    <a:bodyPr/>
                    <a:lstStyle/>
                    <a:p>
                      <a:r>
                        <a:rPr lang="en-US" altLang="zh-CN" sz="2000" dirty="0" smtClean="0"/>
                        <a:t>Types of Attack</a:t>
                      </a:r>
                      <a:endParaRPr lang="zh-CN" altLang="en-US" sz="2000" dirty="0"/>
                    </a:p>
                  </a:txBody>
                  <a:tcPr/>
                </a:tc>
                <a:tc>
                  <a:txBody>
                    <a:bodyPr/>
                    <a:lstStyle/>
                    <a:p>
                      <a:r>
                        <a:rPr lang="en-US" altLang="zh-CN" sz="2000" dirty="0" smtClean="0"/>
                        <a:t>Known to Cryptanalyst</a:t>
                      </a:r>
                      <a:endParaRPr lang="zh-CN" altLang="en-US" sz="2000" dirty="0"/>
                    </a:p>
                  </a:txBody>
                  <a:tcPr/>
                </a:tc>
              </a:tr>
              <a:tr h="370840">
                <a:tc>
                  <a:txBody>
                    <a:bodyPr/>
                    <a:lstStyle/>
                    <a:p>
                      <a:r>
                        <a:rPr lang="en-US" altLang="zh-CN" sz="2000" dirty="0" err="1" smtClean="0"/>
                        <a:t>Ciphertext</a:t>
                      </a:r>
                      <a:r>
                        <a:rPr lang="en-US" altLang="zh-CN" sz="2000" dirty="0" smtClean="0"/>
                        <a:t> Only Attack (COA)</a:t>
                      </a:r>
                      <a:endParaRPr lang="zh-CN" altLang="en-US" sz="2000" dirty="0"/>
                    </a:p>
                  </a:txBody>
                  <a:tcPr/>
                </a:tc>
                <a:tc>
                  <a:txBody>
                    <a:bodyPr/>
                    <a:lstStyle/>
                    <a:p>
                      <a:pPr>
                        <a:buFont typeface="Arial" pitchFamily="34" charset="0"/>
                        <a:buChar char="•"/>
                      </a:pPr>
                      <a:r>
                        <a:rPr lang="en-US" altLang="zh-CN" sz="2000" dirty="0" smtClean="0"/>
                        <a:t>Encryption algorithm</a:t>
                      </a:r>
                    </a:p>
                    <a:p>
                      <a:pPr>
                        <a:buFont typeface="Arial" pitchFamily="34" charset="0"/>
                        <a:buChar char="•"/>
                      </a:pPr>
                      <a:r>
                        <a:rPr lang="en-US" altLang="zh-CN" sz="2000" dirty="0" err="1" smtClean="0"/>
                        <a:t>Ciphertext</a:t>
                      </a:r>
                      <a:endParaRPr lang="en-US" altLang="zh-CN" sz="2000" dirty="0" smtClean="0"/>
                    </a:p>
                  </a:txBody>
                  <a:tcPr/>
                </a:tc>
              </a:tr>
              <a:tr h="370840">
                <a:tc>
                  <a:txBody>
                    <a:bodyPr/>
                    <a:lstStyle/>
                    <a:p>
                      <a:r>
                        <a:rPr lang="en-US" altLang="zh-CN" sz="2000" dirty="0" smtClean="0"/>
                        <a:t>Known Plaintext Attack (KPA)</a:t>
                      </a:r>
                      <a:endParaRPr lang="zh-CN" altLang="en-US" sz="2000" dirty="0"/>
                    </a:p>
                  </a:txBody>
                  <a:tcPr/>
                </a:tc>
                <a:tc>
                  <a:txBody>
                    <a:bodyPr/>
                    <a:lstStyle/>
                    <a:p>
                      <a:pPr>
                        <a:buFont typeface="Arial" pitchFamily="34" charset="0"/>
                        <a:buChar char="•"/>
                      </a:pPr>
                      <a:r>
                        <a:rPr lang="en-US" altLang="zh-CN" sz="2000" dirty="0" smtClean="0"/>
                        <a:t>Encryption algorithm</a:t>
                      </a:r>
                    </a:p>
                    <a:p>
                      <a:pPr>
                        <a:buFont typeface="Arial" pitchFamily="34" charset="0"/>
                        <a:buChar char="•"/>
                      </a:pPr>
                      <a:r>
                        <a:rPr lang="en-US" altLang="zh-CN" sz="2000" dirty="0" err="1" smtClean="0"/>
                        <a:t>Ciphertext</a:t>
                      </a:r>
                      <a:endParaRPr lang="en-US" altLang="zh-CN" sz="2000" dirty="0" smtClean="0"/>
                    </a:p>
                    <a:p>
                      <a:pPr>
                        <a:buFont typeface="Arial" pitchFamily="34" charset="0"/>
                        <a:buChar char="•"/>
                      </a:pPr>
                      <a:r>
                        <a:rPr lang="en-US" altLang="zh-CN" sz="2000" dirty="0" smtClean="0"/>
                        <a:t>One</a:t>
                      </a:r>
                      <a:r>
                        <a:rPr lang="en-US" altLang="zh-CN" sz="2000" baseline="0" dirty="0" smtClean="0"/>
                        <a:t> or more plaintext-</a:t>
                      </a:r>
                      <a:r>
                        <a:rPr lang="en-US" altLang="zh-CN" sz="2000" baseline="0" dirty="0" err="1" smtClean="0"/>
                        <a:t>ciphertext</a:t>
                      </a:r>
                      <a:r>
                        <a:rPr lang="en-US" altLang="zh-CN" sz="2000" baseline="0" dirty="0" smtClean="0"/>
                        <a:t> pairs formed with the secret key</a:t>
                      </a:r>
                      <a:endParaRPr lang="en-US" altLang="zh-CN" sz="2000" dirty="0" smtClean="0"/>
                    </a:p>
                  </a:txBody>
                  <a:tcPr/>
                </a:tc>
              </a:tr>
              <a:tr h="370840">
                <a:tc>
                  <a:txBody>
                    <a:bodyPr/>
                    <a:lstStyle/>
                    <a:p>
                      <a:r>
                        <a:rPr lang="en-US" altLang="zh-CN" sz="2000" dirty="0" smtClean="0"/>
                        <a:t>Chosen Plaintext Attack</a:t>
                      </a:r>
                      <a:r>
                        <a:rPr lang="zh-CN" altLang="en-US" sz="2000" baseline="0" dirty="0" smtClean="0"/>
                        <a:t> </a:t>
                      </a:r>
                      <a:r>
                        <a:rPr lang="en-US" altLang="zh-CN" sz="2000" baseline="0" dirty="0" smtClean="0"/>
                        <a:t>(CPA)</a:t>
                      </a:r>
                      <a:endParaRPr lang="en-US" altLang="zh-CN" sz="2000" dirty="0" smtClean="0"/>
                    </a:p>
                  </a:txBody>
                  <a:tcPr/>
                </a:tc>
                <a:tc>
                  <a:txBody>
                    <a:bodyPr/>
                    <a:lstStyle/>
                    <a:p>
                      <a:pPr>
                        <a:buFont typeface="Arial" pitchFamily="34" charset="0"/>
                        <a:buChar char="•"/>
                      </a:pPr>
                      <a:r>
                        <a:rPr lang="en-US" altLang="zh-CN" sz="2000" dirty="0" smtClean="0"/>
                        <a:t>Encryption algorithm</a:t>
                      </a:r>
                    </a:p>
                    <a:p>
                      <a:pPr>
                        <a:buFont typeface="Arial" pitchFamily="34" charset="0"/>
                        <a:buChar char="•"/>
                      </a:pPr>
                      <a:r>
                        <a:rPr lang="en-US" altLang="zh-CN" sz="2000" dirty="0" err="1" smtClean="0"/>
                        <a:t>Ciphertext</a:t>
                      </a:r>
                      <a:endParaRPr lang="en-US" altLang="zh-CN" sz="2000" dirty="0" smtClean="0"/>
                    </a:p>
                    <a:p>
                      <a:pPr>
                        <a:buFont typeface="Arial" pitchFamily="34" charset="0"/>
                        <a:buChar char="•"/>
                      </a:pPr>
                      <a:r>
                        <a:rPr lang="en-US" altLang="zh-CN" sz="2000" dirty="0" smtClean="0"/>
                        <a:t>Plaintext message chosen by cryptanalyst, together with its corresponding </a:t>
                      </a:r>
                      <a:r>
                        <a:rPr lang="en-US" altLang="zh-CN" sz="2000" dirty="0" err="1" smtClean="0"/>
                        <a:t>ciphertext</a:t>
                      </a:r>
                      <a:r>
                        <a:rPr lang="en-US" altLang="zh-CN" sz="2000" dirty="0" smtClean="0"/>
                        <a:t> generated with the secret key</a:t>
                      </a:r>
                    </a:p>
                  </a:txBody>
                  <a:tcPr/>
                </a:tc>
              </a:tr>
              <a:tr h="370840">
                <a:tc>
                  <a:txBody>
                    <a:bodyPr/>
                    <a:lstStyle/>
                    <a:p>
                      <a:r>
                        <a:rPr lang="en-US" altLang="zh-CN" sz="2000" dirty="0" smtClean="0"/>
                        <a:t>Chosen </a:t>
                      </a:r>
                      <a:r>
                        <a:rPr lang="en-US" altLang="zh-CN" sz="2000" dirty="0" err="1" smtClean="0"/>
                        <a:t>Ciphertext</a:t>
                      </a:r>
                      <a:r>
                        <a:rPr lang="en-US" altLang="zh-CN" sz="2000" dirty="0" smtClean="0"/>
                        <a:t> Attack (CCA)</a:t>
                      </a:r>
                      <a:endParaRPr lang="zh-CN" altLang="en-US" sz="2000" dirty="0"/>
                    </a:p>
                  </a:txBody>
                  <a:tcPr/>
                </a:tc>
                <a:tc>
                  <a:txBody>
                    <a:bodyPr/>
                    <a:lstStyle/>
                    <a:p>
                      <a:pPr>
                        <a:buFont typeface="Arial" pitchFamily="34" charset="0"/>
                        <a:buChar char="•"/>
                      </a:pPr>
                      <a:r>
                        <a:rPr lang="en-US" altLang="zh-CN" sz="2000" dirty="0" smtClean="0"/>
                        <a:t>Encryption algorithm</a:t>
                      </a:r>
                    </a:p>
                    <a:p>
                      <a:pPr>
                        <a:buFont typeface="Arial" pitchFamily="34" charset="0"/>
                        <a:buChar char="•"/>
                      </a:pPr>
                      <a:r>
                        <a:rPr lang="en-US" altLang="zh-CN" sz="2000" dirty="0" err="1" smtClean="0"/>
                        <a:t>Ciphertext</a:t>
                      </a:r>
                      <a:endParaRPr lang="en-US" altLang="zh-CN" sz="2000" dirty="0" smtClean="0"/>
                    </a:p>
                    <a:p>
                      <a:pPr>
                        <a:buFont typeface="Arial" pitchFamily="34" charset="0"/>
                        <a:buChar char="•"/>
                      </a:pPr>
                      <a:r>
                        <a:rPr lang="en-US" altLang="zh-CN" sz="2000" dirty="0" err="1" smtClean="0"/>
                        <a:t>Ciphertext</a:t>
                      </a:r>
                      <a:r>
                        <a:rPr lang="en-US" altLang="zh-CN" sz="2000" dirty="0" smtClean="0"/>
                        <a:t> chosen by cryptanalyst, together with its decrypted plaintext</a:t>
                      </a:r>
                      <a:r>
                        <a:rPr lang="en-US" altLang="zh-CN" sz="2000" baseline="0" dirty="0" smtClean="0"/>
                        <a:t> generated wit</a:t>
                      </a:r>
                      <a:r>
                        <a:rPr lang="en-US" altLang="zh-CN" sz="2000" dirty="0" smtClean="0"/>
                        <a:t>h the secret key</a:t>
                      </a:r>
                      <a:endParaRPr lang="zh-CN" altLang="en-US" sz="2000" dirty="0"/>
                    </a:p>
                  </a:txBody>
                  <a:tcPr/>
                </a:tc>
              </a:tr>
            </a:tbl>
          </a:graphicData>
        </a:graphic>
      </p:graphicFrame>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699792" y="6356350"/>
            <a:ext cx="3704056"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6" name="内容占位符 5"/>
          <p:cNvSpPr>
            <a:spLocks noGrp="1"/>
          </p:cNvSpPr>
          <p:nvPr>
            <p:ph idx="1"/>
          </p:nvPr>
        </p:nvSpPr>
        <p:spPr/>
        <p:txBody>
          <a:bodyPr>
            <a:normAutofit fontScale="85000" lnSpcReduction="20000"/>
          </a:bodyPr>
          <a:lstStyle/>
          <a:p>
            <a:r>
              <a:rPr lang="en-US" altLang="zh-CN" sz="2800" b="1" dirty="0" smtClean="0">
                <a:solidFill>
                  <a:schemeClr val="bg1">
                    <a:lumMod val="65000"/>
                  </a:schemeClr>
                </a:solidFill>
              </a:rPr>
              <a:t>Steganography</a:t>
            </a:r>
            <a:r>
              <a:rPr lang="zh-CN" altLang="en-US" sz="2800" b="1" dirty="0" smtClean="0">
                <a:solidFill>
                  <a:schemeClr val="bg1">
                    <a:lumMod val="65000"/>
                  </a:schemeClr>
                </a:solidFill>
              </a:rPr>
              <a:t>隐写术</a:t>
            </a:r>
            <a:endParaRPr lang="en-US" altLang="zh-CN" sz="2800" b="1" dirty="0" smtClean="0">
              <a:solidFill>
                <a:schemeClr val="bg1">
                  <a:lumMod val="65000"/>
                </a:schemeClr>
              </a:solidFill>
            </a:endParaRPr>
          </a:p>
          <a:p>
            <a:r>
              <a:rPr lang="en-US" altLang="zh-CN" sz="2800" b="1" dirty="0" smtClean="0"/>
              <a:t>Substitution cipher</a:t>
            </a:r>
            <a:r>
              <a:rPr lang="zh-CN" altLang="en-US" sz="2800" b="1" dirty="0" smtClean="0"/>
              <a:t>替换密码</a:t>
            </a:r>
            <a:endParaRPr lang="en-US" altLang="zh-CN" sz="2800" b="1" dirty="0" smtClean="0"/>
          </a:p>
          <a:p>
            <a:pPr lvl="1"/>
            <a:r>
              <a:rPr lang="en-US" altLang="zh-CN" sz="2200" b="1" dirty="0" err="1">
                <a:solidFill>
                  <a:schemeClr val="bg1">
                    <a:lumMod val="65000"/>
                  </a:schemeClr>
                </a:solidFill>
              </a:rPr>
              <a:t>Monoalphabetic</a:t>
            </a:r>
            <a:r>
              <a:rPr lang="en-US" altLang="zh-CN" sz="2200" b="1" dirty="0">
                <a:solidFill>
                  <a:schemeClr val="bg1">
                    <a:lumMod val="65000"/>
                  </a:schemeClr>
                </a:solidFill>
              </a:rPr>
              <a:t> cipher</a:t>
            </a:r>
            <a:r>
              <a:rPr lang="zh-CN" altLang="en-US" sz="2200" b="1" dirty="0">
                <a:solidFill>
                  <a:schemeClr val="bg1">
                    <a:lumMod val="65000"/>
                  </a:schemeClr>
                </a:solidFill>
              </a:rPr>
              <a:t>单字母单表密码</a:t>
            </a:r>
            <a:endParaRPr lang="en-US" altLang="zh-CN" sz="2200" b="1" dirty="0">
              <a:solidFill>
                <a:schemeClr val="bg1">
                  <a:lumMod val="65000"/>
                </a:schemeClr>
              </a:solidFill>
            </a:endParaRPr>
          </a:p>
          <a:p>
            <a:pPr lvl="2"/>
            <a:r>
              <a:rPr lang="en-US" altLang="zh-CN" sz="1900" b="1" dirty="0">
                <a:solidFill>
                  <a:schemeClr val="bg1">
                    <a:lumMod val="65000"/>
                  </a:schemeClr>
                </a:solidFill>
              </a:rPr>
              <a:t>Caesar cipher (Shift cipher)</a:t>
            </a:r>
          </a:p>
          <a:p>
            <a:pPr lvl="2"/>
            <a:r>
              <a:rPr lang="en-US" altLang="zh-CN" sz="1900" b="1" dirty="0">
                <a:solidFill>
                  <a:schemeClr val="bg1">
                    <a:lumMod val="65000"/>
                  </a:schemeClr>
                </a:solidFill>
              </a:rPr>
              <a:t>Mixed alphabetic cipher</a:t>
            </a:r>
          </a:p>
          <a:p>
            <a:pPr lvl="2"/>
            <a:r>
              <a:rPr lang="en-US" altLang="zh-CN" sz="1900" b="1" dirty="0">
                <a:solidFill>
                  <a:schemeClr val="bg1">
                    <a:lumMod val="65000"/>
                  </a:schemeClr>
                </a:solidFill>
              </a:rPr>
              <a:t>Morse code</a:t>
            </a:r>
          </a:p>
          <a:p>
            <a:pPr lvl="1"/>
            <a:r>
              <a:rPr lang="en-US" altLang="zh-CN" sz="2200" b="1" dirty="0"/>
              <a:t>Polyalphabetic cipher</a:t>
            </a:r>
            <a:r>
              <a:rPr lang="zh-CN" altLang="en-US" sz="2200" b="1" dirty="0"/>
              <a:t>单字母多表密码</a:t>
            </a:r>
            <a:endParaRPr lang="en-US" altLang="zh-CN" sz="2200" b="1" dirty="0"/>
          </a:p>
          <a:p>
            <a:pPr lvl="2"/>
            <a:r>
              <a:rPr lang="en-US" altLang="zh-CN" sz="1900" b="1" dirty="0" err="1"/>
              <a:t>Vigenère</a:t>
            </a:r>
            <a:r>
              <a:rPr lang="en-US" altLang="zh-CN" sz="1900" b="1" dirty="0"/>
              <a:t> cipher</a:t>
            </a:r>
          </a:p>
          <a:p>
            <a:pPr lvl="1"/>
            <a:r>
              <a:rPr lang="en-US" altLang="zh-CN" sz="2200" b="1" dirty="0"/>
              <a:t>Multiple letter cipher</a:t>
            </a:r>
            <a:r>
              <a:rPr lang="zh-CN" altLang="en-US" sz="2200" b="1" dirty="0"/>
              <a:t>多字母单表密码</a:t>
            </a:r>
            <a:endParaRPr lang="en-US" altLang="zh-CN" sz="2200" b="1" dirty="0"/>
          </a:p>
          <a:p>
            <a:pPr lvl="2"/>
            <a:r>
              <a:rPr lang="en-US" altLang="zh-CN" sz="1900" b="1" dirty="0" err="1"/>
              <a:t>Playfair</a:t>
            </a:r>
            <a:r>
              <a:rPr lang="en-US" altLang="zh-CN" sz="1900" b="1" dirty="0"/>
              <a:t> cipher</a:t>
            </a:r>
          </a:p>
          <a:p>
            <a:pPr lvl="2"/>
            <a:r>
              <a:rPr lang="en-US" altLang="zh-CN" sz="1900" b="1" dirty="0"/>
              <a:t>Hill cipher</a:t>
            </a:r>
          </a:p>
          <a:p>
            <a:pPr lvl="1"/>
            <a:r>
              <a:rPr lang="en-US" altLang="zh-CN" sz="2200" b="1" dirty="0"/>
              <a:t>A special substitution cipher</a:t>
            </a:r>
          </a:p>
          <a:p>
            <a:pPr lvl="2"/>
            <a:r>
              <a:rPr lang="en-US" altLang="zh-CN" sz="1900" b="1" dirty="0"/>
              <a:t>One-time pad (OTP</a:t>
            </a:r>
            <a:r>
              <a:rPr lang="en-US" altLang="zh-CN" sz="1900" b="1" dirty="0" smtClean="0"/>
              <a:t>)</a:t>
            </a:r>
            <a:endParaRPr lang="en-US" altLang="zh-CN" sz="2800" b="1" dirty="0" smtClean="0"/>
          </a:p>
          <a:p>
            <a:r>
              <a:rPr lang="en-US" altLang="zh-CN" sz="2800" b="1" dirty="0" smtClean="0"/>
              <a:t>Transposition cipher</a:t>
            </a:r>
            <a:r>
              <a:rPr lang="zh-CN" altLang="en-US" sz="2800" b="1" dirty="0" smtClean="0"/>
              <a:t>置换密码</a:t>
            </a:r>
            <a:endParaRPr lang="en-US" altLang="zh-CN" sz="2800" b="1" dirty="0" smtClean="0"/>
          </a:p>
          <a:p>
            <a:r>
              <a:rPr lang="en-US" altLang="zh-CN" sz="2800" b="1" dirty="0" smtClean="0"/>
              <a:t>Rotor machine</a:t>
            </a:r>
            <a:r>
              <a:rPr lang="zh-CN" altLang="en-US" sz="2800" b="1" dirty="0" smtClean="0"/>
              <a:t>转轮密码机</a:t>
            </a:r>
            <a:endParaRPr lang="en-US" altLang="zh-CN" sz="2800" b="1" dirty="0" smtClean="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36</a:t>
            </a:fld>
            <a:endParaRPr lang="zh-CN" altLang="en-US"/>
          </a:p>
        </p:txBody>
      </p:sp>
    </p:spTree>
    <p:extLst>
      <p:ext uri="{BB962C8B-B14F-4D97-AF65-F5344CB8AC3E}">
        <p14:creationId xmlns:p14="http://schemas.microsoft.com/office/powerpoint/2010/main" xmlns="" val="16764396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One-time Pad (OTP)</a:t>
            </a:r>
            <a:endParaRPr lang="zh-CN" altLang="en-US" dirty="0"/>
          </a:p>
        </p:txBody>
      </p:sp>
      <p:sp>
        <p:nvSpPr>
          <p:cNvPr id="6" name="内容占位符 5"/>
          <p:cNvSpPr>
            <a:spLocks noGrp="1"/>
          </p:cNvSpPr>
          <p:nvPr>
            <p:ph idx="1"/>
          </p:nvPr>
        </p:nvSpPr>
        <p:spPr/>
        <p:txBody>
          <a:bodyPr>
            <a:normAutofit fontScale="92500" lnSpcReduction="20000"/>
          </a:bodyPr>
          <a:lstStyle/>
          <a:p>
            <a:r>
              <a:rPr lang="en-AU" dirty="0" smtClean="0"/>
              <a:t>A truly random key as long as the message is used</a:t>
            </a:r>
          </a:p>
          <a:p>
            <a:r>
              <a:rPr lang="en-US" dirty="0" smtClean="0">
                <a:solidFill>
                  <a:srgbClr val="FF0000"/>
                </a:solidFill>
              </a:rPr>
              <a:t>Unbreakable</a:t>
            </a:r>
            <a:r>
              <a:rPr lang="en-US" dirty="0" smtClean="0"/>
              <a:t> since </a:t>
            </a:r>
            <a:r>
              <a:rPr lang="en-US" dirty="0" err="1" smtClean="0"/>
              <a:t>ciphertext</a:t>
            </a:r>
            <a:r>
              <a:rPr lang="en-US" dirty="0" smtClean="0"/>
              <a:t> bears no statistical relationship to the plaintext</a:t>
            </a:r>
          </a:p>
          <a:p>
            <a:r>
              <a:rPr lang="en-US" dirty="0" smtClean="0"/>
              <a:t>The security of OTP is entirely due to the randomness of the key</a:t>
            </a:r>
          </a:p>
          <a:p>
            <a:r>
              <a:rPr lang="en-US" dirty="0" smtClean="0"/>
              <a:t>Disadvantage in practice</a:t>
            </a:r>
          </a:p>
          <a:p>
            <a:pPr lvl="1"/>
            <a:r>
              <a:rPr lang="en-US" dirty="0" smtClean="0"/>
              <a:t>Large quantities of random keys</a:t>
            </a:r>
          </a:p>
          <a:p>
            <a:pPr lvl="1"/>
            <a:r>
              <a:rPr lang="en-US" dirty="0" smtClean="0"/>
              <a:t>Key distribution and protection</a:t>
            </a:r>
          </a:p>
          <a:p>
            <a:r>
              <a:rPr lang="en-US" altLang="zh-CN" dirty="0" smtClean="0"/>
              <a:t>OTP is the only cryptosystem that achieves </a:t>
            </a:r>
            <a:r>
              <a:rPr lang="en-US" altLang="zh-CN" i="1" dirty="0" smtClean="0">
                <a:solidFill>
                  <a:srgbClr val="FF0000"/>
                </a:solidFill>
              </a:rPr>
              <a:t>perfect secrecy</a:t>
            </a:r>
            <a:endParaRPr lang="zh-CN" altLang="en-US" i="1" dirty="0" smtClean="0">
              <a:solidFill>
                <a:srgbClr val="FF0000"/>
              </a:solidFill>
            </a:endParaRPr>
          </a:p>
          <a:p>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699792" y="6356350"/>
            <a:ext cx="3704056"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6" name="内容占位符 5"/>
          <p:cNvSpPr>
            <a:spLocks noGrp="1"/>
          </p:cNvSpPr>
          <p:nvPr>
            <p:ph idx="1"/>
          </p:nvPr>
        </p:nvSpPr>
        <p:spPr/>
        <p:txBody>
          <a:bodyPr>
            <a:normAutofit fontScale="85000" lnSpcReduction="20000"/>
          </a:bodyPr>
          <a:lstStyle/>
          <a:p>
            <a:r>
              <a:rPr lang="en-US" altLang="zh-CN" sz="2800" b="1" dirty="0" smtClean="0">
                <a:solidFill>
                  <a:schemeClr val="bg1">
                    <a:lumMod val="65000"/>
                  </a:schemeClr>
                </a:solidFill>
              </a:rPr>
              <a:t>Steganography</a:t>
            </a:r>
            <a:r>
              <a:rPr lang="zh-CN" altLang="en-US" sz="2800" b="1" dirty="0" smtClean="0">
                <a:solidFill>
                  <a:schemeClr val="bg1">
                    <a:lumMod val="65000"/>
                  </a:schemeClr>
                </a:solidFill>
              </a:rPr>
              <a:t>隐写术</a:t>
            </a:r>
            <a:endParaRPr lang="en-US" altLang="zh-CN" sz="2800" b="1" dirty="0" smtClean="0">
              <a:solidFill>
                <a:schemeClr val="bg1">
                  <a:lumMod val="65000"/>
                </a:schemeClr>
              </a:solidFill>
            </a:endParaRPr>
          </a:p>
          <a:p>
            <a:r>
              <a:rPr lang="en-US" altLang="zh-CN" sz="2800" b="1" dirty="0" smtClean="0"/>
              <a:t>Substitution cipher</a:t>
            </a:r>
            <a:r>
              <a:rPr lang="zh-CN" altLang="en-US" sz="2800" b="1" dirty="0" smtClean="0"/>
              <a:t>替换密码</a:t>
            </a:r>
            <a:endParaRPr lang="en-US" altLang="zh-CN" sz="2800" b="1" dirty="0" smtClean="0"/>
          </a:p>
          <a:p>
            <a:pPr lvl="1"/>
            <a:r>
              <a:rPr lang="en-US" altLang="zh-CN" sz="2200" b="1" dirty="0" err="1">
                <a:solidFill>
                  <a:schemeClr val="bg1">
                    <a:lumMod val="65000"/>
                  </a:schemeClr>
                </a:solidFill>
              </a:rPr>
              <a:t>Monoalphabetic</a:t>
            </a:r>
            <a:r>
              <a:rPr lang="en-US" altLang="zh-CN" sz="2200" b="1" dirty="0">
                <a:solidFill>
                  <a:schemeClr val="bg1">
                    <a:lumMod val="65000"/>
                  </a:schemeClr>
                </a:solidFill>
              </a:rPr>
              <a:t> cipher</a:t>
            </a:r>
            <a:r>
              <a:rPr lang="zh-CN" altLang="en-US" sz="2200" b="1" dirty="0">
                <a:solidFill>
                  <a:schemeClr val="bg1">
                    <a:lumMod val="65000"/>
                  </a:schemeClr>
                </a:solidFill>
              </a:rPr>
              <a:t>单字母单表密码</a:t>
            </a:r>
            <a:endParaRPr lang="en-US" altLang="zh-CN" sz="2200" b="1" dirty="0">
              <a:solidFill>
                <a:schemeClr val="bg1">
                  <a:lumMod val="65000"/>
                </a:schemeClr>
              </a:solidFill>
            </a:endParaRPr>
          </a:p>
          <a:p>
            <a:pPr lvl="2"/>
            <a:r>
              <a:rPr lang="en-US" altLang="zh-CN" sz="1900" b="1" dirty="0">
                <a:solidFill>
                  <a:schemeClr val="bg1">
                    <a:lumMod val="65000"/>
                  </a:schemeClr>
                </a:solidFill>
              </a:rPr>
              <a:t>Caesar cipher (Shift cipher)</a:t>
            </a:r>
          </a:p>
          <a:p>
            <a:pPr lvl="2"/>
            <a:r>
              <a:rPr lang="en-US" altLang="zh-CN" sz="1900" b="1" dirty="0">
                <a:solidFill>
                  <a:schemeClr val="bg1">
                    <a:lumMod val="65000"/>
                  </a:schemeClr>
                </a:solidFill>
              </a:rPr>
              <a:t>Mixed alphabetic cipher</a:t>
            </a:r>
          </a:p>
          <a:p>
            <a:pPr lvl="2"/>
            <a:r>
              <a:rPr lang="en-US" altLang="zh-CN" sz="1900" b="1" dirty="0">
                <a:solidFill>
                  <a:schemeClr val="bg1">
                    <a:lumMod val="65000"/>
                  </a:schemeClr>
                </a:solidFill>
              </a:rPr>
              <a:t>Morse code</a:t>
            </a:r>
          </a:p>
          <a:p>
            <a:pPr lvl="1"/>
            <a:r>
              <a:rPr lang="en-US" altLang="zh-CN" sz="2200" b="1" dirty="0"/>
              <a:t>Polyalphabetic cipher</a:t>
            </a:r>
            <a:r>
              <a:rPr lang="zh-CN" altLang="en-US" sz="2200" b="1" dirty="0"/>
              <a:t>单字母多表密码</a:t>
            </a:r>
            <a:endParaRPr lang="en-US" altLang="zh-CN" sz="2200" b="1" dirty="0"/>
          </a:p>
          <a:p>
            <a:pPr lvl="2"/>
            <a:r>
              <a:rPr lang="en-US" altLang="zh-CN" sz="1900" b="1" dirty="0" err="1"/>
              <a:t>Vigenère</a:t>
            </a:r>
            <a:r>
              <a:rPr lang="en-US" altLang="zh-CN" sz="1900" b="1" dirty="0"/>
              <a:t> cipher</a:t>
            </a:r>
          </a:p>
          <a:p>
            <a:pPr lvl="1"/>
            <a:r>
              <a:rPr lang="en-US" altLang="zh-CN" sz="2200" b="1" dirty="0"/>
              <a:t>Multiple letter cipher</a:t>
            </a:r>
            <a:r>
              <a:rPr lang="zh-CN" altLang="en-US" sz="2200" b="1" dirty="0"/>
              <a:t>多字母单表密码</a:t>
            </a:r>
            <a:endParaRPr lang="en-US" altLang="zh-CN" sz="2200" b="1" dirty="0"/>
          </a:p>
          <a:p>
            <a:pPr lvl="2"/>
            <a:r>
              <a:rPr lang="en-US" altLang="zh-CN" sz="1900" b="1" dirty="0" err="1"/>
              <a:t>Playfair</a:t>
            </a:r>
            <a:r>
              <a:rPr lang="en-US" altLang="zh-CN" sz="1900" b="1" dirty="0"/>
              <a:t> cipher</a:t>
            </a:r>
          </a:p>
          <a:p>
            <a:pPr lvl="2"/>
            <a:r>
              <a:rPr lang="en-US" altLang="zh-CN" sz="1900" b="1" dirty="0"/>
              <a:t>Hill cipher</a:t>
            </a:r>
          </a:p>
          <a:p>
            <a:pPr lvl="1"/>
            <a:r>
              <a:rPr lang="en-US" altLang="zh-CN" sz="2200" b="1" dirty="0"/>
              <a:t>A special substitution cipher</a:t>
            </a:r>
          </a:p>
          <a:p>
            <a:pPr lvl="2"/>
            <a:r>
              <a:rPr lang="en-US" altLang="zh-CN" sz="1900" b="1" dirty="0"/>
              <a:t>One-time pad (OTP</a:t>
            </a:r>
            <a:r>
              <a:rPr lang="en-US" altLang="zh-CN" sz="1900" b="1" dirty="0" smtClean="0"/>
              <a:t>)</a:t>
            </a:r>
            <a:endParaRPr lang="en-US" altLang="zh-CN" sz="2800" b="1" dirty="0" smtClean="0"/>
          </a:p>
          <a:p>
            <a:r>
              <a:rPr lang="en-US" altLang="zh-CN" sz="2800" b="1" dirty="0" smtClean="0"/>
              <a:t>Transposition cipher</a:t>
            </a:r>
            <a:r>
              <a:rPr lang="zh-CN" altLang="en-US" sz="2800" b="1" dirty="0" smtClean="0"/>
              <a:t>置换密码</a:t>
            </a:r>
            <a:endParaRPr lang="en-US" altLang="zh-CN" sz="2800" b="1" dirty="0" smtClean="0"/>
          </a:p>
          <a:p>
            <a:r>
              <a:rPr lang="en-US" altLang="zh-CN" sz="2800" b="1" dirty="0" smtClean="0"/>
              <a:t>Rotor machine</a:t>
            </a:r>
            <a:r>
              <a:rPr lang="zh-CN" altLang="en-US" sz="2800" b="1" dirty="0" smtClean="0"/>
              <a:t>转轮密码机</a:t>
            </a:r>
            <a:endParaRPr lang="en-US" altLang="zh-CN" sz="2800" b="1" dirty="0" smtClean="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38</a:t>
            </a:fld>
            <a:endParaRPr lang="zh-CN" altLang="en-US"/>
          </a:p>
        </p:txBody>
      </p:sp>
    </p:spTree>
    <p:extLst>
      <p:ext uri="{BB962C8B-B14F-4D97-AF65-F5344CB8AC3E}">
        <p14:creationId xmlns:p14="http://schemas.microsoft.com/office/powerpoint/2010/main" xmlns="" val="1676439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Transposition cipher</a:t>
            </a:r>
            <a:endParaRPr lang="zh-CN" altLang="en-US" dirty="0"/>
          </a:p>
        </p:txBody>
      </p:sp>
      <p:sp>
        <p:nvSpPr>
          <p:cNvPr id="6" name="内容占位符 5"/>
          <p:cNvSpPr>
            <a:spLocks noGrp="1"/>
          </p:cNvSpPr>
          <p:nvPr>
            <p:ph idx="1"/>
          </p:nvPr>
        </p:nvSpPr>
        <p:spPr/>
        <p:txBody>
          <a:bodyPr/>
          <a:lstStyle/>
          <a:p>
            <a:r>
              <a:rPr lang="en-US" dirty="0" smtClean="0"/>
              <a:t>Hide the message by </a:t>
            </a:r>
            <a:r>
              <a:rPr lang="en-US" dirty="0" smtClean="0">
                <a:solidFill>
                  <a:srgbClr val="FF0000"/>
                </a:solidFill>
              </a:rPr>
              <a:t>rearranging</a:t>
            </a:r>
            <a:r>
              <a:rPr lang="en-US" dirty="0" smtClean="0"/>
              <a:t> the letter order </a:t>
            </a:r>
            <a:endParaRPr lang="zh-CN" altLang="en-US" dirty="0" smtClean="0"/>
          </a:p>
          <a:p>
            <a:r>
              <a:rPr lang="en-US" altLang="zh-CN" dirty="0" smtClean="0"/>
              <a:t>Permuting the plaintext</a:t>
            </a:r>
          </a:p>
          <a:p>
            <a:r>
              <a:rPr lang="en-US" altLang="zh-CN" dirty="0" smtClean="0"/>
              <a:t>The cipher can be made more secure by performing multiple rounds of permutation</a:t>
            </a:r>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6" name="内容占位符 5"/>
          <p:cNvSpPr>
            <a:spLocks noGrp="1"/>
          </p:cNvSpPr>
          <p:nvPr>
            <p:ph idx="1"/>
          </p:nvPr>
        </p:nvSpPr>
        <p:spPr/>
        <p:txBody>
          <a:bodyPr>
            <a:normAutofit fontScale="85000" lnSpcReduction="20000"/>
          </a:bodyPr>
          <a:lstStyle/>
          <a:p>
            <a:r>
              <a:rPr lang="en-US" altLang="zh-CN" sz="2800" b="1" dirty="0" smtClean="0">
                <a:solidFill>
                  <a:schemeClr val="bg1">
                    <a:lumMod val="65000"/>
                  </a:schemeClr>
                </a:solidFill>
              </a:rPr>
              <a:t>Steganography</a:t>
            </a:r>
            <a:r>
              <a:rPr lang="zh-CN" altLang="en-US" sz="2800" b="1" dirty="0" smtClean="0">
                <a:solidFill>
                  <a:schemeClr val="bg1">
                    <a:lumMod val="65000"/>
                  </a:schemeClr>
                </a:solidFill>
              </a:rPr>
              <a:t>隐写术</a:t>
            </a:r>
            <a:endParaRPr lang="en-US" altLang="zh-CN" sz="2800" b="1" dirty="0" smtClean="0">
              <a:solidFill>
                <a:schemeClr val="bg1">
                  <a:lumMod val="65000"/>
                </a:schemeClr>
              </a:solidFill>
            </a:endParaRPr>
          </a:p>
          <a:p>
            <a:r>
              <a:rPr lang="en-US" altLang="zh-CN" sz="2800" b="1" dirty="0" smtClean="0"/>
              <a:t>Substitution cipher</a:t>
            </a:r>
            <a:r>
              <a:rPr lang="zh-CN" altLang="en-US" sz="2800" b="1" dirty="0" smtClean="0"/>
              <a:t>替换密码</a:t>
            </a:r>
            <a:endParaRPr lang="en-US" altLang="zh-CN" sz="2800" b="1" dirty="0" smtClean="0"/>
          </a:p>
          <a:p>
            <a:pPr lvl="1"/>
            <a:r>
              <a:rPr lang="en-US" altLang="zh-CN" sz="2200" b="1" dirty="0" err="1">
                <a:solidFill>
                  <a:schemeClr val="bg1">
                    <a:lumMod val="65000"/>
                  </a:schemeClr>
                </a:solidFill>
              </a:rPr>
              <a:t>Monoalphabetic</a:t>
            </a:r>
            <a:r>
              <a:rPr lang="en-US" altLang="zh-CN" sz="2200" b="1" dirty="0">
                <a:solidFill>
                  <a:schemeClr val="bg1">
                    <a:lumMod val="65000"/>
                  </a:schemeClr>
                </a:solidFill>
              </a:rPr>
              <a:t> cipher</a:t>
            </a:r>
            <a:r>
              <a:rPr lang="zh-CN" altLang="en-US" sz="2200" b="1" dirty="0">
                <a:solidFill>
                  <a:schemeClr val="bg1">
                    <a:lumMod val="65000"/>
                  </a:schemeClr>
                </a:solidFill>
              </a:rPr>
              <a:t>单字母单表密码</a:t>
            </a:r>
            <a:endParaRPr lang="en-US" altLang="zh-CN" sz="2200" b="1" dirty="0">
              <a:solidFill>
                <a:schemeClr val="bg1">
                  <a:lumMod val="65000"/>
                </a:schemeClr>
              </a:solidFill>
            </a:endParaRPr>
          </a:p>
          <a:p>
            <a:pPr lvl="2"/>
            <a:r>
              <a:rPr lang="en-US" altLang="zh-CN" sz="1900" b="1" dirty="0">
                <a:solidFill>
                  <a:schemeClr val="bg1">
                    <a:lumMod val="65000"/>
                  </a:schemeClr>
                </a:solidFill>
              </a:rPr>
              <a:t>Caesar cipher (Shift cipher)</a:t>
            </a:r>
          </a:p>
          <a:p>
            <a:pPr lvl="2"/>
            <a:r>
              <a:rPr lang="en-US" altLang="zh-CN" sz="1900" b="1" dirty="0">
                <a:solidFill>
                  <a:schemeClr val="bg1">
                    <a:lumMod val="65000"/>
                  </a:schemeClr>
                </a:solidFill>
              </a:rPr>
              <a:t>Mixed alphabetic cipher</a:t>
            </a:r>
          </a:p>
          <a:p>
            <a:pPr lvl="2"/>
            <a:r>
              <a:rPr lang="en-US" altLang="zh-CN" sz="1900" b="1" dirty="0">
                <a:solidFill>
                  <a:schemeClr val="bg1">
                    <a:lumMod val="65000"/>
                  </a:schemeClr>
                </a:solidFill>
              </a:rPr>
              <a:t>Morse code</a:t>
            </a:r>
          </a:p>
          <a:p>
            <a:pPr lvl="1"/>
            <a:r>
              <a:rPr lang="en-US" altLang="zh-CN" sz="2200" b="1" dirty="0"/>
              <a:t>Polyalphabetic cipher</a:t>
            </a:r>
            <a:r>
              <a:rPr lang="zh-CN" altLang="en-US" sz="2200" b="1" dirty="0"/>
              <a:t>单字母多表密码</a:t>
            </a:r>
            <a:endParaRPr lang="en-US" altLang="zh-CN" sz="2200" b="1" dirty="0"/>
          </a:p>
          <a:p>
            <a:pPr lvl="2"/>
            <a:r>
              <a:rPr lang="en-US" altLang="zh-CN" sz="1900" b="1" dirty="0" err="1"/>
              <a:t>Vigenère</a:t>
            </a:r>
            <a:r>
              <a:rPr lang="en-US" altLang="zh-CN" sz="1900" b="1" dirty="0"/>
              <a:t> cipher</a:t>
            </a:r>
          </a:p>
          <a:p>
            <a:pPr lvl="1"/>
            <a:r>
              <a:rPr lang="en-US" altLang="zh-CN" sz="2200" b="1" dirty="0"/>
              <a:t>Multiple letter cipher</a:t>
            </a:r>
            <a:r>
              <a:rPr lang="zh-CN" altLang="en-US" sz="2200" b="1" dirty="0"/>
              <a:t>多字母单表密码</a:t>
            </a:r>
            <a:endParaRPr lang="en-US" altLang="zh-CN" sz="2200" b="1" dirty="0"/>
          </a:p>
          <a:p>
            <a:pPr lvl="2"/>
            <a:r>
              <a:rPr lang="en-US" altLang="zh-CN" sz="1900" b="1" dirty="0" err="1"/>
              <a:t>Playfair</a:t>
            </a:r>
            <a:r>
              <a:rPr lang="en-US" altLang="zh-CN" sz="1900" b="1" dirty="0"/>
              <a:t> cipher</a:t>
            </a:r>
          </a:p>
          <a:p>
            <a:pPr lvl="2"/>
            <a:r>
              <a:rPr lang="en-US" altLang="zh-CN" sz="1900" b="1" dirty="0"/>
              <a:t>Hill cipher</a:t>
            </a:r>
          </a:p>
          <a:p>
            <a:pPr lvl="1"/>
            <a:r>
              <a:rPr lang="en-US" altLang="zh-CN" sz="2200" b="1" dirty="0"/>
              <a:t>A special substitution cipher</a:t>
            </a:r>
          </a:p>
          <a:p>
            <a:pPr lvl="2"/>
            <a:r>
              <a:rPr lang="en-US" altLang="zh-CN" sz="1900" b="1" dirty="0"/>
              <a:t>One-time pad (OTP</a:t>
            </a:r>
            <a:r>
              <a:rPr lang="en-US" altLang="zh-CN" sz="1900" b="1" dirty="0" smtClean="0"/>
              <a:t>)</a:t>
            </a:r>
            <a:endParaRPr lang="en-US" altLang="zh-CN" sz="2800" b="1" dirty="0" smtClean="0"/>
          </a:p>
          <a:p>
            <a:r>
              <a:rPr lang="en-US" altLang="zh-CN" sz="2800" b="1" dirty="0" smtClean="0"/>
              <a:t>Transposition cipher</a:t>
            </a:r>
            <a:r>
              <a:rPr lang="zh-CN" altLang="en-US" sz="2800" b="1" dirty="0" smtClean="0"/>
              <a:t>置换密码</a:t>
            </a:r>
            <a:endParaRPr lang="en-US" altLang="zh-CN" sz="2800" b="1" dirty="0" smtClean="0"/>
          </a:p>
          <a:p>
            <a:r>
              <a:rPr lang="en-US" altLang="zh-CN" sz="2800" b="1" dirty="0" smtClean="0"/>
              <a:t>Rotor machine</a:t>
            </a:r>
            <a:r>
              <a:rPr lang="zh-CN" altLang="en-US" sz="2800" b="1" dirty="0" smtClean="0"/>
              <a:t>转轮密码机</a:t>
            </a:r>
            <a:endParaRPr lang="en-US" altLang="zh-CN" sz="2800" b="1" dirty="0" smtClean="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a:t>
            </a:fld>
            <a:endParaRPr lang="zh-CN" altLang="en-US"/>
          </a:p>
        </p:txBody>
      </p:sp>
    </p:spTree>
    <p:extLst>
      <p:ext uri="{BB962C8B-B14F-4D97-AF65-F5344CB8AC3E}">
        <p14:creationId xmlns:p14="http://schemas.microsoft.com/office/powerpoint/2010/main" xmlns="" val="12390589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Rail Fence cipher</a:t>
            </a:r>
            <a:endParaRPr lang="zh-CN" altLang="en-US" dirty="0"/>
          </a:p>
        </p:txBody>
      </p:sp>
      <p:sp>
        <p:nvSpPr>
          <p:cNvPr id="6" name="内容占位符 5"/>
          <p:cNvSpPr>
            <a:spLocks noGrp="1"/>
          </p:cNvSpPr>
          <p:nvPr>
            <p:ph idx="1"/>
          </p:nvPr>
        </p:nvSpPr>
        <p:spPr/>
        <p:txBody>
          <a:bodyPr>
            <a:normAutofit fontScale="92500" lnSpcReduction="10000"/>
          </a:bodyPr>
          <a:lstStyle/>
          <a:p>
            <a:r>
              <a:rPr lang="en-AU" dirty="0" smtClean="0"/>
              <a:t>Write plaintext letters out diagonally over a number of rows </a:t>
            </a:r>
          </a:p>
          <a:p>
            <a:r>
              <a:rPr lang="en-AU" dirty="0" smtClean="0"/>
              <a:t>Read off cipher row by row</a:t>
            </a:r>
          </a:p>
          <a:p>
            <a:r>
              <a:rPr lang="en-US" dirty="0" smtClean="0"/>
              <a:t>E.g. plaintext: </a:t>
            </a:r>
            <a:r>
              <a:rPr lang="en-US" dirty="0" smtClean="0">
                <a:latin typeface="Courier New" pitchFamily="49" charset="0"/>
                <a:cs typeface="Courier New" pitchFamily="49" charset="0"/>
              </a:rPr>
              <a:t>meet me after the toga party</a:t>
            </a:r>
          </a:p>
          <a:p>
            <a:r>
              <a:rPr lang="en-US" dirty="0" smtClean="0"/>
              <a:t>Write </a:t>
            </a:r>
            <a:r>
              <a:rPr lang="en-AU" dirty="0" smtClean="0"/>
              <a:t>plaintext </a:t>
            </a:r>
            <a:r>
              <a:rPr lang="en-US" dirty="0" smtClean="0"/>
              <a:t>out as:</a:t>
            </a:r>
          </a:p>
          <a:p>
            <a:pPr algn="ctr">
              <a:buNone/>
            </a:pPr>
            <a:r>
              <a:rPr lang="en-AU" dirty="0" smtClean="0">
                <a:latin typeface="Courier New" pitchFamily="49" charset="0"/>
                <a:cs typeface="Courier New" pitchFamily="49" charset="0"/>
              </a:rPr>
              <a:t>m e m a t r h t g p r y</a:t>
            </a:r>
          </a:p>
          <a:p>
            <a:pPr algn="ctr">
              <a:buNone/>
            </a:pPr>
            <a:r>
              <a:rPr lang="en-AU" dirty="0" smtClean="0">
                <a:latin typeface="Courier New" pitchFamily="49" charset="0"/>
                <a:cs typeface="Courier New" pitchFamily="49" charset="0"/>
              </a:rPr>
              <a:t> e t e f e t e o a </a:t>
            </a:r>
            <a:r>
              <a:rPr lang="en-AU" dirty="0" err="1" smtClean="0">
                <a:latin typeface="Courier New" pitchFamily="49" charset="0"/>
                <a:cs typeface="Courier New" pitchFamily="49" charset="0"/>
              </a:rPr>
              <a:t>a</a:t>
            </a:r>
            <a:r>
              <a:rPr lang="en-AU" dirty="0" smtClean="0">
                <a:latin typeface="Courier New" pitchFamily="49" charset="0"/>
                <a:cs typeface="Courier New" pitchFamily="49" charset="0"/>
              </a:rPr>
              <a:t> t</a:t>
            </a:r>
          </a:p>
          <a:p>
            <a:r>
              <a:rPr lang="en-US" dirty="0" err="1" smtClean="0"/>
              <a:t>Ciphertext</a:t>
            </a:r>
            <a:r>
              <a:rPr lang="en-US" dirty="0" smtClean="0"/>
              <a:t>: </a:t>
            </a:r>
            <a:r>
              <a:rPr lang="en-AU" dirty="0" smtClean="0">
                <a:latin typeface="Courier New" pitchFamily="49" charset="0"/>
                <a:cs typeface="Courier New" pitchFamily="49" charset="0"/>
              </a:rPr>
              <a:t>MEMATRHTGPRYETEFETEOAAT</a:t>
            </a:r>
          </a:p>
          <a:p>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Column Transposition Cipher</a:t>
            </a:r>
            <a:endParaRPr lang="zh-CN" altLang="en-US" dirty="0"/>
          </a:p>
        </p:txBody>
      </p:sp>
      <p:sp>
        <p:nvSpPr>
          <p:cNvPr id="6" name="内容占位符 5"/>
          <p:cNvSpPr>
            <a:spLocks noGrp="1"/>
          </p:cNvSpPr>
          <p:nvPr>
            <p:ph idx="1"/>
          </p:nvPr>
        </p:nvSpPr>
        <p:spPr/>
        <p:txBody>
          <a:bodyPr>
            <a:normAutofit fontScale="77500" lnSpcReduction="20000"/>
          </a:bodyPr>
          <a:lstStyle/>
          <a:p>
            <a:r>
              <a:rPr lang="en-AU" dirty="0" smtClean="0"/>
              <a:t>Write letters of plaintext out in rows over a specified number of columns</a:t>
            </a:r>
          </a:p>
          <a:p>
            <a:r>
              <a:rPr lang="en-AU" dirty="0" smtClean="0"/>
              <a:t>Reorder the columns according to some key before reading off the columns</a:t>
            </a:r>
          </a:p>
          <a:p>
            <a:r>
              <a:rPr lang="en-AU" dirty="0" smtClean="0"/>
              <a:t>Read the plaintext in the column order specified by the key</a:t>
            </a:r>
          </a:p>
          <a:p>
            <a:r>
              <a:rPr lang="en-US" dirty="0" smtClean="0"/>
              <a:t>E.g. plaintext: </a:t>
            </a:r>
            <a:r>
              <a:rPr lang="en-US" b="1" dirty="0" smtClean="0">
                <a:latin typeface="Courier New" pitchFamily="49" charset="0"/>
                <a:cs typeface="Courier New" pitchFamily="49" charset="0"/>
              </a:rPr>
              <a:t>attack postponed until two am </a:t>
            </a:r>
          </a:p>
          <a:p>
            <a:r>
              <a:rPr lang="en-AU" dirty="0" smtClean="0"/>
              <a:t>Key:</a:t>
            </a:r>
            <a:endParaRPr lang="en-US" dirty="0" smtClean="0"/>
          </a:p>
          <a:p>
            <a:r>
              <a:rPr lang="en-US" dirty="0" smtClean="0"/>
              <a:t>Plaintext: </a:t>
            </a:r>
          </a:p>
          <a:p>
            <a:endParaRPr lang="en-US" dirty="0"/>
          </a:p>
          <a:p>
            <a:endParaRPr lang="en-US" dirty="0" smtClean="0"/>
          </a:p>
          <a:p>
            <a:endParaRPr lang="en-US" dirty="0"/>
          </a:p>
          <a:p>
            <a:r>
              <a:rPr lang="en-AU" dirty="0" err="1" smtClean="0"/>
              <a:t>Ciphertext</a:t>
            </a:r>
            <a:r>
              <a:rPr lang="en-AU" dirty="0" smtClean="0"/>
              <a:t>:    </a:t>
            </a:r>
            <a:r>
              <a:rPr lang="en-AU" b="1" dirty="0" smtClean="0">
                <a:latin typeface="Courier New" pitchFamily="49" charset="0"/>
                <a:cs typeface="Courier New" pitchFamily="49" charset="0"/>
              </a:rPr>
              <a:t>TTNAAPTMTSUOAODWCOIXKNLYPETZ</a:t>
            </a:r>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41</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xmlns="" val="170613871"/>
              </p:ext>
            </p:extLst>
          </p:nvPr>
        </p:nvGraphicFramePr>
        <p:xfrm>
          <a:off x="2555776" y="3717032"/>
          <a:ext cx="3516560" cy="1981200"/>
        </p:xfrm>
        <a:graphic>
          <a:graphicData uri="http://schemas.openxmlformats.org/drawingml/2006/table">
            <a:tbl>
              <a:tblPr firstRow="1" bandRow="1">
                <a:tableStyleId>{5940675A-B579-460E-94D1-54222C63F5DA}</a:tableStyleId>
              </a:tblPr>
              <a:tblGrid>
                <a:gridCol w="492224"/>
                <a:gridCol w="504056"/>
                <a:gridCol w="504056"/>
                <a:gridCol w="504056"/>
                <a:gridCol w="504056"/>
                <a:gridCol w="504056"/>
                <a:gridCol w="504056"/>
              </a:tblGrid>
              <a:tr h="370840">
                <a:tc>
                  <a:txBody>
                    <a:bodyPr/>
                    <a:lstStyle/>
                    <a:p>
                      <a:r>
                        <a:rPr lang="en-US" altLang="zh-CN" sz="2000" b="1" dirty="0" smtClean="0">
                          <a:latin typeface="Courier New" panose="02070309020205020404" pitchFamily="49" charset="0"/>
                          <a:cs typeface="Courier New" panose="02070309020205020404" pitchFamily="49" charset="0"/>
                        </a:rPr>
                        <a:t>4</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3</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1</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2</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5</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6</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7</a:t>
                      </a:r>
                      <a:endParaRPr lang="zh-CN" altLang="en-US" sz="2000" b="1" dirty="0">
                        <a:latin typeface="Courier New" panose="02070309020205020404" pitchFamily="49" charset="0"/>
                        <a:cs typeface="Courier New" panose="02070309020205020404" pitchFamily="49" charset="0"/>
                      </a:endParaRPr>
                    </a:p>
                  </a:txBody>
                  <a:tcPr/>
                </a:tc>
              </a:tr>
              <a:tr h="370840">
                <a:tc>
                  <a:txBody>
                    <a:bodyPr/>
                    <a:lstStyle/>
                    <a:p>
                      <a:r>
                        <a:rPr lang="en-US" altLang="zh-CN" sz="2000" b="1" dirty="0" smtClean="0">
                          <a:latin typeface="Courier New" panose="02070309020205020404" pitchFamily="49" charset="0"/>
                          <a:cs typeface="Courier New" panose="02070309020205020404" pitchFamily="49" charset="0"/>
                        </a:rPr>
                        <a:t>a</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t</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t</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a</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c</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k</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p</a:t>
                      </a:r>
                      <a:endParaRPr lang="zh-CN" altLang="en-US" sz="2000" b="1" dirty="0">
                        <a:latin typeface="Courier New" panose="02070309020205020404" pitchFamily="49" charset="0"/>
                        <a:cs typeface="Courier New" panose="02070309020205020404" pitchFamily="49" charset="0"/>
                      </a:endParaRPr>
                    </a:p>
                  </a:txBody>
                  <a:tcPr/>
                </a:tc>
              </a:tr>
              <a:tr h="370840">
                <a:tc>
                  <a:txBody>
                    <a:bodyPr/>
                    <a:lstStyle/>
                    <a:p>
                      <a:r>
                        <a:rPr lang="en-US" altLang="zh-CN" sz="2000" b="1" dirty="0" smtClean="0">
                          <a:latin typeface="Courier New" panose="02070309020205020404" pitchFamily="49" charset="0"/>
                          <a:cs typeface="Courier New" panose="02070309020205020404" pitchFamily="49" charset="0"/>
                        </a:rPr>
                        <a:t>o</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s</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t</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p</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o</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n</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e</a:t>
                      </a:r>
                      <a:endParaRPr lang="zh-CN" altLang="en-US" sz="2000" b="1" dirty="0">
                        <a:latin typeface="Courier New" panose="02070309020205020404" pitchFamily="49" charset="0"/>
                        <a:cs typeface="Courier New" panose="02070309020205020404" pitchFamily="49" charset="0"/>
                      </a:endParaRPr>
                    </a:p>
                  </a:txBody>
                  <a:tcPr/>
                </a:tc>
              </a:tr>
              <a:tr h="370840">
                <a:tc>
                  <a:txBody>
                    <a:bodyPr/>
                    <a:lstStyle/>
                    <a:p>
                      <a:r>
                        <a:rPr lang="en-US" altLang="zh-CN" sz="2000" b="1" dirty="0" smtClean="0">
                          <a:latin typeface="Courier New" panose="02070309020205020404" pitchFamily="49" charset="0"/>
                          <a:cs typeface="Courier New" panose="02070309020205020404" pitchFamily="49" charset="0"/>
                        </a:rPr>
                        <a:t>d</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u</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n</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t</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i</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l</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t</a:t>
                      </a:r>
                      <a:endParaRPr lang="zh-CN" altLang="en-US" sz="2000" b="1" dirty="0">
                        <a:latin typeface="Courier New" panose="02070309020205020404" pitchFamily="49" charset="0"/>
                        <a:cs typeface="Courier New" panose="02070309020205020404" pitchFamily="49" charset="0"/>
                      </a:endParaRPr>
                    </a:p>
                  </a:txBody>
                  <a:tcPr/>
                </a:tc>
              </a:tr>
              <a:tr h="370840">
                <a:tc>
                  <a:txBody>
                    <a:bodyPr/>
                    <a:lstStyle/>
                    <a:p>
                      <a:r>
                        <a:rPr lang="en-US" altLang="zh-CN" sz="2000" b="1" dirty="0" smtClean="0">
                          <a:latin typeface="Courier New" panose="02070309020205020404" pitchFamily="49" charset="0"/>
                          <a:cs typeface="Courier New" panose="02070309020205020404" pitchFamily="49" charset="0"/>
                        </a:rPr>
                        <a:t>w</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o</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a</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m</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x</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y</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smtClean="0">
                          <a:latin typeface="Courier New" panose="02070309020205020404" pitchFamily="49" charset="0"/>
                          <a:cs typeface="Courier New" panose="02070309020205020404" pitchFamily="49" charset="0"/>
                        </a:rPr>
                        <a:t>z</a:t>
                      </a:r>
                      <a:endParaRPr lang="zh-CN" altLang="en-US" sz="2000" b="1" dirty="0">
                        <a:latin typeface="Courier New" panose="02070309020205020404" pitchFamily="49" charset="0"/>
                        <a:cs typeface="Courier New" panose="02070309020205020404" pitchFamily="49" charset="0"/>
                      </a:endParaRPr>
                    </a:p>
                  </a:txBody>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Product Ciphers</a:t>
            </a:r>
            <a:endParaRPr lang="zh-CN" altLang="en-US" dirty="0"/>
          </a:p>
        </p:txBody>
      </p:sp>
      <p:sp>
        <p:nvSpPr>
          <p:cNvPr id="6" name="内容占位符 5"/>
          <p:cNvSpPr>
            <a:spLocks noGrp="1"/>
          </p:cNvSpPr>
          <p:nvPr>
            <p:ph idx="1"/>
          </p:nvPr>
        </p:nvSpPr>
        <p:spPr/>
        <p:txBody>
          <a:bodyPr>
            <a:normAutofit fontScale="92500"/>
          </a:bodyPr>
          <a:lstStyle/>
          <a:p>
            <a:r>
              <a:rPr lang="en-AU" dirty="0" smtClean="0"/>
              <a:t>Ciphers using substitutions or transpositions are not secure because of language characteristics</a:t>
            </a:r>
          </a:p>
          <a:p>
            <a:r>
              <a:rPr lang="en-AU" dirty="0" smtClean="0"/>
              <a:t>Using several ciphers in succession to make harder</a:t>
            </a:r>
          </a:p>
          <a:p>
            <a:pPr lvl="1"/>
            <a:r>
              <a:rPr lang="en-AU" dirty="0" smtClean="0"/>
              <a:t>two substitutions make a more complex substitution </a:t>
            </a:r>
          </a:p>
          <a:p>
            <a:pPr lvl="1"/>
            <a:r>
              <a:rPr lang="en-AU" dirty="0" smtClean="0"/>
              <a:t>two transpositions make more complex transposition </a:t>
            </a:r>
          </a:p>
          <a:p>
            <a:pPr lvl="1"/>
            <a:r>
              <a:rPr lang="en-AU" dirty="0" smtClean="0"/>
              <a:t>a substitution followed by a transposition makes a new much harder cipher </a:t>
            </a:r>
          </a:p>
          <a:p>
            <a:r>
              <a:rPr lang="en-US" dirty="0" smtClean="0"/>
              <a:t>This is bridge from classical to modern ciphers</a:t>
            </a:r>
          </a:p>
          <a:p>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Rotor Machines</a:t>
            </a:r>
            <a:endParaRPr lang="zh-CN" altLang="en-US" dirty="0"/>
          </a:p>
        </p:txBody>
      </p:sp>
      <p:sp>
        <p:nvSpPr>
          <p:cNvPr id="6" name="内容占位符 5"/>
          <p:cNvSpPr>
            <a:spLocks noGrp="1"/>
          </p:cNvSpPr>
          <p:nvPr>
            <p:ph idx="1"/>
          </p:nvPr>
        </p:nvSpPr>
        <p:spPr/>
        <p:txBody>
          <a:bodyPr>
            <a:normAutofit fontScale="92500" lnSpcReduction="20000"/>
          </a:bodyPr>
          <a:lstStyle/>
          <a:p>
            <a:r>
              <a:rPr lang="en-US" dirty="0" smtClean="0"/>
              <a:t>Before modern ciphers, rotor machines were most common complex ciphers in use</a:t>
            </a:r>
          </a:p>
          <a:p>
            <a:r>
              <a:rPr lang="en-US" dirty="0" smtClean="0"/>
              <a:t>Widely used in WWII</a:t>
            </a:r>
          </a:p>
          <a:p>
            <a:pPr lvl="1"/>
            <a:r>
              <a:rPr lang="en-US" dirty="0" smtClean="0"/>
              <a:t>German Enigma, Allied </a:t>
            </a:r>
            <a:r>
              <a:rPr lang="en-US" dirty="0" err="1" smtClean="0"/>
              <a:t>Hagelin</a:t>
            </a:r>
            <a:r>
              <a:rPr lang="en-US" dirty="0" smtClean="0"/>
              <a:t>, Japanese Purple</a:t>
            </a:r>
          </a:p>
          <a:p>
            <a:r>
              <a:rPr lang="en-US" dirty="0" smtClean="0"/>
              <a:t>Implemented a very complex, varying substitution cipher</a:t>
            </a:r>
          </a:p>
          <a:p>
            <a:r>
              <a:rPr lang="en-US" dirty="0" smtClean="0"/>
              <a:t>Used a series of cylinders, each giving one substitution, which rotated and changed after each letter was encrypted</a:t>
            </a:r>
          </a:p>
          <a:p>
            <a:r>
              <a:rPr lang="en-US" dirty="0" smtClean="0"/>
              <a:t>With 3 cylinders have 26</a:t>
            </a:r>
            <a:r>
              <a:rPr lang="en-US" baseline="30000" dirty="0" smtClean="0"/>
              <a:t>3</a:t>
            </a:r>
            <a:r>
              <a:rPr lang="en-US" dirty="0" smtClean="0"/>
              <a:t>=17576 alphabets</a:t>
            </a:r>
          </a:p>
          <a:p>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Enigma</a:t>
            </a:r>
            <a:endParaRPr lang="zh-CN" altLang="en-US" dirty="0"/>
          </a:p>
        </p:txBody>
      </p:sp>
      <p:sp>
        <p:nvSpPr>
          <p:cNvPr id="6" name="内容占位符 5"/>
          <p:cNvSpPr>
            <a:spLocks noGrp="1"/>
          </p:cNvSpPr>
          <p:nvPr>
            <p:ph idx="1"/>
          </p:nvPr>
        </p:nvSpPr>
        <p:spPr/>
        <p:txBody>
          <a:bodyPr/>
          <a:lstStyle/>
          <a:p>
            <a:endParaRPr lang="zh-CN" altLang="en-US"/>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699792" y="6356350"/>
            <a:ext cx="3704056"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44</a:t>
            </a:fld>
            <a:endParaRPr lang="zh-CN" altLang="en-US"/>
          </a:p>
        </p:txBody>
      </p:sp>
      <p:pic>
        <p:nvPicPr>
          <p:cNvPr id="137218" name="Picture 2"/>
          <p:cNvPicPr>
            <a:picLocks noChangeAspect="1" noChangeArrowheads="1"/>
          </p:cNvPicPr>
          <p:nvPr/>
        </p:nvPicPr>
        <p:blipFill>
          <a:blip r:embed="rId2" cstate="print"/>
          <a:srcRect/>
          <a:stretch>
            <a:fillRect/>
          </a:stretch>
        </p:blipFill>
        <p:spPr bwMode="auto">
          <a:xfrm>
            <a:off x="3428992" y="1785926"/>
            <a:ext cx="2095500" cy="3152775"/>
          </a:xfrm>
          <a:prstGeom prst="rect">
            <a:avLst/>
          </a:prstGeom>
          <a:noFill/>
          <a:ln w="9525">
            <a:noFill/>
            <a:miter lim="800000"/>
            <a:headEnd/>
            <a:tailEnd/>
          </a:ln>
          <a:effectLst/>
        </p:spPr>
      </p:pic>
      <p:pic>
        <p:nvPicPr>
          <p:cNvPr id="137219" name="Picture 3"/>
          <p:cNvPicPr>
            <a:picLocks noChangeAspect="1" noChangeArrowheads="1"/>
          </p:cNvPicPr>
          <p:nvPr/>
        </p:nvPicPr>
        <p:blipFill>
          <a:blip r:embed="rId3" cstate="print"/>
          <a:srcRect/>
          <a:stretch>
            <a:fillRect/>
          </a:stretch>
        </p:blipFill>
        <p:spPr bwMode="auto">
          <a:xfrm>
            <a:off x="571472" y="2357430"/>
            <a:ext cx="2286000" cy="1809750"/>
          </a:xfrm>
          <a:prstGeom prst="rect">
            <a:avLst/>
          </a:prstGeom>
          <a:noFill/>
          <a:ln w="9525">
            <a:noFill/>
            <a:miter lim="800000"/>
            <a:headEnd/>
            <a:tailEnd/>
          </a:ln>
          <a:effectLst/>
        </p:spPr>
      </p:pic>
      <p:pic>
        <p:nvPicPr>
          <p:cNvPr id="137220" name="Picture 4"/>
          <p:cNvPicPr>
            <a:picLocks noChangeAspect="1" noChangeArrowheads="1"/>
          </p:cNvPicPr>
          <p:nvPr/>
        </p:nvPicPr>
        <p:blipFill>
          <a:blip r:embed="rId4" cstate="print"/>
          <a:srcRect/>
          <a:stretch>
            <a:fillRect/>
          </a:stretch>
        </p:blipFill>
        <p:spPr bwMode="auto">
          <a:xfrm>
            <a:off x="5929322" y="2000240"/>
            <a:ext cx="2095500" cy="2790825"/>
          </a:xfrm>
          <a:prstGeom prst="rect">
            <a:avLst/>
          </a:prstGeom>
          <a:noFill/>
          <a:ln w="9525">
            <a:noFill/>
            <a:miter lim="800000"/>
            <a:headEnd/>
            <a:tailEnd/>
          </a:ln>
          <a:effectLst/>
        </p:spPr>
      </p:pic>
      <p:sp>
        <p:nvSpPr>
          <p:cNvPr id="10" name="TextBox 9"/>
          <p:cNvSpPr txBox="1"/>
          <p:nvPr/>
        </p:nvSpPr>
        <p:spPr>
          <a:xfrm>
            <a:off x="4143372" y="5643578"/>
            <a:ext cx="4325223" cy="369332"/>
          </a:xfrm>
          <a:prstGeom prst="rect">
            <a:avLst/>
          </a:prstGeom>
          <a:noFill/>
        </p:spPr>
        <p:txBody>
          <a:bodyPr wrap="none" rtlCol="0">
            <a:spAutoFit/>
          </a:bodyPr>
          <a:lstStyle/>
          <a:p>
            <a:r>
              <a:rPr lang="en-US" altLang="zh-CN" dirty="0" smtClean="0"/>
              <a:t>http://en.wikipedia.org/wiki/Enigma_machine</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Rotor Machine Principles</a:t>
            </a:r>
            <a:endParaRPr lang="zh-CN" altLang="en-US" dirty="0"/>
          </a:p>
        </p:txBody>
      </p:sp>
      <p:sp>
        <p:nvSpPr>
          <p:cNvPr id="6" name="内容占位符 5"/>
          <p:cNvSpPr>
            <a:spLocks noGrp="1"/>
          </p:cNvSpPr>
          <p:nvPr>
            <p:ph idx="1"/>
          </p:nvPr>
        </p:nvSpPr>
        <p:spPr/>
        <p:txBody>
          <a:bodyPr/>
          <a:lstStyle/>
          <a:p>
            <a:endParaRPr lang="zh-CN" altLang="en-US"/>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699792" y="6356350"/>
            <a:ext cx="3704056"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45</a:t>
            </a:fld>
            <a:endParaRPr lang="zh-CN" altLang="en-US"/>
          </a:p>
        </p:txBody>
      </p:sp>
      <p:pic>
        <p:nvPicPr>
          <p:cNvPr id="113666" name="Picture 2"/>
          <p:cNvPicPr>
            <a:picLocks noChangeAspect="1" noChangeArrowheads="1"/>
          </p:cNvPicPr>
          <p:nvPr/>
        </p:nvPicPr>
        <p:blipFill>
          <a:blip r:embed="rId3" cstate="print"/>
          <a:srcRect/>
          <a:stretch>
            <a:fillRect/>
          </a:stretch>
        </p:blipFill>
        <p:spPr bwMode="auto">
          <a:xfrm>
            <a:off x="904876" y="1071546"/>
            <a:ext cx="7524776" cy="5367694"/>
          </a:xfrm>
          <a:prstGeom prst="rect">
            <a:avLst/>
          </a:prstGeom>
          <a:noFill/>
          <a:ln w="9525">
            <a:noFill/>
            <a:round/>
            <a:headEnd/>
            <a:tailEnd/>
          </a:ln>
          <a:effectLst/>
        </p:spPr>
      </p:pic>
      <p:sp>
        <p:nvSpPr>
          <p:cNvPr id="8" name="TextBox 7"/>
          <p:cNvSpPr txBox="1"/>
          <p:nvPr/>
        </p:nvSpPr>
        <p:spPr>
          <a:xfrm>
            <a:off x="3923928" y="142852"/>
            <a:ext cx="4934352" cy="523220"/>
          </a:xfrm>
          <a:prstGeom prst="rect">
            <a:avLst/>
          </a:prstGeom>
          <a:noFill/>
        </p:spPr>
        <p:txBody>
          <a:bodyPr wrap="square" rtlCol="0">
            <a:spAutoFit/>
          </a:bodyPr>
          <a:lstStyle/>
          <a:p>
            <a:r>
              <a:rPr lang="en-US" altLang="zh-CN" sz="1400" i="1" dirty="0" smtClean="0"/>
              <a:t>This figure is from Chapter 2 of William Stallings: “Cryptography and Network Security”, Fifth Edition, Prentice-Hall.</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6" name="内容占位符 5"/>
          <p:cNvSpPr>
            <a:spLocks noGrp="1"/>
          </p:cNvSpPr>
          <p:nvPr>
            <p:ph idx="1"/>
          </p:nvPr>
        </p:nvSpPr>
        <p:spPr/>
        <p:txBody>
          <a:bodyPr>
            <a:normAutofit/>
          </a:bodyPr>
          <a:lstStyle/>
          <a:p>
            <a:pPr marL="514350" lvl="0" indent="-514350">
              <a:buNone/>
            </a:pPr>
            <a:r>
              <a:rPr lang="en-US" dirty="0" smtClean="0"/>
              <a:t>[1] </a:t>
            </a:r>
            <a:r>
              <a:rPr lang="en-US" b="1" dirty="0" smtClean="0"/>
              <a:t>Stallings William</a:t>
            </a:r>
            <a:r>
              <a:rPr lang="en-US" dirty="0" smtClean="0"/>
              <a:t>. Chapter 2, Cryptography and Network Security: Principles and Practice, 5th Edition. Prentice Hall, 2011</a:t>
            </a:r>
          </a:p>
          <a:p>
            <a:pPr marL="514350" indent="-514350">
              <a:buNone/>
            </a:pPr>
            <a:r>
              <a:rPr lang="en-US" altLang="zh-CN" dirty="0" smtClean="0"/>
              <a:t>[2] http://crypto.interactive-maths.com/vigenegravere-cipher.html</a:t>
            </a:r>
          </a:p>
          <a:p>
            <a:pPr lvl="0"/>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46</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a:t>
            </a:r>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5</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xmlns="" val="773246317"/>
              </p:ext>
            </p:extLst>
          </p:nvPr>
        </p:nvGraphicFramePr>
        <p:xfrm>
          <a:off x="1403648" y="1556792"/>
          <a:ext cx="6096000" cy="1112520"/>
        </p:xfrm>
        <a:graphic>
          <a:graphicData uri="http://schemas.openxmlformats.org/drawingml/2006/table">
            <a:tbl>
              <a:tblPr firstRow="1" bandRow="1">
                <a:tableStyleId>{5C22544A-7EE6-4342-B048-85BDC9FD1C3A}</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r>
                        <a:rPr lang="en-US" altLang="zh-CN" b="1" dirty="0" smtClean="0"/>
                        <a:t>m</a:t>
                      </a:r>
                      <a:endParaRPr lang="zh-CN" altLang="en-US" b="1" dirty="0"/>
                    </a:p>
                  </a:txBody>
                  <a:tcPr/>
                </a:tc>
                <a:tc>
                  <a:txBody>
                    <a:bodyPr/>
                    <a:lstStyle/>
                    <a:p>
                      <a:r>
                        <a:rPr lang="en-US" altLang="zh-CN" b="0" dirty="0" smtClean="0"/>
                        <a:t>t</a:t>
                      </a:r>
                      <a:endParaRPr lang="zh-CN" altLang="en-US" b="0" dirty="0"/>
                    </a:p>
                  </a:txBody>
                  <a:tcPr/>
                </a:tc>
                <a:tc>
                  <a:txBody>
                    <a:bodyPr/>
                    <a:lstStyle/>
                    <a:p>
                      <a:r>
                        <a:rPr lang="en-US" altLang="zh-CN" b="0" dirty="0" smtClean="0"/>
                        <a:t>e</a:t>
                      </a:r>
                      <a:endParaRPr lang="zh-CN" altLang="en-US" b="0" dirty="0"/>
                    </a:p>
                  </a:txBody>
                  <a:tcPr/>
                </a:tc>
                <a:tc>
                  <a:txBody>
                    <a:bodyPr/>
                    <a:lstStyle/>
                    <a:p>
                      <a:r>
                        <a:rPr lang="en-US" altLang="zh-CN" b="0" dirty="0" smtClean="0"/>
                        <a:t>l</a:t>
                      </a:r>
                      <a:endParaRPr lang="zh-CN" altLang="en-US" b="0" dirty="0"/>
                    </a:p>
                  </a:txBody>
                  <a:tcPr/>
                </a:tc>
                <a:tc>
                  <a:txBody>
                    <a:bodyPr/>
                    <a:lstStyle/>
                    <a:p>
                      <a:r>
                        <a:rPr lang="en-US" altLang="zh-CN" b="0" dirty="0" smtClean="0"/>
                        <a:t>l</a:t>
                      </a:r>
                      <a:endParaRPr lang="zh-CN" altLang="en-US" b="0" dirty="0"/>
                    </a:p>
                  </a:txBody>
                  <a:tcPr/>
                </a:tc>
                <a:tc>
                  <a:txBody>
                    <a:bodyPr/>
                    <a:lstStyle/>
                    <a:p>
                      <a:r>
                        <a:rPr lang="en-US" altLang="zh-CN" b="0" dirty="0" smtClean="0"/>
                        <a:t>h</a:t>
                      </a:r>
                      <a:endParaRPr lang="zh-CN" altLang="en-US" b="0" dirty="0"/>
                    </a:p>
                  </a:txBody>
                  <a:tcPr/>
                </a:tc>
                <a:tc>
                  <a:txBody>
                    <a:bodyPr/>
                    <a:lstStyle/>
                    <a:p>
                      <a:r>
                        <a:rPr lang="en-US" altLang="zh-CN" b="0" dirty="0" smtClean="0"/>
                        <a:t>i</a:t>
                      </a:r>
                      <a:endParaRPr lang="zh-CN" altLang="en-US" b="0" dirty="0"/>
                    </a:p>
                  </a:txBody>
                  <a:tcPr/>
                </a:tc>
                <a:tc>
                  <a:txBody>
                    <a:bodyPr/>
                    <a:lstStyle/>
                    <a:p>
                      <a:r>
                        <a:rPr lang="en-US" altLang="zh-CN" b="0" dirty="0" smtClean="0"/>
                        <a:t>m</a:t>
                      </a:r>
                      <a:endParaRPr lang="zh-CN" altLang="en-US" b="0" dirty="0"/>
                    </a:p>
                  </a:txBody>
                  <a:tcPr/>
                </a:tc>
                <a:tc>
                  <a:txBody>
                    <a:bodyPr/>
                    <a:lstStyle/>
                    <a:p>
                      <a:r>
                        <a:rPr lang="en-US" altLang="zh-CN" b="0" dirty="0" smtClean="0"/>
                        <a:t>a</a:t>
                      </a:r>
                      <a:endParaRPr lang="zh-CN" altLang="en-US" b="0" dirty="0"/>
                    </a:p>
                  </a:txBody>
                  <a:tcPr/>
                </a:tc>
                <a:tc>
                  <a:txBody>
                    <a:bodyPr/>
                    <a:lstStyle/>
                    <a:p>
                      <a:r>
                        <a:rPr lang="en-US" altLang="zh-CN" b="0" dirty="0" smtClean="0"/>
                        <a:t>b</a:t>
                      </a:r>
                      <a:endParaRPr lang="zh-CN" altLang="en-US" b="0" dirty="0"/>
                    </a:p>
                  </a:txBody>
                  <a:tcPr/>
                </a:tc>
                <a:tc>
                  <a:txBody>
                    <a:bodyPr/>
                    <a:lstStyle/>
                    <a:p>
                      <a:r>
                        <a:rPr lang="en-US" altLang="zh-CN" b="0" dirty="0" smtClean="0"/>
                        <a:t>o</a:t>
                      </a:r>
                      <a:endParaRPr lang="zh-CN" altLang="en-US" b="0" dirty="0"/>
                    </a:p>
                  </a:txBody>
                  <a:tcPr/>
                </a:tc>
                <a:tc>
                  <a:txBody>
                    <a:bodyPr/>
                    <a:lstStyle/>
                    <a:p>
                      <a:r>
                        <a:rPr lang="en-US" altLang="zh-CN" b="0" dirty="0" smtClean="0"/>
                        <a:t>u</a:t>
                      </a:r>
                      <a:endParaRPr lang="zh-CN" altLang="en-US" b="0" dirty="0"/>
                    </a:p>
                  </a:txBody>
                  <a:tcPr/>
                </a:tc>
                <a:tc>
                  <a:txBody>
                    <a:bodyPr/>
                    <a:lstStyle/>
                    <a:p>
                      <a:r>
                        <a:rPr lang="en-US" altLang="zh-CN" b="0" dirty="0" smtClean="0"/>
                        <a:t>t</a:t>
                      </a:r>
                      <a:endParaRPr lang="zh-CN" altLang="en-US" b="0" dirty="0"/>
                    </a:p>
                  </a:txBody>
                  <a:tcPr/>
                </a:tc>
                <a:tc>
                  <a:txBody>
                    <a:bodyPr/>
                    <a:lstStyle/>
                    <a:p>
                      <a:r>
                        <a:rPr lang="en-US" altLang="zh-CN" b="0" dirty="0" smtClean="0"/>
                        <a:t>m</a:t>
                      </a:r>
                      <a:endParaRPr lang="zh-CN" altLang="en-US" b="0" dirty="0"/>
                    </a:p>
                  </a:txBody>
                  <a:tcPr/>
                </a:tc>
                <a:tc>
                  <a:txBody>
                    <a:bodyPr/>
                    <a:lstStyle/>
                    <a:p>
                      <a:r>
                        <a:rPr lang="en-US" altLang="zh-CN" b="0" dirty="0" smtClean="0"/>
                        <a:t>e</a:t>
                      </a:r>
                      <a:endParaRPr lang="zh-CN" altLang="en-US" b="0" dirty="0"/>
                    </a:p>
                  </a:txBody>
                  <a:tcPr/>
                </a:tc>
              </a:tr>
              <a:tr h="370840">
                <a:tc>
                  <a:txBody>
                    <a:bodyPr/>
                    <a:lstStyle/>
                    <a:p>
                      <a:r>
                        <a:rPr lang="en-US" altLang="zh-CN" b="1" dirty="0" smtClean="0"/>
                        <a:t>K</a:t>
                      </a:r>
                      <a:endParaRPr lang="zh-CN" altLang="en-US" b="1" dirty="0"/>
                    </a:p>
                  </a:txBody>
                  <a:tcPr/>
                </a:tc>
                <a:tc>
                  <a:txBody>
                    <a:bodyPr/>
                    <a:lstStyle/>
                    <a:p>
                      <a:r>
                        <a:rPr lang="en-US" altLang="zh-CN" dirty="0" smtClean="0"/>
                        <a:t>c</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a</a:t>
                      </a:r>
                      <a:endParaRPr lang="zh-CN" altLang="en-US" dirty="0"/>
                    </a:p>
                  </a:txBody>
                  <a:tcPr/>
                </a:tc>
              </a:tr>
              <a:tr h="370840">
                <a:tc>
                  <a:txBody>
                    <a:bodyPr/>
                    <a:lstStyle/>
                    <a:p>
                      <a:r>
                        <a:rPr lang="en-US" altLang="zh-CN" b="1" dirty="0" smtClean="0"/>
                        <a:t>C</a:t>
                      </a:r>
                      <a:endParaRPr lang="zh-CN" altLang="en-US" b="1"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8" name="内容占位符 6"/>
          <p:cNvGraphicFramePr>
            <a:graphicFrameLocks/>
          </p:cNvGraphicFramePr>
          <p:nvPr>
            <p:extLst>
              <p:ext uri="{D42A27DB-BD31-4B8C-83A1-F6EECF244321}">
                <p14:modId xmlns:p14="http://schemas.microsoft.com/office/powerpoint/2010/main" xmlns="" val="3340072171"/>
              </p:ext>
            </p:extLst>
          </p:nvPr>
        </p:nvGraphicFramePr>
        <p:xfrm>
          <a:off x="539552" y="2831336"/>
          <a:ext cx="8229598" cy="741680"/>
        </p:xfrm>
        <a:graphic>
          <a:graphicData uri="http://schemas.openxmlformats.org/drawingml/2006/table">
            <a:tbl>
              <a:tblPr firstRow="1" bandRow="1">
                <a:tableStyleId>{5C22544A-7EE6-4342-B048-85BDC9FD1C3A}</a:tableStyleId>
              </a:tblPr>
              <a:tblGrid>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tblGrid>
              <a:tr h="370840">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g</a:t>
                      </a:r>
                      <a:endParaRPr lang="zh-CN" altLang="en-US" dirty="0"/>
                    </a:p>
                  </a:txBody>
                  <a:tcPr/>
                </a:tc>
                <a:tc>
                  <a:txBody>
                    <a:bodyPr/>
                    <a:lstStyle/>
                    <a:p>
                      <a:r>
                        <a:rPr lang="en-US" altLang="zh-CN" dirty="0" smtClean="0"/>
                        <a:t>h</a:t>
                      </a:r>
                      <a:endParaRPr lang="zh-CN" altLang="en-US" dirty="0"/>
                    </a:p>
                  </a:txBody>
                  <a:tcPr/>
                </a:tc>
                <a:tc>
                  <a:txBody>
                    <a:bodyPr/>
                    <a:lstStyle/>
                    <a:p>
                      <a:r>
                        <a:rPr lang="en-US" altLang="zh-CN" dirty="0" smtClean="0"/>
                        <a:t>i</a:t>
                      </a:r>
                      <a:endParaRPr lang="zh-CN" altLang="en-US" dirty="0"/>
                    </a:p>
                  </a:txBody>
                  <a:tcPr/>
                </a:tc>
                <a:tc>
                  <a:txBody>
                    <a:bodyPr/>
                    <a:lstStyle/>
                    <a:p>
                      <a:r>
                        <a:rPr lang="en-US" altLang="zh-CN" dirty="0" smtClean="0"/>
                        <a:t>j</a:t>
                      </a:r>
                      <a:endParaRPr lang="zh-CN" altLang="en-US" dirty="0"/>
                    </a:p>
                  </a:txBody>
                  <a:tcPr/>
                </a:tc>
                <a:tc>
                  <a:txBody>
                    <a:bodyPr/>
                    <a:lstStyle/>
                    <a:p>
                      <a:r>
                        <a:rPr lang="en-US" altLang="zh-CN" dirty="0" smtClean="0"/>
                        <a:t>k</a:t>
                      </a:r>
                      <a:endParaRPr lang="zh-CN" altLang="en-US" dirty="0"/>
                    </a:p>
                  </a:txBody>
                  <a:tcPr/>
                </a:tc>
                <a:tc>
                  <a:txBody>
                    <a:bodyPr/>
                    <a:lstStyle/>
                    <a:p>
                      <a:r>
                        <a:rPr lang="en-US" altLang="zh-CN" dirty="0" smtClean="0"/>
                        <a:t>l</a:t>
                      </a:r>
                      <a:endParaRPr lang="zh-CN" altLang="en-US" dirty="0"/>
                    </a:p>
                  </a:txBody>
                  <a:tcPr/>
                </a:tc>
                <a:tc>
                  <a:txBody>
                    <a:bodyPr/>
                    <a:lstStyle/>
                    <a:p>
                      <a:r>
                        <a:rPr lang="en-US" altLang="zh-CN" dirty="0" smtClean="0"/>
                        <a:t>m</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o</a:t>
                      </a:r>
                      <a:endParaRPr lang="zh-CN" altLang="en-US" dirty="0"/>
                    </a:p>
                  </a:txBody>
                  <a:tcPr/>
                </a:tc>
                <a:tc>
                  <a:txBody>
                    <a:bodyPr/>
                    <a:lstStyle/>
                    <a:p>
                      <a:r>
                        <a:rPr lang="en-US" altLang="zh-CN" dirty="0" smtClean="0"/>
                        <a:t>p</a:t>
                      </a:r>
                      <a:endParaRPr lang="zh-CN" altLang="en-US" dirty="0"/>
                    </a:p>
                  </a:txBody>
                  <a:tcPr/>
                </a:tc>
                <a:tc>
                  <a:txBody>
                    <a:bodyPr/>
                    <a:lstStyle/>
                    <a:p>
                      <a:r>
                        <a:rPr lang="en-US" altLang="zh-CN" dirty="0" smtClean="0"/>
                        <a:t>q</a:t>
                      </a:r>
                      <a:endParaRPr lang="zh-CN" altLang="en-US" dirty="0"/>
                    </a:p>
                  </a:txBody>
                  <a:tcPr/>
                </a:tc>
                <a:tc>
                  <a:txBody>
                    <a:bodyPr/>
                    <a:lstStyle/>
                    <a:p>
                      <a:r>
                        <a:rPr lang="en-US" altLang="zh-CN" dirty="0" smtClean="0"/>
                        <a:t>r</a:t>
                      </a:r>
                      <a:endParaRPr lang="zh-CN" altLang="en-US" dirty="0"/>
                    </a:p>
                  </a:txBody>
                  <a:tcPr/>
                </a:tc>
                <a:tc>
                  <a:txBody>
                    <a:bodyPr/>
                    <a:lstStyle/>
                    <a:p>
                      <a:r>
                        <a:rPr lang="en-US" altLang="zh-CN" dirty="0" smtClean="0"/>
                        <a:t>s</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u</a:t>
                      </a:r>
                      <a:endParaRPr lang="zh-CN" altLang="en-US" dirty="0"/>
                    </a:p>
                  </a:txBody>
                  <a:tcPr/>
                </a:tc>
                <a:tc>
                  <a:txBody>
                    <a:bodyPr/>
                    <a:lstStyle/>
                    <a:p>
                      <a:r>
                        <a:rPr lang="en-US" altLang="zh-CN" dirty="0" smtClean="0"/>
                        <a:t>v</a:t>
                      </a:r>
                      <a:endParaRPr lang="zh-CN" altLang="en-US" dirty="0"/>
                    </a:p>
                  </a:txBody>
                  <a:tcPr/>
                </a:tc>
                <a:tc>
                  <a:txBody>
                    <a:bodyPr/>
                    <a:lstStyle/>
                    <a:p>
                      <a:r>
                        <a:rPr lang="en-US" altLang="zh-CN" dirty="0" smtClean="0"/>
                        <a:t>w</a:t>
                      </a:r>
                      <a:endParaRPr lang="zh-CN" altLang="en-US" dirty="0"/>
                    </a:p>
                  </a:txBody>
                  <a:tcPr/>
                </a:tc>
                <a:tc>
                  <a:txBody>
                    <a:bodyPr/>
                    <a:lstStyle/>
                    <a:p>
                      <a:r>
                        <a:rPr lang="en-US" altLang="zh-CN" dirty="0" smtClean="0"/>
                        <a:t>x</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z</a:t>
                      </a:r>
                      <a:endParaRPr lang="zh-CN" altLang="en-US" dirty="0"/>
                    </a:p>
                  </a:txBody>
                  <a:tcPr/>
                </a:tc>
              </a:tr>
              <a:tr h="370840">
                <a:tc>
                  <a:txBody>
                    <a:bodyPr/>
                    <a:lstStyle/>
                    <a:p>
                      <a:r>
                        <a:rPr lang="en-US" altLang="zh-CN" dirty="0" smtClean="0"/>
                        <a:t>D</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G</a:t>
                      </a:r>
                      <a:endParaRPr lang="zh-CN" altLang="en-US" dirty="0"/>
                    </a:p>
                  </a:txBody>
                  <a:tcPr/>
                </a:tc>
                <a:tc>
                  <a:txBody>
                    <a:bodyPr/>
                    <a:lstStyle/>
                    <a:p>
                      <a:r>
                        <a:rPr lang="en-US" altLang="zh-CN" dirty="0" smtClean="0"/>
                        <a:t>H</a:t>
                      </a:r>
                      <a:endParaRPr lang="zh-CN" altLang="en-US" dirty="0"/>
                    </a:p>
                  </a:txBody>
                  <a:tcPr/>
                </a:tc>
                <a:tc>
                  <a:txBody>
                    <a:bodyPr/>
                    <a:lstStyle/>
                    <a:p>
                      <a:r>
                        <a:rPr lang="en-US" altLang="zh-CN" dirty="0" smtClean="0"/>
                        <a:t>I</a:t>
                      </a:r>
                      <a:endParaRPr lang="zh-CN" altLang="en-US" dirty="0"/>
                    </a:p>
                  </a:txBody>
                  <a:tcPr/>
                </a:tc>
                <a:tc>
                  <a:txBody>
                    <a:bodyPr/>
                    <a:lstStyle/>
                    <a:p>
                      <a:r>
                        <a:rPr lang="en-US" altLang="zh-CN" dirty="0" smtClean="0"/>
                        <a:t>J</a:t>
                      </a:r>
                      <a:endParaRPr lang="zh-CN" altLang="en-US" dirty="0"/>
                    </a:p>
                  </a:txBody>
                  <a:tcPr/>
                </a:tc>
                <a:tc>
                  <a:txBody>
                    <a:bodyPr/>
                    <a:lstStyle/>
                    <a:p>
                      <a:r>
                        <a:rPr lang="en-US" altLang="zh-CN" dirty="0" smtClean="0"/>
                        <a:t>K</a:t>
                      </a:r>
                      <a:endParaRPr lang="zh-CN" altLang="en-US" dirty="0"/>
                    </a:p>
                  </a:txBody>
                  <a:tcPr/>
                </a:tc>
                <a:tc>
                  <a:txBody>
                    <a:bodyPr/>
                    <a:lstStyle/>
                    <a:p>
                      <a:r>
                        <a:rPr lang="en-US" altLang="zh-CN" dirty="0" smtClean="0"/>
                        <a:t>L</a:t>
                      </a:r>
                      <a:endParaRPr lang="zh-CN" altLang="en-US" dirty="0"/>
                    </a:p>
                  </a:txBody>
                  <a:tcPr/>
                </a:tc>
                <a:tc>
                  <a:txBody>
                    <a:bodyPr/>
                    <a:lstStyle/>
                    <a:p>
                      <a:r>
                        <a:rPr lang="en-US" altLang="zh-CN" dirty="0" smtClean="0"/>
                        <a:t>M</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O</a:t>
                      </a:r>
                      <a:endParaRPr lang="zh-CN" altLang="en-US" dirty="0"/>
                    </a:p>
                  </a:txBody>
                  <a:tcPr/>
                </a:tc>
                <a:tc>
                  <a:txBody>
                    <a:bodyPr/>
                    <a:lstStyle/>
                    <a:p>
                      <a:r>
                        <a:rPr lang="en-US" altLang="zh-CN" dirty="0" smtClean="0"/>
                        <a:t>P</a:t>
                      </a:r>
                      <a:endParaRPr lang="zh-CN" altLang="en-US" dirty="0"/>
                    </a:p>
                  </a:txBody>
                  <a:tcPr/>
                </a:tc>
                <a:tc>
                  <a:txBody>
                    <a:bodyPr/>
                    <a:lstStyle/>
                    <a:p>
                      <a:r>
                        <a:rPr lang="en-US" altLang="zh-CN" dirty="0" smtClean="0"/>
                        <a:t>Q</a:t>
                      </a:r>
                      <a:endParaRPr lang="zh-CN" altLang="en-US" dirty="0"/>
                    </a:p>
                  </a:txBody>
                  <a:tcPr/>
                </a:tc>
                <a:tc>
                  <a:txBody>
                    <a:bodyPr/>
                    <a:lstStyle/>
                    <a:p>
                      <a:r>
                        <a:rPr lang="en-US" altLang="zh-CN" dirty="0" smtClean="0"/>
                        <a:t>R</a:t>
                      </a:r>
                      <a:endParaRPr lang="zh-CN" altLang="en-US" dirty="0"/>
                    </a:p>
                  </a:txBody>
                  <a:tcPr/>
                </a:tc>
                <a:tc>
                  <a:txBody>
                    <a:bodyPr/>
                    <a:lstStyle/>
                    <a:p>
                      <a:r>
                        <a:rPr lang="en-US" altLang="zh-CN" dirty="0" smtClean="0"/>
                        <a:t>S</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U</a:t>
                      </a:r>
                      <a:endParaRPr lang="zh-CN" altLang="en-US" dirty="0"/>
                    </a:p>
                  </a:txBody>
                  <a:tcPr/>
                </a:tc>
                <a:tc>
                  <a:txBody>
                    <a:bodyPr/>
                    <a:lstStyle/>
                    <a:p>
                      <a:r>
                        <a:rPr lang="en-US" altLang="zh-CN" dirty="0" smtClean="0"/>
                        <a:t>V</a:t>
                      </a:r>
                      <a:endParaRPr lang="zh-CN" altLang="en-US" dirty="0"/>
                    </a:p>
                  </a:txBody>
                  <a:tcPr/>
                </a:tc>
                <a:tc>
                  <a:txBody>
                    <a:bodyPr/>
                    <a:lstStyle/>
                    <a:p>
                      <a:r>
                        <a:rPr lang="en-US" altLang="zh-CN" dirty="0" smtClean="0"/>
                        <a:t>W</a:t>
                      </a:r>
                      <a:endParaRPr lang="zh-CN" altLang="en-US" dirty="0"/>
                    </a:p>
                  </a:txBody>
                  <a:tcPr/>
                </a:tc>
                <a:tc>
                  <a:txBody>
                    <a:bodyPr/>
                    <a:lstStyle/>
                    <a:p>
                      <a:r>
                        <a:rPr lang="en-US" altLang="zh-CN" dirty="0" smtClean="0"/>
                        <a:t>X</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Z</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r>
            </a:tbl>
          </a:graphicData>
        </a:graphic>
      </p:graphicFrame>
      <p:graphicFrame>
        <p:nvGraphicFramePr>
          <p:cNvPr id="9" name="内容占位符 6"/>
          <p:cNvGraphicFramePr>
            <a:graphicFrameLocks/>
          </p:cNvGraphicFramePr>
          <p:nvPr>
            <p:extLst>
              <p:ext uri="{D42A27DB-BD31-4B8C-83A1-F6EECF244321}">
                <p14:modId xmlns:p14="http://schemas.microsoft.com/office/powerpoint/2010/main" xmlns="" val="2108672861"/>
              </p:ext>
            </p:extLst>
          </p:nvPr>
        </p:nvGraphicFramePr>
        <p:xfrm>
          <a:off x="539552" y="3749027"/>
          <a:ext cx="8229598" cy="741680"/>
        </p:xfrm>
        <a:graphic>
          <a:graphicData uri="http://schemas.openxmlformats.org/drawingml/2006/table">
            <a:tbl>
              <a:tblPr firstRow="1" bandRow="1">
                <a:tableStyleId>{5C22544A-7EE6-4342-B048-85BDC9FD1C3A}</a:tableStyleId>
              </a:tblPr>
              <a:tblGrid>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tblGrid>
              <a:tr h="370840">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g</a:t>
                      </a:r>
                      <a:endParaRPr lang="zh-CN" altLang="en-US" dirty="0"/>
                    </a:p>
                  </a:txBody>
                  <a:tcPr/>
                </a:tc>
                <a:tc>
                  <a:txBody>
                    <a:bodyPr/>
                    <a:lstStyle/>
                    <a:p>
                      <a:r>
                        <a:rPr lang="en-US" altLang="zh-CN" dirty="0" smtClean="0"/>
                        <a:t>h</a:t>
                      </a:r>
                      <a:endParaRPr lang="zh-CN" altLang="en-US" dirty="0"/>
                    </a:p>
                  </a:txBody>
                  <a:tcPr/>
                </a:tc>
                <a:tc>
                  <a:txBody>
                    <a:bodyPr/>
                    <a:lstStyle/>
                    <a:p>
                      <a:r>
                        <a:rPr lang="en-US" altLang="zh-CN" dirty="0" smtClean="0"/>
                        <a:t>i</a:t>
                      </a:r>
                      <a:endParaRPr lang="zh-CN" altLang="en-US" dirty="0"/>
                    </a:p>
                  </a:txBody>
                  <a:tcPr/>
                </a:tc>
                <a:tc>
                  <a:txBody>
                    <a:bodyPr/>
                    <a:lstStyle/>
                    <a:p>
                      <a:r>
                        <a:rPr lang="en-US" altLang="zh-CN" dirty="0" smtClean="0"/>
                        <a:t>j</a:t>
                      </a:r>
                      <a:endParaRPr lang="zh-CN" altLang="en-US" dirty="0"/>
                    </a:p>
                  </a:txBody>
                  <a:tcPr/>
                </a:tc>
                <a:tc>
                  <a:txBody>
                    <a:bodyPr/>
                    <a:lstStyle/>
                    <a:p>
                      <a:r>
                        <a:rPr lang="en-US" altLang="zh-CN" dirty="0" smtClean="0"/>
                        <a:t>k</a:t>
                      </a:r>
                      <a:endParaRPr lang="zh-CN" altLang="en-US" dirty="0"/>
                    </a:p>
                  </a:txBody>
                  <a:tcPr/>
                </a:tc>
                <a:tc>
                  <a:txBody>
                    <a:bodyPr/>
                    <a:lstStyle/>
                    <a:p>
                      <a:r>
                        <a:rPr lang="en-US" altLang="zh-CN" dirty="0" smtClean="0"/>
                        <a:t>l</a:t>
                      </a:r>
                      <a:endParaRPr lang="zh-CN" altLang="en-US" dirty="0"/>
                    </a:p>
                  </a:txBody>
                  <a:tcPr/>
                </a:tc>
                <a:tc>
                  <a:txBody>
                    <a:bodyPr/>
                    <a:lstStyle/>
                    <a:p>
                      <a:r>
                        <a:rPr lang="en-US" altLang="zh-CN" dirty="0" smtClean="0"/>
                        <a:t>m</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o</a:t>
                      </a:r>
                      <a:endParaRPr lang="zh-CN" altLang="en-US" dirty="0"/>
                    </a:p>
                  </a:txBody>
                  <a:tcPr/>
                </a:tc>
                <a:tc>
                  <a:txBody>
                    <a:bodyPr/>
                    <a:lstStyle/>
                    <a:p>
                      <a:r>
                        <a:rPr lang="en-US" altLang="zh-CN" dirty="0" smtClean="0"/>
                        <a:t>p</a:t>
                      </a:r>
                      <a:endParaRPr lang="zh-CN" altLang="en-US" dirty="0"/>
                    </a:p>
                  </a:txBody>
                  <a:tcPr/>
                </a:tc>
                <a:tc>
                  <a:txBody>
                    <a:bodyPr/>
                    <a:lstStyle/>
                    <a:p>
                      <a:r>
                        <a:rPr lang="en-US" altLang="zh-CN" dirty="0" smtClean="0"/>
                        <a:t>q</a:t>
                      </a:r>
                      <a:endParaRPr lang="zh-CN" altLang="en-US" dirty="0"/>
                    </a:p>
                  </a:txBody>
                  <a:tcPr/>
                </a:tc>
                <a:tc>
                  <a:txBody>
                    <a:bodyPr/>
                    <a:lstStyle/>
                    <a:p>
                      <a:r>
                        <a:rPr lang="en-US" altLang="zh-CN" dirty="0" smtClean="0"/>
                        <a:t>r</a:t>
                      </a:r>
                      <a:endParaRPr lang="zh-CN" altLang="en-US" dirty="0"/>
                    </a:p>
                  </a:txBody>
                  <a:tcPr/>
                </a:tc>
                <a:tc>
                  <a:txBody>
                    <a:bodyPr/>
                    <a:lstStyle/>
                    <a:p>
                      <a:r>
                        <a:rPr lang="en-US" altLang="zh-CN" dirty="0" smtClean="0"/>
                        <a:t>s</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u</a:t>
                      </a:r>
                      <a:endParaRPr lang="zh-CN" altLang="en-US" dirty="0"/>
                    </a:p>
                  </a:txBody>
                  <a:tcPr/>
                </a:tc>
                <a:tc>
                  <a:txBody>
                    <a:bodyPr/>
                    <a:lstStyle/>
                    <a:p>
                      <a:r>
                        <a:rPr lang="en-US" altLang="zh-CN" dirty="0" smtClean="0"/>
                        <a:t>v</a:t>
                      </a:r>
                      <a:endParaRPr lang="zh-CN" altLang="en-US" dirty="0"/>
                    </a:p>
                  </a:txBody>
                  <a:tcPr/>
                </a:tc>
                <a:tc>
                  <a:txBody>
                    <a:bodyPr/>
                    <a:lstStyle/>
                    <a:p>
                      <a:r>
                        <a:rPr lang="en-US" altLang="zh-CN" dirty="0" smtClean="0"/>
                        <a:t>w</a:t>
                      </a:r>
                      <a:endParaRPr lang="zh-CN" altLang="en-US" dirty="0"/>
                    </a:p>
                  </a:txBody>
                  <a:tcPr/>
                </a:tc>
                <a:tc>
                  <a:txBody>
                    <a:bodyPr/>
                    <a:lstStyle/>
                    <a:p>
                      <a:r>
                        <a:rPr lang="en-US" altLang="zh-CN" dirty="0" smtClean="0"/>
                        <a:t>x</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z</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G</a:t>
                      </a:r>
                      <a:endParaRPr lang="zh-CN" altLang="en-US" dirty="0"/>
                    </a:p>
                  </a:txBody>
                  <a:tcPr/>
                </a:tc>
                <a:tc>
                  <a:txBody>
                    <a:bodyPr/>
                    <a:lstStyle/>
                    <a:p>
                      <a:r>
                        <a:rPr lang="en-US" altLang="zh-CN" dirty="0" smtClean="0"/>
                        <a:t>H</a:t>
                      </a:r>
                      <a:endParaRPr lang="zh-CN" altLang="en-US" dirty="0"/>
                    </a:p>
                  </a:txBody>
                  <a:tcPr/>
                </a:tc>
                <a:tc>
                  <a:txBody>
                    <a:bodyPr/>
                    <a:lstStyle/>
                    <a:p>
                      <a:r>
                        <a:rPr lang="en-US" altLang="zh-CN" dirty="0" smtClean="0"/>
                        <a:t>I</a:t>
                      </a:r>
                      <a:endParaRPr lang="zh-CN" altLang="en-US" dirty="0"/>
                    </a:p>
                  </a:txBody>
                  <a:tcPr/>
                </a:tc>
                <a:tc>
                  <a:txBody>
                    <a:bodyPr/>
                    <a:lstStyle/>
                    <a:p>
                      <a:r>
                        <a:rPr lang="en-US" altLang="zh-CN" dirty="0" smtClean="0"/>
                        <a:t>J</a:t>
                      </a:r>
                      <a:endParaRPr lang="zh-CN" altLang="en-US" dirty="0"/>
                    </a:p>
                  </a:txBody>
                  <a:tcPr/>
                </a:tc>
                <a:tc>
                  <a:txBody>
                    <a:bodyPr/>
                    <a:lstStyle/>
                    <a:p>
                      <a:r>
                        <a:rPr lang="en-US" altLang="zh-CN" dirty="0" smtClean="0"/>
                        <a:t>K</a:t>
                      </a:r>
                      <a:endParaRPr lang="zh-CN" altLang="en-US" dirty="0"/>
                    </a:p>
                  </a:txBody>
                  <a:tcPr/>
                </a:tc>
                <a:tc>
                  <a:txBody>
                    <a:bodyPr/>
                    <a:lstStyle/>
                    <a:p>
                      <a:r>
                        <a:rPr lang="en-US" altLang="zh-CN" dirty="0" smtClean="0"/>
                        <a:t>L</a:t>
                      </a:r>
                      <a:endParaRPr lang="zh-CN" altLang="en-US" dirty="0"/>
                    </a:p>
                  </a:txBody>
                  <a:tcPr/>
                </a:tc>
                <a:tc>
                  <a:txBody>
                    <a:bodyPr/>
                    <a:lstStyle/>
                    <a:p>
                      <a:r>
                        <a:rPr lang="en-US" altLang="zh-CN" dirty="0" smtClean="0"/>
                        <a:t>M</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O</a:t>
                      </a:r>
                      <a:endParaRPr lang="zh-CN" altLang="en-US" dirty="0"/>
                    </a:p>
                  </a:txBody>
                  <a:tcPr/>
                </a:tc>
                <a:tc>
                  <a:txBody>
                    <a:bodyPr/>
                    <a:lstStyle/>
                    <a:p>
                      <a:r>
                        <a:rPr lang="en-US" altLang="zh-CN" dirty="0" smtClean="0"/>
                        <a:t>P</a:t>
                      </a:r>
                      <a:endParaRPr lang="zh-CN" altLang="en-US" dirty="0"/>
                    </a:p>
                  </a:txBody>
                  <a:tcPr/>
                </a:tc>
                <a:tc>
                  <a:txBody>
                    <a:bodyPr/>
                    <a:lstStyle/>
                    <a:p>
                      <a:r>
                        <a:rPr lang="en-US" altLang="zh-CN" dirty="0" smtClean="0"/>
                        <a:t>Q</a:t>
                      </a:r>
                      <a:endParaRPr lang="zh-CN" altLang="en-US" dirty="0"/>
                    </a:p>
                  </a:txBody>
                  <a:tcPr/>
                </a:tc>
                <a:tc>
                  <a:txBody>
                    <a:bodyPr/>
                    <a:lstStyle/>
                    <a:p>
                      <a:r>
                        <a:rPr lang="en-US" altLang="zh-CN" dirty="0" smtClean="0"/>
                        <a:t>R</a:t>
                      </a:r>
                      <a:endParaRPr lang="zh-CN" altLang="en-US" dirty="0"/>
                    </a:p>
                  </a:txBody>
                  <a:tcPr/>
                </a:tc>
                <a:tc>
                  <a:txBody>
                    <a:bodyPr/>
                    <a:lstStyle/>
                    <a:p>
                      <a:r>
                        <a:rPr lang="en-US" altLang="zh-CN" dirty="0" smtClean="0"/>
                        <a:t>S</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U</a:t>
                      </a:r>
                      <a:endParaRPr lang="zh-CN" altLang="en-US" dirty="0"/>
                    </a:p>
                  </a:txBody>
                  <a:tcPr/>
                </a:tc>
                <a:tc>
                  <a:txBody>
                    <a:bodyPr/>
                    <a:lstStyle/>
                    <a:p>
                      <a:r>
                        <a:rPr lang="en-US" altLang="zh-CN" dirty="0" smtClean="0"/>
                        <a:t>V</a:t>
                      </a:r>
                      <a:endParaRPr lang="zh-CN" altLang="en-US" dirty="0"/>
                    </a:p>
                  </a:txBody>
                  <a:tcPr/>
                </a:tc>
                <a:tc>
                  <a:txBody>
                    <a:bodyPr/>
                    <a:lstStyle/>
                    <a:p>
                      <a:r>
                        <a:rPr lang="en-US" altLang="zh-CN" dirty="0" smtClean="0"/>
                        <a:t>W</a:t>
                      </a:r>
                      <a:endParaRPr lang="zh-CN" altLang="en-US" dirty="0"/>
                    </a:p>
                  </a:txBody>
                  <a:tcPr/>
                </a:tc>
                <a:tc>
                  <a:txBody>
                    <a:bodyPr/>
                    <a:lstStyle/>
                    <a:p>
                      <a:r>
                        <a:rPr lang="en-US" altLang="zh-CN" dirty="0" smtClean="0"/>
                        <a:t>X</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Z</a:t>
                      </a:r>
                      <a:endParaRPr lang="zh-CN" altLang="en-US" dirty="0"/>
                    </a:p>
                  </a:txBody>
                  <a:tcPr/>
                </a:tc>
                <a:tc>
                  <a:txBody>
                    <a:bodyPr/>
                    <a:lstStyle/>
                    <a:p>
                      <a:r>
                        <a:rPr lang="en-US" altLang="zh-CN" dirty="0" smtClean="0"/>
                        <a:t>A</a:t>
                      </a:r>
                      <a:endParaRPr lang="zh-CN" altLang="en-US" dirty="0"/>
                    </a:p>
                  </a:txBody>
                  <a:tcPr/>
                </a:tc>
              </a:tr>
            </a:tbl>
          </a:graphicData>
        </a:graphic>
      </p:graphicFrame>
      <p:graphicFrame>
        <p:nvGraphicFramePr>
          <p:cNvPr id="10" name="内容占位符 6"/>
          <p:cNvGraphicFramePr>
            <a:graphicFrameLocks/>
          </p:cNvGraphicFramePr>
          <p:nvPr>
            <p:extLst>
              <p:ext uri="{D42A27DB-BD31-4B8C-83A1-F6EECF244321}">
                <p14:modId xmlns:p14="http://schemas.microsoft.com/office/powerpoint/2010/main" xmlns="" val="4195084015"/>
              </p:ext>
            </p:extLst>
          </p:nvPr>
        </p:nvGraphicFramePr>
        <p:xfrm>
          <a:off x="539552" y="4613528"/>
          <a:ext cx="8229598" cy="741680"/>
        </p:xfrm>
        <a:graphic>
          <a:graphicData uri="http://schemas.openxmlformats.org/drawingml/2006/table">
            <a:tbl>
              <a:tblPr firstRow="1" bandRow="1">
                <a:tableStyleId>{5C22544A-7EE6-4342-B048-85BDC9FD1C3A}</a:tableStyleId>
              </a:tblPr>
              <a:tblGrid>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tblGrid>
              <a:tr h="370840">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g</a:t>
                      </a:r>
                      <a:endParaRPr lang="zh-CN" altLang="en-US" dirty="0"/>
                    </a:p>
                  </a:txBody>
                  <a:tcPr/>
                </a:tc>
                <a:tc>
                  <a:txBody>
                    <a:bodyPr/>
                    <a:lstStyle/>
                    <a:p>
                      <a:r>
                        <a:rPr lang="en-US" altLang="zh-CN" dirty="0" smtClean="0"/>
                        <a:t>h</a:t>
                      </a:r>
                      <a:endParaRPr lang="zh-CN" altLang="en-US" dirty="0"/>
                    </a:p>
                  </a:txBody>
                  <a:tcPr/>
                </a:tc>
                <a:tc>
                  <a:txBody>
                    <a:bodyPr/>
                    <a:lstStyle/>
                    <a:p>
                      <a:r>
                        <a:rPr lang="en-US" altLang="zh-CN" dirty="0" smtClean="0"/>
                        <a:t>i</a:t>
                      </a:r>
                      <a:endParaRPr lang="zh-CN" altLang="en-US" dirty="0"/>
                    </a:p>
                  </a:txBody>
                  <a:tcPr/>
                </a:tc>
                <a:tc>
                  <a:txBody>
                    <a:bodyPr/>
                    <a:lstStyle/>
                    <a:p>
                      <a:r>
                        <a:rPr lang="en-US" altLang="zh-CN" dirty="0" smtClean="0"/>
                        <a:t>j</a:t>
                      </a:r>
                      <a:endParaRPr lang="zh-CN" altLang="en-US" dirty="0"/>
                    </a:p>
                  </a:txBody>
                  <a:tcPr/>
                </a:tc>
                <a:tc>
                  <a:txBody>
                    <a:bodyPr/>
                    <a:lstStyle/>
                    <a:p>
                      <a:r>
                        <a:rPr lang="en-US" altLang="zh-CN" dirty="0" smtClean="0"/>
                        <a:t>k</a:t>
                      </a:r>
                      <a:endParaRPr lang="zh-CN" altLang="en-US" dirty="0"/>
                    </a:p>
                  </a:txBody>
                  <a:tcPr/>
                </a:tc>
                <a:tc>
                  <a:txBody>
                    <a:bodyPr/>
                    <a:lstStyle/>
                    <a:p>
                      <a:r>
                        <a:rPr lang="en-US" altLang="zh-CN" dirty="0" smtClean="0"/>
                        <a:t>l</a:t>
                      </a:r>
                      <a:endParaRPr lang="zh-CN" altLang="en-US" dirty="0"/>
                    </a:p>
                  </a:txBody>
                  <a:tcPr/>
                </a:tc>
                <a:tc>
                  <a:txBody>
                    <a:bodyPr/>
                    <a:lstStyle/>
                    <a:p>
                      <a:r>
                        <a:rPr lang="en-US" altLang="zh-CN" dirty="0" smtClean="0"/>
                        <a:t>m</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o</a:t>
                      </a:r>
                      <a:endParaRPr lang="zh-CN" altLang="en-US" dirty="0"/>
                    </a:p>
                  </a:txBody>
                  <a:tcPr/>
                </a:tc>
                <a:tc>
                  <a:txBody>
                    <a:bodyPr/>
                    <a:lstStyle/>
                    <a:p>
                      <a:r>
                        <a:rPr lang="en-US" altLang="zh-CN" dirty="0" smtClean="0"/>
                        <a:t>p</a:t>
                      </a:r>
                      <a:endParaRPr lang="zh-CN" altLang="en-US" dirty="0"/>
                    </a:p>
                  </a:txBody>
                  <a:tcPr/>
                </a:tc>
                <a:tc>
                  <a:txBody>
                    <a:bodyPr/>
                    <a:lstStyle/>
                    <a:p>
                      <a:r>
                        <a:rPr lang="en-US" altLang="zh-CN" dirty="0" smtClean="0"/>
                        <a:t>q</a:t>
                      </a:r>
                      <a:endParaRPr lang="zh-CN" altLang="en-US" dirty="0"/>
                    </a:p>
                  </a:txBody>
                  <a:tcPr/>
                </a:tc>
                <a:tc>
                  <a:txBody>
                    <a:bodyPr/>
                    <a:lstStyle/>
                    <a:p>
                      <a:r>
                        <a:rPr lang="en-US" altLang="zh-CN" dirty="0" smtClean="0"/>
                        <a:t>r</a:t>
                      </a:r>
                      <a:endParaRPr lang="zh-CN" altLang="en-US" dirty="0"/>
                    </a:p>
                  </a:txBody>
                  <a:tcPr/>
                </a:tc>
                <a:tc>
                  <a:txBody>
                    <a:bodyPr/>
                    <a:lstStyle/>
                    <a:p>
                      <a:r>
                        <a:rPr lang="en-US" altLang="zh-CN" dirty="0" smtClean="0"/>
                        <a:t>s</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u</a:t>
                      </a:r>
                      <a:endParaRPr lang="zh-CN" altLang="en-US" dirty="0"/>
                    </a:p>
                  </a:txBody>
                  <a:tcPr/>
                </a:tc>
                <a:tc>
                  <a:txBody>
                    <a:bodyPr/>
                    <a:lstStyle/>
                    <a:p>
                      <a:r>
                        <a:rPr lang="en-US" altLang="zh-CN" dirty="0" smtClean="0"/>
                        <a:t>v</a:t>
                      </a:r>
                      <a:endParaRPr lang="zh-CN" altLang="en-US" dirty="0"/>
                    </a:p>
                  </a:txBody>
                  <a:tcPr/>
                </a:tc>
                <a:tc>
                  <a:txBody>
                    <a:bodyPr/>
                    <a:lstStyle/>
                    <a:p>
                      <a:r>
                        <a:rPr lang="en-US" altLang="zh-CN" dirty="0" smtClean="0"/>
                        <a:t>w</a:t>
                      </a:r>
                      <a:endParaRPr lang="zh-CN" altLang="en-US" dirty="0"/>
                    </a:p>
                  </a:txBody>
                  <a:tcPr/>
                </a:tc>
                <a:tc>
                  <a:txBody>
                    <a:bodyPr/>
                    <a:lstStyle/>
                    <a:p>
                      <a:r>
                        <a:rPr lang="en-US" altLang="zh-CN" dirty="0" smtClean="0"/>
                        <a:t>x</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z</a:t>
                      </a:r>
                      <a:endParaRPr lang="zh-CN" altLang="en-US" dirty="0"/>
                    </a:p>
                  </a:txBody>
                  <a:tcPr/>
                </a:tc>
              </a:tr>
              <a:tr h="370840">
                <a:tc>
                  <a:txBody>
                    <a:bodyPr/>
                    <a:lstStyle/>
                    <a:p>
                      <a:r>
                        <a:rPr lang="en-US" altLang="zh-CN" dirty="0" smtClean="0"/>
                        <a:t>G</a:t>
                      </a:r>
                      <a:endParaRPr lang="zh-CN" altLang="en-US" dirty="0"/>
                    </a:p>
                  </a:txBody>
                  <a:tcPr/>
                </a:tc>
                <a:tc>
                  <a:txBody>
                    <a:bodyPr/>
                    <a:lstStyle/>
                    <a:p>
                      <a:r>
                        <a:rPr lang="en-US" altLang="zh-CN" dirty="0" smtClean="0"/>
                        <a:t>H</a:t>
                      </a:r>
                      <a:endParaRPr lang="zh-CN" altLang="en-US" dirty="0"/>
                    </a:p>
                  </a:txBody>
                  <a:tcPr/>
                </a:tc>
                <a:tc>
                  <a:txBody>
                    <a:bodyPr/>
                    <a:lstStyle/>
                    <a:p>
                      <a:r>
                        <a:rPr lang="en-US" altLang="zh-CN" dirty="0" smtClean="0"/>
                        <a:t>I</a:t>
                      </a:r>
                      <a:endParaRPr lang="zh-CN" altLang="en-US" dirty="0"/>
                    </a:p>
                  </a:txBody>
                  <a:tcPr/>
                </a:tc>
                <a:tc>
                  <a:txBody>
                    <a:bodyPr/>
                    <a:lstStyle/>
                    <a:p>
                      <a:r>
                        <a:rPr lang="en-US" altLang="zh-CN" dirty="0" smtClean="0"/>
                        <a:t>J</a:t>
                      </a:r>
                      <a:endParaRPr lang="zh-CN" altLang="en-US" dirty="0"/>
                    </a:p>
                  </a:txBody>
                  <a:tcPr/>
                </a:tc>
                <a:tc>
                  <a:txBody>
                    <a:bodyPr/>
                    <a:lstStyle/>
                    <a:p>
                      <a:r>
                        <a:rPr lang="en-US" altLang="zh-CN" dirty="0" smtClean="0"/>
                        <a:t>K</a:t>
                      </a:r>
                      <a:endParaRPr lang="zh-CN" altLang="en-US" dirty="0"/>
                    </a:p>
                  </a:txBody>
                  <a:tcPr/>
                </a:tc>
                <a:tc>
                  <a:txBody>
                    <a:bodyPr/>
                    <a:lstStyle/>
                    <a:p>
                      <a:r>
                        <a:rPr lang="en-US" altLang="zh-CN" dirty="0" smtClean="0"/>
                        <a:t>L</a:t>
                      </a:r>
                      <a:endParaRPr lang="zh-CN" altLang="en-US" dirty="0"/>
                    </a:p>
                  </a:txBody>
                  <a:tcPr/>
                </a:tc>
                <a:tc>
                  <a:txBody>
                    <a:bodyPr/>
                    <a:lstStyle/>
                    <a:p>
                      <a:r>
                        <a:rPr lang="en-US" altLang="zh-CN" dirty="0" smtClean="0"/>
                        <a:t>M</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O</a:t>
                      </a:r>
                      <a:endParaRPr lang="zh-CN" altLang="en-US" dirty="0"/>
                    </a:p>
                  </a:txBody>
                  <a:tcPr/>
                </a:tc>
                <a:tc>
                  <a:txBody>
                    <a:bodyPr/>
                    <a:lstStyle/>
                    <a:p>
                      <a:r>
                        <a:rPr lang="en-US" altLang="zh-CN" dirty="0" smtClean="0"/>
                        <a:t>P</a:t>
                      </a:r>
                      <a:endParaRPr lang="zh-CN" altLang="en-US" dirty="0"/>
                    </a:p>
                  </a:txBody>
                  <a:tcPr/>
                </a:tc>
                <a:tc>
                  <a:txBody>
                    <a:bodyPr/>
                    <a:lstStyle/>
                    <a:p>
                      <a:r>
                        <a:rPr lang="en-US" altLang="zh-CN" dirty="0" smtClean="0"/>
                        <a:t>Q</a:t>
                      </a:r>
                      <a:endParaRPr lang="zh-CN" altLang="en-US" dirty="0"/>
                    </a:p>
                  </a:txBody>
                  <a:tcPr/>
                </a:tc>
                <a:tc>
                  <a:txBody>
                    <a:bodyPr/>
                    <a:lstStyle/>
                    <a:p>
                      <a:r>
                        <a:rPr lang="en-US" altLang="zh-CN" dirty="0" smtClean="0"/>
                        <a:t>R</a:t>
                      </a:r>
                      <a:endParaRPr lang="zh-CN" altLang="en-US" dirty="0"/>
                    </a:p>
                  </a:txBody>
                  <a:tcPr/>
                </a:tc>
                <a:tc>
                  <a:txBody>
                    <a:bodyPr/>
                    <a:lstStyle/>
                    <a:p>
                      <a:r>
                        <a:rPr lang="en-US" altLang="zh-CN" dirty="0" smtClean="0"/>
                        <a:t>S</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U</a:t>
                      </a:r>
                      <a:endParaRPr lang="zh-CN" altLang="en-US" dirty="0"/>
                    </a:p>
                  </a:txBody>
                  <a:tcPr/>
                </a:tc>
                <a:tc>
                  <a:txBody>
                    <a:bodyPr/>
                    <a:lstStyle/>
                    <a:p>
                      <a:r>
                        <a:rPr lang="en-US" altLang="zh-CN" dirty="0" smtClean="0"/>
                        <a:t>V</a:t>
                      </a:r>
                      <a:endParaRPr lang="zh-CN" altLang="en-US" dirty="0"/>
                    </a:p>
                  </a:txBody>
                  <a:tcPr/>
                </a:tc>
                <a:tc>
                  <a:txBody>
                    <a:bodyPr/>
                    <a:lstStyle/>
                    <a:p>
                      <a:r>
                        <a:rPr lang="en-US" altLang="zh-CN" dirty="0" smtClean="0"/>
                        <a:t>W</a:t>
                      </a:r>
                      <a:endParaRPr lang="zh-CN" altLang="en-US" dirty="0"/>
                    </a:p>
                  </a:txBody>
                  <a:tcPr/>
                </a:tc>
                <a:tc>
                  <a:txBody>
                    <a:bodyPr/>
                    <a:lstStyle/>
                    <a:p>
                      <a:r>
                        <a:rPr lang="en-US" altLang="zh-CN" dirty="0" smtClean="0"/>
                        <a:t>X</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Z</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F</a:t>
                      </a:r>
                      <a:endParaRPr lang="zh-CN" altLang="en-US" dirty="0"/>
                    </a:p>
                  </a:txBody>
                  <a:tcPr/>
                </a:tc>
              </a:tr>
            </a:tbl>
          </a:graphicData>
        </a:graphic>
      </p:graphicFrame>
      <p:graphicFrame>
        <p:nvGraphicFramePr>
          <p:cNvPr id="11" name="内容占位符 6"/>
          <p:cNvGraphicFramePr>
            <a:graphicFrameLocks/>
          </p:cNvGraphicFramePr>
          <p:nvPr>
            <p:extLst>
              <p:ext uri="{D42A27DB-BD31-4B8C-83A1-F6EECF244321}">
                <p14:modId xmlns:p14="http://schemas.microsoft.com/office/powerpoint/2010/main" xmlns="" val="3171637847"/>
              </p:ext>
            </p:extLst>
          </p:nvPr>
        </p:nvGraphicFramePr>
        <p:xfrm>
          <a:off x="539552" y="5405616"/>
          <a:ext cx="8229598" cy="741680"/>
        </p:xfrm>
        <a:graphic>
          <a:graphicData uri="http://schemas.openxmlformats.org/drawingml/2006/table">
            <a:tbl>
              <a:tblPr firstRow="1" bandRow="1">
                <a:tableStyleId>{5C22544A-7EE6-4342-B048-85BDC9FD1C3A}</a:tableStyleId>
              </a:tblPr>
              <a:tblGrid>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tblGrid>
              <a:tr h="370840">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g</a:t>
                      </a:r>
                      <a:endParaRPr lang="zh-CN" altLang="en-US" dirty="0"/>
                    </a:p>
                  </a:txBody>
                  <a:tcPr/>
                </a:tc>
                <a:tc>
                  <a:txBody>
                    <a:bodyPr/>
                    <a:lstStyle/>
                    <a:p>
                      <a:r>
                        <a:rPr lang="en-US" altLang="zh-CN" dirty="0" smtClean="0"/>
                        <a:t>h</a:t>
                      </a:r>
                      <a:endParaRPr lang="zh-CN" altLang="en-US" dirty="0"/>
                    </a:p>
                  </a:txBody>
                  <a:tcPr/>
                </a:tc>
                <a:tc>
                  <a:txBody>
                    <a:bodyPr/>
                    <a:lstStyle/>
                    <a:p>
                      <a:r>
                        <a:rPr lang="en-US" altLang="zh-CN" dirty="0" smtClean="0"/>
                        <a:t>i</a:t>
                      </a:r>
                      <a:endParaRPr lang="zh-CN" altLang="en-US" dirty="0"/>
                    </a:p>
                  </a:txBody>
                  <a:tcPr/>
                </a:tc>
                <a:tc>
                  <a:txBody>
                    <a:bodyPr/>
                    <a:lstStyle/>
                    <a:p>
                      <a:r>
                        <a:rPr lang="en-US" altLang="zh-CN" dirty="0" smtClean="0"/>
                        <a:t>j</a:t>
                      </a:r>
                      <a:endParaRPr lang="zh-CN" altLang="en-US" dirty="0"/>
                    </a:p>
                  </a:txBody>
                  <a:tcPr/>
                </a:tc>
                <a:tc>
                  <a:txBody>
                    <a:bodyPr/>
                    <a:lstStyle/>
                    <a:p>
                      <a:r>
                        <a:rPr lang="en-US" altLang="zh-CN" dirty="0" smtClean="0"/>
                        <a:t>k</a:t>
                      </a:r>
                      <a:endParaRPr lang="zh-CN" altLang="en-US" dirty="0"/>
                    </a:p>
                  </a:txBody>
                  <a:tcPr/>
                </a:tc>
                <a:tc>
                  <a:txBody>
                    <a:bodyPr/>
                    <a:lstStyle/>
                    <a:p>
                      <a:r>
                        <a:rPr lang="en-US" altLang="zh-CN" dirty="0" smtClean="0"/>
                        <a:t>l</a:t>
                      </a:r>
                      <a:endParaRPr lang="zh-CN" altLang="en-US" dirty="0"/>
                    </a:p>
                  </a:txBody>
                  <a:tcPr/>
                </a:tc>
                <a:tc>
                  <a:txBody>
                    <a:bodyPr/>
                    <a:lstStyle/>
                    <a:p>
                      <a:r>
                        <a:rPr lang="en-US" altLang="zh-CN" dirty="0" smtClean="0"/>
                        <a:t>m</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o</a:t>
                      </a:r>
                      <a:endParaRPr lang="zh-CN" altLang="en-US" dirty="0"/>
                    </a:p>
                  </a:txBody>
                  <a:tcPr/>
                </a:tc>
                <a:tc>
                  <a:txBody>
                    <a:bodyPr/>
                    <a:lstStyle/>
                    <a:p>
                      <a:r>
                        <a:rPr lang="en-US" altLang="zh-CN" dirty="0" smtClean="0"/>
                        <a:t>p</a:t>
                      </a:r>
                      <a:endParaRPr lang="zh-CN" altLang="en-US" dirty="0"/>
                    </a:p>
                  </a:txBody>
                  <a:tcPr/>
                </a:tc>
                <a:tc>
                  <a:txBody>
                    <a:bodyPr/>
                    <a:lstStyle/>
                    <a:p>
                      <a:r>
                        <a:rPr lang="en-US" altLang="zh-CN" dirty="0" smtClean="0"/>
                        <a:t>q</a:t>
                      </a:r>
                      <a:endParaRPr lang="zh-CN" altLang="en-US" dirty="0"/>
                    </a:p>
                  </a:txBody>
                  <a:tcPr/>
                </a:tc>
                <a:tc>
                  <a:txBody>
                    <a:bodyPr/>
                    <a:lstStyle/>
                    <a:p>
                      <a:r>
                        <a:rPr lang="en-US" altLang="zh-CN" dirty="0" smtClean="0"/>
                        <a:t>r</a:t>
                      </a:r>
                      <a:endParaRPr lang="zh-CN" altLang="en-US" dirty="0"/>
                    </a:p>
                  </a:txBody>
                  <a:tcPr/>
                </a:tc>
                <a:tc>
                  <a:txBody>
                    <a:bodyPr/>
                    <a:lstStyle/>
                    <a:p>
                      <a:r>
                        <a:rPr lang="en-US" altLang="zh-CN" dirty="0" smtClean="0"/>
                        <a:t>s</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u</a:t>
                      </a:r>
                      <a:endParaRPr lang="zh-CN" altLang="en-US" dirty="0"/>
                    </a:p>
                  </a:txBody>
                  <a:tcPr/>
                </a:tc>
                <a:tc>
                  <a:txBody>
                    <a:bodyPr/>
                    <a:lstStyle/>
                    <a:p>
                      <a:r>
                        <a:rPr lang="en-US" altLang="zh-CN" dirty="0" smtClean="0"/>
                        <a:t>v</a:t>
                      </a:r>
                      <a:endParaRPr lang="zh-CN" altLang="en-US" dirty="0"/>
                    </a:p>
                  </a:txBody>
                  <a:tcPr/>
                </a:tc>
                <a:tc>
                  <a:txBody>
                    <a:bodyPr/>
                    <a:lstStyle/>
                    <a:p>
                      <a:r>
                        <a:rPr lang="en-US" altLang="zh-CN" dirty="0" smtClean="0"/>
                        <a:t>w</a:t>
                      </a:r>
                      <a:endParaRPr lang="zh-CN" altLang="en-US" dirty="0"/>
                    </a:p>
                  </a:txBody>
                  <a:tcPr/>
                </a:tc>
                <a:tc>
                  <a:txBody>
                    <a:bodyPr/>
                    <a:lstStyle/>
                    <a:p>
                      <a:r>
                        <a:rPr lang="en-US" altLang="zh-CN" dirty="0" smtClean="0"/>
                        <a:t>x</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z</a:t>
                      </a:r>
                      <a:endParaRPr lang="zh-CN" altLang="en-US" dirty="0"/>
                    </a:p>
                  </a:txBody>
                  <a:tcPr/>
                </a:tc>
              </a:tr>
              <a:tr h="370840">
                <a:tc>
                  <a:txBody>
                    <a:bodyPr/>
                    <a:lstStyle/>
                    <a:p>
                      <a:r>
                        <a:rPr lang="en-US" altLang="zh-CN" dirty="0" smtClean="0"/>
                        <a:t>F</a:t>
                      </a:r>
                      <a:endParaRPr lang="zh-CN" altLang="en-US" dirty="0"/>
                    </a:p>
                  </a:txBody>
                  <a:tcPr/>
                </a:tc>
                <a:tc>
                  <a:txBody>
                    <a:bodyPr/>
                    <a:lstStyle/>
                    <a:p>
                      <a:r>
                        <a:rPr lang="en-US" altLang="zh-CN" dirty="0" smtClean="0"/>
                        <a:t>G</a:t>
                      </a:r>
                      <a:endParaRPr lang="zh-CN" altLang="en-US" dirty="0"/>
                    </a:p>
                  </a:txBody>
                  <a:tcPr/>
                </a:tc>
                <a:tc>
                  <a:txBody>
                    <a:bodyPr/>
                    <a:lstStyle/>
                    <a:p>
                      <a:r>
                        <a:rPr lang="en-US" altLang="zh-CN" dirty="0" smtClean="0"/>
                        <a:t>H</a:t>
                      </a:r>
                      <a:endParaRPr lang="zh-CN" altLang="en-US" dirty="0"/>
                    </a:p>
                  </a:txBody>
                  <a:tcPr/>
                </a:tc>
                <a:tc>
                  <a:txBody>
                    <a:bodyPr/>
                    <a:lstStyle/>
                    <a:p>
                      <a:r>
                        <a:rPr lang="en-US" altLang="zh-CN" dirty="0" smtClean="0"/>
                        <a:t>I</a:t>
                      </a:r>
                      <a:endParaRPr lang="zh-CN" altLang="en-US" dirty="0"/>
                    </a:p>
                  </a:txBody>
                  <a:tcPr/>
                </a:tc>
                <a:tc>
                  <a:txBody>
                    <a:bodyPr/>
                    <a:lstStyle/>
                    <a:p>
                      <a:r>
                        <a:rPr lang="en-US" altLang="zh-CN" dirty="0" smtClean="0"/>
                        <a:t>J</a:t>
                      </a:r>
                      <a:endParaRPr lang="zh-CN" altLang="en-US" dirty="0"/>
                    </a:p>
                  </a:txBody>
                  <a:tcPr/>
                </a:tc>
                <a:tc>
                  <a:txBody>
                    <a:bodyPr/>
                    <a:lstStyle/>
                    <a:p>
                      <a:r>
                        <a:rPr lang="en-US" altLang="zh-CN" dirty="0" smtClean="0"/>
                        <a:t>K</a:t>
                      </a:r>
                      <a:endParaRPr lang="zh-CN" altLang="en-US" dirty="0"/>
                    </a:p>
                  </a:txBody>
                  <a:tcPr/>
                </a:tc>
                <a:tc>
                  <a:txBody>
                    <a:bodyPr/>
                    <a:lstStyle/>
                    <a:p>
                      <a:r>
                        <a:rPr lang="en-US" altLang="zh-CN" dirty="0" smtClean="0"/>
                        <a:t>L</a:t>
                      </a:r>
                      <a:endParaRPr lang="zh-CN" altLang="en-US" dirty="0"/>
                    </a:p>
                  </a:txBody>
                  <a:tcPr/>
                </a:tc>
                <a:tc>
                  <a:txBody>
                    <a:bodyPr/>
                    <a:lstStyle/>
                    <a:p>
                      <a:r>
                        <a:rPr lang="en-US" altLang="zh-CN" dirty="0" smtClean="0"/>
                        <a:t>M</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O</a:t>
                      </a:r>
                      <a:endParaRPr lang="zh-CN" altLang="en-US" dirty="0"/>
                    </a:p>
                  </a:txBody>
                  <a:tcPr/>
                </a:tc>
                <a:tc>
                  <a:txBody>
                    <a:bodyPr/>
                    <a:lstStyle/>
                    <a:p>
                      <a:r>
                        <a:rPr lang="en-US" altLang="zh-CN" dirty="0" smtClean="0"/>
                        <a:t>P</a:t>
                      </a:r>
                      <a:endParaRPr lang="zh-CN" altLang="en-US" dirty="0"/>
                    </a:p>
                  </a:txBody>
                  <a:tcPr/>
                </a:tc>
                <a:tc>
                  <a:txBody>
                    <a:bodyPr/>
                    <a:lstStyle/>
                    <a:p>
                      <a:r>
                        <a:rPr lang="en-US" altLang="zh-CN" dirty="0" smtClean="0"/>
                        <a:t>Q</a:t>
                      </a:r>
                      <a:endParaRPr lang="zh-CN" altLang="en-US" dirty="0"/>
                    </a:p>
                  </a:txBody>
                  <a:tcPr/>
                </a:tc>
                <a:tc>
                  <a:txBody>
                    <a:bodyPr/>
                    <a:lstStyle/>
                    <a:p>
                      <a:r>
                        <a:rPr lang="en-US" altLang="zh-CN" dirty="0" smtClean="0"/>
                        <a:t>R</a:t>
                      </a:r>
                      <a:endParaRPr lang="zh-CN" altLang="en-US" dirty="0"/>
                    </a:p>
                  </a:txBody>
                  <a:tcPr/>
                </a:tc>
                <a:tc>
                  <a:txBody>
                    <a:bodyPr/>
                    <a:lstStyle/>
                    <a:p>
                      <a:r>
                        <a:rPr lang="en-US" altLang="zh-CN" dirty="0" smtClean="0"/>
                        <a:t>S</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U</a:t>
                      </a:r>
                      <a:endParaRPr lang="zh-CN" altLang="en-US" dirty="0"/>
                    </a:p>
                  </a:txBody>
                  <a:tcPr/>
                </a:tc>
                <a:tc>
                  <a:txBody>
                    <a:bodyPr/>
                    <a:lstStyle/>
                    <a:p>
                      <a:r>
                        <a:rPr lang="en-US" altLang="zh-CN" dirty="0" smtClean="0"/>
                        <a:t>V</a:t>
                      </a:r>
                      <a:endParaRPr lang="zh-CN" altLang="en-US" dirty="0"/>
                    </a:p>
                  </a:txBody>
                  <a:tcPr/>
                </a:tc>
                <a:tc>
                  <a:txBody>
                    <a:bodyPr/>
                    <a:lstStyle/>
                    <a:p>
                      <a:r>
                        <a:rPr lang="en-US" altLang="zh-CN" dirty="0" smtClean="0"/>
                        <a:t>W</a:t>
                      </a:r>
                      <a:endParaRPr lang="zh-CN" altLang="en-US" dirty="0"/>
                    </a:p>
                  </a:txBody>
                  <a:tcPr/>
                </a:tc>
                <a:tc>
                  <a:txBody>
                    <a:bodyPr/>
                    <a:lstStyle/>
                    <a:p>
                      <a:r>
                        <a:rPr lang="en-US" altLang="zh-CN" dirty="0" smtClean="0"/>
                        <a:t>X</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Z</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E</a:t>
                      </a:r>
                      <a:endParaRPr lang="zh-CN" altLang="en-US"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xmlns="" val="1130858391"/>
              </p:ext>
            </p:extLst>
          </p:nvPr>
        </p:nvGraphicFramePr>
        <p:xfrm>
          <a:off x="3851920" y="2276872"/>
          <a:ext cx="3657600" cy="370840"/>
        </p:xfrm>
        <a:graphic>
          <a:graphicData uri="http://schemas.openxmlformats.org/drawingml/2006/table">
            <a:tbl>
              <a:tblPr firstRow="1" bandRow="1">
                <a:tableStyleId>{5C22544A-7EE6-4342-B048-85BDC9FD1C3A}</a:tableStyleId>
              </a:tblPr>
              <a:tblGrid>
                <a:gridCol w="406400"/>
                <a:gridCol w="406400"/>
                <a:gridCol w="406400"/>
                <a:gridCol w="406400"/>
                <a:gridCol w="406400"/>
                <a:gridCol w="406400"/>
                <a:gridCol w="406400"/>
                <a:gridCol w="406400"/>
                <a:gridCol w="406400"/>
              </a:tblGrid>
              <a:tr h="370840">
                <a:tc>
                  <a:txBody>
                    <a:bodyPr/>
                    <a:lstStyle/>
                    <a:p>
                      <a:r>
                        <a:rPr lang="en-US" altLang="zh-CN" b="0" dirty="0" smtClean="0">
                          <a:solidFill>
                            <a:schemeClr val="tx1"/>
                          </a:solidFill>
                        </a:rPr>
                        <a:t>J</a:t>
                      </a:r>
                      <a:endParaRPr lang="zh-CN" altLang="en-US" b="0" dirty="0">
                        <a:solidFill>
                          <a:schemeClr val="tx1"/>
                        </a:solidFill>
                      </a:endParaRPr>
                    </a:p>
                  </a:txBody>
                  <a:tcPr>
                    <a:noFill/>
                  </a:tcPr>
                </a:tc>
                <a:tc>
                  <a:txBody>
                    <a:bodyPr/>
                    <a:lstStyle/>
                    <a:p>
                      <a:r>
                        <a:rPr lang="en-US" altLang="zh-CN" b="0" dirty="0" smtClean="0">
                          <a:solidFill>
                            <a:schemeClr val="tx1"/>
                          </a:solidFill>
                        </a:rPr>
                        <a:t>S</a:t>
                      </a:r>
                      <a:endParaRPr lang="zh-CN" altLang="en-US" b="0" dirty="0">
                        <a:solidFill>
                          <a:schemeClr val="tx1"/>
                        </a:solidFill>
                      </a:endParaRPr>
                    </a:p>
                  </a:txBody>
                  <a:tcPr>
                    <a:noFill/>
                  </a:tcPr>
                </a:tc>
                <a:tc>
                  <a:txBody>
                    <a:bodyPr/>
                    <a:lstStyle/>
                    <a:p>
                      <a:r>
                        <a:rPr lang="en-US" altLang="zh-CN" b="0" dirty="0" smtClean="0">
                          <a:solidFill>
                            <a:schemeClr val="tx1"/>
                          </a:solidFill>
                        </a:rPr>
                        <a:t>F</a:t>
                      </a:r>
                      <a:endParaRPr lang="zh-CN" altLang="en-US" b="0" dirty="0">
                        <a:solidFill>
                          <a:schemeClr val="tx1"/>
                        </a:solidFill>
                      </a:endParaRPr>
                    </a:p>
                  </a:txBody>
                  <a:tcPr>
                    <a:noFill/>
                  </a:tcPr>
                </a:tc>
                <a:tc>
                  <a:txBody>
                    <a:bodyPr/>
                    <a:lstStyle/>
                    <a:p>
                      <a:r>
                        <a:rPr lang="en-US" altLang="zh-CN" b="0" dirty="0" smtClean="0">
                          <a:solidFill>
                            <a:schemeClr val="tx1"/>
                          </a:solidFill>
                        </a:rPr>
                        <a:t>E</a:t>
                      </a:r>
                      <a:endParaRPr lang="zh-CN" altLang="en-US" b="0" dirty="0">
                        <a:solidFill>
                          <a:schemeClr val="tx1"/>
                        </a:solidFill>
                      </a:endParaRPr>
                    </a:p>
                  </a:txBody>
                  <a:tcPr>
                    <a:noFill/>
                  </a:tcPr>
                </a:tc>
                <a:tc>
                  <a:txBody>
                    <a:bodyPr/>
                    <a:lstStyle/>
                    <a:p>
                      <a:r>
                        <a:rPr lang="en-US" altLang="zh-CN" b="0" dirty="0" smtClean="0">
                          <a:solidFill>
                            <a:schemeClr val="tx1"/>
                          </a:solidFill>
                        </a:rPr>
                        <a:t>P</a:t>
                      </a:r>
                      <a:endParaRPr lang="zh-CN" altLang="en-US" b="0" dirty="0">
                        <a:solidFill>
                          <a:schemeClr val="tx1"/>
                        </a:solidFill>
                      </a:endParaRPr>
                    </a:p>
                  </a:txBody>
                  <a:tcPr>
                    <a:noFill/>
                  </a:tcPr>
                </a:tc>
                <a:tc>
                  <a:txBody>
                    <a:bodyPr/>
                    <a:lstStyle/>
                    <a:p>
                      <a:r>
                        <a:rPr lang="en-US" altLang="zh-CN" b="0" dirty="0" smtClean="0">
                          <a:solidFill>
                            <a:schemeClr val="tx1"/>
                          </a:solidFill>
                        </a:rPr>
                        <a:t>A</a:t>
                      </a:r>
                      <a:endParaRPr lang="zh-CN" altLang="en-US" b="0" dirty="0">
                        <a:solidFill>
                          <a:schemeClr val="tx1"/>
                        </a:solidFill>
                      </a:endParaRPr>
                    </a:p>
                  </a:txBody>
                  <a:tcPr>
                    <a:noFill/>
                  </a:tcPr>
                </a:tc>
                <a:tc>
                  <a:txBody>
                    <a:bodyPr/>
                    <a:lstStyle/>
                    <a:p>
                      <a:r>
                        <a:rPr lang="en-US" altLang="zh-CN" b="0" dirty="0" smtClean="0">
                          <a:solidFill>
                            <a:schemeClr val="tx1"/>
                          </a:solidFill>
                        </a:rPr>
                        <a:t>Y</a:t>
                      </a:r>
                      <a:endParaRPr lang="zh-CN" altLang="en-US" b="0" dirty="0">
                        <a:solidFill>
                          <a:schemeClr val="tx1"/>
                        </a:solidFill>
                      </a:endParaRPr>
                    </a:p>
                  </a:txBody>
                  <a:tcPr>
                    <a:noFill/>
                  </a:tcPr>
                </a:tc>
                <a:tc>
                  <a:txBody>
                    <a:bodyPr/>
                    <a:lstStyle/>
                    <a:p>
                      <a:r>
                        <a:rPr lang="en-US" altLang="zh-CN" b="0" dirty="0" smtClean="0">
                          <a:solidFill>
                            <a:schemeClr val="tx1"/>
                          </a:solidFill>
                        </a:rPr>
                        <a:t>P</a:t>
                      </a:r>
                      <a:endParaRPr lang="zh-CN" altLang="en-US" b="0" dirty="0">
                        <a:solidFill>
                          <a:schemeClr val="tx1"/>
                        </a:solidFill>
                      </a:endParaRPr>
                    </a:p>
                  </a:txBody>
                  <a:tcPr>
                    <a:noFill/>
                  </a:tcPr>
                </a:tc>
                <a:tc>
                  <a:txBody>
                    <a:bodyPr/>
                    <a:lstStyle/>
                    <a:p>
                      <a:r>
                        <a:rPr lang="en-US" altLang="zh-CN" b="0" dirty="0" smtClean="0">
                          <a:solidFill>
                            <a:schemeClr val="tx1"/>
                          </a:solidFill>
                        </a:rPr>
                        <a:t>F</a:t>
                      </a:r>
                      <a:endParaRPr lang="zh-CN" altLang="en-US" b="0" dirty="0">
                        <a:solidFill>
                          <a:schemeClr val="tx1"/>
                        </a:solidFill>
                      </a:endParaRPr>
                    </a:p>
                  </a:txBody>
                  <a:tcPr>
                    <a:noFill/>
                  </a:tcPr>
                </a:tc>
              </a:tr>
            </a:tbl>
          </a:graphicData>
        </a:graphic>
      </p:graphicFrame>
      <p:sp>
        <p:nvSpPr>
          <p:cNvPr id="13" name="TextBox 12"/>
          <p:cNvSpPr txBox="1"/>
          <p:nvPr/>
        </p:nvSpPr>
        <p:spPr>
          <a:xfrm>
            <a:off x="1835696" y="2276872"/>
            <a:ext cx="389850" cy="369332"/>
          </a:xfrm>
          <a:prstGeom prst="rect">
            <a:avLst/>
          </a:prstGeom>
          <a:noFill/>
        </p:spPr>
        <p:txBody>
          <a:bodyPr wrap="none" rtlCol="0">
            <a:spAutoFit/>
          </a:bodyPr>
          <a:lstStyle/>
          <a:p>
            <a:r>
              <a:rPr lang="en-US" altLang="zh-CN" dirty="0" smtClean="0"/>
              <a:t>W</a:t>
            </a:r>
            <a:endParaRPr lang="zh-CN" altLang="en-US" dirty="0"/>
          </a:p>
        </p:txBody>
      </p:sp>
      <p:sp>
        <p:nvSpPr>
          <p:cNvPr id="14" name="TextBox 13"/>
          <p:cNvSpPr txBox="1"/>
          <p:nvPr/>
        </p:nvSpPr>
        <p:spPr>
          <a:xfrm>
            <a:off x="2225546" y="2276872"/>
            <a:ext cx="290464" cy="369332"/>
          </a:xfrm>
          <a:prstGeom prst="rect">
            <a:avLst/>
          </a:prstGeom>
          <a:noFill/>
        </p:spPr>
        <p:txBody>
          <a:bodyPr wrap="none" rtlCol="0">
            <a:spAutoFit/>
          </a:bodyPr>
          <a:lstStyle/>
          <a:p>
            <a:r>
              <a:rPr lang="en-US" altLang="zh-CN" dirty="0"/>
              <a:t>F</a:t>
            </a:r>
            <a:endParaRPr lang="zh-CN" altLang="en-US" dirty="0"/>
          </a:p>
        </p:txBody>
      </p:sp>
      <p:sp>
        <p:nvSpPr>
          <p:cNvPr id="15" name="TextBox 14"/>
          <p:cNvSpPr txBox="1"/>
          <p:nvPr/>
        </p:nvSpPr>
        <p:spPr>
          <a:xfrm>
            <a:off x="2606116" y="2276872"/>
            <a:ext cx="309700" cy="369332"/>
          </a:xfrm>
          <a:prstGeom prst="rect">
            <a:avLst/>
          </a:prstGeom>
          <a:noFill/>
        </p:spPr>
        <p:txBody>
          <a:bodyPr wrap="none" rtlCol="0">
            <a:spAutoFit/>
          </a:bodyPr>
          <a:lstStyle/>
          <a:p>
            <a:r>
              <a:rPr lang="en-US" altLang="zh-CN" dirty="0"/>
              <a:t>R</a:t>
            </a:r>
            <a:endParaRPr lang="zh-CN" altLang="en-US" dirty="0"/>
          </a:p>
        </p:txBody>
      </p:sp>
      <p:sp>
        <p:nvSpPr>
          <p:cNvPr id="16" name="TextBox 15"/>
          <p:cNvSpPr txBox="1"/>
          <p:nvPr/>
        </p:nvSpPr>
        <p:spPr>
          <a:xfrm>
            <a:off x="3038164" y="2276872"/>
            <a:ext cx="340158" cy="369332"/>
          </a:xfrm>
          <a:prstGeom prst="rect">
            <a:avLst/>
          </a:prstGeom>
          <a:noFill/>
        </p:spPr>
        <p:txBody>
          <a:bodyPr wrap="none" rtlCol="0">
            <a:spAutoFit/>
          </a:bodyPr>
          <a:lstStyle/>
          <a:p>
            <a:r>
              <a:rPr lang="en-US" altLang="zh-CN" dirty="0" smtClean="0"/>
              <a:t>Q</a:t>
            </a:r>
            <a:endParaRPr lang="zh-CN" altLang="en-US" dirty="0"/>
          </a:p>
        </p:txBody>
      </p:sp>
      <p:sp>
        <p:nvSpPr>
          <p:cNvPr id="17" name="TextBox 16"/>
          <p:cNvSpPr txBox="1"/>
          <p:nvPr/>
        </p:nvSpPr>
        <p:spPr>
          <a:xfrm>
            <a:off x="3419872" y="2299575"/>
            <a:ext cx="304892" cy="369332"/>
          </a:xfrm>
          <a:prstGeom prst="rect">
            <a:avLst/>
          </a:prstGeom>
          <a:noFill/>
        </p:spPr>
        <p:txBody>
          <a:bodyPr wrap="none" rtlCol="0">
            <a:spAutoFit/>
          </a:bodyPr>
          <a:lstStyle/>
          <a:p>
            <a:r>
              <a:rPr lang="en-US" altLang="zh-CN" dirty="0" smtClean="0"/>
              <a:t>K</a:t>
            </a:r>
            <a:endParaRPr lang="zh-CN" altLang="en-US" dirty="0"/>
          </a:p>
        </p:txBody>
      </p:sp>
      <p:sp>
        <p:nvSpPr>
          <p:cNvPr id="18" name="圆角矩形 17"/>
          <p:cNvSpPr/>
          <p:nvPr/>
        </p:nvSpPr>
        <p:spPr>
          <a:xfrm>
            <a:off x="6516216" y="2812923"/>
            <a:ext cx="432048" cy="7600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1763688" y="3749027"/>
            <a:ext cx="432048" cy="7600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3995936" y="4613528"/>
            <a:ext cx="432048" cy="7600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3980417" y="5350515"/>
            <a:ext cx="432048" cy="7600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2699792" y="2843680"/>
            <a:ext cx="432048" cy="7600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225546" y="1484784"/>
            <a:ext cx="1194326" cy="1161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3851920" y="1484784"/>
            <a:ext cx="1194326" cy="1161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508104" y="1484784"/>
            <a:ext cx="1194326" cy="1161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7092280" y="1475492"/>
            <a:ext cx="597163" cy="1161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2657594" y="1484785"/>
            <a:ext cx="1194326"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283968" y="1484785"/>
            <a:ext cx="1194326" cy="1152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868144" y="1484785"/>
            <a:ext cx="1194326"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1788321" y="1522927"/>
            <a:ext cx="437225" cy="1113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46823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5"/>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animBg="1"/>
      <p:bldP spid="19" grpId="0" animBg="1"/>
      <p:bldP spid="20" grpId="0" animBg="1"/>
      <p:bldP spid="21" grpId="0" animBg="1"/>
      <p:bldP spid="22" grpId="0" animBg="1"/>
      <p:bldP spid="6" grpId="0" animBg="1"/>
      <p:bldP spid="6" grpId="1" animBg="1"/>
      <p:bldP spid="23" grpId="0" animBg="1"/>
      <p:bldP spid="23" grpId="1" animBg="1"/>
      <p:bldP spid="24" grpId="0" animBg="1"/>
      <p:bldP spid="24" grpId="1" animBg="1"/>
      <p:bldP spid="25" grpId="0" animBg="1"/>
      <p:bldP spid="25" grpId="1" animBg="1"/>
      <p:bldP spid="26" grpId="0" animBg="1"/>
      <p:bldP spid="27"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a:t>
            </a:r>
            <a:endParaRPr lang="zh-CN" altLang="en-US" dirty="0"/>
          </a:p>
        </p:txBody>
      </p:sp>
      <p:sp>
        <p:nvSpPr>
          <p:cNvPr id="6" name="内容占位符 5"/>
          <p:cNvSpPr>
            <a:spLocks noGrp="1"/>
          </p:cNvSpPr>
          <p:nvPr>
            <p:ph idx="1"/>
          </p:nvPr>
        </p:nvSpPr>
        <p:spPr/>
        <p:txBody>
          <a:bodyPr>
            <a:normAutofit fontScale="92500" lnSpcReduction="10000"/>
          </a:bodyPr>
          <a:lstStyle/>
          <a:p>
            <a:r>
              <a:rPr lang="en-AU" altLang="zh-CN" dirty="0"/>
              <a:t>Multiple shift ciphers in </a:t>
            </a:r>
            <a:r>
              <a:rPr lang="en-AU" altLang="zh-CN" dirty="0" smtClean="0"/>
              <a:t>sequence</a:t>
            </a:r>
            <a:endParaRPr lang="en-AU" altLang="zh-CN" dirty="0"/>
          </a:p>
          <a:p>
            <a:r>
              <a:rPr lang="en-US" altLang="zh-CN" dirty="0" smtClean="0"/>
              <a:t>Encrypt </a:t>
            </a:r>
          </a:p>
          <a:p>
            <a:pPr lvl="1"/>
            <a:r>
              <a:rPr lang="en-US" altLang="zh-CN" dirty="0" smtClean="0"/>
              <a:t>the 1</a:t>
            </a:r>
            <a:r>
              <a:rPr lang="en-US" altLang="zh-CN" baseline="30000" dirty="0" smtClean="0"/>
              <a:t>st</a:t>
            </a:r>
            <a:r>
              <a:rPr lang="en-US" altLang="zh-CN" dirty="0" smtClean="0"/>
              <a:t>, 5</a:t>
            </a:r>
            <a:r>
              <a:rPr lang="en-US" altLang="zh-CN" baseline="30000" dirty="0" smtClean="0"/>
              <a:t>th</a:t>
            </a:r>
            <a:r>
              <a:rPr lang="en-US" altLang="zh-CN" dirty="0" smtClean="0"/>
              <a:t>, 9</a:t>
            </a:r>
            <a:r>
              <a:rPr lang="en-US" altLang="zh-CN" baseline="30000" dirty="0" smtClean="0"/>
              <a:t>th</a:t>
            </a:r>
            <a:r>
              <a:rPr lang="en-US" altLang="zh-CN" dirty="0" smtClean="0"/>
              <a:t>, and so on characters with the shift cipher with k = 3</a:t>
            </a:r>
          </a:p>
          <a:p>
            <a:pPr lvl="1"/>
            <a:r>
              <a:rPr lang="en-US" altLang="zh-CN" dirty="0"/>
              <a:t>the </a:t>
            </a:r>
            <a:r>
              <a:rPr lang="en-US" altLang="zh-CN" dirty="0" smtClean="0"/>
              <a:t>2</a:t>
            </a:r>
            <a:r>
              <a:rPr lang="en-US" altLang="zh-CN" baseline="30000" dirty="0" smtClean="0"/>
              <a:t>nd</a:t>
            </a:r>
            <a:r>
              <a:rPr lang="en-US" altLang="zh-CN" dirty="0" smtClean="0"/>
              <a:t>, 6</a:t>
            </a:r>
            <a:r>
              <a:rPr lang="en-US" altLang="zh-CN" baseline="30000" dirty="0" smtClean="0"/>
              <a:t>th</a:t>
            </a:r>
            <a:r>
              <a:rPr lang="en-US" altLang="zh-CN" dirty="0"/>
              <a:t>, </a:t>
            </a:r>
            <a:r>
              <a:rPr lang="en-US" altLang="zh-CN" dirty="0" smtClean="0"/>
              <a:t>10</a:t>
            </a:r>
            <a:r>
              <a:rPr lang="en-US" altLang="zh-CN" baseline="30000" dirty="0" smtClean="0"/>
              <a:t>th</a:t>
            </a:r>
            <a:r>
              <a:rPr lang="en-US" altLang="zh-CN" dirty="0"/>
              <a:t>, and so on characters with the shift cipher with k = </a:t>
            </a:r>
            <a:r>
              <a:rPr lang="en-US" altLang="zh-CN" dirty="0" smtClean="0"/>
              <a:t>1</a:t>
            </a:r>
          </a:p>
          <a:p>
            <a:pPr lvl="1"/>
            <a:r>
              <a:rPr lang="en-US" altLang="zh-CN" dirty="0"/>
              <a:t>the </a:t>
            </a:r>
            <a:r>
              <a:rPr lang="en-US" altLang="zh-CN" dirty="0" smtClean="0"/>
              <a:t>3</a:t>
            </a:r>
            <a:r>
              <a:rPr lang="en-US" altLang="zh-CN" baseline="30000" dirty="0" smtClean="0"/>
              <a:t>rd</a:t>
            </a:r>
            <a:r>
              <a:rPr lang="en-US" altLang="zh-CN" dirty="0" smtClean="0"/>
              <a:t>, 7</a:t>
            </a:r>
            <a:r>
              <a:rPr lang="en-US" altLang="zh-CN" baseline="30000" dirty="0" smtClean="0"/>
              <a:t>th</a:t>
            </a:r>
            <a:r>
              <a:rPr lang="en-US" altLang="zh-CN" dirty="0"/>
              <a:t>, </a:t>
            </a:r>
            <a:r>
              <a:rPr lang="en-US" altLang="zh-CN" dirty="0" smtClean="0"/>
              <a:t>and </a:t>
            </a:r>
            <a:r>
              <a:rPr lang="en-US" altLang="zh-CN" dirty="0"/>
              <a:t>so on characters with the shift cipher with k = </a:t>
            </a:r>
            <a:r>
              <a:rPr lang="en-US" altLang="zh-CN" dirty="0" smtClean="0"/>
              <a:t>6</a:t>
            </a:r>
          </a:p>
          <a:p>
            <a:pPr lvl="1"/>
            <a:r>
              <a:rPr lang="en-US" altLang="zh-CN" dirty="0" smtClean="0"/>
              <a:t>the 4</a:t>
            </a:r>
            <a:r>
              <a:rPr lang="en-US" altLang="zh-CN" baseline="30000" dirty="0" smtClean="0"/>
              <a:t>th</a:t>
            </a:r>
            <a:r>
              <a:rPr lang="en-US" altLang="zh-CN" dirty="0" smtClean="0"/>
              <a:t>, 8</a:t>
            </a:r>
            <a:r>
              <a:rPr lang="en-US" altLang="zh-CN" baseline="30000" dirty="0" smtClean="0"/>
              <a:t>th</a:t>
            </a:r>
            <a:r>
              <a:rPr lang="en-US" altLang="zh-CN" dirty="0" smtClean="0"/>
              <a:t>, and </a:t>
            </a:r>
            <a:r>
              <a:rPr lang="en-US" altLang="zh-CN" dirty="0"/>
              <a:t>so on characters with the shift cipher with k = 5</a:t>
            </a:r>
            <a:endParaRPr lang="zh-CN" altLang="en-US" dirty="0"/>
          </a:p>
          <a:p>
            <a:pPr lvl="1"/>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6</a:t>
            </a:fld>
            <a:endParaRPr lang="zh-CN" altLang="en-US"/>
          </a:p>
        </p:txBody>
      </p:sp>
    </p:spTree>
    <p:extLst>
      <p:ext uri="{BB962C8B-B14F-4D97-AF65-F5344CB8AC3E}">
        <p14:creationId xmlns:p14="http://schemas.microsoft.com/office/powerpoint/2010/main" xmlns="" val="2645393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err="1" smtClean="0"/>
              <a:t>Polyalphabetic</a:t>
            </a:r>
            <a:r>
              <a:rPr lang="en-US" dirty="0" smtClean="0"/>
              <a:t> cipher</a:t>
            </a:r>
            <a:endParaRPr lang="zh-CN" altLang="en-US" dirty="0"/>
          </a:p>
        </p:txBody>
      </p:sp>
      <p:sp>
        <p:nvSpPr>
          <p:cNvPr id="6" name="内容占位符 5"/>
          <p:cNvSpPr>
            <a:spLocks noGrp="1"/>
          </p:cNvSpPr>
          <p:nvPr>
            <p:ph idx="1"/>
          </p:nvPr>
        </p:nvSpPr>
        <p:spPr/>
        <p:txBody>
          <a:bodyPr>
            <a:normAutofit/>
          </a:bodyPr>
          <a:lstStyle/>
          <a:p>
            <a:r>
              <a:rPr lang="en-US" dirty="0" smtClean="0"/>
              <a:t>The </a:t>
            </a:r>
            <a:r>
              <a:rPr lang="en-US" dirty="0" smtClean="0">
                <a:solidFill>
                  <a:srgbClr val="FF0000"/>
                </a:solidFill>
              </a:rPr>
              <a:t>substitution rule changes continuously </a:t>
            </a:r>
            <a:r>
              <a:rPr lang="en-US" dirty="0" smtClean="0"/>
              <a:t>from one character position to the next in the plaintext according to the elements of the encryption key</a:t>
            </a:r>
          </a:p>
          <a:p>
            <a:r>
              <a:rPr lang="en-US" dirty="0" smtClean="0"/>
              <a:t>Feature: same plaintext character is substituted by different </a:t>
            </a:r>
            <a:r>
              <a:rPr lang="en-US" dirty="0" err="1" smtClean="0"/>
              <a:t>ciphertext</a:t>
            </a:r>
            <a:r>
              <a:rPr lang="en-US" dirty="0" smtClean="0"/>
              <a:t> characters (i.e., polyalphabetic)</a:t>
            </a:r>
            <a:endParaRPr lang="zh-CN" altLang="en-US" dirty="0" smtClean="0"/>
          </a:p>
          <a:p>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a:xfrm>
            <a:off x="2771800" y="6356350"/>
            <a:ext cx="3632048" cy="365760"/>
          </a:xfrm>
        </p:spPr>
        <p:txBody>
          <a:bodyPr/>
          <a:lstStyle/>
          <a:p>
            <a:r>
              <a:rPr lang="en-US" altLang="zh-CN" smtClean="0"/>
              <a:t>S8101034Q-Modern Cryptography-Lect2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Vigenère</a:t>
            </a:r>
            <a:r>
              <a:rPr lang="en-US" altLang="zh-CN" dirty="0" smtClean="0"/>
              <a:t> cipher</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At the time, and for many centuries since its invention, it was renowned for being a </a:t>
            </a:r>
            <a:r>
              <a:rPr lang="en-US" altLang="zh-CN" dirty="0" smtClean="0">
                <a:solidFill>
                  <a:srgbClr val="FF0000"/>
                </a:solidFill>
              </a:rPr>
              <a:t>very secure</a:t>
            </a:r>
            <a:r>
              <a:rPr lang="en-US" altLang="zh-CN" dirty="0" smtClean="0"/>
              <a:t> cipher, and for a very long time it was believed to be unbreakable. It was this thought that earned it the nickname "le </a:t>
            </a:r>
            <a:r>
              <a:rPr lang="en-US" altLang="zh-CN" dirty="0" err="1" smtClean="0"/>
              <a:t>chiffre</a:t>
            </a:r>
            <a:r>
              <a:rPr lang="en-US" altLang="zh-CN" dirty="0" smtClean="0"/>
              <a:t> </a:t>
            </a:r>
            <a:r>
              <a:rPr lang="en-US" altLang="zh-CN" dirty="0" err="1" smtClean="0"/>
              <a:t>indéchiffrable</a:t>
            </a:r>
            <a:r>
              <a:rPr lang="en-US" altLang="zh-CN" dirty="0" smtClean="0"/>
              <a:t>" (French for "</a:t>
            </a:r>
            <a:r>
              <a:rPr lang="en-US" altLang="zh-CN" dirty="0" smtClean="0">
                <a:solidFill>
                  <a:srgbClr val="FF0000"/>
                </a:solidFill>
              </a:rPr>
              <a:t>the unbreakable cipher</a:t>
            </a:r>
            <a:r>
              <a:rPr lang="en-US" altLang="zh-CN" dirty="0" smtClean="0"/>
              <a:t>")</a:t>
            </a:r>
          </a:p>
          <a:p>
            <a:r>
              <a:rPr lang="en-US" altLang="zh-CN" dirty="0" smtClean="0"/>
              <a:t>Although this is not true (it was fully broken by </a:t>
            </a:r>
            <a:r>
              <a:rPr lang="en-US" altLang="zh-CN" dirty="0" smtClean="0">
                <a:solidFill>
                  <a:srgbClr val="FF0000"/>
                </a:solidFill>
              </a:rPr>
              <a:t>Friedrich </a:t>
            </a:r>
            <a:r>
              <a:rPr lang="en-US" altLang="zh-CN" dirty="0" err="1" smtClean="0">
                <a:solidFill>
                  <a:srgbClr val="FF0000"/>
                </a:solidFill>
              </a:rPr>
              <a:t>Kasiski</a:t>
            </a:r>
            <a:r>
              <a:rPr lang="en-US" altLang="zh-CN" dirty="0" smtClean="0"/>
              <a:t> in 1863), it is still a very secure cipher in terms of paper and pen methods, and is usable as a field cipher.</a:t>
            </a:r>
            <a:endParaRPr lang="zh-CN" altLang="en-US" dirty="0" smtClean="0"/>
          </a:p>
        </p:txBody>
      </p:sp>
      <p:sp>
        <p:nvSpPr>
          <p:cNvPr id="4" name="日期占位符 3"/>
          <p:cNvSpPr>
            <a:spLocks noGrp="1"/>
          </p:cNvSpPr>
          <p:nvPr>
            <p:ph type="dt" sz="half" idx="10"/>
          </p:nvPr>
        </p:nvSpPr>
        <p:spPr/>
        <p:txBody>
          <a:bodyPr/>
          <a:lstStyle/>
          <a:p>
            <a:r>
              <a:rPr lang="en-US" altLang="zh-CN" smtClean="0"/>
              <a:t>Wed, 19/9/2018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Cryptography-Lect2</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8</a:t>
            </a:fld>
            <a:endParaRPr lang="zh-CN" altLang="en-US"/>
          </a:p>
        </p:txBody>
      </p:sp>
    </p:spTree>
    <p:extLst>
      <p:ext uri="{BB962C8B-B14F-4D97-AF65-F5344CB8AC3E}">
        <p14:creationId xmlns:p14="http://schemas.microsoft.com/office/powerpoint/2010/main" xmlns="" val="2945617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Vigenère</a:t>
            </a:r>
            <a:r>
              <a:rPr lang="en-US" dirty="0" smtClean="0"/>
              <a:t> cipher - Gen</a:t>
            </a:r>
            <a:endParaRPr lang="zh-CN" altLang="en-US" dirty="0"/>
          </a:p>
        </p:txBody>
      </p:sp>
      <p:sp>
        <p:nvSpPr>
          <p:cNvPr id="6" name="内容占位符 5"/>
          <p:cNvSpPr>
            <a:spLocks noGrp="1"/>
          </p:cNvSpPr>
          <p:nvPr>
            <p:ph idx="1"/>
          </p:nvPr>
        </p:nvSpPr>
        <p:spPr/>
        <p:txBody>
          <a:bodyPr/>
          <a:lstStyle/>
          <a:p>
            <a:r>
              <a:rPr lang="en-US" dirty="0" smtClean="0"/>
              <a:t>Choose a keyword (or </a:t>
            </a:r>
            <a:r>
              <a:rPr lang="en-US" dirty="0" err="1" smtClean="0"/>
              <a:t>keyphrase</a:t>
            </a:r>
            <a:r>
              <a:rPr lang="en-US" dirty="0" smtClean="0"/>
              <a:t>), repeat this keyword over and over until it is the same length as the plaintext. This is called the </a:t>
            </a:r>
            <a:r>
              <a:rPr lang="en-US" i="1" dirty="0" err="1" smtClean="0"/>
              <a:t>keystream</a:t>
            </a:r>
            <a:r>
              <a:rPr lang="en-US" dirty="0" smtClean="0"/>
              <a:t>.</a:t>
            </a:r>
            <a:endParaRPr lang="zh-CN" altLang="en-US" dirty="0"/>
          </a:p>
        </p:txBody>
      </p:sp>
      <p:sp>
        <p:nvSpPr>
          <p:cNvPr id="3" name="日期占位符 2"/>
          <p:cNvSpPr>
            <a:spLocks noGrp="1"/>
          </p:cNvSpPr>
          <p:nvPr>
            <p:ph type="dt" sz="half" idx="10"/>
          </p:nvPr>
        </p:nvSpPr>
        <p:spPr/>
        <p:txBody>
          <a:bodyPr/>
          <a:lstStyle/>
          <a:p>
            <a:r>
              <a:rPr lang="en-US" altLang="zh-CN" smtClean="0"/>
              <a:t>Wed, 19/9/2018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9</a:t>
            </a:fld>
            <a:endParaRPr lang="zh-CN" altLang="en-US"/>
          </a:p>
        </p:txBody>
      </p:sp>
      <p:pic>
        <p:nvPicPr>
          <p:cNvPr id="190466" name="Picture 2" descr="Picture"/>
          <p:cNvPicPr>
            <a:picLocks noChangeAspect="1" noChangeArrowheads="1"/>
          </p:cNvPicPr>
          <p:nvPr/>
        </p:nvPicPr>
        <p:blipFill>
          <a:blip r:embed="rId2" cstate="print"/>
          <a:srcRect/>
          <a:stretch>
            <a:fillRect/>
          </a:stretch>
        </p:blipFill>
        <p:spPr bwMode="auto">
          <a:xfrm>
            <a:off x="755576" y="3861048"/>
            <a:ext cx="7728598" cy="942045"/>
          </a:xfrm>
          <a:prstGeom prst="rect">
            <a:avLst/>
          </a:prstGeom>
          <a:noFill/>
        </p:spPr>
      </p:pic>
      <p:sp>
        <p:nvSpPr>
          <p:cNvPr id="8" name="TextBox 7"/>
          <p:cNvSpPr txBox="1"/>
          <p:nvPr/>
        </p:nvSpPr>
        <p:spPr>
          <a:xfrm>
            <a:off x="1619672" y="4816702"/>
            <a:ext cx="6233438" cy="523220"/>
          </a:xfrm>
          <a:prstGeom prst="rect">
            <a:avLst/>
          </a:prstGeom>
          <a:noFill/>
        </p:spPr>
        <p:txBody>
          <a:bodyPr wrap="none" rtlCol="0">
            <a:spAutoFit/>
          </a:bodyPr>
          <a:lstStyle/>
          <a:p>
            <a:r>
              <a:rPr lang="en-US" sz="2800" dirty="0" smtClean="0"/>
              <a:t>The </a:t>
            </a:r>
            <a:r>
              <a:rPr lang="en-US" sz="2800" dirty="0" err="1" smtClean="0"/>
              <a:t>keystream</a:t>
            </a:r>
            <a:r>
              <a:rPr lang="en-US" sz="2800" dirty="0" smtClean="0"/>
              <a:t> using the keyword </a:t>
            </a:r>
            <a:r>
              <a:rPr lang="en-US" sz="2800" dirty="0" err="1" smtClean="0">
                <a:solidFill>
                  <a:srgbClr val="FF0000"/>
                </a:solidFill>
              </a:rPr>
              <a:t>battista</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4317</TotalTime>
  <Words>4183</Words>
  <Application>Microsoft Office PowerPoint</Application>
  <PresentationFormat>全屏显示(4:3)</PresentationFormat>
  <Paragraphs>954</Paragraphs>
  <Slides>46</Slides>
  <Notes>22</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L2: Classical cryptography - II</vt:lpstr>
      <vt:lpstr>Shift cipher</vt:lpstr>
      <vt:lpstr>Mixed monoalphabetic cipher</vt:lpstr>
      <vt:lpstr>Outline</vt:lpstr>
      <vt:lpstr>Exercise</vt:lpstr>
      <vt:lpstr>Exercise</vt:lpstr>
      <vt:lpstr>Polyalphabetic cipher</vt:lpstr>
      <vt:lpstr>Vigenère cipher</vt:lpstr>
      <vt:lpstr>Vigenère cipher - Gen</vt:lpstr>
      <vt:lpstr>Vigenère cipher - Enc</vt:lpstr>
      <vt:lpstr>Vigenère cipher - Enc</vt:lpstr>
      <vt:lpstr>Vigenère cipher - Enc</vt:lpstr>
      <vt:lpstr>Vigenère cipher - Enc</vt:lpstr>
      <vt:lpstr>Vigenère cipher - Enc</vt:lpstr>
      <vt:lpstr>Vigenère cipher - Dec</vt:lpstr>
      <vt:lpstr>Vigenère cipher - Dec</vt:lpstr>
      <vt:lpstr>Vigenère cipher - Dec</vt:lpstr>
      <vt:lpstr>Vigenère cipher - Dec</vt:lpstr>
      <vt:lpstr>Vigenère cipher</vt:lpstr>
      <vt:lpstr>幻灯片 20</vt:lpstr>
      <vt:lpstr>Security analysis</vt:lpstr>
      <vt:lpstr>Outline</vt:lpstr>
      <vt:lpstr>Multiple letter cipher</vt:lpstr>
      <vt:lpstr>Playfair KeyGen</vt:lpstr>
      <vt:lpstr>Playfair Encryption</vt:lpstr>
      <vt:lpstr>Playfair Encryption Example</vt:lpstr>
      <vt:lpstr>How secure is the Playfair cipher?</vt:lpstr>
      <vt:lpstr>Relative frequency of occurrence of letters</vt:lpstr>
      <vt:lpstr>Outline</vt:lpstr>
      <vt:lpstr>Another multi-letter cipher: The Hill Cipher</vt:lpstr>
      <vt:lpstr>Another multi-letter cipher: The Hill Cipher</vt:lpstr>
      <vt:lpstr>The Hill cipher example</vt:lpstr>
      <vt:lpstr>The Hill cipher example</vt:lpstr>
      <vt:lpstr>How secure is the Hill cipher? </vt:lpstr>
      <vt:lpstr>Cryptanalytic Attacks</vt:lpstr>
      <vt:lpstr>Outline</vt:lpstr>
      <vt:lpstr>One-time Pad (OTP)</vt:lpstr>
      <vt:lpstr>Outline</vt:lpstr>
      <vt:lpstr>Transposition cipher</vt:lpstr>
      <vt:lpstr>Rail Fence cipher</vt:lpstr>
      <vt:lpstr>Column Transposition Cipher</vt:lpstr>
      <vt:lpstr>Product Ciphers</vt:lpstr>
      <vt:lpstr>Rotor Machines</vt:lpstr>
      <vt:lpstr>Enigma</vt:lpstr>
      <vt:lpstr>Rotor Machine Principles</vt:lpstr>
      <vt:lpstr>References</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Cryptography -- Introduction</dc:title>
  <dc:creator>User</dc:creator>
  <cp:lastModifiedBy>Administrator</cp:lastModifiedBy>
  <cp:revision>500</cp:revision>
  <cp:lastPrinted>2016-09-13T07:49:11Z</cp:lastPrinted>
  <dcterms:created xsi:type="dcterms:W3CDTF">2011-11-22T17:09:53Z</dcterms:created>
  <dcterms:modified xsi:type="dcterms:W3CDTF">2018-09-19T01:43:50Z</dcterms:modified>
</cp:coreProperties>
</file>