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395" r:id="rId3"/>
    <p:sldId id="456" r:id="rId4"/>
    <p:sldId id="400" r:id="rId5"/>
    <p:sldId id="461" r:id="rId6"/>
    <p:sldId id="460" r:id="rId7"/>
    <p:sldId id="459" r:id="rId8"/>
    <p:sldId id="463" r:id="rId9"/>
    <p:sldId id="470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485" r:id="rId22"/>
    <p:sldId id="490" r:id="rId23"/>
    <p:sldId id="487" r:id="rId24"/>
    <p:sldId id="488" r:id="rId25"/>
    <p:sldId id="455" r:id="rId26"/>
    <p:sldId id="325" r:id="rId2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ECFF"/>
    <a:srgbClr val="66FFFF"/>
    <a:srgbClr val="0000C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3823" autoAdjust="0"/>
  </p:normalViewPr>
  <p:slideViewPr>
    <p:cSldViewPr>
      <p:cViewPr varScale="1">
        <p:scale>
          <a:sx n="108" d="100"/>
          <a:sy n="108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7D9BE84-FDB0-4BB8-A851-51004E275E84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88FE8-52DA-4EDF-9178-A504EB9661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3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708DE01-F05D-41D9-9232-7DA54F2E1FC9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F785F5-9F86-40D3-96CF-6A91DA64D8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1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0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6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8A067-C543-4852-A433-38F19CB580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CPA has a great contribution to humankind.  Bletchley park was the mecca</a:t>
            </a:r>
            <a:r>
              <a:rPr lang="en-US" baseline="0" dirty="0" smtClean="0">
                <a:latin typeface="Arial" pitchFamily="34" charset="0"/>
              </a:rPr>
              <a:t> of cryptanalysis + crypto during WWII.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2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CPA has a great contribution to humankind.  Bletchley park was the mecca</a:t>
            </a:r>
            <a:r>
              <a:rPr lang="en-US" baseline="0" dirty="0" smtClean="0">
                <a:latin typeface="Arial" pitchFamily="34" charset="0"/>
              </a:rPr>
              <a:t> of cryptanalysis + crypto during WWII.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3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CPA has a great contribution to humankind.  Bletchley park was the mecca</a:t>
            </a:r>
            <a:r>
              <a:rPr lang="en-US" baseline="0" dirty="0" smtClean="0">
                <a:latin typeface="Arial" pitchFamily="34" charset="0"/>
              </a:rPr>
              <a:t> of cryptanalysis + crypto during WWII.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5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8A067-C543-4852-A433-38F19CB580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9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5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5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Cryptography-Lect3.1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2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</a:defRPr>
            </a:lvl1pPr>
          </a:lstStyle>
          <a:p>
            <a:fld id="{36DA8278-8F4F-44C3-A7E1-BA3F58CF8B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5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209A-11D5-4A13-B5E3-394821CEE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784976" cy="14700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n-lt"/>
                <a:ea typeface="微软雅黑" panose="020B0503020204020204" pitchFamily="34" charset="-122"/>
              </a:rPr>
              <a:t>L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3.1</a:t>
            </a:r>
            <a:r>
              <a:rPr lang="en-US" sz="3600" dirty="0" smtClean="0">
                <a:latin typeface="+mn-lt"/>
                <a:ea typeface="微软雅黑" panose="020B0503020204020204" pitchFamily="34" charset="-122"/>
              </a:rPr>
              <a:t>: Three p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r</a:t>
            </a:r>
            <a:r>
              <a:rPr lang="en-US" sz="3600" dirty="0" smtClean="0">
                <a:latin typeface="+mn-lt"/>
                <a:ea typeface="微软雅黑" panose="020B0503020204020204" pitchFamily="34" charset="-122"/>
              </a:rPr>
              <a:t>inciples 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of Modern Cryptography</a:t>
            </a:r>
            <a:br>
              <a:rPr lang="en-US" altLang="zh-CN" sz="3600" dirty="0" smtClean="0">
                <a:latin typeface="+mn-lt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第</a:t>
            </a:r>
            <a:r>
              <a:rPr lang="en-US" altLang="zh-CN" sz="3600" dirty="0" smtClean="0">
                <a:latin typeface="+mn-lt"/>
                <a:ea typeface="微软雅黑" panose="020B0503020204020204" pitchFamily="34" charset="-122"/>
              </a:rPr>
              <a:t>3.1</a:t>
            </a:r>
            <a:r>
              <a:rPr lang="zh-CN" altLang="en-US" sz="3600" dirty="0" smtClean="0">
                <a:latin typeface="+mn-lt"/>
                <a:ea typeface="微软雅黑" panose="020B0503020204020204" pitchFamily="34" charset="-122"/>
              </a:rPr>
              <a:t>讲：现代密码学三原则</a:t>
            </a:r>
            <a:endParaRPr lang="zh-CN" altLang="en-US" sz="36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Lecturer: Zoe L. JIANG</a:t>
            </a:r>
            <a:r>
              <a:rPr lang="zh-CN" altLang="en-US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蒋琳</a:t>
            </a:r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643174" y="6355080"/>
            <a:ext cx="3730194" cy="365760"/>
          </a:xfrm>
        </p:spPr>
        <p:txBody>
          <a:bodyPr/>
          <a:lstStyle/>
          <a:p>
            <a:r>
              <a:rPr lang="en-US" smtClean="0"/>
              <a:t>S8101034Q-Modern Cryptography-Lect3.1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79964" y="504237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A309</a:t>
            </a:r>
          </a:p>
          <a:p>
            <a:pPr algn="ctr"/>
            <a:r>
              <a:rPr lang="en-US" altLang="zh-CN" dirty="0" smtClean="0"/>
              <a:t>Sep 20, 2018, 15:45-17:30</a:t>
            </a:r>
            <a:endParaRPr lang="zh-CN" altLang="en-US" dirty="0"/>
          </a:p>
        </p:txBody>
      </p:sp>
      <p:pic>
        <p:nvPicPr>
          <p:cNvPr id="10" name="Picture 9" descr="工业大学名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threat?</a:t>
            </a:r>
            <a:endParaRPr lang="en-US" sz="3200" dirty="0"/>
          </a:p>
        </p:txBody>
      </p:sp>
      <p:sp>
        <p:nvSpPr>
          <p:cNvPr id="23" name="Rectangle 86"/>
          <p:cNvSpPr/>
          <p:nvPr/>
        </p:nvSpPr>
        <p:spPr>
          <a:xfrm>
            <a:off x="552804" y="4736757"/>
            <a:ext cx="80010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cs typeface="Arial"/>
              </a:rPr>
              <a:t>Adversary has no knowledge about </a:t>
            </a:r>
            <a:r>
              <a:rPr lang="en-US" sz="2600" b="1" dirty="0" smtClean="0">
                <a:solidFill>
                  <a:srgbClr val="800000"/>
                </a:solidFill>
                <a:cs typeface="Arial"/>
              </a:rPr>
              <a:t>k</a:t>
            </a:r>
            <a:r>
              <a:rPr lang="en-US" sz="2600" dirty="0" smtClean="0">
                <a:cs typeface="Arial"/>
              </a:rPr>
              <a:t>!</a:t>
            </a:r>
            <a:endParaRPr lang="en-US" sz="2600" b="1" dirty="0">
              <a:solidFill>
                <a:srgbClr val="800000"/>
              </a:solidFill>
              <a:cs typeface="Arial"/>
            </a:endParaRPr>
          </a:p>
        </p:txBody>
      </p:sp>
      <p:cxnSp>
        <p:nvCxnSpPr>
          <p:cNvPr id="25" name="Łącznik prosty ze strzałką 36"/>
          <p:cNvCxnSpPr/>
          <p:nvPr/>
        </p:nvCxnSpPr>
        <p:spPr>
          <a:xfrm>
            <a:off x="4716016" y="2340567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94"/>
          <p:cNvSpPr/>
          <p:nvPr/>
        </p:nvSpPr>
        <p:spPr>
          <a:xfrm>
            <a:off x="3776243" y="2447612"/>
            <a:ext cx="1025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cs typeface="Arial"/>
              </a:rPr>
              <a:t>knows</a:t>
            </a:r>
            <a:endParaRPr lang="en-US" sz="2000" b="1" dirty="0">
              <a:solidFill>
                <a:srgbClr val="800000"/>
              </a:solidFill>
              <a:cs typeface="Arial"/>
            </a:endParaRPr>
          </a:p>
        </p:txBody>
      </p:sp>
      <p:pic>
        <p:nvPicPr>
          <p:cNvPr id="27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3492" y="3355036"/>
            <a:ext cx="228600" cy="13208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380" y="1592724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609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26"/>
          <p:cNvCxnSpPr>
            <a:stCxn id="37" idx="3"/>
            <a:endCxn id="38" idx="1"/>
          </p:cNvCxnSpPr>
          <p:nvPr/>
        </p:nvCxnSpPr>
        <p:spPr>
          <a:xfrm>
            <a:off x="3677004" y="2298127"/>
            <a:ext cx="219114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105610" y="2727245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7704348" y="2812810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51520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251520" y="228215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164836" y="2067294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868144" y="2072798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39" name="Straight Arrow Connector 54"/>
          <p:cNvCxnSpPr/>
          <p:nvPr/>
        </p:nvCxnSpPr>
        <p:spPr>
          <a:xfrm>
            <a:off x="1763688" y="228215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70425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41" name="Group 62"/>
          <p:cNvGrpSpPr/>
          <p:nvPr/>
        </p:nvGrpSpPr>
        <p:grpSpPr>
          <a:xfrm>
            <a:off x="1815141" y="2647338"/>
            <a:ext cx="1080120" cy="576064"/>
            <a:chOff x="1619672" y="2636912"/>
            <a:chExt cx="1080120" cy="576064"/>
          </a:xfrm>
        </p:grpSpPr>
        <p:cxnSp>
          <p:nvCxnSpPr>
            <p:cNvPr id="42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450837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45" name="Group 68"/>
          <p:cNvGrpSpPr/>
          <p:nvPr/>
        </p:nvGrpSpPr>
        <p:grpSpPr>
          <a:xfrm>
            <a:off x="6507054" y="2637852"/>
            <a:ext cx="1080120" cy="576064"/>
            <a:chOff x="6516216" y="2564904"/>
            <a:chExt cx="1080120" cy="576064"/>
          </a:xfrm>
        </p:grpSpPr>
        <p:cxnSp>
          <p:nvCxnSpPr>
            <p:cNvPr id="46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69"/>
          <p:cNvCxnSpPr/>
          <p:nvPr/>
        </p:nvCxnSpPr>
        <p:spPr>
          <a:xfrm>
            <a:off x="7380312" y="228215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452320" y="185011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8216788" y="2740802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258" y="2830341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1221" y="3357587"/>
            <a:ext cx="228600" cy="1320800"/>
          </a:xfrm>
          <a:prstGeom prst="rect">
            <a:avLst/>
          </a:prstGeom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57123" y="3683201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23"/>
          <p:cNvSpPr/>
          <p:nvPr/>
        </p:nvSpPr>
        <p:spPr>
          <a:xfrm>
            <a:off x="380944" y="972017"/>
            <a:ext cx="8229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Attempt 1:</a:t>
            </a:r>
            <a:r>
              <a:rPr lang="en-US" sz="3200" dirty="0" smtClean="0">
                <a:cs typeface="Arial"/>
              </a:rPr>
              <a:t> adversary can </a:t>
            </a:r>
            <a:r>
              <a:rPr lang="en-US" sz="3200" dirty="0" smtClean="0">
                <a:solidFill>
                  <a:srgbClr val="FF0000"/>
                </a:solidFill>
                <a:cs typeface="Arial"/>
              </a:rPr>
              <a:t>see</a:t>
            </a:r>
            <a:r>
              <a:rPr lang="en-US" sz="3200" dirty="0" smtClean="0">
                <a:cs typeface="Arial"/>
              </a:rPr>
              <a:t> the </a:t>
            </a:r>
            <a:r>
              <a:rPr lang="en-US" sz="3200" dirty="0" err="1" smtClean="0">
                <a:cs typeface="Arial"/>
              </a:rPr>
              <a:t>ciphertext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b="1" dirty="0" smtClean="0">
                <a:solidFill>
                  <a:srgbClr val="C0504D"/>
                </a:solidFill>
                <a:cs typeface="Arial"/>
              </a:rPr>
              <a:t>c</a:t>
            </a:r>
            <a:endParaRPr lang="en-US" sz="2000" b="1" dirty="0">
              <a:solidFill>
                <a:srgbClr val="C0504D"/>
              </a:solidFill>
              <a:cs typeface="Arial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84392" y="5289932"/>
            <a:ext cx="7487026" cy="46165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itchFamily="34" charset="0"/>
              </a:rPr>
              <a:t>COA (</a:t>
            </a:r>
            <a:r>
              <a:rPr lang="en-US" sz="2400" dirty="0" err="1" smtClean="0">
                <a:cs typeface="Arial" pitchFamily="34" charset="0"/>
              </a:rPr>
              <a:t>Ciphertext</a:t>
            </a:r>
            <a:r>
              <a:rPr lang="en-US" sz="2400" dirty="0" smtClean="0">
                <a:cs typeface="Arial" pitchFamily="34" charset="0"/>
              </a:rPr>
              <a:t>-Only Attack)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唯密文攻击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9" name="Rectangle 46"/>
          <p:cNvSpPr/>
          <p:nvPr/>
        </p:nvSpPr>
        <p:spPr>
          <a:xfrm>
            <a:off x="340815" y="5928601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</a:t>
            </a:r>
            <a:r>
              <a:rPr lang="en-US" altLang="zh-CN" sz="3200" dirty="0" smtClean="0">
                <a:cs typeface="Arial"/>
              </a:rPr>
              <a:t>the adversary strong enough</a:t>
            </a:r>
            <a:r>
              <a:rPr lang="en-US" sz="3200" dirty="0" smtClean="0">
                <a:cs typeface="Arial"/>
              </a:rPr>
              <a:t>? </a:t>
            </a:r>
            <a:r>
              <a:rPr lang="en-US" sz="3200" b="1" u="sng" dirty="0" smtClean="0">
                <a:cs typeface="Arial"/>
              </a:rPr>
              <a:t>A:</a:t>
            </a:r>
            <a:endParaRPr lang="en-US" sz="2000" dirty="0">
              <a:cs typeface="Arial"/>
            </a:endParaRPr>
          </a:p>
        </p:txBody>
      </p:sp>
      <p:sp>
        <p:nvSpPr>
          <p:cNvPr id="60" name="Rectangle 46"/>
          <p:cNvSpPr/>
          <p:nvPr/>
        </p:nvSpPr>
        <p:spPr>
          <a:xfrm>
            <a:off x="6684687" y="5928600"/>
            <a:ext cx="10227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No!</a:t>
            </a:r>
            <a:endParaRPr lang="en-US" sz="2000" dirty="0">
              <a:cs typeface="Arial"/>
            </a:endParaRPr>
          </a:p>
        </p:txBody>
      </p:sp>
      <p:sp>
        <p:nvSpPr>
          <p:cNvPr id="54" name="矩形 53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3" grpId="0"/>
      <p:bldP spid="35" grpId="0"/>
      <p:bldP spid="37" grpId="0" animBg="1"/>
      <p:bldP spid="38" grpId="0" animBg="1"/>
      <p:bldP spid="40" grpId="0"/>
      <p:bldP spid="44" grpId="0"/>
      <p:bldP spid="49" grpId="0"/>
      <p:bldP spid="50" grpId="0"/>
      <p:bldP spid="57" grpId="0" animBg="1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86"/>
          <p:cNvSpPr/>
          <p:nvPr/>
        </p:nvSpPr>
        <p:spPr>
          <a:xfrm>
            <a:off x="552804" y="4808765"/>
            <a:ext cx="80010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cs typeface="Arial"/>
              </a:rPr>
              <a:t>Adversary has no knowledge about </a:t>
            </a:r>
            <a:r>
              <a:rPr lang="en-US" sz="2600" b="1" dirty="0" smtClean="0">
                <a:solidFill>
                  <a:srgbClr val="800000"/>
                </a:solidFill>
                <a:cs typeface="Arial"/>
              </a:rPr>
              <a:t>k</a:t>
            </a:r>
            <a:r>
              <a:rPr lang="en-US" sz="2600" dirty="0" smtClean="0">
                <a:cs typeface="Arial"/>
              </a:rPr>
              <a:t>!</a:t>
            </a:r>
            <a:endParaRPr lang="en-US" sz="2600" b="1" dirty="0">
              <a:solidFill>
                <a:srgbClr val="800000"/>
              </a:solidFill>
              <a:cs typeface="Arial"/>
            </a:endParaRPr>
          </a:p>
        </p:txBody>
      </p:sp>
      <p:pic>
        <p:nvPicPr>
          <p:cNvPr id="27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470501"/>
            <a:ext cx="228600" cy="13208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380" y="1664732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22170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26"/>
          <p:cNvCxnSpPr>
            <a:stCxn id="37" idx="3"/>
            <a:endCxn id="38" idx="1"/>
          </p:cNvCxnSpPr>
          <p:nvPr/>
        </p:nvCxnSpPr>
        <p:spPr>
          <a:xfrm>
            <a:off x="3677004" y="2370135"/>
            <a:ext cx="219114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105610" y="279925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7704348" y="2884818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51520" y="1892501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251520" y="235416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164836" y="2139302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868144" y="2144806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39" name="Straight Arrow Connector 54"/>
          <p:cNvCxnSpPr/>
          <p:nvPr/>
        </p:nvCxnSpPr>
        <p:spPr>
          <a:xfrm>
            <a:off x="1763688" y="23541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704256" y="1892501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41" name="Group 62"/>
          <p:cNvGrpSpPr/>
          <p:nvPr/>
        </p:nvGrpSpPr>
        <p:grpSpPr>
          <a:xfrm>
            <a:off x="1815141" y="2719346"/>
            <a:ext cx="1080120" cy="576064"/>
            <a:chOff x="1619672" y="2636912"/>
            <a:chExt cx="1080120" cy="576064"/>
          </a:xfrm>
        </p:grpSpPr>
        <p:cxnSp>
          <p:nvCxnSpPr>
            <p:cNvPr id="42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4508376" y="1892501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45" name="Group 68"/>
          <p:cNvGrpSpPr/>
          <p:nvPr/>
        </p:nvGrpSpPr>
        <p:grpSpPr>
          <a:xfrm>
            <a:off x="6624228" y="2699626"/>
            <a:ext cx="1080120" cy="576064"/>
            <a:chOff x="6516216" y="2564904"/>
            <a:chExt cx="1080120" cy="576064"/>
          </a:xfrm>
        </p:grpSpPr>
        <p:cxnSp>
          <p:nvCxnSpPr>
            <p:cNvPr id="46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69"/>
          <p:cNvCxnSpPr/>
          <p:nvPr/>
        </p:nvCxnSpPr>
        <p:spPr>
          <a:xfrm>
            <a:off x="7380312" y="235416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452320" y="1922118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8216788" y="281281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258" y="2902349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261" y="3450678"/>
            <a:ext cx="228600" cy="1320800"/>
          </a:xfrm>
          <a:prstGeom prst="rect">
            <a:avLst/>
          </a:prstGeom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25298" y="3757360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23"/>
          <p:cNvSpPr/>
          <p:nvPr/>
        </p:nvSpPr>
        <p:spPr>
          <a:xfrm>
            <a:off x="380944" y="881018"/>
            <a:ext cx="8229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rial"/>
              </a:rPr>
              <a:t>Attempt </a:t>
            </a:r>
            <a:r>
              <a:rPr lang="en-US" altLang="zh-CN" sz="2800" b="1" dirty="0" smtClean="0">
                <a:cs typeface="Arial"/>
              </a:rPr>
              <a:t>2</a:t>
            </a:r>
            <a:r>
              <a:rPr lang="en-US" sz="2800" b="1" dirty="0" smtClean="0">
                <a:cs typeface="Arial"/>
              </a:rPr>
              <a:t>:</a:t>
            </a:r>
            <a:r>
              <a:rPr lang="en-US" sz="2800" dirty="0" smtClean="0">
                <a:cs typeface="Arial"/>
              </a:rPr>
              <a:t> adversary can </a:t>
            </a:r>
            <a:r>
              <a:rPr lang="en-US" sz="2800" dirty="0" smtClean="0">
                <a:solidFill>
                  <a:srgbClr val="FF0000"/>
                </a:solidFill>
                <a:cs typeface="Arial"/>
              </a:rPr>
              <a:t>see</a:t>
            </a:r>
            <a:r>
              <a:rPr lang="en-US" sz="2800" dirty="0" smtClean="0">
                <a:cs typeface="Arial"/>
              </a:rPr>
              <a:t> the pair</a:t>
            </a:r>
            <a:r>
              <a:rPr lang="en-US" altLang="zh-CN" sz="2800" dirty="0" smtClean="0">
                <a:cs typeface="Arial"/>
              </a:rPr>
              <a:t>s</a:t>
            </a:r>
            <a:r>
              <a:rPr lang="en-US" sz="2800" dirty="0" smtClean="0">
                <a:cs typeface="Arial"/>
              </a:rPr>
              <a:t> of plaintext and </a:t>
            </a:r>
            <a:r>
              <a:rPr lang="en-US" sz="2800" dirty="0" err="1" smtClean="0">
                <a:cs typeface="Arial"/>
              </a:rPr>
              <a:t>ciphertext</a:t>
            </a:r>
            <a:r>
              <a:rPr lang="en-US" sz="2800" dirty="0" smtClean="0">
                <a:cs typeface="Arial"/>
              </a:rPr>
              <a:t> </a:t>
            </a:r>
            <a:r>
              <a:rPr lang="en-US" sz="2800" b="1" dirty="0">
                <a:solidFill>
                  <a:srgbClr val="C0504D"/>
                </a:solidFill>
                <a:cs typeface="Arial"/>
              </a:rPr>
              <a:t>(m, </a:t>
            </a:r>
            <a:r>
              <a:rPr lang="en-US" altLang="zh-CN" sz="2800" b="1" dirty="0">
                <a:solidFill>
                  <a:srgbClr val="C0504D"/>
                </a:solidFill>
                <a:cs typeface="Arial"/>
              </a:rPr>
              <a:t>c</a:t>
            </a:r>
            <a:r>
              <a:rPr lang="en-US" sz="2800" b="1" dirty="0">
                <a:solidFill>
                  <a:srgbClr val="C0504D"/>
                </a:solidFill>
                <a:cs typeface="Arial"/>
              </a:rPr>
              <a:t>)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80944" y="5289932"/>
            <a:ext cx="8424936" cy="523210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dirty="0" smtClean="0">
                <a:cs typeface="Arial" pitchFamily="34" charset="0"/>
              </a:rPr>
              <a:t>KPA (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Known</a:t>
            </a:r>
            <a:r>
              <a:rPr lang="en-US" sz="2800" dirty="0" smtClean="0">
                <a:cs typeface="Arial" pitchFamily="34" charset="0"/>
              </a:rPr>
              <a:t>-Plaintext Attack)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已知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明文攻击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9394" y="4014728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60032" y="3682356"/>
            <a:ext cx="1540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Previous pair</a:t>
            </a:r>
            <a:endParaRPr lang="zh-CN" altLang="en-US" sz="2000" dirty="0"/>
          </a:p>
        </p:txBody>
      </p:sp>
      <p:sp>
        <p:nvSpPr>
          <p:cNvPr id="55" name="Rectangle 46"/>
          <p:cNvSpPr/>
          <p:nvPr/>
        </p:nvSpPr>
        <p:spPr>
          <a:xfrm>
            <a:off x="340815" y="5928601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</a:t>
            </a:r>
            <a:r>
              <a:rPr lang="en-US" altLang="zh-CN" sz="3200" dirty="0" smtClean="0">
                <a:cs typeface="Arial"/>
              </a:rPr>
              <a:t>the adversary strong enough</a:t>
            </a:r>
            <a:r>
              <a:rPr lang="en-US" sz="3200" dirty="0" smtClean="0">
                <a:cs typeface="Arial"/>
              </a:rPr>
              <a:t>? </a:t>
            </a:r>
            <a:r>
              <a:rPr lang="en-US" sz="3200" b="1" u="sng" dirty="0" smtClean="0">
                <a:cs typeface="Arial"/>
              </a:rPr>
              <a:t>A:</a:t>
            </a:r>
            <a:endParaRPr lang="en-US" sz="2000" dirty="0">
              <a:cs typeface="Arial"/>
            </a:endParaRPr>
          </a:p>
        </p:txBody>
      </p:sp>
      <p:sp>
        <p:nvSpPr>
          <p:cNvPr id="58" name="Rectangle 46"/>
          <p:cNvSpPr/>
          <p:nvPr/>
        </p:nvSpPr>
        <p:spPr>
          <a:xfrm>
            <a:off x="6684687" y="5928600"/>
            <a:ext cx="10227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No!</a:t>
            </a:r>
            <a:endParaRPr lang="en-US" sz="2000" dirty="0">
              <a:cs typeface="Arial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threat?</a:t>
            </a:r>
            <a:endParaRPr lang="en-US" sz="3200" dirty="0"/>
          </a:p>
        </p:txBody>
      </p:sp>
      <p:sp>
        <p:nvSpPr>
          <p:cNvPr id="59" name="矩形 58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/>
      <p:bldP spid="5" grpId="0"/>
      <p:bldP spid="55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rved Down Arrow 28"/>
          <p:cNvSpPr/>
          <p:nvPr/>
        </p:nvSpPr>
        <p:spPr>
          <a:xfrm rot="13331971" flipV="1">
            <a:off x="3703097" y="2495181"/>
            <a:ext cx="5635467" cy="1222393"/>
          </a:xfrm>
          <a:prstGeom prst="curvedDownArrow">
            <a:avLst>
              <a:gd name="adj1" fmla="val 25000"/>
              <a:gd name="adj2" fmla="val 446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encrypted-tbn1.gstatic.com/images?q=tbn:ANd9GcQfn6rY7sAIEyIJGE-T_kK4xgydmOUQV3YaCliBbsDJioWQ4eFTqHZQ6fS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pMACylGLjhK91RPWW9906zJ7iN8MHU6PecGZ3KRIzWG_ZoeizEs0Hh6H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02" y="5061410"/>
            <a:ext cx="1199778" cy="16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783315" y="3538317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Loc</a:t>
            </a:r>
            <a:r>
              <a:rPr lang="en-US" sz="1600" baseline="-25000" dirty="0" smtClean="0"/>
              <a:t>1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33165" y="3577741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Loc</a:t>
            </a:r>
            <a:r>
              <a:rPr lang="en-US" sz="1600" baseline="-25000" dirty="0"/>
              <a:t>2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43115" y="3075638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/>
              <a:t>Loc</a:t>
            </a:r>
            <a:r>
              <a:rPr lang="en-US" sz="1600" baseline="-25000" dirty="0"/>
              <a:t>3</a:t>
            </a:r>
            <a:endParaRPr lang="en-US" sz="1600" baseline="-25000" dirty="0" smtClean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99" y="2541205"/>
            <a:ext cx="813817" cy="70005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183438" y="3262901"/>
            <a:ext cx="222129" cy="310115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42144" y="3226884"/>
            <a:ext cx="411538" cy="346132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32274" y="3231651"/>
            <a:ext cx="576021" cy="16177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2661047" cy="1152128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15" idx="2"/>
          </p:cNvCxnSpPr>
          <p:nvPr/>
        </p:nvCxnSpPr>
        <p:spPr>
          <a:xfrm flipH="1" flipV="1">
            <a:off x="2110426" y="3876871"/>
            <a:ext cx="1957520" cy="999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267472" y="3972531"/>
            <a:ext cx="1058218" cy="7600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H="1" flipV="1">
            <a:off x="3770226" y="3414192"/>
            <a:ext cx="630338" cy="1146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80112" y="5524919"/>
            <a:ext cx="2073861" cy="424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7"/>
          <p:cNvSpPr txBox="1">
            <a:spLocks noChangeArrowheads="1"/>
          </p:cNvSpPr>
          <p:nvPr/>
        </p:nvSpPr>
        <p:spPr bwMode="auto">
          <a:xfrm rot="692829">
            <a:off x="5674035" y="527215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 rot="692829">
            <a:off x="6679607" y="549576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 rot="692829">
            <a:off x="5824020" y="580327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02580" y="4509120"/>
            <a:ext cx="120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Axis 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07356" y="1403484"/>
            <a:ext cx="136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8000"/>
                </a:solidFill>
              </a:rPr>
              <a:t>Allied Power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Cryptography-Lect3.1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9069" y="5484488"/>
            <a:ext cx="1031948" cy="656577"/>
          </a:xfrm>
          <a:prstGeom prst="rect">
            <a:avLst/>
          </a:prstGeom>
        </p:spPr>
      </p:pic>
      <p:sp>
        <p:nvSpPr>
          <p:cNvPr id="42" name="Text Box 7"/>
          <p:cNvSpPr txBox="1">
            <a:spLocks noChangeArrowheads="1"/>
          </p:cNvSpPr>
          <p:nvPr/>
        </p:nvSpPr>
        <p:spPr bwMode="auto">
          <a:xfrm rot="2342121">
            <a:off x="5755548" y="1919072"/>
            <a:ext cx="17077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PLoc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(PLoc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 rot="2342121">
            <a:off x="6980702" y="2916193"/>
            <a:ext cx="17077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PLoc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(PLoc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4311" y="4649440"/>
            <a:ext cx="63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COA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428636" y="2649997"/>
            <a:ext cx="58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KPA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29" y="1925216"/>
            <a:ext cx="611806" cy="611806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 rot="13093243" flipV="1">
            <a:off x="2579078" y="2772207"/>
            <a:ext cx="5264647" cy="1120921"/>
          </a:xfrm>
          <a:prstGeom prst="curvedDownArrow">
            <a:avLst>
              <a:gd name="adj1" fmla="val 25000"/>
              <a:gd name="adj2" fmla="val 446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An example</a:t>
            </a:r>
            <a:endParaRPr lang="en-US" sz="3200" dirty="0"/>
          </a:p>
        </p:txBody>
      </p:sp>
      <p:sp>
        <p:nvSpPr>
          <p:cNvPr id="49" name="矩形 48">
            <a:hlinkClick r:id="rId9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" grpId="0"/>
      <p:bldP spid="16" grpId="0"/>
      <p:bldP spid="17" grpId="0"/>
      <p:bldP spid="43" grpId="0"/>
      <p:bldP spid="45" grpId="0"/>
      <p:bldP spid="46" grpId="0"/>
      <p:bldP spid="4" grpId="0"/>
      <p:bldP spid="39" grpId="0"/>
      <p:bldP spid="42" grpId="0"/>
      <p:bldP spid="44" grpId="0"/>
      <p:bldP spid="11" grpId="0"/>
      <p:bldP spid="47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55386" y="5885436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spcBef>
                <a:spcPct val="50000"/>
              </a:spcBef>
              <a:buFont typeface="Wingdings" charset="2"/>
              <a:buChar char="q"/>
              <a:defRPr sz="2000"/>
            </a:lvl1pPr>
          </a:lstStyle>
          <a:p>
            <a:r>
              <a:rPr lang="en-US" dirty="0"/>
              <a:t>CPA shortened WWII by 2-3 Years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61066" y="1004760"/>
            <a:ext cx="6345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/>
              <a:t>Break of German codes by British during WW II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1026" name="Picture 2" descr="https://encrypted-tbn1.gstatic.com/images?q=tbn:ANd9GcQfn6rY7sAIEyIJGE-T_kK4xgydmOUQV3YaCliBbsDJioWQ4eFTqHZQ6fS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pMACylGLjhK91RPWW9906zJ7iN8MHU6PecGZ3KRIzWG_ZoeizEs0Hh6H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02" y="5061410"/>
            <a:ext cx="1199778" cy="16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99" y="2685221"/>
            <a:ext cx="813817" cy="70005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3267472" y="3573016"/>
            <a:ext cx="4386501" cy="23762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7"/>
          <p:cNvSpPr txBox="1">
            <a:spLocks noChangeArrowheads="1"/>
          </p:cNvSpPr>
          <p:nvPr/>
        </p:nvSpPr>
        <p:spPr bwMode="auto">
          <a:xfrm rot="1855305">
            <a:off x="4831382" y="4809535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02580" y="4509120"/>
            <a:ext cx="120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Axis 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07356" y="1547500"/>
            <a:ext cx="136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8000"/>
                </a:solidFill>
              </a:rPr>
              <a:t>Allied Power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Cryptography-Lect3.1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0477" y="2809756"/>
            <a:ext cx="584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CPA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29" y="2069232"/>
            <a:ext cx="611806" cy="611806"/>
          </a:xfrm>
          <a:prstGeom prst="rect">
            <a:avLst/>
          </a:prstGeom>
        </p:spPr>
      </p:pic>
      <p:sp>
        <p:nvSpPr>
          <p:cNvPr id="6" name="弧形 5"/>
          <p:cNvSpPr/>
          <p:nvPr/>
        </p:nvSpPr>
        <p:spPr>
          <a:xfrm>
            <a:off x="2190386" y="2025106"/>
            <a:ext cx="917624" cy="611806"/>
          </a:xfrm>
          <a:prstGeom prst="arc">
            <a:avLst>
              <a:gd name="adj1" fmla="val 17309354"/>
              <a:gd name="adj2" fmla="val 404914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02658" y="2100100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Loc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166845" y="1767233"/>
            <a:ext cx="212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Chosen by adversary</a:t>
            </a:r>
            <a:endParaRPr lang="zh-CN" altLang="en-US" dirty="0"/>
          </a:p>
        </p:txBody>
      </p:sp>
      <p:sp>
        <p:nvSpPr>
          <p:cNvPr id="22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An example</a:t>
            </a:r>
            <a:endParaRPr lang="en-US" sz="3200" dirty="0"/>
          </a:p>
        </p:txBody>
      </p:sp>
      <p:sp>
        <p:nvSpPr>
          <p:cNvPr id="23" name="矩形 22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Curved Down Arrow 28"/>
          <p:cNvSpPr/>
          <p:nvPr/>
        </p:nvSpPr>
        <p:spPr>
          <a:xfrm rot="13331971" flipV="1">
            <a:off x="3024153" y="2692141"/>
            <a:ext cx="4150434" cy="850288"/>
          </a:xfrm>
          <a:prstGeom prst="curvedDownArrow">
            <a:avLst>
              <a:gd name="adj1" fmla="val 25000"/>
              <a:gd name="adj2" fmla="val 446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 rot="2342121">
            <a:off x="4929455" y="2744902"/>
            <a:ext cx="17077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600" dirty="0" smtClean="0">
                <a:solidFill>
                  <a:srgbClr val="FF0000"/>
                </a:solidFill>
              </a:rPr>
              <a:t>(PLoc</a:t>
            </a:r>
            <a:r>
              <a:rPr lang="en-US" sz="1600" baseline="-250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7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" grpId="0"/>
      <p:bldP spid="39" grpId="0"/>
      <p:bldP spid="11" grpId="0"/>
      <p:bldP spid="6" grpId="0" animBg="1"/>
      <p:bldP spid="9" grpId="0"/>
      <p:bldP spid="21" grpId="0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6"/>
          <p:cNvSpPr/>
          <p:nvPr/>
        </p:nvSpPr>
        <p:spPr>
          <a:xfrm>
            <a:off x="552804" y="4736757"/>
            <a:ext cx="80010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cs typeface="Arial"/>
              </a:rPr>
              <a:t>Adversary has no knowledge about </a:t>
            </a:r>
            <a:r>
              <a:rPr lang="en-US" sz="2600" b="1" dirty="0" smtClean="0">
                <a:solidFill>
                  <a:srgbClr val="800000"/>
                </a:solidFill>
                <a:cs typeface="Arial"/>
              </a:rPr>
              <a:t>k</a:t>
            </a:r>
            <a:r>
              <a:rPr lang="en-US" sz="2600" dirty="0" smtClean="0">
                <a:cs typeface="Arial"/>
              </a:rPr>
              <a:t>!</a:t>
            </a:r>
            <a:endParaRPr lang="en-US" sz="2600" b="1" dirty="0">
              <a:solidFill>
                <a:srgbClr val="800000"/>
              </a:solidFill>
              <a:cs typeface="Arial"/>
            </a:endParaRPr>
          </a:p>
        </p:txBody>
      </p:sp>
      <p:pic>
        <p:nvPicPr>
          <p:cNvPr id="27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398493"/>
            <a:ext cx="228600" cy="13208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0479" y="1712487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609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26"/>
          <p:cNvCxnSpPr>
            <a:stCxn id="37" idx="3"/>
            <a:endCxn id="38" idx="1"/>
          </p:cNvCxnSpPr>
          <p:nvPr/>
        </p:nvCxnSpPr>
        <p:spPr>
          <a:xfrm>
            <a:off x="3677004" y="2298127"/>
            <a:ext cx="219114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105610" y="2727245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7704348" y="2812810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51520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251520" y="228215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164836" y="2067294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868144" y="2072798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39" name="Straight Arrow Connector 54"/>
          <p:cNvCxnSpPr/>
          <p:nvPr/>
        </p:nvCxnSpPr>
        <p:spPr>
          <a:xfrm>
            <a:off x="1763688" y="228215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70425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41" name="Group 62"/>
          <p:cNvGrpSpPr/>
          <p:nvPr/>
        </p:nvGrpSpPr>
        <p:grpSpPr>
          <a:xfrm>
            <a:off x="1815141" y="2647338"/>
            <a:ext cx="1080120" cy="576064"/>
            <a:chOff x="1619672" y="2636912"/>
            <a:chExt cx="1080120" cy="576064"/>
          </a:xfrm>
        </p:grpSpPr>
        <p:cxnSp>
          <p:nvCxnSpPr>
            <p:cNvPr id="42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450837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45" name="Group 68"/>
          <p:cNvGrpSpPr/>
          <p:nvPr/>
        </p:nvGrpSpPr>
        <p:grpSpPr>
          <a:xfrm>
            <a:off x="6624228" y="2627618"/>
            <a:ext cx="1080120" cy="576064"/>
            <a:chOff x="6516216" y="2564904"/>
            <a:chExt cx="1080120" cy="576064"/>
          </a:xfrm>
        </p:grpSpPr>
        <p:cxnSp>
          <p:nvCxnSpPr>
            <p:cNvPr id="46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69"/>
          <p:cNvCxnSpPr/>
          <p:nvPr/>
        </p:nvCxnSpPr>
        <p:spPr>
          <a:xfrm>
            <a:off x="7380312" y="228215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452320" y="185011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8216788" y="2740802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258" y="2830341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261" y="3378670"/>
            <a:ext cx="228600" cy="1320800"/>
          </a:xfrm>
          <a:prstGeom prst="rect">
            <a:avLst/>
          </a:prstGeom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25298" y="368535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23"/>
          <p:cNvSpPr/>
          <p:nvPr/>
        </p:nvSpPr>
        <p:spPr>
          <a:xfrm>
            <a:off x="380944" y="881018"/>
            <a:ext cx="82296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rial"/>
              </a:rPr>
              <a:t>Attempt </a:t>
            </a:r>
            <a:r>
              <a:rPr lang="en-US" altLang="zh-CN" sz="2800" b="1" dirty="0" smtClean="0">
                <a:cs typeface="Arial"/>
              </a:rPr>
              <a:t>3</a:t>
            </a:r>
            <a:r>
              <a:rPr lang="en-US" sz="2800" b="1" dirty="0" smtClean="0">
                <a:cs typeface="Arial"/>
              </a:rPr>
              <a:t>:</a:t>
            </a:r>
            <a:r>
              <a:rPr lang="en-US" sz="2800" dirty="0" smtClean="0">
                <a:cs typeface="Arial"/>
              </a:rPr>
              <a:t> adversary can </a:t>
            </a:r>
            <a:r>
              <a:rPr lang="en-US" altLang="zh-CN" sz="2800" dirty="0" smtClean="0">
                <a:solidFill>
                  <a:srgbClr val="FF0000"/>
                </a:solidFill>
                <a:cs typeface="Arial"/>
              </a:rPr>
              <a:t>choose</a:t>
            </a:r>
            <a:r>
              <a:rPr lang="en-US" sz="2800" dirty="0" smtClean="0">
                <a:cs typeface="Arial"/>
              </a:rPr>
              <a:t> the plaintext </a:t>
            </a:r>
            <a:r>
              <a:rPr lang="en-US" altLang="zh-CN" sz="2800" b="1" dirty="0">
                <a:solidFill>
                  <a:srgbClr val="C0504D"/>
                </a:solidFill>
                <a:cs typeface="Arial"/>
              </a:rPr>
              <a:t>m </a:t>
            </a:r>
            <a:r>
              <a:rPr lang="en-US" altLang="zh-CN" sz="2800" dirty="0" smtClean="0">
                <a:cs typeface="Arial"/>
              </a:rPr>
              <a:t>and get the corresponding</a:t>
            </a:r>
            <a:r>
              <a:rPr lang="en-US" sz="2800" dirty="0" smtClean="0">
                <a:cs typeface="Arial"/>
              </a:rPr>
              <a:t> </a:t>
            </a:r>
            <a:r>
              <a:rPr lang="en-US" sz="2800" dirty="0" err="1" smtClean="0">
                <a:cs typeface="Arial"/>
              </a:rPr>
              <a:t>ciphertext</a:t>
            </a:r>
            <a:r>
              <a:rPr lang="en-US" sz="2800" dirty="0" smtClean="0">
                <a:cs typeface="Arial"/>
              </a:rPr>
              <a:t> </a:t>
            </a:r>
            <a:r>
              <a:rPr lang="en-US" altLang="zh-CN" sz="2800" b="1" dirty="0" smtClean="0">
                <a:solidFill>
                  <a:srgbClr val="C0504D"/>
                </a:solidFill>
                <a:cs typeface="Arial"/>
              </a:rPr>
              <a:t>c</a:t>
            </a:r>
            <a:r>
              <a:rPr lang="en-US" altLang="zh-CN" sz="2800" dirty="0" smtClean="0">
                <a:cs typeface="Arial"/>
              </a:rPr>
              <a:t> under the same k</a:t>
            </a:r>
            <a:endParaRPr lang="en-US" altLang="zh-CN" sz="2800" dirty="0">
              <a:cs typeface="Arial"/>
            </a:endParaRPr>
          </a:p>
          <a:p>
            <a:endParaRPr lang="en-US" b="1" dirty="0">
              <a:solidFill>
                <a:srgbClr val="C0504D"/>
              </a:solidFill>
              <a:cs typeface="Arial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80944" y="5289932"/>
            <a:ext cx="8424936" cy="523210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dirty="0" smtClean="0">
                <a:cs typeface="Arial" pitchFamily="34" charset="0"/>
              </a:rPr>
              <a:t>CPA (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Chosen</a:t>
            </a:r>
            <a:r>
              <a:rPr lang="en-US" sz="2800" dirty="0" smtClean="0">
                <a:cs typeface="Arial" pitchFamily="34" charset="0"/>
              </a:rPr>
              <a:t>-Plaintext Attack)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选择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明文攻击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9394" y="3942720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Rectangle 46"/>
          <p:cNvSpPr/>
          <p:nvPr/>
        </p:nvSpPr>
        <p:spPr>
          <a:xfrm>
            <a:off x="340815" y="5928601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</a:t>
            </a:r>
            <a:r>
              <a:rPr lang="en-US" altLang="zh-CN" sz="3200" dirty="0" smtClean="0">
                <a:cs typeface="Arial"/>
              </a:rPr>
              <a:t>the adversary strong enough</a:t>
            </a:r>
            <a:r>
              <a:rPr lang="en-US" sz="3200" dirty="0" smtClean="0">
                <a:cs typeface="Arial"/>
              </a:rPr>
              <a:t>? </a:t>
            </a:r>
            <a:r>
              <a:rPr lang="en-US" sz="3200" b="1" u="sng" dirty="0" smtClean="0">
                <a:cs typeface="Arial"/>
              </a:rPr>
              <a:t>A:</a:t>
            </a:r>
            <a:endParaRPr lang="en-US" sz="2000" dirty="0">
              <a:cs typeface="Arial"/>
            </a:endParaRPr>
          </a:p>
        </p:txBody>
      </p:sp>
      <p:sp>
        <p:nvSpPr>
          <p:cNvPr id="58" name="Rectangle 46"/>
          <p:cNvSpPr/>
          <p:nvPr/>
        </p:nvSpPr>
        <p:spPr>
          <a:xfrm>
            <a:off x="6684687" y="5928600"/>
            <a:ext cx="10227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No!</a:t>
            </a:r>
            <a:endParaRPr lang="en-US" sz="2000" dirty="0">
              <a:cs typeface="Arial"/>
            </a:endParaRPr>
          </a:p>
        </p:txBody>
      </p:sp>
      <p:cxnSp>
        <p:nvCxnSpPr>
          <p:cNvPr id="60" name="Łącznik prosty ze strzałką 36"/>
          <p:cNvCxnSpPr/>
          <p:nvPr/>
        </p:nvCxnSpPr>
        <p:spPr>
          <a:xfrm flipH="1" flipV="1">
            <a:off x="3009561" y="3150365"/>
            <a:ext cx="1296144" cy="673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rot="1579818">
            <a:off x="3153322" y="3458068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1579818">
            <a:off x="3414632" y="2910801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endParaRPr lang="zh-CN" altLang="en-US" dirty="0"/>
          </a:p>
        </p:txBody>
      </p:sp>
      <p:cxnSp>
        <p:nvCxnSpPr>
          <p:cNvPr id="63" name="Łącznik prosty ze strzałką 36"/>
          <p:cNvCxnSpPr/>
          <p:nvPr/>
        </p:nvCxnSpPr>
        <p:spPr>
          <a:xfrm flipH="1" flipV="1">
            <a:off x="3131840" y="3015091"/>
            <a:ext cx="1296144" cy="67340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threat?</a:t>
            </a:r>
            <a:endParaRPr lang="en-US" sz="3200" dirty="0"/>
          </a:p>
        </p:txBody>
      </p:sp>
      <p:sp>
        <p:nvSpPr>
          <p:cNvPr id="59" name="矩形 58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/>
      <p:bldP spid="55" grpId="0"/>
      <p:bldP spid="58" grpId="0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457200" y="5942746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/>
              <a:t>Break of German codes by British during WW II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4704" y="1567710"/>
            <a:ext cx="8712968" cy="3192364"/>
            <a:chOff x="2618495" y="2600908"/>
            <a:chExt cx="4652536" cy="2677845"/>
          </a:xfrm>
        </p:grpSpPr>
        <p:sp>
          <p:nvSpPr>
            <p:cNvPr id="34" name="Cloud Callout 33"/>
            <p:cNvSpPr/>
            <p:nvPr/>
          </p:nvSpPr>
          <p:spPr>
            <a:xfrm>
              <a:off x="2618495" y="2600908"/>
              <a:ext cx="4652536" cy="2677845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200" y="3144529"/>
              <a:ext cx="831774" cy="1151462"/>
            </a:xfrm>
            <a:prstGeom prst="rect">
              <a:avLst/>
            </a:prstGeom>
          </p:spPr>
        </p:pic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310326" y="4548419"/>
              <a:ext cx="2084019" cy="387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/>
                <a:t>At Bletchley Park</a:t>
              </a:r>
              <a:endParaRPr lang="en-US" sz="2400" dirty="0" smtClean="0">
                <a:solidFill>
                  <a:srgbClr val="0000FF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7720" y="1877069"/>
            <a:ext cx="3456384" cy="20533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Cryptography-Lect3.1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" name="TextBox 3"/>
          <p:cNvSpPr txBox="1"/>
          <p:nvPr/>
        </p:nvSpPr>
        <p:spPr>
          <a:xfrm>
            <a:off x="380944" y="457731"/>
            <a:ext cx="8727560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altLang="zh-CN" sz="3200" dirty="0"/>
              <a:t>Who played a key role in this cryptanalysis process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  <p:sp>
        <p:nvSpPr>
          <p:cNvPr id="15" name="矩形 14">
            <a:hlinkClick r:id="rId5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86"/>
          <p:cNvSpPr/>
          <p:nvPr/>
        </p:nvSpPr>
        <p:spPr>
          <a:xfrm>
            <a:off x="552804" y="4736757"/>
            <a:ext cx="80010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cs typeface="Arial"/>
              </a:rPr>
              <a:t>Adversary has no knowledge about </a:t>
            </a:r>
            <a:r>
              <a:rPr lang="en-US" sz="2600" b="1" dirty="0" smtClean="0">
                <a:solidFill>
                  <a:srgbClr val="800000"/>
                </a:solidFill>
                <a:cs typeface="Arial"/>
              </a:rPr>
              <a:t>k</a:t>
            </a:r>
            <a:r>
              <a:rPr lang="en-US" sz="2600" dirty="0" smtClean="0">
                <a:cs typeface="Arial"/>
              </a:rPr>
              <a:t>!</a:t>
            </a:r>
            <a:endParaRPr lang="en-US" sz="2600" b="1" dirty="0">
              <a:solidFill>
                <a:srgbClr val="800000"/>
              </a:solidFill>
              <a:cs typeface="Arial"/>
            </a:endParaRPr>
          </a:p>
        </p:txBody>
      </p:sp>
      <p:pic>
        <p:nvPicPr>
          <p:cNvPr id="27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398493"/>
            <a:ext cx="228600" cy="13208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380" y="1711886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609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Arrow Connector 26"/>
          <p:cNvCxnSpPr>
            <a:stCxn id="37" idx="3"/>
            <a:endCxn id="38" idx="1"/>
          </p:cNvCxnSpPr>
          <p:nvPr/>
        </p:nvCxnSpPr>
        <p:spPr>
          <a:xfrm>
            <a:off x="3677004" y="2298127"/>
            <a:ext cx="219114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105610" y="2727245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7704348" y="2812810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51520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251520" y="228215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164836" y="2067294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868144" y="2072798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39" name="Straight Arrow Connector 54"/>
          <p:cNvCxnSpPr/>
          <p:nvPr/>
        </p:nvCxnSpPr>
        <p:spPr>
          <a:xfrm>
            <a:off x="1763688" y="228215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70425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41" name="Group 62"/>
          <p:cNvGrpSpPr/>
          <p:nvPr/>
        </p:nvGrpSpPr>
        <p:grpSpPr>
          <a:xfrm>
            <a:off x="1815141" y="2647338"/>
            <a:ext cx="1080120" cy="576064"/>
            <a:chOff x="1619672" y="2636912"/>
            <a:chExt cx="1080120" cy="576064"/>
          </a:xfrm>
        </p:grpSpPr>
        <p:cxnSp>
          <p:nvCxnSpPr>
            <p:cNvPr id="42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4508376" y="1820493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45" name="Group 68"/>
          <p:cNvGrpSpPr/>
          <p:nvPr/>
        </p:nvGrpSpPr>
        <p:grpSpPr>
          <a:xfrm>
            <a:off x="6624228" y="2627618"/>
            <a:ext cx="1080120" cy="576064"/>
            <a:chOff x="6516216" y="2564904"/>
            <a:chExt cx="1080120" cy="576064"/>
          </a:xfrm>
        </p:grpSpPr>
        <p:cxnSp>
          <p:nvCxnSpPr>
            <p:cNvPr id="46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69"/>
          <p:cNvCxnSpPr/>
          <p:nvPr/>
        </p:nvCxnSpPr>
        <p:spPr>
          <a:xfrm>
            <a:off x="7380312" y="228215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452320" y="185011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8216788" y="2740802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258" y="2830341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261" y="3378670"/>
            <a:ext cx="228600" cy="1320800"/>
          </a:xfrm>
          <a:prstGeom prst="rect">
            <a:avLst/>
          </a:prstGeom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25298" y="368535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23"/>
          <p:cNvSpPr/>
          <p:nvPr/>
        </p:nvSpPr>
        <p:spPr>
          <a:xfrm>
            <a:off x="380944" y="881018"/>
            <a:ext cx="82296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rial"/>
              </a:rPr>
              <a:t>Attempt </a:t>
            </a:r>
            <a:r>
              <a:rPr lang="en-US" altLang="zh-CN" sz="2800" b="1" dirty="0" smtClean="0">
                <a:cs typeface="Arial"/>
              </a:rPr>
              <a:t>4</a:t>
            </a:r>
            <a:r>
              <a:rPr lang="en-US" sz="2800" b="1" dirty="0" smtClean="0">
                <a:cs typeface="Arial"/>
              </a:rPr>
              <a:t>:</a:t>
            </a:r>
            <a:r>
              <a:rPr lang="en-US" sz="2800" dirty="0" smtClean="0">
                <a:cs typeface="Arial"/>
              </a:rPr>
              <a:t> adversary can </a:t>
            </a:r>
            <a:r>
              <a:rPr lang="en-US" altLang="zh-CN" sz="2800" dirty="0" smtClean="0">
                <a:solidFill>
                  <a:srgbClr val="FF0000"/>
                </a:solidFill>
                <a:cs typeface="Arial"/>
              </a:rPr>
              <a:t>choose</a:t>
            </a:r>
            <a:r>
              <a:rPr lang="en-US" sz="2800" dirty="0" smtClean="0">
                <a:cs typeface="Arial"/>
              </a:rPr>
              <a:t> the </a:t>
            </a:r>
            <a:r>
              <a:rPr lang="en-US" sz="2800" dirty="0" err="1" smtClean="0">
                <a:cs typeface="Arial"/>
              </a:rPr>
              <a:t>ciphertext</a:t>
            </a:r>
            <a:r>
              <a:rPr lang="en-US" sz="2800" dirty="0" smtClean="0">
                <a:cs typeface="Arial"/>
              </a:rPr>
              <a:t> </a:t>
            </a:r>
            <a:r>
              <a:rPr lang="en-US" altLang="zh-CN" sz="2800" b="1" dirty="0">
                <a:solidFill>
                  <a:srgbClr val="C0504D"/>
                </a:solidFill>
                <a:cs typeface="Arial"/>
              </a:rPr>
              <a:t>c </a:t>
            </a:r>
            <a:r>
              <a:rPr lang="en-US" sz="2800" dirty="0" smtClean="0">
                <a:cs typeface="Arial"/>
              </a:rPr>
              <a:t>and get the corresponding </a:t>
            </a:r>
            <a:r>
              <a:rPr lang="en-US" altLang="zh-CN" sz="2800" b="1" dirty="0" smtClean="0">
                <a:solidFill>
                  <a:srgbClr val="C0504D"/>
                </a:solidFill>
                <a:cs typeface="Arial"/>
              </a:rPr>
              <a:t>m </a:t>
            </a:r>
            <a:r>
              <a:rPr lang="en-US" altLang="zh-CN" sz="2800" dirty="0">
                <a:cs typeface="Arial"/>
              </a:rPr>
              <a:t>under the same k</a:t>
            </a:r>
            <a:endParaRPr lang="en-US" altLang="zh-CN" sz="2800" b="1" dirty="0">
              <a:solidFill>
                <a:srgbClr val="C0504D"/>
              </a:solidFill>
              <a:cs typeface="Arial"/>
            </a:endParaRPr>
          </a:p>
          <a:p>
            <a:endParaRPr lang="en-US" b="1" dirty="0">
              <a:solidFill>
                <a:srgbClr val="C0504D"/>
              </a:solidFill>
              <a:cs typeface="Arial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80944" y="5289932"/>
            <a:ext cx="8424936" cy="523210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dirty="0" smtClean="0">
                <a:cs typeface="Arial" pitchFamily="34" charset="0"/>
              </a:rPr>
              <a:t>CCA (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Chosen</a:t>
            </a:r>
            <a:r>
              <a:rPr lang="en-US" sz="2800" dirty="0" smtClean="0">
                <a:cs typeface="Arial" pitchFamily="34" charset="0"/>
              </a:rPr>
              <a:t>-</a:t>
            </a:r>
            <a:r>
              <a:rPr lang="en-US" sz="2800" dirty="0" err="1" smtClean="0">
                <a:cs typeface="Arial" pitchFamily="34" charset="0"/>
              </a:rPr>
              <a:t>Ciphertext</a:t>
            </a:r>
            <a:r>
              <a:rPr lang="en-US" sz="2800" dirty="0" smtClean="0">
                <a:cs typeface="Arial" pitchFamily="34" charset="0"/>
              </a:rPr>
              <a:t> Attack)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选择密文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攻击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9394" y="3942720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(m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,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Rectangle 46"/>
          <p:cNvSpPr/>
          <p:nvPr/>
        </p:nvSpPr>
        <p:spPr>
          <a:xfrm>
            <a:off x="340815" y="5928601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</a:t>
            </a:r>
            <a:r>
              <a:rPr lang="en-US" altLang="zh-CN" sz="3200" dirty="0" smtClean="0">
                <a:cs typeface="Arial"/>
              </a:rPr>
              <a:t>the adversary strong enough</a:t>
            </a:r>
            <a:r>
              <a:rPr lang="en-US" sz="3200" dirty="0" smtClean="0">
                <a:cs typeface="Arial"/>
              </a:rPr>
              <a:t>? </a:t>
            </a:r>
            <a:r>
              <a:rPr lang="en-US" sz="3200" b="1" u="sng" dirty="0" smtClean="0">
                <a:cs typeface="Arial"/>
              </a:rPr>
              <a:t>A:</a:t>
            </a:r>
            <a:endParaRPr lang="en-US" sz="2000" dirty="0">
              <a:cs typeface="Arial"/>
            </a:endParaRPr>
          </a:p>
        </p:txBody>
      </p:sp>
      <p:cxnSp>
        <p:nvCxnSpPr>
          <p:cNvPr id="60" name="Łącznik prosty ze strzałką 36"/>
          <p:cNvCxnSpPr/>
          <p:nvPr/>
        </p:nvCxnSpPr>
        <p:spPr>
          <a:xfrm flipH="1">
            <a:off x="5089394" y="3188910"/>
            <a:ext cx="1325098" cy="535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 rot="20226421">
            <a:off x="5257447" y="3498459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 rot="20318564">
            <a:off x="4964467" y="2841572"/>
            <a:ext cx="988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endParaRPr lang="zh-CN" altLang="en-US" dirty="0"/>
          </a:p>
        </p:txBody>
      </p:sp>
      <p:cxnSp>
        <p:nvCxnSpPr>
          <p:cNvPr id="63" name="Łącznik prosty ze strzałką 36"/>
          <p:cNvCxnSpPr/>
          <p:nvPr/>
        </p:nvCxnSpPr>
        <p:spPr>
          <a:xfrm flipH="1">
            <a:off x="4969768" y="2971634"/>
            <a:ext cx="1479426" cy="59427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threat?</a:t>
            </a:r>
            <a:endParaRPr lang="en-US" sz="3200" dirty="0"/>
          </a:p>
        </p:txBody>
      </p:sp>
      <p:sp>
        <p:nvSpPr>
          <p:cNvPr id="59" name="矩形 58">
            <a:hlinkClick r:id="rId7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Threat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/>
      <p:bldP spid="55" grpId="0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60783" y="2284358"/>
            <a:ext cx="134043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993300"/>
                </a:solidFill>
              </a:rPr>
              <a:t>c := </a:t>
            </a:r>
            <a:r>
              <a:rPr lang="en-US" sz="1800" b="1" dirty="0" err="1" smtClean="0">
                <a:solidFill>
                  <a:srgbClr val="993300"/>
                </a:solidFill>
              </a:rPr>
              <a:t>En</a:t>
            </a:r>
            <a:r>
              <a:rPr lang="en-US" b="1" dirty="0" err="1">
                <a:solidFill>
                  <a:srgbClr val="993300"/>
                </a:solidFill>
              </a:rPr>
              <a:t>c</a:t>
            </a:r>
            <a:r>
              <a:rPr lang="en-US" b="1" baseline="-25000" dirty="0" err="1">
                <a:solidFill>
                  <a:srgbClr val="993300"/>
                </a:solidFill>
              </a:rPr>
              <a:t>k</a:t>
            </a:r>
            <a:r>
              <a:rPr lang="en-US" b="1" dirty="0">
                <a:solidFill>
                  <a:srgbClr val="993300"/>
                </a:solidFill>
              </a:rPr>
              <a:t>(</a:t>
            </a:r>
            <a:r>
              <a:rPr lang="en-US" sz="1800" b="1" dirty="0" smtClean="0">
                <a:solidFill>
                  <a:srgbClr val="993300"/>
                </a:solidFill>
              </a:rPr>
              <a:t>m)</a:t>
            </a:r>
            <a:endParaRPr lang="en-US" sz="1800" b="1" dirty="0">
              <a:solidFill>
                <a:srgbClr val="993300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380944" y="881018"/>
            <a:ext cx="8229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Attempt 1:</a:t>
            </a:r>
            <a:r>
              <a:rPr lang="en-US" sz="3200" dirty="0" smtClean="0">
                <a:cs typeface="Arial"/>
              </a:rPr>
              <a:t> adversary cannot compute the </a:t>
            </a:r>
            <a:r>
              <a:rPr lang="en-US" sz="3200" dirty="0" smtClean="0">
                <a:solidFill>
                  <a:srgbClr val="C00000"/>
                </a:solidFill>
                <a:cs typeface="Arial"/>
              </a:rPr>
              <a:t>entire</a:t>
            </a:r>
            <a:r>
              <a:rPr lang="en-US" sz="3200" dirty="0" smtClean="0">
                <a:cs typeface="Arial"/>
              </a:rPr>
              <a:t> plaintext </a:t>
            </a:r>
            <a:r>
              <a:rPr lang="en-US" sz="3200" b="1" dirty="0" smtClean="0">
                <a:solidFill>
                  <a:srgbClr val="C0504D"/>
                </a:solidFill>
                <a:cs typeface="Arial"/>
              </a:rPr>
              <a:t>m</a:t>
            </a:r>
            <a:endParaRPr lang="en-US" sz="2000" b="1" dirty="0">
              <a:solidFill>
                <a:srgbClr val="C0504D"/>
              </a:solidFill>
              <a:cs typeface="Arial"/>
            </a:endParaRPr>
          </a:p>
        </p:txBody>
      </p:sp>
      <p:cxnSp>
        <p:nvCxnSpPr>
          <p:cNvPr id="10" name="Łącznik prosty ze strzałką 36"/>
          <p:cNvCxnSpPr/>
          <p:nvPr/>
        </p:nvCxnSpPr>
        <p:spPr>
          <a:xfrm>
            <a:off x="2999656" y="2469024"/>
            <a:ext cx="924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36"/>
          <p:cNvCxnSpPr/>
          <p:nvPr/>
        </p:nvCxnSpPr>
        <p:spPr>
          <a:xfrm>
            <a:off x="5066928" y="2436759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44"/>
          <p:cNvSpPr/>
          <p:nvPr/>
        </p:nvSpPr>
        <p:spPr>
          <a:xfrm>
            <a:off x="5143128" y="2055759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cs typeface="Arial"/>
              </a:rPr>
              <a:t>outputs</a:t>
            </a:r>
            <a:endParaRPr lang="en-US" sz="1100" dirty="0">
              <a:cs typeface="Arial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286128" y="2262461"/>
            <a:ext cx="37244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993300"/>
                </a:solidFill>
              </a:rPr>
              <a:t>m</a:t>
            </a:r>
            <a:endParaRPr lang="en-US" sz="1800" b="1" dirty="0">
              <a:solidFill>
                <a:srgbClr val="993300"/>
              </a:solidFill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380944" y="3082169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this sufficient? </a:t>
            </a:r>
            <a:r>
              <a:rPr lang="en-US" sz="3200" b="1" u="sng" dirty="0" smtClean="0">
                <a:cs typeface="Arial"/>
              </a:rPr>
              <a:t>A:</a:t>
            </a:r>
            <a:r>
              <a:rPr lang="en-US" sz="3200" dirty="0" smtClean="0">
                <a:cs typeface="Arial"/>
              </a:rPr>
              <a:t> </a:t>
            </a:r>
            <a:endParaRPr lang="en-US" sz="2000" dirty="0">
              <a:cs typeface="Arial"/>
            </a:endParaRPr>
          </a:p>
        </p:txBody>
      </p:sp>
      <p:graphicFrame>
        <p:nvGraphicFramePr>
          <p:cNvPr id="15" name="Table 49"/>
          <p:cNvGraphicFramePr>
            <a:graphicFrameLocks noGrp="1"/>
          </p:cNvGraphicFramePr>
          <p:nvPr>
            <p:extLst/>
          </p:nvPr>
        </p:nvGraphicFramePr>
        <p:xfrm>
          <a:off x="4332784" y="4093840"/>
          <a:ext cx="2971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pl-PL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pl-PL" baseline="-25000" dirty="0" smtClean="0">
                          <a:solidFill>
                            <a:srgbClr val="C00000"/>
                          </a:solidFill>
                        </a:rPr>
                        <a:t>|m|/2</a:t>
                      </a:r>
                      <a:endParaRPr lang="en-US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8"/>
          <p:cNvSpPr/>
          <p:nvPr/>
        </p:nvSpPr>
        <p:spPr>
          <a:xfrm>
            <a:off x="1741984" y="4017640"/>
            <a:ext cx="2057400" cy="570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Enc</a:t>
            </a:r>
            <a:r>
              <a:rPr lang="it-IT" altLang="zh-CN" sz="2400" b="1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k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(m)</a:t>
            </a:r>
            <a:endParaRPr lang="en-US" b="1" baseline="-250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cxnSp>
        <p:nvCxnSpPr>
          <p:cNvPr id="18" name="Łącznik prosty ze strzałką 36"/>
          <p:cNvCxnSpPr/>
          <p:nvPr/>
        </p:nvCxnSpPr>
        <p:spPr>
          <a:xfrm>
            <a:off x="3799384" y="432244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827584" y="4134758"/>
            <a:ext cx="37244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993300"/>
                </a:solidFill>
              </a:rPr>
              <a:t>m</a:t>
            </a:r>
            <a:endParaRPr lang="en-US" sz="1800" b="1" dirty="0">
              <a:solidFill>
                <a:srgbClr val="993300"/>
              </a:solidFill>
            </a:endParaRPr>
          </a:p>
        </p:txBody>
      </p:sp>
      <p:cxnSp>
        <p:nvCxnSpPr>
          <p:cNvPr id="20" name="Łącznik prosty ze strzałką 36"/>
          <p:cNvCxnSpPr/>
          <p:nvPr/>
        </p:nvCxnSpPr>
        <p:spPr>
          <a:xfrm>
            <a:off x="1208584" y="432244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7"/>
          <p:cNvSpPr/>
          <p:nvPr/>
        </p:nvSpPr>
        <p:spPr>
          <a:xfrm>
            <a:off x="381000" y="5067181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/>
              </a:rPr>
              <a:t>Adversary does not learn entire </a:t>
            </a:r>
            <a:r>
              <a:rPr lang="en-US" sz="2800" b="1" dirty="0" smtClean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but would you consider this scheme secure? </a:t>
            </a:r>
            <a:endParaRPr lang="en-US" sz="2000" dirty="0">
              <a:cs typeface="Arial"/>
            </a:endParaRPr>
          </a:p>
        </p:txBody>
      </p:sp>
      <p:sp>
        <p:nvSpPr>
          <p:cNvPr id="23" name="Rectangle 28"/>
          <p:cNvSpPr/>
          <p:nvPr/>
        </p:nvSpPr>
        <p:spPr>
          <a:xfrm>
            <a:off x="380944" y="5903893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Too weak security guarantee!</a:t>
            </a:r>
            <a:endParaRPr lang="en-US" sz="2400" b="1" dirty="0">
              <a:cs typeface="Arial"/>
            </a:endParaRPr>
          </a:p>
        </p:txBody>
      </p:sp>
      <p:sp>
        <p:nvSpPr>
          <p:cNvPr id="24" name="Rectangle 46"/>
          <p:cNvSpPr/>
          <p:nvPr/>
        </p:nvSpPr>
        <p:spPr>
          <a:xfrm>
            <a:off x="4197368" y="3068960"/>
            <a:ext cx="10227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No!</a:t>
            </a:r>
            <a:endParaRPr lang="en-US" sz="2000" dirty="0">
              <a:cs typeface="Arial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00383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7626" y="384721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break?</a:t>
            </a:r>
            <a:endParaRPr lang="en-US" sz="3200" dirty="0"/>
          </a:p>
        </p:txBody>
      </p:sp>
      <p:sp>
        <p:nvSpPr>
          <p:cNvPr id="28" name="矩形 27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Break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3" grpId="0" animBg="1"/>
      <p:bldP spid="14" grpId="0"/>
      <p:bldP spid="17" grpId="0" animBg="1"/>
      <p:bldP spid="19" grpId="0" animBg="1"/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225975" y="2319010"/>
            <a:ext cx="134043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993300"/>
                </a:solidFill>
              </a:rPr>
              <a:t>c := </a:t>
            </a:r>
            <a:r>
              <a:rPr lang="en-US" sz="1800" b="1" dirty="0" err="1" smtClean="0">
                <a:solidFill>
                  <a:srgbClr val="993300"/>
                </a:solidFill>
              </a:rPr>
              <a:t>En</a:t>
            </a:r>
            <a:r>
              <a:rPr lang="en-US" b="1" dirty="0" err="1">
                <a:solidFill>
                  <a:srgbClr val="993300"/>
                </a:solidFill>
              </a:rPr>
              <a:t>c</a:t>
            </a:r>
            <a:r>
              <a:rPr lang="en-US" b="1" baseline="-25000" dirty="0" err="1">
                <a:solidFill>
                  <a:srgbClr val="993300"/>
                </a:solidFill>
              </a:rPr>
              <a:t>k</a:t>
            </a:r>
            <a:r>
              <a:rPr lang="en-US" b="1" dirty="0">
                <a:solidFill>
                  <a:srgbClr val="993300"/>
                </a:solidFill>
              </a:rPr>
              <a:t>(</a:t>
            </a:r>
            <a:r>
              <a:rPr lang="en-US" sz="1800" b="1" dirty="0" smtClean="0">
                <a:solidFill>
                  <a:srgbClr val="993300"/>
                </a:solidFill>
              </a:rPr>
              <a:t>m)</a:t>
            </a:r>
            <a:endParaRPr lang="en-US" sz="1800" b="1" dirty="0">
              <a:solidFill>
                <a:srgbClr val="993300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380944" y="911622"/>
            <a:ext cx="8229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Attempt 2:</a:t>
            </a:r>
            <a:r>
              <a:rPr lang="en-US" sz="3200" dirty="0" smtClean="0">
                <a:cs typeface="Arial"/>
              </a:rPr>
              <a:t> adversary cannot compute </a:t>
            </a:r>
            <a:r>
              <a:rPr lang="en-US" sz="3200" dirty="0" smtClean="0">
                <a:solidFill>
                  <a:srgbClr val="C00000"/>
                </a:solidFill>
                <a:cs typeface="Arial"/>
              </a:rPr>
              <a:t>any character</a:t>
            </a:r>
            <a:r>
              <a:rPr lang="en-US" sz="3200" dirty="0" smtClean="0">
                <a:cs typeface="Arial"/>
              </a:rPr>
              <a:t> of plaintext </a:t>
            </a:r>
            <a:r>
              <a:rPr lang="en-US" sz="3200" b="1" dirty="0" smtClean="0">
                <a:solidFill>
                  <a:srgbClr val="C0504D"/>
                </a:solidFill>
                <a:cs typeface="Arial"/>
              </a:rPr>
              <a:t>m</a:t>
            </a:r>
            <a:endParaRPr lang="en-US" sz="2000" b="1" dirty="0">
              <a:solidFill>
                <a:srgbClr val="C0504D"/>
              </a:solidFill>
              <a:cs typeface="Arial"/>
            </a:endParaRPr>
          </a:p>
        </p:txBody>
      </p:sp>
      <p:cxnSp>
        <p:nvCxnSpPr>
          <p:cNvPr id="10" name="Łącznik prosty ze strzałką 36"/>
          <p:cNvCxnSpPr/>
          <p:nvPr/>
        </p:nvCxnSpPr>
        <p:spPr>
          <a:xfrm>
            <a:off x="2764848" y="2503676"/>
            <a:ext cx="924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36"/>
          <p:cNvCxnSpPr/>
          <p:nvPr/>
        </p:nvCxnSpPr>
        <p:spPr>
          <a:xfrm>
            <a:off x="4832120" y="2471411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44"/>
          <p:cNvSpPr/>
          <p:nvPr/>
        </p:nvSpPr>
        <p:spPr>
          <a:xfrm>
            <a:off x="4908320" y="2090411"/>
            <a:ext cx="99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cs typeface="Arial"/>
              </a:rPr>
              <a:t>outputs</a:t>
            </a:r>
            <a:endParaRPr lang="en-US" sz="1100" dirty="0">
              <a:cs typeface="Arial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51320" y="2297113"/>
            <a:ext cx="41069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993300"/>
                </a:solidFill>
              </a:rPr>
              <a:t>m</a:t>
            </a:r>
            <a:r>
              <a:rPr lang="en-US" sz="1800" b="1" baseline="-25000" dirty="0" smtClean="0">
                <a:solidFill>
                  <a:srgbClr val="993300"/>
                </a:solidFill>
              </a:rPr>
              <a:t>i</a:t>
            </a:r>
            <a:endParaRPr lang="en-US" sz="1800" b="1" baseline="-25000" dirty="0">
              <a:solidFill>
                <a:srgbClr val="993300"/>
              </a:solidFill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380944" y="3226154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cs typeface="Arial"/>
              </a:rPr>
              <a:t>Q:</a:t>
            </a:r>
            <a:r>
              <a:rPr lang="en-US" sz="3200" dirty="0" smtClean="0">
                <a:cs typeface="Arial"/>
              </a:rPr>
              <a:t> Is this sufficient? </a:t>
            </a:r>
            <a:r>
              <a:rPr lang="en-US" sz="3200" b="1" u="sng" dirty="0" smtClean="0">
                <a:cs typeface="Arial"/>
              </a:rPr>
              <a:t>A:</a:t>
            </a:r>
            <a:endParaRPr lang="en-US" sz="2000" dirty="0">
              <a:cs typeface="Arial"/>
            </a:endParaRPr>
          </a:p>
        </p:txBody>
      </p:sp>
      <p:graphicFrame>
        <p:nvGraphicFramePr>
          <p:cNvPr id="15" name="Table 49"/>
          <p:cNvGraphicFramePr>
            <a:graphicFrameLocks noGrp="1"/>
          </p:cNvGraphicFramePr>
          <p:nvPr>
            <p:extLst/>
          </p:nvPr>
        </p:nvGraphicFramePr>
        <p:xfrm>
          <a:off x="4648200" y="4123184"/>
          <a:ext cx="3276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05">
                  <a:extLst>
                    <a:ext uri="{9D8B030D-6E8A-4147-A177-3AD203B41FA5}">
                      <a16:colId xmlns:a16="http://schemas.microsoft.com/office/drawing/2014/main" val="1873038676"/>
                    </a:ext>
                  </a:extLst>
                </a:gridCol>
                <a:gridCol w="33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altLang="zh-CN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8"/>
          <p:cNvSpPr/>
          <p:nvPr/>
        </p:nvSpPr>
        <p:spPr>
          <a:xfrm>
            <a:off x="2057400" y="4046984"/>
            <a:ext cx="2057400" cy="570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Enc</a:t>
            </a:r>
            <a:r>
              <a:rPr lang="it-IT" altLang="zh-CN" sz="2400" b="1" baseline="-25000" dirty="0" smtClean="0">
                <a:solidFill>
                  <a:schemeClr val="tx1"/>
                </a:solidFill>
                <a:ea typeface="ＭＳ Ｐゴシック" pitchFamily="34" charset="-128"/>
              </a:rPr>
              <a:t>k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(m)</a:t>
            </a:r>
            <a:endParaRPr lang="en-US" b="1" baseline="-250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cxnSp>
        <p:nvCxnSpPr>
          <p:cNvPr id="18" name="Łącznik prosty ze strzałką 36"/>
          <p:cNvCxnSpPr/>
          <p:nvPr/>
        </p:nvCxnSpPr>
        <p:spPr>
          <a:xfrm>
            <a:off x="4114800" y="4351784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4164102"/>
            <a:ext cx="372443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993300"/>
                </a:solidFill>
              </a:rPr>
              <a:t>m</a:t>
            </a:r>
            <a:endParaRPr lang="en-US" sz="1800" b="1" dirty="0">
              <a:solidFill>
                <a:srgbClr val="993300"/>
              </a:solidFill>
            </a:endParaRPr>
          </a:p>
        </p:txBody>
      </p:sp>
      <p:cxnSp>
        <p:nvCxnSpPr>
          <p:cNvPr id="20" name="Łącznik prosty ze strzałką 36"/>
          <p:cNvCxnSpPr/>
          <p:nvPr/>
        </p:nvCxnSpPr>
        <p:spPr>
          <a:xfrm>
            <a:off x="1524000" y="4351784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7"/>
          <p:cNvSpPr/>
          <p:nvPr/>
        </p:nvSpPr>
        <p:spPr>
          <a:xfrm>
            <a:off x="381000" y="5082315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/>
              </a:rPr>
              <a:t>Adversary does not learn </a:t>
            </a:r>
            <a:r>
              <a:rPr lang="en-US" altLang="zh-CN" sz="2800" dirty="0" smtClean="0">
                <a:cs typeface="Arial"/>
              </a:rPr>
              <a:t>any character of</a:t>
            </a:r>
            <a:r>
              <a:rPr lang="en-US" sz="2800" dirty="0" smtClean="0">
                <a:cs typeface="Arial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but would you consider this scheme secure? </a:t>
            </a:r>
            <a:endParaRPr lang="en-US" sz="2000" dirty="0">
              <a:cs typeface="Arial"/>
            </a:endParaRPr>
          </a:p>
        </p:txBody>
      </p:sp>
      <p:sp>
        <p:nvSpPr>
          <p:cNvPr id="23" name="Rectangle 28"/>
          <p:cNvSpPr/>
          <p:nvPr/>
        </p:nvSpPr>
        <p:spPr>
          <a:xfrm>
            <a:off x="380944" y="5919027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Still too weak security guarantee!</a:t>
            </a:r>
            <a:endParaRPr lang="en-US" sz="2400" b="1" dirty="0">
              <a:cs typeface="Arial"/>
            </a:endParaRPr>
          </a:p>
        </p:txBody>
      </p:sp>
      <p:graphicFrame>
        <p:nvGraphicFramePr>
          <p:cNvPr id="24" name="Table 49"/>
          <p:cNvGraphicFramePr>
            <a:graphicFrameLocks noGrp="1"/>
          </p:cNvGraphicFramePr>
          <p:nvPr>
            <p:extLst/>
          </p:nvPr>
        </p:nvGraphicFramePr>
        <p:xfrm>
          <a:off x="5935467" y="4800416"/>
          <a:ext cx="6404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05">
                  <a:extLst>
                    <a:ext uri="{9D8B030D-6E8A-4147-A177-3AD203B41FA5}">
                      <a16:colId xmlns:a16="http://schemas.microsoft.com/office/drawing/2014/main" val="187303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05628" y="4441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≠</a:t>
            </a:r>
            <a:endParaRPr lang="zh-CN" altLang="en-US" dirty="0"/>
          </a:p>
        </p:txBody>
      </p:sp>
      <p:sp>
        <p:nvSpPr>
          <p:cNvPr id="27" name="Rectangle 46"/>
          <p:cNvSpPr/>
          <p:nvPr/>
        </p:nvSpPr>
        <p:spPr>
          <a:xfrm>
            <a:off x="4243473" y="3229272"/>
            <a:ext cx="102270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No!</a:t>
            </a:r>
            <a:endParaRPr lang="en-US" sz="2000" dirty="0">
              <a:cs typeface="Arial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5320" y="2063576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4" y="385295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break?</a:t>
            </a:r>
            <a:endParaRPr lang="en-US" sz="3200" dirty="0"/>
          </a:p>
        </p:txBody>
      </p:sp>
      <p:sp>
        <p:nvSpPr>
          <p:cNvPr id="26" name="矩形 25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085954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Break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3" grpId="0" animBg="1"/>
      <p:bldP spid="14" grpId="0"/>
      <p:bldP spid="17" grpId="0" animBg="1"/>
      <p:bldP spid="19" grpId="0" animBg="1"/>
      <p:bldP spid="22" grpId="0"/>
      <p:bldP spid="2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/>
          <p:nvPr/>
        </p:nvSpPr>
        <p:spPr>
          <a:xfrm>
            <a:off x="380944" y="838200"/>
            <a:ext cx="8763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Attempt 3:</a:t>
            </a:r>
            <a:r>
              <a:rPr lang="en-US" sz="3200" dirty="0" smtClean="0">
                <a:latin typeface="Arial"/>
                <a:cs typeface="Arial"/>
              </a:rPr>
              <a:t> Adv</a:t>
            </a:r>
            <a:r>
              <a:rPr lang="en-US" sz="3200" dirty="0">
                <a:latin typeface="Arial"/>
                <a:cs typeface="Arial"/>
              </a:rPr>
              <a:t>.</a:t>
            </a:r>
            <a:r>
              <a:rPr lang="en-US" sz="3200" dirty="0" smtClean="0">
                <a:latin typeface="Arial"/>
                <a:cs typeface="Arial"/>
              </a:rPr>
              <a:t> learns </a:t>
            </a:r>
            <a:r>
              <a:rPr lang="en-US" sz="3200" b="1" dirty="0" smtClean="0">
                <a:solidFill>
                  <a:schemeClr val="accent1"/>
                </a:solidFill>
                <a:latin typeface="Arial"/>
                <a:cs typeface="Arial"/>
              </a:rPr>
              <a:t>nothing</a:t>
            </a:r>
            <a:r>
              <a:rPr lang="en-US" sz="3200" dirty="0" smtClean="0">
                <a:latin typeface="Arial"/>
                <a:cs typeface="Arial"/>
              </a:rPr>
              <a:t> about </a:t>
            </a:r>
            <a:r>
              <a:rPr lang="en-US" sz="3200" b="1" dirty="0" smtClean="0">
                <a:solidFill>
                  <a:schemeClr val="accent2"/>
                </a:solidFill>
                <a:latin typeface="Arial"/>
                <a:cs typeface="Arial"/>
              </a:rPr>
              <a:t>m</a:t>
            </a:r>
            <a:endParaRPr lang="en-US" sz="2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" name="Rectangular Callout 17"/>
          <p:cNvSpPr/>
          <p:nvPr/>
        </p:nvSpPr>
        <p:spPr>
          <a:xfrm>
            <a:off x="4286248" y="1861077"/>
            <a:ext cx="4572032" cy="1481150"/>
          </a:xfrm>
          <a:prstGeom prst="wedgeRectCallout">
            <a:avLst>
              <a:gd name="adj1" fmla="val -61125"/>
              <a:gd name="adj2" fmla="val -4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Adversary knows that </a:t>
            </a:r>
            <a:endParaRPr lang="it-IT" dirty="0"/>
          </a:p>
        </p:txBody>
      </p:sp>
      <p:sp>
        <p:nvSpPr>
          <p:cNvPr id="8" name="TextBox 20"/>
          <p:cNvSpPr txBox="1"/>
          <p:nvPr/>
        </p:nvSpPr>
        <p:spPr>
          <a:xfrm>
            <a:off x="4357686" y="26331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 := 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5357818" y="2504019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love you</a:t>
            </a:r>
            <a:r>
              <a:rPr lang="en-US" dirty="0" smtClean="0">
                <a:solidFill>
                  <a:srgbClr val="C00000"/>
                </a:solidFill>
              </a:rPr>
              <a:t>”          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5357818" y="2849067"/>
            <a:ext cx="33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don’t love you</a:t>
            </a:r>
            <a:r>
              <a:rPr lang="en-US" dirty="0" smtClean="0">
                <a:solidFill>
                  <a:srgbClr val="C00000"/>
                </a:solidFill>
              </a:rPr>
              <a:t>”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1" name="Left Brace 25"/>
          <p:cNvSpPr/>
          <p:nvPr/>
        </p:nvSpPr>
        <p:spPr>
          <a:xfrm>
            <a:off x="5000628" y="2575457"/>
            <a:ext cx="485772" cy="538170"/>
          </a:xfrm>
          <a:prstGeom prst="leftBrace">
            <a:avLst>
              <a:gd name="adj1" fmla="val 3598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12" name="Łącznik prosty ze strzałką 36"/>
          <p:cNvCxnSpPr/>
          <p:nvPr/>
        </p:nvCxnSpPr>
        <p:spPr>
          <a:xfrm>
            <a:off x="726720" y="1892530"/>
            <a:ext cx="0" cy="458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6"/>
          <p:cNvSpPr txBox="1"/>
          <p:nvPr/>
        </p:nvSpPr>
        <p:spPr>
          <a:xfrm>
            <a:off x="457200" y="1524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Rectangle 58"/>
          <p:cNvSpPr/>
          <p:nvPr/>
        </p:nvSpPr>
        <p:spPr>
          <a:xfrm>
            <a:off x="304800" y="37338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But adversary may already know </a:t>
            </a:r>
            <a:r>
              <a:rPr lang="en-US" sz="2800" b="1" dirty="0" smtClean="0">
                <a:solidFill>
                  <a:srgbClr val="4F81BD"/>
                </a:solidFill>
                <a:latin typeface="Arial"/>
                <a:cs typeface="Arial"/>
              </a:rPr>
              <a:t>something</a:t>
            </a:r>
            <a:r>
              <a:rPr lang="en-US" sz="2800" dirty="0" smtClean="0">
                <a:latin typeface="Arial"/>
                <a:cs typeface="Arial"/>
              </a:rPr>
              <a:t> about </a:t>
            </a:r>
            <a:r>
              <a:rPr lang="en-US" sz="2800" b="1" dirty="0" smtClean="0">
                <a:solidFill>
                  <a:srgbClr val="C0504D"/>
                </a:solidFill>
                <a:latin typeface="Arial"/>
                <a:cs typeface="Arial"/>
              </a:rPr>
              <a:t>m</a:t>
            </a:r>
            <a:endParaRPr lang="en-US" b="1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sp>
        <p:nvSpPr>
          <p:cNvPr id="15" name="Right Arrow 30"/>
          <p:cNvSpPr/>
          <p:nvPr/>
        </p:nvSpPr>
        <p:spPr>
          <a:xfrm>
            <a:off x="1281090" y="2274332"/>
            <a:ext cx="1766910" cy="13382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93300"/>
                </a:solidFill>
              </a:rPr>
              <a:t>c </a:t>
            </a:r>
            <a:r>
              <a:rPr lang="en-US" b="1" dirty="0">
                <a:solidFill>
                  <a:srgbClr val="993300"/>
                </a:solidFill>
              </a:rPr>
              <a:t>:= </a:t>
            </a:r>
            <a:r>
              <a:rPr lang="en-US" b="1" dirty="0" err="1" smtClean="0">
                <a:solidFill>
                  <a:srgbClr val="993300"/>
                </a:solidFill>
              </a:rPr>
              <a:t>Enc</a:t>
            </a:r>
            <a:r>
              <a:rPr lang="pl-PL" b="1" baseline="-25000" dirty="0" smtClean="0">
                <a:solidFill>
                  <a:srgbClr val="993300"/>
                </a:solidFill>
              </a:rPr>
              <a:t>k</a:t>
            </a:r>
            <a:r>
              <a:rPr lang="en-US" b="1" dirty="0" smtClean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m)</a:t>
            </a:r>
            <a:r>
              <a:rPr lang="pl-PL" b="1" dirty="0">
                <a:solidFill>
                  <a:srgbClr val="993300"/>
                </a:solidFill>
              </a:rPr>
              <a:t> </a:t>
            </a:r>
            <a:endParaRPr lang="it-IT" dirty="0"/>
          </a:p>
        </p:txBody>
      </p:sp>
      <p:sp>
        <p:nvSpPr>
          <p:cNvPr id="17" name="Rounded Rectangular Callout 15"/>
          <p:cNvSpPr>
            <a:spLocks noChangeArrowheads="1"/>
          </p:cNvSpPr>
          <p:nvPr/>
        </p:nvSpPr>
        <p:spPr bwMode="auto">
          <a:xfrm>
            <a:off x="726720" y="862409"/>
            <a:ext cx="3581400" cy="861193"/>
          </a:xfrm>
          <a:prstGeom prst="wedgeRoundRectCallout">
            <a:avLst>
              <a:gd name="adj1" fmla="val -13011"/>
              <a:gd name="adj2" fmla="val 16938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 anchorCtr="1"/>
          <a:lstStyle/>
          <a:p>
            <a:pPr algn="ctr" defTabSz="914400" eaLnBrk="0" hangingPunct="0">
              <a:spcBef>
                <a:spcPct val="200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Not really necessary to learn </a:t>
            </a:r>
            <a:r>
              <a:rPr lang="en-US" sz="2600" b="1" dirty="0" smtClean="0">
                <a:solidFill>
                  <a:srgbClr val="C0504D"/>
                </a:solidFill>
              </a:rPr>
              <a:t>“something”</a:t>
            </a:r>
            <a:endParaRPr lang="en-US" sz="2600" b="1" dirty="0">
              <a:solidFill>
                <a:srgbClr val="C0504D"/>
              </a:solidFill>
            </a:endParaRPr>
          </a:p>
        </p:txBody>
      </p:sp>
      <p:sp>
        <p:nvSpPr>
          <p:cNvPr id="18" name="Rectangle 35"/>
          <p:cNvSpPr/>
          <p:nvPr/>
        </p:nvSpPr>
        <p:spPr>
          <a:xfrm>
            <a:off x="380944" y="4419600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Too strong security guarantee!</a:t>
            </a:r>
          </a:p>
          <a:p>
            <a:r>
              <a:rPr lang="en-US" sz="3200" dirty="0" smtClean="0">
                <a:latin typeface="Arial"/>
                <a:cs typeface="Arial"/>
                <a:sym typeface="Wingdings"/>
              </a:rPr>
              <a:t> unachievable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373" y="2361693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438" y="2511409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break?</a:t>
            </a:r>
            <a:endParaRPr lang="en-US" sz="3200" dirty="0"/>
          </a:p>
        </p:txBody>
      </p:sp>
      <p:sp>
        <p:nvSpPr>
          <p:cNvPr id="24" name="矩形 23">
            <a:hlinkClick r:id="rId4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Break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13" grpId="0"/>
      <p:bldP spid="14" grpId="0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From classical cryptography to modern cryptography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457200" y="2096556"/>
            <a:ext cx="8229600" cy="72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Historical ciphers and their cryptanalysis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9672" y="2838128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Designing secure ciphers is hard</a:t>
            </a:r>
            <a:endParaRPr lang="zh-CN" altLang="en-US" sz="2400" dirty="0"/>
          </a:p>
        </p:txBody>
      </p:sp>
      <p:pic>
        <p:nvPicPr>
          <p:cNvPr id="11" name="Picture 2" descr="âcrying emoji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" y="278092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619325" y="357016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complex scheme is not necessarily secure, and all historical schemes have been broken</a:t>
            </a:r>
            <a:endParaRPr lang="zh-CN" altLang="en-US" sz="2400" dirty="0"/>
          </a:p>
        </p:txBody>
      </p:sp>
      <p:pic>
        <p:nvPicPr>
          <p:cNvPr id="13" name="Picture 2" descr="âcrying emoji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1" y="3636334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619325" y="4735434"/>
            <a:ext cx="23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Provable security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686" y="4735434"/>
            <a:ext cx="515393" cy="5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  <p:bldP spid="1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2640" y="22502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5237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26401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3"/>
          <p:cNvSpPr/>
          <p:nvPr/>
        </p:nvSpPr>
        <p:spPr>
          <a:xfrm>
            <a:off x="380944" y="838200"/>
            <a:ext cx="8763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Attempt 4:</a:t>
            </a:r>
            <a:r>
              <a:rPr lang="en-US" sz="3200" dirty="0" smtClean="0">
                <a:latin typeface="Arial"/>
                <a:cs typeface="Arial"/>
              </a:rPr>
              <a:t> Adv</a:t>
            </a:r>
            <a:r>
              <a:rPr lang="en-US" sz="3200" dirty="0">
                <a:latin typeface="Arial"/>
                <a:cs typeface="Arial"/>
              </a:rPr>
              <a:t>.</a:t>
            </a:r>
            <a:r>
              <a:rPr lang="en-US" sz="3200" dirty="0" smtClean="0">
                <a:latin typeface="Arial"/>
                <a:cs typeface="Arial"/>
              </a:rPr>
              <a:t> learns nothing </a:t>
            </a:r>
            <a:r>
              <a:rPr lang="en-US" sz="3200" b="1" dirty="0" smtClean="0">
                <a:solidFill>
                  <a:srgbClr val="4F81BD"/>
                </a:solidFill>
                <a:latin typeface="Arial"/>
                <a:cs typeface="Arial"/>
              </a:rPr>
              <a:t>new</a:t>
            </a:r>
            <a:r>
              <a:rPr lang="en-US" sz="3200" dirty="0" smtClean="0">
                <a:latin typeface="Arial"/>
                <a:cs typeface="Arial"/>
              </a:rPr>
              <a:t> about </a:t>
            </a:r>
            <a:r>
              <a:rPr lang="en-US" sz="3200" b="1" dirty="0" smtClean="0">
                <a:solidFill>
                  <a:schemeClr val="accent2"/>
                </a:solidFill>
                <a:latin typeface="Arial"/>
                <a:cs typeface="Arial"/>
              </a:rPr>
              <a:t>m</a:t>
            </a:r>
            <a:endParaRPr lang="en-US" sz="20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Łącznik prosty ze strzałką 36"/>
          <p:cNvCxnSpPr/>
          <p:nvPr/>
        </p:nvCxnSpPr>
        <p:spPr>
          <a:xfrm>
            <a:off x="685800" y="3816802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17"/>
          <p:cNvSpPr/>
          <p:nvPr/>
        </p:nvSpPr>
        <p:spPr>
          <a:xfrm>
            <a:off x="4286248" y="1803347"/>
            <a:ext cx="4572032" cy="1481150"/>
          </a:xfrm>
          <a:prstGeom prst="wedgeRectCallout">
            <a:avLst>
              <a:gd name="adj1" fmla="val -61125"/>
              <a:gd name="adj2" fmla="val -4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Adversary knows that </a:t>
            </a:r>
            <a:endParaRPr lang="it-IT" dirty="0"/>
          </a:p>
        </p:txBody>
      </p:sp>
      <p:sp>
        <p:nvSpPr>
          <p:cNvPr id="8" name="TextBox 20"/>
          <p:cNvSpPr txBox="1"/>
          <p:nvPr/>
        </p:nvSpPr>
        <p:spPr>
          <a:xfrm>
            <a:off x="4357686" y="25754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 := 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5357818" y="2446289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love you</a:t>
            </a:r>
            <a:r>
              <a:rPr lang="en-US" dirty="0" smtClean="0">
                <a:solidFill>
                  <a:srgbClr val="C00000"/>
                </a:solidFill>
              </a:rPr>
              <a:t>”          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5357818" y="2791337"/>
            <a:ext cx="33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don’t love you</a:t>
            </a:r>
            <a:r>
              <a:rPr lang="en-US" dirty="0" smtClean="0">
                <a:solidFill>
                  <a:srgbClr val="C00000"/>
                </a:solidFill>
              </a:rPr>
              <a:t>”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1" name="Left Brace 25"/>
          <p:cNvSpPr/>
          <p:nvPr/>
        </p:nvSpPr>
        <p:spPr>
          <a:xfrm>
            <a:off x="5000628" y="2517727"/>
            <a:ext cx="485772" cy="538170"/>
          </a:xfrm>
          <a:prstGeom prst="leftBrace">
            <a:avLst>
              <a:gd name="adj1" fmla="val 3598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416280" y="3482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5" name="Right Arrow 41"/>
          <p:cNvSpPr/>
          <p:nvPr/>
        </p:nvSpPr>
        <p:spPr>
          <a:xfrm>
            <a:off x="1357290" y="4307352"/>
            <a:ext cx="1766910" cy="13382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93300"/>
                </a:solidFill>
              </a:rPr>
              <a:t>c </a:t>
            </a:r>
            <a:r>
              <a:rPr lang="en-US" b="1" dirty="0">
                <a:solidFill>
                  <a:srgbClr val="993300"/>
                </a:solidFill>
              </a:rPr>
              <a:t>:= </a:t>
            </a:r>
            <a:r>
              <a:rPr lang="en-US" b="1" dirty="0" err="1" smtClean="0">
                <a:solidFill>
                  <a:srgbClr val="993300"/>
                </a:solidFill>
              </a:rPr>
              <a:t>Enc</a:t>
            </a:r>
            <a:r>
              <a:rPr lang="pl-PL" b="1" baseline="-25000" dirty="0" smtClean="0">
                <a:solidFill>
                  <a:srgbClr val="993300"/>
                </a:solidFill>
              </a:rPr>
              <a:t>k</a:t>
            </a:r>
            <a:r>
              <a:rPr lang="en-US" b="1" dirty="0" smtClean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m)</a:t>
            </a:r>
            <a:r>
              <a:rPr lang="pl-PL" b="1" dirty="0">
                <a:solidFill>
                  <a:srgbClr val="993300"/>
                </a:solidFill>
              </a:rPr>
              <a:t> </a:t>
            </a:r>
            <a:endParaRPr lang="it-IT" dirty="0"/>
          </a:p>
        </p:txBody>
      </p:sp>
      <p:cxnSp>
        <p:nvCxnSpPr>
          <p:cNvPr id="16" name="Straight Connector 42"/>
          <p:cNvCxnSpPr/>
          <p:nvPr/>
        </p:nvCxnSpPr>
        <p:spPr>
          <a:xfrm>
            <a:off x="214282" y="3512002"/>
            <a:ext cx="85011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50"/>
          <p:cNvSpPr/>
          <p:nvPr/>
        </p:nvSpPr>
        <p:spPr>
          <a:xfrm>
            <a:off x="4438648" y="4046497"/>
            <a:ext cx="4572032" cy="1481150"/>
          </a:xfrm>
          <a:prstGeom prst="wedgeRectCallout">
            <a:avLst>
              <a:gd name="adj1" fmla="val -61125"/>
              <a:gd name="adj2" fmla="val -4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Adversary </a:t>
            </a:r>
            <a:r>
              <a:rPr lang="en-US" b="1" dirty="0" smtClean="0"/>
              <a:t>still</a:t>
            </a:r>
            <a:r>
              <a:rPr lang="en-US" dirty="0" smtClean="0"/>
              <a:t> knows that </a:t>
            </a:r>
            <a:endParaRPr lang="it-IT" dirty="0"/>
          </a:p>
        </p:txBody>
      </p:sp>
      <p:sp>
        <p:nvSpPr>
          <p:cNvPr id="19" name="TextBox 51"/>
          <p:cNvSpPr txBox="1"/>
          <p:nvPr/>
        </p:nvSpPr>
        <p:spPr>
          <a:xfrm>
            <a:off x="4510086" y="48185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 := 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5510218" y="4689439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love you</a:t>
            </a:r>
            <a:r>
              <a:rPr lang="en-US" dirty="0" smtClean="0">
                <a:solidFill>
                  <a:srgbClr val="C00000"/>
                </a:solidFill>
              </a:rPr>
              <a:t>”          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5510218" y="5034487"/>
            <a:ext cx="33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i="1" dirty="0" smtClean="0">
                <a:solidFill>
                  <a:srgbClr val="C00000"/>
                </a:solidFill>
              </a:rPr>
              <a:t>I don’t love you</a:t>
            </a:r>
            <a:r>
              <a:rPr lang="en-US" dirty="0" smtClean="0">
                <a:solidFill>
                  <a:srgbClr val="C00000"/>
                </a:solidFill>
              </a:rPr>
              <a:t>”    with prob. </a:t>
            </a:r>
            <a:r>
              <a:rPr lang="en-US" b="1" dirty="0" smtClean="0">
                <a:solidFill>
                  <a:srgbClr val="C00000"/>
                </a:solidFill>
              </a:rPr>
              <a:t>0.5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2" name="Left Brace 54"/>
          <p:cNvSpPr/>
          <p:nvPr/>
        </p:nvSpPr>
        <p:spPr>
          <a:xfrm>
            <a:off x="5153028" y="4760877"/>
            <a:ext cx="485772" cy="538170"/>
          </a:xfrm>
          <a:prstGeom prst="leftBrace">
            <a:avLst>
              <a:gd name="adj1" fmla="val 35987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23" name="Łącznik prosty ze strzałką 36"/>
          <p:cNvCxnSpPr/>
          <p:nvPr/>
        </p:nvCxnSpPr>
        <p:spPr>
          <a:xfrm>
            <a:off x="726720" y="1530802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56"/>
          <p:cNvSpPr txBox="1"/>
          <p:nvPr/>
        </p:nvSpPr>
        <p:spPr>
          <a:xfrm>
            <a:off x="457200" y="1196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6" name="Rectangle 58"/>
          <p:cNvSpPr/>
          <p:nvPr/>
        </p:nvSpPr>
        <p:spPr>
          <a:xfrm>
            <a:off x="914400" y="60198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Make sense: How to formalize it?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373" y="213989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280" y="6004549"/>
            <a:ext cx="515393" cy="5153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99180" y="3325370"/>
            <a:ext cx="23891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Semantic security</a:t>
            </a:r>
            <a:endParaRPr lang="zh-CN" altLang="en-US" sz="2400" dirty="0"/>
          </a:p>
        </p:txBody>
      </p:sp>
      <p:sp>
        <p:nvSpPr>
          <p:cNvPr id="35" name="TextBox 3"/>
          <p:cNvSpPr txBox="1"/>
          <p:nvPr/>
        </p:nvSpPr>
        <p:spPr>
          <a:xfrm>
            <a:off x="380944" y="457731"/>
            <a:ext cx="3852323" cy="57426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What is the break?</a:t>
            </a:r>
            <a:endParaRPr lang="en-US" sz="3200" dirty="0"/>
          </a:p>
        </p:txBody>
      </p:sp>
      <p:sp>
        <p:nvSpPr>
          <p:cNvPr id="36" name="矩形 35">
            <a:hlinkClick r:id="rId5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093024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Break model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2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13" grpId="0"/>
      <p:bldP spid="15" grpId="0" animBg="1"/>
      <p:bldP spid="18" grpId="0" animBg="1"/>
      <p:bldP spid="19" grpId="0"/>
      <p:bldP spid="20" grpId="0"/>
      <p:bldP spid="21" grpId="0"/>
      <p:bldP spid="22" grpId="0" animBg="1"/>
      <p:bldP spid="24" grpId="0"/>
      <p:bldP spid="2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FF0000"/>
                </a:solidFill>
                <a:cs typeface="Arial" panose="020B0604020202020204" pitchFamily="34" charset="0"/>
              </a:rPr>
              <a:t>1. Security definition</a:t>
            </a:r>
            <a:endParaRPr lang="en-US" sz="4000" u="sng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248" y="1578592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security property shall the scheme achieve?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2060848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0000FF"/>
                </a:solidFill>
                <a:cs typeface="Arial" panose="020B0604020202020204" pitchFamily="34" charset="0"/>
              </a:rPr>
              <a:t>2. Assumptions</a:t>
            </a:r>
            <a:endParaRPr lang="en-US" sz="4000" u="sng" dirty="0" smtClean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3160" y="2692524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assumptions are needed for security?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512" y="3149724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>
                <a:solidFill>
                  <a:srgbClr val="006600"/>
                </a:solidFill>
                <a:cs typeface="Arial" panose="020B0604020202020204" pitchFamily="34" charset="0"/>
              </a:rPr>
              <a:t>3</a:t>
            </a:r>
            <a:r>
              <a:rPr lang="en-US" sz="4000" dirty="0" smtClean="0">
                <a:solidFill>
                  <a:srgbClr val="006600"/>
                </a:solidFill>
                <a:cs typeface="Arial" panose="020B0604020202020204" pitchFamily="34" charset="0"/>
              </a:rPr>
              <a:t>. Proof</a:t>
            </a:r>
            <a:endParaRPr lang="en-US" sz="4000" u="sng" dirty="0" smtClean="0">
              <a:solidFill>
                <a:srgbClr val="006600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3160" y="3781400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solidFill>
                  <a:srgbClr val="006600"/>
                </a:solidFill>
                <a:cs typeface="Arial" panose="020B0604020202020204" pitchFamily="34" charset="0"/>
              </a:rPr>
              <a:t>Prove</a:t>
            </a:r>
            <a:r>
              <a:rPr lang="en-US" sz="2400" dirty="0" smtClean="0">
                <a:cs typeface="Arial" panose="020B0604020202020204" pitchFamily="34" charset="0"/>
              </a:rPr>
              <a:t> that scheme satisfies 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definition</a:t>
            </a:r>
            <a:r>
              <a:rPr lang="en-US" sz="2400" dirty="0" smtClean="0">
                <a:cs typeface="Arial" panose="020B0604020202020204" pitchFamily="34" charset="0"/>
              </a:rPr>
              <a:t> if </a:t>
            </a:r>
            <a:r>
              <a:rPr 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assumption</a:t>
            </a:r>
            <a:r>
              <a:rPr lang="en-US" sz="2400" dirty="0" smtClean="0">
                <a:cs typeface="Arial" panose="020B0604020202020204" pitchFamily="34" charset="0"/>
              </a:rPr>
              <a:t> holds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4" name="Rectangle 25"/>
          <p:cNvSpPr/>
          <p:nvPr/>
        </p:nvSpPr>
        <p:spPr>
          <a:xfrm>
            <a:off x="4803776" y="4395455"/>
            <a:ext cx="3288568" cy="9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  <a:ea typeface="ＭＳ Ｐゴシック" pitchFamily="34" charset="-128"/>
              </a:rPr>
              <a:t>C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rypto scheme is secure</a:t>
            </a:r>
            <a:endParaRPr lang="en-US" b="1" baseline="-25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5" name="Rectangle 27"/>
          <p:cNvSpPr/>
          <p:nvPr/>
        </p:nvSpPr>
        <p:spPr>
          <a:xfrm>
            <a:off x="331912" y="4395455"/>
            <a:ext cx="3134986" cy="9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If </a:t>
            </a:r>
            <a:r>
              <a:rPr lang="it-IT" sz="2400" b="1" dirty="0" err="1" smtClean="0">
                <a:solidFill>
                  <a:schemeClr val="tx1"/>
                </a:solidFill>
                <a:ea typeface="ＭＳ Ｐゴシック" pitchFamily="34" charset="-128"/>
              </a:rPr>
              <a:t>assumption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ea typeface="ＭＳ Ｐゴシック" pitchFamily="34" charset="-128"/>
              </a:rPr>
              <a:t>holds</a:t>
            </a:r>
            <a:endParaRPr lang="en-US" b="1" baseline="-25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cxnSp>
        <p:nvCxnSpPr>
          <p:cNvPr id="16" name="Straight Arrow Connector 29"/>
          <p:cNvCxnSpPr/>
          <p:nvPr/>
        </p:nvCxnSpPr>
        <p:spPr>
          <a:xfrm flipH="1" flipV="1">
            <a:off x="3631267" y="4829647"/>
            <a:ext cx="967845" cy="6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0"/>
          <p:cNvSpPr/>
          <p:nvPr/>
        </p:nvSpPr>
        <p:spPr>
          <a:xfrm>
            <a:off x="149694" y="2106892"/>
            <a:ext cx="7696200" cy="10851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32312" y="4319255"/>
            <a:ext cx="12192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prove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47128" y="5987327"/>
            <a:ext cx="80772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itchFamily="34" charset="0"/>
                <a:sym typeface="Wingdings" panose="05000000000000000000" pitchFamily="2" charset="2"/>
              </a:rPr>
              <a:t> Secure against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any</a:t>
            </a:r>
            <a:r>
              <a:rPr lang="en-US" sz="2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attack within model!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9550" y="5445224"/>
            <a:ext cx="9220200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dirty="0" smtClean="0">
                <a:cs typeface="Arial" pitchFamily="34" charset="0"/>
              </a:rPr>
              <a:t>Shows: </a:t>
            </a:r>
            <a:r>
              <a:rPr lang="en-US" sz="2400" dirty="0" smtClean="0">
                <a:cs typeface="Arial" pitchFamily="34" charset="0"/>
              </a:rPr>
              <a:t>only way to break the scheme is to break assumption</a:t>
            </a:r>
          </a:p>
        </p:txBody>
      </p:sp>
      <p:sp>
        <p:nvSpPr>
          <p:cNvPr id="22" name="矩形 21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P1. Security definition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P2. Assumption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9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70773" y="173958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Why precise assumptions?</a:t>
            </a:r>
            <a:endParaRPr lang="en-US" sz="4000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427984" y="935669"/>
            <a:ext cx="0" cy="540258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960038" y="1550138"/>
            <a:ext cx="7200800" cy="10867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11560" y="613900"/>
            <a:ext cx="828092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en-US" altLang="zh-CN" sz="2000" dirty="0"/>
              <a:t>Most modern crypto construction can not be proven secure </a:t>
            </a:r>
            <a:r>
              <a:rPr lang="en-US" altLang="zh-CN" sz="2000" b="1" dirty="0">
                <a:solidFill>
                  <a:srgbClr val="800000"/>
                </a:solidFill>
                <a:cs typeface="Arial" pitchFamily="34" charset="0"/>
              </a:rPr>
              <a:t>unconditionally</a:t>
            </a:r>
            <a:endParaRPr lang="en-US" sz="2000" b="1" dirty="0">
              <a:solidFill>
                <a:srgbClr val="800000"/>
              </a:solidFill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915816" y="2608716"/>
            <a:ext cx="681608" cy="61625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30897" y="3112878"/>
            <a:ext cx="4572000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en-US" altLang="zh-CN" sz="2000" dirty="0"/>
              <a:t>Proofs </a:t>
            </a:r>
            <a:r>
              <a:rPr lang="en-US" altLang="zh-CN" sz="2000" b="1" dirty="0">
                <a:solidFill>
                  <a:srgbClr val="800000"/>
                </a:solidFill>
                <a:cs typeface="Arial" pitchFamily="34" charset="0"/>
              </a:rPr>
              <a:t>rely on </a:t>
            </a:r>
            <a:r>
              <a:rPr lang="en-US" altLang="zh-CN" sz="2000" dirty="0"/>
              <a:t>assumptions</a:t>
            </a:r>
            <a:endParaRPr lang="en-US" sz="2000" u="sng" dirty="0" smtClean="0"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503120" y="2622722"/>
            <a:ext cx="509040" cy="602244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426362" y="3132528"/>
            <a:ext cx="42480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en-US" altLang="zh-CN" sz="2000" dirty="0"/>
              <a:t>Assumptions must be </a:t>
            </a:r>
            <a:r>
              <a:rPr lang="en-US" altLang="zh-CN" sz="2000" b="1" dirty="0">
                <a:solidFill>
                  <a:srgbClr val="800000"/>
                </a:solidFill>
                <a:cs typeface="Arial" pitchFamily="34" charset="0"/>
              </a:rPr>
              <a:t>mathematically </a:t>
            </a:r>
            <a:r>
              <a:rPr lang="en-US" altLang="zh-CN" sz="2000" dirty="0"/>
              <a:t>precise and </a:t>
            </a:r>
            <a:r>
              <a:rPr lang="en-US" altLang="zh-CN" sz="2000" dirty="0" smtClean="0"/>
              <a:t>explicit</a:t>
            </a:r>
            <a:endParaRPr lang="en-US" sz="2000" u="sng" dirty="0" smtClean="0">
              <a:cs typeface="Arial" pitchFamily="34" charset="0"/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424668" y="4968098"/>
            <a:ext cx="1981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Comparisons of Schemes: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1" name="Rectangle 23"/>
          <p:cNvSpPr/>
          <p:nvPr/>
        </p:nvSpPr>
        <p:spPr>
          <a:xfrm>
            <a:off x="415256" y="3990650"/>
            <a:ext cx="1990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Validation of Assumptions: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2549812" y="3820500"/>
            <a:ext cx="6516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&gt;</a:t>
            </a:r>
            <a:r>
              <a:rPr lang="en-US" sz="2000" dirty="0"/>
              <a:t>&gt; </a:t>
            </a:r>
            <a:r>
              <a:rPr lang="en-US" sz="2000" dirty="0" smtClean="0"/>
              <a:t>Unproven/conjectured statements</a:t>
            </a:r>
          </a:p>
          <a:p>
            <a:r>
              <a:rPr lang="en-US" sz="2000" dirty="0" smtClean="0"/>
              <a:t>&gt;</a:t>
            </a:r>
            <a:r>
              <a:rPr lang="en-US" sz="2000" dirty="0"/>
              <a:t>&gt; </a:t>
            </a:r>
            <a:r>
              <a:rPr lang="en-US" sz="2000" dirty="0" smtClean="0"/>
              <a:t>To increase confidence, they must be examined, tested and studied</a:t>
            </a:r>
            <a:endParaRPr lang="en-US" sz="2000" dirty="0"/>
          </a:p>
        </p:txBody>
      </p:sp>
      <p:sp>
        <p:nvSpPr>
          <p:cNvPr id="23" name="Rectangle 7"/>
          <p:cNvSpPr/>
          <p:nvPr/>
        </p:nvSpPr>
        <p:spPr>
          <a:xfrm>
            <a:off x="2555776" y="5943470"/>
            <a:ext cx="6336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&gt;</a:t>
            </a:r>
            <a:r>
              <a:rPr lang="en-US" sz="2000" dirty="0"/>
              <a:t>&gt; What </a:t>
            </a:r>
            <a:r>
              <a:rPr lang="en-US" sz="2000" dirty="0" smtClean="0"/>
              <a:t>is the minimum necessary assumption needed for a task?</a:t>
            </a:r>
          </a:p>
        </p:txBody>
      </p:sp>
      <p:sp>
        <p:nvSpPr>
          <p:cNvPr id="24" name="Rectangle 11"/>
          <p:cNvSpPr/>
          <p:nvPr/>
        </p:nvSpPr>
        <p:spPr>
          <a:xfrm>
            <a:off x="2549812" y="4803757"/>
            <a:ext cx="6516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&gt;</a:t>
            </a:r>
            <a:r>
              <a:rPr lang="en-US" sz="2000" dirty="0"/>
              <a:t>&gt; </a:t>
            </a:r>
            <a:r>
              <a:rPr lang="en-US" sz="2000" dirty="0" smtClean="0"/>
              <a:t>Two schemes satisfying a definition based on different assumptions. The rest are same</a:t>
            </a:r>
            <a:endParaRPr lang="en-US" sz="2000" dirty="0"/>
          </a:p>
          <a:p>
            <a:r>
              <a:rPr lang="en-US" sz="2000" dirty="0" smtClean="0"/>
              <a:t>&gt;&gt; Choose a scheme based on                 assumption</a:t>
            </a:r>
            <a:endParaRPr lang="en-US" sz="2000" dirty="0"/>
          </a:p>
        </p:txBody>
      </p:sp>
      <p:sp>
        <p:nvSpPr>
          <p:cNvPr id="25" name="Rectangle 12"/>
          <p:cNvSpPr/>
          <p:nvPr/>
        </p:nvSpPr>
        <p:spPr>
          <a:xfrm>
            <a:off x="430631" y="5725705"/>
            <a:ext cx="21251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Understanding necessary Assumptions: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6" name="矩形 25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P1. Security definition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P2. Assumption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6640" y="32060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Why assumptions?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54699" y="532204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Weaker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748081" y="5602149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Stronger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3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19" grpId="0"/>
      <p:bldP spid="21" grpId="0"/>
      <p:bldP spid="23" grpId="0"/>
      <p:bldP spid="25" grpId="0"/>
      <p:bldP spid="4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FF0000"/>
                </a:solidFill>
                <a:cs typeface="Arial" panose="020B0604020202020204" pitchFamily="34" charset="0"/>
              </a:rPr>
              <a:t>1. Security definition</a:t>
            </a:r>
            <a:endParaRPr lang="en-US" sz="4000" u="sng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248" y="1578592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security property shall the scheme achieve?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2060848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0000FF"/>
                </a:solidFill>
                <a:cs typeface="Arial" panose="020B0604020202020204" pitchFamily="34" charset="0"/>
              </a:rPr>
              <a:t>2. Assumptions</a:t>
            </a:r>
            <a:endParaRPr lang="en-US" sz="4000" u="sng" dirty="0" smtClean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3160" y="2692524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assumptions are needed for security?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512" y="3149724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>
                <a:solidFill>
                  <a:srgbClr val="006600"/>
                </a:solidFill>
                <a:cs typeface="Arial" panose="020B0604020202020204" pitchFamily="34" charset="0"/>
              </a:rPr>
              <a:t>3</a:t>
            </a:r>
            <a:r>
              <a:rPr lang="en-US" sz="4000" dirty="0" smtClean="0">
                <a:solidFill>
                  <a:srgbClr val="006600"/>
                </a:solidFill>
                <a:cs typeface="Arial" panose="020B0604020202020204" pitchFamily="34" charset="0"/>
              </a:rPr>
              <a:t>. Proof</a:t>
            </a:r>
            <a:endParaRPr lang="en-US" sz="4000" u="sng" dirty="0" smtClean="0">
              <a:solidFill>
                <a:srgbClr val="006600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3160" y="3781400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solidFill>
                  <a:srgbClr val="006600"/>
                </a:solidFill>
                <a:cs typeface="Arial" panose="020B0604020202020204" pitchFamily="34" charset="0"/>
              </a:rPr>
              <a:t>Prove</a:t>
            </a:r>
            <a:r>
              <a:rPr lang="en-US" sz="2400" dirty="0" smtClean="0">
                <a:cs typeface="Arial" panose="020B0604020202020204" pitchFamily="34" charset="0"/>
              </a:rPr>
              <a:t> that scheme satisfies 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definition</a:t>
            </a:r>
            <a:r>
              <a:rPr lang="en-US" sz="2400" dirty="0" smtClean="0">
                <a:cs typeface="Arial" panose="020B0604020202020204" pitchFamily="34" charset="0"/>
              </a:rPr>
              <a:t> if </a:t>
            </a:r>
            <a:r>
              <a:rPr 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assumption</a:t>
            </a:r>
            <a:r>
              <a:rPr lang="en-US" sz="2400" dirty="0" smtClean="0">
                <a:cs typeface="Arial" panose="020B0604020202020204" pitchFamily="34" charset="0"/>
              </a:rPr>
              <a:t> holds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4" name="Rectangle 25"/>
          <p:cNvSpPr/>
          <p:nvPr/>
        </p:nvSpPr>
        <p:spPr>
          <a:xfrm>
            <a:off x="4803776" y="4395455"/>
            <a:ext cx="3288568" cy="9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  <a:ea typeface="ＭＳ Ｐゴシック" pitchFamily="34" charset="-128"/>
              </a:rPr>
              <a:t>C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rypto scheme is secure</a:t>
            </a:r>
            <a:endParaRPr lang="en-US" b="1" baseline="-25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5" name="Rectangle 27"/>
          <p:cNvSpPr/>
          <p:nvPr/>
        </p:nvSpPr>
        <p:spPr>
          <a:xfrm>
            <a:off x="331912" y="4395455"/>
            <a:ext cx="3134986" cy="958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If </a:t>
            </a:r>
            <a:r>
              <a:rPr lang="it-IT" sz="2400" b="1" dirty="0" err="1" smtClean="0">
                <a:solidFill>
                  <a:schemeClr val="tx1"/>
                </a:solidFill>
                <a:ea typeface="ＭＳ Ｐゴシック" pitchFamily="34" charset="-128"/>
              </a:rPr>
              <a:t>assumption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ea typeface="ＭＳ Ｐゴシック" pitchFamily="34" charset="-128"/>
              </a:rPr>
              <a:t>holds</a:t>
            </a:r>
            <a:endParaRPr lang="en-US" b="1" baseline="-25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cxnSp>
        <p:nvCxnSpPr>
          <p:cNvPr id="16" name="Straight Arrow Connector 29"/>
          <p:cNvCxnSpPr/>
          <p:nvPr/>
        </p:nvCxnSpPr>
        <p:spPr>
          <a:xfrm flipH="1" flipV="1">
            <a:off x="3631267" y="4829647"/>
            <a:ext cx="967845" cy="6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0"/>
          <p:cNvSpPr/>
          <p:nvPr/>
        </p:nvSpPr>
        <p:spPr>
          <a:xfrm>
            <a:off x="152400" y="3160352"/>
            <a:ext cx="7696200" cy="10851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32312" y="4319255"/>
            <a:ext cx="12192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prove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47128" y="5987327"/>
            <a:ext cx="80772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itchFamily="34" charset="0"/>
                <a:sym typeface="Wingdings" panose="05000000000000000000" pitchFamily="2" charset="2"/>
              </a:rPr>
              <a:t> Secure against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any</a:t>
            </a:r>
            <a:r>
              <a:rPr lang="en-US" sz="2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attack within model!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9550" y="5445224"/>
            <a:ext cx="9220200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dirty="0" smtClean="0">
                <a:cs typeface="Arial" pitchFamily="34" charset="0"/>
              </a:rPr>
              <a:t>Shows: </a:t>
            </a:r>
            <a:r>
              <a:rPr lang="en-US" sz="2400" dirty="0" smtClean="0">
                <a:cs typeface="Arial" pitchFamily="34" charset="0"/>
              </a:rPr>
              <a:t>only way to break the scheme is to break assumption</a:t>
            </a:r>
          </a:p>
        </p:txBody>
      </p:sp>
      <p:sp>
        <p:nvSpPr>
          <p:cNvPr id="21" name="矩形 20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P1. Security definition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P2. Assumption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504" y="473553"/>
            <a:ext cx="8839200" cy="77716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4400" kern="0">
                <a:ea typeface="+mj-ea"/>
                <a:cs typeface="+mj-cs"/>
              </a:defRPr>
            </a:lvl1pPr>
          </a:lstStyle>
          <a:p>
            <a:r>
              <a:rPr lang="en-US" sz="2800" dirty="0"/>
              <a:t>Provable security is about relations between assumptions and security of crypto schemes</a:t>
            </a:r>
          </a:p>
        </p:txBody>
      </p:sp>
      <p:sp>
        <p:nvSpPr>
          <p:cNvPr id="19" name="矩形 18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P1. Security definition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P2. Assumption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P3. Proof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6639" y="32060"/>
            <a:ext cx="2997697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Reduction-based proof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82279" y="4453536"/>
            <a:ext cx="2397125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then scheme </a:t>
            </a:r>
            <a:r>
              <a:rPr lang="en-US" sz="240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chemeClr val="tx1"/>
                </a:solidFill>
              </a:rPr>
              <a:t> is secure.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915580" y="2860539"/>
            <a:ext cx="2930525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Some “computational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tx1"/>
                </a:solidFill>
              </a:rPr>
              <a:t>assumption </a:t>
            </a:r>
            <a:r>
              <a:rPr lang="en-US" sz="2400" dirty="0">
                <a:solidFill>
                  <a:srgbClr val="800000"/>
                </a:solidFill>
              </a:rPr>
              <a:t>A”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holds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5953164" y="2352328"/>
            <a:ext cx="2819400" cy="1143000"/>
          </a:xfrm>
          <a:prstGeom prst="wedgeRoundRectCallout">
            <a:avLst>
              <a:gd name="adj1" fmla="val -122744"/>
              <a:gd name="adj2" fmla="val 29011"/>
              <a:gd name="adj3" fmla="val 16667"/>
            </a:avLst>
          </a:prstGeom>
          <a:ln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/>
          <a:lstStyle/>
          <a:p>
            <a:pPr marL="609600" indent="-609600" algn="ctr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in this we</a:t>
            </a:r>
          </a:p>
          <a:p>
            <a:pPr marL="609600" indent="-609600" algn="ctr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have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“believe”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595974" y="4365104"/>
            <a:ext cx="3124200" cy="654224"/>
          </a:xfrm>
          <a:prstGeom prst="wedgeRoundRectCallout">
            <a:avLst>
              <a:gd name="adj1" fmla="val -113587"/>
              <a:gd name="adj2" fmla="val 34288"/>
              <a:gd name="adj3" fmla="val 16667"/>
            </a:avLst>
          </a:prstGeom>
          <a:ln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/>
          <a:lstStyle/>
          <a:p>
            <a:pPr marL="609600" indent="-609600" algn="ctr">
              <a:buFontTx/>
              <a:buNone/>
            </a:pPr>
            <a:r>
              <a:rPr lang="en-US" sz="2400" dirty="0" smtClean="0"/>
              <a:t>This we will prove</a:t>
            </a:r>
            <a:endParaRPr lang="en-US" sz="2400" dirty="0"/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873652" y="1772816"/>
            <a:ext cx="3050276" cy="867544"/>
          </a:xfrm>
          <a:prstGeom prst="wedgeRoundRectCallout">
            <a:avLst>
              <a:gd name="adj1" fmla="val 7438"/>
              <a:gd name="adj2" fmla="val 73624"/>
              <a:gd name="adj3" fmla="val 16667"/>
            </a:avLst>
          </a:prstGeom>
          <a:ln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algn="ctr">
              <a:buFontTx/>
              <a:buNone/>
            </a:pPr>
            <a:r>
              <a:rPr lang="en-GB" sz="2400" u="sng" dirty="0">
                <a:solidFill>
                  <a:schemeClr val="tx1"/>
                </a:solidFill>
              </a:rPr>
              <a:t>Examples of </a:t>
            </a:r>
            <a:r>
              <a:rPr lang="en-GB" sz="2400" u="sng" dirty="0">
                <a:solidFill>
                  <a:srgbClr val="990000"/>
                </a:solidFill>
              </a:rPr>
              <a:t>A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</a:p>
          <a:p>
            <a:pPr marL="609600" indent="-609600" algn="ctr">
              <a:buFontTx/>
              <a:buNone/>
            </a:pPr>
            <a:r>
              <a:rPr lang="en-GB" sz="2400" b="0" dirty="0" smtClean="0">
                <a:solidFill>
                  <a:schemeClr val="tx1"/>
                </a:solidFill>
              </a:rPr>
              <a:t>“DDH is hard”</a:t>
            </a: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2140052" y="3691536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400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2943253" y="5515744"/>
            <a:ext cx="3124200" cy="838200"/>
          </a:xfrm>
          <a:prstGeom prst="wedgeRoundRectCallout">
            <a:avLst>
              <a:gd name="adj1" fmla="val -45071"/>
              <a:gd name="adj2" fmla="val -71597"/>
              <a:gd name="adj3" fmla="val 16667"/>
            </a:avLst>
          </a:prstGeom>
          <a:ln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algn="ctr">
              <a:buFontTx/>
              <a:buNone/>
            </a:pPr>
            <a:r>
              <a:rPr lang="en-GB" sz="2400" u="sng" dirty="0">
                <a:solidFill>
                  <a:schemeClr val="tx1"/>
                </a:solidFill>
              </a:rPr>
              <a:t>Examples of </a:t>
            </a:r>
            <a:r>
              <a:rPr lang="en-GB" sz="2400" u="sng" dirty="0" smtClean="0">
                <a:solidFill>
                  <a:srgbClr val="990000"/>
                </a:solidFill>
              </a:rPr>
              <a:t>X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  <a:endParaRPr lang="en-GB" sz="2400" dirty="0">
              <a:solidFill>
                <a:schemeClr val="tx1"/>
              </a:solidFill>
            </a:endParaRPr>
          </a:p>
          <a:p>
            <a:pPr marL="609600" indent="-609600" algn="ctr">
              <a:buFontTx/>
              <a:buNone/>
            </a:pPr>
            <a:r>
              <a:rPr lang="en-GB" sz="2400" b="0" dirty="0" smtClean="0">
                <a:solidFill>
                  <a:schemeClr val="tx1"/>
                </a:solidFill>
              </a:rPr>
              <a:t>“semantic security”</a:t>
            </a:r>
            <a:endParaRPr lang="en-GB" sz="2400" b="0" dirty="0">
              <a:solidFill>
                <a:schemeClr val="tx1"/>
              </a:solidFill>
            </a:endParaRPr>
          </a:p>
          <a:p>
            <a:pPr marL="609600" indent="-609600" algn="ctr">
              <a:buFontTx/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44624"/>
            <a:ext cx="921657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600" kern="0">
                <a:ea typeface="+mj-ea"/>
                <a:cs typeface="+mj-cs"/>
              </a:defRPr>
            </a:lvl1pPr>
          </a:lstStyle>
          <a:p>
            <a:r>
              <a:rPr lang="en-US" sz="4400" dirty="0"/>
              <a:t>Summary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Thur, 20/9/2018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S8101034Q-Modern Cryptography-Lect3.1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内容占位符 5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altLang="zh-CN" sz="2600" dirty="0" smtClean="0"/>
              <a:t>P1: Formal security definition</a:t>
            </a:r>
          </a:p>
          <a:p>
            <a:pPr lvl="1"/>
            <a:r>
              <a:rPr lang="en-US" altLang="zh-CN" sz="2400" dirty="0" smtClean="0"/>
              <a:t>Why definition</a:t>
            </a:r>
          </a:p>
          <a:p>
            <a:pPr lvl="1"/>
            <a:r>
              <a:rPr lang="en-US" altLang="zh-CN" sz="2400" dirty="0" smtClean="0"/>
              <a:t>Threat model</a:t>
            </a:r>
          </a:p>
          <a:p>
            <a:pPr lvl="2"/>
            <a:r>
              <a:rPr lang="en-US" altLang="zh-CN" sz="2000" dirty="0" smtClean="0"/>
              <a:t>A1: COA</a:t>
            </a:r>
          </a:p>
          <a:p>
            <a:pPr lvl="2"/>
            <a:r>
              <a:rPr lang="en-US" altLang="zh-CN" sz="2000" dirty="0" smtClean="0"/>
              <a:t>A2: KPA</a:t>
            </a:r>
          </a:p>
          <a:p>
            <a:pPr lvl="2"/>
            <a:r>
              <a:rPr lang="en-US" altLang="zh-CN" sz="2000" dirty="0" smtClean="0"/>
              <a:t>A3: CPA</a:t>
            </a:r>
          </a:p>
          <a:p>
            <a:pPr lvl="2"/>
            <a:r>
              <a:rPr lang="en-US" altLang="zh-CN" sz="2000" dirty="0" smtClean="0"/>
              <a:t>A4: </a:t>
            </a:r>
            <a:r>
              <a:rPr lang="en-US" altLang="zh-CN" sz="2000" dirty="0" smtClean="0">
                <a:solidFill>
                  <a:srgbClr val="C00000"/>
                </a:solidFill>
              </a:rPr>
              <a:t>CCA</a:t>
            </a:r>
          </a:p>
          <a:p>
            <a:pPr lvl="1"/>
            <a:r>
              <a:rPr lang="en-US" altLang="zh-CN" sz="2400" dirty="0" smtClean="0"/>
              <a:t>Break model</a:t>
            </a:r>
          </a:p>
          <a:p>
            <a:pPr lvl="2"/>
            <a:r>
              <a:rPr lang="en-US" altLang="zh-CN" sz="2000" dirty="0" smtClean="0"/>
              <a:t>A1: entire plaintext</a:t>
            </a:r>
          </a:p>
          <a:p>
            <a:pPr lvl="2"/>
            <a:r>
              <a:rPr lang="en-US" altLang="zh-CN" sz="2000" dirty="0" smtClean="0"/>
              <a:t>A2: any character of plaintext</a:t>
            </a:r>
          </a:p>
          <a:p>
            <a:pPr lvl="2"/>
            <a:r>
              <a:rPr lang="en-US" altLang="zh-CN" sz="2000" dirty="0" smtClean="0"/>
              <a:t>A3: nothing about plaintext</a:t>
            </a:r>
          </a:p>
          <a:p>
            <a:pPr lvl="2"/>
            <a:r>
              <a:rPr lang="en-US" altLang="zh-CN" sz="2000" dirty="0" smtClean="0"/>
              <a:t>A4: nothing 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en-US" altLang="zh-CN" sz="2000" dirty="0" smtClean="0"/>
              <a:t> about plaintext</a:t>
            </a:r>
          </a:p>
          <a:p>
            <a:r>
              <a:rPr lang="en-US" altLang="zh-CN" sz="2800" dirty="0" smtClean="0"/>
              <a:t>P2: Precise assumptions</a:t>
            </a:r>
          </a:p>
          <a:p>
            <a:pPr lvl="1"/>
            <a:r>
              <a:rPr lang="en-US" altLang="zh-CN" sz="2400" dirty="0" smtClean="0"/>
              <a:t>Why precise assumptions</a:t>
            </a:r>
          </a:p>
          <a:p>
            <a:r>
              <a:rPr lang="en-US" altLang="zh-CN" sz="2800" dirty="0" smtClean="0"/>
              <a:t>P3: Proof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Reduction-based security proof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2483768" y="793978"/>
            <a:ext cx="3781400" cy="690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FF0000"/>
                </a:solidFill>
              </a:rPr>
              <a:t>Provable security</a:t>
            </a:r>
            <a:endParaRPr lang="zh-CN" altLang="en-US" sz="36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3064975"/>
            <a:ext cx="306365" cy="3063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5106" y="4293096"/>
            <a:ext cx="306365" cy="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[1] </a:t>
            </a:r>
            <a:r>
              <a:rPr lang="en-US" altLang="zh-CN" dirty="0"/>
              <a:t>Jonathan Katz, Yehuda Lindell. Chapter </a:t>
            </a:r>
            <a:r>
              <a:rPr lang="en-US" altLang="zh-CN" dirty="0" smtClean="0"/>
              <a:t>1.4, </a:t>
            </a:r>
            <a:r>
              <a:rPr lang="en-US" altLang="zh-CN" dirty="0"/>
              <a:t>Introduction to Modern Cryptography, 2nd Edition, Chapman &amp; Hall/CRC Cryptography and Network Security Series, 2014</a:t>
            </a:r>
            <a:endParaRPr lang="zh-CN" altLang="zh-CN" dirty="0"/>
          </a:p>
          <a:p>
            <a:pPr lvl="0"/>
            <a:r>
              <a:rPr lang="en-US" altLang="zh-CN" dirty="0" smtClean="0"/>
              <a:t>[2] http</a:t>
            </a:r>
            <a:r>
              <a:rPr lang="en-US" altLang="zh-CN" dirty="0"/>
              <a:t>://drona.csa.iisc.ernet.in/~</a:t>
            </a:r>
            <a:r>
              <a:rPr lang="en-US" altLang="zh-CN" dirty="0" smtClean="0"/>
              <a:t>arpita/Cryptography17/AP_Lecture1.pptx</a:t>
            </a:r>
          </a:p>
          <a:p>
            <a:pPr lvl="0"/>
            <a:r>
              <a:rPr lang="en-US" altLang="zh-CN" dirty="0" smtClean="0"/>
              <a:t>[3] https</a:t>
            </a:r>
            <a:r>
              <a:rPr lang="en-US" altLang="zh-CN" dirty="0"/>
              <a:t>://summerschool-croatia.cs.ru.nl/2015/Provable%20Security.pptx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32048" cy="365760"/>
          </a:xfrm>
        </p:spPr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TextBox 3"/>
          <p:cNvSpPr txBox="1"/>
          <p:nvPr/>
        </p:nvSpPr>
        <p:spPr>
          <a:xfrm>
            <a:off x="304800" y="76200"/>
            <a:ext cx="8839200" cy="64633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>
              <a:defRPr sz="3600" kern="0">
                <a:solidFill>
                  <a:srgbClr val="009900"/>
                </a:solidFill>
                <a:ea typeface="+mj-ea"/>
                <a:cs typeface="+mj-cs"/>
              </a:defRPr>
            </a:lvl1pPr>
          </a:lstStyle>
          <a:p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analyze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security</a:t>
            </a:r>
            <a:r>
              <a:rPr lang="de-DE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http://media.idownloadblog.com/wp-content/uploads/2011/08/tom-jerry-pic-e131456058111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63" y="2924944"/>
            <a:ext cx="1752600" cy="13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686800" cy="4616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de-DE" b="1" dirty="0" smtClean="0"/>
              <a:t>Approach</a:t>
            </a:r>
            <a:r>
              <a:rPr lang="de-DE" dirty="0"/>
              <a:t>: Analyze the security with respect to one attack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" y="3102688"/>
            <a:ext cx="64770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400" b="1" dirty="0" smtClean="0">
                <a:cs typeface="Arial" pitchFamily="34" charset="0"/>
              </a:rPr>
              <a:t>But:</a:t>
            </a:r>
            <a:r>
              <a:rPr lang="de-DE" sz="2400" dirty="0" smtClean="0">
                <a:cs typeface="Arial" pitchFamily="34" charset="0"/>
              </a:rPr>
              <a:t> </a:t>
            </a:r>
            <a:r>
              <a:rPr lang="de-DE" sz="2400" dirty="0" err="1" smtClean="0">
                <a:cs typeface="Arial" pitchFamily="34" charset="0"/>
              </a:rPr>
              <a:t>Adversary</a:t>
            </a:r>
            <a:r>
              <a:rPr lang="de-DE" sz="2400" dirty="0" smtClean="0">
                <a:cs typeface="Arial" pitchFamily="34" charset="0"/>
              </a:rPr>
              <a:t> </a:t>
            </a:r>
            <a:r>
              <a:rPr lang="de-DE" sz="2400" dirty="0" err="1" smtClean="0">
                <a:cs typeface="Arial" pitchFamily="34" charset="0"/>
              </a:rPr>
              <a:t>may</a:t>
            </a:r>
            <a:r>
              <a:rPr lang="de-DE" sz="2400" dirty="0" smtClean="0">
                <a:cs typeface="Arial" pitchFamily="34" charset="0"/>
              </a:rPr>
              <a:t> find </a:t>
            </a:r>
            <a:r>
              <a:rPr lang="de-DE" sz="2400" dirty="0" err="1" smtClean="0">
                <a:cs typeface="Arial" pitchFamily="34" charset="0"/>
              </a:rPr>
              <a:t>new</a:t>
            </a:r>
            <a:r>
              <a:rPr lang="de-DE" sz="2400" dirty="0" smtClean="0">
                <a:cs typeface="Arial" pitchFamily="34" charset="0"/>
              </a:rPr>
              <a:t> </a:t>
            </a:r>
            <a:r>
              <a:rPr lang="de-DE" sz="2400" dirty="0" err="1" smtClean="0">
                <a:cs typeface="Arial" pitchFamily="34" charset="0"/>
              </a:rPr>
              <a:t>attack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4800" y="3631633"/>
            <a:ext cx="64770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400" dirty="0" smtClean="0">
                <a:cs typeface="Arial" pitchFamily="34" charset="0"/>
              </a:rPr>
              <a:t>Resemble cat</a:t>
            </a:r>
            <a:r>
              <a:rPr lang="de-DE" sz="2400" dirty="0">
                <a:cs typeface="Arial" pitchFamily="34" charset="0"/>
              </a:rPr>
              <a:t>-</a:t>
            </a:r>
            <a:r>
              <a:rPr lang="de-DE" sz="2400" dirty="0" smtClean="0">
                <a:cs typeface="Arial" pitchFamily="34" charset="0"/>
              </a:rPr>
              <a:t>and</a:t>
            </a:r>
            <a:r>
              <a:rPr lang="de-DE" sz="2400" dirty="0">
                <a:cs typeface="Arial" pitchFamily="34" charset="0"/>
              </a:rPr>
              <a:t>-</a:t>
            </a:r>
            <a:r>
              <a:rPr lang="de-DE" sz="2400" dirty="0" smtClean="0">
                <a:cs typeface="Arial" pitchFamily="34" charset="0"/>
              </a:rPr>
              <a:t>mouse game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685800" y="1966238"/>
            <a:ext cx="1905000" cy="773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Cryptoscheme</a:t>
            </a:r>
            <a:r>
              <a:rPr lang="en-US" sz="2000" b="1" dirty="0" smtClean="0"/>
              <a:t> 1</a:t>
            </a:r>
            <a:endParaRPr lang="en-US" b="1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3333" y="2728238"/>
            <a:ext cx="2590800" cy="369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dirty="0">
                <a:cs typeface="Arial" pitchFamily="34" charset="0"/>
              </a:rPr>
              <a:t>s</a:t>
            </a:r>
            <a:r>
              <a:rPr lang="en-US" dirty="0" smtClean="0">
                <a:cs typeface="Arial" pitchFamily="34" charset="0"/>
              </a:rPr>
              <a:t>ecure against attack 1</a:t>
            </a:r>
          </a:p>
        </p:txBody>
      </p:sp>
      <p:sp>
        <p:nvSpPr>
          <p:cNvPr id="16" name="Rectangle 20"/>
          <p:cNvSpPr/>
          <p:nvPr/>
        </p:nvSpPr>
        <p:spPr>
          <a:xfrm>
            <a:off x="3843867" y="1954560"/>
            <a:ext cx="1905000" cy="773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Cryptoscheme</a:t>
            </a:r>
            <a:r>
              <a:rPr lang="en-US" sz="2000" b="1" dirty="0" smtClean="0"/>
              <a:t> 2</a:t>
            </a:r>
            <a:endParaRPr lang="en-US" b="1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429000" y="2716560"/>
            <a:ext cx="2971800" cy="369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dirty="0">
                <a:cs typeface="Arial" pitchFamily="34" charset="0"/>
              </a:rPr>
              <a:t>s</a:t>
            </a:r>
            <a:r>
              <a:rPr lang="en-US" dirty="0" smtClean="0">
                <a:cs typeface="Arial" pitchFamily="34" charset="0"/>
              </a:rPr>
              <a:t>ecure against </a:t>
            </a:r>
            <a:r>
              <a:rPr lang="en-US" b="1" dirty="0" smtClean="0">
                <a:solidFill>
                  <a:srgbClr val="4F81BD"/>
                </a:solidFill>
                <a:cs typeface="Arial" pitchFamily="34" charset="0"/>
              </a:rPr>
              <a:t>new</a:t>
            </a:r>
            <a:r>
              <a:rPr lang="en-US" dirty="0" smtClean="0">
                <a:cs typeface="Arial" pitchFamily="34" charset="0"/>
              </a:rPr>
              <a:t> attack</a:t>
            </a:r>
          </a:p>
        </p:txBody>
      </p:sp>
      <p:sp>
        <p:nvSpPr>
          <p:cNvPr id="18" name="Freeform 22"/>
          <p:cNvSpPr/>
          <p:nvPr/>
        </p:nvSpPr>
        <p:spPr>
          <a:xfrm>
            <a:off x="1622778" y="1573559"/>
            <a:ext cx="2906889" cy="364067"/>
          </a:xfrm>
          <a:custGeom>
            <a:avLst/>
            <a:gdLst>
              <a:gd name="connsiteX0" fmla="*/ 0 w 2906889"/>
              <a:gd name="connsiteY0" fmla="*/ 578624 h 578624"/>
              <a:gd name="connsiteX1" fmla="*/ 1425222 w 2906889"/>
              <a:gd name="connsiteY1" fmla="*/ 68 h 578624"/>
              <a:gd name="connsiteX2" fmla="*/ 2906889 w 2906889"/>
              <a:gd name="connsiteY2" fmla="*/ 536290 h 57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6889" h="578624">
                <a:moveTo>
                  <a:pt x="0" y="578624"/>
                </a:moveTo>
                <a:cubicBezTo>
                  <a:pt x="470370" y="292874"/>
                  <a:pt x="940741" y="7124"/>
                  <a:pt x="1425222" y="68"/>
                </a:cubicBezTo>
                <a:cubicBezTo>
                  <a:pt x="1909703" y="-6988"/>
                  <a:pt x="2906889" y="536290"/>
                  <a:pt x="2906889" y="536290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4"/>
          <p:cNvSpPr/>
          <p:nvPr/>
        </p:nvSpPr>
        <p:spPr>
          <a:xfrm>
            <a:off x="5029200" y="1573560"/>
            <a:ext cx="2906889" cy="364067"/>
          </a:xfrm>
          <a:custGeom>
            <a:avLst/>
            <a:gdLst>
              <a:gd name="connsiteX0" fmla="*/ 0 w 2906889"/>
              <a:gd name="connsiteY0" fmla="*/ 578624 h 578624"/>
              <a:gd name="connsiteX1" fmla="*/ 1425222 w 2906889"/>
              <a:gd name="connsiteY1" fmla="*/ 68 h 578624"/>
              <a:gd name="connsiteX2" fmla="*/ 2906889 w 2906889"/>
              <a:gd name="connsiteY2" fmla="*/ 536290 h 57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6889" h="578624">
                <a:moveTo>
                  <a:pt x="0" y="578624"/>
                </a:moveTo>
                <a:cubicBezTo>
                  <a:pt x="470370" y="292874"/>
                  <a:pt x="940741" y="7124"/>
                  <a:pt x="1425222" y="68"/>
                </a:cubicBezTo>
                <a:cubicBezTo>
                  <a:pt x="1909703" y="-6988"/>
                  <a:pt x="2906889" y="536290"/>
                  <a:pt x="2906889" y="536290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781800" y="2106960"/>
            <a:ext cx="990600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b="1" dirty="0" smtClean="0">
                <a:cs typeface="Arial" pitchFamily="34" charset="0"/>
              </a:rPr>
              <a:t>…</a:t>
            </a:r>
            <a:endParaRPr lang="en-US" b="1" dirty="0" smtClean="0">
              <a:cs typeface="Arial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438400" y="1268760"/>
            <a:ext cx="1447800" cy="338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1600" dirty="0">
                <a:cs typeface="Arial" pitchFamily="34" charset="0"/>
              </a:rPr>
              <a:t>f</a:t>
            </a:r>
            <a:r>
              <a:rPr lang="en-US" sz="1600" dirty="0" smtClean="0">
                <a:cs typeface="Arial" pitchFamily="34" charset="0"/>
              </a:rPr>
              <a:t>ix </a:t>
            </a:r>
            <a:r>
              <a:rPr lang="en-US" sz="1600" b="1" dirty="0" smtClean="0">
                <a:solidFill>
                  <a:schemeClr val="accent1"/>
                </a:solidFill>
                <a:cs typeface="Arial" pitchFamily="34" charset="0"/>
              </a:rPr>
              <a:t>new</a:t>
            </a:r>
            <a:r>
              <a:rPr lang="en-US" sz="16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1600" dirty="0" smtClean="0">
                <a:cs typeface="Arial" pitchFamily="34" charset="0"/>
              </a:rPr>
              <a:t>attack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04800" y="4140620"/>
            <a:ext cx="6477000" cy="58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3200" dirty="0" smtClean="0">
                <a:cs typeface="Arial" pitchFamily="34" charset="0"/>
              </a:rPr>
              <a:t>Goal of modern cryptography:</a:t>
            </a:r>
            <a:endParaRPr lang="en-US" sz="3200" dirty="0" smtClean="0">
              <a:cs typeface="Arial" pitchFamily="34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28863" y="4826496"/>
            <a:ext cx="4891209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de-DE" sz="2400" dirty="0" err="1" smtClean="0">
                <a:cs typeface="Arial" pitchFamily="34" charset="0"/>
              </a:rPr>
              <a:t>Hopefully</a:t>
            </a:r>
            <a:r>
              <a:rPr lang="de-DE" sz="2400" dirty="0" smtClean="0">
                <a:cs typeface="Arial" pitchFamily="34" charset="0"/>
              </a:rPr>
              <a:t> </a:t>
            </a:r>
            <a:r>
              <a:rPr lang="de-DE" sz="2400" dirty="0" err="1" smtClean="0">
                <a:cs typeface="Arial" pitchFamily="34" charset="0"/>
              </a:rPr>
              <a:t>stop</a:t>
            </a:r>
            <a:r>
              <a:rPr lang="de-DE" sz="2400" dirty="0" smtClean="0">
                <a:cs typeface="Arial" pitchFamily="34" charset="0"/>
              </a:rPr>
              <a:t> </a:t>
            </a:r>
            <a:r>
              <a:rPr lang="de-DE" sz="2400" dirty="0" err="1">
                <a:cs typeface="Arial" pitchFamily="34" charset="0"/>
              </a:rPr>
              <a:t>cat</a:t>
            </a:r>
            <a:r>
              <a:rPr lang="de-DE" sz="2400" dirty="0">
                <a:cs typeface="Arial" pitchFamily="34" charset="0"/>
              </a:rPr>
              <a:t>-</a:t>
            </a:r>
            <a:r>
              <a:rPr lang="de-DE" sz="2400" dirty="0" err="1">
                <a:cs typeface="Arial" pitchFamily="34" charset="0"/>
              </a:rPr>
              <a:t>and</a:t>
            </a:r>
            <a:r>
              <a:rPr lang="de-DE" sz="2400" dirty="0">
                <a:cs typeface="Arial" pitchFamily="34" charset="0"/>
              </a:rPr>
              <a:t>-mouse </a:t>
            </a:r>
            <a:r>
              <a:rPr lang="de-DE" sz="2400" dirty="0" err="1" smtClean="0">
                <a:cs typeface="Arial" pitchFamily="34" charset="0"/>
              </a:rPr>
              <a:t>game</a:t>
            </a:r>
            <a:r>
              <a:rPr lang="de-DE" sz="2400" dirty="0" smtClean="0">
                <a:cs typeface="Arial" pitchFamily="34" charset="0"/>
              </a:rPr>
              <a:t>!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8863" y="5283696"/>
            <a:ext cx="8815137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de-DE" sz="2400" dirty="0" smtClean="0">
                <a:cs typeface="Arial" pitchFamily="34" charset="0"/>
              </a:rPr>
              <a:t>Show</a:t>
            </a:r>
            <a:r>
              <a:rPr lang="de-DE" sz="2400" dirty="0" smtClean="0">
                <a:solidFill>
                  <a:srgbClr val="4F81BD"/>
                </a:solidFill>
                <a:cs typeface="Arial" pitchFamily="34" charset="0"/>
              </a:rPr>
              <a:t> </a:t>
            </a:r>
            <a:r>
              <a:rPr lang="de-DE" sz="2400" dirty="0" err="1">
                <a:cs typeface="Arial" pitchFamily="34" charset="0"/>
              </a:rPr>
              <a:t>security</a:t>
            </a:r>
            <a:r>
              <a:rPr lang="de-DE" sz="2400" dirty="0">
                <a:cs typeface="Arial" pitchFamily="34" charset="0"/>
              </a:rPr>
              <a:t> </a:t>
            </a:r>
            <a:r>
              <a:rPr lang="de-DE" sz="2400" dirty="0" err="1">
                <a:cs typeface="Arial" pitchFamily="34" charset="0"/>
              </a:rPr>
              <a:t>against</a:t>
            </a:r>
            <a:r>
              <a:rPr lang="de-DE" sz="2400" dirty="0">
                <a:cs typeface="Arial" pitchFamily="34" charset="0"/>
              </a:rPr>
              <a:t> </a:t>
            </a:r>
            <a:r>
              <a:rPr lang="de-DE" sz="2400" b="1" dirty="0" err="1">
                <a:solidFill>
                  <a:srgbClr val="4F81BD"/>
                </a:solidFill>
                <a:cs typeface="Arial" pitchFamily="34" charset="0"/>
              </a:rPr>
              <a:t>broad</a:t>
            </a:r>
            <a:r>
              <a:rPr lang="de-DE" sz="2400" b="1" dirty="0">
                <a:solidFill>
                  <a:srgbClr val="4F81BD"/>
                </a:solidFill>
                <a:cs typeface="Arial" pitchFamily="34" charset="0"/>
              </a:rPr>
              <a:t> </a:t>
            </a:r>
            <a:r>
              <a:rPr lang="de-DE" sz="2400" b="1" dirty="0" err="1">
                <a:solidFill>
                  <a:srgbClr val="4F81BD"/>
                </a:solidFill>
                <a:cs typeface="Arial" pitchFamily="34" charset="0"/>
              </a:rPr>
              <a:t>classes</a:t>
            </a:r>
            <a:r>
              <a:rPr lang="de-DE" sz="2400" b="1" dirty="0">
                <a:solidFill>
                  <a:srgbClr val="4F81BD"/>
                </a:solidFill>
                <a:cs typeface="Arial" pitchFamily="34" charset="0"/>
              </a:rPr>
              <a:t> </a:t>
            </a:r>
            <a:r>
              <a:rPr lang="de-DE" sz="2400" b="1" dirty="0" err="1">
                <a:solidFill>
                  <a:srgbClr val="4F81BD"/>
                </a:solidFill>
                <a:cs typeface="Arial" pitchFamily="34" charset="0"/>
              </a:rPr>
              <a:t>of</a:t>
            </a:r>
            <a:r>
              <a:rPr lang="de-DE" sz="2400" b="1" dirty="0">
                <a:solidFill>
                  <a:srgbClr val="4F81BD"/>
                </a:solidFill>
                <a:cs typeface="Arial" pitchFamily="34" charset="0"/>
              </a:rPr>
              <a:t> </a:t>
            </a:r>
            <a:r>
              <a:rPr lang="de-DE" sz="2400" b="1" dirty="0" err="1" smtClean="0">
                <a:solidFill>
                  <a:srgbClr val="4F81BD"/>
                </a:solidFill>
                <a:cs typeface="Arial" pitchFamily="34" charset="0"/>
              </a:rPr>
              <a:t>adversaries</a:t>
            </a:r>
            <a:endParaRPr lang="en-US" sz="2400" b="1" dirty="0">
              <a:solidFill>
                <a:srgbClr val="4F81BD"/>
              </a:solidFill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59532" y="5745351"/>
            <a:ext cx="8424936" cy="954097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800" dirty="0" smtClean="0">
                <a:cs typeface="Arial" pitchFamily="34" charset="0"/>
              </a:rPr>
              <a:t>One important tool: security proofs or provable security</a:t>
            </a:r>
          </a:p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安全性证明 或 可证明安全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a typeface="微软雅黑" panose="020B0503020204020204" pitchFamily="34" charset="-122"/>
              </a:rPr>
              <a:t>Three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 principles of modern cryptography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Principle 1: Formal security definition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形式化安全定义</a:t>
            </a:r>
            <a:endParaRPr lang="en-US" altLang="zh-CN" sz="24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Principle 2: Precise assumptions</a:t>
            </a:r>
            <a:r>
              <a:rPr lang="zh-CN" altLang="en-US" sz="2400" dirty="0" smtClean="0">
                <a:solidFill>
                  <a:srgbClr val="0000FF"/>
                </a:solidFill>
                <a:ea typeface="微软雅黑" panose="020B0503020204020204" pitchFamily="34" charset="-122"/>
              </a:rPr>
              <a:t>精确假设</a:t>
            </a:r>
            <a:endParaRPr lang="en-US" altLang="zh-CN" sz="2400" dirty="0" smtClean="0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ea typeface="微软雅黑" panose="020B0503020204020204" pitchFamily="34" charset="-122"/>
              </a:rPr>
              <a:t>Principle </a:t>
            </a:r>
            <a:r>
              <a:rPr lang="en-US" altLang="zh-CN" sz="2400" dirty="0" smtClean="0">
                <a:solidFill>
                  <a:srgbClr val="006600"/>
                </a:solidFill>
                <a:ea typeface="微软雅黑" panose="020B0503020204020204" pitchFamily="34" charset="-122"/>
              </a:rPr>
              <a:t>3: Proofs of security</a:t>
            </a:r>
            <a:r>
              <a:rPr lang="zh-CN" altLang="en-US" sz="2400" dirty="0" smtClean="0">
                <a:solidFill>
                  <a:srgbClr val="006600"/>
                </a:solidFill>
                <a:ea typeface="微软雅黑" panose="020B0503020204020204" pitchFamily="34" charset="-122"/>
              </a:rPr>
              <a:t>安全性证明</a:t>
            </a:r>
            <a:endParaRPr lang="en-US" altLang="zh-CN" sz="2400" dirty="0" smtClean="0">
              <a:solidFill>
                <a:srgbClr val="006600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矩形 7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P1. Security definition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9068" y="2492896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1121296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FF0000"/>
                </a:solidFill>
                <a:cs typeface="Arial" panose="020B0604020202020204" pitchFamily="34" charset="0"/>
              </a:rPr>
              <a:t>1. Security definition</a:t>
            </a:r>
            <a:endParaRPr lang="en-US" sz="4000" u="sng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248" y="1785488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security property shall the scheme achieve?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cxnSp>
        <p:nvCxnSpPr>
          <p:cNvPr id="9" name="Straight Arrow Connector 13"/>
          <p:cNvCxnSpPr>
            <a:cxnSpLocks noChangeShapeType="1"/>
          </p:cNvCxnSpPr>
          <p:nvPr/>
        </p:nvCxnSpPr>
        <p:spPr bwMode="auto">
          <a:xfrm flipV="1">
            <a:off x="1447800" y="2861198"/>
            <a:ext cx="511175" cy="1587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2492896"/>
            <a:ext cx="1219200" cy="393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1900" dirty="0" smtClean="0">
                <a:cs typeface="Arial" panose="020B0604020202020204" pitchFamily="34" charset="0"/>
              </a:rPr>
              <a:t>message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3400" y="2797696"/>
            <a:ext cx="63833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5"/>
          <p:cNvSpPr/>
          <p:nvPr/>
        </p:nvSpPr>
        <p:spPr>
          <a:xfrm>
            <a:off x="1981200" y="2569096"/>
            <a:ext cx="1236194" cy="570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Key</a:t>
            </a:r>
            <a:r>
              <a:rPr lang="it-IT" sz="2400" b="1" dirty="0" smtClean="0">
                <a:solidFill>
                  <a:srgbClr val="C00000"/>
                </a:solidFill>
                <a:ea typeface="ＭＳ Ｐゴシック" pitchFamily="34" charset="-128"/>
              </a:rPr>
              <a:t> K</a:t>
            </a:r>
            <a:endParaRPr lang="en-US" b="1" baseline="-250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2051755" y="22163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cs typeface="Arial" pitchFamily="34" charset="0"/>
              </a:rPr>
              <a:t>Encrypt</a:t>
            </a:r>
            <a:endParaRPr lang="en-US" sz="20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3733800" y="2645296"/>
            <a:ext cx="1440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cs typeface="Arial" pitchFamily="34" charset="0"/>
              </a:rPr>
              <a:t>c</a:t>
            </a:r>
            <a:r>
              <a:rPr lang="de-DE" sz="2000" dirty="0" err="1" smtClean="0">
                <a:cs typeface="Arial" pitchFamily="34" charset="0"/>
              </a:rPr>
              <a:t>iphertext</a:t>
            </a:r>
            <a:endParaRPr lang="de-DE" sz="2000" dirty="0" smtClean="0">
              <a:cs typeface="Arial" pitchFamily="34" charset="0"/>
            </a:endParaRPr>
          </a:p>
        </p:txBody>
      </p:sp>
      <p:cxnSp>
        <p:nvCxnSpPr>
          <p:cNvPr id="16" name="Straight Arrow Connector 13"/>
          <p:cNvCxnSpPr>
            <a:cxnSpLocks noChangeShapeType="1"/>
          </p:cNvCxnSpPr>
          <p:nvPr/>
        </p:nvCxnSpPr>
        <p:spPr bwMode="auto">
          <a:xfrm flipV="1">
            <a:off x="3276600" y="2873896"/>
            <a:ext cx="511175" cy="1587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Rounded Rectangular Callout 26"/>
          <p:cNvSpPr/>
          <p:nvPr/>
        </p:nvSpPr>
        <p:spPr bwMode="auto">
          <a:xfrm>
            <a:off x="6172200" y="1578496"/>
            <a:ext cx="1143000" cy="609600"/>
          </a:xfrm>
          <a:prstGeom prst="wedgeRoundRectCallout">
            <a:avLst>
              <a:gd name="adj1" fmla="val -81669"/>
              <a:gd name="adj2" fmla="val 910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rgbClr val="82B45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100794" tIns="50397" rIns="100794" bIns="5039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C0504D"/>
                </a:solidFill>
                <a:cs typeface="Arial" pitchFamily="34" charset="0"/>
              </a:rPr>
              <a:t>???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6324600" y="2416696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cs typeface="Arial" pitchFamily="34" charset="0"/>
              </a:rPr>
              <a:t>Ciphertext shall</a:t>
            </a:r>
            <a:r>
              <a:rPr lang="de-DE" altLang="zh-CN" sz="2400" b="1" dirty="0" smtClean="0">
                <a:solidFill>
                  <a:schemeClr val="accent1"/>
                </a:solidFill>
                <a:cs typeface="Arial" pitchFamily="34" charset="0"/>
              </a:rPr>
              <a:t> “</a:t>
            </a:r>
            <a:r>
              <a:rPr lang="de-DE" sz="2400" b="1" dirty="0" smtClean="0">
                <a:solidFill>
                  <a:schemeClr val="accent1"/>
                </a:solidFill>
                <a:cs typeface="Arial" pitchFamily="34" charset="0"/>
              </a:rPr>
              <a:t>hide</a:t>
            </a:r>
            <a:r>
              <a:rPr lang="en-US" altLang="zh-CN" sz="2400" b="1" dirty="0">
                <a:solidFill>
                  <a:schemeClr val="accent1"/>
                </a:solidFill>
                <a:cs typeface="Arial" pitchFamily="34" charset="0"/>
              </a:rPr>
              <a:t>”</a:t>
            </a:r>
            <a:r>
              <a:rPr lang="de-DE" sz="2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de-DE" sz="2400" dirty="0" smtClean="0">
                <a:cs typeface="Arial" pitchFamily="34" charset="0"/>
              </a:rPr>
              <a:t>message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Provable Security</a:t>
            </a:r>
          </a:p>
        </p:txBody>
      </p:sp>
      <p:sp>
        <p:nvSpPr>
          <p:cNvPr id="23" name="矩形 22">
            <a:hlinkClick r:id="rId4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P1. Security definition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5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Thur, 20/9/2018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S8101034Q-Modern Cryptography-Lect3.1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209A-11D5-4A13-B5E3-394821CEE45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1124744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FF0000"/>
                </a:solidFill>
                <a:cs typeface="Arial" panose="020B0604020202020204" pitchFamily="34" charset="0"/>
              </a:rPr>
              <a:t>1. Security definition</a:t>
            </a:r>
            <a:endParaRPr lang="en-US" sz="4000" u="sng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248" y="1788936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security property shall the scheme achieve?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2348880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 smtClean="0">
                <a:solidFill>
                  <a:srgbClr val="0000FF"/>
                </a:solidFill>
                <a:cs typeface="Arial" panose="020B0604020202020204" pitchFamily="34" charset="0"/>
              </a:rPr>
              <a:t>2. Assumptions</a:t>
            </a:r>
            <a:endParaRPr lang="en-US" sz="4000" u="sng" dirty="0" smtClean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3160" y="2980556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What assumptions are needed for security?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512" y="3434346"/>
            <a:ext cx="8915400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4000" dirty="0">
                <a:solidFill>
                  <a:srgbClr val="006600"/>
                </a:solidFill>
                <a:cs typeface="Arial" panose="020B0604020202020204" pitchFamily="34" charset="0"/>
              </a:rPr>
              <a:t>3</a:t>
            </a:r>
            <a:r>
              <a:rPr lang="en-US" sz="4000" dirty="0" smtClean="0">
                <a:solidFill>
                  <a:srgbClr val="006600"/>
                </a:solidFill>
                <a:cs typeface="Arial" panose="020B0604020202020204" pitchFamily="34" charset="0"/>
              </a:rPr>
              <a:t>. Proof</a:t>
            </a:r>
            <a:endParaRPr lang="en-US" sz="4000" u="sng" dirty="0" smtClean="0">
              <a:solidFill>
                <a:srgbClr val="006600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3160" y="4066022"/>
            <a:ext cx="8901752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solidFill>
                  <a:srgbClr val="006600"/>
                </a:solidFill>
                <a:cs typeface="Arial" panose="020B0604020202020204" pitchFamily="34" charset="0"/>
              </a:rPr>
              <a:t>Prove</a:t>
            </a:r>
            <a:r>
              <a:rPr lang="en-US" sz="2400" dirty="0" smtClean="0">
                <a:cs typeface="Arial" panose="020B0604020202020204" pitchFamily="34" charset="0"/>
              </a:rPr>
              <a:t> that scheme satisfies 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definition</a:t>
            </a:r>
            <a:r>
              <a:rPr lang="en-US" sz="2400" dirty="0" smtClean="0">
                <a:cs typeface="Arial" panose="020B0604020202020204" pitchFamily="34" charset="0"/>
              </a:rPr>
              <a:t> if </a:t>
            </a:r>
            <a:r>
              <a:rPr 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assumption</a:t>
            </a:r>
            <a:r>
              <a:rPr lang="en-US" sz="2400" dirty="0" smtClean="0">
                <a:cs typeface="Arial" panose="020B0604020202020204" pitchFamily="34" charset="0"/>
              </a:rPr>
              <a:t> holds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4" name="Rectangle 25"/>
          <p:cNvSpPr/>
          <p:nvPr/>
        </p:nvSpPr>
        <p:spPr>
          <a:xfrm>
            <a:off x="4803776" y="4774137"/>
            <a:ext cx="3288568" cy="58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  <a:ea typeface="ＭＳ Ｐゴシック" pitchFamily="34" charset="-128"/>
              </a:rPr>
              <a:t>C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rypto scheme is secure</a:t>
            </a:r>
            <a:endParaRPr lang="en-US" b="1" baseline="-25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5" name="Rectangle 27"/>
          <p:cNvSpPr/>
          <p:nvPr/>
        </p:nvSpPr>
        <p:spPr>
          <a:xfrm>
            <a:off x="331912" y="4774137"/>
            <a:ext cx="3134986" cy="580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If </a:t>
            </a:r>
            <a:r>
              <a:rPr lang="it-IT" sz="2400" b="1" dirty="0" err="1" smtClean="0">
                <a:solidFill>
                  <a:schemeClr val="tx1"/>
                </a:solidFill>
                <a:ea typeface="ＭＳ Ｐゴシック" pitchFamily="34" charset="-128"/>
              </a:rPr>
              <a:t>assumption</a:t>
            </a:r>
            <a:r>
              <a:rPr lang="it-IT" sz="2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ea typeface="ＭＳ Ｐゴシック" pitchFamily="34" charset="-128"/>
              </a:rPr>
              <a:t>holds</a:t>
            </a:r>
            <a:endParaRPr lang="en-US" b="1" baseline="-25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cxnSp>
        <p:nvCxnSpPr>
          <p:cNvPr id="16" name="Straight Arrow Connector 29"/>
          <p:cNvCxnSpPr/>
          <p:nvPr/>
        </p:nvCxnSpPr>
        <p:spPr>
          <a:xfrm flipH="1" flipV="1">
            <a:off x="3662065" y="5064171"/>
            <a:ext cx="967845" cy="6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0"/>
          <p:cNvSpPr/>
          <p:nvPr/>
        </p:nvSpPr>
        <p:spPr>
          <a:xfrm>
            <a:off x="152400" y="1124744"/>
            <a:ext cx="7696200" cy="10851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95582" y="4597333"/>
            <a:ext cx="12192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anose="020B0604020202020204" pitchFamily="34" charset="0"/>
              </a:rPr>
              <a:t>prove</a:t>
            </a:r>
            <a:endParaRPr lang="en-US" sz="2400" u="sng" dirty="0" smtClean="0"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47128" y="5987327"/>
            <a:ext cx="8077200" cy="461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400" dirty="0" smtClean="0">
                <a:cs typeface="Arial" pitchFamily="34" charset="0"/>
                <a:sym typeface="Wingdings" panose="05000000000000000000" pitchFamily="2" charset="2"/>
              </a:rPr>
              <a:t> Secure against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any</a:t>
            </a:r>
            <a:r>
              <a:rPr lang="en-US" sz="2400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</a:rPr>
              <a:t>attack within model!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09550" y="5445224"/>
            <a:ext cx="9220200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dirty="0" smtClean="0">
                <a:cs typeface="Arial" pitchFamily="34" charset="0"/>
              </a:rPr>
              <a:t>Shows: </a:t>
            </a:r>
            <a:r>
              <a:rPr lang="en-US" sz="2400" dirty="0" smtClean="0">
                <a:cs typeface="Arial" pitchFamily="34" charset="0"/>
              </a:rPr>
              <a:t>only way to break the scheme is to break assumption</a:t>
            </a:r>
          </a:p>
        </p:txBody>
      </p:sp>
      <p:sp>
        <p:nvSpPr>
          <p:cNvPr id="21" name="Rounded Rectangular Callout 15"/>
          <p:cNvSpPr>
            <a:spLocks noChangeArrowheads="1"/>
          </p:cNvSpPr>
          <p:nvPr/>
        </p:nvSpPr>
        <p:spPr bwMode="auto">
          <a:xfrm>
            <a:off x="723900" y="3209961"/>
            <a:ext cx="5029200" cy="1434642"/>
          </a:xfrm>
          <a:prstGeom prst="wedgeRoundRectCallout">
            <a:avLst>
              <a:gd name="adj1" fmla="val -7399"/>
              <a:gd name="adj2" fmla="val 14578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0" tIns="45715" rIns="91430" bIns="45715" anchor="ctr" anchorCtr="1"/>
          <a:lstStyle/>
          <a:p>
            <a:pPr algn="ctr" defTabSz="914400" eaLnBrk="0" hangingPunct="0">
              <a:spcBef>
                <a:spcPct val="20000"/>
              </a:spcBef>
            </a:pPr>
            <a:endParaRPr lang="en-US" sz="2600" b="1" dirty="0">
              <a:solidFill>
                <a:srgbClr val="C0504D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952500" y="3296351"/>
            <a:ext cx="4343400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800" b="1" dirty="0" smtClean="0">
                <a:cs typeface="Arial" pitchFamily="34" charset="0"/>
                <a:sym typeface="Wingdings" panose="05000000000000000000" pitchFamily="2" charset="2"/>
              </a:rPr>
              <a:t>Really any attack?</a:t>
            </a:r>
            <a:endParaRPr lang="en-US" sz="2800" b="1" dirty="0" smtClean="0">
              <a:cs typeface="Arial" pitchFamily="34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927956" y="3812130"/>
            <a:ext cx="4343400" cy="83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457200" indent="-457200" algn="l" defTabSz="914400">
              <a:buFont typeface="Arial"/>
              <a:buChar char="•"/>
            </a:pPr>
            <a:r>
              <a:rPr lang="en-US" sz="2400" dirty="0" smtClean="0">
                <a:cs typeface="Arial" pitchFamily="34" charset="0"/>
                <a:sym typeface="Wingdings" panose="05000000000000000000" pitchFamily="2" charset="2"/>
              </a:rPr>
              <a:t>If assumption holds</a:t>
            </a:r>
          </a:p>
          <a:p>
            <a:pPr marL="457200" indent="-457200" algn="l" defTabSz="914400">
              <a:buFont typeface="Arial"/>
              <a:buChar char="•"/>
            </a:pPr>
            <a:r>
              <a:rPr lang="en-US" sz="2400" dirty="0" smtClean="0">
                <a:cs typeface="Arial" pitchFamily="34" charset="0"/>
                <a:sym typeface="Wingdings" panose="05000000000000000000" pitchFamily="2" charset="2"/>
              </a:rPr>
              <a:t>If attack is in the model</a:t>
            </a:r>
            <a:endParaRPr lang="en-US" sz="2400" dirty="0" smtClean="0">
              <a:cs typeface="Arial" pitchFamily="34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95300" y="410748"/>
            <a:ext cx="8229600" cy="7115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Provable Security</a:t>
            </a:r>
          </a:p>
        </p:txBody>
      </p:sp>
      <p:sp>
        <p:nvSpPr>
          <p:cNvPr id="25" name="矩形 24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P1. Security definition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38400" y="2630016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Why definitions?</a:t>
            </a:r>
            <a:endParaRPr lang="en-US" sz="4000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2291" y="5334000"/>
            <a:ext cx="9076509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800" b="1" dirty="0" smtClean="0">
                <a:cs typeface="Arial" pitchFamily="34" charset="0"/>
              </a:rPr>
              <a:t>Coming </a:t>
            </a:r>
            <a:r>
              <a:rPr lang="de-DE" sz="2800" b="1" dirty="0" err="1" smtClean="0">
                <a:cs typeface="Arial" pitchFamily="34" charset="0"/>
              </a:rPr>
              <a:t>up</a:t>
            </a:r>
            <a:r>
              <a:rPr lang="de-DE" sz="2800" b="1" dirty="0" smtClean="0">
                <a:cs typeface="Arial" pitchFamily="34" charset="0"/>
              </a:rPr>
              <a:t> </a:t>
            </a:r>
            <a:r>
              <a:rPr lang="de-DE" sz="2800" b="1" dirty="0" err="1" smtClean="0">
                <a:cs typeface="Arial" pitchFamily="34" charset="0"/>
              </a:rPr>
              <a:t>with</a:t>
            </a:r>
            <a:r>
              <a:rPr lang="de-DE" sz="2800" b="1" dirty="0" smtClean="0">
                <a:cs typeface="Arial" pitchFamily="34" charset="0"/>
              </a:rPr>
              <a:t> </a:t>
            </a:r>
            <a:r>
              <a:rPr lang="de-DE" sz="2800" b="1" dirty="0" err="1" smtClean="0">
                <a:cs typeface="Arial" pitchFamily="34" charset="0"/>
              </a:rPr>
              <a:t>the</a:t>
            </a:r>
            <a:r>
              <a:rPr lang="de-DE" sz="2800" b="1" dirty="0" smtClean="0">
                <a:cs typeface="Arial" pitchFamily="34" charset="0"/>
              </a:rPr>
              <a:t> </a:t>
            </a:r>
            <a:r>
              <a:rPr lang="de-DE" sz="2800" b="1" dirty="0" err="1" smtClean="0">
                <a:cs typeface="Arial" pitchFamily="34" charset="0"/>
              </a:rPr>
              <a:t>right</a:t>
            </a:r>
            <a:r>
              <a:rPr lang="de-DE" sz="2800" b="1" dirty="0" smtClean="0">
                <a:cs typeface="Arial" pitchFamily="34" charset="0"/>
              </a:rPr>
              <a:t> </a:t>
            </a:r>
            <a:r>
              <a:rPr lang="de-DE" sz="2800" b="1" dirty="0" err="1" smtClean="0">
                <a:cs typeface="Arial" pitchFamily="34" charset="0"/>
              </a:rPr>
              <a:t>definition</a:t>
            </a:r>
            <a:r>
              <a:rPr lang="de-DE" sz="2800" b="1" dirty="0" smtClean="0">
                <a:cs typeface="Arial" pitchFamily="34" charset="0"/>
              </a:rPr>
              <a:t> </a:t>
            </a:r>
            <a:r>
              <a:rPr lang="de-DE" sz="2800" b="1" dirty="0" err="1" smtClean="0">
                <a:cs typeface="Arial" pitchFamily="34" charset="0"/>
              </a:rPr>
              <a:t>is</a:t>
            </a:r>
            <a:r>
              <a:rPr lang="de-DE" sz="2800" b="1" dirty="0" smtClean="0">
                <a:cs typeface="Arial" pitchFamily="34" charset="0"/>
              </a:rPr>
              <a:t> non-trivial</a:t>
            </a:r>
            <a:endParaRPr lang="en-US" sz="2800" b="1" dirty="0">
              <a:cs typeface="Arial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" y="5877590"/>
            <a:ext cx="9076509" cy="5232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800" dirty="0" smtClean="0">
                <a:cs typeface="Arial" pitchFamily="34" charset="0"/>
              </a:rPr>
              <a:t>Next: An example</a:t>
            </a:r>
            <a:r>
              <a:rPr lang="de-DE" sz="2800" dirty="0">
                <a:cs typeface="Arial" pitchFamily="34" charset="0"/>
              </a:rPr>
              <a:t> </a:t>
            </a:r>
            <a:r>
              <a:rPr lang="de-DE" sz="2800" dirty="0" smtClean="0">
                <a:cs typeface="Arial" pitchFamily="34" charset="0"/>
              </a:rPr>
              <a:t>for private-key encryption</a:t>
            </a:r>
            <a:endParaRPr lang="en-US" sz="2800" dirty="0"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648200" y="1639416"/>
            <a:ext cx="14045" cy="645129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209800" y="2325216"/>
            <a:ext cx="4800600" cy="1295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38400" y="725016"/>
            <a:ext cx="4419600" cy="9540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800" dirty="0" err="1" smtClean="0">
                <a:cs typeface="Arial" pitchFamily="34" charset="0"/>
              </a:rPr>
              <a:t>We</a:t>
            </a:r>
            <a:r>
              <a:rPr lang="de-DE" sz="2800" dirty="0" smtClean="0">
                <a:cs typeface="Arial" pitchFamily="34" charset="0"/>
              </a:rPr>
              <a:t> </a:t>
            </a:r>
            <a:r>
              <a:rPr lang="de-DE" sz="2800" dirty="0" err="1" smtClean="0">
                <a:cs typeface="Arial" pitchFamily="34" charset="0"/>
              </a:rPr>
              <a:t>need</a:t>
            </a:r>
            <a:r>
              <a:rPr lang="de-DE" sz="2800" dirty="0" smtClean="0">
                <a:cs typeface="Arial" pitchFamily="34" charset="0"/>
              </a:rPr>
              <a:t> </a:t>
            </a:r>
            <a:r>
              <a:rPr lang="de-DE" sz="2800" dirty="0" err="1" smtClean="0">
                <a:cs typeface="Arial" pitchFamily="34" charset="0"/>
              </a:rPr>
              <a:t>to</a:t>
            </a:r>
            <a:r>
              <a:rPr lang="de-DE" sz="2800" dirty="0" smtClean="0">
                <a:cs typeface="Arial" pitchFamily="34" charset="0"/>
              </a:rPr>
              <a:t> </a:t>
            </a:r>
            <a:r>
              <a:rPr lang="de-DE" sz="2800" dirty="0" err="1" smtClean="0">
                <a:cs typeface="Arial" pitchFamily="34" charset="0"/>
              </a:rPr>
              <a:t>know</a:t>
            </a:r>
            <a:r>
              <a:rPr lang="de-DE" sz="2800" dirty="0" smtClean="0"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800000"/>
                </a:solidFill>
                <a:cs typeface="Arial" pitchFamily="34" charset="0"/>
              </a:rPr>
              <a:t>what we want </a:t>
            </a:r>
            <a:r>
              <a:rPr lang="en-US" sz="2800" dirty="0" smtClean="0">
                <a:cs typeface="Arial" pitchFamily="34" charset="0"/>
              </a:rPr>
              <a:t>in order to achieve it</a:t>
            </a:r>
            <a:endParaRPr lang="en-US" sz="2800" u="sng" dirty="0" smtClean="0"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438400" y="3620616"/>
            <a:ext cx="609600" cy="68580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52400" y="4172898"/>
            <a:ext cx="4572000" cy="120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400" dirty="0" smtClean="0">
                <a:cs typeface="Arial" pitchFamily="34" charset="0"/>
              </a:rPr>
              <a:t>Allow to </a:t>
            </a:r>
            <a:r>
              <a:rPr lang="en-US" sz="2400" b="1" dirty="0" smtClean="0">
                <a:solidFill>
                  <a:srgbClr val="800000"/>
                </a:solidFill>
                <a:cs typeface="Arial" pitchFamily="34" charset="0"/>
              </a:rPr>
              <a:t>compare schemes</a:t>
            </a:r>
            <a:r>
              <a:rPr lang="en-US" sz="2400" dirty="0" smtClean="0">
                <a:cs typeface="Arial" pitchFamily="34" charset="0"/>
              </a:rPr>
              <a:t>: some definitions may be stronger than others</a:t>
            </a:r>
            <a:endParaRPr lang="en-US" sz="2400" u="sng" dirty="0" smtClean="0"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019800" y="3620616"/>
            <a:ext cx="609600" cy="68580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662245" y="4172773"/>
            <a:ext cx="4572000" cy="83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de-DE" sz="2400" dirty="0" smtClean="0">
                <a:cs typeface="Arial" pitchFamily="34" charset="0"/>
              </a:rPr>
              <a:t>Allow for </a:t>
            </a:r>
            <a:r>
              <a:rPr lang="en-US" sz="2400" b="1" dirty="0" smtClean="0">
                <a:solidFill>
                  <a:srgbClr val="800000"/>
                </a:solidFill>
                <a:cs typeface="Arial" pitchFamily="34" charset="0"/>
              </a:rPr>
              <a:t>proofs</a:t>
            </a:r>
            <a:r>
              <a:rPr lang="en-US" sz="2400" dirty="0" smtClean="0">
                <a:cs typeface="Arial" pitchFamily="34" charset="0"/>
              </a:rPr>
              <a:t>: security proof only meaningful with definition</a:t>
            </a:r>
            <a:endParaRPr lang="en-US" sz="2400" u="sng" dirty="0" smtClean="0">
              <a:cs typeface="Arial" pitchFamily="34" charset="0"/>
            </a:endParaRPr>
          </a:p>
        </p:txBody>
      </p:sp>
      <p:sp>
        <p:nvSpPr>
          <p:cNvPr id="14" name="矩形 13">
            <a:hlinkClick r:id="rId3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6640" y="32060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Why definitions?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52297" y="512713"/>
            <a:ext cx="8429684" cy="2844279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private-key encryption </a:t>
            </a:r>
            <a:r>
              <a:rPr lang="en-US" sz="2400" dirty="0" smtClean="0">
                <a:solidFill>
                  <a:schemeClr val="tx1"/>
                </a:solidFill>
              </a:rPr>
              <a:t>scheme is a triple </a:t>
            </a:r>
            <a:r>
              <a:rPr lang="en-US" sz="2400" b="1" dirty="0" smtClean="0">
                <a:solidFill>
                  <a:srgbClr val="C00000"/>
                </a:solidFill>
              </a:rPr>
              <a:t>(Gen, </a:t>
            </a:r>
            <a:r>
              <a:rPr lang="en-US" sz="2400" b="1" dirty="0" err="1" smtClean="0">
                <a:solidFill>
                  <a:srgbClr val="C00000"/>
                </a:solidFill>
              </a:rPr>
              <a:t>Enc</a:t>
            </a:r>
            <a:r>
              <a:rPr lang="en-US" sz="2400" b="1" dirty="0" smtClean="0">
                <a:solidFill>
                  <a:srgbClr val="C00000"/>
                </a:solidFill>
              </a:rPr>
              <a:t>, Dec):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it-IT" sz="2400" b="1" dirty="0" smtClean="0">
                <a:solidFill>
                  <a:srgbClr val="C00000"/>
                </a:solidFill>
              </a:rPr>
              <a:t>Gen </a:t>
            </a:r>
            <a:r>
              <a:rPr lang="it-IT" sz="2400" dirty="0" smtClean="0">
                <a:solidFill>
                  <a:schemeClr val="tx1"/>
                </a:solidFill>
              </a:rPr>
              <a:t>is a </a:t>
            </a:r>
            <a:r>
              <a:rPr lang="it-IT" sz="2400" b="1" dirty="0" smtClean="0">
                <a:solidFill>
                  <a:srgbClr val="002060"/>
                </a:solidFill>
              </a:rPr>
              <a:t>key-generation</a:t>
            </a:r>
            <a:r>
              <a:rPr lang="it-IT" sz="2400" dirty="0" smtClean="0">
                <a:solidFill>
                  <a:schemeClr val="tx1"/>
                </a:solidFill>
              </a:rPr>
              <a:t> randomized algorithm that outputs a key </a:t>
            </a:r>
            <a:r>
              <a:rPr lang="it-IT" sz="2400" b="1" dirty="0" smtClean="0">
                <a:solidFill>
                  <a:srgbClr val="C00000"/>
                </a:solidFill>
              </a:rPr>
              <a:t>k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  <a:endParaRPr lang="it-IT" sz="2400" b="1" dirty="0">
              <a:solidFill>
                <a:srgbClr val="C00000"/>
              </a:solidFill>
            </a:endParaRPr>
          </a:p>
          <a:p>
            <a:pPr lvl="1"/>
            <a:r>
              <a:rPr lang="pl-PL" sz="2400" b="1" dirty="0" smtClean="0">
                <a:solidFill>
                  <a:srgbClr val="C00000"/>
                </a:solidFill>
              </a:rPr>
              <a:t>Enc 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an</a:t>
            </a:r>
            <a:r>
              <a:rPr lang="pl-PL" sz="2400" dirty="0" smtClean="0"/>
              <a:t> </a:t>
            </a:r>
            <a:r>
              <a:rPr lang="pl-PL" sz="2400" b="1" dirty="0" err="1" smtClean="0">
                <a:solidFill>
                  <a:srgbClr val="002060"/>
                </a:solidFill>
              </a:rPr>
              <a:t>encryption</a:t>
            </a:r>
            <a:r>
              <a:rPr lang="pl-PL" sz="2400" b="1" dirty="0" smtClean="0"/>
              <a:t> </a:t>
            </a:r>
            <a:r>
              <a:rPr lang="pl-PL" sz="2400" dirty="0" err="1" smtClean="0"/>
              <a:t>algorithm</a:t>
            </a:r>
            <a:r>
              <a:rPr lang="it-IT" sz="2400" dirty="0" smtClean="0"/>
              <a:t> that takes as input the </a:t>
            </a:r>
            <a:r>
              <a:rPr lang="en-US" altLang="zh-CN" sz="2400" dirty="0" smtClean="0"/>
              <a:t>a</a:t>
            </a:r>
            <a:r>
              <a:rPr lang="it-IT" sz="2400" dirty="0" smtClean="0"/>
              <a:t> </a:t>
            </a:r>
            <a:r>
              <a:rPr lang="it-IT" sz="2400" b="1" dirty="0" smtClean="0"/>
              <a:t>key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k</a:t>
            </a:r>
            <a:r>
              <a:rPr lang="it-IT" sz="2400" b="1" dirty="0" smtClean="0"/>
              <a:t> </a:t>
            </a:r>
            <a:r>
              <a:rPr lang="it-IT" sz="2400" dirty="0" smtClean="0"/>
              <a:t>and a </a:t>
            </a:r>
            <a:r>
              <a:rPr lang="it-IT" altLang="zh-CN" sz="2400" b="1" dirty="0"/>
              <a:t>plaintext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m</a:t>
            </a:r>
            <a:r>
              <a:rPr lang="pl-PL" sz="2400" dirty="0" smtClean="0"/>
              <a:t>,</a:t>
            </a:r>
            <a:r>
              <a:rPr lang="it-IT" sz="2400" dirty="0" smtClean="0"/>
              <a:t> and outputs a </a:t>
            </a:r>
            <a:r>
              <a:rPr lang="it-IT" sz="2400" b="1" dirty="0" smtClean="0"/>
              <a:t>ciphertext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c</a:t>
            </a:r>
            <a:r>
              <a:rPr lang="it-IT" sz="2400" dirty="0" smtClean="0"/>
              <a:t>.</a:t>
            </a:r>
            <a:endParaRPr lang="en-US" sz="2400" b="1" dirty="0"/>
          </a:p>
          <a:p>
            <a:pPr lvl="1"/>
            <a:r>
              <a:rPr lang="pl-PL" sz="2400" b="1" dirty="0" smtClean="0">
                <a:solidFill>
                  <a:srgbClr val="C00000"/>
                </a:solidFill>
              </a:rPr>
              <a:t>Dec</a:t>
            </a:r>
            <a:r>
              <a:rPr lang="pl-PL" sz="2400" b="1" dirty="0" smtClean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pl-PL" sz="2400" dirty="0" smtClean="0"/>
              <a:t>is a </a:t>
            </a:r>
            <a:r>
              <a:rPr lang="it-IT" sz="2400" b="1" dirty="0" smtClean="0">
                <a:solidFill>
                  <a:srgbClr val="002060"/>
                </a:solidFill>
              </a:rPr>
              <a:t>de</a:t>
            </a:r>
            <a:r>
              <a:rPr lang="pl-PL" sz="2400" b="1" dirty="0" err="1" smtClean="0">
                <a:solidFill>
                  <a:srgbClr val="002060"/>
                </a:solidFill>
              </a:rPr>
              <a:t>cryption</a:t>
            </a:r>
            <a:r>
              <a:rPr lang="pl-PL" sz="2400" b="1" dirty="0" smtClean="0"/>
              <a:t> </a:t>
            </a:r>
            <a:r>
              <a:rPr lang="pl-PL" sz="2400" dirty="0" err="1" smtClean="0"/>
              <a:t>algorithm</a:t>
            </a:r>
            <a:r>
              <a:rPr lang="it-IT" sz="2400" dirty="0" smtClean="0"/>
              <a:t> that takes as input </a:t>
            </a:r>
            <a:r>
              <a:rPr lang="it-IT" sz="2400" dirty="0"/>
              <a:t>a</a:t>
            </a:r>
            <a:r>
              <a:rPr lang="it-IT" sz="2400" dirty="0" smtClean="0"/>
              <a:t> </a:t>
            </a:r>
            <a:r>
              <a:rPr lang="it-IT" sz="2400" b="1" dirty="0" smtClean="0"/>
              <a:t>key </a:t>
            </a:r>
            <a:r>
              <a:rPr lang="it-IT" sz="2400" b="1" dirty="0" smtClean="0">
                <a:solidFill>
                  <a:srgbClr val="C00000"/>
                </a:solidFill>
              </a:rPr>
              <a:t>k</a:t>
            </a:r>
            <a:r>
              <a:rPr lang="it-IT" sz="2400" b="1" dirty="0" smtClean="0"/>
              <a:t> </a:t>
            </a:r>
            <a:r>
              <a:rPr lang="it-IT" sz="2400" dirty="0" smtClean="0"/>
              <a:t>and the </a:t>
            </a:r>
            <a:r>
              <a:rPr lang="it-IT" sz="2400" b="1" dirty="0" smtClean="0"/>
              <a:t>ciphertext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c</a:t>
            </a:r>
            <a:r>
              <a:rPr lang="pl-PL" sz="2400" dirty="0" smtClean="0"/>
              <a:t>,</a:t>
            </a:r>
            <a:r>
              <a:rPr lang="it-IT" sz="2400" dirty="0" smtClean="0"/>
              <a:t> and outputs a </a:t>
            </a:r>
            <a:r>
              <a:rPr lang="it-IT" sz="2400" b="1" dirty="0" smtClean="0"/>
              <a:t>plaintext</a:t>
            </a:r>
            <a:r>
              <a:rPr lang="it-IT" sz="2400" dirty="0" smtClean="0"/>
              <a:t> </a:t>
            </a:r>
            <a:r>
              <a:rPr lang="it-IT" sz="2400" b="1" dirty="0" smtClean="0">
                <a:solidFill>
                  <a:srgbClr val="C00000"/>
                </a:solidFill>
              </a:rPr>
              <a:t>m</a:t>
            </a:r>
            <a:r>
              <a:rPr lang="it-IT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6356" y="3567381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680752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26"/>
          <p:cNvCxnSpPr>
            <a:stCxn id="23" idx="3"/>
            <a:endCxn id="26" idx="1"/>
          </p:cNvCxnSpPr>
          <p:nvPr/>
        </p:nvCxnSpPr>
        <p:spPr>
          <a:xfrm>
            <a:off x="3460980" y="4272784"/>
            <a:ext cx="2191140" cy="5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889586" y="4701902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7488324" y="4787467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948812" y="4041951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dirty="0" err="1">
                <a:solidFill>
                  <a:srgbClr val="C00000"/>
                </a:solidFill>
              </a:rPr>
              <a:t>Enc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52120" y="4047455"/>
            <a:ext cx="151216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Dec</a:t>
            </a:r>
          </a:p>
        </p:txBody>
      </p:sp>
      <p:cxnSp>
        <p:nvCxnSpPr>
          <p:cNvPr id="27" name="Straight Arrow Connector 54"/>
          <p:cNvCxnSpPr/>
          <p:nvPr/>
        </p:nvCxnSpPr>
        <p:spPr>
          <a:xfrm>
            <a:off x="1547664" y="425681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488232" y="379515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grpSp>
        <p:nvGrpSpPr>
          <p:cNvPr id="29" name="Group 62"/>
          <p:cNvGrpSpPr/>
          <p:nvPr/>
        </p:nvGrpSpPr>
        <p:grpSpPr>
          <a:xfrm>
            <a:off x="1599117" y="4621995"/>
            <a:ext cx="1080120" cy="576064"/>
            <a:chOff x="1619672" y="2636912"/>
            <a:chExt cx="1080120" cy="576064"/>
          </a:xfrm>
        </p:grpSpPr>
        <p:cxnSp>
          <p:nvCxnSpPr>
            <p:cNvPr id="30" name="Straight Connector 59"/>
            <p:cNvCxnSpPr/>
            <p:nvPr/>
          </p:nvCxnSpPr>
          <p:spPr>
            <a:xfrm>
              <a:off x="1619672" y="3212976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60"/>
            <p:cNvCxnSpPr/>
            <p:nvPr/>
          </p:nvCxnSpPr>
          <p:spPr>
            <a:xfrm flipV="1">
              <a:off x="2699792" y="2636912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292352" y="3795150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grpSp>
        <p:nvGrpSpPr>
          <p:cNvPr id="33" name="Group 68"/>
          <p:cNvGrpSpPr/>
          <p:nvPr/>
        </p:nvGrpSpPr>
        <p:grpSpPr>
          <a:xfrm>
            <a:off x="6291030" y="4612509"/>
            <a:ext cx="1080120" cy="576064"/>
            <a:chOff x="6516216" y="2564904"/>
            <a:chExt cx="1080120" cy="576064"/>
          </a:xfrm>
        </p:grpSpPr>
        <p:cxnSp>
          <p:nvCxnSpPr>
            <p:cNvPr id="34" name="Straight Connector 66"/>
            <p:cNvCxnSpPr/>
            <p:nvPr/>
          </p:nvCxnSpPr>
          <p:spPr>
            <a:xfrm>
              <a:off x="6516216" y="3140968"/>
              <a:ext cx="1080120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67"/>
            <p:cNvCxnSpPr/>
            <p:nvPr/>
          </p:nvCxnSpPr>
          <p:spPr>
            <a:xfrm flipV="1">
              <a:off x="6516216" y="2564904"/>
              <a:ext cx="0" cy="576064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69"/>
          <p:cNvCxnSpPr/>
          <p:nvPr/>
        </p:nvCxnSpPr>
        <p:spPr>
          <a:xfrm>
            <a:off x="7164288" y="425681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7236296" y="3824767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8000764" y="4715459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ctr">
              <a:spcBef>
                <a:spcPct val="50000"/>
              </a:spcBef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k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9234" y="4804998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23"/>
          <p:cNvSpPr/>
          <p:nvPr/>
        </p:nvSpPr>
        <p:spPr>
          <a:xfrm>
            <a:off x="3225316" y="5293732"/>
            <a:ext cx="3200400" cy="10016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20716" y="5610200"/>
            <a:ext cx="130356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c := </a:t>
            </a:r>
            <a:r>
              <a:rPr lang="en-US" sz="1800" b="1" dirty="0" err="1" smtClean="0">
                <a:solidFill>
                  <a:srgbClr val="C00000"/>
                </a:solidFill>
              </a:rPr>
              <a:t>Enc</a:t>
            </a:r>
            <a:r>
              <a:rPr lang="en-US" altLang="zh-CN" b="1" baseline="-25000" dirty="0" err="1" smtClean="0">
                <a:solidFill>
                  <a:srgbClr val="C00000"/>
                </a:solidFill>
              </a:rPr>
              <a:t>k</a:t>
            </a:r>
            <a:r>
              <a:rPr lang="en-US" sz="1800" b="1" dirty="0" smtClean="0">
                <a:solidFill>
                  <a:srgbClr val="C00000"/>
                </a:solidFill>
              </a:rPr>
              <a:t>(m)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530116" y="5991200"/>
            <a:ext cx="457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m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3563888" y="5229200"/>
            <a:ext cx="423428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k</a:t>
            </a:r>
            <a:endParaRPr lang="en-US" sz="18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27"/>
          <p:cNvCxnSpPr/>
          <p:nvPr/>
        </p:nvCxnSpPr>
        <p:spPr>
          <a:xfrm>
            <a:off x="3987316" y="53816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8"/>
          <p:cNvCxnSpPr/>
          <p:nvPr/>
        </p:nvCxnSpPr>
        <p:spPr>
          <a:xfrm flipV="1">
            <a:off x="3987316" y="59150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2"/>
          <p:cNvSpPr/>
          <p:nvPr/>
        </p:nvSpPr>
        <p:spPr>
          <a:xfrm>
            <a:off x="3390730" y="5449857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Dec(k,                   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Rectangle 33"/>
          <p:cNvSpPr/>
          <p:nvPr/>
        </p:nvSpPr>
        <p:spPr>
          <a:xfrm>
            <a:off x="6501916" y="559853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cs typeface="Arial"/>
              </a:rPr>
              <a:t>=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6882916" y="5641308"/>
            <a:ext cx="4572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C00000"/>
                </a:solidFill>
              </a:rPr>
              <a:t>m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9" name="Rectangle 35"/>
          <p:cNvSpPr/>
          <p:nvPr/>
        </p:nvSpPr>
        <p:spPr>
          <a:xfrm>
            <a:off x="710716" y="545780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rial"/>
              </a:rPr>
              <a:t>Correctness:</a:t>
            </a:r>
            <a:r>
              <a:rPr lang="en-US" sz="2800" dirty="0" smtClean="0">
                <a:cs typeface="Arial"/>
              </a:rPr>
              <a:t> </a:t>
            </a:r>
          </a:p>
        </p:txBody>
      </p:sp>
      <p:sp>
        <p:nvSpPr>
          <p:cNvPr id="51" name="矩形 50">
            <a:hlinkClick r:id="rId5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6640" y="32060"/>
            <a:ext cx="281716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Private-key encryption?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2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6" grpId="0"/>
      <p:bldP spid="47" grpId="0"/>
      <p:bldP spid="4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Rectangle 23"/>
          <p:cNvSpPr/>
          <p:nvPr/>
        </p:nvSpPr>
        <p:spPr>
          <a:xfrm>
            <a:off x="405025" y="1096833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1. The threat model (adv.’s capability):</a:t>
            </a:r>
            <a:endParaRPr lang="en-US" sz="2000" b="1" dirty="0">
              <a:cs typeface="Arial"/>
            </a:endParaRPr>
          </a:p>
        </p:txBody>
      </p:sp>
      <p:sp>
        <p:nvSpPr>
          <p:cNvPr id="21" name="Rectangle 84"/>
          <p:cNvSpPr/>
          <p:nvPr/>
        </p:nvSpPr>
        <p:spPr>
          <a:xfrm>
            <a:off x="405081" y="1706433"/>
            <a:ext cx="8001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/>
              </a:rPr>
              <a:t>Describes what the adversary can </a:t>
            </a:r>
            <a:r>
              <a:rPr lang="en-US" sz="2800" b="1" dirty="0" smtClean="0">
                <a:solidFill>
                  <a:srgbClr val="800000"/>
                </a:solidFill>
                <a:cs typeface="Arial"/>
              </a:rPr>
              <a:t>see</a:t>
            </a:r>
            <a:r>
              <a:rPr lang="en-US" sz="2800" dirty="0" smtClean="0">
                <a:cs typeface="Arial"/>
              </a:rPr>
              <a:t> and </a:t>
            </a:r>
            <a:r>
              <a:rPr lang="en-US" sz="2800" b="1" dirty="0" smtClean="0">
                <a:solidFill>
                  <a:srgbClr val="800000"/>
                </a:solidFill>
                <a:cs typeface="Arial"/>
              </a:rPr>
              <a:t>do</a:t>
            </a:r>
            <a:endParaRPr lang="en-US" b="1" dirty="0">
              <a:solidFill>
                <a:srgbClr val="800000"/>
              </a:solidFill>
              <a:cs typeface="Arial"/>
            </a:endParaRPr>
          </a:p>
        </p:txBody>
      </p:sp>
      <p:sp>
        <p:nvSpPr>
          <p:cNvPr id="54" name="Rectangle 96"/>
          <p:cNvSpPr/>
          <p:nvPr/>
        </p:nvSpPr>
        <p:spPr>
          <a:xfrm>
            <a:off x="380944" y="2450840"/>
            <a:ext cx="800105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cs typeface="Arial"/>
              </a:rPr>
              <a:t>2. The break model (security goal):</a:t>
            </a:r>
            <a:endParaRPr lang="en-US" sz="2000" b="1" dirty="0">
              <a:cs typeface="Arial"/>
            </a:endParaRPr>
          </a:p>
        </p:txBody>
      </p:sp>
      <p:sp>
        <p:nvSpPr>
          <p:cNvPr id="55" name="Rectangle 97"/>
          <p:cNvSpPr/>
          <p:nvPr/>
        </p:nvSpPr>
        <p:spPr>
          <a:xfrm>
            <a:off x="380944" y="2994420"/>
            <a:ext cx="8001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/>
              </a:rPr>
              <a:t>What does it mean to </a:t>
            </a:r>
            <a:r>
              <a:rPr lang="en-US" sz="2800" b="1" dirty="0" smtClean="0">
                <a:solidFill>
                  <a:srgbClr val="800000"/>
                </a:solidFill>
                <a:cs typeface="Arial"/>
              </a:rPr>
              <a:t>break</a:t>
            </a:r>
            <a:r>
              <a:rPr lang="en-US" sz="2800" dirty="0" smtClean="0">
                <a:cs typeface="Arial"/>
              </a:rPr>
              <a:t> scheme?</a:t>
            </a:r>
            <a:endParaRPr lang="en-US" b="1" dirty="0">
              <a:solidFill>
                <a:srgbClr val="800000"/>
              </a:solidFill>
              <a:cs typeface="Arial"/>
            </a:endParaRPr>
          </a:p>
        </p:txBody>
      </p:sp>
      <p:sp>
        <p:nvSpPr>
          <p:cNvPr id="9" name="矩形 8">
            <a:hlinkClick r:id="rId2" action="ppaction://hlinkfile"/>
          </p:cNvPr>
          <p:cNvSpPr/>
          <p:nvPr/>
        </p:nvSpPr>
        <p:spPr>
          <a:xfrm>
            <a:off x="0" y="0"/>
            <a:ext cx="9144000" cy="452219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63888" y="27295"/>
            <a:ext cx="2529136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P1. Security definition</a:t>
            </a:r>
            <a:endParaRPr lang="en-US" sz="2000" b="1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5744" y="26059"/>
            <a:ext cx="2128664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P2. Assumption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956376" y="26059"/>
            <a:ext cx="115212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P3. Proof</a:t>
            </a:r>
            <a:endParaRPr lang="en-US" sz="2000" u="sng" dirty="0" smtClean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84168" y="0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6376" y="26059"/>
            <a:ext cx="0" cy="426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640" y="32060"/>
            <a:ext cx="3177208" cy="40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defTabSz="914400"/>
            <a:r>
              <a:rPr lang="en-U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How to define security?</a:t>
            </a:r>
            <a:endParaRPr lang="en-US" sz="2000" u="sng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A8278-8F4F-44C3-A7E1-BA3F58CF8B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6806</TotalTime>
  <Words>1825</Words>
  <Application>Microsoft Office PowerPoint</Application>
  <PresentationFormat>全屏显示(4:3)</PresentationFormat>
  <Paragraphs>452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ＭＳ Ｐゴシック</vt:lpstr>
      <vt:lpstr>华文楷体</vt:lpstr>
      <vt:lpstr>宋体</vt:lpstr>
      <vt:lpstr>微软雅黑</vt:lpstr>
      <vt:lpstr>Arial</vt:lpstr>
      <vt:lpstr>Arial Rounded MT Bold</vt:lpstr>
      <vt:lpstr>Calibri</vt:lpstr>
      <vt:lpstr>Gill Sans MT</vt:lpstr>
      <vt:lpstr>Wingdings</vt:lpstr>
      <vt:lpstr>Office 主题​​</vt:lpstr>
      <vt:lpstr>L3.1: Three principles of Modern Cryptography 第3.1讲：现代密码学三原则</vt:lpstr>
      <vt:lpstr>Recall</vt:lpstr>
      <vt:lpstr>PowerPoint 演示文稿</vt:lpstr>
      <vt:lpstr>Outline</vt:lpstr>
      <vt:lpstr>Provable Security</vt:lpstr>
      <vt:lpstr>Provable Security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 -- Introduction</dc:title>
  <dc:creator>User</dc:creator>
  <cp:lastModifiedBy>Jiang</cp:lastModifiedBy>
  <cp:revision>605</cp:revision>
  <cp:lastPrinted>2016-09-13T07:49:11Z</cp:lastPrinted>
  <dcterms:created xsi:type="dcterms:W3CDTF">2011-11-22T17:09:53Z</dcterms:created>
  <dcterms:modified xsi:type="dcterms:W3CDTF">2018-09-21T00:40:21Z</dcterms:modified>
</cp:coreProperties>
</file>