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5" r:id="rId3"/>
    <p:sldId id="400" r:id="rId4"/>
    <p:sldId id="465" r:id="rId5"/>
    <p:sldId id="402" r:id="rId6"/>
    <p:sldId id="403" r:id="rId7"/>
    <p:sldId id="466" r:id="rId8"/>
    <p:sldId id="460" r:id="rId9"/>
    <p:sldId id="468" r:id="rId10"/>
    <p:sldId id="469" r:id="rId11"/>
    <p:sldId id="459" r:id="rId12"/>
    <p:sldId id="470" r:id="rId13"/>
    <p:sldId id="407" r:id="rId14"/>
    <p:sldId id="408" r:id="rId15"/>
    <p:sldId id="409" r:id="rId16"/>
    <p:sldId id="411" r:id="rId17"/>
    <p:sldId id="412" r:id="rId18"/>
    <p:sldId id="413" r:id="rId19"/>
    <p:sldId id="414" r:id="rId20"/>
    <p:sldId id="471" r:id="rId21"/>
    <p:sldId id="472" r:id="rId22"/>
    <p:sldId id="473" r:id="rId2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5921" autoAdjust="0"/>
  </p:normalViewPr>
  <p:slideViewPr>
    <p:cSldViewPr>
      <p:cViewPr>
        <p:scale>
          <a:sx n="100" d="100"/>
          <a:sy n="100" d="100"/>
        </p:scale>
        <p:origin x="204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7D9BE84-FDB0-4BB8-A851-51004E275E84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88FE8-52DA-4EDF-9178-A504EB9661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3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08DE01-F05D-41D9-9232-7DA54F2E1FC9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3F785F5-9F86-40D3-96CF-6A91DA64D8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1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4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Recall what do we mean by break.</a:t>
            </a:r>
          </a:p>
        </p:txBody>
      </p:sp>
    </p:spTree>
    <p:extLst>
      <p:ext uri="{BB962C8B-B14F-4D97-AF65-F5344CB8AC3E}">
        <p14:creationId xmlns:p14="http://schemas.microsoft.com/office/powerpoint/2010/main" val="163680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83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65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0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9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0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4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Gen</a:t>
            </a:r>
            <a:r>
              <a:rPr lang="en-US" baseline="0" dirty="0" smtClean="0">
                <a:latin typeface="Arial" pitchFamily="34" charset="0"/>
              </a:rPr>
              <a:t> is not randomized. </a:t>
            </a:r>
            <a:r>
              <a:rPr lang="en-US" baseline="0" dirty="0" err="1" smtClean="0">
                <a:latin typeface="Arial" pitchFamily="34" charset="0"/>
              </a:rPr>
              <a:t>Kerchoffs</a:t>
            </a:r>
            <a:r>
              <a:rPr lang="en-US" baseline="0" dirty="0" smtClean="0">
                <a:latin typeface="Arial" pitchFamily="34" charset="0"/>
              </a:rPr>
              <a:t> Principle the security should hold when all algorithms are public. The adversary also knows which key will be output by the Gen. No Security can be obtained. 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M is independent of the scheme so it should</a:t>
            </a:r>
            <a:r>
              <a:rPr lang="en-US" baseline="0" dirty="0" smtClean="0">
                <a:latin typeface="Arial" pitchFamily="34" charset="0"/>
              </a:rPr>
              <a:t> be a part of the description. Other sets are subsumed in the triple algorithms description.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4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Recall what do we mean by break.</a:t>
            </a:r>
          </a:p>
        </p:txBody>
      </p:sp>
    </p:spTree>
    <p:extLst>
      <p:ext uri="{BB962C8B-B14F-4D97-AF65-F5344CB8AC3E}">
        <p14:creationId xmlns:p14="http://schemas.microsoft.com/office/powerpoint/2010/main" val="385875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Recall what do we mean by break.</a:t>
            </a:r>
          </a:p>
        </p:txBody>
      </p:sp>
    </p:spTree>
    <p:extLst>
      <p:ext uri="{BB962C8B-B14F-4D97-AF65-F5344CB8AC3E}">
        <p14:creationId xmlns:p14="http://schemas.microsoft.com/office/powerpoint/2010/main" val="24076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5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2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</a:defRPr>
            </a:lvl1pPr>
          </a:lstStyle>
          <a:p>
            <a:fld id="{36DA8278-8F4F-44C3-A7E1-BA3F58CF8B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86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7.jpeg"/><Relationship Id="rId4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4" Type="http://schemas.openxmlformats.org/officeDocument/2006/relationships/image" Target="../media/image2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498" y="2130425"/>
            <a:ext cx="883399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L3.2: Security </a:t>
            </a:r>
            <a:r>
              <a:rPr lang="en-US" sz="3600" dirty="0" smtClean="0"/>
              <a:t>Definition of Secret Key Encryption</a:t>
            </a:r>
            <a:r>
              <a:rPr lang="en-US" altLang="zh-CN" sz="3600" dirty="0" smtClean="0"/>
              <a:t>-perfectly secure encryption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zh-CN" altLang="en-US" sz="3600" dirty="0" smtClean="0"/>
              <a:t>第</a:t>
            </a:r>
            <a:r>
              <a:rPr lang="en-US" altLang="zh-CN" sz="3600" dirty="0" smtClean="0"/>
              <a:t>3.2</a:t>
            </a:r>
            <a:r>
              <a:rPr lang="zh-CN" altLang="en-US" sz="3600" dirty="0" smtClean="0"/>
              <a:t>讲：私</a:t>
            </a:r>
            <a:r>
              <a:rPr lang="zh-CN" altLang="en-US" sz="3600" dirty="0"/>
              <a:t>钥</a:t>
            </a:r>
            <a:r>
              <a:rPr lang="zh-CN" altLang="en-US" sz="3600" dirty="0" smtClean="0"/>
              <a:t>加密的安全性定义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完美安全加密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Lecturer: Zoe L. JIANG</a:t>
            </a:r>
            <a:r>
              <a:rPr lang="zh-CN" altLang="en-US" dirty="0" smtClean="0">
                <a:solidFill>
                  <a:schemeClr val="tx1"/>
                </a:solidFill>
              </a:rPr>
              <a:t>蒋琳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43174" y="6355080"/>
            <a:ext cx="3730194" cy="365760"/>
          </a:xfrm>
        </p:spPr>
        <p:txBody>
          <a:bodyPr/>
          <a:lstStyle/>
          <a:p>
            <a:r>
              <a:rPr lang="en-US" smtClean="0"/>
              <a:t>S8101034Q-Modern Cryptography-Lect3.2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0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2005" y="5042370"/>
            <a:ext cx="271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A309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Sept 20, </a:t>
            </a:r>
            <a:r>
              <a:rPr lang="en-US" altLang="zh-CN" dirty="0" smtClean="0"/>
              <a:t>2018, </a:t>
            </a:r>
            <a:r>
              <a:rPr lang="en-US" altLang="zh-CN" dirty="0" smtClean="0"/>
              <a:t>15:45-17:30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4" name="Picture 2" descr="https://encrypted-tbn1.gstatic.com/images?q=tbn:ANd9GcQfn6rY7sAIEyIJGE-T_kK4xgydmOUQV3YaCliBbsDJioWQ4eFTqHZQ6fS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s://encrypted-tbn1.gstatic.com/images?q=tbn:ANd9GcTpMACylGLjhK91RPWW9906zJ7iN8MHU6PecGZ3KRIzWG_ZoeizEs0Hh6H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02" y="5061410"/>
            <a:ext cx="1199778" cy="16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1783315" y="3538317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Loc</a:t>
            </a:r>
            <a:r>
              <a:rPr lang="en-US" sz="1600" baseline="-25000" dirty="0" smtClean="0"/>
              <a:t>1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833165" y="3577741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Loc</a:t>
            </a:r>
            <a:r>
              <a:rPr lang="en-US" sz="1600" baseline="-25000" dirty="0"/>
              <a:t>2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443115" y="3075638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Loc</a:t>
            </a:r>
            <a:r>
              <a:rPr lang="en-US" sz="1600" baseline="-25000" dirty="0"/>
              <a:t>3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pic>
        <p:nvPicPr>
          <p:cNvPr id="65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99" y="2541205"/>
            <a:ext cx="813817" cy="700058"/>
          </a:xfrm>
          <a:prstGeom prst="rect">
            <a:avLst/>
          </a:prstGeom>
        </p:spPr>
      </p:pic>
      <p:cxnSp>
        <p:nvCxnSpPr>
          <p:cNvPr id="66" name="Straight Arrow Connector 4"/>
          <p:cNvCxnSpPr/>
          <p:nvPr/>
        </p:nvCxnSpPr>
        <p:spPr>
          <a:xfrm flipH="1">
            <a:off x="2183438" y="3262901"/>
            <a:ext cx="222129" cy="310115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2"/>
          <p:cNvCxnSpPr/>
          <p:nvPr/>
        </p:nvCxnSpPr>
        <p:spPr>
          <a:xfrm>
            <a:off x="2642144" y="3226884"/>
            <a:ext cx="411538" cy="34613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3"/>
          <p:cNvCxnSpPr/>
          <p:nvPr/>
        </p:nvCxnSpPr>
        <p:spPr>
          <a:xfrm>
            <a:off x="2832274" y="3231651"/>
            <a:ext cx="576021" cy="16177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21088"/>
            <a:ext cx="2661047" cy="1152128"/>
          </a:xfrm>
          <a:prstGeom prst="rect">
            <a:avLst/>
          </a:prstGeom>
        </p:spPr>
      </p:pic>
      <p:cxnSp>
        <p:nvCxnSpPr>
          <p:cNvPr id="70" name="Straight Arrow Connector 30"/>
          <p:cNvCxnSpPr>
            <a:endCxn id="62" idx="2"/>
          </p:cNvCxnSpPr>
          <p:nvPr/>
        </p:nvCxnSpPr>
        <p:spPr>
          <a:xfrm flipH="1" flipV="1">
            <a:off x="2110426" y="3876871"/>
            <a:ext cx="1957520" cy="999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1"/>
          <p:cNvCxnSpPr/>
          <p:nvPr/>
        </p:nvCxnSpPr>
        <p:spPr>
          <a:xfrm flipH="1" flipV="1">
            <a:off x="3267472" y="3972531"/>
            <a:ext cx="1058218" cy="7600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6"/>
          <p:cNvCxnSpPr>
            <a:endCxn id="64" idx="2"/>
          </p:cNvCxnSpPr>
          <p:nvPr/>
        </p:nvCxnSpPr>
        <p:spPr>
          <a:xfrm flipH="1" flipV="1">
            <a:off x="3770226" y="3414192"/>
            <a:ext cx="630338" cy="1146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9"/>
          <p:cNvCxnSpPr/>
          <p:nvPr/>
        </p:nvCxnSpPr>
        <p:spPr>
          <a:xfrm>
            <a:off x="5580112" y="5524919"/>
            <a:ext cx="2073861" cy="4243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 rot="692829">
            <a:off x="5674035" y="527215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 rot="692829">
            <a:off x="6679607" y="549576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(Loc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 rot="692829">
            <a:off x="5824020" y="580327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(Loc</a:t>
            </a:r>
            <a:r>
              <a:rPr lang="en-US" sz="1600" baseline="-250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77" name="Rectangle 3"/>
          <p:cNvSpPr/>
          <p:nvPr/>
        </p:nvSpPr>
        <p:spPr>
          <a:xfrm>
            <a:off x="7702580" y="4509120"/>
            <a:ext cx="120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Axis 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Rectangle 38"/>
          <p:cNvSpPr/>
          <p:nvPr/>
        </p:nvSpPr>
        <p:spPr>
          <a:xfrm>
            <a:off x="1907356" y="1403484"/>
            <a:ext cx="136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8000"/>
                </a:solidFill>
              </a:rPr>
              <a:t>Allied Power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0" name="文本框 10"/>
          <p:cNvSpPr txBox="1"/>
          <p:nvPr/>
        </p:nvSpPr>
        <p:spPr>
          <a:xfrm>
            <a:off x="6084311" y="4649440"/>
            <a:ext cx="63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COA</a:t>
            </a:r>
            <a:endParaRPr lang="zh-CN" altLang="en-US" sz="2000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29" y="1925216"/>
            <a:ext cx="611806" cy="611806"/>
          </a:xfrm>
          <a:prstGeom prst="rect">
            <a:avLst/>
          </a:prstGeom>
        </p:spPr>
      </p:pic>
      <p:sp>
        <p:nvSpPr>
          <p:cNvPr id="82" name="Curved Down Arrow 28"/>
          <p:cNvSpPr/>
          <p:nvPr/>
        </p:nvSpPr>
        <p:spPr>
          <a:xfrm rot="13093243" flipV="1">
            <a:off x="2579078" y="2772207"/>
            <a:ext cx="5264647" cy="1120921"/>
          </a:xfrm>
          <a:prstGeom prst="curvedDownArrow">
            <a:avLst>
              <a:gd name="adj1" fmla="val 25000"/>
              <a:gd name="adj2" fmla="val 446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An example</a:t>
            </a:r>
            <a:endParaRPr lang="en-US" sz="3200" dirty="0"/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Models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74" grpId="0"/>
      <p:bldP spid="75" grpId="0"/>
      <p:bldP spid="76" grpId="0"/>
      <p:bldP spid="77" grpId="0"/>
      <p:bldP spid="78" grpId="0"/>
      <p:bldP spid="80" grpId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Rectangle 84"/>
          <p:cNvSpPr/>
          <p:nvPr/>
        </p:nvSpPr>
        <p:spPr>
          <a:xfrm>
            <a:off x="355360" y="976429"/>
            <a:ext cx="8001056" cy="46165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  <a:cs typeface="Arial" pitchFamily="34" charset="0"/>
              </a:rPr>
              <a:t>- </a:t>
            </a:r>
            <a:r>
              <a:rPr lang="en-US" sz="2400" dirty="0" err="1">
                <a:ea typeface="微软雅黑" panose="020B0503020204020204" pitchFamily="34" charset="-122"/>
                <a:cs typeface="Arial" pitchFamily="34" charset="0"/>
              </a:rPr>
              <a:t>Ciphertext</a:t>
            </a:r>
            <a:r>
              <a:rPr lang="en-US" sz="2400" dirty="0">
                <a:ea typeface="微软雅黑" panose="020B0503020204020204" pitchFamily="34" charset="-122"/>
                <a:cs typeface="Arial" pitchFamily="34" charset="0"/>
              </a:rPr>
              <a:t>-Only Attack (COA) </a:t>
            </a:r>
            <a:r>
              <a:rPr lang="zh-CN" altLang="en-US" sz="2400" dirty="0">
                <a:ea typeface="微软雅黑" panose="020B0503020204020204" pitchFamily="34" charset="-122"/>
                <a:cs typeface="Arial" pitchFamily="34" charset="0"/>
              </a:rPr>
              <a:t>唯密文</a:t>
            </a:r>
            <a:r>
              <a:rPr lang="zh-CN" altLang="en-US" sz="2400" dirty="0" smtClean="0">
                <a:ea typeface="微软雅黑" panose="020B0503020204020204" pitchFamily="34" charset="-122"/>
                <a:cs typeface="Arial" pitchFamily="34" charset="0"/>
              </a:rPr>
              <a:t>攻击</a:t>
            </a:r>
            <a:endParaRPr lang="en-US" sz="2400" dirty="0"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55360" y="1514320"/>
            <a:ext cx="464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</a:rPr>
              <a:t>- How </a:t>
            </a:r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</a:rPr>
              <a:t>powerful </a:t>
            </a:r>
            <a:r>
              <a:rPr lang="en-US" altLang="zh-CN" sz="2400" dirty="0">
                <a:solidFill>
                  <a:srgbClr val="FF0000"/>
                </a:solidFill>
                <a:cs typeface="Chalkboard" charset="0"/>
              </a:rPr>
              <a:t>computationally?</a:t>
            </a:r>
            <a:r>
              <a:rPr lang="en-US" sz="2400" dirty="0" smtClean="0">
                <a:ea typeface="Chalkboard" charset="0"/>
                <a:cs typeface="Chalkboard" charset="0"/>
              </a:rPr>
              <a:t> 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4644320" y="1482954"/>
            <a:ext cx="25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halkboard" charset="0"/>
              </a:rPr>
              <a:t>敌手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halkboard" charset="0"/>
              </a:rPr>
              <a:t>的计算能力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halkboard" charset="0"/>
              </a:rPr>
              <a:t>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halkboard" charset="0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747057" y="1975286"/>
            <a:ext cx="81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&gt; Best is to have no assumption on the computing power of the adv. </a:t>
            </a:r>
            <a:r>
              <a:rPr lang="en-US" sz="2000" dirty="0" err="1" smtClean="0">
                <a:ea typeface="Chalkboard" charset="0"/>
                <a:cs typeface="Chalkboard" charset="0"/>
              </a:rPr>
              <a:t>a.k.a</a:t>
            </a:r>
            <a:r>
              <a:rPr lang="en-US" sz="2000" dirty="0" smtClean="0">
                <a:ea typeface="Chalkboard" charset="0"/>
                <a:cs typeface="Chalkboard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unbounded powerful adversary</a:t>
            </a:r>
            <a:r>
              <a:rPr lang="en-US" sz="2000" dirty="0" smtClean="0">
                <a:ea typeface="Chalkboard" charset="0"/>
                <a:cs typeface="Chalkboard" charset="0"/>
              </a:rPr>
              <a:t> 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747057" y="2620239"/>
            <a:ext cx="777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&gt; Give him any so-called hard problem, he solves in reasonable time 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747057" y="2993350"/>
            <a:ext cx="810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&gt; Strongest adversary that we can think of in terms of computing power 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383366" y="352688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</a:rPr>
              <a:t>- Can sample random coins? (deterministic or randomized)</a:t>
            </a:r>
            <a:endParaRPr lang="en-US" sz="2400" dirty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8" name="Rectangle 32"/>
          <p:cNvSpPr/>
          <p:nvPr/>
        </p:nvSpPr>
        <p:spPr>
          <a:xfrm>
            <a:off x="734075" y="3974537"/>
            <a:ext cx="8065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&gt; Randomness is absolute necessity in Crypto; it is practical and Good guys use randomness often. Why not adversary?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20" name="Rectangle 41"/>
          <p:cNvSpPr/>
          <p:nvPr/>
        </p:nvSpPr>
        <p:spPr>
          <a:xfrm>
            <a:off x="734075" y="4685074"/>
            <a:ext cx="760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&gt; Good to be liberal in terms of giving more power to adversary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2351199" y="5142727"/>
            <a:ext cx="3835024" cy="138499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2800" b="1" dirty="0">
                <a:solidFill>
                  <a:srgbClr val="00B0F0"/>
                </a:solidFill>
                <a:ea typeface="Chalkboard" charset="0"/>
                <a:cs typeface="Chalkboard" charset="0"/>
              </a:rPr>
              <a:t>COA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Unbounded Powerful</a:t>
            </a:r>
          </a:p>
          <a:p>
            <a:pPr marL="457200" indent="-457200">
              <a:buFontTx/>
              <a:buChar char="-"/>
            </a:pPr>
            <a:r>
              <a:rPr lang="en-US" altLang="zh-CN" sz="2800" b="1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Randomized</a:t>
            </a:r>
            <a:endParaRPr lang="en-US" altLang="zh-CN" sz="2800" b="1" dirty="0">
              <a:solidFill>
                <a:srgbClr val="00B0F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9" name="矩形 18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277" y="5451803"/>
            <a:ext cx="612068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9" y="1049307"/>
            <a:ext cx="364756" cy="35672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Models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640" y="225023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52373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426401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23"/>
          <p:cNvSpPr/>
          <p:nvPr/>
        </p:nvSpPr>
        <p:spPr>
          <a:xfrm>
            <a:off x="380944" y="838200"/>
            <a:ext cx="8763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Attempt 4:</a:t>
            </a:r>
            <a:r>
              <a:rPr lang="en-US" sz="3200" dirty="0" smtClean="0">
                <a:latin typeface="Arial"/>
                <a:cs typeface="Arial"/>
              </a:rPr>
              <a:t> Adv</a:t>
            </a:r>
            <a:r>
              <a:rPr lang="en-US" sz="3200" dirty="0">
                <a:latin typeface="Arial"/>
                <a:cs typeface="Arial"/>
              </a:rPr>
              <a:t>.</a:t>
            </a:r>
            <a:r>
              <a:rPr lang="en-US" sz="3200" dirty="0" smtClean="0">
                <a:latin typeface="Arial"/>
                <a:cs typeface="Arial"/>
              </a:rPr>
              <a:t> learns nothing </a:t>
            </a:r>
            <a:r>
              <a:rPr lang="en-US" sz="3200" b="1" dirty="0" smtClean="0">
                <a:solidFill>
                  <a:srgbClr val="4F81BD"/>
                </a:solidFill>
                <a:latin typeface="Arial"/>
                <a:cs typeface="Arial"/>
              </a:rPr>
              <a:t>new</a:t>
            </a:r>
            <a:r>
              <a:rPr lang="en-US" sz="3200" dirty="0" smtClean="0">
                <a:latin typeface="Arial"/>
                <a:cs typeface="Arial"/>
              </a:rPr>
              <a:t> about </a:t>
            </a:r>
            <a:r>
              <a:rPr lang="en-US" sz="3200" b="1" dirty="0" smtClean="0">
                <a:solidFill>
                  <a:schemeClr val="accent2"/>
                </a:solidFill>
                <a:latin typeface="Arial"/>
                <a:cs typeface="Arial"/>
              </a:rPr>
              <a:t>m</a:t>
            </a:r>
            <a:endParaRPr lang="en-US" sz="2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37" name="Łącznik prosty ze strzałką 36"/>
          <p:cNvCxnSpPr/>
          <p:nvPr/>
        </p:nvCxnSpPr>
        <p:spPr>
          <a:xfrm>
            <a:off x="685800" y="3816802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17"/>
          <p:cNvSpPr/>
          <p:nvPr/>
        </p:nvSpPr>
        <p:spPr>
          <a:xfrm>
            <a:off x="4286248" y="1803347"/>
            <a:ext cx="4572032" cy="1481150"/>
          </a:xfrm>
          <a:prstGeom prst="wedgeRectCallout">
            <a:avLst>
              <a:gd name="adj1" fmla="val -61125"/>
              <a:gd name="adj2" fmla="val -4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Adversary knows that </a:t>
            </a:r>
            <a:endParaRPr lang="it-IT" dirty="0"/>
          </a:p>
        </p:txBody>
      </p:sp>
      <p:sp>
        <p:nvSpPr>
          <p:cNvPr id="39" name="TextBox 20"/>
          <p:cNvSpPr txBox="1"/>
          <p:nvPr/>
        </p:nvSpPr>
        <p:spPr>
          <a:xfrm>
            <a:off x="4357686" y="25754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 := 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40" name="TextBox 21"/>
          <p:cNvSpPr txBox="1"/>
          <p:nvPr/>
        </p:nvSpPr>
        <p:spPr>
          <a:xfrm>
            <a:off x="5357818" y="2446289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love you</a:t>
            </a:r>
            <a:r>
              <a:rPr lang="en-US" dirty="0" smtClean="0">
                <a:solidFill>
                  <a:srgbClr val="C00000"/>
                </a:solidFill>
              </a:rPr>
              <a:t>”          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5357818" y="2791337"/>
            <a:ext cx="33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don’t love you</a:t>
            </a:r>
            <a:r>
              <a:rPr lang="en-US" dirty="0" smtClean="0">
                <a:solidFill>
                  <a:srgbClr val="C00000"/>
                </a:solidFill>
              </a:rPr>
              <a:t>”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42" name="Left Brace 25"/>
          <p:cNvSpPr/>
          <p:nvPr/>
        </p:nvSpPr>
        <p:spPr>
          <a:xfrm>
            <a:off x="5000628" y="2517727"/>
            <a:ext cx="485772" cy="538170"/>
          </a:xfrm>
          <a:prstGeom prst="leftBrace">
            <a:avLst>
              <a:gd name="adj1" fmla="val 35987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416280" y="3482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44" name="Right Arrow 41"/>
          <p:cNvSpPr/>
          <p:nvPr/>
        </p:nvSpPr>
        <p:spPr>
          <a:xfrm>
            <a:off x="1357290" y="4307352"/>
            <a:ext cx="1766910" cy="13382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93300"/>
                </a:solidFill>
              </a:rPr>
              <a:t>c </a:t>
            </a:r>
            <a:r>
              <a:rPr lang="en-US" b="1" dirty="0">
                <a:solidFill>
                  <a:srgbClr val="993300"/>
                </a:solidFill>
              </a:rPr>
              <a:t>:= </a:t>
            </a:r>
            <a:r>
              <a:rPr lang="en-US" b="1" dirty="0" err="1" smtClean="0">
                <a:solidFill>
                  <a:srgbClr val="993300"/>
                </a:solidFill>
              </a:rPr>
              <a:t>Enc</a:t>
            </a:r>
            <a:r>
              <a:rPr lang="pl-PL" b="1" baseline="-25000" dirty="0" smtClean="0">
                <a:solidFill>
                  <a:srgbClr val="993300"/>
                </a:solidFill>
              </a:rPr>
              <a:t>k</a:t>
            </a:r>
            <a:r>
              <a:rPr lang="en-US" b="1" dirty="0" smtClean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m)</a:t>
            </a:r>
            <a:r>
              <a:rPr lang="pl-PL" b="1" dirty="0">
                <a:solidFill>
                  <a:srgbClr val="993300"/>
                </a:solidFill>
              </a:rPr>
              <a:t> </a:t>
            </a:r>
            <a:endParaRPr lang="it-IT" dirty="0"/>
          </a:p>
        </p:txBody>
      </p:sp>
      <p:cxnSp>
        <p:nvCxnSpPr>
          <p:cNvPr id="45" name="Straight Connector 42"/>
          <p:cNvCxnSpPr/>
          <p:nvPr/>
        </p:nvCxnSpPr>
        <p:spPr>
          <a:xfrm>
            <a:off x="214282" y="3512002"/>
            <a:ext cx="85011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ular Callout 50"/>
          <p:cNvSpPr/>
          <p:nvPr/>
        </p:nvSpPr>
        <p:spPr>
          <a:xfrm>
            <a:off x="4438648" y="4046497"/>
            <a:ext cx="4572032" cy="1481150"/>
          </a:xfrm>
          <a:prstGeom prst="wedgeRectCallout">
            <a:avLst>
              <a:gd name="adj1" fmla="val -61125"/>
              <a:gd name="adj2" fmla="val -4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Adversary </a:t>
            </a:r>
            <a:r>
              <a:rPr lang="en-US" b="1" dirty="0" smtClean="0"/>
              <a:t>still</a:t>
            </a:r>
            <a:r>
              <a:rPr lang="en-US" dirty="0" smtClean="0"/>
              <a:t> knows that </a:t>
            </a:r>
            <a:endParaRPr lang="it-IT" dirty="0"/>
          </a:p>
        </p:txBody>
      </p:sp>
      <p:sp>
        <p:nvSpPr>
          <p:cNvPr id="47" name="TextBox 51"/>
          <p:cNvSpPr txBox="1"/>
          <p:nvPr/>
        </p:nvSpPr>
        <p:spPr>
          <a:xfrm>
            <a:off x="4510086" y="48185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 := 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48" name="TextBox 52"/>
          <p:cNvSpPr txBox="1"/>
          <p:nvPr/>
        </p:nvSpPr>
        <p:spPr>
          <a:xfrm>
            <a:off x="5510218" y="4689439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love you</a:t>
            </a:r>
            <a:r>
              <a:rPr lang="en-US" dirty="0" smtClean="0">
                <a:solidFill>
                  <a:srgbClr val="C00000"/>
                </a:solidFill>
              </a:rPr>
              <a:t>”          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5510218" y="5034487"/>
            <a:ext cx="33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don’t love you</a:t>
            </a:r>
            <a:r>
              <a:rPr lang="en-US" dirty="0" smtClean="0">
                <a:solidFill>
                  <a:srgbClr val="C00000"/>
                </a:solidFill>
              </a:rPr>
              <a:t>”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50" name="Left Brace 54"/>
          <p:cNvSpPr/>
          <p:nvPr/>
        </p:nvSpPr>
        <p:spPr>
          <a:xfrm>
            <a:off x="5153028" y="4760877"/>
            <a:ext cx="485772" cy="538170"/>
          </a:xfrm>
          <a:prstGeom prst="leftBrace">
            <a:avLst>
              <a:gd name="adj1" fmla="val 35987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51" name="Łącznik prosty ze strzałką 36"/>
          <p:cNvCxnSpPr/>
          <p:nvPr/>
        </p:nvCxnSpPr>
        <p:spPr>
          <a:xfrm>
            <a:off x="726720" y="1530802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6"/>
          <p:cNvSpPr txBox="1"/>
          <p:nvPr/>
        </p:nvSpPr>
        <p:spPr>
          <a:xfrm>
            <a:off x="457200" y="1196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53" name="Rectangle 58"/>
          <p:cNvSpPr/>
          <p:nvPr/>
        </p:nvSpPr>
        <p:spPr>
          <a:xfrm>
            <a:off x="914400" y="60198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Make sense: How to formalize it?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373" y="2139895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0" y="6004549"/>
            <a:ext cx="515393" cy="515393"/>
          </a:xfrm>
          <a:prstGeom prst="rect">
            <a:avLst/>
          </a:prstGeom>
        </p:spPr>
      </p:pic>
      <p:sp>
        <p:nvSpPr>
          <p:cNvPr id="58" name="文本框 1"/>
          <p:cNvSpPr txBox="1"/>
          <p:nvPr/>
        </p:nvSpPr>
        <p:spPr>
          <a:xfrm>
            <a:off x="1599180" y="3325370"/>
            <a:ext cx="238911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Semantic security</a:t>
            </a:r>
            <a:endParaRPr lang="zh-CN" altLang="en-US" sz="2400" dirty="0"/>
          </a:p>
        </p:txBody>
      </p:sp>
      <p:sp>
        <p:nvSpPr>
          <p:cNvPr id="59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break?</a:t>
            </a:r>
            <a:endParaRPr lang="en-US" sz="3200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26640" y="32060"/>
            <a:ext cx="1953072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altLang="zh-CN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Break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model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Models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8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1" grpId="0"/>
      <p:bldP spid="42" grpId="0" animBg="1"/>
      <p:bldP spid="43" grpId="0"/>
      <p:bldP spid="44" grpId="0" animBg="1"/>
      <p:bldP spid="46" grpId="0" animBg="1"/>
      <p:bldP spid="47" grpId="0"/>
      <p:bldP spid="48" grpId="0"/>
      <p:bldP spid="49" grpId="0"/>
      <p:bldP spid="50" grpId="0" animBg="1"/>
      <p:bldP spid="52" grpId="0"/>
      <p:bldP spid="53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385" y="600093"/>
            <a:ext cx="851053" cy="7581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4078" y="4437112"/>
            <a:ext cx="807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a typeface="Chalkboard" charset="0"/>
                <a:cs typeface="Chalkboard" charset="0"/>
              </a:rPr>
              <a:t>Need basics of Discrete Probability Theory</a:t>
            </a:r>
            <a:endParaRPr lang="en-US" sz="3600" dirty="0">
              <a:ea typeface="Chalkboard" charset="0"/>
              <a:cs typeface="Chalkboard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" name="Rectangle 22"/>
          <p:cNvSpPr/>
          <p:nvPr/>
        </p:nvSpPr>
        <p:spPr>
          <a:xfrm>
            <a:off x="505906" y="1543229"/>
            <a:ext cx="81494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altLang="zh-CN" sz="3600" dirty="0">
                <a:cs typeface="Arial"/>
              </a:rPr>
              <a:t>Adv. learns nothing </a:t>
            </a:r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new</a:t>
            </a:r>
            <a:r>
              <a:rPr lang="en-US" altLang="zh-CN" sz="3600" dirty="0">
                <a:cs typeface="Arial"/>
              </a:rPr>
              <a:t> about plaintext </a:t>
            </a:r>
            <a:r>
              <a:rPr lang="en-US" altLang="zh-CN" sz="3600" b="1" dirty="0">
                <a:solidFill>
                  <a:srgbClr val="800000"/>
                </a:solidFill>
                <a:cs typeface="Arial"/>
              </a:rPr>
              <a:t>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Regardless of any information an attacker already has, a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 should leak </a:t>
            </a:r>
            <a:r>
              <a:rPr lang="en-US" sz="2800" dirty="0" smtClean="0">
                <a:solidFill>
                  <a:srgbClr val="FF0000"/>
                </a:solidFill>
              </a:rPr>
              <a:t>no additional information </a:t>
            </a:r>
            <a:r>
              <a:rPr lang="en-US" sz="2800" dirty="0" smtClean="0"/>
              <a:t>about the underlying plaintext</a:t>
            </a:r>
            <a:endParaRPr lang="en-US" sz="2800" dirty="0"/>
          </a:p>
        </p:txBody>
      </p:sp>
      <p:sp>
        <p:nvSpPr>
          <p:cNvPr id="19" name="文本框 51"/>
          <p:cNvSpPr txBox="1"/>
          <p:nvPr/>
        </p:nvSpPr>
        <p:spPr>
          <a:xfrm>
            <a:off x="584078" y="3718773"/>
            <a:ext cx="805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Mathematical formation of the definition</a:t>
            </a:r>
            <a:endParaRPr lang="zh-CN" altLang="en-US" sz="3600" dirty="0"/>
          </a:p>
        </p:txBody>
      </p:sp>
      <p:sp>
        <p:nvSpPr>
          <p:cNvPr id="10" name="矩形 9">
            <a:hlinkClick r:id="rId5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640" y="32060"/>
            <a:ext cx="1953072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altLang="zh-CN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Break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model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8" y="1650633"/>
            <a:ext cx="364756" cy="3567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90318" y="997721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old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81392"/>
            <a:ext cx="553706" cy="553706"/>
          </a:xfrm>
          <a:prstGeom prst="rect">
            <a:avLst/>
          </a:prstGeom>
        </p:spPr>
      </p:pic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Models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6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9842" y="1028109"/>
            <a:ext cx="315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&gt; U: Finite set, e.g. {0,1}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9842" y="1489774"/>
            <a:ext cx="8910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&gt; Probability Distribution on U specifies the probabilities of the occurrence of the elements of U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008" y="2278612"/>
            <a:ext cx="800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 - e.g. Probability Distribution on U = {0,1}: </a:t>
            </a:r>
            <a:r>
              <a:rPr lang="en-US" sz="2400" dirty="0" err="1" smtClean="0"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ea typeface="Chalkboard" charset="0"/>
                <a:cs typeface="Chalkboard" charset="0"/>
              </a:rPr>
              <a:t>(0)=1/3, </a:t>
            </a:r>
            <a:r>
              <a:rPr lang="en-US" sz="2400" dirty="0" err="1" smtClean="0"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ea typeface="Chalkboard" charset="0"/>
                <a:cs typeface="Chalkboard" charset="0"/>
              </a:rPr>
              <a:t>(1)=2/3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457" y="2749079"/>
            <a:ext cx="813690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/>
              <a:t>Probability distribution(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概率分布</a:t>
            </a:r>
            <a:r>
              <a:rPr lang="en-US" sz="2400" b="1" dirty="0" smtClean="0"/>
              <a:t>): </a:t>
            </a:r>
            <a:r>
              <a:rPr lang="en-US" sz="2400" dirty="0" smtClean="0"/>
              <a:t>Probability distribution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Pr</a:t>
            </a:r>
            <a:r>
              <a:rPr lang="en-US" sz="2400" dirty="0" smtClean="0"/>
              <a:t> </a:t>
            </a:r>
            <a:r>
              <a:rPr lang="en-US" sz="2400" dirty="0"/>
              <a:t>over U is a function  </a:t>
            </a:r>
            <a:r>
              <a:rPr lang="en-US" sz="2400" dirty="0" smtClean="0"/>
              <a:t>  </a:t>
            </a:r>
          </a:p>
          <a:p>
            <a:pPr marL="0" indent="0" algn="ctr">
              <a:buNone/>
            </a:pPr>
            <a:r>
              <a:rPr lang="en-US" sz="2400" dirty="0" err="1" smtClean="0"/>
              <a:t>Pr</a:t>
            </a:r>
            <a:r>
              <a:rPr lang="en-US" sz="2400" dirty="0" smtClean="0"/>
              <a:t>: </a:t>
            </a:r>
            <a:r>
              <a:rPr lang="en-US" sz="2400" dirty="0"/>
              <a:t>U ⟶ [</a:t>
            </a:r>
            <a:r>
              <a:rPr lang="en-US" sz="2400" dirty="0" smtClean="0"/>
              <a:t>0,1]    such </a:t>
            </a:r>
            <a:r>
              <a:rPr lang="en-US" sz="2400" dirty="0"/>
              <a:t>that   </a:t>
            </a:r>
            <a:r>
              <a:rPr lang="en-US" sz="2400" dirty="0" smtClean="0">
                <a:sym typeface="Symbol"/>
              </a:rPr>
              <a:t></a:t>
            </a:r>
            <a:r>
              <a:rPr lang="en-US" sz="2400" dirty="0" smtClean="0"/>
              <a:t> </a:t>
            </a:r>
            <a:r>
              <a:rPr lang="en-US" sz="2400" dirty="0" err="1" smtClean="0"/>
              <a:t>Pr</a:t>
            </a:r>
            <a:r>
              <a:rPr lang="en-US" sz="2400" dirty="0" smtClean="0"/>
              <a:t>(x</a:t>
            </a:r>
            <a:r>
              <a:rPr lang="en-US" sz="2400" dirty="0"/>
              <a:t>) =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74894" y="3771657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Chalkboard" charset="0"/>
                <a:cs typeface="Chalkboard" charset="0"/>
              </a:rPr>
              <a:t>x</a:t>
            </a:r>
            <a:r>
              <a:rPr lang="en-US" sz="2400" dirty="0" smtClean="0">
                <a:ea typeface="Chalkboard" charset="0"/>
                <a:cs typeface="Chalkboard" charset="0"/>
              </a:rPr>
              <a:t> in U 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69842" y="5809268"/>
            <a:ext cx="8658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&gt; Uniform Probability Distribution on U: </a:t>
            </a:r>
            <a:r>
              <a:rPr lang="en-US" sz="2400" dirty="0" err="1" smtClean="0"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ea typeface="Chalkboard" charset="0"/>
                <a:cs typeface="Chalkboard" charset="0"/>
              </a:rPr>
              <a:t>(x) = 1/|U|  for every x  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" name="矩形 12">
            <a:hlinkClick r:id="rId4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69842" y="502265"/>
            <a:ext cx="7668914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/>
              <a:t>Discrete probability background</a:t>
            </a:r>
          </a:p>
        </p:txBody>
      </p:sp>
      <p:pic>
        <p:nvPicPr>
          <p:cNvPr id="1026" name="Picture 2" descr="âå¹¸è¿è½¬ç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32" y="4004374"/>
            <a:ext cx="1761959" cy="17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53338"/>
              </p:ext>
            </p:extLst>
          </p:nvPr>
        </p:nvGraphicFramePr>
        <p:xfrm>
          <a:off x="563982" y="4678924"/>
          <a:ext cx="620565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Element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一等奖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二等奖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三等奖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鼓励奖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谢谢惠顾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Pr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50%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44635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Probability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8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  <p:bldP spid="14" grpId="0"/>
      <p:bldP spid="3" grpId="0" animBg="1"/>
      <p:bldP spid="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7322" y="1029766"/>
            <a:ext cx="768143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ea typeface="Chalkboard" charset="0"/>
                <a:cs typeface="Chalkboard" charset="0"/>
              </a:rPr>
              <a:t>Event(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halkboard" charset="0"/>
              </a:rPr>
              <a:t>事件</a:t>
            </a:r>
            <a:r>
              <a:rPr lang="en-US" sz="2400" b="1" dirty="0" smtClean="0">
                <a:ea typeface="Chalkboard" charset="0"/>
                <a:cs typeface="Chalkboard" charset="0"/>
              </a:rPr>
              <a:t>):</a:t>
            </a:r>
            <a:r>
              <a:rPr lang="en-US" sz="2400" dirty="0" smtClean="0">
                <a:ea typeface="Chalkboard" charset="0"/>
                <a:cs typeface="Chalkboard" charset="0"/>
              </a:rPr>
              <a:t> Occurrence of one or more elements of U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1591255"/>
            <a:ext cx="6825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 - e.g</a:t>
            </a:r>
            <a:r>
              <a:rPr lang="en-US" sz="2400" dirty="0">
                <a:ea typeface="Chalkboard" charset="0"/>
                <a:cs typeface="Chalkboard" charset="0"/>
              </a:rPr>
              <a:t>.</a:t>
            </a:r>
            <a:r>
              <a:rPr lang="en-US" sz="2400" dirty="0" smtClean="0">
                <a:ea typeface="Chalkboard" charset="0"/>
                <a:cs typeface="Chalkboard" charset="0"/>
              </a:rPr>
              <a:t> Consider Uniform Distribution on U = {0,1}</a:t>
            </a:r>
            <a:r>
              <a:rPr lang="en-US" sz="2400" baseline="30000" dirty="0" smtClean="0">
                <a:ea typeface="Chalkboard" charset="0"/>
                <a:cs typeface="Chalkboard" charset="0"/>
              </a:rPr>
              <a:t>4</a:t>
            </a:r>
            <a:endParaRPr lang="en-US" sz="2400" baseline="30000" dirty="0">
              <a:ea typeface="Chalkboard" charset="0"/>
              <a:cs typeface="Chalkboar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2041393"/>
            <a:ext cx="802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- Let A = occurrence of elements of U with </a:t>
            </a:r>
            <a:r>
              <a:rPr lang="en-US" sz="2400" dirty="0" err="1" smtClean="0">
                <a:ea typeface="Chalkboard" charset="0"/>
                <a:cs typeface="Chalkboard" charset="0"/>
              </a:rPr>
              <a:t>msb</a:t>
            </a:r>
            <a:r>
              <a:rPr lang="en-US" sz="2400" dirty="0" smtClean="0">
                <a:ea typeface="Chalkboard" charset="0"/>
                <a:cs typeface="Chalkboard" charset="0"/>
              </a:rPr>
              <a:t> two bits as </a:t>
            </a:r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01</a:t>
            </a:r>
            <a:r>
              <a:rPr lang="en-US" sz="2400" dirty="0" smtClean="0">
                <a:ea typeface="Chalkboard" charset="0"/>
                <a:cs typeface="Chalkboard" charset="0"/>
              </a:rPr>
              <a:t>   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2504720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- </a:t>
            </a:r>
            <a:r>
              <a:rPr lang="en-US" sz="2400" dirty="0" err="1" smtClean="0"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ea typeface="Chalkboard" charset="0"/>
                <a:cs typeface="Chalkboard" charset="0"/>
              </a:rPr>
              <a:t>(A) = 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4395" y="2499324"/>
            <a:ext cx="61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a typeface="Chalkboard" charset="0"/>
                <a:cs typeface="Chalkboard" charset="0"/>
              </a:rPr>
              <a:t>1/4</a:t>
            </a:r>
            <a:endParaRPr lang="en-US" sz="2400" dirty="0">
              <a:ea typeface="Chalkboard" charset="0"/>
              <a:cs typeface="Chalkboard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" name="矩形 14">
            <a:hlinkClick r:id="rId4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69842" y="502265"/>
            <a:ext cx="7668914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/>
              <a:t>Discrete probability background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75817"/>
              </p:ext>
            </p:extLst>
          </p:nvPr>
        </p:nvGraphicFramePr>
        <p:xfrm>
          <a:off x="8244408" y="508208"/>
          <a:ext cx="720080" cy="5933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0010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0011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 b="1" dirty="0" smtClean="0"/>
                        <a:t>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 b="1" dirty="0" smtClean="0"/>
                        <a:t>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 b="1" dirty="0" smtClean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1100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1101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1110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8172400" y="2041393"/>
            <a:ext cx="864096" cy="13876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15"/>
          <p:cNvSpPr/>
          <p:nvPr/>
        </p:nvSpPr>
        <p:spPr>
          <a:xfrm>
            <a:off x="278785" y="2966385"/>
            <a:ext cx="786472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ea typeface="Chalkboard" charset="0"/>
                <a:cs typeface="Chalkboard" charset="0"/>
              </a:rPr>
              <a:t>Random Variable(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halkboard" charset="0"/>
              </a:rPr>
              <a:t>随机变量</a:t>
            </a:r>
            <a:r>
              <a:rPr lang="en-US" sz="2400" b="1" dirty="0" smtClean="0">
                <a:ea typeface="Chalkboard" charset="0"/>
                <a:cs typeface="Chalkboard" charset="0"/>
              </a:rPr>
              <a:t>): </a:t>
            </a:r>
            <a:r>
              <a:rPr lang="en-US" sz="2400" dirty="0">
                <a:ea typeface="Chalkboard" charset="0"/>
                <a:cs typeface="Chalkboard" charset="0"/>
              </a:rPr>
              <a:t>variable that takes on (discrete) </a:t>
            </a:r>
            <a:r>
              <a:rPr lang="en-US" sz="2400" dirty="0" smtClean="0">
                <a:ea typeface="Chalkboard" charset="0"/>
                <a:cs typeface="Chalkboard" charset="0"/>
              </a:rPr>
              <a:t>values from a finite set with </a:t>
            </a:r>
            <a:r>
              <a:rPr lang="en-US" sz="2400" dirty="0">
                <a:ea typeface="Chalkboard" charset="0"/>
                <a:cs typeface="Chalkboard" charset="0"/>
              </a:rPr>
              <a:t>certain </a:t>
            </a:r>
            <a:r>
              <a:rPr lang="en-US" sz="2400" dirty="0" smtClean="0">
                <a:ea typeface="Chalkboard" charset="0"/>
                <a:cs typeface="Chalkboard" charset="0"/>
              </a:rPr>
              <a:t>probabilities (defined with respect to a finite set)</a:t>
            </a:r>
          </a:p>
        </p:txBody>
      </p:sp>
      <p:sp>
        <p:nvSpPr>
          <p:cNvPr id="27" name="Rectangle 4"/>
          <p:cNvSpPr/>
          <p:nvPr/>
        </p:nvSpPr>
        <p:spPr>
          <a:xfrm>
            <a:off x="278785" y="4319868"/>
            <a:ext cx="786472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ea typeface="Chalkboard" charset="0"/>
                <a:cs typeface="Chalkboard" charset="0"/>
              </a:rPr>
              <a:t>Probability distribution for a </a:t>
            </a:r>
            <a:r>
              <a:rPr lang="en-US" sz="2400" b="1" dirty="0" smtClean="0">
                <a:ea typeface="Chalkboard" charset="0"/>
                <a:cs typeface="Chalkboard" charset="0"/>
              </a:rPr>
              <a:t>random variable(</a:t>
            </a:r>
            <a:r>
              <a:rPr lang="zh-CN" altLang="en-US" sz="2400" b="1" dirty="0" smtClean="0">
                <a:ea typeface="Chalkboard" charset="0"/>
                <a:cs typeface="Chalkboard" charset="0"/>
              </a:rPr>
              <a:t>随机变量概率分布</a:t>
            </a:r>
            <a:r>
              <a:rPr lang="en-US" sz="2400" b="1" dirty="0" smtClean="0">
                <a:ea typeface="Chalkboard" charset="0"/>
                <a:cs typeface="Chalkboard" charset="0"/>
              </a:rPr>
              <a:t>):  </a:t>
            </a:r>
            <a:r>
              <a:rPr lang="en-US" sz="2400" dirty="0">
                <a:ea typeface="Chalkboard" charset="0"/>
                <a:cs typeface="Chalkboard" charset="0"/>
              </a:rPr>
              <a:t>specifies the probabilities with which the variable takes on </a:t>
            </a:r>
            <a:r>
              <a:rPr lang="en-US" sz="2400" dirty="0" smtClean="0">
                <a:ea typeface="Chalkboard" charset="0"/>
                <a:cs typeface="Chalkboard" charset="0"/>
              </a:rPr>
              <a:t> each </a:t>
            </a:r>
            <a:r>
              <a:rPr lang="en-US" sz="2400" dirty="0">
                <a:ea typeface="Chalkboard" charset="0"/>
                <a:cs typeface="Chalkboard" charset="0"/>
              </a:rPr>
              <a:t>possible </a:t>
            </a:r>
            <a:r>
              <a:rPr lang="en-US" sz="2400" dirty="0" smtClean="0">
                <a:ea typeface="Chalkboard" charset="0"/>
                <a:cs typeface="Chalkboard" charset="0"/>
              </a:rPr>
              <a:t>value of a finite set</a:t>
            </a:r>
            <a:endParaRPr lang="en-US" sz="2400" dirty="0">
              <a:ea typeface="Chalkboard" charset="0"/>
              <a:cs typeface="Chalkboard" charset="0"/>
            </a:endParaRPr>
          </a:p>
          <a:p>
            <a:pPr lvl="1"/>
            <a:r>
              <a:rPr lang="en-US" sz="2400" dirty="0" smtClean="0">
                <a:ea typeface="Chalkboard" charset="0"/>
                <a:cs typeface="Chalkboard" charset="0"/>
              </a:rPr>
              <a:t>- Each </a:t>
            </a:r>
            <a:r>
              <a:rPr lang="en-US" sz="2400" dirty="0">
                <a:ea typeface="Chalkboard" charset="0"/>
                <a:cs typeface="Chalkboard" charset="0"/>
              </a:rPr>
              <a:t>probability must be between 0 and 1</a:t>
            </a:r>
          </a:p>
          <a:p>
            <a:pPr lvl="1"/>
            <a:r>
              <a:rPr lang="en-US" sz="2400" dirty="0" smtClean="0">
                <a:ea typeface="Chalkboard" charset="0"/>
                <a:cs typeface="Chalkboard" charset="0"/>
              </a:rPr>
              <a:t>- The </a:t>
            </a:r>
            <a:r>
              <a:rPr lang="en-US" sz="2400" dirty="0">
                <a:ea typeface="Chalkboard" charset="0"/>
                <a:cs typeface="Chalkboard" charset="0"/>
              </a:rPr>
              <a:t>probabilities must sum to 1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44635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Probability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2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2" grpId="0"/>
      <p:bldP spid="10" grpId="0"/>
      <p:bldP spid="11" grpId="0"/>
      <p:bldP spid="8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08335" y="462255"/>
            <a:ext cx="824497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/>
              <a:t>Formulating definition for SKE=(</a:t>
            </a:r>
            <a:r>
              <a:rPr lang="en-US" dirty="0" err="1"/>
              <a:t>Gen,Enc,Dec</a:t>
            </a:r>
            <a:r>
              <a:rPr lang="en-US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1187624" y="1221720"/>
            <a:ext cx="1512168" cy="15121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372200" y="1221720"/>
            <a:ext cx="1440160" cy="15121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779912" y="1221720"/>
            <a:ext cx="1440160" cy="15121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948264" y="2877904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2000" dirty="0">
              <a:latin typeface="Brush Script MT" charset="0"/>
              <a:ea typeface="Brush Script MT" charset="0"/>
              <a:cs typeface="Brush Script M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2527" y="2812866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K</a:t>
            </a:r>
            <a:endParaRPr lang="en-US" sz="2000" dirty="0">
              <a:latin typeface="Brush Script MT" charset="0"/>
              <a:ea typeface="Brush Script MT" charset="0"/>
              <a:cs typeface="Brush Script M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2819932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M</a:t>
            </a:r>
            <a:endParaRPr lang="en-US" sz="2000" baseline="30000" dirty="0">
              <a:solidFill>
                <a:srgbClr val="0000FF"/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1725" y="3525976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ea typeface="Chalkboard" charset="0"/>
                <a:cs typeface="Chalkboard" charset="0"/>
                <a:sym typeface="Symbol"/>
              </a:rPr>
              <a:t>M</a:t>
            </a:r>
            <a:endParaRPr lang="en-US" sz="2000" i="1" baseline="30000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520" y="3245202"/>
            <a:ext cx="11352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Random 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Variable</a:t>
            </a:r>
            <a:endParaRPr lang="en-US" sz="2000" b="1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879" y="3588692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ea typeface="Chalkboard" charset="0"/>
                <a:cs typeface="Chalkboard" charset="0"/>
                <a:sym typeface="Symbol"/>
              </a:rPr>
              <a:t>K</a:t>
            </a:r>
            <a:endParaRPr lang="en-US" sz="2000" i="1" baseline="30000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60994" y="3597984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ea typeface="Chalkboard" charset="0"/>
                <a:cs typeface="Chalkboard" charset="0"/>
                <a:sym typeface="Symbol"/>
              </a:rPr>
              <a:t>C</a:t>
            </a:r>
            <a:endParaRPr lang="en-US" sz="2000" i="1" baseline="30000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87624" y="1593423"/>
            <a:ext cx="1466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attack today</a:t>
            </a:r>
            <a:endParaRPr lang="en-US" sz="2000" baseline="30000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7938" y="2010231"/>
            <a:ext cx="1433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don’t attack</a:t>
            </a:r>
            <a:endParaRPr lang="en-US" sz="2000" baseline="30000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9552" y="5333434"/>
            <a:ext cx="27474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ea typeface="Chalkboard" charset="0"/>
                <a:cs typeface="Chalkboard" charset="0"/>
                <a:sym typeface="Symbol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2000" i="1" dirty="0" smtClean="0"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 = attack today) = .7</a:t>
            </a: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ea typeface="Chalkboard" charset="0"/>
                <a:cs typeface="Chalkboard" charset="0"/>
                <a:sym typeface="Symbol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2000" i="1" dirty="0" smtClean="0"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 = don’t attack) = .3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520" y="4246056"/>
            <a:ext cx="1292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Prob. Dist.</a:t>
            </a:r>
            <a:endParaRPr lang="en-US" sz="2000" b="1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48951" y="5182160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ea typeface="Chalkboard" charset="0"/>
                <a:cs typeface="Chalkboard" charset="0"/>
                <a:sym typeface="Symbol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2000" i="1" dirty="0" smtClean="0"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 = </a:t>
            </a:r>
            <a:r>
              <a:rPr lang="en-US" sz="2000" i="1" dirty="0" smtClean="0"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) = </a:t>
            </a:r>
            <a:r>
              <a:rPr lang="en-US" sz="2000" dirty="0" err="1" smtClean="0">
                <a:ea typeface="Chalkboard" charset="0"/>
                <a:cs typeface="Chalkboard" charset="0"/>
                <a:sym typeface="Symbol"/>
              </a:rPr>
              <a:t>Pr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ea typeface="Chalkboard" charset="0"/>
                <a:cs typeface="Chalkboard" charset="0"/>
                <a:sym typeface="Symbol"/>
              </a:rPr>
              <a:t>Gen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 outputs </a:t>
            </a:r>
            <a:r>
              <a:rPr lang="en-US" sz="2000" i="1" dirty="0" smtClean="0"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173" y="4613354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- Determined by external factors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19872" y="4647475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- Depends on </a:t>
            </a:r>
            <a:r>
              <a:rPr lang="en-US" sz="2000" dirty="0" smtClean="0">
                <a:solidFill>
                  <a:srgbClr val="C00000"/>
                </a:solidFill>
                <a:ea typeface="Chalkboard" charset="0"/>
                <a:cs typeface="Chalkboard" charset="0"/>
                <a:sym typeface="Symbol"/>
              </a:rPr>
              <a:t>Gen</a:t>
            </a:r>
            <a:r>
              <a:rPr lang="en-US" sz="2000" dirty="0" smtClean="0">
                <a:ea typeface="Chalkboard" charset="0"/>
                <a:cs typeface="Chalkboard" charset="0"/>
                <a:sym typeface="Symbol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0152" y="4606096"/>
            <a:ext cx="3456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Chalkboard" charset="0"/>
                <a:cs typeface="Chalkboard" charset="0"/>
              </a:rPr>
              <a:t>- Choose </a:t>
            </a:r>
            <a:r>
              <a:rPr lang="en-US" sz="2000" dirty="0">
                <a:ea typeface="Chalkboard" charset="0"/>
                <a:cs typeface="Chalkboard" charset="0"/>
              </a:rPr>
              <a:t>a message </a:t>
            </a:r>
            <a:r>
              <a:rPr lang="en-US" sz="2000" i="1" dirty="0">
                <a:ea typeface="Chalkboard" charset="0"/>
                <a:cs typeface="Chalkboard" charset="0"/>
              </a:rPr>
              <a:t>m</a:t>
            </a:r>
            <a:r>
              <a:rPr lang="en-US" sz="2000" dirty="0">
                <a:ea typeface="Chalkboard" charset="0"/>
                <a:cs typeface="Chalkboard" charset="0"/>
              </a:rPr>
              <a:t>, according to the given dist.</a:t>
            </a:r>
          </a:p>
          <a:p>
            <a:r>
              <a:rPr lang="en-US" sz="2000" dirty="0" smtClean="0">
                <a:ea typeface="Chalkboard" charset="0"/>
                <a:cs typeface="Chalkboard" charset="0"/>
              </a:rPr>
              <a:t>- Generate </a:t>
            </a:r>
            <a:r>
              <a:rPr lang="en-US" sz="2000" dirty="0">
                <a:ea typeface="Chalkboard" charset="0"/>
                <a:cs typeface="Chalkboard" charset="0"/>
              </a:rPr>
              <a:t>a key </a:t>
            </a:r>
            <a:r>
              <a:rPr lang="en-US" sz="2000" i="1" dirty="0">
                <a:ea typeface="Chalkboard" charset="0"/>
                <a:cs typeface="Chalkboard" charset="0"/>
              </a:rPr>
              <a:t>k</a:t>
            </a:r>
            <a:r>
              <a:rPr lang="en-US" sz="2000" dirty="0">
                <a:ea typeface="Chalkboard" charset="0"/>
                <a:cs typeface="Chalkboard" charset="0"/>
              </a:rPr>
              <a:t> using Gen</a:t>
            </a:r>
          </a:p>
          <a:p>
            <a:r>
              <a:rPr lang="en-US" sz="2000" dirty="0" smtClean="0">
                <a:ea typeface="Chalkboard" charset="0"/>
                <a:cs typeface="Chalkboard" charset="0"/>
              </a:rPr>
              <a:t>- Compute </a:t>
            </a:r>
            <a:r>
              <a:rPr lang="en-US" sz="2000" i="1" dirty="0">
                <a:ea typeface="Chalkboard" charset="0"/>
                <a:cs typeface="Chalkboard" charset="0"/>
              </a:rPr>
              <a:t>c</a:t>
            </a:r>
            <a:r>
              <a:rPr lang="en-US" sz="2000" dirty="0">
                <a:ea typeface="Chalkboard" charset="0"/>
                <a:cs typeface="Chalkboard" charset="0"/>
              </a:rPr>
              <a:t> </a:t>
            </a:r>
            <a:r>
              <a:rPr lang="en-US" sz="2000" dirty="0">
                <a:ea typeface="Chalkboard" charset="0"/>
                <a:cs typeface="Chalkboard" charset="0"/>
                <a:sym typeface="Symbol"/>
              </a:rPr>
              <a:t> </a:t>
            </a:r>
            <a:r>
              <a:rPr lang="en-US" sz="2000" dirty="0" err="1">
                <a:solidFill>
                  <a:srgbClr val="C00000"/>
                </a:solidFill>
                <a:ea typeface="Chalkboard" charset="0"/>
                <a:cs typeface="Chalkboard" charset="0"/>
                <a:sym typeface="Symbol"/>
              </a:rPr>
              <a:t>Enc</a:t>
            </a:r>
            <a:r>
              <a:rPr lang="en-US" sz="2000" i="1" baseline="-25000" dirty="0" err="1"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2000" dirty="0"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2000" i="1" dirty="0"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2000" dirty="0">
                <a:ea typeface="Chalkboard" charset="0"/>
                <a:cs typeface="Chalkboard" charset="0"/>
                <a:sym typeface="Symbol"/>
              </a:rPr>
              <a:t>)</a:t>
            </a:r>
            <a:endParaRPr lang="en-US" sz="2000" dirty="0">
              <a:ea typeface="Chalkboard" charset="0"/>
              <a:cs typeface="Chalkboard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0324" y="2019328"/>
            <a:ext cx="1586771" cy="2387296"/>
            <a:chOff x="2113419" y="4293096"/>
            <a:chExt cx="1586771" cy="2387296"/>
          </a:xfrm>
        </p:grpSpPr>
        <p:grpSp>
          <p:nvGrpSpPr>
            <p:cNvPr id="30" name="Group 29"/>
            <p:cNvGrpSpPr/>
            <p:nvPr/>
          </p:nvGrpSpPr>
          <p:grpSpPr>
            <a:xfrm>
              <a:off x="2113419" y="4293096"/>
              <a:ext cx="1564111" cy="2387296"/>
              <a:chOff x="10116406" y="2545359"/>
              <a:chExt cx="1564111" cy="2387296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16406" y="2790220"/>
                <a:ext cx="1564111" cy="2142435"/>
              </a:xfrm>
              <a:prstGeom prst="rect">
                <a:avLst/>
              </a:prstGeom>
              <a:noFill/>
              <a:ln w="190500" cap="sq">
                <a:solidFill>
                  <a:srgbClr val="FFFF99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35" name="Oval 34"/>
              <p:cNvSpPr/>
              <p:nvPr/>
            </p:nvSpPr>
            <p:spPr>
              <a:xfrm>
                <a:off x="10620463" y="2545359"/>
                <a:ext cx="432048" cy="36933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 rot="21191020">
              <a:off x="2174401" y="4999622"/>
              <a:ext cx="152578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9900"/>
                  </a:solidFill>
                  <a:ea typeface="Bradley Hand" charset="0"/>
                  <a:cs typeface="Bradley Hand" charset="0"/>
                  <a:sym typeface="Symbol"/>
                </a:rPr>
                <a:t>Prob. Dist. </a:t>
              </a:r>
              <a:r>
                <a:rPr lang="en-US" sz="2000" dirty="0" smtClean="0">
                  <a:solidFill>
                    <a:srgbClr val="009900"/>
                  </a:solidFill>
                  <a:ea typeface="Bradley Hand" charset="0"/>
                  <a:cs typeface="Bradley Hand" charset="0"/>
                  <a:sym typeface="Symbol"/>
                </a:rPr>
                <a:t>of </a:t>
              </a:r>
              <a:r>
                <a:rPr lang="en-US" sz="2000" dirty="0" smtClean="0">
                  <a:solidFill>
                    <a:srgbClr val="009900"/>
                  </a:solidFill>
                  <a:latin typeface="Brush Script MT" panose="03060802040406070304" pitchFamily="66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r>
                <a:rPr lang="en-US" sz="2000" dirty="0" smtClean="0">
                  <a:solidFill>
                    <a:srgbClr val="009900"/>
                  </a:solidFill>
                  <a:ea typeface="Bradley Hand" charset="0"/>
                  <a:cs typeface="Bradley Hand" charset="0"/>
                  <a:sym typeface="Symbol"/>
                </a:rPr>
                <a:t> and </a:t>
              </a:r>
              <a:r>
                <a:rPr lang="en-US" sz="2000" dirty="0" smtClean="0">
                  <a:solidFill>
                    <a:srgbClr val="009900"/>
                  </a:solidFill>
                  <a:latin typeface="Brush Script MT" panose="03060802040406070304" pitchFamily="66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r>
                <a:rPr lang="en-US" sz="2000" dirty="0" smtClean="0">
                  <a:solidFill>
                    <a:srgbClr val="009900"/>
                  </a:solidFill>
                  <a:ea typeface="Bradley Hand" charset="0"/>
                  <a:cs typeface="Bradley Hand" charset="0"/>
                  <a:sym typeface="Symbol"/>
                </a:rPr>
                <a:t> are independent</a:t>
              </a:r>
              <a:endParaRPr lang="en-US" sz="2000" dirty="0">
                <a:solidFill>
                  <a:srgbClr val="009900"/>
                </a:solidFill>
                <a:ea typeface="Bradley Hand" charset="0"/>
                <a:cs typeface="Bradley Hand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27267" y="1612248"/>
            <a:ext cx="1586771" cy="2387296"/>
            <a:chOff x="2113419" y="4293096"/>
            <a:chExt cx="1586771" cy="2387296"/>
          </a:xfrm>
        </p:grpSpPr>
        <p:grpSp>
          <p:nvGrpSpPr>
            <p:cNvPr id="38" name="Group 37"/>
            <p:cNvGrpSpPr/>
            <p:nvPr/>
          </p:nvGrpSpPr>
          <p:grpSpPr>
            <a:xfrm>
              <a:off x="2113419" y="4293096"/>
              <a:ext cx="1564111" cy="2387296"/>
              <a:chOff x="10116406" y="2545359"/>
              <a:chExt cx="1564111" cy="2387296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16406" y="2790220"/>
                <a:ext cx="1564111" cy="2142435"/>
              </a:xfrm>
              <a:prstGeom prst="rect">
                <a:avLst/>
              </a:prstGeom>
              <a:noFill/>
              <a:ln w="190500" cap="sq">
                <a:solidFill>
                  <a:srgbClr val="FFFF99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41" name="Oval 40"/>
              <p:cNvSpPr/>
              <p:nvPr/>
            </p:nvSpPr>
            <p:spPr>
              <a:xfrm>
                <a:off x="10620463" y="2545359"/>
                <a:ext cx="432048" cy="36933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 rot="21191020">
              <a:off x="2174401" y="4907289"/>
              <a:ext cx="15257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B0F0"/>
                  </a:solidFill>
                  <a:ea typeface="Bradley Hand" charset="0"/>
                  <a:cs typeface="Bradley Hand" charset="0"/>
                  <a:sym typeface="Symbol"/>
                </a:rPr>
                <a:t>Prob. Dist. </a:t>
              </a:r>
              <a:r>
                <a:rPr lang="en-US" dirty="0" smtClean="0">
                  <a:solidFill>
                    <a:srgbClr val="00B0F0"/>
                  </a:solidFill>
                  <a:ea typeface="Bradley Hand" charset="0"/>
                  <a:cs typeface="Bradley Hand" charset="0"/>
                  <a:sym typeface="Symbol"/>
                </a:rPr>
                <a:t>of </a:t>
              </a:r>
              <a:r>
                <a:rPr lang="en-US" dirty="0">
                  <a:solidFill>
                    <a:srgbClr val="00B0F0"/>
                  </a:solidFill>
                  <a:latin typeface="Brush Script MT" panose="03060802040406070304" pitchFamily="66" charset="0"/>
                  <a:ea typeface="Brush Script MT" charset="0"/>
                  <a:cs typeface="Brush Script MT" charset="0"/>
                  <a:sym typeface="Symbol"/>
                </a:rPr>
                <a:t>C</a:t>
              </a:r>
              <a:r>
                <a:rPr lang="en-US" dirty="0">
                  <a:solidFill>
                    <a:srgbClr val="00B0F0"/>
                  </a:solidFill>
                  <a:ea typeface="Bradley Hand" charset="0"/>
                  <a:cs typeface="Bradley Hand" charset="0"/>
                  <a:sym typeface="Symbol"/>
                </a:rPr>
                <a:t> depends on dist. of </a:t>
              </a:r>
              <a:r>
                <a:rPr lang="en-US" dirty="0" smtClean="0">
                  <a:solidFill>
                    <a:srgbClr val="00B0F0"/>
                  </a:solidFill>
                  <a:ea typeface="Bradley Hand" charset="0"/>
                  <a:cs typeface="Bradley Hand" charset="0"/>
                  <a:sym typeface="Symbol"/>
                </a:rPr>
                <a:t> </a:t>
              </a:r>
              <a:r>
                <a:rPr lang="en-US" dirty="0">
                  <a:solidFill>
                    <a:srgbClr val="00B0F0"/>
                  </a:solidFill>
                  <a:latin typeface="Brush Script MT" panose="03060802040406070304" pitchFamily="66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r>
                <a:rPr lang="en-US" dirty="0">
                  <a:solidFill>
                    <a:srgbClr val="00B0F0"/>
                  </a:solidFill>
                  <a:ea typeface="Bradley Hand" charset="0"/>
                  <a:cs typeface="Bradley Hand" charset="0"/>
                  <a:sym typeface="Symbol"/>
                </a:rPr>
                <a:t> and </a:t>
              </a:r>
              <a:r>
                <a:rPr lang="en-US" dirty="0">
                  <a:solidFill>
                    <a:srgbClr val="00B0F0"/>
                  </a:solidFill>
                  <a:latin typeface="Brush Script MT" panose="03060802040406070304" pitchFamily="66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dirty="0">
                <a:solidFill>
                  <a:srgbClr val="00B0F0"/>
                </a:solidFill>
                <a:latin typeface="Brush Script MT" panose="03060802040406070304" pitchFamily="66" charset="0"/>
                <a:ea typeface="Brush Script MT" charset="0"/>
                <a:cs typeface="Brush Script MT" charset="0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96632" y="1696881"/>
            <a:ext cx="2034195" cy="3214548"/>
            <a:chOff x="10110975" y="2545359"/>
            <a:chExt cx="1574971" cy="238729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32" name="Oval 31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1225297">
              <a:off x="10110975" y="2991614"/>
              <a:ext cx="1574971" cy="891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ea typeface="Bradley Hand" charset="0"/>
                  <a:cs typeface="Bradley Hand" charset="0"/>
                </a:rPr>
                <a:t>All the distributions are known to </a:t>
              </a:r>
              <a:endParaRPr lang="en-US" sz="2400" dirty="0">
                <a:ea typeface="Bradley Hand" charset="0"/>
                <a:cs typeface="Bradley Hand" charset="0"/>
              </a:endParaRPr>
            </a:p>
          </p:txBody>
        </p:sp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14013">
            <a:off x="4206702" y="3562088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矩形 42">
            <a:hlinkClick r:id="rId6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ure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encryption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9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95536" y="5587499"/>
            <a:ext cx="8604448" cy="657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halkboard" charset="0"/>
              <a:cs typeface="Chalkboard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5536" y="4723403"/>
            <a:ext cx="8604448" cy="65736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halkboard" charset="0"/>
              <a:cs typeface="Chalkboard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5536" y="3931315"/>
            <a:ext cx="8604448" cy="657364"/>
          </a:xfrm>
          <a:prstGeom prst="rect">
            <a:avLst/>
          </a:prstGeom>
          <a:solidFill>
            <a:srgbClr val="DDF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halkboard" charset="0"/>
              <a:cs typeface="Chalkboar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3140968"/>
            <a:ext cx="8604448" cy="657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halkboard" charset="0"/>
              <a:cs typeface="Chalkboar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022775"/>
            <a:ext cx="8784976" cy="1614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79360" y="1115452"/>
            <a:ext cx="20163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000" baseline="30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</a:rPr>
              <a:t>= {a  </a:t>
            </a:r>
            <a:r>
              <a:rPr lang="en-US" sz="2000" dirty="0" smtClean="0">
                <a:ea typeface="Chalkboard" charset="0"/>
                <a:cs typeface="Chalkboard" charset="0"/>
              </a:rPr>
              <a:t> b   </a:t>
            </a:r>
            <a:r>
              <a:rPr lang="en-US" sz="2000" dirty="0" smtClean="0">
                <a:ea typeface="Chalkboard" charset="0"/>
                <a:cs typeface="Chalkboard" charset="0"/>
              </a:rPr>
              <a:t>c  </a:t>
            </a:r>
            <a:r>
              <a:rPr lang="en-US" sz="2000" dirty="0" smtClean="0">
                <a:ea typeface="Chalkboard" charset="0"/>
                <a:cs typeface="Chalkboard" charset="0"/>
              </a:rPr>
              <a:t> d</a:t>
            </a:r>
            <a:r>
              <a:rPr lang="en-US" sz="2000" dirty="0" smtClean="0">
                <a:ea typeface="Chalkboard" charset="0"/>
                <a:cs typeface="Chalkboard" charset="0"/>
              </a:rPr>
              <a:t>}</a:t>
            </a:r>
            <a:endParaRPr lang="en-US" sz="20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91952" y="1475492"/>
            <a:ext cx="279648" cy="616134"/>
            <a:chOff x="1196008" y="3676962"/>
            <a:chExt cx="279648" cy="616134"/>
          </a:xfrm>
        </p:grpSpPr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196008" y="367696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196008" y="395454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4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196008" y="3717032"/>
              <a:ext cx="279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ea typeface="Chalkboard" charset="0"/>
                  <a:cs typeface="Chalkboard" charset="0"/>
                </a:rPr>
                <a:t>-</a:t>
              </a:r>
              <a:endPara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07976" y="1475492"/>
            <a:ext cx="423664" cy="616134"/>
            <a:chOff x="1115616" y="3676962"/>
            <a:chExt cx="423664" cy="61613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196008" y="367696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3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1115616" y="3954542"/>
              <a:ext cx="42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10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187624" y="3717032"/>
              <a:ext cx="279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ea typeface="Chalkboard" charset="0"/>
                  <a:cs typeface="Chalkboard" charset="0"/>
                </a:rPr>
                <a:t>-</a:t>
              </a:r>
              <a:endPara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96008" y="1475492"/>
            <a:ext cx="567680" cy="616134"/>
            <a:chOff x="1115616" y="3676962"/>
            <a:chExt cx="567680" cy="61613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196008" y="367696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3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1115616" y="3954542"/>
              <a:ext cx="5676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20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1179240" y="3717032"/>
              <a:ext cx="279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ea typeface="Chalkboard" charset="0"/>
                  <a:cs typeface="Chalkboard" charset="0"/>
                </a:rPr>
                <a:t>-</a:t>
              </a:r>
              <a:endPara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84040" y="1475492"/>
            <a:ext cx="423664" cy="616134"/>
            <a:chOff x="1115616" y="3676962"/>
            <a:chExt cx="423664" cy="616134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1196008" y="367696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3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1115616" y="3954542"/>
              <a:ext cx="42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10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1187624" y="3717032"/>
              <a:ext cx="279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ea typeface="Chalkboard" charset="0"/>
                  <a:cs typeface="Chalkboard" charset="0"/>
                </a:rPr>
                <a:t>-</a:t>
              </a:r>
              <a:endPara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627784" y="1115452"/>
            <a:ext cx="20078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K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</a:rPr>
              <a:t>= {k</a:t>
            </a:r>
            <a:r>
              <a:rPr lang="en-US" sz="2000" baseline="-25000" dirty="0" smtClean="0">
                <a:ea typeface="Chalkboard" charset="0"/>
                <a:cs typeface="Chalkboard" charset="0"/>
              </a:rPr>
              <a:t>1</a:t>
            </a:r>
            <a:r>
              <a:rPr lang="en-US" sz="2000" dirty="0" smtClean="0">
                <a:ea typeface="Chalkboard" charset="0"/>
                <a:cs typeface="Chalkboard" charset="0"/>
              </a:rPr>
              <a:t>  k</a:t>
            </a:r>
            <a:r>
              <a:rPr lang="en-US" sz="2000" baseline="-25000" dirty="0" smtClean="0">
                <a:ea typeface="Chalkboard" charset="0"/>
                <a:cs typeface="Chalkboard" charset="0"/>
              </a:rPr>
              <a:t>2</a:t>
            </a:r>
            <a:r>
              <a:rPr lang="en-US" sz="2000" dirty="0" smtClean="0">
                <a:ea typeface="Chalkboard" charset="0"/>
                <a:cs typeface="Chalkboard" charset="0"/>
              </a:rPr>
              <a:t>  k</a:t>
            </a:r>
            <a:r>
              <a:rPr lang="en-US" sz="2000" baseline="-25000" dirty="0" smtClean="0">
                <a:ea typeface="Chalkboard" charset="0"/>
                <a:cs typeface="Chalkboard" charset="0"/>
              </a:rPr>
              <a:t>3</a:t>
            </a:r>
            <a:r>
              <a:rPr lang="en-US" sz="2000" dirty="0" smtClean="0">
                <a:ea typeface="Chalkboard" charset="0"/>
                <a:cs typeface="Chalkboard" charset="0"/>
              </a:rPr>
              <a:t>}</a:t>
            </a:r>
            <a:endParaRPr lang="en-US" sz="20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31840" y="1507430"/>
            <a:ext cx="279648" cy="616134"/>
            <a:chOff x="1196008" y="3676962"/>
            <a:chExt cx="279648" cy="616134"/>
          </a:xfrm>
        </p:grpSpPr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1196008" y="367696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1196008" y="395454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4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1196008" y="3717032"/>
              <a:ext cx="279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ea typeface="Chalkboard" charset="0"/>
                  <a:cs typeface="Chalkboard" charset="0"/>
                </a:rPr>
                <a:t>-</a:t>
              </a:r>
              <a:endPara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43536" y="1507430"/>
            <a:ext cx="279648" cy="616134"/>
            <a:chOff x="1196008" y="3676962"/>
            <a:chExt cx="279648" cy="616134"/>
          </a:xfrm>
        </p:grpSpPr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1196008" y="367696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1196008" y="395454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4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196008" y="3717032"/>
              <a:ext cx="279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ea typeface="Chalkboard" charset="0"/>
                  <a:cs typeface="Chalkboard" charset="0"/>
                </a:rPr>
                <a:t>-</a:t>
              </a:r>
              <a:endPara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91880" y="1507430"/>
            <a:ext cx="279648" cy="616134"/>
            <a:chOff x="1196008" y="3676962"/>
            <a:chExt cx="279648" cy="616134"/>
          </a:xfrm>
        </p:grpSpPr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1196008" y="367696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1196008" y="3954542"/>
              <a:ext cx="279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2</a:t>
              </a:r>
              <a:endParaRPr lang="en-US" sz="16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1196008" y="3717032"/>
              <a:ext cx="279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ea typeface="Chalkboard" charset="0"/>
                  <a:cs typeface="Chalkboard" charset="0"/>
                </a:rPr>
                <a:t>-</a:t>
              </a:r>
              <a:endPara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1880" y="1090308"/>
            <a:ext cx="1872360" cy="117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7596336" y="2236802"/>
            <a:ext cx="64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</a:rPr>
              <a:t>Enc</a:t>
            </a:r>
            <a:endParaRPr lang="en-US" sz="20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467544" y="3220527"/>
            <a:ext cx="13681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C</a:t>
            </a:r>
            <a:r>
              <a:rPr lang="en-US" dirty="0" smtClean="0">
                <a:ea typeface="Chalkboard" charset="0"/>
                <a:cs typeface="Chalkboard" charset="0"/>
              </a:rPr>
              <a:t> = 1] :</a:t>
            </a: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467544" y="4012615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C</a:t>
            </a:r>
            <a:r>
              <a:rPr lang="en-US" dirty="0" smtClean="0">
                <a:ea typeface="Chalkboard" charset="0"/>
                <a:cs typeface="Chalkboard" charset="0"/>
              </a:rPr>
              <a:t> = 2] :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50653" y="3205935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[M = b]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K</a:t>
            </a:r>
            <a:r>
              <a:rPr lang="en-US" dirty="0" smtClean="0">
                <a:ea typeface="Chalkboard" charset="0"/>
                <a:cs typeface="Chalkboard" charset="0"/>
              </a:rPr>
              <a:t>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2</a:t>
            </a:r>
            <a:r>
              <a:rPr lang="en-US" dirty="0" smtClean="0">
                <a:ea typeface="Chalkboard" charset="0"/>
                <a:cs typeface="Chalkboard" charset="0"/>
              </a:rPr>
              <a:t>] +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[M = c]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K</a:t>
            </a:r>
            <a:r>
              <a:rPr lang="en-US" dirty="0" smtClean="0">
                <a:ea typeface="Chalkboard" charset="0"/>
                <a:cs typeface="Chalkboard" charset="0"/>
              </a:rPr>
              <a:t>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3</a:t>
            </a:r>
            <a:r>
              <a:rPr lang="en-US" dirty="0" smtClean="0">
                <a:ea typeface="Chalkboard" charset="0"/>
                <a:cs typeface="Chalkboard" charset="0"/>
              </a:rPr>
              <a:t>] +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[M = d]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K</a:t>
            </a:r>
            <a:r>
              <a:rPr lang="en-US" dirty="0" smtClean="0">
                <a:ea typeface="Chalkboard" charset="0"/>
                <a:cs typeface="Chalkboard" charset="0"/>
              </a:rPr>
              <a:t>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1</a:t>
            </a:r>
            <a:r>
              <a:rPr lang="en-US" dirty="0" smtClean="0">
                <a:ea typeface="Chalkboard" charset="0"/>
                <a:cs typeface="Chalkboard" charset="0"/>
              </a:rPr>
              <a:t>] = 0.2625 </a:t>
            </a:r>
            <a:endParaRPr lang="en-IN" dirty="0">
              <a:ea typeface="Chalkboard" charset="0"/>
              <a:cs typeface="Chalkboard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64432" y="4012615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= c]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1</a:t>
            </a:r>
            <a:r>
              <a:rPr lang="en-US" dirty="0" smtClean="0">
                <a:ea typeface="Chalkboard" charset="0"/>
                <a:cs typeface="Chalkboard" charset="0"/>
              </a:rPr>
              <a:t>] +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= d]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2</a:t>
            </a:r>
            <a:r>
              <a:rPr lang="en-US" dirty="0" smtClean="0">
                <a:ea typeface="Chalkboard" charset="0"/>
                <a:cs typeface="Chalkboard" charset="0"/>
              </a:rPr>
              <a:t>] +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= d]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3</a:t>
            </a:r>
            <a:r>
              <a:rPr lang="en-US" dirty="0" smtClean="0">
                <a:ea typeface="Chalkboard" charset="0"/>
                <a:cs typeface="Chalkboard" charset="0"/>
              </a:rPr>
              <a:t>]  = 0.2625 </a:t>
            </a:r>
            <a:endParaRPr lang="en-IN" dirty="0">
              <a:ea typeface="Chalkboard" charset="0"/>
              <a:cs typeface="Chalkboard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564432" y="4855637"/>
            <a:ext cx="7435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= a]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1</a:t>
            </a:r>
            <a:r>
              <a:rPr lang="en-US" dirty="0" smtClean="0">
                <a:ea typeface="Chalkboard" charset="0"/>
                <a:cs typeface="Chalkboard" charset="0"/>
              </a:rPr>
              <a:t>] +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= a]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2</a:t>
            </a:r>
            <a:r>
              <a:rPr lang="en-US" dirty="0" smtClean="0">
                <a:ea typeface="Chalkboard" charset="0"/>
                <a:cs typeface="Chalkboard" charset="0"/>
              </a:rPr>
              <a:t>] +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M</a:t>
            </a:r>
            <a:r>
              <a:rPr lang="en-US" dirty="0" smtClean="0">
                <a:ea typeface="Chalkboard" charset="0"/>
                <a:cs typeface="Chalkboard" charset="0"/>
              </a:rPr>
              <a:t> = b]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3</a:t>
            </a:r>
            <a:r>
              <a:rPr lang="en-US" dirty="0" smtClean="0">
                <a:ea typeface="Chalkboard" charset="0"/>
                <a:cs typeface="Chalkboard" charset="0"/>
              </a:rPr>
              <a:t>]  </a:t>
            </a:r>
            <a:r>
              <a:rPr lang="en-US" dirty="0" smtClean="0">
                <a:ea typeface="Chalkboard" charset="0"/>
                <a:cs typeface="Chalkboard" charset="0"/>
              </a:rPr>
              <a:t>= </a:t>
            </a:r>
            <a:r>
              <a:rPr lang="en-US" dirty="0" smtClean="0">
                <a:ea typeface="Chalkboard" charset="0"/>
                <a:cs typeface="Chalkboard" charset="0"/>
              </a:rPr>
              <a:t>0.2625 </a:t>
            </a:r>
            <a:endParaRPr lang="en-IN" dirty="0">
              <a:ea typeface="Chalkboard" charset="0"/>
              <a:cs typeface="Chalkboard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72626" y="5731515"/>
            <a:ext cx="7236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[M = a]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3</a:t>
            </a:r>
            <a:r>
              <a:rPr lang="en-US" dirty="0" smtClean="0">
                <a:ea typeface="Chalkboard" charset="0"/>
                <a:cs typeface="Chalkboard" charset="0"/>
              </a:rPr>
              <a:t>] +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[M = b]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1</a:t>
            </a:r>
            <a:r>
              <a:rPr lang="en-US" dirty="0" smtClean="0">
                <a:ea typeface="Chalkboard" charset="0"/>
                <a:cs typeface="Chalkboard" charset="0"/>
              </a:rPr>
              <a:t>] + 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[M = c] </a:t>
            </a: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[K = k</a:t>
            </a:r>
            <a:r>
              <a:rPr lang="en-US" baseline="-25000" dirty="0" smtClean="0">
                <a:ea typeface="Chalkboard" charset="0"/>
                <a:cs typeface="Chalkboard" charset="0"/>
              </a:rPr>
              <a:t>2</a:t>
            </a:r>
            <a:r>
              <a:rPr lang="en-US" dirty="0" smtClean="0">
                <a:ea typeface="Chalkboard" charset="0"/>
                <a:cs typeface="Chalkboard" charset="0"/>
              </a:rPr>
              <a:t>] = 0.2125 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496" y="2710661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ea typeface="Chalkboard" charset="0"/>
                <a:cs typeface="Chalkboard" charset="0"/>
              </a:rPr>
              <a:t>What is the probability distribution on the cipher-text space </a:t>
            </a:r>
            <a:r>
              <a:rPr lang="en-US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C</a:t>
            </a:r>
            <a:r>
              <a:rPr lang="en-IN" dirty="0">
                <a:ea typeface="Chalkboard" charset="0"/>
                <a:cs typeface="Chalkboard" charset="0"/>
                <a:sym typeface="Symbol"/>
              </a:rPr>
              <a:t> </a:t>
            </a:r>
            <a:r>
              <a:rPr lang="en-IN" dirty="0" smtClean="0">
                <a:ea typeface="Chalkboard" charset="0"/>
                <a:cs typeface="Chalkboard" charset="0"/>
                <a:sym typeface="Symbol"/>
              </a:rPr>
              <a:t>?</a:t>
            </a:r>
            <a:endParaRPr lang="en-US" baseline="30000" dirty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67544" y="4867419"/>
            <a:ext cx="122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C</a:t>
            </a:r>
            <a:r>
              <a:rPr lang="en-US" dirty="0" smtClean="0">
                <a:ea typeface="Chalkboard" charset="0"/>
                <a:cs typeface="Chalkboard" charset="0"/>
              </a:rPr>
              <a:t> = 3] :</a:t>
            </a: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467544" y="5720074"/>
            <a:ext cx="122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ea typeface="Chalkboard" charset="0"/>
                <a:cs typeface="Chalkboard" charset="0"/>
              </a:rPr>
              <a:t>Pr</a:t>
            </a:r>
            <a:r>
              <a:rPr lang="en-US" dirty="0" smtClean="0">
                <a:ea typeface="Chalkboard" charset="0"/>
                <a:cs typeface="Chalkboard" charset="0"/>
              </a:rPr>
              <a:t> [</a:t>
            </a:r>
            <a:r>
              <a:rPr lang="en-US" dirty="0">
                <a:ea typeface="Chalkboard" charset="0"/>
                <a:cs typeface="Chalkboard" charset="0"/>
              </a:rPr>
              <a:t>C</a:t>
            </a:r>
            <a:r>
              <a:rPr lang="en-US" dirty="0" smtClean="0">
                <a:ea typeface="Chalkboard" charset="0"/>
                <a:cs typeface="Chalkboard" charset="0"/>
              </a:rPr>
              <a:t> = </a:t>
            </a:r>
            <a:r>
              <a:rPr lang="en-US" dirty="0">
                <a:ea typeface="Chalkboard" charset="0"/>
                <a:cs typeface="Chalkboard" charset="0"/>
              </a:rPr>
              <a:t>4</a:t>
            </a:r>
            <a:r>
              <a:rPr lang="en-US" dirty="0" smtClean="0">
                <a:ea typeface="Chalkboard" charset="0"/>
                <a:cs typeface="Chalkboard" charset="0"/>
              </a:rPr>
              <a:t>] :</a:t>
            </a: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644008" y="1115452"/>
            <a:ext cx="2151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 smtClean="0">
                <a:ea typeface="Chalkboard" charset="0"/>
                <a:cs typeface="Chalkboard" charset="0"/>
              </a:rPr>
              <a:t>= {</a:t>
            </a:r>
            <a:r>
              <a:rPr lang="en-US" sz="2000" dirty="0">
                <a:ea typeface="Chalkboard" charset="0"/>
                <a:cs typeface="Chalkboard" charset="0"/>
              </a:rPr>
              <a:t>1</a:t>
            </a:r>
            <a:r>
              <a:rPr lang="en-US" sz="2000" dirty="0" smtClean="0">
                <a:ea typeface="Chalkboard" charset="0"/>
                <a:cs typeface="Chalkboard" charset="0"/>
              </a:rPr>
              <a:t>  </a:t>
            </a:r>
            <a:r>
              <a:rPr lang="en-US" sz="2000" dirty="0" smtClean="0">
                <a:ea typeface="Chalkboard" charset="0"/>
                <a:cs typeface="Chalkboard" charset="0"/>
              </a:rPr>
              <a:t>  2    3    4</a:t>
            </a:r>
            <a:r>
              <a:rPr lang="en-US" sz="2000" dirty="0" smtClean="0">
                <a:ea typeface="Chalkboard" charset="0"/>
                <a:cs typeface="Chalkboard" charset="0"/>
              </a:rPr>
              <a:t>}</a:t>
            </a:r>
            <a:endParaRPr lang="en-US" sz="20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5076056" y="1568986"/>
            <a:ext cx="487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ea typeface="Chalkboard" charset="0"/>
                <a:cs typeface="Chalkboard" charset="0"/>
              </a:rPr>
              <a:t>.26</a:t>
            </a:r>
            <a:endParaRPr lang="en-US" sz="16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5436096" y="1568986"/>
            <a:ext cx="487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ea typeface="Chalkboard" charset="0"/>
                <a:cs typeface="Chalkboard" charset="0"/>
              </a:rPr>
              <a:t>.26</a:t>
            </a:r>
            <a:endParaRPr lang="en-US" sz="16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796136" y="1568986"/>
            <a:ext cx="487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ea typeface="Chalkboard" charset="0"/>
                <a:cs typeface="Chalkboard" charset="0"/>
              </a:rPr>
              <a:t>.26</a:t>
            </a:r>
            <a:endParaRPr lang="en-US" sz="16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6156176" y="1568986"/>
            <a:ext cx="487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ea typeface="Chalkboard" charset="0"/>
                <a:cs typeface="Chalkboard" charset="0"/>
              </a:rPr>
              <a:t>.21</a:t>
            </a:r>
            <a:endParaRPr lang="en-US" sz="16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8476" y="2288351"/>
            <a:ext cx="2487048" cy="37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208335" y="462255"/>
            <a:ext cx="824497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 smtClean="0"/>
              <a:t>Numerical example</a:t>
            </a:r>
            <a:endParaRPr lang="en-US" dirty="0"/>
          </a:p>
        </p:txBody>
      </p:sp>
      <p:sp>
        <p:nvSpPr>
          <p:cNvPr id="79" name="矩形 78">
            <a:hlinkClick r:id="rId6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ure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encryption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0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4" grpId="0" animBg="1"/>
      <p:bldP spid="103" grpId="0" animBg="1"/>
      <p:bldP spid="3" grpId="0" animBg="1"/>
      <p:bldP spid="75" grpId="0"/>
      <p:bldP spid="76" grpId="0"/>
      <p:bldP spid="88" grpId="0"/>
      <p:bldP spid="89" grpId="0"/>
      <p:bldP spid="90" grpId="0"/>
      <p:bldP spid="91" grpId="0"/>
      <p:bldP spid="73" grpId="0"/>
      <p:bldP spid="101" grpId="0"/>
      <p:bldP spid="102" grpId="0"/>
      <p:bldP spid="78" grpId="0"/>
      <p:bldP spid="97" grpId="0"/>
      <p:bldP spid="98" grpId="0"/>
      <p:bldP spid="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645929"/>
            <a:ext cx="3672408" cy="1200329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Randomized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Unbounded Powerful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B0F0"/>
                </a:solidFill>
                <a:ea typeface="Chalkboard" charset="0"/>
                <a:cs typeface="Chalkboard" charset="0"/>
              </a:rPr>
              <a:t>COA</a:t>
            </a:r>
            <a:endParaRPr lang="en-US" sz="2400" dirty="0" smtClean="0">
              <a:solidFill>
                <a:srgbClr val="00B0F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628" y="1391015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508630" y="2654258"/>
            <a:ext cx="4419368" cy="954107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800" dirty="0">
                <a:cs typeface="Arial"/>
              </a:rPr>
              <a:t>Adv. learns nothing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new</a:t>
            </a:r>
            <a:r>
              <a:rPr lang="en-US" altLang="zh-CN" sz="2800" dirty="0">
                <a:cs typeface="Arial"/>
              </a:rPr>
              <a:t> about plaintext </a:t>
            </a:r>
            <a:r>
              <a:rPr lang="en-US" altLang="zh-CN" sz="2800" b="1" i="1" dirty="0" smtClean="0">
                <a:solidFill>
                  <a:srgbClr val="800000"/>
                </a:solidFill>
                <a:cs typeface="Arial"/>
              </a:rPr>
              <a:t>m</a:t>
            </a:r>
            <a:endParaRPr lang="en-US" sz="2000" i="1" dirty="0">
              <a:solidFill>
                <a:srgbClr val="00B0F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1536" y="1385481"/>
            <a:ext cx="1374137" cy="1224136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3528" y="3789040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ea typeface="Chalkboard" charset="0"/>
                <a:cs typeface="Chalkboard" charset="0"/>
              </a:rPr>
              <a:t>What captures the prior information of the attacker about m ?</a:t>
            </a:r>
            <a:endParaRPr lang="en-US" sz="24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55576" y="4189150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- Probability distribution on the plain-text space </a:t>
            </a:r>
            <a:r>
              <a:rPr lang="en-US" sz="2400" dirty="0">
                <a:latin typeface="Brush Script MT" panose="03060802040406070304" pitchFamily="66" charset="0"/>
                <a:ea typeface="Chalkboard" charset="0"/>
                <a:cs typeface="Chalkboard" charset="0"/>
                <a:sym typeface="Symbol"/>
              </a:rPr>
              <a:t>M</a:t>
            </a:r>
            <a:endParaRPr lang="en-US" sz="2400" dirty="0" smtClean="0">
              <a:solidFill>
                <a:srgbClr val="0000FF"/>
              </a:solidFill>
              <a:latin typeface="Brush Script MT" panose="03060802040406070304" pitchFamily="66" charset="0"/>
              <a:ea typeface="Chalkboard" charset="0"/>
              <a:cs typeface="Chalkboard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55576" y="4549190"/>
            <a:ext cx="6048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- The probability distribution {</a:t>
            </a:r>
            <a:r>
              <a:rPr lang="en-US" sz="2400" dirty="0" err="1" smtClean="0"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ea typeface="Chalkboard" charset="0"/>
                <a:cs typeface="Chalkboard" charset="0"/>
              </a:rPr>
              <a:t>[</a:t>
            </a:r>
            <a:r>
              <a:rPr lang="en-US" sz="2400" i="1" dirty="0" smtClean="0">
                <a:ea typeface="Chalkboard" charset="0"/>
                <a:cs typeface="Chalkboard" charset="0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 = </a:t>
            </a:r>
            <a:r>
              <a:rPr lang="en-US" sz="2400" i="1" dirty="0" smtClean="0">
                <a:ea typeface="Chalkboard" charset="0"/>
                <a:cs typeface="Chalkboard" charset="0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]}</a:t>
            </a:r>
            <a:endParaRPr lang="en-US" sz="24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32166" y="5085184"/>
            <a:ext cx="83529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ea typeface="Chalkboard" charset="0"/>
                <a:cs typeface="Chalkboard" charset="0"/>
              </a:rPr>
              <a:t>Observing </a:t>
            </a:r>
            <a:r>
              <a:rPr lang="en-US" sz="2400" dirty="0">
                <a:ea typeface="Chalkboard" charset="0"/>
                <a:cs typeface="Chalkboard" charset="0"/>
              </a:rPr>
              <a:t>the </a:t>
            </a:r>
            <a:r>
              <a:rPr lang="en-US" sz="2400" dirty="0" smtClean="0">
                <a:ea typeface="Chalkboard" charset="0"/>
                <a:cs typeface="Chalkboard" charset="0"/>
              </a:rPr>
              <a:t>cipher-text C should </a:t>
            </a:r>
            <a:r>
              <a:rPr lang="en-US" sz="2400" dirty="0">
                <a:solidFill>
                  <a:srgbClr val="C00000"/>
                </a:solidFill>
                <a:ea typeface="Chalkboard" charset="0"/>
                <a:cs typeface="Chalkboard" charset="0"/>
              </a:rPr>
              <a:t>not change </a:t>
            </a:r>
            <a:r>
              <a:rPr lang="en-US" sz="2400" dirty="0">
                <a:ea typeface="Chalkboard" charset="0"/>
                <a:cs typeface="Chalkboard" charset="0"/>
              </a:rPr>
              <a:t>the attacker’s knowledge about the distribution of the plaintext</a:t>
            </a:r>
            <a:endParaRPr lang="en-US" sz="24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55575" y="5877272"/>
            <a:ext cx="6774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- Mathematically,  </a:t>
            </a:r>
            <a:r>
              <a:rPr lang="en-US" sz="2400" dirty="0" err="1" smtClean="0"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ea typeface="Chalkboard" charset="0"/>
                <a:cs typeface="Chalkboard" charset="0"/>
              </a:rPr>
              <a:t>[</a:t>
            </a:r>
            <a:r>
              <a:rPr lang="en-US" sz="2400" i="1" dirty="0">
                <a:ea typeface="Chalkboard" charset="0"/>
                <a:cs typeface="Chalkboard" charset="0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 = </a:t>
            </a:r>
            <a:r>
              <a:rPr lang="en-US" sz="2400" i="1" dirty="0" smtClean="0">
                <a:ea typeface="Chalkboard" charset="0"/>
                <a:cs typeface="Chalkboard" charset="0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 | </a:t>
            </a:r>
            <a:r>
              <a:rPr lang="en-US" sz="2400" i="1" dirty="0" smtClean="0">
                <a:ea typeface="Chalkboard" charset="0"/>
                <a:cs typeface="Chalkboard" charset="0"/>
              </a:rPr>
              <a:t>C</a:t>
            </a:r>
            <a:r>
              <a:rPr lang="en-US" sz="2400" dirty="0" smtClean="0">
                <a:ea typeface="Chalkboard" charset="0"/>
                <a:cs typeface="Chalkboard" charset="0"/>
              </a:rPr>
              <a:t> = </a:t>
            </a:r>
            <a:r>
              <a:rPr lang="en-US" sz="2400" i="1" dirty="0" smtClean="0">
                <a:ea typeface="Chalkboard" charset="0"/>
                <a:cs typeface="Chalkboard" charset="0"/>
              </a:rPr>
              <a:t>c</a:t>
            </a:r>
            <a:r>
              <a:rPr lang="en-US" sz="2400" dirty="0" smtClean="0">
                <a:ea typeface="Chalkboard" charset="0"/>
                <a:cs typeface="Chalkboard" charset="0"/>
              </a:rPr>
              <a:t>] = </a:t>
            </a:r>
            <a:r>
              <a:rPr lang="en-US" sz="2400" dirty="0" err="1" smtClean="0">
                <a:ea typeface="Chalkboard" charset="0"/>
                <a:cs typeface="Chalkboard" charset="0"/>
              </a:rPr>
              <a:t>Pr</a:t>
            </a:r>
            <a:r>
              <a:rPr lang="en-US" sz="2400" dirty="0" smtClean="0">
                <a:ea typeface="Chalkboard" charset="0"/>
                <a:cs typeface="Chalkboard" charset="0"/>
              </a:rPr>
              <a:t>[</a:t>
            </a:r>
            <a:r>
              <a:rPr lang="en-US" sz="2400" i="1" dirty="0">
                <a:ea typeface="Chalkboard" charset="0"/>
                <a:cs typeface="Chalkboard" charset="0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 = </a:t>
            </a:r>
            <a:r>
              <a:rPr lang="en-US" sz="2400" i="1" dirty="0" smtClean="0">
                <a:ea typeface="Chalkboard" charset="0"/>
                <a:cs typeface="Chalkboard" charset="0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] </a:t>
            </a:r>
            <a:endParaRPr lang="en-US" sz="24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79213" y="1965000"/>
            <a:ext cx="2065143" cy="2542089"/>
            <a:chOff x="10081583" y="2545359"/>
            <a:chExt cx="1598934" cy="23872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2" name="Oval 21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TextBox 23"/>
            <p:cNvSpPr txBox="1"/>
            <p:nvPr/>
          </p:nvSpPr>
          <p:spPr>
            <a:xfrm rot="21225297">
              <a:off x="10081583" y="3125953"/>
              <a:ext cx="1574971" cy="89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ea typeface="Bradley Hand" charset="0"/>
                  <a:cs typeface="Bradley Hand" charset="0"/>
                </a:rPr>
                <a:t>Perfect Security!!!! </a:t>
              </a:r>
              <a:endParaRPr lang="en-US" sz="2800" dirty="0">
                <a:ea typeface="Bradley Hand" charset="0"/>
                <a:cs typeface="Bradley Hand" charset="0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636" y="964505"/>
            <a:ext cx="920432" cy="16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3" name="矩形 22">
            <a:hlinkClick r:id="rId7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208335" y="462255"/>
            <a:ext cx="824497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 smtClean="0"/>
              <a:t>Threat &amp; break model</a:t>
            </a:r>
            <a:endParaRPr lang="en-U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ure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encryption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179512" y="836712"/>
            <a:ext cx="87849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2060"/>
                </a:solidFill>
                <a:ea typeface="Chalkboard" charset="0"/>
                <a:cs typeface="Chalkboard" charset="0"/>
              </a:rPr>
              <a:t>Definition 2.3 (</a:t>
            </a:r>
            <a:r>
              <a:rPr lang="en-US" sz="2400" dirty="0" smtClean="0">
                <a:solidFill>
                  <a:srgbClr val="C00000"/>
                </a:solidFill>
                <a:ea typeface="Chalkboard" charset="0"/>
                <a:cs typeface="Chalkboard" charset="0"/>
              </a:rPr>
              <a:t>Perfectly-secure Encryption</a:t>
            </a:r>
            <a:r>
              <a:rPr lang="en-US" sz="2400" dirty="0" smtClean="0">
                <a:solidFill>
                  <a:srgbClr val="002060"/>
                </a:solidFill>
                <a:ea typeface="Chalkboard" charset="0"/>
                <a:cs typeface="Chalkboard" charset="0"/>
              </a:rPr>
              <a:t>)</a:t>
            </a:r>
            <a:r>
              <a:rPr lang="en-US" sz="2400" dirty="0" smtClean="0">
                <a:ea typeface="Chalkboard" charset="0"/>
                <a:cs typeface="Chalkboard" charset="0"/>
              </a:rPr>
              <a:t>: An encryption scheme (</a:t>
            </a:r>
            <a:r>
              <a:rPr lang="en-US" sz="2400" dirty="0" smtClean="0">
                <a:solidFill>
                  <a:srgbClr val="C00000"/>
                </a:solidFill>
                <a:ea typeface="Chalkboard" charset="0"/>
                <a:cs typeface="Chalkboard" charset="0"/>
              </a:rPr>
              <a:t>Gen</a:t>
            </a:r>
            <a:r>
              <a:rPr lang="en-US" sz="2400" dirty="0" smtClean="0">
                <a:ea typeface="Chalkboard" charset="0"/>
                <a:cs typeface="Chalkboard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ea typeface="Chalkboard" charset="0"/>
                <a:cs typeface="Chalkboard" charset="0"/>
              </a:rPr>
              <a:t>Enc</a:t>
            </a:r>
            <a:r>
              <a:rPr lang="en-US" sz="2400" dirty="0" smtClean="0">
                <a:ea typeface="Chalkboard" charset="0"/>
                <a:cs typeface="Chalkboard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ea typeface="Chalkboard" charset="0"/>
                <a:cs typeface="Chalkboard" charset="0"/>
              </a:rPr>
              <a:t>Dec</a:t>
            </a:r>
            <a:r>
              <a:rPr lang="en-US" sz="2400" dirty="0" smtClean="0">
                <a:ea typeface="Chalkboard" charset="0"/>
                <a:cs typeface="Chalkboard" charset="0"/>
              </a:rPr>
              <a:t>) over a plaintext space </a:t>
            </a:r>
            <a:r>
              <a:rPr lang="en-US" sz="24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 is perfectly-secure if </a:t>
            </a:r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</a:rPr>
              <a:t>for every probability distribution </a:t>
            </a:r>
            <a:r>
              <a:rPr lang="en-US" sz="2400" dirty="0" smtClean="0">
                <a:ea typeface="Chalkboard" charset="0"/>
                <a:cs typeface="Chalkboard" charset="0"/>
              </a:rPr>
              <a:t>over </a:t>
            </a:r>
            <a:r>
              <a:rPr lang="en-US" sz="24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</a:rPr>
              <a:t>every plaintext </a:t>
            </a:r>
            <a:r>
              <a:rPr lang="en-US" sz="2400" i="1" dirty="0" smtClean="0">
                <a:ea typeface="Chalkboard" charset="0"/>
                <a:cs typeface="Chalkboard" charset="0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</a:rPr>
              <a:t> 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24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  and </a:t>
            </a:r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every </a:t>
            </a:r>
            <a:r>
              <a:rPr lang="en-US" sz="2400" dirty="0" err="1" smtClean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ciphertext</a:t>
            </a:r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400" i="1" dirty="0" smtClean="0">
                <a:ea typeface="Chalkboard" charset="0"/>
                <a:cs typeface="Chalkboard" charset="0"/>
                <a:sym typeface="Symbol"/>
              </a:rPr>
              <a:t>c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  </a:t>
            </a:r>
            <a:r>
              <a:rPr lang="en-US" sz="2400" dirty="0" smtClean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C</a:t>
            </a:r>
            <a:r>
              <a:rPr lang="en-US" sz="2400" dirty="0" smtClean="0">
                <a:ea typeface="Chalkboard" charset="0"/>
                <a:cs typeface="Chalkboard" charset="0"/>
                <a:sym typeface="Symbol"/>
              </a:rPr>
              <a:t>, the following holds:</a:t>
            </a:r>
            <a:endParaRPr lang="en-US" sz="24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123728" y="2420888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err="1" smtClean="0">
                <a:solidFill>
                  <a:srgbClr val="800000"/>
                </a:solidFill>
                <a:ea typeface="Chalkboard" charset="0"/>
                <a:cs typeface="Chalkboard" charset="0"/>
              </a:rPr>
              <a:t>Pr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[</a:t>
            </a:r>
            <a:r>
              <a:rPr lang="en-US" sz="28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= </a:t>
            </a:r>
            <a:r>
              <a:rPr lang="en-US" sz="28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| </a:t>
            </a:r>
            <a:r>
              <a:rPr lang="en-US" sz="28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C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= </a:t>
            </a:r>
            <a:r>
              <a:rPr lang="en-US" sz="28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c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] = </a:t>
            </a:r>
            <a:r>
              <a:rPr lang="en-US" sz="2800" dirty="0" err="1" smtClean="0">
                <a:solidFill>
                  <a:srgbClr val="800000"/>
                </a:solidFill>
                <a:ea typeface="Chalkboard" charset="0"/>
                <a:cs typeface="Chalkboard" charset="0"/>
              </a:rPr>
              <a:t>Pr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[</a:t>
            </a:r>
            <a:r>
              <a:rPr lang="en-US" sz="2800" i="1" dirty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= </a:t>
            </a:r>
            <a:r>
              <a:rPr lang="en-US" sz="28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sz="28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]</a:t>
            </a: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971600" y="3429000"/>
            <a:ext cx="34563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Posteriori probability that m is encrypted in c</a:t>
            </a:r>
            <a:endParaRPr lang="en-US" sz="2400" baseline="-250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5364088" y="3429000"/>
            <a:ext cx="34563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ea typeface="Chalkboard" charset="0"/>
                <a:cs typeface="Chalkboard" charset="0"/>
              </a:rPr>
              <a:t>a priori probability that m might be communicated</a:t>
            </a:r>
            <a:endParaRPr lang="en-US" sz="2400" baseline="-250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987824" y="2924944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580112" y="2924944"/>
            <a:ext cx="504056" cy="43204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79512" y="4293096"/>
            <a:ext cx="7699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800" dirty="0" smtClean="0">
                <a:ea typeface="Chalkboard" charset="0"/>
                <a:cs typeface="Chalkboard" charset="0"/>
              </a:rPr>
              <a:t>Probably the </a:t>
            </a:r>
            <a:r>
              <a:rPr lang="en-US" sz="2800" dirty="0" smtClean="0">
                <a:solidFill>
                  <a:srgbClr val="0000FF"/>
                </a:solidFill>
                <a:ea typeface="Chalkboard" charset="0"/>
                <a:cs typeface="Chalkboard" charset="0"/>
              </a:rPr>
              <a:t>first formal definition </a:t>
            </a:r>
            <a:r>
              <a:rPr lang="en-US" sz="2800" dirty="0" smtClean="0">
                <a:ea typeface="Chalkboard" charset="0"/>
                <a:cs typeface="Chalkboard" charset="0"/>
              </a:rPr>
              <a:t>of security</a:t>
            </a:r>
            <a:endParaRPr lang="en-US" sz="28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539552" y="4974450"/>
            <a:ext cx="59766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- C. E. Shannon. Communication theory of secrecy systems. Bell Systems Technical Journal, 28(4): 656-715, 1949.</a:t>
            </a:r>
            <a:endParaRPr lang="en-US" sz="24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49616" y="4624401"/>
            <a:ext cx="1728192" cy="2097074"/>
            <a:chOff x="7092280" y="4091880"/>
            <a:chExt cx="1728192" cy="20970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2280" y="4293096"/>
              <a:ext cx="1728192" cy="1895858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4" name="Oval 13"/>
            <p:cNvSpPr/>
            <p:nvPr/>
          </p:nvSpPr>
          <p:spPr>
            <a:xfrm>
              <a:off x="7723876" y="4091880"/>
              <a:ext cx="464999" cy="43204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6" name="矩形 15">
            <a:hlinkClick r:id="rId5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ure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encryption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1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105" grpId="0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/>
              <a:t>Three principles of modern cryptography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Principle 1: Formal security definition</a:t>
            </a:r>
            <a:r>
              <a:rPr lang="zh-CN" altLang="en-US" sz="2400" dirty="0">
                <a:solidFill>
                  <a:srgbClr val="FF0000"/>
                </a:solidFill>
              </a:rPr>
              <a:t>形式化安全定义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Principle 2: Precise assumptions</a:t>
            </a:r>
            <a:r>
              <a:rPr lang="zh-CN" altLang="en-US" sz="2400" dirty="0">
                <a:solidFill>
                  <a:srgbClr val="0000FF"/>
                </a:solidFill>
              </a:rPr>
              <a:t>精确假设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</a:rPr>
              <a:t>Principle 3: Proofs of security</a:t>
            </a:r>
            <a:r>
              <a:rPr lang="zh-CN" altLang="en-US" sz="2400" dirty="0">
                <a:solidFill>
                  <a:srgbClr val="006600"/>
                </a:solidFill>
              </a:rPr>
              <a:t>安全性证明</a:t>
            </a:r>
            <a:endParaRPr lang="en-US" altLang="zh-CN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44624"/>
            <a:ext cx="921657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600" kern="0">
                <a:ea typeface="+mj-ea"/>
                <a:cs typeface="+mj-cs"/>
              </a:defRPr>
            </a:lvl1pPr>
          </a:lstStyle>
          <a:p>
            <a:r>
              <a:rPr lang="en-US" sz="4400" dirty="0"/>
              <a:t>Summary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内容占位符 5"/>
          <p:cNvSpPr>
            <a:spLocks noGrp="1"/>
          </p:cNvSpPr>
          <p:nvPr>
            <p:ph idx="4294967295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/>
              <a:t>Syntax of secret key encryption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私钥加密的定义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/>
              <a:t>SKE = (</a:t>
            </a:r>
            <a:r>
              <a:rPr lang="en-US" altLang="zh-CN" sz="2000" dirty="0" smtClean="0">
                <a:solidFill>
                  <a:srgbClr val="C00000"/>
                </a:solidFill>
              </a:rPr>
              <a:t>Gen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C00000"/>
                </a:solidFill>
              </a:rPr>
              <a:t>Enc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C00000"/>
                </a:solidFill>
              </a:rPr>
              <a:t>Dec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Plaintext space </a:t>
            </a:r>
            <a:r>
              <a:rPr lang="en-US" altLang="zh-CN" sz="2000" dirty="0" smtClean="0">
                <a:latin typeface="Brush Script MT" pitchFamily="66" charset="0"/>
              </a:rPr>
              <a:t>M</a:t>
            </a:r>
            <a:r>
              <a:rPr lang="en-US" altLang="zh-CN" sz="2000" dirty="0" smtClean="0"/>
              <a:t>, key space </a:t>
            </a:r>
            <a:r>
              <a:rPr lang="en-US" altLang="zh-CN" sz="2000" dirty="0">
                <a:latin typeface="Brush Script MT" pitchFamily="66" charset="0"/>
              </a:rPr>
              <a:t>K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ciphertext</a:t>
            </a:r>
            <a:r>
              <a:rPr lang="en-US" altLang="zh-CN" sz="2000" dirty="0" smtClean="0"/>
              <a:t> space </a:t>
            </a:r>
            <a:r>
              <a:rPr lang="en-US" altLang="zh-CN" sz="2000" dirty="0">
                <a:latin typeface="Brush Script MT" pitchFamily="66" charset="0"/>
              </a:rPr>
              <a:t>C</a:t>
            </a:r>
          </a:p>
          <a:p>
            <a:r>
              <a:rPr lang="en-US" altLang="zh-CN" sz="2400" dirty="0" smtClean="0"/>
              <a:t>Models: threat model and break model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威胁和攻破模型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/>
              <a:t>Threat model: COA, unbounded powerful, randomized</a:t>
            </a:r>
          </a:p>
          <a:p>
            <a:pPr lvl="1"/>
            <a:r>
              <a:rPr lang="en-US" altLang="zh-CN" sz="2000" dirty="0" smtClean="0"/>
              <a:t>Break model: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cs typeface="Arial"/>
              </a:rPr>
              <a:t>Adv. learns nothing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new</a:t>
            </a:r>
            <a:r>
              <a:rPr lang="en-US" altLang="zh-CN" sz="2000" dirty="0" smtClean="0">
                <a:cs typeface="Arial"/>
              </a:rPr>
              <a:t> about plaintext </a:t>
            </a:r>
            <a:r>
              <a:rPr lang="en-US" altLang="zh-CN" sz="2000" b="1" dirty="0" smtClean="0">
                <a:solidFill>
                  <a:srgbClr val="800000"/>
                </a:solidFill>
                <a:cs typeface="Arial"/>
              </a:rPr>
              <a:t>m</a:t>
            </a:r>
          </a:p>
          <a:p>
            <a:r>
              <a:rPr lang="en-US" altLang="zh-CN" sz="2400" dirty="0"/>
              <a:t>Probability</a:t>
            </a:r>
          </a:p>
          <a:p>
            <a:pPr lvl="1"/>
            <a:r>
              <a:rPr lang="en-US" altLang="zh-CN" sz="2000" dirty="0" smtClean="0"/>
              <a:t>Probability distribution</a:t>
            </a:r>
          </a:p>
          <a:p>
            <a:pPr lvl="1"/>
            <a:r>
              <a:rPr lang="en-US" altLang="zh-CN" sz="2000" dirty="0" smtClean="0"/>
              <a:t>Event</a:t>
            </a:r>
          </a:p>
          <a:p>
            <a:pPr lvl="1"/>
            <a:r>
              <a:rPr lang="en-US" altLang="zh-CN" sz="2000" dirty="0" smtClean="0"/>
              <a:t>Random variable</a:t>
            </a:r>
          </a:p>
          <a:p>
            <a:pPr lvl="1"/>
            <a:r>
              <a:rPr lang="en-US" altLang="zh-CN" sz="2000" dirty="0" smtClean="0"/>
              <a:t>Probability distribution for a random variable</a:t>
            </a:r>
          </a:p>
          <a:p>
            <a:r>
              <a:rPr lang="en-US" altLang="zh-CN" sz="2400" dirty="0"/>
              <a:t>Perfectly secure encryption</a:t>
            </a:r>
          </a:p>
          <a:p>
            <a:pPr lvl="1"/>
            <a:r>
              <a:rPr lang="en-US" altLang="zh-CN" sz="2000" dirty="0" err="1" smtClean="0">
                <a:solidFill>
                  <a:srgbClr val="800000"/>
                </a:solidFill>
                <a:ea typeface="Chalkboard" charset="0"/>
                <a:cs typeface="Chalkboard" charset="0"/>
              </a:rPr>
              <a:t>Pr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[</a:t>
            </a:r>
            <a:r>
              <a:rPr lang="en-US" altLang="zh-CN" sz="20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= </a:t>
            </a:r>
            <a:r>
              <a:rPr lang="en-US" altLang="zh-CN" sz="20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| </a:t>
            </a:r>
            <a:r>
              <a:rPr lang="en-US" altLang="zh-CN" sz="20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C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= </a:t>
            </a:r>
            <a:r>
              <a:rPr lang="en-US" altLang="zh-CN" sz="20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c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] = </a:t>
            </a:r>
            <a:r>
              <a:rPr lang="en-US" altLang="zh-CN" sz="2000" dirty="0" err="1" smtClean="0">
                <a:solidFill>
                  <a:srgbClr val="800000"/>
                </a:solidFill>
                <a:ea typeface="Chalkboard" charset="0"/>
                <a:cs typeface="Chalkboard" charset="0"/>
              </a:rPr>
              <a:t>Pr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[</a:t>
            </a:r>
            <a:r>
              <a:rPr lang="en-US" altLang="zh-CN" sz="20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 = </a:t>
            </a:r>
            <a:r>
              <a:rPr lang="en-US" altLang="zh-CN" sz="2000" i="1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m</a:t>
            </a:r>
            <a:r>
              <a:rPr lang="en-US" altLang="zh-CN" sz="2000" dirty="0" smtClean="0">
                <a:solidFill>
                  <a:srgbClr val="800000"/>
                </a:solidFill>
                <a:ea typeface="Chalkboard" charset="0"/>
                <a:cs typeface="Chalkboard" charset="0"/>
              </a:rPr>
              <a:t>]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691680" y="793978"/>
            <a:ext cx="5832648" cy="690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Perfectly secure encryption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788" y="3069544"/>
            <a:ext cx="561901" cy="56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7597" y="3631445"/>
            <a:ext cx="636853" cy="5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44624"/>
            <a:ext cx="921657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r>
              <a:rPr lang="en-US" dirty="0"/>
              <a:t>Next Lecture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内容占位符 5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A secret key </a:t>
            </a:r>
            <a:r>
              <a:rPr lang="en-US" altLang="zh-CN" dirty="0"/>
              <a:t>encryption </a:t>
            </a:r>
            <a:r>
              <a:rPr lang="en-US" altLang="zh-CN" dirty="0" smtClean="0"/>
              <a:t>construction (OTP)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Security proof </a:t>
            </a:r>
            <a:r>
              <a:rPr lang="en-US" altLang="zh-CN" dirty="0" smtClean="0"/>
              <a:t>of the secret key encryption construction</a:t>
            </a:r>
          </a:p>
          <a:p>
            <a:r>
              <a:rPr lang="en-US" altLang="zh-CN" dirty="0"/>
              <a:t>Limitations of perfect secrecy</a:t>
            </a:r>
          </a:p>
          <a:p>
            <a:r>
              <a:rPr lang="en-US" altLang="zh-CN" dirty="0"/>
              <a:t>More definitions of Perfect Security and their equivalence</a:t>
            </a:r>
          </a:p>
        </p:txBody>
      </p:sp>
    </p:spTree>
    <p:extLst>
      <p:ext uri="{BB962C8B-B14F-4D97-AF65-F5344CB8AC3E}">
        <p14:creationId xmlns:p14="http://schemas.microsoft.com/office/powerpoint/2010/main" val="5979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altLang="zh-CN" dirty="0"/>
              <a:t>Jonathan Katz, Yehuda Lindell. Chapter </a:t>
            </a:r>
            <a:r>
              <a:rPr lang="en-US" altLang="zh-CN" dirty="0" smtClean="0"/>
              <a:t>2.1,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lvl="0"/>
            <a:r>
              <a:rPr lang="en-US" altLang="zh-CN" dirty="0" smtClean="0"/>
              <a:t>[2] </a:t>
            </a:r>
            <a:r>
              <a:rPr lang="en-US" altLang="zh-CN" dirty="0"/>
              <a:t>http://drona.csa.iisc.ernet.in/~arpita/Cryptography17/AP_Lecture2.pptx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Formal </a:t>
            </a:r>
            <a:r>
              <a:rPr lang="en-US" altLang="zh-CN" sz="2400" dirty="0">
                <a:solidFill>
                  <a:srgbClr val="C00000"/>
                </a:solidFill>
              </a:rPr>
              <a:t>security definition </a:t>
            </a:r>
            <a:r>
              <a:rPr lang="en-US" altLang="zh-CN" sz="2400" dirty="0"/>
              <a:t>of secret key encryption</a:t>
            </a:r>
            <a:r>
              <a:rPr lang="zh-CN" altLang="en-US" sz="2400" dirty="0"/>
              <a:t>私钥加密的形式化安全性定义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Syntax of secret key encryption</a:t>
            </a:r>
            <a:r>
              <a:rPr lang="zh-CN" altLang="en-US" sz="2400" dirty="0" smtClean="0"/>
              <a:t>私钥加密的定义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M</a:t>
            </a:r>
            <a:r>
              <a:rPr lang="en-US" altLang="zh-CN" sz="2400" dirty="0" smtClean="0"/>
              <a:t>odels: threat model and break model</a:t>
            </a:r>
            <a:r>
              <a:rPr lang="zh-CN" altLang="en-US" sz="2400" dirty="0"/>
              <a:t>威胁和攻破模型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Discrete probability</a:t>
            </a:r>
            <a:r>
              <a:rPr lang="zh-CN" altLang="en-US" sz="2400" dirty="0" smtClean="0"/>
              <a:t>离散概率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Perfectly </a:t>
            </a:r>
            <a:r>
              <a:rPr lang="en-US" altLang="zh-CN" sz="2400" dirty="0" smtClean="0"/>
              <a:t>secure encryption</a:t>
            </a:r>
            <a:r>
              <a:rPr lang="zh-CN" altLang="en-US" sz="2400" dirty="0" smtClean="0"/>
              <a:t>完美</a:t>
            </a:r>
            <a:r>
              <a:rPr lang="zh-CN" altLang="en-US" sz="2400" dirty="0"/>
              <a:t>安全</a:t>
            </a:r>
            <a:r>
              <a:rPr lang="zh-CN" altLang="en-US" sz="2400" dirty="0" smtClean="0"/>
              <a:t>加密</a:t>
            </a: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7" name="矩形 16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Formal </a:t>
            </a:r>
            <a:r>
              <a:rPr lang="en-US" altLang="zh-CN" sz="2400" dirty="0">
                <a:solidFill>
                  <a:srgbClr val="C00000"/>
                </a:solidFill>
              </a:rPr>
              <a:t>security definition </a:t>
            </a:r>
            <a:r>
              <a:rPr lang="en-US" altLang="zh-CN" sz="2400" dirty="0"/>
              <a:t>of secret key encryption</a:t>
            </a:r>
            <a:r>
              <a:rPr lang="zh-CN" altLang="en-US" sz="2400" dirty="0"/>
              <a:t>私钥加密的形式化安全性定义</a:t>
            </a:r>
            <a:endParaRPr lang="en-US" altLang="zh-CN" sz="2400" dirty="0"/>
          </a:p>
          <a:p>
            <a:pPr lvl="1"/>
            <a:r>
              <a:rPr lang="en-US" altLang="zh-CN" sz="2400" b="1" dirty="0" smtClean="0"/>
              <a:t>Syntax of secret key encryption</a:t>
            </a:r>
            <a:r>
              <a:rPr lang="zh-CN" altLang="en-US" sz="2400" b="1" dirty="0" smtClean="0"/>
              <a:t>私钥加密的定义</a:t>
            </a:r>
            <a:endParaRPr lang="en-US" altLang="zh-CN" sz="2400" b="1" dirty="0" smtClean="0"/>
          </a:p>
          <a:p>
            <a:pPr lvl="1"/>
            <a:r>
              <a:rPr lang="en-US" altLang="zh-CN" sz="2400" dirty="0"/>
              <a:t>M</a:t>
            </a:r>
            <a:r>
              <a:rPr lang="en-US" altLang="zh-CN" sz="2400" dirty="0" smtClean="0"/>
              <a:t>odels: threat model and break model</a:t>
            </a:r>
            <a:r>
              <a:rPr lang="zh-CN" altLang="en-US" sz="2400" dirty="0" smtClean="0"/>
              <a:t>威胁和攻破模型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Discrete probability</a:t>
            </a:r>
            <a:r>
              <a:rPr lang="zh-CN" altLang="en-US" sz="2400" dirty="0" smtClean="0"/>
              <a:t>离散概率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Perfectly </a:t>
            </a:r>
            <a:r>
              <a:rPr lang="en-US" altLang="zh-CN" sz="2400" dirty="0" smtClean="0"/>
              <a:t>secure encryption</a:t>
            </a:r>
            <a:r>
              <a:rPr lang="zh-CN" altLang="en-US" sz="2400" dirty="0" smtClean="0"/>
              <a:t>完美</a:t>
            </a:r>
            <a:r>
              <a:rPr lang="zh-CN" altLang="en-US" sz="2400" dirty="0"/>
              <a:t>安全</a:t>
            </a:r>
            <a:r>
              <a:rPr lang="zh-CN" altLang="en-US" sz="2400" dirty="0" smtClean="0"/>
              <a:t>加密</a:t>
            </a: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7" name="矩形 16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Syntax of SKE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1845" y="467107"/>
            <a:ext cx="9108504" cy="41716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/>
              <a:t>  Syntax of secret key encryption (SKE)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8780" y="1078138"/>
            <a:ext cx="8429684" cy="2637388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secret-key encryption </a:t>
            </a:r>
            <a:r>
              <a:rPr lang="en-US" sz="2400" dirty="0" smtClean="0">
                <a:solidFill>
                  <a:schemeClr val="tx1"/>
                </a:solidFill>
              </a:rPr>
              <a:t>scheme is a triple </a:t>
            </a:r>
            <a:r>
              <a:rPr lang="en-US" sz="2400" b="1" dirty="0" smtClean="0">
                <a:solidFill>
                  <a:srgbClr val="C00000"/>
                </a:solidFill>
              </a:rPr>
              <a:t>(Gen, </a:t>
            </a:r>
            <a:r>
              <a:rPr lang="en-US" sz="2400" b="1" dirty="0" err="1" smtClean="0">
                <a:solidFill>
                  <a:srgbClr val="C00000"/>
                </a:solidFill>
              </a:rPr>
              <a:t>Enc</a:t>
            </a:r>
            <a:r>
              <a:rPr lang="en-US" sz="2400" b="1" dirty="0" smtClean="0">
                <a:solidFill>
                  <a:srgbClr val="C00000"/>
                </a:solidFill>
              </a:rPr>
              <a:t>, Dec):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it-IT" sz="2400" b="1" dirty="0" smtClean="0">
                <a:solidFill>
                  <a:srgbClr val="C00000"/>
                </a:solidFill>
              </a:rPr>
              <a:t>Gen </a:t>
            </a:r>
            <a:r>
              <a:rPr lang="it-IT" sz="2400" dirty="0" smtClean="0">
                <a:solidFill>
                  <a:schemeClr val="tx1"/>
                </a:solidFill>
              </a:rPr>
              <a:t>is a </a:t>
            </a:r>
            <a:r>
              <a:rPr lang="it-IT" sz="2400" b="1" dirty="0" smtClean="0">
                <a:solidFill>
                  <a:srgbClr val="002060"/>
                </a:solidFill>
              </a:rPr>
              <a:t>key-generation</a:t>
            </a:r>
            <a:r>
              <a:rPr lang="it-IT" sz="2400" dirty="0" smtClean="0">
                <a:solidFill>
                  <a:schemeClr val="tx1"/>
                </a:solidFill>
              </a:rPr>
              <a:t> randomized algorithm that outputs a key </a:t>
            </a:r>
            <a:r>
              <a:rPr lang="it-IT" sz="2400" b="1" dirty="0" smtClean="0">
                <a:solidFill>
                  <a:srgbClr val="C00000"/>
                </a:solidFill>
              </a:rPr>
              <a:t>k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  <a:endParaRPr lang="it-IT" sz="2400" b="1" dirty="0">
              <a:solidFill>
                <a:srgbClr val="C00000"/>
              </a:solidFill>
            </a:endParaRPr>
          </a:p>
          <a:p>
            <a:pPr lvl="1"/>
            <a:r>
              <a:rPr lang="pl-PL" sz="2400" b="1" dirty="0" smtClean="0">
                <a:solidFill>
                  <a:srgbClr val="C00000"/>
                </a:solidFill>
              </a:rPr>
              <a:t>Enc 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an</a:t>
            </a:r>
            <a:r>
              <a:rPr lang="pl-PL" sz="2400" dirty="0" smtClean="0"/>
              <a:t> </a:t>
            </a:r>
            <a:r>
              <a:rPr lang="pl-PL" sz="2400" b="1" dirty="0" err="1" smtClean="0">
                <a:solidFill>
                  <a:srgbClr val="002060"/>
                </a:solidFill>
              </a:rPr>
              <a:t>encryption</a:t>
            </a:r>
            <a:r>
              <a:rPr lang="pl-PL" sz="2400" b="1" dirty="0" smtClean="0"/>
              <a:t> </a:t>
            </a:r>
            <a:r>
              <a:rPr lang="pl-PL" sz="2400" dirty="0" err="1" smtClean="0"/>
              <a:t>algorithm</a:t>
            </a:r>
            <a:r>
              <a:rPr lang="it-IT" sz="2400" dirty="0" smtClean="0"/>
              <a:t> that takes as input the </a:t>
            </a:r>
            <a:r>
              <a:rPr lang="en-US" altLang="zh-CN" sz="2400" dirty="0" smtClean="0"/>
              <a:t>a</a:t>
            </a:r>
            <a:r>
              <a:rPr lang="it-IT" sz="2400" dirty="0" smtClean="0"/>
              <a:t> </a:t>
            </a:r>
            <a:r>
              <a:rPr lang="it-IT" sz="2400" b="1" dirty="0" smtClean="0"/>
              <a:t>key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k</a:t>
            </a:r>
            <a:r>
              <a:rPr lang="it-IT" sz="2400" b="1" dirty="0" smtClean="0"/>
              <a:t> </a:t>
            </a:r>
            <a:r>
              <a:rPr lang="it-IT" sz="2400" dirty="0" smtClean="0"/>
              <a:t>and a </a:t>
            </a:r>
            <a:r>
              <a:rPr lang="it-IT" altLang="zh-CN" sz="2400" b="1" dirty="0"/>
              <a:t>plaintext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m</a:t>
            </a:r>
            <a:r>
              <a:rPr lang="pl-PL" sz="2400" dirty="0" smtClean="0"/>
              <a:t>,</a:t>
            </a:r>
            <a:r>
              <a:rPr lang="it-IT" sz="2400" dirty="0" smtClean="0"/>
              <a:t> and outputs a </a:t>
            </a:r>
            <a:r>
              <a:rPr lang="it-IT" sz="2400" b="1" dirty="0" smtClean="0"/>
              <a:t>ciphertext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c</a:t>
            </a:r>
            <a:r>
              <a:rPr lang="it-IT" sz="2400" dirty="0" smtClean="0"/>
              <a:t>.</a:t>
            </a:r>
            <a:endParaRPr lang="en-US" sz="2400" b="1" dirty="0"/>
          </a:p>
          <a:p>
            <a:pPr lvl="1"/>
            <a:r>
              <a:rPr lang="pl-PL" sz="2400" b="1" dirty="0" smtClean="0">
                <a:solidFill>
                  <a:srgbClr val="C00000"/>
                </a:solidFill>
              </a:rPr>
              <a:t>Dec</a:t>
            </a:r>
            <a:r>
              <a:rPr lang="pl-PL" sz="2400" b="1" dirty="0" smtClean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pl-PL" sz="2400" dirty="0" smtClean="0"/>
              <a:t>is a </a:t>
            </a:r>
            <a:r>
              <a:rPr lang="it-IT" sz="2400" b="1" dirty="0" smtClean="0">
                <a:solidFill>
                  <a:srgbClr val="002060"/>
                </a:solidFill>
              </a:rPr>
              <a:t>de</a:t>
            </a:r>
            <a:r>
              <a:rPr lang="pl-PL" sz="2400" b="1" dirty="0" err="1" smtClean="0">
                <a:solidFill>
                  <a:srgbClr val="002060"/>
                </a:solidFill>
              </a:rPr>
              <a:t>cryption</a:t>
            </a:r>
            <a:r>
              <a:rPr lang="pl-PL" sz="2400" b="1" dirty="0" smtClean="0"/>
              <a:t> </a:t>
            </a:r>
            <a:r>
              <a:rPr lang="pl-PL" sz="2400" dirty="0" err="1" smtClean="0"/>
              <a:t>algorithm</a:t>
            </a:r>
            <a:r>
              <a:rPr lang="it-IT" sz="2400" dirty="0" smtClean="0"/>
              <a:t> that takes as input </a:t>
            </a:r>
            <a:r>
              <a:rPr lang="it-IT" sz="2400" dirty="0"/>
              <a:t>a</a:t>
            </a:r>
            <a:r>
              <a:rPr lang="it-IT" sz="2400" dirty="0" smtClean="0"/>
              <a:t> </a:t>
            </a:r>
            <a:r>
              <a:rPr lang="it-IT" sz="2400" b="1" dirty="0" smtClean="0"/>
              <a:t>key </a:t>
            </a:r>
            <a:r>
              <a:rPr lang="it-IT" sz="2400" b="1" dirty="0" smtClean="0">
                <a:solidFill>
                  <a:srgbClr val="C00000"/>
                </a:solidFill>
              </a:rPr>
              <a:t>k</a:t>
            </a:r>
            <a:r>
              <a:rPr lang="it-IT" sz="2400" b="1" dirty="0" smtClean="0"/>
              <a:t> </a:t>
            </a:r>
            <a:r>
              <a:rPr lang="it-IT" sz="2400" dirty="0" smtClean="0"/>
              <a:t>and the </a:t>
            </a:r>
            <a:r>
              <a:rPr lang="it-IT" sz="2400" b="1" dirty="0" smtClean="0"/>
              <a:t>ciphertext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c</a:t>
            </a:r>
            <a:r>
              <a:rPr lang="pl-PL" sz="2400" dirty="0" smtClean="0"/>
              <a:t>,</a:t>
            </a:r>
            <a:r>
              <a:rPr lang="it-IT" sz="2400" dirty="0" smtClean="0"/>
              <a:t> and outputs a </a:t>
            </a:r>
            <a:r>
              <a:rPr lang="it-IT" sz="2400" b="1" dirty="0" smtClean="0"/>
              <a:t>plaintext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m</a:t>
            </a:r>
            <a:r>
              <a:rPr lang="it-IT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889113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604" y="3917572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26"/>
          <p:cNvCxnSpPr>
            <a:stCxn id="24" idx="3"/>
            <a:endCxn id="25" idx="1"/>
          </p:cNvCxnSpPr>
          <p:nvPr/>
        </p:nvCxnSpPr>
        <p:spPr>
          <a:xfrm>
            <a:off x="3785016" y="4509604"/>
            <a:ext cx="2011120" cy="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213622" y="4938722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7632340" y="5024287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59532" y="403197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cxnSp>
        <p:nvCxnSpPr>
          <p:cNvPr id="23" name="Straight Arrow Connector 32"/>
          <p:cNvCxnSpPr/>
          <p:nvPr/>
        </p:nvCxnSpPr>
        <p:spPr>
          <a:xfrm>
            <a:off x="359532" y="449363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272848" y="4278771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dirty="0" err="1">
                <a:solidFill>
                  <a:srgbClr val="C00000"/>
                </a:solidFill>
              </a:rPr>
              <a:t>Enc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6136" y="4284275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Dec</a:t>
            </a:r>
          </a:p>
        </p:txBody>
      </p:sp>
      <p:cxnSp>
        <p:nvCxnSpPr>
          <p:cNvPr id="26" name="Straight Arrow Connector 54"/>
          <p:cNvCxnSpPr/>
          <p:nvPr/>
        </p:nvCxnSpPr>
        <p:spPr>
          <a:xfrm>
            <a:off x="1871700" y="449363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812268" y="403197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grpSp>
        <p:nvGrpSpPr>
          <p:cNvPr id="28" name="Group 62"/>
          <p:cNvGrpSpPr/>
          <p:nvPr/>
        </p:nvGrpSpPr>
        <p:grpSpPr>
          <a:xfrm>
            <a:off x="1923153" y="4858815"/>
            <a:ext cx="1080120" cy="576064"/>
            <a:chOff x="1619672" y="2636912"/>
            <a:chExt cx="1080120" cy="576064"/>
          </a:xfrm>
        </p:grpSpPr>
        <p:cxnSp>
          <p:nvCxnSpPr>
            <p:cNvPr id="29" name="Straight Connector 59"/>
            <p:cNvCxnSpPr/>
            <p:nvPr/>
          </p:nvCxnSpPr>
          <p:spPr>
            <a:xfrm>
              <a:off x="1619672" y="3212976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60"/>
            <p:cNvCxnSpPr/>
            <p:nvPr/>
          </p:nvCxnSpPr>
          <p:spPr>
            <a:xfrm flipV="1">
              <a:off x="2699792" y="2636912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616388" y="403197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grpSp>
        <p:nvGrpSpPr>
          <p:cNvPr id="32" name="Group 68"/>
          <p:cNvGrpSpPr/>
          <p:nvPr/>
        </p:nvGrpSpPr>
        <p:grpSpPr>
          <a:xfrm>
            <a:off x="6588224" y="4849329"/>
            <a:ext cx="1080120" cy="576064"/>
            <a:chOff x="6516216" y="2564904"/>
            <a:chExt cx="1080120" cy="576064"/>
          </a:xfrm>
        </p:grpSpPr>
        <p:cxnSp>
          <p:nvCxnSpPr>
            <p:cNvPr id="33" name="Straight Connector 66"/>
            <p:cNvCxnSpPr/>
            <p:nvPr/>
          </p:nvCxnSpPr>
          <p:spPr>
            <a:xfrm>
              <a:off x="6516216" y="3140968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67"/>
            <p:cNvCxnSpPr/>
            <p:nvPr/>
          </p:nvCxnSpPr>
          <p:spPr>
            <a:xfrm flipV="1">
              <a:off x="6516216" y="2564904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69"/>
          <p:cNvCxnSpPr/>
          <p:nvPr/>
        </p:nvCxnSpPr>
        <p:spPr>
          <a:xfrm>
            <a:off x="7308304" y="449363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380312" y="4061587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144780" y="4952279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93270" y="5041818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23"/>
          <p:cNvSpPr/>
          <p:nvPr/>
        </p:nvSpPr>
        <p:spPr>
          <a:xfrm>
            <a:off x="3203848" y="5400388"/>
            <a:ext cx="3200400" cy="1268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499248" y="5826224"/>
            <a:ext cx="130356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c := </a:t>
            </a:r>
            <a:r>
              <a:rPr lang="en-US" sz="1800" b="1" dirty="0" err="1" smtClean="0">
                <a:solidFill>
                  <a:srgbClr val="C00000"/>
                </a:solidFill>
              </a:rPr>
              <a:t>Enc</a:t>
            </a:r>
            <a:r>
              <a:rPr lang="en-US" altLang="zh-CN" b="1" baseline="-25000" dirty="0" err="1" smtClean="0">
                <a:solidFill>
                  <a:srgbClr val="C00000"/>
                </a:solidFill>
              </a:rPr>
              <a:t>k</a:t>
            </a:r>
            <a:r>
              <a:rPr lang="en-US" sz="1800" b="1" dirty="0" smtClean="0">
                <a:solidFill>
                  <a:srgbClr val="C00000"/>
                </a:solidFill>
              </a:rPr>
              <a:t>(m)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08648" y="6207224"/>
            <a:ext cx="4572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m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542420" y="5445224"/>
            <a:ext cx="423428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k</a:t>
            </a:r>
            <a:endParaRPr lang="en-US" sz="1800" b="1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27"/>
          <p:cNvCxnSpPr/>
          <p:nvPr/>
        </p:nvCxnSpPr>
        <p:spPr>
          <a:xfrm>
            <a:off x="3965848" y="5597624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8"/>
          <p:cNvCxnSpPr/>
          <p:nvPr/>
        </p:nvCxnSpPr>
        <p:spPr>
          <a:xfrm flipV="1">
            <a:off x="3965848" y="6131024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32"/>
          <p:cNvSpPr/>
          <p:nvPr/>
        </p:nvSpPr>
        <p:spPr>
          <a:xfrm>
            <a:off x="3438195" y="5654749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Dec(k,                  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4" name="Rectangle 33"/>
          <p:cNvSpPr/>
          <p:nvPr/>
        </p:nvSpPr>
        <p:spPr>
          <a:xfrm>
            <a:off x="6480448" y="58145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cs typeface="Arial"/>
              </a:rPr>
              <a:t>=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861448" y="5857332"/>
            <a:ext cx="4572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m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56" name="Rectangle 35"/>
          <p:cNvSpPr/>
          <p:nvPr/>
        </p:nvSpPr>
        <p:spPr>
          <a:xfrm>
            <a:off x="1034752" y="569462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rial"/>
              </a:rPr>
              <a:t>Correctness:</a:t>
            </a:r>
            <a:r>
              <a:rPr lang="en-US" sz="2800" dirty="0" smtClean="0">
                <a:cs typeface="Arial"/>
              </a:rPr>
              <a:t> </a:t>
            </a:r>
          </a:p>
        </p:txBody>
      </p:sp>
      <p:sp>
        <p:nvSpPr>
          <p:cNvPr id="57" name="矩形 56">
            <a:hlinkClick r:id="rId7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Syntax of SKE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6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 animBg="1"/>
      <p:bldP spid="25" grpId="0" animBg="1"/>
      <p:bldP spid="27" grpId="0"/>
      <p:bldP spid="31" grpId="0"/>
      <p:bldP spid="36" grpId="0"/>
      <p:bldP spid="37" grpId="0"/>
      <p:bldP spid="40" grpId="0" animBg="1"/>
      <p:bldP spid="41" grpId="0" animBg="1"/>
      <p:bldP spid="44" grpId="0" animBg="1"/>
      <p:bldP spid="45" grpId="0" animBg="1"/>
      <p:bldP spid="52" grpId="0"/>
      <p:bldP spid="54" grpId="0"/>
      <p:bldP spid="55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611560" y="1514401"/>
            <a:ext cx="8496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&gt; Set of all possible keys output by algorithm </a:t>
            </a:r>
            <a:r>
              <a:rPr lang="en-US" sz="2800" b="1" dirty="0">
                <a:solidFill>
                  <a:srgbClr val="C00000"/>
                </a:solidFill>
              </a:rPr>
              <a:t>Gen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23528" y="1124744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ea typeface="Chalkboard" charset="0"/>
                <a:cs typeface="Chalkboard" charset="0"/>
              </a:rPr>
              <a:t>1. Key space (</a:t>
            </a:r>
            <a:r>
              <a:rPr lang="en-US" sz="2800" dirty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K</a:t>
            </a:r>
            <a:r>
              <a:rPr lang="en-US" sz="2800" dirty="0" smtClean="0">
                <a:ea typeface="Chalkboard" charset="0"/>
                <a:cs typeface="Chalkboard" charset="0"/>
              </a:rPr>
              <a:t>):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323528" y="2149986"/>
            <a:ext cx="6624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ea typeface="Chalkboard" charset="0"/>
                <a:cs typeface="Chalkboard" charset="0"/>
              </a:rPr>
              <a:t>2.  Plaintext / message space (</a:t>
            </a:r>
            <a:r>
              <a:rPr lang="en-US" sz="2800" dirty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800" dirty="0" smtClean="0">
                <a:ea typeface="Chalkboard" charset="0"/>
                <a:cs typeface="Chalkboard" charset="0"/>
              </a:rPr>
              <a:t>):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611560" y="2611651"/>
            <a:ext cx="8424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&gt; Set of all possible “legal” message (i.e. those supported by </a:t>
            </a:r>
            <a:r>
              <a:rPr lang="en-US" sz="2800" b="1" dirty="0">
                <a:solidFill>
                  <a:srgbClr val="C00000"/>
                </a:solidFill>
              </a:rPr>
              <a:t>Enc</a:t>
            </a:r>
            <a:r>
              <a:rPr lang="en-US" sz="2400" dirty="0" smtClean="0">
                <a:ea typeface="Chalkboard" charset="0"/>
                <a:cs typeface="Chalkboard" charset="0"/>
              </a:rPr>
              <a:t>)</a:t>
            </a:r>
            <a:endParaRPr lang="en-US" sz="24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23528" y="3218235"/>
            <a:ext cx="6624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ea typeface="Chalkboard" charset="0"/>
                <a:cs typeface="Chalkboard" charset="0"/>
              </a:rPr>
              <a:t>3.  </a:t>
            </a:r>
            <a:r>
              <a:rPr lang="en-US" sz="2800" dirty="0" err="1" smtClean="0">
                <a:ea typeface="Chalkboard" charset="0"/>
                <a:cs typeface="Chalkboard" charset="0"/>
              </a:rPr>
              <a:t>Ciphertext</a:t>
            </a:r>
            <a:r>
              <a:rPr lang="en-US" sz="2800" dirty="0" smtClean="0">
                <a:ea typeface="Chalkboard" charset="0"/>
                <a:cs typeface="Chalkboard" charset="0"/>
              </a:rPr>
              <a:t> space (</a:t>
            </a:r>
            <a:r>
              <a:rPr lang="en-US" sz="2800" dirty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C</a:t>
            </a:r>
            <a:r>
              <a:rPr lang="en-US" sz="2800" dirty="0" smtClean="0">
                <a:ea typeface="Chalkboard" charset="0"/>
                <a:cs typeface="Chalkboard" charset="0"/>
              </a:rPr>
              <a:t>):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11560" y="3650283"/>
            <a:ext cx="7272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ea typeface="Chalkboard" charset="0"/>
                <a:cs typeface="Chalkboard" charset="0"/>
              </a:rPr>
              <a:t>&gt; Set of all cipher-texts output by algorithm </a:t>
            </a:r>
            <a:r>
              <a:rPr lang="en-US" sz="2800" b="1" dirty="0">
                <a:solidFill>
                  <a:srgbClr val="C00000"/>
                </a:solidFill>
              </a:rPr>
              <a:t>Dec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33772" y="4286484"/>
            <a:ext cx="6804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ea typeface="Chalkboard" charset="0"/>
                <a:cs typeface="Chalkboard" charset="0"/>
              </a:rPr>
              <a:t> SKE is specified using (</a:t>
            </a:r>
            <a:r>
              <a:rPr lang="en-US" sz="2800" b="1" dirty="0">
                <a:solidFill>
                  <a:srgbClr val="C00000"/>
                </a:solidFill>
              </a:rPr>
              <a:t>Gen</a:t>
            </a:r>
            <a:r>
              <a:rPr lang="en-US" sz="2800" dirty="0" smtClean="0">
                <a:ea typeface="Chalkboard" charset="0"/>
                <a:cs typeface="Chalkboard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</a:rPr>
              <a:t>Enc</a:t>
            </a:r>
            <a:r>
              <a:rPr lang="en-US" sz="2800" dirty="0" smtClean="0">
                <a:ea typeface="Chalkboard" charset="0"/>
                <a:cs typeface="Chalkboard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</a:rPr>
              <a:t>Dec</a:t>
            </a:r>
            <a:r>
              <a:rPr lang="en-US" sz="2800" dirty="0" smtClean="0">
                <a:ea typeface="Chalkboard" charset="0"/>
                <a:cs typeface="Chalkboard" charset="0"/>
              </a:rPr>
              <a:t>) and </a:t>
            </a:r>
            <a:r>
              <a:rPr lang="en-US" sz="2800" dirty="0">
                <a:latin typeface="Brush Script MT" panose="03060802040406070304" pitchFamily="66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2800" dirty="0" smtClean="0">
                <a:ea typeface="Chalkboard" charset="0"/>
                <a:cs typeface="Chalkboard" charset="0"/>
              </a:rPr>
              <a:t> </a:t>
            </a:r>
            <a:endParaRPr lang="en-US" sz="2400" dirty="0" smtClean="0">
              <a:solidFill>
                <a:srgbClr val="0000FF"/>
              </a:solidFill>
              <a:ea typeface="Chalkboard" charset="0"/>
              <a:cs typeface="Chalkboard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1845" y="467107"/>
            <a:ext cx="9108504" cy="41716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/>
              <a:t>  Syntax of secret key encryption (SKE)</a:t>
            </a:r>
          </a:p>
        </p:txBody>
      </p:sp>
      <p:sp>
        <p:nvSpPr>
          <p:cNvPr id="25" name="矩形 24">
            <a:hlinkClick r:id="rId4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Syntax of SKE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85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9" grpId="0"/>
      <p:bldP spid="35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Formal </a:t>
            </a:r>
            <a:r>
              <a:rPr lang="en-US" altLang="zh-CN" sz="2400" dirty="0">
                <a:solidFill>
                  <a:srgbClr val="C00000"/>
                </a:solidFill>
              </a:rPr>
              <a:t>security definition </a:t>
            </a:r>
            <a:r>
              <a:rPr lang="en-US" altLang="zh-CN" sz="2400" dirty="0"/>
              <a:t>of secret key encryption</a:t>
            </a:r>
            <a:r>
              <a:rPr lang="zh-CN" altLang="en-US" sz="2400" dirty="0"/>
              <a:t>私钥加密的形式化安全性定义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Syntax of secret key encryption</a:t>
            </a:r>
            <a:r>
              <a:rPr lang="zh-CN" altLang="en-US" sz="2400" dirty="0" smtClean="0"/>
              <a:t>私钥加密的定义</a:t>
            </a:r>
            <a:endParaRPr lang="en-US" altLang="zh-CN" sz="2400" dirty="0" smtClean="0"/>
          </a:p>
          <a:p>
            <a:pPr lvl="1"/>
            <a:r>
              <a:rPr lang="en-US" altLang="zh-CN" sz="2400" b="1" dirty="0"/>
              <a:t>M</a:t>
            </a:r>
            <a:r>
              <a:rPr lang="en-US" altLang="zh-CN" sz="2400" b="1" dirty="0" smtClean="0"/>
              <a:t>odels: threat model and break model</a:t>
            </a:r>
            <a:r>
              <a:rPr lang="zh-CN" altLang="en-US" sz="2400" b="1" dirty="0" smtClean="0"/>
              <a:t>威胁和攻破</a:t>
            </a:r>
            <a:endParaRPr lang="en-US" altLang="zh-CN" sz="2400" b="1" dirty="0" smtClean="0"/>
          </a:p>
          <a:p>
            <a:pPr lvl="1"/>
            <a:r>
              <a:rPr lang="en-US" altLang="zh-CN" sz="2400" dirty="0" smtClean="0"/>
              <a:t>Discrete probability</a:t>
            </a:r>
            <a:r>
              <a:rPr lang="zh-CN" altLang="en-US" sz="2400" dirty="0" smtClean="0"/>
              <a:t>离散概率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Perfectly </a:t>
            </a:r>
            <a:r>
              <a:rPr lang="en-US" altLang="zh-CN" sz="2400" dirty="0" smtClean="0"/>
              <a:t>secure encryption</a:t>
            </a:r>
            <a:r>
              <a:rPr lang="zh-CN" altLang="en-US" sz="2400" dirty="0" smtClean="0"/>
              <a:t>完美</a:t>
            </a:r>
            <a:r>
              <a:rPr lang="zh-CN" altLang="en-US" sz="2400" dirty="0"/>
              <a:t>安全</a:t>
            </a:r>
            <a:r>
              <a:rPr lang="zh-CN" altLang="en-US" sz="2400" dirty="0" smtClean="0"/>
              <a:t>加密</a:t>
            </a: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Models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7055227" y="3534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771" y="413128"/>
            <a:ext cx="5445472" cy="45671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defRPr sz="3200" kern="0">
                <a:ea typeface="+mj-ea"/>
                <a:cs typeface="+mj-cs"/>
              </a:defRPr>
            </a:lvl1pPr>
          </a:lstStyle>
          <a:p>
            <a:r>
              <a:rPr lang="en-US" dirty="0"/>
              <a:t>How to define security</a:t>
            </a:r>
          </a:p>
        </p:txBody>
      </p:sp>
      <p:sp>
        <p:nvSpPr>
          <p:cNvPr id="19" name="Rectangle 23"/>
          <p:cNvSpPr/>
          <p:nvPr/>
        </p:nvSpPr>
        <p:spPr>
          <a:xfrm>
            <a:off x="425771" y="1078144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cs typeface="Arial"/>
              </a:rPr>
              <a:t>1</a:t>
            </a:r>
            <a:r>
              <a:rPr lang="en-US" sz="3200" b="1" dirty="0" smtClean="0">
                <a:cs typeface="Arial"/>
              </a:rPr>
              <a:t>. The threat model (adv.’s capability):</a:t>
            </a:r>
            <a:endParaRPr lang="en-US" sz="2000" b="1" dirty="0">
              <a:cs typeface="Arial"/>
            </a:endParaRPr>
          </a:p>
        </p:txBody>
      </p:sp>
      <p:sp>
        <p:nvSpPr>
          <p:cNvPr id="21" name="Rectangle 84"/>
          <p:cNvSpPr/>
          <p:nvPr/>
        </p:nvSpPr>
        <p:spPr>
          <a:xfrm>
            <a:off x="425771" y="1572468"/>
            <a:ext cx="800105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Arial"/>
              </a:rPr>
              <a:t>Describes what the adversary can </a:t>
            </a:r>
            <a:r>
              <a:rPr lang="en-US" sz="2800" b="1" dirty="0" smtClean="0">
                <a:solidFill>
                  <a:srgbClr val="800000"/>
                </a:solidFill>
                <a:cs typeface="Arial"/>
              </a:rPr>
              <a:t>see</a:t>
            </a:r>
            <a:r>
              <a:rPr lang="en-US" sz="2800" dirty="0" smtClean="0">
                <a:cs typeface="Arial"/>
              </a:rPr>
              <a:t> and </a:t>
            </a:r>
            <a:r>
              <a:rPr lang="en-US" sz="2800" b="1" dirty="0" smtClean="0">
                <a:solidFill>
                  <a:srgbClr val="800000"/>
                </a:solidFill>
                <a:cs typeface="Arial"/>
              </a:rPr>
              <a:t>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COA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KPA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CPA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CCA</a:t>
            </a:r>
            <a:endParaRPr lang="en-US" sz="2400" dirty="0">
              <a:cs typeface="Arial"/>
            </a:endParaRPr>
          </a:p>
        </p:txBody>
      </p:sp>
      <p:sp>
        <p:nvSpPr>
          <p:cNvPr id="54" name="Rectangle 96"/>
          <p:cNvSpPr/>
          <p:nvPr/>
        </p:nvSpPr>
        <p:spPr>
          <a:xfrm>
            <a:off x="429625" y="3529810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cs typeface="Arial"/>
              </a:rPr>
              <a:t>2</a:t>
            </a:r>
            <a:r>
              <a:rPr lang="en-US" sz="3200" b="1" dirty="0" smtClean="0">
                <a:cs typeface="Arial"/>
              </a:rPr>
              <a:t>. The break model (security goal):</a:t>
            </a:r>
            <a:endParaRPr lang="en-US" sz="2000" b="1" dirty="0">
              <a:cs typeface="Arial"/>
            </a:endParaRPr>
          </a:p>
        </p:txBody>
      </p:sp>
      <p:sp>
        <p:nvSpPr>
          <p:cNvPr id="55" name="Rectangle 97"/>
          <p:cNvSpPr/>
          <p:nvPr/>
        </p:nvSpPr>
        <p:spPr>
          <a:xfrm>
            <a:off x="429625" y="4073390"/>
            <a:ext cx="800105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Arial"/>
              </a:rPr>
              <a:t>What does it mean to </a:t>
            </a:r>
            <a:r>
              <a:rPr lang="en-US" sz="2800" b="1" dirty="0" smtClean="0">
                <a:solidFill>
                  <a:srgbClr val="800000"/>
                </a:solidFill>
                <a:cs typeface="Arial"/>
              </a:rPr>
              <a:t>break</a:t>
            </a:r>
            <a:r>
              <a:rPr lang="en-US" sz="2800" dirty="0" smtClean="0">
                <a:cs typeface="Arial"/>
              </a:rPr>
              <a:t> scheme?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cs typeface="Arial"/>
              </a:rPr>
              <a:t>Adv. learns </a:t>
            </a:r>
            <a:r>
              <a:rPr lang="en-US" altLang="zh-CN" sz="2400" dirty="0">
                <a:cs typeface="Arial"/>
              </a:rPr>
              <a:t>entire </a:t>
            </a:r>
            <a:r>
              <a:rPr lang="en-US" altLang="zh-CN" sz="2400" dirty="0" smtClean="0">
                <a:cs typeface="Arial"/>
              </a:rPr>
              <a:t>plaintext</a:t>
            </a:r>
            <a:r>
              <a:rPr lang="en-US" altLang="zh-CN" sz="2400" b="1" dirty="0">
                <a:solidFill>
                  <a:srgbClr val="800000"/>
                </a:solidFill>
                <a:cs typeface="Arial"/>
              </a:rPr>
              <a:t> m</a:t>
            </a:r>
            <a:endParaRPr lang="en-US" altLang="zh-CN" sz="2400" dirty="0"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cs typeface="Arial"/>
              </a:rPr>
              <a:t>Adv. learns any </a:t>
            </a:r>
            <a:r>
              <a:rPr lang="en-US" altLang="zh-CN" sz="2400" dirty="0">
                <a:cs typeface="Arial"/>
              </a:rPr>
              <a:t>character of </a:t>
            </a:r>
            <a:r>
              <a:rPr lang="en-US" altLang="zh-CN" sz="2400" dirty="0" smtClean="0">
                <a:cs typeface="Arial"/>
              </a:rPr>
              <a:t>plaintext</a:t>
            </a:r>
            <a:r>
              <a:rPr lang="en-US" altLang="zh-CN" sz="2400" b="1" dirty="0">
                <a:solidFill>
                  <a:srgbClr val="800000"/>
                </a:solidFill>
                <a:cs typeface="Arial"/>
              </a:rPr>
              <a:t> m</a:t>
            </a:r>
            <a:endParaRPr lang="en-US" altLang="zh-CN" sz="2400" dirty="0"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cs typeface="Arial"/>
              </a:rPr>
              <a:t>Adv. learns </a:t>
            </a:r>
            <a:r>
              <a:rPr lang="en-US" altLang="zh-CN" sz="2400" dirty="0">
                <a:cs typeface="Arial"/>
              </a:rPr>
              <a:t>nothing about </a:t>
            </a:r>
            <a:r>
              <a:rPr lang="en-US" altLang="zh-CN" sz="2400" dirty="0" smtClean="0">
                <a:cs typeface="Arial"/>
              </a:rPr>
              <a:t>plaintext</a:t>
            </a:r>
            <a:r>
              <a:rPr lang="en-US" altLang="zh-CN" sz="2400" b="1" dirty="0">
                <a:solidFill>
                  <a:srgbClr val="800000"/>
                </a:solidFill>
                <a:cs typeface="Arial"/>
              </a:rPr>
              <a:t> </a:t>
            </a:r>
            <a:r>
              <a:rPr lang="en-US" altLang="zh-CN" sz="2400" b="1" dirty="0" smtClean="0">
                <a:solidFill>
                  <a:srgbClr val="800000"/>
                </a:solidFill>
                <a:cs typeface="Arial"/>
              </a:rPr>
              <a:t>m</a:t>
            </a:r>
            <a:endParaRPr lang="en-US" altLang="zh-CN" sz="2400" dirty="0"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cs typeface="Arial"/>
              </a:rPr>
              <a:t>Adv</a:t>
            </a:r>
            <a:r>
              <a:rPr lang="en-US" altLang="zh-CN" sz="2400" dirty="0">
                <a:cs typeface="Arial"/>
              </a:rPr>
              <a:t>. learns nothing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new</a:t>
            </a:r>
            <a:r>
              <a:rPr lang="en-US" altLang="zh-CN" sz="2400" dirty="0">
                <a:cs typeface="Arial"/>
              </a:rPr>
              <a:t> about </a:t>
            </a:r>
            <a:r>
              <a:rPr lang="en-US" altLang="zh-CN" sz="2400" dirty="0" smtClean="0">
                <a:cs typeface="Arial"/>
              </a:rPr>
              <a:t>plaintext </a:t>
            </a:r>
            <a:r>
              <a:rPr lang="en-US" altLang="zh-CN" sz="2400" b="1" dirty="0" smtClean="0">
                <a:solidFill>
                  <a:srgbClr val="800000"/>
                </a:solidFill>
                <a:cs typeface="Arial"/>
              </a:rPr>
              <a:t>m</a:t>
            </a:r>
            <a:endParaRPr lang="en-US" altLang="zh-CN" sz="2400" b="1" dirty="0">
              <a:solidFill>
                <a:srgbClr val="800000"/>
              </a:solidFill>
              <a:cs typeface="Arial"/>
            </a:endParaRPr>
          </a:p>
        </p:txBody>
      </p:sp>
      <p:sp>
        <p:nvSpPr>
          <p:cNvPr id="10" name="矩形 9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5" y="2061282"/>
            <a:ext cx="364756" cy="35672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5" y="5627039"/>
            <a:ext cx="364756" cy="35672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265260" y="2060848"/>
            <a:ext cx="0" cy="136815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14547" y="2003820"/>
            <a:ext cx="8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weak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25943" y="3094957"/>
            <a:ext cx="97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strong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4" name="Picture 2" descr="âcrying emoji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82555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607" y="5547704"/>
            <a:ext cx="515393" cy="515393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6732240" y="4729674"/>
            <a:ext cx="216024" cy="8950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Models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5" grpId="0"/>
      <p:bldP spid="7" grpId="0"/>
      <p:bldP spid="23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threat?</a:t>
            </a:r>
            <a:endParaRPr lang="en-US" sz="3200" dirty="0"/>
          </a:p>
        </p:txBody>
      </p:sp>
      <p:sp>
        <p:nvSpPr>
          <p:cNvPr id="28" name="Rectangle 86"/>
          <p:cNvSpPr/>
          <p:nvPr/>
        </p:nvSpPr>
        <p:spPr>
          <a:xfrm>
            <a:off x="552804" y="4736757"/>
            <a:ext cx="80010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cs typeface="Arial"/>
              </a:rPr>
              <a:t>Adversary has no knowledge about </a:t>
            </a:r>
            <a:r>
              <a:rPr lang="en-US" sz="2600" b="1" dirty="0" smtClean="0">
                <a:solidFill>
                  <a:srgbClr val="800000"/>
                </a:solidFill>
                <a:cs typeface="Arial"/>
              </a:rPr>
              <a:t>k</a:t>
            </a:r>
            <a:r>
              <a:rPr lang="en-US" sz="2600" dirty="0" smtClean="0">
                <a:cs typeface="Arial"/>
              </a:rPr>
              <a:t>!</a:t>
            </a:r>
            <a:endParaRPr lang="en-US" sz="2600" b="1" dirty="0">
              <a:solidFill>
                <a:srgbClr val="800000"/>
              </a:solidFill>
              <a:cs typeface="Arial"/>
            </a:endParaRPr>
          </a:p>
        </p:txBody>
      </p:sp>
      <p:cxnSp>
        <p:nvCxnSpPr>
          <p:cNvPr id="29" name="Łącznik prosty ze strzałką 36"/>
          <p:cNvCxnSpPr/>
          <p:nvPr/>
        </p:nvCxnSpPr>
        <p:spPr>
          <a:xfrm>
            <a:off x="4716016" y="2340567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94"/>
          <p:cNvSpPr/>
          <p:nvPr/>
        </p:nvSpPr>
        <p:spPr>
          <a:xfrm>
            <a:off x="3776243" y="2447612"/>
            <a:ext cx="1025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cs typeface="Arial"/>
              </a:rPr>
              <a:t>knows</a:t>
            </a:r>
            <a:endParaRPr lang="en-US" sz="2000" b="1" dirty="0">
              <a:solidFill>
                <a:srgbClr val="800000"/>
              </a:solidFill>
              <a:cs typeface="Arial"/>
            </a:endParaRPr>
          </a:p>
        </p:txBody>
      </p:sp>
      <p:pic>
        <p:nvPicPr>
          <p:cNvPr id="31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92" y="3355036"/>
            <a:ext cx="228600" cy="13208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380" y="1592724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706095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26"/>
          <p:cNvCxnSpPr>
            <a:stCxn id="39" idx="3"/>
            <a:endCxn id="40" idx="1"/>
          </p:cNvCxnSpPr>
          <p:nvPr/>
        </p:nvCxnSpPr>
        <p:spPr>
          <a:xfrm>
            <a:off x="3677004" y="2298127"/>
            <a:ext cx="2191140" cy="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105610" y="2727245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7704348" y="2812810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51520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cxnSp>
        <p:nvCxnSpPr>
          <p:cNvPr id="38" name="Straight Arrow Connector 32"/>
          <p:cNvCxnSpPr/>
          <p:nvPr/>
        </p:nvCxnSpPr>
        <p:spPr>
          <a:xfrm>
            <a:off x="251520" y="228215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164836" y="2067294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dirty="0" err="1">
                <a:solidFill>
                  <a:srgbClr val="C00000"/>
                </a:solidFill>
              </a:rPr>
              <a:t>Enc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868144" y="2072798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Dec</a:t>
            </a:r>
          </a:p>
        </p:txBody>
      </p:sp>
      <p:cxnSp>
        <p:nvCxnSpPr>
          <p:cNvPr id="41" name="Straight Arrow Connector 54"/>
          <p:cNvCxnSpPr/>
          <p:nvPr/>
        </p:nvCxnSpPr>
        <p:spPr>
          <a:xfrm>
            <a:off x="1763688" y="228215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70425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grpSp>
        <p:nvGrpSpPr>
          <p:cNvPr id="43" name="Group 62"/>
          <p:cNvGrpSpPr/>
          <p:nvPr/>
        </p:nvGrpSpPr>
        <p:grpSpPr>
          <a:xfrm>
            <a:off x="1815141" y="2647338"/>
            <a:ext cx="1080120" cy="576064"/>
            <a:chOff x="1619672" y="2636912"/>
            <a:chExt cx="1080120" cy="576064"/>
          </a:xfrm>
        </p:grpSpPr>
        <p:cxnSp>
          <p:nvCxnSpPr>
            <p:cNvPr id="44" name="Straight Connector 59"/>
            <p:cNvCxnSpPr/>
            <p:nvPr/>
          </p:nvCxnSpPr>
          <p:spPr>
            <a:xfrm>
              <a:off x="1619672" y="3212976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60"/>
            <p:cNvCxnSpPr/>
            <p:nvPr/>
          </p:nvCxnSpPr>
          <p:spPr>
            <a:xfrm flipV="1">
              <a:off x="2699792" y="2636912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50837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grpSp>
        <p:nvGrpSpPr>
          <p:cNvPr id="47" name="Group 68"/>
          <p:cNvGrpSpPr/>
          <p:nvPr/>
        </p:nvGrpSpPr>
        <p:grpSpPr>
          <a:xfrm>
            <a:off x="6507054" y="2637852"/>
            <a:ext cx="1080120" cy="576064"/>
            <a:chOff x="6516216" y="2564904"/>
            <a:chExt cx="1080120" cy="576064"/>
          </a:xfrm>
        </p:grpSpPr>
        <p:cxnSp>
          <p:nvCxnSpPr>
            <p:cNvPr id="48" name="Straight Connector 66"/>
            <p:cNvCxnSpPr/>
            <p:nvPr/>
          </p:nvCxnSpPr>
          <p:spPr>
            <a:xfrm>
              <a:off x="6516216" y="3140968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67"/>
            <p:cNvCxnSpPr/>
            <p:nvPr/>
          </p:nvCxnSpPr>
          <p:spPr>
            <a:xfrm flipV="1">
              <a:off x="6516216" y="2564904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69"/>
          <p:cNvCxnSpPr/>
          <p:nvPr/>
        </p:nvCxnSpPr>
        <p:spPr>
          <a:xfrm>
            <a:off x="7380312" y="228215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7452320" y="185011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8216788" y="2740802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5258" y="2830341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21" y="3357587"/>
            <a:ext cx="228600" cy="1320800"/>
          </a:xfrm>
          <a:prstGeom prst="rect">
            <a:avLst/>
          </a:prstGeom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57123" y="3683201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23"/>
          <p:cNvSpPr/>
          <p:nvPr/>
        </p:nvSpPr>
        <p:spPr>
          <a:xfrm>
            <a:off x="380944" y="972017"/>
            <a:ext cx="8229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Attempt 1:</a:t>
            </a:r>
            <a:r>
              <a:rPr lang="en-US" sz="3200" dirty="0" smtClean="0">
                <a:cs typeface="Arial"/>
              </a:rPr>
              <a:t> adversary can </a:t>
            </a:r>
            <a:r>
              <a:rPr lang="en-US" sz="3200" dirty="0" smtClean="0">
                <a:solidFill>
                  <a:srgbClr val="FF0000"/>
                </a:solidFill>
                <a:cs typeface="Arial"/>
              </a:rPr>
              <a:t>see</a:t>
            </a:r>
            <a:r>
              <a:rPr lang="en-US" sz="3200" dirty="0" smtClean="0">
                <a:cs typeface="Arial"/>
              </a:rPr>
              <a:t> the </a:t>
            </a:r>
            <a:r>
              <a:rPr lang="en-US" sz="3200" dirty="0" err="1" smtClean="0">
                <a:cs typeface="Arial"/>
              </a:rPr>
              <a:t>ciphertext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b="1" dirty="0" smtClean="0">
                <a:solidFill>
                  <a:srgbClr val="C0504D"/>
                </a:solidFill>
                <a:cs typeface="Arial"/>
              </a:rPr>
              <a:t>c</a:t>
            </a:r>
            <a:endParaRPr lang="en-US" sz="2000" b="1" dirty="0">
              <a:solidFill>
                <a:srgbClr val="C0504D"/>
              </a:solidFill>
              <a:cs typeface="Arial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84392" y="5289932"/>
            <a:ext cx="7487026" cy="46165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ea typeface="微软雅黑" panose="020B0503020204020204" pitchFamily="34" charset="-122"/>
                <a:cs typeface="Arial" pitchFamily="34" charset="0"/>
              </a:rPr>
              <a:t>COA (</a:t>
            </a:r>
            <a:r>
              <a:rPr lang="en-US" sz="2400" dirty="0" err="1" smtClean="0">
                <a:ea typeface="微软雅黑" panose="020B0503020204020204" pitchFamily="34" charset="-122"/>
                <a:cs typeface="Arial" pitchFamily="34" charset="0"/>
              </a:rPr>
              <a:t>Ciphertext</a:t>
            </a:r>
            <a:r>
              <a:rPr lang="en-US" sz="2400" dirty="0" smtClean="0">
                <a:ea typeface="微软雅黑" panose="020B0503020204020204" pitchFamily="34" charset="-122"/>
                <a:cs typeface="Arial" pitchFamily="34" charset="0"/>
              </a:rPr>
              <a:t>-Only Attack)</a:t>
            </a:r>
            <a:r>
              <a:rPr lang="zh-CN" altLang="en-US" sz="2400" dirty="0" smtClean="0">
                <a:ea typeface="微软雅黑" panose="020B0503020204020204" pitchFamily="34" charset="-122"/>
                <a:cs typeface="Arial" pitchFamily="34" charset="0"/>
              </a:rPr>
              <a:t>唯密文攻击</a:t>
            </a:r>
            <a:endParaRPr lang="en-US" sz="2400" dirty="0" smtClean="0"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0" name="Rectangle 46"/>
          <p:cNvSpPr/>
          <p:nvPr/>
        </p:nvSpPr>
        <p:spPr>
          <a:xfrm>
            <a:off x="340815" y="5928601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cs typeface="Arial"/>
              </a:rPr>
              <a:t>Q:</a:t>
            </a:r>
            <a:r>
              <a:rPr lang="en-US" sz="3200" dirty="0" smtClean="0">
                <a:cs typeface="Arial"/>
              </a:rPr>
              <a:t> Is </a:t>
            </a:r>
            <a:r>
              <a:rPr lang="en-US" altLang="zh-CN" sz="3200" dirty="0" smtClean="0">
                <a:cs typeface="Arial"/>
              </a:rPr>
              <a:t>the adversary strong enough</a:t>
            </a:r>
            <a:r>
              <a:rPr lang="en-US" sz="3200" dirty="0" smtClean="0">
                <a:cs typeface="Arial"/>
              </a:rPr>
              <a:t>? </a:t>
            </a:r>
            <a:r>
              <a:rPr lang="en-US" sz="3200" b="1" u="sng" dirty="0" smtClean="0">
                <a:cs typeface="Arial"/>
              </a:rPr>
              <a:t>A:</a:t>
            </a:r>
            <a:endParaRPr lang="en-US" sz="2000" dirty="0">
              <a:cs typeface="Arial"/>
            </a:endParaRPr>
          </a:p>
        </p:txBody>
      </p:sp>
      <p:sp>
        <p:nvSpPr>
          <p:cNvPr id="61" name="Rectangle 46"/>
          <p:cNvSpPr/>
          <p:nvPr/>
        </p:nvSpPr>
        <p:spPr>
          <a:xfrm>
            <a:off x="6684687" y="5928600"/>
            <a:ext cx="102270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Arial"/>
              </a:rPr>
              <a:t>No!</a:t>
            </a:r>
            <a:endParaRPr lang="en-US" sz="2000" dirty="0">
              <a:cs typeface="Arial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3778432" y="12960"/>
            <a:ext cx="103154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Models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6145303" y="8503"/>
            <a:ext cx="3084021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Perfectly sec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ure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 encryption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156176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781830" y="12960"/>
            <a:ext cx="1309583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Probability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788024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779912" y="1302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163643" y="13028"/>
            <a:ext cx="1614789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Syntax of SKE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5" grpId="0"/>
      <p:bldP spid="37" grpId="0"/>
      <p:bldP spid="39" grpId="0" animBg="1"/>
      <p:bldP spid="40" grpId="0" animBg="1"/>
      <p:bldP spid="42" grpId="0"/>
      <p:bldP spid="46" grpId="0"/>
      <p:bldP spid="51" grpId="0"/>
      <p:bldP spid="52" grpId="0"/>
      <p:bldP spid="59" grpId="0" animBg="1"/>
      <p:bldP spid="60" grpId="0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3.8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0.9|1.5|56.4|4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13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0.5|23.3|28.1|53.4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10.8|0.8|0.4|106.4|13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0.7|8.3|0.4|2.8|1.1|0.7|39.5|6.9|4.3|5.3|28.3|9|0.8|0.8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6|0.7|14.7|0.2|0.3|1.7|1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3.5|0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6396</TotalTime>
  <Words>2083</Words>
  <Application>Microsoft Office PowerPoint</Application>
  <PresentationFormat>全屏显示(4:3)</PresentationFormat>
  <Paragraphs>427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Bradley Hand</vt:lpstr>
      <vt:lpstr>Chalkboard</vt:lpstr>
      <vt:lpstr>华文楷体</vt:lpstr>
      <vt:lpstr>宋体</vt:lpstr>
      <vt:lpstr>微软雅黑</vt:lpstr>
      <vt:lpstr>Arial</vt:lpstr>
      <vt:lpstr>Arial Rounded MT Bold</vt:lpstr>
      <vt:lpstr>Brush Script MT</vt:lpstr>
      <vt:lpstr>Calibri</vt:lpstr>
      <vt:lpstr>Gill Sans MT</vt:lpstr>
      <vt:lpstr>Symbol</vt:lpstr>
      <vt:lpstr>Wingdings</vt:lpstr>
      <vt:lpstr>Office 主题​​</vt:lpstr>
      <vt:lpstr>L3.2: Security Definition of Secret Key Encryption-perfectly secure encryption 第3.2讲：私钥加密的安全性定义-完美安全加密</vt:lpstr>
      <vt:lpstr>Recall</vt:lpstr>
      <vt:lpstr>Outline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-- Introduction</dc:title>
  <dc:creator>User</dc:creator>
  <cp:lastModifiedBy>Jiang</cp:lastModifiedBy>
  <cp:revision>588</cp:revision>
  <cp:lastPrinted>2016-09-13T07:49:11Z</cp:lastPrinted>
  <dcterms:created xsi:type="dcterms:W3CDTF">2011-11-22T17:09:53Z</dcterms:created>
  <dcterms:modified xsi:type="dcterms:W3CDTF">2018-09-21T01:06:06Z</dcterms:modified>
</cp:coreProperties>
</file>