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0" r:id="rId3"/>
    <p:sldId id="445" r:id="rId4"/>
    <p:sldId id="416" r:id="rId5"/>
    <p:sldId id="446" r:id="rId6"/>
    <p:sldId id="417" r:id="rId7"/>
    <p:sldId id="418" r:id="rId8"/>
    <p:sldId id="419" r:id="rId9"/>
    <p:sldId id="447" r:id="rId10"/>
    <p:sldId id="420" r:id="rId11"/>
    <p:sldId id="421" r:id="rId12"/>
    <p:sldId id="448" r:id="rId13"/>
    <p:sldId id="443" r:id="rId14"/>
    <p:sldId id="429" r:id="rId15"/>
    <p:sldId id="430" r:id="rId16"/>
    <p:sldId id="449" r:id="rId17"/>
    <p:sldId id="444" r:id="rId18"/>
    <p:sldId id="432" r:id="rId19"/>
    <p:sldId id="434" r:id="rId20"/>
    <p:sldId id="436" r:id="rId21"/>
    <p:sldId id="325" r:id="rId2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3636" autoAdjust="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7D9BE84-FDB0-4BB8-A851-51004E275E84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88FE8-52DA-4EDF-9178-A504EB9661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8DE01-F05D-41D9-9232-7DA54F2E1FC9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F785F5-9F86-40D3-96CF-6A91DA64D8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9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3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5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8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2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8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40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23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3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Only nerds do Perfect/information</a:t>
            </a:r>
            <a:r>
              <a:rPr lang="en-US" baseline="0" dirty="0" smtClean="0">
                <a:latin typeface="Arial" pitchFamily="34" charset="0"/>
              </a:rPr>
              <a:t> theoretic security.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5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0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4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4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5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1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5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Lecturer: Zoe L. JIANG</a:t>
            </a:r>
            <a:r>
              <a:rPr lang="zh-CN" altLang="en-US" dirty="0" smtClean="0"/>
              <a:t>蒋琳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43174" y="6355080"/>
            <a:ext cx="3730194" cy="365760"/>
          </a:xfrm>
        </p:spPr>
        <p:txBody>
          <a:bodyPr/>
          <a:lstStyle/>
          <a:p>
            <a:r>
              <a:rPr lang="en-US" smtClean="0"/>
              <a:t>S8101034Q-Modern Cryptography-Lect4.1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940" y="5985748"/>
            <a:ext cx="84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Most of the slides come from http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://drona.csa.iisc.ernet.in/~arpita/Cryptography17.html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30498" y="2130425"/>
            <a:ext cx="883399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L</a:t>
            </a:r>
            <a:r>
              <a:rPr lang="en-US" altLang="zh-CN" sz="3600" dirty="0" smtClean="0"/>
              <a:t>4</a:t>
            </a:r>
            <a:r>
              <a:rPr lang="en-US" sz="3600" dirty="0" smtClean="0"/>
              <a:t>.</a:t>
            </a:r>
            <a:r>
              <a:rPr lang="en-US" altLang="zh-CN" sz="3600" dirty="0" smtClean="0"/>
              <a:t>1</a:t>
            </a:r>
            <a:r>
              <a:rPr lang="en-US" sz="3600" dirty="0" smtClean="0"/>
              <a:t>: Provable-perfectly-secure secret key encryption - OTP</a:t>
            </a:r>
            <a:br>
              <a:rPr lang="en-US" sz="3600" dirty="0" smtClean="0"/>
            </a:br>
            <a:r>
              <a:rPr lang="zh-CN" altLang="en-US" sz="3600" dirty="0" smtClean="0"/>
              <a:t>第</a:t>
            </a:r>
            <a:r>
              <a:rPr lang="en-US" altLang="zh-CN" sz="3600" dirty="0" smtClean="0"/>
              <a:t>4.1</a:t>
            </a:r>
            <a:r>
              <a:rPr lang="zh-CN" altLang="en-US" sz="3600" dirty="0" smtClean="0"/>
              <a:t>讲：可证明完美安全的私钥加密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一次一密</a:t>
            </a:r>
            <a:endParaRPr lang="zh-CN" altLang="en-US" sz="3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42005" y="5042370"/>
            <a:ext cx="271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A309</a:t>
            </a:r>
          </a:p>
          <a:p>
            <a:pPr algn="ctr"/>
            <a:r>
              <a:rPr lang="en-US" altLang="zh-CN" dirty="0" smtClean="0"/>
              <a:t>Sept 25, 2018, 15:45-17:30</a:t>
            </a:r>
            <a:endParaRPr lang="zh-CN" altLang="en-US" dirty="0"/>
          </a:p>
        </p:txBody>
      </p:sp>
      <p:sp>
        <p:nvSpPr>
          <p:cNvPr id="14" name="矩形 13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5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144000" cy="5667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err="1" smtClean="0">
                <a:solidFill>
                  <a:srgbClr val="009900"/>
                </a:solidFill>
                <a:ea typeface="Chalkboard" charset="0"/>
                <a:cs typeface="Chalkboard" charset="0"/>
              </a:rPr>
              <a:t>Vernam</a:t>
            </a:r>
            <a:r>
              <a:rPr lang="en-US" sz="30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 Cipher is not all that nice because..</a:t>
            </a:r>
            <a:endParaRPr lang="en-US" sz="3000" kern="0" dirty="0">
              <a:solidFill>
                <a:srgbClr val="0099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722" y="980728"/>
            <a:ext cx="30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ea typeface="Chalkboard" charset="0"/>
                <a:cs typeface="Chalkboard" charset="0"/>
              </a:rPr>
              <a:t>How long is the key?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3722" y="2866282"/>
            <a:ext cx="625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ea typeface="Chalkboard" charset="0"/>
                <a:cs typeface="Chalkboard" charset="0"/>
              </a:rPr>
              <a:t>Can we reuse the keys for multiple messages?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02315" y="2851593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No!!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45080" y="975816"/>
            <a:ext cx="4154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halkboard" charset="0"/>
                <a:cs typeface="Chalkboard" charset="0"/>
              </a:rPr>
              <a:t>length is as long as the message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9632" y="1547500"/>
            <a:ext cx="5869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For long messages hard to agree on long key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9632" y="1979548"/>
            <a:ext cx="7051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What happens the parties cannot predict the message size in advance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6134" y="339379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c </a:t>
            </a:r>
            <a:r>
              <a:rPr lang="en-US" sz="2400" dirty="0">
                <a:ea typeface="Chalkboard" charset="0"/>
                <a:cs typeface="Chalkboard" charset="0"/>
                <a:sym typeface="Symbol"/>
              </a:rPr>
              <a:t>=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m  k, c’ = m’ </a:t>
            </a:r>
            <a:r>
              <a:rPr lang="en-US" sz="2400" dirty="0">
                <a:ea typeface="Chalkboard" charset="0"/>
                <a:cs typeface="Chalkboard" charset="0"/>
                <a:sym typeface="Symbol"/>
              </a:rPr>
              <a:t>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k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8166" y="3791631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c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 c’</a:t>
            </a:r>
            <a:r>
              <a:rPr lang="en-US" sz="2400" dirty="0" smtClean="0">
                <a:ea typeface="Chalkboard" charset="0"/>
                <a:cs typeface="Chalkboard" charset="0"/>
              </a:rPr>
              <a:t> </a:t>
            </a:r>
            <a:r>
              <a:rPr lang="en-US" sz="2400" dirty="0">
                <a:ea typeface="Chalkboard" charset="0"/>
                <a:cs typeface="Chalkboard" charset="0"/>
                <a:sym typeface="Symbol"/>
              </a:rPr>
              <a:t>=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m  </a:t>
            </a:r>
            <a:r>
              <a:rPr lang="en-US" sz="2400" dirty="0"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m’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3810" y="3802386"/>
            <a:ext cx="4257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Adversary learns the difference!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6134" y="4228831"/>
            <a:ext cx="4421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Perfect  security breaks down </a:t>
            </a:r>
            <a:r>
              <a:rPr lang="en-US" sz="2400" dirty="0" smtClean="0">
                <a:ea typeface="Chalkboard" charset="0"/>
                <a:cs typeface="Chalkboard" charset="0"/>
                <a:sym typeface="Wingdings"/>
              </a:rPr>
              <a:t></a:t>
            </a:r>
            <a:r>
              <a:rPr lang="en-US" sz="2400" dirty="0" smtClean="0">
                <a:ea typeface="Chalkboard" charset="0"/>
                <a:cs typeface="Chalkboard" charset="0"/>
              </a:rPr>
              <a:t>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3997" y="3003599"/>
            <a:ext cx="2072395" cy="2912128"/>
            <a:chOff x="10075968" y="2545359"/>
            <a:chExt cx="1604549" cy="238729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chemeClr val="accent2">
                  <a:lumMod val="40000"/>
                  <a:lumOff val="60000"/>
                </a:schemeClr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6" name="Oval 25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21225297">
              <a:off x="10075968" y="3231886"/>
              <a:ext cx="1598091" cy="143815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Bradley Hand" charset="0"/>
                  <a:cs typeface="Bradley Hand" charset="0"/>
                </a:rPr>
                <a:t>VENONA Project: US &amp; UK decrypted Russian Plaintext exploiting the use of  same key to pad many messages </a:t>
              </a:r>
              <a:endParaRPr lang="en-US" dirty="0">
                <a:solidFill>
                  <a:schemeClr val="bg1"/>
                </a:solidFill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" name="Rectangle 8"/>
          <p:cNvSpPr/>
          <p:nvPr/>
        </p:nvSpPr>
        <p:spPr>
          <a:xfrm>
            <a:off x="3635896" y="2866282"/>
            <a:ext cx="5184576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/>
          <p:cNvSpPr/>
          <p:nvPr/>
        </p:nvSpPr>
        <p:spPr>
          <a:xfrm>
            <a:off x="6516216" y="3158246"/>
            <a:ext cx="23042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“You </a:t>
            </a:r>
            <a:r>
              <a:rPr lang="en-US" sz="2400" dirty="0"/>
              <a:t>should never re-use a one-time pad. It’s like toilet paper; if you re-use it, things get messy.”</a:t>
            </a:r>
          </a:p>
        </p:txBody>
      </p:sp>
      <p:pic>
        <p:nvPicPr>
          <p:cNvPr id="35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52" y="3193256"/>
            <a:ext cx="2540000" cy="25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27030" y="5778762"/>
            <a:ext cx="2223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Michael Rabin</a:t>
            </a:r>
            <a:endParaRPr lang="en-US" sz="2400" baseline="-25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4" grpId="0"/>
      <p:bldP spid="11" grpId="0"/>
      <p:bldP spid="12" grpId="0"/>
      <p:bldP spid="16" grpId="0"/>
      <p:bldP spid="17" grpId="0"/>
      <p:bldP spid="15" grpId="0"/>
      <p:bldP spid="18" grpId="0"/>
      <p:bldP spid="33" grpId="0" animBg="1"/>
      <p:bldP spid="3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98355" y="61782"/>
            <a:ext cx="8928992" cy="70672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Key space must be as large as the message space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89677" y="966612"/>
            <a:ext cx="864096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</a:rPr>
              <a:t>Theorem 2.10: If (Gen, </a:t>
            </a:r>
            <a:r>
              <a:rPr lang="en-US" sz="2000" dirty="0" err="1" smtClean="0">
                <a:ea typeface="Chalkboard" charset="0"/>
                <a:cs typeface="Chalkboard" charset="0"/>
              </a:rPr>
              <a:t>Enc</a:t>
            </a:r>
            <a:r>
              <a:rPr lang="en-US" sz="2000" dirty="0" smtClean="0">
                <a:ea typeface="Chalkboard" charset="0"/>
                <a:cs typeface="Chalkboard" charset="0"/>
              </a:rPr>
              <a:t>, Dec) is a perfectly-secure encryption scheme with message space </a:t>
            </a:r>
            <a:r>
              <a:rPr lang="en-US" altLang="zh-CN" sz="20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dirty="0" smtClean="0">
                <a:ea typeface="Chalkboard" charset="0"/>
                <a:cs typeface="Chalkboard" charset="0"/>
              </a:rPr>
              <a:t> and key space </a:t>
            </a:r>
            <a:r>
              <a:rPr lang="en-US" altLang="zh-CN" sz="2000" dirty="0"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2000" dirty="0" smtClean="0">
                <a:ea typeface="Chalkboard" charset="0"/>
                <a:cs typeface="Chalkboard" charset="0"/>
              </a:rPr>
              <a:t>, then | </a:t>
            </a:r>
            <a:r>
              <a:rPr lang="en-US" sz="20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| 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 | </a:t>
            </a:r>
            <a:r>
              <a:rPr lang="en-US" sz="20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dirty="0" smtClean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|</a:t>
            </a:r>
            <a:r>
              <a:rPr lang="en-US" sz="2000" dirty="0" smtClean="0">
                <a:ea typeface="Chalkboard" charset="0"/>
                <a:cs typeface="Chalkboard" charset="0"/>
              </a:rPr>
              <a:t>       </a:t>
            </a:r>
            <a:endParaRPr lang="en-US" sz="20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233377" y="4367303"/>
            <a:ext cx="2985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 m  </a:t>
            </a:r>
            <a:r>
              <a:rPr lang="en-US" sz="20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 </a:t>
            </a:r>
            <a:r>
              <a:rPr lang="en-US" sz="2000" dirty="0" err="1" smtClean="0">
                <a:ea typeface="Chalkboard" charset="0"/>
                <a:cs typeface="Chalkboard" charset="0"/>
                <a:sym typeface="Symbol"/>
              </a:rPr>
              <a:t>s.t.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m  M(c)</a:t>
            </a:r>
            <a:endParaRPr lang="en-US" sz="20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658" y="1862537"/>
            <a:ext cx="877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Proof: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26" y="1862537"/>
            <a:ext cx="2456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Assume | </a:t>
            </a:r>
            <a:r>
              <a:rPr lang="en-US" sz="20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| 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&lt; | </a:t>
            </a:r>
            <a:r>
              <a:rPr lang="en-US" sz="20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dirty="0" smtClean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|</a:t>
            </a: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endParaRPr lang="en-US" sz="2000" dirty="0"/>
          </a:p>
        </p:txBody>
      </p:sp>
      <p:sp>
        <p:nvSpPr>
          <p:cNvPr id="86" name="Rectangle 85"/>
          <p:cNvSpPr/>
          <p:nvPr/>
        </p:nvSpPr>
        <p:spPr>
          <a:xfrm>
            <a:off x="1187624" y="2307748"/>
            <a:ext cx="4114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Let c be a </a:t>
            </a:r>
            <a:r>
              <a:rPr lang="en-US" sz="2000" dirty="0" err="1" smtClean="0">
                <a:ea typeface="Chalkboard" charset="0"/>
                <a:cs typeface="Chalkboard" charset="0"/>
              </a:rPr>
              <a:t>ciphertext</a:t>
            </a:r>
            <a:r>
              <a:rPr lang="en-US" sz="2000" dirty="0" smtClean="0">
                <a:ea typeface="Chalkboard" charset="0"/>
                <a:cs typeface="Chalkboard" charset="0"/>
              </a:rPr>
              <a:t> with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[C = c] &gt; 0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>
            <a:off x="1174426" y="2858101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M(c) := { m | m = Dec</a:t>
            </a:r>
            <a:r>
              <a:rPr lang="en-US" sz="2000" baseline="-25000" dirty="0" smtClean="0">
                <a:ea typeface="Chalkboard" charset="0"/>
                <a:cs typeface="Chalkboard" charset="0"/>
              </a:rPr>
              <a:t>k </a:t>
            </a:r>
            <a:r>
              <a:rPr lang="en-US" sz="2000" dirty="0" smtClean="0">
                <a:ea typeface="Chalkboard" charset="0"/>
                <a:cs typeface="Chalkboard" charset="0"/>
              </a:rPr>
              <a:t>(c) for some k} </a:t>
            </a:r>
          </a:p>
          <a:p>
            <a:r>
              <a:rPr lang="en-US" sz="2000" dirty="0"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        the set of all possible decrypted messages of c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1230625" y="3720230"/>
            <a:ext cx="1046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| M(c) |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43808" y="374519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  <a:sym typeface="Symbol"/>
              </a:rPr>
              <a:t>&lt; | </a:t>
            </a:r>
            <a:r>
              <a:rPr lang="en-US" sz="20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dirty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|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3745198"/>
                <a:ext cx="955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|</a:t>
                </a:r>
                <a:r>
                  <a:rPr lang="en-US" sz="2000" dirty="0">
                    <a:latin typeface="Brush Script MT" panose="03060802040406070304" pitchFamily="66" charset="0"/>
                    <a:ea typeface="Brush Script MT" charset="0"/>
                    <a:cs typeface="Brush Script MT" charset="0"/>
                  </a:rPr>
                  <a:t>K</a:t>
                </a:r>
                <a:r>
                  <a:rPr lang="en-US" sz="2000" dirty="0">
                    <a:ea typeface="Brush Script MT" charset="0"/>
                    <a:cs typeface="Brush Script MT" charset="0"/>
                  </a:rPr>
                  <a:t> </a:t>
                </a:r>
                <a:r>
                  <a:rPr lang="en-US" sz="2000" dirty="0"/>
                  <a:t>|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45198"/>
                <a:ext cx="955711" cy="400110"/>
              </a:xfrm>
              <a:prstGeom prst="rect">
                <a:avLst/>
              </a:prstGeom>
              <a:blipFill>
                <a:blip r:embed="rId3"/>
                <a:stretch>
                  <a:fillRect t="-10606" r="-5769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58506" y="5014376"/>
            <a:ext cx="2492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solidFill>
                  <a:srgbClr val="FF0000"/>
                </a:solidFill>
                <a:ea typeface="Chalkboard" charset="0"/>
                <a:cs typeface="Chalkboard" charset="0"/>
              </a:rPr>
              <a:t> [M = m | C = c] = 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  </a:t>
            </a:r>
            <a:r>
              <a:rPr lang="en-US" sz="2000" dirty="0">
                <a:ea typeface="Chalkboard" charset="0"/>
                <a:cs typeface="Chalkboard" charset="0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03162" y="5030609"/>
            <a:ext cx="542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</a:rPr>
              <a:t>0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2316" y="5014376"/>
            <a:ext cx="148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 </a:t>
            </a:r>
            <a:r>
              <a:rPr lang="en-US" sz="2000" dirty="0" err="1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Pr</a:t>
            </a:r>
            <a:r>
              <a:rPr lang="en-US" sz="2000" dirty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 [M = m]</a:t>
            </a:r>
            <a:endParaRPr lang="en-US" sz="20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926704" y="2373274"/>
            <a:ext cx="3932604" cy="2412848"/>
            <a:chOff x="4281689" y="3573016"/>
            <a:chExt cx="3386655" cy="2412848"/>
          </a:xfrm>
        </p:grpSpPr>
        <p:sp>
          <p:nvSpPr>
            <p:cNvPr id="97" name="Cloud Callout 96"/>
            <p:cNvSpPr/>
            <p:nvPr/>
          </p:nvSpPr>
          <p:spPr>
            <a:xfrm>
              <a:off x="4355976" y="3573016"/>
              <a:ext cx="3312368" cy="241284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ea typeface="Chalkboard" charset="0"/>
                <a:cs typeface="Chalkboard" charset="0"/>
              </a:endParaRPr>
            </a:p>
          </p:txBody>
        </p: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4281689" y="4151114"/>
              <a:ext cx="326533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 sz="2000" dirty="0" smtClean="0">
                  <a:ea typeface="Chalkboard" charset="0"/>
                  <a:cs typeface="Chalkboard" charset="0"/>
                </a:rPr>
                <a:t>Assume for instance uniform distribution over M (any dist. where every message occurs with non-zero </a:t>
              </a:r>
              <a:r>
                <a:rPr lang="en-US" sz="2000" dirty="0" err="1" smtClean="0">
                  <a:ea typeface="Chalkboard" charset="0"/>
                  <a:cs typeface="Chalkboard" charset="0"/>
                </a:rPr>
                <a:t>prob</a:t>
              </a:r>
              <a:r>
                <a:rPr lang="en-US" sz="2000" dirty="0" smtClean="0">
                  <a:ea typeface="Chalkboard" charset="0"/>
                  <a:cs typeface="Chalkboard" charset="0"/>
                </a:rPr>
                <a:t> is fine)</a:t>
              </a:r>
              <a:endParaRPr lang="en-US" sz="2000" baseline="-250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258506" y="5620910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No perfect Security!</a:t>
            </a:r>
            <a:endParaRPr lang="en-US" sz="2000" dirty="0"/>
          </a:p>
        </p:txBody>
      </p:sp>
      <p:sp>
        <p:nvSpPr>
          <p:cNvPr id="94" name="Rectangle 93"/>
          <p:cNvSpPr/>
          <p:nvPr/>
        </p:nvSpPr>
        <p:spPr>
          <a:xfrm>
            <a:off x="5595554" y="5473417"/>
            <a:ext cx="3203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Show the other limitation is inevitable too!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738092" y="1409584"/>
            <a:ext cx="2176630" cy="2611421"/>
            <a:chOff x="10081255" y="2545359"/>
            <a:chExt cx="1685253" cy="2452406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05" name="Oval 104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6" name="TextBox 105"/>
            <p:cNvSpPr txBox="1"/>
            <p:nvPr/>
          </p:nvSpPr>
          <p:spPr>
            <a:xfrm rot="21225297">
              <a:off x="10081255" y="2887807"/>
              <a:ext cx="1685253" cy="210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ea typeface="Bradley Hand" charset="0"/>
                  <a:cs typeface="Bradley Hand" charset="0"/>
                </a:rPr>
                <a:t>OTP</a:t>
              </a:r>
              <a:r>
                <a:rPr lang="en-US" sz="2800" dirty="0">
                  <a:ea typeface="Bradley Hand" charset="0"/>
                  <a:cs typeface="Bradley Hand" charset="0"/>
                </a:rPr>
                <a:t> </a:t>
              </a:r>
              <a:r>
                <a:rPr lang="en-US" sz="2800" dirty="0" smtClean="0">
                  <a:ea typeface="Bradley Hand" charset="0"/>
                  <a:cs typeface="Bradley Hand" charset="0"/>
                </a:rPr>
                <a:t>is optimal key length-wise and key usability-wise </a:t>
              </a:r>
              <a:endParaRPr lang="en-US" sz="2800" dirty="0"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6" grpId="0"/>
      <p:bldP spid="3" grpId="0"/>
      <p:bldP spid="4" grpId="0"/>
      <p:bldP spid="86" grpId="0"/>
      <p:bldP spid="88" grpId="0"/>
      <p:bldP spid="89" grpId="0"/>
      <p:bldP spid="5" grpId="0"/>
      <p:bldP spid="6" grpId="0"/>
      <p:bldP spid="7" grpId="0"/>
      <p:bldP spid="90" grpId="0"/>
      <p:bldP spid="8" grpId="0"/>
      <p:bldP spid="92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secret key </a:t>
            </a:r>
            <a:r>
              <a:rPr lang="en-US" altLang="zh-CN" sz="2800" dirty="0"/>
              <a:t>encryption </a:t>
            </a:r>
            <a:r>
              <a:rPr lang="en-US" altLang="zh-CN" sz="2800" dirty="0" smtClean="0"/>
              <a:t>construction</a:t>
            </a:r>
          </a:p>
          <a:p>
            <a:r>
              <a:rPr lang="en-US" altLang="zh-CN" sz="2800" dirty="0" smtClean="0"/>
              <a:t>Security proof of the secret key encryption construction</a:t>
            </a:r>
          </a:p>
          <a:p>
            <a:r>
              <a:rPr lang="en-US" altLang="zh-CN" sz="2800" dirty="0"/>
              <a:t>Limitations of perfect secrecy</a:t>
            </a:r>
          </a:p>
          <a:p>
            <a:r>
              <a:rPr lang="en-US" altLang="zh-CN" sz="2800" b="1" dirty="0"/>
              <a:t>More definitions of Perfect Security and their equivalence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44624"/>
            <a:ext cx="8928992" cy="5040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200" dirty="0">
                <a:latin typeface="+mn-lt"/>
              </a:rPr>
              <a:t>Perfectly-secure </a:t>
            </a:r>
            <a:r>
              <a:rPr lang="en-US" sz="3200" dirty="0" smtClean="0">
                <a:latin typeface="+mn-lt"/>
              </a:rPr>
              <a:t>encryption: equivalent definition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1520" y="908720"/>
            <a:ext cx="8784976" cy="2110848"/>
            <a:chOff x="179512" y="908720"/>
            <a:chExt cx="8784976" cy="2110848"/>
          </a:xfrm>
        </p:grpSpPr>
        <p:sp>
          <p:nvSpPr>
            <p:cNvPr id="2" name="Rectangle 1"/>
            <p:cNvSpPr/>
            <p:nvPr/>
          </p:nvSpPr>
          <p:spPr>
            <a:xfrm>
              <a:off x="179512" y="908720"/>
              <a:ext cx="8640960" cy="2110848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>
              <a:off x="179512" y="922223"/>
              <a:ext cx="87849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2060"/>
                  </a:solidFill>
                </a:rPr>
                <a:t>Definition 2.3 Perfectly-secure Encryption (Shannon’s Definition)</a:t>
              </a:r>
              <a:r>
                <a:rPr lang="en-US" sz="2400" dirty="0" smtClean="0"/>
                <a:t>: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115616" y="1498399"/>
              <a:ext cx="71287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 sz="2400" dirty="0" err="1"/>
                <a:t>Pr</a:t>
              </a:r>
              <a:r>
                <a:rPr lang="en-US" sz="2400" dirty="0"/>
                <a:t>[</a:t>
              </a:r>
              <a:r>
                <a:rPr lang="en-US" sz="2400" dirty="0">
                  <a:ea typeface="Britannic Bold" charset="0"/>
                  <a:cs typeface="Britannic Bold" charset="0"/>
                </a:rPr>
                <a:t>M</a:t>
              </a:r>
              <a:r>
                <a:rPr lang="en-US" sz="2400" dirty="0"/>
                <a:t>  = m | </a:t>
              </a:r>
              <a:r>
                <a:rPr lang="en-US" sz="2400" dirty="0">
                  <a:ea typeface="Britannic Bold" charset="0"/>
                  <a:cs typeface="Britannic Bold" charset="0"/>
                </a:rPr>
                <a:t>C</a:t>
              </a:r>
              <a:r>
                <a:rPr lang="en-US" sz="2400" dirty="0"/>
                <a:t>  = c] = </a:t>
              </a:r>
              <a:r>
                <a:rPr lang="en-US" sz="2400" dirty="0" err="1"/>
                <a:t>Pr</a:t>
              </a:r>
              <a:r>
                <a:rPr lang="en-US" sz="2400" dirty="0"/>
                <a:t> [</a:t>
              </a:r>
              <a:r>
                <a:rPr lang="en-US" sz="2400" dirty="0">
                  <a:ea typeface="Britannic Bold" charset="0"/>
                  <a:cs typeface="Britannic Bold" charset="0"/>
                </a:rPr>
                <a:t>M</a:t>
              </a:r>
              <a:r>
                <a:rPr lang="en-US" sz="2400" dirty="0"/>
                <a:t>  = m] </a:t>
              </a:r>
              <a:r>
                <a:rPr lang="en-US" sz="2400" dirty="0" smtClean="0">
                  <a:solidFill>
                    <a:srgbClr val="0000FF"/>
                  </a:solidFill>
                </a:rPr>
                <a:t>, </a:t>
              </a:r>
              <a:r>
                <a:rPr lang="en-US" sz="2400" dirty="0" smtClean="0">
                  <a:sym typeface="Symbol"/>
                </a:rPr>
                <a:t> m  </a:t>
              </a:r>
              <a:r>
                <a:rPr lang="en-US" sz="2400" dirty="0" smtClean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sz="2400" dirty="0" smtClean="0">
                  <a:sym typeface="Symbol"/>
                </a:rPr>
                <a:t>, c  </a:t>
              </a:r>
              <a:r>
                <a:rPr lang="en-US" sz="2400" dirty="0" smtClean="0">
                  <a:latin typeface="Brush Script MT" panose="03060802040406070304" pitchFamily="66" charset="0"/>
                  <a:sym typeface="Symbol"/>
                </a:rPr>
                <a:t>C</a:t>
              </a:r>
              <a:r>
                <a:rPr lang="en-US" sz="2400" dirty="0" smtClean="0">
                  <a:sym typeface="Symbol"/>
                </a:rPr>
                <a:t>  </a:t>
              </a:r>
              <a:r>
                <a:rPr lang="en-US" sz="2400" dirty="0" smtClean="0"/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512" y="2067894"/>
              <a:ext cx="82089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Interpretation: probability of knowing a plain-text remains the same </a:t>
              </a:r>
              <a:r>
                <a:rPr lang="en-US" sz="2400" dirty="0" smtClean="0">
                  <a:solidFill>
                    <a:srgbClr val="009900"/>
                  </a:solidFill>
                </a:rPr>
                <a:t>before</a:t>
              </a:r>
              <a:r>
                <a:rPr lang="en-US" sz="2400" dirty="0" smtClean="0"/>
                <a:t> and </a:t>
              </a:r>
              <a:r>
                <a:rPr lang="en-US" sz="2400" dirty="0" smtClean="0">
                  <a:solidFill>
                    <a:srgbClr val="0000FF"/>
                  </a:solidFill>
                </a:rPr>
                <a:t>after</a:t>
              </a:r>
              <a:r>
                <a:rPr lang="en-US" sz="2400" dirty="0" smtClean="0"/>
                <a:t> seeing the cipher-text</a:t>
              </a:r>
              <a:endParaRPr lang="en-IN" sz="2400" dirty="0"/>
            </a:p>
          </p:txBody>
        </p:sp>
      </p:grpSp>
      <p:sp>
        <p:nvSpPr>
          <p:cNvPr id="18" name="Rectangle 8"/>
          <p:cNvSpPr/>
          <p:nvPr/>
        </p:nvSpPr>
        <p:spPr>
          <a:xfrm>
            <a:off x="13709" y="4163317"/>
            <a:ext cx="9144000" cy="2214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94843" y="4177618"/>
            <a:ext cx="8964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Theorem 2.11: A scheme (Gen, </a:t>
            </a:r>
            <a:r>
              <a:rPr lang="en-US" sz="2400" dirty="0" err="1" smtClean="0">
                <a:ea typeface="Chalkboard" charset="0"/>
                <a:cs typeface="Chalkboard" charset="0"/>
              </a:rPr>
              <a:t>Enc</a:t>
            </a:r>
            <a:r>
              <a:rPr lang="en-US" sz="2400" dirty="0" smtClean="0">
                <a:ea typeface="Chalkboard" charset="0"/>
                <a:cs typeface="Chalkboard" charset="0"/>
              </a:rPr>
              <a:t>, Dec) with </a:t>
            </a:r>
            <a:r>
              <a:rPr lang="en-US" sz="2400" dirty="0">
                <a:ea typeface="Chalkboard" charset="0"/>
                <a:cs typeface="Chalkboard" charset="0"/>
              </a:rPr>
              <a:t>| </a:t>
            </a:r>
            <a:r>
              <a:rPr lang="en-US" sz="2400" dirty="0"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2400" dirty="0">
                <a:ea typeface="Brush Script MT" charset="0"/>
                <a:cs typeface="Brush Script MT" charset="0"/>
              </a:rPr>
              <a:t> </a:t>
            </a:r>
            <a:r>
              <a:rPr lang="en-US" sz="2400" dirty="0">
                <a:ea typeface="Chalkboard" charset="0"/>
                <a:cs typeface="Chalkboard" charset="0"/>
              </a:rPr>
              <a:t>|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= </a:t>
            </a:r>
            <a:r>
              <a:rPr lang="en-US" sz="2400" dirty="0">
                <a:ea typeface="Chalkboard" charset="0"/>
                <a:cs typeface="Chalkboard" charset="0"/>
                <a:sym typeface="Symbol"/>
              </a:rPr>
              <a:t>| </a:t>
            </a:r>
            <a:r>
              <a:rPr lang="en-US" sz="24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400" dirty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| = | </a:t>
            </a:r>
            <a:r>
              <a:rPr lang="en-US" sz="24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C</a:t>
            </a:r>
            <a:r>
              <a:rPr lang="en-US" sz="2400" dirty="0" smtClean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|</a:t>
            </a:r>
            <a:r>
              <a:rPr lang="en-US" sz="2400" dirty="0" smtClean="0">
                <a:ea typeface="Chalkboard" charset="0"/>
                <a:cs typeface="Chalkboard" charset="0"/>
              </a:rPr>
              <a:t>  is perfectly secure if and only if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1" name="Rectangle 1"/>
          <p:cNvSpPr/>
          <p:nvPr/>
        </p:nvSpPr>
        <p:spPr>
          <a:xfrm>
            <a:off x="457200" y="4940545"/>
            <a:ext cx="720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(</a:t>
            </a:r>
            <a:r>
              <a:rPr lang="en-US" sz="2400" dirty="0" err="1" smtClean="0">
                <a:ea typeface="Chalkboard" charset="0"/>
                <a:cs typeface="Chalkboard" charset="0"/>
              </a:rPr>
              <a:t>i</a:t>
            </a:r>
            <a:r>
              <a:rPr lang="en-US" sz="2400" dirty="0" smtClean="0">
                <a:ea typeface="Chalkboard" charset="0"/>
                <a:cs typeface="Chalkboard" charset="0"/>
              </a:rPr>
              <a:t>) Every key k is chosen with probability </a:t>
            </a:r>
            <a:r>
              <a:rPr lang="en-US" sz="2400" b="1" dirty="0" smtClean="0">
                <a:ea typeface="Chalkboard" charset="0"/>
                <a:cs typeface="Chalkboard" charset="0"/>
              </a:rPr>
              <a:t>1/</a:t>
            </a:r>
            <a:r>
              <a:rPr lang="en-US" sz="2400" b="1" dirty="0">
                <a:ea typeface="Chalkboard" charset="0"/>
                <a:cs typeface="Chalkboard" charset="0"/>
              </a:rPr>
              <a:t> | </a:t>
            </a:r>
            <a:r>
              <a:rPr lang="en-US" sz="2400" b="1" dirty="0"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2400" b="1" dirty="0">
                <a:ea typeface="Brush Script MT" charset="0"/>
                <a:cs typeface="Brush Script MT" charset="0"/>
              </a:rPr>
              <a:t> </a:t>
            </a:r>
            <a:r>
              <a:rPr lang="en-US" sz="2400" b="1" dirty="0">
                <a:ea typeface="Chalkboard" charset="0"/>
                <a:cs typeface="Chalkboard" charset="0"/>
              </a:rPr>
              <a:t>|</a:t>
            </a:r>
            <a:r>
              <a:rPr lang="en-US" sz="2400" dirty="0" smtClean="0">
                <a:ea typeface="Chalkboard" charset="0"/>
                <a:cs typeface="Chalkboard" charset="0"/>
              </a:rPr>
              <a:t> by Gen.</a:t>
            </a:r>
            <a:endParaRPr lang="en-US" sz="2400" dirty="0"/>
          </a:p>
        </p:txBody>
      </p:sp>
      <p:sp>
        <p:nvSpPr>
          <p:cNvPr id="22" name="Rectangle 24"/>
          <p:cNvSpPr/>
          <p:nvPr/>
        </p:nvSpPr>
        <p:spPr>
          <a:xfrm>
            <a:off x="457200" y="5487615"/>
            <a:ext cx="7888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(ii) For every m in </a:t>
            </a:r>
            <a:r>
              <a:rPr lang="en-US" sz="2400" dirty="0">
                <a:ea typeface="Brush Script MT" charset="0"/>
                <a:cs typeface="Brush Script MT" charset="0"/>
                <a:sym typeface="Symbol"/>
              </a:rPr>
              <a:t>M </a:t>
            </a:r>
            <a:r>
              <a:rPr lang="en-US" sz="2400" dirty="0" smtClean="0">
                <a:ea typeface="Brush Script MT" charset="0"/>
                <a:cs typeface="Brush Script MT" charset="0"/>
                <a:sym typeface="Symbol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and every c in </a:t>
            </a:r>
            <a:r>
              <a:rPr lang="en-US" sz="2400" dirty="0" smtClean="0">
                <a:ea typeface="Brush Script MT" charset="0"/>
                <a:cs typeface="Brush Script MT" charset="0"/>
                <a:sym typeface="Symbol"/>
              </a:rPr>
              <a:t>C, 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there is a </a:t>
            </a:r>
            <a:r>
              <a:rPr lang="en-US" sz="2400" b="1" dirty="0" smtClean="0">
                <a:ea typeface="Chalkboard" charset="0"/>
                <a:cs typeface="Chalkboard" charset="0"/>
                <a:sym typeface="Symbol"/>
              </a:rPr>
              <a:t>unique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</a:rPr>
              <a:t>key k </a:t>
            </a:r>
          </a:p>
          <a:p>
            <a:r>
              <a:rPr lang="en-US" sz="2400" dirty="0">
                <a:ea typeface="Chalkboard" charset="0"/>
                <a:cs typeface="Chalkboard" charset="0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</a:rPr>
              <a:t>     </a:t>
            </a:r>
            <a:r>
              <a:rPr lang="en-US" sz="2400" dirty="0" err="1" smtClean="0">
                <a:ea typeface="Chalkboard" charset="0"/>
                <a:cs typeface="Chalkboard" charset="0"/>
              </a:rPr>
              <a:t>s.t.</a:t>
            </a:r>
            <a:r>
              <a:rPr lang="en-US" sz="2400" dirty="0" smtClean="0">
                <a:ea typeface="Chalkboard" charset="0"/>
                <a:cs typeface="Chalkboard" charset="0"/>
              </a:rPr>
              <a:t>  </a:t>
            </a:r>
            <a:r>
              <a:rPr lang="en-US" sz="2400" dirty="0" err="1" smtClean="0">
                <a:ea typeface="Chalkboard" charset="0"/>
                <a:cs typeface="Chalkboard" charset="0"/>
              </a:rPr>
              <a:t>Enc</a:t>
            </a:r>
            <a:r>
              <a:rPr lang="en-US" sz="2400" baseline="-25000" dirty="0" err="1" smtClean="0">
                <a:ea typeface="Chalkboard" charset="0"/>
                <a:cs typeface="Chalkboard" charset="0"/>
              </a:rPr>
              <a:t>k</a:t>
            </a:r>
            <a:r>
              <a:rPr lang="en-US" sz="2400" dirty="0" smtClean="0">
                <a:ea typeface="Chalkboard" charset="0"/>
                <a:cs typeface="Chalkboard" charset="0"/>
              </a:rPr>
              <a:t>(m) = c.</a:t>
            </a:r>
            <a:endParaRPr lang="en-US" sz="240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3709" y="3328109"/>
            <a:ext cx="8928992" cy="101882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Shannon’s Theorem</a:t>
            </a:r>
          </a:p>
        </p:txBody>
      </p:sp>
      <p:grpSp>
        <p:nvGrpSpPr>
          <p:cNvPr id="24" name="Group 26"/>
          <p:cNvGrpSpPr/>
          <p:nvPr/>
        </p:nvGrpSpPr>
        <p:grpSpPr>
          <a:xfrm>
            <a:off x="2699792" y="2213373"/>
            <a:ext cx="3011669" cy="3556611"/>
            <a:chOff x="10015828" y="1998891"/>
            <a:chExt cx="1631090" cy="2387295"/>
          </a:xfrm>
        </p:grpSpPr>
        <p:pic>
          <p:nvPicPr>
            <p:cNvPr id="25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828" y="2243751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6" name="Oval 28"/>
            <p:cNvSpPr/>
            <p:nvPr/>
          </p:nvSpPr>
          <p:spPr>
            <a:xfrm>
              <a:off x="10519887" y="1998891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37"/>
            <p:cNvSpPr txBox="1"/>
            <p:nvPr/>
          </p:nvSpPr>
          <p:spPr>
            <a:xfrm rot="21225297">
              <a:off x="10055147" y="2260378"/>
              <a:ext cx="1591771" cy="20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a typeface="Bradley Hand" charset="0"/>
                  <a:cs typeface="Bradley Hand" charset="0"/>
                </a:rPr>
                <a:t>-Easy to check (</a:t>
              </a:r>
              <a:r>
                <a:rPr lang="en-US" sz="2800" dirty="0" err="1" smtClean="0">
                  <a:ea typeface="Bradley Hand" charset="0"/>
                  <a:cs typeface="Bradley Hand" charset="0"/>
                </a:rPr>
                <a:t>i</a:t>
              </a:r>
              <a:r>
                <a:rPr lang="en-US" sz="2800" dirty="0" smtClean="0">
                  <a:ea typeface="Bradley Hand" charset="0"/>
                  <a:cs typeface="Bradley Hand" charset="0"/>
                </a:rPr>
                <a:t>) and (ii). </a:t>
              </a:r>
            </a:p>
            <a:p>
              <a:r>
                <a:rPr lang="en-US" sz="2800" dirty="0" smtClean="0">
                  <a:ea typeface="Bradley Hand" charset="0"/>
                  <a:cs typeface="Bradley Hand" charset="0"/>
                </a:rPr>
                <a:t>-No need of any probability calculation unlike original perfect security definition</a:t>
              </a:r>
              <a:endParaRPr lang="en-US" sz="2800" dirty="0"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496" y="1628800"/>
            <a:ext cx="9036496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44016" y="-27384"/>
            <a:ext cx="932452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200" dirty="0">
                <a:latin typeface="+mn-lt"/>
              </a:rPr>
              <a:t>Perfect </a:t>
            </a:r>
            <a:r>
              <a:rPr lang="en-US" sz="3200" dirty="0" smtClean="0">
                <a:latin typeface="+mn-lt"/>
              </a:rPr>
              <a:t>secrecy </a:t>
            </a:r>
            <a:r>
              <a:rPr lang="en-US" sz="3200" dirty="0">
                <a:latin typeface="+mn-lt"/>
              </a:rPr>
              <a:t>as an </a:t>
            </a:r>
            <a:r>
              <a:rPr lang="en-US" sz="3200" dirty="0" smtClean="0">
                <a:latin typeface="+mn-lt"/>
              </a:rPr>
              <a:t>indistinguishability </a:t>
            </a:r>
            <a:r>
              <a:rPr lang="en-US" sz="3200" dirty="0">
                <a:latin typeface="+mn-lt"/>
              </a:rPr>
              <a:t>game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23528" y="764704"/>
            <a:ext cx="8352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- Formulated as a </a:t>
            </a:r>
            <a:r>
              <a:rPr lang="en-US" sz="2400" dirty="0" smtClean="0">
                <a:solidFill>
                  <a:srgbClr val="0000FF"/>
                </a:solidFill>
              </a:rPr>
              <a:t>challenge-response game</a:t>
            </a:r>
            <a:r>
              <a:rPr lang="en-US" sz="2400" dirty="0" smtClean="0"/>
              <a:t> between adv. </a:t>
            </a:r>
            <a:r>
              <a:rPr lang="en-US" sz="2400" dirty="0"/>
              <a:t>a</a:t>
            </a:r>
            <a:r>
              <a:rPr lang="en-US" sz="2400" dirty="0" smtClean="0"/>
              <a:t>nd a challenger 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987824" y="1700808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 = </a:t>
            </a:r>
            <a:r>
              <a:rPr lang="en-US" sz="2000" dirty="0" smtClean="0"/>
              <a:t>(Gen, Enc, Dec), </a:t>
            </a:r>
            <a:r>
              <a:rPr lang="en-US" sz="20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endParaRPr lang="en-US" sz="2000" dirty="0" smtClean="0">
              <a:solidFill>
                <a:srgbClr val="0000FF"/>
              </a:solidFill>
              <a:latin typeface="Brush Script MT" panose="03060802040406070304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28184" y="1979548"/>
            <a:ext cx="2900749" cy="2249473"/>
            <a:chOff x="6495787" y="2164794"/>
            <a:chExt cx="2900749" cy="22494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95787" y="2492896"/>
              <a:ext cx="1964645" cy="1921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495787" y="2164794"/>
              <a:ext cx="29007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Hypothetical challenger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9752" y="2412757"/>
            <a:ext cx="3888432" cy="830997"/>
            <a:chOff x="2627784" y="2566065"/>
            <a:chExt cx="3888432" cy="83099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627784" y="2996952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707904" y="2566065"/>
              <a:ext cx="1503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  </a:t>
              </a:r>
              <a:r>
                <a:rPr lang="en-US" sz="2000" dirty="0" smtClean="0">
                  <a:sym typeface="Symbol"/>
                </a:rPr>
                <a:t> </a:t>
              </a:r>
              <a:r>
                <a:rPr lang="en-US" sz="2000" dirty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sz="2000" dirty="0" smtClean="0"/>
                <a:t> 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2843808" y="2996952"/>
              <a:ext cx="3672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(freedom to choose any pair)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84368" y="2555612"/>
            <a:ext cx="1359768" cy="1038890"/>
            <a:chOff x="7892752" y="2132856"/>
            <a:chExt cx="1359768" cy="103889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72400" y="2132856"/>
              <a:ext cx="57606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7892752" y="2771636"/>
              <a:ext cx="13597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b</a:t>
              </a:r>
              <a:r>
                <a:rPr lang="en-US" sz="2000" dirty="0" smtClean="0">
                  <a:sym typeface="Symbol"/>
                </a:rPr>
                <a:t>{0,1}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9752" y="3276853"/>
            <a:ext cx="3816424" cy="430887"/>
            <a:chOff x="2627784" y="3430161"/>
            <a:chExt cx="3816424" cy="430887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627784" y="3861048"/>
              <a:ext cx="3816424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644280" y="3430161"/>
              <a:ext cx="2295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c </a:t>
              </a:r>
              <a:r>
                <a:rPr lang="en-US" sz="2000" dirty="0" smtClean="0">
                  <a:sym typeface="Symbol"/>
                </a:rPr>
                <a:t> </a:t>
              </a:r>
              <a:r>
                <a:rPr lang="en-US" sz="2000" dirty="0" err="1" smtClean="0">
                  <a:sym typeface="Symbol"/>
                </a:rPr>
                <a:t>Enc</a:t>
              </a:r>
              <a:r>
                <a:rPr lang="en-US" sz="2000" baseline="-25000" dirty="0" err="1" smtClean="0">
                  <a:sym typeface="Symbol"/>
                </a:rPr>
                <a:t>k</a:t>
              </a:r>
              <a:r>
                <a:rPr lang="en-US" sz="2000" dirty="0" smtClean="0">
                  <a:sym typeface="Symbol"/>
                </a:rPr>
                <a:t>(</a:t>
              </a:r>
              <a:r>
                <a:rPr lang="en-US" sz="2000" dirty="0" err="1" smtClean="0">
                  <a:sym typeface="Symbol"/>
                </a:rPr>
                <a:t>m</a:t>
              </a:r>
              <a:r>
                <a:rPr lang="en-US" sz="2000" baseline="-25000" dirty="0" err="1" smtClean="0">
                  <a:sym typeface="Symbol"/>
                </a:rPr>
                <a:t>b</a:t>
              </a:r>
              <a:r>
                <a:rPr lang="en-US" sz="2000" dirty="0" smtClean="0">
                  <a:sym typeface="Symbol"/>
                </a:rPr>
                <a:t>)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1760" y="3924925"/>
            <a:ext cx="3816424" cy="830997"/>
            <a:chOff x="2699792" y="4078233"/>
            <a:chExt cx="3816424" cy="83099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699792" y="4509120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4004320" y="4078233"/>
              <a:ext cx="2295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b’ </a:t>
              </a:r>
              <a:r>
                <a:rPr lang="en-US" sz="2000" dirty="0" smtClean="0">
                  <a:sym typeface="Symbol"/>
                </a:rPr>
                <a:t> {0, 1}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2699792" y="4509120"/>
              <a:ext cx="38164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(</a:t>
              </a:r>
              <a:r>
                <a:rPr lang="en-US" sz="2000" dirty="0">
                  <a:sym typeface="Symbol"/>
                </a:rPr>
                <a:t>G</a:t>
              </a:r>
              <a:r>
                <a:rPr lang="en-US" sz="2000" dirty="0" smtClean="0">
                  <a:sym typeface="Symbol"/>
                </a:rPr>
                <a:t>uess about encrypted message)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1916832"/>
            <a:ext cx="2232248" cy="2901806"/>
            <a:chOff x="251520" y="1719392"/>
            <a:chExt cx="2232248" cy="290180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894" y="2497063"/>
              <a:ext cx="1847850" cy="172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95535" y="4221088"/>
              <a:ext cx="1870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I can break 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51520" y="1719392"/>
              <a:ext cx="223224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Comp. unbounded attacker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88224" y="4077072"/>
            <a:ext cx="2088232" cy="764099"/>
            <a:chOff x="251520" y="3990662"/>
            <a:chExt cx="2088232" cy="764099"/>
          </a:xfrm>
        </p:grpSpPr>
        <p:grpSp>
          <p:nvGrpSpPr>
            <p:cNvPr id="54" name="Group 53"/>
            <p:cNvGrpSpPr/>
            <p:nvPr/>
          </p:nvGrpSpPr>
          <p:grpSpPr>
            <a:xfrm>
              <a:off x="827584" y="4230633"/>
              <a:ext cx="783704" cy="524128"/>
              <a:chOff x="1534541" y="2595355"/>
              <a:chExt cx="783704" cy="52412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40495" y="2595355"/>
                <a:ext cx="712911" cy="494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1534541" y="2657818"/>
                <a:ext cx="78370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/>
                  <a:t>Gen</a:t>
                </a:r>
                <a:endParaRPr lang="en-US" sz="24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251520" y="4509120"/>
              <a:ext cx="5820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553618" y="4509120"/>
              <a:ext cx="7861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3498" y="4134678"/>
              <a:ext cx="426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k</a:t>
              </a:r>
              <a:endParaRPr lang="en-US" sz="2400" baseline="30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59" name="Picture 2" descr="https://encrypted-tbn2.gstatic.com/images?q=tbn:ANd9GcSwsTqLN4QJQ_gBHvsPOVo5uM-ChpYI_wzBq-lnR91wydomJrIkUCXi65x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990662"/>
              <a:ext cx="216024" cy="518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496" y="5013176"/>
            <a:ext cx="37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/>
              <a:t>Game output 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23528" y="5454516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Ø"/>
            </a:pPr>
            <a:r>
              <a:rPr lang="en-US" sz="2000" dirty="0" smtClean="0"/>
              <a:t>1 if b = b’ 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Attacker won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323528" y="5877272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Ø"/>
            </a:pPr>
            <a:r>
              <a:rPr lang="en-US" sz="2000" dirty="0" smtClean="0"/>
              <a:t>0 if b ≠ b’ 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Attacker lost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/>
      <p:bldP spid="76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107504" y="3356992"/>
            <a:ext cx="88569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44016" y="-27384"/>
            <a:ext cx="932452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+mn-lt"/>
              </a:rPr>
              <a:t>Perfect </a:t>
            </a:r>
            <a:r>
              <a:rPr lang="en-US" dirty="0" smtClean="0">
                <a:latin typeface="+mn-lt"/>
              </a:rPr>
              <a:t>secrecy </a:t>
            </a:r>
            <a:r>
              <a:rPr lang="en-US" dirty="0">
                <a:latin typeface="+mn-lt"/>
              </a:rPr>
              <a:t>as an </a:t>
            </a:r>
            <a:r>
              <a:rPr lang="en-US" dirty="0" smtClean="0">
                <a:latin typeface="+mn-lt"/>
              </a:rPr>
              <a:t>indistinguishability </a:t>
            </a:r>
            <a:r>
              <a:rPr lang="en-US" dirty="0">
                <a:latin typeface="+mn-lt"/>
              </a:rPr>
              <a:t>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944" y="620688"/>
            <a:ext cx="790590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202894" y="663893"/>
            <a:ext cx="2953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 = </a:t>
            </a:r>
            <a:r>
              <a:rPr lang="en-US" sz="2000" dirty="0" smtClean="0"/>
              <a:t>(Gen, Enc, Dec), </a:t>
            </a:r>
            <a:r>
              <a:rPr lang="en-US" sz="20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endParaRPr lang="en-US" sz="2000" dirty="0" smtClean="0">
              <a:solidFill>
                <a:srgbClr val="0000FF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908025"/>
            <a:ext cx="1718841" cy="115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2635906" y="1091061"/>
            <a:ext cx="3338937" cy="400110"/>
            <a:chOff x="2627784" y="2566065"/>
            <a:chExt cx="3816424" cy="66685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627784" y="3222268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707904" y="2566065"/>
              <a:ext cx="2614347" cy="6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  </a:t>
              </a:r>
              <a:r>
                <a:rPr lang="en-US" sz="2000" dirty="0" smtClean="0">
                  <a:sym typeface="Symbol"/>
                </a:rPr>
                <a:t> </a:t>
              </a:r>
              <a:r>
                <a:rPr lang="en-US" sz="2000" dirty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sz="2000" dirty="0" smtClean="0">
                  <a:latin typeface="Chalkboard"/>
                </a:rPr>
                <a:t> </a:t>
              </a:r>
              <a:endParaRPr lang="en-US" sz="20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4239" y="836712"/>
            <a:ext cx="1477674" cy="692015"/>
            <a:chOff x="7592629" y="1566084"/>
            <a:chExt cx="1688990" cy="115335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88715" y="1566084"/>
              <a:ext cx="57606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7592629" y="2052592"/>
              <a:ext cx="1688990" cy="666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b </a:t>
              </a:r>
              <a:r>
                <a:rPr lang="en-US" sz="2000" dirty="0" smtClean="0">
                  <a:sym typeface="Symbol"/>
                </a:rPr>
                <a:t> {0, 1}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635906" y="1988841"/>
            <a:ext cx="33389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98905" y="2060847"/>
            <a:ext cx="3338937" cy="400110"/>
            <a:chOff x="2699792" y="4182374"/>
            <a:chExt cx="3816424" cy="66685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699792" y="4782442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4004320" y="4182374"/>
              <a:ext cx="2295872" cy="6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b’ </a:t>
              </a:r>
              <a:r>
                <a:rPr lang="en-US" sz="2000" dirty="0" smtClean="0">
                  <a:sym typeface="Symbol"/>
                </a:rPr>
                <a:t> {0, 1}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5942" y="620688"/>
            <a:ext cx="2313890" cy="1974994"/>
            <a:chOff x="251520" y="1431360"/>
            <a:chExt cx="2644790" cy="329165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894" y="2391466"/>
              <a:ext cx="1847850" cy="172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95536" y="4056165"/>
              <a:ext cx="2500774" cy="6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I can break 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51520" y="1431360"/>
              <a:ext cx="2644790" cy="1179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Comp. unbounded attacker </a:t>
              </a:r>
              <a:r>
                <a:rPr lang="en-US" sz="2000" dirty="0" smtClean="0">
                  <a:latin typeface="Brush Script MT" panose="03060802040406070304" pitchFamily="66" charset="0"/>
                  <a:sym typeface="Symbol"/>
                </a:rPr>
                <a:t>A</a:t>
              </a:r>
              <a:endParaRPr lang="en-US" sz="2000" dirty="0" smtClean="0">
                <a:solidFill>
                  <a:srgbClr val="0000FF"/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00192" y="2052173"/>
            <a:ext cx="1944215" cy="472118"/>
            <a:chOff x="191348" y="3928196"/>
            <a:chExt cx="2222249" cy="786863"/>
          </a:xfrm>
        </p:grpSpPr>
        <p:grpSp>
          <p:nvGrpSpPr>
            <p:cNvPr id="54" name="Group 53"/>
            <p:cNvGrpSpPr/>
            <p:nvPr/>
          </p:nvGrpSpPr>
          <p:grpSpPr>
            <a:xfrm>
              <a:off x="827584" y="4048209"/>
              <a:ext cx="783704" cy="666850"/>
              <a:chOff x="1534541" y="2412931"/>
              <a:chExt cx="783704" cy="66685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40495" y="2532946"/>
                <a:ext cx="712911" cy="494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1534541" y="2412931"/>
                <a:ext cx="783704" cy="66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/>
                  <a:t>Gen</a:t>
                </a:r>
                <a:endParaRPr lang="en-US" sz="20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91348" y="4528264"/>
              <a:ext cx="5820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627463" y="4528265"/>
              <a:ext cx="7861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3497" y="3928196"/>
              <a:ext cx="426094" cy="6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k</a:t>
              </a:r>
              <a:endParaRPr lang="en-US" sz="2000" baseline="30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59" name="Picture 2" descr="https://encrypted-tbn2.gstatic.com/images?q=tbn:ANd9GcSwsTqLN4QJQ_gBHvsPOVo5uM-ChpYI_wzBq-lnR91wydomJrIkUCXi65x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534" y="3928196"/>
              <a:ext cx="216024" cy="51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496" y="3356992"/>
            <a:ext cx="5328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/>
              <a:t>What does the above experiment model ? 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500264" y="1556792"/>
            <a:ext cx="2295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/>
              <a:t>c </a:t>
            </a:r>
            <a:r>
              <a:rPr lang="en-US" sz="2000" dirty="0" smtClean="0">
                <a:sym typeface="Symbol"/>
              </a:rPr>
              <a:t> </a:t>
            </a:r>
            <a:r>
              <a:rPr lang="en-US" sz="2000" dirty="0" err="1" smtClean="0">
                <a:sym typeface="Symbol"/>
              </a:rPr>
              <a:t>Enc</a:t>
            </a:r>
            <a:r>
              <a:rPr lang="en-US" sz="2000" baseline="-25000" dirty="0" err="1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m</a:t>
            </a:r>
            <a:r>
              <a:rPr lang="en-US" sz="2000" baseline="-25000" dirty="0" err="1" smtClean="0">
                <a:sym typeface="Symbol"/>
              </a:rPr>
              <a:t>b</a:t>
            </a:r>
            <a:r>
              <a:rPr lang="en-US" sz="2000" dirty="0" smtClean="0">
                <a:sym typeface="Symbol"/>
              </a:rPr>
              <a:t>)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987824" y="2699628"/>
            <a:ext cx="2953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Experiment 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9992" y="2474312"/>
            <a:ext cx="1440160" cy="687333"/>
            <a:chOff x="5876528" y="3770456"/>
            <a:chExt cx="1440160" cy="687333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876528" y="3976119"/>
              <a:ext cx="9277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/>
                <a:t>PrivK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6523552" y="4088457"/>
              <a:ext cx="7931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Brush Script MT" panose="03060802040406070304" pitchFamily="66" charset="0"/>
                </a:rPr>
                <a:t>A</a:t>
              </a:r>
              <a:r>
                <a:rPr lang="en-US" dirty="0" smtClean="0">
                  <a:latin typeface="Chalkboard"/>
                </a:rPr>
                <a:t>, </a:t>
              </a:r>
              <a:r>
                <a:rPr lang="en-US" dirty="0" smtClean="0">
                  <a:latin typeface="Chalkboard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6546354" y="377045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/>
                <a:t>coa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4760" y="3939759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Group 79"/>
          <p:cNvGrpSpPr/>
          <p:nvPr/>
        </p:nvGrpSpPr>
        <p:grpSpPr>
          <a:xfrm>
            <a:off x="2843808" y="4343742"/>
            <a:ext cx="1512168" cy="576064"/>
            <a:chOff x="2123728" y="1916832"/>
            <a:chExt cx="1512168" cy="576064"/>
          </a:xfrm>
        </p:grpSpPr>
        <p:sp>
          <p:nvSpPr>
            <p:cNvPr id="81" name="Rectangle 80"/>
            <p:cNvSpPr/>
            <p:nvPr/>
          </p:nvSpPr>
          <p:spPr>
            <a:xfrm>
              <a:off x="2123728" y="1916832"/>
              <a:ext cx="64807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123728" y="2020778"/>
              <a:ext cx="15121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/>
                <a:t>Enc</a:t>
              </a:r>
              <a:endParaRPr lang="en-US" sz="24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1403648" y="4602157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331640" y="4190434"/>
            <a:ext cx="1656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/>
              <a:t>m </a:t>
            </a:r>
            <a:r>
              <a:rPr lang="en-US" sz="2000" dirty="0" smtClean="0">
                <a:sym typeface="Symbol"/>
              </a:rPr>
              <a:t> {m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, m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}</a:t>
            </a:r>
            <a:r>
              <a:rPr lang="en-US" sz="2000" dirty="0" smtClean="0"/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5616" y="4919806"/>
            <a:ext cx="1944216" cy="360040"/>
            <a:chOff x="1403648" y="6423719"/>
            <a:chExt cx="1944216" cy="36004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03648" y="6783759"/>
              <a:ext cx="19442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3347864" y="6423719"/>
              <a:ext cx="0" cy="36004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491880" y="4283252"/>
            <a:ext cx="4248472" cy="461665"/>
            <a:chOff x="3851920" y="5549170"/>
            <a:chExt cx="4248472" cy="461665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851920" y="5919663"/>
              <a:ext cx="4248472" cy="500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5580112" y="5549170"/>
              <a:ext cx="3600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/>
                <a:t>c</a:t>
              </a:r>
              <a:endParaRPr lang="en-US" sz="24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244408" y="4991814"/>
            <a:ext cx="680024" cy="472118"/>
            <a:chOff x="475928" y="5517232"/>
            <a:chExt cx="680024" cy="472118"/>
          </a:xfrm>
        </p:grpSpPr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475928" y="5589240"/>
              <a:ext cx="3516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k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47192" y="5517232"/>
              <a:ext cx="408760" cy="403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4775790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Straight Arrow Connector 92"/>
          <p:cNvCxnSpPr/>
          <p:nvPr/>
        </p:nvCxnSpPr>
        <p:spPr>
          <a:xfrm>
            <a:off x="4211960" y="4725144"/>
            <a:ext cx="432048" cy="35655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1043608" y="5630594"/>
            <a:ext cx="7632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(I know that either 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or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will be communicated with equal prob.)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1520" y="5063822"/>
            <a:ext cx="680024" cy="472118"/>
            <a:chOff x="475928" y="5517232"/>
            <a:chExt cx="680024" cy="472118"/>
          </a:xfrm>
        </p:grpSpPr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75928" y="5589240"/>
              <a:ext cx="3516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/>
                <a:t>k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47192" y="5517232"/>
              <a:ext cx="408760" cy="403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11464" y="6063160"/>
            <a:ext cx="8712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/>
              <a:t>Perfect secrecy : adversary should not get </a:t>
            </a:r>
            <a:r>
              <a:rPr lang="en-US" sz="2000" dirty="0" smtClean="0">
                <a:solidFill>
                  <a:srgbClr val="0000FF"/>
                </a:solidFill>
              </a:rPr>
              <a:t>“any advantage”</a:t>
            </a:r>
            <a:r>
              <a:rPr lang="en-US" sz="2000" dirty="0" smtClean="0"/>
              <a:t> by seeing c above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27164" y="1692500"/>
            <a:ext cx="7056784" cy="3240360"/>
            <a:chOff x="7812360" y="3140968"/>
            <a:chExt cx="7056784" cy="3240360"/>
          </a:xfrm>
        </p:grpSpPr>
        <p:sp>
          <p:nvSpPr>
            <p:cNvPr id="99" name="Oval 98"/>
            <p:cNvSpPr/>
            <p:nvPr/>
          </p:nvSpPr>
          <p:spPr>
            <a:xfrm>
              <a:off x="7812360" y="3140968"/>
              <a:ext cx="7056784" cy="324036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8604448" y="3822139"/>
              <a:ext cx="5976664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charset="2"/>
                <a:buChar char="q"/>
              </a:pPr>
              <a:r>
                <a:rPr lang="en-US" sz="2800" dirty="0" smtClean="0"/>
                <a:t>Adversary should learn the underlying message from c only with probability ½</a:t>
              </a: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8632860" y="5190291"/>
              <a:ext cx="59766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charset="2"/>
                <a:buChar char="Ø"/>
              </a:pPr>
              <a:r>
                <a:rPr lang="en-US" sz="2800" dirty="0" smtClean="0"/>
                <a:t>No better than </a:t>
              </a:r>
              <a:r>
                <a:rPr lang="en-US" sz="2800" dirty="0" smtClean="0">
                  <a:solidFill>
                    <a:srgbClr val="0000FF"/>
                  </a:solidFill>
                </a:rPr>
                <a:t>guessing</a:t>
              </a:r>
              <a:r>
                <a:rPr lang="en-US" sz="2800" dirty="0" smtClean="0"/>
                <a:t> m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Tue, 25/9/2018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6" grpId="0"/>
      <p:bldP spid="84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44016" y="-27384"/>
            <a:ext cx="932452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+mn-lt"/>
              </a:rPr>
              <a:t>Perfect </a:t>
            </a:r>
            <a:r>
              <a:rPr lang="en-US" dirty="0" smtClean="0">
                <a:latin typeface="+mn-lt"/>
              </a:rPr>
              <a:t>secrecy </a:t>
            </a:r>
            <a:r>
              <a:rPr lang="en-US" dirty="0">
                <a:latin typeface="+mn-lt"/>
              </a:rPr>
              <a:t>as an </a:t>
            </a:r>
            <a:r>
              <a:rPr lang="en-US" dirty="0" smtClean="0">
                <a:latin typeface="+mn-lt"/>
              </a:rPr>
              <a:t>indistinguishability </a:t>
            </a:r>
            <a:r>
              <a:rPr lang="en-US" dirty="0">
                <a:latin typeface="+mn-lt"/>
              </a:rPr>
              <a:t>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944" y="764704"/>
            <a:ext cx="7905906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202894" y="807909"/>
            <a:ext cx="2953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ym typeface="Symbol"/>
              </a:rPr>
              <a:t> = </a:t>
            </a:r>
            <a:r>
              <a:rPr lang="en-US" dirty="0" smtClean="0"/>
              <a:t>(Gen, Enc, Dec),</a:t>
            </a:r>
            <a:r>
              <a:rPr lang="en-US" dirty="0" smtClean="0">
                <a:latin typeface="Chalkboard"/>
              </a:rPr>
              <a:t> </a:t>
            </a:r>
            <a:r>
              <a:rPr lang="en-US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endParaRPr lang="en-US" dirty="0" smtClean="0">
              <a:solidFill>
                <a:srgbClr val="0000FF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52041"/>
            <a:ext cx="1718841" cy="115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2635906" y="1235078"/>
            <a:ext cx="3338937" cy="393722"/>
            <a:chOff x="2627784" y="2566065"/>
            <a:chExt cx="3816424" cy="65620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627784" y="3222268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707904" y="2566065"/>
              <a:ext cx="261434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/>
                <a:t>m</a:t>
              </a:r>
              <a:r>
                <a:rPr lang="en-US" baseline="-25000" dirty="0" smtClean="0"/>
                <a:t>0</a:t>
              </a:r>
              <a:r>
                <a:rPr lang="en-US" dirty="0" smtClean="0"/>
                <a:t>, m</a:t>
              </a:r>
              <a:r>
                <a:rPr lang="en-US" baseline="-25000" dirty="0" smtClean="0"/>
                <a:t>1  </a:t>
              </a:r>
              <a:r>
                <a:rPr lang="en-US" dirty="0" smtClean="0">
                  <a:sym typeface="Symbol"/>
                </a:rPr>
                <a:t> </a:t>
              </a:r>
              <a:r>
                <a:rPr lang="en-US" dirty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dirty="0" smtClean="0">
                  <a:latin typeface="Chalkboard"/>
                </a:rPr>
                <a:t> </a:t>
              </a:r>
              <a:endParaRPr lang="en-US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08305" y="980728"/>
            <a:ext cx="1549681" cy="792089"/>
            <a:chOff x="7688715" y="1566084"/>
            <a:chExt cx="1771294" cy="132014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88715" y="1566084"/>
              <a:ext cx="57606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7771019" y="2270678"/>
              <a:ext cx="168899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/>
                <a:t>b </a:t>
              </a:r>
              <a:r>
                <a:rPr lang="en-US" dirty="0" smtClean="0">
                  <a:sym typeface="Symbol"/>
                </a:rPr>
                <a:t> {0, 1}</a:t>
              </a:r>
              <a:endParaRPr lang="en-US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635906" y="2132857"/>
            <a:ext cx="33389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98905" y="2204864"/>
            <a:ext cx="3338937" cy="369332"/>
            <a:chOff x="2699792" y="4182374"/>
            <a:chExt cx="3816424" cy="61555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699792" y="4782442"/>
              <a:ext cx="381642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4004320" y="4182374"/>
              <a:ext cx="229587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/>
                <a:t>b’ </a:t>
              </a:r>
              <a:r>
                <a:rPr lang="en-US" dirty="0" smtClean="0">
                  <a:sym typeface="Symbol"/>
                </a:rPr>
                <a:t> {0, 1}</a:t>
              </a:r>
              <a:endParaRPr lang="en-US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5942" y="899429"/>
            <a:ext cx="2313890" cy="1809491"/>
            <a:chOff x="251520" y="1655901"/>
            <a:chExt cx="2644790" cy="301581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894" y="2391466"/>
              <a:ext cx="1847850" cy="172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95536" y="4056165"/>
              <a:ext cx="2500774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I can break </a:t>
              </a:r>
              <a:endParaRPr lang="en-U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51520" y="1655901"/>
              <a:ext cx="264479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Comp. unbounded</a:t>
              </a:r>
              <a:endParaRPr lang="en-US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00192" y="2196189"/>
            <a:ext cx="1944215" cy="472118"/>
            <a:chOff x="191348" y="3928196"/>
            <a:chExt cx="2222249" cy="786863"/>
          </a:xfrm>
        </p:grpSpPr>
        <p:grpSp>
          <p:nvGrpSpPr>
            <p:cNvPr id="54" name="Group 53"/>
            <p:cNvGrpSpPr/>
            <p:nvPr/>
          </p:nvGrpSpPr>
          <p:grpSpPr>
            <a:xfrm>
              <a:off x="827584" y="4048209"/>
              <a:ext cx="783704" cy="666850"/>
              <a:chOff x="1534541" y="2412931"/>
              <a:chExt cx="783704" cy="66685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40495" y="2532946"/>
                <a:ext cx="712911" cy="494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halkboard"/>
                </a:endParaRPr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1534541" y="2412931"/>
                <a:ext cx="783704" cy="66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/>
                  <a:t>Gen</a:t>
                </a:r>
                <a:endParaRPr lang="en-US" sz="20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91348" y="4528264"/>
              <a:ext cx="5820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627463" y="4528265"/>
              <a:ext cx="7861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3497" y="3928196"/>
              <a:ext cx="426094" cy="6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</a:rPr>
                <a:t>k</a:t>
              </a:r>
              <a:endParaRPr lang="en-US" sz="2000" baseline="300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pic>
          <p:nvPicPr>
            <p:cNvPr id="59" name="Picture 2" descr="https://encrypted-tbn2.gstatic.com/images?q=tbn:ANd9GcSwsTqLN4QJQ_gBHvsPOVo5uM-ChpYI_wzBq-lnR91wydomJrIkUCXi65x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534" y="3928196"/>
              <a:ext cx="216024" cy="51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500264" y="1700808"/>
            <a:ext cx="2295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/>
              <a:t>c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987824" y="2843644"/>
            <a:ext cx="2953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ym typeface="Symbol"/>
              </a:rPr>
              <a:t>Experiment :</a:t>
            </a:r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0" y="2658398"/>
            <a:ext cx="1207368" cy="626586"/>
            <a:chOff x="5948536" y="3810526"/>
            <a:chExt cx="1207368" cy="626586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948536" y="3986480"/>
              <a:ext cx="9277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/>
                <a:t>PrivK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6444208" y="4098558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Brush Script MT" panose="03060802040406070304" pitchFamily="66" charset="0"/>
                </a:rPr>
                <a:t>A</a:t>
              </a:r>
              <a:r>
                <a:rPr lang="en-US" sz="1600" dirty="0" smtClean="0">
                  <a:latin typeface="Chalkboard"/>
                </a:rPr>
                <a:t>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6516216" y="381052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coa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683568" y="3491716"/>
            <a:ext cx="8712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dirty="0" smtClean="0"/>
              <a:t>Experiment output :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971600" y="4005064"/>
            <a:ext cx="7272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dirty="0" smtClean="0"/>
              <a:t> if b = b’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Attacker won (it found the underlying message)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971599" y="4509120"/>
            <a:ext cx="7841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Ø"/>
            </a:pPr>
            <a:r>
              <a:rPr lang="en-US" dirty="0"/>
              <a:t>0</a:t>
            </a:r>
            <a:r>
              <a:rPr lang="en-US" dirty="0" smtClean="0"/>
              <a:t> if b ≠ b’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Attacker lost (failed to find the underlying message)</a:t>
            </a:r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5229199"/>
            <a:ext cx="8784976" cy="1496428"/>
            <a:chOff x="179512" y="5229200"/>
            <a:chExt cx="8784976" cy="1440160"/>
          </a:xfrm>
        </p:grpSpPr>
        <p:sp>
          <p:nvSpPr>
            <p:cNvPr id="125" name="Rectangle 124"/>
            <p:cNvSpPr/>
            <p:nvPr/>
          </p:nvSpPr>
          <p:spPr>
            <a:xfrm>
              <a:off x="179512" y="5229200"/>
              <a:ext cx="8784976" cy="144016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251520" y="5229200"/>
              <a:ext cx="864096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000" dirty="0" smtClean="0">
                  <a:sym typeface="Symbol"/>
                </a:rPr>
                <a:t>Definition</a:t>
              </a:r>
              <a:r>
                <a:rPr lang="en-US" sz="2000" dirty="0" smtClean="0">
                  <a:sym typeface="Symbol"/>
                </a:rPr>
                <a:t> 2.5  = (Gen, Enc, Dec) over </a:t>
              </a:r>
              <a:r>
                <a:rPr lang="en-US" sz="2000" dirty="0"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r>
                <a:rPr lang="en-US" sz="2000" dirty="0" smtClean="0">
                  <a:sym typeface="Symbol"/>
                </a:rPr>
                <a:t> is perfectly </a:t>
              </a:r>
              <a:r>
                <a:rPr lang="en-US" sz="2000" dirty="0" smtClean="0">
                  <a:sym typeface="Symbol"/>
                </a:rPr>
                <a:t>indistinguisha</a:t>
              </a:r>
              <a:r>
                <a:rPr lang="en-US" altLang="zh-CN" sz="2000" dirty="0" smtClean="0">
                  <a:sym typeface="Symbol"/>
                </a:rPr>
                <a:t>ble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000" dirty="0" smtClean="0">
                  <a:sym typeface="Symbol"/>
                </a:rPr>
                <a:t>if for </a:t>
              </a:r>
              <a:r>
                <a:rPr lang="en-US" sz="2000" dirty="0" smtClean="0">
                  <a:solidFill>
                    <a:srgbClr val="0000FF"/>
                  </a:solidFill>
                  <a:sym typeface="Symbol"/>
                </a:rPr>
                <a:t>every attacker A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203848" y="5805264"/>
              <a:ext cx="3848236" cy="698595"/>
              <a:chOff x="5436096" y="5085184"/>
              <a:chExt cx="3848236" cy="698595"/>
            </a:xfrm>
          </p:grpSpPr>
          <p:sp>
            <p:nvSpPr>
              <p:cNvPr id="112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567680" cy="444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smtClean="0">
                    <a:latin typeface="Chalkboard"/>
                    <a:sym typeface="Symbol"/>
                  </a:rPr>
                  <a:t>½</a:t>
                </a: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436096" y="5085184"/>
                <a:ext cx="3848236" cy="698595"/>
                <a:chOff x="5436096" y="5085184"/>
                <a:chExt cx="3848236" cy="698595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5436096" y="5085184"/>
                  <a:ext cx="3848236" cy="698595"/>
                  <a:chOff x="5436096" y="4941168"/>
                  <a:chExt cx="3848236" cy="698595"/>
                </a:xfrm>
              </p:grpSpPr>
              <p:sp>
                <p:nvSpPr>
                  <p:cNvPr id="11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19492" y="5108065"/>
                    <a:ext cx="66484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endParaRPr lang="en-US" sz="20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1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6096" y="5133827"/>
                    <a:ext cx="567680" cy="3850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2000" dirty="0" smtClean="0">
                        <a:sym typeface="Symbol"/>
                      </a:rPr>
                      <a:t>Pr</a:t>
                    </a:r>
                    <a:endParaRPr lang="en-US" sz="2000" dirty="0" smtClean="0">
                      <a:solidFill>
                        <a:srgbClr val="0000FF"/>
                      </a:solidFill>
                    </a:endParaRPr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5940152" y="4941168"/>
                    <a:ext cx="1791816" cy="698595"/>
                    <a:chOff x="5940152" y="4941168"/>
                    <a:chExt cx="1791816" cy="698595"/>
                  </a:xfrm>
                </p:grpSpPr>
                <p:grpSp>
                  <p:nvGrpSpPr>
                    <p:cNvPr id="119" name="Group 54"/>
                    <p:cNvGrpSpPr/>
                    <p:nvPr/>
                  </p:nvGrpSpPr>
                  <p:grpSpPr>
                    <a:xfrm>
                      <a:off x="5948536" y="4941168"/>
                      <a:ext cx="1287760" cy="698595"/>
                      <a:chOff x="700336" y="5085184"/>
                      <a:chExt cx="1287760" cy="698595"/>
                    </a:xfrm>
                  </p:grpSpPr>
                  <p:sp>
                    <p:nvSpPr>
                      <p:cNvPr id="122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61138"/>
                        <a:ext cx="927720" cy="400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2000" dirty="0" err="1" smtClean="0"/>
                          <a:t>PrivK</a:t>
                        </a:r>
                        <a:endParaRPr lang="en-US" sz="2000" dirty="0" smtClean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sp>
                    <p:nvSpPr>
                      <p:cNvPr id="123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8408" y="5445225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Brush Script MT" panose="03060802040406070304" pitchFamily="66" charset="0"/>
                          </a:rPr>
                          <a:t>A</a:t>
                        </a:r>
                        <a:r>
                          <a:rPr lang="en-US" sz="1600" dirty="0" smtClean="0">
                            <a:latin typeface="Chalkboard"/>
                          </a:rPr>
                          <a:t>,</a:t>
                        </a:r>
                        <a:r>
                          <a:rPr lang="en-US" sz="1600" dirty="0" smtClean="0"/>
                          <a:t> </a:t>
                        </a:r>
                        <a:r>
                          <a:rPr lang="en-US" sz="1600" dirty="0" smtClean="0"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sp>
                    <p:nvSpPr>
                      <p:cNvPr id="124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8408" y="5085184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/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0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smtClean="0">
                          <a:sym typeface="Symbol"/>
                        </a:rPr>
                        <a:t>= 1</a:t>
                      </a:r>
                      <a:endParaRPr lang="en-US" sz="2000" dirty="0" smtClean="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121" name="Double Bracket 120"/>
                    <p:cNvSpPr/>
                    <p:nvPr/>
                  </p:nvSpPr>
                  <p:spPr>
                    <a:xfrm>
                      <a:off x="5940152" y="4941168"/>
                      <a:ext cx="1728192" cy="698593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1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727776" y="5233842"/>
                  <a:ext cx="56768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= </a:t>
                  </a:r>
                  <a:endParaRPr lang="en-US" sz="2000" dirty="0" smtClean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989524" y="2624718"/>
            <a:ext cx="7129625" cy="1440160"/>
            <a:chOff x="7812360" y="3140968"/>
            <a:chExt cx="7056784" cy="1440160"/>
          </a:xfrm>
        </p:grpSpPr>
        <p:sp>
          <p:nvSpPr>
            <p:cNvPr id="127" name="Oval 126"/>
            <p:cNvSpPr/>
            <p:nvPr/>
          </p:nvSpPr>
          <p:spPr>
            <a:xfrm>
              <a:off x="7812360" y="3140968"/>
              <a:ext cx="7056784" cy="144016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9180512" y="3573016"/>
              <a:ext cx="53286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/>
                <a:t>Perfect </a:t>
              </a:r>
              <a:r>
                <a:rPr lang="en-US" sz="2400" dirty="0" err="1" smtClean="0"/>
                <a:t>indistinguishability</a:t>
              </a:r>
              <a:endParaRPr lang="en-US" sz="2400" dirty="0" smtClean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S8101034Q-Modern Cryptography-Lect4.1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0" name="Group 8"/>
          <p:cNvGrpSpPr/>
          <p:nvPr/>
        </p:nvGrpSpPr>
        <p:grpSpPr>
          <a:xfrm>
            <a:off x="152189" y="4144325"/>
            <a:ext cx="8784976" cy="707886"/>
            <a:chOff x="179512" y="5229200"/>
            <a:chExt cx="8784976" cy="707886"/>
          </a:xfrm>
        </p:grpSpPr>
        <p:sp>
          <p:nvSpPr>
            <p:cNvPr id="62" name="Rectangle 124"/>
            <p:cNvSpPr/>
            <p:nvPr/>
          </p:nvSpPr>
          <p:spPr>
            <a:xfrm>
              <a:off x="179512" y="5229200"/>
              <a:ext cx="8784976" cy="707886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251520" y="5229200"/>
              <a:ext cx="864096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Lemma 2.6  = (Gen, Enc, Dec) over </a:t>
              </a:r>
              <a:r>
                <a:rPr lang="en-US" sz="2000" dirty="0"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r>
                <a:rPr lang="en-US" sz="2000" dirty="0" smtClean="0">
                  <a:sym typeface="Symbol"/>
                </a:rPr>
                <a:t> is perfectly-secure if and only if it is perfectly indistinguishable</a:t>
              </a:r>
              <a:endParaRPr lang="en-US" sz="2000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44624"/>
            <a:ext cx="8928992" cy="5040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+mn-lt"/>
              </a:rPr>
              <a:t>Perfectly-secure Encryption : Equivalent Definition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1520" y="908720"/>
            <a:ext cx="8784976" cy="2232248"/>
            <a:chOff x="179512" y="908720"/>
            <a:chExt cx="8784976" cy="2232248"/>
          </a:xfrm>
        </p:grpSpPr>
        <p:sp>
          <p:nvSpPr>
            <p:cNvPr id="2" name="Rectangle 1"/>
            <p:cNvSpPr/>
            <p:nvPr/>
          </p:nvSpPr>
          <p:spPr>
            <a:xfrm>
              <a:off x="179512" y="908720"/>
              <a:ext cx="8640960" cy="2232248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>
              <a:off x="179512" y="922223"/>
              <a:ext cx="87849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2060"/>
                  </a:solidFill>
                </a:rPr>
                <a:t>Definition 2.3 Perfectly-secure Encryption (Shannon’s Definition)</a:t>
              </a:r>
              <a:r>
                <a:rPr lang="en-US" dirty="0" smtClean="0"/>
                <a:t>: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115616" y="1628800"/>
              <a:ext cx="71287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 dirty="0" err="1"/>
                <a:t>Pr</a:t>
              </a:r>
              <a:r>
                <a:rPr lang="en-US" dirty="0"/>
                <a:t>[</a:t>
              </a:r>
              <a:r>
                <a:rPr lang="en-US" dirty="0">
                  <a:ea typeface="Britannic Bold" charset="0"/>
                  <a:cs typeface="Britannic Bold" charset="0"/>
                </a:rPr>
                <a:t>M</a:t>
              </a:r>
              <a:r>
                <a:rPr lang="en-US" dirty="0"/>
                <a:t>  = m | </a:t>
              </a:r>
              <a:r>
                <a:rPr lang="en-US" dirty="0">
                  <a:ea typeface="Britannic Bold" charset="0"/>
                  <a:cs typeface="Britannic Bold" charset="0"/>
                </a:rPr>
                <a:t>C</a:t>
              </a:r>
              <a:r>
                <a:rPr lang="en-US" dirty="0"/>
                <a:t>  = c] = </a:t>
              </a:r>
              <a:r>
                <a:rPr lang="en-US" dirty="0" err="1"/>
                <a:t>Pr</a:t>
              </a:r>
              <a:r>
                <a:rPr lang="en-US" dirty="0"/>
                <a:t> [</a:t>
              </a:r>
              <a:r>
                <a:rPr lang="en-US" dirty="0">
                  <a:ea typeface="Britannic Bold" charset="0"/>
                  <a:cs typeface="Britannic Bold" charset="0"/>
                </a:rPr>
                <a:t>M</a:t>
              </a:r>
              <a:r>
                <a:rPr lang="en-US" dirty="0"/>
                <a:t>  = m] </a:t>
              </a:r>
              <a:r>
                <a:rPr lang="en-US" dirty="0" smtClean="0">
                  <a:solidFill>
                    <a:srgbClr val="0000FF"/>
                  </a:solidFill>
                </a:rPr>
                <a:t>, </a:t>
              </a:r>
              <a:r>
                <a:rPr lang="en-US" dirty="0" smtClean="0">
                  <a:sym typeface="Symbol"/>
                </a:rPr>
                <a:t> m  </a:t>
              </a:r>
              <a:r>
                <a:rPr lang="en-US" dirty="0" smtClean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dirty="0" smtClean="0">
                  <a:sym typeface="Symbol"/>
                </a:rPr>
                <a:t>, c  </a:t>
              </a:r>
              <a:r>
                <a:rPr lang="en-US" dirty="0" smtClean="0">
                  <a:latin typeface="Brush Script MT" panose="03060802040406070304" pitchFamily="66" charset="0"/>
                  <a:sym typeface="Symbol"/>
                </a:rPr>
                <a:t>C </a:t>
              </a:r>
              <a:r>
                <a:rPr lang="en-US" dirty="0" smtClean="0">
                  <a:sym typeface="Symbol"/>
                </a:rPr>
                <a:t> </a:t>
              </a:r>
              <a:r>
                <a:rPr lang="en-US" dirty="0" smtClean="0"/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512" y="2265509"/>
              <a:ext cx="8208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Interpretation: probability of knowing a plain-text remains the same </a:t>
              </a:r>
              <a:r>
                <a:rPr lang="en-US" dirty="0" smtClean="0">
                  <a:solidFill>
                    <a:srgbClr val="009900"/>
                  </a:solidFill>
                </a:rPr>
                <a:t>before</a:t>
              </a:r>
              <a:r>
                <a:rPr lang="en-US" dirty="0" smtClean="0"/>
                <a:t> and </a:t>
              </a:r>
              <a:r>
                <a:rPr lang="en-US" dirty="0" smtClean="0">
                  <a:solidFill>
                    <a:srgbClr val="0000FF"/>
                  </a:solidFill>
                </a:rPr>
                <a:t>after</a:t>
              </a:r>
              <a:r>
                <a:rPr lang="en-US" dirty="0" smtClean="0"/>
                <a:t> seeing the cipher-text</a:t>
              </a:r>
              <a:endParaRPr lang="en-IN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2801" y="4290483"/>
            <a:ext cx="8689679" cy="2232248"/>
            <a:chOff x="202801" y="3426387"/>
            <a:chExt cx="8689679" cy="2232248"/>
          </a:xfrm>
          <a:solidFill>
            <a:schemeClr val="accent5">
              <a:lumMod val="9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02801" y="3426387"/>
              <a:ext cx="8689679" cy="22322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02801" y="3484342"/>
              <a:ext cx="7704856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2060"/>
                  </a:solidFill>
                </a:rPr>
                <a:t>Perfectly-secure Encryption (Alternate Definition)</a:t>
              </a:r>
              <a:r>
                <a:rPr lang="en-US" dirty="0" smtClean="0"/>
                <a:t>: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971600" y="4093894"/>
              <a:ext cx="7272808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/>
                <a:t>Pr</a:t>
              </a:r>
              <a:r>
                <a:rPr lang="en-US" dirty="0" smtClean="0"/>
                <a:t>[</a:t>
              </a:r>
              <a:r>
                <a:rPr lang="en-US" dirty="0" smtClean="0">
                  <a:ea typeface="Britannic Bold" charset="0"/>
                  <a:cs typeface="Britannic Bold" charset="0"/>
                </a:rPr>
                <a:t>C</a:t>
              </a:r>
              <a:r>
                <a:rPr lang="en-US" dirty="0" smtClean="0"/>
                <a:t>  </a:t>
              </a:r>
              <a:r>
                <a:rPr lang="en-US" dirty="0"/>
                <a:t>= </a:t>
              </a:r>
              <a:r>
                <a:rPr lang="en-US" dirty="0" smtClean="0"/>
                <a:t>c </a:t>
              </a:r>
              <a:r>
                <a:rPr lang="en-US" dirty="0"/>
                <a:t>| </a:t>
              </a:r>
              <a:r>
                <a:rPr lang="en-US" dirty="0" smtClean="0">
                  <a:ea typeface="Britannic Bold" charset="0"/>
                  <a:cs typeface="Britannic Bold" charset="0"/>
                </a:rPr>
                <a:t>M</a:t>
              </a:r>
              <a:r>
                <a:rPr lang="en-US" dirty="0" smtClean="0"/>
                <a:t>  </a:t>
              </a:r>
              <a:r>
                <a:rPr lang="en-US" dirty="0"/>
                <a:t>= </a:t>
              </a:r>
              <a:r>
                <a:rPr lang="en-US" dirty="0" smtClean="0"/>
                <a:t>m</a:t>
              </a:r>
              <a:r>
                <a:rPr lang="en-US" baseline="-25000" dirty="0" smtClean="0"/>
                <a:t>0</a:t>
              </a:r>
              <a:r>
                <a:rPr lang="en-US" dirty="0" smtClean="0"/>
                <a:t>] </a:t>
              </a:r>
              <a:r>
                <a:rPr lang="en-US" dirty="0"/>
                <a:t>= </a:t>
              </a:r>
              <a:r>
                <a:rPr lang="en-US" dirty="0" err="1"/>
                <a:t>Pr</a:t>
              </a:r>
              <a:r>
                <a:rPr lang="en-US" dirty="0"/>
                <a:t> </a:t>
              </a:r>
              <a:r>
                <a:rPr lang="en-US" dirty="0" smtClean="0"/>
                <a:t>[</a:t>
              </a:r>
              <a:r>
                <a:rPr lang="en-US" dirty="0" smtClean="0">
                  <a:ea typeface="Britannic Bold" charset="0"/>
                  <a:cs typeface="Britannic Bold" charset="0"/>
                </a:rPr>
                <a:t>C</a:t>
              </a:r>
              <a:r>
                <a:rPr lang="en-US" dirty="0" smtClean="0"/>
                <a:t>  </a:t>
              </a:r>
              <a:r>
                <a:rPr lang="en-US" dirty="0"/>
                <a:t>= </a:t>
              </a:r>
              <a:r>
                <a:rPr lang="en-US" dirty="0" smtClean="0"/>
                <a:t>c | </a:t>
              </a:r>
              <a:r>
                <a:rPr lang="en-US" dirty="0">
                  <a:ea typeface="Britannic Bold" charset="0"/>
                  <a:cs typeface="Britannic Bold" charset="0"/>
                </a:rPr>
                <a:t>M</a:t>
              </a:r>
              <a:r>
                <a:rPr lang="en-US" dirty="0" smtClean="0"/>
                <a:t> = m</a:t>
              </a:r>
              <a:r>
                <a:rPr lang="en-US" baseline="-25000" dirty="0" smtClean="0"/>
                <a:t>1</a:t>
              </a:r>
              <a:r>
                <a:rPr lang="en-US" dirty="0" smtClean="0"/>
                <a:t>]</a:t>
              </a:r>
              <a:r>
                <a:rPr lang="en-US" dirty="0" smtClean="0">
                  <a:solidFill>
                    <a:srgbClr val="0000FF"/>
                  </a:solidFill>
                </a:rPr>
                <a:t>, </a:t>
              </a:r>
              <a:r>
                <a:rPr lang="en-US" dirty="0" smtClean="0">
                  <a:sym typeface="Symbol"/>
                </a:rPr>
                <a:t> m</a:t>
              </a:r>
              <a:r>
                <a:rPr lang="en-US" baseline="-25000" dirty="0" smtClean="0">
                  <a:sym typeface="Symbol"/>
                </a:rPr>
                <a:t>0</a:t>
              </a:r>
              <a:r>
                <a:rPr lang="en-US" dirty="0" smtClean="0">
                  <a:sym typeface="Symbol"/>
                </a:rPr>
                <a:t>, m</a:t>
              </a:r>
              <a:r>
                <a:rPr lang="en-US" baseline="-25000" dirty="0" smtClean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  </a:t>
              </a:r>
              <a:r>
                <a:rPr lang="en-US" dirty="0" smtClean="0">
                  <a:latin typeface="Brush Script MT" panose="03060802040406070304" pitchFamily="66" charset="0"/>
                  <a:ea typeface="Symbol" charset="2"/>
                  <a:cs typeface="Symbol" charset="2"/>
                  <a:sym typeface="Symbol"/>
                </a:rPr>
                <a:t>M</a:t>
              </a:r>
              <a:r>
                <a:rPr lang="en-US" dirty="0" smtClean="0">
                  <a:sym typeface="Symbol"/>
                </a:rPr>
                <a:t>, c  </a:t>
              </a:r>
              <a:r>
                <a:rPr lang="en-US" dirty="0" smtClean="0">
                  <a:latin typeface="Brush Script MT" panose="03060802040406070304" pitchFamily="66" charset="0"/>
                  <a:sym typeface="Symbol"/>
                </a:rPr>
                <a:t>C </a:t>
              </a:r>
              <a:r>
                <a:rPr lang="en-US" dirty="0" smtClean="0">
                  <a:sym typeface="Symbol"/>
                </a:rPr>
                <a:t> </a:t>
              </a:r>
              <a:r>
                <a:rPr lang="en-US" dirty="0" smtClean="0"/>
                <a:t>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2801" y="4807472"/>
              <a:ext cx="820891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Interpretation: probability distribution of cipher-text is </a:t>
              </a:r>
              <a:r>
                <a:rPr lang="en-US" dirty="0" smtClean="0">
                  <a:solidFill>
                    <a:srgbClr val="0000FF"/>
                  </a:solidFill>
                </a:rPr>
                <a:t>independent</a:t>
              </a:r>
              <a:r>
                <a:rPr lang="en-US" dirty="0" smtClean="0"/>
                <a:t> of plain-text</a:t>
              </a:r>
              <a:endParaRPr lang="en-IN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139952" y="3284984"/>
            <a:ext cx="0" cy="8640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48064" y="3284984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19672" y="3183359"/>
            <a:ext cx="6192688" cy="1005499"/>
            <a:chOff x="7956376" y="2276872"/>
            <a:chExt cx="7056784" cy="4392488"/>
          </a:xfrm>
        </p:grpSpPr>
        <p:sp>
          <p:nvSpPr>
            <p:cNvPr id="5" name="Oval 4"/>
            <p:cNvSpPr/>
            <p:nvPr/>
          </p:nvSpPr>
          <p:spPr>
            <a:xfrm>
              <a:off x="7956376" y="2276872"/>
              <a:ext cx="7056784" cy="43924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8820472" y="3174068"/>
              <a:ext cx="5700355" cy="285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Lemma 2.4 The equivalence holds for </a:t>
              </a:r>
              <a:r>
                <a:rPr lang="en-US" dirty="0" smtClean="0">
                  <a:solidFill>
                    <a:srgbClr val="0000FF"/>
                  </a:solidFill>
                </a:rPr>
                <a:t>any probability distribution </a:t>
              </a:r>
              <a:r>
                <a:rPr lang="en-US" dirty="0" smtClean="0"/>
                <a:t>over </a:t>
              </a:r>
              <a:r>
                <a:rPr lang="en-US" dirty="0" smtClean="0">
                  <a:ea typeface="Symbol" charset="2"/>
                  <a:cs typeface="Symbol" charset="2"/>
                  <a:sym typeface="Symbol"/>
                </a:rPr>
                <a:t>M</a:t>
              </a:r>
              <a:endParaRPr lang="en-US" dirty="0" smtClean="0"/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44016" y="44624"/>
            <a:ext cx="932452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altLang="zh-CN" sz="3200" dirty="0">
                <a:latin typeface="+mn-lt"/>
              </a:rPr>
              <a:t>Perfect </a:t>
            </a:r>
            <a:r>
              <a:rPr lang="en-US" altLang="zh-CN" sz="3200" dirty="0" smtClean="0">
                <a:latin typeface="+mn-lt"/>
              </a:rPr>
              <a:t>secrecy: </a:t>
            </a:r>
            <a:r>
              <a:rPr lang="en-US" sz="3200" dirty="0" smtClean="0">
                <a:latin typeface="+mn-lt"/>
              </a:rPr>
              <a:t>equivalence </a:t>
            </a:r>
            <a:r>
              <a:rPr lang="en-US" sz="3200" dirty="0">
                <a:latin typeface="+mn-lt"/>
              </a:rPr>
              <a:t>of </a:t>
            </a:r>
            <a:r>
              <a:rPr lang="en-US" sz="3200" dirty="0" smtClean="0">
                <a:latin typeface="+mn-lt"/>
              </a:rPr>
              <a:t>definitions</a:t>
            </a:r>
            <a:endParaRPr lang="en-US" sz="3200" dirty="0">
              <a:latin typeface="+mn-lt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5004048" y="2204864"/>
            <a:ext cx="4176464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/>
              <a:t>Definition 2.5: For every probability </a:t>
            </a:r>
            <a:r>
              <a:rPr lang="en-US" sz="1400" dirty="0" err="1" smtClean="0"/>
              <a:t>dist</a:t>
            </a:r>
            <a:r>
              <a:rPr lang="en-US" sz="1400" dirty="0" smtClean="0"/>
              <a:t> over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 smtClean="0"/>
              <a:t> </a:t>
            </a:r>
          </a:p>
          <a:p>
            <a:pPr marL="457200" indent="-457200">
              <a:spcBef>
                <a:spcPct val="50000"/>
              </a:spcBef>
            </a:pPr>
            <a:endParaRPr lang="en-US" sz="1400" dirty="0" smtClean="0"/>
          </a:p>
          <a:p>
            <a:pPr marL="457200" indent="-457200"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35496" y="836712"/>
            <a:ext cx="4104456" cy="954107"/>
          </a:xfrm>
          <a:prstGeom prst="rect">
            <a:avLst/>
          </a:prstGeom>
          <a:solidFill>
            <a:srgbClr val="D2F5F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/>
              <a:t>Definition 2.3: For every probability </a:t>
            </a:r>
            <a:r>
              <a:rPr lang="en-US" sz="1400" dirty="0" err="1" smtClean="0"/>
              <a:t>dist</a:t>
            </a:r>
            <a:r>
              <a:rPr lang="en-US" sz="1400" dirty="0" smtClean="0"/>
              <a:t> over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 smtClean="0"/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dirty="0" err="1" smtClean="0"/>
              <a:t>Pr</a:t>
            </a:r>
            <a:r>
              <a:rPr lang="en-US" sz="1400" dirty="0" smtClean="0"/>
              <a:t>[</a:t>
            </a:r>
            <a:r>
              <a:rPr lang="en-US" sz="1400" dirty="0" smtClean="0">
                <a:ea typeface="Britannic Bold" charset="0"/>
                <a:cs typeface="Britannic Bold" charset="0"/>
              </a:rPr>
              <a:t>M</a:t>
            </a:r>
            <a:r>
              <a:rPr lang="en-US" sz="1400" dirty="0" smtClean="0"/>
              <a:t>  </a:t>
            </a:r>
            <a:r>
              <a:rPr lang="en-US" sz="1400" dirty="0"/>
              <a:t>= m | </a:t>
            </a:r>
            <a:r>
              <a:rPr lang="en-US" sz="1400" dirty="0">
                <a:ea typeface="Britannic Bold" charset="0"/>
                <a:cs typeface="Britannic Bold" charset="0"/>
              </a:rPr>
              <a:t>C</a:t>
            </a:r>
            <a:r>
              <a:rPr lang="en-US" sz="1400" dirty="0"/>
              <a:t>  = c] = </a:t>
            </a:r>
            <a:r>
              <a:rPr lang="en-US" sz="1400" dirty="0" err="1"/>
              <a:t>Pr</a:t>
            </a:r>
            <a:r>
              <a:rPr lang="en-US" sz="1400" dirty="0"/>
              <a:t> [</a:t>
            </a:r>
            <a:r>
              <a:rPr lang="en-US" sz="1400" dirty="0">
                <a:ea typeface="Britannic Bold" charset="0"/>
                <a:cs typeface="Britannic Bold" charset="0"/>
              </a:rPr>
              <a:t>M</a:t>
            </a:r>
            <a:r>
              <a:rPr lang="en-US" sz="1400" dirty="0"/>
              <a:t>  = m] </a:t>
            </a:r>
            <a:r>
              <a:rPr lang="en-US" sz="1400" dirty="0" smtClean="0"/>
              <a:t>                        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 </a:t>
            </a:r>
            <a:r>
              <a:rPr lang="en-US" sz="1400" dirty="0">
                <a:sym typeface="Symbol"/>
              </a:rPr>
              <a:t>m 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>
                <a:sym typeface="Symbol"/>
              </a:rPr>
              <a:t>, c </a:t>
            </a:r>
            <a:r>
              <a:rPr lang="en-US" sz="1400" dirty="0">
                <a:latin typeface="Brush Script MT" panose="03060802040406070304" pitchFamily="66" charset="0"/>
                <a:sym typeface="Symbol"/>
              </a:rPr>
              <a:t> C</a:t>
            </a:r>
            <a:r>
              <a:rPr lang="en-US" sz="1400" dirty="0">
                <a:latin typeface="Brush Script MT" panose="03060802040406070304" pitchFamily="66" charset="0"/>
              </a:rPr>
              <a:t>  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283968" y="1226369"/>
            <a:ext cx="485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89596" y="1442393"/>
            <a:ext cx="480172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31640" y="1790819"/>
            <a:ext cx="0" cy="458706"/>
          </a:xfrm>
          <a:prstGeom prst="straightConnector1">
            <a:avLst/>
          </a:prstGeom>
          <a:ln>
            <a:solidFill>
              <a:srgbClr val="0BC1E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115616" y="1790819"/>
            <a:ext cx="0" cy="458706"/>
          </a:xfrm>
          <a:prstGeom prst="straightConnector1">
            <a:avLst/>
          </a:prstGeom>
          <a:ln>
            <a:solidFill>
              <a:srgbClr val="0BC1E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278" y="2231065"/>
            <a:ext cx="4896544" cy="95410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Theorem 2.11: </a:t>
            </a:r>
            <a:r>
              <a:rPr lang="en-US" sz="1400" dirty="0" smtClean="0">
                <a:solidFill>
                  <a:schemeClr val="bg1"/>
                </a:solidFill>
              </a:rPr>
              <a:t>For every probability distribution over </a:t>
            </a:r>
            <a:r>
              <a:rPr lang="en-US" sz="1400" dirty="0">
                <a:solidFill>
                  <a:schemeClr val="bg1"/>
                </a:solidFill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pPr marL="400050" indent="-400050">
              <a:buAutoNum type="romanLcParenBoth"/>
            </a:pPr>
            <a:r>
              <a:rPr lang="en-US" sz="1400" dirty="0" smtClean="0">
                <a:solidFill>
                  <a:schemeClr val="bg1"/>
                </a:solidFill>
                <a:ea typeface="Chalkboard" charset="0"/>
                <a:cs typeface="Chalkboard" charset="0"/>
              </a:rPr>
              <a:t>Every 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</a:rPr>
              <a:t>key k is chosen with probability </a:t>
            </a:r>
            <a:r>
              <a:rPr lang="en-US" sz="1400" b="1" dirty="0">
                <a:solidFill>
                  <a:schemeClr val="bg1"/>
                </a:solidFill>
                <a:ea typeface="Chalkboard" charset="0"/>
                <a:cs typeface="Chalkboard" charset="0"/>
              </a:rPr>
              <a:t>1/ | </a:t>
            </a:r>
            <a:r>
              <a:rPr lang="en-US" sz="1400" b="1" dirty="0">
                <a:solidFill>
                  <a:schemeClr val="bg1"/>
                </a:solidFill>
                <a:latin typeface="Brush Script MT" panose="03060802040406070304" pitchFamily="66" charset="0"/>
                <a:ea typeface="Brush Script MT" charset="0"/>
                <a:cs typeface="Brush Script MT" charset="0"/>
              </a:rPr>
              <a:t>K</a:t>
            </a:r>
            <a:r>
              <a:rPr lang="en-US" sz="1400" b="1" dirty="0">
                <a:solidFill>
                  <a:schemeClr val="bg1"/>
                </a:solidFill>
                <a:ea typeface="Brush Script MT" charset="0"/>
                <a:cs typeface="Brush Script MT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a typeface="Chalkboard" charset="0"/>
                <a:cs typeface="Chalkboard" charset="0"/>
              </a:rPr>
              <a:t>|</a:t>
            </a:r>
          </a:p>
          <a:p>
            <a:pPr marL="400050" indent="-400050">
              <a:buFontTx/>
              <a:buAutoNum type="romanLcParenBoth"/>
            </a:pPr>
            <a:r>
              <a:rPr lang="en-US" sz="1400" dirty="0" smtClean="0">
                <a:solidFill>
                  <a:schemeClr val="bg1"/>
                </a:solidFill>
                <a:ea typeface="Chalkboard" charset="0"/>
                <a:cs typeface="Chalkboard" charset="0"/>
              </a:rPr>
              <a:t>For 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</a:rPr>
              <a:t>every m in </a:t>
            </a:r>
            <a:r>
              <a:rPr lang="en-US" sz="1400" dirty="0">
                <a:solidFill>
                  <a:schemeClr val="bg1"/>
                </a:solidFill>
                <a:ea typeface="Brush Script MT" charset="0"/>
                <a:cs typeface="Brush Script MT" charset="0"/>
                <a:sym typeface="Symbol"/>
              </a:rPr>
              <a:t>M  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  <a:sym typeface="Symbol"/>
              </a:rPr>
              <a:t>and every c in </a:t>
            </a:r>
            <a:r>
              <a:rPr lang="en-US" sz="1400" dirty="0">
                <a:solidFill>
                  <a:schemeClr val="bg1"/>
                </a:solidFill>
                <a:ea typeface="Brush Script MT" charset="0"/>
                <a:cs typeface="Brush Script MT" charset="0"/>
                <a:sym typeface="Symbol"/>
              </a:rPr>
              <a:t>C,  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  <a:sym typeface="Symbol"/>
              </a:rPr>
              <a:t>there is a </a:t>
            </a:r>
            <a:r>
              <a:rPr lang="en-US" sz="1400" b="1" dirty="0">
                <a:solidFill>
                  <a:schemeClr val="bg1"/>
                </a:solidFill>
                <a:ea typeface="Chalkboard" charset="0"/>
                <a:cs typeface="Chalkboard" charset="0"/>
                <a:sym typeface="Symbol"/>
              </a:rPr>
              <a:t>unique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</a:rPr>
              <a:t>key k </a:t>
            </a:r>
            <a:r>
              <a:rPr lang="en-US" sz="1400" dirty="0" err="1">
                <a:solidFill>
                  <a:schemeClr val="bg1"/>
                </a:solidFill>
                <a:ea typeface="Chalkboard" charset="0"/>
                <a:cs typeface="Chalkboard" charset="0"/>
              </a:rPr>
              <a:t>s.t.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ea typeface="Chalkboard" charset="0"/>
                <a:cs typeface="Chalkboard" charset="0"/>
              </a:rPr>
              <a:t>Enc</a:t>
            </a:r>
            <a:r>
              <a:rPr lang="en-US" sz="1400" baseline="-25000" dirty="0" err="1">
                <a:solidFill>
                  <a:schemeClr val="bg1"/>
                </a:solidFill>
                <a:ea typeface="Chalkboard" charset="0"/>
                <a:cs typeface="Chalkboard" charset="0"/>
              </a:rPr>
              <a:t>k</a:t>
            </a:r>
            <a:r>
              <a:rPr lang="en-US" sz="1400" dirty="0">
                <a:solidFill>
                  <a:schemeClr val="bg1"/>
                </a:solidFill>
                <a:ea typeface="Chalkboard" charset="0"/>
                <a:cs typeface="Chalkboard" charset="0"/>
              </a:rPr>
              <a:t>(m) = c</a:t>
            </a:r>
            <a:r>
              <a:rPr lang="en-US" sz="1400" dirty="0" smtClean="0">
                <a:solidFill>
                  <a:schemeClr val="bg1"/>
                </a:solidFill>
                <a:ea typeface="Chalkboard" charset="0"/>
                <a:cs typeface="Chalkboard" charset="0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534" y="3429000"/>
            <a:ext cx="7905906" cy="3325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halkboard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6654" y="3572322"/>
            <a:ext cx="1718841" cy="115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Connector 57"/>
          <p:cNvCxnSpPr/>
          <p:nvPr/>
        </p:nvCxnSpPr>
        <p:spPr>
          <a:xfrm>
            <a:off x="2555514" y="4293096"/>
            <a:ext cx="33389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500496" y="3971382"/>
            <a:ext cx="2287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</a:rPr>
              <a:t>m</a:t>
            </a:r>
            <a:r>
              <a:rPr lang="en-US" sz="1400" baseline="-25000" dirty="0" smtClean="0">
                <a:latin typeface="Chalkboard"/>
              </a:rPr>
              <a:t>0</a:t>
            </a:r>
            <a:r>
              <a:rPr lang="en-US" sz="1400" dirty="0" smtClean="0">
                <a:latin typeface="Chalkboard"/>
              </a:rPr>
              <a:t>, m</a:t>
            </a:r>
            <a:r>
              <a:rPr lang="en-US" sz="1400" baseline="-25000" dirty="0" smtClean="0">
                <a:latin typeface="Chalkboard"/>
              </a:rPr>
              <a:t>1  </a:t>
            </a:r>
            <a:r>
              <a:rPr lang="en-US" sz="1400" dirty="0" smtClean="0">
                <a:latin typeface="Chalkboard"/>
                <a:sym typeface="Symbol"/>
              </a:rPr>
              <a:t>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 smtClean="0">
                <a:latin typeface="Chalkboard"/>
              </a:rPr>
              <a:t> 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414807" y="3501008"/>
            <a:ext cx="1549681" cy="730534"/>
            <a:chOff x="7688715" y="2166153"/>
            <a:chExt cx="1771294" cy="1217557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88715" y="2166153"/>
              <a:ext cx="576065" cy="576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7771019" y="2870748"/>
              <a:ext cx="1688990" cy="51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/>
                </a:rPr>
                <a:t>b </a:t>
              </a:r>
              <a:r>
                <a:rPr lang="en-US" sz="1400" dirty="0" smtClean="0">
                  <a:latin typeface="Chalkboard"/>
                  <a:sym typeface="Symbol"/>
                </a:rPr>
                <a:t> {0, 1}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555514" y="4653136"/>
            <a:ext cx="33389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55776" y="5013176"/>
            <a:ext cx="33389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3427469" y="4725145"/>
            <a:ext cx="2008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</a:rPr>
              <a:t>b’ </a:t>
            </a:r>
            <a:r>
              <a:rPr lang="en-US" sz="1400" dirty="0" smtClean="0">
                <a:latin typeface="Chalkboard"/>
                <a:sym typeface="Symbol"/>
              </a:rPr>
              <a:t> {0, 1}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8549" y="3573235"/>
            <a:ext cx="2313890" cy="1727973"/>
            <a:chOff x="323528" y="2184710"/>
            <a:chExt cx="2644790" cy="2879953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894" y="2887003"/>
              <a:ext cx="1847850" cy="172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395536" y="4551702"/>
              <a:ext cx="2500774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/>
                  <a:sym typeface="Symbol"/>
                </a:rPr>
                <a:t>I can break 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323528" y="2184710"/>
              <a:ext cx="2644790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/>
                  <a:sym typeface="Symbol"/>
                </a:rPr>
                <a:t>Unbounded Powerful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6694" y="4716466"/>
            <a:ext cx="1944215" cy="440724"/>
            <a:chOff x="191348" y="4528265"/>
            <a:chExt cx="2222249" cy="734540"/>
          </a:xfrm>
        </p:grpSpPr>
        <p:grpSp>
          <p:nvGrpSpPr>
            <p:cNvPr id="44" name="Group 43"/>
            <p:cNvGrpSpPr/>
            <p:nvPr/>
          </p:nvGrpSpPr>
          <p:grpSpPr>
            <a:xfrm>
              <a:off x="827584" y="4648278"/>
              <a:ext cx="783704" cy="614527"/>
              <a:chOff x="1534541" y="3013000"/>
              <a:chExt cx="783704" cy="61452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40495" y="3133015"/>
                <a:ext cx="712911" cy="494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halkboard"/>
                </a:endParaRPr>
              </a:p>
            </p:txBody>
          </p:sp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1534541" y="3013000"/>
                <a:ext cx="783704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latin typeface="Chalkboard"/>
                  </a:rPr>
                  <a:t>Gen</a:t>
                </a:r>
                <a:endParaRPr lang="en-US" sz="14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191348" y="5128334"/>
              <a:ext cx="5820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627463" y="5128334"/>
              <a:ext cx="7861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473497" y="4528265"/>
              <a:ext cx="426094" cy="51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Chalkboard"/>
                </a:rPr>
                <a:t>k</a:t>
              </a:r>
              <a:endParaRPr lang="en-US" sz="1400" baseline="300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pic>
          <p:nvPicPr>
            <p:cNvPr id="48" name="Picture 2" descr="https://encrypted-tbn2.gstatic.com/images?q=tbn:ANd9GcSwsTqLN4QJQ_gBHvsPOVo5uM-ChpYI_wzBq-lnR91wydomJrIkUCXi65x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534" y="4528265"/>
              <a:ext cx="216024" cy="51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419872" y="4345359"/>
            <a:ext cx="22958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</a:rPr>
              <a:t>c </a:t>
            </a:r>
            <a:r>
              <a:rPr lang="en-US" sz="1400" dirty="0" smtClean="0">
                <a:latin typeface="Chalkboard"/>
                <a:sym typeface="Symbol"/>
              </a:rPr>
              <a:t> </a:t>
            </a:r>
            <a:r>
              <a:rPr lang="en-US" sz="1400" dirty="0" err="1" smtClean="0">
                <a:latin typeface="Chalkboard"/>
                <a:sym typeface="Symbol"/>
              </a:rPr>
              <a:t>Enc</a:t>
            </a:r>
            <a:r>
              <a:rPr lang="en-US" sz="1400" baseline="-25000" dirty="0" err="1" smtClean="0">
                <a:latin typeface="Chalkboard"/>
                <a:sym typeface="Symbol"/>
              </a:rPr>
              <a:t>k</a:t>
            </a:r>
            <a:r>
              <a:rPr lang="en-US" sz="1400" dirty="0" smtClean="0">
                <a:latin typeface="Chalkboard"/>
                <a:sym typeface="Symbol"/>
              </a:rPr>
              <a:t>(</a:t>
            </a:r>
            <a:r>
              <a:rPr lang="en-US" sz="1400" dirty="0" err="1" smtClean="0">
                <a:latin typeface="Chalkboard"/>
                <a:sym typeface="Symbol"/>
              </a:rPr>
              <a:t>m</a:t>
            </a:r>
            <a:r>
              <a:rPr lang="en-US" sz="1400" baseline="-25000" dirty="0" err="1" smtClean="0">
                <a:latin typeface="Chalkboard"/>
                <a:sym typeface="Symbol"/>
              </a:rPr>
              <a:t>b</a:t>
            </a:r>
            <a:r>
              <a:rPr lang="en-US" sz="1400" dirty="0" smtClean="0">
                <a:latin typeface="Chalkboard"/>
                <a:sym typeface="Symbol"/>
              </a:rPr>
              <a:t>)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843808" y="5198422"/>
            <a:ext cx="2953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Experiment :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8545" y="5013176"/>
            <a:ext cx="1207368" cy="595809"/>
            <a:chOff x="5948536" y="3810526"/>
            <a:chExt cx="1207368" cy="595809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5948536" y="3986480"/>
              <a:ext cx="927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latin typeface="Chalkboard"/>
                </a:rPr>
                <a:t>PrivK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6444208" y="4098558"/>
              <a:ext cx="6396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/>
                </a:rPr>
                <a:t>A, </a:t>
              </a:r>
              <a:r>
                <a:rPr lang="en-US" sz="1400" dirty="0" smtClean="0">
                  <a:latin typeface="Chalkboard"/>
                  <a:sym typeface="Symbol"/>
                </a:rPr>
                <a:t>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516216" y="3810526"/>
              <a:ext cx="6396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latin typeface="Chalkboard"/>
                </a:rPr>
                <a:t>coa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11560" y="6001543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 </a:t>
            </a:r>
            <a:r>
              <a:rPr lang="en-US" sz="1400" dirty="0">
                <a:latin typeface="Chalkboard"/>
                <a:sym typeface="Symbol"/>
              </a:rPr>
              <a:t>i</a:t>
            </a:r>
            <a:r>
              <a:rPr lang="en-US" sz="1400" dirty="0" smtClean="0">
                <a:latin typeface="Chalkboard"/>
                <a:sym typeface="Symbol"/>
              </a:rPr>
              <a:t>s perfectly-secure if for </a:t>
            </a:r>
            <a:r>
              <a:rPr lang="en-US" sz="1400" dirty="0" smtClean="0">
                <a:solidFill>
                  <a:srgbClr val="0000FF"/>
                </a:solidFill>
                <a:latin typeface="Chalkboard"/>
                <a:sym typeface="Symbol"/>
              </a:rPr>
              <a:t>every adversary A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36054" y="6123923"/>
            <a:ext cx="56768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½</a:t>
            </a:r>
          </a:p>
          <a:p>
            <a:pPr marL="457200" indent="-457200">
              <a:spcBef>
                <a:spcPct val="50000"/>
              </a:spcBef>
            </a:pP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756406" y="6121021"/>
            <a:ext cx="56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= 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835424" y="3429000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(Perfect </a:t>
            </a:r>
            <a:r>
              <a:rPr lang="en-US" sz="1400" dirty="0" err="1" smtClean="0">
                <a:latin typeface="Chalkboard"/>
                <a:sym typeface="Symbol"/>
              </a:rPr>
              <a:t>Indistinguishability</a:t>
            </a:r>
            <a:r>
              <a:rPr lang="en-US" sz="1400" dirty="0" smtClean="0">
                <a:latin typeface="Chalkboard"/>
                <a:sym typeface="Symbol"/>
              </a:rPr>
              <a:t>)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587782" y="6021288"/>
            <a:ext cx="56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Pr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64" name="Group 54"/>
          <p:cNvGrpSpPr/>
          <p:nvPr/>
        </p:nvGrpSpPr>
        <p:grpSpPr>
          <a:xfrm>
            <a:off x="4956206" y="5877272"/>
            <a:ext cx="1287760" cy="600251"/>
            <a:chOff x="700336" y="5085184"/>
            <a:chExt cx="1287760" cy="625426"/>
          </a:xfrm>
        </p:grpSpPr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700336" y="5218747"/>
              <a:ext cx="927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latin typeface="Chalkboard"/>
                </a:rPr>
                <a:t>PrivK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348408" y="5402833"/>
              <a:ext cx="6396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/>
                </a:rPr>
                <a:t>A, </a:t>
              </a:r>
              <a:r>
                <a:rPr lang="en-US" sz="1400" dirty="0" smtClean="0">
                  <a:latin typeface="Chalkboard"/>
                  <a:sym typeface="Symbol"/>
                </a:rPr>
                <a:t>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1348408" y="5085184"/>
              <a:ext cx="6396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latin typeface="Chalkboard"/>
                </a:rPr>
                <a:t>coa</a:t>
              </a:r>
              <a:endParaRPr lang="en-US" sz="14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171958" y="6043916"/>
            <a:ext cx="567680" cy="2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= 1</a:t>
            </a:r>
            <a:endParaRPr lang="en-US" sz="14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66" name="Double Bracket 65"/>
          <p:cNvSpPr/>
          <p:nvPr/>
        </p:nvSpPr>
        <p:spPr>
          <a:xfrm>
            <a:off x="4947822" y="5791767"/>
            <a:ext cx="1728192" cy="87759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latin typeface="Chalkboard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042439" y="1778913"/>
            <a:ext cx="2881683" cy="4420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707904" y="1778914"/>
            <a:ext cx="2839644" cy="4472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875096" y="827870"/>
            <a:ext cx="4176464" cy="95410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/>
              <a:t>Lemma 2.4: For every probability </a:t>
            </a:r>
            <a:r>
              <a:rPr lang="en-US" sz="1400" dirty="0" err="1" smtClean="0"/>
              <a:t>dist</a:t>
            </a:r>
            <a:r>
              <a:rPr lang="en-US" sz="1400" dirty="0" smtClean="0"/>
              <a:t> over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 smtClean="0"/>
              <a:t> </a:t>
            </a:r>
            <a:endParaRPr lang="en-US" sz="1400" dirty="0"/>
          </a:p>
          <a:p>
            <a:pPr marL="457200" indent="-457200">
              <a:spcBef>
                <a:spcPct val="50000"/>
              </a:spcBef>
            </a:pPr>
            <a:r>
              <a:rPr lang="en-US" sz="1400" dirty="0" err="1" smtClean="0"/>
              <a:t>Pr</a:t>
            </a:r>
            <a:r>
              <a:rPr lang="en-US" sz="1400" dirty="0" smtClean="0"/>
              <a:t>[</a:t>
            </a:r>
            <a:r>
              <a:rPr lang="en-US" sz="1400" dirty="0" smtClean="0">
                <a:ea typeface="Britannic Bold" charset="0"/>
                <a:cs typeface="Britannic Bold" charset="0"/>
              </a:rPr>
              <a:t>C</a:t>
            </a:r>
            <a:r>
              <a:rPr lang="en-US" sz="1400" dirty="0" smtClean="0"/>
              <a:t> </a:t>
            </a:r>
            <a:r>
              <a:rPr lang="en-US" sz="1400" dirty="0"/>
              <a:t>= c | </a:t>
            </a:r>
            <a:r>
              <a:rPr lang="en-US" sz="1400" dirty="0">
                <a:ea typeface="Britannic Bold" charset="0"/>
                <a:cs typeface="Britannic Bold" charset="0"/>
              </a:rPr>
              <a:t>M</a:t>
            </a:r>
            <a:r>
              <a:rPr lang="en-US" sz="1400" dirty="0"/>
              <a:t>  = m</a:t>
            </a:r>
            <a:r>
              <a:rPr lang="en-US" sz="1400" baseline="-25000" dirty="0"/>
              <a:t>0</a:t>
            </a:r>
            <a:r>
              <a:rPr lang="en-US" sz="1400" dirty="0"/>
              <a:t>]  = </a:t>
            </a:r>
            <a:r>
              <a:rPr lang="en-US" sz="1400" dirty="0" err="1"/>
              <a:t>Pr</a:t>
            </a:r>
            <a:r>
              <a:rPr lang="en-US" sz="1400" dirty="0"/>
              <a:t> [</a:t>
            </a:r>
            <a:r>
              <a:rPr lang="en-US" sz="1400" dirty="0">
                <a:ea typeface="Britannic Bold" charset="0"/>
                <a:cs typeface="Britannic Bold" charset="0"/>
              </a:rPr>
              <a:t>C</a:t>
            </a:r>
            <a:r>
              <a:rPr lang="en-US" sz="1400" dirty="0"/>
              <a:t> = c | </a:t>
            </a:r>
            <a:r>
              <a:rPr lang="en-US" sz="1400" dirty="0">
                <a:ea typeface="Britannic Bold" charset="0"/>
                <a:cs typeface="Britannic Bold" charset="0"/>
              </a:rPr>
              <a:t>M</a:t>
            </a:r>
            <a:r>
              <a:rPr lang="en-US" sz="1400" dirty="0"/>
              <a:t>  = m</a:t>
            </a:r>
            <a:r>
              <a:rPr lang="en-US" sz="1400" baseline="-25000" dirty="0"/>
              <a:t>1</a:t>
            </a:r>
            <a:r>
              <a:rPr lang="en-US" sz="1400" dirty="0" smtClean="0"/>
              <a:t>]             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 </a:t>
            </a:r>
            <a:r>
              <a:rPr lang="en-US" sz="1400" dirty="0">
                <a:sym typeface="Symbol"/>
              </a:rPr>
              <a:t>m</a:t>
            </a:r>
            <a:r>
              <a:rPr lang="en-US" sz="1400" baseline="-25000" dirty="0">
                <a:sym typeface="Symbol"/>
              </a:rPr>
              <a:t>0</a:t>
            </a:r>
            <a:r>
              <a:rPr lang="en-US" sz="1400" dirty="0">
                <a:sym typeface="Symbol"/>
              </a:rPr>
              <a:t>, m</a:t>
            </a:r>
            <a:r>
              <a:rPr lang="en-US" sz="1400" baseline="-25000" dirty="0">
                <a:sym typeface="Symbol"/>
              </a:rPr>
              <a:t>1</a:t>
            </a:r>
            <a:r>
              <a:rPr lang="en-US" sz="1400" dirty="0">
                <a:sym typeface="Symbol"/>
              </a:rPr>
              <a:t>  </a:t>
            </a:r>
            <a:r>
              <a:rPr lang="en-US" sz="1400" dirty="0"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sz="1400" dirty="0">
                <a:sym typeface="Symbol"/>
              </a:rPr>
              <a:t>, c  </a:t>
            </a:r>
            <a:r>
              <a:rPr lang="en-US" sz="1400" dirty="0">
                <a:latin typeface="Brush Script MT" panose="03060802040406070304" pitchFamily="66" charset="0"/>
                <a:sym typeface="Symbol"/>
              </a:rPr>
              <a:t>C</a:t>
            </a:r>
            <a:r>
              <a:rPr lang="en-US" sz="1400" dirty="0">
                <a:sym typeface="Symbol"/>
              </a:rPr>
              <a:t> </a:t>
            </a:r>
            <a:endParaRPr lang="en-US" sz="1400" dirty="0"/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7984177" y="2602547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ym typeface="Symbol"/>
              </a:rPr>
              <a:t>½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89207" y="2617354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ym typeface="Symbol"/>
              </a:rPr>
              <a:t>Pr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96345" y="2612789"/>
            <a:ext cx="927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/>
              <a:t>PrivK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126517" y="2609604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= 1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2" name="Double Bracket 120"/>
          <p:cNvSpPr/>
          <p:nvPr/>
        </p:nvSpPr>
        <p:spPr>
          <a:xfrm>
            <a:off x="5987961" y="2579603"/>
            <a:ext cx="1661019" cy="46098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552697" y="2813196"/>
            <a:ext cx="639688" cy="35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A, </a:t>
            </a:r>
            <a:r>
              <a:rPr lang="en-US" sz="1600" dirty="0" smtClean="0">
                <a:sym typeface="Symbol"/>
              </a:rPr>
              <a:t>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6552697" y="2439089"/>
            <a:ext cx="639688" cy="35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/>
              <a:t>coa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7710327" y="2591947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= 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95528" y="5982237"/>
            <a:ext cx="567680" cy="4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= 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cxnSp>
        <p:nvCxnSpPr>
          <p:cNvPr id="78" name="Straight Arrow Connector 73"/>
          <p:cNvCxnSpPr/>
          <p:nvPr/>
        </p:nvCxnSpPr>
        <p:spPr>
          <a:xfrm>
            <a:off x="6436515" y="3077579"/>
            <a:ext cx="0" cy="3372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9"/>
          <p:cNvCxnSpPr/>
          <p:nvPr/>
        </p:nvCxnSpPr>
        <p:spPr>
          <a:xfrm flipV="1">
            <a:off x="6579840" y="3102247"/>
            <a:ext cx="0" cy="3077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08520" y="33910"/>
            <a:ext cx="8928992" cy="101882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Concluding Perfect 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74" y="2204864"/>
            <a:ext cx="2653740" cy="92333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Randomized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Unbounded Powerful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COA</a:t>
            </a:r>
            <a:endParaRPr lang="en-US" dirty="0" smtClean="0">
              <a:solidFill>
                <a:srgbClr val="00B0F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36712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300192" y="4797152"/>
            <a:ext cx="2889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sym typeface="Symbol"/>
              </a:rPr>
              <a:t>No break allowed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632" y="2148227"/>
            <a:ext cx="4257726" cy="92333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A </a:t>
            </a:r>
            <a:r>
              <a:rPr lang="en-US" dirty="0" err="1" smtClean="0">
                <a:solidFill>
                  <a:srgbClr val="00B0F0"/>
                </a:solidFill>
                <a:ea typeface="Chalkboard" charset="0"/>
                <a:cs typeface="Chalkboard" charset="0"/>
              </a:rPr>
              <a:t>ciphertext</a:t>
            </a:r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 cannot give out some info about the message that is additional to the prior information that the </a:t>
            </a:r>
            <a:r>
              <a:rPr lang="en-US" dirty="0" err="1" smtClean="0">
                <a:solidFill>
                  <a:srgbClr val="00B0F0"/>
                </a:solidFill>
                <a:ea typeface="Chalkboard" charset="0"/>
                <a:cs typeface="Chalkboard" charset="0"/>
              </a:rPr>
              <a:t>adv</a:t>
            </a:r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 has</a:t>
            </a:r>
            <a:endParaRPr lang="en-US" dirty="0">
              <a:solidFill>
                <a:srgbClr val="00B0F0"/>
              </a:solidFill>
              <a:ea typeface="Chalkboard" charset="0"/>
              <a:cs typeface="Chalkboar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852083"/>
            <a:ext cx="1374137" cy="10647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31840" y="4581128"/>
            <a:ext cx="2186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ea typeface="Chalkboard" charset="0"/>
                <a:cs typeface="Chalkboard" charset="0"/>
                <a:sym typeface="Symbol"/>
              </a:rPr>
              <a:t>Two  relaxations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10455" y="4725144"/>
            <a:ext cx="21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Chalkboard" charset="0"/>
                <a:cs typeface="Chalkboard" charset="0"/>
              </a:rPr>
              <a:t>Unbounded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5400000">
                <a:off x="1110276" y="5108540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⟼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10276" y="5108540"/>
                <a:ext cx="5100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-49585" y="5529302"/>
            <a:ext cx="2893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ea typeface="Chalkboard" charset="0"/>
                <a:cs typeface="Chalkboard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ea typeface="Chalkboard" charset="0"/>
                <a:cs typeface="Chalkboard" charset="0"/>
              </a:rPr>
              <a:t>ounded Powerful / </a:t>
            </a:r>
            <a:r>
              <a:rPr lang="en-US" dirty="0" err="1" smtClean="0">
                <a:solidFill>
                  <a:srgbClr val="FF0000"/>
                </a:solidFill>
                <a:ea typeface="Chalkboard" charset="0"/>
                <a:cs typeface="Chalkboard" charset="0"/>
              </a:rPr>
              <a:t>Polynominally</a:t>
            </a:r>
            <a:r>
              <a:rPr lang="en-US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 Bounded </a:t>
            </a:r>
            <a:endParaRPr lang="en-US" dirty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4549" y="2699628"/>
            <a:ext cx="58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a typeface="Chalkboard" charset="0"/>
                <a:cs typeface="Chalkboard" charset="0"/>
              </a:rPr>
              <a:t>COA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6200000">
                <a:off x="3341486" y="2382691"/>
                <a:ext cx="526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41486" y="2382691"/>
                <a:ext cx="5261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66597" y="1957022"/>
            <a:ext cx="542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CPA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3322753" y="1527887"/>
                <a:ext cx="526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2753" y="1527887"/>
                <a:ext cx="5261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347864" y="110221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CCA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9752" y="3212976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a typeface="Chalkboard" charset="0"/>
                <a:cs typeface="Chalkboard" charset="0"/>
                <a:sym typeface="Symbol"/>
              </a:rPr>
              <a:t>Two Inherent Limitations: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43808" y="3563724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dirty="0" smtClean="0">
                <a:ea typeface="Chalkboard" charset="0"/>
                <a:cs typeface="Chalkboard" charset="0"/>
                <a:sym typeface="Symbol"/>
              </a:rPr>
              <a:t>- Key Space as large as message space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43808" y="3923764"/>
            <a:ext cx="252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dirty="0" smtClean="0">
                <a:ea typeface="Chalkboard" charset="0"/>
                <a:cs typeface="Chalkboard" charset="0"/>
                <a:sym typeface="Symbol"/>
              </a:rPr>
              <a:t>- Keys can not be reused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83155" y="1015154"/>
            <a:ext cx="3011666" cy="3556613"/>
            <a:chOff x="10116406" y="2545359"/>
            <a:chExt cx="1631088" cy="23872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7" name="Oval 26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21225297">
              <a:off x="10155723" y="2889483"/>
              <a:ext cx="1591771" cy="192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ea typeface="Bradley Hand" charset="0"/>
                  <a:cs typeface="Bradley Hand" charset="0"/>
                </a:rPr>
                <a:t>Remember that at the end of the day crypto is an </a:t>
              </a:r>
              <a:r>
                <a:rPr lang="en-US" sz="2000" dirty="0" smtClean="0">
                  <a:solidFill>
                    <a:srgbClr val="FF0000"/>
                  </a:solidFill>
                  <a:ea typeface="Bradley Hand" charset="0"/>
                  <a:cs typeface="Bradley Hand" charset="0"/>
                </a:rPr>
                <a:t>applied science </a:t>
              </a:r>
              <a:r>
                <a:rPr lang="en-US" sz="2000" dirty="0" smtClean="0">
                  <a:ea typeface="Bradley Hand" charset="0"/>
                  <a:cs typeface="Bradley Hand" charset="0"/>
                </a:rPr>
                <a:t>and we need to construct schemes that has practical relevance. The hurdles in achieving perfect security outweighs the strength of perfect security</a:t>
              </a:r>
              <a:endParaRPr lang="en-US" sz="2000" dirty="0"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635896" y="5662989"/>
            <a:ext cx="1302023" cy="707886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ea typeface="Chalkboard" charset="0"/>
                <a:cs typeface="Chalkboard" charset="0"/>
              </a:rPr>
              <a:t>Yes!! </a:t>
            </a:r>
            <a:endParaRPr lang="en-US" sz="4000" dirty="0">
              <a:solidFill>
                <a:schemeClr val="bg1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7708" y="1425377"/>
            <a:ext cx="3011666" cy="3556613"/>
            <a:chOff x="10116406" y="2545359"/>
            <a:chExt cx="1631088" cy="238729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32" name="Oval 31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1225297">
              <a:off x="10155723" y="3240681"/>
              <a:ext cx="1591771" cy="121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a typeface="Bradley Hand" charset="0"/>
                  <a:cs typeface="Bradley Hand" charset="0"/>
                </a:rPr>
                <a:t>Birth of Computational / Cryptographic Security.</a:t>
              </a:r>
              <a:endParaRPr lang="en-US" sz="2800" dirty="0"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5868144" y="5517232"/>
            <a:ext cx="3114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sym typeface="Symbol"/>
              </a:rPr>
              <a:t>Break is allowed but with ‘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very small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’ probability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5400000">
                <a:off x="7327257" y="5141521"/>
                <a:ext cx="487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⟼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27257" y="5141521"/>
                <a:ext cx="4876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203848" y="4941168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Can we overcome the hurdles? </a:t>
            </a:r>
            <a:endParaRPr 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8" grpId="0" animBg="1"/>
      <p:bldP spid="10" grpId="0"/>
      <p:bldP spid="2" grpId="0"/>
      <p:bldP spid="4" grpId="0"/>
      <p:bldP spid="15" grpId="0"/>
      <p:bldP spid="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6" grpId="0" animBg="1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secret key </a:t>
            </a:r>
            <a:r>
              <a:rPr lang="en-US" altLang="zh-CN" sz="2800" dirty="0"/>
              <a:t>encryption </a:t>
            </a:r>
            <a:r>
              <a:rPr lang="en-US" altLang="zh-CN" sz="2800" dirty="0" smtClean="0"/>
              <a:t>construction</a:t>
            </a:r>
          </a:p>
          <a:p>
            <a:r>
              <a:rPr lang="en-US" altLang="zh-CN" sz="2800" dirty="0" smtClean="0"/>
              <a:t>Security proof of the secret key encryption construction</a:t>
            </a:r>
          </a:p>
          <a:p>
            <a:r>
              <a:rPr lang="en-US" altLang="zh-CN" sz="2800" dirty="0"/>
              <a:t>Limitations of perfect secrecy</a:t>
            </a:r>
          </a:p>
          <a:p>
            <a:r>
              <a:rPr lang="en-US" altLang="zh-CN" sz="2800" dirty="0"/>
              <a:t>More definitions of Perfect Security and their equivalence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783"/>
            <a:ext cx="92165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  Perfect Security </a:t>
            </a:r>
            <a:r>
              <a:rPr lang="en-US" sz="3200" dirty="0">
                <a:latin typeface="+mn-lt"/>
              </a:rPr>
              <a:t>vs. </a:t>
            </a:r>
            <a:r>
              <a:rPr lang="en-US" sz="3200" dirty="0">
                <a:solidFill>
                  <a:srgbClr val="0000CC"/>
                </a:solidFill>
                <a:latin typeface="+mn-lt"/>
              </a:rPr>
              <a:t>Computational Security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39552" y="971436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 Threat is Unbounded Powerful 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004048" y="939059"/>
            <a:ext cx="4176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Threat </a:t>
            </a:r>
            <a:r>
              <a:rPr lang="en-US" sz="2000" dirty="0">
                <a:solidFill>
                  <a:srgbClr val="0000FF"/>
                </a:solidFill>
              </a:rPr>
              <a:t>is ‘Computationally Bounded’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11560" y="3573016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Key as large as the message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11560" y="4139788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Fresh key for every encryption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895528" y="3552545"/>
            <a:ext cx="29888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A small key will do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161830"/>
            <a:ext cx="402125" cy="3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7" y="1041714"/>
            <a:ext cx="317221" cy="31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059938" y="4139788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 Key reuse is permitted.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980728"/>
            <a:ext cx="54260" cy="36724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67544" y="2276872"/>
            <a:ext cx="4176464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 A scheme is secure if                                   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Pr</a:t>
            </a:r>
            <a:r>
              <a:rPr lang="en-US" dirty="0" smtClean="0">
                <a:solidFill>
                  <a:srgbClr val="FF0000"/>
                </a:solidFill>
              </a:rPr>
              <a:t> [M = m | C = c] = Pr [M = m]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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m, c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968552" y="2156663"/>
            <a:ext cx="43559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 A scheme is secure if any computationally bounded adversary succeeds </a:t>
            </a:r>
            <a:r>
              <a:rPr lang="en-US" sz="2000" dirty="0">
                <a:solidFill>
                  <a:srgbClr val="0000FF"/>
                </a:solidFill>
              </a:rPr>
              <a:t>in ‘breaking</a:t>
            </a:r>
            <a:r>
              <a:rPr lang="en-US" sz="2000" dirty="0" smtClean="0">
                <a:solidFill>
                  <a:srgbClr val="0000FF"/>
                </a:solidFill>
              </a:rPr>
              <a:t>’ the scheme with at most ‘some very small probability’. 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39552" y="1547500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 No break allowed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04048" y="1547500"/>
            <a:ext cx="4320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Break is allowed with ‘small’ probability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9427" y="3565295"/>
            <a:ext cx="402125" cy="3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827" y="1599611"/>
            <a:ext cx="317221" cy="31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827" y="2204864"/>
            <a:ext cx="317221" cy="31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331" y="4191899"/>
            <a:ext cx="317221" cy="31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331" y="3615835"/>
            <a:ext cx="317221" cy="31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76872"/>
            <a:ext cx="402125" cy="3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69542"/>
            <a:ext cx="402125" cy="3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402125" cy="3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609827" y="5795972"/>
            <a:ext cx="2110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YES Absolutely!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224" y="5029145"/>
            <a:ext cx="9231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Is it necessary to relax the threat and break to overcome the limitations?</a:t>
            </a:r>
            <a:endParaRPr 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9" grpId="0"/>
      <p:bldP spid="50" grpId="0"/>
      <p:bldP spid="51" grpId="0"/>
      <p:bldP spid="4" grpId="0"/>
      <p:bldP spid="24" grpId="0"/>
      <p:bldP spid="32" grpId="0"/>
      <p:bldP spid="34" grpId="0"/>
      <p:bldP spid="35" grpId="0"/>
      <p:bldP spid="8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Chapter </a:t>
            </a:r>
            <a:r>
              <a:rPr lang="en-US" altLang="zh-CN" dirty="0" smtClean="0"/>
              <a:t>2,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http</a:t>
            </a:r>
            <a:r>
              <a:rPr lang="en-US" altLang="zh-CN" dirty="0"/>
              <a:t>://drona.csa.iisc.ernet.in/~arpita/Cryptography17.html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A secret key </a:t>
            </a:r>
            <a:r>
              <a:rPr lang="en-US" altLang="zh-CN" sz="2800" b="1" dirty="0"/>
              <a:t>encryption </a:t>
            </a:r>
            <a:r>
              <a:rPr lang="en-US" altLang="zh-CN" sz="2800" b="1" dirty="0" smtClean="0"/>
              <a:t>construction</a:t>
            </a:r>
          </a:p>
          <a:p>
            <a:r>
              <a:rPr lang="en-US" altLang="zh-CN" sz="2800" dirty="0" smtClean="0"/>
              <a:t>Security proof of the secret key encryption construction</a:t>
            </a:r>
          </a:p>
          <a:p>
            <a:r>
              <a:rPr lang="en-US" altLang="zh-CN" sz="2800" dirty="0"/>
              <a:t>Limitations of perfect secrecy</a:t>
            </a:r>
          </a:p>
          <a:p>
            <a:r>
              <a:rPr lang="en-US" altLang="zh-CN" sz="2800" dirty="0"/>
              <a:t>More definitions of Perfect Security and their equivalence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496" y="908720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7504" y="44624"/>
            <a:ext cx="892899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Secret key encryption - construction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627784" y="980728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K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latin typeface="Chalkboard" charset="0"/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77384" y="2234484"/>
            <a:ext cx="998272" cy="432048"/>
            <a:chOff x="981440" y="2564904"/>
            <a:chExt cx="998272" cy="432048"/>
          </a:xfrm>
        </p:grpSpPr>
        <p:sp>
          <p:nvSpPr>
            <p:cNvPr id="85" name="Rectangle 84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35"/>
          <p:cNvGrpSpPr/>
          <p:nvPr/>
        </p:nvGrpSpPr>
        <p:grpSpPr>
          <a:xfrm>
            <a:off x="1403648" y="2154342"/>
            <a:ext cx="1224136" cy="338554"/>
            <a:chOff x="455675" y="4399360"/>
            <a:chExt cx="1224136" cy="338554"/>
          </a:xfrm>
        </p:grpSpPr>
        <p:cxnSp>
          <p:nvCxnSpPr>
            <p:cNvPr id="107" name="Straight Arrow Connector 10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71800" y="2154342"/>
            <a:ext cx="1080120" cy="338554"/>
            <a:chOff x="395536" y="4348587"/>
            <a:chExt cx="1080120" cy="33855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7" name="Group 35"/>
          <p:cNvGrpSpPr/>
          <p:nvPr/>
        </p:nvGrpSpPr>
        <p:grpSpPr>
          <a:xfrm rot="5400000">
            <a:off x="4308101" y="1388643"/>
            <a:ext cx="563293" cy="755576"/>
            <a:chOff x="624332" y="3969572"/>
            <a:chExt cx="563293" cy="755576"/>
          </a:xfrm>
        </p:grpSpPr>
        <p:cxnSp>
          <p:nvCxnSpPr>
            <p:cNvPr id="119" name="Straight Arrow Connector 118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2" name="Group 46"/>
          <p:cNvGrpSpPr/>
          <p:nvPr/>
        </p:nvGrpSpPr>
        <p:grpSpPr>
          <a:xfrm>
            <a:off x="4896543" y="2154342"/>
            <a:ext cx="827585" cy="338554"/>
            <a:chOff x="864095" y="4390978"/>
            <a:chExt cx="827585" cy="338554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15408" y="2060847"/>
            <a:ext cx="1332655" cy="893713"/>
            <a:chOff x="1542158" y="4367579"/>
            <a:chExt cx="797594" cy="504056"/>
          </a:xfrm>
        </p:grpSpPr>
        <p:sp>
          <p:nvSpPr>
            <p:cNvPr id="127" name="Rectangle 12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</a:t>
              </a:r>
              <a:r>
                <a:rPr lang="en-US" sz="2000" dirty="0" err="1" smtClean="0">
                  <a:latin typeface="Chalkboard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latin typeface="Chalkboard" charset="0"/>
                <a:ea typeface="Chalkboard" charset="0"/>
                <a:cs typeface="Chalkboard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c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mk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35"/>
          <p:cNvGrpSpPr/>
          <p:nvPr/>
        </p:nvGrpSpPr>
        <p:grpSpPr>
          <a:xfrm rot="5400000">
            <a:off x="7467124" y="1265821"/>
            <a:ext cx="605682" cy="755576"/>
            <a:chOff x="581943" y="4005066"/>
            <a:chExt cx="605682" cy="755576"/>
          </a:xfrm>
        </p:grpSpPr>
        <p:cxnSp>
          <p:nvCxnSpPr>
            <p:cNvPr id="156" name="Straight Arrow Connector 15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034419" y="1946449"/>
            <a:ext cx="1581893" cy="1003725"/>
            <a:chOff x="1547664" y="4365104"/>
            <a:chExt cx="995550" cy="504056"/>
          </a:xfrm>
        </p:grpSpPr>
        <p:sp>
          <p:nvSpPr>
            <p:cNvPr id="159" name="Rectangle 158"/>
            <p:cNvSpPr/>
            <p:nvPr/>
          </p:nvSpPr>
          <p:spPr>
            <a:xfrm>
              <a:off x="1547664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1550294" y="4407495"/>
              <a:ext cx="992920" cy="40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6240048" y="2154342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6200000">
            <a:off x="6667904" y="2128664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46"/>
          <p:cNvGrpSpPr/>
          <p:nvPr/>
        </p:nvGrpSpPr>
        <p:grpSpPr>
          <a:xfrm>
            <a:off x="7968240" y="2154342"/>
            <a:ext cx="852232" cy="340556"/>
            <a:chOff x="744723" y="4120044"/>
            <a:chExt cx="852232" cy="340556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960747" y="4458598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68" name="Text Box 7"/>
          <p:cNvSpPr txBox="1">
            <a:spLocks noChangeArrowheads="1"/>
          </p:cNvSpPr>
          <p:nvPr/>
        </p:nvSpPr>
        <p:spPr bwMode="auto">
          <a:xfrm>
            <a:off x="179512" y="3676962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 smtClean="0">
                <a:latin typeface="Chalkboard" charset="0"/>
                <a:ea typeface="Chalkboard" charset="0"/>
                <a:cs typeface="Chalkboard" charset="0"/>
              </a:rPr>
              <a:t>Correctness:</a:t>
            </a:r>
            <a:endParaRPr lang="en-US" sz="2000" b="1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2771800" y="367696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err="1" smtClean="0">
                <a:latin typeface="Chalkboard" charset="0"/>
                <a:ea typeface="Chalkboard" charset="0"/>
                <a:cs typeface="Chalkboard" charset="0"/>
              </a:rPr>
              <a:t>Enc</a:t>
            </a:r>
            <a:r>
              <a:rPr lang="en-US" sz="2000" baseline="-25000" dirty="0" err="1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(m)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70" name="Text Box 7"/>
          <p:cNvSpPr txBox="1">
            <a:spLocks noChangeArrowheads="1"/>
          </p:cNvSpPr>
          <p:nvPr/>
        </p:nvSpPr>
        <p:spPr bwMode="auto">
          <a:xfrm>
            <a:off x="2135597" y="3676962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Dec</a:t>
            </a:r>
            <a:r>
              <a:rPr lang="en-US" sz="2000" baseline="-250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              )  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71" name="Text Box 7"/>
          <p:cNvSpPr txBox="1">
            <a:spLocks noChangeArrowheads="1"/>
          </p:cNvSpPr>
          <p:nvPr/>
        </p:nvSpPr>
        <p:spPr bwMode="auto">
          <a:xfrm>
            <a:off x="4067944" y="3676962"/>
            <a:ext cx="720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= m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03648" y="4169201"/>
            <a:ext cx="1373426" cy="1539628"/>
            <a:chOff x="10075968" y="2545359"/>
            <a:chExt cx="1604549" cy="238729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chemeClr val="accent2">
                  <a:lumMod val="40000"/>
                  <a:lumOff val="60000"/>
                </a:schemeClr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68" name="Oval 67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21225297">
              <a:off x="10075968" y="2818977"/>
              <a:ext cx="1598091" cy="1861190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radley Hand"/>
                  <a:ea typeface="Bradley Hand" charset="0"/>
                  <a:cs typeface="Bradley Hand" charset="0"/>
                </a:rPr>
                <a:t>One-time pad encryption (OTP)</a:t>
              </a:r>
              <a:endParaRPr lang="en-US" dirty="0">
                <a:solidFill>
                  <a:schemeClr val="bg1"/>
                </a:solidFill>
                <a:latin typeface="Bradley Hand"/>
                <a:ea typeface="Bradley Hand" charset="0"/>
                <a:cs typeface="Bradley Hand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194" y="3263497"/>
            <a:ext cx="1905000" cy="2619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4849" y="972016"/>
            <a:ext cx="190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Construction 2.8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47" name="Group 65"/>
          <p:cNvGrpSpPr/>
          <p:nvPr/>
        </p:nvGrpSpPr>
        <p:grpSpPr>
          <a:xfrm>
            <a:off x="4838595" y="3674784"/>
            <a:ext cx="2072395" cy="2542088"/>
            <a:chOff x="10075968" y="2545359"/>
            <a:chExt cx="1604549" cy="2387296"/>
          </a:xfrm>
        </p:grpSpPr>
        <p:pic>
          <p:nvPicPr>
            <p:cNvPr id="48" name="Picture 6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chemeClr val="accent2">
                  <a:lumMod val="40000"/>
                  <a:lumOff val="60000"/>
                </a:schemeClr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49" name="Oval 67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"/>
              </a:endParaRPr>
            </a:p>
          </p:txBody>
        </p:sp>
        <p:sp>
          <p:nvSpPr>
            <p:cNvPr id="50" name="TextBox 68"/>
            <p:cNvSpPr txBox="1"/>
            <p:nvPr/>
          </p:nvSpPr>
          <p:spPr>
            <a:xfrm rot="21225297">
              <a:off x="10075968" y="2925819"/>
              <a:ext cx="1598091" cy="164750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Bradley Hand"/>
                  <a:ea typeface="Bradley Hand" charset="0"/>
                  <a:cs typeface="Bradley Hand" charset="0"/>
                </a:rPr>
                <a:t>Vernam</a:t>
              </a:r>
              <a:r>
                <a:rPr lang="en-US" dirty="0" smtClean="0">
                  <a:solidFill>
                    <a:schemeClr val="bg1"/>
                  </a:solidFill>
                  <a:latin typeface="Bradley Hand"/>
                  <a:ea typeface="Bradley Hand" charset="0"/>
                  <a:cs typeface="Bradley Hand" charset="0"/>
                </a:rPr>
                <a:t> Cipher [1917]: But Shannon proved its security after formulating perfect security</a:t>
              </a:r>
              <a:endParaRPr lang="en-US" dirty="0">
                <a:solidFill>
                  <a:schemeClr val="bg1"/>
                </a:solidFill>
                <a:latin typeface="Bradley Hand"/>
                <a:ea typeface="Bradley Hand" charset="0"/>
                <a:cs typeface="Bradley Han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5" grpId="0"/>
      <p:bldP spid="154" grpId="0"/>
      <p:bldP spid="168" grpId="0"/>
      <p:bldP spid="169" grpId="0"/>
      <p:bldP spid="170" grpId="0"/>
      <p:bldP spid="17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secret key </a:t>
            </a:r>
            <a:r>
              <a:rPr lang="en-US" altLang="zh-CN" sz="2800" dirty="0"/>
              <a:t>encryption </a:t>
            </a:r>
            <a:r>
              <a:rPr lang="en-US" altLang="zh-CN" sz="2800" dirty="0" smtClean="0"/>
              <a:t>construction</a:t>
            </a:r>
          </a:p>
          <a:p>
            <a:r>
              <a:rPr lang="en-US" altLang="zh-CN" sz="2800" b="1" dirty="0" smtClean="0"/>
              <a:t>Security proof of the secret key encryption construction</a:t>
            </a:r>
          </a:p>
          <a:p>
            <a:r>
              <a:rPr lang="en-US" altLang="zh-CN" sz="2800" dirty="0"/>
              <a:t>Limitations of perfect secrecy</a:t>
            </a:r>
          </a:p>
          <a:p>
            <a:r>
              <a:rPr lang="en-US" altLang="zh-CN" sz="2800" dirty="0"/>
              <a:t>More definitions of Perfect Security and their equivalence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496" y="764704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7504" y="44624"/>
            <a:ext cx="892899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Perfectly-secure encryption - proof 1/2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627784" y="836712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K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latin typeface="Chalkboard" charset="0"/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77384" y="2090468"/>
            <a:ext cx="998272" cy="432048"/>
            <a:chOff x="981440" y="2564904"/>
            <a:chExt cx="998272" cy="432048"/>
          </a:xfrm>
        </p:grpSpPr>
        <p:sp>
          <p:nvSpPr>
            <p:cNvPr id="85" name="Rectangle 84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35"/>
          <p:cNvGrpSpPr/>
          <p:nvPr/>
        </p:nvGrpSpPr>
        <p:grpSpPr>
          <a:xfrm>
            <a:off x="1403648" y="2010326"/>
            <a:ext cx="1224136" cy="338554"/>
            <a:chOff x="455675" y="4399360"/>
            <a:chExt cx="1224136" cy="338554"/>
          </a:xfrm>
        </p:grpSpPr>
        <p:cxnSp>
          <p:nvCxnSpPr>
            <p:cNvPr id="107" name="Straight Arrow Connector 10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71800" y="2010326"/>
            <a:ext cx="1080120" cy="338554"/>
            <a:chOff x="395536" y="4348587"/>
            <a:chExt cx="1080120" cy="33855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7" name="Group 35"/>
          <p:cNvGrpSpPr/>
          <p:nvPr/>
        </p:nvGrpSpPr>
        <p:grpSpPr>
          <a:xfrm rot="5400000">
            <a:off x="4308101" y="1244627"/>
            <a:ext cx="563293" cy="755576"/>
            <a:chOff x="624332" y="3969572"/>
            <a:chExt cx="563293" cy="755576"/>
          </a:xfrm>
        </p:grpSpPr>
        <p:cxnSp>
          <p:nvCxnSpPr>
            <p:cNvPr id="119" name="Straight Arrow Connector 118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2" name="Group 46"/>
          <p:cNvGrpSpPr/>
          <p:nvPr/>
        </p:nvGrpSpPr>
        <p:grpSpPr>
          <a:xfrm>
            <a:off x="4896543" y="2010326"/>
            <a:ext cx="827585" cy="338554"/>
            <a:chOff x="864095" y="4390978"/>
            <a:chExt cx="827585" cy="338554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15408" y="1916831"/>
            <a:ext cx="1332655" cy="893713"/>
            <a:chOff x="1542158" y="4367579"/>
            <a:chExt cx="797594" cy="504056"/>
          </a:xfrm>
        </p:grpSpPr>
        <p:sp>
          <p:nvSpPr>
            <p:cNvPr id="127" name="Rectangle 12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</a:t>
              </a:r>
              <a:r>
                <a:rPr lang="en-US" sz="2000" dirty="0" err="1" smtClean="0">
                  <a:latin typeface="Chalkboard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latin typeface="Chalkboard" charset="0"/>
                <a:ea typeface="Chalkboard" charset="0"/>
                <a:cs typeface="Chalkboard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c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mk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35"/>
          <p:cNvGrpSpPr/>
          <p:nvPr/>
        </p:nvGrpSpPr>
        <p:grpSpPr>
          <a:xfrm rot="5400000">
            <a:off x="7467124" y="1121805"/>
            <a:ext cx="605682" cy="755576"/>
            <a:chOff x="581943" y="4005066"/>
            <a:chExt cx="605682" cy="755576"/>
          </a:xfrm>
        </p:grpSpPr>
        <p:cxnSp>
          <p:nvCxnSpPr>
            <p:cNvPr id="156" name="Straight Arrow Connector 15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034419" y="1802433"/>
            <a:ext cx="1581893" cy="1003725"/>
            <a:chOff x="1547664" y="4365104"/>
            <a:chExt cx="995550" cy="504056"/>
          </a:xfrm>
        </p:grpSpPr>
        <p:sp>
          <p:nvSpPr>
            <p:cNvPr id="159" name="Rectangle 158"/>
            <p:cNvSpPr/>
            <p:nvPr/>
          </p:nvSpPr>
          <p:spPr>
            <a:xfrm>
              <a:off x="1547664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1550294" y="4407495"/>
              <a:ext cx="992920" cy="40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6240048" y="2010326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6200000">
            <a:off x="6667904" y="1984648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46"/>
          <p:cNvGrpSpPr/>
          <p:nvPr/>
        </p:nvGrpSpPr>
        <p:grpSpPr>
          <a:xfrm>
            <a:off x="7968240" y="2010326"/>
            <a:ext cx="852232" cy="338554"/>
            <a:chOff x="744723" y="4120044"/>
            <a:chExt cx="852232" cy="338554"/>
          </a:xfrm>
        </p:grpSpPr>
        <p:cxnSp>
          <p:nvCxnSpPr>
            <p:cNvPr id="166" name="Straight Arrow Connector 165"/>
            <p:cNvCxnSpPr>
              <a:endCxn id="160" idx="3"/>
            </p:cNvCxnSpPr>
            <p:nvPr/>
          </p:nvCxnSpPr>
          <p:spPr>
            <a:xfrm>
              <a:off x="960747" y="4445496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72" name="Text Box 7"/>
          <p:cNvSpPr txBox="1">
            <a:spLocks noChangeArrowheads="1"/>
          </p:cNvSpPr>
          <p:nvPr/>
        </p:nvSpPr>
        <p:spPr bwMode="auto">
          <a:xfrm>
            <a:off x="107503" y="3152387"/>
            <a:ext cx="3707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Theorem 2.9 (Security):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3206706" y="314096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err="1" smtClean="0">
                <a:ea typeface="Chalkboard" charset="0"/>
                <a:cs typeface="Chalkboard" charset="0"/>
              </a:rPr>
              <a:t>Vernam</a:t>
            </a:r>
            <a:r>
              <a:rPr lang="en-US" sz="2400" dirty="0" smtClean="0">
                <a:ea typeface="Chalkboard" charset="0"/>
                <a:cs typeface="Chalkboard" charset="0"/>
              </a:rPr>
              <a:t> Cipher is perfectly-secure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115616" y="3663120"/>
            <a:ext cx="6048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To prove </a:t>
            </a:r>
            <a:r>
              <a:rPr lang="en-US" sz="2400" dirty="0" err="1" smtClean="0">
                <a:solidFill>
                  <a:srgbClr val="FF0000"/>
                </a:solidFill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[M = m | C = c] = </a:t>
            </a:r>
            <a:r>
              <a:rPr lang="en-US" sz="2400" dirty="0" err="1" smtClean="0">
                <a:solidFill>
                  <a:srgbClr val="FF0000"/>
                </a:solidFill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[M = m]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511" y="3656443"/>
            <a:ext cx="1152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Proof: 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97" y="4293097"/>
            <a:ext cx="4263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For arbitrary c and m,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[C </a:t>
            </a:r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smtClean="0">
                <a:ea typeface="Chalkboard" charset="0"/>
                <a:cs typeface="Chalkboard" charset="0"/>
              </a:rPr>
              <a:t>c </a:t>
            </a:r>
            <a:r>
              <a:rPr lang="en-US" sz="2000" dirty="0">
                <a:ea typeface="Chalkboard" charset="0"/>
                <a:cs typeface="Chalkboard" charset="0"/>
              </a:rPr>
              <a:t>| </a:t>
            </a:r>
            <a:r>
              <a:rPr lang="en-US" sz="2000" dirty="0" smtClean="0">
                <a:ea typeface="Chalkboard" charset="0"/>
                <a:cs typeface="Chalkboard" charset="0"/>
              </a:rPr>
              <a:t>M </a:t>
            </a:r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smtClean="0">
                <a:ea typeface="Chalkboard" charset="0"/>
                <a:cs typeface="Chalkboard" charset="0"/>
              </a:rPr>
              <a:t>m]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130667" y="5356860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[K = c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  m</a:t>
            </a:r>
            <a:r>
              <a:rPr lang="en-US" sz="2000" dirty="0">
                <a:ea typeface="Chalkboard" charset="0"/>
                <a:cs typeface="Chalkboard" charset="0"/>
              </a:rPr>
              <a:t>] 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3130667" y="5726192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= 1/2</a:t>
            </a:r>
            <a:r>
              <a:rPr lang="en-US" sz="2000" baseline="30000" dirty="0" smtClean="0"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endParaRPr lang="en-US" sz="2000" dirty="0"/>
          </a:p>
        </p:txBody>
      </p:sp>
      <p:sp>
        <p:nvSpPr>
          <p:cNvPr id="48" name="Rectangle 2"/>
          <p:cNvSpPr/>
          <p:nvPr/>
        </p:nvSpPr>
        <p:spPr>
          <a:xfrm>
            <a:off x="3124023" y="46624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</a:t>
            </a:r>
            <a:r>
              <a:rPr lang="en-US" sz="2000" dirty="0" err="1" smtClean="0">
                <a:ea typeface="Chalkboard" charset="0"/>
                <a:cs typeface="Chalkboard" charset="0"/>
              </a:rPr>
              <a:t>Enc</a:t>
            </a:r>
            <a:r>
              <a:rPr lang="en-US" sz="2000" baseline="-25000" dirty="0" err="1" smtClean="0"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ea typeface="Chalkboard" charset="0"/>
                <a:cs typeface="Chalkboard" charset="0"/>
              </a:rPr>
              <a:t>(m) = c] </a:t>
            </a:r>
            <a:endParaRPr lang="en-US" sz="2000" dirty="0"/>
          </a:p>
        </p:txBody>
      </p:sp>
      <p:sp>
        <p:nvSpPr>
          <p:cNvPr id="49" name="Rectangle 2"/>
          <p:cNvSpPr/>
          <p:nvPr/>
        </p:nvSpPr>
        <p:spPr>
          <a:xfrm>
            <a:off x="3127371" y="4987528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</a:t>
            </a:r>
            <a:r>
              <a:rPr lang="en-US" altLang="zh-CN" sz="2000" dirty="0" smtClean="0">
                <a:ea typeface="Chalkboard" charset="0"/>
                <a:cs typeface="Chalkboard" charset="0"/>
                <a:sym typeface="Symbol"/>
              </a:rPr>
              <a:t>m  K = c</a:t>
            </a:r>
            <a:r>
              <a:rPr lang="en-US" sz="2000" dirty="0" smtClean="0">
                <a:ea typeface="Chalkboard" charset="0"/>
                <a:cs typeface="Chalkboard" charset="0"/>
              </a:rPr>
              <a:t>] 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01985" y="792004"/>
            <a:ext cx="22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Construction 2.8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6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51" grpId="0"/>
      <p:bldP spid="52" grpId="0"/>
      <p:bldP spid="2" grpId="0"/>
      <p:bldP spid="3" grpId="0"/>
      <p:bldP spid="55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496" y="764704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7504" y="44624"/>
            <a:ext cx="892899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Perfectly-secure encryption - proof 2/2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627784" y="836712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K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latin typeface="Chalkboard" charset="0"/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77384" y="2090468"/>
            <a:ext cx="998272" cy="432048"/>
            <a:chOff x="981440" y="2564904"/>
            <a:chExt cx="998272" cy="432048"/>
          </a:xfrm>
        </p:grpSpPr>
        <p:sp>
          <p:nvSpPr>
            <p:cNvPr id="85" name="Rectangle 84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35"/>
          <p:cNvGrpSpPr/>
          <p:nvPr/>
        </p:nvGrpSpPr>
        <p:grpSpPr>
          <a:xfrm>
            <a:off x="1403648" y="2010326"/>
            <a:ext cx="1224136" cy="338554"/>
            <a:chOff x="455675" y="4399360"/>
            <a:chExt cx="1224136" cy="338554"/>
          </a:xfrm>
        </p:grpSpPr>
        <p:cxnSp>
          <p:nvCxnSpPr>
            <p:cNvPr id="107" name="Straight Arrow Connector 10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71800" y="2010326"/>
            <a:ext cx="1080120" cy="338554"/>
            <a:chOff x="395536" y="4348587"/>
            <a:chExt cx="1080120" cy="33855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7" name="Group 35"/>
          <p:cNvGrpSpPr/>
          <p:nvPr/>
        </p:nvGrpSpPr>
        <p:grpSpPr>
          <a:xfrm rot="5400000">
            <a:off x="4308101" y="1244627"/>
            <a:ext cx="563293" cy="755576"/>
            <a:chOff x="624332" y="3969572"/>
            <a:chExt cx="563293" cy="755576"/>
          </a:xfrm>
        </p:grpSpPr>
        <p:cxnSp>
          <p:nvCxnSpPr>
            <p:cNvPr id="119" name="Straight Arrow Connector 118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2" name="Group 46"/>
          <p:cNvGrpSpPr/>
          <p:nvPr/>
        </p:nvGrpSpPr>
        <p:grpSpPr>
          <a:xfrm>
            <a:off x="4896543" y="2010326"/>
            <a:ext cx="827585" cy="338554"/>
            <a:chOff x="864095" y="4390978"/>
            <a:chExt cx="827585" cy="338554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15408" y="1916831"/>
            <a:ext cx="1332655" cy="893713"/>
            <a:chOff x="1542158" y="4367579"/>
            <a:chExt cx="797594" cy="504056"/>
          </a:xfrm>
        </p:grpSpPr>
        <p:sp>
          <p:nvSpPr>
            <p:cNvPr id="127" name="Rectangle 12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</a:t>
              </a:r>
              <a:r>
                <a:rPr lang="en-US" sz="2000" dirty="0" err="1" smtClean="0">
                  <a:latin typeface="Chalkboard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latin typeface="Chalkboard" charset="0"/>
                <a:ea typeface="Chalkboard" charset="0"/>
                <a:cs typeface="Chalkboard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c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mk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35"/>
          <p:cNvGrpSpPr/>
          <p:nvPr/>
        </p:nvGrpSpPr>
        <p:grpSpPr>
          <a:xfrm rot="5400000">
            <a:off x="7467124" y="1121805"/>
            <a:ext cx="605682" cy="755576"/>
            <a:chOff x="581943" y="4005066"/>
            <a:chExt cx="605682" cy="755576"/>
          </a:xfrm>
        </p:grpSpPr>
        <p:cxnSp>
          <p:nvCxnSpPr>
            <p:cNvPr id="156" name="Straight Arrow Connector 15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034419" y="1802433"/>
            <a:ext cx="1581893" cy="1003725"/>
            <a:chOff x="1547664" y="4365104"/>
            <a:chExt cx="995550" cy="504056"/>
          </a:xfrm>
        </p:grpSpPr>
        <p:sp>
          <p:nvSpPr>
            <p:cNvPr id="159" name="Rectangle 158"/>
            <p:cNvSpPr/>
            <p:nvPr/>
          </p:nvSpPr>
          <p:spPr>
            <a:xfrm>
              <a:off x="1547664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1550294" y="4407495"/>
              <a:ext cx="992920" cy="40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6240048" y="2010326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6200000">
            <a:off x="6667904" y="1984648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46"/>
          <p:cNvGrpSpPr/>
          <p:nvPr/>
        </p:nvGrpSpPr>
        <p:grpSpPr>
          <a:xfrm>
            <a:off x="7968240" y="2010326"/>
            <a:ext cx="852232" cy="338554"/>
            <a:chOff x="744723" y="4120044"/>
            <a:chExt cx="852232" cy="338554"/>
          </a:xfrm>
        </p:grpSpPr>
        <p:cxnSp>
          <p:nvCxnSpPr>
            <p:cNvPr id="166" name="Straight Arrow Connector 165"/>
            <p:cNvCxnSpPr>
              <a:endCxn id="160" idx="3"/>
            </p:cNvCxnSpPr>
            <p:nvPr/>
          </p:nvCxnSpPr>
          <p:spPr>
            <a:xfrm>
              <a:off x="960747" y="4445496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72" name="Text Box 7"/>
          <p:cNvSpPr txBox="1">
            <a:spLocks noChangeArrowheads="1"/>
          </p:cNvSpPr>
          <p:nvPr/>
        </p:nvSpPr>
        <p:spPr bwMode="auto">
          <a:xfrm>
            <a:off x="107503" y="3160250"/>
            <a:ext cx="3181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Theorem 2.9 (Security):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3206775" y="3140968"/>
            <a:ext cx="4392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err="1" smtClean="0">
                <a:ea typeface="Chalkboard" charset="0"/>
                <a:cs typeface="Chalkboard" charset="0"/>
              </a:rPr>
              <a:t>Vernam</a:t>
            </a:r>
            <a:r>
              <a:rPr lang="en-US" sz="2400" dirty="0" smtClean="0">
                <a:ea typeface="Chalkboard" charset="0"/>
                <a:cs typeface="Chalkboard" charset="0"/>
              </a:rPr>
              <a:t> Cipher is perfectly-secure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511" y="3664306"/>
            <a:ext cx="9361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Proof: 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830" y="3682755"/>
            <a:ext cx="1053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[C = </a:t>
            </a:r>
            <a:r>
              <a:rPr lang="en-US" sz="2000" dirty="0" smtClean="0">
                <a:ea typeface="Chalkboard" charset="0"/>
                <a:cs typeface="Chalkboard" charset="0"/>
              </a:rPr>
              <a:t>c]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053811" y="4031868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in </a:t>
            </a:r>
            <a:r>
              <a:rPr lang="en-US" dirty="0" smtClean="0">
                <a:ea typeface="Brush Script MT" charset="0"/>
                <a:cs typeface="Brush Script MT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8366" y="3695084"/>
            <a:ext cx="3148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(irrespective of p. d. over 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M</a:t>
            </a:r>
            <a:r>
              <a:rPr lang="en-US" sz="2000" dirty="0" smtClean="0">
                <a:ea typeface="Chalkboard" charset="0"/>
                <a:cs typeface="Chalkboard" charset="0"/>
              </a:rPr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39561" y="4424456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smtClean="0">
                <a:ea typeface="Chalkboard" charset="0"/>
                <a:cs typeface="Chalkboard" charset="0"/>
              </a:rPr>
              <a:t>1/2</a:t>
            </a:r>
            <a:r>
              <a:rPr lang="en-US" sz="2000" baseline="30000" dirty="0" smtClean="0">
                <a:ea typeface="Chalkboard" charset="0"/>
                <a:cs typeface="Chalkboard" charset="0"/>
              </a:rPr>
              <a:t>l  </a:t>
            </a:r>
            <a:r>
              <a:rPr lang="en-US" sz="2000" dirty="0" err="1" smtClean="0"/>
              <a:t>Σ</a:t>
            </a:r>
            <a:r>
              <a:rPr lang="en-US" sz="2000" dirty="0" smtClean="0"/>
              <a:t>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[M </a:t>
            </a:r>
            <a:r>
              <a:rPr lang="en-US" sz="2000" dirty="0">
                <a:ea typeface="Chalkboard" charset="0"/>
                <a:cs typeface="Chalkboard" charset="0"/>
              </a:rPr>
              <a:t>= m] 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2526749" y="4729838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in </a:t>
            </a:r>
            <a:r>
              <a:rPr lang="en-US" dirty="0" smtClean="0">
                <a:ea typeface="Brush Script MT" charset="0"/>
                <a:cs typeface="Brush Script MT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6276" y="4424456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ea typeface="Chalkboard" charset="0"/>
                <a:cs typeface="Chalkboard" charset="0"/>
              </a:rPr>
              <a:t>= 1/2</a:t>
            </a:r>
            <a:r>
              <a:rPr lang="en-US" sz="2000" baseline="30000">
                <a:ea typeface="Chalkboard" charset="0"/>
                <a:cs typeface="Chalkboard" charset="0"/>
              </a:rPr>
              <a:t>l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1969934" y="3695084"/>
            <a:ext cx="353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err="1"/>
              <a:t>Σ</a:t>
            </a:r>
            <a:r>
              <a:rPr lang="en-US" sz="2000" dirty="0"/>
              <a:t> </a:t>
            </a:r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[C = c | M = m] </a:t>
            </a:r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[M = m]  </a:t>
            </a:r>
            <a:endParaRPr lang="en-US" sz="2000" dirty="0"/>
          </a:p>
        </p:txBody>
      </p:sp>
      <p:sp>
        <p:nvSpPr>
          <p:cNvPr id="48" name="Rectangle 1"/>
          <p:cNvSpPr/>
          <p:nvPr/>
        </p:nvSpPr>
        <p:spPr>
          <a:xfrm>
            <a:off x="1089778" y="5417840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[M = m | C = c</a:t>
            </a:r>
            <a:r>
              <a:rPr lang="en-US" sz="2000" dirty="0" smtClean="0">
                <a:ea typeface="Chalkboard" charset="0"/>
                <a:cs typeface="Chalkboard" charset="0"/>
              </a:rPr>
              <a:t>] = </a:t>
            </a:r>
            <a:endParaRPr lang="en-US" sz="2000" dirty="0"/>
          </a:p>
        </p:txBody>
      </p:sp>
      <p:sp>
        <p:nvSpPr>
          <p:cNvPr id="49" name="Rectangle 41"/>
          <p:cNvSpPr/>
          <p:nvPr/>
        </p:nvSpPr>
        <p:spPr>
          <a:xfrm>
            <a:off x="3241622" y="5198427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ea typeface="Chalkboard" charset="0"/>
                <a:cs typeface="Chalkboard" charset="0"/>
              </a:rPr>
              <a:t>Pr</a:t>
            </a:r>
            <a:r>
              <a:rPr lang="en-US" sz="2000" dirty="0">
                <a:ea typeface="Chalkboard" charset="0"/>
                <a:cs typeface="Chalkboard" charset="0"/>
              </a:rPr>
              <a:t>[C = c </a:t>
            </a:r>
            <a:r>
              <a:rPr lang="en-US" sz="2000" dirty="0" smtClean="0">
                <a:ea typeface="Chalkboard" charset="0"/>
                <a:cs typeface="Chalkboard" charset="0"/>
              </a:rPr>
              <a:t> | M </a:t>
            </a:r>
            <a:r>
              <a:rPr lang="en-US" sz="2000" dirty="0">
                <a:ea typeface="Chalkboard" charset="0"/>
                <a:cs typeface="Chalkboard" charset="0"/>
              </a:rPr>
              <a:t>= m </a:t>
            </a:r>
            <a:r>
              <a:rPr lang="en-US" sz="2000" dirty="0" smtClean="0">
                <a:ea typeface="Chalkboard" charset="0"/>
                <a:cs typeface="Chalkboard" charset="0"/>
              </a:rPr>
              <a:t>] </a:t>
            </a:r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[M = m] </a:t>
            </a:r>
            <a:endParaRPr lang="en-US" sz="2000" dirty="0"/>
          </a:p>
        </p:txBody>
      </p:sp>
      <p:cxnSp>
        <p:nvCxnSpPr>
          <p:cNvPr id="50" name="Straight Connector 3"/>
          <p:cNvCxnSpPr/>
          <p:nvPr/>
        </p:nvCxnSpPr>
        <p:spPr>
          <a:xfrm>
            <a:off x="3276595" y="5630475"/>
            <a:ext cx="3152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4"/>
          <p:cNvSpPr/>
          <p:nvPr/>
        </p:nvSpPr>
        <p:spPr>
          <a:xfrm>
            <a:off x="4166435" y="5671238"/>
            <a:ext cx="1053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ea typeface="Chalkboard" charset="0"/>
                <a:cs typeface="Chalkboard" charset="0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</a:rPr>
              <a:t>[C </a:t>
            </a:r>
            <a:r>
              <a:rPr lang="en-US" sz="2000" dirty="0">
                <a:ea typeface="Chalkboard" charset="0"/>
                <a:cs typeface="Chalkboard" charset="0"/>
              </a:rPr>
              <a:t>= </a:t>
            </a:r>
            <a:r>
              <a:rPr lang="en-US" sz="2000" dirty="0" smtClean="0">
                <a:ea typeface="Chalkboard" charset="0"/>
                <a:cs typeface="Chalkboard" charset="0"/>
              </a:rPr>
              <a:t>c]</a:t>
            </a:r>
            <a:endParaRPr lang="en-US" sz="2000" dirty="0"/>
          </a:p>
        </p:txBody>
      </p:sp>
      <p:sp>
        <p:nvSpPr>
          <p:cNvPr id="54" name="Rectangle 5"/>
          <p:cNvSpPr/>
          <p:nvPr/>
        </p:nvSpPr>
        <p:spPr>
          <a:xfrm>
            <a:off x="2898996" y="60472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dirty="0" err="1" smtClean="0">
                <a:latin typeface="Chalkboard" charset="0"/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[M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= m] </a:t>
            </a:r>
            <a:endParaRPr lang="en-US" dirty="0"/>
          </a:p>
        </p:txBody>
      </p:sp>
      <p:sp>
        <p:nvSpPr>
          <p:cNvPr id="56" name="Rectangle 43"/>
          <p:cNvSpPr/>
          <p:nvPr/>
        </p:nvSpPr>
        <p:spPr>
          <a:xfrm>
            <a:off x="6661537" y="5445809"/>
            <a:ext cx="1997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(Bayes' Theorem)</a:t>
            </a:r>
            <a:endParaRPr lang="en-US" sz="2000" dirty="0"/>
          </a:p>
        </p:txBody>
      </p:sp>
      <p:grpSp>
        <p:nvGrpSpPr>
          <p:cNvPr id="66" name="Group 38"/>
          <p:cNvGrpSpPr/>
          <p:nvPr/>
        </p:nvGrpSpPr>
        <p:grpSpPr>
          <a:xfrm>
            <a:off x="6732240" y="3786514"/>
            <a:ext cx="2072395" cy="2542088"/>
            <a:chOff x="10075968" y="2545359"/>
            <a:chExt cx="1604549" cy="2387296"/>
          </a:xfrm>
        </p:grpSpPr>
        <p:pic>
          <p:nvPicPr>
            <p:cNvPr id="67" name="Picture 3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chemeClr val="accent2">
                  <a:lumMod val="40000"/>
                  <a:lumOff val="60000"/>
                </a:schemeClr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68" name="Oval 40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TextBox 42"/>
            <p:cNvSpPr txBox="1"/>
            <p:nvPr/>
          </p:nvSpPr>
          <p:spPr>
            <a:xfrm rot="21225297">
              <a:off x="10075968" y="2839110"/>
              <a:ext cx="1598091" cy="1820924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ea typeface="Bradley Hand" charset="0"/>
                  <a:cs typeface="Bradley Hand" charset="0"/>
                </a:rPr>
                <a:t>Historical Use of </a:t>
              </a:r>
              <a:r>
                <a:rPr lang="en-US" sz="2000" dirty="0" err="1" smtClean="0">
                  <a:solidFill>
                    <a:schemeClr val="bg1"/>
                  </a:solidFill>
                  <a:ea typeface="Bradley Hand" charset="0"/>
                  <a:cs typeface="Bradley Hand" charset="0"/>
                </a:rPr>
                <a:t>Vernam</a:t>
              </a:r>
              <a:r>
                <a:rPr lang="en-US" sz="2000" dirty="0" smtClean="0">
                  <a:solidFill>
                    <a:schemeClr val="bg1"/>
                  </a:solidFill>
                  <a:ea typeface="Bradley Hand" charset="0"/>
                  <a:cs typeface="Bradley Hand" charset="0"/>
                </a:rPr>
                <a:t> Cipher: Redline between White House &amp; Kremlin during Cold war. </a:t>
              </a:r>
              <a:endParaRPr lang="en-US" sz="2000" dirty="0">
                <a:solidFill>
                  <a:schemeClr val="bg1"/>
                </a:solidFill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8" name="文本框 45"/>
          <p:cNvSpPr txBox="1"/>
          <p:nvPr/>
        </p:nvSpPr>
        <p:spPr>
          <a:xfrm>
            <a:off x="201985" y="792004"/>
            <a:ext cx="22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Construction 2.8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12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" grpId="0"/>
      <p:bldP spid="6" grpId="0"/>
      <p:bldP spid="60" grpId="0"/>
      <p:bldP spid="7" grpId="0"/>
      <p:bldP spid="8" grpId="0"/>
      <p:bldP spid="48" grpId="0"/>
      <p:bldP spid="49" grpId="0"/>
      <p:bldP spid="53" grpId="0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144000" cy="5853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Chalkboard" charset="0"/>
                <a:cs typeface="Chalkboard" charset="0"/>
              </a:rPr>
              <a:t>What have we done so far..</a:t>
            </a:r>
            <a:endParaRPr lang="en-US" sz="3200" kern="0" dirty="0">
              <a:solidFill>
                <a:srgbClr val="0099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722" y="1375048"/>
            <a:ext cx="545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ea typeface="Chalkboard" charset="0"/>
                <a:cs typeface="Chalkboard" charset="0"/>
              </a:rPr>
              <a:t>Formulate a formal definition  (threat + break model)</a:t>
            </a:r>
            <a:endParaRPr lang="en-US" dirty="0"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60" y="1849857"/>
            <a:ext cx="319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ea typeface="Chalkboard" charset="0"/>
                <a:cs typeface="Chalkboard" charset="0"/>
              </a:rPr>
              <a:t>Identify assumptions needed</a:t>
            </a:r>
            <a:endParaRPr lang="en-US" dirty="0"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2353913"/>
            <a:ext cx="597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ea typeface="Chalkboard" charset="0"/>
                <a:cs typeface="Chalkboard" charset="0"/>
              </a:rPr>
              <a:t>Prove security of the construction relative to the definition</a:t>
            </a:r>
            <a:endParaRPr lang="en-US" dirty="0">
              <a:ea typeface="Chalkboard" charset="0"/>
              <a:cs typeface="Chalkboar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84" y="1159024"/>
            <a:ext cx="7874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2" y="2167136"/>
            <a:ext cx="787400" cy="6858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25/9/2018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Cryptography-Lect4.1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secret key </a:t>
            </a:r>
            <a:r>
              <a:rPr lang="en-US" altLang="zh-CN" sz="2800" dirty="0"/>
              <a:t>encryption </a:t>
            </a:r>
            <a:r>
              <a:rPr lang="en-US" altLang="zh-CN" sz="2800" dirty="0" smtClean="0"/>
              <a:t>construction</a:t>
            </a:r>
          </a:p>
          <a:p>
            <a:r>
              <a:rPr lang="en-US" altLang="zh-CN" sz="2800" dirty="0" smtClean="0"/>
              <a:t>Security proof of the secret key encryption construction</a:t>
            </a:r>
          </a:p>
          <a:p>
            <a:r>
              <a:rPr lang="en-US" altLang="zh-CN" sz="2800" b="1" dirty="0"/>
              <a:t>Limitations of perfect secrecy</a:t>
            </a:r>
          </a:p>
          <a:p>
            <a:r>
              <a:rPr lang="en-US" altLang="zh-CN" sz="2800" dirty="0"/>
              <a:t>More definitions of Perfect Security and their equivalence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25/9/2018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2123</Words>
  <Application>Microsoft Office PowerPoint</Application>
  <PresentationFormat>全屏显示(4:3)</PresentationFormat>
  <Paragraphs>396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L4.1: Provable-perfectly-secure secret key encryption - OTP 第4.1讲：可证明完美安全的私钥加密 – 一次一密</vt:lpstr>
      <vt:lpstr>Outline</vt:lpstr>
      <vt:lpstr>Outline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Introduction</dc:title>
  <dc:creator>User</dc:creator>
  <cp:lastModifiedBy>Alpha</cp:lastModifiedBy>
  <cp:revision>546</cp:revision>
  <cp:lastPrinted>2016-09-13T07:49:11Z</cp:lastPrinted>
  <dcterms:created xsi:type="dcterms:W3CDTF">2011-11-22T17:09:53Z</dcterms:created>
  <dcterms:modified xsi:type="dcterms:W3CDTF">2018-09-25T15:20:18Z</dcterms:modified>
</cp:coreProperties>
</file>