
<file path=[Content_Types].xml><?xml version="1.0" encoding="utf-8"?>
<Types xmlns="http://schemas.openxmlformats.org/package/2006/content-types"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2" r:id="rId1"/>
  </p:sldMasterIdLst>
  <p:notesMasterIdLst>
    <p:notesMasterId r:id="rId19"/>
  </p:notesMasterIdLst>
  <p:handoutMasterIdLst>
    <p:handoutMasterId r:id="rId20"/>
  </p:handoutMasterIdLst>
  <p:sldIdLst>
    <p:sldId id="1649" r:id="rId2"/>
    <p:sldId id="1627" r:id="rId3"/>
    <p:sldId id="1556" r:id="rId4"/>
    <p:sldId id="1651" r:id="rId5"/>
    <p:sldId id="1663" r:id="rId6"/>
    <p:sldId id="1652" r:id="rId7"/>
    <p:sldId id="1653" r:id="rId8"/>
    <p:sldId id="1664" r:id="rId9"/>
    <p:sldId id="1655" r:id="rId10"/>
    <p:sldId id="1656" r:id="rId11"/>
    <p:sldId id="1657" r:id="rId12"/>
    <p:sldId id="1658" r:id="rId13"/>
    <p:sldId id="1659" r:id="rId14"/>
    <p:sldId id="1665" r:id="rId15"/>
    <p:sldId id="1660" r:id="rId16"/>
    <p:sldId id="1661" r:id="rId17"/>
    <p:sldId id="1662" r:id="rId18"/>
  </p:sldIdLst>
  <p:sldSz cx="9144000" cy="6858000" type="screen4x3"/>
  <p:notesSz cx="6797675" cy="9928225"/>
  <p:custDataLst>
    <p:tags r:id="rId21"/>
  </p:custDataLst>
  <p:defaultTextStyle>
    <a:defPPr>
      <a:defRPr lang="da-DK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D2F5FA"/>
    <a:srgbClr val="DDFDE0"/>
    <a:srgbClr val="FF0000"/>
    <a:srgbClr val="009900"/>
    <a:srgbClr val="FFFF99"/>
    <a:srgbClr val="6FAFE5"/>
    <a:srgbClr val="00FF00"/>
    <a:srgbClr val="5E1EFE"/>
    <a:srgbClr val="0BC1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02"/>
    <p:restoredTop sz="92997" autoAdjust="0"/>
  </p:normalViewPr>
  <p:slideViewPr>
    <p:cSldViewPr>
      <p:cViewPr>
        <p:scale>
          <a:sx n="80" d="100"/>
          <a:sy n="80" d="100"/>
        </p:scale>
        <p:origin x="-1266" y="-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0443" y="0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06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0091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06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0443" y="9430091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C5839263-9DDA-4CCE-AF24-D11137AE07B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4416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3" y="0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6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715907"/>
            <a:ext cx="5438140" cy="44677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6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0091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16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3" y="9430091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E7C25EEE-4BCE-413B-8940-4EDB5DBCCA2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7061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F785F5-9F86-40D3-96CF-6A91DA64D825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21906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E0F5BFB-944A-48B4-9A0B-990A84360478}" type="slidenum">
              <a:rPr lang="en-US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2760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E0F5BFB-944A-48B4-9A0B-990A84360478}" type="slidenum">
              <a:rPr lang="en-US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>
                <a:latin typeface="Arial" pitchFamily="34" charset="0"/>
              </a:rPr>
              <a:t>Published in the same paper. It captures the fact that the adversary gets just a single </a:t>
            </a:r>
            <a:r>
              <a:rPr lang="en-US" dirty="0" err="1" smtClean="0">
                <a:latin typeface="Arial" pitchFamily="34" charset="0"/>
              </a:rPr>
              <a:t>ciphertext</a:t>
            </a:r>
            <a:r>
              <a:rPr lang="en-US" dirty="0" smtClean="0">
                <a:latin typeface="Arial" pitchFamily="34" charset="0"/>
              </a:rPr>
              <a:t>. Even though the adversary knows that the </a:t>
            </a:r>
            <a:r>
              <a:rPr lang="en-US" dirty="0" err="1" smtClean="0">
                <a:latin typeface="Arial" pitchFamily="34" charset="0"/>
              </a:rPr>
              <a:t>ciphertext</a:t>
            </a:r>
            <a:r>
              <a:rPr lang="en-US" dirty="0" smtClean="0">
                <a:latin typeface="Arial" pitchFamily="34" charset="0"/>
              </a:rPr>
              <a:t> corresponds to one two</a:t>
            </a:r>
            <a:r>
              <a:rPr lang="en-US" baseline="0" dirty="0" smtClean="0">
                <a:latin typeface="Arial" pitchFamily="34" charset="0"/>
              </a:rPr>
              <a:t> message m0 and m1, it cannot tell apart which message the </a:t>
            </a:r>
            <a:r>
              <a:rPr lang="en-US" baseline="0" dirty="0" err="1" smtClean="0">
                <a:latin typeface="Arial" pitchFamily="34" charset="0"/>
              </a:rPr>
              <a:t>ciphertext</a:t>
            </a:r>
            <a:r>
              <a:rPr lang="en-US" baseline="0" dirty="0" smtClean="0">
                <a:latin typeface="Arial" pitchFamily="34" charset="0"/>
              </a:rPr>
              <a:t> corresponds to. Very strong.</a:t>
            </a:r>
            <a:endParaRPr lang="en-US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50511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E0F5BFB-944A-48B4-9A0B-990A84360478}" type="slidenum">
              <a:rPr lang="en-US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20876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E0F5BFB-944A-48B4-9A0B-990A84360478}" type="slidenum">
              <a:rPr lang="en-US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28243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C25EEE-4BCE-413B-8940-4EDB5DBCCA2C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6090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E0F5BFB-944A-48B4-9A0B-990A84360478}" type="slidenum">
              <a:rPr lang="en-US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41936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E0F5BFB-944A-48B4-9A0B-990A84360478}" type="slidenum">
              <a:rPr lang="en-US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75880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F785F5-9F86-40D3-96CF-6A91DA64D825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51292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C25EEE-4BCE-413B-8940-4EDB5DBCCA2C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8915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C25EEE-4BCE-413B-8940-4EDB5DBCCA2C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6090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E0F5BFB-944A-48B4-9A0B-990A84360478}" type="slidenum">
              <a:rPr lang="en-US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26273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C25EEE-4BCE-413B-8940-4EDB5DBCCA2C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6090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E0F5BFB-944A-48B4-9A0B-990A84360478}" type="slidenum">
              <a:rPr lang="en-US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05809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E0F5BFB-944A-48B4-9A0B-990A84360478}" type="slidenum">
              <a:rPr lang="en-US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49315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C25EEE-4BCE-413B-8940-4EDB5DBCCA2C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6090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E0F5BFB-944A-48B4-9A0B-990A84360478}" type="slidenum">
              <a:rPr lang="en-US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>
                <a:latin typeface="Arial" pitchFamily="34" charset="0"/>
              </a:rPr>
              <a:t>Published in the same paper. It captures the fact that the adversary gets just a single </a:t>
            </a:r>
            <a:r>
              <a:rPr lang="en-US" dirty="0" err="1" smtClean="0">
                <a:latin typeface="Arial" pitchFamily="34" charset="0"/>
              </a:rPr>
              <a:t>ciphertext</a:t>
            </a:r>
            <a:r>
              <a:rPr lang="en-US" dirty="0" smtClean="0">
                <a:latin typeface="Arial" pitchFamily="34" charset="0"/>
              </a:rPr>
              <a:t>. Even though the adversary knows that the </a:t>
            </a:r>
            <a:r>
              <a:rPr lang="en-US" dirty="0" err="1" smtClean="0">
                <a:latin typeface="Arial" pitchFamily="34" charset="0"/>
              </a:rPr>
              <a:t>ciphertext</a:t>
            </a:r>
            <a:r>
              <a:rPr lang="en-US" dirty="0" smtClean="0">
                <a:latin typeface="Arial" pitchFamily="34" charset="0"/>
              </a:rPr>
              <a:t> corresponds to one two</a:t>
            </a:r>
            <a:r>
              <a:rPr lang="en-US" baseline="0" dirty="0" smtClean="0">
                <a:latin typeface="Arial" pitchFamily="34" charset="0"/>
              </a:rPr>
              <a:t> message m0 and m1, it cannot tell apart which message the </a:t>
            </a:r>
            <a:r>
              <a:rPr lang="en-US" baseline="0" dirty="0" err="1" smtClean="0">
                <a:latin typeface="Arial" pitchFamily="34" charset="0"/>
              </a:rPr>
              <a:t>ciphertext</a:t>
            </a:r>
            <a:r>
              <a:rPr lang="en-US" baseline="0" dirty="0" smtClean="0">
                <a:latin typeface="Arial" pitchFamily="34" charset="0"/>
              </a:rPr>
              <a:t> corresponds to. Very strong.</a:t>
            </a:r>
            <a:endParaRPr lang="en-US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6317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Wed, 26/9/2018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S8101034Q-Modern Cryptography-Lect5.1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5E3215-153E-4E3A-A901-ABFB8B1CA5A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Wed, 26/9/2018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S8101034Q-Modern Cryptography-Lect5.1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090CF6-063B-449F-AF39-BC65D092EF0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Wed, 26/9/2018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S8101034Q-Modern Cryptography-Lect5.1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CD7EB6-CDC5-43FD-BFD3-395C88D5C72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Wed, 26/9/2018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S8101034Q-Modern Cryptography-Lect5.1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10B1BB-E12E-441C-BC6A-ECF78AA782C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Wed, 26/9/2018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S8101034Q-Modern Cryptography-Lect5.1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16BBA9-4B45-4292-A544-67C8E2D8785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Wed, 26/9/2018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S8101034Q-Modern Cryptography-Lect5.1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911792-1717-47F0-BD5D-A0E0C3487CE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Wed, 26/9/2018</a:t>
            </a: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S8101034Q-Modern Cryptography-Lect5.1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8BA6C7-B263-4F84-83FA-F561BF0787D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Wed, 26/9/2018</a:t>
            </a:r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S8101034Q-Modern Cryptography-Lect5.1</a:t>
            </a:r>
            <a:endParaRPr 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DE0EC0-6463-47D0-8938-6DCBECA8C9E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Wed, 26/9/2018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S8101034Q-Modern Cryptography-Lect5.1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241976-2E34-413D-BF40-6B1BB9955E6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Wed, 26/9/2018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S8101034Q-Modern Cryptography-Lect5.1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D18862-AB8E-40C7-A972-72DB392E53C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Wed, 26/9/2018</a:t>
            </a: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S8101034Q-Modern Cryptography-Lect5.1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5334D9-8BBE-4260-AF18-FE816C34A5E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Wed, 26/9/2018</a:t>
            </a: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S8101034Q-Modern Cryptography-Lect5.1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0D17F0-CB02-456E-9D9A-E773A8B7086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963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>
              <a:defRPr/>
            </a:pPr>
            <a:r>
              <a:rPr lang="en-US" altLang="zh-CN" smtClean="0"/>
              <a:t>Wed, 26/9/2018</a:t>
            </a:r>
            <a:endParaRPr lang="en-US" dirty="0"/>
          </a:p>
        </p:txBody>
      </p:sp>
      <p:sp>
        <p:nvSpPr>
          <p:cNvPr id="6963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S8101034Q-Modern Cryptography-Lect5.1</a:t>
            </a:r>
            <a:endParaRPr lang="en-US" dirty="0"/>
          </a:p>
        </p:txBody>
      </p:sp>
      <p:sp>
        <p:nvSpPr>
          <p:cNvPr id="6963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>
              <a:defRPr/>
            </a:pPr>
            <a:fld id="{6ED15D35-8EA9-40A1-BB85-63C4DE870AD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  <p:sldLayoutId id="2147483816" r:id="rId2"/>
    <p:sldLayoutId id="2147483817" r:id="rId3"/>
    <p:sldLayoutId id="2147483818" r:id="rId4"/>
    <p:sldLayoutId id="2147483819" r:id="rId5"/>
    <p:sldLayoutId id="2147483820" r:id="rId6"/>
    <p:sldLayoutId id="2147483821" r:id="rId7"/>
    <p:sldLayoutId id="2147483822" r:id="rId8"/>
    <p:sldLayoutId id="2147483823" r:id="rId9"/>
    <p:sldLayoutId id="2147483824" r:id="rId10"/>
    <p:sldLayoutId id="2147483825" r:id="rId11"/>
    <p:sldLayoutId id="2147483826" r:id="rId12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file:///E:\C-&#23398;&#38498;\Other%20Materials\&#26657;&#20869;&#36164;&#26009;\&#28145;&#30740;&#38498;-&#23459;&#20256;&#29255;\&#21704;&#24037;&#22823;-&#20013;&#25991;&#29256;.mp4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3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4.png"/><Relationship Id="rId9" Type="http://schemas.openxmlformats.org/officeDocument/2006/relationships/image" Target="../media/image11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200" dirty="0">
                <a:latin typeface="Calibri" pitchFamily="34" charset="0"/>
              </a:rPr>
              <a:t>L5.1: </a:t>
            </a:r>
            <a:r>
              <a:rPr lang="en-US" altLang="zh-CN" sz="3200" dirty="0">
                <a:latin typeface="Calibri" pitchFamily="34" charset="0"/>
              </a:rPr>
              <a:t>Semantic Security and </a:t>
            </a:r>
            <a:r>
              <a:rPr lang="en-US" altLang="zh-CN" sz="3200" dirty="0" err="1">
                <a:latin typeface="Calibri" pitchFamily="34" charset="0"/>
              </a:rPr>
              <a:t>Indistinguishability</a:t>
            </a:r>
            <a:r>
              <a:rPr lang="en-US" altLang="zh-CN" sz="3200" dirty="0">
                <a:latin typeface="Calibri" pitchFamily="34" charset="0"/>
              </a:rPr>
              <a:t>-based Security for SKE</a:t>
            </a:r>
            <a:br>
              <a:rPr lang="en-US" altLang="zh-CN" sz="3200" dirty="0">
                <a:latin typeface="Calibri" pitchFamily="34" charset="0"/>
              </a:rPr>
            </a:br>
            <a:r>
              <a:rPr lang="zh-CN" altLang="en-US" sz="3200" dirty="0" smtClean="0">
                <a:latin typeface="Calibri" pitchFamily="34" charset="0"/>
              </a:rPr>
              <a:t>第</a:t>
            </a:r>
            <a:r>
              <a:rPr lang="en-US" altLang="zh-CN" sz="3200" dirty="0" smtClean="0">
                <a:latin typeface="Calibri" pitchFamily="34" charset="0"/>
              </a:rPr>
              <a:t>5.1</a:t>
            </a:r>
            <a:r>
              <a:rPr lang="zh-CN" altLang="en-US" sz="3200" dirty="0" smtClean="0">
                <a:latin typeface="Calibri" pitchFamily="34" charset="0"/>
              </a:rPr>
              <a:t>讲：对称加密的语义安全和不可区分安全</a:t>
            </a:r>
            <a:endParaRPr lang="zh-CN" altLang="en-US" sz="3200" dirty="0">
              <a:latin typeface="Calibri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11560" y="5942971"/>
            <a:ext cx="75724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Most of the slides come from http</a:t>
            </a: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://drona.csa.iisc.ernet.in/~arpita/Cryptography17.html</a:t>
            </a:r>
            <a:endParaRPr lang="zh-CN" altLang="en-US" sz="160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8" name="矩形 7">
            <a:hlinkClick r:id="rId3" action="ppaction://hlinkfile"/>
          </p:cNvPr>
          <p:cNvSpPr/>
          <p:nvPr/>
        </p:nvSpPr>
        <p:spPr>
          <a:xfrm>
            <a:off x="0" y="0"/>
            <a:ext cx="9144000" cy="896381"/>
          </a:xfrm>
          <a:prstGeom prst="rect">
            <a:avLst/>
          </a:prstGeom>
          <a:solidFill>
            <a:srgbClr val="D639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pic>
        <p:nvPicPr>
          <p:cNvPr id="10" name="Picture 9" descr="工业大学名称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90" y="0"/>
            <a:ext cx="4339301" cy="896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文本框 6"/>
          <p:cNvSpPr txBox="1">
            <a:spLocks noChangeArrowheads="1"/>
          </p:cNvSpPr>
          <p:nvPr/>
        </p:nvSpPr>
        <p:spPr bwMode="auto">
          <a:xfrm>
            <a:off x="3923928" y="43619"/>
            <a:ext cx="264673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Humnst777 Cn BT" pitchFamily="34" charset="0"/>
                <a:ea typeface="微软雅黑" pitchFamily="34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Humnst777 Cn BT" pitchFamily="34" charset="0"/>
                <a:ea typeface="微软雅黑" pitchFamily="34" charset="-122"/>
              </a:defRPr>
            </a:lvl2pPr>
            <a:lvl3pPr>
              <a:defRPr sz="2000">
                <a:solidFill>
                  <a:schemeClr val="tx1"/>
                </a:solidFill>
                <a:latin typeface="Humnst777 Cn BT" pitchFamily="34" charset="0"/>
                <a:ea typeface="微软雅黑" pitchFamily="34" charset="-122"/>
              </a:defRPr>
            </a:lvl3pPr>
            <a:lvl4pPr>
              <a:defRPr>
                <a:solidFill>
                  <a:schemeClr val="tx1"/>
                </a:solidFill>
                <a:latin typeface="Humnst777 Cn BT" pitchFamily="34" charset="0"/>
                <a:ea typeface="微软雅黑" pitchFamily="34" charset="-122"/>
              </a:defRPr>
            </a:lvl4pPr>
            <a:lvl5pPr>
              <a:defRPr>
                <a:solidFill>
                  <a:schemeClr val="tx1"/>
                </a:solidFill>
                <a:latin typeface="Humnst777 Cn BT" pitchFamily="34" charset="0"/>
                <a:ea typeface="微软雅黑" pitchFamily="34" charset="-122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Humnst777 Cn BT" pitchFamily="34" charset="0"/>
                <a:ea typeface="微软雅黑" pitchFamily="34" charset="-122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Humnst777 Cn BT" pitchFamily="34" charset="0"/>
                <a:ea typeface="微软雅黑" pitchFamily="34" charset="-122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Humnst777 Cn BT" pitchFamily="34" charset="0"/>
                <a:ea typeface="微软雅黑" pitchFamily="34" charset="-122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Humnst777 Cn BT" pitchFamily="34" charset="0"/>
                <a:ea typeface="微软雅黑" pitchFamily="34" charset="-122"/>
              </a:defRPr>
            </a:lvl9pPr>
          </a:lstStyle>
          <a:p>
            <a:pPr eaLnBrk="1" hangingPunct="1"/>
            <a:r>
              <a:rPr lang="zh-CN" altLang="en-US" sz="4800" b="1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（深圳）</a:t>
            </a:r>
          </a:p>
        </p:txBody>
      </p:sp>
      <p:sp>
        <p:nvSpPr>
          <p:cNvPr id="1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694928"/>
          </a:xfrm>
        </p:spPr>
        <p:txBody>
          <a:bodyPr/>
          <a:lstStyle/>
          <a:p>
            <a:r>
              <a:rPr lang="en-US" altLang="zh-CN" dirty="0" smtClean="0">
                <a:latin typeface="Calibri" pitchFamily="34" charset="0"/>
              </a:rPr>
              <a:t>Lecturer: Zoe L. JIANG</a:t>
            </a:r>
            <a:r>
              <a:rPr lang="zh-CN" altLang="en-US" dirty="0" smtClean="0">
                <a:latin typeface="Calibri" pitchFamily="34" charset="0"/>
              </a:rPr>
              <a:t>蒋琳</a:t>
            </a:r>
            <a:endParaRPr lang="zh-CN" altLang="en-US" dirty="0">
              <a:latin typeface="Calibri" pitchFamily="34" charset="0"/>
            </a:endParaRPr>
          </a:p>
        </p:txBody>
      </p:sp>
      <p:sp>
        <p:nvSpPr>
          <p:cNvPr id="14" name="文本框 12"/>
          <p:cNvSpPr txBox="1"/>
          <p:nvPr/>
        </p:nvSpPr>
        <p:spPr>
          <a:xfrm>
            <a:off x="3159024" y="5042370"/>
            <a:ext cx="24775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>
                <a:latin typeface="Calibri" pitchFamily="34" charset="0"/>
              </a:rPr>
              <a:t>A309</a:t>
            </a:r>
          </a:p>
          <a:p>
            <a:pPr algn="ctr"/>
            <a:r>
              <a:rPr lang="en-US" altLang="zh-CN" dirty="0" smtClean="0">
                <a:latin typeface="Calibri" pitchFamily="34" charset="0"/>
              </a:rPr>
              <a:t>Sept </a:t>
            </a:r>
            <a:r>
              <a:rPr lang="en-US" altLang="zh-CN" dirty="0" smtClean="0">
                <a:latin typeface="Calibri" pitchFamily="34" charset="0"/>
              </a:rPr>
              <a:t>26, </a:t>
            </a:r>
            <a:r>
              <a:rPr lang="en-US" altLang="zh-CN" dirty="0" smtClean="0">
                <a:latin typeface="Calibri" pitchFamily="34" charset="0"/>
              </a:rPr>
              <a:t>2018, </a:t>
            </a:r>
            <a:r>
              <a:rPr lang="en-US" altLang="zh-CN" dirty="0" smtClean="0">
                <a:latin typeface="Calibri" pitchFamily="34" charset="0"/>
              </a:rPr>
              <a:t>8</a:t>
            </a:r>
            <a:r>
              <a:rPr lang="en-US" altLang="zh-CN" dirty="0" smtClean="0">
                <a:latin typeface="Calibri" pitchFamily="34" charset="0"/>
              </a:rPr>
              <a:t>:00-9:45</a:t>
            </a:r>
            <a:endParaRPr lang="zh-CN" alt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903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5496" y="4293096"/>
            <a:ext cx="9036496" cy="1296144"/>
          </a:xfrm>
          <a:prstGeom prst="rect">
            <a:avLst/>
          </a:prstGeom>
          <a:solidFill>
            <a:srgbClr val="D2F5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Calibri" pitchFamily="34" charset="0"/>
            </a:endParaRPr>
          </a:p>
        </p:txBody>
      </p:sp>
      <p:sp>
        <p:nvSpPr>
          <p:cNvPr id="20" name="Rectangle 2"/>
          <p:cNvSpPr txBox="1">
            <a:spLocks noChangeArrowheads="1"/>
          </p:cNvSpPr>
          <p:nvPr/>
        </p:nvSpPr>
        <p:spPr>
          <a:xfrm>
            <a:off x="252536" y="44624"/>
            <a:ext cx="8711952" cy="648072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US" sz="4000" kern="0" dirty="0" smtClean="0">
                <a:solidFill>
                  <a:srgbClr val="009900"/>
                </a:solidFill>
                <a:latin typeface="Calibri" pitchFamily="34" charset="0"/>
                <a:ea typeface="Chalkboard" charset="0"/>
                <a:cs typeface="Chalkboard" charset="0"/>
              </a:rPr>
              <a:t>Semantic vs. indistinguishability security</a:t>
            </a:r>
            <a:endParaRPr lang="en-US" sz="4000" kern="0" dirty="0">
              <a:solidFill>
                <a:srgbClr val="009900"/>
              </a:solidFill>
              <a:latin typeface="Calibri" pitchFamily="34" charset="0"/>
              <a:ea typeface="Chalkboard" charset="0"/>
              <a:cs typeface="Chalkboard" charset="0"/>
            </a:endParaRPr>
          </a:p>
        </p:txBody>
      </p:sp>
      <p:sp>
        <p:nvSpPr>
          <p:cNvPr id="4" name="AutoShape 4" descr="data:image/jpeg;base64,/9j/4AAQSkZJRgABAQAAAQABAAD/2wCEAAkGBxATEBAQEBIQEA8QDxAQDw8NDw8NDQ8PFBEWFhQRFBUYHCggGBolHBQVITEhJSkrLi4uFx8zODMsNygtLisBCgoKDg0OGhAQGywdHCQsLCwsLCwsLCwsLCwsLCwsLCwsLCwsLCwsLCwsLCwsLCwsLCwsLSwsLCwsLCwsLCwsLP/AABEIAMgAyAMBEQACEQEDEQH/xAAbAAACAwEBAQAAAAAAAAAAAAAABAMFBgIBB//EAEUQAAEDAwEEBQgFCQgDAAAAAAEAAgMEBREhEjFBUQYTYXGBIjJCUpGhstEVcnOxwRQWNFOCkqLS8CQzNWJjg5PhJUN0/8QAGgEAAgMBAQAAAAAAAAAAAAAAAAQCAwUBBv/EADURAAICAgECAwUFCAMBAAAAAAABAgMEESESMRNBUQUUIjKhYXGBkdEVIzRSscHh8CQzckL/2gAMAwEAAhEDEQA/APuKABAAgAQAIAEACABAAgAQB5lABtIDR5tIO6PdpBzQZQB6gAQAIAEACABAAgAQAIAEACABAAgAQAIAEACAOS5B3Rw6Vc2SUSJ065smqyF1UFzqLFURGtC51E/BZ5+Whc6jvgnorAjqOeCStqwpdRB1EzKgLuyt1krZV3ZBxOw5dI6OkHAQAIAEACABAAgAQAIAEACABAHhcg6kRPkXNklEVlqQFFsvjU2IT14VbkMwobK6e5jmoOY3DFYjNdxzUPEGY4jFX3kc1F2F6w36Ef0yOa54hL3NkjLyOa6rCLw2NRXcc1LxCiWIx+C5jmpqYtPFZYQV4KsUhSdDQ/FUgqakLSqaGmSKSZS4kgK6Q0dIOAgAQAIAEACABAAgAQBy5y4dSFpZlxstjArqqswq5SHK6dlJW3TCplM0acXZRz3MuOG69yUuyoVrcmaMMZR5ZxT0k8pw0Od2NGcd5Wf79Za9Uw2SndTTzJ6Lem6HTHV5Yz6xLj7ArVh5tnzSURCz2zWvlTZZRdC4x50hJ/ysa38SrF7H389jf3L/ACxSXtqflH6k35oQevL/AAfJS/YlP80vp+hX+2Lv5V9f1IJuhcZ82Uj60bXfcQov2Pr5LGvw/wAonH21Pzj9Suqeh0rfMLX/AFSWH3qt4ebX8klIcr9s1y+ZNfUqKikniOHBzex4x71V79ZU+m6Gv9/3zH67qbluPP3EkFzLTh2i0KcqFnMWRnjKXYu6K6ApuMzOtxdF3S1mVcpGdZTosYZlYmJygMtculTR0unAQAIAEACABAAgDlxXDqQpPMotl8IFPW1uFXKQ/TRszVwueuBvSllyim29GvTjeYlT0skrgMFxO5o/FY9uZZdLw6UM2Wwpjvsa219GI24MuHn1G6MHzTeN7Kin1XPqfoYWT7TnPivhevmaGNgaMNAaBuA0C14pRWktGU229vk62l3ZzQbaNhoNtdDQbSA0G0ubDRzKwOGy4BwO8HULklGS1JbR1Nxe1wZ66dGGPy6LDD6h1Ye7ksjI9lRb6qX0v0/yamN7TnDizlevmZKopJIXEYLSPRO7wSdebZTLouRvV3Qtjvuh233Pgd/atqu1SScewtfjLyNNRVuUzGRkXU6LiCbKtTM+cNDLSpFLR2unAQAIAEACAPHFB1CNbPsjKjsYqr2ynn64s6wNyzfoQTjnhca2PQdSn0N8mYuFY46DXKQybFWupm1RTFcs5tdsdI8AauOpcdwHNefk7cyzpXb/AHudyMmNcds2EcLKdmG7z5zuJK9Di40KY6iYEpzyJbl+RM+SRhHWAAOOBgg8E446RBKuxfAOtfplUt8i7XIlLM9ztiMAuAzqQNP6KtjHZeoQjHqn2Iuoq/Vb++FPoLPExvV/kH5PV+q398I6EHiY3q/yAQVfqt/fCOhB4mN6v8jtlTI1wbI0tJ3cQe4qEo6IuuEluD2WLXqvYq1oMrmwFLjQslbsuGvBw3tKXyceF8emX5+hdRfKl7iYW6Wx0byDoRucNzhzWApWYdnSz0uPlRsjtHturyDh29btF8bI9UQvoTW0augrMp2MjDvq0XMEmVcmZ846GgVIqPUHAQAIAEAQyvXGTiiju8+ir2aeLDkctk4ZSNedQ1uTjfjaVotkVueS4rzK67WVsg66nwcjJa3c7tb29ioyKI2x0xrFzZVvwrT2yOY1uB5x87nnklKsWNEdIMtSlLb7eQXl2niE1U+QxFyO9It0P2h+Eq+XYXwFzP7v7ksR8lJN8kJL4hS1n+0u+zd8TU1X2L8lfuF95DdaqYVDmMkLWhrTgY4juU5S0TxqanSpyjt7Z7mo/XO9jfkqvFDVH8i+otNW1EbmkyFwyMghuDr3KcZ7LY0UWJpR0W3SHRjDxEgx7CpS7COB87X2HdM7yQk2zli+Imyo7IaPMo2GhO50YlZj0hq08ilsqhXwaffyL8e51T35eZhq2lIPJwPvWDRdKif9UelptTX2DVpruB3jevS1WKSTRTk0eaNdQ1OQm4swrq9Mtonq1CMkTLpWCABAHLig6hGrkwFCTGao7Mxdqjgqd8mzjVl1D/h/+074kyjOn/G/iVFmrJIskDaj02mE+8ciqIXqUmh7Lprt0nw/UuamkbMOvpyA/iNweeR5OVzSaM+u6VL8K3t/QpKuqJ8lwIcHAEHQg5VcYaZo1VJfEuUXnSTdD9ofhKnLsZ3s/vL7v7nUR8lIN8nJL4he0/pLvs3fEE5V2Lcr/oX3ndytEr5jKxzACGjDtrOncFY1shj5lcKuiSbOPoqp9eP2u+Sh4SJe90ej+n6kbrDM5w23s2QQTs7RP3KSikS9/qjF9KexzpC4ERs9IvDsdgzr70TekUYKabl5aPafRoSEmE+WSbSjshoNpGw0GUbO6KG/UvlBw9Ia94WP7Qq1JTXmaeFbx0vyMxUMLHbQ8UYF/RLofbyNmt9celmhtNXkBb8JGVlU6Zp6WXKZTMayI80qYszpBwEARSuXGTiiluM2hVMmaFENsyFdNtPAS0p65N6mHTDZsYf8P/2nfEn12MCf8b+Ipa4x1ffqs1/DsvyJPrDD4X7cfHzmnc4Jmq7yOfDdHpn+D9Burp46qPbj8mVo478+q7s7U1sorsniT6Z8xf8AvB30k3Q/aH4Soz7HPZ/eX3f3PIj5KzZPkJfMQ2j9Jd9mfiCfq7FuV/0L7yC7mQ1Lmte9rdlmjXuaN3YVKyfSieKoKhNxTfPkefk8n62X/kf81R47Dxa/5V+S/QOok/Wy/wDI/wCaPGYeLX/KvyX6EsFMAcnU8STklVSsbITu3whwOVQue7SidPdpGw0GVzYaFrizMZ7NQl8qPVWy2h6mjMVsGhWK1rk2qpidqm2XFp4H3L0WNd4kFIvyIdUeo2dumyAtCLPPXw0XUTlcjPkiVdIAgBWpcosurRmbtNoUvNmxiw5MzS+VI48tAsnJt1YomxZ8MEjWRXJv5N1Gy/a2C3Pk7Oc9601lw6PtMOWNLx/F2tbGaFmGjuCVlLeim57kTuAKinorXAg+JzHiSM4dx5OHI9icqv1wxlSjZHonyhiuquuEY2XNc12XZwW7saK2y1a4KqafBcnveyVm5IN8kH3F6aYRSmQhzgWlvk4zvB49ydpmki2yHi19CeuSOeYPldIAQCGjDsZ0HYpWPqOL93V0Nnb6hVKoVciI1StVJHqPBVhd8Fh1EjalVupnVIlZMqpVkkyVsiqcSR2HKs6czea7uKhZzBko90UdRHosho065FDUt2ZGnnoU57PnqTh+Jp1vqg0aa0zaBbsGY2TDRpqZyYRj2IaUik8KAEKx2ihIaqRkb1JoUrYb2JHkrrRHoDz1XnrpdVsmM5MuS+ijUk2ZspFhSv0xxG5NUz2ukVsjzsnV5UBCDpxgKWw2cvepKOyLYpNME3XW2Rc9CE9YAnq8dsplYLslkf5jSRz3N9qcjjqPcXnfGPdkzKKU+k0dg2nH3BWdEUUPKXktnTrfKPSHi14RqDOe9fYyJ0UzeG0P8h2vcoumLLIZUGeQ13DjyO9L2YrQzGZYQVWUhZS0XKQ5HKk5w0WJhUS6Y4nf3JK+XGkXVx52JSs0SLQ1FlDd49M8tVyh9NqZp40udFhZZdAvRViuXHlmuonJqJhWofCmKg5AIq686KuQ7T3MZfXaHxSlh6HDXJJameS3uC87Hlshkvll2xuiYUTObOsI1ojsnZLz9qYjZ6lbj6EuVaiBG9ysijjEaifCcqr2VyZTVdYc4GSScADeTyWvRj+YtOehy32suPl+W/fs+gztPNNOUYLfZGfK+Vr1A0sFvYPO8s8tzB3BKSuk+3BKGPFd+WONcBoAAOwYVLW+4wtI961HSGyCanjdvaAebfJKnGco9mVyrjLuilulpGMnym+uBiRnfzTVVqlx5i7jKrmL2jPTOdCRtkbJ81+5rv8AtSnQpraHKb1NDMF2B83XtWRkUND0Gh6CTKxba/UajIYI0SsolqZTXVnku7il5LTTNHGfKI7E7QL0NZPMXLNnQFNxPPXItGqwTPHIBFVX7lVIdoMVftx8UpYeiw+49bBoFg1IWyO5dMGiaUTPbPdlGjmw2UaDZ4dFKKfkcbQrU1JHb7k9TFsqkUFxurRnOQt7Fx+oVnLRPaWABsh/vJfMBGrWnd4laLjrjyRjX39culGqgLY24Gp3uPMpGSc3tjEEoLRFJdGjiprHbJdRx9Ls5hd92YdYfTDOYXfdpB1nn0yz+ij3Zh1k0dyB3KEqGg6yivNG0ksdrFLkjmx3Z+Ccom2t+aM+1OqfVAysG1FI6J+9p0PBzeDgo5NKnHqRr49ynHqRp6CbK81kU6NCEi1ZuWXOJfFlXcxoUhajSx3yI2HcFv1jOYbW37k3E87cWzVYhJg5dOIq68aKqQ7SYy+t0PilLEehwnyM2d2Wt7h9yxILllOUuWX7Bom0jLbOtld6Tmw2UaDZFKpwicbKW4yYC1cavZRNmZig66oZGfNBLn/VbqR47vFelpXh1dXmZuXa4wbRqKU5myfRBPjuCjYtV6MuhfHtjNdNhqhVDkc2WdqtlO+njkkjaSWbTnHa7dd6UvvuhbKMZeY1CMenbRCDav8AS/jVn/N+36HP3Z7/AOK/0v40f837fod/dg0WsnA6nPaXBcbzV6/QP3Z7eLLGyN0sI2CwbRaCS1w471zGypykoT5TOTrWtoqZ5duE9hDh/XinIx6bBG5bgUfSKDMbJx50ZDHdrHbvYfvKuh3cPUjhz6ZdJLaJcgLEzKtG5XI0kJ0WDdHQ5BlXd3Ya49hWXatvRrYq20L2JmgW5Wi7MfLNnQDRNxPPXFo1WCTAoAQrW6KEhqp8mRvUWh8UrYbuJLkWsMmgHI4WLKPTa0XZkeTUQbk1ExZ8Ml2VLRDYbKNBsgqBorq4nGzOXY71tYkRaxlf0Xjy+ofybG0ftFxPwhblvEYox8x9kWTZCx+14FDj1R0LQfS9ktW8FuRqoVrT5GU9mntH6Ez7F33FZeR/EP7x6HyoxVvjaWjK27XLYnyOdUxU9Ug2xSvjbs6YV1Te+TqZtKo/2E//ADD4AsOH8Sv/AF/ccfymOZN5AaOO/wCS2nD4tmba+NEs8O1TzN5xOx3gZ/AKrerE/tKI8STKWxv0HgqM6HLN2tmtgdovMZKHqimvknkkc8BZCj1WpG9hx52M2SLQLagU5cu5r6JqaijCtY+FMVPSgBWpboosurZmrvDoUvNGxiz5M7bn7Mrm89R+KycqOpKX4GrkLrrTNfRvyFOswbVpjmFfooPdlGjmxapborakcbMzeG6FbmILzFuiI0qRxDoz4EOx9xWrk8KH4mRlL4kWU0KjGRUkKVEeArYPbLIo2VibmkiHOLGnblYuU9Xyf2mjD5UV7Oh8I3STe2P+VMP2nY//AJX1/Uh4MTr80ov1s/tj/lXP2lP+VfX9Q8CJ5+aEPGSYjkSwA+xqP2nZrhL6/qHgxGekFZGyB8QI23M2GMByQMY1HAYVWJVKdil5LnZKySjEytNBoteczOktlgW4jkPKN5/hKWb3JfeinXKMrYG6DwU87uzarNUx2GryuWzSoRRXF21I1vLU/gs3GjubkeioXRBs0Vph0C1oIysmZpaZqYRj2MaCkUggCKVq4ycWUtxhyCqpI0KJ8mNuUZY8PHA+5IZFfVHR6DHkpxcWaG01OQO1J0S8jKya9MvI09EzpcHeF3RHZBUM0VlaONmdu0WhWvisomVPRiTZqpIz/wC2PT6zDke4uWvkLqpUl5MzcmPCZpZIUpGRVFCNfFhpV9UuSxI0dn/Qo/sXfcVm5H8Q/vHI/KYm324OaDgbuS3Lb3Fimhz6HbyHsVPvLDQCzt5D2I95YaJ4bcG8FCV7YaG2QKlzItC3SGTq6WU8XDqx3u0+7KljrrtS/H8iqMdzRR2aLAC5mzNatFrUzANXkc2ZtYlXUystkZe8vPE+7gu0V9MUjZvkoR6UbK3Q4AT8UefvnsuoWq1GfJkq6QBAHLgg6hGrjyFCSGapaZmLvSZCWnE2cW3RUWqoMb9g/s93JZd0fDl1LzHsmtWR6kbGinBCaqltGBbDTHwmEhZnErFKJxsp7hBon6JaK5GOuLHRyNlZ5zHBw7ccPFegx2px6JdmKWx2tG3pJmSxtlZ5rxkcxzB7VmTi65OLEocPTIrhT5arKZ8l4zbrhCymbE54DxGWluuc66blTbVOVzmlxsYjKPTor7RTEMAPIJm+e5FKRYdSl+o7o96lHUGjzqUdQaOhEjqKJvRj+lNX1s7YW6shJL8bjKfkPvK0sWHh1ub7v+hKiHOyWlZshY2bca9FexOumL3Bg73d3JeeivEl1M9NiV9Eepl7aKTACehEUyrds09JFgJhIxrJDzQpizOkHAQAIAhlYuNFkWVNdT5VUoj1NmjJXWiIORoRqClbYbWmbmNcmtMastyzodHDeFnrdUtMpy8bzRqaacFPwkmYk4NDWFfEpYpUw5TEHogzN3WizlauPbopkiqs1yNLIWvyYHnLuJjd64/ELQvpWRHcfmX1FLa98o3Mey9oc0hzXDIIOQRzCxnuL0+5CEyM29ucqfjMvXIxHABuVblsnwddUudQB1aOo4eFq7sqlIzvSS+iIGKI5ndoSNREOZ7eQT2Liuz458R/qUqLmzN2+lwMnedSTqSVZm5K5NKmpsnrKrZGBq47gvKZFjtlpHoMLG832JrRQnedSdSVKEEuEO5FyS0jX0NPjCYijEus2y2iarEIyZMpFYIAEACAOXBB1C00Si0WwkU1wo8qmUTRou0ZWuo3NdtN0ISltSktG1TcprpkWFpu2dDo4bwk1J1PT7CuVia5XY01LVAp+u1MxrKmho4KajIWcRKqp8puuWiDRnLlbM5WpRfopcSqoquopSer8uMnJifnZzzB9Ep2yurIXxcP1/3uLTrTNPb+ldO/AeTC/i2XQeDtxWbb7Puh2+JfYV/FEvIp2uGWuDhzaQ4e0JJxcXp8Elad7S5o74pXV18povPlYD6rTtv9g1V9eNbZ8sWR62+xmLn0qlkyynaY28ZX/wB4fqj0Vo1YMKubXt+i7Eo1N9yqpaTGp1J1JOpJ5k8VHKzElpD1VG+xJUVQboNXHcF5q/Ila9I3cTD832O7dQlx2nakquMEjQstjCPTHsa630eFdGJk33bLqGLCtRnzlsaAUig9QAIAEACABAHLmrh1MVmhyotF0JlPXUWVXKI/TdozVfbSDkaEbiErZWmuTYpyU1pnNHdHxnEn7w3eKSdc63uJ23FjZzD8jR0d0BG/3q6rJXmZF2K0WDakFPV3piU6WiOZgKdrvKJVsrKqhBT1eSUuBT1VpBT0Msg6ytfZQDkaHmNCmVmcEfDOHWrO8kjk4khc98SBUncduaOAS9uf9pdChk2GtHBZGR7QHqcRyFX1LnaRj9o7h3c1lznOzmXY2qcOMFuQ/brWScnUneSuqOiy29JaRqaGhAVkYmVbdsuIIcKxIRnPY01qmUNnaDgIAEACABAAgAQBw5q4dTF5YcrjRdGeitqqMFVuI3Xc0UtbbAeCplWaNOU0U0lA9hywlvZw9iWsoUu4/G+M1qS2dxXSVmjm57W/Iqjwpx+VkZYtc+zHor+3iSO8YUlbZHuhSfs5+SGW3Zh9Ie0K2ObruLSwJehy+tbzCtXtBepV7i/QUlrmcx7QrPf/AEOr2fJ+QlLcmcNe4EoeXZLshiHs2XmhZ1VI7zW47XfJQbnL5mNQwoQ+ZncNse85eSezh7FKMUi12QgvhReUNpA4KxRErcll7S0QHBWKJn2XNllFFhTSFJT2MNapFLZ2g4CABAAgAQAIAEACABAHhCDpE+Jc0TUhWWmyotF0bBCehB4KtxGYX6K6e2DkoOA3DKaEZbQOSr8MZjlv1FX2Yclzwy9Zj9SP6FHJHQS98+07bZRyQoEHljUVnHJT6CmWWPwWoclJQFZ5JYwUAHBWKIrO/Y/FTAKaQtKwaZGpaKXIlAXSs9QAIAEACABAAgAQAIAEACABAAgDkhB3Zw6Jc0SUiJ1OuaJqwhdSLnSWK0iNEudJNXHn5EFzpO+MeijXek54xK2lXekg7SZtOu6K3YStiXdEHI7DV0js6QcBAAgAQAIAEACABAAgAQAIAEACABAAgAQAIA8wgA2UHdhsrmg2GyunNhhAHqABAAgAQAIAEACABAAgAQB//9k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>
              <a:latin typeface="Calibri" pitchFamily="34" charset="0"/>
              <a:ea typeface="Chalkboard" charset="0"/>
              <a:cs typeface="Chalkboard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47528" y="2090986"/>
            <a:ext cx="2448272" cy="923330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prstDash val="solid"/>
          </a:ln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r>
              <a:rPr lang="en-US" dirty="0" smtClean="0">
                <a:solidFill>
                  <a:srgbClr val="00B0F0"/>
                </a:solidFill>
                <a:latin typeface="Calibri" pitchFamily="34" charset="0"/>
                <a:ea typeface="Chalkboard" charset="0"/>
                <a:cs typeface="Chalkboard" charset="0"/>
              </a:rPr>
              <a:t>Randomized</a:t>
            </a:r>
          </a:p>
          <a:p>
            <a:pPr marL="457200" indent="-457200">
              <a:buFontTx/>
              <a:buChar char="-"/>
            </a:pPr>
            <a:r>
              <a:rPr lang="en-US" dirty="0" smtClean="0">
                <a:solidFill>
                  <a:srgbClr val="00B0F0"/>
                </a:solidFill>
                <a:latin typeface="Calibri" pitchFamily="34" charset="0"/>
                <a:ea typeface="Chalkboard" charset="0"/>
                <a:cs typeface="Chalkboard" charset="0"/>
              </a:rPr>
              <a:t>PPT</a:t>
            </a:r>
          </a:p>
          <a:p>
            <a:pPr marL="457200" indent="-457200">
              <a:buFontTx/>
              <a:buChar char="-"/>
            </a:pPr>
            <a:r>
              <a:rPr lang="en-US" dirty="0" smtClean="0">
                <a:solidFill>
                  <a:srgbClr val="00B0F0"/>
                </a:solidFill>
                <a:latin typeface="Calibri" pitchFamily="34" charset="0"/>
                <a:ea typeface="Chalkboard" charset="0"/>
                <a:cs typeface="Chalkboard" charset="0"/>
              </a:rPr>
              <a:t>COA</a:t>
            </a:r>
          </a:p>
        </p:txBody>
      </p:sp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9596" y="842246"/>
            <a:ext cx="1224136" cy="1224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ectangle 13"/>
          <p:cNvSpPr/>
          <p:nvPr/>
        </p:nvSpPr>
        <p:spPr>
          <a:xfrm>
            <a:off x="3126266" y="2690006"/>
            <a:ext cx="5992380" cy="923330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alibri" pitchFamily="34" charset="0"/>
                <a:ea typeface="Chalkboard" charset="0"/>
                <a:cs typeface="Chalkboard" charset="0"/>
              </a:rPr>
              <a:t>IND</a:t>
            </a:r>
            <a:r>
              <a:rPr lang="en-US" dirty="0" smtClean="0">
                <a:solidFill>
                  <a:srgbClr val="00B0F0"/>
                </a:solidFill>
                <a:latin typeface="Calibri" pitchFamily="34" charset="0"/>
                <a:ea typeface="Chalkboard" charset="0"/>
                <a:cs typeface="Chalkboard" charset="0"/>
              </a:rPr>
              <a:t>: Given the knowledge of two messages, it cannot be distinguished if the </a:t>
            </a:r>
            <a:r>
              <a:rPr lang="en-US" dirty="0" err="1" smtClean="0">
                <a:solidFill>
                  <a:srgbClr val="00B0F0"/>
                </a:solidFill>
                <a:latin typeface="Calibri" pitchFamily="34" charset="0"/>
                <a:ea typeface="Chalkboard" charset="0"/>
                <a:cs typeface="Chalkboard" charset="0"/>
              </a:rPr>
              <a:t>ciphertext</a:t>
            </a:r>
            <a:r>
              <a:rPr lang="en-US" dirty="0" smtClean="0">
                <a:solidFill>
                  <a:srgbClr val="00B0F0"/>
                </a:solidFill>
                <a:latin typeface="Calibri" pitchFamily="34" charset="0"/>
                <a:ea typeface="Chalkboard" charset="0"/>
                <a:cs typeface="Chalkboard" charset="0"/>
              </a:rPr>
              <a:t> corresponds to the first or second message.</a:t>
            </a:r>
            <a:endParaRPr lang="en-US" dirty="0">
              <a:solidFill>
                <a:srgbClr val="00B0F0"/>
              </a:solidFill>
              <a:latin typeface="Calibri" pitchFamily="34" charset="0"/>
              <a:ea typeface="Chalkboard" charset="0"/>
              <a:cs typeface="Chalkboard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4889" y="668889"/>
            <a:ext cx="1374137" cy="1224136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3131840" y="1893025"/>
            <a:ext cx="6012160" cy="646331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alibri" pitchFamily="34" charset="0"/>
                <a:ea typeface="Chalkboard" charset="0"/>
                <a:cs typeface="Chalkboard" charset="0"/>
              </a:rPr>
              <a:t>SEM</a:t>
            </a:r>
            <a:r>
              <a:rPr lang="en-US" dirty="0" smtClean="0">
                <a:solidFill>
                  <a:srgbClr val="00B0F0"/>
                </a:solidFill>
                <a:latin typeface="Calibri" pitchFamily="34" charset="0"/>
                <a:ea typeface="Chalkboard" charset="0"/>
                <a:cs typeface="Chalkboard" charset="0"/>
              </a:rPr>
              <a:t>: Given </a:t>
            </a:r>
            <a:r>
              <a:rPr lang="en-US" dirty="0">
                <a:solidFill>
                  <a:srgbClr val="00B0F0"/>
                </a:solidFill>
                <a:latin typeface="Calibri" pitchFamily="34" charset="0"/>
                <a:ea typeface="Chalkboard" charset="0"/>
                <a:cs typeface="Chalkboard" charset="0"/>
              </a:rPr>
              <a:t>prior information about </a:t>
            </a:r>
            <a:r>
              <a:rPr lang="en-US" dirty="0" smtClean="0">
                <a:solidFill>
                  <a:srgbClr val="00B0F0"/>
                </a:solidFill>
                <a:latin typeface="Calibri" pitchFamily="34" charset="0"/>
                <a:ea typeface="Chalkboard" charset="0"/>
                <a:cs typeface="Chalkboard" charset="0"/>
              </a:rPr>
              <a:t>message, the </a:t>
            </a:r>
            <a:r>
              <a:rPr lang="en-US" dirty="0" err="1" smtClean="0">
                <a:solidFill>
                  <a:srgbClr val="00B0F0"/>
                </a:solidFill>
                <a:latin typeface="Calibri" pitchFamily="34" charset="0"/>
                <a:ea typeface="Chalkboard" charset="0"/>
                <a:cs typeface="Chalkboard" charset="0"/>
              </a:rPr>
              <a:t>ciphertext</a:t>
            </a:r>
            <a:r>
              <a:rPr lang="en-US" dirty="0" smtClean="0">
                <a:solidFill>
                  <a:srgbClr val="00B0F0"/>
                </a:solidFill>
                <a:latin typeface="Calibri" pitchFamily="34" charset="0"/>
                <a:ea typeface="Chalkboard" charset="0"/>
                <a:cs typeface="Chalkboard" charset="0"/>
              </a:rPr>
              <a:t> leaks no additional information about the message</a:t>
            </a:r>
            <a:endParaRPr lang="en-US" dirty="0">
              <a:solidFill>
                <a:srgbClr val="00B0F0"/>
              </a:solidFill>
              <a:latin typeface="Calibri" pitchFamily="34" charset="0"/>
              <a:ea typeface="Chalkboard" charset="0"/>
              <a:cs typeface="Chalkboard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-14914" y="3717316"/>
                <a:ext cx="3820278" cy="461665"/>
              </a:xfrm>
              <a:prstGeom prst="rect">
                <a:avLst/>
              </a:prstGeom>
              <a:solidFill>
                <a:srgbClr val="DDFDE0"/>
              </a:solidFill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400" dirty="0">
                    <a:solidFill>
                      <a:srgbClr val="FF0000"/>
                    </a:solidFill>
                    <a:latin typeface="Calibri" pitchFamily="34" charset="0"/>
                    <a:ea typeface="Chalkboard" charset="0"/>
                    <a:cs typeface="Chalkboard" charset="0"/>
                    <a:sym typeface="Symbol"/>
                  </a:rPr>
                  <a:t>IND </a:t>
                </a:r>
                <a:r>
                  <a:rPr lang="en-US" sz="2400" dirty="0" smtClean="0">
                    <a:solidFill>
                      <a:srgbClr val="FF0000"/>
                    </a:solidFill>
                    <a:latin typeface="Calibri" pitchFamily="34" charset="0"/>
                    <a:ea typeface="Chalkboard" charset="0"/>
                    <a:cs typeface="Chalkboard" charset="0"/>
                    <a:sym typeface="Symbol"/>
                  </a:rPr>
                  <a:t>Security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halkboard" charset="0"/>
                        <a:sym typeface="Symbol"/>
                      </a:rPr>
                      <m:t>→</m:t>
                    </m:r>
                  </m:oMath>
                </a14:m>
                <a:r>
                  <a:rPr lang="en-US" sz="2400" dirty="0" smtClean="0">
                    <a:solidFill>
                      <a:srgbClr val="FF0000"/>
                    </a:solidFill>
                    <a:latin typeface="Calibri" pitchFamily="34" charset="0"/>
                    <a:ea typeface="Chalkboard" charset="0"/>
                    <a:cs typeface="Chalkboard" charset="0"/>
                    <a:sym typeface="Symbol"/>
                  </a:rPr>
                  <a:t> </a:t>
                </a:r>
                <a:r>
                  <a:rPr lang="en-US" sz="2400" dirty="0">
                    <a:solidFill>
                      <a:srgbClr val="FF0000"/>
                    </a:solidFill>
                    <a:latin typeface="Calibri" pitchFamily="34" charset="0"/>
                    <a:ea typeface="Chalkboard" charset="0"/>
                    <a:cs typeface="Chalkboard" charset="0"/>
                    <a:sym typeface="Symbol"/>
                  </a:rPr>
                  <a:t>SEM Security</a:t>
                </a:r>
                <a:r>
                  <a:rPr lang="en-US" sz="2400" dirty="0" smtClean="0">
                    <a:solidFill>
                      <a:srgbClr val="FF0000"/>
                    </a:solidFill>
                    <a:latin typeface="Calibri" pitchFamily="34" charset="0"/>
                    <a:ea typeface="Chalkboard" charset="0"/>
                    <a:cs typeface="Chalkboard" charset="0"/>
                    <a:sym typeface="Symbol"/>
                  </a:rPr>
                  <a:t> </a:t>
                </a:r>
                <a:endParaRPr lang="en-US" sz="2400" dirty="0">
                  <a:solidFill>
                    <a:srgbClr val="FF0000"/>
                  </a:solidFill>
                  <a:latin typeface="Calibri" pitchFamily="34" charset="0"/>
                  <a:ea typeface="Chalkboard" charset="0"/>
                  <a:cs typeface="Chalkboard" charset="0"/>
                  <a:sym typeface="Symbol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4914" y="3717316"/>
                <a:ext cx="3820278" cy="461665"/>
              </a:xfrm>
              <a:prstGeom prst="rect">
                <a:avLst/>
              </a:prstGeom>
              <a:blipFill rotWithShape="1">
                <a:blip r:embed="rId5"/>
                <a:stretch>
                  <a:fillRect l="-2077" t="-10526" r="-160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angle 21"/>
          <p:cNvSpPr/>
          <p:nvPr/>
        </p:nvSpPr>
        <p:spPr>
          <a:xfrm>
            <a:off x="107504" y="4293096"/>
            <a:ext cx="891157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 smtClean="0">
                <a:latin typeface="Calibri" pitchFamily="34" charset="0"/>
                <a:ea typeface="Chalkboard" charset="0"/>
                <a:cs typeface="Chalkboard" charset="0"/>
                <a:sym typeface="Symbol"/>
              </a:rPr>
              <a:t>Theorem 3.10: If a scheme is </a:t>
            </a:r>
            <a:r>
              <a:rPr lang="en-US" sz="2400" dirty="0" err="1" smtClean="0">
                <a:latin typeface="Calibri" pitchFamily="34" charset="0"/>
                <a:ea typeface="Chalkboard" charset="0"/>
                <a:cs typeface="Chalkboard" charset="0"/>
                <a:sym typeface="Symbol"/>
              </a:rPr>
              <a:t>ind</a:t>
            </a:r>
            <a:r>
              <a:rPr lang="en-US" sz="2400" dirty="0" smtClean="0">
                <a:latin typeface="Calibri" pitchFamily="34" charset="0"/>
                <a:ea typeface="Chalkboard" charset="0"/>
                <a:cs typeface="Chalkboard" charset="0"/>
                <a:sym typeface="Symbol"/>
              </a:rPr>
              <a:t>-secure then for all PPT A and any index </a:t>
            </a:r>
            <a:r>
              <a:rPr lang="en-US" sz="2400" dirty="0" err="1" smtClean="0">
                <a:latin typeface="Calibri" pitchFamily="34" charset="0"/>
                <a:ea typeface="Chalkboard" charset="0"/>
                <a:cs typeface="Chalkboard" charset="0"/>
                <a:sym typeface="Symbol"/>
              </a:rPr>
              <a:t>i</a:t>
            </a:r>
            <a:r>
              <a:rPr lang="en-US" sz="2400" dirty="0" smtClean="0">
                <a:latin typeface="Calibri" pitchFamily="34" charset="0"/>
                <a:ea typeface="Chalkboard" charset="0"/>
                <a:cs typeface="Chalkboard" charset="0"/>
                <a:sym typeface="Symbol"/>
              </a:rPr>
              <a:t>, there is a negligible function </a:t>
            </a:r>
            <a:r>
              <a:rPr lang="en-US" sz="2400" dirty="0" err="1" smtClean="0">
                <a:latin typeface="Calibri" pitchFamily="34" charset="0"/>
                <a:ea typeface="Chalkboard" charset="0"/>
                <a:cs typeface="Chalkboard" charset="0"/>
                <a:sym typeface="Symbol"/>
              </a:rPr>
              <a:t>negl</a:t>
            </a:r>
            <a:r>
              <a:rPr lang="en-US" sz="2400" dirty="0" smtClean="0">
                <a:latin typeface="Calibri" pitchFamily="34" charset="0"/>
                <a:ea typeface="Chalkboard" charset="0"/>
                <a:cs typeface="Chalkboard" charset="0"/>
                <a:sym typeface="Symbol"/>
              </a:rPr>
              <a:t>(n) </a:t>
            </a:r>
            <a:r>
              <a:rPr lang="en-US" sz="2400" dirty="0" err="1" smtClean="0">
                <a:latin typeface="Calibri" pitchFamily="34" charset="0"/>
                <a:ea typeface="Chalkboard" charset="0"/>
                <a:cs typeface="Chalkboard" charset="0"/>
                <a:sym typeface="Symbol"/>
              </a:rPr>
              <a:t>s.t.</a:t>
            </a:r>
            <a:r>
              <a:rPr lang="en-US" sz="2400" dirty="0" smtClean="0">
                <a:latin typeface="Calibri" pitchFamily="34" charset="0"/>
                <a:ea typeface="Chalkboard" charset="0"/>
                <a:cs typeface="Chalkboard" charset="0"/>
                <a:sym typeface="Symbol"/>
              </a:rPr>
              <a:t>  </a:t>
            </a:r>
            <a:endParaRPr lang="en-US" sz="2400" dirty="0">
              <a:latin typeface="Calibri" pitchFamily="34" charset="0"/>
              <a:ea typeface="Chalkboard" charset="0"/>
              <a:cs typeface="Chalkboard" charset="0"/>
              <a:sym typeface="Symbo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 Box 7"/>
              <p:cNvSpPr txBox="1">
                <a:spLocks noChangeArrowheads="1"/>
              </p:cNvSpPr>
              <p:nvPr/>
            </p:nvSpPr>
            <p:spPr bwMode="auto">
              <a:xfrm>
                <a:off x="467544" y="5013176"/>
                <a:ext cx="452812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457200" indent="-457200">
                  <a:spcBef>
                    <a:spcPct val="50000"/>
                  </a:spcBef>
                </a:pPr>
                <a:r>
                  <a:rPr lang="en-US" sz="2400" dirty="0" smtClean="0">
                    <a:solidFill>
                      <a:schemeClr val="tx1"/>
                    </a:solidFill>
                    <a:latin typeface="Calibri" pitchFamily="34" charset="0"/>
                    <a:ea typeface="Chalkboard" charset="0"/>
                    <a:cs typeface="Chalkboard" charset="0"/>
                  </a:rPr>
                  <a:t>Pr [ A(1</a:t>
                </a:r>
                <a:r>
                  <a:rPr lang="en-US" sz="2400" baseline="30000" dirty="0" smtClean="0">
                    <a:solidFill>
                      <a:schemeClr val="tx1"/>
                    </a:solidFill>
                    <a:latin typeface="Calibri" pitchFamily="34" charset="0"/>
                    <a:ea typeface="Chalkboard" charset="0"/>
                    <a:cs typeface="Chalkboard" charset="0"/>
                  </a:rPr>
                  <a:t>n</a:t>
                </a:r>
                <a:r>
                  <a:rPr lang="en-US" sz="2400" dirty="0" smtClean="0">
                    <a:solidFill>
                      <a:schemeClr val="tx1"/>
                    </a:solidFill>
                    <a:latin typeface="Calibri" pitchFamily="34" charset="0"/>
                    <a:ea typeface="Chalkboard" charset="0"/>
                    <a:cs typeface="Chalkboard" charset="0"/>
                  </a:rPr>
                  <a:t>,c) =m</a:t>
                </a:r>
                <a:r>
                  <a:rPr lang="en-US" sz="2400" baseline="30000" dirty="0">
                    <a:solidFill>
                      <a:schemeClr val="tx1"/>
                    </a:solidFill>
                    <a:latin typeface="Calibri" pitchFamily="34" charset="0"/>
                    <a:ea typeface="Chalkboard" charset="0"/>
                    <a:cs typeface="Chalkboard" charset="0"/>
                  </a:rPr>
                  <a:t>i</a:t>
                </a:r>
                <a:r>
                  <a:rPr lang="en-US" sz="2400" dirty="0" smtClean="0">
                    <a:solidFill>
                      <a:schemeClr val="tx1"/>
                    </a:solidFill>
                    <a:latin typeface="Calibri" pitchFamily="34" charset="0"/>
                    <a:ea typeface="Chalkboard" charset="0"/>
                    <a:cs typeface="Chalkboard" charset="0"/>
                  </a:rPr>
                  <a:t>]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halkboard" charset="0"/>
                      </a:rPr>
                      <m:t>≤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halkboard" charset="0"/>
                      </a:rPr>
                      <m:t> </m:t>
                    </m:r>
                  </m:oMath>
                </a14:m>
                <a:r>
                  <a:rPr lang="en-US" sz="2400" baseline="-25000" dirty="0" smtClean="0">
                    <a:solidFill>
                      <a:schemeClr val="tx1"/>
                    </a:solidFill>
                    <a:latin typeface="Calibri" pitchFamily="34" charset="0"/>
                    <a:ea typeface="Chalkboard" charset="0"/>
                    <a:cs typeface="Chalkboard" charset="0"/>
                  </a:rPr>
                  <a:t>  </a:t>
                </a:r>
                <a:r>
                  <a:rPr lang="en-US" sz="2400" dirty="0" smtClean="0">
                    <a:solidFill>
                      <a:schemeClr val="tx1"/>
                    </a:solidFill>
                    <a:latin typeface="Calibri" pitchFamily="34" charset="0"/>
                    <a:ea typeface="Chalkboard" charset="0"/>
                    <a:cs typeface="Chalkboard" charset="0"/>
                  </a:rPr>
                  <a:t>½ + </a:t>
                </a:r>
                <a:r>
                  <a:rPr lang="en-US" sz="2400" dirty="0" err="1" smtClean="0">
                    <a:solidFill>
                      <a:schemeClr val="tx1"/>
                    </a:solidFill>
                    <a:latin typeface="Calibri" pitchFamily="34" charset="0"/>
                    <a:ea typeface="Chalkboard" charset="0"/>
                    <a:cs typeface="Chalkboard" charset="0"/>
                  </a:rPr>
                  <a:t>negl</a:t>
                </a:r>
                <a:r>
                  <a:rPr lang="en-US" sz="2400" dirty="0" smtClean="0">
                    <a:solidFill>
                      <a:schemeClr val="tx1"/>
                    </a:solidFill>
                    <a:latin typeface="Calibri" pitchFamily="34" charset="0"/>
                    <a:ea typeface="Chalkboard" charset="0"/>
                    <a:cs typeface="Chalkboard" charset="0"/>
                  </a:rPr>
                  <a:t>(n) </a:t>
                </a:r>
              </a:p>
            </p:txBody>
          </p:sp>
        </mc:Choice>
        <mc:Fallback xmlns="">
          <p:sp>
            <p:nvSpPr>
              <p:cNvPr id="23" name="Text 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7544" y="5013176"/>
                <a:ext cx="4528120" cy="461665"/>
              </a:xfrm>
              <a:prstGeom prst="rect">
                <a:avLst/>
              </a:prstGeom>
              <a:blipFill rotWithShape="1">
                <a:blip r:embed="rId6"/>
                <a:stretch>
                  <a:fillRect l="-2156" t="-10526" b="-2894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 Box 7"/>
          <p:cNvSpPr txBox="1">
            <a:spLocks noChangeArrowheads="1"/>
          </p:cNvSpPr>
          <p:nvPr/>
        </p:nvSpPr>
        <p:spPr bwMode="auto">
          <a:xfrm>
            <a:off x="4427984" y="5013176"/>
            <a:ext cx="461301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2400" dirty="0" smtClean="0">
                <a:latin typeface="Calibri" pitchFamily="34" charset="0"/>
                <a:ea typeface="Chalkboard" charset="0"/>
                <a:cs typeface="Chalkboard" charset="0"/>
              </a:rPr>
              <a:t>For uniform distribution of k and m. </a:t>
            </a:r>
            <a:endParaRPr lang="en-US" sz="2400" dirty="0" smtClean="0">
              <a:solidFill>
                <a:schemeClr val="tx1"/>
              </a:solidFill>
              <a:latin typeface="Calibri" pitchFamily="34" charset="0"/>
              <a:ea typeface="Chalkboard" charset="0"/>
              <a:cs typeface="Chalkboard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/>
              <p:nvPr/>
            </p:nvSpPr>
            <p:spPr>
              <a:xfrm>
                <a:off x="4437894" y="3717032"/>
                <a:ext cx="3820278" cy="461665"/>
              </a:xfrm>
              <a:prstGeom prst="rect">
                <a:avLst/>
              </a:prstGeom>
              <a:solidFill>
                <a:srgbClr val="DDFDE0"/>
              </a:solidFill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400" dirty="0">
                    <a:solidFill>
                      <a:srgbClr val="FF0000"/>
                    </a:solidFill>
                    <a:latin typeface="Calibri" pitchFamily="34" charset="0"/>
                    <a:ea typeface="Chalkboard" charset="0"/>
                    <a:cs typeface="Chalkboard" charset="0"/>
                    <a:sym typeface="Symbol"/>
                  </a:rPr>
                  <a:t>IND </a:t>
                </a:r>
                <a:r>
                  <a:rPr lang="en-US" sz="2400" dirty="0" smtClean="0">
                    <a:solidFill>
                      <a:srgbClr val="FF0000"/>
                    </a:solidFill>
                    <a:latin typeface="Calibri" pitchFamily="34" charset="0"/>
                    <a:ea typeface="Chalkboard" charset="0"/>
                    <a:cs typeface="Chalkboard" charset="0"/>
                    <a:sym typeface="Symbol"/>
                  </a:rPr>
                  <a:t>Security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halkboard" charset="0"/>
                        <a:sym typeface="Symbol"/>
                      </a:rPr>
                      <m:t>←</m:t>
                    </m:r>
                  </m:oMath>
                </a14:m>
                <a:r>
                  <a:rPr lang="en-US" sz="2400" dirty="0" smtClean="0">
                    <a:solidFill>
                      <a:srgbClr val="FF0000"/>
                    </a:solidFill>
                    <a:latin typeface="Calibri" pitchFamily="34" charset="0"/>
                    <a:ea typeface="Chalkboard" charset="0"/>
                    <a:cs typeface="Chalkboard" charset="0"/>
                    <a:sym typeface="Symbol"/>
                  </a:rPr>
                  <a:t> </a:t>
                </a:r>
                <a:r>
                  <a:rPr lang="en-US" sz="2400" dirty="0">
                    <a:solidFill>
                      <a:srgbClr val="FF0000"/>
                    </a:solidFill>
                    <a:latin typeface="Calibri" pitchFamily="34" charset="0"/>
                    <a:ea typeface="Chalkboard" charset="0"/>
                    <a:cs typeface="Chalkboard" charset="0"/>
                    <a:sym typeface="Symbol"/>
                  </a:rPr>
                  <a:t>SEM Security</a:t>
                </a:r>
                <a:r>
                  <a:rPr lang="en-US" sz="2400" dirty="0" smtClean="0">
                    <a:solidFill>
                      <a:srgbClr val="FF0000"/>
                    </a:solidFill>
                    <a:latin typeface="Calibri" pitchFamily="34" charset="0"/>
                    <a:ea typeface="Chalkboard" charset="0"/>
                    <a:cs typeface="Chalkboard" charset="0"/>
                    <a:sym typeface="Symbol"/>
                  </a:rPr>
                  <a:t> </a:t>
                </a:r>
                <a:endParaRPr lang="en-US" sz="2400" dirty="0">
                  <a:solidFill>
                    <a:srgbClr val="FF0000"/>
                  </a:solidFill>
                  <a:latin typeface="Calibri" pitchFamily="34" charset="0"/>
                  <a:ea typeface="Chalkboard" charset="0"/>
                  <a:cs typeface="Chalkboard" charset="0"/>
                  <a:sym typeface="Symbol"/>
                </a:endParaRPr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7894" y="3717032"/>
                <a:ext cx="3820278" cy="461665"/>
              </a:xfrm>
              <a:prstGeom prst="rect">
                <a:avLst/>
              </a:prstGeom>
              <a:blipFill rotWithShape="1">
                <a:blip r:embed="rId7"/>
                <a:stretch>
                  <a:fillRect l="-1914" t="-10667" r="-159" b="-30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/>
              <p:cNvSpPr/>
              <p:nvPr/>
            </p:nvSpPr>
            <p:spPr>
              <a:xfrm>
                <a:off x="1403648" y="5733256"/>
                <a:ext cx="5739841" cy="461665"/>
              </a:xfrm>
              <a:prstGeom prst="rect">
                <a:avLst/>
              </a:prstGeom>
              <a:solidFill>
                <a:srgbClr val="DDFDE0"/>
              </a:solidFill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400" dirty="0" smtClean="0">
                    <a:solidFill>
                      <a:srgbClr val="FF0000"/>
                    </a:solidFill>
                    <a:latin typeface="Calibri" pitchFamily="34" charset="0"/>
                    <a:ea typeface="Chalkboard" charset="0"/>
                    <a:cs typeface="Chalkboard" charset="0"/>
                    <a:sym typeface="Symbol"/>
                  </a:rPr>
                  <a:t>Theorem 3.13: IND Security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halkboard" charset="0"/>
                        <a:sym typeface="Symbol"/>
                      </a:rPr>
                      <m:t>↔</m:t>
                    </m:r>
                  </m:oMath>
                </a14:m>
                <a:r>
                  <a:rPr lang="en-US" sz="2400" dirty="0" smtClean="0">
                    <a:solidFill>
                      <a:srgbClr val="FF0000"/>
                    </a:solidFill>
                    <a:latin typeface="Calibri" pitchFamily="34" charset="0"/>
                    <a:ea typeface="Chalkboard" charset="0"/>
                    <a:cs typeface="Chalkboard" charset="0"/>
                    <a:sym typeface="Symbol"/>
                  </a:rPr>
                  <a:t> </a:t>
                </a:r>
                <a:r>
                  <a:rPr lang="en-US" sz="2400" dirty="0">
                    <a:solidFill>
                      <a:srgbClr val="FF0000"/>
                    </a:solidFill>
                    <a:latin typeface="Calibri" pitchFamily="34" charset="0"/>
                    <a:ea typeface="Chalkboard" charset="0"/>
                    <a:cs typeface="Chalkboard" charset="0"/>
                    <a:sym typeface="Symbol"/>
                  </a:rPr>
                  <a:t>SEM Security</a:t>
                </a:r>
                <a:r>
                  <a:rPr lang="en-US" sz="2400" dirty="0" smtClean="0">
                    <a:solidFill>
                      <a:srgbClr val="FF0000"/>
                    </a:solidFill>
                    <a:latin typeface="Calibri" pitchFamily="34" charset="0"/>
                    <a:ea typeface="Chalkboard" charset="0"/>
                    <a:cs typeface="Chalkboard" charset="0"/>
                    <a:sym typeface="Symbol"/>
                  </a:rPr>
                  <a:t> </a:t>
                </a:r>
                <a:endParaRPr lang="en-US" sz="2400" dirty="0">
                  <a:solidFill>
                    <a:srgbClr val="FF0000"/>
                  </a:solidFill>
                  <a:latin typeface="Calibri" pitchFamily="34" charset="0"/>
                  <a:ea typeface="Chalkboard" charset="0"/>
                  <a:cs typeface="Chalkboard" charset="0"/>
                  <a:sym typeface="Symbol"/>
                </a:endParaRPr>
              </a:p>
            </p:txBody>
          </p:sp>
        </mc:Choice>
        <mc:Fallback xmlns=""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648" y="5733256"/>
                <a:ext cx="5739841" cy="461665"/>
              </a:xfrm>
              <a:prstGeom prst="rect">
                <a:avLst/>
              </a:prstGeom>
              <a:blipFill rotWithShape="1">
                <a:blip r:embed="rId8"/>
                <a:stretch>
                  <a:fillRect l="-1168"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日期占位符 5"/>
          <p:cNvSpPr>
            <a:spLocks noGrp="1"/>
          </p:cNvSpPr>
          <p:nvPr>
            <p:ph type="dt" sz="half" idx="10"/>
          </p:nvPr>
        </p:nvSpPr>
        <p:spPr>
          <a:xfrm>
            <a:off x="11088" y="6396525"/>
            <a:ext cx="2133600" cy="268139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1200" smtClean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Wed, 26/9/2018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32" name="页脚占位符 9"/>
          <p:cNvSpPr>
            <a:spLocks noGrp="1"/>
          </p:cNvSpPr>
          <p:nvPr>
            <p:ph type="ftr" sz="quarter" idx="11"/>
          </p:nvPr>
        </p:nvSpPr>
        <p:spPr>
          <a:xfrm>
            <a:off x="3124200" y="6381328"/>
            <a:ext cx="2895600" cy="268139"/>
          </a:xfrm>
        </p:spPr>
        <p:txBody>
          <a:bodyPr/>
          <a:lstStyle/>
          <a:p>
            <a:pPr>
              <a:defRPr/>
            </a:pPr>
            <a:r>
              <a:rPr lang="en-US" sz="120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S8101034Q-Modern Cryptography-Lect5.1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5852835" y="3613336"/>
            <a:ext cx="2072395" cy="2542088"/>
            <a:chOff x="10075968" y="2545359"/>
            <a:chExt cx="1604549" cy="2387296"/>
          </a:xfrm>
        </p:grpSpPr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9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10116406" y="2790220"/>
              <a:ext cx="1564111" cy="2142435"/>
            </a:xfrm>
            <a:prstGeom prst="rect">
              <a:avLst/>
            </a:prstGeom>
            <a:noFill/>
            <a:ln w="190500" cap="sq">
              <a:solidFill>
                <a:schemeClr val="accent2">
                  <a:lumMod val="40000"/>
                  <a:lumOff val="60000"/>
                </a:schemeClr>
              </a:solidFill>
              <a:miter lim="800000"/>
            </a:ln>
            <a:effectLst>
              <a:outerShdw blurRad="65000" dist="50800" dir="12900000" kx="195000" ky="145000" algn="tl" rotWithShape="0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360000"/>
              </a:camera>
              <a:lightRig rig="twoPt" dir="t">
                <a:rot lat="0" lon="0" rev="7200000"/>
              </a:lightRig>
            </a:scene3d>
            <a:sp3d contourW="12700">
              <a:bevelT w="25400" h="19050"/>
              <a:contourClr>
                <a:srgbClr val="969696"/>
              </a:contourClr>
            </a:sp3d>
          </p:spPr>
        </p:pic>
        <p:sp>
          <p:nvSpPr>
            <p:cNvPr id="27" name="Oval 26"/>
            <p:cNvSpPr/>
            <p:nvPr/>
          </p:nvSpPr>
          <p:spPr>
            <a:xfrm>
              <a:off x="10620463" y="2545359"/>
              <a:ext cx="432048" cy="369332"/>
            </a:xfrm>
            <a:prstGeom prst="ellipse">
              <a:avLst/>
            </a:prstGeom>
            <a:gradFill flip="none" rotWithShape="1">
              <a:gsLst>
                <a:gs pos="0">
                  <a:srgbClr val="FF0000">
                    <a:shade val="30000"/>
                    <a:satMod val="115000"/>
                  </a:srgbClr>
                </a:gs>
                <a:gs pos="50000">
                  <a:srgbClr val="FF0000">
                    <a:shade val="67500"/>
                    <a:satMod val="115000"/>
                  </a:srgbClr>
                </a:gs>
                <a:gs pos="100000">
                  <a:srgbClr val="FF0000">
                    <a:shade val="100000"/>
                    <a:satMod val="115000"/>
                  </a:srgbClr>
                </a:gs>
              </a:gsLst>
              <a:lin ang="13500000" scaled="1"/>
              <a:tileRect/>
            </a:gra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latin typeface="Calibri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 rot="21225297">
              <a:off x="10075968" y="2839109"/>
              <a:ext cx="1598091" cy="1820924"/>
            </a:xfrm>
            <a:prstGeom prst="rect">
              <a:avLst/>
            </a:prstGeom>
            <a:noFill/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 dirty="0">
                  <a:latin typeface="Calibri" pitchFamily="34" charset="0"/>
                  <a:ea typeface="Chalkboard" charset="0"/>
                  <a:cs typeface="Chalkboard" charset="0"/>
                  <a:sym typeface="Symbol"/>
                </a:rPr>
                <a:t>IND Security is the de facto style followed in Crypto community</a:t>
              </a:r>
            </a:p>
          </p:txBody>
        </p:sp>
      </p:grpSp>
      <p:sp>
        <p:nvSpPr>
          <p:cNvPr id="34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8280216" y="6389241"/>
            <a:ext cx="406584" cy="352127"/>
          </a:xfrm>
        </p:spPr>
        <p:txBody>
          <a:bodyPr/>
          <a:lstStyle/>
          <a:p>
            <a:pPr>
              <a:defRPr/>
            </a:pPr>
            <a:fld id="{34241976-2E34-413D-BF40-6B1BB9955E62}" type="slidenum">
              <a:rPr lang="en-US" sz="1100" smtClean="0">
                <a:solidFill>
                  <a:schemeClr val="bg1">
                    <a:lumMod val="65000"/>
                  </a:schemeClr>
                </a:solidFill>
              </a:rPr>
              <a:pPr>
                <a:defRPr/>
              </a:pPr>
              <a:t>10</a:t>
            </a:fld>
            <a:endParaRPr 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967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" grpId="0" animBg="1"/>
      <p:bldP spid="22" grpId="0"/>
      <p:bldP spid="23" grpId="0"/>
      <p:bldP spid="24" grpId="0"/>
      <p:bldP spid="29" grpId="0" animBg="1"/>
      <p:bldP spid="3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 txBox="1">
            <a:spLocks noChangeArrowheads="1"/>
          </p:cNvSpPr>
          <p:nvPr/>
        </p:nvSpPr>
        <p:spPr>
          <a:xfrm>
            <a:off x="467544" y="44624"/>
            <a:ext cx="8496944" cy="936104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US" sz="3000" kern="0" dirty="0" smtClean="0">
                <a:solidFill>
                  <a:srgbClr val="009900"/>
                </a:solidFill>
                <a:latin typeface="Calibri" pitchFamily="34" charset="0"/>
                <a:ea typeface="Chalkboard" charset="0"/>
                <a:cs typeface="Chalkboard" charset="0"/>
              </a:rPr>
              <a:t>Indistinguishability based definition: renaming</a:t>
            </a:r>
            <a:endParaRPr lang="en-US" sz="3000" kern="0" dirty="0">
              <a:solidFill>
                <a:srgbClr val="009900"/>
              </a:solidFill>
              <a:latin typeface="Calibri" pitchFamily="34" charset="0"/>
              <a:ea typeface="Chalkboard" charset="0"/>
              <a:cs typeface="Chalkboard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12160" y="2037640"/>
            <a:ext cx="1742830" cy="10528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8778" y="2073767"/>
            <a:ext cx="1514272" cy="872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" name="Text Box 7"/>
          <p:cNvSpPr txBox="1">
            <a:spLocks noChangeArrowheads="1"/>
          </p:cNvSpPr>
          <p:nvPr/>
        </p:nvSpPr>
        <p:spPr bwMode="auto">
          <a:xfrm>
            <a:off x="5978479" y="1124744"/>
            <a:ext cx="31300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2000" dirty="0" smtClean="0">
                <a:latin typeface="Calibri" pitchFamily="34" charset="0"/>
                <a:ea typeface="Chalkboard" charset="0"/>
                <a:cs typeface="Chalkboard" charset="0"/>
                <a:sym typeface="Symbol"/>
              </a:rPr>
              <a:t> = </a:t>
            </a:r>
            <a:r>
              <a:rPr lang="en-US" sz="2000" dirty="0" smtClean="0">
                <a:latin typeface="Calibri" pitchFamily="34" charset="0"/>
                <a:ea typeface="Chalkboard" charset="0"/>
                <a:cs typeface="Chalkboard" charset="0"/>
              </a:rPr>
              <a:t>(Gen, Enc, Dec), </a:t>
            </a:r>
            <a:r>
              <a:rPr lang="en-US" sz="2000" dirty="0" smtClean="0">
                <a:latin typeface="Calibri" pitchFamily="34" charset="0"/>
                <a:ea typeface="Brush Script MT" charset="0"/>
                <a:cs typeface="Brush Script MT" charset="0"/>
              </a:rPr>
              <a:t>M</a:t>
            </a:r>
            <a:r>
              <a:rPr lang="en-US" sz="2000" dirty="0" smtClean="0">
                <a:latin typeface="Calibri" pitchFamily="34" charset="0"/>
                <a:ea typeface="Chalkboard" charset="0"/>
                <a:cs typeface="Chalkboard" charset="0"/>
              </a:rPr>
              <a:t>      </a:t>
            </a:r>
            <a:endParaRPr lang="en-US" sz="2000" dirty="0" smtClean="0">
              <a:solidFill>
                <a:srgbClr val="0000FF"/>
              </a:solidFill>
              <a:latin typeface="Calibri" pitchFamily="34" charset="0"/>
              <a:ea typeface="Chalkboard" charset="0"/>
              <a:cs typeface="Chalkboard" charset="0"/>
            </a:endParaRPr>
          </a:p>
        </p:txBody>
      </p:sp>
      <p:sp>
        <p:nvSpPr>
          <p:cNvPr id="36" name="Text Box 7"/>
          <p:cNvSpPr txBox="1">
            <a:spLocks noChangeArrowheads="1"/>
          </p:cNvSpPr>
          <p:nvPr/>
        </p:nvSpPr>
        <p:spPr bwMode="auto">
          <a:xfrm>
            <a:off x="395536" y="2946430"/>
            <a:ext cx="151216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dirty="0" smtClean="0">
                <a:latin typeface="Calibri" pitchFamily="34" charset="0"/>
                <a:ea typeface="Chalkboard" charset="0"/>
                <a:cs typeface="Chalkboard" charset="0"/>
                <a:sym typeface="Symbol"/>
              </a:rPr>
              <a:t>I can break </a:t>
            </a:r>
            <a:endParaRPr lang="en-US" dirty="0" smtClean="0">
              <a:solidFill>
                <a:srgbClr val="0000FF"/>
              </a:solidFill>
              <a:latin typeface="Calibri" pitchFamily="34" charset="0"/>
              <a:ea typeface="Chalkboard" charset="0"/>
              <a:cs typeface="Chalkboard" charset="0"/>
            </a:endParaRPr>
          </a:p>
        </p:txBody>
      </p:sp>
      <p:sp>
        <p:nvSpPr>
          <p:cNvPr id="37" name="Text Box 7"/>
          <p:cNvSpPr txBox="1">
            <a:spLocks noChangeArrowheads="1"/>
          </p:cNvSpPr>
          <p:nvPr/>
        </p:nvSpPr>
        <p:spPr bwMode="auto">
          <a:xfrm>
            <a:off x="6277664" y="3090446"/>
            <a:ext cx="166083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dirty="0" smtClean="0">
                <a:latin typeface="Calibri" pitchFamily="34" charset="0"/>
                <a:ea typeface="Chalkboard" charset="0"/>
                <a:cs typeface="Chalkboard" charset="0"/>
                <a:sym typeface="Symbol"/>
              </a:rPr>
              <a:t>Let me verify</a:t>
            </a:r>
            <a:endParaRPr lang="en-US" dirty="0" smtClean="0">
              <a:solidFill>
                <a:srgbClr val="0000FF"/>
              </a:solidFill>
              <a:latin typeface="Calibri" pitchFamily="34" charset="0"/>
              <a:ea typeface="Chalkboard" charset="0"/>
              <a:cs typeface="Chalkboard" charset="0"/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2567390" y="2298358"/>
            <a:ext cx="3385537" cy="0"/>
          </a:xfrm>
          <a:prstGeom prst="line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 Box 7"/>
          <p:cNvSpPr txBox="1">
            <a:spLocks noChangeArrowheads="1"/>
          </p:cNvSpPr>
          <p:nvPr/>
        </p:nvSpPr>
        <p:spPr bwMode="auto">
          <a:xfrm>
            <a:off x="2949496" y="1938317"/>
            <a:ext cx="263061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dirty="0" smtClean="0">
                <a:latin typeface="Calibri" pitchFamily="34" charset="0"/>
                <a:ea typeface="Chalkboard" charset="0"/>
                <a:cs typeface="Chalkboard" charset="0"/>
              </a:rPr>
              <a:t>m</a:t>
            </a:r>
            <a:r>
              <a:rPr lang="en-US" baseline="-25000" dirty="0" smtClean="0">
                <a:latin typeface="Calibri" pitchFamily="34" charset="0"/>
                <a:ea typeface="Chalkboard" charset="0"/>
                <a:cs typeface="Chalkboard" charset="0"/>
              </a:rPr>
              <a:t>0</a:t>
            </a:r>
            <a:r>
              <a:rPr lang="en-US" dirty="0" smtClean="0">
                <a:latin typeface="Calibri" pitchFamily="34" charset="0"/>
                <a:ea typeface="Chalkboard" charset="0"/>
                <a:cs typeface="Chalkboard" charset="0"/>
              </a:rPr>
              <a:t>, m</a:t>
            </a:r>
            <a:r>
              <a:rPr lang="en-US" baseline="-25000" dirty="0" smtClean="0">
                <a:latin typeface="Calibri" pitchFamily="34" charset="0"/>
                <a:ea typeface="Chalkboard" charset="0"/>
                <a:cs typeface="Chalkboard" charset="0"/>
              </a:rPr>
              <a:t>1</a:t>
            </a:r>
            <a:r>
              <a:rPr lang="en-US" dirty="0" smtClean="0">
                <a:latin typeface="Calibri" pitchFamily="34" charset="0"/>
                <a:ea typeface="Chalkboard" charset="0"/>
                <a:cs typeface="Chalkboard" charset="0"/>
                <a:sym typeface="Symbol"/>
              </a:rPr>
              <a:t> </a:t>
            </a:r>
            <a:r>
              <a:rPr lang="en-US" dirty="0" smtClean="0">
                <a:latin typeface="Calibri" pitchFamily="34" charset="0"/>
                <a:ea typeface="Brush Script MT" charset="0"/>
                <a:cs typeface="Brush Script MT" charset="0"/>
                <a:sym typeface="Symbol"/>
              </a:rPr>
              <a:t>M</a:t>
            </a:r>
            <a:r>
              <a:rPr lang="en-US" dirty="0" smtClean="0">
                <a:latin typeface="Calibri" pitchFamily="34" charset="0"/>
                <a:ea typeface="Chalkboard" charset="0"/>
                <a:cs typeface="Chalkboard" charset="0"/>
              </a:rPr>
              <a:t> ; |m</a:t>
            </a:r>
            <a:r>
              <a:rPr lang="en-US" baseline="-25000" dirty="0" smtClean="0">
                <a:latin typeface="Calibri" pitchFamily="34" charset="0"/>
                <a:ea typeface="Chalkboard" charset="0"/>
                <a:cs typeface="Chalkboard" charset="0"/>
              </a:rPr>
              <a:t>0</a:t>
            </a:r>
            <a:r>
              <a:rPr lang="en-US" dirty="0" smtClean="0">
                <a:latin typeface="Calibri" pitchFamily="34" charset="0"/>
                <a:ea typeface="Chalkboard" charset="0"/>
                <a:cs typeface="Chalkboard" charset="0"/>
              </a:rPr>
              <a:t>|=|m</a:t>
            </a:r>
            <a:r>
              <a:rPr lang="en-US" baseline="-25000" dirty="0" smtClean="0">
                <a:latin typeface="Calibri" pitchFamily="34" charset="0"/>
                <a:ea typeface="Chalkboard" charset="0"/>
                <a:cs typeface="Chalkboard" charset="0"/>
              </a:rPr>
              <a:t>1</a:t>
            </a:r>
            <a:r>
              <a:rPr lang="en-US" dirty="0" smtClean="0">
                <a:latin typeface="Calibri" pitchFamily="34" charset="0"/>
                <a:ea typeface="Chalkboard" charset="0"/>
                <a:cs typeface="Chalkboard" charset="0"/>
              </a:rPr>
              <a:t>|</a:t>
            </a:r>
            <a:endParaRPr lang="en-US" dirty="0" smtClean="0">
              <a:solidFill>
                <a:srgbClr val="0000FF"/>
              </a:solidFill>
              <a:latin typeface="Calibri" pitchFamily="34" charset="0"/>
              <a:ea typeface="Chalkboard" charset="0"/>
              <a:cs typeface="Chalkboard" charset="0"/>
            </a:endParaRPr>
          </a:p>
        </p:txBody>
      </p:sp>
      <p:sp>
        <p:nvSpPr>
          <p:cNvPr id="46" name="Text Box 7"/>
          <p:cNvSpPr txBox="1">
            <a:spLocks noChangeArrowheads="1"/>
          </p:cNvSpPr>
          <p:nvPr/>
        </p:nvSpPr>
        <p:spPr bwMode="auto">
          <a:xfrm>
            <a:off x="2754379" y="2247836"/>
            <a:ext cx="325778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dirty="0" smtClean="0">
                <a:latin typeface="Calibri" pitchFamily="34" charset="0"/>
                <a:ea typeface="Chalkboard" charset="0"/>
                <a:cs typeface="Chalkboard" charset="0"/>
                <a:sym typeface="Symbol"/>
              </a:rPr>
              <a:t>(freedom to choose any pair)</a:t>
            </a:r>
            <a:endParaRPr lang="en-US" dirty="0" smtClean="0">
              <a:solidFill>
                <a:srgbClr val="0000FF"/>
              </a:solidFill>
              <a:latin typeface="Calibri" pitchFamily="34" charset="0"/>
              <a:ea typeface="Chalkboard" charset="0"/>
              <a:cs typeface="Chalkboard" charset="0"/>
            </a:endParaRPr>
          </a:p>
        </p:txBody>
      </p:sp>
      <p:grpSp>
        <p:nvGrpSpPr>
          <p:cNvPr id="4" name="Group 48"/>
          <p:cNvGrpSpPr/>
          <p:nvPr/>
        </p:nvGrpSpPr>
        <p:grpSpPr>
          <a:xfrm>
            <a:off x="8010502" y="3356991"/>
            <a:ext cx="1070992" cy="369332"/>
            <a:chOff x="7514955" y="5223801"/>
            <a:chExt cx="1207300" cy="674030"/>
          </a:xfrm>
        </p:grpSpPr>
        <p:sp>
          <p:nvSpPr>
            <p:cNvPr id="47" name="Rectangle 46"/>
            <p:cNvSpPr/>
            <p:nvPr/>
          </p:nvSpPr>
          <p:spPr>
            <a:xfrm>
              <a:off x="7524328" y="5301208"/>
              <a:ext cx="914400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latin typeface="Calibri" pitchFamily="34" charset="0"/>
                <a:ea typeface="Chalkboard" charset="0"/>
                <a:cs typeface="Chalkboard" charset="0"/>
              </a:endParaRPr>
            </a:p>
          </p:txBody>
        </p:sp>
        <p:sp>
          <p:nvSpPr>
            <p:cNvPr id="48" name="Text Box 7"/>
            <p:cNvSpPr txBox="1">
              <a:spLocks noChangeArrowheads="1"/>
            </p:cNvSpPr>
            <p:nvPr/>
          </p:nvSpPr>
          <p:spPr bwMode="auto">
            <a:xfrm>
              <a:off x="7514955" y="5223801"/>
              <a:ext cx="1207300" cy="6740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dirty="0" smtClean="0">
                  <a:latin typeface="Calibri" pitchFamily="34" charset="0"/>
                  <a:ea typeface="Chalkboard" charset="0"/>
                  <a:cs typeface="Chalkboard" charset="0"/>
                </a:rPr>
                <a:t>Gen(1</a:t>
              </a:r>
              <a:r>
                <a:rPr lang="en-US" baseline="30000" dirty="0" smtClean="0">
                  <a:latin typeface="Calibri" pitchFamily="34" charset="0"/>
                  <a:ea typeface="Chalkboard" charset="0"/>
                  <a:cs typeface="Chalkboard" charset="0"/>
                </a:rPr>
                <a:t>n</a:t>
              </a:r>
              <a:r>
                <a:rPr lang="en-US" dirty="0" smtClean="0">
                  <a:latin typeface="Calibri" pitchFamily="34" charset="0"/>
                  <a:ea typeface="Chalkboard" charset="0"/>
                  <a:cs typeface="Chalkboard" charset="0"/>
                </a:rPr>
                <a:t>)</a:t>
              </a:r>
              <a:endParaRPr lang="en-US" dirty="0" smtClean="0">
                <a:solidFill>
                  <a:srgbClr val="0000FF"/>
                </a:solidFill>
                <a:latin typeface="Calibri" pitchFamily="34" charset="0"/>
                <a:ea typeface="Chalkboard" charset="0"/>
                <a:cs typeface="Chalkboard" charset="0"/>
              </a:endParaRPr>
            </a:p>
          </p:txBody>
        </p:sp>
      </p:grpSp>
      <p:cxnSp>
        <p:nvCxnSpPr>
          <p:cNvPr id="50" name="Straight Connector 49"/>
          <p:cNvCxnSpPr/>
          <p:nvPr/>
        </p:nvCxnSpPr>
        <p:spPr>
          <a:xfrm flipH="1" flipV="1">
            <a:off x="7722470" y="3068960"/>
            <a:ext cx="301968" cy="305786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 Box 7"/>
          <p:cNvSpPr txBox="1">
            <a:spLocks noChangeArrowheads="1"/>
          </p:cNvSpPr>
          <p:nvPr/>
        </p:nvSpPr>
        <p:spPr bwMode="auto">
          <a:xfrm rot="18882211">
            <a:off x="7924429" y="2984735"/>
            <a:ext cx="38326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dirty="0" smtClean="0">
                <a:latin typeface="Calibri" pitchFamily="34" charset="0"/>
                <a:ea typeface="Chalkboard" charset="0"/>
                <a:cs typeface="Chalkboard" charset="0"/>
              </a:rPr>
              <a:t>k</a:t>
            </a:r>
            <a:endParaRPr lang="en-US" dirty="0" smtClean="0">
              <a:solidFill>
                <a:srgbClr val="0000FF"/>
              </a:solidFill>
              <a:latin typeface="Calibri" pitchFamily="34" charset="0"/>
              <a:ea typeface="Chalkboard" charset="0"/>
              <a:cs typeface="Chalkboard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082510" y="1628800"/>
            <a:ext cx="699465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Group 59"/>
          <p:cNvGrpSpPr/>
          <p:nvPr/>
        </p:nvGrpSpPr>
        <p:grpSpPr>
          <a:xfrm>
            <a:off x="7164296" y="1778913"/>
            <a:ext cx="1206246" cy="511638"/>
            <a:chOff x="7267392" y="1487149"/>
            <a:chExt cx="1359768" cy="933739"/>
          </a:xfrm>
        </p:grpSpPr>
        <p:cxnSp>
          <p:nvCxnSpPr>
            <p:cNvPr id="53" name="Straight Connector 52"/>
            <p:cNvCxnSpPr/>
            <p:nvPr/>
          </p:nvCxnSpPr>
          <p:spPr>
            <a:xfrm flipV="1">
              <a:off x="7452320" y="2060848"/>
              <a:ext cx="864096" cy="360040"/>
            </a:xfrm>
            <a:prstGeom prst="line">
              <a:avLst/>
            </a:prstGeom>
            <a:ln w="25400">
              <a:solidFill>
                <a:srgbClr val="FF0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 Box 7"/>
            <p:cNvSpPr txBox="1">
              <a:spLocks noChangeArrowheads="1"/>
            </p:cNvSpPr>
            <p:nvPr/>
          </p:nvSpPr>
          <p:spPr bwMode="auto">
            <a:xfrm rot="20690469">
              <a:off x="7267392" y="1487149"/>
              <a:ext cx="1359768" cy="6740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dirty="0" smtClean="0">
                  <a:solidFill>
                    <a:srgbClr val="FF0000"/>
                  </a:solidFill>
                  <a:latin typeface="Calibri" pitchFamily="34" charset="0"/>
                  <a:ea typeface="Chalkboard" charset="0"/>
                  <a:cs typeface="Chalkboard" charset="0"/>
                </a:rPr>
                <a:t>b </a:t>
              </a:r>
              <a:r>
                <a:rPr lang="en-US" dirty="0" smtClean="0">
                  <a:solidFill>
                    <a:srgbClr val="FF0000"/>
                  </a:solidFill>
                  <a:latin typeface="Calibri" pitchFamily="34" charset="0"/>
                  <a:ea typeface="Chalkboard" charset="0"/>
                  <a:cs typeface="Chalkboard" charset="0"/>
                  <a:sym typeface="Symbol"/>
                </a:rPr>
                <a:t> {0, 1}</a:t>
              </a:r>
              <a:endParaRPr lang="en-US" dirty="0" smtClean="0">
                <a:solidFill>
                  <a:srgbClr val="FF0000"/>
                </a:solidFill>
                <a:latin typeface="Calibri" pitchFamily="34" charset="0"/>
                <a:ea typeface="Chalkboard" charset="0"/>
                <a:cs typeface="Chalkboard" charset="0"/>
              </a:endParaRPr>
            </a:p>
          </p:txBody>
        </p:sp>
      </p:grpSp>
      <p:cxnSp>
        <p:nvCxnSpPr>
          <p:cNvPr id="61" name="Straight Connector 60"/>
          <p:cNvCxnSpPr/>
          <p:nvPr/>
        </p:nvCxnSpPr>
        <p:spPr>
          <a:xfrm>
            <a:off x="2567390" y="2919797"/>
            <a:ext cx="3385537" cy="0"/>
          </a:xfrm>
          <a:prstGeom prst="line">
            <a:avLst/>
          </a:prstGeom>
          <a:ln w="25400">
            <a:solidFill>
              <a:srgbClr val="0000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 Box 7"/>
          <p:cNvSpPr txBox="1">
            <a:spLocks noChangeArrowheads="1"/>
          </p:cNvSpPr>
          <p:nvPr/>
        </p:nvSpPr>
        <p:spPr bwMode="auto">
          <a:xfrm>
            <a:off x="3553670" y="2586390"/>
            <a:ext cx="25509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dirty="0" smtClean="0">
                <a:latin typeface="Calibri" pitchFamily="34" charset="0"/>
                <a:ea typeface="Chalkboard" charset="0"/>
                <a:cs typeface="Chalkboard" charset="0"/>
              </a:rPr>
              <a:t>c </a:t>
            </a:r>
            <a:r>
              <a:rPr lang="en-US" dirty="0" smtClean="0">
                <a:latin typeface="Calibri" pitchFamily="34" charset="0"/>
                <a:ea typeface="Chalkboard" charset="0"/>
                <a:cs typeface="Chalkboard" charset="0"/>
                <a:sym typeface="Symbol"/>
              </a:rPr>
              <a:t> </a:t>
            </a:r>
            <a:r>
              <a:rPr lang="en-US" dirty="0" err="1" smtClean="0">
                <a:latin typeface="Calibri" pitchFamily="34" charset="0"/>
                <a:ea typeface="Chalkboard" charset="0"/>
                <a:cs typeface="Chalkboard" charset="0"/>
                <a:sym typeface="Symbol"/>
              </a:rPr>
              <a:t>Enc</a:t>
            </a:r>
            <a:r>
              <a:rPr lang="en-US" baseline="-25000" dirty="0" err="1" smtClean="0">
                <a:latin typeface="Calibri" pitchFamily="34" charset="0"/>
                <a:ea typeface="Chalkboard" charset="0"/>
                <a:cs typeface="Chalkboard" charset="0"/>
                <a:sym typeface="Symbol"/>
              </a:rPr>
              <a:t>k</a:t>
            </a:r>
            <a:r>
              <a:rPr lang="en-US" dirty="0" smtClean="0">
                <a:latin typeface="Calibri" pitchFamily="34" charset="0"/>
                <a:ea typeface="Chalkboard" charset="0"/>
                <a:cs typeface="Chalkboard" charset="0"/>
                <a:sym typeface="Symbol"/>
              </a:rPr>
              <a:t>(</a:t>
            </a:r>
            <a:r>
              <a:rPr lang="en-US" dirty="0" err="1" smtClean="0">
                <a:latin typeface="Calibri" pitchFamily="34" charset="0"/>
                <a:ea typeface="Chalkboard" charset="0"/>
                <a:cs typeface="Chalkboard" charset="0"/>
                <a:sym typeface="Symbol"/>
              </a:rPr>
              <a:t>m</a:t>
            </a:r>
            <a:r>
              <a:rPr lang="en-US" baseline="-25000" dirty="0" err="1" smtClean="0">
                <a:latin typeface="Calibri" pitchFamily="34" charset="0"/>
                <a:ea typeface="Chalkboard" charset="0"/>
                <a:cs typeface="Chalkboard" charset="0"/>
                <a:sym typeface="Symbol"/>
              </a:rPr>
              <a:t>b</a:t>
            </a:r>
            <a:r>
              <a:rPr lang="en-US" dirty="0" smtClean="0">
                <a:latin typeface="Calibri" pitchFamily="34" charset="0"/>
                <a:ea typeface="Chalkboard" charset="0"/>
                <a:cs typeface="Chalkboard" charset="0"/>
                <a:sym typeface="Symbol"/>
              </a:rPr>
              <a:t>)</a:t>
            </a:r>
            <a:endParaRPr lang="en-US" dirty="0" smtClean="0">
              <a:solidFill>
                <a:srgbClr val="0000FF"/>
              </a:solidFill>
              <a:latin typeface="Calibri" pitchFamily="34" charset="0"/>
              <a:ea typeface="Chalkboard" charset="0"/>
              <a:cs typeface="Chalkboard" charset="0"/>
            </a:endParaRPr>
          </a:p>
        </p:txBody>
      </p:sp>
      <p:cxnSp>
        <p:nvCxnSpPr>
          <p:cNvPr id="63" name="Straight Connector 62"/>
          <p:cNvCxnSpPr/>
          <p:nvPr/>
        </p:nvCxnSpPr>
        <p:spPr>
          <a:xfrm>
            <a:off x="2631268" y="3274905"/>
            <a:ext cx="3385537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 Box 7"/>
          <p:cNvSpPr txBox="1">
            <a:spLocks noChangeArrowheads="1"/>
          </p:cNvSpPr>
          <p:nvPr/>
        </p:nvSpPr>
        <p:spPr bwMode="auto">
          <a:xfrm>
            <a:off x="3568396" y="2946430"/>
            <a:ext cx="134236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 algn="ctr">
              <a:spcBef>
                <a:spcPct val="50000"/>
              </a:spcBef>
            </a:pPr>
            <a:r>
              <a:rPr lang="en-US" dirty="0" smtClean="0">
                <a:latin typeface="Calibri" pitchFamily="34" charset="0"/>
                <a:ea typeface="Chalkboard" charset="0"/>
                <a:cs typeface="Chalkboard" charset="0"/>
              </a:rPr>
              <a:t>b’ </a:t>
            </a:r>
            <a:r>
              <a:rPr lang="en-US" dirty="0" smtClean="0">
                <a:latin typeface="Calibri" pitchFamily="34" charset="0"/>
                <a:ea typeface="Chalkboard" charset="0"/>
                <a:cs typeface="Chalkboard" charset="0"/>
                <a:sym typeface="Symbol"/>
              </a:rPr>
              <a:t> {0, 1}</a:t>
            </a:r>
            <a:endParaRPr lang="en-US" dirty="0" smtClean="0">
              <a:solidFill>
                <a:srgbClr val="0000FF"/>
              </a:solidFill>
              <a:latin typeface="Calibri" pitchFamily="34" charset="0"/>
              <a:ea typeface="Chalkboard" charset="0"/>
              <a:cs typeface="Chalkboard" charset="0"/>
            </a:endParaRPr>
          </a:p>
        </p:txBody>
      </p:sp>
      <p:sp>
        <p:nvSpPr>
          <p:cNvPr id="65" name="Text Box 7"/>
          <p:cNvSpPr txBox="1">
            <a:spLocks noChangeArrowheads="1"/>
          </p:cNvSpPr>
          <p:nvPr/>
        </p:nvSpPr>
        <p:spPr bwMode="auto">
          <a:xfrm>
            <a:off x="2123728" y="3284984"/>
            <a:ext cx="475717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dirty="0" smtClean="0">
                <a:latin typeface="Calibri" pitchFamily="34" charset="0"/>
                <a:ea typeface="Chalkboard" charset="0"/>
                <a:cs typeface="Chalkboard" charset="0"/>
                <a:sym typeface="Symbol"/>
              </a:rPr>
              <a:t>(Attacker’s guess about encrypted message)</a:t>
            </a:r>
            <a:endParaRPr lang="en-US" dirty="0" smtClean="0">
              <a:solidFill>
                <a:srgbClr val="0000FF"/>
              </a:solidFill>
              <a:latin typeface="Calibri" pitchFamily="34" charset="0"/>
              <a:ea typeface="Chalkboard" charset="0"/>
              <a:cs typeface="Chalkboard" charset="0"/>
            </a:endParaRPr>
          </a:p>
        </p:txBody>
      </p:sp>
      <p:grpSp>
        <p:nvGrpSpPr>
          <p:cNvPr id="6" name="Group 66"/>
          <p:cNvGrpSpPr/>
          <p:nvPr/>
        </p:nvGrpSpPr>
        <p:grpSpPr>
          <a:xfrm>
            <a:off x="2375756" y="3670278"/>
            <a:ext cx="1213683" cy="495384"/>
            <a:chOff x="7452320" y="1516814"/>
            <a:chExt cx="1368152" cy="904074"/>
          </a:xfrm>
        </p:grpSpPr>
        <p:cxnSp>
          <p:nvCxnSpPr>
            <p:cNvPr id="68" name="Straight Connector 67"/>
            <p:cNvCxnSpPr/>
            <p:nvPr/>
          </p:nvCxnSpPr>
          <p:spPr>
            <a:xfrm flipV="1">
              <a:off x="7452320" y="2060848"/>
              <a:ext cx="864096" cy="360040"/>
            </a:xfrm>
            <a:prstGeom prst="line">
              <a:avLst/>
            </a:prstGeom>
            <a:ln w="25400">
              <a:solidFill>
                <a:srgbClr val="FF0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 Box 7"/>
            <p:cNvSpPr txBox="1">
              <a:spLocks noChangeArrowheads="1"/>
            </p:cNvSpPr>
            <p:nvPr/>
          </p:nvSpPr>
          <p:spPr bwMode="auto">
            <a:xfrm rot="20725378">
              <a:off x="7460704" y="1516814"/>
              <a:ext cx="1359768" cy="6740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dirty="0" smtClean="0">
                  <a:solidFill>
                    <a:srgbClr val="FF0000"/>
                  </a:solidFill>
                  <a:latin typeface="Calibri" pitchFamily="34" charset="0"/>
                  <a:ea typeface="Chalkboard" charset="0"/>
                  <a:cs typeface="Chalkboard" charset="0"/>
                </a:rPr>
                <a:t>b </a:t>
              </a:r>
              <a:r>
                <a:rPr lang="en-US" dirty="0" smtClean="0">
                  <a:solidFill>
                    <a:srgbClr val="FF0000"/>
                  </a:solidFill>
                  <a:latin typeface="Calibri" pitchFamily="34" charset="0"/>
                  <a:ea typeface="Chalkboard" charset="0"/>
                  <a:cs typeface="Chalkboard" charset="0"/>
                  <a:sym typeface="Symbol"/>
                </a:rPr>
                <a:t>= b’</a:t>
              </a:r>
              <a:endParaRPr lang="en-US" dirty="0" smtClean="0">
                <a:solidFill>
                  <a:srgbClr val="FF0000"/>
                </a:solidFill>
                <a:latin typeface="Calibri" pitchFamily="34" charset="0"/>
                <a:ea typeface="Chalkboard" charset="0"/>
                <a:cs typeface="Chalkboard" charset="0"/>
              </a:endParaRPr>
            </a:p>
          </p:txBody>
        </p:sp>
      </p:grpSp>
      <p:sp>
        <p:nvSpPr>
          <p:cNvPr id="70" name="Text Box 7"/>
          <p:cNvSpPr txBox="1">
            <a:spLocks noChangeArrowheads="1"/>
          </p:cNvSpPr>
          <p:nvPr/>
        </p:nvSpPr>
        <p:spPr bwMode="auto">
          <a:xfrm>
            <a:off x="591816" y="4098558"/>
            <a:ext cx="21079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dirty="0" smtClean="0">
                <a:latin typeface="Calibri" pitchFamily="34" charset="0"/>
                <a:ea typeface="Chalkboard" charset="0"/>
                <a:cs typeface="Chalkboard" charset="0"/>
                <a:sym typeface="Symbol"/>
              </a:rPr>
              <a:t>1 --- attacker won</a:t>
            </a:r>
            <a:endParaRPr lang="en-US" dirty="0" smtClean="0">
              <a:solidFill>
                <a:srgbClr val="0000FF"/>
              </a:solidFill>
              <a:latin typeface="Calibri" pitchFamily="34" charset="0"/>
              <a:ea typeface="Chalkboard" charset="0"/>
              <a:cs typeface="Chalkboard" charset="0"/>
            </a:endParaRPr>
          </a:p>
        </p:txBody>
      </p:sp>
      <p:grpSp>
        <p:nvGrpSpPr>
          <p:cNvPr id="7" name="Group 70"/>
          <p:cNvGrpSpPr/>
          <p:nvPr/>
        </p:nvGrpSpPr>
        <p:grpSpPr>
          <a:xfrm>
            <a:off x="4739244" y="3872438"/>
            <a:ext cx="1343522" cy="369332"/>
            <a:chOff x="6948264" y="1733361"/>
            <a:chExt cx="1514516" cy="674031"/>
          </a:xfrm>
        </p:grpSpPr>
        <p:cxnSp>
          <p:nvCxnSpPr>
            <p:cNvPr id="72" name="Straight Connector 71"/>
            <p:cNvCxnSpPr/>
            <p:nvPr/>
          </p:nvCxnSpPr>
          <p:spPr>
            <a:xfrm flipH="1" flipV="1">
              <a:off x="6948264" y="1867000"/>
              <a:ext cx="864096" cy="432047"/>
            </a:xfrm>
            <a:prstGeom prst="line">
              <a:avLst/>
            </a:prstGeom>
            <a:ln w="25400">
              <a:solidFill>
                <a:srgbClr val="0000FF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 Box 7"/>
            <p:cNvSpPr txBox="1">
              <a:spLocks noChangeArrowheads="1"/>
            </p:cNvSpPr>
            <p:nvPr/>
          </p:nvSpPr>
          <p:spPr bwMode="auto">
            <a:xfrm rot="963375">
              <a:off x="7103012" y="1733361"/>
              <a:ext cx="1359768" cy="6740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dirty="0" smtClean="0">
                  <a:solidFill>
                    <a:srgbClr val="0000FF"/>
                  </a:solidFill>
                  <a:latin typeface="Calibri" pitchFamily="34" charset="0"/>
                  <a:ea typeface="Chalkboard" charset="0"/>
                  <a:cs typeface="Chalkboard" charset="0"/>
                </a:rPr>
                <a:t>b </a:t>
              </a:r>
              <a:r>
                <a:rPr lang="en-US" dirty="0" smtClean="0">
                  <a:solidFill>
                    <a:srgbClr val="0000FF"/>
                  </a:solidFill>
                  <a:latin typeface="Calibri" pitchFamily="34" charset="0"/>
                  <a:ea typeface="Chalkboard" charset="0"/>
                  <a:cs typeface="Chalkboard" charset="0"/>
                  <a:sym typeface="Symbol"/>
                </a:rPr>
                <a:t> b’</a:t>
              </a:r>
              <a:endParaRPr lang="en-US" dirty="0" smtClean="0">
                <a:solidFill>
                  <a:srgbClr val="0000FF"/>
                </a:solidFill>
                <a:latin typeface="Calibri" pitchFamily="34" charset="0"/>
                <a:ea typeface="Chalkboard" charset="0"/>
                <a:cs typeface="Chalkboard" charset="0"/>
              </a:endParaRPr>
            </a:p>
          </p:txBody>
        </p:sp>
      </p:grpSp>
      <p:sp>
        <p:nvSpPr>
          <p:cNvPr id="77" name="Text Box 7"/>
          <p:cNvSpPr txBox="1">
            <a:spLocks noChangeArrowheads="1"/>
          </p:cNvSpPr>
          <p:nvPr/>
        </p:nvSpPr>
        <p:spPr bwMode="auto">
          <a:xfrm>
            <a:off x="5488360" y="4026550"/>
            <a:ext cx="21079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dirty="0" smtClean="0">
                <a:latin typeface="Calibri" pitchFamily="34" charset="0"/>
                <a:ea typeface="Chalkboard" charset="0"/>
                <a:cs typeface="Chalkboard" charset="0"/>
                <a:sym typeface="Symbol"/>
              </a:rPr>
              <a:t>0 --- attacker lost</a:t>
            </a:r>
            <a:endParaRPr lang="en-US" dirty="0" smtClean="0">
              <a:solidFill>
                <a:srgbClr val="0000FF"/>
              </a:solidFill>
              <a:latin typeface="Calibri" pitchFamily="34" charset="0"/>
              <a:ea typeface="Chalkboard" charset="0"/>
              <a:cs typeface="Chalkboard" charset="0"/>
            </a:endParaRPr>
          </a:p>
        </p:txBody>
      </p:sp>
      <p:grpSp>
        <p:nvGrpSpPr>
          <p:cNvPr id="8" name="Group 75"/>
          <p:cNvGrpSpPr/>
          <p:nvPr/>
        </p:nvGrpSpPr>
        <p:grpSpPr>
          <a:xfrm>
            <a:off x="923020" y="930206"/>
            <a:ext cx="5665204" cy="1067926"/>
            <a:chOff x="1787116" y="1002214"/>
            <a:chExt cx="5665204" cy="1067926"/>
          </a:xfrm>
        </p:grpSpPr>
        <p:sp>
          <p:nvSpPr>
            <p:cNvPr id="55" name="Text Box 7"/>
            <p:cNvSpPr txBox="1">
              <a:spLocks noChangeArrowheads="1"/>
            </p:cNvSpPr>
            <p:nvPr/>
          </p:nvSpPr>
          <p:spPr bwMode="auto">
            <a:xfrm>
              <a:off x="1787116" y="1196752"/>
              <a:ext cx="3720988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 err="1" smtClean="0">
                  <a:solidFill>
                    <a:srgbClr val="0000FF"/>
                  </a:solidFill>
                  <a:latin typeface="Calibri" pitchFamily="34" charset="0"/>
                  <a:ea typeface="Chalkboard" charset="0"/>
                  <a:cs typeface="Chalkboard" charset="0"/>
                  <a:sym typeface="Symbol"/>
                </a:rPr>
                <a:t>Indistinguishability</a:t>
              </a:r>
              <a:r>
                <a:rPr lang="en-US" sz="2000" dirty="0" smtClean="0">
                  <a:solidFill>
                    <a:srgbClr val="0000FF"/>
                  </a:solidFill>
                  <a:latin typeface="Calibri" pitchFamily="34" charset="0"/>
                  <a:ea typeface="Chalkboard" charset="0"/>
                  <a:cs typeface="Chalkboard" charset="0"/>
                  <a:sym typeface="Symbol"/>
                </a:rPr>
                <a:t> experiment</a:t>
              </a:r>
              <a:endParaRPr lang="en-US" sz="2000" dirty="0" smtClean="0">
                <a:solidFill>
                  <a:srgbClr val="0000FF"/>
                </a:solidFill>
                <a:latin typeface="Calibri" pitchFamily="34" charset="0"/>
                <a:ea typeface="Chalkboard" charset="0"/>
                <a:cs typeface="Chalkboard" charset="0"/>
              </a:endParaRPr>
            </a:p>
          </p:txBody>
        </p:sp>
        <p:grpSp>
          <p:nvGrpSpPr>
            <p:cNvPr id="9" name="Group 74"/>
            <p:cNvGrpSpPr/>
            <p:nvPr/>
          </p:nvGrpSpPr>
          <p:grpSpPr>
            <a:xfrm>
              <a:off x="5220072" y="1002214"/>
              <a:ext cx="2232248" cy="1067926"/>
              <a:chOff x="4724400" y="1628800"/>
              <a:chExt cx="2232248" cy="1067926"/>
            </a:xfrm>
          </p:grpSpPr>
          <p:sp>
            <p:nvSpPr>
              <p:cNvPr id="57" name="Text Box 7"/>
              <p:cNvSpPr txBox="1">
                <a:spLocks noChangeArrowheads="1"/>
              </p:cNvSpPr>
              <p:nvPr/>
            </p:nvSpPr>
            <p:spPr bwMode="auto">
              <a:xfrm>
                <a:off x="4724400" y="1804754"/>
                <a:ext cx="2232248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457200" indent="-457200">
                  <a:spcBef>
                    <a:spcPct val="50000"/>
                  </a:spcBef>
                </a:pPr>
                <a:r>
                  <a:rPr lang="en-US" sz="2000" dirty="0" err="1" smtClean="0">
                    <a:latin typeface="Calibri" pitchFamily="34" charset="0"/>
                    <a:ea typeface="Chalkboard" charset="0"/>
                    <a:cs typeface="Chalkboard" charset="0"/>
                  </a:rPr>
                  <a:t>PrivK</a:t>
                </a:r>
                <a:r>
                  <a:rPr lang="en-US" sz="2000" dirty="0" smtClean="0">
                    <a:latin typeface="Calibri" pitchFamily="34" charset="0"/>
                    <a:ea typeface="Chalkboard" charset="0"/>
                    <a:cs typeface="Chalkboard" charset="0"/>
                  </a:rPr>
                  <a:t>         (n)</a:t>
                </a:r>
                <a:endParaRPr lang="en-US" sz="2000" dirty="0" smtClean="0">
                  <a:solidFill>
                    <a:srgbClr val="0000FF"/>
                  </a:solidFill>
                  <a:latin typeface="Calibri" pitchFamily="34" charset="0"/>
                  <a:ea typeface="Chalkboard" charset="0"/>
                  <a:cs typeface="Chalkboard" charset="0"/>
                </a:endParaRPr>
              </a:p>
            </p:txBody>
          </p:sp>
          <p:sp>
            <p:nvSpPr>
              <p:cNvPr id="59" name="Text Box 7"/>
              <p:cNvSpPr txBox="1">
                <a:spLocks noChangeArrowheads="1"/>
              </p:cNvSpPr>
              <p:nvPr/>
            </p:nvSpPr>
            <p:spPr bwMode="auto">
              <a:xfrm>
                <a:off x="5228456" y="1988840"/>
                <a:ext cx="639688" cy="7078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457200" indent="-457200">
                  <a:spcBef>
                    <a:spcPct val="50000"/>
                  </a:spcBef>
                </a:pPr>
                <a:r>
                  <a:rPr lang="en-US" sz="2000" dirty="0" smtClean="0">
                    <a:latin typeface="Calibri" pitchFamily="34" charset="0"/>
                    <a:ea typeface="Chalkboard" charset="0"/>
                    <a:cs typeface="Chalkboard" charset="0"/>
                  </a:rPr>
                  <a:t>A, </a:t>
                </a:r>
                <a:r>
                  <a:rPr lang="en-US" sz="2000" dirty="0" smtClean="0">
                    <a:latin typeface="Calibri" pitchFamily="34" charset="0"/>
                    <a:ea typeface="Chalkboard" charset="0"/>
                    <a:cs typeface="Chalkboard" charset="0"/>
                    <a:sym typeface="Symbol"/>
                  </a:rPr>
                  <a:t></a:t>
                </a:r>
                <a:endParaRPr lang="en-US" sz="2000" dirty="0" smtClean="0">
                  <a:solidFill>
                    <a:srgbClr val="0000FF"/>
                  </a:solidFill>
                  <a:latin typeface="Calibri" pitchFamily="34" charset="0"/>
                  <a:ea typeface="Chalkboard" charset="0"/>
                  <a:cs typeface="Chalkboard" charset="0"/>
                </a:endParaRPr>
              </a:p>
            </p:txBody>
          </p:sp>
          <p:sp>
            <p:nvSpPr>
              <p:cNvPr id="74" name="Text Box 7"/>
              <p:cNvSpPr txBox="1">
                <a:spLocks noChangeArrowheads="1"/>
              </p:cNvSpPr>
              <p:nvPr/>
            </p:nvSpPr>
            <p:spPr bwMode="auto">
              <a:xfrm>
                <a:off x="5292080" y="1628800"/>
                <a:ext cx="639688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457200" indent="-457200">
                  <a:spcBef>
                    <a:spcPct val="50000"/>
                  </a:spcBef>
                </a:pPr>
                <a:r>
                  <a:rPr lang="en-US" sz="2000" dirty="0" err="1" smtClean="0">
                    <a:latin typeface="Calibri" pitchFamily="34" charset="0"/>
                    <a:ea typeface="Chalkboard" charset="0"/>
                    <a:cs typeface="Chalkboard" charset="0"/>
                  </a:rPr>
                  <a:t>coa</a:t>
                </a:r>
                <a:endParaRPr lang="en-US" sz="2000" dirty="0" smtClean="0">
                  <a:solidFill>
                    <a:srgbClr val="0000FF"/>
                  </a:solidFill>
                  <a:latin typeface="Calibri" pitchFamily="34" charset="0"/>
                  <a:ea typeface="Chalkboard" charset="0"/>
                  <a:cs typeface="Chalkboard" charset="0"/>
                </a:endParaRPr>
              </a:p>
            </p:txBody>
          </p:sp>
        </p:grpSp>
      </p:grpSp>
      <p:sp>
        <p:nvSpPr>
          <p:cNvPr id="84" name="Text Box 7"/>
          <p:cNvSpPr txBox="1">
            <a:spLocks noChangeArrowheads="1"/>
          </p:cNvSpPr>
          <p:nvPr/>
        </p:nvSpPr>
        <p:spPr bwMode="auto">
          <a:xfrm>
            <a:off x="251520" y="4653136"/>
            <a:ext cx="878497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 smtClean="0">
                <a:latin typeface="Calibri" pitchFamily="34" charset="0"/>
                <a:ea typeface="Chalkboard" charset="0"/>
                <a:cs typeface="Chalkboard" charset="0"/>
                <a:sym typeface="Symbol"/>
              </a:rPr>
              <a:t>Definition 3.8</a:t>
            </a:r>
            <a:r>
              <a:rPr lang="en-US" sz="2000" dirty="0" smtClean="0">
                <a:latin typeface="Calibri" pitchFamily="34" charset="0"/>
                <a:ea typeface="Chalkboard" charset="0"/>
                <a:cs typeface="Chalkboard" charset="0"/>
                <a:sym typeface="Symbol"/>
              </a:rPr>
              <a:t>:  has </a:t>
            </a:r>
            <a:r>
              <a:rPr lang="en-US" sz="2000" dirty="0" smtClean="0">
                <a:solidFill>
                  <a:srgbClr val="0000FF"/>
                </a:solidFill>
                <a:latin typeface="Calibri" pitchFamily="34" charset="0"/>
                <a:ea typeface="Chalkboard" charset="0"/>
                <a:cs typeface="Chalkboard" charset="0"/>
                <a:sym typeface="Symbol"/>
              </a:rPr>
              <a:t>is </a:t>
            </a:r>
            <a:r>
              <a:rPr lang="en-US" sz="2000" dirty="0" err="1" smtClean="0">
                <a:solidFill>
                  <a:srgbClr val="0000FF"/>
                </a:solidFill>
                <a:latin typeface="Calibri" pitchFamily="34" charset="0"/>
                <a:ea typeface="Chalkboard" charset="0"/>
                <a:cs typeface="Chalkboard" charset="0"/>
                <a:sym typeface="Symbol"/>
              </a:rPr>
              <a:t>coa</a:t>
            </a:r>
            <a:r>
              <a:rPr lang="en-US" sz="2000" dirty="0" smtClean="0">
                <a:solidFill>
                  <a:srgbClr val="0000FF"/>
                </a:solidFill>
                <a:latin typeface="Calibri" pitchFamily="34" charset="0"/>
                <a:ea typeface="Chalkboard" charset="0"/>
                <a:cs typeface="Chalkboard" charset="0"/>
                <a:sym typeface="Symbol"/>
              </a:rPr>
              <a:t>-secure </a:t>
            </a:r>
            <a:r>
              <a:rPr lang="en-US" sz="2000" dirty="0" smtClean="0">
                <a:latin typeface="Calibri" pitchFamily="34" charset="0"/>
                <a:ea typeface="Chalkboard" charset="0"/>
                <a:cs typeface="Chalkboard" charset="0"/>
                <a:sym typeface="Symbol"/>
              </a:rPr>
              <a:t>if </a:t>
            </a:r>
            <a:r>
              <a:rPr lang="en-US" sz="2000" dirty="0" smtClean="0">
                <a:solidFill>
                  <a:srgbClr val="FF0000"/>
                </a:solidFill>
                <a:latin typeface="Calibri" pitchFamily="34" charset="0"/>
                <a:ea typeface="Chalkboard" charset="0"/>
                <a:cs typeface="Chalkboard" charset="0"/>
                <a:sym typeface="Symbol"/>
              </a:rPr>
              <a:t>for every PPT  attacker A</a:t>
            </a:r>
            <a:r>
              <a:rPr lang="en-US" sz="2000" dirty="0" smtClean="0">
                <a:latin typeface="Calibri" pitchFamily="34" charset="0"/>
                <a:ea typeface="Chalkboard" charset="0"/>
                <a:cs typeface="Chalkboard" charset="0"/>
                <a:sym typeface="Symbol"/>
              </a:rPr>
              <a:t>, there is a negligible function </a:t>
            </a:r>
            <a:r>
              <a:rPr lang="en-US" sz="2000" dirty="0" err="1" smtClean="0">
                <a:latin typeface="Calibri" pitchFamily="34" charset="0"/>
                <a:ea typeface="Chalkboard" charset="0"/>
                <a:cs typeface="Chalkboard" charset="0"/>
                <a:sym typeface="Symbol"/>
              </a:rPr>
              <a:t>negl</a:t>
            </a:r>
            <a:r>
              <a:rPr lang="en-US" sz="2000" dirty="0" smtClean="0">
                <a:latin typeface="Calibri" pitchFamily="34" charset="0"/>
                <a:ea typeface="Chalkboard" charset="0"/>
                <a:cs typeface="Chalkboard" charset="0"/>
                <a:sym typeface="Symbol"/>
              </a:rPr>
              <a:t>(n) such that</a:t>
            </a:r>
            <a:endParaRPr lang="en-US" sz="2000" dirty="0" smtClean="0">
              <a:solidFill>
                <a:srgbClr val="FF0000"/>
              </a:solidFill>
              <a:latin typeface="Calibri" pitchFamily="34" charset="0"/>
              <a:ea typeface="Chalkboard" charset="0"/>
              <a:cs typeface="Chalkboard" charset="0"/>
            </a:endParaRPr>
          </a:p>
        </p:txBody>
      </p:sp>
      <p:sp>
        <p:nvSpPr>
          <p:cNvPr id="51" name="Text Box 7"/>
          <p:cNvSpPr txBox="1">
            <a:spLocks noChangeArrowheads="1"/>
          </p:cNvSpPr>
          <p:nvPr/>
        </p:nvSpPr>
        <p:spPr bwMode="auto">
          <a:xfrm>
            <a:off x="251520" y="3306470"/>
            <a:ext cx="20078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dirty="0" smtClean="0">
                <a:latin typeface="Calibri" pitchFamily="34" charset="0"/>
                <a:ea typeface="Chalkboard" charset="0"/>
                <a:cs typeface="Chalkboard" charset="0"/>
                <a:sym typeface="Symbol"/>
              </a:rPr>
              <a:t>Run time: Poly(n)</a:t>
            </a:r>
            <a:endParaRPr lang="en-US" dirty="0" smtClean="0">
              <a:solidFill>
                <a:srgbClr val="0000FF"/>
              </a:solidFill>
              <a:latin typeface="Calibri" pitchFamily="34" charset="0"/>
              <a:ea typeface="Chalkboard" charset="0"/>
              <a:cs typeface="Chalkboard" charset="0"/>
            </a:endParaRPr>
          </a:p>
        </p:txBody>
      </p:sp>
      <p:sp>
        <p:nvSpPr>
          <p:cNvPr id="54" name="Text Box 7"/>
          <p:cNvSpPr txBox="1">
            <a:spLocks noChangeArrowheads="1"/>
          </p:cNvSpPr>
          <p:nvPr/>
        </p:nvSpPr>
        <p:spPr bwMode="auto">
          <a:xfrm>
            <a:off x="619944" y="1628800"/>
            <a:ext cx="15037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dirty="0" smtClean="0">
                <a:latin typeface="Calibri" pitchFamily="34" charset="0"/>
                <a:ea typeface="Chalkboard" charset="0"/>
                <a:cs typeface="Chalkboard" charset="0"/>
                <a:sym typeface="Symbol"/>
              </a:rPr>
              <a:t>Attacker A</a:t>
            </a:r>
            <a:endParaRPr lang="en-US" dirty="0" smtClean="0">
              <a:solidFill>
                <a:srgbClr val="0000FF"/>
              </a:solidFill>
              <a:latin typeface="Calibri" pitchFamily="34" charset="0"/>
              <a:ea typeface="Chalkboard" charset="0"/>
              <a:cs typeface="Chalkboard" charset="0"/>
            </a:endParaRPr>
          </a:p>
        </p:txBody>
      </p:sp>
      <p:grpSp>
        <p:nvGrpSpPr>
          <p:cNvPr id="60" name="Group 59"/>
          <p:cNvGrpSpPr/>
          <p:nvPr/>
        </p:nvGrpSpPr>
        <p:grpSpPr>
          <a:xfrm>
            <a:off x="1115616" y="5340118"/>
            <a:ext cx="3937666" cy="853644"/>
            <a:chOff x="5588496" y="5013176"/>
            <a:chExt cx="3937666" cy="853644"/>
          </a:xfrm>
        </p:grpSpPr>
        <p:sp>
          <p:nvSpPr>
            <p:cNvPr id="67" name="Text Box 7"/>
            <p:cNvSpPr txBox="1">
              <a:spLocks noChangeArrowheads="1"/>
            </p:cNvSpPr>
            <p:nvPr/>
          </p:nvSpPr>
          <p:spPr bwMode="auto">
            <a:xfrm>
              <a:off x="8028383" y="5221649"/>
              <a:ext cx="1497779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sz="2800" dirty="0" smtClean="0">
                  <a:latin typeface="Calibri" pitchFamily="34" charset="0"/>
                  <a:ea typeface="Chalkboard" charset="0"/>
                  <a:cs typeface="Chalkboard" charset="0"/>
                  <a:sym typeface="Symbol"/>
                </a:rPr>
                <a:t>½</a:t>
              </a:r>
              <a:r>
                <a:rPr lang="en-US" sz="2000" dirty="0" smtClean="0">
                  <a:latin typeface="Calibri" pitchFamily="34" charset="0"/>
                  <a:ea typeface="Chalkboard" charset="0"/>
                  <a:cs typeface="Chalkboard" charset="0"/>
                  <a:sym typeface="Symbol"/>
                </a:rPr>
                <a:t> + </a:t>
              </a:r>
              <a:r>
                <a:rPr lang="en-US" sz="2000" dirty="0" err="1" smtClean="0">
                  <a:latin typeface="Calibri" pitchFamily="34" charset="0"/>
                  <a:ea typeface="Chalkboard" charset="0"/>
                  <a:cs typeface="Chalkboard" charset="0"/>
                  <a:sym typeface="Symbol"/>
                </a:rPr>
                <a:t>negl</a:t>
              </a:r>
              <a:r>
                <a:rPr lang="en-US" sz="2000" dirty="0" smtClean="0">
                  <a:latin typeface="Calibri" pitchFamily="34" charset="0"/>
                  <a:ea typeface="Chalkboard" charset="0"/>
                  <a:cs typeface="Chalkboard" charset="0"/>
                  <a:sym typeface="Symbol"/>
                </a:rPr>
                <a:t>(n)</a:t>
              </a:r>
            </a:p>
          </p:txBody>
        </p:sp>
        <p:grpSp>
          <p:nvGrpSpPr>
            <p:cNvPr id="71" name="Group 83"/>
            <p:cNvGrpSpPr/>
            <p:nvPr/>
          </p:nvGrpSpPr>
          <p:grpSpPr>
            <a:xfrm>
              <a:off x="5588496" y="5013176"/>
              <a:ext cx="2799928" cy="853644"/>
              <a:chOff x="5588496" y="5013176"/>
              <a:chExt cx="2799928" cy="853644"/>
            </a:xfrm>
          </p:grpSpPr>
          <p:grpSp>
            <p:nvGrpSpPr>
              <p:cNvPr id="75" name="Group 81"/>
              <p:cNvGrpSpPr/>
              <p:nvPr/>
            </p:nvGrpSpPr>
            <p:grpSpPr>
              <a:xfrm>
                <a:off x="5588496" y="5013176"/>
                <a:ext cx="2143472" cy="853644"/>
                <a:chOff x="5588496" y="4869160"/>
                <a:chExt cx="2143472" cy="853644"/>
              </a:xfrm>
            </p:grpSpPr>
            <p:sp>
              <p:nvSpPr>
                <p:cNvPr id="86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5588496" y="5055567"/>
                  <a:ext cx="567680" cy="4001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pPr marL="457200" indent="-457200">
                    <a:spcBef>
                      <a:spcPct val="50000"/>
                    </a:spcBef>
                  </a:pPr>
                  <a:r>
                    <a:rPr lang="en-US" sz="2000" dirty="0" smtClean="0">
                      <a:latin typeface="Calibri" pitchFamily="34" charset="0"/>
                      <a:ea typeface="Chalkboard" charset="0"/>
                      <a:cs typeface="Chalkboard" charset="0"/>
                      <a:sym typeface="Symbol"/>
                    </a:rPr>
                    <a:t>Pr</a:t>
                  </a:r>
                  <a:endParaRPr lang="en-US" sz="2000" dirty="0" smtClean="0">
                    <a:solidFill>
                      <a:srgbClr val="0000FF"/>
                    </a:solidFill>
                    <a:latin typeface="Calibri" pitchFamily="34" charset="0"/>
                    <a:ea typeface="Chalkboard" charset="0"/>
                    <a:cs typeface="Chalkboard" charset="0"/>
                  </a:endParaRPr>
                </a:p>
              </p:txBody>
            </p:sp>
            <p:grpSp>
              <p:nvGrpSpPr>
                <p:cNvPr id="87" name="Group 80"/>
                <p:cNvGrpSpPr/>
                <p:nvPr/>
              </p:nvGrpSpPr>
              <p:grpSpPr>
                <a:xfrm>
                  <a:off x="5940152" y="4869160"/>
                  <a:ext cx="1791816" cy="853644"/>
                  <a:chOff x="5940152" y="4869160"/>
                  <a:chExt cx="1791816" cy="853644"/>
                </a:xfrm>
              </p:grpSpPr>
              <p:grpSp>
                <p:nvGrpSpPr>
                  <p:cNvPr id="88" name="Group 54"/>
                  <p:cNvGrpSpPr/>
                  <p:nvPr/>
                </p:nvGrpSpPr>
                <p:grpSpPr>
                  <a:xfrm>
                    <a:off x="5948536" y="4869160"/>
                    <a:ext cx="1503784" cy="853644"/>
                    <a:chOff x="700336" y="5013176"/>
                    <a:chExt cx="1503784" cy="853644"/>
                  </a:xfrm>
                </p:grpSpPr>
                <p:sp>
                  <p:nvSpPr>
                    <p:cNvPr id="91" name="Text Box 7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700336" y="5229200"/>
                      <a:ext cx="1503784" cy="400110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wrap="square">
                      <a:spAutoFit/>
                    </a:bodyPr>
                    <a:lstStyle/>
                    <a:p>
                      <a:pPr marL="457200" indent="-457200">
                        <a:spcBef>
                          <a:spcPct val="50000"/>
                        </a:spcBef>
                      </a:pPr>
                      <a:r>
                        <a:rPr lang="en-US" sz="2000" dirty="0" err="1" smtClean="0">
                          <a:latin typeface="Calibri" pitchFamily="34" charset="0"/>
                          <a:ea typeface="Chalkboard" charset="0"/>
                          <a:cs typeface="Chalkboard" charset="0"/>
                        </a:rPr>
                        <a:t>PrivK</a:t>
                      </a:r>
                      <a:r>
                        <a:rPr lang="en-US" sz="2000" dirty="0" smtClean="0">
                          <a:latin typeface="Calibri" pitchFamily="34" charset="0"/>
                          <a:ea typeface="Chalkboard" charset="0"/>
                          <a:cs typeface="Chalkboard" charset="0"/>
                        </a:rPr>
                        <a:t>     (n)</a:t>
                      </a:r>
                      <a:endParaRPr lang="en-US" sz="2000" dirty="0" smtClean="0">
                        <a:solidFill>
                          <a:srgbClr val="0000FF"/>
                        </a:solidFill>
                        <a:latin typeface="Calibri" pitchFamily="34" charset="0"/>
                        <a:ea typeface="Chalkboard" charset="0"/>
                        <a:cs typeface="Chalkboard" charset="0"/>
                      </a:endParaRPr>
                    </a:p>
                  </p:txBody>
                </p:sp>
                <p:sp>
                  <p:nvSpPr>
                    <p:cNvPr id="92" name="Text Box 7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051992" y="5466710"/>
                      <a:ext cx="639688" cy="400110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wrap="square">
                      <a:spAutoFit/>
                    </a:bodyPr>
                    <a:lstStyle/>
                    <a:p>
                      <a:pPr marL="457200" indent="-457200">
                        <a:spcBef>
                          <a:spcPct val="50000"/>
                        </a:spcBef>
                      </a:pPr>
                      <a:r>
                        <a:rPr lang="en-US" sz="2000" dirty="0" smtClean="0">
                          <a:latin typeface="Calibri" pitchFamily="34" charset="0"/>
                          <a:ea typeface="Chalkboard" charset="0"/>
                          <a:cs typeface="Chalkboard" charset="0"/>
                        </a:rPr>
                        <a:t>A,</a:t>
                      </a:r>
                      <a:r>
                        <a:rPr lang="en-US" sz="2000" dirty="0" smtClean="0">
                          <a:latin typeface="Calibri" pitchFamily="34" charset="0"/>
                          <a:ea typeface="Chalkboard" charset="0"/>
                          <a:cs typeface="Chalkboard" charset="0"/>
                          <a:sym typeface="Symbol"/>
                        </a:rPr>
                        <a:t></a:t>
                      </a:r>
                      <a:endParaRPr lang="en-US" sz="2000" dirty="0" smtClean="0">
                        <a:solidFill>
                          <a:srgbClr val="0000FF"/>
                        </a:solidFill>
                        <a:latin typeface="Calibri" pitchFamily="34" charset="0"/>
                        <a:ea typeface="Chalkboard" charset="0"/>
                        <a:cs typeface="Chalkboard" charset="0"/>
                      </a:endParaRPr>
                    </a:p>
                  </p:txBody>
                </p:sp>
                <p:sp>
                  <p:nvSpPr>
                    <p:cNvPr id="93" name="Text Box 7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124000" y="5013176"/>
                      <a:ext cx="639688" cy="400110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wrap="square">
                      <a:spAutoFit/>
                    </a:bodyPr>
                    <a:lstStyle/>
                    <a:p>
                      <a:pPr marL="457200" indent="-457200">
                        <a:spcBef>
                          <a:spcPct val="50000"/>
                        </a:spcBef>
                      </a:pPr>
                      <a:r>
                        <a:rPr lang="en-US" sz="2000" dirty="0" err="1" smtClean="0">
                          <a:latin typeface="Calibri" pitchFamily="34" charset="0"/>
                          <a:ea typeface="Chalkboard" charset="0"/>
                          <a:cs typeface="Chalkboard" charset="0"/>
                        </a:rPr>
                        <a:t>coa</a:t>
                      </a:r>
                      <a:endParaRPr lang="en-US" sz="2000" dirty="0" smtClean="0">
                        <a:solidFill>
                          <a:srgbClr val="0000FF"/>
                        </a:solidFill>
                        <a:latin typeface="Calibri" pitchFamily="34" charset="0"/>
                        <a:ea typeface="Chalkboard" charset="0"/>
                        <a:cs typeface="Chalkboard" charset="0"/>
                      </a:endParaRPr>
                    </a:p>
                  </p:txBody>
                </p:sp>
              </p:grpSp>
              <p:sp>
                <p:nvSpPr>
                  <p:cNvPr id="89" name="Text Box 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164288" y="5085184"/>
                    <a:ext cx="567680" cy="40011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square">
                    <a:spAutoFit/>
                  </a:bodyPr>
                  <a:lstStyle/>
                  <a:p>
                    <a:pPr marL="457200" indent="-457200">
                      <a:spcBef>
                        <a:spcPct val="50000"/>
                      </a:spcBef>
                    </a:pPr>
                    <a:r>
                      <a:rPr lang="en-US" sz="2000" dirty="0" smtClean="0">
                        <a:latin typeface="Calibri" pitchFamily="34" charset="0"/>
                        <a:ea typeface="Chalkboard" charset="0"/>
                        <a:cs typeface="Chalkboard" charset="0"/>
                        <a:sym typeface="Symbol"/>
                      </a:rPr>
                      <a:t>= 1</a:t>
                    </a:r>
                    <a:endParaRPr lang="en-US" sz="2000" dirty="0" smtClean="0">
                      <a:solidFill>
                        <a:srgbClr val="0000FF"/>
                      </a:solidFill>
                      <a:latin typeface="Calibri" pitchFamily="34" charset="0"/>
                      <a:ea typeface="Chalkboard" charset="0"/>
                      <a:cs typeface="Chalkboard" charset="0"/>
                    </a:endParaRPr>
                  </a:p>
                </p:txBody>
              </p:sp>
              <p:sp>
                <p:nvSpPr>
                  <p:cNvPr id="90" name="Double Bracket 89"/>
                  <p:cNvSpPr/>
                  <p:nvPr/>
                </p:nvSpPr>
                <p:spPr>
                  <a:xfrm>
                    <a:off x="5940152" y="4869160"/>
                    <a:ext cx="1728192" cy="792088"/>
                  </a:xfrm>
                  <a:prstGeom prst="bracketPair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sz="2400">
                      <a:latin typeface="Calibri" pitchFamily="34" charset="0"/>
                      <a:ea typeface="Chalkboard" charset="0"/>
                      <a:cs typeface="Chalkboard" charset="0"/>
                    </a:endParaRPr>
                  </a:p>
                </p:txBody>
              </p:sp>
            </p:grpSp>
          </p:grpSp>
          <p:sp>
            <p:nvSpPr>
              <p:cNvPr id="76" name="Text Box 7"/>
              <p:cNvSpPr txBox="1">
                <a:spLocks noChangeArrowheads="1"/>
              </p:cNvSpPr>
              <p:nvPr/>
            </p:nvSpPr>
            <p:spPr bwMode="auto">
              <a:xfrm>
                <a:off x="7820744" y="5261138"/>
                <a:ext cx="567680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457200" indent="-457200">
                  <a:spcBef>
                    <a:spcPct val="50000"/>
                  </a:spcBef>
                </a:pPr>
                <a:r>
                  <a:rPr lang="en-US" sz="2000" dirty="0" smtClean="0">
                    <a:latin typeface="Calibri" pitchFamily="34" charset="0"/>
                    <a:ea typeface="Chalkboard" charset="0"/>
                    <a:cs typeface="Chalkboard" charset="0"/>
                    <a:sym typeface="Symbol"/>
                  </a:rPr>
                  <a:t></a:t>
                </a:r>
                <a:endParaRPr lang="en-US" sz="2000" dirty="0" smtClean="0">
                  <a:solidFill>
                    <a:srgbClr val="0000FF"/>
                  </a:solidFill>
                  <a:latin typeface="Calibri" pitchFamily="34" charset="0"/>
                  <a:ea typeface="Chalkboard" charset="0"/>
                  <a:cs typeface="Chalkboard" charset="0"/>
                </a:endParaRPr>
              </a:p>
            </p:txBody>
          </p:sp>
        </p:grpSp>
      </p:grpSp>
      <p:sp>
        <p:nvSpPr>
          <p:cNvPr id="95" name="Text Box 7"/>
          <p:cNvSpPr txBox="1">
            <a:spLocks noChangeArrowheads="1"/>
          </p:cNvSpPr>
          <p:nvPr/>
        </p:nvSpPr>
        <p:spPr bwMode="auto">
          <a:xfrm>
            <a:off x="5053283" y="5116543"/>
            <a:ext cx="38884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 smtClean="0">
                <a:latin typeface="Calibri" pitchFamily="34" charset="0"/>
                <a:ea typeface="Chalkboard" charset="0"/>
                <a:cs typeface="Chalkboard" charset="0"/>
                <a:sym typeface="Symbol"/>
              </a:rPr>
              <a:t>Probability is taken over the randomness used by A and the challenger</a:t>
            </a:r>
            <a:endParaRPr lang="en-US" sz="2000" dirty="0" smtClean="0">
              <a:solidFill>
                <a:srgbClr val="0000FF"/>
              </a:solidFill>
              <a:latin typeface="Calibri" pitchFamily="34" charset="0"/>
              <a:ea typeface="Chalkboard" charset="0"/>
              <a:cs typeface="Chalkboard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83568" y="683404"/>
            <a:ext cx="87129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 smtClean="0">
                <a:latin typeface="Calibri" pitchFamily="34" charset="0"/>
                <a:ea typeface="Chalkboard" charset="0"/>
                <a:cs typeface="Chalkboard" charset="0"/>
              </a:rPr>
              <a:t>An Experiment / a game between a challenger and an adversary</a:t>
            </a:r>
            <a:endParaRPr lang="en-US" sz="2400" dirty="0">
              <a:solidFill>
                <a:srgbClr val="0000FF"/>
              </a:solidFill>
              <a:latin typeface="Calibri" pitchFamily="34" charset="0"/>
              <a:ea typeface="Chalkboard" charset="0"/>
              <a:cs typeface="Chalkboard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0" y="1628800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35496" y="3717032"/>
            <a:ext cx="9144000" cy="0"/>
          </a:xfrm>
          <a:prstGeom prst="line">
            <a:avLst/>
          </a:prstGeom>
          <a:ln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36512" y="4437112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 Box 7"/>
          <p:cNvSpPr txBox="1">
            <a:spLocks noChangeArrowheads="1"/>
          </p:cNvSpPr>
          <p:nvPr/>
        </p:nvSpPr>
        <p:spPr bwMode="auto">
          <a:xfrm>
            <a:off x="6282310" y="1628800"/>
            <a:ext cx="15037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dirty="0" smtClean="0">
                <a:latin typeface="Calibri" pitchFamily="34" charset="0"/>
                <a:ea typeface="Chalkboard" charset="0"/>
                <a:cs typeface="Chalkboard" charset="0"/>
                <a:sym typeface="Symbol"/>
              </a:rPr>
              <a:t>Challenger</a:t>
            </a:r>
            <a:endParaRPr lang="en-US" dirty="0" smtClean="0">
              <a:solidFill>
                <a:srgbClr val="0000FF"/>
              </a:solidFill>
              <a:latin typeface="Calibri" pitchFamily="34" charset="0"/>
              <a:ea typeface="Chalkboard" charset="0"/>
              <a:cs typeface="Chalkboard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3203848" y="3594502"/>
            <a:ext cx="2232248" cy="760150"/>
            <a:chOff x="4788024" y="4314582"/>
            <a:chExt cx="2232248" cy="760150"/>
          </a:xfrm>
        </p:grpSpPr>
        <p:sp>
          <p:nvSpPr>
            <p:cNvPr id="79" name="Text Box 7"/>
            <p:cNvSpPr txBox="1">
              <a:spLocks noChangeArrowheads="1"/>
            </p:cNvSpPr>
            <p:nvPr/>
          </p:nvSpPr>
          <p:spPr bwMode="auto">
            <a:xfrm>
              <a:off x="4788024" y="4530606"/>
              <a:ext cx="2232248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sz="2000" dirty="0" err="1" smtClean="0">
                  <a:latin typeface="Calibri" pitchFamily="34" charset="0"/>
                  <a:ea typeface="Chalkboard" charset="0"/>
                  <a:cs typeface="Chalkboard" charset="0"/>
                </a:rPr>
                <a:t>PrivK</a:t>
              </a:r>
              <a:r>
                <a:rPr lang="en-US" sz="2000" dirty="0" smtClean="0">
                  <a:latin typeface="Calibri" pitchFamily="34" charset="0"/>
                  <a:ea typeface="Chalkboard" charset="0"/>
                  <a:cs typeface="Chalkboard" charset="0"/>
                </a:rPr>
                <a:t>         (n) </a:t>
              </a:r>
              <a:endParaRPr lang="en-US" sz="2000" dirty="0" smtClean="0">
                <a:solidFill>
                  <a:srgbClr val="0000FF"/>
                </a:solidFill>
                <a:latin typeface="Calibri" pitchFamily="34" charset="0"/>
                <a:ea typeface="Chalkboard" charset="0"/>
                <a:cs typeface="Chalkboard" charset="0"/>
              </a:endParaRPr>
            </a:p>
          </p:txBody>
        </p:sp>
        <p:sp>
          <p:nvSpPr>
            <p:cNvPr id="80" name="Text Box 7"/>
            <p:cNvSpPr txBox="1">
              <a:spLocks noChangeArrowheads="1"/>
            </p:cNvSpPr>
            <p:nvPr/>
          </p:nvSpPr>
          <p:spPr bwMode="auto">
            <a:xfrm>
              <a:off x="5300464" y="4674622"/>
              <a:ext cx="855712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sz="2000" dirty="0" smtClean="0">
                  <a:latin typeface="Calibri" pitchFamily="34" charset="0"/>
                  <a:ea typeface="Chalkboard" charset="0"/>
                  <a:cs typeface="Chalkboard" charset="0"/>
                </a:rPr>
                <a:t>A, </a:t>
              </a:r>
              <a:r>
                <a:rPr lang="en-US" sz="2000" dirty="0" smtClean="0">
                  <a:latin typeface="Calibri" pitchFamily="34" charset="0"/>
                  <a:ea typeface="Chalkboard" charset="0"/>
                  <a:cs typeface="Chalkboard" charset="0"/>
                  <a:sym typeface="Symbol"/>
                </a:rPr>
                <a:t></a:t>
              </a:r>
              <a:endParaRPr lang="en-US" sz="2000" dirty="0" smtClean="0">
                <a:solidFill>
                  <a:srgbClr val="0000FF"/>
                </a:solidFill>
                <a:latin typeface="Calibri" pitchFamily="34" charset="0"/>
                <a:ea typeface="Chalkboard" charset="0"/>
                <a:cs typeface="Chalkboard" charset="0"/>
              </a:endParaRPr>
            </a:p>
          </p:txBody>
        </p:sp>
        <p:sp>
          <p:nvSpPr>
            <p:cNvPr id="83" name="Text Box 7"/>
            <p:cNvSpPr txBox="1">
              <a:spLocks noChangeArrowheads="1"/>
            </p:cNvSpPr>
            <p:nvPr/>
          </p:nvSpPr>
          <p:spPr bwMode="auto">
            <a:xfrm>
              <a:off x="5364088" y="4314582"/>
              <a:ext cx="639688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sz="2000" dirty="0" err="1" smtClean="0">
                  <a:latin typeface="Calibri" pitchFamily="34" charset="0"/>
                  <a:ea typeface="Chalkboard" charset="0"/>
                  <a:cs typeface="Chalkboard" charset="0"/>
                </a:rPr>
                <a:t>coa</a:t>
              </a:r>
              <a:endParaRPr lang="en-US" sz="2000" dirty="0" smtClean="0">
                <a:solidFill>
                  <a:srgbClr val="0000FF"/>
                </a:solidFill>
                <a:latin typeface="Calibri" pitchFamily="34" charset="0"/>
                <a:ea typeface="Chalkboard" charset="0"/>
                <a:cs typeface="Chalkboard" charset="0"/>
              </a:endParaRPr>
            </a:p>
          </p:txBody>
        </p:sp>
      </p:grpSp>
      <p:sp>
        <p:nvSpPr>
          <p:cNvPr id="85" name="日期占位符 5"/>
          <p:cNvSpPr>
            <a:spLocks noGrp="1"/>
          </p:cNvSpPr>
          <p:nvPr>
            <p:ph type="dt" sz="half" idx="10"/>
          </p:nvPr>
        </p:nvSpPr>
        <p:spPr>
          <a:xfrm>
            <a:off x="11088" y="6396525"/>
            <a:ext cx="2133600" cy="268139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1200" smtClean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Wed, 26/9/2018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94" name="页脚占位符 9"/>
          <p:cNvSpPr>
            <a:spLocks noGrp="1"/>
          </p:cNvSpPr>
          <p:nvPr>
            <p:ph type="ftr" sz="quarter" idx="11"/>
          </p:nvPr>
        </p:nvSpPr>
        <p:spPr>
          <a:xfrm>
            <a:off x="3124200" y="6381328"/>
            <a:ext cx="2895600" cy="268139"/>
          </a:xfrm>
        </p:spPr>
        <p:txBody>
          <a:bodyPr/>
          <a:lstStyle/>
          <a:p>
            <a:pPr>
              <a:defRPr/>
            </a:pPr>
            <a:r>
              <a:rPr lang="en-US" sz="120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S8101034Q-Modern Cryptography-Lect5.1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97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8280216" y="6389241"/>
            <a:ext cx="406584" cy="352127"/>
          </a:xfrm>
        </p:spPr>
        <p:txBody>
          <a:bodyPr/>
          <a:lstStyle/>
          <a:p>
            <a:pPr>
              <a:defRPr/>
            </a:pPr>
            <a:fld id="{34241976-2E34-413D-BF40-6B1BB9955E62}" type="slidenum">
              <a:rPr lang="en-US" sz="1100" smtClean="0">
                <a:solidFill>
                  <a:schemeClr val="bg1">
                    <a:lumMod val="65000"/>
                  </a:schemeClr>
                </a:solidFill>
              </a:rPr>
              <a:pPr>
                <a:defRPr/>
              </a:pPr>
              <a:t>11</a:t>
            </a:fld>
            <a:endParaRPr 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1823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 txBox="1">
            <a:spLocks noChangeArrowheads="1"/>
          </p:cNvSpPr>
          <p:nvPr/>
        </p:nvSpPr>
        <p:spPr>
          <a:xfrm>
            <a:off x="467544" y="44624"/>
            <a:ext cx="8496944" cy="936104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US" sz="3000" kern="0" dirty="0" smtClean="0">
                <a:solidFill>
                  <a:srgbClr val="009900"/>
                </a:solidFill>
                <a:latin typeface="Chalkboard" charset="0"/>
                <a:ea typeface="Chalkboard" charset="0"/>
                <a:cs typeface="Chalkboard" charset="0"/>
              </a:rPr>
              <a:t> Equivalent formulation of </a:t>
            </a:r>
            <a:r>
              <a:rPr lang="en-US" sz="3000" kern="0" dirty="0" err="1" smtClean="0">
                <a:solidFill>
                  <a:srgbClr val="009900"/>
                </a:solidFill>
                <a:latin typeface="Chalkboard" charset="0"/>
                <a:ea typeface="Chalkboard" charset="0"/>
                <a:cs typeface="Chalkboard" charset="0"/>
              </a:rPr>
              <a:t>ind</a:t>
            </a:r>
            <a:r>
              <a:rPr lang="en-US" sz="3000" kern="0" dirty="0" smtClean="0">
                <a:solidFill>
                  <a:srgbClr val="009900"/>
                </a:solidFill>
                <a:latin typeface="Chalkboard" charset="0"/>
                <a:ea typeface="Chalkboard" charset="0"/>
                <a:cs typeface="Chalkboard" charset="0"/>
              </a:rPr>
              <a:t> definition</a:t>
            </a:r>
            <a:endParaRPr lang="en-US" sz="3000" kern="0" dirty="0">
              <a:solidFill>
                <a:srgbClr val="009900"/>
              </a:solidFill>
              <a:latin typeface="Chalkboard" charset="0"/>
              <a:ea typeface="Chalkboard" charset="0"/>
              <a:cs typeface="Chalkboard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18074" y="1512098"/>
            <a:ext cx="1742830" cy="10528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8778" y="1548225"/>
            <a:ext cx="1514272" cy="872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" name="Text Box 7"/>
          <p:cNvSpPr txBox="1">
            <a:spLocks noChangeArrowheads="1"/>
          </p:cNvSpPr>
          <p:nvPr/>
        </p:nvSpPr>
        <p:spPr bwMode="auto">
          <a:xfrm>
            <a:off x="2822902" y="1052736"/>
            <a:ext cx="313002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1600" dirty="0" smtClean="0">
                <a:latin typeface="Chalkboard" charset="0"/>
                <a:ea typeface="Chalkboard" charset="0"/>
                <a:cs typeface="Chalkboard" charset="0"/>
                <a:sym typeface="Symbol"/>
              </a:rPr>
              <a:t> = </a:t>
            </a:r>
            <a:r>
              <a:rPr lang="en-US" sz="1600" dirty="0" smtClean="0">
                <a:latin typeface="Chalkboard" charset="0"/>
                <a:ea typeface="Chalkboard" charset="0"/>
                <a:cs typeface="Chalkboard" charset="0"/>
              </a:rPr>
              <a:t>(Gen, Enc, Dec),  </a:t>
            </a:r>
            <a:r>
              <a:rPr lang="en-US" sz="1600" dirty="0" smtClean="0">
                <a:latin typeface="Brush Script MT" charset="0"/>
                <a:ea typeface="Brush Script MT" charset="0"/>
                <a:cs typeface="Brush Script MT" charset="0"/>
              </a:rPr>
              <a:t>M</a:t>
            </a:r>
            <a:r>
              <a:rPr lang="en-US" sz="1600" dirty="0" smtClean="0">
                <a:latin typeface="Chalkboard" charset="0"/>
                <a:ea typeface="Chalkboard" charset="0"/>
                <a:cs typeface="Chalkboard" charset="0"/>
              </a:rPr>
              <a:t> , n</a:t>
            </a:r>
            <a:endParaRPr lang="en-US" sz="1600" dirty="0" smtClean="0">
              <a:solidFill>
                <a:srgbClr val="0000FF"/>
              </a:solidFill>
              <a:latin typeface="Chalkboard" charset="0"/>
              <a:ea typeface="Chalkboard" charset="0"/>
              <a:cs typeface="Chalkboard" charset="0"/>
            </a:endParaRPr>
          </a:p>
        </p:txBody>
      </p:sp>
      <p:sp>
        <p:nvSpPr>
          <p:cNvPr id="36" name="Text Box 7"/>
          <p:cNvSpPr txBox="1">
            <a:spLocks noChangeArrowheads="1"/>
          </p:cNvSpPr>
          <p:nvPr/>
        </p:nvSpPr>
        <p:spPr bwMode="auto">
          <a:xfrm>
            <a:off x="395536" y="2420888"/>
            <a:ext cx="151216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1600" dirty="0" smtClean="0">
                <a:latin typeface="Chalkboard" charset="0"/>
                <a:ea typeface="Chalkboard" charset="0"/>
                <a:cs typeface="Chalkboard" charset="0"/>
                <a:sym typeface="Symbol"/>
              </a:rPr>
              <a:t>I can break </a:t>
            </a:r>
            <a:endParaRPr lang="en-US" sz="1600" dirty="0" smtClean="0">
              <a:solidFill>
                <a:srgbClr val="0000FF"/>
              </a:solidFill>
              <a:latin typeface="Chalkboard" charset="0"/>
              <a:ea typeface="Chalkboard" charset="0"/>
              <a:cs typeface="Chalkboard" charset="0"/>
            </a:endParaRPr>
          </a:p>
        </p:txBody>
      </p:sp>
      <p:sp>
        <p:nvSpPr>
          <p:cNvPr id="37" name="Text Box 7"/>
          <p:cNvSpPr txBox="1">
            <a:spLocks noChangeArrowheads="1"/>
          </p:cNvSpPr>
          <p:nvPr/>
        </p:nvSpPr>
        <p:spPr bwMode="auto">
          <a:xfrm>
            <a:off x="6583578" y="2564904"/>
            <a:ext cx="166083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1600" dirty="0" smtClean="0">
                <a:latin typeface="Chalkboard" charset="0"/>
                <a:ea typeface="Chalkboard" charset="0"/>
                <a:cs typeface="Chalkboard" charset="0"/>
                <a:sym typeface="Symbol"/>
              </a:rPr>
              <a:t>Let me verify</a:t>
            </a:r>
            <a:endParaRPr lang="en-US" sz="1600" dirty="0" smtClean="0">
              <a:solidFill>
                <a:srgbClr val="0000FF"/>
              </a:solidFill>
              <a:latin typeface="Chalkboard" charset="0"/>
              <a:ea typeface="Chalkboard" charset="0"/>
              <a:cs typeface="Chalkboard" charset="0"/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2567390" y="1772816"/>
            <a:ext cx="3385537" cy="0"/>
          </a:xfrm>
          <a:prstGeom prst="line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 Box 7"/>
          <p:cNvSpPr txBox="1">
            <a:spLocks noChangeArrowheads="1"/>
          </p:cNvSpPr>
          <p:nvPr/>
        </p:nvSpPr>
        <p:spPr bwMode="auto">
          <a:xfrm>
            <a:off x="2949966" y="1412775"/>
            <a:ext cx="270215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1600" dirty="0" smtClean="0">
                <a:latin typeface="Chalkboard" charset="0"/>
                <a:ea typeface="Chalkboard" charset="0"/>
                <a:cs typeface="Chalkboard" charset="0"/>
              </a:rPr>
              <a:t>m</a:t>
            </a:r>
            <a:r>
              <a:rPr lang="en-US" sz="1600" baseline="-25000" dirty="0" smtClean="0">
                <a:latin typeface="Chalkboard" charset="0"/>
                <a:ea typeface="Chalkboard" charset="0"/>
                <a:cs typeface="Chalkboard" charset="0"/>
              </a:rPr>
              <a:t>0</a:t>
            </a:r>
            <a:r>
              <a:rPr lang="en-US" sz="1600" dirty="0" smtClean="0">
                <a:latin typeface="Chalkboard" charset="0"/>
                <a:ea typeface="Chalkboard" charset="0"/>
                <a:cs typeface="Chalkboard" charset="0"/>
              </a:rPr>
              <a:t>, m</a:t>
            </a:r>
            <a:r>
              <a:rPr lang="en-US" sz="1600" baseline="-25000" dirty="0" smtClean="0">
                <a:latin typeface="Chalkboard" charset="0"/>
                <a:ea typeface="Chalkboard" charset="0"/>
                <a:cs typeface="Chalkboard" charset="0"/>
              </a:rPr>
              <a:t>1</a:t>
            </a:r>
            <a:r>
              <a:rPr lang="en-US" sz="1600" dirty="0" smtClean="0">
                <a:latin typeface="Chalkboard" charset="0"/>
                <a:ea typeface="Chalkboard" charset="0"/>
                <a:cs typeface="Chalkboard" charset="0"/>
                <a:sym typeface="Symbol"/>
              </a:rPr>
              <a:t></a:t>
            </a:r>
            <a:r>
              <a:rPr lang="en-US" sz="1600" dirty="0" smtClean="0">
                <a:latin typeface="Chalkboard" charset="0"/>
                <a:ea typeface="Chalkboard" charset="0"/>
                <a:cs typeface="Chalkboard" charset="0"/>
              </a:rPr>
              <a:t>       , |m</a:t>
            </a:r>
            <a:r>
              <a:rPr lang="en-US" sz="1600" baseline="-25000" dirty="0" smtClean="0">
                <a:latin typeface="Chalkboard" charset="0"/>
                <a:ea typeface="Chalkboard" charset="0"/>
                <a:cs typeface="Chalkboard" charset="0"/>
              </a:rPr>
              <a:t>0</a:t>
            </a:r>
            <a:r>
              <a:rPr lang="en-US" sz="1600" dirty="0" smtClean="0">
                <a:latin typeface="Chalkboard" charset="0"/>
                <a:ea typeface="Chalkboard" charset="0"/>
                <a:cs typeface="Chalkboard" charset="0"/>
              </a:rPr>
              <a:t>| = |m</a:t>
            </a:r>
            <a:r>
              <a:rPr lang="en-US" sz="1600" baseline="-25000" dirty="0" smtClean="0">
                <a:latin typeface="Chalkboard" charset="0"/>
                <a:ea typeface="Chalkboard" charset="0"/>
                <a:cs typeface="Chalkboard" charset="0"/>
              </a:rPr>
              <a:t>1</a:t>
            </a:r>
            <a:r>
              <a:rPr lang="en-US" sz="1600" dirty="0" smtClean="0">
                <a:latin typeface="Chalkboard" charset="0"/>
                <a:ea typeface="Chalkboard" charset="0"/>
                <a:cs typeface="Chalkboard" charset="0"/>
              </a:rPr>
              <a:t>|</a:t>
            </a:r>
            <a:endParaRPr lang="en-US" sz="1600" dirty="0" smtClean="0">
              <a:solidFill>
                <a:srgbClr val="0000FF"/>
              </a:solidFill>
              <a:latin typeface="Chalkboard" charset="0"/>
              <a:ea typeface="Chalkboard" charset="0"/>
              <a:cs typeface="Chalkboard" charset="0"/>
            </a:endParaRPr>
          </a:p>
        </p:txBody>
      </p:sp>
      <p:sp>
        <p:nvSpPr>
          <p:cNvPr id="46" name="Text Box 7"/>
          <p:cNvSpPr txBox="1">
            <a:spLocks noChangeArrowheads="1"/>
          </p:cNvSpPr>
          <p:nvPr/>
        </p:nvSpPr>
        <p:spPr bwMode="auto">
          <a:xfrm>
            <a:off x="2759024" y="1722294"/>
            <a:ext cx="325778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1600" dirty="0" smtClean="0">
                <a:latin typeface="Chalkboard" charset="0"/>
                <a:ea typeface="Chalkboard" charset="0"/>
                <a:cs typeface="Chalkboard" charset="0"/>
                <a:sym typeface="Symbol"/>
              </a:rPr>
              <a:t>(freedom to choose any pair)</a:t>
            </a:r>
            <a:endParaRPr lang="en-US" sz="1600" dirty="0" smtClean="0">
              <a:solidFill>
                <a:srgbClr val="0000FF"/>
              </a:solidFill>
              <a:latin typeface="Chalkboard" charset="0"/>
              <a:ea typeface="Chalkboard" charset="0"/>
              <a:cs typeface="Chalkboard" charset="0"/>
            </a:endParaRPr>
          </a:p>
        </p:txBody>
      </p:sp>
      <p:grpSp>
        <p:nvGrpSpPr>
          <p:cNvPr id="4" name="Group 48"/>
          <p:cNvGrpSpPr/>
          <p:nvPr/>
        </p:nvGrpSpPr>
        <p:grpSpPr>
          <a:xfrm>
            <a:off x="8073008" y="3018439"/>
            <a:ext cx="1070992" cy="338554"/>
            <a:chOff x="7514955" y="5223801"/>
            <a:chExt cx="1207300" cy="617860"/>
          </a:xfrm>
        </p:grpSpPr>
        <p:sp>
          <p:nvSpPr>
            <p:cNvPr id="47" name="Rectangle 46"/>
            <p:cNvSpPr/>
            <p:nvPr/>
          </p:nvSpPr>
          <p:spPr>
            <a:xfrm>
              <a:off x="7524328" y="5301208"/>
              <a:ext cx="914400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latin typeface="Chalkboard" charset="0"/>
                <a:ea typeface="Chalkboard" charset="0"/>
                <a:cs typeface="Chalkboard" charset="0"/>
              </a:endParaRPr>
            </a:p>
          </p:txBody>
        </p:sp>
        <p:sp>
          <p:nvSpPr>
            <p:cNvPr id="48" name="Text Box 7"/>
            <p:cNvSpPr txBox="1">
              <a:spLocks noChangeArrowheads="1"/>
            </p:cNvSpPr>
            <p:nvPr/>
          </p:nvSpPr>
          <p:spPr bwMode="auto">
            <a:xfrm>
              <a:off x="7514955" y="5223801"/>
              <a:ext cx="1207300" cy="6178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sz="1600" dirty="0" smtClean="0">
                  <a:latin typeface="Chalkboard" charset="0"/>
                  <a:ea typeface="Chalkboard" charset="0"/>
                  <a:cs typeface="Chalkboard" charset="0"/>
                </a:rPr>
                <a:t>Gen(1</a:t>
              </a:r>
              <a:r>
                <a:rPr lang="en-US" sz="1600" baseline="30000" dirty="0" smtClean="0">
                  <a:latin typeface="Chalkboard" charset="0"/>
                  <a:ea typeface="Chalkboard" charset="0"/>
                  <a:cs typeface="Chalkboard" charset="0"/>
                </a:rPr>
                <a:t>n</a:t>
              </a:r>
              <a:r>
                <a:rPr lang="en-US" sz="1600" dirty="0" smtClean="0">
                  <a:latin typeface="Chalkboard" charset="0"/>
                  <a:ea typeface="Chalkboard" charset="0"/>
                  <a:cs typeface="Chalkboard" charset="0"/>
                </a:rPr>
                <a:t>)</a:t>
              </a:r>
              <a:endParaRPr lang="en-US" sz="1600" dirty="0" smtClean="0">
                <a:solidFill>
                  <a:srgbClr val="0000FF"/>
                </a:solidFill>
                <a:latin typeface="Chalkboard" charset="0"/>
                <a:ea typeface="Chalkboard" charset="0"/>
                <a:cs typeface="Chalkboard" charset="0"/>
              </a:endParaRPr>
            </a:p>
          </p:txBody>
        </p:sp>
      </p:grpSp>
      <p:cxnSp>
        <p:nvCxnSpPr>
          <p:cNvPr id="50" name="Straight Connector 49"/>
          <p:cNvCxnSpPr/>
          <p:nvPr/>
        </p:nvCxnSpPr>
        <p:spPr>
          <a:xfrm flipH="1" flipV="1">
            <a:off x="8100392" y="2636912"/>
            <a:ext cx="301968" cy="305786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 Box 7"/>
          <p:cNvSpPr txBox="1">
            <a:spLocks noChangeArrowheads="1"/>
          </p:cNvSpPr>
          <p:nvPr/>
        </p:nvSpPr>
        <p:spPr bwMode="auto">
          <a:xfrm rot="18882211">
            <a:off x="8230343" y="2492422"/>
            <a:ext cx="38326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1600" dirty="0" smtClean="0">
                <a:latin typeface="Chalkboard" charset="0"/>
                <a:ea typeface="Chalkboard" charset="0"/>
                <a:cs typeface="Chalkboard" charset="0"/>
              </a:rPr>
              <a:t>k</a:t>
            </a:r>
            <a:endParaRPr lang="en-US" sz="1600" dirty="0" smtClean="0">
              <a:solidFill>
                <a:srgbClr val="0000FF"/>
              </a:solidFill>
              <a:latin typeface="Chalkboard" charset="0"/>
              <a:ea typeface="Chalkboard" charset="0"/>
              <a:cs typeface="Chalkboard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244408" y="908720"/>
            <a:ext cx="699465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Group 59"/>
          <p:cNvGrpSpPr/>
          <p:nvPr/>
        </p:nvGrpSpPr>
        <p:grpSpPr>
          <a:xfrm>
            <a:off x="7470210" y="1268760"/>
            <a:ext cx="1206246" cy="496249"/>
            <a:chOff x="7267392" y="1515234"/>
            <a:chExt cx="1359768" cy="905654"/>
          </a:xfrm>
        </p:grpSpPr>
        <p:cxnSp>
          <p:nvCxnSpPr>
            <p:cNvPr id="53" name="Straight Connector 52"/>
            <p:cNvCxnSpPr/>
            <p:nvPr/>
          </p:nvCxnSpPr>
          <p:spPr>
            <a:xfrm flipV="1">
              <a:off x="7452320" y="2060848"/>
              <a:ext cx="864096" cy="360040"/>
            </a:xfrm>
            <a:prstGeom prst="line">
              <a:avLst/>
            </a:prstGeom>
            <a:ln w="25400">
              <a:solidFill>
                <a:srgbClr val="FF0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 Box 7"/>
            <p:cNvSpPr txBox="1">
              <a:spLocks noChangeArrowheads="1"/>
            </p:cNvSpPr>
            <p:nvPr/>
          </p:nvSpPr>
          <p:spPr bwMode="auto">
            <a:xfrm rot="20690469">
              <a:off x="7267392" y="1515234"/>
              <a:ext cx="1359768" cy="6178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sz="1600" dirty="0" smtClean="0">
                  <a:solidFill>
                    <a:srgbClr val="FF0000"/>
                  </a:solidFill>
                  <a:latin typeface="Chalkboard" charset="0"/>
                  <a:ea typeface="Chalkboard" charset="0"/>
                  <a:cs typeface="Chalkboard" charset="0"/>
                </a:rPr>
                <a:t>b </a:t>
              </a:r>
              <a:r>
                <a:rPr lang="en-US" sz="1600" dirty="0" smtClean="0">
                  <a:solidFill>
                    <a:srgbClr val="FF0000"/>
                  </a:solidFill>
                  <a:latin typeface="Chalkboard" charset="0"/>
                  <a:ea typeface="Chalkboard" charset="0"/>
                  <a:cs typeface="Chalkboard" charset="0"/>
                  <a:sym typeface="Symbol"/>
                </a:rPr>
                <a:t> {0, 1}</a:t>
              </a:r>
              <a:endParaRPr lang="en-US" sz="1600" dirty="0" smtClean="0">
                <a:solidFill>
                  <a:srgbClr val="FF0000"/>
                </a:solidFill>
                <a:latin typeface="Chalkboard" charset="0"/>
                <a:ea typeface="Chalkboard" charset="0"/>
                <a:cs typeface="Chalkboard" charset="0"/>
              </a:endParaRPr>
            </a:p>
          </p:txBody>
        </p:sp>
      </p:grpSp>
      <p:cxnSp>
        <p:nvCxnSpPr>
          <p:cNvPr id="61" name="Straight Connector 60"/>
          <p:cNvCxnSpPr/>
          <p:nvPr/>
        </p:nvCxnSpPr>
        <p:spPr>
          <a:xfrm>
            <a:off x="2567390" y="2394255"/>
            <a:ext cx="3385537" cy="0"/>
          </a:xfrm>
          <a:prstGeom prst="line">
            <a:avLst/>
          </a:prstGeom>
          <a:ln w="25400">
            <a:solidFill>
              <a:srgbClr val="0000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 Box 7"/>
          <p:cNvSpPr txBox="1">
            <a:spLocks noChangeArrowheads="1"/>
          </p:cNvSpPr>
          <p:nvPr/>
        </p:nvSpPr>
        <p:spPr bwMode="auto">
          <a:xfrm>
            <a:off x="3469121" y="2060848"/>
            <a:ext cx="203666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1600" dirty="0" smtClean="0">
                <a:latin typeface="Chalkboard" charset="0"/>
                <a:ea typeface="Chalkboard" charset="0"/>
                <a:cs typeface="Chalkboard" charset="0"/>
              </a:rPr>
              <a:t>c </a:t>
            </a:r>
            <a:r>
              <a:rPr lang="en-US" sz="1600" dirty="0" smtClean="0">
                <a:latin typeface="Chalkboard" charset="0"/>
                <a:ea typeface="Chalkboard" charset="0"/>
                <a:cs typeface="Chalkboard" charset="0"/>
                <a:sym typeface="Symbol"/>
              </a:rPr>
              <a:t> </a:t>
            </a:r>
            <a:r>
              <a:rPr lang="en-US" sz="1600" dirty="0" err="1" smtClean="0">
                <a:latin typeface="Chalkboard" charset="0"/>
                <a:ea typeface="Chalkboard" charset="0"/>
                <a:cs typeface="Chalkboard" charset="0"/>
                <a:sym typeface="Symbol"/>
              </a:rPr>
              <a:t>Enc</a:t>
            </a:r>
            <a:r>
              <a:rPr lang="en-US" sz="1600" baseline="-25000" dirty="0" err="1" smtClean="0">
                <a:latin typeface="Chalkboard" charset="0"/>
                <a:ea typeface="Chalkboard" charset="0"/>
                <a:cs typeface="Chalkboard" charset="0"/>
                <a:sym typeface="Symbol"/>
              </a:rPr>
              <a:t>k</a:t>
            </a:r>
            <a:r>
              <a:rPr lang="en-US" sz="1600" dirty="0" smtClean="0">
                <a:latin typeface="Chalkboard" charset="0"/>
                <a:ea typeface="Chalkboard" charset="0"/>
                <a:cs typeface="Chalkboard" charset="0"/>
                <a:sym typeface="Symbol"/>
              </a:rPr>
              <a:t>(</a:t>
            </a:r>
            <a:r>
              <a:rPr lang="en-US" sz="1600" dirty="0" err="1" smtClean="0">
                <a:latin typeface="Chalkboard" charset="0"/>
                <a:ea typeface="Chalkboard" charset="0"/>
                <a:cs typeface="Chalkboard" charset="0"/>
                <a:sym typeface="Symbol"/>
              </a:rPr>
              <a:t>m</a:t>
            </a:r>
            <a:r>
              <a:rPr lang="en-US" sz="1600" baseline="-25000" dirty="0" err="1" smtClean="0">
                <a:latin typeface="Chalkboard" charset="0"/>
                <a:ea typeface="Chalkboard" charset="0"/>
                <a:cs typeface="Chalkboard" charset="0"/>
                <a:sym typeface="Symbol"/>
              </a:rPr>
              <a:t>b</a:t>
            </a:r>
            <a:r>
              <a:rPr lang="en-US" sz="1600" dirty="0" smtClean="0">
                <a:latin typeface="Chalkboard" charset="0"/>
                <a:ea typeface="Chalkboard" charset="0"/>
                <a:cs typeface="Chalkboard" charset="0"/>
                <a:sym typeface="Symbol"/>
              </a:rPr>
              <a:t>)</a:t>
            </a:r>
            <a:endParaRPr lang="en-US" sz="1600" dirty="0" smtClean="0">
              <a:solidFill>
                <a:srgbClr val="0000FF"/>
              </a:solidFill>
              <a:latin typeface="Chalkboard" charset="0"/>
              <a:ea typeface="Chalkboard" charset="0"/>
              <a:cs typeface="Chalkboard" charset="0"/>
            </a:endParaRPr>
          </a:p>
        </p:txBody>
      </p:sp>
      <p:cxnSp>
        <p:nvCxnSpPr>
          <p:cNvPr id="63" name="Straight Connector 62"/>
          <p:cNvCxnSpPr/>
          <p:nvPr/>
        </p:nvCxnSpPr>
        <p:spPr>
          <a:xfrm>
            <a:off x="2631268" y="2749363"/>
            <a:ext cx="3385537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 Box 7"/>
          <p:cNvSpPr txBox="1">
            <a:spLocks noChangeArrowheads="1"/>
          </p:cNvSpPr>
          <p:nvPr/>
        </p:nvSpPr>
        <p:spPr bwMode="auto">
          <a:xfrm>
            <a:off x="3788511" y="2442374"/>
            <a:ext cx="203666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1600" dirty="0" smtClean="0">
                <a:latin typeface="Chalkboard" charset="0"/>
                <a:ea typeface="Chalkboard" charset="0"/>
                <a:cs typeface="Chalkboard" charset="0"/>
              </a:rPr>
              <a:t>b’ </a:t>
            </a:r>
            <a:r>
              <a:rPr lang="en-US" sz="1600" dirty="0" smtClean="0">
                <a:latin typeface="Chalkboard" charset="0"/>
                <a:ea typeface="Chalkboard" charset="0"/>
                <a:cs typeface="Chalkboard" charset="0"/>
                <a:sym typeface="Symbol"/>
              </a:rPr>
              <a:t> {0, 1}</a:t>
            </a:r>
            <a:endParaRPr lang="en-US" sz="1600" dirty="0" smtClean="0">
              <a:solidFill>
                <a:srgbClr val="0000FF"/>
              </a:solidFill>
              <a:latin typeface="Chalkboard" charset="0"/>
              <a:ea typeface="Chalkboard" charset="0"/>
              <a:cs typeface="Chalkboard" charset="0"/>
            </a:endParaRPr>
          </a:p>
        </p:txBody>
      </p:sp>
      <p:sp>
        <p:nvSpPr>
          <p:cNvPr id="65" name="Text Box 7"/>
          <p:cNvSpPr txBox="1">
            <a:spLocks noChangeArrowheads="1"/>
          </p:cNvSpPr>
          <p:nvPr/>
        </p:nvSpPr>
        <p:spPr bwMode="auto">
          <a:xfrm>
            <a:off x="2123728" y="2759442"/>
            <a:ext cx="475717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1600" dirty="0" smtClean="0">
                <a:latin typeface="Chalkboard" charset="0"/>
                <a:ea typeface="Chalkboard" charset="0"/>
                <a:cs typeface="Chalkboard" charset="0"/>
                <a:sym typeface="Symbol"/>
              </a:rPr>
              <a:t>(Attacker’s guess about encrypted message)</a:t>
            </a:r>
            <a:endParaRPr lang="en-US" sz="1600" dirty="0" smtClean="0">
              <a:solidFill>
                <a:srgbClr val="0000FF"/>
              </a:solidFill>
              <a:latin typeface="Chalkboard" charset="0"/>
              <a:ea typeface="Chalkboard" charset="0"/>
              <a:cs typeface="Chalkboard" charset="0"/>
            </a:endParaRPr>
          </a:p>
        </p:txBody>
      </p:sp>
      <p:sp>
        <p:nvSpPr>
          <p:cNvPr id="66" name="Text Box 7"/>
          <p:cNvSpPr txBox="1">
            <a:spLocks noChangeArrowheads="1"/>
          </p:cNvSpPr>
          <p:nvPr/>
        </p:nvSpPr>
        <p:spPr bwMode="auto">
          <a:xfrm>
            <a:off x="3347864" y="3162454"/>
            <a:ext cx="17247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1600" dirty="0" smtClean="0">
                <a:latin typeface="Chalkboard" charset="0"/>
                <a:ea typeface="Chalkboard" charset="0"/>
                <a:cs typeface="Chalkboard" charset="0"/>
                <a:sym typeface="Symbol"/>
              </a:rPr>
              <a:t>Game Output</a:t>
            </a:r>
            <a:endParaRPr lang="en-US" sz="1600" dirty="0" smtClean="0">
              <a:solidFill>
                <a:srgbClr val="0000FF"/>
              </a:solidFill>
              <a:latin typeface="Chalkboard" charset="0"/>
              <a:ea typeface="Chalkboard" charset="0"/>
              <a:cs typeface="Chalkboard" charset="0"/>
            </a:endParaRPr>
          </a:p>
        </p:txBody>
      </p:sp>
      <p:grpSp>
        <p:nvGrpSpPr>
          <p:cNvPr id="6" name="Group 66"/>
          <p:cNvGrpSpPr/>
          <p:nvPr/>
        </p:nvGrpSpPr>
        <p:grpSpPr>
          <a:xfrm>
            <a:off x="2375756" y="3160125"/>
            <a:ext cx="1213683" cy="479995"/>
            <a:chOff x="7452320" y="1544899"/>
            <a:chExt cx="1368152" cy="875989"/>
          </a:xfrm>
        </p:grpSpPr>
        <p:cxnSp>
          <p:nvCxnSpPr>
            <p:cNvPr id="68" name="Straight Connector 67"/>
            <p:cNvCxnSpPr/>
            <p:nvPr/>
          </p:nvCxnSpPr>
          <p:spPr>
            <a:xfrm flipV="1">
              <a:off x="7452320" y="2060848"/>
              <a:ext cx="864096" cy="360040"/>
            </a:xfrm>
            <a:prstGeom prst="line">
              <a:avLst/>
            </a:prstGeom>
            <a:ln w="25400">
              <a:solidFill>
                <a:srgbClr val="FF0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 Box 7"/>
            <p:cNvSpPr txBox="1">
              <a:spLocks noChangeArrowheads="1"/>
            </p:cNvSpPr>
            <p:nvPr/>
          </p:nvSpPr>
          <p:spPr bwMode="auto">
            <a:xfrm rot="20725378">
              <a:off x="7460704" y="1544899"/>
              <a:ext cx="1359768" cy="6178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sz="1600" dirty="0" smtClean="0">
                  <a:solidFill>
                    <a:srgbClr val="FF0000"/>
                  </a:solidFill>
                  <a:latin typeface="Chalkboard" charset="0"/>
                  <a:ea typeface="Chalkboard" charset="0"/>
                  <a:cs typeface="Chalkboard" charset="0"/>
                </a:rPr>
                <a:t>b </a:t>
              </a:r>
              <a:r>
                <a:rPr lang="en-US" sz="1600" dirty="0" smtClean="0">
                  <a:solidFill>
                    <a:srgbClr val="FF0000"/>
                  </a:solidFill>
                  <a:latin typeface="Chalkboard" charset="0"/>
                  <a:ea typeface="Chalkboard" charset="0"/>
                  <a:cs typeface="Chalkboard" charset="0"/>
                  <a:sym typeface="Symbol"/>
                </a:rPr>
                <a:t>= b’</a:t>
              </a:r>
              <a:endParaRPr lang="en-US" sz="1600" dirty="0" smtClean="0">
                <a:solidFill>
                  <a:srgbClr val="FF0000"/>
                </a:solidFill>
                <a:latin typeface="Chalkboard" charset="0"/>
                <a:ea typeface="Chalkboard" charset="0"/>
                <a:cs typeface="Chalkboard" charset="0"/>
              </a:endParaRPr>
            </a:p>
          </p:txBody>
        </p:sp>
      </p:grpSp>
      <p:sp>
        <p:nvSpPr>
          <p:cNvPr id="70" name="Text Box 7"/>
          <p:cNvSpPr txBox="1">
            <a:spLocks noChangeArrowheads="1"/>
          </p:cNvSpPr>
          <p:nvPr/>
        </p:nvSpPr>
        <p:spPr bwMode="auto">
          <a:xfrm>
            <a:off x="591816" y="3573016"/>
            <a:ext cx="210797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1600" dirty="0" smtClean="0">
                <a:latin typeface="Chalkboard" charset="0"/>
                <a:ea typeface="Chalkboard" charset="0"/>
                <a:cs typeface="Chalkboard" charset="0"/>
                <a:sym typeface="Symbol"/>
              </a:rPr>
              <a:t>1 --- attacker won</a:t>
            </a:r>
            <a:endParaRPr lang="en-US" sz="1600" dirty="0" smtClean="0">
              <a:solidFill>
                <a:srgbClr val="0000FF"/>
              </a:solidFill>
              <a:latin typeface="Chalkboard" charset="0"/>
              <a:ea typeface="Chalkboard" charset="0"/>
              <a:cs typeface="Chalkboard" charset="0"/>
            </a:endParaRPr>
          </a:p>
        </p:txBody>
      </p:sp>
      <p:grpSp>
        <p:nvGrpSpPr>
          <p:cNvPr id="7" name="Group 70"/>
          <p:cNvGrpSpPr/>
          <p:nvPr/>
        </p:nvGrpSpPr>
        <p:grpSpPr>
          <a:xfrm>
            <a:off x="4739244" y="3362285"/>
            <a:ext cx="1343522" cy="338554"/>
            <a:chOff x="6948264" y="1761446"/>
            <a:chExt cx="1514516" cy="617861"/>
          </a:xfrm>
        </p:grpSpPr>
        <p:cxnSp>
          <p:nvCxnSpPr>
            <p:cNvPr id="72" name="Straight Connector 71"/>
            <p:cNvCxnSpPr/>
            <p:nvPr/>
          </p:nvCxnSpPr>
          <p:spPr>
            <a:xfrm flipH="1" flipV="1">
              <a:off x="6948264" y="1867000"/>
              <a:ext cx="864096" cy="432047"/>
            </a:xfrm>
            <a:prstGeom prst="line">
              <a:avLst/>
            </a:prstGeom>
            <a:ln w="25400">
              <a:solidFill>
                <a:srgbClr val="0000FF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 Box 7"/>
            <p:cNvSpPr txBox="1">
              <a:spLocks noChangeArrowheads="1"/>
            </p:cNvSpPr>
            <p:nvPr/>
          </p:nvSpPr>
          <p:spPr bwMode="auto">
            <a:xfrm rot="963375">
              <a:off x="7103012" y="1761446"/>
              <a:ext cx="1359768" cy="6178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sz="1600" dirty="0" smtClean="0">
                  <a:solidFill>
                    <a:srgbClr val="0000FF"/>
                  </a:solidFill>
                  <a:latin typeface="Chalkboard" charset="0"/>
                  <a:ea typeface="Chalkboard" charset="0"/>
                  <a:cs typeface="Chalkboard" charset="0"/>
                </a:rPr>
                <a:t>b </a:t>
              </a:r>
              <a:r>
                <a:rPr lang="en-US" sz="1600" dirty="0" smtClean="0">
                  <a:solidFill>
                    <a:srgbClr val="0000FF"/>
                  </a:solidFill>
                  <a:latin typeface="Chalkboard" charset="0"/>
                  <a:ea typeface="Chalkboard" charset="0"/>
                  <a:cs typeface="Chalkboard" charset="0"/>
                  <a:sym typeface="Symbol"/>
                </a:rPr>
                <a:t> b’</a:t>
              </a:r>
              <a:endParaRPr lang="en-US" sz="1600" dirty="0" smtClean="0">
                <a:solidFill>
                  <a:srgbClr val="0000FF"/>
                </a:solidFill>
                <a:latin typeface="Chalkboard" charset="0"/>
                <a:ea typeface="Chalkboard" charset="0"/>
                <a:cs typeface="Chalkboard" charset="0"/>
              </a:endParaRPr>
            </a:p>
          </p:txBody>
        </p:sp>
      </p:grpSp>
      <p:sp>
        <p:nvSpPr>
          <p:cNvPr id="77" name="Text Box 7"/>
          <p:cNvSpPr txBox="1">
            <a:spLocks noChangeArrowheads="1"/>
          </p:cNvSpPr>
          <p:nvPr/>
        </p:nvSpPr>
        <p:spPr bwMode="auto">
          <a:xfrm>
            <a:off x="5488360" y="3501008"/>
            <a:ext cx="210797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1600" dirty="0" smtClean="0">
                <a:latin typeface="Chalkboard" charset="0"/>
                <a:ea typeface="Chalkboard" charset="0"/>
                <a:cs typeface="Chalkboard" charset="0"/>
                <a:sym typeface="Symbol"/>
              </a:rPr>
              <a:t>0 --- attacker lost</a:t>
            </a:r>
            <a:endParaRPr lang="en-US" sz="1600" dirty="0" smtClean="0">
              <a:solidFill>
                <a:srgbClr val="0000FF"/>
              </a:solidFill>
              <a:latin typeface="Chalkboard" charset="0"/>
              <a:ea typeface="Chalkboard" charset="0"/>
              <a:cs typeface="Chalkboard" charset="0"/>
            </a:endParaRPr>
          </a:p>
        </p:txBody>
      </p:sp>
      <p:sp>
        <p:nvSpPr>
          <p:cNvPr id="51" name="Text Box 7"/>
          <p:cNvSpPr txBox="1">
            <a:spLocks noChangeArrowheads="1"/>
          </p:cNvSpPr>
          <p:nvPr/>
        </p:nvSpPr>
        <p:spPr bwMode="auto">
          <a:xfrm>
            <a:off x="251520" y="2780928"/>
            <a:ext cx="200784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1600" dirty="0" smtClean="0">
                <a:latin typeface="Chalkboard" charset="0"/>
                <a:ea typeface="Chalkboard" charset="0"/>
                <a:cs typeface="Chalkboard" charset="0"/>
                <a:sym typeface="Symbol"/>
              </a:rPr>
              <a:t>Run time: Poly(n)</a:t>
            </a:r>
            <a:endParaRPr lang="en-US" sz="1600" dirty="0" smtClean="0">
              <a:solidFill>
                <a:srgbClr val="0000FF"/>
              </a:solidFill>
              <a:latin typeface="Chalkboard" charset="0"/>
              <a:ea typeface="Chalkboard" charset="0"/>
              <a:cs typeface="Chalkboard" charset="0"/>
            </a:endParaRPr>
          </a:p>
        </p:txBody>
      </p:sp>
      <p:sp>
        <p:nvSpPr>
          <p:cNvPr id="54" name="Text Box 7"/>
          <p:cNvSpPr txBox="1">
            <a:spLocks noChangeArrowheads="1"/>
          </p:cNvSpPr>
          <p:nvPr/>
        </p:nvSpPr>
        <p:spPr bwMode="auto">
          <a:xfrm>
            <a:off x="619944" y="1103258"/>
            <a:ext cx="150378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1600" dirty="0" smtClean="0">
                <a:latin typeface="Chalkboard" charset="0"/>
                <a:ea typeface="Chalkboard" charset="0"/>
                <a:cs typeface="Chalkboard" charset="0"/>
                <a:sym typeface="Symbol"/>
              </a:rPr>
              <a:t>Attacker A</a:t>
            </a:r>
            <a:endParaRPr lang="en-US" sz="1600" dirty="0" smtClean="0">
              <a:solidFill>
                <a:srgbClr val="0000FF"/>
              </a:solidFill>
              <a:latin typeface="Chalkboard" charset="0"/>
              <a:ea typeface="Chalkboard" charset="0"/>
              <a:cs typeface="Chalkboard" charset="0"/>
            </a:endParaRPr>
          </a:p>
        </p:txBody>
      </p:sp>
      <p:grpSp>
        <p:nvGrpSpPr>
          <p:cNvPr id="71" name="Group 70"/>
          <p:cNvGrpSpPr/>
          <p:nvPr/>
        </p:nvGrpSpPr>
        <p:grpSpPr>
          <a:xfrm>
            <a:off x="2780184" y="3717032"/>
            <a:ext cx="3808040" cy="927392"/>
            <a:chOff x="5588496" y="5013176"/>
            <a:chExt cx="3808040" cy="792088"/>
          </a:xfrm>
        </p:grpSpPr>
        <p:sp>
          <p:nvSpPr>
            <p:cNvPr id="75" name="Text Box 7"/>
            <p:cNvSpPr txBox="1">
              <a:spLocks noChangeArrowheads="1"/>
            </p:cNvSpPr>
            <p:nvPr/>
          </p:nvSpPr>
          <p:spPr bwMode="auto">
            <a:xfrm>
              <a:off x="8028384" y="5221649"/>
              <a:ext cx="1368152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sz="2000" dirty="0" smtClean="0">
                  <a:latin typeface="Chalkboard" charset="0"/>
                  <a:ea typeface="Chalkboard" charset="0"/>
                  <a:cs typeface="Chalkboard" charset="0"/>
                  <a:sym typeface="Symbol"/>
                </a:rPr>
                <a:t>½</a:t>
              </a:r>
              <a:r>
                <a:rPr lang="en-US" sz="1600" dirty="0" smtClean="0">
                  <a:latin typeface="Chalkboard" charset="0"/>
                  <a:ea typeface="Chalkboard" charset="0"/>
                  <a:cs typeface="Chalkboard" charset="0"/>
                  <a:sym typeface="Symbol"/>
                </a:rPr>
                <a:t> + </a:t>
              </a:r>
              <a:r>
                <a:rPr lang="en-US" sz="1600" dirty="0" err="1" smtClean="0">
                  <a:latin typeface="Chalkboard" charset="0"/>
                  <a:ea typeface="Chalkboard" charset="0"/>
                  <a:cs typeface="Chalkboard" charset="0"/>
                  <a:sym typeface="Symbol"/>
                </a:rPr>
                <a:t>negl</a:t>
              </a:r>
              <a:r>
                <a:rPr lang="en-US" sz="1600" dirty="0" smtClean="0">
                  <a:latin typeface="Chalkboard" charset="0"/>
                  <a:ea typeface="Chalkboard" charset="0"/>
                  <a:cs typeface="Chalkboard" charset="0"/>
                  <a:sym typeface="Symbol"/>
                </a:rPr>
                <a:t>(n)</a:t>
              </a:r>
            </a:p>
          </p:txBody>
        </p:sp>
        <p:grpSp>
          <p:nvGrpSpPr>
            <p:cNvPr id="78" name="Group 83"/>
            <p:cNvGrpSpPr/>
            <p:nvPr/>
          </p:nvGrpSpPr>
          <p:grpSpPr>
            <a:xfrm>
              <a:off x="5588496" y="5013176"/>
              <a:ext cx="2799928" cy="792088"/>
              <a:chOff x="5588496" y="5013176"/>
              <a:chExt cx="2799928" cy="792088"/>
            </a:xfrm>
          </p:grpSpPr>
          <p:grpSp>
            <p:nvGrpSpPr>
              <p:cNvPr id="79" name="Group 81"/>
              <p:cNvGrpSpPr/>
              <p:nvPr/>
            </p:nvGrpSpPr>
            <p:grpSpPr>
              <a:xfrm>
                <a:off x="5588496" y="5013176"/>
                <a:ext cx="2143472" cy="792088"/>
                <a:chOff x="5588496" y="4869160"/>
                <a:chExt cx="2143472" cy="792088"/>
              </a:xfrm>
            </p:grpSpPr>
            <p:sp>
              <p:nvSpPr>
                <p:cNvPr id="82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5588496" y="5055567"/>
                  <a:ext cx="567680" cy="3385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pPr marL="457200" indent="-457200">
                    <a:spcBef>
                      <a:spcPct val="50000"/>
                    </a:spcBef>
                  </a:pPr>
                  <a:r>
                    <a:rPr lang="en-US" sz="1600" dirty="0" smtClean="0">
                      <a:latin typeface="Chalkboard" charset="0"/>
                      <a:ea typeface="Chalkboard" charset="0"/>
                      <a:cs typeface="Chalkboard" charset="0"/>
                      <a:sym typeface="Symbol"/>
                    </a:rPr>
                    <a:t>Pr</a:t>
                  </a:r>
                  <a:endParaRPr lang="en-US" sz="1600" dirty="0" smtClean="0">
                    <a:solidFill>
                      <a:srgbClr val="0000FF"/>
                    </a:solidFill>
                    <a:latin typeface="Chalkboard" charset="0"/>
                    <a:ea typeface="Chalkboard" charset="0"/>
                    <a:cs typeface="Chalkboard" charset="0"/>
                  </a:endParaRPr>
                </a:p>
              </p:txBody>
            </p:sp>
            <p:grpSp>
              <p:nvGrpSpPr>
                <p:cNvPr id="83" name="Group 80"/>
                <p:cNvGrpSpPr/>
                <p:nvPr/>
              </p:nvGrpSpPr>
              <p:grpSpPr>
                <a:xfrm>
                  <a:off x="5940152" y="4869160"/>
                  <a:ext cx="1791816" cy="792088"/>
                  <a:chOff x="5940152" y="4869160"/>
                  <a:chExt cx="1791816" cy="792088"/>
                </a:xfrm>
              </p:grpSpPr>
              <p:grpSp>
                <p:nvGrpSpPr>
                  <p:cNvPr id="87" name="Group 54"/>
                  <p:cNvGrpSpPr/>
                  <p:nvPr/>
                </p:nvGrpSpPr>
                <p:grpSpPr>
                  <a:xfrm>
                    <a:off x="5948536" y="4869160"/>
                    <a:ext cx="1503784" cy="792088"/>
                    <a:chOff x="700336" y="5013176"/>
                    <a:chExt cx="1503784" cy="792088"/>
                  </a:xfrm>
                </p:grpSpPr>
                <p:sp>
                  <p:nvSpPr>
                    <p:cNvPr id="97" name="Text Box 7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700336" y="5229200"/>
                      <a:ext cx="1503784" cy="338554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wrap="square">
                      <a:spAutoFit/>
                    </a:bodyPr>
                    <a:lstStyle/>
                    <a:p>
                      <a:pPr marL="457200" indent="-457200">
                        <a:spcBef>
                          <a:spcPct val="50000"/>
                        </a:spcBef>
                      </a:pPr>
                      <a:r>
                        <a:rPr lang="en-US" sz="1600" dirty="0" err="1" smtClean="0">
                          <a:latin typeface="Chalkboard" charset="0"/>
                          <a:ea typeface="Chalkboard" charset="0"/>
                          <a:cs typeface="Chalkboard" charset="0"/>
                        </a:rPr>
                        <a:t>PrivK</a:t>
                      </a:r>
                      <a:r>
                        <a:rPr lang="en-US" sz="1600" dirty="0" smtClean="0">
                          <a:latin typeface="Chalkboard" charset="0"/>
                          <a:ea typeface="Chalkboard" charset="0"/>
                          <a:cs typeface="Chalkboard" charset="0"/>
                        </a:rPr>
                        <a:t>     (n)</a:t>
                      </a:r>
                      <a:endParaRPr lang="en-US" sz="1600" dirty="0" smtClean="0">
                        <a:solidFill>
                          <a:srgbClr val="0000FF"/>
                        </a:solidFill>
                        <a:latin typeface="Chalkboard" charset="0"/>
                        <a:ea typeface="Chalkboard" charset="0"/>
                        <a:cs typeface="Chalkboard" charset="0"/>
                      </a:endParaRPr>
                    </a:p>
                  </p:txBody>
                </p:sp>
                <p:sp>
                  <p:nvSpPr>
                    <p:cNvPr id="98" name="Text Box 7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051992" y="5466710"/>
                      <a:ext cx="639688" cy="338554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wrap="square">
                      <a:spAutoFit/>
                    </a:bodyPr>
                    <a:lstStyle/>
                    <a:p>
                      <a:pPr marL="457200" indent="-457200">
                        <a:spcBef>
                          <a:spcPct val="50000"/>
                        </a:spcBef>
                      </a:pPr>
                      <a:r>
                        <a:rPr lang="en-US" sz="1600" dirty="0" smtClean="0">
                          <a:latin typeface="Chalkboard" charset="0"/>
                          <a:ea typeface="Chalkboard" charset="0"/>
                          <a:cs typeface="Chalkboard" charset="0"/>
                        </a:rPr>
                        <a:t>A, </a:t>
                      </a:r>
                      <a:r>
                        <a:rPr lang="en-US" sz="1600" dirty="0" smtClean="0">
                          <a:latin typeface="Chalkboard" charset="0"/>
                          <a:ea typeface="Chalkboard" charset="0"/>
                          <a:cs typeface="Chalkboard" charset="0"/>
                          <a:sym typeface="Symbol"/>
                        </a:rPr>
                        <a:t></a:t>
                      </a:r>
                      <a:endParaRPr lang="en-US" sz="1600" dirty="0" smtClean="0">
                        <a:solidFill>
                          <a:srgbClr val="0000FF"/>
                        </a:solidFill>
                        <a:latin typeface="Chalkboard" charset="0"/>
                        <a:ea typeface="Chalkboard" charset="0"/>
                        <a:cs typeface="Chalkboard" charset="0"/>
                      </a:endParaRPr>
                    </a:p>
                  </p:txBody>
                </p:sp>
                <p:sp>
                  <p:nvSpPr>
                    <p:cNvPr id="99" name="Text Box 7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124000" y="5013176"/>
                      <a:ext cx="639688" cy="338554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wrap="square">
                      <a:spAutoFit/>
                    </a:bodyPr>
                    <a:lstStyle/>
                    <a:p>
                      <a:pPr marL="457200" indent="-457200">
                        <a:spcBef>
                          <a:spcPct val="50000"/>
                        </a:spcBef>
                      </a:pPr>
                      <a:r>
                        <a:rPr lang="en-US" sz="1600" dirty="0" err="1" smtClean="0">
                          <a:latin typeface="Chalkboard" charset="0"/>
                          <a:ea typeface="Chalkboard" charset="0"/>
                          <a:cs typeface="Chalkboard" charset="0"/>
                        </a:rPr>
                        <a:t>coa</a:t>
                      </a:r>
                      <a:endParaRPr lang="en-US" sz="1600" dirty="0" smtClean="0">
                        <a:solidFill>
                          <a:srgbClr val="0000FF"/>
                        </a:solidFill>
                        <a:latin typeface="Chalkboard" charset="0"/>
                        <a:ea typeface="Chalkboard" charset="0"/>
                        <a:cs typeface="Chalkboard" charset="0"/>
                      </a:endParaRPr>
                    </a:p>
                  </p:txBody>
                </p:sp>
              </p:grpSp>
              <p:sp>
                <p:nvSpPr>
                  <p:cNvPr id="88" name="Text Box 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164288" y="5085184"/>
                    <a:ext cx="567680" cy="33855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square">
                    <a:spAutoFit/>
                  </a:bodyPr>
                  <a:lstStyle/>
                  <a:p>
                    <a:pPr marL="457200" indent="-457200">
                      <a:spcBef>
                        <a:spcPct val="50000"/>
                      </a:spcBef>
                    </a:pPr>
                    <a:r>
                      <a:rPr lang="en-US" sz="1600" dirty="0" smtClean="0">
                        <a:latin typeface="Chalkboard" charset="0"/>
                        <a:ea typeface="Chalkboard" charset="0"/>
                        <a:cs typeface="Chalkboard" charset="0"/>
                        <a:sym typeface="Symbol"/>
                      </a:rPr>
                      <a:t>= 1</a:t>
                    </a:r>
                    <a:endParaRPr lang="en-US" sz="1600" dirty="0" smtClean="0">
                      <a:solidFill>
                        <a:srgbClr val="0000FF"/>
                      </a:solidFill>
                      <a:latin typeface="Chalkboard" charset="0"/>
                      <a:ea typeface="Chalkboard" charset="0"/>
                      <a:cs typeface="Chalkboard" charset="0"/>
                    </a:endParaRPr>
                  </a:p>
                </p:txBody>
              </p:sp>
              <p:sp>
                <p:nvSpPr>
                  <p:cNvPr id="96" name="Double Bracket 95"/>
                  <p:cNvSpPr/>
                  <p:nvPr/>
                </p:nvSpPr>
                <p:spPr>
                  <a:xfrm>
                    <a:off x="5940152" y="4958584"/>
                    <a:ext cx="1728192" cy="622811"/>
                  </a:xfrm>
                  <a:prstGeom prst="bracketPair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>
                      <a:latin typeface="Chalkboard" charset="0"/>
                      <a:ea typeface="Chalkboard" charset="0"/>
                      <a:cs typeface="Chalkboard" charset="0"/>
                    </a:endParaRPr>
                  </a:p>
                </p:txBody>
              </p:sp>
            </p:grpSp>
          </p:grpSp>
          <p:sp>
            <p:nvSpPr>
              <p:cNvPr id="80" name="Text Box 7"/>
              <p:cNvSpPr txBox="1">
                <a:spLocks noChangeArrowheads="1"/>
              </p:cNvSpPr>
              <p:nvPr/>
            </p:nvSpPr>
            <p:spPr bwMode="auto">
              <a:xfrm>
                <a:off x="7820744" y="5261138"/>
                <a:ext cx="567680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457200" indent="-457200">
                  <a:spcBef>
                    <a:spcPct val="50000"/>
                  </a:spcBef>
                </a:pPr>
                <a:r>
                  <a:rPr lang="en-US" sz="1600" dirty="0" smtClean="0">
                    <a:latin typeface="Chalkboard" charset="0"/>
                    <a:ea typeface="Chalkboard" charset="0"/>
                    <a:cs typeface="Chalkboard" charset="0"/>
                    <a:sym typeface="Symbol"/>
                  </a:rPr>
                  <a:t></a:t>
                </a:r>
                <a:endParaRPr lang="en-US" sz="1600" dirty="0" smtClean="0">
                  <a:solidFill>
                    <a:srgbClr val="0000FF"/>
                  </a:solidFill>
                  <a:latin typeface="Chalkboard" charset="0"/>
                  <a:ea typeface="Chalkboard" charset="0"/>
                  <a:cs typeface="Chalkboard" charset="0"/>
                </a:endParaRPr>
              </a:p>
            </p:txBody>
          </p:sp>
        </p:grpSp>
      </p:grpSp>
      <p:sp>
        <p:nvSpPr>
          <p:cNvPr id="100" name="Text Box 7"/>
          <p:cNvSpPr txBox="1">
            <a:spLocks noChangeArrowheads="1"/>
          </p:cNvSpPr>
          <p:nvPr/>
        </p:nvSpPr>
        <p:spPr bwMode="auto">
          <a:xfrm>
            <a:off x="251520" y="4746630"/>
            <a:ext cx="885698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 smtClean="0">
                <a:latin typeface="Chalkboard" charset="0"/>
                <a:ea typeface="Chalkboard" charset="0"/>
                <a:cs typeface="Chalkboard" charset="0"/>
                <a:sym typeface="Symbol"/>
              </a:rPr>
              <a:t>Intuition behind the definition ?</a:t>
            </a:r>
            <a:endParaRPr lang="en-US" sz="1600" dirty="0" smtClean="0">
              <a:solidFill>
                <a:srgbClr val="0000FF"/>
              </a:solidFill>
              <a:latin typeface="Chalkboard" charset="0"/>
              <a:ea typeface="Chalkboard" charset="0"/>
              <a:cs typeface="Chalkboard" charset="0"/>
            </a:endParaRPr>
          </a:p>
        </p:txBody>
      </p:sp>
      <p:sp>
        <p:nvSpPr>
          <p:cNvPr id="101" name="Text Box 7"/>
          <p:cNvSpPr txBox="1">
            <a:spLocks noChangeArrowheads="1"/>
          </p:cNvSpPr>
          <p:nvPr/>
        </p:nvSpPr>
        <p:spPr bwMode="auto">
          <a:xfrm>
            <a:off x="323528" y="5085184"/>
            <a:ext cx="885698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 smtClean="0">
                <a:latin typeface="Chalkboard" charset="0"/>
                <a:ea typeface="Chalkboard" charset="0"/>
                <a:cs typeface="Chalkboard" charset="0"/>
                <a:sym typeface="Symbol"/>
              </a:rPr>
              <a:t>    &gt;&gt; Attacker should </a:t>
            </a:r>
            <a:r>
              <a:rPr lang="en-US" sz="1600" dirty="0" smtClean="0">
                <a:solidFill>
                  <a:srgbClr val="FF0000"/>
                </a:solidFill>
                <a:latin typeface="Chalkboard" charset="0"/>
                <a:ea typeface="Chalkboard" charset="0"/>
                <a:cs typeface="Chalkboard" charset="0"/>
                <a:sym typeface="Symbol"/>
              </a:rPr>
              <a:t>behave in the same way </a:t>
            </a:r>
            <a:r>
              <a:rPr lang="en-US" sz="1600" dirty="0" smtClean="0">
                <a:latin typeface="Chalkboard" charset="0"/>
                <a:ea typeface="Chalkboard" charset="0"/>
                <a:cs typeface="Chalkboard" charset="0"/>
                <a:sym typeface="Symbol"/>
              </a:rPr>
              <a:t>irrespective of m</a:t>
            </a:r>
            <a:r>
              <a:rPr lang="en-US" sz="1600" baseline="-25000" dirty="0" smtClean="0">
                <a:latin typeface="Chalkboard" charset="0"/>
                <a:ea typeface="Chalkboard" charset="0"/>
                <a:cs typeface="Chalkboard" charset="0"/>
                <a:sym typeface="Symbol"/>
              </a:rPr>
              <a:t>0</a:t>
            </a:r>
            <a:r>
              <a:rPr lang="en-US" sz="1600" dirty="0" smtClean="0">
                <a:latin typeface="Chalkboard" charset="0"/>
                <a:ea typeface="Chalkboard" charset="0"/>
                <a:cs typeface="Chalkboard" charset="0"/>
                <a:sym typeface="Symbol"/>
              </a:rPr>
              <a:t> or m</a:t>
            </a:r>
            <a:r>
              <a:rPr lang="en-US" sz="1600" baseline="-25000" dirty="0" smtClean="0">
                <a:latin typeface="Chalkboard" charset="0"/>
                <a:ea typeface="Chalkboard" charset="0"/>
                <a:cs typeface="Chalkboard" charset="0"/>
                <a:sym typeface="Symbol"/>
              </a:rPr>
              <a:t>1</a:t>
            </a:r>
            <a:endParaRPr lang="en-US" sz="1600" baseline="-25000" dirty="0" smtClean="0">
              <a:solidFill>
                <a:srgbClr val="0000FF"/>
              </a:solidFill>
              <a:latin typeface="Chalkboard" charset="0"/>
              <a:ea typeface="Chalkboard" charset="0"/>
              <a:cs typeface="Chalkboard" charset="0"/>
            </a:endParaRPr>
          </a:p>
        </p:txBody>
      </p:sp>
      <p:sp>
        <p:nvSpPr>
          <p:cNvPr id="102" name="Text Box 7"/>
          <p:cNvSpPr txBox="1">
            <a:spLocks noChangeArrowheads="1"/>
          </p:cNvSpPr>
          <p:nvPr/>
        </p:nvSpPr>
        <p:spPr bwMode="auto">
          <a:xfrm>
            <a:off x="539552" y="5445224"/>
            <a:ext cx="828092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 smtClean="0">
                <a:latin typeface="Chalkboard" charset="0"/>
                <a:ea typeface="Chalkboard" charset="0"/>
                <a:cs typeface="Chalkboard" charset="0"/>
                <a:sym typeface="Symbol"/>
              </a:rPr>
              <a:t>&gt;&gt; What does </a:t>
            </a:r>
            <a:r>
              <a:rPr lang="en-US" sz="1600" dirty="0" smtClean="0">
                <a:solidFill>
                  <a:srgbClr val="0000FF"/>
                </a:solidFill>
                <a:latin typeface="Chalkboard" charset="0"/>
                <a:ea typeface="Chalkboard" charset="0"/>
                <a:cs typeface="Chalkboard" charset="0"/>
                <a:sym typeface="Symbol"/>
              </a:rPr>
              <a:t>same behavior </a:t>
            </a:r>
            <a:r>
              <a:rPr lang="en-US" sz="1600" dirty="0" smtClean="0">
                <a:latin typeface="Chalkboard" charset="0"/>
                <a:ea typeface="Chalkboard" charset="0"/>
                <a:cs typeface="Chalkboard" charset="0"/>
                <a:sym typeface="Symbol"/>
              </a:rPr>
              <a:t>mean ? --- Attacker just outputs a bit</a:t>
            </a:r>
            <a:endParaRPr lang="en-US" sz="1600" baseline="-25000" dirty="0" smtClean="0">
              <a:solidFill>
                <a:srgbClr val="0000FF"/>
              </a:solidFill>
              <a:latin typeface="Chalkboard" charset="0"/>
              <a:ea typeface="Chalkboard" charset="0"/>
              <a:cs typeface="Chalkboard" charset="0"/>
            </a:endParaRPr>
          </a:p>
        </p:txBody>
      </p:sp>
      <p:sp>
        <p:nvSpPr>
          <p:cNvPr id="103" name="Text Box 7"/>
          <p:cNvSpPr txBox="1">
            <a:spLocks noChangeArrowheads="1"/>
          </p:cNvSpPr>
          <p:nvPr/>
        </p:nvSpPr>
        <p:spPr bwMode="auto">
          <a:xfrm>
            <a:off x="467544" y="5805264"/>
            <a:ext cx="867645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 smtClean="0">
                <a:latin typeface="Chalkboard" charset="0"/>
                <a:ea typeface="Chalkboard" charset="0"/>
                <a:cs typeface="Chalkboard" charset="0"/>
                <a:sym typeface="Symbol"/>
              </a:rPr>
              <a:t> &gt;&gt; Same behavior means that attacker  outputs 1  </a:t>
            </a:r>
            <a:r>
              <a:rPr lang="en-US" sz="1600" dirty="0" smtClean="0">
                <a:solidFill>
                  <a:srgbClr val="0000FF"/>
                </a:solidFill>
                <a:latin typeface="Chalkboard" charset="0"/>
                <a:ea typeface="Chalkboard" charset="0"/>
                <a:cs typeface="Chalkboard" charset="0"/>
                <a:sym typeface="Symbol"/>
              </a:rPr>
              <a:t>with almost the same probability </a:t>
            </a:r>
            <a:r>
              <a:rPr lang="en-US" sz="1600" dirty="0" smtClean="0">
                <a:latin typeface="Chalkboard" charset="0"/>
                <a:ea typeface="Chalkboard" charset="0"/>
                <a:cs typeface="Chalkboard" charset="0"/>
                <a:sym typeface="Symbol"/>
              </a:rPr>
              <a:t>in </a:t>
            </a:r>
            <a:r>
              <a:rPr lang="en-US" sz="1600" dirty="0" smtClean="0">
                <a:solidFill>
                  <a:srgbClr val="0000FF"/>
                </a:solidFill>
                <a:latin typeface="Chalkboard" charset="0"/>
                <a:ea typeface="Chalkboard" charset="0"/>
                <a:cs typeface="Chalkboard" charset="0"/>
                <a:sym typeface="Symbol"/>
              </a:rPr>
              <a:t>each case </a:t>
            </a:r>
            <a:r>
              <a:rPr lang="en-US" sz="1600" dirty="0" smtClean="0">
                <a:latin typeface="Chalkboard" charset="0"/>
                <a:ea typeface="Chalkboard" charset="0"/>
                <a:cs typeface="Chalkboard" charset="0"/>
                <a:sym typeface="Symbol"/>
              </a:rPr>
              <a:t>(irrespective of whether it sees an encryption of m</a:t>
            </a:r>
            <a:r>
              <a:rPr lang="en-US" sz="1600" baseline="-25000" dirty="0" smtClean="0">
                <a:latin typeface="Chalkboard" charset="0"/>
                <a:ea typeface="Chalkboard" charset="0"/>
                <a:cs typeface="Chalkboard" charset="0"/>
                <a:sym typeface="Symbol"/>
              </a:rPr>
              <a:t>0</a:t>
            </a:r>
            <a:r>
              <a:rPr lang="en-US" sz="1600" dirty="0" smtClean="0">
                <a:latin typeface="Chalkboard" charset="0"/>
                <a:ea typeface="Chalkboard" charset="0"/>
                <a:cs typeface="Chalkboard" charset="0"/>
                <a:sym typeface="Symbol"/>
              </a:rPr>
              <a:t> or m</a:t>
            </a:r>
            <a:r>
              <a:rPr lang="en-US" sz="1600" baseline="-25000" dirty="0" smtClean="0">
                <a:latin typeface="Chalkboard" charset="0"/>
                <a:ea typeface="Chalkboard" charset="0"/>
                <a:cs typeface="Chalkboard" charset="0"/>
                <a:sym typeface="Symbol"/>
              </a:rPr>
              <a:t>1</a:t>
            </a:r>
            <a:r>
              <a:rPr lang="en-US" sz="1600" dirty="0" smtClean="0">
                <a:latin typeface="Chalkboard" charset="0"/>
                <a:ea typeface="Chalkboard" charset="0"/>
                <a:cs typeface="Chalkboard" charset="0"/>
                <a:sym typeface="Symbol"/>
              </a:rPr>
              <a:t>)</a:t>
            </a:r>
            <a:endParaRPr lang="en-US" sz="1600" baseline="-25000" dirty="0" smtClean="0">
              <a:solidFill>
                <a:srgbClr val="0000FF"/>
              </a:solidFill>
              <a:latin typeface="Chalkboard" charset="0"/>
              <a:ea typeface="Chalkboard" charset="0"/>
              <a:cs typeface="Chalkboard" charset="0"/>
            </a:endParaRPr>
          </a:p>
        </p:txBody>
      </p:sp>
      <p:cxnSp>
        <p:nvCxnSpPr>
          <p:cNvPr id="59" name="Straight Connector 58"/>
          <p:cNvCxnSpPr/>
          <p:nvPr/>
        </p:nvCxnSpPr>
        <p:spPr>
          <a:xfrm>
            <a:off x="0" y="836712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36512" y="4653136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Text Box 7"/>
          <p:cNvSpPr txBox="1">
            <a:spLocks noChangeArrowheads="1"/>
          </p:cNvSpPr>
          <p:nvPr/>
        </p:nvSpPr>
        <p:spPr bwMode="auto">
          <a:xfrm>
            <a:off x="6588224" y="1052736"/>
            <a:ext cx="150378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1400" dirty="0" smtClean="0">
                <a:latin typeface="Chalkboard" charset="0"/>
                <a:ea typeface="Chalkboard" charset="0"/>
                <a:cs typeface="Chalkboard" charset="0"/>
                <a:sym typeface="Symbol"/>
              </a:rPr>
              <a:t>Challenger</a:t>
            </a:r>
            <a:endParaRPr lang="en-US" sz="1400" dirty="0" smtClean="0">
              <a:solidFill>
                <a:srgbClr val="0000FF"/>
              </a:solidFill>
              <a:latin typeface="Chalkboard" charset="0"/>
              <a:ea typeface="Chalkboard" charset="0"/>
              <a:cs typeface="Chalkboard" charset="0"/>
            </a:endParaRPr>
          </a:p>
        </p:txBody>
      </p:sp>
      <p:sp>
        <p:nvSpPr>
          <p:cNvPr id="60" name="日期占位符 5"/>
          <p:cNvSpPr>
            <a:spLocks noGrp="1"/>
          </p:cNvSpPr>
          <p:nvPr>
            <p:ph type="dt" sz="half" idx="10"/>
          </p:nvPr>
        </p:nvSpPr>
        <p:spPr>
          <a:xfrm>
            <a:off x="11088" y="6396525"/>
            <a:ext cx="2133600" cy="268139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1200" smtClean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Wed, 26/9/2018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76" name="页脚占位符 9"/>
          <p:cNvSpPr>
            <a:spLocks noGrp="1"/>
          </p:cNvSpPr>
          <p:nvPr>
            <p:ph type="ftr" sz="quarter" idx="11"/>
          </p:nvPr>
        </p:nvSpPr>
        <p:spPr>
          <a:xfrm>
            <a:off x="3124200" y="6381328"/>
            <a:ext cx="2895600" cy="268139"/>
          </a:xfrm>
        </p:spPr>
        <p:txBody>
          <a:bodyPr/>
          <a:lstStyle/>
          <a:p>
            <a:pPr>
              <a:defRPr/>
            </a:pPr>
            <a:r>
              <a:rPr lang="en-US" sz="1200" smtClean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S8101034Q-Modern Cryptography-Lect5.1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81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8280216" y="6389241"/>
            <a:ext cx="406584" cy="352127"/>
          </a:xfrm>
        </p:spPr>
        <p:txBody>
          <a:bodyPr/>
          <a:lstStyle/>
          <a:p>
            <a:pPr>
              <a:defRPr/>
            </a:pPr>
            <a:fld id="{34241976-2E34-413D-BF40-6B1BB9955E62}" type="slidenum">
              <a:rPr lang="en-US" sz="1100" smtClean="0">
                <a:solidFill>
                  <a:schemeClr val="bg1">
                    <a:lumMod val="65000"/>
                  </a:schemeClr>
                </a:solidFill>
              </a:rPr>
              <a:pPr>
                <a:defRPr/>
              </a:pPr>
              <a:t>12</a:t>
            </a:fld>
            <a:endParaRPr 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0289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/>
      <p:bldP spid="101" grpId="0"/>
      <p:bldP spid="102" grpId="0"/>
      <p:bldP spid="10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/>
          <p:cNvSpPr/>
          <p:nvPr/>
        </p:nvSpPr>
        <p:spPr>
          <a:xfrm>
            <a:off x="179512" y="4653136"/>
            <a:ext cx="8784976" cy="1581854"/>
          </a:xfrm>
          <a:prstGeom prst="rect">
            <a:avLst/>
          </a:prstGeom>
          <a:solidFill>
            <a:schemeClr val="accent5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Calibri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79512" y="2420888"/>
            <a:ext cx="8784976" cy="1365830"/>
          </a:xfrm>
          <a:prstGeom prst="rect">
            <a:avLst/>
          </a:prstGeom>
          <a:solidFill>
            <a:schemeClr val="accent5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Calibri" pitchFamily="34" charset="0"/>
            </a:endParaRPr>
          </a:p>
        </p:txBody>
      </p:sp>
      <p:sp>
        <p:nvSpPr>
          <p:cNvPr id="20" name="Rectangle 2"/>
          <p:cNvSpPr txBox="1">
            <a:spLocks noChangeArrowheads="1"/>
          </p:cNvSpPr>
          <p:nvPr/>
        </p:nvSpPr>
        <p:spPr>
          <a:xfrm>
            <a:off x="467544" y="-27384"/>
            <a:ext cx="8496944" cy="936104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US" sz="3600" kern="0" dirty="0" smtClean="0">
                <a:solidFill>
                  <a:srgbClr val="009900"/>
                </a:solidFill>
                <a:latin typeface="Calibri" pitchFamily="34" charset="0"/>
                <a:ea typeface="Chalkboard" charset="0"/>
                <a:cs typeface="Chalkboard" charset="0"/>
              </a:rPr>
              <a:t> Equivalent formulation</a:t>
            </a:r>
            <a:endParaRPr lang="en-US" sz="3600" kern="0" dirty="0">
              <a:solidFill>
                <a:srgbClr val="009900"/>
              </a:solidFill>
              <a:latin typeface="Calibri" pitchFamily="34" charset="0"/>
              <a:ea typeface="Chalkboard" charset="0"/>
              <a:cs typeface="Chalkboard" charset="0"/>
            </a:endParaRPr>
          </a:p>
        </p:txBody>
      </p:sp>
      <p:grpSp>
        <p:nvGrpSpPr>
          <p:cNvPr id="10" name="Group 81"/>
          <p:cNvGrpSpPr/>
          <p:nvPr/>
        </p:nvGrpSpPr>
        <p:grpSpPr>
          <a:xfrm>
            <a:off x="323528" y="692696"/>
            <a:ext cx="8272536" cy="877744"/>
            <a:chOff x="-611883" y="4869160"/>
            <a:chExt cx="10377549" cy="877744"/>
          </a:xfrm>
        </p:grpSpPr>
        <p:sp>
          <p:nvSpPr>
            <p:cNvPr id="81" name="Text Box 7"/>
            <p:cNvSpPr txBox="1">
              <a:spLocks noChangeArrowheads="1"/>
            </p:cNvSpPr>
            <p:nvPr/>
          </p:nvSpPr>
          <p:spPr bwMode="auto">
            <a:xfrm>
              <a:off x="251520" y="5135706"/>
              <a:ext cx="842493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endParaRPr lang="en-US" sz="2000" dirty="0" smtClean="0">
                <a:solidFill>
                  <a:srgbClr val="0000FF"/>
                </a:solidFill>
                <a:latin typeface="Chalkboard" charset="0"/>
                <a:ea typeface="Chalkboard" charset="0"/>
                <a:cs typeface="Chalkboard" charset="0"/>
              </a:endParaRPr>
            </a:p>
          </p:txBody>
        </p:sp>
        <p:grpSp>
          <p:nvGrpSpPr>
            <p:cNvPr id="12" name="Group 54"/>
            <p:cNvGrpSpPr/>
            <p:nvPr/>
          </p:nvGrpSpPr>
          <p:grpSpPr>
            <a:xfrm>
              <a:off x="-611883" y="4869160"/>
              <a:ext cx="10377549" cy="877744"/>
              <a:chOff x="-5860083" y="5013176"/>
              <a:chExt cx="10377549" cy="877744"/>
            </a:xfrm>
          </p:grpSpPr>
          <p:sp>
            <p:nvSpPr>
              <p:cNvPr id="97" name="Text Box 7"/>
              <p:cNvSpPr txBox="1">
                <a:spLocks noChangeArrowheads="1"/>
              </p:cNvSpPr>
              <p:nvPr/>
            </p:nvSpPr>
            <p:spPr bwMode="auto">
              <a:xfrm>
                <a:off x="-5860083" y="5229200"/>
                <a:ext cx="10377549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457200" indent="-457200">
                  <a:spcBef>
                    <a:spcPct val="50000"/>
                  </a:spcBef>
                </a:pPr>
                <a:r>
                  <a:rPr lang="en-US" sz="2400" dirty="0" err="1" smtClean="0">
                    <a:latin typeface="Calibri" pitchFamily="34" charset="0"/>
                    <a:ea typeface="Chalkboard" charset="0"/>
                    <a:cs typeface="Chalkboard" charset="0"/>
                  </a:rPr>
                  <a:t>PrivK</a:t>
                </a:r>
                <a:r>
                  <a:rPr lang="en-US" sz="2400" dirty="0" smtClean="0">
                    <a:latin typeface="Calibri" pitchFamily="34" charset="0"/>
                    <a:ea typeface="Chalkboard" charset="0"/>
                    <a:cs typeface="Chalkboard" charset="0"/>
                  </a:rPr>
                  <a:t>      (n, b) : the experiment with </a:t>
                </a:r>
                <a:r>
                  <a:rPr lang="en-US" sz="2400" dirty="0" err="1" smtClean="0">
                    <a:solidFill>
                      <a:srgbClr val="0000FF"/>
                    </a:solidFill>
                    <a:latin typeface="Calibri" pitchFamily="34" charset="0"/>
                    <a:ea typeface="Chalkboard" charset="0"/>
                    <a:cs typeface="Chalkboard" charset="0"/>
                  </a:rPr>
                  <a:t>m</a:t>
                </a:r>
                <a:r>
                  <a:rPr lang="en-US" sz="2400" baseline="-25000" dirty="0" err="1" smtClean="0">
                    <a:solidFill>
                      <a:srgbClr val="0000FF"/>
                    </a:solidFill>
                    <a:latin typeface="Calibri" pitchFamily="34" charset="0"/>
                    <a:ea typeface="Chalkboard" charset="0"/>
                    <a:cs typeface="Chalkboard" charset="0"/>
                  </a:rPr>
                  <a:t>b</a:t>
                </a:r>
                <a:r>
                  <a:rPr lang="en-US" sz="2400" dirty="0" smtClean="0">
                    <a:solidFill>
                      <a:srgbClr val="0000FF"/>
                    </a:solidFill>
                    <a:latin typeface="Calibri" pitchFamily="34" charset="0"/>
                    <a:ea typeface="Chalkboard" charset="0"/>
                    <a:cs typeface="Chalkboard" charset="0"/>
                  </a:rPr>
                  <a:t> </a:t>
                </a:r>
                <a:r>
                  <a:rPr lang="en-US" sz="2400" dirty="0" smtClean="0">
                    <a:latin typeface="Calibri" pitchFamily="34" charset="0"/>
                    <a:ea typeface="Chalkboard" charset="0"/>
                    <a:cs typeface="Chalkboard" charset="0"/>
                  </a:rPr>
                  <a:t>selected by challenger</a:t>
                </a:r>
                <a:endParaRPr lang="en-US" sz="2400" dirty="0" smtClean="0">
                  <a:solidFill>
                    <a:srgbClr val="0000FF"/>
                  </a:solidFill>
                  <a:latin typeface="Calibri" pitchFamily="34" charset="0"/>
                  <a:ea typeface="Chalkboard" charset="0"/>
                  <a:cs typeface="Chalkboard" charset="0"/>
                </a:endParaRPr>
              </a:p>
            </p:txBody>
          </p:sp>
          <p:sp>
            <p:nvSpPr>
              <p:cNvPr id="98" name="Text Box 7"/>
              <p:cNvSpPr txBox="1">
                <a:spLocks noChangeArrowheads="1"/>
              </p:cNvSpPr>
              <p:nvPr/>
            </p:nvSpPr>
            <p:spPr bwMode="auto">
              <a:xfrm>
                <a:off x="-5032831" y="5521588"/>
                <a:ext cx="1038105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457200" indent="-457200">
                  <a:spcBef>
                    <a:spcPct val="50000"/>
                  </a:spcBef>
                </a:pPr>
                <a:r>
                  <a:rPr lang="en-US" dirty="0" smtClean="0">
                    <a:latin typeface="Calibri" pitchFamily="34" charset="0"/>
                    <a:ea typeface="Chalkboard" charset="0"/>
                    <a:cs typeface="Chalkboard" charset="0"/>
                  </a:rPr>
                  <a:t>A</a:t>
                </a:r>
                <a:r>
                  <a:rPr lang="en-US" dirty="0">
                    <a:latin typeface="Calibri" pitchFamily="34" charset="0"/>
                    <a:ea typeface="Chalkboard" charset="0"/>
                    <a:cs typeface="Chalkboard" charset="0"/>
                  </a:rPr>
                  <a:t>,</a:t>
                </a:r>
                <a:r>
                  <a:rPr lang="en-US" dirty="0" smtClean="0">
                    <a:latin typeface="Calibri" pitchFamily="34" charset="0"/>
                    <a:ea typeface="Chalkboard" charset="0"/>
                    <a:cs typeface="Chalkboard" charset="0"/>
                    <a:sym typeface="Symbol"/>
                  </a:rPr>
                  <a:t></a:t>
                </a:r>
                <a:endParaRPr lang="en-US" dirty="0" smtClean="0">
                  <a:solidFill>
                    <a:srgbClr val="0000FF"/>
                  </a:solidFill>
                  <a:latin typeface="Calibri" pitchFamily="34" charset="0"/>
                  <a:ea typeface="Chalkboard" charset="0"/>
                  <a:cs typeface="Chalkboard" charset="0"/>
                </a:endParaRPr>
              </a:p>
            </p:txBody>
          </p:sp>
          <p:sp>
            <p:nvSpPr>
              <p:cNvPr id="99" name="Text Box 7"/>
              <p:cNvSpPr txBox="1">
                <a:spLocks noChangeArrowheads="1"/>
              </p:cNvSpPr>
              <p:nvPr/>
            </p:nvSpPr>
            <p:spPr bwMode="auto">
              <a:xfrm>
                <a:off x="-5012132" y="5013176"/>
                <a:ext cx="639688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457200" indent="-457200">
                  <a:spcBef>
                    <a:spcPct val="50000"/>
                  </a:spcBef>
                </a:pPr>
                <a:r>
                  <a:rPr lang="en-US" dirty="0" err="1" smtClean="0">
                    <a:latin typeface="Calibri" pitchFamily="34" charset="0"/>
                    <a:ea typeface="Chalkboard" charset="0"/>
                    <a:cs typeface="Chalkboard" charset="0"/>
                  </a:rPr>
                  <a:t>coa</a:t>
                </a:r>
                <a:endParaRPr lang="en-US" dirty="0" smtClean="0">
                  <a:solidFill>
                    <a:srgbClr val="0000FF"/>
                  </a:solidFill>
                  <a:latin typeface="Calibri" pitchFamily="34" charset="0"/>
                  <a:ea typeface="Chalkboard" charset="0"/>
                  <a:cs typeface="Chalkboard" charset="0"/>
                </a:endParaRPr>
              </a:p>
            </p:txBody>
          </p:sp>
        </p:grpSp>
      </p:grpSp>
      <p:grpSp>
        <p:nvGrpSpPr>
          <p:cNvPr id="85" name="Group 84"/>
          <p:cNvGrpSpPr/>
          <p:nvPr/>
        </p:nvGrpSpPr>
        <p:grpSpPr>
          <a:xfrm>
            <a:off x="-108520" y="1412776"/>
            <a:ext cx="8424936" cy="851431"/>
            <a:chOff x="179512" y="5178678"/>
            <a:chExt cx="8424936" cy="851431"/>
          </a:xfrm>
        </p:grpSpPr>
        <p:grpSp>
          <p:nvGrpSpPr>
            <p:cNvPr id="59" name="Group 81"/>
            <p:cNvGrpSpPr/>
            <p:nvPr/>
          </p:nvGrpSpPr>
          <p:grpSpPr>
            <a:xfrm>
              <a:off x="179512" y="5178678"/>
              <a:ext cx="8424936" cy="832158"/>
              <a:chOff x="251520" y="4869160"/>
              <a:chExt cx="8424936" cy="832158"/>
            </a:xfrm>
          </p:grpSpPr>
          <p:sp>
            <p:nvSpPr>
              <p:cNvPr id="60" name="Text Box 7"/>
              <p:cNvSpPr txBox="1">
                <a:spLocks noChangeArrowheads="1"/>
              </p:cNvSpPr>
              <p:nvPr/>
            </p:nvSpPr>
            <p:spPr bwMode="auto">
              <a:xfrm>
                <a:off x="251520" y="5135706"/>
                <a:ext cx="8424936" cy="523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457200" indent="-457200">
                  <a:spcBef>
                    <a:spcPct val="50000"/>
                  </a:spcBef>
                </a:pPr>
                <a:endParaRPr lang="en-US" sz="2800" dirty="0" smtClean="0">
                  <a:solidFill>
                    <a:srgbClr val="0000FF"/>
                  </a:solidFill>
                  <a:latin typeface="Calibri" pitchFamily="34" charset="0"/>
                  <a:ea typeface="Chalkboard" charset="0"/>
                  <a:cs typeface="Chalkboard" charset="0"/>
                </a:endParaRPr>
              </a:p>
            </p:txBody>
          </p:sp>
          <p:grpSp>
            <p:nvGrpSpPr>
              <p:cNvPr id="67" name="Group 54"/>
              <p:cNvGrpSpPr/>
              <p:nvPr/>
            </p:nvGrpSpPr>
            <p:grpSpPr>
              <a:xfrm>
                <a:off x="539552" y="4869160"/>
                <a:ext cx="7416824" cy="832158"/>
                <a:chOff x="-4708648" y="5013176"/>
                <a:chExt cx="7416824" cy="832158"/>
              </a:xfrm>
            </p:grpSpPr>
            <p:sp>
              <p:nvSpPr>
                <p:cNvPr id="71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-4708648" y="5229200"/>
                  <a:ext cx="7416824" cy="4001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pPr marL="457200" indent="-457200">
                    <a:spcBef>
                      <a:spcPct val="50000"/>
                    </a:spcBef>
                  </a:pPr>
                  <a:r>
                    <a:rPr lang="en-US" sz="2000" dirty="0" smtClean="0">
                      <a:latin typeface="Calibri" pitchFamily="34" charset="0"/>
                      <a:ea typeface="Chalkboard" charset="0"/>
                      <a:cs typeface="Chalkboard" charset="0"/>
                    </a:rPr>
                    <a:t>Output(</a:t>
                  </a:r>
                  <a:r>
                    <a:rPr lang="en-US" sz="2000" dirty="0" err="1" smtClean="0">
                      <a:latin typeface="Calibri" pitchFamily="34" charset="0"/>
                      <a:ea typeface="Chalkboard" charset="0"/>
                      <a:cs typeface="Chalkboard" charset="0"/>
                    </a:rPr>
                    <a:t>PrivK</a:t>
                  </a:r>
                  <a:r>
                    <a:rPr lang="en-US" sz="2000" dirty="0" smtClean="0">
                      <a:latin typeface="Calibri" pitchFamily="34" charset="0"/>
                      <a:ea typeface="Chalkboard" charset="0"/>
                      <a:cs typeface="Chalkboard" charset="0"/>
                    </a:rPr>
                    <a:t>     (n, b)) : </a:t>
                  </a:r>
                  <a:r>
                    <a:rPr lang="en-US" sz="2000" dirty="0" smtClean="0">
                      <a:solidFill>
                        <a:srgbClr val="0000FF"/>
                      </a:solidFill>
                      <a:latin typeface="Calibri" pitchFamily="34" charset="0"/>
                      <a:ea typeface="Chalkboard" charset="0"/>
                      <a:cs typeface="Chalkboard" charset="0"/>
                    </a:rPr>
                    <a:t>output bit of the attacker </a:t>
                  </a:r>
                  <a:r>
                    <a:rPr lang="en-US" sz="2000" dirty="0" smtClean="0">
                      <a:latin typeface="Calibri" pitchFamily="34" charset="0"/>
                      <a:ea typeface="Chalkboard" charset="0"/>
                      <a:cs typeface="Chalkboard" charset="0"/>
                    </a:rPr>
                    <a:t>during </a:t>
                  </a:r>
                  <a:endParaRPr lang="en-US" sz="2000" dirty="0" smtClean="0">
                    <a:solidFill>
                      <a:srgbClr val="0000FF"/>
                    </a:solidFill>
                    <a:latin typeface="Calibri" pitchFamily="34" charset="0"/>
                    <a:ea typeface="Chalkboard" charset="0"/>
                    <a:cs typeface="Chalkboard" charset="0"/>
                  </a:endParaRPr>
                </a:p>
              </p:txBody>
            </p:sp>
            <p:sp>
              <p:nvSpPr>
                <p:cNvPr id="74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-3412504" y="5445224"/>
                  <a:ext cx="936104" cy="4001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pPr marL="457200" indent="-457200">
                    <a:spcBef>
                      <a:spcPct val="50000"/>
                    </a:spcBef>
                  </a:pPr>
                  <a:r>
                    <a:rPr lang="en-US" sz="2000" dirty="0" smtClean="0">
                      <a:latin typeface="Calibri" pitchFamily="34" charset="0"/>
                      <a:ea typeface="Chalkboard" charset="0"/>
                      <a:cs typeface="Chalkboard" charset="0"/>
                    </a:rPr>
                    <a:t>A, </a:t>
                  </a:r>
                  <a:r>
                    <a:rPr lang="en-US" sz="2000" dirty="0" smtClean="0">
                      <a:latin typeface="Calibri" pitchFamily="34" charset="0"/>
                      <a:ea typeface="Chalkboard" charset="0"/>
                      <a:cs typeface="Chalkboard" charset="0"/>
                      <a:sym typeface="Symbol"/>
                    </a:rPr>
                    <a:t></a:t>
                  </a:r>
                  <a:endParaRPr lang="en-US" sz="2000" dirty="0" smtClean="0">
                    <a:solidFill>
                      <a:srgbClr val="0000FF"/>
                    </a:solidFill>
                    <a:latin typeface="Calibri" pitchFamily="34" charset="0"/>
                    <a:ea typeface="Chalkboard" charset="0"/>
                    <a:cs typeface="Chalkboard" charset="0"/>
                  </a:endParaRPr>
                </a:p>
              </p:txBody>
            </p:sp>
            <p:sp>
              <p:nvSpPr>
                <p:cNvPr id="76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-3395914" y="5013176"/>
                  <a:ext cx="631482" cy="4001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pPr marL="457200" indent="-457200">
                    <a:spcBef>
                      <a:spcPct val="50000"/>
                    </a:spcBef>
                  </a:pPr>
                  <a:r>
                    <a:rPr lang="en-US" sz="2000" dirty="0" err="1" smtClean="0">
                      <a:latin typeface="Calibri" pitchFamily="34" charset="0"/>
                      <a:ea typeface="Chalkboard" charset="0"/>
                      <a:cs typeface="Chalkboard" charset="0"/>
                    </a:rPr>
                    <a:t>coa</a:t>
                  </a:r>
                  <a:endParaRPr lang="en-US" sz="2000" dirty="0" smtClean="0">
                    <a:solidFill>
                      <a:srgbClr val="0000FF"/>
                    </a:solidFill>
                    <a:latin typeface="Calibri" pitchFamily="34" charset="0"/>
                    <a:ea typeface="Chalkboard" charset="0"/>
                    <a:cs typeface="Chalkboard" charset="0"/>
                  </a:endParaRPr>
                </a:p>
              </p:txBody>
            </p:sp>
          </p:grpSp>
        </p:grpSp>
        <p:grpSp>
          <p:nvGrpSpPr>
            <p:cNvPr id="84" name="Group 83"/>
            <p:cNvGrpSpPr/>
            <p:nvPr/>
          </p:nvGrpSpPr>
          <p:grpSpPr>
            <a:xfrm>
              <a:off x="5684375" y="5178678"/>
              <a:ext cx="2448272" cy="851431"/>
              <a:chOff x="3020079" y="5776228"/>
              <a:chExt cx="2448272" cy="851431"/>
            </a:xfrm>
          </p:grpSpPr>
          <p:sp>
            <p:nvSpPr>
              <p:cNvPr id="78" name="Text Box 7"/>
              <p:cNvSpPr txBox="1">
                <a:spLocks noChangeArrowheads="1"/>
              </p:cNvSpPr>
              <p:nvPr/>
            </p:nvSpPr>
            <p:spPr bwMode="auto">
              <a:xfrm>
                <a:off x="3020079" y="5976283"/>
                <a:ext cx="2448272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457200" indent="-457200">
                  <a:spcBef>
                    <a:spcPct val="50000"/>
                  </a:spcBef>
                </a:pPr>
                <a:r>
                  <a:rPr lang="en-US" sz="2000" dirty="0" smtClean="0">
                    <a:latin typeface="Calibri" pitchFamily="34" charset="0"/>
                    <a:ea typeface="Chalkboard" charset="0"/>
                    <a:cs typeface="Chalkboard" charset="0"/>
                  </a:rPr>
                  <a:t>           </a:t>
                </a:r>
                <a:r>
                  <a:rPr lang="en-US" sz="2000" dirty="0" err="1" smtClean="0">
                    <a:latin typeface="Calibri" pitchFamily="34" charset="0"/>
                    <a:ea typeface="Chalkboard" charset="0"/>
                    <a:cs typeface="Chalkboard" charset="0"/>
                  </a:rPr>
                  <a:t>PrivK</a:t>
                </a:r>
                <a:r>
                  <a:rPr lang="en-US" sz="2000" dirty="0" smtClean="0">
                    <a:latin typeface="Calibri" pitchFamily="34" charset="0"/>
                    <a:ea typeface="Chalkboard" charset="0"/>
                    <a:cs typeface="Chalkboard" charset="0"/>
                  </a:rPr>
                  <a:t>     (n, b))  </a:t>
                </a:r>
                <a:endParaRPr lang="en-US" sz="2000" dirty="0" smtClean="0">
                  <a:solidFill>
                    <a:srgbClr val="0000FF"/>
                  </a:solidFill>
                  <a:latin typeface="Calibri" pitchFamily="34" charset="0"/>
                  <a:ea typeface="Chalkboard" charset="0"/>
                  <a:cs typeface="Chalkboard" charset="0"/>
                </a:endParaRPr>
              </a:p>
            </p:txBody>
          </p:sp>
          <p:sp>
            <p:nvSpPr>
              <p:cNvPr id="79" name="Text Box 7"/>
              <p:cNvSpPr txBox="1">
                <a:spLocks noChangeArrowheads="1"/>
              </p:cNvSpPr>
              <p:nvPr/>
            </p:nvSpPr>
            <p:spPr bwMode="auto">
              <a:xfrm>
                <a:off x="4148336" y="6227549"/>
                <a:ext cx="639688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457200" indent="-457200">
                  <a:spcBef>
                    <a:spcPct val="50000"/>
                  </a:spcBef>
                </a:pPr>
                <a:r>
                  <a:rPr lang="en-US" sz="2000" dirty="0" smtClean="0">
                    <a:latin typeface="Calibri" pitchFamily="34" charset="0"/>
                    <a:ea typeface="Chalkboard" charset="0"/>
                    <a:cs typeface="Chalkboard" charset="0"/>
                  </a:rPr>
                  <a:t>A,</a:t>
                </a:r>
                <a:r>
                  <a:rPr lang="en-US" sz="2000" dirty="0" smtClean="0">
                    <a:latin typeface="Calibri" pitchFamily="34" charset="0"/>
                    <a:ea typeface="Chalkboard" charset="0"/>
                    <a:cs typeface="Chalkboard" charset="0"/>
                    <a:sym typeface="Symbol"/>
                  </a:rPr>
                  <a:t></a:t>
                </a:r>
                <a:endParaRPr lang="en-US" sz="2000" dirty="0" smtClean="0">
                  <a:solidFill>
                    <a:srgbClr val="0000FF"/>
                  </a:solidFill>
                  <a:latin typeface="Calibri" pitchFamily="34" charset="0"/>
                  <a:ea typeface="Chalkboard" charset="0"/>
                  <a:cs typeface="Chalkboard" charset="0"/>
                </a:endParaRPr>
              </a:p>
            </p:txBody>
          </p:sp>
          <p:sp>
            <p:nvSpPr>
              <p:cNvPr id="83" name="Text Box 7"/>
              <p:cNvSpPr txBox="1">
                <a:spLocks noChangeArrowheads="1"/>
              </p:cNvSpPr>
              <p:nvPr/>
            </p:nvSpPr>
            <p:spPr bwMode="auto">
              <a:xfrm>
                <a:off x="4148336" y="5776228"/>
                <a:ext cx="639688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457200" indent="-457200">
                  <a:spcBef>
                    <a:spcPct val="50000"/>
                  </a:spcBef>
                </a:pPr>
                <a:r>
                  <a:rPr lang="en-US" sz="2000" dirty="0" err="1" smtClean="0">
                    <a:latin typeface="Calibri" pitchFamily="34" charset="0"/>
                    <a:ea typeface="Chalkboard" charset="0"/>
                    <a:cs typeface="Chalkboard" charset="0"/>
                  </a:rPr>
                  <a:t>coa</a:t>
                </a:r>
                <a:endParaRPr lang="en-US" sz="2000" dirty="0" smtClean="0">
                  <a:solidFill>
                    <a:srgbClr val="0000FF"/>
                  </a:solidFill>
                  <a:latin typeface="Calibri" pitchFamily="34" charset="0"/>
                  <a:ea typeface="Chalkboard" charset="0"/>
                  <a:cs typeface="Chalkboard" charset="0"/>
                </a:endParaRPr>
              </a:p>
            </p:txBody>
          </p:sp>
        </p:grpSp>
      </p:grpSp>
      <p:sp>
        <p:nvSpPr>
          <p:cNvPr id="87" name="Text Box 7"/>
          <p:cNvSpPr txBox="1">
            <a:spLocks noChangeArrowheads="1"/>
          </p:cNvSpPr>
          <p:nvPr/>
        </p:nvSpPr>
        <p:spPr bwMode="auto">
          <a:xfrm>
            <a:off x="179512" y="2420888"/>
            <a:ext cx="896448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 smtClean="0">
                <a:latin typeface="Calibri" pitchFamily="34" charset="0"/>
                <a:ea typeface="Chalkboard" charset="0"/>
                <a:cs typeface="Chalkboard" charset="0"/>
                <a:sym typeface="Symbol"/>
              </a:rPr>
              <a:t>Definition 3.9:  = (Gen, Enc, Dec) is </a:t>
            </a:r>
            <a:r>
              <a:rPr lang="en-US" sz="2000" dirty="0" err="1" smtClean="0">
                <a:latin typeface="Calibri" pitchFamily="34" charset="0"/>
                <a:ea typeface="Chalkboard" charset="0"/>
                <a:cs typeface="Chalkboard" charset="0"/>
                <a:sym typeface="Symbol"/>
              </a:rPr>
              <a:t>coa</a:t>
            </a:r>
            <a:r>
              <a:rPr lang="en-US" sz="2000" dirty="0" smtClean="0">
                <a:latin typeface="Calibri" pitchFamily="34" charset="0"/>
                <a:ea typeface="Chalkboard" charset="0"/>
                <a:cs typeface="Chalkboard" charset="0"/>
                <a:sym typeface="Symbol"/>
              </a:rPr>
              <a:t>-secure if for </a:t>
            </a:r>
            <a:r>
              <a:rPr lang="en-US" sz="2000" dirty="0" smtClean="0">
                <a:solidFill>
                  <a:srgbClr val="0000FF"/>
                </a:solidFill>
                <a:latin typeface="Calibri" pitchFamily="34" charset="0"/>
                <a:ea typeface="Chalkboard" charset="0"/>
                <a:cs typeface="Chalkboard" charset="0"/>
                <a:sym typeface="Symbol"/>
              </a:rPr>
              <a:t>every PPT adversary A</a:t>
            </a:r>
            <a:r>
              <a:rPr lang="en-US" sz="2000" dirty="0" smtClean="0">
                <a:latin typeface="Calibri" pitchFamily="34" charset="0"/>
                <a:ea typeface="Chalkboard" charset="0"/>
                <a:cs typeface="Chalkboard" charset="0"/>
                <a:sym typeface="Symbol"/>
              </a:rPr>
              <a:t>, there is a </a:t>
            </a:r>
            <a:r>
              <a:rPr lang="en-US" sz="2000" dirty="0" smtClean="0">
                <a:solidFill>
                  <a:srgbClr val="0000FF"/>
                </a:solidFill>
                <a:latin typeface="Calibri" pitchFamily="34" charset="0"/>
                <a:ea typeface="Chalkboard" charset="0"/>
                <a:cs typeface="Chalkboard" charset="0"/>
                <a:sym typeface="Symbol"/>
              </a:rPr>
              <a:t>negligible function </a:t>
            </a:r>
            <a:r>
              <a:rPr lang="en-US" sz="2000" dirty="0" err="1" smtClean="0">
                <a:solidFill>
                  <a:srgbClr val="0000FF"/>
                </a:solidFill>
                <a:latin typeface="Calibri" pitchFamily="34" charset="0"/>
                <a:ea typeface="Chalkboard" charset="0"/>
                <a:cs typeface="Chalkboard" charset="0"/>
                <a:sym typeface="Symbol"/>
              </a:rPr>
              <a:t>negl</a:t>
            </a:r>
            <a:r>
              <a:rPr lang="en-US" sz="2000" dirty="0" smtClean="0">
                <a:latin typeface="Calibri" pitchFamily="34" charset="0"/>
                <a:ea typeface="Chalkboard" charset="0"/>
                <a:cs typeface="Chalkboard" charset="0"/>
                <a:sym typeface="Symbol"/>
              </a:rPr>
              <a:t>, such that :</a:t>
            </a:r>
            <a:endParaRPr lang="en-US" sz="2000" dirty="0" smtClean="0">
              <a:solidFill>
                <a:srgbClr val="0000FF"/>
              </a:solidFill>
              <a:latin typeface="Calibri" pitchFamily="34" charset="0"/>
              <a:ea typeface="Chalkboard" charset="0"/>
              <a:cs typeface="Chalkboard" charset="0"/>
            </a:endParaRPr>
          </a:p>
        </p:txBody>
      </p:sp>
      <p:grpSp>
        <p:nvGrpSpPr>
          <p:cNvPr id="104" name="Group 54"/>
          <p:cNvGrpSpPr/>
          <p:nvPr/>
        </p:nvGrpSpPr>
        <p:grpSpPr>
          <a:xfrm>
            <a:off x="899592" y="2996952"/>
            <a:ext cx="3600400" cy="923910"/>
            <a:chOff x="-4708648" y="5013176"/>
            <a:chExt cx="3096344" cy="923910"/>
          </a:xfrm>
        </p:grpSpPr>
        <p:sp>
          <p:nvSpPr>
            <p:cNvPr id="105" name="Text Box 7"/>
            <p:cNvSpPr txBox="1">
              <a:spLocks noChangeArrowheads="1"/>
            </p:cNvSpPr>
            <p:nvPr/>
          </p:nvSpPr>
          <p:spPr bwMode="auto">
            <a:xfrm>
              <a:off x="-4708648" y="5229200"/>
              <a:ext cx="3096344" cy="7078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sz="2000" dirty="0" smtClean="0">
                  <a:latin typeface="Calibri" pitchFamily="34" charset="0"/>
                  <a:ea typeface="Chalkboard" charset="0"/>
                  <a:cs typeface="Chalkboard" charset="0"/>
                </a:rPr>
                <a:t>Pr[Output(</a:t>
              </a:r>
              <a:r>
                <a:rPr lang="en-US" sz="2000" dirty="0" err="1" smtClean="0">
                  <a:latin typeface="Calibri" pitchFamily="34" charset="0"/>
                  <a:ea typeface="Chalkboard" charset="0"/>
                  <a:cs typeface="Chalkboard" charset="0"/>
                </a:rPr>
                <a:t>PrivK</a:t>
              </a:r>
              <a:r>
                <a:rPr lang="en-US" sz="2000" dirty="0" smtClean="0">
                  <a:latin typeface="Calibri" pitchFamily="34" charset="0"/>
                  <a:ea typeface="Chalkboard" charset="0"/>
                  <a:cs typeface="Chalkboard" charset="0"/>
                </a:rPr>
                <a:t>     (n, 0)) = 1]</a:t>
              </a:r>
              <a:endParaRPr lang="en-US" sz="2000" dirty="0" smtClean="0">
                <a:solidFill>
                  <a:srgbClr val="0000FF"/>
                </a:solidFill>
                <a:latin typeface="Calibri" pitchFamily="34" charset="0"/>
                <a:ea typeface="Chalkboard" charset="0"/>
                <a:cs typeface="Chalkboard" charset="0"/>
              </a:endParaRPr>
            </a:p>
          </p:txBody>
        </p:sp>
        <p:sp>
          <p:nvSpPr>
            <p:cNvPr id="106" name="Text Box 7"/>
            <p:cNvSpPr txBox="1">
              <a:spLocks noChangeArrowheads="1"/>
            </p:cNvSpPr>
            <p:nvPr/>
          </p:nvSpPr>
          <p:spPr bwMode="auto">
            <a:xfrm>
              <a:off x="-3346257" y="5445224"/>
              <a:ext cx="639688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sz="2000" dirty="0" smtClean="0">
                  <a:latin typeface="Calibri" pitchFamily="34" charset="0"/>
                  <a:ea typeface="Chalkboard" charset="0"/>
                  <a:cs typeface="Chalkboard" charset="0"/>
                </a:rPr>
                <a:t>A,</a:t>
              </a:r>
              <a:r>
                <a:rPr lang="en-US" sz="2000" dirty="0" smtClean="0">
                  <a:latin typeface="Calibri" pitchFamily="34" charset="0"/>
                  <a:ea typeface="Chalkboard" charset="0"/>
                  <a:cs typeface="Chalkboard" charset="0"/>
                  <a:sym typeface="Symbol"/>
                </a:rPr>
                <a:t></a:t>
              </a:r>
              <a:endParaRPr lang="en-US" sz="2000" dirty="0" smtClean="0">
                <a:solidFill>
                  <a:srgbClr val="0000FF"/>
                </a:solidFill>
                <a:latin typeface="Calibri" pitchFamily="34" charset="0"/>
                <a:ea typeface="Chalkboard" charset="0"/>
                <a:cs typeface="Chalkboard" charset="0"/>
              </a:endParaRPr>
            </a:p>
          </p:txBody>
        </p:sp>
        <p:sp>
          <p:nvSpPr>
            <p:cNvPr id="107" name="Text Box 7"/>
            <p:cNvSpPr txBox="1">
              <a:spLocks noChangeArrowheads="1"/>
            </p:cNvSpPr>
            <p:nvPr/>
          </p:nvSpPr>
          <p:spPr bwMode="auto">
            <a:xfrm>
              <a:off x="-3346257" y="5013176"/>
              <a:ext cx="639688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sz="2000" dirty="0" err="1" smtClean="0">
                  <a:latin typeface="Calibri" pitchFamily="34" charset="0"/>
                  <a:ea typeface="Chalkboard" charset="0"/>
                  <a:cs typeface="Chalkboard" charset="0"/>
                </a:rPr>
                <a:t>coa</a:t>
              </a:r>
              <a:r>
                <a:rPr lang="en-US" sz="2000" dirty="0" smtClean="0">
                  <a:latin typeface="Calibri" pitchFamily="34" charset="0"/>
                  <a:ea typeface="Chalkboard" charset="0"/>
                  <a:cs typeface="Chalkboard" charset="0"/>
                </a:rPr>
                <a:t> </a:t>
              </a:r>
              <a:endParaRPr lang="en-US" sz="2000" dirty="0" smtClean="0">
                <a:solidFill>
                  <a:srgbClr val="0000FF"/>
                </a:solidFill>
                <a:latin typeface="Calibri" pitchFamily="34" charset="0"/>
                <a:ea typeface="Chalkboard" charset="0"/>
                <a:cs typeface="Chalkboard" charset="0"/>
              </a:endParaRPr>
            </a:p>
          </p:txBody>
        </p:sp>
      </p:grpSp>
      <p:grpSp>
        <p:nvGrpSpPr>
          <p:cNvPr id="108" name="Group 54"/>
          <p:cNvGrpSpPr/>
          <p:nvPr/>
        </p:nvGrpSpPr>
        <p:grpSpPr>
          <a:xfrm>
            <a:off x="4139952" y="2996952"/>
            <a:ext cx="3456384" cy="832158"/>
            <a:chOff x="-4708648" y="5013176"/>
            <a:chExt cx="3456384" cy="832158"/>
          </a:xfrm>
        </p:grpSpPr>
        <p:sp>
          <p:nvSpPr>
            <p:cNvPr id="109" name="Text Box 7"/>
            <p:cNvSpPr txBox="1">
              <a:spLocks noChangeArrowheads="1"/>
            </p:cNvSpPr>
            <p:nvPr/>
          </p:nvSpPr>
          <p:spPr bwMode="auto">
            <a:xfrm>
              <a:off x="-4708648" y="5229200"/>
              <a:ext cx="3456384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sz="2000" dirty="0" smtClean="0">
                  <a:latin typeface="Calibri" pitchFamily="34" charset="0"/>
                  <a:ea typeface="Chalkboard" charset="0"/>
                  <a:cs typeface="Chalkboard" charset="0"/>
                </a:rPr>
                <a:t>Pr[Output(</a:t>
              </a:r>
              <a:r>
                <a:rPr lang="en-US" sz="2000" dirty="0" err="1" smtClean="0">
                  <a:latin typeface="Calibri" pitchFamily="34" charset="0"/>
                  <a:ea typeface="Chalkboard" charset="0"/>
                  <a:cs typeface="Chalkboard" charset="0"/>
                </a:rPr>
                <a:t>PrivK</a:t>
              </a:r>
              <a:r>
                <a:rPr lang="en-US" sz="2000" dirty="0" smtClean="0">
                  <a:latin typeface="Calibri" pitchFamily="34" charset="0"/>
                  <a:ea typeface="Chalkboard" charset="0"/>
                  <a:cs typeface="Chalkboard" charset="0"/>
                </a:rPr>
                <a:t>     (n, 1)) = 1]</a:t>
              </a:r>
              <a:endParaRPr lang="en-US" sz="2000" dirty="0" smtClean="0">
                <a:solidFill>
                  <a:srgbClr val="0000FF"/>
                </a:solidFill>
                <a:latin typeface="Calibri" pitchFamily="34" charset="0"/>
                <a:ea typeface="Chalkboard" charset="0"/>
                <a:cs typeface="Chalkboard" charset="0"/>
              </a:endParaRPr>
            </a:p>
          </p:txBody>
        </p:sp>
        <p:sp>
          <p:nvSpPr>
            <p:cNvPr id="110" name="Text Box 7"/>
            <p:cNvSpPr txBox="1">
              <a:spLocks noChangeArrowheads="1"/>
            </p:cNvSpPr>
            <p:nvPr/>
          </p:nvSpPr>
          <p:spPr bwMode="auto">
            <a:xfrm>
              <a:off x="-3116088" y="5445224"/>
              <a:ext cx="639688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sz="2000" dirty="0" smtClean="0">
                  <a:latin typeface="Calibri" pitchFamily="34" charset="0"/>
                  <a:ea typeface="Chalkboard" charset="0"/>
                  <a:cs typeface="Chalkboard" charset="0"/>
                </a:rPr>
                <a:t>A,</a:t>
              </a:r>
              <a:r>
                <a:rPr lang="en-US" sz="2000" dirty="0" smtClean="0">
                  <a:latin typeface="Calibri" pitchFamily="34" charset="0"/>
                  <a:ea typeface="Chalkboard" charset="0"/>
                  <a:cs typeface="Chalkboard" charset="0"/>
                  <a:sym typeface="Symbol"/>
                </a:rPr>
                <a:t></a:t>
              </a:r>
              <a:endParaRPr lang="en-US" sz="2000" dirty="0" smtClean="0">
                <a:solidFill>
                  <a:srgbClr val="0000FF"/>
                </a:solidFill>
                <a:latin typeface="Calibri" pitchFamily="34" charset="0"/>
                <a:ea typeface="Chalkboard" charset="0"/>
                <a:cs typeface="Chalkboard" charset="0"/>
              </a:endParaRPr>
            </a:p>
          </p:txBody>
        </p:sp>
        <p:sp>
          <p:nvSpPr>
            <p:cNvPr id="111" name="Text Box 7"/>
            <p:cNvSpPr txBox="1">
              <a:spLocks noChangeArrowheads="1"/>
            </p:cNvSpPr>
            <p:nvPr/>
          </p:nvSpPr>
          <p:spPr bwMode="auto">
            <a:xfrm>
              <a:off x="-3116088" y="5013176"/>
              <a:ext cx="639688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sz="2000" dirty="0" err="1" smtClean="0">
                  <a:latin typeface="Calibri" pitchFamily="34" charset="0"/>
                  <a:ea typeface="Chalkboard" charset="0"/>
                  <a:cs typeface="Chalkboard" charset="0"/>
                </a:rPr>
                <a:t>coa</a:t>
              </a:r>
              <a:r>
                <a:rPr lang="en-US" sz="2000" dirty="0" smtClean="0">
                  <a:latin typeface="Calibri" pitchFamily="34" charset="0"/>
                  <a:ea typeface="Chalkboard" charset="0"/>
                  <a:cs typeface="Chalkboard" charset="0"/>
                </a:rPr>
                <a:t> </a:t>
              </a:r>
              <a:endParaRPr lang="en-US" sz="2000" dirty="0" smtClean="0">
                <a:solidFill>
                  <a:srgbClr val="0000FF"/>
                </a:solidFill>
                <a:latin typeface="Calibri" pitchFamily="34" charset="0"/>
                <a:ea typeface="Chalkboard" charset="0"/>
                <a:cs typeface="Chalkboard" charset="0"/>
              </a:endParaRPr>
            </a:p>
          </p:txBody>
        </p:sp>
      </p:grpSp>
      <p:sp>
        <p:nvSpPr>
          <p:cNvPr id="112" name="Text Box 7"/>
          <p:cNvSpPr txBox="1">
            <a:spLocks noChangeArrowheads="1"/>
          </p:cNvSpPr>
          <p:nvPr/>
        </p:nvSpPr>
        <p:spPr bwMode="auto">
          <a:xfrm>
            <a:off x="3923928" y="3151420"/>
            <a:ext cx="36004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2800" dirty="0" smtClean="0">
                <a:latin typeface="Calibri" pitchFamily="34" charset="0"/>
                <a:ea typeface="Chalkboard" charset="0"/>
                <a:cs typeface="Chalkboard" charset="0"/>
              </a:rPr>
              <a:t>-</a:t>
            </a:r>
            <a:endParaRPr lang="en-US" sz="2800" dirty="0" smtClean="0">
              <a:solidFill>
                <a:srgbClr val="0000FF"/>
              </a:solidFill>
              <a:latin typeface="Calibri" pitchFamily="34" charset="0"/>
              <a:ea typeface="Chalkboard" charset="0"/>
              <a:cs typeface="Chalkboard" charset="0"/>
            </a:endParaRPr>
          </a:p>
        </p:txBody>
      </p:sp>
      <p:sp>
        <p:nvSpPr>
          <p:cNvPr id="113" name="Text Box 7"/>
          <p:cNvSpPr txBox="1">
            <a:spLocks noChangeArrowheads="1"/>
          </p:cNvSpPr>
          <p:nvPr/>
        </p:nvSpPr>
        <p:spPr bwMode="auto">
          <a:xfrm>
            <a:off x="683568" y="3068960"/>
            <a:ext cx="43204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3600" dirty="0" smtClean="0">
                <a:latin typeface="Calibri" pitchFamily="34" charset="0"/>
                <a:ea typeface="Chalkboard" charset="0"/>
                <a:cs typeface="Chalkboard" charset="0"/>
              </a:rPr>
              <a:t>|</a:t>
            </a:r>
            <a:endParaRPr lang="en-US" sz="3600" dirty="0" smtClean="0">
              <a:solidFill>
                <a:srgbClr val="0000FF"/>
              </a:solidFill>
              <a:latin typeface="Calibri" pitchFamily="34" charset="0"/>
              <a:ea typeface="Chalkboard" charset="0"/>
              <a:cs typeface="Chalkboard" charset="0"/>
            </a:endParaRPr>
          </a:p>
        </p:txBody>
      </p:sp>
      <p:sp>
        <p:nvSpPr>
          <p:cNvPr id="114" name="Text Box 7"/>
          <p:cNvSpPr txBox="1">
            <a:spLocks noChangeArrowheads="1"/>
          </p:cNvSpPr>
          <p:nvPr/>
        </p:nvSpPr>
        <p:spPr bwMode="auto">
          <a:xfrm>
            <a:off x="7164288" y="3073896"/>
            <a:ext cx="43204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3600" dirty="0" smtClean="0">
                <a:latin typeface="Calibri" pitchFamily="34" charset="0"/>
                <a:ea typeface="Chalkboard" charset="0"/>
                <a:cs typeface="Chalkboard" charset="0"/>
              </a:rPr>
              <a:t>|</a:t>
            </a:r>
            <a:endParaRPr lang="en-US" sz="3600" dirty="0" smtClean="0">
              <a:solidFill>
                <a:srgbClr val="0000FF"/>
              </a:solidFill>
              <a:latin typeface="Calibri" pitchFamily="34" charset="0"/>
              <a:ea typeface="Chalkboard" charset="0"/>
              <a:cs typeface="Chalkboard" charset="0"/>
            </a:endParaRPr>
          </a:p>
        </p:txBody>
      </p:sp>
      <p:sp>
        <p:nvSpPr>
          <p:cNvPr id="115" name="Text Box 7"/>
          <p:cNvSpPr txBox="1">
            <a:spLocks noChangeArrowheads="1"/>
          </p:cNvSpPr>
          <p:nvPr/>
        </p:nvSpPr>
        <p:spPr bwMode="auto">
          <a:xfrm>
            <a:off x="7380312" y="3119482"/>
            <a:ext cx="121575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2800" dirty="0" smtClean="0">
                <a:latin typeface="Calibri" pitchFamily="34" charset="0"/>
                <a:ea typeface="Chalkboard" charset="0"/>
                <a:cs typeface="Chalkboard" charset="0"/>
                <a:sym typeface="Symbol"/>
              </a:rPr>
              <a:t> </a:t>
            </a:r>
            <a:r>
              <a:rPr lang="en-US" sz="2000" dirty="0" err="1" smtClean="0">
                <a:latin typeface="Calibri" pitchFamily="34" charset="0"/>
                <a:ea typeface="Chalkboard" charset="0"/>
                <a:cs typeface="Chalkboard" charset="0"/>
                <a:sym typeface="Symbol"/>
              </a:rPr>
              <a:t>negl</a:t>
            </a:r>
            <a:r>
              <a:rPr lang="en-US" sz="2000" dirty="0" smtClean="0">
                <a:latin typeface="Calibri" pitchFamily="34" charset="0"/>
                <a:ea typeface="Chalkboard" charset="0"/>
                <a:cs typeface="Chalkboard" charset="0"/>
                <a:sym typeface="Symbol"/>
              </a:rPr>
              <a:t>(n)</a:t>
            </a:r>
            <a:endParaRPr lang="en-US" sz="2000" dirty="0" smtClean="0">
              <a:solidFill>
                <a:srgbClr val="0000FF"/>
              </a:solidFill>
              <a:latin typeface="Calibri" pitchFamily="34" charset="0"/>
              <a:ea typeface="Chalkboard" charset="0"/>
              <a:cs typeface="Chalkboard" charset="0"/>
            </a:endParaRPr>
          </a:p>
        </p:txBody>
      </p:sp>
      <p:sp>
        <p:nvSpPr>
          <p:cNvPr id="116" name="Text Box 7"/>
          <p:cNvSpPr txBox="1">
            <a:spLocks noChangeArrowheads="1"/>
          </p:cNvSpPr>
          <p:nvPr/>
        </p:nvSpPr>
        <p:spPr bwMode="auto">
          <a:xfrm>
            <a:off x="179512" y="4725144"/>
            <a:ext cx="896448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 smtClean="0">
                <a:solidFill>
                  <a:srgbClr val="008000"/>
                </a:solidFill>
                <a:latin typeface="Calibri" pitchFamily="34" charset="0"/>
                <a:ea typeface="Chalkboard" charset="0"/>
                <a:cs typeface="Chalkboard" charset="0"/>
                <a:sym typeface="Symbol"/>
              </a:rPr>
              <a:t>Definition 3.8:  = (Gen, Enc, Dec) is </a:t>
            </a:r>
            <a:r>
              <a:rPr lang="en-US" sz="2000" dirty="0" err="1" smtClean="0">
                <a:solidFill>
                  <a:srgbClr val="008000"/>
                </a:solidFill>
                <a:latin typeface="Calibri" pitchFamily="34" charset="0"/>
                <a:ea typeface="Chalkboard" charset="0"/>
                <a:cs typeface="Chalkboard" charset="0"/>
                <a:sym typeface="Symbol"/>
              </a:rPr>
              <a:t>coa</a:t>
            </a:r>
            <a:r>
              <a:rPr lang="en-US" sz="2000" dirty="0" smtClean="0">
                <a:solidFill>
                  <a:srgbClr val="008000"/>
                </a:solidFill>
                <a:latin typeface="Calibri" pitchFamily="34" charset="0"/>
                <a:ea typeface="Chalkboard" charset="0"/>
                <a:cs typeface="Chalkboard" charset="0"/>
                <a:sym typeface="Symbol"/>
              </a:rPr>
              <a:t>-secure if for every PPT adversary A, there is a negligible function </a:t>
            </a:r>
            <a:r>
              <a:rPr lang="en-US" sz="2000" dirty="0" err="1" smtClean="0">
                <a:solidFill>
                  <a:srgbClr val="008000"/>
                </a:solidFill>
                <a:latin typeface="Calibri" pitchFamily="34" charset="0"/>
                <a:ea typeface="Chalkboard" charset="0"/>
                <a:cs typeface="Chalkboard" charset="0"/>
                <a:sym typeface="Symbol"/>
              </a:rPr>
              <a:t>negl</a:t>
            </a:r>
            <a:r>
              <a:rPr lang="en-US" sz="2000" dirty="0" smtClean="0">
                <a:solidFill>
                  <a:srgbClr val="008000"/>
                </a:solidFill>
                <a:latin typeface="Calibri" pitchFamily="34" charset="0"/>
                <a:ea typeface="Chalkboard" charset="0"/>
                <a:cs typeface="Chalkboard" charset="0"/>
                <a:sym typeface="Symbol"/>
              </a:rPr>
              <a:t>, such that :</a:t>
            </a:r>
            <a:endParaRPr lang="en-US" sz="2000" dirty="0" smtClean="0">
              <a:solidFill>
                <a:srgbClr val="008000"/>
              </a:solidFill>
              <a:latin typeface="Calibri" pitchFamily="34" charset="0"/>
              <a:ea typeface="Chalkboard" charset="0"/>
              <a:cs typeface="Chalkboard" charset="0"/>
            </a:endParaRPr>
          </a:p>
        </p:txBody>
      </p:sp>
      <p:grpSp>
        <p:nvGrpSpPr>
          <p:cNvPr id="117" name="Group 116"/>
          <p:cNvGrpSpPr/>
          <p:nvPr/>
        </p:nvGrpSpPr>
        <p:grpSpPr>
          <a:xfrm>
            <a:off x="2339752" y="5373216"/>
            <a:ext cx="4032448" cy="1347246"/>
            <a:chOff x="5588496" y="5013176"/>
            <a:chExt cx="3808040" cy="1347246"/>
          </a:xfrm>
        </p:grpSpPr>
        <p:sp>
          <p:nvSpPr>
            <p:cNvPr id="118" name="Text Box 7"/>
            <p:cNvSpPr txBox="1">
              <a:spLocks noChangeArrowheads="1"/>
            </p:cNvSpPr>
            <p:nvPr/>
          </p:nvSpPr>
          <p:spPr bwMode="auto">
            <a:xfrm>
              <a:off x="8028384" y="5221649"/>
              <a:ext cx="1368152" cy="11387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sz="2800" dirty="0" smtClean="0">
                  <a:solidFill>
                    <a:srgbClr val="008000"/>
                  </a:solidFill>
                  <a:latin typeface="Calibri" pitchFamily="34" charset="0"/>
                  <a:ea typeface="Chalkboard" charset="0"/>
                  <a:cs typeface="Chalkboard" charset="0"/>
                  <a:sym typeface="Symbol"/>
                </a:rPr>
                <a:t>½</a:t>
              </a:r>
              <a:r>
                <a:rPr lang="en-US" sz="2000" dirty="0" smtClean="0">
                  <a:solidFill>
                    <a:srgbClr val="008000"/>
                  </a:solidFill>
                  <a:latin typeface="Calibri" pitchFamily="34" charset="0"/>
                  <a:ea typeface="Chalkboard" charset="0"/>
                  <a:cs typeface="Chalkboard" charset="0"/>
                  <a:sym typeface="Symbol"/>
                </a:rPr>
                <a:t> + </a:t>
              </a:r>
              <a:r>
                <a:rPr lang="en-US" sz="2000" dirty="0" err="1" smtClean="0">
                  <a:solidFill>
                    <a:srgbClr val="008000"/>
                  </a:solidFill>
                  <a:latin typeface="Calibri" pitchFamily="34" charset="0"/>
                  <a:ea typeface="Chalkboard" charset="0"/>
                  <a:cs typeface="Chalkboard" charset="0"/>
                  <a:sym typeface="Symbol"/>
                </a:rPr>
                <a:t>negl</a:t>
              </a:r>
              <a:r>
                <a:rPr lang="en-US" sz="2000" dirty="0" smtClean="0">
                  <a:solidFill>
                    <a:srgbClr val="008000"/>
                  </a:solidFill>
                  <a:latin typeface="Calibri" pitchFamily="34" charset="0"/>
                  <a:ea typeface="Chalkboard" charset="0"/>
                  <a:cs typeface="Chalkboard" charset="0"/>
                  <a:sym typeface="Symbol"/>
                </a:rPr>
                <a:t>(n)</a:t>
              </a:r>
            </a:p>
          </p:txBody>
        </p:sp>
        <p:grpSp>
          <p:nvGrpSpPr>
            <p:cNvPr id="119" name="Group 83"/>
            <p:cNvGrpSpPr/>
            <p:nvPr/>
          </p:nvGrpSpPr>
          <p:grpSpPr>
            <a:xfrm>
              <a:off x="5588496" y="5013176"/>
              <a:ext cx="2799928" cy="853644"/>
              <a:chOff x="5588496" y="5013176"/>
              <a:chExt cx="2799928" cy="853644"/>
            </a:xfrm>
          </p:grpSpPr>
          <p:grpSp>
            <p:nvGrpSpPr>
              <p:cNvPr id="120" name="Group 81"/>
              <p:cNvGrpSpPr/>
              <p:nvPr/>
            </p:nvGrpSpPr>
            <p:grpSpPr>
              <a:xfrm>
                <a:off x="5588496" y="5013176"/>
                <a:ext cx="2143472" cy="853644"/>
                <a:chOff x="5588496" y="4869160"/>
                <a:chExt cx="2143472" cy="853644"/>
              </a:xfrm>
            </p:grpSpPr>
            <p:sp>
              <p:nvSpPr>
                <p:cNvPr id="123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5588496" y="5055567"/>
                  <a:ext cx="567680" cy="4001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pPr marL="457200" indent="-457200">
                    <a:spcBef>
                      <a:spcPct val="50000"/>
                    </a:spcBef>
                  </a:pPr>
                  <a:r>
                    <a:rPr lang="en-US" sz="2000" dirty="0" smtClean="0">
                      <a:solidFill>
                        <a:srgbClr val="008000"/>
                      </a:solidFill>
                      <a:latin typeface="Calibri" pitchFamily="34" charset="0"/>
                      <a:ea typeface="Chalkboard" charset="0"/>
                      <a:cs typeface="Chalkboard" charset="0"/>
                      <a:sym typeface="Symbol"/>
                    </a:rPr>
                    <a:t>Pr</a:t>
                  </a:r>
                  <a:endParaRPr lang="en-US" sz="2000" dirty="0" smtClean="0">
                    <a:solidFill>
                      <a:srgbClr val="008000"/>
                    </a:solidFill>
                    <a:latin typeface="Calibri" pitchFamily="34" charset="0"/>
                    <a:ea typeface="Chalkboard" charset="0"/>
                    <a:cs typeface="Chalkboard" charset="0"/>
                  </a:endParaRPr>
                </a:p>
              </p:txBody>
            </p:sp>
            <p:grpSp>
              <p:nvGrpSpPr>
                <p:cNvPr id="124" name="Group 80"/>
                <p:cNvGrpSpPr/>
                <p:nvPr/>
              </p:nvGrpSpPr>
              <p:grpSpPr>
                <a:xfrm>
                  <a:off x="5940152" y="4869160"/>
                  <a:ext cx="1791816" cy="853644"/>
                  <a:chOff x="5940152" y="4869160"/>
                  <a:chExt cx="1791816" cy="853644"/>
                </a:xfrm>
              </p:grpSpPr>
              <p:grpSp>
                <p:nvGrpSpPr>
                  <p:cNvPr id="125" name="Group 54"/>
                  <p:cNvGrpSpPr/>
                  <p:nvPr/>
                </p:nvGrpSpPr>
                <p:grpSpPr>
                  <a:xfrm>
                    <a:off x="5948536" y="4869160"/>
                    <a:ext cx="1503784" cy="853644"/>
                    <a:chOff x="700336" y="5013176"/>
                    <a:chExt cx="1503784" cy="853644"/>
                  </a:xfrm>
                </p:grpSpPr>
                <p:sp>
                  <p:nvSpPr>
                    <p:cNvPr id="128" name="Text Box 7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700336" y="5229200"/>
                      <a:ext cx="1503784" cy="400110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wrap="square">
                      <a:spAutoFit/>
                    </a:bodyPr>
                    <a:lstStyle/>
                    <a:p>
                      <a:pPr marL="457200" indent="-457200">
                        <a:spcBef>
                          <a:spcPct val="50000"/>
                        </a:spcBef>
                      </a:pPr>
                      <a:r>
                        <a:rPr lang="en-US" sz="2000" dirty="0" err="1" smtClean="0">
                          <a:solidFill>
                            <a:srgbClr val="008000"/>
                          </a:solidFill>
                          <a:latin typeface="Calibri" pitchFamily="34" charset="0"/>
                          <a:ea typeface="Chalkboard" charset="0"/>
                          <a:cs typeface="Chalkboard" charset="0"/>
                        </a:rPr>
                        <a:t>PrivK</a:t>
                      </a:r>
                      <a:r>
                        <a:rPr lang="en-US" sz="2000" dirty="0" smtClean="0">
                          <a:solidFill>
                            <a:srgbClr val="008000"/>
                          </a:solidFill>
                          <a:latin typeface="Calibri" pitchFamily="34" charset="0"/>
                          <a:ea typeface="Chalkboard" charset="0"/>
                          <a:cs typeface="Chalkboard" charset="0"/>
                        </a:rPr>
                        <a:t>     (n)</a:t>
                      </a:r>
                    </a:p>
                  </p:txBody>
                </p:sp>
                <p:sp>
                  <p:nvSpPr>
                    <p:cNvPr id="129" name="Text Box 7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051992" y="5466710"/>
                      <a:ext cx="639688" cy="400110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wrap="square">
                      <a:spAutoFit/>
                    </a:bodyPr>
                    <a:lstStyle/>
                    <a:p>
                      <a:pPr marL="457200" indent="-457200">
                        <a:spcBef>
                          <a:spcPct val="50000"/>
                        </a:spcBef>
                      </a:pPr>
                      <a:r>
                        <a:rPr lang="en-US" sz="2000" dirty="0" smtClean="0">
                          <a:solidFill>
                            <a:srgbClr val="008000"/>
                          </a:solidFill>
                          <a:latin typeface="Calibri" pitchFamily="34" charset="0"/>
                          <a:ea typeface="Chalkboard" charset="0"/>
                          <a:cs typeface="Chalkboard" charset="0"/>
                        </a:rPr>
                        <a:t>A,</a:t>
                      </a:r>
                      <a:r>
                        <a:rPr lang="en-US" sz="2000" dirty="0" smtClean="0">
                          <a:solidFill>
                            <a:srgbClr val="008000"/>
                          </a:solidFill>
                          <a:latin typeface="Calibri" pitchFamily="34" charset="0"/>
                          <a:ea typeface="Chalkboard" charset="0"/>
                          <a:cs typeface="Chalkboard" charset="0"/>
                          <a:sym typeface="Symbol"/>
                        </a:rPr>
                        <a:t></a:t>
                      </a:r>
                      <a:endParaRPr lang="en-US" sz="2000" dirty="0" smtClean="0">
                        <a:solidFill>
                          <a:srgbClr val="008000"/>
                        </a:solidFill>
                        <a:latin typeface="Calibri" pitchFamily="34" charset="0"/>
                        <a:ea typeface="Chalkboard" charset="0"/>
                        <a:cs typeface="Chalkboard" charset="0"/>
                      </a:endParaRPr>
                    </a:p>
                  </p:txBody>
                </p:sp>
                <p:sp>
                  <p:nvSpPr>
                    <p:cNvPr id="130" name="Text Box 7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124000" y="5013176"/>
                      <a:ext cx="639688" cy="400110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wrap="square">
                      <a:spAutoFit/>
                    </a:bodyPr>
                    <a:lstStyle/>
                    <a:p>
                      <a:pPr marL="457200" indent="-457200">
                        <a:spcBef>
                          <a:spcPct val="50000"/>
                        </a:spcBef>
                      </a:pPr>
                      <a:r>
                        <a:rPr lang="en-US" sz="2000" dirty="0" err="1" smtClean="0">
                          <a:solidFill>
                            <a:srgbClr val="008000"/>
                          </a:solidFill>
                          <a:latin typeface="Calibri" pitchFamily="34" charset="0"/>
                          <a:ea typeface="Chalkboard" charset="0"/>
                          <a:cs typeface="Chalkboard" charset="0"/>
                        </a:rPr>
                        <a:t>coa</a:t>
                      </a:r>
                      <a:endParaRPr lang="en-US" sz="2000" dirty="0" smtClean="0">
                        <a:solidFill>
                          <a:srgbClr val="008000"/>
                        </a:solidFill>
                        <a:latin typeface="Calibri" pitchFamily="34" charset="0"/>
                        <a:ea typeface="Chalkboard" charset="0"/>
                        <a:cs typeface="Chalkboard" charset="0"/>
                      </a:endParaRPr>
                    </a:p>
                  </p:txBody>
                </p:sp>
              </p:grpSp>
              <p:sp>
                <p:nvSpPr>
                  <p:cNvPr id="126" name="Text Box 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164288" y="5085184"/>
                    <a:ext cx="567680" cy="40011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square">
                    <a:spAutoFit/>
                  </a:bodyPr>
                  <a:lstStyle/>
                  <a:p>
                    <a:pPr marL="457200" indent="-457200">
                      <a:spcBef>
                        <a:spcPct val="50000"/>
                      </a:spcBef>
                    </a:pPr>
                    <a:r>
                      <a:rPr lang="en-US" sz="2000" dirty="0" smtClean="0">
                        <a:solidFill>
                          <a:srgbClr val="008000"/>
                        </a:solidFill>
                        <a:latin typeface="Calibri" pitchFamily="34" charset="0"/>
                        <a:ea typeface="Chalkboard" charset="0"/>
                        <a:cs typeface="Chalkboard" charset="0"/>
                        <a:sym typeface="Symbol"/>
                      </a:rPr>
                      <a:t>= 1</a:t>
                    </a:r>
                    <a:endParaRPr lang="en-US" sz="2000" dirty="0" smtClean="0">
                      <a:solidFill>
                        <a:srgbClr val="008000"/>
                      </a:solidFill>
                      <a:latin typeface="Calibri" pitchFamily="34" charset="0"/>
                      <a:ea typeface="Chalkboard" charset="0"/>
                      <a:cs typeface="Chalkboard" charset="0"/>
                    </a:endParaRPr>
                  </a:p>
                </p:txBody>
              </p:sp>
              <p:sp>
                <p:nvSpPr>
                  <p:cNvPr id="127" name="Double Bracket 126"/>
                  <p:cNvSpPr/>
                  <p:nvPr/>
                </p:nvSpPr>
                <p:spPr>
                  <a:xfrm>
                    <a:off x="5940152" y="4869160"/>
                    <a:ext cx="1728192" cy="792088"/>
                  </a:xfrm>
                  <a:prstGeom prst="bracketPair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sz="2400">
                      <a:solidFill>
                        <a:srgbClr val="008000"/>
                      </a:solidFill>
                      <a:latin typeface="Calibri" pitchFamily="34" charset="0"/>
                      <a:ea typeface="Chalkboard" charset="0"/>
                      <a:cs typeface="Chalkboard" charset="0"/>
                    </a:endParaRPr>
                  </a:p>
                </p:txBody>
              </p:sp>
            </p:grpSp>
          </p:grpSp>
          <p:sp>
            <p:nvSpPr>
              <p:cNvPr id="121" name="Text Box 7"/>
              <p:cNvSpPr txBox="1">
                <a:spLocks noChangeArrowheads="1"/>
              </p:cNvSpPr>
              <p:nvPr/>
            </p:nvSpPr>
            <p:spPr bwMode="auto">
              <a:xfrm>
                <a:off x="7820745" y="5261138"/>
                <a:ext cx="567679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457200" indent="-457200">
                  <a:spcBef>
                    <a:spcPct val="50000"/>
                  </a:spcBef>
                </a:pPr>
                <a:r>
                  <a:rPr lang="en-US" sz="2000" dirty="0" smtClean="0">
                    <a:solidFill>
                      <a:srgbClr val="008000"/>
                    </a:solidFill>
                    <a:latin typeface="Calibri" pitchFamily="34" charset="0"/>
                    <a:ea typeface="Chalkboard" charset="0"/>
                    <a:cs typeface="Chalkboard" charset="0"/>
                    <a:sym typeface="Symbol"/>
                  </a:rPr>
                  <a:t></a:t>
                </a:r>
                <a:endParaRPr lang="en-US" sz="2000" dirty="0" smtClean="0">
                  <a:solidFill>
                    <a:srgbClr val="008000"/>
                  </a:solidFill>
                  <a:latin typeface="Calibri" pitchFamily="34" charset="0"/>
                  <a:ea typeface="Chalkboard" charset="0"/>
                  <a:cs typeface="Chalkboard" charset="0"/>
                </a:endParaRPr>
              </a:p>
            </p:txBody>
          </p:sp>
        </p:grpSp>
      </p:grpSp>
      <p:cxnSp>
        <p:nvCxnSpPr>
          <p:cNvPr id="131" name="Straight Connector 130"/>
          <p:cNvCxnSpPr/>
          <p:nvPr/>
        </p:nvCxnSpPr>
        <p:spPr>
          <a:xfrm>
            <a:off x="3779912" y="3861048"/>
            <a:ext cx="1" cy="648072"/>
          </a:xfrm>
          <a:prstGeom prst="line">
            <a:avLst/>
          </a:prstGeom>
          <a:ln w="25400">
            <a:solidFill>
              <a:srgbClr val="0000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>
            <a:off x="4283968" y="3861048"/>
            <a:ext cx="1" cy="648072"/>
          </a:xfrm>
          <a:prstGeom prst="line">
            <a:avLst/>
          </a:prstGeom>
          <a:ln w="254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日期占位符 5"/>
          <p:cNvSpPr>
            <a:spLocks noGrp="1"/>
          </p:cNvSpPr>
          <p:nvPr>
            <p:ph type="dt" sz="half" idx="10"/>
          </p:nvPr>
        </p:nvSpPr>
        <p:spPr>
          <a:xfrm>
            <a:off x="11088" y="6396525"/>
            <a:ext cx="2133600" cy="268139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1200" smtClean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Wed, 26/9/2018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56" name="页脚占位符 9"/>
          <p:cNvSpPr>
            <a:spLocks noGrp="1"/>
          </p:cNvSpPr>
          <p:nvPr>
            <p:ph type="ftr" sz="quarter" idx="11"/>
          </p:nvPr>
        </p:nvSpPr>
        <p:spPr>
          <a:xfrm>
            <a:off x="3124200" y="6381328"/>
            <a:ext cx="2895600" cy="268139"/>
          </a:xfrm>
        </p:spPr>
        <p:txBody>
          <a:bodyPr/>
          <a:lstStyle/>
          <a:p>
            <a:pPr>
              <a:defRPr/>
            </a:pPr>
            <a:r>
              <a:rPr lang="en-US" sz="1200" smtClean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S8101034Q-Modern Cryptography-Lect5.1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58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8280216" y="6389241"/>
            <a:ext cx="406584" cy="352127"/>
          </a:xfrm>
        </p:spPr>
        <p:txBody>
          <a:bodyPr/>
          <a:lstStyle/>
          <a:p>
            <a:pPr>
              <a:defRPr/>
            </a:pPr>
            <a:fld id="{34241976-2E34-413D-BF40-6B1BB9955E62}" type="slidenum">
              <a:rPr lang="en-US" sz="1100" smtClean="0">
                <a:solidFill>
                  <a:schemeClr val="bg1">
                    <a:lumMod val="65000"/>
                  </a:schemeClr>
                </a:solidFill>
              </a:rPr>
              <a:pPr>
                <a:defRPr/>
              </a:pPr>
              <a:t>13</a:t>
            </a:fld>
            <a:endParaRPr 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2021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2" grpId="0" animBg="1"/>
      <p:bldP spid="87" grpId="0"/>
      <p:bldP spid="112" grpId="0"/>
      <p:bldP spid="113" grpId="0"/>
      <p:bldP spid="114" grpId="0"/>
      <p:bldP spid="115" grpId="0"/>
      <p:bldP spid="11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9552" y="44624"/>
            <a:ext cx="8229600" cy="1143000"/>
          </a:xfrm>
        </p:spPr>
        <p:txBody>
          <a:bodyPr/>
          <a:lstStyle/>
          <a:p>
            <a:r>
              <a:rPr lang="en-US" sz="5400" dirty="0" smtClean="0">
                <a:solidFill>
                  <a:srgbClr val="008000"/>
                </a:solidFill>
                <a:latin typeface="Calibri" pitchFamily="34" charset="0"/>
                <a:ea typeface="Chalkboard" charset="0"/>
                <a:cs typeface="Chalkboard" charset="0"/>
              </a:rPr>
              <a:t>Today’s goal</a:t>
            </a:r>
            <a:endParaRPr lang="en-US" sz="5400" dirty="0">
              <a:solidFill>
                <a:srgbClr val="008000"/>
              </a:solidFill>
              <a:latin typeface="Calibri" pitchFamily="34" charset="0"/>
              <a:ea typeface="Chalkboard" charset="0"/>
              <a:cs typeface="Chalkboard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39552" y="1700808"/>
            <a:ext cx="836175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Courier New" charset="0"/>
              <a:buChar char="o"/>
            </a:pPr>
            <a:r>
              <a:rPr lang="en-US" sz="2400" dirty="0" smtClean="0">
                <a:solidFill>
                  <a:srgbClr val="FF0000"/>
                </a:solidFill>
                <a:latin typeface="Calibri" pitchFamily="34" charset="0"/>
                <a:ea typeface="Chalkboard" charset="0"/>
                <a:cs typeface="Chalkboard" charset="0"/>
              </a:rPr>
              <a:t>Paradigm I- </a:t>
            </a:r>
            <a:r>
              <a:rPr lang="en-US" sz="2400" dirty="0" smtClean="0">
                <a:solidFill>
                  <a:srgbClr val="0000FF"/>
                </a:solidFill>
                <a:latin typeface="Calibri" pitchFamily="34" charset="0"/>
                <a:ea typeface="Chalkboard" charset="0"/>
                <a:cs typeface="Chalkboard" charset="0"/>
              </a:rPr>
              <a:t>Semantic Security for SKE- computational analogue of Shannon’s perfect security</a:t>
            </a:r>
            <a:endParaRPr lang="en-US" sz="2400" dirty="0">
              <a:solidFill>
                <a:srgbClr val="0000FF"/>
              </a:solidFill>
              <a:latin typeface="Calibri" pitchFamily="34" charset="0"/>
              <a:ea typeface="Chalkboard" charset="0"/>
              <a:cs typeface="Chalkboard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49389" y="2998693"/>
            <a:ext cx="835191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Courier New" charset="0"/>
              <a:buChar char="o"/>
            </a:pPr>
            <a:r>
              <a:rPr lang="en-US" sz="2400" dirty="0" smtClean="0">
                <a:solidFill>
                  <a:srgbClr val="FF0000"/>
                </a:solidFill>
                <a:latin typeface="Calibri" pitchFamily="34" charset="0"/>
                <a:ea typeface="Chalkboard" charset="0"/>
                <a:cs typeface="Chalkboard" charset="0"/>
              </a:rPr>
              <a:t>Paradigm II- </a:t>
            </a:r>
            <a:r>
              <a:rPr lang="en-US" sz="2400" dirty="0" err="1" smtClean="0">
                <a:solidFill>
                  <a:srgbClr val="0000FF"/>
                </a:solidFill>
                <a:latin typeface="Calibri" pitchFamily="34" charset="0"/>
                <a:ea typeface="Chalkboard" charset="0"/>
                <a:cs typeface="Chalkboard" charset="0"/>
              </a:rPr>
              <a:t>Indistinguishability</a:t>
            </a:r>
            <a:r>
              <a:rPr lang="en-US" sz="2400" dirty="0" smtClean="0">
                <a:solidFill>
                  <a:srgbClr val="0000FF"/>
                </a:solidFill>
                <a:latin typeface="Calibri" pitchFamily="34" charset="0"/>
                <a:ea typeface="Chalkboard" charset="0"/>
                <a:cs typeface="Chalkboard" charset="0"/>
              </a:rPr>
              <a:t>-based Security for SKE – computational analogue of game/experiment based security definition of perfect security</a:t>
            </a:r>
            <a:endParaRPr lang="en-US" sz="2400" dirty="0">
              <a:solidFill>
                <a:srgbClr val="0000FF"/>
              </a:solidFill>
              <a:latin typeface="Calibri" pitchFamily="34" charset="0"/>
              <a:ea typeface="Chalkboard" charset="0"/>
              <a:cs typeface="Chalkboard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49389" y="4449660"/>
            <a:ext cx="83519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Courier New" charset="0"/>
              <a:buChar char="o"/>
            </a:pPr>
            <a:r>
              <a:rPr lang="en-US" sz="2400" b="1" dirty="0" smtClean="0">
                <a:solidFill>
                  <a:srgbClr val="0000FF"/>
                </a:solidFill>
                <a:latin typeface="Calibri" pitchFamily="34" charset="0"/>
                <a:ea typeface="Chalkboard" charset="0"/>
                <a:cs typeface="Chalkboard" charset="0"/>
              </a:rPr>
              <a:t>Look for assumptions needed for construction of a scheme </a:t>
            </a:r>
            <a:endParaRPr lang="en-US" sz="2400" b="1" dirty="0">
              <a:solidFill>
                <a:srgbClr val="0000FF"/>
              </a:solidFill>
              <a:latin typeface="Calibri" pitchFamily="34" charset="0"/>
              <a:ea typeface="Chalkboard" charset="0"/>
              <a:cs typeface="Chalkboard" charset="0"/>
            </a:endParaRPr>
          </a:p>
        </p:txBody>
      </p:sp>
      <p:sp>
        <p:nvSpPr>
          <p:cNvPr id="16" name="日期占位符 5"/>
          <p:cNvSpPr>
            <a:spLocks noGrp="1"/>
          </p:cNvSpPr>
          <p:nvPr>
            <p:ph type="dt" sz="half" idx="10"/>
          </p:nvPr>
        </p:nvSpPr>
        <p:spPr>
          <a:xfrm>
            <a:off x="11088" y="6396525"/>
            <a:ext cx="2133600" cy="268139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1200" smtClean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Wed, 26/9/2018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20" name="页脚占位符 9"/>
          <p:cNvSpPr>
            <a:spLocks noGrp="1"/>
          </p:cNvSpPr>
          <p:nvPr>
            <p:ph type="ftr" sz="quarter" idx="11"/>
          </p:nvPr>
        </p:nvSpPr>
        <p:spPr>
          <a:xfrm>
            <a:off x="3124200" y="6381328"/>
            <a:ext cx="2895600" cy="268139"/>
          </a:xfrm>
        </p:spPr>
        <p:txBody>
          <a:bodyPr/>
          <a:lstStyle/>
          <a:p>
            <a:pPr>
              <a:defRPr/>
            </a:pPr>
            <a:r>
              <a:rPr lang="en-US" sz="1200" smtClean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S8101034Q-Modern Cryptography-Lect5.1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10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8280216" y="6389241"/>
            <a:ext cx="406584" cy="352127"/>
          </a:xfrm>
        </p:spPr>
        <p:txBody>
          <a:bodyPr/>
          <a:lstStyle/>
          <a:p>
            <a:pPr>
              <a:defRPr/>
            </a:pPr>
            <a:fld id="{34241976-2E34-413D-BF40-6B1BB9955E62}" type="slidenum">
              <a:rPr lang="en-US" sz="1100" smtClean="0">
                <a:solidFill>
                  <a:schemeClr val="bg1">
                    <a:lumMod val="65000"/>
                  </a:schemeClr>
                </a:solidFill>
              </a:rPr>
              <a:pPr>
                <a:defRPr/>
              </a:pPr>
              <a:t>14</a:t>
            </a:fld>
            <a:endParaRPr 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9453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7" grpId="0"/>
      <p:bldP spid="1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 txBox="1">
            <a:spLocks noChangeArrowheads="1"/>
          </p:cNvSpPr>
          <p:nvPr/>
        </p:nvSpPr>
        <p:spPr>
          <a:xfrm>
            <a:off x="-36512" y="44624"/>
            <a:ext cx="9217024" cy="576064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US" sz="4000" kern="0" dirty="0" smtClean="0">
                <a:solidFill>
                  <a:srgbClr val="009900"/>
                </a:solidFill>
                <a:latin typeface="Calibri" pitchFamily="34" charset="0"/>
                <a:ea typeface="Chalkboard" charset="0"/>
                <a:cs typeface="Chalkboard" charset="0"/>
              </a:rPr>
              <a:t>Assumptions for  </a:t>
            </a:r>
            <a:r>
              <a:rPr lang="en-US" sz="4000" kern="0" dirty="0" err="1" smtClean="0">
                <a:solidFill>
                  <a:srgbClr val="009900"/>
                </a:solidFill>
                <a:latin typeface="Calibri" pitchFamily="34" charset="0"/>
                <a:ea typeface="Chalkboard" charset="0"/>
                <a:cs typeface="Chalkboard" charset="0"/>
              </a:rPr>
              <a:t>coa</a:t>
            </a:r>
            <a:r>
              <a:rPr lang="en-US" sz="4000" kern="0" dirty="0" smtClean="0">
                <a:solidFill>
                  <a:srgbClr val="009900"/>
                </a:solidFill>
                <a:latin typeface="Calibri" pitchFamily="34" charset="0"/>
                <a:ea typeface="Chalkboard" charset="0"/>
                <a:cs typeface="Chalkboard" charset="0"/>
              </a:rPr>
              <a:t>-secure SKEs</a:t>
            </a:r>
            <a:endParaRPr lang="en-US" sz="4000" kern="0" dirty="0">
              <a:solidFill>
                <a:srgbClr val="009900"/>
              </a:solidFill>
              <a:latin typeface="Calibri" pitchFamily="34" charset="0"/>
              <a:ea typeface="Chalkboard" charset="0"/>
              <a:cs typeface="Chalkboard" charset="0"/>
            </a:endParaRPr>
          </a:p>
        </p:txBody>
      </p:sp>
      <p:sp>
        <p:nvSpPr>
          <p:cNvPr id="106" name="Text Box 7"/>
          <p:cNvSpPr txBox="1">
            <a:spLocks noChangeArrowheads="1"/>
          </p:cNvSpPr>
          <p:nvPr/>
        </p:nvSpPr>
        <p:spPr bwMode="auto">
          <a:xfrm>
            <a:off x="179512" y="2060848"/>
            <a:ext cx="885698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Bef>
                <a:spcPct val="50000"/>
              </a:spcBef>
              <a:buFont typeface="Wingdings" charset="2"/>
              <a:buChar char="q"/>
            </a:pPr>
            <a:r>
              <a:rPr lang="en-US" sz="2400" dirty="0" smtClean="0">
                <a:latin typeface="Calibri" pitchFamily="34" charset="0"/>
                <a:ea typeface="Chalkboard" charset="0"/>
                <a:cs typeface="Chalkboard" charset="0"/>
                <a:sym typeface="Symbol"/>
              </a:rPr>
              <a:t> Let’s go OTP style: key will be used to pad/mask the message  </a:t>
            </a:r>
            <a:endParaRPr lang="en-US" sz="2400" dirty="0" smtClean="0">
              <a:solidFill>
                <a:srgbClr val="0000FF"/>
              </a:solidFill>
              <a:latin typeface="Calibri" pitchFamily="34" charset="0"/>
              <a:ea typeface="Chalkboard" charset="0"/>
              <a:cs typeface="Chalkboard" charset="0"/>
            </a:endParaRPr>
          </a:p>
        </p:txBody>
      </p:sp>
      <p:sp>
        <p:nvSpPr>
          <p:cNvPr id="113" name="Text Box 7"/>
          <p:cNvSpPr txBox="1">
            <a:spLocks noChangeArrowheads="1"/>
          </p:cNvSpPr>
          <p:nvPr/>
        </p:nvSpPr>
        <p:spPr bwMode="auto">
          <a:xfrm>
            <a:off x="755576" y="2924944"/>
            <a:ext cx="831641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 smtClean="0">
                <a:latin typeface="Calibri" pitchFamily="34" charset="0"/>
                <a:ea typeface="Chalkboard" charset="0"/>
                <a:cs typeface="Chalkboard" charset="0"/>
                <a:sym typeface="Symbol"/>
              </a:rPr>
              <a:t>- Pad = f(key) and the function is length-expanding ??</a:t>
            </a:r>
            <a:endParaRPr lang="en-US" sz="2400" dirty="0" smtClean="0">
              <a:solidFill>
                <a:srgbClr val="0000FF"/>
              </a:solidFill>
              <a:latin typeface="Calibri" pitchFamily="34" charset="0"/>
              <a:ea typeface="Chalkboard" charset="0"/>
              <a:cs typeface="Chalkboard" charset="0"/>
            </a:endParaRPr>
          </a:p>
        </p:txBody>
      </p:sp>
      <p:sp>
        <p:nvSpPr>
          <p:cNvPr id="14" name="Text Box 7"/>
          <p:cNvSpPr txBox="1">
            <a:spLocks noChangeArrowheads="1"/>
          </p:cNvSpPr>
          <p:nvPr/>
        </p:nvSpPr>
        <p:spPr bwMode="auto">
          <a:xfrm>
            <a:off x="107504" y="980728"/>
            <a:ext cx="842493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  <a:buFont typeface="Wingdings" charset="2"/>
              <a:buChar char="q"/>
            </a:pPr>
            <a:r>
              <a:rPr lang="en-US" sz="2400" dirty="0" smtClean="0">
                <a:latin typeface="Calibri" pitchFamily="34" charset="0"/>
                <a:ea typeface="Chalkboard" charset="0"/>
                <a:cs typeface="Chalkboard" charset="0"/>
                <a:sym typeface="Symbol"/>
              </a:rPr>
              <a:t>Recall the promises of computational security? </a:t>
            </a:r>
            <a:endParaRPr lang="en-US" sz="2400" dirty="0" smtClean="0">
              <a:solidFill>
                <a:srgbClr val="0000FF"/>
              </a:solidFill>
              <a:latin typeface="Calibri" pitchFamily="34" charset="0"/>
              <a:ea typeface="Chalkboard" charset="0"/>
              <a:cs typeface="Chalkboard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84801" y="1331476"/>
            <a:ext cx="37944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Calibri" pitchFamily="34" charset="0"/>
                <a:ea typeface="Chalkboard" charset="0"/>
                <a:cs typeface="Chalkboard" charset="0"/>
                <a:sym typeface="Symbol"/>
              </a:rPr>
              <a:t>- Shorter </a:t>
            </a:r>
            <a:r>
              <a:rPr lang="en-US" sz="2400" dirty="0">
                <a:latin typeface="Calibri" pitchFamily="34" charset="0"/>
                <a:ea typeface="Chalkboard" charset="0"/>
                <a:cs typeface="Chalkboard" charset="0"/>
                <a:sym typeface="Symbol"/>
              </a:rPr>
              <a:t>key for big message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28350" y="1700808"/>
            <a:ext cx="16834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Calibri" pitchFamily="34" charset="0"/>
                <a:ea typeface="Chalkboard" charset="0"/>
                <a:cs typeface="Chalkboard" charset="0"/>
                <a:sym typeface="Symbol"/>
              </a:rPr>
              <a:t> - Key reuse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792088" y="3347700"/>
            <a:ext cx="831641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 smtClean="0">
                <a:latin typeface="Calibri" pitchFamily="34" charset="0"/>
                <a:ea typeface="Chalkboard" charset="0"/>
                <a:cs typeface="Chalkboard" charset="0"/>
                <a:sym typeface="Symbol"/>
              </a:rPr>
              <a:t>- For perfect security the pad needed to </a:t>
            </a:r>
            <a:r>
              <a:rPr lang="en-US" sz="2400" smtClean="0">
                <a:latin typeface="Calibri" pitchFamily="34" charset="0"/>
                <a:ea typeface="Chalkboard" charset="0"/>
                <a:cs typeface="Chalkboard" charset="0"/>
                <a:sym typeface="Symbol"/>
              </a:rPr>
              <a:t>be truly random</a:t>
            </a:r>
            <a:endParaRPr lang="en-US" sz="2400" dirty="0" smtClean="0">
              <a:solidFill>
                <a:srgbClr val="0000FF"/>
              </a:solidFill>
              <a:latin typeface="Calibri" pitchFamily="34" charset="0"/>
              <a:ea typeface="Chalkboard" charset="0"/>
              <a:cs typeface="Chalkboard" charset="0"/>
            </a:endParaRPr>
          </a:p>
        </p:txBody>
      </p:sp>
      <p:sp>
        <p:nvSpPr>
          <p:cNvPr id="19" name="Text Box 7"/>
          <p:cNvSpPr txBox="1">
            <a:spLocks noChangeArrowheads="1"/>
          </p:cNvSpPr>
          <p:nvPr/>
        </p:nvSpPr>
        <p:spPr bwMode="auto">
          <a:xfrm>
            <a:off x="792088" y="3789040"/>
            <a:ext cx="831641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 smtClean="0">
                <a:latin typeface="Calibri" pitchFamily="34" charset="0"/>
                <a:ea typeface="Chalkboard" charset="0"/>
                <a:cs typeface="Chalkboard" charset="0"/>
              </a:rPr>
              <a:t>- For computational security,  enough if the pad </a:t>
            </a:r>
            <a:r>
              <a:rPr lang="en-US" sz="2400" dirty="0" smtClean="0">
                <a:solidFill>
                  <a:srgbClr val="FF0000"/>
                </a:solidFill>
                <a:latin typeface="Calibri" pitchFamily="34" charset="0"/>
                <a:ea typeface="Chalkboard" charset="0"/>
                <a:cs typeface="Chalkboard" charset="0"/>
              </a:rPr>
              <a:t>‘looks’</a:t>
            </a:r>
            <a:r>
              <a:rPr lang="en-US" sz="2400" dirty="0" smtClean="0">
                <a:latin typeface="Calibri" pitchFamily="34" charset="0"/>
                <a:ea typeface="Chalkboard" charset="0"/>
                <a:cs typeface="Chalkboard" charset="0"/>
              </a:rPr>
              <a:t> random to a PPT adversary but actually not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35496" y="4581128"/>
            <a:ext cx="9036496" cy="216024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 Box 7"/>
          <p:cNvSpPr txBox="1">
            <a:spLocks noChangeArrowheads="1"/>
          </p:cNvSpPr>
          <p:nvPr/>
        </p:nvSpPr>
        <p:spPr bwMode="auto">
          <a:xfrm>
            <a:off x="2627784" y="4653136"/>
            <a:ext cx="42484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 smtClean="0">
                <a:latin typeface="Chalkboard" charset="0"/>
                <a:ea typeface="Chalkboard" charset="0"/>
                <a:cs typeface="Chalkboard" charset="0"/>
              </a:rPr>
              <a:t>      </a:t>
            </a:r>
            <a:r>
              <a:rPr lang="en-US" sz="2000" dirty="0" smtClean="0">
                <a:latin typeface="Brush Script MT" charset="0"/>
                <a:ea typeface="Brush Script MT" charset="0"/>
                <a:cs typeface="Brush Script MT" charset="0"/>
              </a:rPr>
              <a:t>M = K = C</a:t>
            </a:r>
            <a:r>
              <a:rPr lang="en-US" sz="2000" dirty="0" smtClean="0">
                <a:latin typeface="Chalkboard" charset="0"/>
                <a:ea typeface="Chalkboard" charset="0"/>
                <a:cs typeface="Chalkboard" charset="0"/>
              </a:rPr>
              <a:t> =  {0, 1}</a:t>
            </a:r>
            <a:r>
              <a:rPr lang="en-US" sz="2000" baseline="30000" dirty="0" smtClean="0">
                <a:latin typeface="Chalkboard" charset="0"/>
                <a:ea typeface="Chalkboard" charset="0"/>
                <a:cs typeface="Chalkboard" charset="0"/>
              </a:rPr>
              <a:t>l</a:t>
            </a:r>
            <a:r>
              <a:rPr lang="en-US" sz="2000" dirty="0" smtClean="0">
                <a:latin typeface="Chalkboard" charset="0"/>
                <a:ea typeface="Chalkboard" charset="0"/>
                <a:cs typeface="Chalkboard" charset="0"/>
              </a:rPr>
              <a:t> </a:t>
            </a:r>
            <a:endParaRPr lang="en-US" sz="2000" b="1" baseline="30000" dirty="0" smtClean="0">
              <a:solidFill>
                <a:srgbClr val="FF0000"/>
              </a:solidFill>
              <a:latin typeface="Chalkboard" charset="0"/>
              <a:ea typeface="Chalkboard" charset="0"/>
              <a:cs typeface="Chalkboard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477384" y="5733260"/>
            <a:ext cx="998272" cy="432048"/>
            <a:chOff x="981440" y="2564904"/>
            <a:chExt cx="998272" cy="432048"/>
          </a:xfrm>
        </p:grpSpPr>
        <p:sp>
          <p:nvSpPr>
            <p:cNvPr id="24" name="Rectangle 23"/>
            <p:cNvSpPr/>
            <p:nvPr/>
          </p:nvSpPr>
          <p:spPr>
            <a:xfrm>
              <a:off x="981440" y="2564904"/>
              <a:ext cx="914400" cy="432048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latin typeface="Chalkboard" charset="0"/>
                <a:ea typeface="Chalkboard" charset="0"/>
                <a:cs typeface="Chalkboard" charset="0"/>
              </a:endParaRPr>
            </a:p>
          </p:txBody>
        </p:sp>
        <p:sp>
          <p:nvSpPr>
            <p:cNvPr id="25" name="Text Box 7"/>
            <p:cNvSpPr txBox="1">
              <a:spLocks noChangeArrowheads="1"/>
            </p:cNvSpPr>
            <p:nvPr/>
          </p:nvSpPr>
          <p:spPr bwMode="auto">
            <a:xfrm>
              <a:off x="1124000" y="2567222"/>
              <a:ext cx="855712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 smtClean="0">
                  <a:latin typeface="Chalkboard" charset="0"/>
                  <a:ea typeface="Chalkboard" charset="0"/>
                  <a:cs typeface="Chalkboard" charset="0"/>
                </a:rPr>
                <a:t>Gen</a:t>
              </a:r>
              <a:endParaRPr lang="en-US" sz="2000" b="1" baseline="30000" dirty="0" smtClean="0">
                <a:solidFill>
                  <a:srgbClr val="FF0000"/>
                </a:solidFill>
                <a:latin typeface="Chalkboard" charset="0"/>
                <a:ea typeface="Chalkboard" charset="0"/>
                <a:cs typeface="Chalkboard" charset="0"/>
              </a:endParaRPr>
            </a:p>
          </p:txBody>
        </p:sp>
      </p:grpSp>
      <p:grpSp>
        <p:nvGrpSpPr>
          <p:cNvPr id="26" name="Group 35"/>
          <p:cNvGrpSpPr/>
          <p:nvPr/>
        </p:nvGrpSpPr>
        <p:grpSpPr>
          <a:xfrm>
            <a:off x="1403648" y="5653118"/>
            <a:ext cx="1224136" cy="338554"/>
            <a:chOff x="455675" y="4399360"/>
            <a:chExt cx="1224136" cy="338554"/>
          </a:xfrm>
        </p:grpSpPr>
        <p:cxnSp>
          <p:nvCxnSpPr>
            <p:cNvPr id="27" name="Straight Arrow Connector 26"/>
            <p:cNvCxnSpPr/>
            <p:nvPr/>
          </p:nvCxnSpPr>
          <p:spPr>
            <a:xfrm rot="16200000">
              <a:off x="823392" y="4360912"/>
              <a:ext cx="0" cy="72846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 Box 7"/>
            <p:cNvSpPr txBox="1">
              <a:spLocks noChangeArrowheads="1"/>
            </p:cNvSpPr>
            <p:nvPr/>
          </p:nvSpPr>
          <p:spPr bwMode="auto">
            <a:xfrm>
              <a:off x="455675" y="4399360"/>
              <a:ext cx="122413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sz="1600" dirty="0">
                  <a:latin typeface="Chalkboard" charset="0"/>
                  <a:ea typeface="Chalkboard" charset="0"/>
                  <a:cs typeface="Chalkboard" charset="0"/>
                </a:rPr>
                <a:t>k</a:t>
              </a:r>
              <a:r>
                <a:rPr lang="en-US" sz="1600" dirty="0" smtClean="0">
                  <a:latin typeface="Chalkboard" charset="0"/>
                  <a:ea typeface="Chalkboard" charset="0"/>
                  <a:cs typeface="Chalkboard" charset="0"/>
                </a:rPr>
                <a:t> </a:t>
              </a:r>
              <a:r>
                <a:rPr lang="en-US" sz="1600" dirty="0" smtClean="0">
                  <a:latin typeface="Chalkboard" charset="0"/>
                  <a:ea typeface="Chalkboard" charset="0"/>
                  <a:cs typeface="Chalkboard" charset="0"/>
                  <a:sym typeface="Symbol"/>
                </a:rPr>
                <a:t></a:t>
              </a:r>
              <a:r>
                <a:rPr lang="en-US" sz="1600" baseline="-25000" dirty="0" smtClean="0">
                  <a:latin typeface="Chalkboard" charset="0"/>
                  <a:ea typeface="Chalkboard" charset="0"/>
                  <a:cs typeface="Chalkboard" charset="0"/>
                  <a:sym typeface="Symbol"/>
                </a:rPr>
                <a:t>R </a:t>
              </a:r>
              <a:r>
                <a:rPr lang="en-US" sz="1600" dirty="0" smtClean="0">
                  <a:latin typeface="Brush Script MT" charset="0"/>
                  <a:ea typeface="Brush Script MT" charset="0"/>
                  <a:cs typeface="Brush Script MT" charset="0"/>
                  <a:sym typeface="Symbol"/>
                </a:rPr>
                <a:t>K</a:t>
              </a:r>
              <a:endParaRPr lang="en-US" sz="1600" baseline="-25000" dirty="0" smtClean="0">
                <a:solidFill>
                  <a:srgbClr val="0000FF"/>
                </a:solidFill>
                <a:latin typeface="Brush Script MT" charset="0"/>
                <a:ea typeface="Brush Script MT" charset="0"/>
                <a:cs typeface="Brush Script MT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2771800" y="5653118"/>
            <a:ext cx="1080120" cy="338554"/>
            <a:chOff x="395536" y="4348587"/>
            <a:chExt cx="1080120" cy="338554"/>
          </a:xfrm>
        </p:grpSpPr>
        <p:cxnSp>
          <p:nvCxnSpPr>
            <p:cNvPr id="30" name="Straight Arrow Connector 29"/>
            <p:cNvCxnSpPr/>
            <p:nvPr/>
          </p:nvCxnSpPr>
          <p:spPr>
            <a:xfrm>
              <a:off x="395536" y="4687141"/>
              <a:ext cx="100811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 Box 7"/>
            <p:cNvSpPr txBox="1">
              <a:spLocks noChangeArrowheads="1"/>
            </p:cNvSpPr>
            <p:nvPr/>
          </p:nvSpPr>
          <p:spPr bwMode="auto">
            <a:xfrm>
              <a:off x="395536" y="4348587"/>
              <a:ext cx="108012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sz="1600" smtClean="0">
                  <a:latin typeface="Chalkboard" charset="0"/>
                  <a:ea typeface="Chalkboard" charset="0"/>
                  <a:cs typeface="Chalkboard" charset="0"/>
                </a:rPr>
                <a:t>m </a:t>
              </a:r>
              <a:r>
                <a:rPr lang="en-US" sz="1600" smtClean="0">
                  <a:latin typeface="Chalkboard" charset="0"/>
                  <a:ea typeface="Chalkboard" charset="0"/>
                  <a:cs typeface="Chalkboard" charset="0"/>
                  <a:sym typeface="Symbol"/>
                </a:rPr>
                <a:t> </a:t>
              </a:r>
              <a:r>
                <a:rPr lang="en-US" sz="1600" smtClean="0">
                  <a:latin typeface="Brush Script MT" charset="0"/>
                  <a:ea typeface="Brush Script MT" charset="0"/>
                  <a:cs typeface="Brush Script MT" charset="0"/>
                  <a:sym typeface="Symbol"/>
                </a:rPr>
                <a:t>M</a:t>
              </a:r>
              <a:endParaRPr lang="en-US" sz="1600" dirty="0" smtClean="0">
                <a:solidFill>
                  <a:srgbClr val="0000FF"/>
                </a:solidFill>
                <a:latin typeface="Chalkboard" charset="0"/>
                <a:ea typeface="Chalkboard" charset="0"/>
                <a:cs typeface="Chalkboard" charset="0"/>
              </a:endParaRPr>
            </a:p>
          </p:txBody>
        </p:sp>
      </p:grpSp>
      <p:grpSp>
        <p:nvGrpSpPr>
          <p:cNvPr id="32" name="Group 35"/>
          <p:cNvGrpSpPr/>
          <p:nvPr/>
        </p:nvGrpSpPr>
        <p:grpSpPr>
          <a:xfrm rot="5400000">
            <a:off x="4308101" y="4887419"/>
            <a:ext cx="563293" cy="755576"/>
            <a:chOff x="624332" y="3969572"/>
            <a:chExt cx="563293" cy="755576"/>
          </a:xfrm>
        </p:grpSpPr>
        <p:cxnSp>
          <p:nvCxnSpPr>
            <p:cNvPr id="33" name="Straight Arrow Connector 32"/>
            <p:cNvCxnSpPr/>
            <p:nvPr/>
          </p:nvCxnSpPr>
          <p:spPr>
            <a:xfrm rot="16200000">
              <a:off x="931404" y="4468925"/>
              <a:ext cx="1" cy="51244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 Box 7"/>
            <p:cNvSpPr txBox="1">
              <a:spLocks noChangeArrowheads="1"/>
            </p:cNvSpPr>
            <p:nvPr/>
          </p:nvSpPr>
          <p:spPr bwMode="auto">
            <a:xfrm rot="16200000">
              <a:off x="415821" y="4178083"/>
              <a:ext cx="75557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sz="1600" dirty="0" smtClean="0">
                  <a:latin typeface="Chalkboard" charset="0"/>
                  <a:ea typeface="Chalkboard" charset="0"/>
                  <a:cs typeface="Chalkboard" charset="0"/>
                </a:rPr>
                <a:t>k </a:t>
              </a:r>
              <a:endParaRPr lang="en-US" sz="1600" dirty="0" smtClean="0">
                <a:solidFill>
                  <a:srgbClr val="0000FF"/>
                </a:solidFill>
                <a:latin typeface="Chalkboard" charset="0"/>
                <a:ea typeface="Chalkboard" charset="0"/>
                <a:cs typeface="Chalkboard" charset="0"/>
              </a:endParaRPr>
            </a:p>
          </p:txBody>
        </p:sp>
      </p:grpSp>
      <p:grpSp>
        <p:nvGrpSpPr>
          <p:cNvPr id="35" name="Group 46"/>
          <p:cNvGrpSpPr/>
          <p:nvPr/>
        </p:nvGrpSpPr>
        <p:grpSpPr>
          <a:xfrm>
            <a:off x="4896543" y="5653118"/>
            <a:ext cx="827585" cy="338554"/>
            <a:chOff x="864095" y="4390978"/>
            <a:chExt cx="827585" cy="338554"/>
          </a:xfrm>
        </p:grpSpPr>
        <p:cxnSp>
          <p:nvCxnSpPr>
            <p:cNvPr id="36" name="Straight Arrow Connector 35"/>
            <p:cNvCxnSpPr/>
            <p:nvPr/>
          </p:nvCxnSpPr>
          <p:spPr>
            <a:xfrm>
              <a:off x="971600" y="4725145"/>
              <a:ext cx="666328" cy="438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 Box 7"/>
            <p:cNvSpPr txBox="1">
              <a:spLocks noChangeArrowheads="1"/>
            </p:cNvSpPr>
            <p:nvPr/>
          </p:nvSpPr>
          <p:spPr bwMode="auto">
            <a:xfrm>
              <a:off x="864095" y="4390978"/>
              <a:ext cx="827585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sz="1600" smtClean="0">
                  <a:latin typeface="Chalkboard" charset="0"/>
                  <a:ea typeface="Chalkboard" charset="0"/>
                  <a:cs typeface="Chalkboard" charset="0"/>
                </a:rPr>
                <a:t>   c</a:t>
              </a:r>
              <a:endParaRPr lang="en-US" sz="1600" dirty="0" smtClean="0">
                <a:solidFill>
                  <a:srgbClr val="0000FF"/>
                </a:solidFill>
                <a:latin typeface="Chalkboard" charset="0"/>
                <a:ea typeface="Chalkboard" charset="0"/>
                <a:cs typeface="Chalkboard" charset="0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3815408" y="5559623"/>
            <a:ext cx="1332655" cy="893713"/>
            <a:chOff x="1542158" y="4367579"/>
            <a:chExt cx="797594" cy="504056"/>
          </a:xfrm>
        </p:grpSpPr>
        <p:sp>
          <p:nvSpPr>
            <p:cNvPr id="39" name="Rectangle 38"/>
            <p:cNvSpPr/>
            <p:nvPr/>
          </p:nvSpPr>
          <p:spPr>
            <a:xfrm>
              <a:off x="1547664" y="4367579"/>
              <a:ext cx="720080" cy="504056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latin typeface="Chalkboard" charset="0"/>
                <a:ea typeface="Chalkboard" charset="0"/>
                <a:cs typeface="Chalkboard" charset="0"/>
              </a:endParaRPr>
            </a:p>
          </p:txBody>
        </p:sp>
        <p:sp>
          <p:nvSpPr>
            <p:cNvPr id="40" name="Text Box 7"/>
            <p:cNvSpPr txBox="1">
              <a:spLocks noChangeArrowheads="1"/>
            </p:cNvSpPr>
            <p:nvPr/>
          </p:nvSpPr>
          <p:spPr bwMode="auto">
            <a:xfrm>
              <a:off x="1542158" y="4368889"/>
              <a:ext cx="797594" cy="4860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sz="2000" dirty="0" smtClean="0">
                  <a:latin typeface="Chalkboard" charset="0"/>
                  <a:ea typeface="Chalkboard" charset="0"/>
                  <a:cs typeface="Chalkboard" charset="0"/>
                </a:rPr>
                <a:t>  </a:t>
              </a:r>
              <a:r>
                <a:rPr lang="en-US" sz="2000" dirty="0" err="1" smtClean="0">
                  <a:latin typeface="Chalkboard" charset="0"/>
                  <a:ea typeface="Chalkboard" charset="0"/>
                  <a:cs typeface="Chalkboard" charset="0"/>
                </a:rPr>
                <a:t>Enc</a:t>
              </a:r>
              <a:endParaRPr lang="en-US" sz="2000" dirty="0">
                <a:latin typeface="Chalkboard" charset="0"/>
                <a:ea typeface="Chalkboard" charset="0"/>
                <a:cs typeface="Chalkboard" charset="0"/>
              </a:endParaRPr>
            </a:p>
            <a:p>
              <a:pPr marL="457200" indent="-457200">
                <a:spcBef>
                  <a:spcPct val="50000"/>
                </a:spcBef>
              </a:pPr>
              <a:r>
                <a:rPr lang="en-US" sz="2000" dirty="0" smtClean="0">
                  <a:latin typeface="Chalkboard" charset="0"/>
                  <a:ea typeface="Chalkboard" charset="0"/>
                  <a:cs typeface="Chalkboard" charset="0"/>
                </a:rPr>
                <a:t>c</a:t>
              </a:r>
              <a:r>
                <a:rPr lang="en-US" sz="2000" dirty="0">
                  <a:latin typeface="Chalkboard" charset="0"/>
                  <a:ea typeface="Chalkboard" charset="0"/>
                  <a:cs typeface="Chalkboard" charset="0"/>
                </a:rPr>
                <a:t>:</a:t>
              </a:r>
              <a:r>
                <a:rPr lang="en-US" sz="2000" dirty="0">
                  <a:latin typeface="Chalkboard" charset="0"/>
                  <a:ea typeface="Chalkboard" charset="0"/>
                  <a:cs typeface="Chalkboard" charset="0"/>
                  <a:sym typeface="Symbol"/>
                </a:rPr>
                <a:t>= </a:t>
              </a:r>
              <a:r>
                <a:rPr lang="en-US" sz="2000" dirty="0" err="1">
                  <a:latin typeface="Chalkboard" charset="0"/>
                  <a:ea typeface="Chalkboard" charset="0"/>
                  <a:cs typeface="Chalkboard" charset="0"/>
                  <a:sym typeface="Symbol"/>
                </a:rPr>
                <a:t>mk</a:t>
              </a:r>
              <a:endParaRPr lang="en-US" sz="2000" dirty="0" smtClean="0">
                <a:solidFill>
                  <a:srgbClr val="0000FF"/>
                </a:solidFill>
                <a:latin typeface="Chalkboard" charset="0"/>
                <a:ea typeface="Chalkboard" charset="0"/>
                <a:cs typeface="Chalkboard" charset="0"/>
              </a:endParaRPr>
            </a:p>
          </p:txBody>
        </p:sp>
      </p:grpSp>
      <p:grpSp>
        <p:nvGrpSpPr>
          <p:cNvPr id="41" name="Group 35"/>
          <p:cNvGrpSpPr/>
          <p:nvPr/>
        </p:nvGrpSpPr>
        <p:grpSpPr>
          <a:xfrm rot="5400000">
            <a:off x="7467124" y="4764597"/>
            <a:ext cx="605682" cy="755576"/>
            <a:chOff x="581943" y="4005066"/>
            <a:chExt cx="605682" cy="755576"/>
          </a:xfrm>
        </p:grpSpPr>
        <p:cxnSp>
          <p:nvCxnSpPr>
            <p:cNvPr id="42" name="Straight Arrow Connector 41"/>
            <p:cNvCxnSpPr/>
            <p:nvPr/>
          </p:nvCxnSpPr>
          <p:spPr>
            <a:xfrm rot="16200000">
              <a:off x="931404" y="4468925"/>
              <a:ext cx="1" cy="51244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 Box 7"/>
            <p:cNvSpPr txBox="1">
              <a:spLocks noChangeArrowheads="1"/>
            </p:cNvSpPr>
            <p:nvPr/>
          </p:nvSpPr>
          <p:spPr bwMode="auto">
            <a:xfrm rot="16200000">
              <a:off x="373432" y="4213577"/>
              <a:ext cx="75557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sz="1600" dirty="0" smtClean="0">
                  <a:latin typeface="Chalkboard" charset="0"/>
                  <a:ea typeface="Chalkboard" charset="0"/>
                  <a:cs typeface="Chalkboard" charset="0"/>
                </a:rPr>
                <a:t>k </a:t>
              </a:r>
              <a:endParaRPr lang="en-US" sz="1600" dirty="0" smtClean="0">
                <a:solidFill>
                  <a:srgbClr val="0000FF"/>
                </a:solidFill>
                <a:latin typeface="Chalkboard" charset="0"/>
                <a:ea typeface="Chalkboard" charset="0"/>
                <a:cs typeface="Chalkboard" charset="0"/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7034419" y="5445225"/>
            <a:ext cx="1581893" cy="1003725"/>
            <a:chOff x="1547664" y="4365104"/>
            <a:chExt cx="995550" cy="504056"/>
          </a:xfrm>
        </p:grpSpPr>
        <p:sp>
          <p:nvSpPr>
            <p:cNvPr id="45" name="Rectangle 44"/>
            <p:cNvSpPr/>
            <p:nvPr/>
          </p:nvSpPr>
          <p:spPr>
            <a:xfrm>
              <a:off x="1547664" y="4365104"/>
              <a:ext cx="720080" cy="504056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latin typeface="Chalkboard" charset="0"/>
                <a:ea typeface="Chalkboard" charset="0"/>
                <a:cs typeface="Chalkboard" charset="0"/>
              </a:endParaRPr>
            </a:p>
          </p:txBody>
        </p:sp>
        <p:sp>
          <p:nvSpPr>
            <p:cNvPr id="46" name="Text Box 7"/>
            <p:cNvSpPr txBox="1">
              <a:spLocks noChangeArrowheads="1"/>
            </p:cNvSpPr>
            <p:nvPr/>
          </p:nvSpPr>
          <p:spPr bwMode="auto">
            <a:xfrm>
              <a:off x="1550294" y="4407495"/>
              <a:ext cx="992920" cy="4021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sz="2000" dirty="0" smtClean="0">
                  <a:latin typeface="Chalkboard" charset="0"/>
                  <a:ea typeface="Chalkboard" charset="0"/>
                  <a:cs typeface="Chalkboard" charset="0"/>
                </a:rPr>
                <a:t>   Dec</a:t>
              </a:r>
            </a:p>
            <a:p>
              <a:pPr marL="457200" indent="-457200">
                <a:spcBef>
                  <a:spcPct val="50000"/>
                </a:spcBef>
              </a:pPr>
              <a:r>
                <a:rPr lang="en-US" sz="2000" dirty="0">
                  <a:latin typeface="Chalkboard" charset="0"/>
                  <a:ea typeface="Chalkboard" charset="0"/>
                  <a:cs typeface="Chalkboard" charset="0"/>
                </a:rPr>
                <a:t>m:</a:t>
              </a:r>
              <a:r>
                <a:rPr lang="en-US" sz="2000" dirty="0">
                  <a:latin typeface="Chalkboard" charset="0"/>
                  <a:ea typeface="Chalkboard" charset="0"/>
                  <a:cs typeface="Chalkboard" charset="0"/>
                  <a:sym typeface="Symbol"/>
                </a:rPr>
                <a:t>= </a:t>
              </a:r>
              <a:r>
                <a:rPr lang="en-US" sz="2000" dirty="0" err="1">
                  <a:latin typeface="Chalkboard" charset="0"/>
                  <a:ea typeface="Chalkboard" charset="0"/>
                  <a:cs typeface="Chalkboard" charset="0"/>
                  <a:sym typeface="Symbol"/>
                </a:rPr>
                <a:t>ck</a:t>
              </a:r>
              <a:endParaRPr lang="en-US" sz="2000" dirty="0" smtClean="0">
                <a:solidFill>
                  <a:srgbClr val="0000FF"/>
                </a:solidFill>
                <a:latin typeface="Chalkboard" charset="0"/>
                <a:ea typeface="Chalkboard" charset="0"/>
                <a:cs typeface="Chalkboard" charset="0"/>
              </a:endParaRPr>
            </a:p>
          </p:txBody>
        </p:sp>
      </p:grpSp>
      <p:sp>
        <p:nvSpPr>
          <p:cNvPr id="47" name="Text Box 7"/>
          <p:cNvSpPr txBox="1">
            <a:spLocks noChangeArrowheads="1"/>
          </p:cNvSpPr>
          <p:nvPr/>
        </p:nvSpPr>
        <p:spPr bwMode="auto">
          <a:xfrm>
            <a:off x="6240048" y="5653118"/>
            <a:ext cx="75557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1600" dirty="0">
                <a:latin typeface="Chalkboard" charset="0"/>
                <a:ea typeface="Chalkboard" charset="0"/>
                <a:cs typeface="Chalkboard" charset="0"/>
              </a:rPr>
              <a:t>c</a:t>
            </a:r>
            <a:r>
              <a:rPr lang="en-US" sz="1600" dirty="0" smtClean="0">
                <a:latin typeface="Chalkboard" charset="0"/>
                <a:ea typeface="Chalkboard" charset="0"/>
                <a:cs typeface="Chalkboard" charset="0"/>
              </a:rPr>
              <a:t> </a:t>
            </a:r>
            <a:r>
              <a:rPr lang="en-US" sz="1600" dirty="0" smtClean="0">
                <a:latin typeface="Chalkboard" charset="0"/>
                <a:ea typeface="Chalkboard" charset="0"/>
                <a:cs typeface="Chalkboard" charset="0"/>
                <a:sym typeface="Symbol"/>
              </a:rPr>
              <a:t> </a:t>
            </a:r>
            <a:r>
              <a:rPr lang="en-US" sz="1600" dirty="0" smtClean="0">
                <a:latin typeface="Brush Script MT" charset="0"/>
                <a:ea typeface="Brush Script MT" charset="0"/>
                <a:cs typeface="Brush Script MT" charset="0"/>
                <a:sym typeface="Symbol"/>
              </a:rPr>
              <a:t>C</a:t>
            </a:r>
            <a:endParaRPr lang="en-US" sz="1600" dirty="0" smtClean="0">
              <a:solidFill>
                <a:srgbClr val="0000FF"/>
              </a:solidFill>
              <a:latin typeface="Brush Script MT" charset="0"/>
              <a:ea typeface="Brush Script MT" charset="0"/>
              <a:cs typeface="Brush Script MT" charset="0"/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rot="16200000">
            <a:off x="6667904" y="5627440"/>
            <a:ext cx="0" cy="72846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6"/>
          <p:cNvGrpSpPr/>
          <p:nvPr/>
        </p:nvGrpSpPr>
        <p:grpSpPr>
          <a:xfrm>
            <a:off x="7968240" y="5653118"/>
            <a:ext cx="852232" cy="338554"/>
            <a:chOff x="744723" y="4120044"/>
            <a:chExt cx="852232" cy="338554"/>
          </a:xfrm>
        </p:grpSpPr>
        <p:cxnSp>
          <p:nvCxnSpPr>
            <p:cNvPr id="50" name="Straight Arrow Connector 49"/>
            <p:cNvCxnSpPr/>
            <p:nvPr/>
          </p:nvCxnSpPr>
          <p:spPr>
            <a:xfrm>
              <a:off x="960747" y="4445496"/>
              <a:ext cx="432048" cy="200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 Box 7"/>
            <p:cNvSpPr txBox="1">
              <a:spLocks noChangeArrowheads="1"/>
            </p:cNvSpPr>
            <p:nvPr/>
          </p:nvSpPr>
          <p:spPr bwMode="auto">
            <a:xfrm>
              <a:off x="744723" y="4120044"/>
              <a:ext cx="85223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sz="1600" dirty="0" smtClean="0">
                  <a:latin typeface="Chalkboard" charset="0"/>
                  <a:ea typeface="Chalkboard" charset="0"/>
                  <a:cs typeface="Chalkboard" charset="0"/>
                </a:rPr>
                <a:t>   m</a:t>
              </a:r>
              <a:endParaRPr lang="en-US" sz="1600" dirty="0" smtClean="0">
                <a:solidFill>
                  <a:srgbClr val="0000FF"/>
                </a:solidFill>
                <a:latin typeface="Chalkboard" charset="0"/>
                <a:ea typeface="Chalkboard" charset="0"/>
                <a:cs typeface="Chalkboard" charset="0"/>
              </a:endParaRPr>
            </a:p>
          </p:txBody>
        </p:sp>
      </p:grpSp>
      <p:sp>
        <p:nvSpPr>
          <p:cNvPr id="52" name="Text Box 7"/>
          <p:cNvSpPr txBox="1">
            <a:spLocks noChangeArrowheads="1"/>
          </p:cNvSpPr>
          <p:nvPr/>
        </p:nvSpPr>
        <p:spPr bwMode="auto">
          <a:xfrm>
            <a:off x="755576" y="2492896"/>
            <a:ext cx="628302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 smtClean="0">
                <a:latin typeface="Calibri" pitchFamily="34" charset="0"/>
                <a:ea typeface="Chalkboard" charset="0"/>
                <a:cs typeface="Chalkboard" charset="0"/>
                <a:sym typeface="Symbol"/>
              </a:rPr>
              <a:t>- The pad can’t be just the key  </a:t>
            </a:r>
            <a:endParaRPr lang="en-US" sz="2400" dirty="0" smtClean="0">
              <a:solidFill>
                <a:srgbClr val="0000FF"/>
              </a:solidFill>
              <a:latin typeface="Calibri" pitchFamily="34" charset="0"/>
              <a:ea typeface="Chalkboard" charset="0"/>
              <a:cs typeface="Chalkboard" charset="0"/>
            </a:endParaRPr>
          </a:p>
        </p:txBody>
      </p:sp>
      <p:grpSp>
        <p:nvGrpSpPr>
          <p:cNvPr id="54" name="Group 53"/>
          <p:cNvGrpSpPr/>
          <p:nvPr/>
        </p:nvGrpSpPr>
        <p:grpSpPr>
          <a:xfrm>
            <a:off x="5034651" y="860498"/>
            <a:ext cx="3011666" cy="3556613"/>
            <a:chOff x="10116406" y="2545359"/>
            <a:chExt cx="1631088" cy="2387296"/>
          </a:xfrm>
        </p:grpSpPr>
        <p:pic>
          <p:nvPicPr>
            <p:cNvPr id="55" name="Picture 5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116406" y="2790220"/>
              <a:ext cx="1564111" cy="2142435"/>
            </a:xfrm>
            <a:prstGeom prst="rect">
              <a:avLst/>
            </a:prstGeom>
            <a:noFill/>
            <a:ln w="190500" cap="sq">
              <a:solidFill>
                <a:srgbClr val="FFFF99"/>
              </a:solidFill>
              <a:miter lim="800000"/>
            </a:ln>
            <a:effectLst>
              <a:outerShdw blurRad="65000" dist="50800" dir="12900000" kx="195000" ky="145000" algn="tl" rotWithShape="0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360000"/>
              </a:camera>
              <a:lightRig rig="twoPt" dir="t">
                <a:rot lat="0" lon="0" rev="7200000"/>
              </a:lightRig>
            </a:scene3d>
            <a:sp3d contourW="12700">
              <a:bevelT w="25400" h="19050"/>
              <a:contourClr>
                <a:srgbClr val="969696"/>
              </a:contourClr>
            </a:sp3d>
          </p:spPr>
        </p:pic>
        <p:sp>
          <p:nvSpPr>
            <p:cNvPr id="56" name="Oval 55"/>
            <p:cNvSpPr/>
            <p:nvPr/>
          </p:nvSpPr>
          <p:spPr>
            <a:xfrm>
              <a:off x="10620463" y="2545359"/>
              <a:ext cx="432048" cy="369332"/>
            </a:xfrm>
            <a:prstGeom prst="ellipse">
              <a:avLst/>
            </a:prstGeom>
            <a:gradFill flip="none" rotWithShape="1">
              <a:gsLst>
                <a:gs pos="0">
                  <a:srgbClr val="FF0000">
                    <a:shade val="30000"/>
                    <a:satMod val="115000"/>
                  </a:srgbClr>
                </a:gs>
                <a:gs pos="50000">
                  <a:srgbClr val="FF0000">
                    <a:shade val="67500"/>
                    <a:satMod val="115000"/>
                  </a:srgbClr>
                </a:gs>
                <a:gs pos="100000">
                  <a:srgbClr val="FF0000">
                    <a:shade val="100000"/>
                    <a:satMod val="115000"/>
                  </a:srgbClr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latin typeface="Calibri" pitchFamily="34" charset="0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 rot="21225297">
              <a:off x="10155723" y="2827508"/>
              <a:ext cx="1591771" cy="20452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>
                  <a:latin typeface="Calibri" pitchFamily="34" charset="0"/>
                  <a:ea typeface="Bradley Hand" charset="0"/>
                  <a:cs typeface="Bradley Hand" charset="0"/>
                </a:rPr>
                <a:t>A suggestion: Try to BE good rather than trying to pretend to be good. </a:t>
              </a:r>
              <a:endParaRPr lang="en-US" sz="3200" dirty="0">
                <a:latin typeface="Calibri" pitchFamily="34" charset="0"/>
                <a:ea typeface="Bradley Hand" charset="0"/>
                <a:cs typeface="Bradley Hand" charset="0"/>
              </a:endParaRPr>
            </a:p>
          </p:txBody>
        </p:sp>
      </p:grpSp>
      <p:sp>
        <p:nvSpPr>
          <p:cNvPr id="53" name="日期占位符 5"/>
          <p:cNvSpPr>
            <a:spLocks noGrp="1"/>
          </p:cNvSpPr>
          <p:nvPr>
            <p:ph type="dt" sz="half" idx="10"/>
          </p:nvPr>
        </p:nvSpPr>
        <p:spPr>
          <a:xfrm>
            <a:off x="11088" y="6396525"/>
            <a:ext cx="2133600" cy="268139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1200" smtClean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Wed, 26/9/2018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58" name="页脚占位符 9"/>
          <p:cNvSpPr>
            <a:spLocks noGrp="1"/>
          </p:cNvSpPr>
          <p:nvPr>
            <p:ph type="ftr" sz="quarter" idx="11"/>
          </p:nvPr>
        </p:nvSpPr>
        <p:spPr>
          <a:xfrm>
            <a:off x="3124200" y="6381328"/>
            <a:ext cx="2895600" cy="268139"/>
          </a:xfrm>
        </p:spPr>
        <p:txBody>
          <a:bodyPr/>
          <a:lstStyle/>
          <a:p>
            <a:pPr>
              <a:defRPr/>
            </a:pPr>
            <a:r>
              <a:rPr lang="en-US" sz="1200" smtClean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S8101034Q-Modern Cryptography-Lect5.1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60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8280216" y="6389241"/>
            <a:ext cx="406584" cy="352127"/>
          </a:xfrm>
        </p:spPr>
        <p:txBody>
          <a:bodyPr/>
          <a:lstStyle/>
          <a:p>
            <a:pPr>
              <a:defRPr/>
            </a:pPr>
            <a:fld id="{34241976-2E34-413D-BF40-6B1BB9955E62}" type="slidenum">
              <a:rPr lang="en-US" sz="1100" smtClean="0">
                <a:solidFill>
                  <a:schemeClr val="bg1">
                    <a:lumMod val="65000"/>
                  </a:schemeClr>
                </a:solidFill>
              </a:rPr>
              <a:pPr>
                <a:defRPr/>
              </a:pPr>
              <a:t>15</a:t>
            </a:fld>
            <a:endParaRPr 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4906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/>
      <p:bldP spid="113" grpId="0"/>
      <p:bldP spid="14" grpId="0"/>
      <p:bldP spid="3" grpId="0"/>
      <p:bldP spid="18" grpId="0"/>
      <p:bldP spid="15" grpId="0"/>
      <p:bldP spid="19" grpId="0"/>
      <p:bldP spid="21" grpId="0" animBg="1"/>
      <p:bldP spid="22" grpId="0"/>
      <p:bldP spid="47" grpId="0"/>
      <p:bldP spid="5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 txBox="1">
            <a:spLocks noChangeArrowheads="1"/>
          </p:cNvSpPr>
          <p:nvPr/>
        </p:nvSpPr>
        <p:spPr>
          <a:xfrm>
            <a:off x="-36512" y="44624"/>
            <a:ext cx="9217024" cy="576064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US" sz="3600" kern="0" dirty="0" smtClean="0">
                <a:solidFill>
                  <a:srgbClr val="009900"/>
                </a:solidFill>
                <a:latin typeface="Calibri" pitchFamily="34" charset="0"/>
                <a:ea typeface="Chalkboard" charset="0"/>
                <a:cs typeface="Chalkboard" charset="0"/>
              </a:rPr>
              <a:t>Assumptions for  </a:t>
            </a:r>
            <a:r>
              <a:rPr lang="en-US" sz="3600" kern="0" dirty="0" err="1" smtClean="0">
                <a:solidFill>
                  <a:srgbClr val="009900"/>
                </a:solidFill>
                <a:latin typeface="Calibri" pitchFamily="34" charset="0"/>
                <a:ea typeface="Chalkboard" charset="0"/>
                <a:cs typeface="Chalkboard" charset="0"/>
              </a:rPr>
              <a:t>coa</a:t>
            </a:r>
            <a:r>
              <a:rPr lang="en-US" sz="3600" kern="0" dirty="0" smtClean="0">
                <a:solidFill>
                  <a:srgbClr val="009900"/>
                </a:solidFill>
                <a:latin typeface="Calibri" pitchFamily="34" charset="0"/>
                <a:ea typeface="Chalkboard" charset="0"/>
                <a:cs typeface="Chalkboard" charset="0"/>
              </a:rPr>
              <a:t>-secure SKEs</a:t>
            </a:r>
            <a:endParaRPr lang="en-US" sz="3600" kern="0" dirty="0">
              <a:solidFill>
                <a:srgbClr val="009900"/>
              </a:solidFill>
              <a:latin typeface="Calibri" pitchFamily="34" charset="0"/>
              <a:ea typeface="Chalkboard" charset="0"/>
              <a:cs typeface="Chalkboard" charset="0"/>
            </a:endParaRPr>
          </a:p>
        </p:txBody>
      </p:sp>
      <p:sp>
        <p:nvSpPr>
          <p:cNvPr id="114" name="Text Box 7"/>
          <p:cNvSpPr txBox="1">
            <a:spLocks noChangeArrowheads="1"/>
          </p:cNvSpPr>
          <p:nvPr/>
        </p:nvSpPr>
        <p:spPr bwMode="auto">
          <a:xfrm>
            <a:off x="395536" y="2605974"/>
            <a:ext cx="4176464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 smtClean="0">
                <a:latin typeface="Calibri" pitchFamily="34" charset="0"/>
                <a:ea typeface="Chalkboard" charset="0"/>
                <a:cs typeface="Chalkboard" charset="0"/>
                <a:sym typeface="Symbol"/>
              </a:rPr>
              <a:t>M. Blum, S. </a:t>
            </a:r>
            <a:r>
              <a:rPr lang="en-US" sz="2000" dirty="0" err="1" smtClean="0">
                <a:latin typeface="Calibri" pitchFamily="34" charset="0"/>
                <a:ea typeface="Chalkboard" charset="0"/>
                <a:cs typeface="Chalkboard" charset="0"/>
                <a:sym typeface="Symbol"/>
              </a:rPr>
              <a:t>Micali</a:t>
            </a:r>
            <a:r>
              <a:rPr lang="en-US" sz="2000" dirty="0" smtClean="0">
                <a:latin typeface="Calibri" pitchFamily="34" charset="0"/>
                <a:ea typeface="Chalkboard" charset="0"/>
                <a:cs typeface="Chalkboard" charset="0"/>
                <a:sym typeface="Symbol"/>
              </a:rPr>
              <a:t>. How to Generate Cryptographically strong sequences of pseudo-random bits. SIAM Journal of Computing, </a:t>
            </a:r>
            <a:r>
              <a:rPr lang="en-US" sz="2000" dirty="0">
                <a:latin typeface="Calibri" pitchFamily="34" charset="0"/>
                <a:ea typeface="Chalkboard" charset="0"/>
                <a:cs typeface="Chalkboard" charset="0"/>
                <a:sym typeface="Symbol"/>
              </a:rPr>
              <a:t>1</a:t>
            </a:r>
            <a:r>
              <a:rPr lang="en-US" sz="2000" dirty="0" smtClean="0">
                <a:latin typeface="Calibri" pitchFamily="34" charset="0"/>
                <a:ea typeface="Chalkboard" charset="0"/>
                <a:cs typeface="Chalkboard" charset="0"/>
                <a:sym typeface="Symbol"/>
              </a:rPr>
              <a:t>3(4), 850-864, 1984</a:t>
            </a:r>
            <a:endParaRPr lang="en-US" sz="2000" dirty="0" smtClean="0">
              <a:solidFill>
                <a:srgbClr val="0000FF"/>
              </a:solidFill>
              <a:latin typeface="Calibri" pitchFamily="34" charset="0"/>
              <a:ea typeface="Chalkboard" charset="0"/>
              <a:cs typeface="Chalkboard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744" y="1249317"/>
            <a:ext cx="1440160" cy="1368152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16" name="Text Box 7"/>
          <p:cNvSpPr txBox="1">
            <a:spLocks noChangeArrowheads="1"/>
          </p:cNvSpPr>
          <p:nvPr/>
        </p:nvSpPr>
        <p:spPr bwMode="auto">
          <a:xfrm>
            <a:off x="4860032" y="2709818"/>
            <a:ext cx="3923928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 smtClean="0">
                <a:latin typeface="Calibri" pitchFamily="34" charset="0"/>
                <a:ea typeface="Chalkboard" charset="0"/>
                <a:cs typeface="Chalkboard" charset="0"/>
                <a:sym typeface="Symbol"/>
              </a:rPr>
              <a:t>A. C.-C. Yao. Theory and Applications of Trapdoor Functions. FOCS, 80-91, 1982.</a:t>
            </a:r>
            <a:endParaRPr lang="en-US" sz="2000" dirty="0" smtClean="0">
              <a:solidFill>
                <a:srgbClr val="0000FF"/>
              </a:solidFill>
              <a:latin typeface="Calibri" pitchFamily="34" charset="0"/>
              <a:ea typeface="Chalkboard" charset="0"/>
              <a:cs typeface="Chalkboard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576" y="1230591"/>
            <a:ext cx="1440160" cy="1368152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68144" y="1249317"/>
            <a:ext cx="1616968" cy="1392188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17" name="Text Box 7"/>
          <p:cNvSpPr txBox="1">
            <a:spLocks noChangeArrowheads="1"/>
          </p:cNvSpPr>
          <p:nvPr/>
        </p:nvSpPr>
        <p:spPr bwMode="auto">
          <a:xfrm>
            <a:off x="1403648" y="4326195"/>
            <a:ext cx="6696744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 dirty="0" smtClean="0">
                <a:latin typeface="Calibri" pitchFamily="34" charset="0"/>
                <a:ea typeface="Chalkboard" charset="0"/>
                <a:cs typeface="Chalkboard" charset="0"/>
                <a:sym typeface="Symbol"/>
              </a:rPr>
              <a:t>Pseudorandom Generators (PRGs): Tool to cheat the PPT adversaries</a:t>
            </a:r>
            <a:endParaRPr lang="en-US" sz="2800" dirty="0" smtClean="0">
              <a:solidFill>
                <a:srgbClr val="0000FF"/>
              </a:solidFill>
              <a:latin typeface="Calibri" pitchFamily="34" charset="0"/>
              <a:ea typeface="Chalkboard" charset="0"/>
              <a:cs typeface="Chalkboard" charset="0"/>
            </a:endParaRPr>
          </a:p>
        </p:txBody>
      </p:sp>
      <p:sp>
        <p:nvSpPr>
          <p:cNvPr id="12" name="日期占位符 5"/>
          <p:cNvSpPr>
            <a:spLocks noGrp="1"/>
          </p:cNvSpPr>
          <p:nvPr>
            <p:ph type="dt" sz="half" idx="10"/>
          </p:nvPr>
        </p:nvSpPr>
        <p:spPr>
          <a:xfrm>
            <a:off x="11088" y="6396525"/>
            <a:ext cx="2133600" cy="268139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1200" smtClean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Wed, 26/9/2018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13" name="页脚占位符 9"/>
          <p:cNvSpPr>
            <a:spLocks noGrp="1"/>
          </p:cNvSpPr>
          <p:nvPr>
            <p:ph type="ftr" sz="quarter" idx="11"/>
          </p:nvPr>
        </p:nvSpPr>
        <p:spPr>
          <a:xfrm>
            <a:off x="3124200" y="6381328"/>
            <a:ext cx="2895600" cy="268139"/>
          </a:xfrm>
        </p:spPr>
        <p:txBody>
          <a:bodyPr/>
          <a:lstStyle/>
          <a:p>
            <a:pPr>
              <a:defRPr/>
            </a:pPr>
            <a:r>
              <a:rPr lang="en-US" sz="1200" smtClean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S8101034Q-Modern Cryptography-Lect5.1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15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8280216" y="6389241"/>
            <a:ext cx="406584" cy="352127"/>
          </a:xfrm>
        </p:spPr>
        <p:txBody>
          <a:bodyPr/>
          <a:lstStyle/>
          <a:p>
            <a:pPr>
              <a:defRPr/>
            </a:pPr>
            <a:fld id="{34241976-2E34-413D-BF40-6B1BB9955E62}" type="slidenum">
              <a:rPr lang="en-US" sz="1100" smtClean="0">
                <a:solidFill>
                  <a:schemeClr val="bg1">
                    <a:lumMod val="65000"/>
                  </a:schemeClr>
                </a:solidFill>
              </a:rPr>
              <a:pPr>
                <a:defRPr/>
              </a:pPr>
              <a:t>16</a:t>
            </a:fld>
            <a:endParaRPr 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2808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" grpId="0"/>
      <p:bldP spid="16" grpId="0"/>
      <p:bldP spid="17" grpId="0"/>
      <p:bldP spid="17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Calibri" pitchFamily="34" charset="0"/>
              </a:rPr>
              <a:t>References</a:t>
            </a:r>
            <a:endParaRPr lang="zh-CN" altLang="en-US" dirty="0">
              <a:latin typeface="Calibri" pitchFamily="34" charset="0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alibri" pitchFamily="34" charset="0"/>
              </a:rPr>
              <a:t>[1] </a:t>
            </a:r>
            <a:r>
              <a:rPr lang="en-US" altLang="zh-CN" b="1" dirty="0">
                <a:latin typeface="Calibri" pitchFamily="34" charset="0"/>
              </a:rPr>
              <a:t>Jonathan Katz, Yehuda Lindell</a:t>
            </a:r>
            <a:r>
              <a:rPr lang="en-US" altLang="zh-CN" dirty="0">
                <a:latin typeface="Calibri" pitchFamily="34" charset="0"/>
              </a:rPr>
              <a:t>. </a:t>
            </a:r>
            <a:r>
              <a:rPr lang="en-US" altLang="zh-CN">
                <a:latin typeface="Calibri" pitchFamily="34" charset="0"/>
              </a:rPr>
              <a:t>Chapter </a:t>
            </a:r>
            <a:r>
              <a:rPr lang="en-US" altLang="zh-CN" smtClean="0">
                <a:latin typeface="Calibri" pitchFamily="34" charset="0"/>
              </a:rPr>
              <a:t>3.1 and 3.2, </a:t>
            </a:r>
            <a:r>
              <a:rPr lang="en-US" altLang="zh-CN" dirty="0">
                <a:latin typeface="Calibri" pitchFamily="34" charset="0"/>
              </a:rPr>
              <a:t>Introduction to Modern Cryptography, 2nd Edition, Chapman &amp; Hall/CRC Cryptography and Network Security Series, 2014</a:t>
            </a:r>
            <a:endParaRPr lang="zh-CN" altLang="zh-CN" dirty="0">
              <a:latin typeface="Calibri" pitchFamily="34" charset="0"/>
            </a:endParaRPr>
          </a:p>
          <a:p>
            <a:pPr lvl="0"/>
            <a:r>
              <a:rPr lang="en-US" altLang="zh-CN" dirty="0" smtClean="0">
                <a:latin typeface="Calibri" pitchFamily="34" charset="0"/>
              </a:rPr>
              <a:t>[2] http</a:t>
            </a:r>
            <a:r>
              <a:rPr lang="en-US" altLang="zh-CN" dirty="0">
                <a:latin typeface="Calibri" pitchFamily="34" charset="0"/>
              </a:rPr>
              <a:t>://drona.csa.iisc.ernet.in/~arpita/Cryptography17.html</a:t>
            </a:r>
            <a:endParaRPr lang="zh-CN" altLang="en-US" dirty="0">
              <a:latin typeface="Calibri" pitchFamily="34" charset="0"/>
            </a:endParaRPr>
          </a:p>
        </p:txBody>
      </p:sp>
      <p:sp>
        <p:nvSpPr>
          <p:cNvPr id="7" name="日期占位符 5"/>
          <p:cNvSpPr>
            <a:spLocks noGrp="1"/>
          </p:cNvSpPr>
          <p:nvPr>
            <p:ph type="dt" sz="half" idx="10"/>
          </p:nvPr>
        </p:nvSpPr>
        <p:spPr>
          <a:xfrm>
            <a:off x="11088" y="6396525"/>
            <a:ext cx="2133600" cy="268139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1200" smtClean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Wed, 26/9/2018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8" name="页脚占位符 9"/>
          <p:cNvSpPr>
            <a:spLocks noGrp="1"/>
          </p:cNvSpPr>
          <p:nvPr>
            <p:ph type="ftr" sz="quarter" idx="11"/>
          </p:nvPr>
        </p:nvSpPr>
        <p:spPr>
          <a:xfrm>
            <a:off x="3124200" y="6381328"/>
            <a:ext cx="2895600" cy="268139"/>
          </a:xfrm>
        </p:spPr>
        <p:txBody>
          <a:bodyPr/>
          <a:lstStyle/>
          <a:p>
            <a:pPr>
              <a:defRPr/>
            </a:pPr>
            <a:r>
              <a:rPr lang="en-US" sz="120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S8101034Q-Modern Cryptography-Lect5.1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10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8280216" y="6389241"/>
            <a:ext cx="406584" cy="352127"/>
          </a:xfrm>
        </p:spPr>
        <p:txBody>
          <a:bodyPr/>
          <a:lstStyle/>
          <a:p>
            <a:pPr>
              <a:defRPr/>
            </a:pPr>
            <a:fld id="{34241976-2E34-413D-BF40-6B1BB9955E62}" type="slidenum">
              <a:rPr lang="en-US" sz="1100" smtClean="0">
                <a:solidFill>
                  <a:schemeClr val="bg1">
                    <a:lumMod val="65000"/>
                  </a:schemeClr>
                </a:solidFill>
              </a:rPr>
              <a:pPr>
                <a:defRPr/>
              </a:pPr>
              <a:t>17</a:t>
            </a:fld>
            <a:endParaRPr 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0765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008000"/>
                </a:solidFill>
                <a:latin typeface="Calibri" pitchFamily="34" charset="0"/>
                <a:ea typeface="Chalkboard" charset="0"/>
                <a:cs typeface="Chalkboard" charset="0"/>
              </a:rPr>
              <a:t>Recall</a:t>
            </a:r>
            <a:endParaRPr lang="en-US" dirty="0">
              <a:solidFill>
                <a:srgbClr val="008000"/>
              </a:solidFill>
              <a:latin typeface="Calibri" pitchFamily="34" charset="0"/>
              <a:ea typeface="Chalkboard" charset="0"/>
              <a:cs typeface="Chalkboard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91384" y="3960058"/>
            <a:ext cx="748883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Courier New" charset="0"/>
              <a:buChar char="o"/>
            </a:pPr>
            <a:r>
              <a:rPr lang="en-US" altLang="zh-CN" sz="2800" dirty="0" smtClean="0">
                <a:solidFill>
                  <a:srgbClr val="0000FF"/>
                </a:solidFill>
                <a:latin typeface="Calibri" pitchFamily="34" charset="0"/>
                <a:ea typeface="Chalkboard" charset="0"/>
                <a:cs typeface="Chalkboard" charset="0"/>
              </a:rPr>
              <a:t>Make </a:t>
            </a:r>
            <a:r>
              <a:rPr lang="en-US" altLang="zh-CN" sz="2800" dirty="0">
                <a:solidFill>
                  <a:srgbClr val="0000FF"/>
                </a:solidFill>
                <a:latin typeface="Calibri" pitchFamily="34" charset="0"/>
                <a:ea typeface="Chalkboard" charset="0"/>
                <a:cs typeface="Chalkboard" charset="0"/>
              </a:rPr>
              <a:t>‘</a:t>
            </a:r>
            <a:r>
              <a:rPr lang="en-US" altLang="zh-CN" sz="2800" dirty="0" err="1">
                <a:solidFill>
                  <a:srgbClr val="0000FF"/>
                </a:solidFill>
                <a:latin typeface="Calibri" pitchFamily="34" charset="0"/>
                <a:ea typeface="Chalkboard" charset="0"/>
                <a:cs typeface="Chalkboard" charset="0"/>
              </a:rPr>
              <a:t>polynomially</a:t>
            </a:r>
            <a:r>
              <a:rPr lang="en-US" altLang="zh-CN" sz="2800" dirty="0">
                <a:solidFill>
                  <a:srgbClr val="0000FF"/>
                </a:solidFill>
                <a:latin typeface="Calibri" pitchFamily="34" charset="0"/>
                <a:ea typeface="Chalkboard" charset="0"/>
                <a:cs typeface="Chalkboard" charset="0"/>
              </a:rPr>
              <a:t> bounded/efficient’ and ‘small/negligible prob.’ </a:t>
            </a:r>
            <a:r>
              <a:rPr lang="en-US" altLang="zh-CN" sz="2800" dirty="0" smtClean="0">
                <a:solidFill>
                  <a:srgbClr val="0000FF"/>
                </a:solidFill>
                <a:latin typeface="Calibri" pitchFamily="34" charset="0"/>
                <a:ea typeface="Chalkboard" charset="0"/>
                <a:cs typeface="Chalkboard" charset="0"/>
              </a:rPr>
              <a:t>precise</a:t>
            </a:r>
            <a:endParaRPr lang="en-US" sz="2800" dirty="0">
              <a:solidFill>
                <a:srgbClr val="0000FF"/>
              </a:solidFill>
              <a:latin typeface="Calibri" pitchFamily="34" charset="0"/>
              <a:ea typeface="Chalkboard" charset="0"/>
              <a:cs typeface="Chalkboard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1520" y="1259468"/>
            <a:ext cx="77048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Calibri" pitchFamily="34" charset="0"/>
                <a:ea typeface="Chalkboard" charset="0"/>
                <a:cs typeface="Chalkboard" charset="0"/>
              </a:rPr>
              <a:t>&gt;&gt; Computational Security</a:t>
            </a:r>
            <a:endParaRPr lang="en-US" sz="2800" dirty="0">
              <a:latin typeface="Calibri" pitchFamily="34" charset="0"/>
              <a:ea typeface="Chalkboard" charset="0"/>
              <a:cs typeface="Chalkboard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56736" y="1988840"/>
            <a:ext cx="748883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Courier New" charset="0"/>
              <a:buChar char="o"/>
            </a:pPr>
            <a:r>
              <a:rPr lang="en-US" sz="2800" dirty="0" smtClean="0">
                <a:solidFill>
                  <a:srgbClr val="0000FF"/>
                </a:solidFill>
                <a:latin typeface="Calibri" pitchFamily="34" charset="0"/>
                <a:ea typeface="Chalkboard" charset="0"/>
                <a:cs typeface="Chalkboard" charset="0"/>
              </a:rPr>
              <a:t>Make the adversary bounded, efficient or polynomial time </a:t>
            </a:r>
          </a:p>
          <a:p>
            <a:pPr marL="285750" indent="-285750">
              <a:buFont typeface="Courier New" charset="0"/>
              <a:buChar char="o"/>
            </a:pPr>
            <a:r>
              <a:rPr lang="en-US" sz="2800" dirty="0" smtClean="0">
                <a:solidFill>
                  <a:srgbClr val="0000FF"/>
                </a:solidFill>
                <a:latin typeface="Calibri" pitchFamily="34" charset="0"/>
                <a:ea typeface="Chalkboard" charset="0"/>
                <a:cs typeface="Chalkboard" charset="0"/>
              </a:rPr>
              <a:t>Allow the break with some small/negligible probability</a:t>
            </a:r>
          </a:p>
        </p:txBody>
      </p:sp>
      <p:sp>
        <p:nvSpPr>
          <p:cNvPr id="12" name="日期占位符 5"/>
          <p:cNvSpPr>
            <a:spLocks noGrp="1"/>
          </p:cNvSpPr>
          <p:nvPr>
            <p:ph type="dt" sz="half" idx="10"/>
          </p:nvPr>
        </p:nvSpPr>
        <p:spPr>
          <a:xfrm>
            <a:off x="11088" y="6396525"/>
            <a:ext cx="2133600" cy="268139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1200" smtClean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Wed, 26/9/2018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13" name="页脚占位符 9"/>
          <p:cNvSpPr>
            <a:spLocks noGrp="1"/>
          </p:cNvSpPr>
          <p:nvPr>
            <p:ph type="ftr" sz="quarter" idx="11"/>
          </p:nvPr>
        </p:nvSpPr>
        <p:spPr>
          <a:xfrm>
            <a:off x="3124200" y="6381328"/>
            <a:ext cx="2895600" cy="268139"/>
          </a:xfrm>
        </p:spPr>
        <p:txBody>
          <a:bodyPr/>
          <a:lstStyle/>
          <a:p>
            <a:pPr>
              <a:defRPr/>
            </a:pP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S8101034Q-Modern Cryptography-Lect5.1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8280216" y="6389241"/>
            <a:ext cx="406584" cy="352127"/>
          </a:xfrm>
        </p:spPr>
        <p:txBody>
          <a:bodyPr/>
          <a:lstStyle/>
          <a:p>
            <a:pPr>
              <a:defRPr/>
            </a:pPr>
            <a:fld id="{34241976-2E34-413D-BF40-6B1BB9955E62}" type="slidenum">
              <a:rPr lang="en-US" sz="1100" smtClean="0">
                <a:solidFill>
                  <a:schemeClr val="bg1">
                    <a:lumMod val="65000"/>
                  </a:schemeClr>
                </a:solidFill>
              </a:rPr>
              <a:pPr>
                <a:defRPr/>
              </a:pPr>
              <a:t>2</a:t>
            </a:fld>
            <a:endParaRPr 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1267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5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9552" y="44624"/>
            <a:ext cx="8229600" cy="1143000"/>
          </a:xfrm>
        </p:spPr>
        <p:txBody>
          <a:bodyPr/>
          <a:lstStyle/>
          <a:p>
            <a:r>
              <a:rPr lang="en-US" sz="5400" dirty="0" smtClean="0">
                <a:solidFill>
                  <a:srgbClr val="008000"/>
                </a:solidFill>
                <a:latin typeface="Calibri" pitchFamily="34" charset="0"/>
                <a:ea typeface="Chalkboard" charset="0"/>
                <a:cs typeface="Chalkboard" charset="0"/>
              </a:rPr>
              <a:t>Today’s goal</a:t>
            </a:r>
            <a:endParaRPr lang="en-US" sz="5400" dirty="0">
              <a:solidFill>
                <a:srgbClr val="008000"/>
              </a:solidFill>
              <a:latin typeface="Calibri" pitchFamily="34" charset="0"/>
              <a:ea typeface="Chalkboard" charset="0"/>
              <a:cs typeface="Chalkboard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39552" y="1700808"/>
            <a:ext cx="836175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Courier New" charset="0"/>
              <a:buChar char="o"/>
            </a:pPr>
            <a:r>
              <a:rPr lang="en-US" sz="2400" dirty="0" smtClean="0">
                <a:solidFill>
                  <a:srgbClr val="FF0000"/>
                </a:solidFill>
                <a:latin typeface="Calibri" pitchFamily="34" charset="0"/>
                <a:ea typeface="Chalkboard" charset="0"/>
                <a:cs typeface="Chalkboard" charset="0"/>
              </a:rPr>
              <a:t>Paradigm I- </a:t>
            </a:r>
            <a:r>
              <a:rPr lang="en-US" sz="2400" dirty="0" smtClean="0">
                <a:solidFill>
                  <a:srgbClr val="0000FF"/>
                </a:solidFill>
                <a:latin typeface="Calibri" pitchFamily="34" charset="0"/>
                <a:ea typeface="Chalkboard" charset="0"/>
                <a:cs typeface="Chalkboard" charset="0"/>
              </a:rPr>
              <a:t>Semantic Security for SKE- computational analogue of Shannon’s perfect security</a:t>
            </a:r>
            <a:endParaRPr lang="en-US" sz="2400" dirty="0">
              <a:solidFill>
                <a:srgbClr val="0000FF"/>
              </a:solidFill>
              <a:latin typeface="Calibri" pitchFamily="34" charset="0"/>
              <a:ea typeface="Chalkboard" charset="0"/>
              <a:cs typeface="Chalkboard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49389" y="2998693"/>
            <a:ext cx="835191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Courier New" charset="0"/>
              <a:buChar char="o"/>
            </a:pPr>
            <a:r>
              <a:rPr lang="en-US" sz="2400" dirty="0" smtClean="0">
                <a:solidFill>
                  <a:srgbClr val="FF0000"/>
                </a:solidFill>
                <a:latin typeface="Calibri" pitchFamily="34" charset="0"/>
                <a:ea typeface="Chalkboard" charset="0"/>
                <a:cs typeface="Chalkboard" charset="0"/>
              </a:rPr>
              <a:t>Paradigm II- </a:t>
            </a:r>
            <a:r>
              <a:rPr lang="en-US" sz="2400" dirty="0" err="1" smtClean="0">
                <a:solidFill>
                  <a:srgbClr val="0000FF"/>
                </a:solidFill>
                <a:latin typeface="Calibri" pitchFamily="34" charset="0"/>
                <a:ea typeface="Chalkboard" charset="0"/>
                <a:cs typeface="Chalkboard" charset="0"/>
              </a:rPr>
              <a:t>Indistinguishability</a:t>
            </a:r>
            <a:r>
              <a:rPr lang="en-US" sz="2400" dirty="0" smtClean="0">
                <a:solidFill>
                  <a:srgbClr val="0000FF"/>
                </a:solidFill>
                <a:latin typeface="Calibri" pitchFamily="34" charset="0"/>
                <a:ea typeface="Chalkboard" charset="0"/>
                <a:cs typeface="Chalkboard" charset="0"/>
              </a:rPr>
              <a:t>-based Security for SKE – computational analogue of game/experiment based security definition of perfect security</a:t>
            </a:r>
            <a:endParaRPr lang="en-US" sz="2400" dirty="0">
              <a:solidFill>
                <a:srgbClr val="0000FF"/>
              </a:solidFill>
              <a:latin typeface="Calibri" pitchFamily="34" charset="0"/>
              <a:ea typeface="Chalkboard" charset="0"/>
              <a:cs typeface="Chalkboard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49389" y="4449660"/>
            <a:ext cx="83519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Courier New" charset="0"/>
              <a:buChar char="o"/>
            </a:pPr>
            <a:r>
              <a:rPr lang="en-US" sz="2400" dirty="0" smtClean="0">
                <a:solidFill>
                  <a:srgbClr val="0000FF"/>
                </a:solidFill>
                <a:latin typeface="Calibri" pitchFamily="34" charset="0"/>
                <a:ea typeface="Chalkboard" charset="0"/>
                <a:cs typeface="Chalkboard" charset="0"/>
              </a:rPr>
              <a:t>Look for assumptions needed for construction of a scheme </a:t>
            </a:r>
            <a:endParaRPr lang="en-US" sz="2400" dirty="0">
              <a:solidFill>
                <a:srgbClr val="0000FF"/>
              </a:solidFill>
              <a:latin typeface="Calibri" pitchFamily="34" charset="0"/>
              <a:ea typeface="Chalkboard" charset="0"/>
              <a:cs typeface="Chalkboard" charset="0"/>
            </a:endParaRPr>
          </a:p>
        </p:txBody>
      </p:sp>
      <p:sp>
        <p:nvSpPr>
          <p:cNvPr id="16" name="日期占位符 5"/>
          <p:cNvSpPr>
            <a:spLocks noGrp="1"/>
          </p:cNvSpPr>
          <p:nvPr>
            <p:ph type="dt" sz="half" idx="10"/>
          </p:nvPr>
        </p:nvSpPr>
        <p:spPr>
          <a:xfrm>
            <a:off x="11088" y="6396525"/>
            <a:ext cx="2133600" cy="268139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1200" smtClean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Wed, 26/9/2018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20" name="页脚占位符 9"/>
          <p:cNvSpPr>
            <a:spLocks noGrp="1"/>
          </p:cNvSpPr>
          <p:nvPr>
            <p:ph type="ftr" sz="quarter" idx="11"/>
          </p:nvPr>
        </p:nvSpPr>
        <p:spPr>
          <a:xfrm>
            <a:off x="3124200" y="6381328"/>
            <a:ext cx="2895600" cy="268139"/>
          </a:xfrm>
        </p:spPr>
        <p:txBody>
          <a:bodyPr/>
          <a:lstStyle/>
          <a:p>
            <a:pPr>
              <a:defRPr/>
            </a:pPr>
            <a:r>
              <a:rPr lang="en-US" sz="1200" smtClean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S8101034Q-Modern Cryptography-Lect5.1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10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8280216" y="6389241"/>
            <a:ext cx="406584" cy="352127"/>
          </a:xfrm>
        </p:spPr>
        <p:txBody>
          <a:bodyPr/>
          <a:lstStyle/>
          <a:p>
            <a:pPr>
              <a:defRPr/>
            </a:pPr>
            <a:fld id="{34241976-2E34-413D-BF40-6B1BB9955E62}" type="slidenum">
              <a:rPr lang="en-US" sz="1100" smtClean="0">
                <a:solidFill>
                  <a:schemeClr val="bg1">
                    <a:lumMod val="65000"/>
                  </a:schemeClr>
                </a:solidFill>
              </a:rPr>
              <a:pPr>
                <a:defRPr/>
              </a:pPr>
              <a:t>3</a:t>
            </a:fld>
            <a:endParaRPr 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7741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7" grpId="0"/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 txBox="1">
            <a:spLocks noChangeArrowheads="1"/>
          </p:cNvSpPr>
          <p:nvPr/>
        </p:nvSpPr>
        <p:spPr>
          <a:xfrm>
            <a:off x="0" y="256646"/>
            <a:ext cx="9108504" cy="805382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US" sz="3200" kern="0" dirty="0" smtClean="0">
                <a:solidFill>
                  <a:srgbClr val="009900"/>
                </a:solidFill>
                <a:latin typeface="Calibri" pitchFamily="34" charset="0"/>
                <a:ea typeface="Chalkboard" charset="0"/>
                <a:cs typeface="Chalkboard" charset="0"/>
              </a:rPr>
              <a:t>  Definition of Symmetric </a:t>
            </a:r>
            <a:r>
              <a:rPr lang="en-US" sz="3200" kern="0" dirty="0">
                <a:solidFill>
                  <a:srgbClr val="009900"/>
                </a:solidFill>
                <a:latin typeface="Calibri" pitchFamily="34" charset="0"/>
                <a:ea typeface="Chalkboard" charset="0"/>
                <a:cs typeface="Chalkboard" charset="0"/>
              </a:rPr>
              <a:t>K</a:t>
            </a:r>
            <a:r>
              <a:rPr lang="en-US" sz="3200" kern="0" dirty="0" smtClean="0">
                <a:solidFill>
                  <a:srgbClr val="009900"/>
                </a:solidFill>
                <a:latin typeface="Calibri" pitchFamily="34" charset="0"/>
                <a:ea typeface="Chalkboard" charset="0"/>
                <a:cs typeface="Chalkboard" charset="0"/>
              </a:rPr>
              <a:t>ey Encryption (SKE)</a:t>
            </a:r>
            <a:endParaRPr lang="en-US" sz="3200" kern="0" dirty="0">
              <a:solidFill>
                <a:srgbClr val="009900"/>
              </a:solidFill>
              <a:latin typeface="Calibri" pitchFamily="34" charset="0"/>
              <a:ea typeface="Chalkboard" charset="0"/>
              <a:cs typeface="Chalkboard" charset="0"/>
            </a:endParaRPr>
          </a:p>
        </p:txBody>
      </p:sp>
      <p:sp>
        <p:nvSpPr>
          <p:cNvPr id="39" name="Text Box 7"/>
          <p:cNvSpPr txBox="1">
            <a:spLocks noChangeArrowheads="1"/>
          </p:cNvSpPr>
          <p:nvPr/>
        </p:nvSpPr>
        <p:spPr bwMode="auto">
          <a:xfrm>
            <a:off x="394403" y="1251387"/>
            <a:ext cx="849694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 smtClean="0">
                <a:latin typeface="Calibri" pitchFamily="34" charset="0"/>
                <a:ea typeface="Chalkboard" charset="0"/>
                <a:cs typeface="Chalkboard" charset="0"/>
              </a:rPr>
              <a:t>1. Key-generation Algorithm: k </a:t>
            </a:r>
            <a:r>
              <a:rPr lang="en-US" sz="2400" dirty="0" smtClean="0">
                <a:latin typeface="Calibri" pitchFamily="34" charset="0"/>
                <a:ea typeface="Chalkboard" charset="0"/>
                <a:cs typeface="Chalkboard" charset="0"/>
                <a:sym typeface="Symbol" panose="05050102010706020507" pitchFamily="18" charset="2"/>
              </a:rPr>
              <a:t> </a:t>
            </a:r>
            <a:r>
              <a:rPr lang="en-US" sz="2400" dirty="0" smtClean="0">
                <a:solidFill>
                  <a:srgbClr val="0000FF"/>
                </a:solidFill>
                <a:latin typeface="Calibri" pitchFamily="34" charset="0"/>
                <a:ea typeface="Chalkboard" charset="0"/>
                <a:cs typeface="Chalkboard" charset="0"/>
              </a:rPr>
              <a:t>Gen(1</a:t>
            </a:r>
            <a:r>
              <a:rPr lang="en-US" sz="2400" baseline="30000" dirty="0" smtClean="0">
                <a:solidFill>
                  <a:srgbClr val="FF0000"/>
                </a:solidFill>
                <a:latin typeface="Calibri" pitchFamily="34" charset="0"/>
                <a:ea typeface="Chalkboard" charset="0"/>
                <a:cs typeface="Chalkboard" charset="0"/>
              </a:rPr>
              <a:t>n</a:t>
            </a:r>
            <a:r>
              <a:rPr lang="en-US" sz="2400" dirty="0" smtClean="0">
                <a:solidFill>
                  <a:srgbClr val="0000FF"/>
                </a:solidFill>
                <a:latin typeface="Calibri" pitchFamily="34" charset="0"/>
                <a:ea typeface="Chalkboard" charset="0"/>
                <a:cs typeface="Chalkboard" charset="0"/>
              </a:rPr>
              <a:t>)</a:t>
            </a:r>
          </a:p>
        </p:txBody>
      </p:sp>
      <p:sp>
        <p:nvSpPr>
          <p:cNvPr id="42" name="Text Box 7"/>
          <p:cNvSpPr txBox="1">
            <a:spLocks noChangeArrowheads="1"/>
          </p:cNvSpPr>
          <p:nvPr/>
        </p:nvSpPr>
        <p:spPr bwMode="auto">
          <a:xfrm>
            <a:off x="394403" y="2467575"/>
            <a:ext cx="849694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2400" dirty="0" smtClean="0">
                <a:latin typeface="Calibri" pitchFamily="34" charset="0"/>
                <a:ea typeface="Chalkboard" charset="0"/>
                <a:cs typeface="Chalkboard" charset="0"/>
              </a:rPr>
              <a:t>2. Encryption Algorithm: c </a:t>
            </a:r>
            <a:r>
              <a:rPr lang="en-US" altLang="zh-CN" sz="2400" dirty="0">
                <a:latin typeface="Calibri" pitchFamily="34" charset="0"/>
                <a:ea typeface="Chalkboard" charset="0"/>
                <a:cs typeface="Chalkboard" charset="0"/>
                <a:sym typeface="Symbol" panose="05050102010706020507" pitchFamily="18" charset="2"/>
              </a:rPr>
              <a:t> </a:t>
            </a:r>
            <a:r>
              <a:rPr lang="en-US" sz="2400" dirty="0" err="1" smtClean="0">
                <a:solidFill>
                  <a:srgbClr val="0000FF"/>
                </a:solidFill>
                <a:latin typeface="Calibri" pitchFamily="34" charset="0"/>
                <a:ea typeface="Chalkboard" charset="0"/>
                <a:cs typeface="Chalkboard" charset="0"/>
              </a:rPr>
              <a:t>Enc</a:t>
            </a:r>
            <a:r>
              <a:rPr lang="en-US" sz="2400" baseline="-25000" dirty="0" err="1" smtClean="0">
                <a:solidFill>
                  <a:srgbClr val="0000FF"/>
                </a:solidFill>
                <a:latin typeface="Calibri" pitchFamily="34" charset="0"/>
                <a:ea typeface="Chalkboard" charset="0"/>
                <a:cs typeface="Chalkboard" charset="0"/>
              </a:rPr>
              <a:t>k</a:t>
            </a:r>
            <a:r>
              <a:rPr lang="en-US" sz="2400" dirty="0" smtClean="0">
                <a:solidFill>
                  <a:srgbClr val="0000FF"/>
                </a:solidFill>
                <a:latin typeface="Calibri" pitchFamily="34" charset="0"/>
                <a:ea typeface="Chalkboard" charset="0"/>
                <a:cs typeface="Chalkboard" charset="0"/>
              </a:rPr>
              <a:t>(m); m in {0,1}</a:t>
            </a:r>
            <a:r>
              <a:rPr lang="en-US" sz="2400" baseline="30000" dirty="0" smtClean="0">
                <a:solidFill>
                  <a:srgbClr val="0000FF"/>
                </a:solidFill>
                <a:latin typeface="Calibri" pitchFamily="34" charset="0"/>
                <a:ea typeface="Chalkboard" charset="0"/>
                <a:cs typeface="Chalkboard" charset="0"/>
              </a:rPr>
              <a:t>l(</a:t>
            </a:r>
            <a:r>
              <a:rPr lang="en-US" sz="2400" baseline="30000" dirty="0" smtClean="0">
                <a:solidFill>
                  <a:srgbClr val="FF0000"/>
                </a:solidFill>
                <a:latin typeface="Calibri" pitchFamily="34" charset="0"/>
                <a:ea typeface="Chalkboard" charset="0"/>
                <a:cs typeface="Chalkboard" charset="0"/>
              </a:rPr>
              <a:t>n</a:t>
            </a:r>
            <a:r>
              <a:rPr lang="en-US" sz="2400" baseline="30000" dirty="0" smtClean="0">
                <a:solidFill>
                  <a:srgbClr val="0000FF"/>
                </a:solidFill>
                <a:latin typeface="Calibri" pitchFamily="34" charset="0"/>
                <a:ea typeface="Chalkboard" charset="0"/>
                <a:cs typeface="Chalkboard" charset="0"/>
              </a:rPr>
              <a:t>)</a:t>
            </a:r>
          </a:p>
        </p:txBody>
      </p:sp>
      <p:sp>
        <p:nvSpPr>
          <p:cNvPr id="43" name="Text Box 7"/>
          <p:cNvSpPr txBox="1">
            <a:spLocks noChangeArrowheads="1"/>
          </p:cNvSpPr>
          <p:nvPr/>
        </p:nvSpPr>
        <p:spPr bwMode="auto">
          <a:xfrm>
            <a:off x="413174" y="3710863"/>
            <a:ext cx="849694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2400" dirty="0" smtClean="0">
                <a:latin typeface="Calibri" pitchFamily="34" charset="0"/>
                <a:ea typeface="Chalkboard" charset="0"/>
                <a:cs typeface="Chalkboard" charset="0"/>
              </a:rPr>
              <a:t>3. Decryption Algorithm: m or </a:t>
            </a:r>
            <a:r>
              <a:rPr lang="en-US" sz="2400" dirty="0" smtClean="0">
                <a:latin typeface="Calibri" pitchFamily="34" charset="0"/>
                <a:ea typeface="Chalkboard" charset="0"/>
                <a:cs typeface="Chalkboard" charset="0"/>
                <a:sym typeface="Symbol" panose="05050102010706020507" pitchFamily="18" charset="2"/>
              </a:rPr>
              <a:t></a:t>
            </a:r>
            <a:r>
              <a:rPr lang="en-US" sz="2400" dirty="0" smtClean="0">
                <a:latin typeface="Calibri" pitchFamily="34" charset="0"/>
                <a:ea typeface="Chalkboard" charset="0"/>
                <a:cs typeface="Chalkboard" charset="0"/>
              </a:rPr>
              <a:t>:= </a:t>
            </a:r>
            <a:r>
              <a:rPr lang="en-US" sz="2400" dirty="0" smtClean="0">
                <a:solidFill>
                  <a:srgbClr val="0000FF"/>
                </a:solidFill>
                <a:latin typeface="Calibri" pitchFamily="34" charset="0"/>
                <a:ea typeface="Chalkboard" charset="0"/>
                <a:cs typeface="Chalkboard" charset="0"/>
              </a:rPr>
              <a:t>Dec</a:t>
            </a:r>
            <a:r>
              <a:rPr lang="en-US" sz="2400" baseline="-25000" dirty="0" smtClean="0">
                <a:solidFill>
                  <a:srgbClr val="0000FF"/>
                </a:solidFill>
                <a:latin typeface="Calibri" pitchFamily="34" charset="0"/>
                <a:ea typeface="Chalkboard" charset="0"/>
                <a:cs typeface="Chalkboard" charset="0"/>
              </a:rPr>
              <a:t>k</a:t>
            </a:r>
            <a:r>
              <a:rPr lang="en-US" sz="2400" dirty="0" smtClean="0">
                <a:solidFill>
                  <a:srgbClr val="0000FF"/>
                </a:solidFill>
                <a:latin typeface="Calibri" pitchFamily="34" charset="0"/>
                <a:ea typeface="Chalkboard" charset="0"/>
                <a:cs typeface="Chalkboard" charset="0"/>
              </a:rPr>
              <a:t>(c)</a:t>
            </a:r>
          </a:p>
        </p:txBody>
      </p:sp>
      <p:sp>
        <p:nvSpPr>
          <p:cNvPr id="46" name="Text Box 7"/>
          <p:cNvSpPr txBox="1">
            <a:spLocks noChangeArrowheads="1"/>
          </p:cNvSpPr>
          <p:nvPr/>
        </p:nvSpPr>
        <p:spPr bwMode="auto">
          <a:xfrm>
            <a:off x="640715" y="2062973"/>
            <a:ext cx="374441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>
                <a:latin typeface="Calibri" pitchFamily="34" charset="0"/>
                <a:ea typeface="Chalkboard" charset="0"/>
                <a:cs typeface="Chalkboard" charset="0"/>
              </a:rPr>
              <a:t>&gt; MUST be a Randomized algorithm</a:t>
            </a:r>
            <a:endParaRPr lang="en-US" dirty="0" smtClean="0">
              <a:solidFill>
                <a:srgbClr val="0000FF"/>
              </a:solidFill>
              <a:latin typeface="Calibri" pitchFamily="34" charset="0"/>
              <a:ea typeface="Chalkboard" charset="0"/>
              <a:cs typeface="Chalkboard" charset="0"/>
            </a:endParaRPr>
          </a:p>
        </p:txBody>
      </p:sp>
      <p:sp>
        <p:nvSpPr>
          <p:cNvPr id="47" name="Text Box 7"/>
          <p:cNvSpPr txBox="1">
            <a:spLocks noChangeArrowheads="1"/>
          </p:cNvSpPr>
          <p:nvPr/>
        </p:nvSpPr>
        <p:spPr bwMode="auto">
          <a:xfrm>
            <a:off x="647056" y="1666886"/>
            <a:ext cx="849694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>
                <a:latin typeface="Calibri" pitchFamily="34" charset="0"/>
                <a:ea typeface="Chalkboard" charset="0"/>
                <a:cs typeface="Chalkboard" charset="0"/>
              </a:rPr>
              <a:t>&gt; Outputs a </a:t>
            </a:r>
            <a:r>
              <a:rPr lang="en-US" dirty="0" smtClean="0">
                <a:solidFill>
                  <a:srgbClr val="0000FF"/>
                </a:solidFill>
                <a:latin typeface="Calibri" pitchFamily="34" charset="0"/>
                <a:ea typeface="Chalkboard" charset="0"/>
                <a:cs typeface="Chalkboard" charset="0"/>
              </a:rPr>
              <a:t>key k</a:t>
            </a:r>
            <a:r>
              <a:rPr lang="en-US" dirty="0" smtClean="0">
                <a:latin typeface="Calibri" pitchFamily="34" charset="0"/>
                <a:ea typeface="Chalkboard" charset="0"/>
                <a:cs typeface="Chalkboard" charset="0"/>
              </a:rPr>
              <a:t> chosen according to </a:t>
            </a:r>
            <a:r>
              <a:rPr lang="en-US" dirty="0" smtClean="0">
                <a:solidFill>
                  <a:srgbClr val="0000FF"/>
                </a:solidFill>
                <a:latin typeface="Calibri" pitchFamily="34" charset="0"/>
                <a:ea typeface="Chalkboard" charset="0"/>
                <a:cs typeface="Chalkboard" charset="0"/>
              </a:rPr>
              <a:t>some probability distribution.</a:t>
            </a:r>
          </a:p>
        </p:txBody>
      </p:sp>
      <p:sp>
        <p:nvSpPr>
          <p:cNvPr id="49" name="Text Box 7"/>
          <p:cNvSpPr txBox="1">
            <a:spLocks noChangeArrowheads="1"/>
          </p:cNvSpPr>
          <p:nvPr/>
        </p:nvSpPr>
        <p:spPr bwMode="auto">
          <a:xfrm>
            <a:off x="647056" y="3341531"/>
            <a:ext cx="41764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>
                <a:solidFill>
                  <a:srgbClr val="000000"/>
                </a:solidFill>
                <a:latin typeface="Calibri" pitchFamily="34" charset="0"/>
                <a:ea typeface="Chalkboard" charset="0"/>
                <a:cs typeface="Chalkboard" charset="0"/>
              </a:rPr>
              <a:t>&gt; Deterministic/Randomized algorithm</a:t>
            </a:r>
            <a:endParaRPr lang="en-US" dirty="0" smtClean="0">
              <a:solidFill>
                <a:srgbClr val="0000FF"/>
              </a:solidFill>
              <a:latin typeface="Calibri" pitchFamily="34" charset="0"/>
              <a:ea typeface="Chalkboard" charset="0"/>
              <a:cs typeface="Chalkboard" charset="0"/>
            </a:endParaRPr>
          </a:p>
        </p:txBody>
      </p:sp>
      <p:sp>
        <p:nvSpPr>
          <p:cNvPr id="50" name="Text Box 7"/>
          <p:cNvSpPr txBox="1">
            <a:spLocks noChangeArrowheads="1"/>
          </p:cNvSpPr>
          <p:nvPr/>
        </p:nvSpPr>
        <p:spPr bwMode="auto">
          <a:xfrm>
            <a:off x="640219" y="2929240"/>
            <a:ext cx="673457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>
                <a:latin typeface="Calibri" pitchFamily="34" charset="0"/>
                <a:ea typeface="Chalkboard" charset="0"/>
                <a:cs typeface="Chalkboard" charset="0"/>
              </a:rPr>
              <a:t>&gt; c </a:t>
            </a:r>
            <a:r>
              <a:rPr lang="en-US" dirty="0" smtClean="0">
                <a:latin typeface="Calibri" pitchFamily="34" charset="0"/>
                <a:ea typeface="Chalkboard" charset="0"/>
                <a:cs typeface="Chalkboard" charset="0"/>
                <a:sym typeface="Wingdings"/>
              </a:rPr>
              <a:t></a:t>
            </a:r>
            <a:r>
              <a:rPr lang="en-US" dirty="0" smtClean="0">
                <a:latin typeface="Calibri" pitchFamily="34" charset="0"/>
                <a:ea typeface="Chalkboard" charset="0"/>
                <a:cs typeface="Chalkboard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Calibri" pitchFamily="34" charset="0"/>
                <a:ea typeface="Chalkboard" charset="0"/>
                <a:cs typeface="Chalkboard" charset="0"/>
              </a:rPr>
              <a:t>Enc</a:t>
            </a:r>
            <a:r>
              <a:rPr lang="en-US" baseline="-25000" dirty="0" err="1" smtClean="0">
                <a:solidFill>
                  <a:srgbClr val="0000FF"/>
                </a:solidFill>
                <a:latin typeface="Calibri" pitchFamily="34" charset="0"/>
                <a:ea typeface="Chalkboard" charset="0"/>
                <a:cs typeface="Chalkboard" charset="0"/>
              </a:rPr>
              <a:t>k</a:t>
            </a:r>
            <a:r>
              <a:rPr lang="en-US" dirty="0" smtClean="0">
                <a:solidFill>
                  <a:srgbClr val="0000FF"/>
                </a:solidFill>
                <a:latin typeface="Calibri" pitchFamily="34" charset="0"/>
                <a:ea typeface="Chalkboard" charset="0"/>
                <a:cs typeface="Chalkboard" charset="0"/>
              </a:rPr>
              <a:t>(m) when randomized and c</a:t>
            </a:r>
            <a:r>
              <a:rPr lang="en-US" dirty="0">
                <a:solidFill>
                  <a:srgbClr val="0000FF"/>
                </a:solidFill>
                <a:latin typeface="Calibri" pitchFamily="34" charset="0"/>
                <a:ea typeface="Chalkboard" charset="0"/>
                <a:cs typeface="Chalkboard" charset="0"/>
              </a:rPr>
              <a:t>:=Enc</a:t>
            </a:r>
            <a:r>
              <a:rPr lang="en-US" baseline="-25000" dirty="0">
                <a:solidFill>
                  <a:srgbClr val="0000FF"/>
                </a:solidFill>
                <a:latin typeface="Calibri" pitchFamily="34" charset="0"/>
                <a:ea typeface="Chalkboard" charset="0"/>
                <a:cs typeface="Chalkboard" charset="0"/>
              </a:rPr>
              <a:t>k</a:t>
            </a:r>
            <a:r>
              <a:rPr lang="en-US" dirty="0">
                <a:solidFill>
                  <a:srgbClr val="0000FF"/>
                </a:solidFill>
                <a:latin typeface="Calibri" pitchFamily="34" charset="0"/>
                <a:ea typeface="Chalkboard" charset="0"/>
                <a:cs typeface="Chalkboard" charset="0"/>
              </a:rPr>
              <a:t>(m)</a:t>
            </a:r>
            <a:r>
              <a:rPr lang="en-US" dirty="0" smtClean="0">
                <a:latin typeface="Calibri" pitchFamily="34" charset="0"/>
                <a:ea typeface="Chalkboard" charset="0"/>
                <a:cs typeface="Chalkboard" charset="0"/>
              </a:rPr>
              <a:t>  when deterministic</a:t>
            </a:r>
            <a:endParaRPr lang="en-US" dirty="0" smtClean="0">
              <a:solidFill>
                <a:srgbClr val="0000FF"/>
              </a:solidFill>
              <a:latin typeface="Calibri" pitchFamily="34" charset="0"/>
              <a:ea typeface="Chalkboard" charset="0"/>
              <a:cs typeface="Chalkboard" charset="0"/>
            </a:endParaRPr>
          </a:p>
        </p:txBody>
      </p:sp>
      <p:sp>
        <p:nvSpPr>
          <p:cNvPr id="53" name="Text Box 7"/>
          <p:cNvSpPr txBox="1">
            <a:spLocks noChangeArrowheads="1"/>
          </p:cNvSpPr>
          <p:nvPr/>
        </p:nvSpPr>
        <p:spPr bwMode="auto">
          <a:xfrm>
            <a:off x="647056" y="4518412"/>
            <a:ext cx="28083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>
                <a:solidFill>
                  <a:srgbClr val="000000"/>
                </a:solidFill>
                <a:latin typeface="Calibri" pitchFamily="34" charset="0"/>
                <a:ea typeface="Chalkboard" charset="0"/>
                <a:cs typeface="Chalkboard" charset="0"/>
              </a:rPr>
              <a:t>&gt; </a:t>
            </a:r>
            <a:r>
              <a:rPr lang="en-US" dirty="0">
                <a:solidFill>
                  <a:srgbClr val="000000"/>
                </a:solidFill>
                <a:latin typeface="Calibri" pitchFamily="34" charset="0"/>
                <a:ea typeface="Chalkboard" charset="0"/>
                <a:cs typeface="Chalkboard" charset="0"/>
              </a:rPr>
              <a:t>D</a:t>
            </a:r>
            <a:r>
              <a:rPr lang="en-US" dirty="0" smtClean="0">
                <a:solidFill>
                  <a:srgbClr val="000000"/>
                </a:solidFill>
                <a:latin typeface="Calibri" pitchFamily="34" charset="0"/>
                <a:ea typeface="Chalkboard" charset="0"/>
                <a:cs typeface="Chalkboard" charset="0"/>
              </a:rPr>
              <a:t>eterministic </a:t>
            </a:r>
          </a:p>
        </p:txBody>
      </p:sp>
      <p:sp>
        <p:nvSpPr>
          <p:cNvPr id="2" name="Rectangle 1"/>
          <p:cNvSpPr/>
          <p:nvPr/>
        </p:nvSpPr>
        <p:spPr>
          <a:xfrm>
            <a:off x="647056" y="4149080"/>
            <a:ext cx="28083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>
                <a:latin typeface="Calibri" pitchFamily="34" charset="0"/>
                <a:ea typeface="Chalkboard" charset="0"/>
                <a:cs typeface="Chalkboard" charset="0"/>
              </a:rPr>
              <a:t>&gt; Outputs m:= </a:t>
            </a:r>
            <a:r>
              <a:rPr lang="en-US" dirty="0" smtClean="0">
                <a:solidFill>
                  <a:srgbClr val="0000FF"/>
                </a:solidFill>
                <a:latin typeface="Calibri" pitchFamily="34" charset="0"/>
                <a:ea typeface="Chalkboard" charset="0"/>
                <a:cs typeface="Chalkboard" charset="0"/>
              </a:rPr>
              <a:t>Dec</a:t>
            </a:r>
            <a:r>
              <a:rPr lang="en-US" baseline="-25000" dirty="0" smtClean="0">
                <a:solidFill>
                  <a:srgbClr val="0000FF"/>
                </a:solidFill>
                <a:latin typeface="Calibri" pitchFamily="34" charset="0"/>
                <a:ea typeface="Chalkboard" charset="0"/>
                <a:cs typeface="Chalkboard" charset="0"/>
              </a:rPr>
              <a:t>k</a:t>
            </a:r>
            <a:r>
              <a:rPr lang="en-US" dirty="0" smtClean="0">
                <a:solidFill>
                  <a:srgbClr val="0000FF"/>
                </a:solidFill>
                <a:latin typeface="Calibri" pitchFamily="34" charset="0"/>
                <a:ea typeface="Chalkboard" charset="0"/>
                <a:cs typeface="Chalkboard" charset="0"/>
              </a:rPr>
              <a:t>(c)</a:t>
            </a:r>
            <a:endParaRPr lang="en-US" dirty="0">
              <a:solidFill>
                <a:srgbClr val="0000FF"/>
              </a:solidFill>
              <a:latin typeface="Calibri" pitchFamily="34" charset="0"/>
              <a:ea typeface="Chalkboard" charset="0"/>
              <a:cs typeface="Chalkboard" charset="0"/>
            </a:endParaRPr>
          </a:p>
        </p:txBody>
      </p:sp>
      <p:sp>
        <p:nvSpPr>
          <p:cNvPr id="13" name="Text Box 7"/>
          <p:cNvSpPr txBox="1">
            <a:spLocks noChangeArrowheads="1"/>
          </p:cNvSpPr>
          <p:nvPr/>
        </p:nvSpPr>
        <p:spPr bwMode="auto">
          <a:xfrm>
            <a:off x="449796" y="4869160"/>
            <a:ext cx="820891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ts val="0"/>
              </a:spcBef>
            </a:pPr>
            <a:r>
              <a:rPr lang="en-US" sz="2400" dirty="0" smtClean="0">
                <a:latin typeface="Calibri" pitchFamily="34" charset="0"/>
                <a:ea typeface="Chalkboard" charset="0"/>
                <a:cs typeface="Chalkboard" charset="0"/>
              </a:rPr>
              <a:t>Correctness. For every key k output by </a:t>
            </a:r>
            <a:r>
              <a:rPr lang="en-US" sz="2400" dirty="0" smtClean="0">
                <a:solidFill>
                  <a:srgbClr val="0000FF"/>
                </a:solidFill>
                <a:latin typeface="Calibri" pitchFamily="34" charset="0"/>
                <a:ea typeface="Chalkboard" charset="0"/>
                <a:cs typeface="Chalkboard" charset="0"/>
              </a:rPr>
              <a:t>Gen</a:t>
            </a:r>
            <a:r>
              <a:rPr lang="en-US" sz="2400" dirty="0" smtClean="0">
                <a:latin typeface="Calibri" pitchFamily="34" charset="0"/>
                <a:ea typeface="Chalkboard" charset="0"/>
                <a:cs typeface="Chalkboard" charset="0"/>
              </a:rPr>
              <a:t> and every message </a:t>
            </a:r>
            <a:r>
              <a:rPr lang="en-US" sz="2400" dirty="0" err="1" smtClean="0">
                <a:latin typeface="Calibri" pitchFamily="34" charset="0"/>
                <a:ea typeface="Chalkboard" charset="0"/>
                <a:cs typeface="Chalkboard" charset="0"/>
              </a:rPr>
              <a:t>m</a:t>
            </a:r>
            <a:r>
              <a:rPr lang="en-US" sz="2400" dirty="0" err="1" smtClean="0">
                <a:latin typeface="Calibri" pitchFamily="34" charset="0"/>
                <a:ea typeface="Chalkboard" charset="0"/>
                <a:cs typeface="Chalkboard" charset="0"/>
                <a:sym typeface="Symbol" panose="05050102010706020507" pitchFamily="18" charset="2"/>
              </a:rPr>
              <a:t>M</a:t>
            </a:r>
            <a:r>
              <a:rPr lang="en-US" sz="2400" dirty="0" smtClean="0">
                <a:latin typeface="Calibri" pitchFamily="34" charset="0"/>
                <a:ea typeface="Chalkboard" charset="0"/>
                <a:cs typeface="Chalkboard" charset="0"/>
                <a:sym typeface="Symbol" panose="05050102010706020507" pitchFamily="18" charset="2"/>
              </a:rPr>
              <a:t>, it holds that Dec</a:t>
            </a:r>
            <a:r>
              <a:rPr lang="en-US" sz="2400" baseline="-25000" dirty="0" smtClean="0">
                <a:latin typeface="Calibri" pitchFamily="34" charset="0"/>
                <a:ea typeface="Chalkboard" charset="0"/>
                <a:cs typeface="Chalkboard" charset="0"/>
                <a:sym typeface="Symbol" panose="05050102010706020507" pitchFamily="18" charset="2"/>
              </a:rPr>
              <a:t>k</a:t>
            </a:r>
            <a:r>
              <a:rPr lang="en-US" sz="2400" dirty="0" smtClean="0">
                <a:latin typeface="Calibri" pitchFamily="34" charset="0"/>
                <a:ea typeface="Chalkboard" charset="0"/>
                <a:cs typeface="Chalkboard" charset="0"/>
                <a:sym typeface="Symbol" panose="05050102010706020507" pitchFamily="18" charset="2"/>
              </a:rPr>
              <a:t>(</a:t>
            </a:r>
            <a:r>
              <a:rPr lang="en-US" sz="2400" dirty="0" err="1" smtClean="0">
                <a:latin typeface="Calibri" pitchFamily="34" charset="0"/>
                <a:ea typeface="Chalkboard" charset="0"/>
                <a:cs typeface="Chalkboard" charset="0"/>
                <a:sym typeface="Symbol" panose="05050102010706020507" pitchFamily="18" charset="2"/>
              </a:rPr>
              <a:t>Enc</a:t>
            </a:r>
            <a:r>
              <a:rPr lang="en-US" sz="2400" baseline="-25000" dirty="0" err="1" smtClean="0">
                <a:latin typeface="Calibri" pitchFamily="34" charset="0"/>
                <a:ea typeface="Chalkboard" charset="0"/>
                <a:cs typeface="Chalkboard" charset="0"/>
                <a:sym typeface="Symbol" panose="05050102010706020507" pitchFamily="18" charset="2"/>
              </a:rPr>
              <a:t>k</a:t>
            </a:r>
            <a:r>
              <a:rPr lang="en-US" sz="2400" dirty="0" smtClean="0">
                <a:latin typeface="Calibri" pitchFamily="34" charset="0"/>
                <a:ea typeface="Chalkboard" charset="0"/>
                <a:cs typeface="Chalkboard" charset="0"/>
                <a:sym typeface="Symbol" panose="05050102010706020507" pitchFamily="18" charset="2"/>
              </a:rPr>
              <a:t>(m)) = m</a:t>
            </a:r>
            <a:endParaRPr lang="en-US" sz="2400" dirty="0" smtClean="0">
              <a:latin typeface="Calibri" pitchFamily="34" charset="0"/>
              <a:ea typeface="Chalkboard" charset="0"/>
              <a:cs typeface="Chalkboard" charset="0"/>
            </a:endParaRPr>
          </a:p>
        </p:txBody>
      </p:sp>
      <p:sp>
        <p:nvSpPr>
          <p:cNvPr id="14" name="Text Box 7"/>
          <p:cNvSpPr txBox="1">
            <a:spLocks noChangeArrowheads="1"/>
          </p:cNvSpPr>
          <p:nvPr/>
        </p:nvSpPr>
        <p:spPr bwMode="auto">
          <a:xfrm>
            <a:off x="413174" y="5700157"/>
            <a:ext cx="820891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2400" dirty="0" smtClean="0">
                <a:latin typeface="Calibri" pitchFamily="34" charset="0"/>
                <a:ea typeface="Chalkboard" charset="0"/>
                <a:cs typeface="Chalkboard" charset="0"/>
              </a:rPr>
              <a:t>(</a:t>
            </a:r>
            <a:r>
              <a:rPr lang="en-US" sz="2400" dirty="0" smtClean="0">
                <a:solidFill>
                  <a:srgbClr val="0000FF"/>
                </a:solidFill>
                <a:latin typeface="Calibri" pitchFamily="34" charset="0"/>
                <a:ea typeface="Chalkboard" charset="0"/>
                <a:cs typeface="Chalkboard" charset="0"/>
              </a:rPr>
              <a:t>Gen</a:t>
            </a:r>
            <a:r>
              <a:rPr lang="en-US" sz="2400" dirty="0" smtClean="0">
                <a:latin typeface="Calibri" pitchFamily="34" charset="0"/>
                <a:ea typeface="Chalkboard" charset="0"/>
                <a:cs typeface="Chalkboard" charset="0"/>
              </a:rPr>
              <a:t>,</a:t>
            </a:r>
            <a:r>
              <a:rPr lang="en-US" sz="2400" dirty="0" smtClean="0">
                <a:solidFill>
                  <a:srgbClr val="FF0000"/>
                </a:solidFill>
                <a:latin typeface="Calibri" pitchFamily="34" charset="0"/>
                <a:ea typeface="Chalkboard" charset="0"/>
                <a:cs typeface="Chalkboard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Calibri" pitchFamily="34" charset="0"/>
                <a:ea typeface="Chalkboard" charset="0"/>
                <a:cs typeface="Chalkboard" charset="0"/>
              </a:rPr>
              <a:t>Enc</a:t>
            </a:r>
            <a:r>
              <a:rPr lang="en-US" sz="2400" dirty="0" smtClean="0">
                <a:latin typeface="Calibri" pitchFamily="34" charset="0"/>
                <a:ea typeface="Chalkboard" charset="0"/>
                <a:cs typeface="Chalkboard" charset="0"/>
              </a:rPr>
              <a:t>,</a:t>
            </a:r>
            <a:r>
              <a:rPr lang="en-US" sz="2400" dirty="0" smtClean="0">
                <a:solidFill>
                  <a:srgbClr val="FF0000"/>
                </a:solidFill>
                <a:latin typeface="Calibri" pitchFamily="34" charset="0"/>
                <a:ea typeface="Chalkboard" charset="0"/>
                <a:cs typeface="Chalkboard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alibri" pitchFamily="34" charset="0"/>
                <a:ea typeface="Chalkboard" charset="0"/>
                <a:cs typeface="Chalkboard" charset="0"/>
              </a:rPr>
              <a:t>Dec</a:t>
            </a:r>
            <a:r>
              <a:rPr lang="en-US" sz="2400" dirty="0" smtClean="0">
                <a:latin typeface="Calibri" pitchFamily="34" charset="0"/>
                <a:ea typeface="Chalkboard" charset="0"/>
                <a:cs typeface="Chalkboard" charset="0"/>
              </a:rPr>
              <a:t>)</a:t>
            </a:r>
            <a:r>
              <a:rPr lang="en-US" sz="2400" dirty="0" smtClean="0">
                <a:solidFill>
                  <a:srgbClr val="FF0000"/>
                </a:solidFill>
                <a:latin typeface="Calibri" pitchFamily="34" charset="0"/>
                <a:ea typeface="Chalkboard" charset="0"/>
                <a:cs typeface="Chalkboard" charset="0"/>
              </a:rPr>
              <a:t> </a:t>
            </a:r>
            <a:r>
              <a:rPr lang="en-US" sz="2400" dirty="0" smtClean="0">
                <a:latin typeface="Calibri" pitchFamily="34" charset="0"/>
                <a:ea typeface="Chalkboard" charset="0"/>
                <a:cs typeface="Chalkboard" charset="0"/>
              </a:rPr>
              <a:t>is a </a:t>
            </a:r>
            <a:r>
              <a:rPr lang="en-US" sz="2400" dirty="0" smtClean="0">
                <a:solidFill>
                  <a:srgbClr val="FF0000"/>
                </a:solidFill>
                <a:latin typeface="Calibri" pitchFamily="34" charset="0"/>
                <a:ea typeface="Chalkboard" charset="0"/>
                <a:cs typeface="Chalkboard" charset="0"/>
              </a:rPr>
              <a:t>fixed-length</a:t>
            </a:r>
            <a:r>
              <a:rPr lang="en-US" sz="2400" dirty="0" smtClean="0">
                <a:latin typeface="Calibri" pitchFamily="34" charset="0"/>
                <a:ea typeface="Chalkboard" charset="0"/>
                <a:cs typeface="Chalkboard" charset="0"/>
              </a:rPr>
              <a:t> private-key encryption scheme for messages of length l(n)</a:t>
            </a:r>
          </a:p>
        </p:txBody>
      </p:sp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413174" y="930158"/>
            <a:ext cx="303314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 smtClean="0">
                <a:latin typeface="Calibri" pitchFamily="34" charset="0"/>
                <a:ea typeface="Chalkboard" charset="0"/>
                <a:cs typeface="Chalkboard" charset="0"/>
              </a:rPr>
              <a:t>Definition 3.7</a:t>
            </a:r>
            <a:endParaRPr lang="en-US" sz="2400" b="1" dirty="0" smtClean="0">
              <a:solidFill>
                <a:srgbClr val="0000FF"/>
              </a:solidFill>
              <a:latin typeface="Calibri" pitchFamily="34" charset="0"/>
              <a:ea typeface="Chalkboard" charset="0"/>
              <a:cs typeface="Chalkboard" charset="0"/>
            </a:endParaRPr>
          </a:p>
        </p:txBody>
      </p:sp>
      <p:sp>
        <p:nvSpPr>
          <p:cNvPr id="18" name="日期占位符 5"/>
          <p:cNvSpPr>
            <a:spLocks noGrp="1"/>
          </p:cNvSpPr>
          <p:nvPr>
            <p:ph type="dt" sz="half" idx="10"/>
          </p:nvPr>
        </p:nvSpPr>
        <p:spPr>
          <a:xfrm>
            <a:off x="11088" y="6396525"/>
            <a:ext cx="2133600" cy="268139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1200" smtClean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Wed, 26/9/2018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19" name="页脚占位符 9"/>
          <p:cNvSpPr>
            <a:spLocks noGrp="1"/>
          </p:cNvSpPr>
          <p:nvPr>
            <p:ph type="ftr" sz="quarter" idx="11"/>
          </p:nvPr>
        </p:nvSpPr>
        <p:spPr>
          <a:xfrm>
            <a:off x="3124200" y="6381328"/>
            <a:ext cx="2895600" cy="268139"/>
          </a:xfrm>
        </p:spPr>
        <p:txBody>
          <a:bodyPr/>
          <a:lstStyle/>
          <a:p>
            <a:pPr>
              <a:defRPr/>
            </a:pPr>
            <a:r>
              <a:rPr lang="en-US" sz="120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S8101034Q-Modern Cryptography-Lect5.1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22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8280216" y="6389241"/>
            <a:ext cx="406584" cy="352127"/>
          </a:xfrm>
        </p:spPr>
        <p:txBody>
          <a:bodyPr/>
          <a:lstStyle/>
          <a:p>
            <a:pPr>
              <a:defRPr/>
            </a:pPr>
            <a:fld id="{34241976-2E34-413D-BF40-6B1BB9955E62}" type="slidenum">
              <a:rPr lang="en-US" sz="1100" smtClean="0">
                <a:solidFill>
                  <a:schemeClr val="bg1">
                    <a:lumMod val="65000"/>
                  </a:schemeClr>
                </a:solidFill>
              </a:rPr>
              <a:pPr>
                <a:defRPr/>
              </a:pPr>
              <a:t>4</a:t>
            </a:fld>
            <a:endParaRPr 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7747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7" grpId="0"/>
      <p:bldP spid="49" grpId="0"/>
      <p:bldP spid="50" grpId="0"/>
      <p:bldP spid="53" grpId="0"/>
      <p:bldP spid="2" grpId="0"/>
      <p:bldP spid="13" grpId="0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9552" y="44624"/>
            <a:ext cx="8229600" cy="1143000"/>
          </a:xfrm>
        </p:spPr>
        <p:txBody>
          <a:bodyPr/>
          <a:lstStyle/>
          <a:p>
            <a:r>
              <a:rPr lang="en-US" sz="5400" dirty="0" smtClean="0">
                <a:solidFill>
                  <a:srgbClr val="008000"/>
                </a:solidFill>
                <a:latin typeface="Calibri" pitchFamily="34" charset="0"/>
                <a:ea typeface="Chalkboard" charset="0"/>
                <a:cs typeface="Chalkboard" charset="0"/>
              </a:rPr>
              <a:t>Today’s goal</a:t>
            </a:r>
            <a:endParaRPr lang="en-US" sz="5400" dirty="0">
              <a:solidFill>
                <a:srgbClr val="008000"/>
              </a:solidFill>
              <a:latin typeface="Calibri" pitchFamily="34" charset="0"/>
              <a:ea typeface="Chalkboard" charset="0"/>
              <a:cs typeface="Chalkboard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39552" y="1700808"/>
            <a:ext cx="836175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Courier New" charset="0"/>
              <a:buChar char="o"/>
            </a:pPr>
            <a:r>
              <a:rPr lang="en-US" sz="2400" b="1" dirty="0" smtClean="0">
                <a:solidFill>
                  <a:srgbClr val="FF0000"/>
                </a:solidFill>
                <a:latin typeface="Calibri" pitchFamily="34" charset="0"/>
                <a:ea typeface="Chalkboard" charset="0"/>
                <a:cs typeface="Chalkboard" charset="0"/>
              </a:rPr>
              <a:t>Paradigm I- </a:t>
            </a:r>
            <a:r>
              <a:rPr lang="en-US" sz="2400" b="1" dirty="0" smtClean="0">
                <a:solidFill>
                  <a:srgbClr val="0000FF"/>
                </a:solidFill>
                <a:latin typeface="Calibri" pitchFamily="34" charset="0"/>
                <a:ea typeface="Chalkboard" charset="0"/>
                <a:cs typeface="Chalkboard" charset="0"/>
              </a:rPr>
              <a:t>Semantic Security for SKE- computational analogue of Shannon’s perfect security</a:t>
            </a:r>
            <a:endParaRPr lang="en-US" sz="2400" b="1" dirty="0">
              <a:solidFill>
                <a:srgbClr val="0000FF"/>
              </a:solidFill>
              <a:latin typeface="Calibri" pitchFamily="34" charset="0"/>
              <a:ea typeface="Chalkboard" charset="0"/>
              <a:cs typeface="Chalkboard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49389" y="2998693"/>
            <a:ext cx="835191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Courier New" charset="0"/>
              <a:buChar char="o"/>
            </a:pPr>
            <a:r>
              <a:rPr lang="en-US" sz="2400" dirty="0" smtClean="0">
                <a:solidFill>
                  <a:srgbClr val="FF0000"/>
                </a:solidFill>
                <a:latin typeface="Calibri" pitchFamily="34" charset="0"/>
                <a:ea typeface="Chalkboard" charset="0"/>
                <a:cs typeface="Chalkboard" charset="0"/>
              </a:rPr>
              <a:t>Paradigm II- </a:t>
            </a:r>
            <a:r>
              <a:rPr lang="en-US" sz="2400" dirty="0" err="1" smtClean="0">
                <a:solidFill>
                  <a:srgbClr val="0000FF"/>
                </a:solidFill>
                <a:latin typeface="Calibri" pitchFamily="34" charset="0"/>
                <a:ea typeface="Chalkboard" charset="0"/>
                <a:cs typeface="Chalkboard" charset="0"/>
              </a:rPr>
              <a:t>Indistinguishability</a:t>
            </a:r>
            <a:r>
              <a:rPr lang="en-US" sz="2400" dirty="0" smtClean="0">
                <a:solidFill>
                  <a:srgbClr val="0000FF"/>
                </a:solidFill>
                <a:latin typeface="Calibri" pitchFamily="34" charset="0"/>
                <a:ea typeface="Chalkboard" charset="0"/>
                <a:cs typeface="Chalkboard" charset="0"/>
              </a:rPr>
              <a:t>-based Security for SKE – computational analogue of game/experiment based security definition of perfect security</a:t>
            </a:r>
            <a:endParaRPr lang="en-US" sz="2400" dirty="0">
              <a:solidFill>
                <a:srgbClr val="0000FF"/>
              </a:solidFill>
              <a:latin typeface="Calibri" pitchFamily="34" charset="0"/>
              <a:ea typeface="Chalkboard" charset="0"/>
              <a:cs typeface="Chalkboard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49389" y="4449660"/>
            <a:ext cx="83519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Courier New" charset="0"/>
              <a:buChar char="o"/>
            </a:pPr>
            <a:r>
              <a:rPr lang="en-US" sz="2400" dirty="0" smtClean="0">
                <a:solidFill>
                  <a:srgbClr val="0000FF"/>
                </a:solidFill>
                <a:latin typeface="Calibri" pitchFamily="34" charset="0"/>
                <a:ea typeface="Chalkboard" charset="0"/>
                <a:cs typeface="Chalkboard" charset="0"/>
              </a:rPr>
              <a:t>Look for assumptions needed for construction of a scheme </a:t>
            </a:r>
            <a:endParaRPr lang="en-US" sz="2400" dirty="0">
              <a:solidFill>
                <a:srgbClr val="0000FF"/>
              </a:solidFill>
              <a:latin typeface="Calibri" pitchFamily="34" charset="0"/>
              <a:ea typeface="Chalkboard" charset="0"/>
              <a:cs typeface="Chalkboard" charset="0"/>
            </a:endParaRPr>
          </a:p>
        </p:txBody>
      </p:sp>
      <p:sp>
        <p:nvSpPr>
          <p:cNvPr id="16" name="日期占位符 5"/>
          <p:cNvSpPr>
            <a:spLocks noGrp="1"/>
          </p:cNvSpPr>
          <p:nvPr>
            <p:ph type="dt" sz="half" idx="10"/>
          </p:nvPr>
        </p:nvSpPr>
        <p:spPr>
          <a:xfrm>
            <a:off x="11088" y="6396525"/>
            <a:ext cx="2133600" cy="268139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1200" smtClean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Wed, 26/9/2018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20" name="页脚占位符 9"/>
          <p:cNvSpPr>
            <a:spLocks noGrp="1"/>
          </p:cNvSpPr>
          <p:nvPr>
            <p:ph type="ftr" sz="quarter" idx="11"/>
          </p:nvPr>
        </p:nvSpPr>
        <p:spPr>
          <a:xfrm>
            <a:off x="3124200" y="6381328"/>
            <a:ext cx="2895600" cy="268139"/>
          </a:xfrm>
        </p:spPr>
        <p:txBody>
          <a:bodyPr/>
          <a:lstStyle/>
          <a:p>
            <a:pPr>
              <a:defRPr/>
            </a:pPr>
            <a:r>
              <a:rPr lang="en-US" sz="1200" smtClean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S8101034Q-Modern Cryptography-Lect5.1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10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8280216" y="6389241"/>
            <a:ext cx="406584" cy="352127"/>
          </a:xfrm>
        </p:spPr>
        <p:txBody>
          <a:bodyPr/>
          <a:lstStyle/>
          <a:p>
            <a:pPr>
              <a:defRPr/>
            </a:pPr>
            <a:fld id="{34241976-2E34-413D-BF40-6B1BB9955E62}" type="slidenum">
              <a:rPr lang="en-US" sz="1100" smtClean="0">
                <a:solidFill>
                  <a:schemeClr val="bg1">
                    <a:lumMod val="65000"/>
                  </a:schemeClr>
                </a:solidFill>
              </a:rPr>
              <a:pPr>
                <a:defRPr/>
              </a:pPr>
              <a:t>5</a:t>
            </a:fld>
            <a:endParaRPr 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2013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7" grpId="0"/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 txBox="1">
            <a:spLocks noChangeArrowheads="1"/>
          </p:cNvSpPr>
          <p:nvPr/>
        </p:nvSpPr>
        <p:spPr>
          <a:xfrm>
            <a:off x="252536" y="44624"/>
            <a:ext cx="8711952" cy="648072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US" sz="3600" kern="0" dirty="0" smtClean="0">
                <a:solidFill>
                  <a:srgbClr val="009900"/>
                </a:solidFill>
                <a:latin typeface="Calibri" pitchFamily="34" charset="0"/>
                <a:ea typeface="Chalkboard" charset="0"/>
                <a:cs typeface="Chalkboard" charset="0"/>
              </a:rPr>
              <a:t>Semantic security for SKE</a:t>
            </a:r>
            <a:endParaRPr lang="en-US" sz="3600" kern="0" dirty="0">
              <a:solidFill>
                <a:srgbClr val="009900"/>
              </a:solidFill>
              <a:latin typeface="Calibri" pitchFamily="34" charset="0"/>
              <a:ea typeface="Chalkboard" charset="0"/>
              <a:cs typeface="Chalkboard" charset="0"/>
            </a:endParaRPr>
          </a:p>
        </p:txBody>
      </p:sp>
      <p:sp>
        <p:nvSpPr>
          <p:cNvPr id="46" name="Text Box 7"/>
          <p:cNvSpPr txBox="1">
            <a:spLocks noChangeArrowheads="1"/>
          </p:cNvSpPr>
          <p:nvPr/>
        </p:nvSpPr>
        <p:spPr bwMode="auto">
          <a:xfrm>
            <a:off x="460374" y="941819"/>
            <a:ext cx="519174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2000" dirty="0" smtClean="0">
                <a:latin typeface="Calibri" pitchFamily="34" charset="0"/>
                <a:ea typeface="Chalkboard" charset="0"/>
                <a:cs typeface="Chalkboard" charset="0"/>
              </a:rPr>
              <a:t>S. </a:t>
            </a:r>
            <a:r>
              <a:rPr lang="en-US" sz="2000" dirty="0" err="1" smtClean="0">
                <a:latin typeface="Calibri" pitchFamily="34" charset="0"/>
                <a:ea typeface="Chalkboard" charset="0"/>
                <a:cs typeface="Chalkboard" charset="0"/>
              </a:rPr>
              <a:t>Goldwasser</a:t>
            </a:r>
            <a:r>
              <a:rPr lang="en-US" sz="2000" dirty="0" smtClean="0">
                <a:latin typeface="Calibri" pitchFamily="34" charset="0"/>
                <a:ea typeface="Chalkboard" charset="0"/>
                <a:cs typeface="Chalkboard" charset="0"/>
              </a:rPr>
              <a:t> and S. </a:t>
            </a:r>
            <a:r>
              <a:rPr lang="en-US" sz="2000" dirty="0" err="1" smtClean="0">
                <a:latin typeface="Calibri" pitchFamily="34" charset="0"/>
                <a:ea typeface="Chalkboard" charset="0"/>
                <a:cs typeface="Chalkboard" charset="0"/>
              </a:rPr>
              <a:t>Micali</a:t>
            </a:r>
            <a:r>
              <a:rPr lang="en-US" sz="2000" dirty="0" smtClean="0">
                <a:latin typeface="Calibri" pitchFamily="34" charset="0"/>
                <a:ea typeface="Chalkboard" charset="0"/>
                <a:cs typeface="Chalkboard" charset="0"/>
              </a:rPr>
              <a:t>. Probabilistic Encryption. Journal of Computer and System Sciences, 28(2): 270-299, 1984</a:t>
            </a:r>
            <a:endParaRPr lang="en-US" sz="2000" dirty="0" smtClean="0">
              <a:solidFill>
                <a:srgbClr val="FF0000"/>
              </a:solidFill>
              <a:latin typeface="Calibri" pitchFamily="34" charset="0"/>
              <a:ea typeface="Chalkboard" charset="0"/>
              <a:cs typeface="Chalkboard" charset="0"/>
            </a:endParaRPr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08576" y="773533"/>
            <a:ext cx="2516088" cy="1334930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50" name="Text Box 7"/>
          <p:cNvSpPr txBox="1">
            <a:spLocks noChangeArrowheads="1"/>
          </p:cNvSpPr>
          <p:nvPr/>
        </p:nvSpPr>
        <p:spPr bwMode="auto">
          <a:xfrm>
            <a:off x="3491880" y="5417929"/>
            <a:ext cx="229587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solidFill>
                  <a:srgbClr val="0000FF"/>
                </a:solidFill>
                <a:latin typeface="Chalkboard" charset="0"/>
                <a:ea typeface="Chalkboard" charset="0"/>
                <a:cs typeface="Chalkboard" charset="0"/>
              </a:rPr>
              <a:t>h</a:t>
            </a:r>
            <a:r>
              <a:rPr lang="en-US" sz="2000" dirty="0" smtClean="0">
                <a:solidFill>
                  <a:srgbClr val="0000FF"/>
                </a:solidFill>
                <a:latin typeface="Chalkboard" charset="0"/>
                <a:ea typeface="Chalkboard" charset="0"/>
                <a:cs typeface="Chalkboard" charset="0"/>
              </a:rPr>
              <a:t>(m): </a:t>
            </a:r>
            <a:r>
              <a:rPr lang="en-US" sz="2000" dirty="0" smtClean="0">
                <a:solidFill>
                  <a:srgbClr val="3366FF"/>
                </a:solidFill>
                <a:latin typeface="Chalkboard" charset="0"/>
                <a:ea typeface="Chalkboard" charset="0"/>
                <a:cs typeface="Chalkboard" charset="0"/>
              </a:rPr>
              <a:t>prior info about m</a:t>
            </a:r>
            <a:r>
              <a:rPr lang="en-US" sz="2000" dirty="0" smtClean="0">
                <a:latin typeface="Chalkboard" charset="0"/>
                <a:ea typeface="Chalkboard" charset="0"/>
                <a:cs typeface="Chalkboard" charset="0"/>
              </a:rPr>
              <a:t>; history function</a:t>
            </a:r>
            <a:endParaRPr lang="en-US" sz="2000" baseline="-25000" dirty="0" smtClean="0">
              <a:solidFill>
                <a:srgbClr val="0000FF"/>
              </a:solidFill>
              <a:latin typeface="Chalkboard" charset="0"/>
              <a:ea typeface="Chalkboard" charset="0"/>
              <a:cs typeface="Chalkboard" charset="0"/>
            </a:endParaRPr>
          </a:p>
        </p:txBody>
      </p:sp>
      <p:sp>
        <p:nvSpPr>
          <p:cNvPr id="51" name="Text Box 7"/>
          <p:cNvSpPr txBox="1">
            <a:spLocks noChangeArrowheads="1"/>
          </p:cNvSpPr>
          <p:nvPr/>
        </p:nvSpPr>
        <p:spPr bwMode="auto">
          <a:xfrm>
            <a:off x="5940152" y="5417929"/>
            <a:ext cx="3096344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 smtClean="0">
                <a:solidFill>
                  <a:srgbClr val="3366FF"/>
                </a:solidFill>
                <a:latin typeface="Chalkboard" charset="0"/>
                <a:ea typeface="Chalkboard" charset="0"/>
                <a:cs typeface="Chalkboard" charset="0"/>
              </a:rPr>
              <a:t>f(m)</a:t>
            </a:r>
            <a:r>
              <a:rPr lang="en-US" sz="2000" dirty="0">
                <a:solidFill>
                  <a:srgbClr val="3366FF"/>
                </a:solidFill>
                <a:latin typeface="Chalkboard" charset="0"/>
                <a:ea typeface="Chalkboard" charset="0"/>
                <a:cs typeface="Chalkboard" charset="0"/>
              </a:rPr>
              <a:t>:</a:t>
            </a:r>
            <a:r>
              <a:rPr lang="en-US" sz="2000" dirty="0" smtClean="0">
                <a:solidFill>
                  <a:srgbClr val="3366FF"/>
                </a:solidFill>
                <a:latin typeface="Chalkboard" charset="0"/>
                <a:ea typeface="Chalkboard" charset="0"/>
                <a:cs typeface="Chalkboard" charset="0"/>
              </a:rPr>
              <a:t> additional information about m </a:t>
            </a:r>
            <a:r>
              <a:rPr lang="en-US" sz="2000" dirty="0" smtClean="0">
                <a:latin typeface="Chalkboard" charset="0"/>
                <a:ea typeface="Chalkboard" charset="0"/>
                <a:cs typeface="Chalkboard" charset="0"/>
              </a:rPr>
              <a:t>that </a:t>
            </a:r>
            <a:r>
              <a:rPr lang="en-US" sz="2000" dirty="0" err="1" smtClean="0">
                <a:latin typeface="Chalkboard" charset="0"/>
                <a:ea typeface="Chalkboard" charset="0"/>
                <a:cs typeface="Chalkboard" charset="0"/>
              </a:rPr>
              <a:t>adv</a:t>
            </a:r>
            <a:r>
              <a:rPr lang="en-US" sz="2000" dirty="0" smtClean="0">
                <a:latin typeface="Chalkboard" charset="0"/>
                <a:ea typeface="Chalkboard" charset="0"/>
                <a:cs typeface="Chalkboard" charset="0"/>
              </a:rPr>
              <a:t> wants to compute </a:t>
            </a:r>
            <a:endParaRPr lang="en-US" sz="2000" baseline="-25000" dirty="0" smtClean="0">
              <a:solidFill>
                <a:srgbClr val="0000FF"/>
              </a:solidFill>
              <a:latin typeface="Chalkboard" charset="0"/>
              <a:ea typeface="Chalkboard" charset="0"/>
              <a:cs typeface="Chalkboard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79512" y="3897360"/>
            <a:ext cx="3168352" cy="1200329"/>
          </a:xfrm>
          <a:prstGeom prst="rect">
            <a:avLst/>
          </a:prstGeom>
          <a:solidFill>
            <a:srgbClr val="FFFF99"/>
          </a:solidFill>
          <a:ln w="57150">
            <a:solidFill>
              <a:schemeClr val="tx1"/>
            </a:solidFill>
            <a:prstDash val="solid"/>
          </a:ln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2400" dirty="0" smtClean="0">
                <a:solidFill>
                  <a:srgbClr val="00B0F0"/>
                </a:solidFill>
                <a:latin typeface="Calibri" pitchFamily="34" charset="0"/>
                <a:ea typeface="Chalkboard" charset="0"/>
                <a:cs typeface="Chalkboard" charset="0"/>
              </a:rPr>
              <a:t>Randomized</a:t>
            </a:r>
          </a:p>
          <a:p>
            <a:pPr marL="457200" indent="-457200">
              <a:buFontTx/>
              <a:buChar char="-"/>
            </a:pPr>
            <a:r>
              <a:rPr lang="en-US" sz="2400" dirty="0" smtClean="0">
                <a:solidFill>
                  <a:srgbClr val="00B0F0"/>
                </a:solidFill>
                <a:latin typeface="Calibri" pitchFamily="34" charset="0"/>
                <a:ea typeface="Chalkboard" charset="0"/>
                <a:cs typeface="Chalkboard" charset="0"/>
              </a:rPr>
              <a:t>PPT</a:t>
            </a:r>
          </a:p>
          <a:p>
            <a:pPr marL="457200" indent="-457200">
              <a:buFontTx/>
              <a:buChar char="-"/>
            </a:pPr>
            <a:r>
              <a:rPr lang="en-US" sz="2400" dirty="0" smtClean="0">
                <a:solidFill>
                  <a:srgbClr val="00B0F0"/>
                </a:solidFill>
                <a:latin typeface="Calibri" pitchFamily="34" charset="0"/>
                <a:ea typeface="Chalkboard" charset="0"/>
                <a:cs typeface="Chalkboard" charset="0"/>
              </a:rPr>
              <a:t>COA</a:t>
            </a:r>
          </a:p>
        </p:txBody>
      </p:sp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03612" y="2642446"/>
            <a:ext cx="1224136" cy="1224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ectangle 13"/>
          <p:cNvSpPr/>
          <p:nvPr/>
        </p:nvSpPr>
        <p:spPr>
          <a:xfrm>
            <a:off x="4788024" y="3861048"/>
            <a:ext cx="3960440" cy="1569660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B0F0"/>
                </a:solidFill>
                <a:latin typeface="Calibri" pitchFamily="34" charset="0"/>
                <a:ea typeface="Chalkboard" charset="0"/>
                <a:cs typeface="Chalkboard" charset="0"/>
              </a:rPr>
              <a:t>Given </a:t>
            </a:r>
            <a:r>
              <a:rPr lang="en-US" sz="2400" dirty="0">
                <a:solidFill>
                  <a:srgbClr val="00B0F0"/>
                </a:solidFill>
                <a:latin typeface="Calibri" pitchFamily="34" charset="0"/>
                <a:ea typeface="Chalkboard" charset="0"/>
                <a:cs typeface="Chalkboard" charset="0"/>
              </a:rPr>
              <a:t>prior information about </a:t>
            </a:r>
            <a:r>
              <a:rPr lang="en-US" sz="2400" dirty="0" smtClean="0">
                <a:solidFill>
                  <a:srgbClr val="00B0F0"/>
                </a:solidFill>
                <a:latin typeface="Calibri" pitchFamily="34" charset="0"/>
                <a:ea typeface="Chalkboard" charset="0"/>
                <a:cs typeface="Chalkboard" charset="0"/>
              </a:rPr>
              <a:t>message, the </a:t>
            </a:r>
            <a:r>
              <a:rPr lang="en-US" sz="2400" dirty="0" err="1" smtClean="0">
                <a:solidFill>
                  <a:srgbClr val="00B0F0"/>
                </a:solidFill>
                <a:latin typeface="Calibri" pitchFamily="34" charset="0"/>
                <a:ea typeface="Chalkboard" charset="0"/>
                <a:cs typeface="Chalkboard" charset="0"/>
              </a:rPr>
              <a:t>ciphertext</a:t>
            </a:r>
            <a:r>
              <a:rPr lang="en-US" sz="2400" dirty="0" smtClean="0">
                <a:solidFill>
                  <a:srgbClr val="00B0F0"/>
                </a:solidFill>
                <a:latin typeface="Calibri" pitchFamily="34" charset="0"/>
                <a:ea typeface="Chalkboard" charset="0"/>
                <a:cs typeface="Chalkboard" charset="0"/>
              </a:rPr>
              <a:t> leaks no additional information about the message</a:t>
            </a:r>
            <a:endParaRPr lang="en-US" sz="2400" dirty="0">
              <a:solidFill>
                <a:srgbClr val="00B0F0"/>
              </a:solidFill>
              <a:latin typeface="Calibri" pitchFamily="34" charset="0"/>
              <a:ea typeface="Chalkboard" charset="0"/>
              <a:cs typeface="Chalkboard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03544" y="2636912"/>
            <a:ext cx="1374137" cy="1224136"/>
          </a:xfrm>
          <a:prstGeom prst="rect">
            <a:avLst/>
          </a:prstGeom>
        </p:spPr>
      </p:pic>
      <p:sp>
        <p:nvSpPr>
          <p:cNvPr id="16" name="Text Box 7"/>
          <p:cNvSpPr txBox="1">
            <a:spLocks noChangeArrowheads="1"/>
          </p:cNvSpPr>
          <p:nvPr/>
        </p:nvSpPr>
        <p:spPr bwMode="auto">
          <a:xfrm>
            <a:off x="3056246" y="2276872"/>
            <a:ext cx="22958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 smtClean="0">
                <a:solidFill>
                  <a:srgbClr val="0000FF"/>
                </a:solidFill>
                <a:latin typeface="Calibri" pitchFamily="34" charset="0"/>
                <a:ea typeface="Chalkboard" charset="0"/>
                <a:cs typeface="Chalkboard" charset="0"/>
              </a:rPr>
              <a:t>Impossible to break  </a:t>
            </a:r>
            <a:endParaRPr lang="en-US" sz="2000" baseline="-25000" dirty="0" smtClean="0">
              <a:solidFill>
                <a:srgbClr val="0000FF"/>
              </a:solidFill>
              <a:latin typeface="Calibri" pitchFamily="34" charset="0"/>
              <a:ea typeface="Chalkboard" charset="0"/>
              <a:cs typeface="Chalkboard" charset="0"/>
            </a:endParaRPr>
          </a:p>
        </p:txBody>
      </p:sp>
      <p:sp>
        <p:nvSpPr>
          <p:cNvPr id="17" name="Text Box 7"/>
          <p:cNvSpPr txBox="1">
            <a:spLocks noChangeArrowheads="1"/>
          </p:cNvSpPr>
          <p:nvPr/>
        </p:nvSpPr>
        <p:spPr bwMode="auto">
          <a:xfrm>
            <a:off x="3059832" y="3068960"/>
            <a:ext cx="229587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 smtClean="0">
                <a:solidFill>
                  <a:srgbClr val="0000FF"/>
                </a:solidFill>
                <a:latin typeface="Calibri" pitchFamily="34" charset="0"/>
                <a:ea typeface="Chalkboard" charset="0"/>
                <a:cs typeface="Chalkboard" charset="0"/>
              </a:rPr>
              <a:t>Infeasible to break with high prob.  </a:t>
            </a:r>
            <a:endParaRPr lang="en-US" sz="2000" baseline="-25000" dirty="0" smtClean="0">
              <a:solidFill>
                <a:srgbClr val="0000FF"/>
              </a:solidFill>
              <a:latin typeface="Calibri" pitchFamily="34" charset="0"/>
              <a:ea typeface="Chalkboard" charset="0"/>
              <a:cs typeface="Chalkboard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995936" y="2780928"/>
            <a:ext cx="0" cy="3260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9" name="日期占位符 5"/>
          <p:cNvSpPr>
            <a:spLocks noGrp="1"/>
          </p:cNvSpPr>
          <p:nvPr>
            <p:ph type="dt" sz="half" idx="10"/>
          </p:nvPr>
        </p:nvSpPr>
        <p:spPr>
          <a:xfrm>
            <a:off x="11088" y="6396525"/>
            <a:ext cx="2133600" cy="268139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1200" smtClean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Wed, 26/9/2018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21" name="页脚占位符 9"/>
          <p:cNvSpPr>
            <a:spLocks noGrp="1"/>
          </p:cNvSpPr>
          <p:nvPr>
            <p:ph type="ftr" sz="quarter" idx="11"/>
          </p:nvPr>
        </p:nvSpPr>
        <p:spPr>
          <a:xfrm>
            <a:off x="3124200" y="6381328"/>
            <a:ext cx="2895600" cy="268139"/>
          </a:xfrm>
        </p:spPr>
        <p:txBody>
          <a:bodyPr/>
          <a:lstStyle/>
          <a:p>
            <a:pPr>
              <a:defRPr/>
            </a:pPr>
            <a:r>
              <a:rPr lang="en-US" sz="1200" smtClean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S8101034Q-Modern Cryptography-Lect5.1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18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8280216" y="6389241"/>
            <a:ext cx="406584" cy="352127"/>
          </a:xfrm>
        </p:spPr>
        <p:txBody>
          <a:bodyPr/>
          <a:lstStyle/>
          <a:p>
            <a:pPr>
              <a:defRPr/>
            </a:pPr>
            <a:fld id="{34241976-2E34-413D-BF40-6B1BB9955E62}" type="slidenum">
              <a:rPr lang="en-US" sz="1100" smtClean="0">
                <a:solidFill>
                  <a:schemeClr val="bg1">
                    <a:lumMod val="65000"/>
                  </a:schemeClr>
                </a:solidFill>
              </a:rPr>
              <a:pPr>
                <a:defRPr/>
              </a:pPr>
              <a:t>6</a:t>
            </a:fld>
            <a:endParaRPr 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3993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1" grpId="0"/>
      <p:bldP spid="12" grpId="0" animBg="1"/>
      <p:bldP spid="14" grpId="0" animBg="1"/>
      <p:bldP spid="16" grpId="0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 txBox="1">
            <a:spLocks noChangeArrowheads="1"/>
          </p:cNvSpPr>
          <p:nvPr/>
        </p:nvSpPr>
        <p:spPr>
          <a:xfrm>
            <a:off x="-324544" y="-27384"/>
            <a:ext cx="9793088" cy="648072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US" sz="4000" kern="0" dirty="0" smtClean="0">
                <a:solidFill>
                  <a:srgbClr val="009900"/>
                </a:solidFill>
                <a:latin typeface="Calibri" pitchFamily="34" charset="0"/>
                <a:ea typeface="Chalkboard" charset="0"/>
                <a:cs typeface="Chalkboard" charset="0"/>
              </a:rPr>
              <a:t>Semantic security</a:t>
            </a:r>
            <a:endParaRPr lang="en-US" sz="4000" kern="0" dirty="0">
              <a:solidFill>
                <a:srgbClr val="009900"/>
              </a:solidFill>
              <a:latin typeface="Calibri" pitchFamily="34" charset="0"/>
              <a:ea typeface="Chalkboard" charset="0"/>
              <a:cs typeface="Chalkboard" charset="0"/>
            </a:endParaRPr>
          </a:p>
        </p:txBody>
      </p:sp>
      <p:sp>
        <p:nvSpPr>
          <p:cNvPr id="18" name="Text Box 7"/>
          <p:cNvSpPr txBox="1">
            <a:spLocks noChangeArrowheads="1"/>
          </p:cNvSpPr>
          <p:nvPr/>
        </p:nvSpPr>
        <p:spPr bwMode="auto">
          <a:xfrm>
            <a:off x="144016" y="796642"/>
            <a:ext cx="9108504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 smtClean="0">
                <a:latin typeface="Calibri" pitchFamily="34" charset="0"/>
                <a:ea typeface="Chalkboard" charset="0"/>
                <a:cs typeface="Chalkboard" charset="0"/>
              </a:rPr>
              <a:t>Two worlds: In one </a:t>
            </a:r>
            <a:r>
              <a:rPr lang="en-US" sz="2000" dirty="0" err="1" smtClean="0">
                <a:latin typeface="Calibri" pitchFamily="34" charset="0"/>
                <a:ea typeface="Chalkboard" charset="0"/>
                <a:cs typeface="Chalkboard" charset="0"/>
              </a:rPr>
              <a:t>adv</a:t>
            </a:r>
            <a:r>
              <a:rPr lang="en-US" sz="2000" dirty="0" smtClean="0">
                <a:latin typeface="Calibri" pitchFamily="34" charset="0"/>
                <a:ea typeface="Chalkboard" charset="0"/>
                <a:cs typeface="Chalkboard" charset="0"/>
              </a:rPr>
              <a:t> gets </a:t>
            </a:r>
            <a:r>
              <a:rPr lang="en-US" sz="2000" dirty="0" err="1" smtClean="0">
                <a:latin typeface="Calibri" pitchFamily="34" charset="0"/>
                <a:ea typeface="Chalkboard" charset="0"/>
                <a:cs typeface="Chalkboard" charset="0"/>
              </a:rPr>
              <a:t>ciphertext</a:t>
            </a:r>
            <a:r>
              <a:rPr lang="en-US" sz="2000" dirty="0" smtClean="0">
                <a:latin typeface="Calibri" pitchFamily="34" charset="0"/>
                <a:ea typeface="Chalkboard" charset="0"/>
                <a:cs typeface="Chalkboard" charset="0"/>
              </a:rPr>
              <a:t> and in another it does not. If the difference between probabilities of guessing f(x) in the both worlds are negligibly apart, then semantic security is achieved.</a:t>
            </a:r>
            <a:endParaRPr lang="en-US" sz="2000" dirty="0" smtClean="0">
              <a:solidFill>
                <a:srgbClr val="0000FF"/>
              </a:solidFill>
              <a:latin typeface="Calibri" pitchFamily="34" charset="0"/>
              <a:ea typeface="Chalkboard" charset="0"/>
              <a:cs typeface="Chalkboard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67544" y="1794302"/>
            <a:ext cx="5400600" cy="1521460"/>
            <a:chOff x="467544" y="1938318"/>
            <a:chExt cx="5400600" cy="1521460"/>
          </a:xfrm>
        </p:grpSpPr>
        <p:sp>
          <p:nvSpPr>
            <p:cNvPr id="55" name="Rectangle 54"/>
            <p:cNvSpPr/>
            <p:nvPr/>
          </p:nvSpPr>
          <p:spPr>
            <a:xfrm>
              <a:off x="467544" y="2132856"/>
              <a:ext cx="2448272" cy="1224136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000">
                <a:latin typeface="Calibri" pitchFamily="34" charset="0"/>
                <a:ea typeface="Chalkboard" charset="0"/>
                <a:cs typeface="Chalkboard" charset="0"/>
              </a:endParaRPr>
            </a:p>
          </p:txBody>
        </p:sp>
        <p:pic>
          <p:nvPicPr>
            <p:cNvPr id="25" name="Picture 18" descr="j0139031[1]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427410" y="1938318"/>
              <a:ext cx="720654" cy="719867"/>
            </a:xfrm>
            <a:prstGeom prst="rect">
              <a:avLst/>
            </a:prstGeom>
            <a:solidFill>
              <a:schemeClr val="bg1"/>
            </a:solidFill>
          </p:spPr>
        </p:pic>
        <p:sp>
          <p:nvSpPr>
            <p:cNvPr id="26" name="Text Box 7"/>
            <p:cNvSpPr txBox="1">
              <a:spLocks noChangeArrowheads="1"/>
            </p:cNvSpPr>
            <p:nvPr/>
          </p:nvSpPr>
          <p:spPr bwMode="auto">
            <a:xfrm>
              <a:off x="1475656" y="2779172"/>
              <a:ext cx="35165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dirty="0" smtClean="0">
                  <a:latin typeface="Calibri" pitchFamily="34" charset="0"/>
                  <a:ea typeface="Chalkboard" charset="0"/>
                  <a:cs typeface="Chalkboard" charset="0"/>
                </a:rPr>
                <a:t>k</a:t>
              </a:r>
              <a:endParaRPr lang="en-US" dirty="0" smtClean="0">
                <a:solidFill>
                  <a:srgbClr val="0000FF"/>
                </a:solidFill>
                <a:latin typeface="Calibri" pitchFamily="34" charset="0"/>
                <a:ea typeface="Chalkboard" charset="0"/>
                <a:cs typeface="Chalkboard" charset="0"/>
              </a:endParaRPr>
            </a:p>
          </p:txBody>
        </p:sp>
        <p:pic>
          <p:nvPicPr>
            <p:cNvPr id="27" name="Picture 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763688" y="2735310"/>
              <a:ext cx="360040" cy="355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28" name="Group 27"/>
            <p:cNvGrpSpPr/>
            <p:nvPr/>
          </p:nvGrpSpPr>
          <p:grpSpPr>
            <a:xfrm>
              <a:off x="2267744" y="2226350"/>
              <a:ext cx="648072" cy="378028"/>
              <a:chOff x="2123728" y="2012082"/>
              <a:chExt cx="648072" cy="378028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2123728" y="2012082"/>
                <a:ext cx="576064" cy="36004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2000">
                  <a:latin typeface="Calibri" pitchFamily="34" charset="0"/>
                  <a:ea typeface="Chalkboard" charset="0"/>
                  <a:cs typeface="Chalkboard" charset="0"/>
                </a:endParaRPr>
              </a:p>
            </p:txBody>
          </p:sp>
          <p:sp>
            <p:nvSpPr>
              <p:cNvPr id="31" name="Text Box 7"/>
              <p:cNvSpPr txBox="1">
                <a:spLocks noChangeArrowheads="1"/>
              </p:cNvSpPr>
              <p:nvPr/>
            </p:nvSpPr>
            <p:spPr bwMode="auto">
              <a:xfrm>
                <a:off x="2195736" y="2020778"/>
                <a:ext cx="576064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457200" indent="-457200">
                  <a:spcBef>
                    <a:spcPct val="50000"/>
                  </a:spcBef>
                </a:pPr>
                <a:r>
                  <a:rPr lang="en-US" dirty="0" smtClean="0">
                    <a:latin typeface="Calibri" pitchFamily="34" charset="0"/>
                    <a:ea typeface="Chalkboard" charset="0"/>
                    <a:cs typeface="Chalkboard" charset="0"/>
                  </a:rPr>
                  <a:t>Enc</a:t>
                </a:r>
                <a:endParaRPr lang="en-US" dirty="0" smtClean="0">
                  <a:solidFill>
                    <a:srgbClr val="0000FF"/>
                  </a:solidFill>
                  <a:latin typeface="Calibri" pitchFamily="34" charset="0"/>
                  <a:ea typeface="Chalkboard" charset="0"/>
                  <a:cs typeface="Chalkboard" charset="0"/>
                </a:endParaRPr>
              </a:p>
            </p:txBody>
          </p:sp>
        </p:grpSp>
        <p:cxnSp>
          <p:nvCxnSpPr>
            <p:cNvPr id="32" name="Straight Arrow Connector 31"/>
            <p:cNvCxnSpPr/>
            <p:nvPr/>
          </p:nvCxnSpPr>
          <p:spPr>
            <a:xfrm>
              <a:off x="1619672" y="2420888"/>
              <a:ext cx="648072" cy="0"/>
            </a:xfrm>
            <a:prstGeom prst="straightConnector1">
              <a:avLst/>
            </a:prstGeom>
            <a:ln>
              <a:solidFill>
                <a:srgbClr val="0000F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 Box 7"/>
            <p:cNvSpPr txBox="1">
              <a:spLocks noChangeArrowheads="1"/>
            </p:cNvSpPr>
            <p:nvPr/>
          </p:nvSpPr>
          <p:spPr bwMode="auto">
            <a:xfrm>
              <a:off x="1763688" y="2082334"/>
              <a:ext cx="36004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dirty="0" smtClean="0">
                  <a:latin typeface="Calibri" pitchFamily="34" charset="0"/>
                  <a:ea typeface="Chalkboard" charset="0"/>
                  <a:cs typeface="Chalkboard" charset="0"/>
                </a:rPr>
                <a:t>m</a:t>
              </a:r>
              <a:endParaRPr lang="en-US" baseline="-25000" dirty="0" smtClean="0">
                <a:solidFill>
                  <a:srgbClr val="0000FF"/>
                </a:solidFill>
                <a:latin typeface="Calibri" pitchFamily="34" charset="0"/>
                <a:ea typeface="Chalkboard" charset="0"/>
                <a:cs typeface="Chalkboard" charset="0"/>
              </a:endParaRPr>
            </a:p>
          </p:txBody>
        </p:sp>
        <p:cxnSp>
          <p:nvCxnSpPr>
            <p:cNvPr id="35" name="Straight Arrow Connector 34"/>
            <p:cNvCxnSpPr>
              <a:endCxn id="30" idx="2"/>
            </p:cNvCxnSpPr>
            <p:nvPr/>
          </p:nvCxnSpPr>
          <p:spPr>
            <a:xfrm flipV="1">
              <a:off x="2555776" y="2586390"/>
              <a:ext cx="0" cy="504056"/>
            </a:xfrm>
            <a:prstGeom prst="straightConnector1">
              <a:avLst/>
            </a:prstGeom>
            <a:ln w="25400">
              <a:solidFill>
                <a:srgbClr val="0000FF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" name="Group 40"/>
            <p:cNvGrpSpPr/>
            <p:nvPr/>
          </p:nvGrpSpPr>
          <p:grpSpPr>
            <a:xfrm>
              <a:off x="467544" y="2874424"/>
              <a:ext cx="952654" cy="390815"/>
              <a:chOff x="2108652" y="2063518"/>
              <a:chExt cx="576064" cy="279154"/>
            </a:xfrm>
          </p:grpSpPr>
          <p:sp>
            <p:nvSpPr>
              <p:cNvPr id="42" name="Rectangle 41"/>
              <p:cNvSpPr/>
              <p:nvPr/>
            </p:nvSpPr>
            <p:spPr>
              <a:xfrm>
                <a:off x="2123729" y="2063518"/>
                <a:ext cx="473901" cy="25717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2000">
                  <a:latin typeface="Calibri" pitchFamily="34" charset="0"/>
                  <a:ea typeface="Chalkboard" charset="0"/>
                  <a:cs typeface="Chalkboard" charset="0"/>
                </a:endParaRPr>
              </a:p>
            </p:txBody>
          </p:sp>
          <p:sp>
            <p:nvSpPr>
              <p:cNvPr id="43" name="Text Box 7"/>
              <p:cNvSpPr txBox="1">
                <a:spLocks noChangeArrowheads="1"/>
              </p:cNvSpPr>
              <p:nvPr/>
            </p:nvSpPr>
            <p:spPr bwMode="auto">
              <a:xfrm>
                <a:off x="2108652" y="2078863"/>
                <a:ext cx="576064" cy="2638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457200" indent="-457200">
                  <a:spcBef>
                    <a:spcPct val="50000"/>
                  </a:spcBef>
                </a:pPr>
                <a:r>
                  <a:rPr lang="en-US" dirty="0" smtClean="0">
                    <a:latin typeface="Calibri" pitchFamily="34" charset="0"/>
                    <a:ea typeface="Chalkboard" charset="0"/>
                    <a:cs typeface="Chalkboard" charset="0"/>
                  </a:rPr>
                  <a:t>Gen(1</a:t>
                </a:r>
                <a:r>
                  <a:rPr lang="en-US" baseline="30000" dirty="0" smtClean="0">
                    <a:latin typeface="Calibri" pitchFamily="34" charset="0"/>
                    <a:ea typeface="Chalkboard" charset="0"/>
                    <a:cs typeface="Chalkboard" charset="0"/>
                  </a:rPr>
                  <a:t>n</a:t>
                </a:r>
                <a:r>
                  <a:rPr lang="en-US" dirty="0" smtClean="0">
                    <a:latin typeface="Calibri" pitchFamily="34" charset="0"/>
                    <a:ea typeface="Chalkboard" charset="0"/>
                    <a:cs typeface="Chalkboard" charset="0"/>
                  </a:rPr>
                  <a:t>)</a:t>
                </a:r>
                <a:endParaRPr lang="en-US" dirty="0" smtClean="0">
                  <a:solidFill>
                    <a:srgbClr val="0000FF"/>
                  </a:solidFill>
                  <a:latin typeface="Calibri" pitchFamily="34" charset="0"/>
                  <a:ea typeface="Chalkboard" charset="0"/>
                  <a:cs typeface="Chalkboard" charset="0"/>
                </a:endParaRPr>
              </a:p>
            </p:txBody>
          </p:sp>
        </p:grpSp>
        <p:cxnSp>
          <p:nvCxnSpPr>
            <p:cNvPr id="44" name="Straight Arrow Connector 43"/>
            <p:cNvCxnSpPr/>
            <p:nvPr/>
          </p:nvCxnSpPr>
          <p:spPr>
            <a:xfrm flipV="1">
              <a:off x="1259632" y="3090446"/>
              <a:ext cx="1296144" cy="8384"/>
            </a:xfrm>
            <a:prstGeom prst="straightConnector1">
              <a:avLst/>
            </a:prstGeom>
            <a:ln>
              <a:solidFill>
                <a:srgbClr val="0000FF"/>
              </a:soli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 flipV="1">
              <a:off x="2915816" y="2420888"/>
              <a:ext cx="1440160" cy="9292"/>
            </a:xfrm>
            <a:prstGeom prst="straightConnector1">
              <a:avLst/>
            </a:prstGeom>
            <a:ln>
              <a:solidFill>
                <a:srgbClr val="0000F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 Box 7"/>
            <p:cNvSpPr txBox="1">
              <a:spLocks noChangeArrowheads="1"/>
            </p:cNvSpPr>
            <p:nvPr/>
          </p:nvSpPr>
          <p:spPr bwMode="auto">
            <a:xfrm>
              <a:off x="2915816" y="2082334"/>
              <a:ext cx="136815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dirty="0" smtClean="0">
                  <a:latin typeface="Calibri" pitchFamily="34" charset="0"/>
                  <a:ea typeface="Chalkboard" charset="0"/>
                  <a:cs typeface="Chalkboard" charset="0"/>
                </a:rPr>
                <a:t>c </a:t>
              </a:r>
              <a:r>
                <a:rPr lang="en-US" dirty="0" smtClean="0">
                  <a:latin typeface="Calibri" pitchFamily="34" charset="0"/>
                  <a:ea typeface="Chalkboard" charset="0"/>
                  <a:cs typeface="Chalkboard" charset="0"/>
                  <a:sym typeface="Symbol"/>
                </a:rPr>
                <a:t> </a:t>
              </a:r>
              <a:r>
                <a:rPr lang="en-US" dirty="0" err="1" smtClean="0">
                  <a:latin typeface="Calibri" pitchFamily="34" charset="0"/>
                  <a:ea typeface="Chalkboard" charset="0"/>
                  <a:cs typeface="Chalkboard" charset="0"/>
                  <a:sym typeface="Symbol"/>
                </a:rPr>
                <a:t>Enc</a:t>
              </a:r>
              <a:r>
                <a:rPr lang="en-US" baseline="-25000" dirty="0" err="1" smtClean="0">
                  <a:latin typeface="Calibri" pitchFamily="34" charset="0"/>
                  <a:ea typeface="Chalkboard" charset="0"/>
                  <a:cs typeface="Chalkboard" charset="0"/>
                  <a:sym typeface="Symbol"/>
                </a:rPr>
                <a:t>k</a:t>
              </a:r>
              <a:r>
                <a:rPr lang="en-US" dirty="0" smtClean="0">
                  <a:latin typeface="Calibri" pitchFamily="34" charset="0"/>
                  <a:ea typeface="Chalkboard" charset="0"/>
                  <a:cs typeface="Chalkboard" charset="0"/>
                  <a:sym typeface="Symbol"/>
                </a:rPr>
                <a:t>(m)</a:t>
              </a:r>
              <a:endParaRPr lang="en-US" baseline="-25000" dirty="0" smtClean="0">
                <a:solidFill>
                  <a:srgbClr val="0000FF"/>
                </a:solidFill>
                <a:latin typeface="Calibri" pitchFamily="34" charset="0"/>
                <a:ea typeface="Chalkboard" charset="0"/>
                <a:cs typeface="Chalkboard" charset="0"/>
              </a:endParaRPr>
            </a:p>
          </p:txBody>
        </p:sp>
        <p:cxnSp>
          <p:nvCxnSpPr>
            <p:cNvPr id="56" name="Straight Arrow Connector 55"/>
            <p:cNvCxnSpPr/>
            <p:nvPr/>
          </p:nvCxnSpPr>
          <p:spPr>
            <a:xfrm>
              <a:off x="5148064" y="2442374"/>
              <a:ext cx="720080" cy="0"/>
            </a:xfrm>
            <a:prstGeom prst="straightConnector1">
              <a:avLst/>
            </a:prstGeom>
            <a:ln>
              <a:solidFill>
                <a:srgbClr val="0000FF"/>
              </a:solidFill>
              <a:headEnd type="triangl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 Box 7"/>
            <p:cNvSpPr txBox="1">
              <a:spLocks noChangeArrowheads="1"/>
            </p:cNvSpPr>
            <p:nvPr/>
          </p:nvSpPr>
          <p:spPr bwMode="auto">
            <a:xfrm>
              <a:off x="5220072" y="2103820"/>
              <a:ext cx="64807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dirty="0" smtClean="0">
                  <a:latin typeface="Calibri" pitchFamily="34" charset="0"/>
                  <a:ea typeface="Chalkboard" charset="0"/>
                  <a:cs typeface="Chalkboard" charset="0"/>
                </a:rPr>
                <a:t>h(m)</a:t>
              </a:r>
              <a:endParaRPr lang="en-US" baseline="-25000" dirty="0" smtClean="0">
                <a:solidFill>
                  <a:srgbClr val="0000FF"/>
                </a:solidFill>
                <a:latin typeface="Calibri" pitchFamily="34" charset="0"/>
                <a:ea typeface="Chalkboard" charset="0"/>
                <a:cs typeface="Chalkboard" charset="0"/>
              </a:endParaRPr>
            </a:p>
          </p:txBody>
        </p:sp>
        <p:cxnSp>
          <p:nvCxnSpPr>
            <p:cNvPr id="61" name="Straight Arrow Connector 60"/>
            <p:cNvCxnSpPr/>
            <p:nvPr/>
          </p:nvCxnSpPr>
          <p:spPr>
            <a:xfrm flipV="1">
              <a:off x="4644008" y="2658398"/>
              <a:ext cx="0" cy="432048"/>
            </a:xfrm>
            <a:prstGeom prst="straightConnector1">
              <a:avLst/>
            </a:prstGeom>
            <a:ln>
              <a:solidFill>
                <a:srgbClr val="0000FF"/>
              </a:solidFill>
              <a:headEnd type="triangl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 Box 7"/>
            <p:cNvSpPr txBox="1">
              <a:spLocks noChangeArrowheads="1"/>
            </p:cNvSpPr>
            <p:nvPr/>
          </p:nvSpPr>
          <p:spPr bwMode="auto">
            <a:xfrm>
              <a:off x="3923928" y="3090446"/>
              <a:ext cx="18002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dirty="0" smtClean="0">
                  <a:latin typeface="Calibri" pitchFamily="34" charset="0"/>
                  <a:ea typeface="Chalkboard" charset="0"/>
                  <a:cs typeface="Chalkboard" charset="0"/>
                </a:rPr>
                <a:t>guess about f(m)</a:t>
              </a:r>
              <a:endParaRPr lang="en-US" baseline="-25000" dirty="0" smtClean="0">
                <a:solidFill>
                  <a:srgbClr val="0000FF"/>
                </a:solidFill>
                <a:latin typeface="Calibri" pitchFamily="34" charset="0"/>
                <a:ea typeface="Chalkboard" charset="0"/>
                <a:cs typeface="Chalkboard" charset="0"/>
              </a:endParaRPr>
            </a:p>
          </p:txBody>
        </p:sp>
      </p:grpSp>
      <p:sp>
        <p:nvSpPr>
          <p:cNvPr id="98" name="Text Box 7"/>
          <p:cNvSpPr txBox="1">
            <a:spLocks noChangeArrowheads="1"/>
          </p:cNvSpPr>
          <p:nvPr/>
        </p:nvSpPr>
        <p:spPr bwMode="auto">
          <a:xfrm>
            <a:off x="216024" y="3892986"/>
            <a:ext cx="892797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 smtClean="0">
                <a:latin typeface="Calibri" pitchFamily="34" charset="0"/>
                <a:ea typeface="Chalkboard" charset="0"/>
                <a:cs typeface="Chalkboard" charset="0"/>
                <a:sym typeface="Symbol"/>
              </a:rPr>
              <a:t>Definition 3.12:  = (Gen, Enc, Dec) is </a:t>
            </a:r>
            <a:r>
              <a:rPr lang="en-US" sz="2000" dirty="0" smtClean="0">
                <a:solidFill>
                  <a:srgbClr val="0000FF"/>
                </a:solidFill>
                <a:latin typeface="Calibri" pitchFamily="34" charset="0"/>
                <a:ea typeface="Chalkboard" charset="0"/>
                <a:cs typeface="Chalkboard" charset="0"/>
                <a:sym typeface="Symbol"/>
              </a:rPr>
              <a:t>semantically-secure </a:t>
            </a:r>
            <a:r>
              <a:rPr lang="en-US" sz="2000" dirty="0" smtClean="0">
                <a:latin typeface="Calibri" pitchFamily="34" charset="0"/>
                <a:ea typeface="Chalkboard" charset="0"/>
                <a:cs typeface="Chalkboard" charset="0"/>
                <a:sym typeface="Symbol"/>
              </a:rPr>
              <a:t>if </a:t>
            </a:r>
            <a:r>
              <a:rPr lang="en-US" sz="2000" dirty="0" smtClean="0">
                <a:solidFill>
                  <a:srgbClr val="FF0000"/>
                </a:solidFill>
                <a:latin typeface="Calibri" pitchFamily="34" charset="0"/>
                <a:ea typeface="Chalkboard" charset="0"/>
                <a:cs typeface="Chalkboard" charset="0"/>
                <a:sym typeface="Symbol"/>
              </a:rPr>
              <a:t>for every P</a:t>
            </a:r>
            <a:r>
              <a:rPr lang="en-US" sz="2000" dirty="0" smtClean="0">
                <a:solidFill>
                  <a:srgbClr val="FF0000"/>
                </a:solidFill>
                <a:latin typeface="Calibri" pitchFamily="34" charset="0"/>
                <a:ea typeface="Chalkboard" charset="0"/>
                <a:cs typeface="Chalkboard" charset="0"/>
              </a:rPr>
              <a:t>PT A there exists a PPT A’ such that for any </a:t>
            </a:r>
            <a:r>
              <a:rPr lang="en-US" sz="2000" dirty="0" err="1" smtClean="0">
                <a:solidFill>
                  <a:srgbClr val="FF0000"/>
                </a:solidFill>
                <a:latin typeface="Calibri" pitchFamily="34" charset="0"/>
                <a:ea typeface="Chalkboard" charset="0"/>
                <a:cs typeface="Chalkboard" charset="0"/>
              </a:rPr>
              <a:t>Samp</a:t>
            </a:r>
            <a:r>
              <a:rPr lang="en-US" sz="2000" dirty="0" smtClean="0">
                <a:solidFill>
                  <a:srgbClr val="FF0000"/>
                </a:solidFill>
                <a:latin typeface="Calibri" pitchFamily="34" charset="0"/>
                <a:ea typeface="Chalkboard" charset="0"/>
                <a:cs typeface="Chalkboard" charset="0"/>
              </a:rPr>
              <a:t> and PPT functions f and h</a:t>
            </a:r>
            <a:r>
              <a:rPr lang="en-US" sz="2000" dirty="0" smtClean="0">
                <a:latin typeface="Calibri" pitchFamily="34" charset="0"/>
                <a:ea typeface="Chalkboard" charset="0"/>
                <a:cs typeface="Chalkboard" charset="0"/>
              </a:rPr>
              <a:t>:</a:t>
            </a:r>
            <a:endParaRPr lang="en-US" sz="2000" dirty="0" smtClean="0">
              <a:solidFill>
                <a:srgbClr val="0000FF"/>
              </a:solidFill>
              <a:latin typeface="Calibri" pitchFamily="34" charset="0"/>
              <a:ea typeface="Chalkboard" charset="0"/>
              <a:cs typeface="Chalkboard" charset="0"/>
            </a:endParaRPr>
          </a:p>
        </p:txBody>
      </p:sp>
      <p:sp>
        <p:nvSpPr>
          <p:cNvPr id="105" name="Text Box 7"/>
          <p:cNvSpPr txBox="1">
            <a:spLocks noChangeArrowheads="1"/>
          </p:cNvSpPr>
          <p:nvPr/>
        </p:nvSpPr>
        <p:spPr bwMode="auto">
          <a:xfrm>
            <a:off x="3932312" y="4509120"/>
            <a:ext cx="266429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dirty="0" smtClean="0">
                <a:solidFill>
                  <a:srgbClr val="008000"/>
                </a:solidFill>
                <a:latin typeface="Calibri" pitchFamily="34" charset="0"/>
                <a:ea typeface="Chalkboard" charset="0"/>
                <a:cs typeface="Chalkboard" charset="0"/>
              </a:rPr>
              <a:t>Pr [ A’(1</a:t>
            </a:r>
            <a:r>
              <a:rPr lang="en-US" baseline="30000" dirty="0" smtClean="0">
                <a:solidFill>
                  <a:srgbClr val="008000"/>
                </a:solidFill>
                <a:latin typeface="Calibri" pitchFamily="34" charset="0"/>
                <a:ea typeface="Chalkboard" charset="0"/>
                <a:cs typeface="Chalkboard" charset="0"/>
              </a:rPr>
              <a:t>n</a:t>
            </a:r>
            <a:r>
              <a:rPr lang="en-US" dirty="0" smtClean="0">
                <a:solidFill>
                  <a:srgbClr val="008000"/>
                </a:solidFill>
                <a:latin typeface="Calibri" pitchFamily="34" charset="0"/>
                <a:ea typeface="Chalkboard" charset="0"/>
                <a:cs typeface="Chalkboard" charset="0"/>
              </a:rPr>
              <a:t>,|m|,h(m)) =f(m)]</a:t>
            </a:r>
            <a:endParaRPr lang="en-US" baseline="-25000" dirty="0" smtClean="0">
              <a:solidFill>
                <a:srgbClr val="008000"/>
              </a:solidFill>
              <a:latin typeface="Calibri" pitchFamily="34" charset="0"/>
              <a:ea typeface="Chalkboard" charset="0"/>
              <a:cs typeface="Chalkboard" charset="0"/>
            </a:endParaRPr>
          </a:p>
        </p:txBody>
      </p:sp>
      <p:sp>
        <p:nvSpPr>
          <p:cNvPr id="109" name="Text Box 7"/>
          <p:cNvSpPr txBox="1">
            <a:spLocks noChangeArrowheads="1"/>
          </p:cNvSpPr>
          <p:nvPr/>
        </p:nvSpPr>
        <p:spPr bwMode="auto">
          <a:xfrm>
            <a:off x="3491880" y="4437112"/>
            <a:ext cx="3516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2800" dirty="0" smtClean="0">
                <a:latin typeface="Calibri" pitchFamily="34" charset="0"/>
                <a:ea typeface="Chalkboard" charset="0"/>
                <a:cs typeface="Chalkboard" charset="0"/>
              </a:rPr>
              <a:t>-</a:t>
            </a:r>
            <a:endParaRPr lang="en-US" sz="2800" baseline="-25000" dirty="0" smtClean="0">
              <a:solidFill>
                <a:srgbClr val="0000FF"/>
              </a:solidFill>
              <a:latin typeface="Calibri" pitchFamily="34" charset="0"/>
              <a:ea typeface="Chalkboard" charset="0"/>
              <a:cs typeface="Chalkboard" charset="0"/>
            </a:endParaRPr>
          </a:p>
        </p:txBody>
      </p:sp>
      <p:sp>
        <p:nvSpPr>
          <p:cNvPr id="110" name="Text Box 7"/>
          <p:cNvSpPr txBox="1">
            <a:spLocks noChangeArrowheads="1"/>
          </p:cNvSpPr>
          <p:nvPr/>
        </p:nvSpPr>
        <p:spPr bwMode="auto">
          <a:xfrm>
            <a:off x="835968" y="4437112"/>
            <a:ext cx="3516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2800" dirty="0" smtClean="0">
                <a:latin typeface="Calibri" pitchFamily="34" charset="0"/>
                <a:ea typeface="Chalkboard" charset="0"/>
                <a:cs typeface="Chalkboard" charset="0"/>
              </a:rPr>
              <a:t>|</a:t>
            </a:r>
            <a:endParaRPr lang="en-US" sz="2800" baseline="-25000" dirty="0" smtClean="0">
              <a:solidFill>
                <a:srgbClr val="0000FF"/>
              </a:solidFill>
              <a:latin typeface="Calibri" pitchFamily="34" charset="0"/>
              <a:ea typeface="Chalkboard" charset="0"/>
              <a:cs typeface="Chalkboard" charset="0"/>
            </a:endParaRPr>
          </a:p>
        </p:txBody>
      </p:sp>
      <p:sp>
        <p:nvSpPr>
          <p:cNvPr id="111" name="Text Box 7"/>
          <p:cNvSpPr txBox="1">
            <a:spLocks noChangeArrowheads="1"/>
          </p:cNvSpPr>
          <p:nvPr/>
        </p:nvSpPr>
        <p:spPr bwMode="auto">
          <a:xfrm>
            <a:off x="6380584" y="4437112"/>
            <a:ext cx="3516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2800" dirty="0" smtClean="0">
                <a:latin typeface="Calibri" pitchFamily="34" charset="0"/>
                <a:ea typeface="Chalkboard" charset="0"/>
                <a:cs typeface="Chalkboard" charset="0"/>
              </a:rPr>
              <a:t>|</a:t>
            </a:r>
            <a:endParaRPr lang="en-US" sz="2800" baseline="-25000" dirty="0" smtClean="0">
              <a:solidFill>
                <a:srgbClr val="0000FF"/>
              </a:solidFill>
              <a:latin typeface="Calibri" pitchFamily="34" charset="0"/>
              <a:ea typeface="Chalkboard" charset="0"/>
              <a:cs typeface="Chalkboard" charset="0"/>
            </a:endParaRPr>
          </a:p>
        </p:txBody>
      </p:sp>
      <p:sp>
        <p:nvSpPr>
          <p:cNvPr id="112" name="Text Box 7"/>
          <p:cNvSpPr txBox="1">
            <a:spLocks noChangeArrowheads="1"/>
          </p:cNvSpPr>
          <p:nvPr/>
        </p:nvSpPr>
        <p:spPr bwMode="auto">
          <a:xfrm>
            <a:off x="6596608" y="4488215"/>
            <a:ext cx="10717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dirty="0" smtClean="0">
                <a:latin typeface="Calibri" pitchFamily="34" charset="0"/>
                <a:ea typeface="Chalkboard" charset="0"/>
                <a:cs typeface="Chalkboard" charset="0"/>
                <a:sym typeface="Symbol"/>
              </a:rPr>
              <a:t> </a:t>
            </a:r>
            <a:r>
              <a:rPr lang="en-US" dirty="0" err="1" smtClean="0">
                <a:latin typeface="Calibri" pitchFamily="34" charset="0"/>
                <a:ea typeface="Chalkboard" charset="0"/>
                <a:cs typeface="Chalkboard" charset="0"/>
                <a:sym typeface="Symbol"/>
              </a:rPr>
              <a:t>negl</a:t>
            </a:r>
            <a:r>
              <a:rPr lang="en-US" dirty="0" smtClean="0">
                <a:latin typeface="Calibri" pitchFamily="34" charset="0"/>
                <a:ea typeface="Chalkboard" charset="0"/>
                <a:cs typeface="Chalkboard" charset="0"/>
                <a:sym typeface="Symbol"/>
              </a:rPr>
              <a:t>(n)</a:t>
            </a:r>
            <a:endParaRPr lang="en-US" baseline="-25000" dirty="0" smtClean="0">
              <a:solidFill>
                <a:srgbClr val="0000FF"/>
              </a:solidFill>
              <a:latin typeface="Calibri" pitchFamily="34" charset="0"/>
              <a:ea typeface="Chalkboard" charset="0"/>
              <a:cs typeface="Chalkboard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6660232" y="1844824"/>
            <a:ext cx="2376264" cy="1542946"/>
            <a:chOff x="3419872" y="3789040"/>
            <a:chExt cx="2376264" cy="1542946"/>
          </a:xfrm>
        </p:grpSpPr>
        <p:cxnSp>
          <p:nvCxnSpPr>
            <p:cNvPr id="86" name="Straight Arrow Connector 85"/>
            <p:cNvCxnSpPr/>
            <p:nvPr/>
          </p:nvCxnSpPr>
          <p:spPr>
            <a:xfrm>
              <a:off x="5004048" y="4221088"/>
              <a:ext cx="720080" cy="0"/>
            </a:xfrm>
            <a:prstGeom prst="straightConnector1">
              <a:avLst/>
            </a:prstGeom>
            <a:ln>
              <a:solidFill>
                <a:srgbClr val="0000FF"/>
              </a:solidFill>
              <a:headEnd type="triangl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 Box 7"/>
            <p:cNvSpPr txBox="1">
              <a:spLocks noChangeArrowheads="1"/>
            </p:cNvSpPr>
            <p:nvPr/>
          </p:nvSpPr>
          <p:spPr bwMode="auto">
            <a:xfrm>
              <a:off x="5004048" y="3861048"/>
              <a:ext cx="64807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dirty="0" smtClean="0">
                  <a:latin typeface="Calibri" pitchFamily="34" charset="0"/>
                  <a:ea typeface="Chalkboard" charset="0"/>
                  <a:cs typeface="Chalkboard" charset="0"/>
                </a:rPr>
                <a:t>h(m)</a:t>
              </a:r>
              <a:endParaRPr lang="en-US" baseline="-25000" dirty="0" smtClean="0">
                <a:solidFill>
                  <a:srgbClr val="0000FF"/>
                </a:solidFill>
                <a:latin typeface="Calibri" pitchFamily="34" charset="0"/>
                <a:ea typeface="Chalkboard" charset="0"/>
                <a:cs typeface="Chalkboard" charset="0"/>
              </a:endParaRPr>
            </a:p>
          </p:txBody>
        </p:sp>
        <p:cxnSp>
          <p:nvCxnSpPr>
            <p:cNvPr id="90" name="Straight Arrow Connector 89"/>
            <p:cNvCxnSpPr/>
            <p:nvPr/>
          </p:nvCxnSpPr>
          <p:spPr>
            <a:xfrm flipV="1">
              <a:off x="4644008" y="4530606"/>
              <a:ext cx="0" cy="432048"/>
            </a:xfrm>
            <a:prstGeom prst="straightConnector1">
              <a:avLst/>
            </a:prstGeom>
            <a:ln>
              <a:solidFill>
                <a:srgbClr val="0000FF"/>
              </a:solidFill>
              <a:headEnd type="triangl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 Box 7"/>
            <p:cNvSpPr txBox="1">
              <a:spLocks noChangeArrowheads="1"/>
            </p:cNvSpPr>
            <p:nvPr/>
          </p:nvSpPr>
          <p:spPr bwMode="auto">
            <a:xfrm>
              <a:off x="3932312" y="4962654"/>
              <a:ext cx="186382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dirty="0" smtClean="0">
                  <a:latin typeface="Calibri" pitchFamily="34" charset="0"/>
                  <a:ea typeface="Chalkboard" charset="0"/>
                  <a:cs typeface="Chalkboard" charset="0"/>
                </a:rPr>
                <a:t>guess about f(m)</a:t>
              </a:r>
              <a:endParaRPr lang="en-US" baseline="-25000" dirty="0" smtClean="0">
                <a:solidFill>
                  <a:srgbClr val="0000FF"/>
                </a:solidFill>
                <a:latin typeface="Calibri" pitchFamily="34" charset="0"/>
                <a:ea typeface="Chalkboard" charset="0"/>
                <a:cs typeface="Chalkboard" charset="0"/>
              </a:endParaRPr>
            </a:p>
          </p:txBody>
        </p:sp>
        <p:pic>
          <p:nvPicPr>
            <p:cNvPr id="46082" name="Picture 2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322440" y="3789040"/>
              <a:ext cx="681608" cy="7729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6" name="Text Box 7"/>
            <p:cNvSpPr txBox="1">
              <a:spLocks noChangeArrowheads="1"/>
            </p:cNvSpPr>
            <p:nvPr/>
          </p:nvSpPr>
          <p:spPr bwMode="auto">
            <a:xfrm>
              <a:off x="3491880" y="3789040"/>
              <a:ext cx="64807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 smtClean="0">
                  <a:solidFill>
                    <a:srgbClr val="FF0000"/>
                  </a:solidFill>
                  <a:latin typeface="Calibri" pitchFamily="34" charset="0"/>
                  <a:ea typeface="Chalkboard" charset="0"/>
                  <a:cs typeface="Chalkboard" charset="0"/>
                </a:rPr>
                <a:t>|m|</a:t>
              </a:r>
              <a:endParaRPr lang="en-US" baseline="-25000" dirty="0" smtClean="0">
                <a:solidFill>
                  <a:srgbClr val="0000FF"/>
                </a:solidFill>
                <a:latin typeface="Calibri" pitchFamily="34" charset="0"/>
                <a:ea typeface="Chalkboard" charset="0"/>
                <a:cs typeface="Chalkboard" charset="0"/>
              </a:endParaRPr>
            </a:p>
          </p:txBody>
        </p:sp>
        <p:cxnSp>
          <p:nvCxnSpPr>
            <p:cNvPr id="57" name="Straight Arrow Connector 56"/>
            <p:cNvCxnSpPr/>
            <p:nvPr/>
          </p:nvCxnSpPr>
          <p:spPr>
            <a:xfrm>
              <a:off x="3419872" y="4221088"/>
              <a:ext cx="864096" cy="0"/>
            </a:xfrm>
            <a:prstGeom prst="straightConnector1">
              <a:avLst/>
            </a:prstGeom>
            <a:ln>
              <a:solidFill>
                <a:srgbClr val="0000F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2" name="Straight Connector 61"/>
          <p:cNvCxnSpPr/>
          <p:nvPr/>
        </p:nvCxnSpPr>
        <p:spPr>
          <a:xfrm>
            <a:off x="6228184" y="1412776"/>
            <a:ext cx="0" cy="2232248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63" name="Text Box 7"/>
          <p:cNvSpPr txBox="1">
            <a:spLocks noChangeArrowheads="1"/>
          </p:cNvSpPr>
          <p:nvPr/>
        </p:nvSpPr>
        <p:spPr bwMode="auto">
          <a:xfrm>
            <a:off x="1051992" y="4509120"/>
            <a:ext cx="236788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dirty="0" smtClean="0">
                <a:solidFill>
                  <a:srgbClr val="FF0000"/>
                </a:solidFill>
                <a:latin typeface="Calibri" pitchFamily="34" charset="0"/>
                <a:ea typeface="Chalkboard" charset="0"/>
                <a:cs typeface="Chalkboard" charset="0"/>
              </a:rPr>
              <a:t>Pr [ A(1</a:t>
            </a:r>
            <a:r>
              <a:rPr lang="en-US" baseline="30000" dirty="0" smtClean="0">
                <a:solidFill>
                  <a:srgbClr val="FF0000"/>
                </a:solidFill>
                <a:latin typeface="Calibri" pitchFamily="34" charset="0"/>
                <a:ea typeface="Chalkboard" charset="0"/>
                <a:cs typeface="Chalkboard" charset="0"/>
              </a:rPr>
              <a:t>n</a:t>
            </a:r>
            <a:r>
              <a:rPr lang="en-US" dirty="0" smtClean="0">
                <a:solidFill>
                  <a:srgbClr val="FF0000"/>
                </a:solidFill>
                <a:latin typeface="Calibri" pitchFamily="34" charset="0"/>
                <a:ea typeface="Chalkboard" charset="0"/>
                <a:cs typeface="Chalkboard" charset="0"/>
              </a:rPr>
              <a:t>,c,h(m)) =f(m)]</a:t>
            </a:r>
            <a:endParaRPr lang="en-US" baseline="-25000" dirty="0" smtClean="0">
              <a:solidFill>
                <a:srgbClr val="FF0000"/>
              </a:solidFill>
              <a:latin typeface="Calibri" pitchFamily="34" charset="0"/>
              <a:ea typeface="Chalkboard" charset="0"/>
              <a:cs typeface="Chalkboard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43608" y="5057889"/>
            <a:ext cx="288032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alibri" pitchFamily="34" charset="0"/>
                <a:ea typeface="Chalkboard" charset="0"/>
                <a:cs typeface="Chalkboard" charset="0"/>
                <a:sym typeface="Symbol"/>
              </a:rPr>
              <a:t>Probability taken over </a:t>
            </a:r>
          </a:p>
          <a:p>
            <a:r>
              <a:rPr lang="en-US" dirty="0" smtClean="0">
                <a:solidFill>
                  <a:srgbClr val="FF0000"/>
                </a:solidFill>
                <a:latin typeface="Calibri" pitchFamily="34" charset="0"/>
                <a:ea typeface="Chalkboard" charset="0"/>
                <a:cs typeface="Chalkboard" charset="0"/>
                <a:sym typeface="Symbol"/>
              </a:rPr>
              <a:t>&gt;&gt; uniform k, </a:t>
            </a:r>
          </a:p>
          <a:p>
            <a:r>
              <a:rPr lang="en-US" dirty="0" smtClean="0">
                <a:solidFill>
                  <a:srgbClr val="FF0000"/>
                </a:solidFill>
                <a:latin typeface="Calibri" pitchFamily="34" charset="0"/>
                <a:ea typeface="Chalkboard" charset="0"/>
                <a:cs typeface="Chalkboard" charset="0"/>
                <a:sym typeface="Symbol"/>
              </a:rPr>
              <a:t>&gt;&gt; m output by </a:t>
            </a:r>
            <a:r>
              <a:rPr lang="en-US" dirty="0" err="1" smtClean="0">
                <a:solidFill>
                  <a:srgbClr val="FF0000"/>
                </a:solidFill>
                <a:latin typeface="Calibri" pitchFamily="34" charset="0"/>
                <a:ea typeface="Chalkboard" charset="0"/>
                <a:cs typeface="Chalkboard" charset="0"/>
                <a:sym typeface="Symbol"/>
              </a:rPr>
              <a:t>Samp</a:t>
            </a:r>
            <a:r>
              <a:rPr lang="en-US" dirty="0" smtClean="0">
                <a:solidFill>
                  <a:srgbClr val="FF0000"/>
                </a:solidFill>
                <a:latin typeface="Calibri" pitchFamily="34" charset="0"/>
                <a:ea typeface="Chalkboard" charset="0"/>
                <a:cs typeface="Chalkboard" charset="0"/>
                <a:sym typeface="Symbol"/>
              </a:rPr>
              <a:t>(1</a:t>
            </a:r>
            <a:r>
              <a:rPr lang="en-US" baseline="30000" dirty="0" smtClean="0">
                <a:solidFill>
                  <a:srgbClr val="FF0000"/>
                </a:solidFill>
                <a:latin typeface="Calibri" pitchFamily="34" charset="0"/>
                <a:ea typeface="Chalkboard" charset="0"/>
                <a:cs typeface="Chalkboard" charset="0"/>
                <a:sym typeface="Symbol"/>
              </a:rPr>
              <a:t>n</a:t>
            </a:r>
            <a:r>
              <a:rPr lang="en-US" dirty="0" smtClean="0">
                <a:solidFill>
                  <a:srgbClr val="FF0000"/>
                </a:solidFill>
                <a:latin typeface="Calibri" pitchFamily="34" charset="0"/>
                <a:ea typeface="Chalkboard" charset="0"/>
                <a:cs typeface="Chalkboard" charset="0"/>
                <a:sym typeface="Symbol"/>
              </a:rPr>
              <a:t>), </a:t>
            </a:r>
          </a:p>
          <a:p>
            <a:r>
              <a:rPr lang="en-US" dirty="0" smtClean="0">
                <a:solidFill>
                  <a:srgbClr val="FF0000"/>
                </a:solidFill>
                <a:latin typeface="Calibri" pitchFamily="34" charset="0"/>
                <a:ea typeface="Chalkboard" charset="0"/>
                <a:cs typeface="Chalkboard" charset="0"/>
                <a:sym typeface="Symbol"/>
              </a:rPr>
              <a:t>&gt;&gt; the randomness of A and</a:t>
            </a:r>
          </a:p>
          <a:p>
            <a:r>
              <a:rPr lang="en-US" dirty="0" smtClean="0">
                <a:solidFill>
                  <a:srgbClr val="FF0000"/>
                </a:solidFill>
                <a:latin typeface="Calibri" pitchFamily="34" charset="0"/>
                <a:ea typeface="Chalkboard" charset="0"/>
                <a:cs typeface="Chalkboard" charset="0"/>
                <a:sym typeface="Symbol"/>
              </a:rPr>
              <a:t>&gt;&gt; the randomness of </a:t>
            </a:r>
            <a:r>
              <a:rPr lang="en-US" dirty="0" err="1" smtClean="0">
                <a:solidFill>
                  <a:srgbClr val="FF0000"/>
                </a:solidFill>
                <a:latin typeface="Calibri" pitchFamily="34" charset="0"/>
                <a:ea typeface="Chalkboard" charset="0"/>
                <a:cs typeface="Chalkboard" charset="0"/>
                <a:sym typeface="Symbol"/>
              </a:rPr>
              <a:t>Enc</a:t>
            </a:r>
            <a:endParaRPr lang="en-US" dirty="0">
              <a:solidFill>
                <a:srgbClr val="FF0000"/>
              </a:solidFill>
              <a:latin typeface="Calibri" pitchFamily="34" charset="0"/>
              <a:ea typeface="Chalkboard" charset="0"/>
              <a:cs typeface="Chalkboard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860032" y="2420888"/>
            <a:ext cx="333746" cy="400110"/>
          </a:xfrm>
          <a:prstGeom prst="rect">
            <a:avLst/>
          </a:prstGeom>
          <a:solidFill>
            <a:srgbClr val="CCFFCC"/>
          </a:solidFill>
        </p:spPr>
        <p:txBody>
          <a:bodyPr wrap="none">
            <a:spAutoFit/>
          </a:bodyPr>
          <a:lstStyle/>
          <a:p>
            <a:r>
              <a:rPr lang="en-US" sz="2000" dirty="0">
                <a:latin typeface="Calibri" pitchFamily="34" charset="0"/>
                <a:ea typeface="Chalkboard" charset="0"/>
                <a:cs typeface="Chalkboard" charset="0"/>
              </a:rPr>
              <a:t>A</a:t>
            </a:r>
          </a:p>
        </p:txBody>
      </p:sp>
      <p:sp>
        <p:nvSpPr>
          <p:cNvPr id="69" name="Rectangle 68"/>
          <p:cNvSpPr/>
          <p:nvPr/>
        </p:nvSpPr>
        <p:spPr>
          <a:xfrm>
            <a:off x="8100392" y="2348880"/>
            <a:ext cx="388120" cy="400110"/>
          </a:xfrm>
          <a:prstGeom prst="rect">
            <a:avLst/>
          </a:prstGeom>
          <a:solidFill>
            <a:srgbClr val="CCFFCC"/>
          </a:solidFill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Calibri" pitchFamily="34" charset="0"/>
                <a:ea typeface="Chalkboard" charset="0"/>
                <a:cs typeface="Chalkboard" charset="0"/>
              </a:rPr>
              <a:t>A’</a:t>
            </a:r>
            <a:endParaRPr lang="en-US" sz="2000" dirty="0">
              <a:latin typeface="Calibri" pitchFamily="34" charset="0"/>
              <a:ea typeface="Chalkboard" charset="0"/>
              <a:cs typeface="Chalkboard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3923928" y="5048016"/>
            <a:ext cx="28803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  <a:latin typeface="Calibri" pitchFamily="34" charset="0"/>
                <a:ea typeface="Chalkboard" charset="0"/>
                <a:cs typeface="Chalkboard" charset="0"/>
                <a:sym typeface="Symbol"/>
              </a:rPr>
              <a:t>Probability taken over</a:t>
            </a:r>
          </a:p>
          <a:p>
            <a:r>
              <a:rPr lang="en-US" dirty="0" smtClean="0">
                <a:solidFill>
                  <a:srgbClr val="008000"/>
                </a:solidFill>
                <a:latin typeface="Calibri" pitchFamily="34" charset="0"/>
                <a:ea typeface="Chalkboard" charset="0"/>
                <a:cs typeface="Chalkboard" charset="0"/>
                <a:sym typeface="Symbol"/>
              </a:rPr>
              <a:t>&gt;&gt; m output by </a:t>
            </a:r>
            <a:r>
              <a:rPr lang="en-US" dirty="0" err="1" smtClean="0">
                <a:solidFill>
                  <a:srgbClr val="008000"/>
                </a:solidFill>
                <a:latin typeface="Calibri" pitchFamily="34" charset="0"/>
                <a:ea typeface="Chalkboard" charset="0"/>
                <a:cs typeface="Chalkboard" charset="0"/>
                <a:sym typeface="Symbol"/>
              </a:rPr>
              <a:t>Samp</a:t>
            </a:r>
            <a:r>
              <a:rPr lang="en-US" dirty="0" smtClean="0">
                <a:solidFill>
                  <a:srgbClr val="008000"/>
                </a:solidFill>
                <a:latin typeface="Calibri" pitchFamily="34" charset="0"/>
                <a:ea typeface="Chalkboard" charset="0"/>
                <a:cs typeface="Chalkboard" charset="0"/>
                <a:sym typeface="Symbol"/>
              </a:rPr>
              <a:t>(1</a:t>
            </a:r>
            <a:r>
              <a:rPr lang="en-US" baseline="30000" dirty="0" smtClean="0">
                <a:solidFill>
                  <a:srgbClr val="008000"/>
                </a:solidFill>
                <a:latin typeface="Calibri" pitchFamily="34" charset="0"/>
                <a:ea typeface="Chalkboard" charset="0"/>
                <a:cs typeface="Chalkboard" charset="0"/>
                <a:sym typeface="Symbol"/>
              </a:rPr>
              <a:t>n</a:t>
            </a:r>
            <a:r>
              <a:rPr lang="en-US" dirty="0" smtClean="0">
                <a:solidFill>
                  <a:srgbClr val="008000"/>
                </a:solidFill>
                <a:latin typeface="Calibri" pitchFamily="34" charset="0"/>
                <a:ea typeface="Chalkboard" charset="0"/>
                <a:cs typeface="Chalkboard" charset="0"/>
                <a:sym typeface="Symbol"/>
              </a:rPr>
              <a:t>) and </a:t>
            </a:r>
          </a:p>
          <a:p>
            <a:r>
              <a:rPr lang="en-US" dirty="0" smtClean="0">
                <a:solidFill>
                  <a:srgbClr val="008000"/>
                </a:solidFill>
                <a:latin typeface="Calibri" pitchFamily="34" charset="0"/>
                <a:ea typeface="Chalkboard" charset="0"/>
                <a:cs typeface="Chalkboard" charset="0"/>
                <a:sym typeface="Symbol"/>
              </a:rPr>
              <a:t>&gt;&gt; the randomness of A’</a:t>
            </a:r>
            <a:endParaRPr lang="en-US" dirty="0">
              <a:solidFill>
                <a:srgbClr val="008000"/>
              </a:solidFill>
              <a:latin typeface="Calibri" pitchFamily="34" charset="0"/>
              <a:ea typeface="Chalkboard" charset="0"/>
              <a:cs typeface="Chalkboard" charset="0"/>
            </a:endParaRPr>
          </a:p>
        </p:txBody>
      </p:sp>
      <p:grpSp>
        <p:nvGrpSpPr>
          <p:cNvPr id="114" name="Group 113"/>
          <p:cNvGrpSpPr/>
          <p:nvPr/>
        </p:nvGrpSpPr>
        <p:grpSpPr>
          <a:xfrm>
            <a:off x="3563887" y="2204864"/>
            <a:ext cx="2825694" cy="1800200"/>
            <a:chOff x="4661216" y="3655227"/>
            <a:chExt cx="1946812" cy="859362"/>
          </a:xfrm>
        </p:grpSpPr>
        <p:sp>
          <p:nvSpPr>
            <p:cNvPr id="115" name="Cloud Callout 114"/>
            <p:cNvSpPr/>
            <p:nvPr/>
          </p:nvSpPr>
          <p:spPr>
            <a:xfrm>
              <a:off x="4676413" y="3655227"/>
              <a:ext cx="1931615" cy="859362"/>
            </a:xfrm>
            <a:prstGeom prst="cloudCallo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000">
                <a:latin typeface="Calibri" pitchFamily="34" charset="0"/>
                <a:ea typeface="Chalkboard" charset="0"/>
                <a:cs typeface="Chalkboard" charset="0"/>
              </a:endParaRPr>
            </a:p>
          </p:txBody>
        </p:sp>
        <p:sp>
          <p:nvSpPr>
            <p:cNvPr id="116" name="Text Box 7"/>
            <p:cNvSpPr txBox="1">
              <a:spLocks noChangeArrowheads="1"/>
            </p:cNvSpPr>
            <p:nvPr/>
          </p:nvSpPr>
          <p:spPr bwMode="auto">
            <a:xfrm>
              <a:off x="4661216" y="3921504"/>
              <a:ext cx="1944216" cy="4407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dirty="0" smtClean="0">
                  <a:solidFill>
                    <a:srgbClr val="FF0000"/>
                  </a:solidFill>
                  <a:latin typeface="Calibri" pitchFamily="34" charset="0"/>
                  <a:ea typeface="Chalkboard" charset="0"/>
                  <a:cs typeface="Chalkboard" charset="0"/>
                </a:rPr>
                <a:t>Computational Analogue </a:t>
              </a:r>
              <a:r>
                <a:rPr lang="en-US" dirty="0" smtClean="0">
                  <a:latin typeface="Calibri" pitchFamily="34" charset="0"/>
                  <a:ea typeface="Chalkboard" charset="0"/>
                  <a:cs typeface="Chalkboard" charset="0"/>
                </a:rPr>
                <a:t>of Shannon’s definition of perfect-security</a:t>
              </a:r>
              <a:endParaRPr lang="en-US" baseline="-25000" dirty="0" smtClean="0">
                <a:solidFill>
                  <a:srgbClr val="0000FF"/>
                </a:solidFill>
                <a:latin typeface="Calibri" pitchFamily="34" charset="0"/>
                <a:ea typeface="Chalkboard" charset="0"/>
                <a:cs typeface="Chalkboard" charset="0"/>
              </a:endParaRPr>
            </a:p>
          </p:txBody>
        </p:sp>
      </p:grpSp>
      <p:sp>
        <p:nvSpPr>
          <p:cNvPr id="51" name="日期占位符 5"/>
          <p:cNvSpPr>
            <a:spLocks noGrp="1"/>
          </p:cNvSpPr>
          <p:nvPr>
            <p:ph type="dt" sz="half" idx="10"/>
          </p:nvPr>
        </p:nvSpPr>
        <p:spPr>
          <a:xfrm>
            <a:off x="11088" y="6396525"/>
            <a:ext cx="2133600" cy="268139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mtClean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Wed, 26/9/2018</a:t>
            </a:r>
            <a:endParaRPr lang="en-US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53" name="页脚占位符 9"/>
          <p:cNvSpPr>
            <a:spLocks noGrp="1"/>
          </p:cNvSpPr>
          <p:nvPr>
            <p:ph type="ftr" sz="quarter" idx="11"/>
          </p:nvPr>
        </p:nvSpPr>
        <p:spPr>
          <a:xfrm>
            <a:off x="3124200" y="6381328"/>
            <a:ext cx="2895600" cy="268139"/>
          </a:xfrm>
        </p:spPr>
        <p:txBody>
          <a:bodyPr/>
          <a:lstStyle/>
          <a:p>
            <a:pPr>
              <a:defRPr/>
            </a:pPr>
            <a:r>
              <a:rPr lang="en-US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S8101034Q-Modern Cryptography-Lect5.1</a:t>
            </a:r>
            <a:endParaRPr lang="en-US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59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8280216" y="6389241"/>
            <a:ext cx="406584" cy="352127"/>
          </a:xfrm>
        </p:spPr>
        <p:txBody>
          <a:bodyPr/>
          <a:lstStyle/>
          <a:p>
            <a:pPr>
              <a:defRPr/>
            </a:pPr>
            <a:fld id="{34241976-2E34-413D-BF40-6B1BB9955E62}" type="slidenum">
              <a:rPr lang="en-US" sz="1100" smtClean="0">
                <a:solidFill>
                  <a:schemeClr val="bg1">
                    <a:lumMod val="65000"/>
                  </a:schemeClr>
                </a:solidFill>
              </a:rPr>
              <a:pPr>
                <a:defRPr/>
              </a:pPr>
              <a:t>7</a:t>
            </a:fld>
            <a:endParaRPr 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3328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/>
      <p:bldP spid="105" grpId="0"/>
      <p:bldP spid="109" grpId="0"/>
      <p:bldP spid="110" grpId="0"/>
      <p:bldP spid="111" grpId="0"/>
      <p:bldP spid="112" grpId="0"/>
      <p:bldP spid="63" grpId="0"/>
      <p:bldP spid="8" grpId="0"/>
      <p:bldP spid="7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9552" y="44624"/>
            <a:ext cx="8229600" cy="1143000"/>
          </a:xfrm>
        </p:spPr>
        <p:txBody>
          <a:bodyPr/>
          <a:lstStyle/>
          <a:p>
            <a:r>
              <a:rPr lang="en-US" sz="5400" dirty="0" smtClean="0">
                <a:solidFill>
                  <a:srgbClr val="008000"/>
                </a:solidFill>
                <a:latin typeface="Calibri" pitchFamily="34" charset="0"/>
                <a:ea typeface="Chalkboard" charset="0"/>
                <a:cs typeface="Chalkboard" charset="0"/>
              </a:rPr>
              <a:t>Today’s goal</a:t>
            </a:r>
            <a:endParaRPr lang="en-US" sz="5400" dirty="0">
              <a:solidFill>
                <a:srgbClr val="008000"/>
              </a:solidFill>
              <a:latin typeface="Calibri" pitchFamily="34" charset="0"/>
              <a:ea typeface="Chalkboard" charset="0"/>
              <a:cs typeface="Chalkboard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39552" y="1700808"/>
            <a:ext cx="836175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Courier New" charset="0"/>
              <a:buChar char="o"/>
            </a:pPr>
            <a:r>
              <a:rPr lang="en-US" sz="2400" dirty="0" smtClean="0">
                <a:solidFill>
                  <a:srgbClr val="FF0000"/>
                </a:solidFill>
                <a:latin typeface="Calibri" pitchFamily="34" charset="0"/>
                <a:ea typeface="Chalkboard" charset="0"/>
                <a:cs typeface="Chalkboard" charset="0"/>
              </a:rPr>
              <a:t>Paradigm I- </a:t>
            </a:r>
            <a:r>
              <a:rPr lang="en-US" sz="2400" dirty="0" smtClean="0">
                <a:solidFill>
                  <a:srgbClr val="0000FF"/>
                </a:solidFill>
                <a:latin typeface="Calibri" pitchFamily="34" charset="0"/>
                <a:ea typeface="Chalkboard" charset="0"/>
                <a:cs typeface="Chalkboard" charset="0"/>
              </a:rPr>
              <a:t>Semantic Security for SKE- computational analogue of Shannon’s perfect security</a:t>
            </a:r>
            <a:endParaRPr lang="en-US" sz="2400" dirty="0">
              <a:solidFill>
                <a:srgbClr val="0000FF"/>
              </a:solidFill>
              <a:latin typeface="Calibri" pitchFamily="34" charset="0"/>
              <a:ea typeface="Chalkboard" charset="0"/>
              <a:cs typeface="Chalkboard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49389" y="2998693"/>
            <a:ext cx="835191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Courier New" charset="0"/>
              <a:buChar char="o"/>
            </a:pPr>
            <a:r>
              <a:rPr lang="en-US" sz="2400" b="1" dirty="0" smtClean="0">
                <a:solidFill>
                  <a:srgbClr val="FF0000"/>
                </a:solidFill>
                <a:latin typeface="Calibri" pitchFamily="34" charset="0"/>
                <a:ea typeface="Chalkboard" charset="0"/>
                <a:cs typeface="Chalkboard" charset="0"/>
              </a:rPr>
              <a:t>Paradigm II- </a:t>
            </a:r>
            <a:r>
              <a:rPr lang="en-US" sz="2400" b="1" dirty="0" err="1" smtClean="0">
                <a:solidFill>
                  <a:srgbClr val="0000FF"/>
                </a:solidFill>
                <a:latin typeface="Calibri" pitchFamily="34" charset="0"/>
                <a:ea typeface="Chalkboard" charset="0"/>
                <a:cs typeface="Chalkboard" charset="0"/>
              </a:rPr>
              <a:t>Indistinguishability</a:t>
            </a:r>
            <a:r>
              <a:rPr lang="en-US" sz="2400" b="1" dirty="0" smtClean="0">
                <a:solidFill>
                  <a:srgbClr val="0000FF"/>
                </a:solidFill>
                <a:latin typeface="Calibri" pitchFamily="34" charset="0"/>
                <a:ea typeface="Chalkboard" charset="0"/>
                <a:cs typeface="Chalkboard" charset="0"/>
              </a:rPr>
              <a:t>-based Security for SKE – computational analogue of game/experiment based security definition of perfect security</a:t>
            </a:r>
            <a:endParaRPr lang="en-US" sz="2400" b="1" dirty="0">
              <a:solidFill>
                <a:srgbClr val="0000FF"/>
              </a:solidFill>
              <a:latin typeface="Calibri" pitchFamily="34" charset="0"/>
              <a:ea typeface="Chalkboard" charset="0"/>
              <a:cs typeface="Chalkboard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49389" y="4449660"/>
            <a:ext cx="83519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Courier New" charset="0"/>
              <a:buChar char="o"/>
            </a:pPr>
            <a:r>
              <a:rPr lang="en-US" sz="2400" dirty="0" smtClean="0">
                <a:solidFill>
                  <a:srgbClr val="0000FF"/>
                </a:solidFill>
                <a:latin typeface="Calibri" pitchFamily="34" charset="0"/>
                <a:ea typeface="Chalkboard" charset="0"/>
                <a:cs typeface="Chalkboard" charset="0"/>
              </a:rPr>
              <a:t>Look for assumptions needed for construction of a scheme </a:t>
            </a:r>
            <a:endParaRPr lang="en-US" sz="2400" dirty="0">
              <a:solidFill>
                <a:srgbClr val="0000FF"/>
              </a:solidFill>
              <a:latin typeface="Calibri" pitchFamily="34" charset="0"/>
              <a:ea typeface="Chalkboard" charset="0"/>
              <a:cs typeface="Chalkboard" charset="0"/>
            </a:endParaRPr>
          </a:p>
        </p:txBody>
      </p:sp>
      <p:sp>
        <p:nvSpPr>
          <p:cNvPr id="16" name="日期占位符 5"/>
          <p:cNvSpPr>
            <a:spLocks noGrp="1"/>
          </p:cNvSpPr>
          <p:nvPr>
            <p:ph type="dt" sz="half" idx="10"/>
          </p:nvPr>
        </p:nvSpPr>
        <p:spPr>
          <a:xfrm>
            <a:off x="11088" y="6396525"/>
            <a:ext cx="2133600" cy="268139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1200" smtClean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Wed, 26/9/2018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20" name="页脚占位符 9"/>
          <p:cNvSpPr>
            <a:spLocks noGrp="1"/>
          </p:cNvSpPr>
          <p:nvPr>
            <p:ph type="ftr" sz="quarter" idx="11"/>
          </p:nvPr>
        </p:nvSpPr>
        <p:spPr>
          <a:xfrm>
            <a:off x="3124200" y="6381328"/>
            <a:ext cx="2895600" cy="268139"/>
          </a:xfrm>
        </p:spPr>
        <p:txBody>
          <a:bodyPr/>
          <a:lstStyle/>
          <a:p>
            <a:pPr>
              <a:defRPr/>
            </a:pPr>
            <a:r>
              <a:rPr lang="en-US" sz="1200" smtClean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S8101034Q-Modern Cryptography-Lect5.1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10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8280216" y="6389241"/>
            <a:ext cx="406584" cy="352127"/>
          </a:xfrm>
        </p:spPr>
        <p:txBody>
          <a:bodyPr/>
          <a:lstStyle/>
          <a:p>
            <a:pPr>
              <a:defRPr/>
            </a:pPr>
            <a:fld id="{34241976-2E34-413D-BF40-6B1BB9955E62}" type="slidenum">
              <a:rPr lang="en-US" sz="1100" smtClean="0">
                <a:solidFill>
                  <a:schemeClr val="bg1">
                    <a:lumMod val="65000"/>
                  </a:schemeClr>
                </a:solidFill>
              </a:rPr>
              <a:pPr>
                <a:defRPr/>
              </a:pPr>
              <a:t>8</a:t>
            </a:fld>
            <a:endParaRPr 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2013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7" grpId="0"/>
      <p:bldP spid="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 txBox="1">
            <a:spLocks noChangeArrowheads="1"/>
          </p:cNvSpPr>
          <p:nvPr/>
        </p:nvSpPr>
        <p:spPr>
          <a:xfrm>
            <a:off x="467544" y="44624"/>
            <a:ext cx="8496944" cy="936104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US" sz="3200" kern="0" dirty="0" smtClean="0">
                <a:solidFill>
                  <a:srgbClr val="009900"/>
                </a:solidFill>
                <a:latin typeface="Calibri" pitchFamily="34" charset="0"/>
                <a:ea typeface="Chalkboard" charset="0"/>
                <a:cs typeface="Chalkboard" charset="0"/>
              </a:rPr>
              <a:t>Indistinguishability based definition</a:t>
            </a:r>
            <a:endParaRPr lang="en-US" sz="3200" kern="0" dirty="0">
              <a:solidFill>
                <a:srgbClr val="009900"/>
              </a:solidFill>
              <a:latin typeface="Calibri" pitchFamily="34" charset="0"/>
              <a:ea typeface="Chalkboard" charset="0"/>
              <a:cs typeface="Chalkboard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40152" y="2037640"/>
            <a:ext cx="1742830" cy="10528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8778" y="2073767"/>
            <a:ext cx="1514272" cy="872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" name="Text Box 7"/>
          <p:cNvSpPr txBox="1">
            <a:spLocks noChangeArrowheads="1"/>
          </p:cNvSpPr>
          <p:nvPr/>
        </p:nvSpPr>
        <p:spPr bwMode="auto">
          <a:xfrm>
            <a:off x="5978479" y="1124744"/>
            <a:ext cx="313002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dirty="0" smtClean="0">
                <a:latin typeface="Chalkboard" charset="0"/>
                <a:ea typeface="Chalkboard" charset="0"/>
                <a:cs typeface="Chalkboard" charset="0"/>
                <a:sym typeface="Symbol"/>
              </a:rPr>
              <a:t> = </a:t>
            </a:r>
            <a:r>
              <a:rPr lang="en-US" dirty="0" smtClean="0">
                <a:latin typeface="Chalkboard" charset="0"/>
                <a:ea typeface="Chalkboard" charset="0"/>
                <a:cs typeface="Chalkboard" charset="0"/>
              </a:rPr>
              <a:t>(Gen, Enc, Dec), </a:t>
            </a:r>
            <a:r>
              <a:rPr lang="en-US" dirty="0" smtClean="0">
                <a:latin typeface="Brush Script MT" charset="0"/>
                <a:ea typeface="Brush Script MT" charset="0"/>
                <a:cs typeface="Brush Script MT" charset="0"/>
              </a:rPr>
              <a:t>M</a:t>
            </a:r>
            <a:r>
              <a:rPr lang="en-US" dirty="0" smtClean="0">
                <a:latin typeface="Chalkboard" charset="0"/>
                <a:ea typeface="Chalkboard" charset="0"/>
                <a:cs typeface="Chalkboard" charset="0"/>
              </a:rPr>
              <a:t>      </a:t>
            </a:r>
            <a:endParaRPr lang="en-US" dirty="0" smtClean="0">
              <a:solidFill>
                <a:srgbClr val="0000FF"/>
              </a:solidFill>
              <a:latin typeface="Chalkboard" charset="0"/>
              <a:ea typeface="Chalkboard" charset="0"/>
              <a:cs typeface="Chalkboard" charset="0"/>
            </a:endParaRPr>
          </a:p>
        </p:txBody>
      </p:sp>
      <p:sp>
        <p:nvSpPr>
          <p:cNvPr id="36" name="Text Box 7"/>
          <p:cNvSpPr txBox="1">
            <a:spLocks noChangeArrowheads="1"/>
          </p:cNvSpPr>
          <p:nvPr/>
        </p:nvSpPr>
        <p:spPr bwMode="auto">
          <a:xfrm>
            <a:off x="395536" y="2946430"/>
            <a:ext cx="151216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1600" dirty="0" smtClean="0">
                <a:latin typeface="Chalkboard" charset="0"/>
                <a:ea typeface="Chalkboard" charset="0"/>
                <a:cs typeface="Chalkboard" charset="0"/>
                <a:sym typeface="Symbol"/>
              </a:rPr>
              <a:t>I can break </a:t>
            </a:r>
            <a:endParaRPr lang="en-US" sz="1600" dirty="0" smtClean="0">
              <a:solidFill>
                <a:srgbClr val="0000FF"/>
              </a:solidFill>
              <a:latin typeface="Chalkboard" charset="0"/>
              <a:ea typeface="Chalkboard" charset="0"/>
              <a:cs typeface="Chalkboard" charset="0"/>
            </a:endParaRPr>
          </a:p>
        </p:txBody>
      </p:sp>
      <p:sp>
        <p:nvSpPr>
          <p:cNvPr id="37" name="Text Box 7"/>
          <p:cNvSpPr txBox="1">
            <a:spLocks noChangeArrowheads="1"/>
          </p:cNvSpPr>
          <p:nvPr/>
        </p:nvSpPr>
        <p:spPr bwMode="auto">
          <a:xfrm>
            <a:off x="6205656" y="3090446"/>
            <a:ext cx="166083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1600" dirty="0" smtClean="0">
                <a:latin typeface="Chalkboard" charset="0"/>
                <a:ea typeface="Chalkboard" charset="0"/>
                <a:cs typeface="Chalkboard" charset="0"/>
                <a:sym typeface="Symbol"/>
              </a:rPr>
              <a:t>Let me verify</a:t>
            </a:r>
            <a:endParaRPr lang="en-US" sz="1600" dirty="0" smtClean="0">
              <a:solidFill>
                <a:srgbClr val="0000FF"/>
              </a:solidFill>
              <a:latin typeface="Chalkboard" charset="0"/>
              <a:ea typeface="Chalkboard" charset="0"/>
              <a:cs typeface="Chalkboard" charset="0"/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2567390" y="2298358"/>
            <a:ext cx="3385537" cy="0"/>
          </a:xfrm>
          <a:prstGeom prst="line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 Box 7"/>
          <p:cNvSpPr txBox="1">
            <a:spLocks noChangeArrowheads="1"/>
          </p:cNvSpPr>
          <p:nvPr/>
        </p:nvSpPr>
        <p:spPr bwMode="auto">
          <a:xfrm>
            <a:off x="2949496" y="1938317"/>
            <a:ext cx="263061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1600" dirty="0" smtClean="0">
                <a:latin typeface="Chalkboard" charset="0"/>
                <a:ea typeface="Chalkboard" charset="0"/>
                <a:cs typeface="Chalkboard" charset="0"/>
              </a:rPr>
              <a:t>m</a:t>
            </a:r>
            <a:r>
              <a:rPr lang="en-US" sz="1600" baseline="-25000" dirty="0" smtClean="0">
                <a:latin typeface="Chalkboard" charset="0"/>
                <a:ea typeface="Chalkboard" charset="0"/>
                <a:cs typeface="Chalkboard" charset="0"/>
              </a:rPr>
              <a:t>0</a:t>
            </a:r>
            <a:r>
              <a:rPr lang="en-US" sz="1600" dirty="0" smtClean="0">
                <a:latin typeface="Chalkboard" charset="0"/>
                <a:ea typeface="Chalkboard" charset="0"/>
                <a:cs typeface="Chalkboard" charset="0"/>
              </a:rPr>
              <a:t>, m</a:t>
            </a:r>
            <a:r>
              <a:rPr lang="en-US" sz="1600" baseline="-25000" dirty="0" smtClean="0">
                <a:latin typeface="Chalkboard" charset="0"/>
                <a:ea typeface="Chalkboard" charset="0"/>
                <a:cs typeface="Chalkboard" charset="0"/>
              </a:rPr>
              <a:t>1</a:t>
            </a:r>
            <a:r>
              <a:rPr lang="en-US" sz="1600" dirty="0" smtClean="0">
                <a:latin typeface="Chalkboard" charset="0"/>
                <a:ea typeface="Chalkboard" charset="0"/>
                <a:cs typeface="Chalkboard" charset="0"/>
                <a:sym typeface="Symbol"/>
              </a:rPr>
              <a:t> </a:t>
            </a:r>
            <a:r>
              <a:rPr lang="en-US" sz="1600" dirty="0" smtClean="0">
                <a:latin typeface="Brush Script MT" charset="0"/>
                <a:ea typeface="Brush Script MT" charset="0"/>
                <a:cs typeface="Brush Script MT" charset="0"/>
                <a:sym typeface="Symbol"/>
              </a:rPr>
              <a:t>M</a:t>
            </a:r>
            <a:r>
              <a:rPr lang="en-US" sz="1600" dirty="0" smtClean="0">
                <a:latin typeface="Chalkboard" charset="0"/>
                <a:ea typeface="Chalkboard" charset="0"/>
                <a:cs typeface="Chalkboard" charset="0"/>
              </a:rPr>
              <a:t> ; |m</a:t>
            </a:r>
            <a:r>
              <a:rPr lang="en-US" sz="1600" baseline="-25000" dirty="0" smtClean="0">
                <a:latin typeface="Chalkboard" charset="0"/>
                <a:ea typeface="Chalkboard" charset="0"/>
                <a:cs typeface="Chalkboard" charset="0"/>
              </a:rPr>
              <a:t>0</a:t>
            </a:r>
            <a:r>
              <a:rPr lang="en-US" sz="1600" dirty="0" smtClean="0">
                <a:latin typeface="Chalkboard" charset="0"/>
                <a:ea typeface="Chalkboard" charset="0"/>
                <a:cs typeface="Chalkboard" charset="0"/>
              </a:rPr>
              <a:t>|=|m</a:t>
            </a:r>
            <a:r>
              <a:rPr lang="en-US" sz="1600" baseline="-25000" dirty="0" smtClean="0">
                <a:latin typeface="Chalkboard" charset="0"/>
                <a:ea typeface="Chalkboard" charset="0"/>
                <a:cs typeface="Chalkboard" charset="0"/>
              </a:rPr>
              <a:t>1</a:t>
            </a:r>
            <a:r>
              <a:rPr lang="en-US" sz="1600" dirty="0" smtClean="0">
                <a:latin typeface="Chalkboard" charset="0"/>
                <a:ea typeface="Chalkboard" charset="0"/>
                <a:cs typeface="Chalkboard" charset="0"/>
              </a:rPr>
              <a:t>|</a:t>
            </a:r>
            <a:endParaRPr lang="en-US" sz="1600" dirty="0" smtClean="0">
              <a:solidFill>
                <a:srgbClr val="0000FF"/>
              </a:solidFill>
              <a:latin typeface="Chalkboard" charset="0"/>
              <a:ea typeface="Chalkboard" charset="0"/>
              <a:cs typeface="Chalkboard" charset="0"/>
            </a:endParaRPr>
          </a:p>
        </p:txBody>
      </p:sp>
      <p:sp>
        <p:nvSpPr>
          <p:cNvPr id="46" name="Text Box 7"/>
          <p:cNvSpPr txBox="1">
            <a:spLocks noChangeArrowheads="1"/>
          </p:cNvSpPr>
          <p:nvPr/>
        </p:nvSpPr>
        <p:spPr bwMode="auto">
          <a:xfrm>
            <a:off x="2754379" y="2247836"/>
            <a:ext cx="325778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1600" dirty="0" smtClean="0">
                <a:latin typeface="Chalkboard" charset="0"/>
                <a:ea typeface="Chalkboard" charset="0"/>
                <a:cs typeface="Chalkboard" charset="0"/>
                <a:sym typeface="Symbol"/>
              </a:rPr>
              <a:t>(freedom to choose any pair)</a:t>
            </a:r>
            <a:endParaRPr lang="en-US" sz="1600" dirty="0" smtClean="0">
              <a:solidFill>
                <a:srgbClr val="0000FF"/>
              </a:solidFill>
              <a:latin typeface="Chalkboard" charset="0"/>
              <a:ea typeface="Chalkboard" charset="0"/>
              <a:cs typeface="Chalkboard" charset="0"/>
            </a:endParaRPr>
          </a:p>
        </p:txBody>
      </p:sp>
      <p:grpSp>
        <p:nvGrpSpPr>
          <p:cNvPr id="4" name="Group 48"/>
          <p:cNvGrpSpPr/>
          <p:nvPr/>
        </p:nvGrpSpPr>
        <p:grpSpPr>
          <a:xfrm>
            <a:off x="7938494" y="3356992"/>
            <a:ext cx="1070992" cy="338554"/>
            <a:chOff x="7514955" y="5223801"/>
            <a:chExt cx="1207300" cy="617860"/>
          </a:xfrm>
        </p:grpSpPr>
        <p:sp>
          <p:nvSpPr>
            <p:cNvPr id="47" name="Rectangle 46"/>
            <p:cNvSpPr/>
            <p:nvPr/>
          </p:nvSpPr>
          <p:spPr>
            <a:xfrm>
              <a:off x="7524328" y="5301208"/>
              <a:ext cx="914400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>
                <a:latin typeface="Chalkboard" charset="0"/>
                <a:ea typeface="Chalkboard" charset="0"/>
                <a:cs typeface="Chalkboard" charset="0"/>
              </a:endParaRPr>
            </a:p>
          </p:txBody>
        </p:sp>
        <p:sp>
          <p:nvSpPr>
            <p:cNvPr id="48" name="Text Box 7"/>
            <p:cNvSpPr txBox="1">
              <a:spLocks noChangeArrowheads="1"/>
            </p:cNvSpPr>
            <p:nvPr/>
          </p:nvSpPr>
          <p:spPr bwMode="auto">
            <a:xfrm>
              <a:off x="7514955" y="5223801"/>
              <a:ext cx="1207300" cy="6178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sz="1600" dirty="0" smtClean="0">
                  <a:latin typeface="Chalkboard" charset="0"/>
                  <a:ea typeface="Chalkboard" charset="0"/>
                  <a:cs typeface="Chalkboard" charset="0"/>
                </a:rPr>
                <a:t>Gen(1</a:t>
              </a:r>
              <a:r>
                <a:rPr lang="en-US" sz="1600" baseline="30000" dirty="0" smtClean="0">
                  <a:latin typeface="Chalkboard" charset="0"/>
                  <a:ea typeface="Chalkboard" charset="0"/>
                  <a:cs typeface="Chalkboard" charset="0"/>
                </a:rPr>
                <a:t>n</a:t>
              </a:r>
              <a:r>
                <a:rPr lang="en-US" sz="1600" dirty="0" smtClean="0">
                  <a:latin typeface="Chalkboard" charset="0"/>
                  <a:ea typeface="Chalkboard" charset="0"/>
                  <a:cs typeface="Chalkboard" charset="0"/>
                </a:rPr>
                <a:t>)</a:t>
              </a:r>
              <a:endParaRPr lang="en-US" sz="1600" dirty="0" smtClean="0">
                <a:solidFill>
                  <a:srgbClr val="0000FF"/>
                </a:solidFill>
                <a:latin typeface="Chalkboard" charset="0"/>
                <a:ea typeface="Chalkboard" charset="0"/>
                <a:cs typeface="Chalkboard" charset="0"/>
              </a:endParaRPr>
            </a:p>
          </p:txBody>
        </p:sp>
      </p:grpSp>
      <p:cxnSp>
        <p:nvCxnSpPr>
          <p:cNvPr id="50" name="Straight Connector 49"/>
          <p:cNvCxnSpPr/>
          <p:nvPr/>
        </p:nvCxnSpPr>
        <p:spPr>
          <a:xfrm flipH="1" flipV="1">
            <a:off x="7650462" y="3068960"/>
            <a:ext cx="301968" cy="305786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 Box 7"/>
          <p:cNvSpPr txBox="1">
            <a:spLocks noChangeArrowheads="1"/>
          </p:cNvSpPr>
          <p:nvPr/>
        </p:nvSpPr>
        <p:spPr bwMode="auto">
          <a:xfrm rot="18882211">
            <a:off x="7852421" y="3000124"/>
            <a:ext cx="38326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1600" dirty="0" smtClean="0">
                <a:latin typeface="Chalkboard" charset="0"/>
                <a:ea typeface="Chalkboard" charset="0"/>
                <a:cs typeface="Chalkboard" charset="0"/>
              </a:rPr>
              <a:t>k</a:t>
            </a:r>
            <a:endParaRPr lang="en-US" sz="1600" dirty="0" smtClean="0">
              <a:solidFill>
                <a:srgbClr val="0000FF"/>
              </a:solidFill>
              <a:latin typeface="Chalkboard" charset="0"/>
              <a:ea typeface="Chalkboard" charset="0"/>
              <a:cs typeface="Chalkboard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010502" y="1628800"/>
            <a:ext cx="699465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Group 59"/>
          <p:cNvGrpSpPr/>
          <p:nvPr/>
        </p:nvGrpSpPr>
        <p:grpSpPr>
          <a:xfrm>
            <a:off x="7092288" y="1794302"/>
            <a:ext cx="1206246" cy="496249"/>
            <a:chOff x="7267392" y="1515234"/>
            <a:chExt cx="1359768" cy="905654"/>
          </a:xfrm>
        </p:grpSpPr>
        <p:cxnSp>
          <p:nvCxnSpPr>
            <p:cNvPr id="53" name="Straight Connector 52"/>
            <p:cNvCxnSpPr/>
            <p:nvPr/>
          </p:nvCxnSpPr>
          <p:spPr>
            <a:xfrm flipV="1">
              <a:off x="7452320" y="2060848"/>
              <a:ext cx="864096" cy="360040"/>
            </a:xfrm>
            <a:prstGeom prst="line">
              <a:avLst/>
            </a:prstGeom>
            <a:ln w="25400">
              <a:solidFill>
                <a:srgbClr val="FF0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 Box 7"/>
            <p:cNvSpPr txBox="1">
              <a:spLocks noChangeArrowheads="1"/>
            </p:cNvSpPr>
            <p:nvPr/>
          </p:nvSpPr>
          <p:spPr bwMode="auto">
            <a:xfrm rot="20690469">
              <a:off x="7267392" y="1515234"/>
              <a:ext cx="1359768" cy="6178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sz="1600" dirty="0" smtClean="0">
                  <a:solidFill>
                    <a:srgbClr val="FF0000"/>
                  </a:solidFill>
                  <a:latin typeface="Chalkboard" charset="0"/>
                  <a:ea typeface="Chalkboard" charset="0"/>
                  <a:cs typeface="Chalkboard" charset="0"/>
                </a:rPr>
                <a:t>b </a:t>
              </a:r>
              <a:r>
                <a:rPr lang="en-US" sz="1600" dirty="0" smtClean="0">
                  <a:solidFill>
                    <a:srgbClr val="FF0000"/>
                  </a:solidFill>
                  <a:latin typeface="Chalkboard" charset="0"/>
                  <a:ea typeface="Chalkboard" charset="0"/>
                  <a:cs typeface="Chalkboard" charset="0"/>
                  <a:sym typeface="Symbol"/>
                </a:rPr>
                <a:t> {0, 1}</a:t>
              </a:r>
              <a:endParaRPr lang="en-US" sz="1600" dirty="0" smtClean="0">
                <a:solidFill>
                  <a:srgbClr val="FF0000"/>
                </a:solidFill>
                <a:latin typeface="Chalkboard" charset="0"/>
                <a:ea typeface="Chalkboard" charset="0"/>
                <a:cs typeface="Chalkboard" charset="0"/>
              </a:endParaRPr>
            </a:p>
          </p:txBody>
        </p:sp>
      </p:grpSp>
      <p:cxnSp>
        <p:nvCxnSpPr>
          <p:cNvPr id="61" name="Straight Connector 60"/>
          <p:cNvCxnSpPr/>
          <p:nvPr/>
        </p:nvCxnSpPr>
        <p:spPr>
          <a:xfrm>
            <a:off x="2567390" y="2919797"/>
            <a:ext cx="3385537" cy="0"/>
          </a:xfrm>
          <a:prstGeom prst="line">
            <a:avLst/>
          </a:prstGeom>
          <a:ln w="25400">
            <a:solidFill>
              <a:srgbClr val="0000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 Box 7"/>
          <p:cNvSpPr txBox="1">
            <a:spLocks noChangeArrowheads="1"/>
          </p:cNvSpPr>
          <p:nvPr/>
        </p:nvSpPr>
        <p:spPr bwMode="auto">
          <a:xfrm>
            <a:off x="4106766" y="2586390"/>
            <a:ext cx="199784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1600" dirty="0" smtClean="0">
                <a:latin typeface="Chalkboard" charset="0"/>
                <a:ea typeface="Chalkboard" charset="0"/>
                <a:cs typeface="Chalkboard" charset="0"/>
              </a:rPr>
              <a:t>c </a:t>
            </a:r>
            <a:r>
              <a:rPr lang="en-US" sz="1600" dirty="0" smtClean="0">
                <a:latin typeface="Chalkboard" charset="0"/>
                <a:ea typeface="Chalkboard" charset="0"/>
                <a:cs typeface="Chalkboard" charset="0"/>
                <a:sym typeface="Symbol"/>
              </a:rPr>
              <a:t> </a:t>
            </a:r>
            <a:r>
              <a:rPr lang="en-US" sz="1600" dirty="0" err="1" smtClean="0">
                <a:latin typeface="Chalkboard" charset="0"/>
                <a:ea typeface="Chalkboard" charset="0"/>
                <a:cs typeface="Chalkboard" charset="0"/>
                <a:sym typeface="Symbol"/>
              </a:rPr>
              <a:t>Enc</a:t>
            </a:r>
            <a:r>
              <a:rPr lang="en-US" sz="1600" baseline="-25000" dirty="0" err="1" smtClean="0">
                <a:latin typeface="Chalkboard" charset="0"/>
                <a:ea typeface="Chalkboard" charset="0"/>
                <a:cs typeface="Chalkboard" charset="0"/>
                <a:sym typeface="Symbol"/>
              </a:rPr>
              <a:t>k</a:t>
            </a:r>
            <a:r>
              <a:rPr lang="en-US" sz="1600" dirty="0" smtClean="0">
                <a:latin typeface="Chalkboard" charset="0"/>
                <a:ea typeface="Chalkboard" charset="0"/>
                <a:cs typeface="Chalkboard" charset="0"/>
                <a:sym typeface="Symbol"/>
              </a:rPr>
              <a:t>(</a:t>
            </a:r>
            <a:r>
              <a:rPr lang="en-US" sz="1600" dirty="0" err="1" smtClean="0">
                <a:latin typeface="Chalkboard" charset="0"/>
                <a:ea typeface="Chalkboard" charset="0"/>
                <a:cs typeface="Chalkboard" charset="0"/>
                <a:sym typeface="Symbol"/>
              </a:rPr>
              <a:t>m</a:t>
            </a:r>
            <a:r>
              <a:rPr lang="en-US" sz="1600" baseline="-25000" dirty="0" err="1" smtClean="0">
                <a:latin typeface="Chalkboard" charset="0"/>
                <a:ea typeface="Chalkboard" charset="0"/>
                <a:cs typeface="Chalkboard" charset="0"/>
                <a:sym typeface="Symbol"/>
              </a:rPr>
              <a:t>b</a:t>
            </a:r>
            <a:r>
              <a:rPr lang="en-US" sz="1600" dirty="0" smtClean="0">
                <a:latin typeface="Chalkboard" charset="0"/>
                <a:ea typeface="Chalkboard" charset="0"/>
                <a:cs typeface="Chalkboard" charset="0"/>
                <a:sym typeface="Symbol"/>
              </a:rPr>
              <a:t>)</a:t>
            </a:r>
            <a:endParaRPr lang="en-US" sz="1600" dirty="0" smtClean="0">
              <a:solidFill>
                <a:srgbClr val="0000FF"/>
              </a:solidFill>
              <a:latin typeface="Chalkboard" charset="0"/>
              <a:ea typeface="Chalkboard" charset="0"/>
              <a:cs typeface="Chalkboard" charset="0"/>
            </a:endParaRPr>
          </a:p>
        </p:txBody>
      </p:sp>
      <p:cxnSp>
        <p:nvCxnSpPr>
          <p:cNvPr id="63" name="Straight Connector 62"/>
          <p:cNvCxnSpPr/>
          <p:nvPr/>
        </p:nvCxnSpPr>
        <p:spPr>
          <a:xfrm>
            <a:off x="2631268" y="3274905"/>
            <a:ext cx="3385537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 Box 7"/>
          <p:cNvSpPr txBox="1">
            <a:spLocks noChangeArrowheads="1"/>
          </p:cNvSpPr>
          <p:nvPr/>
        </p:nvSpPr>
        <p:spPr bwMode="auto">
          <a:xfrm>
            <a:off x="2535339" y="2967916"/>
            <a:ext cx="203666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1600" dirty="0" smtClean="0">
                <a:latin typeface="Chalkboard" charset="0"/>
                <a:ea typeface="Chalkboard" charset="0"/>
                <a:cs typeface="Chalkboard" charset="0"/>
              </a:rPr>
              <a:t>b’ </a:t>
            </a:r>
            <a:r>
              <a:rPr lang="en-US" sz="1600" dirty="0" smtClean="0">
                <a:latin typeface="Chalkboard" charset="0"/>
                <a:ea typeface="Chalkboard" charset="0"/>
                <a:cs typeface="Chalkboard" charset="0"/>
                <a:sym typeface="Symbol"/>
              </a:rPr>
              <a:t> {0, 1}</a:t>
            </a:r>
            <a:endParaRPr lang="en-US" sz="1600" dirty="0" smtClean="0">
              <a:solidFill>
                <a:srgbClr val="0000FF"/>
              </a:solidFill>
              <a:latin typeface="Chalkboard" charset="0"/>
              <a:ea typeface="Chalkboard" charset="0"/>
              <a:cs typeface="Chalkboard" charset="0"/>
            </a:endParaRPr>
          </a:p>
        </p:txBody>
      </p:sp>
      <p:sp>
        <p:nvSpPr>
          <p:cNvPr id="65" name="Text Box 7"/>
          <p:cNvSpPr txBox="1">
            <a:spLocks noChangeArrowheads="1"/>
          </p:cNvSpPr>
          <p:nvPr/>
        </p:nvSpPr>
        <p:spPr bwMode="auto">
          <a:xfrm>
            <a:off x="2123728" y="3284984"/>
            <a:ext cx="475717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1600" dirty="0" smtClean="0">
                <a:latin typeface="Chalkboard" charset="0"/>
                <a:ea typeface="Chalkboard" charset="0"/>
                <a:cs typeface="Chalkboard" charset="0"/>
                <a:sym typeface="Symbol"/>
              </a:rPr>
              <a:t>(Attacker’s guess about encrypted message)</a:t>
            </a:r>
            <a:endParaRPr lang="en-US" sz="1600" dirty="0" smtClean="0">
              <a:solidFill>
                <a:srgbClr val="0000FF"/>
              </a:solidFill>
              <a:latin typeface="Chalkboard" charset="0"/>
              <a:ea typeface="Chalkboard" charset="0"/>
              <a:cs typeface="Chalkboard" charset="0"/>
            </a:endParaRPr>
          </a:p>
        </p:txBody>
      </p:sp>
      <p:grpSp>
        <p:nvGrpSpPr>
          <p:cNvPr id="6" name="Group 66"/>
          <p:cNvGrpSpPr/>
          <p:nvPr/>
        </p:nvGrpSpPr>
        <p:grpSpPr>
          <a:xfrm>
            <a:off x="2375756" y="3685667"/>
            <a:ext cx="1213683" cy="479995"/>
            <a:chOff x="7452320" y="1544899"/>
            <a:chExt cx="1368152" cy="875989"/>
          </a:xfrm>
        </p:grpSpPr>
        <p:cxnSp>
          <p:nvCxnSpPr>
            <p:cNvPr id="68" name="Straight Connector 67"/>
            <p:cNvCxnSpPr/>
            <p:nvPr/>
          </p:nvCxnSpPr>
          <p:spPr>
            <a:xfrm flipV="1">
              <a:off x="7452320" y="2060848"/>
              <a:ext cx="864096" cy="360040"/>
            </a:xfrm>
            <a:prstGeom prst="line">
              <a:avLst/>
            </a:prstGeom>
            <a:ln w="25400">
              <a:solidFill>
                <a:srgbClr val="FF0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 Box 7"/>
            <p:cNvSpPr txBox="1">
              <a:spLocks noChangeArrowheads="1"/>
            </p:cNvSpPr>
            <p:nvPr/>
          </p:nvSpPr>
          <p:spPr bwMode="auto">
            <a:xfrm rot="20725378">
              <a:off x="7460704" y="1544899"/>
              <a:ext cx="1359768" cy="6178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sz="1600" dirty="0" smtClean="0">
                  <a:solidFill>
                    <a:srgbClr val="FF0000"/>
                  </a:solidFill>
                  <a:latin typeface="Chalkboard" charset="0"/>
                  <a:ea typeface="Chalkboard" charset="0"/>
                  <a:cs typeface="Chalkboard" charset="0"/>
                </a:rPr>
                <a:t>b </a:t>
              </a:r>
              <a:r>
                <a:rPr lang="en-US" sz="1600" dirty="0" smtClean="0">
                  <a:solidFill>
                    <a:srgbClr val="FF0000"/>
                  </a:solidFill>
                  <a:latin typeface="Chalkboard" charset="0"/>
                  <a:ea typeface="Chalkboard" charset="0"/>
                  <a:cs typeface="Chalkboard" charset="0"/>
                  <a:sym typeface="Symbol"/>
                </a:rPr>
                <a:t>= b’</a:t>
              </a:r>
              <a:endParaRPr lang="en-US" sz="1600" dirty="0" smtClean="0">
                <a:solidFill>
                  <a:srgbClr val="FF0000"/>
                </a:solidFill>
                <a:latin typeface="Chalkboard" charset="0"/>
                <a:ea typeface="Chalkboard" charset="0"/>
                <a:cs typeface="Chalkboard" charset="0"/>
              </a:endParaRPr>
            </a:p>
          </p:txBody>
        </p:sp>
      </p:grpSp>
      <p:sp>
        <p:nvSpPr>
          <p:cNvPr id="70" name="Text Box 7"/>
          <p:cNvSpPr txBox="1">
            <a:spLocks noChangeArrowheads="1"/>
          </p:cNvSpPr>
          <p:nvPr/>
        </p:nvSpPr>
        <p:spPr bwMode="auto">
          <a:xfrm>
            <a:off x="591816" y="4098558"/>
            <a:ext cx="210797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1600" dirty="0" smtClean="0">
                <a:latin typeface="Chalkboard" charset="0"/>
                <a:ea typeface="Chalkboard" charset="0"/>
                <a:cs typeface="Chalkboard" charset="0"/>
                <a:sym typeface="Symbol"/>
              </a:rPr>
              <a:t>1 --- attacker won</a:t>
            </a:r>
            <a:endParaRPr lang="en-US" sz="1600" dirty="0" smtClean="0">
              <a:solidFill>
                <a:srgbClr val="0000FF"/>
              </a:solidFill>
              <a:latin typeface="Chalkboard" charset="0"/>
              <a:ea typeface="Chalkboard" charset="0"/>
              <a:cs typeface="Chalkboard" charset="0"/>
            </a:endParaRPr>
          </a:p>
        </p:txBody>
      </p:sp>
      <p:grpSp>
        <p:nvGrpSpPr>
          <p:cNvPr id="7" name="Group 70"/>
          <p:cNvGrpSpPr/>
          <p:nvPr/>
        </p:nvGrpSpPr>
        <p:grpSpPr>
          <a:xfrm>
            <a:off x="4739244" y="3887827"/>
            <a:ext cx="1343522" cy="338554"/>
            <a:chOff x="6948264" y="1761446"/>
            <a:chExt cx="1514516" cy="617861"/>
          </a:xfrm>
        </p:grpSpPr>
        <p:cxnSp>
          <p:nvCxnSpPr>
            <p:cNvPr id="72" name="Straight Connector 71"/>
            <p:cNvCxnSpPr/>
            <p:nvPr/>
          </p:nvCxnSpPr>
          <p:spPr>
            <a:xfrm flipH="1" flipV="1">
              <a:off x="6948264" y="1867000"/>
              <a:ext cx="864096" cy="432047"/>
            </a:xfrm>
            <a:prstGeom prst="line">
              <a:avLst/>
            </a:prstGeom>
            <a:ln w="25400">
              <a:solidFill>
                <a:srgbClr val="0000FF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 Box 7"/>
            <p:cNvSpPr txBox="1">
              <a:spLocks noChangeArrowheads="1"/>
            </p:cNvSpPr>
            <p:nvPr/>
          </p:nvSpPr>
          <p:spPr bwMode="auto">
            <a:xfrm rot="963375">
              <a:off x="7103012" y="1761446"/>
              <a:ext cx="1359768" cy="6178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sz="1600" dirty="0" smtClean="0">
                  <a:solidFill>
                    <a:srgbClr val="0000FF"/>
                  </a:solidFill>
                  <a:latin typeface="Chalkboard" charset="0"/>
                  <a:ea typeface="Chalkboard" charset="0"/>
                  <a:cs typeface="Chalkboard" charset="0"/>
                </a:rPr>
                <a:t>b </a:t>
              </a:r>
              <a:r>
                <a:rPr lang="en-US" sz="1600" dirty="0" smtClean="0">
                  <a:solidFill>
                    <a:srgbClr val="0000FF"/>
                  </a:solidFill>
                  <a:latin typeface="Chalkboard" charset="0"/>
                  <a:ea typeface="Chalkboard" charset="0"/>
                  <a:cs typeface="Chalkboard" charset="0"/>
                  <a:sym typeface="Symbol"/>
                </a:rPr>
                <a:t> b’</a:t>
              </a:r>
              <a:endParaRPr lang="en-US" sz="1600" dirty="0" smtClean="0">
                <a:solidFill>
                  <a:srgbClr val="0000FF"/>
                </a:solidFill>
                <a:latin typeface="Chalkboard" charset="0"/>
                <a:ea typeface="Chalkboard" charset="0"/>
                <a:cs typeface="Chalkboard" charset="0"/>
              </a:endParaRPr>
            </a:p>
          </p:txBody>
        </p:sp>
      </p:grpSp>
      <p:sp>
        <p:nvSpPr>
          <p:cNvPr id="77" name="Text Box 7"/>
          <p:cNvSpPr txBox="1">
            <a:spLocks noChangeArrowheads="1"/>
          </p:cNvSpPr>
          <p:nvPr/>
        </p:nvSpPr>
        <p:spPr bwMode="auto">
          <a:xfrm>
            <a:off x="5488360" y="4026550"/>
            <a:ext cx="210797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1600" dirty="0" smtClean="0">
                <a:latin typeface="Chalkboard" charset="0"/>
                <a:ea typeface="Chalkboard" charset="0"/>
                <a:cs typeface="Chalkboard" charset="0"/>
                <a:sym typeface="Symbol"/>
              </a:rPr>
              <a:t>0 --- attacker lost</a:t>
            </a:r>
            <a:endParaRPr lang="en-US" sz="1600" dirty="0" smtClean="0">
              <a:solidFill>
                <a:srgbClr val="0000FF"/>
              </a:solidFill>
              <a:latin typeface="Chalkboard" charset="0"/>
              <a:ea typeface="Chalkboard" charset="0"/>
              <a:cs typeface="Chalkboard" charset="0"/>
            </a:endParaRPr>
          </a:p>
        </p:txBody>
      </p:sp>
      <p:grpSp>
        <p:nvGrpSpPr>
          <p:cNvPr id="8" name="Group 75"/>
          <p:cNvGrpSpPr/>
          <p:nvPr/>
        </p:nvGrpSpPr>
        <p:grpSpPr>
          <a:xfrm>
            <a:off x="1178573" y="930206"/>
            <a:ext cx="5409651" cy="822285"/>
            <a:chOff x="2042669" y="1002214"/>
            <a:chExt cx="5409651" cy="822285"/>
          </a:xfrm>
        </p:grpSpPr>
        <p:sp>
          <p:nvSpPr>
            <p:cNvPr id="55" name="Text Box 7"/>
            <p:cNvSpPr txBox="1">
              <a:spLocks noChangeArrowheads="1"/>
            </p:cNvSpPr>
            <p:nvPr/>
          </p:nvSpPr>
          <p:spPr bwMode="auto">
            <a:xfrm>
              <a:off x="2042669" y="1178168"/>
              <a:ext cx="2928192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 err="1" smtClean="0">
                  <a:solidFill>
                    <a:srgbClr val="0000FF"/>
                  </a:solidFill>
                  <a:latin typeface="Chalkboard" charset="0"/>
                  <a:ea typeface="Chalkboard" charset="0"/>
                  <a:cs typeface="Chalkboard" charset="0"/>
                  <a:sym typeface="Symbol"/>
                </a:rPr>
                <a:t>Indistinguishability</a:t>
              </a:r>
              <a:r>
                <a:rPr lang="en-US" dirty="0" smtClean="0">
                  <a:solidFill>
                    <a:srgbClr val="0000FF"/>
                  </a:solidFill>
                  <a:latin typeface="Chalkboard" charset="0"/>
                  <a:ea typeface="Chalkboard" charset="0"/>
                  <a:cs typeface="Chalkboard" charset="0"/>
                  <a:sym typeface="Symbol"/>
                </a:rPr>
                <a:t> experiment</a:t>
              </a:r>
              <a:endParaRPr lang="en-US" dirty="0" smtClean="0">
                <a:solidFill>
                  <a:srgbClr val="0000FF"/>
                </a:solidFill>
                <a:latin typeface="Chalkboard" charset="0"/>
                <a:ea typeface="Chalkboard" charset="0"/>
                <a:cs typeface="Chalkboard" charset="0"/>
              </a:endParaRPr>
            </a:p>
          </p:txBody>
        </p:sp>
        <p:grpSp>
          <p:nvGrpSpPr>
            <p:cNvPr id="9" name="Group 74"/>
            <p:cNvGrpSpPr/>
            <p:nvPr/>
          </p:nvGrpSpPr>
          <p:grpSpPr>
            <a:xfrm>
              <a:off x="5220072" y="1002214"/>
              <a:ext cx="2232248" cy="729372"/>
              <a:chOff x="4724400" y="1628800"/>
              <a:chExt cx="2232248" cy="729372"/>
            </a:xfrm>
          </p:grpSpPr>
          <p:sp>
            <p:nvSpPr>
              <p:cNvPr id="57" name="Text Box 7"/>
              <p:cNvSpPr txBox="1">
                <a:spLocks noChangeArrowheads="1"/>
              </p:cNvSpPr>
              <p:nvPr/>
            </p:nvSpPr>
            <p:spPr bwMode="auto">
              <a:xfrm>
                <a:off x="4724400" y="1804754"/>
                <a:ext cx="2232248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457200" indent="-457200">
                  <a:spcBef>
                    <a:spcPct val="50000"/>
                  </a:spcBef>
                </a:pPr>
                <a:r>
                  <a:rPr lang="en-US" dirty="0" err="1" smtClean="0">
                    <a:latin typeface="Chalkboard" charset="0"/>
                    <a:ea typeface="Chalkboard" charset="0"/>
                    <a:cs typeface="Chalkboard" charset="0"/>
                  </a:rPr>
                  <a:t>PrivK</a:t>
                </a:r>
                <a:r>
                  <a:rPr lang="en-US" dirty="0" smtClean="0">
                    <a:latin typeface="Chalkboard" charset="0"/>
                    <a:ea typeface="Chalkboard" charset="0"/>
                    <a:cs typeface="Chalkboard" charset="0"/>
                  </a:rPr>
                  <a:t>         (n)</a:t>
                </a:r>
                <a:endParaRPr lang="en-US" dirty="0" smtClean="0">
                  <a:solidFill>
                    <a:srgbClr val="0000FF"/>
                  </a:solidFill>
                  <a:latin typeface="Chalkboard" charset="0"/>
                  <a:ea typeface="Chalkboard" charset="0"/>
                  <a:cs typeface="Chalkboard" charset="0"/>
                </a:endParaRPr>
              </a:p>
            </p:txBody>
          </p:sp>
          <p:sp>
            <p:nvSpPr>
              <p:cNvPr id="59" name="Text Box 7"/>
              <p:cNvSpPr txBox="1">
                <a:spLocks noChangeArrowheads="1"/>
              </p:cNvSpPr>
              <p:nvPr/>
            </p:nvSpPr>
            <p:spPr bwMode="auto">
              <a:xfrm>
                <a:off x="5228456" y="1988840"/>
                <a:ext cx="639688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457200" indent="-457200">
                  <a:spcBef>
                    <a:spcPct val="50000"/>
                  </a:spcBef>
                </a:pPr>
                <a:r>
                  <a:rPr lang="en-US" dirty="0" smtClean="0">
                    <a:latin typeface="Chalkboard" charset="0"/>
                    <a:ea typeface="Chalkboard" charset="0"/>
                    <a:cs typeface="Chalkboard" charset="0"/>
                  </a:rPr>
                  <a:t>A, </a:t>
                </a:r>
                <a:r>
                  <a:rPr lang="en-US" dirty="0" smtClean="0">
                    <a:latin typeface="Chalkboard" charset="0"/>
                    <a:ea typeface="Chalkboard" charset="0"/>
                    <a:cs typeface="Chalkboard" charset="0"/>
                    <a:sym typeface="Symbol"/>
                  </a:rPr>
                  <a:t></a:t>
                </a:r>
                <a:endParaRPr lang="en-US" dirty="0" smtClean="0">
                  <a:solidFill>
                    <a:srgbClr val="0000FF"/>
                  </a:solidFill>
                  <a:latin typeface="Chalkboard" charset="0"/>
                  <a:ea typeface="Chalkboard" charset="0"/>
                  <a:cs typeface="Chalkboard" charset="0"/>
                </a:endParaRPr>
              </a:p>
            </p:txBody>
          </p:sp>
          <p:sp>
            <p:nvSpPr>
              <p:cNvPr id="74" name="Text Box 7"/>
              <p:cNvSpPr txBox="1">
                <a:spLocks noChangeArrowheads="1"/>
              </p:cNvSpPr>
              <p:nvPr/>
            </p:nvSpPr>
            <p:spPr bwMode="auto">
              <a:xfrm>
                <a:off x="5292080" y="1628800"/>
                <a:ext cx="639688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457200" indent="-457200">
                  <a:spcBef>
                    <a:spcPct val="50000"/>
                  </a:spcBef>
                </a:pPr>
                <a:r>
                  <a:rPr lang="en-US" dirty="0" err="1" smtClean="0">
                    <a:latin typeface="Chalkboard" charset="0"/>
                    <a:ea typeface="Chalkboard" charset="0"/>
                    <a:cs typeface="Chalkboard" charset="0"/>
                  </a:rPr>
                  <a:t>ind</a:t>
                </a:r>
                <a:endParaRPr lang="en-US" dirty="0" smtClean="0">
                  <a:solidFill>
                    <a:srgbClr val="0000FF"/>
                  </a:solidFill>
                  <a:latin typeface="Chalkboard" charset="0"/>
                  <a:ea typeface="Chalkboard" charset="0"/>
                  <a:cs typeface="Chalkboard" charset="0"/>
                </a:endParaRPr>
              </a:p>
            </p:txBody>
          </p:sp>
        </p:grpSp>
      </p:grpSp>
      <p:sp>
        <p:nvSpPr>
          <p:cNvPr id="84" name="Text Box 7"/>
          <p:cNvSpPr txBox="1">
            <a:spLocks noChangeArrowheads="1"/>
          </p:cNvSpPr>
          <p:nvPr/>
        </p:nvSpPr>
        <p:spPr bwMode="auto">
          <a:xfrm>
            <a:off x="251520" y="4725144"/>
            <a:ext cx="878497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>
                <a:latin typeface="Chalkboard" charset="0"/>
                <a:ea typeface="Chalkboard" charset="0"/>
                <a:cs typeface="Chalkboard" charset="0"/>
                <a:sym typeface="Symbol"/>
              </a:rPr>
              <a:t> has </a:t>
            </a:r>
            <a:r>
              <a:rPr lang="en-US" dirty="0" smtClean="0">
                <a:solidFill>
                  <a:srgbClr val="0000FF"/>
                </a:solidFill>
                <a:latin typeface="Chalkboard" charset="0"/>
                <a:ea typeface="Chalkboard" charset="0"/>
                <a:cs typeface="Chalkboard" charset="0"/>
                <a:sym typeface="Symbol"/>
              </a:rPr>
              <a:t>is </a:t>
            </a:r>
            <a:r>
              <a:rPr lang="en-US" dirty="0" err="1" smtClean="0">
                <a:solidFill>
                  <a:srgbClr val="0000FF"/>
                </a:solidFill>
                <a:latin typeface="Chalkboard" charset="0"/>
                <a:ea typeface="Chalkboard" charset="0"/>
                <a:cs typeface="Chalkboard" charset="0"/>
                <a:sym typeface="Symbol"/>
              </a:rPr>
              <a:t>ind</a:t>
            </a:r>
            <a:r>
              <a:rPr lang="en-US" dirty="0" smtClean="0">
                <a:solidFill>
                  <a:srgbClr val="0000FF"/>
                </a:solidFill>
                <a:latin typeface="Chalkboard" charset="0"/>
                <a:ea typeface="Chalkboard" charset="0"/>
                <a:cs typeface="Chalkboard" charset="0"/>
                <a:sym typeface="Symbol"/>
              </a:rPr>
              <a:t>-secure </a:t>
            </a:r>
            <a:r>
              <a:rPr lang="en-US" dirty="0" smtClean="0">
                <a:latin typeface="Chalkboard" charset="0"/>
                <a:ea typeface="Chalkboard" charset="0"/>
                <a:cs typeface="Chalkboard" charset="0"/>
                <a:sym typeface="Symbol"/>
              </a:rPr>
              <a:t>if </a:t>
            </a:r>
            <a:r>
              <a:rPr lang="en-US" dirty="0" smtClean="0">
                <a:solidFill>
                  <a:srgbClr val="FF0000"/>
                </a:solidFill>
                <a:latin typeface="Chalkboard" charset="0"/>
                <a:ea typeface="Chalkboard" charset="0"/>
                <a:cs typeface="Chalkboard" charset="0"/>
                <a:sym typeface="Symbol"/>
              </a:rPr>
              <a:t>for every PPT  attacker A</a:t>
            </a:r>
            <a:r>
              <a:rPr lang="en-US" dirty="0" smtClean="0">
                <a:latin typeface="Chalkboard" charset="0"/>
                <a:ea typeface="Chalkboard" charset="0"/>
                <a:cs typeface="Chalkboard" charset="0"/>
                <a:sym typeface="Symbol"/>
              </a:rPr>
              <a:t>, there is a negligible function </a:t>
            </a:r>
            <a:r>
              <a:rPr lang="en-US" dirty="0" err="1" smtClean="0">
                <a:latin typeface="Chalkboard" charset="0"/>
                <a:ea typeface="Chalkboard" charset="0"/>
                <a:cs typeface="Chalkboard" charset="0"/>
                <a:sym typeface="Symbol"/>
              </a:rPr>
              <a:t>negl</a:t>
            </a:r>
            <a:r>
              <a:rPr lang="en-US" dirty="0" smtClean="0">
                <a:latin typeface="Chalkboard" charset="0"/>
                <a:ea typeface="Chalkboard" charset="0"/>
                <a:cs typeface="Chalkboard" charset="0"/>
                <a:sym typeface="Symbol"/>
              </a:rPr>
              <a:t>(n) such that</a:t>
            </a:r>
            <a:endParaRPr lang="en-US" dirty="0" smtClean="0">
              <a:solidFill>
                <a:srgbClr val="FF0000"/>
              </a:solidFill>
              <a:latin typeface="Chalkboard" charset="0"/>
              <a:ea typeface="Chalkboard" charset="0"/>
              <a:cs typeface="Chalkboard" charset="0"/>
            </a:endParaRPr>
          </a:p>
        </p:txBody>
      </p:sp>
      <p:sp>
        <p:nvSpPr>
          <p:cNvPr id="51" name="Text Box 7"/>
          <p:cNvSpPr txBox="1">
            <a:spLocks noChangeArrowheads="1"/>
          </p:cNvSpPr>
          <p:nvPr/>
        </p:nvSpPr>
        <p:spPr bwMode="auto">
          <a:xfrm>
            <a:off x="251520" y="3306470"/>
            <a:ext cx="200784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1600" dirty="0" smtClean="0">
                <a:latin typeface="Chalkboard" charset="0"/>
                <a:ea typeface="Chalkboard" charset="0"/>
                <a:cs typeface="Chalkboard" charset="0"/>
                <a:sym typeface="Symbol"/>
              </a:rPr>
              <a:t>Run time: Poly(n)</a:t>
            </a:r>
            <a:endParaRPr lang="en-US" sz="1600" dirty="0" smtClean="0">
              <a:solidFill>
                <a:srgbClr val="0000FF"/>
              </a:solidFill>
              <a:latin typeface="Chalkboard" charset="0"/>
              <a:ea typeface="Chalkboard" charset="0"/>
              <a:cs typeface="Chalkboard" charset="0"/>
            </a:endParaRPr>
          </a:p>
        </p:txBody>
      </p:sp>
      <p:sp>
        <p:nvSpPr>
          <p:cNvPr id="54" name="Text Box 7"/>
          <p:cNvSpPr txBox="1">
            <a:spLocks noChangeArrowheads="1"/>
          </p:cNvSpPr>
          <p:nvPr/>
        </p:nvSpPr>
        <p:spPr bwMode="auto">
          <a:xfrm>
            <a:off x="619944" y="1628800"/>
            <a:ext cx="150378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1600" dirty="0" smtClean="0">
                <a:latin typeface="Chalkboard" charset="0"/>
                <a:ea typeface="Chalkboard" charset="0"/>
                <a:cs typeface="Chalkboard" charset="0"/>
                <a:sym typeface="Symbol"/>
              </a:rPr>
              <a:t>Attacker A</a:t>
            </a:r>
            <a:endParaRPr lang="en-US" sz="1600" dirty="0" smtClean="0">
              <a:solidFill>
                <a:srgbClr val="0000FF"/>
              </a:solidFill>
              <a:latin typeface="Chalkboard" charset="0"/>
              <a:ea typeface="Chalkboard" charset="0"/>
              <a:cs typeface="Chalkboard" charset="0"/>
            </a:endParaRPr>
          </a:p>
        </p:txBody>
      </p:sp>
      <p:grpSp>
        <p:nvGrpSpPr>
          <p:cNvPr id="60" name="Group 59"/>
          <p:cNvGrpSpPr/>
          <p:nvPr/>
        </p:nvGrpSpPr>
        <p:grpSpPr>
          <a:xfrm>
            <a:off x="1115616" y="5412126"/>
            <a:ext cx="3924436" cy="822866"/>
            <a:chOff x="5588496" y="5013176"/>
            <a:chExt cx="3924436" cy="822866"/>
          </a:xfrm>
        </p:grpSpPr>
        <p:sp>
          <p:nvSpPr>
            <p:cNvPr id="67" name="Text Box 7"/>
            <p:cNvSpPr txBox="1">
              <a:spLocks noChangeArrowheads="1"/>
            </p:cNvSpPr>
            <p:nvPr/>
          </p:nvSpPr>
          <p:spPr bwMode="auto">
            <a:xfrm>
              <a:off x="8028384" y="5221649"/>
              <a:ext cx="1484548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sz="2400" dirty="0" smtClean="0">
                  <a:latin typeface="Chalkboard" charset="0"/>
                  <a:ea typeface="Chalkboard" charset="0"/>
                  <a:cs typeface="Chalkboard" charset="0"/>
                  <a:sym typeface="Symbol"/>
                </a:rPr>
                <a:t>½</a:t>
              </a:r>
              <a:r>
                <a:rPr lang="en-US" dirty="0" smtClean="0">
                  <a:latin typeface="Chalkboard" charset="0"/>
                  <a:ea typeface="Chalkboard" charset="0"/>
                  <a:cs typeface="Chalkboard" charset="0"/>
                  <a:sym typeface="Symbol"/>
                </a:rPr>
                <a:t> + </a:t>
              </a:r>
              <a:r>
                <a:rPr lang="en-US" dirty="0" err="1" smtClean="0">
                  <a:latin typeface="Chalkboard" charset="0"/>
                  <a:ea typeface="Chalkboard" charset="0"/>
                  <a:cs typeface="Chalkboard" charset="0"/>
                  <a:sym typeface="Symbol"/>
                </a:rPr>
                <a:t>negl</a:t>
              </a:r>
              <a:r>
                <a:rPr lang="en-US" dirty="0" smtClean="0">
                  <a:latin typeface="Chalkboard" charset="0"/>
                  <a:ea typeface="Chalkboard" charset="0"/>
                  <a:cs typeface="Chalkboard" charset="0"/>
                  <a:sym typeface="Symbol"/>
                </a:rPr>
                <a:t>(n)</a:t>
              </a:r>
            </a:p>
          </p:txBody>
        </p:sp>
        <p:grpSp>
          <p:nvGrpSpPr>
            <p:cNvPr id="71" name="Group 83"/>
            <p:cNvGrpSpPr/>
            <p:nvPr/>
          </p:nvGrpSpPr>
          <p:grpSpPr>
            <a:xfrm>
              <a:off x="5588496" y="5013176"/>
              <a:ext cx="2799928" cy="822866"/>
              <a:chOff x="5588496" y="5013176"/>
              <a:chExt cx="2799928" cy="822866"/>
            </a:xfrm>
          </p:grpSpPr>
          <p:grpSp>
            <p:nvGrpSpPr>
              <p:cNvPr id="75" name="Group 81"/>
              <p:cNvGrpSpPr/>
              <p:nvPr/>
            </p:nvGrpSpPr>
            <p:grpSpPr>
              <a:xfrm>
                <a:off x="5588496" y="5013176"/>
                <a:ext cx="2143472" cy="822866"/>
                <a:chOff x="5588496" y="4869160"/>
                <a:chExt cx="2143472" cy="822866"/>
              </a:xfrm>
            </p:grpSpPr>
            <p:sp>
              <p:nvSpPr>
                <p:cNvPr id="86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5588496" y="5055567"/>
                  <a:ext cx="567680" cy="36933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pPr marL="457200" indent="-457200">
                    <a:spcBef>
                      <a:spcPct val="50000"/>
                    </a:spcBef>
                  </a:pPr>
                  <a:r>
                    <a:rPr lang="en-US" dirty="0" smtClean="0">
                      <a:latin typeface="Chalkboard" charset="0"/>
                      <a:ea typeface="Chalkboard" charset="0"/>
                      <a:cs typeface="Chalkboard" charset="0"/>
                      <a:sym typeface="Symbol"/>
                    </a:rPr>
                    <a:t>Pr</a:t>
                  </a:r>
                  <a:endParaRPr lang="en-US" dirty="0" smtClean="0">
                    <a:solidFill>
                      <a:srgbClr val="0000FF"/>
                    </a:solidFill>
                    <a:latin typeface="Chalkboard" charset="0"/>
                    <a:ea typeface="Chalkboard" charset="0"/>
                    <a:cs typeface="Chalkboard" charset="0"/>
                  </a:endParaRPr>
                </a:p>
              </p:txBody>
            </p:sp>
            <p:grpSp>
              <p:nvGrpSpPr>
                <p:cNvPr id="87" name="Group 80"/>
                <p:cNvGrpSpPr/>
                <p:nvPr/>
              </p:nvGrpSpPr>
              <p:grpSpPr>
                <a:xfrm>
                  <a:off x="5940152" y="4869160"/>
                  <a:ext cx="1791816" cy="822866"/>
                  <a:chOff x="5940152" y="4869160"/>
                  <a:chExt cx="1791816" cy="822866"/>
                </a:xfrm>
              </p:grpSpPr>
              <p:grpSp>
                <p:nvGrpSpPr>
                  <p:cNvPr id="88" name="Group 54"/>
                  <p:cNvGrpSpPr/>
                  <p:nvPr/>
                </p:nvGrpSpPr>
                <p:grpSpPr>
                  <a:xfrm>
                    <a:off x="5948536" y="4869160"/>
                    <a:ext cx="1503784" cy="822866"/>
                    <a:chOff x="700336" y="5013176"/>
                    <a:chExt cx="1503784" cy="822866"/>
                  </a:xfrm>
                </p:grpSpPr>
                <p:sp>
                  <p:nvSpPr>
                    <p:cNvPr id="91" name="Text Box 7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700336" y="5229200"/>
                      <a:ext cx="1503784" cy="369332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wrap="square">
                      <a:spAutoFit/>
                    </a:bodyPr>
                    <a:lstStyle/>
                    <a:p>
                      <a:pPr marL="457200" indent="-457200">
                        <a:spcBef>
                          <a:spcPct val="50000"/>
                        </a:spcBef>
                      </a:pPr>
                      <a:r>
                        <a:rPr lang="en-US" dirty="0" err="1" smtClean="0">
                          <a:latin typeface="Chalkboard" charset="0"/>
                          <a:ea typeface="Chalkboard" charset="0"/>
                          <a:cs typeface="Chalkboard" charset="0"/>
                        </a:rPr>
                        <a:t>PrivK</a:t>
                      </a:r>
                      <a:r>
                        <a:rPr lang="en-US" dirty="0" smtClean="0">
                          <a:latin typeface="Chalkboard" charset="0"/>
                          <a:ea typeface="Chalkboard" charset="0"/>
                          <a:cs typeface="Chalkboard" charset="0"/>
                        </a:rPr>
                        <a:t>     (n)</a:t>
                      </a:r>
                      <a:endParaRPr lang="en-US" dirty="0" smtClean="0">
                        <a:solidFill>
                          <a:srgbClr val="0000FF"/>
                        </a:solidFill>
                        <a:latin typeface="Chalkboard" charset="0"/>
                        <a:ea typeface="Chalkboard" charset="0"/>
                        <a:cs typeface="Chalkboard" charset="0"/>
                      </a:endParaRPr>
                    </a:p>
                  </p:txBody>
                </p:sp>
                <p:sp>
                  <p:nvSpPr>
                    <p:cNvPr id="92" name="Text Box 7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051992" y="5466710"/>
                      <a:ext cx="639688" cy="369332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wrap="square">
                      <a:spAutoFit/>
                    </a:bodyPr>
                    <a:lstStyle/>
                    <a:p>
                      <a:pPr marL="457200" indent="-457200">
                        <a:spcBef>
                          <a:spcPct val="50000"/>
                        </a:spcBef>
                      </a:pPr>
                      <a:r>
                        <a:rPr lang="en-US" dirty="0" smtClean="0">
                          <a:latin typeface="Chalkboard" charset="0"/>
                          <a:ea typeface="Chalkboard" charset="0"/>
                          <a:cs typeface="Chalkboard" charset="0"/>
                        </a:rPr>
                        <a:t>A, </a:t>
                      </a:r>
                      <a:r>
                        <a:rPr lang="en-US" dirty="0" smtClean="0">
                          <a:latin typeface="Chalkboard" charset="0"/>
                          <a:ea typeface="Chalkboard" charset="0"/>
                          <a:cs typeface="Chalkboard" charset="0"/>
                          <a:sym typeface="Symbol"/>
                        </a:rPr>
                        <a:t></a:t>
                      </a:r>
                      <a:endParaRPr lang="en-US" dirty="0" smtClean="0">
                        <a:solidFill>
                          <a:srgbClr val="0000FF"/>
                        </a:solidFill>
                        <a:latin typeface="Chalkboard" charset="0"/>
                        <a:ea typeface="Chalkboard" charset="0"/>
                        <a:cs typeface="Chalkboard" charset="0"/>
                      </a:endParaRPr>
                    </a:p>
                  </p:txBody>
                </p:sp>
                <p:sp>
                  <p:nvSpPr>
                    <p:cNvPr id="93" name="Text Box 7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124000" y="5013176"/>
                      <a:ext cx="639688" cy="369332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wrap="square">
                      <a:spAutoFit/>
                    </a:bodyPr>
                    <a:lstStyle/>
                    <a:p>
                      <a:pPr marL="457200" indent="-457200">
                        <a:spcBef>
                          <a:spcPct val="50000"/>
                        </a:spcBef>
                      </a:pPr>
                      <a:r>
                        <a:rPr lang="en-US" dirty="0" err="1" smtClean="0">
                          <a:latin typeface="Chalkboard" charset="0"/>
                          <a:ea typeface="Chalkboard" charset="0"/>
                          <a:cs typeface="Chalkboard" charset="0"/>
                        </a:rPr>
                        <a:t>ind</a:t>
                      </a:r>
                      <a:endParaRPr lang="en-US" dirty="0" smtClean="0">
                        <a:solidFill>
                          <a:srgbClr val="0000FF"/>
                        </a:solidFill>
                        <a:latin typeface="Chalkboard" charset="0"/>
                        <a:ea typeface="Chalkboard" charset="0"/>
                        <a:cs typeface="Chalkboard" charset="0"/>
                      </a:endParaRPr>
                    </a:p>
                  </p:txBody>
                </p:sp>
              </p:grpSp>
              <p:sp>
                <p:nvSpPr>
                  <p:cNvPr id="89" name="Text Box 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164288" y="5085184"/>
                    <a:ext cx="567680" cy="36933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square">
                    <a:spAutoFit/>
                  </a:bodyPr>
                  <a:lstStyle/>
                  <a:p>
                    <a:pPr marL="457200" indent="-457200">
                      <a:spcBef>
                        <a:spcPct val="50000"/>
                      </a:spcBef>
                    </a:pPr>
                    <a:r>
                      <a:rPr lang="en-US" dirty="0" smtClean="0">
                        <a:latin typeface="Chalkboard" charset="0"/>
                        <a:ea typeface="Chalkboard" charset="0"/>
                        <a:cs typeface="Chalkboard" charset="0"/>
                        <a:sym typeface="Symbol"/>
                      </a:rPr>
                      <a:t>= 1</a:t>
                    </a:r>
                    <a:endParaRPr lang="en-US" dirty="0" smtClean="0">
                      <a:solidFill>
                        <a:srgbClr val="0000FF"/>
                      </a:solidFill>
                      <a:latin typeface="Chalkboard" charset="0"/>
                      <a:ea typeface="Chalkboard" charset="0"/>
                      <a:cs typeface="Chalkboard" charset="0"/>
                    </a:endParaRPr>
                  </a:p>
                </p:txBody>
              </p:sp>
              <p:sp>
                <p:nvSpPr>
                  <p:cNvPr id="90" name="Double Bracket 89"/>
                  <p:cNvSpPr/>
                  <p:nvPr/>
                </p:nvSpPr>
                <p:spPr>
                  <a:xfrm>
                    <a:off x="5940152" y="4869160"/>
                    <a:ext cx="1728192" cy="792088"/>
                  </a:xfrm>
                  <a:prstGeom prst="bracketPair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sz="2000">
                      <a:latin typeface="Chalkboard" charset="0"/>
                      <a:ea typeface="Chalkboard" charset="0"/>
                      <a:cs typeface="Chalkboard" charset="0"/>
                    </a:endParaRPr>
                  </a:p>
                </p:txBody>
              </p:sp>
            </p:grpSp>
          </p:grpSp>
          <p:sp>
            <p:nvSpPr>
              <p:cNvPr id="76" name="Text Box 7"/>
              <p:cNvSpPr txBox="1">
                <a:spLocks noChangeArrowheads="1"/>
              </p:cNvSpPr>
              <p:nvPr/>
            </p:nvSpPr>
            <p:spPr bwMode="auto">
              <a:xfrm>
                <a:off x="7820744" y="5261138"/>
                <a:ext cx="567680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457200" indent="-457200">
                  <a:spcBef>
                    <a:spcPct val="50000"/>
                  </a:spcBef>
                </a:pPr>
                <a:r>
                  <a:rPr lang="en-US" dirty="0" smtClean="0">
                    <a:latin typeface="Chalkboard" charset="0"/>
                    <a:ea typeface="Chalkboard" charset="0"/>
                    <a:cs typeface="Chalkboard" charset="0"/>
                    <a:sym typeface="Symbol"/>
                  </a:rPr>
                  <a:t></a:t>
                </a:r>
                <a:endParaRPr lang="en-US" dirty="0" smtClean="0">
                  <a:solidFill>
                    <a:srgbClr val="0000FF"/>
                  </a:solidFill>
                  <a:latin typeface="Chalkboard" charset="0"/>
                  <a:ea typeface="Chalkboard" charset="0"/>
                  <a:cs typeface="Chalkboard" charset="0"/>
                </a:endParaRPr>
              </a:p>
            </p:txBody>
          </p:sp>
        </p:grpSp>
      </p:grpSp>
      <p:sp>
        <p:nvSpPr>
          <p:cNvPr id="95" name="Text Box 7"/>
          <p:cNvSpPr txBox="1">
            <a:spLocks noChangeArrowheads="1"/>
          </p:cNvSpPr>
          <p:nvPr/>
        </p:nvSpPr>
        <p:spPr bwMode="auto">
          <a:xfrm>
            <a:off x="5017978" y="5280884"/>
            <a:ext cx="3888432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>
                <a:latin typeface="Chalkboard" charset="0"/>
                <a:ea typeface="Chalkboard" charset="0"/>
                <a:cs typeface="Chalkboard" charset="0"/>
                <a:sym typeface="Symbol"/>
              </a:rPr>
              <a:t>Probability is taken over the randomness used by A and the challenger</a:t>
            </a:r>
            <a:endParaRPr lang="en-US" dirty="0" smtClean="0">
              <a:solidFill>
                <a:srgbClr val="0000FF"/>
              </a:solidFill>
              <a:latin typeface="Chalkboard" charset="0"/>
              <a:ea typeface="Chalkboard" charset="0"/>
              <a:cs typeface="Chalkboard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83568" y="683404"/>
            <a:ext cx="87129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 smtClean="0">
                <a:latin typeface="Calibri" pitchFamily="34" charset="0"/>
                <a:ea typeface="Chalkboard" charset="0"/>
                <a:cs typeface="Chalkboard" charset="0"/>
              </a:rPr>
              <a:t>An Experiment / a game between a challenger and an adversary</a:t>
            </a:r>
            <a:endParaRPr lang="en-US" sz="2400" dirty="0">
              <a:solidFill>
                <a:srgbClr val="0000FF"/>
              </a:solidFill>
              <a:latin typeface="Calibri" pitchFamily="34" charset="0"/>
              <a:ea typeface="Chalkboard" charset="0"/>
              <a:cs typeface="Chalkboard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0" y="1628800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35496" y="3717032"/>
            <a:ext cx="9144000" cy="0"/>
          </a:xfrm>
          <a:prstGeom prst="line">
            <a:avLst/>
          </a:prstGeom>
          <a:ln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36512" y="4437112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 Box 7"/>
          <p:cNvSpPr txBox="1">
            <a:spLocks noChangeArrowheads="1"/>
          </p:cNvSpPr>
          <p:nvPr/>
        </p:nvSpPr>
        <p:spPr bwMode="auto">
          <a:xfrm>
            <a:off x="6210302" y="1628800"/>
            <a:ext cx="150378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1600" dirty="0" smtClean="0">
                <a:latin typeface="Chalkboard" charset="0"/>
                <a:ea typeface="Chalkboard" charset="0"/>
                <a:cs typeface="Chalkboard" charset="0"/>
                <a:sym typeface="Symbol"/>
              </a:rPr>
              <a:t>Challenger</a:t>
            </a:r>
            <a:endParaRPr lang="en-US" sz="1600" dirty="0" smtClean="0">
              <a:solidFill>
                <a:srgbClr val="0000FF"/>
              </a:solidFill>
              <a:latin typeface="Chalkboard" charset="0"/>
              <a:ea typeface="Chalkboard" charset="0"/>
              <a:cs typeface="Chalkboard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3203848" y="3594502"/>
            <a:ext cx="2232248" cy="729372"/>
            <a:chOff x="4788024" y="4314582"/>
            <a:chExt cx="2232248" cy="729372"/>
          </a:xfrm>
        </p:grpSpPr>
        <p:sp>
          <p:nvSpPr>
            <p:cNvPr id="79" name="Text Box 7"/>
            <p:cNvSpPr txBox="1">
              <a:spLocks noChangeArrowheads="1"/>
            </p:cNvSpPr>
            <p:nvPr/>
          </p:nvSpPr>
          <p:spPr bwMode="auto">
            <a:xfrm>
              <a:off x="4788024" y="4530606"/>
              <a:ext cx="223224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dirty="0" err="1" smtClean="0">
                  <a:latin typeface="Chalkboard" charset="0"/>
                  <a:ea typeface="Chalkboard" charset="0"/>
                  <a:cs typeface="Chalkboard" charset="0"/>
                </a:rPr>
                <a:t>PrivK</a:t>
              </a:r>
              <a:r>
                <a:rPr lang="en-US" dirty="0" smtClean="0">
                  <a:latin typeface="Chalkboard" charset="0"/>
                  <a:ea typeface="Chalkboard" charset="0"/>
                  <a:cs typeface="Chalkboard" charset="0"/>
                </a:rPr>
                <a:t>         (n) </a:t>
              </a:r>
              <a:endParaRPr lang="en-US" dirty="0" smtClean="0">
                <a:solidFill>
                  <a:srgbClr val="0000FF"/>
                </a:solidFill>
                <a:latin typeface="Chalkboard" charset="0"/>
                <a:ea typeface="Chalkboard" charset="0"/>
                <a:cs typeface="Chalkboard" charset="0"/>
              </a:endParaRPr>
            </a:p>
          </p:txBody>
        </p:sp>
        <p:sp>
          <p:nvSpPr>
            <p:cNvPr id="80" name="Text Box 7"/>
            <p:cNvSpPr txBox="1">
              <a:spLocks noChangeArrowheads="1"/>
            </p:cNvSpPr>
            <p:nvPr/>
          </p:nvSpPr>
          <p:spPr bwMode="auto">
            <a:xfrm>
              <a:off x="5300464" y="4674622"/>
              <a:ext cx="63968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dirty="0" smtClean="0">
                  <a:latin typeface="Chalkboard" charset="0"/>
                  <a:ea typeface="Chalkboard" charset="0"/>
                  <a:cs typeface="Chalkboard" charset="0"/>
                </a:rPr>
                <a:t>A, </a:t>
              </a:r>
              <a:r>
                <a:rPr lang="en-US" dirty="0" smtClean="0">
                  <a:latin typeface="Chalkboard" charset="0"/>
                  <a:ea typeface="Chalkboard" charset="0"/>
                  <a:cs typeface="Chalkboard" charset="0"/>
                  <a:sym typeface="Symbol"/>
                </a:rPr>
                <a:t></a:t>
              </a:r>
              <a:endParaRPr lang="en-US" dirty="0" smtClean="0">
                <a:solidFill>
                  <a:srgbClr val="0000FF"/>
                </a:solidFill>
                <a:latin typeface="Chalkboard" charset="0"/>
                <a:ea typeface="Chalkboard" charset="0"/>
                <a:cs typeface="Chalkboard" charset="0"/>
              </a:endParaRPr>
            </a:p>
          </p:txBody>
        </p:sp>
        <p:sp>
          <p:nvSpPr>
            <p:cNvPr id="83" name="Text Box 7"/>
            <p:cNvSpPr txBox="1">
              <a:spLocks noChangeArrowheads="1"/>
            </p:cNvSpPr>
            <p:nvPr/>
          </p:nvSpPr>
          <p:spPr bwMode="auto">
            <a:xfrm>
              <a:off x="5364088" y="4314582"/>
              <a:ext cx="63968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dirty="0" err="1" smtClean="0">
                  <a:latin typeface="Chalkboard" charset="0"/>
                  <a:ea typeface="Chalkboard" charset="0"/>
                  <a:cs typeface="Chalkboard" charset="0"/>
                </a:rPr>
                <a:t>ind</a:t>
              </a:r>
              <a:endParaRPr lang="en-US" dirty="0" smtClean="0">
                <a:solidFill>
                  <a:srgbClr val="0000FF"/>
                </a:solidFill>
                <a:latin typeface="Chalkboard" charset="0"/>
                <a:ea typeface="Chalkboard" charset="0"/>
                <a:cs typeface="Chalkboard" charset="0"/>
              </a:endParaRPr>
            </a:p>
          </p:txBody>
        </p:sp>
      </p:grpSp>
      <p:sp>
        <p:nvSpPr>
          <p:cNvPr id="85" name="日期占位符 5"/>
          <p:cNvSpPr>
            <a:spLocks noGrp="1"/>
          </p:cNvSpPr>
          <p:nvPr>
            <p:ph type="dt" sz="half" idx="10"/>
          </p:nvPr>
        </p:nvSpPr>
        <p:spPr>
          <a:xfrm>
            <a:off x="11088" y="6396525"/>
            <a:ext cx="2133600" cy="268139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1200" smtClean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Wed, 26/9/2018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94" name="页脚占位符 9"/>
          <p:cNvSpPr>
            <a:spLocks noGrp="1"/>
          </p:cNvSpPr>
          <p:nvPr>
            <p:ph type="ftr" sz="quarter" idx="11"/>
          </p:nvPr>
        </p:nvSpPr>
        <p:spPr>
          <a:xfrm>
            <a:off x="3124200" y="6381328"/>
            <a:ext cx="2895600" cy="268139"/>
          </a:xfrm>
        </p:spPr>
        <p:txBody>
          <a:bodyPr/>
          <a:lstStyle/>
          <a:p>
            <a:pPr>
              <a:defRPr/>
            </a:pPr>
            <a:r>
              <a:rPr lang="en-US" sz="1200" smtClean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S8101034Q-Modern Cryptography-Lect5.1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97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8280216" y="6389241"/>
            <a:ext cx="406584" cy="352127"/>
          </a:xfrm>
        </p:spPr>
        <p:txBody>
          <a:bodyPr/>
          <a:lstStyle/>
          <a:p>
            <a:pPr>
              <a:defRPr/>
            </a:pPr>
            <a:fld id="{34241976-2E34-413D-BF40-6B1BB9955E62}" type="slidenum">
              <a:rPr lang="en-US" sz="1100" smtClean="0">
                <a:solidFill>
                  <a:schemeClr val="bg1">
                    <a:lumMod val="65000"/>
                  </a:schemeClr>
                </a:solidFill>
              </a:rPr>
              <a:pPr>
                <a:defRPr/>
              </a:pPr>
              <a:t>9</a:t>
            </a:fld>
            <a:endParaRPr 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2032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6" grpId="0"/>
      <p:bldP spid="37" grpId="0"/>
      <p:bldP spid="44" grpId="0"/>
      <p:bldP spid="46" grpId="0"/>
      <p:bldP spid="52" grpId="0"/>
      <p:bldP spid="62" grpId="0"/>
      <p:bldP spid="64" grpId="0"/>
      <p:bldP spid="65" grpId="0"/>
      <p:bldP spid="70" grpId="0"/>
      <p:bldP spid="77" grpId="0"/>
      <p:bldP spid="84" grpId="0"/>
      <p:bldP spid="51" grpId="0"/>
      <p:bldP spid="54" grpId="0"/>
      <p:bldP spid="95" grpId="0"/>
      <p:bldP spid="8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 $a = \frac{b}{c}$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2"/>
  <p:tag name="DEFAULTFONTSIZE" val="10"/>
  <p:tag name="DEFAULTWIDTH" val="348"/>
  <p:tag name="DEFAULTHEIGHT" val="200"/>
  <p:tag name="FIRSTARPITA@YFGMNGSFUVWXY5M7" val="3077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44593</TotalTime>
  <Words>1873</Words>
  <Application>Microsoft Office PowerPoint</Application>
  <PresentationFormat>全屏显示(4:3)</PresentationFormat>
  <Paragraphs>322</Paragraphs>
  <Slides>17</Slides>
  <Notes>17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8" baseType="lpstr">
      <vt:lpstr>Default Design</vt:lpstr>
      <vt:lpstr>L5.1: Semantic Security and Indistinguishability-based Security for SKE 第5.1讲：对称加密的语义安全和不可区分安全</vt:lpstr>
      <vt:lpstr>Recall</vt:lpstr>
      <vt:lpstr>Today’s goal</vt:lpstr>
      <vt:lpstr>PowerPoint 演示文稿</vt:lpstr>
      <vt:lpstr>Today’s goal</vt:lpstr>
      <vt:lpstr>PowerPoint 演示文稿</vt:lpstr>
      <vt:lpstr>PowerPoint 演示文稿</vt:lpstr>
      <vt:lpstr>Today’s goal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Today’s goal</vt:lpstr>
      <vt:lpstr>PowerPoint 演示文稿</vt:lpstr>
      <vt:lpstr>PowerPoint 演示文稿</vt:lpstr>
      <vt:lpstr>References</vt:lpstr>
    </vt:vector>
  </TitlesOfParts>
  <Company>DAIMI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Dias nummer 1</dc:title>
  <dc:creator>ARPITA PATRA</dc:creator>
  <cp:lastModifiedBy>Alpha</cp:lastModifiedBy>
  <cp:revision>3889</cp:revision>
  <cp:lastPrinted>2017-11-15T07:06:51Z</cp:lastPrinted>
  <dcterms:created xsi:type="dcterms:W3CDTF">2003-02-23T15:18:48Z</dcterms:created>
  <dcterms:modified xsi:type="dcterms:W3CDTF">2018-09-25T17:10:54Z</dcterms:modified>
</cp:coreProperties>
</file>