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1655" r:id="rId2"/>
    <p:sldId id="1656" r:id="rId3"/>
    <p:sldId id="1632" r:id="rId4"/>
    <p:sldId id="1651" r:id="rId5"/>
    <p:sldId id="1645" r:id="rId6"/>
    <p:sldId id="1646" r:id="rId7"/>
    <p:sldId id="1647" r:id="rId8"/>
    <p:sldId id="1648" r:id="rId9"/>
    <p:sldId id="1649" r:id="rId10"/>
    <p:sldId id="1650" r:id="rId11"/>
    <p:sldId id="1657" r:id="rId12"/>
  </p:sldIdLst>
  <p:sldSz cx="9144000" cy="6858000" type="screen4x3"/>
  <p:notesSz cx="6858000" cy="9144000"/>
  <p:custDataLst>
    <p:tags r:id="rId15"/>
  </p:custData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FF00"/>
    <a:srgbClr val="D2F5FA"/>
    <a:srgbClr val="FFFF99"/>
    <a:srgbClr val="009900"/>
    <a:srgbClr val="5E1EFE"/>
    <a:srgbClr val="0BC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3"/>
    <p:restoredTop sz="76224" autoAdjust="0"/>
  </p:normalViewPr>
  <p:slideViewPr>
    <p:cSldViewPr>
      <p:cViewPr>
        <p:scale>
          <a:sx n="75" d="100"/>
          <a:sy n="75" d="100"/>
        </p:scale>
        <p:origin x="3000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839263-9DDA-4CCE-AF24-D11137AE0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4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7C25EEE-4BCE-413B-8940-4EDB5DBCCA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70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3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3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For any efficient distinguisher D, the probability that D returns 1 when given the output of the pseudorandom generator should be close to the probability that D returns 1 when give a uniform string of the same length</a:t>
            </a:r>
            <a:endParaRPr lang="zh-CN" altLang="en-US" dirty="0" smtClean="0"/>
          </a:p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23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53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12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11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95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3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E3215-153E-4E3A-A901-ABFB8B1CA5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90CF6-063B-449F-AF39-BC65D092EF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D7EB6-CDC5-43FD-BFD3-395C88D5C7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0B1BB-E12E-441C-BC6A-ECF78AA782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6BBA9-4B45-4292-A544-67C8E2D878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11792-1717-47F0-BD5D-A0E0C3487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BA6C7-B263-4F84-83FA-F561BF0787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Cryptography-Lect5.2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E0EC0-6463-47D0-8938-6DCBECA8C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Cryptography-Lect5.2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41976-2E34-413D-BF40-6B1BB9955E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Cryptography-Lect5.2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18862-AB8E-40C7-A972-72DB392E53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334D9-8BBE-4260-AF18-FE816C34A5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D17F0-CB02-456E-9D9A-E773A8B708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S8101034Q-Modern Cryptography-Lect5.2</a:t>
            </a:r>
            <a:endParaRPr lang="en-US" dirty="0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6ED15D35-8EA9-40A1-BB85-63C4DE870A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em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11560" y="5942971"/>
            <a:ext cx="7572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Most of the slides come from http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://drona.csa.iisc.ernet.in/~arpita/Cryptography17.html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S8101034Q-Modern Cryptography-Lect5.2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507395" y="6398261"/>
            <a:ext cx="5144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" name="矩形 11">
            <a:hlinkClick r:id="rId3" action="ppaction://hlinkfile"/>
          </p:cNvPr>
          <p:cNvSpPr/>
          <p:nvPr/>
        </p:nvSpPr>
        <p:spPr>
          <a:xfrm>
            <a:off x="0" y="0"/>
            <a:ext cx="9144000" cy="896381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3" name="Picture 9" descr="工业大学名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" y="0"/>
            <a:ext cx="4339301" cy="89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6"/>
          <p:cNvSpPr txBox="1">
            <a:spLocks noChangeArrowheads="1"/>
          </p:cNvSpPr>
          <p:nvPr/>
        </p:nvSpPr>
        <p:spPr bwMode="auto">
          <a:xfrm>
            <a:off x="3923928" y="43619"/>
            <a:ext cx="2646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（深圳）</a:t>
            </a:r>
          </a:p>
        </p:txBody>
      </p:sp>
      <p:sp>
        <p:nvSpPr>
          <p:cNvPr id="18" name="灯片编号占位符 2"/>
          <p:cNvSpPr txBox="1">
            <a:spLocks/>
          </p:cNvSpPr>
          <p:nvPr/>
        </p:nvSpPr>
        <p:spPr bwMode="auto">
          <a:xfrm>
            <a:off x="8280216" y="6389241"/>
            <a:ext cx="406584" cy="3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1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灯片编号占位符 2"/>
          <p:cNvSpPr txBox="1">
            <a:spLocks/>
          </p:cNvSpPr>
          <p:nvPr/>
        </p:nvSpPr>
        <p:spPr bwMode="auto">
          <a:xfrm>
            <a:off x="8432616" y="6541641"/>
            <a:ext cx="406584" cy="3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1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itchFamily="34" charset="0"/>
              </a:rPr>
              <a:t>L5.</a:t>
            </a:r>
            <a:r>
              <a:rPr lang="en-US" altLang="zh-CN" sz="3200" dirty="0" smtClean="0">
                <a:latin typeface="Calibri" pitchFamily="34" charset="0"/>
              </a:rPr>
              <a:t>2</a:t>
            </a:r>
            <a:r>
              <a:rPr lang="en-US" sz="3200" dirty="0" smtClean="0">
                <a:latin typeface="Calibri" pitchFamily="34" charset="0"/>
              </a:rPr>
              <a:t>: Pseudorandom Generator</a:t>
            </a:r>
            <a:r>
              <a:rPr lang="en-US" altLang="zh-CN" sz="3200" dirty="0">
                <a:latin typeface="Calibri" pitchFamily="34" charset="0"/>
              </a:rPr>
              <a:t/>
            </a:r>
            <a:br>
              <a:rPr lang="en-US" altLang="zh-CN" sz="3200" dirty="0">
                <a:latin typeface="Calibri" pitchFamily="34" charset="0"/>
              </a:rPr>
            </a:br>
            <a:r>
              <a:rPr lang="zh-CN" altLang="en-US" sz="3200" dirty="0" smtClean="0">
                <a:latin typeface="Calibri" pitchFamily="34" charset="0"/>
              </a:rPr>
              <a:t>第</a:t>
            </a:r>
            <a:r>
              <a:rPr lang="en-US" altLang="zh-CN" sz="3200" dirty="0" smtClean="0">
                <a:latin typeface="Calibri" pitchFamily="34" charset="0"/>
              </a:rPr>
              <a:t>5.2</a:t>
            </a:r>
            <a:r>
              <a:rPr lang="zh-CN" altLang="en-US" sz="3200" dirty="0" smtClean="0">
                <a:latin typeface="Calibri" pitchFamily="34" charset="0"/>
              </a:rPr>
              <a:t>讲：伪随机发生器</a:t>
            </a:r>
            <a:endParaRPr lang="zh-CN" altLang="en-US" sz="3200" dirty="0">
              <a:latin typeface="Calibri" pitchFamily="34" charset="0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en-US" altLang="zh-CN" dirty="0" smtClean="0">
                <a:latin typeface="Calibri" pitchFamily="34" charset="0"/>
              </a:rPr>
              <a:t>Lecturer: Zoe L. JIANG</a:t>
            </a:r>
            <a:r>
              <a:rPr lang="zh-CN" altLang="en-US" dirty="0" smtClean="0">
                <a:latin typeface="Calibri" pitchFamily="34" charset="0"/>
              </a:rPr>
              <a:t>蒋琳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23" name="文本框 12"/>
          <p:cNvSpPr txBox="1"/>
          <p:nvPr/>
        </p:nvSpPr>
        <p:spPr>
          <a:xfrm>
            <a:off x="3159024" y="5042370"/>
            <a:ext cx="2477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Calibri" pitchFamily="34" charset="0"/>
              </a:rPr>
              <a:t>A309</a:t>
            </a:r>
          </a:p>
          <a:p>
            <a:pPr algn="ctr"/>
            <a:r>
              <a:rPr lang="en-US" altLang="zh-CN" dirty="0" smtClean="0">
                <a:latin typeface="Calibri" pitchFamily="34" charset="0"/>
              </a:rPr>
              <a:t>Sept 26, 2018, 8:00-9:45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32048" y="116632"/>
            <a:ext cx="8460432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 smtClean="0">
                <a:solidFill>
                  <a:srgbClr val="009900"/>
                </a:solidFill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rPr>
              <a:t>Do PRGs exist?</a:t>
            </a:r>
            <a:endParaRPr lang="en-US" sz="3600" kern="0" dirty="0">
              <a:solidFill>
                <a:srgbClr val="009900"/>
              </a:solidFill>
              <a:latin typeface="Calibri" panose="020F0502020204030204" pitchFamily="34" charset="0"/>
              <a:ea typeface="Chalkboard" charset="0"/>
              <a:cs typeface="Calibri" panose="020F0502020204030204" pitchFamily="34" charset="0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323528" y="1023119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rPr>
              <a:t>N</a:t>
            </a:r>
            <a:r>
              <a:rPr lang="en-US" sz="2400" dirty="0" smtClean="0"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rPr>
              <a:t>o proof…</a:t>
            </a:r>
            <a:endParaRPr lang="en-US" sz="2400" dirty="0" smtClean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alibri" panose="020F050202020403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55776" y="1043444"/>
            <a:ext cx="46805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rPr>
              <a:t>But we strongly believe they do</a:t>
            </a:r>
            <a:endParaRPr lang="en-US" sz="2400" dirty="0" smtClean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alibri" panose="020F0502020204030204" pitchFamily="34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23528" y="1547500"/>
            <a:ext cx="83529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rPr>
              <a:t>Didn’t we just say we believe something is true but don’t have a proof?</a:t>
            </a:r>
            <a:endParaRPr lang="en-US" sz="2400" dirty="0" smtClean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alibri" panose="020F050202020403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979712" y="2132856"/>
            <a:ext cx="5472608" cy="461665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rPr>
              <a:t>First Assumption in the course: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rPr>
              <a:t>PRGs exist.</a:t>
            </a:r>
          </a:p>
        </p:txBody>
      </p:sp>
      <p:sp>
        <p:nvSpPr>
          <p:cNvPr id="2" name="Rectangle 1"/>
          <p:cNvSpPr/>
          <p:nvPr/>
        </p:nvSpPr>
        <p:spPr>
          <a:xfrm>
            <a:off x="3797751" y="3134422"/>
            <a:ext cx="1462452" cy="461665"/>
          </a:xfrm>
          <a:prstGeom prst="rect">
            <a:avLst/>
          </a:prstGeom>
          <a:solidFill>
            <a:srgbClr val="DDFDE0"/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rPr>
              <a:t>PRGs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rPr>
              <a:t>exist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924944"/>
            <a:ext cx="9144000" cy="720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7544" y="5301208"/>
            <a:ext cx="4996945" cy="461665"/>
          </a:xfrm>
          <a:prstGeom prst="rect">
            <a:avLst/>
          </a:prstGeom>
          <a:solidFill>
            <a:srgbClr val="DDFDE0"/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rPr>
              <a:t>One-way functions (permutation) exist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halkboard" charset="0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>
            <a:endCxn id="2" idx="2"/>
          </p:cNvCxnSpPr>
          <p:nvPr/>
        </p:nvCxnSpPr>
        <p:spPr>
          <a:xfrm flipV="1">
            <a:off x="2590800" y="3596087"/>
            <a:ext cx="1938177" cy="171233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9119903">
            <a:off x="2272905" y="4255536"/>
            <a:ext cx="2093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Goldreich</a:t>
            </a: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-Levin, Yao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29785" y="5308426"/>
            <a:ext cx="2081339" cy="461665"/>
          </a:xfrm>
          <a:prstGeom prst="rect">
            <a:avLst/>
          </a:prstGeom>
          <a:solidFill>
            <a:srgbClr val="DDFDE0"/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rPr>
              <a:t>Stream Ciphers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Chalkboard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>
            <a:stCxn id="21" idx="0"/>
            <a:endCxn id="2" idx="2"/>
          </p:cNvCxnSpPr>
          <p:nvPr/>
        </p:nvCxnSpPr>
        <p:spPr>
          <a:xfrm flipH="1" flipV="1">
            <a:off x="4528977" y="3596087"/>
            <a:ext cx="2141478" cy="1712339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2340661">
            <a:off x="4492318" y="4297857"/>
            <a:ext cx="303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rPr>
              <a:t>Because no good distinguisher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52120" y="5842099"/>
            <a:ext cx="2091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rPr>
              <a:t>Highly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rPr>
              <a:t>practical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43608" y="5847655"/>
            <a:ext cx="2373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rPr>
              <a:t>Far from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rPr>
              <a:t>practical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11760" y="2558553"/>
            <a:ext cx="3221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Chalkboard" charset="0"/>
                <a:cs typeface="Calibri" panose="020F0502020204030204" pitchFamily="34" charset="0"/>
              </a:rPr>
              <a:t>Later in the course……….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8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Cryptography-Lect5.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9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10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9" grpId="0"/>
      <p:bldP spid="10" grpId="0"/>
      <p:bldP spid="12" grpId="0" animBg="1"/>
      <p:bldP spid="2" grpId="0" animBg="1"/>
      <p:bldP spid="15" grpId="0" animBg="1"/>
      <p:bldP spid="7" grpId="0"/>
      <p:bldP spid="21" grpId="0" animBg="1"/>
      <p:bldP spid="25" grpId="0"/>
      <p:bldP spid="17" grpId="0"/>
      <p:bldP spid="2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Jonathan Katz, Yehuda Lindell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 Chapter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3.3,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Introduction to Modern Cryptography, 2nd Edition, Chapman &amp; Hall/CRC Cryptography and Network Security Series, 2014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[2] http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://drona.csa.iisc.ernet.in/~arpita/Cryptography17.html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S8101034Q-Modern Cryptography-Lect5.2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507395" y="6398261"/>
            <a:ext cx="5144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23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itchFamily="34" charset="0"/>
              </a:rPr>
              <a:t>Recall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1268760"/>
            <a:ext cx="7334200" cy="146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Calibri" pitchFamily="34" charset="0"/>
              </a:rPr>
              <a:t>Two limitations of perfect security</a:t>
            </a:r>
            <a:endParaRPr lang="en-US" altLang="zh-CN" sz="2800" kern="0" dirty="0" smtClean="0">
              <a:latin typeface="Calibri" pitchFamily="34" charset="0"/>
            </a:endParaRPr>
          </a:p>
          <a:p>
            <a:pPr lvl="1"/>
            <a:r>
              <a:rPr lang="en-US" altLang="zh-CN" sz="1800" kern="0" dirty="0" smtClean="0">
                <a:latin typeface="Calibri" pitchFamily="34" charset="0"/>
                <a:ea typeface="Chalkboard" charset="0"/>
                <a:cs typeface="Chalkboard" charset="0"/>
              </a:rPr>
              <a:t>Length is as long as the message</a:t>
            </a:r>
          </a:p>
          <a:p>
            <a:pPr lvl="1"/>
            <a:r>
              <a:rPr lang="en-US" altLang="zh-CN" sz="1800" kern="0" dirty="0" smtClean="0">
                <a:latin typeface="Calibri" pitchFamily="34" charset="0"/>
              </a:rPr>
              <a:t>Key can not be reused</a:t>
            </a:r>
            <a:endParaRPr lang="zh-CN" altLang="en-US" sz="1800" kern="0" dirty="0">
              <a:latin typeface="Calibri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99923" y="2360442"/>
            <a:ext cx="7334200" cy="131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800" kern="0">
                <a:latin typeface="+mn-lt"/>
                <a:cs typeface="+mn-cs"/>
              </a:defRPr>
            </a:lvl1pPr>
            <a:lvl2pPr marL="742950" lvl="1" indent="-285750" eaLnBrk="0" hangingPunct="0">
              <a:spcBef>
                <a:spcPct val="20000"/>
              </a:spcBef>
              <a:buChar char="–"/>
              <a:defRPr sz="2000" kern="0"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2400" dirty="0">
                <a:latin typeface="Calibri" pitchFamily="34" charset="0"/>
              </a:rPr>
              <a:t>Two relaxations </a:t>
            </a:r>
          </a:p>
          <a:p>
            <a:pPr lvl="1"/>
            <a:r>
              <a:rPr lang="en-US" altLang="zh-CN" sz="1800" dirty="0">
                <a:latin typeface="Calibri" pitchFamily="34" charset="0"/>
              </a:rPr>
              <a:t>Make the adversary bounded/efficient/polynomial time </a:t>
            </a:r>
          </a:p>
          <a:p>
            <a:pPr lvl="1"/>
            <a:r>
              <a:rPr lang="en-US" altLang="zh-CN" sz="1800" dirty="0">
                <a:latin typeface="Calibri" pitchFamily="34" charset="0"/>
              </a:rPr>
              <a:t>Allow the break with some small/negligible probability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99923" y="3561136"/>
            <a:ext cx="7622232" cy="131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800" kern="0">
                <a:latin typeface="+mn-lt"/>
                <a:cs typeface="+mn-cs"/>
              </a:defRPr>
            </a:lvl1pPr>
            <a:lvl2pPr marL="742950" lvl="1" indent="-285750" eaLnBrk="0" hangingPunct="0">
              <a:spcBef>
                <a:spcPct val="20000"/>
              </a:spcBef>
              <a:buChar char="–"/>
              <a:defRPr sz="2000" kern="0"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2400" dirty="0">
                <a:latin typeface="Calibri" pitchFamily="34" charset="0"/>
              </a:rPr>
              <a:t>Computational security</a:t>
            </a:r>
          </a:p>
          <a:p>
            <a:pPr lvl="1"/>
            <a:r>
              <a:rPr lang="en-US" altLang="zh-CN" sz="1800" dirty="0">
                <a:latin typeface="Calibri" pitchFamily="34" charset="0"/>
              </a:rPr>
              <a:t>Made PPT/negligible function precise in terms of security parameter n</a:t>
            </a:r>
          </a:p>
          <a:p>
            <a:pPr lvl="1"/>
            <a:r>
              <a:rPr lang="en-US" altLang="zh-CN" sz="1800" dirty="0">
                <a:latin typeface="Calibri" pitchFamily="34" charset="0"/>
              </a:rPr>
              <a:t>Theorem 3.10 Semantic security</a:t>
            </a:r>
          </a:p>
          <a:p>
            <a:pPr lvl="1"/>
            <a:r>
              <a:rPr lang="en-US" altLang="zh-CN" sz="1800" dirty="0">
                <a:latin typeface="Calibri" pitchFamily="34" charset="0"/>
              </a:rPr>
              <a:t>Definition 3.8 Indistinguishability security</a:t>
            </a:r>
          </a:p>
          <a:p>
            <a:pPr lvl="1"/>
            <a:r>
              <a:rPr lang="en-US" altLang="zh-CN" sz="1800" dirty="0">
                <a:latin typeface="Calibri" pitchFamily="34" charset="0"/>
              </a:rPr>
              <a:t>Definition 3.9</a:t>
            </a:r>
            <a:endParaRPr lang="zh-CN" altLang="en-US" sz="1800" dirty="0">
              <a:latin typeface="Calibri" pitchFamily="34" charset="0"/>
            </a:endParaRPr>
          </a:p>
        </p:txBody>
      </p:sp>
      <p:grpSp>
        <p:nvGrpSpPr>
          <p:cNvPr id="10" name="Group 54"/>
          <p:cNvGrpSpPr/>
          <p:nvPr/>
        </p:nvGrpSpPr>
        <p:grpSpPr>
          <a:xfrm>
            <a:off x="1268016" y="5417552"/>
            <a:ext cx="3096344" cy="770602"/>
            <a:chOff x="-4708648" y="5013176"/>
            <a:chExt cx="3096344" cy="770602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-4708648" y="5229200"/>
              <a:ext cx="30963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alibri" pitchFamily="34" charset="0"/>
                  <a:ea typeface="Chalkboard" charset="0"/>
                  <a:cs typeface="Chalkboard" charset="0"/>
                </a:rPr>
                <a:t>Pr[Output(</a:t>
              </a:r>
              <a:r>
                <a:rPr lang="en-US" sz="1600" dirty="0" err="1" smtClean="0">
                  <a:latin typeface="Calibri" pitchFamily="34" charset="0"/>
                  <a:ea typeface="Chalkboard" charset="0"/>
                  <a:cs typeface="Chalkboard" charset="0"/>
                </a:rPr>
                <a:t>PrivK</a:t>
              </a:r>
              <a:r>
                <a:rPr lang="en-US" sz="1600" dirty="0" smtClean="0">
                  <a:latin typeface="Calibri" pitchFamily="34" charset="0"/>
                  <a:ea typeface="Chalkboard" charset="0"/>
                  <a:cs typeface="Chalkboard" charset="0"/>
                </a:rPr>
                <a:t>     (n, 0)) = 1]</a:t>
              </a:r>
              <a:endPara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-3268488" y="5445224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alibri" pitchFamily="34" charset="0"/>
                  <a:ea typeface="Chalkboard" charset="0"/>
                  <a:cs typeface="Chalkboard" charset="0"/>
                </a:rPr>
                <a:t>A, </a:t>
              </a:r>
              <a:r>
                <a:rPr lang="en-US" sz="1600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</a:t>
              </a:r>
              <a:endPara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-3268488" y="5013176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latin typeface="Calibri" pitchFamily="34" charset="0"/>
                  <a:ea typeface="Chalkboard" charset="0"/>
                  <a:cs typeface="Chalkboard" charset="0"/>
                </a:rPr>
                <a:t>coa</a:t>
              </a:r>
              <a:r>
                <a:rPr lang="en-US" sz="1600" dirty="0" smtClean="0">
                  <a:latin typeface="Calibri" pitchFamily="34" charset="0"/>
                  <a:ea typeface="Chalkboard" charset="0"/>
                  <a:cs typeface="Chalkboard" charset="0"/>
                </a:rPr>
                <a:t> </a:t>
              </a:r>
              <a:endPara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4" name="Group 54"/>
          <p:cNvGrpSpPr/>
          <p:nvPr/>
        </p:nvGrpSpPr>
        <p:grpSpPr>
          <a:xfrm>
            <a:off x="4436368" y="5417552"/>
            <a:ext cx="3096344" cy="770602"/>
            <a:chOff x="-4708648" y="5013176"/>
            <a:chExt cx="3096344" cy="770602"/>
          </a:xfrm>
        </p:grpSpPr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-4708648" y="5229200"/>
              <a:ext cx="30963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alibri" pitchFamily="34" charset="0"/>
                  <a:ea typeface="Chalkboard" charset="0"/>
                  <a:cs typeface="Chalkboard" charset="0"/>
                </a:rPr>
                <a:t>Pr[Output(</a:t>
              </a:r>
              <a:r>
                <a:rPr lang="en-US" sz="1600" dirty="0" err="1" smtClean="0">
                  <a:latin typeface="Calibri" pitchFamily="34" charset="0"/>
                  <a:ea typeface="Chalkboard" charset="0"/>
                  <a:cs typeface="Chalkboard" charset="0"/>
                </a:rPr>
                <a:t>PrivK</a:t>
              </a:r>
              <a:r>
                <a:rPr lang="en-US" sz="1600" dirty="0" smtClean="0">
                  <a:latin typeface="Calibri" pitchFamily="34" charset="0"/>
                  <a:ea typeface="Chalkboard" charset="0"/>
                  <a:cs typeface="Chalkboard" charset="0"/>
                </a:rPr>
                <a:t>     (n, 1)) = 1]</a:t>
              </a:r>
              <a:endPara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-3260104" y="5445224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alibri" pitchFamily="34" charset="0"/>
                  <a:ea typeface="Chalkboard" charset="0"/>
                  <a:cs typeface="Chalkboard" charset="0"/>
                </a:rPr>
                <a:t>A, </a:t>
              </a:r>
              <a:r>
                <a:rPr lang="en-US" sz="1600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</a:t>
              </a:r>
              <a:endPara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-3268488" y="5013176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latin typeface="Calibri" pitchFamily="34" charset="0"/>
                  <a:ea typeface="Chalkboard" charset="0"/>
                  <a:cs typeface="Chalkboard" charset="0"/>
                </a:rPr>
                <a:t>coa</a:t>
              </a:r>
              <a:r>
                <a:rPr lang="en-US" sz="1600" dirty="0" smtClean="0">
                  <a:latin typeface="Calibri" pitchFamily="34" charset="0"/>
                  <a:ea typeface="Chalkboard" charset="0"/>
                  <a:cs typeface="Chalkboard" charset="0"/>
                </a:rPr>
                <a:t> </a:t>
              </a:r>
              <a:endPara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220344" y="5572020"/>
            <a:ext cx="360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-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051992" y="5520918"/>
            <a:ext cx="4320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  <a:ea typeface="Chalkboard" charset="0"/>
                <a:cs typeface="Chalkboard" charset="0"/>
              </a:rPr>
              <a:t>|</a:t>
            </a:r>
            <a:endParaRPr lang="en-US" sz="28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7244680" y="5540082"/>
            <a:ext cx="4320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  <a:ea typeface="Chalkboard" charset="0"/>
                <a:cs typeface="Chalkboard" charset="0"/>
              </a:rPr>
              <a:t>|</a:t>
            </a:r>
            <a:endParaRPr lang="en-US" sz="28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7460704" y="5644028"/>
            <a:ext cx="12157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  </a:t>
            </a:r>
            <a:r>
              <a:rPr lang="en-US" sz="16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negl</a:t>
            </a:r>
            <a:r>
              <a:rPr lang="en-US" sz="16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(n)</a:t>
            </a:r>
            <a:endParaRPr lang="en-US" sz="16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2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Cryptography-Lect5.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</a:rPr>
              <a:t>Outline</a:t>
            </a:r>
            <a:endParaRPr lang="en-US" sz="4800" dirty="0">
              <a:solidFill>
                <a:srgbClr val="008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1368492"/>
            <a:ext cx="4168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Calibri" pitchFamily="34" charset="0"/>
                <a:ea typeface="Chalkboard" charset="0"/>
                <a:cs typeface="Chalkboard" charset="0"/>
              </a:rPr>
              <a:t>Pseudorandomness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 and PRGs</a:t>
            </a:r>
            <a:endParaRPr lang="en-US" sz="24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6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Cryptography-Lect5.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3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5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3528" y="899428"/>
            <a:ext cx="74888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- It’s a property of a probability distribution</a:t>
            </a:r>
            <a:endParaRPr lang="en-US" sz="24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7384"/>
            <a:ext cx="9144000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000" kern="0" dirty="0" err="1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Pseudorandomness</a:t>
            </a:r>
            <a:endParaRPr lang="en-US" sz="4000" kern="0" dirty="0">
              <a:solidFill>
                <a:srgbClr val="0099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926918" y="1357898"/>
            <a:ext cx="58326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>
                <a:latin typeface="Calibri" pitchFamily="34" charset="0"/>
                <a:ea typeface="Chalkboard" charset="0"/>
                <a:cs typeface="Chalkboard" charset="0"/>
              </a:rPr>
              <a:t>{ 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Set of all binary strings of length l </a:t>
            </a:r>
            <a:r>
              <a:rPr lang="en-US" sz="3600" dirty="0" smtClean="0">
                <a:latin typeface="Calibri" pitchFamily="34" charset="0"/>
                <a:ea typeface="Chalkboard" charset="0"/>
                <a:cs typeface="Chalkboard" charset="0"/>
              </a:rPr>
              <a:t>}</a:t>
            </a:r>
            <a:endParaRPr lang="en-US" sz="36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5496" y="1916832"/>
            <a:ext cx="51845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ea typeface="Chalkboard" charset="0"/>
                <a:cs typeface="Chalkboard" charset="0"/>
              </a:rPr>
              <a:t>G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: 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a prob. Dist. = </a:t>
            </a:r>
            <a:r>
              <a:rPr lang="en-US" sz="3600" dirty="0" smtClean="0">
                <a:latin typeface="Calibri" pitchFamily="34" charset="0"/>
                <a:ea typeface="Chalkboard" charset="0"/>
                <a:cs typeface="Chalkboard" charset="0"/>
              </a:rPr>
              <a:t>{ 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Set of probabilities </a:t>
            </a:r>
            <a:r>
              <a:rPr lang="en-US" sz="3600" dirty="0" smtClean="0">
                <a:latin typeface="Calibri" pitchFamily="34" charset="0"/>
                <a:ea typeface="Chalkboard" charset="0"/>
                <a:cs typeface="Chalkboard" charset="0"/>
              </a:rPr>
              <a:t>}</a:t>
            </a:r>
            <a:endParaRPr lang="en-US" sz="36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220072" y="2060848"/>
            <a:ext cx="39239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  <a:ea typeface="Chalkboard" charset="0"/>
                <a:cs typeface="Chalkboard" charset="0"/>
              </a:rPr>
              <a:t>U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: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 </a:t>
            </a:r>
            <a:r>
              <a:rPr lang="en-US" sz="2400" dirty="0">
                <a:latin typeface="Calibri" pitchFamily="34" charset="0"/>
                <a:ea typeface="Chalkboard" charset="0"/>
                <a:cs typeface="Chalkboard" charset="0"/>
              </a:rPr>
              <a:t>U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niform probability Distribution </a:t>
            </a:r>
            <a:endParaRPr lang="en-US" sz="36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07504" y="5349658"/>
            <a:ext cx="9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ea typeface="Chalkboard" charset="0"/>
                <a:cs typeface="Chalkboard" charset="0"/>
              </a:rPr>
              <a:t>G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 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is pseudorandom if a string drawn according to </a:t>
            </a:r>
            <a:r>
              <a:rPr lang="en-US" sz="2400" dirty="0">
                <a:solidFill>
                  <a:srgbClr val="FF0000"/>
                </a:solidFill>
                <a:ea typeface="Chalkboard" charset="0"/>
                <a:cs typeface="Chalkboard" charset="0"/>
              </a:rPr>
              <a:t>G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 is indistinguishable from a string drawn according to </a:t>
            </a:r>
            <a:r>
              <a:rPr lang="en-US" sz="2400" dirty="0">
                <a:solidFill>
                  <a:srgbClr val="FF0000"/>
                </a:solidFill>
                <a:ea typeface="Chalkboard" charset="0"/>
                <a:cs typeface="Chalkboard" charset="0"/>
              </a:rPr>
              <a:t>U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 to a PPT </a:t>
            </a:r>
            <a:r>
              <a:rPr lang="en-US" sz="2400" i="1" dirty="0" smtClean="0">
                <a:latin typeface="Calibri" pitchFamily="34" charset="0"/>
                <a:ea typeface="Chalkboard" charset="0"/>
                <a:cs typeface="Chalkboard" charset="0"/>
              </a:rPr>
              <a:t>distinguisher D</a:t>
            </a:r>
            <a:endParaRPr lang="en-US" sz="3600" i="1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48064" y="3880211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940702" y="4460028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latin typeface="Calibri" pitchFamily="34" charset="0"/>
                <a:ea typeface="Chalkboard" charset="0"/>
                <a:cs typeface="Chalkboard" charset="0"/>
              </a:rPr>
              <a:t>w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" name="Trapezoid 5"/>
          <p:cNvSpPr/>
          <p:nvPr/>
        </p:nvSpPr>
        <p:spPr>
          <a:xfrm>
            <a:off x="3096343" y="2944108"/>
            <a:ext cx="2788109" cy="900390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itchFamily="34" charset="0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0533" y="4312259"/>
            <a:ext cx="864096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699520" y="3880211"/>
            <a:ext cx="8384" cy="611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6200000">
            <a:off x="2633057" y="4483615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Give me a string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1840" y="3160131"/>
            <a:ext cx="2752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Sampler for </a:t>
            </a:r>
            <a:r>
              <a:rPr lang="en-US" sz="2400" dirty="0" smtClean="0">
                <a:solidFill>
                  <a:srgbClr val="FF0000"/>
                </a:solidFill>
                <a:ea typeface="Chalkboard" charset="0"/>
                <a:cs typeface="Chalkboard" charset="0"/>
              </a:rPr>
              <a:t>G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ea typeface="Chalkboard" charset="0"/>
                <a:cs typeface="Chalkboard" charset="0"/>
              </a:rPr>
              <a:t>U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07503" y="2804735"/>
            <a:ext cx="31898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itchFamily="34" charset="0"/>
                <a:ea typeface="Century Gothic" charset="0"/>
                <a:cs typeface="Century Gothic" charset="0"/>
              </a:rPr>
              <a:t>A string drawn according to </a:t>
            </a:r>
            <a:r>
              <a:rPr lang="en-US" sz="2400" dirty="0">
                <a:solidFill>
                  <a:srgbClr val="FF0000"/>
                </a:solidFill>
                <a:ea typeface="Chalkboard" charset="0"/>
                <a:cs typeface="Chalkboard" charset="0"/>
              </a:rPr>
              <a:t>G</a:t>
            </a:r>
            <a:r>
              <a:rPr lang="en-US" sz="2400" dirty="0" smtClean="0">
                <a:latin typeface="Calibri" pitchFamily="34" charset="0"/>
                <a:ea typeface="Century Gothic" charset="0"/>
                <a:cs typeface="Century Gothic" charset="0"/>
              </a:rPr>
              <a:t> is called pseudorandom</a:t>
            </a:r>
            <a:endParaRPr lang="en-US" sz="2400" dirty="0">
              <a:latin typeface="Calibri" pitchFamily="34" charset="0"/>
              <a:ea typeface="Century Gothic" charset="0"/>
              <a:cs typeface="Century Gothic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28184" y="2790798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itchFamily="34" charset="0"/>
                <a:ea typeface="Century Gothic" charset="0"/>
                <a:cs typeface="Century Gothic" charset="0"/>
              </a:rPr>
              <a:t>A string drawn according to </a:t>
            </a:r>
            <a:r>
              <a:rPr lang="en-US" sz="2400" dirty="0">
                <a:solidFill>
                  <a:srgbClr val="FF0000"/>
                </a:solidFill>
                <a:ea typeface="Chalkboard" charset="0"/>
                <a:cs typeface="Chalkboard" charset="0"/>
              </a:rPr>
              <a:t>U</a:t>
            </a:r>
            <a:r>
              <a:rPr lang="en-US" sz="2400" dirty="0" smtClean="0">
                <a:latin typeface="Calibri" pitchFamily="34" charset="0"/>
                <a:ea typeface="Century Gothic" charset="0"/>
                <a:cs typeface="Century Gothic" charset="0"/>
              </a:rPr>
              <a:t> is called random</a:t>
            </a:r>
            <a:endParaRPr lang="en-US" sz="2400" dirty="0">
              <a:latin typeface="Calibri" pitchFamily="34" charset="0"/>
              <a:ea typeface="Century Gothic" charset="0"/>
              <a:cs typeface="Century Gothic" charset="0"/>
            </a:endParaRPr>
          </a:p>
        </p:txBody>
      </p:sp>
      <p:sp>
        <p:nvSpPr>
          <p:cNvPr id="23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5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Cryptography-Lect5.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4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5" grpId="0"/>
      <p:bldP spid="6" grpId="0" animBg="1"/>
      <p:bldP spid="21" grpId="0"/>
      <p:bldP spid="8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11560" y="-27384"/>
            <a:ext cx="8460432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0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Pseudorandom Generators (PRGs)</a:t>
            </a:r>
            <a:endParaRPr lang="en-US" sz="4000" kern="0" dirty="0">
              <a:solidFill>
                <a:srgbClr val="0099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2178" y="1484784"/>
            <a:ext cx="1231870" cy="141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805778" y="827420"/>
            <a:ext cx="40704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smtClean="0">
                <a:latin typeface="Calibri" pitchFamily="34" charset="0"/>
                <a:ea typeface="Chalkboard" charset="0"/>
                <a:cs typeface="Chalkboard" charset="0"/>
              </a:rPr>
              <a:t>Deterministic PPT Algorithm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G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51720" y="227687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2195736" y="1844824"/>
            <a:ext cx="17281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s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</a:t>
            </a:r>
            <a:r>
              <a:rPr lang="en-US" sz="2000" baseline="-25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 {0,1}</a:t>
            </a:r>
            <a:r>
              <a:rPr lang="en-US" sz="2800" baseline="30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endParaRPr lang="en-US" sz="2800" baseline="300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2411760" y="2267580"/>
            <a:ext cx="8640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smtClean="0">
                <a:latin typeface="Calibri" pitchFamily="34" charset="0"/>
                <a:ea typeface="Chalkboard" charset="0"/>
                <a:cs typeface="Chalkboard" charset="0"/>
              </a:rPr>
              <a:t>Seed</a:t>
            </a:r>
            <a:endParaRPr lang="en-US" sz="20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004048" y="2286164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076056" y="1854116"/>
            <a:ext cx="30963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G(s)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 {0,1}</a:t>
            </a:r>
            <a:r>
              <a:rPr lang="en-US" sz="2800" baseline="30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l(n) </a:t>
            </a:r>
            <a:r>
              <a:rPr lang="en-US" sz="16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,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l: poly</a:t>
            </a:r>
            <a:endParaRPr lang="en-US" sz="2000" baseline="300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323528" y="4715852"/>
            <a:ext cx="28803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Requirements :</a:t>
            </a: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683568" y="5147900"/>
            <a:ext cx="51125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1.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Expansion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 : for every n,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l(n) &gt; n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5978" y="4293096"/>
            <a:ext cx="1910238" cy="121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683568" y="5651956"/>
            <a:ext cx="77768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2.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Pseudorandomness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: G(s)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“looks like”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a truly random string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6228184" y="3861048"/>
            <a:ext cx="3024336" cy="1440160"/>
            <a:chOff x="1331640" y="2996952"/>
            <a:chExt cx="3024336" cy="1440160"/>
          </a:xfrm>
        </p:grpSpPr>
        <p:sp>
          <p:nvSpPr>
            <p:cNvPr id="83" name="Cloud Callout 82"/>
            <p:cNvSpPr/>
            <p:nvPr/>
          </p:nvSpPr>
          <p:spPr>
            <a:xfrm>
              <a:off x="1331640" y="2996952"/>
              <a:ext cx="2952328" cy="144016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90" name="Text Box 7"/>
            <p:cNvSpPr txBox="1">
              <a:spLocks noChangeArrowheads="1"/>
            </p:cNvSpPr>
            <p:nvPr/>
          </p:nvSpPr>
          <p:spPr bwMode="auto">
            <a:xfrm>
              <a:off x="1403648" y="3594502"/>
              <a:ext cx="29523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ea typeface="Chalkboard" charset="0"/>
                  <a:cs typeface="Chalkboard" charset="0"/>
                </a:rPr>
                <a:t>l() : expansion factor of G </a:t>
              </a:r>
            </a:p>
          </p:txBody>
        </p:sp>
      </p:grp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3528" y="2816528"/>
            <a:ext cx="874846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Definition 3.14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Let </a:t>
            </a:r>
            <a:r>
              <a:rPr lang="en-US" sz="2000" dirty="0" smtClean="0">
                <a:ea typeface="Chalkboard" charset="0"/>
                <a:cs typeface="Chalkboard" charset="0"/>
              </a:rPr>
              <a:t>G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 be the dist. on l(n)-bit strings obtained by sampling s uniformly and running G(s). </a:t>
            </a:r>
            <a:r>
              <a:rPr lang="en-US" altLang="zh-CN" sz="2000" dirty="0">
                <a:latin typeface="Calibri" pitchFamily="34" charset="0"/>
                <a:ea typeface="Chalkboard" charset="0"/>
                <a:cs typeface="Chalkboard" charset="0"/>
              </a:rPr>
              <a:t>G is a PRG if dist. </a:t>
            </a:r>
            <a:r>
              <a:rPr lang="en-US" altLang="zh-CN" sz="2000" dirty="0">
                <a:ea typeface="Chalkboard" charset="0"/>
                <a:cs typeface="Chalkboard" charset="0"/>
              </a:rPr>
              <a:t>G</a:t>
            </a:r>
            <a:r>
              <a:rPr lang="en-US" altLang="zh-CN" sz="2000" dirty="0">
                <a:latin typeface="Calibri" pitchFamily="34" charset="0"/>
                <a:ea typeface="Chalkboard" charset="0"/>
                <a:cs typeface="Chalkboard" charset="0"/>
              </a:rPr>
              <a:t> is pseudorandom distribution and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l(n) &gt; n for every n</a:t>
            </a:r>
            <a:r>
              <a:rPr lang="en-US" altLang="zh-CN" sz="2000" dirty="0" smtClean="0">
                <a:latin typeface="Calibri" pitchFamily="34" charset="0"/>
                <a:ea typeface="Chalkboard" charset="0"/>
                <a:cs typeface="Chalkboard" charset="0"/>
              </a:rPr>
              <a:t>.</a:t>
            </a:r>
            <a:endParaRPr lang="en-US" altLang="zh-CN" sz="20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4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5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Cryptography-Lect5.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5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49" grpId="0"/>
      <p:bldP spid="54" grpId="0"/>
      <p:bldP spid="56" grpId="0"/>
      <p:bldP spid="57" grpId="0"/>
      <p:bldP spid="5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39552" y="44624"/>
            <a:ext cx="8460432" cy="79208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 smtClea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rPr>
              <a:t>PRG Security</a:t>
            </a:r>
            <a:endParaRPr lang="en-US" sz="3600" kern="0" dirty="0">
              <a:solidFill>
                <a:srgbClr val="0099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467544" y="1628800"/>
            <a:ext cx="201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PPT distinguisher 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064196" y="3469976"/>
            <a:ext cx="1890722" cy="468596"/>
            <a:chOff x="6784276" y="4040524"/>
            <a:chExt cx="1890722" cy="468596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7020272" y="4077072"/>
              <a:ext cx="792088" cy="43204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 rot="1628310">
              <a:off x="6784276" y="4040524"/>
              <a:ext cx="18907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  <a:ea typeface="Chalkboard" charset="0"/>
                  <a:cs typeface="Chalkboard" charset="0"/>
                </a:rPr>
                <a:t>s 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</a:t>
              </a:r>
              <a:r>
                <a:rPr lang="en-US" sz="2000" baseline="-25000" dirty="0" smtClean="0">
                  <a:solidFill>
                    <a:srgbClr val="FF0000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R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 {0,1}</a:t>
              </a:r>
              <a:r>
                <a:rPr lang="en-US" sz="2800" baseline="30000" dirty="0" smtClean="0">
                  <a:solidFill>
                    <a:srgbClr val="FF0000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n</a:t>
              </a:r>
              <a:endParaRPr lang="en-US" sz="2800" baseline="30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2547392" y="1988840"/>
            <a:ext cx="19442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A string of length </a:t>
            </a: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l(n) please</a:t>
            </a:r>
            <a:endParaRPr lang="en-US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2264" y="1074222"/>
            <a:ext cx="41596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U : uniform distribution over {0,1}</a:t>
            </a:r>
            <a:r>
              <a:rPr lang="en-US" sz="2400" baseline="30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l(n)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99792" y="2276872"/>
            <a:ext cx="157579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310245"/>
            <a:ext cx="288032" cy="45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20483" y="1124744"/>
            <a:ext cx="635893" cy="84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5329569" y="1582980"/>
            <a:ext cx="2591789" cy="837908"/>
            <a:chOff x="6049649" y="1943020"/>
            <a:chExt cx="2591789" cy="837908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6588224" y="2204864"/>
              <a:ext cx="864096" cy="576064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 rot="19585085">
              <a:off x="6049649" y="1943020"/>
              <a:ext cx="259178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</a:rPr>
                <a:t>A random string of length 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l(n) </a:t>
              </a:r>
              <a:r>
                <a:rPr lang="en-US" dirty="0" err="1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plz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275350" y="3140968"/>
            <a:ext cx="10248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b= 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300192" y="2060848"/>
            <a:ext cx="864096" cy="648072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Box 7"/>
          <p:cNvSpPr txBox="1">
            <a:spLocks noChangeArrowheads="1"/>
          </p:cNvSpPr>
          <p:nvPr/>
        </p:nvSpPr>
        <p:spPr bwMode="auto">
          <a:xfrm rot="19585085">
            <a:off x="6176029" y="2254994"/>
            <a:ext cx="1746958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err="1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y</a:t>
            </a:r>
            <a:r>
              <a:rPr lang="en-US" baseline="-25000" dirty="0" err="1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 {0,1}</a:t>
            </a:r>
            <a:r>
              <a:rPr lang="en-US" sz="2800" baseline="30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l(n)</a:t>
            </a:r>
            <a:endParaRPr lang="en-US" sz="2800" baseline="30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434516"/>
            <a:ext cx="576064" cy="74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5292080" y="3439642"/>
            <a:ext cx="864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b= 1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981258" y="3650540"/>
            <a:ext cx="1741455" cy="689559"/>
            <a:chOff x="6576596" y="4509120"/>
            <a:chExt cx="1741455" cy="689559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6804248" y="4509120"/>
              <a:ext cx="792088" cy="432048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 rot="1628310">
              <a:off x="6576596" y="4798569"/>
              <a:ext cx="17414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  <a:ea typeface="Chalkboard" charset="0"/>
                  <a:cs typeface="Chalkboard" charset="0"/>
                </a:rPr>
                <a:t>y: = G(s)</a:t>
              </a:r>
              <a:endParaRPr lang="en-US" sz="2800" baseline="30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7596336" y="4183107"/>
            <a:ext cx="2880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G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236296" y="764704"/>
            <a:ext cx="864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Oracle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691408" y="2996952"/>
            <a:ext cx="15757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3267472" y="2636912"/>
            <a:ext cx="4236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y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2483768" y="2996952"/>
            <a:ext cx="2007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How I selected it ?</a:t>
            </a: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187896" y="4653136"/>
            <a:ext cx="7192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G is a PRG if for every PPT D, there is a negligible function </a:t>
            </a:r>
            <a:r>
              <a:rPr lang="en-US" dirty="0" err="1" smtClean="0">
                <a:latin typeface="Calibri" pitchFamily="34" charset="0"/>
                <a:ea typeface="Chalkboard" charset="0"/>
                <a:cs typeface="Chalkboard" charset="0"/>
              </a:rPr>
              <a:t>negl</a:t>
            </a:r>
            <a:endParaRPr lang="en-US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1115616" y="497194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Pr [D(r) = 1]</a:t>
            </a: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2555776" y="4971946"/>
            <a:ext cx="1656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Pr [D(G(s)) = 1]</a:t>
            </a: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2339752" y="4920843"/>
            <a:ext cx="288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-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99592" y="4878452"/>
            <a:ext cx="288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|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3995936" y="4878452"/>
            <a:ext cx="288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|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4211960" y="495046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 </a:t>
            </a:r>
            <a:r>
              <a:rPr lang="en-US" sz="16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negl</a:t>
            </a:r>
            <a:r>
              <a:rPr lang="en-US" sz="16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(n)</a:t>
            </a:r>
            <a:endParaRPr lang="en-US" sz="16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1187624" y="52919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r </a:t>
            </a: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</a:t>
            </a:r>
            <a:r>
              <a:rPr lang="en-US" sz="1600" baseline="-25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 {0,1}</a:t>
            </a:r>
            <a:r>
              <a:rPr lang="en-US" sz="2400" baseline="30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l(n)</a:t>
            </a:r>
            <a:endParaRPr lang="en-US" sz="2400" baseline="30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2915816" y="5291916"/>
            <a:ext cx="13681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s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</a:t>
            </a:r>
            <a:r>
              <a:rPr lang="en-US" baseline="-25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 {0,1}</a:t>
            </a:r>
            <a:r>
              <a:rPr lang="en-US" sz="2400" baseline="30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endParaRPr lang="en-US" sz="2400" baseline="300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0652" y="5517232"/>
            <a:ext cx="21761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Probability taken over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&gt;&gt; Random Choice of r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&gt;&gt; the randomness of D</a:t>
            </a:r>
            <a:endParaRPr lang="en-US" sz="16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11346" y="5556141"/>
            <a:ext cx="21761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Probability taken over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&gt;&gt; Random Choice of s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&gt;&gt; the randomness of D</a:t>
            </a:r>
            <a:endParaRPr lang="en-US" sz="1600" dirty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3866564"/>
            <a:ext cx="4772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G: Probability distribution over {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G(s): s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</a:t>
            </a:r>
            <a:r>
              <a:rPr lang="en-US" baseline="-25000" dirty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 {0,1}</a:t>
            </a:r>
            <a:r>
              <a:rPr lang="en-US" baseline="30000" dirty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} </a:t>
            </a:r>
            <a:endParaRPr lang="en-US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5976" y="1988840"/>
            <a:ext cx="108012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2204864"/>
            <a:ext cx="864096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3995936" y="1628800"/>
            <a:ext cx="201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Challenger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6512" y="451463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2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Cryptography-Lect5.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6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56108" y="509855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close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4" grpId="0"/>
      <p:bldP spid="25" grpId="0"/>
      <p:bldP spid="24" grpId="0"/>
      <p:bldP spid="30" grpId="0"/>
      <p:bldP spid="39" grpId="0"/>
      <p:bldP spid="46" grpId="0"/>
      <p:bldP spid="47" grpId="0"/>
      <p:bldP spid="53" grpId="0"/>
      <p:bldP spid="56" grpId="0"/>
      <p:bldP spid="61" grpId="0"/>
      <p:bldP spid="61" grpId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2" grpId="0"/>
      <p:bldP spid="49" grpId="0"/>
      <p:bldP spid="3" grpId="0"/>
      <p:bldP spid="57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39552" y="44624"/>
            <a:ext cx="8460432" cy="504056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6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Let us try to construct a PRG…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007230"/>
            <a:ext cx="977029" cy="1269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395536" y="165530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539552" y="1295262"/>
            <a:ext cx="1152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2000" baseline="30000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endParaRPr lang="en-US" sz="2000" baseline="30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987824" y="1655302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2987824" y="1295262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G(s) =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ss’</a:t>
            </a:r>
            <a:endParaRPr lang="en-US" sz="2000" baseline="30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475928" y="2433082"/>
            <a:ext cx="2007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 Is G a PRG?</a:t>
            </a: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2987824" y="3882534"/>
            <a:ext cx="3516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400" baseline="30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835968" y="3496072"/>
            <a:ext cx="186382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1187624" y="3136032"/>
            <a:ext cx="1440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y{0,1}</a:t>
            </a:r>
            <a:r>
              <a:rPr lang="en-US" sz="2400" baseline="30000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n+1</a:t>
            </a:r>
            <a:endParaRPr lang="en-US" sz="2400" baseline="30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07504" y="3517558"/>
            <a:ext cx="30963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random or generated by G ?</a:t>
            </a:r>
            <a:endParaRPr lang="en-US" sz="2400" baseline="30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ext Box 7"/>
          <p:cNvSpPr txBox="1">
            <a:spLocks noChangeArrowheads="1"/>
          </p:cNvSpPr>
          <p:nvPr/>
        </p:nvSpPr>
        <p:spPr bwMode="auto">
          <a:xfrm rot="20081980">
            <a:off x="6202539" y="2925898"/>
            <a:ext cx="567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Yes</a:t>
            </a:r>
            <a:endParaRPr lang="en-US" sz="2400" baseline="30000" dirty="0" smtClean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Text Box 7"/>
          <p:cNvSpPr txBox="1">
            <a:spLocks noChangeArrowheads="1"/>
          </p:cNvSpPr>
          <p:nvPr/>
        </p:nvSpPr>
        <p:spPr bwMode="auto">
          <a:xfrm>
            <a:off x="7100664" y="2708920"/>
            <a:ext cx="1431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 outputs 1</a:t>
            </a:r>
            <a:endParaRPr lang="en-US" sz="2400" baseline="30000" dirty="0" smtClean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Text Box 7"/>
          <p:cNvSpPr txBox="1">
            <a:spLocks noChangeArrowheads="1"/>
          </p:cNvSpPr>
          <p:nvPr/>
        </p:nvSpPr>
        <p:spPr bwMode="auto">
          <a:xfrm>
            <a:off x="7164288" y="3042538"/>
            <a:ext cx="1872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y generated by G</a:t>
            </a:r>
            <a:endParaRPr lang="en-US" sz="2400" baseline="30000" dirty="0" smtClean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Text Box 7"/>
          <p:cNvSpPr txBox="1">
            <a:spLocks noChangeArrowheads="1"/>
          </p:cNvSpPr>
          <p:nvPr/>
        </p:nvSpPr>
        <p:spPr bwMode="auto">
          <a:xfrm>
            <a:off x="5220072" y="5157192"/>
            <a:ext cx="1872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 [D(r) = 1] = ½ </a:t>
            </a:r>
          </a:p>
        </p:txBody>
      </p:sp>
      <p:grpSp>
        <p:nvGrpSpPr>
          <p:cNvPr id="15" name="Group 161"/>
          <p:cNvGrpSpPr/>
          <p:nvPr/>
        </p:nvGrpSpPr>
        <p:grpSpPr>
          <a:xfrm>
            <a:off x="1475656" y="5661248"/>
            <a:ext cx="3384376" cy="565611"/>
            <a:chOff x="4283968" y="5805264"/>
            <a:chExt cx="3384376" cy="565611"/>
          </a:xfrm>
        </p:grpSpPr>
        <p:sp>
          <p:nvSpPr>
            <p:cNvPr id="146" name="Text Box 7"/>
            <p:cNvSpPr txBox="1">
              <a:spLocks noChangeArrowheads="1"/>
            </p:cNvSpPr>
            <p:nvPr/>
          </p:nvSpPr>
          <p:spPr bwMode="auto">
            <a:xfrm>
              <a:off x="5724128" y="5847655"/>
              <a:ext cx="28803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grpSp>
          <p:nvGrpSpPr>
            <p:cNvPr id="16" name="Group 160"/>
            <p:cNvGrpSpPr/>
            <p:nvPr/>
          </p:nvGrpSpPr>
          <p:grpSpPr>
            <a:xfrm>
              <a:off x="4283968" y="5805264"/>
              <a:ext cx="3384376" cy="523220"/>
              <a:chOff x="4283968" y="5805264"/>
              <a:chExt cx="3384376" cy="523220"/>
            </a:xfrm>
          </p:grpSpPr>
          <p:sp>
            <p:nvSpPr>
              <p:cNvPr id="144" name="Text Box 7"/>
              <p:cNvSpPr txBox="1">
                <a:spLocks noChangeArrowheads="1"/>
              </p:cNvSpPr>
              <p:nvPr/>
            </p:nvSpPr>
            <p:spPr bwMode="auto">
              <a:xfrm>
                <a:off x="4499992" y="5877272"/>
                <a:ext cx="144016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 [D(r) = 1]</a:t>
                </a:r>
              </a:p>
            </p:txBody>
          </p:sp>
          <p:sp>
            <p:nvSpPr>
              <p:cNvPr id="145" name="Text Box 7"/>
              <p:cNvSpPr txBox="1">
                <a:spLocks noChangeArrowheads="1"/>
              </p:cNvSpPr>
              <p:nvPr/>
            </p:nvSpPr>
            <p:spPr bwMode="auto">
              <a:xfrm>
                <a:off x="5940152" y="5877272"/>
                <a:ext cx="165618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 [D(G(s)) = 1]</a:t>
                </a:r>
              </a:p>
            </p:txBody>
          </p:sp>
          <p:sp>
            <p:nvSpPr>
              <p:cNvPr id="147" name="Text Box 7"/>
              <p:cNvSpPr txBox="1">
                <a:spLocks noChangeArrowheads="1"/>
              </p:cNvSpPr>
              <p:nvPr/>
            </p:nvSpPr>
            <p:spPr bwMode="auto">
              <a:xfrm>
                <a:off x="4283968" y="5805264"/>
                <a:ext cx="288032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|</a:t>
                </a:r>
              </a:p>
            </p:txBody>
          </p:sp>
          <p:sp>
            <p:nvSpPr>
              <p:cNvPr id="148" name="Text Box 7"/>
              <p:cNvSpPr txBox="1">
                <a:spLocks noChangeArrowheads="1"/>
              </p:cNvSpPr>
              <p:nvPr/>
            </p:nvSpPr>
            <p:spPr bwMode="auto">
              <a:xfrm>
                <a:off x="7380312" y="5805264"/>
                <a:ext cx="288032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|</a:t>
                </a:r>
              </a:p>
            </p:txBody>
          </p:sp>
        </p:grpSp>
      </p:grpSp>
      <p:sp>
        <p:nvSpPr>
          <p:cNvPr id="149" name="Text Box 7"/>
          <p:cNvSpPr txBox="1">
            <a:spLocks noChangeArrowheads="1"/>
          </p:cNvSpPr>
          <p:nvPr/>
        </p:nvSpPr>
        <p:spPr bwMode="auto">
          <a:xfrm>
            <a:off x="4801261" y="5703639"/>
            <a:ext cx="1080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=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½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 </a:t>
            </a:r>
          </a:p>
        </p:txBody>
      </p:sp>
      <p:sp>
        <p:nvSpPr>
          <p:cNvPr id="150" name="Text Box 7"/>
          <p:cNvSpPr txBox="1">
            <a:spLocks noChangeArrowheads="1"/>
          </p:cNvSpPr>
          <p:nvPr/>
        </p:nvSpPr>
        <p:spPr bwMode="auto">
          <a:xfrm>
            <a:off x="6948264" y="5157192"/>
            <a:ext cx="1440160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baseline="-250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</a:t>
            </a: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2800" baseline="300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n+1</a:t>
            </a:r>
            <a:endParaRPr lang="en-US" sz="2800" baseline="30000" dirty="0" smtClean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467544" y="5137448"/>
            <a:ext cx="2304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 [D(G(s)) = 1] = 1 </a:t>
            </a:r>
          </a:p>
        </p:txBody>
      </p:sp>
      <p:sp>
        <p:nvSpPr>
          <p:cNvPr id="154" name="Text Box 7"/>
          <p:cNvSpPr txBox="1">
            <a:spLocks noChangeArrowheads="1"/>
          </p:cNvSpPr>
          <p:nvPr/>
        </p:nvSpPr>
        <p:spPr bwMode="auto">
          <a:xfrm>
            <a:off x="2483768" y="5106670"/>
            <a:ext cx="1368152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2800" baseline="30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endParaRPr lang="en-US" sz="2800" baseline="300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Text Box 7"/>
          <p:cNvSpPr txBox="1">
            <a:spLocks noChangeArrowheads="1"/>
          </p:cNvSpPr>
          <p:nvPr/>
        </p:nvSpPr>
        <p:spPr bwMode="auto">
          <a:xfrm>
            <a:off x="5796136" y="5754742"/>
            <a:ext cx="17918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Non-negligible</a:t>
            </a:r>
            <a:endParaRPr lang="en-US" sz="2400" baseline="30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4860032" y="786190"/>
            <a:ext cx="18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s’ = s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s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…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-25000" dirty="0" err="1" smtClean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endParaRPr lang="en-US" sz="2000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4860032" y="1196752"/>
            <a:ext cx="237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Expansion factor: n+1</a:t>
            </a:r>
            <a:endParaRPr lang="en-US" sz="2000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2060104" y="2442374"/>
            <a:ext cx="4250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Do you see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good distinguisher?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3275856" y="3186554"/>
            <a:ext cx="3168352" cy="707886"/>
            <a:chOff x="3522028" y="4386590"/>
            <a:chExt cx="3168352" cy="707886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522028" y="4725144"/>
              <a:ext cx="28501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 Box 7"/>
            <p:cNvSpPr txBox="1">
              <a:spLocks noChangeArrowheads="1"/>
            </p:cNvSpPr>
            <p:nvPr/>
          </p:nvSpPr>
          <p:spPr bwMode="auto">
            <a:xfrm>
              <a:off x="3768200" y="4386590"/>
              <a:ext cx="29221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Is the final bit of y XOR</a:t>
              </a:r>
              <a:endParaRPr lang="en-US" sz="2000" baseline="300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 Box 7"/>
            <p:cNvSpPr txBox="1">
              <a:spLocks noChangeArrowheads="1"/>
            </p:cNvSpPr>
            <p:nvPr/>
          </p:nvSpPr>
          <p:spPr bwMode="auto">
            <a:xfrm>
              <a:off x="3707904" y="4725144"/>
              <a:ext cx="26642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of the preceding bits ?</a:t>
              </a:r>
              <a:endParaRPr lang="en-US" sz="2000" baseline="300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V="1">
            <a:off x="6228184" y="3042538"/>
            <a:ext cx="783704" cy="360040"/>
          </a:xfrm>
          <a:prstGeom prst="straightConnector1">
            <a:avLst/>
          </a:pr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228184" y="3618602"/>
            <a:ext cx="711696" cy="36004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 Box 7"/>
          <p:cNvSpPr txBox="1">
            <a:spLocks noChangeArrowheads="1"/>
          </p:cNvSpPr>
          <p:nvPr/>
        </p:nvSpPr>
        <p:spPr bwMode="auto">
          <a:xfrm rot="1436884">
            <a:off x="6354939" y="3487830"/>
            <a:ext cx="567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No</a:t>
            </a:r>
            <a:endParaRPr lang="en-US" sz="2400" baseline="300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 Box 7"/>
          <p:cNvSpPr txBox="1">
            <a:spLocks noChangeArrowheads="1"/>
          </p:cNvSpPr>
          <p:nvPr/>
        </p:nvSpPr>
        <p:spPr bwMode="auto">
          <a:xfrm>
            <a:off x="7172672" y="3666510"/>
            <a:ext cx="1431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 outputs 0</a:t>
            </a:r>
            <a:endParaRPr lang="en-US" sz="2400" baseline="300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Text Box 7"/>
          <p:cNvSpPr txBox="1">
            <a:spLocks noChangeArrowheads="1"/>
          </p:cNvSpPr>
          <p:nvPr/>
        </p:nvSpPr>
        <p:spPr bwMode="auto">
          <a:xfrm>
            <a:off x="7236296" y="4000128"/>
            <a:ext cx="1872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y random</a:t>
            </a:r>
            <a:endParaRPr lang="en-US" sz="2400" baseline="300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Text Box 7"/>
          <p:cNvSpPr txBox="1">
            <a:spLocks noChangeArrowheads="1"/>
          </p:cNvSpPr>
          <p:nvPr/>
        </p:nvSpPr>
        <p:spPr bwMode="auto">
          <a:xfrm>
            <a:off x="107504" y="4365104"/>
            <a:ext cx="29523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If y generated by G</a:t>
            </a:r>
          </a:p>
        </p:txBody>
      </p:sp>
      <p:sp>
        <p:nvSpPr>
          <p:cNvPr id="121" name="Text Box 7"/>
          <p:cNvSpPr txBox="1">
            <a:spLocks noChangeArrowheads="1"/>
          </p:cNvSpPr>
          <p:nvPr/>
        </p:nvSpPr>
        <p:spPr bwMode="auto">
          <a:xfrm>
            <a:off x="467544" y="4746630"/>
            <a:ext cx="3744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outputs 1 with probability 1</a:t>
            </a:r>
          </a:p>
        </p:txBody>
      </p:sp>
      <p:sp>
        <p:nvSpPr>
          <p:cNvPr id="124" name="Text Box 7"/>
          <p:cNvSpPr txBox="1">
            <a:spLocks noChangeArrowheads="1"/>
          </p:cNvSpPr>
          <p:nvPr/>
        </p:nvSpPr>
        <p:spPr bwMode="auto">
          <a:xfrm>
            <a:off x="4716016" y="4365104"/>
            <a:ext cx="29523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If y is truly random</a:t>
            </a:r>
          </a:p>
        </p:txBody>
      </p:sp>
      <p:sp>
        <p:nvSpPr>
          <p:cNvPr id="127" name="Text Box 7"/>
          <p:cNvSpPr txBox="1">
            <a:spLocks noChangeArrowheads="1"/>
          </p:cNvSpPr>
          <p:nvPr/>
        </p:nvSpPr>
        <p:spPr bwMode="auto">
          <a:xfrm>
            <a:off x="5076056" y="4725144"/>
            <a:ext cx="37444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outputs 1 with probability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½</a:t>
            </a: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996952"/>
            <a:ext cx="6480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oup 47"/>
          <p:cNvGrpSpPr/>
          <p:nvPr/>
        </p:nvGrpSpPr>
        <p:grpSpPr>
          <a:xfrm>
            <a:off x="5502812" y="679864"/>
            <a:ext cx="2405702" cy="3556613"/>
            <a:chOff x="10116406" y="2545359"/>
            <a:chExt cx="1564111" cy="2387296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16406" y="2790220"/>
              <a:ext cx="1564111" cy="2142435"/>
            </a:xfrm>
            <a:prstGeom prst="rect">
              <a:avLst/>
            </a:prstGeom>
            <a:noFill/>
            <a:ln w="190500" cap="sq">
              <a:solidFill>
                <a:srgbClr val="FFFF99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50" name="Oval 49"/>
            <p:cNvSpPr/>
            <p:nvPr/>
          </p:nvSpPr>
          <p:spPr>
            <a:xfrm>
              <a:off x="10620463" y="2545359"/>
              <a:ext cx="432048" cy="36933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 rot="21225297">
              <a:off x="10154834" y="3183546"/>
              <a:ext cx="1494816" cy="929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libri" panose="020F0502020204030204" pitchFamily="34" charset="0"/>
                  <a:ea typeface="Bradley Hand" charset="0"/>
                  <a:cs typeface="Calibri" panose="020F0502020204030204" pitchFamily="34" charset="0"/>
                </a:rPr>
                <a:t>Designing PRG is a hard nut to crack</a:t>
              </a:r>
              <a:endParaRPr lang="en-US" sz="2800" dirty="0">
                <a:latin typeface="Calibri" panose="020F0502020204030204" pitchFamily="34" charset="0"/>
                <a:ea typeface="Bradley Hand" charset="0"/>
                <a:cs typeface="Calibri" panose="020F0502020204030204" pitchFamily="34" charset="0"/>
              </a:endParaRPr>
            </a:p>
          </p:txBody>
        </p:sp>
      </p:grpSp>
      <p:sp>
        <p:nvSpPr>
          <p:cNvPr id="53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4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Cryptography-Lect5.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7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7" grpId="0"/>
      <p:bldP spid="85" grpId="0"/>
      <p:bldP spid="92" grpId="0"/>
      <p:bldP spid="95" grpId="0"/>
      <p:bldP spid="96" grpId="0"/>
      <p:bldP spid="135" grpId="0"/>
      <p:bldP spid="136" grpId="0"/>
      <p:bldP spid="137" grpId="0"/>
      <p:bldP spid="138" grpId="0"/>
      <p:bldP spid="149" grpId="0"/>
      <p:bldP spid="150" grpId="0"/>
      <p:bldP spid="152" grpId="0"/>
      <p:bldP spid="154" grpId="0"/>
      <p:bldP spid="155" grpId="0"/>
      <p:bldP spid="81" grpId="0"/>
      <p:bldP spid="94" grpId="0"/>
      <p:bldP spid="99" grpId="0"/>
      <p:bldP spid="116" grpId="0"/>
      <p:bldP spid="117" grpId="0"/>
      <p:bldP spid="118" grpId="0"/>
      <p:bldP spid="120" grpId="0"/>
      <p:bldP spid="121" grpId="0"/>
      <p:bldP spid="124" grpId="0"/>
      <p:bldP spid="1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8520" y="44624"/>
            <a:ext cx="899998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PRG can be cracked by an </a:t>
            </a:r>
            <a:r>
              <a:rPr lang="en-US" sz="3200" kern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unbounded adversary </a:t>
            </a:r>
            <a:endParaRPr lang="en-US" sz="3200" kern="0" dirty="0">
              <a:solidFill>
                <a:srgbClr val="0099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264990" y="5693186"/>
            <a:ext cx="8488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- Can find a strategy for an unbounded distinguisher?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3059832" y="692696"/>
            <a:ext cx="36724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Length-doubling PRG</a:t>
            </a:r>
            <a:endParaRPr lang="en-US" sz="24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196810"/>
            <a:ext cx="977029" cy="1269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2195736" y="184488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2179445" y="1484842"/>
            <a:ext cx="13124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s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</a:t>
            </a:r>
            <a:r>
              <a:rPr lang="en-US" sz="2000" baseline="-25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 {0,1}</a:t>
            </a:r>
            <a:r>
              <a:rPr lang="en-US" sz="2400" baseline="30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endParaRPr lang="en-US" sz="2400" baseline="300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2483768" y="1866368"/>
            <a:ext cx="792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smtClean="0">
                <a:latin typeface="Calibri" pitchFamily="34" charset="0"/>
                <a:ea typeface="Chalkboard" charset="0"/>
                <a:cs typeface="Chalkboard" charset="0"/>
              </a:rPr>
              <a:t>Seed</a:t>
            </a:r>
            <a:endParaRPr lang="en-US" sz="20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788024" y="1844882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4788024" y="1484842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G(s)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 {0,1}</a:t>
            </a:r>
            <a:r>
              <a:rPr lang="en-US" sz="2400" baseline="30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2n</a:t>
            </a:r>
            <a:endParaRPr lang="en-US" sz="2400" baseline="300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123728" y="2754484"/>
            <a:ext cx="1368152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itchFamily="34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4427984" y="2209858"/>
            <a:ext cx="2232248" cy="2268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9524" y="4165027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  <a:ea typeface="Chalkboard" charset="0"/>
                <a:cs typeface="Chalkboard" charset="0"/>
              </a:rPr>
              <a:t>2</a:t>
            </a:r>
            <a:r>
              <a:rPr lang="en-US" sz="3200" baseline="30000" dirty="0">
                <a:latin typeface="Calibri" pitchFamily="34" charset="0"/>
                <a:ea typeface="Chalkboard" charset="0"/>
                <a:cs typeface="Chalkboard" charset="0"/>
              </a:rPr>
              <a:t>n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75828" y="4482676"/>
            <a:ext cx="551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2</a:t>
            </a:r>
            <a:r>
              <a:rPr lang="en-US" sz="2400" baseline="30000" dirty="0" smtClean="0">
                <a:latin typeface="Calibri" pitchFamily="34" charset="0"/>
                <a:ea typeface="Chalkboard" charset="0"/>
                <a:cs typeface="Chalkboard" charset="0"/>
              </a:rPr>
              <a:t>2n</a:t>
            </a:r>
            <a:endParaRPr lang="en-US" sz="2400" baseline="30000" dirty="0">
              <a:latin typeface="Calibri" pitchFamily="34" charset="0"/>
            </a:endParaRPr>
          </a:p>
        </p:txBody>
      </p:sp>
      <p:sp>
        <p:nvSpPr>
          <p:cNvPr id="5" name="Arc 4"/>
          <p:cNvSpPr/>
          <p:nvPr/>
        </p:nvSpPr>
        <p:spPr>
          <a:xfrm rot="7874968">
            <a:off x="4314864" y="741370"/>
            <a:ext cx="2268537" cy="218441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5514" y="2337979"/>
            <a:ext cx="1685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G(s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): s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</a:t>
            </a:r>
            <a:r>
              <a:rPr lang="en-US" sz="2000" baseline="-25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{0,1}</a:t>
            </a:r>
            <a:r>
              <a:rPr lang="en-US" sz="2000" baseline="30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264990" y="5285361"/>
            <a:ext cx="75473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- </a:t>
            </a:r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</a:rPr>
              <a:t>Prob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 that a random string of 2n-length belongs to the range of G: &lt;=</a:t>
            </a:r>
            <a:endParaRPr lang="en-US" sz="2800" baseline="300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9692" y="5293076"/>
            <a:ext cx="1383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2</a:t>
            </a:r>
            <a:r>
              <a:rPr lang="en-US" sz="2000" baseline="30000" dirty="0">
                <a:latin typeface="Calibri" pitchFamily="34" charset="0"/>
                <a:ea typeface="Chalkboard" charset="0"/>
                <a:cs typeface="Chalkboard" charset="0"/>
              </a:rPr>
              <a:t>n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/ 2</a:t>
            </a:r>
            <a:r>
              <a:rPr lang="en-US" sz="2000" baseline="30000" dirty="0">
                <a:latin typeface="Calibri" pitchFamily="34" charset="0"/>
                <a:ea typeface="Chalkboard" charset="0"/>
                <a:cs typeface="Chalkboard" charset="0"/>
              </a:rPr>
              <a:t>2n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 = 2</a:t>
            </a:r>
            <a:r>
              <a:rPr lang="en-US" sz="2000" baseline="30000" dirty="0">
                <a:latin typeface="Calibri" pitchFamily="34" charset="0"/>
                <a:ea typeface="Chalkboard" charset="0"/>
                <a:cs typeface="Chalkboard" charset="0"/>
              </a:rPr>
              <a:t>-n</a:t>
            </a:r>
          </a:p>
        </p:txBody>
      </p: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252230" y="4914724"/>
            <a:ext cx="7776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- Most of the 2n-length string do not occur as the output of G.</a:t>
            </a:r>
            <a:endParaRPr lang="en-US" sz="2800" baseline="300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3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Cryptography-Lect5.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8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/>
      <p:bldP spid="74" grpId="0"/>
      <p:bldP spid="75" grpId="0"/>
      <p:bldP spid="77" grpId="0"/>
      <p:bldP spid="2" grpId="0" animBg="1"/>
      <p:bldP spid="79" grpId="0" animBg="1"/>
      <p:bldP spid="3" grpId="0"/>
      <p:bldP spid="81" grpId="0"/>
      <p:bldP spid="5" grpId="0" animBg="1"/>
      <p:bldP spid="6" grpId="0"/>
      <p:bldP spid="94" grpId="0"/>
      <p:bldP spid="7" grpId="0"/>
      <p:bldP spid="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8520" y="44624"/>
            <a:ext cx="8999984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PRG can be cracked by an </a:t>
            </a:r>
            <a:r>
              <a:rPr lang="en-US" sz="3200" kern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unbounded adversary </a:t>
            </a:r>
            <a:endParaRPr lang="en-US" sz="3200" kern="0" dirty="0">
              <a:solidFill>
                <a:srgbClr val="0099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868416" y="1052736"/>
            <a:ext cx="216024" cy="28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868416" y="1796676"/>
            <a:ext cx="216024" cy="28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868416" y="2348880"/>
            <a:ext cx="216024" cy="28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0224" y="1659453"/>
            <a:ext cx="432048" cy="489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3140224" y="2149406"/>
            <a:ext cx="3516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D</a:t>
            </a:r>
            <a:endParaRPr lang="en-US" sz="2800" baseline="300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132384" y="1861374"/>
            <a:ext cx="186382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1484039" y="1501334"/>
            <a:ext cx="12773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y{0,1}</a:t>
            </a:r>
            <a:r>
              <a:rPr lang="en-US" sz="2800" baseline="30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2n</a:t>
            </a:r>
            <a:endParaRPr lang="en-US" sz="2800" baseline="300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52400" y="1899926"/>
            <a:ext cx="30963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random or generated by G ?</a:t>
            </a:r>
            <a:endParaRPr lang="en-US" sz="2800" baseline="300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 rot="20223797">
            <a:off x="3508105" y="1127112"/>
            <a:ext cx="1470395" cy="400110"/>
            <a:chOff x="899592" y="5846493"/>
            <a:chExt cx="1470395" cy="400110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899592" y="6237312"/>
              <a:ext cx="1215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971598" y="5846493"/>
              <a:ext cx="139838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</a:rPr>
                <a:t>s</a:t>
              </a:r>
              <a:r>
                <a:rPr lang="en-US" sz="2000" baseline="-25000" dirty="0" smtClean="0">
                  <a:latin typeface="Calibri" pitchFamily="34" charset="0"/>
                  <a:ea typeface="Chalkboard" charset="0"/>
                  <a:cs typeface="Chalkboard" charset="0"/>
                </a:rPr>
                <a:t>1</a:t>
              </a: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 {0,1}</a:t>
              </a:r>
              <a:r>
                <a:rPr lang="en-US" sz="2400" baseline="30000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n</a:t>
              </a:r>
              <a:endParaRPr lang="en-US" sz="2400" baseline="30000" dirty="0" smtClean="0"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74428" y="1645350"/>
            <a:ext cx="1410012" cy="400110"/>
            <a:chOff x="899592" y="5877272"/>
            <a:chExt cx="1410012" cy="400110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899592" y="6237312"/>
              <a:ext cx="1215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 Box 7"/>
            <p:cNvSpPr txBox="1">
              <a:spLocks noChangeArrowheads="1"/>
            </p:cNvSpPr>
            <p:nvPr/>
          </p:nvSpPr>
          <p:spPr bwMode="auto">
            <a:xfrm>
              <a:off x="971600" y="5877272"/>
              <a:ext cx="13380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</a:rPr>
                <a:t>s</a:t>
              </a:r>
              <a:r>
                <a:rPr lang="en-US" sz="2000" baseline="-25000" dirty="0" smtClean="0">
                  <a:latin typeface="Calibri" pitchFamily="34" charset="0"/>
                  <a:ea typeface="Chalkboard" charset="0"/>
                  <a:cs typeface="Chalkboard" charset="0"/>
                </a:rPr>
                <a:t>2</a:t>
              </a: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 {0,1}</a:t>
              </a:r>
              <a:r>
                <a:rPr lang="en-US" sz="2400" baseline="30000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n</a:t>
              </a:r>
              <a:endParaRPr lang="en-US" sz="2400" baseline="30000" dirty="0" smtClean="0"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 rot="414704">
            <a:off x="3619935" y="2121284"/>
            <a:ext cx="1408408" cy="400110"/>
            <a:chOff x="899592" y="5846495"/>
            <a:chExt cx="1408408" cy="400110"/>
          </a:xfrm>
        </p:grpSpPr>
        <p:cxnSp>
          <p:nvCxnSpPr>
            <p:cNvPr id="105" name="Straight Arrow Connector 104"/>
            <p:cNvCxnSpPr/>
            <p:nvPr/>
          </p:nvCxnSpPr>
          <p:spPr>
            <a:xfrm>
              <a:off x="899592" y="6237312"/>
              <a:ext cx="1215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971599" y="5846495"/>
              <a:ext cx="13364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</a:rPr>
                <a:t>s</a:t>
              </a:r>
              <a:r>
                <a:rPr lang="en-US" sz="2000" baseline="-25000" dirty="0" smtClean="0">
                  <a:latin typeface="Calibri" pitchFamily="34" charset="0"/>
                  <a:ea typeface="Chalkboard" charset="0"/>
                  <a:cs typeface="Chalkboard" charset="0"/>
                </a:rPr>
                <a:t>2</a:t>
              </a:r>
              <a:r>
                <a:rPr lang="en-US" sz="2000" baseline="-10000" dirty="0" smtClean="0">
                  <a:latin typeface="Calibri" pitchFamily="34" charset="0"/>
                  <a:ea typeface="Chalkboard" charset="0"/>
                  <a:cs typeface="Chalkboard" charset="0"/>
                </a:rPr>
                <a:t>n</a:t>
              </a: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 {0,1}</a:t>
              </a:r>
              <a:r>
                <a:rPr lang="en-US" sz="2400" baseline="30000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n</a:t>
              </a:r>
              <a:endParaRPr lang="en-US" sz="2400" baseline="30000" dirty="0" smtClean="0"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020816" y="836712"/>
            <a:ext cx="1287760" cy="552510"/>
            <a:chOff x="4860032" y="3789040"/>
            <a:chExt cx="1287760" cy="552510"/>
          </a:xfrm>
        </p:grpSpPr>
        <p:grpSp>
          <p:nvGrpSpPr>
            <p:cNvPr id="111" name="Group 110"/>
            <p:cNvGrpSpPr/>
            <p:nvPr/>
          </p:nvGrpSpPr>
          <p:grpSpPr>
            <a:xfrm>
              <a:off x="4860032" y="3789040"/>
              <a:ext cx="1287760" cy="552510"/>
              <a:chOff x="1484040" y="5517232"/>
              <a:chExt cx="1287760" cy="552510"/>
            </a:xfrm>
          </p:grpSpPr>
          <p:sp>
            <p:nvSpPr>
              <p:cNvPr id="107" name="Text Box 7"/>
              <p:cNvSpPr txBox="1">
                <a:spLocks noChangeArrowheads="1"/>
              </p:cNvSpPr>
              <p:nvPr/>
            </p:nvSpPr>
            <p:spPr bwMode="auto">
              <a:xfrm>
                <a:off x="1484040" y="5610726"/>
                <a:ext cx="128776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G(s</a:t>
                </a:r>
                <a:r>
                  <a:rPr lang="en-US" sz="2000" baseline="-25000" dirty="0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1</a:t>
                </a:r>
                <a:r>
                  <a:rPr lang="en-US" sz="2000" dirty="0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)       y</a:t>
                </a:r>
                <a:endParaRPr lang="en-US" sz="2800" baseline="30000" dirty="0" smtClean="0"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2051720" y="5517232"/>
                <a:ext cx="288032" cy="552510"/>
                <a:chOff x="3563888" y="5610726"/>
                <a:chExt cx="288032" cy="552510"/>
              </a:xfrm>
            </p:grpSpPr>
            <p:sp>
              <p:nvSpPr>
                <p:cNvPr id="10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572272" y="5763126"/>
                  <a:ext cx="279648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2000" dirty="0" smtClean="0">
                      <a:latin typeface="Calibri" pitchFamily="34" charset="0"/>
                      <a:ea typeface="Chalkboard" charset="0"/>
                      <a:cs typeface="Chalkboard" charset="0"/>
                      <a:sym typeface="Symbol"/>
                    </a:rPr>
                    <a:t>=</a:t>
                  </a:r>
                  <a:endParaRPr lang="en-US" sz="2800" baseline="30000" dirty="0" smtClean="0">
                    <a:latin typeface="Calibri" pitchFamily="34" charset="0"/>
                    <a:ea typeface="Chalkboard" charset="0"/>
                    <a:cs typeface="Chalkboard" charset="0"/>
                  </a:endParaRPr>
                </a:p>
              </p:txBody>
            </p:sp>
            <p:sp>
              <p:nvSpPr>
                <p:cNvPr id="10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563888" y="5610726"/>
                  <a:ext cx="279648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2000" dirty="0" smtClean="0">
                      <a:latin typeface="Calibri" pitchFamily="34" charset="0"/>
                      <a:ea typeface="Chalkboard" charset="0"/>
                      <a:cs typeface="Chalkboard" charset="0"/>
                      <a:sym typeface="Symbol"/>
                    </a:rPr>
                    <a:t>?</a:t>
                  </a:r>
                  <a:endParaRPr lang="en-US" sz="2800" baseline="30000" dirty="0" smtClean="0">
                    <a:latin typeface="Calibri" pitchFamily="34" charset="0"/>
                    <a:ea typeface="Chalkboard" charset="0"/>
                    <a:cs typeface="Chalkboard" charset="0"/>
                  </a:endParaRPr>
                </a:p>
              </p:txBody>
            </p:sp>
          </p:grpSp>
        </p:grpSp>
        <p:cxnSp>
          <p:nvCxnSpPr>
            <p:cNvPr id="112" name="Straight Arrow Connector 111"/>
            <p:cNvCxnSpPr/>
            <p:nvPr/>
          </p:nvCxnSpPr>
          <p:spPr>
            <a:xfrm>
              <a:off x="4932040" y="4221088"/>
              <a:ext cx="7920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5012432" y="1586444"/>
            <a:ext cx="1287760" cy="552510"/>
            <a:chOff x="4860032" y="3789040"/>
            <a:chExt cx="1287760" cy="552510"/>
          </a:xfrm>
        </p:grpSpPr>
        <p:grpSp>
          <p:nvGrpSpPr>
            <p:cNvPr id="121" name="Group 110"/>
            <p:cNvGrpSpPr/>
            <p:nvPr/>
          </p:nvGrpSpPr>
          <p:grpSpPr>
            <a:xfrm>
              <a:off x="4860032" y="3789040"/>
              <a:ext cx="1287760" cy="552510"/>
              <a:chOff x="1484040" y="5517232"/>
              <a:chExt cx="1287760" cy="552510"/>
            </a:xfrm>
          </p:grpSpPr>
          <p:sp>
            <p:nvSpPr>
              <p:cNvPr id="123" name="Text Box 7"/>
              <p:cNvSpPr txBox="1">
                <a:spLocks noChangeArrowheads="1"/>
              </p:cNvSpPr>
              <p:nvPr/>
            </p:nvSpPr>
            <p:spPr bwMode="auto">
              <a:xfrm>
                <a:off x="1484040" y="5610726"/>
                <a:ext cx="128776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G(s</a:t>
                </a:r>
                <a:r>
                  <a:rPr lang="en-US" sz="2000" baseline="-25000" dirty="0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2</a:t>
                </a:r>
                <a:r>
                  <a:rPr lang="en-US" sz="2000" dirty="0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)       y</a:t>
                </a:r>
                <a:endParaRPr lang="en-US" sz="2800" baseline="30000" dirty="0" smtClean="0"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  <p:grpSp>
            <p:nvGrpSpPr>
              <p:cNvPr id="124" name="Group 109"/>
              <p:cNvGrpSpPr/>
              <p:nvPr/>
            </p:nvGrpSpPr>
            <p:grpSpPr>
              <a:xfrm>
                <a:off x="2051720" y="5517232"/>
                <a:ext cx="288032" cy="552510"/>
                <a:chOff x="3563888" y="5610726"/>
                <a:chExt cx="288032" cy="552510"/>
              </a:xfrm>
            </p:grpSpPr>
            <p:sp>
              <p:nvSpPr>
                <p:cNvPr id="12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572272" y="5763126"/>
                  <a:ext cx="279648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2000" dirty="0" smtClean="0">
                      <a:latin typeface="Calibri" pitchFamily="34" charset="0"/>
                      <a:ea typeface="Chalkboard" charset="0"/>
                      <a:cs typeface="Chalkboard" charset="0"/>
                      <a:sym typeface="Symbol"/>
                    </a:rPr>
                    <a:t>=</a:t>
                  </a:r>
                  <a:endParaRPr lang="en-US" sz="2800" baseline="30000" dirty="0" smtClean="0">
                    <a:latin typeface="Calibri" pitchFamily="34" charset="0"/>
                    <a:ea typeface="Chalkboard" charset="0"/>
                    <a:cs typeface="Chalkboard" charset="0"/>
                  </a:endParaRPr>
                </a:p>
              </p:txBody>
            </p:sp>
            <p:sp>
              <p:nvSpPr>
                <p:cNvPr id="12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563888" y="5610726"/>
                  <a:ext cx="279648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2000" dirty="0" smtClean="0">
                      <a:latin typeface="Calibri" pitchFamily="34" charset="0"/>
                      <a:ea typeface="Chalkboard" charset="0"/>
                      <a:cs typeface="Chalkboard" charset="0"/>
                      <a:sym typeface="Symbol"/>
                    </a:rPr>
                    <a:t>?</a:t>
                  </a:r>
                  <a:endParaRPr lang="en-US" sz="2800" baseline="30000" dirty="0" smtClean="0">
                    <a:latin typeface="Calibri" pitchFamily="34" charset="0"/>
                    <a:ea typeface="Chalkboard" charset="0"/>
                    <a:cs typeface="Chalkboard" charset="0"/>
                  </a:endParaRPr>
                </a:p>
              </p:txBody>
            </p:sp>
          </p:grpSp>
        </p:grpSp>
        <p:cxnSp>
          <p:nvCxnSpPr>
            <p:cNvPr id="122" name="Straight Arrow Connector 121"/>
            <p:cNvCxnSpPr/>
            <p:nvPr/>
          </p:nvCxnSpPr>
          <p:spPr>
            <a:xfrm>
              <a:off x="4932040" y="4221088"/>
              <a:ext cx="7920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5012432" y="2149406"/>
            <a:ext cx="1287760" cy="544126"/>
            <a:chOff x="4932040" y="4941168"/>
            <a:chExt cx="1287760" cy="544126"/>
          </a:xfrm>
        </p:grpSpPr>
        <p:grpSp>
          <p:nvGrpSpPr>
            <p:cNvPr id="128" name="Group 110"/>
            <p:cNvGrpSpPr/>
            <p:nvPr/>
          </p:nvGrpSpPr>
          <p:grpSpPr>
            <a:xfrm>
              <a:off x="4932040" y="4941168"/>
              <a:ext cx="1287760" cy="544126"/>
              <a:chOff x="1475656" y="5504130"/>
              <a:chExt cx="1287760" cy="544126"/>
            </a:xfrm>
          </p:grpSpPr>
          <p:sp>
            <p:nvSpPr>
              <p:cNvPr id="130" name="Text Box 7"/>
              <p:cNvSpPr txBox="1">
                <a:spLocks noChangeArrowheads="1"/>
              </p:cNvSpPr>
              <p:nvPr/>
            </p:nvSpPr>
            <p:spPr bwMode="auto">
              <a:xfrm>
                <a:off x="1475656" y="5610726"/>
                <a:ext cx="128776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G(s</a:t>
                </a:r>
                <a:r>
                  <a:rPr lang="en-US" sz="2000" baseline="-25000" dirty="0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2</a:t>
                </a:r>
                <a:r>
                  <a:rPr lang="en-US" sz="2000" baseline="-10000" dirty="0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n</a:t>
                </a:r>
                <a:r>
                  <a:rPr lang="en-US" sz="2000" dirty="0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)     y</a:t>
                </a:r>
                <a:endParaRPr lang="en-US" sz="2800" baseline="30000" dirty="0" smtClean="0"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  <p:grpSp>
            <p:nvGrpSpPr>
              <p:cNvPr id="131" name="Group 109"/>
              <p:cNvGrpSpPr/>
              <p:nvPr/>
            </p:nvGrpSpPr>
            <p:grpSpPr>
              <a:xfrm>
                <a:off x="2051720" y="5504130"/>
                <a:ext cx="288032" cy="544126"/>
                <a:chOff x="3563888" y="5597624"/>
                <a:chExt cx="288032" cy="544126"/>
              </a:xfrm>
            </p:grpSpPr>
            <p:sp>
              <p:nvSpPr>
                <p:cNvPr id="13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572272" y="5741640"/>
                  <a:ext cx="279648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2000" dirty="0" smtClean="0">
                      <a:latin typeface="Calibri" pitchFamily="34" charset="0"/>
                      <a:ea typeface="Chalkboard" charset="0"/>
                      <a:cs typeface="Chalkboard" charset="0"/>
                      <a:sym typeface="Symbol"/>
                    </a:rPr>
                    <a:t>=</a:t>
                  </a:r>
                  <a:endParaRPr lang="en-US" sz="2800" baseline="30000" dirty="0" smtClean="0">
                    <a:latin typeface="Calibri" pitchFamily="34" charset="0"/>
                    <a:ea typeface="Chalkboard" charset="0"/>
                    <a:cs typeface="Chalkboard" charset="0"/>
                  </a:endParaRPr>
                </a:p>
              </p:txBody>
            </p:sp>
            <p:sp>
              <p:nvSpPr>
                <p:cNvPr id="13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563888" y="5597624"/>
                  <a:ext cx="279648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2000" dirty="0" smtClean="0">
                      <a:latin typeface="Calibri" pitchFamily="34" charset="0"/>
                      <a:ea typeface="Chalkboard" charset="0"/>
                      <a:cs typeface="Chalkboard" charset="0"/>
                      <a:sym typeface="Symbol"/>
                    </a:rPr>
                    <a:t>?</a:t>
                  </a:r>
                  <a:endParaRPr lang="en-US" sz="2800" baseline="30000" dirty="0" smtClean="0">
                    <a:latin typeface="Calibri" pitchFamily="34" charset="0"/>
                    <a:ea typeface="Chalkboard" charset="0"/>
                    <a:cs typeface="Chalkboard" charset="0"/>
                  </a:endParaRPr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>
              <a:off x="5012432" y="5386318"/>
              <a:ext cx="7920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 Box 7"/>
          <p:cNvSpPr txBox="1">
            <a:spLocks noChangeArrowheads="1"/>
          </p:cNvSpPr>
          <p:nvPr/>
        </p:nvSpPr>
        <p:spPr bwMode="auto">
          <a:xfrm>
            <a:off x="6236568" y="1772816"/>
            <a:ext cx="5676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Yes</a:t>
            </a:r>
            <a:endParaRPr lang="en-US" sz="2800" baseline="300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36" name="Text Box 7"/>
          <p:cNvSpPr txBox="1">
            <a:spLocks noChangeArrowheads="1"/>
          </p:cNvSpPr>
          <p:nvPr/>
        </p:nvSpPr>
        <p:spPr bwMode="auto">
          <a:xfrm>
            <a:off x="6804248" y="1074222"/>
            <a:ext cx="14317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D outputs 1</a:t>
            </a:r>
            <a:endParaRPr lang="en-US" sz="2800" baseline="300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37" name="Text Box 7"/>
          <p:cNvSpPr txBox="1">
            <a:spLocks noChangeArrowheads="1"/>
          </p:cNvSpPr>
          <p:nvPr/>
        </p:nvSpPr>
        <p:spPr bwMode="auto">
          <a:xfrm>
            <a:off x="6835218" y="1480173"/>
            <a:ext cx="20078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i.e., Label y is pseudorandom</a:t>
            </a:r>
            <a:endParaRPr lang="en-US" sz="2800" baseline="300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38" name="Text Box 7"/>
          <p:cNvSpPr txBox="1">
            <a:spLocks noChangeArrowheads="1"/>
          </p:cNvSpPr>
          <p:nvPr/>
        </p:nvSpPr>
        <p:spPr bwMode="auto">
          <a:xfrm>
            <a:off x="893826" y="3198167"/>
            <a:ext cx="19499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Pr [D(r) = 1] </a:t>
            </a:r>
            <a:r>
              <a:rPr lang="en-US" altLang="zh-CN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&lt;=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 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2060104" y="4437112"/>
            <a:ext cx="3448000" cy="584775"/>
            <a:chOff x="4283968" y="5805264"/>
            <a:chExt cx="3448000" cy="584775"/>
          </a:xfrm>
        </p:grpSpPr>
        <p:sp>
          <p:nvSpPr>
            <p:cNvPr id="146" name="Text Box 7"/>
            <p:cNvSpPr txBox="1">
              <a:spLocks noChangeArrowheads="1"/>
            </p:cNvSpPr>
            <p:nvPr/>
          </p:nvSpPr>
          <p:spPr bwMode="auto">
            <a:xfrm>
              <a:off x="5791817" y="5805264"/>
              <a:ext cx="248524" cy="580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3200" dirty="0" smtClean="0">
                  <a:latin typeface="Calibri" pitchFamily="34" charset="0"/>
                  <a:ea typeface="Chalkboard" charset="0"/>
                  <a:cs typeface="Chalkboard" charset="0"/>
                </a:rPr>
                <a:t>-</a:t>
              </a: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4283968" y="5805264"/>
              <a:ext cx="3448000" cy="584775"/>
              <a:chOff x="4283968" y="5805264"/>
              <a:chExt cx="3448000" cy="584775"/>
            </a:xfrm>
          </p:grpSpPr>
          <p:sp>
            <p:nvSpPr>
              <p:cNvPr id="144" name="Text Box 7"/>
              <p:cNvSpPr txBox="1">
                <a:spLocks noChangeArrowheads="1"/>
              </p:cNvSpPr>
              <p:nvPr/>
            </p:nvSpPr>
            <p:spPr bwMode="auto">
              <a:xfrm>
                <a:off x="4491608" y="5900465"/>
                <a:ext cx="144016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FF"/>
                    </a:solidFill>
                    <a:latin typeface="Calibri" pitchFamily="34" charset="0"/>
                    <a:ea typeface="Chalkboard" charset="0"/>
                    <a:cs typeface="Chalkboard" charset="0"/>
                  </a:rPr>
                  <a:t>Pr [D(r) = 1]</a:t>
                </a:r>
              </a:p>
            </p:txBody>
          </p:sp>
          <p:sp>
            <p:nvSpPr>
              <p:cNvPr id="145" name="Text Box 7"/>
              <p:cNvSpPr txBox="1">
                <a:spLocks noChangeArrowheads="1"/>
              </p:cNvSpPr>
              <p:nvPr/>
            </p:nvSpPr>
            <p:spPr bwMode="auto">
              <a:xfrm>
                <a:off x="5940152" y="5898758"/>
                <a:ext cx="178762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FF0000"/>
                    </a:solidFill>
                    <a:latin typeface="Calibri" pitchFamily="34" charset="0"/>
                    <a:ea typeface="Chalkboard" charset="0"/>
                    <a:cs typeface="Chalkboard" charset="0"/>
                  </a:rPr>
                  <a:t>Pr [D(G(s)) = 1]</a:t>
                </a:r>
              </a:p>
            </p:txBody>
          </p:sp>
          <p:sp>
            <p:nvSpPr>
              <p:cNvPr id="147" name="Text Box 7"/>
              <p:cNvSpPr txBox="1">
                <a:spLocks noChangeArrowheads="1"/>
              </p:cNvSpPr>
              <p:nvPr/>
            </p:nvSpPr>
            <p:spPr bwMode="auto">
              <a:xfrm>
                <a:off x="4283968" y="5805264"/>
                <a:ext cx="288032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3200" dirty="0" smtClean="0">
                    <a:latin typeface="Calibri" pitchFamily="34" charset="0"/>
                    <a:ea typeface="Chalkboard" charset="0"/>
                    <a:cs typeface="Chalkboard" charset="0"/>
                  </a:rPr>
                  <a:t>|</a:t>
                </a:r>
              </a:p>
            </p:txBody>
          </p:sp>
          <p:sp>
            <p:nvSpPr>
              <p:cNvPr id="148" name="Text Box 7"/>
              <p:cNvSpPr txBox="1">
                <a:spLocks noChangeArrowheads="1"/>
              </p:cNvSpPr>
              <p:nvPr/>
            </p:nvSpPr>
            <p:spPr bwMode="auto">
              <a:xfrm>
                <a:off x="7443936" y="5805264"/>
                <a:ext cx="288032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3200" dirty="0" smtClean="0">
                    <a:latin typeface="Calibri" pitchFamily="34" charset="0"/>
                    <a:ea typeface="Chalkboard" charset="0"/>
                    <a:cs typeface="Chalkboard" charset="0"/>
                  </a:rPr>
                  <a:t>|</a:t>
                </a:r>
              </a:p>
            </p:txBody>
          </p:sp>
        </p:grpSp>
      </p:grpSp>
      <p:sp>
        <p:nvSpPr>
          <p:cNvPr id="149" name="Text Box 7"/>
          <p:cNvSpPr txBox="1">
            <a:spLocks noChangeArrowheads="1"/>
          </p:cNvSpPr>
          <p:nvPr/>
        </p:nvSpPr>
        <p:spPr bwMode="auto">
          <a:xfrm>
            <a:off x="5508104" y="4532313"/>
            <a:ext cx="1584176" cy="4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&gt;= 1 – 2</a:t>
            </a:r>
            <a:r>
              <a:rPr lang="en-US" sz="3200" baseline="30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-n</a:t>
            </a:r>
            <a:endParaRPr lang="en-US" sz="3200" baseline="300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50" name="Text Box 7"/>
          <p:cNvSpPr txBox="1">
            <a:spLocks noChangeArrowheads="1"/>
          </p:cNvSpPr>
          <p:nvPr/>
        </p:nvSpPr>
        <p:spPr bwMode="auto">
          <a:xfrm>
            <a:off x="905554" y="3634617"/>
            <a:ext cx="1872208" cy="4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r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</a:t>
            </a:r>
            <a:r>
              <a:rPr lang="en-US" sz="2000" baseline="-25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 {0,1}</a:t>
            </a:r>
            <a:r>
              <a:rPr lang="en-US" sz="3200" baseline="30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2n</a:t>
            </a:r>
            <a:endParaRPr lang="en-US" sz="3200" baseline="30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51" name="Text Box 7"/>
          <p:cNvSpPr txBox="1">
            <a:spLocks noChangeArrowheads="1"/>
          </p:cNvSpPr>
          <p:nvPr/>
        </p:nvSpPr>
        <p:spPr bwMode="auto">
          <a:xfrm>
            <a:off x="2453726" y="3195819"/>
            <a:ext cx="648072" cy="4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2</a:t>
            </a:r>
            <a:r>
              <a:rPr lang="en-US" sz="3200" baseline="30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-n</a:t>
            </a:r>
          </a:p>
        </p:txBody>
      </p: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5895764" y="3160131"/>
            <a:ext cx="23402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Pr [D(G(s)) = 1] = </a:t>
            </a: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7740352" y="3172906"/>
            <a:ext cx="360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1</a:t>
            </a:r>
            <a:endParaRPr lang="en-US" sz="3200" baseline="300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54" name="Text Box 7"/>
          <p:cNvSpPr txBox="1">
            <a:spLocks noChangeArrowheads="1"/>
          </p:cNvSpPr>
          <p:nvPr/>
        </p:nvSpPr>
        <p:spPr bwMode="auto">
          <a:xfrm>
            <a:off x="5967772" y="3561401"/>
            <a:ext cx="1368152" cy="4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s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</a:t>
            </a:r>
            <a:r>
              <a:rPr lang="en-US" sz="2000" baseline="-25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 {0,1}</a:t>
            </a:r>
            <a:r>
              <a:rPr lang="en-US" sz="3200" baseline="30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endParaRPr lang="en-US" sz="3200" baseline="300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55" name="Text Box 7"/>
          <p:cNvSpPr txBox="1">
            <a:spLocks noChangeArrowheads="1"/>
          </p:cNvSpPr>
          <p:nvPr/>
        </p:nvSpPr>
        <p:spPr bwMode="auto">
          <a:xfrm>
            <a:off x="5436096" y="5157737"/>
            <a:ext cx="17918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Non-negligible</a:t>
            </a:r>
            <a:endParaRPr lang="en-US" sz="2800" baseline="300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395536" y="5551916"/>
            <a:ext cx="8144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 must be large enough so that brute force is impossible</a:t>
            </a:r>
            <a:endParaRPr lang="en-US" sz="2800" baseline="300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63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4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Cryptography-Lect5.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9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7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5" grpId="0"/>
      <p:bldP spid="96" grpId="0"/>
      <p:bldP spid="135" grpId="0"/>
      <p:bldP spid="136" grpId="0"/>
      <p:bldP spid="137" grpId="0"/>
      <p:bldP spid="13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8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 $a = \frac{b}{c}$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RPITA@YFGMNGSFUVWXY5M7" val="3077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40738</TotalTime>
  <Words>1035</Words>
  <Application>Microsoft Office PowerPoint</Application>
  <PresentationFormat>全屏显示(4:3)</PresentationFormat>
  <Paragraphs>224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Bradley Hand</vt:lpstr>
      <vt:lpstr>Chalkboard</vt:lpstr>
      <vt:lpstr>华文楷体</vt:lpstr>
      <vt:lpstr>宋体</vt:lpstr>
      <vt:lpstr>Arial</vt:lpstr>
      <vt:lpstr>Calibri</vt:lpstr>
      <vt:lpstr>Century Gothic</vt:lpstr>
      <vt:lpstr>Comic Sans MS</vt:lpstr>
      <vt:lpstr>Symbol</vt:lpstr>
      <vt:lpstr>Default Design</vt:lpstr>
      <vt:lpstr>L5.2: Pseudorandom Generator 第5.2讲：伪随机发生器</vt:lpstr>
      <vt:lpstr>Recall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ARPITA PATRA</dc:creator>
  <cp:lastModifiedBy>Jiang</cp:lastModifiedBy>
  <cp:revision>3351</cp:revision>
  <dcterms:created xsi:type="dcterms:W3CDTF">2003-02-23T15:18:48Z</dcterms:created>
  <dcterms:modified xsi:type="dcterms:W3CDTF">2018-09-29T02:10:20Z</dcterms:modified>
</cp:coreProperties>
</file>