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1655" r:id="rId2"/>
    <p:sldId id="1632" r:id="rId3"/>
    <p:sldId id="1634" r:id="rId4"/>
    <p:sldId id="1606" r:id="rId5"/>
    <p:sldId id="1633" r:id="rId6"/>
    <p:sldId id="1652" r:id="rId7"/>
    <p:sldId id="1658" r:id="rId8"/>
    <p:sldId id="1637" r:id="rId9"/>
    <p:sldId id="1602" r:id="rId10"/>
    <p:sldId id="1603" r:id="rId11"/>
    <p:sldId id="1604" r:id="rId12"/>
    <p:sldId id="1657" r:id="rId13"/>
  </p:sldIdLst>
  <p:sldSz cx="9144000" cy="6858000" type="screen4x3"/>
  <p:notesSz cx="6858000" cy="9144000"/>
  <p:custDataLst>
    <p:tags r:id="rId16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D2F5FA"/>
    <a:srgbClr val="FFFF99"/>
    <a:srgbClr val="009900"/>
    <a:srgbClr val="5E1EFE"/>
    <a:srgbClr val="0B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/>
    <p:restoredTop sz="92886" autoAdjust="0"/>
  </p:normalViewPr>
  <p:slideViewPr>
    <p:cSldViewPr>
      <p:cViewPr varScale="1">
        <p:scale>
          <a:sx n="107" d="100"/>
          <a:sy n="107" d="100"/>
        </p:scale>
        <p:origin x="21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0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One way of showing a</a:t>
            </a:r>
            <a:r>
              <a:rPr lang="en-US" baseline="0" dirty="0" smtClean="0">
                <a:latin typeface="Arial" pitchFamily="34" charset="0"/>
              </a:rPr>
              <a:t> security notion is stronger than another notion is to find a scheme that is secure according to the second notion but insure according to the first notion. Demonstrates two things: first proof and assumption not enough, right definition is </a:t>
            </a:r>
            <a:r>
              <a:rPr lang="en-US" baseline="0" dirty="0" err="1" smtClean="0">
                <a:latin typeface="Arial" pitchFamily="34" charset="0"/>
              </a:rPr>
              <a:t>important..Determinism</a:t>
            </a:r>
            <a:r>
              <a:rPr lang="en-US" baseline="0" dirty="0" smtClean="0">
                <a:latin typeface="Arial" pitchFamily="34" charset="0"/>
              </a:rPr>
              <a:t> has limited power.. Randomization gives power.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3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3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8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5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4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6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3215-153E-4E3A-A901-ABFB8B1CA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90CF6-063B-449F-AF39-BC65D092E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EB6-CDC5-43FD-BFD3-395C88D5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BBA9-4B45-4292-A544-67C8E2D87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1792-1717-47F0-BD5D-A0E0C3487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A6C7-B263-4F84-83FA-F561BF078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0EC0-6463-47D0-8938-6DCBECA8C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1976-2E34-413D-BF40-6B1BB995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862-AB8E-40C7-A972-72DB392E5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34D9-8BBE-4260-AF18-FE816C34A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17F0-CB02-456E-9D9A-E773A8B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Thur, 27/9/2018</a:t>
            </a:r>
            <a:endParaRPr lang="en-US" dirty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Cryptography-Lect6</a:t>
            </a:r>
            <a:endParaRPr lang="en-US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ED15D35-8EA9-40A1-BB85-63C4DE870A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1560" y="5942971"/>
            <a:ext cx="757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Most of the slides come from http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://drona.csa.iisc.ernet.in/~arpita/Cryptography17.html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矩形 11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3" name="Picture 9" descr="工业大学名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8" name="灯片编号占位符 2"/>
          <p:cNvSpPr txBox="1">
            <a:spLocks/>
          </p:cNvSpPr>
          <p:nvPr/>
        </p:nvSpPr>
        <p:spPr bwMode="auto">
          <a:xfrm>
            <a:off x="8280216" y="6389241"/>
            <a:ext cx="406584" cy="3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itchFamily="34" charset="0"/>
              </a:rPr>
              <a:t>L6: </a:t>
            </a:r>
            <a:r>
              <a:rPr lang="en-US" sz="3200" dirty="0" smtClean="0">
                <a:latin typeface="Calibri" pitchFamily="34" charset="0"/>
              </a:rPr>
              <a:t>COA-secure PRG-based</a:t>
            </a:r>
            <a:r>
              <a:rPr lang="en-US" altLang="zh-CN" sz="3200" dirty="0" smtClean="0">
                <a:latin typeface="Calibri" pitchFamily="34" charset="0"/>
              </a:rPr>
              <a:t> </a:t>
            </a:r>
            <a:r>
              <a:rPr lang="en-US" altLang="zh-CN" sz="3200" dirty="0">
                <a:latin typeface="Calibri" pitchFamily="34" charset="0"/>
              </a:rPr>
              <a:t>SKE</a:t>
            </a:r>
            <a:br>
              <a:rPr lang="en-US" altLang="zh-CN" sz="3200" dirty="0">
                <a:latin typeface="Calibri" pitchFamily="34" charset="0"/>
              </a:rPr>
            </a:br>
            <a:r>
              <a:rPr lang="zh-CN" altLang="en-US" sz="3200" dirty="0" smtClean="0">
                <a:latin typeface="Calibri" pitchFamily="34" charset="0"/>
              </a:rPr>
              <a:t>第</a:t>
            </a:r>
            <a:r>
              <a:rPr lang="en-US" altLang="zh-CN" sz="3200" dirty="0" smtClean="0">
                <a:latin typeface="Calibri" pitchFamily="34" charset="0"/>
              </a:rPr>
              <a:t>6</a:t>
            </a:r>
            <a:r>
              <a:rPr lang="zh-CN" altLang="en-US" sz="3200" dirty="0" smtClean="0">
                <a:latin typeface="Calibri" pitchFamily="34" charset="0"/>
              </a:rPr>
              <a:t>讲</a:t>
            </a:r>
            <a:r>
              <a:rPr lang="zh-CN" altLang="en-US" sz="3200" dirty="0" smtClean="0">
                <a:latin typeface="Calibri" pitchFamily="34" charset="0"/>
              </a:rPr>
              <a:t>：</a:t>
            </a:r>
            <a:r>
              <a:rPr lang="en-US" altLang="zh-CN" sz="3200" dirty="0" smtClean="0">
                <a:latin typeface="Calibri" pitchFamily="34" charset="0"/>
              </a:rPr>
              <a:t>COA</a:t>
            </a:r>
            <a:r>
              <a:rPr lang="zh-CN" altLang="en-US" sz="3200" dirty="0" smtClean="0">
                <a:latin typeface="Calibri" pitchFamily="34" charset="0"/>
              </a:rPr>
              <a:t>安全的基于伪随机生成器的对称加密</a:t>
            </a:r>
            <a:endParaRPr lang="zh-CN" altLang="en-US" sz="3200" dirty="0">
              <a:latin typeface="Calibri" pitchFamily="34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Lecturer: Zoe L. JIANG</a:t>
            </a:r>
            <a:r>
              <a:rPr lang="zh-CN" altLang="en-US" dirty="0" smtClean="0">
                <a:latin typeface="Calibri" pitchFamily="34" charset="0"/>
              </a:rPr>
              <a:t>蒋琳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3159024" y="5042370"/>
            <a:ext cx="247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itchFamily="34" charset="0"/>
              </a:rPr>
              <a:t>A309</a:t>
            </a:r>
          </a:p>
          <a:p>
            <a:pPr algn="ctr"/>
            <a:r>
              <a:rPr lang="en-US" altLang="zh-CN" dirty="0" smtClean="0">
                <a:latin typeface="Calibri" pitchFamily="34" charset="0"/>
              </a:rPr>
              <a:t>Sept 26, 2018, 8:00-9:45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44624"/>
            <a:ext cx="8496944" cy="936104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Relation between Multiple-message and Single-message Security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3528" y="1146230"/>
            <a:ext cx="8609148" cy="842610"/>
            <a:chOff x="323528" y="1146230"/>
            <a:chExt cx="8609148" cy="842610"/>
          </a:xfrm>
        </p:grpSpPr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323528" y="1365775"/>
              <a:ext cx="86091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charset="2"/>
                <a:buChar char="q"/>
              </a:pPr>
              <a:r>
                <a:rPr lang="en-US" sz="2000" dirty="0" smtClean="0">
                  <a:latin typeface="Chalkboard"/>
                  <a:sym typeface="Symbol"/>
                </a:rPr>
                <a:t>Experiment                  is a </a:t>
              </a:r>
              <a:r>
                <a:rPr lang="en-US" sz="2000" dirty="0" smtClean="0">
                  <a:solidFill>
                    <a:srgbClr val="0000FF"/>
                  </a:solidFill>
                  <a:latin typeface="Chalkboard"/>
                  <a:sym typeface="Symbol"/>
                </a:rPr>
                <a:t>special case </a:t>
              </a:r>
              <a:r>
                <a:rPr lang="en-US" sz="2000" dirty="0" smtClean="0">
                  <a:latin typeface="Chalkboard"/>
                  <a:sym typeface="Symbol"/>
                </a:rPr>
                <a:t>of</a:t>
              </a:r>
              <a:endParaRPr lang="en-US" sz="20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04120" y="1196752"/>
              <a:ext cx="1503784" cy="792088"/>
              <a:chOff x="1708448" y="3284984"/>
              <a:chExt cx="1503784" cy="792088"/>
            </a:xfrm>
          </p:grpSpPr>
          <p:sp>
            <p:nvSpPr>
              <p:cNvPr id="83" name="Text Box 7"/>
              <p:cNvSpPr txBox="1">
                <a:spLocks noChangeArrowheads="1"/>
              </p:cNvSpPr>
              <p:nvPr/>
            </p:nvSpPr>
            <p:spPr bwMode="auto">
              <a:xfrm>
                <a:off x="1708448" y="3501008"/>
                <a:ext cx="15037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err="1" smtClean="0">
                    <a:latin typeface="Chalkboard"/>
                  </a:rPr>
                  <a:t>PrivK</a:t>
                </a:r>
                <a:r>
                  <a:rPr lang="en-US" sz="1600" dirty="0" smtClean="0">
                    <a:latin typeface="Chalkboard"/>
                  </a:rPr>
                  <a:t>     (n)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sp>
            <p:nvSpPr>
              <p:cNvPr id="96" name="Text Box 7"/>
              <p:cNvSpPr txBox="1">
                <a:spLocks noChangeArrowheads="1"/>
              </p:cNvSpPr>
              <p:nvPr/>
            </p:nvSpPr>
            <p:spPr bwMode="auto">
              <a:xfrm>
                <a:off x="2060104" y="3738518"/>
                <a:ext cx="6396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</a:rPr>
                  <a:t>A, </a:t>
                </a:r>
                <a:r>
                  <a:rPr lang="en-US" sz="1600" dirty="0" smtClean="0">
                    <a:latin typeface="Chalkboard"/>
                    <a:sym typeface="Symbol"/>
                  </a:rPr>
                  <a:t>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sp>
            <p:nvSpPr>
              <p:cNvPr id="97" name="Text Box 7"/>
              <p:cNvSpPr txBox="1">
                <a:spLocks noChangeArrowheads="1"/>
              </p:cNvSpPr>
              <p:nvPr/>
            </p:nvSpPr>
            <p:spPr bwMode="auto">
              <a:xfrm>
                <a:off x="2132112" y="3284984"/>
                <a:ext cx="6396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err="1" smtClean="0">
                    <a:latin typeface="Chalkboard"/>
                  </a:rPr>
                  <a:t>coa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732512" y="1146230"/>
              <a:ext cx="1575792" cy="842610"/>
              <a:chOff x="1708448" y="3234462"/>
              <a:chExt cx="1575792" cy="842610"/>
            </a:xfrm>
          </p:grpSpPr>
          <p:sp>
            <p:nvSpPr>
              <p:cNvPr id="99" name="Text Box 7"/>
              <p:cNvSpPr txBox="1">
                <a:spLocks noChangeArrowheads="1"/>
              </p:cNvSpPr>
              <p:nvPr/>
            </p:nvSpPr>
            <p:spPr bwMode="auto">
              <a:xfrm>
                <a:off x="1708448" y="3501008"/>
                <a:ext cx="15037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err="1" smtClean="0">
                    <a:latin typeface="Chalkboard"/>
                  </a:rPr>
                  <a:t>PrivK</a:t>
                </a:r>
                <a:r>
                  <a:rPr lang="en-US" sz="1600" dirty="0" smtClean="0">
                    <a:latin typeface="Chalkboard"/>
                  </a:rPr>
                  <a:t>     (n)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sp>
            <p:nvSpPr>
              <p:cNvPr id="100" name="Text Box 7"/>
              <p:cNvSpPr txBox="1">
                <a:spLocks noChangeArrowheads="1"/>
              </p:cNvSpPr>
              <p:nvPr/>
            </p:nvSpPr>
            <p:spPr bwMode="auto">
              <a:xfrm>
                <a:off x="2060104" y="3738518"/>
                <a:ext cx="6396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</a:rPr>
                  <a:t>A, </a:t>
                </a:r>
                <a:r>
                  <a:rPr lang="en-US" sz="1600" dirty="0" smtClean="0">
                    <a:latin typeface="Chalkboard"/>
                    <a:sym typeface="Symbol"/>
                  </a:rPr>
                  <a:t>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/>
            </p:nvSpPr>
            <p:spPr bwMode="auto">
              <a:xfrm>
                <a:off x="2060104" y="3234462"/>
                <a:ext cx="122413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err="1" smtClean="0">
                    <a:latin typeface="Chalkboard"/>
                  </a:rPr>
                  <a:t>coa-mult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15380" y="2060848"/>
            <a:ext cx="8609148" cy="792088"/>
            <a:chOff x="715380" y="2132856"/>
            <a:chExt cx="8609148" cy="792088"/>
          </a:xfrm>
        </p:grpSpPr>
        <p:grpSp>
          <p:nvGrpSpPr>
            <p:cNvPr id="102" name="Group 101"/>
            <p:cNvGrpSpPr/>
            <p:nvPr/>
          </p:nvGrpSpPr>
          <p:grpSpPr>
            <a:xfrm>
              <a:off x="715380" y="2132856"/>
              <a:ext cx="8609148" cy="792088"/>
              <a:chOff x="283332" y="1196752"/>
              <a:chExt cx="8609148" cy="792088"/>
            </a:xfrm>
          </p:grpSpPr>
          <p:sp>
            <p:nvSpPr>
              <p:cNvPr id="103" name="Text Box 7"/>
              <p:cNvSpPr txBox="1">
                <a:spLocks noChangeArrowheads="1"/>
              </p:cNvSpPr>
              <p:nvPr/>
            </p:nvSpPr>
            <p:spPr bwMode="auto">
              <a:xfrm>
                <a:off x="283332" y="1372706"/>
                <a:ext cx="860914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sz="2000" dirty="0" smtClean="0">
                    <a:latin typeface="Chalkboard"/>
                    <a:sym typeface="Symbol"/>
                  </a:rPr>
                  <a:t>                 is the same as                     with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|M</a:t>
                </a:r>
                <a:r>
                  <a:rPr lang="en-US" sz="2000" baseline="-25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0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| = |M</a:t>
                </a:r>
                <a:r>
                  <a:rPr lang="en-US" sz="2000" baseline="-25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1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| = 1 </a:t>
                </a:r>
                <a:endParaRPr lang="en-US" sz="2000" dirty="0" smtClean="0">
                  <a:solidFill>
                    <a:srgbClr val="FF0000"/>
                  </a:solidFill>
                  <a:latin typeface="Chalkboard"/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683568" y="1196752"/>
                <a:ext cx="1503784" cy="792088"/>
                <a:chOff x="187896" y="3284984"/>
                <a:chExt cx="1503784" cy="792088"/>
              </a:xfrm>
            </p:grpSpPr>
            <p:sp>
              <p:nvSpPr>
                <p:cNvPr id="1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7896" y="3501008"/>
                  <a:ext cx="150378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err="1" smtClean="0">
                      <a:latin typeface="Chalkboard"/>
                    </a:rPr>
                    <a:t>PrivK</a:t>
                  </a:r>
                  <a:r>
                    <a:rPr lang="en-US" sz="1600" dirty="0" smtClean="0">
                      <a:latin typeface="Chalkboard"/>
                    </a:rPr>
                    <a:t>     (n)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1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39552" y="3738518"/>
                  <a:ext cx="63968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</a:rPr>
                    <a:t>A, </a:t>
                  </a:r>
                  <a:r>
                    <a:rPr lang="en-US" sz="1600" dirty="0" smtClean="0">
                      <a:latin typeface="Chalkboard"/>
                      <a:sym typeface="Symbol"/>
                    </a:rPr>
                    <a:t>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11560" y="3284984"/>
                  <a:ext cx="63968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err="1" smtClean="0">
                      <a:latin typeface="Chalkboard"/>
                    </a:rPr>
                    <a:t>coa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3644280" y="1196752"/>
                <a:ext cx="1503784" cy="792088"/>
                <a:chOff x="-379784" y="3284984"/>
                <a:chExt cx="1503784" cy="792088"/>
              </a:xfrm>
            </p:grpSpPr>
            <p:sp>
              <p:nvSpPr>
                <p:cNvPr id="1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379784" y="3501008"/>
                  <a:ext cx="150378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err="1" smtClean="0">
                      <a:latin typeface="Chalkboard"/>
                    </a:rPr>
                    <a:t>PrivK</a:t>
                  </a:r>
                  <a:r>
                    <a:rPr lang="en-US" sz="1600" dirty="0" smtClean="0">
                      <a:latin typeface="Chalkboard"/>
                    </a:rPr>
                    <a:t>     (n)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36512" y="3738518"/>
                  <a:ext cx="63968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</a:rPr>
                    <a:t>A, </a:t>
                  </a:r>
                  <a:r>
                    <a:rPr lang="en-US" sz="1600" dirty="0" smtClean="0">
                      <a:latin typeface="Chalkboard"/>
                      <a:sym typeface="Symbol"/>
                    </a:rPr>
                    <a:t>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0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28128" y="3284984"/>
                  <a:ext cx="101649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err="1" smtClean="0">
                      <a:latin typeface="Chalkboard"/>
                    </a:rPr>
                    <a:t>coa-mult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  <p:sp>
          <p:nvSpPr>
            <p:cNvPr id="112" name="Text Box 7"/>
            <p:cNvSpPr txBox="1">
              <a:spLocks noChangeArrowheads="1"/>
            </p:cNvSpPr>
            <p:nvPr/>
          </p:nvSpPr>
          <p:spPr bwMode="auto">
            <a:xfrm>
              <a:off x="6012160" y="2132856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/>
                  <a:sym typeface="Symbol"/>
                </a:rPr>
                <a:t>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  <p:sp>
          <p:nvSpPr>
            <p:cNvPr id="113" name="Text Box 7"/>
            <p:cNvSpPr txBox="1">
              <a:spLocks noChangeArrowheads="1"/>
            </p:cNvSpPr>
            <p:nvPr/>
          </p:nvSpPr>
          <p:spPr bwMode="auto">
            <a:xfrm>
              <a:off x="6804248" y="2154342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/>
                  <a:sym typeface="Symbol"/>
                </a:rPr>
                <a:t>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</p:grp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323528" y="3068960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halkboard"/>
                <a:sym typeface="Symbol"/>
              </a:rPr>
              <a:t>Any cipher which is </a:t>
            </a:r>
            <a:r>
              <a:rPr lang="en-US" sz="2000" dirty="0" err="1" smtClean="0">
                <a:latin typeface="Chalkboard"/>
                <a:sym typeface="Symbol"/>
              </a:rPr>
              <a:t>coa</a:t>
            </a:r>
            <a:r>
              <a:rPr lang="en-US" sz="2000" dirty="0" smtClean="0">
                <a:latin typeface="Chalkboard"/>
                <a:sym typeface="Symbol"/>
              </a:rPr>
              <a:t>-</a:t>
            </a:r>
            <a:r>
              <a:rPr lang="en-US" sz="2000" dirty="0" err="1" smtClean="0">
                <a:latin typeface="Chalkboard"/>
                <a:sym typeface="Symbol"/>
              </a:rPr>
              <a:t>mult</a:t>
            </a:r>
            <a:r>
              <a:rPr lang="en-US" sz="2000" dirty="0" smtClean="0">
                <a:latin typeface="Chalkboard"/>
                <a:sym typeface="Symbol"/>
              </a:rPr>
              <a:t>-secure is also </a:t>
            </a:r>
            <a:r>
              <a:rPr lang="en-US" sz="2000" dirty="0" err="1" smtClean="0">
                <a:latin typeface="Chalkboard"/>
                <a:sym typeface="Symbol"/>
              </a:rPr>
              <a:t>coa</a:t>
            </a:r>
            <a:r>
              <a:rPr lang="en-US" sz="2000" dirty="0" smtClean="0">
                <a:latin typeface="Chalkboard"/>
                <a:sym typeface="Symbol"/>
              </a:rPr>
              <a:t>-secure</a:t>
            </a:r>
            <a:endParaRPr lang="en-US" sz="2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323528" y="4449306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halkboard"/>
                <a:sym typeface="Symbol"/>
              </a:rPr>
              <a:t>What about the converse ?</a:t>
            </a:r>
            <a:endParaRPr lang="en-US" sz="2000" dirty="0" smtClean="0">
              <a:solidFill>
                <a:srgbClr val="0000FF"/>
              </a:solidFill>
              <a:latin typeface="Chalkboard"/>
            </a:endParaRPr>
          </a:p>
        </p:txBody>
      </p:sp>
      <p:pic>
        <p:nvPicPr>
          <p:cNvPr id="13" name="Picture 2" descr="https://encrypted-tbn1.gstatic.com/images?q=tbn:ANd9GcQGpeIkLg9PS_PWZVn5JEj0ROeW2vown72wa-kcKAkU_HDkybJ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177356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1147428" y="5157192"/>
            <a:ext cx="41446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Chalkboard"/>
                <a:sym typeface="Symbol"/>
              </a:rPr>
              <a:t>Not necessarily</a:t>
            </a:r>
            <a:endParaRPr lang="en-US" sz="2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5496" y="-27384"/>
            <a:ext cx="9073008" cy="936104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Multiple-message Security is Stronger than Single-message Security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5968" y="1440090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672" y="1641719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6451472" y="2492896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435284" y="170080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48"/>
          <p:cNvGrpSpPr/>
          <p:nvPr/>
        </p:nvGrpSpPr>
        <p:grpSpPr>
          <a:xfrm>
            <a:off x="7893496" y="2946431"/>
            <a:ext cx="1070992" cy="338554"/>
            <a:chOff x="7514955" y="5223801"/>
            <a:chExt cx="1207300" cy="617860"/>
          </a:xfrm>
        </p:grpSpPr>
        <p:sp>
          <p:nvSpPr>
            <p:cNvPr id="72" name="Rectangle 71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/>
              </a:endParaRPr>
            </a:p>
          </p:txBody>
        </p: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Gen(1</a:t>
              </a:r>
              <a:r>
                <a:rPr lang="en-US" sz="1600" baseline="30000" dirty="0" smtClean="0">
                  <a:latin typeface="Chalkboard"/>
                </a:rPr>
                <a:t>n</a:t>
              </a:r>
              <a:r>
                <a:rPr lang="en-US" sz="1600" dirty="0" smtClean="0">
                  <a:latin typeface="Chalkboard"/>
                </a:rPr>
                <a:t>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cxnSp>
        <p:nvCxnSpPr>
          <p:cNvPr id="74" name="Straight Connector 73"/>
          <p:cNvCxnSpPr/>
          <p:nvPr/>
        </p:nvCxnSpPr>
        <p:spPr>
          <a:xfrm flipH="1" flipV="1">
            <a:off x="7968286" y="2564904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 rot="18882211">
            <a:off x="8028988" y="2420414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k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6318" y="1412776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" name="Group 59"/>
          <p:cNvGrpSpPr/>
          <p:nvPr/>
        </p:nvGrpSpPr>
        <p:grpSpPr>
          <a:xfrm>
            <a:off x="7338104" y="1196752"/>
            <a:ext cx="1206246" cy="496249"/>
            <a:chOff x="7267392" y="1515234"/>
            <a:chExt cx="1359768" cy="90565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15234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/>
                  <a:sym typeface="Symbol"/>
                </a:rPr>
                <a:t> {0, 1}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2435284" y="2204864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979712" y="1866310"/>
            <a:ext cx="1748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/>
              </a:rPr>
              <a:t>c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 </a:t>
            </a:r>
            <a:r>
              <a:rPr lang="en-US" sz="1600" dirty="0" smtClean="0">
                <a:latin typeface="Chalkboard"/>
                <a:sym typeface="Symbol"/>
              </a:rPr>
              <a:t>:= hello  k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499162" y="2996952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431782" y="2636912"/>
            <a:ext cx="1647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= 0 if c</a:t>
            </a:r>
            <a:r>
              <a:rPr lang="en-US" sz="1600" baseline="-25000" dirty="0" smtClean="0">
                <a:latin typeface="Chalkboard"/>
                <a:sym typeface="Symbol"/>
              </a:rPr>
              <a:t>1</a:t>
            </a:r>
            <a:r>
              <a:rPr lang="en-US" sz="1600" dirty="0" smtClean="0">
                <a:latin typeface="Chalkboard"/>
                <a:sym typeface="Symbol"/>
              </a:rPr>
              <a:t> = c</a:t>
            </a:r>
            <a:r>
              <a:rPr lang="en-US" sz="1600" baseline="-25000" dirty="0" smtClean="0">
                <a:latin typeface="Chalkboard"/>
                <a:sym typeface="Symbol"/>
              </a:rPr>
              <a:t>2</a:t>
            </a:r>
            <a:endParaRPr lang="en-US" sz="1600" baseline="-25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487838" y="1196752"/>
            <a:ext cx="1503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Attacker A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339752" y="1203285"/>
            <a:ext cx="2016224" cy="497523"/>
            <a:chOff x="2543866" y="1347301"/>
            <a:chExt cx="2016224" cy="497523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2543866" y="1506270"/>
              <a:ext cx="20162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M</a:t>
              </a:r>
              <a:r>
                <a:rPr lang="en-US" sz="1600" baseline="-25000" dirty="0" smtClean="0">
                  <a:latin typeface="Chalkboard"/>
                </a:rPr>
                <a:t>0</a:t>
              </a:r>
              <a:r>
                <a:rPr lang="en-US" sz="1600" dirty="0" smtClean="0">
                  <a:latin typeface="Chalkboard"/>
                </a:rPr>
                <a:t> = (hello, hello)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94" name="Text Box 7"/>
            <p:cNvSpPr txBox="1">
              <a:spLocks noChangeArrowheads="1"/>
            </p:cNvSpPr>
            <p:nvPr/>
          </p:nvSpPr>
          <p:spPr bwMode="auto">
            <a:xfrm>
              <a:off x="2543866" y="1347301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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067944" y="1196752"/>
            <a:ext cx="2016224" cy="497523"/>
            <a:chOff x="2759890" y="1347301"/>
            <a:chExt cx="2016224" cy="497523"/>
          </a:xfrm>
        </p:grpSpPr>
        <p:sp>
          <p:nvSpPr>
            <p:cNvPr id="124" name="Text Box 7"/>
            <p:cNvSpPr txBox="1">
              <a:spLocks noChangeArrowheads="1"/>
            </p:cNvSpPr>
            <p:nvPr/>
          </p:nvSpPr>
          <p:spPr bwMode="auto">
            <a:xfrm>
              <a:off x="2759890" y="1506270"/>
              <a:ext cx="20162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M</a:t>
              </a:r>
              <a:r>
                <a:rPr lang="en-US" sz="1600" baseline="-25000" dirty="0" smtClean="0">
                  <a:latin typeface="Chalkboard"/>
                </a:rPr>
                <a:t>1</a:t>
              </a:r>
              <a:r>
                <a:rPr lang="en-US" sz="1600" dirty="0" smtClean="0">
                  <a:latin typeface="Chalkboard"/>
                </a:rPr>
                <a:t> = (hello, world)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2759890" y="1347301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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126" name="Text Box 7"/>
          <p:cNvSpPr txBox="1">
            <a:spLocks noChangeArrowheads="1"/>
          </p:cNvSpPr>
          <p:nvPr/>
        </p:nvSpPr>
        <p:spPr bwMode="auto">
          <a:xfrm>
            <a:off x="3491880" y="1866310"/>
            <a:ext cx="1676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</a:t>
            </a:r>
            <a:r>
              <a:rPr lang="en-US" sz="1600" baseline="-25000" dirty="0">
                <a:latin typeface="Chalkboard"/>
              </a:rPr>
              <a:t>2</a:t>
            </a:r>
            <a:r>
              <a:rPr lang="en-US" sz="1600" dirty="0" smtClean="0">
                <a:latin typeface="Chalkboard"/>
              </a:rPr>
              <a:t> </a:t>
            </a:r>
            <a:r>
              <a:rPr lang="en-US" sz="1600" dirty="0" smtClean="0">
                <a:latin typeface="Chalkboard"/>
                <a:sym typeface="Symbol"/>
              </a:rPr>
              <a:t>:= hello  k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5079367" y="1844824"/>
            <a:ext cx="1016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If b = 0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1979712" y="2204864"/>
            <a:ext cx="1676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/>
              </a:rPr>
              <a:t>c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 </a:t>
            </a:r>
            <a:r>
              <a:rPr lang="en-US" sz="1600" dirty="0" smtClean="0">
                <a:latin typeface="Chalkboard"/>
                <a:sym typeface="Symbol"/>
              </a:rPr>
              <a:t>:= hello  k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3491880" y="2226350"/>
            <a:ext cx="16046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</a:t>
            </a:r>
            <a:r>
              <a:rPr lang="en-US" sz="1600" baseline="-25000" dirty="0">
                <a:latin typeface="Chalkboard"/>
              </a:rPr>
              <a:t>2</a:t>
            </a:r>
            <a:r>
              <a:rPr lang="en-US" sz="1600" dirty="0" smtClean="0">
                <a:latin typeface="Chalkboard"/>
              </a:rPr>
              <a:t> </a:t>
            </a:r>
            <a:r>
              <a:rPr lang="en-US" sz="1600" dirty="0" smtClean="0">
                <a:latin typeface="Chalkboard"/>
                <a:sym typeface="Symbol"/>
              </a:rPr>
              <a:t>:= world  k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5079367" y="2204864"/>
            <a:ext cx="1016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If b = 1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3440381" y="3018438"/>
            <a:ext cx="1647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= 1 if c</a:t>
            </a:r>
            <a:r>
              <a:rPr lang="en-US" sz="1600" baseline="-25000" dirty="0" smtClean="0">
                <a:latin typeface="Chalkboard"/>
                <a:sym typeface="Symbol"/>
              </a:rPr>
              <a:t>1</a:t>
            </a:r>
            <a:r>
              <a:rPr lang="en-US" sz="1600" dirty="0" smtClean="0">
                <a:latin typeface="Chalkboard"/>
                <a:sym typeface="Symbol"/>
              </a:rPr>
              <a:t> c</a:t>
            </a:r>
            <a:r>
              <a:rPr lang="en-US" sz="1600" baseline="-25000" dirty="0" smtClean="0">
                <a:latin typeface="Chalkboard"/>
                <a:sym typeface="Symbol"/>
              </a:rPr>
              <a:t>2</a:t>
            </a:r>
            <a:endParaRPr lang="en-US" sz="1600" baseline="-25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179512" y="3717032"/>
            <a:ext cx="8611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Why</a:t>
            </a:r>
            <a:r>
              <a:rPr lang="en-US" sz="1600" dirty="0" smtClean="0">
                <a:latin typeface="Chalkboard"/>
              </a:rPr>
              <a:t> the above attack is possible ?</a:t>
            </a:r>
            <a:endParaRPr lang="en-US" sz="1600" baseline="-250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6512" y="2658398"/>
            <a:ext cx="2808312" cy="893132"/>
            <a:chOff x="323528" y="3378478"/>
            <a:chExt cx="2808312" cy="893132"/>
          </a:xfrm>
        </p:grpSpPr>
        <p:grpSp>
          <p:nvGrpSpPr>
            <p:cNvPr id="54" name="Group 81"/>
            <p:cNvGrpSpPr/>
            <p:nvPr/>
          </p:nvGrpSpPr>
          <p:grpSpPr>
            <a:xfrm>
              <a:off x="323528" y="3378478"/>
              <a:ext cx="2027456" cy="893132"/>
              <a:chOff x="5588496" y="4818638"/>
              <a:chExt cx="2027456" cy="893132"/>
            </a:xfrm>
          </p:grpSpPr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5588496" y="5055567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Pr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57" name="Group 80"/>
              <p:cNvGrpSpPr/>
              <p:nvPr/>
            </p:nvGrpSpPr>
            <p:grpSpPr>
              <a:xfrm>
                <a:off x="5940152" y="4818638"/>
                <a:ext cx="1675800" cy="893132"/>
                <a:chOff x="5940152" y="4818638"/>
                <a:chExt cx="1675800" cy="893132"/>
              </a:xfrm>
            </p:grpSpPr>
            <p:grpSp>
              <p:nvGrpSpPr>
                <p:cNvPr id="58" name="Group 54"/>
                <p:cNvGrpSpPr/>
                <p:nvPr/>
              </p:nvGrpSpPr>
              <p:grpSpPr>
                <a:xfrm>
                  <a:off x="5948536" y="4818638"/>
                  <a:ext cx="1503784" cy="893132"/>
                  <a:chOff x="700336" y="4962654"/>
                  <a:chExt cx="1503784" cy="893132"/>
                </a:xfrm>
              </p:grpSpPr>
              <p:sp>
                <p:nvSpPr>
                  <p:cNvPr id="6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336" y="5229200"/>
                    <a:ext cx="150378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PrivK</a:t>
                    </a:r>
                    <a:r>
                      <a:rPr lang="en-US" sz="1600" dirty="0" smtClean="0">
                        <a:latin typeface="Chalkboard"/>
                      </a:rPr>
                      <a:t>     (n)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6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9984" y="5517232"/>
                    <a:ext cx="108012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</a:rPr>
                      <a:t>A, </a:t>
                    </a:r>
                    <a:r>
                      <a:rPr lang="en-US" sz="1600" dirty="0" smtClean="0">
                        <a:latin typeface="Chalkboard"/>
                        <a:sym typeface="Symbol"/>
                      </a:rPr>
                      <a:t>OTP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6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0376" y="4962654"/>
                    <a:ext cx="1016496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coa-mult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</p:grpSp>
            <p:sp>
              <p:nvSpPr>
                <p:cNvPr id="5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109048" y="5085184"/>
                  <a:ext cx="495672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 1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60" name="Double Bracket 59"/>
                <p:cNvSpPr/>
                <p:nvPr/>
              </p:nvSpPr>
              <p:spPr>
                <a:xfrm>
                  <a:off x="5940152" y="4869160"/>
                  <a:ext cx="1675800" cy="792088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Chalkboard"/>
                  </a:endParaRPr>
                </a:p>
              </p:txBody>
            </p:sp>
          </p:grpSp>
        </p:grpSp>
        <p:sp>
          <p:nvSpPr>
            <p:cNvPr id="134" name="Text Box 7"/>
            <p:cNvSpPr txBox="1">
              <a:spLocks noChangeArrowheads="1"/>
            </p:cNvSpPr>
            <p:nvPr/>
          </p:nvSpPr>
          <p:spPr bwMode="auto">
            <a:xfrm>
              <a:off x="2339752" y="3604954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= 1</a:t>
              </a:r>
            </a:p>
          </p:txBody>
        </p:sp>
      </p:grpSp>
      <p:sp>
        <p:nvSpPr>
          <p:cNvPr id="136" name="Text Box 7"/>
          <p:cNvSpPr txBox="1">
            <a:spLocks noChangeArrowheads="1"/>
          </p:cNvSpPr>
          <p:nvPr/>
        </p:nvSpPr>
        <p:spPr bwMode="auto">
          <a:xfrm>
            <a:off x="539552" y="4120044"/>
            <a:ext cx="8604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latin typeface="Chalkboard"/>
              </a:rPr>
              <a:t>OTP is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deterministic</a:t>
            </a:r>
            <a:r>
              <a:rPr lang="en-US" sz="1600" dirty="0" smtClean="0">
                <a:latin typeface="Chalkboard"/>
              </a:rPr>
              <a:t>: encrypting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m twice </a:t>
            </a:r>
            <a:r>
              <a:rPr lang="en-US" sz="1600" dirty="0" smtClean="0">
                <a:latin typeface="Chalkboard"/>
              </a:rPr>
              <a:t>using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same key</a:t>
            </a:r>
            <a:r>
              <a:rPr lang="en-US" sz="1600" dirty="0" smtClean="0">
                <a:latin typeface="Chalkboard"/>
              </a:rPr>
              <a:t> yields the same </a:t>
            </a:r>
            <a:r>
              <a:rPr lang="en-US" sz="1600" dirty="0" err="1" smtClean="0">
                <a:latin typeface="Chalkboard"/>
              </a:rPr>
              <a:t>ciphertext</a:t>
            </a:r>
            <a:endParaRPr lang="en-US" sz="1600" baseline="-25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7" name="Text Box 7"/>
          <p:cNvSpPr txBox="1">
            <a:spLocks noChangeArrowheads="1"/>
          </p:cNvSpPr>
          <p:nvPr/>
        </p:nvSpPr>
        <p:spPr bwMode="auto">
          <a:xfrm>
            <a:off x="539552" y="4530606"/>
            <a:ext cx="8532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latin typeface="Chalkboard"/>
              </a:rPr>
              <a:t>The above attack can be mounted on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any cipher </a:t>
            </a:r>
            <a:r>
              <a:rPr lang="en-US" sz="1600" dirty="0" smtClean="0">
                <a:latin typeface="Chalkboard"/>
              </a:rPr>
              <a:t>whose </a:t>
            </a:r>
            <a:r>
              <a:rPr lang="en-US" sz="1600" dirty="0" err="1" smtClean="0">
                <a:latin typeface="Chalkboard"/>
              </a:rPr>
              <a:t>Enc</a:t>
            </a:r>
            <a:r>
              <a:rPr lang="en-US" sz="1600" dirty="0" smtClean="0">
                <a:latin typeface="Chalkboard"/>
              </a:rPr>
              <a:t> algorithm is deterministic</a:t>
            </a:r>
            <a:endParaRPr lang="en-US" sz="1600" baseline="-25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187946" y="4952781"/>
            <a:ext cx="8611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Theorem 3.21: If </a:t>
            </a:r>
            <a:r>
              <a:rPr lang="en-US" sz="1600" dirty="0" smtClean="0">
                <a:latin typeface="Chalkboard"/>
                <a:sym typeface="Symbol"/>
              </a:rPr>
              <a:t> is a cipher whose </a:t>
            </a:r>
            <a:r>
              <a:rPr lang="en-US" sz="1600" dirty="0" err="1" smtClean="0">
                <a:latin typeface="Chalkboard"/>
                <a:sym typeface="Symbol"/>
              </a:rPr>
              <a:t>Enc</a:t>
            </a:r>
            <a:r>
              <a:rPr lang="en-US" sz="1600" dirty="0" smtClean="0">
                <a:latin typeface="Chalkboard"/>
                <a:sym typeface="Symbol"/>
              </a:rPr>
              <a:t> algorithm is a </a:t>
            </a:r>
            <a:r>
              <a:rPr lang="en-US" sz="1600" dirty="0" smtClean="0">
                <a:solidFill>
                  <a:srgbClr val="FF0000"/>
                </a:solidFill>
                <a:latin typeface="Chalkboard"/>
                <a:sym typeface="Symbol"/>
              </a:rPr>
              <a:t>deterministic function </a:t>
            </a:r>
            <a:r>
              <a:rPr lang="en-US" sz="1600" dirty="0" smtClean="0">
                <a:latin typeface="Chalkboard"/>
                <a:sym typeface="Symbol"/>
              </a:rPr>
              <a:t>of the key and the plain-text then  </a:t>
            </a:r>
            <a:r>
              <a:rPr lang="en-US" sz="1600" dirty="0" smtClean="0">
                <a:solidFill>
                  <a:srgbClr val="FF0000"/>
                </a:solidFill>
                <a:latin typeface="Chalkboard"/>
                <a:sym typeface="Symbol"/>
              </a:rPr>
              <a:t>cannot have indistinguishable multiple encryptions </a:t>
            </a:r>
            <a:r>
              <a:rPr lang="en-US" sz="1600" dirty="0" smtClean="0">
                <a:latin typeface="Chalkboard"/>
                <a:sym typeface="Symbol"/>
              </a:rPr>
              <a:t>in the presence of an eavesdropper</a:t>
            </a:r>
            <a:endParaRPr lang="en-US" sz="1600" baseline="-25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9168" y="5673442"/>
            <a:ext cx="58326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halkboard"/>
                <a:sym typeface="Symbol"/>
              </a:rPr>
              <a:t>Time to Go for Randomization of Encryption</a:t>
            </a:r>
            <a:endParaRPr lang="en-US" dirty="0">
              <a:latin typeface="Chalkboard"/>
            </a:endParaRPr>
          </a:p>
        </p:txBody>
      </p:sp>
      <p:sp>
        <p:nvSpPr>
          <p:cNvPr id="52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3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5" grpId="0"/>
      <p:bldP spid="81" grpId="0"/>
      <p:bldP spid="84" grpId="0"/>
      <p:bldP spid="91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6" grpId="0"/>
      <p:bldP spid="137" grpId="0"/>
      <p:bldP spid="138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altLang="zh-CN" b="1" dirty="0"/>
              <a:t>Jonathan Katz, Yehuda Lindell</a:t>
            </a:r>
            <a:r>
              <a:rPr lang="en-US" altLang="zh-CN" dirty="0"/>
              <a:t>. Chapter </a:t>
            </a:r>
            <a:r>
              <a:rPr lang="en-US" altLang="zh-CN" dirty="0" smtClean="0"/>
              <a:t>3.3,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lvl="0"/>
            <a:r>
              <a:rPr lang="en-US" altLang="zh-CN" dirty="0" smtClean="0"/>
              <a:t>[2] http</a:t>
            </a:r>
            <a:r>
              <a:rPr lang="en-US" altLang="zh-CN" dirty="0"/>
              <a:t>://drona.csa.iisc.ernet.in/~arpita/Cryptography17.html</a:t>
            </a:r>
            <a:endParaRPr lang="zh-CN" altLang="en-US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12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Outline</a:t>
            </a:r>
            <a:endParaRPr lang="en-US" sz="48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763" y="3233301"/>
            <a:ext cx="6647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Introduction to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Reduction-based proofs 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1368492"/>
            <a:ext cx="416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Pseudorandomness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 and PRGs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1872548"/>
            <a:ext cx="4923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Construction for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Ind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-secure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scheme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763" y="3687415"/>
            <a:ext cx="4841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Proof for our construction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240779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Proof: If there is a PRG, then the construction is secure according to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ind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definition 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4226675"/>
            <a:ext cx="703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Short-comings of the current construction/definition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4767535"/>
            <a:ext cx="7885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Better definition / better construction / better assumption?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2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-13485" y="3878034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07504" y="44624"/>
            <a:ext cx="892899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COA-secure SKE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578803" y="3950042"/>
            <a:ext cx="42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Brush Script MT" charset="0"/>
                <a:ea typeface="Brush Script MT" charset="0"/>
                <a:cs typeface="Brush Script MT" charset="0"/>
              </a:rPr>
              <a:t>K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 =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{0, 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1}</a:t>
            </a:r>
            <a:r>
              <a:rPr lang="en-US" sz="2000" baseline="30000" dirty="0" smtClean="0">
                <a:latin typeface="Chalkboard" charset="0"/>
                <a:ea typeface="Chalkboard" charset="0"/>
                <a:cs typeface="Chalkboard" charset="0"/>
              </a:rPr>
              <a:t>n  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M = 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l(n)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28403" y="5203798"/>
            <a:ext cx="998272" cy="432048"/>
            <a:chOff x="981440" y="2564904"/>
            <a:chExt cx="998272" cy="432048"/>
          </a:xfrm>
        </p:grpSpPr>
        <p:sp>
          <p:nvSpPr>
            <p:cNvPr id="85" name="Rectangle 84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5" name="Group 35"/>
          <p:cNvGrpSpPr/>
          <p:nvPr/>
        </p:nvGrpSpPr>
        <p:grpSpPr>
          <a:xfrm>
            <a:off x="1354667" y="5123656"/>
            <a:ext cx="1224136" cy="338554"/>
            <a:chOff x="455675" y="4399360"/>
            <a:chExt cx="1224136" cy="338554"/>
          </a:xfrm>
        </p:grpSpPr>
        <p:cxnSp>
          <p:nvCxnSpPr>
            <p:cNvPr id="107" name="Straight Arrow Connector 106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22819" y="5123656"/>
            <a:ext cx="1080120" cy="338554"/>
            <a:chOff x="395536" y="4348587"/>
            <a:chExt cx="1080120" cy="33855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7" name="Group 35"/>
          <p:cNvGrpSpPr/>
          <p:nvPr/>
        </p:nvGrpSpPr>
        <p:grpSpPr>
          <a:xfrm rot="5400000">
            <a:off x="4259120" y="4357957"/>
            <a:ext cx="563293" cy="755576"/>
            <a:chOff x="624332" y="3969572"/>
            <a:chExt cx="563293" cy="755576"/>
          </a:xfrm>
        </p:grpSpPr>
        <p:cxnSp>
          <p:nvCxnSpPr>
            <p:cNvPr id="119" name="Straight Arrow Connector 118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2" name="Group 46"/>
          <p:cNvGrpSpPr/>
          <p:nvPr/>
        </p:nvGrpSpPr>
        <p:grpSpPr>
          <a:xfrm>
            <a:off x="4847562" y="5123656"/>
            <a:ext cx="827585" cy="338554"/>
            <a:chOff x="864095" y="4390978"/>
            <a:chExt cx="827585" cy="338554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66427" y="5030161"/>
            <a:ext cx="1332655" cy="893713"/>
            <a:chOff x="1542158" y="4367579"/>
            <a:chExt cx="797594" cy="504056"/>
          </a:xfrm>
        </p:grpSpPr>
        <p:sp>
          <p:nvSpPr>
            <p:cNvPr id="127" name="Rectangle 12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433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</a:t>
              </a:r>
              <a:r>
                <a:rPr lang="en-US" sz="2000" dirty="0" err="1" smtClean="0">
                  <a:latin typeface="Chalkboard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latin typeface="Chalkboard" charset="0"/>
                <a:ea typeface="Chalkboard" charset="0"/>
                <a:cs typeface="Chalkboard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c</a:t>
              </a: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:</a:t>
              </a:r>
              <a:r>
                <a:rPr lang="en-US" sz="16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16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m</a:t>
              </a:r>
              <a:r>
                <a:rPr lang="en-US" sz="1600" dirty="0" err="1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</a:t>
              </a:r>
              <a:r>
                <a:rPr lang="en-US" sz="1600" dirty="0" err="1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G</a:t>
              </a: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(k)</a:t>
              </a:r>
              <a:endPara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5" name="Group 35"/>
          <p:cNvGrpSpPr/>
          <p:nvPr/>
        </p:nvGrpSpPr>
        <p:grpSpPr>
          <a:xfrm rot="5400000">
            <a:off x="7418143" y="4235135"/>
            <a:ext cx="605682" cy="755576"/>
            <a:chOff x="581943" y="4005066"/>
            <a:chExt cx="605682" cy="755576"/>
          </a:xfrm>
        </p:grpSpPr>
        <p:cxnSp>
          <p:nvCxnSpPr>
            <p:cNvPr id="156" name="Straight Arrow Connector 15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977751" y="4915763"/>
            <a:ext cx="1649724" cy="1003725"/>
            <a:chOff x="1542826" y="4365104"/>
            <a:chExt cx="992920" cy="504056"/>
          </a:xfrm>
        </p:grpSpPr>
        <p:sp>
          <p:nvSpPr>
            <p:cNvPr id="159" name="Rectangle 158"/>
            <p:cNvSpPr/>
            <p:nvPr/>
          </p:nvSpPr>
          <p:spPr>
            <a:xfrm>
              <a:off x="1543762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1542826" y="4407495"/>
              <a:ext cx="992920" cy="386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 Dec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m:</a:t>
              </a:r>
              <a:r>
                <a:rPr lang="en-US" sz="16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16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c</a:t>
              </a:r>
              <a:r>
                <a:rPr lang="en-US" sz="1600" dirty="0" err="1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G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(k)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6191067" y="5123656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rot="16200000">
            <a:off x="6618923" y="5097978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46"/>
          <p:cNvGrpSpPr/>
          <p:nvPr/>
        </p:nvGrpSpPr>
        <p:grpSpPr>
          <a:xfrm>
            <a:off x="7979403" y="5123656"/>
            <a:ext cx="852232" cy="340556"/>
            <a:chOff x="744723" y="4120044"/>
            <a:chExt cx="852232" cy="340556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960747" y="4458598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68" name="Text Box 7"/>
          <p:cNvSpPr txBox="1">
            <a:spLocks noChangeArrowheads="1"/>
          </p:cNvSpPr>
          <p:nvPr/>
        </p:nvSpPr>
        <p:spPr bwMode="auto">
          <a:xfrm>
            <a:off x="515417" y="6046233"/>
            <a:ext cx="216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 smtClean="0">
                <a:latin typeface="Chalkboard" charset="0"/>
                <a:ea typeface="Chalkboard" charset="0"/>
                <a:cs typeface="Chalkboard" charset="0"/>
              </a:rPr>
              <a:t>Correctness:</a:t>
            </a:r>
            <a:endParaRPr lang="en-US" sz="2000" b="1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2999693" y="6021288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err="1" smtClean="0">
                <a:latin typeface="Chalkboard" charset="0"/>
                <a:ea typeface="Chalkboard" charset="0"/>
                <a:cs typeface="Chalkboard" charset="0"/>
              </a:rPr>
              <a:t>Enc</a:t>
            </a:r>
            <a:r>
              <a:rPr lang="en-US" sz="2000" baseline="-25000" dirty="0" err="1" smtClean="0">
                <a:latin typeface="Chalkboard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(m)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70" name="Text Box 7"/>
          <p:cNvSpPr txBox="1">
            <a:spLocks noChangeArrowheads="1"/>
          </p:cNvSpPr>
          <p:nvPr/>
        </p:nvSpPr>
        <p:spPr bwMode="auto">
          <a:xfrm>
            <a:off x="2351621" y="6021288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Dec</a:t>
            </a:r>
            <a:r>
              <a:rPr lang="en-US" sz="2000" baseline="-25000" dirty="0" smtClean="0">
                <a:latin typeface="Chalkboard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(             )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71" name="Text Box 7"/>
          <p:cNvSpPr txBox="1">
            <a:spLocks noChangeArrowheads="1"/>
          </p:cNvSpPr>
          <p:nvPr/>
        </p:nvSpPr>
        <p:spPr bwMode="auto">
          <a:xfrm>
            <a:off x="4066138" y="6038111"/>
            <a:ext cx="720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= m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8" name="Rounded Rectangle 9"/>
          <p:cNvSpPr/>
          <p:nvPr/>
        </p:nvSpPr>
        <p:spPr>
          <a:xfrm>
            <a:off x="35496" y="908720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627784" y="980728"/>
            <a:ext cx="42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M = K = 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l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40" name="Group 93"/>
          <p:cNvGrpSpPr/>
          <p:nvPr/>
        </p:nvGrpSpPr>
        <p:grpSpPr>
          <a:xfrm>
            <a:off x="477384" y="2234484"/>
            <a:ext cx="998272" cy="432048"/>
            <a:chOff x="981440" y="2564904"/>
            <a:chExt cx="998272" cy="432048"/>
          </a:xfrm>
        </p:grpSpPr>
        <p:sp>
          <p:nvSpPr>
            <p:cNvPr id="41" name="Rectangle 84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3" name="Group 35"/>
          <p:cNvGrpSpPr/>
          <p:nvPr/>
        </p:nvGrpSpPr>
        <p:grpSpPr>
          <a:xfrm>
            <a:off x="1403648" y="2154342"/>
            <a:ext cx="1224136" cy="338554"/>
            <a:chOff x="455675" y="4399360"/>
            <a:chExt cx="1224136" cy="338554"/>
          </a:xfrm>
        </p:grpSpPr>
        <p:cxnSp>
          <p:nvCxnSpPr>
            <p:cNvPr id="44" name="Straight Arrow Connector 106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46" name="Group 110"/>
          <p:cNvGrpSpPr/>
          <p:nvPr/>
        </p:nvGrpSpPr>
        <p:grpSpPr>
          <a:xfrm>
            <a:off x="2771800" y="2154342"/>
            <a:ext cx="1080120" cy="338554"/>
            <a:chOff x="395536" y="4348587"/>
            <a:chExt cx="1080120" cy="338554"/>
          </a:xfrm>
        </p:grpSpPr>
        <p:cxnSp>
          <p:nvCxnSpPr>
            <p:cNvPr id="47" name="Straight Arrow Connector 112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9" name="Group 35"/>
          <p:cNvGrpSpPr/>
          <p:nvPr/>
        </p:nvGrpSpPr>
        <p:grpSpPr>
          <a:xfrm rot="5400000">
            <a:off x="4308101" y="1388643"/>
            <a:ext cx="563293" cy="755576"/>
            <a:chOff x="624332" y="3969572"/>
            <a:chExt cx="563293" cy="755576"/>
          </a:xfrm>
        </p:grpSpPr>
        <p:cxnSp>
          <p:nvCxnSpPr>
            <p:cNvPr id="50" name="Straight Arrow Connector 118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2" name="Group 46"/>
          <p:cNvGrpSpPr/>
          <p:nvPr/>
        </p:nvGrpSpPr>
        <p:grpSpPr>
          <a:xfrm>
            <a:off x="4896543" y="2154342"/>
            <a:ext cx="827585" cy="338554"/>
            <a:chOff x="864095" y="4390978"/>
            <a:chExt cx="827585" cy="338554"/>
          </a:xfrm>
        </p:grpSpPr>
        <p:cxnSp>
          <p:nvCxnSpPr>
            <p:cNvPr id="53" name="Straight Arrow Connector 123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5" name="Group 125"/>
          <p:cNvGrpSpPr/>
          <p:nvPr/>
        </p:nvGrpSpPr>
        <p:grpSpPr>
          <a:xfrm>
            <a:off x="3815408" y="2060847"/>
            <a:ext cx="1332655" cy="893713"/>
            <a:chOff x="1542158" y="4367579"/>
            <a:chExt cx="797594" cy="504056"/>
          </a:xfrm>
        </p:grpSpPr>
        <p:sp>
          <p:nvSpPr>
            <p:cNvPr id="56" name="Rectangle 12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48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</a:rPr>
                <a:t>  </a:t>
              </a:r>
              <a:r>
                <a:rPr lang="en-US" sz="2000" dirty="0" err="1" smtClean="0"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</a:rPr>
                <a:t>Enc</a:t>
              </a:r>
              <a:endParaRPr lang="en-US" sz="2000" dirty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</a:rPr>
                <a:t>c</a:t>
              </a: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</a:rPr>
                <a:t>:</a:t>
              </a: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  <a:sym typeface="Symbol"/>
                </a:rPr>
                <a:t>= </a:t>
              </a:r>
              <a:r>
                <a:rPr lang="en-US" sz="2000" dirty="0" err="1"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  <a:sym typeface="Symbol"/>
                </a:rPr>
                <a:t>m</a:t>
              </a:r>
              <a:r>
                <a:rPr lang="en-US" sz="2000" dirty="0" err="1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alibri" panose="020F0502020204030204" pitchFamily="34" charset="0"/>
                  <a:sym typeface="Symbol"/>
                </a:rPr>
                <a:t>k</a:t>
              </a:r>
              <a:endPara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35"/>
          <p:cNvGrpSpPr/>
          <p:nvPr/>
        </p:nvGrpSpPr>
        <p:grpSpPr>
          <a:xfrm rot="5400000">
            <a:off x="7467124" y="1265821"/>
            <a:ext cx="605682" cy="755576"/>
            <a:chOff x="581943" y="4005066"/>
            <a:chExt cx="605682" cy="755576"/>
          </a:xfrm>
        </p:grpSpPr>
        <p:cxnSp>
          <p:nvCxnSpPr>
            <p:cNvPr id="59" name="Straight Arrow Connector 15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1" name="Group 157"/>
          <p:cNvGrpSpPr/>
          <p:nvPr/>
        </p:nvGrpSpPr>
        <p:grpSpPr>
          <a:xfrm>
            <a:off x="7034419" y="1946449"/>
            <a:ext cx="1581893" cy="1003725"/>
            <a:chOff x="1547664" y="4365104"/>
            <a:chExt cx="995550" cy="504056"/>
          </a:xfrm>
        </p:grpSpPr>
        <p:sp>
          <p:nvSpPr>
            <p:cNvPr id="62" name="Rectangle 158"/>
            <p:cNvSpPr/>
            <p:nvPr/>
          </p:nvSpPr>
          <p:spPr>
            <a:xfrm>
              <a:off x="1547664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1550294" y="4407495"/>
              <a:ext cx="992920" cy="40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 Dec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m: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ck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240048" y="2154342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cxnSp>
        <p:nvCxnSpPr>
          <p:cNvPr id="65" name="Straight Arrow Connector 162"/>
          <p:cNvCxnSpPr/>
          <p:nvPr/>
        </p:nvCxnSpPr>
        <p:spPr>
          <a:xfrm rot="16200000">
            <a:off x="6667904" y="2128664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46"/>
          <p:cNvGrpSpPr/>
          <p:nvPr/>
        </p:nvGrpSpPr>
        <p:grpSpPr>
          <a:xfrm>
            <a:off x="7968240" y="2154342"/>
            <a:ext cx="852232" cy="340556"/>
            <a:chOff x="744723" y="4120044"/>
            <a:chExt cx="852232" cy="340556"/>
          </a:xfrm>
        </p:grpSpPr>
        <p:cxnSp>
          <p:nvCxnSpPr>
            <p:cNvPr id="67" name="Straight Arrow Connector 165"/>
            <p:cNvCxnSpPr/>
            <p:nvPr/>
          </p:nvCxnSpPr>
          <p:spPr>
            <a:xfrm>
              <a:off x="960747" y="4458598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95536" y="3126888"/>
            <a:ext cx="216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 smtClean="0">
                <a:latin typeface="Chalkboard" charset="0"/>
                <a:ea typeface="Chalkboard" charset="0"/>
                <a:cs typeface="Chalkboard" charset="0"/>
              </a:rPr>
              <a:t>Correctness:</a:t>
            </a:r>
            <a:endParaRPr lang="en-US" sz="2000" b="1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2987824" y="3126888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err="1" smtClean="0">
                <a:latin typeface="Chalkboard" charset="0"/>
                <a:ea typeface="Chalkboard" charset="0"/>
                <a:cs typeface="Chalkboard" charset="0"/>
              </a:rPr>
              <a:t>Enc</a:t>
            </a:r>
            <a:r>
              <a:rPr lang="en-US" sz="2000" baseline="-25000" dirty="0" err="1" smtClean="0">
                <a:latin typeface="Chalkboard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(m)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351621" y="3126888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Dec</a:t>
            </a:r>
            <a:r>
              <a:rPr lang="en-US" sz="2000" baseline="-25000" dirty="0" smtClean="0">
                <a:latin typeface="Chalkboard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(              )  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283968" y="3126888"/>
            <a:ext cx="720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= m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64849" y="972016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Construction 2.8</a:t>
            </a:r>
            <a:endParaRPr lang="zh-CN" altLang="en-US" sz="2000" dirty="0">
              <a:latin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64849" y="3932076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Construction 3.17</a:t>
            </a:r>
            <a:endParaRPr lang="zh-CN" altLang="en-US" sz="2000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797" y="4981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OTP</a:t>
            </a:r>
            <a:endParaRPr lang="zh-CN" altLang="en-US" dirty="0">
              <a:latin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7797" y="349560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Fixed-length encryption</a:t>
            </a:r>
            <a:endParaRPr lang="zh-CN" altLang="en-US" dirty="0">
              <a:latin typeface="+mn-lt"/>
            </a:endParaRPr>
          </a:p>
        </p:txBody>
      </p:sp>
      <p:sp>
        <p:nvSpPr>
          <p:cNvPr id="80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1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5" grpId="0"/>
      <p:bldP spid="154" grpId="0"/>
      <p:bldP spid="168" grpId="0"/>
      <p:bldP spid="169" grpId="0"/>
      <p:bldP spid="170" grpId="0"/>
      <p:bldP spid="171" grpId="0"/>
      <p:bldP spid="38" grpId="0" animBg="1"/>
      <p:bldP spid="39" grpId="0"/>
      <p:bldP spid="64" grpId="0"/>
      <p:bldP spid="69" grpId="0"/>
      <p:bldP spid="70" grpId="0"/>
      <p:bldP spid="71" grpId="0"/>
      <p:bldP spid="72" grpId="0"/>
      <p:bldP spid="73" grpId="0"/>
      <p:bldP spid="74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2536" y="-27384"/>
            <a:ext cx="8711952" cy="504056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Proof by Reduction</a:t>
            </a:r>
          </a:p>
        </p:txBody>
      </p:sp>
      <p:sp>
        <p:nvSpPr>
          <p:cNvPr id="9" name="AutoShape 4" descr="data:image/jpeg;base64,/9j/4AAQSkZJRgABAQAAAQABAAD/2wCEAAkGBxQSEhQUEhQUFBQUFRQUFRQUFBUUFBcVFRQWFhQVFBcYHCggGBwlHBQVITEhJSkrLi4uFx8zODMsNygtLiwBCgoKDg0OGhAQFywkICQsLCwsLCwsLCwsLCwsLCwsLCwsLCwsLCwsLCwsLCwsLCwsLCwsLCwsLCwsLCwsLCwsLP/AABEIALoBDwMBIgACEQEDEQH/xAAbAAACAwEBAQAAAAAAAAAAAAAAAQMEBQIGB//EADkQAAIBAwEFBAgEBgMBAAAAAAABAgMEESEFEjFBUQZhcYETIjKRobHB8BQjUmIHQnLR4fEzksIk/8QAGQEBAAMBAQAAAAAAAAAAAAAAAAECAwQF/8QAIhEBAQACAgICAgMAAAAAAAAAAAECEQMhEjFBYQRRIkKh/9oADAMBAAIRAxEAPwD66ADJCGAAAABKDAAAAGhkAAAAAAYAAAAAAAAAJsBtkbZHOr0OoxyA8HW6NIeCQkzpCwNAdpgIAG4nJ0IBYEMbICAQyREAAAAAAAxDAAAaAQxgQAAAAGIYAAAAAApMBORWq1M8Ar1OS8xU4gdQiSxmRKLZNFY1A6TOjym1e2tOO9GlF1ZR0znEOecPny9/EyIdt6y9qjCSzlbsnFpZ4ap50z0KXlxjWcOdm9PoW6PB5ej2zoylBPMVOLlvSSSjKPGEteOM9z5cUbmz9q0q0VKlOM1pw469U9U+5kzKVS4ZT3F4BReRllQ0I6EyQhDYiA+JydCaAiAQwkDEBKDAAABoQyAxiBAMAAAAAAAAAFJletUwu8lmyjUeXkAh1LMFnwIKcdS3BYWoSjuruNGDlOUYxWMuTwv99x8+2ntytdS0cqdJPSMW1J4ejk0/DQfaHaju6u7HPoabaWuk5J43+OGtHjxHbUTmzz31HZxcUxm77VqFgSy2abVtQLkbdYM5Gtrx9TZ7Ivwjg96Pqyw1lcdeJ7P8IuhBc7OWNCdHk77OdpdNy4lFT3lGLw1vaLVvhlyzppyPXwkmso+aXmzscjY7ObecGqVZvLeITfDhwm+vfzya4cnxXPy8P9sXtMAEZZBGzlJiZ0zlgJAAyRAMAAAAZIEAAAAAANDEhkBgIYAAAAHM2dHEwK9efLqQv/J1J5bfuOPqBPbQyU+0176G2qyUt17rjF8Xvy9WHxaNKlHCPAfxJvW6lCim0vWqzXJ67sP/AGUzuo048d5RnWNPEV5GrbRMqhWUI5l5dS3a3c37NN46vT4HJt6GnobUvxRgUrmSxle41La4yi0qmWK4oHbiRxmStkqaVrm1TR5ja1mllY0Z6urXxxMbaa3k8RyVul8drvZHbzn+TU9uKbi8YUoLC8ms/ep6k+L31adKanDehKLzF9H98j6d2V24rugp4cWm4yT5Sjxx1WqfmbcWe+q5/wAji8b5T02WwYMSNnMBoQMCIAAsAYAAAA0AYDAwIAAAADAAAAAAIK88ImZTupapeYHEzqjHLI0yzbLTISlqSwj5Ltm9VxfVZR9mniknpqoZy8rj6zl5YPo/abaCoW1arLhCDfnwilwzltc0fNOyVh+XGT56mHLfh0/jz3WvYbOTalNa8s8vA6v9u06MtzdlOX6YLPBc3wRo3OVB7izLGmPvQ8td9m69SnOMpQ3puL0zupRkpOLX8yeMd+cszxjbK9L1t2ytpy3ZPcy8Re9Caz0e43g9JQqLRppp8GuB4ml2IlKFaM/QN1IU4Unuy/J3JOWYqON5tPGXrw1PSbKsZ0YejlNT3WtyWcyccLO/pjOc8O7nktZFMcsvVj0NvLLLVQo2ehbrMotVStNLV6JcWeauu21tCbhHM2nh4cIrPT1pI1tu20qsVCMlCMlLell73DRRwvHX7Xm9mdhdxwbnRq7lKpTUZ0NN6eMVcqeXJYXF9eBeSK5W/po09r0LlbsouDeNJpY14esm1ry6lKyrS2fcb63vw89KsY6+FRLqvk33Hdp2JnSpxVOqlOMpyzuZi1N5cHDexumlPZ8nScaiw137y8nxx46lb1el8bLNV7q0uFOKcWmmspp5TT1TRKzxHYjac4ylbTWVBZhL9mUsS71leXge2TydGOXlNuLkwuGWjAEMsohGIZYAAADQxIZAAAAABgAAAAAAACZnXEvWZoyMqpLLfiwOqRditCvbwyierLT6eRFS8X/FG5/+KcE8OpKEVx1xLea90GVtg0N2lBftXyPMfxYv5TuKVNNrdi5Y19qUkvlH4nq9kzzSpvrGPxSOTO7yejx4ePHPtrwiErd8gt2aFOJEpYy5UGuJWct197Ne8aismBSqwxKrN6Jvk3hLuWpXLJOGLXoZJpSaKGydp06i3oSUl4NPzUkmiW72tTi1GefW09WE5JeLiml5kbW8e/S2qSkuo1b44ZK9OWGnB5TWfI0KNRSWUWxqmUcQpnc6axqT+jIaha1XTxnaPZ8qclVpNxlF5jJcUz2nZvaauKMZ8Hwkm02pJ4fD7wzO2hRU4NM892Uv/wAPcunJ4hUeEnw3+XvWnuHHl45J5sPPDfzH0kZzGWUM63nIhgPBYIB4GQAAAAGAAAAAAAAAAMAOKnAyd34mldS0x1Kko6gWaEcIrbQqqMG2uCz5lnewl4GPtevvLC+/v6lcqtjO3y/txs5+pcY5rex1WvxXyPT7Fn+TS/oj8ifa1mqlvKD/AJuHjyKOyMqjST5Rin5afQ5c5qvR4s/LDX6eht5mjTmZFCRepvQo0vpUv6u9LHJfMrUrKOc668Um8eaOL2eJ6mffdpqFusznFLx59yWr8iZIp38PR09nw4pYfVfUtQpR3cYPAR/ihbLjv467k/7ZOZ/xYt1JKNOrJPmorHulJP4F/H6Ut+/9fQIUox4LBXhP0dT9s/hL/JibJ7a21xpGaUv0yzF+5mlc1N5PHLVeK1K30tJflvqtoQ1JlKhUbiSORC0xh1D5v28TpuLi2m5xaa0aay015pH0TeyeR7Z2qqShlZwpPz0wQtj1Xs+xu3PxNFNrE4pRn0ckk2145PQs+e9jbd0qbqPK32sL9sdF9T31GpvJf7OvC2zt5vNjJndOsDADRkBgAAAAAAAAAwAkAAAAAABTvJapeZGtWO99peDOaJUc7RqtQePDw+8GPCGdWXtqyb0D0aiu/BT3Wm9Rl3tPRIyJQw+nH5m1cLOTNuFx6opnNxrxZeNS20jXto5Rh28tTbtammDn9O3K9MTtPZSlCW48S4p66rOq92TwFTsqpZlJZbb183ofVtoRyjykqvo5Yn7LeM8k+Tb7+Hiu8tOkY/ymni6XYKMnq35Nl1dhoQWnvPZKDjqtUQ17qUljh1wtS/l9qeF31Hj59louMknrh4a6pZyer7PWdSlFb0nKL9WOdX7OrbO6FDCxj1nx7l0Z6CpQ/Lil/K1/kpvbSzxi5RjhHNRhTlocVJCxTGjOEZdfZrrVN6TxBYXe+flxHtnaHooZWsnpFPr1fcibZW14VYqPsz5xfP8ApfMthjLe2fLnljN4pLtqK3UsJcFyxwL2wNoJeo+Sby5Zzr38PAzriP31OVRa1Taa4NPHHwN3L8PbgAGjIAAAAwAkAAAAAAEgAAAAAApXftLwI6eh3de2sccEcmVohqQ3pavSOuO/7RDdTO1LWTXUpXFUr8LfKCtJGPeXHJczvad5hGNUuWuHHq/7GdyjfHC1ejcKmszlhZ5/fga1rd4PDXUHPLk233nWx76VPeg8uMWmuqT6d2U9DHKy10Y42Tt9CqVd5GNcUoy4kmzr5TSw855klWnroNrTpQoWE4f8c5JfpypR8s6pdyZcpUKmfXl/1Sj8eJNClIm3Zc0RpfzooW6X38W+ZpwjmJnU85LNW5UUSzy3TrSwU69xjvfQjq3Dfj15IhVJtZ/VpHrjnJ+XzI2SKM7d1HvS16dPIgrbPxrwNfKXgtERwp77KrKtptCpD2k6ker0kvB8/M1aG1aL0bcH0mt348CWlaLHAU7GL4pGs5LGGXHjXsgAZ1uEAAEgAACQAAAAAwEMACAcTlhanTZnX1bLwuQFetUy8scqumnxOEZW0LzHq/Du5cDPK6Xxm6ko3i9bLSWmW+b6GddXblndXm/ojiMCxToGF5L6dOPFN7rHqWreryyF2rPTfhSKtZ9xRtK8nXtyhTpYqL9ycfNar5M9TdWpjXdvhZXFSUl5MqvLuK9pN054Xe10fVffU9Da38ZrXiY9zb51XiiKOV3Pk+T++gI9dTrrqTK4T5nko3FRcsliFepLRLHxHknUb1zeQgs5KEasqjzwXhq+5I4tbBt5nqzRxj1Yr1vkurI9oukdK23mo8uMvom/oWa380v0rdX1+PyJqUPRwbWr7+bfUguViCXgFGfLVqJq2dApWlLMjapQJic3UYHLgToe6XYtoAA7XGAAAAAGAhgAQAAQDOZMZFUlgDmrUwu8zazwW5FC5nh6sipU9o191N9xi0028vi+Zbvpb8u5feQo0Tl5M9118WGpuu6NMvUaIqFEuQiZyNLRGmcyppollLBDbSzv/wBX0RdVQuaBlXNnxPR1YFWdAixaZPO07fTD5fIbss8jbdpqSwtiultsGns/HBtLpxXl0LVG2x/o2oW6O3QLaivkzVTly07yzbWyXi+LLPojuMSNHkr1ocF0KtxHODTcSpWhqRYnGorenhotSliWO5fNnEI8BX2m7Pp6r8JYw/f8xIW9rHpdcE0GYruPzWv2xfvz/Y0KVYlFj0gAB3OADAAgAAAAAAAIYmBzNlWU88SS64Ign9CBBdXCist/58DFrVnJ5fuJNqP8xeCIInPyZX06eLCezjDJZo0kc00WImLoSQWCRMjkcyehKCuqqUW3wwyrsiq3Sg5e1JKT8Zav5kG1X+XU/on8jnZj9SPhH5DfaddNgW6KB3EnaNDcOlEQBFdYOWNHJBDZGnqORwEyJskdSA4cBsCDGBTknFxfB6Ndw5ld8iUPN3NxKlcbs+DSUZ9ddFLo9X4mvb3Rmdplp5MqbMk91avgUa63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halkboard"/>
            </a:endParaRPr>
          </a:p>
        </p:txBody>
      </p:sp>
      <p:sp>
        <p:nvSpPr>
          <p:cNvPr id="4" name="AutoShape 4" descr="data:image/jpeg;base64,/9j/4AAQSkZJRgABAQAAAQABAAD/2wCEAAkGBxATEBAQEBIQEA8QDxAQDw8NDw8NDQ8PFBEWFhQRFBUYHCggGBolHBQVITEhJSkrLi4uFx8zODMsNygtLisBCgoKDg0OGhAQGywdHCQsLCwsLCwsLCwsLCwsLCwsLCwsLCwsLCwsLCwsLCwsLCwsLCwsLSwsLCwsLCwsLCwsLP/AABEIAMgAyAMBEQACEQEDEQH/xAAbAAACAwEBAQAAAAAAAAAAAAAABAMFBgIBB//EAEUQAAEDAwEEBQgFCQgDAAAAAAEAAgMEBREhEjFBUQYTYXGBIjJCUpGhstEVcnOxwRQWNFOCkqLS8CQzNWJjg5PhJUN0/8QAGgEAAgMBAQAAAAAAAAAAAAAAAAQCAwUBBv/EADURAAICAgECAwUFCAMBAAAAAAABAgMEESESMRNBUQUUIjKhYXGBkdEVIzRSscHh8CQzckL/2gAMAwEAAhEDEQA/APuKABAAgAQAIAEACABAAgAQB5lABtIDR5tIO6PdpBzQZQB6gAQAIAEACABAAgAQAIAEACABAAgAQAIAEACAOS5B3Rw6Vc2SUSJ065smqyF1UFzqLFURGtC51E/BZ5+Whc6jvgnorAjqOeCStqwpdRB1EzKgLuyt1krZV3ZBxOw5dI6OkHAQAIAEACABAAgAQAIAEACABAHhcg6kRPkXNklEVlqQFFsvjU2IT14VbkMwobK6e5jmoOY3DFYjNdxzUPEGY4jFX3kc1F2F6w36Ef0yOa54hL3NkjLyOa6rCLw2NRXcc1LxCiWIx+C5jmpqYtPFZYQV4KsUhSdDQ/FUgqakLSqaGmSKSZS4kgK6Q0dIOAgAQAIAEACABAAgAQBy5y4dSFpZlxstjArqqswq5SHK6dlJW3TCplM0acXZRz3MuOG69yUuyoVrcmaMMZR5ZxT0k8pw0Od2NGcd5Wf79Za9Uw2SndTTzJ6Lem6HTHV5Yz6xLj7ArVh5tnzSURCz2zWvlTZZRdC4x50hJ/ysa38SrF7H389jf3L/ACxSXtqflH6k35oQevL/AAfJS/YlP80vp+hX+2Lv5V9f1IJuhcZ82Uj60bXfcQov2Pr5LGvw/wAonH21Pzj9Suqeh0rfMLX/AFSWH3qt4ebX8klIcr9s1y+ZNfUqKikniOHBzex4x71V79ZU+m6Gv9/3zH67qbluPP3EkFzLTh2i0KcqFnMWRnjKXYu6K6ApuMzOtxdF3S1mVcpGdZTosYZlYmJygMtculTR0unAQAIAEACABAAgDlxXDqQpPMotl8IFPW1uFXKQ/TRszVwueuBvSllyim29GvTjeYlT0skrgMFxO5o/FY9uZZdLw6UM2Wwpjvsa219GI24MuHn1G6MHzTeN7Kin1XPqfoYWT7TnPivhevmaGNgaMNAaBuA0C14pRWktGU229vk62l3ZzQbaNhoNtdDQbSA0G0ubDRzKwOGy4BwO8HULklGS1JbR1Nxe1wZ66dGGPy6LDD6h1Ye7ksjI9lRb6qX0v0/yamN7TnDizlevmZKopJIXEYLSPRO7wSdebZTLouRvV3Qtjvuh233Pgd/atqu1SScewtfjLyNNRVuUzGRkXU6LiCbKtTM+cNDLSpFLR2unAQAIAEACAPHFB1CNbPsjKjsYqr2ynn64s6wNyzfoQTjnhca2PQdSn0N8mYuFY46DXKQybFWupm1RTFcs5tdsdI8AauOpcdwHNefk7cyzpXb/AHudyMmNcds2EcLKdmG7z5zuJK9Di40KY6iYEpzyJbl+RM+SRhHWAAOOBgg8E446RBKuxfAOtfplUt8i7XIlLM9ztiMAuAzqQNP6KtjHZeoQjHqn2Iuoq/Vb++FPoLPExvV/kH5PV+q398I6EHiY3q/yAQVfqt/fCOhB4mN6v8jtlTI1wbI0tJ3cQe4qEo6IuuEluD2WLXqvYq1oMrmwFLjQslbsuGvBw3tKXyceF8emX5+hdRfKl7iYW6Wx0byDoRucNzhzWApWYdnSz0uPlRsjtHturyDh29btF8bI9UQvoTW0augrMp2MjDvq0XMEmVcmZ846GgVIqPUHAQAIAEAQyvXGTiiju8+ir2aeLDkctk4ZSNedQ1uTjfjaVotkVueS4rzK67WVsg66nwcjJa3c7tb29ioyKI2x0xrFzZVvwrT2yOY1uB5x87nnklKsWNEdIMtSlLb7eQXl2niE1U+QxFyO9It0P2h+Eq+XYXwFzP7v7ksR8lJN8kJL4hS1n+0u+zd8TU1X2L8lfuF95DdaqYVDmMkLWhrTgY4juU5S0TxqanSpyjt7Z7mo/XO9jfkqvFDVH8i+otNW1EbmkyFwyMghuDr3KcZ7LY0UWJpR0W3SHRjDxEgx7CpS7COB87X2HdM7yQk2zli+Imyo7IaPMo2GhO50YlZj0hq08ilsqhXwaffyL8e51T35eZhq2lIPJwPvWDRdKif9UelptTX2DVpruB3jevS1WKSTRTk0eaNdQ1OQm4swrq9Mtonq1CMkTLpWCABAHLig6hGrkwFCTGao7Mxdqjgqd8mzjVl1D/h/+074kyjOn/G/iVFmrJIskDaj02mE+8ciqIXqUmh7Lprt0nw/UuamkbMOvpyA/iNweeR5OVzSaM+u6VL8K3t/QpKuqJ8lwIcHAEHQg5VcYaZo1VJfEuUXnSTdD9ofhKnLsZ3s/vL7v7nUR8lIN8nJL4he0/pLvs3fEE5V2Lcr/oX3ndytEr5jKxzACGjDtrOncFY1shj5lcKuiSbOPoqp9eP2u+Sh4SJe90ej+n6kbrDM5w23s2QQTs7RP3KSikS9/qjF9KexzpC4ERs9IvDsdgzr70TekUYKabl5aPafRoSEmE+WSbSjshoNpGw0GUbO6KG/UvlBw9Ia94WP7Qq1JTXmaeFbx0vyMxUMLHbQ8UYF/RLofbyNmt9celmhtNXkBb8JGVlU6Zp6WXKZTMayI80qYszpBwEARSuXGTiiluM2hVMmaFENsyFdNtPAS0p65N6mHTDZsYf8P/2nfEn12MCf8b+Ipa4x1ffqs1/DsvyJPrDD4X7cfHzmnc4Jmq7yOfDdHpn+D9Burp46qPbj8mVo478+q7s7U1sorsniT6Z8xf8AvB30k3Q/aH4Soz7HPZ/eX3f3PIj5KzZPkJfMQ2j9Jd9mfiCfq7FuV/0L7yC7mQ1Lmte9rdlmjXuaN3YVKyfSieKoKhNxTfPkefk8n62X/kf81R47Dxa/5V+S/QOok/Wy/wDI/wCaPGYeLX/KvyX6EsFMAcnU8STklVSsbITu3whwOVQue7SidPdpGw0GVzYaFrizMZ7NQl8qPVWy2h6mjMVsGhWK1rk2qpidqm2XFp4H3L0WNd4kFIvyIdUeo2dumyAtCLPPXw0XUTlcjPkiVdIAgBWpcosurRmbtNoUvNmxiw5MzS+VI48tAsnJt1YomxZ8MEjWRXJv5N1Gy/a2C3Pk7Oc9601lw6PtMOWNLx/F2tbGaFmGjuCVlLeim57kTuAKinorXAg+JzHiSM4dx5OHI9icqv1wxlSjZHonyhiuquuEY2XNc12XZwW7saK2y1a4KqafBcnveyVm5IN8kH3F6aYRSmQhzgWlvk4zvB49ydpmki2yHi19CeuSOeYPldIAQCGjDsZ0HYpWPqOL93V0Nnb6hVKoVciI1StVJHqPBVhd8Fh1EjalVupnVIlZMqpVkkyVsiqcSR2HKs6czea7uKhZzBko90UdRHosho065FDUt2ZGnnoU57PnqTh+Jp1vqg0aa0zaBbsGY2TDRpqZyYRj2IaUik8KAEKx2ihIaqRkb1JoUrYb2JHkrrRHoDz1XnrpdVsmM5MuS+ijUk2ZspFhSv0xxG5NUz2ukVsjzsnV5UBCDpxgKWw2cvepKOyLYpNME3XW2Rc9CE9YAnq8dsplYLslkf5jSRz3N9qcjjqPcXnfGPdkzKKU+k0dg2nH3BWdEUUPKXktnTrfKPSHi14RqDOe9fYyJ0UzeG0P8h2vcoumLLIZUGeQ13DjyO9L2YrQzGZYQVWUhZS0XKQ5HKk5w0WJhUS6Y4nf3JK+XGkXVx52JSs0SLQ1FlDd49M8tVyh9NqZp40udFhZZdAvRViuXHlmuonJqJhWofCmKg5AIq686KuQ7T3MZfXaHxSlh6HDXJJameS3uC87Hlshkvll2xuiYUTObOsI1ojsnZLz9qYjZ6lbj6EuVaiBG9ysijjEaifCcqr2VyZTVdYc4GSScADeTyWvRj+YtOehy32suPl+W/fs+gztPNNOUYLfZGfK+Vr1A0sFvYPO8s8tzB3BKSuk+3BKGPFd+WONcBoAAOwYVLW+4wtI961HSGyCanjdvaAebfJKnGco9mVyrjLuilulpGMnym+uBiRnfzTVVqlx5i7jKrmL2jPTOdCRtkbJ81+5rv8AtSnQpraHKb1NDMF2B83XtWRkUND0Gh6CTKxba/UajIYI0SsolqZTXVnku7il5LTTNHGfKI7E7QL0NZPMXLNnQFNxPPXItGqwTPHIBFVX7lVIdoMVftx8UpYeiw+49bBoFg1IWyO5dMGiaUTPbPdlGjmw2UaDZ4dFKKfkcbQrU1JHb7k9TFsqkUFxurRnOQt7Fx+oVnLRPaWABsh/vJfMBGrWnd4laLjrjyRjX39culGqgLY24Gp3uPMpGSc3tjEEoLRFJdGjiprHbJdRx9Ls5hd92YdYfTDOYXfdpB1nn0yz+ij3Zh1k0dyB3KEqGg6yivNG0ksdrFLkjmx3Z+Ccom2t+aM+1OqfVAysG1FI6J+9p0PBzeDgo5NKnHqRr49ynHqRp6CbK81kU6NCEi1ZuWXOJfFlXcxoUhajSx3yI2HcFv1jOYbW37k3E87cWzVYhJg5dOIq68aKqQ7SYy+t0PilLEehwnyM2d2Wt7h9yxILllOUuWX7Bom0jLbOtld6Tmw2UaDZFKpwicbKW4yYC1cavZRNmZig66oZGfNBLn/VbqR47vFelpXh1dXmZuXa4wbRqKU5myfRBPjuCjYtV6MuhfHtjNdNhqhVDkc2WdqtlO+njkkjaSWbTnHa7dd6UvvuhbKMZeY1CMenbRCDav8AS/jVn/N+36HP3Z7/AOK/0v40f837fod/dg0WsnA6nPaXBcbzV6/QP3Z7eLLGyN0sI2CwbRaCS1w471zGypykoT5TOTrWtoqZ5duE9hDh/XinIx6bBG5bgUfSKDMbJx50ZDHdrHbvYfvKuh3cPUjhz6ZdJLaJcgLEzKtG5XI0kJ0WDdHQ5BlXd3Ya49hWXatvRrYq20L2JmgW5Wi7MfLNnQDRNxPPXFo1WCTAoAQrW6KEhqp8mRvUWh8UrYbuJLkWsMmgHI4WLKPTa0XZkeTUQbk1ExZ8Ml2VLRDYbKNBsgqBorq4nGzOXY71tYkRaxlf0Xjy+ofybG0ftFxPwhblvEYox8x9kWTZCx+14FDj1R0LQfS9ktW8FuRqoVrT5GU9mntH6Ez7F33FZeR/EP7x6HyoxVvjaWjK27XLYnyOdUxU9Ug2xSvjbs6YV1Te+TqZtKo/2E//ADD4AsOH8Sv/AF/ccfymOZN5AaOO/wCS2nD4tmba+NEs8O1TzN5xOx3gZ/AKrerE/tKI8STKWxv0HgqM6HLN2tmtgdovMZKHqimvknkkc8BZCj1WpG9hx52M2SLQLagU5cu5r6JqaijCtY+FMVPSgBWpboosurZmrvDoUvNGxiz5M7bn7Mrm89R+KycqOpKX4GrkLrrTNfRvyFOswbVpjmFfooPdlGjmxapborakcbMzeG6FbmILzFuiI0qRxDoz4EOx9xWrk8KH4mRlL4kWU0KjGRUkKVEeArYPbLIo2VibmkiHOLGnblYuU9Xyf2mjD5UV7Oh8I3STe2P+VMP2nY//AJX1/Uh4MTr80ov1s/tj/lXP2lP+VfX9Q8CJ5+aEPGSYjkSwA+xqP2nZrhL6/qHgxGekFZGyB8QI23M2GMByQMY1HAYVWJVKdil5LnZKySjEytNBoteczOktlgW4jkPKN5/hKWb3JfeinXKMrYG6DwU87uzarNUx2GryuWzSoRRXF21I1vLU/gs3GjubkeioXRBs0Vph0C1oIysmZpaZqYRj2MaCkUggCKVq4ycWUtxhyCqpI0KJ8mNuUZY8PHA+5IZFfVHR6DHkpxcWaG01OQO1J0S8jKya9MvI09EzpcHeF3RHZBUM0VlaONmdu0WhWvisomVPRiTZqpIz/wC2PT6zDke4uWvkLqpUl5MzcmPCZpZIUpGRVFCNfFhpV9UuSxI0dn/Qo/sXfcVm5H8Q/vHI/KYm324OaDgbuS3Lb3Fimhz6HbyHsVPvLDQCzt5D2I95YaJ4bcG8FCV7YaG2QKlzItC3SGTq6WU8XDqx3u0+7KljrrtS/H8iqMdzRR2aLAC5mzNatFrUzANXkc2ZtYlXUystkZe8vPE+7gu0V9MUjZvkoR6UbK3Q4AT8UefvnsuoWq1GfJkq6QBAHLgg6hGrjyFCSGapaZmLvSZCWnE2cW3RUWqoMb9g/s93JZd0fDl1LzHsmtWR6kbGinBCaqltGBbDTHwmEhZnErFKJxsp7hBon6JaK5GOuLHRyNlZ5zHBw7ccPFegx2px6JdmKWx2tG3pJmSxtlZ5rxkcxzB7VmTi65OLEocPTIrhT5arKZ8l4zbrhCymbE54DxGWluuc66blTbVOVzmlxsYjKPTor7RTEMAPIJm+e5FKRYdSl+o7o96lHUGjzqUdQaOhEjqKJvRj+lNX1s7YW6shJL8bjKfkPvK0sWHh1ub7v+hKiHOyWlZshY2bca9FexOumL3Bg73d3JeeivEl1M9NiV9Eepl7aKTACehEUyrds09JFgJhIxrJDzQpizOkHAQAIAhlYuNFkWVNdT5VUoj1NmjJXWiIORoRqClbYbWmbmNcmtMastyzodHDeFnrdUtMpy8bzRqaacFPwkmYk4NDWFfEpYpUw5TEHogzN3WizlauPbopkiqs1yNLIWvyYHnLuJjd64/ELQvpWRHcfmX1FLa98o3Mey9oc0hzXDIIOQRzCxnuL0+5CEyM29ucqfjMvXIxHABuVblsnwddUudQB1aOo4eFq7sqlIzvSS+iIGKI5ndoSNREOZ7eQT2Liuz458R/qUqLmzN2+lwMnedSTqSVZm5K5NKmpsnrKrZGBq47gvKZFjtlpHoMLG832JrRQnedSdSVKEEuEO5FyS0jX0NPjCYijEus2y2iarEIyZMpFYIAEACAOXBB1C00Si0WwkU1wo8qmUTRou0ZWuo3NdtN0ISltSktG1TcprpkWFpu2dDo4bwk1J1PT7CuVia5XY01LVAp+u1MxrKmho4KajIWcRKqp8puuWiDRnLlbM5WpRfopcSqoquopSer8uMnJifnZzzB9Ep2yurIXxcP1/3uLTrTNPb+ldO/AeTC/i2XQeDtxWbb7Puh2+JfYV/FEvIp2uGWuDhzaQ4e0JJxcXp8Elad7S5o74pXV18povPlYD6rTtv9g1V9eNbZ8sWR62+xmLn0qlkyynaY28ZX/wB4fqj0Vo1YMKubXt+i7Eo1N9yqpaTGp1J1JOpJ5k8VHKzElpD1VG+xJUVQboNXHcF5q/Ila9I3cTD832O7dQlx2nakquMEjQstjCPTHsa630eFdGJk33bLqGLCtRnzlsaAUig9QAIAEACABAHLmrh1MVmhyotF0JlPXUWVXKI/TdozVfbSDkaEbiErZWmuTYpyU1pnNHdHxnEn7w3eKSdc63uJ23FjZzD8jR0d0BG/3q6rJXmZF2K0WDakFPV3piU6WiOZgKdrvKJVsrKqhBT1eSUuBT1VpBT0Msg6ytfZQDkaHmNCmVmcEfDOHWrO8kjk4khc98SBUncduaOAS9uf9pdChk2GtHBZGR7QHqcRyFX1LnaRj9o7h3c1lznOzmXY2qcOMFuQ/brWScnUneSuqOiy29JaRqaGhAVkYmVbdsuIIcKxIRnPY01qmUNnaDgIAEACABAAgAQBw5q4dTF5YcrjRdGeitqqMFVuI3Xc0UtbbAeCplWaNOU0U0lA9hywlvZw9iWsoUu4/G+M1qS2dxXSVmjm57W/Iqjwpx+VkZYtc+zHor+3iSO8YUlbZHuhSfs5+SGW3Zh9Ie0K2ObruLSwJehy+tbzCtXtBepV7i/QUlrmcx7QrPf/AEOr2fJ+QlLcmcNe4EoeXZLshiHs2XmhZ1VI7zW47XfJQbnL5mNQwoQ+ZncNse85eSezh7FKMUi12QgvhReUNpA4KxRErcll7S0QHBWKJn2XNllFFhTSFJT2MNapFLZ2g4CABAAgAQAIAEACABAHhCDpE+Jc0TUhWWmyotF0bBCehB4KtxGYX6K6e2DkoOA3DKaEZbQOSr8MZjlv1FX2Yclzwy9Zj9SP6FHJHQS98+07bZRyQoEHljUVnHJT6CmWWPwWoclJQFZ5JYwUAHBWKIrO/Y/FTAKaQtKwaZGpaKXIlAXSs9QAIAEACABAAgAQAIAEACABAAgDkhB3Zw6Jc0SUiJ1OuaJqwhdSLnSWK0iNEudJNXHn5EFzpO+MeijXek54xK2lXekg7SZtOu6K3YStiXdEHI7DV0js6QcBAAgAQAIAEACABAAgAQAIAEACABAAgAQAIA8wgA2UHdhsrmg2GyunNhhAHqABAAgAQAIAEACABAAgAQB//9k="/>
          <p:cNvSpPr>
            <a:spLocks noChangeAspect="1" noChangeArrowheads="1"/>
          </p:cNvSpPr>
          <p:nvPr/>
        </p:nvSpPr>
        <p:spPr bwMode="auto">
          <a:xfrm>
            <a:off x="612775" y="600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5477162"/>
            <a:ext cx="8792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</a:rPr>
              <a:t>The probability that PPT attacker for </a:t>
            </a:r>
            <a:r>
              <a:rPr lang="en-US" dirty="0">
                <a:latin typeface="Chalkboard"/>
                <a:sym typeface="Symbol"/>
              </a:rPr>
              <a:t></a:t>
            </a:r>
            <a:r>
              <a:rPr lang="en-US" dirty="0" smtClean="0">
                <a:latin typeface="Chalkboard"/>
              </a:rPr>
              <a:t> breaks security is at least </a:t>
            </a:r>
            <a:r>
              <a:rPr lang="el-GR" altLang="zh-CN" dirty="0">
                <a:solidFill>
                  <a:srgbClr val="0000FF"/>
                </a:solidFill>
                <a:latin typeface="Chalkboard"/>
              </a:rPr>
              <a:t>ε</a:t>
            </a:r>
            <a:r>
              <a:rPr lang="en-US" dirty="0" smtClean="0">
                <a:solidFill>
                  <a:srgbClr val="0000FF"/>
                </a:solidFill>
                <a:latin typeface="Chalkboard"/>
              </a:rPr>
              <a:t>(n)/p(n) </a:t>
            </a:r>
            <a:endParaRPr lang="en-US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807296" y="4869160"/>
            <a:ext cx="151216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PPT attacker against </a:t>
            </a:r>
            <a:r>
              <a:rPr lang="en-US" sz="1600" dirty="0">
                <a:latin typeface="Chalkboard"/>
                <a:sym typeface="Symbol"/>
              </a:rPr>
              <a:t>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31640" y="3789040"/>
            <a:ext cx="15913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187624" y="3429000"/>
            <a:ext cx="18722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A challenge for </a:t>
            </a:r>
            <a:r>
              <a:rPr lang="en-US" sz="1600" dirty="0">
                <a:latin typeface="Chalkboard"/>
                <a:sym typeface="Symbol"/>
              </a:rPr>
              <a:t></a:t>
            </a:r>
            <a:r>
              <a:rPr lang="en-US" sz="1600" dirty="0" smtClean="0">
                <a:latin typeface="Chalkboard"/>
              </a:rPr>
              <a:t> 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pic>
        <p:nvPicPr>
          <p:cNvPr id="32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5688" y="3641877"/>
            <a:ext cx="1012365" cy="10112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047656" y="4716433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PPT attacker against </a:t>
            </a:r>
            <a:r>
              <a:rPr lang="en-US" sz="1600" dirty="0" smtClean="0">
                <a:latin typeface="Chalkboard"/>
                <a:sym typeface="Symbol"/>
              </a:rPr>
              <a:t>’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95728" y="1988840"/>
            <a:ext cx="2448272" cy="1691276"/>
            <a:chOff x="3491880" y="2601820"/>
            <a:chExt cx="2448272" cy="1691276"/>
          </a:xfrm>
        </p:grpSpPr>
        <p:sp>
          <p:nvSpPr>
            <p:cNvPr id="11" name="Cloud Callout 10"/>
            <p:cNvSpPr/>
            <p:nvPr/>
          </p:nvSpPr>
          <p:spPr>
            <a:xfrm>
              <a:off x="3491880" y="2601820"/>
              <a:ext cx="2448272" cy="1691276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779912" y="2850943"/>
              <a:ext cx="201622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I can </a:t>
              </a:r>
              <a:r>
                <a:rPr lang="en-US" sz="1600" dirty="0">
                  <a:latin typeface="Chalkboard"/>
                  <a:sym typeface="Symbol"/>
                </a:rPr>
                <a:t>break ’ </a:t>
              </a:r>
              <a:r>
                <a:rPr lang="en-US" sz="1600" dirty="0" smtClean="0">
                  <a:latin typeface="Chalkboard"/>
                  <a:sym typeface="Symbol"/>
                </a:rPr>
                <a:t>non-negligible probability f(n)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3815408" y="3861048"/>
            <a:ext cx="24482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4103440" y="3564305"/>
            <a:ext cx="18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Simulation of a  challenge of </a:t>
            </a:r>
            <a:r>
              <a:rPr lang="en-US" sz="1600" dirty="0" smtClean="0">
                <a:latin typeface="Chalkboard"/>
                <a:sym typeface="Symbol"/>
              </a:rPr>
              <a:t>’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59224" y="1700808"/>
            <a:ext cx="2448272" cy="1691276"/>
            <a:chOff x="3419872" y="4402020"/>
            <a:chExt cx="2448272" cy="1691276"/>
          </a:xfrm>
        </p:grpSpPr>
        <p:grpSp>
          <p:nvGrpSpPr>
            <p:cNvPr id="39" name="Group 38"/>
            <p:cNvGrpSpPr/>
            <p:nvPr/>
          </p:nvGrpSpPr>
          <p:grpSpPr>
            <a:xfrm>
              <a:off x="3419872" y="4402020"/>
              <a:ext cx="2448272" cy="1691276"/>
              <a:chOff x="3491880" y="2601820"/>
              <a:chExt cx="2448272" cy="1691276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3491880" y="2601820"/>
                <a:ext cx="2448272" cy="1691276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alkboard"/>
                </a:endParaRPr>
              </a:p>
            </p:txBody>
          </p:sp>
          <p:sp>
            <p:nvSpPr>
              <p:cNvPr id="41" name="Text Box 7"/>
              <p:cNvSpPr txBox="1">
                <a:spLocks noChangeArrowheads="1"/>
              </p:cNvSpPr>
              <p:nvPr/>
            </p:nvSpPr>
            <p:spPr bwMode="auto">
              <a:xfrm>
                <a:off x="3779912" y="2924944"/>
                <a:ext cx="2016224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Do not know the internal details of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</p:grpSp>
        <p:pic>
          <p:nvPicPr>
            <p:cNvPr id="42" name="Picture 18" descr="j013903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2352" y="5310291"/>
              <a:ext cx="639688" cy="63898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44" name="Group 43"/>
          <p:cNvGrpSpPr/>
          <p:nvPr/>
        </p:nvGrpSpPr>
        <p:grpSpPr>
          <a:xfrm rot="249655">
            <a:off x="6591593" y="2579151"/>
            <a:ext cx="2420652" cy="1187220"/>
            <a:chOff x="3519500" y="2601820"/>
            <a:chExt cx="2420652" cy="1187220"/>
          </a:xfrm>
        </p:grpSpPr>
        <p:sp>
          <p:nvSpPr>
            <p:cNvPr id="45" name="Cloud Callout 44"/>
            <p:cNvSpPr/>
            <p:nvPr/>
          </p:nvSpPr>
          <p:spPr>
            <a:xfrm>
              <a:off x="3519500" y="2601820"/>
              <a:ext cx="2420652" cy="118722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3825060" y="2931527"/>
              <a:ext cx="20162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This is indeed an instance of ’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1108447" y="4437112"/>
            <a:ext cx="180736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4139952" y="4140369"/>
            <a:ext cx="2123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“break” with probability </a:t>
            </a:r>
            <a:r>
              <a:rPr lang="el-GR" sz="1600" dirty="0" smtClean="0">
                <a:latin typeface="Chalkboard"/>
              </a:rPr>
              <a:t>ε</a:t>
            </a:r>
            <a:r>
              <a:rPr lang="en-US" sz="1600" dirty="0" smtClean="0">
                <a:latin typeface="Chalkboard"/>
              </a:rPr>
              <a:t>(n)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230289" y="4149080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Solution with probability 1/p(n)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815408" y="4437112"/>
            <a:ext cx="24482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580112" y="5949280"/>
            <a:ext cx="3087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--- Non-negligible</a:t>
            </a:r>
            <a:endParaRPr lang="en-US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56" name="Group 55"/>
          <p:cNvGrpSpPr/>
          <p:nvPr/>
        </p:nvGrpSpPr>
        <p:grpSpPr>
          <a:xfrm rot="21422655">
            <a:off x="4698063" y="1614320"/>
            <a:ext cx="2259240" cy="1084447"/>
            <a:chOff x="3519500" y="2704592"/>
            <a:chExt cx="2259240" cy="1084447"/>
          </a:xfrm>
        </p:grpSpPr>
        <p:sp>
          <p:nvSpPr>
            <p:cNvPr id="57" name="Cloud Callout 56"/>
            <p:cNvSpPr/>
            <p:nvPr/>
          </p:nvSpPr>
          <p:spPr>
            <a:xfrm>
              <a:off x="3519500" y="2704592"/>
              <a:ext cx="2259240" cy="1084447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715123" y="2791484"/>
              <a:ext cx="201622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Chalkboard"/>
                  <a:sym typeface="Symbol"/>
                </a:rPr>
                <a:t>This entire process is a mental exercise!!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51520" y="620688"/>
            <a:ext cx="4392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Case1: If </a:t>
            </a:r>
            <a:r>
              <a:rPr lang="en-US" sz="1600" dirty="0" smtClean="0">
                <a:latin typeface="Chalkboard"/>
                <a:sym typeface="Symbol"/>
              </a:rPr>
              <a:t> is secure</a:t>
            </a:r>
            <a:r>
              <a:rPr lang="en-US" sz="1600" dirty="0" smtClean="0">
                <a:latin typeface="Chalkboard"/>
              </a:rPr>
              <a:t> then </a:t>
            </a:r>
            <a:r>
              <a:rPr lang="en-US" sz="1600" dirty="0" smtClean="0">
                <a:latin typeface="Chalkboard"/>
                <a:sym typeface="Symbol"/>
              </a:rPr>
              <a:t>’ is secure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788024" y="620688"/>
            <a:ext cx="4392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Case3: If </a:t>
            </a:r>
            <a:r>
              <a:rPr lang="en-US" sz="1600" dirty="0" smtClean="0">
                <a:latin typeface="Chalkboard"/>
                <a:sym typeface="Symbol"/>
              </a:rPr>
              <a:t>A1 holds</a:t>
            </a:r>
            <a:r>
              <a:rPr lang="en-US" sz="1600" dirty="0" smtClean="0">
                <a:latin typeface="Chalkboard"/>
              </a:rPr>
              <a:t> then </a:t>
            </a:r>
            <a:r>
              <a:rPr lang="en-US" sz="1600" dirty="0" smtClean="0">
                <a:latin typeface="Chalkboard"/>
                <a:sym typeface="Symbol"/>
              </a:rPr>
              <a:t>A2 holds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788024" y="930206"/>
            <a:ext cx="4392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Case4: If </a:t>
            </a:r>
            <a:r>
              <a:rPr lang="en-US" sz="1600" dirty="0" smtClean="0">
                <a:latin typeface="Chalkboard"/>
                <a:sym typeface="Symbol"/>
              </a:rPr>
              <a:t> is secure</a:t>
            </a:r>
            <a:r>
              <a:rPr lang="en-US" sz="1600" dirty="0" smtClean="0">
                <a:latin typeface="Chalkboard"/>
              </a:rPr>
              <a:t> then </a:t>
            </a:r>
            <a:r>
              <a:rPr lang="en-US" sz="1600" dirty="0" smtClean="0">
                <a:latin typeface="Chalkboard"/>
                <a:sym typeface="Symbol"/>
              </a:rPr>
              <a:t>A1 holds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51520" y="980728"/>
            <a:ext cx="4032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Case2: If </a:t>
            </a:r>
            <a:r>
              <a:rPr lang="en-US" sz="1600" dirty="0" smtClean="0">
                <a:latin typeface="Chalkboard"/>
                <a:sym typeface="Symbol"/>
              </a:rPr>
              <a:t>A holds</a:t>
            </a:r>
            <a:r>
              <a:rPr lang="en-US" sz="1600" dirty="0" smtClean="0">
                <a:latin typeface="Chalkboard"/>
              </a:rPr>
              <a:t> then </a:t>
            </a:r>
            <a:r>
              <a:rPr lang="en-US" sz="1600" dirty="0">
                <a:latin typeface="Chalkboard"/>
                <a:sym typeface="Symbol"/>
              </a:rPr>
              <a:t> </a:t>
            </a:r>
            <a:r>
              <a:rPr lang="en-US" sz="1600" dirty="0" smtClean="0">
                <a:latin typeface="Chalkboard"/>
                <a:sym typeface="Symbol"/>
              </a:rPr>
              <a:t>is secure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1268760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halkboard"/>
              </a:rPr>
              <a:t>Proof  by Contradiction/contrapositive </a:t>
            </a:r>
            <a:endParaRPr lang="en-US" dirty="0">
              <a:latin typeface="Chalkboard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3016"/>
            <a:ext cx="86308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1312" y="3708465"/>
            <a:ext cx="864096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3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1" grpId="0"/>
      <p:bldP spid="33" grpId="0"/>
      <p:bldP spid="38" grpId="0"/>
      <p:bldP spid="48" grpId="0"/>
      <p:bldP spid="49" grpId="0"/>
      <p:bldP spid="54" grpId="0"/>
      <p:bldP spid="50" grpId="0"/>
      <p:bldP spid="50" grpId="1"/>
      <p:bldP spid="55" grpId="0"/>
      <p:bldP spid="55" grpId="1"/>
      <p:bldP spid="59" grpId="0"/>
      <p:bldP spid="59" grpId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07563" y="19362"/>
            <a:ext cx="8496944" cy="93610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err="1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Indistinguishability</a:t>
            </a:r>
            <a:r>
              <a:rPr lang="en-US" sz="3000" kern="0" dirty="0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 Based Definition: COA</a:t>
            </a:r>
            <a:endParaRPr lang="en-US" sz="3000" kern="0" dirty="0">
              <a:solidFill>
                <a:srgbClr val="0099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074" y="2037640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073767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978479" y="1124744"/>
            <a:ext cx="3130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 =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(Gen, Enc, Dec),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</a:rPr>
              <a:t>M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2946430"/>
            <a:ext cx="1512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 can break 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583578" y="3090446"/>
            <a:ext cx="16608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Let me verify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67390" y="229835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949496" y="1938317"/>
            <a:ext cx="2630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1400" baseline="-25000" dirty="0" smtClean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, m</a:t>
            </a:r>
            <a:r>
              <a:rPr lang="en-US" sz="1400" baseline="-25000" dirty="0" smtClean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4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 ; |m</a:t>
            </a:r>
            <a:r>
              <a:rPr lang="en-US" sz="1400" baseline="-25000" dirty="0" smtClean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|=|m</a:t>
            </a:r>
            <a:r>
              <a:rPr lang="en-US" sz="1400" baseline="-25000" dirty="0" smtClean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|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54379" y="2247836"/>
            <a:ext cx="3257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(freedom to choose any pair)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316416" y="3356992"/>
            <a:ext cx="1070992" cy="307777"/>
            <a:chOff x="7514955" y="5223801"/>
            <a:chExt cx="1207300" cy="561692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561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halkboard" charset="0"/>
                  <a:ea typeface="Chalkboard" charset="0"/>
                  <a:cs typeface="Chalkboard" charset="0"/>
                </a:rPr>
                <a:t>Gen(1</a:t>
              </a:r>
              <a:r>
                <a:rPr lang="en-US" sz="1400" baseline="30000" dirty="0" smtClean="0">
                  <a:latin typeface="Chalkboard" charset="0"/>
                  <a:ea typeface="Chalkboard" charset="0"/>
                  <a:cs typeface="Chalkboard" charset="0"/>
                </a:rPr>
                <a:t>n</a:t>
              </a:r>
              <a:r>
                <a:rPr lang="en-US" sz="1400" dirty="0" smtClean="0">
                  <a:latin typeface="Chalkboard" charset="0"/>
                  <a:ea typeface="Chalkboard" charset="0"/>
                  <a:cs typeface="Chalkboard" charset="0"/>
                </a:rPr>
                <a:t>)</a:t>
              </a:r>
              <a:endParaRPr lang="en-US" sz="14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8028384" y="3068960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8230343" y="3015512"/>
            <a:ext cx="38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k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1628800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9"/>
          <p:cNvGrpSpPr/>
          <p:nvPr/>
        </p:nvGrpSpPr>
        <p:grpSpPr>
          <a:xfrm>
            <a:off x="7470210" y="1809690"/>
            <a:ext cx="1206246" cy="480861"/>
            <a:chOff x="7267392" y="1543317"/>
            <a:chExt cx="1359768" cy="877571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43317"/>
              <a:ext cx="1359768" cy="561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4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 {0, 1}</a:t>
              </a:r>
              <a:endParaRPr lang="en-US" sz="14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567390" y="2919797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16016" y="2586390"/>
            <a:ext cx="13885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c 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 </a:t>
            </a:r>
            <a:r>
              <a:rPr lang="en-US" sz="14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Enc</a:t>
            </a:r>
            <a:r>
              <a:rPr lang="en-US" sz="1400" baseline="-250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14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400" baseline="-250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)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31268" y="327490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2535339" y="2967916"/>
            <a:ext cx="2036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</a:rPr>
              <a:t>b’ </a:t>
            </a: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{0, 1}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123728" y="3284984"/>
            <a:ext cx="47571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(Attacker’s guess about encrypted message)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2375756" y="3701055"/>
            <a:ext cx="1213683" cy="464607"/>
            <a:chOff x="7452320" y="1572982"/>
            <a:chExt cx="1368152" cy="847906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72982"/>
              <a:ext cx="1359768" cy="561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4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= b’</a:t>
              </a:r>
              <a:endParaRPr lang="en-US" sz="14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91816" y="4098558"/>
            <a:ext cx="2107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1 --- attacker won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7" name="Group 70"/>
          <p:cNvGrpSpPr/>
          <p:nvPr/>
        </p:nvGrpSpPr>
        <p:grpSpPr>
          <a:xfrm>
            <a:off x="4739244" y="3903215"/>
            <a:ext cx="1343522" cy="307777"/>
            <a:chOff x="6948264" y="1789529"/>
            <a:chExt cx="1514516" cy="561693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89529"/>
              <a:ext cx="1359768" cy="561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4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 b’</a:t>
              </a:r>
              <a:endParaRPr lang="en-US" sz="14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488360" y="4026550"/>
            <a:ext cx="2107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0 --- attacker lost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8" name="Group 75"/>
          <p:cNvGrpSpPr/>
          <p:nvPr/>
        </p:nvGrpSpPr>
        <p:grpSpPr>
          <a:xfrm>
            <a:off x="-540568" y="930206"/>
            <a:ext cx="8424936" cy="698594"/>
            <a:chOff x="323528" y="1002214"/>
            <a:chExt cx="8424936" cy="698594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23528" y="1196752"/>
              <a:ext cx="8424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                        </a:t>
              </a:r>
              <a:r>
                <a:rPr lang="en-US" sz="1600" dirty="0" err="1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Indistinguishability</a:t>
              </a:r>
              <a:r>
                <a: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 experiment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9" name="Group 74"/>
            <p:cNvGrpSpPr/>
            <p:nvPr/>
          </p:nvGrpSpPr>
          <p:grpSpPr>
            <a:xfrm>
              <a:off x="5220072" y="1002214"/>
              <a:ext cx="2232248" cy="698594"/>
              <a:chOff x="4724400" y="1628800"/>
              <a:chExt cx="2232248" cy="698594"/>
            </a:xfrm>
          </p:grpSpPr>
          <p:sp>
            <p:nvSpPr>
              <p:cNvPr id="57" name="Text Box 7"/>
              <p:cNvSpPr txBox="1">
                <a:spLocks noChangeArrowheads="1"/>
              </p:cNvSpPr>
              <p:nvPr/>
            </p:nvSpPr>
            <p:spPr bwMode="auto">
              <a:xfrm>
                <a:off x="4724400" y="1804754"/>
                <a:ext cx="2232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err="1" smtClean="0">
                    <a:latin typeface="Chalkboard" charset="0"/>
                    <a:ea typeface="Chalkboard" charset="0"/>
                    <a:cs typeface="Chalkboard" charset="0"/>
                  </a:rPr>
                  <a:t>PrivK</a:t>
                </a:r>
                <a:r>
                  <a:rPr lang="en-US" sz="1600" dirty="0" smtClean="0">
                    <a:latin typeface="Chalkboard" charset="0"/>
                    <a:ea typeface="Chalkboard" charset="0"/>
                    <a:cs typeface="Chalkboard" charset="0"/>
                  </a:rPr>
                  <a:t>         (n)</a:t>
                </a:r>
                <a:endPara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5228456" y="1988840"/>
                <a:ext cx="6396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 charset="0"/>
                    <a:ea typeface="Chalkboard" charset="0"/>
                    <a:cs typeface="Chalkboard" charset="0"/>
                  </a:rPr>
                  <a:t>A, </a:t>
                </a:r>
                <a:r>
                  <a:rPr lang="en-US" sz="1600" dirty="0" smtClean="0">
                    <a:latin typeface="Chalkboard" charset="0"/>
                    <a:ea typeface="Chalkboard" charset="0"/>
                    <a:cs typeface="Chalkboard" charset="0"/>
                    <a:sym typeface="Symbol"/>
                  </a:rPr>
                  <a:t></a:t>
                </a:r>
                <a:endPara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5292080" y="1628800"/>
                <a:ext cx="6396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err="1" smtClean="0">
                    <a:latin typeface="Chalkboard" charset="0"/>
                    <a:ea typeface="Chalkboard" charset="0"/>
                    <a:cs typeface="Chalkboard" charset="0"/>
                  </a:rPr>
                  <a:t>coa</a:t>
                </a:r>
                <a:endPara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51520" y="4932456"/>
            <a:ext cx="878497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  has 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is </a:t>
            </a:r>
            <a:r>
              <a:rPr lang="en-US" sz="1600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coa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-secure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if </a:t>
            </a:r>
            <a:r>
              <a: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for every PPT  attacker A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, there is a negligible function </a:t>
            </a:r>
            <a:r>
              <a:rPr lang="en-US" sz="16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(n) such that</a:t>
            </a:r>
            <a:endParaRPr lang="en-US" sz="16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51520" y="3306470"/>
            <a:ext cx="20078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Run time: Poly(n)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619944" y="1628800"/>
            <a:ext cx="1503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Attacker A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24000" y="5619438"/>
            <a:ext cx="3808040" cy="977914"/>
            <a:chOff x="5588496" y="5013176"/>
            <a:chExt cx="3808040" cy="977914"/>
          </a:xfrm>
        </p:grpSpPr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8028384" y="5221649"/>
              <a:ext cx="13681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½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 + </a:t>
              </a:r>
              <a:r>
                <a:rPr lang="en-US" sz="1600" dirty="0" err="1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negl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(n)</a:t>
              </a:r>
            </a:p>
            <a:p>
              <a:pPr marL="457200" indent="-457200">
                <a:spcBef>
                  <a:spcPct val="50000"/>
                </a:spcBef>
              </a:pP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71" name="Group 83"/>
            <p:cNvGrpSpPr/>
            <p:nvPr/>
          </p:nvGrpSpPr>
          <p:grpSpPr>
            <a:xfrm>
              <a:off x="5588496" y="5013176"/>
              <a:ext cx="2799928" cy="792088"/>
              <a:chOff x="5588496" y="5013176"/>
              <a:chExt cx="2799928" cy="792088"/>
            </a:xfrm>
          </p:grpSpPr>
          <p:grpSp>
            <p:nvGrpSpPr>
              <p:cNvPr id="75" name="Group 81"/>
              <p:cNvGrpSpPr/>
              <p:nvPr/>
            </p:nvGrpSpPr>
            <p:grpSpPr>
              <a:xfrm>
                <a:off x="5588496" y="5013176"/>
                <a:ext cx="2143472" cy="792088"/>
                <a:chOff x="5588496" y="4869160"/>
                <a:chExt cx="2143472" cy="792088"/>
              </a:xfrm>
            </p:grpSpPr>
            <p:sp>
              <p:nvSpPr>
                <p:cNvPr id="8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 charset="0"/>
                      <a:ea typeface="Chalkboard" charset="0"/>
                      <a:cs typeface="Chalkboard" charset="0"/>
                      <a:sym typeface="Symbol"/>
                    </a:rPr>
                    <a:t>Pr</a:t>
                  </a:r>
                  <a:endParaRPr lang="en-US" sz="1600" dirty="0" smtClean="0">
                    <a:solidFill>
                      <a:srgbClr val="0000FF"/>
                    </a:solidFill>
                    <a:latin typeface="Chalkboard" charset="0"/>
                    <a:ea typeface="Chalkboard" charset="0"/>
                    <a:cs typeface="Chalkboard" charset="0"/>
                  </a:endParaRPr>
                </a:p>
              </p:txBody>
            </p:sp>
            <p:grpSp>
              <p:nvGrpSpPr>
                <p:cNvPr id="87" name="Group 80"/>
                <p:cNvGrpSpPr/>
                <p:nvPr/>
              </p:nvGrpSpPr>
              <p:grpSpPr>
                <a:xfrm>
                  <a:off x="5940152" y="4869160"/>
                  <a:ext cx="1791816" cy="792088"/>
                  <a:chOff x="5940152" y="4869160"/>
                  <a:chExt cx="1791816" cy="792088"/>
                </a:xfrm>
              </p:grpSpPr>
              <p:grpSp>
                <p:nvGrpSpPr>
                  <p:cNvPr id="88" name="Group 54"/>
                  <p:cNvGrpSpPr/>
                  <p:nvPr/>
                </p:nvGrpSpPr>
                <p:grpSpPr>
                  <a:xfrm>
                    <a:off x="5948536" y="4869160"/>
                    <a:ext cx="1503784" cy="792088"/>
                    <a:chOff x="700336" y="5013176"/>
                    <a:chExt cx="1503784" cy="792088"/>
                  </a:xfrm>
                </p:grpSpPr>
                <p:sp>
                  <p:nvSpPr>
                    <p:cNvPr id="91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err="1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PrivK</a:t>
                      </a:r>
                      <a:r>
                        <a:rPr lang="en-US" sz="1600" dirty="0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     (n)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A, </a:t>
                      </a:r>
                      <a:r>
                        <a:rPr lang="en-US" sz="1600" dirty="0" smtClean="0">
                          <a:latin typeface="Chalkboard" charset="0"/>
                          <a:ea typeface="Chalkboard" charset="0"/>
                          <a:cs typeface="Chalkboard" charset="0"/>
                          <a:sym typeface="Symbol"/>
                        </a:rPr>
                        <a:t>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4000" y="5013176"/>
                      <a:ext cx="63968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err="1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coa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</p:grpSp>
              <p:sp>
                <p:nvSpPr>
                  <p:cNvPr id="8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 charset="0"/>
                        <a:ea typeface="Chalkboard" charset="0"/>
                        <a:cs typeface="Chalkboard" charset="0"/>
                        <a:sym typeface="Symbol"/>
                      </a:rPr>
                      <a:t>= 1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 charset="0"/>
                      <a:ea typeface="Chalkboard" charset="0"/>
                      <a:cs typeface="Chalkboard" charset="0"/>
                    </a:endParaRPr>
                  </a:p>
                </p:txBody>
              </p:sp>
              <p:sp>
                <p:nvSpPr>
                  <p:cNvPr id="90" name="Double Bracket 89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atin typeface="Chalkboard" charset="0"/>
                      <a:ea typeface="Chalkboard" charset="0"/>
                      <a:cs typeface="Chalkboard" charset="0"/>
                    </a:endParaRPr>
                  </a:p>
                </p:txBody>
              </p:sp>
            </p:grpSp>
          </p:grp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 charset="0"/>
                    <a:ea typeface="Chalkboard" charset="0"/>
                    <a:cs typeface="Chalkboard" charset="0"/>
                    <a:sym typeface="Symbol"/>
                  </a:rPr>
                  <a:t></a:t>
                </a:r>
                <a:endPara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5076056" y="5724545"/>
            <a:ext cx="38884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Probability is taken over the randomness used by A and the challenger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6604" y="4797152"/>
            <a:ext cx="5904656" cy="7848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All Security Definitions will be in </a:t>
            </a:r>
            <a:r>
              <a:rPr lang="en-US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Ind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 style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SEM Security ≈ IND Security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496" y="3717032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512" y="44371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6588224" y="1628800"/>
            <a:ext cx="1503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Challenger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3848" y="3594502"/>
            <a:ext cx="2232248" cy="698594"/>
            <a:chOff x="4788024" y="4314582"/>
            <a:chExt cx="2232248" cy="698594"/>
          </a:xfrm>
        </p:grpSpPr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788024" y="4530606"/>
              <a:ext cx="2232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 charset="0"/>
                  <a:ea typeface="Chalkboard" charset="0"/>
                  <a:cs typeface="Chalkboard" charset="0"/>
                </a:rPr>
                <a:t>PrivK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      (n)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5300464" y="4674622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A,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5364088" y="4314582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 charset="0"/>
                  <a:ea typeface="Chalkboard" charset="0"/>
                  <a:cs typeface="Chalkboard" charset="0"/>
                </a:rPr>
                <a:t>coa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85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44" grpId="0"/>
      <p:bldP spid="46" grpId="0"/>
      <p:bldP spid="52" grpId="0"/>
      <p:bldP spid="62" grpId="0"/>
      <p:bldP spid="64" grpId="0"/>
      <p:bldP spid="65" grpId="0"/>
      <p:bldP spid="70" grpId="0"/>
      <p:bldP spid="77" grpId="0"/>
      <p:bldP spid="84" grpId="0"/>
      <p:bldP spid="51" grpId="0"/>
      <p:bldP spid="54" grpId="0"/>
      <p:bldP spid="95" grpId="0"/>
      <p:bldP spid="11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64807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Security Proof of PRG-based Scheme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512" y="198884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512" y="2543998"/>
            <a:ext cx="31683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Proof: Assume </a:t>
            </a:r>
            <a:r>
              <a:rPr lang="en-US" sz="1600" dirty="0" smtClean="0">
                <a:latin typeface="Chalkboard"/>
                <a:sym typeface="Symbol"/>
              </a:rPr>
              <a:t> is not secure</a:t>
            </a:r>
            <a:endParaRPr lang="en-US" sz="1600" baseline="30000" dirty="0" smtClean="0">
              <a:latin typeface="Chalkboard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818" y="794412"/>
            <a:ext cx="573993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03" y="794412"/>
            <a:ext cx="570359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1752466" y="793740"/>
            <a:ext cx="209945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88370" y="1175602"/>
            <a:ext cx="8800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032386" y="764704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halkboard"/>
              </a:rPr>
              <a:t>m</a:t>
            </a:r>
            <a:r>
              <a:rPr lang="en-US" dirty="0" err="1" smtClean="0">
                <a:latin typeface="Chalkboard"/>
              </a:rPr>
              <a:t>,k</a:t>
            </a:r>
            <a:endParaRPr lang="en-US" baseline="-25000" dirty="0" smtClean="0">
              <a:latin typeface="Chalkboard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51920" y="1196752"/>
            <a:ext cx="10688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923928" y="764704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c  </a:t>
            </a:r>
            <a:endParaRPr lang="en-US" baseline="-25000" dirty="0" smtClean="0">
              <a:latin typeface="Chalkboard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23528" y="1916832"/>
            <a:ext cx="46085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844080" y="1556792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Secret PRG-key k</a:t>
            </a:r>
            <a:endParaRPr lang="en-US" sz="1600" baseline="-25000" dirty="0" smtClean="0">
              <a:latin typeface="Chalkboard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96882" y="1196752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868144" y="836712"/>
            <a:ext cx="996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Chalkboard"/>
              </a:rPr>
              <a:t>c</a:t>
            </a:r>
            <a:r>
              <a:rPr lang="en-US" sz="1600" dirty="0" err="1" smtClean="0">
                <a:latin typeface="Chalkboard"/>
              </a:rPr>
              <a:t>,k</a:t>
            </a:r>
            <a:endParaRPr lang="en-US" sz="1600" baseline="-25000" dirty="0" smtClean="0">
              <a:latin typeface="Chalkboard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824474" y="793740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latin typeface="Chalkboard"/>
              </a:rPr>
              <a:t>Enc</a:t>
            </a:r>
            <a:r>
              <a:rPr lang="en-US" sz="1600" baseline="-25000" dirty="0" err="1" smtClean="0">
                <a:latin typeface="Chalkboard"/>
              </a:rPr>
              <a:t>k</a:t>
            </a:r>
            <a:r>
              <a:rPr lang="en-US" sz="1600" dirty="0" smtClean="0">
                <a:latin typeface="Chalkboard"/>
              </a:rPr>
              <a:t>(m)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&gt;&gt; c </a:t>
            </a:r>
            <a:r>
              <a:rPr lang="en-US" sz="1600" dirty="0">
                <a:latin typeface="Chalkboard"/>
              </a:rPr>
              <a:t>= </a:t>
            </a:r>
            <a:r>
              <a:rPr lang="en-US" sz="1600" dirty="0" smtClean="0">
                <a:latin typeface="Chalkboard"/>
              </a:rPr>
              <a:t>m </a:t>
            </a:r>
            <a:r>
              <a:rPr lang="en-US" sz="1600" dirty="0" smtClean="0">
                <a:latin typeface="Chalkboard"/>
                <a:sym typeface="Symbol"/>
              </a:rPr>
              <a:t> G(k)</a:t>
            </a:r>
            <a:r>
              <a:rPr lang="en-US" sz="1600" dirty="0" smtClean="0">
                <a:latin typeface="Chalkboard"/>
              </a:rPr>
              <a:t>  </a:t>
            </a:r>
            <a:endParaRPr lang="en-US" sz="1600" dirty="0">
              <a:latin typeface="Chalkboard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76256" y="793740"/>
            <a:ext cx="209945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6948264" y="793740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Dec</a:t>
            </a:r>
            <a:r>
              <a:rPr lang="en-US" sz="1600" baseline="-25000" dirty="0" smtClean="0">
                <a:latin typeface="Chalkboard"/>
              </a:rPr>
              <a:t>k</a:t>
            </a:r>
            <a:r>
              <a:rPr lang="en-US" sz="1600" dirty="0" smtClean="0">
                <a:latin typeface="Chalkboard"/>
              </a:rPr>
              <a:t>(c)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&gt;&gt; m = c </a:t>
            </a:r>
            <a:r>
              <a:rPr lang="en-US" sz="1600" dirty="0" smtClean="0">
                <a:latin typeface="Chalkboard"/>
                <a:sym typeface="Symbol"/>
              </a:rPr>
              <a:t> G(</a:t>
            </a:r>
            <a:r>
              <a:rPr lang="en-US" sz="1600" dirty="0">
                <a:latin typeface="Chalkboard"/>
                <a:sym typeface="Symbol"/>
              </a:rPr>
              <a:t>k</a:t>
            </a:r>
            <a:r>
              <a:rPr lang="en-US" sz="1600" dirty="0" smtClean="0">
                <a:latin typeface="Chalkboard"/>
                <a:sym typeface="Symbol"/>
              </a:rPr>
              <a:t>) </a:t>
            </a:r>
            <a:endParaRPr lang="en-US" sz="1600" dirty="0" smtClean="0">
              <a:latin typeface="Chalkboard"/>
            </a:endParaRPr>
          </a:p>
        </p:txBody>
      </p:sp>
      <p:sp>
        <p:nvSpPr>
          <p:cNvPr id="2" name="Left Arrow 1"/>
          <p:cNvSpPr/>
          <p:nvPr/>
        </p:nvSpPr>
        <p:spPr>
          <a:xfrm rot="5400000" flipH="1">
            <a:off x="3203848" y="2688014"/>
            <a:ext cx="360040" cy="3600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9512" y="2934236"/>
            <a:ext cx="5040560" cy="977914"/>
            <a:chOff x="4355976" y="3284984"/>
            <a:chExt cx="5040560" cy="977914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4355976" y="3450486"/>
              <a:ext cx="31683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p(n): </a:t>
              </a:r>
              <a:endParaRPr lang="en-US" sz="1600" baseline="30000" dirty="0" smtClean="0">
                <a:latin typeface="Chalkboard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372472" y="3284984"/>
              <a:ext cx="4024064" cy="977914"/>
              <a:chOff x="5588496" y="5013176"/>
              <a:chExt cx="4024064" cy="977914"/>
            </a:xfrm>
          </p:grpSpPr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halkboard"/>
                    <a:sym typeface="Symbol"/>
                  </a:rPr>
                  <a:t>½</a:t>
                </a:r>
                <a:r>
                  <a:rPr lang="en-US" sz="1600" dirty="0" smtClean="0">
                    <a:latin typeface="Chalkboard"/>
                    <a:sym typeface="Symbol"/>
                  </a:rPr>
                  <a:t> + 1/p(n)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28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29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3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grpSp>
                <p:nvGrpSpPr>
                  <p:cNvPr id="33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34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37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PrivK</a:t>
                        </a:r>
                        <a:r>
                          <a:rPr lang="en-US" sz="1600" dirty="0" smtClean="0">
                            <a:latin typeface="Chalkboard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3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Chalkboard"/>
                          </a:rPr>
                          <a:t>A, </a:t>
                        </a:r>
                        <a:r>
                          <a:rPr lang="en-US" sz="1600" dirty="0" smtClean="0">
                            <a:latin typeface="Chalkboard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39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</p:grpSp>
                <p:sp>
                  <p:nvSpPr>
                    <p:cNvPr id="3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36" name="Double Bracket 35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3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>
                      <a:latin typeface="Chalkboard"/>
                      <a:sym typeface="Symbol"/>
                    </a:rPr>
                    <a:t>&gt;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6804248" y="5042793"/>
            <a:ext cx="72008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dirty="0" smtClean="0">
                <a:solidFill>
                  <a:srgbClr val="FF0000"/>
                </a:solidFill>
                <a:latin typeface="Chalkboard"/>
                <a:sym typeface="Symbol"/>
              </a:rPr>
              <a:t>A</a:t>
            </a:r>
            <a:endParaRPr lang="en-US" sz="2800" dirty="0" smtClean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059832" y="4970785"/>
            <a:ext cx="5995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dirty="0" smtClean="0">
                <a:latin typeface="Chalkboard"/>
              </a:rPr>
              <a:t>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744760" y="5350900"/>
            <a:ext cx="8830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19672" y="4940338"/>
            <a:ext cx="1213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y</a:t>
            </a:r>
            <a:r>
              <a:rPr lang="en-US" sz="1600" smtClean="0">
                <a:latin typeface="Chalkboard"/>
                <a:sym typeface="Symbol"/>
              </a:rPr>
              <a:t>{0,1}</a:t>
            </a:r>
            <a:r>
              <a:rPr lang="en-US" sz="2400" baseline="30000" smtClean="0">
                <a:latin typeface="Chalkboard"/>
                <a:sym typeface="Symbol"/>
              </a:rPr>
              <a:t>l(n)</a:t>
            </a:r>
            <a:endParaRPr lang="en-US" sz="2400" baseline="30000" dirty="0" smtClean="0">
              <a:latin typeface="Chalkboard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39952" y="4221088"/>
            <a:ext cx="2583904" cy="761311"/>
            <a:chOff x="2195736" y="3099737"/>
            <a:chExt cx="2583904" cy="761311"/>
          </a:xfrm>
        </p:grpSpPr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2195736" y="3284984"/>
              <a:ext cx="2384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Let us run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275856" y="3099737"/>
              <a:ext cx="1503784" cy="761311"/>
              <a:chOff x="3275856" y="3099737"/>
              <a:chExt cx="1503784" cy="761311"/>
            </a:xfrm>
          </p:grpSpPr>
          <p:sp>
            <p:nvSpPr>
              <p:cNvPr id="70" name="Text Box 7"/>
              <p:cNvSpPr txBox="1">
                <a:spLocks noChangeArrowheads="1"/>
              </p:cNvSpPr>
              <p:nvPr/>
            </p:nvSpPr>
            <p:spPr bwMode="auto">
              <a:xfrm>
                <a:off x="3275856" y="3315761"/>
                <a:ext cx="150378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err="1" smtClean="0">
                    <a:latin typeface="Chalkboard"/>
                  </a:rPr>
                  <a:t>PrivK</a:t>
                </a:r>
                <a:r>
                  <a:rPr lang="en-US" sz="1400" dirty="0" smtClean="0">
                    <a:latin typeface="Chalkboard"/>
                  </a:rPr>
                  <a:t>     (n)</a:t>
                </a:r>
                <a:endParaRPr lang="en-US" sz="14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3627512" y="3553271"/>
                <a:ext cx="6396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smtClean="0">
                    <a:latin typeface="Chalkboard"/>
                  </a:rPr>
                  <a:t>A, </a:t>
                </a:r>
                <a:r>
                  <a:rPr lang="en-US" sz="1400" dirty="0" smtClean="0">
                    <a:latin typeface="Chalkboard"/>
                    <a:sym typeface="Symbol"/>
                  </a:rPr>
                  <a:t></a:t>
                </a:r>
                <a:endParaRPr lang="en-US" sz="14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sp>
            <p:nvSpPr>
              <p:cNvPr id="72" name="Text Box 7"/>
              <p:cNvSpPr txBox="1">
                <a:spLocks noChangeArrowheads="1"/>
              </p:cNvSpPr>
              <p:nvPr/>
            </p:nvSpPr>
            <p:spPr bwMode="auto">
              <a:xfrm>
                <a:off x="3699520" y="3099737"/>
                <a:ext cx="6396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err="1" smtClean="0">
                    <a:latin typeface="Chalkboard"/>
                  </a:rPr>
                  <a:t>coa</a:t>
                </a:r>
                <a:endParaRPr lang="en-US" sz="14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</p:grpSp>
      </p:grpSp>
      <p:cxnSp>
        <p:nvCxnSpPr>
          <p:cNvPr id="73" name="Straight Connector 72"/>
          <p:cNvCxnSpPr/>
          <p:nvPr/>
        </p:nvCxnSpPr>
        <p:spPr>
          <a:xfrm flipH="1">
            <a:off x="3851920" y="5342439"/>
            <a:ext cx="295116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090480" y="4982398"/>
            <a:ext cx="2702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, m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  <a:sym typeface="Symbol"/>
              </a:rPr>
              <a:t></a:t>
            </a:r>
            <a:r>
              <a:rPr lang="en-US" sz="1600" dirty="0" smtClean="0">
                <a:latin typeface="Brush Script MT" panose="03060802040406070304" pitchFamily="66" charset="0"/>
                <a:sym typeface="Symbol"/>
              </a:rPr>
              <a:t>M</a:t>
            </a:r>
            <a:r>
              <a:rPr lang="en-US" sz="1600" dirty="0" smtClean="0">
                <a:latin typeface="Chalkboard"/>
              </a:rPr>
              <a:t>   , |m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| = |m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|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517232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254439" y="5980056"/>
            <a:ext cx="360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b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3923928" y="5769340"/>
            <a:ext cx="2931891" cy="5147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4572000" y="5435933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 = </a:t>
            </a:r>
            <a:r>
              <a:rPr lang="en-US" sz="1600" dirty="0" err="1" smtClean="0">
                <a:latin typeface="Chalkboard"/>
                <a:sym typeface="Symbol"/>
              </a:rPr>
              <a:t>m</a:t>
            </a:r>
            <a:r>
              <a:rPr lang="en-US" sz="1600" baseline="-25000" dirty="0" err="1" smtClean="0">
                <a:latin typeface="Chalkboard"/>
                <a:sym typeface="Symbol"/>
              </a:rPr>
              <a:t>b</a:t>
            </a:r>
            <a:r>
              <a:rPr lang="en-US" sz="1600" dirty="0" smtClean="0">
                <a:latin typeface="Chalkboard"/>
                <a:sym typeface="Symbol"/>
              </a:rPr>
              <a:t>  y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3923928" y="6213287"/>
            <a:ext cx="2931892" cy="1163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4695579" y="5867981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7029" y="44585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halkboard"/>
                <a:sym typeface="Symbol"/>
              </a:rPr>
              <a:t>PRS or RS?</a:t>
            </a:r>
            <a:endParaRPr lang="en-US" sz="1400" dirty="0">
              <a:latin typeface="Chalkboard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44480" y="2976046"/>
            <a:ext cx="4024064" cy="977914"/>
            <a:chOff x="5364088" y="4107270"/>
            <a:chExt cx="4024064" cy="977914"/>
          </a:xfrm>
        </p:grpSpPr>
        <p:grpSp>
          <p:nvGrpSpPr>
            <p:cNvPr id="86" name="Group 85"/>
            <p:cNvGrpSpPr/>
            <p:nvPr/>
          </p:nvGrpSpPr>
          <p:grpSpPr>
            <a:xfrm>
              <a:off x="5364088" y="4107270"/>
              <a:ext cx="4024064" cy="977914"/>
              <a:chOff x="5588496" y="5013176"/>
              <a:chExt cx="4024064" cy="977914"/>
            </a:xfrm>
          </p:grpSpPr>
          <p:sp>
            <p:nvSpPr>
              <p:cNvPr id="87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halkboard"/>
                    <a:sym typeface="Symbol"/>
                  </a:rPr>
                  <a:t>½</a:t>
                </a:r>
                <a:r>
                  <a:rPr lang="en-US" sz="1600" dirty="0" smtClean="0">
                    <a:latin typeface="Chalkboard"/>
                    <a:sym typeface="Symbol"/>
                  </a:rPr>
                  <a:t> 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88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89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grpSp>
                <p:nvGrpSpPr>
                  <p:cNvPr id="92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93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96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PrivK</a:t>
                        </a:r>
                        <a:r>
                          <a:rPr lang="en-US" sz="1600" dirty="0" smtClean="0">
                            <a:latin typeface="Chalkboard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97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Chalkboard"/>
                          </a:rPr>
                          <a:t>A, </a:t>
                        </a:r>
                        <a:r>
                          <a:rPr lang="en-US" sz="1600" dirty="0" smtClean="0">
                            <a:latin typeface="Chalkboard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9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</p:grpSp>
                <p:sp>
                  <p:nvSpPr>
                    <p:cNvPr id="9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95" name="Double Bracket 94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9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1619672" y="5601434"/>
            <a:ext cx="13885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1 if b = b’ 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0 otherwise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763688" y="558924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012160" y="4005064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Pr [D(y=r) = 1]</a:t>
            </a: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475656" y="4005064"/>
            <a:ext cx="2232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Pr [D(y=G(s)) = 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79712" y="370774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</a:rPr>
              <a:t>=</a:t>
            </a:r>
            <a:endParaRPr lang="en-US" dirty="0">
              <a:latin typeface="Chalkboard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01799" y="37170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</a:rPr>
              <a:t>=</a:t>
            </a:r>
            <a:endParaRPr lang="en-US" dirty="0">
              <a:latin typeface="Chalkboard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07504" y="2123564"/>
            <a:ext cx="8784976" cy="379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Theorem 3.18. If G is a PRG, then Construction 3.17 </a:t>
            </a:r>
            <a:r>
              <a:rPr lang="en-US" dirty="0" smtClean="0">
                <a:latin typeface="Chalkboard"/>
                <a:sym typeface="Symbol"/>
              </a:rPr>
              <a:t> is a </a:t>
            </a:r>
            <a:r>
              <a:rPr lang="en-US" dirty="0" err="1" smtClean="0">
                <a:latin typeface="Chalkboard"/>
                <a:sym typeface="Symbol"/>
              </a:rPr>
              <a:t>coa</a:t>
            </a:r>
            <a:r>
              <a:rPr lang="en-US" dirty="0" smtClean="0">
                <a:latin typeface="Chalkboard"/>
                <a:sym typeface="Symbol"/>
              </a:rPr>
              <a:t>-secure scheme.</a:t>
            </a:r>
            <a:endParaRPr lang="en-US" sz="2800" baseline="30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85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6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 animBg="1"/>
      <p:bldP spid="42" grpId="0" animBg="1"/>
      <p:bldP spid="43" grpId="0" animBg="1"/>
      <p:bldP spid="46" grpId="0"/>
      <p:bldP spid="75" grpId="0"/>
      <p:bldP spid="80" grpId="0"/>
      <p:bldP spid="82" grpId="0"/>
      <p:bldP spid="84" grpId="0"/>
      <p:bldP spid="6" grpId="0"/>
      <p:bldP spid="99" grpId="0"/>
      <p:bldP spid="101" grpId="0"/>
      <p:bldP spid="102" grpId="0"/>
      <p:bldP spid="23" grpId="0"/>
      <p:bldP spid="103" grpId="0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64807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Security Proof of PRG-based Scheme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512" y="198884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512" y="2543998"/>
            <a:ext cx="31683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Proof: Assume </a:t>
            </a:r>
            <a:r>
              <a:rPr lang="en-US" sz="1600" dirty="0" smtClean="0">
                <a:latin typeface="Chalkboard"/>
                <a:sym typeface="Symbol"/>
              </a:rPr>
              <a:t> is not secure</a:t>
            </a:r>
            <a:endParaRPr lang="en-US" sz="1600" baseline="30000" dirty="0" smtClean="0">
              <a:latin typeface="Chalkboard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818" y="794412"/>
            <a:ext cx="573993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03" y="794412"/>
            <a:ext cx="570359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1752466" y="793740"/>
            <a:ext cx="209945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88370" y="1175602"/>
            <a:ext cx="8800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032386" y="764704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halkboard"/>
              </a:rPr>
              <a:t>m</a:t>
            </a:r>
            <a:r>
              <a:rPr lang="en-US" dirty="0" err="1" smtClean="0">
                <a:latin typeface="Chalkboard"/>
              </a:rPr>
              <a:t>,k</a:t>
            </a:r>
            <a:endParaRPr lang="en-US" baseline="-25000" dirty="0" smtClean="0">
              <a:latin typeface="Chalkboard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51920" y="1196752"/>
            <a:ext cx="10688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923928" y="764704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c  </a:t>
            </a:r>
            <a:endParaRPr lang="en-US" baseline="-25000" dirty="0" smtClean="0">
              <a:latin typeface="Chalkboard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23528" y="1916832"/>
            <a:ext cx="46085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844080" y="1556792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Secret PRG-key k</a:t>
            </a:r>
            <a:endParaRPr lang="en-US" sz="1600" baseline="-25000" dirty="0" smtClean="0">
              <a:latin typeface="Chalkboard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96882" y="1196752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868144" y="836712"/>
            <a:ext cx="996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Chalkboard"/>
              </a:rPr>
              <a:t>c</a:t>
            </a:r>
            <a:r>
              <a:rPr lang="en-US" sz="1600" dirty="0" err="1" smtClean="0">
                <a:latin typeface="Chalkboard"/>
              </a:rPr>
              <a:t>,k</a:t>
            </a:r>
            <a:endParaRPr lang="en-US" sz="1600" baseline="-25000" dirty="0" smtClean="0">
              <a:latin typeface="Chalkboard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824474" y="793740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latin typeface="Chalkboard"/>
              </a:rPr>
              <a:t>Enc</a:t>
            </a:r>
            <a:r>
              <a:rPr lang="en-US" sz="1600" baseline="-25000" dirty="0" err="1" smtClean="0">
                <a:latin typeface="Chalkboard"/>
              </a:rPr>
              <a:t>k</a:t>
            </a:r>
            <a:r>
              <a:rPr lang="en-US" sz="1600" dirty="0" smtClean="0">
                <a:latin typeface="Chalkboard"/>
              </a:rPr>
              <a:t>(m)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&gt;&gt; c </a:t>
            </a:r>
            <a:r>
              <a:rPr lang="en-US" sz="1600" dirty="0">
                <a:latin typeface="Chalkboard"/>
              </a:rPr>
              <a:t>= </a:t>
            </a:r>
            <a:r>
              <a:rPr lang="en-US" sz="1600" dirty="0" smtClean="0">
                <a:latin typeface="Chalkboard"/>
              </a:rPr>
              <a:t>m </a:t>
            </a:r>
            <a:r>
              <a:rPr lang="en-US" sz="1600" dirty="0" smtClean="0">
                <a:latin typeface="Chalkboard"/>
                <a:sym typeface="Symbol"/>
              </a:rPr>
              <a:t> G(k)</a:t>
            </a:r>
            <a:r>
              <a:rPr lang="en-US" sz="1600" dirty="0" smtClean="0">
                <a:latin typeface="Chalkboard"/>
              </a:rPr>
              <a:t>  </a:t>
            </a:r>
            <a:endParaRPr lang="en-US" sz="1600" dirty="0">
              <a:latin typeface="Chalkboard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76256" y="793740"/>
            <a:ext cx="209945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6948264" y="793740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Dec</a:t>
            </a:r>
            <a:r>
              <a:rPr lang="en-US" sz="1600" baseline="-25000" dirty="0" smtClean="0">
                <a:latin typeface="Chalkboard"/>
              </a:rPr>
              <a:t>k</a:t>
            </a:r>
            <a:r>
              <a:rPr lang="en-US" sz="1600" dirty="0" smtClean="0">
                <a:latin typeface="Chalkboard"/>
              </a:rPr>
              <a:t>(c)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&gt;&gt; m = c </a:t>
            </a:r>
            <a:r>
              <a:rPr lang="en-US" sz="1600" dirty="0" smtClean="0">
                <a:latin typeface="Chalkboard"/>
                <a:sym typeface="Symbol"/>
              </a:rPr>
              <a:t> G(</a:t>
            </a:r>
            <a:r>
              <a:rPr lang="en-US" sz="1600" dirty="0">
                <a:latin typeface="Chalkboard"/>
                <a:sym typeface="Symbol"/>
              </a:rPr>
              <a:t>k</a:t>
            </a:r>
            <a:r>
              <a:rPr lang="en-US" sz="1600" dirty="0" smtClean="0">
                <a:latin typeface="Chalkboard"/>
                <a:sym typeface="Symbol"/>
              </a:rPr>
              <a:t>) </a:t>
            </a:r>
            <a:endParaRPr lang="en-US" sz="1600" dirty="0" smtClean="0">
              <a:latin typeface="Chalkboard"/>
            </a:endParaRPr>
          </a:p>
        </p:txBody>
      </p:sp>
      <p:sp>
        <p:nvSpPr>
          <p:cNvPr id="2" name="Left Arrow 1"/>
          <p:cNvSpPr/>
          <p:nvPr/>
        </p:nvSpPr>
        <p:spPr>
          <a:xfrm rot="5400000" flipH="1">
            <a:off x="3203848" y="2688014"/>
            <a:ext cx="360040" cy="3600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9512" y="2934236"/>
            <a:ext cx="5040560" cy="977914"/>
            <a:chOff x="4355976" y="3284984"/>
            <a:chExt cx="5040560" cy="977914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4355976" y="3450486"/>
              <a:ext cx="31683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p(n): </a:t>
              </a:r>
              <a:endParaRPr lang="en-US" sz="1600" baseline="30000" dirty="0" smtClean="0">
                <a:latin typeface="Chalkboard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372472" y="3284984"/>
              <a:ext cx="4024064" cy="977914"/>
              <a:chOff x="5588496" y="5013176"/>
              <a:chExt cx="4024064" cy="977914"/>
            </a:xfrm>
          </p:grpSpPr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halkboard"/>
                    <a:sym typeface="Symbol"/>
                  </a:rPr>
                  <a:t>½</a:t>
                </a:r>
                <a:r>
                  <a:rPr lang="en-US" sz="1600" dirty="0" smtClean="0">
                    <a:latin typeface="Chalkboard"/>
                    <a:sym typeface="Symbol"/>
                  </a:rPr>
                  <a:t> + 1/p(n)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28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29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3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grpSp>
                <p:nvGrpSpPr>
                  <p:cNvPr id="33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34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37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PrivK</a:t>
                        </a:r>
                        <a:r>
                          <a:rPr lang="en-US" sz="1600" dirty="0" smtClean="0">
                            <a:latin typeface="Chalkboard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3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Chalkboard"/>
                          </a:rPr>
                          <a:t>A, </a:t>
                        </a:r>
                        <a:r>
                          <a:rPr lang="en-US" sz="1600" dirty="0" smtClean="0">
                            <a:latin typeface="Chalkboard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39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</p:grpSp>
                <p:sp>
                  <p:nvSpPr>
                    <p:cNvPr id="3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36" name="Double Bracket 35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3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>
                      <a:latin typeface="Chalkboard"/>
                      <a:sym typeface="Symbol"/>
                    </a:rPr>
                    <a:t>&gt;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5444480" y="2976046"/>
            <a:ext cx="4024064" cy="977914"/>
            <a:chOff x="5364088" y="4107270"/>
            <a:chExt cx="4024064" cy="977914"/>
          </a:xfrm>
        </p:grpSpPr>
        <p:grpSp>
          <p:nvGrpSpPr>
            <p:cNvPr id="86" name="Group 85"/>
            <p:cNvGrpSpPr/>
            <p:nvPr/>
          </p:nvGrpSpPr>
          <p:grpSpPr>
            <a:xfrm>
              <a:off x="5364088" y="4107270"/>
              <a:ext cx="4024064" cy="977914"/>
              <a:chOff x="5588496" y="5013176"/>
              <a:chExt cx="4024064" cy="977914"/>
            </a:xfrm>
          </p:grpSpPr>
          <p:sp>
            <p:nvSpPr>
              <p:cNvPr id="87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halkboard"/>
                    <a:sym typeface="Symbol"/>
                  </a:rPr>
                  <a:t>½</a:t>
                </a:r>
                <a:r>
                  <a:rPr lang="en-US" sz="1600" dirty="0" smtClean="0">
                    <a:latin typeface="Chalkboard"/>
                    <a:sym typeface="Symbol"/>
                  </a:rPr>
                  <a:t> 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88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89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grpSp>
                <p:nvGrpSpPr>
                  <p:cNvPr id="92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93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96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PrivK</a:t>
                        </a:r>
                        <a:r>
                          <a:rPr lang="en-US" sz="1600" dirty="0" smtClean="0">
                            <a:latin typeface="Chalkboard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97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Chalkboard"/>
                          </a:rPr>
                          <a:t>A, </a:t>
                        </a:r>
                        <a:r>
                          <a:rPr lang="en-US" sz="1600" dirty="0" smtClean="0">
                            <a:latin typeface="Chalkboard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9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</p:grpSp>
                <p:sp>
                  <p:nvSpPr>
                    <p:cNvPr id="9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95" name="Double Bracket 94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9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5958077" y="4020645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Pr [D(y) = 1]</a:t>
            </a: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475656" y="4005064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Pr [D(G(s)) = 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79712" y="370774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</a:rPr>
              <a:t>=</a:t>
            </a:r>
            <a:endParaRPr lang="en-US" dirty="0">
              <a:latin typeface="Chalkboard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01799" y="37170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</a:rPr>
              <a:t>=</a:t>
            </a:r>
            <a:endParaRPr lang="en-US" dirty="0">
              <a:latin typeface="Chalkboard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07504" y="2123564"/>
            <a:ext cx="8784976" cy="379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Theorem 3.18. If G is a PRG, then Construction 3.17 </a:t>
            </a:r>
            <a:r>
              <a:rPr lang="en-US" dirty="0" smtClean="0">
                <a:latin typeface="Chalkboard"/>
                <a:sym typeface="Symbol"/>
              </a:rPr>
              <a:t> is a </a:t>
            </a:r>
            <a:r>
              <a:rPr lang="en-US" dirty="0" err="1" smtClean="0">
                <a:latin typeface="Chalkboard"/>
                <a:sym typeface="Symbol"/>
              </a:rPr>
              <a:t>coa</a:t>
            </a:r>
            <a:r>
              <a:rPr lang="en-US" dirty="0" smtClean="0">
                <a:latin typeface="Chalkboard"/>
                <a:sym typeface="Symbol"/>
              </a:rPr>
              <a:t>-secure scheme.</a:t>
            </a:r>
            <a:endParaRPr lang="en-US" sz="2800" baseline="30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4377820" y="4005064"/>
            <a:ext cx="720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-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7392888" y="4035842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/>
                <a:sym typeface="Symbol"/>
              </a:rPr>
              <a:t>&gt;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7747412" y="4018935"/>
            <a:ext cx="12282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1/p(n)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2591780" y="50178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Pr [D(r) = 1]</a:t>
            </a:r>
          </a:p>
        </p:txBody>
      </p: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4031940" y="5017838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Pr [D(G(s)) = 1]</a:t>
            </a:r>
          </a:p>
        </p:txBody>
      </p: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3815916" y="4966735"/>
            <a:ext cx="28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halkboard" charset="0"/>
                <a:ea typeface="Chalkboard" charset="0"/>
                <a:cs typeface="Chalkboard" charset="0"/>
              </a:rPr>
              <a:t>-</a:t>
            </a:r>
          </a:p>
        </p:txBody>
      </p:sp>
      <p:sp>
        <p:nvSpPr>
          <p:cNvPr id="109" name="Text Box 7"/>
          <p:cNvSpPr txBox="1">
            <a:spLocks noChangeArrowheads="1"/>
          </p:cNvSpPr>
          <p:nvPr/>
        </p:nvSpPr>
        <p:spPr bwMode="auto">
          <a:xfrm>
            <a:off x="2375756" y="4924344"/>
            <a:ext cx="28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halkboard" charset="0"/>
                <a:ea typeface="Chalkboard" charset="0"/>
                <a:cs typeface="Chalkboard" charset="0"/>
              </a:rPr>
              <a:t>|</a:t>
            </a:r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5472100" y="4924344"/>
            <a:ext cx="28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halkboard" charset="0"/>
                <a:ea typeface="Chalkboard" charset="0"/>
                <a:cs typeface="Chalkboard" charset="0"/>
              </a:rPr>
              <a:t>|</a:t>
            </a: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5688124" y="4996352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 </a:t>
            </a:r>
            <a:r>
              <a:rPr lang="en-US" sz="16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(n)</a:t>
            </a:r>
            <a:endParaRPr lang="en-US" sz="1600" dirty="0" smtClean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2663788" y="533780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r 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400" baseline="30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l(n)</a:t>
            </a:r>
            <a:endParaRPr lang="en-US" sz="2400" baseline="30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4391980" y="5337808"/>
            <a:ext cx="13681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s </a:t>
            </a:r>
            <a:r>
              <a:rPr lang="en-US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baseline="-25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400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400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2510754" y="5900519"/>
            <a:ext cx="3696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halkboard"/>
              </a:rPr>
              <a:t>Proof  by Contradiction</a:t>
            </a:r>
            <a:endParaRPr lang="en-US" sz="2400" dirty="0">
              <a:latin typeface="Chalkboard"/>
            </a:endParaRPr>
          </a:p>
        </p:txBody>
      </p:sp>
      <p:sp>
        <p:nvSpPr>
          <p:cNvPr id="71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 animBg="1"/>
      <p:bldP spid="101" grpId="0"/>
      <p:bldP spid="102" grpId="0"/>
      <p:bldP spid="23" grpId="0"/>
      <p:bldP spid="103" grpId="0"/>
      <p:bldP spid="78" grpId="0" animBg="1"/>
      <p:bldP spid="85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44624"/>
            <a:ext cx="9144000" cy="5853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What have we done so far..</a:t>
            </a:r>
            <a:endParaRPr lang="en-US" sz="3000" kern="0" dirty="0">
              <a:solidFill>
                <a:srgbClr val="0099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722" y="1375048"/>
            <a:ext cx="675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Formulate a formal definition for SKE in computational world 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560" y="1849857"/>
            <a:ext cx="734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Identify assumptions needed (PRG exists) and build a construction 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2353913"/>
            <a:ext cx="8390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Prove security of the construction relative to the definition and assumption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884" y="1159024"/>
            <a:ext cx="7874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625352"/>
            <a:ext cx="7874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232" y="2167136"/>
            <a:ext cx="787400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1560" y="3693047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Small Key size.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722" y="4141259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Key Reuse??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462574"/>
            <a:ext cx="787400" cy="685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7681" y="5014917"/>
            <a:ext cx="8246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Let us formalize key reuse in the definition and see if the schemes we have seen satisfy the definition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7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0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Multiple-message COA Security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074" y="2037640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073767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250287" y="858198"/>
            <a:ext cx="3130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 = </a:t>
            </a:r>
            <a:r>
              <a:rPr lang="en-US" sz="1600" dirty="0" smtClean="0">
                <a:latin typeface="Chalkboard"/>
              </a:rPr>
              <a:t>(Gen, Enc, Dec),</a:t>
            </a:r>
            <a:r>
              <a:rPr lang="en-US" sz="1600" dirty="0" smtClean="0">
                <a:latin typeface="Brush Script MT" panose="03060802040406070304" pitchFamily="66" charset="0"/>
              </a:rPr>
              <a:t>M</a:t>
            </a:r>
            <a:r>
              <a:rPr lang="en-US" sz="1600" dirty="0" smtClean="0">
                <a:latin typeface="Chalkboard"/>
              </a:rPr>
              <a:t>       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2946430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I can break 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583578" y="3090446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67390" y="229835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59024" y="2247836"/>
            <a:ext cx="32577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(freedom to choose any pair)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73008" y="3543981"/>
            <a:ext cx="1070992" cy="338554"/>
            <a:chOff x="7514955" y="5223801"/>
            <a:chExt cx="1207300" cy="61786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Gen(1</a:t>
              </a:r>
              <a:r>
                <a:rPr lang="en-US" sz="1600" baseline="30000" dirty="0" smtClean="0">
                  <a:latin typeface="Chalkboard"/>
                </a:rPr>
                <a:t>n</a:t>
              </a:r>
              <a:r>
                <a:rPr lang="en-US" sz="1600" dirty="0" smtClean="0">
                  <a:latin typeface="Chalkboard"/>
                </a:rPr>
                <a:t>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8100392" y="3162454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8230343" y="3017964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k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4408" y="1434262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9"/>
          <p:cNvGrpSpPr/>
          <p:nvPr/>
        </p:nvGrpSpPr>
        <p:grpSpPr>
          <a:xfrm>
            <a:off x="7470210" y="1794302"/>
            <a:ext cx="1206246" cy="496249"/>
            <a:chOff x="7267392" y="1515234"/>
            <a:chExt cx="1359768" cy="905654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15234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/>
                  <a:sym typeface="Symbol"/>
                </a:rPr>
                <a:t> {0, 1}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567390" y="2991805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2555776" y="2658398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c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 </a:t>
            </a:r>
            <a:r>
              <a:rPr lang="en-US" sz="1600" dirty="0" smtClean="0">
                <a:latin typeface="Chalkboard"/>
                <a:sym typeface="Symbol"/>
              </a:rPr>
              <a:t> </a:t>
            </a:r>
            <a:r>
              <a:rPr lang="en-US" sz="1600" dirty="0" err="1" smtClean="0">
                <a:latin typeface="Chalkboard"/>
                <a:sym typeface="Symbol"/>
              </a:rPr>
              <a:t>Enc</a:t>
            </a:r>
            <a:r>
              <a:rPr lang="en-US" sz="1600" baseline="-25000" dirty="0" err="1" smtClean="0">
                <a:latin typeface="Chalkboard"/>
                <a:sym typeface="Symbol"/>
              </a:rPr>
              <a:t>k</a:t>
            </a:r>
            <a:r>
              <a:rPr lang="en-US" sz="1600" dirty="0" smtClean="0">
                <a:latin typeface="Chalkboard"/>
                <a:sym typeface="Symbol"/>
              </a:rPr>
              <a:t>(m</a:t>
            </a:r>
            <a:r>
              <a:rPr lang="en-US" sz="1600" baseline="-25000" dirty="0" smtClean="0">
                <a:latin typeface="Chalkboard"/>
                <a:sym typeface="Symbol"/>
              </a:rPr>
              <a:t>b,1</a:t>
            </a:r>
            <a:r>
              <a:rPr lang="en-US" sz="1600" dirty="0" smtClean="0">
                <a:latin typeface="Chalkboard"/>
                <a:sym typeface="Symbol"/>
              </a:rPr>
              <a:t>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31268" y="3368399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788511" y="3061410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123728" y="3378478"/>
            <a:ext cx="4757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(Attacker’s guess about encrypted vector)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3347864" y="3832012"/>
            <a:ext cx="1724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Game Output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2375756" y="3829683"/>
            <a:ext cx="1213683" cy="479995"/>
            <a:chOff x="7452320" y="1544899"/>
            <a:chExt cx="1368152" cy="87598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44899"/>
              <a:ext cx="1359768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/>
                  <a:sym typeface="Symbol"/>
                </a:rPr>
                <a:t>= b’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91816" y="4242574"/>
            <a:ext cx="210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1 --- attacker won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7" name="Group 70"/>
          <p:cNvGrpSpPr/>
          <p:nvPr/>
        </p:nvGrpSpPr>
        <p:grpSpPr>
          <a:xfrm>
            <a:off x="4739244" y="4031843"/>
            <a:ext cx="1343522" cy="338554"/>
            <a:chOff x="6948264" y="1761446"/>
            <a:chExt cx="1514516" cy="617861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61446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Chalkboard"/>
                </a:rPr>
                <a:t>b </a:t>
              </a:r>
              <a:r>
                <a:rPr lang="en-US" sz="1600" dirty="0" smtClean="0">
                  <a:solidFill>
                    <a:srgbClr val="0000FF"/>
                  </a:solidFill>
                  <a:latin typeface="Chalkboard"/>
                  <a:sym typeface="Symbol"/>
                </a:rPr>
                <a:t> b’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488360" y="4170566"/>
            <a:ext cx="210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0 --- attacker lost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763688" y="548680"/>
            <a:ext cx="2232248" cy="770602"/>
            <a:chOff x="4724400" y="1556792"/>
            <a:chExt cx="2232248" cy="77060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24400" y="1804754"/>
              <a:ext cx="2232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PrivK</a:t>
              </a:r>
              <a:r>
                <a:rPr lang="en-US" sz="1600" dirty="0" smtClean="0">
                  <a:latin typeface="Chalkboard"/>
                </a:rPr>
                <a:t>         (n)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228456" y="1988840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</a:t>
              </a:r>
              <a:r>
                <a:rPr lang="en-US" sz="1600" dirty="0" smtClean="0"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156448" y="1556792"/>
              <a:ext cx="11605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coa-mult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51520" y="4686235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Definition 3.19 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sym typeface="Symbol"/>
              </a:rPr>
              <a:t>is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sym typeface="Symbol"/>
              </a:rPr>
              <a:t>coa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sym typeface="Symbol"/>
              </a:rPr>
              <a:t>-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sym typeface="Symbol"/>
              </a:rPr>
              <a:t>mult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sym typeface="Symbol"/>
              </a:rPr>
              <a:t>-secure </a:t>
            </a:r>
            <a:r>
              <a:rPr lang="en-US" sz="1600" dirty="0" smtClean="0">
                <a:latin typeface="Chalkboard"/>
                <a:sym typeface="Symbol"/>
              </a:rPr>
              <a:t>if </a:t>
            </a:r>
            <a:r>
              <a:rPr lang="en-US" sz="1600" dirty="0" smtClean="0">
                <a:solidFill>
                  <a:srgbClr val="FF0000"/>
                </a:solidFill>
                <a:latin typeface="Chalkboard"/>
                <a:sym typeface="Symbol"/>
              </a:rPr>
              <a:t>for every PPT  attacker A</a:t>
            </a:r>
            <a:r>
              <a:rPr lang="en-US" sz="1600" dirty="0" smtClean="0">
                <a:latin typeface="Chalkboard"/>
                <a:sym typeface="Symbol"/>
              </a:rPr>
              <a:t> taking part in the above experiment, the probability that A wins the experiment is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sym typeface="Symbol"/>
              </a:rPr>
              <a:t>at most negligibly better than ½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51520" y="3306470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Run time: Poly(n)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619944" y="1628800"/>
            <a:ext cx="1503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Attacker A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783922" y="5570841"/>
            <a:ext cx="3808040" cy="977914"/>
            <a:chOff x="5588496" y="5013176"/>
            <a:chExt cx="3808040" cy="977914"/>
          </a:xfrm>
        </p:grpSpPr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8028384" y="5221649"/>
              <a:ext cx="13681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/>
                  <a:sym typeface="Symbol"/>
                </a:rPr>
                <a:t>½</a:t>
              </a:r>
              <a:r>
                <a:rPr lang="en-US" sz="1600" dirty="0" smtClean="0">
                  <a:latin typeface="Chalkboard"/>
                  <a:sym typeface="Symbol"/>
                </a:rPr>
                <a:t> + </a:t>
              </a:r>
              <a:r>
                <a:rPr lang="en-US" sz="1600" dirty="0" err="1" smtClean="0">
                  <a:latin typeface="Chalkboard"/>
                  <a:sym typeface="Symbol"/>
                </a:rPr>
                <a:t>negl</a:t>
              </a:r>
              <a:r>
                <a:rPr lang="en-US" sz="1600" dirty="0" smtClean="0">
                  <a:latin typeface="Chalkboard"/>
                  <a:sym typeface="Symbol"/>
                </a:rPr>
                <a:t>(n)</a:t>
              </a:r>
            </a:p>
            <a:p>
              <a:pPr marL="457200" indent="-457200">
                <a:spcBef>
                  <a:spcPct val="50000"/>
                </a:spcBef>
              </a:pP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grpSp>
          <p:nvGrpSpPr>
            <p:cNvPr id="71" name="Group 83"/>
            <p:cNvGrpSpPr/>
            <p:nvPr/>
          </p:nvGrpSpPr>
          <p:grpSpPr>
            <a:xfrm>
              <a:off x="5588496" y="5013176"/>
              <a:ext cx="2799928" cy="792088"/>
              <a:chOff x="5588496" y="5013176"/>
              <a:chExt cx="2799928" cy="792088"/>
            </a:xfrm>
          </p:grpSpPr>
          <p:grpSp>
            <p:nvGrpSpPr>
              <p:cNvPr id="75" name="Group 81"/>
              <p:cNvGrpSpPr/>
              <p:nvPr/>
            </p:nvGrpSpPr>
            <p:grpSpPr>
              <a:xfrm>
                <a:off x="5588496" y="5013176"/>
                <a:ext cx="2143472" cy="792088"/>
                <a:chOff x="5588496" y="4869160"/>
                <a:chExt cx="2143472" cy="792088"/>
              </a:xfrm>
            </p:grpSpPr>
            <p:sp>
              <p:nvSpPr>
                <p:cNvPr id="8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Pr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grpSp>
              <p:nvGrpSpPr>
                <p:cNvPr id="87" name="Group 80"/>
                <p:cNvGrpSpPr/>
                <p:nvPr/>
              </p:nvGrpSpPr>
              <p:grpSpPr>
                <a:xfrm>
                  <a:off x="5940152" y="4869160"/>
                  <a:ext cx="1791816" cy="792088"/>
                  <a:chOff x="5940152" y="4869160"/>
                  <a:chExt cx="1791816" cy="792088"/>
                </a:xfrm>
              </p:grpSpPr>
              <p:grpSp>
                <p:nvGrpSpPr>
                  <p:cNvPr id="88" name="Group 54"/>
                  <p:cNvGrpSpPr/>
                  <p:nvPr/>
                </p:nvGrpSpPr>
                <p:grpSpPr>
                  <a:xfrm>
                    <a:off x="5948536" y="4869160"/>
                    <a:ext cx="1503784" cy="792088"/>
                    <a:chOff x="700336" y="5013176"/>
                    <a:chExt cx="1503784" cy="792088"/>
                  </a:xfrm>
                </p:grpSpPr>
                <p:sp>
                  <p:nvSpPr>
                    <p:cNvPr id="91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err="1" smtClean="0">
                          <a:latin typeface="Chalkboard"/>
                        </a:rPr>
                        <a:t>PrivK</a:t>
                      </a:r>
                      <a:r>
                        <a:rPr lang="en-US" sz="1600" dirty="0" smtClean="0">
                          <a:latin typeface="Chalkboard"/>
                        </a:rPr>
                        <a:t>     (n)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9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</a:rPr>
                        <a:t>A, </a:t>
                      </a: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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9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013176"/>
                      <a:ext cx="1008112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err="1" smtClean="0">
                          <a:latin typeface="Chalkboard"/>
                        </a:rPr>
                        <a:t>coa-mult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</p:grpSp>
              <p:sp>
                <p:nvSpPr>
                  <p:cNvPr id="8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= 1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90" name="Double Bracket 89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atin typeface="Chalkboard"/>
                    </a:endParaRPr>
                  </a:p>
                </p:txBody>
              </p:sp>
            </p:grpSp>
          </p:grp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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</p:grpSp>
      </p:grp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2301225" y="5721244"/>
            <a:ext cx="58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i.e.,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39752" y="1779349"/>
            <a:ext cx="2016224" cy="497523"/>
            <a:chOff x="2987824" y="1347301"/>
            <a:chExt cx="2016224" cy="497523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2987824" y="1506270"/>
              <a:ext cx="20162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M</a:t>
              </a:r>
              <a:r>
                <a:rPr lang="en-US" sz="1600" baseline="-25000" dirty="0" smtClean="0">
                  <a:latin typeface="Chalkboard"/>
                </a:rPr>
                <a:t>0</a:t>
              </a:r>
              <a:r>
                <a:rPr lang="en-US" sz="1600" dirty="0" smtClean="0">
                  <a:latin typeface="Chalkboard"/>
                </a:rPr>
                <a:t> = (m</a:t>
              </a:r>
              <a:r>
                <a:rPr lang="en-US" sz="1600" baseline="-25000" dirty="0" smtClean="0">
                  <a:latin typeface="Chalkboard"/>
                </a:rPr>
                <a:t>0,1</a:t>
              </a:r>
              <a:r>
                <a:rPr lang="en-US" sz="1600" dirty="0" smtClean="0">
                  <a:latin typeface="Chalkboard"/>
                </a:rPr>
                <a:t>, …, m</a:t>
              </a:r>
              <a:r>
                <a:rPr lang="en-US" sz="1600" baseline="-25000" dirty="0" smtClean="0">
                  <a:latin typeface="Chalkboard"/>
                </a:rPr>
                <a:t>0, t</a:t>
              </a:r>
              <a:r>
                <a:rPr lang="en-US" sz="1600" dirty="0" smtClean="0">
                  <a:latin typeface="Chalkboard"/>
                </a:rPr>
                <a:t>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3059832" y="1347301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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55976" y="1772816"/>
            <a:ext cx="2016224" cy="482570"/>
            <a:chOff x="5148064" y="1196752"/>
            <a:chExt cx="2016224" cy="482570"/>
          </a:xfrm>
        </p:grpSpPr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5148064" y="1340768"/>
              <a:ext cx="20162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M</a:t>
              </a:r>
              <a:r>
                <a:rPr lang="en-US" sz="1600" baseline="-25000" dirty="0">
                  <a:latin typeface="Chalkboard"/>
                </a:rPr>
                <a:t>1</a:t>
              </a:r>
              <a:r>
                <a:rPr lang="en-US" sz="1600" dirty="0" smtClean="0">
                  <a:latin typeface="Chalkboard"/>
                </a:rPr>
                <a:t> = (m</a:t>
              </a:r>
              <a:r>
                <a:rPr lang="en-US" sz="1600" baseline="-25000" dirty="0">
                  <a:latin typeface="Chalkboard"/>
                </a:rPr>
                <a:t>1</a:t>
              </a:r>
              <a:r>
                <a:rPr lang="en-US" sz="1600" baseline="-25000" dirty="0" smtClean="0">
                  <a:latin typeface="Chalkboard"/>
                </a:rPr>
                <a:t>,1</a:t>
              </a:r>
              <a:r>
                <a:rPr lang="en-US" sz="1600" dirty="0" smtClean="0">
                  <a:latin typeface="Chalkboard"/>
                </a:rPr>
                <a:t>, …, m</a:t>
              </a:r>
              <a:r>
                <a:rPr lang="en-US" sz="1600" baseline="-25000" dirty="0">
                  <a:latin typeface="Chalkboard"/>
                </a:rPr>
                <a:t>1</a:t>
              </a:r>
              <a:r>
                <a:rPr lang="en-US" sz="1600" baseline="-25000" dirty="0" smtClean="0">
                  <a:latin typeface="Chalkboard"/>
                </a:rPr>
                <a:t>, t</a:t>
              </a:r>
              <a:r>
                <a:rPr lang="en-US" sz="1600" dirty="0" smtClean="0">
                  <a:latin typeface="Chalkboard"/>
                </a:rPr>
                <a:t>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5220072" y="1196752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  <a:sym typeface="Symbol"/>
                </a:rPr>
                <a:t>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4335539" y="2636912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latin typeface="Chalkboard"/>
              </a:rPr>
              <a:t>c</a:t>
            </a:r>
            <a:r>
              <a:rPr lang="en-US" sz="1600" baseline="-25000" dirty="0" err="1" smtClean="0">
                <a:latin typeface="Chalkboard"/>
              </a:rPr>
              <a:t>t</a:t>
            </a:r>
            <a:r>
              <a:rPr lang="en-US" sz="1600" dirty="0" smtClean="0">
                <a:latin typeface="Chalkboard"/>
              </a:rPr>
              <a:t> </a:t>
            </a:r>
            <a:r>
              <a:rPr lang="en-US" sz="1600" dirty="0" smtClean="0">
                <a:latin typeface="Chalkboard"/>
                <a:sym typeface="Symbol"/>
              </a:rPr>
              <a:t> </a:t>
            </a:r>
            <a:r>
              <a:rPr lang="en-US" sz="1600" dirty="0" err="1" smtClean="0">
                <a:latin typeface="Chalkboard"/>
                <a:sym typeface="Symbol"/>
              </a:rPr>
              <a:t>Enc</a:t>
            </a:r>
            <a:r>
              <a:rPr lang="en-US" sz="1600" baseline="-25000" dirty="0" err="1" smtClean="0">
                <a:latin typeface="Chalkboard"/>
                <a:sym typeface="Symbol"/>
              </a:rPr>
              <a:t>k</a:t>
            </a:r>
            <a:r>
              <a:rPr lang="en-US" sz="1600" dirty="0" smtClean="0">
                <a:latin typeface="Chalkboard"/>
                <a:sym typeface="Symbol"/>
              </a:rPr>
              <a:t>(</a:t>
            </a:r>
            <a:r>
              <a:rPr lang="en-US" sz="1600" dirty="0" err="1" smtClean="0">
                <a:latin typeface="Chalkboard"/>
                <a:sym typeface="Symbol"/>
              </a:rPr>
              <a:t>m</a:t>
            </a:r>
            <a:r>
              <a:rPr lang="en-US" sz="1600" baseline="-25000" dirty="0" err="1" smtClean="0">
                <a:latin typeface="Chalkboard"/>
                <a:sym typeface="Symbol"/>
              </a:rPr>
              <a:t>b</a:t>
            </a:r>
            <a:r>
              <a:rPr lang="en-US" sz="1600" baseline="-25000" dirty="0" smtClean="0">
                <a:latin typeface="Chalkboard"/>
                <a:sym typeface="Symbol"/>
              </a:rPr>
              <a:t>, t</a:t>
            </a:r>
            <a:r>
              <a:rPr lang="en-US" sz="1600" dirty="0" smtClean="0">
                <a:latin typeface="Chalkboard"/>
                <a:sym typeface="Symbol"/>
              </a:rPr>
              <a:t>)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3995936" y="2658398"/>
            <a:ext cx="709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,…, 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8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Thur, 27/9/2018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Cryptography-Lect6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6" grpId="0"/>
      <p:bldP spid="52" grpId="0"/>
      <p:bldP spid="62" grpId="0"/>
      <p:bldP spid="64" grpId="0"/>
      <p:bldP spid="65" grpId="0"/>
      <p:bldP spid="66" grpId="0"/>
      <p:bldP spid="70" grpId="0"/>
      <p:bldP spid="77" grpId="0"/>
      <p:bldP spid="84" grpId="0"/>
      <p:bldP spid="51" grpId="0"/>
      <p:bldP spid="54" grpId="0"/>
      <p:bldP spid="94" grpId="0"/>
      <p:bldP spid="81" grpId="0"/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40729</TotalTime>
  <Words>1459</Words>
  <Application>Microsoft Office PowerPoint</Application>
  <PresentationFormat>全屏显示(4:3)</PresentationFormat>
  <Paragraphs>337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Chalkboard</vt:lpstr>
      <vt:lpstr>华文楷体</vt:lpstr>
      <vt:lpstr>宋体</vt:lpstr>
      <vt:lpstr>Arial</vt:lpstr>
      <vt:lpstr>Brush Script MT</vt:lpstr>
      <vt:lpstr>Calibri</vt:lpstr>
      <vt:lpstr>Comic Sans MS</vt:lpstr>
      <vt:lpstr>Courier New</vt:lpstr>
      <vt:lpstr>Symbol</vt:lpstr>
      <vt:lpstr>Wingdings</vt:lpstr>
      <vt:lpstr>Default Design</vt:lpstr>
      <vt:lpstr>L6: COA-secure PRG-based SKE 第6讲：COA安全的基于伪随机生成器的对称加密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ARPITA PATRA</dc:creator>
  <cp:lastModifiedBy>Jiang</cp:lastModifiedBy>
  <cp:revision>3351</cp:revision>
  <dcterms:created xsi:type="dcterms:W3CDTF">2003-02-23T15:18:48Z</dcterms:created>
  <dcterms:modified xsi:type="dcterms:W3CDTF">2018-09-29T02:08:08Z</dcterms:modified>
</cp:coreProperties>
</file>