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1655" r:id="rId2"/>
    <p:sldId id="1632" r:id="rId3"/>
    <p:sldId id="1658" r:id="rId4"/>
    <p:sldId id="1659" r:id="rId5"/>
    <p:sldId id="1660" r:id="rId6"/>
    <p:sldId id="1661" r:id="rId7"/>
    <p:sldId id="1662" r:id="rId8"/>
    <p:sldId id="1663" r:id="rId9"/>
    <p:sldId id="1664" r:id="rId10"/>
    <p:sldId id="1665" r:id="rId11"/>
    <p:sldId id="1666" r:id="rId12"/>
    <p:sldId id="1667" r:id="rId13"/>
    <p:sldId id="1668" r:id="rId14"/>
    <p:sldId id="1669" r:id="rId15"/>
    <p:sldId id="1690" r:id="rId16"/>
    <p:sldId id="1689" r:id="rId17"/>
    <p:sldId id="1692" r:id="rId18"/>
    <p:sldId id="1670" r:id="rId19"/>
    <p:sldId id="1671" r:id="rId20"/>
    <p:sldId id="1672" r:id="rId21"/>
    <p:sldId id="1673" r:id="rId22"/>
    <p:sldId id="1674" r:id="rId23"/>
    <p:sldId id="1675" r:id="rId24"/>
    <p:sldId id="1676" r:id="rId25"/>
    <p:sldId id="1677" r:id="rId26"/>
    <p:sldId id="1678" r:id="rId27"/>
    <p:sldId id="1694" r:id="rId28"/>
    <p:sldId id="1680" r:id="rId29"/>
    <p:sldId id="1681" r:id="rId30"/>
    <p:sldId id="1682" r:id="rId31"/>
    <p:sldId id="1683" r:id="rId32"/>
    <p:sldId id="1684" r:id="rId33"/>
    <p:sldId id="1685" r:id="rId34"/>
    <p:sldId id="1693" r:id="rId35"/>
    <p:sldId id="1687" r:id="rId36"/>
    <p:sldId id="1688" r:id="rId37"/>
    <p:sldId id="1695" r:id="rId38"/>
    <p:sldId id="1696" r:id="rId39"/>
    <p:sldId id="1697" r:id="rId40"/>
    <p:sldId id="1698" r:id="rId41"/>
    <p:sldId id="1699" r:id="rId42"/>
    <p:sldId id="1700" r:id="rId43"/>
    <p:sldId id="1657" r:id="rId44"/>
  </p:sldIdLst>
  <p:sldSz cx="9144000" cy="6858000" type="screen4x3"/>
  <p:notesSz cx="6858000" cy="9144000"/>
  <p:custDataLst>
    <p:tags r:id="rId47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D2F5FA"/>
    <a:srgbClr val="FFFF99"/>
    <a:srgbClr val="009900"/>
    <a:srgbClr val="5E1EFE"/>
    <a:srgbClr val="0B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3"/>
    <p:restoredTop sz="92886" autoAdjust="0"/>
  </p:normalViewPr>
  <p:slideViewPr>
    <p:cSldViewPr>
      <p:cViewPr varScale="1">
        <p:scale>
          <a:sx n="69" d="100"/>
          <a:sy n="69" d="100"/>
        </p:scale>
        <p:origin x="192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04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9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24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8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2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4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33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We have overcome both the drawbacks</a:t>
            </a:r>
            <a:r>
              <a:rPr lang="en-US" baseline="0" dirty="0" smtClean="0">
                <a:latin typeface="Arial" pitchFamily="34" charset="0"/>
              </a:rPr>
              <a:t> perfectly-secure scheme: (a) key size as big as message (b) key cannot be reused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7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4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59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5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19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2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326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153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70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70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25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29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22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72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8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Don’t shout right away that this attack is </a:t>
            </a:r>
            <a:r>
              <a:rPr lang="en-US" dirty="0" err="1" smtClean="0">
                <a:latin typeface="Arial" pitchFamily="34" charset="0"/>
              </a:rPr>
              <a:t>unmountable</a:t>
            </a:r>
            <a:r>
              <a:rPr lang="en-US" dirty="0" smtClean="0">
                <a:latin typeface="Arial" pitchFamily="34" charset="0"/>
              </a:rPr>
              <a:t>,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unrealistic,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adversary cannot do it.</a:t>
            </a:r>
            <a:r>
              <a:rPr lang="en-US" baseline="0" dirty="0" smtClean="0">
                <a:latin typeface="Arial" pitchFamily="34" charset="0"/>
              </a:rPr>
              <a:t> It is very much doable.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62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15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25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21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79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01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102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8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4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8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50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3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CPA has a great contribution to humankind.  Bletchley park was the mecca</a:t>
            </a:r>
            <a:r>
              <a:rPr lang="en-US" baseline="0" dirty="0" smtClean="0">
                <a:latin typeface="Arial" pitchFamily="34" charset="0"/>
              </a:rPr>
              <a:t> of cryptanalysis + crypto during WWII. 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2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4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6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4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AD16BBA9-4B45-4292-A544-67C8E2D878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AD16BBA9-4B45-4292-A544-67C8E2D878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AD16BBA9-4B45-4292-A544-67C8E2D878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5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Mon, 27/11/2017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53335"/>
            <a:ext cx="2133600" cy="268139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D16BBA9-4B45-4292-A544-67C8E2D878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20" r:id="rId3"/>
    <p:sldLayoutId id="2147483826" r:id="rId4"/>
    <p:sldLayoutId id="214748382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4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blp.uni-trier.de/db/conf/focs/focs97.html" TargetMode="External"/><Relationship Id="rId5" Type="http://schemas.openxmlformats.org/officeDocument/2006/relationships/hyperlink" Target="http://dblp.uni-trier.de/pers/hd/r/Rogaway:Phillip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alibri" pitchFamily="34" charset="0"/>
              </a:rPr>
              <a:t>L</a:t>
            </a:r>
            <a:r>
              <a:rPr lang="en-US" altLang="zh-CN" dirty="0" smtClean="0">
                <a:latin typeface="Calibri" pitchFamily="34" charset="0"/>
              </a:rPr>
              <a:t>7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altLang="zh-CN" dirty="0" smtClean="0">
                <a:latin typeface="Calibri" pitchFamily="34" charset="0"/>
              </a:rPr>
              <a:t>CPA-secure PRF-based SKE</a:t>
            </a:r>
            <a:r>
              <a:rPr lang="en-US" altLang="zh-CN" dirty="0">
                <a:latin typeface="Calibri" pitchFamily="34" charset="0"/>
              </a:rPr>
              <a:t/>
            </a:r>
            <a:br>
              <a:rPr lang="en-US" altLang="zh-CN" dirty="0">
                <a:latin typeface="Calibri" pitchFamily="34" charset="0"/>
              </a:rPr>
            </a:br>
            <a:r>
              <a:rPr lang="zh-CN" altLang="en-US" dirty="0" smtClean="0">
                <a:latin typeface="Calibri" pitchFamily="34" charset="0"/>
              </a:rPr>
              <a:t>第</a:t>
            </a:r>
            <a:r>
              <a:rPr lang="en-US" altLang="zh-CN" dirty="0" smtClean="0">
                <a:latin typeface="Calibri" pitchFamily="34" charset="0"/>
              </a:rPr>
              <a:t>7</a:t>
            </a:r>
            <a:r>
              <a:rPr lang="zh-CN" altLang="en-US" dirty="0" smtClean="0">
                <a:latin typeface="Calibri" pitchFamily="34" charset="0"/>
              </a:rPr>
              <a:t>讲：</a:t>
            </a:r>
            <a:r>
              <a:rPr lang="en-US" altLang="zh-CN" dirty="0" smtClean="0">
                <a:latin typeface="Calibri" pitchFamily="34" charset="0"/>
              </a:rPr>
              <a:t>CPA</a:t>
            </a:r>
            <a:r>
              <a:rPr lang="zh-CN" altLang="en-US" dirty="0" smtClean="0">
                <a:latin typeface="Calibri" pitchFamily="34" charset="0"/>
              </a:rPr>
              <a:t>安全的基于伪随机函数的对称加密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294967295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5942971"/>
            <a:ext cx="757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Most of the slides come from http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://drona.csa.iisc.ernet.in/~arpita/Cryptography17.html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矩形 10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2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Lecturer: Zoe L. JIANG</a:t>
            </a:r>
            <a:r>
              <a:rPr lang="zh-CN" altLang="en-US" dirty="0" smtClean="0">
                <a:latin typeface="Calibri" pitchFamily="34" charset="0"/>
              </a:rPr>
              <a:t>蒋琳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3146488" y="5042370"/>
            <a:ext cx="250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>
                <a:latin typeface="Calibri" pitchFamily="34" charset="0"/>
              </a:rPr>
              <a:t>Oct</a:t>
            </a:r>
            <a:r>
              <a:rPr lang="en-US" altLang="zh-CN" dirty="0" smtClean="0">
                <a:latin typeface="Calibri" pitchFamily="34" charset="0"/>
              </a:rPr>
              <a:t> 9, 2018, 15:45-17:30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</a:t>
            </a:r>
            <a:r>
              <a:rPr lang="en-US" sz="3600" dirty="0" err="1">
                <a:latin typeface="Calibri" pitchFamily="34" charset="0"/>
              </a:rPr>
              <a:t>Indistinguishability</a:t>
            </a:r>
            <a:r>
              <a:rPr lang="en-US" sz="3600" dirty="0">
                <a:latin typeface="Calibri" pitchFamily="34" charset="0"/>
              </a:rPr>
              <a:t> Experiment</a:t>
            </a: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70166"/>
            <a:ext cx="2232248" cy="729372"/>
            <a:chOff x="4724400" y="1628800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292080" y="162880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-43480" y="4369168"/>
            <a:ext cx="4893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Challenge Phase: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3390" y="177281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97638" y="4716433"/>
            <a:ext cx="7990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&gt;&gt; A submits two equal length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challenge plaintexts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95537" y="5076473"/>
            <a:ext cx="85689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&gt;&gt; A is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free to submit any message </a:t>
            </a:r>
            <a:r>
              <a:rPr lang="en-US" dirty="0" smtClean="0">
                <a:latin typeface="Calibri" pitchFamily="34" charset="0"/>
                <a:sym typeface="Symbol"/>
              </a:rPr>
              <a:t>of its choice (including the ones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already queried during the training phase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360040" y="5682734"/>
            <a:ext cx="8748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&gt;&gt; One of the challenge plaintexts is randomly encrypted </a:t>
            </a:r>
            <a:r>
              <a:rPr lang="en-US" dirty="0" smtClean="0">
                <a:latin typeface="Calibri" pitchFamily="34" charset="0"/>
                <a:sym typeface="Symbol"/>
              </a:rPr>
              <a:t>for A (using fresh randomness)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2418729" y="2665947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801305" y="2305906"/>
            <a:ext cx="2702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</a:t>
            </a:r>
            <a:r>
              <a:rPr lang="en-US" dirty="0" smtClean="0">
                <a:latin typeface="Calibri" pitchFamily="34" charset="0"/>
              </a:rPr>
              <a:t>  M,   |m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| = |m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|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6864" y="134076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68541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483768" y="311433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385499" y="2780928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0530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6116034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0" y="436510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42" grpId="0"/>
      <p:bldP spid="43" grpId="0"/>
      <p:bldP spid="44" grpId="0"/>
      <p:bldP spid="49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</a:t>
            </a:r>
            <a:r>
              <a:rPr lang="en-US" sz="3600" dirty="0" err="1">
                <a:latin typeface="Calibri" pitchFamily="34" charset="0"/>
              </a:rPr>
              <a:t>Indistinguishability</a:t>
            </a:r>
            <a:r>
              <a:rPr lang="en-US" sz="3600" dirty="0">
                <a:latin typeface="Calibri" pitchFamily="34" charset="0"/>
              </a:rPr>
              <a:t> Experiment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0530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116034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70166"/>
            <a:ext cx="2232248" cy="729372"/>
            <a:chOff x="4724400" y="1628800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292080" y="162880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10549" y="5157192"/>
            <a:ext cx="5608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Post-challenge Training Phase: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3390" y="177281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2418729" y="2665947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34076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68541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483768" y="311433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385499" y="2780928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88568" y="5538718"/>
            <a:ext cx="8755432" cy="801380"/>
            <a:chOff x="611560" y="4386590"/>
            <a:chExt cx="7639816" cy="801380"/>
          </a:xfrm>
        </p:grpSpPr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614605" y="4386590"/>
              <a:ext cx="76367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&gt;&gt; A is given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oracle access </a:t>
              </a:r>
              <a:r>
                <a:rPr lang="en-US" dirty="0" smtClean="0">
                  <a:latin typeface="Calibri" pitchFamily="34" charset="0"/>
                  <a:sym typeface="Symbol"/>
                </a:rPr>
                <a:t>to </a:t>
              </a:r>
              <a:r>
                <a:rPr lang="en-US" dirty="0" err="1" smtClean="0">
                  <a:latin typeface="Calibri" pitchFamily="34" charset="0"/>
                  <a:sym typeface="Symbol"/>
                </a:rPr>
                <a:t>Enc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k</a:t>
              </a:r>
              <a:r>
                <a:rPr lang="en-US" dirty="0" smtClean="0">
                  <a:latin typeface="Calibri" pitchFamily="34" charset="0"/>
                  <a:sym typeface="Symbol"/>
                </a:rPr>
                <a:t>()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611560" y="4818638"/>
              <a:ext cx="76367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&gt;&gt; A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adaptively</a:t>
              </a:r>
              <a:r>
                <a:rPr lang="en-US" dirty="0" smtClean="0">
                  <a:latin typeface="Calibri" pitchFamily="34" charset="0"/>
                  <a:sym typeface="Symbol"/>
                </a:rPr>
                <a:t> submits its query (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possibly including m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, m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) and receives their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encryption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517449" y="3183941"/>
            <a:ext cx="3385537" cy="369332"/>
            <a:chOff x="2517449" y="2154342"/>
            <a:chExt cx="3385537" cy="369332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2517449" y="2479210"/>
              <a:ext cx="3385537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3327427" y="2154342"/>
              <a:ext cx="20366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Query: Plaintext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483768" y="3666510"/>
            <a:ext cx="3385537" cy="369332"/>
            <a:chOff x="2483768" y="2730406"/>
            <a:chExt cx="3385537" cy="369332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483768" y="3068960"/>
              <a:ext cx="3385537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3203848" y="2730406"/>
              <a:ext cx="25202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Response: </a:t>
              </a:r>
              <a:r>
                <a:rPr lang="en-US" dirty="0" err="1" smtClean="0">
                  <a:latin typeface="Calibri" pitchFamily="34" charset="0"/>
                </a:rPr>
                <a:t>Ciphertext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0" y="508518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801305" y="2305906"/>
            <a:ext cx="2702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</a:t>
            </a:r>
            <a:r>
              <a:rPr lang="en-US" dirty="0" smtClean="0">
                <a:latin typeface="Calibri" pitchFamily="34" charset="0"/>
              </a:rPr>
              <a:t>  M,   |m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| = |m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|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4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</a:t>
            </a:r>
            <a:r>
              <a:rPr lang="en-US" sz="3600" dirty="0" err="1">
                <a:latin typeface="Calibri" pitchFamily="34" charset="0"/>
              </a:rPr>
              <a:t>Indistinguishability</a:t>
            </a:r>
            <a:r>
              <a:rPr lang="en-US" sz="3600" dirty="0">
                <a:latin typeface="Calibri" pitchFamily="34" charset="0"/>
              </a:rPr>
              <a:t> Experiment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0530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116034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70166"/>
            <a:ext cx="2232248" cy="729372"/>
            <a:chOff x="4724400" y="1628800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292080" y="162880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10549" y="5322694"/>
            <a:ext cx="4893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Response Phase: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3390" y="177281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2418729" y="2665947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34076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68541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483768" y="311433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385499" y="2780928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339752" y="3339280"/>
            <a:ext cx="3590916" cy="408530"/>
            <a:chOff x="2285358" y="1772816"/>
            <a:chExt cx="3590916" cy="40853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292080" y="1981291"/>
              <a:ext cx="584194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873314" y="1772816"/>
              <a:ext cx="2418766" cy="408530"/>
              <a:chOff x="2665097" y="1772816"/>
              <a:chExt cx="2418766" cy="40853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5097" y="1772816"/>
                <a:ext cx="241876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2665097" y="1812014"/>
                <a:ext cx="24187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Post-challenge Training 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2285358" y="1988840"/>
              <a:ext cx="558450" cy="377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98581" y="5826750"/>
            <a:ext cx="763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sym typeface="Symbol"/>
              </a:rPr>
              <a:t>A finally submits its guess regarding encrypted challenge plaintext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395536" y="6258798"/>
            <a:ext cx="76367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  <a:sym typeface="Symbol"/>
              </a:rPr>
              <a:t>A wins the experiment if its guess is correct</a:t>
            </a:r>
            <a:endParaRPr lang="en-US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2554615" y="411751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711858" y="3810526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b’ </a:t>
            </a:r>
            <a:r>
              <a:rPr lang="en-US" dirty="0" smtClean="0">
                <a:latin typeface="Calibri" pitchFamily="34" charset="0"/>
                <a:sym typeface="Symbol"/>
              </a:rPr>
              <a:t> {0, 1}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511624" y="4223417"/>
            <a:ext cx="172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Game Output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5" name="Group 66"/>
          <p:cNvGrpSpPr/>
          <p:nvPr/>
        </p:nvGrpSpPr>
        <p:grpSpPr>
          <a:xfrm>
            <a:off x="2539516" y="4205699"/>
            <a:ext cx="1213683" cy="495384"/>
            <a:chOff x="7452320" y="1516814"/>
            <a:chExt cx="1368152" cy="904074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16814"/>
              <a:ext cx="1359768" cy="67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= b’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755576" y="4633979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1 --- attacker won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9" name="Group 70"/>
          <p:cNvGrpSpPr/>
          <p:nvPr/>
        </p:nvGrpSpPr>
        <p:grpSpPr>
          <a:xfrm>
            <a:off x="4903004" y="4407859"/>
            <a:ext cx="1343522" cy="369332"/>
            <a:chOff x="6948264" y="1733361"/>
            <a:chExt cx="1514516" cy="674031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33361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 b’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652120" y="4561971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0 --- attacker lost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0" y="508518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5496" y="4221088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2801305" y="2305906"/>
            <a:ext cx="2702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</a:t>
            </a:r>
            <a:r>
              <a:rPr lang="en-US" dirty="0" smtClean="0">
                <a:latin typeface="Calibri" pitchFamily="34" charset="0"/>
              </a:rPr>
              <a:t>  M,   |m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| = |m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|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80" grpId="0"/>
      <p:bldP spid="81" grpId="0"/>
      <p:bldP spid="83" grpId="0"/>
      <p:bldP spid="84" grpId="0"/>
      <p:bldP spid="88" grpId="0"/>
      <p:bldP spid="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Security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0530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116034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70166"/>
            <a:ext cx="2232248" cy="729372"/>
            <a:chOff x="4724400" y="1628800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292080" y="162880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73390" y="177281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2418729" y="2665947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34076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68541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483768" y="311433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385499" y="2780928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339752" y="3339280"/>
            <a:ext cx="3590916" cy="408530"/>
            <a:chOff x="2285358" y="1772816"/>
            <a:chExt cx="3590916" cy="40853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292080" y="1981291"/>
              <a:ext cx="584194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873314" y="1772816"/>
              <a:ext cx="2418766" cy="408530"/>
              <a:chOff x="2665097" y="1772816"/>
              <a:chExt cx="2418766" cy="40853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5097" y="1772816"/>
                <a:ext cx="241876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2665097" y="1812014"/>
                <a:ext cx="24187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Post-challenge Training 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2285358" y="1988840"/>
              <a:ext cx="558450" cy="377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2554615" y="411751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711858" y="3810526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b’ </a:t>
            </a:r>
            <a:r>
              <a:rPr lang="en-US" dirty="0" smtClean="0">
                <a:latin typeface="Calibri" pitchFamily="34" charset="0"/>
                <a:sym typeface="Symbol"/>
              </a:rPr>
              <a:t> {0, 1}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511624" y="4223417"/>
            <a:ext cx="172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Game Output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5" name="Group 66"/>
          <p:cNvGrpSpPr/>
          <p:nvPr/>
        </p:nvGrpSpPr>
        <p:grpSpPr>
          <a:xfrm>
            <a:off x="2539516" y="4205699"/>
            <a:ext cx="1213683" cy="495384"/>
            <a:chOff x="7452320" y="1516814"/>
            <a:chExt cx="1368152" cy="904074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16814"/>
              <a:ext cx="1359768" cy="67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= b’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755576" y="4633979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1 --- attacker won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9" name="Group 70"/>
          <p:cNvGrpSpPr/>
          <p:nvPr/>
        </p:nvGrpSpPr>
        <p:grpSpPr>
          <a:xfrm>
            <a:off x="4903004" y="4407859"/>
            <a:ext cx="1343522" cy="369332"/>
            <a:chOff x="6948264" y="1733361"/>
            <a:chExt cx="1514516" cy="674031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33361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 b’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652120" y="4561971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0 --- attacker lost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1196008" y="5691446"/>
            <a:ext cx="3808040" cy="1085636"/>
            <a:chOff x="1196008" y="8643774"/>
            <a:chExt cx="3808040" cy="1085636"/>
          </a:xfrm>
        </p:grpSpPr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3635896" y="8852247"/>
              <a:ext cx="1368152" cy="87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  <a:sym typeface="Symbol"/>
                </a:rPr>
                <a:t>½</a:t>
              </a:r>
              <a:r>
                <a:rPr lang="en-US" dirty="0" smtClean="0">
                  <a:latin typeface="Calibri" pitchFamily="34" charset="0"/>
                  <a:sym typeface="Symbol"/>
                </a:rPr>
                <a:t> + </a:t>
              </a:r>
              <a:r>
                <a:rPr lang="en-US" dirty="0" err="1" smtClean="0">
                  <a:latin typeface="Calibri" pitchFamily="34" charset="0"/>
                  <a:sym typeface="Symbol"/>
                </a:rPr>
                <a:t>negl</a:t>
              </a:r>
              <a:r>
                <a:rPr lang="en-US" dirty="0" smtClean="0">
                  <a:latin typeface="Calibri" pitchFamily="34" charset="0"/>
                  <a:sym typeface="Symbol"/>
                </a:rPr>
                <a:t>(n)</a:t>
              </a:r>
            </a:p>
            <a:p>
              <a:pPr marL="457200" indent="-457200">
                <a:spcBef>
                  <a:spcPct val="50000"/>
                </a:spcBef>
              </a:pP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grpSp>
          <p:nvGrpSpPr>
            <p:cNvPr id="65" name="Group 83"/>
            <p:cNvGrpSpPr/>
            <p:nvPr/>
          </p:nvGrpSpPr>
          <p:grpSpPr>
            <a:xfrm>
              <a:off x="1196008" y="8643774"/>
              <a:ext cx="2799928" cy="822866"/>
              <a:chOff x="5588496" y="5013176"/>
              <a:chExt cx="2799928" cy="822866"/>
            </a:xfrm>
          </p:grpSpPr>
          <p:grpSp>
            <p:nvGrpSpPr>
              <p:cNvPr id="66" name="Group 81"/>
              <p:cNvGrpSpPr/>
              <p:nvPr/>
            </p:nvGrpSpPr>
            <p:grpSpPr>
              <a:xfrm>
                <a:off x="5588496" y="5013176"/>
                <a:ext cx="2143472" cy="822866"/>
                <a:chOff x="5588496" y="4869160"/>
                <a:chExt cx="2143472" cy="822866"/>
              </a:xfrm>
            </p:grpSpPr>
            <p:sp>
              <p:nvSpPr>
                <p:cNvPr id="6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 smtClean="0">
                      <a:latin typeface="Calibri" pitchFamily="34" charset="0"/>
                      <a:sym typeface="Symbol"/>
                    </a:rPr>
                    <a:t>Pr</a:t>
                  </a:r>
                  <a:endParaRPr lang="en-US" dirty="0" smtClean="0">
                    <a:solidFill>
                      <a:srgbClr val="0000FF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69" name="Group 80"/>
                <p:cNvGrpSpPr/>
                <p:nvPr/>
              </p:nvGrpSpPr>
              <p:grpSpPr>
                <a:xfrm>
                  <a:off x="5940152" y="4869160"/>
                  <a:ext cx="1791816" cy="822866"/>
                  <a:chOff x="5940152" y="4869160"/>
                  <a:chExt cx="1791816" cy="822866"/>
                </a:xfrm>
              </p:grpSpPr>
              <p:grpSp>
                <p:nvGrpSpPr>
                  <p:cNvPr id="70" name="Group 54"/>
                  <p:cNvGrpSpPr/>
                  <p:nvPr/>
                </p:nvGrpSpPr>
                <p:grpSpPr>
                  <a:xfrm>
                    <a:off x="5948536" y="4869160"/>
                    <a:ext cx="1503784" cy="822866"/>
                    <a:chOff x="700336" y="5013176"/>
                    <a:chExt cx="1503784" cy="822866"/>
                  </a:xfrm>
                </p:grpSpPr>
                <p:sp>
                  <p:nvSpPr>
                    <p:cNvPr id="9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alibri" pitchFamily="34" charset="0"/>
                        </a:rPr>
                        <a:t>PrivK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    (n)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smtClean="0">
                          <a:latin typeface="Calibri" pitchFamily="34" charset="0"/>
                        </a:rPr>
                        <a:t>A, </a:t>
                      </a:r>
                      <a:r>
                        <a:rPr lang="en-US" dirty="0" smtClean="0">
                          <a:latin typeface="Calibri" pitchFamily="34" charset="0"/>
                          <a:sym typeface="Symbol"/>
                        </a:rPr>
                        <a:t>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96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alibri" pitchFamily="34" charset="0"/>
                        </a:rPr>
                        <a:t>cpa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</p:grpSp>
              <p:sp>
                <p:nvSpPr>
                  <p:cNvPr id="7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dirty="0" smtClean="0">
                        <a:latin typeface="Calibri" pitchFamily="34" charset="0"/>
                        <a:sym typeface="Symbol"/>
                      </a:rPr>
                      <a:t>= 1</a:t>
                    </a:r>
                    <a:endParaRPr lang="en-US" dirty="0" smtClean="0">
                      <a:solidFill>
                        <a:srgbClr val="0000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93" name="Double Bracket 92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000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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251520" y="5259398"/>
            <a:ext cx="88569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Definition 3.22:  is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CPA-secure</a:t>
            </a:r>
            <a:r>
              <a:rPr lang="en-US" dirty="0" smtClean="0">
                <a:latin typeface="Calibri" pitchFamily="34" charset="0"/>
                <a:sym typeface="Symbol"/>
              </a:rPr>
              <a:t> if for every PPT A, there is a negligible function </a:t>
            </a:r>
            <a:r>
              <a:rPr lang="en-US" dirty="0" err="1" smtClean="0">
                <a:latin typeface="Calibri" pitchFamily="34" charset="0"/>
                <a:sym typeface="Symbol"/>
              </a:rPr>
              <a:t>negl</a:t>
            </a:r>
            <a:r>
              <a:rPr lang="en-US" dirty="0" smtClean="0">
                <a:latin typeface="Calibri" pitchFamily="34" charset="0"/>
                <a:sym typeface="Symbol"/>
              </a:rPr>
              <a:t>, such that: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0" y="508518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5496" y="4221088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2801305" y="2305906"/>
            <a:ext cx="27021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</a:t>
            </a:r>
            <a:r>
              <a:rPr lang="en-US" dirty="0" smtClean="0">
                <a:latin typeface="Calibri" pitchFamily="34" charset="0"/>
              </a:rPr>
              <a:t>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,   |m</a:t>
            </a:r>
            <a:r>
              <a:rPr lang="en-US" baseline="-25000" dirty="0" smtClean="0">
                <a:latin typeface="Calibri" pitchFamily="34" charset="0"/>
              </a:rPr>
              <a:t>0</a:t>
            </a:r>
            <a:r>
              <a:rPr lang="en-US" dirty="0" smtClean="0">
                <a:latin typeface="Calibri" pitchFamily="34" charset="0"/>
              </a:rPr>
              <a:t>| = |m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|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2080" y="5949280"/>
            <a:ext cx="3714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Why it is stronger than multi-</a:t>
            </a:r>
            <a:r>
              <a:rPr lang="en-US" sz="2000" dirty="0" err="1" smtClean="0">
                <a:latin typeface="Calibri" pitchFamily="34" charset="0"/>
                <a:sym typeface="Symbol"/>
              </a:rPr>
              <a:t>coa</a:t>
            </a:r>
            <a:r>
              <a:rPr lang="en-US" sz="2000" dirty="0" smtClean="0">
                <a:latin typeface="Calibri" pitchFamily="34" charset="0"/>
                <a:sym typeface="Symbol"/>
              </a:rPr>
              <a:t>?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4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Security for Multiple Encryptions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061640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907704" y="642174"/>
            <a:ext cx="2232248" cy="729372"/>
            <a:chOff x="4868416" y="1556792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868416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372472" y="191683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344344" y="1556792"/>
              <a:ext cx="1180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cpa-mult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11760" y="168309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34076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68541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267744" y="3501008"/>
            <a:ext cx="3590916" cy="408530"/>
            <a:chOff x="2285358" y="1772816"/>
            <a:chExt cx="3590916" cy="408530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5292080" y="1981291"/>
              <a:ext cx="584194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2873314" y="1772816"/>
              <a:ext cx="2418766" cy="408530"/>
              <a:chOff x="2665097" y="1772816"/>
              <a:chExt cx="2418766" cy="40853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5097" y="1772816"/>
                <a:ext cx="241876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2665097" y="1812014"/>
                <a:ext cx="24187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Post-challenge Training 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76" name="Straight Arrow Connector 75"/>
            <p:cNvCxnSpPr/>
            <p:nvPr/>
          </p:nvCxnSpPr>
          <p:spPr>
            <a:xfrm flipV="1">
              <a:off x="2285358" y="1988840"/>
              <a:ext cx="558450" cy="377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Connector 81"/>
          <p:cNvCxnSpPr/>
          <p:nvPr/>
        </p:nvCxnSpPr>
        <p:spPr>
          <a:xfrm>
            <a:off x="2339752" y="424004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496995" y="3933056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b’ </a:t>
            </a:r>
            <a:r>
              <a:rPr lang="en-US" dirty="0" smtClean="0">
                <a:latin typeface="Calibri" pitchFamily="34" charset="0"/>
                <a:sym typeface="Symbol"/>
              </a:rPr>
              <a:t> {0, 1}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3439616" y="4367433"/>
            <a:ext cx="172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Game Output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5" name="Group 66"/>
          <p:cNvGrpSpPr/>
          <p:nvPr/>
        </p:nvGrpSpPr>
        <p:grpSpPr>
          <a:xfrm>
            <a:off x="2467508" y="4349715"/>
            <a:ext cx="1213683" cy="495384"/>
            <a:chOff x="7452320" y="1516814"/>
            <a:chExt cx="1368152" cy="904074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16814"/>
              <a:ext cx="1359768" cy="67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= b’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683568" y="4777995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1 --- attacker won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9" name="Group 70"/>
          <p:cNvGrpSpPr/>
          <p:nvPr/>
        </p:nvGrpSpPr>
        <p:grpSpPr>
          <a:xfrm>
            <a:off x="4830996" y="4551875"/>
            <a:ext cx="1343522" cy="369332"/>
            <a:chOff x="6948264" y="1733361"/>
            <a:chExt cx="1514516" cy="674031"/>
          </a:xfrm>
        </p:grpSpPr>
        <p:cxnSp>
          <p:nvCxnSpPr>
            <p:cNvPr id="90" name="Straight Connector 89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33361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 b’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5580112" y="4705987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0 --- attacker lost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339752" y="2564904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615008" y="2514382"/>
            <a:ext cx="3257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(freedom to choose any pair)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2195736" y="2045895"/>
            <a:ext cx="2016224" cy="528301"/>
            <a:chOff x="2987824" y="1347301"/>
            <a:chExt cx="2016224" cy="528301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2987824" y="1506270"/>
              <a:ext cx="20162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M</a:t>
              </a:r>
              <a:r>
                <a:rPr lang="en-US" baseline="-25000" dirty="0" smtClean="0">
                  <a:latin typeface="Calibri" pitchFamily="34" charset="0"/>
                </a:rPr>
                <a:t>0</a:t>
              </a:r>
              <a:r>
                <a:rPr lang="en-US" dirty="0" smtClean="0">
                  <a:latin typeface="Calibri" pitchFamily="34" charset="0"/>
                </a:rPr>
                <a:t> = (m</a:t>
              </a:r>
              <a:r>
                <a:rPr lang="en-US" baseline="-25000" dirty="0" smtClean="0">
                  <a:latin typeface="Calibri" pitchFamily="34" charset="0"/>
                </a:rPr>
                <a:t>0,1</a:t>
              </a:r>
              <a:r>
                <a:rPr lang="en-US" dirty="0" smtClean="0">
                  <a:latin typeface="Calibri" pitchFamily="34" charset="0"/>
                </a:rPr>
                <a:t>, …, m</a:t>
              </a:r>
              <a:r>
                <a:rPr lang="en-US" baseline="-25000" dirty="0" smtClean="0">
                  <a:latin typeface="Calibri" pitchFamily="34" charset="0"/>
                </a:rPr>
                <a:t>0, t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3059832" y="1347301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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211960" y="2060848"/>
            <a:ext cx="2016224" cy="513348"/>
            <a:chOff x="5148064" y="1196752"/>
            <a:chExt cx="2016224" cy="513348"/>
          </a:xfrm>
        </p:grpSpPr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5148064" y="1340768"/>
              <a:ext cx="20162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M</a:t>
              </a:r>
              <a:r>
                <a:rPr lang="en-US" baseline="-25000" dirty="0">
                  <a:latin typeface="Calibri" pitchFamily="34" charset="0"/>
                </a:rPr>
                <a:t>1</a:t>
              </a:r>
              <a:r>
                <a:rPr lang="en-US" dirty="0" smtClean="0">
                  <a:latin typeface="Calibri" pitchFamily="34" charset="0"/>
                </a:rPr>
                <a:t> = (m</a:t>
              </a:r>
              <a:r>
                <a:rPr lang="en-US" baseline="-25000" dirty="0">
                  <a:latin typeface="Calibri" pitchFamily="34" charset="0"/>
                </a:rPr>
                <a:t>1</a:t>
              </a:r>
              <a:r>
                <a:rPr lang="en-US" baseline="-25000" dirty="0" smtClean="0">
                  <a:latin typeface="Calibri" pitchFamily="34" charset="0"/>
                </a:rPr>
                <a:t>,1</a:t>
              </a:r>
              <a:r>
                <a:rPr lang="en-US" dirty="0" smtClean="0">
                  <a:latin typeface="Calibri" pitchFamily="34" charset="0"/>
                </a:rPr>
                <a:t>, …, m</a:t>
              </a:r>
              <a:r>
                <a:rPr lang="en-US" baseline="-25000" dirty="0">
                  <a:latin typeface="Calibri" pitchFamily="34" charset="0"/>
                </a:rPr>
                <a:t>1</a:t>
              </a:r>
              <a:r>
                <a:rPr lang="en-US" baseline="-25000" dirty="0" smtClean="0">
                  <a:latin typeface="Calibri" pitchFamily="34" charset="0"/>
                </a:rPr>
                <a:t>, t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5220072" y="1196752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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2351366" y="3279837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2339752" y="2946430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(m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b,1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4119515" y="2924944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latin typeface="Calibri" pitchFamily="34" charset="0"/>
              </a:rPr>
              <a:t>c</a:t>
            </a:r>
            <a:r>
              <a:rPr lang="en-US" baseline="-25000" dirty="0" err="1" smtClean="0">
                <a:latin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, t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3779912" y="2946430"/>
            <a:ext cx="709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,…, 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140224" y="5661248"/>
            <a:ext cx="3808040" cy="1115834"/>
            <a:chOff x="1196008" y="8613576"/>
            <a:chExt cx="3808040" cy="1115834"/>
          </a:xfrm>
        </p:grpSpPr>
        <p:sp>
          <p:nvSpPr>
            <p:cNvPr id="108" name="Text Box 7"/>
            <p:cNvSpPr txBox="1">
              <a:spLocks noChangeArrowheads="1"/>
            </p:cNvSpPr>
            <p:nvPr/>
          </p:nvSpPr>
          <p:spPr bwMode="auto">
            <a:xfrm>
              <a:off x="3635896" y="8852247"/>
              <a:ext cx="1368152" cy="87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  <a:sym typeface="Symbol"/>
                </a:rPr>
                <a:t>½</a:t>
              </a:r>
              <a:r>
                <a:rPr lang="en-US" dirty="0" smtClean="0">
                  <a:latin typeface="Calibri" pitchFamily="34" charset="0"/>
                  <a:sym typeface="Symbol"/>
                </a:rPr>
                <a:t> + </a:t>
              </a:r>
              <a:r>
                <a:rPr lang="en-US" dirty="0" err="1" smtClean="0">
                  <a:latin typeface="Calibri" pitchFamily="34" charset="0"/>
                  <a:sym typeface="Symbol"/>
                </a:rPr>
                <a:t>negl</a:t>
              </a:r>
              <a:r>
                <a:rPr lang="en-US" dirty="0" smtClean="0">
                  <a:latin typeface="Calibri" pitchFamily="34" charset="0"/>
                  <a:sym typeface="Symbol"/>
                </a:rPr>
                <a:t>(n)</a:t>
              </a:r>
            </a:p>
            <a:p>
              <a:pPr marL="457200" indent="-457200">
                <a:spcBef>
                  <a:spcPct val="50000"/>
                </a:spcBef>
              </a:pP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grpSp>
          <p:nvGrpSpPr>
            <p:cNvPr id="109" name="Group 83"/>
            <p:cNvGrpSpPr/>
            <p:nvPr/>
          </p:nvGrpSpPr>
          <p:grpSpPr>
            <a:xfrm>
              <a:off x="1196008" y="8613576"/>
              <a:ext cx="2799928" cy="853064"/>
              <a:chOff x="5588496" y="4982978"/>
              <a:chExt cx="2799928" cy="853064"/>
            </a:xfrm>
          </p:grpSpPr>
          <p:grpSp>
            <p:nvGrpSpPr>
              <p:cNvPr id="110" name="Group 81"/>
              <p:cNvGrpSpPr/>
              <p:nvPr/>
            </p:nvGrpSpPr>
            <p:grpSpPr>
              <a:xfrm>
                <a:off x="5588496" y="4982978"/>
                <a:ext cx="2143472" cy="853064"/>
                <a:chOff x="5588496" y="4838962"/>
                <a:chExt cx="2143472" cy="853064"/>
              </a:xfrm>
            </p:grpSpPr>
            <p:sp>
              <p:nvSpPr>
                <p:cNvPr id="11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 smtClean="0">
                      <a:latin typeface="Calibri" pitchFamily="34" charset="0"/>
                      <a:sym typeface="Symbol"/>
                    </a:rPr>
                    <a:t>Pr</a:t>
                  </a:r>
                  <a:endParaRPr lang="en-US" dirty="0" smtClean="0">
                    <a:solidFill>
                      <a:srgbClr val="0000FF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113" name="Group 80"/>
                <p:cNvGrpSpPr/>
                <p:nvPr/>
              </p:nvGrpSpPr>
              <p:grpSpPr>
                <a:xfrm>
                  <a:off x="5940152" y="4838962"/>
                  <a:ext cx="1791816" cy="853064"/>
                  <a:chOff x="5940152" y="4838962"/>
                  <a:chExt cx="1791816" cy="853064"/>
                </a:xfrm>
              </p:grpSpPr>
              <p:grpSp>
                <p:nvGrpSpPr>
                  <p:cNvPr id="114" name="Group 54"/>
                  <p:cNvGrpSpPr/>
                  <p:nvPr/>
                </p:nvGrpSpPr>
                <p:grpSpPr>
                  <a:xfrm>
                    <a:off x="5948536" y="4838962"/>
                    <a:ext cx="1503784" cy="853064"/>
                    <a:chOff x="700336" y="4982978"/>
                    <a:chExt cx="1503784" cy="853064"/>
                  </a:xfrm>
                </p:grpSpPr>
                <p:sp>
                  <p:nvSpPr>
                    <p:cNvPr id="117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alibri" pitchFamily="34" charset="0"/>
                        </a:rPr>
                        <a:t>PrivK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      (n)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8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smtClean="0">
                          <a:latin typeface="Calibri" pitchFamily="34" charset="0"/>
                        </a:rPr>
                        <a:t>A, </a:t>
                      </a:r>
                      <a:r>
                        <a:rPr lang="en-US" dirty="0" smtClean="0">
                          <a:latin typeface="Calibri" pitchFamily="34" charset="0"/>
                          <a:sym typeface="Symbol"/>
                        </a:rPr>
                        <a:t>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119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4982978"/>
                      <a:ext cx="1075005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>
                          <a:latin typeface="Calibri" pitchFamily="34" charset="0"/>
                        </a:rPr>
                        <a:t>c</a:t>
                      </a:r>
                      <a:r>
                        <a:rPr lang="en-US" dirty="0" err="1" smtClean="0">
                          <a:latin typeface="Calibri" pitchFamily="34" charset="0"/>
                        </a:rPr>
                        <a:t>pa-mult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</p:grpSp>
              <p:sp>
                <p:nvSpPr>
                  <p:cNvPr id="11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dirty="0" smtClean="0">
                        <a:latin typeface="Calibri" pitchFamily="34" charset="0"/>
                        <a:sym typeface="Symbol"/>
                      </a:rPr>
                      <a:t>= 1</a:t>
                    </a:r>
                    <a:endParaRPr lang="en-US" dirty="0" smtClean="0">
                      <a:solidFill>
                        <a:srgbClr val="0000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116" name="Double Bracket 115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000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111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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07504" y="5229200"/>
            <a:ext cx="9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is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CPA-secure for multiple encryptions </a:t>
            </a:r>
            <a:r>
              <a:rPr lang="en-US" dirty="0" smtClean="0">
                <a:latin typeface="Calibri" pitchFamily="34" charset="0"/>
                <a:sym typeface="Symbol"/>
              </a:rPr>
              <a:t> if for every PPT A, there is a negligible function </a:t>
            </a:r>
            <a:r>
              <a:rPr lang="en-US" dirty="0" err="1" smtClean="0">
                <a:latin typeface="Calibri" pitchFamily="34" charset="0"/>
                <a:sym typeface="Symbol"/>
              </a:rPr>
              <a:t>negl</a:t>
            </a:r>
            <a:r>
              <a:rPr lang="en-US" dirty="0" smtClean="0">
                <a:latin typeface="Calibri" pitchFamily="34" charset="0"/>
                <a:sym typeface="Symbol"/>
              </a:rPr>
              <a:t>, such that: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0" y="5157192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5496" y="3933056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0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2" grpId="0"/>
      <p:bldP spid="54" grpId="0"/>
      <p:bldP spid="83" grpId="0"/>
      <p:bldP spid="84" grpId="0"/>
      <p:bldP spid="88" grpId="0"/>
      <p:bldP spid="92" grpId="0"/>
      <p:bldP spid="80" grpId="0"/>
      <p:bldP spid="104" grpId="0"/>
      <p:bldP spid="105" grpId="0"/>
      <p:bldP spid="106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CPA Security for Multiple </a:t>
            </a:r>
            <a:r>
              <a:rPr lang="en-US" dirty="0" smtClean="0">
                <a:latin typeface="Calibri" pitchFamily="34" charset="0"/>
              </a:rPr>
              <a:t>Encryptions – Another definition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68571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300987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88253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061640" y="373851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69554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53377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39165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907704" y="1002214"/>
            <a:ext cx="2232248" cy="729372"/>
            <a:chOff x="4868416" y="1556792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868416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372472" y="191683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344344" y="1556792"/>
              <a:ext cx="1180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LR-</a:t>
              </a: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56490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11760" y="2043136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700808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2045459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2339752" y="2924944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615008" y="2874422"/>
            <a:ext cx="3257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(freedom to choose any pair)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557855" y="2564904"/>
            <a:ext cx="915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0,1</a:t>
            </a:r>
            <a:r>
              <a:rPr lang="en-US" dirty="0" smtClean="0">
                <a:latin typeface="Calibri" pitchFamily="34" charset="0"/>
              </a:rPr>
              <a:t>,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032520" y="2564904"/>
            <a:ext cx="619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1,1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351366" y="3639877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71091" y="3263989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</a:t>
            </a:r>
            <a:r>
              <a:rPr lang="en-US" baseline="-25000" dirty="0" smtClean="0">
                <a:latin typeface="Calibri" pitchFamily="34" charset="0"/>
              </a:rPr>
              <a:t>1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(m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b,1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5496" y="4293096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250287" y="116771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7055295" y="2575144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7533177" y="2564904"/>
            <a:ext cx="1250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0,1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1,1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2" grpId="0"/>
      <p:bldP spid="54" grpId="0"/>
      <p:bldP spid="80" grpId="0"/>
      <p:bldP spid="98" grpId="0"/>
      <p:bldP spid="101" grpId="0"/>
      <p:bldP spid="104" grpId="0"/>
      <p:bldP spid="94" grpId="0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CPA Security for Multiple </a:t>
            </a:r>
            <a:r>
              <a:rPr lang="en-US" dirty="0" smtClean="0">
                <a:latin typeface="Calibri" pitchFamily="34" charset="0"/>
              </a:rPr>
              <a:t>Encryptions – Another definition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82926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907085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77974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061640" y="3635732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592758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43099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288864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907704" y="899428"/>
            <a:ext cx="2232248" cy="729372"/>
            <a:chOff x="4868416" y="1556792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868416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372472" y="191683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344344" y="1556792"/>
              <a:ext cx="1180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LR-</a:t>
              </a: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462118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11760" y="1940350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598022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942673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2339752" y="282215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615008" y="2771636"/>
            <a:ext cx="3257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(freedom to choose any pair)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557855" y="2462118"/>
            <a:ext cx="915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0,2</a:t>
            </a:r>
            <a:r>
              <a:rPr lang="en-US" dirty="0" smtClean="0">
                <a:latin typeface="Calibri" pitchFamily="34" charset="0"/>
              </a:rPr>
              <a:t>,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032520" y="2462118"/>
            <a:ext cx="619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1,2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351366" y="3537091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71091" y="3161203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(m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b,2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0" y="159802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250287" y="1064930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7064558" y="2774971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0,2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1,2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7055295" y="2472358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7533177" y="2462118"/>
            <a:ext cx="1250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0,1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1,1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6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98" grpId="0"/>
      <p:bldP spid="101" grpId="0"/>
      <p:bldP spid="104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CPA Security for Multiple </a:t>
            </a:r>
            <a:r>
              <a:rPr lang="en-US" dirty="0" smtClean="0">
                <a:latin typeface="Calibri" pitchFamily="34" charset="0"/>
              </a:rPr>
              <a:t>Encryptions – Adaptive definition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2520033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844192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3716855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061640" y="3572839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529865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368097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225971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907704" y="836535"/>
            <a:ext cx="2232248" cy="729372"/>
            <a:chOff x="4868416" y="1556792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868416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372472" y="191683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344344" y="1556792"/>
              <a:ext cx="11802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LR-</a:t>
              </a: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51520" y="2399225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11760" y="1877457"/>
            <a:ext cx="3222746" cy="408530"/>
            <a:chOff x="2555776" y="1772816"/>
            <a:chExt cx="3222746" cy="408530"/>
          </a:xfrm>
        </p:grpSpPr>
        <p:grpSp>
          <p:nvGrpSpPr>
            <p:cNvPr id="6" name="Group 5"/>
            <p:cNvGrpSpPr/>
            <p:nvPr/>
          </p:nvGrpSpPr>
          <p:grpSpPr>
            <a:xfrm>
              <a:off x="3395297" y="1772816"/>
              <a:ext cx="1608751" cy="408530"/>
              <a:chOff x="3187080" y="1772816"/>
              <a:chExt cx="1608751" cy="4085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187080" y="1772816"/>
                <a:ext cx="152893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3187080" y="1812014"/>
                <a:ext cx="160875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Training Phase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932040" y="1981291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555776" y="1988840"/>
              <a:ext cx="846482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6864" y="1535129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9"/>
          <p:cNvGrpSpPr/>
          <p:nvPr/>
        </p:nvGrpSpPr>
        <p:grpSpPr>
          <a:xfrm>
            <a:off x="7002666" y="1879780"/>
            <a:ext cx="1206246" cy="511638"/>
            <a:chOff x="7267392" y="1487149"/>
            <a:chExt cx="1359768" cy="93373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>
            <a:off x="2339752" y="275926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2615008" y="2708743"/>
            <a:ext cx="3257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(freedom to choose any pair)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3557855" y="2399225"/>
            <a:ext cx="915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0,t</a:t>
            </a:r>
            <a:r>
              <a:rPr lang="en-US" dirty="0" smtClean="0">
                <a:latin typeface="Calibri" pitchFamily="34" charset="0"/>
              </a:rPr>
              <a:t>,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4032520" y="2399225"/>
            <a:ext cx="6190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m</a:t>
            </a:r>
            <a:r>
              <a:rPr lang="en-US" baseline="-25000" dirty="0" smtClean="0">
                <a:latin typeface="Calibri" pitchFamily="34" charset="0"/>
              </a:rPr>
              <a:t>1,t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351366" y="3474198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3371091" y="3098310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latin typeface="Calibri" pitchFamily="34" charset="0"/>
              </a:rPr>
              <a:t>c</a:t>
            </a:r>
            <a:r>
              <a:rPr lang="en-US" baseline="-25000" dirty="0" err="1" smtClean="0">
                <a:latin typeface="Calibri" pitchFamily="34" charset="0"/>
              </a:rPr>
              <a:t>t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b,t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0" y="1535129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4250287" y="1002037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7064558" y="2712078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0,2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1,2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7055295" y="2409465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7533177" y="2399225"/>
            <a:ext cx="12503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0,1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1,1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7248639" y="2990594"/>
            <a:ext cx="17559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 err="1" smtClean="0">
                <a:latin typeface="Calibri" pitchFamily="34" charset="0"/>
              </a:rPr>
              <a:t>LR</a:t>
            </a:r>
            <a:r>
              <a:rPr lang="en-US" baseline="-25000" dirty="0" err="1" smtClean="0">
                <a:latin typeface="Calibri" pitchFamily="34" charset="0"/>
              </a:rPr>
              <a:t>k,b</a:t>
            </a:r>
            <a:r>
              <a:rPr lang="en-US" dirty="0" smtClean="0">
                <a:latin typeface="Calibri" pitchFamily="34" charset="0"/>
              </a:rPr>
              <a:t>(m</a:t>
            </a:r>
            <a:r>
              <a:rPr lang="en-US" baseline="-25000" dirty="0" smtClean="0">
                <a:latin typeface="Calibri" pitchFamily="34" charset="0"/>
              </a:rPr>
              <a:t>0,t</a:t>
            </a:r>
            <a:r>
              <a:rPr lang="en-US" dirty="0" smtClean="0">
                <a:latin typeface="Calibri" pitchFamily="34" charset="0"/>
              </a:rPr>
              <a:t>, m</a:t>
            </a:r>
            <a:r>
              <a:rPr lang="en-US" baseline="-25000" dirty="0" smtClean="0">
                <a:latin typeface="Calibri" pitchFamily="34" charset="0"/>
              </a:rPr>
              <a:t>1,t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0" name="Group 71"/>
          <p:cNvGrpSpPr/>
          <p:nvPr/>
        </p:nvGrpSpPr>
        <p:grpSpPr>
          <a:xfrm>
            <a:off x="2267744" y="3695369"/>
            <a:ext cx="3590916" cy="408530"/>
            <a:chOff x="2285358" y="1772816"/>
            <a:chExt cx="3590916" cy="408530"/>
          </a:xfrm>
        </p:grpSpPr>
        <p:cxnSp>
          <p:nvCxnSpPr>
            <p:cNvPr id="41" name="Straight Arrow Connector 74"/>
            <p:cNvCxnSpPr/>
            <p:nvPr/>
          </p:nvCxnSpPr>
          <p:spPr>
            <a:xfrm>
              <a:off x="5292080" y="1981291"/>
              <a:ext cx="584194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72"/>
            <p:cNvGrpSpPr/>
            <p:nvPr/>
          </p:nvGrpSpPr>
          <p:grpSpPr>
            <a:xfrm>
              <a:off x="2873314" y="1772816"/>
              <a:ext cx="2418766" cy="408530"/>
              <a:chOff x="2665097" y="1772816"/>
              <a:chExt cx="2418766" cy="408530"/>
            </a:xfrm>
          </p:grpSpPr>
          <p:sp>
            <p:nvSpPr>
              <p:cNvPr id="44" name="Rectangle 76"/>
              <p:cNvSpPr/>
              <p:nvPr/>
            </p:nvSpPr>
            <p:spPr>
              <a:xfrm>
                <a:off x="2665097" y="1772816"/>
                <a:ext cx="2418766" cy="377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</a:endParaRPr>
              </a:p>
            </p:txBody>
          </p:sp>
          <p:sp>
            <p:nvSpPr>
              <p:cNvPr id="45" name="Text Box 7"/>
              <p:cNvSpPr txBox="1">
                <a:spLocks noChangeArrowheads="1"/>
              </p:cNvSpPr>
              <p:nvPr/>
            </p:nvSpPr>
            <p:spPr bwMode="auto">
              <a:xfrm>
                <a:off x="2665097" y="1812014"/>
                <a:ext cx="24187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Post-challenge Training 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3" name="Straight Arrow Connector 75"/>
            <p:cNvCxnSpPr/>
            <p:nvPr/>
          </p:nvCxnSpPr>
          <p:spPr>
            <a:xfrm flipV="1">
              <a:off x="2285358" y="1988840"/>
              <a:ext cx="558450" cy="3774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81"/>
          <p:cNvCxnSpPr/>
          <p:nvPr/>
        </p:nvCxnSpPr>
        <p:spPr>
          <a:xfrm>
            <a:off x="2339752" y="4434406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3496995" y="4127417"/>
            <a:ext cx="2036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b’ </a:t>
            </a:r>
            <a:r>
              <a:rPr lang="en-US" dirty="0" smtClean="0">
                <a:latin typeface="Calibri" pitchFamily="34" charset="0"/>
                <a:sym typeface="Symbol"/>
              </a:rPr>
              <a:t> {0, 1}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439616" y="4561794"/>
            <a:ext cx="172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Game Output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3" name="Group 66"/>
          <p:cNvGrpSpPr/>
          <p:nvPr/>
        </p:nvGrpSpPr>
        <p:grpSpPr>
          <a:xfrm>
            <a:off x="2467508" y="4544076"/>
            <a:ext cx="1213683" cy="495384"/>
            <a:chOff x="7452320" y="1516814"/>
            <a:chExt cx="1368152" cy="904074"/>
          </a:xfrm>
        </p:grpSpPr>
        <p:cxnSp>
          <p:nvCxnSpPr>
            <p:cNvPr id="61" name="Straight Connector 85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16814"/>
              <a:ext cx="1359768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= b’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83568" y="4972356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1 --- attacker won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64" name="Group 70"/>
          <p:cNvGrpSpPr/>
          <p:nvPr/>
        </p:nvGrpSpPr>
        <p:grpSpPr>
          <a:xfrm>
            <a:off x="4830996" y="4746236"/>
            <a:ext cx="1343522" cy="369332"/>
            <a:chOff x="6948264" y="1733361"/>
            <a:chExt cx="1514516" cy="674031"/>
          </a:xfrm>
        </p:grpSpPr>
        <p:cxnSp>
          <p:nvCxnSpPr>
            <p:cNvPr id="65" name="Straight Connector 89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33361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 b’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580112" y="4900348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0 --- attacker lost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68" name="Group 106"/>
          <p:cNvGrpSpPr/>
          <p:nvPr/>
        </p:nvGrpSpPr>
        <p:grpSpPr>
          <a:xfrm>
            <a:off x="3140224" y="5943554"/>
            <a:ext cx="3808040" cy="725806"/>
            <a:chOff x="1196008" y="8613576"/>
            <a:chExt cx="3808040" cy="984911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3635896" y="8852247"/>
              <a:ext cx="1368152" cy="626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  <a:sym typeface="Symbol"/>
                </a:rPr>
                <a:t>½</a:t>
              </a:r>
              <a:r>
                <a:rPr lang="en-US" dirty="0" smtClean="0">
                  <a:latin typeface="Calibri" pitchFamily="34" charset="0"/>
                  <a:sym typeface="Symbol"/>
                </a:rPr>
                <a:t> + </a:t>
              </a:r>
              <a:r>
                <a:rPr lang="en-US" dirty="0" err="1" smtClean="0">
                  <a:latin typeface="Calibri" pitchFamily="34" charset="0"/>
                  <a:sym typeface="Symbol"/>
                </a:rPr>
                <a:t>negl</a:t>
              </a:r>
              <a:r>
                <a:rPr lang="en-US" dirty="0" smtClean="0">
                  <a:latin typeface="Calibri" pitchFamily="34" charset="0"/>
                  <a:sym typeface="Symbol"/>
                </a:rPr>
                <a:t>(n)</a:t>
              </a:r>
            </a:p>
          </p:txBody>
        </p:sp>
        <p:grpSp>
          <p:nvGrpSpPr>
            <p:cNvPr id="70" name="Group 83"/>
            <p:cNvGrpSpPr/>
            <p:nvPr/>
          </p:nvGrpSpPr>
          <p:grpSpPr>
            <a:xfrm>
              <a:off x="1196008" y="8613576"/>
              <a:ext cx="2799928" cy="984911"/>
              <a:chOff x="5588496" y="4982978"/>
              <a:chExt cx="2799928" cy="984911"/>
            </a:xfrm>
          </p:grpSpPr>
          <p:grpSp>
            <p:nvGrpSpPr>
              <p:cNvPr id="71" name="Group 81"/>
              <p:cNvGrpSpPr/>
              <p:nvPr/>
            </p:nvGrpSpPr>
            <p:grpSpPr>
              <a:xfrm>
                <a:off x="5588496" y="4982978"/>
                <a:ext cx="2143472" cy="984911"/>
                <a:chOff x="5588496" y="4838962"/>
                <a:chExt cx="2143472" cy="984911"/>
              </a:xfrm>
            </p:grpSpPr>
            <p:sp>
              <p:nvSpPr>
                <p:cNvPr id="7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5011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 smtClean="0">
                      <a:latin typeface="Calibri" pitchFamily="34" charset="0"/>
                      <a:sym typeface="Symbol"/>
                    </a:rPr>
                    <a:t>Pr</a:t>
                  </a:r>
                  <a:endParaRPr lang="en-US" dirty="0" smtClean="0">
                    <a:solidFill>
                      <a:srgbClr val="0000FF"/>
                    </a:solidFill>
                    <a:latin typeface="Calibri" pitchFamily="34" charset="0"/>
                  </a:endParaRPr>
                </a:p>
              </p:txBody>
            </p:sp>
            <p:grpSp>
              <p:nvGrpSpPr>
                <p:cNvPr id="75" name="Group 80"/>
                <p:cNvGrpSpPr/>
                <p:nvPr/>
              </p:nvGrpSpPr>
              <p:grpSpPr>
                <a:xfrm>
                  <a:off x="5940152" y="4838962"/>
                  <a:ext cx="1791816" cy="984911"/>
                  <a:chOff x="5940152" y="4838962"/>
                  <a:chExt cx="1791816" cy="984911"/>
                </a:xfrm>
              </p:grpSpPr>
              <p:grpSp>
                <p:nvGrpSpPr>
                  <p:cNvPr id="76" name="Group 54"/>
                  <p:cNvGrpSpPr/>
                  <p:nvPr/>
                </p:nvGrpSpPr>
                <p:grpSpPr>
                  <a:xfrm>
                    <a:off x="5948536" y="4838962"/>
                    <a:ext cx="1503784" cy="984911"/>
                    <a:chOff x="700336" y="4982978"/>
                    <a:chExt cx="1503784" cy="984911"/>
                  </a:xfrm>
                </p:grpSpPr>
                <p:sp>
                  <p:nvSpPr>
                    <p:cNvPr id="8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501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alibri" pitchFamily="34" charset="0"/>
                        </a:rPr>
                        <a:t>PrivK</a:t>
                      </a:r>
                      <a:r>
                        <a:rPr lang="en-US" dirty="0" smtClean="0">
                          <a:latin typeface="Calibri" pitchFamily="34" charset="0"/>
                        </a:rPr>
                        <a:t>       (n)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09"/>
                      <a:ext cx="639688" cy="501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smtClean="0">
                          <a:latin typeface="Calibri" pitchFamily="34" charset="0"/>
                        </a:rPr>
                        <a:t>A, </a:t>
                      </a:r>
                      <a:r>
                        <a:rPr lang="en-US" dirty="0" smtClean="0">
                          <a:latin typeface="Calibri" pitchFamily="34" charset="0"/>
                          <a:sym typeface="Symbol"/>
                        </a:rPr>
                        <a:t>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  <p:sp>
                  <p:nvSpPr>
                    <p:cNvPr id="8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4982978"/>
                      <a:ext cx="1075005" cy="5011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smtClean="0">
                          <a:latin typeface="Calibri" pitchFamily="34" charset="0"/>
                        </a:rPr>
                        <a:t>LR-</a:t>
                      </a:r>
                      <a:r>
                        <a:rPr lang="en-US" dirty="0" err="1" smtClean="0">
                          <a:latin typeface="Calibri" pitchFamily="34" charset="0"/>
                        </a:rPr>
                        <a:t>cpa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p:txBody>
                </p:sp>
              </p:grpSp>
              <p:sp>
                <p:nvSpPr>
                  <p:cNvPr id="7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50118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dirty="0" smtClean="0">
                        <a:latin typeface="Calibri" pitchFamily="34" charset="0"/>
                        <a:sym typeface="Symbol"/>
                      </a:rPr>
                      <a:t>= 1</a:t>
                    </a:r>
                    <a:endParaRPr lang="en-US" dirty="0" smtClean="0">
                      <a:solidFill>
                        <a:srgbClr val="0000FF"/>
                      </a:solidFill>
                      <a:latin typeface="Calibri" pitchFamily="34" charset="0"/>
                    </a:endParaRPr>
                  </a:p>
                </p:txBody>
              </p:sp>
              <p:sp>
                <p:nvSpPr>
                  <p:cNvPr id="78" name="Double Bracket 115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000">
                      <a:latin typeface="Calibri" pitchFamily="34" charset="0"/>
                    </a:endParaRPr>
                  </a:p>
                </p:txBody>
              </p:sp>
            </p:grpSp>
          </p:grp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501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sym typeface="Symbol"/>
                  </a:rPr>
                  <a:t>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07504" y="5423561"/>
            <a:ext cx="9001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Definition 3.23:  is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CPA-secure for multiple encryptions </a:t>
            </a:r>
            <a:r>
              <a:rPr lang="en-US" dirty="0" smtClean="0">
                <a:latin typeface="Calibri" pitchFamily="34" charset="0"/>
                <a:sym typeface="Symbol"/>
              </a:rPr>
              <a:t> if for every PPT A, there is a negligible function </a:t>
            </a:r>
            <a:r>
              <a:rPr lang="en-US" dirty="0" err="1" smtClean="0">
                <a:latin typeface="Calibri" pitchFamily="34" charset="0"/>
                <a:sym typeface="Symbol"/>
              </a:rPr>
              <a:t>negl</a:t>
            </a:r>
            <a:r>
              <a:rPr lang="en-US" dirty="0" smtClean="0">
                <a:latin typeface="Calibri" pitchFamily="34" charset="0"/>
                <a:sym typeface="Symbol"/>
              </a:rPr>
              <a:t>, such that: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85" name="Straight Connector 121"/>
          <p:cNvCxnSpPr/>
          <p:nvPr/>
        </p:nvCxnSpPr>
        <p:spPr>
          <a:xfrm>
            <a:off x="0" y="5351553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122"/>
          <p:cNvCxnSpPr/>
          <p:nvPr/>
        </p:nvCxnSpPr>
        <p:spPr>
          <a:xfrm>
            <a:off x="35496" y="4127417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98" grpId="0"/>
      <p:bldP spid="101" grpId="0"/>
      <p:bldP spid="104" grpId="0"/>
      <p:bldP spid="39" grpId="0"/>
      <p:bldP spid="49" grpId="0"/>
      <p:bldP spid="51" grpId="0"/>
      <p:bldP spid="63" grpId="0"/>
      <p:bldP spid="67" grpId="0"/>
      <p:bldP spid="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Multiple-message </a:t>
            </a:r>
            <a:r>
              <a:rPr lang="en-US" sz="3600" dirty="0" err="1">
                <a:latin typeface="Calibri" pitchFamily="34" charset="0"/>
              </a:rPr>
              <a:t>vs</a:t>
            </a:r>
            <a:r>
              <a:rPr lang="en-US" sz="3600" dirty="0">
                <a:latin typeface="Calibri" pitchFamily="34" charset="0"/>
              </a:rPr>
              <a:t> Single-message Security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9316" y="692696"/>
            <a:ext cx="8609148" cy="894874"/>
            <a:chOff x="243136" y="1124744"/>
            <a:chExt cx="8609148" cy="894874"/>
          </a:xfrm>
        </p:grpSpPr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243136" y="1384205"/>
              <a:ext cx="86091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  <a:buFont typeface="Wingdings" charset="2"/>
                <a:buChar char="q"/>
              </a:pPr>
              <a:r>
                <a:rPr lang="en-US" sz="2400" dirty="0" smtClean="0">
                  <a:latin typeface="Calibri" pitchFamily="34" charset="0"/>
                  <a:sym typeface="Symbol"/>
                </a:rPr>
                <a:t>Experiment                   is a 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special case </a:t>
              </a:r>
              <a:r>
                <a:rPr lang="en-US" sz="2400" dirty="0" smtClean="0">
                  <a:latin typeface="Calibri" pitchFamily="34" charset="0"/>
                  <a:sym typeface="Symbol"/>
                </a:rPr>
                <a:t>of</a:t>
              </a:r>
              <a:endParaRPr lang="en-US" sz="24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04120" y="1124744"/>
              <a:ext cx="1719808" cy="894874"/>
              <a:chOff x="1708448" y="3212976"/>
              <a:chExt cx="1719808" cy="894874"/>
            </a:xfrm>
          </p:grpSpPr>
          <p:sp>
            <p:nvSpPr>
              <p:cNvPr id="83" name="Text Box 7"/>
              <p:cNvSpPr txBox="1">
                <a:spLocks noChangeArrowheads="1"/>
              </p:cNvSpPr>
              <p:nvPr/>
            </p:nvSpPr>
            <p:spPr bwMode="auto">
              <a:xfrm>
                <a:off x="1708448" y="3501008"/>
                <a:ext cx="15037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alibri" pitchFamily="34" charset="0"/>
                  </a:rPr>
                  <a:t>PrivK</a:t>
                </a:r>
                <a:r>
                  <a:rPr lang="en-US" dirty="0" smtClean="0">
                    <a:latin typeface="Calibri" pitchFamily="34" charset="0"/>
                  </a:rPr>
                  <a:t>     (n)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  <p:sp>
            <p:nvSpPr>
              <p:cNvPr id="96" name="Text Box 7"/>
              <p:cNvSpPr txBox="1">
                <a:spLocks noChangeArrowheads="1"/>
              </p:cNvSpPr>
              <p:nvPr/>
            </p:nvSpPr>
            <p:spPr bwMode="auto">
              <a:xfrm>
                <a:off x="2060104" y="3738518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</a:rPr>
                  <a:t>A, </a:t>
                </a:r>
                <a:r>
                  <a:rPr lang="en-US" dirty="0" smtClean="0">
                    <a:latin typeface="Calibri" pitchFamily="34" charset="0"/>
                    <a:sym typeface="Symbol"/>
                  </a:rPr>
                  <a:t>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  <p:sp>
            <p:nvSpPr>
              <p:cNvPr id="97" name="Text Box 7"/>
              <p:cNvSpPr txBox="1">
                <a:spLocks noChangeArrowheads="1"/>
              </p:cNvSpPr>
              <p:nvPr/>
            </p:nvSpPr>
            <p:spPr bwMode="auto">
              <a:xfrm>
                <a:off x="2140496" y="3212976"/>
                <a:ext cx="128776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alibri" pitchFamily="34" charset="0"/>
                  </a:rPr>
                  <a:t>cpa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6196372" y="1124744"/>
              <a:ext cx="1575792" cy="894874"/>
              <a:chOff x="2172308" y="3212976"/>
              <a:chExt cx="1575792" cy="894874"/>
            </a:xfrm>
          </p:grpSpPr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2172308" y="3501008"/>
                <a:ext cx="15037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alibri" pitchFamily="34" charset="0"/>
                  </a:rPr>
                  <a:t>PrivK</a:t>
                </a:r>
                <a:r>
                  <a:rPr lang="en-US" dirty="0" smtClean="0">
                    <a:latin typeface="Calibri" pitchFamily="34" charset="0"/>
                  </a:rPr>
                  <a:t>     (n)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0" name="Text Box 7"/>
              <p:cNvSpPr txBox="1">
                <a:spLocks noChangeArrowheads="1"/>
              </p:cNvSpPr>
              <p:nvPr/>
            </p:nvSpPr>
            <p:spPr bwMode="auto">
              <a:xfrm>
                <a:off x="2523964" y="3738518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</a:rPr>
                  <a:t>A, </a:t>
                </a:r>
                <a:r>
                  <a:rPr lang="en-US" dirty="0" smtClean="0">
                    <a:latin typeface="Calibri" pitchFamily="34" charset="0"/>
                    <a:sym typeface="Symbol"/>
                  </a:rPr>
                  <a:t>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  <p:sp>
            <p:nvSpPr>
              <p:cNvPr id="101" name="Text Box 7"/>
              <p:cNvSpPr txBox="1">
                <a:spLocks noChangeArrowheads="1"/>
              </p:cNvSpPr>
              <p:nvPr/>
            </p:nvSpPr>
            <p:spPr bwMode="auto">
              <a:xfrm>
                <a:off x="2523964" y="3212976"/>
                <a:ext cx="12241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>
                    <a:latin typeface="Calibri" pitchFamily="34" charset="0"/>
                  </a:rPr>
                  <a:t>c</a:t>
                </a:r>
                <a:r>
                  <a:rPr lang="en-US" dirty="0" err="1" smtClean="0">
                    <a:latin typeface="Calibri" pitchFamily="34" charset="0"/>
                  </a:rPr>
                  <a:t>pa-mult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715380" y="1484784"/>
            <a:ext cx="8609148" cy="637619"/>
            <a:chOff x="715380" y="2132856"/>
            <a:chExt cx="8609148" cy="637619"/>
          </a:xfrm>
        </p:grpSpPr>
        <p:sp>
          <p:nvSpPr>
            <p:cNvPr id="103" name="Text Box 7"/>
            <p:cNvSpPr txBox="1">
              <a:spLocks noChangeArrowheads="1"/>
            </p:cNvSpPr>
            <p:nvPr/>
          </p:nvSpPr>
          <p:spPr bwMode="auto">
            <a:xfrm>
              <a:off x="715380" y="2308810"/>
              <a:ext cx="86091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lang="en-US" sz="2400" dirty="0" smtClean="0">
                  <a:latin typeface="Calibri" pitchFamily="34" charset="0"/>
                  <a:sym typeface="Symbol"/>
                </a:rPr>
                <a:t>Set  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|M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0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| = |M</a:t>
              </a:r>
              <a:r>
                <a:rPr lang="en-US" sz="2400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| = 1 </a:t>
              </a:r>
              <a:endParaRPr lang="en-US" sz="24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2" name="Text Box 7"/>
            <p:cNvSpPr txBox="1">
              <a:spLocks noChangeArrowheads="1"/>
            </p:cNvSpPr>
            <p:nvPr/>
          </p:nvSpPr>
          <p:spPr bwMode="auto">
            <a:xfrm>
              <a:off x="1619672" y="2132856"/>
              <a:ext cx="3406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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13" name="Text Box 7"/>
            <p:cNvSpPr txBox="1">
              <a:spLocks noChangeArrowheads="1"/>
            </p:cNvSpPr>
            <p:nvPr/>
          </p:nvSpPr>
          <p:spPr bwMode="auto">
            <a:xfrm>
              <a:off x="2411760" y="2132856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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107504" y="2204864"/>
            <a:ext cx="86091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sym typeface="Symbol"/>
              </a:rPr>
              <a:t>Any cipher that is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CPA-secure for multiple encryptions </a:t>
            </a:r>
            <a:r>
              <a:rPr lang="en-US" sz="2400" dirty="0" smtClean="0">
                <a:latin typeface="Calibri" pitchFamily="34" charset="0"/>
                <a:sym typeface="Symbol"/>
              </a:rPr>
              <a:t>is also CPA-secure (for single encryption)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139316" y="3293112"/>
            <a:ext cx="8609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sym typeface="Symbol"/>
              </a:rPr>
              <a:t>What about the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converse</a:t>
            </a:r>
            <a:r>
              <a:rPr lang="en-US" sz="2400" dirty="0" smtClean="0">
                <a:latin typeface="Calibri" pitchFamily="34" charset="0"/>
                <a:sym typeface="Symbol"/>
              </a:rPr>
              <a:t> ?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13" name="Picture 2" descr="https://encrypted-tbn1.gstatic.com/images?q=tbn:ANd9GcQGpeIkLg9PS_PWZVn5JEj0ROeW2vown72wa-kcKAkU_HDkybJ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359" y="2924944"/>
            <a:ext cx="1440160" cy="144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51720" y="2132856"/>
            <a:ext cx="6120680" cy="1080120"/>
            <a:chOff x="611560" y="1400582"/>
            <a:chExt cx="6120680" cy="1080120"/>
          </a:xfrm>
        </p:grpSpPr>
        <p:sp>
          <p:nvSpPr>
            <p:cNvPr id="2" name="Cloud Callout 1"/>
            <p:cNvSpPr/>
            <p:nvPr/>
          </p:nvSpPr>
          <p:spPr>
            <a:xfrm>
              <a:off x="611560" y="1400582"/>
              <a:ext cx="6120680" cy="108012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itchFamily="34" charset="0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1227820" y="1760622"/>
              <a:ext cx="52163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Converse was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not true</a:t>
              </a:r>
              <a:r>
                <a:rPr lang="en-US" dirty="0" smtClean="0">
                  <a:latin typeface="Calibri" pitchFamily="34" charset="0"/>
                  <a:sym typeface="Symbol"/>
                </a:rPr>
                <a:t> in the case of </a:t>
              </a: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coa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-security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51520" y="4593322"/>
            <a:ext cx="842493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Theorem 3.24: Any cipher that is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CPA-secure is also CPA-secure for multiple encryptions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39316" y="5601434"/>
            <a:ext cx="85371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sym typeface="Symbol"/>
              </a:rPr>
              <a:t>Sufficient to prove CPA-security for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single encryption</a:t>
            </a:r>
            <a:r>
              <a:rPr lang="en-US" sz="2400" dirty="0" smtClean="0">
                <a:latin typeface="Calibri" pitchFamily="34" charset="0"/>
                <a:sym typeface="Symbol"/>
              </a:rPr>
              <a:t>; rest is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“for free”</a:t>
            </a:r>
            <a:endParaRPr lang="en-US" sz="24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648" y="3116023"/>
            <a:ext cx="1348511" cy="125551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-27384"/>
            <a:ext cx="9217024" cy="72008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CPA-security Guarantee in Practice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67308" y="1386061"/>
            <a:ext cx="86091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  <a:sym typeface="Symbol"/>
              </a:rPr>
              <a:t>Ensures security against CPA even if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multiple messages are encrypted</a:t>
            </a:r>
            <a:r>
              <a:rPr lang="en-US" sz="2000" dirty="0" smtClean="0">
                <a:latin typeface="Calibri" pitchFamily="34" charset="0"/>
                <a:sym typeface="Symbol"/>
              </a:rPr>
              <a:t> using a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single key </a:t>
            </a:r>
            <a:r>
              <a:rPr lang="en-US" sz="2000" dirty="0" smtClean="0">
                <a:latin typeface="Calibri" pitchFamily="34" charset="0"/>
                <a:sym typeface="Symbol"/>
              </a:rPr>
              <a:t>and communicated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827584" y="2361074"/>
            <a:ext cx="820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Even if the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adversary</a:t>
            </a:r>
            <a:r>
              <a:rPr lang="en-US" sz="2000" dirty="0" smtClean="0">
                <a:latin typeface="Calibri" pitchFamily="34" charset="0"/>
                <a:sym typeface="Symbol"/>
              </a:rPr>
              <a:t> knows that the encrypted messages belong to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one of the two possible “classes”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899592" y="3356992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</a:t>
            </a:r>
            <a:r>
              <a:rPr lang="en-US" sz="2000" dirty="0">
                <a:latin typeface="Calibri" pitchFamily="34" charset="0"/>
                <a:sym typeface="Symbol"/>
              </a:rPr>
              <a:t>E</a:t>
            </a:r>
            <a:r>
              <a:rPr lang="en-US" sz="2000" dirty="0" smtClean="0">
                <a:latin typeface="Calibri" pitchFamily="34" charset="0"/>
                <a:sym typeface="Symbol"/>
              </a:rPr>
              <a:t>ven if the adversary has seen encryptions of the messages in those classes  in the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past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07504" y="4509120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  <a:sym typeface="Symbol"/>
              </a:rPr>
              <a:t>Very good security guarantees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27584" y="5157192"/>
            <a:ext cx="59046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 &gt;&gt; The least </a:t>
            </a:r>
            <a:r>
              <a:rPr lang="en-US" sz="2000" dirty="0" smtClean="0">
                <a:latin typeface="Calibri" pitchFamily="34" charset="0"/>
                <a:sym typeface="Symbol"/>
              </a:rPr>
              <a:t>we should expect from a SKE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3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Recall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3824" y="3283114"/>
            <a:ext cx="6884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Introduction to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Reduction-based proofs 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1368492"/>
            <a:ext cx="416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Pseudorandomness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 and PRGs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1872548"/>
            <a:ext cx="4923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Construction for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-secure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 scheme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3763" y="3744779"/>
            <a:ext cx="4841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Proof for our construction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6" y="240779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Proof: If there is a PRG, then the construction is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-secure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according to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ind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  <a:ea typeface="Chalkboard" charset="0"/>
                <a:cs typeface="Chalkboard" charset="0"/>
              </a:rPr>
              <a:t> definition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03" y="4154667"/>
            <a:ext cx="703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Short-comings of the current construction/definition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0603" y="4695527"/>
            <a:ext cx="7885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Better definition / better construction / better assumption?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0" grpId="0"/>
      <p:bldP spid="11" grpId="0"/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0"/>
            <a:ext cx="9144000" cy="432048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Search for Assumptions of </a:t>
            </a:r>
            <a:r>
              <a:rPr lang="en-US" sz="3600" dirty="0" smtClean="0">
                <a:latin typeface="Calibri" pitchFamily="34" charset="0"/>
              </a:rPr>
              <a:t>CPA-Secure </a:t>
            </a:r>
            <a:r>
              <a:rPr lang="en-US" sz="3600" dirty="0">
                <a:latin typeface="Calibri" pitchFamily="34" charset="0"/>
              </a:rPr>
              <a:t>Scheme</a:t>
            </a:r>
          </a:p>
        </p:txBody>
      </p:sp>
      <p:sp>
        <p:nvSpPr>
          <p:cNvPr id="12" name="AutoShape 5" descr="data:image/jpeg;base64,/9j/4AAQSkZJRgABAQAAAQABAAD/2wCEAAkGBxQSEBUUEhQVFRUWFxQVFRYYGBcXFRgUGBcXHBkWFxgbHyggGRwnGxoVITEhJikrLi4uGB8zODMsNygtLisBCgoKDg0OGxAQGywkHyQ0LCwsLSwsLCwsLCwsLCwsLCwsLCwsLCwsLCwsLCwsLCwsLCwsLCwsLCwsLCwsLCwsLP/AABEIANkA6AMBEQACEQEDEQH/xAAcAAEAAgIDAQAAAAAAAAAAAAAABgcBBQIDBAj/xABNEAABAwIEBAMEBQUKDgMAAAABAAIDBBEFEiExBgdBURMiYTJxgZEUI0JSYjM0obHRCBc1VHJ0gpKU8BUkJVNzoqOys8HD0tPhY5PC/8QAHAEBAAEFAQEAAAAAAAAAAAAAAAYBAwQFBwII/8QAOxEAAgEDAgMFBwIFBAEFAAAAAAECAwQRBSEGEjETQVFhcSIykaGxwdEUgTNCUuHwFiM08SQVYnKSwv/aAAwDAQACEQMRAD8AvFAEAQBAEAQBAEAQBAYugF0ABQGUBglAMyAXQGUAQBAEAQBAEAQBAdc7y1pIBdYE2Frn0FyBf4hAaKqxOp8SOOOFjDITYySZiGtF3OMcYNxs32xYvG/UD0Q1k7Z2Ry+E7OHu+rzgtDQPMc1xYkhve59CgNygCAIAgCAIAgCA4SyhoLnEADUkmwA7k9FTIITjvNGip3+FE51XMdoqdviG97WLh5b76Ak6eovSUoxWZPC8wap3E+NVP5CgipG9HzyZ3bD7Isb3N/ZtpZaqvrllS/nz6I9qnJnB+BYxMT42K5ASLshgaPKLey/QtJ1WrqcVUltCDf74+xcVBg8vi8kzYhXSO0APilmg2Fh8VgVOKa7fswSPSooz+9xH/HK/+0O/Yrf+qLrwRXsYj97mP+OV/wDaHfsRcUXPgh2ETiODq6K30bF6lttAJWtlaGdrE77arMp8Vte/Tz6P/s8uh4HJr8eph5ZaatAvo9ohkcM1xYizbkXGpsNFsaHElrUeJ5j81/n7Hh0ZHY3mjLTkDE8PnphsZWWmivruRtsLam9z2W4oXlCv/CmmeHFrqTbA+I6asbmpp45RYGzT5hcA+Zh8zTqNCFkN4PJtUBlVAQBAEAQBAYKA0FV4gxBhD2ZBGS8FpuyPUaPzWaXvydDcRu2QHHCanJO6JzmTSPJLpGG7hYEgSs18NoGjdbG/ckkCRIAgCAIAgCpkHXLMGtLnEAAEkk2AA6knYKoK7xnmQZpDT4RCaqYOyPmcCKaPcFxdpm17aEAkE9ce4uqVvHmqPBVRb6HiHBE9Yc+LVb5u1PETHTtFwbWFi/UbkAqJ3vFEntbRwvF/gvxo+JKsJwWnpW5aeFkQ65RYn3nc/FRu4va9x/Ek2XlFLobALDkezKongBMgIAmSgQBMoqcXNuCDsdCOhHZXIzkt0yhEsW5d0czs8bHU0utpYCY3XItew0/QOvdbq11+6obN8y8GW5UkzxjEsXwyxly4lStNnOaC2razvbZ1gD3uTuFLLHXba5xF+zLzMedJom/C3F1LiEeemkuRo+NwyyMPUOaf1i49Vu8otm9ugMoAgCAIDBQGjw/hqFuZ8kbHvc4m7ryENBORuZ9ybN79SelgANzBA1jQ1rQ1o2DQAB10A03QHYgCAIAgCA0PFfFNPh8XiTu3sGRtsZHuOwa3r79lTZAr9mE1uMkS4i409ISHR0TLhzgDoZiddwDY/JqjWpa/ToZp0N5ePcvyXoUs7snOG4dFBGI4WNjYNmtFh7/U7aqE1rirWk5VZNvzMlRSPPj2PU9HH4lRK2NvS+riddGtGrjodles7Gtcz5aUc/RFJTUSvzi2I4y4Cka6iow5pdO42leAfsenoNNBd3RSJW1jpkG6rU6nh3Is80pvYtCIWAF72A1O59SojUlzSbRkLPec1bKhAEAQBAEBHuNKSskgH0CURTMeH2da0jQD5CTt/wA7bhbfSqtrCbVzHMWsZ8PMt1FJrY0HD/MQCX6Nicf0SoGmY6Qv9zr6Xv7vXotld6GpQ7azfNHw70eI1X0kT2N4cAQQQdQRqD7lG5RlCWH1L2zIrxJwNFO/x4HGlq2kubPHoS4/faLB19vid1u9O12vbtQn7UfPu9C1Okn0OPDfHc0EzaLGGiOYkNiqWi0E+m5dYBrr26AajQdZ7a3dG6p89N/kxnHGzLHY66yEeDkqlQgCAIAgCAIAgCAICI8e8ZtoGNjjaZquby08A1JJ0zu7NB+fzI8znGEXKTwkMZI9w1we/wAY1uIubPWPylun1cDRqGRja4N9fl1Jgur67KvmlR2j3vvZk06WN2TCedrGlz3BrWi5c4gADuSdlHIUpTlyxTbZfykVbxnzejjzRUIEj/M0zO/JtO12D7fXXbQbqWadw05YncvC8F9yxOt4EFwLiek8X6RiUdRWVBJ9pzPBA6Wadz+jbTvILmxq9n2VtJQj5LcsqSzmRY2Hc46E2D45oRfKPK1zQ0AWPlN7egHRRmvwxc5zCSl69S8q0Sb4NxDTVYvTzMk62B8w97TqPktFc6fc0NqkGi6qkX0NosFnoLyVCAIAiB48SxSGnZnnkZGz7ziAL9h3OhWVQtKteXLTi2eXJIguL84aGI2iEs5G5aMjfm7f4DqpBb8MXE96klH5lp1kQ3HOasFZH4dThrJG9Lzm4PdpEdwdTseq3VpoNS2lzUq7X7f3LUqql1RH+G+P6ihkPgXNOSbU8rzI1rb7NeACD6gAa7FZ93pNC7j/ALi9r+pbHmM2uhdXCPMCkrmtAeIpiG3heQDmPRjtA8aHbXuAoXqGi17VtxWY+K+/gZMKqfU3mN4NDWRGKoYHsO192m1szT9k67rXWl3WtZ89N4PcoprBDsKxeowKSOnrHmbD3nJDUW88Gvljk/CAP2bWXQ9N1WnfR6Ykuq+5hzg4lsxSAgEG4IBBGxB2IW09TwdiqAgCAIAgCAIAjBHuNOKY8OpXTSauPlhjHtSSkeVo9O56BU6LcEQ4I4em8R2IV7s9ZM3RuuWCJ1iImtOx2v21HcmC67q/bvsKT9ldX4/2MqlTxuzt4u5h0lDdhd4sw08JhBINr+c7NG3rrssPTtCr3b5scsfF9/oepVUijeLONaqvd9c/LH0hYSIxY3BIv5j6nspzZadQtI/7a38X1MaU2yNErOPAugGZAd1NVPjcHxucxw1DmktcPcQqShGSxJZQLo5ec1fEIgxBzWvt5J9GtcdfLJ0aexGh9DvD9Y4eSXbW69Y/gyKdXuZbLSobKPK8MyDK8MqFVAgvMLmJHh4dFFaSpLdG/Yjvaxl1vsbho1OmwN1I9I0KV01VqbQ+b9CzUq42RQWNY7PVyGSokdI4k2ufK2/RrdgFPLe3pUI8tOKRitt9TXlyvFDCA91NhE8jc0cEr292xvcPmAq5B01FPJE6z2vY4dHAtcD8bFUe6wCf8E80p6W0dTmqIehJ+tZts4+0NNjr69FodR0Gjcrmp+zLy6MuwqtbFw0uIUeK0r2seJYpGlj23s9tx1bu0jTVQ+VC606spNYa6eDL+YzRoeEMXlwmrbhtbJnppPzGdwNwS6wge7b3dtOhAE+07UI3lLmW0l1X+dxizg4stcFZ55MqoCAIAgCAIDqqp2xsc95DWtBc5x2DQLkn4ICqOHWOxavdiUwd9HhJjoYySAbEh0zm7E3/AL6BRbiDU+xg7em/afXyRepU87s7uYsdeb+FPFTUQjzTy6+MAM2cDQnUZbWtr1C1Wiys/wCeDlVb28C5V5v2PnipcC9xaSQSbF3tEX0LvVT5dEvoYrOlAcmMJ219OqAszhnktW1LGyTOZTNc3MA8OdLrteMWy/EgjsgNrXchKhrCYqqKRw2a5jowf6V3WPwQFXY5gk9HO6GpjMcgsbHYtOzmkaOHqOx7IDXqoL05M8ZmaP6HO68kY+pd1dEPsnu5v6vcoTxJpih/5NNdepk0Z9zLTUPwZBFeYnFow6kztAdM85IWnYu6ud6NGvqbDqtzoum/rK2Je6uv4LVWfKj5nrKl0sjpHuLnvcXOcdy46krpcIRhFRjskYfU6FUGQgLq5M8to54xW1jM7SfqIjcNOU/lHj7QuNBsdzfSwF6RRBosAABsBoPkgNTxLwzT18JiqY2vB2ds9jrWDmu3BCA+WOOOF5MOrJKd5zNHmjfawfGdne/cH1BRMHn4SL/pTBHO6nkcQ2KQXyiUkZBJbZhOh0PuKx7rl7JuceZLqvLy8yqznYvaHBqrEKCWDFGMjla/6mSM28zR5ZdCbea/a46BQiV1b2d1GrZtuL95MyeVyW5uOV/Er5on0dVpWUn1cl95GDRkoJNzcZbnqTfqp3SqRrQU4PZmM1h4J0FcKGUAQBAEAQFa80619VLT4TAbGoIkqXD7FMw3Nz0zEfGwHVYt7dRtqMqsu7p69x6isvBKKGkZDGyONuVjGhrWjYNAsAuV160qs3Oby3uZsVhFS8+OIyBHRMJGa00p2uATkb6i4Lvg1S/heySTuZei+5Yry3wUy4qXmOYQFy8heCWyuNfUMa5jHZadrhf61pBMtrW8uw9cx0IBQF+gIAgIdzO4NZiVG5rWt+kRgugedCHdWX+64aW72KA+UZG2JBFiDYj1CA9uCYk+mqI54/bjcHD17g26EXHxVuvRjWpypy6NFYvDPq7Ca9tRBHNHfLKxr230NnC4uuT3VvKhWlSl1RnReVk+d+bXEBqsQe0H6uAmJgBuLg+d3vLh/qroui2StrWPjLdmJUllkKW3LZhAe7BKLx6mGHT62WKPXbzvDdbe9AfZ1HTMjY1kbQ1jGtY1o0Aa0WAA6aAIDvQBAVT+6HwoPw5k4Dc8MrQXHfw5AWlo/p+GbehQHzrG4g3G/TvfuEwu8H0/y6x812HxSutnbeKSxv52WFz2JBDrfiXNNZsv0ty4x6PdfuZlKWUarmDTupJ4MVgaS+ncGVAF/PTOJBuNja/6fRbbhrUGm7eb26r18C3Wh3ln0VU2WNkjCHMe1r2kdWuFwfkpqY53oAgCAIDrnmaxpc4gNaC5xJsA0C5JPQWVH4gq3luDVy1WJyA3qZCyEONyynj0aLdNR0JHl+cJ4ovOacbdd279TJox7yeFRFdTIPl3mNiJqMTqX30Ehjbto2Pyjb3E/FdX0qh2VpCHln4mBN5kRlZx5MsQH1fygaBgtJYD2HH453aoCZIAgMOQHxtxoAMSrANvpVTbtbxXoDTtQF9cq8fy4HK5xI+i+PqRezQ0yN03IFyPhbooTrVnnUoJfz4+Wxk05ewUPI++pJJOpJ3J7qbtY2MY4KgCA23CU7Y8QpHuNmsqIHOO9mtlaTp7ggPswFAZQBAVvz9qWtwZzSdXzQtb6uBL/h5WO+SA+ZUBcX7n2v1qoCdLRytbb3teb/8A1qJcV0cwp1PNr8F+g92i366lbLG+OQXY9rmOHdrhYj5KHW1aVGaqR6pmRJZWCM8nq1zI6jD5nEy0UrmMDjdxp3G8bhfdu/uBbtousW9WNWlGqu9GC1h4LHV1FAqgIAgINzkxV1PhUgjdllncyCOxs7zuGa3U+QPGndUbwssHvwHDG0tNFAwWEbGs76jc39Tc/Fcnv67r1pVH3tmfFYWD3vOixafvIqz5CxR15pSOsjz83Hodl2CltBehr31PIvYMgoD6F5AcVialdRPJ8WC72figc4ba7tcbH0c31QFuXQGUBp+K8ejoKSWpl9mMaAbucTZrR7zZAfHmIVTpZXyvN3SPdI4/ieS4/pKA86As3lr/AAPjH+h/6Uqj+qf8639fwXYe6ysypCy0YVAEBlp1QH1Lyi4zGIUTWyOH0mEBkg+05o0bLb1G9ut0BPUBxe6wv21PuQHzNzp41FfVeDC4Op6ckNI2fKRZz79QNh8TrdAVwgLS/c//AJ9P/N/+rGo1xT/xI+peoe8XsoAmzLIPiTvonENHODlZVsfTTeazS9ovGSDpf2QNemnrPuGbp1Ld0pfy/RmJWjh5LRCkpZMqoCAICtOYp8bGcJpz7IdNUOBJsSxoLbtHUZTY+p9VrtXqulZ1JLwx8dj1TWZYJiuWN7GeYKQeJIofI+OwllVO127ZZAfeHldft5KVKMl3pGA+pr1dKBAe3CcTkppmTQPcyRjg5rgbbdD3B2I2INkBfHDHPKmewNrWPhkA8z2NL4nEdgDnbftY27oDa1/OrDGMLo3Syu6MbG5pPxfYAf3sgKU5gcdz4pKC/wCrhZ+ThBu0H77j9p579OnW4ERKAwgLh5L4aZcOxBpbmbLaIC9iXCN9x6e21RbXayp3VB+G/wAy9SWUynyFKSyYQBAEB7MKxOWmlbLBI6ORuoc0kH3HuO4Oh6oCyqLntXMZZ8NPIR9oh7SRpuA619/mgNJxZzVrq5hjLmwxH2mRXaXC1i1z73IOumm6AhlNSPlcRGxzza9mtLja41sBtqPmgOuWItJDgQQSCCCCCNwQdigLe/c+UXnqpi3YRRNd7y5zhb4RlRPiypilCHi2y/QW+S51BTKINzebloW1A9qnnhlbqQdHWIBG2+6kvDNXluuT+pFmstizqaTM0OGzgCNbjUX36roJiHagCAFAVnPeTieQmw8CjY1ump8RwJJPS1yFHeJanLaY8Wi9RXtEyXPGZYRdQfNHNjC/AxWYC2WS0zQPx7/6wcuoaLcdtZRfht8DBqLEiGrangIAgM3QGQUB9E8rOW9EcPinqYWzyzt8Q+ILta0nyta06DTrub9kBBOeHB1PQTwyUzcjJw/NGL5WuZl1b2BzbeiArFoVUD6S5Q4X9HwqIkDNMXTG3Zx8lz3yBvzsuc8RXDq3riv5dv8AP3MuisRKZ5k4IYMUnjjGYOd4oDbuLRJrZw6G9/mFN9JqyuLWEknssfAxarUHuyLyUz2+01zfeCP1rZOlNdU/geFOL6NHUQrZ6MIAgCAID6T5AYdEzC/FYGmWWR4kcPaGUgNYTa4AGtvxE9UBCv3ROHRMrKeRjQJJY3+Lbd2RwDHEd9SL9co7JkE+5YYCaPDo2PAEjyZpB2c8CwPqGhoNuy5tr14rm6k49FsjMpRwiWrRF0j/AB/T+JhlW0m31Mjv6gzD9S2mj1HC8pvzweKizFm65f1Jkwuje4AE08W22jQP+S6kYJIEAQAoCtINeJKzpalpx79tR6e9Rnij/jR9S9Q94mK5+ZYQFa87OGfpFIKmMfWU983cwn2v6ps73ZlLOG7/ALOt2E3tLp6/3MetDO5QJCnRjGEAQBAZCAtLgDnA6gpm008JmYy4ic12V7Wk3yG4NwNbfJARrmJxzJis7XuZ4ccYIijBzWudXOPVxsOnRAeHgrh91dWxwC+Um8hH2Y26uN/0D1IWHqF3G1oSqPqunqeox5mfURyxR7WZG3YDZjBsB7guYLNarmXWT+pm9EUHw68ytfUyayzve57v6R0HYb6e70X0DoNpTo26cfT4EN1etKVXkfRG2cL76rdyhGS3RqYzcXsa2uwGCW92Bp+82zT+jRYFfTKFVdMGbR1GtTfXK8yIY5gL6fzA5oybB3UHs4dFHb2wlb7rdEgtL2Fxt0kaYhYGDM9TlHEXEBoJJ2A1KrGLk8RRRtR3bNxBwtUOF8ob6ONj8unxWfDTLiazgw56hbweHIkPDWIYphecU1i19i5vlkZm+8Gkgh1tLjp7tPM9NuY78ohqFtL+Y3HB2HS4tizp8Rk+shEUohIHnYHHK1ov5GNdluOuf1Ua1+5q2NDl5d5ZWfDYzrdxq7xeUXmFzKWTPMrwVNNxl/B1X/N5/wDhuWfpf/Mpf/JHifunt5Z/wRRf6CP9S6uYJJkAQBAVnG4DiarGxNJBYd7EXso1xQv/ABU/MvUPeJkufvBlBUKnF7QRYi4OhHcHcK5CTi1JdxRnzrx1wQKfEvBhcAyVhmjB+w27gWadAQbell1bQK0tTpLHvLZ/sa27qKhFyfQ01ZwjIxmZrmvI1LRcH4X3UjraPVhDmTya+lqtKc+XGCOlq1OMdTZehhUB66DDpJjaNpdbfoB7ydAr9G3nWeILJarVoUlmbwb2Hgt59qRg9wJ17dFs46JVay5I10tYpLpFnRiXCr4m5g4P1a0AAhxLiAAB7z3Vi70yVvTdSUlhF621GnXlyJbl68s+Dhh9Nd+s8oDpTp5e0YI6Dv1N1yjW9T/V1OSL9iPzN3Sp8qyyZLRRk4vJd6lFV2FHDqx1IfyMmaSlcerTuw+rdR629V23hTWo3NHDe/f6/wB+pGdYs3/EXcelTcjYQYZwmha9pa4BzToQdlbq04zXLJZRchUlTacepHJ+DWF12vc1v3bA/I/tutJU0SDlmMsI28NYko7xTZt8MwmOAeQa9XHV3z6LZW1jToLZGBc3lWv16HvWaYRhzgBcmwG5K8SaSyz3FOWyPbyxgdPiklVGCII4XQmT7L5C4eUa66XO2zRtcLlXG99RnFwi93j77ky0yhOlTSkW+FzCXU25leQaXjVwGG1ZOg+jzf7jgFsdKWbunj+pHifus93LP+CKL+bx/qXVTBJMgCAICs+LT4PEdBJfSogngNxp5buAafvFxb8/VafXaXPYz8sM90niRMlzJrYzgqAKuQVLzMH+WKb+au/4ki6lwC3yvHi/saXWv4LNauqsh5o8Y4bjmLnMOR56/ZJ9R39VqLzSo1vah7xtLXVJ0vZnuvmaek4Pfm+se0N/Dck/PZa+lo1Vy9vGDOqavTUfZTySyho2QsDIxYD5k9yVIKFtChFRijR17idaXNJne5wAuTYdzoFdnNRW7LcISk8RR2cF0bsQr2ub+a0zg97tQJJR7LAeoBsfh6hc74w1yMaDo05dSU6VYdn7cluXSFx7Jvwq5KEI5u4R42HPlaPraYiZjtiACM9j/Juba+ypHw1eujdqK6P69xZuIqcWmQalmD2NePtAO+Yuu/0Z89NS8iAV4dnVlHwPPTmqqZZI6Kn8XwyA95cGsa49Lm1+um5so3qnElGylyywjb2mkqpFSkzfUvLvEZPy1XDBvpHGZCD03tod91ELnj3D9hN/Bfk21PR6Ee4738rqsAluJXNjYGAAE9iQ82HwWLDjyblnkfxX4Lr0qg/5URmvNRRSGOujIF7Mna0mF46G42Kmuk8T0LqK5nuae80dp5p/A9bHhwDmkEEXBGxB6qVQnGazE0M4ShLlkeV1C6sq4KJpLWyXkmcNxCze3vsR8lF+KdTdpQePDP4N7otspt1H3dC78OoY4I2xxNDGNFmtAsP/AGfVcKuLiVeblN5ZK4pJbHpWPk9BUBDeblUWYTOBa8hZEBuTmeNAO9gfkt/w7T5ryPluWaz9ksDB6XwqeKO5OSONlzucrQLn5Lo5iHsQBAEBXHOmJ0dPT1zL56Kojf1sY5CGuB10BOQXsSrValGrTlTl3rBVPDJVFIHAOGxAI9x1C5JWg4ScX3Genk5qyVCAqrm00DEcPcNHFtQ1x6loyloPpcu+ZXSOApT53HuyvozUaul+nl6Eaq6iR00VNTtDp5jZl/ZaNbuPuAJ+HwXRtY1VWNNy8NzQafYq4fNLoS6l5UlzAZ66oMh9rwrMjv2aDrb1/QFy6442uHUbgtvV/RbEmjp9FRS5V/nqez96uDw8v0qsz/f8X1+7a2yxXxnec2dviz3+ho/0r4I6P3po/wCPVn9dv7F6/wBa3fh82U/QUf6V8Ed9HynpA688lRUdhJJZvuOWxPzWPccW3lVYWF8/qXIWtOPRE3oaGOGMRwsbGxuzWiwHwCjVavUqzc5ttmQljoelWD0LoUILzbx3waL6OwB01XmiY38FvrHbjYEAepUm4Z06VxdKa/l+vcWK9RQjlkIpIcjGN2ytaO+wA3XfKEOSko+CIFWnz1ZS8yWclsv0WoP2zUyZ++zct/hdcN4wc3eb9N/qTqz/AISx4FiqHtmWEQPLiVK2WJ7HBpDmubZwuNQRqFlWtWVKrGWcbo8tNlEcM/m4ad2Oew63F2u/9r6J0erGdtFohGqQca7JNyxp8+L1Mpt9VTsisdTeRzXBw7aNcP6S57x7cYXJ4v6J/k3+jwxQTRbQXLmboyqAICDcctNRiGG0WuV8xqJLX9iEXGtx6+5TThS3Xt1X6GNXfcWk1TIxzKAIAgNbxDhLKumlgkALZWOZrrYkeV241DrHcbJkEG5WYg99CIZQRNSudTytO4LD5devlsNOy5zxHa9jdOaW0tzLpSysExUfLxgr0slCmeL64VOMvLbFtLEIbj/OEkuHrbMR8F2HgewlToKcvUj+tVkqfL4nXw0GnHKQPJAEczo/WXK4Eevl/Ur/ABw5u2kktsffct6Hy8jffkuoLjL3JIZVsqEAQBAYK9xWXsUbKTreOJjiwqWykUbJ202TN9W6O9nSnXLvd2btZdGp6DD/ANL9qG/j3564+x4dKo4dt/LnBseZA/yxBmtY07gzT7WZ19b6m3YLM4D5Vnm65+xqNZ5nReDXrqbIg+pvOULP8bxBwHlzQC/TMA649643x04dulF97+iJvpnMqCyWguds2YQAqq6goeGHwq2uiuDlqZHA2t7RJ2XfOFK3aWi9F9MER1uGJxl+xLOTcYLq+UDedrA7XUNafLf0uPmoBxvV566j5t/Y3umw5aMV5FmKBM2IVAFcim+hRkK5fRfTcVrMRcPJGfodNcHZmr3jpY//ALO3XqOl2qtrSMO/q/VmDN8zLOC2J5MoAgCAwQgKtx2P/BmNsnFm02I2il7MqW+y4/yr/pctLrlh+ptnhe1HdfcuU5YZOAubcvcZhr+IcVbS0ss79o2Odba7reVvxNh8Vl2VtK4rRprvZ5k8LJSPD9O5sRe83dM4yu977HfqvoXR7XsLdL/PIhOp3Cq1tu7Y7sUoPFALXOjkYc0b2khzXehBHp8ld1CxhdUsPqi1Y3kqE/JlkcsuKPp1HaQ/XwkRTXtdxA0k+OvxaVwfXtOdnXeF7Mt15eROKM+eOSYqPl4IAgCIGp4pxMU1FPP1jje4a281rNF7aXcQFsdOo9tcwp+LPE3iLKFfQEYWWnV2XxOu+bNf+r+pd4dvy6dy9/X5/g3ztEtJxjfr8y18Y4fGLYfSyte6OdsbJYpDqcz2NzB/cEgX7EX7g8gtdSqaXf1MdM7/AJRHJ041aeJd5FG8HYs7yZadm48XPe34stuvu6hTSpx3Q7LCe/pv+DUx0Slz8zLG4N4ZZh9P4TXF7nOL5JCLF7za5t0HQBc21bUZX1btH07jdU6ahHCN8tUXAgCIFKcSjLjlWNDmjhfcH2SGtGV3Y9V2ngaf/ipeX3I3rcdk/Mk3JP8ANKr+ezf7kSg3GG16vT/9M3Fl/CXovoWKogzMCoCK8x8bdTUeWLWoqHCngA38STS49wPzst7oVj+puU37sd3+C1VlhEo4M4fZQUUNO212Nu92vmlOr3fE3+FgukGGbxVAQBAEAQGi4y4cZX0clO82zWLHjdkjdWvHx39Ce6owRLl9j0krJKWq0q6QiOYb5m/ZkB63Frnvr1XPdf03sKvaw92XyZl0p5WDTc6qsmGnpGmxqJbu9Y4gCfkS029FsuDrTtrly8ML4/2LN5V7Om34EaijDWho2AAHuAsF3GlDkioruIFUnzycn3nJejynhmx5RkR4lXRH2pGRzN00yB5v7tZGrkPHNBwSf/u+q/sTbS6qqUUy21zU2oQBAEBAuctZlw8RA2NRLHH65b5jp1GgUo4Wt+1vM+C+ux4a5pKPi0iGSQAxlltC3KB8LBd4qUv9lw8ieTo5odn3Y+xO+T1QX4RADclhlZcm9wJHEfAAgW9FwDiOHJeyfjh/IgVLKjgmlloHJY6HsyqZKhUARLIBVVFgoueqE+JV049kyiJvYiIZb7+gXdeD7V0rSOfBfn7kV1yplqKJTyalANdDf2agSBvUB7bZvcco+SgvG9HluVLHe19zdadPmox9Cy1BWZ51zzNY1znkNa0Fzidg0C5J9LXXulSlOajHqw3ghPBFM/Fa84nLcU0BdHQsOznAkOmI77j5fdXT9MsFZ0FDve79TCnLmZaYC2R4MoAgCAIAgMFUYK95j8NSiRuJUI/xqnb9Yy5tPAASWEdTa/v94CsXNtG4punPo/kVTwyDcdYxHW01BiEVyyOR0czRr4Rla0HOelnNAHQ39VquGqT069lSn4przXT7nm+i61F48DyA31HWx+B6rr0ZJrKINKLi8MyqvxC3ZteVFP4uIVdSL5GRtpmut5HOLmudY9xkbp+Jci47u41MQXj9Mr7k00mk6dFZ/wAyWuuaG3CAJgBAVVzYqc9dRwXGVgkncLjfQNJ6jQH019F0jgW2TqOpLx+i/OC9ZQUrqHN0W5HKbFoXvyMkBd21/QbWK6nTvqNSfInuS2lqNtVqdnGW/gTHktJaKrh/zdQSPu5XjQN7eyfmuLcZ0eS6T9fqQuUeWrOPg2WOoaVCAIAqoGj4yxsUdFLMfaDcsY6uldoxo+Nj7gVtdJspXVxGmunVlupPlWSoMDpnRwNDvaN3P/lONyvoPTbfsaEY+W5BtQrKrWeDY8I4mKPGGl9xFVxiEn7PjBwyE/LL/TPqoRxvp0qtNzS6e0vnlfA3uiV1Kny+BdJK5FGLexv09iu8eqn4xWHDaV4FPHldXTtJ2DiDA3oSbfE3+6bzjQNJ7KKuKq9ruXl4mLVqZ2RamG0TIImQxNyxxtaxjddGtFgLnf3qUZeMstHrVSgQBAEAQBAEBghAVBzD4SNJJLW0sIkppmObX0zdLtJuZ4xsHDe4Gh12JWNc2/axWHiS3T8/wVi8dSJ4fw9UujEmGyR1tPcBrXuEc0ZI9iS9gCNOut9BZXLfiqVl/t3Sx6ptfs0YVfSqdd8yeGbGl4KxOos2URUjM1nuDxJIW9cgbcDtqRsrN9xxSlBqm8vyX5KW+jQpy5nuWbw5gkVFTMghHlaNTpdzju91upK5pe3lS7rOpU/6N3GKisHVjfFVHSfnFRGw/dvmf0+w27juOi92+l3VzvTht8F8WUc1HqaX99PCv41/sZ/+xZf+nb/+hf8A2X5PPbQJHhWMwVLc1PNHKN/K4Ej3jcbHfstdcWNeg8VItHtTi+jPfdYqytz0U9jnDk+KY5UBpdHTRNjhkksB5Q0OLGfeJcXe4bqd2mpQ0zTY43lNN4/cspzc2kS/iPl9TzUbYYGNhkhafo7xoWu/G7dwJ3JudbrS2Ou16Vz2tR5T6+Xp6HpRcV7PUjvJenqGz1rp43xgmJjgbgeMzNm0PWxB+K2vFlxC5VOUWsvf9sIqpudRyfeWRieLwU7c08scTe73Bt9QNAdTuNu6iVvZV7iWKcWyrml1Iz++nhX8a/2M/wD2LZf6d1D+hfFfk8drA3GCcW0dX+b1Ebz93Vr+v2HgO6HosS40u7t/4kMefVfFHpTi+hurrX4PZUHMWtNTirIL3ipWCQjp4z7Wze4ZbLqnA+nQa7Vrrv8ADp8zTavcdnSwu/Y8a6klghzPHitKZIiGmz2kPjPaRuoI/v1WDqNqrijKL8DMsbjsKql3d5IYOMqnFIIqGjYRVyNLauXUMgYDle8Hud9DpcAXO3Jrfh2NG6lUnuk9l+fQmfbc0di1uEuGocPpmwQNAA1e77Uj7C73HqT+gWAUjLRu1UBAEAQBAEAQBAEBxcwFAVvxNwLNTzvrcIPhyuLTNTaCGcAkusPsuPw62sTri3dnRuqfJVXp5FYtxeUejhLjKGtBYQYallxLTv0e0i/s3AzDTpt1soBqWjVrSWcZj3P8+BlwqKRpMcxupxCpkocNe1jI8v0mrubtu4h0cdh7Vuo7EXG6zrWyoWVFXV0st+7H6NniU3J4ibzAuBKKlOZsIkkvcyy/WSFxIJdc6A3F9O5Wuu9aua/s83LHwWx7jTijfHD4iPyUf9Rv7Frv1dZPab+JcwiJ47y7p33lpL0lSNWSRXa3N2c0aW9y3FnrlVPkuHzw70y3Kku45cH8USvnkoa5rI6uIAgtPlmZb8oz1629dhYgV1LTacaaubZ5hL5FITecMma0HM2XQqp7Z7wQ/jHimSGWKjomskrJ75Q4+WJlr+I/9Jt+E76Bb3TNOhWhK4uG1Tj8/ItTnjZHRgPLuFtpa7/HKkgF75CXMBv7LGnSw21/Rey9Xet1MdnbexDux1EaffIlww6IaCKP+o39i0ju67eXN/EucqNHjnA1FVXc+FrJNCJY/q5ARsbt3O246LY2ms3VHC5srwZ4lSi9zQYPjFRhtTHRYg8SQy5hTVZOtwRaOXsfX1Gp6bO5taGoUXc2yxNe9H8HlScXiRE66ItxSvDvaMrXDYXYW3afcul8GuP6NY8MEc1xSWPA7FMyOheXsslV4Ez5FReXEH20dVFod3LW3Iv6Zh81BbzDrywTS2WKMfQtIBY5eMoAgCAIAgCAIAgCAIDCArPnZhNMKI1TmZasOjjp5WHJKZHHRtwQXDKHG2trEheZKLT5ugN9w1hTKanYxjGsJa10lt3Slozucepv1XLNQup1q0nJ5xsvQzoRSRtVr8nsKjAVUCC81MOLadtdDpUUbmva4dY8wD2O7ixv8+6keg3ClN2s/cn9SzVW2UTHDKxs0McrDdsjGvb7nC/crSXdF0asqb7nguReVk51lU2KN8jzZjGue4/haLndebei6tSMF3vAbwskH5V0RlikxGfWere83P2YmuLWsb2Gh+AHopBr9x2Uo2tP3YL5lqks+0yfKMtl8KgCqmgabizAmVtJJC/qLsPVsjdWuB6a2+F1stMvZW1dTXTv9DxOKaKPrMT8cUskIkkxFgMFTC2N7/Fjj0DyW3BcAADa+4Oltel6VOraVpSj/De6/fqjXXNKNeHLI9MPEEB9p3huGjmvBBB2I+BBU4o6tbyjlvBGa2mV4y9lZOUM8tZIKegYZZH2BeAfDiYdC9zugHf9ZWHe6rBwcaZl2WmTUlKp8C+uCeG2YdRsp2akeaR9rZ5SBneffYW7AAKN5b3ZvtlsjfIAgCAIAgCAIAgCAIAgCArjnV+Qob6D/CNNc7n2ZbWHz69lZuf4M/R/QqupLFyOaecsz0ZVsqEAVUDR8cSBuG1ZJsPo82vqWEAfMgLZaSm7ynjxPE/dPPy9qGnC6QBzSRDGDYg2OUaHsVf1mjUd5UeHjJ5ptcpz48k/yZWWI/N5uv4Tf9Cpo0JRvKbafUVH7J2cCgf4NpLXI+jw2JFj7A6XKt6zn9ZUz4srS903q1RcCAIDBXqPUo+hEeTMDWjEbNAtXztHo2zNB6LrlrJyoQfkvoYEupOqrBqeQ5pIInna7o2OO5O5Hcn5q+UPRT0jIwBGxrAAAA1oAsNhoiSG53BVBlAEAQBAEAQBAEAQBAEAQEN5s4Q6owuQxgmWBzamK1y7PFcmwB3yl4+KpKKlFp94OXC+MsrKSKdhBztGb0kt52n3G65ZqNpO2uJQa27vQzYS5kbZa0uBAFWLwwQnmvX2ovorBmnq3MhiZuTdzST6Aaa+oUk4ctZ1LlVMbRLFaWFg98XKLDsrAY5A4MaHFksjA5wABcQDuTqp+4xlu9zFMTcoMOLXANmBIIB8aQ2JG9r6+5U5YrfAbZ4eV2JuNMaSazaijJgkZaxyN0Y71BAOvW3qoFxJYypXHaxW0t/3MqjLKwTZRtl4LyVCFDXcQYsykppJ5DZsbSfe7ZrR6l1h8Vn2FpK4rxpxX/R5nLCPDygwt8OHCSUES1T31Ul73vJbLuT9kN+a6pTioxUV0WxhE5XsoEAQBAEAQBAEAQBAEAQBAEAQHF40RgqbGcMqMFqpquliM1BMWvnha5xfDIXHPKxtrZbfrANgAVrNT0yF9Tx0kuj+3oe4T5WSrA+JKarbmp5mP65bgPG3tMOo3C57daZcWzxOD9V0MtTi+8211hOm+49ZRG+JeNqWjaQXiSbZkEZDpHO6AgXy/FbWx0W4uZLMcR72zxKokjo4J4YqJat2J4i0NmIDaaAEkQRltjcHZ5BsfXMeunQ7Ozp2tJUqfxMSUnJ7li2WUeQqYBXvHfC04qo8Sw5oNRGC2eIuLWzxZdG6aFw6f0fuhWLq1hcUnTn0+h6jJp5RnhfjimrGhpcIZ9nwSEMka7sAfaHa3foueX+i3FtJ7Zj3NfcyoVVIk4K07g1tguZRq8a4hpqRuaomZH6EjOf5Ldys2106vcPEI58+48ymkRHCsOnxypiqKiIw4dC5zoonEiSoeCMr3t2y/sIF7kqf6VpULKGesn1f4MSc3IttrdFtzwckAQBAEAQBAEAQBAEAQBAEAQBAEBxLboCH4/yzoKp3iGIwS3zeNTnwpMxNy7QFpJ7kdSqNJrDWwNSeT1P/AB3Ev7Qz/wAat9hS/pXwRXJJOHOBqGhsaeBgeBbxHeeS38t1yPhbYdgrpQkYCAygCAwQgI9xHwTRV2tTTsc61vEHkktcG2dtiR7+57oCMt5O0wH57iWn/wA7P/GrXYUn/KvgiuWbTAuWNBSu8Tw3VEt83i1DvFfcbG1g2401y30HZe1FLZLCKEyYyyrjHQHJV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5486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3068960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5337" y="3068960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48374"/>
              </p:ext>
            </p:extLst>
          </p:nvPr>
        </p:nvGraphicFramePr>
        <p:xfrm>
          <a:off x="179511" y="4047364"/>
          <a:ext cx="302433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3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47700" y="4005064"/>
            <a:ext cx="3200164" cy="1746196"/>
            <a:chOff x="1587860" y="5065439"/>
            <a:chExt cx="2631845" cy="1746196"/>
          </a:xfrm>
        </p:grpSpPr>
        <p:sp>
          <p:nvSpPr>
            <p:cNvPr id="146" name="Text Box 7"/>
            <p:cNvSpPr txBox="1">
              <a:spLocks noChangeArrowheads="1"/>
            </p:cNvSpPr>
            <p:nvPr/>
          </p:nvSpPr>
          <p:spPr bwMode="auto">
            <a:xfrm>
              <a:off x="1587860" y="5085184"/>
              <a:ext cx="13279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 = 00000…0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47" name="Text Box 7"/>
            <p:cNvSpPr txBox="1">
              <a:spLocks noChangeArrowheads="1"/>
            </p:cNvSpPr>
            <p:nvPr/>
          </p:nvSpPr>
          <p:spPr bwMode="auto">
            <a:xfrm>
              <a:off x="2915816" y="5065439"/>
              <a:ext cx="12961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48" name="Text Box 7"/>
            <p:cNvSpPr txBox="1">
              <a:spLocks noChangeArrowheads="1"/>
            </p:cNvSpPr>
            <p:nvPr/>
          </p:nvSpPr>
          <p:spPr bwMode="auto">
            <a:xfrm>
              <a:off x="1587860" y="5445224"/>
              <a:ext cx="14719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 = 00000…1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50" name="Text Box 7"/>
            <p:cNvSpPr txBox="1">
              <a:spLocks noChangeArrowheads="1"/>
            </p:cNvSpPr>
            <p:nvPr/>
          </p:nvSpPr>
          <p:spPr bwMode="auto">
            <a:xfrm>
              <a:off x="1979712" y="5661248"/>
              <a:ext cx="391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latin typeface="Calibri" pitchFamily="34" charset="0"/>
                  <a:sym typeface="Symbol"/>
                </a:rPr>
                <a:t>…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52" name="Text Box 7"/>
            <p:cNvSpPr txBox="1">
              <a:spLocks noChangeArrowheads="1"/>
            </p:cNvSpPr>
            <p:nvPr/>
          </p:nvSpPr>
          <p:spPr bwMode="auto">
            <a:xfrm>
              <a:off x="1619672" y="6165304"/>
              <a:ext cx="144016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1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11111… 1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884003" y="6145559"/>
              <a:ext cx="1335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1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54" name="Text Box 7"/>
            <p:cNvSpPr txBox="1">
              <a:spLocks noChangeArrowheads="1"/>
            </p:cNvSpPr>
            <p:nvPr/>
          </p:nvSpPr>
          <p:spPr bwMode="auto">
            <a:xfrm>
              <a:off x="2915816" y="5425479"/>
              <a:ext cx="12961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55" name="Text Box 7"/>
            <p:cNvSpPr txBox="1">
              <a:spLocks noChangeArrowheads="1"/>
            </p:cNvSpPr>
            <p:nvPr/>
          </p:nvSpPr>
          <p:spPr bwMode="auto">
            <a:xfrm>
              <a:off x="3244044" y="5661248"/>
              <a:ext cx="391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latin typeface="Calibri" pitchFamily="34" charset="0"/>
                  <a:sym typeface="Symbol"/>
                </a:rPr>
                <a:t>…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06731"/>
              </p:ext>
            </p:extLst>
          </p:nvPr>
        </p:nvGraphicFramePr>
        <p:xfrm>
          <a:off x="6052356" y="4025582"/>
          <a:ext cx="30963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3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052356" y="4005064"/>
            <a:ext cx="3560204" cy="1746196"/>
            <a:chOff x="1587860" y="5065439"/>
            <a:chExt cx="2624100" cy="1746196"/>
          </a:xfrm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587860" y="5085184"/>
              <a:ext cx="13279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 = 00000…0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15816" y="5065439"/>
              <a:ext cx="12961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1587860" y="5445224"/>
              <a:ext cx="14719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 = 00000…1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1979712" y="5661248"/>
              <a:ext cx="391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latin typeface="Calibri" pitchFamily="34" charset="0"/>
                  <a:sym typeface="Symbol"/>
                </a:rPr>
                <a:t>…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619672" y="6165304"/>
              <a:ext cx="13928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1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11111… 1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915816" y="6145559"/>
              <a:ext cx="118394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1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2915816" y="5425479"/>
              <a:ext cx="12961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 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R</a:t>
              </a:r>
              <a:r>
                <a:rPr lang="en-US" dirty="0" smtClean="0"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244044" y="5661248"/>
              <a:ext cx="391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 smtClean="0">
                  <a:latin typeface="Calibri" pitchFamily="34" charset="0"/>
                  <a:sym typeface="Symbol"/>
                </a:rPr>
                <a:t>…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95536" y="5539787"/>
            <a:ext cx="194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: {0,1}</a:t>
            </a:r>
            <a:r>
              <a:rPr lang="en-US" baseline="30000" dirty="0" smtClean="0">
                <a:latin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</a:t>
            </a:r>
            <a:r>
              <a:rPr lang="en-US" dirty="0" smtClean="0">
                <a:latin typeface="Calibri" pitchFamily="34" charset="0"/>
              </a:rPr>
              <a:t> {0, 1}</a:t>
            </a:r>
            <a:r>
              <a:rPr lang="en-US" baseline="30000" dirty="0" smtClean="0">
                <a:latin typeface="Calibri" pitchFamily="34" charset="0"/>
              </a:rPr>
              <a:t>n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850986" y="5571102"/>
            <a:ext cx="1944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f</a:t>
            </a:r>
            <a:r>
              <a:rPr lang="en-US" dirty="0" smtClean="0">
                <a:latin typeface="Calibri" pitchFamily="34" charset="0"/>
              </a:rPr>
              <a:t>: {0,1}</a:t>
            </a:r>
            <a:r>
              <a:rPr lang="en-US" baseline="30000" dirty="0" smtClean="0">
                <a:latin typeface="Calibri" pitchFamily="34" charset="0"/>
              </a:rPr>
              <a:t>n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</a:t>
            </a:r>
            <a:r>
              <a:rPr lang="en-US" dirty="0" smtClean="0">
                <a:latin typeface="Calibri" pitchFamily="34" charset="0"/>
              </a:rPr>
              <a:t> {0, 1}</a:t>
            </a:r>
            <a:r>
              <a:rPr lang="en-US" baseline="30000" dirty="0" smtClean="0">
                <a:latin typeface="Calibri" pitchFamily="34" charset="0"/>
              </a:rPr>
              <a:t>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347864" y="3183268"/>
            <a:ext cx="1512168" cy="576064"/>
            <a:chOff x="2123728" y="1916832"/>
            <a:chExt cx="1512168" cy="576064"/>
          </a:xfrm>
        </p:grpSpPr>
        <p:sp>
          <p:nvSpPr>
            <p:cNvPr id="51" name="Rectangle 50"/>
            <p:cNvSpPr/>
            <p:nvPr/>
          </p:nvSpPr>
          <p:spPr>
            <a:xfrm>
              <a:off x="2123728" y="1916832"/>
              <a:ext cx="64807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2123728" y="2020778"/>
              <a:ext cx="15121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</a:rPr>
                <a:t>Enc</a:t>
              </a:r>
              <a:endParaRPr lang="en-US" sz="24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963806" y="3450150"/>
            <a:ext cx="124004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2339752" y="3098532"/>
            <a:ext cx="5676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m</a:t>
            </a:r>
            <a:endParaRPr lang="en-US" sz="2000" baseline="-25000" dirty="0" smtClean="0">
              <a:latin typeface="Calibri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66811" y="4923564"/>
            <a:ext cx="46908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635896" y="3831340"/>
            <a:ext cx="0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212232" y="4542128"/>
            <a:ext cx="5676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latin typeface="Calibri" pitchFamily="34" charset="0"/>
              </a:rPr>
              <a:t>y</a:t>
            </a:r>
            <a:r>
              <a:rPr lang="en-US" sz="2000" baseline="-25000" dirty="0" err="1" smtClean="0">
                <a:latin typeface="Calibri" pitchFamily="34" charset="0"/>
              </a:rPr>
              <a:t>i</a:t>
            </a:r>
            <a:endParaRPr lang="en-US" sz="2000" baseline="-25000" dirty="0" smtClean="0">
              <a:latin typeface="Calibri" pitchFamily="34" charset="0"/>
            </a:endParaRPr>
          </a:p>
        </p:txBody>
      </p:sp>
      <p:pic>
        <p:nvPicPr>
          <p:cNvPr id="2050" name="Picture 2" descr="https://encrypted-tbn0.gstatic.com/images?q=tbn:ANd9GcQxHMoOydLUvL6F7c-Mbo5t85iqunS-YHMpPEE4HWBwac4Fq-lc8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6" y="3105602"/>
            <a:ext cx="581722" cy="58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/>
          <p:cNvCxnSpPr/>
          <p:nvPr/>
        </p:nvCxnSpPr>
        <p:spPr>
          <a:xfrm>
            <a:off x="3995936" y="3471300"/>
            <a:ext cx="3384376" cy="159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4427984" y="3111260"/>
            <a:ext cx="1984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c = (x</a:t>
            </a:r>
            <a:r>
              <a:rPr lang="en-US" sz="2000" baseline="-250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, m </a:t>
            </a:r>
            <a:r>
              <a:rPr lang="en-US" sz="2000" dirty="0" smtClean="0">
                <a:latin typeface="Calibri" pitchFamily="34" charset="0"/>
                <a:sym typeface="Symbol"/>
              </a:rPr>
              <a:t> </a:t>
            </a:r>
            <a:r>
              <a:rPr lang="en-US" sz="2000" dirty="0" err="1" smtClean="0">
                <a:latin typeface="Calibri" pitchFamily="34" charset="0"/>
                <a:sym typeface="Symbol"/>
              </a:rPr>
              <a:t>y</a:t>
            </a:r>
            <a:r>
              <a:rPr lang="en-US" sz="2000" baseline="-25000" dirty="0" err="1" smtClean="0">
                <a:latin typeface="Calibri" pitchFamily="34" charset="0"/>
                <a:sym typeface="Symbol"/>
              </a:rPr>
              <a:t>i</a:t>
            </a:r>
            <a:r>
              <a:rPr lang="en-US" sz="2000" dirty="0" smtClean="0">
                <a:latin typeface="Calibri" pitchFamily="34" charset="0"/>
              </a:rPr>
              <a:t>)  </a:t>
            </a:r>
            <a:endParaRPr lang="en-US" sz="2000" baseline="-25000" dirty="0" smtClean="0">
              <a:latin typeface="Calibri" pitchFamily="34" charset="0"/>
            </a:endParaRPr>
          </a:p>
        </p:txBody>
      </p:sp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8" y="3759332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18"/>
          <p:cNvGrpSpPr/>
          <p:nvPr/>
        </p:nvGrpSpPr>
        <p:grpSpPr>
          <a:xfrm>
            <a:off x="5076056" y="3615316"/>
            <a:ext cx="648072" cy="576064"/>
            <a:chOff x="5868144" y="4293096"/>
            <a:chExt cx="648072" cy="57606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868144" y="4869160"/>
              <a:ext cx="64807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516216" y="4293096"/>
              <a:ext cx="0" cy="57606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5148064" y="3759332"/>
            <a:ext cx="720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</a:rPr>
              <a:t>??</a:t>
            </a:r>
            <a:endParaRPr lang="en-US" sz="28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3635896" y="5199492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Pad </a:t>
            </a:r>
            <a:r>
              <a:rPr lang="en-US" dirty="0" err="1" smtClean="0">
                <a:latin typeface="Calibri" pitchFamily="34" charset="0"/>
              </a:rPr>
              <a:t>y</a:t>
            </a:r>
            <a:r>
              <a:rPr lang="en-US" baseline="-25000" dirty="0" err="1" smtClean="0">
                <a:latin typeface="Calibri" pitchFamily="34" charset="0"/>
              </a:rPr>
              <a:t>i</a:t>
            </a:r>
            <a:r>
              <a:rPr lang="en-US" dirty="0" smtClean="0">
                <a:latin typeface="Calibri" pitchFamily="34" charset="0"/>
              </a:rPr>
              <a:t> is truly random</a:t>
            </a:r>
            <a:endParaRPr lang="en-US" baseline="30000" dirty="0" smtClean="0">
              <a:latin typeface="Calibri" pitchFamily="34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779912" y="5653026"/>
            <a:ext cx="2232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&gt;&gt; Instances of OTP</a:t>
            </a:r>
            <a:endParaRPr lang="en-US" baseline="30000" dirty="0" smtClean="0">
              <a:latin typeface="Calibri" pitchFamily="34" charset="0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07504" y="5951510"/>
            <a:ext cx="39964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 &gt;&gt; Problem with the above solution</a:t>
            </a:r>
            <a:endParaRPr lang="en-US" sz="2000" baseline="-25000" dirty="0" smtClean="0">
              <a:latin typeface="Calibri" pitchFamily="34" charset="0"/>
            </a:endParaRP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4067944" y="5982288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--- size of f is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n2</a:t>
            </a:r>
            <a:r>
              <a:rPr lang="en-US" sz="2000" baseline="30000" dirty="0" smtClean="0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 bits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175828" y="724634"/>
            <a:ext cx="9004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  <a:sym typeface="Symbol"/>
              </a:rPr>
              <a:t>Encryption procedure cannot be deterministic. Can u find an attack?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39552" y="1628800"/>
            <a:ext cx="84286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Need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“fresh” randomness </a:t>
            </a:r>
            <a:r>
              <a:rPr lang="en-US" sz="2000" dirty="0" smtClean="0">
                <a:latin typeface="Calibri" pitchFamily="34" charset="0"/>
                <a:sym typeface="Symbol"/>
              </a:rPr>
              <a:t>for each run of Enc. Results different </a:t>
            </a:r>
            <a:r>
              <a:rPr lang="en-US" sz="2000" dirty="0" err="1" smtClean="0">
                <a:latin typeface="Calibri" pitchFamily="34" charset="0"/>
                <a:sym typeface="Symbol"/>
              </a:rPr>
              <a:t>ciphertexts</a:t>
            </a:r>
            <a:r>
              <a:rPr lang="en-US" sz="2000" dirty="0" smtClean="0">
                <a:latin typeface="Calibri" pitchFamily="34" charset="0"/>
                <a:sym typeface="Symbol"/>
              </a:rPr>
              <a:t> for the same message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539552" y="2316942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At the same time want to use a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“single key”.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79512" y="1121361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  <a:sym typeface="Symbol"/>
              </a:rPr>
              <a:t>Encryption procedure MUST be randomized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5" grpId="0"/>
      <p:bldP spid="62" grpId="0"/>
      <p:bldP spid="66" grpId="0"/>
      <p:bldP spid="71" grpId="0"/>
      <p:bldP spid="73" grpId="0"/>
      <p:bldP spid="74" grpId="0"/>
      <p:bldP spid="75" grpId="0"/>
      <p:bldP spid="76" grpId="0"/>
      <p:bldP spid="54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576064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Assumptions for  </a:t>
            </a:r>
            <a:r>
              <a:rPr lang="en-US" sz="3600" dirty="0" err="1">
                <a:latin typeface="Calibri" pitchFamily="34" charset="0"/>
              </a:rPr>
              <a:t>cpa</a:t>
            </a:r>
            <a:r>
              <a:rPr lang="en-US" sz="3600" dirty="0">
                <a:latin typeface="Calibri" pitchFamily="34" charset="0"/>
              </a:rPr>
              <a:t>-secure SKEs</a:t>
            </a: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611560" y="4221088"/>
            <a:ext cx="820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Pseudorandom Functions (PRF)  that “look” like TRF but actually not!!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683568" y="2924944"/>
            <a:ext cx="83884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O.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Goldreich</a:t>
            </a:r>
            <a:r>
              <a:rPr lang="en-US" sz="2400" dirty="0" smtClean="0">
                <a:latin typeface="Calibri" pitchFamily="34" charset="0"/>
                <a:sym typeface="Symbol"/>
              </a:rPr>
              <a:t>, S.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Goldwasser</a:t>
            </a:r>
            <a:r>
              <a:rPr lang="en-US" sz="2400" dirty="0" smtClean="0">
                <a:latin typeface="Calibri" pitchFamily="34" charset="0"/>
                <a:sym typeface="Symbol"/>
              </a:rPr>
              <a:t> and S.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Micali</a:t>
            </a:r>
            <a:r>
              <a:rPr lang="en-US" sz="2400" dirty="0" smtClean="0">
                <a:latin typeface="Calibri" pitchFamily="34" charset="0"/>
                <a:sym typeface="Symbol"/>
              </a:rPr>
              <a:t>. How to Construct Random Functions. JACM, 33(4), 792-807, 1986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141" y="1264290"/>
            <a:ext cx="1368152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224970"/>
            <a:ext cx="1393185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637" y="1224970"/>
            <a:ext cx="1368152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1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3528" y="899428"/>
            <a:ext cx="6840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- It’s a property of a probability distribution on a set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0" y="-27384"/>
            <a:ext cx="9144000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Pseudorandomness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91680" y="1357898"/>
            <a:ext cx="5904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latin typeface="Calibri" pitchFamily="34" charset="0"/>
                <a:sym typeface="Symbol"/>
              </a:rPr>
              <a:t>Func</a:t>
            </a:r>
            <a:r>
              <a:rPr lang="en-US" sz="24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 </a:t>
            </a:r>
            <a:r>
              <a:rPr lang="en-US" sz="3200" dirty="0" smtClean="0">
                <a:latin typeface="Calibri" pitchFamily="34" charset="0"/>
                <a:sym typeface="Symbol"/>
              </a:rPr>
              <a:t>=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Set of all functions f:</a:t>
            </a:r>
            <a:r>
              <a:rPr lang="en-US" sz="2000" dirty="0">
                <a:latin typeface="Calibri" pitchFamily="34" charset="0"/>
              </a:rPr>
              <a:t> {0,1}</a:t>
            </a:r>
            <a:r>
              <a:rPr lang="en-US" sz="2000" baseline="30000" dirty="0">
                <a:latin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sym typeface="Symbol"/>
              </a:rPr>
              <a:t></a:t>
            </a:r>
            <a:r>
              <a:rPr lang="en-US" sz="2000" dirty="0">
                <a:latin typeface="Calibri" pitchFamily="34" charset="0"/>
              </a:rPr>
              <a:t> {0, 1}</a:t>
            </a:r>
            <a:r>
              <a:rPr lang="en-US" sz="2000" baseline="30000" dirty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7773" y="1942673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G: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a prob. Dist. =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Set of probabilities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220072" y="2060848"/>
            <a:ext cx="3923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U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: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U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niform probability Distribution 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07504" y="5392380"/>
            <a:ext cx="89289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G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is pseudorandom if a function drawn according to G is indistinguishable from a function drawn according to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U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to a PPT distinguisher who can make PPT no. of queries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48064" y="373619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52224" y="4244004"/>
            <a:ext cx="188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y</a:t>
            </a:r>
          </a:p>
        </p:txBody>
      </p:sp>
      <p:sp>
        <p:nvSpPr>
          <p:cNvPr id="6" name="Trapezoid 5"/>
          <p:cNvSpPr/>
          <p:nvPr/>
        </p:nvSpPr>
        <p:spPr>
          <a:xfrm>
            <a:off x="3131840" y="2763798"/>
            <a:ext cx="2664296" cy="900390"/>
          </a:xfrm>
          <a:prstGeom prst="trapezoi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0533" y="4312259"/>
            <a:ext cx="864096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699520" y="3736196"/>
            <a:ext cx="8384" cy="611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2530401" y="4401572"/>
            <a:ext cx="19032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</a:rPr>
              <a:t>Give me output for x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7693" y="2979821"/>
            <a:ext cx="2292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Sampler for G and 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23528" y="2512060"/>
            <a:ext cx="29568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We are interested in certain type of G.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187188" y="2541384"/>
            <a:ext cx="2956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A function drawn according to U is called truly random function (TRF) 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1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indefinite" fill="hold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5" grpId="0"/>
      <p:bldP spid="5" grpId="1"/>
      <p:bldP spid="6" grpId="0" animBg="1"/>
      <p:bldP spid="21" grpId="0"/>
      <p:bldP spid="21" grpId="1"/>
      <p:bldP spid="8" grpId="0"/>
      <p:bldP spid="23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-8003"/>
            <a:ext cx="9217024" cy="576064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800" kern="0">
                <a:solidFill>
                  <a:srgbClr val="009900"/>
                </a:solidFill>
                <a:latin typeface="Chalkboard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Calibri" pitchFamily="34" charset="0"/>
                <a:sym typeface="Symbol"/>
              </a:rPr>
              <a:t>Funcn</a:t>
            </a:r>
            <a:r>
              <a:rPr lang="en-US" sz="4000" dirty="0">
                <a:latin typeface="Calibri" pitchFamily="34" charset="0"/>
                <a:sym typeface="Symbol"/>
              </a:rPr>
              <a:t> &amp; Uniform Distribution &amp; TRF   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5576" y="764704"/>
            <a:ext cx="59046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>
                <a:latin typeface="Calibri" pitchFamily="34" charset="0"/>
                <a:sym typeface="Symbol"/>
              </a:rPr>
              <a:t>Func</a:t>
            </a:r>
            <a:r>
              <a:rPr lang="en-US" sz="24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 </a:t>
            </a:r>
            <a:r>
              <a:rPr lang="en-US" sz="3200" dirty="0" smtClean="0">
                <a:latin typeface="Calibri" pitchFamily="34" charset="0"/>
                <a:sym typeface="Symbol"/>
              </a:rPr>
              <a:t>=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Set of all functions f:</a:t>
            </a:r>
            <a:r>
              <a:rPr lang="en-US" sz="2000" dirty="0">
                <a:latin typeface="Calibri" pitchFamily="34" charset="0"/>
              </a:rPr>
              <a:t> {0,1}</a:t>
            </a:r>
            <a:r>
              <a:rPr lang="en-US" sz="2000" baseline="30000" dirty="0">
                <a:latin typeface="Calibri" pitchFamily="34" charset="0"/>
              </a:rPr>
              <a:t>n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sym typeface="Symbol"/>
              </a:rPr>
              <a:t></a:t>
            </a:r>
            <a:r>
              <a:rPr lang="en-US" sz="2000" dirty="0">
                <a:latin typeface="Calibri" pitchFamily="34" charset="0"/>
              </a:rPr>
              <a:t> {0, 1}</a:t>
            </a:r>
            <a:r>
              <a:rPr lang="en-US" sz="2000" baseline="30000" dirty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32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0031" y="1619508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  <a:sym typeface="Symbol"/>
              </a:rPr>
              <a:t>|</a:t>
            </a:r>
            <a:r>
              <a:rPr lang="en-US" sz="2000" dirty="0" err="1" smtClean="0">
                <a:latin typeface="Calibri" pitchFamily="34" charset="0"/>
                <a:sym typeface="Symbol"/>
              </a:rPr>
              <a:t>Func</a:t>
            </a:r>
            <a:r>
              <a:rPr lang="en-US" sz="28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2000" dirty="0" smtClean="0">
                <a:latin typeface="Calibri" pitchFamily="34" charset="0"/>
                <a:sym typeface="Symbol"/>
              </a:rPr>
              <a:t>| =</a:t>
            </a:r>
            <a:endParaRPr lang="en-US" sz="2000" dirty="0">
              <a:latin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93887"/>
              </p:ext>
            </p:extLst>
          </p:nvPr>
        </p:nvGraphicFramePr>
        <p:xfrm>
          <a:off x="614442" y="2418771"/>
          <a:ext cx="20845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1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= 00000…0</a:t>
                      </a:r>
                      <a:endParaRPr lang="en-US" sz="2000" b="0" baseline="300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dirty="0" smtClean="0"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2000" baseline="-25000" dirty="0" smtClean="0"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dirty="0" smtClean="0">
                          <a:latin typeface="Calibri" pitchFamily="34" charset="0"/>
                          <a:sym typeface="Symbol"/>
                        </a:rPr>
                        <a:t> = 00000…1</a:t>
                      </a:r>
                      <a:endParaRPr lang="en-US" sz="20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2000" dirty="0" smtClean="0">
                          <a:latin typeface="Calibri" pitchFamily="34" charset="0"/>
                          <a:sym typeface="Symbol"/>
                        </a:rPr>
                        <a:t>…</a:t>
                      </a:r>
                      <a:endParaRPr lang="en-US" sz="20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2000" baseline="-25000" dirty="0" smtClean="0"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baseline="10000" dirty="0" smtClean="0">
                          <a:latin typeface="Calibri" pitchFamily="34" charset="0"/>
                          <a:sym typeface="Symbol"/>
                        </a:rPr>
                        <a:t>n</a:t>
                      </a:r>
                      <a:r>
                        <a:rPr lang="en-US" sz="2000" dirty="0" smtClean="0">
                          <a:latin typeface="Calibri" pitchFamily="34" charset="0"/>
                          <a:sym typeface="Symbol"/>
                        </a:rPr>
                        <a:t> = 11111… 1</a:t>
                      </a:r>
                      <a:endParaRPr lang="en-US" sz="20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18767"/>
              </p:ext>
            </p:extLst>
          </p:nvPr>
        </p:nvGraphicFramePr>
        <p:xfrm>
          <a:off x="2699029" y="2418771"/>
          <a:ext cx="20889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95">
                  <a:extLst>
                    <a:ext uri="{9D8B030D-6E8A-4147-A177-3AD203B41FA5}">
                      <a16:colId xmlns:a16="http://schemas.microsoft.com/office/drawing/2014/main" xmlns="" val="97727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possibilities</a:t>
                      </a:r>
                      <a:r>
                        <a:rPr lang="en-US" sz="2000" b="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 </a:t>
                      </a:r>
                      <a:endParaRPr lang="en-US" sz="2000" b="0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96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possibilities</a:t>
                      </a:r>
                      <a:endParaRPr lang="en-US" sz="2000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0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possibilities</a:t>
                      </a:r>
                      <a:endParaRPr lang="en-US" sz="2000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280799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20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possibilities</a:t>
                      </a:r>
                      <a:endParaRPr lang="en-US" sz="2000" baseline="300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3529227"/>
                  </a:ext>
                </a:extLst>
              </a:tr>
            </a:tbl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2884004" y="1628800"/>
            <a:ext cx="82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2</a:t>
            </a:r>
            <a:r>
              <a:rPr lang="en-US" sz="2000" baseline="30000" dirty="0" smtClean="0">
                <a:latin typeface="Calibri" pitchFamily="34" charset="0"/>
                <a:sym typeface="Symbol"/>
              </a:rPr>
              <a:t>n. 2</a:t>
            </a:r>
            <a:r>
              <a:rPr lang="en-US" sz="2000" baseline="60000" dirty="0" smtClean="0">
                <a:latin typeface="Calibri" pitchFamily="34" charset="0"/>
                <a:sym typeface="Symbol"/>
              </a:rPr>
              <a:t>n</a:t>
            </a:r>
            <a:endParaRPr lang="en-US" sz="2000" baseline="6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7157" y="836712"/>
            <a:ext cx="2021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sym typeface="Symbol"/>
              </a:rPr>
              <a:t>= {</a:t>
            </a:r>
            <a:r>
              <a:rPr lang="en-US" sz="2000" dirty="0">
                <a:latin typeface="Calibri" pitchFamily="34" charset="0"/>
                <a:sym typeface="Symbol"/>
              </a:rPr>
              <a:t>f</a:t>
            </a:r>
            <a:r>
              <a:rPr lang="en-US" sz="2400" baseline="-25000" dirty="0">
                <a:latin typeface="Calibri" pitchFamily="34" charset="0"/>
                <a:sym typeface="Symbol"/>
              </a:rPr>
              <a:t>1</a:t>
            </a:r>
            <a:r>
              <a:rPr lang="en-US" sz="2000" dirty="0">
                <a:latin typeface="Calibri" pitchFamily="34" charset="0"/>
                <a:sym typeface="Symbol"/>
              </a:rPr>
              <a:t>, f</a:t>
            </a:r>
            <a:r>
              <a:rPr lang="en-US" sz="2400" baseline="-25000" dirty="0">
                <a:latin typeface="Calibri" pitchFamily="34" charset="0"/>
                <a:sym typeface="Symbol"/>
              </a:rPr>
              <a:t>2</a:t>
            </a:r>
            <a:r>
              <a:rPr lang="en-US" sz="2000" dirty="0">
                <a:latin typeface="Calibri" pitchFamily="34" charset="0"/>
                <a:sym typeface="Symbol"/>
              </a:rPr>
              <a:t>, …, f</a:t>
            </a:r>
            <a:r>
              <a:rPr lang="en-US" sz="2400" baseline="-25000" dirty="0">
                <a:latin typeface="Calibri" pitchFamily="34" charset="0"/>
                <a:sym typeface="Symbol"/>
              </a:rPr>
              <a:t> </a:t>
            </a:r>
            <a:r>
              <a:rPr lang="en-US" sz="2400" dirty="0">
                <a:latin typeface="Calibri" pitchFamily="34" charset="0"/>
                <a:sym typeface="Symbol"/>
              </a:rPr>
              <a:t>      </a:t>
            </a:r>
            <a:r>
              <a:rPr lang="en-US" sz="2000" dirty="0">
                <a:latin typeface="Calibri" pitchFamily="34" charset="0"/>
                <a:sym typeface="Symbol"/>
              </a:rPr>
              <a:t> }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420508" y="980728"/>
            <a:ext cx="82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2</a:t>
            </a:r>
            <a:r>
              <a:rPr lang="en-US" sz="2000" baseline="30000" dirty="0" smtClean="0">
                <a:latin typeface="Calibri" pitchFamily="34" charset="0"/>
                <a:sym typeface="Symbol"/>
              </a:rPr>
              <a:t>n. 2</a:t>
            </a:r>
            <a:r>
              <a:rPr lang="en-US" sz="2000" baseline="60000" dirty="0" smtClean="0">
                <a:latin typeface="Calibri" pitchFamily="34" charset="0"/>
                <a:sym typeface="Symbol"/>
              </a:rPr>
              <a:t>n</a:t>
            </a:r>
            <a:endParaRPr lang="en-US" sz="2000" baseline="6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24128" y="1444714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sym typeface="Symbol"/>
              </a:rPr>
              <a:t> U = {</a:t>
            </a:r>
            <a:r>
              <a:rPr lang="en-US" sz="1600" dirty="0" smtClean="0">
                <a:latin typeface="Calibri" pitchFamily="34" charset="0"/>
                <a:sym typeface="Symbol"/>
              </a:rPr>
              <a:t>1/        ,1/        , </a:t>
            </a:r>
            <a:r>
              <a:rPr lang="en-US" sz="1600" dirty="0">
                <a:latin typeface="Calibri" pitchFamily="34" charset="0"/>
                <a:sym typeface="Symbol"/>
              </a:rPr>
              <a:t>…, </a:t>
            </a:r>
            <a:r>
              <a:rPr lang="en-US" sz="1600" dirty="0" smtClean="0">
                <a:latin typeface="Calibri" pitchFamily="34" charset="0"/>
                <a:sym typeface="Symbol"/>
              </a:rPr>
              <a:t>1/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 </a:t>
            </a:r>
            <a:r>
              <a:rPr lang="en-US" sz="1600" dirty="0" smtClean="0">
                <a:latin typeface="Calibri" pitchFamily="34" charset="0"/>
                <a:sym typeface="Symbol"/>
              </a:rPr>
              <a:t>    </a:t>
            </a:r>
            <a:r>
              <a:rPr lang="en-US" sz="2400" dirty="0" smtClean="0">
                <a:latin typeface="Calibri" pitchFamily="34" charset="0"/>
                <a:sym typeface="Symbol"/>
              </a:rPr>
              <a:t>  </a:t>
            </a:r>
            <a:r>
              <a:rPr lang="en-US" sz="2000" dirty="0" smtClean="0">
                <a:latin typeface="Calibri" pitchFamily="34" charset="0"/>
                <a:sym typeface="Symbol"/>
              </a:rPr>
              <a:t> </a:t>
            </a:r>
            <a:r>
              <a:rPr lang="en-US" sz="2000" dirty="0">
                <a:latin typeface="Calibri" pitchFamily="34" charset="0"/>
                <a:sym typeface="Symbol"/>
              </a:rPr>
              <a:t>}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412396" y="1609055"/>
            <a:ext cx="82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2</a:t>
            </a:r>
            <a:r>
              <a:rPr lang="en-US" sz="1600" baseline="30000" dirty="0" smtClean="0">
                <a:latin typeface="Calibri" pitchFamily="34" charset="0"/>
                <a:sym typeface="Symbol"/>
              </a:rPr>
              <a:t>n. 2</a:t>
            </a:r>
            <a:r>
              <a:rPr lang="en-US" sz="1600" baseline="60000" dirty="0" smtClean="0">
                <a:latin typeface="Calibri" pitchFamily="34" charset="0"/>
                <a:sym typeface="Symbol"/>
              </a:rPr>
              <a:t>n</a:t>
            </a:r>
            <a:endParaRPr lang="en-US" sz="1600" baseline="6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092280" y="1556792"/>
            <a:ext cx="82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2</a:t>
            </a:r>
            <a:r>
              <a:rPr lang="en-US" sz="1600" baseline="30000" dirty="0" smtClean="0">
                <a:latin typeface="Calibri" pitchFamily="34" charset="0"/>
                <a:sym typeface="Symbol"/>
              </a:rPr>
              <a:t>n. 2</a:t>
            </a:r>
            <a:r>
              <a:rPr lang="en-US" sz="1600" baseline="60000" dirty="0" smtClean="0">
                <a:latin typeface="Calibri" pitchFamily="34" charset="0"/>
                <a:sym typeface="Symbol"/>
              </a:rPr>
              <a:t>n</a:t>
            </a:r>
            <a:endParaRPr lang="en-US" sz="1600" baseline="6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956376" y="1628800"/>
            <a:ext cx="823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2</a:t>
            </a:r>
            <a:r>
              <a:rPr lang="en-US" sz="1600" baseline="30000" dirty="0" smtClean="0">
                <a:latin typeface="Calibri" pitchFamily="34" charset="0"/>
                <a:sym typeface="Symbol"/>
              </a:rPr>
              <a:t>n. 2</a:t>
            </a:r>
            <a:r>
              <a:rPr lang="en-US" sz="1600" baseline="60000" dirty="0" smtClean="0">
                <a:latin typeface="Calibri" pitchFamily="34" charset="0"/>
                <a:sym typeface="Symbol"/>
              </a:rPr>
              <a:t>n</a:t>
            </a:r>
            <a:endParaRPr lang="en-US" sz="1600" baseline="6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07504" y="4305290"/>
            <a:ext cx="84969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Truly Random Function (TRF): chosen according to U 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07740" y="4841284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sym typeface="Symbol"/>
              </a:rPr>
              <a:t>O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utput behavior </a:t>
            </a:r>
            <a:r>
              <a:rPr lang="en-US" sz="2000" dirty="0" smtClean="0">
                <a:latin typeface="Calibri" pitchFamily="34" charset="0"/>
                <a:sym typeface="Symbol"/>
              </a:rPr>
              <a:t>is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completely unpredictable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467544" y="5435932"/>
            <a:ext cx="8609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sym typeface="Symbol"/>
              </a:rPr>
              <a:t>&gt;&gt; Every string of length n is a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possible image with equal probability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385" y="2348880"/>
            <a:ext cx="390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The look-up table for each f has 2</a:t>
            </a:r>
            <a:r>
              <a:rPr lang="en-US" altLang="zh-CN" baseline="30000" dirty="0" smtClean="0">
                <a:latin typeface="Calibri" pitchFamily="34" charset="0"/>
              </a:rPr>
              <a:t>n</a:t>
            </a:r>
            <a:r>
              <a:rPr lang="en-US" altLang="zh-CN" dirty="0" smtClean="0">
                <a:latin typeface="Calibri" pitchFamily="34" charset="0"/>
              </a:rPr>
              <a:t> rows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84385" y="2672305"/>
            <a:ext cx="32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Each row contains an n-bit string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76056" y="3013181"/>
            <a:ext cx="373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Any function can be represented by a </a:t>
            </a:r>
          </a:p>
          <a:p>
            <a:r>
              <a:rPr lang="en-US" altLang="zh-CN" dirty="0">
                <a:latin typeface="Calibri" pitchFamily="34" charset="0"/>
              </a:rPr>
              <a:t>string of length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n2</a:t>
            </a:r>
            <a:r>
              <a:rPr lang="en-US" altLang="zh-CN" baseline="30000" dirty="0">
                <a:solidFill>
                  <a:srgbClr val="FF0000"/>
                </a:solidFill>
                <a:latin typeface="Calibri" pitchFamily="34" charset="0"/>
              </a:rPr>
              <a:t>n</a:t>
            </a:r>
            <a:endParaRPr lang="zh-CN" altLang="en-US" baseline="30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84385" y="3539884"/>
            <a:ext cx="4079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Each string of length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n2</a:t>
            </a:r>
            <a:r>
              <a:rPr lang="en-US" altLang="zh-CN" baseline="30000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zh-CN" dirty="0" smtClean="0">
                <a:latin typeface="Calibri" pitchFamily="34" charset="0"/>
              </a:rPr>
              <a:t> defines a unique</a:t>
            </a:r>
          </a:p>
          <a:p>
            <a:r>
              <a:rPr lang="en-US" altLang="zh-CN" dirty="0" smtClean="0">
                <a:latin typeface="Calibri" pitchFamily="34" charset="0"/>
              </a:rPr>
              <a:t>function in </a:t>
            </a:r>
            <a:r>
              <a:rPr lang="en-US" altLang="zh-CN" dirty="0" err="1" smtClean="0">
                <a:solidFill>
                  <a:srgbClr val="FF0000"/>
                </a:solidFill>
                <a:latin typeface="Calibri" pitchFamily="34" charset="0"/>
              </a:rPr>
              <a:t>Func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endParaRPr lang="zh-CN" altLang="en-US" baseline="-25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21" grpId="0"/>
      <p:bldP spid="7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" grpId="0"/>
      <p:bldP spid="23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Pseudorandom Functions (PRF)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AutoShape 2" descr="data:image/jpeg;base64,/9j/4AAQSkZJRgABAQAAAQABAAD/2wCEAAkGBxQSEhUSExQVFRUXGBsbGBcYFx0dHxkeHhgcHxojIiIkHygsGx4oIh0XLTotJSwvOi4vHCE0ODMtNywwMCsBCgoKDg0OGxAQGy0mICY0NDQ3LDQ0LDcsNywsLCw0Ly0sLC0sLDQsNCwsLC8sLywsLCwsNCwsLCwsLCw0NCwsLP/AABEIAFEAVwMBEQACEQEDEQH/xAAbAAACAwEBAQAAAAAAAAAAAAAABQMGBwQCAf/EADwQAAIABAMEBwUGBQUAAAAAAAECAAMEERIhMQUGQVETImFxgZGxFCMygqEHM0JSYnKSorLR8TRTwcLh/8QAGwEAAQUBAQAAAAAAAAAAAAAAAAIDBAUGAQf/xAAyEQABAwIEAwUIAgMAAAAAAAABAAIDBBEFEiExQVFhEzJxgZEGFCKhscHR4TPwQlLx/9oADAMBAAIRAxEAPwDcYEKOonrLUu7BVGpJsIS5waLuNgugEmwWOSaXaW2Xarp5ns0tZrGROdnBKq1lwoMsJAF73uSdRHC45rW80WWoUtHUlFMyowvhGIJLWwNs7XvcXhgxzE98en7S8zP9fmotpUlYstvZ56tNt1RNQYb8zhsY61koOrwR4ftBc22yzbY7bU2btKQtfNadKqGcGaHdkyls2HBohBAOQGQPbDz5GsbmcbBIDSTYLYpU0MAykMDmCDcGFAgi4QRbde46uIgQiBCIEKCuq1lI0xzZVH+AOZMIkkbG0vdsEprS42CQUIae3tE/h93LPwp29rdsUcc5qXdq/u8B9z9lJcBGMrd+JULbSlqqGZPFLKYe5lrZSyjjaxNuwAWuIuYYXyjNqokkrIzYkJpQ1LBghfpEdccqZl1hliBtkSLrnxB7DDEpdE6xTjbOFwoNpV4BcvO6GRKtje9izHRQeAAtpmSQOEKgDpjpsuSObG25XhK+UyCdJmdMiMMeLMpcfELi4IB8VvDlRG6Nt/7ZJie2TZRVRNI/TSheWT7yUP6l5N6+lOaj3R4c3uHccuoUoN7UWO/NWOnnq6h1N1YXB5gxfNcHC42UUgg2Kkjq4iBCIEKmb2VpmTxJB6ssXbtc6eQ/qjMY/VHSEHqVOpWaZl01re4dRkMBHhax+l4aZKAA3gu2ubpTv7uROrZkqfTzuiZFw20yBNrZH8xyI5RsmPaG5XfJVEkbi8Pba/VPdl7O9nWmpy2NpUtyzaa2HgCSf4TFTicwLx1uVJp48keXkuHeLd72+mn0wfo36UsD3jL6GJGGzAM9QUiqiLwPI+i5t2t132fSVInTummTVwjwDBBoLkl+XKHqyVohPIA/Ncp43B93bm3yTira6MDnkfSMjNKHROaeSsmixUG6FXhZ5BOR66dn5x3XsfExPwCrL4zE7ht4JFUy3xBWmNCoaIEIgQsy6bHNmufxTHPhiIH0AjA4m8vqHnqraMWaAnkiaGWxzBFiPCGBP8KC3VdVLXTUGEWYDRi1jbhfLWLyD2hDI7SNuR/dVGdS3NwVLTTCCWY4nbU92gHYM/MxWS4k6Z+dyc7GwsF8nt1sanC1rHkw4X+ucOQYq6B2ZvouGEOFiomdmILsDbQDS/M8zHKzF31Oh0HL8pTIAxQVc/I9sQXz3aQnA3VLtnTsFTJP68J+YFfUiJuCyZKpvXRJnF2FaBG6VWiBCIELJwnWmIbizupt2ORGCrQWTu8VbsOgX3dSqZxMkYgZ0g9aWxsWT8LqeII+vGLF+Dsq4hNAbE7jhdMmoyOyvVg9qw5ODLPJxbyOh8DGfqMPqoD8bD48FIbI12xU6zweI84gkOS0PUAakDxjoa46BCjWcX+7VpnaoyHexy+sWFNhVXP3WkDmdE26VjdyqtWbSM+p9mVgRLGKcVzCngmLi3O2nfFpU4cyhhzPN3nbkm45jI7QaJnRdaokKP8AdT+U3P0BhrCmZqlniuzGzCtKjdKqRAhECFmm89MZNW/BZnvF8cm8j6iMnjNPlmz8CrGnfdngqNvtSzpZSvpGZJ0oEMV4r3cbcoVgtZ2bjC/Y7eK5Ux5hmG4Tvdv7aqedLEuvTo3yvMVSyHPkLkfWNUq9Xdt6NkTZZZaikzGV2UG9uRtY98NOjjPeATjS87XXJX757GpkuZ0lzyljGf5QbeMdbHG3ugLjs/G6zfej7XZ1SopNnS2lhurj/G1/yj8PfCnvaxpc42ASQC42Ce7sbJFHT4LM0wnFNYKWux5kA5xha2d9XNn4cPBWsbAxtlad0aYtV9dSploWwtkbtkCOeWKLTA4QZC++yZqnWZbmr/GoVeiBCIEJNvTsX2qVZbCYlzLJ58Qew/2PCIlZSiojynfgnYpMjrrNlcglHFiMmVhpzBjGSwujdlOhCswQdlQd59xCWM2lAIOZl8u6LyixcBuSb1/KjvpwXXCh2ZuYW+8mKh5W084sPemv1aVcwUkQbcuB8P2vW0NyDpJcTDy/94Q26uji75TdTBCG6O15f8Vl3U3TWkUzcLTJpOEPhOFSTYAG1tSM4pa2ufVEM2byvqq2OJrNeK0VmWSSBmsiXi/e7Xt45H+IRWGQO24mwSgCd19myMCLa3TYk6/EuXH0udOUdpZne9xtiNtV1wGQkq8x6EqlECEQIRAhId492JdV1wejmgWDga9jDj6iIdXRR1A135p6KYs8FQ6/ZFRTn3ks2/OnWU+I08QIzk+GTR8LjoprZmO2K4BUg8j5RAMZCdX01Y0uIBESdkXTfZU1wqSnVlBmBkLKRiAJJtfWzAeYhusppIbSOFrg/j6Ia4O2TSbIYltOtMRvlUL/AMqfOK5sgFugPqbpdkx2bLx1EsHRcT95FgPLFfwi89nIGvqDI7do+qj1Ti1luaa7c2n0eGWjWdsycuog1bPK/AX487RpcTr20kV/8jsFDhiznolVDtlkxYLzJdvjmucKtf8AMblgRyuARwuYq6PGHtae38hxT0kAOy6qXeBg46UDozf3gVlVeVy2RB07yIsYMTD35XttfqE06DS4Vii1UdECEQIXJUbLkzM3ky2P6kU+ohDo2O3AKUHOGxX2n2bJl/BKlp+1FHoIGxtbsAFwuJ3KQbytaoS/GUbeD5+ojMe0zSRH5qdR7FLWnxlAxTVymuZZowuE6jYmtcgEiwH6jY+UWlFUS0rXOiHxO0/abexr+9svQWUWucRJ4PiszczcdY95PZEWV9S4l7zc8+P68koBo0C90qNMbExyGjEZfInD9zZ8socjkjj1cbfXzP2CS4HgmVNQ+0TOidmeVhu4a2t+qLgDLU/LFvhFNHVSmWxs30JP4UeZ5jbbirdGwVeiBCIEIgQiBCr++VKWlJMW2KW2pNhhbJrngNPIRV4vTianN+GqkUz8r1TaiZMAuQqDm7r/ANSb/SMW2Nl7Xv4A/eytLqHZZAmM+d7WxMLFjfMgHQDQeMPVHaMAaRbp0SRYpsK65tfEeQzPkIisgmlNmgldOVupTWh2VPm5kdEnNviPcvD5vKLqk9nXuIdObDlxUaSraO7qrLRUaylwoO0k6k8yeJjWwQRwsDIxYKve8uNyuiHUlECEQIRAhECF4m/Ce4wIWY7t/wCrHefWKin/AJVNl7iZfabpK8YRi2zUUnFd32b/AHJ7/wC8SMN/jTdV3lcYslGRAh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98" name="AutoShape 2" descr="data:image/jpeg;base64,/9j/4AAQSkZJRgABAQAAAQABAAD/2wCEAAkGBxMSEhQUExQVFRUXFRcWFRcVFhcUGhcXHxgWFhgZFRkYHCggGBwlHBYVITEhJSkrLi4wGB8zODMtNygtLisBCgoKDg0OGxAQGywkICUsLCwsLCwsLCwsLCwsLCwsLCwsLCwsLCwsLCwsLCwsLCwsLCwsLCwsLCwsLCwsLCwsLP/AABEIARoAswMBIgACEQEDEQH/xAAbAAEAAgMBAQAAAAAAAAAAAAAABQYDBAcCAf/EAEcQAAICAQIDBgMFBAcGBAcAAAECAAMRBBIFITEGEyJBUWFxgZEUIzKhwUJSYrEHM3KCktHwJHOTorLSdKPC8RU0Q0RTVGP/xAAZAQEAAwEBAAAAAAAAAAAAAAAAAgMEAQX/xAAoEQACAgEEAQMDBQAAAAAAAAAAAQIRAwQSITFBEzJRImGxI0JScZH/2gAMAwEAAhEDEQA/AOtRESgkIiIAiIgCIiAIiIAiIgCIiAIiIAiIgCIiAIiIAiIgCIiAIiIAiIgCIiAIiIAiIgCQXHu1ul0h2WPut8qqxvf2yByUe7YnrtXxA1VINzViywVtailjWuGZmAAPkpGfLOfKcl46dPVq3OnZWpZVO4WqTvP4zbvIYsSQcnPWSirCOg29s3faKxRUWGVWxm1F2PXuNOCcfFhMmuOtalbK9Sx67itKacIozuLixXfy6BSZXOx999dTLRZpK6zYztZYVV8HmRu57jnnkjpJ6/iaqla/a9JXe1g+03UvVl0AOGVcMdx5AA+p5yVHCv6zV8QRUsbUausMFYHbW6jdyG49wNueXIgdZ94B2r4m2p7j7q7Azi0CouP4XTkG9AVnztJq9XaGQW3W6bIHeWKmlQnIXx2bV3Lu5cgRK7wngepusOPvQWw66bl+06sr6nG1AMKeWSQenKdo6dp4LxRdTULUBHNlZTjcjqSro2CRkEGb0gux3ATotP3ZKkly5CDCqTjwr5noMk9Tk+cnZUwIiIAiIgCIiAIiIAiIgCIiAIiIAiIgEZx/gdWsrFdu/AO5SjtWynBXIKn0JGD6yvajsM53bdWeYcfe0VWEb1VCcrt6BVx6Ylqs4hUu3NijcSqnPIsOoz0Bm1OptHCjJ2Gt7xbDdpgQyN4dGOZRSo5G3lndk48wDPel7DhSudXcO6AA7ulKujmxTkqxYhienzl2mtr6GdDsc1sPwsDyB9x0IndzBVxwLSjrptTq2BJzfuZcltxwLmVObc+k3rb9aUO1KNFWBzexhaVHqETCL82Mwaoa8J93rNI5899fdkj0Vg5APuVMi6uI6G1mWxb9VqlIBosPesG8ioU90E5jxDlOgs/ZhKu53U3HUB2LNczbu8boT6Acui8pLzDox4FygrOBlBghfbkAJmkGdEREAREQBERAEREAREQBERAEREARKTxDV2XanVJ3t1YpNSVrVYawdyBy5x1yWxz5eEz5XbxCgBq7hqVxzr1AVW/u2oB+YPxlbyxUtrZasMnHciV4nwN1Z7NNsPeHN2nt/qrT0yOvdvjzAwfTzkfRr6qfCXv0DfuXjfT6eB33Jj+yw+Am/wAD7Zae9hU57jU9Gos5MD18LdGGOYIlidARggEehGRLVIqaaIijUanAKHTahT0KM1RI9sb1P1mz9tsA8Wnsz/C1TD82H8prXdl9IxLdwqMerVZqP1rImNOzNag93dqq/hqLG+gckRwcMlzr/wDpOx9koz+bzJwtd7F20vcMuVQnu9xU9f6snA5DkfQTCeBORg6zV48/GgJ+YTI+Rm3wrhNenDbN5LHLNY72Mx9yxMA34iJw6IiIAiIgCIiAIiIAiIgCIiAIiIBzbtZxL7PxQAH+uqp3DHUBrE+R8Q+ksvDX3dT0POc/7W2/addqWBG2t66EYY5NWCz8/i7D4rLpwCzIyeuAT8fMTFqa3Jm/Tp+maHbfs0LlL18rqwSp6bh1Kk9fLIPUGRvZLtBfiqxrHO5lpuFh3AMwxRco8st4GHqPLz6FrwMg+onLEo7v7VjyuvG30Ndlepqx7eJhj+IS3TSduLKc0VSZ0jTccO6lba9veK4DA5HfVk768deYDMp58lPtmT0WrS1FsrO5GGQfy+RyDIDXLlj6pxGog+m5KwcfJzMTFtM97oxFSakM64yNlqV7mHoVsO74FvWaqMxa4kRoeMDBS47bEsWpzjwszfgcfuq/LHoTiS8iBERAEREAREQBERAEREAREQBERAEw63UCut7D0RGc/AAn9JmlZ/pH1gr4feCcG1e4X42eD+RJ+UAoPBtLvqV3XBtXvGyOjlmZs/J5ceBJt5eWJHcMpYhFbGQqqSOQOBjP0Alp0elx+pnmTk5M9ZVGJtWjkueuJzk1G3VamtBlX1WPma6K3/IsflOgcQ1AVWc8lVSfgAMnPykV2D4RtoW+wfeXMbwD1XfuYD/Cw+gmjTLlsyZ3UUjetpLNV/HrGsx/CiMAfh4EPzmDtppz9j1QUEtbsUY658Cj8xLC1KllYjmoIHtnGf5T7ZWGxnyIPzHT85ssyFP7UKK01Rwdy6KoZ9bBY3d/3gcfl6Sy6XXl7rKyuAqVWKfUPu6/AoZG8a041FyacA7QyX6hvZf6pPiWUH4KfWZtKCXtsVlUZrorLc9wQnd5jOSzgfCd8AmoiJECIiAIiIAiIgCIiAIiIAiIgCcy7ccVW7X10jmmlG6w+Xe2KFQD3VW5+m6XLtPxw6dVStd+otyKk8hjq7k9EXz9ekox4KAv4y9njax/OyxuZJ+YGPTAlWXIoqvk0afE5Oyd7N0lioPkMZ+HI/yEstzHOByAkd2coCruPI4zNwPkzz30bXzIh+1oLV1Uj/699VR90LhnH+EN8sy3AAch08vhKqq9/wARrTqmlrNzf7ywGuv6L3hk7xDiQqKqK7bWbota7viWY4VfmZv08agjBnlczeiQuv02stYqlqaerpuVe9tbl5bsKn0MyafgQWo1m7UOS242Naxfd5EHoB7AYlxSbHFK22+DI3HDbAN5Hlhs4X+0c48pGVBUcZ+8srGKqKgdlPLAJJGM4IG5vXkOcmXLogwDawAHVVLe5JwMzUtd7VC4u07E8yoRjgA5G7xDn6ztg+8LVas0mwGwl7dhYkqrNkhc8yoJIklKrrNR9g3NVo9TqHbG64Mrs3n4iWLgDPQLiTPB+M1akNs3KykB63Uo6E9NytzwfI9DDQJGIicAiIgCIiAIiIAiIgCa3EtfXRW1trbUUZJ6+wAHmScACbMqXaC0W62qpj4NPV9oZPJrWbZUW9QoDsB64PlONpK2djFydIiUD2M+ouXbdbyCnn3VPVK+X7X7TH1OPKbmipB5t0HnNdNQbdQ9agkKoZ3z0YnkvxxJdNADtJXkuQOZwc9cjofnPMyScpWz1opQjtR4TjmmA2LYrMSBhPGfosLxKx3CpQ+3OGd8VgD+EHLH6TbqrVcbVC/DlMyj3kbRGmV7s9wganUa6y1rMC9K9qWMisFrXk4U5YZY/WXbTadK1CIoVRyCgYAlb7L2d3qtXS3V2XU1/wASlRW4+KsnP+2JaZ6kPav6PMn7mIiYdXqkqRnsdURRlmYgAD3JkiJmiVN+17XctHp7LATjvrfuaQPUZ8b+2Bg+sxnQ8Rs5trimSeVGnrAA9AbAx+cg8kY9snHHJ+C4Sq9ptQK9Tp7a2IsVxVaBjD1uQNh5c2BwwA58j5ZmNezGqP49fq2B6jdWn/QgMxv2Cr3LZ3up7xW3I/fMxU4IJAbK9CfKc9aK+TqxP7f6XKJUBxHU6HBvc6nTZ8VpULbUP3nCjFiDzIAI95bKbVdQykMrAFSDkEHmCD5iSjJSVojKLi6Z7iIkiAiIg6IiIAiIgGO+5UVnY4VQWYnyAGSfpOY6bWXX2WWoALdUwdd4yKdMvhr3Drlhk49WPpLJ2x1Buuq0Q/AR3+p/3akbE5dN7fUAzxwPh+x3scgsx546BByRFz5D9Zn1E0lRq02O/qNrh/DRUoRc8yWZj1Zj1Yn/AFib9p8h0HSZg+1SfM9JqM8wNmtBhyhD6z4TnzmRMZHxkSTIXjHDHsauym3ub6idj43AqcbkdeWVOB8wJkbiHFFHIaOz/iV59+pEk9QPEfjMW/yl0c0oqiqWKMuSn9pu1vEavAr6UW7dxrrVm2J032O7AKPlNPhd1NhW3iGvTVWAhlq7wdyp6gqvRiOXMzQ02rrYW94MmzV3Pcep7mluSn+HIUTIttbo5atQzs20bR/WWeox0SvHL1zNTk6oojBXdFr1HaXY6oijmrNnqAgHX09JNcM4ubQGB5jy8pxvh+oAqZAzOQ7VgkdakbwAY/eOJeOA3uloB/CiAP5bnPp7ACZ8mPb0aYtSRfDrHbz+nKZa7yB1z6gyJTXjyBxPZ4gB5fnKdz7JemuqJWxEZenxB6SE7KZovv0Y51oFuo/hRyQ1fwVhy9jjym7RxAEgY5evpNHsq3farV6lc92RXRU3k+w2NYy+o3MBn+EzVpW9z+DLqI1HktMRE3UjGIiJwCIiAJg1+sSmt7bCFRFLMT5ADMzyq9rH766rSnPdqv2rUY80VttaH+1Zzx/BOXXISt0QWg0bMftNwZb7n71lBI2rt211tjqFTHLpnMtOhq5D36yJOp3v8W/KTun5Azy5ycpWz1tqhGj1qDkewmDbymy58p8HSVsI03Uz5mZ3Xln3jEI7Y1PNsjz5yL4nxGukFrHVAPU/y9fgJn7QcXq0lTW2tgKMAebHyCjzM49wvjFmo1xtuG48vC4BFZJwq15OBgnr/CZox4dycvCKnkpqKNlqH+06g01X21XMCpFbgAFgzrhgOpHWb2q4RxF602aYV4Q57xwWLvgFlA6YGes6rw64KAWUE48/WZ/teTkoD6Sfroh6bXByjhfZDWacYWqhuakHe/VfM+HzJzJ+jh3Eif6nTj3NjnHy2c/rL5XrAP2B8p7HEDnkBIyyKXLoklKPESnV9ltXafv9SUX93Tp3efi7Et9MTK/9H9A5q+pVvJhfYxz8CSD9JbPtjEHpPlbHPtIPL8Da/JTeE8Cuust02q1LYqxlKlFf2ips7Xd+ZweYIXHMe8vmm061oqIoVFAVVHIADkAJAo27iNWOWzR27vcG2nbn8/zljnowacU0Ycl7uRERJEBERAEREATnfENcG1GvtQ8vudKh6guoZjj1Aa0/Qy1dqOOfZawEAfUWeCivPN39f7I6k+0p2t0baXTJRyLKpZ3/AHrnOM4HnlmP0lOaVRr5L8EblZm7NsGdiDkA4wfLHh/QmXKnoJUex2lCo5Bzl+R9l8I/6c/OXSscvXl9Jha+pm2T45MNnWYxMtwzMYlbR1dHxzynms9J9sirqD5QkGcz/paZ31GmQDK7LGIx55VR+ZA+sqvCb1XUkKRtRwNxPXYDvY/MuflOi9vODi8ph9llfNH6+hwR5jl+U5fwvRvZrTpxsBB2O4zt5HLE56luYxN+FqWOvsZsicZWdv0WsRlXxrnHTIzy68vpNvvlA6iUXRdhbS25dReHBbxAIebHLYyOQ6fSS6djtZj/AOevHxqp/LKzM8SfT/Jo312vwWF9UvKDqQsgV7Iao/8A39//AAqf+2bFfYnVn8XEbse1dI/MLCw35/Jx5oolW4gAB7xTxLn4sBQMlugA9SfSRbf0d0H+sa65vVr3B+gIEg9H2eQcQ+xXai16Gp76qktjdhjurdsbnAABxnp1ko4FJ1ZGWZJXRaex4N9t+twQlu2rT55ZpTPjx/E5Yj2AlpnlEAAAAAAwAOQA9APKepvSpUjz5O3YiInTgiJ4uuVFLOwVQMkk4AHuYB7kP2i4+mlCqB3l9nKilebWN5Zx+FB5t5CRGq7TW6omvhyZHQ6q0YqHvUOtp6HPJfeSnZ/s1VpibMtZew+8usO52/7R7DAkJTUScYNmrwbgDox1GobvNXYPE2crUvUV05/Co8yPxdTIrtvqAqqFGT4nJ/sqTn6lfrLZq9T6fM/oJQ+1iDc58zTgDP79lafoJict8zZBbYm12PpZK9p6LtA+G0frmXHTXDGPP9JQuzOrJBHwbPruZiB8hiW1WHLnK5NqTLnG0b9755DymueU+CwD9Zr36+tBlmA5gfEnoB7yHLZ1KjbbpNDiWuWmssefko9WP4QP9esidZ2hbLmsZQHu0H/5LfPB/dHT5GQPG9TY5AdjhPDuxjx7SbHH9lCQPdjJxgcbIPtLxtir2O2WYYG3lhAceH3Zhj4CQ39H9a2aindyxY1jHJ8T+S++MiZe0zisKxRjhSzeiMybaVPwGTiOxAAuqz4Sq7gP4sE/yLfSbkqxujLK3kSO16dyOhxNjvn65PL3lJftfUh294bHzjbUpsb6JmfW7W8udGsweh+z2YP5ZmH05/Bpe0uY11h5bj/KfRc3mx+so69p0H4q9Uvu2mtx8eS9JsjtPpf2r1T2sD1n/mAhwyeUxeP5Rdanz5/nIPj+mT7RorcDvV1Koh8yrJZvHwxgzR4XxOmxvu9RU3PntsXI/Ob3CrRrNaLkyaNMjoj48Nl7YDMh/aCoCMjll/aW6eEt6Ks7io8FtiIm8wCIiAJTdLwxtdqL21b7qKNQ6U0AYQ7ceO3B+8I8geQxmXKVXgBxZrRnpq7PzCt+sryzcYtonihulRYksrUcsDHLlj8vSa1+sJ5KMCa7IM5mM8p57yNqjfHGkeix6SD7SUs1XhTewavpjO0OCeft1k5jAmu3mDIJ07J0UvstqlNIIA5BFJ9wo/LMmm1GPEx9P8pGHgPcX7q2xWxbKEcsFQPBjpgjPPPWTnDNFuPPp7yc6btE48R5Apvdz4gE24UYyd3qf8psabs2SamsLWGsHGeQLH9sgcsgchLLpqFVfWebXJU+UltpFLyW6RGf/D0QBRWo2/hxjl6zBqNGlgw6gj/2m4T6GY8yq+bJq/JBce7O06hVDryU7tvkxwRhvUdJx3j/AABtPrK9PWXXvFGWzgNnO7b6KBnkfSd4c85XO2/Zj7XUCnK5DuQ525H7SEjoCMzRgzbXT6KsuO1a7KD2Lt7jAUghn5H4k8yfatSf707XVqV2qQowQCD1zOI/bqwzq2KHOU2P4dpdwhxnkdtY6+8v/ZztIlqMoKFa32JtI5qAAD9QZPOm/qOY0ui9Jrh+4Py/yh2qb8VYPxAP6SKp1in1EyjXrnHOZ/VkTeGJg432V0WqUq9Sf4QGHurDBBmXsVYRpzSxBbTWPpyRgZVMGtiB0JRkPxm6QCPSRnYQbqbriMd/qbbB7oCKkPzWtT85q00pO7M2eKSRZYiJqMwiIgCVbhGO/wBb/wCJ5/8ACqlplb4VVjUa73vRvrRUf0lOo9jLcHuN2zpMeyZdxJnx55p6J4fnMW2Z26TFiAjS4ixCOygF1UkZ88AnE2dNZlVI8wCPmMz13cw93h1IzgKVPPkOn+U6gySq1LdAJ5utOZqLrVzt/ObJSdcmzm2meM8pjJmUqfOeLdqjLEAD15f68pw7Z5VZ7PSax1abmXP4cBj5AnovufaZLLlUczAXJhv0FdnN0Vj7gH+c532x7N1DUU2MNqE905Q7CpP4GyPfl8xOlaW9XJA6jqP1mtx7haaitkbGCCD6+WMe46yeObgyMop8M5fZRrdHend3ZqcYHfElC37pY/hJHQy58O1mqbG/Q2gjHNbKihPxLZA98T7o+FWPQatUEYLlS2chlHIM2cbT/rM2OCcapprGn0a3a118q8so59HufCDny6y9/X4tkJfp83SJTtPqnSgJWPvriKahkcnbkSfUKMsfhLBw3RLRVXUn4a0VB8AAJCdn+EXNYNXrMC7aVqpGGXTKT4grA+N2wMt6AASyTTix7I0Ysk9zEREsKxERAErmgGNVrv8AeVH/AMhB+kscr2kH+163lj+o5+v3Z/ylOf2Mtw+42Tznsieq1n18ATzj0LMe2a99wUr57mCgD6n8gZi4lr1rDE89i5xnqTyUfMyEt4wayzfiNVQ58vFa3Mj+X+KSUbOWSWv1+yux+XIhK/4rOn/UcfIyKv4kVVkXmEwM/vNglzNPVuUFann3KG6z3sOdg+JYkj4SP11ARVW5lqU7Q24kNZu+8s7pB4nJOF5eWZbGF8HN1csl6NeChYZYrzKgHOcA4A9eck342yJXmq3Ljdt281UfiLkdMDy6mROm0991m/R6M1sRtOo1atUu30FXJ3x5ZA+Mn17M6phl+IWh8AEV11Cv5Kyk/nJx07ZCepj0RD9q3GX2YDDbTWw2uxHM2P8Aur8emJENx7vCtSsGVfvN5JxY2edhJ5d0pzj1IEsF/Ya8tvGuy23bmzT1Ny9PDjlPlfY3WdDraduNvh0i5x6c3xj5SxYKKnniyArsI28yQPFUHOCxP4r7s/hHpnymtd2tqGR3tZI8IBbLM3QsQM4X26mXensNSzB9U9mrYdO9wqD0+7QAH55lj0+jrrACVogHQKoGPoJJYI+SL1LXtRy7hfHyCy1Vaqzd+OxKHJb2TICqB0yT9esntPRxC0AVUJpl/f1L9449xXWefzaXrMSSwwXgg9RNlUo7Eo/PV33ar/8AmxFdP/DQDd/eJln09CooVFVVHIKoCgfACZIlpS23yxERAEREAREQBITTVf7XqvddOf8AlsH6SblZfWd3qeIMf2KdO/yC3n/0/nIZFcGTxupo3dRcFxnlk4znHkT+hkAeLhlr8Wd7tby6CtSWHP8Awj5yC1mrvvWpRzs7je3lhnwgJ+ReNRlH7lB3lm1ESpBucLy3bskBAfU+kxRx+PJv4XLMllrX2cwc572wfDIqT+ZmJrVVURyxvZ+9aite8dz5KQPwqDtGSQPDJ/QdltVaM6i0adPKrTEF8ej2sMD+6PnLRwfg1GlTbSgXPNm6sx9XY82PxmiOH+RRPUL9pTdL2N1Oo3vfYdKtjrYa6yLLPDjaGsPhUcgcAHnLTwjszptO29U32nrbae8sPtuboPYYEmIl646MspOXYiInTgiIgCIiAIiIAiIgCIiAIiIAiIgCUXX6ihNVxNdQSVsp0ihRzZyReO7rA5sTjoM9Zeppvwug3C81Vm4DaLCoLgc+QbqOp+scVTCdOyq6Hgep1BDWf7HTjArTBvK+QezmK+XUDJ95aOE8Ip0y7aUCDzOSzMfV3YlmPuTN6JxJLolKTl2IiJ0iIiIAiIgCIiAIiIAiIgCIiAIiIAiIgCIiAIiIAiIgCIiAIiIAiIgCIiAIiIAiIgCIiAIiIAiIgCIi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55574" y="753424"/>
            <a:ext cx="91689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 PRF- A function chosen from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according to some distribution different from U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1208946"/>
            <a:ext cx="5040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yet, its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output behavior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“looks like”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a TRF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3007" y="1628800"/>
            <a:ext cx="35565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must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be efficiently computable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43608" y="2051556"/>
            <a:ext cx="5496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Function specification must be concise (poly size) 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5655" y="2420888"/>
            <a:ext cx="63081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Definitely not by truth table which will be of size n2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baseline="30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75656" y="2780928"/>
            <a:ext cx="6443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ct val="50000"/>
              </a:spcBef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The sender &amp; the receiver needs to agree on the function</a:t>
            </a:r>
            <a:endParaRPr lang="en-US" sz="2000" baseline="30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3284984"/>
            <a:ext cx="2011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 keyed functions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47175" y="3303568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(.):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{0,1}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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{0, 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endParaRPr lang="en-US" sz="2000" baseline="-25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67455" y="3294276"/>
                <a:ext cx="24034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Example: </a:t>
                </a:r>
                <a:r>
                  <a:rPr lang="en-US" sz="2000" dirty="0" err="1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f</a:t>
                </a:r>
                <a:r>
                  <a:rPr lang="en-US" sz="2000" baseline="-25000" dirty="0" err="1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k</a:t>
                </a:r>
                <a:r>
                  <a:rPr lang="en-US" sz="2000" baseline="-25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(x): 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halkboard" charset="0"/>
                        <a:cs typeface="Chalkboard" charset="0"/>
                        <a:sym typeface="Symbol"/>
                      </a:rPr>
                      <m:t>⨁ </m:t>
                    </m:r>
                  </m:oMath>
                </a14:m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x </a:t>
                </a:r>
                <a:endParaRPr lang="en-US" sz="2000" dirty="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55" y="3294276"/>
                <a:ext cx="24034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532" t="-7576" r="-151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07975" y="3942348"/>
            <a:ext cx="2607841" cy="2576001"/>
          </a:xfrm>
          <a:prstGeom prst="ellipse">
            <a:avLst/>
          </a:prstGeom>
          <a:solidFill>
            <a:srgbClr val="00B0F0"/>
          </a:solidFill>
          <a:ln>
            <a:solidFill>
              <a:srgbClr val="0BC1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3848" y="3726324"/>
            <a:ext cx="5518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:</a:t>
            </a:r>
            <a:r>
              <a:rPr lang="en-US" sz="3200" dirty="0" smtClean="0">
                <a:latin typeface="Calibri" pitchFamily="34" charset="0"/>
                <a:ea typeface="Chalkboard" charset="0"/>
                <a:cs typeface="Chalkboard" charset="0"/>
              </a:rPr>
              <a:t>{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Set of all functions f: {0,1}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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{0, 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3200" dirty="0">
                <a:latin typeface="Calibri" pitchFamily="34" charset="0"/>
                <a:ea typeface="Chalkboard" charset="0"/>
                <a:cs typeface="Chalkboard" charset="0"/>
              </a:rPr>
              <a:t>}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99592" y="4293096"/>
            <a:ext cx="1296144" cy="1296144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3608" y="5085184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KFunc</a:t>
            </a:r>
            <a:r>
              <a:rPr lang="en-US" sz="24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6361" y="6156012"/>
            <a:ext cx="9073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31318" y="5289222"/>
            <a:ext cx="5877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: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{ Set of all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KEYED functions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f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: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{0,1}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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{0, 1}</a:t>
            </a:r>
            <a:r>
              <a:rPr lang="en-US" sz="2000" baseline="30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03848" y="4239408"/>
            <a:ext cx="1229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|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Func</a:t>
            </a:r>
            <a:r>
              <a:rPr lang="en-US" sz="28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| =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324164" y="4221088"/>
            <a:ext cx="82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2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n. 2</a:t>
            </a:r>
            <a:r>
              <a:rPr lang="en-US" sz="2000" baseline="6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baseline="60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03848" y="5670540"/>
            <a:ext cx="1327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|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| =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4283968" y="5679832"/>
            <a:ext cx="823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2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baseline="60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03848" y="4653136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TRF: A function chosen uniformly at random from </a:t>
            </a:r>
            <a:r>
              <a:rPr lang="en-US" altLang="zh-CN" sz="2000" dirty="0" err="1">
                <a:latin typeface="Calibri" pitchFamily="34" charset="0"/>
                <a:ea typeface="Chalkboard" charset="0"/>
                <a:cs typeface="Chalkboard" charset="0"/>
                <a:sym typeface="Symbol"/>
              </a:rPr>
              <a:t>Func</a:t>
            </a:r>
            <a:r>
              <a:rPr lang="en-US" altLang="zh-CN" sz="2000" baseline="-25000" dirty="0" err="1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03848" y="6021288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PRF: A function chosen uniformly at random from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KFunc</a:t>
            </a:r>
            <a:r>
              <a:rPr lang="en-US" sz="20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sz="2000" baseline="-25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and “behaves” like a TRF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/>
      <p:bldP spid="24" grpId="0"/>
      <p:bldP spid="25" grpId="0"/>
      <p:bldP spid="27" grpId="0"/>
      <p:bldP spid="4" grpId="0"/>
      <p:bldP spid="12" grpId="0"/>
      <p:bldP spid="13" grpId="0"/>
      <p:bldP spid="5" grpId="0" animBg="1"/>
      <p:bldP spid="7" grpId="0"/>
      <p:bldP spid="8" grpId="0" animBg="1"/>
      <p:bldP spid="9" grpId="0"/>
      <p:bldP spid="19" grpId="0"/>
      <p:bldP spid="21" grpId="0"/>
      <p:bldP spid="22" grpId="0"/>
      <p:bldP spid="23" grpId="0"/>
      <p:bldP spid="26" grpId="0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432048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A possible Definition of PRF in PRG style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AutoShape 2" descr="data:image/jpeg;base64,/9j/4AAQSkZJRgABAQAAAQABAAD/2wCEAAkGBxQSEhUSExQVFRUXGBsbGBcYFx0dHxkeHhgcHxojIiIkHygsGx4oIh0XLTotJSwvOi4vHCE0ODMtNywwMCsBCgoKDg0OGxAQGy0mICY0NDQ3LDQ0LDcsNywsLCw0Ly0sLC0sLDQsNCwsLC8sLywsLCwsNCwsLCwsLCw0NCwsLP/AABEIAFEAVwMBEQACEQEDEQH/xAAbAAACAwEBAQAAAAAAAAAAAAAABQMGBwQCAf/EADwQAAIABAMEBwUGBQUAAAAAAAECAAMEERIhMQUGQVETImFxgZGxFCMygqEHM0JSYnKSorLR8TRTwcLh/8QAGwEAAQUBAQAAAAAAAAAAAAAAAAIDBAUGAQf/xAAyEQABAwIEAwUIAgMAAAAAAAABAAIDBBEFEiExQVFhEzJxgZEGFCKhscHR4TPwQlLx/9oADAMBAAIRAxEAPwDcYEKOonrLUu7BVGpJsIS5waLuNgugEmwWOSaXaW2Xarp5ns0tZrGROdnBKq1lwoMsJAF73uSdRHC45rW80WWoUtHUlFMyowvhGIJLWwNs7XvcXhgxzE98en7S8zP9fmotpUlYstvZ56tNt1RNQYb8zhsY61koOrwR4ftBc22yzbY7bU2btKQtfNadKqGcGaHdkyls2HBohBAOQGQPbDz5GsbmcbBIDSTYLYpU0MAykMDmCDcGFAgi4QRbde46uIgQiBCIEKCuq1lI0xzZVH+AOZMIkkbG0vdsEprS42CQUIae3tE/h93LPwp29rdsUcc5qXdq/u8B9z9lJcBGMrd+JULbSlqqGZPFLKYe5lrZSyjjaxNuwAWuIuYYXyjNqokkrIzYkJpQ1LBghfpEdccqZl1hliBtkSLrnxB7DDEpdE6xTjbOFwoNpV4BcvO6GRKtje9izHRQeAAtpmSQOEKgDpjpsuSObG25XhK+UyCdJmdMiMMeLMpcfELi4IB8VvDlRG6Nt/7ZJie2TZRVRNI/TSheWT7yUP6l5N6+lOaj3R4c3uHccuoUoN7UWO/NWOnnq6h1N1YXB5gxfNcHC42UUgg2Kkjq4iBCIEKmb2VpmTxJB6ssXbtc6eQ/qjMY/VHSEHqVOpWaZl01re4dRkMBHhax+l4aZKAA3gu2ubpTv7uROrZkqfTzuiZFw20yBNrZH8xyI5RsmPaG5XfJVEkbi8Pba/VPdl7O9nWmpy2NpUtyzaa2HgCSf4TFTicwLx1uVJp48keXkuHeLd72+mn0wfo36UsD3jL6GJGGzAM9QUiqiLwPI+i5t2t132fSVInTummTVwjwDBBoLkl+XKHqyVohPIA/Ncp43B93bm3yTira6MDnkfSMjNKHROaeSsmixUG6FXhZ5BOR66dn5x3XsfExPwCrL4zE7ht4JFUy3xBWmNCoaIEIgQsy6bHNmufxTHPhiIH0AjA4m8vqHnqraMWaAnkiaGWxzBFiPCGBP8KC3VdVLXTUGEWYDRi1jbhfLWLyD2hDI7SNuR/dVGdS3NwVLTTCCWY4nbU92gHYM/MxWS4k6Z+dyc7GwsF8nt1sanC1rHkw4X+ucOQYq6B2ZvouGEOFiomdmILsDbQDS/M8zHKzF31Oh0HL8pTIAxQVc/I9sQXz3aQnA3VLtnTsFTJP68J+YFfUiJuCyZKpvXRJnF2FaBG6VWiBCIELJwnWmIbizupt2ORGCrQWTu8VbsOgX3dSqZxMkYgZ0g9aWxsWT8LqeII+vGLF+Dsq4hNAbE7jhdMmoyOyvVg9qw5ODLPJxbyOh8DGfqMPqoD8bD48FIbI12xU6zweI84gkOS0PUAakDxjoa46BCjWcX+7VpnaoyHexy+sWFNhVXP3WkDmdE26VjdyqtWbSM+p9mVgRLGKcVzCngmLi3O2nfFpU4cyhhzPN3nbkm45jI7QaJnRdaokKP8AdT+U3P0BhrCmZqlniuzGzCtKjdKqRAhECFmm89MZNW/BZnvF8cm8j6iMnjNPlmz8CrGnfdngqNvtSzpZSvpGZJ0oEMV4r3cbcoVgtZ2bjC/Y7eK5Ux5hmG4Tvdv7aqedLEuvTo3yvMVSyHPkLkfWNUq9Xdt6NkTZZZaikzGV2UG9uRtY98NOjjPeATjS87XXJX757GpkuZ0lzyljGf5QbeMdbHG3ugLjs/G6zfej7XZ1SopNnS2lhurj/G1/yj8PfCnvaxpc42ASQC42Ce7sbJFHT4LM0wnFNYKWux5kA5xha2d9XNn4cPBWsbAxtlad0aYtV9dSploWwtkbtkCOeWKLTA4QZC++yZqnWZbmr/GoVeiBCIEJNvTsX2qVZbCYlzLJ58Qew/2PCIlZSiojynfgnYpMjrrNlcglHFiMmVhpzBjGSwujdlOhCswQdlQd59xCWM2lAIOZl8u6LyixcBuSb1/KjvpwXXCh2ZuYW+8mKh5W084sPemv1aVcwUkQbcuB8P2vW0NyDpJcTDy/94Q26uji75TdTBCG6O15f8Vl3U3TWkUzcLTJpOEPhOFSTYAG1tSM4pa2ufVEM2byvqq2OJrNeK0VmWSSBmsiXi/e7Xt45H+IRWGQO24mwSgCd19myMCLa3TYk6/EuXH0udOUdpZne9xtiNtV1wGQkq8x6EqlECEQIRAhId492JdV1wejmgWDga9jDj6iIdXRR1A135p6KYs8FQ6/ZFRTn3ks2/OnWU+I08QIzk+GTR8LjoprZmO2K4BUg8j5RAMZCdX01Y0uIBESdkXTfZU1wqSnVlBmBkLKRiAJJtfWzAeYhusppIbSOFrg/j6Ia4O2TSbIYltOtMRvlUL/AMqfOK5sgFugPqbpdkx2bLx1EsHRcT95FgPLFfwi89nIGvqDI7do+qj1Ti1luaa7c2n0eGWjWdsycuog1bPK/AX487RpcTr20kV/8jsFDhiznolVDtlkxYLzJdvjmucKtf8AMblgRyuARwuYq6PGHtae38hxT0kAOy6qXeBg46UDozf3gVlVeVy2RB07yIsYMTD35XttfqE06DS4Vii1UdECEQIXJUbLkzM3ky2P6kU+ohDo2O3AKUHOGxX2n2bJl/BKlp+1FHoIGxtbsAFwuJ3KQbytaoS/GUbeD5+ojMe0zSRH5qdR7FLWnxlAxTVymuZZowuE6jYmtcgEiwH6jY+UWlFUS0rXOiHxO0/abexr+9svQWUWucRJ4PiszczcdY95PZEWV9S4l7zc8+P68koBo0C90qNMbExyGjEZfInD9zZ8socjkjj1cbfXzP2CS4HgmVNQ+0TOidmeVhu4a2t+qLgDLU/LFvhFNHVSmWxs30JP4UeZ5jbbirdGwVeiBCIEIgQiBCr++VKWlJMW2KW2pNhhbJrngNPIRV4vTianN+GqkUz8r1TaiZMAuQqDm7r/ANSb/SMW2Nl7Xv4A/eytLqHZZAmM+d7WxMLFjfMgHQDQeMPVHaMAaRbp0SRYpsK65tfEeQzPkIisgmlNmgldOVupTWh2VPm5kdEnNviPcvD5vKLqk9nXuIdObDlxUaSraO7qrLRUaylwoO0k6k8yeJjWwQRwsDIxYKve8uNyuiHUlECEQIRAhECF4m/Ce4wIWY7t/wCrHefWKin/AJVNl7iZfabpK8YRi2zUUnFd32b/AHJ7/wC8SMN/jTdV3lcYslGRAh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98" name="AutoShape 2" descr="data:image/jpeg;base64,/9j/4AAQSkZJRgABAQAAAQABAAD/2wCEAAkGBxMSEhQUExQVFRUXFRcWFRcVFhcUGhcXHxgWFhgZFRkYHCggGBwlHBYVITEhJSkrLi4wGB8zODMtNygtLisBCgoKDg0OGxAQGywkICUsLCwsLCwsLCwsLCwsLCwsLCwsLCwsLCwsLCwsLCwsLCwsLCwsLCwsLCwsLCwsLCwsLP/AABEIARoAswMBIgACEQEDEQH/xAAbAAEAAgMBAQAAAAAAAAAAAAAABQYDBAcCAf/EAEcQAAICAQIDBgMFBAcGBAcAAAECAAMRBBIFITEGEyJBUWFxgZEUIzKhwUJSYrEHM3KCktHwJHOTorLSdKPC8RU0Q0RTVGP/xAAZAQEAAwEBAAAAAAAAAAAAAAAAAgMEAQX/xAAoEQACAgEEAQMDBQAAAAAAAAAAAQIRAwQSITFBEzJRImGxI0JScZH/2gAMAwEAAhEDEQA/AOtRESgkIiIAiIgCIiAIiIAiIgCIiAIiIAiIgCIiAIiIAiIgCIiAIiIAiIgCIiAIiIAiIgCQXHu1ul0h2WPut8qqxvf2yByUe7YnrtXxA1VINzViywVtailjWuGZmAAPkpGfLOfKcl46dPVq3OnZWpZVO4WqTvP4zbvIYsSQcnPWSirCOg29s3faKxRUWGVWxm1F2PXuNOCcfFhMmuOtalbK9Sx67itKacIozuLixXfy6BSZXOx999dTLRZpK6zYztZYVV8HmRu57jnnkjpJ6/iaqla/a9JXe1g+03UvVl0AOGVcMdx5AA+p5yVHCv6zV8QRUsbUausMFYHbW6jdyG49wNueXIgdZ94B2r4m2p7j7q7Azi0CouP4XTkG9AVnztJq9XaGQW3W6bIHeWKmlQnIXx2bV3Lu5cgRK7wngepusOPvQWw66bl+06sr6nG1AMKeWSQenKdo6dp4LxRdTULUBHNlZTjcjqSro2CRkEGb0gux3ATotP3ZKkly5CDCqTjwr5noMk9Tk+cnZUwIiIAiIgCIiAIiIAiIgCIiAIiIAiIgEZx/gdWsrFdu/AO5SjtWynBXIKn0JGD6yvajsM53bdWeYcfe0VWEb1VCcrt6BVx6Ylqs4hUu3NijcSqnPIsOoz0Bm1OptHCjJ2Gt7xbDdpgQyN4dGOZRSo5G3lndk48wDPel7DhSudXcO6AA7ulKujmxTkqxYhienzl2mtr6GdDsc1sPwsDyB9x0IndzBVxwLSjrptTq2BJzfuZcltxwLmVObc+k3rb9aUO1KNFWBzexhaVHqETCL82Mwaoa8J93rNI5899fdkj0Vg5APuVMi6uI6G1mWxb9VqlIBosPesG8ioU90E5jxDlOgs/ZhKu53U3HUB2LNczbu8boT6Acui8pLzDox4FygrOBlBghfbkAJmkGdEREAREQBERAEREAREQBERAEREARKTxDV2XanVJ3t1YpNSVrVYawdyBy5x1yWxz5eEz5XbxCgBq7hqVxzr1AVW/u2oB+YPxlbyxUtrZasMnHciV4nwN1Z7NNsPeHN2nt/qrT0yOvdvjzAwfTzkfRr6qfCXv0DfuXjfT6eB33Jj+yw+Am/wAD7Zae9hU57jU9Gos5MD18LdGGOYIlidARggEehGRLVIqaaIijUanAKHTahT0KM1RI9sb1P1mz9tsA8Wnsz/C1TD82H8prXdl9IxLdwqMerVZqP1rImNOzNag93dqq/hqLG+gckRwcMlzr/wDpOx9koz+bzJwtd7F20vcMuVQnu9xU9f6snA5DkfQTCeBORg6zV48/GgJ+YTI+Rm3wrhNenDbN5LHLNY72Mx9yxMA34iJw6IiIAiIgCIiAIiIAiIgCIiAIiIBzbtZxL7PxQAH+uqp3DHUBrE+R8Q+ksvDX3dT0POc/7W2/addqWBG2t66EYY5NWCz8/i7D4rLpwCzIyeuAT8fMTFqa3Jm/Tp+maHbfs0LlL18rqwSp6bh1Kk9fLIPUGRvZLtBfiqxrHO5lpuFh3AMwxRco8st4GHqPLz6FrwMg+onLEo7v7VjyuvG30Ndlepqx7eJhj+IS3TSduLKc0VSZ0jTccO6lba9veK4DA5HfVk768deYDMp58lPtmT0WrS1FsrO5GGQfy+RyDIDXLlj6pxGog+m5KwcfJzMTFtM97oxFSakM64yNlqV7mHoVsO74FvWaqMxa4kRoeMDBS47bEsWpzjwszfgcfuq/LHoTiS8iBERAEREAREQBERAEREAREQBERAEw63UCut7D0RGc/AAn9JmlZ/pH1gr4feCcG1e4X42eD+RJ+UAoPBtLvqV3XBtXvGyOjlmZs/J5ceBJt5eWJHcMpYhFbGQqqSOQOBjP0Alp0elx+pnmTk5M9ZVGJtWjkueuJzk1G3VamtBlX1WPma6K3/IsflOgcQ1AVWc8lVSfgAMnPykV2D4RtoW+wfeXMbwD1XfuYD/Cw+gmjTLlsyZ3UUjetpLNV/HrGsx/CiMAfh4EPzmDtppz9j1QUEtbsUY658Cj8xLC1KllYjmoIHtnGf5T7ZWGxnyIPzHT85ssyFP7UKK01Rwdy6KoZ9bBY3d/3gcfl6Sy6XXl7rKyuAqVWKfUPu6/AoZG8a041FyacA7QyX6hvZf6pPiWUH4KfWZtKCXtsVlUZrorLc9wQnd5jOSzgfCd8AmoiJECIiAIiIAiIgCIiAIiIAiIgCcy7ccVW7X10jmmlG6w+Xe2KFQD3VW5+m6XLtPxw6dVStd+otyKk8hjq7k9EXz9ekox4KAv4y9njax/OyxuZJ+YGPTAlWXIoqvk0afE5Oyd7N0lioPkMZ+HI/yEstzHOByAkd2coCruPI4zNwPkzz30bXzIh+1oLV1Uj/699VR90LhnH+EN8sy3AAch08vhKqq9/wARrTqmlrNzf7ywGuv6L3hk7xDiQqKqK7bWbota7viWY4VfmZv08agjBnlczeiQuv02stYqlqaerpuVe9tbl5bsKn0MyafgQWo1m7UOS242Naxfd5EHoB7AYlxSbHFK22+DI3HDbAN5Hlhs4X+0c48pGVBUcZ+8srGKqKgdlPLAJJGM4IG5vXkOcmXLogwDawAHVVLe5JwMzUtd7VC4u07E8yoRjgA5G7xDn6ztg+8LVas0mwGwl7dhYkqrNkhc8yoJIklKrrNR9g3NVo9TqHbG64Mrs3n4iWLgDPQLiTPB+M1akNs3KykB63Uo6E9NytzwfI9DDQJGIicAiIgCIiAIiIAiIgCa3EtfXRW1trbUUZJ6+wAHmScACbMqXaC0W62qpj4NPV9oZPJrWbZUW9QoDsB64PlONpK2djFydIiUD2M+ouXbdbyCnn3VPVK+X7X7TH1OPKbmipB5t0HnNdNQbdQ9agkKoZ3z0YnkvxxJdNADtJXkuQOZwc9cjofnPMyScpWz1opQjtR4TjmmA2LYrMSBhPGfosLxKx3CpQ+3OGd8VgD+EHLH6TbqrVcbVC/DlMyj3kbRGmV7s9wganUa6y1rMC9K9qWMisFrXk4U5YZY/WXbTadK1CIoVRyCgYAlb7L2d3qtXS3V2XU1/wASlRW4+KsnP+2JaZ6kPav6PMn7mIiYdXqkqRnsdURRlmYgAD3JkiJmiVN+17XctHp7LATjvrfuaQPUZ8b+2Bg+sxnQ8Rs5trimSeVGnrAA9AbAx+cg8kY9snHHJ+C4Sq9ptQK9Tp7a2IsVxVaBjD1uQNh5c2BwwA58j5ZmNezGqP49fq2B6jdWn/QgMxv2Cr3LZ3up7xW3I/fMxU4IJAbK9CfKc9aK+TqxP7f6XKJUBxHU6HBvc6nTZ8VpULbUP3nCjFiDzIAI95bKbVdQykMrAFSDkEHmCD5iSjJSVojKLi6Z7iIkiAiIg6IiIAiIgGO+5UVnY4VQWYnyAGSfpOY6bWXX2WWoALdUwdd4yKdMvhr3Drlhk49WPpLJ2x1Buuq0Q/AR3+p/3akbE5dN7fUAzxwPh+x3scgsx546BByRFz5D9Zn1E0lRq02O/qNrh/DRUoRc8yWZj1Zj1Yn/AFib9p8h0HSZg+1SfM9JqM8wNmtBhyhD6z4TnzmRMZHxkSTIXjHDHsauym3ub6idj43AqcbkdeWVOB8wJkbiHFFHIaOz/iV59+pEk9QPEfjMW/yl0c0oqiqWKMuSn9pu1vEavAr6UW7dxrrVm2J032O7AKPlNPhd1NhW3iGvTVWAhlq7wdyp6gqvRiOXMzQ02rrYW94MmzV3Pcep7mluSn+HIUTIttbo5atQzs20bR/WWeox0SvHL1zNTk6oojBXdFr1HaXY6oijmrNnqAgHX09JNcM4ubQGB5jy8pxvh+oAqZAzOQ7VgkdakbwAY/eOJeOA3uloB/CiAP5bnPp7ACZ8mPb0aYtSRfDrHbz+nKZa7yB1z6gyJTXjyBxPZ4gB5fnKdz7JemuqJWxEZenxB6SE7KZovv0Y51oFuo/hRyQ1fwVhy9jjym7RxAEgY5evpNHsq3farV6lc92RXRU3k+w2NYy+o3MBn+EzVpW9z+DLqI1HktMRE3UjGIiJwCIiAJg1+sSmt7bCFRFLMT5ADMzyq9rH766rSnPdqv2rUY80VttaH+1Zzx/BOXXISt0QWg0bMftNwZb7n71lBI2rt211tjqFTHLpnMtOhq5D36yJOp3v8W/KTun5Azy5ycpWz1tqhGj1qDkewmDbymy58p8HSVsI03Uz5mZ3Xln3jEI7Y1PNsjz5yL4nxGukFrHVAPU/y9fgJn7QcXq0lTW2tgKMAebHyCjzM49wvjFmo1xtuG48vC4BFZJwq15OBgnr/CZox4dycvCKnkpqKNlqH+06g01X21XMCpFbgAFgzrhgOpHWb2q4RxF602aYV4Q57xwWLvgFlA6YGes6rw64KAWUE48/WZ/teTkoD6Sfroh6bXByjhfZDWacYWqhuakHe/VfM+HzJzJ+jh3Eif6nTj3NjnHy2c/rL5XrAP2B8p7HEDnkBIyyKXLoklKPESnV9ltXafv9SUX93Tp3efi7Et9MTK/9H9A5q+pVvJhfYxz8CSD9JbPtjEHpPlbHPtIPL8Da/JTeE8Cuust02q1LYqxlKlFf2ips7Xd+ZweYIXHMe8vmm061oqIoVFAVVHIADkAJAo27iNWOWzR27vcG2nbn8/zljnowacU0Ycl7uRERJEBERAEREATnfENcG1GvtQ8vudKh6guoZjj1Aa0/Qy1dqOOfZawEAfUWeCivPN39f7I6k+0p2t0baXTJRyLKpZ3/AHrnOM4HnlmP0lOaVRr5L8EblZm7NsGdiDkA4wfLHh/QmXKnoJUex2lCo5Bzl+R9l8I/6c/OXSscvXl9Jha+pm2T45MNnWYxMtwzMYlbR1dHxzynms9J9sirqD5QkGcz/paZ31GmQDK7LGIx55VR+ZA+sqvCb1XUkKRtRwNxPXYDvY/MuflOi9vODi8ph9llfNH6+hwR5jl+U5fwvRvZrTpxsBB2O4zt5HLE56luYxN+FqWOvsZsicZWdv0WsRlXxrnHTIzy68vpNvvlA6iUXRdhbS25dReHBbxAIebHLYyOQ6fSS6djtZj/AOevHxqp/LKzM8SfT/Jo312vwWF9UvKDqQsgV7Iao/8A39//AAqf+2bFfYnVn8XEbse1dI/MLCw35/Jx5oolW4gAB7xTxLn4sBQMlugA9SfSRbf0d0H+sa65vVr3B+gIEg9H2eQcQ+xXai16Gp76qktjdhjurdsbnAABxnp1ko4FJ1ZGWZJXRaex4N9t+twQlu2rT55ZpTPjx/E5Yj2AlpnlEAAAAAAwAOQA9APKepvSpUjz5O3YiInTgiJ4uuVFLOwVQMkk4AHuYB7kP2i4+mlCqB3l9nKilebWN5Zx+FB5t5CRGq7TW6omvhyZHQ6q0YqHvUOtp6HPJfeSnZ/s1VpibMtZew+8usO52/7R7DAkJTUScYNmrwbgDox1GobvNXYPE2crUvUV05/Co8yPxdTIrtvqAqqFGT4nJ/sqTn6lfrLZq9T6fM/oJQ+1iDc58zTgDP79lafoJict8zZBbYm12PpZK9p6LtA+G0frmXHTXDGPP9JQuzOrJBHwbPruZiB8hiW1WHLnK5NqTLnG0b9755DymueU+CwD9Zr36+tBlmA5gfEnoB7yHLZ1KjbbpNDiWuWmssefko9WP4QP9esidZ2hbLmsZQHu0H/5LfPB/dHT5GQPG9TY5AdjhPDuxjx7SbHH9lCQPdjJxgcbIPtLxtir2O2WYYG3lhAceH3Zhj4CQ39H9a2aindyxY1jHJ8T+S++MiZe0zisKxRjhSzeiMybaVPwGTiOxAAuqz4Sq7gP4sE/yLfSbkqxujLK3kSO16dyOhxNjvn65PL3lJftfUh294bHzjbUpsb6JmfW7W8udGsweh+z2YP5ZmH05/Bpe0uY11h5bj/KfRc3mx+so69p0H4q9Uvu2mtx8eS9JsjtPpf2r1T2sD1n/mAhwyeUxeP5Rdanz5/nIPj+mT7RorcDvV1Koh8yrJZvHwxgzR4XxOmxvu9RU3PntsXI/Ob3CrRrNaLkyaNMjoj48Nl7YDMh/aCoCMjll/aW6eEt6Ks7io8FtiIm8wCIiAJTdLwxtdqL21b7qKNQ6U0AYQ7ceO3B+8I8geQxmXKVXgBxZrRnpq7PzCt+sryzcYtonihulRYksrUcsDHLlj8vSa1+sJ5KMCa7IM5mM8p57yNqjfHGkeix6SD7SUs1XhTewavpjO0OCeft1k5jAmu3mDIJ07J0UvstqlNIIA5BFJ9wo/LMmm1GPEx9P8pGHgPcX7q2xWxbKEcsFQPBjpgjPPPWTnDNFuPPp7yc6btE48R5Apvdz4gE24UYyd3qf8psabs2SamsLWGsHGeQLH9sgcsgchLLpqFVfWebXJU+UltpFLyW6RGf/D0QBRWo2/hxjl6zBqNGlgw6gj/2m4T6GY8yq+bJq/JBce7O06hVDryU7tvkxwRhvUdJx3j/AABtPrK9PWXXvFGWzgNnO7b6KBnkfSd4c85XO2/Zj7XUCnK5DuQ525H7SEjoCMzRgzbXT6KsuO1a7KD2Lt7jAUghn5H4k8yfatSf707XVqV2qQowQCD1zOI/bqwzq2KHOU2P4dpdwhxnkdtY6+8v/ZztIlqMoKFa32JtI5qAAD9QZPOm/qOY0ui9Jrh+4Py/yh2qb8VYPxAP6SKp1in1EyjXrnHOZ/VkTeGJg432V0WqUq9Sf4QGHurDBBmXsVYRpzSxBbTWPpyRgZVMGtiB0JRkPxm6QCPSRnYQbqbriMd/qbbB7oCKkPzWtT85q00pO7M2eKSRZYiJqMwiIgCVbhGO/wBb/wCJ5/8ACqlplb4VVjUa73vRvrRUf0lOo9jLcHuN2zpMeyZdxJnx55p6J4fnMW2Z26TFiAjS4ixCOygF1UkZ88AnE2dNZlVI8wCPmMz13cw93h1IzgKVPPkOn+U6gySq1LdAJ5utOZqLrVzt/ObJSdcmzm2meM8pjJmUqfOeLdqjLEAD15f68pw7Z5VZ7PSax1abmXP4cBj5AnovufaZLLlUczAXJhv0FdnN0Vj7gH+c532x7N1DUU2MNqE905Q7CpP4GyPfl8xOlaW9XJA6jqP1mtx7haaitkbGCCD6+WMe46yeObgyMop8M5fZRrdHend3ZqcYHfElC37pY/hJHQy58O1mqbG/Q2gjHNbKihPxLZA98T7o+FWPQatUEYLlS2chlHIM2cbT/rM2OCcapprGn0a3a118q8so59HufCDny6y9/X4tkJfp83SJTtPqnSgJWPvriKahkcnbkSfUKMsfhLBw3RLRVXUn4a0VB8AAJCdn+EXNYNXrMC7aVqpGGXTKT4grA+N2wMt6AASyTTix7I0Ysk9zEREsKxERAErmgGNVrv8AeVH/AMhB+kscr2kH+163lj+o5+v3Z/ylOf2Mtw+42Tznsieq1n18ATzj0LMe2a99wUr57mCgD6n8gZi4lr1rDE89i5xnqTyUfMyEt4wayzfiNVQ58vFa3Mj+X+KSUbOWSWv1+yux+XIhK/4rOn/UcfIyKv4kVVkXmEwM/vNglzNPVuUFann3KG6z3sOdg+JYkj4SP11ARVW5lqU7Q24kNZu+8s7pB4nJOF5eWZbGF8HN1csl6NeChYZYrzKgHOcA4A9eck342yJXmq3Ljdt281UfiLkdMDy6mROm0991m/R6M1sRtOo1atUu30FXJ3x5ZA+Mn17M6phl+IWh8AEV11Cv5Kyk/nJx07ZCepj0RD9q3GX2YDDbTWw2uxHM2P8Aur8emJENx7vCtSsGVfvN5JxY2edhJ5d0pzj1IEsF/Ya8tvGuy23bmzT1Ny9PDjlPlfY3WdDraduNvh0i5x6c3xj5SxYKKnniyArsI28yQPFUHOCxP4r7s/hHpnymtd2tqGR3tZI8IBbLM3QsQM4X26mXensNSzB9U9mrYdO9wqD0+7QAH55lj0+jrrACVogHQKoGPoJJYI+SL1LXtRy7hfHyCy1Vaqzd+OxKHJb2TICqB0yT9esntPRxC0AVUJpl/f1L9449xXWefzaXrMSSwwXgg9RNlUo7Eo/PV33ar/8AmxFdP/DQDd/eJln09CooVFVVHIKoCgfACZIlpS23yxERAEREAREQBITTVf7XqvddOf8AlsH6SblZfWd3qeIMf2KdO/yC3n/0/nIZFcGTxupo3dRcFxnlk4znHkT+hkAeLhlr8Wd7tby6CtSWHP8Awj5yC1mrvvWpRzs7je3lhnwgJ+ReNRlH7lB3lm1ESpBucLy3bskBAfU+kxRx+PJv4XLMllrX2cwc572wfDIqT+ZmJrVVURyxvZ+9aite8dz5KQPwqDtGSQPDJ/QdltVaM6i0adPKrTEF8ej2sMD+6PnLRwfg1GlTbSgXPNm6sx9XY82PxmiOH+RRPUL9pTdL2N1Oo3vfYdKtjrYa6yLLPDjaGsPhUcgcAHnLTwjszptO29U32nrbae8sPtuboPYYEmIl646MspOXYiInTgiIgCIiAIiIAiIgCIiAIiIAiIgCUXX6ihNVxNdQSVsp0ihRzZyReO7rA5sTjoM9Zeppvwug3C81Vm4DaLCoLgc+QbqOp+scVTCdOyq6Hgep1BDWf7HTjArTBvK+QezmK+XUDJ95aOE8Ip0y7aUCDzOSzMfV3YlmPuTN6JxJLolKTl2IiJ0iIiIAiIgCIiAIiIAiIgCIiAIiIAiIgCIiAIiIAiIgCIiAIiIAiIgCIiAIiIAiIgCIiAIiIAiIgCIi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Calibri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39316" y="1124744"/>
            <a:ext cx="86091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sym typeface="Symbol"/>
              </a:rPr>
              <a:t>Give F (table) either uniformly sampled from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Func</a:t>
            </a:r>
            <a:r>
              <a:rPr lang="en-US" sz="24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 or from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KFunc</a:t>
            </a:r>
            <a:r>
              <a:rPr lang="en-US" sz="24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 to PPT distinguisher D and ask if it is a TRF or PRF. </a:t>
            </a:r>
            <a:endParaRPr lang="en-US" sz="32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55574" y="4365104"/>
            <a:ext cx="83529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&gt;&gt; If D cannot tell apart the “behavior” of the function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F</a:t>
            </a:r>
            <a:r>
              <a:rPr lang="en-US" sz="32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2400" dirty="0" smtClean="0">
                <a:latin typeface="Calibri" pitchFamily="34" charset="0"/>
                <a:sym typeface="Symbo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(for a uniformly random k) </a:t>
            </a:r>
            <a:r>
              <a:rPr lang="en-US" sz="2400" dirty="0" smtClean="0">
                <a:latin typeface="Calibri" pitchFamily="34" charset="0"/>
                <a:sym typeface="Symbol"/>
              </a:rPr>
              <a:t> from a truly random function f: {0,1}</a:t>
            </a:r>
            <a:r>
              <a:rPr lang="en-US" sz="32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  {0,1}</a:t>
            </a:r>
            <a:r>
              <a:rPr lang="en-US" sz="32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sz="2400" dirty="0" smtClean="0">
                <a:latin typeface="Calibri" pitchFamily="34" charset="0"/>
                <a:sym typeface="Symbol"/>
              </a:rPr>
              <a:t>, then we say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F</a:t>
            </a:r>
            <a:r>
              <a:rPr lang="en-US" sz="24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2400" dirty="0" smtClean="0">
                <a:latin typeface="Calibri" pitchFamily="34" charset="0"/>
                <a:sym typeface="Symbol"/>
              </a:rPr>
              <a:t> is a PRF. </a:t>
            </a:r>
            <a:endParaRPr lang="en-US" sz="3200" baseline="10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55576" y="1844824"/>
            <a:ext cx="7168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&gt;&gt; Does it work?</a:t>
            </a:r>
            <a:endParaRPr lang="en-US" sz="32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755576" y="2420888"/>
            <a:ext cx="80648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&gt;&gt; No, since the description of the function is of exponential size </a:t>
            </a:r>
            <a:endParaRPr lang="en-US" sz="32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755576" y="3429000"/>
            <a:ext cx="80648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&gt;&gt; Instead we give D oracle access to either a TRF or a PRF and ask “tell us who are you interacting with?” </a:t>
            </a:r>
            <a:endParaRPr lang="en-US" sz="32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5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Indistinguishability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Game for PRF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11560" y="2977207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3768" y="2213045"/>
            <a:ext cx="2916324" cy="423867"/>
            <a:chOff x="3815916" y="2420888"/>
            <a:chExt cx="2196244" cy="423867"/>
          </a:xfrm>
        </p:grpSpPr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at x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78053" y="2844754"/>
              <a:ext cx="1823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45024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0563" y="1340768"/>
            <a:ext cx="635893" cy="8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6444208" y="1415246"/>
            <a:ext cx="2007840" cy="1077650"/>
            <a:chOff x="6526518" y="1703278"/>
            <a:chExt cx="2007840" cy="107765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6588224" y="2204864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 rot="19585085">
              <a:off x="6526518" y="1703278"/>
              <a:ext cx="2007840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x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300192" y="2761183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b=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11963" y="2288631"/>
            <a:ext cx="1364968" cy="780329"/>
            <a:chOff x="6711963" y="2288631"/>
            <a:chExt cx="1364968" cy="780329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876256" y="2492896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 rot="19585085">
              <a:off x="6711963" y="2288631"/>
              <a:ext cx="1364968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 = f(x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)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956376" y="980728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Oracle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79512" y="1074222"/>
            <a:ext cx="2568509" cy="491860"/>
            <a:chOff x="467544" y="1804753"/>
            <a:chExt cx="2429670" cy="366250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7544" y="1804753"/>
              <a:ext cx="242967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34204" y="1895990"/>
              <a:ext cx="82390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n. 2</a:t>
              </a:r>
              <a:r>
                <a:rPr lang="en-US" baseline="60000" dirty="0" smtClean="0">
                  <a:latin typeface="Calibri" pitchFamily="34" charset="0"/>
                  <a:sym typeface="Symbol"/>
                </a:rPr>
                <a:t>n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49915" y="3068960"/>
            <a:ext cx="3528392" cy="432048"/>
            <a:chOff x="3815916" y="2420888"/>
            <a:chExt cx="2657184" cy="432048"/>
          </a:xfrm>
        </p:grpSpPr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65718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at x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  <a:r>
                <a:rPr lang="en-US" dirty="0" smtClean="0">
                  <a:latin typeface="Calibri" pitchFamily="34" charset="0"/>
                </a:rPr>
                <a:t> is y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866981" y="2852936"/>
              <a:ext cx="22265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7884368" y="223622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f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</a:t>
            </a:r>
            <a:r>
              <a:rPr lang="en-US" sz="2000" baseline="-25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Func</a:t>
            </a:r>
            <a:r>
              <a:rPr lang="en-US" sz="2800" baseline="-25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n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87824" y="764704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512" y="3522494"/>
            <a:ext cx="2328213" cy="482570"/>
            <a:chOff x="251520" y="3099738"/>
            <a:chExt cx="2328213" cy="482570"/>
          </a:xfrm>
        </p:grpSpPr>
        <p:sp>
          <p:nvSpPr>
            <p:cNvPr id="34" name="Rectangle 33"/>
            <p:cNvSpPr/>
            <p:nvPr/>
          </p:nvSpPr>
          <p:spPr>
            <a:xfrm>
              <a:off x="251520" y="3099738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  <a:sym typeface="Symbol"/>
                </a:rPr>
                <a:t>KFunc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971600" y="3100898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</a:t>
              </a:r>
              <a:r>
                <a:rPr lang="en-US" dirty="0">
                  <a:latin typeface="Calibri" pitchFamily="34" charset="0"/>
                  <a:sym typeface="Symbol"/>
                </a:rPr>
                <a:t>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2051720" y="3243754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088162"/>
            <a:ext cx="72008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2132856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72200" y="3645024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b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512" y="422108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4" grpId="0"/>
      <p:bldP spid="47" grpId="0"/>
      <p:bldP spid="77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Indistinguishability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Game for PRF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11560" y="2977207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83768" y="2213045"/>
            <a:ext cx="2916324" cy="423867"/>
            <a:chOff x="3815916" y="2420888"/>
            <a:chExt cx="2196244" cy="423867"/>
          </a:xfrm>
        </p:grpSpPr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at </a:t>
              </a:r>
              <a:r>
                <a:rPr lang="en-US" dirty="0" err="1" smtClean="0">
                  <a:latin typeface="Calibri" pitchFamily="34" charset="0"/>
                </a:rPr>
                <a:t>x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78053" y="2844754"/>
              <a:ext cx="1823881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45024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40563" y="1340768"/>
            <a:ext cx="635893" cy="8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/>
          <p:cNvGrpSpPr/>
          <p:nvPr/>
        </p:nvGrpSpPr>
        <p:grpSpPr>
          <a:xfrm>
            <a:off x="6444208" y="1415246"/>
            <a:ext cx="2007840" cy="1077650"/>
            <a:chOff x="6526518" y="1703278"/>
            <a:chExt cx="2007840" cy="107765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6588224" y="2204864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 rot="19585085">
              <a:off x="6526518" y="1703278"/>
              <a:ext cx="2007840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</a:rPr>
                <a:t>x</a:t>
              </a:r>
              <a:r>
                <a:rPr lang="en-US" sz="2800" baseline="-25000" dirty="0" err="1" smtClean="0">
                  <a:solidFill>
                    <a:srgbClr val="0000FF"/>
                  </a:solidFill>
                  <a:latin typeface="Calibri" pitchFamily="34" charset="0"/>
                </a:rPr>
                <a:t>t</a:t>
              </a:r>
              <a:endParaRPr lang="en-US" sz="28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300192" y="2761183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b=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11963" y="2288631"/>
            <a:ext cx="1364968" cy="780329"/>
            <a:chOff x="6711963" y="2288631"/>
            <a:chExt cx="1364968" cy="780329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876256" y="2492896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 rot="19585085">
              <a:off x="6711963" y="2288631"/>
              <a:ext cx="1364968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 = f(</a:t>
              </a: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x</a:t>
              </a:r>
              <a:r>
                <a:rPr lang="en-US" baseline="-25000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t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)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7956376" y="980728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Oracle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79512" y="1074222"/>
            <a:ext cx="2568509" cy="491860"/>
            <a:chOff x="467544" y="1804753"/>
            <a:chExt cx="2429670" cy="366250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7544" y="1804753"/>
              <a:ext cx="242967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34204" y="1895990"/>
              <a:ext cx="82390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n. 2</a:t>
              </a:r>
              <a:r>
                <a:rPr lang="en-US" baseline="60000" dirty="0" smtClean="0">
                  <a:latin typeface="Calibri" pitchFamily="34" charset="0"/>
                  <a:sym typeface="Symbol"/>
                </a:rPr>
                <a:t>n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549915" y="3068960"/>
            <a:ext cx="3528392" cy="432048"/>
            <a:chOff x="3815916" y="2420888"/>
            <a:chExt cx="2657184" cy="432048"/>
          </a:xfrm>
        </p:grpSpPr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657184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at </a:t>
              </a:r>
              <a:r>
                <a:rPr lang="en-US" dirty="0" err="1" smtClean="0">
                  <a:latin typeface="Calibri" pitchFamily="34" charset="0"/>
                </a:rPr>
                <a:t>x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r>
                <a:rPr lang="en-US" dirty="0" smtClean="0">
                  <a:latin typeface="Calibri" pitchFamily="34" charset="0"/>
                </a:rPr>
                <a:t> is </a:t>
              </a:r>
              <a:r>
                <a:rPr lang="en-US" dirty="0" err="1" smtClean="0">
                  <a:latin typeface="Calibri" pitchFamily="34" charset="0"/>
                </a:rPr>
                <a:t>y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866981" y="2852936"/>
              <a:ext cx="22265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7884368" y="223622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f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</a:t>
            </a:r>
            <a:r>
              <a:rPr lang="en-US" sz="2000" baseline="-25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Func</a:t>
            </a:r>
            <a:r>
              <a:rPr lang="en-US" sz="2800" baseline="-25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n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87824" y="764704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512" y="3522494"/>
            <a:ext cx="2328213" cy="482570"/>
            <a:chOff x="251520" y="3099738"/>
            <a:chExt cx="2328213" cy="482570"/>
          </a:xfrm>
        </p:grpSpPr>
        <p:sp>
          <p:nvSpPr>
            <p:cNvPr id="34" name="Rectangle 33"/>
            <p:cNvSpPr/>
            <p:nvPr/>
          </p:nvSpPr>
          <p:spPr>
            <a:xfrm>
              <a:off x="251520" y="3099738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  <a:sym typeface="Symbol"/>
                </a:rPr>
                <a:t>KFunc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971600" y="3100898"/>
              <a:ext cx="1608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</a:t>
              </a:r>
              <a:r>
                <a:rPr lang="en-US" dirty="0">
                  <a:latin typeface="Calibri" pitchFamily="34" charset="0"/>
                  <a:sym typeface="Symbol"/>
                </a:rPr>
                <a:t>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2051720" y="3243754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2088162"/>
            <a:ext cx="72008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2132856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72200" y="3645024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b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512" y="4221088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07504" y="4787860"/>
            <a:ext cx="5760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D can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adaptively</a:t>
            </a:r>
            <a:r>
              <a:rPr lang="en-US" sz="2000" dirty="0" smtClean="0">
                <a:latin typeface="Calibri" pitchFamily="34" charset="0"/>
              </a:rPr>
              <a:t> asks its queries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07504" y="5291916"/>
            <a:ext cx="6696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D allowed to ask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polynomial number of queries</a:t>
            </a:r>
            <a:endParaRPr lang="en-US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3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4" grpId="0"/>
      <p:bldP spid="47" grpId="0"/>
      <p:bldP spid="77" grpId="0"/>
      <p:bldP spid="6" grpId="0"/>
      <p:bldP spid="43" grpId="0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Indistinguishability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Game for PRF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1907704" y="2977207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63888" y="2196153"/>
            <a:ext cx="2196244" cy="656590"/>
            <a:chOff x="3815916" y="2420888"/>
            <a:chExt cx="2196244" cy="656590"/>
          </a:xfrm>
        </p:grpSpPr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 	at x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1" y="3645024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/>
          <p:nvPr/>
        </p:nvGrpSpPr>
        <p:grpSpPr>
          <a:xfrm>
            <a:off x="179512" y="1074219"/>
            <a:ext cx="2568509" cy="491862"/>
            <a:chOff x="467544" y="1804754"/>
            <a:chExt cx="2429670" cy="366252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7544" y="1804754"/>
              <a:ext cx="242967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34204" y="1895993"/>
              <a:ext cx="82390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n. 2</a:t>
              </a:r>
              <a:r>
                <a:rPr lang="en-US" baseline="60000" dirty="0" smtClean="0">
                  <a:latin typeface="Calibri" pitchFamily="34" charset="0"/>
                  <a:sym typeface="Symbol"/>
                </a:rPr>
                <a:t>n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63888" y="3068960"/>
            <a:ext cx="2196244" cy="656590"/>
            <a:chOff x="3815916" y="2420888"/>
            <a:chExt cx="2196244" cy="656590"/>
          </a:xfrm>
        </p:grpSpPr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at x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  <a:r>
                <a:rPr lang="en-US" dirty="0" smtClean="0">
                  <a:latin typeface="Calibri" pitchFamily="34" charset="0"/>
                </a:rPr>
                <a:t> is y</a:t>
              </a:r>
              <a:r>
                <a:rPr lang="en-US" sz="2800" baseline="-25000" dirty="0" smtClean="0">
                  <a:latin typeface="Calibri" pitchFamily="34" charset="0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87824" y="764704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512" y="3522494"/>
            <a:ext cx="2222414" cy="461084"/>
            <a:chOff x="251520" y="3099738"/>
            <a:chExt cx="2222414" cy="461084"/>
          </a:xfrm>
        </p:grpSpPr>
        <p:sp>
          <p:nvSpPr>
            <p:cNvPr id="34" name="Rectangle 33"/>
            <p:cNvSpPr/>
            <p:nvPr/>
          </p:nvSpPr>
          <p:spPr>
            <a:xfrm>
              <a:off x="251520" y="3099738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  <a:sym typeface="Symbol"/>
                </a:rPr>
                <a:t>KFunc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971600" y="3100898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>
                  <a:latin typeface="Calibri" pitchFamily="34" charset="0"/>
                  <a:sym typeface="Symbol"/>
                </a:rPr>
                <a:t>   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2044091" y="3222268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088162"/>
            <a:ext cx="72008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132856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72200" y="3645024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444208" y="3140968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b= 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164288" y="3363089"/>
            <a:ext cx="1368152" cy="587779"/>
            <a:chOff x="6813042" y="3921341"/>
            <a:chExt cx="1368152" cy="58777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 rot="1628310">
              <a:off x="6813042" y="3921341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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R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400" y="4286071"/>
            <a:ext cx="576064" cy="7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6744872" y="4242574"/>
            <a:ext cx="1300751" cy="589047"/>
            <a:chOff x="6600856" y="4509120"/>
            <a:chExt cx="1300751" cy="58904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804248" y="4509120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 rot="1628310">
              <a:off x="6600856" y="4698057"/>
              <a:ext cx="13007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y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= </a:t>
              </a: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F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(x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316416" y="4962654"/>
            <a:ext cx="64807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227502" y="3954542"/>
            <a:ext cx="1584048" cy="460403"/>
            <a:chOff x="7020272" y="4077072"/>
            <a:chExt cx="1584048" cy="460403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 rot="1628310">
              <a:off x="7236168" y="4137365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endParaRPr lang="en-US" sz="2800" baseline="-25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512" y="537321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Indistinguishability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Game for PRF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1" y="3645024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2987824" y="764704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2088162"/>
            <a:ext cx="72008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372200" y="3645024"/>
            <a:ext cx="319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b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6444208" y="3140968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b= 1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164288" y="3363089"/>
            <a:ext cx="1368152" cy="587779"/>
            <a:chOff x="6813042" y="3921341"/>
            <a:chExt cx="1368152" cy="587779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 rot="1628310">
              <a:off x="6813042" y="3921341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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R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00" y="4286071"/>
            <a:ext cx="576064" cy="7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" name="Group 49"/>
          <p:cNvGrpSpPr/>
          <p:nvPr/>
        </p:nvGrpSpPr>
        <p:grpSpPr>
          <a:xfrm>
            <a:off x="6744872" y="4242574"/>
            <a:ext cx="1300751" cy="589047"/>
            <a:chOff x="6600856" y="4509120"/>
            <a:chExt cx="1300751" cy="58904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804248" y="4509120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 rot="1628310">
              <a:off x="6600856" y="4698057"/>
              <a:ext cx="13007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y</a:t>
              </a:r>
              <a:r>
                <a:rPr lang="en-US" sz="2000" baseline="-25000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= </a:t>
              </a: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F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(</a:t>
              </a: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sz="2000" baseline="-25000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316416" y="4962654"/>
            <a:ext cx="64807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227502" y="3954542"/>
            <a:ext cx="1584048" cy="460403"/>
            <a:chOff x="7020272" y="4077072"/>
            <a:chExt cx="1584048" cy="460403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 rot="1628310">
              <a:off x="7236168" y="4137365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sz="2000" baseline="-25000" dirty="0" err="1">
                  <a:solidFill>
                    <a:srgbClr val="FF0000"/>
                  </a:solidFill>
                  <a:latin typeface="Calibri" pitchFamily="34" charset="0"/>
                </a:rPr>
                <a:t>t</a:t>
              </a:r>
              <a:endParaRPr lang="en-US" sz="2800" baseline="-25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259904" y="5507940"/>
            <a:ext cx="5760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D can 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adaptively</a:t>
            </a:r>
            <a:r>
              <a:rPr lang="en-US" sz="2000" dirty="0" smtClean="0">
                <a:latin typeface="Calibri" pitchFamily="34" charset="0"/>
              </a:rPr>
              <a:t> asks its queries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259904" y="6011996"/>
            <a:ext cx="6696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D allowed to ask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polynomial number of queries</a:t>
            </a:r>
            <a:endParaRPr lang="en-US" sz="2000" dirty="0" smtClean="0">
              <a:latin typeface="Calibr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512" y="537321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48"/>
          <p:cNvGrpSpPr/>
          <p:nvPr/>
        </p:nvGrpSpPr>
        <p:grpSpPr>
          <a:xfrm>
            <a:off x="179512" y="1074219"/>
            <a:ext cx="2568509" cy="491862"/>
            <a:chOff x="467544" y="1804754"/>
            <a:chExt cx="2429670" cy="366252"/>
          </a:xfrm>
        </p:grpSpPr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67544" y="1804754"/>
              <a:ext cx="242967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 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2034204" y="1895993"/>
              <a:ext cx="823900" cy="27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n. 2</a:t>
              </a:r>
              <a:r>
                <a:rPr lang="en-US" baseline="60000" dirty="0" smtClean="0">
                  <a:latin typeface="Calibri" pitchFamily="34" charset="0"/>
                  <a:sym typeface="Symbol"/>
                </a:rPr>
                <a:t>n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65" name="Group 2"/>
          <p:cNvGrpSpPr/>
          <p:nvPr/>
        </p:nvGrpSpPr>
        <p:grpSpPr>
          <a:xfrm>
            <a:off x="179512" y="3522494"/>
            <a:ext cx="2275314" cy="482570"/>
            <a:chOff x="251520" y="3099738"/>
            <a:chExt cx="2275314" cy="482570"/>
          </a:xfrm>
        </p:grpSpPr>
        <p:sp>
          <p:nvSpPr>
            <p:cNvPr id="66" name="Rectangle 33"/>
            <p:cNvSpPr/>
            <p:nvPr/>
          </p:nvSpPr>
          <p:spPr>
            <a:xfrm>
              <a:off x="251520" y="3099738"/>
              <a:ext cx="8322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  <a:sym typeface="Symbol"/>
                </a:rPr>
                <a:t>KFunc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1"/>
            <p:cNvSpPr/>
            <p:nvPr/>
          </p:nvSpPr>
          <p:spPr>
            <a:xfrm>
              <a:off x="971600" y="3100898"/>
              <a:ext cx="1555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</a:t>
              </a:r>
              <a:r>
                <a:rPr lang="en-US" dirty="0">
                  <a:latin typeface="Calibri" pitchFamily="34" charset="0"/>
                  <a:sym typeface="Symbol"/>
                </a:rPr>
                <a:t>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2061984" y="3243754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1907704" y="2977207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grpSp>
        <p:nvGrpSpPr>
          <p:cNvPr id="70" name="Group 3"/>
          <p:cNvGrpSpPr/>
          <p:nvPr/>
        </p:nvGrpSpPr>
        <p:grpSpPr>
          <a:xfrm>
            <a:off x="3563888" y="2196153"/>
            <a:ext cx="2196244" cy="656590"/>
            <a:chOff x="3815916" y="2420888"/>
            <a:chExt cx="2196244" cy="656590"/>
          </a:xfrm>
        </p:grpSpPr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 	at </a:t>
              </a:r>
              <a:r>
                <a:rPr lang="en-US" dirty="0" err="1" smtClean="0">
                  <a:latin typeface="Calibri" pitchFamily="34" charset="0"/>
                </a:rPr>
                <a:t>x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72" name="Straight Arrow Connector 36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56"/>
          <p:cNvGrpSpPr/>
          <p:nvPr/>
        </p:nvGrpSpPr>
        <p:grpSpPr>
          <a:xfrm>
            <a:off x="3563888" y="3068960"/>
            <a:ext cx="2196244" cy="656590"/>
            <a:chOff x="3815916" y="2420888"/>
            <a:chExt cx="2196244" cy="656590"/>
          </a:xfrm>
        </p:grpSpPr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at </a:t>
              </a:r>
              <a:r>
                <a:rPr lang="en-US" dirty="0" err="1" smtClean="0">
                  <a:latin typeface="Calibri" pitchFamily="34" charset="0"/>
                </a:rPr>
                <a:t>x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r>
                <a:rPr lang="en-US" dirty="0" smtClean="0">
                  <a:latin typeface="Calibri" pitchFamily="34" charset="0"/>
                </a:rPr>
                <a:t> is </a:t>
              </a:r>
              <a:r>
                <a:rPr lang="en-US" dirty="0" err="1" smtClean="0">
                  <a:latin typeface="Calibri" pitchFamily="34" charset="0"/>
                </a:rPr>
                <a:t>y</a:t>
              </a:r>
              <a:r>
                <a:rPr lang="en-US" sz="2800" baseline="-25000" dirty="0" err="1" smtClean="0">
                  <a:latin typeface="Calibri" pitchFamily="34" charset="0"/>
                </a:rPr>
                <a:t>t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76" name="Straight Arrow Connector 72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27784" y="2132856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2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Outline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5576" y="2123564"/>
            <a:ext cx="4841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Pseudo-random Functions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1187460"/>
            <a:ext cx="58646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Introduction to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cpa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attack and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cpa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security 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536" y="1619508"/>
            <a:ext cx="6852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Look for assumption needed to construct a scheme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5577" y="2555612"/>
            <a:ext cx="1728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Definition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376" y="3828158"/>
            <a:ext cx="3818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Construction based on PRF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5576" y="2924944"/>
            <a:ext cx="48965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Non-trivial to construct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5576" y="3347700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Pseudo-random Permutation (Strong/weak variant)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413010" y="4284269"/>
            <a:ext cx="4141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cpa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-secure scheme from PRF 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413010" y="4801792"/>
            <a:ext cx="2532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Proof of security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8" name="Rectangle 11"/>
          <p:cNvSpPr/>
          <p:nvPr/>
        </p:nvSpPr>
        <p:spPr>
          <a:xfrm>
            <a:off x="419407" y="5235765"/>
            <a:ext cx="9081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Practical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cpa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-secure schemes from PRF/PRP/SPRP for long messages  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0"/>
          <p:cNvSpPr/>
          <p:nvPr/>
        </p:nvSpPr>
        <p:spPr>
          <a:xfrm>
            <a:off x="899592" y="5741210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SSL (Secure Sockets Layer) 3.0,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TLS (Transport Layer Security) 1.0</a:t>
            </a:r>
          </a:p>
        </p:txBody>
      </p:sp>
    </p:spTree>
    <p:extLst>
      <p:ext uri="{BB962C8B-B14F-4D97-AF65-F5344CB8AC3E}">
        <p14:creationId xmlns:p14="http://schemas.microsoft.com/office/powerpoint/2010/main" val="29325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20" grpId="0"/>
      <p:bldP spid="12" grpId="0"/>
      <p:bldP spid="16" grpId="0"/>
      <p:bldP spid="17" grpId="0"/>
      <p:bldP spid="11" grpId="0"/>
      <p:bldP spid="14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Modeling PRF as an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Indistinguishability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 Game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123728" y="2780928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76872"/>
            <a:ext cx="432048" cy="48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9" name="Group 48"/>
          <p:cNvGrpSpPr/>
          <p:nvPr/>
        </p:nvGrpSpPr>
        <p:grpSpPr>
          <a:xfrm>
            <a:off x="179512" y="1074214"/>
            <a:ext cx="2846184" cy="513355"/>
            <a:chOff x="467544" y="1804754"/>
            <a:chExt cx="2429670" cy="354613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7544" y="1804754"/>
              <a:ext cx="2429670" cy="25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Func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881360" y="1904242"/>
              <a:ext cx="823900" cy="25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n. 2</a:t>
              </a:r>
              <a:r>
                <a:rPr lang="en-US" baseline="60000" dirty="0" smtClean="0">
                  <a:latin typeface="Calibri" pitchFamily="34" charset="0"/>
                  <a:sym typeface="Symbol"/>
                </a:rPr>
                <a:t>n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451812" y="908720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79512" y="4077072"/>
            <a:ext cx="7468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Definition 3.25: F is a PRF if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for every PPT D there is an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negl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(n)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019908" y="3068960"/>
            <a:ext cx="2408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(x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sz="1600" dirty="0" smtClean="0">
                <a:latin typeface="Calibri" pitchFamily="34" charset="0"/>
                <a:sym typeface="Symbol"/>
              </a:rPr>
              <a:t>, y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sz="1600" dirty="0" smtClean="0">
                <a:latin typeface="Calibri" pitchFamily="34" charset="0"/>
                <a:sym typeface="Symbol"/>
              </a:rPr>
              <a:t>), (x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sz="1600" dirty="0" smtClean="0">
                <a:latin typeface="Calibri" pitchFamily="34" charset="0"/>
                <a:sym typeface="Symbol"/>
              </a:rPr>
              <a:t>, y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sz="1600" dirty="0" smtClean="0">
                <a:latin typeface="Calibri" pitchFamily="34" charset="0"/>
                <a:sym typeface="Symbol"/>
              </a:rPr>
              <a:t>),…, (</a:t>
            </a:r>
            <a:r>
              <a:rPr lang="en-US" sz="1600" dirty="0" err="1" smtClean="0">
                <a:latin typeface="Calibri" pitchFamily="34" charset="0"/>
                <a:sym typeface="Symbol"/>
              </a:rPr>
              <a:t>x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1600" dirty="0" smtClean="0">
                <a:latin typeface="Calibri" pitchFamily="34" charset="0"/>
                <a:sym typeface="Symbol"/>
              </a:rPr>
              <a:t>, </a:t>
            </a:r>
            <a:r>
              <a:rPr lang="en-US" sz="1600" dirty="0" err="1" smtClean="0">
                <a:latin typeface="Calibri" pitchFamily="34" charset="0"/>
                <a:sym typeface="Symbol"/>
              </a:rPr>
              <a:t>y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1600" dirty="0" smtClean="0">
                <a:latin typeface="Calibri" pitchFamily="34" charset="0"/>
                <a:sym typeface="Symbol"/>
              </a:rPr>
              <a:t>)</a:t>
            </a:r>
            <a:endParaRPr lang="en-US" sz="16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 rot="20554087">
            <a:off x="1812053" y="1376694"/>
            <a:ext cx="864096" cy="936104"/>
            <a:chOff x="2267744" y="1916832"/>
            <a:chExt cx="864096" cy="936104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267744" y="1916832"/>
              <a:ext cx="864096" cy="93610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 rot="2928393">
              <a:off x="2622267" y="2134543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?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35696" y="2404558"/>
            <a:ext cx="936104" cy="592394"/>
            <a:chOff x="2123728" y="2980622"/>
            <a:chExt cx="936104" cy="592394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2123728" y="2996952"/>
              <a:ext cx="936104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19542130">
              <a:off x="2350721" y="2980622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?</a:t>
              </a:r>
            </a:p>
          </p:txBody>
        </p:sp>
      </p:grp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228184" y="4818638"/>
            <a:ext cx="18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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negl</a:t>
            </a:r>
            <a:r>
              <a:rPr lang="en-US" sz="2400" dirty="0" smtClean="0">
                <a:latin typeface="Calibri" pitchFamily="34" charset="0"/>
                <a:sym typeface="Symbol"/>
              </a:rPr>
              <a:t>(n)</a:t>
            </a:r>
            <a:endParaRPr lang="en-US" sz="2400" dirty="0" smtClean="0">
              <a:latin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43608" y="4724563"/>
            <a:ext cx="2736304" cy="605681"/>
            <a:chOff x="1691680" y="4581128"/>
            <a:chExt cx="2736304" cy="605681"/>
          </a:xfrm>
        </p:grpSpPr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1691680" y="472514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Pr [D</a:t>
              </a:r>
              <a:r>
                <a:rPr lang="en-US" sz="2400" baseline="30000" dirty="0">
                  <a:solidFill>
                    <a:srgbClr val="0000FF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      (1</a:t>
              </a:r>
              <a:r>
                <a:rPr lang="en-US" sz="2400" baseline="30000" dirty="0" smtClean="0">
                  <a:solidFill>
                    <a:srgbClr val="0000FF"/>
                  </a:solidFill>
                  <a:latin typeface="Calibri" pitchFamily="34" charset="0"/>
                </a:rPr>
                <a:t>n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) = 1]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48136" y="4581128"/>
              <a:ext cx="639688" cy="379591"/>
              <a:chOff x="1844080" y="5970766"/>
              <a:chExt cx="639688" cy="379591"/>
            </a:xfrm>
          </p:grpSpPr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844080" y="5970766"/>
                <a:ext cx="639688" cy="379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F</a:t>
                </a:r>
                <a:r>
                  <a:rPr lang="en-US" sz="2800" baseline="-25000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k</a:t>
                </a:r>
                <a:r>
                  <a:rPr lang="en-US" dirty="0" smtClean="0">
                    <a:solidFill>
                      <a:srgbClr val="0000FF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195736" y="6120810"/>
                <a:ext cx="97246" cy="55237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115616" y="5268689"/>
            <a:ext cx="21962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uniformly random k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D‘s randomness 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3906180" y="4718303"/>
            <a:ext cx="2736304" cy="605681"/>
            <a:chOff x="1691680" y="4581128"/>
            <a:chExt cx="2736304" cy="605681"/>
          </a:xfrm>
        </p:grpSpPr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1691680" y="472514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Pr [D</a:t>
              </a:r>
              <a:r>
                <a:rPr lang="en-US" sz="2400" baseline="300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    (1</a:t>
              </a:r>
              <a:r>
                <a:rPr lang="en-US" sz="2400" baseline="30000" dirty="0" smtClean="0">
                  <a:solidFill>
                    <a:srgbClr val="FF0000"/>
                  </a:solidFill>
                  <a:latin typeface="Calibri" pitchFamily="34" charset="0"/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) = 1]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76128" y="4581128"/>
              <a:ext cx="639688" cy="369332"/>
              <a:chOff x="1772072" y="5970766"/>
              <a:chExt cx="639688" cy="369332"/>
            </a:xfrm>
          </p:grpSpPr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1772072" y="5970766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f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023749" y="6127582"/>
                <a:ext cx="45719" cy="6604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088904" y="5271970"/>
            <a:ext cx="29158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uniform choice of f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D’s randomness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491880" y="4725144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-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755576" y="4653136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5940152" y="4653136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251520" y="6258798"/>
            <a:ext cx="8712968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&gt;&gt; D  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sym typeface="Symbol"/>
              </a:rPr>
              <a:t>not given k </a:t>
            </a:r>
            <a:r>
              <a:rPr lang="en-US" dirty="0" smtClean="0">
                <a:latin typeface="Calibri" pitchFamily="34" charset="0"/>
                <a:sym typeface="Symbol"/>
              </a:rPr>
              <a:t>in the above game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20434" y="6258798"/>
            <a:ext cx="5416062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Calibri" pitchFamily="34" charset="0"/>
                <a:sym typeface="Symbol"/>
              </a:rPr>
              <a:t>--- otherwise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sym typeface="Symbol"/>
              </a:rPr>
              <a:t>D can distinguish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sym typeface="Symbol"/>
              </a:rPr>
              <a:t>with high probability</a:t>
            </a:r>
            <a:endParaRPr lang="en-US" sz="2800" baseline="30000" dirty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916832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" name="Group 40"/>
          <p:cNvGrpSpPr/>
          <p:nvPr/>
        </p:nvGrpSpPr>
        <p:grpSpPr>
          <a:xfrm>
            <a:off x="899592" y="3501008"/>
            <a:ext cx="1502334" cy="450633"/>
            <a:chOff x="971600" y="3100898"/>
            <a:chExt cx="1502334" cy="450633"/>
          </a:xfrm>
        </p:grpSpPr>
        <p:sp>
          <p:nvSpPr>
            <p:cNvPr id="43" name="Rectangle 42"/>
            <p:cNvSpPr/>
            <p:nvPr/>
          </p:nvSpPr>
          <p:spPr>
            <a:xfrm>
              <a:off x="971600" y="3100898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>
                  <a:latin typeface="Calibri" pitchFamily="34" charset="0"/>
                  <a:sym typeface="Symbol"/>
                </a:rPr>
                <a:t>   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2051720" y="3243754"/>
              <a:ext cx="411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4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4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512" y="400506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1302" y="3522494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  <a:sym typeface="Symbol"/>
              </a:rPr>
              <a:t>KFunc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3" grpId="0"/>
      <p:bldP spid="66" grpId="0"/>
      <p:bldP spid="72" grpId="0"/>
      <p:bldP spid="74" grpId="0"/>
      <p:bldP spid="75" grpId="0"/>
      <p:bldP spid="76" grpId="0"/>
      <p:bldP spid="77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Let’s Try to Construct a PRF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9" y="1124744"/>
            <a:ext cx="2024615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2564167" y="908720"/>
            <a:ext cx="63283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Example 3.26: Consider the following keyed function F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203848" y="1505109"/>
            <a:ext cx="1872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Input: x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155795" y="1527175"/>
            <a:ext cx="2440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Output: k </a:t>
            </a:r>
            <a:r>
              <a:rPr lang="en-US" sz="2400" dirty="0" smtClean="0">
                <a:latin typeface="Calibri" pitchFamily="34" charset="0"/>
                <a:sym typeface="Symbol"/>
              </a:rPr>
              <a:t> x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3563888" y="1844824"/>
            <a:ext cx="4608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length-preserving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240360" y="2348880"/>
            <a:ext cx="57961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For any x,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</a:rPr>
              <a:t>uniformly random output </a:t>
            </a:r>
            <a:r>
              <a:rPr lang="en-US" sz="2400" dirty="0" smtClean="0">
                <a:latin typeface="Calibri" pitchFamily="34" charset="0"/>
              </a:rPr>
              <a:t>(if k is uniformly random)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95956" y="2636912"/>
            <a:ext cx="1427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F is a PRF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259632" y="4201343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3645024"/>
            <a:ext cx="432048" cy="48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Group 58"/>
          <p:cNvGrpSpPr/>
          <p:nvPr/>
        </p:nvGrpSpPr>
        <p:grpSpPr>
          <a:xfrm>
            <a:off x="3491880" y="3699610"/>
            <a:ext cx="2196244" cy="656590"/>
            <a:chOff x="3815916" y="2420888"/>
            <a:chExt cx="2196244" cy="656590"/>
          </a:xfrm>
        </p:grpSpPr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 	at x</a:t>
              </a:r>
              <a:r>
                <a:rPr lang="en-US" sz="2800" baseline="-25000" dirty="0">
                  <a:latin typeface="Calibri" pitchFamily="34" charset="0"/>
                </a:rPr>
                <a:t>1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491880" y="4572417"/>
            <a:ext cx="2196244" cy="656590"/>
            <a:chOff x="3815916" y="2420888"/>
            <a:chExt cx="2196244" cy="656590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at x</a:t>
              </a:r>
              <a:r>
                <a:rPr lang="en-US" sz="2800" baseline="-25000" dirty="0">
                  <a:latin typeface="Calibri" pitchFamily="34" charset="0"/>
                </a:rPr>
                <a:t>1</a:t>
              </a:r>
              <a:r>
                <a:rPr lang="en-US" dirty="0" smtClean="0">
                  <a:latin typeface="Calibri" pitchFamily="34" charset="0"/>
                </a:rPr>
                <a:t> is y</a:t>
              </a:r>
              <a:r>
                <a:rPr lang="en-US" sz="2800" baseline="-25000" dirty="0">
                  <a:latin typeface="Calibri" pitchFamily="34" charset="0"/>
                </a:rPr>
                <a:t>1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3527884" y="3717032"/>
            <a:ext cx="2196244" cy="656590"/>
            <a:chOff x="3815916" y="2420888"/>
            <a:chExt cx="2196244" cy="656590"/>
          </a:xfrm>
        </p:grpSpPr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 	at x</a:t>
              </a:r>
              <a:r>
                <a:rPr lang="en-US" sz="2800" baseline="-25000" dirty="0">
                  <a:latin typeface="Calibri" pitchFamily="34" charset="0"/>
                </a:rPr>
                <a:t>2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3527884" y="4589839"/>
            <a:ext cx="2196244" cy="656590"/>
            <a:chOff x="3815916" y="2420888"/>
            <a:chExt cx="2196244" cy="656590"/>
          </a:xfrm>
        </p:grpSpPr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3815916" y="2420888"/>
              <a:ext cx="2196244" cy="656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Value of the function   at x</a:t>
              </a:r>
              <a:r>
                <a:rPr lang="en-US" sz="2800" baseline="-25000" dirty="0">
                  <a:latin typeface="Calibri" pitchFamily="34" charset="0"/>
                </a:rPr>
                <a:t>2</a:t>
              </a:r>
              <a:r>
                <a:rPr lang="en-US" dirty="0" smtClean="0">
                  <a:latin typeface="Calibri" pitchFamily="34" charset="0"/>
                </a:rPr>
                <a:t> is y</a:t>
              </a:r>
              <a:r>
                <a:rPr lang="en-US" sz="2800" baseline="-25000" dirty="0">
                  <a:latin typeface="Calibri" pitchFamily="34" charset="0"/>
                </a:rPr>
                <a:t>2</a:t>
              </a:r>
              <a:endParaRPr lang="en-US" sz="2800" baseline="-25000" dirty="0" smtClean="0">
                <a:latin typeface="Calibri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076328" y="2708920"/>
              <a:ext cx="157579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005064"/>
            <a:ext cx="504056" cy="712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5" y="4890646"/>
            <a:ext cx="288032" cy="45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6516216" y="4726885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b= 1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7236296" y="4587225"/>
            <a:ext cx="1368152" cy="587779"/>
            <a:chOff x="6813042" y="3921341"/>
            <a:chExt cx="1368152" cy="58777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 rot="1628310">
              <a:off x="6813042" y="3921341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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R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 {0,1}</a:t>
              </a:r>
              <a:r>
                <a:rPr lang="en-US" sz="2800" baseline="30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n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44408" y="5510207"/>
            <a:ext cx="576064" cy="74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" name="Group 95"/>
          <p:cNvGrpSpPr/>
          <p:nvPr/>
        </p:nvGrpSpPr>
        <p:grpSpPr>
          <a:xfrm>
            <a:off x="6816880" y="5466710"/>
            <a:ext cx="1300751" cy="589047"/>
            <a:chOff x="6600856" y="4509120"/>
            <a:chExt cx="1300751" cy="589047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6804248" y="4509120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 rot="1628310">
              <a:off x="6600856" y="4698057"/>
              <a:ext cx="13007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y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i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= </a:t>
              </a:r>
              <a:r>
                <a:rPr lang="en-US" sz="2000" dirty="0" err="1" smtClean="0">
                  <a:solidFill>
                    <a:srgbClr val="FF0000"/>
                  </a:solidFill>
                  <a:latin typeface="Calibri" pitchFamily="34" charset="0"/>
                </a:rPr>
                <a:t>F</a:t>
              </a:r>
              <a:r>
                <a:rPr lang="en-US" sz="2000" baseline="-25000" dirty="0" err="1" smtClean="0">
                  <a:solidFill>
                    <a:srgbClr val="FF0000"/>
                  </a:solidFill>
                  <a:latin typeface="Calibri" pitchFamily="34" charset="0"/>
                </a:rPr>
                <a:t>k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(x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</a:rPr>
                <a:t>i</a:t>
              </a: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)</a:t>
              </a:r>
              <a:endParaRPr lang="en-US" sz="2800" baseline="30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8388424" y="6186790"/>
            <a:ext cx="648072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sz="28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7299510" y="5178678"/>
            <a:ext cx="1584048" cy="460403"/>
            <a:chOff x="7020272" y="4077072"/>
            <a:chExt cx="1584048" cy="460403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7020272" y="4077072"/>
              <a:ext cx="792088" cy="432048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 rot="1628310">
              <a:off x="7236168" y="4137365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sz="2000" baseline="-25000" dirty="0" smtClean="0">
                  <a:solidFill>
                    <a:srgbClr val="FF0000"/>
                  </a:solidFill>
                  <a:latin typeface="Calibri" pitchFamily="34" charset="0"/>
                </a:rPr>
                <a:t>i</a:t>
              </a:r>
              <a:endParaRPr lang="en-US" sz="2800" baseline="-25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0563" y="3100318"/>
            <a:ext cx="635893" cy="84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4" name="Group 103"/>
          <p:cNvGrpSpPr/>
          <p:nvPr/>
        </p:nvGrpSpPr>
        <p:grpSpPr>
          <a:xfrm>
            <a:off x="6660232" y="2567374"/>
            <a:ext cx="2007840" cy="1077650"/>
            <a:chOff x="6526518" y="1703278"/>
            <a:chExt cx="2007840" cy="1077650"/>
          </a:xfrm>
        </p:grpSpPr>
        <p:cxnSp>
          <p:nvCxnSpPr>
            <p:cNvPr id="105" name="Straight Arrow Connector 104"/>
            <p:cNvCxnSpPr/>
            <p:nvPr/>
          </p:nvCxnSpPr>
          <p:spPr>
            <a:xfrm flipV="1">
              <a:off x="6588224" y="2204864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 rot="19585085">
              <a:off x="6526518" y="1703278"/>
              <a:ext cx="2007840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x</a:t>
              </a:r>
              <a:r>
                <a:rPr lang="en-US" sz="2800" baseline="-25000" dirty="0" smtClean="0">
                  <a:solidFill>
                    <a:srgbClr val="0000FF"/>
                  </a:solidFill>
                  <a:latin typeface="Calibri" pitchFamily="34" charset="0"/>
                </a:rPr>
                <a:t>i</a:t>
              </a:r>
            </a:p>
          </p:txBody>
        </p:sp>
      </p:grpSp>
      <p:sp>
        <p:nvSpPr>
          <p:cNvPr id="107" name="Text Box 7"/>
          <p:cNvSpPr txBox="1">
            <a:spLocks noChangeArrowheads="1"/>
          </p:cNvSpPr>
          <p:nvPr/>
        </p:nvSpPr>
        <p:spPr bwMode="auto">
          <a:xfrm>
            <a:off x="6516216" y="3913311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b= 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6927987" y="3440759"/>
            <a:ext cx="1364968" cy="780329"/>
            <a:chOff x="6711963" y="2288631"/>
            <a:chExt cx="1364968" cy="780329"/>
          </a:xfrm>
        </p:grpSpPr>
        <p:cxnSp>
          <p:nvCxnSpPr>
            <p:cNvPr id="109" name="Straight Arrow Connector 108"/>
            <p:cNvCxnSpPr/>
            <p:nvPr/>
          </p:nvCxnSpPr>
          <p:spPr>
            <a:xfrm flipV="1">
              <a:off x="6876256" y="2492896"/>
              <a:ext cx="86409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 rot="19585085">
              <a:off x="6711963" y="2288631"/>
              <a:ext cx="1364968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y</a:t>
              </a:r>
              <a:r>
                <a:rPr lang="en-US" sz="2400" baseline="-25000" dirty="0" err="1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i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 = f(x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i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)</a:t>
              </a:r>
              <a:endParaRPr lang="en-US" sz="28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8172400" y="2730406"/>
            <a:ext cx="864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Oracle</a:t>
            </a: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7884368" y="399577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f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</a:t>
            </a:r>
            <a:r>
              <a:rPr lang="en-US" sz="2000" baseline="-25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R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Func</a:t>
            </a:r>
            <a:r>
              <a:rPr lang="en-US" sz="2800" baseline="-25000" dirty="0" err="1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n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1547664" y="4561383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(x</a:t>
            </a:r>
            <a:r>
              <a:rPr lang="en-US" sz="1600" baseline="-25000" dirty="0" smtClean="0">
                <a:latin typeface="Calibri" pitchFamily="34" charset="0"/>
              </a:rPr>
              <a:t>1</a:t>
            </a:r>
            <a:r>
              <a:rPr lang="en-US" sz="1600" dirty="0" smtClean="0">
                <a:latin typeface="Calibri" pitchFamily="34" charset="0"/>
              </a:rPr>
              <a:t>, y</a:t>
            </a:r>
            <a:r>
              <a:rPr lang="en-US" sz="1600" baseline="-25000" dirty="0" smtClean="0">
                <a:latin typeface="Calibri" pitchFamily="34" charset="0"/>
              </a:rPr>
              <a:t>1</a:t>
            </a:r>
            <a:r>
              <a:rPr lang="en-US" sz="1600" dirty="0" smtClean="0">
                <a:latin typeface="Calibri" pitchFamily="34" charset="0"/>
              </a:rPr>
              <a:t>), (x</a:t>
            </a:r>
            <a:r>
              <a:rPr lang="en-US" sz="1600" baseline="-25000" dirty="0" smtClean="0">
                <a:latin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</a:rPr>
              <a:t>, y</a:t>
            </a:r>
            <a:r>
              <a:rPr lang="en-US" sz="1600" baseline="-25000" dirty="0" smtClean="0">
                <a:latin typeface="Calibri" pitchFamily="34" charset="0"/>
              </a:rPr>
              <a:t>2</a:t>
            </a:r>
            <a:r>
              <a:rPr lang="en-US" sz="1600" dirty="0" smtClean="0">
                <a:latin typeface="Calibri" pitchFamily="34" charset="0"/>
              </a:rPr>
              <a:t>)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1520" y="4978820"/>
            <a:ext cx="1494425" cy="610420"/>
            <a:chOff x="5957895" y="2170508"/>
            <a:chExt cx="1494425" cy="610420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6149895" y="2204864"/>
              <a:ext cx="1302425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7"/>
            <p:cNvSpPr txBox="1">
              <a:spLocks noChangeArrowheads="1"/>
            </p:cNvSpPr>
            <p:nvPr/>
          </p:nvSpPr>
          <p:spPr bwMode="auto">
            <a:xfrm rot="20163738">
              <a:off x="5957895" y="2170508"/>
              <a:ext cx="1424033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x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x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=y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 y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2</a:t>
              </a:r>
              <a:endParaRPr lang="en-US" sz="2800" baseline="-25000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627784" y="5085184"/>
            <a:ext cx="1628718" cy="576064"/>
            <a:chOff x="6948264" y="2124472"/>
            <a:chExt cx="1628718" cy="57606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6948264" y="2124472"/>
              <a:ext cx="1224136" cy="576064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 rot="1570676">
              <a:off x="7024043" y="2176962"/>
              <a:ext cx="1552939" cy="379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x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x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2</a:t>
              </a:r>
              <a:r>
                <a:rPr lang="en-US" dirty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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y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 y</a:t>
              </a:r>
              <a:r>
                <a:rPr lang="en-US" baseline="-25000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2</a:t>
              </a:r>
              <a:endParaRPr lang="en-US" sz="28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120" name="Text Box 7"/>
          <p:cNvSpPr txBox="1">
            <a:spLocks noChangeArrowheads="1"/>
          </p:cNvSpPr>
          <p:nvPr/>
        </p:nvSpPr>
        <p:spPr bwMode="auto">
          <a:xfrm>
            <a:off x="187426" y="5661248"/>
            <a:ext cx="423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21" name="Text Box 7"/>
          <p:cNvSpPr txBox="1">
            <a:spLocks noChangeArrowheads="1"/>
          </p:cNvSpPr>
          <p:nvPr/>
        </p:nvSpPr>
        <p:spPr bwMode="auto">
          <a:xfrm>
            <a:off x="3924022" y="5579948"/>
            <a:ext cx="423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0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323528" y="6001543"/>
            <a:ext cx="5834566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If D interacted with a keyed </a:t>
            </a:r>
            <a:r>
              <a:rPr lang="en-US" dirty="0" err="1" smtClean="0">
                <a:latin typeface="Calibri" pitchFamily="34" charset="0"/>
              </a:rPr>
              <a:t>F</a:t>
            </a:r>
            <a:r>
              <a:rPr lang="en-US" sz="2800" baseline="-25000" dirty="0" err="1" smtClean="0">
                <a:latin typeface="Calibri" pitchFamily="34" charset="0"/>
              </a:rPr>
              <a:t>k</a:t>
            </a:r>
            <a:endParaRPr lang="en-US" sz="2800" baseline="-25000" dirty="0" smtClean="0">
              <a:latin typeface="Calibri" pitchFamily="34" charset="0"/>
            </a:endParaRPr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897674" y="6402814"/>
            <a:ext cx="5834566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D outputs 1 with probability 1</a:t>
            </a:r>
            <a:endParaRPr lang="en-US" sz="2800" baseline="-25000" dirty="0" smtClean="0">
              <a:latin typeface="Calibri" pitchFamily="34" charset="0"/>
            </a:endParaRPr>
          </a:p>
        </p:txBody>
      </p:sp>
      <p:sp>
        <p:nvSpPr>
          <p:cNvPr id="124" name="Text Box 7"/>
          <p:cNvSpPr txBox="1">
            <a:spLocks noChangeArrowheads="1"/>
          </p:cNvSpPr>
          <p:nvPr/>
        </p:nvSpPr>
        <p:spPr bwMode="auto">
          <a:xfrm>
            <a:off x="323528" y="6001543"/>
            <a:ext cx="5834566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</a:rPr>
              <a:t>If D interacted with a random function</a:t>
            </a:r>
            <a:endParaRPr lang="en-US" sz="2800" baseline="-25000" dirty="0" smtClean="0">
              <a:latin typeface="Calibri" pitchFamily="34" charset="0"/>
            </a:endParaRPr>
          </a:p>
        </p:txBody>
      </p:sp>
      <p:sp>
        <p:nvSpPr>
          <p:cNvPr id="125" name="Text Box 7"/>
          <p:cNvSpPr txBox="1">
            <a:spLocks noChangeArrowheads="1"/>
          </p:cNvSpPr>
          <p:nvPr/>
        </p:nvSpPr>
        <p:spPr bwMode="auto">
          <a:xfrm>
            <a:off x="897674" y="6402814"/>
            <a:ext cx="5834566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itchFamily="2" charset="2"/>
              <a:buChar char="Ø"/>
            </a:pPr>
            <a:r>
              <a:rPr lang="en-US" dirty="0" smtClean="0">
                <a:latin typeface="Calibri" pitchFamily="34" charset="0"/>
              </a:rPr>
              <a:t>D outputs 1 only if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f(x</a:t>
            </a:r>
            <a:r>
              <a:rPr lang="en-US" sz="2400" baseline="-25000" dirty="0" smtClean="0">
                <a:solidFill>
                  <a:srgbClr val="0000FF"/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) = f(x</a:t>
            </a:r>
            <a:r>
              <a:rPr lang="en-US" sz="2400" baseline="-25000" dirty="0" smtClean="0">
                <a:solidFill>
                  <a:srgbClr val="0000FF"/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 x</a:t>
            </a:r>
            <a:r>
              <a:rPr lang="en-US" sz="2400" baseline="-25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1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  x</a:t>
            </a:r>
            <a:r>
              <a:rPr lang="en-US" sz="2800" baseline="-25000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sym typeface="Symbol"/>
              </a:rPr>
              <a:t> </a:t>
            </a:r>
            <a:r>
              <a:rPr lang="en-US" dirty="0" smtClean="0">
                <a:latin typeface="Calibri" pitchFamily="34" charset="0"/>
                <a:sym typeface="Symbol"/>
              </a:rPr>
              <a:t>--- </a:t>
            </a:r>
            <a:r>
              <a:rPr lang="en-US" dirty="0" err="1" smtClean="0">
                <a:latin typeface="Calibri" pitchFamily="34" charset="0"/>
                <a:sym typeface="Symbol"/>
              </a:rPr>
              <a:t>prob</a:t>
            </a:r>
            <a:r>
              <a:rPr lang="en-US" dirty="0" smtClean="0">
                <a:latin typeface="Calibri" pitchFamily="34" charset="0"/>
                <a:sym typeface="Symbol"/>
              </a:rPr>
              <a:t>: 2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-n</a:t>
            </a:r>
            <a:endParaRPr lang="en-US" sz="2800" baseline="30000" dirty="0" smtClean="0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23528" y="6053807"/>
            <a:ext cx="5976664" cy="718339"/>
            <a:chOff x="7668344" y="188640"/>
            <a:chExt cx="5976664" cy="718339"/>
          </a:xfrm>
        </p:grpSpPr>
        <p:grpSp>
          <p:nvGrpSpPr>
            <p:cNvPr id="126" name="Group 125"/>
            <p:cNvGrpSpPr/>
            <p:nvPr/>
          </p:nvGrpSpPr>
          <p:grpSpPr>
            <a:xfrm>
              <a:off x="7956376" y="188640"/>
              <a:ext cx="2736304" cy="605681"/>
              <a:chOff x="1691680" y="4581128"/>
              <a:chExt cx="2736304" cy="605681"/>
            </a:xfrm>
          </p:grpSpPr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1691680" y="4725144"/>
                <a:ext cx="273630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0000FF"/>
                    </a:solidFill>
                    <a:latin typeface="Calibri" pitchFamily="34" charset="0"/>
                  </a:rPr>
                  <a:t>Pr [D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Calibri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alibri" pitchFamily="34" charset="0"/>
                  </a:rPr>
                  <a:t>      (1</a:t>
                </a:r>
                <a:r>
                  <a:rPr lang="en-US" sz="2400" baseline="30000" dirty="0" smtClean="0">
                    <a:solidFill>
                      <a:srgbClr val="0000FF"/>
                    </a:solidFill>
                    <a:latin typeface="Calibri" pitchFamily="34" charset="0"/>
                  </a:rPr>
                  <a:t>n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alibri" pitchFamily="34" charset="0"/>
                  </a:rPr>
                  <a:t>) = 1]</a:t>
                </a: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2348136" y="4581128"/>
                <a:ext cx="639688" cy="379591"/>
                <a:chOff x="1844080" y="5970766"/>
                <a:chExt cx="639688" cy="379591"/>
              </a:xfrm>
            </p:grpSpPr>
            <p:sp>
              <p:nvSpPr>
                <p:cNvPr id="12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844080" y="5970766"/>
                  <a:ext cx="639688" cy="3795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 err="1" smtClean="0">
                      <a:solidFill>
                        <a:srgbClr val="0000FF"/>
                      </a:solidFill>
                      <a:latin typeface="Calibri" pitchFamily="34" charset="0"/>
                    </a:rPr>
                    <a:t>F</a:t>
                  </a:r>
                  <a:r>
                    <a:rPr lang="en-US" sz="2800" baseline="-25000" dirty="0" err="1" smtClean="0">
                      <a:solidFill>
                        <a:srgbClr val="0000FF"/>
                      </a:solidFill>
                      <a:latin typeface="Calibri" pitchFamily="34" charset="0"/>
                    </a:rPr>
                    <a:t>k</a:t>
                  </a:r>
                  <a:r>
                    <a:rPr lang="en-US" dirty="0" smtClean="0">
                      <a:solidFill>
                        <a:srgbClr val="0000FF"/>
                      </a:solidFill>
                      <a:latin typeface="Calibri" pitchFamily="34" charset="0"/>
                    </a:rPr>
                    <a:t>( )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222025" y="6082263"/>
                  <a:ext cx="45719" cy="82751"/>
                </a:xfrm>
                <a:prstGeom prst="ellipse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0000FF"/>
                    </a:solidFill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131" name="Group 130"/>
            <p:cNvGrpSpPr/>
            <p:nvPr/>
          </p:nvGrpSpPr>
          <p:grpSpPr>
            <a:xfrm>
              <a:off x="10908704" y="188640"/>
              <a:ext cx="2736304" cy="605681"/>
              <a:chOff x="1691680" y="4581128"/>
              <a:chExt cx="2736304" cy="605681"/>
            </a:xfrm>
          </p:grpSpPr>
          <p:sp>
            <p:nvSpPr>
              <p:cNvPr id="132" name="Text Box 7"/>
              <p:cNvSpPr txBox="1">
                <a:spLocks noChangeArrowheads="1"/>
              </p:cNvSpPr>
              <p:nvPr/>
            </p:nvSpPr>
            <p:spPr bwMode="auto">
              <a:xfrm>
                <a:off x="1691680" y="4725144"/>
                <a:ext cx="273630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Pr [D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    (1</a:t>
                </a:r>
                <a:r>
                  <a:rPr lang="en-US" sz="2400" baseline="30000" dirty="0" smtClean="0">
                    <a:solidFill>
                      <a:srgbClr val="FF0000"/>
                    </a:solidFill>
                    <a:latin typeface="Calibri" pitchFamily="34" charset="0"/>
                  </a:rPr>
                  <a:t>n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) = 1]</a:t>
                </a:r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276128" y="4581128"/>
                <a:ext cx="639688" cy="369332"/>
                <a:chOff x="1772072" y="5970766"/>
                <a:chExt cx="639688" cy="369332"/>
              </a:xfrm>
            </p:grpSpPr>
            <p:sp>
              <p:nvSpPr>
                <p:cNvPr id="13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72072" y="5970766"/>
                  <a:ext cx="63968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f</a:t>
                  </a:r>
                  <a:r>
                    <a:rPr lang="en-US" dirty="0" smtClean="0">
                      <a:solidFill>
                        <a:srgbClr val="FF0000"/>
                      </a:solidFill>
                      <a:latin typeface="Calibri" pitchFamily="34" charset="0"/>
                    </a:rPr>
                    <a:t>( )</a:t>
                  </a:r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1979712" y="6093296"/>
                  <a:ext cx="45719" cy="82751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36" name="Text Box 7"/>
            <p:cNvSpPr txBox="1">
              <a:spLocks noChangeArrowheads="1"/>
            </p:cNvSpPr>
            <p:nvPr/>
          </p:nvSpPr>
          <p:spPr bwMode="auto">
            <a:xfrm>
              <a:off x="10404648" y="260648"/>
              <a:ext cx="2880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3600" dirty="0" smtClean="0">
                  <a:latin typeface="Calibri" pitchFamily="34" charset="0"/>
                </a:rPr>
                <a:t>-</a:t>
              </a: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7668344" y="188640"/>
              <a:ext cx="2880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3600" dirty="0" smtClean="0">
                  <a:latin typeface="Calibri" pitchFamily="34" charset="0"/>
                </a:rPr>
                <a:t>|</a:t>
              </a: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12852920" y="188640"/>
              <a:ext cx="28803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3600" dirty="0" smtClean="0">
                  <a:latin typeface="Calibri" pitchFamily="34" charset="0"/>
                </a:rPr>
                <a:t>|</a:t>
              </a:r>
            </a:p>
          </p:txBody>
        </p:sp>
      </p:grp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5724128" y="6166465"/>
            <a:ext cx="1656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 = 1 – 2</a:t>
            </a:r>
            <a:r>
              <a:rPr lang="en-US" sz="2400" baseline="30000" dirty="0" smtClean="0">
                <a:latin typeface="Calibri" pitchFamily="34" charset="0"/>
              </a:rPr>
              <a:t>-n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3981"/>
            <a:ext cx="2088232" cy="1660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 Box 7"/>
          <p:cNvSpPr txBox="1">
            <a:spLocks noChangeArrowheads="1"/>
          </p:cNvSpPr>
          <p:nvPr/>
        </p:nvSpPr>
        <p:spPr bwMode="auto">
          <a:xfrm>
            <a:off x="467544" y="2636912"/>
            <a:ext cx="2528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F is no way a PRF</a:t>
            </a:r>
            <a:endParaRPr lang="en-US" sz="2400" baseline="-25000" dirty="0" smtClean="0"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0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6" grpId="1"/>
      <p:bldP spid="54" grpId="0"/>
      <p:bldP spid="91" grpId="0"/>
      <p:bldP spid="99" grpId="0"/>
      <p:bldP spid="107" grpId="0"/>
      <p:bldP spid="111" grpId="0"/>
      <p:bldP spid="112" grpId="0"/>
      <p:bldP spid="113" grpId="0"/>
      <p:bldP spid="120" grpId="0"/>
      <p:bldP spid="121" grpId="0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39" grpId="0"/>
      <p:bldP spid="1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32048" y="116632"/>
            <a:ext cx="846043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Do PRFs exist?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23528" y="1023119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o proof…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55776" y="1043444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But we strongly believe they do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3528" y="154750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Didn’t we just say we believe something is true but don’t have a proof?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11760" y="2132856"/>
            <a:ext cx="4752528" cy="40011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Yet another Assumption: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PRFs exist.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1920" y="3284984"/>
            <a:ext cx="1209049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PRFs exist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924944"/>
            <a:ext cx="9144000" cy="7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37028" y="5157192"/>
            <a:ext cx="1254318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PRGs exist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6" name="Straight Arrow Connector 5"/>
          <p:cNvCxnSpPr>
            <a:endCxn id="2" idx="2"/>
          </p:cNvCxnSpPr>
          <p:nvPr/>
        </p:nvCxnSpPr>
        <p:spPr>
          <a:xfrm flipV="1">
            <a:off x="2771800" y="3685094"/>
            <a:ext cx="1684645" cy="147209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9119903">
            <a:off x="2128316" y="4270925"/>
            <a:ext cx="25824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</a:rPr>
              <a:t>Goldreich-Goldwasser-Micali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0171" y="5157192"/>
            <a:ext cx="2618281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Block Ciphers: DES, AES</a:t>
            </a:r>
            <a:endParaRPr lang="en-US" sz="2000" dirty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16560" y="3662328"/>
            <a:ext cx="2071664" cy="14948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175413">
            <a:off x="4518038" y="4307092"/>
            <a:ext cx="2715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Because no good distinguisher</a:t>
            </a:r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2120" y="5681573"/>
            <a:ext cx="1778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Highly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practical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3608" y="5687129"/>
            <a:ext cx="2016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Far from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practical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1760" y="2558553"/>
            <a:ext cx="2715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Later in the course……….</a:t>
            </a:r>
            <a:endParaRPr lang="en-US" sz="2000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08099" y="3579521"/>
            <a:ext cx="1735541" cy="150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627784" y="3848643"/>
            <a:ext cx="421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??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/>
      <p:bldP spid="10" grpId="0"/>
      <p:bldP spid="12" grpId="0" animBg="1"/>
      <p:bldP spid="2" grpId="0" animBg="1"/>
      <p:bldP spid="15" grpId="0" animBg="1"/>
      <p:bldP spid="7" grpId="0"/>
      <p:bldP spid="21" grpId="0" animBg="1"/>
      <p:bldP spid="25" grpId="0"/>
      <p:bldP spid="17" grpId="0"/>
      <p:bldP spid="27" grpId="0"/>
      <p:bldP spid="18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Pseudo Random Permutation (PRP)</a:t>
            </a:r>
            <a:endParaRPr lang="en-US" sz="33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451812" y="908720"/>
            <a:ext cx="3784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F: {0, 1}</a:t>
            </a:r>
            <a:r>
              <a:rPr lang="en-US" sz="24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sz="1600" dirty="0" smtClean="0">
                <a:latin typeface="Calibri" pitchFamily="34" charset="0"/>
                <a:sym typeface="Symbol"/>
              </a:rPr>
              <a:t> x {0, 1}</a:t>
            </a:r>
            <a:r>
              <a:rPr lang="en-US" sz="24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sz="1600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400" baseline="30000" dirty="0" smtClean="0">
                <a:latin typeface="Calibri" pitchFamily="34" charset="0"/>
                <a:sym typeface="Symbol"/>
              </a:rPr>
              <a:t>n</a:t>
            </a:r>
            <a:endParaRPr lang="en-US" sz="24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79513" y="1140958"/>
            <a:ext cx="7920880" cy="3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alibri" pitchFamily="34" charset="0"/>
                <a:sym typeface="Symbol"/>
              </a:rPr>
              <a:t>Perm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1600" dirty="0" smtClean="0">
                <a:latin typeface="Calibri" pitchFamily="34" charset="0"/>
                <a:sym typeface="Symbol"/>
              </a:rPr>
              <a:t> be the set of all permutations (i.e., bijections) on {0, 1}</a:t>
            </a:r>
            <a:r>
              <a:rPr lang="en-US" sz="1600" baseline="30000" dirty="0" smtClean="0">
                <a:latin typeface="Calibri" pitchFamily="34" charset="0"/>
                <a:sym typeface="Symbol"/>
              </a:rPr>
              <a:t>n</a:t>
            </a:r>
            <a:endParaRPr lang="en-US" sz="16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6512" y="414908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51182"/>
              </p:ext>
            </p:extLst>
          </p:nvPr>
        </p:nvGraphicFramePr>
        <p:xfrm>
          <a:off x="251520" y="1556792"/>
          <a:ext cx="208458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5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1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= 00000…0</a:t>
                      </a:r>
                      <a:endParaRPr lang="en-US" sz="1800" b="0" baseline="300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1800" baseline="-25000" dirty="0" smtClean="0"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1800" dirty="0" smtClean="0">
                          <a:latin typeface="Calibri" pitchFamily="34" charset="0"/>
                          <a:sym typeface="Symbol"/>
                        </a:rPr>
                        <a:t> = 00000…1</a:t>
                      </a:r>
                      <a:endParaRPr lang="en-US" sz="18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 smtClean="0">
                          <a:latin typeface="Calibri" pitchFamily="34" charset="0"/>
                          <a:sym typeface="Symbol"/>
                        </a:rPr>
                        <a:t>…</a:t>
                      </a:r>
                      <a:endParaRPr lang="en-US" sz="18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sym typeface="Symbol"/>
                        </a:rPr>
                        <a:t>x</a:t>
                      </a:r>
                      <a:r>
                        <a:rPr lang="en-US" sz="1800" baseline="-25000" dirty="0" smtClean="0"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1800" baseline="10000" dirty="0" smtClean="0">
                          <a:latin typeface="Calibri" pitchFamily="34" charset="0"/>
                          <a:sym typeface="Symbol"/>
                        </a:rPr>
                        <a:t>n</a:t>
                      </a:r>
                      <a:r>
                        <a:rPr lang="en-US" sz="1800" dirty="0" smtClean="0">
                          <a:latin typeface="Calibri" pitchFamily="34" charset="0"/>
                          <a:sym typeface="Symbol"/>
                        </a:rPr>
                        <a:t> = 11111… 1</a:t>
                      </a:r>
                      <a:endParaRPr lang="en-US" sz="1800" baseline="30000" dirty="0" smtClean="0">
                        <a:solidFill>
                          <a:srgbClr val="0000FF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55847"/>
              </p:ext>
            </p:extLst>
          </p:nvPr>
        </p:nvGraphicFramePr>
        <p:xfrm>
          <a:off x="2336107" y="1556792"/>
          <a:ext cx="23162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285">
                  <a:extLst>
                    <a:ext uri="{9D8B030D-6E8A-4147-A177-3AD203B41FA5}">
                      <a16:colId xmlns:a16="http://schemas.microsoft.com/office/drawing/2014/main" xmlns="" val="97727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possibilities</a:t>
                      </a:r>
                      <a:r>
                        <a:rPr lang="en-US" sz="1800" b="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 </a:t>
                      </a:r>
                      <a:endParaRPr lang="en-US" b="0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896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2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-1 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possibilities</a:t>
                      </a:r>
                      <a:endParaRPr lang="en-US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570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30000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280799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1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sym typeface="Symbol"/>
                        </a:rPr>
                        <a:t> possibility</a:t>
                      </a:r>
                      <a:endParaRPr lang="en-US" baseline="300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3529227"/>
                  </a:ext>
                </a:extLst>
              </a:tr>
            </a:tbl>
          </a:graphicData>
        </a:graphic>
      </p:graphicFrame>
      <p:sp>
        <p:nvSpPr>
          <p:cNvPr id="61" name="文本框 60"/>
          <p:cNvSpPr txBox="1"/>
          <p:nvPr/>
        </p:nvSpPr>
        <p:spPr>
          <a:xfrm>
            <a:off x="4865479" y="1595524"/>
            <a:ext cx="3070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</a:rPr>
              <a:t>The look-up table for each f has 2</a:t>
            </a:r>
            <a:r>
              <a:rPr lang="en-US" altLang="zh-CN" sz="1400" baseline="30000" dirty="0" smtClean="0">
                <a:latin typeface="Calibri" pitchFamily="34" charset="0"/>
              </a:rPr>
              <a:t>n</a:t>
            </a:r>
            <a:r>
              <a:rPr lang="en-US" altLang="zh-CN" sz="1400" dirty="0" smtClean="0">
                <a:latin typeface="Calibri" pitchFamily="34" charset="0"/>
              </a:rPr>
              <a:t> rows</a:t>
            </a:r>
            <a:endParaRPr lang="zh-CN" altLang="en-US" sz="1400" dirty="0">
              <a:latin typeface="Calibri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865479" y="1918949"/>
            <a:ext cx="25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</a:rPr>
              <a:t>Each row contains an n-bit string</a:t>
            </a:r>
            <a:endParaRPr lang="zh-CN" altLang="en-US" sz="1400" dirty="0">
              <a:latin typeface="Calibri" pitchFamily="3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857150" y="2259825"/>
            <a:ext cx="3674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Calibri" pitchFamily="34" charset="0"/>
              </a:rPr>
              <a:t>Entries in any two distinct rows must be </a:t>
            </a:r>
            <a:r>
              <a:rPr lang="en-US" altLang="zh-CN" sz="1400" dirty="0" err="1" smtClean="0">
                <a:latin typeface="Calibri" pitchFamily="34" charset="0"/>
              </a:rPr>
              <a:t>differnt</a:t>
            </a:r>
            <a:endParaRPr lang="zh-CN" altLang="en-US" sz="1400" baseline="300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7" name="Group 35"/>
          <p:cNvGrpSpPr/>
          <p:nvPr/>
        </p:nvGrpSpPr>
        <p:grpSpPr>
          <a:xfrm>
            <a:off x="5832139" y="1168749"/>
            <a:ext cx="1944217" cy="417079"/>
            <a:chOff x="467544" y="1804755"/>
            <a:chExt cx="482502" cy="321217"/>
          </a:xfrm>
        </p:grpSpPr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467544" y="1804755"/>
              <a:ext cx="482502" cy="260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= {f</a:t>
              </a:r>
              <a:r>
                <a:rPr lang="en-US" sz="1600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sz="1600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sz="1600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       }</a:t>
              </a:r>
              <a:endParaRPr lang="en-US" sz="1600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04153" y="1865232"/>
              <a:ext cx="147742" cy="260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(2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)!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70" name="Rectangle 46"/>
          <p:cNvSpPr/>
          <p:nvPr/>
        </p:nvSpPr>
        <p:spPr>
          <a:xfrm>
            <a:off x="325578" y="3064604"/>
            <a:ext cx="72442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Calibri" pitchFamily="34" charset="0"/>
                <a:sym typeface="Symbol"/>
              </a:rPr>
              <a:t>Kperm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n</a:t>
            </a:r>
            <a:r>
              <a:rPr lang="en-US" sz="1600" dirty="0" smtClean="0">
                <a:latin typeface="Calibri" pitchFamily="34" charset="0"/>
                <a:sym typeface="Symbol"/>
              </a:rPr>
              <a:t> be the set of all keyed permutation if </a:t>
            </a:r>
            <a:r>
              <a:rPr lang="en-US" sz="1600" i="1" dirty="0" err="1" smtClean="0">
                <a:latin typeface="Calibri" pitchFamily="34" charset="0"/>
                <a:sym typeface="Symbol"/>
              </a:rPr>
              <a:t>l</a:t>
            </a:r>
            <a:r>
              <a:rPr lang="en-US" sz="1600" i="1" baseline="-25000" dirty="0" err="1" smtClean="0">
                <a:latin typeface="Calibri" pitchFamily="34" charset="0"/>
                <a:sym typeface="Symbol"/>
              </a:rPr>
              <a:t>in</a:t>
            </a:r>
            <a:r>
              <a:rPr lang="en-US" sz="1600" dirty="0" smtClean="0">
                <a:latin typeface="Calibri" pitchFamily="34" charset="0"/>
                <a:sym typeface="Symbol"/>
              </a:rPr>
              <a:t> = </a:t>
            </a:r>
            <a:r>
              <a:rPr lang="en-US" sz="1600" i="1" dirty="0" smtClean="0">
                <a:latin typeface="Calibri" pitchFamily="34" charset="0"/>
                <a:sym typeface="Symbol"/>
              </a:rPr>
              <a:t>l</a:t>
            </a:r>
            <a:r>
              <a:rPr lang="en-US" sz="1600" i="1" baseline="-25000" dirty="0" smtClean="0">
                <a:latin typeface="Calibri" pitchFamily="34" charset="0"/>
                <a:sym typeface="Symbol"/>
              </a:rPr>
              <a:t>out</a:t>
            </a:r>
            <a:r>
              <a:rPr lang="en-US" sz="1600" dirty="0" smtClean="0">
                <a:latin typeface="Calibri" pitchFamily="34" charset="0"/>
                <a:sym typeface="Symbol"/>
              </a:rPr>
              <a:t>, and for all k </a:t>
            </a:r>
            <a:r>
              <a:rPr lang="en-US" sz="1600" i="1" dirty="0" err="1" smtClean="0">
                <a:latin typeface="Calibri" pitchFamily="34" charset="0"/>
                <a:sym typeface="Symbol"/>
              </a:rPr>
              <a:t>l</a:t>
            </a:r>
            <a:r>
              <a:rPr lang="en-US" sz="1600" i="1" baseline="-25000" dirty="0" err="1" smtClean="0">
                <a:latin typeface="Calibri" pitchFamily="34" charset="0"/>
                <a:sym typeface="Symbol"/>
              </a:rPr>
              <a:t>key</a:t>
            </a:r>
            <a:r>
              <a:rPr lang="en-US" sz="1600" dirty="0" smtClean="0">
                <a:latin typeface="Calibri" pitchFamily="34" charset="0"/>
                <a:sym typeface="Symbol"/>
              </a:rPr>
              <a:t>(</a:t>
            </a:r>
            <a:r>
              <a:rPr lang="en-US" sz="1600" i="1" dirty="0" smtClean="0">
                <a:latin typeface="Calibri" pitchFamily="34" charset="0"/>
                <a:sym typeface="Symbol"/>
              </a:rPr>
              <a:t>n</a:t>
            </a:r>
            <a:r>
              <a:rPr lang="en-US" sz="1600" dirty="0" smtClean="0">
                <a:latin typeface="Calibri" pitchFamily="34" charset="0"/>
                <a:sym typeface="Symbol"/>
              </a:rPr>
              <a:t>) the function </a:t>
            </a:r>
          </a:p>
          <a:p>
            <a:endParaRPr lang="en-US" sz="1600" dirty="0" smtClean="0">
              <a:latin typeface="Calibri" pitchFamily="34" charset="0"/>
              <a:sym typeface="Symbol"/>
            </a:endParaRPr>
          </a:p>
          <a:p>
            <a:endParaRPr lang="en-US" sz="1600" dirty="0" smtClean="0">
              <a:latin typeface="Calibri" pitchFamily="34" charset="0"/>
              <a:sym typeface="Symbol"/>
            </a:endParaRPr>
          </a:p>
          <a:p>
            <a:r>
              <a:rPr lang="en-US" sz="1600" dirty="0" smtClean="0">
                <a:latin typeface="Calibri" pitchFamily="34" charset="0"/>
                <a:sym typeface="Symbol"/>
              </a:rPr>
              <a:t>is one-to-one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182489" y="3371029"/>
            <a:ext cx="3784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alibri" pitchFamily="34" charset="0"/>
                <a:sym typeface="Symbol"/>
              </a:rPr>
              <a:t>F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1600" dirty="0" smtClean="0">
                <a:latin typeface="Calibri" pitchFamily="34" charset="0"/>
                <a:sym typeface="Symbol"/>
              </a:rPr>
              <a:t>: {0, 1}</a:t>
            </a:r>
            <a:r>
              <a:rPr lang="en-US" sz="2400" baseline="30000" dirty="0">
                <a:latin typeface="Calibri" pitchFamily="34" charset="0"/>
                <a:sym typeface="Symbol"/>
              </a:rPr>
              <a:t> </a:t>
            </a:r>
            <a:r>
              <a:rPr lang="en-US" sz="2400" dirty="0" smtClean="0">
                <a:latin typeface="Calibri" pitchFamily="34" charset="0"/>
                <a:sym typeface="Symbol"/>
              </a:rPr>
              <a:t> </a:t>
            </a:r>
            <a:r>
              <a:rPr lang="en-US" sz="1600" dirty="0" smtClean="0">
                <a:latin typeface="Calibri" pitchFamily="34" charset="0"/>
                <a:sym typeface="Symbol"/>
              </a:rPr>
              <a:t>    x {0, 1}</a:t>
            </a:r>
            <a:r>
              <a:rPr lang="en-US" sz="2400" baseline="30000" dirty="0">
                <a:latin typeface="Calibri" pitchFamily="34" charset="0"/>
                <a:sym typeface="Symbol"/>
              </a:rPr>
              <a:t> </a:t>
            </a:r>
            <a:r>
              <a:rPr lang="en-US" sz="2400" dirty="0" smtClean="0">
                <a:latin typeface="Calibri" pitchFamily="34" charset="0"/>
                <a:sym typeface="Symbol"/>
              </a:rPr>
              <a:t>    </a:t>
            </a:r>
            <a:r>
              <a:rPr lang="en-US" sz="1600" dirty="0" smtClean="0">
                <a:latin typeface="Calibri" pitchFamily="34" charset="0"/>
                <a:sym typeface="Symbol"/>
              </a:rPr>
              <a:t>  {0, 1}</a:t>
            </a:r>
            <a:endParaRPr lang="en-US" sz="24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2259" y="3259877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libri" pitchFamily="34" charset="0"/>
              </a:rPr>
              <a:t>l</a:t>
            </a:r>
            <a:r>
              <a:rPr lang="en-US" altLang="zh-CN" baseline="-25000" dirty="0" err="1" smtClean="0">
                <a:latin typeface="Calibri" pitchFamily="34" charset="0"/>
              </a:rPr>
              <a:t>in</a:t>
            </a:r>
            <a:r>
              <a:rPr lang="en-US" altLang="zh-CN" dirty="0" smtClean="0">
                <a:latin typeface="Calibri" pitchFamily="34" charset="0"/>
              </a:rPr>
              <a:t>(n)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24922" y="325987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l</a:t>
            </a:r>
            <a:r>
              <a:rPr lang="en-US" altLang="zh-CN" baseline="-25000" dirty="0" smtClean="0">
                <a:latin typeface="Calibri" pitchFamily="34" charset="0"/>
              </a:rPr>
              <a:t>out</a:t>
            </a:r>
            <a:r>
              <a:rPr lang="en-US" altLang="zh-CN" dirty="0" smtClean="0">
                <a:latin typeface="Calibri" pitchFamily="34" charset="0"/>
              </a:rPr>
              <a:t>(n)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179879" y="32748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libri" pitchFamily="34" charset="0"/>
              </a:rPr>
              <a:t>l</a:t>
            </a:r>
            <a:r>
              <a:rPr lang="en-US" altLang="zh-CN" baseline="-25000" dirty="0" err="1" smtClean="0">
                <a:latin typeface="Calibri" pitchFamily="34" charset="0"/>
              </a:rPr>
              <a:t>in</a:t>
            </a:r>
            <a:r>
              <a:rPr lang="en-US" altLang="zh-CN" dirty="0" smtClean="0">
                <a:latin typeface="Calibri" pitchFamily="34" charset="0"/>
              </a:rPr>
              <a:t>(n)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Pseudo Random Permutation (PRP)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267744" y="2780928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276872"/>
            <a:ext cx="432048" cy="48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451812" y="908720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163924" y="3173486"/>
            <a:ext cx="2408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(x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sz="1600" dirty="0" smtClean="0">
                <a:latin typeface="Calibri" pitchFamily="34" charset="0"/>
                <a:sym typeface="Symbol"/>
              </a:rPr>
              <a:t>, y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sz="1600" dirty="0" smtClean="0">
                <a:latin typeface="Calibri" pitchFamily="34" charset="0"/>
                <a:sym typeface="Symbol"/>
              </a:rPr>
              <a:t>), (x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sz="1600" dirty="0" smtClean="0">
                <a:latin typeface="Calibri" pitchFamily="34" charset="0"/>
                <a:sym typeface="Symbol"/>
              </a:rPr>
              <a:t>, y</a:t>
            </a:r>
            <a:r>
              <a:rPr lang="en-US" sz="1600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sz="1600" dirty="0" smtClean="0">
                <a:latin typeface="Calibri" pitchFamily="34" charset="0"/>
                <a:sym typeface="Symbol"/>
              </a:rPr>
              <a:t>),…, (</a:t>
            </a:r>
            <a:r>
              <a:rPr lang="en-US" sz="1600" dirty="0" err="1" smtClean="0">
                <a:latin typeface="Calibri" pitchFamily="34" charset="0"/>
                <a:sym typeface="Symbol"/>
              </a:rPr>
              <a:t>x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1600" dirty="0" smtClean="0">
                <a:latin typeface="Calibri" pitchFamily="34" charset="0"/>
                <a:sym typeface="Symbol"/>
              </a:rPr>
              <a:t>, </a:t>
            </a:r>
            <a:r>
              <a:rPr lang="en-US" sz="1600" dirty="0" err="1" smtClean="0">
                <a:latin typeface="Calibri" pitchFamily="34" charset="0"/>
                <a:sym typeface="Symbol"/>
              </a:rPr>
              <a:t>y</a:t>
            </a:r>
            <a:r>
              <a:rPr lang="en-US" sz="1600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sz="1600" dirty="0" smtClean="0">
                <a:latin typeface="Calibri" pitchFamily="34" charset="0"/>
                <a:sym typeface="Symbol"/>
              </a:rPr>
              <a:t>)</a:t>
            </a:r>
            <a:endParaRPr lang="en-US" sz="16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 rot="20554087">
            <a:off x="1812053" y="1376694"/>
            <a:ext cx="864096" cy="936104"/>
            <a:chOff x="2267744" y="1916832"/>
            <a:chExt cx="864096" cy="936104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267744" y="1916832"/>
              <a:ext cx="864096" cy="93610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 rot="2928393">
              <a:off x="2622267" y="2134543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?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35696" y="2404558"/>
            <a:ext cx="936104" cy="592394"/>
            <a:chOff x="2123728" y="2980622"/>
            <a:chExt cx="936104" cy="592394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2123728" y="2996952"/>
              <a:ext cx="936104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19542130">
              <a:off x="2350721" y="2980622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?</a:t>
              </a:r>
            </a:p>
          </p:txBody>
        </p:sp>
      </p:grp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51956" y="3481263"/>
            <a:ext cx="24080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  <a:sym typeface="Symbol"/>
              </a:rPr>
              <a:t>Distinct pairs </a:t>
            </a:r>
            <a:endParaRPr lang="en-US" sz="16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79512" y="1074223"/>
            <a:ext cx="2736304" cy="491862"/>
            <a:chOff x="467544" y="1804754"/>
            <a:chExt cx="2520280" cy="378811"/>
          </a:xfrm>
        </p:grpSpPr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467544" y="1804754"/>
              <a:ext cx="2520280" cy="284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Perm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</a:t>
              </a:r>
              <a:r>
                <a:rPr lang="en-US" dirty="0" smtClean="0">
                  <a:latin typeface="Calibri" pitchFamily="34" charset="0"/>
                  <a:sym typeface="Symbol"/>
                </a:rPr>
                <a:t>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2031278" y="1899121"/>
              <a:ext cx="823900" cy="284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(2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)!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844824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41"/>
          <p:cNvGrpSpPr/>
          <p:nvPr/>
        </p:nvGrpSpPr>
        <p:grpSpPr>
          <a:xfrm>
            <a:off x="179512" y="3429000"/>
            <a:ext cx="2222414" cy="481410"/>
            <a:chOff x="251520" y="3100898"/>
            <a:chExt cx="2222414" cy="481410"/>
          </a:xfrm>
        </p:grpSpPr>
        <p:sp>
          <p:nvSpPr>
            <p:cNvPr id="47" name="Rectangle 46"/>
            <p:cNvSpPr/>
            <p:nvPr/>
          </p:nvSpPr>
          <p:spPr>
            <a:xfrm>
              <a:off x="251520" y="3100898"/>
              <a:ext cx="878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latin typeface="Calibri" pitchFamily="34" charset="0"/>
                  <a:sym typeface="Symbol"/>
                </a:rPr>
                <a:t>KPerm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71600" y="3100898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>
                  <a:latin typeface="Calibri" pitchFamily="34" charset="0"/>
                  <a:sym typeface="Symbol"/>
                </a:rPr>
                <a:t>   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051720" y="3243754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51520" y="4558769"/>
            <a:ext cx="7468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F is a PRP if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for every PPT D there is an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negl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(n)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6300192" y="5300335"/>
            <a:ext cx="18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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negl</a:t>
            </a:r>
            <a:r>
              <a:rPr lang="en-US" sz="2400" dirty="0" smtClean="0">
                <a:latin typeface="Calibri" pitchFamily="34" charset="0"/>
                <a:sym typeface="Symbol"/>
              </a:rPr>
              <a:t>(n)</a:t>
            </a:r>
            <a:endParaRPr lang="en-US" sz="2400" dirty="0" smtClean="0">
              <a:latin typeface="Calibr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15616" y="5206260"/>
            <a:ext cx="2736304" cy="605681"/>
            <a:chOff x="1691680" y="4581128"/>
            <a:chExt cx="2736304" cy="605681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691680" y="472514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Pr [D</a:t>
              </a:r>
              <a:r>
                <a:rPr lang="en-US" sz="2400" baseline="30000" dirty="0">
                  <a:solidFill>
                    <a:srgbClr val="0000FF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      (1</a:t>
              </a:r>
              <a:r>
                <a:rPr lang="en-US" sz="2400" baseline="30000" dirty="0" smtClean="0">
                  <a:solidFill>
                    <a:srgbClr val="0000FF"/>
                  </a:solidFill>
                  <a:latin typeface="Calibri" pitchFamily="34" charset="0"/>
                </a:rPr>
                <a:t>n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) = 1]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48136" y="4581128"/>
              <a:ext cx="639688" cy="379591"/>
              <a:chOff x="1844080" y="5970766"/>
              <a:chExt cx="639688" cy="379591"/>
            </a:xfrm>
          </p:grpSpPr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844080" y="5970766"/>
                <a:ext cx="639688" cy="379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F</a:t>
                </a:r>
                <a:r>
                  <a:rPr lang="en-US" sz="2800" baseline="-25000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k</a:t>
                </a:r>
                <a:r>
                  <a:rPr lang="en-US" dirty="0" smtClean="0">
                    <a:solidFill>
                      <a:srgbClr val="0000FF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22025" y="6093296"/>
                <a:ext cx="45719" cy="82751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1187624" y="5750386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uniformly random k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D‘s randomness 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067944" y="5134833"/>
            <a:ext cx="2736304" cy="605681"/>
            <a:chOff x="1691680" y="4581128"/>
            <a:chExt cx="2736304" cy="605681"/>
          </a:xfrm>
        </p:grpSpPr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1691680" y="4725144"/>
              <a:ext cx="27363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Pr [D</a:t>
              </a:r>
              <a:r>
                <a:rPr lang="en-US" sz="2400" baseline="30000" dirty="0">
                  <a:solidFill>
                    <a:srgbClr val="FF0000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    (1</a:t>
              </a:r>
              <a:r>
                <a:rPr lang="en-US" sz="2400" baseline="30000" dirty="0" smtClean="0">
                  <a:solidFill>
                    <a:srgbClr val="FF0000"/>
                  </a:solidFill>
                  <a:latin typeface="Calibri" pitchFamily="34" charset="0"/>
                </a:rPr>
                <a:t>n</a:t>
              </a:r>
              <a:r>
                <a:rPr lang="en-US" sz="2400" dirty="0" smtClean="0">
                  <a:solidFill>
                    <a:srgbClr val="FF0000"/>
                  </a:solidFill>
                  <a:latin typeface="Calibri" pitchFamily="34" charset="0"/>
                </a:rPr>
                <a:t>) = 1]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276128" y="4581128"/>
              <a:ext cx="639688" cy="369332"/>
              <a:chOff x="1772072" y="5970766"/>
              <a:chExt cx="639688" cy="369332"/>
            </a:xfrm>
          </p:grpSpPr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1772072" y="5970766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f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979712" y="6093296"/>
                <a:ext cx="45719" cy="827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3888432" y="5695508"/>
            <a:ext cx="29158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uniform choice of f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D’s randomness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3563888" y="5206841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-</a:t>
            </a:r>
          </a:p>
        </p:txBody>
      </p: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827584" y="5134833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6012160" y="5134833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6512" y="393305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195736" y="2780928"/>
            <a:ext cx="20162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PPT distinguisher 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79512" y="1074222"/>
            <a:ext cx="2637927" cy="513348"/>
            <a:chOff x="467544" y="1804754"/>
            <a:chExt cx="2429670" cy="513348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67544" y="1804754"/>
              <a:ext cx="24296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  <a:sym typeface="Symbol"/>
                </a:rPr>
                <a:t>Perm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 = {f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, f</a:t>
              </a:r>
              <a:r>
                <a:rPr lang="en-US" baseline="-250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dirty="0" smtClean="0">
                  <a:latin typeface="Calibri" pitchFamily="34" charset="0"/>
                  <a:sym typeface="Symbol"/>
                </a:rPr>
                <a:t>, …, 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 smtClean="0">
                  <a:latin typeface="Calibri" pitchFamily="34" charset="0"/>
                  <a:sym typeface="Symbol"/>
                </a:rPr>
                <a:t>        }</a:t>
              </a:r>
              <a:endParaRPr lang="en-US" baseline="3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59300" y="1948770"/>
              <a:ext cx="8239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(2</a:t>
              </a:r>
              <a:r>
                <a:rPr lang="en-US" baseline="30000" dirty="0" smtClean="0">
                  <a:latin typeface="Calibri" pitchFamily="34" charset="0"/>
                  <a:sym typeface="Symbol"/>
                </a:rPr>
                <a:t>n</a:t>
              </a:r>
              <a:r>
                <a:rPr lang="en-US" dirty="0" smtClean="0">
                  <a:latin typeface="Calibri" pitchFamily="34" charset="0"/>
                  <a:sym typeface="Symbol"/>
                </a:rPr>
                <a:t>)!</a:t>
              </a:r>
              <a:endParaRPr lang="en-US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3451812" y="908720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F: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x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r>
              <a:rPr lang="en-US" dirty="0" smtClean="0">
                <a:latin typeface="Calibri" pitchFamily="34" charset="0"/>
                <a:sym typeface="Symbol"/>
              </a:rPr>
              <a:t>  {0, 1}</a:t>
            </a:r>
            <a:r>
              <a:rPr lang="en-US" sz="2800" baseline="30000" dirty="0" smtClean="0">
                <a:latin typeface="Calibri" pitchFamily="34" charset="0"/>
                <a:sym typeface="Symbol"/>
              </a:rPr>
              <a:t>n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379948" y="3140968"/>
            <a:ext cx="2768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(x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, y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), (x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dirty="0" smtClean="0">
                <a:latin typeface="Calibri" pitchFamily="34" charset="0"/>
                <a:sym typeface="Symbol"/>
              </a:rPr>
              <a:t>, y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dirty="0" smtClean="0">
                <a:latin typeface="Calibri" pitchFamily="34" charset="0"/>
                <a:sym typeface="Symbol"/>
              </a:rPr>
              <a:t>),…, (</a:t>
            </a:r>
            <a:r>
              <a:rPr lang="en-US" dirty="0" err="1" smtClean="0">
                <a:latin typeface="Calibri" pitchFamily="34" charset="0"/>
                <a:sym typeface="Symbol"/>
              </a:rPr>
              <a:t>x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, </a:t>
            </a:r>
            <a:r>
              <a:rPr lang="en-US" dirty="0" err="1" smtClean="0">
                <a:latin typeface="Calibri" pitchFamily="34" charset="0"/>
                <a:sym typeface="Symbol"/>
              </a:rPr>
              <a:t>y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 rot="20554087">
            <a:off x="1812053" y="1376694"/>
            <a:ext cx="864096" cy="936104"/>
            <a:chOff x="2267744" y="1916832"/>
            <a:chExt cx="864096" cy="936104"/>
          </a:xfrm>
        </p:grpSpPr>
        <p:cxnSp>
          <p:nvCxnSpPr>
            <p:cNvPr id="51" name="Straight Arrow Connector 50"/>
            <p:cNvCxnSpPr/>
            <p:nvPr/>
          </p:nvCxnSpPr>
          <p:spPr>
            <a:xfrm flipH="1" flipV="1">
              <a:off x="2267744" y="1916832"/>
              <a:ext cx="864096" cy="936104"/>
            </a:xfrm>
            <a:prstGeom prst="straightConnector1">
              <a:avLst/>
            </a:prstGeom>
            <a:ln>
              <a:solidFill>
                <a:srgbClr val="0000FF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 rot="2928393">
              <a:off x="2622267" y="2134543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?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35696" y="2404558"/>
            <a:ext cx="936104" cy="592394"/>
            <a:chOff x="2123728" y="2980622"/>
            <a:chExt cx="936104" cy="592394"/>
          </a:xfrm>
        </p:grpSpPr>
        <p:cxnSp>
          <p:nvCxnSpPr>
            <p:cNvPr id="58" name="Straight Arrow Connector 57"/>
            <p:cNvCxnSpPr/>
            <p:nvPr/>
          </p:nvCxnSpPr>
          <p:spPr>
            <a:xfrm flipH="1">
              <a:off x="2123728" y="2996952"/>
              <a:ext cx="936104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 rot="19542130">
              <a:off x="2350721" y="2980622"/>
              <a:ext cx="3567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</a:rPr>
                <a:t>?</a:t>
              </a:r>
            </a:p>
          </p:txBody>
        </p:sp>
      </p:grp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7164288" y="5283205"/>
            <a:ext cx="18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sym typeface="Symbol"/>
              </a:rPr>
              <a:t> </a:t>
            </a:r>
            <a:r>
              <a:rPr lang="en-US" sz="2400" dirty="0" err="1" smtClean="0">
                <a:latin typeface="Calibri" pitchFamily="34" charset="0"/>
                <a:sym typeface="Symbol"/>
              </a:rPr>
              <a:t>negl</a:t>
            </a:r>
            <a:r>
              <a:rPr lang="en-US" sz="2400" dirty="0" smtClean="0">
                <a:latin typeface="Calibri" pitchFamily="34" charset="0"/>
                <a:sym typeface="Symbol"/>
              </a:rPr>
              <a:t>(n)</a:t>
            </a:r>
            <a:endParaRPr lang="en-US" sz="2400" dirty="0" smtClean="0">
              <a:latin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55576" y="5117703"/>
            <a:ext cx="3024336" cy="605681"/>
            <a:chOff x="1691680" y="4581128"/>
            <a:chExt cx="3024336" cy="605681"/>
          </a:xfrm>
        </p:grpSpPr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>
              <a:off x="1691680" y="4725144"/>
              <a:ext cx="30243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Pr [D</a:t>
              </a:r>
              <a:r>
                <a:rPr lang="en-US" sz="2400" baseline="30000" dirty="0">
                  <a:solidFill>
                    <a:srgbClr val="0000FF"/>
                  </a:solidFill>
                  <a:latin typeface="Calibri" pitchFamily="34" charset="0"/>
                </a:rPr>
                <a:t> 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               (1</a:t>
              </a:r>
              <a:r>
                <a:rPr lang="en-US" sz="2400" baseline="30000" dirty="0" smtClean="0">
                  <a:solidFill>
                    <a:srgbClr val="0000FF"/>
                  </a:solidFill>
                  <a:latin typeface="Calibri" pitchFamily="34" charset="0"/>
                </a:rPr>
                <a:t>n</a:t>
              </a:r>
              <a:r>
                <a:rPr lang="en-US" sz="2400" dirty="0" smtClean="0">
                  <a:solidFill>
                    <a:srgbClr val="0000FF"/>
                  </a:solidFill>
                  <a:latin typeface="Calibri" pitchFamily="34" charset="0"/>
                </a:rPr>
                <a:t>) = 1]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48136" y="4581128"/>
              <a:ext cx="639688" cy="379591"/>
              <a:chOff x="1844080" y="5970766"/>
              <a:chExt cx="639688" cy="379591"/>
            </a:xfrm>
          </p:grpSpPr>
          <p:sp>
            <p:nvSpPr>
              <p:cNvPr id="64" name="Text Box 7"/>
              <p:cNvSpPr txBox="1">
                <a:spLocks noChangeArrowheads="1"/>
              </p:cNvSpPr>
              <p:nvPr/>
            </p:nvSpPr>
            <p:spPr bwMode="auto">
              <a:xfrm>
                <a:off x="1844080" y="5970766"/>
                <a:ext cx="639688" cy="379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F</a:t>
                </a:r>
                <a:r>
                  <a:rPr lang="en-US" sz="2800" baseline="-25000" dirty="0" err="1" smtClean="0">
                    <a:solidFill>
                      <a:srgbClr val="0000FF"/>
                    </a:solidFill>
                    <a:latin typeface="Calibri" pitchFamily="34" charset="0"/>
                  </a:rPr>
                  <a:t>k</a:t>
                </a:r>
                <a:r>
                  <a:rPr lang="en-US" dirty="0" smtClean="0">
                    <a:solidFill>
                      <a:srgbClr val="0000FF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222025" y="6082263"/>
                <a:ext cx="45719" cy="82751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3851920" y="5189711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-</a:t>
            </a: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67544" y="5117703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6876256" y="5117703"/>
            <a:ext cx="2880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</a:rPr>
              <a:t>|</a:t>
            </a: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379948" y="3520753"/>
            <a:ext cx="31281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(y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, x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1</a:t>
            </a:r>
            <a:r>
              <a:rPr lang="en-US" dirty="0" smtClean="0">
                <a:latin typeface="Calibri" pitchFamily="34" charset="0"/>
                <a:sym typeface="Symbol"/>
              </a:rPr>
              <a:t>), (y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dirty="0" smtClean="0">
                <a:latin typeface="Calibri" pitchFamily="34" charset="0"/>
                <a:sym typeface="Symbol"/>
              </a:rPr>
              <a:t>, x</a:t>
            </a:r>
            <a:r>
              <a:rPr lang="en-US" baseline="-25000" dirty="0" smtClean="0">
                <a:latin typeface="Calibri" pitchFamily="34" charset="0"/>
                <a:sym typeface="Symbol"/>
              </a:rPr>
              <a:t>2</a:t>
            </a:r>
            <a:r>
              <a:rPr lang="en-US" dirty="0" smtClean="0">
                <a:latin typeface="Calibri" pitchFamily="34" charset="0"/>
                <a:sym typeface="Symbol"/>
              </a:rPr>
              <a:t>),…, (</a:t>
            </a:r>
            <a:r>
              <a:rPr lang="en-US" dirty="0" err="1">
                <a:latin typeface="Calibri" pitchFamily="34" charset="0"/>
                <a:sym typeface="Symbol"/>
              </a:rPr>
              <a:t>y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, </a:t>
            </a:r>
            <a:r>
              <a:rPr lang="en-US" dirty="0" err="1">
                <a:latin typeface="Calibri" pitchFamily="34" charset="0"/>
                <a:sym typeface="Symbol"/>
              </a:rPr>
              <a:t>x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sym typeface="Symbol"/>
              </a:rPr>
              <a:t>)</a:t>
            </a:r>
            <a:endParaRPr lang="en-US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07704" y="5106670"/>
            <a:ext cx="1152128" cy="369332"/>
            <a:chOff x="2195736" y="5682734"/>
            <a:chExt cx="1152128" cy="369332"/>
          </a:xfrm>
        </p:grpSpPr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195736" y="5682734"/>
              <a:ext cx="1152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, F</a:t>
              </a:r>
              <a:r>
                <a:rPr lang="en-US" sz="2400" baseline="-25000" dirty="0" smtClean="0">
                  <a:solidFill>
                    <a:srgbClr val="0000FF"/>
                  </a:solidFill>
                  <a:latin typeface="Calibri" pitchFamily="34" charset="0"/>
                </a:rPr>
                <a:t>k</a:t>
              </a:r>
              <a:r>
                <a:rPr lang="en-US" sz="2400" baseline="30000" dirty="0" smtClean="0">
                  <a:solidFill>
                    <a:srgbClr val="0000FF"/>
                  </a:solidFill>
                  <a:latin typeface="Calibri" pitchFamily="34" charset="0"/>
                </a:rPr>
                <a:t>-1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</a:rPr>
                <a:t>( )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43808" y="5805264"/>
              <a:ext cx="45719" cy="82751"/>
            </a:xfrm>
            <a:prstGeom prst="ellipse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FF"/>
                  </a:solidFill>
                  <a:latin typeface="Calibri" pitchFamily="34" charset="0"/>
                </a:rPr>
                <a:t>  </a:t>
              </a:r>
              <a:endParaRPr lang="en-US" sz="2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5085184"/>
            <a:ext cx="3024336" cy="616714"/>
            <a:chOff x="4211960" y="4674622"/>
            <a:chExt cx="3024336" cy="616714"/>
          </a:xfrm>
        </p:grpSpPr>
        <p:grpSp>
          <p:nvGrpSpPr>
            <p:cNvPr id="67" name="Group 66"/>
            <p:cNvGrpSpPr/>
            <p:nvPr/>
          </p:nvGrpSpPr>
          <p:grpSpPr>
            <a:xfrm>
              <a:off x="4211960" y="4685655"/>
              <a:ext cx="3024336" cy="605681"/>
              <a:chOff x="1691680" y="4581128"/>
              <a:chExt cx="3024336" cy="605681"/>
            </a:xfrm>
          </p:grpSpPr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1691680" y="4725144"/>
                <a:ext cx="30243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Pr [D</a:t>
                </a:r>
                <a:r>
                  <a:rPr lang="en-US" sz="2400" baseline="30000" dirty="0">
                    <a:solidFill>
                      <a:srgbClr val="FF0000"/>
                    </a:solidFill>
                    <a:latin typeface="Calibri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            (1</a:t>
                </a:r>
                <a:r>
                  <a:rPr lang="en-US" sz="2400" baseline="30000" dirty="0" smtClean="0">
                    <a:solidFill>
                      <a:srgbClr val="FF0000"/>
                    </a:solidFill>
                    <a:latin typeface="Calibri" pitchFamily="34" charset="0"/>
                  </a:rPr>
                  <a:t>n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</a:rPr>
                  <a:t>) = 1]</a:t>
                </a:r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2276128" y="4581128"/>
                <a:ext cx="639688" cy="369332"/>
                <a:chOff x="1772072" y="5970766"/>
                <a:chExt cx="639688" cy="369332"/>
              </a:xfrm>
            </p:grpSpPr>
            <p:sp>
              <p:nvSpPr>
                <p:cNvPr id="7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72072" y="5970766"/>
                  <a:ext cx="639688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f</a:t>
                  </a:r>
                  <a:r>
                    <a:rPr lang="en-US" dirty="0" smtClean="0">
                      <a:solidFill>
                        <a:srgbClr val="FF0000"/>
                      </a:solidFill>
                      <a:latin typeface="Calibri" pitchFamily="34" charset="0"/>
                    </a:rPr>
                    <a:t>( )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1979712" y="6130038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5148064" y="4674622"/>
              <a:ext cx="1063352" cy="369332"/>
              <a:chOff x="4948808" y="5394702"/>
              <a:chExt cx="1063352" cy="369332"/>
            </a:xfrm>
          </p:grpSpPr>
          <p:sp>
            <p:nvSpPr>
              <p:cNvPr id="39" name="Text Box 7"/>
              <p:cNvSpPr txBox="1">
                <a:spLocks noChangeArrowheads="1"/>
              </p:cNvSpPr>
              <p:nvPr/>
            </p:nvSpPr>
            <p:spPr bwMode="auto">
              <a:xfrm>
                <a:off x="4948808" y="5394702"/>
                <a:ext cx="106335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, f</a:t>
                </a:r>
                <a:r>
                  <a:rPr lang="en-US" baseline="30000" dirty="0" smtClean="0">
                    <a:solidFill>
                      <a:srgbClr val="FF0000"/>
                    </a:solidFill>
                    <a:latin typeface="Calibri" pitchFamily="34" charset="0"/>
                  </a:rPr>
                  <a:t>-1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itchFamily="34" charset="0"/>
                  </a:rPr>
                  <a:t>( )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07145" y="5527975"/>
                <a:ext cx="45719" cy="8275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Strong PRP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Cloud Callout 44"/>
          <p:cNvSpPr/>
          <p:nvPr/>
        </p:nvSpPr>
        <p:spPr>
          <a:xfrm>
            <a:off x="4572000" y="1556792"/>
            <a:ext cx="4464496" cy="190879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Calibri" pitchFamily="34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076056" y="2132856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&gt;&gt; Any strong PRP is by default a PRP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5076056" y="2564904"/>
            <a:ext cx="3784484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&gt;&gt; What about the converse ?</a:t>
            </a:r>
            <a:endParaRPr lang="en-US" sz="2800" baseline="30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52787" y="3068960"/>
            <a:ext cx="1502334" cy="481410"/>
            <a:chOff x="971600" y="3100898"/>
            <a:chExt cx="1502334" cy="481410"/>
          </a:xfrm>
        </p:grpSpPr>
        <p:sp>
          <p:nvSpPr>
            <p:cNvPr id="59" name="Rectangle 58"/>
            <p:cNvSpPr/>
            <p:nvPr/>
          </p:nvSpPr>
          <p:spPr>
            <a:xfrm>
              <a:off x="971600" y="3100898"/>
              <a:ext cx="1502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= {</a:t>
              </a:r>
              <a:r>
                <a:rPr lang="en-US" dirty="0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k</a:t>
              </a:r>
              <a:r>
                <a:rPr lang="en-US" baseline="-50000" dirty="0">
                  <a:latin typeface="Calibri" pitchFamily="34" charset="0"/>
                  <a:sym typeface="Symbol"/>
                </a:rPr>
                <a:t>1</a:t>
              </a:r>
              <a:r>
                <a:rPr lang="en-US" dirty="0">
                  <a:latin typeface="Calibri" pitchFamily="34" charset="0"/>
                  <a:sym typeface="Symbol"/>
                </a:rPr>
                <a:t>, …, </a:t>
              </a:r>
              <a:r>
                <a:rPr lang="en-US" dirty="0" err="1">
                  <a:latin typeface="Calibri" pitchFamily="34" charset="0"/>
                  <a:sym typeface="Symbol"/>
                </a:rPr>
                <a:t>F</a:t>
              </a:r>
              <a:r>
                <a:rPr lang="en-US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baseline="-25000" dirty="0">
                  <a:latin typeface="Calibri" pitchFamily="34" charset="0"/>
                  <a:sym typeface="Symbol"/>
                </a:rPr>
                <a:t> </a:t>
              </a:r>
              <a:r>
                <a:rPr lang="en-US" dirty="0">
                  <a:latin typeface="Calibri" pitchFamily="34" charset="0"/>
                  <a:sym typeface="Symbol"/>
                </a:rPr>
                <a:t>   }</a:t>
              </a:r>
              <a:endParaRPr lang="en-US" baseline="30000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2026517" y="3243754"/>
              <a:ext cx="411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sym typeface="Symbol"/>
                </a:rPr>
                <a:t>2</a:t>
              </a:r>
              <a:r>
                <a:rPr lang="en-US" sz="1600" baseline="30000" dirty="0" smtClean="0">
                  <a:latin typeface="Calibri" pitchFamily="34" charset="0"/>
                  <a:sym typeface="Symbol"/>
                </a:rPr>
                <a:t>n</a:t>
              </a:r>
              <a:endParaRPr lang="en-US" sz="1600" baseline="60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844824"/>
            <a:ext cx="792088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9" name="Straight Connector 78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512" y="407707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51520" y="4558769"/>
            <a:ext cx="74687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Definition 3.28: F is a PRP if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for every PPT D there is an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</a:rPr>
              <a:t>negl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(n)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971600" y="5750386"/>
            <a:ext cx="24802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uniformly random k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&gt;&gt; D‘s randomness </a:t>
            </a:r>
          </a:p>
        </p:txBody>
      </p: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4320480" y="5695508"/>
            <a:ext cx="29158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</a:t>
            </a:r>
            <a:r>
              <a:rPr lang="en-US" sz="16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uniform choice of f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&gt;&gt; D’s randomness</a:t>
            </a:r>
            <a:endParaRPr lang="en-US" sz="28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504" y="3068960"/>
            <a:ext cx="87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itchFamily="34" charset="0"/>
                <a:sym typeface="Symbol"/>
              </a:rPr>
              <a:t>KPerm</a:t>
            </a:r>
            <a:r>
              <a:rPr lang="en-US" baseline="-25000" dirty="0" err="1" smtClean="0">
                <a:latin typeface="Calibri" pitchFamily="34" charset="0"/>
                <a:sym typeface="Symbol"/>
              </a:rPr>
              <a:t>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32048" y="116632"/>
            <a:ext cx="8460432" cy="504056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Do PRPs/SPRPs exist?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323528" y="1023119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o proof…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55776" y="1043444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But we strongly believe they do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411760" y="2132856"/>
            <a:ext cx="4752528" cy="40011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Yet another Assumption: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PRPs/SPRPs exist.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51920" y="3284984"/>
            <a:ext cx="1944315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PRPs/SPRPs exist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924944"/>
            <a:ext cx="9144000" cy="720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937028" y="5157192"/>
            <a:ext cx="1209049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PRFs exist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6" name="Straight Arrow Connector 5"/>
          <p:cNvCxnSpPr>
            <a:stCxn id="15" idx="0"/>
          </p:cNvCxnSpPr>
          <p:nvPr/>
        </p:nvCxnSpPr>
        <p:spPr>
          <a:xfrm flipV="1">
            <a:off x="2541553" y="3685094"/>
            <a:ext cx="1742415" cy="147209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9119903">
            <a:off x="2706293" y="4152784"/>
            <a:ext cx="12551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alibri" pitchFamily="34" charset="0"/>
              </a:rPr>
              <a:t>Luby-Rackoff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0171" y="5157192"/>
            <a:ext cx="2618281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Block Ciphers: DES, AES</a:t>
            </a:r>
            <a:endParaRPr lang="en-US" sz="2000" dirty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516560" y="3662328"/>
            <a:ext cx="2024906" cy="149486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175413">
            <a:off x="4518038" y="4307092"/>
            <a:ext cx="2715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Because no </a:t>
            </a:r>
            <a:r>
              <a:rPr lang="en-US" sz="160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good distinguisher</a:t>
            </a:r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52120" y="5681573"/>
            <a:ext cx="1778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Highly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practical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3608" y="5687129"/>
            <a:ext cx="2016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Far from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practical</a:t>
            </a:r>
            <a:endParaRPr lang="en-US" sz="20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11760" y="2558553"/>
            <a:ext cx="2715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Later in the course……….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3568" y="6300028"/>
            <a:ext cx="8298810" cy="400110"/>
          </a:xfrm>
          <a:prstGeom prst="rect">
            <a:avLst/>
          </a:prstGeom>
          <a:solidFill>
            <a:srgbClr val="DDFDE0"/>
          </a:solidFill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Efficiency of SPRPs based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cpa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-secure schemes are better than PRF-based ones</a:t>
            </a:r>
            <a:endParaRPr lang="en-US" sz="20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0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/>
      <p:bldP spid="12" grpId="0" animBg="1"/>
      <p:bldP spid="2" grpId="0" animBg="1"/>
      <p:bldP spid="15" grpId="0" animBg="1"/>
      <p:bldP spid="7" grpId="0"/>
      <p:bldP spid="21" grpId="0" animBg="1"/>
      <p:bldP spid="25" grpId="0"/>
      <p:bldP spid="17" grpId="0"/>
      <p:bldP spid="27" grpId="0"/>
      <p:bldP spid="18" grpId="0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865096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3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Fixed-length </a:t>
            </a:r>
            <a:r>
              <a:rPr lang="en-US" sz="3300" kern="0" dirty="0" err="1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cpa</a:t>
            </a:r>
            <a:r>
              <a:rPr lang="en-US" sz="3300" kern="0" dirty="0" smtClean="0">
                <a:solidFill>
                  <a:srgbClr val="009900"/>
                </a:solidFill>
                <a:latin typeface="Calibri" pitchFamily="34" charset="0"/>
                <a:ea typeface="+mj-ea"/>
                <a:cs typeface="+mj-cs"/>
              </a:rPr>
              <a:t>-secure SKE from PRF</a:t>
            </a:r>
            <a:endParaRPr lang="en-US" sz="3300" kern="0" dirty="0">
              <a:solidFill>
                <a:srgbClr val="0099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" name="AutoShape 2" descr="data:image/jpeg;base64,/9j/4AAQSkZJRgABAQAAAQABAAD/2wCEAAkGBxQTEhQUExQWFhUXFxwYGBUYGBgcGhkcGBkYFxoaGRgZHCggGBwlHhwYITIiJSkrLi4uHR8zODMsNygtLisBCgoKDg0OGxAQGy8lICQsLCw0NC0tLCwsLCwsLCwsLCwvLCwsLCwsLCwsLCwsLCwsLCwsLCwsLCwsLCw0LCwsLP/AABEIALkBCAMBIgACEQEDEQH/xAAcAAEAAQUBAQAAAAAAAAAAAAAABgIDBAUHAQj/xABDEAABAwIDBAcFBgQGAAcAAAABAAIDBBEFEiEGMUFRBxMiYXGBkTJSobHBFCNCktHwQ2Jy4TNTY6Ky0hYXJXOC0/H/xAAaAQACAwEBAAAAAAAAAAAAAAAAAwECBAUG/8QAMREAAgIBAgQDCAEEAwAAAAAAAAECAxEEIQUSMUFRkdETIjJhcYGhwbEGQvDxFBXh/9oADAMBAAIRAxEAPwDuKIiACIiACIiACIiACLEq69rNPad7o+vJYEj3yHt9lvug8O88VzNZxWjTbN5l4L9+A2FMpbvZGfNiLG6XueTdVjur3n2Whve43PoN3qrbIwNwVS83qOPaqz4Gor5dfNjlXBdihz5Dvk9BZedUfff+Yq4i5s9XfN5lNv7l/oWnU4O8uPmV6Yj77/zO/VXES1dYt+Z+ZOWW7SDdIfPX5qptdK3eGu+BVSLRXxLVVv3bH99/5Iwn1SL0WKsPtXYe/wDULOa4EXBuOYWnkja5YdnRHsEj5enFdrS/1DLpdHPzXp/oq6Iy+HZklRauixgHsyDK7n+E/otovS0aiu+PNW8ozThKDxJBEROKBERABERABERABERABERABERABERABERABaqtxDN2Yje+944a2sO/vVjEKzrT1bCcoPaPA9w7vmq4IsosvMcV4zyt00P6v09fI1V1KK5pdfAopqYN7zzVOJ1jYYnyv9mNpcbb7NF9FkrWbSUBnpZ4gdZIntHiWkD4ry8cSmufo3uNzl7kPk6TQfZg/M/6BqxJOkqX8McY8cx+oXNYpnud1bWSOkGhjYxznAjTcAt1R7IYjLupXMB4yuaz4E3HovSy4dpq/iwvq/VmjnpS6EqPSTP7sfof1Wx2d6RzLUx080bQZTla9pOjrXAcDwNt91oKPoqq3f4s8MY4hrXPPzaFJ8A6MKenljmdLLLJGczc2VrAbb8rRf1Ky2/9fGLWU3jtnr236dfmLnOLW0SdojQi4IoKL7abWii6tobnkkuQCbAAaEm2vFShR7anY+CuyGUva5gIa9hAIB3ixBBHkn6Z1Kxe1+H/ADBK6kLk6R5j+GP8p/7Kg9Ikt9YoyO64/VUYj0VStJ6mqDhwEkZv+Zht8FGq3YvEI9eqbJ/7bh8nWXerp0NnwuP32/nBpVsevIS6LpBYSBJFlBNi4OvYHS9iF0HDcWMZa13aj3A8Wjn3hfOkFHUSTspzDIx5cA4OY4ZRfUnu713uJnZF+W/6qupzoZxnS8N5zvlNbEJxuTTWxNIpA4BzTcHUFVKIYbiBgfYkmJ28e6eY7ualzXXFxqCvR6LWQ1VfMuvdeBzrqXXLDPURFsEhERABERABERABERABEVptQ0313G3pogCsO8lUoV0hbRshgdlfYgE3BsQbaWPBW6ba5xhjeTvY0mw3EtuVDZOCaVEzWNJcQAodh21XX9fALlzCO2NOy4aA8Sbhw4aWUD2021c4iOImR7tGsbclx4WA1KkvR1srJTQOdKCZpXCSTkLCzWDuA9Tdc/ids4UNV55ntss/X8DqIrnzLoiX0MOULJVpsltDoeSrzheAkpJ+91NMm28lSEIiqVLfUi9wACd5tv8AFXLIilgERFABFbkmA3qpj7hTgMPqVIiKAPHMBWsqowDototdXR2N+aZW9xtL941ssSqa5UVEtt6xxKtCTwbcF+YAiy2eyuJ2P2d53axnmOLfLh3eC1F1i1L3MLXt9phBHl+7ea2aDUvTXKXbv9BN1ashg6QixsOrGzRtkbucL25HcQe8G4WSvcpprKOKERFIBERABERABERABRHEA8R/d9rkTx7/ABKlyhmIVJjaRqcpIB8DZUl2LROU7YYXVSuvMzq4Gm7nF3tDi1oHErKxDHmxx3BAaBp4W0C123FdNUHqo8zr6EgEgDiSd3P0Xm0DGMp7mNjrM7LiN+lgb+SsQb7ovhJdLWTWDn9iJpaAQ0auduvqdL8l1HAsVDpTGCD2brj2IY4+KSOONjpHOYOw0XPZbvA8rKPUO2lTTVvXyxvYwjIWOa4aX3i/G6rlZwSfTlVSNeNRrwPJRp07WyOjDgXNsdOR42UBxHpVYYz1chJy3sLkrnVDt1UsmlmYWXeAPvGk9kEkAajmbrncQ4dHVQzFYn49PMbVd7N4fQ+kYqkW1/f71VFRiDWgkkBo3uJAA7ySdF88VXSjXOBAka082saPncqMYnjs9QbzSvf/AFOJHkNy41X9O2t+/JJfLL9Bj1EM7Jn0RinSRQQ3zVDXkcIgX+V26fFRur6bYB/h08j+8uDfhquICFxGY9kczpfw5q2QOZXUr4BpIfEnL6v0wJd0n0O1QdOTL9ukcBzbKHfAtCkOEdLmHzWD3uhJ4SN0/M24XzpZveqVNnAtHPpFr6N/vJCtkfWb66OZofFI2Rh3OY4OB8wVcw+r1ylfKeH4pNTuzQyPjd/KSPUbj5qcYF0qVEbgahjZW7iW9l//AFPoFytRwC2KfsmpLyfobIamDjyzPoN1QFdzLj9f0uwBgdDE97zwfZrR4kXJ8lBNoukWtqszXy9Ww/w4btHm6+Y+qy0cB1VnxLlXz9P9C7LK49Hk7ntBt7RUpLZJ2l7d8bO24HkQ3d5lQDGOmZpP3NNp70jreeVo+ZXI2scRm9lvM8fDmrLg3hc/Bd7T8A0tSzNOT+e34X/oh3y/t2J/U9KtQ7+HB+R//wBiu0PSeQfvYdP5HfR36rnWYch8f1XmnfdbHw3StY5F9solai1f3HdcK2+opQLyiJ3KQZfjuUhdUse3MxzXA8WkH5L5pabaquOdzfZJHgSPksFnAq28wk1+fQdHWSXVH0SzpFp8MjMc7XvcXZmNjAvY+0SSQBr810nCMSjqYI54jeORoc02sbHmOBG5fGLmPkJNnOIuSdTYDnyX2BsZhn2agpYb3LIWAnX2iAXaEAgXJ3i669Ffsq415zhGayXNJyN0iImlAiIgAiIgAiIgAoxiLPvZAB2dPUjVSZ7rAk7hqtIdxcd7iSqTeC0VkgW0Tw1rgeS5LtFjwdDHGNS2R3PVocHAeHCy6dt6/sv8PouGOgfJKWMBc4vIDQOJNlZEHSdl6kVM09W4a3EbNDyzPPjq1SLq85DbZr8C2/wUk6MNgG09CWVQzPldnLb+xoBYEbipdheAxUrnFty14sc2uXuBtuIXK1Ghnbfz8238GiNyUOXBbwTAaOki7EcTcwu92Vt3G2pK4nt5gVDUV0gph1VmAuyewXEuF8vC9uC6ftTOxkbg14y247x+9FybB25pZpd4e4Na7XtBt7kd1zbyK16mx1UtrZroUqjzTwzneJULoZHRu3tNtN3j4KzAbEG17a93mpP0g0uWZj+D4xrzLSQfoovG290+iz2kIz8Rc44bRXLKXEkm/wC+C8yhU8dVUE4pg9K8LV5deKSTxzV4CrgHzVsqrAuPjIDSdzhceFy35gryE63Iv3LLxGGzKfvjv/vefqsJqF1AuySF2rv34Ki68BRSRgWXtu75rxhVR/fr8lBJQQr1DTdZIxnvOAVpzfVb3YmkMlS3TRgLvoPml2zUIOXgi0VmSRNfsbGsLGNDRa1gO74rr/RRignwynAcC6FvUvAdmIMfZGbsjKSADbWwI1O88yqKQtF1PehrA309JLI5zSKiUyta29mtsGi9x7RtquZwyxycsmrVRSw0T9ERdYxhERABERABERAGDiz7NA951vTX6LW1b+zZe7Ty5XROsbWeCeAvktf4rR1mKC2/VLfxDEtiE9INUA1/f/8Aii3R21jGGdwGdzyQeQB4ed9ys9IWLh7urabucbfRax1f1UbI2mw3abyr4KHe8B2nB0BBFtT4b/BZ2NbTsbGdQFxLBMRqALtjsPeebX8tT8FtJqR8/wDjvLm+4wkA/wBR3nwFllt1dVfV+Q2NMn2MOeqdWSulkv1AJDGagSEXuTbez57uaz423sAOXgP0VwQ6gDQDcLWAAvZZ2HUfPVcHU6qVj5n07I3V1qCwupo9ucIM1JmaLuiOa3HL+L9fJcn3L6O+zdnX0XHNuNlzTyGSMfcu/wBh4g9y2cI1kWvYy+3oI1VOPfRF145eFeXXeyYivL+9fC69DV7r3o1p3KQyVNboR+v0XtLSOke2MDtOcB4X/d1fBbGNO1Id3Jv6uUy2HwIt+9kb23aAH8IO+/eVn1V0aa3N9S1cXOWEWtscJb9mY+Mf4QDT3t9m/qAoIF3arowWEEAgggjuOllyDaTBXU8hsCYyeyeXcVg4bq1ZHkk9x19eHzI1IXuVUhVtHJdZeBnAZ5+vgq8t/wBdUfHobkeFwT8FXE5jRcjM7gOHnz8FOCOZHkkFmgnQn2R3c10ro+wjqo8zh236nmBwH1UZwHBnveJpx3taRx4E8h3LpmBxaarh8W1a5PZw+5t0tLzlleLtswronR6f/Tqf+k/83LnO0klma/uy6N0eNthtJfjEHfmJd9Uvgq+Jl9b2RIkRF3jAEREAEREAEREAauslLMzZGF8R/Fa9r3NnAai3NRXGcIpJASyZ0W/S2Zv6hT5azEsAp579bE0k7yLtd+ZpB+Kq4k5PmzHtmWxzlzq2J5/htDZC5x4DKBc35BdC2q2Hp6CCmdEM0heRJM+5e8luYdzGix0Fl0HCNhKCmkEsVM0SA3D3ufI5p5tMjnZfKywulKnzUWbiyRpHndh+BStSs0yXyL0v30cqC3OG02YX1WnAUqwaOzV5K6eInahDmMd1IAVscNjYTYuAPJUVEZJ7IuVq4Ng55pc8s5haDoGavcPHc1IThNPnlgpN8nYnMWFtcNCFrsW2VEjSNCCLEHULS4rs9WUtnU9RLIwbwcpcB4WF/JWYMerWtvnY8cbgg/VTVorprnommvJr7CHau780QjaPormaS6mAd/pk/wDEk/NQatwOpiJEsErT3sdb1GhXdDtRVb30+Yc2kH4XuqRtsAbSQvHcWu+Vl2Kddrqliyvm/kVKiqW6eDgrBLuDXeGUrNotnKqY9mF/i4ZR8V3an2uozq5uTy/sthHtLh+8vHn/AGU2cZvS2pf8/oX/AMaC7+RzHZzo9cwh7xmeO7sg93PzXRcK2ayjUHv33Wxbtrh7d0rfRVf+PKH/ADh6LjajU6u95lF+Q+GIL3UUTYKSNAfRRrGdjXPv2bg8CNFv5ukehG55d4AlYn/mdTk2bHK48g0/oqUw1kXzQg/IJWJrc5jiHRfNc9Xp3G5Hqta/owrx+Bh784+tl0/EOkVzgRHSPvzeQ0fFRSr2nr6kOyvZCwGxDbk6Lv6a3iUlvFL6iXGkjTOjqdus0kMY4nNmPoNFnUcOH0ZBBNRLwNrgH+Vo089VqZQ97pTLI9+QDffVxOgsN/8AddJ6OthxFGypqWds6sYfwg8SOfyTtZbKmrmvn17R2z+/qRUoyl7q8zTwRVcrg58JhjO64N3Dy3KaYfTWYO5baqqmg2HoqZ5W5b6bl5q3Uu3GI4R064KJA9uKnKx3cCu17O0ZhpKaI744Y2HxYxrfouH4zF9praan/wAyZrSDpdoN3f7QV38Bep4TW40Zfc5utknZhHqIi6hjCK0+doc1hPacCQO5trn4j1V1ABF4CvUAEREAEREAFrdpaHrqWeO1y6N2UDfmAu34gLZIoaysEp4Pn+gGYg8D9VLKcWGixcUwsQVc0drDNmZbk7tDduA1Hkr8Tl4jVLlscH2PQUyWE/EzKKcB1yttFUg8VGyNVsoH6LJOPcq9zexVJ53C1OM4Lna+SADNrdnveF9xVbJiFlQ1CiqydE+et4f4YqdSkiO0EsbowHXY/UFrgQdOV+9Y84YJIxmGrg0HxupoHB28NJO9rgC0+u496tVuGUM2VklOxrswsQ0Nc0jXsubqN3Bep0XEIaiOOkl2/f0MNkXF7ojlRStLeBUcfh7OvjHZ7TuW/fzXUKjZqkO7Oz+mV9vQkrVzbG0BkjN5S4PuD1snInnZdHKXcW5cz6ETrcNZYgNaPABR+ip4zUxNcG6l2hG+zHFdYqtk6TW7pfASu/W61kWyuHfaIrRG4DibySG9hxu4+inKWxXKbzgi1bSMDTYAeAt9FqMFcz7Q67how/MLqtVgNAAbwg9xc+3pmVnCWUbZH5KeJmVoGjG8zxtqjKSwH2OWYxM0kiMF7jua0Fx9GglZeHbHVxp22gbHmu4vkkaB2t2gJdutwXRsWxsRg9W1rT3NAPrZYmG1L6mCPXKwAhx8HHQd5VLdRCqvnm8JAouTNBsnsFSMAlfmmkY/M95uIy5vs5GDeBu7V1vMdxgeyNPoqMfxlkLMkegAtooSKt0j73Nl5Sydmss9rZ07fT18TdVBQXzN02puserxDKFiST5QtNi9dlY5xNrBMro5pDXZhZZvui6kNTir5jqymiOv+pKcrdP6RIe7Tmu2qEdEOBmmoGveCJKk9e4HeA4DID/8MvmTxU3Xr6a1XBRXY5M5c0mwiImFCK4lVuFeNNGRAX55iSfp6LJxXamOJpOl/H6LEZOH181xozKzXdcC5/5fArLx/EYIGlxDAbby0aJefeZZ9DN2Zqny07JHixeXOAtYhpcctxzstotXsxO59LC917ubm1BBsSS3Q7tLLaJhUIiIAIiIAIiIAhvSHh3ZZUtGrOy/fq1x0Pkfn4KLMdxXV6mBr2OY8Xa4FpHMEWK5NXUrqaZ0D9w1a73mncfp4hed4xpWmro/c6WjtyuR9UZMQWWxYEb1kxSaLgPc2mVmXhlVrOvC5VwQ2Z9PVLYNma4WcAbbjxCjD3FpuFkU+IA6X1UOG+Y9V5kNKXU31RG+14+2OW4/FainkeJ484c2194O/KVkxVpbxPisyLE777HxXRp4vfWsTSkvJ+n4M0tL3iU11UAN60uF1wNVa+uQn5Lfyvhd7TAb9/6KzT0dKx2ZsQa4jU6/qti45Vj4H+PUT7CfgY+I1wAJWmwOrL5ZQwFxyjdfiSpK+WBv8NpPfqsSfHGtBy5R4ABVlxvKxXW8/N+nqWWmkyzJgubWd+Ue63f68FiYxjbIY+rjAa1ugA4f371psU2iJvYqEVlc+peWsJy3s5/DwBSFC/Vy573svskMajV03ZnVGImeQ21A3ngO7vWbCcrdN6xqSmbG3KP2Umlsmy5X7sehOFFc0iqaX1VvZfBjiVcyA3MMf3kxtplBAy35uPZ52zHgtVVVL3ubHEC6R7g1rRvJOgA/fiu8dH2ygw+mDHWdO+zpnjcXe62/4W7h68V1NDpt+dmS+3OxJ2tsLDcF6iLrmUIi8c4AEk2A1JQBzPDa1gqqphcWn7RLY2/1HfVSOLDKXN1krjM8atz3LQeYaBb1XPmgBpe72iS7NxJcSdT33U32MoxKwvecw3Butu8pEHlsbPoSXB6oPZpvaSLWtYXOXytp5LPVqGna32QB4K4U8UeoqQ7WyIAqREQAREQAWk2qwEVUVhYSN1Y48/dP8p/vwW7RVnCM4uMujLRk4vKOMRyljjHIC17TZzTvB/fHcVmtfyU42s2YZVNzNs2do7L/AHv5X23jv4X07+aulfC8xStLHt3tPzHMd43ryuu4fKmWY9Dq03qxfM27JFV1iwo5wVcDlzMY6jjIc/TesKpp76g2PAi6ulyodLZXjlPYhmPFibo9JBoPxAaLOixRjtxHqtZUuzLSz0+vyIKeqYy3exTmfYmJqu8+qturCPxKHuL7WD3WVp5k95ylaWL7lXc12JNV4pa93KP4hjw1s654AalYD6S/tFx8SqoqZrdwAWquiqHzEyubMRwkmPbu1nuj6rZ0zGsaA0WAVtUTTgbymylzbdvAVGWHnuZEs9gtNXV99G3JJsALkknQAAak9yomqnSPbHG1z3vNmsaCS477WG/5LsHRz0bClLamrs+ptdrN7Yb8j+N9tM24agczt02jzuytlr79Sros2DNK0VVU0faXjsNOvUtPDlnI3nhuB1N+jIi66SSwjK3kIiKQC0O1VY5tPLl3n7sHTQuGpPgOC3y0VS0SQSh/+a8fleWj4BQ+hKOZYgB1ZA4WNvDgpL0f44xjSwuHhf4q1WYZEHxgnRzrW8iTr5KZw0NNK0NMMbg0aXY3Tw0SYxx1L52Em0MQ4380ftDCBcn5KzNshRuIJgaLe657fUNcAViVvR/Qyb4iPCSQfDMnblNjVUu132nEIYYASAXOfbc1gBBJ8XZdEW72Y2QpaB0joGEOlIu9xLjZu5oJ3C5J7zv4IpIJEiIgAiIgAiIgAtVtBgENWzLILOF8sg9ppPI8R3HRbVFEoqSwyU2nlHG8c2fqaMnMDJHwlaCRYa9sb2H4d61sWIX8OC7qQovjOwdJPdzWmF5/FF2QTzLPZJ8lyb+Fxk81+TNler7SOb/aweKdeOa2+IdHVYwkxPimbwBJjf6EFv8AuCj1bhVVFpJSzDU6hucad7Lrnz0NsOsTQroPuZLpgseaQdy1MmIsabOu08naH0KHEmcwk+ymuxbmj4mYvFgPxVg4hWW4pnOVgLzyYC469w1KvGix9EQ7UjZvcAsWWcBX6XZ/EJ7dXSS2Ogc8Bg8y8i3opFhPRHVSEGqnZE33IrvfblmIDWnycttWgsfUz2XJ9yDVeJNbxHiVt9n9ha6vs4M6mEi/XS3Fxe3Yj9px377Dv3X6/s/0eUFIWubCJJR/Fl7bgdNWg6MPgApWujVo4Q3e5mlZ2RGdkNh6XDxeJuaYizp36vcN5A4MbfWwt33UmRFsFBERABERABQzbKCaJr3xgujLw/s3u02s67RwO++ut7qZooaySng5S6ozsDge0CHNvx5juuFscEx8NfYktPJ2nz3qjFcLbS1rGNP3cgLmtP4DmsQDxA4ct3JT59BE9ga5jHNtuc0H5pfJkY57GI/HGAX3+awW7Vx3tZX37JUp/hkDkJJAPTMsar2Mo8pIjcy2t2PeCQNbau1V0mL2MWbakyzxQRDtOeL7x2QQXE9wF0W8wfBKaC74I2tL7Ev1c5w4DO4k5e69kViDZoiIAIiIAIiIAIiIAIiIAIiIAtS07HAhzWuB3ggEHxBWBJs5Ru9qlpz4wxn5tW0RGANYzZ2kFrUtOLbrQx/9VsGxNG4AeACrRABERABERABERABERABERABERAGh2swR1QxjoyBLE67LmwINszSbG17A+IHesWmx2SOMdbBKwjfdpO7vbdSheFVcd8k57EWj20itcub6rAr9rnTAxUo6yR2gDeF+JP4R3mwUqKu0m/yU4DKK6CEsijYTctY1pPMgAXRX0Uk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AutoShape 5" descr="data:image/jpeg;base64,/9j/4AAQSkZJRgABAQAAAQABAAD/2wCEAAkGBxQSEBUUEhQVFRUWFxQVFRYYGBcXFRgUGBcXHBkWFxgbHyggGRwnGxoVITEhJikrLi4uGB8zODMsNygtLisBCgoKDg0OGxAQGywkHyQ0LCwsLSwsLCwsLCwsLCwsLCwsLCwsLCwsLCwsLCwsLCwsLCwsLCwsLCwsLCwsLCwsLP/AABEIANkA6AMBEQACEQEDEQH/xAAcAAEAAgIDAQAAAAAAAAAAAAAABgcBBQIDBAj/xABNEAABAwIEBAMEBQUKDgMAAAABAAIDBBEFEiExBgdBURMiYTJxgZEUI0JSYjM0obHRCBc1VHJ0gpKU8BUkJVNzoqOys8HD0tPhY5PC/8QAHAEBAAEFAQEAAAAAAAAAAAAAAAYBAwQFBwII/8QAOxEAAgEDAgMFBwIFBAEFAAAAAAECAwQRBSEGEjETQVFhcSIykaGxwdEUgTNCUuHwFiM08SQVYnKSwv/aAAwDAQACEQMRAD8AvFAEAQBAEAQBAEAQBAYugF0ABQGUBglAMyAXQGUAQBAEAQBAEAQBAdc7y1pIBdYE2Frn0FyBf4hAaKqxOp8SOOOFjDITYySZiGtF3OMcYNxs32xYvG/UD0Q1k7Z2Ry+E7OHu+rzgtDQPMc1xYkhve59CgNygCAIAgCAIAgCA4SyhoLnEADUkmwA7k9FTIITjvNGip3+FE51XMdoqdviG97WLh5b76Ak6eovSUoxWZPC8wap3E+NVP5CgipG9HzyZ3bD7Isb3N/ZtpZaqvrllS/nz6I9qnJnB+BYxMT42K5ASLshgaPKLey/QtJ1WrqcVUltCDf74+xcVBg8vi8kzYhXSO0APilmg2Fh8VgVOKa7fswSPSooz+9xH/HK/+0O/Yrf+qLrwRXsYj97mP+OV/wDaHfsRcUXPgh2ETiODq6K30bF6lttAJWtlaGdrE77arMp8Vte/Tz6P/s8uh4HJr8eph5ZaatAvo9ohkcM1xYizbkXGpsNFsaHElrUeJ5j81/n7Hh0ZHY3mjLTkDE8PnphsZWWmivruRtsLam9z2W4oXlCv/CmmeHFrqTbA+I6asbmpp45RYGzT5hcA+Zh8zTqNCFkN4PJtUBlVAQBAEAQBAYKA0FV4gxBhD2ZBGS8FpuyPUaPzWaXvydDcRu2QHHCanJO6JzmTSPJLpGG7hYEgSs18NoGjdbG/ckkCRIAgCAIAgCpkHXLMGtLnEAAEkk2AA6knYKoK7xnmQZpDT4RCaqYOyPmcCKaPcFxdpm17aEAkE9ce4uqVvHmqPBVRb6HiHBE9Yc+LVb5u1PETHTtFwbWFi/UbkAqJ3vFEntbRwvF/gvxo+JKsJwWnpW5aeFkQ65RYn3nc/FRu4va9x/Ek2XlFLobALDkezKongBMgIAmSgQBMoqcXNuCDsdCOhHZXIzkt0yhEsW5d0czs8bHU0utpYCY3XItew0/QOvdbq11+6obN8y8GW5UkzxjEsXwyxly4lStNnOaC2razvbZ1gD3uTuFLLHXba5xF+zLzMedJom/C3F1LiEeemkuRo+NwyyMPUOaf1i49Vu8otm9ugMoAgCAIDBQGjw/hqFuZ8kbHvc4m7ryENBORuZ9ybN79SelgANzBA1jQ1rQ1o2DQAB10A03QHYgCAIAgCA0PFfFNPh8XiTu3sGRtsZHuOwa3r79lTZAr9mE1uMkS4i409ISHR0TLhzgDoZiddwDY/JqjWpa/ToZp0N5ePcvyXoUs7snOG4dFBGI4WNjYNmtFh7/U7aqE1rirWk5VZNvzMlRSPPj2PU9HH4lRK2NvS+riddGtGrjodles7Gtcz5aUc/RFJTUSvzi2I4y4Cka6iow5pdO42leAfsenoNNBd3RSJW1jpkG6rU6nh3Is80pvYtCIWAF72A1O59SojUlzSbRkLPec1bKhAEAQBAEBHuNKSskgH0CURTMeH2da0jQD5CTt/wA7bhbfSqtrCbVzHMWsZ8PMt1FJrY0HD/MQCX6Nicf0SoGmY6Qv9zr6Xv7vXotld6GpQ7azfNHw70eI1X0kT2N4cAQQQdQRqD7lG5RlCWH1L2zIrxJwNFO/x4HGlq2kubPHoS4/faLB19vid1u9O12vbtQn7UfPu9C1Okn0OPDfHc0EzaLGGiOYkNiqWi0E+m5dYBrr26AajQdZ7a3dG6p89N/kxnHGzLHY66yEeDkqlQgCAIAgCAIAgCAICI8e8ZtoGNjjaZquby08A1JJ0zu7NB+fzI8znGEXKTwkMZI9w1we/wAY1uIubPWPylun1cDRqGRja4N9fl1Jgur67KvmlR2j3vvZk06WN2TCedrGlz3BrWi5c4gADuSdlHIUpTlyxTbZfykVbxnzejjzRUIEj/M0zO/JtO12D7fXXbQbqWadw05YncvC8F9yxOt4EFwLiek8X6RiUdRWVBJ9pzPBA6Wadz+jbTvILmxq9n2VtJQj5LcsqSzmRY2Hc46E2D45oRfKPK1zQ0AWPlN7egHRRmvwxc5zCSl69S8q0Sb4NxDTVYvTzMk62B8w97TqPktFc6fc0NqkGi6qkX0NosFnoLyVCAIAiB48SxSGnZnnkZGz7ziAL9h3OhWVQtKteXLTi2eXJIguL84aGI2iEs5G5aMjfm7f4DqpBb8MXE96klH5lp1kQ3HOasFZH4dThrJG9Lzm4PdpEdwdTseq3VpoNS2lzUq7X7f3LUqql1RH+G+P6ihkPgXNOSbU8rzI1rb7NeACD6gAa7FZ93pNC7j/ALi9r+pbHmM2uhdXCPMCkrmtAeIpiG3heQDmPRjtA8aHbXuAoXqGi17VtxWY+K+/gZMKqfU3mN4NDWRGKoYHsO192m1szT9k67rXWl3WtZ89N4PcoprBDsKxeowKSOnrHmbD3nJDUW88Gvljk/CAP2bWXQ9N1WnfR6Ykuq+5hzg4lsxSAgEG4IBBGxB2IW09TwdiqAgCAIAgCAIAjBHuNOKY8OpXTSauPlhjHtSSkeVo9O56BU6LcEQ4I4em8R2IV7s9ZM3RuuWCJ1iImtOx2v21HcmC67q/bvsKT9ldX4/2MqlTxuzt4u5h0lDdhd4sw08JhBINr+c7NG3rrssPTtCr3b5scsfF9/oepVUijeLONaqvd9c/LH0hYSIxY3BIv5j6nspzZadQtI/7a38X1MaU2yNErOPAugGZAd1NVPjcHxucxw1DmktcPcQqShGSxJZQLo5ec1fEIgxBzWvt5J9GtcdfLJ0aexGh9DvD9Y4eSXbW69Y/gyKdXuZbLSobKPK8MyDK8MqFVAgvMLmJHh4dFFaSpLdG/Yjvaxl1vsbho1OmwN1I9I0KV01VqbQ+b9CzUq42RQWNY7PVyGSokdI4k2ufK2/RrdgFPLe3pUI8tOKRitt9TXlyvFDCA91NhE8jc0cEr292xvcPmAq5B01FPJE6z2vY4dHAtcD8bFUe6wCf8E80p6W0dTmqIehJ+tZts4+0NNjr69FodR0Gjcrmp+zLy6MuwqtbFw0uIUeK0r2seJYpGlj23s9tx1bu0jTVQ+VC606spNYa6eDL+YzRoeEMXlwmrbhtbJnppPzGdwNwS6wge7b3dtOhAE+07UI3lLmW0l1X+dxizg4stcFZ55MqoCAIAgCAIDqqp2xsc95DWtBc5x2DQLkn4ICqOHWOxavdiUwd9HhJjoYySAbEh0zm7E3/AL6BRbiDU+xg7em/afXyRepU87s7uYsdeb+FPFTUQjzTy6+MAM2cDQnUZbWtr1C1Wiys/wCeDlVb28C5V5v2PnipcC9xaSQSbF3tEX0LvVT5dEvoYrOlAcmMJ219OqAszhnktW1LGyTOZTNc3MA8OdLrteMWy/EgjsgNrXchKhrCYqqKRw2a5jowf6V3WPwQFXY5gk9HO6GpjMcgsbHYtOzmkaOHqOx7IDXqoL05M8ZmaP6HO68kY+pd1dEPsnu5v6vcoTxJpih/5NNdepk0Z9zLTUPwZBFeYnFow6kztAdM85IWnYu6ud6NGvqbDqtzoum/rK2Je6uv4LVWfKj5nrKl0sjpHuLnvcXOcdy46krpcIRhFRjskYfU6FUGQgLq5M8to54xW1jM7SfqIjcNOU/lHj7QuNBsdzfSwF6RRBosAABsBoPkgNTxLwzT18JiqY2vB2ds9jrWDmu3BCA+WOOOF5MOrJKd5zNHmjfawfGdne/cH1BRMHn4SL/pTBHO6nkcQ2KQXyiUkZBJbZhOh0PuKx7rl7JuceZLqvLy8yqznYvaHBqrEKCWDFGMjla/6mSM28zR5ZdCbea/a46BQiV1b2d1GrZtuL95MyeVyW5uOV/Er5on0dVpWUn1cl95GDRkoJNzcZbnqTfqp3SqRrQU4PZmM1h4J0FcKGUAQBAEAQFa80619VLT4TAbGoIkqXD7FMw3Nz0zEfGwHVYt7dRtqMqsu7p69x6isvBKKGkZDGyONuVjGhrWjYNAsAuV160qs3Oby3uZsVhFS8+OIyBHRMJGa00p2uATkb6i4Lvg1S/heySTuZei+5Yry3wUy4qXmOYQFy8heCWyuNfUMa5jHZadrhf61pBMtrW8uw9cx0IBQF+gIAgIdzO4NZiVG5rWt+kRgugedCHdWX+64aW72KA+UZG2JBFiDYj1CA9uCYk+mqI54/bjcHD17g26EXHxVuvRjWpypy6NFYvDPq7Ca9tRBHNHfLKxr230NnC4uuT3VvKhWlSl1RnReVk+d+bXEBqsQe0H6uAmJgBuLg+d3vLh/qroui2StrWPjLdmJUllkKW3LZhAe7BKLx6mGHT62WKPXbzvDdbe9AfZ1HTMjY1kbQ1jGtY1o0Aa0WAA6aAIDvQBAVT+6HwoPw5k4Dc8MrQXHfw5AWlo/p+GbehQHzrG4g3G/TvfuEwu8H0/y6x812HxSutnbeKSxv52WFz2JBDrfiXNNZsv0ty4x6PdfuZlKWUarmDTupJ4MVgaS+ncGVAF/PTOJBuNja/6fRbbhrUGm7eb26r18C3Wh3ln0VU2WNkjCHMe1r2kdWuFwfkpqY53oAgCAIDrnmaxpc4gNaC5xJsA0C5JPQWVH4gq3luDVy1WJyA3qZCyEONyynj0aLdNR0JHl+cJ4ovOacbdd279TJox7yeFRFdTIPl3mNiJqMTqX30Ehjbto2Pyjb3E/FdX0qh2VpCHln4mBN5kRlZx5MsQH1fygaBgtJYD2HH453aoCZIAgMOQHxtxoAMSrANvpVTbtbxXoDTtQF9cq8fy4HK5xI+i+PqRezQ0yN03IFyPhbooTrVnnUoJfz4+Wxk05ewUPI++pJJOpJ3J7qbtY2MY4KgCA23CU7Y8QpHuNmsqIHOO9mtlaTp7ggPswFAZQBAVvz9qWtwZzSdXzQtb6uBL/h5WO+SA+ZUBcX7n2v1qoCdLRytbb3teb/8A1qJcV0cwp1PNr8F+g92i366lbLG+OQXY9rmOHdrhYj5KHW1aVGaqR6pmRJZWCM8nq1zI6jD5nEy0UrmMDjdxp3G8bhfdu/uBbtousW9WNWlGqu9GC1h4LHV1FAqgIAgINzkxV1PhUgjdllncyCOxs7zuGa3U+QPGndUbwssHvwHDG0tNFAwWEbGs76jc39Tc/Fcnv67r1pVH3tmfFYWD3vOixafvIqz5CxR15pSOsjz83Hodl2CltBehr31PIvYMgoD6F5AcVialdRPJ8WC72figc4ba7tcbH0c31QFuXQGUBp+K8ejoKSWpl9mMaAbucTZrR7zZAfHmIVTpZXyvN3SPdI4/ieS4/pKA86As3lr/AAPjH+h/6Uqj+qf8639fwXYe6ysypCy0YVAEBlp1QH1Lyi4zGIUTWyOH0mEBkg+05o0bLb1G9ut0BPUBxe6wv21PuQHzNzp41FfVeDC4Op6ckNI2fKRZz79QNh8TrdAVwgLS/c//AJ9P/N/+rGo1xT/xI+peoe8XsoAmzLIPiTvonENHODlZVsfTTeazS9ovGSDpf2QNemnrPuGbp1Ld0pfy/RmJWjh5LRCkpZMqoCAICtOYp8bGcJpz7IdNUOBJsSxoLbtHUZTY+p9VrtXqulZ1JLwx8dj1TWZYJiuWN7GeYKQeJIofI+OwllVO127ZZAfeHldft5KVKMl3pGA+pr1dKBAe3CcTkppmTQPcyRjg5rgbbdD3B2I2INkBfHDHPKmewNrWPhkA8z2NL4nEdgDnbftY27oDa1/OrDGMLo3Syu6MbG5pPxfYAf3sgKU5gcdz4pKC/wCrhZ+ThBu0H77j9p579OnW4ERKAwgLh5L4aZcOxBpbmbLaIC9iXCN9x6e21RbXayp3VB+G/wAy9SWUynyFKSyYQBAEB7MKxOWmlbLBI6ORuoc0kH3HuO4Oh6oCyqLntXMZZ8NPIR9oh7SRpuA619/mgNJxZzVrq5hjLmwxH2mRXaXC1i1z73IOumm6AhlNSPlcRGxzza9mtLja41sBtqPmgOuWItJDgQQSCCCCCNwQdigLe/c+UXnqpi3YRRNd7y5zhb4RlRPiypilCHi2y/QW+S51BTKINzebloW1A9qnnhlbqQdHWIBG2+6kvDNXluuT+pFmstizqaTM0OGzgCNbjUX36roJiHagCAFAVnPeTieQmw8CjY1ump8RwJJPS1yFHeJanLaY8Wi9RXtEyXPGZYRdQfNHNjC/AxWYC2WS0zQPx7/6wcuoaLcdtZRfht8DBqLEiGrangIAgM3QGQUB9E8rOW9EcPinqYWzyzt8Q+ILta0nyta06DTrub9kBBOeHB1PQTwyUzcjJw/NGL5WuZl1b2BzbeiArFoVUD6S5Q4X9HwqIkDNMXTG3Zx8lz3yBvzsuc8RXDq3riv5dv8AP3MuisRKZ5k4IYMUnjjGYOd4oDbuLRJrZw6G9/mFN9JqyuLWEknssfAxarUHuyLyUz2+01zfeCP1rZOlNdU/geFOL6NHUQrZ6MIAgCAID6T5AYdEzC/FYGmWWR4kcPaGUgNYTa4AGtvxE9UBCv3ROHRMrKeRjQJJY3+Lbd2RwDHEd9SL9co7JkE+5YYCaPDo2PAEjyZpB2c8CwPqGhoNuy5tr14rm6k49FsjMpRwiWrRF0j/AB/T+JhlW0m31Mjv6gzD9S2mj1HC8pvzweKizFm65f1Jkwuje4AE08W22jQP+S6kYJIEAQAoCtINeJKzpalpx79tR6e9Rnij/jR9S9Q94mK5+ZYQFa87OGfpFIKmMfWU983cwn2v6ps73ZlLOG7/ALOt2E3tLp6/3MetDO5QJCnRjGEAQBAZCAtLgDnA6gpm008JmYy4ic12V7Wk3yG4NwNbfJARrmJxzJis7XuZ4ccYIijBzWudXOPVxsOnRAeHgrh91dWxwC+Um8hH2Y26uN/0D1IWHqF3G1oSqPqunqeox5mfURyxR7WZG3YDZjBsB7guYLNarmXWT+pm9EUHw68ytfUyayzve57v6R0HYb6e70X0DoNpTo26cfT4EN1etKVXkfRG2cL76rdyhGS3RqYzcXsa2uwGCW92Bp+82zT+jRYFfTKFVdMGbR1GtTfXK8yIY5gL6fzA5oybB3UHs4dFHb2wlb7rdEgtL2Fxt0kaYhYGDM9TlHEXEBoJJ2A1KrGLk8RRRtR3bNxBwtUOF8ob6ONj8unxWfDTLiazgw56hbweHIkPDWIYphecU1i19i5vlkZm+8Gkgh1tLjp7tPM9NuY78ohqFtL+Y3HB2HS4tizp8Rk+shEUohIHnYHHK1ov5GNdluOuf1Ua1+5q2NDl5d5ZWfDYzrdxq7xeUXmFzKWTPMrwVNNxl/B1X/N5/wDhuWfpf/Mpf/JHifunt5Z/wRRf6CP9S6uYJJkAQBAVnG4DiarGxNJBYd7EXso1xQv/ABU/MvUPeJkufvBlBUKnF7QRYi4OhHcHcK5CTi1JdxRnzrx1wQKfEvBhcAyVhmjB+w27gWadAQbell1bQK0tTpLHvLZ/sa27qKhFyfQ01ZwjIxmZrmvI1LRcH4X3UjraPVhDmTya+lqtKc+XGCOlq1OMdTZehhUB66DDpJjaNpdbfoB7ydAr9G3nWeILJarVoUlmbwb2Hgt59qRg9wJ17dFs46JVay5I10tYpLpFnRiXCr4m5g4P1a0AAhxLiAAB7z3Vi70yVvTdSUlhF621GnXlyJbl68s+Dhh9Nd+s8oDpTp5e0YI6Dv1N1yjW9T/V1OSL9iPzN3Sp8qyyZLRRk4vJd6lFV2FHDqx1IfyMmaSlcerTuw+rdR629V23hTWo3NHDe/f6/wB+pGdYs3/EXcelTcjYQYZwmha9pa4BzToQdlbq04zXLJZRchUlTacepHJ+DWF12vc1v3bA/I/tutJU0SDlmMsI28NYko7xTZt8MwmOAeQa9XHV3z6LZW1jToLZGBc3lWv16HvWaYRhzgBcmwG5K8SaSyz3FOWyPbyxgdPiklVGCII4XQmT7L5C4eUa66XO2zRtcLlXG99RnFwi93j77ky0yhOlTSkW+FzCXU25leQaXjVwGG1ZOg+jzf7jgFsdKWbunj+pHifus93LP+CKL+bx/qXVTBJMgCAICs+LT4PEdBJfSogngNxp5buAafvFxb8/VafXaXPYz8sM90niRMlzJrYzgqAKuQVLzMH+WKb+au/4ki6lwC3yvHi/saXWv4LNauqsh5o8Y4bjmLnMOR56/ZJ9R39VqLzSo1vah7xtLXVJ0vZnuvmaek4Pfm+se0N/Dck/PZa+lo1Vy9vGDOqavTUfZTySyho2QsDIxYD5k9yVIKFtChFRijR17idaXNJne5wAuTYdzoFdnNRW7LcISk8RR2cF0bsQr2ub+a0zg97tQJJR7LAeoBsfh6hc74w1yMaDo05dSU6VYdn7cluXSFx7Jvwq5KEI5u4R42HPlaPraYiZjtiACM9j/Juba+ypHw1eujdqK6P69xZuIqcWmQalmD2NePtAO+Yuu/0Z89NS8iAV4dnVlHwPPTmqqZZI6Kn8XwyA95cGsa49Lm1+um5so3qnElGylyywjb2mkqpFSkzfUvLvEZPy1XDBvpHGZCD03tod91ELnj3D9hN/Bfk21PR6Ee4738rqsAluJXNjYGAAE9iQ82HwWLDjyblnkfxX4Lr0qg/5URmvNRRSGOujIF7Mna0mF46G42Kmuk8T0LqK5nuae80dp5p/A9bHhwDmkEEXBGxB6qVQnGazE0M4ShLlkeV1C6sq4KJpLWyXkmcNxCze3vsR8lF+KdTdpQePDP4N7otspt1H3dC78OoY4I2xxNDGNFmtAsP/AGfVcKuLiVeblN5ZK4pJbHpWPk9BUBDeblUWYTOBa8hZEBuTmeNAO9gfkt/w7T5ryPluWaz9ksDB6XwqeKO5OSONlzucrQLn5Lo5iHsQBAEBXHOmJ0dPT1zL56Kojf1sY5CGuB10BOQXsSrValGrTlTl3rBVPDJVFIHAOGxAI9x1C5JWg4ScX3Genk5qyVCAqrm00DEcPcNHFtQ1x6loyloPpcu+ZXSOApT53HuyvozUaul+nl6Eaq6iR00VNTtDp5jZl/ZaNbuPuAJ+HwXRtY1VWNNy8NzQafYq4fNLoS6l5UlzAZ66oMh9rwrMjv2aDrb1/QFy6442uHUbgtvV/RbEmjp9FRS5V/nqez96uDw8v0qsz/f8X1+7a2yxXxnec2dviz3+ho/0r4I6P3po/wCPVn9dv7F6/wBa3fh82U/QUf6V8Ed9HynpA688lRUdhJJZvuOWxPzWPccW3lVYWF8/qXIWtOPRE3oaGOGMRwsbGxuzWiwHwCjVavUqzc5ttmQljoelWD0LoUILzbx3waL6OwB01XmiY38FvrHbjYEAepUm4Z06VxdKa/l+vcWK9RQjlkIpIcjGN2ytaO+wA3XfKEOSko+CIFWnz1ZS8yWclsv0WoP2zUyZ++zct/hdcN4wc3eb9N/qTqz/AISx4FiqHtmWEQPLiVK2WJ7HBpDmubZwuNQRqFlWtWVKrGWcbo8tNlEcM/m4ad2Oew63F2u/9r6J0erGdtFohGqQca7JNyxp8+L1Mpt9VTsisdTeRzXBw7aNcP6S57x7cYXJ4v6J/k3+jwxQTRbQXLmboyqAICDcctNRiGG0WuV8xqJLX9iEXGtx6+5TThS3Xt1X6GNXfcWk1TIxzKAIAgNbxDhLKumlgkALZWOZrrYkeV241DrHcbJkEG5WYg99CIZQRNSudTytO4LD5devlsNOy5zxHa9jdOaW0tzLpSysExUfLxgr0slCmeL64VOMvLbFtLEIbj/OEkuHrbMR8F2HgewlToKcvUj+tVkqfL4nXw0GnHKQPJAEczo/WXK4Eevl/Ur/ABw5u2kktsffct6Hy8jffkuoLjL3JIZVsqEAQBAYK9xWXsUbKTreOJjiwqWykUbJ202TN9W6O9nSnXLvd2btZdGp6DD/ANL9qG/j3564+x4dKo4dt/LnBseZA/yxBmtY07gzT7WZ19b6m3YLM4D5Vnm65+xqNZ5nReDXrqbIg+pvOULP8bxBwHlzQC/TMA649643x04dulF97+iJvpnMqCyWguds2YQAqq6goeGHwq2uiuDlqZHA2t7RJ2XfOFK3aWi9F9MER1uGJxl+xLOTcYLq+UDedrA7XUNafLf0uPmoBxvV566j5t/Y3umw5aMV5FmKBM2IVAFcim+hRkK5fRfTcVrMRcPJGfodNcHZmr3jpY//ALO3XqOl2qtrSMO/q/VmDN8zLOC2J5MoAgCAwQgKtx2P/BmNsnFm02I2il7MqW+y4/yr/pctLrlh+ptnhe1HdfcuU5YZOAubcvcZhr+IcVbS0ss79o2Odba7reVvxNh8Vl2VtK4rRprvZ5k8LJSPD9O5sRe83dM4yu977HfqvoXR7XsLdL/PIhOp3Cq1tu7Y7sUoPFALXOjkYc0b2khzXehBHp8ld1CxhdUsPqi1Y3kqE/JlkcsuKPp1HaQ/XwkRTXtdxA0k+OvxaVwfXtOdnXeF7Mt15eROKM+eOSYqPl4IAgCIGp4pxMU1FPP1jje4a281rNF7aXcQFsdOo9tcwp+LPE3iLKFfQEYWWnV2XxOu+bNf+r+pd4dvy6dy9/X5/g3ztEtJxjfr8y18Y4fGLYfSyte6OdsbJYpDqcz2NzB/cEgX7EX7g8gtdSqaXf1MdM7/AJRHJ041aeJd5FG8HYs7yZadm48XPe34stuvu6hTSpx3Q7LCe/pv+DUx0Slz8zLG4N4ZZh9P4TXF7nOL5JCLF7za5t0HQBc21bUZX1btH07jdU6ahHCN8tUXAgCIFKcSjLjlWNDmjhfcH2SGtGV3Y9V2ngaf/ipeX3I3rcdk/Mk3JP8ANKr+ezf7kSg3GG16vT/9M3Fl/CXovoWKogzMCoCK8x8bdTUeWLWoqHCngA38STS49wPzst7oVj+puU37sd3+C1VlhEo4M4fZQUUNO212Nu92vmlOr3fE3+FgukGGbxVAQBAEAQGi4y4cZX0clO82zWLHjdkjdWvHx39Ce6owRLl9j0krJKWq0q6QiOYb5m/ZkB63Frnvr1XPdf03sKvaw92XyZl0p5WDTc6qsmGnpGmxqJbu9Y4gCfkS029FsuDrTtrly8ML4/2LN5V7Om34EaijDWho2AAHuAsF3GlDkioruIFUnzycn3nJejynhmx5RkR4lXRH2pGRzN00yB5v7tZGrkPHNBwSf/u+q/sTbS6qqUUy21zU2oQBAEBAuctZlw8RA2NRLHH65b5jp1GgUo4Wt+1vM+C+ux4a5pKPi0iGSQAxlltC3KB8LBd4qUv9lw8ieTo5odn3Y+xO+T1QX4RADclhlZcm9wJHEfAAgW9FwDiOHJeyfjh/IgVLKjgmlloHJY6HsyqZKhUARLIBVVFgoueqE+JV049kyiJvYiIZb7+gXdeD7V0rSOfBfn7kV1yplqKJTyalANdDf2agSBvUB7bZvcco+SgvG9HluVLHe19zdadPmox9Cy1BWZ51zzNY1znkNa0Fzidg0C5J9LXXulSlOajHqw3ghPBFM/Fa84nLcU0BdHQsOznAkOmI77j5fdXT9MsFZ0FDve79TCnLmZaYC2R4MoAgCAIAgMFUYK95j8NSiRuJUI/xqnb9Yy5tPAASWEdTa/v94CsXNtG4punPo/kVTwyDcdYxHW01BiEVyyOR0czRr4Rla0HOelnNAHQ39VquGqT069lSn4przXT7nm+i61F48DyA31HWx+B6rr0ZJrKINKLi8MyqvxC3ZteVFP4uIVdSL5GRtpmut5HOLmudY9xkbp+Jci47u41MQXj9Mr7k00mk6dFZ/wAyWuuaG3CAJgBAVVzYqc9dRwXGVgkncLjfQNJ6jQH019F0jgW2TqOpLx+i/OC9ZQUrqHN0W5HKbFoXvyMkBd21/QbWK6nTvqNSfInuS2lqNtVqdnGW/gTHktJaKrh/zdQSPu5XjQN7eyfmuLcZ0eS6T9fqQuUeWrOPg2WOoaVCAIAqoGj4yxsUdFLMfaDcsY6uldoxo+Nj7gVtdJspXVxGmunVlupPlWSoMDpnRwNDvaN3P/lONyvoPTbfsaEY+W5BtQrKrWeDY8I4mKPGGl9xFVxiEn7PjBwyE/LL/TPqoRxvp0qtNzS6e0vnlfA3uiV1Kny+BdJK5FGLexv09iu8eqn4xWHDaV4FPHldXTtJ2DiDA3oSbfE3+6bzjQNJ7KKuKq9ruXl4mLVqZ2RamG0TIImQxNyxxtaxjddGtFgLnf3qUZeMstHrVSgQBAEAQBAEBghAVBzD4SNJJLW0sIkppmObX0zdLtJuZ4xsHDe4Gh12JWNc2/axWHiS3T8/wVi8dSJ4fw9UujEmGyR1tPcBrXuEc0ZI9iS9gCNOut9BZXLfiqVl/t3Sx6ptfs0YVfSqdd8yeGbGl4KxOos2URUjM1nuDxJIW9cgbcDtqRsrN9xxSlBqm8vyX5KW+jQpy5nuWbw5gkVFTMghHlaNTpdzju91upK5pe3lS7rOpU/6N3GKisHVjfFVHSfnFRGw/dvmf0+w27juOi92+l3VzvTht8F8WUc1HqaX99PCv41/sZ/+xZf+nb/+hf8A2X5PPbQJHhWMwVLc1PNHKN/K4Ej3jcbHfstdcWNeg8VItHtTi+jPfdYqytz0U9jnDk+KY5UBpdHTRNjhkksB5Q0OLGfeJcXe4bqd2mpQ0zTY43lNN4/cspzc2kS/iPl9TzUbYYGNhkhafo7xoWu/G7dwJ3JudbrS2Ou16Vz2tR5T6+Xp6HpRcV7PUjvJenqGz1rp43xgmJjgbgeMzNm0PWxB+K2vFlxC5VOUWsvf9sIqpudRyfeWRieLwU7c08scTe73Bt9QNAdTuNu6iVvZV7iWKcWyrml1Iz++nhX8a/2M/wD2LZf6d1D+hfFfk8drA3GCcW0dX+b1Ebz93Vr+v2HgO6HosS40u7t/4kMefVfFHpTi+hurrX4PZUHMWtNTirIL3ipWCQjp4z7Wze4ZbLqnA+nQa7Vrrv8ADp8zTavcdnSwu/Y8a6klghzPHitKZIiGmz2kPjPaRuoI/v1WDqNqrijKL8DMsbjsKql3d5IYOMqnFIIqGjYRVyNLauXUMgYDle8Hud9DpcAXO3Jrfh2NG6lUnuk9l+fQmfbc0di1uEuGocPpmwQNAA1e77Uj7C73HqT+gWAUjLRu1UBAEAQBAEAQBAEBxcwFAVvxNwLNTzvrcIPhyuLTNTaCGcAkusPsuPw62sTri3dnRuqfJVXp5FYtxeUejhLjKGtBYQYallxLTv0e0i/s3AzDTpt1soBqWjVrSWcZj3P8+BlwqKRpMcxupxCpkocNe1jI8v0mrubtu4h0cdh7Vuo7EXG6zrWyoWVFXV0st+7H6NniU3J4ibzAuBKKlOZsIkkvcyy/WSFxIJdc6A3F9O5Wuu9aua/s83LHwWx7jTijfHD4iPyUf9Rv7Frv1dZPab+JcwiJ47y7p33lpL0lSNWSRXa3N2c0aW9y3FnrlVPkuHzw70y3Kku45cH8USvnkoa5rI6uIAgtPlmZb8oz1629dhYgV1LTacaaubZ5hL5FITecMma0HM2XQqp7Z7wQ/jHimSGWKjomskrJ75Q4+WJlr+I/9Jt+E76Bb3TNOhWhK4uG1Tj8/ItTnjZHRgPLuFtpa7/HKkgF75CXMBv7LGnSw21/Rey9Xet1MdnbexDux1EaffIlww6IaCKP+o39i0ju67eXN/EucqNHjnA1FVXc+FrJNCJY/q5ARsbt3O246LY2ms3VHC5srwZ4lSi9zQYPjFRhtTHRYg8SQy5hTVZOtwRaOXsfX1Gp6bO5taGoUXc2yxNe9H8HlScXiRE66ItxSvDvaMrXDYXYW3afcul8GuP6NY8MEc1xSWPA7FMyOheXsslV4Ez5FReXEH20dVFod3LW3Iv6Zh81BbzDrywTS2WKMfQtIBY5eMoAgCAIAgCAIAgCAIDCArPnZhNMKI1TmZasOjjp5WHJKZHHRtwQXDKHG2trEheZKLT5ugN9w1hTKanYxjGsJa10lt3Slozucepv1XLNQup1q0nJ5xsvQzoRSRtVr8nsKjAVUCC81MOLadtdDpUUbmva4dY8wD2O7ixv8+6keg3ClN2s/cn9SzVW2UTHDKxs0McrDdsjGvb7nC/crSXdF0asqb7nguReVk51lU2KN8jzZjGue4/haLndebei6tSMF3vAbwskH5V0RlikxGfWere83P2YmuLWsb2Gh+AHopBr9x2Uo2tP3YL5lqks+0yfKMtl8KgCqmgabizAmVtJJC/qLsPVsjdWuB6a2+F1stMvZW1dTXTv9DxOKaKPrMT8cUskIkkxFgMFTC2N7/Fjj0DyW3BcAADa+4Oltel6VOraVpSj/De6/fqjXXNKNeHLI9MPEEB9p3huGjmvBBB2I+BBU4o6tbyjlvBGa2mV4y9lZOUM8tZIKegYZZH2BeAfDiYdC9zugHf9ZWHe6rBwcaZl2WmTUlKp8C+uCeG2YdRsp2akeaR9rZ5SBneffYW7AAKN5b3ZvtlsjfIAgCAIAgCAIAgCAIAgCArjnV+Qob6D/CNNc7n2ZbWHz69lZuf4M/R/QqupLFyOaecsz0ZVsqEAVUDR8cSBuG1ZJsPo82vqWEAfMgLZaSm7ynjxPE/dPPy9qGnC6QBzSRDGDYg2OUaHsVf1mjUd5UeHjJ5ptcpz48k/yZWWI/N5uv4Tf9Cpo0JRvKbafUVH7J2cCgf4NpLXI+jw2JFj7A6XKt6zn9ZUz4srS903q1RcCAIDBXqPUo+hEeTMDWjEbNAtXztHo2zNB6LrlrJyoQfkvoYEupOqrBqeQ5pIInna7o2OO5O5Hcn5q+UPRT0jIwBGxrAAAA1oAsNhoiSG53BVBlAEAQBAEAQBAEAQBAEAQEN5s4Q6owuQxgmWBzamK1y7PFcmwB3yl4+KpKKlFp94OXC+MsrKSKdhBztGb0kt52n3G65ZqNpO2uJQa27vQzYS5kbZa0uBAFWLwwQnmvX2ovorBmnq3MhiZuTdzST6Aaa+oUk4ctZ1LlVMbRLFaWFg98XKLDsrAY5A4MaHFksjA5wABcQDuTqp+4xlu9zFMTcoMOLXANmBIIB8aQ2JG9r6+5U5YrfAbZ4eV2JuNMaSazaijJgkZaxyN0Y71BAOvW3qoFxJYypXHaxW0t/3MqjLKwTZRtl4LyVCFDXcQYsykppJ5DZsbSfe7ZrR6l1h8Vn2FpK4rxpxX/R5nLCPDygwt8OHCSUES1T31Ul73vJbLuT9kN+a6pTioxUV0WxhE5XsoEAQBAEAQBAEAQBAEAQBAEAQHF40RgqbGcMqMFqpquliM1BMWvnha5xfDIXHPKxtrZbfrANgAVrNT0yF9Tx0kuj+3oe4T5WSrA+JKarbmp5mP65bgPG3tMOo3C57daZcWzxOD9V0MtTi+8211hOm+49ZRG+JeNqWjaQXiSbZkEZDpHO6AgXy/FbWx0W4uZLMcR72zxKokjo4J4YqJat2J4i0NmIDaaAEkQRltjcHZ5BsfXMeunQ7Ozp2tJUqfxMSUnJ7li2WUeQqYBXvHfC04qo8Sw5oNRGC2eIuLWzxZdG6aFw6f0fuhWLq1hcUnTn0+h6jJp5RnhfjimrGhpcIZ9nwSEMka7sAfaHa3foueX+i3FtJ7Zj3NfcyoVVIk4K07g1tguZRq8a4hpqRuaomZH6EjOf5Ldys2106vcPEI58+48ymkRHCsOnxypiqKiIw4dC5zoonEiSoeCMr3t2y/sIF7kqf6VpULKGesn1f4MSc3IttrdFtzwckAQBAEAQBAEAQBAEAQBAEAQBAEBxLboCH4/yzoKp3iGIwS3zeNTnwpMxNy7QFpJ7kdSqNJrDWwNSeT1P/AB3Ev7Qz/wAat9hS/pXwRXJJOHOBqGhsaeBgeBbxHeeS38t1yPhbYdgrpQkYCAygCAwQgI9xHwTRV2tTTsc61vEHkktcG2dtiR7+57oCMt5O0wH57iWn/wA7P/GrXYUn/KvgiuWbTAuWNBSu8Tw3VEt83i1DvFfcbG1g2401y30HZe1FLZLCKEyYyyrjHQHJV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818" y="1298468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03" y="1298468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traight Arrow Connector 46"/>
          <p:cNvCxnSpPr/>
          <p:nvPr/>
        </p:nvCxnSpPr>
        <p:spPr>
          <a:xfrm>
            <a:off x="888370" y="1679658"/>
            <a:ext cx="8800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1032386" y="1268760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Calibri" pitchFamily="34" charset="0"/>
              </a:rPr>
              <a:t>m</a:t>
            </a:r>
            <a:r>
              <a:rPr lang="en-US" dirty="0" err="1" smtClean="0">
                <a:latin typeface="Calibri" pitchFamily="34" charset="0"/>
              </a:rPr>
              <a:t>,k</a:t>
            </a:r>
            <a:endParaRPr lang="en-US" baseline="-25000" dirty="0" smtClean="0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51920" y="1700808"/>
            <a:ext cx="10688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923928" y="1268760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c  </a:t>
            </a:r>
            <a:endParaRPr lang="en-US" baseline="-25000" dirty="0" smtClean="0">
              <a:latin typeface="Calibri" pitchFamily="34" charset="0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67544" y="2924944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1988096" y="2564904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Secret PRF-key k</a:t>
            </a:r>
            <a:endParaRPr lang="en-US" sz="1600" baseline="-25000" dirty="0" smtClean="0">
              <a:latin typeface="Calibri" pitchFamily="34" charset="0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1979712" y="2924944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(key-agreement)  </a:t>
            </a:r>
            <a:endParaRPr lang="en-US" sz="1600" baseline="-25000" dirty="0" smtClean="0">
              <a:latin typeface="Calibri" pitchFamily="34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5496882" y="1700808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5868144" y="1340768"/>
            <a:ext cx="996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Calibri" pitchFamily="34" charset="0"/>
              </a:rPr>
              <a:t>c</a:t>
            </a:r>
            <a:r>
              <a:rPr lang="en-US" sz="1600" dirty="0" err="1" smtClean="0">
                <a:latin typeface="Calibri" pitchFamily="34" charset="0"/>
              </a:rPr>
              <a:t>,k</a:t>
            </a:r>
            <a:endParaRPr lang="en-US" sz="1600" baseline="-25000" dirty="0" smtClean="0">
              <a:latin typeface="Calibr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2466" y="1124744"/>
            <a:ext cx="2232248" cy="1080120"/>
            <a:chOff x="1752466" y="3140968"/>
            <a:chExt cx="2232248" cy="1080120"/>
          </a:xfrm>
        </p:grpSpPr>
        <p:sp>
          <p:nvSpPr>
            <p:cNvPr id="45" name="Rectangle 44"/>
            <p:cNvSpPr/>
            <p:nvPr/>
          </p:nvSpPr>
          <p:spPr>
            <a:xfrm>
              <a:off x="1752466" y="3140968"/>
              <a:ext cx="209945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1824474" y="3140968"/>
              <a:ext cx="216024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alibri" pitchFamily="34" charset="0"/>
                </a:rPr>
                <a:t>Enc</a:t>
              </a:r>
              <a:r>
                <a:rPr lang="en-US" sz="1600" baseline="-25000" dirty="0" err="1" smtClean="0">
                  <a:latin typeface="Calibri" pitchFamily="34" charset="0"/>
                </a:rPr>
                <a:t>k</a:t>
              </a:r>
              <a:r>
                <a:rPr lang="en-US" sz="1600" dirty="0" smtClean="0">
                  <a:latin typeface="Calibri" pitchFamily="34" charset="0"/>
                </a:rPr>
                <a:t>(m)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-</a:t>
              </a:r>
              <a:r>
                <a:rPr lang="en-US" sz="1600" dirty="0" smtClean="0">
                  <a:latin typeface="Calibri" pitchFamily="34" charset="0"/>
                </a:rPr>
                <a:t> r </a:t>
              </a:r>
              <a:r>
                <a:rPr lang="en-US" sz="1600" dirty="0">
                  <a:latin typeface="Calibri" pitchFamily="34" charset="0"/>
                </a:rPr>
                <a:t>in {0, 1}</a:t>
              </a:r>
              <a:r>
                <a:rPr lang="en-US" sz="1600" baseline="30000" dirty="0" smtClean="0">
                  <a:latin typeface="Calibri" pitchFamily="34" charset="0"/>
                </a:rPr>
                <a:t>n</a:t>
              </a:r>
              <a:endParaRPr lang="en-US" sz="1600" dirty="0" smtClean="0">
                <a:latin typeface="Calibri" pitchFamily="34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-</a:t>
              </a:r>
              <a:r>
                <a:rPr lang="en-US" sz="1600" dirty="0" smtClean="0">
                  <a:latin typeface="Calibri" pitchFamily="34" charset="0"/>
                </a:rPr>
                <a:t> c </a:t>
              </a:r>
              <a:r>
                <a:rPr lang="en-US" sz="1600" dirty="0">
                  <a:latin typeface="Calibri" pitchFamily="34" charset="0"/>
                </a:rPr>
                <a:t>= (</a:t>
              </a: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lang="en-US" sz="1600" dirty="0">
                  <a:latin typeface="Calibri" pitchFamily="34" charset="0"/>
                </a:rPr>
                <a:t>, </a:t>
              </a:r>
              <a:r>
                <a:rPr lang="en-US" sz="1600" dirty="0" smtClean="0">
                  <a:latin typeface="Calibri" pitchFamily="34" charset="0"/>
                </a:rPr>
                <a:t>m 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 </a:t>
              </a:r>
              <a:r>
                <a:rPr lang="en-US" sz="1600" dirty="0" err="1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k</a:t>
              </a:r>
              <a:r>
                <a:rPr lang="en-US" sz="16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(r)</a:t>
              </a:r>
              <a:r>
                <a:rPr lang="en-US" sz="1600" dirty="0">
                  <a:latin typeface="Calibri" pitchFamily="34" charset="0"/>
                </a:rPr>
                <a:t>)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76256" y="1124744"/>
            <a:ext cx="2232248" cy="1080120"/>
            <a:chOff x="6876256" y="3140968"/>
            <a:chExt cx="2232248" cy="1080120"/>
          </a:xfrm>
        </p:grpSpPr>
        <p:sp>
          <p:nvSpPr>
            <p:cNvPr id="53" name="Rectangle 52"/>
            <p:cNvSpPr/>
            <p:nvPr/>
          </p:nvSpPr>
          <p:spPr>
            <a:xfrm>
              <a:off x="6876256" y="3140968"/>
              <a:ext cx="2099454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6948264" y="3369186"/>
              <a:ext cx="216024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</a:rPr>
                <a:t>Dec</a:t>
              </a:r>
              <a:r>
                <a:rPr lang="en-US" sz="1600" baseline="-25000" dirty="0" smtClean="0">
                  <a:latin typeface="Calibri" pitchFamily="34" charset="0"/>
                </a:rPr>
                <a:t>k</a:t>
              </a:r>
              <a:r>
                <a:rPr lang="en-US" sz="1600" dirty="0" smtClean="0">
                  <a:latin typeface="Calibri" pitchFamily="34" charset="0"/>
                </a:rPr>
                <a:t>(c = (c</a:t>
              </a:r>
              <a:r>
                <a:rPr lang="en-US" sz="1600" baseline="-25000" dirty="0" smtClean="0">
                  <a:latin typeface="Calibri" pitchFamily="34" charset="0"/>
                </a:rPr>
                <a:t>0</a:t>
              </a:r>
              <a:r>
                <a:rPr lang="en-US" sz="1600" dirty="0" smtClean="0">
                  <a:latin typeface="Calibri" pitchFamily="34" charset="0"/>
                </a:rPr>
                <a:t>,c</a:t>
              </a:r>
              <a:r>
                <a:rPr lang="en-US" sz="1600" baseline="-25000" dirty="0" smtClean="0">
                  <a:latin typeface="Calibri" pitchFamily="34" charset="0"/>
                </a:rPr>
                <a:t>1</a:t>
              </a:r>
              <a:r>
                <a:rPr lang="en-US" sz="1600" dirty="0" smtClean="0">
                  <a:latin typeface="Calibri" pitchFamily="34" charset="0"/>
                </a:rPr>
                <a:t>))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-</a:t>
              </a:r>
              <a:r>
                <a:rPr lang="en-US" sz="1600" dirty="0" smtClean="0">
                  <a:latin typeface="Calibri" pitchFamily="34" charset="0"/>
                </a:rPr>
                <a:t> m = c</a:t>
              </a:r>
              <a:r>
                <a:rPr lang="en-US" sz="1600" baseline="-25000" dirty="0" smtClean="0">
                  <a:latin typeface="Calibri" pitchFamily="34" charset="0"/>
                </a:rPr>
                <a:t>1</a:t>
              </a:r>
              <a:r>
                <a:rPr lang="en-US" sz="1600" dirty="0" smtClean="0">
                  <a:latin typeface="Calibri" pitchFamily="34" charset="0"/>
                </a:rPr>
                <a:t> 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  </a:t>
              </a:r>
              <a:r>
                <a:rPr lang="en-US" sz="1600" dirty="0" err="1">
                  <a:latin typeface="Calibri" pitchFamily="34" charset="0"/>
                  <a:sym typeface="Symbol"/>
                </a:rPr>
                <a:t>F</a:t>
              </a:r>
              <a:r>
                <a:rPr lang="en-US" sz="1600" baseline="-25000" dirty="0" err="1">
                  <a:latin typeface="Calibri" pitchFamily="34" charset="0"/>
                  <a:sym typeface="Symbol"/>
                </a:rPr>
                <a:t>k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(c</a:t>
              </a:r>
              <a:r>
                <a:rPr lang="en-US" sz="1600" baseline="-25000" dirty="0" smtClean="0">
                  <a:latin typeface="Calibri" pitchFamily="34" charset="0"/>
                  <a:sym typeface="Symbol"/>
                </a:rPr>
                <a:t>0</a:t>
              </a:r>
              <a:r>
                <a:rPr lang="en-US" sz="1600" dirty="0" smtClean="0">
                  <a:latin typeface="Calibri" pitchFamily="34" charset="0"/>
                  <a:sym typeface="Symbol"/>
                </a:rPr>
                <a:t>) </a:t>
              </a:r>
              <a:endParaRPr lang="en-US" sz="1600" dirty="0" smtClean="0">
                <a:latin typeface="Calibri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5496" y="4077072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627784" y="4149080"/>
            <a:ext cx="4835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alibri" pitchFamily="34" charset="0"/>
                <a:ea typeface="Brush Script MT" charset="0"/>
                <a:cs typeface="Brush Script MT" charset="0"/>
              </a:rPr>
              <a:t>K </a:t>
            </a:r>
            <a:r>
              <a:rPr lang="en-US" sz="2000" dirty="0" smtClean="0">
                <a:latin typeface="Calibri" pitchFamily="34" charset="0"/>
                <a:ea typeface="Brush Script MT" charset="0"/>
                <a:cs typeface="Brush Script MT" charset="0"/>
              </a:rPr>
              <a:t> =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{0,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1}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</a:rPr>
              <a:t>n   </a:t>
            </a:r>
            <a:r>
              <a:rPr lang="en-US" sz="2000" dirty="0" smtClean="0">
                <a:latin typeface="Calibri" pitchFamily="34" charset="0"/>
                <a:ea typeface="Brush Script MT" charset="0"/>
                <a:cs typeface="Brush Script MT" charset="0"/>
              </a:rPr>
              <a:t>M =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 {0,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1}</a:t>
            </a:r>
            <a:r>
              <a:rPr lang="en-US" sz="2000" baseline="30000" dirty="0" smtClean="0">
                <a:latin typeface="Calibri" pitchFamily="34" charset="0"/>
                <a:ea typeface="Chalkboard" charset="0"/>
                <a:cs typeface="Chalkboard" charset="0"/>
              </a:rPr>
              <a:t>n     </a:t>
            </a:r>
            <a:r>
              <a:rPr lang="en-US" sz="2000" dirty="0" smtClean="0">
                <a:latin typeface="Calibri" pitchFamily="34" charset="0"/>
                <a:ea typeface="Brush Script MT" charset="0"/>
                <a:cs typeface="Brush Script MT" charset="0"/>
              </a:rPr>
              <a:t>C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2n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77384" y="5402836"/>
            <a:ext cx="998272" cy="432048"/>
            <a:chOff x="981440" y="2564904"/>
            <a:chExt cx="998272" cy="432048"/>
          </a:xfrm>
        </p:grpSpPr>
        <p:sp>
          <p:nvSpPr>
            <p:cNvPr id="31" name="Rectangle 30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1403648" y="5322694"/>
            <a:ext cx="1224136" cy="338554"/>
            <a:chOff x="455675" y="4399360"/>
            <a:chExt cx="1224136" cy="338554"/>
          </a:xfrm>
        </p:grpSpPr>
        <p:cxnSp>
          <p:nvCxnSpPr>
            <p:cNvPr id="34" name="Straight Arrow Connector 33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Calibri" pitchFamily="34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Calibri" pitchFamily="34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451956" y="5309924"/>
            <a:ext cx="1080120" cy="338554"/>
            <a:chOff x="395536" y="4348587"/>
            <a:chExt cx="1080120" cy="338554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alibri" pitchFamily="34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Calibri" pitchFamily="34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4" name="Group 35"/>
          <p:cNvGrpSpPr/>
          <p:nvPr/>
        </p:nvGrpSpPr>
        <p:grpSpPr>
          <a:xfrm rot="5400000">
            <a:off x="4308101" y="4556995"/>
            <a:ext cx="563293" cy="755576"/>
            <a:chOff x="624332" y="3969572"/>
            <a:chExt cx="563293" cy="755576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0" name="Group 46"/>
          <p:cNvGrpSpPr/>
          <p:nvPr/>
        </p:nvGrpSpPr>
        <p:grpSpPr>
          <a:xfrm>
            <a:off x="5192896" y="5361133"/>
            <a:ext cx="827585" cy="338554"/>
            <a:chOff x="864095" y="4390978"/>
            <a:chExt cx="827585" cy="338554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alibri" pitchFamily="34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33691" y="4884920"/>
            <a:ext cx="2052736" cy="1240819"/>
            <a:chOff x="1542158" y="4367579"/>
            <a:chExt cx="797594" cy="504056"/>
          </a:xfrm>
        </p:grpSpPr>
        <p:sp>
          <p:nvSpPr>
            <p:cNvPr id="57" name="Rectangle 56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1542158" y="4368892"/>
              <a:ext cx="797594" cy="45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r>
                <a:rPr lang="en-US" dirty="0" err="1" smtClean="0">
                  <a:latin typeface="Calibri" pitchFamily="34" charset="0"/>
                </a:rPr>
                <a:t>Enc</a:t>
              </a:r>
              <a:r>
                <a:rPr lang="en-US" baseline="-25000" dirty="0" err="1" smtClean="0">
                  <a:latin typeface="Calibri" pitchFamily="34" charset="0"/>
                </a:rPr>
                <a:t>k</a:t>
              </a:r>
              <a:r>
                <a:rPr lang="en-US" dirty="0" smtClean="0">
                  <a:latin typeface="Calibri" pitchFamily="34" charset="0"/>
                </a:rPr>
                <a:t>(m</a:t>
              </a:r>
              <a:r>
                <a:rPr lang="en-US" dirty="0">
                  <a:latin typeface="Calibri" pitchFamily="34" charset="0"/>
                </a:rPr>
                <a:t>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400" dirty="0" smtClean="0">
                  <a:latin typeface="Calibri" pitchFamily="34" charset="0"/>
                </a:rPr>
                <a:t>- </a:t>
              </a:r>
              <a:r>
                <a:rPr lang="en-US" sz="1400" dirty="0">
                  <a:latin typeface="Calibri" pitchFamily="34" charset="0"/>
                </a:rPr>
                <a:t>r in {0, 1}</a:t>
              </a:r>
              <a:r>
                <a:rPr lang="en-US" sz="1400" baseline="30000" dirty="0">
                  <a:latin typeface="Calibri" pitchFamily="34" charset="0"/>
                </a:rPr>
                <a:t>n</a:t>
              </a:r>
              <a:endParaRPr lang="en-US" sz="1400" dirty="0">
                <a:latin typeface="Calibri" pitchFamily="34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1400" dirty="0">
                  <a:latin typeface="Calibri" pitchFamily="34" charset="0"/>
                </a:rPr>
                <a:t>- c = (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</a:rPr>
                <a:t>r</a:t>
              </a:r>
              <a:r>
                <a:rPr lang="en-US" sz="1400" dirty="0">
                  <a:latin typeface="Calibri" pitchFamily="34" charset="0"/>
                </a:rPr>
                <a:t>, </a:t>
              </a:r>
              <a:r>
                <a:rPr lang="en-US" sz="1400" dirty="0" smtClean="0">
                  <a:latin typeface="Calibri" pitchFamily="34" charset="0"/>
                </a:rPr>
                <a:t>m </a:t>
              </a:r>
              <a:r>
                <a:rPr lang="en-US" sz="1400" dirty="0" smtClean="0">
                  <a:latin typeface="Calibri" pitchFamily="34" charset="0"/>
                  <a:sym typeface="Symbol"/>
                </a:rPr>
                <a:t> </a:t>
              </a:r>
              <a:r>
                <a:rPr lang="en-US" sz="1400" dirty="0" err="1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F</a:t>
              </a:r>
              <a:r>
                <a:rPr lang="en-US" sz="1400" baseline="-25000" dirty="0" err="1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k</a:t>
              </a:r>
              <a:r>
                <a:rPr lang="en-US" sz="1400" dirty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(r)</a:t>
              </a:r>
              <a:r>
                <a:rPr lang="en-US" sz="1400" dirty="0">
                  <a:latin typeface="Calibri" pitchFamily="34" charset="0"/>
                </a:rPr>
                <a:t>)  </a:t>
              </a:r>
            </a:p>
          </p:txBody>
        </p:sp>
      </p:grpSp>
      <p:grpSp>
        <p:nvGrpSpPr>
          <p:cNvPr id="59" name="Group 35"/>
          <p:cNvGrpSpPr/>
          <p:nvPr/>
        </p:nvGrpSpPr>
        <p:grpSpPr>
          <a:xfrm rot="5400000">
            <a:off x="7467124" y="4434173"/>
            <a:ext cx="605682" cy="755576"/>
            <a:chOff x="581943" y="4005066"/>
            <a:chExt cx="605682" cy="755576"/>
          </a:xfrm>
        </p:grpSpPr>
        <p:cxnSp>
          <p:nvCxnSpPr>
            <p:cNvPr id="60" name="Straight Arrow Connector 59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26732" y="5114801"/>
            <a:ext cx="1649724" cy="1101803"/>
            <a:chOff x="1542826" y="4365104"/>
            <a:chExt cx="992920" cy="504056"/>
          </a:xfrm>
        </p:grpSpPr>
        <p:sp>
          <p:nvSpPr>
            <p:cNvPr id="63" name="Rectangle 62"/>
            <p:cNvSpPr/>
            <p:nvPr/>
          </p:nvSpPr>
          <p:spPr>
            <a:xfrm>
              <a:off x="1543762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1542826" y="4505957"/>
              <a:ext cx="992920" cy="253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200" dirty="0" smtClean="0">
                  <a:latin typeface="Calibri" pitchFamily="34" charset="0"/>
                </a:rPr>
                <a:t>Dec</a:t>
              </a:r>
              <a:r>
                <a:rPr lang="en-US" sz="1200" baseline="-25000" dirty="0" smtClean="0">
                  <a:latin typeface="Calibri" pitchFamily="34" charset="0"/>
                </a:rPr>
                <a:t>k</a:t>
              </a:r>
              <a:r>
                <a:rPr lang="en-US" sz="1200" dirty="0" smtClean="0">
                  <a:latin typeface="Calibri" pitchFamily="34" charset="0"/>
                </a:rPr>
                <a:t>(c </a:t>
              </a:r>
              <a:r>
                <a:rPr lang="en-US" sz="1200" dirty="0">
                  <a:latin typeface="Calibri" pitchFamily="34" charset="0"/>
                </a:rPr>
                <a:t>= (c</a:t>
              </a:r>
              <a:r>
                <a:rPr lang="en-US" sz="1200" baseline="-25000" dirty="0">
                  <a:latin typeface="Calibri" pitchFamily="34" charset="0"/>
                </a:rPr>
                <a:t>0</a:t>
              </a:r>
              <a:r>
                <a:rPr lang="en-US" sz="1200" dirty="0">
                  <a:latin typeface="Calibri" pitchFamily="34" charset="0"/>
                </a:rPr>
                <a:t>,c</a:t>
              </a:r>
              <a:r>
                <a:rPr lang="en-US" sz="1200" baseline="-25000" dirty="0">
                  <a:latin typeface="Calibri" pitchFamily="34" charset="0"/>
                </a:rPr>
                <a:t>1</a:t>
              </a:r>
              <a:r>
                <a:rPr lang="en-US" sz="1200" dirty="0">
                  <a:latin typeface="Calibri" pitchFamily="34" charset="0"/>
                </a:rPr>
                <a:t>))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1200" dirty="0">
                  <a:latin typeface="Calibri" pitchFamily="34" charset="0"/>
                </a:rPr>
                <a:t>- m = </a:t>
              </a:r>
              <a:r>
                <a:rPr lang="en-US" sz="1200" dirty="0" smtClean="0">
                  <a:latin typeface="Calibri" pitchFamily="34" charset="0"/>
                </a:rPr>
                <a:t>c</a:t>
              </a:r>
              <a:r>
                <a:rPr lang="en-US" sz="1200" baseline="-25000" dirty="0" smtClean="0">
                  <a:latin typeface="Calibri" pitchFamily="34" charset="0"/>
                </a:rPr>
                <a:t>1</a:t>
              </a:r>
              <a:r>
                <a:rPr lang="en-US" sz="1200" dirty="0" smtClean="0">
                  <a:latin typeface="Calibri" pitchFamily="34" charset="0"/>
                  <a:sym typeface="Symbol"/>
                </a:rPr>
                <a:t>F</a:t>
              </a:r>
              <a:r>
                <a:rPr lang="en-US" sz="1200" baseline="-25000" dirty="0" smtClean="0">
                  <a:latin typeface="Calibri" pitchFamily="34" charset="0"/>
                  <a:sym typeface="Symbol"/>
                </a:rPr>
                <a:t>k</a:t>
              </a:r>
              <a:r>
                <a:rPr lang="en-US" sz="1200" dirty="0" smtClean="0">
                  <a:latin typeface="Calibri" pitchFamily="34" charset="0"/>
                  <a:sym typeface="Symbol"/>
                </a:rPr>
                <a:t>(c</a:t>
              </a:r>
              <a:r>
                <a:rPr lang="en-US" sz="1200" baseline="-25000" dirty="0" smtClean="0">
                  <a:latin typeface="Calibri" pitchFamily="34" charset="0"/>
                  <a:sym typeface="Symbol"/>
                </a:rPr>
                <a:t>0</a:t>
              </a:r>
              <a:r>
                <a:rPr lang="en-US" sz="1200" dirty="0">
                  <a:latin typeface="Calibri" pitchFamily="34" charset="0"/>
                  <a:sym typeface="Symbol"/>
                </a:rPr>
                <a:t>) </a:t>
              </a:r>
              <a:endParaRPr lang="en-US" sz="1200" dirty="0">
                <a:latin typeface="Calibri" pitchFamily="34" charset="0"/>
              </a:endParaRPr>
            </a:p>
          </p:txBody>
        </p:sp>
      </p:grp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6240048" y="5322694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alibri" pitchFamily="34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Calibri" pitchFamily="34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Calibri" pitchFamily="34" charset="0"/>
              <a:ea typeface="Brush Script MT" charset="0"/>
              <a:cs typeface="Brush Script MT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>
            <a:off x="6667904" y="5297016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46"/>
          <p:cNvGrpSpPr/>
          <p:nvPr/>
        </p:nvGrpSpPr>
        <p:grpSpPr>
          <a:xfrm>
            <a:off x="8028384" y="5322694"/>
            <a:ext cx="852232" cy="340556"/>
            <a:chOff x="744723" y="4120044"/>
            <a:chExt cx="852232" cy="340556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960747" y="4458598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alibri" pitchFamily="34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101257" y="774912"/>
            <a:ext cx="18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Construction 3.30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7" grpId="0"/>
      <p:bldP spid="92" grpId="0"/>
      <p:bldP spid="93" grpId="0"/>
      <p:bldP spid="104" grpId="0"/>
      <p:bldP spid="28" grpId="0" animBg="1"/>
      <p:bldP spid="29" grpId="0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-324544" y="44624"/>
            <a:ext cx="9217024" cy="648072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3300" kern="0" dirty="0" smtClean="0">
                <a:solidFill>
                  <a:srgbClr val="009900"/>
                </a:solidFill>
                <a:latin typeface="+mn-lt"/>
                <a:ea typeface="+mj-ea"/>
                <a:cs typeface="+mj-cs"/>
              </a:rPr>
              <a:t>Recall Security Proof of PRG-based Scheme</a:t>
            </a:r>
            <a:endParaRPr lang="en-US" sz="3300" kern="0" dirty="0">
              <a:solidFill>
                <a:srgbClr val="00990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08" name="Text Box 7"/>
          <p:cNvSpPr txBox="1">
            <a:spLocks noChangeArrowheads="1"/>
          </p:cNvSpPr>
          <p:nvPr/>
        </p:nvSpPr>
        <p:spPr bwMode="auto">
          <a:xfrm>
            <a:off x="107504" y="2123564"/>
            <a:ext cx="7056784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Theorem 3.18. If G is a PRG, then </a:t>
            </a:r>
            <a:r>
              <a:rPr lang="en-US" dirty="0" smtClean="0">
                <a:latin typeface="+mn-lt"/>
                <a:sym typeface="Symbol"/>
              </a:rPr>
              <a:t> is a </a:t>
            </a:r>
            <a:r>
              <a:rPr lang="en-US" dirty="0" err="1" smtClean="0">
                <a:latin typeface="+mn-lt"/>
                <a:sym typeface="Symbol"/>
              </a:rPr>
              <a:t>coa</a:t>
            </a:r>
            <a:r>
              <a:rPr lang="en-US" dirty="0" smtClean="0">
                <a:latin typeface="+mn-lt"/>
                <a:sym typeface="Symbol"/>
              </a:rPr>
              <a:t>-secure scheme.</a:t>
            </a:r>
            <a:endParaRPr lang="en-US" sz="2800" baseline="30000" dirty="0" smtClean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512" y="198884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512" y="2543998"/>
            <a:ext cx="31683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Proof: Assume </a:t>
            </a:r>
            <a:r>
              <a:rPr lang="en-US" sz="1600" dirty="0" smtClean="0">
                <a:latin typeface="+mn-lt"/>
                <a:sym typeface="Symbol"/>
              </a:rPr>
              <a:t> is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sym typeface="Symbol"/>
              </a:rPr>
              <a:t>NOT</a:t>
            </a:r>
            <a:r>
              <a:rPr lang="en-US" sz="1600" dirty="0" smtClean="0">
                <a:latin typeface="+mn-lt"/>
                <a:sym typeface="Symbol"/>
              </a:rPr>
              <a:t> secure</a:t>
            </a:r>
            <a:endParaRPr lang="en-US" sz="1600" baseline="30000" dirty="0" smtClean="0">
              <a:latin typeface="+mn-lt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0818" y="794412"/>
            <a:ext cx="573993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03" y="794412"/>
            <a:ext cx="570359" cy="762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175246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888370" y="1175602"/>
            <a:ext cx="88000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1032386" y="764704"/>
            <a:ext cx="5676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+mn-lt"/>
              </a:rPr>
              <a:t>m</a:t>
            </a:r>
            <a:r>
              <a:rPr lang="en-US" dirty="0" err="1" smtClean="0">
                <a:latin typeface="+mn-lt"/>
              </a:rPr>
              <a:t>,k</a:t>
            </a:r>
            <a:endParaRPr lang="en-US" baseline="-25000" dirty="0" smtClean="0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51920" y="1196752"/>
            <a:ext cx="10688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923928" y="764704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</a:rPr>
              <a:t>c  </a:t>
            </a:r>
            <a:endParaRPr lang="en-US" baseline="-25000" dirty="0" smtClean="0">
              <a:latin typeface="+mn-l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3528" y="1916832"/>
            <a:ext cx="460851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1844080" y="1556792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Secret PRG-key k</a:t>
            </a:r>
            <a:endParaRPr lang="en-US" sz="1600" baseline="-25000" dirty="0" smtClean="0">
              <a:latin typeface="+mn-l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96882" y="1196752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868144" y="836712"/>
            <a:ext cx="9968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>
                <a:latin typeface="+mn-lt"/>
              </a:rPr>
              <a:t>c</a:t>
            </a:r>
            <a:r>
              <a:rPr lang="en-US" sz="1600" dirty="0" err="1" smtClean="0">
                <a:latin typeface="+mn-lt"/>
              </a:rPr>
              <a:t>,k</a:t>
            </a:r>
            <a:endParaRPr lang="en-US" sz="1600" baseline="-25000" dirty="0" smtClean="0">
              <a:latin typeface="+mn-lt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82447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latin typeface="+mn-lt"/>
              </a:rPr>
              <a:t>Enc</a:t>
            </a:r>
            <a:r>
              <a:rPr lang="en-US" sz="1600" baseline="-25000" dirty="0" err="1" smtClean="0">
                <a:latin typeface="+mn-lt"/>
              </a:rPr>
              <a:t>k</a:t>
            </a:r>
            <a:r>
              <a:rPr lang="en-US" sz="1600" dirty="0" smtClean="0">
                <a:latin typeface="+mn-lt"/>
              </a:rPr>
              <a:t>(m)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&gt;&gt; c </a:t>
            </a:r>
            <a:r>
              <a:rPr lang="en-US" sz="1600" dirty="0">
                <a:latin typeface="+mn-lt"/>
              </a:rPr>
              <a:t>= </a:t>
            </a:r>
            <a:r>
              <a:rPr lang="en-US" sz="1600" dirty="0" smtClean="0">
                <a:latin typeface="+mn-lt"/>
              </a:rPr>
              <a:t>m </a:t>
            </a:r>
            <a:r>
              <a:rPr lang="en-US" sz="1600" dirty="0" smtClean="0">
                <a:latin typeface="+mn-lt"/>
                <a:sym typeface="Symbol"/>
              </a:rPr>
              <a:t> </a:t>
            </a:r>
            <a:r>
              <a:rPr lang="en-US" sz="1600" dirty="0" smtClean="0">
                <a:solidFill>
                  <a:srgbClr val="FF0000"/>
                </a:solidFill>
                <a:latin typeface="+mn-lt"/>
                <a:sym typeface="Symbol"/>
              </a:rPr>
              <a:t>G(k)</a:t>
            </a:r>
            <a:r>
              <a:rPr lang="en-US" sz="1600" dirty="0" smtClean="0">
                <a:latin typeface="+mn-lt"/>
              </a:rPr>
              <a:t>  </a:t>
            </a:r>
            <a:endParaRPr lang="en-US" sz="1600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876256" y="793740"/>
            <a:ext cx="209945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6948264" y="793740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Dec</a:t>
            </a:r>
            <a:r>
              <a:rPr lang="en-US" sz="1600" baseline="-25000" dirty="0" smtClean="0">
                <a:latin typeface="+mn-lt"/>
              </a:rPr>
              <a:t>k</a:t>
            </a:r>
            <a:r>
              <a:rPr lang="en-US" sz="1600" dirty="0" smtClean="0">
                <a:latin typeface="+mn-lt"/>
              </a:rPr>
              <a:t>(c)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&gt;&gt; m = c </a:t>
            </a:r>
            <a:r>
              <a:rPr lang="en-US" sz="1600" dirty="0" smtClean="0">
                <a:latin typeface="+mn-lt"/>
                <a:sym typeface="Symbol"/>
              </a:rPr>
              <a:t> G(</a:t>
            </a:r>
            <a:r>
              <a:rPr lang="en-US" sz="1600" dirty="0">
                <a:latin typeface="+mn-lt"/>
                <a:sym typeface="Symbol"/>
              </a:rPr>
              <a:t>k</a:t>
            </a:r>
            <a:r>
              <a:rPr lang="en-US" sz="1600" dirty="0" smtClean="0">
                <a:latin typeface="+mn-lt"/>
                <a:sym typeface="Symbol"/>
              </a:rPr>
              <a:t>) </a:t>
            </a:r>
            <a:endParaRPr lang="en-US" sz="1600" dirty="0" smtClean="0">
              <a:latin typeface="+mn-l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9512" y="2934236"/>
            <a:ext cx="5040560" cy="977914"/>
            <a:chOff x="4355976" y="3284984"/>
            <a:chExt cx="5040560" cy="977914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4355976" y="3450486"/>
              <a:ext cx="31683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+mn-lt"/>
                </a:rPr>
                <a:t>A, p(n): </a:t>
              </a:r>
              <a:endParaRPr lang="en-US" sz="1600" baseline="30000" dirty="0" smtClean="0">
                <a:latin typeface="+mn-lt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372472" y="3284984"/>
              <a:ext cx="4024064" cy="977914"/>
              <a:chOff x="5588496" y="5013176"/>
              <a:chExt cx="4024064" cy="977914"/>
            </a:xfrm>
          </p:grpSpPr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+mn-lt"/>
                    <a:sym typeface="Symbol"/>
                  </a:rPr>
                  <a:t>½</a:t>
                </a:r>
                <a:r>
                  <a:rPr lang="en-US" sz="1600" dirty="0" smtClean="0">
                    <a:latin typeface="+mn-lt"/>
                    <a:sym typeface="Symbol"/>
                  </a:rPr>
                  <a:t> + 1/p(n)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+mn-lt"/>
                </a:endParaRPr>
              </a:p>
            </p:txBody>
          </p:sp>
          <p:grpSp>
            <p:nvGrpSpPr>
              <p:cNvPr id="2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2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32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+mn-lt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33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34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3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+mn-lt"/>
                          </a:rPr>
                          <a:t>PrivK</a:t>
                        </a:r>
                        <a:r>
                          <a:rPr lang="en-US" sz="1600" dirty="0" smtClean="0">
                            <a:latin typeface="+mn-lt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  <p:sp>
                    <p:nvSpPr>
                      <p:cNvPr id="3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+mn-lt"/>
                          </a:rPr>
                          <a:t>A, </a:t>
                        </a:r>
                        <a:r>
                          <a:rPr lang="en-US" sz="1600" dirty="0" smtClean="0">
                            <a:latin typeface="+mn-lt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  <p:sp>
                    <p:nvSpPr>
                      <p:cNvPr id="39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+mn-lt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35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+mn-lt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36" name="Double Bracket 35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>
                      <a:latin typeface="+mn-lt"/>
                      <a:sym typeface="Symbol"/>
                    </a:rPr>
                    <a:t>&gt;</a:t>
                  </a:r>
                  <a:endParaRPr lang="en-US" sz="1600" dirty="0" smtClean="0">
                    <a:solidFill>
                      <a:srgbClr val="0000FF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6804248" y="5402833"/>
            <a:ext cx="720080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dirty="0" smtClean="0">
                <a:solidFill>
                  <a:srgbClr val="FF0000"/>
                </a:solidFill>
                <a:latin typeface="+mn-lt"/>
                <a:sym typeface="Symbol"/>
              </a:rPr>
              <a:t>A</a:t>
            </a:r>
            <a:endParaRPr lang="en-US" sz="280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059832" y="5330825"/>
            <a:ext cx="5995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800" dirty="0" smtClean="0">
                <a:latin typeface="+mn-lt"/>
              </a:rPr>
              <a:t>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744760" y="5710940"/>
            <a:ext cx="8830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619672" y="5300378"/>
            <a:ext cx="121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  <a:sym typeface="Symbol"/>
              </a:rPr>
              <a:t>y{0,1}</a:t>
            </a:r>
            <a:r>
              <a:rPr lang="en-US" sz="2400" baseline="30000" dirty="0" smtClean="0">
                <a:latin typeface="+mn-lt"/>
                <a:sym typeface="Symbol"/>
              </a:rPr>
              <a:t>n</a:t>
            </a:r>
            <a:endParaRPr lang="en-US" sz="2400" baseline="30000" dirty="0" smtClean="0">
              <a:latin typeface="+mn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139952" y="4581128"/>
            <a:ext cx="2583904" cy="761311"/>
            <a:chOff x="2195736" y="3099737"/>
            <a:chExt cx="2583904" cy="761311"/>
          </a:xfrm>
        </p:grpSpPr>
        <p:sp>
          <p:nvSpPr>
            <p:cNvPr id="65" name="Text Box 7"/>
            <p:cNvSpPr txBox="1">
              <a:spLocks noChangeArrowheads="1"/>
            </p:cNvSpPr>
            <p:nvPr/>
          </p:nvSpPr>
          <p:spPr bwMode="auto">
            <a:xfrm>
              <a:off x="2195736" y="3284984"/>
              <a:ext cx="23846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+mn-lt"/>
                  <a:sym typeface="Symbol"/>
                </a:rPr>
                <a:t>Let us run</a:t>
              </a:r>
              <a:endParaRPr lang="en-US" sz="1600" dirty="0" smtClean="0">
                <a:solidFill>
                  <a:srgbClr val="0000FF"/>
                </a:solidFill>
                <a:latin typeface="+mn-lt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3275856" y="3099737"/>
              <a:ext cx="1503784" cy="761311"/>
              <a:chOff x="3275856" y="3099737"/>
              <a:chExt cx="1503784" cy="761311"/>
            </a:xfrm>
          </p:grpSpPr>
          <p:sp>
            <p:nvSpPr>
              <p:cNvPr id="70" name="Text Box 7"/>
              <p:cNvSpPr txBox="1">
                <a:spLocks noChangeArrowheads="1"/>
              </p:cNvSpPr>
              <p:nvPr/>
            </p:nvSpPr>
            <p:spPr bwMode="auto">
              <a:xfrm>
                <a:off x="3275856" y="3315761"/>
                <a:ext cx="150378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err="1" smtClean="0">
                    <a:latin typeface="+mn-lt"/>
                  </a:rPr>
                  <a:t>PrivK</a:t>
                </a:r>
                <a:r>
                  <a:rPr lang="en-US" sz="1400" dirty="0" smtClean="0">
                    <a:latin typeface="+mn-lt"/>
                  </a:rPr>
                  <a:t>     (n)</a:t>
                </a:r>
                <a:endParaRPr lang="en-US" sz="1400" dirty="0" smtClean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71" name="Text Box 7"/>
              <p:cNvSpPr txBox="1">
                <a:spLocks noChangeArrowheads="1"/>
              </p:cNvSpPr>
              <p:nvPr/>
            </p:nvSpPr>
            <p:spPr bwMode="auto">
              <a:xfrm>
                <a:off x="3627512" y="3553271"/>
                <a:ext cx="6396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smtClean="0">
                    <a:latin typeface="+mn-lt"/>
                  </a:rPr>
                  <a:t>A, </a:t>
                </a:r>
                <a:r>
                  <a:rPr lang="en-US" sz="1400" dirty="0" smtClean="0">
                    <a:latin typeface="+mn-lt"/>
                    <a:sym typeface="Symbol"/>
                  </a:rPr>
                  <a:t></a:t>
                </a:r>
                <a:endParaRPr lang="en-US" sz="1400" dirty="0" smtClean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72" name="Text Box 7"/>
              <p:cNvSpPr txBox="1">
                <a:spLocks noChangeArrowheads="1"/>
              </p:cNvSpPr>
              <p:nvPr/>
            </p:nvSpPr>
            <p:spPr bwMode="auto">
              <a:xfrm>
                <a:off x="3699520" y="3099737"/>
                <a:ext cx="63968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400" dirty="0" err="1" smtClean="0">
                    <a:latin typeface="+mn-lt"/>
                  </a:rPr>
                  <a:t>coa</a:t>
                </a:r>
                <a:endParaRPr lang="en-US" sz="1400" dirty="0" smtClean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</p:grpSp>
      <p:cxnSp>
        <p:nvCxnSpPr>
          <p:cNvPr id="73" name="Straight Connector 72"/>
          <p:cNvCxnSpPr/>
          <p:nvPr/>
        </p:nvCxnSpPr>
        <p:spPr>
          <a:xfrm flipH="1">
            <a:off x="3851920" y="5702479"/>
            <a:ext cx="295116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4090480" y="5342438"/>
            <a:ext cx="2702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m</a:t>
            </a:r>
            <a:r>
              <a:rPr lang="en-US" sz="1600" baseline="-25000" dirty="0" smtClean="0">
                <a:latin typeface="+mn-lt"/>
              </a:rPr>
              <a:t>0</a:t>
            </a:r>
            <a:r>
              <a:rPr lang="en-US" sz="1600" dirty="0" smtClean="0">
                <a:latin typeface="+mn-lt"/>
              </a:rPr>
              <a:t>, m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  <a:sym typeface="Symbol"/>
              </a:rPr>
              <a:t>M</a:t>
            </a:r>
            <a:r>
              <a:rPr lang="en-US" sz="1600" dirty="0" smtClean="0">
                <a:latin typeface="+mn-lt"/>
              </a:rPr>
              <a:t>   , |m</a:t>
            </a:r>
            <a:r>
              <a:rPr lang="en-US" sz="1600" baseline="-25000" dirty="0" smtClean="0">
                <a:latin typeface="+mn-lt"/>
              </a:rPr>
              <a:t>0</a:t>
            </a:r>
            <a:r>
              <a:rPr lang="en-US" sz="1600" dirty="0" smtClean="0">
                <a:latin typeface="+mn-lt"/>
              </a:rPr>
              <a:t>| = |m</a:t>
            </a:r>
            <a:r>
              <a:rPr lang="en-US" sz="1600" baseline="-25000" dirty="0" smtClean="0">
                <a:latin typeface="+mn-lt"/>
              </a:rPr>
              <a:t>1</a:t>
            </a:r>
            <a:r>
              <a:rPr lang="en-US" sz="1600" dirty="0" smtClean="0">
                <a:latin typeface="+mn-lt"/>
              </a:rPr>
              <a:t>|</a:t>
            </a:r>
            <a:endParaRPr lang="en-US" sz="1600" dirty="0" smtClean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877272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3275856" y="6453336"/>
            <a:ext cx="360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b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3923928" y="6129380"/>
            <a:ext cx="2931891" cy="5147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4572000" y="5795973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c = </a:t>
            </a:r>
            <a:r>
              <a:rPr lang="en-US" sz="1600" dirty="0" err="1" smtClean="0">
                <a:latin typeface="+mn-lt"/>
                <a:sym typeface="Symbol"/>
              </a:rPr>
              <a:t>m</a:t>
            </a:r>
            <a:r>
              <a:rPr lang="en-US" sz="1600" baseline="-25000" dirty="0" err="1" smtClean="0">
                <a:latin typeface="+mn-lt"/>
                <a:sym typeface="Symbol"/>
              </a:rPr>
              <a:t>b</a:t>
            </a:r>
            <a:r>
              <a:rPr lang="en-US" sz="1600" dirty="0" smtClean="0">
                <a:latin typeface="+mn-lt"/>
                <a:sym typeface="Symbol"/>
              </a:rPr>
              <a:t>  y</a:t>
            </a:r>
            <a:endParaRPr lang="en-US" sz="1600" dirty="0" smtClean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3923928" y="6566576"/>
            <a:ext cx="2951168" cy="30776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4695579" y="6228021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b’ </a:t>
            </a:r>
            <a:r>
              <a:rPr lang="en-US" sz="1600" dirty="0" smtClean="0">
                <a:latin typeface="+mn-lt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7029" y="481863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  <a:sym typeface="Symbol"/>
              </a:rPr>
              <a:t>PRS or RS?</a:t>
            </a:r>
            <a:endParaRPr lang="en-US" sz="1400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444480" y="2976046"/>
            <a:ext cx="4024064" cy="977914"/>
            <a:chOff x="5364088" y="4107270"/>
            <a:chExt cx="4024064" cy="977914"/>
          </a:xfrm>
        </p:grpSpPr>
        <p:grpSp>
          <p:nvGrpSpPr>
            <p:cNvPr id="86" name="Group 85"/>
            <p:cNvGrpSpPr/>
            <p:nvPr/>
          </p:nvGrpSpPr>
          <p:grpSpPr>
            <a:xfrm>
              <a:off x="5364088" y="4107270"/>
              <a:ext cx="4024064" cy="977914"/>
              <a:chOff x="5588496" y="5013176"/>
              <a:chExt cx="4024064" cy="977914"/>
            </a:xfrm>
          </p:grpSpPr>
          <p:sp>
            <p:nvSpPr>
              <p:cNvPr id="87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+mn-lt"/>
                    <a:sym typeface="Symbol"/>
                  </a:rPr>
                  <a:t>½</a:t>
                </a:r>
                <a:r>
                  <a:rPr lang="en-US" sz="1600" dirty="0" smtClean="0">
                    <a:latin typeface="+mn-lt"/>
                    <a:sym typeface="Symbol"/>
                  </a:rPr>
                  <a:t> 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+mn-lt"/>
                </a:endParaRPr>
              </a:p>
            </p:txBody>
          </p:sp>
          <p:grpSp>
            <p:nvGrpSpPr>
              <p:cNvPr id="88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89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9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+mn-lt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92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93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96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+mn-lt"/>
                          </a:rPr>
                          <a:t>PrivK</a:t>
                        </a:r>
                        <a:r>
                          <a:rPr lang="en-US" sz="1600" dirty="0" smtClean="0">
                            <a:latin typeface="+mn-lt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  <p:sp>
                    <p:nvSpPr>
                      <p:cNvPr id="97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+mn-lt"/>
                          </a:rPr>
                          <a:t>A, </a:t>
                        </a:r>
                        <a:r>
                          <a:rPr lang="en-US" sz="1600" dirty="0" smtClean="0">
                            <a:latin typeface="+mn-lt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  <p:sp>
                    <p:nvSpPr>
                      <p:cNvPr id="9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+mn-lt"/>
                          </a:rPr>
                          <a:t>coa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94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+mn-lt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95" name="Double Bracket 94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90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+mn-lt"/>
                      <a:sym typeface="Symbol"/>
                    </a:rPr>
                    <a:t>=</a:t>
                  </a:r>
                  <a:endParaRPr lang="en-US" sz="1600" dirty="0" smtClean="0">
                    <a:solidFill>
                      <a:srgbClr val="0000FF"/>
                    </a:solidFill>
                    <a:latin typeface="+mn-lt"/>
                  </a:endParaRPr>
                </a:p>
              </p:txBody>
            </p:sp>
          </p:grpSp>
        </p:grpSp>
        <p:cxnSp>
          <p:nvCxnSpPr>
            <p:cNvPr id="14" name="Straight Connector 13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1619672" y="5961474"/>
            <a:ext cx="13885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+mn-lt"/>
              </a:rPr>
              <a:t>1 if b = b’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+mn-lt"/>
              </a:rPr>
              <a:t>0 otherwise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763688" y="594928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6012160" y="400506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+mn-lt"/>
              </a:rPr>
              <a:t>Pr [D(y) = 1]</a:t>
            </a: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475656" y="4005064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Pr [D(G(s)) = 1]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79712" y="370774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=</a:t>
            </a:r>
            <a:endParaRPr lang="en-US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01799" y="371703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+mn-lt"/>
              </a:rPr>
              <a:t>=</a:t>
            </a:r>
            <a:endParaRPr lang="en-US" dirty="0">
              <a:latin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48264" y="165502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Construction 3.17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60" grpId="0"/>
      <p:bldP spid="42" grpId="0" animBg="1"/>
      <p:bldP spid="43" grpId="0" animBg="1"/>
      <p:bldP spid="46" grpId="0"/>
      <p:bldP spid="75" grpId="0"/>
      <p:bldP spid="80" grpId="0"/>
      <p:bldP spid="82" grpId="0"/>
      <p:bldP spid="84" grpId="0"/>
      <p:bldP spid="6" grpId="0"/>
      <p:bldP spid="99" grpId="0"/>
      <p:bldP spid="101" grpId="0"/>
      <p:bldP spid="102" grpId="0"/>
      <p:bldP spid="23" grpId="0"/>
      <p:bldP spid="10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155575" y="2524254"/>
            <a:ext cx="8858490" cy="4289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08520" y="-27384"/>
            <a:ext cx="9433048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halkboard"/>
                <a:ea typeface="Chalkboard" charset="0"/>
                <a:cs typeface="Chalkboard" charset="0"/>
              </a:rPr>
              <a:t>Security Proof</a:t>
            </a:r>
            <a:endParaRPr lang="en-US" sz="3200" kern="0" dirty="0">
              <a:solidFill>
                <a:srgbClr val="0099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29698" name="AutoShape 2" descr="data:image/jpeg;base64,/9j/4AAQSkZJRgABAQAAAQABAAD/2wCEAAkGBxMSEhUUExIVFBUUFBUVFxYYFRIUFBYWFhcXFhQUFhcYHiggGBsmHhQUIjEiJSorLi4uGB8zODMsNygtLiwBCgoKDg0OGxAQGywkICYsLC0sLCwsLCwsLC4sLCwsLCwsLCwsLCwsLCwsLCwsNCwsLCwsLCwsLCwsLCwsLCwsLP/AABEIANsA5gMBEQACEQEDEQH/xAAcAAEAAgMBAQEAAAAAAAAAAAAAAwQCBQYHAQj/xABKEAABAwEEBwQGBgcGBQUAAAABAAIDEQQSITEFBkFRYXGBEyKRoQcyQlJywWKCkrGy0RQjM0SiwvBDc5PS4eIVY4Oj8Rc0NVNU/8QAGwEBAAIDAQEAAAAAAAAAAAAAAAMFAQIEBgf/xAA1EQACAQIEAwYGAgICAwEAAAAAAQIDEQQSITEFQVETYXGhsdEiMoGRwfAU4ULxFVIzYpIj/9oADAMBAAIRAxEAPwD3FAEAQBAEAQBAEAQBAEAQBAEAQBAEAQFHS+k2WeO+7EnBrRm524fM7FFWrQowc5klKnKpLLE4m2aRntBq95DdjGktYOBp63XyXmcVxOrN6PKui99y3p4WnTW133kUFha3EC6d7e6fEYqt/mVIu8ZNfVkrjF6NI3dg0xNFg79a3c40cN3fpiOdTx2GzwvHZQ0rLMuq39n5fU46uCjLWGhZj1ncD34Bd+g+84dHNAPiF2UuPUpO04tLrv7fkilgJW0ZvrHbGStvMdeGW4g7QQcQeBV3TqRqRUoO6ZxSi4uzJ1uahAEAQBAEAQBAEAQBAEAQBAEAQBAEAQBAEAQBAefabtZntDjXusJjYODTRx6uBx3Bu5eX4ric9Vx5R0+vP2+hc4Onkp35v9RlDEvP1Kh0NlpkS5szexi5kYlnLJGLkT41mMzJFBaHwP7SPPJzfZe33T8js5Eg3HD8fLDz6p7r95kdaiqsbPfkztrDa2zMbIw913iCMCDuIII6L2lOpGpFSi7plLKLi7MnW5qEAQBAEAQBACUBS/4mytO9zpgtsrNO0RPFaWuyP3j71ixspJkywZCAIAgCAIAgCAwmmaxpc9wa1oqXOIDQBmSTgAgONtGv/akt0bY57eRUdo2kNlqDQjt5MHHkCOKApS2/WN3eZY7BGPcfJI9/K81wbVAZQa8W6z//ACWi5YWY/r4CLTEPpPayrmN448kBT0c3AVzoK89q8FipuUm+rPRWskjaMoASTQAVJ2ADMqsleTsjVsu2FhcASKVxptA2V40zVhRoLkQSmW32fBdcsNoRKoUpmKpxFPK7nTB3KMzVimyRF3U+0lsz4tj29oBuc0hpPUOb9lev4LWbjKm/Ffkr8fBaT+h1yvSuCAIAgCAIAgPjhUU3oDWQaGaDVz3uGwE0HWmakdToiFUUnqynb9ZYoqsiZ2hGGBDYwdovY1PIHmqzE8So0Xlbu+78s76ODnNX2RrxrfKM4G04SOB/CuOPGU3rDz/o6Xw/pLyNxovWKGYhuMbzk11Be+FwwO3DPDJWOHxlKvpF69Hv++ByVcNUp6tadTcLqIAgCAIAgKukreyBl51TUhrWNF58jzkxjdpNDwABJIAJAGhOrjrY4SaQo5gNY7G01s7Nxm//AESc+4NgPrEDpo2BoAaAABQACgA3AIDJAYyNqCN4IQHmmiD3Gg5gBp3hzcHA8agrwWMp5JuPRs9DGWaKZeLw6Rse4do7iGkBo8TX6vFcFsqc/ovz5afU0ersbiN+G7ivUcFwXax7Wa+Hl3/16lZja+X4I7+hjHb+8GCrga48tuOzLxCteKU6UaGbRPS1jkwk5yqW1sY2hy8Pippl3BFCYqGkiZFrVKGtoe/YyO71e4EeTD4het4HTfxT+n5f4OHHy0jH6nYL0BWEUsROTi3kspmGjT2yV8Zo57hXI1NCpIq+xBKTi9WZ2K3uFauvjniFiUTMJ99zdKMnCAICG12pkTbz3Bo+87AAMSeAxWs5xhFyk7IzGLk7I57S+mu1ZciD2h3rOPdN33W41Fd+4HeqHH8Zp9lloS1fOzVl9Vud1DCSUr1FoadsA3Lyzqllc+iy3sAKrow1OriJ5KSu/wB3NKlWNNZpMq2uxUzC66tKthZqNVWe6fs/1ilXhWjeLuUtXdSrBPI9s4mdISXtJtNoAIJxaKOGIr4HgV6Th2M7eOWXzLzXUrcXh+zeaOz8jp49QYoqGzWu22YjK5aXyM6xzX2nwVkcZegGkIPXMduYNrQ2zWn7JPZSHrGEBs4NKROaXF1y76wkBjcz4g+hAwNDkcwSFhtJXZlJvRFSbWSAeqXSfC006OdRp6FcFXimFp7zv4a+hPHC1ZcjWO04TIZBBedS62/JS400qGhrTSpFSa40G4Lhnx+l/hBv7L3J1gXzZL/xm1HKNg+pI75hRf8AN1ntR9fYz/EpreXofRpS1+5H/hyD+dFxjE86XqP4tH/sZDTdoHrQtP8AiM+TlsuOTXz0n+/Qx/Dg9pksWso9uF4+EtePOh8lPT47hpaSvHxXsaSwU1s0znNKRx9q6SCTuyEudGWkPa8+u5rHUJBOJIvUJJyXHj6UMU+1w7Uuqvr42/G500JyprJU07+RWssl57eya6Sl4vp3nXSKucafC3wAAyCq48Or1YyWV38LLTl6/UnnOEFds2/6UA28T3QL1dlAK1XA8RXlLLJvol05WtyHZxWqR8szjQud67sT9EbGDgK9TU7VmpieUdv3UKAkkXOryd2b2MGRtfgHUduNMeW9eg4fgMNitIylGS5OzX0dkclevVo6tJr7e5uNDSMs8dwg1JLnOw7zjt4AAADgAvWYfCxoU1CP+yrq4ntJZpG8hlDhVpqFI1YwmnsZoZI7RA17S1wqD/XRZTad0YlFSVmVbDoqOIktqSdriDQbgtpVHIjhSjDYvLQlCAIDh9IW02iQv9gVEY2Xdr+bs+VBvXjuL411ajgn8MfN83+/kuMLR7OF3uzNkOFTtyVVVw84UlUnpm+Vc31fcvXw1JFVUpOMeW5M2FQRoSZlyIpxdI710k0G4ndzVvwnG/wJTcoZk0tt1b8anHjMO66VnZokkkDhR4od4VniOM4HGQdOopR6Oydn10bIKOEr0ZZotP8AJqJHmJ7ZG5xuDhTaBmOoJHVVuErOhWTvez3WzX+i0nHtabXX1O7tmlIomh73gBwq0YlztvdaMTmvY1a0KUc03ZFJCnKbtFHN2zWWWQ0iHZt3kB0h5D1W/wAXRUWJ4y9qK+r9iwp4FLWbKsWjnSOvyEl3vOJc/pXIcMFVT7eu71Jff2OjNCmrRRs4NHsGyvP8lJDC01vr4kMq0mXo4wMgByXVGKWyIHJvcmDVKkaXPtxbZTFzEtWrRlMhliBzAPNQThGW6JIya2KNo0ax2ynmPArknhYPVaE8a0luVmdvB+zeae6e+z7JyHwkKWnjcXhtnmXfr/YdOlV3VmZNtVmlDhPE2Jz2uBkFTFVwIvkZNO2pH1lZ4bHYPESzVIqM+rS9SCpQrQXwu6/eRRExyOBGBFa0O3HaNx2ihXlquFlRm6ct1+3+pYQkpLMivabQQO7QniaAcePJbU6OupvY22pFmJMz3VeCGsvHImri5rRsaKt8qkkL1fBqbjCUrWTtb6d/MrMe1dR+5Y0k10Dse8w+qT+E8V6GKU13lJUvTfcbXQeLC6hAccK+ZH9bFFU0dielqrmyWhKEAQFW025rMM3bh89y2UWzSU0iOySukJJwaNg37iUasItyINZ7Tcs76ZvpGNnrGjiOIbePRceNqulQlNb283ojpw8M9RI0NhslKV8NyreHcGUbVa6u+Uenj1fdyJMXjnJuFPbm/YsXrx4ZBVHGZ9pj5J/4pLyv+SfBK1BPqXoIarejQTRmc7EVrgFCCAQcCDiCoq9LLsbwlc0drf2OLjWOoFTUuYSaCp2tqRjmNtRiKrJnlaPzev8Afr479CdiG1UpWopStdlN6mo3vYlRr9Exvfg+pcA0VNa3KVYMcgMRTgVZV5Sqyve/9GkcsI6HS2OytblnvWIwUSCc3IvMClRCydgUiNGZyTNYKucGjKpIAruxUsdXZGjMW2yvqxyO+rdHi+gK640Kr/x+5C6kep9M8uyID4ngfhDlL/EqPmjXtYkT55R/Zs6SH5sCw8BUf+SMfyIrkRm2ketG8cQGvHg0k+S558PxC2s/B+9jeOJpvuPsc7X1uuBpmNo4EZg8Cq+opwdpK3idMWmro+PCjzEiKNqsoOIwKgqUlLVbk0JtGhtViLXVaS07W+yRy2cwkK20Kqul914P8MmtzibjQur8c4vG0FwFLzAzs3g+643nUHLoVfYTh+HqLOpZl02+5xV8XVh8Nref2Oxs8DY2hjGhrWigAwAV0kkrIrm23dmbmg54rJg+oAgCAIDlbc8scWgEvJ3Z13b10QjdXOOcnF2W50Vgs/Zxtbtpid5OJUMnd3OqEcsbGo1yB7KN1MGztJ5XXtHm5o6qu4jpRzdHF+aOvCK88vVNeRrbTahdAaa1xr8laUatOpDtU1l6+/Qq60ZU32bWoszqAL5ticSqmLqVFs5O3hy8j0dGm4UoxfJIvC0lowbe3ioBpwrgTzIVhRxCtuRzgRG2NfWhyzBqCOYOIUWJq6am0Imu0i7uniWgcy4AeZCqoPNO/j6HRyJjo6z3a3BWtaYhpO8tyJ5hd/bQ7DfXz++5FaWfuILCKue7e66OTRQ/xF6mw940kn4/v0NpvU2camTIWTsW2ZI0ZGyZ0n7M0b/9mBr/AHYOB+I4bgdlrhcBKos9TRdOb9jjq4hRdo7l6yWJrTepV3vHvP5XjjThkrWMI01aCsc13LVlwBZNrAhZBDLGspmkolORqlTIJIrTQB2JwIycMHDkflkVipShUjlmroQnKDvFkAtl17Y5SA55IjdkJKCpaNzwATd2gVG0N8zjsBKg80dY+nj7lrh8Qqis9yZ4Vbc7EUrVFeHFaTVyWErGrjlfE8PYbr2+BG1rhtad3zUuFxM6E80fqupJUpxqRszt9DaVbaGVHdc3B7K1LTz2g7D8wQPX4fEQrwzR/wBFLWpSpSszYKciCAIAgCAIAgILdZWyxujdk4U4jcRxBoRxC1nBTi4y2ZtGTi00cJJA+F5jkGIyPsvHvN8qjYvFY/AyoTs1pyfX+y7pVo1Y3X2LMciqJwJCcSrVSkjWxXtgqLzcHtBunzune00xHXMBbwm27S25+/iYymkntsklx2FAb10baggGpzIrlht4KzpYanTuvM3UeZcinlfhS4NpJBd9UAkdT4FafxaSd9zD7ja2VgAAAoBgFLmIWXY0zEbI/wBqaf2YwP8AzDtHwfi5ete8NwF0q1ReC/PsVuKxP+EfqbOAK7kcUTzfXn0rGCQwWJrHuYaPmd3mXtrYwDjT3jhUZHNc8pWLbDYJzWaWiOAtHpH0o81NseODWxsA4d1oWudncsFRXIrN160kP32fq8n70zs2/h0f+vqXLJ6S9JxkH9KLwPZeyJwPM3b3mmdmksDRfI63RHpiBoLVZ6b3wmor/dvOH2uikjVXM4K3DJbwd/E7DRuulgn9S1Rgn2XnsneD6V6KdTi9mV1TDVYfNFmGuroH2Ge/IwXYzIx18VErBeiLCDW9eApTHFJpOLTMYfMqsbK+pzfo+157elntLv1uUchw7T6Lvp8dvPPyuNweT44bc10/o9FUpZNVsdvKqy5hGttjNq15k0GVbJbHwSCRmYwI2Obtafz2Fd2ExMqE8y25rqYrUVVjZnolitbZY2yMNWuFRv4g7iDUHkvXQmpxUo7MopRcXZk62NQgCAIAgCAICvbbHHK27I0OGe0EHe0jFp4haTpxqRyyV0bRk4u8WclrBot1maHxuvtLrpD+6W1BoS9oOFQBlmRivO8Q4TTpx7Sne3Nb29Cyw+KlUlllY1sNsJzaW9WkHlQ18QFQyoW2Z22Zja7bdaaZnBvFxy/rgVtTw93qGilCylBuAHguxvmbmxsyjkyNmzhUWYiZnJ3iIwaVFXEYEMyoDsLshycditOF4T+RUzS+WPm+S/fycOLrdnGy3ZeYAKACgGAAwAGwBetKU879Keu5habJZ30lcKSvBxjafYB2PIzOwcThBVnbRFpgMJ2jzy29TxpcxfBDIQBAEAQBDFi3Zj/W3mFpI230PadSdYza4bsh/XRABx99uTZOeFDx5hecxuH7GV47Py7jmlDI7G5tGS4kzMTVzBTwJUbrU/SPZymJx7svq7hIB/MB4gb1ecKxFn2T57FfjqN1nX1O3V6VYQBAEAQBAEAQGEsTXNLXAOaRQggEEHMEHNGrhOxwetWjY4HsbE5wLgXFpN9rWjAUr3qk1zJ9Urz/ABLD0KVsqs39i2wdWpUvmeiNIyPGpJcd5phyAy+9VbfJHdYmYtWZL9nUEmRs2MRUVyJk+jCHNL877nY/RaSxtOFG1+sV7bhlHssNFc3q/r/R57FzzVX3aHOekHXJthjuRkG0yDuDPswcO0d8htPAFdlSeVG+Dwjry/8AVb+x4PLIXEucS5ziSSSSSSakknMkrjbuemjFRVlsYrBsEAQBAEAQBAWrOtWbI6DQGknWaZkrfZNHD3mH12/McQFy4iiqsHB/rE45o2PYXSBzQ5pqHAEHYQRUFeXs07M50a+ZTwJEV6nMGhBBB3OBq09CAVNCTjJSXISSkrM9N0ZbBNEyQYXmgkbjk4dCCOi9jSqKpBTXM89ODhJxfItLc0CAIAgCAIAgCA871ktF+0yHY0iMcmjH+IvXmeJ1M1drpoXWChlpLvNaq86zJixIwXYCueRqzDT2k/0azSzbWMN34zgz+IhZw1LtasYdX5cyOSOB0R6TXWexMgbDemjaWNkc7uXam6S3MkAgUrs6L3KrWjaxXz4XmquV/h8zhLba3zSOkleXveauccyf62ZBQNtu7LWnTjTioxWhAsG4QBDBGZdy3ykDra6GTX1WrRJCdzJYJAgCAuWcLRmyNjHko2SI9J1Jt3aWUNJxicY/q+szwBp9Vee4hTyV79dfc55xtJm0mKigEQqQydfqLaaxyR+48OHBslcPtNeeq9FwqpmouPR+pUY+FqmbqdOrQ4QgCAIAgCAIAgPK5pLznu9573facXfNePxEs1WT736noaStCK7kYqEkMgtWYLET1FKJho5L0p2+7Zo4gcZZKni2MVPm5isOE0r1XPovX9Zrb4keXL0BKFlGrdlcjvFTqKKt16jd7i8VhwRtHEVFzPj3YLXJYkeIc1axGECJ4IHOyGG/YtJSS3OqlRnPWK+pK6EjctMyOp0ZowWSIyYMUMl+ztUbN0XmhRkiOs9H89JJWV9ZjXAfCSCf4wqzicLxjLvt9/8ARFWWqZ1spVfEjI1sZN/qTJS0Ob70RPVrm0/G5XHCJfHKPciv4gvhTO3V8VQQBAEAQBAEAQHk0WQrnQeK8ZU+d+LPRx+VGa0Nj7VYsDKMrEkYPN/Sba71payuEcQ+08lx8riueF08tJy6v0/WYjuzkFZG4WUayV00RBdFynSbdkWodHyO2Acz+SidaKLCnwvET1sl4v2uTnQcxyDTwBx8wte3gyf/AIbErVWf190ifRurshcTKwtaNmFXHpsWk6qS+E6MHw2Up/8A7KyXLr9uRtpLJ7LRjsaBU4bgMVzZrasuqsYUo62S+xXm0JaDiLNOf+hN/lWv8mit5x/+l7ldOvRe0jT22yvZ67HMP0mltfFdFOpGXyu/gclSUH8SaMIGrdmqNjAxRNm6LIWpIjeamPpah9KN7fwu/kXHjlej9V++ZpW2Xj+Gdy8qpRCfFkG51P8A/dD+6k+9itOE/wDmfh+UcOP/APGvE71eiKgIAgCAIAgCAIDy20x3ZHt92R7fBxAXkMTFxrST6s9BRd6cX3EagJQgAKA8i1tmv2yc/Tu/YAb/ACr0OEjloxXd6msTULoNwgLFiiFa71rOTehNhKEU89tX++ZvrHGoGXdKJ1OgrD2jrrW33ZnY1oORe72eWJOwFQV8TSw8c1R+C5vw/bHNjcZGk8i36e52Nm1fjH7Q3zuFWs8sT1PRefr8ZrT0gsq+7+/skU88TVlzt4Gzs1mjjFI2NZ8LQ2vOmarJ1p1HeTb8SB6u7JS5R7mSN5qKHEbti2irCxodLaq2SepdEGOPtx0Y6u80wd1BVjh8fiKW0rro9V++AWmxxOltTZ4KmP8AXM3tFJAOLNv1a8grzD8SpVdJfC/L7+5NGp1Of+WB4cCrA6Y6q6N3qbAXWi+B3Y2uqdl5wuhvOhJ6LkxskqeXmyOs1ojuCqkhPkb6gHeAfFZas7GEdBqVHW0OPuxO8XObT8JVtwiPxyfccHEH8CXedwr8qggCAIAgCAIAgPPtaLPctL9zw2QdRdPmwnqvN8Up5a+bqv6LnBTzUrdDVKtOwIAEB43pRt6WR2+R58XEr0tPSKXcjMV8KKBCkB8KyYexes2ahZY0tNDp9XtGvtMgjYboABe+lbjd9NrjQgDmcguPFYiOHhmlvyXV+3UkxOL7GOWHzPy7/b+j1TR1ijgjEcbbrR1JJzc45ucdpK8lWqTrTc5u7/fIpe9m1stjc/gP62KWhgZ1n0IalaMCafR932j5Ketw5U+ZpDEOXIoStouBwsdCdyIuWVE2MC5SJAhe9SxiZNdbLLFIavjY873Ma4+YXXTlOHytr6mbIwa0AUaAAMgAAB0C31erMpWPkjw0VP8AW4DeVlK+gMYGkNAOdMeazJ3YWx2Ootn7ssnvOawcmCpPi8j6qv8AhNO1Jy6v0KrHzvNR6HUq1OAIAgCAIAgCAIDmtd7FejbKM4zR3wPoPJwb0qqzilHPSzrePpzO3A1Ms8r5nHLzhcBAAgPJbXF3nfE77yvRReiN4r4V4FGSFSJhoryRLdM0ktC3ZGFz2taKucQ0DeSaAKGTUVdndnUPiZ7Tq7optlhEYxce893vPOZ5DADgAvJ4utKvUcntyXRFfKTlJye7NxE4DErlS1NGTOtzthpyz8VL201pF2NOyjzIjaHe87xK0zTe7f3Nskehi6YnNatNmcqRG5y2UTJC+RSxgZK8kimjE2KspJyNOlfmpopLcEdx21/g0D76ra66DU+thANcSd5NfDYOiOT2FjMnrw2ncAsJNuyDdldnpWhrF2MLI9oHe4uOLz4kr2FGkqVNQXI8/Vnnm5F1SkYQBAEAQBAEAQGE8TXtLXCrXAtI3g4ELDSaszKdndHmdvsboZHRuzacD7zT6ruoz4gryeKoOjUceXLwL6hVVSCkQLmJggPM9JxXZpRukf8AiJH3q+pO8IvuRLD5UUnxqS5mxC+BbJmGjp/R3omrjaHjBlWx8XZOd0GHMncq7iNXTs1z3NJzzJL9ueiNlVI4EdiQTLTszFj72q1yCw7VZyCxiZVlQM2I3SqRQFiF0ikUTJGSt7GT4gCAIDdap6O7Wa+R3IiDwMmbB09b7KtuF4fNPtHstvH+jgx1bLHIt36HeL0BUhAEAQBAEAQBAEAQGl1n0P27A5g/WsqW7Lw2sJ47OIGyq48bhe3hZbrb2OnDV+ylrtzOC8thBwIIwII2FeXlFxdnuXaaauj6tTJwut1muWgu2SNDhzADXDyafrK3wc81O3QlpPdGlouolsWtG6PfO8MZzc7Y0bz8htUdWrGnHMyObynoljszYmNjYKNYAB+Z4nPqqWc3OTk+ZAlYnDlpYyfQ9YymDLtFjKD52iZQfC9ZymTElZsAgCAIAgJbJZnyvbGwVc7wA2uduA/IZkKehQlWmoR/0R1aqpxzM9H0bYWwRtjbk0Yna4nFzjxJXq6VONOChHZFDObnJyZaUhoEAQBAEAQBAEAQBAEBzOs2r9+s0I7/ALbPfptH06eKrMdgVV+OHzev9nbhcV2fwy29DjJKlpu4GhA2UO47sV561pWkW97rQpaT0ey0xgEkbWu2tOWI8iFJSqyoyujKfNGgh1QfXvytu/RBLj44DzXa8dG2iJHVfQ6HR9njibchbhXvOrmdpLvaPAZcFxVJSm802RXuXlCZCAIAgCAIAgCAIAgM4IXPcGMbec7IDzJ3AbSpaVKVWShBamlSpGEc0jvtA6GbZmZ3pHUvu+5rdzR/qvUYXCxoQst+bKSvXdWV3sbVdJAEAQBAEAQBAEAQBAEAQBAaPT2rrZ6vZRku/wBl/B4G36Qx55LixeBhXV9pdfc6aGJlS03RwtssD4nlrw6N+eyjvpNqC13MY7156tRqUXlqL98S3p1IVFeLIuwB9Yl3M4eAoD4KHN00JLE7WblgAsO5LC5isGQgCAks8BeaDqdgW0YtmspKJdkhDRQf+VJKKREpNu5QkbQqImRisGQgLejNGS2g0jGANC8+o3hX2jwHWi7MNgqld6aLqc9bEQpb79Du9D6Ijs7aNxcfWefWd+Q4D/VejoYeFCOWP+ynq1pVXeRsFORBAEAQBAEAQBAEAQBAEAQBAEBBbLHHK27IwObuOw7wcweIWs4RmrSV0bRk4u6Zy2kdUXDGB14e480cPhft5HxVPX4SnrSf0fuWFLH8pr6nO2qB8RpI10Z2XhQH4Tk7oSqmrh6lJ/Greh3wqwn8rPjZCFFc3aJBKDmAVnN1NcvQyDWHYR1WfhHxGbY49xPVZWU1bkT/AKQAKDALbP0Ncje5XlnqtHI3USrI5aG6J7DYJZv2UZcPeyZ9o4HpUrqo4OtV+VadXoiGpiKdPdnTaM1RaMZ3Xz7jahnU5u8hwKuMPwunDWp8T8ivq46UtIaep00UYaA1oDQBQAAAAbgBkrNK2iOFu5ksgIAgCAIAgCAIAgCAIAgCAIAgCAIAgMXsBFCAQcwRUHogNTadWLM/KO4foEsH2R3fJclTA0Kmrj9tPQ6IYqrHZmsm1MHsTkfGxr/wlq5J8Ipv5ZNeZ0R4hPmkVX6oTDKSM8w9v5qB8Hlyn5f2SLiC5xMBqnafei+3J/kWP+Hn/wBkZ/5CHRkrNT5jnMxvJrn/ADatlwd85+X9mr4guUfMuQams9uZ7uDQ1g86nzXRDhNFfM2yKWPqPZJG0smr9mjxEQJG19XkcRerTouynhaNP5Yo5516k92bNdBCEAQBAEAQBAEAQBAEAQBAEAQBAEAQBAEAQBAEAQBAEAQBAEAQBAEAQBAEAQBAEAQBAEAQBAEAQBAEAQBAEAQBAEAQBAEAQBAEAQBAEAQBAEAQBAEAQBAEAQBAEAQBAYueBmQEBE+1sGbh5n7kBC/SkY2k9CgK79PRjY/wH5oCvJrMwew/+H80BXk1uaP7J32ggK79dgP7A/bH+VAQP19A/dz/AIn+1AQu9IgH7t/3P9qAid6SwP3Y/wCKP8qAwPpRYM7M/pI0/JAfP/VeAZ2eboYz95CAzb6WrHtitA+rEf50BNH6V9HH1nSs5xOP4KoC3Z/Sbop+H6WG/HHPGPF7APNAbexa1WGbCK22Z53NmiLvCtUBt2uByxQH1AEAQBAEAQBAEAQBAEBFKCgKMwQFKVAU5UBTlQFKVAU5UBTlQFOVAUpUBTlQFKVAU5UBTlQFOVAUpigKogMhoxhkJyDWl58ACgOm1b1W03eBskNrgxzLn2Zm+tHlt4cgUB+itULPbI7KxtulZNaBW89goKeyDgA4jeAPmQN0gCAIAgCAIAgCAIAgCAIDB0TTm0HoEBE6xRnNg8KICCTRMJ9jzcPmgNZatFxDJn8TvzQGotdhjGTfN35oDTWiFu7zKA1loYEBRc1AYGBp2eZQFuyaLid6zK/WePuKA3Fm1VsjqVir/wBSUfc5AdDY/R7o4gE2ap4y2g+V9AXo9Q9Gj9ziPxAv/ESgL9m1asUfqWOzt5QxD5IDZxxhoo0ADgAEBkgCAIAgC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49590" y="3263498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395708" y="3753812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607508" y="2946430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220071" y="3378478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y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 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914873" y="3263498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738412" y="2924944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24" name="Picture 2" descr="https://encrypted-tbn2.gstatic.com/images?q=tbn:ANd9GcTzn8pYNTIsYJz-1hUwTp5TSpxO5EgNfXDt7DtIKuSZFDDgZWG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65" y="3053581"/>
            <a:ext cx="682614" cy="6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http://www.mytinyphone.com/uploads/users/redding666/56033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5" y="3016116"/>
            <a:ext cx="697093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39952" y="2545159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halkboard"/>
                <a:sym typeface="Symbol"/>
              </a:rPr>
              <a:t>D</a:t>
            </a:r>
            <a:r>
              <a:rPr lang="en-US" sz="1400" dirty="0" smtClean="0">
                <a:latin typeface="Chalkboard"/>
                <a:sym typeface="Symbol"/>
              </a:rPr>
              <a:t> </a:t>
            </a:r>
            <a:endParaRPr lang="en-US" sz="1400" baseline="-25000" dirty="0">
              <a:latin typeface="Chalkboard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57038" y="2617167"/>
            <a:ext cx="31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solidFill>
                  <a:srgbClr val="FF0000"/>
                </a:solidFill>
                <a:latin typeface="Chalkboard"/>
                <a:sym typeface="Symbol"/>
              </a:rPr>
              <a:t>A</a:t>
            </a:r>
            <a:endParaRPr lang="en-US" sz="1400" baseline="-25000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4991103" y="3032180"/>
            <a:ext cx="228969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369100" y="2997185"/>
            <a:ext cx="214291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79512" y="550616"/>
            <a:ext cx="8136904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Theorem 3.31: If </a:t>
            </a:r>
            <a:r>
              <a:rPr lang="en-US" dirty="0" err="1" smtClean="0">
                <a:latin typeface="Chalkboard"/>
              </a:rPr>
              <a:t>F</a:t>
            </a:r>
            <a:r>
              <a:rPr lang="en-US" baseline="-25000" dirty="0" err="1" smtClean="0">
                <a:latin typeface="Chalkboard"/>
              </a:rPr>
              <a:t>k</a:t>
            </a:r>
            <a:r>
              <a:rPr lang="en-US" baseline="-25000" dirty="0" smtClean="0">
                <a:latin typeface="Chalkboard"/>
              </a:rPr>
              <a:t> </a:t>
            </a:r>
            <a:r>
              <a:rPr lang="en-US" dirty="0" smtClean="0">
                <a:latin typeface="Chalkboard"/>
              </a:rPr>
              <a:t>is a PRF, then </a:t>
            </a:r>
            <a:r>
              <a:rPr lang="en-US" dirty="0" smtClean="0">
                <a:latin typeface="Chalkboard"/>
                <a:sym typeface="Symbol"/>
              </a:rPr>
              <a:t> is a CPA-secure scheme.</a:t>
            </a:r>
            <a:endParaRPr lang="en-US" sz="2800" baseline="30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79512" y="980728"/>
            <a:ext cx="31683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Proof: Assume </a:t>
            </a:r>
            <a:r>
              <a:rPr lang="en-US" sz="1600" dirty="0" smtClean="0">
                <a:latin typeface="Chalkboard"/>
                <a:sym typeface="Symbol"/>
              </a:rPr>
              <a:t> is 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NOT </a:t>
            </a:r>
            <a:r>
              <a:rPr lang="en-US" sz="1600" dirty="0" smtClean="0">
                <a:latin typeface="Chalkboard"/>
                <a:sym typeface="Symbol"/>
              </a:rPr>
              <a:t>secure</a:t>
            </a:r>
            <a:endParaRPr lang="en-US" sz="1600" baseline="30000" dirty="0" smtClean="0">
              <a:latin typeface="Chalkboard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9512" y="1370966"/>
            <a:ext cx="5040560" cy="977914"/>
            <a:chOff x="4355976" y="3284984"/>
            <a:chExt cx="5040560" cy="977914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4355976" y="3450486"/>
              <a:ext cx="31683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p(n): </a:t>
              </a:r>
              <a:endParaRPr lang="en-US" sz="1600" baseline="30000" dirty="0" smtClean="0">
                <a:latin typeface="Chalkboard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72472" y="3284984"/>
              <a:ext cx="4024064" cy="977914"/>
              <a:chOff x="5588496" y="5013176"/>
              <a:chExt cx="4024064" cy="977914"/>
            </a:xfrm>
          </p:grpSpPr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+ 1/p(n)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59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61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6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64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65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6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69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70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cpa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66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67" name="Double Bracket 66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6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>
                      <a:latin typeface="Chalkboard"/>
                      <a:sym typeface="Symbol"/>
                    </a:rPr>
                    <a:t>&gt;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</p:grpSp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459" y="2757648"/>
            <a:ext cx="892388" cy="83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251520" y="3717030"/>
            <a:ext cx="1210318" cy="5539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F</a:t>
            </a:r>
            <a:r>
              <a:rPr lang="en-US" sz="1200" baseline="-250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(PRF)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       f (TRF)</a:t>
            </a:r>
            <a:endParaRPr lang="en-US" sz="1200" baseline="-25000" dirty="0" smtClean="0">
              <a:solidFill>
                <a:schemeClr val="bg1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907704" y="3703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1907704" y="3378478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65265" y="3732863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77" name="Left Brace 76"/>
          <p:cNvSpPr/>
          <p:nvPr/>
        </p:nvSpPr>
        <p:spPr>
          <a:xfrm>
            <a:off x="1657068" y="3031947"/>
            <a:ext cx="178628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ight Brace 77"/>
          <p:cNvSpPr/>
          <p:nvPr/>
        </p:nvSpPr>
        <p:spPr>
          <a:xfrm>
            <a:off x="3203848" y="2996952"/>
            <a:ext cx="203079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5220072" y="4077072"/>
            <a:ext cx="2304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,m</a:t>
            </a:r>
            <a:r>
              <a:rPr lang="en-US" sz="1600" baseline="-25000" dirty="0" smtClean="0">
                <a:latin typeface="Chalkboard"/>
              </a:rPr>
              <a:t>1 </a:t>
            </a:r>
            <a:r>
              <a:rPr lang="en-US" sz="1600" dirty="0" smtClean="0">
                <a:latin typeface="Chalkboard"/>
                <a:sym typeface="Symbol"/>
              </a:rPr>
              <a:t> </a:t>
            </a:r>
            <a:r>
              <a:rPr lang="en-US" sz="1600" dirty="0" smtClean="0">
                <a:latin typeface="Brush Script MT" panose="03060802040406070304" pitchFamily="66" charset="0"/>
                <a:sym typeface="Symbol"/>
              </a:rPr>
              <a:t>M</a:t>
            </a:r>
            <a:r>
              <a:rPr lang="en-US" sz="1600" dirty="0" smtClean="0">
                <a:latin typeface="Chalkboard"/>
              </a:rPr>
              <a:t>, |m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| = |m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5329938" y="4415626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 flipV="1">
            <a:off x="1914873" y="427161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738412" y="393305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907704" y="471204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1907704" y="438659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5395708" y="4812446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7"/>
          <p:cNvSpPr txBox="1">
            <a:spLocks noChangeArrowheads="1"/>
          </p:cNvSpPr>
          <p:nvPr/>
        </p:nvSpPr>
        <p:spPr bwMode="auto">
          <a:xfrm>
            <a:off x="5220072" y="4458598"/>
            <a:ext cx="1209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(r, y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4077072"/>
            <a:ext cx="4208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 Box 7"/>
          <p:cNvSpPr txBox="1">
            <a:spLocks noChangeArrowheads="1"/>
          </p:cNvSpPr>
          <p:nvPr/>
        </p:nvSpPr>
        <p:spPr bwMode="auto">
          <a:xfrm>
            <a:off x="4160567" y="4530606"/>
            <a:ext cx="360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b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75856" y="376929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 flipV="1">
            <a:off x="5349590" y="522920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395708" y="5719514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6607508" y="4890646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93" name="Text Box 7"/>
          <p:cNvSpPr txBox="1">
            <a:spLocks noChangeArrowheads="1"/>
          </p:cNvSpPr>
          <p:nvPr/>
        </p:nvSpPr>
        <p:spPr bwMode="auto">
          <a:xfrm>
            <a:off x="5220071" y="5344180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1914873" y="522920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738412" y="489064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96" name="Left Brace 95"/>
          <p:cNvSpPr/>
          <p:nvPr/>
        </p:nvSpPr>
        <p:spPr>
          <a:xfrm>
            <a:off x="5090555" y="5048404"/>
            <a:ext cx="201525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Brace 96"/>
          <p:cNvSpPr/>
          <p:nvPr/>
        </p:nvSpPr>
        <p:spPr>
          <a:xfrm>
            <a:off x="7308304" y="5013409"/>
            <a:ext cx="234697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907704" y="566963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7"/>
          <p:cNvSpPr txBox="1">
            <a:spLocks noChangeArrowheads="1"/>
          </p:cNvSpPr>
          <p:nvPr/>
        </p:nvSpPr>
        <p:spPr bwMode="auto">
          <a:xfrm>
            <a:off x="1907704" y="534418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65265" y="569856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01" name="Left Brace 100"/>
          <p:cNvSpPr/>
          <p:nvPr/>
        </p:nvSpPr>
        <p:spPr>
          <a:xfrm>
            <a:off x="1588054" y="5048404"/>
            <a:ext cx="247642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ight Brace 101"/>
          <p:cNvSpPr/>
          <p:nvPr/>
        </p:nvSpPr>
        <p:spPr>
          <a:xfrm>
            <a:off x="3131840" y="5013409"/>
            <a:ext cx="247642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275856" y="5785519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5148064" y="6453335"/>
            <a:ext cx="208823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6084168" y="6093296"/>
            <a:ext cx="124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444480" y="1412776"/>
            <a:ext cx="2143472" cy="792088"/>
            <a:chOff x="5364088" y="4107270"/>
            <a:chExt cx="2143472" cy="792088"/>
          </a:xfrm>
        </p:grpSpPr>
        <p:grpSp>
          <p:nvGrpSpPr>
            <p:cNvPr id="118" name="Group 81"/>
            <p:cNvGrpSpPr/>
            <p:nvPr/>
          </p:nvGrpSpPr>
          <p:grpSpPr>
            <a:xfrm>
              <a:off x="5364088" y="4107270"/>
              <a:ext cx="2143472" cy="792088"/>
              <a:chOff x="5588496" y="4869160"/>
              <a:chExt cx="2143472" cy="792088"/>
            </a:xfrm>
          </p:grpSpPr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5588496" y="5055567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121" name="Group 80"/>
              <p:cNvGrpSpPr/>
              <p:nvPr/>
            </p:nvGrpSpPr>
            <p:grpSpPr>
              <a:xfrm>
                <a:off x="5940152" y="4869160"/>
                <a:ext cx="1791816" cy="792088"/>
                <a:chOff x="5940152" y="4869160"/>
                <a:chExt cx="1791816" cy="792088"/>
              </a:xfrm>
            </p:grpSpPr>
            <p:grpSp>
              <p:nvGrpSpPr>
                <p:cNvPr id="122" name="Group 54"/>
                <p:cNvGrpSpPr/>
                <p:nvPr/>
              </p:nvGrpSpPr>
              <p:grpSpPr>
                <a:xfrm>
                  <a:off x="5948536" y="4869160"/>
                  <a:ext cx="1503784" cy="792088"/>
                  <a:chOff x="700336" y="5013176"/>
                  <a:chExt cx="1503784" cy="792088"/>
                </a:xfrm>
              </p:grpSpPr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336" y="5229200"/>
                    <a:ext cx="150378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PrivK</a:t>
                    </a:r>
                    <a:r>
                      <a:rPr lang="en-US" sz="1600" dirty="0" smtClean="0">
                        <a:latin typeface="Chalkboard"/>
                      </a:rPr>
                      <a:t>     (n)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992" y="5466710"/>
                    <a:ext cx="639688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</a:rPr>
                      <a:t>A, </a:t>
                    </a:r>
                    <a:r>
                      <a:rPr lang="en-US" sz="1600" dirty="0" smtClean="0">
                        <a:latin typeface="Chalkboard"/>
                        <a:sym typeface="Symbol"/>
                      </a:rPr>
                      <a:t>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4000" y="5013176"/>
                    <a:ext cx="1008112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cpa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</p:grpSp>
            <p:sp>
              <p:nvSpPr>
                <p:cNvPr id="1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164288" y="5085184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 1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24" name="Double Bracket 123"/>
                <p:cNvSpPr/>
                <p:nvPr/>
              </p:nvSpPr>
              <p:spPr>
                <a:xfrm>
                  <a:off x="5940152" y="4869160"/>
                  <a:ext cx="1728192" cy="792088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halkboard"/>
                  </a:endParaRPr>
                </a:p>
              </p:txBody>
            </p:sp>
          </p:grpSp>
        </p:grpSp>
        <p:cxnSp>
          <p:nvCxnSpPr>
            <p:cNvPr id="115" name="Straight Connector 114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V="1">
            <a:off x="269632" y="3717030"/>
            <a:ext cx="1174094" cy="5539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7668344" y="1621250"/>
            <a:ext cx="64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/>
                <a:sym typeface="Symbol"/>
              </a:rPr>
              <a:t>=  ?</a:t>
            </a:r>
            <a:r>
              <a:rPr lang="en-US" sz="1600" dirty="0" smtClean="0">
                <a:latin typeface="Chalkboard"/>
                <a:sym typeface="Symbol"/>
              </a:rPr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3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50" grpId="0"/>
      <p:bldP spid="53" grpId="0"/>
      <p:bldP spid="22" grpId="0"/>
      <p:bldP spid="3" grpId="0"/>
      <p:bldP spid="27" grpId="0"/>
      <p:bldP spid="5" grpId="0" animBg="1"/>
      <p:bldP spid="6" grpId="0" animBg="1"/>
      <p:bldP spid="43" grpId="0"/>
      <p:bldP spid="73" grpId="0" animBg="1"/>
      <p:bldP spid="75" grpId="0"/>
      <p:bldP spid="76" grpId="0"/>
      <p:bldP spid="77" grpId="0" animBg="1"/>
      <p:bldP spid="78" grpId="0" animBg="1"/>
      <p:bldP spid="79" grpId="0"/>
      <p:bldP spid="82" grpId="0"/>
      <p:bldP spid="84" grpId="0"/>
      <p:bldP spid="86" grpId="0"/>
      <p:bldP spid="88" grpId="0"/>
      <p:bldP spid="89" grpId="0"/>
      <p:bldP spid="92" grpId="0"/>
      <p:bldP spid="93" grpId="0"/>
      <p:bldP spid="95" grpId="0"/>
      <p:bldP spid="96" grpId="0" animBg="1"/>
      <p:bldP spid="97" grpId="0" animBg="1"/>
      <p:bldP spid="99" grpId="0"/>
      <p:bldP spid="100" grpId="0"/>
      <p:bldP spid="101" grpId="0" animBg="1"/>
      <p:bldP spid="102" grpId="0" animBg="1"/>
      <p:bldP spid="104" grpId="0"/>
      <p:bldP spid="106" grpId="0"/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2536" y="44624"/>
            <a:ext cx="8711952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Security for SKE with COA to CPA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504" y="2435040"/>
            <a:ext cx="3168352" cy="1200329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Randomized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596" y="1154085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989538" y="2412225"/>
            <a:ext cx="4974950" cy="193899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Given the knowledge of two messages (vector of messages), it cannot be distinguished if the </a:t>
            </a:r>
            <a:r>
              <a:rPr lang="en-US" sz="2400" dirty="0" err="1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 corresponds to the first or second message (message vector).</a:t>
            </a:r>
            <a:endParaRPr lang="en-US" sz="2400" dirty="0">
              <a:solidFill>
                <a:srgbClr val="00B0F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188" y="1052736"/>
            <a:ext cx="1374137" cy="12241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4430" y="4581128"/>
            <a:ext cx="3168352" cy="1200329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Randomized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CPA</a:t>
            </a:r>
            <a:endParaRPr lang="en-US" sz="2400" dirty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89538" y="4509120"/>
            <a:ext cx="4964052" cy="193899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Given the knowledge of two messages (vector of messages), it cannot be distinguished if the </a:t>
            </a:r>
            <a:r>
              <a:rPr lang="en-US" sz="2400" dirty="0" err="1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 corresponds to the first or second message (message vector).</a:t>
            </a:r>
            <a:endParaRPr lang="en-US" sz="2400" dirty="0">
              <a:solidFill>
                <a:srgbClr val="00B0F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08520" y="-27384"/>
            <a:ext cx="9433048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halkboard"/>
                <a:ea typeface="Chalkboard" charset="0"/>
                <a:cs typeface="Chalkboard" charset="0"/>
              </a:rPr>
              <a:t>Security Proof</a:t>
            </a:r>
            <a:endParaRPr lang="en-US" sz="3200" kern="0" dirty="0">
              <a:solidFill>
                <a:srgbClr val="0099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29698" name="AutoShape 2" descr="data:image/jpeg;base64,/9j/4AAQSkZJRgABAQAAAQABAAD/2wCEAAkGBxMSEhUUExIVFBUUFBUVFxYYFRIUFBYWFhcXFhQUFhcYHiggGBsmHhQUIjEiJSorLi4uGB8zODMsNygtLiwBCgoKDg0OGxAQGywkICYsLC0sLCwsLCwsLC4sLCwsLCwsLCwsLCwsLCwsLCwsNCwsLCwsLCwsLCwsLCwsLCwsLP/AABEIANsA5gMBEQACEQEDEQH/xAAcAAEAAgMBAQEAAAAAAAAAAAAAAwQCBQYHAQj/xABKEAABAwEEBwQGBgcGBQUAAAABAAIDEQQSITEFBkFRYXGBEyKRoQcyQlJywWKCkrGy0RQjM0SiwvBDc5PS4eIVY4Oj8Rc0NVNU/8QAGwEBAAIDAQEAAAAAAAAAAAAAAAMFAQIEBgf/xAA1EQACAQIEAwYGAgICAwEAAAAAAQIDEQQSITEFQVETYXGhsdEiMoGRwfAU4ULxFVIzYpIj/9oADAMBAAIRAxEAPwD3FAEAQBAEAQBAEAQBAEAQBAEAQBAEAQFHS+k2WeO+7EnBrRm524fM7FFWrQowc5klKnKpLLE4m2aRntBq95DdjGktYOBp63XyXmcVxOrN6PKui99y3p4WnTW133kUFha3EC6d7e6fEYqt/mVIu8ZNfVkrjF6NI3dg0xNFg79a3c40cN3fpiOdTx2GzwvHZQ0rLMuq39n5fU46uCjLWGhZj1ncD34Bd+g+84dHNAPiF2UuPUpO04tLrv7fkilgJW0ZvrHbGStvMdeGW4g7QQcQeBV3TqRqRUoO6ZxSi4uzJ1uahAEAQBAEAQBAEAQBAEAQBAEAQBAEAQBAEAQBAefabtZntDjXusJjYODTRx6uBx3Bu5eX4ric9Vx5R0+vP2+hc4Onkp35v9RlDEvP1Kh0NlpkS5szexi5kYlnLJGLkT41mMzJFBaHwP7SPPJzfZe33T8js5Eg3HD8fLDz6p7r95kdaiqsbPfkztrDa2zMbIw913iCMCDuIII6L2lOpGpFSi7plLKLi7MnW5qEAQBAEAQBACUBS/4mytO9zpgtsrNO0RPFaWuyP3j71ixspJkywZCAIAgCAIAgCAwmmaxpc9wa1oqXOIDQBmSTgAgONtGv/akt0bY57eRUdo2kNlqDQjt5MHHkCOKApS2/WN3eZY7BGPcfJI9/K81wbVAZQa8W6z//ACWi5YWY/r4CLTEPpPayrmN448kBT0c3AVzoK89q8FipuUm+rPRWskjaMoASTQAVJ2ADMqsleTsjVsu2FhcASKVxptA2V40zVhRoLkQSmW32fBdcsNoRKoUpmKpxFPK7nTB3KMzVimyRF3U+0lsz4tj29oBuc0hpPUOb9lev4LWbjKm/Ffkr8fBaT+h1yvSuCAIAgCAIAgPjhUU3oDWQaGaDVz3uGwE0HWmakdToiFUUnqynb9ZYoqsiZ2hGGBDYwdovY1PIHmqzE8So0Xlbu+78s76ODnNX2RrxrfKM4G04SOB/CuOPGU3rDz/o6Xw/pLyNxovWKGYhuMbzk11Be+FwwO3DPDJWOHxlKvpF69Hv++ByVcNUp6tadTcLqIAgCAIAgKukreyBl51TUhrWNF58jzkxjdpNDwABJIAJAGhOrjrY4SaQo5gNY7G01s7Nxm//AESc+4NgPrEDpo2BoAaAABQACgA3AIDJAYyNqCN4IQHmmiD3Gg5gBp3hzcHA8agrwWMp5JuPRs9DGWaKZeLw6Rse4do7iGkBo8TX6vFcFsqc/ovz5afU0ersbiN+G7ivUcFwXax7Wa+Hl3/16lZja+X4I7+hjHb+8GCrga48tuOzLxCteKU6UaGbRPS1jkwk5yqW1sY2hy8Pippl3BFCYqGkiZFrVKGtoe/YyO71e4EeTD4het4HTfxT+n5f4OHHy0jH6nYL0BWEUsROTi3kspmGjT2yV8Zo57hXI1NCpIq+xBKTi9WZ2K3uFauvjniFiUTMJ99zdKMnCAICG12pkTbz3Bo+87AAMSeAxWs5xhFyk7IzGLk7I57S+mu1ZciD2h3rOPdN33W41Fd+4HeqHH8Zp9lloS1fOzVl9Vud1DCSUr1FoadsA3Lyzqllc+iy3sAKrow1OriJ5KSu/wB3NKlWNNZpMq2uxUzC66tKthZqNVWe6fs/1ilXhWjeLuUtXdSrBPI9s4mdISXtJtNoAIJxaKOGIr4HgV6Th2M7eOWXzLzXUrcXh+zeaOz8jp49QYoqGzWu22YjK5aXyM6xzX2nwVkcZegGkIPXMduYNrQ2zWn7JPZSHrGEBs4NKROaXF1y76wkBjcz4g+hAwNDkcwSFhtJXZlJvRFSbWSAeqXSfC006OdRp6FcFXimFp7zv4a+hPHC1ZcjWO04TIZBBedS62/JS400qGhrTSpFSa40G4Lhnx+l/hBv7L3J1gXzZL/xm1HKNg+pI75hRf8AN1ntR9fYz/EpreXofRpS1+5H/hyD+dFxjE86XqP4tH/sZDTdoHrQtP8AiM+TlsuOTXz0n+/Qx/Dg9pksWso9uF4+EtePOh8lPT47hpaSvHxXsaSwU1s0znNKRx9q6SCTuyEudGWkPa8+u5rHUJBOJIvUJJyXHj6UMU+1w7Uuqvr42/G500JyprJU07+RWssl57eya6Sl4vp3nXSKucafC3wAAyCq48Or1YyWV38LLTl6/UnnOEFds2/6UA28T3QL1dlAK1XA8RXlLLJvol05WtyHZxWqR8szjQud67sT9EbGDgK9TU7VmpieUdv3UKAkkXOryd2b2MGRtfgHUduNMeW9eg4fgMNitIylGS5OzX0dkclevVo6tJr7e5uNDSMs8dwg1JLnOw7zjt4AAADgAvWYfCxoU1CP+yrq4ntJZpG8hlDhVpqFI1YwmnsZoZI7RA17S1wqD/XRZTad0YlFSVmVbDoqOIktqSdriDQbgtpVHIjhSjDYvLQlCAIDh9IW02iQv9gVEY2Xdr+bs+VBvXjuL411ajgn8MfN83+/kuMLR7OF3uzNkOFTtyVVVw84UlUnpm+Vc31fcvXw1JFVUpOMeW5M2FQRoSZlyIpxdI710k0G4ndzVvwnG/wJTcoZk0tt1b8anHjMO66VnZokkkDhR4od4VniOM4HGQdOopR6Oydn10bIKOEr0ZZotP8AJqJHmJ7ZG5xuDhTaBmOoJHVVuErOhWTvez3WzX+i0nHtabXX1O7tmlIomh73gBwq0YlztvdaMTmvY1a0KUc03ZFJCnKbtFHN2zWWWQ0iHZt3kB0h5D1W/wAXRUWJ4y9qK+r9iwp4FLWbKsWjnSOvyEl3vOJc/pXIcMFVT7eu71Jff2OjNCmrRRs4NHsGyvP8lJDC01vr4kMq0mXo4wMgByXVGKWyIHJvcmDVKkaXPtxbZTFzEtWrRlMhliBzAPNQThGW6JIya2KNo0ax2ynmPArknhYPVaE8a0luVmdvB+zeae6e+z7JyHwkKWnjcXhtnmXfr/YdOlV3VmZNtVmlDhPE2Jz2uBkFTFVwIvkZNO2pH1lZ4bHYPESzVIqM+rS9SCpQrQXwu6/eRRExyOBGBFa0O3HaNx2ihXlquFlRm6ct1+3+pYQkpLMivabQQO7QniaAcePJbU6OupvY22pFmJMz3VeCGsvHImri5rRsaKt8qkkL1fBqbjCUrWTtb6d/MrMe1dR+5Y0k10Dse8w+qT+E8V6GKU13lJUvTfcbXQeLC6hAccK+ZH9bFFU0dielqrmyWhKEAQFW025rMM3bh89y2UWzSU0iOySukJJwaNg37iUasItyINZ7Tcs76ZvpGNnrGjiOIbePRceNqulQlNb283ojpw8M9RI0NhslKV8NyreHcGUbVa6u+Uenj1fdyJMXjnJuFPbm/YsXrx4ZBVHGZ9pj5J/4pLyv+SfBK1BPqXoIarejQTRmc7EVrgFCCAQcCDiCoq9LLsbwlc0drf2OLjWOoFTUuYSaCp2tqRjmNtRiKrJnlaPzev8Afr479CdiG1UpWopStdlN6mo3vYlRr9Exvfg+pcA0VNa3KVYMcgMRTgVZV5Sqyve/9GkcsI6HS2OytblnvWIwUSCc3IvMClRCydgUiNGZyTNYKucGjKpIAruxUsdXZGjMW2yvqxyO+rdHi+gK640Kr/x+5C6kep9M8uyID4ngfhDlL/EqPmjXtYkT55R/Zs6SH5sCw8BUf+SMfyIrkRm2ketG8cQGvHg0k+S558PxC2s/B+9jeOJpvuPsc7X1uuBpmNo4EZg8Cq+opwdpK3idMWmro+PCjzEiKNqsoOIwKgqUlLVbk0JtGhtViLXVaS07W+yRy2cwkK20Kqul914P8MmtzibjQur8c4vG0FwFLzAzs3g+643nUHLoVfYTh+HqLOpZl02+5xV8XVh8Nref2Oxs8DY2hjGhrWigAwAV0kkrIrm23dmbmg54rJg+oAgCAIDlbc8scWgEvJ3Z13b10QjdXOOcnF2W50Vgs/Zxtbtpid5OJUMnd3OqEcsbGo1yB7KN1MGztJ5XXtHm5o6qu4jpRzdHF+aOvCK88vVNeRrbTahdAaa1xr8laUatOpDtU1l6+/Qq60ZU32bWoszqAL5ticSqmLqVFs5O3hy8j0dGm4UoxfJIvC0lowbe3ioBpwrgTzIVhRxCtuRzgRG2NfWhyzBqCOYOIUWJq6am0Imu0i7uniWgcy4AeZCqoPNO/j6HRyJjo6z3a3BWtaYhpO8tyJ5hd/bQ7DfXz++5FaWfuILCKue7e66OTRQ/xF6mw940kn4/v0NpvU2camTIWTsW2ZI0ZGyZ0n7M0b/9mBr/AHYOB+I4bgdlrhcBKos9TRdOb9jjq4hRdo7l6yWJrTepV3vHvP5XjjThkrWMI01aCsc13LVlwBZNrAhZBDLGspmkolORqlTIJIrTQB2JwIycMHDkflkVipShUjlmroQnKDvFkAtl17Y5SA55IjdkJKCpaNzwATd2gVG0N8zjsBKg80dY+nj7lrh8Qqis9yZ4Vbc7EUrVFeHFaTVyWErGrjlfE8PYbr2+BG1rhtad3zUuFxM6E80fqupJUpxqRszt9DaVbaGVHdc3B7K1LTz2g7D8wQPX4fEQrwzR/wBFLWpSpSszYKciCAIAgCAIAgILdZWyxujdk4U4jcRxBoRxC1nBTi4y2ZtGTi00cJJA+F5jkGIyPsvHvN8qjYvFY/AyoTs1pyfX+y7pVo1Y3X2LMciqJwJCcSrVSkjWxXtgqLzcHtBunzune00xHXMBbwm27S25+/iYymkntsklx2FAb10baggGpzIrlht4KzpYanTuvM3UeZcinlfhS4NpJBd9UAkdT4FafxaSd9zD7ja2VgAAAoBgFLmIWXY0zEbI/wBqaf2YwP8AzDtHwfi5ete8NwF0q1ReC/PsVuKxP+EfqbOAK7kcUTzfXn0rGCQwWJrHuYaPmd3mXtrYwDjT3jhUZHNc8pWLbDYJzWaWiOAtHpH0o81NseODWxsA4d1oWudncsFRXIrN160kP32fq8n70zs2/h0f+vqXLJ6S9JxkH9KLwPZeyJwPM3b3mmdmksDRfI63RHpiBoLVZ6b3wmor/dvOH2uikjVXM4K3DJbwd/E7DRuulgn9S1Rgn2XnsneD6V6KdTi9mV1TDVYfNFmGuroH2Ge/IwXYzIx18VErBeiLCDW9eApTHFJpOLTMYfMqsbK+pzfo+157elntLv1uUchw7T6Lvp8dvPPyuNweT44bc10/o9FUpZNVsdvKqy5hGttjNq15k0GVbJbHwSCRmYwI2Obtafz2Fd2ExMqE8y25rqYrUVVjZnolitbZY2yMNWuFRv4g7iDUHkvXQmpxUo7MopRcXZk62NQgCAIAgCAICvbbHHK27I0OGe0EHe0jFp4haTpxqRyyV0bRk4u8WclrBot1maHxuvtLrpD+6W1BoS9oOFQBlmRivO8Q4TTpx7Sne3Nb29Cyw+KlUlllY1sNsJzaW9WkHlQ18QFQyoW2Z22Zja7bdaaZnBvFxy/rgVtTw93qGilCylBuAHguxvmbmxsyjkyNmzhUWYiZnJ3iIwaVFXEYEMyoDsLshycditOF4T+RUzS+WPm+S/fycOLrdnGy3ZeYAKACgGAAwAGwBetKU879Keu5habJZ30lcKSvBxjafYB2PIzOwcThBVnbRFpgMJ2jzy29TxpcxfBDIQBAEAQBDFi3Zj/W3mFpI230PadSdYza4bsh/XRABx99uTZOeFDx5hecxuH7GV47Py7jmlDI7G5tGS4kzMTVzBTwJUbrU/SPZymJx7svq7hIB/MB4gb1ecKxFn2T57FfjqN1nX1O3V6VYQBAEAQBAEAQGEsTXNLXAOaRQggEEHMEHNGrhOxwetWjY4HsbE5wLgXFpN9rWjAUr3qk1zJ9Urz/ABLD0KVsqs39i2wdWpUvmeiNIyPGpJcd5phyAy+9VbfJHdYmYtWZL9nUEmRs2MRUVyJk+jCHNL877nY/RaSxtOFG1+sV7bhlHssNFc3q/r/R57FzzVX3aHOekHXJthjuRkG0yDuDPswcO0d8htPAFdlSeVG+Dwjry/8AVb+x4PLIXEucS5ziSSSSSSakknMkrjbuemjFRVlsYrBsEAQBAEAQBAWrOtWbI6DQGknWaZkrfZNHD3mH12/McQFy4iiqsHB/rE45o2PYXSBzQ5pqHAEHYQRUFeXs07M50a+ZTwJEV6nMGhBBB3OBq09CAVNCTjJSXISSkrM9N0ZbBNEyQYXmgkbjk4dCCOi9jSqKpBTXM89ODhJxfItLc0CAIAgCAIAgCA871ktF+0yHY0iMcmjH+IvXmeJ1M1drpoXWChlpLvNaq86zJixIwXYCueRqzDT2k/0azSzbWMN34zgz+IhZw1LtasYdX5cyOSOB0R6TXWexMgbDemjaWNkc7uXam6S3MkAgUrs6L3KrWjaxXz4XmquV/h8zhLba3zSOkleXveauccyf62ZBQNtu7LWnTjTioxWhAsG4QBDBGZdy3ykDra6GTX1WrRJCdzJYJAgCAuWcLRmyNjHko2SI9J1Jt3aWUNJxicY/q+szwBp9Vee4hTyV79dfc55xtJm0mKigEQqQydfqLaaxyR+48OHBslcPtNeeq9FwqpmouPR+pUY+FqmbqdOrQ4QgCAIAgCAIAgPK5pLznu9573facXfNePxEs1WT736noaStCK7kYqEkMgtWYLET1FKJho5L0p2+7Zo4gcZZKni2MVPm5isOE0r1XPovX9Zrb4keXL0BKFlGrdlcjvFTqKKt16jd7i8VhwRtHEVFzPj3YLXJYkeIc1axGECJ4IHOyGG/YtJSS3OqlRnPWK+pK6EjctMyOp0ZowWSIyYMUMl+ztUbN0XmhRkiOs9H89JJWV9ZjXAfCSCf4wqzicLxjLvt9/8ARFWWqZ1spVfEjI1sZN/qTJS0Ob70RPVrm0/G5XHCJfHKPciv4gvhTO3V8VQQBAEAQBAEAQHk0WQrnQeK8ZU+d+LPRx+VGa0Nj7VYsDKMrEkYPN/Sba71payuEcQ+08lx8riueF08tJy6v0/WYjuzkFZG4WUayV00RBdFynSbdkWodHyO2Acz+SidaKLCnwvET1sl4v2uTnQcxyDTwBx8wte3gyf/AIbErVWf190ifRurshcTKwtaNmFXHpsWk6qS+E6MHw2Up/8A7KyXLr9uRtpLJ7LRjsaBU4bgMVzZrasuqsYUo62S+xXm0JaDiLNOf+hN/lWv8mit5x/+l7ldOvRe0jT22yvZ67HMP0mltfFdFOpGXyu/gclSUH8SaMIGrdmqNjAxRNm6LIWpIjeamPpah9KN7fwu/kXHjlej9V++ZpW2Xj+Gdy8qpRCfFkG51P8A/dD+6k+9itOE/wDmfh+UcOP/APGvE71eiKgIAgCAIAgCAIDy20x3ZHt92R7fBxAXkMTFxrST6s9BRd6cX3EagJQgAKA8i1tmv2yc/Tu/YAb/ACr0OEjloxXd6msTULoNwgLFiiFa71rOTehNhKEU89tX++ZvrHGoGXdKJ1OgrD2jrrW33ZnY1oORe72eWJOwFQV8TSw8c1R+C5vw/bHNjcZGk8i36e52Nm1fjH7Q3zuFWs8sT1PRefr8ZrT0gsq+7+/skU88TVlzt4Gzs1mjjFI2NZ8LQ2vOmarJ1p1HeTb8SB6u7JS5R7mSN5qKHEbti2irCxodLaq2SepdEGOPtx0Y6u80wd1BVjh8fiKW0rro9V++AWmxxOltTZ4KmP8AXM3tFJAOLNv1a8grzD8SpVdJfC/L7+5NGp1Of+WB4cCrA6Y6q6N3qbAXWi+B3Y2uqdl5wuhvOhJ6LkxskqeXmyOs1ojuCqkhPkb6gHeAfFZas7GEdBqVHW0OPuxO8XObT8JVtwiPxyfccHEH8CXedwr8qggCAIAgCAIAgPPtaLPctL9zw2QdRdPmwnqvN8Up5a+bqv6LnBTzUrdDVKtOwIAEB43pRt6WR2+R58XEr0tPSKXcjMV8KKBCkB8KyYexes2ahZY0tNDp9XtGvtMgjYboABe+lbjd9NrjQgDmcguPFYiOHhmlvyXV+3UkxOL7GOWHzPy7/b+j1TR1ijgjEcbbrR1JJzc45ucdpK8lWqTrTc5u7/fIpe9m1stjc/gP62KWhgZ1n0IalaMCafR932j5Ketw5U+ZpDEOXIoStouBwsdCdyIuWVE2MC5SJAhe9SxiZNdbLLFIavjY873Ma4+YXXTlOHytr6mbIwa0AUaAAMgAAB0C31erMpWPkjw0VP8AW4DeVlK+gMYGkNAOdMeazJ3YWx2Ootn7ssnvOawcmCpPi8j6qv8AhNO1Jy6v0KrHzvNR6HUq1OAIAgCAIAgCAIDmtd7FejbKM4zR3wPoPJwb0qqzilHPSzrePpzO3A1Ms8r5nHLzhcBAAgPJbXF3nfE77yvRReiN4r4V4FGSFSJhoryRLdM0ktC3ZGFz2taKucQ0DeSaAKGTUVdndnUPiZ7Tq7optlhEYxce893vPOZ5DADgAvJ4utKvUcntyXRFfKTlJye7NxE4DErlS1NGTOtzthpyz8VL201pF2NOyjzIjaHe87xK0zTe7f3Nskehi6YnNatNmcqRG5y2UTJC+RSxgZK8kimjE2KspJyNOlfmpopLcEdx21/g0D76ra66DU+thANcSd5NfDYOiOT2FjMnrw2ncAsJNuyDdldnpWhrF2MLI9oHe4uOLz4kr2FGkqVNQXI8/Vnnm5F1SkYQBAEAQBAEAQGE8TXtLXCrXAtI3g4ELDSaszKdndHmdvsboZHRuzacD7zT6ruoz4gryeKoOjUceXLwL6hVVSCkQLmJggPM9JxXZpRukf8AiJH3q+pO8IvuRLD5UUnxqS5mxC+BbJmGjp/R3omrjaHjBlWx8XZOd0GHMncq7iNXTs1z3NJzzJL9ueiNlVI4EdiQTLTszFj72q1yCw7VZyCxiZVlQM2I3SqRQFiF0ikUTJGSt7GT4gCAIDdap6O7Wa+R3IiDwMmbB09b7KtuF4fNPtHstvH+jgx1bLHIt36HeL0BUhAEAQBAEAQBAEAQGl1n0P27A5g/WsqW7Lw2sJ47OIGyq48bhe3hZbrb2OnDV+ylrtzOC8thBwIIwII2FeXlFxdnuXaaauj6tTJwut1muWgu2SNDhzADXDyafrK3wc81O3QlpPdGlouolsWtG6PfO8MZzc7Y0bz8htUdWrGnHMyObynoljszYmNjYKNYAB+Z4nPqqWc3OTk+ZAlYnDlpYyfQ9YymDLtFjKD52iZQfC9ZymTElZsAgCAIAgJbJZnyvbGwVc7wA2uduA/IZkKehQlWmoR/0R1aqpxzM9H0bYWwRtjbk0Yna4nFzjxJXq6VONOChHZFDObnJyZaUhoEAQBAEAQBAEAQBAEBzOs2r9+s0I7/ALbPfptH06eKrMdgVV+OHzev9nbhcV2fwy29DjJKlpu4GhA2UO47sV561pWkW97rQpaT0ey0xgEkbWu2tOWI8iFJSqyoyujKfNGgh1QfXvytu/RBLj44DzXa8dG2iJHVfQ6HR9njibchbhXvOrmdpLvaPAZcFxVJSm802RXuXlCZCAIAgCAIAgCAIAgM4IXPcGMbec7IDzJ3AbSpaVKVWShBamlSpGEc0jvtA6GbZmZ3pHUvu+5rdzR/qvUYXCxoQst+bKSvXdWV3sbVdJAEAQBAEAQBAEAQBAEAQBAaPT2rrZ6vZRku/wBl/B4G36Qx55LixeBhXV9pdfc6aGJlS03RwtssD4nlrw6N+eyjvpNqC13MY7156tRqUXlqL98S3p1IVFeLIuwB9Yl3M4eAoD4KHN00JLE7WblgAsO5LC5isGQgCAks8BeaDqdgW0YtmspKJdkhDRQf+VJKKREpNu5QkbQqImRisGQgLejNGS2g0jGANC8+o3hX2jwHWi7MNgqld6aLqc9bEQpb79Du9D6Ijs7aNxcfWefWd+Q4D/VejoYeFCOWP+ynq1pVXeRsFORBAEAQBAEAQBAEAQBAEAQBAEBBbLHHK27IwObuOw7wcweIWs4RmrSV0bRk4u6Zy2kdUXDGB14e480cPhft5HxVPX4SnrSf0fuWFLH8pr6nO2qB8RpI10Z2XhQH4Tk7oSqmrh6lJ/Greh3wqwn8rPjZCFFc3aJBKDmAVnN1NcvQyDWHYR1WfhHxGbY49xPVZWU1bkT/AKQAKDALbP0Ncje5XlnqtHI3USrI5aG6J7DYJZv2UZcPeyZ9o4HpUrqo4OtV+VadXoiGpiKdPdnTaM1RaMZ3Xz7jahnU5u8hwKuMPwunDWp8T8ivq46UtIaep00UYaA1oDQBQAAAAbgBkrNK2iOFu5ksgIAgCAIAgCAIAgCAIAgCAIAgCAIAgMXsBFCAQcwRUHogNTadWLM/KO4foEsH2R3fJclTA0Kmrj9tPQ6IYqrHZmsm1MHsTkfGxr/wlq5J8Ipv5ZNeZ0R4hPmkVX6oTDKSM8w9v5qB8Hlyn5f2SLiC5xMBqnafei+3J/kWP+Hn/wBkZ/5CHRkrNT5jnMxvJrn/ADatlwd85+X9mr4guUfMuQams9uZ7uDQ1g86nzXRDhNFfM2yKWPqPZJG0smr9mjxEQJG19XkcRerTouynhaNP5Yo5516k92bNdBCEAQBAEAQBAEAQBAEAQBAEAQBAEAQBAEAQBAEAQBAEAQBAEAQBAEAQBAEAQBAEAQBAEAQBAEAQBAEAQBAEAQBAEAQBAEAQBAEAQBAEAQBAEAQBAEAQBAEAQBAEAQBAYueBmQEBE+1sGbh5n7kBC/SkY2k9CgK79PRjY/wH5oCvJrMwew/+H80BXk1uaP7J32ggK79dgP7A/bH+VAQP19A/dz/AIn+1AQu9IgH7t/3P9qAid6SwP3Y/wCKP8qAwPpRYM7M/pI0/JAfP/VeAZ2eboYz95CAzb6WrHtitA+rEf50BNH6V9HH1nSs5xOP4KoC3Z/Sbop+H6WG/HHPGPF7APNAbexa1WGbCK22Z53NmiLvCtUBt2uByxQH1AEAQBAEAQBAEAQBAEBFKCgKMwQFKVAU5UBTlQFKVAU5UBTlQFOVAUpUBTlQFKVAU5UBTlQFOVAUpigKogMhoxhkJyDWl58ACgOm1b1W03eBskNrgxzLn2Zm+tHlt4cgUB+itULPbI7KxtulZNaBW89goKeyDgA4jeAPmQN0gCAIAgCAIAgCAIAgCAIDB0TTm0HoEBE6xRnNg8KICCTRMJ9jzcPmgNZatFxDJn8TvzQGotdhjGTfN35oDTWiFu7zKA1loYEBRc1AYGBp2eZQFuyaLid6zK/WePuKA3Fm1VsjqVir/wBSUfc5AdDY/R7o4gE2ap4y2g+V9AXo9Q9Gj9ziPxAv/ESgL9m1asUfqWOzt5QxD5IDZxxhoo0ADgAEBkgCAIAgC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halkboard"/>
              <a:ea typeface="Chalkboard" charset="0"/>
              <a:cs typeface="Chalkboard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21258" y="534162"/>
            <a:ext cx="2143472" cy="792088"/>
            <a:chOff x="5364088" y="4107270"/>
            <a:chExt cx="2143472" cy="792088"/>
          </a:xfrm>
        </p:grpSpPr>
        <p:grpSp>
          <p:nvGrpSpPr>
            <p:cNvPr id="118" name="Group 81"/>
            <p:cNvGrpSpPr/>
            <p:nvPr/>
          </p:nvGrpSpPr>
          <p:grpSpPr>
            <a:xfrm>
              <a:off x="5364088" y="4107270"/>
              <a:ext cx="2143472" cy="792088"/>
              <a:chOff x="5588496" y="4869160"/>
              <a:chExt cx="2143472" cy="792088"/>
            </a:xfrm>
          </p:grpSpPr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5588496" y="5055567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121" name="Group 80"/>
              <p:cNvGrpSpPr/>
              <p:nvPr/>
            </p:nvGrpSpPr>
            <p:grpSpPr>
              <a:xfrm>
                <a:off x="5940152" y="4869160"/>
                <a:ext cx="1791816" cy="792088"/>
                <a:chOff x="5940152" y="4869160"/>
                <a:chExt cx="1791816" cy="792088"/>
              </a:xfrm>
            </p:grpSpPr>
            <p:grpSp>
              <p:nvGrpSpPr>
                <p:cNvPr id="122" name="Group 54"/>
                <p:cNvGrpSpPr/>
                <p:nvPr/>
              </p:nvGrpSpPr>
              <p:grpSpPr>
                <a:xfrm>
                  <a:off x="5948536" y="4869160"/>
                  <a:ext cx="1503784" cy="792088"/>
                  <a:chOff x="700336" y="5013176"/>
                  <a:chExt cx="1503784" cy="792088"/>
                </a:xfrm>
              </p:grpSpPr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336" y="5229200"/>
                    <a:ext cx="150378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PrivK</a:t>
                    </a:r>
                    <a:r>
                      <a:rPr lang="en-US" sz="1600" dirty="0" smtClean="0">
                        <a:latin typeface="Chalkboard"/>
                      </a:rPr>
                      <a:t>     (n)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992" y="5466710"/>
                    <a:ext cx="639688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</a:rPr>
                      <a:t>A, </a:t>
                    </a:r>
                    <a:r>
                      <a:rPr lang="en-US" sz="1600" dirty="0" smtClean="0">
                        <a:latin typeface="Chalkboard"/>
                        <a:sym typeface="Symbol"/>
                      </a:rPr>
                      <a:t>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4000" y="5013176"/>
                    <a:ext cx="1008112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cpa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</p:grpSp>
            <p:sp>
              <p:nvSpPr>
                <p:cNvPr id="1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164288" y="5085184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 1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24" name="Double Bracket 123"/>
                <p:cNvSpPr/>
                <p:nvPr/>
              </p:nvSpPr>
              <p:spPr>
                <a:xfrm>
                  <a:off x="5940152" y="4869160"/>
                  <a:ext cx="1728192" cy="792088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halkboard"/>
                  </a:endParaRPr>
                </a:p>
              </p:txBody>
            </p:sp>
          </p:grpSp>
        </p:grpSp>
        <p:cxnSp>
          <p:nvCxnSpPr>
            <p:cNvPr id="115" name="Straight Connector 114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 Box 7"/>
              <p:cNvSpPr txBox="1">
                <a:spLocks noChangeArrowheads="1"/>
              </p:cNvSpPr>
              <p:nvPr/>
            </p:nvSpPr>
            <p:spPr bwMode="auto">
              <a:xfrm>
                <a:off x="2861146" y="548680"/>
                <a:ext cx="6282853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+mn-lt"/>
                    <a:ea typeface="Calibri" charset="0"/>
                    <a:cs typeface="Calibri" charset="0"/>
                    <a:sym typeface="Symbol"/>
                  </a:rPr>
                  <a:t>Repeat</a:t>
                </a:r>
                <a:r>
                  <a:rPr lang="en-US" sz="1600" dirty="0" smtClean="0">
                    <a:latin typeface="+mn-lt"/>
                    <a:sym typeface="Symbol"/>
                  </a:rPr>
                  <a:t>= Event that 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  <a:sym typeface="Symbol"/>
                      </a:rPr>
                      <m:t>∈</m:t>
                    </m:r>
                  </m:oMath>
                </a14:m>
                <a:r>
                  <a:rPr lang="en-US" sz="1600" dirty="0" smtClean="0">
                    <a:latin typeface="+mn-lt"/>
                    <a:sym typeface="Symbol"/>
                  </a:rPr>
                  <a:t> {r</a:t>
                </a:r>
                <a:r>
                  <a:rPr lang="en-US" sz="1600" baseline="-25000" dirty="0" smtClean="0">
                    <a:latin typeface="+mn-lt"/>
                    <a:sym typeface="Symbol"/>
                  </a:rPr>
                  <a:t>1</a:t>
                </a:r>
                <a:r>
                  <a:rPr lang="en-US" sz="1600" dirty="0" smtClean="0">
                    <a:latin typeface="+mn-lt"/>
                    <a:sym typeface="Symbol"/>
                  </a:rPr>
                  <a:t>,…..,</a:t>
                </a:r>
                <a:r>
                  <a:rPr lang="en-US" sz="1600" dirty="0" err="1" smtClean="0">
                    <a:latin typeface="+mn-lt"/>
                    <a:sym typeface="Symbol"/>
                  </a:rPr>
                  <a:t>r</a:t>
                </a:r>
                <a:r>
                  <a:rPr lang="en-US" sz="1600" baseline="-25000" dirty="0" err="1" smtClean="0">
                    <a:latin typeface="+mn-lt"/>
                    <a:sym typeface="Symbol"/>
                  </a:rPr>
                  <a:t>t</a:t>
                </a:r>
                <a:r>
                  <a:rPr lang="en-US" sz="1600" dirty="0" smtClean="0">
                    <a:latin typeface="+mn-lt"/>
                    <a:sym typeface="Symbol"/>
                  </a:rPr>
                  <a:t>} or</a:t>
                </a:r>
              </a:p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+mn-lt"/>
                    <a:sym typeface="Symbol"/>
                  </a:rPr>
                  <a:t>r is used by the encryption oracle when answering at least one of A’s queries </a:t>
                </a:r>
              </a:p>
            </p:txBody>
          </p:sp>
        </mc:Choice>
        <mc:Fallback xmlns="">
          <p:sp>
            <p:nvSpPr>
              <p:cNvPr id="10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1146" y="548680"/>
                <a:ext cx="6282853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485" t="-1911" b="-700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8480100" y="1628800"/>
            <a:ext cx="844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/>
                <a:sym typeface="Symbol"/>
              </a:rPr>
              <a:t>= </a:t>
            </a:r>
            <a:r>
              <a:rPr lang="en-US" sz="1400" dirty="0" smtClean="0">
                <a:latin typeface="Chalkboard"/>
                <a:sym typeface="Symbol"/>
              </a:rPr>
              <a:t>1/2</a:t>
            </a:r>
            <a:r>
              <a:rPr lang="en-US" sz="1600" dirty="0" smtClean="0">
                <a:latin typeface="Chalkboard"/>
                <a:sym typeface="Symbol"/>
              </a:rPr>
              <a:t> </a:t>
            </a: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5652120" y="1599183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Pr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33" name="Group 54"/>
          <p:cNvGrpSpPr/>
          <p:nvPr/>
        </p:nvGrpSpPr>
        <p:grpSpPr>
          <a:xfrm>
            <a:off x="6012160" y="1412776"/>
            <a:ext cx="1503784" cy="792088"/>
            <a:chOff x="700336" y="5013176"/>
            <a:chExt cx="1503784" cy="792088"/>
          </a:xfrm>
        </p:grpSpPr>
        <p:sp>
          <p:nvSpPr>
            <p:cNvPr id="136" name="Text Box 7"/>
            <p:cNvSpPr txBox="1">
              <a:spLocks noChangeArrowheads="1"/>
            </p:cNvSpPr>
            <p:nvPr/>
          </p:nvSpPr>
          <p:spPr bwMode="auto">
            <a:xfrm>
              <a:off x="700336" y="5229200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PrivK</a:t>
              </a:r>
              <a:r>
                <a:rPr lang="en-US" sz="1600" dirty="0" smtClean="0">
                  <a:latin typeface="Chalkboard"/>
                </a:rPr>
                <a:t>     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1051992" y="546671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1124000" y="501317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cpa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7227912" y="1628800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= 1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5" name="Double Bracket 134"/>
          <p:cNvSpPr/>
          <p:nvPr/>
        </p:nvSpPr>
        <p:spPr>
          <a:xfrm>
            <a:off x="6012159" y="1412776"/>
            <a:ext cx="2448273" cy="7920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723856" y="1937738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8344" y="1621250"/>
            <a:ext cx="0" cy="4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09201" y="1681063"/>
            <a:ext cx="699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7820744" y="1700808"/>
            <a:ext cx="495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55575" y="2524254"/>
            <a:ext cx="8858490" cy="4289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41" name="Straight Arrow Connector 140"/>
          <p:cNvCxnSpPr/>
          <p:nvPr/>
        </p:nvCxnSpPr>
        <p:spPr>
          <a:xfrm flipH="1" flipV="1">
            <a:off x="5349590" y="3263498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5395708" y="3753812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7"/>
          <p:cNvSpPr txBox="1">
            <a:spLocks noChangeArrowheads="1"/>
          </p:cNvSpPr>
          <p:nvPr/>
        </p:nvSpPr>
        <p:spPr bwMode="auto">
          <a:xfrm>
            <a:off x="6607508" y="2946430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44" name="Text Box 7"/>
          <p:cNvSpPr txBox="1">
            <a:spLocks noChangeArrowheads="1"/>
          </p:cNvSpPr>
          <p:nvPr/>
        </p:nvSpPr>
        <p:spPr bwMode="auto">
          <a:xfrm>
            <a:off x="5220071" y="3378478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y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 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H="1" flipV="1">
            <a:off x="1914873" y="3263498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7"/>
          <p:cNvSpPr txBox="1">
            <a:spLocks noChangeArrowheads="1"/>
          </p:cNvSpPr>
          <p:nvPr/>
        </p:nvSpPr>
        <p:spPr bwMode="auto">
          <a:xfrm>
            <a:off x="2738412" y="2924944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147" name="Picture 2" descr="https://encrypted-tbn2.gstatic.com/images?q=tbn:ANd9GcTzn8pYNTIsYJz-1hUwTp5TSpxO5EgNfXDt7DtIKuSZFDDgZWG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65" y="3053581"/>
            <a:ext cx="682614" cy="6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147" descr="http://www.mytinyphone.com/uploads/users/redding666/5603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5" y="3016116"/>
            <a:ext cx="697093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/>
          <p:cNvSpPr/>
          <p:nvPr/>
        </p:nvSpPr>
        <p:spPr>
          <a:xfrm>
            <a:off x="4139952" y="2545159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halkboard"/>
                <a:sym typeface="Symbol"/>
              </a:rPr>
              <a:t>D</a:t>
            </a:r>
            <a:r>
              <a:rPr lang="en-US" sz="1400" dirty="0" smtClean="0">
                <a:latin typeface="Chalkboard"/>
                <a:sym typeface="Symbol"/>
              </a:rPr>
              <a:t> </a:t>
            </a:r>
            <a:endParaRPr lang="en-US" sz="1400" baseline="-25000" dirty="0">
              <a:latin typeface="Chalkboard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357038" y="2617167"/>
            <a:ext cx="31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solidFill>
                  <a:srgbClr val="FF0000"/>
                </a:solidFill>
                <a:latin typeface="Chalkboard"/>
                <a:sym typeface="Symbol"/>
              </a:rPr>
              <a:t>A</a:t>
            </a:r>
            <a:endParaRPr lang="en-US" sz="1400" baseline="-25000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151" name="Left Brace 150"/>
          <p:cNvSpPr/>
          <p:nvPr/>
        </p:nvSpPr>
        <p:spPr>
          <a:xfrm>
            <a:off x="4991103" y="3032180"/>
            <a:ext cx="228969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ight Brace 151"/>
          <p:cNvSpPr/>
          <p:nvPr/>
        </p:nvSpPr>
        <p:spPr>
          <a:xfrm>
            <a:off x="7369100" y="2997185"/>
            <a:ext cx="214291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251520" y="3717030"/>
            <a:ext cx="1210318" cy="5539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F</a:t>
            </a:r>
            <a:r>
              <a:rPr lang="en-US" sz="1200" baseline="-250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(PRF)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       f (TRF)</a:t>
            </a:r>
            <a:endParaRPr lang="en-US" sz="1200" baseline="-25000" dirty="0" smtClean="0">
              <a:solidFill>
                <a:schemeClr val="bg1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1907704" y="3703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1907704" y="3378478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465265" y="3732863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58" name="Left Brace 157"/>
          <p:cNvSpPr/>
          <p:nvPr/>
        </p:nvSpPr>
        <p:spPr>
          <a:xfrm>
            <a:off x="1657068" y="3031947"/>
            <a:ext cx="178628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ight Brace 158"/>
          <p:cNvSpPr/>
          <p:nvPr/>
        </p:nvSpPr>
        <p:spPr>
          <a:xfrm>
            <a:off x="3203848" y="2996952"/>
            <a:ext cx="203079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5220072" y="4077072"/>
            <a:ext cx="2223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,m</a:t>
            </a:r>
            <a:r>
              <a:rPr lang="en-US" sz="1600" baseline="-25000" dirty="0" smtClean="0">
                <a:latin typeface="Chalkboard"/>
              </a:rPr>
              <a:t>1 </a:t>
            </a:r>
            <a:r>
              <a:rPr lang="en-US" sz="1600" dirty="0" smtClean="0">
                <a:latin typeface="Chalkboard"/>
                <a:sym typeface="Symbol"/>
              </a:rPr>
              <a:t> </a:t>
            </a:r>
            <a:r>
              <a:rPr lang="en-US" sz="1600" dirty="0" smtClean="0">
                <a:latin typeface="Brush Script MT" panose="03060802040406070304" pitchFamily="66" charset="0"/>
                <a:sym typeface="Symbol"/>
              </a:rPr>
              <a:t>M</a:t>
            </a:r>
            <a:r>
              <a:rPr lang="en-US" sz="1600" dirty="0" smtClean="0">
                <a:latin typeface="Chalkboard"/>
              </a:rPr>
              <a:t>, |m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| = |m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 flipH="1" flipV="1">
            <a:off x="5329938" y="4415626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1914873" y="427161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2738412" y="393305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1907704" y="471204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 Box 7"/>
          <p:cNvSpPr txBox="1">
            <a:spLocks noChangeArrowheads="1"/>
          </p:cNvSpPr>
          <p:nvPr/>
        </p:nvSpPr>
        <p:spPr bwMode="auto">
          <a:xfrm>
            <a:off x="1907704" y="438659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H="1">
            <a:off x="5395708" y="4812446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 7"/>
          <p:cNvSpPr txBox="1">
            <a:spLocks noChangeArrowheads="1"/>
          </p:cNvSpPr>
          <p:nvPr/>
        </p:nvSpPr>
        <p:spPr bwMode="auto">
          <a:xfrm>
            <a:off x="5220072" y="4458598"/>
            <a:ext cx="1209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(r, y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4077072"/>
            <a:ext cx="4208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4160567" y="4530606"/>
            <a:ext cx="360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b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3275856" y="376929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 flipH="1" flipV="1">
            <a:off x="5349590" y="522920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5395708" y="5719514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 Box 7"/>
          <p:cNvSpPr txBox="1">
            <a:spLocks noChangeArrowheads="1"/>
          </p:cNvSpPr>
          <p:nvPr/>
        </p:nvSpPr>
        <p:spPr bwMode="auto">
          <a:xfrm>
            <a:off x="6607508" y="4890646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74" name="Text Box 7"/>
          <p:cNvSpPr txBox="1">
            <a:spLocks noChangeArrowheads="1"/>
          </p:cNvSpPr>
          <p:nvPr/>
        </p:nvSpPr>
        <p:spPr bwMode="auto">
          <a:xfrm>
            <a:off x="5220071" y="5344180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flipH="1" flipV="1">
            <a:off x="1914873" y="522920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2738412" y="489064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77" name="Left Brace 176"/>
          <p:cNvSpPr/>
          <p:nvPr/>
        </p:nvSpPr>
        <p:spPr>
          <a:xfrm>
            <a:off x="5090555" y="5048404"/>
            <a:ext cx="201525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Right Brace 177"/>
          <p:cNvSpPr/>
          <p:nvPr/>
        </p:nvSpPr>
        <p:spPr>
          <a:xfrm>
            <a:off x="7308304" y="5013409"/>
            <a:ext cx="234697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Arrow Connector 178"/>
          <p:cNvCxnSpPr/>
          <p:nvPr/>
        </p:nvCxnSpPr>
        <p:spPr>
          <a:xfrm>
            <a:off x="1907704" y="566963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 Box 7"/>
          <p:cNvSpPr txBox="1">
            <a:spLocks noChangeArrowheads="1"/>
          </p:cNvSpPr>
          <p:nvPr/>
        </p:nvSpPr>
        <p:spPr bwMode="auto">
          <a:xfrm>
            <a:off x="1907704" y="534418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465265" y="569856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82" name="Left Brace 181"/>
          <p:cNvSpPr/>
          <p:nvPr/>
        </p:nvSpPr>
        <p:spPr>
          <a:xfrm>
            <a:off x="1588054" y="5048404"/>
            <a:ext cx="247642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ight Brace 182"/>
          <p:cNvSpPr/>
          <p:nvPr/>
        </p:nvSpPr>
        <p:spPr>
          <a:xfrm>
            <a:off x="3131840" y="5013409"/>
            <a:ext cx="247642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3275856" y="5785519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flipH="1">
            <a:off x="5148064" y="6453335"/>
            <a:ext cx="208823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 Box 7"/>
          <p:cNvSpPr txBox="1">
            <a:spLocks noChangeArrowheads="1"/>
          </p:cNvSpPr>
          <p:nvPr/>
        </p:nvSpPr>
        <p:spPr bwMode="auto">
          <a:xfrm>
            <a:off x="6084168" y="6093296"/>
            <a:ext cx="124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269632" y="3717030"/>
            <a:ext cx="1174094" cy="5539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29" grpId="0"/>
      <p:bldP spid="131" grpId="0"/>
      <p:bldP spid="134" grpId="0"/>
      <p:bldP spid="135" grpId="0" animBg="1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08520" y="-27384"/>
            <a:ext cx="9433048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halkboard"/>
                <a:ea typeface="Chalkboard" charset="0"/>
                <a:cs typeface="Chalkboard" charset="0"/>
              </a:rPr>
              <a:t>Security Proof</a:t>
            </a:r>
            <a:endParaRPr lang="en-US" sz="3200" kern="0" dirty="0">
              <a:solidFill>
                <a:srgbClr val="0099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29698" name="AutoShape 2" descr="data:image/jpeg;base64,/9j/4AAQSkZJRgABAQAAAQABAAD/2wCEAAkGBxMSEhUUExIVFBUUFBUVFxYYFRIUFBYWFhcXFhQUFhcYHiggGBsmHhQUIjEiJSorLi4uGB8zODMsNygtLiwBCgoKDg0OGxAQGywkICYsLC0sLCwsLCwsLC4sLCwsLCwsLCwsLCwsLCwsLCwsNCwsLCwsLCwsLCwsLCwsLCwsLP/AABEIANsA5gMBEQACEQEDEQH/xAAcAAEAAgMBAQEAAAAAAAAAAAAAAwQCBQYHAQj/xABKEAABAwEEBwQGBgcGBQUAAAABAAIDEQQSITEFBkFRYXGBEyKRoQcyQlJywWKCkrGy0RQjM0SiwvBDc5PS4eIVY4Oj8Rc0NVNU/8QAGwEBAAIDAQEAAAAAAAAAAAAAAAMFAQIEBgf/xAA1EQACAQIEAwYGAgICAwEAAAAAAQIDEQQSITEFQVETYXGhsdEiMoGRwfAU4ULxFVIzYpIj/9oADAMBAAIRAxEAPwD3FAEAQBAEAQBAEAQBAEAQBAEAQBAEAQFHS+k2WeO+7EnBrRm524fM7FFWrQowc5klKnKpLLE4m2aRntBq95DdjGktYOBp63XyXmcVxOrN6PKui99y3p4WnTW133kUFha3EC6d7e6fEYqt/mVIu8ZNfVkrjF6NI3dg0xNFg79a3c40cN3fpiOdTx2GzwvHZQ0rLMuq39n5fU46uCjLWGhZj1ncD34Bd+g+84dHNAPiF2UuPUpO04tLrv7fkilgJW0ZvrHbGStvMdeGW4g7QQcQeBV3TqRqRUoO6ZxSi4uzJ1uahAEAQBAEAQBAEAQBAEAQBAEAQBAEAQBAEAQBAefabtZntDjXusJjYODTRx6uBx3Bu5eX4ric9Vx5R0+vP2+hc4Onkp35v9RlDEvP1Kh0NlpkS5szexi5kYlnLJGLkT41mMzJFBaHwP7SPPJzfZe33T8js5Eg3HD8fLDz6p7r95kdaiqsbPfkztrDa2zMbIw913iCMCDuIII6L2lOpGpFSi7plLKLi7MnW5qEAQBAEAQBACUBS/4mytO9zpgtsrNO0RPFaWuyP3j71ixspJkywZCAIAgCAIAgCAwmmaxpc9wa1oqXOIDQBmSTgAgONtGv/akt0bY57eRUdo2kNlqDQjt5MHHkCOKApS2/WN3eZY7BGPcfJI9/K81wbVAZQa8W6z//ACWi5YWY/r4CLTEPpPayrmN448kBT0c3AVzoK89q8FipuUm+rPRWskjaMoASTQAVJ2ADMqsleTsjVsu2FhcASKVxptA2V40zVhRoLkQSmW32fBdcsNoRKoUpmKpxFPK7nTB3KMzVimyRF3U+0lsz4tj29oBuc0hpPUOb9lev4LWbjKm/Ffkr8fBaT+h1yvSuCAIAgCAIAgPjhUU3oDWQaGaDVz3uGwE0HWmakdToiFUUnqynb9ZYoqsiZ2hGGBDYwdovY1PIHmqzE8So0Xlbu+78s76ODnNX2RrxrfKM4G04SOB/CuOPGU3rDz/o6Xw/pLyNxovWKGYhuMbzk11Be+FwwO3DPDJWOHxlKvpF69Hv++ByVcNUp6tadTcLqIAgCAIAgKukreyBl51TUhrWNF58jzkxjdpNDwABJIAJAGhOrjrY4SaQo5gNY7G01s7Nxm//AESc+4NgPrEDpo2BoAaAABQACgA3AIDJAYyNqCN4IQHmmiD3Gg5gBp3hzcHA8agrwWMp5JuPRs9DGWaKZeLw6Rse4do7iGkBo8TX6vFcFsqc/ovz5afU0ersbiN+G7ivUcFwXax7Wa+Hl3/16lZja+X4I7+hjHb+8GCrga48tuOzLxCteKU6UaGbRPS1jkwk5yqW1sY2hy8Pippl3BFCYqGkiZFrVKGtoe/YyO71e4EeTD4het4HTfxT+n5f4OHHy0jH6nYL0BWEUsROTi3kspmGjT2yV8Zo57hXI1NCpIq+xBKTi9WZ2K3uFauvjniFiUTMJ99zdKMnCAICG12pkTbz3Bo+87AAMSeAxWs5xhFyk7IzGLk7I57S+mu1ZciD2h3rOPdN33W41Fd+4HeqHH8Zp9lloS1fOzVl9Vud1DCSUr1FoadsA3Lyzqllc+iy3sAKrow1OriJ5KSu/wB3NKlWNNZpMq2uxUzC66tKthZqNVWe6fs/1ilXhWjeLuUtXdSrBPI9s4mdISXtJtNoAIJxaKOGIr4HgV6Th2M7eOWXzLzXUrcXh+zeaOz8jp49QYoqGzWu22YjK5aXyM6xzX2nwVkcZegGkIPXMduYNrQ2zWn7JPZSHrGEBs4NKROaXF1y76wkBjcz4g+hAwNDkcwSFhtJXZlJvRFSbWSAeqXSfC006OdRp6FcFXimFp7zv4a+hPHC1ZcjWO04TIZBBedS62/JS400qGhrTSpFSa40G4Lhnx+l/hBv7L3J1gXzZL/xm1HKNg+pI75hRf8AN1ntR9fYz/EpreXofRpS1+5H/hyD+dFxjE86XqP4tH/sZDTdoHrQtP8AiM+TlsuOTXz0n+/Qx/Dg9pksWso9uF4+EtePOh8lPT47hpaSvHxXsaSwU1s0znNKRx9q6SCTuyEudGWkPa8+u5rHUJBOJIvUJJyXHj6UMU+1w7Uuqvr42/G500JyprJU07+RWssl57eya6Sl4vp3nXSKucafC3wAAyCq48Or1YyWV38LLTl6/UnnOEFds2/6UA28T3QL1dlAK1XA8RXlLLJvol05WtyHZxWqR8szjQud67sT9EbGDgK9TU7VmpieUdv3UKAkkXOryd2b2MGRtfgHUduNMeW9eg4fgMNitIylGS5OzX0dkclevVo6tJr7e5uNDSMs8dwg1JLnOw7zjt4AAADgAvWYfCxoU1CP+yrq4ntJZpG8hlDhVpqFI1YwmnsZoZI7RA17S1wqD/XRZTad0YlFSVmVbDoqOIktqSdriDQbgtpVHIjhSjDYvLQlCAIDh9IW02iQv9gVEY2Xdr+bs+VBvXjuL411ajgn8MfN83+/kuMLR7OF3uzNkOFTtyVVVw84UlUnpm+Vc31fcvXw1JFVUpOMeW5M2FQRoSZlyIpxdI710k0G4ndzVvwnG/wJTcoZk0tt1b8anHjMO66VnZokkkDhR4od4VniOM4HGQdOopR6Oydn10bIKOEr0ZZotP8AJqJHmJ7ZG5xuDhTaBmOoJHVVuErOhWTvez3WzX+i0nHtabXX1O7tmlIomh73gBwq0YlztvdaMTmvY1a0KUc03ZFJCnKbtFHN2zWWWQ0iHZt3kB0h5D1W/wAXRUWJ4y9qK+r9iwp4FLWbKsWjnSOvyEl3vOJc/pXIcMFVT7eu71Jff2OjNCmrRRs4NHsGyvP8lJDC01vr4kMq0mXo4wMgByXVGKWyIHJvcmDVKkaXPtxbZTFzEtWrRlMhliBzAPNQThGW6JIya2KNo0ax2ynmPArknhYPVaE8a0luVmdvB+zeae6e+z7JyHwkKWnjcXhtnmXfr/YdOlV3VmZNtVmlDhPE2Jz2uBkFTFVwIvkZNO2pH1lZ4bHYPESzVIqM+rS9SCpQrQXwu6/eRRExyOBGBFa0O3HaNx2ihXlquFlRm6ct1+3+pYQkpLMivabQQO7QniaAcePJbU6OupvY22pFmJMz3VeCGsvHImri5rRsaKt8qkkL1fBqbjCUrWTtb6d/MrMe1dR+5Y0k10Dse8w+qT+E8V6GKU13lJUvTfcbXQeLC6hAccK+ZH9bFFU0dielqrmyWhKEAQFW025rMM3bh89y2UWzSU0iOySukJJwaNg37iUasItyINZ7Tcs76ZvpGNnrGjiOIbePRceNqulQlNb283ojpw8M9RI0NhslKV8NyreHcGUbVa6u+Uenj1fdyJMXjnJuFPbm/YsXrx4ZBVHGZ9pj5J/4pLyv+SfBK1BPqXoIarejQTRmc7EVrgFCCAQcCDiCoq9LLsbwlc0drf2OLjWOoFTUuYSaCp2tqRjmNtRiKrJnlaPzev8Afr479CdiG1UpWopStdlN6mo3vYlRr9Exvfg+pcA0VNa3KVYMcgMRTgVZV5Sqyve/9GkcsI6HS2OytblnvWIwUSCc3IvMClRCydgUiNGZyTNYKucGjKpIAruxUsdXZGjMW2yvqxyO+rdHi+gK640Kr/x+5C6kep9M8uyID4ngfhDlL/EqPmjXtYkT55R/Zs6SH5sCw8BUf+SMfyIrkRm2ketG8cQGvHg0k+S558PxC2s/B+9jeOJpvuPsc7X1uuBpmNo4EZg8Cq+opwdpK3idMWmro+PCjzEiKNqsoOIwKgqUlLVbk0JtGhtViLXVaS07W+yRy2cwkK20Kqul914P8MmtzibjQur8c4vG0FwFLzAzs3g+643nUHLoVfYTh+HqLOpZl02+5xV8XVh8Nref2Oxs8DY2hjGhrWigAwAV0kkrIrm23dmbmg54rJg+oAgCAIDlbc8scWgEvJ3Z13b10QjdXOOcnF2W50Vgs/Zxtbtpid5OJUMnd3OqEcsbGo1yB7KN1MGztJ5XXtHm5o6qu4jpRzdHF+aOvCK88vVNeRrbTahdAaa1xr8laUatOpDtU1l6+/Qq60ZU32bWoszqAL5ticSqmLqVFs5O3hy8j0dGm4UoxfJIvC0lowbe3ioBpwrgTzIVhRxCtuRzgRG2NfWhyzBqCOYOIUWJq6am0Imu0i7uniWgcy4AeZCqoPNO/j6HRyJjo6z3a3BWtaYhpO8tyJ5hd/bQ7DfXz++5FaWfuILCKue7e66OTRQ/xF6mw940kn4/v0NpvU2camTIWTsW2ZI0ZGyZ0n7M0b/9mBr/AHYOB+I4bgdlrhcBKos9TRdOb9jjq4hRdo7l6yWJrTepV3vHvP5XjjThkrWMI01aCsc13LVlwBZNrAhZBDLGspmkolORqlTIJIrTQB2JwIycMHDkflkVipShUjlmroQnKDvFkAtl17Y5SA55IjdkJKCpaNzwATd2gVG0N8zjsBKg80dY+nj7lrh8Qqis9yZ4Vbc7EUrVFeHFaTVyWErGrjlfE8PYbr2+BG1rhtad3zUuFxM6E80fqupJUpxqRszt9DaVbaGVHdc3B7K1LTz2g7D8wQPX4fEQrwzR/wBFLWpSpSszYKciCAIAgCAIAgILdZWyxujdk4U4jcRxBoRxC1nBTi4y2ZtGTi00cJJA+F5jkGIyPsvHvN8qjYvFY/AyoTs1pyfX+y7pVo1Y3X2LMciqJwJCcSrVSkjWxXtgqLzcHtBunzune00xHXMBbwm27S25+/iYymkntsklx2FAb10baggGpzIrlht4KzpYanTuvM3UeZcinlfhS4NpJBd9UAkdT4FafxaSd9zD7ja2VgAAAoBgFLmIWXY0zEbI/wBqaf2YwP8AzDtHwfi5ete8NwF0q1ReC/PsVuKxP+EfqbOAK7kcUTzfXn0rGCQwWJrHuYaPmd3mXtrYwDjT3jhUZHNc8pWLbDYJzWaWiOAtHpH0o81NseODWxsA4d1oWudncsFRXIrN160kP32fq8n70zs2/h0f+vqXLJ6S9JxkH9KLwPZeyJwPM3b3mmdmksDRfI63RHpiBoLVZ6b3wmor/dvOH2uikjVXM4K3DJbwd/E7DRuulgn9S1Rgn2XnsneD6V6KdTi9mV1TDVYfNFmGuroH2Ge/IwXYzIx18VErBeiLCDW9eApTHFJpOLTMYfMqsbK+pzfo+157elntLv1uUchw7T6Lvp8dvPPyuNweT44bc10/o9FUpZNVsdvKqy5hGttjNq15k0GVbJbHwSCRmYwI2Obtafz2Fd2ExMqE8y25rqYrUVVjZnolitbZY2yMNWuFRv4g7iDUHkvXQmpxUo7MopRcXZk62NQgCAIAgCAICvbbHHK27I0OGe0EHe0jFp4haTpxqRyyV0bRk4u8WclrBot1maHxuvtLrpD+6W1BoS9oOFQBlmRivO8Q4TTpx7Sne3Nb29Cyw+KlUlllY1sNsJzaW9WkHlQ18QFQyoW2Z22Zja7bdaaZnBvFxy/rgVtTw93qGilCylBuAHguxvmbmxsyjkyNmzhUWYiZnJ3iIwaVFXEYEMyoDsLshycditOF4T+RUzS+WPm+S/fycOLrdnGy3ZeYAKACgGAAwAGwBetKU879Keu5habJZ30lcKSvBxjafYB2PIzOwcThBVnbRFpgMJ2jzy29TxpcxfBDIQBAEAQBDFi3Zj/W3mFpI230PadSdYza4bsh/XRABx99uTZOeFDx5hecxuH7GV47Py7jmlDI7G5tGS4kzMTVzBTwJUbrU/SPZymJx7svq7hIB/MB4gb1ecKxFn2T57FfjqN1nX1O3V6VYQBAEAQBAEAQGEsTXNLXAOaRQggEEHMEHNGrhOxwetWjY4HsbE5wLgXFpN9rWjAUr3qk1zJ9Urz/ABLD0KVsqs39i2wdWpUvmeiNIyPGpJcd5phyAy+9VbfJHdYmYtWZL9nUEmRs2MRUVyJk+jCHNL877nY/RaSxtOFG1+sV7bhlHssNFc3q/r/R57FzzVX3aHOekHXJthjuRkG0yDuDPswcO0d8htPAFdlSeVG+Dwjry/8AVb+x4PLIXEucS5ziSSSSSSakknMkrjbuemjFRVlsYrBsEAQBAEAQBAWrOtWbI6DQGknWaZkrfZNHD3mH12/McQFy4iiqsHB/rE45o2PYXSBzQ5pqHAEHYQRUFeXs07M50a+ZTwJEV6nMGhBBB3OBq09CAVNCTjJSXISSkrM9N0ZbBNEyQYXmgkbjk4dCCOi9jSqKpBTXM89ODhJxfItLc0CAIAgCAIAgCA871ktF+0yHY0iMcmjH+IvXmeJ1M1drpoXWChlpLvNaq86zJixIwXYCueRqzDT2k/0azSzbWMN34zgz+IhZw1LtasYdX5cyOSOB0R6TXWexMgbDemjaWNkc7uXam6S3MkAgUrs6L3KrWjaxXz4XmquV/h8zhLba3zSOkleXveauccyf62ZBQNtu7LWnTjTioxWhAsG4QBDBGZdy3ykDra6GTX1WrRJCdzJYJAgCAuWcLRmyNjHko2SI9J1Jt3aWUNJxicY/q+szwBp9Vee4hTyV79dfc55xtJm0mKigEQqQydfqLaaxyR+48OHBslcPtNeeq9FwqpmouPR+pUY+FqmbqdOrQ4QgCAIAgCAIAgPK5pLznu9573facXfNePxEs1WT736noaStCK7kYqEkMgtWYLET1FKJho5L0p2+7Zo4gcZZKni2MVPm5isOE0r1XPovX9Zrb4keXL0BKFlGrdlcjvFTqKKt16jd7i8VhwRtHEVFzPj3YLXJYkeIc1axGECJ4IHOyGG/YtJSS3OqlRnPWK+pK6EjctMyOp0ZowWSIyYMUMl+ztUbN0XmhRkiOs9H89JJWV9ZjXAfCSCf4wqzicLxjLvt9/8ARFWWqZ1spVfEjI1sZN/qTJS0Ob70RPVrm0/G5XHCJfHKPciv4gvhTO3V8VQQBAEAQBAEAQHk0WQrnQeK8ZU+d+LPRx+VGa0Nj7VYsDKMrEkYPN/Sba71payuEcQ+08lx8riueF08tJy6v0/WYjuzkFZG4WUayV00RBdFynSbdkWodHyO2Acz+SidaKLCnwvET1sl4v2uTnQcxyDTwBx8wte3gyf/AIbErVWf190ifRurshcTKwtaNmFXHpsWk6qS+E6MHw2Up/8A7KyXLr9uRtpLJ7LRjsaBU4bgMVzZrasuqsYUo62S+xXm0JaDiLNOf+hN/lWv8mit5x/+l7ldOvRe0jT22yvZ67HMP0mltfFdFOpGXyu/gclSUH8SaMIGrdmqNjAxRNm6LIWpIjeamPpah9KN7fwu/kXHjlej9V++ZpW2Xj+Gdy8qpRCfFkG51P8A/dD+6k+9itOE/wDmfh+UcOP/APGvE71eiKgIAgCAIAgCAIDy20x3ZHt92R7fBxAXkMTFxrST6s9BRd6cX3EagJQgAKA8i1tmv2yc/Tu/YAb/ACr0OEjloxXd6msTULoNwgLFiiFa71rOTehNhKEU89tX++ZvrHGoGXdKJ1OgrD2jrrW33ZnY1oORe72eWJOwFQV8TSw8c1R+C5vw/bHNjcZGk8i36e52Nm1fjH7Q3zuFWs8sT1PRefr8ZrT0gsq+7+/skU88TVlzt4Gzs1mjjFI2NZ8LQ2vOmarJ1p1HeTb8SB6u7JS5R7mSN5qKHEbti2irCxodLaq2SepdEGOPtx0Y6u80wd1BVjh8fiKW0rro9V++AWmxxOltTZ4KmP8AXM3tFJAOLNv1a8grzD8SpVdJfC/L7+5NGp1Of+WB4cCrA6Y6q6N3qbAXWi+B3Y2uqdl5wuhvOhJ6LkxskqeXmyOs1ojuCqkhPkb6gHeAfFZas7GEdBqVHW0OPuxO8XObT8JVtwiPxyfccHEH8CXedwr8qggCAIAgCAIAgPPtaLPctL9zw2QdRdPmwnqvN8Up5a+bqv6LnBTzUrdDVKtOwIAEB43pRt6WR2+R58XEr0tPSKXcjMV8KKBCkB8KyYexes2ahZY0tNDp9XtGvtMgjYboABe+lbjd9NrjQgDmcguPFYiOHhmlvyXV+3UkxOL7GOWHzPy7/b+j1TR1ijgjEcbbrR1JJzc45ucdpK8lWqTrTc5u7/fIpe9m1stjc/gP62KWhgZ1n0IalaMCafR932j5Ketw5U+ZpDEOXIoStouBwsdCdyIuWVE2MC5SJAhe9SxiZNdbLLFIavjY873Ma4+YXXTlOHytr6mbIwa0AUaAAMgAAB0C31erMpWPkjw0VP8AW4DeVlK+gMYGkNAOdMeazJ3YWx2Ootn7ssnvOawcmCpPi8j6qv8AhNO1Jy6v0KrHzvNR6HUq1OAIAgCAIAgCAIDmtd7FejbKM4zR3wPoPJwb0qqzilHPSzrePpzO3A1Ms8r5nHLzhcBAAgPJbXF3nfE77yvRReiN4r4V4FGSFSJhoryRLdM0ktC3ZGFz2taKucQ0DeSaAKGTUVdndnUPiZ7Tq7optlhEYxce893vPOZ5DADgAvJ4utKvUcntyXRFfKTlJye7NxE4DErlS1NGTOtzthpyz8VL201pF2NOyjzIjaHe87xK0zTe7f3Nskehi6YnNatNmcqRG5y2UTJC+RSxgZK8kimjE2KspJyNOlfmpopLcEdx21/g0D76ra66DU+thANcSd5NfDYOiOT2FjMnrw2ncAsJNuyDdldnpWhrF2MLI9oHe4uOLz4kr2FGkqVNQXI8/Vnnm5F1SkYQBAEAQBAEAQGE8TXtLXCrXAtI3g4ELDSaszKdndHmdvsboZHRuzacD7zT6ruoz4gryeKoOjUceXLwL6hVVSCkQLmJggPM9JxXZpRukf8AiJH3q+pO8IvuRLD5UUnxqS5mxC+BbJmGjp/R3omrjaHjBlWx8XZOd0GHMncq7iNXTs1z3NJzzJL9ueiNlVI4EdiQTLTszFj72q1yCw7VZyCxiZVlQM2I3SqRQFiF0ikUTJGSt7GT4gCAIDdap6O7Wa+R3IiDwMmbB09b7KtuF4fNPtHstvH+jgx1bLHIt36HeL0BUhAEAQBAEAQBAEAQGl1n0P27A5g/WsqW7Lw2sJ47OIGyq48bhe3hZbrb2OnDV+ylrtzOC8thBwIIwII2FeXlFxdnuXaaauj6tTJwut1muWgu2SNDhzADXDyafrK3wc81O3QlpPdGlouolsWtG6PfO8MZzc7Y0bz8htUdWrGnHMyObynoljszYmNjYKNYAB+Z4nPqqWc3OTk+ZAlYnDlpYyfQ9YymDLtFjKD52iZQfC9ZymTElZsAgCAIAgJbJZnyvbGwVc7wA2uduA/IZkKehQlWmoR/0R1aqpxzM9H0bYWwRtjbk0Yna4nFzjxJXq6VONOChHZFDObnJyZaUhoEAQBAEAQBAEAQBAEBzOs2r9+s0I7/ALbPfptH06eKrMdgVV+OHzev9nbhcV2fwy29DjJKlpu4GhA2UO47sV561pWkW97rQpaT0ey0xgEkbWu2tOWI8iFJSqyoyujKfNGgh1QfXvytu/RBLj44DzXa8dG2iJHVfQ6HR9njibchbhXvOrmdpLvaPAZcFxVJSm802RXuXlCZCAIAgCAIAgCAIAgM4IXPcGMbec7IDzJ3AbSpaVKVWShBamlSpGEc0jvtA6GbZmZ3pHUvu+5rdzR/qvUYXCxoQst+bKSvXdWV3sbVdJAEAQBAEAQBAEAQBAEAQBAaPT2rrZ6vZRku/wBl/B4G36Qx55LixeBhXV9pdfc6aGJlS03RwtssD4nlrw6N+eyjvpNqC13MY7156tRqUXlqL98S3p1IVFeLIuwB9Yl3M4eAoD4KHN00JLE7WblgAsO5LC5isGQgCAks8BeaDqdgW0YtmspKJdkhDRQf+VJKKREpNu5QkbQqImRisGQgLejNGS2g0jGANC8+o3hX2jwHWi7MNgqld6aLqc9bEQpb79Du9D6Ijs7aNxcfWefWd+Q4D/VejoYeFCOWP+ynq1pVXeRsFORBAEAQBAEAQBAEAQBAEAQBAEBBbLHHK27IwObuOw7wcweIWs4RmrSV0bRk4u6Zy2kdUXDGB14e480cPhft5HxVPX4SnrSf0fuWFLH8pr6nO2qB8RpI10Z2XhQH4Tk7oSqmrh6lJ/Greh3wqwn8rPjZCFFc3aJBKDmAVnN1NcvQyDWHYR1WfhHxGbY49xPVZWU1bkT/AKQAKDALbP0Ncje5XlnqtHI3USrI5aG6J7DYJZv2UZcPeyZ9o4HpUrqo4OtV+VadXoiGpiKdPdnTaM1RaMZ3Xz7jahnU5u8hwKuMPwunDWp8T8ivq46UtIaep00UYaA1oDQBQAAAAbgBkrNK2iOFu5ksgIAgCAIAgCAIAgCAIAgCAIAgCAIAgMXsBFCAQcwRUHogNTadWLM/KO4foEsH2R3fJclTA0Kmrj9tPQ6IYqrHZmsm1MHsTkfGxr/wlq5J8Ipv5ZNeZ0R4hPmkVX6oTDKSM8w9v5qB8Hlyn5f2SLiC5xMBqnafei+3J/kWP+Hn/wBkZ/5CHRkrNT5jnMxvJrn/ADatlwd85+X9mr4guUfMuQams9uZ7uDQ1g86nzXRDhNFfM2yKWPqPZJG0smr9mjxEQJG19XkcRerTouynhaNP5Yo5516k92bNdBCEAQBAEAQBAEAQBAEAQBAEAQBAEAQBAEAQBAEAQBAEAQBAEAQBAEAQBAEAQBAEAQBAEAQBAEAQBAEAQBAEAQBAEAQBAEAQBAEAQBAEAQBAEAQBAEAQBAEAQBAEAQBAYueBmQEBE+1sGbh5n7kBC/SkY2k9CgK79PRjY/wH5oCvJrMwew/+H80BXk1uaP7J32ggK79dgP7A/bH+VAQP19A/dz/AIn+1AQu9IgH7t/3P9qAid6SwP3Y/wCKP8qAwPpRYM7M/pI0/JAfP/VeAZ2eboYz95CAzb6WrHtitA+rEf50BNH6V9HH1nSs5xOP4KoC3Z/Sbop+H6WG/HHPGPF7APNAbexa1WGbCK22Z53NmiLvCtUBt2uByxQH1AEAQBAEAQBAEAQBAEBFKCgKMwQFKVAU5UBTlQFKVAU5UBTlQFOVAUpUBTlQFKVAU5UBTlQFOVAUpigKogMhoxhkJyDWl58ACgOm1b1W03eBskNrgxzLn2Zm+tHlt4cgUB+itULPbI7KxtulZNaBW89goKeyDgA4jeAPmQN0gCAIAgCAIAgCAIAgCAIDB0TTm0HoEBE6xRnNg8KICCTRMJ9jzcPmgNZatFxDJn8TvzQGotdhjGTfN35oDTWiFu7zKA1loYEBRc1AYGBp2eZQFuyaLid6zK/WePuKA3Fm1VsjqVir/wBSUfc5AdDY/R7o4gE2ap4y2g+V9AXo9Q9Gj9ziPxAv/ESgL9m1asUfqWOzt5QxD5IDZxxhoo0ADgAEBkgCAIAgC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halkboard"/>
              <a:ea typeface="Chalkboard" charset="0"/>
              <a:cs typeface="Chalkboard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421258" y="534162"/>
            <a:ext cx="2143472" cy="792088"/>
            <a:chOff x="5364088" y="4107270"/>
            <a:chExt cx="2143472" cy="792088"/>
          </a:xfrm>
        </p:grpSpPr>
        <p:grpSp>
          <p:nvGrpSpPr>
            <p:cNvPr id="118" name="Group 81"/>
            <p:cNvGrpSpPr/>
            <p:nvPr/>
          </p:nvGrpSpPr>
          <p:grpSpPr>
            <a:xfrm>
              <a:off x="5364088" y="4107270"/>
              <a:ext cx="2143472" cy="792088"/>
              <a:chOff x="5588496" y="4869160"/>
              <a:chExt cx="2143472" cy="792088"/>
            </a:xfrm>
          </p:grpSpPr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5588496" y="5055567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121" name="Group 80"/>
              <p:cNvGrpSpPr/>
              <p:nvPr/>
            </p:nvGrpSpPr>
            <p:grpSpPr>
              <a:xfrm>
                <a:off x="5940152" y="4869160"/>
                <a:ext cx="1791816" cy="792088"/>
                <a:chOff x="5940152" y="4869160"/>
                <a:chExt cx="1791816" cy="792088"/>
              </a:xfrm>
            </p:grpSpPr>
            <p:grpSp>
              <p:nvGrpSpPr>
                <p:cNvPr id="122" name="Group 54"/>
                <p:cNvGrpSpPr/>
                <p:nvPr/>
              </p:nvGrpSpPr>
              <p:grpSpPr>
                <a:xfrm>
                  <a:off x="5948536" y="4869160"/>
                  <a:ext cx="1503784" cy="792088"/>
                  <a:chOff x="700336" y="5013176"/>
                  <a:chExt cx="1503784" cy="792088"/>
                </a:xfrm>
              </p:grpSpPr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336" y="5229200"/>
                    <a:ext cx="150378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PrivK</a:t>
                    </a:r>
                    <a:r>
                      <a:rPr lang="en-US" sz="1600" dirty="0" smtClean="0">
                        <a:latin typeface="Chalkboard"/>
                      </a:rPr>
                      <a:t>     (n)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992" y="5466710"/>
                    <a:ext cx="639688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</a:rPr>
                      <a:t>A, </a:t>
                    </a:r>
                    <a:r>
                      <a:rPr lang="en-US" sz="1600" dirty="0" smtClean="0">
                        <a:latin typeface="Chalkboard"/>
                        <a:sym typeface="Symbol"/>
                      </a:rPr>
                      <a:t>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4000" y="5013176"/>
                    <a:ext cx="1008112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cpa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</p:grpSp>
            <p:sp>
              <p:nvSpPr>
                <p:cNvPr id="1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164288" y="5085184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 1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24" name="Double Bracket 123"/>
                <p:cNvSpPr/>
                <p:nvPr/>
              </p:nvSpPr>
              <p:spPr>
                <a:xfrm>
                  <a:off x="5940152" y="4869160"/>
                  <a:ext cx="1728192" cy="792088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halkboard"/>
                  </a:endParaRPr>
                </a:p>
              </p:txBody>
            </p:sp>
          </p:grpSp>
        </p:grpSp>
        <p:cxnSp>
          <p:nvCxnSpPr>
            <p:cNvPr id="115" name="Straight Connector 114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 Box 7"/>
              <p:cNvSpPr txBox="1">
                <a:spLocks noChangeArrowheads="1"/>
              </p:cNvSpPr>
              <p:nvPr/>
            </p:nvSpPr>
            <p:spPr bwMode="auto">
              <a:xfrm>
                <a:off x="87783" y="6179338"/>
                <a:ext cx="327585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alibri" charset="0"/>
                    <a:ea typeface="Calibri" charset="0"/>
                    <a:cs typeface="Calibri" charset="0"/>
                    <a:sym typeface="Symbol"/>
                  </a:rPr>
                  <a:t>Repeat</a:t>
                </a:r>
                <a:r>
                  <a:rPr lang="en-US" sz="1600" dirty="0" smtClean="0">
                    <a:latin typeface="Chalkboard"/>
                    <a:sym typeface="Symbol"/>
                  </a:rPr>
                  <a:t>= Event that 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∈</m:t>
                    </m:r>
                  </m:oMath>
                </a14:m>
                <a:r>
                  <a:rPr lang="en-US" sz="1600" dirty="0" smtClean="0">
                    <a:latin typeface="Chalkboard"/>
                    <a:sym typeface="Symbol"/>
                  </a:rPr>
                  <a:t> {r</a:t>
                </a:r>
                <a:r>
                  <a:rPr lang="en-US" sz="1600" baseline="-25000" dirty="0" smtClean="0">
                    <a:latin typeface="Chalkboard"/>
                    <a:sym typeface="Symbol"/>
                  </a:rPr>
                  <a:t>1</a:t>
                </a:r>
                <a:r>
                  <a:rPr lang="en-US" sz="1600" dirty="0" smtClean="0">
                    <a:latin typeface="Chalkboard"/>
                    <a:sym typeface="Symbol"/>
                  </a:rPr>
                  <a:t>,…..,</a:t>
                </a:r>
                <a:r>
                  <a:rPr lang="en-US" sz="1600" dirty="0" err="1" smtClean="0">
                    <a:latin typeface="Chalkboard"/>
                    <a:sym typeface="Symbol"/>
                  </a:rPr>
                  <a:t>r</a:t>
                </a:r>
                <a:r>
                  <a:rPr lang="en-US" sz="1600" baseline="-25000" dirty="0" err="1" smtClean="0">
                    <a:latin typeface="Chalkboard"/>
                    <a:sym typeface="Symbol"/>
                  </a:rPr>
                  <a:t>t</a:t>
                </a:r>
                <a:r>
                  <a:rPr lang="en-US" sz="1600" dirty="0" smtClean="0">
                    <a:latin typeface="Chalkboard"/>
                    <a:sym typeface="Symbol"/>
                  </a:rPr>
                  <a:t>} </a:t>
                </a:r>
              </a:p>
            </p:txBody>
          </p:sp>
        </mc:Choice>
        <mc:Fallback xmlns="">
          <p:sp>
            <p:nvSpPr>
              <p:cNvPr id="10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83" y="6179338"/>
                <a:ext cx="3275855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929" t="-9091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 Box 7"/>
          <p:cNvSpPr txBox="1">
            <a:spLocks noChangeArrowheads="1"/>
          </p:cNvSpPr>
          <p:nvPr/>
        </p:nvSpPr>
        <p:spPr bwMode="auto">
          <a:xfrm>
            <a:off x="8295888" y="6179822"/>
            <a:ext cx="844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/>
                <a:sym typeface="Symbol"/>
              </a:rPr>
              <a:t>= </a:t>
            </a:r>
            <a:r>
              <a:rPr lang="en-US" sz="1400" dirty="0" smtClean="0">
                <a:latin typeface="Chalkboard"/>
                <a:sym typeface="Symbol"/>
              </a:rPr>
              <a:t>1/2</a:t>
            </a:r>
            <a:r>
              <a:rPr lang="en-US" sz="1600" dirty="0" smtClean="0">
                <a:latin typeface="Chalkboard"/>
                <a:sym typeface="Symbol"/>
              </a:rPr>
              <a:t> </a:t>
            </a:r>
          </a:p>
        </p:txBody>
      </p:sp>
      <p:sp>
        <p:nvSpPr>
          <p:cNvPr id="131" name="Text Box 7"/>
          <p:cNvSpPr txBox="1">
            <a:spLocks noChangeArrowheads="1"/>
          </p:cNvSpPr>
          <p:nvPr/>
        </p:nvSpPr>
        <p:spPr bwMode="auto">
          <a:xfrm>
            <a:off x="5467908" y="6150205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Pr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33" name="Group 54"/>
          <p:cNvGrpSpPr/>
          <p:nvPr/>
        </p:nvGrpSpPr>
        <p:grpSpPr>
          <a:xfrm>
            <a:off x="5827948" y="5963798"/>
            <a:ext cx="1503784" cy="792088"/>
            <a:chOff x="700336" y="5013176"/>
            <a:chExt cx="1503784" cy="792088"/>
          </a:xfrm>
        </p:grpSpPr>
        <p:sp>
          <p:nvSpPr>
            <p:cNvPr id="136" name="Text Box 7"/>
            <p:cNvSpPr txBox="1">
              <a:spLocks noChangeArrowheads="1"/>
            </p:cNvSpPr>
            <p:nvPr/>
          </p:nvSpPr>
          <p:spPr bwMode="auto">
            <a:xfrm>
              <a:off x="700336" y="5229200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PrivK</a:t>
              </a:r>
              <a:r>
                <a:rPr lang="en-US" sz="1600" dirty="0" smtClean="0">
                  <a:latin typeface="Chalkboard"/>
                </a:rPr>
                <a:t>     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37" name="Text Box 7"/>
            <p:cNvSpPr txBox="1">
              <a:spLocks noChangeArrowheads="1"/>
            </p:cNvSpPr>
            <p:nvPr/>
          </p:nvSpPr>
          <p:spPr bwMode="auto">
            <a:xfrm>
              <a:off x="1051992" y="546671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38" name="Text Box 7"/>
            <p:cNvSpPr txBox="1">
              <a:spLocks noChangeArrowheads="1"/>
            </p:cNvSpPr>
            <p:nvPr/>
          </p:nvSpPr>
          <p:spPr bwMode="auto">
            <a:xfrm>
              <a:off x="1124000" y="501317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cpa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134" name="Text Box 7"/>
          <p:cNvSpPr txBox="1">
            <a:spLocks noChangeArrowheads="1"/>
          </p:cNvSpPr>
          <p:nvPr/>
        </p:nvSpPr>
        <p:spPr bwMode="auto">
          <a:xfrm>
            <a:off x="7043700" y="6179822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= 1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35" name="Double Bracket 134"/>
          <p:cNvSpPr/>
          <p:nvPr/>
        </p:nvSpPr>
        <p:spPr>
          <a:xfrm>
            <a:off x="5827947" y="5963798"/>
            <a:ext cx="2448273" cy="7920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6539644" y="648876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84132" y="6172272"/>
            <a:ext cx="0" cy="4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524989" y="6232085"/>
            <a:ext cx="699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7636532" y="6251830"/>
            <a:ext cx="495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395536" y="1671191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smtClean="0">
                <a:latin typeface="Chalkboard"/>
                <a:sym typeface="Symbol"/>
              </a:rPr>
              <a:t>= </a:t>
            </a:r>
            <a:r>
              <a:rPr lang="en-US" sz="1600" dirty="0" err="1" smtClean="0">
                <a:latin typeface="Chalkboard"/>
                <a:sym typeface="Symbol"/>
              </a:rPr>
              <a:t>Pr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11" name="Group 54"/>
          <p:cNvGrpSpPr/>
          <p:nvPr/>
        </p:nvGrpSpPr>
        <p:grpSpPr>
          <a:xfrm>
            <a:off x="915366" y="1484784"/>
            <a:ext cx="1503784" cy="792088"/>
            <a:chOff x="700336" y="5013176"/>
            <a:chExt cx="1503784" cy="792088"/>
          </a:xfrm>
        </p:grpSpPr>
        <p:sp>
          <p:nvSpPr>
            <p:cNvPr id="112" name="Text Box 7"/>
            <p:cNvSpPr txBox="1">
              <a:spLocks noChangeArrowheads="1"/>
            </p:cNvSpPr>
            <p:nvPr/>
          </p:nvSpPr>
          <p:spPr bwMode="auto">
            <a:xfrm>
              <a:off x="700336" y="5229200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PrivK</a:t>
              </a:r>
              <a:r>
                <a:rPr lang="en-US" sz="1600" dirty="0" smtClean="0">
                  <a:latin typeface="Chalkboard"/>
                </a:rPr>
                <a:t>     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14" name="Text Box 7"/>
            <p:cNvSpPr txBox="1">
              <a:spLocks noChangeArrowheads="1"/>
            </p:cNvSpPr>
            <p:nvPr/>
          </p:nvSpPr>
          <p:spPr bwMode="auto">
            <a:xfrm>
              <a:off x="1051992" y="546671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16" name="Text Box 7"/>
            <p:cNvSpPr txBox="1">
              <a:spLocks noChangeArrowheads="1"/>
            </p:cNvSpPr>
            <p:nvPr/>
          </p:nvSpPr>
          <p:spPr bwMode="auto">
            <a:xfrm>
              <a:off x="1124000" y="501317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cpa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2131118" y="1700808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= 1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19" name="Double Bracket 118"/>
          <p:cNvSpPr/>
          <p:nvPr/>
        </p:nvSpPr>
        <p:spPr>
          <a:xfrm>
            <a:off x="915365" y="1484784"/>
            <a:ext cx="2448273" cy="7920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27062" y="2009746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571550" y="1693258"/>
            <a:ext cx="0" cy="4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612407" y="1753071"/>
            <a:ext cx="699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446136" y="1772816"/>
            <a:ext cx="14775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halkboard"/>
                <a:sym typeface="Symbol"/>
              </a:rPr>
              <a:t>Pr</a:t>
            </a:r>
            <a:r>
              <a:rPr lang="en-US" sz="1400" dirty="0" smtClean="0">
                <a:latin typeface="Chalkboard"/>
                <a:sym typeface="Symbol"/>
              </a:rPr>
              <a:t> (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r>
              <a:rPr lang="en-US" sz="1400" dirty="0" smtClean="0">
                <a:latin typeface="Chalkboard"/>
                <a:sym typeface="Symbol"/>
              </a:rPr>
              <a:t>)   + </a:t>
            </a:r>
            <a:endParaRPr lang="en-US" sz="1400" dirty="0"/>
          </a:p>
        </p:txBody>
      </p:sp>
      <p:sp>
        <p:nvSpPr>
          <p:cNvPr id="143" name="Text Box 7"/>
          <p:cNvSpPr txBox="1">
            <a:spLocks noChangeArrowheads="1"/>
          </p:cNvSpPr>
          <p:nvPr/>
        </p:nvSpPr>
        <p:spPr bwMode="auto">
          <a:xfrm>
            <a:off x="4923656" y="1743199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Pr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grpSp>
        <p:nvGrpSpPr>
          <p:cNvPr id="144" name="Group 54"/>
          <p:cNvGrpSpPr/>
          <p:nvPr/>
        </p:nvGrpSpPr>
        <p:grpSpPr>
          <a:xfrm>
            <a:off x="5283696" y="1556792"/>
            <a:ext cx="1503784" cy="792088"/>
            <a:chOff x="700336" y="5013176"/>
            <a:chExt cx="1503784" cy="792088"/>
          </a:xfrm>
        </p:grpSpPr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700336" y="5229200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PrivK</a:t>
              </a:r>
              <a:r>
                <a:rPr lang="en-US" sz="1600" dirty="0" smtClean="0">
                  <a:latin typeface="Chalkboard"/>
                </a:rPr>
                <a:t>     (n)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46" name="Text Box 7"/>
            <p:cNvSpPr txBox="1">
              <a:spLocks noChangeArrowheads="1"/>
            </p:cNvSpPr>
            <p:nvPr/>
          </p:nvSpPr>
          <p:spPr bwMode="auto">
            <a:xfrm>
              <a:off x="1051992" y="546671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</a:t>
              </a:r>
              <a:r>
                <a:rPr lang="en-US" sz="1600" dirty="0" smtClean="0"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  <p:sp>
          <p:nvSpPr>
            <p:cNvPr id="147" name="Text Box 7"/>
            <p:cNvSpPr txBox="1">
              <a:spLocks noChangeArrowheads="1"/>
            </p:cNvSpPr>
            <p:nvPr/>
          </p:nvSpPr>
          <p:spPr bwMode="auto">
            <a:xfrm>
              <a:off x="1124000" y="501317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latin typeface="Chalkboard"/>
                </a:rPr>
                <a:t>cpa</a:t>
              </a:r>
              <a:endParaRPr lang="en-US" sz="1600" dirty="0" smtClean="0">
                <a:solidFill>
                  <a:srgbClr val="0000FF"/>
                </a:solidFill>
                <a:latin typeface="Chalkboard"/>
              </a:endParaRPr>
            </a:p>
          </p:txBody>
        </p:sp>
      </p:grp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6499448" y="1772816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  <a:sym typeface="Symbol"/>
              </a:rPr>
              <a:t>= 1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49" name="Double Bracket 148"/>
          <p:cNvSpPr/>
          <p:nvPr/>
        </p:nvSpPr>
        <p:spPr>
          <a:xfrm>
            <a:off x="5283695" y="1556792"/>
            <a:ext cx="2448273" cy="7920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Chalkboard"/>
            </a:endParaRPr>
          </a:p>
        </p:txBody>
      </p:sp>
      <p:cxnSp>
        <p:nvCxnSpPr>
          <p:cNvPr id="150" name="Straight Connector 149"/>
          <p:cNvCxnSpPr/>
          <p:nvPr/>
        </p:nvCxnSpPr>
        <p:spPr>
          <a:xfrm>
            <a:off x="5995392" y="2081754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6939880" y="1765266"/>
            <a:ext cx="0" cy="4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80737" y="1825079"/>
            <a:ext cx="699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7092280" y="1844824"/>
            <a:ext cx="495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7731968" y="1825079"/>
            <a:ext cx="1129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halkboard"/>
                <a:sym typeface="Symbol"/>
              </a:rPr>
              <a:t>Pr</a:t>
            </a:r>
            <a:r>
              <a:rPr lang="en-US" sz="1400" dirty="0" smtClean="0">
                <a:latin typeface="Chalkboard"/>
                <a:sym typeface="Symbol"/>
              </a:rPr>
              <a:t> (</a:t>
            </a:r>
            <a:r>
              <a:rPr lang="en-US" sz="1400" dirty="0" smtClean="0"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r>
              <a:rPr lang="en-US" sz="1400" dirty="0" smtClean="0">
                <a:latin typeface="Chalkboard"/>
                <a:sym typeface="Symbol"/>
              </a:rPr>
              <a:t>) </a:t>
            </a:r>
            <a:endParaRPr lang="en-US" sz="1400" dirty="0"/>
          </a:p>
        </p:txBody>
      </p:sp>
      <p:cxnSp>
        <p:nvCxnSpPr>
          <p:cNvPr id="155" name="Straight Connector 154"/>
          <p:cNvCxnSpPr/>
          <p:nvPr/>
        </p:nvCxnSpPr>
        <p:spPr>
          <a:xfrm flipV="1">
            <a:off x="8172400" y="1844824"/>
            <a:ext cx="495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 Box 7"/>
              <p:cNvSpPr txBox="1">
                <a:spLocks noChangeArrowheads="1"/>
              </p:cNvSpPr>
              <p:nvPr/>
            </p:nvSpPr>
            <p:spPr bwMode="auto">
              <a:xfrm>
                <a:off x="1115616" y="2514382"/>
                <a:ext cx="186382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Pr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 (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charset="0"/>
                    <a:ea typeface="Calibri" charset="0"/>
                    <a:cs typeface="Calibri" charset="0"/>
                    <a:sym typeface="Symbol"/>
                  </a:rPr>
                  <a:t>Repeat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)</a:t>
                </a:r>
                <a:endParaRPr lang="en-US" sz="1600" baseline="30000" dirty="0" smtClean="0">
                  <a:solidFill>
                    <a:srgbClr val="FF0000"/>
                  </a:solidFill>
                  <a:latin typeface="Chalkboard"/>
                </a:endParaRPr>
              </a:p>
            </p:txBody>
          </p:sp>
        </mc:Choice>
        <mc:Fallback xmlns="">
          <p:sp>
            <p:nvSpPr>
              <p:cNvPr id="15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514382"/>
                <a:ext cx="1863824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 Box 7"/>
              <p:cNvSpPr txBox="1">
                <a:spLocks noChangeArrowheads="1"/>
              </p:cNvSpPr>
              <p:nvPr/>
            </p:nvSpPr>
            <p:spPr bwMode="auto">
              <a:xfrm>
                <a:off x="4923656" y="2607295"/>
                <a:ext cx="783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FF0000"/>
                  </a:solidFill>
                  <a:latin typeface="Chalkboard"/>
                </a:endParaRPr>
              </a:p>
            </p:txBody>
          </p:sp>
        </mc:Choice>
        <mc:Fallback xmlns="">
          <p:sp>
            <p:nvSpPr>
              <p:cNvPr id="15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3656" y="2607295"/>
                <a:ext cx="783704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54"/>
          <p:cNvGrpSpPr/>
          <p:nvPr/>
        </p:nvGrpSpPr>
        <p:grpSpPr>
          <a:xfrm>
            <a:off x="5499720" y="2420888"/>
            <a:ext cx="1503784" cy="792088"/>
            <a:chOff x="700336" y="5013176"/>
            <a:chExt cx="1503784" cy="792088"/>
          </a:xfrm>
        </p:grpSpPr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700336" y="5229200"/>
              <a:ext cx="15037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solidFill>
                    <a:srgbClr val="FF0000"/>
                  </a:solidFill>
                  <a:latin typeface="Chalkboard"/>
                </a:rPr>
                <a:t>PrivK</a:t>
              </a:r>
              <a:r>
                <a:rPr lang="en-US" sz="1600" dirty="0" smtClean="0">
                  <a:solidFill>
                    <a:srgbClr val="FF0000"/>
                  </a:solidFill>
                  <a:latin typeface="Chalkboard"/>
                </a:rPr>
                <a:t>     (n)</a:t>
              </a:r>
            </a:p>
          </p:txBody>
        </p:sp>
        <p:sp>
          <p:nvSpPr>
            <p:cNvPr id="161" name="Text Box 7"/>
            <p:cNvSpPr txBox="1">
              <a:spLocks noChangeArrowheads="1"/>
            </p:cNvSpPr>
            <p:nvPr/>
          </p:nvSpPr>
          <p:spPr bwMode="auto">
            <a:xfrm>
              <a:off x="1051992" y="5466710"/>
              <a:ext cx="6396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/>
                </a:rPr>
                <a:t>A, </a:t>
              </a:r>
              <a:r>
                <a:rPr lang="en-US" sz="1600" dirty="0" smtClean="0">
                  <a:solidFill>
                    <a:srgbClr val="FF0000"/>
                  </a:solidFill>
                  <a:latin typeface="Chalkboard"/>
                  <a:sym typeface="Symbol"/>
                </a:rPr>
                <a:t>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  <p:sp>
          <p:nvSpPr>
            <p:cNvPr id="162" name="Text Box 7"/>
            <p:cNvSpPr txBox="1">
              <a:spLocks noChangeArrowheads="1"/>
            </p:cNvSpPr>
            <p:nvPr/>
          </p:nvSpPr>
          <p:spPr bwMode="auto">
            <a:xfrm>
              <a:off x="1124000" y="501317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err="1" smtClean="0">
                  <a:solidFill>
                    <a:srgbClr val="FF0000"/>
                  </a:solidFill>
                  <a:latin typeface="Chalkboard"/>
                </a:rPr>
                <a:t>cpa</a:t>
              </a:r>
              <a:endParaRPr lang="en-US" sz="1600" dirty="0" smtClean="0">
                <a:solidFill>
                  <a:srgbClr val="FF0000"/>
                </a:solidFill>
                <a:latin typeface="Chalkboard"/>
              </a:endParaRPr>
            </a:p>
          </p:txBody>
        </p:sp>
      </p:grp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6715472" y="2636912"/>
            <a:ext cx="567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= 1</a:t>
            </a:r>
            <a:endParaRPr lang="en-US" sz="1600" dirty="0" smtClean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164" name="Double Bracket 163"/>
          <p:cNvSpPr/>
          <p:nvPr/>
        </p:nvSpPr>
        <p:spPr>
          <a:xfrm>
            <a:off x="5499719" y="2420888"/>
            <a:ext cx="2448273" cy="79208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  <a:latin typeface="Chalkboard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6211416" y="2945850"/>
            <a:ext cx="1440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155904" y="2629362"/>
            <a:ext cx="0" cy="400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196761" y="2689175"/>
            <a:ext cx="699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Symbol"/>
              </a:rPr>
              <a:t>Repeat</a:t>
            </a:r>
            <a:endParaRPr lang="en-US" sz="14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V="1">
            <a:off x="7308304" y="2708920"/>
            <a:ext cx="49567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5067672" y="3244914"/>
            <a:ext cx="8444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halkboard"/>
                <a:sym typeface="Symbol"/>
              </a:rPr>
              <a:t>= </a:t>
            </a:r>
            <a:r>
              <a:rPr lang="en-US" sz="1400" dirty="0" smtClean="0">
                <a:latin typeface="Chalkboard"/>
                <a:sym typeface="Symbol"/>
              </a:rPr>
              <a:t>1/2</a:t>
            </a:r>
            <a:r>
              <a:rPr lang="en-US" sz="1600" dirty="0" smtClean="0">
                <a:latin typeface="Chalkboard"/>
                <a:sym typeface="Symbol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8663" y="3028310"/>
            <a:ext cx="76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latin typeface="Cambria Math" charset="0"/>
                <a:ea typeface="Cambria Math" charset="0"/>
                <a:cs typeface="Cambria Math" charset="0"/>
                <a:sym typeface="Symbol"/>
              </a:rPr>
              <a:t>≤</a:t>
            </a:r>
            <a:r>
              <a:rPr lang="en-US" sz="1600" dirty="0" smtClean="0">
                <a:solidFill>
                  <a:srgbClr val="FF0000"/>
                </a:solidFill>
                <a:latin typeface="Chalkboard"/>
                <a:sym typeface="Symbol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halkboard"/>
                <a:sym typeface="Symbol"/>
              </a:rPr>
              <a:t>t/2</a:t>
            </a:r>
            <a:r>
              <a:rPr lang="en-US" sz="1600" baseline="30000" dirty="0">
                <a:solidFill>
                  <a:srgbClr val="FF0000"/>
                </a:solidFill>
                <a:latin typeface="Chalkboard"/>
                <a:sym typeface="Symbol"/>
              </a:rPr>
              <a:t>n</a:t>
            </a:r>
            <a:endParaRPr lang="en-US" sz="1600" baseline="30000" dirty="0">
              <a:solidFill>
                <a:srgbClr val="FF0000"/>
              </a:solidFill>
              <a:latin typeface="Chalkbo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/>
              <p:cNvSpPr/>
              <p:nvPr/>
            </p:nvSpPr>
            <p:spPr>
              <a:xfrm>
                <a:off x="2598804" y="775447"/>
                <a:ext cx="12447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  ½ + t/2</a:t>
                </a:r>
                <a:r>
                  <a:rPr lang="en-US" sz="1600" baseline="30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n</a:t>
                </a:r>
                <a:endParaRPr lang="en-US" sz="1600" baseline="30000" dirty="0">
                  <a:solidFill>
                    <a:srgbClr val="FF0000"/>
                  </a:solidFill>
                  <a:latin typeface="Chalkboard"/>
                </a:endParaRPr>
              </a:p>
            </p:txBody>
          </p:sp>
        </mc:Choice>
        <mc:Fallback xmlns="">
          <p:sp>
            <p:nvSpPr>
              <p:cNvPr id="170" name="Rectangle 1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04" y="775447"/>
                <a:ext cx="1244764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7" grpId="0"/>
      <p:bldP spid="119" grpId="0" animBg="1"/>
      <p:bldP spid="140" grpId="0"/>
      <p:bldP spid="142" grpId="0"/>
      <p:bldP spid="143" grpId="0"/>
      <p:bldP spid="148" grpId="0"/>
      <p:bldP spid="149" grpId="0" animBg="1"/>
      <p:bldP spid="152" grpId="0"/>
      <p:bldP spid="154" grpId="0"/>
      <p:bldP spid="156" grpId="0"/>
      <p:bldP spid="158" grpId="0"/>
      <p:bldP spid="163" grpId="0"/>
      <p:bldP spid="164" grpId="0" animBg="1"/>
      <p:bldP spid="167" grpId="0"/>
      <p:bldP spid="169" grpId="0"/>
      <p:bldP spid="2" grpId="0"/>
      <p:bldP spid="1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108520" y="-27384"/>
            <a:ext cx="9433048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halkboard"/>
                <a:ea typeface="Chalkboard" charset="0"/>
                <a:cs typeface="Chalkboard" charset="0"/>
              </a:rPr>
              <a:t>Security Proof</a:t>
            </a:r>
            <a:endParaRPr lang="en-US" sz="3200" kern="0" dirty="0">
              <a:solidFill>
                <a:srgbClr val="0099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29698" name="AutoShape 2" descr="data:image/jpeg;base64,/9j/4AAQSkZJRgABAQAAAQABAAD/2wCEAAkGBxMSEhUUExIVFBUUFBUVFxYYFRIUFBYWFhcXFhQUFhcYHiggGBsmHhQUIjEiJSorLi4uGB8zODMsNygtLiwBCgoKDg0OGxAQGywkICYsLC0sLCwsLCwsLC4sLCwsLCwsLCwsLCwsLCwsLCwsNCwsLCwsLCwsLCwsLCwsLCwsLP/AABEIANsA5gMBEQACEQEDEQH/xAAcAAEAAgMBAQEAAAAAAAAAAAAAAwQCBQYHAQj/xABKEAABAwEEBwQGBgcGBQUAAAABAAIDEQQSITEFBkFRYXGBEyKRoQcyQlJywWKCkrGy0RQjM0SiwvBDc5PS4eIVY4Oj8Rc0NVNU/8QAGwEBAAIDAQEAAAAAAAAAAAAAAAMFAQIEBgf/xAA1EQACAQIEAwYGAgICAwEAAAAAAQIDEQQSITEFQVETYXGhsdEiMoGRwfAU4ULxFVIzYpIj/9oADAMBAAIRAxEAPwD3FAEAQBAEAQBAEAQBAEAQBAEAQBAEAQFHS+k2WeO+7EnBrRm524fM7FFWrQowc5klKnKpLLE4m2aRntBq95DdjGktYOBp63XyXmcVxOrN6PKui99y3p4WnTW133kUFha3EC6d7e6fEYqt/mVIu8ZNfVkrjF6NI3dg0xNFg79a3c40cN3fpiOdTx2GzwvHZQ0rLMuq39n5fU46uCjLWGhZj1ncD34Bd+g+84dHNAPiF2UuPUpO04tLrv7fkilgJW0ZvrHbGStvMdeGW4g7QQcQeBV3TqRqRUoO6ZxSi4uzJ1uahAEAQBAEAQBAEAQBAEAQBAEAQBAEAQBAEAQBAefabtZntDjXusJjYODTRx6uBx3Bu5eX4ric9Vx5R0+vP2+hc4Onkp35v9RlDEvP1Kh0NlpkS5szexi5kYlnLJGLkT41mMzJFBaHwP7SPPJzfZe33T8js5Eg3HD8fLDz6p7r95kdaiqsbPfkztrDa2zMbIw913iCMCDuIII6L2lOpGpFSi7plLKLi7MnW5qEAQBAEAQBACUBS/4mytO9zpgtsrNO0RPFaWuyP3j71ixspJkywZCAIAgCAIAgCAwmmaxpc9wa1oqXOIDQBmSTgAgONtGv/akt0bY57eRUdo2kNlqDQjt5MHHkCOKApS2/WN3eZY7BGPcfJI9/K81wbVAZQa8W6z//ACWi5YWY/r4CLTEPpPayrmN448kBT0c3AVzoK89q8FipuUm+rPRWskjaMoASTQAVJ2ADMqsleTsjVsu2FhcASKVxptA2V40zVhRoLkQSmW32fBdcsNoRKoUpmKpxFPK7nTB3KMzVimyRF3U+0lsz4tj29oBuc0hpPUOb9lev4LWbjKm/Ffkr8fBaT+h1yvSuCAIAgCAIAgPjhUU3oDWQaGaDVz3uGwE0HWmakdToiFUUnqynb9ZYoqsiZ2hGGBDYwdovY1PIHmqzE8So0Xlbu+78s76ODnNX2RrxrfKM4G04SOB/CuOPGU3rDz/o6Xw/pLyNxovWKGYhuMbzk11Be+FwwO3DPDJWOHxlKvpF69Hv++ByVcNUp6tadTcLqIAgCAIAgKukreyBl51TUhrWNF58jzkxjdpNDwABJIAJAGhOrjrY4SaQo5gNY7G01s7Nxm//AESc+4NgPrEDpo2BoAaAABQACgA3AIDJAYyNqCN4IQHmmiD3Gg5gBp3hzcHA8agrwWMp5JuPRs9DGWaKZeLw6Rse4do7iGkBo8TX6vFcFsqc/ovz5afU0ersbiN+G7ivUcFwXax7Wa+Hl3/16lZja+X4I7+hjHb+8GCrga48tuOzLxCteKU6UaGbRPS1jkwk5yqW1sY2hy8Pippl3BFCYqGkiZFrVKGtoe/YyO71e4EeTD4het4HTfxT+n5f4OHHy0jH6nYL0BWEUsROTi3kspmGjT2yV8Zo57hXI1NCpIq+xBKTi9WZ2K3uFauvjniFiUTMJ99zdKMnCAICG12pkTbz3Bo+87AAMSeAxWs5xhFyk7IzGLk7I57S+mu1ZciD2h3rOPdN33W41Fd+4HeqHH8Zp9lloS1fOzVl9Vud1DCSUr1FoadsA3Lyzqllc+iy3sAKrow1OriJ5KSu/wB3NKlWNNZpMq2uxUzC66tKthZqNVWe6fs/1ilXhWjeLuUtXdSrBPI9s4mdISXtJtNoAIJxaKOGIr4HgV6Th2M7eOWXzLzXUrcXh+zeaOz8jp49QYoqGzWu22YjK5aXyM6xzX2nwVkcZegGkIPXMduYNrQ2zWn7JPZSHrGEBs4NKROaXF1y76wkBjcz4g+hAwNDkcwSFhtJXZlJvRFSbWSAeqXSfC006OdRp6FcFXimFp7zv4a+hPHC1ZcjWO04TIZBBedS62/JS400qGhrTSpFSa40G4Lhnx+l/hBv7L3J1gXzZL/xm1HKNg+pI75hRf8AN1ntR9fYz/EpreXofRpS1+5H/hyD+dFxjE86XqP4tH/sZDTdoHrQtP8AiM+TlsuOTXz0n+/Qx/Dg9pksWso9uF4+EtePOh8lPT47hpaSvHxXsaSwU1s0znNKRx9q6SCTuyEudGWkPa8+u5rHUJBOJIvUJJyXHj6UMU+1w7Uuqvr42/G500JyprJU07+RWssl57eya6Sl4vp3nXSKucafC3wAAyCq48Or1YyWV38LLTl6/UnnOEFds2/6UA28T3QL1dlAK1XA8RXlLLJvol05WtyHZxWqR8szjQud67sT9EbGDgK9TU7VmpieUdv3UKAkkXOryd2b2MGRtfgHUduNMeW9eg4fgMNitIylGS5OzX0dkclevVo6tJr7e5uNDSMs8dwg1JLnOw7zjt4AAADgAvWYfCxoU1CP+yrq4ntJZpG8hlDhVpqFI1YwmnsZoZI7RA17S1wqD/XRZTad0YlFSVmVbDoqOIktqSdriDQbgtpVHIjhSjDYvLQlCAIDh9IW02iQv9gVEY2Xdr+bs+VBvXjuL411ajgn8MfN83+/kuMLR7OF3uzNkOFTtyVVVw84UlUnpm+Vc31fcvXw1JFVUpOMeW5M2FQRoSZlyIpxdI710k0G4ndzVvwnG/wJTcoZk0tt1b8anHjMO66VnZokkkDhR4od4VniOM4HGQdOopR6Oydn10bIKOEr0ZZotP8AJqJHmJ7ZG5xuDhTaBmOoJHVVuErOhWTvez3WzX+i0nHtabXX1O7tmlIomh73gBwq0YlztvdaMTmvY1a0KUc03ZFJCnKbtFHN2zWWWQ0iHZt3kB0h5D1W/wAXRUWJ4y9qK+r9iwp4FLWbKsWjnSOvyEl3vOJc/pXIcMFVT7eu71Jff2OjNCmrRRs4NHsGyvP8lJDC01vr4kMq0mXo4wMgByXVGKWyIHJvcmDVKkaXPtxbZTFzEtWrRlMhliBzAPNQThGW6JIya2KNo0ax2ynmPArknhYPVaE8a0luVmdvB+zeae6e+z7JyHwkKWnjcXhtnmXfr/YdOlV3VmZNtVmlDhPE2Jz2uBkFTFVwIvkZNO2pH1lZ4bHYPESzVIqM+rS9SCpQrQXwu6/eRRExyOBGBFa0O3HaNx2ihXlquFlRm6ct1+3+pYQkpLMivabQQO7QniaAcePJbU6OupvY22pFmJMz3VeCGsvHImri5rRsaKt8qkkL1fBqbjCUrWTtb6d/MrMe1dR+5Y0k10Dse8w+qT+E8V6GKU13lJUvTfcbXQeLC6hAccK+ZH9bFFU0dielqrmyWhKEAQFW025rMM3bh89y2UWzSU0iOySukJJwaNg37iUasItyINZ7Tcs76ZvpGNnrGjiOIbePRceNqulQlNb283ojpw8M9RI0NhslKV8NyreHcGUbVa6u+Uenj1fdyJMXjnJuFPbm/YsXrx4ZBVHGZ9pj5J/4pLyv+SfBK1BPqXoIarejQTRmc7EVrgFCCAQcCDiCoq9LLsbwlc0drf2OLjWOoFTUuYSaCp2tqRjmNtRiKrJnlaPzev8Afr479CdiG1UpWopStdlN6mo3vYlRr9Exvfg+pcA0VNa3KVYMcgMRTgVZV5Sqyve/9GkcsI6HS2OytblnvWIwUSCc3IvMClRCydgUiNGZyTNYKucGjKpIAruxUsdXZGjMW2yvqxyO+rdHi+gK640Kr/x+5C6kep9M8uyID4ngfhDlL/EqPmjXtYkT55R/Zs6SH5sCw8BUf+SMfyIrkRm2ketG8cQGvHg0k+S558PxC2s/B+9jeOJpvuPsc7X1uuBpmNo4EZg8Cq+opwdpK3idMWmro+PCjzEiKNqsoOIwKgqUlLVbk0JtGhtViLXVaS07W+yRy2cwkK20Kqul914P8MmtzibjQur8c4vG0FwFLzAzs3g+643nUHLoVfYTh+HqLOpZl02+5xV8XVh8Nref2Oxs8DY2hjGhrWigAwAV0kkrIrm23dmbmg54rJg+oAgCAIDlbc8scWgEvJ3Z13b10QjdXOOcnF2W50Vgs/Zxtbtpid5OJUMnd3OqEcsbGo1yB7KN1MGztJ5XXtHm5o6qu4jpRzdHF+aOvCK88vVNeRrbTahdAaa1xr8laUatOpDtU1l6+/Qq60ZU32bWoszqAL5ticSqmLqVFs5O3hy8j0dGm4UoxfJIvC0lowbe3ioBpwrgTzIVhRxCtuRzgRG2NfWhyzBqCOYOIUWJq6am0Imu0i7uniWgcy4AeZCqoPNO/j6HRyJjo6z3a3BWtaYhpO8tyJ5hd/bQ7DfXz++5FaWfuILCKue7e66OTRQ/xF6mw940kn4/v0NpvU2camTIWTsW2ZI0ZGyZ0n7M0b/9mBr/AHYOB+I4bgdlrhcBKos9TRdOb9jjq4hRdo7l6yWJrTepV3vHvP5XjjThkrWMI01aCsc13LVlwBZNrAhZBDLGspmkolORqlTIJIrTQB2JwIycMHDkflkVipShUjlmroQnKDvFkAtl17Y5SA55IjdkJKCpaNzwATd2gVG0N8zjsBKg80dY+nj7lrh8Qqis9yZ4Vbc7EUrVFeHFaTVyWErGrjlfE8PYbr2+BG1rhtad3zUuFxM6E80fqupJUpxqRszt9DaVbaGVHdc3B7K1LTz2g7D8wQPX4fEQrwzR/wBFLWpSpSszYKciCAIAgCAIAgILdZWyxujdk4U4jcRxBoRxC1nBTi4y2ZtGTi00cJJA+F5jkGIyPsvHvN8qjYvFY/AyoTs1pyfX+y7pVo1Y3X2LMciqJwJCcSrVSkjWxXtgqLzcHtBunzune00xHXMBbwm27S25+/iYymkntsklx2FAb10baggGpzIrlht4KzpYanTuvM3UeZcinlfhS4NpJBd9UAkdT4FafxaSd9zD7ja2VgAAAoBgFLmIWXY0zEbI/wBqaf2YwP8AzDtHwfi5ete8NwF0q1ReC/PsVuKxP+EfqbOAK7kcUTzfXn0rGCQwWJrHuYaPmd3mXtrYwDjT3jhUZHNc8pWLbDYJzWaWiOAtHpH0o81NseODWxsA4d1oWudncsFRXIrN160kP32fq8n70zs2/h0f+vqXLJ6S9JxkH9KLwPZeyJwPM3b3mmdmksDRfI63RHpiBoLVZ6b3wmor/dvOH2uikjVXM4K3DJbwd/E7DRuulgn9S1Rgn2XnsneD6V6KdTi9mV1TDVYfNFmGuroH2Ge/IwXYzIx18VErBeiLCDW9eApTHFJpOLTMYfMqsbK+pzfo+157elntLv1uUchw7T6Lvp8dvPPyuNweT44bc10/o9FUpZNVsdvKqy5hGttjNq15k0GVbJbHwSCRmYwI2Obtafz2Fd2ExMqE8y25rqYrUVVjZnolitbZY2yMNWuFRv4g7iDUHkvXQmpxUo7MopRcXZk62NQgCAIAgCAICvbbHHK27I0OGe0EHe0jFp4haTpxqRyyV0bRk4u8WclrBot1maHxuvtLrpD+6W1BoS9oOFQBlmRivO8Q4TTpx7Sne3Nb29Cyw+KlUlllY1sNsJzaW9WkHlQ18QFQyoW2Z22Zja7bdaaZnBvFxy/rgVtTw93qGilCylBuAHguxvmbmxsyjkyNmzhUWYiZnJ3iIwaVFXEYEMyoDsLshycditOF4T+RUzS+WPm+S/fycOLrdnGy3ZeYAKACgGAAwAGwBetKU879Keu5habJZ30lcKSvBxjafYB2PIzOwcThBVnbRFpgMJ2jzy29TxpcxfBDIQBAEAQBDFi3Zj/W3mFpI230PadSdYza4bsh/XRABx99uTZOeFDx5hecxuH7GV47Py7jmlDI7G5tGS4kzMTVzBTwJUbrU/SPZymJx7svq7hIB/MB4gb1ecKxFn2T57FfjqN1nX1O3V6VYQBAEAQBAEAQGEsTXNLXAOaRQggEEHMEHNGrhOxwetWjY4HsbE5wLgXFpN9rWjAUr3qk1zJ9Urz/ABLD0KVsqs39i2wdWpUvmeiNIyPGpJcd5phyAy+9VbfJHdYmYtWZL9nUEmRs2MRUVyJk+jCHNL877nY/RaSxtOFG1+sV7bhlHssNFc3q/r/R57FzzVX3aHOekHXJthjuRkG0yDuDPswcO0d8htPAFdlSeVG+Dwjry/8AVb+x4PLIXEucS5ziSSSSSSakknMkrjbuemjFRVlsYrBsEAQBAEAQBAWrOtWbI6DQGknWaZkrfZNHD3mH12/McQFy4iiqsHB/rE45o2PYXSBzQ5pqHAEHYQRUFeXs07M50a+ZTwJEV6nMGhBBB3OBq09CAVNCTjJSXISSkrM9N0ZbBNEyQYXmgkbjk4dCCOi9jSqKpBTXM89ODhJxfItLc0CAIAgCAIAgCA871ktF+0yHY0iMcmjH+IvXmeJ1M1drpoXWChlpLvNaq86zJixIwXYCueRqzDT2k/0azSzbWMN34zgz+IhZw1LtasYdX5cyOSOB0R6TXWexMgbDemjaWNkc7uXam6S3MkAgUrs6L3KrWjaxXz4XmquV/h8zhLba3zSOkleXveauccyf62ZBQNtu7LWnTjTioxWhAsG4QBDBGZdy3ykDra6GTX1WrRJCdzJYJAgCAuWcLRmyNjHko2SI9J1Jt3aWUNJxicY/q+szwBp9Vee4hTyV79dfc55xtJm0mKigEQqQydfqLaaxyR+48OHBslcPtNeeq9FwqpmouPR+pUY+FqmbqdOrQ4QgCAIAgCAIAgPK5pLznu9573facXfNePxEs1WT736noaStCK7kYqEkMgtWYLET1FKJho5L0p2+7Zo4gcZZKni2MVPm5isOE0r1XPovX9Zrb4keXL0BKFlGrdlcjvFTqKKt16jd7i8VhwRtHEVFzPj3YLXJYkeIc1axGECJ4IHOyGG/YtJSS3OqlRnPWK+pK6EjctMyOp0ZowWSIyYMUMl+ztUbN0XmhRkiOs9H89JJWV9ZjXAfCSCf4wqzicLxjLvt9/8ARFWWqZ1spVfEjI1sZN/qTJS0Ob70RPVrm0/G5XHCJfHKPciv4gvhTO3V8VQQBAEAQBAEAQHk0WQrnQeK8ZU+d+LPRx+VGa0Nj7VYsDKMrEkYPN/Sba71payuEcQ+08lx8riueF08tJy6v0/WYjuzkFZG4WUayV00RBdFynSbdkWodHyO2Acz+SidaKLCnwvET1sl4v2uTnQcxyDTwBx8wte3gyf/AIbErVWf190ifRurshcTKwtaNmFXHpsWk6qS+E6MHw2Up/8A7KyXLr9uRtpLJ7LRjsaBU4bgMVzZrasuqsYUo62S+xXm0JaDiLNOf+hN/lWv8mit5x/+l7ldOvRe0jT22yvZ67HMP0mltfFdFOpGXyu/gclSUH8SaMIGrdmqNjAxRNm6LIWpIjeamPpah9KN7fwu/kXHjlej9V++ZpW2Xj+Gdy8qpRCfFkG51P8A/dD+6k+9itOE/wDmfh+UcOP/APGvE71eiKgIAgCAIAgCAIDy20x3ZHt92R7fBxAXkMTFxrST6s9BRd6cX3EagJQgAKA8i1tmv2yc/Tu/YAb/ACr0OEjloxXd6msTULoNwgLFiiFa71rOTehNhKEU89tX++ZvrHGoGXdKJ1OgrD2jrrW33ZnY1oORe72eWJOwFQV8TSw8c1R+C5vw/bHNjcZGk8i36e52Nm1fjH7Q3zuFWs8sT1PRefr8ZrT0gsq+7+/skU88TVlzt4Gzs1mjjFI2NZ8LQ2vOmarJ1p1HeTb8SB6u7JS5R7mSN5qKHEbti2irCxodLaq2SepdEGOPtx0Y6u80wd1BVjh8fiKW0rro9V++AWmxxOltTZ4KmP8AXM3tFJAOLNv1a8grzD8SpVdJfC/L7+5NGp1Of+WB4cCrA6Y6q6N3qbAXWi+B3Y2uqdl5wuhvOhJ6LkxskqeXmyOs1ojuCqkhPkb6gHeAfFZas7GEdBqVHW0OPuxO8XObT8JVtwiPxyfccHEH8CXedwr8qggCAIAgCAIAgPPtaLPctL9zw2QdRdPmwnqvN8Up5a+bqv6LnBTzUrdDVKtOwIAEB43pRt6WR2+R58XEr0tPSKXcjMV8KKBCkB8KyYexes2ahZY0tNDp9XtGvtMgjYboABe+lbjd9NrjQgDmcguPFYiOHhmlvyXV+3UkxOL7GOWHzPy7/b+j1TR1ijgjEcbbrR1JJzc45ucdpK8lWqTrTc5u7/fIpe9m1stjc/gP62KWhgZ1n0IalaMCafR932j5Ketw5U+ZpDEOXIoStouBwsdCdyIuWVE2MC5SJAhe9SxiZNdbLLFIavjY873Ma4+YXXTlOHytr6mbIwa0AUaAAMgAAB0C31erMpWPkjw0VP8AW4DeVlK+gMYGkNAOdMeazJ3YWx2Ootn7ssnvOawcmCpPi8j6qv8AhNO1Jy6v0KrHzvNR6HUq1OAIAgCAIAgCAIDmtd7FejbKM4zR3wPoPJwb0qqzilHPSzrePpzO3A1Ms8r5nHLzhcBAAgPJbXF3nfE77yvRReiN4r4V4FGSFSJhoryRLdM0ktC3ZGFz2taKucQ0DeSaAKGTUVdndnUPiZ7Tq7optlhEYxce893vPOZ5DADgAvJ4utKvUcntyXRFfKTlJye7NxE4DErlS1NGTOtzthpyz8VL201pF2NOyjzIjaHe87xK0zTe7f3Nskehi6YnNatNmcqRG5y2UTJC+RSxgZK8kimjE2KspJyNOlfmpopLcEdx21/g0D76ra66DU+thANcSd5NfDYOiOT2FjMnrw2ncAsJNuyDdldnpWhrF2MLI9oHe4uOLz4kr2FGkqVNQXI8/Vnnm5F1SkYQBAEAQBAEAQGE8TXtLXCrXAtI3g4ELDSaszKdndHmdvsboZHRuzacD7zT6ruoz4gryeKoOjUceXLwL6hVVSCkQLmJggPM9JxXZpRukf8AiJH3q+pO8IvuRLD5UUnxqS5mxC+BbJmGjp/R3omrjaHjBlWx8XZOd0GHMncq7iNXTs1z3NJzzJL9ueiNlVI4EdiQTLTszFj72q1yCw7VZyCxiZVlQM2I3SqRQFiF0ikUTJGSt7GT4gCAIDdap6O7Wa+R3IiDwMmbB09b7KtuF4fNPtHstvH+jgx1bLHIt36HeL0BUhAEAQBAEAQBAEAQGl1n0P27A5g/WsqW7Lw2sJ47OIGyq48bhe3hZbrb2OnDV+ylrtzOC8thBwIIwII2FeXlFxdnuXaaauj6tTJwut1muWgu2SNDhzADXDyafrK3wc81O3QlpPdGlouolsWtG6PfO8MZzc7Y0bz8htUdWrGnHMyObynoljszYmNjYKNYAB+Z4nPqqWc3OTk+ZAlYnDlpYyfQ9YymDLtFjKD52iZQfC9ZymTElZsAgCAIAgJbJZnyvbGwVc7wA2uduA/IZkKehQlWmoR/0R1aqpxzM9H0bYWwRtjbk0Yna4nFzjxJXq6VONOChHZFDObnJyZaUhoEAQBAEAQBAEAQBAEBzOs2r9+s0I7/ALbPfptH06eKrMdgVV+OHzev9nbhcV2fwy29DjJKlpu4GhA2UO47sV561pWkW97rQpaT0ey0xgEkbWu2tOWI8iFJSqyoyujKfNGgh1QfXvytu/RBLj44DzXa8dG2iJHVfQ6HR9njibchbhXvOrmdpLvaPAZcFxVJSm802RXuXlCZCAIAgCAIAgCAIAgM4IXPcGMbec7IDzJ3AbSpaVKVWShBamlSpGEc0jvtA6GbZmZ3pHUvu+5rdzR/qvUYXCxoQst+bKSvXdWV3sbVdJAEAQBAEAQBAEAQBAEAQBAaPT2rrZ6vZRku/wBl/B4G36Qx55LixeBhXV9pdfc6aGJlS03RwtssD4nlrw6N+eyjvpNqC13MY7156tRqUXlqL98S3p1IVFeLIuwB9Yl3M4eAoD4KHN00JLE7WblgAsO5LC5isGQgCAks8BeaDqdgW0YtmspKJdkhDRQf+VJKKREpNu5QkbQqImRisGQgLejNGS2g0jGANC8+o3hX2jwHWi7MNgqld6aLqc9bEQpb79Du9D6Ijs7aNxcfWefWd+Q4D/VejoYeFCOWP+ynq1pVXeRsFORBAEAQBAEAQBAEAQBAEAQBAEBBbLHHK27IwObuOw7wcweIWs4RmrSV0bRk4u6Zy2kdUXDGB14e480cPhft5HxVPX4SnrSf0fuWFLH8pr6nO2qB8RpI10Z2XhQH4Tk7oSqmrh6lJ/Greh3wqwn8rPjZCFFc3aJBKDmAVnN1NcvQyDWHYR1WfhHxGbY49xPVZWU1bkT/AKQAKDALbP0Ncje5XlnqtHI3USrI5aG6J7DYJZv2UZcPeyZ9o4HpUrqo4OtV+VadXoiGpiKdPdnTaM1RaMZ3Xz7jahnU5u8hwKuMPwunDWp8T8ivq46UtIaep00UYaA1oDQBQAAAAbgBkrNK2iOFu5ksgIAgCAIAgCAIAgCAIAgCAIAgCAIAgMXsBFCAQcwRUHogNTadWLM/KO4foEsH2R3fJclTA0Kmrj9tPQ6IYqrHZmsm1MHsTkfGxr/wlq5J8Ipv5ZNeZ0R4hPmkVX6oTDKSM8w9v5qB8Hlyn5f2SLiC5xMBqnafei+3J/kWP+Hn/wBkZ/5CHRkrNT5jnMxvJrn/ADatlwd85+X9mr4guUfMuQams9uZ7uDQ1g86nzXRDhNFfM2yKWPqPZJG0smr9mjxEQJG19XkcRerTouynhaNP5Yo5516k92bNdBCEAQBAEAQBAEAQBAEAQBAEAQBAEAQBAEAQBAEAQBAEAQBAEAQBAEAQBAEAQBAEAQBAEAQBAEAQBAEAQBAEAQBAEAQBAEAQBAEAQBAEAQBAEAQBAEAQBAEAQBAEAQBAYueBmQEBE+1sGbh5n7kBC/SkY2k9CgK79PRjY/wH5oCvJrMwew/+H80BXk1uaP7J32ggK79dgP7A/bH+VAQP19A/dz/AIn+1AQu9IgH7t/3P9qAid6SwP3Y/wCKP8qAwPpRYM7M/pI0/JAfP/VeAZ2eboYz95CAzb6WrHtitA+rEf50BNH6V9HH1nSs5xOP4KoC3Z/Sbop+H6WG/HHPGPF7APNAbexa1WGbCK22Z53NmiLvCtUBt2uByxQH1AEAQBAEAQBAEAQBAEBFKCgKMwQFKVAU5UBTlQFKVAU5UBTlQFOVAUpUBTlQFKVAU5UBTlQFOVAUpigKogMhoxhkJyDWl58ACgOm1b1W03eBskNrgxzLn2Zm+tHlt4cgUB+itULPbI7KxtulZNaBW89goKeyDgA4jeAPmQN0gCAIAgCAIAgCAIAgCAIDB0TTm0HoEBE6xRnNg8KICCTRMJ9jzcPmgNZatFxDJn8TvzQGotdhjGTfN35oDTWiFu7zKA1loYEBRc1AYGBp2eZQFuyaLid6zK/WePuKA3Fm1VsjqVir/wBSUfc5AdDY/R7o4gE2ap4y2g+V9AXo9Q9Gj9ziPxAv/ESgL9m1asUfqWOzt5QxD5IDZxxhoo0ADgAEBkgCAIAgC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79512" y="550616"/>
            <a:ext cx="8136904" cy="379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/>
              </a:rPr>
              <a:t>Theorem 3.31: If </a:t>
            </a:r>
            <a:r>
              <a:rPr lang="en-US" dirty="0" err="1" smtClean="0">
                <a:latin typeface="Chalkboard"/>
              </a:rPr>
              <a:t>F</a:t>
            </a:r>
            <a:r>
              <a:rPr lang="en-US" baseline="-25000" dirty="0" err="1" smtClean="0">
                <a:latin typeface="Chalkboard"/>
              </a:rPr>
              <a:t>k</a:t>
            </a:r>
            <a:r>
              <a:rPr lang="en-US" dirty="0" smtClean="0">
                <a:latin typeface="Chalkboard"/>
              </a:rPr>
              <a:t>:</a:t>
            </a:r>
            <a:r>
              <a:rPr lang="en-US" baseline="-25000" dirty="0" smtClean="0">
                <a:latin typeface="Chalkboard"/>
              </a:rPr>
              <a:t> </a:t>
            </a:r>
            <a:r>
              <a:rPr lang="en-US" dirty="0" smtClean="0">
                <a:latin typeface="Chalkboard"/>
              </a:rPr>
              <a:t>is a PRF, then </a:t>
            </a:r>
            <a:r>
              <a:rPr lang="en-US" dirty="0" smtClean="0">
                <a:latin typeface="Chalkboard"/>
                <a:sym typeface="Symbol"/>
              </a:rPr>
              <a:t> is a CPA-secure scheme.</a:t>
            </a:r>
            <a:endParaRPr lang="en-US" sz="2800" baseline="300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79512" y="980728"/>
            <a:ext cx="31683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Proof: Assume </a:t>
            </a:r>
            <a:r>
              <a:rPr lang="en-US" sz="1600" dirty="0" smtClean="0">
                <a:latin typeface="Chalkboard"/>
                <a:sym typeface="Symbol"/>
              </a:rPr>
              <a:t> is not secure</a:t>
            </a:r>
            <a:endParaRPr lang="en-US" sz="1600" baseline="30000" dirty="0" smtClean="0">
              <a:latin typeface="Chalkboard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79512" y="1370966"/>
            <a:ext cx="5040560" cy="977914"/>
            <a:chOff x="4355976" y="3284984"/>
            <a:chExt cx="5040560" cy="977914"/>
          </a:xfrm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4355976" y="3450486"/>
              <a:ext cx="316835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smtClean="0">
                  <a:latin typeface="Chalkboard"/>
                </a:rPr>
                <a:t>A, p(n): </a:t>
              </a:r>
              <a:endParaRPr lang="en-US" sz="1600" baseline="30000" dirty="0" smtClean="0">
                <a:latin typeface="Chalkboard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372472" y="3284984"/>
              <a:ext cx="4024064" cy="977914"/>
              <a:chOff x="5588496" y="5013176"/>
              <a:chExt cx="4024064" cy="977914"/>
            </a:xfrm>
          </p:grpSpPr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8028384" y="5221649"/>
                <a:ext cx="158417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halkboard"/>
                    <a:sym typeface="Symbol"/>
                  </a:rPr>
                  <a:t>½</a:t>
                </a:r>
                <a:r>
                  <a:rPr lang="en-US" sz="1600" dirty="0" smtClean="0">
                    <a:latin typeface="Chalkboard"/>
                    <a:sym typeface="Symbol"/>
                  </a:rPr>
                  <a:t> + 1/p(n)</a:t>
                </a:r>
              </a:p>
              <a:p>
                <a:pPr marL="457200" indent="-457200">
                  <a:spcBef>
                    <a:spcPct val="50000"/>
                  </a:spcBef>
                </a:pP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59" name="Group 83"/>
              <p:cNvGrpSpPr/>
              <p:nvPr/>
            </p:nvGrpSpPr>
            <p:grpSpPr>
              <a:xfrm>
                <a:off x="5588496" y="5013176"/>
                <a:ext cx="2799928" cy="792088"/>
                <a:chOff x="5588496" y="5013176"/>
                <a:chExt cx="2799928" cy="792088"/>
              </a:xfrm>
            </p:grpSpPr>
            <p:grpSp>
              <p:nvGrpSpPr>
                <p:cNvPr id="61" name="Group 81"/>
                <p:cNvGrpSpPr/>
                <p:nvPr/>
              </p:nvGrpSpPr>
              <p:grpSpPr>
                <a:xfrm>
                  <a:off x="5588496" y="5013176"/>
                  <a:ext cx="2143472" cy="792088"/>
                  <a:chOff x="5588496" y="4869160"/>
                  <a:chExt cx="2143472" cy="792088"/>
                </a:xfrm>
              </p:grpSpPr>
              <p:sp>
                <p:nvSpPr>
                  <p:cNvPr id="6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88496" y="5055567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  <a:sym typeface="Symbol"/>
                      </a:rPr>
                      <a:t>Pr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grpSp>
                <p:nvGrpSpPr>
                  <p:cNvPr id="64" name="Group 80"/>
                  <p:cNvGrpSpPr/>
                  <p:nvPr/>
                </p:nvGrpSpPr>
                <p:grpSpPr>
                  <a:xfrm>
                    <a:off x="5940152" y="4869160"/>
                    <a:ext cx="1791816" cy="792088"/>
                    <a:chOff x="5940152" y="4869160"/>
                    <a:chExt cx="1791816" cy="792088"/>
                  </a:xfrm>
                </p:grpSpPr>
                <p:grpSp>
                  <p:nvGrpSpPr>
                    <p:cNvPr id="65" name="Group 54"/>
                    <p:cNvGrpSpPr/>
                    <p:nvPr/>
                  </p:nvGrpSpPr>
                  <p:grpSpPr>
                    <a:xfrm>
                      <a:off x="5948536" y="4869160"/>
                      <a:ext cx="1503784" cy="792088"/>
                      <a:chOff x="700336" y="5013176"/>
                      <a:chExt cx="1503784" cy="792088"/>
                    </a:xfrm>
                  </p:grpSpPr>
                  <p:sp>
                    <p:nvSpPr>
                      <p:cNvPr id="68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700336" y="5229200"/>
                        <a:ext cx="1503784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PrivK</a:t>
                        </a:r>
                        <a:r>
                          <a:rPr lang="en-US" sz="1600" dirty="0" smtClean="0">
                            <a:latin typeface="Chalkboard"/>
                          </a:rPr>
                          <a:t>     (n)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69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1992" y="5466710"/>
                        <a:ext cx="639688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smtClean="0">
                            <a:latin typeface="Chalkboard"/>
                          </a:rPr>
                          <a:t>A, </a:t>
                        </a:r>
                        <a:r>
                          <a:rPr lang="en-US" sz="1600" dirty="0" smtClean="0">
                            <a:latin typeface="Chalkboard"/>
                            <a:sym typeface="Symbol"/>
                          </a:rPr>
                          <a:t>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  <p:sp>
                    <p:nvSpPr>
                      <p:cNvPr id="70" name="Text Box 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24000" y="5013176"/>
                        <a:ext cx="1008112" cy="3385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457200" indent="-457200">
                          <a:spcBef>
                            <a:spcPct val="50000"/>
                          </a:spcBef>
                        </a:pPr>
                        <a:r>
                          <a:rPr lang="en-US" sz="1600" dirty="0" err="1" smtClean="0">
                            <a:latin typeface="Chalkboard"/>
                          </a:rPr>
                          <a:t>cpa</a:t>
                        </a:r>
                        <a:endParaRPr lang="en-US" sz="1600" dirty="0" smtClean="0">
                          <a:solidFill>
                            <a:srgbClr val="0000FF"/>
                          </a:solidFill>
                          <a:latin typeface="Chalkboard"/>
                        </a:endParaRPr>
                      </a:p>
                    </p:txBody>
                  </p:sp>
                </p:grpSp>
                <p:sp>
                  <p:nvSpPr>
                    <p:cNvPr id="66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164288" y="5085184"/>
                      <a:ext cx="567680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/>
                          <a:sym typeface="Symbol"/>
                        </a:rPr>
                        <a:t>= 1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/>
                      </a:endParaRPr>
                    </a:p>
                  </p:txBody>
                </p:sp>
                <p:sp>
                  <p:nvSpPr>
                    <p:cNvPr id="67" name="Double Bracket 66"/>
                    <p:cNvSpPr/>
                    <p:nvPr/>
                  </p:nvSpPr>
                  <p:spPr>
                    <a:xfrm>
                      <a:off x="5940152" y="4869160"/>
                      <a:ext cx="1728192" cy="792088"/>
                    </a:xfrm>
                    <a:prstGeom prst="bracketPair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latin typeface="Chalkboard"/>
                      </a:endParaRPr>
                    </a:p>
                  </p:txBody>
                </p:sp>
              </p:grpSp>
            </p:grpSp>
            <p:sp>
              <p:nvSpPr>
                <p:cNvPr id="6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820744" y="5261138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>
                      <a:latin typeface="Chalkboard"/>
                      <a:sym typeface="Symbol"/>
                    </a:rPr>
                    <a:t>&gt;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</p:grpSp>
        </p:grpSp>
      </p:grp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2411760" y="2154342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Pr [D   () = 1]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051720" y="2073042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2924200" y="2041103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err="1" smtClean="0">
                <a:solidFill>
                  <a:srgbClr val="FF0000"/>
                </a:solidFill>
                <a:latin typeface="Chalkboard"/>
              </a:rPr>
              <a:t>F</a:t>
            </a:r>
            <a:r>
              <a:rPr lang="en-US" sz="1400" baseline="-25000" dirty="0" err="1" smtClean="0">
                <a:solidFill>
                  <a:srgbClr val="FF0000"/>
                </a:solidFill>
                <a:latin typeface="Chalkboard"/>
              </a:rPr>
              <a:t>k</a:t>
            </a:r>
            <a:endParaRPr lang="en-US" sz="1400" dirty="0" smtClean="0">
              <a:solidFill>
                <a:srgbClr val="FF0000"/>
              </a:solidFill>
              <a:latin typeface="Chalkboard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444480" y="1412776"/>
            <a:ext cx="2143472" cy="792088"/>
            <a:chOff x="5364088" y="4107270"/>
            <a:chExt cx="2143472" cy="792088"/>
          </a:xfrm>
        </p:grpSpPr>
        <p:grpSp>
          <p:nvGrpSpPr>
            <p:cNvPr id="118" name="Group 81"/>
            <p:cNvGrpSpPr/>
            <p:nvPr/>
          </p:nvGrpSpPr>
          <p:grpSpPr>
            <a:xfrm>
              <a:off x="5364088" y="4107270"/>
              <a:ext cx="2143472" cy="792088"/>
              <a:chOff x="5588496" y="4869160"/>
              <a:chExt cx="2143472" cy="792088"/>
            </a:xfrm>
          </p:grpSpPr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5588496" y="5055567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/>
                    <a:sym typeface="Symbol"/>
                  </a:rPr>
                  <a:t>Pr</a:t>
                </a:r>
                <a:endParaRPr lang="en-US" sz="1600" dirty="0" smtClean="0">
                  <a:solidFill>
                    <a:srgbClr val="0000FF"/>
                  </a:solidFill>
                  <a:latin typeface="Chalkboard"/>
                </a:endParaRPr>
              </a:p>
            </p:txBody>
          </p:sp>
          <p:grpSp>
            <p:nvGrpSpPr>
              <p:cNvPr id="121" name="Group 80"/>
              <p:cNvGrpSpPr/>
              <p:nvPr/>
            </p:nvGrpSpPr>
            <p:grpSpPr>
              <a:xfrm>
                <a:off x="5940152" y="4869160"/>
                <a:ext cx="1791816" cy="792088"/>
                <a:chOff x="5940152" y="4869160"/>
                <a:chExt cx="1791816" cy="792088"/>
              </a:xfrm>
            </p:grpSpPr>
            <p:grpSp>
              <p:nvGrpSpPr>
                <p:cNvPr id="122" name="Group 54"/>
                <p:cNvGrpSpPr/>
                <p:nvPr/>
              </p:nvGrpSpPr>
              <p:grpSpPr>
                <a:xfrm>
                  <a:off x="5948536" y="4869160"/>
                  <a:ext cx="1503784" cy="792088"/>
                  <a:chOff x="700336" y="5013176"/>
                  <a:chExt cx="1503784" cy="792088"/>
                </a:xfrm>
              </p:grpSpPr>
              <p:sp>
                <p:nvSpPr>
                  <p:cNvPr id="125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336" y="5229200"/>
                    <a:ext cx="1503784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PrivK</a:t>
                    </a:r>
                    <a:r>
                      <a:rPr lang="en-US" sz="1600" dirty="0" smtClean="0">
                        <a:latin typeface="Chalkboard"/>
                      </a:rPr>
                      <a:t>     (n)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992" y="5466710"/>
                    <a:ext cx="639688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/>
                      </a:rPr>
                      <a:t>A, </a:t>
                    </a:r>
                    <a:r>
                      <a:rPr lang="en-US" sz="1600" dirty="0" smtClean="0">
                        <a:latin typeface="Chalkboard"/>
                        <a:sym typeface="Symbol"/>
                      </a:rPr>
                      <a:t>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  <p:sp>
                <p:nvSpPr>
                  <p:cNvPr id="12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4000" y="5013176"/>
                    <a:ext cx="1008112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err="1" smtClean="0">
                        <a:latin typeface="Chalkboard"/>
                      </a:rPr>
                      <a:t>cpa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/>
                    </a:endParaRPr>
                  </a:p>
                </p:txBody>
              </p:sp>
            </p:grpSp>
            <p:sp>
              <p:nvSpPr>
                <p:cNvPr id="1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164288" y="5085184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/>
                      <a:sym typeface="Symbol"/>
                    </a:rPr>
                    <a:t>= 1</a:t>
                  </a:r>
                  <a:endParaRPr lang="en-US" sz="1600" dirty="0" smtClean="0">
                    <a:solidFill>
                      <a:srgbClr val="0000FF"/>
                    </a:solidFill>
                    <a:latin typeface="Chalkboard"/>
                  </a:endParaRPr>
                </a:p>
              </p:txBody>
            </p:sp>
            <p:sp>
              <p:nvSpPr>
                <p:cNvPr id="124" name="Double Bracket 123"/>
                <p:cNvSpPr/>
                <p:nvPr/>
              </p:nvSpPr>
              <p:spPr>
                <a:xfrm>
                  <a:off x="5940152" y="4869160"/>
                  <a:ext cx="1728192" cy="792088"/>
                </a:xfrm>
                <a:prstGeom prst="bracketPair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Chalkboard"/>
                  </a:endParaRPr>
                </a:p>
              </p:txBody>
            </p:sp>
          </p:grpSp>
        </p:grpSp>
        <p:cxnSp>
          <p:nvCxnSpPr>
            <p:cNvPr id="115" name="Straight Connector 114"/>
            <p:cNvCxnSpPr/>
            <p:nvPr/>
          </p:nvCxnSpPr>
          <p:spPr>
            <a:xfrm>
              <a:off x="6435824" y="4632232"/>
              <a:ext cx="1440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576853" y="1655223"/>
                <a:ext cx="124476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/>
                      </a:rPr>
                      <m:t>≤</m:t>
                    </m:r>
                  </m:oMath>
                </a14:m>
                <a:r>
                  <a:rPr lang="en-US" sz="16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  ½ + t/2</a:t>
                </a:r>
                <a:r>
                  <a:rPr lang="en-US" sz="1600" baseline="30000" dirty="0" smtClean="0">
                    <a:solidFill>
                      <a:srgbClr val="FF0000"/>
                    </a:solidFill>
                    <a:latin typeface="Chalkboard"/>
                    <a:sym typeface="Symbol"/>
                  </a:rPr>
                  <a:t>n</a:t>
                </a:r>
                <a:endParaRPr lang="en-US" sz="1600" baseline="30000" dirty="0">
                  <a:solidFill>
                    <a:srgbClr val="FF0000"/>
                  </a:solidFill>
                  <a:latin typeface="Chalkboard"/>
                </a:endParaRPr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853" y="1655223"/>
                <a:ext cx="1244764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444208" y="2142148"/>
            <a:ext cx="16561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Pr [D   () = 1]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084168" y="206084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halkboard"/>
              </a:rPr>
              <a:t>=</a:t>
            </a:r>
            <a:endParaRPr lang="en-US" dirty="0">
              <a:latin typeface="Chalkboard"/>
            </a:endParaRP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956648" y="2041103"/>
            <a:ext cx="6396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halkboard"/>
              </a:rPr>
              <a:t>f</a:t>
            </a:r>
            <a:endParaRPr lang="en-US" sz="1400" dirty="0" smtClean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55575" y="2524254"/>
            <a:ext cx="8858490" cy="4289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5349590" y="3263498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5395708" y="3753812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6607508" y="2946430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33" name="Text Box 7"/>
          <p:cNvSpPr txBox="1">
            <a:spLocks noChangeArrowheads="1"/>
          </p:cNvSpPr>
          <p:nvPr/>
        </p:nvSpPr>
        <p:spPr bwMode="auto">
          <a:xfrm>
            <a:off x="5220071" y="3378478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y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 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34" name="Straight Arrow Connector 133"/>
          <p:cNvCxnSpPr/>
          <p:nvPr/>
        </p:nvCxnSpPr>
        <p:spPr>
          <a:xfrm flipH="1" flipV="1">
            <a:off x="1914873" y="3263498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2738412" y="2924944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136" name="Picture 2" descr="https://encrypted-tbn2.gstatic.com/images?q=tbn:ANd9GcTzn8pYNTIsYJz-1hUwTp5TSpxO5EgNfXDt7DtIKuSZFDDgZWG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65" y="3053581"/>
            <a:ext cx="682614" cy="6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 descr="http://www.mytinyphone.com/uploads/users/redding666/5603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15" y="3016116"/>
            <a:ext cx="697093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137"/>
          <p:cNvSpPr/>
          <p:nvPr/>
        </p:nvSpPr>
        <p:spPr>
          <a:xfrm>
            <a:off x="4139952" y="2545159"/>
            <a:ext cx="4320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halkboard"/>
                <a:sym typeface="Symbol"/>
              </a:rPr>
              <a:t>D</a:t>
            </a:r>
            <a:r>
              <a:rPr lang="en-US" sz="1400" dirty="0" smtClean="0">
                <a:latin typeface="Chalkboard"/>
                <a:sym typeface="Symbol"/>
              </a:rPr>
              <a:t> </a:t>
            </a:r>
            <a:endParaRPr lang="en-US" sz="1400" baseline="-25000" dirty="0">
              <a:latin typeface="Chalkboard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8357038" y="2617167"/>
            <a:ext cx="3194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solidFill>
                  <a:srgbClr val="FF0000"/>
                </a:solidFill>
                <a:latin typeface="Chalkboard"/>
                <a:sym typeface="Symbol"/>
              </a:rPr>
              <a:t>A</a:t>
            </a:r>
            <a:endParaRPr lang="en-US" sz="1400" baseline="-25000" dirty="0">
              <a:solidFill>
                <a:srgbClr val="FF0000"/>
              </a:solidFill>
              <a:latin typeface="Chalkboard"/>
            </a:endParaRPr>
          </a:p>
        </p:txBody>
      </p:sp>
      <p:sp>
        <p:nvSpPr>
          <p:cNvPr id="140" name="Left Brace 139"/>
          <p:cNvSpPr/>
          <p:nvPr/>
        </p:nvSpPr>
        <p:spPr>
          <a:xfrm>
            <a:off x="4991103" y="3032180"/>
            <a:ext cx="228969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ight Brace 140"/>
          <p:cNvSpPr/>
          <p:nvPr/>
        </p:nvSpPr>
        <p:spPr>
          <a:xfrm>
            <a:off x="7369100" y="2997185"/>
            <a:ext cx="214291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459" y="2757648"/>
            <a:ext cx="892388" cy="83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Text Box 7"/>
          <p:cNvSpPr txBox="1">
            <a:spLocks noChangeArrowheads="1"/>
          </p:cNvSpPr>
          <p:nvPr/>
        </p:nvSpPr>
        <p:spPr bwMode="auto">
          <a:xfrm>
            <a:off x="251520" y="3717030"/>
            <a:ext cx="1210318" cy="5539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F</a:t>
            </a:r>
            <a:r>
              <a:rPr lang="en-US" sz="1200" baseline="-25000" dirty="0" err="1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(PRF)</a:t>
            </a:r>
          </a:p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       f (TRF)</a:t>
            </a:r>
            <a:endParaRPr lang="en-US" sz="1200" baseline="-25000" dirty="0" smtClean="0">
              <a:solidFill>
                <a:schemeClr val="bg1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1907704" y="3703930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7"/>
          <p:cNvSpPr txBox="1">
            <a:spLocks noChangeArrowheads="1"/>
          </p:cNvSpPr>
          <p:nvPr/>
        </p:nvSpPr>
        <p:spPr bwMode="auto">
          <a:xfrm>
            <a:off x="1907704" y="3378478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smtClean="0">
                <a:latin typeface="Chalkboard"/>
                <a:ea typeface="Chalkboard" charset="0"/>
                <a:cs typeface="Chalkboard" charset="0"/>
                <a:sym typeface="Symbol"/>
              </a:rPr>
              <a:t>1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7465265" y="3732863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47" name="Left Brace 146"/>
          <p:cNvSpPr/>
          <p:nvPr/>
        </p:nvSpPr>
        <p:spPr>
          <a:xfrm>
            <a:off x="1657068" y="3031947"/>
            <a:ext cx="178628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ight Brace 147"/>
          <p:cNvSpPr/>
          <p:nvPr/>
        </p:nvSpPr>
        <p:spPr>
          <a:xfrm>
            <a:off x="3203848" y="2996952"/>
            <a:ext cx="203079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 Box 7"/>
          <p:cNvSpPr txBox="1">
            <a:spLocks noChangeArrowheads="1"/>
          </p:cNvSpPr>
          <p:nvPr/>
        </p:nvSpPr>
        <p:spPr bwMode="auto">
          <a:xfrm>
            <a:off x="5220072" y="4077072"/>
            <a:ext cx="21260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,m</a:t>
            </a:r>
            <a:r>
              <a:rPr lang="en-US" sz="1600" baseline="-25000" dirty="0" smtClean="0">
                <a:latin typeface="Chalkboard"/>
              </a:rPr>
              <a:t>1 </a:t>
            </a:r>
            <a:r>
              <a:rPr lang="en-US" sz="1600" dirty="0" smtClean="0">
                <a:latin typeface="Chalkboard"/>
                <a:sym typeface="Symbol"/>
              </a:rPr>
              <a:t> </a:t>
            </a:r>
            <a:r>
              <a:rPr lang="en-US" sz="1600" dirty="0" smtClean="0">
                <a:latin typeface="Brush Script MT" panose="03060802040406070304" pitchFamily="66" charset="0"/>
                <a:sym typeface="Symbol"/>
              </a:rPr>
              <a:t>M</a:t>
            </a:r>
            <a:r>
              <a:rPr lang="en-US" sz="1600" dirty="0" smtClean="0">
                <a:latin typeface="Chalkboard"/>
              </a:rPr>
              <a:t>, |m</a:t>
            </a:r>
            <a:r>
              <a:rPr lang="en-US" sz="1600" baseline="-25000" dirty="0" smtClean="0">
                <a:latin typeface="Chalkboard"/>
              </a:rPr>
              <a:t>0</a:t>
            </a:r>
            <a:r>
              <a:rPr lang="en-US" sz="1600" dirty="0" smtClean="0">
                <a:latin typeface="Chalkboard"/>
              </a:rPr>
              <a:t>| = |m</a:t>
            </a:r>
            <a:r>
              <a:rPr lang="en-US" sz="1600" baseline="-25000" dirty="0" smtClean="0">
                <a:latin typeface="Chalkboard"/>
              </a:rPr>
              <a:t>1</a:t>
            </a:r>
            <a:r>
              <a:rPr lang="en-US" sz="1600" dirty="0" smtClean="0">
                <a:latin typeface="Chalkboard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H="1" flipV="1">
            <a:off x="5329938" y="4415626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1914873" y="427161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2738412" y="393305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1907704" y="471204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1907704" y="438659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55" name="Straight Arrow Connector 154"/>
          <p:cNvCxnSpPr/>
          <p:nvPr/>
        </p:nvCxnSpPr>
        <p:spPr>
          <a:xfrm flipH="1">
            <a:off x="5395708" y="4812446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5220072" y="4458598"/>
            <a:ext cx="1209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(r, y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pic>
        <p:nvPicPr>
          <p:cNvPr id="15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67944" y="4077072"/>
            <a:ext cx="4208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" name="Text Box 7"/>
          <p:cNvSpPr txBox="1">
            <a:spLocks noChangeArrowheads="1"/>
          </p:cNvSpPr>
          <p:nvPr/>
        </p:nvSpPr>
        <p:spPr bwMode="auto">
          <a:xfrm>
            <a:off x="4160567" y="4530606"/>
            <a:ext cx="3600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</a:rPr>
              <a:t>b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3275856" y="376929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 flipH="1" flipV="1">
            <a:off x="5349590" y="5229200"/>
            <a:ext cx="17281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395708" y="5719514"/>
            <a:ext cx="1656182" cy="0"/>
          </a:xfrm>
          <a:prstGeom prst="straightConnector1">
            <a:avLst/>
          </a:prstGeom>
          <a:ln w="1905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 Box 7"/>
          <p:cNvSpPr txBox="1">
            <a:spLocks noChangeArrowheads="1"/>
          </p:cNvSpPr>
          <p:nvPr/>
        </p:nvSpPr>
        <p:spPr bwMode="auto">
          <a:xfrm>
            <a:off x="6607508" y="4890646"/>
            <a:ext cx="484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>
                <a:solidFill>
                  <a:srgbClr val="FF0000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FF0000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5220071" y="5344180"/>
            <a:ext cx="13422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baseline="-250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 m</a:t>
            </a:r>
            <a:r>
              <a:rPr lang="en-US" sz="1600" baseline="-25000" dirty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1600" dirty="0" smtClean="0">
                <a:solidFill>
                  <a:srgbClr val="0000FF"/>
                </a:solidFill>
                <a:latin typeface="Chalkboard"/>
                <a:ea typeface="Chalkboard" charset="0"/>
                <a:cs typeface="Chalkboard" charset="0"/>
                <a:sym typeface="Symbol"/>
              </a:rPr>
              <a:t>) </a:t>
            </a:r>
            <a:endParaRPr lang="en-US" sz="24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1914873" y="5229200"/>
            <a:ext cx="11449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 Box 7"/>
          <p:cNvSpPr txBox="1">
            <a:spLocks noChangeArrowheads="1"/>
          </p:cNvSpPr>
          <p:nvPr/>
        </p:nvSpPr>
        <p:spPr bwMode="auto">
          <a:xfrm>
            <a:off x="2738412" y="4890646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r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66" name="Left Brace 165"/>
          <p:cNvSpPr/>
          <p:nvPr/>
        </p:nvSpPr>
        <p:spPr>
          <a:xfrm>
            <a:off x="5090555" y="5048404"/>
            <a:ext cx="201525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ight Brace 166"/>
          <p:cNvSpPr/>
          <p:nvPr/>
        </p:nvSpPr>
        <p:spPr>
          <a:xfrm>
            <a:off x="7308304" y="5013409"/>
            <a:ext cx="234697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1907704" y="5669632"/>
            <a:ext cx="11521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7"/>
          <p:cNvSpPr txBox="1">
            <a:spLocks noChangeArrowheads="1"/>
          </p:cNvSpPr>
          <p:nvPr/>
        </p:nvSpPr>
        <p:spPr bwMode="auto">
          <a:xfrm>
            <a:off x="1907704" y="5344180"/>
            <a:ext cx="4654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>
                <a:latin typeface="Chalkboard"/>
                <a:ea typeface="Chalkboard" charset="0"/>
                <a:cs typeface="Chalkboard" charset="0"/>
                <a:sym typeface="Symbol"/>
              </a:rPr>
              <a:t>y</a:t>
            </a:r>
            <a:r>
              <a:rPr lang="en-US" sz="1600" baseline="-25000" dirty="0" err="1">
                <a:latin typeface="Chalkboard"/>
                <a:ea typeface="Chalkboard" charset="0"/>
                <a:cs typeface="Chalkboard" charset="0"/>
                <a:sym typeface="Symbol"/>
              </a:rPr>
              <a:t>i</a:t>
            </a:r>
            <a:endParaRPr lang="en-US" sz="2200" baseline="-25000" dirty="0" smtClean="0">
              <a:solidFill>
                <a:srgbClr val="0000FF"/>
              </a:solidFill>
              <a:latin typeface="Chalkboard"/>
              <a:ea typeface="Chalkboard" charset="0"/>
              <a:cs typeface="Chalkboard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465265" y="5698565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71" name="Left Brace 170"/>
          <p:cNvSpPr/>
          <p:nvPr/>
        </p:nvSpPr>
        <p:spPr>
          <a:xfrm>
            <a:off x="1588054" y="5048404"/>
            <a:ext cx="247642" cy="82886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ight Brace 171"/>
          <p:cNvSpPr/>
          <p:nvPr/>
        </p:nvSpPr>
        <p:spPr>
          <a:xfrm>
            <a:off x="3131840" y="5013409"/>
            <a:ext cx="247642" cy="863863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275856" y="5785519"/>
            <a:ext cx="8511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smtClean="0">
                <a:latin typeface="Chalkboard"/>
                <a:sym typeface="Symbol"/>
              </a:rPr>
              <a:t>Repeat</a:t>
            </a:r>
            <a:endParaRPr lang="en-US" sz="1400" baseline="-25000" dirty="0">
              <a:solidFill>
                <a:srgbClr val="0000FF"/>
              </a:solidFill>
              <a:latin typeface="Chalkboard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5148064" y="6453335"/>
            <a:ext cx="2088232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Box 7"/>
          <p:cNvSpPr txBox="1">
            <a:spLocks noChangeArrowheads="1"/>
          </p:cNvSpPr>
          <p:nvPr/>
        </p:nvSpPr>
        <p:spPr bwMode="auto">
          <a:xfrm>
            <a:off x="6084168" y="6093296"/>
            <a:ext cx="124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b’ </a:t>
            </a:r>
            <a:r>
              <a:rPr lang="en-US" sz="1600" dirty="0" smtClean="0">
                <a:latin typeface="Chalkboard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/>
            </a:endParaRPr>
          </a:p>
        </p:txBody>
      </p:sp>
      <p:sp>
        <p:nvSpPr>
          <p:cNvPr id="176" name="Text Box 7"/>
          <p:cNvSpPr txBox="1">
            <a:spLocks noChangeArrowheads="1"/>
          </p:cNvSpPr>
          <p:nvPr/>
        </p:nvSpPr>
        <p:spPr bwMode="auto">
          <a:xfrm>
            <a:off x="1908864" y="6105490"/>
            <a:ext cx="13885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/>
              </a:rPr>
              <a:t>1 if b = b’ </a:t>
            </a:r>
          </a:p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solidFill>
                  <a:srgbClr val="0000FF"/>
                </a:solidFill>
                <a:latin typeface="Chalkboard"/>
              </a:rPr>
              <a:t>0 otherwise</a:t>
            </a: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1907704" y="6093296"/>
            <a:ext cx="11509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269632" y="3717030"/>
            <a:ext cx="1174094" cy="55399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7" grpId="0"/>
      <p:bldP spid="119" grpId="0"/>
      <p:bldP spid="128" grpId="0"/>
      <p:bldP spid="17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References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[1] </a:t>
            </a:r>
            <a:r>
              <a:rPr lang="en-US" altLang="zh-CN" b="1" dirty="0">
                <a:latin typeface="Calibri" pitchFamily="34" charset="0"/>
              </a:rPr>
              <a:t>Jonathan Katz, Yehuda Lindell</a:t>
            </a:r>
            <a:r>
              <a:rPr lang="en-US" altLang="zh-CN" dirty="0">
                <a:latin typeface="Calibri" pitchFamily="34" charset="0"/>
              </a:rPr>
              <a:t>. </a:t>
            </a:r>
            <a:r>
              <a:rPr lang="en-US" altLang="zh-CN">
                <a:latin typeface="Calibri" pitchFamily="34" charset="0"/>
              </a:rPr>
              <a:t>Chapter </a:t>
            </a:r>
            <a:r>
              <a:rPr lang="en-US" altLang="zh-CN" smtClean="0">
                <a:latin typeface="Calibri" pitchFamily="34" charset="0"/>
              </a:rPr>
              <a:t>3.5</a:t>
            </a:r>
            <a:r>
              <a:rPr lang="en-US" altLang="zh-CN" dirty="0" smtClean="0">
                <a:latin typeface="Calibri" pitchFamily="34" charset="0"/>
              </a:rPr>
              <a:t>, </a:t>
            </a:r>
            <a:r>
              <a:rPr lang="en-US" altLang="zh-CN" dirty="0">
                <a:latin typeface="Calibri" pitchFamily="34" charset="0"/>
              </a:rPr>
              <a:t>Introduction to Modern Cryptography, 2nd Edition, Chapman &amp; Hall/CRC Cryptography and Network Security Series, 2014</a:t>
            </a:r>
            <a:endParaRPr lang="zh-CN" altLang="zh-CN" dirty="0">
              <a:latin typeface="Calibri" pitchFamily="34" charset="0"/>
            </a:endParaRPr>
          </a:p>
          <a:p>
            <a:pPr lvl="0"/>
            <a:r>
              <a:rPr lang="en-US" altLang="zh-CN" dirty="0" smtClean="0">
                <a:latin typeface="Calibri" pitchFamily="34" charset="0"/>
              </a:rPr>
              <a:t>[2] http</a:t>
            </a:r>
            <a:r>
              <a:rPr lang="en-US" altLang="zh-CN" dirty="0">
                <a:latin typeface="Calibri" pitchFamily="34" charset="0"/>
              </a:rPr>
              <a:t>://drona.csa.iisc.ernet.in/~arpita/Cryptography17.html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507395" y="6398261"/>
            <a:ext cx="5144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23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4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3568" y="44624"/>
            <a:ext cx="7920880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 Chosen-Plaintext Attacks (CPA)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1584857"/>
            <a:ext cx="792088" cy="105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84785"/>
            <a:ext cx="792088" cy="10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3528" y="2492896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k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8180784" y="2564904"/>
            <a:ext cx="3516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k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364088" y="2780928"/>
            <a:ext cx="86409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228184" y="2060848"/>
            <a:ext cx="0" cy="72008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580112" y="2247255"/>
            <a:ext cx="720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??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176" y="2595992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>
            <a:off x="7668344" y="2636912"/>
            <a:ext cx="576064" cy="5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1"/>
          <p:cNvGrpSpPr/>
          <p:nvPr/>
        </p:nvGrpSpPr>
        <p:grpSpPr>
          <a:xfrm>
            <a:off x="2051720" y="1772816"/>
            <a:ext cx="1512168" cy="576064"/>
            <a:chOff x="2123728" y="1916832"/>
            <a:chExt cx="1512168" cy="576064"/>
          </a:xfrm>
        </p:grpSpPr>
        <p:sp>
          <p:nvSpPr>
            <p:cNvPr id="33" name="Rectangle 32"/>
            <p:cNvSpPr/>
            <p:nvPr/>
          </p:nvSpPr>
          <p:spPr>
            <a:xfrm>
              <a:off x="2123728" y="1916832"/>
              <a:ext cx="64807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123728" y="2020778"/>
              <a:ext cx="15121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Enc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475656" y="2060848"/>
            <a:ext cx="50405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475656" y="1660738"/>
            <a:ext cx="504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m 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267744" y="2348880"/>
            <a:ext cx="0" cy="576064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4572000" y="1628800"/>
            <a:ext cx="18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c = </a:t>
            </a:r>
            <a:r>
              <a:rPr lang="en-US" sz="2000" dirty="0" err="1" smtClean="0">
                <a:latin typeface="Calibri" pitchFamily="34" charset="0"/>
              </a:rPr>
              <a:t>Enc</a:t>
            </a:r>
            <a:r>
              <a:rPr lang="en-US" sz="2000" baseline="-25000" dirty="0" err="1" smtClean="0">
                <a:latin typeface="Calibri" pitchFamily="34" charset="0"/>
              </a:rPr>
              <a:t>k</a:t>
            </a:r>
            <a:r>
              <a:rPr lang="en-US" sz="2000" dirty="0" smtClean="0">
                <a:latin typeface="Calibri" pitchFamily="34" charset="0"/>
              </a:rPr>
              <a:t>(m)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331640" y="2924944"/>
            <a:ext cx="936104" cy="0"/>
          </a:xfrm>
          <a:prstGeom prst="straightConnector1">
            <a:avLst/>
          </a:prstGeom>
          <a:ln>
            <a:solidFill>
              <a:srgbClr val="0000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2483768" y="3676962"/>
            <a:ext cx="52565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(m</a:t>
            </a:r>
            <a:r>
              <a:rPr lang="en-US" sz="2000" baseline="-250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, c</a:t>
            </a:r>
            <a:r>
              <a:rPr lang="en-US" sz="2000" baseline="-25000" dirty="0" smtClean="0">
                <a:latin typeface="Calibri" pitchFamily="34" charset="0"/>
              </a:rPr>
              <a:t>1</a:t>
            </a:r>
            <a:r>
              <a:rPr lang="en-US" sz="2000" dirty="0" smtClean="0">
                <a:latin typeface="Calibri" pitchFamily="34" charset="0"/>
              </a:rPr>
              <a:t>), (m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</a:rPr>
              <a:t>, c</a:t>
            </a:r>
            <a:r>
              <a:rPr lang="en-US" sz="2000" baseline="-25000" dirty="0" smtClean="0">
                <a:latin typeface="Calibri" pitchFamily="34" charset="0"/>
              </a:rPr>
              <a:t>2</a:t>
            </a:r>
            <a:r>
              <a:rPr lang="en-US" sz="2000" dirty="0" smtClean="0">
                <a:latin typeface="Calibri" pitchFamily="34" charset="0"/>
              </a:rPr>
              <a:t>), …, (</a:t>
            </a:r>
            <a:r>
              <a:rPr lang="en-US" sz="2000" dirty="0" err="1" smtClean="0">
                <a:latin typeface="Calibri" pitchFamily="34" charset="0"/>
              </a:rPr>
              <a:t>m</a:t>
            </a:r>
            <a:r>
              <a:rPr lang="en-US" sz="2000" baseline="-25000" dirty="0" err="1" smtClean="0">
                <a:latin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</a:rPr>
              <a:t>, c</a:t>
            </a:r>
            <a:r>
              <a:rPr lang="en-US" sz="2000" baseline="-25000" dirty="0" smtClean="0">
                <a:latin typeface="Calibri" pitchFamily="34" charset="0"/>
              </a:rPr>
              <a:t>t</a:t>
            </a:r>
            <a:r>
              <a:rPr lang="en-US" sz="2000" dirty="0" smtClean="0">
                <a:latin typeface="Calibri" pitchFamily="34" charset="0"/>
              </a:rPr>
              <a:t>): </a:t>
            </a:r>
            <a:r>
              <a:rPr lang="en-US" sz="2000" dirty="0" err="1" smtClean="0">
                <a:latin typeface="Calibri" pitchFamily="34" charset="0"/>
              </a:rPr>
              <a:t>c</a:t>
            </a:r>
            <a:r>
              <a:rPr lang="en-US" sz="2000" baseline="-25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err="1" smtClean="0">
                <a:latin typeface="Calibri" pitchFamily="34" charset="0"/>
              </a:rPr>
              <a:t>Enc</a:t>
            </a:r>
            <a:r>
              <a:rPr lang="en-US" sz="2000" baseline="-25000" dirty="0" err="1" smtClean="0">
                <a:latin typeface="Calibri" pitchFamily="34" charset="0"/>
              </a:rPr>
              <a:t>k</a:t>
            </a:r>
            <a:r>
              <a:rPr lang="en-US" sz="2000" dirty="0" smtClean="0">
                <a:latin typeface="Calibri" pitchFamily="34" charset="0"/>
              </a:rPr>
              <a:t>(m</a:t>
            </a:r>
            <a:r>
              <a:rPr lang="en-US" sz="2000" baseline="-25000" dirty="0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45" name="Straight Arrow Connector 44"/>
          <p:cNvCxnSpPr>
            <a:stCxn id="33" idx="3"/>
          </p:cNvCxnSpPr>
          <p:nvPr/>
        </p:nvCxnSpPr>
        <p:spPr>
          <a:xfrm>
            <a:off x="2699792" y="2060848"/>
            <a:ext cx="5184576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251520" y="4666280"/>
            <a:ext cx="84969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&gt;&gt;  Adversary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influences</a:t>
            </a:r>
            <a:r>
              <a:rPr lang="en-US" sz="2000" dirty="0" smtClean="0">
                <a:latin typeface="Calibri" pitchFamily="34" charset="0"/>
              </a:rPr>
              <a:t> the honest parties to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encrypt</a:t>
            </a:r>
            <a:r>
              <a:rPr lang="en-US" sz="2000" dirty="0" smtClean="0">
                <a:latin typeface="Calibri" pitchFamily="34" charset="0"/>
              </a:rPr>
              <a:t> messages (using the same key) of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its choice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3967" y="2492896"/>
            <a:ext cx="112986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6" name="Group 55"/>
          <p:cNvGrpSpPr/>
          <p:nvPr/>
        </p:nvGrpSpPr>
        <p:grpSpPr>
          <a:xfrm>
            <a:off x="2699792" y="2348880"/>
            <a:ext cx="1440160" cy="1080120"/>
            <a:chOff x="2771800" y="2636912"/>
            <a:chExt cx="1440160" cy="1080120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2915816" y="2636912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 rot="1857484">
              <a:off x="3482436" y="2696240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m</a:t>
              </a:r>
              <a:r>
                <a:rPr lang="en-US" sz="2000" baseline="-25000" dirty="0" smtClean="0">
                  <a:latin typeface="Calibri" pitchFamily="34" charset="0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 rot="1857484">
              <a:off x="3141969" y="3260636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c</a:t>
              </a:r>
              <a:r>
                <a:rPr lang="en-US" sz="2000" baseline="-25000" dirty="0" smtClean="0">
                  <a:latin typeface="Calibri" pitchFamily="34" charset="0"/>
                </a:rPr>
                <a:t>1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 flipV="1">
              <a:off x="2771800" y="2924944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2699792" y="2348880"/>
            <a:ext cx="1440160" cy="1080120"/>
            <a:chOff x="2771800" y="2636912"/>
            <a:chExt cx="1440160" cy="1080120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2915816" y="2636912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7"/>
            <p:cNvSpPr txBox="1">
              <a:spLocks noChangeArrowheads="1"/>
            </p:cNvSpPr>
            <p:nvPr/>
          </p:nvSpPr>
          <p:spPr bwMode="auto">
            <a:xfrm rot="1857484">
              <a:off x="3482436" y="2696240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m</a:t>
              </a:r>
              <a:r>
                <a:rPr lang="en-US" sz="2000" baseline="-25000" dirty="0" smtClean="0">
                  <a:latin typeface="Calibri" pitchFamily="34" charset="0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 rot="1857484">
              <a:off x="3141969" y="3260636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c</a:t>
              </a:r>
              <a:r>
                <a:rPr lang="en-US" sz="2000" baseline="-25000" dirty="0" smtClean="0">
                  <a:latin typeface="Calibri" pitchFamily="34" charset="0"/>
                </a:rPr>
                <a:t>2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 flipV="1">
              <a:off x="2771800" y="2924944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2699792" y="2348880"/>
            <a:ext cx="1440160" cy="1080120"/>
            <a:chOff x="2771800" y="2636912"/>
            <a:chExt cx="1440160" cy="1080120"/>
          </a:xfrm>
        </p:grpSpPr>
        <p:cxnSp>
          <p:nvCxnSpPr>
            <p:cNvPr id="65" name="Straight Arrow Connector 64"/>
            <p:cNvCxnSpPr/>
            <p:nvPr/>
          </p:nvCxnSpPr>
          <p:spPr>
            <a:xfrm flipH="1" flipV="1">
              <a:off x="2915816" y="2636912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 rot="1857484">
              <a:off x="3482436" y="2696240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latin typeface="Calibri" pitchFamily="34" charset="0"/>
                </a:rPr>
                <a:t>m</a:t>
              </a:r>
              <a:r>
                <a:rPr lang="en-US" sz="2000" baseline="-25000" dirty="0" err="1" smtClean="0">
                  <a:latin typeface="Calibri" pitchFamily="34" charset="0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 rot="1857484">
              <a:off x="3141969" y="3260636"/>
              <a:ext cx="5760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</a:rPr>
                <a:t>c</a:t>
              </a:r>
              <a:r>
                <a:rPr lang="en-US" sz="2000" baseline="-25000" dirty="0" smtClean="0">
                  <a:latin typeface="Calibri" pitchFamily="34" charset="0"/>
                </a:rPr>
                <a:t>t</a:t>
              </a:r>
              <a:endParaRPr lang="en-US" sz="2000" baseline="-250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2771800" y="2924944"/>
              <a:ext cx="1296144" cy="792088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251520" y="5530377"/>
            <a:ext cx="8892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&gt;&gt; </a:t>
            </a:r>
            <a:r>
              <a:rPr lang="en-US" sz="2000" dirty="0" err="1" smtClean="0">
                <a:latin typeface="Calibri" pitchFamily="34" charset="0"/>
              </a:rPr>
              <a:t>Adv’s</a:t>
            </a:r>
            <a:r>
              <a:rPr lang="en-US" sz="2000" dirty="0" smtClean="0">
                <a:latin typeface="Calibri" pitchFamily="34" charset="0"/>
              </a:rPr>
              <a:t> Goal: to determine the plaintext encrypted in a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new</a:t>
            </a:r>
            <a:r>
              <a:rPr lang="en-US" sz="2000" dirty="0" smtClean="0">
                <a:latin typeface="Calibri" pitchFamily="34" charset="0"/>
              </a:rPr>
              <a:t> cipher-text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17" y="4048693"/>
            <a:ext cx="2880485" cy="1556792"/>
          </a:xfrm>
          <a:prstGeom prst="rect">
            <a:avLst/>
          </a:prstGeom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94470" y="4437112"/>
            <a:ext cx="1129867" cy="8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635896" y="4139788"/>
            <a:ext cx="18535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339933"/>
            </a:solidFill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Encryption Oracle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1700064" y="6125234"/>
            <a:ext cx="58242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Is CPA mountable only against a moron???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/>
      <p:bldP spid="55" grpId="0"/>
      <p:bldP spid="43" grpId="0"/>
      <p:bldP spid="53" grpId="0"/>
      <p:bldP spid="53" grpId="1"/>
      <p:bldP spid="70" grpId="0"/>
      <p:bldP spid="4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0" y="1412776"/>
            <a:ext cx="1244228" cy="13681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340768"/>
            <a:ext cx="1224136" cy="1362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340768"/>
            <a:ext cx="1219200" cy="13629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5"/>
          <p:cNvSpPr/>
          <p:nvPr/>
        </p:nvSpPr>
        <p:spPr>
          <a:xfrm>
            <a:off x="323528" y="3258989"/>
            <a:ext cx="3384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M. </a:t>
            </a:r>
            <a:r>
              <a:rPr lang="en-US" dirty="0" err="1" smtClean="0">
                <a:latin typeface="Calibri" pitchFamily="34" charset="0"/>
              </a:rPr>
              <a:t>Luby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Pseudorandomness</a:t>
            </a:r>
            <a:r>
              <a:rPr lang="en-US" dirty="0" smtClean="0">
                <a:latin typeface="Calibri" pitchFamily="34" charset="0"/>
              </a:rPr>
              <a:t> and Cryptographic Applications; Princeton University Press, 1996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1960" y="3284984"/>
            <a:ext cx="5076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Mihir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Bellare</a:t>
            </a:r>
            <a:r>
              <a:rPr lang="en-US" dirty="0">
                <a:latin typeface="Calibri" pitchFamily="34" charset="0"/>
              </a:rPr>
              <a:t>, Anand Desai, E. Jokipii, Phillip Rogaway:</a:t>
            </a:r>
            <a:endParaRPr lang="en-US" dirty="0">
              <a:latin typeface="Calibri" pitchFamily="34" charset="0"/>
              <a:hlinkClick r:id="rId5"/>
            </a:endParaRPr>
          </a:p>
          <a:p>
            <a:r>
              <a:rPr lang="en-US" dirty="0">
                <a:latin typeface="Calibri" pitchFamily="34" charset="0"/>
              </a:rPr>
              <a:t>A Concrete Security Treatment of Symmetric Encryption. </a:t>
            </a:r>
            <a:r>
              <a:rPr lang="en-US" dirty="0" smtClean="0">
                <a:latin typeface="Calibri" pitchFamily="34" charset="0"/>
                <a:hlinkClick r:id="rId6"/>
              </a:rPr>
              <a:t>FOCS,1997</a:t>
            </a:r>
            <a:r>
              <a:rPr lang="en-US" dirty="0">
                <a:latin typeface="Calibri" pitchFamily="34" charset="0"/>
                <a:hlinkClick r:id="rId6"/>
              </a:rPr>
              <a:t>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3568" y="0"/>
            <a:ext cx="7920880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 Chosen-Plaintext Attacks (CPA)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41976-2E34-413D-BF40-6B1BB9955E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3568" y="188640"/>
            <a:ext cx="7920880" cy="64807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 Is CPA Realistic ?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5496" y="1323345"/>
            <a:ext cx="89289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</a:rPr>
              <a:t>How can an attacker influence parties to encrypt messages of its choice (using the same key) ?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35496" y="2492896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</a:rPr>
              <a:t>Consider a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secure hardware </a:t>
            </a:r>
            <a:r>
              <a:rPr lang="en-US" sz="2000" dirty="0" smtClean="0">
                <a:latin typeface="Calibri" pitchFamily="34" charset="0"/>
              </a:rPr>
              <a:t>with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secret-key embedded</a:t>
            </a: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83568" y="3140968"/>
            <a:ext cx="7848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&gt;&gt; Often used in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</a:rPr>
              <a:t>military applications</a:t>
            </a: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5496" y="3715871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</a:rPr>
              <a:t>An insider may have access to the hardware (not the key)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3568" y="4365104"/>
            <a:ext cx="8280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</a:rPr>
              <a:t>&gt;&gt; Can choose messages of its choice and get their encryptions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z="1400" smtClean="0"/>
              <a:pPr>
                <a:defRPr/>
              </a:pPr>
              <a:t>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78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683568" y="44624"/>
            <a:ext cx="7920880" cy="576064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CPA shortened WWII by 2-3 Years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5496" y="735087"/>
            <a:ext cx="89289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</a:rPr>
              <a:t>Break of German codes by British during WW II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1026" name="Picture 2" descr="https://encrypted-tbn1.gstatic.com/images?q=tbn:ANd9GcQfn6rY7sAIEyIJGE-T_kK4xgydmOUQV3YaCliBbsDJioWQ4eFTqHZQ6fS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pMACylGLjhK91RPWW9906zJ7iN8MHU6PecGZ3KRIzWG_ZoeizEs0Hh6H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02" y="5061410"/>
            <a:ext cx="1199778" cy="16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1.gstatic.com/images?q=tbn:ANd9GcQNGUpwshZoPNr_arwlil7deTE-gAdh8ZdzX9Ey9YGcNkLBYTPca7xCg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9175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1.gstatic.com/images?q=tbn:ANd9GcQNGUpwshZoPNr_arwlil7deTE-gAdh8ZdzX9Ey9YGcNkLBYTPca7xCg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64906"/>
            <a:ext cx="49175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encrypted-tbn1.gstatic.com/images?q=tbn:ANd9GcQNGUpwshZoPNr_arwlil7deTE-gAdh8ZdzX9Ey9YGcNkLBYTPca7xCgIe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12" y="2600908"/>
            <a:ext cx="491757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503617" y="3706403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Loc</a:t>
            </a:r>
            <a:r>
              <a:rPr lang="en-US" sz="1600" baseline="-25000" dirty="0" smtClean="0">
                <a:latin typeface="Calibri" pitchFamily="34" charset="0"/>
              </a:rPr>
              <a:t>1</a:t>
            </a:r>
            <a:endParaRPr lang="en-US" sz="16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53682" y="3858803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Loc</a:t>
            </a:r>
            <a:r>
              <a:rPr lang="en-US" sz="1600" baseline="-25000" dirty="0">
                <a:latin typeface="Calibri" pitchFamily="34" charset="0"/>
              </a:rPr>
              <a:t>2</a:t>
            </a:r>
            <a:endParaRPr lang="en-US" sz="16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12269" y="2959680"/>
            <a:ext cx="6542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alibri" pitchFamily="34" charset="0"/>
              </a:rPr>
              <a:t>Loc</a:t>
            </a:r>
            <a:r>
              <a:rPr lang="en-US" sz="1600" baseline="-25000" dirty="0">
                <a:latin typeface="Calibri" pitchFamily="34" charset="0"/>
              </a:rPr>
              <a:t>3</a:t>
            </a:r>
            <a:endParaRPr lang="en-US" sz="1600" baseline="-25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55" y="2080870"/>
            <a:ext cx="813817" cy="700058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2183437" y="2863679"/>
            <a:ext cx="288205" cy="493313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24043" y="2863679"/>
            <a:ext cx="429639" cy="493313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01697" y="2847502"/>
            <a:ext cx="576021" cy="16177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221088"/>
            <a:ext cx="2661047" cy="1152128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H="1" flipV="1">
            <a:off x="1937559" y="4197357"/>
            <a:ext cx="2130385" cy="6794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3666390" y="4209095"/>
            <a:ext cx="659300" cy="52344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211960" y="3356992"/>
            <a:ext cx="188603" cy="987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580112" y="5524919"/>
            <a:ext cx="2073861" cy="4243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7"/>
          <p:cNvSpPr txBox="1">
            <a:spLocks noChangeArrowheads="1"/>
          </p:cNvSpPr>
          <p:nvPr/>
        </p:nvSpPr>
        <p:spPr bwMode="auto">
          <a:xfrm rot="692829">
            <a:off x="5674035" y="527215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  <a:latin typeface="Calibri" pitchFamily="34" charset="0"/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(Loc</a:t>
            </a:r>
            <a:r>
              <a:rPr lang="en-US" sz="1600" baseline="-25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16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 rot="692829">
            <a:off x="6679607" y="549576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  <a:latin typeface="Calibri" pitchFamily="34" charset="0"/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16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 rot="692829">
            <a:off x="5824020" y="5803274"/>
            <a:ext cx="1182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err="1" smtClean="0">
                <a:solidFill>
                  <a:srgbClr val="FF0000"/>
                </a:solidFill>
                <a:latin typeface="Calibri" pitchFamily="34" charset="0"/>
              </a:rPr>
              <a:t>Enc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alibri" pitchFamily="34" charset="0"/>
              </a:rPr>
              <a:t>k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(Loc</a:t>
            </a:r>
            <a:r>
              <a:rPr lang="en-US" sz="1600" baseline="-25000" dirty="0">
                <a:solidFill>
                  <a:srgbClr val="FF0000"/>
                </a:solidFill>
                <a:latin typeface="Calibri" pitchFamily="34" charset="0"/>
              </a:rPr>
              <a:t>3</a:t>
            </a:r>
            <a:r>
              <a:rPr lang="en-US" sz="16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1600" baseline="-250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Curved Down Arrow 28"/>
          <p:cNvSpPr/>
          <p:nvPr/>
        </p:nvSpPr>
        <p:spPr>
          <a:xfrm rot="2119087">
            <a:off x="2744608" y="2620016"/>
            <a:ext cx="5361993" cy="1376415"/>
          </a:xfrm>
          <a:prstGeom prst="curvedDownArrow">
            <a:avLst>
              <a:gd name="adj1" fmla="val 25000"/>
              <a:gd name="adj2" fmla="val 4466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107504" y="5622339"/>
            <a:ext cx="5040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000" dirty="0" smtClean="0">
                <a:latin typeface="Calibri" pitchFamily="34" charset="0"/>
              </a:rPr>
              <a:t>Trivia: Who played a key role in this cryptanalysis process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79512" y="1916832"/>
            <a:ext cx="8712968" cy="3192364"/>
            <a:chOff x="2618495" y="2600908"/>
            <a:chExt cx="4652536" cy="2677845"/>
          </a:xfrm>
        </p:grpSpPr>
        <p:sp>
          <p:nvSpPr>
            <p:cNvPr id="34" name="Cloud Callout 33"/>
            <p:cNvSpPr/>
            <p:nvPr/>
          </p:nvSpPr>
          <p:spPr>
            <a:xfrm>
              <a:off x="2618495" y="2600908"/>
              <a:ext cx="4652536" cy="2677845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200" y="3144529"/>
              <a:ext cx="831774" cy="1151462"/>
            </a:xfrm>
            <a:prstGeom prst="rect">
              <a:avLst/>
            </a:prstGeom>
          </p:spPr>
        </p:pic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4310326" y="4548419"/>
              <a:ext cx="2084019" cy="387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smtClean="0">
                  <a:latin typeface="Calibri" pitchFamily="34" charset="0"/>
                </a:rPr>
                <a:t>At Bletchley Park</a:t>
              </a:r>
              <a:endParaRPr lang="en-US" sz="2400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7702580" y="4509120"/>
            <a:ext cx="120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Axis Power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07356" y="1187460"/>
            <a:ext cx="13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8000"/>
                </a:solidFill>
                <a:latin typeface="Calibri" pitchFamily="34" charset="0"/>
              </a:rPr>
              <a:t>Allied Power</a:t>
            </a:r>
            <a:endParaRPr lang="en-US" dirty="0">
              <a:solidFill>
                <a:srgbClr val="008000"/>
              </a:solidFill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35896" y="2132856"/>
            <a:ext cx="3456384" cy="2053332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43" grpId="0"/>
      <p:bldP spid="45" grpId="0"/>
      <p:bldP spid="46" grpId="0"/>
      <p:bldP spid="29" grpId="0" animBg="1"/>
      <p:bldP spid="49" grpId="0"/>
      <p:bldP spid="4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8620"/>
            <a:ext cx="8496944" cy="468052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ctr">
              <a:defRPr sz="3200" ker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sz="3600" dirty="0">
                <a:latin typeface="Calibri" pitchFamily="34" charset="0"/>
              </a:rPr>
              <a:t>CPA </a:t>
            </a:r>
            <a:r>
              <a:rPr lang="en-US" sz="3600" dirty="0" err="1">
                <a:latin typeface="Calibri" pitchFamily="34" charset="0"/>
              </a:rPr>
              <a:t>Indistinguishability</a:t>
            </a:r>
            <a:r>
              <a:rPr lang="en-US" sz="3600" dirty="0">
                <a:latin typeface="Calibri" pitchFamily="34" charset="0"/>
              </a:rPr>
              <a:t> Experiment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250287" y="807676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 = </a:t>
            </a:r>
            <a:r>
              <a:rPr lang="en-US" dirty="0" smtClean="0">
                <a:latin typeface="Calibri" pitchFamily="34" charset="0"/>
              </a:rPr>
              <a:t>(Gen, Enc, Dec),  </a:t>
            </a:r>
            <a:r>
              <a:rPr lang="en-US" dirty="0" smtClean="0">
                <a:latin typeface="Brush Script MT" pitchFamily="66" charset="0"/>
              </a:rPr>
              <a:t>M</a:t>
            </a:r>
            <a:r>
              <a:rPr lang="en-US" dirty="0" smtClean="0">
                <a:latin typeface="Calibri" pitchFamily="34" charset="0"/>
              </a:rPr>
              <a:t> , n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37512" y="3335504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</a:rPr>
                <a:t>n</a:t>
              </a:r>
              <a:r>
                <a:rPr lang="en-US" dirty="0" smtClean="0">
                  <a:latin typeface="Calibri" pitchFamily="34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596336" y="3173736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762799" y="3031610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9" name="Group 74"/>
          <p:cNvGrpSpPr/>
          <p:nvPr/>
        </p:nvGrpSpPr>
        <p:grpSpPr>
          <a:xfrm>
            <a:off x="1763688" y="570166"/>
            <a:ext cx="2232248" cy="729372"/>
            <a:chOff x="4724400" y="1628800"/>
            <a:chExt cx="2232248" cy="729372"/>
          </a:xfrm>
        </p:grpSpPr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4724400" y="1804754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PrivK</a:t>
              </a:r>
              <a:r>
                <a:rPr lang="en-US" dirty="0" smtClean="0">
                  <a:latin typeface="Calibri" pitchFamily="34" charset="0"/>
                </a:rPr>
                <a:t>         (n)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5228456" y="198884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A, </a:t>
              </a:r>
              <a:r>
                <a:rPr lang="en-US" dirty="0" smtClean="0">
                  <a:latin typeface="Calibri" pitchFamily="34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74" name="Text Box 7"/>
            <p:cNvSpPr txBox="1">
              <a:spLocks noChangeArrowheads="1"/>
            </p:cNvSpPr>
            <p:nvPr/>
          </p:nvSpPr>
          <p:spPr bwMode="auto">
            <a:xfrm>
              <a:off x="5292080" y="1628800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alibri" pitchFamily="34" charset="0"/>
                </a:rPr>
                <a:t>cpa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5441" y="1383741"/>
            <a:ext cx="3385537" cy="369332"/>
            <a:chOff x="2517449" y="2154342"/>
            <a:chExt cx="3385537" cy="369332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517449" y="2479210"/>
              <a:ext cx="3385537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3327427" y="2154342"/>
              <a:ext cx="20366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Query: Plain-text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11760" y="1866310"/>
            <a:ext cx="3385537" cy="369332"/>
            <a:chOff x="2483768" y="2730406"/>
            <a:chExt cx="3385537" cy="369332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2483768" y="3068960"/>
              <a:ext cx="3385537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3203848" y="2730406"/>
              <a:ext cx="252028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</a:rPr>
                <a:t>Response: </a:t>
              </a:r>
              <a:r>
                <a:rPr lang="en-US" dirty="0" err="1" smtClean="0">
                  <a:latin typeface="Calibri" pitchFamily="34" charset="0"/>
                </a:rPr>
                <a:t>Ciphertext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130080" y="5085184"/>
            <a:ext cx="48934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Training Phase: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09056" y="5445224"/>
            <a:ext cx="8827440" cy="750858"/>
            <a:chOff x="611560" y="4386590"/>
            <a:chExt cx="8827440" cy="750858"/>
          </a:xfrm>
        </p:grpSpPr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614605" y="4386590"/>
              <a:ext cx="76367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  &gt;&gt; A is given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sym typeface="Symbol"/>
                </a:rPr>
                <a:t>oracle access </a:t>
              </a:r>
              <a:r>
                <a:rPr lang="en-US" dirty="0" smtClean="0">
                  <a:latin typeface="Calibri" pitchFamily="34" charset="0"/>
                  <a:sym typeface="Symbol"/>
                </a:rPr>
                <a:t>to </a:t>
              </a:r>
              <a:r>
                <a:rPr lang="en-US" dirty="0" err="1" smtClean="0">
                  <a:latin typeface="Calibri" pitchFamily="34" charset="0"/>
                  <a:sym typeface="Symbol"/>
                </a:rPr>
                <a:t>Enc</a:t>
              </a:r>
              <a:r>
                <a:rPr lang="en-US" baseline="-25000" dirty="0" err="1" smtClean="0">
                  <a:latin typeface="Calibri" pitchFamily="34" charset="0"/>
                  <a:sym typeface="Symbol"/>
                </a:rPr>
                <a:t>k</a:t>
              </a:r>
              <a:r>
                <a:rPr lang="en-US" dirty="0" smtClean="0">
                  <a:latin typeface="Calibri" pitchFamily="34" charset="0"/>
                  <a:sym typeface="Symbol"/>
                </a:rPr>
                <a:t>()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</a:endParaRPr>
            </a:p>
          </p:txBody>
        </p: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611560" y="4768116"/>
              <a:ext cx="88274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sym typeface="Symbol"/>
                </a:rPr>
                <a:t>  &gt;&gt; A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adaptively</a:t>
              </a:r>
              <a:r>
                <a:rPr lang="en-US" dirty="0" smtClean="0">
                  <a:latin typeface="Calibri" pitchFamily="34" charset="0"/>
                  <a:sym typeface="Symbol"/>
                </a:rPr>
                <a:t> submits its query (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free to submit m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0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, m</a:t>
              </a:r>
              <a:r>
                <a:rPr lang="en-US" baseline="-25000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1</a:t>
              </a:r>
              <a:r>
                <a:rPr lang="en-US" dirty="0" smtClean="0">
                  <a:latin typeface="Calibri" pitchFamily="34" charset="0"/>
                  <a:sym typeface="Symbol"/>
                </a:rPr>
                <a:t>) and receives their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sym typeface="Symbol"/>
                </a:rPr>
                <a:t>encryption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0530" y="2325672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649831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395536" y="3522494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6116034" y="3378478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251520" y="2204864"/>
            <a:ext cx="1872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sym typeface="Symbol"/>
              </a:rPr>
              <a:t>PPT 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0" y="5085184"/>
            <a:ext cx="9180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0B1BB-E12E-441C-BC6A-ECF78AA782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9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40777</TotalTime>
  <Words>4489</Words>
  <Application>Microsoft Office PowerPoint</Application>
  <PresentationFormat>全屏显示(4:3)</PresentationFormat>
  <Paragraphs>970</Paragraphs>
  <Slides>43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Chalkboard</vt:lpstr>
      <vt:lpstr>华文楷体</vt:lpstr>
      <vt:lpstr>宋体</vt:lpstr>
      <vt:lpstr>Arial</vt:lpstr>
      <vt:lpstr>Brush Script MT</vt:lpstr>
      <vt:lpstr>Calibri</vt:lpstr>
      <vt:lpstr>Cambria Math</vt:lpstr>
      <vt:lpstr>Comic Sans MS</vt:lpstr>
      <vt:lpstr>Courier New</vt:lpstr>
      <vt:lpstr>Symbol</vt:lpstr>
      <vt:lpstr>Wingdings</vt:lpstr>
      <vt:lpstr>Default Design</vt:lpstr>
      <vt:lpstr>L7: CPA-secure PRF-based SKE 第7讲：CPA安全的基于伪随机函数的对称加密</vt:lpstr>
      <vt:lpstr>Recall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ARPITA PATRA</dc:creator>
  <cp:lastModifiedBy>ZoeLJiang</cp:lastModifiedBy>
  <cp:revision>3389</cp:revision>
  <dcterms:created xsi:type="dcterms:W3CDTF">2003-02-23T15:18:48Z</dcterms:created>
  <dcterms:modified xsi:type="dcterms:W3CDTF">2018-10-09T07:05:41Z</dcterms:modified>
</cp:coreProperties>
</file>