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notesMasterIdLst>
    <p:notesMasterId r:id="rId25"/>
  </p:notesMasterIdLst>
  <p:handoutMasterIdLst>
    <p:handoutMasterId r:id="rId26"/>
  </p:handoutMasterIdLst>
  <p:sldIdLst>
    <p:sldId id="1688" r:id="rId2"/>
    <p:sldId id="1681" r:id="rId3"/>
    <p:sldId id="1665" r:id="rId4"/>
    <p:sldId id="1637" r:id="rId5"/>
    <p:sldId id="1672" r:id="rId6"/>
    <p:sldId id="1617" r:id="rId7"/>
    <p:sldId id="1618" r:id="rId8"/>
    <p:sldId id="1673" r:id="rId9"/>
    <p:sldId id="1621" r:id="rId10"/>
    <p:sldId id="1674" r:id="rId11"/>
    <p:sldId id="1623" r:id="rId12"/>
    <p:sldId id="1624" r:id="rId13"/>
    <p:sldId id="1625" r:id="rId14"/>
    <p:sldId id="1675" r:id="rId15"/>
    <p:sldId id="1628" r:id="rId16"/>
    <p:sldId id="1676" r:id="rId17"/>
    <p:sldId id="1677" r:id="rId18"/>
    <p:sldId id="1631" r:id="rId19"/>
    <p:sldId id="1678" r:id="rId20"/>
    <p:sldId id="1679" r:id="rId21"/>
    <p:sldId id="1634" r:id="rId22"/>
    <p:sldId id="1635" r:id="rId23"/>
    <p:sldId id="1689" r:id="rId24"/>
  </p:sldIdLst>
  <p:sldSz cx="9144000" cy="6858000" type="screen4x3"/>
  <p:notesSz cx="6858000" cy="9144000"/>
  <p:custDataLst>
    <p:tags r:id="rId27"/>
  </p:custDataLst>
  <p:defaultTextStyle>
    <a:defPPr>
      <a:defRPr lang="da-D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0000"/>
    <a:srgbClr val="0000FF"/>
    <a:srgbClr val="0BC1E5"/>
    <a:srgbClr val="00FF00"/>
    <a:srgbClr val="D2F5FA"/>
    <a:srgbClr val="FFFF99"/>
    <a:srgbClr val="5E1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51"/>
    <p:restoredTop sz="92941" autoAdjust="0"/>
  </p:normalViewPr>
  <p:slideViewPr>
    <p:cSldViewPr>
      <p:cViewPr varScale="1">
        <p:scale>
          <a:sx n="107" d="100"/>
          <a:sy n="107" d="100"/>
        </p:scale>
        <p:origin x="204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5839263-9DDA-4CCE-AF24-D11137AE07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441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E7C25EEE-4BCE-413B-8940-4EDB5DBCCA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7061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785F5-9F86-40D3-96CF-6A91DA64D82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200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661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613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516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561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8279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745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971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785F5-9F86-40D3-96CF-6A91DA64D825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528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4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Without compromising</a:t>
            </a:r>
            <a:r>
              <a:rPr lang="en-US" baseline="0" dirty="0" smtClean="0">
                <a:latin typeface="Arial" pitchFamily="34" charset="0"/>
              </a:rPr>
              <a:t> CPA security. Nice blend of Practice and Theory</a:t>
            </a: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65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044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167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094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85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088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779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Fri, 1/12/2017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S8101034Q-Modern Cryptography-Lect8.1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D15D35-8EA9-40A1-BB85-63C4DE870A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21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Fri, 1/12/2017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S8101034Q-Modern Cryptography-Lect8.1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D15D35-8EA9-40A1-BB85-63C4DE870A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666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Fri, 1/12/2017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S8101034Q-Modern Cryptography-Lect8.1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D15D35-8EA9-40A1-BB85-63C4DE870A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979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Fri, 1/12/2017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S8101034Q-Modern Cryptography-Lect8.1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0B1BB-E12E-441C-BC6A-ECF78AA782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53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Fri, 1/12/2017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S8101034Q-Modern Cryptography-Lect8.1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D15D35-8EA9-40A1-BB85-63C4DE870A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34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Fri, 1/12/2017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S8101034Q-Modern Cryptography-Lect8.1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D15D35-8EA9-40A1-BB85-63C4DE870A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88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Fri, 1/12/2017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S8101034Q-Modern Cryptography-Lect8.1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D15D35-8EA9-40A1-BB85-63C4DE870A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8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Fri, 1/12/2017</a:t>
            </a:r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S8101034Q-Modern Cryptography-Lect8.1</a:t>
            </a:r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D15D35-8EA9-40A1-BB85-63C4DE870A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3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Fri, 1/12/2017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S8101034Q-Modern Cryptography-Lect8.1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D15D35-8EA9-40A1-BB85-63C4DE870A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094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Fri, 1/12/2017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S8101034Q-Modern Cryptography-Lect8.1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D15D35-8EA9-40A1-BB85-63C4DE870A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71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Fri, 1/12/2017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S8101034Q-Modern Cryptography-Lect8.1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D15D35-8EA9-40A1-BB85-63C4DE870A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8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Fri, 1/12/2017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S8101034Q-Modern Cryptography-Lect8.1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D15D35-8EA9-40A1-BB85-63C4DE870A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61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Fri, 1/12/2017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S8101034Q-Modern Cryptography-Lect8.1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ED15D35-8EA9-40A1-BB85-63C4DE870A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3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file:///E:\C-&#23398;&#38498;\Other%20Materials\&#26657;&#20869;&#36164;&#26009;\&#28145;&#30740;&#38498;-&#23459;&#20256;&#29255;\&#21704;&#24037;&#22823;-&#20013;&#25991;&#29256;.mp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L8: </a:t>
            </a:r>
            <a:r>
              <a:rPr lang="en-US" sz="3600" dirty="0" smtClean="0">
                <a:latin typeface="Comic Sans MS" panose="030F0702030302020204" pitchFamily="66" charset="0"/>
              </a:rPr>
              <a:t>Block Operation</a:t>
            </a:r>
            <a:br>
              <a:rPr lang="en-US" sz="3600" dirty="0" smtClean="0">
                <a:latin typeface="Comic Sans MS" panose="030F0702030302020204" pitchFamily="66" charset="0"/>
              </a:rPr>
            </a:br>
            <a:r>
              <a:rPr lang="zh-CN" altLang="en-US" sz="3600" dirty="0" smtClean="0">
                <a:latin typeface="Comic Sans MS" panose="030F0702030302020204" pitchFamily="66" charset="0"/>
              </a:rPr>
              <a:t>第</a:t>
            </a:r>
            <a:r>
              <a:rPr lang="en-US" altLang="zh-CN" sz="3600" dirty="0" smtClean="0">
                <a:latin typeface="Comic Sans MS" panose="030F0702030302020204" pitchFamily="66" charset="0"/>
              </a:rPr>
              <a:t>8</a:t>
            </a:r>
            <a:r>
              <a:rPr lang="zh-CN" altLang="en-US" sz="3600" dirty="0" smtClean="0">
                <a:latin typeface="Comic Sans MS" panose="030F0702030302020204" pitchFamily="66" charset="0"/>
              </a:rPr>
              <a:t>讲</a:t>
            </a:r>
            <a:r>
              <a:rPr lang="zh-CN" altLang="en-US" sz="3600" dirty="0" smtClean="0">
                <a:latin typeface="Comic Sans MS" panose="030F0702030302020204" pitchFamily="66" charset="0"/>
              </a:rPr>
              <a:t>：块操作</a:t>
            </a:r>
            <a:endParaRPr lang="zh-CN" altLang="en-US" sz="3600" dirty="0">
              <a:latin typeface="Comic Sans MS" panose="030F0702030302020204" pitchFamily="66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Lecturer: Zoe L. JIANG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0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8507395" y="6398261"/>
            <a:ext cx="514400" cy="26813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490" y="5942971"/>
            <a:ext cx="8733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</a:rPr>
              <a:t>Most of the slides come from http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</a:rPr>
              <a:t>://drona.csa.iisc.ernet.in/~arpita/Cryptography17.html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矩形 10">
            <a:hlinkClick r:id="rId3" action="ppaction://hlinkfile"/>
          </p:cNvPr>
          <p:cNvSpPr/>
          <p:nvPr/>
        </p:nvSpPr>
        <p:spPr>
          <a:xfrm>
            <a:off x="0" y="0"/>
            <a:ext cx="9144000" cy="896381"/>
          </a:xfrm>
          <a:prstGeom prst="rect">
            <a:avLst/>
          </a:prstGeom>
          <a:solidFill>
            <a:srgbClr val="D63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12" name="Picture 9" descr="工业大学名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0" y="0"/>
            <a:ext cx="4339301" cy="896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6"/>
          <p:cNvSpPr txBox="1">
            <a:spLocks noChangeArrowheads="1"/>
          </p:cNvSpPr>
          <p:nvPr/>
        </p:nvSpPr>
        <p:spPr bwMode="auto">
          <a:xfrm>
            <a:off x="3923928" y="43619"/>
            <a:ext cx="26467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2pPr>
            <a:lvl3pPr>
              <a:defRPr sz="2000"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4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（深圳）</a:t>
            </a:r>
          </a:p>
        </p:txBody>
      </p:sp>
      <p:sp>
        <p:nvSpPr>
          <p:cNvPr id="14" name="文本框 12"/>
          <p:cNvSpPr txBox="1"/>
          <p:nvPr/>
        </p:nvSpPr>
        <p:spPr>
          <a:xfrm>
            <a:off x="3204998" y="5042370"/>
            <a:ext cx="2385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Calibri" pitchFamily="34" charset="0"/>
              </a:rPr>
              <a:t>A309</a:t>
            </a:r>
          </a:p>
          <a:p>
            <a:pPr algn="ctr"/>
            <a:r>
              <a:rPr lang="en-US" altLang="zh-CN" dirty="0">
                <a:latin typeface="Calibri" pitchFamily="34" charset="0"/>
              </a:rPr>
              <a:t>Oct</a:t>
            </a:r>
            <a:r>
              <a:rPr lang="en-US" altLang="zh-CN" dirty="0" smtClean="0">
                <a:latin typeface="Calibri" pitchFamily="34" charset="0"/>
              </a:rPr>
              <a:t> 10, 2018, 8:30-9:45</a:t>
            </a:r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54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009900"/>
                </a:solidFill>
                <a:latin typeface="Comic Sans MS" panose="030F0702030302020204" pitchFamily="66" charset="0"/>
                <a:cs typeface="Comic Sans MS"/>
              </a:rPr>
              <a:t>Current Picture</a:t>
            </a:r>
            <a:r>
              <a:rPr lang="en-US" sz="3600" dirty="0">
                <a:solidFill>
                  <a:srgbClr val="009900"/>
                </a:solidFill>
                <a:latin typeface="Comic Sans MS" panose="030F0702030302020204" pitchFamily="66" charset="0"/>
                <a:cs typeface="Comic Sans MS"/>
              </a:rPr>
              <a:t/>
            </a:r>
            <a:br>
              <a:rPr lang="en-US" sz="3600" dirty="0">
                <a:solidFill>
                  <a:srgbClr val="009900"/>
                </a:solidFill>
                <a:latin typeface="Comic Sans MS" panose="030F0702030302020204" pitchFamily="66" charset="0"/>
                <a:cs typeface="Comic Sans MS"/>
              </a:rPr>
            </a:br>
            <a:endParaRPr lang="en-US" sz="3600" dirty="0">
              <a:latin typeface="Comic Sans MS" panose="030F0702030302020204" pitchFamily="66" charset="0"/>
              <a:cs typeface="Comic Sans M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41976-2E34-413D-BF40-6B1BB9955E6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466130"/>
              </p:ext>
            </p:extLst>
          </p:nvPr>
        </p:nvGraphicFramePr>
        <p:xfrm>
          <a:off x="179512" y="1712169"/>
          <a:ext cx="1224136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Randomness Usage</a:t>
                      </a:r>
                    </a:p>
                    <a:p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mic Sans MS"/>
                          <a:cs typeface="Comic Sans MS"/>
                        </a:rPr>
                        <a:t>Ciphertext</a:t>
                      </a:r>
                      <a:r>
                        <a:rPr lang="en-US" sz="1400" baseline="0" dirty="0" smtClean="0">
                          <a:latin typeface="Comic Sans MS"/>
                          <a:cs typeface="Comic Sans MS"/>
                        </a:rPr>
                        <a:t> Expansion</a:t>
                      </a:r>
                    </a:p>
                    <a:p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mic Sans MS"/>
                          <a:cs typeface="Comic Sans MS"/>
                        </a:rPr>
                        <a:t>Ciphertext</a:t>
                      </a:r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 Computation </a:t>
                      </a:r>
                      <a:r>
                        <a:rPr lang="en-US" sz="1400" dirty="0" err="1" smtClean="0">
                          <a:latin typeface="Comic Sans MS"/>
                          <a:cs typeface="Comic Sans MS"/>
                        </a:rPr>
                        <a:t>Parallizable</a:t>
                      </a:r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Randomness Reusability</a:t>
                      </a:r>
                    </a:p>
                    <a:p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Minimal Assumption (PRF/PRP/SPRP)</a:t>
                      </a:r>
                    </a:p>
                    <a:p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CPA</a:t>
                      </a:r>
                      <a:r>
                        <a:rPr lang="en-US" sz="1400" baseline="0" dirty="0" smtClean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Security</a:t>
                      </a:r>
                    </a:p>
                    <a:p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778598"/>
              </p:ext>
            </p:extLst>
          </p:nvPr>
        </p:nvGraphicFramePr>
        <p:xfrm>
          <a:off x="1403648" y="1196752"/>
          <a:ext cx="1512168" cy="554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Theoretical Construction </a:t>
                      </a:r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Comic Sans MS"/>
                          <a:cs typeface="Comic Sans MS"/>
                        </a:rPr>
                        <a:t> </a:t>
                      </a:r>
                    </a:p>
                    <a:p>
                      <a:r>
                        <a:rPr lang="en-US" sz="1400" baseline="0" dirty="0" smtClean="0">
                          <a:latin typeface="Comic Sans MS"/>
                          <a:cs typeface="Comic Sans MS"/>
                        </a:rPr>
                        <a:t>n / Block -&gt; ln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Comic Sans MS"/>
                          <a:cs typeface="Comic Sans MS"/>
                        </a:rPr>
                        <a:t>2n / Block -&gt; 2ln</a:t>
                      </a:r>
                    </a:p>
                    <a:p>
                      <a:endParaRPr lang="en-US" sz="1400" baseline="0" dirty="0" smtClean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Yes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No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PRF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Yes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832918"/>
              </p:ext>
            </p:extLst>
          </p:nvPr>
        </p:nvGraphicFramePr>
        <p:xfrm>
          <a:off x="2915816" y="1196752"/>
          <a:ext cx="1512168" cy="554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ECB</a:t>
                      </a:r>
                      <a:r>
                        <a:rPr lang="en-US" sz="1400" baseline="0" dirty="0" smtClean="0">
                          <a:latin typeface="Comic Sans MS"/>
                          <a:cs typeface="Comic Sans MS"/>
                        </a:rPr>
                        <a:t> Mode</a:t>
                      </a:r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 </a:t>
                      </a:r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Comic Sans MS"/>
                          <a:cs typeface="Comic Sans MS"/>
                        </a:rPr>
                        <a:t> </a:t>
                      </a:r>
                    </a:p>
                    <a:p>
                      <a:r>
                        <a:rPr lang="en-US" sz="1400" baseline="0" dirty="0" smtClean="0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No randomness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baseline="0" dirty="0" smtClean="0">
                        <a:solidFill>
                          <a:srgbClr val="008000"/>
                        </a:solidFill>
                        <a:latin typeface="Comic Sans MS"/>
                        <a:cs typeface="Comic Sans MS"/>
                      </a:endParaRPr>
                    </a:p>
                    <a:p>
                      <a:r>
                        <a:rPr lang="en-US" sz="1400" baseline="0" dirty="0" smtClean="0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ln </a:t>
                      </a:r>
                    </a:p>
                    <a:p>
                      <a:endParaRPr lang="en-US" sz="1400" baseline="0" dirty="0" smtClean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Yes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---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SPRP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NO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07504" y="548680"/>
            <a:ext cx="4107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cs typeface="Comic Sans MS"/>
              </a:rPr>
              <a:t>Assume Message Blocks: </a:t>
            </a:r>
            <a:r>
              <a:rPr lang="en-US" dirty="0">
                <a:cs typeface="Comic Sans MS"/>
              </a:rPr>
              <a:t>l</a:t>
            </a:r>
            <a:r>
              <a:rPr lang="en-US" dirty="0" smtClean="0">
                <a:cs typeface="Comic Sans MS"/>
              </a:rPr>
              <a:t>;  |m| = ln </a:t>
            </a:r>
            <a:endParaRPr lang="en-US" dirty="0">
              <a:cs typeface="Comic Sans M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32773"/>
              </p:ext>
            </p:extLst>
          </p:nvPr>
        </p:nvGraphicFramePr>
        <p:xfrm>
          <a:off x="4427984" y="1194009"/>
          <a:ext cx="1512168" cy="554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Comic Sans MS"/>
                          <a:cs typeface="Comic Sans MS"/>
                        </a:rPr>
                        <a:t>CBC Mode</a:t>
                      </a:r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 </a:t>
                      </a:r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Comic Sans MS"/>
                          <a:cs typeface="Comic Sans MS"/>
                        </a:rPr>
                        <a:t> </a:t>
                      </a:r>
                    </a:p>
                    <a:p>
                      <a:r>
                        <a:rPr lang="en-US" sz="1400" baseline="0" dirty="0" smtClean="0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n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baseline="0" dirty="0" smtClean="0">
                        <a:latin typeface="Comic Sans MS"/>
                        <a:cs typeface="Comic Sans MS"/>
                      </a:endParaRPr>
                    </a:p>
                    <a:p>
                      <a:r>
                        <a:rPr lang="en-US" sz="1400" baseline="0" dirty="0" smtClean="0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ln + n </a:t>
                      </a:r>
                    </a:p>
                    <a:p>
                      <a:endParaRPr lang="en-US" sz="1400" baseline="0" dirty="0" smtClean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NO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---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SPRP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mic Sans MS"/>
                          <a:cs typeface="Comic Sans MS"/>
                        </a:rPr>
                        <a:t>YES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3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4"/>
          <p:cNvGrpSpPr/>
          <p:nvPr/>
        </p:nvGrpSpPr>
        <p:grpSpPr>
          <a:xfrm>
            <a:off x="2699792" y="980728"/>
            <a:ext cx="5040560" cy="432048"/>
            <a:chOff x="1979712" y="1772816"/>
            <a:chExt cx="5040560" cy="432048"/>
          </a:xfrm>
        </p:grpSpPr>
        <p:sp>
          <p:nvSpPr>
            <p:cNvPr id="26" name="Rectangle 25"/>
            <p:cNvSpPr/>
            <p:nvPr/>
          </p:nvSpPr>
          <p:spPr>
            <a:xfrm>
              <a:off x="1979712" y="1772816"/>
              <a:ext cx="5040560" cy="43204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3635896" y="1772816"/>
              <a:ext cx="0" cy="4320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220072" y="1772816"/>
              <a:ext cx="0" cy="4320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2595972" y="1794302"/>
              <a:ext cx="5358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m</a:t>
              </a:r>
              <a:r>
                <a:rPr lang="en-US" sz="2000" baseline="-25000" dirty="0" smtClean="0">
                  <a:sym typeface="Symbol"/>
                </a:rPr>
                <a:t>1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  <p:sp>
          <p:nvSpPr>
            <p:cNvPr id="35" name="Text Box 7"/>
            <p:cNvSpPr txBox="1">
              <a:spLocks noChangeArrowheads="1"/>
            </p:cNvSpPr>
            <p:nvPr/>
          </p:nvSpPr>
          <p:spPr bwMode="auto">
            <a:xfrm>
              <a:off x="4252156" y="1772816"/>
              <a:ext cx="5358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m</a:t>
              </a:r>
              <a:r>
                <a:rPr lang="en-US" sz="2000" baseline="-25000" dirty="0">
                  <a:sym typeface="Symbol"/>
                </a:rPr>
                <a:t>2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  <p:sp>
          <p:nvSpPr>
            <p:cNvPr id="37" name="Text Box 7"/>
            <p:cNvSpPr txBox="1">
              <a:spLocks noChangeArrowheads="1"/>
            </p:cNvSpPr>
            <p:nvPr/>
          </p:nvSpPr>
          <p:spPr bwMode="auto">
            <a:xfrm>
              <a:off x="5868144" y="1772816"/>
              <a:ext cx="5358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m</a:t>
              </a:r>
              <a:r>
                <a:rPr lang="en-US" sz="2000" baseline="-25000" dirty="0" smtClean="0">
                  <a:sym typeface="Symbol"/>
                </a:rPr>
                <a:t>3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</p:grp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1547664" y="980728"/>
            <a:ext cx="5358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ym typeface="Symbol"/>
              </a:rPr>
              <a:t>m</a:t>
            </a:r>
            <a:endParaRPr lang="en-US" sz="2000" baseline="-25000" dirty="0" smtClean="0">
              <a:solidFill>
                <a:srgbClr val="0000FF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939516" y="1191817"/>
            <a:ext cx="61626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76"/>
          <p:cNvGrpSpPr/>
          <p:nvPr/>
        </p:nvGrpSpPr>
        <p:grpSpPr>
          <a:xfrm>
            <a:off x="1713384" y="2636912"/>
            <a:ext cx="914400" cy="504056"/>
            <a:chOff x="705272" y="3068960"/>
            <a:chExt cx="914400" cy="504056"/>
          </a:xfrm>
        </p:grpSpPr>
        <p:sp>
          <p:nvSpPr>
            <p:cNvPr id="71" name="Rectangle 70"/>
            <p:cNvSpPr/>
            <p:nvPr/>
          </p:nvSpPr>
          <p:spPr>
            <a:xfrm>
              <a:off x="705272" y="3068960"/>
              <a:ext cx="91440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omic Sans MS" panose="030F0702030302020204" pitchFamily="66" charset="0"/>
              </a:endParaRPr>
            </a:p>
          </p:txBody>
        </p:sp>
        <p:sp>
          <p:nvSpPr>
            <p:cNvPr id="72" name="Text Box 7"/>
            <p:cNvSpPr txBox="1">
              <a:spLocks noChangeArrowheads="1"/>
            </p:cNvSpPr>
            <p:nvPr/>
          </p:nvSpPr>
          <p:spPr bwMode="auto">
            <a:xfrm>
              <a:off x="827584" y="3100898"/>
              <a:ext cx="7200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Gen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4" name="Group 77"/>
          <p:cNvGrpSpPr/>
          <p:nvPr/>
        </p:nvGrpSpPr>
        <p:grpSpPr>
          <a:xfrm>
            <a:off x="1835696" y="2204864"/>
            <a:ext cx="4752528" cy="432048"/>
            <a:chOff x="1187624" y="2492896"/>
            <a:chExt cx="4752528" cy="432048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1187624" y="2492896"/>
              <a:ext cx="47525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2555776" y="2492896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4211960" y="2492896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5940152" y="2492896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1187624" y="2492896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 Box 7"/>
          <p:cNvSpPr txBox="1">
            <a:spLocks noChangeArrowheads="1"/>
          </p:cNvSpPr>
          <p:nvPr/>
        </p:nvSpPr>
        <p:spPr bwMode="auto">
          <a:xfrm>
            <a:off x="1803884" y="2204864"/>
            <a:ext cx="5358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ym typeface="Symbol"/>
              </a:rPr>
              <a:t>k</a:t>
            </a:r>
            <a:endParaRPr lang="en-US" sz="2000" baseline="-25000" dirty="0" smtClean="0">
              <a:solidFill>
                <a:srgbClr val="0000FF"/>
              </a:solidFill>
            </a:endParaRPr>
          </a:p>
        </p:txBody>
      </p:sp>
      <p:pic>
        <p:nvPicPr>
          <p:cNvPr id="2050" name="Picture 2" descr="https://encrypted-tbn0.gstatic.com/images?q=tbn:ANd9GcQxHMoOydLUvL6F7c-Mbo5t85iqunS-YHMpPEE4HWBwac4Fq-lc8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3140968"/>
            <a:ext cx="576064" cy="576064"/>
          </a:xfrm>
          <a:prstGeom prst="rect">
            <a:avLst/>
          </a:prstGeom>
          <a:noFill/>
        </p:spPr>
      </p:pic>
      <p:cxnSp>
        <p:nvCxnSpPr>
          <p:cNvPr id="83" name="Straight Arrow Connector 82"/>
          <p:cNvCxnSpPr/>
          <p:nvPr/>
        </p:nvCxnSpPr>
        <p:spPr>
          <a:xfrm>
            <a:off x="3563888" y="1412776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50"/>
          <p:cNvGrpSpPr/>
          <p:nvPr/>
        </p:nvGrpSpPr>
        <p:grpSpPr>
          <a:xfrm>
            <a:off x="3131840" y="2471696"/>
            <a:ext cx="1031540" cy="669272"/>
            <a:chOff x="2483768" y="2759728"/>
            <a:chExt cx="1031540" cy="669272"/>
          </a:xfrm>
        </p:grpSpPr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83768" y="2759728"/>
              <a:ext cx="720080" cy="669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6" name="Text Box 7"/>
            <p:cNvSpPr txBox="1">
              <a:spLocks noChangeArrowheads="1"/>
            </p:cNvSpPr>
            <p:nvPr/>
          </p:nvSpPr>
          <p:spPr bwMode="auto">
            <a:xfrm>
              <a:off x="3131840" y="2924944"/>
              <a:ext cx="3834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F</a:t>
              </a:r>
              <a:endParaRPr lang="en-US" sz="2000" baseline="-25000" dirty="0" smtClean="0">
                <a:solidFill>
                  <a:srgbClr val="FF0000"/>
                </a:solidFill>
              </a:endParaRPr>
            </a:p>
          </p:txBody>
        </p:sp>
      </p:grpSp>
      <p:sp>
        <p:nvSpPr>
          <p:cNvPr id="48" name="Text Box 7"/>
          <p:cNvSpPr txBox="1">
            <a:spLocks noChangeArrowheads="1"/>
          </p:cNvSpPr>
          <p:nvPr/>
        </p:nvSpPr>
        <p:spPr bwMode="auto">
          <a:xfrm>
            <a:off x="3396444" y="1804754"/>
            <a:ext cx="3834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ym typeface="Symbol"/>
              </a:rPr>
              <a:t></a:t>
            </a:r>
            <a:endParaRPr lang="en-US" sz="2000" baseline="-25000" dirty="0" smtClean="0"/>
          </a:p>
        </p:txBody>
      </p: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5052628" y="1772816"/>
            <a:ext cx="3834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ym typeface="Symbol"/>
              </a:rPr>
              <a:t></a:t>
            </a:r>
            <a:endParaRPr lang="en-US" sz="2000" baseline="-25000" dirty="0" smtClean="0"/>
          </a:p>
        </p:txBody>
      </p:sp>
      <p:sp>
        <p:nvSpPr>
          <p:cNvPr id="50" name="Text Box 7"/>
          <p:cNvSpPr txBox="1">
            <a:spLocks noChangeArrowheads="1"/>
          </p:cNvSpPr>
          <p:nvPr/>
        </p:nvSpPr>
        <p:spPr bwMode="auto">
          <a:xfrm>
            <a:off x="6780820" y="1804754"/>
            <a:ext cx="3834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ym typeface="Symbol"/>
              </a:rPr>
              <a:t></a:t>
            </a:r>
            <a:endParaRPr lang="en-US" sz="2000" baseline="-25000" dirty="0" smtClean="0"/>
          </a:p>
        </p:txBody>
      </p:sp>
      <p:grpSp>
        <p:nvGrpSpPr>
          <p:cNvPr id="6" name="Group 51"/>
          <p:cNvGrpSpPr/>
          <p:nvPr/>
        </p:nvGrpSpPr>
        <p:grpSpPr>
          <a:xfrm>
            <a:off x="4764596" y="2471696"/>
            <a:ext cx="1031540" cy="669272"/>
            <a:chOff x="2483768" y="2759728"/>
            <a:chExt cx="1031540" cy="669272"/>
          </a:xfrm>
        </p:grpSpPr>
        <p:pic>
          <p:nvPicPr>
            <p:cNvPr id="53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83768" y="2759728"/>
              <a:ext cx="720080" cy="669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" name="Text Box 7"/>
            <p:cNvSpPr txBox="1">
              <a:spLocks noChangeArrowheads="1"/>
            </p:cNvSpPr>
            <p:nvPr/>
          </p:nvSpPr>
          <p:spPr bwMode="auto">
            <a:xfrm>
              <a:off x="3131840" y="2924944"/>
              <a:ext cx="3834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F</a:t>
              </a:r>
              <a:endParaRPr lang="en-US" sz="2000" baseline="-25000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Group 57"/>
          <p:cNvGrpSpPr/>
          <p:nvPr/>
        </p:nvGrpSpPr>
        <p:grpSpPr>
          <a:xfrm>
            <a:off x="6492788" y="2471696"/>
            <a:ext cx="1031540" cy="669272"/>
            <a:chOff x="2483768" y="2759728"/>
            <a:chExt cx="1031540" cy="669272"/>
          </a:xfrm>
        </p:grpSpPr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83768" y="2759728"/>
              <a:ext cx="720080" cy="669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0" name="Text Box 7"/>
            <p:cNvSpPr txBox="1">
              <a:spLocks noChangeArrowheads="1"/>
            </p:cNvSpPr>
            <p:nvPr/>
          </p:nvSpPr>
          <p:spPr bwMode="auto">
            <a:xfrm>
              <a:off x="3131840" y="2924944"/>
              <a:ext cx="3834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F</a:t>
              </a:r>
              <a:endParaRPr lang="en-US" sz="2000" baseline="-25000" dirty="0" smtClean="0">
                <a:solidFill>
                  <a:srgbClr val="FF0000"/>
                </a:solidFill>
              </a:endParaRPr>
            </a:p>
          </p:txBody>
        </p:sp>
      </p:grpSp>
      <p:cxnSp>
        <p:nvCxnSpPr>
          <p:cNvPr id="61" name="Straight Arrow Connector 60"/>
          <p:cNvCxnSpPr/>
          <p:nvPr/>
        </p:nvCxnSpPr>
        <p:spPr>
          <a:xfrm>
            <a:off x="3563888" y="2132856"/>
            <a:ext cx="0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7"/>
          <p:cNvSpPr txBox="1">
            <a:spLocks noChangeArrowheads="1"/>
          </p:cNvSpPr>
          <p:nvPr/>
        </p:nvSpPr>
        <p:spPr bwMode="auto">
          <a:xfrm>
            <a:off x="827584" y="1804754"/>
            <a:ext cx="5358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ym typeface="Symbol"/>
              </a:rPr>
              <a:t>IV</a:t>
            </a:r>
            <a:endParaRPr lang="en-US" sz="2000" baseline="-25000" dirty="0" smtClean="0">
              <a:solidFill>
                <a:srgbClr val="0000FF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1331640" y="1988840"/>
            <a:ext cx="21602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043608" y="2276872"/>
            <a:ext cx="0" cy="12241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Box 7"/>
          <p:cNvSpPr txBox="1">
            <a:spLocks noChangeArrowheads="1"/>
          </p:cNvSpPr>
          <p:nvPr/>
        </p:nvSpPr>
        <p:spPr bwMode="auto">
          <a:xfrm>
            <a:off x="2627784" y="3676962"/>
            <a:ext cx="18638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ym typeface="Symbol"/>
              </a:rPr>
              <a:t>c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= </a:t>
            </a:r>
            <a:r>
              <a:rPr lang="en-US" dirty="0" err="1" smtClean="0">
                <a:sym typeface="Symbol"/>
              </a:rPr>
              <a:t>F</a:t>
            </a:r>
            <a:r>
              <a:rPr lang="en-US" baseline="-25000" dirty="0" err="1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(m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c</a:t>
            </a:r>
            <a:r>
              <a:rPr lang="en-US" baseline="-25000" dirty="0" smtClean="0">
                <a:sym typeface="Symbol"/>
              </a:rPr>
              <a:t>0</a:t>
            </a:r>
            <a:r>
              <a:rPr lang="en-US" dirty="0" smtClean="0">
                <a:sym typeface="Symbol"/>
              </a:rPr>
              <a:t>)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sp>
        <p:nvSpPr>
          <p:cNvPr id="80" name="Text Box 7"/>
          <p:cNvSpPr txBox="1">
            <a:spLocks noChangeArrowheads="1"/>
          </p:cNvSpPr>
          <p:nvPr/>
        </p:nvSpPr>
        <p:spPr bwMode="auto">
          <a:xfrm>
            <a:off x="827584" y="3573016"/>
            <a:ext cx="4956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ym typeface="Symbol"/>
              </a:rPr>
              <a:t>c</a:t>
            </a:r>
            <a:r>
              <a:rPr lang="en-US" sz="2000" baseline="-25000" dirty="0" smtClean="0">
                <a:sym typeface="Symbol"/>
              </a:rPr>
              <a:t>0</a:t>
            </a:r>
            <a:r>
              <a:rPr lang="en-US" sz="2000" dirty="0" smtClean="0">
                <a:sym typeface="Symbol"/>
              </a:rPr>
              <a:t> </a:t>
            </a:r>
            <a:endParaRPr lang="en-US" sz="2000" baseline="-25000" dirty="0" smtClean="0">
              <a:solidFill>
                <a:srgbClr val="0000FF"/>
              </a:solidFill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3491880" y="3140968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5220072" y="1412776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08"/>
          <p:cNvGrpSpPr/>
          <p:nvPr/>
        </p:nvGrpSpPr>
        <p:grpSpPr>
          <a:xfrm>
            <a:off x="3491880" y="1988840"/>
            <a:ext cx="1656184" cy="1440160"/>
            <a:chOff x="2843808" y="2276872"/>
            <a:chExt cx="1656184" cy="1440160"/>
          </a:xfrm>
        </p:grpSpPr>
        <p:cxnSp>
          <p:nvCxnSpPr>
            <p:cNvPr id="99" name="Straight Arrow Connector 98"/>
            <p:cNvCxnSpPr/>
            <p:nvPr/>
          </p:nvCxnSpPr>
          <p:spPr>
            <a:xfrm>
              <a:off x="2843808" y="3717032"/>
              <a:ext cx="9361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>
              <a:off x="3779912" y="2276872"/>
              <a:ext cx="0" cy="14401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3779912" y="2276872"/>
              <a:ext cx="7200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Straight Arrow Connector 109"/>
          <p:cNvCxnSpPr/>
          <p:nvPr/>
        </p:nvCxnSpPr>
        <p:spPr>
          <a:xfrm>
            <a:off x="5220072" y="2060848"/>
            <a:ext cx="0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Box 7"/>
          <p:cNvSpPr txBox="1">
            <a:spLocks noChangeArrowheads="1"/>
          </p:cNvSpPr>
          <p:nvPr/>
        </p:nvSpPr>
        <p:spPr bwMode="auto">
          <a:xfrm>
            <a:off x="4436368" y="3645024"/>
            <a:ext cx="18638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ym typeface="Symbol"/>
              </a:rPr>
              <a:t>c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= </a:t>
            </a:r>
            <a:r>
              <a:rPr lang="en-US" dirty="0" err="1" smtClean="0">
                <a:sym typeface="Symbol"/>
              </a:rPr>
              <a:t>F</a:t>
            </a:r>
            <a:r>
              <a:rPr lang="en-US" baseline="-25000" dirty="0" err="1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(m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c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)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5148064" y="3140968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113"/>
          <p:cNvGrpSpPr/>
          <p:nvPr/>
        </p:nvGrpSpPr>
        <p:grpSpPr>
          <a:xfrm>
            <a:off x="5148064" y="1988840"/>
            <a:ext cx="1656184" cy="1440160"/>
            <a:chOff x="2843808" y="2276872"/>
            <a:chExt cx="1656184" cy="1440160"/>
          </a:xfrm>
        </p:grpSpPr>
        <p:cxnSp>
          <p:nvCxnSpPr>
            <p:cNvPr id="115" name="Straight Arrow Connector 114"/>
            <p:cNvCxnSpPr/>
            <p:nvPr/>
          </p:nvCxnSpPr>
          <p:spPr>
            <a:xfrm>
              <a:off x="2843808" y="3717032"/>
              <a:ext cx="9361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3779912" y="2276872"/>
              <a:ext cx="0" cy="14401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3779912" y="2276872"/>
              <a:ext cx="7200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8" name="Straight Arrow Connector 117"/>
          <p:cNvCxnSpPr/>
          <p:nvPr/>
        </p:nvCxnSpPr>
        <p:spPr>
          <a:xfrm>
            <a:off x="6948264" y="1412776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6948264" y="2060848"/>
            <a:ext cx="0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 Box 7"/>
          <p:cNvSpPr txBox="1">
            <a:spLocks noChangeArrowheads="1"/>
          </p:cNvSpPr>
          <p:nvPr/>
        </p:nvSpPr>
        <p:spPr bwMode="auto">
          <a:xfrm>
            <a:off x="6164560" y="3645024"/>
            <a:ext cx="18638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ym typeface="Symbol"/>
              </a:rPr>
              <a:t>c</a:t>
            </a:r>
            <a:r>
              <a:rPr lang="en-US" baseline="-25000" dirty="0" smtClean="0">
                <a:sym typeface="Symbol"/>
              </a:rPr>
              <a:t>3</a:t>
            </a:r>
            <a:r>
              <a:rPr lang="en-US" dirty="0" smtClean="0">
                <a:sym typeface="Symbol"/>
              </a:rPr>
              <a:t> = </a:t>
            </a:r>
            <a:r>
              <a:rPr lang="en-US" dirty="0" err="1" smtClean="0">
                <a:sym typeface="Symbol"/>
              </a:rPr>
              <a:t>F</a:t>
            </a:r>
            <a:r>
              <a:rPr lang="en-US" baseline="-25000" dirty="0" err="1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(m</a:t>
            </a:r>
            <a:r>
              <a:rPr lang="en-US" baseline="-25000" dirty="0" smtClean="0">
                <a:sym typeface="Symbol"/>
              </a:rPr>
              <a:t>3</a:t>
            </a:r>
            <a:r>
              <a:rPr lang="en-US" dirty="0" smtClean="0">
                <a:sym typeface="Symbol"/>
              </a:rPr>
              <a:t>c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)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6876256" y="3140968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Picture 2" descr="https://encrypted-tbn0.gstatic.com/images?q=tbn:ANd9GcQxHMoOydLUvL6F7c-Mbo5t85iqunS-YHMpPEE4HWBwac4Fq-lc8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124744"/>
            <a:ext cx="576064" cy="576064"/>
          </a:xfrm>
          <a:prstGeom prst="rect">
            <a:avLst/>
          </a:prstGeom>
          <a:noFill/>
        </p:spPr>
      </p:pic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107504" y="4293096"/>
            <a:ext cx="71287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000" dirty="0" smtClean="0">
                <a:sym typeface="Symbol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sym typeface="Symbol"/>
              </a:rPr>
              <a:t>Choosing  distinct IV </a:t>
            </a:r>
            <a:r>
              <a:rPr lang="en-US" sz="2000" dirty="0" smtClean="0">
                <a:sym typeface="Symbol"/>
              </a:rPr>
              <a:t>enough ? Can save randomness</a:t>
            </a:r>
            <a:endParaRPr lang="en-US" sz="2000" baseline="-25000" dirty="0" smtClean="0">
              <a:solidFill>
                <a:srgbClr val="0000FF"/>
              </a:solidFill>
            </a:endParaRPr>
          </a:p>
        </p:txBody>
      </p:sp>
      <p:sp>
        <p:nvSpPr>
          <p:cNvPr id="64" name="Rectangle 2"/>
          <p:cNvSpPr txBox="1">
            <a:spLocks noChangeArrowheads="1"/>
          </p:cNvSpPr>
          <p:nvPr/>
        </p:nvSpPr>
        <p:spPr>
          <a:xfrm>
            <a:off x="-36512" y="44624"/>
            <a:ext cx="9865096" cy="57606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300" kern="0" dirty="0" smtClean="0">
                <a:solidFill>
                  <a:srgbClr val="009900"/>
                </a:solidFill>
                <a:ea typeface="+mj-ea"/>
                <a:cs typeface="+mj-cs"/>
              </a:rPr>
              <a:t>IV Misuse in CBC Mode</a:t>
            </a:r>
            <a:endParaRPr lang="en-US" sz="3300" kern="0" dirty="0">
              <a:solidFill>
                <a:srgbClr val="009900"/>
              </a:solidFill>
              <a:ea typeface="+mj-ea"/>
              <a:cs typeface="+mj-cs"/>
            </a:endParaRPr>
          </a:p>
        </p:txBody>
      </p:sp>
      <p:sp>
        <p:nvSpPr>
          <p:cNvPr id="77" name="Text Box 7"/>
          <p:cNvSpPr txBox="1">
            <a:spLocks noChangeArrowheads="1"/>
          </p:cNvSpPr>
          <p:nvPr/>
        </p:nvSpPr>
        <p:spPr bwMode="auto">
          <a:xfrm>
            <a:off x="107504" y="4725143"/>
            <a:ext cx="79208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000" dirty="0" smtClean="0">
                <a:sym typeface="Symbol"/>
              </a:rPr>
              <a:t> Unfortunately this version of CBC mode is </a:t>
            </a:r>
            <a:r>
              <a:rPr lang="en-US" sz="2000" dirty="0" smtClean="0">
                <a:solidFill>
                  <a:srgbClr val="0000FF"/>
                </a:solidFill>
                <a:sym typeface="Symbol"/>
              </a:rPr>
              <a:t>not </a:t>
            </a:r>
            <a:r>
              <a:rPr lang="en-US" sz="2000" dirty="0" err="1" smtClean="0">
                <a:solidFill>
                  <a:srgbClr val="0000FF"/>
                </a:solidFill>
                <a:sym typeface="Symbol"/>
              </a:rPr>
              <a:t>cpa</a:t>
            </a:r>
            <a:r>
              <a:rPr lang="en-US" sz="2000" dirty="0" smtClean="0">
                <a:solidFill>
                  <a:srgbClr val="0000FF"/>
                </a:solidFill>
                <a:sym typeface="Symbol"/>
              </a:rPr>
              <a:t>-secure.</a:t>
            </a:r>
            <a:endParaRPr lang="en-US" sz="2000" baseline="-25000" dirty="0" smtClean="0">
              <a:solidFill>
                <a:srgbClr val="0000FF"/>
              </a:solidFill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0" y="4077072"/>
            <a:ext cx="91805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 Box 7"/>
          <p:cNvSpPr txBox="1">
            <a:spLocks noChangeArrowheads="1"/>
          </p:cNvSpPr>
          <p:nvPr/>
        </p:nvSpPr>
        <p:spPr bwMode="auto">
          <a:xfrm>
            <a:off x="107504" y="5189130"/>
            <a:ext cx="19760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000" smtClean="0">
                <a:sym typeface="Symbol"/>
              </a:rPr>
              <a:t> Attack?</a:t>
            </a:r>
            <a:endParaRPr lang="en-US" sz="2000" baseline="-25000" dirty="0" smtClean="0">
              <a:solidFill>
                <a:srgbClr val="0000FF"/>
              </a:solidFill>
            </a:endParaRPr>
          </a:p>
        </p:txBody>
      </p:sp>
      <p:sp>
        <p:nvSpPr>
          <p:cNvPr id="82" name="Text Box 7"/>
          <p:cNvSpPr txBox="1">
            <a:spLocks noChangeArrowheads="1"/>
          </p:cNvSpPr>
          <p:nvPr/>
        </p:nvSpPr>
        <p:spPr bwMode="auto">
          <a:xfrm>
            <a:off x="2235932" y="5189130"/>
            <a:ext cx="61524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ym typeface="Symbol"/>
              </a:rPr>
              <a:t>Send m</a:t>
            </a:r>
            <a:r>
              <a:rPr lang="en-US" sz="2000" baseline="-25000" dirty="0" smtClean="0">
                <a:sym typeface="Symbol"/>
              </a:rPr>
              <a:t>0</a:t>
            </a:r>
            <a:r>
              <a:rPr lang="en-US" sz="2000" dirty="0" smtClean="0">
                <a:sym typeface="Symbol"/>
              </a:rPr>
              <a:t>+1 in the </a:t>
            </a:r>
            <a:r>
              <a:rPr lang="en-US" sz="2000" smtClean="0">
                <a:sym typeface="Symbol"/>
              </a:rPr>
              <a:t>post-challenge training phase</a:t>
            </a:r>
            <a:endParaRPr lang="en-US" sz="2000" baseline="-25000" dirty="0" smtClean="0">
              <a:solidFill>
                <a:srgbClr val="0000FF"/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98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7" grpId="0"/>
      <p:bldP spid="75" grpId="0"/>
      <p:bldP spid="8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4"/>
          <p:cNvGrpSpPr/>
          <p:nvPr/>
        </p:nvGrpSpPr>
        <p:grpSpPr>
          <a:xfrm>
            <a:off x="2699792" y="980728"/>
            <a:ext cx="5040560" cy="432048"/>
            <a:chOff x="1979712" y="1772816"/>
            <a:chExt cx="5040560" cy="432048"/>
          </a:xfrm>
        </p:grpSpPr>
        <p:sp>
          <p:nvSpPr>
            <p:cNvPr id="26" name="Rectangle 25"/>
            <p:cNvSpPr/>
            <p:nvPr/>
          </p:nvSpPr>
          <p:spPr>
            <a:xfrm>
              <a:off x="1979712" y="1772816"/>
              <a:ext cx="5040560" cy="43204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3635896" y="1772816"/>
              <a:ext cx="0" cy="4320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220072" y="1772816"/>
              <a:ext cx="0" cy="4320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2595972" y="1794302"/>
              <a:ext cx="5358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m</a:t>
              </a:r>
              <a:r>
                <a:rPr lang="en-US" sz="2000" baseline="-25000" dirty="0" smtClean="0">
                  <a:sym typeface="Symbol"/>
                </a:rPr>
                <a:t>1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  <p:sp>
          <p:nvSpPr>
            <p:cNvPr id="35" name="Text Box 7"/>
            <p:cNvSpPr txBox="1">
              <a:spLocks noChangeArrowheads="1"/>
            </p:cNvSpPr>
            <p:nvPr/>
          </p:nvSpPr>
          <p:spPr bwMode="auto">
            <a:xfrm>
              <a:off x="4252156" y="1772816"/>
              <a:ext cx="5358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m</a:t>
              </a:r>
              <a:r>
                <a:rPr lang="en-US" sz="2000" baseline="-25000" dirty="0">
                  <a:sym typeface="Symbol"/>
                </a:rPr>
                <a:t>2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  <p:sp>
          <p:nvSpPr>
            <p:cNvPr id="37" name="Text Box 7"/>
            <p:cNvSpPr txBox="1">
              <a:spLocks noChangeArrowheads="1"/>
            </p:cNvSpPr>
            <p:nvPr/>
          </p:nvSpPr>
          <p:spPr bwMode="auto">
            <a:xfrm>
              <a:off x="5868144" y="1772816"/>
              <a:ext cx="5358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m</a:t>
              </a:r>
              <a:r>
                <a:rPr lang="en-US" sz="2000" baseline="-25000" dirty="0" smtClean="0">
                  <a:sym typeface="Symbol"/>
                </a:rPr>
                <a:t>3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</p:grp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1547664" y="980728"/>
            <a:ext cx="5358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ym typeface="Symbol"/>
              </a:rPr>
              <a:t>m</a:t>
            </a:r>
            <a:endParaRPr lang="en-US" sz="2000" baseline="-25000" dirty="0" smtClean="0">
              <a:solidFill>
                <a:srgbClr val="0000FF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939516" y="1191817"/>
            <a:ext cx="61626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76"/>
          <p:cNvGrpSpPr/>
          <p:nvPr/>
        </p:nvGrpSpPr>
        <p:grpSpPr>
          <a:xfrm>
            <a:off x="1713384" y="2636912"/>
            <a:ext cx="914400" cy="504056"/>
            <a:chOff x="705272" y="3068960"/>
            <a:chExt cx="914400" cy="504056"/>
          </a:xfrm>
        </p:grpSpPr>
        <p:sp>
          <p:nvSpPr>
            <p:cNvPr id="71" name="Rectangle 70"/>
            <p:cNvSpPr/>
            <p:nvPr/>
          </p:nvSpPr>
          <p:spPr>
            <a:xfrm>
              <a:off x="705272" y="3068960"/>
              <a:ext cx="91440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omic Sans MS" panose="030F0702030302020204" pitchFamily="66" charset="0"/>
              </a:endParaRPr>
            </a:p>
          </p:txBody>
        </p:sp>
        <p:sp>
          <p:nvSpPr>
            <p:cNvPr id="72" name="Text Box 7"/>
            <p:cNvSpPr txBox="1">
              <a:spLocks noChangeArrowheads="1"/>
            </p:cNvSpPr>
            <p:nvPr/>
          </p:nvSpPr>
          <p:spPr bwMode="auto">
            <a:xfrm>
              <a:off x="827584" y="3100898"/>
              <a:ext cx="7200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Gen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4" name="Group 77"/>
          <p:cNvGrpSpPr/>
          <p:nvPr/>
        </p:nvGrpSpPr>
        <p:grpSpPr>
          <a:xfrm>
            <a:off x="1835696" y="2204864"/>
            <a:ext cx="4752528" cy="432048"/>
            <a:chOff x="1187624" y="2492896"/>
            <a:chExt cx="4752528" cy="432048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1187624" y="2492896"/>
              <a:ext cx="47525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2555776" y="2492896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4211960" y="2492896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5940152" y="2492896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1187624" y="2492896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 Box 7"/>
          <p:cNvSpPr txBox="1">
            <a:spLocks noChangeArrowheads="1"/>
          </p:cNvSpPr>
          <p:nvPr/>
        </p:nvSpPr>
        <p:spPr bwMode="auto">
          <a:xfrm>
            <a:off x="1803884" y="2204864"/>
            <a:ext cx="5358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ym typeface="Symbol"/>
              </a:rPr>
              <a:t>k</a:t>
            </a:r>
            <a:endParaRPr lang="en-US" sz="2000" baseline="-25000" dirty="0" smtClean="0">
              <a:solidFill>
                <a:srgbClr val="0000FF"/>
              </a:solidFill>
            </a:endParaRPr>
          </a:p>
        </p:txBody>
      </p:sp>
      <p:pic>
        <p:nvPicPr>
          <p:cNvPr id="2050" name="Picture 2" descr="https://encrypted-tbn0.gstatic.com/images?q=tbn:ANd9GcQxHMoOydLUvL6F7c-Mbo5t85iqunS-YHMpPEE4HWBwac4Fq-lc8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3140968"/>
            <a:ext cx="576064" cy="576064"/>
          </a:xfrm>
          <a:prstGeom prst="rect">
            <a:avLst/>
          </a:prstGeom>
          <a:noFill/>
        </p:spPr>
      </p:pic>
      <p:cxnSp>
        <p:nvCxnSpPr>
          <p:cNvPr id="83" name="Straight Arrow Connector 82"/>
          <p:cNvCxnSpPr/>
          <p:nvPr/>
        </p:nvCxnSpPr>
        <p:spPr>
          <a:xfrm>
            <a:off x="3563888" y="1412776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50"/>
          <p:cNvGrpSpPr/>
          <p:nvPr/>
        </p:nvGrpSpPr>
        <p:grpSpPr>
          <a:xfrm>
            <a:off x="3131840" y="2471696"/>
            <a:ext cx="1031540" cy="669272"/>
            <a:chOff x="2483768" y="2759728"/>
            <a:chExt cx="1031540" cy="669272"/>
          </a:xfrm>
        </p:grpSpPr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83768" y="2759728"/>
              <a:ext cx="720080" cy="669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6" name="Text Box 7"/>
            <p:cNvSpPr txBox="1">
              <a:spLocks noChangeArrowheads="1"/>
            </p:cNvSpPr>
            <p:nvPr/>
          </p:nvSpPr>
          <p:spPr bwMode="auto">
            <a:xfrm>
              <a:off x="3131840" y="2924944"/>
              <a:ext cx="3834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F</a:t>
              </a:r>
              <a:endParaRPr lang="en-US" sz="2000" baseline="-25000" dirty="0" smtClean="0">
                <a:solidFill>
                  <a:srgbClr val="FF0000"/>
                </a:solidFill>
              </a:endParaRPr>
            </a:p>
          </p:txBody>
        </p:sp>
      </p:grpSp>
      <p:sp>
        <p:nvSpPr>
          <p:cNvPr id="48" name="Text Box 7"/>
          <p:cNvSpPr txBox="1">
            <a:spLocks noChangeArrowheads="1"/>
          </p:cNvSpPr>
          <p:nvPr/>
        </p:nvSpPr>
        <p:spPr bwMode="auto">
          <a:xfrm>
            <a:off x="3396444" y="1804754"/>
            <a:ext cx="3834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ym typeface="Symbol"/>
              </a:rPr>
              <a:t></a:t>
            </a:r>
            <a:endParaRPr lang="en-US" sz="2000" baseline="-25000" dirty="0" smtClean="0"/>
          </a:p>
        </p:txBody>
      </p: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5052628" y="1772816"/>
            <a:ext cx="3834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ym typeface="Symbol"/>
              </a:rPr>
              <a:t></a:t>
            </a:r>
            <a:endParaRPr lang="en-US" sz="2000" baseline="-25000" dirty="0" smtClean="0"/>
          </a:p>
        </p:txBody>
      </p:sp>
      <p:sp>
        <p:nvSpPr>
          <p:cNvPr id="50" name="Text Box 7"/>
          <p:cNvSpPr txBox="1">
            <a:spLocks noChangeArrowheads="1"/>
          </p:cNvSpPr>
          <p:nvPr/>
        </p:nvSpPr>
        <p:spPr bwMode="auto">
          <a:xfrm>
            <a:off x="6780820" y="1804754"/>
            <a:ext cx="3834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ym typeface="Symbol"/>
              </a:rPr>
              <a:t></a:t>
            </a:r>
            <a:endParaRPr lang="en-US" sz="2000" baseline="-25000" dirty="0" smtClean="0"/>
          </a:p>
        </p:txBody>
      </p:sp>
      <p:grpSp>
        <p:nvGrpSpPr>
          <p:cNvPr id="6" name="Group 51"/>
          <p:cNvGrpSpPr/>
          <p:nvPr/>
        </p:nvGrpSpPr>
        <p:grpSpPr>
          <a:xfrm>
            <a:off x="4764596" y="2471696"/>
            <a:ext cx="1031540" cy="669272"/>
            <a:chOff x="2483768" y="2759728"/>
            <a:chExt cx="1031540" cy="669272"/>
          </a:xfrm>
        </p:grpSpPr>
        <p:pic>
          <p:nvPicPr>
            <p:cNvPr id="53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83768" y="2759728"/>
              <a:ext cx="720080" cy="669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" name="Text Box 7"/>
            <p:cNvSpPr txBox="1">
              <a:spLocks noChangeArrowheads="1"/>
            </p:cNvSpPr>
            <p:nvPr/>
          </p:nvSpPr>
          <p:spPr bwMode="auto">
            <a:xfrm>
              <a:off x="3131840" y="2924944"/>
              <a:ext cx="3834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F</a:t>
              </a:r>
              <a:endParaRPr lang="en-US" sz="2000" baseline="-25000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Group 57"/>
          <p:cNvGrpSpPr/>
          <p:nvPr/>
        </p:nvGrpSpPr>
        <p:grpSpPr>
          <a:xfrm>
            <a:off x="6492788" y="2471696"/>
            <a:ext cx="1031540" cy="669272"/>
            <a:chOff x="2483768" y="2759728"/>
            <a:chExt cx="1031540" cy="669272"/>
          </a:xfrm>
        </p:grpSpPr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83768" y="2759728"/>
              <a:ext cx="720080" cy="669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0" name="Text Box 7"/>
            <p:cNvSpPr txBox="1">
              <a:spLocks noChangeArrowheads="1"/>
            </p:cNvSpPr>
            <p:nvPr/>
          </p:nvSpPr>
          <p:spPr bwMode="auto">
            <a:xfrm>
              <a:off x="3131840" y="2924944"/>
              <a:ext cx="3834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F</a:t>
              </a:r>
              <a:endParaRPr lang="en-US" sz="2000" baseline="-25000" dirty="0" smtClean="0">
                <a:solidFill>
                  <a:srgbClr val="FF0000"/>
                </a:solidFill>
              </a:endParaRPr>
            </a:p>
          </p:txBody>
        </p:sp>
      </p:grpSp>
      <p:cxnSp>
        <p:nvCxnSpPr>
          <p:cNvPr id="61" name="Straight Arrow Connector 60"/>
          <p:cNvCxnSpPr/>
          <p:nvPr/>
        </p:nvCxnSpPr>
        <p:spPr>
          <a:xfrm>
            <a:off x="3563888" y="2132856"/>
            <a:ext cx="0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7"/>
          <p:cNvSpPr txBox="1">
            <a:spLocks noChangeArrowheads="1"/>
          </p:cNvSpPr>
          <p:nvPr/>
        </p:nvSpPr>
        <p:spPr bwMode="auto">
          <a:xfrm>
            <a:off x="827584" y="1804754"/>
            <a:ext cx="5358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ym typeface="Symbol"/>
              </a:rPr>
              <a:t>IV</a:t>
            </a:r>
            <a:endParaRPr lang="en-US" sz="2000" baseline="-25000" dirty="0" smtClean="0">
              <a:solidFill>
                <a:srgbClr val="0000FF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1331640" y="1988840"/>
            <a:ext cx="21602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043608" y="2276872"/>
            <a:ext cx="0" cy="12241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Box 7"/>
          <p:cNvSpPr txBox="1">
            <a:spLocks noChangeArrowheads="1"/>
          </p:cNvSpPr>
          <p:nvPr/>
        </p:nvSpPr>
        <p:spPr bwMode="auto">
          <a:xfrm>
            <a:off x="2627784" y="3676962"/>
            <a:ext cx="18638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ym typeface="Symbol"/>
              </a:rPr>
              <a:t>c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= </a:t>
            </a:r>
            <a:r>
              <a:rPr lang="en-US" dirty="0" err="1" smtClean="0">
                <a:sym typeface="Symbol"/>
              </a:rPr>
              <a:t>F</a:t>
            </a:r>
            <a:r>
              <a:rPr lang="en-US" baseline="-25000" dirty="0" err="1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(m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c</a:t>
            </a:r>
            <a:r>
              <a:rPr lang="en-US" baseline="-25000" dirty="0" smtClean="0">
                <a:sym typeface="Symbol"/>
              </a:rPr>
              <a:t>0</a:t>
            </a:r>
            <a:r>
              <a:rPr lang="en-US" dirty="0" smtClean="0">
                <a:sym typeface="Symbol"/>
              </a:rPr>
              <a:t>)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sp>
        <p:nvSpPr>
          <p:cNvPr id="80" name="Text Box 7"/>
          <p:cNvSpPr txBox="1">
            <a:spLocks noChangeArrowheads="1"/>
          </p:cNvSpPr>
          <p:nvPr/>
        </p:nvSpPr>
        <p:spPr bwMode="auto">
          <a:xfrm>
            <a:off x="827584" y="3573016"/>
            <a:ext cx="4956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ym typeface="Symbol"/>
              </a:rPr>
              <a:t>c</a:t>
            </a:r>
            <a:r>
              <a:rPr lang="en-US" sz="2000" baseline="-25000" dirty="0" smtClean="0">
                <a:sym typeface="Symbol"/>
              </a:rPr>
              <a:t>0</a:t>
            </a:r>
            <a:r>
              <a:rPr lang="en-US" sz="2000" dirty="0" smtClean="0">
                <a:sym typeface="Symbol"/>
              </a:rPr>
              <a:t> </a:t>
            </a:r>
            <a:endParaRPr lang="en-US" sz="2000" baseline="-25000" dirty="0" smtClean="0">
              <a:solidFill>
                <a:srgbClr val="0000FF"/>
              </a:solidFill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3491880" y="3140968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5220072" y="1412776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08"/>
          <p:cNvGrpSpPr/>
          <p:nvPr/>
        </p:nvGrpSpPr>
        <p:grpSpPr>
          <a:xfrm>
            <a:off x="3491880" y="1988840"/>
            <a:ext cx="1656184" cy="1440160"/>
            <a:chOff x="2843808" y="2276872"/>
            <a:chExt cx="1656184" cy="1440160"/>
          </a:xfrm>
        </p:grpSpPr>
        <p:cxnSp>
          <p:nvCxnSpPr>
            <p:cNvPr id="99" name="Straight Arrow Connector 98"/>
            <p:cNvCxnSpPr/>
            <p:nvPr/>
          </p:nvCxnSpPr>
          <p:spPr>
            <a:xfrm>
              <a:off x="2843808" y="3717032"/>
              <a:ext cx="9361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>
              <a:off x="3779912" y="2276872"/>
              <a:ext cx="0" cy="14401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3779912" y="2276872"/>
              <a:ext cx="7200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Straight Arrow Connector 109"/>
          <p:cNvCxnSpPr/>
          <p:nvPr/>
        </p:nvCxnSpPr>
        <p:spPr>
          <a:xfrm>
            <a:off x="5220072" y="2060848"/>
            <a:ext cx="0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Box 7"/>
          <p:cNvSpPr txBox="1">
            <a:spLocks noChangeArrowheads="1"/>
          </p:cNvSpPr>
          <p:nvPr/>
        </p:nvSpPr>
        <p:spPr bwMode="auto">
          <a:xfrm>
            <a:off x="4436368" y="3645024"/>
            <a:ext cx="18638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ym typeface="Symbol"/>
              </a:rPr>
              <a:t>c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= </a:t>
            </a:r>
            <a:r>
              <a:rPr lang="en-US" dirty="0" err="1" smtClean="0">
                <a:sym typeface="Symbol"/>
              </a:rPr>
              <a:t>F</a:t>
            </a:r>
            <a:r>
              <a:rPr lang="en-US" baseline="-25000" dirty="0" err="1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(m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c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)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5148064" y="3140968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113"/>
          <p:cNvGrpSpPr/>
          <p:nvPr/>
        </p:nvGrpSpPr>
        <p:grpSpPr>
          <a:xfrm>
            <a:off x="5148064" y="1988840"/>
            <a:ext cx="1656184" cy="1440160"/>
            <a:chOff x="2843808" y="2276872"/>
            <a:chExt cx="1656184" cy="1440160"/>
          </a:xfrm>
        </p:grpSpPr>
        <p:cxnSp>
          <p:nvCxnSpPr>
            <p:cNvPr id="115" name="Straight Arrow Connector 114"/>
            <p:cNvCxnSpPr/>
            <p:nvPr/>
          </p:nvCxnSpPr>
          <p:spPr>
            <a:xfrm>
              <a:off x="2843808" y="3717032"/>
              <a:ext cx="9361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3779912" y="2276872"/>
              <a:ext cx="0" cy="14401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3779912" y="2276872"/>
              <a:ext cx="7200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8" name="Straight Arrow Connector 117"/>
          <p:cNvCxnSpPr/>
          <p:nvPr/>
        </p:nvCxnSpPr>
        <p:spPr>
          <a:xfrm>
            <a:off x="6948264" y="1412776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6948264" y="2060848"/>
            <a:ext cx="0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 Box 7"/>
          <p:cNvSpPr txBox="1">
            <a:spLocks noChangeArrowheads="1"/>
          </p:cNvSpPr>
          <p:nvPr/>
        </p:nvSpPr>
        <p:spPr bwMode="auto">
          <a:xfrm>
            <a:off x="6164560" y="3645024"/>
            <a:ext cx="18638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ym typeface="Symbol"/>
              </a:rPr>
              <a:t>c</a:t>
            </a:r>
            <a:r>
              <a:rPr lang="en-US" baseline="-25000" dirty="0" smtClean="0">
                <a:sym typeface="Symbol"/>
              </a:rPr>
              <a:t>3</a:t>
            </a:r>
            <a:r>
              <a:rPr lang="en-US" dirty="0" smtClean="0">
                <a:sym typeface="Symbol"/>
              </a:rPr>
              <a:t> = </a:t>
            </a:r>
            <a:r>
              <a:rPr lang="en-US" dirty="0" err="1" smtClean="0">
                <a:sym typeface="Symbol"/>
              </a:rPr>
              <a:t>F</a:t>
            </a:r>
            <a:r>
              <a:rPr lang="en-US" baseline="-25000" dirty="0" err="1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(m</a:t>
            </a:r>
            <a:r>
              <a:rPr lang="en-US" baseline="-25000" dirty="0" smtClean="0">
                <a:sym typeface="Symbol"/>
              </a:rPr>
              <a:t>3</a:t>
            </a:r>
            <a:r>
              <a:rPr lang="en-US" dirty="0" smtClean="0">
                <a:sym typeface="Symbol"/>
              </a:rPr>
              <a:t>c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)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6876256" y="3140968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Picture 2" descr="https://encrypted-tbn0.gstatic.com/images?q=tbn:ANd9GcQxHMoOydLUvL6F7c-Mbo5t85iqunS-YHMpPEE4HWBwac4Fq-lc8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124744"/>
            <a:ext cx="576064" cy="576064"/>
          </a:xfrm>
          <a:prstGeom prst="rect">
            <a:avLst/>
          </a:prstGeom>
          <a:noFill/>
        </p:spPr>
      </p:pic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107504" y="4221088"/>
            <a:ext cx="90364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000000"/>
                </a:solidFill>
                <a:sym typeface="Symbol"/>
              </a:rPr>
              <a:t> Can the last </a:t>
            </a:r>
            <a:r>
              <a:rPr lang="en-US" sz="1600" dirty="0" err="1" smtClean="0">
                <a:solidFill>
                  <a:srgbClr val="000000"/>
                </a:solidFill>
                <a:sym typeface="Symbol"/>
              </a:rPr>
              <a:t>ciphertext</a:t>
            </a:r>
            <a:r>
              <a:rPr lang="en-US" sz="1600" dirty="0" smtClean="0">
                <a:solidFill>
                  <a:srgbClr val="000000"/>
                </a:solidFill>
                <a:sym typeface="Symbol"/>
              </a:rPr>
              <a:t> of previous block act as the IV for next encryption ?</a:t>
            </a:r>
            <a:endParaRPr lang="en-US" sz="1600" baseline="-25000" dirty="0" smtClean="0">
              <a:solidFill>
                <a:srgbClr val="000000"/>
              </a:solidFill>
            </a:endParaRPr>
          </a:p>
        </p:txBody>
      </p:sp>
      <p:sp>
        <p:nvSpPr>
          <p:cNvPr id="64" name="Rectangle 2"/>
          <p:cNvSpPr txBox="1">
            <a:spLocks noChangeArrowheads="1"/>
          </p:cNvSpPr>
          <p:nvPr/>
        </p:nvSpPr>
        <p:spPr>
          <a:xfrm>
            <a:off x="-36512" y="44624"/>
            <a:ext cx="9865096" cy="57606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300" kern="0" dirty="0" smtClean="0">
                <a:solidFill>
                  <a:srgbClr val="009900"/>
                </a:solidFill>
                <a:ea typeface="+mj-ea"/>
                <a:cs typeface="+mj-cs"/>
              </a:rPr>
              <a:t>IV </a:t>
            </a:r>
            <a:r>
              <a:rPr lang="en-US" altLang="zh-CN" sz="3300" kern="0" dirty="0" smtClean="0">
                <a:solidFill>
                  <a:srgbClr val="009900"/>
                </a:solidFill>
                <a:ea typeface="+mj-ea"/>
                <a:cs typeface="+mj-cs"/>
              </a:rPr>
              <a:t>M</a:t>
            </a:r>
            <a:r>
              <a:rPr lang="en-US" sz="3300" kern="0" dirty="0" smtClean="0">
                <a:solidFill>
                  <a:srgbClr val="009900"/>
                </a:solidFill>
                <a:ea typeface="+mj-ea"/>
                <a:cs typeface="+mj-cs"/>
              </a:rPr>
              <a:t>isuse in CBC Mode</a:t>
            </a:r>
            <a:endParaRPr lang="en-US" sz="3300" kern="0" dirty="0">
              <a:solidFill>
                <a:srgbClr val="009900"/>
              </a:solidFill>
              <a:ea typeface="+mj-ea"/>
              <a:cs typeface="+mj-cs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0" y="4077072"/>
            <a:ext cx="91805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 Box 7"/>
          <p:cNvSpPr txBox="1">
            <a:spLocks noChangeArrowheads="1"/>
          </p:cNvSpPr>
          <p:nvPr/>
        </p:nvSpPr>
        <p:spPr bwMode="auto">
          <a:xfrm>
            <a:off x="467544" y="4509120"/>
            <a:ext cx="47525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600" dirty="0" smtClean="0">
                <a:sym typeface="Symbol"/>
              </a:rPr>
              <a:t> Bandwidth and randomness saving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1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4"/>
          <p:cNvGrpSpPr/>
          <p:nvPr/>
        </p:nvGrpSpPr>
        <p:grpSpPr>
          <a:xfrm>
            <a:off x="1489775" y="1124741"/>
            <a:ext cx="2938209" cy="400113"/>
            <a:chOff x="1979712" y="1677018"/>
            <a:chExt cx="5079616" cy="532309"/>
          </a:xfrm>
        </p:grpSpPr>
        <p:sp>
          <p:nvSpPr>
            <p:cNvPr id="26" name="Rectangle 25"/>
            <p:cNvSpPr/>
            <p:nvPr/>
          </p:nvSpPr>
          <p:spPr>
            <a:xfrm>
              <a:off x="1979712" y="1772816"/>
              <a:ext cx="5040560" cy="43204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3635896" y="1772816"/>
              <a:ext cx="0" cy="4320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220072" y="1772816"/>
              <a:ext cx="0" cy="4320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2471483" y="1677018"/>
              <a:ext cx="853192" cy="532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m</a:t>
              </a:r>
              <a:r>
                <a:rPr lang="en-US" sz="2000" baseline="-25000" dirty="0" smtClean="0">
                  <a:sym typeface="Symbol"/>
                </a:rPr>
                <a:t>1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  <p:sp>
          <p:nvSpPr>
            <p:cNvPr id="35" name="Text Box 7"/>
            <p:cNvSpPr txBox="1">
              <a:spLocks noChangeArrowheads="1"/>
            </p:cNvSpPr>
            <p:nvPr/>
          </p:nvSpPr>
          <p:spPr bwMode="auto">
            <a:xfrm>
              <a:off x="4127668" y="1677022"/>
              <a:ext cx="1064334" cy="532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m</a:t>
              </a:r>
              <a:r>
                <a:rPr lang="en-US" sz="2000" baseline="-25000" dirty="0">
                  <a:sym typeface="Symbol"/>
                </a:rPr>
                <a:t>2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  <p:sp>
          <p:nvSpPr>
            <p:cNvPr id="37" name="Text Box 7"/>
            <p:cNvSpPr txBox="1">
              <a:spLocks noChangeArrowheads="1"/>
            </p:cNvSpPr>
            <p:nvPr/>
          </p:nvSpPr>
          <p:spPr bwMode="auto">
            <a:xfrm>
              <a:off x="5868144" y="1677022"/>
              <a:ext cx="1191184" cy="532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m</a:t>
              </a:r>
              <a:r>
                <a:rPr lang="en-US" sz="2000" baseline="-25000" dirty="0" smtClean="0">
                  <a:sym typeface="Symbol"/>
                </a:rPr>
                <a:t>3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</p:grp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665873" y="1187460"/>
            <a:ext cx="5937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ym typeface="Symbol"/>
              </a:rPr>
              <a:t>M</a:t>
            </a:r>
            <a:r>
              <a:rPr lang="en-US" baseline="-25000" dirty="0" smtClean="0">
                <a:sym typeface="Symbol"/>
              </a:rPr>
              <a:t>1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050008" y="1355419"/>
            <a:ext cx="3564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76"/>
          <p:cNvGrpSpPr/>
          <p:nvPr/>
        </p:nvGrpSpPr>
        <p:grpSpPr>
          <a:xfrm>
            <a:off x="755576" y="2492896"/>
            <a:ext cx="650896" cy="360040"/>
            <a:chOff x="422386" y="3041360"/>
            <a:chExt cx="1125277" cy="478994"/>
          </a:xfrm>
        </p:grpSpPr>
        <p:sp>
          <p:nvSpPr>
            <p:cNvPr id="71" name="Rectangle 70"/>
            <p:cNvSpPr/>
            <p:nvPr/>
          </p:nvSpPr>
          <p:spPr>
            <a:xfrm>
              <a:off x="422386" y="3068960"/>
              <a:ext cx="995907" cy="4513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omic Sans MS" panose="030F0702030302020204" pitchFamily="66" charset="0"/>
              </a:endParaRPr>
            </a:p>
          </p:txBody>
        </p:sp>
        <p:sp>
          <p:nvSpPr>
            <p:cNvPr id="72" name="Text Box 7"/>
            <p:cNvSpPr txBox="1">
              <a:spLocks noChangeArrowheads="1"/>
            </p:cNvSpPr>
            <p:nvPr/>
          </p:nvSpPr>
          <p:spPr bwMode="auto">
            <a:xfrm>
              <a:off x="422386" y="3041360"/>
              <a:ext cx="1125277" cy="450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smtClean="0">
                  <a:sym typeface="Symbol"/>
                </a:rPr>
                <a:t>Gen</a:t>
              </a:r>
              <a:endParaRPr lang="en-US" sz="1600" baseline="-25000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4" name="Group 77"/>
          <p:cNvGrpSpPr/>
          <p:nvPr/>
        </p:nvGrpSpPr>
        <p:grpSpPr>
          <a:xfrm>
            <a:off x="989955" y="2116883"/>
            <a:ext cx="2749011" cy="324752"/>
            <a:chOff x="1187624" y="2492896"/>
            <a:chExt cx="4752528" cy="432048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1187624" y="2492896"/>
              <a:ext cx="47525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2555776" y="2492896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4211960" y="2492896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5940152" y="2492896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1187624" y="2492896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 Box 7"/>
          <p:cNvSpPr txBox="1">
            <a:spLocks noChangeArrowheads="1"/>
          </p:cNvSpPr>
          <p:nvPr/>
        </p:nvSpPr>
        <p:spPr bwMode="auto">
          <a:xfrm>
            <a:off x="971554" y="2116883"/>
            <a:ext cx="3099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ym typeface="Symbol"/>
              </a:rPr>
              <a:t>k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pic>
        <p:nvPicPr>
          <p:cNvPr id="2050" name="Picture 2" descr="https://encrypted-tbn0.gstatic.com/images?q=tbn:ANd9GcQxHMoOydLUvL6F7c-Mbo5t85iqunS-YHMpPEE4HWBwac4Fq-lc8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8303" y="2852936"/>
            <a:ext cx="333213" cy="433003"/>
          </a:xfrm>
          <a:prstGeom prst="rect">
            <a:avLst/>
          </a:prstGeom>
          <a:noFill/>
        </p:spPr>
      </p:pic>
      <p:grpSp>
        <p:nvGrpSpPr>
          <p:cNvPr id="5" name="Group 50"/>
          <p:cNvGrpSpPr/>
          <p:nvPr/>
        </p:nvGrpSpPr>
        <p:grpSpPr>
          <a:xfrm>
            <a:off x="1739685" y="2317450"/>
            <a:ext cx="596675" cy="524296"/>
            <a:chOff x="2483768" y="2759728"/>
            <a:chExt cx="1031540" cy="697520"/>
          </a:xfrm>
        </p:grpSpPr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83768" y="2759728"/>
              <a:ext cx="720080" cy="669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6" name="Text Box 7"/>
            <p:cNvSpPr txBox="1">
              <a:spLocks noChangeArrowheads="1"/>
            </p:cNvSpPr>
            <p:nvPr/>
          </p:nvSpPr>
          <p:spPr bwMode="auto">
            <a:xfrm>
              <a:off x="3131840" y="2924944"/>
              <a:ext cx="383468" cy="532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F</a:t>
              </a:r>
              <a:endParaRPr lang="en-US" sz="2000" baseline="-25000" dirty="0" smtClean="0">
                <a:solidFill>
                  <a:srgbClr val="FF0000"/>
                </a:solidFill>
              </a:endParaRPr>
            </a:p>
          </p:txBody>
        </p:sp>
      </p:grpSp>
      <p:sp>
        <p:nvSpPr>
          <p:cNvPr id="48" name="Text Box 7"/>
          <p:cNvSpPr txBox="1">
            <a:spLocks noChangeArrowheads="1"/>
          </p:cNvSpPr>
          <p:nvPr/>
        </p:nvSpPr>
        <p:spPr bwMode="auto">
          <a:xfrm>
            <a:off x="1757902" y="1688094"/>
            <a:ext cx="2218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ym typeface="Symbol"/>
              </a:rPr>
              <a:t></a:t>
            </a:r>
            <a:endParaRPr lang="en-US" sz="2000" baseline="-25000" dirty="0" smtClean="0"/>
          </a:p>
        </p:txBody>
      </p: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2771800" y="1628800"/>
            <a:ext cx="2218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ym typeface="Symbol"/>
              </a:rPr>
              <a:t></a:t>
            </a:r>
            <a:endParaRPr lang="en-US" sz="2000" baseline="-25000" dirty="0" smtClean="0"/>
          </a:p>
        </p:txBody>
      </p:sp>
      <p:sp>
        <p:nvSpPr>
          <p:cNvPr id="50" name="Text Box 7"/>
          <p:cNvSpPr txBox="1">
            <a:spLocks noChangeArrowheads="1"/>
          </p:cNvSpPr>
          <p:nvPr/>
        </p:nvSpPr>
        <p:spPr bwMode="auto">
          <a:xfrm>
            <a:off x="3779912" y="1700808"/>
            <a:ext cx="2218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ym typeface="Symbol"/>
              </a:rPr>
              <a:t></a:t>
            </a:r>
            <a:endParaRPr lang="en-US" sz="2000" baseline="-25000" dirty="0" smtClean="0"/>
          </a:p>
        </p:txBody>
      </p:sp>
      <p:grpSp>
        <p:nvGrpSpPr>
          <p:cNvPr id="6" name="Group 51"/>
          <p:cNvGrpSpPr/>
          <p:nvPr/>
        </p:nvGrpSpPr>
        <p:grpSpPr>
          <a:xfrm>
            <a:off x="2684123" y="2317450"/>
            <a:ext cx="596675" cy="524296"/>
            <a:chOff x="2483768" y="2759728"/>
            <a:chExt cx="1031540" cy="697520"/>
          </a:xfrm>
        </p:grpSpPr>
        <p:pic>
          <p:nvPicPr>
            <p:cNvPr id="53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83768" y="2759728"/>
              <a:ext cx="720080" cy="669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" name="Text Box 7"/>
            <p:cNvSpPr txBox="1">
              <a:spLocks noChangeArrowheads="1"/>
            </p:cNvSpPr>
            <p:nvPr/>
          </p:nvSpPr>
          <p:spPr bwMode="auto">
            <a:xfrm>
              <a:off x="3131840" y="2924944"/>
              <a:ext cx="383468" cy="532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F</a:t>
              </a:r>
              <a:endParaRPr lang="en-US" sz="2000" baseline="-25000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Group 57"/>
          <p:cNvGrpSpPr/>
          <p:nvPr/>
        </p:nvGrpSpPr>
        <p:grpSpPr>
          <a:xfrm>
            <a:off x="3683763" y="2317450"/>
            <a:ext cx="596675" cy="524296"/>
            <a:chOff x="2483768" y="2759728"/>
            <a:chExt cx="1031540" cy="697520"/>
          </a:xfrm>
        </p:grpSpPr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83768" y="2759728"/>
              <a:ext cx="720080" cy="669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0" name="Text Box 7"/>
            <p:cNvSpPr txBox="1">
              <a:spLocks noChangeArrowheads="1"/>
            </p:cNvSpPr>
            <p:nvPr/>
          </p:nvSpPr>
          <p:spPr bwMode="auto">
            <a:xfrm>
              <a:off x="3131840" y="2924944"/>
              <a:ext cx="383468" cy="532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F</a:t>
              </a:r>
              <a:endParaRPr lang="en-US" sz="2000" baseline="-25000" dirty="0" smtClean="0">
                <a:solidFill>
                  <a:srgbClr val="FF0000"/>
                </a:solidFill>
              </a:endParaRPr>
            </a:p>
          </p:txBody>
        </p:sp>
      </p:grpSp>
      <p:sp>
        <p:nvSpPr>
          <p:cNvPr id="65" name="Text Box 7"/>
          <p:cNvSpPr txBox="1">
            <a:spLocks noChangeArrowheads="1"/>
          </p:cNvSpPr>
          <p:nvPr/>
        </p:nvSpPr>
        <p:spPr bwMode="auto">
          <a:xfrm>
            <a:off x="251520" y="1763524"/>
            <a:ext cx="537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ym typeface="Symbol"/>
              </a:rPr>
              <a:t>IV</a:t>
            </a:r>
            <a:r>
              <a:rPr lang="en-US" baseline="-25000" dirty="0" smtClean="0">
                <a:sym typeface="Symbol"/>
              </a:rPr>
              <a:t>1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70401" y="1844824"/>
            <a:ext cx="106529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31786" y="2171008"/>
            <a:ext cx="7766" cy="8979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Box 7"/>
          <p:cNvSpPr txBox="1">
            <a:spLocks noChangeArrowheads="1"/>
          </p:cNvSpPr>
          <p:nvPr/>
        </p:nvSpPr>
        <p:spPr bwMode="auto">
          <a:xfrm>
            <a:off x="1736156" y="3172906"/>
            <a:ext cx="6756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ym typeface="Symbol"/>
              </a:rPr>
              <a:t>c</a:t>
            </a:r>
            <a:r>
              <a:rPr lang="en-US" sz="2000" baseline="-25000" dirty="0" smtClean="0">
                <a:sym typeface="Symbol"/>
              </a:rPr>
              <a:t>1</a:t>
            </a:r>
            <a:endParaRPr lang="en-US" sz="2000" baseline="-25000" dirty="0" smtClean="0">
              <a:solidFill>
                <a:srgbClr val="0000FF"/>
              </a:solidFill>
            </a:endParaRPr>
          </a:p>
        </p:txBody>
      </p:sp>
      <p:sp>
        <p:nvSpPr>
          <p:cNvPr id="80" name="Text Box 7"/>
          <p:cNvSpPr txBox="1">
            <a:spLocks noChangeArrowheads="1"/>
          </p:cNvSpPr>
          <p:nvPr/>
        </p:nvSpPr>
        <p:spPr bwMode="auto">
          <a:xfrm>
            <a:off x="334823" y="3140968"/>
            <a:ext cx="56476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ym typeface="Symbol"/>
              </a:rPr>
              <a:t>c</a:t>
            </a:r>
            <a:r>
              <a:rPr lang="en-US" sz="2000" baseline="-25000" dirty="0" smtClean="0">
                <a:sym typeface="Symbol"/>
              </a:rPr>
              <a:t>0</a:t>
            </a:r>
            <a:r>
              <a:rPr lang="en-US" sz="2000" dirty="0" smtClean="0">
                <a:sym typeface="Symbol"/>
              </a:rPr>
              <a:t> </a:t>
            </a:r>
            <a:endParaRPr lang="en-US" sz="2000" baseline="-25000" dirty="0" smtClean="0">
              <a:solidFill>
                <a:srgbClr val="0000FF"/>
              </a:solidFill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1947944" y="2820513"/>
            <a:ext cx="0" cy="3788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08"/>
          <p:cNvGrpSpPr/>
          <p:nvPr/>
        </p:nvGrpSpPr>
        <p:grpSpPr>
          <a:xfrm>
            <a:off x="1947944" y="1844824"/>
            <a:ext cx="957989" cy="1192191"/>
            <a:chOff x="2843808" y="2130951"/>
            <a:chExt cx="1656184" cy="1586083"/>
          </a:xfrm>
        </p:grpSpPr>
        <p:cxnSp>
          <p:nvCxnSpPr>
            <p:cNvPr id="99" name="Straight Arrow Connector 98"/>
            <p:cNvCxnSpPr/>
            <p:nvPr/>
          </p:nvCxnSpPr>
          <p:spPr>
            <a:xfrm>
              <a:off x="2843808" y="3717032"/>
              <a:ext cx="9361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>
              <a:off x="3770148" y="2130952"/>
              <a:ext cx="9764" cy="15860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3779912" y="2130951"/>
              <a:ext cx="7200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Text Box 7"/>
          <p:cNvSpPr txBox="1">
            <a:spLocks noChangeArrowheads="1"/>
          </p:cNvSpPr>
          <p:nvPr/>
        </p:nvSpPr>
        <p:spPr bwMode="auto">
          <a:xfrm>
            <a:off x="2710289" y="3199390"/>
            <a:ext cx="4935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ym typeface="Symbol"/>
              </a:rPr>
              <a:t>c</a:t>
            </a:r>
            <a:r>
              <a:rPr lang="en-US" baseline="-25000" dirty="0" smtClean="0">
                <a:sym typeface="Symbol"/>
              </a:rPr>
              <a:t>2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2905933" y="2820513"/>
            <a:ext cx="0" cy="3788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947225" y="2008632"/>
            <a:ext cx="0" cy="3247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 Box 7"/>
          <p:cNvSpPr txBox="1">
            <a:spLocks noChangeArrowheads="1"/>
          </p:cNvSpPr>
          <p:nvPr/>
        </p:nvSpPr>
        <p:spPr bwMode="auto">
          <a:xfrm>
            <a:off x="3709930" y="3199390"/>
            <a:ext cx="4300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ym typeface="Symbol"/>
              </a:rPr>
              <a:t>c</a:t>
            </a:r>
            <a:r>
              <a:rPr lang="en-US" baseline="-25000" dirty="0" smtClean="0">
                <a:sym typeface="Symbol"/>
              </a:rPr>
              <a:t>3</a:t>
            </a:r>
            <a:r>
              <a:rPr lang="en-US" dirty="0" smtClean="0">
                <a:sym typeface="Symbol"/>
              </a:rPr>
              <a:t> 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3905573" y="2820513"/>
            <a:ext cx="0" cy="3788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Picture 2" descr="https://encrypted-tbn0.gstatic.com/images?q=tbn:ANd9GcQxHMoOydLUvL6F7c-Mbo5t85iqunS-YHMpPEE4HWBwac4Fq-lc8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195797"/>
            <a:ext cx="333213" cy="433003"/>
          </a:xfrm>
          <a:prstGeom prst="rect">
            <a:avLst/>
          </a:prstGeom>
          <a:noFill/>
        </p:spPr>
      </p:pic>
      <p:sp>
        <p:nvSpPr>
          <p:cNvPr id="64" name="Rectangle 2"/>
          <p:cNvSpPr txBox="1">
            <a:spLocks noChangeArrowheads="1"/>
          </p:cNvSpPr>
          <p:nvPr/>
        </p:nvSpPr>
        <p:spPr>
          <a:xfrm>
            <a:off x="-36512" y="44624"/>
            <a:ext cx="9865096" cy="57606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300" kern="0" dirty="0" smtClean="0">
                <a:solidFill>
                  <a:srgbClr val="009900"/>
                </a:solidFill>
                <a:ea typeface="+mj-ea"/>
                <a:cs typeface="+mj-cs"/>
              </a:rPr>
              <a:t>IV </a:t>
            </a:r>
            <a:r>
              <a:rPr lang="en-US" altLang="zh-CN" sz="3300" kern="0" dirty="0" smtClean="0">
                <a:solidFill>
                  <a:srgbClr val="009900"/>
                </a:solidFill>
                <a:ea typeface="+mj-ea"/>
                <a:cs typeface="+mj-cs"/>
              </a:rPr>
              <a:t>M</a:t>
            </a:r>
            <a:r>
              <a:rPr lang="en-US" sz="3300" kern="0" dirty="0" smtClean="0">
                <a:solidFill>
                  <a:srgbClr val="009900"/>
                </a:solidFill>
                <a:ea typeface="+mj-ea"/>
                <a:cs typeface="+mj-cs"/>
              </a:rPr>
              <a:t>isuse in CBC Mode</a:t>
            </a:r>
            <a:endParaRPr lang="en-US" sz="3300" kern="0" dirty="0">
              <a:solidFill>
                <a:srgbClr val="009900"/>
              </a:solidFill>
              <a:ea typeface="+mj-ea"/>
              <a:cs typeface="+mj-cs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1979712" y="1484784"/>
            <a:ext cx="0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979712" y="1988840"/>
            <a:ext cx="0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2987824" y="1484784"/>
            <a:ext cx="0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3923928" y="1484784"/>
            <a:ext cx="0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987824" y="1916832"/>
            <a:ext cx="0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2915816" y="1844824"/>
            <a:ext cx="957989" cy="1192191"/>
            <a:chOff x="2843808" y="2130951"/>
            <a:chExt cx="1656184" cy="1586083"/>
          </a:xfrm>
        </p:grpSpPr>
        <p:cxnSp>
          <p:nvCxnSpPr>
            <p:cNvPr id="111" name="Straight Arrow Connector 110"/>
            <p:cNvCxnSpPr/>
            <p:nvPr/>
          </p:nvCxnSpPr>
          <p:spPr>
            <a:xfrm>
              <a:off x="2843808" y="3717032"/>
              <a:ext cx="9361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3770148" y="2130952"/>
              <a:ext cx="9764" cy="15860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3779912" y="2130951"/>
              <a:ext cx="7200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44"/>
          <p:cNvGrpSpPr/>
          <p:nvPr/>
        </p:nvGrpSpPr>
        <p:grpSpPr>
          <a:xfrm>
            <a:off x="6098287" y="1124741"/>
            <a:ext cx="2938209" cy="400113"/>
            <a:chOff x="1979712" y="1677018"/>
            <a:chExt cx="5079616" cy="532309"/>
          </a:xfrm>
        </p:grpSpPr>
        <p:sp>
          <p:nvSpPr>
            <p:cNvPr id="126" name="Rectangle 125"/>
            <p:cNvSpPr/>
            <p:nvPr/>
          </p:nvSpPr>
          <p:spPr>
            <a:xfrm>
              <a:off x="1979712" y="1772816"/>
              <a:ext cx="5040560" cy="43204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  <p:cxnSp>
          <p:nvCxnSpPr>
            <p:cNvPr id="127" name="Straight Connector 126"/>
            <p:cNvCxnSpPr/>
            <p:nvPr/>
          </p:nvCxnSpPr>
          <p:spPr>
            <a:xfrm>
              <a:off x="3635896" y="1772816"/>
              <a:ext cx="0" cy="4320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5220072" y="1772816"/>
              <a:ext cx="0" cy="4320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 Box 7"/>
            <p:cNvSpPr txBox="1">
              <a:spLocks noChangeArrowheads="1"/>
            </p:cNvSpPr>
            <p:nvPr/>
          </p:nvSpPr>
          <p:spPr bwMode="auto">
            <a:xfrm>
              <a:off x="2471483" y="1677018"/>
              <a:ext cx="853192" cy="532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m</a:t>
              </a:r>
              <a:r>
                <a:rPr lang="en-US" sz="2000" baseline="-25000" dirty="0" smtClean="0">
                  <a:sym typeface="Symbol"/>
                </a:rPr>
                <a:t>4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  <p:sp>
          <p:nvSpPr>
            <p:cNvPr id="130" name="Text Box 7"/>
            <p:cNvSpPr txBox="1">
              <a:spLocks noChangeArrowheads="1"/>
            </p:cNvSpPr>
            <p:nvPr/>
          </p:nvSpPr>
          <p:spPr bwMode="auto">
            <a:xfrm>
              <a:off x="4127668" y="1677022"/>
              <a:ext cx="1064334" cy="532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m</a:t>
              </a:r>
              <a:r>
                <a:rPr lang="en-US" sz="2000" baseline="-25000" dirty="0" smtClean="0">
                  <a:sym typeface="Symbol"/>
                </a:rPr>
                <a:t>5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  <p:sp>
          <p:nvSpPr>
            <p:cNvPr id="131" name="Text Box 7"/>
            <p:cNvSpPr txBox="1">
              <a:spLocks noChangeArrowheads="1"/>
            </p:cNvSpPr>
            <p:nvPr/>
          </p:nvSpPr>
          <p:spPr bwMode="auto">
            <a:xfrm>
              <a:off x="5868144" y="1677022"/>
              <a:ext cx="1191184" cy="532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m</a:t>
              </a:r>
              <a:r>
                <a:rPr lang="en-US" sz="2000" baseline="-25000" dirty="0" smtClean="0">
                  <a:sym typeface="Symbol"/>
                </a:rPr>
                <a:t>6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</p:grpSp>
      <p:sp>
        <p:nvSpPr>
          <p:cNvPr id="132" name="Text Box 7"/>
          <p:cNvSpPr txBox="1">
            <a:spLocks noChangeArrowheads="1"/>
          </p:cNvSpPr>
          <p:nvPr/>
        </p:nvSpPr>
        <p:spPr bwMode="auto">
          <a:xfrm>
            <a:off x="5274385" y="1187460"/>
            <a:ext cx="5937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ym typeface="Symbol"/>
              </a:rPr>
              <a:t>M</a:t>
            </a:r>
            <a:r>
              <a:rPr lang="en-US" baseline="-25000" dirty="0" smtClean="0">
                <a:sym typeface="Symbol"/>
              </a:rPr>
              <a:t>2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5658520" y="1355419"/>
            <a:ext cx="3564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 Box 7"/>
          <p:cNvSpPr txBox="1">
            <a:spLocks noChangeArrowheads="1"/>
          </p:cNvSpPr>
          <p:nvPr/>
        </p:nvSpPr>
        <p:spPr bwMode="auto">
          <a:xfrm>
            <a:off x="4860032" y="1763524"/>
            <a:ext cx="7200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ym typeface="Symbol"/>
              </a:rPr>
              <a:t>IV</a:t>
            </a:r>
            <a:r>
              <a:rPr lang="en-US" baseline="-25000" dirty="0" smtClean="0">
                <a:sym typeface="Symbol"/>
              </a:rPr>
              <a:t>2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pic>
        <p:nvPicPr>
          <p:cNvPr id="172" name="Picture 2" descr="https://encrypted-tbn0.gstatic.com/images?q=tbn:ANd9GcQxHMoOydLUvL6F7c-Mbo5t85iqunS-YHMpPEE4HWBwac4Fq-lc8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195797"/>
            <a:ext cx="333213" cy="433003"/>
          </a:xfrm>
          <a:prstGeom prst="rect">
            <a:avLst/>
          </a:prstGeom>
          <a:noFill/>
        </p:spPr>
      </p:pic>
      <p:grpSp>
        <p:nvGrpSpPr>
          <p:cNvPr id="186" name="Group 185"/>
          <p:cNvGrpSpPr/>
          <p:nvPr/>
        </p:nvGrpSpPr>
        <p:grpSpPr>
          <a:xfrm>
            <a:off x="4943335" y="1484784"/>
            <a:ext cx="3930790" cy="2088232"/>
            <a:chOff x="4943335" y="1484784"/>
            <a:chExt cx="3930790" cy="2088232"/>
          </a:xfrm>
        </p:grpSpPr>
        <p:cxnSp>
          <p:nvCxnSpPr>
            <p:cNvPr id="159" name="Straight Arrow Connector 158"/>
            <p:cNvCxnSpPr/>
            <p:nvPr/>
          </p:nvCxnSpPr>
          <p:spPr>
            <a:xfrm>
              <a:off x="5140298" y="2171008"/>
              <a:ext cx="7766" cy="8979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 Box 7"/>
            <p:cNvSpPr txBox="1">
              <a:spLocks noChangeArrowheads="1"/>
            </p:cNvSpPr>
            <p:nvPr/>
          </p:nvSpPr>
          <p:spPr bwMode="auto">
            <a:xfrm>
              <a:off x="4943335" y="3140968"/>
              <a:ext cx="56476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c</a:t>
              </a:r>
              <a:r>
                <a:rPr lang="en-US" sz="2000" baseline="-25000" dirty="0" smtClean="0">
                  <a:sym typeface="Symbol"/>
                </a:rPr>
                <a:t>4</a:t>
              </a:r>
              <a:r>
                <a:rPr lang="en-US" sz="2000" dirty="0" smtClean="0">
                  <a:sym typeface="Symbol"/>
                </a:rPr>
                <a:t> 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  <p:grpSp>
          <p:nvGrpSpPr>
            <p:cNvPr id="185" name="Group 184"/>
            <p:cNvGrpSpPr/>
            <p:nvPr/>
          </p:nvGrpSpPr>
          <p:grpSpPr>
            <a:xfrm>
              <a:off x="5364088" y="1484784"/>
              <a:ext cx="3510037" cy="2088232"/>
              <a:chOff x="5364088" y="1484784"/>
              <a:chExt cx="3510037" cy="2088232"/>
            </a:xfrm>
          </p:grpSpPr>
          <p:cxnSp>
            <p:nvCxnSpPr>
              <p:cNvPr id="173" name="Straight Arrow Connector 172"/>
              <p:cNvCxnSpPr/>
              <p:nvPr/>
            </p:nvCxnSpPr>
            <p:spPr>
              <a:xfrm>
                <a:off x="6588224" y="1484784"/>
                <a:ext cx="0" cy="2880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/>
              <p:cNvCxnSpPr/>
              <p:nvPr/>
            </p:nvCxnSpPr>
            <p:spPr>
              <a:xfrm>
                <a:off x="7596336" y="1484784"/>
                <a:ext cx="0" cy="2880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/>
              <p:nvPr/>
            </p:nvCxnSpPr>
            <p:spPr>
              <a:xfrm>
                <a:off x="8532440" y="1484784"/>
                <a:ext cx="0" cy="2880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4" name="Group 183"/>
              <p:cNvGrpSpPr/>
              <p:nvPr/>
            </p:nvGrpSpPr>
            <p:grpSpPr>
              <a:xfrm>
                <a:off x="5364088" y="1628800"/>
                <a:ext cx="3510037" cy="1944216"/>
                <a:chOff x="5378913" y="1628800"/>
                <a:chExt cx="3510037" cy="1944216"/>
              </a:xfrm>
            </p:grpSpPr>
            <p:grpSp>
              <p:nvGrpSpPr>
                <p:cNvPr id="137" name="Group 77"/>
                <p:cNvGrpSpPr/>
                <p:nvPr/>
              </p:nvGrpSpPr>
              <p:grpSpPr>
                <a:xfrm>
                  <a:off x="5598467" y="2116880"/>
                  <a:ext cx="2749011" cy="216501"/>
                  <a:chOff x="1187624" y="2492896"/>
                  <a:chExt cx="4752528" cy="288032"/>
                </a:xfrm>
              </p:grpSpPr>
              <p:cxnSp>
                <p:nvCxnSpPr>
                  <p:cNvPr id="138" name="Straight Connector 137"/>
                  <p:cNvCxnSpPr/>
                  <p:nvPr/>
                </p:nvCxnSpPr>
                <p:spPr>
                  <a:xfrm>
                    <a:off x="1187624" y="2492896"/>
                    <a:ext cx="4752528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Arrow Connector 138"/>
                  <p:cNvCxnSpPr/>
                  <p:nvPr/>
                </p:nvCxnSpPr>
                <p:spPr>
                  <a:xfrm>
                    <a:off x="2555776" y="2492896"/>
                    <a:ext cx="0" cy="28803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4211960" y="2492896"/>
                    <a:ext cx="0" cy="28803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Arrow Connector 140"/>
                  <p:cNvCxnSpPr/>
                  <p:nvPr/>
                </p:nvCxnSpPr>
                <p:spPr>
                  <a:xfrm>
                    <a:off x="5940152" y="2492896"/>
                    <a:ext cx="0" cy="28803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5580066" y="2132856"/>
                  <a:ext cx="309963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 smtClean="0">
                      <a:sym typeface="Symbol"/>
                    </a:rPr>
                    <a:t>k</a:t>
                  </a:r>
                  <a:endParaRPr lang="en-US" baseline="-25000" dirty="0" smtClean="0">
                    <a:solidFill>
                      <a:srgbClr val="0000FF"/>
                    </a:solidFill>
                  </a:endParaRPr>
                </a:p>
              </p:txBody>
            </p:sp>
            <p:grpSp>
              <p:nvGrpSpPr>
                <p:cNvPr id="145" name="Group 50"/>
                <p:cNvGrpSpPr/>
                <p:nvPr/>
              </p:nvGrpSpPr>
              <p:grpSpPr>
                <a:xfrm>
                  <a:off x="6348197" y="2317450"/>
                  <a:ext cx="596675" cy="524296"/>
                  <a:chOff x="2483768" y="2759728"/>
                  <a:chExt cx="1031540" cy="697520"/>
                </a:xfrm>
              </p:grpSpPr>
              <p:pic>
                <p:nvPicPr>
                  <p:cNvPr id="146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>
                    <a:off x="2483768" y="2759728"/>
                    <a:ext cx="720080" cy="66927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147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31840" y="2924944"/>
                    <a:ext cx="383468" cy="53230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000" dirty="0" smtClean="0">
                        <a:solidFill>
                          <a:srgbClr val="FF0000"/>
                        </a:solidFill>
                        <a:sym typeface="Symbol"/>
                      </a:rPr>
                      <a:t>F</a:t>
                    </a:r>
                    <a:endParaRPr lang="en-US" sz="2000" baseline="-25000" dirty="0" smtClean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148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6366414" y="1688094"/>
                  <a:ext cx="221810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000" dirty="0" smtClean="0">
                      <a:sym typeface="Symbol"/>
                    </a:rPr>
                    <a:t></a:t>
                  </a:r>
                  <a:endParaRPr lang="en-US" sz="2000" baseline="-25000" dirty="0" smtClean="0"/>
                </a:p>
              </p:txBody>
            </p:sp>
            <p:sp>
              <p:nvSpPr>
                <p:cNvPr id="14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7380312" y="1628800"/>
                  <a:ext cx="221810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000" dirty="0" smtClean="0">
                      <a:sym typeface="Symbol"/>
                    </a:rPr>
                    <a:t></a:t>
                  </a:r>
                  <a:endParaRPr lang="en-US" sz="2000" baseline="-25000" dirty="0" smtClean="0"/>
                </a:p>
              </p:txBody>
            </p:sp>
            <p:sp>
              <p:nvSpPr>
                <p:cNvPr id="150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8388424" y="1700808"/>
                  <a:ext cx="221810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000" dirty="0" smtClean="0">
                      <a:sym typeface="Symbol"/>
                    </a:rPr>
                    <a:t></a:t>
                  </a:r>
                  <a:endParaRPr lang="en-US" sz="2000" baseline="-25000" dirty="0" smtClean="0"/>
                </a:p>
              </p:txBody>
            </p:sp>
            <p:grpSp>
              <p:nvGrpSpPr>
                <p:cNvPr id="151" name="Group 51"/>
                <p:cNvGrpSpPr/>
                <p:nvPr/>
              </p:nvGrpSpPr>
              <p:grpSpPr>
                <a:xfrm>
                  <a:off x="7292635" y="2317450"/>
                  <a:ext cx="596675" cy="524296"/>
                  <a:chOff x="2483768" y="2759728"/>
                  <a:chExt cx="1031540" cy="697520"/>
                </a:xfrm>
              </p:grpSpPr>
              <p:pic>
                <p:nvPicPr>
                  <p:cNvPr id="152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>
                    <a:off x="2483768" y="2759728"/>
                    <a:ext cx="720080" cy="66927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153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31840" y="2924944"/>
                    <a:ext cx="383468" cy="53230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000" dirty="0" smtClean="0">
                        <a:solidFill>
                          <a:srgbClr val="FF0000"/>
                        </a:solidFill>
                        <a:sym typeface="Symbol"/>
                      </a:rPr>
                      <a:t>F</a:t>
                    </a:r>
                    <a:endParaRPr lang="en-US" sz="2000" baseline="-25000" dirty="0" smtClean="0">
                      <a:solidFill>
                        <a:srgbClr val="FF0000"/>
                      </a:solidFill>
                    </a:endParaRPr>
                  </a:p>
                </p:txBody>
              </p:sp>
            </p:grpSp>
            <p:grpSp>
              <p:nvGrpSpPr>
                <p:cNvPr id="154" name="Group 57"/>
                <p:cNvGrpSpPr/>
                <p:nvPr/>
              </p:nvGrpSpPr>
              <p:grpSpPr>
                <a:xfrm>
                  <a:off x="8292275" y="2317450"/>
                  <a:ext cx="596675" cy="524296"/>
                  <a:chOff x="2483768" y="2759728"/>
                  <a:chExt cx="1031540" cy="697520"/>
                </a:xfrm>
              </p:grpSpPr>
              <p:pic>
                <p:nvPicPr>
                  <p:cNvPr id="155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>
                    <a:off x="2483768" y="2759728"/>
                    <a:ext cx="720080" cy="66927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156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31840" y="2924944"/>
                    <a:ext cx="383468" cy="53230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000" dirty="0" smtClean="0">
                        <a:solidFill>
                          <a:srgbClr val="FF0000"/>
                        </a:solidFill>
                        <a:sym typeface="Symbol"/>
                      </a:rPr>
                      <a:t>F</a:t>
                    </a:r>
                    <a:endParaRPr lang="en-US" sz="2000" baseline="-25000" dirty="0" smtClean="0">
                      <a:solidFill>
                        <a:srgbClr val="FF0000"/>
                      </a:solidFill>
                    </a:endParaRPr>
                  </a:p>
                </p:txBody>
              </p:sp>
            </p:grpSp>
            <p:cxnSp>
              <p:nvCxnSpPr>
                <p:cNvPr id="158" name="Straight Arrow Connector 157"/>
                <p:cNvCxnSpPr/>
                <p:nvPr/>
              </p:nvCxnSpPr>
              <p:spPr>
                <a:xfrm>
                  <a:off x="5378913" y="1844824"/>
                  <a:ext cx="106529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6344668" y="3172906"/>
                  <a:ext cx="675604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000" dirty="0" smtClean="0">
                      <a:sym typeface="Symbol"/>
                    </a:rPr>
                    <a:t>c</a:t>
                  </a:r>
                  <a:r>
                    <a:rPr lang="en-US" sz="2000" baseline="-25000" dirty="0" smtClean="0">
                      <a:sym typeface="Symbol"/>
                    </a:rPr>
                    <a:t>5</a:t>
                  </a:r>
                  <a:endParaRPr lang="en-US" sz="2000" baseline="-25000" dirty="0" smtClean="0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162" name="Straight Arrow Connector 161"/>
                <p:cNvCxnSpPr/>
                <p:nvPr/>
              </p:nvCxnSpPr>
              <p:spPr>
                <a:xfrm>
                  <a:off x="6556456" y="2820513"/>
                  <a:ext cx="0" cy="37887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3" name="Group 108"/>
                <p:cNvGrpSpPr/>
                <p:nvPr/>
              </p:nvGrpSpPr>
              <p:grpSpPr>
                <a:xfrm>
                  <a:off x="6556456" y="1844824"/>
                  <a:ext cx="957989" cy="1192191"/>
                  <a:chOff x="2843808" y="2130951"/>
                  <a:chExt cx="1656184" cy="1586083"/>
                </a:xfrm>
              </p:grpSpPr>
              <p:cxnSp>
                <p:nvCxnSpPr>
                  <p:cNvPr id="164" name="Straight Arrow Connector 163"/>
                  <p:cNvCxnSpPr/>
                  <p:nvPr/>
                </p:nvCxnSpPr>
                <p:spPr>
                  <a:xfrm>
                    <a:off x="2843808" y="3717032"/>
                    <a:ext cx="936104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Arrow Connector 164"/>
                  <p:cNvCxnSpPr/>
                  <p:nvPr/>
                </p:nvCxnSpPr>
                <p:spPr>
                  <a:xfrm>
                    <a:off x="3770148" y="2130952"/>
                    <a:ext cx="9764" cy="158608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Arrow Connector 165"/>
                  <p:cNvCxnSpPr/>
                  <p:nvPr/>
                </p:nvCxnSpPr>
                <p:spPr>
                  <a:xfrm>
                    <a:off x="3779912" y="2130951"/>
                    <a:ext cx="72008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7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7318801" y="3199390"/>
                  <a:ext cx="493559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 smtClean="0">
                      <a:sym typeface="Symbol"/>
                    </a:rPr>
                    <a:t>c</a:t>
                  </a:r>
                  <a:r>
                    <a:rPr lang="en-US" baseline="-25000" dirty="0" smtClean="0">
                      <a:sym typeface="Symbol"/>
                    </a:rPr>
                    <a:t>6</a:t>
                  </a:r>
                  <a:endParaRPr lang="en-US" baseline="-25000" dirty="0" smtClean="0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168" name="Straight Arrow Connector 167"/>
                <p:cNvCxnSpPr/>
                <p:nvPr/>
              </p:nvCxnSpPr>
              <p:spPr>
                <a:xfrm>
                  <a:off x="7514445" y="2820513"/>
                  <a:ext cx="0" cy="37887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Arrow Connector 168"/>
                <p:cNvCxnSpPr/>
                <p:nvPr/>
              </p:nvCxnSpPr>
              <p:spPr>
                <a:xfrm>
                  <a:off x="8555737" y="2008632"/>
                  <a:ext cx="0" cy="32475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0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8318442" y="3199390"/>
                  <a:ext cx="430022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 smtClean="0">
                      <a:sym typeface="Symbol"/>
                    </a:rPr>
                    <a:t>c</a:t>
                  </a:r>
                  <a:r>
                    <a:rPr lang="en-US" baseline="-25000" dirty="0" smtClean="0">
                      <a:sym typeface="Symbol"/>
                    </a:rPr>
                    <a:t>7</a:t>
                  </a:r>
                  <a:r>
                    <a:rPr lang="en-US" dirty="0" smtClean="0">
                      <a:sym typeface="Symbol"/>
                    </a:rPr>
                    <a:t> </a:t>
                  </a:r>
                  <a:endParaRPr lang="en-US" baseline="-25000" dirty="0" smtClean="0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171" name="Straight Arrow Connector 170"/>
                <p:cNvCxnSpPr/>
                <p:nvPr/>
              </p:nvCxnSpPr>
              <p:spPr>
                <a:xfrm>
                  <a:off x="8514085" y="2820513"/>
                  <a:ext cx="0" cy="37887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/>
                <p:cNvCxnSpPr/>
                <p:nvPr/>
              </p:nvCxnSpPr>
              <p:spPr>
                <a:xfrm>
                  <a:off x="6588224" y="1988840"/>
                  <a:ext cx="0" cy="2880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/>
                <p:cNvCxnSpPr/>
                <p:nvPr/>
              </p:nvCxnSpPr>
              <p:spPr>
                <a:xfrm>
                  <a:off x="7596336" y="1916832"/>
                  <a:ext cx="0" cy="43204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8" name="Group 177"/>
                <p:cNvGrpSpPr/>
                <p:nvPr/>
              </p:nvGrpSpPr>
              <p:grpSpPr>
                <a:xfrm>
                  <a:off x="7524328" y="1844824"/>
                  <a:ext cx="957989" cy="1192191"/>
                  <a:chOff x="2843808" y="2130951"/>
                  <a:chExt cx="1656184" cy="1586083"/>
                </a:xfrm>
              </p:grpSpPr>
              <p:cxnSp>
                <p:nvCxnSpPr>
                  <p:cNvPr id="179" name="Straight Arrow Connector 178"/>
                  <p:cNvCxnSpPr/>
                  <p:nvPr/>
                </p:nvCxnSpPr>
                <p:spPr>
                  <a:xfrm>
                    <a:off x="2843808" y="3717032"/>
                    <a:ext cx="936104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Arrow Connector 179"/>
                  <p:cNvCxnSpPr/>
                  <p:nvPr/>
                </p:nvCxnSpPr>
                <p:spPr>
                  <a:xfrm>
                    <a:off x="3770148" y="2130952"/>
                    <a:ext cx="9764" cy="158608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Arrow Connector 180"/>
                  <p:cNvCxnSpPr/>
                  <p:nvPr/>
                </p:nvCxnSpPr>
                <p:spPr>
                  <a:xfrm>
                    <a:off x="3779912" y="2130951"/>
                    <a:ext cx="72008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183" name="Text Box 7"/>
          <p:cNvSpPr txBox="1">
            <a:spLocks noChangeArrowheads="1"/>
          </p:cNvSpPr>
          <p:nvPr/>
        </p:nvSpPr>
        <p:spPr bwMode="auto">
          <a:xfrm>
            <a:off x="1547664" y="3676962"/>
            <a:ext cx="64807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olidFill>
                  <a:srgbClr val="008000"/>
                </a:solidFill>
                <a:sym typeface="Symbol"/>
              </a:rPr>
              <a:t>Ideal way of encrypting two messages via CBC mode</a:t>
            </a:r>
            <a:endParaRPr lang="en-US" sz="1600" baseline="-25000" dirty="0" smtClean="0">
              <a:solidFill>
                <a:srgbClr val="008000"/>
              </a:solidFill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0" y="4077072"/>
            <a:ext cx="91805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Text Box 7"/>
          <p:cNvSpPr txBox="1">
            <a:spLocks noChangeArrowheads="1"/>
          </p:cNvSpPr>
          <p:nvPr/>
        </p:nvSpPr>
        <p:spPr bwMode="auto">
          <a:xfrm>
            <a:off x="107504" y="4098558"/>
            <a:ext cx="90364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000000"/>
                </a:solidFill>
                <a:sym typeface="Symbol"/>
              </a:rPr>
              <a:t> Can the last </a:t>
            </a:r>
            <a:r>
              <a:rPr lang="en-US" sz="1600" dirty="0" err="1" smtClean="0">
                <a:solidFill>
                  <a:srgbClr val="000000"/>
                </a:solidFill>
                <a:sym typeface="Symbol"/>
              </a:rPr>
              <a:t>ciphertext</a:t>
            </a:r>
            <a:r>
              <a:rPr lang="en-US" sz="1600" dirty="0" smtClean="0">
                <a:solidFill>
                  <a:srgbClr val="000000"/>
                </a:solidFill>
                <a:sym typeface="Symbol"/>
              </a:rPr>
              <a:t> of previous block act as the IV for next encryption ?</a:t>
            </a:r>
            <a:endParaRPr lang="en-US" sz="1600" baseline="-25000" dirty="0" smtClean="0">
              <a:solidFill>
                <a:srgbClr val="000000"/>
              </a:solidFill>
            </a:endParaRPr>
          </a:p>
        </p:txBody>
      </p:sp>
      <p:sp>
        <p:nvSpPr>
          <p:cNvPr id="196" name="Text Box 7"/>
          <p:cNvSpPr txBox="1">
            <a:spLocks noChangeArrowheads="1"/>
          </p:cNvSpPr>
          <p:nvPr/>
        </p:nvSpPr>
        <p:spPr bwMode="auto">
          <a:xfrm>
            <a:off x="467544" y="4386590"/>
            <a:ext cx="47525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600" dirty="0" smtClean="0">
                <a:sym typeface="Symbol"/>
              </a:rPr>
              <a:t> Bandwidth and randomness saving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06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157" grpId="0"/>
      <p:bldP spid="18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4"/>
          <p:cNvGrpSpPr/>
          <p:nvPr/>
        </p:nvGrpSpPr>
        <p:grpSpPr>
          <a:xfrm>
            <a:off x="1489775" y="1124741"/>
            <a:ext cx="2938209" cy="400113"/>
            <a:chOff x="1979712" y="1677018"/>
            <a:chExt cx="5079616" cy="532309"/>
          </a:xfrm>
        </p:grpSpPr>
        <p:sp>
          <p:nvSpPr>
            <p:cNvPr id="26" name="Rectangle 25"/>
            <p:cNvSpPr/>
            <p:nvPr/>
          </p:nvSpPr>
          <p:spPr>
            <a:xfrm>
              <a:off x="1979712" y="1772816"/>
              <a:ext cx="5040560" cy="43204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3635896" y="1772816"/>
              <a:ext cx="0" cy="4320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220072" y="1772816"/>
              <a:ext cx="0" cy="4320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2471483" y="1677018"/>
              <a:ext cx="853192" cy="532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m</a:t>
              </a:r>
              <a:r>
                <a:rPr lang="en-US" sz="2000" baseline="-25000" dirty="0" smtClean="0">
                  <a:sym typeface="Symbol"/>
                </a:rPr>
                <a:t>1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  <p:sp>
          <p:nvSpPr>
            <p:cNvPr id="35" name="Text Box 7"/>
            <p:cNvSpPr txBox="1">
              <a:spLocks noChangeArrowheads="1"/>
            </p:cNvSpPr>
            <p:nvPr/>
          </p:nvSpPr>
          <p:spPr bwMode="auto">
            <a:xfrm>
              <a:off x="4127668" y="1677022"/>
              <a:ext cx="1064334" cy="532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m</a:t>
              </a:r>
              <a:r>
                <a:rPr lang="en-US" sz="2000" baseline="-25000" dirty="0">
                  <a:sym typeface="Symbol"/>
                </a:rPr>
                <a:t>2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  <p:sp>
          <p:nvSpPr>
            <p:cNvPr id="37" name="Text Box 7"/>
            <p:cNvSpPr txBox="1">
              <a:spLocks noChangeArrowheads="1"/>
            </p:cNvSpPr>
            <p:nvPr/>
          </p:nvSpPr>
          <p:spPr bwMode="auto">
            <a:xfrm>
              <a:off x="5868144" y="1677022"/>
              <a:ext cx="1191184" cy="532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m</a:t>
              </a:r>
              <a:r>
                <a:rPr lang="en-US" sz="2000" baseline="-25000" dirty="0" smtClean="0">
                  <a:sym typeface="Symbol"/>
                </a:rPr>
                <a:t>3</a:t>
              </a:r>
              <a:endParaRPr lang="en-US" sz="2000" baseline="-25000" dirty="0" smtClean="0">
                <a:solidFill>
                  <a:srgbClr val="0000FF"/>
                </a:solidFill>
                <a:latin typeface="Gigi" pitchFamily="82" charset="0"/>
              </a:endParaRPr>
            </a:p>
          </p:txBody>
        </p:sp>
      </p:grp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665873" y="1187460"/>
            <a:ext cx="5937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ym typeface="Symbol"/>
              </a:rPr>
              <a:t>M</a:t>
            </a:r>
            <a:r>
              <a:rPr lang="en-US" baseline="-25000" dirty="0" smtClean="0">
                <a:sym typeface="Symbol"/>
              </a:rPr>
              <a:t>1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050008" y="1355419"/>
            <a:ext cx="3564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76"/>
          <p:cNvGrpSpPr/>
          <p:nvPr/>
        </p:nvGrpSpPr>
        <p:grpSpPr>
          <a:xfrm>
            <a:off x="755576" y="2492896"/>
            <a:ext cx="650896" cy="360040"/>
            <a:chOff x="422386" y="3041360"/>
            <a:chExt cx="1125277" cy="478994"/>
          </a:xfrm>
        </p:grpSpPr>
        <p:sp>
          <p:nvSpPr>
            <p:cNvPr id="71" name="Rectangle 70"/>
            <p:cNvSpPr/>
            <p:nvPr/>
          </p:nvSpPr>
          <p:spPr>
            <a:xfrm>
              <a:off x="422386" y="3068960"/>
              <a:ext cx="995907" cy="4513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Text Box 7"/>
            <p:cNvSpPr txBox="1">
              <a:spLocks noChangeArrowheads="1"/>
            </p:cNvSpPr>
            <p:nvPr/>
          </p:nvSpPr>
          <p:spPr bwMode="auto">
            <a:xfrm>
              <a:off x="422386" y="3041360"/>
              <a:ext cx="1125277" cy="450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smtClean="0">
                  <a:sym typeface="Symbol"/>
                </a:rPr>
                <a:t>Gen</a:t>
              </a:r>
              <a:endParaRPr lang="en-US" sz="1600" baseline="-25000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4" name="Group 77"/>
          <p:cNvGrpSpPr/>
          <p:nvPr/>
        </p:nvGrpSpPr>
        <p:grpSpPr>
          <a:xfrm>
            <a:off x="989955" y="2116883"/>
            <a:ext cx="2749011" cy="324752"/>
            <a:chOff x="1187624" y="2492896"/>
            <a:chExt cx="4752528" cy="432048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1187624" y="2492896"/>
              <a:ext cx="47525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2555776" y="2492896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4211960" y="2492896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5940152" y="2492896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1187624" y="2492896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 Box 7"/>
          <p:cNvSpPr txBox="1">
            <a:spLocks noChangeArrowheads="1"/>
          </p:cNvSpPr>
          <p:nvPr/>
        </p:nvSpPr>
        <p:spPr bwMode="auto">
          <a:xfrm>
            <a:off x="971554" y="2116883"/>
            <a:ext cx="3099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ym typeface="Symbol"/>
              </a:rPr>
              <a:t>k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pic>
        <p:nvPicPr>
          <p:cNvPr id="2050" name="Picture 2" descr="https://encrypted-tbn0.gstatic.com/images?q=tbn:ANd9GcQxHMoOydLUvL6F7c-Mbo5t85iqunS-YHMpPEE4HWBwac4Fq-lc8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8303" y="2852936"/>
            <a:ext cx="333213" cy="433003"/>
          </a:xfrm>
          <a:prstGeom prst="rect">
            <a:avLst/>
          </a:prstGeom>
          <a:noFill/>
        </p:spPr>
      </p:pic>
      <p:grpSp>
        <p:nvGrpSpPr>
          <p:cNvPr id="5" name="Group 50"/>
          <p:cNvGrpSpPr/>
          <p:nvPr/>
        </p:nvGrpSpPr>
        <p:grpSpPr>
          <a:xfrm>
            <a:off x="1739685" y="2317449"/>
            <a:ext cx="596675" cy="503063"/>
            <a:chOff x="2483768" y="2759728"/>
            <a:chExt cx="1031540" cy="669272"/>
          </a:xfrm>
        </p:grpSpPr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83768" y="2759728"/>
              <a:ext cx="720080" cy="669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6" name="Text Box 7"/>
            <p:cNvSpPr txBox="1">
              <a:spLocks noChangeArrowheads="1"/>
            </p:cNvSpPr>
            <p:nvPr/>
          </p:nvSpPr>
          <p:spPr bwMode="auto">
            <a:xfrm>
              <a:off x="3131840" y="2924944"/>
              <a:ext cx="3834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F</a:t>
              </a:r>
              <a:endParaRPr lang="en-US" sz="2000" baseline="-25000" dirty="0" smtClean="0">
                <a:solidFill>
                  <a:srgbClr val="FF0000"/>
                </a:solidFill>
              </a:endParaRPr>
            </a:p>
          </p:txBody>
        </p:sp>
      </p:grpSp>
      <p:sp>
        <p:nvSpPr>
          <p:cNvPr id="48" name="Text Box 7"/>
          <p:cNvSpPr txBox="1">
            <a:spLocks noChangeArrowheads="1"/>
          </p:cNvSpPr>
          <p:nvPr/>
        </p:nvSpPr>
        <p:spPr bwMode="auto">
          <a:xfrm>
            <a:off x="1757902" y="1688094"/>
            <a:ext cx="221810" cy="300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ym typeface="Symbol"/>
              </a:rPr>
              <a:t></a:t>
            </a:r>
            <a:endParaRPr lang="en-US" sz="2000" baseline="-25000" dirty="0" smtClean="0"/>
          </a:p>
        </p:txBody>
      </p: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2771800" y="1628800"/>
            <a:ext cx="221810" cy="300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ym typeface="Symbol"/>
              </a:rPr>
              <a:t></a:t>
            </a:r>
            <a:endParaRPr lang="en-US" sz="2000" baseline="-25000" dirty="0" smtClean="0"/>
          </a:p>
        </p:txBody>
      </p:sp>
      <p:sp>
        <p:nvSpPr>
          <p:cNvPr id="50" name="Text Box 7"/>
          <p:cNvSpPr txBox="1">
            <a:spLocks noChangeArrowheads="1"/>
          </p:cNvSpPr>
          <p:nvPr/>
        </p:nvSpPr>
        <p:spPr bwMode="auto">
          <a:xfrm>
            <a:off x="3779912" y="1700808"/>
            <a:ext cx="221810" cy="300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ym typeface="Symbol"/>
              </a:rPr>
              <a:t></a:t>
            </a:r>
            <a:endParaRPr lang="en-US" sz="2000" baseline="-25000" dirty="0" smtClean="0"/>
          </a:p>
        </p:txBody>
      </p:sp>
      <p:grpSp>
        <p:nvGrpSpPr>
          <p:cNvPr id="6" name="Group 51"/>
          <p:cNvGrpSpPr/>
          <p:nvPr/>
        </p:nvGrpSpPr>
        <p:grpSpPr>
          <a:xfrm>
            <a:off x="2684123" y="2317449"/>
            <a:ext cx="596675" cy="503063"/>
            <a:chOff x="2483768" y="2759728"/>
            <a:chExt cx="1031540" cy="669272"/>
          </a:xfrm>
        </p:grpSpPr>
        <p:pic>
          <p:nvPicPr>
            <p:cNvPr id="53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83768" y="2759728"/>
              <a:ext cx="720080" cy="669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" name="Text Box 7"/>
            <p:cNvSpPr txBox="1">
              <a:spLocks noChangeArrowheads="1"/>
            </p:cNvSpPr>
            <p:nvPr/>
          </p:nvSpPr>
          <p:spPr bwMode="auto">
            <a:xfrm>
              <a:off x="3131840" y="2924944"/>
              <a:ext cx="3834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F</a:t>
              </a:r>
              <a:endParaRPr lang="en-US" sz="2000" baseline="-25000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Group 57"/>
          <p:cNvGrpSpPr/>
          <p:nvPr/>
        </p:nvGrpSpPr>
        <p:grpSpPr>
          <a:xfrm>
            <a:off x="3683763" y="2317449"/>
            <a:ext cx="596675" cy="503063"/>
            <a:chOff x="2483768" y="2759728"/>
            <a:chExt cx="1031540" cy="669272"/>
          </a:xfrm>
        </p:grpSpPr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83768" y="2759728"/>
              <a:ext cx="720080" cy="669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0" name="Text Box 7"/>
            <p:cNvSpPr txBox="1">
              <a:spLocks noChangeArrowheads="1"/>
            </p:cNvSpPr>
            <p:nvPr/>
          </p:nvSpPr>
          <p:spPr bwMode="auto">
            <a:xfrm>
              <a:off x="3131840" y="2924944"/>
              <a:ext cx="3834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F</a:t>
              </a:r>
              <a:endParaRPr lang="en-US" sz="2000" baseline="-25000" dirty="0" smtClean="0">
                <a:solidFill>
                  <a:srgbClr val="FF0000"/>
                </a:solidFill>
              </a:endParaRPr>
            </a:p>
          </p:txBody>
        </p:sp>
      </p:grpSp>
      <p:sp>
        <p:nvSpPr>
          <p:cNvPr id="65" name="Text Box 7"/>
          <p:cNvSpPr txBox="1">
            <a:spLocks noChangeArrowheads="1"/>
          </p:cNvSpPr>
          <p:nvPr/>
        </p:nvSpPr>
        <p:spPr bwMode="auto">
          <a:xfrm>
            <a:off x="251520" y="1763524"/>
            <a:ext cx="537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ym typeface="Symbol"/>
              </a:rPr>
              <a:t>IV</a:t>
            </a:r>
            <a:r>
              <a:rPr lang="en-US" baseline="-25000" dirty="0" smtClean="0">
                <a:sym typeface="Symbol"/>
              </a:rPr>
              <a:t>1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70401" y="1844824"/>
            <a:ext cx="106529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31786" y="2171008"/>
            <a:ext cx="7766" cy="8979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Box 7"/>
          <p:cNvSpPr txBox="1">
            <a:spLocks noChangeArrowheads="1"/>
          </p:cNvSpPr>
          <p:nvPr/>
        </p:nvSpPr>
        <p:spPr bwMode="auto">
          <a:xfrm>
            <a:off x="1736156" y="3172906"/>
            <a:ext cx="6756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ym typeface="Symbol"/>
              </a:rPr>
              <a:t>c</a:t>
            </a:r>
            <a:r>
              <a:rPr lang="en-US" sz="2000" baseline="-25000" dirty="0" smtClean="0">
                <a:sym typeface="Symbol"/>
              </a:rPr>
              <a:t>1</a:t>
            </a:r>
            <a:endParaRPr lang="en-US" sz="2000" baseline="-25000" dirty="0" smtClean="0">
              <a:solidFill>
                <a:srgbClr val="0000FF"/>
              </a:solidFill>
            </a:endParaRPr>
          </a:p>
        </p:txBody>
      </p:sp>
      <p:sp>
        <p:nvSpPr>
          <p:cNvPr id="80" name="Text Box 7"/>
          <p:cNvSpPr txBox="1">
            <a:spLocks noChangeArrowheads="1"/>
          </p:cNvSpPr>
          <p:nvPr/>
        </p:nvSpPr>
        <p:spPr bwMode="auto">
          <a:xfrm>
            <a:off x="334823" y="3140968"/>
            <a:ext cx="56476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ym typeface="Symbol"/>
              </a:rPr>
              <a:t>c</a:t>
            </a:r>
            <a:r>
              <a:rPr lang="en-US" sz="2000" baseline="-25000" dirty="0" smtClean="0">
                <a:sym typeface="Symbol"/>
              </a:rPr>
              <a:t>0</a:t>
            </a:r>
            <a:r>
              <a:rPr lang="en-US" sz="2000" dirty="0" smtClean="0">
                <a:sym typeface="Symbol"/>
              </a:rPr>
              <a:t> </a:t>
            </a:r>
            <a:endParaRPr lang="en-US" sz="2000" baseline="-25000" dirty="0" smtClean="0">
              <a:solidFill>
                <a:srgbClr val="0000FF"/>
              </a:solidFill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1947944" y="2820513"/>
            <a:ext cx="0" cy="3788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08"/>
          <p:cNvGrpSpPr/>
          <p:nvPr/>
        </p:nvGrpSpPr>
        <p:grpSpPr>
          <a:xfrm>
            <a:off x="1947944" y="1844824"/>
            <a:ext cx="957989" cy="1192191"/>
            <a:chOff x="2843808" y="2130951"/>
            <a:chExt cx="1656184" cy="1586083"/>
          </a:xfrm>
        </p:grpSpPr>
        <p:cxnSp>
          <p:nvCxnSpPr>
            <p:cNvPr id="99" name="Straight Arrow Connector 98"/>
            <p:cNvCxnSpPr/>
            <p:nvPr/>
          </p:nvCxnSpPr>
          <p:spPr>
            <a:xfrm>
              <a:off x="2843808" y="3717032"/>
              <a:ext cx="9361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>
              <a:off x="3770148" y="2130952"/>
              <a:ext cx="9764" cy="15860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3779912" y="2130951"/>
              <a:ext cx="7200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Text Box 7"/>
          <p:cNvSpPr txBox="1">
            <a:spLocks noChangeArrowheads="1"/>
          </p:cNvSpPr>
          <p:nvPr/>
        </p:nvSpPr>
        <p:spPr bwMode="auto">
          <a:xfrm>
            <a:off x="2710289" y="3199390"/>
            <a:ext cx="4935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ym typeface="Symbol"/>
              </a:rPr>
              <a:t>c</a:t>
            </a:r>
            <a:r>
              <a:rPr lang="en-US" baseline="-25000" dirty="0" smtClean="0">
                <a:sym typeface="Symbol"/>
              </a:rPr>
              <a:t>2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2905933" y="2820513"/>
            <a:ext cx="0" cy="3788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947225" y="2008632"/>
            <a:ext cx="0" cy="3247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 Box 7"/>
          <p:cNvSpPr txBox="1">
            <a:spLocks noChangeArrowheads="1"/>
          </p:cNvSpPr>
          <p:nvPr/>
        </p:nvSpPr>
        <p:spPr bwMode="auto">
          <a:xfrm>
            <a:off x="3709930" y="3199390"/>
            <a:ext cx="4300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ym typeface="Symbol"/>
              </a:rPr>
              <a:t>c</a:t>
            </a:r>
            <a:r>
              <a:rPr lang="en-US" baseline="-25000" dirty="0" smtClean="0">
                <a:sym typeface="Symbol"/>
              </a:rPr>
              <a:t>3</a:t>
            </a:r>
            <a:r>
              <a:rPr lang="en-US" dirty="0" smtClean="0">
                <a:sym typeface="Symbol"/>
              </a:rPr>
              <a:t> 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3905573" y="2820513"/>
            <a:ext cx="0" cy="3788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Picture 2" descr="https://encrypted-tbn0.gstatic.com/images?q=tbn:ANd9GcQxHMoOydLUvL6F7c-Mbo5t85iqunS-YHMpPEE4HWBwac4Fq-lc8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195797"/>
            <a:ext cx="333213" cy="433003"/>
          </a:xfrm>
          <a:prstGeom prst="rect">
            <a:avLst/>
          </a:prstGeom>
          <a:noFill/>
        </p:spPr>
      </p:pic>
      <p:sp>
        <p:nvSpPr>
          <p:cNvPr id="64" name="Rectangle 2"/>
          <p:cNvSpPr txBox="1">
            <a:spLocks noChangeArrowheads="1"/>
          </p:cNvSpPr>
          <p:nvPr/>
        </p:nvSpPr>
        <p:spPr>
          <a:xfrm>
            <a:off x="-36512" y="44624"/>
            <a:ext cx="9865096" cy="57606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300" kern="0" dirty="0" smtClean="0">
                <a:solidFill>
                  <a:srgbClr val="009900"/>
                </a:solidFill>
                <a:ea typeface="+mj-ea"/>
                <a:cs typeface="+mj-cs"/>
              </a:rPr>
              <a:t>IV misuse in CBC Mode- Chained CBC</a:t>
            </a:r>
            <a:endParaRPr lang="en-US" sz="3300" kern="0" dirty="0">
              <a:solidFill>
                <a:srgbClr val="009900"/>
              </a:solidFill>
              <a:ea typeface="+mj-ea"/>
              <a:cs typeface="+mj-cs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1979712" y="1484784"/>
            <a:ext cx="0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979712" y="1988840"/>
            <a:ext cx="0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2987824" y="1484784"/>
            <a:ext cx="0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3923928" y="1484784"/>
            <a:ext cx="0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987824" y="1916832"/>
            <a:ext cx="0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108"/>
          <p:cNvGrpSpPr/>
          <p:nvPr/>
        </p:nvGrpSpPr>
        <p:grpSpPr>
          <a:xfrm>
            <a:off x="2915816" y="1844824"/>
            <a:ext cx="957989" cy="1192191"/>
            <a:chOff x="2843808" y="2130951"/>
            <a:chExt cx="1656184" cy="1586083"/>
          </a:xfrm>
        </p:grpSpPr>
        <p:cxnSp>
          <p:nvCxnSpPr>
            <p:cNvPr id="111" name="Straight Arrow Connector 110"/>
            <p:cNvCxnSpPr/>
            <p:nvPr/>
          </p:nvCxnSpPr>
          <p:spPr>
            <a:xfrm>
              <a:off x="2843808" y="3717032"/>
              <a:ext cx="9361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3770148" y="2130952"/>
              <a:ext cx="9764" cy="15860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3779912" y="2130951"/>
              <a:ext cx="7200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44"/>
          <p:cNvGrpSpPr/>
          <p:nvPr/>
        </p:nvGrpSpPr>
        <p:grpSpPr>
          <a:xfrm>
            <a:off x="6098287" y="1124741"/>
            <a:ext cx="2938209" cy="400113"/>
            <a:chOff x="1979712" y="1677018"/>
            <a:chExt cx="5079616" cy="532309"/>
          </a:xfrm>
        </p:grpSpPr>
        <p:sp>
          <p:nvSpPr>
            <p:cNvPr id="126" name="Rectangle 125"/>
            <p:cNvSpPr/>
            <p:nvPr/>
          </p:nvSpPr>
          <p:spPr>
            <a:xfrm>
              <a:off x="1979712" y="1772816"/>
              <a:ext cx="5040560" cy="43204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27" name="Straight Connector 126"/>
            <p:cNvCxnSpPr/>
            <p:nvPr/>
          </p:nvCxnSpPr>
          <p:spPr>
            <a:xfrm>
              <a:off x="3635896" y="1772816"/>
              <a:ext cx="0" cy="4320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5220072" y="1772816"/>
              <a:ext cx="0" cy="4320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 Box 7"/>
            <p:cNvSpPr txBox="1">
              <a:spLocks noChangeArrowheads="1"/>
            </p:cNvSpPr>
            <p:nvPr/>
          </p:nvSpPr>
          <p:spPr bwMode="auto">
            <a:xfrm>
              <a:off x="2471483" y="1677018"/>
              <a:ext cx="853192" cy="532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m</a:t>
              </a:r>
              <a:r>
                <a:rPr lang="en-US" sz="2000" baseline="-25000" dirty="0" smtClean="0">
                  <a:sym typeface="Symbol"/>
                </a:rPr>
                <a:t>4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  <p:sp>
          <p:nvSpPr>
            <p:cNvPr id="130" name="Text Box 7"/>
            <p:cNvSpPr txBox="1">
              <a:spLocks noChangeArrowheads="1"/>
            </p:cNvSpPr>
            <p:nvPr/>
          </p:nvSpPr>
          <p:spPr bwMode="auto">
            <a:xfrm>
              <a:off x="4127668" y="1677022"/>
              <a:ext cx="1064334" cy="532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m</a:t>
              </a:r>
              <a:r>
                <a:rPr lang="en-US" sz="2000" baseline="-25000" dirty="0" smtClean="0">
                  <a:sym typeface="Symbol"/>
                </a:rPr>
                <a:t>5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  <p:sp>
          <p:nvSpPr>
            <p:cNvPr id="131" name="Text Box 7"/>
            <p:cNvSpPr txBox="1">
              <a:spLocks noChangeArrowheads="1"/>
            </p:cNvSpPr>
            <p:nvPr/>
          </p:nvSpPr>
          <p:spPr bwMode="auto">
            <a:xfrm>
              <a:off x="5868144" y="1677022"/>
              <a:ext cx="1191184" cy="532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m</a:t>
              </a:r>
              <a:r>
                <a:rPr lang="en-US" sz="2000" baseline="-25000" dirty="0" smtClean="0">
                  <a:sym typeface="Symbol"/>
                </a:rPr>
                <a:t>6</a:t>
              </a:r>
              <a:endParaRPr lang="en-US" sz="2000" baseline="-25000" dirty="0" smtClean="0">
                <a:solidFill>
                  <a:srgbClr val="0000FF"/>
                </a:solidFill>
                <a:latin typeface="Gigi" pitchFamily="82" charset="0"/>
              </a:endParaRPr>
            </a:p>
          </p:txBody>
        </p:sp>
      </p:grpSp>
      <p:sp>
        <p:nvSpPr>
          <p:cNvPr id="132" name="Text Box 7"/>
          <p:cNvSpPr txBox="1">
            <a:spLocks noChangeArrowheads="1"/>
          </p:cNvSpPr>
          <p:nvPr/>
        </p:nvSpPr>
        <p:spPr bwMode="auto">
          <a:xfrm>
            <a:off x="5274385" y="1187460"/>
            <a:ext cx="5937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ym typeface="Symbol"/>
              </a:rPr>
              <a:t>M</a:t>
            </a:r>
            <a:r>
              <a:rPr lang="en-US" baseline="-25000" dirty="0" smtClean="0">
                <a:sym typeface="Symbol"/>
              </a:rPr>
              <a:t>2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5658520" y="1355419"/>
            <a:ext cx="3564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77"/>
          <p:cNvGrpSpPr/>
          <p:nvPr/>
        </p:nvGrpSpPr>
        <p:grpSpPr>
          <a:xfrm>
            <a:off x="5598467" y="2116880"/>
            <a:ext cx="2749011" cy="216501"/>
            <a:chOff x="1187624" y="2492896"/>
            <a:chExt cx="4752528" cy="288032"/>
          </a:xfrm>
        </p:grpSpPr>
        <p:cxnSp>
          <p:nvCxnSpPr>
            <p:cNvPr id="138" name="Straight Connector 137"/>
            <p:cNvCxnSpPr/>
            <p:nvPr/>
          </p:nvCxnSpPr>
          <p:spPr>
            <a:xfrm>
              <a:off x="1187624" y="2492896"/>
              <a:ext cx="47525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/>
            <p:nvPr/>
          </p:nvCxnSpPr>
          <p:spPr>
            <a:xfrm>
              <a:off x="2555776" y="2492896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4211960" y="2492896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>
              <a:off x="5940152" y="2492896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Text Box 7"/>
          <p:cNvSpPr txBox="1">
            <a:spLocks noChangeArrowheads="1"/>
          </p:cNvSpPr>
          <p:nvPr/>
        </p:nvSpPr>
        <p:spPr bwMode="auto">
          <a:xfrm>
            <a:off x="5580066" y="2132856"/>
            <a:ext cx="3099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ym typeface="Symbol"/>
              </a:rPr>
              <a:t>k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grpSp>
        <p:nvGrpSpPr>
          <p:cNvPr id="12" name="Group 50"/>
          <p:cNvGrpSpPr/>
          <p:nvPr/>
        </p:nvGrpSpPr>
        <p:grpSpPr>
          <a:xfrm>
            <a:off x="6348197" y="2317449"/>
            <a:ext cx="596675" cy="503063"/>
            <a:chOff x="2483768" y="2759728"/>
            <a:chExt cx="1031540" cy="669272"/>
          </a:xfrm>
        </p:grpSpPr>
        <p:pic>
          <p:nvPicPr>
            <p:cNvPr id="146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83768" y="2759728"/>
              <a:ext cx="720080" cy="669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7" name="Text Box 7"/>
            <p:cNvSpPr txBox="1">
              <a:spLocks noChangeArrowheads="1"/>
            </p:cNvSpPr>
            <p:nvPr/>
          </p:nvSpPr>
          <p:spPr bwMode="auto">
            <a:xfrm>
              <a:off x="3131840" y="2924944"/>
              <a:ext cx="3834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F</a:t>
              </a:r>
              <a:endParaRPr lang="en-US" sz="2000" baseline="-25000" dirty="0" smtClean="0">
                <a:solidFill>
                  <a:srgbClr val="FF0000"/>
                </a:solidFill>
              </a:endParaRPr>
            </a:p>
          </p:txBody>
        </p:sp>
      </p:grpSp>
      <p:sp>
        <p:nvSpPr>
          <p:cNvPr id="148" name="Text Box 7"/>
          <p:cNvSpPr txBox="1">
            <a:spLocks noChangeArrowheads="1"/>
          </p:cNvSpPr>
          <p:nvPr/>
        </p:nvSpPr>
        <p:spPr bwMode="auto">
          <a:xfrm>
            <a:off x="6366414" y="1688094"/>
            <a:ext cx="221810" cy="300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ym typeface="Symbol"/>
              </a:rPr>
              <a:t></a:t>
            </a:r>
            <a:endParaRPr lang="en-US" sz="2000" baseline="-25000" dirty="0" smtClean="0"/>
          </a:p>
        </p:txBody>
      </p:sp>
      <p:sp>
        <p:nvSpPr>
          <p:cNvPr id="149" name="Text Box 7"/>
          <p:cNvSpPr txBox="1">
            <a:spLocks noChangeArrowheads="1"/>
          </p:cNvSpPr>
          <p:nvPr/>
        </p:nvSpPr>
        <p:spPr bwMode="auto">
          <a:xfrm>
            <a:off x="7380312" y="1628800"/>
            <a:ext cx="221810" cy="300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ym typeface="Symbol"/>
              </a:rPr>
              <a:t></a:t>
            </a:r>
            <a:endParaRPr lang="en-US" sz="2000" baseline="-25000" dirty="0" smtClean="0"/>
          </a:p>
        </p:txBody>
      </p:sp>
      <p:sp>
        <p:nvSpPr>
          <p:cNvPr id="150" name="Text Box 7"/>
          <p:cNvSpPr txBox="1">
            <a:spLocks noChangeArrowheads="1"/>
          </p:cNvSpPr>
          <p:nvPr/>
        </p:nvSpPr>
        <p:spPr bwMode="auto">
          <a:xfrm>
            <a:off x="8388424" y="1700808"/>
            <a:ext cx="221810" cy="300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ym typeface="Symbol"/>
              </a:rPr>
              <a:t></a:t>
            </a:r>
            <a:endParaRPr lang="en-US" sz="2000" baseline="-25000" dirty="0" smtClean="0"/>
          </a:p>
        </p:txBody>
      </p:sp>
      <p:grpSp>
        <p:nvGrpSpPr>
          <p:cNvPr id="13" name="Group 51"/>
          <p:cNvGrpSpPr/>
          <p:nvPr/>
        </p:nvGrpSpPr>
        <p:grpSpPr>
          <a:xfrm>
            <a:off x="7292635" y="2317449"/>
            <a:ext cx="596675" cy="503063"/>
            <a:chOff x="2483768" y="2759728"/>
            <a:chExt cx="1031540" cy="669272"/>
          </a:xfrm>
        </p:grpSpPr>
        <p:pic>
          <p:nvPicPr>
            <p:cNvPr id="152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83768" y="2759728"/>
              <a:ext cx="720080" cy="669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3" name="Text Box 7"/>
            <p:cNvSpPr txBox="1">
              <a:spLocks noChangeArrowheads="1"/>
            </p:cNvSpPr>
            <p:nvPr/>
          </p:nvSpPr>
          <p:spPr bwMode="auto">
            <a:xfrm>
              <a:off x="3131840" y="2924944"/>
              <a:ext cx="3834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F</a:t>
              </a:r>
              <a:endParaRPr lang="en-US" sz="2000" baseline="-25000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57"/>
          <p:cNvGrpSpPr/>
          <p:nvPr/>
        </p:nvGrpSpPr>
        <p:grpSpPr>
          <a:xfrm>
            <a:off x="8292275" y="2317449"/>
            <a:ext cx="596675" cy="503063"/>
            <a:chOff x="2483768" y="2759728"/>
            <a:chExt cx="1031540" cy="669272"/>
          </a:xfrm>
        </p:grpSpPr>
        <p:pic>
          <p:nvPicPr>
            <p:cNvPr id="155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83768" y="2759728"/>
              <a:ext cx="720080" cy="669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6" name="Text Box 7"/>
            <p:cNvSpPr txBox="1">
              <a:spLocks noChangeArrowheads="1"/>
            </p:cNvSpPr>
            <p:nvPr/>
          </p:nvSpPr>
          <p:spPr bwMode="auto">
            <a:xfrm>
              <a:off x="3131840" y="2924944"/>
              <a:ext cx="3834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F</a:t>
              </a:r>
              <a:endParaRPr lang="en-US" sz="2000" baseline="-25000" dirty="0" smtClean="0">
                <a:solidFill>
                  <a:srgbClr val="FF0000"/>
                </a:solidFill>
              </a:endParaRPr>
            </a:p>
          </p:txBody>
        </p:sp>
      </p:grpSp>
      <p:sp>
        <p:nvSpPr>
          <p:cNvPr id="160" name="Text Box 7"/>
          <p:cNvSpPr txBox="1">
            <a:spLocks noChangeArrowheads="1"/>
          </p:cNvSpPr>
          <p:nvPr/>
        </p:nvSpPr>
        <p:spPr bwMode="auto">
          <a:xfrm>
            <a:off x="6344668" y="3172906"/>
            <a:ext cx="6756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ym typeface="Symbol"/>
              </a:rPr>
              <a:t>c</a:t>
            </a:r>
            <a:r>
              <a:rPr lang="en-US" sz="2000" baseline="-25000" dirty="0" smtClean="0">
                <a:sym typeface="Symbol"/>
              </a:rPr>
              <a:t>4</a:t>
            </a:r>
            <a:endParaRPr lang="en-US" sz="2000" baseline="-25000" dirty="0" smtClean="0">
              <a:solidFill>
                <a:srgbClr val="0000FF"/>
              </a:solidFill>
            </a:endParaRPr>
          </a:p>
        </p:txBody>
      </p:sp>
      <p:cxnSp>
        <p:nvCxnSpPr>
          <p:cNvPr id="162" name="Straight Arrow Connector 161"/>
          <p:cNvCxnSpPr/>
          <p:nvPr/>
        </p:nvCxnSpPr>
        <p:spPr>
          <a:xfrm>
            <a:off x="6556456" y="2820513"/>
            <a:ext cx="0" cy="3788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08"/>
          <p:cNvGrpSpPr/>
          <p:nvPr/>
        </p:nvGrpSpPr>
        <p:grpSpPr>
          <a:xfrm>
            <a:off x="6556456" y="1844824"/>
            <a:ext cx="957989" cy="1192191"/>
            <a:chOff x="2843808" y="2130951"/>
            <a:chExt cx="1656184" cy="1586083"/>
          </a:xfrm>
        </p:grpSpPr>
        <p:cxnSp>
          <p:nvCxnSpPr>
            <p:cNvPr id="164" name="Straight Arrow Connector 163"/>
            <p:cNvCxnSpPr/>
            <p:nvPr/>
          </p:nvCxnSpPr>
          <p:spPr>
            <a:xfrm>
              <a:off x="2843808" y="3717032"/>
              <a:ext cx="9361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>
              <a:off x="3770148" y="2130952"/>
              <a:ext cx="9764" cy="15860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>
              <a:off x="3779912" y="2130951"/>
              <a:ext cx="7200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" name="Text Box 7"/>
          <p:cNvSpPr txBox="1">
            <a:spLocks noChangeArrowheads="1"/>
          </p:cNvSpPr>
          <p:nvPr/>
        </p:nvSpPr>
        <p:spPr bwMode="auto">
          <a:xfrm>
            <a:off x="7318801" y="3199390"/>
            <a:ext cx="4935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ym typeface="Symbol"/>
              </a:rPr>
              <a:t>c</a:t>
            </a:r>
            <a:r>
              <a:rPr lang="en-US" baseline="-25000" dirty="0" smtClean="0">
                <a:sym typeface="Symbol"/>
              </a:rPr>
              <a:t>5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cxnSp>
        <p:nvCxnSpPr>
          <p:cNvPr id="168" name="Straight Arrow Connector 167"/>
          <p:cNvCxnSpPr/>
          <p:nvPr/>
        </p:nvCxnSpPr>
        <p:spPr>
          <a:xfrm>
            <a:off x="7514445" y="2820513"/>
            <a:ext cx="0" cy="3788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8555737" y="2008632"/>
            <a:ext cx="0" cy="3247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 Box 7"/>
          <p:cNvSpPr txBox="1">
            <a:spLocks noChangeArrowheads="1"/>
          </p:cNvSpPr>
          <p:nvPr/>
        </p:nvSpPr>
        <p:spPr bwMode="auto">
          <a:xfrm>
            <a:off x="8318442" y="3199390"/>
            <a:ext cx="4300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ym typeface="Symbol"/>
              </a:rPr>
              <a:t>c</a:t>
            </a:r>
            <a:r>
              <a:rPr lang="en-US" baseline="-25000" dirty="0" smtClean="0">
                <a:sym typeface="Symbol"/>
              </a:rPr>
              <a:t>6</a:t>
            </a:r>
            <a:r>
              <a:rPr lang="en-US" dirty="0" smtClean="0">
                <a:sym typeface="Symbol"/>
              </a:rPr>
              <a:t> 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8514085" y="2820513"/>
            <a:ext cx="0" cy="3788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6588224" y="1484784"/>
            <a:ext cx="0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6588224" y="1988840"/>
            <a:ext cx="0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7596336" y="1484784"/>
            <a:ext cx="0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8532440" y="1484784"/>
            <a:ext cx="0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7596336" y="1916832"/>
            <a:ext cx="0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77"/>
          <p:cNvGrpSpPr/>
          <p:nvPr/>
        </p:nvGrpSpPr>
        <p:grpSpPr>
          <a:xfrm>
            <a:off x="7524328" y="1844824"/>
            <a:ext cx="957989" cy="1192191"/>
            <a:chOff x="2843808" y="2130951"/>
            <a:chExt cx="1656184" cy="1586083"/>
          </a:xfrm>
        </p:grpSpPr>
        <p:cxnSp>
          <p:nvCxnSpPr>
            <p:cNvPr id="179" name="Straight Arrow Connector 178"/>
            <p:cNvCxnSpPr/>
            <p:nvPr/>
          </p:nvCxnSpPr>
          <p:spPr>
            <a:xfrm>
              <a:off x="2843808" y="3717032"/>
              <a:ext cx="9361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>
              <a:off x="3770148" y="2130952"/>
              <a:ext cx="9764" cy="15860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3779912" y="2130951"/>
              <a:ext cx="7200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Text Box 7"/>
          <p:cNvSpPr txBox="1">
            <a:spLocks noChangeArrowheads="1"/>
          </p:cNvSpPr>
          <p:nvPr/>
        </p:nvSpPr>
        <p:spPr bwMode="auto">
          <a:xfrm>
            <a:off x="3347864" y="3604954"/>
            <a:ext cx="24482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olidFill>
                  <a:srgbClr val="FF0000"/>
                </a:solidFill>
                <a:sym typeface="Symbol"/>
              </a:rPr>
              <a:t>Chained CBC mode</a:t>
            </a:r>
            <a:endParaRPr lang="en-US" sz="1600" baseline="-25000" dirty="0" smtClean="0">
              <a:solidFill>
                <a:srgbClr val="FF0000"/>
              </a:solidFill>
            </a:endParaRPr>
          </a:p>
        </p:txBody>
      </p:sp>
      <p:grpSp>
        <p:nvGrpSpPr>
          <p:cNvPr id="17" name="Group 135"/>
          <p:cNvGrpSpPr/>
          <p:nvPr/>
        </p:nvGrpSpPr>
        <p:grpSpPr>
          <a:xfrm>
            <a:off x="3911221" y="1844824"/>
            <a:ext cx="2532987" cy="1152128"/>
            <a:chOff x="3911221" y="1844824"/>
            <a:chExt cx="2532987" cy="1152128"/>
          </a:xfrm>
        </p:grpSpPr>
        <p:cxnSp>
          <p:nvCxnSpPr>
            <p:cNvPr id="116" name="Straight Connector 115"/>
            <p:cNvCxnSpPr/>
            <p:nvPr/>
          </p:nvCxnSpPr>
          <p:spPr>
            <a:xfrm>
              <a:off x="3911221" y="2996952"/>
              <a:ext cx="102081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4932040" y="1844824"/>
              <a:ext cx="151216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4932040" y="1844824"/>
              <a:ext cx="0" cy="11521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Straight Connector 136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0" y="4005064"/>
            <a:ext cx="91805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Text Box 7"/>
          <p:cNvSpPr txBox="1">
            <a:spLocks noChangeArrowheads="1"/>
          </p:cNvSpPr>
          <p:nvPr/>
        </p:nvSpPr>
        <p:spPr bwMode="auto">
          <a:xfrm>
            <a:off x="107504" y="4077072"/>
            <a:ext cx="84249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Wingdings" charset="2"/>
              <a:buChar char="q"/>
            </a:pPr>
            <a:r>
              <a:rPr lang="en-US" sz="1600" dirty="0" smtClean="0">
                <a:solidFill>
                  <a:srgbClr val="0000FF"/>
                </a:solidFill>
                <a:sym typeface="Symbol"/>
              </a:rPr>
              <a:t>Chained CBC mode </a:t>
            </a:r>
            <a:r>
              <a:rPr lang="en-US" sz="1600" dirty="0" smtClean="0">
                <a:sym typeface="Symbol"/>
              </a:rPr>
              <a:t>--- used in SSL 3.0 and TLS 1.0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172" name="Text Box 7"/>
          <p:cNvSpPr txBox="1">
            <a:spLocks noChangeArrowheads="1"/>
          </p:cNvSpPr>
          <p:nvPr/>
        </p:nvSpPr>
        <p:spPr bwMode="auto">
          <a:xfrm>
            <a:off x="539552" y="4437112"/>
            <a:ext cx="35283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&gt;&gt; </a:t>
            </a:r>
            <a:r>
              <a:rPr lang="en-US" sz="1600" dirty="0" err="1" smtClean="0">
                <a:sym typeface="Symbol"/>
              </a:rPr>
              <a:t>Stateful</a:t>
            </a:r>
            <a:r>
              <a:rPr lang="en-US" sz="1600" dirty="0" smtClean="0">
                <a:sym typeface="Symbol"/>
              </a:rPr>
              <a:t> variant of CBC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178" name="Text Box 7"/>
          <p:cNvSpPr txBox="1">
            <a:spLocks noChangeArrowheads="1"/>
          </p:cNvSpPr>
          <p:nvPr/>
        </p:nvSpPr>
        <p:spPr bwMode="auto">
          <a:xfrm>
            <a:off x="179512" y="4797152"/>
            <a:ext cx="21602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600" dirty="0" smtClean="0">
                <a:sym typeface="Symbol"/>
              </a:rPr>
              <a:t> CPA security? 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539552" y="5085184"/>
            <a:ext cx="86044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&gt;&gt; It </a:t>
            </a:r>
            <a:r>
              <a:rPr lang="en-US" sz="1600" dirty="0">
                <a:sym typeface="Symbol"/>
              </a:rPr>
              <a:t>is </a:t>
            </a:r>
            <a:r>
              <a:rPr lang="en-US" sz="1600" dirty="0">
                <a:solidFill>
                  <a:srgbClr val="FF0000"/>
                </a:solidFill>
                <a:sym typeface="Symbol"/>
              </a:rPr>
              <a:t>“equivalent” </a:t>
            </a:r>
            <a:r>
              <a:rPr lang="en-US" sz="1600" dirty="0">
                <a:sym typeface="Symbol"/>
              </a:rPr>
              <a:t>to encrypting a </a:t>
            </a:r>
            <a:r>
              <a:rPr lang="en-US" sz="1600" dirty="0">
                <a:solidFill>
                  <a:srgbClr val="0000FF"/>
                </a:solidFill>
                <a:sym typeface="Symbol"/>
              </a:rPr>
              <a:t>single large message M = M</a:t>
            </a:r>
            <a:r>
              <a:rPr lang="en-US" sz="1600" baseline="-25000" dirty="0">
                <a:solidFill>
                  <a:srgbClr val="0000FF"/>
                </a:solidFill>
                <a:sym typeface="Symbol"/>
              </a:rPr>
              <a:t>1</a:t>
            </a:r>
            <a:r>
              <a:rPr lang="en-US" sz="1600" dirty="0">
                <a:solidFill>
                  <a:srgbClr val="0000FF"/>
                </a:solidFill>
                <a:sym typeface="Symbol"/>
              </a:rPr>
              <a:t> || M</a:t>
            </a:r>
            <a:r>
              <a:rPr lang="en-US" sz="1600" baseline="-25000" dirty="0">
                <a:solidFill>
                  <a:srgbClr val="0000FF"/>
                </a:solidFill>
                <a:sym typeface="Symbol"/>
              </a:rPr>
              <a:t>2</a:t>
            </a:r>
            <a:r>
              <a:rPr lang="en-US" sz="1600" dirty="0">
                <a:solidFill>
                  <a:srgbClr val="0000FF"/>
                </a:solidFill>
                <a:sym typeface="Symbol"/>
              </a:rPr>
              <a:t> via CBC mode</a:t>
            </a:r>
            <a:endParaRPr lang="en-US" sz="1600" baseline="-25000" dirty="0">
              <a:solidFill>
                <a:srgbClr val="0000FF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576064" y="5466710"/>
            <a:ext cx="26277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&gt;&gt; Yet 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NOT</a:t>
            </a:r>
            <a:r>
              <a:rPr lang="en-US" sz="1600" dirty="0" smtClean="0">
                <a:sym typeface="Symbol"/>
              </a:rPr>
              <a:t> CPA-secure</a:t>
            </a:r>
            <a:endParaRPr lang="en-US" sz="1600" baseline="-25000" dirty="0">
              <a:solidFill>
                <a:srgbClr val="0000FF"/>
              </a:solidFill>
            </a:endParaRPr>
          </a:p>
        </p:txBody>
      </p:sp>
      <p:grpSp>
        <p:nvGrpSpPr>
          <p:cNvPr id="185" name="Group 184"/>
          <p:cNvGrpSpPr/>
          <p:nvPr/>
        </p:nvGrpSpPr>
        <p:grpSpPr>
          <a:xfrm>
            <a:off x="4644008" y="2204864"/>
            <a:ext cx="4572000" cy="2196824"/>
            <a:chOff x="5220072" y="3212976"/>
            <a:chExt cx="4572000" cy="2196824"/>
          </a:xfrm>
        </p:grpSpPr>
        <p:sp>
          <p:nvSpPr>
            <p:cNvPr id="186" name="Cloud Callout 185"/>
            <p:cNvSpPr/>
            <p:nvPr/>
          </p:nvSpPr>
          <p:spPr>
            <a:xfrm>
              <a:off x="5220072" y="3212976"/>
              <a:ext cx="4392488" cy="2196824"/>
            </a:xfrm>
            <a:prstGeom prst="cloud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7" name="Text Box 7"/>
            <p:cNvSpPr txBox="1">
              <a:spLocks noChangeArrowheads="1"/>
            </p:cNvSpPr>
            <p:nvPr/>
          </p:nvSpPr>
          <p:spPr bwMode="auto">
            <a:xfrm>
              <a:off x="6732240" y="3894147"/>
              <a:ext cx="3059832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smtClean="0">
                  <a:sym typeface="Symbol"/>
                </a:rPr>
                <a:t>No modifications to crypto schemes even if the modifications look benign</a:t>
              </a:r>
              <a:endParaRPr lang="en-US" sz="1600" baseline="-25000" dirty="0" smtClean="0">
                <a:solidFill>
                  <a:srgbClr val="0000FF"/>
                </a:solidFill>
              </a:endParaRPr>
            </a:p>
          </p:txBody>
        </p:sp>
        <p:pic>
          <p:nvPicPr>
            <p:cNvPr id="188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436096" y="3933056"/>
              <a:ext cx="1238250" cy="819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89" name="Group 188"/>
          <p:cNvGrpSpPr/>
          <p:nvPr/>
        </p:nvGrpSpPr>
        <p:grpSpPr>
          <a:xfrm>
            <a:off x="539552" y="4149080"/>
            <a:ext cx="3600400" cy="1152128"/>
            <a:chOff x="4644008" y="764704"/>
            <a:chExt cx="3600400" cy="1152128"/>
          </a:xfrm>
        </p:grpSpPr>
        <p:sp>
          <p:nvSpPr>
            <p:cNvPr id="190" name="Cloud Callout 189"/>
            <p:cNvSpPr/>
            <p:nvPr/>
          </p:nvSpPr>
          <p:spPr>
            <a:xfrm>
              <a:off x="4644008" y="764704"/>
              <a:ext cx="3600400" cy="1152128"/>
            </a:xfrm>
            <a:prstGeom prst="cloud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1" name="Text Box 7"/>
            <p:cNvSpPr txBox="1">
              <a:spLocks noChangeArrowheads="1"/>
            </p:cNvSpPr>
            <p:nvPr/>
          </p:nvSpPr>
          <p:spPr bwMode="auto">
            <a:xfrm>
              <a:off x="5076056" y="1146230"/>
              <a:ext cx="30598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smtClean="0">
                  <a:sym typeface="Symbol"/>
                </a:rPr>
                <a:t>BEAST attack on SSL/TSL</a:t>
              </a:r>
              <a:endParaRPr lang="en-US" sz="1600" baseline="-25000" dirty="0" smtClean="0">
                <a:solidFill>
                  <a:srgbClr val="0000FF"/>
                </a:solidFill>
              </a:endParaRPr>
            </a:p>
          </p:txBody>
        </p:sp>
      </p:grpSp>
      <p:sp>
        <p:nvSpPr>
          <p:cNvPr id="134" name="Rectangle 133"/>
          <p:cNvSpPr/>
          <p:nvPr/>
        </p:nvSpPr>
        <p:spPr>
          <a:xfrm>
            <a:off x="611560" y="5877272"/>
            <a:ext cx="77359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&gt;&gt; Send m</a:t>
            </a:r>
            <a:r>
              <a:rPr lang="en-US" sz="1600" baseline="-25000" dirty="0" smtClean="0">
                <a:sym typeface="Symbol"/>
              </a:rPr>
              <a:t>0 </a:t>
            </a:r>
            <a:r>
              <a:rPr lang="en-US" sz="1600" dirty="0" smtClean="0">
                <a:sym typeface="Symbol"/>
              </a:rPr>
              <a:t>+ IV + c in </a:t>
            </a:r>
            <a:r>
              <a:rPr lang="en-US" sz="1600" smtClean="0">
                <a:sym typeface="Symbol"/>
              </a:rPr>
              <a:t>the post-challenge training phase</a:t>
            </a:r>
            <a:endParaRPr lang="en-US" sz="1600" baseline="-25000" dirty="0">
              <a:solidFill>
                <a:srgbClr val="0000FF"/>
              </a:solidFill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49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  <p:bldP spid="172" grpId="0"/>
      <p:bldP spid="178" grpId="0"/>
      <p:bldP spid="182" grpId="0"/>
      <p:bldP spid="184" grpId="0"/>
      <p:bldP spid="1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"/>
          <p:cNvSpPr txBox="1">
            <a:spLocks noChangeArrowheads="1"/>
          </p:cNvSpPr>
          <p:nvPr/>
        </p:nvSpPr>
        <p:spPr>
          <a:xfrm>
            <a:off x="-252536" y="44624"/>
            <a:ext cx="9865096" cy="57606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300" kern="0" dirty="0" smtClean="0">
                <a:solidFill>
                  <a:srgbClr val="009900"/>
                </a:solidFill>
                <a:ea typeface="+mj-ea"/>
                <a:cs typeface="+mj-cs"/>
              </a:rPr>
              <a:t>Output Feedback (OFB) Mode</a:t>
            </a:r>
            <a:endParaRPr lang="en-US" sz="3300" kern="0" dirty="0">
              <a:solidFill>
                <a:srgbClr val="009900"/>
              </a:solidFill>
              <a:ea typeface="+mj-ea"/>
              <a:cs typeface="+mj-cs"/>
            </a:endParaRPr>
          </a:p>
        </p:txBody>
      </p:sp>
      <p:grpSp>
        <p:nvGrpSpPr>
          <p:cNvPr id="2" name="Group 44"/>
          <p:cNvGrpSpPr/>
          <p:nvPr/>
        </p:nvGrpSpPr>
        <p:grpSpPr>
          <a:xfrm>
            <a:off x="2843808" y="3861048"/>
            <a:ext cx="5040560" cy="432048"/>
            <a:chOff x="1979712" y="1772816"/>
            <a:chExt cx="5040560" cy="432048"/>
          </a:xfrm>
        </p:grpSpPr>
        <p:sp>
          <p:nvSpPr>
            <p:cNvPr id="26" name="Rectangle 25"/>
            <p:cNvSpPr/>
            <p:nvPr/>
          </p:nvSpPr>
          <p:spPr>
            <a:xfrm>
              <a:off x="1979712" y="1772816"/>
              <a:ext cx="5040560" cy="43204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3635896" y="1772816"/>
              <a:ext cx="0" cy="4320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220072" y="1772816"/>
              <a:ext cx="0" cy="4320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2595972" y="1794302"/>
              <a:ext cx="5358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m</a:t>
              </a:r>
              <a:r>
                <a:rPr lang="en-US" sz="2000" baseline="-25000" dirty="0" smtClean="0">
                  <a:sym typeface="Symbol"/>
                </a:rPr>
                <a:t>1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  <p:sp>
          <p:nvSpPr>
            <p:cNvPr id="35" name="Text Box 7"/>
            <p:cNvSpPr txBox="1">
              <a:spLocks noChangeArrowheads="1"/>
            </p:cNvSpPr>
            <p:nvPr/>
          </p:nvSpPr>
          <p:spPr bwMode="auto">
            <a:xfrm>
              <a:off x="4252156" y="1772816"/>
              <a:ext cx="5358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m</a:t>
              </a:r>
              <a:r>
                <a:rPr lang="en-US" sz="2000" baseline="-25000" dirty="0">
                  <a:sym typeface="Symbol"/>
                </a:rPr>
                <a:t>2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  <p:sp>
          <p:nvSpPr>
            <p:cNvPr id="37" name="Text Box 7"/>
            <p:cNvSpPr txBox="1">
              <a:spLocks noChangeArrowheads="1"/>
            </p:cNvSpPr>
            <p:nvPr/>
          </p:nvSpPr>
          <p:spPr bwMode="auto">
            <a:xfrm>
              <a:off x="5868144" y="1772816"/>
              <a:ext cx="5358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m</a:t>
              </a:r>
              <a:r>
                <a:rPr lang="en-US" sz="2000" baseline="-25000" dirty="0" smtClean="0">
                  <a:sym typeface="Symbol"/>
                </a:rPr>
                <a:t>3</a:t>
              </a:r>
              <a:endParaRPr lang="en-US" sz="2000" baseline="-25000" dirty="0" smtClean="0">
                <a:solidFill>
                  <a:srgbClr val="0000FF"/>
                </a:solidFill>
                <a:latin typeface="Gigi" pitchFamily="82" charset="0"/>
              </a:endParaRPr>
            </a:p>
          </p:txBody>
        </p:sp>
      </p:grp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1691680" y="3861048"/>
            <a:ext cx="5358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ym typeface="Symbol"/>
              </a:rPr>
              <a:t>m</a:t>
            </a:r>
            <a:endParaRPr lang="en-US" sz="2000" baseline="-25000" dirty="0" smtClean="0">
              <a:solidFill>
                <a:srgbClr val="0000FF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083532" y="4072137"/>
            <a:ext cx="61626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76"/>
          <p:cNvGrpSpPr/>
          <p:nvPr/>
        </p:nvGrpSpPr>
        <p:grpSpPr>
          <a:xfrm>
            <a:off x="1929408" y="1772816"/>
            <a:ext cx="914400" cy="504056"/>
            <a:chOff x="705272" y="3068960"/>
            <a:chExt cx="914400" cy="504056"/>
          </a:xfrm>
        </p:grpSpPr>
        <p:sp>
          <p:nvSpPr>
            <p:cNvPr id="71" name="Rectangle 70"/>
            <p:cNvSpPr/>
            <p:nvPr/>
          </p:nvSpPr>
          <p:spPr>
            <a:xfrm>
              <a:off x="705272" y="3068960"/>
              <a:ext cx="91440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Text Box 7"/>
            <p:cNvSpPr txBox="1">
              <a:spLocks noChangeArrowheads="1"/>
            </p:cNvSpPr>
            <p:nvPr/>
          </p:nvSpPr>
          <p:spPr bwMode="auto">
            <a:xfrm>
              <a:off x="827584" y="3100898"/>
              <a:ext cx="7200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Gen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4" name="Group 77"/>
          <p:cNvGrpSpPr/>
          <p:nvPr/>
        </p:nvGrpSpPr>
        <p:grpSpPr>
          <a:xfrm>
            <a:off x="2051720" y="1340768"/>
            <a:ext cx="4752528" cy="432048"/>
            <a:chOff x="1187624" y="2492896"/>
            <a:chExt cx="4752528" cy="432048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1187624" y="2492896"/>
              <a:ext cx="47525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2555776" y="2492896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4211960" y="2492896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5940152" y="2492896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1187624" y="2492896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 Box 7"/>
          <p:cNvSpPr txBox="1">
            <a:spLocks noChangeArrowheads="1"/>
          </p:cNvSpPr>
          <p:nvPr/>
        </p:nvSpPr>
        <p:spPr bwMode="auto">
          <a:xfrm>
            <a:off x="2019908" y="1340768"/>
            <a:ext cx="5358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ym typeface="Symbol"/>
              </a:rPr>
              <a:t>k</a:t>
            </a:r>
            <a:endParaRPr lang="en-US" sz="2000" baseline="-25000" dirty="0" smtClean="0">
              <a:solidFill>
                <a:srgbClr val="0000FF"/>
              </a:solidFill>
            </a:endParaRPr>
          </a:p>
        </p:txBody>
      </p:sp>
      <p:grpSp>
        <p:nvGrpSpPr>
          <p:cNvPr id="5" name="Group 50"/>
          <p:cNvGrpSpPr/>
          <p:nvPr/>
        </p:nvGrpSpPr>
        <p:grpSpPr>
          <a:xfrm>
            <a:off x="3347864" y="1607600"/>
            <a:ext cx="1031540" cy="669272"/>
            <a:chOff x="2483768" y="2759728"/>
            <a:chExt cx="1031540" cy="669272"/>
          </a:xfrm>
        </p:grpSpPr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83768" y="2759728"/>
              <a:ext cx="720080" cy="669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6" name="Text Box 7"/>
            <p:cNvSpPr txBox="1">
              <a:spLocks noChangeArrowheads="1"/>
            </p:cNvSpPr>
            <p:nvPr/>
          </p:nvSpPr>
          <p:spPr bwMode="auto">
            <a:xfrm>
              <a:off x="3131840" y="2924944"/>
              <a:ext cx="3834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F</a:t>
              </a:r>
              <a:endParaRPr lang="en-US" sz="2000" baseline="-25000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51"/>
          <p:cNvGrpSpPr/>
          <p:nvPr/>
        </p:nvGrpSpPr>
        <p:grpSpPr>
          <a:xfrm>
            <a:off x="4980620" y="1607600"/>
            <a:ext cx="1031540" cy="669272"/>
            <a:chOff x="2483768" y="2759728"/>
            <a:chExt cx="1031540" cy="669272"/>
          </a:xfrm>
        </p:grpSpPr>
        <p:pic>
          <p:nvPicPr>
            <p:cNvPr id="53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83768" y="2759728"/>
              <a:ext cx="720080" cy="669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" name="Text Box 7"/>
            <p:cNvSpPr txBox="1">
              <a:spLocks noChangeArrowheads="1"/>
            </p:cNvSpPr>
            <p:nvPr/>
          </p:nvSpPr>
          <p:spPr bwMode="auto">
            <a:xfrm>
              <a:off x="3131840" y="2924944"/>
              <a:ext cx="3834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F</a:t>
              </a:r>
              <a:endParaRPr lang="en-US" sz="2000" baseline="-25000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Group 57"/>
          <p:cNvGrpSpPr/>
          <p:nvPr/>
        </p:nvGrpSpPr>
        <p:grpSpPr>
          <a:xfrm>
            <a:off x="6708812" y="1607600"/>
            <a:ext cx="1031540" cy="669272"/>
            <a:chOff x="2483768" y="2759728"/>
            <a:chExt cx="1031540" cy="669272"/>
          </a:xfrm>
        </p:grpSpPr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83768" y="2759728"/>
              <a:ext cx="720080" cy="669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0" name="Text Box 7"/>
            <p:cNvSpPr txBox="1">
              <a:spLocks noChangeArrowheads="1"/>
            </p:cNvSpPr>
            <p:nvPr/>
          </p:nvSpPr>
          <p:spPr bwMode="auto">
            <a:xfrm>
              <a:off x="3131840" y="2924944"/>
              <a:ext cx="3834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F</a:t>
              </a:r>
              <a:endParaRPr lang="en-US" sz="2000" baseline="-25000" dirty="0" smtClean="0">
                <a:solidFill>
                  <a:srgbClr val="FF0000"/>
                </a:solidFill>
              </a:endParaRPr>
            </a:p>
          </p:txBody>
        </p:sp>
      </p:grpSp>
      <p:cxnSp>
        <p:nvCxnSpPr>
          <p:cNvPr id="61" name="Straight Arrow Connector 60"/>
          <p:cNvCxnSpPr/>
          <p:nvPr/>
        </p:nvCxnSpPr>
        <p:spPr>
          <a:xfrm>
            <a:off x="3779912" y="1124744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7"/>
          <p:cNvSpPr txBox="1">
            <a:spLocks noChangeArrowheads="1"/>
          </p:cNvSpPr>
          <p:nvPr/>
        </p:nvSpPr>
        <p:spPr bwMode="auto">
          <a:xfrm>
            <a:off x="1043608" y="940658"/>
            <a:ext cx="5358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ym typeface="Symbol"/>
              </a:rPr>
              <a:t>IV</a:t>
            </a:r>
            <a:endParaRPr lang="en-US" sz="2000" baseline="-25000" dirty="0" smtClean="0">
              <a:solidFill>
                <a:srgbClr val="0000FF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1547664" y="1124744"/>
            <a:ext cx="2232248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259632" y="1412776"/>
            <a:ext cx="0" cy="12241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Box 7"/>
          <p:cNvSpPr txBox="1">
            <a:spLocks noChangeArrowheads="1"/>
          </p:cNvSpPr>
          <p:nvPr/>
        </p:nvSpPr>
        <p:spPr bwMode="auto">
          <a:xfrm>
            <a:off x="3131840" y="2812866"/>
            <a:ext cx="15841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ym typeface="Symbol"/>
              </a:rPr>
              <a:t>y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= </a:t>
            </a:r>
            <a:r>
              <a:rPr lang="en-US" dirty="0" err="1" smtClean="0">
                <a:sym typeface="Symbol"/>
              </a:rPr>
              <a:t>F</a:t>
            </a:r>
            <a:r>
              <a:rPr lang="en-US" baseline="-25000" dirty="0" err="1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(y</a:t>
            </a:r>
            <a:r>
              <a:rPr lang="en-US" baseline="-25000" dirty="0" smtClean="0">
                <a:sym typeface="Symbol"/>
              </a:rPr>
              <a:t>0</a:t>
            </a:r>
            <a:r>
              <a:rPr lang="en-US" dirty="0" smtClean="0">
                <a:sym typeface="Symbol"/>
              </a:rPr>
              <a:t>)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sp>
        <p:nvSpPr>
          <p:cNvPr id="80" name="Text Box 7"/>
          <p:cNvSpPr txBox="1">
            <a:spLocks noChangeArrowheads="1"/>
          </p:cNvSpPr>
          <p:nvPr/>
        </p:nvSpPr>
        <p:spPr bwMode="auto">
          <a:xfrm>
            <a:off x="1043608" y="2708920"/>
            <a:ext cx="4956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ym typeface="Symbol"/>
              </a:rPr>
              <a:t>y</a:t>
            </a:r>
            <a:r>
              <a:rPr lang="en-US" sz="2000" baseline="-25000" dirty="0" smtClean="0">
                <a:sym typeface="Symbol"/>
              </a:rPr>
              <a:t>0</a:t>
            </a:r>
            <a:r>
              <a:rPr lang="en-US" sz="2000" dirty="0" smtClean="0">
                <a:sym typeface="Symbol"/>
              </a:rPr>
              <a:t> </a:t>
            </a:r>
            <a:endParaRPr lang="en-US" sz="2000" baseline="-25000" dirty="0" smtClean="0">
              <a:solidFill>
                <a:srgbClr val="0000FF"/>
              </a:solidFill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3707904" y="2276872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08"/>
          <p:cNvGrpSpPr/>
          <p:nvPr/>
        </p:nvGrpSpPr>
        <p:grpSpPr>
          <a:xfrm>
            <a:off x="3707904" y="1124744"/>
            <a:ext cx="1728192" cy="1440160"/>
            <a:chOff x="2843808" y="2276872"/>
            <a:chExt cx="1728192" cy="1440160"/>
          </a:xfrm>
        </p:grpSpPr>
        <p:cxnSp>
          <p:nvCxnSpPr>
            <p:cNvPr id="99" name="Straight Arrow Connector 98"/>
            <p:cNvCxnSpPr/>
            <p:nvPr/>
          </p:nvCxnSpPr>
          <p:spPr>
            <a:xfrm>
              <a:off x="2843808" y="3717032"/>
              <a:ext cx="9361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>
              <a:off x="3779912" y="2276872"/>
              <a:ext cx="0" cy="14401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3779912" y="2276872"/>
              <a:ext cx="7920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Straight Arrow Connector 109"/>
          <p:cNvCxnSpPr/>
          <p:nvPr/>
        </p:nvCxnSpPr>
        <p:spPr>
          <a:xfrm>
            <a:off x="5436096" y="1124744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Box 7"/>
          <p:cNvSpPr txBox="1">
            <a:spLocks noChangeArrowheads="1"/>
          </p:cNvSpPr>
          <p:nvPr/>
        </p:nvSpPr>
        <p:spPr bwMode="auto">
          <a:xfrm>
            <a:off x="4796408" y="2780928"/>
            <a:ext cx="13597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ym typeface="Symbol"/>
              </a:rPr>
              <a:t>y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= </a:t>
            </a:r>
            <a:r>
              <a:rPr lang="en-US" dirty="0" err="1" smtClean="0">
                <a:sym typeface="Symbol"/>
              </a:rPr>
              <a:t>F</a:t>
            </a:r>
            <a:r>
              <a:rPr lang="en-US" baseline="-25000" dirty="0" err="1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(y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)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5364088" y="2276872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113"/>
          <p:cNvGrpSpPr/>
          <p:nvPr/>
        </p:nvGrpSpPr>
        <p:grpSpPr>
          <a:xfrm>
            <a:off x="5364088" y="1124744"/>
            <a:ext cx="1800200" cy="1440160"/>
            <a:chOff x="2843808" y="2276872"/>
            <a:chExt cx="1800200" cy="1440160"/>
          </a:xfrm>
        </p:grpSpPr>
        <p:cxnSp>
          <p:nvCxnSpPr>
            <p:cNvPr id="115" name="Straight Arrow Connector 114"/>
            <p:cNvCxnSpPr/>
            <p:nvPr/>
          </p:nvCxnSpPr>
          <p:spPr>
            <a:xfrm>
              <a:off x="2843808" y="3717032"/>
              <a:ext cx="9361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3779912" y="2276872"/>
              <a:ext cx="0" cy="14401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3779912" y="2276872"/>
              <a:ext cx="8640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9" name="Straight Arrow Connector 118"/>
          <p:cNvCxnSpPr/>
          <p:nvPr/>
        </p:nvCxnSpPr>
        <p:spPr>
          <a:xfrm>
            <a:off x="7164288" y="1124744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 Box 7"/>
          <p:cNvSpPr txBox="1">
            <a:spLocks noChangeArrowheads="1"/>
          </p:cNvSpPr>
          <p:nvPr/>
        </p:nvSpPr>
        <p:spPr bwMode="auto">
          <a:xfrm>
            <a:off x="3059832" y="4581128"/>
            <a:ext cx="13597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ym typeface="Symbol"/>
              </a:rPr>
              <a:t>c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= y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m</a:t>
            </a:r>
            <a:r>
              <a:rPr lang="en-US" baseline="-25000" dirty="0" smtClean="0">
                <a:sym typeface="Symbol"/>
              </a:rPr>
              <a:t>1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7092280" y="2276872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Picture 2" descr="https://encrypted-tbn0.gstatic.com/images?q=tbn:ANd9GcQxHMoOydLUvL6F7c-Mbo5t85iqunS-YHMpPEE4HWBwac4Fq-lc8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764704"/>
            <a:ext cx="576064" cy="576064"/>
          </a:xfrm>
          <a:prstGeom prst="rect">
            <a:avLst/>
          </a:prstGeom>
          <a:noFill/>
        </p:spPr>
      </p:pic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251520" y="6114782"/>
            <a:ext cx="84249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600" dirty="0" smtClean="0">
                <a:sym typeface="Symbol"/>
              </a:rPr>
              <a:t> First generate a </a:t>
            </a:r>
            <a:r>
              <a:rPr lang="en-US" sz="1600" dirty="0" smtClean="0">
                <a:solidFill>
                  <a:srgbClr val="0000FF"/>
                </a:solidFill>
                <a:sym typeface="Symbol"/>
              </a:rPr>
              <a:t>pseudorandom stream of pad </a:t>
            </a:r>
            <a:r>
              <a:rPr lang="en-US" sz="1600" dirty="0" smtClean="0">
                <a:sym typeface="Symbol"/>
              </a:rPr>
              <a:t>(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independent of m</a:t>
            </a:r>
            <a:r>
              <a:rPr lang="en-US" sz="1600" dirty="0" smtClean="0">
                <a:sym typeface="Symbol"/>
              </a:rPr>
              <a:t>)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75" name="Text Box 7"/>
          <p:cNvSpPr txBox="1">
            <a:spLocks noChangeArrowheads="1"/>
          </p:cNvSpPr>
          <p:nvPr/>
        </p:nvSpPr>
        <p:spPr bwMode="auto">
          <a:xfrm>
            <a:off x="251520" y="6453336"/>
            <a:ext cx="84249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600" dirty="0" smtClean="0">
                <a:sym typeface="Symbol"/>
              </a:rPr>
              <a:t> Use the pseudorandom stream for 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masking m</a:t>
            </a:r>
            <a:endParaRPr lang="en-US" sz="1600" baseline="-25000" dirty="0" smtClean="0">
              <a:solidFill>
                <a:srgbClr val="FF0000"/>
              </a:solidFill>
            </a:endParaRPr>
          </a:p>
        </p:txBody>
      </p:sp>
      <p:sp>
        <p:nvSpPr>
          <p:cNvPr id="88" name="Text Box 7"/>
          <p:cNvSpPr txBox="1">
            <a:spLocks noChangeArrowheads="1"/>
          </p:cNvSpPr>
          <p:nvPr/>
        </p:nvSpPr>
        <p:spPr bwMode="auto">
          <a:xfrm>
            <a:off x="6524600" y="2780928"/>
            <a:ext cx="13597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ym typeface="Symbol"/>
              </a:rPr>
              <a:t>y</a:t>
            </a:r>
            <a:r>
              <a:rPr lang="en-US" baseline="-25000" dirty="0" smtClean="0">
                <a:sym typeface="Symbol"/>
              </a:rPr>
              <a:t>3</a:t>
            </a:r>
            <a:r>
              <a:rPr lang="en-US" dirty="0" smtClean="0">
                <a:sym typeface="Symbol"/>
              </a:rPr>
              <a:t> = </a:t>
            </a:r>
            <a:r>
              <a:rPr lang="en-US" dirty="0" err="1" smtClean="0">
                <a:sym typeface="Symbol"/>
              </a:rPr>
              <a:t>F</a:t>
            </a:r>
            <a:r>
              <a:rPr lang="en-US" baseline="-25000" dirty="0" err="1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(y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)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3540460" y="3140968"/>
            <a:ext cx="383468" cy="720080"/>
            <a:chOff x="3540460" y="4149080"/>
            <a:chExt cx="383468" cy="720080"/>
          </a:xfrm>
        </p:grpSpPr>
        <p:sp>
          <p:nvSpPr>
            <p:cNvPr id="48" name="Text Box 7"/>
            <p:cNvSpPr txBox="1">
              <a:spLocks noChangeArrowheads="1"/>
            </p:cNvSpPr>
            <p:nvPr/>
          </p:nvSpPr>
          <p:spPr bwMode="auto">
            <a:xfrm>
              <a:off x="3540460" y="4325034"/>
              <a:ext cx="3834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</a:t>
              </a:r>
              <a:endParaRPr lang="en-US" sz="2000" baseline="-25000" dirty="0" smtClean="0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3707904" y="4149080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3707904" y="4581128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5196644" y="3140968"/>
            <a:ext cx="383468" cy="720080"/>
            <a:chOff x="3540460" y="4149080"/>
            <a:chExt cx="383468" cy="720080"/>
          </a:xfrm>
        </p:grpSpPr>
        <p:sp>
          <p:nvSpPr>
            <p:cNvPr id="97" name="Text Box 7"/>
            <p:cNvSpPr txBox="1">
              <a:spLocks noChangeArrowheads="1"/>
            </p:cNvSpPr>
            <p:nvPr/>
          </p:nvSpPr>
          <p:spPr bwMode="auto">
            <a:xfrm>
              <a:off x="3540460" y="4325034"/>
              <a:ext cx="3834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</a:t>
              </a:r>
              <a:endParaRPr lang="en-US" sz="2000" baseline="-25000" dirty="0" smtClean="0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3707904" y="4149080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3707904" y="4581128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6948264" y="3140968"/>
            <a:ext cx="383468" cy="720080"/>
            <a:chOff x="3540460" y="4149080"/>
            <a:chExt cx="383468" cy="720080"/>
          </a:xfrm>
        </p:grpSpPr>
        <p:sp>
          <p:nvSpPr>
            <p:cNvPr id="105" name="Text Box 7"/>
            <p:cNvSpPr txBox="1">
              <a:spLocks noChangeArrowheads="1"/>
            </p:cNvSpPr>
            <p:nvPr/>
          </p:nvSpPr>
          <p:spPr bwMode="auto">
            <a:xfrm>
              <a:off x="3540460" y="4325034"/>
              <a:ext cx="3834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</a:t>
              </a:r>
              <a:endParaRPr lang="en-US" sz="2000" baseline="-25000" dirty="0" smtClean="0"/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>
              <a:off x="3707904" y="4149080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3707904" y="4581128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3779912" y="4293096"/>
            <a:ext cx="3312368" cy="288032"/>
            <a:chOff x="3779912" y="5301208"/>
            <a:chExt cx="3312368" cy="288032"/>
          </a:xfrm>
        </p:grpSpPr>
        <p:cxnSp>
          <p:nvCxnSpPr>
            <p:cNvPr id="83" name="Straight Arrow Connector 82"/>
            <p:cNvCxnSpPr/>
            <p:nvPr/>
          </p:nvCxnSpPr>
          <p:spPr>
            <a:xfrm>
              <a:off x="3779912" y="5301208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5364088" y="5301208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7092280" y="5301208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 Box 7"/>
          <p:cNvSpPr txBox="1">
            <a:spLocks noChangeArrowheads="1"/>
          </p:cNvSpPr>
          <p:nvPr/>
        </p:nvSpPr>
        <p:spPr bwMode="auto">
          <a:xfrm>
            <a:off x="4644008" y="4581128"/>
            <a:ext cx="13597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ym typeface="Symbol"/>
              </a:rPr>
              <a:t>c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= y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m</a:t>
            </a:r>
            <a:r>
              <a:rPr lang="en-US" baseline="-25000" dirty="0" smtClean="0">
                <a:sym typeface="Symbol"/>
              </a:rPr>
              <a:t>2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sp>
        <p:nvSpPr>
          <p:cNvPr id="128" name="Text Box 7"/>
          <p:cNvSpPr txBox="1">
            <a:spLocks noChangeArrowheads="1"/>
          </p:cNvSpPr>
          <p:nvPr/>
        </p:nvSpPr>
        <p:spPr bwMode="auto">
          <a:xfrm>
            <a:off x="6452592" y="4581128"/>
            <a:ext cx="13597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ym typeface="Symbol"/>
              </a:rPr>
              <a:t>c</a:t>
            </a:r>
            <a:r>
              <a:rPr lang="en-US" baseline="-25000" dirty="0" smtClean="0">
                <a:sym typeface="Symbol"/>
              </a:rPr>
              <a:t>3</a:t>
            </a:r>
            <a:r>
              <a:rPr lang="en-US" dirty="0" smtClean="0">
                <a:sym typeface="Symbol"/>
              </a:rPr>
              <a:t> = y</a:t>
            </a:r>
            <a:r>
              <a:rPr lang="en-US" baseline="-25000" dirty="0" smtClean="0">
                <a:sym typeface="Symbol"/>
              </a:rPr>
              <a:t>3</a:t>
            </a:r>
            <a:r>
              <a:rPr lang="en-US" dirty="0" smtClean="0">
                <a:sym typeface="Symbol"/>
              </a:rPr>
              <a:t>m</a:t>
            </a:r>
            <a:r>
              <a:rPr lang="en-US" baseline="-25000" dirty="0" smtClean="0">
                <a:sym typeface="Symbol"/>
              </a:rPr>
              <a:t>3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cxnSp>
        <p:nvCxnSpPr>
          <p:cNvPr id="131" name="Straight Arrow Connector 130"/>
          <p:cNvCxnSpPr/>
          <p:nvPr/>
        </p:nvCxnSpPr>
        <p:spPr>
          <a:xfrm>
            <a:off x="1259632" y="3140968"/>
            <a:ext cx="0" cy="14401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 Box 7"/>
          <p:cNvSpPr txBox="1">
            <a:spLocks noChangeArrowheads="1"/>
          </p:cNvSpPr>
          <p:nvPr/>
        </p:nvSpPr>
        <p:spPr bwMode="auto">
          <a:xfrm>
            <a:off x="1115616" y="4541058"/>
            <a:ext cx="4956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ym typeface="Symbol"/>
              </a:rPr>
              <a:t>c</a:t>
            </a:r>
            <a:r>
              <a:rPr lang="en-US" sz="2000" baseline="-25000" dirty="0" smtClean="0">
                <a:sym typeface="Symbol"/>
              </a:rPr>
              <a:t>0</a:t>
            </a:r>
            <a:r>
              <a:rPr lang="en-US" sz="2000" dirty="0" smtClean="0">
                <a:sym typeface="Symbol"/>
              </a:rPr>
              <a:t> </a:t>
            </a:r>
            <a:endParaRPr lang="en-US" sz="2000" baseline="-25000" dirty="0" smtClean="0">
              <a:solidFill>
                <a:srgbClr val="0000FF"/>
              </a:solidFill>
            </a:endParaRPr>
          </a:p>
        </p:txBody>
      </p:sp>
      <p:sp>
        <p:nvSpPr>
          <p:cNvPr id="135" name="Text Box 7"/>
          <p:cNvSpPr txBox="1">
            <a:spLocks noChangeArrowheads="1"/>
          </p:cNvSpPr>
          <p:nvPr/>
        </p:nvSpPr>
        <p:spPr bwMode="auto">
          <a:xfrm>
            <a:off x="323528" y="5229200"/>
            <a:ext cx="46085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Encryption: </a:t>
            </a:r>
            <a:r>
              <a:rPr lang="en-US" sz="1600" dirty="0" err="1" smtClean="0">
                <a:sym typeface="Symbol"/>
              </a:rPr>
              <a:t>Enc</a:t>
            </a:r>
            <a:r>
              <a:rPr lang="en-US" sz="1600" baseline="-25000" dirty="0" err="1" smtClean="0">
                <a:sym typeface="Symbol"/>
              </a:rPr>
              <a:t>k</a:t>
            </a:r>
            <a:r>
              <a:rPr lang="en-US" sz="1600" dirty="0" smtClean="0">
                <a:sym typeface="Symbol"/>
              </a:rPr>
              <a:t>(m</a:t>
            </a:r>
            <a:r>
              <a:rPr lang="en-US" sz="1600" baseline="-25000" dirty="0" smtClean="0">
                <a:sym typeface="Symbol"/>
              </a:rPr>
              <a:t>1</a:t>
            </a:r>
            <a:r>
              <a:rPr lang="en-US" sz="1600" dirty="0" smtClean="0">
                <a:sym typeface="Symbol"/>
              </a:rPr>
              <a:t> m</a:t>
            </a:r>
            <a:r>
              <a:rPr lang="en-US" sz="1600" baseline="-25000" dirty="0" smtClean="0">
                <a:sym typeface="Symbol"/>
              </a:rPr>
              <a:t>2</a:t>
            </a:r>
            <a:r>
              <a:rPr lang="en-US" sz="1600" dirty="0" smtClean="0">
                <a:sym typeface="Symbol"/>
              </a:rPr>
              <a:t> … m</a:t>
            </a:r>
            <a:r>
              <a:rPr lang="en-US" sz="1600" baseline="-25000" dirty="0" smtClean="0">
                <a:latin typeface="Chalkboard"/>
                <a:sym typeface="Symbol"/>
              </a:rPr>
              <a:t>l</a:t>
            </a:r>
            <a:r>
              <a:rPr lang="en-US" sz="1600" dirty="0" smtClean="0">
                <a:sym typeface="Symbol"/>
              </a:rPr>
              <a:t>) = (c</a:t>
            </a:r>
            <a:r>
              <a:rPr lang="en-US" sz="1600" baseline="-25000" dirty="0" smtClean="0">
                <a:sym typeface="Symbol"/>
              </a:rPr>
              <a:t>0</a:t>
            </a:r>
            <a:r>
              <a:rPr lang="en-US" sz="1600" dirty="0" smtClean="0">
                <a:sym typeface="Symbol"/>
              </a:rPr>
              <a:t> c</a:t>
            </a:r>
            <a:r>
              <a:rPr lang="en-US" sz="1600" baseline="-25000" dirty="0" smtClean="0">
                <a:sym typeface="Symbol"/>
              </a:rPr>
              <a:t>1</a:t>
            </a:r>
            <a:r>
              <a:rPr lang="en-US" sz="1600" dirty="0" smtClean="0">
                <a:sym typeface="Symbol"/>
              </a:rPr>
              <a:t>… c</a:t>
            </a:r>
            <a:r>
              <a:rPr lang="en-US" sz="1600" baseline="-25000" dirty="0" smtClean="0">
                <a:latin typeface="Chalkboard"/>
                <a:sym typeface="Symbol"/>
              </a:rPr>
              <a:t>l</a:t>
            </a:r>
            <a:r>
              <a:rPr lang="en-US" sz="1600" dirty="0" smtClean="0">
                <a:sym typeface="Symbol"/>
              </a:rPr>
              <a:t>)</a:t>
            </a:r>
            <a:endParaRPr lang="en-US" sz="1600" baseline="-25000" dirty="0" smtClean="0">
              <a:solidFill>
                <a:srgbClr val="0000FF"/>
              </a:solidFill>
              <a:latin typeface="Gigi" pitchFamily="82" charset="0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0" y="5013176"/>
            <a:ext cx="91805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26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81" grpId="0"/>
      <p:bldP spid="65" grpId="0"/>
      <p:bldP spid="78" grpId="0"/>
      <p:bldP spid="80" grpId="0"/>
      <p:bldP spid="112" grpId="0"/>
      <p:bldP spid="120" grpId="0"/>
      <p:bldP spid="88" grpId="0"/>
      <p:bldP spid="114" grpId="0"/>
      <p:bldP spid="128" grpId="0"/>
      <p:bldP spid="133" grpId="0"/>
      <p:bldP spid="1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"/>
          <p:cNvSpPr txBox="1">
            <a:spLocks noChangeArrowheads="1"/>
          </p:cNvSpPr>
          <p:nvPr/>
        </p:nvSpPr>
        <p:spPr>
          <a:xfrm>
            <a:off x="-252536" y="44624"/>
            <a:ext cx="9865096" cy="57606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300" kern="0" dirty="0" smtClean="0">
                <a:solidFill>
                  <a:srgbClr val="009900"/>
                </a:solidFill>
                <a:ea typeface="+mj-ea"/>
                <a:cs typeface="+mj-cs"/>
              </a:rPr>
              <a:t>Output Feedback (OFB) Mode</a:t>
            </a:r>
            <a:endParaRPr lang="en-US" sz="3300" kern="0" dirty="0">
              <a:solidFill>
                <a:srgbClr val="009900"/>
              </a:solidFill>
              <a:ea typeface="+mj-ea"/>
              <a:cs typeface="+mj-cs"/>
            </a:endParaRPr>
          </a:p>
        </p:txBody>
      </p:sp>
      <p:grpSp>
        <p:nvGrpSpPr>
          <p:cNvPr id="2" name="Group 44"/>
          <p:cNvGrpSpPr/>
          <p:nvPr/>
        </p:nvGrpSpPr>
        <p:grpSpPr>
          <a:xfrm>
            <a:off x="2843808" y="3861048"/>
            <a:ext cx="5040560" cy="432048"/>
            <a:chOff x="1979712" y="1772816"/>
            <a:chExt cx="5040560" cy="432048"/>
          </a:xfrm>
        </p:grpSpPr>
        <p:sp>
          <p:nvSpPr>
            <p:cNvPr id="26" name="Rectangle 25"/>
            <p:cNvSpPr/>
            <p:nvPr/>
          </p:nvSpPr>
          <p:spPr>
            <a:xfrm>
              <a:off x="1979712" y="1772816"/>
              <a:ext cx="5040560" cy="43204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3635896" y="1772816"/>
              <a:ext cx="0" cy="4320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220072" y="1772816"/>
              <a:ext cx="0" cy="4320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2595972" y="1794302"/>
              <a:ext cx="5358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m</a:t>
              </a:r>
              <a:r>
                <a:rPr lang="en-US" sz="2000" baseline="-25000" dirty="0" smtClean="0">
                  <a:sym typeface="Symbol"/>
                </a:rPr>
                <a:t>1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  <p:sp>
          <p:nvSpPr>
            <p:cNvPr id="35" name="Text Box 7"/>
            <p:cNvSpPr txBox="1">
              <a:spLocks noChangeArrowheads="1"/>
            </p:cNvSpPr>
            <p:nvPr/>
          </p:nvSpPr>
          <p:spPr bwMode="auto">
            <a:xfrm>
              <a:off x="4252156" y="1772816"/>
              <a:ext cx="5358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m</a:t>
              </a:r>
              <a:r>
                <a:rPr lang="en-US" sz="2000" baseline="-25000" dirty="0">
                  <a:sym typeface="Symbol"/>
                </a:rPr>
                <a:t>2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  <p:sp>
          <p:nvSpPr>
            <p:cNvPr id="37" name="Text Box 7"/>
            <p:cNvSpPr txBox="1">
              <a:spLocks noChangeArrowheads="1"/>
            </p:cNvSpPr>
            <p:nvPr/>
          </p:nvSpPr>
          <p:spPr bwMode="auto">
            <a:xfrm>
              <a:off x="5868144" y="1772816"/>
              <a:ext cx="5358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m</a:t>
              </a:r>
              <a:r>
                <a:rPr lang="en-US" sz="2000" baseline="-25000" dirty="0" smtClean="0">
                  <a:sym typeface="Symbol"/>
                </a:rPr>
                <a:t>3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</p:grp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1691680" y="3861048"/>
            <a:ext cx="5358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ym typeface="Symbol"/>
              </a:rPr>
              <a:t>m</a:t>
            </a:r>
            <a:endParaRPr lang="en-US" sz="2000" baseline="-25000" dirty="0" smtClean="0">
              <a:solidFill>
                <a:srgbClr val="0000FF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083532" y="4072137"/>
            <a:ext cx="61626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76"/>
          <p:cNvGrpSpPr/>
          <p:nvPr/>
        </p:nvGrpSpPr>
        <p:grpSpPr>
          <a:xfrm>
            <a:off x="1929408" y="1772816"/>
            <a:ext cx="914400" cy="504056"/>
            <a:chOff x="705272" y="3068960"/>
            <a:chExt cx="914400" cy="504056"/>
          </a:xfrm>
        </p:grpSpPr>
        <p:sp>
          <p:nvSpPr>
            <p:cNvPr id="71" name="Rectangle 70"/>
            <p:cNvSpPr/>
            <p:nvPr/>
          </p:nvSpPr>
          <p:spPr>
            <a:xfrm>
              <a:off x="705272" y="3068960"/>
              <a:ext cx="91440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omic Sans MS" panose="030F0702030302020204" pitchFamily="66" charset="0"/>
              </a:endParaRPr>
            </a:p>
          </p:txBody>
        </p:sp>
        <p:sp>
          <p:nvSpPr>
            <p:cNvPr id="72" name="Text Box 7"/>
            <p:cNvSpPr txBox="1">
              <a:spLocks noChangeArrowheads="1"/>
            </p:cNvSpPr>
            <p:nvPr/>
          </p:nvSpPr>
          <p:spPr bwMode="auto">
            <a:xfrm>
              <a:off x="827584" y="3100898"/>
              <a:ext cx="7200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Gen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4" name="Group 77"/>
          <p:cNvGrpSpPr/>
          <p:nvPr/>
        </p:nvGrpSpPr>
        <p:grpSpPr>
          <a:xfrm>
            <a:off x="2051720" y="1340768"/>
            <a:ext cx="4752528" cy="432048"/>
            <a:chOff x="1187624" y="2492896"/>
            <a:chExt cx="4752528" cy="432048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1187624" y="2492896"/>
              <a:ext cx="47525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2555776" y="2492896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4211960" y="2492896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5940152" y="2492896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1187624" y="2492896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 Box 7"/>
          <p:cNvSpPr txBox="1">
            <a:spLocks noChangeArrowheads="1"/>
          </p:cNvSpPr>
          <p:nvPr/>
        </p:nvSpPr>
        <p:spPr bwMode="auto">
          <a:xfrm>
            <a:off x="2019908" y="1340768"/>
            <a:ext cx="5358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ym typeface="Symbol"/>
              </a:rPr>
              <a:t>k</a:t>
            </a:r>
            <a:endParaRPr lang="en-US" sz="2000" baseline="-25000" dirty="0" smtClean="0">
              <a:solidFill>
                <a:srgbClr val="0000FF"/>
              </a:solidFill>
            </a:endParaRPr>
          </a:p>
        </p:txBody>
      </p:sp>
      <p:grpSp>
        <p:nvGrpSpPr>
          <p:cNvPr id="5" name="Group 50"/>
          <p:cNvGrpSpPr/>
          <p:nvPr/>
        </p:nvGrpSpPr>
        <p:grpSpPr>
          <a:xfrm>
            <a:off x="3347864" y="1607600"/>
            <a:ext cx="1031540" cy="669272"/>
            <a:chOff x="2483768" y="2759728"/>
            <a:chExt cx="1031540" cy="669272"/>
          </a:xfrm>
        </p:grpSpPr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83768" y="2759728"/>
              <a:ext cx="720080" cy="669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6" name="Text Box 7"/>
            <p:cNvSpPr txBox="1">
              <a:spLocks noChangeArrowheads="1"/>
            </p:cNvSpPr>
            <p:nvPr/>
          </p:nvSpPr>
          <p:spPr bwMode="auto">
            <a:xfrm>
              <a:off x="3131840" y="2924944"/>
              <a:ext cx="3834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F</a:t>
              </a:r>
              <a:endParaRPr lang="en-US" sz="2000" baseline="-25000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51"/>
          <p:cNvGrpSpPr/>
          <p:nvPr/>
        </p:nvGrpSpPr>
        <p:grpSpPr>
          <a:xfrm>
            <a:off x="4980620" y="1607600"/>
            <a:ext cx="1031540" cy="669272"/>
            <a:chOff x="2483768" y="2759728"/>
            <a:chExt cx="1031540" cy="669272"/>
          </a:xfrm>
        </p:grpSpPr>
        <p:pic>
          <p:nvPicPr>
            <p:cNvPr id="53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83768" y="2759728"/>
              <a:ext cx="720080" cy="669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" name="Text Box 7"/>
            <p:cNvSpPr txBox="1">
              <a:spLocks noChangeArrowheads="1"/>
            </p:cNvSpPr>
            <p:nvPr/>
          </p:nvSpPr>
          <p:spPr bwMode="auto">
            <a:xfrm>
              <a:off x="3131840" y="2924944"/>
              <a:ext cx="3834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F</a:t>
              </a:r>
              <a:endParaRPr lang="en-US" sz="2000" baseline="-25000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Group 57"/>
          <p:cNvGrpSpPr/>
          <p:nvPr/>
        </p:nvGrpSpPr>
        <p:grpSpPr>
          <a:xfrm>
            <a:off x="6708812" y="1607600"/>
            <a:ext cx="1031540" cy="669272"/>
            <a:chOff x="2483768" y="2759728"/>
            <a:chExt cx="1031540" cy="669272"/>
          </a:xfrm>
        </p:grpSpPr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83768" y="2759728"/>
              <a:ext cx="720080" cy="669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0" name="Text Box 7"/>
            <p:cNvSpPr txBox="1">
              <a:spLocks noChangeArrowheads="1"/>
            </p:cNvSpPr>
            <p:nvPr/>
          </p:nvSpPr>
          <p:spPr bwMode="auto">
            <a:xfrm>
              <a:off x="3131840" y="2924944"/>
              <a:ext cx="3834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F</a:t>
              </a:r>
              <a:endParaRPr lang="en-US" sz="2000" baseline="-25000" dirty="0" smtClean="0">
                <a:solidFill>
                  <a:srgbClr val="FF0000"/>
                </a:solidFill>
              </a:endParaRPr>
            </a:p>
          </p:txBody>
        </p:sp>
      </p:grpSp>
      <p:cxnSp>
        <p:nvCxnSpPr>
          <p:cNvPr id="61" name="Straight Arrow Connector 60"/>
          <p:cNvCxnSpPr/>
          <p:nvPr/>
        </p:nvCxnSpPr>
        <p:spPr>
          <a:xfrm>
            <a:off x="3779912" y="1124744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7"/>
          <p:cNvSpPr txBox="1">
            <a:spLocks noChangeArrowheads="1"/>
          </p:cNvSpPr>
          <p:nvPr/>
        </p:nvSpPr>
        <p:spPr bwMode="auto">
          <a:xfrm>
            <a:off x="1043608" y="940658"/>
            <a:ext cx="5358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ym typeface="Symbol"/>
              </a:rPr>
              <a:t>IV</a:t>
            </a:r>
            <a:endParaRPr lang="en-US" sz="2000" baseline="-25000" dirty="0" smtClean="0">
              <a:solidFill>
                <a:srgbClr val="0000FF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1547664" y="1124744"/>
            <a:ext cx="2232248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259632" y="1412776"/>
            <a:ext cx="0" cy="12241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Box 7"/>
          <p:cNvSpPr txBox="1">
            <a:spLocks noChangeArrowheads="1"/>
          </p:cNvSpPr>
          <p:nvPr/>
        </p:nvSpPr>
        <p:spPr bwMode="auto">
          <a:xfrm>
            <a:off x="3131840" y="2812866"/>
            <a:ext cx="15841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ym typeface="Symbol"/>
              </a:rPr>
              <a:t>y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= </a:t>
            </a:r>
            <a:r>
              <a:rPr lang="en-US" dirty="0" err="1" smtClean="0">
                <a:sym typeface="Symbol"/>
              </a:rPr>
              <a:t>F</a:t>
            </a:r>
            <a:r>
              <a:rPr lang="en-US" baseline="-25000" dirty="0" err="1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(y</a:t>
            </a:r>
            <a:r>
              <a:rPr lang="en-US" baseline="-25000" dirty="0" smtClean="0">
                <a:sym typeface="Symbol"/>
              </a:rPr>
              <a:t>0</a:t>
            </a:r>
            <a:r>
              <a:rPr lang="en-US" dirty="0" smtClean="0">
                <a:sym typeface="Symbol"/>
              </a:rPr>
              <a:t>)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sp>
        <p:nvSpPr>
          <p:cNvPr id="80" name="Text Box 7"/>
          <p:cNvSpPr txBox="1">
            <a:spLocks noChangeArrowheads="1"/>
          </p:cNvSpPr>
          <p:nvPr/>
        </p:nvSpPr>
        <p:spPr bwMode="auto">
          <a:xfrm>
            <a:off x="1043608" y="2708920"/>
            <a:ext cx="4956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ym typeface="Symbol"/>
              </a:rPr>
              <a:t>y</a:t>
            </a:r>
            <a:r>
              <a:rPr lang="en-US" sz="2000" baseline="-25000" dirty="0" smtClean="0">
                <a:sym typeface="Symbol"/>
              </a:rPr>
              <a:t>0</a:t>
            </a:r>
            <a:r>
              <a:rPr lang="en-US" sz="2000" dirty="0" smtClean="0">
                <a:sym typeface="Symbol"/>
              </a:rPr>
              <a:t> </a:t>
            </a:r>
            <a:endParaRPr lang="en-US" sz="2000" baseline="-25000" dirty="0" smtClean="0">
              <a:solidFill>
                <a:srgbClr val="0000FF"/>
              </a:solidFill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3707904" y="2276872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08"/>
          <p:cNvGrpSpPr/>
          <p:nvPr/>
        </p:nvGrpSpPr>
        <p:grpSpPr>
          <a:xfrm>
            <a:off x="3707904" y="1124744"/>
            <a:ext cx="1728192" cy="1440160"/>
            <a:chOff x="2843808" y="2276872"/>
            <a:chExt cx="1728192" cy="1440160"/>
          </a:xfrm>
        </p:grpSpPr>
        <p:cxnSp>
          <p:nvCxnSpPr>
            <p:cNvPr id="99" name="Straight Arrow Connector 98"/>
            <p:cNvCxnSpPr/>
            <p:nvPr/>
          </p:nvCxnSpPr>
          <p:spPr>
            <a:xfrm>
              <a:off x="2843808" y="3717032"/>
              <a:ext cx="9361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>
              <a:off x="3779912" y="2276872"/>
              <a:ext cx="0" cy="14401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3779912" y="2276872"/>
              <a:ext cx="7920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Straight Arrow Connector 109"/>
          <p:cNvCxnSpPr/>
          <p:nvPr/>
        </p:nvCxnSpPr>
        <p:spPr>
          <a:xfrm>
            <a:off x="5436096" y="1124744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Box 7"/>
          <p:cNvSpPr txBox="1">
            <a:spLocks noChangeArrowheads="1"/>
          </p:cNvSpPr>
          <p:nvPr/>
        </p:nvSpPr>
        <p:spPr bwMode="auto">
          <a:xfrm>
            <a:off x="4796408" y="2780928"/>
            <a:ext cx="13597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ym typeface="Symbol"/>
              </a:rPr>
              <a:t>y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= </a:t>
            </a:r>
            <a:r>
              <a:rPr lang="en-US" dirty="0" err="1" smtClean="0">
                <a:sym typeface="Symbol"/>
              </a:rPr>
              <a:t>F</a:t>
            </a:r>
            <a:r>
              <a:rPr lang="en-US" baseline="-25000" dirty="0" err="1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(y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)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5364088" y="2276872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113"/>
          <p:cNvGrpSpPr/>
          <p:nvPr/>
        </p:nvGrpSpPr>
        <p:grpSpPr>
          <a:xfrm>
            <a:off x="5364088" y="1124744"/>
            <a:ext cx="1800200" cy="1440160"/>
            <a:chOff x="2843808" y="2276872"/>
            <a:chExt cx="1800200" cy="1440160"/>
          </a:xfrm>
        </p:grpSpPr>
        <p:cxnSp>
          <p:nvCxnSpPr>
            <p:cNvPr id="115" name="Straight Arrow Connector 114"/>
            <p:cNvCxnSpPr/>
            <p:nvPr/>
          </p:nvCxnSpPr>
          <p:spPr>
            <a:xfrm>
              <a:off x="2843808" y="3717032"/>
              <a:ext cx="9361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3779912" y="2276872"/>
              <a:ext cx="0" cy="14401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3779912" y="2276872"/>
              <a:ext cx="8640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9" name="Straight Arrow Connector 118"/>
          <p:cNvCxnSpPr/>
          <p:nvPr/>
        </p:nvCxnSpPr>
        <p:spPr>
          <a:xfrm>
            <a:off x="7164288" y="1124744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 Box 7"/>
          <p:cNvSpPr txBox="1">
            <a:spLocks noChangeArrowheads="1"/>
          </p:cNvSpPr>
          <p:nvPr/>
        </p:nvSpPr>
        <p:spPr bwMode="auto">
          <a:xfrm>
            <a:off x="3059832" y="4581128"/>
            <a:ext cx="13597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ym typeface="Symbol"/>
              </a:rPr>
              <a:t>c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= y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m</a:t>
            </a:r>
            <a:r>
              <a:rPr lang="en-US" baseline="-25000" dirty="0" smtClean="0">
                <a:sym typeface="Symbol"/>
              </a:rPr>
              <a:t>1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7092280" y="2276872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Picture 2" descr="https://encrypted-tbn0.gstatic.com/images?q=tbn:ANd9GcQxHMoOydLUvL6F7c-Mbo5t85iqunS-YHMpPEE4HWBwac4Fq-lc8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764704"/>
            <a:ext cx="576064" cy="576064"/>
          </a:xfrm>
          <a:prstGeom prst="rect">
            <a:avLst/>
          </a:prstGeom>
          <a:noFill/>
        </p:spPr>
      </p:pic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323528" y="6042774"/>
            <a:ext cx="41764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Not </a:t>
            </a:r>
            <a:r>
              <a:rPr lang="en-US" sz="1600" dirty="0" err="1" smtClean="0">
                <a:sym typeface="Symbol"/>
              </a:rPr>
              <a:t>parallalizable</a:t>
            </a:r>
            <a:r>
              <a:rPr lang="en-US" sz="1600" dirty="0" smtClean="0">
                <a:sym typeface="Symbol"/>
              </a:rPr>
              <a:t> but pre-computable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75" name="Text Box 7"/>
          <p:cNvSpPr txBox="1">
            <a:spLocks noChangeArrowheads="1"/>
          </p:cNvSpPr>
          <p:nvPr/>
        </p:nvSpPr>
        <p:spPr bwMode="auto">
          <a:xfrm>
            <a:off x="251520" y="6453336"/>
            <a:ext cx="44644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olidFill>
                  <a:srgbClr val="FF0000"/>
                </a:solidFill>
              </a:rPr>
              <a:t>CPA-secure! The chained version too!</a:t>
            </a:r>
          </a:p>
        </p:txBody>
      </p:sp>
      <p:sp>
        <p:nvSpPr>
          <p:cNvPr id="88" name="Text Box 7"/>
          <p:cNvSpPr txBox="1">
            <a:spLocks noChangeArrowheads="1"/>
          </p:cNvSpPr>
          <p:nvPr/>
        </p:nvSpPr>
        <p:spPr bwMode="auto">
          <a:xfrm>
            <a:off x="6524600" y="2780928"/>
            <a:ext cx="13597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ym typeface="Symbol"/>
              </a:rPr>
              <a:t>y</a:t>
            </a:r>
            <a:r>
              <a:rPr lang="en-US" baseline="-25000" dirty="0" smtClean="0">
                <a:sym typeface="Symbol"/>
              </a:rPr>
              <a:t>3</a:t>
            </a:r>
            <a:r>
              <a:rPr lang="en-US" dirty="0" smtClean="0">
                <a:sym typeface="Symbol"/>
              </a:rPr>
              <a:t> = </a:t>
            </a:r>
            <a:r>
              <a:rPr lang="en-US" dirty="0" err="1" smtClean="0">
                <a:sym typeface="Symbol"/>
              </a:rPr>
              <a:t>F</a:t>
            </a:r>
            <a:r>
              <a:rPr lang="en-US" baseline="-25000" dirty="0" err="1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(y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)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3540460" y="3140968"/>
            <a:ext cx="383468" cy="720080"/>
            <a:chOff x="3540460" y="4149080"/>
            <a:chExt cx="383468" cy="720080"/>
          </a:xfrm>
        </p:grpSpPr>
        <p:sp>
          <p:nvSpPr>
            <p:cNvPr id="48" name="Text Box 7"/>
            <p:cNvSpPr txBox="1">
              <a:spLocks noChangeArrowheads="1"/>
            </p:cNvSpPr>
            <p:nvPr/>
          </p:nvSpPr>
          <p:spPr bwMode="auto">
            <a:xfrm>
              <a:off x="3540460" y="4325034"/>
              <a:ext cx="3834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</a:t>
              </a:r>
              <a:endParaRPr lang="en-US" sz="2000" baseline="-25000" dirty="0" smtClean="0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3707904" y="4149080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3707904" y="4581128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5196644" y="3140968"/>
            <a:ext cx="383468" cy="720080"/>
            <a:chOff x="3540460" y="4149080"/>
            <a:chExt cx="383468" cy="720080"/>
          </a:xfrm>
        </p:grpSpPr>
        <p:sp>
          <p:nvSpPr>
            <p:cNvPr id="97" name="Text Box 7"/>
            <p:cNvSpPr txBox="1">
              <a:spLocks noChangeArrowheads="1"/>
            </p:cNvSpPr>
            <p:nvPr/>
          </p:nvSpPr>
          <p:spPr bwMode="auto">
            <a:xfrm>
              <a:off x="3540460" y="4325034"/>
              <a:ext cx="3834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</a:t>
              </a:r>
              <a:endParaRPr lang="en-US" sz="2000" baseline="-25000" dirty="0" smtClean="0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3707904" y="4149080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3707904" y="4581128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6948264" y="3140968"/>
            <a:ext cx="383468" cy="720080"/>
            <a:chOff x="3540460" y="4149080"/>
            <a:chExt cx="383468" cy="720080"/>
          </a:xfrm>
        </p:grpSpPr>
        <p:sp>
          <p:nvSpPr>
            <p:cNvPr id="105" name="Text Box 7"/>
            <p:cNvSpPr txBox="1">
              <a:spLocks noChangeArrowheads="1"/>
            </p:cNvSpPr>
            <p:nvPr/>
          </p:nvSpPr>
          <p:spPr bwMode="auto">
            <a:xfrm>
              <a:off x="3540460" y="4325034"/>
              <a:ext cx="3834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</a:t>
              </a:r>
              <a:endParaRPr lang="en-US" sz="2000" baseline="-25000" dirty="0" smtClean="0"/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>
              <a:off x="3707904" y="4149080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3707904" y="4581128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3779912" y="4293096"/>
            <a:ext cx="3312368" cy="288032"/>
            <a:chOff x="3779912" y="5301208"/>
            <a:chExt cx="3312368" cy="288032"/>
          </a:xfrm>
        </p:grpSpPr>
        <p:cxnSp>
          <p:nvCxnSpPr>
            <p:cNvPr id="83" name="Straight Arrow Connector 82"/>
            <p:cNvCxnSpPr/>
            <p:nvPr/>
          </p:nvCxnSpPr>
          <p:spPr>
            <a:xfrm>
              <a:off x="3779912" y="5301208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5364088" y="5301208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7092280" y="5301208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 Box 7"/>
          <p:cNvSpPr txBox="1">
            <a:spLocks noChangeArrowheads="1"/>
          </p:cNvSpPr>
          <p:nvPr/>
        </p:nvSpPr>
        <p:spPr bwMode="auto">
          <a:xfrm>
            <a:off x="4644008" y="4581128"/>
            <a:ext cx="13597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ym typeface="Symbol"/>
              </a:rPr>
              <a:t>c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= y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m</a:t>
            </a:r>
            <a:r>
              <a:rPr lang="en-US" baseline="-25000" dirty="0" smtClean="0">
                <a:sym typeface="Symbol"/>
              </a:rPr>
              <a:t>2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sp>
        <p:nvSpPr>
          <p:cNvPr id="128" name="Text Box 7"/>
          <p:cNvSpPr txBox="1">
            <a:spLocks noChangeArrowheads="1"/>
          </p:cNvSpPr>
          <p:nvPr/>
        </p:nvSpPr>
        <p:spPr bwMode="auto">
          <a:xfrm>
            <a:off x="6452592" y="4581128"/>
            <a:ext cx="13597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ym typeface="Symbol"/>
              </a:rPr>
              <a:t>c</a:t>
            </a:r>
            <a:r>
              <a:rPr lang="en-US" baseline="-25000" dirty="0" smtClean="0">
                <a:sym typeface="Symbol"/>
              </a:rPr>
              <a:t>3</a:t>
            </a:r>
            <a:r>
              <a:rPr lang="en-US" dirty="0" smtClean="0">
                <a:sym typeface="Symbol"/>
              </a:rPr>
              <a:t> = y</a:t>
            </a:r>
            <a:r>
              <a:rPr lang="en-US" baseline="-25000" dirty="0" smtClean="0">
                <a:sym typeface="Symbol"/>
              </a:rPr>
              <a:t>3</a:t>
            </a:r>
            <a:r>
              <a:rPr lang="en-US" dirty="0" smtClean="0">
                <a:sym typeface="Symbol"/>
              </a:rPr>
              <a:t>m</a:t>
            </a:r>
            <a:r>
              <a:rPr lang="en-US" baseline="-25000" dirty="0" smtClean="0">
                <a:sym typeface="Symbol"/>
              </a:rPr>
              <a:t>3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cxnSp>
        <p:nvCxnSpPr>
          <p:cNvPr id="131" name="Straight Arrow Connector 130"/>
          <p:cNvCxnSpPr/>
          <p:nvPr/>
        </p:nvCxnSpPr>
        <p:spPr>
          <a:xfrm>
            <a:off x="1259632" y="3140968"/>
            <a:ext cx="0" cy="14401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 Box 7"/>
          <p:cNvSpPr txBox="1">
            <a:spLocks noChangeArrowheads="1"/>
          </p:cNvSpPr>
          <p:nvPr/>
        </p:nvSpPr>
        <p:spPr bwMode="auto">
          <a:xfrm>
            <a:off x="1115616" y="4541058"/>
            <a:ext cx="4956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ym typeface="Symbol"/>
              </a:rPr>
              <a:t>c</a:t>
            </a:r>
            <a:r>
              <a:rPr lang="en-US" sz="2000" baseline="-25000" dirty="0" smtClean="0">
                <a:sym typeface="Symbol"/>
              </a:rPr>
              <a:t>0</a:t>
            </a:r>
            <a:r>
              <a:rPr lang="en-US" sz="2000" dirty="0" smtClean="0">
                <a:sym typeface="Symbol"/>
              </a:rPr>
              <a:t> </a:t>
            </a:r>
            <a:endParaRPr lang="en-US" sz="2000" baseline="-25000" dirty="0" smtClean="0">
              <a:solidFill>
                <a:srgbClr val="0000FF"/>
              </a:solidFill>
            </a:endParaRPr>
          </a:p>
        </p:txBody>
      </p:sp>
      <p:sp>
        <p:nvSpPr>
          <p:cNvPr id="135" name="Text Box 7"/>
          <p:cNvSpPr txBox="1">
            <a:spLocks noChangeArrowheads="1"/>
          </p:cNvSpPr>
          <p:nvPr/>
        </p:nvSpPr>
        <p:spPr bwMode="auto">
          <a:xfrm>
            <a:off x="323528" y="5229200"/>
            <a:ext cx="71287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Encryption: </a:t>
            </a:r>
            <a:r>
              <a:rPr lang="en-US" sz="1600" dirty="0" err="1" smtClean="0">
                <a:sym typeface="Symbol"/>
              </a:rPr>
              <a:t>Enc</a:t>
            </a:r>
            <a:r>
              <a:rPr lang="en-US" sz="1600" baseline="-25000" dirty="0" err="1" smtClean="0">
                <a:sym typeface="Symbol"/>
              </a:rPr>
              <a:t>k</a:t>
            </a:r>
            <a:r>
              <a:rPr lang="en-US" sz="1600" dirty="0" smtClean="0">
                <a:sym typeface="Symbol"/>
              </a:rPr>
              <a:t>(m</a:t>
            </a:r>
            <a:r>
              <a:rPr lang="en-US" sz="1600" baseline="-25000" dirty="0" smtClean="0">
                <a:sym typeface="Symbol"/>
              </a:rPr>
              <a:t>1</a:t>
            </a:r>
            <a:r>
              <a:rPr lang="en-US" sz="1600" dirty="0" smtClean="0">
                <a:sym typeface="Symbol"/>
              </a:rPr>
              <a:t> m</a:t>
            </a:r>
            <a:r>
              <a:rPr lang="en-US" sz="1600" baseline="-25000" dirty="0" smtClean="0">
                <a:sym typeface="Symbol"/>
              </a:rPr>
              <a:t>2</a:t>
            </a:r>
            <a:r>
              <a:rPr lang="en-US" sz="1600" dirty="0" smtClean="0">
                <a:sym typeface="Symbol"/>
              </a:rPr>
              <a:t> … m</a:t>
            </a:r>
            <a:r>
              <a:rPr lang="en-US" sz="1600" baseline="-25000" dirty="0" smtClean="0">
                <a:sym typeface="Symbol"/>
              </a:rPr>
              <a:t>l</a:t>
            </a:r>
            <a:r>
              <a:rPr lang="en-US" sz="1600" dirty="0" smtClean="0">
                <a:sym typeface="Symbol"/>
              </a:rPr>
              <a:t>) = (c</a:t>
            </a:r>
            <a:r>
              <a:rPr lang="en-US" sz="1600" baseline="-25000" dirty="0" smtClean="0">
                <a:sym typeface="Symbol"/>
              </a:rPr>
              <a:t>0</a:t>
            </a:r>
            <a:r>
              <a:rPr lang="en-US" sz="1600" dirty="0" smtClean="0">
                <a:sym typeface="Symbol"/>
              </a:rPr>
              <a:t> c</a:t>
            </a:r>
            <a:r>
              <a:rPr lang="en-US" sz="1600" baseline="-25000" dirty="0" smtClean="0">
                <a:sym typeface="Symbol"/>
              </a:rPr>
              <a:t>1</a:t>
            </a:r>
            <a:r>
              <a:rPr lang="en-US" sz="1600" dirty="0" smtClean="0">
                <a:sym typeface="Symbol"/>
              </a:rPr>
              <a:t>… c</a:t>
            </a:r>
            <a:r>
              <a:rPr lang="en-US" sz="1600" baseline="-25000" dirty="0" smtClean="0">
                <a:sym typeface="Symbol"/>
              </a:rPr>
              <a:t>l</a:t>
            </a:r>
            <a:r>
              <a:rPr lang="en-US" sz="1600" dirty="0" smtClean="0">
                <a:sym typeface="Symbol"/>
              </a:rPr>
              <a:t>)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0" y="5013176"/>
            <a:ext cx="91805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 Box 7"/>
          <p:cNvSpPr txBox="1">
            <a:spLocks noChangeArrowheads="1"/>
          </p:cNvSpPr>
          <p:nvPr/>
        </p:nvSpPr>
        <p:spPr bwMode="auto">
          <a:xfrm>
            <a:off x="323528" y="5610726"/>
            <a:ext cx="30963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Decryption: m</a:t>
            </a:r>
            <a:r>
              <a:rPr lang="en-US" sz="1600" baseline="-25000" dirty="0" smtClean="0">
                <a:sym typeface="Symbol"/>
              </a:rPr>
              <a:t>i</a:t>
            </a:r>
            <a:r>
              <a:rPr lang="en-US" sz="1600" dirty="0" smtClean="0">
                <a:sym typeface="Symbol"/>
              </a:rPr>
              <a:t> = F(y</a:t>
            </a:r>
            <a:r>
              <a:rPr lang="en-US" sz="1600" baseline="-25000" dirty="0" smtClean="0">
                <a:sym typeface="Symbol"/>
              </a:rPr>
              <a:t>i-1</a:t>
            </a:r>
            <a:r>
              <a:rPr lang="en-US" sz="1600" dirty="0">
                <a:sym typeface="Symbol"/>
              </a:rPr>
              <a:t>) </a:t>
            </a:r>
            <a:r>
              <a:rPr lang="en-US" sz="1600" dirty="0" smtClean="0">
                <a:sym typeface="Symbol"/>
              </a:rPr>
              <a:t></a:t>
            </a:r>
            <a:r>
              <a:rPr lang="en-US" sz="1600" baseline="-25000" dirty="0" smtClean="0">
                <a:sym typeface="Symbol"/>
              </a:rPr>
              <a:t> </a:t>
            </a:r>
            <a:r>
              <a:rPr lang="en-US" sz="1600" dirty="0" smtClean="0">
                <a:sym typeface="Symbol"/>
              </a:rPr>
              <a:t>c</a:t>
            </a:r>
            <a:r>
              <a:rPr lang="en-US" sz="1600" baseline="-25000" dirty="0" smtClean="0">
                <a:sym typeface="Symbol"/>
              </a:rPr>
              <a:t>i</a:t>
            </a:r>
            <a:r>
              <a:rPr lang="en-US" sz="1600" dirty="0" smtClean="0">
                <a:sym typeface="Symbol"/>
              </a:rPr>
              <a:t>  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87" name="Text Box 7"/>
          <p:cNvSpPr txBox="1">
            <a:spLocks noChangeArrowheads="1"/>
          </p:cNvSpPr>
          <p:nvPr/>
        </p:nvSpPr>
        <p:spPr bwMode="auto">
          <a:xfrm>
            <a:off x="3203848" y="5610726"/>
            <a:ext cx="16561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PRF Enough !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57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5" grpId="0"/>
      <p:bldP spid="85" grpId="0"/>
      <p:bldP spid="8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009900"/>
                </a:solidFill>
                <a:latin typeface="Chalkboard"/>
                <a:cs typeface="Comic Sans MS"/>
              </a:rPr>
              <a:t>Current Picture</a:t>
            </a:r>
            <a:r>
              <a:rPr lang="en-US" sz="3600" dirty="0">
                <a:solidFill>
                  <a:srgbClr val="009900"/>
                </a:solidFill>
                <a:latin typeface="Chalkboard"/>
                <a:cs typeface="Comic Sans MS"/>
              </a:rPr>
              <a:t/>
            </a:r>
            <a:br>
              <a:rPr lang="en-US" sz="3600" dirty="0">
                <a:solidFill>
                  <a:srgbClr val="009900"/>
                </a:solidFill>
                <a:latin typeface="Chalkboard"/>
                <a:cs typeface="Comic Sans MS"/>
              </a:rPr>
            </a:br>
            <a:endParaRPr lang="en-US" sz="3600" dirty="0">
              <a:latin typeface="Chalkboard"/>
              <a:cs typeface="Comic Sans M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41976-2E34-413D-BF40-6B1BB9955E62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087819"/>
              </p:ext>
            </p:extLst>
          </p:nvPr>
        </p:nvGraphicFramePr>
        <p:xfrm>
          <a:off x="179512" y="1712169"/>
          <a:ext cx="1224136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Randomness Usage</a:t>
                      </a:r>
                    </a:p>
                    <a:p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mic Sans MS"/>
                          <a:cs typeface="Comic Sans MS"/>
                        </a:rPr>
                        <a:t>Ciphertext</a:t>
                      </a:r>
                      <a:r>
                        <a:rPr lang="en-US" sz="1400" baseline="0" dirty="0" smtClean="0">
                          <a:latin typeface="Comic Sans MS"/>
                          <a:cs typeface="Comic Sans MS"/>
                        </a:rPr>
                        <a:t> Expansion</a:t>
                      </a:r>
                    </a:p>
                    <a:p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mic Sans MS"/>
                          <a:cs typeface="Comic Sans MS"/>
                        </a:rPr>
                        <a:t>Ciphertext</a:t>
                      </a:r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 Computation </a:t>
                      </a:r>
                      <a:r>
                        <a:rPr lang="en-US" sz="1400" dirty="0" err="1" smtClean="0">
                          <a:latin typeface="Comic Sans MS"/>
                          <a:cs typeface="Comic Sans MS"/>
                        </a:rPr>
                        <a:t>Parallizable</a:t>
                      </a:r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Randomness Reusability</a:t>
                      </a:r>
                    </a:p>
                    <a:p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Minimal Assumption (PRF/PRP/SPRP)</a:t>
                      </a:r>
                    </a:p>
                    <a:p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CPA</a:t>
                      </a:r>
                      <a:r>
                        <a:rPr lang="en-US" sz="1400" baseline="0" dirty="0" smtClean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Security</a:t>
                      </a:r>
                    </a:p>
                    <a:p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981066"/>
              </p:ext>
            </p:extLst>
          </p:nvPr>
        </p:nvGraphicFramePr>
        <p:xfrm>
          <a:off x="1403648" y="1196752"/>
          <a:ext cx="1512168" cy="554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Theoretical Construction </a:t>
                      </a:r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Comic Sans MS"/>
                          <a:cs typeface="Comic Sans MS"/>
                        </a:rPr>
                        <a:t> </a:t>
                      </a:r>
                    </a:p>
                    <a:p>
                      <a:r>
                        <a:rPr lang="en-US" sz="1400" baseline="0" dirty="0" smtClean="0">
                          <a:latin typeface="Comic Sans MS"/>
                          <a:cs typeface="Comic Sans MS"/>
                        </a:rPr>
                        <a:t>n / Block -&gt; ln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Comic Sans MS"/>
                          <a:cs typeface="Comic Sans MS"/>
                        </a:rPr>
                        <a:t>2n / Block -&gt; 2ln</a:t>
                      </a:r>
                    </a:p>
                    <a:p>
                      <a:endParaRPr lang="en-US" sz="1400" baseline="0" dirty="0" smtClean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Yes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No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PRF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Yes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150797"/>
              </p:ext>
            </p:extLst>
          </p:nvPr>
        </p:nvGraphicFramePr>
        <p:xfrm>
          <a:off x="2915816" y="1196752"/>
          <a:ext cx="1512168" cy="554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ECB</a:t>
                      </a:r>
                      <a:r>
                        <a:rPr lang="en-US" sz="1400" baseline="0" dirty="0" smtClean="0">
                          <a:latin typeface="Comic Sans MS"/>
                          <a:cs typeface="Comic Sans MS"/>
                        </a:rPr>
                        <a:t> Mode</a:t>
                      </a:r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 </a:t>
                      </a:r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Comic Sans MS"/>
                          <a:cs typeface="Comic Sans MS"/>
                        </a:rPr>
                        <a:t> </a:t>
                      </a:r>
                    </a:p>
                    <a:p>
                      <a:r>
                        <a:rPr lang="en-US" sz="1400" baseline="0" dirty="0" smtClean="0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No randomness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baseline="0" dirty="0" smtClean="0">
                        <a:solidFill>
                          <a:srgbClr val="008000"/>
                        </a:solidFill>
                        <a:latin typeface="Comic Sans MS"/>
                        <a:cs typeface="Comic Sans MS"/>
                      </a:endParaRPr>
                    </a:p>
                    <a:p>
                      <a:r>
                        <a:rPr lang="en-US" sz="1400" baseline="0" dirty="0" smtClean="0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ln </a:t>
                      </a:r>
                    </a:p>
                    <a:p>
                      <a:endParaRPr lang="en-US" sz="1400" baseline="0" dirty="0" smtClean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Yes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---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SPRP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NO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07504" y="548680"/>
            <a:ext cx="4038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  <a:cs typeface="Comic Sans MS"/>
              </a:rPr>
              <a:t>Assume Message Blocks: l;  |m| = </a:t>
            </a:r>
            <a:r>
              <a:rPr lang="en-US" dirty="0">
                <a:latin typeface="Chalkboard"/>
                <a:cs typeface="Comic Sans MS"/>
              </a:rPr>
              <a:t>l</a:t>
            </a:r>
            <a:r>
              <a:rPr lang="en-US" dirty="0" smtClean="0">
                <a:latin typeface="Chalkboard"/>
                <a:cs typeface="Comic Sans MS"/>
              </a:rPr>
              <a:t>n </a:t>
            </a:r>
            <a:endParaRPr lang="en-US" dirty="0">
              <a:latin typeface="Chalkboard"/>
              <a:cs typeface="Comic Sans M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986726"/>
              </p:ext>
            </p:extLst>
          </p:nvPr>
        </p:nvGraphicFramePr>
        <p:xfrm>
          <a:off x="4427984" y="1194009"/>
          <a:ext cx="1512168" cy="554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Comic Sans MS"/>
                          <a:cs typeface="Comic Sans MS"/>
                        </a:rPr>
                        <a:t>CBC Mode</a:t>
                      </a:r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 </a:t>
                      </a:r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Comic Sans MS"/>
                          <a:cs typeface="Comic Sans MS"/>
                        </a:rPr>
                        <a:t> </a:t>
                      </a:r>
                    </a:p>
                    <a:p>
                      <a:r>
                        <a:rPr lang="en-US" sz="1400" baseline="0" dirty="0" smtClean="0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n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baseline="0" dirty="0" smtClean="0">
                        <a:latin typeface="Comic Sans MS"/>
                        <a:cs typeface="Comic Sans MS"/>
                      </a:endParaRPr>
                    </a:p>
                    <a:p>
                      <a:r>
                        <a:rPr lang="en-US" sz="1400" baseline="0" dirty="0" smtClean="0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ln + n </a:t>
                      </a:r>
                    </a:p>
                    <a:p>
                      <a:endParaRPr lang="en-US" sz="1400" baseline="0" dirty="0" smtClean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NO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---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SPRP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mic Sans MS"/>
                          <a:cs typeface="Comic Sans MS"/>
                        </a:rPr>
                        <a:t>YES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812080"/>
              </p:ext>
            </p:extLst>
          </p:nvPr>
        </p:nvGraphicFramePr>
        <p:xfrm>
          <a:off x="5940152" y="1196752"/>
          <a:ext cx="1512168" cy="554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Comic Sans MS"/>
                          <a:cs typeface="Comic Sans MS"/>
                        </a:rPr>
                        <a:t>OFB Mode</a:t>
                      </a:r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 </a:t>
                      </a:r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Comic Sans MS"/>
                          <a:cs typeface="Comic Sans MS"/>
                        </a:rPr>
                        <a:t> </a:t>
                      </a:r>
                    </a:p>
                    <a:p>
                      <a:r>
                        <a:rPr lang="en-US" sz="1400" baseline="0" dirty="0" smtClean="0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n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baseline="0" dirty="0" smtClean="0">
                        <a:latin typeface="Comic Sans MS"/>
                        <a:cs typeface="Comic Sans MS"/>
                      </a:endParaRPr>
                    </a:p>
                    <a:p>
                      <a:r>
                        <a:rPr lang="en-US" sz="1400" baseline="0" dirty="0" smtClean="0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ln + n </a:t>
                      </a:r>
                    </a:p>
                    <a:p>
                      <a:endParaRPr lang="en-US" sz="1400" baseline="0" dirty="0" smtClean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NO (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But pre-computable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)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YES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PRF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mic Sans MS"/>
                          <a:cs typeface="Comic Sans MS"/>
                        </a:rPr>
                        <a:t>YES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77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/>
          <p:cNvSpPr/>
          <p:nvPr/>
        </p:nvSpPr>
        <p:spPr>
          <a:xfrm>
            <a:off x="3203848" y="2924944"/>
            <a:ext cx="453650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omic Sans MS" panose="030F0702030302020204" pitchFamily="66" charset="0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3131840" y="836712"/>
            <a:ext cx="453650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omic Sans MS" panose="030F0702030302020204" pitchFamily="66" charset="0"/>
            </a:endParaRPr>
          </a:p>
        </p:txBody>
      </p:sp>
      <p:sp>
        <p:nvSpPr>
          <p:cNvPr id="44" name="Rectangle 2"/>
          <p:cNvSpPr txBox="1">
            <a:spLocks noChangeArrowheads="1"/>
          </p:cNvSpPr>
          <p:nvPr/>
        </p:nvSpPr>
        <p:spPr>
          <a:xfrm>
            <a:off x="-252536" y="44624"/>
            <a:ext cx="9865096" cy="57606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300" kern="0" dirty="0" smtClean="0">
                <a:solidFill>
                  <a:srgbClr val="009900"/>
                </a:solidFill>
                <a:ea typeface="+mj-ea"/>
                <a:cs typeface="+mj-cs"/>
              </a:rPr>
              <a:t>Counter (CTR) Mode</a:t>
            </a:r>
            <a:endParaRPr lang="en-US" sz="3300" kern="0" dirty="0">
              <a:solidFill>
                <a:srgbClr val="009900"/>
              </a:solidFill>
              <a:ea typeface="+mj-ea"/>
              <a:cs typeface="+mj-cs"/>
            </a:endParaRPr>
          </a:p>
        </p:txBody>
      </p:sp>
      <p:grpSp>
        <p:nvGrpSpPr>
          <p:cNvPr id="2" name="Group 44"/>
          <p:cNvGrpSpPr/>
          <p:nvPr/>
        </p:nvGrpSpPr>
        <p:grpSpPr>
          <a:xfrm>
            <a:off x="2843808" y="4005064"/>
            <a:ext cx="5040560" cy="432048"/>
            <a:chOff x="1979712" y="1772816"/>
            <a:chExt cx="5040560" cy="432048"/>
          </a:xfrm>
        </p:grpSpPr>
        <p:sp>
          <p:nvSpPr>
            <p:cNvPr id="26" name="Rectangle 25"/>
            <p:cNvSpPr/>
            <p:nvPr/>
          </p:nvSpPr>
          <p:spPr>
            <a:xfrm>
              <a:off x="1979712" y="1772816"/>
              <a:ext cx="5040560" cy="43204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3635896" y="1772816"/>
              <a:ext cx="0" cy="4320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220072" y="1772816"/>
              <a:ext cx="0" cy="4320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2595972" y="1794302"/>
              <a:ext cx="5358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m</a:t>
              </a:r>
              <a:r>
                <a:rPr lang="en-US" sz="2000" baseline="-25000" dirty="0" smtClean="0">
                  <a:sym typeface="Symbol"/>
                </a:rPr>
                <a:t>1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  <p:sp>
          <p:nvSpPr>
            <p:cNvPr id="35" name="Text Box 7"/>
            <p:cNvSpPr txBox="1">
              <a:spLocks noChangeArrowheads="1"/>
            </p:cNvSpPr>
            <p:nvPr/>
          </p:nvSpPr>
          <p:spPr bwMode="auto">
            <a:xfrm>
              <a:off x="4252156" y="1772816"/>
              <a:ext cx="5358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m</a:t>
              </a:r>
              <a:r>
                <a:rPr lang="en-US" sz="2000" baseline="-25000" dirty="0">
                  <a:sym typeface="Symbol"/>
                </a:rPr>
                <a:t>2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  <p:sp>
          <p:nvSpPr>
            <p:cNvPr id="37" name="Text Box 7"/>
            <p:cNvSpPr txBox="1">
              <a:spLocks noChangeArrowheads="1"/>
            </p:cNvSpPr>
            <p:nvPr/>
          </p:nvSpPr>
          <p:spPr bwMode="auto">
            <a:xfrm>
              <a:off x="5868144" y="1772816"/>
              <a:ext cx="5358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m</a:t>
              </a:r>
              <a:r>
                <a:rPr lang="en-US" sz="2000" baseline="-25000" dirty="0" smtClean="0">
                  <a:sym typeface="Symbol"/>
                </a:rPr>
                <a:t>3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</p:grp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1691680" y="4005064"/>
            <a:ext cx="5358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ym typeface="Symbol"/>
              </a:rPr>
              <a:t>m</a:t>
            </a:r>
            <a:endParaRPr lang="en-US" sz="2000" baseline="-25000" dirty="0" smtClean="0">
              <a:solidFill>
                <a:srgbClr val="0000FF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083532" y="4216153"/>
            <a:ext cx="61626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76"/>
          <p:cNvGrpSpPr/>
          <p:nvPr/>
        </p:nvGrpSpPr>
        <p:grpSpPr>
          <a:xfrm>
            <a:off x="1929408" y="1916832"/>
            <a:ext cx="914400" cy="504056"/>
            <a:chOff x="705272" y="3068960"/>
            <a:chExt cx="914400" cy="504056"/>
          </a:xfrm>
        </p:grpSpPr>
        <p:sp>
          <p:nvSpPr>
            <p:cNvPr id="71" name="Rectangle 70"/>
            <p:cNvSpPr/>
            <p:nvPr/>
          </p:nvSpPr>
          <p:spPr>
            <a:xfrm>
              <a:off x="705272" y="3068960"/>
              <a:ext cx="91440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omic Sans MS" panose="030F0702030302020204" pitchFamily="66" charset="0"/>
              </a:endParaRPr>
            </a:p>
          </p:txBody>
        </p:sp>
        <p:sp>
          <p:nvSpPr>
            <p:cNvPr id="72" name="Text Box 7"/>
            <p:cNvSpPr txBox="1">
              <a:spLocks noChangeArrowheads="1"/>
            </p:cNvSpPr>
            <p:nvPr/>
          </p:nvSpPr>
          <p:spPr bwMode="auto">
            <a:xfrm>
              <a:off x="827584" y="3100898"/>
              <a:ext cx="7200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Gen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4" name="Group 77"/>
          <p:cNvGrpSpPr/>
          <p:nvPr/>
        </p:nvGrpSpPr>
        <p:grpSpPr>
          <a:xfrm>
            <a:off x="2051720" y="1484784"/>
            <a:ext cx="4752528" cy="432048"/>
            <a:chOff x="1187624" y="2492896"/>
            <a:chExt cx="4752528" cy="432048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1187624" y="2492896"/>
              <a:ext cx="47525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2555776" y="2492896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4211960" y="2492896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5940152" y="2492896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1187624" y="2492896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 Box 7"/>
          <p:cNvSpPr txBox="1">
            <a:spLocks noChangeArrowheads="1"/>
          </p:cNvSpPr>
          <p:nvPr/>
        </p:nvSpPr>
        <p:spPr bwMode="auto">
          <a:xfrm>
            <a:off x="2019908" y="1484784"/>
            <a:ext cx="5358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ym typeface="Symbol"/>
              </a:rPr>
              <a:t>k</a:t>
            </a:r>
            <a:endParaRPr lang="en-US" sz="2000" baseline="-25000" dirty="0" smtClean="0">
              <a:solidFill>
                <a:srgbClr val="0000FF"/>
              </a:solidFill>
            </a:endParaRPr>
          </a:p>
        </p:txBody>
      </p:sp>
      <p:pic>
        <p:nvPicPr>
          <p:cNvPr id="2050" name="Picture 2" descr="https://encrypted-tbn0.gstatic.com/images?q=tbn:ANd9GcQxHMoOydLUvL6F7c-Mbo5t85iqunS-YHMpPEE4HWBwac4Fq-lc8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2492896"/>
            <a:ext cx="576064" cy="576064"/>
          </a:xfrm>
          <a:prstGeom prst="rect">
            <a:avLst/>
          </a:prstGeom>
          <a:noFill/>
        </p:spPr>
      </p:pic>
      <p:grpSp>
        <p:nvGrpSpPr>
          <p:cNvPr id="5" name="Group 50"/>
          <p:cNvGrpSpPr/>
          <p:nvPr/>
        </p:nvGrpSpPr>
        <p:grpSpPr>
          <a:xfrm>
            <a:off x="3347864" y="1751616"/>
            <a:ext cx="1031540" cy="669272"/>
            <a:chOff x="2483768" y="2759728"/>
            <a:chExt cx="1031540" cy="669272"/>
          </a:xfrm>
        </p:grpSpPr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83768" y="2759728"/>
              <a:ext cx="720080" cy="669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6" name="Text Box 7"/>
            <p:cNvSpPr txBox="1">
              <a:spLocks noChangeArrowheads="1"/>
            </p:cNvSpPr>
            <p:nvPr/>
          </p:nvSpPr>
          <p:spPr bwMode="auto">
            <a:xfrm>
              <a:off x="3131840" y="2924944"/>
              <a:ext cx="3834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F</a:t>
              </a:r>
              <a:endParaRPr lang="en-US" sz="2000" baseline="-25000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51"/>
          <p:cNvGrpSpPr/>
          <p:nvPr/>
        </p:nvGrpSpPr>
        <p:grpSpPr>
          <a:xfrm>
            <a:off x="4980620" y="1751616"/>
            <a:ext cx="1031540" cy="669272"/>
            <a:chOff x="2483768" y="2759728"/>
            <a:chExt cx="1031540" cy="669272"/>
          </a:xfrm>
        </p:grpSpPr>
        <p:pic>
          <p:nvPicPr>
            <p:cNvPr id="53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83768" y="2759728"/>
              <a:ext cx="720080" cy="669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" name="Text Box 7"/>
            <p:cNvSpPr txBox="1">
              <a:spLocks noChangeArrowheads="1"/>
            </p:cNvSpPr>
            <p:nvPr/>
          </p:nvSpPr>
          <p:spPr bwMode="auto">
            <a:xfrm>
              <a:off x="3131840" y="2924944"/>
              <a:ext cx="3834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F</a:t>
              </a:r>
              <a:endParaRPr lang="en-US" sz="2000" baseline="-25000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Group 57"/>
          <p:cNvGrpSpPr/>
          <p:nvPr/>
        </p:nvGrpSpPr>
        <p:grpSpPr>
          <a:xfrm>
            <a:off x="6708812" y="1751616"/>
            <a:ext cx="1031540" cy="669272"/>
            <a:chOff x="2483768" y="2759728"/>
            <a:chExt cx="1031540" cy="669272"/>
          </a:xfrm>
        </p:grpSpPr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83768" y="2759728"/>
              <a:ext cx="720080" cy="669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0" name="Text Box 7"/>
            <p:cNvSpPr txBox="1">
              <a:spLocks noChangeArrowheads="1"/>
            </p:cNvSpPr>
            <p:nvPr/>
          </p:nvSpPr>
          <p:spPr bwMode="auto">
            <a:xfrm>
              <a:off x="3131840" y="2924944"/>
              <a:ext cx="3834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F</a:t>
              </a:r>
              <a:endParaRPr lang="en-US" sz="2000" baseline="-25000" dirty="0" smtClean="0">
                <a:solidFill>
                  <a:srgbClr val="FF0000"/>
                </a:solidFill>
              </a:endParaRPr>
            </a:p>
          </p:txBody>
        </p:sp>
      </p:grpSp>
      <p:cxnSp>
        <p:nvCxnSpPr>
          <p:cNvPr id="61" name="Straight Arrow Connector 60"/>
          <p:cNvCxnSpPr/>
          <p:nvPr/>
        </p:nvCxnSpPr>
        <p:spPr>
          <a:xfrm>
            <a:off x="3779912" y="1268760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7"/>
          <p:cNvSpPr txBox="1">
            <a:spLocks noChangeArrowheads="1"/>
          </p:cNvSpPr>
          <p:nvPr/>
        </p:nvSpPr>
        <p:spPr bwMode="auto">
          <a:xfrm>
            <a:off x="611560" y="1146230"/>
            <a:ext cx="1872208" cy="359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CTR  {0, 1}</a:t>
            </a:r>
            <a:r>
              <a:rPr lang="en-US" sz="2600" baseline="30000" dirty="0" smtClean="0">
                <a:sym typeface="Symbol"/>
              </a:rPr>
              <a:t>n</a:t>
            </a:r>
            <a:r>
              <a:rPr lang="en-US" sz="1600" dirty="0" smtClean="0">
                <a:sym typeface="Symbol"/>
              </a:rPr>
              <a:t> 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78" name="Text Box 7"/>
          <p:cNvSpPr txBox="1">
            <a:spLocks noChangeArrowheads="1"/>
          </p:cNvSpPr>
          <p:nvPr/>
        </p:nvSpPr>
        <p:spPr bwMode="auto">
          <a:xfrm>
            <a:off x="3563888" y="2924944"/>
            <a:ext cx="5040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ym typeface="Symbol"/>
              </a:rPr>
              <a:t>y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3707904" y="2420888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5436096" y="1268760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Box 7"/>
          <p:cNvSpPr txBox="1">
            <a:spLocks noChangeArrowheads="1"/>
          </p:cNvSpPr>
          <p:nvPr/>
        </p:nvSpPr>
        <p:spPr bwMode="auto">
          <a:xfrm>
            <a:off x="5148064" y="2852936"/>
            <a:ext cx="4236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ym typeface="Symbol"/>
              </a:rPr>
              <a:t>y</a:t>
            </a:r>
            <a:r>
              <a:rPr lang="en-US" baseline="-25000" dirty="0" smtClean="0">
                <a:sym typeface="Symbol"/>
              </a:rPr>
              <a:t>2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5364088" y="2420888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7164288" y="1268760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 Box 7"/>
          <p:cNvSpPr txBox="1">
            <a:spLocks noChangeArrowheads="1"/>
          </p:cNvSpPr>
          <p:nvPr/>
        </p:nvSpPr>
        <p:spPr bwMode="auto">
          <a:xfrm>
            <a:off x="3059832" y="4725144"/>
            <a:ext cx="13597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ym typeface="Symbol"/>
              </a:rPr>
              <a:t>c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= y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m</a:t>
            </a:r>
            <a:r>
              <a:rPr lang="en-US" baseline="-25000" dirty="0" smtClean="0">
                <a:sym typeface="Symbol"/>
              </a:rPr>
              <a:t>1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7092280" y="2420888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Picture 2" descr="https://encrypted-tbn0.gstatic.com/images?q=tbn:ANd9GcQxHMoOydLUvL6F7c-Mbo5t85iqunS-YHMpPEE4HWBwac4Fq-lc8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908720"/>
            <a:ext cx="576064" cy="576064"/>
          </a:xfrm>
          <a:prstGeom prst="rect">
            <a:avLst/>
          </a:prstGeom>
          <a:noFill/>
        </p:spPr>
      </p:pic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35496" y="5877272"/>
            <a:ext cx="92170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600" dirty="0" smtClean="0">
                <a:sym typeface="Symbol"/>
              </a:rPr>
              <a:t> Same idea as in OFB modes : </a:t>
            </a:r>
            <a:r>
              <a:rPr lang="en-US" sz="1600" dirty="0" smtClean="0">
                <a:solidFill>
                  <a:srgbClr val="0000FF"/>
                </a:solidFill>
                <a:sym typeface="Symbol"/>
              </a:rPr>
              <a:t>pseudorandom stream followed by masking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75" name="Text Box 7"/>
          <p:cNvSpPr txBox="1">
            <a:spLocks noChangeArrowheads="1"/>
          </p:cNvSpPr>
          <p:nvPr/>
        </p:nvSpPr>
        <p:spPr bwMode="auto">
          <a:xfrm>
            <a:off x="323528" y="6237312"/>
            <a:ext cx="84249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600" dirty="0" smtClean="0">
                <a:sym typeface="Symbol"/>
              </a:rPr>
              <a:t> However everything can be now 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parallelized</a:t>
            </a:r>
            <a:endParaRPr lang="en-US" sz="1600" baseline="-25000" dirty="0" smtClean="0">
              <a:solidFill>
                <a:srgbClr val="FF0000"/>
              </a:solidFill>
            </a:endParaRPr>
          </a:p>
        </p:txBody>
      </p:sp>
      <p:sp>
        <p:nvSpPr>
          <p:cNvPr id="88" name="Text Box 7"/>
          <p:cNvSpPr txBox="1">
            <a:spLocks noChangeArrowheads="1"/>
          </p:cNvSpPr>
          <p:nvPr/>
        </p:nvSpPr>
        <p:spPr bwMode="auto">
          <a:xfrm>
            <a:off x="6956648" y="2852936"/>
            <a:ext cx="4956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ym typeface="Symbol"/>
              </a:rPr>
              <a:t>y</a:t>
            </a:r>
            <a:r>
              <a:rPr lang="en-US" baseline="-25000" dirty="0" smtClean="0">
                <a:sym typeface="Symbol"/>
              </a:rPr>
              <a:t>3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grpSp>
        <p:nvGrpSpPr>
          <p:cNvPr id="10" name="Group 92"/>
          <p:cNvGrpSpPr/>
          <p:nvPr/>
        </p:nvGrpSpPr>
        <p:grpSpPr>
          <a:xfrm>
            <a:off x="3540460" y="3284984"/>
            <a:ext cx="383468" cy="720080"/>
            <a:chOff x="3540460" y="4149080"/>
            <a:chExt cx="383468" cy="720080"/>
          </a:xfrm>
        </p:grpSpPr>
        <p:sp>
          <p:nvSpPr>
            <p:cNvPr id="48" name="Text Box 7"/>
            <p:cNvSpPr txBox="1">
              <a:spLocks noChangeArrowheads="1"/>
            </p:cNvSpPr>
            <p:nvPr/>
          </p:nvSpPr>
          <p:spPr bwMode="auto">
            <a:xfrm>
              <a:off x="3540460" y="4325034"/>
              <a:ext cx="3834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</a:t>
              </a:r>
              <a:endParaRPr lang="en-US" sz="2000" baseline="-25000" dirty="0" smtClean="0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3707904" y="4149080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3707904" y="4581128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93"/>
          <p:cNvGrpSpPr/>
          <p:nvPr/>
        </p:nvGrpSpPr>
        <p:grpSpPr>
          <a:xfrm>
            <a:off x="5196644" y="3284984"/>
            <a:ext cx="383468" cy="720080"/>
            <a:chOff x="3540460" y="4149080"/>
            <a:chExt cx="383468" cy="720080"/>
          </a:xfrm>
        </p:grpSpPr>
        <p:sp>
          <p:nvSpPr>
            <p:cNvPr id="97" name="Text Box 7"/>
            <p:cNvSpPr txBox="1">
              <a:spLocks noChangeArrowheads="1"/>
            </p:cNvSpPr>
            <p:nvPr/>
          </p:nvSpPr>
          <p:spPr bwMode="auto">
            <a:xfrm>
              <a:off x="3540460" y="4325034"/>
              <a:ext cx="3834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</a:t>
              </a:r>
              <a:endParaRPr lang="en-US" sz="2000" baseline="-25000" dirty="0" smtClean="0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3707904" y="4149080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3707904" y="4581128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02"/>
          <p:cNvGrpSpPr/>
          <p:nvPr/>
        </p:nvGrpSpPr>
        <p:grpSpPr>
          <a:xfrm>
            <a:off x="6948264" y="3284984"/>
            <a:ext cx="383468" cy="720080"/>
            <a:chOff x="3540460" y="4149080"/>
            <a:chExt cx="383468" cy="720080"/>
          </a:xfrm>
        </p:grpSpPr>
        <p:sp>
          <p:nvSpPr>
            <p:cNvPr id="105" name="Text Box 7"/>
            <p:cNvSpPr txBox="1">
              <a:spLocks noChangeArrowheads="1"/>
            </p:cNvSpPr>
            <p:nvPr/>
          </p:nvSpPr>
          <p:spPr bwMode="auto">
            <a:xfrm>
              <a:off x="3540460" y="4325034"/>
              <a:ext cx="3834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</a:t>
              </a:r>
              <a:endParaRPr lang="en-US" sz="2000" baseline="-25000" dirty="0" smtClean="0"/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>
              <a:off x="3707904" y="4149080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3707904" y="4581128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10"/>
          <p:cNvGrpSpPr/>
          <p:nvPr/>
        </p:nvGrpSpPr>
        <p:grpSpPr>
          <a:xfrm>
            <a:off x="3779912" y="4437112"/>
            <a:ext cx="3312368" cy="288032"/>
            <a:chOff x="3779912" y="5301208"/>
            <a:chExt cx="3312368" cy="288032"/>
          </a:xfrm>
        </p:grpSpPr>
        <p:cxnSp>
          <p:nvCxnSpPr>
            <p:cNvPr id="83" name="Straight Arrow Connector 82"/>
            <p:cNvCxnSpPr/>
            <p:nvPr/>
          </p:nvCxnSpPr>
          <p:spPr>
            <a:xfrm>
              <a:off x="3779912" y="5301208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5364088" y="5301208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7092280" y="5301208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 Box 7"/>
          <p:cNvSpPr txBox="1">
            <a:spLocks noChangeArrowheads="1"/>
          </p:cNvSpPr>
          <p:nvPr/>
        </p:nvSpPr>
        <p:spPr bwMode="auto">
          <a:xfrm>
            <a:off x="4644008" y="4725144"/>
            <a:ext cx="13597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ym typeface="Symbol"/>
              </a:rPr>
              <a:t>c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= y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m</a:t>
            </a:r>
            <a:r>
              <a:rPr lang="en-US" baseline="-25000" dirty="0" smtClean="0">
                <a:sym typeface="Symbol"/>
              </a:rPr>
              <a:t>2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sp>
        <p:nvSpPr>
          <p:cNvPr id="128" name="Text Box 7"/>
          <p:cNvSpPr txBox="1">
            <a:spLocks noChangeArrowheads="1"/>
          </p:cNvSpPr>
          <p:nvPr/>
        </p:nvSpPr>
        <p:spPr bwMode="auto">
          <a:xfrm>
            <a:off x="6452592" y="4725144"/>
            <a:ext cx="13597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ym typeface="Symbol"/>
              </a:rPr>
              <a:t>c</a:t>
            </a:r>
            <a:r>
              <a:rPr lang="en-US" baseline="-25000" dirty="0" smtClean="0">
                <a:sym typeface="Symbol"/>
              </a:rPr>
              <a:t>3</a:t>
            </a:r>
            <a:r>
              <a:rPr lang="en-US" dirty="0" smtClean="0">
                <a:sym typeface="Symbol"/>
              </a:rPr>
              <a:t> = y</a:t>
            </a:r>
            <a:r>
              <a:rPr lang="en-US" baseline="-25000" dirty="0" smtClean="0">
                <a:sym typeface="Symbol"/>
              </a:rPr>
              <a:t>3</a:t>
            </a:r>
            <a:r>
              <a:rPr lang="en-US" dirty="0" smtClean="0">
                <a:sym typeface="Symbol"/>
              </a:rPr>
              <a:t>m</a:t>
            </a:r>
            <a:r>
              <a:rPr lang="en-US" baseline="-25000" dirty="0" smtClean="0">
                <a:sym typeface="Symbol"/>
              </a:rPr>
              <a:t>3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cxnSp>
        <p:nvCxnSpPr>
          <p:cNvPr id="131" name="Straight Arrow Connector 130"/>
          <p:cNvCxnSpPr/>
          <p:nvPr/>
        </p:nvCxnSpPr>
        <p:spPr>
          <a:xfrm>
            <a:off x="1259632" y="1628800"/>
            <a:ext cx="0" cy="30963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 Box 7"/>
          <p:cNvSpPr txBox="1">
            <a:spLocks noChangeArrowheads="1"/>
          </p:cNvSpPr>
          <p:nvPr/>
        </p:nvSpPr>
        <p:spPr bwMode="auto">
          <a:xfrm>
            <a:off x="1115616" y="4685074"/>
            <a:ext cx="4956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ym typeface="Symbol"/>
              </a:rPr>
              <a:t>c</a:t>
            </a:r>
            <a:r>
              <a:rPr lang="en-US" sz="2000" baseline="-25000" dirty="0" smtClean="0">
                <a:sym typeface="Symbol"/>
              </a:rPr>
              <a:t>0</a:t>
            </a:r>
            <a:r>
              <a:rPr lang="en-US" sz="2000" dirty="0" smtClean="0">
                <a:sym typeface="Symbol"/>
              </a:rPr>
              <a:t> </a:t>
            </a:r>
            <a:endParaRPr lang="en-US" sz="2000" baseline="-25000" dirty="0" smtClean="0">
              <a:solidFill>
                <a:srgbClr val="0000FF"/>
              </a:solidFill>
            </a:endParaRPr>
          </a:p>
        </p:txBody>
      </p:sp>
      <p:sp>
        <p:nvSpPr>
          <p:cNvPr id="135" name="Text Box 7"/>
          <p:cNvSpPr txBox="1">
            <a:spLocks noChangeArrowheads="1"/>
          </p:cNvSpPr>
          <p:nvPr/>
        </p:nvSpPr>
        <p:spPr bwMode="auto">
          <a:xfrm>
            <a:off x="251520" y="5229200"/>
            <a:ext cx="40324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Encryption: </a:t>
            </a:r>
            <a:r>
              <a:rPr lang="en-US" sz="1600" dirty="0" err="1" smtClean="0">
                <a:sym typeface="Symbol"/>
              </a:rPr>
              <a:t>Enc</a:t>
            </a:r>
            <a:r>
              <a:rPr lang="en-US" sz="1600" baseline="-25000" dirty="0" err="1" smtClean="0">
                <a:sym typeface="Symbol"/>
              </a:rPr>
              <a:t>k</a:t>
            </a:r>
            <a:r>
              <a:rPr lang="en-US" sz="1600" dirty="0" smtClean="0">
                <a:sym typeface="Symbol"/>
              </a:rPr>
              <a:t>(m</a:t>
            </a:r>
            <a:r>
              <a:rPr lang="en-US" sz="1600" baseline="-25000" dirty="0" smtClean="0">
                <a:sym typeface="Symbol"/>
              </a:rPr>
              <a:t>1</a:t>
            </a:r>
            <a:r>
              <a:rPr lang="en-US" sz="1600" dirty="0" smtClean="0">
                <a:sym typeface="Symbol"/>
              </a:rPr>
              <a:t> m</a:t>
            </a:r>
            <a:r>
              <a:rPr lang="en-US" sz="1600" baseline="-25000" dirty="0" smtClean="0">
                <a:sym typeface="Symbol"/>
              </a:rPr>
              <a:t>2</a:t>
            </a:r>
            <a:r>
              <a:rPr lang="en-US" sz="1600" dirty="0" smtClean="0">
                <a:sym typeface="Symbol"/>
              </a:rPr>
              <a:t> … m</a:t>
            </a:r>
            <a:r>
              <a:rPr lang="en-US" sz="1600" baseline="-25000" dirty="0" smtClean="0">
                <a:sym typeface="Symbol"/>
              </a:rPr>
              <a:t>l</a:t>
            </a:r>
            <a:r>
              <a:rPr lang="en-US" sz="1600" dirty="0" smtClean="0">
                <a:sym typeface="Symbol"/>
              </a:rPr>
              <a:t>) = (c</a:t>
            </a:r>
            <a:r>
              <a:rPr lang="en-US" sz="1600" baseline="-25000" dirty="0" smtClean="0">
                <a:sym typeface="Symbol"/>
              </a:rPr>
              <a:t>0</a:t>
            </a:r>
            <a:r>
              <a:rPr lang="en-US" sz="1600" dirty="0" smtClean="0">
                <a:sym typeface="Symbol"/>
              </a:rPr>
              <a:t> c</a:t>
            </a:r>
            <a:r>
              <a:rPr lang="en-US" sz="1600" baseline="-25000" dirty="0" smtClean="0">
                <a:sym typeface="Symbol"/>
              </a:rPr>
              <a:t>1</a:t>
            </a:r>
            <a:r>
              <a:rPr lang="en-US" sz="1600" dirty="0" smtClean="0">
                <a:sym typeface="Symbol"/>
              </a:rPr>
              <a:t>… c</a:t>
            </a:r>
            <a:r>
              <a:rPr lang="en-US" sz="1600" baseline="-25000" dirty="0" smtClean="0">
                <a:sym typeface="Symbol"/>
              </a:rPr>
              <a:t>l</a:t>
            </a:r>
            <a:r>
              <a:rPr lang="en-US" sz="1600" dirty="0" smtClean="0">
                <a:sym typeface="Symbol"/>
              </a:rPr>
              <a:t>)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85" name="Text Box 7"/>
          <p:cNvSpPr txBox="1">
            <a:spLocks noChangeArrowheads="1"/>
          </p:cNvSpPr>
          <p:nvPr/>
        </p:nvSpPr>
        <p:spPr bwMode="auto">
          <a:xfrm>
            <a:off x="3347864" y="908720"/>
            <a:ext cx="8640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CTR +1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87" name="Text Box 7"/>
          <p:cNvSpPr txBox="1">
            <a:spLocks noChangeArrowheads="1"/>
          </p:cNvSpPr>
          <p:nvPr/>
        </p:nvSpPr>
        <p:spPr bwMode="auto">
          <a:xfrm>
            <a:off x="5004048" y="908720"/>
            <a:ext cx="8640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CTR +2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89" name="Text Box 7"/>
          <p:cNvSpPr txBox="1">
            <a:spLocks noChangeArrowheads="1"/>
          </p:cNvSpPr>
          <p:nvPr/>
        </p:nvSpPr>
        <p:spPr bwMode="auto">
          <a:xfrm>
            <a:off x="6660232" y="908720"/>
            <a:ext cx="8640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CTR +3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7740352" y="1196752"/>
            <a:ext cx="360040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 Box 7"/>
          <p:cNvSpPr txBox="1">
            <a:spLocks noChangeArrowheads="1"/>
          </p:cNvSpPr>
          <p:nvPr/>
        </p:nvSpPr>
        <p:spPr bwMode="auto">
          <a:xfrm>
            <a:off x="7884368" y="1578278"/>
            <a:ext cx="12596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mod 2</a:t>
            </a:r>
            <a:r>
              <a:rPr lang="en-US" sz="2400" baseline="30000" dirty="0" smtClean="0">
                <a:sym typeface="Symbol"/>
              </a:rPr>
              <a:t>n</a:t>
            </a:r>
            <a:endParaRPr lang="en-US" sz="2400" baseline="30000" dirty="0" smtClean="0">
              <a:solidFill>
                <a:srgbClr val="0000FF"/>
              </a:solidFill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7812360" y="3140968"/>
            <a:ext cx="360040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 Box 7"/>
          <p:cNvSpPr txBox="1">
            <a:spLocks noChangeArrowheads="1"/>
          </p:cNvSpPr>
          <p:nvPr/>
        </p:nvSpPr>
        <p:spPr bwMode="auto">
          <a:xfrm>
            <a:off x="7488832" y="3356992"/>
            <a:ext cx="154766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Pseudorandom stream</a:t>
            </a:r>
            <a:endParaRPr lang="en-US" sz="2400" baseline="30000" dirty="0" smtClean="0">
              <a:solidFill>
                <a:srgbClr val="0000FF"/>
              </a:solidFill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0" y="5157192"/>
            <a:ext cx="91805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9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3" grpId="1" animBg="1"/>
      <p:bldP spid="90" grpId="0" animBg="1"/>
      <p:bldP spid="90" grpId="1" animBg="1"/>
      <p:bldP spid="46" grpId="0"/>
      <p:bldP spid="81" grpId="0"/>
      <p:bldP spid="65" grpId="0"/>
      <p:bldP spid="78" grpId="0"/>
      <p:bldP spid="112" grpId="0"/>
      <p:bldP spid="120" grpId="0"/>
      <p:bldP spid="88" grpId="0"/>
      <p:bldP spid="114" grpId="0"/>
      <p:bldP spid="128" grpId="0"/>
      <p:bldP spid="133" grpId="0"/>
      <p:bldP spid="135" grpId="0"/>
      <p:bldP spid="85" grpId="0"/>
      <p:bldP spid="87" grpId="0"/>
      <p:bldP spid="89" grpId="0"/>
      <p:bldP spid="95" grpId="0"/>
      <p:bldP spid="95" grpId="1"/>
      <p:bldP spid="122" grpId="0"/>
      <p:bldP spid="122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/>
          <p:cNvSpPr/>
          <p:nvPr/>
        </p:nvSpPr>
        <p:spPr>
          <a:xfrm>
            <a:off x="3203848" y="2924944"/>
            <a:ext cx="453650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omic Sans MS" panose="030F0702030302020204" pitchFamily="66" charset="0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3131840" y="836712"/>
            <a:ext cx="453650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omic Sans MS" panose="030F0702030302020204" pitchFamily="66" charset="0"/>
            </a:endParaRPr>
          </a:p>
        </p:txBody>
      </p:sp>
      <p:sp>
        <p:nvSpPr>
          <p:cNvPr id="44" name="Rectangle 2"/>
          <p:cNvSpPr txBox="1">
            <a:spLocks noChangeArrowheads="1"/>
          </p:cNvSpPr>
          <p:nvPr/>
        </p:nvSpPr>
        <p:spPr>
          <a:xfrm>
            <a:off x="-252536" y="44624"/>
            <a:ext cx="9865096" cy="57606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300" kern="0" dirty="0" smtClean="0">
                <a:solidFill>
                  <a:srgbClr val="009900"/>
                </a:solidFill>
                <a:ea typeface="+mj-ea"/>
                <a:cs typeface="+mj-cs"/>
              </a:rPr>
              <a:t>Counter (CTR) Mode</a:t>
            </a:r>
            <a:endParaRPr lang="en-US" sz="3300" kern="0" dirty="0">
              <a:solidFill>
                <a:srgbClr val="009900"/>
              </a:solidFill>
              <a:ea typeface="+mj-ea"/>
              <a:cs typeface="+mj-cs"/>
            </a:endParaRPr>
          </a:p>
        </p:txBody>
      </p:sp>
      <p:grpSp>
        <p:nvGrpSpPr>
          <p:cNvPr id="2" name="Group 44"/>
          <p:cNvGrpSpPr/>
          <p:nvPr/>
        </p:nvGrpSpPr>
        <p:grpSpPr>
          <a:xfrm>
            <a:off x="2843808" y="4005064"/>
            <a:ext cx="5040560" cy="432048"/>
            <a:chOff x="1979712" y="1772816"/>
            <a:chExt cx="5040560" cy="432048"/>
          </a:xfrm>
        </p:grpSpPr>
        <p:sp>
          <p:nvSpPr>
            <p:cNvPr id="26" name="Rectangle 25"/>
            <p:cNvSpPr/>
            <p:nvPr/>
          </p:nvSpPr>
          <p:spPr>
            <a:xfrm>
              <a:off x="1979712" y="1772816"/>
              <a:ext cx="5040560" cy="43204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3635896" y="1772816"/>
              <a:ext cx="0" cy="4320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220072" y="1772816"/>
              <a:ext cx="0" cy="4320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2595972" y="1794302"/>
              <a:ext cx="5358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m</a:t>
              </a:r>
              <a:r>
                <a:rPr lang="en-US" sz="2000" baseline="-25000" dirty="0" smtClean="0">
                  <a:sym typeface="Symbol"/>
                </a:rPr>
                <a:t>1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  <p:sp>
          <p:nvSpPr>
            <p:cNvPr id="35" name="Text Box 7"/>
            <p:cNvSpPr txBox="1">
              <a:spLocks noChangeArrowheads="1"/>
            </p:cNvSpPr>
            <p:nvPr/>
          </p:nvSpPr>
          <p:spPr bwMode="auto">
            <a:xfrm>
              <a:off x="4252156" y="1772816"/>
              <a:ext cx="5358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m</a:t>
              </a:r>
              <a:r>
                <a:rPr lang="en-US" sz="2000" baseline="-25000" dirty="0">
                  <a:sym typeface="Symbol"/>
                </a:rPr>
                <a:t>2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  <p:sp>
          <p:nvSpPr>
            <p:cNvPr id="37" name="Text Box 7"/>
            <p:cNvSpPr txBox="1">
              <a:spLocks noChangeArrowheads="1"/>
            </p:cNvSpPr>
            <p:nvPr/>
          </p:nvSpPr>
          <p:spPr bwMode="auto">
            <a:xfrm>
              <a:off x="5868144" y="1772816"/>
              <a:ext cx="5358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m</a:t>
              </a:r>
              <a:r>
                <a:rPr lang="en-US" sz="2000" baseline="-25000" dirty="0" smtClean="0">
                  <a:sym typeface="Symbol"/>
                </a:rPr>
                <a:t>3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</p:grp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1691680" y="4005064"/>
            <a:ext cx="5358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ym typeface="Symbol"/>
              </a:rPr>
              <a:t>m</a:t>
            </a:r>
            <a:endParaRPr lang="en-US" sz="2000" baseline="-25000" dirty="0" smtClean="0">
              <a:solidFill>
                <a:srgbClr val="0000FF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083532" y="4216153"/>
            <a:ext cx="61626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76"/>
          <p:cNvGrpSpPr/>
          <p:nvPr/>
        </p:nvGrpSpPr>
        <p:grpSpPr>
          <a:xfrm>
            <a:off x="1929408" y="1916832"/>
            <a:ext cx="914400" cy="504056"/>
            <a:chOff x="705272" y="3068960"/>
            <a:chExt cx="914400" cy="504056"/>
          </a:xfrm>
        </p:grpSpPr>
        <p:sp>
          <p:nvSpPr>
            <p:cNvPr id="71" name="Rectangle 70"/>
            <p:cNvSpPr/>
            <p:nvPr/>
          </p:nvSpPr>
          <p:spPr>
            <a:xfrm>
              <a:off x="705272" y="3068960"/>
              <a:ext cx="91440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omic Sans MS" panose="030F0702030302020204" pitchFamily="66" charset="0"/>
              </a:endParaRPr>
            </a:p>
          </p:txBody>
        </p:sp>
        <p:sp>
          <p:nvSpPr>
            <p:cNvPr id="72" name="Text Box 7"/>
            <p:cNvSpPr txBox="1">
              <a:spLocks noChangeArrowheads="1"/>
            </p:cNvSpPr>
            <p:nvPr/>
          </p:nvSpPr>
          <p:spPr bwMode="auto">
            <a:xfrm>
              <a:off x="827584" y="3100898"/>
              <a:ext cx="7200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Gen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4" name="Group 77"/>
          <p:cNvGrpSpPr/>
          <p:nvPr/>
        </p:nvGrpSpPr>
        <p:grpSpPr>
          <a:xfrm>
            <a:off x="2051720" y="1484784"/>
            <a:ext cx="4752528" cy="432048"/>
            <a:chOff x="1187624" y="2492896"/>
            <a:chExt cx="4752528" cy="432048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1187624" y="2492896"/>
              <a:ext cx="47525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2555776" y="2492896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4211960" y="2492896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5940152" y="2492896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1187624" y="2492896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 Box 7"/>
          <p:cNvSpPr txBox="1">
            <a:spLocks noChangeArrowheads="1"/>
          </p:cNvSpPr>
          <p:nvPr/>
        </p:nvSpPr>
        <p:spPr bwMode="auto">
          <a:xfrm>
            <a:off x="2019908" y="1484784"/>
            <a:ext cx="5358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ym typeface="Symbol"/>
              </a:rPr>
              <a:t>k</a:t>
            </a:r>
            <a:endParaRPr lang="en-US" sz="2000" baseline="-25000" dirty="0" smtClean="0">
              <a:solidFill>
                <a:srgbClr val="0000FF"/>
              </a:solidFill>
            </a:endParaRPr>
          </a:p>
        </p:txBody>
      </p:sp>
      <p:pic>
        <p:nvPicPr>
          <p:cNvPr id="2050" name="Picture 2" descr="https://encrypted-tbn0.gstatic.com/images?q=tbn:ANd9GcQxHMoOydLUvL6F7c-Mbo5t85iqunS-YHMpPEE4HWBwac4Fq-lc8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2492896"/>
            <a:ext cx="576064" cy="576064"/>
          </a:xfrm>
          <a:prstGeom prst="rect">
            <a:avLst/>
          </a:prstGeom>
          <a:noFill/>
        </p:spPr>
      </p:pic>
      <p:grpSp>
        <p:nvGrpSpPr>
          <p:cNvPr id="5" name="Group 50"/>
          <p:cNvGrpSpPr/>
          <p:nvPr/>
        </p:nvGrpSpPr>
        <p:grpSpPr>
          <a:xfrm>
            <a:off x="3347864" y="1751616"/>
            <a:ext cx="1031540" cy="669272"/>
            <a:chOff x="2483768" y="2759728"/>
            <a:chExt cx="1031540" cy="669272"/>
          </a:xfrm>
        </p:grpSpPr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83768" y="2759728"/>
              <a:ext cx="720080" cy="669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6" name="Text Box 7"/>
            <p:cNvSpPr txBox="1">
              <a:spLocks noChangeArrowheads="1"/>
            </p:cNvSpPr>
            <p:nvPr/>
          </p:nvSpPr>
          <p:spPr bwMode="auto">
            <a:xfrm>
              <a:off x="3131840" y="2924944"/>
              <a:ext cx="3834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F</a:t>
              </a:r>
              <a:endParaRPr lang="en-US" sz="2000" baseline="-25000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51"/>
          <p:cNvGrpSpPr/>
          <p:nvPr/>
        </p:nvGrpSpPr>
        <p:grpSpPr>
          <a:xfrm>
            <a:off x="4980620" y="1751616"/>
            <a:ext cx="1031540" cy="669272"/>
            <a:chOff x="2483768" y="2759728"/>
            <a:chExt cx="1031540" cy="669272"/>
          </a:xfrm>
        </p:grpSpPr>
        <p:pic>
          <p:nvPicPr>
            <p:cNvPr id="53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83768" y="2759728"/>
              <a:ext cx="720080" cy="669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" name="Text Box 7"/>
            <p:cNvSpPr txBox="1">
              <a:spLocks noChangeArrowheads="1"/>
            </p:cNvSpPr>
            <p:nvPr/>
          </p:nvSpPr>
          <p:spPr bwMode="auto">
            <a:xfrm>
              <a:off x="3131840" y="2924944"/>
              <a:ext cx="3834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F</a:t>
              </a:r>
              <a:endParaRPr lang="en-US" sz="2000" baseline="-25000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Group 57"/>
          <p:cNvGrpSpPr/>
          <p:nvPr/>
        </p:nvGrpSpPr>
        <p:grpSpPr>
          <a:xfrm>
            <a:off x="6708812" y="1751616"/>
            <a:ext cx="1031540" cy="669272"/>
            <a:chOff x="2483768" y="2759728"/>
            <a:chExt cx="1031540" cy="669272"/>
          </a:xfrm>
        </p:grpSpPr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83768" y="2759728"/>
              <a:ext cx="720080" cy="669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0" name="Text Box 7"/>
            <p:cNvSpPr txBox="1">
              <a:spLocks noChangeArrowheads="1"/>
            </p:cNvSpPr>
            <p:nvPr/>
          </p:nvSpPr>
          <p:spPr bwMode="auto">
            <a:xfrm>
              <a:off x="3131840" y="2924944"/>
              <a:ext cx="3834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F</a:t>
              </a:r>
              <a:endParaRPr lang="en-US" sz="2000" baseline="-25000" dirty="0" smtClean="0">
                <a:solidFill>
                  <a:srgbClr val="FF0000"/>
                </a:solidFill>
              </a:endParaRPr>
            </a:p>
          </p:txBody>
        </p:sp>
      </p:grpSp>
      <p:cxnSp>
        <p:nvCxnSpPr>
          <p:cNvPr id="61" name="Straight Arrow Connector 60"/>
          <p:cNvCxnSpPr/>
          <p:nvPr/>
        </p:nvCxnSpPr>
        <p:spPr>
          <a:xfrm>
            <a:off x="3779912" y="1268760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7"/>
          <p:cNvSpPr txBox="1">
            <a:spLocks noChangeArrowheads="1"/>
          </p:cNvSpPr>
          <p:nvPr/>
        </p:nvSpPr>
        <p:spPr bwMode="auto">
          <a:xfrm>
            <a:off x="611560" y="1146230"/>
            <a:ext cx="1872208" cy="359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CTR  {0, 1}</a:t>
            </a:r>
            <a:r>
              <a:rPr lang="en-US" sz="2600" baseline="30000" dirty="0" smtClean="0">
                <a:sym typeface="Symbol"/>
              </a:rPr>
              <a:t>n</a:t>
            </a:r>
            <a:r>
              <a:rPr lang="en-US" sz="1600" dirty="0" smtClean="0">
                <a:sym typeface="Symbol"/>
              </a:rPr>
              <a:t> 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78" name="Text Box 7"/>
          <p:cNvSpPr txBox="1">
            <a:spLocks noChangeArrowheads="1"/>
          </p:cNvSpPr>
          <p:nvPr/>
        </p:nvSpPr>
        <p:spPr bwMode="auto">
          <a:xfrm>
            <a:off x="3563888" y="2924944"/>
            <a:ext cx="5040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ym typeface="Symbol"/>
              </a:rPr>
              <a:t>y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3707904" y="2420888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5436096" y="1268760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Box 7"/>
          <p:cNvSpPr txBox="1">
            <a:spLocks noChangeArrowheads="1"/>
          </p:cNvSpPr>
          <p:nvPr/>
        </p:nvSpPr>
        <p:spPr bwMode="auto">
          <a:xfrm>
            <a:off x="5148064" y="2852936"/>
            <a:ext cx="4236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ym typeface="Symbol"/>
              </a:rPr>
              <a:t>y</a:t>
            </a:r>
            <a:r>
              <a:rPr lang="en-US" baseline="-25000" dirty="0" smtClean="0">
                <a:sym typeface="Symbol"/>
              </a:rPr>
              <a:t>2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5364088" y="2420888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7164288" y="1268760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 Box 7"/>
          <p:cNvSpPr txBox="1">
            <a:spLocks noChangeArrowheads="1"/>
          </p:cNvSpPr>
          <p:nvPr/>
        </p:nvSpPr>
        <p:spPr bwMode="auto">
          <a:xfrm>
            <a:off x="3059832" y="4725144"/>
            <a:ext cx="13597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ym typeface="Symbol"/>
              </a:rPr>
              <a:t>c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= y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m</a:t>
            </a:r>
            <a:r>
              <a:rPr lang="en-US" baseline="-25000" dirty="0" smtClean="0">
                <a:sym typeface="Symbol"/>
              </a:rPr>
              <a:t>1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7092280" y="2420888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Picture 2" descr="https://encrypted-tbn0.gstatic.com/images?q=tbn:ANd9GcQxHMoOydLUvL6F7c-Mbo5t85iqunS-YHMpPEE4HWBwac4Fq-lc8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908720"/>
            <a:ext cx="576064" cy="576064"/>
          </a:xfrm>
          <a:prstGeom prst="rect">
            <a:avLst/>
          </a:prstGeom>
          <a:noFill/>
        </p:spPr>
      </p:pic>
      <p:sp>
        <p:nvSpPr>
          <p:cNvPr id="88" name="Text Box 7"/>
          <p:cNvSpPr txBox="1">
            <a:spLocks noChangeArrowheads="1"/>
          </p:cNvSpPr>
          <p:nvPr/>
        </p:nvSpPr>
        <p:spPr bwMode="auto">
          <a:xfrm>
            <a:off x="6956648" y="2852936"/>
            <a:ext cx="4956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ym typeface="Symbol"/>
              </a:rPr>
              <a:t>y</a:t>
            </a:r>
            <a:r>
              <a:rPr lang="en-US" baseline="-25000" dirty="0" smtClean="0">
                <a:sym typeface="Symbol"/>
              </a:rPr>
              <a:t>3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grpSp>
        <p:nvGrpSpPr>
          <p:cNvPr id="10" name="Group 92"/>
          <p:cNvGrpSpPr/>
          <p:nvPr/>
        </p:nvGrpSpPr>
        <p:grpSpPr>
          <a:xfrm>
            <a:off x="3540460" y="3284984"/>
            <a:ext cx="383468" cy="720080"/>
            <a:chOff x="3540460" y="4149080"/>
            <a:chExt cx="383468" cy="720080"/>
          </a:xfrm>
        </p:grpSpPr>
        <p:sp>
          <p:nvSpPr>
            <p:cNvPr id="48" name="Text Box 7"/>
            <p:cNvSpPr txBox="1">
              <a:spLocks noChangeArrowheads="1"/>
            </p:cNvSpPr>
            <p:nvPr/>
          </p:nvSpPr>
          <p:spPr bwMode="auto">
            <a:xfrm>
              <a:off x="3540460" y="4325034"/>
              <a:ext cx="3834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</a:t>
              </a:r>
              <a:endParaRPr lang="en-US" sz="2000" baseline="-25000" dirty="0" smtClean="0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3707904" y="4149080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3707904" y="4581128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93"/>
          <p:cNvGrpSpPr/>
          <p:nvPr/>
        </p:nvGrpSpPr>
        <p:grpSpPr>
          <a:xfrm>
            <a:off x="5196644" y="3284984"/>
            <a:ext cx="383468" cy="720080"/>
            <a:chOff x="3540460" y="4149080"/>
            <a:chExt cx="383468" cy="720080"/>
          </a:xfrm>
        </p:grpSpPr>
        <p:sp>
          <p:nvSpPr>
            <p:cNvPr id="97" name="Text Box 7"/>
            <p:cNvSpPr txBox="1">
              <a:spLocks noChangeArrowheads="1"/>
            </p:cNvSpPr>
            <p:nvPr/>
          </p:nvSpPr>
          <p:spPr bwMode="auto">
            <a:xfrm>
              <a:off x="3540460" y="4325034"/>
              <a:ext cx="3834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</a:t>
              </a:r>
              <a:endParaRPr lang="en-US" sz="2000" baseline="-25000" dirty="0" smtClean="0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3707904" y="4149080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3707904" y="4581128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02"/>
          <p:cNvGrpSpPr/>
          <p:nvPr/>
        </p:nvGrpSpPr>
        <p:grpSpPr>
          <a:xfrm>
            <a:off x="6948264" y="3284984"/>
            <a:ext cx="383468" cy="720080"/>
            <a:chOff x="3540460" y="4149080"/>
            <a:chExt cx="383468" cy="720080"/>
          </a:xfrm>
        </p:grpSpPr>
        <p:sp>
          <p:nvSpPr>
            <p:cNvPr id="105" name="Text Box 7"/>
            <p:cNvSpPr txBox="1">
              <a:spLocks noChangeArrowheads="1"/>
            </p:cNvSpPr>
            <p:nvPr/>
          </p:nvSpPr>
          <p:spPr bwMode="auto">
            <a:xfrm>
              <a:off x="3540460" y="4325034"/>
              <a:ext cx="3834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</a:t>
              </a:r>
              <a:endParaRPr lang="en-US" sz="2000" baseline="-25000" dirty="0" smtClean="0"/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>
              <a:off x="3707904" y="4149080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3707904" y="4581128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10"/>
          <p:cNvGrpSpPr/>
          <p:nvPr/>
        </p:nvGrpSpPr>
        <p:grpSpPr>
          <a:xfrm>
            <a:off x="3779912" y="4437112"/>
            <a:ext cx="3312368" cy="288032"/>
            <a:chOff x="3779912" y="5301208"/>
            <a:chExt cx="3312368" cy="288032"/>
          </a:xfrm>
        </p:grpSpPr>
        <p:cxnSp>
          <p:nvCxnSpPr>
            <p:cNvPr id="83" name="Straight Arrow Connector 82"/>
            <p:cNvCxnSpPr/>
            <p:nvPr/>
          </p:nvCxnSpPr>
          <p:spPr>
            <a:xfrm>
              <a:off x="3779912" y="5301208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5364088" y="5301208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7092280" y="5301208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 Box 7"/>
          <p:cNvSpPr txBox="1">
            <a:spLocks noChangeArrowheads="1"/>
          </p:cNvSpPr>
          <p:nvPr/>
        </p:nvSpPr>
        <p:spPr bwMode="auto">
          <a:xfrm>
            <a:off x="4644008" y="4725144"/>
            <a:ext cx="13597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ym typeface="Symbol"/>
              </a:rPr>
              <a:t>c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= y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m</a:t>
            </a:r>
            <a:r>
              <a:rPr lang="en-US" baseline="-25000" dirty="0" smtClean="0">
                <a:sym typeface="Symbol"/>
              </a:rPr>
              <a:t>2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sp>
        <p:nvSpPr>
          <p:cNvPr id="128" name="Text Box 7"/>
          <p:cNvSpPr txBox="1">
            <a:spLocks noChangeArrowheads="1"/>
          </p:cNvSpPr>
          <p:nvPr/>
        </p:nvSpPr>
        <p:spPr bwMode="auto">
          <a:xfrm>
            <a:off x="6452592" y="4725144"/>
            <a:ext cx="13597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ym typeface="Symbol"/>
              </a:rPr>
              <a:t>c</a:t>
            </a:r>
            <a:r>
              <a:rPr lang="en-US" baseline="-25000" dirty="0" smtClean="0">
                <a:sym typeface="Symbol"/>
              </a:rPr>
              <a:t>3</a:t>
            </a:r>
            <a:r>
              <a:rPr lang="en-US" dirty="0" smtClean="0">
                <a:sym typeface="Symbol"/>
              </a:rPr>
              <a:t> = y</a:t>
            </a:r>
            <a:r>
              <a:rPr lang="en-US" baseline="-25000" dirty="0" smtClean="0">
                <a:sym typeface="Symbol"/>
              </a:rPr>
              <a:t>3</a:t>
            </a:r>
            <a:r>
              <a:rPr lang="en-US" dirty="0" smtClean="0">
                <a:sym typeface="Symbol"/>
              </a:rPr>
              <a:t>m</a:t>
            </a:r>
            <a:r>
              <a:rPr lang="en-US" baseline="-25000" dirty="0" smtClean="0">
                <a:sym typeface="Symbol"/>
              </a:rPr>
              <a:t>3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cxnSp>
        <p:nvCxnSpPr>
          <p:cNvPr id="131" name="Straight Arrow Connector 130"/>
          <p:cNvCxnSpPr/>
          <p:nvPr/>
        </p:nvCxnSpPr>
        <p:spPr>
          <a:xfrm>
            <a:off x="1259632" y="1628800"/>
            <a:ext cx="0" cy="30963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 Box 7"/>
          <p:cNvSpPr txBox="1">
            <a:spLocks noChangeArrowheads="1"/>
          </p:cNvSpPr>
          <p:nvPr/>
        </p:nvSpPr>
        <p:spPr bwMode="auto">
          <a:xfrm>
            <a:off x="1115616" y="4685074"/>
            <a:ext cx="4956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ym typeface="Symbol"/>
              </a:rPr>
              <a:t>c</a:t>
            </a:r>
            <a:r>
              <a:rPr lang="en-US" sz="2000" baseline="-25000" dirty="0" smtClean="0">
                <a:sym typeface="Symbol"/>
              </a:rPr>
              <a:t>0</a:t>
            </a:r>
            <a:r>
              <a:rPr lang="en-US" sz="2000" dirty="0" smtClean="0">
                <a:sym typeface="Symbol"/>
              </a:rPr>
              <a:t> </a:t>
            </a:r>
            <a:endParaRPr lang="en-US" sz="2000" baseline="-25000" dirty="0" smtClean="0">
              <a:solidFill>
                <a:srgbClr val="0000FF"/>
              </a:solidFill>
            </a:endParaRPr>
          </a:p>
        </p:txBody>
      </p:sp>
      <p:sp>
        <p:nvSpPr>
          <p:cNvPr id="135" name="Text Box 7"/>
          <p:cNvSpPr txBox="1">
            <a:spLocks noChangeArrowheads="1"/>
          </p:cNvSpPr>
          <p:nvPr/>
        </p:nvSpPr>
        <p:spPr bwMode="auto">
          <a:xfrm>
            <a:off x="35496" y="5229200"/>
            <a:ext cx="79208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charset="2"/>
              <a:buChar char="q"/>
            </a:pPr>
            <a:r>
              <a:rPr lang="en-US" sz="1600" dirty="0" smtClean="0">
                <a:sym typeface="Symbol"/>
              </a:rPr>
              <a:t>Encryption: </a:t>
            </a:r>
            <a:r>
              <a:rPr lang="en-US" sz="1600" dirty="0" err="1" smtClean="0">
                <a:sym typeface="Symbol"/>
              </a:rPr>
              <a:t>Enc</a:t>
            </a:r>
            <a:r>
              <a:rPr lang="en-US" sz="1600" baseline="-25000" dirty="0" err="1" smtClean="0">
                <a:sym typeface="Symbol"/>
              </a:rPr>
              <a:t>k</a:t>
            </a:r>
            <a:r>
              <a:rPr lang="en-US" sz="1600" dirty="0" smtClean="0">
                <a:sym typeface="Symbol"/>
              </a:rPr>
              <a:t>(m</a:t>
            </a:r>
            <a:r>
              <a:rPr lang="en-US" sz="1600" baseline="-25000" dirty="0" smtClean="0">
                <a:sym typeface="Symbol"/>
              </a:rPr>
              <a:t>1</a:t>
            </a:r>
            <a:r>
              <a:rPr lang="en-US" sz="1600" dirty="0" smtClean="0">
                <a:sym typeface="Symbol"/>
              </a:rPr>
              <a:t> m</a:t>
            </a:r>
            <a:r>
              <a:rPr lang="en-US" sz="1600" baseline="-25000" dirty="0" smtClean="0">
                <a:sym typeface="Symbol"/>
              </a:rPr>
              <a:t>2</a:t>
            </a:r>
            <a:r>
              <a:rPr lang="en-US" sz="1600" dirty="0" smtClean="0">
                <a:sym typeface="Symbol"/>
              </a:rPr>
              <a:t> … m</a:t>
            </a:r>
            <a:r>
              <a:rPr lang="en-US" sz="1600" baseline="-25000" dirty="0" smtClean="0">
                <a:sym typeface="Symbol"/>
              </a:rPr>
              <a:t>l</a:t>
            </a:r>
            <a:r>
              <a:rPr lang="en-US" sz="1600" dirty="0" smtClean="0">
                <a:sym typeface="Symbol"/>
              </a:rPr>
              <a:t>) = (c</a:t>
            </a:r>
            <a:r>
              <a:rPr lang="en-US" sz="1600" baseline="-25000" dirty="0" smtClean="0">
                <a:sym typeface="Symbol"/>
              </a:rPr>
              <a:t>0</a:t>
            </a:r>
            <a:r>
              <a:rPr lang="en-US" sz="1600" dirty="0" smtClean="0">
                <a:sym typeface="Symbol"/>
              </a:rPr>
              <a:t> c</a:t>
            </a:r>
            <a:r>
              <a:rPr lang="en-US" sz="1600" baseline="-25000" dirty="0" smtClean="0">
                <a:sym typeface="Symbol"/>
              </a:rPr>
              <a:t>1</a:t>
            </a:r>
            <a:r>
              <a:rPr lang="en-US" sz="1600" dirty="0" smtClean="0">
                <a:sym typeface="Symbol"/>
              </a:rPr>
              <a:t>… c</a:t>
            </a:r>
            <a:r>
              <a:rPr lang="en-US" sz="1600" baseline="-25000" dirty="0" smtClean="0">
                <a:sym typeface="Symbol"/>
              </a:rPr>
              <a:t>l</a:t>
            </a:r>
            <a:r>
              <a:rPr lang="en-US" sz="1600" dirty="0" smtClean="0">
                <a:sym typeface="Symbol"/>
              </a:rPr>
              <a:t>); Decryption: Easy;   PRF enough!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85" name="Text Box 7"/>
          <p:cNvSpPr txBox="1">
            <a:spLocks noChangeArrowheads="1"/>
          </p:cNvSpPr>
          <p:nvPr/>
        </p:nvSpPr>
        <p:spPr bwMode="auto">
          <a:xfrm>
            <a:off x="3347864" y="908720"/>
            <a:ext cx="8640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CTR +1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87" name="Text Box 7"/>
          <p:cNvSpPr txBox="1">
            <a:spLocks noChangeArrowheads="1"/>
          </p:cNvSpPr>
          <p:nvPr/>
        </p:nvSpPr>
        <p:spPr bwMode="auto">
          <a:xfrm>
            <a:off x="5004048" y="908720"/>
            <a:ext cx="8640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CTR +2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89" name="Text Box 7"/>
          <p:cNvSpPr txBox="1">
            <a:spLocks noChangeArrowheads="1"/>
          </p:cNvSpPr>
          <p:nvPr/>
        </p:nvSpPr>
        <p:spPr bwMode="auto">
          <a:xfrm>
            <a:off x="6660232" y="908720"/>
            <a:ext cx="8640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CTR +3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7740352" y="1196752"/>
            <a:ext cx="360040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 Box 7"/>
          <p:cNvSpPr txBox="1">
            <a:spLocks noChangeArrowheads="1"/>
          </p:cNvSpPr>
          <p:nvPr/>
        </p:nvSpPr>
        <p:spPr bwMode="auto">
          <a:xfrm>
            <a:off x="7884368" y="1578278"/>
            <a:ext cx="12596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mod 2</a:t>
            </a:r>
            <a:r>
              <a:rPr lang="en-US" sz="2400" baseline="30000" dirty="0" smtClean="0">
                <a:sym typeface="Symbol"/>
              </a:rPr>
              <a:t>n</a:t>
            </a:r>
            <a:endParaRPr lang="en-US" sz="2400" baseline="30000" dirty="0" smtClean="0">
              <a:solidFill>
                <a:srgbClr val="0000FF"/>
              </a:solidFill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7812360" y="3140968"/>
            <a:ext cx="360040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 Box 7"/>
          <p:cNvSpPr txBox="1">
            <a:spLocks noChangeArrowheads="1"/>
          </p:cNvSpPr>
          <p:nvPr/>
        </p:nvSpPr>
        <p:spPr bwMode="auto">
          <a:xfrm>
            <a:off x="7488832" y="3356992"/>
            <a:ext cx="154766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Pseudorandom stream</a:t>
            </a:r>
            <a:endParaRPr lang="en-US" sz="2400" baseline="30000" dirty="0" smtClean="0">
              <a:solidFill>
                <a:srgbClr val="0000FF"/>
              </a:solidFill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0" y="5157192"/>
            <a:ext cx="91805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 Box 7"/>
          <p:cNvSpPr txBox="1">
            <a:spLocks noChangeArrowheads="1"/>
          </p:cNvSpPr>
          <p:nvPr/>
        </p:nvSpPr>
        <p:spPr bwMode="auto">
          <a:xfrm>
            <a:off x="107504" y="5661248"/>
            <a:ext cx="87849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600" dirty="0" smtClean="0">
                <a:sym typeface="Symbol"/>
              </a:rPr>
              <a:t> Encryption / decryption can be parallelized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84" name="Text Box 7"/>
          <p:cNvSpPr txBox="1">
            <a:spLocks noChangeArrowheads="1"/>
          </p:cNvSpPr>
          <p:nvPr/>
        </p:nvSpPr>
        <p:spPr bwMode="auto">
          <a:xfrm>
            <a:off x="107504" y="6042774"/>
            <a:ext cx="87849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600" dirty="0" smtClean="0">
                <a:sym typeface="Symbol"/>
              </a:rPr>
              <a:t> Can 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decrypt</a:t>
            </a:r>
            <a:r>
              <a:rPr lang="en-US" sz="1600" dirty="0" smtClean="0">
                <a:sym typeface="Symbol"/>
              </a:rPr>
              <a:t> a 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specific </a:t>
            </a:r>
            <a:r>
              <a:rPr lang="en-US" sz="1600" dirty="0" err="1" smtClean="0">
                <a:solidFill>
                  <a:srgbClr val="FF0000"/>
                </a:solidFill>
                <a:sym typeface="Symbol"/>
              </a:rPr>
              <a:t>ciphertext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 block </a:t>
            </a:r>
            <a:r>
              <a:rPr lang="en-US" sz="1600" dirty="0" smtClean="0">
                <a:sym typeface="Symbol"/>
              </a:rPr>
              <a:t>by just 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one invocation of F</a:t>
            </a:r>
            <a:endParaRPr lang="en-US" sz="1600" baseline="-25000" dirty="0" smtClean="0">
              <a:solidFill>
                <a:srgbClr val="FF0000"/>
              </a:solidFill>
            </a:endParaRPr>
          </a:p>
        </p:txBody>
      </p:sp>
      <p:sp>
        <p:nvSpPr>
          <p:cNvPr id="93" name="Text Box 7"/>
          <p:cNvSpPr txBox="1">
            <a:spLocks noChangeArrowheads="1"/>
          </p:cNvSpPr>
          <p:nvPr/>
        </p:nvSpPr>
        <p:spPr bwMode="auto">
          <a:xfrm>
            <a:off x="107504" y="6474822"/>
            <a:ext cx="45365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600" dirty="0" smtClean="0">
                <a:sym typeface="Symbol"/>
              </a:rPr>
              <a:t> Chained/</a:t>
            </a:r>
            <a:r>
              <a:rPr lang="en-US" sz="1600" dirty="0" err="1" smtClean="0">
                <a:sym typeface="Symbol"/>
              </a:rPr>
              <a:t>Statefull</a:t>
            </a:r>
            <a:r>
              <a:rPr lang="en-US" sz="1600" dirty="0" smtClean="0">
                <a:sym typeface="Symbol"/>
              </a:rPr>
              <a:t> variant is CPA-secure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6660232" y="5013176"/>
            <a:ext cx="2088232" cy="1008112"/>
            <a:chOff x="7308304" y="5301208"/>
            <a:chExt cx="2088232" cy="1008112"/>
          </a:xfrm>
        </p:grpSpPr>
        <p:sp>
          <p:nvSpPr>
            <p:cNvPr id="102" name="Cloud Callout 101"/>
            <p:cNvSpPr/>
            <p:nvPr/>
          </p:nvSpPr>
          <p:spPr>
            <a:xfrm>
              <a:off x="7308304" y="5301208"/>
              <a:ext cx="2088232" cy="1008112"/>
            </a:xfrm>
            <a:prstGeom prst="cloud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omic Sans MS" panose="030F0702030302020204" pitchFamily="66" charset="0"/>
              </a:endParaRPr>
            </a:p>
          </p:txBody>
        </p:sp>
        <p:sp>
          <p:nvSpPr>
            <p:cNvPr id="104" name="Text Box 7"/>
            <p:cNvSpPr txBox="1">
              <a:spLocks noChangeArrowheads="1"/>
            </p:cNvSpPr>
            <p:nvPr/>
          </p:nvSpPr>
          <p:spPr bwMode="auto">
            <a:xfrm>
              <a:off x="7524328" y="5517232"/>
              <a:ext cx="187220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smtClean="0">
                  <a:sym typeface="Symbol"/>
                </a:rPr>
                <a:t>Highly attractive features</a:t>
              </a:r>
              <a:endParaRPr lang="en-US" sz="1600" baseline="-25000" dirty="0" smtClean="0">
                <a:solidFill>
                  <a:srgbClr val="0000FF"/>
                </a:solidFill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44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4" grpId="0"/>
      <p:bldP spid="9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44624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8000"/>
                </a:solidFill>
                <a:latin typeface="Comic Sans MS" panose="030F0702030302020204" pitchFamily="66" charset="0"/>
                <a:ea typeface="Chalkboard" charset="0"/>
                <a:cs typeface="Chalkboard" charset="0"/>
              </a:rPr>
              <a:t>Recall</a:t>
            </a:r>
            <a:endParaRPr lang="en-US" dirty="0">
              <a:solidFill>
                <a:srgbClr val="008000"/>
              </a:solidFill>
              <a:latin typeface="Comic Sans MS" panose="030F0702030302020204" pitchFamily="66" charset="0"/>
              <a:ea typeface="Chalkboard" charset="0"/>
              <a:cs typeface="Chalkboard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41976-2E34-413D-BF40-6B1BB9955E6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195736" y="2132856"/>
            <a:ext cx="3650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>
                <a:ea typeface="Chalkboard" charset="0"/>
                <a:cs typeface="Chalkboard" charset="0"/>
              </a:rPr>
              <a:t>cpa</a:t>
            </a:r>
            <a:r>
              <a:rPr lang="en-US" dirty="0" smtClean="0">
                <a:ea typeface="Chalkboard" charset="0"/>
                <a:cs typeface="Chalkboard" charset="0"/>
              </a:rPr>
              <a:t>-secure scheme from PRF </a:t>
            </a:r>
            <a:endParaRPr lang="en-US" dirty="0">
              <a:ea typeface="Chalkboard" charset="0"/>
              <a:cs typeface="Chalkboard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95736" y="2564904"/>
            <a:ext cx="2323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ea typeface="Chalkboard" charset="0"/>
                <a:cs typeface="Chalkboard" charset="0"/>
              </a:rPr>
              <a:t>Proof of security</a:t>
            </a:r>
            <a:endParaRPr lang="en-US" dirty="0"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99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009900"/>
                </a:solidFill>
                <a:latin typeface="Comic Sans MS" panose="030F0702030302020204" pitchFamily="66" charset="0"/>
                <a:cs typeface="Comic Sans MS"/>
              </a:rPr>
              <a:t>Current Picture</a:t>
            </a:r>
            <a:r>
              <a:rPr lang="en-US" sz="3600" dirty="0">
                <a:solidFill>
                  <a:srgbClr val="009900"/>
                </a:solidFill>
                <a:latin typeface="Comic Sans MS" panose="030F0702030302020204" pitchFamily="66" charset="0"/>
                <a:cs typeface="Comic Sans MS"/>
              </a:rPr>
              <a:t/>
            </a:r>
            <a:br>
              <a:rPr lang="en-US" sz="3600" dirty="0">
                <a:solidFill>
                  <a:srgbClr val="009900"/>
                </a:solidFill>
                <a:latin typeface="Comic Sans MS" panose="030F0702030302020204" pitchFamily="66" charset="0"/>
                <a:cs typeface="Comic Sans MS"/>
              </a:rPr>
            </a:br>
            <a:endParaRPr lang="en-US" sz="3600" dirty="0">
              <a:latin typeface="Comic Sans MS" panose="030F0702030302020204" pitchFamily="66" charset="0"/>
              <a:cs typeface="Comic Sans M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41976-2E34-413D-BF40-6B1BB9955E62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313754"/>
              </p:ext>
            </p:extLst>
          </p:nvPr>
        </p:nvGraphicFramePr>
        <p:xfrm>
          <a:off x="179512" y="1712169"/>
          <a:ext cx="1224136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Randomness Usage</a:t>
                      </a:r>
                    </a:p>
                    <a:p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mic Sans MS"/>
                          <a:cs typeface="Comic Sans MS"/>
                        </a:rPr>
                        <a:t>Ciphertext</a:t>
                      </a:r>
                      <a:r>
                        <a:rPr lang="en-US" sz="1400" baseline="0" dirty="0" smtClean="0">
                          <a:latin typeface="Comic Sans MS"/>
                          <a:cs typeface="Comic Sans MS"/>
                        </a:rPr>
                        <a:t> Expansion</a:t>
                      </a:r>
                    </a:p>
                    <a:p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mic Sans MS"/>
                          <a:cs typeface="Comic Sans MS"/>
                        </a:rPr>
                        <a:t>Ciphertext</a:t>
                      </a:r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 Computation </a:t>
                      </a:r>
                      <a:r>
                        <a:rPr lang="en-US" sz="1400" dirty="0" err="1" smtClean="0">
                          <a:latin typeface="Comic Sans MS"/>
                          <a:cs typeface="Comic Sans MS"/>
                        </a:rPr>
                        <a:t>Parallizable</a:t>
                      </a:r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Randomness Reusability</a:t>
                      </a:r>
                    </a:p>
                    <a:p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Minimal Assumption (PRF/PRP/SPRP)</a:t>
                      </a:r>
                    </a:p>
                    <a:p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CPA</a:t>
                      </a:r>
                      <a:r>
                        <a:rPr lang="en-US" sz="1400" baseline="0" dirty="0" smtClean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Security</a:t>
                      </a:r>
                    </a:p>
                    <a:p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035724"/>
              </p:ext>
            </p:extLst>
          </p:nvPr>
        </p:nvGraphicFramePr>
        <p:xfrm>
          <a:off x="1403648" y="1196752"/>
          <a:ext cx="1512168" cy="554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Theoretical Construction </a:t>
                      </a:r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Comic Sans MS"/>
                          <a:cs typeface="Comic Sans MS"/>
                        </a:rPr>
                        <a:t> </a:t>
                      </a:r>
                    </a:p>
                    <a:p>
                      <a:r>
                        <a:rPr lang="en-US" sz="1400" baseline="0" dirty="0" smtClean="0">
                          <a:latin typeface="Comic Sans MS"/>
                          <a:cs typeface="Comic Sans MS"/>
                        </a:rPr>
                        <a:t>n / Block -&gt; ln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Comic Sans MS"/>
                          <a:cs typeface="Comic Sans MS"/>
                        </a:rPr>
                        <a:t>2n / Block -&gt; 2ln</a:t>
                      </a:r>
                    </a:p>
                    <a:p>
                      <a:endParaRPr lang="en-US" sz="1400" baseline="0" dirty="0" smtClean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Yes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No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PRF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Yes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531440"/>
              </p:ext>
            </p:extLst>
          </p:nvPr>
        </p:nvGraphicFramePr>
        <p:xfrm>
          <a:off x="2915816" y="1196752"/>
          <a:ext cx="1512168" cy="554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ECB</a:t>
                      </a:r>
                      <a:r>
                        <a:rPr lang="en-US" sz="1400" baseline="0" dirty="0" smtClean="0">
                          <a:latin typeface="Comic Sans MS"/>
                          <a:cs typeface="Comic Sans MS"/>
                        </a:rPr>
                        <a:t> Mode</a:t>
                      </a:r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 </a:t>
                      </a:r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Comic Sans MS"/>
                          <a:cs typeface="Comic Sans MS"/>
                        </a:rPr>
                        <a:t> </a:t>
                      </a:r>
                    </a:p>
                    <a:p>
                      <a:r>
                        <a:rPr lang="en-US" sz="1400" baseline="0" dirty="0" smtClean="0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No randomness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baseline="0" dirty="0" smtClean="0">
                        <a:solidFill>
                          <a:srgbClr val="008000"/>
                        </a:solidFill>
                        <a:latin typeface="Comic Sans MS"/>
                        <a:cs typeface="Comic Sans MS"/>
                      </a:endParaRPr>
                    </a:p>
                    <a:p>
                      <a:r>
                        <a:rPr lang="en-US" sz="1400" baseline="0" dirty="0" smtClean="0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ln </a:t>
                      </a:r>
                    </a:p>
                    <a:p>
                      <a:endParaRPr lang="en-US" sz="1400" baseline="0" dirty="0" smtClean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Yes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---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SPRP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NO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07504" y="548680"/>
            <a:ext cx="4038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cs typeface="Comic Sans MS"/>
              </a:rPr>
              <a:t>Assume Message Blocks: l;  |m| = </a:t>
            </a:r>
            <a:r>
              <a:rPr lang="en-US" dirty="0">
                <a:cs typeface="Comic Sans MS"/>
              </a:rPr>
              <a:t>l</a:t>
            </a:r>
            <a:r>
              <a:rPr lang="en-US" dirty="0" smtClean="0">
                <a:cs typeface="Comic Sans MS"/>
              </a:rPr>
              <a:t>n </a:t>
            </a:r>
            <a:endParaRPr lang="en-US" dirty="0">
              <a:cs typeface="Comic Sans M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527427"/>
              </p:ext>
            </p:extLst>
          </p:nvPr>
        </p:nvGraphicFramePr>
        <p:xfrm>
          <a:off x="4427984" y="1194009"/>
          <a:ext cx="1512168" cy="554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Comic Sans MS"/>
                          <a:cs typeface="Comic Sans MS"/>
                        </a:rPr>
                        <a:t>CBC Mode</a:t>
                      </a:r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 </a:t>
                      </a:r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Comic Sans MS"/>
                          <a:cs typeface="Comic Sans MS"/>
                        </a:rPr>
                        <a:t> </a:t>
                      </a:r>
                    </a:p>
                    <a:p>
                      <a:r>
                        <a:rPr lang="en-US" sz="1400" baseline="0" dirty="0" smtClean="0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n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baseline="0" dirty="0" smtClean="0">
                        <a:latin typeface="Comic Sans MS"/>
                        <a:cs typeface="Comic Sans MS"/>
                      </a:endParaRPr>
                    </a:p>
                    <a:p>
                      <a:r>
                        <a:rPr lang="en-US" sz="1400" baseline="0" dirty="0" smtClean="0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ln + n </a:t>
                      </a:r>
                    </a:p>
                    <a:p>
                      <a:endParaRPr lang="en-US" sz="1400" baseline="0" dirty="0" smtClean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NO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---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SPRP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mic Sans MS"/>
                          <a:cs typeface="Comic Sans MS"/>
                        </a:rPr>
                        <a:t>YES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740029"/>
              </p:ext>
            </p:extLst>
          </p:nvPr>
        </p:nvGraphicFramePr>
        <p:xfrm>
          <a:off x="5940152" y="1196752"/>
          <a:ext cx="1512168" cy="554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Comic Sans MS"/>
                          <a:cs typeface="Comic Sans MS"/>
                        </a:rPr>
                        <a:t>OFB Mode</a:t>
                      </a:r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 </a:t>
                      </a:r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Comic Sans MS"/>
                          <a:cs typeface="Comic Sans MS"/>
                        </a:rPr>
                        <a:t> </a:t>
                      </a:r>
                    </a:p>
                    <a:p>
                      <a:r>
                        <a:rPr lang="en-US" sz="1400" baseline="0" dirty="0" smtClean="0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n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baseline="0" dirty="0" smtClean="0">
                        <a:latin typeface="Comic Sans MS"/>
                        <a:cs typeface="Comic Sans MS"/>
                      </a:endParaRPr>
                    </a:p>
                    <a:p>
                      <a:r>
                        <a:rPr lang="en-US" sz="1400" baseline="0" dirty="0" smtClean="0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ln + n </a:t>
                      </a:r>
                    </a:p>
                    <a:p>
                      <a:endParaRPr lang="en-US" sz="1400" baseline="0" dirty="0" smtClean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NO (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But pre-computable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)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YES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PRF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mic Sans MS"/>
                          <a:cs typeface="Comic Sans MS"/>
                        </a:rPr>
                        <a:t>YES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57287"/>
              </p:ext>
            </p:extLst>
          </p:nvPr>
        </p:nvGraphicFramePr>
        <p:xfrm>
          <a:off x="7452320" y="1196752"/>
          <a:ext cx="1512168" cy="554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Comic Sans MS"/>
                          <a:cs typeface="Comic Sans MS"/>
                        </a:rPr>
                        <a:t>CTR Mode</a:t>
                      </a:r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 </a:t>
                      </a:r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Comic Sans MS"/>
                          <a:cs typeface="Comic Sans MS"/>
                        </a:rPr>
                        <a:t> </a:t>
                      </a:r>
                    </a:p>
                    <a:p>
                      <a:r>
                        <a:rPr lang="en-US" sz="1400" baseline="0" dirty="0" smtClean="0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n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baseline="0" dirty="0" smtClean="0">
                        <a:latin typeface="Comic Sans MS"/>
                        <a:cs typeface="Comic Sans MS"/>
                      </a:endParaRPr>
                    </a:p>
                    <a:p>
                      <a:r>
                        <a:rPr lang="en-US" sz="1400" baseline="0" dirty="0" smtClean="0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ln + n </a:t>
                      </a:r>
                    </a:p>
                    <a:p>
                      <a:endParaRPr lang="en-US" sz="1400" baseline="0" dirty="0" smtClean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YES</a:t>
                      </a:r>
                    </a:p>
                    <a:p>
                      <a:endParaRPr lang="en-US" sz="1400" dirty="0" smtClean="0">
                        <a:solidFill>
                          <a:srgbClr val="008000"/>
                        </a:solidFill>
                        <a:latin typeface="Comic Sans MS"/>
                        <a:cs typeface="Comic Sans MS"/>
                      </a:endParaRP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YES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PRF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mic Sans MS"/>
                          <a:cs typeface="Comic Sans MS"/>
                        </a:rPr>
                        <a:t>YES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58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"/>
          <p:cNvSpPr txBox="1">
            <a:spLocks noChangeArrowheads="1"/>
          </p:cNvSpPr>
          <p:nvPr/>
        </p:nvSpPr>
        <p:spPr>
          <a:xfrm>
            <a:off x="-252536" y="44624"/>
            <a:ext cx="9865096" cy="1224136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300" kern="0" dirty="0" smtClean="0">
                <a:solidFill>
                  <a:srgbClr val="009900"/>
                </a:solidFill>
                <a:ea typeface="+mj-ea"/>
                <a:cs typeface="+mj-cs"/>
              </a:rPr>
              <a:t>Some Practical Issues</a:t>
            </a:r>
            <a:endParaRPr lang="en-US" sz="3300" kern="0" dirty="0">
              <a:solidFill>
                <a:srgbClr val="009900"/>
              </a:solidFill>
              <a:ea typeface="+mj-ea"/>
              <a:cs typeface="+mj-cs"/>
            </a:endParaRPr>
          </a:p>
        </p:txBody>
      </p:sp>
      <p:sp>
        <p:nvSpPr>
          <p:cNvPr id="111" name="Text Box 7"/>
          <p:cNvSpPr txBox="1">
            <a:spLocks noChangeArrowheads="1"/>
          </p:cNvSpPr>
          <p:nvPr/>
        </p:nvSpPr>
        <p:spPr bwMode="auto">
          <a:xfrm>
            <a:off x="179512" y="1258308"/>
            <a:ext cx="87849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600" dirty="0" smtClean="0">
                <a:sym typeface="Symbol"/>
              </a:rPr>
              <a:t> Block length in practice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39552" y="1753072"/>
            <a:ext cx="82809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600" dirty="0" smtClean="0">
                <a:sym typeface="Symbol"/>
              </a:rPr>
              <a:t> CBC, OFB, CTR mode uses a </a:t>
            </a:r>
            <a:r>
              <a:rPr lang="en-US" sz="1600" dirty="0" smtClean="0">
                <a:solidFill>
                  <a:srgbClr val="0000FF"/>
                </a:solidFill>
                <a:sym typeface="Symbol"/>
              </a:rPr>
              <a:t>random IV as the starting point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539552" y="2257128"/>
            <a:ext cx="82809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600" dirty="0" smtClean="0">
                <a:sym typeface="Symbol"/>
              </a:rPr>
              <a:t> For 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randomizing</a:t>
            </a:r>
            <a:r>
              <a:rPr lang="en-US" sz="1600" dirty="0" smtClean="0">
                <a:sym typeface="Symbol"/>
              </a:rPr>
              <a:t> the encryption process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899592" y="2647946"/>
            <a:ext cx="79928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1600" dirty="0" smtClean="0">
                <a:sym typeface="Symbol"/>
              </a:rPr>
              <a:t> Ensures that 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each invocation of F </a:t>
            </a:r>
            <a:r>
              <a:rPr lang="en-US" sz="1600" dirty="0" smtClean="0">
                <a:sym typeface="Symbol"/>
              </a:rPr>
              <a:t>is on a 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“fresh” input </a:t>
            </a:r>
            <a:r>
              <a:rPr lang="en-US" sz="1600" dirty="0" smtClean="0">
                <a:sym typeface="Symbol"/>
              </a:rPr>
              <a:t>(</a:t>
            </a:r>
            <a:r>
              <a:rPr lang="en-US" sz="1600" dirty="0" err="1" smtClean="0">
                <a:sym typeface="Symbol"/>
              </a:rPr>
              <a:t>w.h.p</a:t>
            </a:r>
            <a:r>
              <a:rPr lang="en-US" sz="1600" dirty="0" smtClean="0">
                <a:sym typeface="Symbol"/>
              </a:rPr>
              <a:t>)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899592" y="3079994"/>
            <a:ext cx="79928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1600" dirty="0" smtClean="0">
                <a:sym typeface="Symbol"/>
              </a:rPr>
              <a:t> If two invocations of F are on the </a:t>
            </a:r>
            <a:r>
              <a:rPr lang="en-US" sz="1600" dirty="0" smtClean="0">
                <a:solidFill>
                  <a:srgbClr val="0000FF"/>
                </a:solidFill>
                <a:sym typeface="Symbol"/>
              </a:rPr>
              <a:t>same input </a:t>
            </a:r>
            <a:r>
              <a:rPr lang="en-US" sz="1600" dirty="0" smtClean="0">
                <a:sym typeface="Symbol"/>
              </a:rPr>
              <a:t>--- security issues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611560" y="3490556"/>
            <a:ext cx="82809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600" dirty="0" smtClean="0">
                <a:sym typeface="Symbol"/>
              </a:rPr>
              <a:t> Ideal size of IV ? --- depends on </a:t>
            </a:r>
            <a:r>
              <a:rPr lang="en-US" sz="1600" dirty="0" smtClean="0">
                <a:solidFill>
                  <a:srgbClr val="0000FF"/>
                </a:solidFill>
                <a:sym typeface="Symbol"/>
              </a:rPr>
              <a:t>block length </a:t>
            </a:r>
            <a:r>
              <a:rPr lang="en-US" sz="1600" dirty="0" smtClean="0">
                <a:sym typeface="Symbol"/>
              </a:rPr>
              <a:t>supported by F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79512" y="3882534"/>
            <a:ext cx="82809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600" dirty="0" smtClean="0">
                <a:sym typeface="Symbol"/>
              </a:rPr>
              <a:t>  Say the block length supported by F is </a:t>
            </a:r>
            <a:r>
              <a:rPr lang="en-US" sz="2000" dirty="0" smtClean="0">
                <a:sym typeface="Symbol"/>
              </a:rPr>
              <a:t>l</a:t>
            </a:r>
            <a:endParaRPr lang="en-US" sz="2000" baseline="-25000" dirty="0" smtClean="0">
              <a:solidFill>
                <a:srgbClr val="0000FF"/>
              </a:solidFill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611560" y="4336068"/>
            <a:ext cx="82809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600" dirty="0" smtClean="0">
                <a:sym typeface="Symbol"/>
              </a:rPr>
              <a:t> In CTR mode, IV will be a uniform string of </a:t>
            </a:r>
            <a:r>
              <a:rPr lang="en-US" sz="2000" dirty="0" smtClean="0">
                <a:sym typeface="Symbol"/>
              </a:rPr>
              <a:t>l</a:t>
            </a:r>
            <a:r>
              <a:rPr lang="en-US" sz="1600" dirty="0" smtClean="0">
                <a:sym typeface="Symbol"/>
              </a:rPr>
              <a:t> bits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611560" y="4818638"/>
            <a:ext cx="82809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600" dirty="0" smtClean="0">
                <a:sym typeface="Symbol"/>
              </a:rPr>
              <a:t> After </a:t>
            </a:r>
            <a:r>
              <a:rPr lang="en-US" sz="1600" dirty="0" smtClean="0">
                <a:solidFill>
                  <a:srgbClr val="0000FF"/>
                </a:solidFill>
                <a:sym typeface="Symbol"/>
              </a:rPr>
              <a:t>2</a:t>
            </a:r>
            <a:r>
              <a:rPr lang="en-US" sz="2400" baseline="30000" dirty="0" smtClean="0">
                <a:solidFill>
                  <a:srgbClr val="0000FF"/>
                </a:solidFill>
                <a:sym typeface="Symbol"/>
              </a:rPr>
              <a:t>l/2</a:t>
            </a:r>
            <a:r>
              <a:rPr lang="en-US" sz="1600" dirty="0" smtClean="0">
                <a:solidFill>
                  <a:srgbClr val="0000FF"/>
                </a:solidFill>
                <a:sym typeface="Symbol"/>
              </a:rPr>
              <a:t> encryptions</a:t>
            </a:r>
            <a:r>
              <a:rPr lang="en-US" sz="1600" dirty="0" smtClean="0">
                <a:sym typeface="Symbol"/>
              </a:rPr>
              <a:t>, IV will repeat with a 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constant probability</a:t>
            </a:r>
            <a:endParaRPr lang="en-US" sz="1600" baseline="-25000" dirty="0" smtClean="0">
              <a:solidFill>
                <a:srgbClr val="FF0000"/>
              </a:solidFill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11560" y="5250686"/>
            <a:ext cx="82809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600" dirty="0" smtClean="0">
                <a:sym typeface="Symbol"/>
              </a:rPr>
              <a:t> If </a:t>
            </a:r>
            <a:r>
              <a:rPr lang="en-US" sz="2000" dirty="0" smtClean="0">
                <a:solidFill>
                  <a:srgbClr val="FF0000"/>
                </a:solidFill>
                <a:sym typeface="Symbol"/>
              </a:rPr>
              <a:t>l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 is too short</a:t>
            </a:r>
            <a:r>
              <a:rPr lang="en-US" sz="1600" dirty="0" smtClean="0">
                <a:sym typeface="Symbol"/>
              </a:rPr>
              <a:t>, then impractical security (even if F is a SPRP)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611560" y="5682734"/>
            <a:ext cx="82809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600" dirty="0" smtClean="0">
                <a:sym typeface="Symbol"/>
              </a:rPr>
              <a:t>  DES with </a:t>
            </a:r>
            <a:r>
              <a:rPr lang="en-US" sz="2000" dirty="0" smtClean="0">
                <a:sym typeface="Symbol"/>
              </a:rPr>
              <a:t>l</a:t>
            </a:r>
            <a:r>
              <a:rPr lang="en-US" sz="1600" dirty="0" smtClean="0">
                <a:sym typeface="Symbol"/>
              </a:rPr>
              <a:t> = 64 --- IV repetition after 2</a:t>
            </a:r>
            <a:r>
              <a:rPr lang="en-US" sz="1600" baseline="30000" dirty="0" smtClean="0">
                <a:sym typeface="Symbol"/>
              </a:rPr>
              <a:t>32</a:t>
            </a:r>
            <a:r>
              <a:rPr lang="en-US" sz="1600" dirty="0" smtClean="0">
                <a:sym typeface="Symbol"/>
              </a:rPr>
              <a:t>  4, 300, 000, 000 encryptions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899592" y="6114782"/>
            <a:ext cx="79208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1600" dirty="0" smtClean="0">
                <a:sym typeface="Symbol"/>
              </a:rPr>
              <a:t> Approximately 32 GB of plaintexts --- may not be too large for all applications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444208" y="3490556"/>
            <a:ext cx="2232248" cy="1224136"/>
            <a:chOff x="7380312" y="2636912"/>
            <a:chExt cx="2232248" cy="1224136"/>
          </a:xfrm>
        </p:grpSpPr>
        <p:sp>
          <p:nvSpPr>
            <p:cNvPr id="23" name="Cloud Callout 22"/>
            <p:cNvSpPr/>
            <p:nvPr/>
          </p:nvSpPr>
          <p:spPr>
            <a:xfrm>
              <a:off x="7380312" y="2636912"/>
              <a:ext cx="1922512" cy="1224136"/>
            </a:xfrm>
            <a:prstGeom prst="cloud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omic Sans MS" panose="030F0702030302020204" pitchFamily="66" charset="0"/>
              </a:endParaRPr>
            </a:p>
          </p:txBody>
        </p:sp>
        <p:sp>
          <p:nvSpPr>
            <p:cNvPr id="22" name="Text Box 7"/>
            <p:cNvSpPr txBox="1">
              <a:spLocks noChangeArrowheads="1"/>
            </p:cNvSpPr>
            <p:nvPr/>
          </p:nvSpPr>
          <p:spPr bwMode="auto">
            <a:xfrm>
              <a:off x="7524328" y="3068960"/>
              <a:ext cx="20882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smtClean="0">
                  <a:sym typeface="Symbol"/>
                </a:rPr>
                <a:t>Birthday paradox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55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"/>
          <p:cNvSpPr txBox="1">
            <a:spLocks noChangeArrowheads="1"/>
          </p:cNvSpPr>
          <p:nvPr/>
        </p:nvSpPr>
        <p:spPr>
          <a:xfrm>
            <a:off x="-252536" y="44624"/>
            <a:ext cx="9865096" cy="1224136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300" kern="0" dirty="0" smtClean="0">
                <a:solidFill>
                  <a:srgbClr val="009900"/>
                </a:solidFill>
                <a:ea typeface="+mj-ea"/>
                <a:cs typeface="+mj-cs"/>
              </a:rPr>
              <a:t>Some Practical Issues</a:t>
            </a:r>
            <a:endParaRPr lang="en-US" sz="3300" kern="0" dirty="0">
              <a:solidFill>
                <a:srgbClr val="009900"/>
              </a:solidFill>
              <a:ea typeface="+mj-ea"/>
              <a:cs typeface="+mj-cs"/>
            </a:endParaRPr>
          </a:p>
        </p:txBody>
      </p:sp>
      <p:sp>
        <p:nvSpPr>
          <p:cNvPr id="111" name="Text Box 7"/>
          <p:cNvSpPr txBox="1">
            <a:spLocks noChangeArrowheads="1"/>
          </p:cNvSpPr>
          <p:nvPr/>
        </p:nvSpPr>
        <p:spPr bwMode="auto">
          <a:xfrm>
            <a:off x="179512" y="1258308"/>
            <a:ext cx="87849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600" dirty="0" smtClean="0">
                <a:sym typeface="Symbol"/>
              </a:rPr>
              <a:t> IV misuse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95536" y="1753072"/>
            <a:ext cx="82809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600" dirty="0" smtClean="0">
                <a:sym typeface="Symbol"/>
              </a:rPr>
              <a:t> Assumption made: </a:t>
            </a:r>
            <a:r>
              <a:rPr lang="en-US" sz="1600" dirty="0" smtClean="0">
                <a:solidFill>
                  <a:srgbClr val="0000FF"/>
                </a:solidFill>
                <a:sym typeface="Symbol"/>
              </a:rPr>
              <a:t>a uniform IV </a:t>
            </a:r>
            <a:r>
              <a:rPr lang="en-US" sz="1600" dirty="0" smtClean="0">
                <a:sym typeface="Symbol"/>
              </a:rPr>
              <a:t>selected as the starting point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95536" y="2226350"/>
            <a:ext cx="82809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600" dirty="0" smtClean="0">
                <a:sym typeface="Symbol"/>
              </a:rPr>
              <a:t> What if the assumption goes wrong (say due to poor randomness generation, incorrect implementation, etc) ?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395536" y="2924944"/>
            <a:ext cx="82809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600" dirty="0" smtClean="0">
                <a:sym typeface="Symbol"/>
              </a:rPr>
              <a:t> Problems if 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IV is repeated</a:t>
            </a:r>
            <a:endParaRPr lang="en-US" sz="1600" baseline="-25000" dirty="0" smtClean="0">
              <a:solidFill>
                <a:srgbClr val="FF0000"/>
              </a:solidFill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683568" y="3420289"/>
            <a:ext cx="82809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600" dirty="0" smtClean="0">
                <a:sym typeface="Symbol"/>
              </a:rPr>
              <a:t> In the CTR and OFB modes, 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the same pseudorandom stream </a:t>
            </a:r>
            <a:r>
              <a:rPr lang="en-US" sz="1600" dirty="0" smtClean="0">
                <a:sym typeface="Symbol"/>
              </a:rPr>
              <a:t>will be generated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1043608" y="3882534"/>
            <a:ext cx="78488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1600" dirty="0" smtClean="0">
                <a:sym typeface="Symbol"/>
              </a:rPr>
              <a:t> Two messages </a:t>
            </a:r>
            <a:r>
              <a:rPr lang="en-US" sz="1600" dirty="0" err="1" smtClean="0">
                <a:sym typeface="Symbol"/>
              </a:rPr>
              <a:t>XORed</a:t>
            </a:r>
            <a:r>
              <a:rPr lang="en-US" sz="1600" dirty="0" smtClean="0">
                <a:sym typeface="Symbol"/>
              </a:rPr>
              <a:t> with the same stream --- serious security breach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683568" y="4365104"/>
            <a:ext cx="82809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600" dirty="0" smtClean="0">
                <a:sym typeface="Symbol"/>
              </a:rPr>
              <a:t> In the CBC mode, the effect is not that serious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899592" y="4869160"/>
            <a:ext cx="82809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1600" dirty="0" smtClean="0">
                <a:sym typeface="Symbol"/>
              </a:rPr>
              <a:t> After few blocks, inputs to F will </a:t>
            </a:r>
            <a:r>
              <a:rPr lang="en-US" sz="1600" dirty="0" smtClean="0">
                <a:solidFill>
                  <a:srgbClr val="0000FF"/>
                </a:solidFill>
                <a:sym typeface="Symbol"/>
              </a:rPr>
              <a:t>“diverge” </a:t>
            </a:r>
            <a:r>
              <a:rPr lang="en-US" sz="1600" dirty="0" smtClean="0">
                <a:sym typeface="Symbol"/>
              </a:rPr>
              <a:t>(blocks of m are also </a:t>
            </a:r>
            <a:r>
              <a:rPr lang="en-US" sz="1600" dirty="0" smtClean="0">
                <a:solidFill>
                  <a:srgbClr val="0000FF"/>
                </a:solidFill>
                <a:sym typeface="Symbol"/>
              </a:rPr>
              <a:t>part of the input</a:t>
            </a:r>
            <a:r>
              <a:rPr lang="en-US" sz="1600" dirty="0" smtClean="0">
                <a:sym typeface="Symbol"/>
              </a:rPr>
              <a:t>)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251520" y="5445224"/>
            <a:ext cx="87849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600" dirty="0" smtClean="0">
                <a:sym typeface="Symbol"/>
              </a:rPr>
              <a:t> Solution against IV misuse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547936" y="5877272"/>
            <a:ext cx="82809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600" dirty="0" smtClean="0">
                <a:sym typeface="Symbol"/>
              </a:rPr>
              <a:t> Use CBC mode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539552" y="6309320"/>
            <a:ext cx="82809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600" dirty="0" smtClean="0">
                <a:sym typeface="Symbol"/>
              </a:rPr>
              <a:t> Or </a:t>
            </a:r>
            <a:r>
              <a:rPr lang="en-US" sz="1600" dirty="0" err="1" smtClean="0">
                <a:sym typeface="Symbol"/>
              </a:rPr>
              <a:t>stateful</a:t>
            </a:r>
            <a:r>
              <a:rPr lang="en-US" sz="1600" dirty="0" smtClean="0">
                <a:sym typeface="Symbol"/>
              </a:rPr>
              <a:t> OFB / CTR mode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33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4" grpId="0"/>
      <p:bldP spid="25" grpId="0"/>
      <p:bldP spid="26" grpId="0"/>
      <p:bldP spid="27" grpId="0"/>
      <p:bldP spid="28" grpId="0"/>
      <p:bldP spid="30" grpId="0"/>
      <p:bldP spid="31" grpId="0"/>
      <p:bldP spid="32" grpId="0"/>
      <p:bldP spid="3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[1] </a:t>
            </a:r>
            <a:r>
              <a:rPr lang="en-US" altLang="zh-CN" b="1" dirty="0"/>
              <a:t>Jonathan Katz, Yehuda Lindell</a:t>
            </a:r>
            <a:r>
              <a:rPr lang="en-US" altLang="zh-CN" dirty="0"/>
              <a:t>. Chapter </a:t>
            </a:r>
            <a:r>
              <a:rPr lang="en-US" altLang="zh-CN" dirty="0" smtClean="0"/>
              <a:t>3.6.2, </a:t>
            </a:r>
            <a:r>
              <a:rPr lang="en-US" altLang="zh-CN" dirty="0"/>
              <a:t>Introduction to Modern Cryptography, 2nd Edition, Chapman &amp; Hall/CRC Cryptography and Network Security Series, 2014</a:t>
            </a:r>
            <a:endParaRPr lang="zh-CN" altLang="zh-CN" dirty="0"/>
          </a:p>
          <a:p>
            <a:pPr lvl="0"/>
            <a:r>
              <a:rPr lang="en-US" altLang="zh-CN" dirty="0" smtClean="0"/>
              <a:t>[2] http</a:t>
            </a:r>
            <a:r>
              <a:rPr lang="en-US" altLang="zh-CN" dirty="0"/>
              <a:t>://drona.csa.iisc.ernet.in/~arpita/Cryptography17.html</a:t>
            </a:r>
            <a:endParaRPr lang="zh-CN" altLang="en-US" dirty="0"/>
          </a:p>
        </p:txBody>
      </p:sp>
      <p:sp>
        <p:nvSpPr>
          <p:cNvPr id="9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8507395" y="6398261"/>
            <a:ext cx="514400" cy="26813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23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14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-324544" y="44624"/>
            <a:ext cx="9865096" cy="64807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300" kern="0" dirty="0" smtClean="0">
                <a:solidFill>
                  <a:srgbClr val="FF0000"/>
                </a:solidFill>
                <a:ea typeface="+mj-ea"/>
                <a:cs typeface="+mj-cs"/>
              </a:rPr>
              <a:t>Fixed-length</a:t>
            </a:r>
            <a:r>
              <a:rPr lang="en-US" sz="3300" kern="0" dirty="0" smtClean="0">
                <a:solidFill>
                  <a:srgbClr val="009900"/>
                </a:solidFill>
                <a:ea typeface="+mj-ea"/>
                <a:cs typeface="+mj-cs"/>
              </a:rPr>
              <a:t> </a:t>
            </a:r>
            <a:r>
              <a:rPr lang="en-US" sz="3300" kern="0" dirty="0" err="1" smtClean="0">
                <a:solidFill>
                  <a:srgbClr val="009900"/>
                </a:solidFill>
                <a:ea typeface="+mj-ea"/>
                <a:cs typeface="+mj-cs"/>
              </a:rPr>
              <a:t>cpa</a:t>
            </a:r>
            <a:r>
              <a:rPr lang="en-US" sz="3300" kern="0" dirty="0" smtClean="0">
                <a:solidFill>
                  <a:srgbClr val="009900"/>
                </a:solidFill>
                <a:ea typeface="+mj-ea"/>
                <a:cs typeface="+mj-cs"/>
              </a:rPr>
              <a:t>-secure SKE from PRF</a:t>
            </a:r>
            <a:endParaRPr lang="en-US" sz="3300" kern="0" dirty="0">
              <a:solidFill>
                <a:srgbClr val="009900"/>
              </a:solidFill>
              <a:ea typeface="+mj-ea"/>
              <a:cs typeface="+mj-cs"/>
            </a:endParaRPr>
          </a:p>
        </p:txBody>
      </p:sp>
      <p:sp>
        <p:nvSpPr>
          <p:cNvPr id="4" name="AutoShape 2" descr="data:image/jpeg;base64,/9j/4AAQSkZJRgABAQAAAQABAAD/2wCEAAkGBxQTEhQUExQWFhUXFxwYGBUYGBgcGhkcGBkYFxoaGRgZHCggGBwlHhwYITIiJSkrLi4uHR8zODMsNygtLisBCgoKDg0OGxAQGy8lICQsLCw0NC0tLCwsLCwsLCwsLCwvLCwsLCwsLCwsLCwsLCwsLCwsLCwsLCwsLCw0LCwsLP/AABEIALkBCAMBIgACEQEDEQH/xAAcAAEAAQUBAQAAAAAAAAAAAAAABgIDBAUHAQj/xABDEAABAwIDBAcFBgQGAAcAAAABAAIDBBEFEiEGMUFRBxMiYXGBkTJSobHBFCNCktHwQ2Jy4TNTY6Ky0hYXJXOC0/H/xAAaAQACAwEBAAAAAAAAAAAAAAAAAwECBAUG/8QAMREAAgIBAgQDCAEEAwAAAAAAAAECAxEEIQUSMUFRkdETIjJhcYGhwbEGQvDxFBXh/9oADAMBAAIRAxEAPwDuKIiACIiACIiACIiACLEq69rNPad7o+vJYEj3yHt9lvug8O88VzNZxWjTbN5l4L9+A2FMpbvZGfNiLG6XueTdVjur3n2Whve43PoN3qrbIwNwVS83qOPaqz4Gor5dfNjlXBdihz5Dvk9BZedUfff+Yq4i5s9XfN5lNv7l/oWnU4O8uPmV6Yj77/zO/VXES1dYt+Z+ZOWW7SDdIfPX5qptdK3eGu+BVSLRXxLVVv3bH99/5Iwn1SL0WKsPtXYe/wDULOa4EXBuOYWnkja5YdnRHsEj5enFdrS/1DLpdHPzXp/oq6Iy+HZklRauixgHsyDK7n+E/otovS0aiu+PNW8ozThKDxJBEROKBERABERABERABERABERABERABERABERABaqtxDN2Yje+944a2sO/vVjEKzrT1bCcoPaPA9w7vmq4IsosvMcV4zyt00P6v09fI1V1KK5pdfAopqYN7zzVOJ1jYYnyv9mNpcbb7NF9FkrWbSUBnpZ4gdZIntHiWkD4ry8cSmufo3uNzl7kPk6TQfZg/M/6BqxJOkqX8McY8cx+oXNYpnud1bWSOkGhjYxznAjTcAt1R7IYjLupXMB4yuaz4E3HovSy4dpq/iwvq/VmjnpS6EqPSTP7sfof1Wx2d6RzLUx080bQZTla9pOjrXAcDwNt91oKPoqq3f4s8MY4hrXPPzaFJ8A6MKenljmdLLLJGczc2VrAbb8rRf1Ky2/9fGLWU3jtnr236dfmLnOLW0SdojQi4IoKL7abWii6tobnkkuQCbAAaEm2vFShR7anY+CuyGUva5gIa9hAIB3ixBBHkn6Z1Kxe1+H/ADBK6kLk6R5j+GP8p/7Kg9Ikt9YoyO64/VUYj0VStJ6mqDhwEkZv+Zht8FGq3YvEI9eqbJ/7bh8nWXerp0NnwuP32/nBpVsevIS6LpBYSBJFlBNi4OvYHS9iF0HDcWMZa13aj3A8Wjn3hfOkFHUSTspzDIx5cA4OY4ZRfUnu713uJnZF+W/6qupzoZxnS8N5zvlNbEJxuTTWxNIpA4BzTcHUFVKIYbiBgfYkmJ28e6eY7ualzXXFxqCvR6LWQ1VfMuvdeBzrqXXLDPURFsEhERABERABERABERABEVptQ0313G3pogCsO8lUoV0hbRshgdlfYgE3BsQbaWPBW6ba5xhjeTvY0mw3EtuVDZOCaVEzWNJcQAodh21XX9fALlzCO2NOy4aA8Sbhw4aWUD2021c4iOImR7tGsbclx4WA1KkvR1srJTQOdKCZpXCSTkLCzWDuA9Tdc/ids4UNV55ntss/X8DqIrnzLoiX0MOULJVpsltDoeSrzheAkpJ+91NMm28lSEIiqVLfUi9wACd5tv8AFXLIilgERFABFbkmA3qpj7hTgMPqVIiKAPHMBWsqowDototdXR2N+aZW9xtL941ssSqa5UVEtt6xxKtCTwbcF+YAiy2eyuJ2P2d53axnmOLfLh3eC1F1i1L3MLXt9phBHl+7ea2aDUvTXKXbv9BN1ashg6QixsOrGzRtkbucL25HcQe8G4WSvcpprKOKERFIBERABERABERABRHEA8R/d9rkTx7/ABKlyhmIVJjaRqcpIB8DZUl2LROU7YYXVSuvMzq4Gm7nF3tDi1oHErKxDHmxx3BAaBp4W0C123FdNUHqo8zr6EgEgDiSd3P0Xm0DGMp7mNjrM7LiN+lgb+SsQb7ovhJdLWTWDn9iJpaAQ0auduvqdL8l1HAsVDpTGCD2brj2IY4+KSOONjpHOYOw0XPZbvA8rKPUO2lTTVvXyxvYwjIWOa4aX3i/G6rlZwSfTlVSNeNRrwPJRp07WyOjDgXNsdOR42UBxHpVYYz1chJy3sLkrnVDt1UsmlmYWXeAPvGk9kEkAajmbrncQ4dHVQzFYn49PMbVd7N4fQ+kYqkW1/f71VFRiDWgkkBo3uJAA7ySdF88VXSjXOBAka082saPncqMYnjs9QbzSvf/AFOJHkNy41X9O2t+/JJfLL9Bj1EM7Jn0RinSRQQ3zVDXkcIgX+V26fFRur6bYB/h08j+8uDfhquICFxGY9kczpfw5q2QOZXUr4BpIfEnL6v0wJd0n0O1QdOTL9ukcBzbKHfAtCkOEdLmHzWD3uhJ4SN0/M24XzpZveqVNnAtHPpFr6N/vJCtkfWb66OZofFI2Rh3OY4OB8wVcw+r1ylfKeH4pNTuzQyPjd/KSPUbj5qcYF0qVEbgahjZW7iW9l//AFPoFytRwC2KfsmpLyfobIamDjyzPoN1QFdzLj9f0uwBgdDE97zwfZrR4kXJ8lBNoukWtqszXy9Ww/w4btHm6+Y+qy0cB1VnxLlXz9P9C7LK49Hk7ntBt7RUpLZJ2l7d8bO24HkQ3d5lQDGOmZpP3NNp70jreeVo+ZXI2scRm9lvM8fDmrLg3hc/Bd7T8A0tSzNOT+e34X/oh3y/t2J/U9KtQ7+HB+R//wBiu0PSeQfvYdP5HfR36rnWYch8f1XmnfdbHw3StY5F9solai1f3HdcK2+opQLyiJ3KQZfjuUhdUse3MxzXA8WkH5L5pabaquOdzfZJHgSPksFnAq28wk1+fQdHWSXVH0SzpFp8MjMc7XvcXZmNjAvY+0SSQBr810nCMSjqYI54jeORoc02sbHmOBG5fGLmPkJNnOIuSdTYDnyX2BsZhn2agpYb3LIWAnX2iAXaEAgXJ3i669Ffsq415zhGayXNJyN0iImlAiIgAiIgAiIgAoxiLPvZAB2dPUjVSZ7rAk7hqtIdxcd7iSqTeC0VkgW0Tw1rgeS5LtFjwdDHGNS2R3PVocHAeHCy6dt6/sv8PouGOgfJKWMBc4vIDQOJNlZEHSdl6kVM09W4a3EbNDyzPPjq1SLq85DbZr8C2/wUk6MNgG09CWVQzPldnLb+xoBYEbipdheAxUrnFty14sc2uXuBtuIXK1Ghnbfz8238GiNyUOXBbwTAaOki7EcTcwu92Vt3G2pK4nt5gVDUV0gph1VmAuyewXEuF8vC9uC6ftTOxkbg14y247x+9FybB25pZpd4e4Na7XtBt7kd1zbyK16mx1UtrZroUqjzTwzneJULoZHRu3tNtN3j4KzAbEG17a93mpP0g0uWZj+D4xrzLSQfoovG290+iz2kIz8Rc44bRXLKXEkm/wC+C8yhU8dVUE4pg9K8LV5deKSTxzV4CrgHzVsqrAuPjIDSdzhceFy35gryE63Iv3LLxGGzKfvjv/vefqsJqF1AuySF2rv34Ki68BRSRgWXtu75rxhVR/fr8lBJQQr1DTdZIxnvOAVpzfVb3YmkMlS3TRgLvoPml2zUIOXgi0VmSRNfsbGsLGNDRa1gO74rr/RRignwynAcC6FvUvAdmIMfZGbsjKSADbWwI1O88yqKQtF1PehrA309JLI5zSKiUyta29mtsGi9x7RtquZwyxycsmrVRSw0T9ERdYxhERABERABERAGDiz7NA951vTX6LW1b+zZe7Ty5XROsbWeCeAvktf4rR1mKC2/VLfxDEtiE9INUA1/f/8Aii3R21jGGdwGdzyQeQB4ed9ys9IWLh7urabucbfRax1f1UbI2mw3abyr4KHe8B2nB0BBFtT4b/BZ2NbTsbGdQFxLBMRqALtjsPeebX8tT8FtJqR8/wDjvLm+4wkA/wBR3nwFllt1dVfV+Q2NMn2MOeqdWSulkv1AJDGagSEXuTbez57uaz423sAOXgP0VwQ6gDQDcLWAAvZZ2HUfPVcHU6qVj5n07I3V1qCwupo9ucIM1JmaLuiOa3HL+L9fJcn3L6O+zdnX0XHNuNlzTyGSMfcu/wBh4g9y2cI1kWvYy+3oI1VOPfRF145eFeXXeyYivL+9fC69DV7r3o1p3KQyVNboR+v0XtLSOke2MDtOcB4X/d1fBbGNO1Id3Jv6uUy2HwIt+9kb23aAH8IO+/eVn1V0aa3N9S1cXOWEWtscJb9mY+Mf4QDT3t9m/qAoIF3arowWEEAgggjuOllyDaTBXU8hsCYyeyeXcVg4bq1ZHkk9x19eHzI1IXuVUhVtHJdZeBnAZ5+vgq8t/wBdUfHobkeFwT8FXE5jRcjM7gOHnz8FOCOZHkkFmgnQn2R3c10ro+wjqo8zh236nmBwH1UZwHBnveJpx3taRx4E8h3LpmBxaarh8W1a5PZw+5t0tLzlleLtswronR6f/Tqf+k/83LnO0klma/uy6N0eNthtJfjEHfmJd9Uvgq+Jl9b2RIkRF3jAEREAEREAEREAauslLMzZGF8R/Fa9r3NnAai3NRXGcIpJASyZ0W/S2Zv6hT5azEsAp579bE0k7yLtd+ZpB+Kq4k5PmzHtmWxzlzq2J5/htDZC5x4DKBc35BdC2q2Hp6CCmdEM0heRJM+5e8luYdzGix0Fl0HCNhKCmkEsVM0SA3D3ufI5p5tMjnZfKywulKnzUWbiyRpHndh+BStSs0yXyL0v30cqC3OG02YX1WnAUqwaOzV5K6eInahDmMd1IAVscNjYTYuAPJUVEZJ7IuVq4Ng55pc8s5haDoGavcPHc1IThNPnlgpN8nYnMWFtcNCFrsW2VEjSNCCLEHULS4rs9WUtnU9RLIwbwcpcB4WF/JWYMerWtvnY8cbgg/VTVorprnommvJr7CHau780QjaPormaS6mAd/pk/wDEk/NQatwOpiJEsErT3sdb1GhXdDtRVb30+Yc2kH4XuqRtsAbSQvHcWu+Vl2Kddrqliyvm/kVKiqW6eDgrBLuDXeGUrNotnKqY9mF/i4ZR8V3an2uozq5uTy/sthHtLh+8vHn/AGU2cZvS2pf8/oX/AMaC7+RzHZzo9cwh7xmeO7sg93PzXRcK2ayjUHv33Wxbtrh7d0rfRVf+PKH/ADh6LjajU6u95lF+Q+GIL3UUTYKSNAfRRrGdjXPv2bg8CNFv5ukehG55d4AlYn/mdTk2bHK48g0/oqUw1kXzQg/IJWJrc5jiHRfNc9Xp3G5Hqta/owrx+Bh784+tl0/EOkVzgRHSPvzeQ0fFRSr2nr6kOyvZCwGxDbk6Lv6a3iUlvFL6iXGkjTOjqdus0kMY4nNmPoNFnUcOH0ZBBNRLwNrgH+Vo089VqZQ97pTLI9+QDffVxOgsN/8AddJ6OthxFGypqWds6sYfwg8SOfyTtZbKmrmvn17R2z+/qRUoyl7q8zTwRVcrg58JhjO64N3Dy3KaYfTWYO5baqqmg2HoqZ5W5b6bl5q3Uu3GI4R064KJA9uKnKx3cCu17O0ZhpKaI744Y2HxYxrfouH4zF9praan/wAyZrSDpdoN3f7QV38Bep4TW40Zfc5utknZhHqIi6hjCK0+doc1hPacCQO5trn4j1V1ABF4CvUAEREAEREAFrdpaHrqWeO1y6N2UDfmAu34gLZIoaysEp4Pn+gGYg8D9VLKcWGixcUwsQVc0drDNmZbk7tDduA1Hkr8Tl4jVLlscH2PQUyWE/EzKKcB1yttFUg8VGyNVsoH6LJOPcq9zexVJ53C1OM4Lna+SADNrdnveF9xVbJiFlQ1CiqydE+et4f4YqdSkiO0EsbowHXY/UFrgQdOV+9Y84YJIxmGrg0HxupoHB28NJO9rgC0+u496tVuGUM2VklOxrswsQ0Nc0jXsubqN3Bep0XEIaiOOkl2/f0MNkXF7ojlRStLeBUcfh7OvjHZ7TuW/fzXUKjZqkO7Oz+mV9vQkrVzbG0BkjN5S4PuD1snInnZdHKXcW5cz6ETrcNZYgNaPABR+ip4zUxNcG6l2hG+zHFdYqtk6TW7pfASu/W61kWyuHfaIrRG4DibySG9hxu4+inKWxXKbzgi1bSMDTYAeAt9FqMFcz7Q67how/MLqtVgNAAbwg9xc+3pmVnCWUbZH5KeJmVoGjG8zxtqjKSwH2OWYxM0kiMF7jua0Fx9GglZeHbHVxp22gbHmu4vkkaB2t2gJdutwXRsWxsRg9W1rT3NAPrZYmG1L6mCPXKwAhx8HHQd5VLdRCqvnm8JAouTNBsnsFSMAlfmmkY/M95uIy5vs5GDeBu7V1vMdxgeyNPoqMfxlkLMkegAtooSKt0j73Nl5Sydmss9rZ07fT18TdVBQXzN02puserxDKFiST5QtNi9dlY5xNrBMro5pDXZhZZvui6kNTir5jqymiOv+pKcrdP6RIe7Tmu2qEdEOBmmoGveCJKk9e4HeA4DID/8MvmTxU3Xr6a1XBRXY5M5c0mwiImFCK4lVuFeNNGRAX55iSfp6LJxXamOJpOl/H6LEZOH181xozKzXdcC5/5fArLx/EYIGlxDAbby0aJefeZZ9DN2Zqny07JHixeXOAtYhpcctxzstotXsxO59LC917ubm1BBsSS3Q7tLLaJhUIiIAIiIAIiIAhvSHh3ZZUtGrOy/fq1x0Pkfn4KLMdxXV6mBr2OY8Xa4FpHMEWK5NXUrqaZ0D9w1a73mncfp4hed4xpWmro/c6WjtyuR9UZMQWWxYEb1kxSaLgPc2mVmXhlVrOvC5VwQ2Z9PVLYNma4WcAbbjxCjD3FpuFkU+IA6X1UOG+Y9V5kNKXU31RG+14+2OW4/FainkeJ484c2194O/KVkxVpbxPisyLE777HxXRp4vfWsTSkvJ+n4M0tL3iU11UAN60uF1wNVa+uQn5Lfyvhd7TAb9/6KzT0dKx2ZsQa4jU6/qti45Vj4H+PUT7CfgY+I1wAJWmwOrL5ZQwFxyjdfiSpK+WBv8NpPfqsSfHGtBy5R4ABVlxvKxXW8/N+nqWWmkyzJgubWd+Ue63f68FiYxjbIY+rjAa1ugA4f371psU2iJvYqEVlc+peWsJy3s5/DwBSFC/Vy573svskMajV03ZnVGImeQ21A3ngO7vWbCcrdN6xqSmbG3KP2Umlsmy5X7sehOFFc0iqaX1VvZfBjiVcyA3MMf3kxtplBAy35uPZ52zHgtVVVL3ubHEC6R7g1rRvJOgA/fiu8dH2ygw+mDHWdO+zpnjcXe62/4W7h68V1NDpt+dmS+3OxJ2tsLDcF6iLrmUIi8c4AEk2A1JQBzPDa1gqqphcWn7RLY2/1HfVSOLDKXN1krjM8atz3LQeYaBb1XPmgBpe72iS7NxJcSdT33U32MoxKwvecw3Butu8pEHlsbPoSXB6oPZpvaSLWtYXOXytp5LPVqGna32QB4K4U8UeoqQ7WyIAqREQAREQAWk2qwEVUVhYSN1Y48/dP8p/vwW7RVnCM4uMujLRk4vKOMRyljjHIC17TZzTvB/fHcVmtfyU42s2YZVNzNs2do7L/AHv5X23jv4X07+aulfC8xStLHt3tPzHMd43ryuu4fKmWY9Dq03qxfM27JFV1iwo5wVcDlzMY6jjIc/TesKpp76g2PAi6ulyodLZXjlPYhmPFibo9JBoPxAaLOixRjtxHqtZUuzLSz0+vyIKeqYy3exTmfYmJqu8+qturCPxKHuL7WD3WVp5k95ylaWL7lXc12JNV4pa93KP4hjw1s654AalYD6S/tFx8SqoqZrdwAWquiqHzEyubMRwkmPbu1nuj6rZ0zGsaA0WAVtUTTgbymylzbdvAVGWHnuZEs9gtNXV99G3JJsALkknQAAak9yomqnSPbHG1z3vNmsaCS477WG/5LsHRz0bClLamrs+ptdrN7Yb8j+N9tM24agczt02jzuytlr79Sros2DNK0VVU0faXjsNOvUtPDlnI3nhuB1N+jIi66SSwjK3kIiKQC0O1VY5tPLl3n7sHTQuGpPgOC3y0VS0SQSh/+a8fleWj4BQ+hKOZYgB1ZA4WNvDgpL0f44xjSwuHhf4q1WYZEHxgnRzrW8iTr5KZw0NNK0NMMbg0aXY3Tw0SYxx1L52Em0MQ4380ftDCBcn5KzNshRuIJgaLe657fUNcAViVvR/Qyb4iPCSQfDMnblNjVUu132nEIYYASAXOfbc1gBBJ8XZdEW72Y2QpaB0joGEOlIu9xLjZu5oJ3C5J7zv4IpIJEiIgAiIgAiIgAtVtBgENWzLILOF8sg9ppPI8R3HRbVFEoqSwyU2nlHG8c2fqaMnMDJHwlaCRYa9sb2H4d61sWIX8OC7qQovjOwdJPdzWmF5/FF2QTzLPZJ8lyb+Fxk81+TNler7SOb/aweKdeOa2+IdHVYwkxPimbwBJjf6EFv8AuCj1bhVVFpJSzDU6hucad7Lrnz0NsOsTQroPuZLpgseaQdy1MmIsabOu08naH0KHEmcwk+ymuxbmj4mYvFgPxVg4hWW4pnOVgLzyYC469w1KvGix9EQ7UjZvcAsWWcBX6XZ/EJ7dXSS2Ogc8Bg8y8i3opFhPRHVSEGqnZE33IrvfblmIDWnycttWgsfUz2XJ9yDVeJNbxHiVt9n9ha6vs4M6mEi/XS3Fxe3Yj9px377Dv3X6/s/0eUFIWubCJJR/Fl7bgdNWg6MPgApWujVo4Q3e5mlZ2RGdkNh6XDxeJuaYizp36vcN5A4MbfWwt33UmRFsFBERABERABQzbKCaJr3xgujLw/s3u02s67RwO++ut7qZooaySng5S6ozsDge0CHNvx5juuFscEx8NfYktPJ2nz3qjFcLbS1rGNP3cgLmtP4DmsQDxA4ct3JT59BE9ga5jHNtuc0H5pfJkY57GI/HGAX3+awW7Vx3tZX37JUp/hkDkJJAPTMsar2Mo8pIjcy2t2PeCQNbau1V0mL2MWbakyzxQRDtOeL7x2QQXE9wF0W8wfBKaC74I2tL7Ev1c5w4DO4k5e69kViDZoiIAIiIAIiIAIiIAIiIAIiIAtS07HAhzWuB3ggEHxBWBJs5Ru9qlpz4wxn5tW0RGANYzZ2kFrUtOLbrQx/9VsGxNG4AeACrRABERABERABERABERABERABERAGh2swR1QxjoyBLE67LmwINszSbG17A+IHesWmx2SOMdbBKwjfdpO7vbdSheFVcd8k57EWj20itcub6rAr9rnTAxUo6yR2gDeF+JP4R3mwUqKu0m/yU4DKK6CEsijYTctY1pPMgAXRX0Uk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5" descr="data:image/jpeg;base64,/9j/4AAQSkZJRgABAQAAAQABAAD/2wCEAAkGBxQSEBUUEhQVFRUWFxQVFRYYGBcXFRgUGBcXHBkWFxgbHyggGRwnGxoVITEhJikrLi4uGB8zODMsNygtLisBCgoKDg0OGxAQGywkHyQ0LCwsLSwsLCwsLCwsLCwsLCwsLCwsLCwsLCwsLCwsLCwsLCwsLCwsLCwsLCwsLCwsLP/AABEIANkA6AMBEQACEQEDEQH/xAAcAAEAAgIDAQAAAAAAAAAAAAAABgcBBQIDBAj/xABNEAABAwIEBAMEBQUKDgMAAAABAAIDBBEFEiExBgdBURMiYTJxgZEUI0JSYjM0obHRCBc1VHJ0gpKU8BUkJVNzoqOys8HD0tPhY5PC/8QAHAEBAAEFAQEAAAAAAAAAAAAAAAYBAwQFBwII/8QAOxEAAgEDAgMFBwIFBAEFAAAAAAECAwQRBSEGEjETQVFhcSIykaGxwdEUgTNCUuHwFiM08SQVYnKSwv/aAAwDAQACEQMRAD8AvFAEAQBAEAQBAEAQBAYugF0ABQGUBglAMyAXQGUAQBAEAQBAEAQBAdc7y1pIBdYE2Frn0FyBf4hAaKqxOp8SOOOFjDITYySZiGtF3OMcYNxs32xYvG/UD0Q1k7Z2Ry+E7OHu+rzgtDQPMc1xYkhve59CgNygCAIAgCAIAgCA4SyhoLnEADUkmwA7k9FTIITjvNGip3+FE51XMdoqdviG97WLh5b76Ak6eovSUoxWZPC8wap3E+NVP5CgipG9HzyZ3bD7Isb3N/ZtpZaqvrllS/nz6I9qnJnB+BYxMT42K5ASLshgaPKLey/QtJ1WrqcVUltCDf74+xcVBg8vi8kzYhXSO0APilmg2Fh8VgVOKa7fswSPSooz+9xH/HK/+0O/Yrf+qLrwRXsYj97mP+OV/wDaHfsRcUXPgh2ETiODq6K30bF6lttAJWtlaGdrE77arMp8Vte/Tz6P/s8uh4HJr8eph5ZaatAvo9ohkcM1xYizbkXGpsNFsaHElrUeJ5j81/n7Hh0ZHY3mjLTkDE8PnphsZWWmivruRtsLam9z2W4oXlCv/CmmeHFrqTbA+I6asbmpp45RYGzT5hcA+Zh8zTqNCFkN4PJtUBlVAQBAEAQBAYKA0FV4gxBhD2ZBGS8FpuyPUaPzWaXvydDcRu2QHHCanJO6JzmTSPJLpGG7hYEgSs18NoGjdbG/ckkCRIAgCAIAgCpkHXLMGtLnEAAEkk2AA6knYKoK7xnmQZpDT4RCaqYOyPmcCKaPcFxdpm17aEAkE9ce4uqVvHmqPBVRb6HiHBE9Yc+LVb5u1PETHTtFwbWFi/UbkAqJ3vFEntbRwvF/gvxo+JKsJwWnpW5aeFkQ65RYn3nc/FRu4va9x/Ek2XlFLobALDkezKongBMgIAmSgQBMoqcXNuCDsdCOhHZXIzkt0yhEsW5d0czs8bHU0utpYCY3XItew0/QOvdbq11+6obN8y8GW5UkzxjEsXwyxly4lStNnOaC2razvbZ1gD3uTuFLLHXba5xF+zLzMedJom/C3F1LiEeemkuRo+NwyyMPUOaf1i49Vu8otm9ugMoAgCAIDBQGjw/hqFuZ8kbHvc4m7ryENBORuZ9ybN79SelgANzBA1jQ1rQ1o2DQAB10A03QHYgCAIAgCA0PFfFNPh8XiTu3sGRtsZHuOwa3r79lTZAr9mE1uMkS4i409ISHR0TLhzgDoZiddwDY/JqjWpa/ToZp0N5ePcvyXoUs7snOG4dFBGI4WNjYNmtFh7/U7aqE1rirWk5VZNvzMlRSPPj2PU9HH4lRK2NvS+riddGtGrjodles7Gtcz5aUc/RFJTUSvzi2I4y4Cka6iow5pdO42leAfsenoNNBd3RSJW1jpkG6rU6nh3Is80pvYtCIWAF72A1O59SojUlzSbRkLPec1bKhAEAQBAEBHuNKSskgH0CURTMeH2da0jQD5CTt/wA7bhbfSqtrCbVzHMWsZ8PMt1FJrY0HD/MQCX6Nicf0SoGmY6Qv9zr6Xv7vXotld6GpQ7azfNHw70eI1X0kT2N4cAQQQdQRqD7lG5RlCWH1L2zIrxJwNFO/x4HGlq2kubPHoS4/faLB19vid1u9O12vbtQn7UfPu9C1Okn0OPDfHc0EzaLGGiOYkNiqWi0E+m5dYBrr26AajQdZ7a3dG6p89N/kxnHGzLHY66yEeDkqlQgCAIAgCAIAgCAICI8e8ZtoGNjjaZquby08A1JJ0zu7NB+fzI8znGEXKTwkMZI9w1we/wAY1uIubPWPylun1cDRqGRja4N9fl1Jgur67KvmlR2j3vvZk06WN2TCedrGlz3BrWi5c4gADuSdlHIUpTlyxTbZfykVbxnzejjzRUIEj/M0zO/JtO12D7fXXbQbqWadw05YncvC8F9yxOt4EFwLiek8X6RiUdRWVBJ9pzPBA6Wadz+jbTvILmxq9n2VtJQj5LcsqSzmRY2Hc46E2D45oRfKPK1zQ0AWPlN7egHRRmvwxc5zCSl69S8q0Sb4NxDTVYvTzMk62B8w97TqPktFc6fc0NqkGi6qkX0NosFnoLyVCAIAiB48SxSGnZnnkZGz7ziAL9h3OhWVQtKteXLTi2eXJIguL84aGI2iEs5G5aMjfm7f4DqpBb8MXE96klH5lp1kQ3HOasFZH4dThrJG9Lzm4PdpEdwdTseq3VpoNS2lzUq7X7f3LUqql1RH+G+P6ihkPgXNOSbU8rzI1rb7NeACD6gAa7FZ93pNC7j/ALi9r+pbHmM2uhdXCPMCkrmtAeIpiG3heQDmPRjtA8aHbXuAoXqGi17VtxWY+K+/gZMKqfU3mN4NDWRGKoYHsO192m1szT9k67rXWl3WtZ89N4PcoprBDsKxeowKSOnrHmbD3nJDUW88Gvljk/CAP2bWXQ9N1WnfR6Ykuq+5hzg4lsxSAgEG4IBBGxB2IW09TwdiqAgCAIAgCAIAjBHuNOKY8OpXTSauPlhjHtSSkeVo9O56BU6LcEQ4I4em8R2IV7s9ZM3RuuWCJ1iImtOx2v21HcmC67q/bvsKT9ldX4/2MqlTxuzt4u5h0lDdhd4sw08JhBINr+c7NG3rrssPTtCr3b5scsfF9/oepVUijeLONaqvd9c/LH0hYSIxY3BIv5j6nspzZadQtI/7a38X1MaU2yNErOPAugGZAd1NVPjcHxucxw1DmktcPcQqShGSxJZQLo5ec1fEIgxBzWvt5J9GtcdfLJ0aexGh9DvD9Y4eSXbW69Y/gyKdXuZbLSobKPK8MyDK8MqFVAgvMLmJHh4dFFaSpLdG/Yjvaxl1vsbho1OmwN1I9I0KV01VqbQ+b9CzUq42RQWNY7PVyGSokdI4k2ufK2/RrdgFPLe3pUI8tOKRitt9TXlyvFDCA91NhE8jc0cEr292xvcPmAq5B01FPJE6z2vY4dHAtcD8bFUe6wCf8E80p6W0dTmqIehJ+tZts4+0NNjr69FodR0Gjcrmp+zLy6MuwqtbFw0uIUeK0r2seJYpGlj23s9tx1bu0jTVQ+VC606spNYa6eDL+YzRoeEMXlwmrbhtbJnppPzGdwNwS6wge7b3dtOhAE+07UI3lLmW0l1X+dxizg4stcFZ55MqoCAIAgCAIDqqp2xsc95DWtBc5x2DQLkn4ICqOHWOxavdiUwd9HhJjoYySAbEh0zm7E3/AL6BRbiDU+xg7em/afXyRepU87s7uYsdeb+FPFTUQjzTy6+MAM2cDQnUZbWtr1C1Wiys/wCeDlVb28C5V5v2PnipcC9xaSQSbF3tEX0LvVT5dEvoYrOlAcmMJ219OqAszhnktW1LGyTOZTNc3MA8OdLrteMWy/EgjsgNrXchKhrCYqqKRw2a5jowf6V3WPwQFXY5gk9HO6GpjMcgsbHYtOzmkaOHqOx7IDXqoL05M8ZmaP6HO68kY+pd1dEPsnu5v6vcoTxJpih/5NNdepk0Z9zLTUPwZBFeYnFow6kztAdM85IWnYu6ud6NGvqbDqtzoum/rK2Je6uv4LVWfKj5nrKl0sjpHuLnvcXOcdy46krpcIRhFRjskYfU6FUGQgLq5M8to54xW1jM7SfqIjcNOU/lHj7QuNBsdzfSwF6RRBosAABsBoPkgNTxLwzT18JiqY2vB2ds9jrWDmu3BCA+WOOOF5MOrJKd5zNHmjfawfGdne/cH1BRMHn4SL/pTBHO6nkcQ2KQXyiUkZBJbZhOh0PuKx7rl7JuceZLqvLy8yqznYvaHBqrEKCWDFGMjla/6mSM28zR5ZdCbea/a46BQiV1b2d1GrZtuL95MyeVyW5uOV/Er5on0dVpWUn1cl95GDRkoJNzcZbnqTfqp3SqRrQU4PZmM1h4J0FcKGUAQBAEAQFa80619VLT4TAbGoIkqXD7FMw3Nz0zEfGwHVYt7dRtqMqsu7p69x6isvBKKGkZDGyONuVjGhrWjYNAsAuV160qs3Oby3uZsVhFS8+OIyBHRMJGa00p2uATkb6i4Lvg1S/heySTuZei+5Yry3wUy4qXmOYQFy8heCWyuNfUMa5jHZadrhf61pBMtrW8uw9cx0IBQF+gIAgIdzO4NZiVG5rWt+kRgugedCHdWX+64aW72KA+UZG2JBFiDYj1CA9uCYk+mqI54/bjcHD17g26EXHxVuvRjWpypy6NFYvDPq7Ca9tRBHNHfLKxr230NnC4uuT3VvKhWlSl1RnReVk+d+bXEBqsQe0H6uAmJgBuLg+d3vLh/qroui2StrWPjLdmJUllkKW3LZhAe7BKLx6mGHT62WKPXbzvDdbe9AfZ1HTMjY1kbQ1jGtY1o0Aa0WAA6aAIDvQBAVT+6HwoPw5k4Dc8MrQXHfw5AWlo/p+GbehQHzrG4g3G/TvfuEwu8H0/y6x812HxSutnbeKSxv52WFz2JBDrfiXNNZsv0ty4x6PdfuZlKWUarmDTupJ4MVgaS+ncGVAF/PTOJBuNja/6fRbbhrUGm7eb26r18C3Wh3ln0VU2WNkjCHMe1r2kdWuFwfkpqY53oAgCAIDrnmaxpc4gNaC5xJsA0C5JPQWVH4gq3luDVy1WJyA3qZCyEONyynj0aLdNR0JHl+cJ4ovOacbdd279TJox7yeFRFdTIPl3mNiJqMTqX30Ehjbto2Pyjb3E/FdX0qh2VpCHln4mBN5kRlZx5MsQH1fygaBgtJYD2HH453aoCZIAgMOQHxtxoAMSrANvpVTbtbxXoDTtQF9cq8fy4HK5xI+i+PqRezQ0yN03IFyPhbooTrVnnUoJfz4+Wxk05ewUPI++pJJOpJ3J7qbtY2MY4KgCA23CU7Y8QpHuNmsqIHOO9mtlaTp7ggPswFAZQBAVvz9qWtwZzSdXzQtb6uBL/h5WO+SA+ZUBcX7n2v1qoCdLRytbb3teb/8A1qJcV0cwp1PNr8F+g92i366lbLG+OQXY9rmOHdrhYj5KHW1aVGaqR6pmRJZWCM8nq1zI6jD5nEy0UrmMDjdxp3G8bhfdu/uBbtousW9WNWlGqu9GC1h4LHV1FAqgIAgINzkxV1PhUgjdllncyCOxs7zuGa3U+QPGndUbwssHvwHDG0tNFAwWEbGs76jc39Tc/Fcnv67r1pVH3tmfFYWD3vOixafvIqz5CxR15pSOsjz83Hodl2CltBehr31PIvYMgoD6F5AcVialdRPJ8WC72figc4ba7tcbH0c31QFuXQGUBp+K8ejoKSWpl9mMaAbucTZrR7zZAfHmIVTpZXyvN3SPdI4/ieS4/pKA86As3lr/AAPjH+h/6Uqj+qf8639fwXYe6ysypCy0YVAEBlp1QH1Lyi4zGIUTWyOH0mEBkg+05o0bLb1G9ut0BPUBxe6wv21PuQHzNzp41FfVeDC4Op6ckNI2fKRZz79QNh8TrdAVwgLS/c//AJ9P/N/+rGo1xT/xI+peoe8XsoAmzLIPiTvonENHODlZVsfTTeazS9ovGSDpf2QNemnrPuGbp1Ld0pfy/RmJWjh5LRCkpZMqoCAICtOYp8bGcJpz7IdNUOBJsSxoLbtHUZTY+p9VrtXqulZ1JLwx8dj1TWZYJiuWN7GeYKQeJIofI+OwllVO127ZZAfeHldft5KVKMl3pGA+pr1dKBAe3CcTkppmTQPcyRjg5rgbbdD3B2I2INkBfHDHPKmewNrWPhkA8z2NL4nEdgDnbftY27oDa1/OrDGMLo3Syu6MbG5pPxfYAf3sgKU5gcdz4pKC/wCrhZ+ThBu0H77j9p579OnW4ERKAwgLh5L4aZcOxBpbmbLaIC9iXCN9x6e21RbXayp3VB+G/wAy9SWUynyFKSyYQBAEB7MKxOWmlbLBI6ORuoc0kH3HuO4Oh6oCyqLntXMZZ8NPIR9oh7SRpuA619/mgNJxZzVrq5hjLmwxH2mRXaXC1i1z73IOumm6AhlNSPlcRGxzza9mtLja41sBtqPmgOuWItJDgQQSCCCCCNwQdigLe/c+UXnqpi3YRRNd7y5zhb4RlRPiypilCHi2y/QW+S51BTKINzebloW1A9qnnhlbqQdHWIBG2+6kvDNXluuT+pFmstizqaTM0OGzgCNbjUX36roJiHagCAFAVnPeTieQmw8CjY1ump8RwJJPS1yFHeJanLaY8Wi9RXtEyXPGZYRdQfNHNjC/AxWYC2WS0zQPx7/6wcuoaLcdtZRfht8DBqLEiGrangIAgM3QGQUB9E8rOW9EcPinqYWzyzt8Q+ILta0nyta06DTrub9kBBOeHB1PQTwyUzcjJw/NGL5WuZl1b2BzbeiArFoVUD6S5Q4X9HwqIkDNMXTG3Zx8lz3yBvzsuc8RXDq3riv5dv8AP3MuisRKZ5k4IYMUnjjGYOd4oDbuLRJrZw6G9/mFN9JqyuLWEknssfAxarUHuyLyUz2+01zfeCP1rZOlNdU/geFOL6NHUQrZ6MIAgCAID6T5AYdEzC/FYGmWWR4kcPaGUgNYTa4AGtvxE9UBCv3ROHRMrKeRjQJJY3+Lbd2RwDHEd9SL9co7JkE+5YYCaPDo2PAEjyZpB2c8CwPqGhoNuy5tr14rm6k49FsjMpRwiWrRF0j/AB/T+JhlW0m31Mjv6gzD9S2mj1HC8pvzweKizFm65f1Jkwuje4AE08W22jQP+S6kYJIEAQAoCtINeJKzpalpx79tR6e9Rnij/jR9S9Q94mK5+ZYQFa87OGfpFIKmMfWU983cwn2v6ps73ZlLOG7/ALOt2E3tLp6/3MetDO5QJCnRjGEAQBAZCAtLgDnA6gpm008JmYy4ic12V7Wk3yG4NwNbfJARrmJxzJis7XuZ4ccYIijBzWudXOPVxsOnRAeHgrh91dWxwC+Um8hH2Y26uN/0D1IWHqF3G1oSqPqunqeox5mfURyxR7WZG3YDZjBsB7guYLNarmXWT+pm9EUHw68ytfUyayzve57v6R0HYb6e70X0DoNpTo26cfT4EN1etKVXkfRG2cL76rdyhGS3RqYzcXsa2uwGCW92Bp+82zT+jRYFfTKFVdMGbR1GtTfXK8yIY5gL6fzA5oybB3UHs4dFHb2wlb7rdEgtL2Fxt0kaYhYGDM9TlHEXEBoJJ2A1KrGLk8RRRtR3bNxBwtUOF8ob6ONj8unxWfDTLiazgw56hbweHIkPDWIYphecU1i19i5vlkZm+8Gkgh1tLjp7tPM9NuY78ohqFtL+Y3HB2HS4tizp8Rk+shEUohIHnYHHK1ov5GNdluOuf1Ua1+5q2NDl5d5ZWfDYzrdxq7xeUXmFzKWTPMrwVNNxl/B1X/N5/wDhuWfpf/Mpf/JHifunt5Z/wRRf6CP9S6uYJJkAQBAVnG4DiarGxNJBYd7EXso1xQv/ABU/MvUPeJkufvBlBUKnF7QRYi4OhHcHcK5CTi1JdxRnzrx1wQKfEvBhcAyVhmjB+w27gWadAQbell1bQK0tTpLHvLZ/sa27qKhFyfQ01ZwjIxmZrmvI1LRcH4X3UjraPVhDmTya+lqtKc+XGCOlq1OMdTZehhUB66DDpJjaNpdbfoB7ydAr9G3nWeILJarVoUlmbwb2Hgt59qRg9wJ17dFs46JVay5I10tYpLpFnRiXCr4m5g4P1a0AAhxLiAAB7z3Vi70yVvTdSUlhF621GnXlyJbl68s+Dhh9Nd+s8oDpTp5e0YI6Dv1N1yjW9T/V1OSL9iPzN3Sp8qyyZLRRk4vJd6lFV2FHDqx1IfyMmaSlcerTuw+rdR629V23hTWo3NHDe/f6/wB+pGdYs3/EXcelTcjYQYZwmha9pa4BzToQdlbq04zXLJZRchUlTacepHJ+DWF12vc1v3bA/I/tutJU0SDlmMsI28NYko7xTZt8MwmOAeQa9XHV3z6LZW1jToLZGBc3lWv16HvWaYRhzgBcmwG5K8SaSyz3FOWyPbyxgdPiklVGCII4XQmT7L5C4eUa66XO2zRtcLlXG99RnFwi93j77ky0yhOlTSkW+FzCXU25leQaXjVwGG1ZOg+jzf7jgFsdKWbunj+pHifus93LP+CKL+bx/qXVTBJMgCAICs+LT4PEdBJfSogngNxp5buAafvFxb8/VafXaXPYz8sM90niRMlzJrYzgqAKuQVLzMH+WKb+au/4ki6lwC3yvHi/saXWv4LNauqsh5o8Y4bjmLnMOR56/ZJ9R39VqLzSo1vah7xtLXVJ0vZnuvmaek4Pfm+se0N/Dck/PZa+lo1Vy9vGDOqavTUfZTySyho2QsDIxYD5k9yVIKFtChFRijR17idaXNJne5wAuTYdzoFdnNRW7LcISk8RR2cF0bsQr2ub+a0zg97tQJJR7LAeoBsfh6hc74w1yMaDo05dSU6VYdn7cluXSFx7Jvwq5KEI5u4R42HPlaPraYiZjtiACM9j/Juba+ypHw1eujdqK6P69xZuIqcWmQalmD2NePtAO+Yuu/0Z89NS8iAV4dnVlHwPPTmqqZZI6Kn8XwyA95cGsa49Lm1+um5so3qnElGylyywjb2mkqpFSkzfUvLvEZPy1XDBvpHGZCD03tod91ELnj3D9hN/Bfk21PR6Ee4738rqsAluJXNjYGAAE9iQ82HwWLDjyblnkfxX4Lr0qg/5URmvNRRSGOujIF7Mna0mF46G42Kmuk8T0LqK5nuae80dp5p/A9bHhwDmkEEXBGxB6qVQnGazE0M4ShLlkeV1C6sq4KJpLWyXkmcNxCze3vsR8lF+KdTdpQePDP4N7otspt1H3dC78OoY4I2xxNDGNFmtAsP/AGfVcKuLiVeblN5ZK4pJbHpWPk9BUBDeblUWYTOBa8hZEBuTmeNAO9gfkt/w7T5ryPluWaz9ksDB6XwqeKO5OSONlzucrQLn5Lo5iHsQBAEBXHOmJ0dPT1zL56Kojf1sY5CGuB10BOQXsSrValGrTlTl3rBVPDJVFIHAOGxAI9x1C5JWg4ScX3Genk5qyVCAqrm00DEcPcNHFtQ1x6loyloPpcu+ZXSOApT53HuyvozUaul+nl6Eaq6iR00VNTtDp5jZl/ZaNbuPuAJ+HwXRtY1VWNNy8NzQafYq4fNLoS6l5UlzAZ66oMh9rwrMjv2aDrb1/QFy6442uHUbgtvV/RbEmjp9FRS5V/nqez96uDw8v0qsz/f8X1+7a2yxXxnec2dviz3+ho/0r4I6P3po/wCPVn9dv7F6/wBa3fh82U/QUf6V8Ed9HynpA688lRUdhJJZvuOWxPzWPccW3lVYWF8/qXIWtOPRE3oaGOGMRwsbGxuzWiwHwCjVavUqzc5ttmQljoelWD0LoUILzbx3waL6OwB01XmiY38FvrHbjYEAepUm4Z06VxdKa/l+vcWK9RQjlkIpIcjGN2ytaO+wA3XfKEOSko+CIFWnz1ZS8yWclsv0WoP2zUyZ++zct/hdcN4wc3eb9N/qTqz/AISx4FiqHtmWEQPLiVK2WJ7HBpDmubZwuNQRqFlWtWVKrGWcbo8tNlEcM/m4ad2Oew63F2u/9r6J0erGdtFohGqQca7JNyxp8+L1Mpt9VTsisdTeRzXBw7aNcP6S57x7cYXJ4v6J/k3+jwxQTRbQXLmboyqAICDcctNRiGG0WuV8xqJLX9iEXGtx6+5TThS3Xt1X6GNXfcWk1TIxzKAIAgNbxDhLKumlgkALZWOZrrYkeV241DrHcbJkEG5WYg99CIZQRNSudTytO4LD5devlsNOy5zxHa9jdOaW0tzLpSysExUfLxgr0slCmeL64VOMvLbFtLEIbj/OEkuHrbMR8F2HgewlToKcvUj+tVkqfL4nXw0GnHKQPJAEczo/WXK4Eevl/Ur/ABw5u2kktsffct6Hy8jffkuoLjL3JIZVsqEAQBAYK9xWXsUbKTreOJjiwqWykUbJ202TN9W6O9nSnXLvd2btZdGp6DD/ANL9qG/j3564+x4dKo4dt/LnBseZA/yxBmtY07gzT7WZ19b6m3YLM4D5Vnm65+xqNZ5nReDXrqbIg+pvOULP8bxBwHlzQC/TMA649643x04dulF97+iJvpnMqCyWguds2YQAqq6goeGHwq2uiuDlqZHA2t7RJ2XfOFK3aWi9F9MER1uGJxl+xLOTcYLq+UDedrA7XUNafLf0uPmoBxvV566j5t/Y3umw5aMV5FmKBM2IVAFcim+hRkK5fRfTcVrMRcPJGfodNcHZmr3jpY//ALO3XqOl2qtrSMO/q/VmDN8zLOC2J5MoAgCAwQgKtx2P/BmNsnFm02I2il7MqW+y4/yr/pctLrlh+ptnhe1HdfcuU5YZOAubcvcZhr+IcVbS0ss79o2Odba7reVvxNh8Vl2VtK4rRprvZ5k8LJSPD9O5sRe83dM4yu977HfqvoXR7XsLdL/PIhOp3Cq1tu7Y7sUoPFALXOjkYc0b2khzXehBHp8ld1CxhdUsPqi1Y3kqE/JlkcsuKPp1HaQ/XwkRTXtdxA0k+OvxaVwfXtOdnXeF7Mt15eROKM+eOSYqPl4IAgCIGp4pxMU1FPP1jje4a281rNF7aXcQFsdOo9tcwp+LPE3iLKFfQEYWWnV2XxOu+bNf+r+pd4dvy6dy9/X5/g3ztEtJxjfr8y18Y4fGLYfSyte6OdsbJYpDqcz2NzB/cEgX7EX7g8gtdSqaXf1MdM7/AJRHJ041aeJd5FG8HYs7yZadm48XPe34stuvu6hTSpx3Q7LCe/pv+DUx0Slz8zLG4N4ZZh9P4TXF7nOL5JCLF7za5t0HQBc21bUZX1btH07jdU6ahHCN8tUXAgCIFKcSjLjlWNDmjhfcH2SGtGV3Y9V2ngaf/ipeX3I3rcdk/Mk3JP8ANKr+ezf7kSg3GG16vT/9M3Fl/CXovoWKogzMCoCK8x8bdTUeWLWoqHCngA38STS49wPzst7oVj+puU37sd3+C1VlhEo4M4fZQUUNO212Nu92vmlOr3fE3+FgukGGbxVAQBAEAQGi4y4cZX0clO82zWLHjdkjdWvHx39Ce6owRLl9j0krJKWq0q6QiOYb5m/ZkB63Frnvr1XPdf03sKvaw92XyZl0p5WDTc6qsmGnpGmxqJbu9Y4gCfkS029FsuDrTtrly8ML4/2LN5V7Om34EaijDWho2AAHuAsF3GlDkioruIFUnzycn3nJejynhmx5RkR4lXRH2pGRzN00yB5v7tZGrkPHNBwSf/u+q/sTbS6qqUUy21zU2oQBAEBAuctZlw8RA2NRLHH65b5jp1GgUo4Wt+1vM+C+ux4a5pKPi0iGSQAxlltC3KB8LBd4qUv9lw8ieTo5odn3Y+xO+T1QX4RADclhlZcm9wJHEfAAgW9FwDiOHJeyfjh/IgVLKjgmlloHJY6HsyqZKhUARLIBVVFgoueqE+JV049kyiJvYiIZb7+gXdeD7V0rSOfBfn7kV1yplqKJTyalANdDf2agSBvUB7bZvcco+SgvG9HluVLHe19zdadPmox9Cy1BWZ51zzNY1znkNa0Fzidg0C5J9LXXulSlOajHqw3ghPBFM/Fa84nLcU0BdHQsOznAkOmI77j5fdXT9MsFZ0FDve79TCnLmZaYC2R4MoAgCAIAgMFUYK95j8NSiRuJUI/xqnb9Yy5tPAASWEdTa/v94CsXNtG4punPo/kVTwyDcdYxHW01BiEVyyOR0czRr4Rla0HOelnNAHQ39VquGqT069lSn4przXT7nm+i61F48DyA31HWx+B6rr0ZJrKINKLi8MyqvxC3ZteVFP4uIVdSL5GRtpmut5HOLmudY9xkbp+Jci47u41MQXj9Mr7k00mk6dFZ/wAyWuuaG3CAJgBAVVzYqc9dRwXGVgkncLjfQNJ6jQH019F0jgW2TqOpLx+i/OC9ZQUrqHN0W5HKbFoXvyMkBd21/QbWK6nTvqNSfInuS2lqNtVqdnGW/gTHktJaKrh/zdQSPu5XjQN7eyfmuLcZ0eS6T9fqQuUeWrOPg2WOoaVCAIAqoGj4yxsUdFLMfaDcsY6uldoxo+Nj7gVtdJspXVxGmunVlupPlWSoMDpnRwNDvaN3P/lONyvoPTbfsaEY+W5BtQrKrWeDY8I4mKPGGl9xFVxiEn7PjBwyE/LL/TPqoRxvp0qtNzS6e0vnlfA3uiV1Kny+BdJK5FGLexv09iu8eqn4xWHDaV4FPHldXTtJ2DiDA3oSbfE3+6bzjQNJ7KKuKq9ruXl4mLVqZ2RamG0TIImQxNyxxtaxjddGtFgLnf3qUZeMstHrVSgQBAEAQBAEBghAVBzD4SNJJLW0sIkppmObX0zdLtJuZ4xsHDe4Gh12JWNc2/axWHiS3T8/wVi8dSJ4fw9UujEmGyR1tPcBrXuEc0ZI9iS9gCNOut9BZXLfiqVl/t3Sx6ptfs0YVfSqdd8yeGbGl4KxOos2URUjM1nuDxJIW9cgbcDtqRsrN9xxSlBqm8vyX5KW+jQpy5nuWbw5gkVFTMghHlaNTpdzju91upK5pe3lS7rOpU/6N3GKisHVjfFVHSfnFRGw/dvmf0+w27juOi92+l3VzvTht8F8WUc1HqaX99PCv41/sZ/+xZf+nb/+hf8A2X5PPbQJHhWMwVLc1PNHKN/K4Ej3jcbHfstdcWNeg8VItHtTi+jPfdYqytz0U9jnDk+KY5UBpdHTRNjhkksB5Q0OLGfeJcXe4bqd2mpQ0zTY43lNN4/cspzc2kS/iPl9TzUbYYGNhkhafo7xoWu/G7dwJ3JudbrS2Ou16Vz2tR5T6+Xp6HpRcV7PUjvJenqGz1rp43xgmJjgbgeMzNm0PWxB+K2vFlxC5VOUWsvf9sIqpudRyfeWRieLwU7c08scTe73Bt9QNAdTuNu6iVvZV7iWKcWyrml1Iz++nhX8a/2M/wD2LZf6d1D+hfFfk8drA3GCcW0dX+b1Ebz93Vr+v2HgO6HosS40u7t/4kMefVfFHpTi+hurrX4PZUHMWtNTirIL3ipWCQjp4z7Wze4ZbLqnA+nQa7Vrrv8ADp8zTavcdnSwu/Y8a6klghzPHitKZIiGmz2kPjPaRuoI/v1WDqNqrijKL8DMsbjsKql3d5IYOMqnFIIqGjYRVyNLauXUMgYDle8Hud9DpcAXO3Jrfh2NG6lUnuk9l+fQmfbc0di1uEuGocPpmwQNAA1e77Uj7C73HqT+gWAUjLRu1UBAEAQBAEAQBAEBxcwFAVvxNwLNTzvrcIPhyuLTNTaCGcAkusPsuPw62sTri3dnRuqfJVXp5FYtxeUejhLjKGtBYQYallxLTv0e0i/s3AzDTpt1soBqWjVrSWcZj3P8+BlwqKRpMcxupxCpkocNe1jI8v0mrubtu4h0cdh7Vuo7EXG6zrWyoWVFXV0st+7H6NniU3J4ibzAuBKKlOZsIkkvcyy/WSFxIJdc6A3F9O5Wuu9aua/s83LHwWx7jTijfHD4iPyUf9Rv7Frv1dZPab+JcwiJ47y7p33lpL0lSNWSRXa3N2c0aW9y3FnrlVPkuHzw70y3Kku45cH8USvnkoa5rI6uIAgtPlmZb8oz1629dhYgV1LTacaaubZ5hL5FITecMma0HM2XQqp7Z7wQ/jHimSGWKjomskrJ75Q4+WJlr+I/9Jt+E76Bb3TNOhWhK4uG1Tj8/ItTnjZHRgPLuFtpa7/HKkgF75CXMBv7LGnSw21/Rey9Xet1MdnbexDux1EaffIlww6IaCKP+o39i0ju67eXN/EucqNHjnA1FVXc+FrJNCJY/q5ARsbt3O246LY2ms3VHC5srwZ4lSi9zQYPjFRhtTHRYg8SQy5hTVZOtwRaOXsfX1Gp6bO5taGoUXc2yxNe9H8HlScXiRE66ItxSvDvaMrXDYXYW3afcul8GuP6NY8MEc1xSWPA7FMyOheXsslV4Ez5FReXEH20dVFod3LW3Iv6Zh81BbzDrywTS2WKMfQtIBY5eMoAgCAIAgCAIAgCAIDCArPnZhNMKI1TmZasOjjp5WHJKZHHRtwQXDKHG2trEheZKLT5ugN9w1hTKanYxjGsJa10lt3Slozucepv1XLNQup1q0nJ5xsvQzoRSRtVr8nsKjAVUCC81MOLadtdDpUUbmva4dY8wD2O7ixv8+6keg3ClN2s/cn9SzVW2UTHDKxs0McrDdsjGvb7nC/crSXdF0asqb7nguReVk51lU2KN8jzZjGue4/haLndebei6tSMF3vAbwskH5V0RlikxGfWere83P2YmuLWsb2Gh+AHopBr9x2Uo2tP3YL5lqks+0yfKMtl8KgCqmgabizAmVtJJC/qLsPVsjdWuB6a2+F1stMvZW1dTXTv9DxOKaKPrMT8cUskIkkxFgMFTC2N7/Fjj0DyW3BcAADa+4Oltel6VOraVpSj/De6/fqjXXNKNeHLI9MPEEB9p3huGjmvBBB2I+BBU4o6tbyjlvBGa2mV4y9lZOUM8tZIKegYZZH2BeAfDiYdC9zugHf9ZWHe6rBwcaZl2WmTUlKp8C+uCeG2YdRsp2akeaR9rZ5SBneffYW7AAKN5b3ZvtlsjfIAgCAIAgCAIAgCAIAgCArjnV+Qob6D/CNNc7n2ZbWHz69lZuf4M/R/QqupLFyOaecsz0ZVsqEAVUDR8cSBuG1ZJsPo82vqWEAfMgLZaSm7ynjxPE/dPPy9qGnC6QBzSRDGDYg2OUaHsVf1mjUd5UeHjJ5ptcpz48k/yZWWI/N5uv4Tf9Cpo0JRvKbafUVH7J2cCgf4NpLXI+jw2JFj7A6XKt6zn9ZUz4srS903q1RcCAIDBXqPUo+hEeTMDWjEbNAtXztHo2zNB6LrlrJyoQfkvoYEupOqrBqeQ5pIInna7o2OO5O5Hcn5q+UPRT0jIwBGxrAAAA1oAsNhoiSG53BVBlAEAQBAEAQBAEAQBAEAQEN5s4Q6owuQxgmWBzamK1y7PFcmwB3yl4+KpKKlFp94OXC+MsrKSKdhBztGb0kt52n3G65ZqNpO2uJQa27vQzYS5kbZa0uBAFWLwwQnmvX2ovorBmnq3MhiZuTdzST6Aaa+oUk4ctZ1LlVMbRLFaWFg98XKLDsrAY5A4MaHFksjA5wABcQDuTqp+4xlu9zFMTcoMOLXANmBIIB8aQ2JG9r6+5U5YrfAbZ4eV2JuNMaSazaijJgkZaxyN0Y71BAOvW3qoFxJYypXHaxW0t/3MqjLKwTZRtl4LyVCFDXcQYsykppJ5DZsbSfe7ZrR6l1h8Vn2FpK4rxpxX/R5nLCPDygwt8OHCSUES1T31Ul73vJbLuT9kN+a6pTioxUV0WxhE5XsoEAQBAEAQBAEAQBAEAQBAEAQHF40RgqbGcMqMFqpquliM1BMWvnha5xfDIXHPKxtrZbfrANgAVrNT0yF9Tx0kuj+3oe4T5WSrA+JKarbmp5mP65bgPG3tMOo3C57daZcWzxOD9V0MtTi+8211hOm+49ZRG+JeNqWjaQXiSbZkEZDpHO6AgXy/FbWx0W4uZLMcR72zxKokjo4J4YqJat2J4i0NmIDaaAEkQRltjcHZ5BsfXMeunQ7Ozp2tJUqfxMSUnJ7li2WUeQqYBXvHfC04qo8Sw5oNRGC2eIuLWzxZdG6aFw6f0fuhWLq1hcUnTn0+h6jJp5RnhfjimrGhpcIZ9nwSEMka7sAfaHa3foueX+i3FtJ7Zj3NfcyoVVIk4K07g1tguZRq8a4hpqRuaomZH6EjOf5Ldys2106vcPEI58+48ymkRHCsOnxypiqKiIw4dC5zoonEiSoeCMr3t2y/sIF7kqf6VpULKGesn1f4MSc3IttrdFtzwckAQBAEAQBAEAQBAEAQBAEAQBAEBxLboCH4/yzoKp3iGIwS3zeNTnwpMxNy7QFpJ7kdSqNJrDWwNSeT1P/AB3Ev7Qz/wAat9hS/pXwRXJJOHOBqGhsaeBgeBbxHeeS38t1yPhbYdgrpQkYCAygCAwQgI9xHwTRV2tTTsc61vEHkktcG2dtiR7+57oCMt5O0wH57iWn/wA7P/GrXYUn/KvgiuWbTAuWNBSu8Tw3VEt83i1DvFfcbG1g2401y30HZe1FLZLCKEyYyyrjHQHJVAQBAEAQBAEAQBAEAQBAEAQBAEAQBAEAQBAEAQBAEAQBAEAQBAEAQBAEAQBAEAQBAf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0818" y="1298468"/>
            <a:ext cx="573993" cy="762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03" y="1298468"/>
            <a:ext cx="570359" cy="762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7" name="Straight Arrow Connector 46"/>
          <p:cNvCxnSpPr/>
          <p:nvPr/>
        </p:nvCxnSpPr>
        <p:spPr>
          <a:xfrm>
            <a:off x="888370" y="1679658"/>
            <a:ext cx="88000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7"/>
          <p:cNvSpPr txBox="1">
            <a:spLocks noChangeArrowheads="1"/>
          </p:cNvSpPr>
          <p:nvPr/>
        </p:nvSpPr>
        <p:spPr bwMode="auto">
          <a:xfrm>
            <a:off x="1032386" y="1268760"/>
            <a:ext cx="5676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m</a:t>
            </a:r>
            <a:r>
              <a:rPr lang="en-US" dirty="0" err="1" smtClean="0"/>
              <a:t>,k</a:t>
            </a:r>
            <a:endParaRPr lang="en-US" baseline="-25000" dirty="0" smtClean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3851920" y="1700808"/>
            <a:ext cx="106889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 Box 7"/>
          <p:cNvSpPr txBox="1">
            <a:spLocks noChangeArrowheads="1"/>
          </p:cNvSpPr>
          <p:nvPr/>
        </p:nvSpPr>
        <p:spPr bwMode="auto">
          <a:xfrm>
            <a:off x="3923928" y="1268760"/>
            <a:ext cx="9361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c  </a:t>
            </a:r>
            <a:endParaRPr lang="en-US" baseline="-25000" dirty="0" smtClean="0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467544" y="2924944"/>
            <a:ext cx="460851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Box 7"/>
          <p:cNvSpPr txBox="1">
            <a:spLocks noChangeArrowheads="1"/>
          </p:cNvSpPr>
          <p:nvPr/>
        </p:nvSpPr>
        <p:spPr bwMode="auto">
          <a:xfrm>
            <a:off x="1988096" y="2564904"/>
            <a:ext cx="20078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/>
              <a:t>Secret PRF-key k</a:t>
            </a:r>
            <a:endParaRPr lang="en-US" sz="1600" baseline="-25000" dirty="0" smtClean="0"/>
          </a:p>
        </p:txBody>
      </p:sp>
      <p:sp>
        <p:nvSpPr>
          <p:cNvPr id="93" name="Text Box 7"/>
          <p:cNvSpPr txBox="1">
            <a:spLocks noChangeArrowheads="1"/>
          </p:cNvSpPr>
          <p:nvPr/>
        </p:nvSpPr>
        <p:spPr bwMode="auto">
          <a:xfrm>
            <a:off x="1979712" y="2924944"/>
            <a:ext cx="23042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/>
              <a:t>(key-agreement)  </a:t>
            </a:r>
            <a:endParaRPr lang="en-US" sz="1600" baseline="-25000" dirty="0" smtClean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5496882" y="1700808"/>
            <a:ext cx="129614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 Box 7"/>
          <p:cNvSpPr txBox="1">
            <a:spLocks noChangeArrowheads="1"/>
          </p:cNvSpPr>
          <p:nvPr/>
        </p:nvSpPr>
        <p:spPr bwMode="auto">
          <a:xfrm>
            <a:off x="5868144" y="1340768"/>
            <a:ext cx="9968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/>
              <a:t>c</a:t>
            </a:r>
            <a:r>
              <a:rPr lang="en-US" sz="1600" dirty="0" err="1" smtClean="0"/>
              <a:t>,k</a:t>
            </a:r>
            <a:endParaRPr lang="en-US" sz="1600" baseline="-250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752466" y="1124744"/>
            <a:ext cx="2232248" cy="1080120"/>
            <a:chOff x="1752466" y="3140968"/>
            <a:chExt cx="2232248" cy="1080120"/>
          </a:xfrm>
        </p:grpSpPr>
        <p:sp>
          <p:nvSpPr>
            <p:cNvPr id="45" name="Rectangle 44"/>
            <p:cNvSpPr/>
            <p:nvPr/>
          </p:nvSpPr>
          <p:spPr>
            <a:xfrm>
              <a:off x="1752466" y="3140968"/>
              <a:ext cx="2099454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omic Sans MS" panose="030F0702030302020204" pitchFamily="66" charset="0"/>
              </a:endParaRPr>
            </a:p>
          </p:txBody>
        </p:sp>
        <p:sp>
          <p:nvSpPr>
            <p:cNvPr id="51" name="Text Box 7"/>
            <p:cNvSpPr txBox="1">
              <a:spLocks noChangeArrowheads="1"/>
            </p:cNvSpPr>
            <p:nvPr/>
          </p:nvSpPr>
          <p:spPr bwMode="auto">
            <a:xfrm>
              <a:off x="1824474" y="3140968"/>
              <a:ext cx="2160240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err="1" smtClean="0"/>
                <a:t>Enc</a:t>
              </a:r>
              <a:r>
                <a:rPr lang="en-US" sz="1600" baseline="-25000" dirty="0" err="1" smtClean="0"/>
                <a:t>k</a:t>
              </a:r>
              <a:r>
                <a:rPr lang="en-US" sz="1600" dirty="0" smtClean="0"/>
                <a:t>(m)</a:t>
              </a:r>
            </a:p>
            <a:p>
              <a:pPr marL="457200" indent="-457200">
                <a:spcBef>
                  <a:spcPct val="50000"/>
                </a:spcBef>
              </a:pPr>
              <a:r>
                <a:rPr lang="en-US" sz="1600" dirty="0"/>
                <a:t>-</a:t>
              </a:r>
              <a:r>
                <a:rPr lang="en-US" sz="1600" dirty="0" smtClean="0"/>
                <a:t> r </a:t>
              </a:r>
              <a:r>
                <a:rPr lang="en-US" sz="1600" dirty="0"/>
                <a:t>in {0, 1}</a:t>
              </a:r>
              <a:r>
                <a:rPr lang="en-US" sz="1600" baseline="30000" dirty="0" smtClean="0"/>
                <a:t>n</a:t>
              </a:r>
              <a:endParaRPr lang="en-US" sz="1600" dirty="0" smtClean="0"/>
            </a:p>
            <a:p>
              <a:pPr marL="457200" indent="-457200">
                <a:spcBef>
                  <a:spcPct val="50000"/>
                </a:spcBef>
              </a:pPr>
              <a:r>
                <a:rPr lang="en-US" sz="1600" dirty="0"/>
                <a:t>-</a:t>
              </a:r>
              <a:r>
                <a:rPr lang="en-US" sz="1600" dirty="0" smtClean="0"/>
                <a:t> c </a:t>
              </a:r>
              <a:r>
                <a:rPr lang="en-US" sz="1600" dirty="0"/>
                <a:t>= (</a:t>
              </a:r>
              <a:r>
                <a:rPr lang="en-US" sz="1600" dirty="0">
                  <a:solidFill>
                    <a:srgbClr val="FF0000"/>
                  </a:solidFill>
                </a:rPr>
                <a:t>r</a:t>
              </a:r>
              <a:r>
                <a:rPr lang="en-US" sz="1600" dirty="0"/>
                <a:t>, </a:t>
              </a:r>
              <a:r>
                <a:rPr lang="en-US" sz="1600" dirty="0" smtClean="0"/>
                <a:t>m </a:t>
              </a:r>
              <a:r>
                <a:rPr lang="en-US" sz="1600" dirty="0" smtClean="0">
                  <a:sym typeface="Symbol"/>
                </a:rPr>
                <a:t> </a:t>
              </a:r>
              <a:r>
                <a:rPr lang="en-US" sz="1600" dirty="0" err="1">
                  <a:solidFill>
                    <a:srgbClr val="FF0000"/>
                  </a:solidFill>
                  <a:sym typeface="Symbol"/>
                </a:rPr>
                <a:t>F</a:t>
              </a:r>
              <a:r>
                <a:rPr lang="en-US" sz="1600" baseline="-25000" dirty="0" err="1">
                  <a:solidFill>
                    <a:srgbClr val="FF0000"/>
                  </a:solidFill>
                  <a:sym typeface="Symbol"/>
                </a:rPr>
                <a:t>k</a:t>
              </a:r>
              <a:r>
                <a:rPr lang="en-US" sz="1600" dirty="0">
                  <a:solidFill>
                    <a:srgbClr val="FF0000"/>
                  </a:solidFill>
                  <a:sym typeface="Symbol"/>
                </a:rPr>
                <a:t>(r)</a:t>
              </a:r>
              <a:r>
                <a:rPr lang="en-US" sz="1600" dirty="0"/>
                <a:t>)  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876256" y="1124744"/>
            <a:ext cx="2232248" cy="1080120"/>
            <a:chOff x="6876256" y="3140968"/>
            <a:chExt cx="2232248" cy="1080120"/>
          </a:xfrm>
        </p:grpSpPr>
        <p:sp>
          <p:nvSpPr>
            <p:cNvPr id="53" name="Rectangle 52"/>
            <p:cNvSpPr/>
            <p:nvPr/>
          </p:nvSpPr>
          <p:spPr>
            <a:xfrm>
              <a:off x="6876256" y="3140968"/>
              <a:ext cx="2099454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omic Sans MS" panose="030F0702030302020204" pitchFamily="66" charset="0"/>
              </a:endParaRPr>
            </a:p>
          </p:txBody>
        </p:sp>
        <p:sp>
          <p:nvSpPr>
            <p:cNvPr id="54" name="Text Box 7"/>
            <p:cNvSpPr txBox="1">
              <a:spLocks noChangeArrowheads="1"/>
            </p:cNvSpPr>
            <p:nvPr/>
          </p:nvSpPr>
          <p:spPr bwMode="auto">
            <a:xfrm>
              <a:off x="6948264" y="3369186"/>
              <a:ext cx="216024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/>
                <a:t>Dec</a:t>
              </a:r>
              <a:r>
                <a:rPr lang="en-US" sz="1600" baseline="-25000" dirty="0" smtClean="0"/>
                <a:t>k</a:t>
              </a:r>
              <a:r>
                <a:rPr lang="en-US" sz="1600" dirty="0" smtClean="0"/>
                <a:t>(c = (c</a:t>
              </a:r>
              <a:r>
                <a:rPr lang="en-US" sz="1600" baseline="-25000" dirty="0" smtClean="0"/>
                <a:t>0</a:t>
              </a:r>
              <a:r>
                <a:rPr lang="en-US" sz="1600" dirty="0" smtClean="0"/>
                <a:t>,c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))</a:t>
              </a:r>
            </a:p>
            <a:p>
              <a:pPr marL="457200" indent="-457200">
                <a:spcBef>
                  <a:spcPct val="50000"/>
                </a:spcBef>
              </a:pPr>
              <a:r>
                <a:rPr lang="en-US" sz="1600" dirty="0"/>
                <a:t>-</a:t>
              </a:r>
              <a:r>
                <a:rPr lang="en-US" sz="1600" dirty="0" smtClean="0"/>
                <a:t> m = c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</a:t>
              </a:r>
              <a:r>
                <a:rPr lang="en-US" sz="1600" dirty="0" smtClean="0">
                  <a:sym typeface="Symbol"/>
                </a:rPr>
                <a:t>  </a:t>
              </a:r>
              <a:r>
                <a:rPr lang="en-US" sz="1600" dirty="0" err="1">
                  <a:sym typeface="Symbol"/>
                </a:rPr>
                <a:t>F</a:t>
              </a:r>
              <a:r>
                <a:rPr lang="en-US" sz="1600" baseline="-25000" dirty="0" err="1">
                  <a:sym typeface="Symbol"/>
                </a:rPr>
                <a:t>k</a:t>
              </a:r>
              <a:r>
                <a:rPr lang="en-US" sz="1600" dirty="0" smtClean="0">
                  <a:sym typeface="Symbol"/>
                </a:rPr>
                <a:t>(c</a:t>
              </a:r>
              <a:r>
                <a:rPr lang="en-US" sz="1600" baseline="-25000" dirty="0" smtClean="0">
                  <a:sym typeface="Symbol"/>
                </a:rPr>
                <a:t>0</a:t>
              </a:r>
              <a:r>
                <a:rPr lang="en-US" sz="1600" dirty="0" smtClean="0">
                  <a:sym typeface="Symbol"/>
                </a:rPr>
                <a:t>) </a:t>
              </a:r>
              <a:endParaRPr lang="en-US" sz="1600" dirty="0" smtClean="0"/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72008" y="3371670"/>
            <a:ext cx="9036496" cy="21602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2664296" y="3443678"/>
            <a:ext cx="48353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ea typeface="Chalkboard" charset="0"/>
                <a:cs typeface="Chalkboard" charset="0"/>
              </a:rPr>
              <a:t> </a:t>
            </a:r>
            <a:r>
              <a:rPr lang="en-US" sz="2000" dirty="0">
                <a:ea typeface="Brush Script MT" charset="0"/>
                <a:cs typeface="Brush Script MT" charset="0"/>
              </a:rPr>
              <a:t>K </a:t>
            </a:r>
            <a:r>
              <a:rPr lang="en-US" sz="2000" dirty="0" smtClean="0">
                <a:ea typeface="Brush Script MT" charset="0"/>
                <a:cs typeface="Brush Script MT" charset="0"/>
              </a:rPr>
              <a:t> = </a:t>
            </a:r>
            <a:r>
              <a:rPr lang="en-US" sz="2000" dirty="0">
                <a:ea typeface="Chalkboard" charset="0"/>
                <a:cs typeface="Chalkboard" charset="0"/>
              </a:rPr>
              <a:t>{0, </a:t>
            </a:r>
            <a:r>
              <a:rPr lang="en-US" sz="2000" dirty="0" smtClean="0">
                <a:ea typeface="Chalkboard" charset="0"/>
                <a:cs typeface="Chalkboard" charset="0"/>
              </a:rPr>
              <a:t>1}</a:t>
            </a:r>
            <a:r>
              <a:rPr lang="en-US" sz="2000" baseline="30000" dirty="0" smtClean="0">
                <a:ea typeface="Chalkboard" charset="0"/>
                <a:cs typeface="Chalkboard" charset="0"/>
              </a:rPr>
              <a:t>n   </a:t>
            </a:r>
            <a:r>
              <a:rPr lang="en-US" sz="2000" dirty="0" smtClean="0">
                <a:ea typeface="Brush Script MT" charset="0"/>
                <a:cs typeface="Brush Script MT" charset="0"/>
              </a:rPr>
              <a:t>M = </a:t>
            </a:r>
            <a:r>
              <a:rPr lang="en-US" sz="2000" dirty="0">
                <a:ea typeface="Chalkboard" charset="0"/>
                <a:cs typeface="Chalkboard" charset="0"/>
              </a:rPr>
              <a:t> {0, </a:t>
            </a:r>
            <a:r>
              <a:rPr lang="en-US" sz="2000" dirty="0" smtClean="0">
                <a:ea typeface="Chalkboard" charset="0"/>
                <a:cs typeface="Chalkboard" charset="0"/>
              </a:rPr>
              <a:t>1}</a:t>
            </a:r>
            <a:r>
              <a:rPr lang="en-US" sz="2000" baseline="30000" dirty="0" smtClean="0">
                <a:ea typeface="Chalkboard" charset="0"/>
                <a:cs typeface="Chalkboard" charset="0"/>
              </a:rPr>
              <a:t>n     </a:t>
            </a:r>
            <a:r>
              <a:rPr lang="en-US" sz="2000" dirty="0" smtClean="0">
                <a:ea typeface="Brush Script MT" charset="0"/>
                <a:cs typeface="Brush Script MT" charset="0"/>
              </a:rPr>
              <a:t>C</a:t>
            </a:r>
            <a:r>
              <a:rPr lang="en-US" sz="2000" dirty="0" smtClean="0">
                <a:ea typeface="Chalkboard" charset="0"/>
                <a:cs typeface="Chalkboard" charset="0"/>
              </a:rPr>
              <a:t> =  {0, 1}</a:t>
            </a:r>
            <a:r>
              <a:rPr lang="en-US" sz="2000" baseline="30000" dirty="0" smtClean="0">
                <a:solidFill>
                  <a:srgbClr val="FF0000"/>
                </a:solidFill>
                <a:ea typeface="Chalkboard" charset="0"/>
                <a:cs typeface="Chalkboard" charset="0"/>
              </a:rPr>
              <a:t>2n</a:t>
            </a:r>
            <a:r>
              <a:rPr lang="en-US" sz="2000" dirty="0" smtClean="0">
                <a:ea typeface="Chalkboard" charset="0"/>
                <a:cs typeface="Chalkboard" charset="0"/>
              </a:rPr>
              <a:t> </a:t>
            </a:r>
            <a:endParaRPr lang="en-US" sz="2000" b="1" baseline="30000" dirty="0" smtClean="0">
              <a:solidFill>
                <a:srgbClr val="FF0000"/>
              </a:solidFill>
              <a:ea typeface="Chalkboard" charset="0"/>
              <a:cs typeface="Chalkboard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13896" y="4697434"/>
            <a:ext cx="998272" cy="432048"/>
            <a:chOff x="981440" y="2564904"/>
            <a:chExt cx="998272" cy="432048"/>
          </a:xfrm>
        </p:grpSpPr>
        <p:sp>
          <p:nvSpPr>
            <p:cNvPr id="31" name="Rectangle 30"/>
            <p:cNvSpPr/>
            <p:nvPr/>
          </p:nvSpPr>
          <p:spPr>
            <a:xfrm>
              <a:off x="981440" y="2564904"/>
              <a:ext cx="914400" cy="43204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omic Sans MS" panose="030F0702030302020204" pitchFamily="66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1124000" y="2567222"/>
              <a:ext cx="85571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ea typeface="Chalkboard" charset="0"/>
                  <a:cs typeface="Chalkboard" charset="0"/>
                </a:rPr>
                <a:t>Gen</a:t>
              </a:r>
              <a:endParaRPr lang="en-US" sz="2000" b="1" baseline="30000" dirty="0" smtClean="0">
                <a:solidFill>
                  <a:srgbClr val="FF0000"/>
                </a:solidFill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33" name="Group 35"/>
          <p:cNvGrpSpPr/>
          <p:nvPr/>
        </p:nvGrpSpPr>
        <p:grpSpPr>
          <a:xfrm>
            <a:off x="1440160" y="4617292"/>
            <a:ext cx="1224136" cy="338554"/>
            <a:chOff x="455675" y="4399360"/>
            <a:chExt cx="1224136" cy="338554"/>
          </a:xfrm>
        </p:grpSpPr>
        <p:cxnSp>
          <p:nvCxnSpPr>
            <p:cNvPr id="34" name="Straight Arrow Connector 33"/>
            <p:cNvCxnSpPr/>
            <p:nvPr/>
          </p:nvCxnSpPr>
          <p:spPr>
            <a:xfrm rot="16200000">
              <a:off x="823392" y="4360912"/>
              <a:ext cx="0" cy="7284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 Box 7"/>
            <p:cNvSpPr txBox="1">
              <a:spLocks noChangeArrowheads="1"/>
            </p:cNvSpPr>
            <p:nvPr/>
          </p:nvSpPr>
          <p:spPr bwMode="auto">
            <a:xfrm>
              <a:off x="455675" y="4399360"/>
              <a:ext cx="122413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>
                  <a:ea typeface="Chalkboard" charset="0"/>
                  <a:cs typeface="Chalkboard" charset="0"/>
                </a:rPr>
                <a:t>k</a:t>
              </a:r>
              <a:r>
                <a:rPr lang="en-US" sz="1600" dirty="0" smtClean="0">
                  <a:ea typeface="Chalkboard" charset="0"/>
                  <a:cs typeface="Chalkboard" charset="0"/>
                </a:rPr>
                <a:t> </a:t>
              </a:r>
              <a:r>
                <a:rPr lang="en-US" sz="1600" dirty="0" smtClean="0">
                  <a:ea typeface="Chalkboard" charset="0"/>
                  <a:cs typeface="Chalkboard" charset="0"/>
                  <a:sym typeface="Symbol"/>
                </a:rPr>
                <a:t></a:t>
              </a:r>
              <a:r>
                <a:rPr lang="en-US" sz="1600" baseline="-25000" dirty="0" smtClean="0">
                  <a:ea typeface="Chalkboard" charset="0"/>
                  <a:cs typeface="Chalkboard" charset="0"/>
                  <a:sym typeface="Symbol"/>
                </a:rPr>
                <a:t>R </a:t>
              </a:r>
              <a:r>
                <a:rPr lang="en-US" sz="1600" dirty="0" smtClean="0">
                  <a:ea typeface="Brush Script MT" charset="0"/>
                  <a:cs typeface="Brush Script MT" charset="0"/>
                  <a:sym typeface="Symbol"/>
                </a:rPr>
                <a:t>K</a:t>
              </a:r>
              <a:endParaRPr lang="en-US" sz="1600" baseline="-25000" dirty="0" smtClean="0">
                <a:solidFill>
                  <a:srgbClr val="0000FF"/>
                </a:solidFill>
                <a:ea typeface="Brush Script MT" charset="0"/>
                <a:cs typeface="Brush Script MT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808312" y="4617292"/>
            <a:ext cx="1080120" cy="338554"/>
            <a:chOff x="395536" y="4348587"/>
            <a:chExt cx="1080120" cy="338554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395536" y="4687141"/>
              <a:ext cx="100811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395536" y="4348587"/>
              <a:ext cx="10801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smtClean="0">
                  <a:ea typeface="Chalkboard" charset="0"/>
                  <a:cs typeface="Chalkboard" charset="0"/>
                </a:rPr>
                <a:t>m </a:t>
              </a:r>
              <a:r>
                <a:rPr lang="en-US" sz="1600" smtClean="0">
                  <a:ea typeface="Chalkboard" charset="0"/>
                  <a:cs typeface="Chalkboard" charset="0"/>
                  <a:sym typeface="Symbol"/>
                </a:rPr>
                <a:t> </a:t>
              </a:r>
              <a:r>
                <a:rPr lang="en-US" sz="1600" smtClean="0">
                  <a:ea typeface="Brush Script MT" charset="0"/>
                  <a:cs typeface="Brush Script MT" charset="0"/>
                  <a:sym typeface="Symbol"/>
                </a:rPr>
                <a:t>M</a:t>
              </a:r>
              <a:endParaRPr lang="en-US" sz="1600" dirty="0" smtClean="0">
                <a:solidFill>
                  <a:srgbClr val="0000FF"/>
                </a:solidFill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44" name="Group 35"/>
          <p:cNvGrpSpPr/>
          <p:nvPr/>
        </p:nvGrpSpPr>
        <p:grpSpPr>
          <a:xfrm rot="5400000">
            <a:off x="4344613" y="3851593"/>
            <a:ext cx="563293" cy="755576"/>
            <a:chOff x="624332" y="3969572"/>
            <a:chExt cx="563293" cy="755576"/>
          </a:xfrm>
        </p:grpSpPr>
        <p:cxnSp>
          <p:nvCxnSpPr>
            <p:cNvPr id="46" name="Straight Arrow Connector 45"/>
            <p:cNvCxnSpPr/>
            <p:nvPr/>
          </p:nvCxnSpPr>
          <p:spPr>
            <a:xfrm rot="16200000">
              <a:off x="931404" y="4468925"/>
              <a:ext cx="1" cy="5124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 rot="16200000">
              <a:off x="415821" y="4178083"/>
              <a:ext cx="75557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ea typeface="Chalkboard" charset="0"/>
                  <a:cs typeface="Chalkboard" charset="0"/>
                </a:rPr>
                <a:t>k </a:t>
              </a:r>
              <a:endParaRPr lang="en-US" sz="1600" dirty="0" smtClean="0">
                <a:solidFill>
                  <a:srgbClr val="0000FF"/>
                </a:solidFill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50" name="Group 46"/>
          <p:cNvGrpSpPr/>
          <p:nvPr/>
        </p:nvGrpSpPr>
        <p:grpSpPr>
          <a:xfrm>
            <a:off x="5073901" y="4617292"/>
            <a:ext cx="827585" cy="338554"/>
            <a:chOff x="864095" y="4390978"/>
            <a:chExt cx="827585" cy="338554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971600" y="4725145"/>
              <a:ext cx="666328" cy="43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 Box 7"/>
            <p:cNvSpPr txBox="1">
              <a:spLocks noChangeArrowheads="1"/>
            </p:cNvSpPr>
            <p:nvPr/>
          </p:nvSpPr>
          <p:spPr bwMode="auto">
            <a:xfrm>
              <a:off x="864095" y="4390978"/>
              <a:ext cx="82758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smtClean="0">
                  <a:ea typeface="Chalkboard" charset="0"/>
                  <a:cs typeface="Chalkboard" charset="0"/>
                </a:rPr>
                <a:t>   c</a:t>
              </a:r>
              <a:endParaRPr lang="en-US" sz="1600" dirty="0" smtClean="0">
                <a:solidFill>
                  <a:srgbClr val="0000FF"/>
                </a:solidFill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851919" y="4523796"/>
            <a:ext cx="1577339" cy="1141298"/>
            <a:chOff x="1542158" y="4367579"/>
            <a:chExt cx="797594" cy="591950"/>
          </a:xfrm>
        </p:grpSpPr>
        <p:sp>
          <p:nvSpPr>
            <p:cNvPr id="57" name="Rectangle 56"/>
            <p:cNvSpPr/>
            <p:nvPr/>
          </p:nvSpPr>
          <p:spPr>
            <a:xfrm>
              <a:off x="1547664" y="4367579"/>
              <a:ext cx="720080" cy="50405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omic Sans MS" panose="030F0702030302020204" pitchFamily="66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58" name="Text Box 7"/>
            <p:cNvSpPr txBox="1">
              <a:spLocks noChangeArrowheads="1"/>
            </p:cNvSpPr>
            <p:nvPr/>
          </p:nvSpPr>
          <p:spPr bwMode="auto">
            <a:xfrm>
              <a:off x="1542158" y="4368889"/>
              <a:ext cx="797594" cy="590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 smtClean="0">
                  <a:ea typeface="Chalkboard" charset="0"/>
                  <a:cs typeface="Chalkboard" charset="0"/>
                </a:rPr>
                <a:t>  </a:t>
              </a:r>
              <a:r>
                <a:rPr lang="en-US" sz="1600" dirty="0" err="1"/>
                <a:t>Enc</a:t>
              </a:r>
              <a:r>
                <a:rPr lang="en-US" sz="1600" baseline="-25000" dirty="0" err="1"/>
                <a:t>k</a:t>
              </a:r>
              <a:r>
                <a:rPr lang="en-US" sz="1600" dirty="0"/>
                <a:t>(m)</a:t>
              </a:r>
            </a:p>
            <a:p>
              <a:pPr marL="457200" indent="-457200">
                <a:spcBef>
                  <a:spcPct val="50000"/>
                </a:spcBef>
              </a:pPr>
              <a:r>
                <a:rPr lang="en-US" sz="1200" dirty="0" smtClean="0"/>
                <a:t>- </a:t>
              </a:r>
              <a:r>
                <a:rPr lang="en-US" sz="1200" dirty="0"/>
                <a:t>r in {0, 1}</a:t>
              </a:r>
              <a:r>
                <a:rPr lang="en-US" sz="1200" baseline="30000" dirty="0"/>
                <a:t>n</a:t>
              </a:r>
              <a:endParaRPr lang="en-US" sz="1200" dirty="0"/>
            </a:p>
            <a:p>
              <a:pPr marL="457200" indent="-457200">
                <a:spcBef>
                  <a:spcPct val="50000"/>
                </a:spcBef>
              </a:pPr>
              <a:r>
                <a:rPr lang="en-US" sz="1200" dirty="0"/>
                <a:t>- c = (</a:t>
              </a:r>
              <a:r>
                <a:rPr lang="en-US" sz="1200" dirty="0">
                  <a:solidFill>
                    <a:srgbClr val="FF0000"/>
                  </a:solidFill>
                </a:rPr>
                <a:t>r</a:t>
              </a:r>
              <a:r>
                <a:rPr lang="en-US" sz="1200" dirty="0"/>
                <a:t>, </a:t>
              </a:r>
              <a:r>
                <a:rPr lang="en-US" sz="1200" dirty="0" smtClean="0"/>
                <a:t>m </a:t>
              </a:r>
              <a:r>
                <a:rPr lang="en-US" sz="1200" dirty="0" smtClean="0">
                  <a:sym typeface="Symbol"/>
                </a:rPr>
                <a:t> </a:t>
              </a:r>
              <a:r>
                <a:rPr lang="en-US" sz="1200" dirty="0" err="1">
                  <a:solidFill>
                    <a:srgbClr val="FF0000"/>
                  </a:solidFill>
                  <a:sym typeface="Symbol"/>
                </a:rPr>
                <a:t>F</a:t>
              </a:r>
              <a:r>
                <a:rPr lang="en-US" sz="1200" baseline="-25000" dirty="0" err="1">
                  <a:solidFill>
                    <a:srgbClr val="FF0000"/>
                  </a:solidFill>
                  <a:sym typeface="Symbol"/>
                </a:rPr>
                <a:t>k</a:t>
              </a:r>
              <a:r>
                <a:rPr lang="en-US" sz="1200" dirty="0">
                  <a:solidFill>
                    <a:srgbClr val="FF0000"/>
                  </a:solidFill>
                  <a:sym typeface="Symbol"/>
                </a:rPr>
                <a:t>(r)</a:t>
              </a:r>
              <a:r>
                <a:rPr lang="en-US" sz="1200" dirty="0"/>
                <a:t>)  </a:t>
              </a:r>
            </a:p>
          </p:txBody>
        </p:sp>
      </p:grpSp>
      <p:grpSp>
        <p:nvGrpSpPr>
          <p:cNvPr id="59" name="Group 35"/>
          <p:cNvGrpSpPr/>
          <p:nvPr/>
        </p:nvGrpSpPr>
        <p:grpSpPr>
          <a:xfrm rot="5400000">
            <a:off x="7503636" y="3728771"/>
            <a:ext cx="605682" cy="755576"/>
            <a:chOff x="581943" y="4005066"/>
            <a:chExt cx="605682" cy="755576"/>
          </a:xfrm>
        </p:grpSpPr>
        <p:cxnSp>
          <p:nvCxnSpPr>
            <p:cNvPr id="60" name="Straight Arrow Connector 59"/>
            <p:cNvCxnSpPr/>
            <p:nvPr/>
          </p:nvCxnSpPr>
          <p:spPr>
            <a:xfrm rot="16200000">
              <a:off x="931404" y="4468925"/>
              <a:ext cx="1" cy="5124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 Box 7"/>
            <p:cNvSpPr txBox="1">
              <a:spLocks noChangeArrowheads="1"/>
            </p:cNvSpPr>
            <p:nvPr/>
          </p:nvSpPr>
          <p:spPr bwMode="auto">
            <a:xfrm rot="16200000">
              <a:off x="373432" y="4213577"/>
              <a:ext cx="75557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ea typeface="Chalkboard" charset="0"/>
                  <a:cs typeface="Chalkboard" charset="0"/>
                </a:rPr>
                <a:t>k </a:t>
              </a:r>
              <a:endParaRPr lang="en-US" sz="1600" dirty="0" smtClean="0">
                <a:solidFill>
                  <a:srgbClr val="0000FF"/>
                </a:solidFill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063244" y="4409399"/>
            <a:ext cx="1649724" cy="1101803"/>
            <a:chOff x="1542826" y="4365104"/>
            <a:chExt cx="992920" cy="504056"/>
          </a:xfrm>
        </p:grpSpPr>
        <p:sp>
          <p:nvSpPr>
            <p:cNvPr id="63" name="Rectangle 62"/>
            <p:cNvSpPr/>
            <p:nvPr/>
          </p:nvSpPr>
          <p:spPr>
            <a:xfrm>
              <a:off x="1543762" y="4365104"/>
              <a:ext cx="720080" cy="50405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omic Sans MS" panose="030F0702030302020204" pitchFamily="66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64" name="Text Box 7"/>
            <p:cNvSpPr txBox="1">
              <a:spLocks noChangeArrowheads="1"/>
            </p:cNvSpPr>
            <p:nvPr/>
          </p:nvSpPr>
          <p:spPr bwMode="auto">
            <a:xfrm>
              <a:off x="1542826" y="4505957"/>
              <a:ext cx="992920" cy="253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200" dirty="0" smtClean="0"/>
                <a:t>Dec</a:t>
              </a:r>
              <a:r>
                <a:rPr lang="en-US" sz="1200" baseline="-25000" dirty="0" smtClean="0"/>
                <a:t>k</a:t>
              </a:r>
              <a:r>
                <a:rPr lang="en-US" sz="1200" dirty="0" smtClean="0"/>
                <a:t>(c </a:t>
              </a:r>
              <a:r>
                <a:rPr lang="en-US" sz="1200" dirty="0"/>
                <a:t>= (c</a:t>
              </a:r>
              <a:r>
                <a:rPr lang="en-US" sz="1200" baseline="-25000" dirty="0"/>
                <a:t>0</a:t>
              </a:r>
              <a:r>
                <a:rPr lang="en-US" sz="1200" dirty="0"/>
                <a:t>,c</a:t>
              </a:r>
              <a:r>
                <a:rPr lang="en-US" sz="1200" baseline="-25000" dirty="0"/>
                <a:t>1</a:t>
              </a:r>
              <a:r>
                <a:rPr lang="en-US" sz="1200" dirty="0"/>
                <a:t>))</a:t>
              </a:r>
            </a:p>
            <a:p>
              <a:pPr marL="457200" indent="-457200">
                <a:spcBef>
                  <a:spcPct val="50000"/>
                </a:spcBef>
              </a:pPr>
              <a:r>
                <a:rPr lang="en-US" sz="1200" dirty="0"/>
                <a:t>- m = </a:t>
              </a:r>
              <a:r>
                <a:rPr lang="en-US" sz="1200" dirty="0" smtClean="0"/>
                <a:t>c</a:t>
              </a:r>
              <a:r>
                <a:rPr lang="en-US" sz="1200" baseline="-25000" dirty="0" smtClean="0"/>
                <a:t>1</a:t>
              </a:r>
              <a:r>
                <a:rPr lang="en-US" sz="1200" dirty="0" smtClean="0">
                  <a:sym typeface="Symbol"/>
                </a:rPr>
                <a:t>F</a:t>
              </a:r>
              <a:r>
                <a:rPr lang="en-US" sz="1200" baseline="-25000" dirty="0" smtClean="0">
                  <a:sym typeface="Symbol"/>
                </a:rPr>
                <a:t>k</a:t>
              </a:r>
              <a:r>
                <a:rPr lang="en-US" sz="1200" dirty="0" smtClean="0">
                  <a:sym typeface="Symbol"/>
                </a:rPr>
                <a:t>(c</a:t>
              </a:r>
              <a:r>
                <a:rPr lang="en-US" sz="1200" baseline="-25000" dirty="0" smtClean="0">
                  <a:sym typeface="Symbol"/>
                </a:rPr>
                <a:t>0</a:t>
              </a:r>
              <a:r>
                <a:rPr lang="en-US" sz="1200" dirty="0">
                  <a:sym typeface="Symbol"/>
                </a:rPr>
                <a:t>) </a:t>
              </a:r>
              <a:endParaRPr lang="en-US" sz="1200" dirty="0"/>
            </a:p>
          </p:txBody>
        </p:sp>
      </p:grpSp>
      <p:sp>
        <p:nvSpPr>
          <p:cNvPr id="65" name="Text Box 7"/>
          <p:cNvSpPr txBox="1">
            <a:spLocks noChangeArrowheads="1"/>
          </p:cNvSpPr>
          <p:nvPr/>
        </p:nvSpPr>
        <p:spPr bwMode="auto">
          <a:xfrm>
            <a:off x="6276560" y="4617292"/>
            <a:ext cx="755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>
                <a:ea typeface="Chalkboard" charset="0"/>
                <a:cs typeface="Chalkboard" charset="0"/>
              </a:rPr>
              <a:t>c</a:t>
            </a:r>
            <a:r>
              <a:rPr lang="en-US" sz="1600" dirty="0" smtClean="0">
                <a:ea typeface="Chalkboard" charset="0"/>
                <a:cs typeface="Chalkboard" charset="0"/>
              </a:rPr>
              <a:t> </a:t>
            </a:r>
            <a:r>
              <a:rPr lang="en-US" sz="1600" dirty="0" smtClean="0">
                <a:ea typeface="Chalkboard" charset="0"/>
                <a:cs typeface="Chalkboard" charset="0"/>
                <a:sym typeface="Symbol"/>
              </a:rPr>
              <a:t> </a:t>
            </a:r>
            <a:r>
              <a:rPr lang="en-US" sz="1600" dirty="0" smtClean="0">
                <a:ea typeface="Brush Script MT" charset="0"/>
                <a:cs typeface="Brush Script MT" charset="0"/>
                <a:sym typeface="Symbol"/>
              </a:rPr>
              <a:t>C</a:t>
            </a:r>
            <a:endParaRPr lang="en-US" sz="1600" dirty="0" smtClean="0">
              <a:solidFill>
                <a:srgbClr val="0000FF"/>
              </a:solidFill>
              <a:ea typeface="Brush Script MT" charset="0"/>
              <a:cs typeface="Brush Script MT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16200000">
            <a:off x="6704416" y="4591614"/>
            <a:ext cx="0" cy="7284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46"/>
          <p:cNvGrpSpPr/>
          <p:nvPr/>
        </p:nvGrpSpPr>
        <p:grpSpPr>
          <a:xfrm>
            <a:off x="8064896" y="4617292"/>
            <a:ext cx="852232" cy="340556"/>
            <a:chOff x="744723" y="4120044"/>
            <a:chExt cx="852232" cy="340556"/>
          </a:xfrm>
        </p:grpSpPr>
        <p:cxnSp>
          <p:nvCxnSpPr>
            <p:cNvPr id="68" name="Straight Arrow Connector 67"/>
            <p:cNvCxnSpPr/>
            <p:nvPr/>
          </p:nvCxnSpPr>
          <p:spPr>
            <a:xfrm>
              <a:off x="960747" y="4458598"/>
              <a:ext cx="432048" cy="20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 Box 7"/>
            <p:cNvSpPr txBox="1">
              <a:spLocks noChangeArrowheads="1"/>
            </p:cNvSpPr>
            <p:nvPr/>
          </p:nvSpPr>
          <p:spPr bwMode="auto">
            <a:xfrm>
              <a:off x="744723" y="4120044"/>
              <a:ext cx="8522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ea typeface="Chalkboard" charset="0"/>
                  <a:cs typeface="Chalkboard" charset="0"/>
                </a:rPr>
                <a:t>   m</a:t>
              </a:r>
              <a:endParaRPr lang="en-US" sz="1600" dirty="0" smtClean="0">
                <a:solidFill>
                  <a:srgbClr val="0000FF"/>
                </a:solidFill>
                <a:ea typeface="Chalkboard" charset="0"/>
                <a:cs typeface="Chalkboard" charset="0"/>
              </a:endParaRPr>
            </a:p>
          </p:txBody>
        </p:sp>
      </p:grpSp>
      <p:sp>
        <p:nvSpPr>
          <p:cNvPr id="70" name="文本框 69"/>
          <p:cNvSpPr txBox="1"/>
          <p:nvPr/>
        </p:nvSpPr>
        <p:spPr>
          <a:xfrm>
            <a:off x="101257" y="774912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Construction 3.30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72008" y="5799037"/>
            <a:ext cx="8136904" cy="37959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Theorem 3.31: If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dirty="0" smtClean="0"/>
              <a:t>is a PRF, then </a:t>
            </a:r>
            <a:r>
              <a:rPr lang="en-US" dirty="0" smtClean="0">
                <a:sym typeface="Symbol"/>
              </a:rPr>
              <a:t> is a CPA-secure scheme.</a:t>
            </a:r>
            <a:endParaRPr lang="en-US" sz="2800" baseline="300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27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77" grpId="0"/>
      <p:bldP spid="92" grpId="0"/>
      <p:bldP spid="93" grpId="0"/>
      <p:bldP spid="104" grpId="0"/>
      <p:bldP spid="28" grpId="0" animBg="1"/>
      <p:bldP spid="29" grpId="0"/>
      <p:bldP spid="65" grpId="0"/>
      <p:bldP spid="7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-36512" y="-27384"/>
            <a:ext cx="9217024" cy="864096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kern="0" dirty="0" smtClean="0">
                <a:solidFill>
                  <a:srgbClr val="009900"/>
                </a:solidFill>
                <a:ea typeface="+mj-ea"/>
                <a:cs typeface="+mj-cs"/>
              </a:rPr>
              <a:t>CPA-security for Arbitrary-length Messages (Theoretical Construction)</a:t>
            </a:r>
            <a:endParaRPr lang="en-US" sz="3200" kern="0" dirty="0">
              <a:solidFill>
                <a:srgbClr val="009900"/>
              </a:solidFill>
              <a:ea typeface="+mj-ea"/>
              <a:cs typeface="+mj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67308" y="1268760"/>
            <a:ext cx="907669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Wingdings" charset="2"/>
              <a:buChar char="q"/>
            </a:pPr>
            <a:r>
              <a:rPr lang="en-US" dirty="0" smtClean="0">
                <a:sym typeface="Symbol"/>
              </a:rPr>
              <a:t>Let  = (Gen, </a:t>
            </a:r>
            <a:r>
              <a:rPr lang="en-US" dirty="0" err="1" smtClean="0">
                <a:sym typeface="Symbol"/>
              </a:rPr>
              <a:t>Enc</a:t>
            </a:r>
            <a:r>
              <a:rPr lang="en-US" dirty="0" smtClean="0">
                <a:sym typeface="Symbol"/>
              </a:rPr>
              <a:t>, Dec) be a </a:t>
            </a:r>
            <a:r>
              <a:rPr lang="en-US" dirty="0" smtClean="0">
                <a:solidFill>
                  <a:srgbClr val="0000FF"/>
                </a:solidFill>
                <a:sym typeface="Symbol"/>
              </a:rPr>
              <a:t>fixed-length CPA-secure based on PRP/SPRP/PRF. Supports message of length</a:t>
            </a: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67744" y="3122384"/>
            <a:ext cx="5040560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563888" y="3109284"/>
            <a:ext cx="0" cy="432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076056" y="3116867"/>
            <a:ext cx="0" cy="432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2492152" y="3143870"/>
            <a:ext cx="5358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ym typeface="Symbol"/>
              </a:rPr>
              <a:t>m</a:t>
            </a:r>
            <a:r>
              <a:rPr lang="en-US" sz="2000" baseline="-25000" dirty="0" smtClean="0">
                <a:sym typeface="Symbol"/>
              </a:rPr>
              <a:t>1</a:t>
            </a:r>
            <a:endParaRPr lang="en-US" sz="2000" baseline="-25000" dirty="0" smtClean="0">
              <a:solidFill>
                <a:srgbClr val="0000FF"/>
              </a:solidFill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160050" y="3148282"/>
            <a:ext cx="5358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ym typeface="Symbol"/>
              </a:rPr>
              <a:t>m</a:t>
            </a:r>
            <a:r>
              <a:rPr lang="en-US" sz="2000" baseline="-25000" dirty="0">
                <a:sym typeface="Symbol"/>
              </a:rPr>
              <a:t>2</a:t>
            </a:r>
            <a:endParaRPr lang="en-US" sz="2000" baseline="-25000" dirty="0" smtClean="0">
              <a:solidFill>
                <a:srgbClr val="0000FF"/>
              </a:solidFill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6512989" y="3147876"/>
            <a:ext cx="5105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ym typeface="Symbol"/>
              </a:rPr>
              <a:t>m</a:t>
            </a:r>
            <a:r>
              <a:rPr lang="en-US" sz="2000" baseline="-25000" dirty="0" smtClean="0">
                <a:sym typeface="Symbol"/>
              </a:rPr>
              <a:t>6</a:t>
            </a:r>
            <a:endParaRPr lang="en-US" sz="2000" baseline="-25000" dirty="0" smtClean="0">
              <a:solidFill>
                <a:srgbClr val="0000FF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699792" y="3554432"/>
            <a:ext cx="0" cy="3240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588224" y="3554432"/>
            <a:ext cx="0" cy="3240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406616" y="3548392"/>
            <a:ext cx="0" cy="3240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61"/>
          <p:cNvGrpSpPr/>
          <p:nvPr/>
        </p:nvGrpSpPr>
        <p:grpSpPr>
          <a:xfrm>
            <a:off x="2483768" y="2740858"/>
            <a:ext cx="4680520" cy="389911"/>
            <a:chOff x="2483768" y="3623538"/>
            <a:chExt cx="4680520" cy="389911"/>
          </a:xfrm>
        </p:grpSpPr>
        <p:sp>
          <p:nvSpPr>
            <p:cNvPr id="56" name="Right Brace 55"/>
            <p:cNvSpPr/>
            <p:nvPr/>
          </p:nvSpPr>
          <p:spPr>
            <a:xfrm rot="5400000" flipH="1">
              <a:off x="2731603" y="3397189"/>
              <a:ext cx="368425" cy="86409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57" name="Right Brace 56"/>
            <p:cNvSpPr/>
            <p:nvPr/>
          </p:nvSpPr>
          <p:spPr>
            <a:xfrm rot="5400000" flipH="1">
              <a:off x="4135760" y="3424807"/>
              <a:ext cx="368425" cy="79208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58" name="Right Brace 57"/>
            <p:cNvSpPr/>
            <p:nvPr/>
          </p:nvSpPr>
          <p:spPr>
            <a:xfrm rot="5400000" flipH="1">
              <a:off x="6584031" y="3411707"/>
              <a:ext cx="368425" cy="79208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mic Sans MS" panose="030F0702030302020204" pitchFamily="66" charset="0"/>
              </a:endParaRPr>
            </a:p>
          </p:txBody>
        </p:sp>
      </p:grpSp>
      <p:grpSp>
        <p:nvGrpSpPr>
          <p:cNvPr id="21" name="Group 68"/>
          <p:cNvGrpSpPr/>
          <p:nvPr/>
        </p:nvGrpSpPr>
        <p:grpSpPr>
          <a:xfrm>
            <a:off x="2714293" y="2380818"/>
            <a:ext cx="4522003" cy="400110"/>
            <a:chOff x="3443781" y="3501008"/>
            <a:chExt cx="4061800" cy="400110"/>
          </a:xfrm>
        </p:grpSpPr>
        <p:sp>
          <p:nvSpPr>
            <p:cNvPr id="63" name="Text Box 7"/>
            <p:cNvSpPr txBox="1">
              <a:spLocks noChangeArrowheads="1"/>
            </p:cNvSpPr>
            <p:nvPr/>
          </p:nvSpPr>
          <p:spPr bwMode="auto">
            <a:xfrm>
              <a:off x="3443781" y="3501008"/>
              <a:ext cx="37505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cs typeface="Comic Sans MS"/>
                  <a:sym typeface="Symbol"/>
                </a:rPr>
                <a:t>n</a:t>
              </a:r>
              <a:endParaRPr lang="en-US" sz="2000" baseline="-25000" dirty="0" smtClean="0">
                <a:solidFill>
                  <a:srgbClr val="0000FF"/>
                </a:solidFill>
                <a:cs typeface="Comic Sans MS"/>
              </a:endParaRPr>
            </a:p>
          </p:txBody>
        </p:sp>
        <p:sp>
          <p:nvSpPr>
            <p:cNvPr id="65" name="Text Box 7"/>
            <p:cNvSpPr txBox="1">
              <a:spLocks noChangeArrowheads="1"/>
            </p:cNvSpPr>
            <p:nvPr/>
          </p:nvSpPr>
          <p:spPr bwMode="auto">
            <a:xfrm>
              <a:off x="6969713" y="3501008"/>
              <a:ext cx="5358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cs typeface="Comic Sans MS"/>
                  <a:sym typeface="Symbol"/>
                </a:rPr>
                <a:t>n</a:t>
              </a:r>
              <a:endParaRPr lang="en-US" sz="2000" baseline="-25000" dirty="0" smtClean="0">
                <a:solidFill>
                  <a:srgbClr val="0000FF"/>
                </a:solidFill>
                <a:cs typeface="Comic Sans MS"/>
              </a:endParaRPr>
            </a:p>
          </p:txBody>
        </p:sp>
      </p:grpSp>
      <p:grpSp>
        <p:nvGrpSpPr>
          <p:cNvPr id="24" name="Group 69"/>
          <p:cNvGrpSpPr/>
          <p:nvPr/>
        </p:nvGrpSpPr>
        <p:grpSpPr>
          <a:xfrm>
            <a:off x="740833" y="5246989"/>
            <a:ext cx="648072" cy="338554"/>
            <a:chOff x="2267744" y="4941168"/>
            <a:chExt cx="648072" cy="338554"/>
          </a:xfrm>
        </p:grpSpPr>
        <p:sp>
          <p:nvSpPr>
            <p:cNvPr id="71" name="Rectangle 70"/>
            <p:cNvSpPr/>
            <p:nvPr/>
          </p:nvSpPr>
          <p:spPr>
            <a:xfrm>
              <a:off x="2339752" y="4941168"/>
              <a:ext cx="463860" cy="338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72" name="Text Box 7"/>
            <p:cNvSpPr txBox="1">
              <a:spLocks noChangeArrowheads="1"/>
            </p:cNvSpPr>
            <p:nvPr/>
          </p:nvSpPr>
          <p:spPr bwMode="auto">
            <a:xfrm>
              <a:off x="2267744" y="4941168"/>
              <a:ext cx="64807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smtClean="0">
                  <a:sym typeface="Symbol"/>
                </a:rPr>
                <a:t>Gen</a:t>
              </a:r>
              <a:endParaRPr lang="en-US" sz="1600" dirty="0" smtClean="0">
                <a:solidFill>
                  <a:srgbClr val="0000FF"/>
                </a:solidFill>
              </a:endParaRPr>
            </a:p>
          </p:txBody>
        </p:sp>
      </p:grpSp>
      <p:cxnSp>
        <p:nvCxnSpPr>
          <p:cNvPr id="74" name="Straight Arrow Connector 73"/>
          <p:cNvCxnSpPr/>
          <p:nvPr/>
        </p:nvCxnSpPr>
        <p:spPr>
          <a:xfrm>
            <a:off x="1264987" y="5463013"/>
            <a:ext cx="5380502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2621425" y="4973475"/>
            <a:ext cx="0" cy="3240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644008" y="4973475"/>
            <a:ext cx="0" cy="3240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6933521" y="4973475"/>
            <a:ext cx="0" cy="3240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2325009" y="4937471"/>
            <a:ext cx="0" cy="52554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476564" y="4937471"/>
            <a:ext cx="0" cy="52554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6645489" y="4937471"/>
            <a:ext cx="0" cy="52554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 Box 7"/>
          <p:cNvSpPr txBox="1">
            <a:spLocks noChangeArrowheads="1"/>
          </p:cNvSpPr>
          <p:nvPr/>
        </p:nvSpPr>
        <p:spPr bwMode="auto">
          <a:xfrm>
            <a:off x="2589613" y="4937471"/>
            <a:ext cx="3834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c</a:t>
            </a:r>
            <a:r>
              <a:rPr lang="en-US" sz="1600" baseline="-25000" dirty="0" smtClean="0">
                <a:sym typeface="Symbol"/>
              </a:rPr>
              <a:t>1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94" name="Text Box 7"/>
          <p:cNvSpPr txBox="1">
            <a:spLocks noChangeArrowheads="1"/>
          </p:cNvSpPr>
          <p:nvPr/>
        </p:nvSpPr>
        <p:spPr bwMode="auto">
          <a:xfrm>
            <a:off x="4692588" y="4937471"/>
            <a:ext cx="3834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c</a:t>
            </a:r>
            <a:r>
              <a:rPr lang="en-US" sz="1600" baseline="-25000" dirty="0" smtClean="0">
                <a:sym typeface="Symbol"/>
              </a:rPr>
              <a:t>3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96" name="Text Box 7"/>
          <p:cNvSpPr txBox="1">
            <a:spLocks noChangeArrowheads="1"/>
          </p:cNvSpPr>
          <p:nvPr/>
        </p:nvSpPr>
        <p:spPr bwMode="auto">
          <a:xfrm>
            <a:off x="6910093" y="4958957"/>
            <a:ext cx="3834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c</a:t>
            </a:r>
            <a:r>
              <a:rPr lang="en-US" sz="1600" baseline="-25000" dirty="0" smtClean="0">
                <a:sym typeface="Symbol"/>
              </a:rPr>
              <a:t>6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97" name="Text Box 7"/>
          <p:cNvSpPr txBox="1">
            <a:spLocks noChangeArrowheads="1"/>
          </p:cNvSpPr>
          <p:nvPr/>
        </p:nvSpPr>
        <p:spPr bwMode="auto">
          <a:xfrm>
            <a:off x="1368971" y="5135493"/>
            <a:ext cx="3834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k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100" name="Text Box 7"/>
          <p:cNvSpPr txBox="1">
            <a:spLocks noChangeArrowheads="1"/>
          </p:cNvSpPr>
          <p:nvPr/>
        </p:nvSpPr>
        <p:spPr bwMode="auto">
          <a:xfrm>
            <a:off x="1115616" y="3132836"/>
            <a:ext cx="5358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ym typeface="Symbol"/>
              </a:rPr>
              <a:t>m</a:t>
            </a:r>
            <a:endParaRPr lang="en-US" sz="2000" baseline="-25000" dirty="0" smtClean="0">
              <a:solidFill>
                <a:srgbClr val="0000FF"/>
              </a:solidFill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1507468" y="3343925"/>
            <a:ext cx="61626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7"/>
          <p:cNvSpPr txBox="1">
            <a:spLocks noChangeArrowheads="1"/>
          </p:cNvSpPr>
          <p:nvPr/>
        </p:nvSpPr>
        <p:spPr bwMode="auto">
          <a:xfrm>
            <a:off x="3360440" y="5827775"/>
            <a:ext cx="26642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ym typeface="Symbol"/>
              </a:rPr>
              <a:t>c</a:t>
            </a:r>
            <a:r>
              <a:rPr lang="en-US" sz="2000" baseline="-25000" dirty="0" smtClean="0">
                <a:sym typeface="Symbol"/>
              </a:rPr>
              <a:t>1</a:t>
            </a:r>
            <a:r>
              <a:rPr lang="en-US" sz="2000" dirty="0" smtClean="0">
                <a:sym typeface="Symbol"/>
              </a:rPr>
              <a:t>c</a:t>
            </a:r>
            <a:r>
              <a:rPr lang="en-US" sz="2000" baseline="-25000" dirty="0" smtClean="0">
                <a:sym typeface="Symbol"/>
              </a:rPr>
              <a:t>2</a:t>
            </a:r>
            <a:r>
              <a:rPr lang="en-US" sz="2000" dirty="0" smtClean="0">
                <a:sym typeface="Symbol"/>
              </a:rPr>
              <a:t>…c</a:t>
            </a:r>
            <a:r>
              <a:rPr lang="en-US" sz="2000" baseline="-25000" dirty="0" smtClean="0">
                <a:sym typeface="Symbol"/>
              </a:rPr>
              <a:t>6</a:t>
            </a:r>
            <a:r>
              <a:rPr lang="en-US" sz="2000" dirty="0" smtClean="0">
                <a:sym typeface="Symbol"/>
              </a:rPr>
              <a:t>  </a:t>
            </a:r>
            <a:r>
              <a:rPr lang="en-US" sz="2000" dirty="0" err="1" smtClean="0">
                <a:sym typeface="Symbol"/>
              </a:rPr>
              <a:t>Enc</a:t>
            </a:r>
            <a:r>
              <a:rPr lang="en-US" sz="2000" baseline="-25000" dirty="0" err="1" smtClean="0">
                <a:sym typeface="Symbol"/>
              </a:rPr>
              <a:t>k</a:t>
            </a:r>
            <a:r>
              <a:rPr lang="en-US" sz="2000" dirty="0" smtClean="0">
                <a:sym typeface="Symbol"/>
              </a:rPr>
              <a:t>(m)</a:t>
            </a:r>
            <a:endParaRPr lang="en-US" sz="2000" baseline="-25000" dirty="0" smtClean="0">
              <a:solidFill>
                <a:srgbClr val="0000FF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907704" y="3820978"/>
            <a:ext cx="1872208" cy="1149226"/>
            <a:chOff x="179512" y="3143870"/>
            <a:chExt cx="2099454" cy="1149226"/>
          </a:xfrm>
        </p:grpSpPr>
        <p:sp>
          <p:nvSpPr>
            <p:cNvPr id="101" name="Rectangle 100"/>
            <p:cNvSpPr/>
            <p:nvPr/>
          </p:nvSpPr>
          <p:spPr>
            <a:xfrm>
              <a:off x="179512" y="3212976"/>
              <a:ext cx="1857209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omic Sans MS" panose="030F0702030302020204" pitchFamily="66" charset="0"/>
              </a:endParaRPr>
            </a:p>
          </p:txBody>
        </p:sp>
        <p:sp>
          <p:nvSpPr>
            <p:cNvPr id="105" name="Text Box 7"/>
            <p:cNvSpPr txBox="1">
              <a:spLocks noChangeArrowheads="1"/>
            </p:cNvSpPr>
            <p:nvPr/>
          </p:nvSpPr>
          <p:spPr bwMode="auto">
            <a:xfrm>
              <a:off x="179512" y="3143870"/>
              <a:ext cx="2099454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err="1" smtClean="0"/>
                <a:t>Enc</a:t>
              </a:r>
              <a:r>
                <a:rPr lang="en-US" sz="1600" baseline="-25000" dirty="0" err="1" smtClean="0"/>
                <a:t>k</a:t>
              </a:r>
              <a:r>
                <a:rPr lang="en-US" sz="1600" dirty="0" smtClean="0"/>
                <a:t>(m)</a:t>
              </a:r>
            </a:p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/>
                <a:t> r </a:t>
              </a:r>
              <a:r>
                <a:rPr lang="en-US" sz="1600" dirty="0"/>
                <a:t>in {0, 1}</a:t>
              </a:r>
              <a:r>
                <a:rPr lang="en-US" sz="1600" baseline="30000" dirty="0" smtClean="0"/>
                <a:t>n</a:t>
              </a:r>
              <a:endParaRPr lang="en-US" sz="1600" dirty="0" smtClean="0"/>
            </a:p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/>
                <a:t>c </a:t>
              </a:r>
              <a:r>
                <a:rPr lang="en-US" sz="1600" dirty="0"/>
                <a:t>= (r, m</a:t>
              </a:r>
              <a:r>
                <a:rPr lang="en-US" sz="1600" dirty="0">
                  <a:sym typeface="Symbol"/>
                </a:rPr>
                <a:t> </a:t>
              </a:r>
              <a:r>
                <a:rPr lang="en-US" sz="1600" dirty="0" err="1">
                  <a:sym typeface="Symbol"/>
                </a:rPr>
                <a:t>F</a:t>
              </a:r>
              <a:r>
                <a:rPr lang="en-US" sz="1600" baseline="-25000" dirty="0" err="1">
                  <a:sym typeface="Symbol"/>
                </a:rPr>
                <a:t>k</a:t>
              </a:r>
              <a:r>
                <a:rPr lang="en-US" sz="1600" dirty="0">
                  <a:sym typeface="Symbol"/>
                </a:rPr>
                <a:t>(r)</a:t>
              </a:r>
              <a:r>
                <a:rPr lang="en-US" sz="1600" dirty="0"/>
                <a:t>)  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3923928" y="3820978"/>
            <a:ext cx="1872208" cy="1149226"/>
            <a:chOff x="179512" y="3143870"/>
            <a:chExt cx="2099454" cy="1149226"/>
          </a:xfrm>
        </p:grpSpPr>
        <p:sp>
          <p:nvSpPr>
            <p:cNvPr id="109" name="Rectangle 108"/>
            <p:cNvSpPr/>
            <p:nvPr/>
          </p:nvSpPr>
          <p:spPr>
            <a:xfrm>
              <a:off x="179512" y="3212976"/>
              <a:ext cx="1857209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omic Sans MS" panose="030F0702030302020204" pitchFamily="66" charset="0"/>
              </a:endParaRPr>
            </a:p>
          </p:txBody>
        </p:sp>
        <p:sp>
          <p:nvSpPr>
            <p:cNvPr id="110" name="Text Box 7"/>
            <p:cNvSpPr txBox="1">
              <a:spLocks noChangeArrowheads="1"/>
            </p:cNvSpPr>
            <p:nvPr/>
          </p:nvSpPr>
          <p:spPr bwMode="auto">
            <a:xfrm>
              <a:off x="179512" y="3143870"/>
              <a:ext cx="2099454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err="1" smtClean="0"/>
                <a:t>Enc</a:t>
              </a:r>
              <a:r>
                <a:rPr lang="en-US" sz="1600" baseline="-25000" dirty="0" err="1" smtClean="0"/>
                <a:t>k</a:t>
              </a:r>
              <a:r>
                <a:rPr lang="en-US" sz="1600" dirty="0" smtClean="0"/>
                <a:t>(m)</a:t>
              </a:r>
            </a:p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/>
                <a:t> r </a:t>
              </a:r>
              <a:r>
                <a:rPr lang="en-US" sz="1600" dirty="0"/>
                <a:t>in {0, 1}</a:t>
              </a:r>
              <a:r>
                <a:rPr lang="en-US" sz="1600" baseline="30000" dirty="0" smtClean="0"/>
                <a:t>n</a:t>
              </a:r>
              <a:endParaRPr lang="en-US" sz="1600" dirty="0" smtClean="0"/>
            </a:p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/>
                <a:t>c </a:t>
              </a:r>
              <a:r>
                <a:rPr lang="en-US" sz="1600" dirty="0"/>
                <a:t>= (r, m</a:t>
              </a:r>
              <a:r>
                <a:rPr lang="en-US" sz="1600" dirty="0">
                  <a:sym typeface="Symbol"/>
                </a:rPr>
                <a:t> </a:t>
              </a:r>
              <a:r>
                <a:rPr lang="en-US" sz="1600" dirty="0" err="1">
                  <a:sym typeface="Symbol"/>
                </a:rPr>
                <a:t>F</a:t>
              </a:r>
              <a:r>
                <a:rPr lang="en-US" sz="1600" baseline="-25000" dirty="0" err="1">
                  <a:sym typeface="Symbol"/>
                </a:rPr>
                <a:t>k</a:t>
              </a:r>
              <a:r>
                <a:rPr lang="en-US" sz="1600" dirty="0">
                  <a:sym typeface="Symbol"/>
                </a:rPr>
                <a:t>(r)</a:t>
              </a:r>
              <a:r>
                <a:rPr lang="en-US" sz="1600" dirty="0"/>
                <a:t>)  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5940152" y="3820978"/>
            <a:ext cx="1872208" cy="1149226"/>
            <a:chOff x="179512" y="3143870"/>
            <a:chExt cx="2099454" cy="1149226"/>
          </a:xfrm>
        </p:grpSpPr>
        <p:sp>
          <p:nvSpPr>
            <p:cNvPr id="113" name="Rectangle 112"/>
            <p:cNvSpPr/>
            <p:nvPr/>
          </p:nvSpPr>
          <p:spPr>
            <a:xfrm>
              <a:off x="179512" y="3212976"/>
              <a:ext cx="1857209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omic Sans MS" panose="030F0702030302020204" pitchFamily="66" charset="0"/>
              </a:endParaRPr>
            </a:p>
          </p:txBody>
        </p:sp>
        <p:sp>
          <p:nvSpPr>
            <p:cNvPr id="114" name="Text Box 7"/>
            <p:cNvSpPr txBox="1">
              <a:spLocks noChangeArrowheads="1"/>
            </p:cNvSpPr>
            <p:nvPr/>
          </p:nvSpPr>
          <p:spPr bwMode="auto">
            <a:xfrm>
              <a:off x="179512" y="3143870"/>
              <a:ext cx="2099454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err="1" smtClean="0"/>
                <a:t>Enc</a:t>
              </a:r>
              <a:r>
                <a:rPr lang="en-US" sz="1600" baseline="-25000" dirty="0" err="1" smtClean="0"/>
                <a:t>k</a:t>
              </a:r>
              <a:r>
                <a:rPr lang="en-US" sz="1600" dirty="0" smtClean="0"/>
                <a:t>(m)</a:t>
              </a:r>
            </a:p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/>
                <a:t> r </a:t>
              </a:r>
              <a:r>
                <a:rPr lang="en-US" sz="1600" dirty="0"/>
                <a:t>in {0, 1}</a:t>
              </a:r>
              <a:r>
                <a:rPr lang="en-US" sz="1600" baseline="30000" dirty="0" smtClean="0"/>
                <a:t>n</a:t>
              </a:r>
              <a:endParaRPr lang="en-US" sz="1600" dirty="0" smtClean="0"/>
            </a:p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/>
                <a:t>c </a:t>
              </a:r>
              <a:r>
                <a:rPr lang="en-US" sz="1600" dirty="0"/>
                <a:t>= (r, m</a:t>
              </a:r>
              <a:r>
                <a:rPr lang="en-US" sz="1600" dirty="0">
                  <a:sym typeface="Symbol"/>
                </a:rPr>
                <a:t> </a:t>
              </a:r>
              <a:r>
                <a:rPr lang="en-US" sz="1600" dirty="0" err="1">
                  <a:sym typeface="Symbol"/>
                </a:rPr>
                <a:t>F</a:t>
              </a:r>
              <a:r>
                <a:rPr lang="en-US" sz="1600" baseline="-25000" dirty="0" err="1">
                  <a:sym typeface="Symbol"/>
                </a:rPr>
                <a:t>k</a:t>
              </a:r>
              <a:r>
                <a:rPr lang="en-US" sz="1600" dirty="0">
                  <a:sym typeface="Symbol"/>
                </a:rPr>
                <a:t>(r)</a:t>
              </a:r>
              <a:r>
                <a:rPr lang="en-US" sz="1600" dirty="0"/>
                <a:t>)  </a:t>
              </a: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cxnSp>
        <p:nvCxnSpPr>
          <p:cNvPr id="53" name="Straight Connector 14"/>
          <p:cNvCxnSpPr/>
          <p:nvPr/>
        </p:nvCxnSpPr>
        <p:spPr>
          <a:xfrm>
            <a:off x="6103291" y="3122384"/>
            <a:ext cx="0" cy="432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5284654" y="3132836"/>
            <a:ext cx="5105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ym typeface="Symbol"/>
              </a:rPr>
              <a:t>…</a:t>
            </a:r>
            <a:endParaRPr lang="en-US" sz="2000" baseline="-25000" dirty="0" smtClean="0">
              <a:solidFill>
                <a:srgbClr val="0000FF"/>
              </a:solidFill>
            </a:endParaRPr>
          </a:p>
        </p:txBody>
      </p:sp>
      <p:sp>
        <p:nvSpPr>
          <p:cNvPr id="55" name="Text Box 7"/>
          <p:cNvSpPr txBox="1">
            <a:spLocks noChangeArrowheads="1"/>
          </p:cNvSpPr>
          <p:nvPr/>
        </p:nvSpPr>
        <p:spPr bwMode="auto">
          <a:xfrm>
            <a:off x="4156720" y="2373475"/>
            <a:ext cx="5358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cs typeface="Comic Sans MS"/>
                <a:sym typeface="Symbol"/>
              </a:rPr>
              <a:t>n</a:t>
            </a:r>
            <a:endParaRPr lang="en-US" sz="2000" baseline="-25000" dirty="0" smtClean="0">
              <a:solidFill>
                <a:srgbClr val="0000FF"/>
              </a:solidFill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59663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1" grpId="0"/>
      <p:bldP spid="42" grpId="0"/>
      <p:bldP spid="43" grpId="0"/>
      <p:bldP spid="91" grpId="0"/>
      <p:bldP spid="94" grpId="0"/>
      <p:bldP spid="96" grpId="0"/>
      <p:bldP spid="97" grpId="0"/>
      <p:bldP spid="100" grpId="0"/>
      <p:bldP spid="103" grpId="0"/>
      <p:bldP spid="54" grpId="0"/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009900"/>
                </a:solidFill>
                <a:latin typeface="Comic Sans MS" panose="030F0702030302020204" pitchFamily="66" charset="0"/>
                <a:cs typeface="Comic Sans MS"/>
              </a:rPr>
              <a:t>How Good it is?</a:t>
            </a:r>
            <a:r>
              <a:rPr lang="en-US" sz="3600" dirty="0">
                <a:solidFill>
                  <a:srgbClr val="009900"/>
                </a:solidFill>
                <a:latin typeface="Comic Sans MS" panose="030F0702030302020204" pitchFamily="66" charset="0"/>
                <a:cs typeface="Comic Sans MS"/>
              </a:rPr>
              <a:t/>
            </a:r>
            <a:br>
              <a:rPr lang="en-US" sz="3600" dirty="0">
                <a:solidFill>
                  <a:srgbClr val="009900"/>
                </a:solidFill>
                <a:latin typeface="Comic Sans MS" panose="030F0702030302020204" pitchFamily="66" charset="0"/>
                <a:cs typeface="Comic Sans MS"/>
              </a:rPr>
            </a:br>
            <a:endParaRPr lang="en-US" sz="3600" dirty="0">
              <a:latin typeface="Comic Sans MS" panose="030F0702030302020204" pitchFamily="66" charset="0"/>
              <a:cs typeface="Comic Sans M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41976-2E34-413D-BF40-6B1BB9955E6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857132"/>
              </p:ext>
            </p:extLst>
          </p:nvPr>
        </p:nvGraphicFramePr>
        <p:xfrm>
          <a:off x="179512" y="1712169"/>
          <a:ext cx="1224136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Randomness Usage</a:t>
                      </a:r>
                    </a:p>
                    <a:p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mic Sans MS"/>
                          <a:cs typeface="Comic Sans MS"/>
                        </a:rPr>
                        <a:t>Ciphertext</a:t>
                      </a:r>
                      <a:r>
                        <a:rPr lang="en-US" sz="1400" baseline="0" dirty="0" smtClean="0">
                          <a:latin typeface="Comic Sans MS"/>
                          <a:cs typeface="Comic Sans MS"/>
                        </a:rPr>
                        <a:t> Expansion</a:t>
                      </a:r>
                    </a:p>
                    <a:p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mic Sans MS"/>
                          <a:cs typeface="Comic Sans MS"/>
                        </a:rPr>
                        <a:t>Ciphertext</a:t>
                      </a:r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 Computation Parallelizable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Randomness Reusability</a:t>
                      </a:r>
                    </a:p>
                    <a:p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Minimal Assumption (PRF/PRP/SPRP)</a:t>
                      </a:r>
                    </a:p>
                    <a:p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CPA</a:t>
                      </a:r>
                      <a:r>
                        <a:rPr lang="en-US" sz="1400" baseline="0" dirty="0" smtClean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Security</a:t>
                      </a:r>
                    </a:p>
                    <a:p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053474"/>
              </p:ext>
            </p:extLst>
          </p:nvPr>
        </p:nvGraphicFramePr>
        <p:xfrm>
          <a:off x="1403648" y="1196752"/>
          <a:ext cx="1512168" cy="554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Theoretical Construction </a:t>
                      </a:r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Comic Sans MS"/>
                          <a:cs typeface="Comic Sans MS"/>
                        </a:rPr>
                        <a:t> </a:t>
                      </a:r>
                    </a:p>
                    <a:p>
                      <a:r>
                        <a:rPr lang="en-US" sz="1400" baseline="0" dirty="0" smtClean="0">
                          <a:latin typeface="Comic Sans MS"/>
                          <a:cs typeface="Comic Sans MS"/>
                        </a:rPr>
                        <a:t>n / Block -&gt;  ln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Comic Sans MS"/>
                          <a:cs typeface="Comic Sans MS"/>
                        </a:rPr>
                        <a:t>2n / Block -&gt; 2ln</a:t>
                      </a:r>
                    </a:p>
                    <a:p>
                      <a:endParaRPr lang="en-US" sz="1400" baseline="0" dirty="0" smtClean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Yes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No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PRF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Yes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105423"/>
              </p:ext>
            </p:extLst>
          </p:nvPr>
        </p:nvGraphicFramePr>
        <p:xfrm>
          <a:off x="7452320" y="1196752"/>
          <a:ext cx="1512168" cy="554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Finally</a:t>
                      </a:r>
                    </a:p>
                    <a:p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 </a:t>
                      </a:r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</a:p>
                    <a:p>
                      <a:r>
                        <a:rPr lang="en-US" sz="1400" baseline="0" dirty="0" smtClean="0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n / Overall = n</a:t>
                      </a:r>
                    </a:p>
                    <a:p>
                      <a:endParaRPr lang="en-US" sz="1400" dirty="0" smtClean="0">
                        <a:solidFill>
                          <a:srgbClr val="008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baseline="0" dirty="0" smtClean="0">
                        <a:solidFill>
                          <a:srgbClr val="008000"/>
                        </a:solidFill>
                        <a:latin typeface="Comic Sans MS"/>
                        <a:cs typeface="Comic Sans MS"/>
                      </a:endParaRPr>
                    </a:p>
                    <a:p>
                      <a:r>
                        <a:rPr lang="en-US" sz="1400" baseline="0" dirty="0" smtClean="0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l n + n </a:t>
                      </a:r>
                    </a:p>
                    <a:p>
                      <a:endParaRPr lang="en-US" sz="1400" baseline="0" dirty="0" smtClean="0">
                        <a:solidFill>
                          <a:srgbClr val="008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Yes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Yes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PRF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Yes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07504" y="548680"/>
            <a:ext cx="4107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cs typeface="Comic Sans MS"/>
              </a:rPr>
              <a:t>Assume Message Blocks: </a:t>
            </a:r>
            <a:r>
              <a:rPr lang="en-US" dirty="0">
                <a:cs typeface="Comic Sans MS"/>
              </a:rPr>
              <a:t>l</a:t>
            </a:r>
            <a:r>
              <a:rPr lang="en-US" dirty="0" smtClean="0">
                <a:cs typeface="Comic Sans MS"/>
              </a:rPr>
              <a:t>;  |m| = </a:t>
            </a:r>
            <a:r>
              <a:rPr lang="en-US" dirty="0">
                <a:cs typeface="Comic Sans MS"/>
              </a:rPr>
              <a:t>l</a:t>
            </a:r>
            <a:r>
              <a:rPr lang="en-US" dirty="0" smtClean="0">
                <a:cs typeface="Comic Sans MS"/>
              </a:rPr>
              <a:t> n </a:t>
            </a:r>
            <a:endParaRPr lang="en-US" dirty="0"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74876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"/>
          <p:cNvSpPr txBox="1">
            <a:spLocks noChangeArrowheads="1"/>
          </p:cNvSpPr>
          <p:nvPr/>
        </p:nvSpPr>
        <p:spPr>
          <a:xfrm>
            <a:off x="-252536" y="44624"/>
            <a:ext cx="9865096" cy="57606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300" kern="0" dirty="0" smtClean="0">
                <a:solidFill>
                  <a:srgbClr val="009900"/>
                </a:solidFill>
                <a:latin typeface="+mn-ea"/>
                <a:cs typeface="+mj-cs"/>
              </a:rPr>
              <a:t>Block-cipher Modes of Operations</a:t>
            </a:r>
            <a:endParaRPr lang="en-US" sz="3300" kern="0" dirty="0">
              <a:solidFill>
                <a:srgbClr val="009900"/>
              </a:solidFill>
              <a:latin typeface="+mn-ea"/>
              <a:cs typeface="+mj-cs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07504" y="879103"/>
            <a:ext cx="87849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600" dirty="0" smtClean="0">
                <a:latin typeface="+mn-ea"/>
              </a:rPr>
              <a:t>Given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683568" y="1412776"/>
            <a:ext cx="87849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latin typeface="+mn-ea"/>
              </a:rPr>
              <a:t>- A </a:t>
            </a:r>
            <a:r>
              <a:rPr lang="en-US" sz="1600" dirty="0" smtClean="0">
                <a:solidFill>
                  <a:srgbClr val="0000FF"/>
                </a:solidFill>
                <a:latin typeface="+mn-ea"/>
              </a:rPr>
              <a:t>length-preserving block cipher F </a:t>
            </a:r>
            <a:r>
              <a:rPr lang="en-US" sz="1600" dirty="0" smtClean="0">
                <a:latin typeface="+mn-ea"/>
              </a:rPr>
              <a:t>(may be a PRF/PRP/SPRP) with block length n 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1916832"/>
            <a:ext cx="792088" cy="102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3419872" y="3090446"/>
            <a:ext cx="20882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solidFill>
                  <a:srgbClr val="FF0000"/>
                </a:solidFill>
                <a:latin typeface="+mn-ea"/>
              </a:rPr>
              <a:t>Keyed Algorithm F</a:t>
            </a:r>
            <a:endParaRPr lang="en-US" sz="1600" baseline="-25000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411760" y="2204864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411760" y="2708920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2636168" y="1844824"/>
            <a:ext cx="12877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solidFill>
                  <a:srgbClr val="FF0000"/>
                </a:solidFill>
                <a:latin typeface="+mn-ea"/>
              </a:rPr>
              <a:t>k </a:t>
            </a:r>
            <a:r>
              <a:rPr lang="en-US" sz="1600" dirty="0" smtClean="0">
                <a:solidFill>
                  <a:srgbClr val="FF0000"/>
                </a:solidFill>
                <a:latin typeface="+mn-ea"/>
                <a:sym typeface="Symbol"/>
              </a:rPr>
              <a:t></a:t>
            </a:r>
            <a:r>
              <a:rPr lang="en-US" sz="1600" baseline="-25000" dirty="0" smtClean="0">
                <a:solidFill>
                  <a:srgbClr val="FF0000"/>
                </a:solidFill>
                <a:latin typeface="+mn-ea"/>
                <a:sym typeface="Symbol"/>
              </a:rPr>
              <a:t>R</a:t>
            </a:r>
            <a:r>
              <a:rPr lang="en-US" sz="1600" dirty="0" smtClean="0">
                <a:solidFill>
                  <a:srgbClr val="FF0000"/>
                </a:solidFill>
                <a:latin typeface="+mn-ea"/>
                <a:sym typeface="Symbol"/>
              </a:rPr>
              <a:t> {0, 1}</a:t>
            </a:r>
            <a:r>
              <a:rPr lang="en-US" sz="1600" baseline="30000" dirty="0" smtClean="0">
                <a:solidFill>
                  <a:srgbClr val="FF0000"/>
                </a:solidFill>
                <a:latin typeface="+mn-ea"/>
                <a:sym typeface="Symbol"/>
              </a:rPr>
              <a:t>n</a:t>
            </a:r>
            <a:endParaRPr lang="en-US" sz="1600" baseline="300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2708176" y="2348880"/>
            <a:ext cx="12877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solidFill>
                  <a:srgbClr val="0000FF"/>
                </a:solidFill>
                <a:latin typeface="+mn-ea"/>
              </a:rPr>
              <a:t>x </a:t>
            </a:r>
            <a:r>
              <a:rPr lang="en-US" sz="1600" dirty="0" smtClean="0">
                <a:solidFill>
                  <a:srgbClr val="0000FF"/>
                </a:solidFill>
                <a:latin typeface="+mn-ea"/>
                <a:sym typeface="Symbol"/>
              </a:rPr>
              <a:t> {0, 1}</a:t>
            </a:r>
            <a:r>
              <a:rPr lang="en-US" sz="1600" baseline="30000" dirty="0" smtClean="0">
                <a:solidFill>
                  <a:srgbClr val="0000FF"/>
                </a:solidFill>
                <a:latin typeface="+mn-ea"/>
                <a:sym typeface="Symbol"/>
              </a:rPr>
              <a:t>n</a:t>
            </a:r>
            <a:endParaRPr lang="en-US" sz="1600" baseline="30000" dirty="0" smtClean="0">
              <a:solidFill>
                <a:srgbClr val="0000FF"/>
              </a:solidFill>
              <a:latin typeface="+mn-ea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860032" y="2492896"/>
            <a:ext cx="25202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4932040" y="2132856"/>
            <a:ext cx="25202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err="1" smtClean="0">
                <a:solidFill>
                  <a:srgbClr val="0000FF"/>
                </a:solidFill>
                <a:latin typeface="+mn-ea"/>
              </a:rPr>
              <a:t>F</a:t>
            </a:r>
            <a:r>
              <a:rPr lang="en-US" sz="1600" baseline="-25000" dirty="0" err="1" smtClean="0">
                <a:solidFill>
                  <a:srgbClr val="0000FF"/>
                </a:solidFill>
                <a:latin typeface="+mn-ea"/>
              </a:rPr>
              <a:t>k</a:t>
            </a:r>
            <a:r>
              <a:rPr lang="en-US" sz="1600" dirty="0" smtClean="0">
                <a:solidFill>
                  <a:srgbClr val="0000FF"/>
                </a:solidFill>
                <a:latin typeface="+mn-ea"/>
              </a:rPr>
              <a:t>(x) = F(k, x) </a:t>
            </a:r>
            <a:r>
              <a:rPr lang="en-US" sz="1600" dirty="0" smtClean="0">
                <a:solidFill>
                  <a:srgbClr val="0000FF"/>
                </a:solidFill>
                <a:latin typeface="+mn-ea"/>
                <a:sym typeface="Symbol"/>
              </a:rPr>
              <a:t> {0, 1}</a:t>
            </a:r>
            <a:r>
              <a:rPr lang="en-US" sz="1600" baseline="30000" dirty="0" smtClean="0">
                <a:solidFill>
                  <a:srgbClr val="0000FF"/>
                </a:solidFill>
                <a:latin typeface="+mn-ea"/>
                <a:sym typeface="Symbol"/>
              </a:rPr>
              <a:t>n</a:t>
            </a:r>
            <a:endParaRPr lang="en-US" sz="1600" baseline="30000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179512" y="3429000"/>
            <a:ext cx="87849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600" dirty="0" smtClean="0">
                <a:latin typeface="+mn-ea"/>
              </a:rPr>
              <a:t>Goal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611560" y="3933056"/>
            <a:ext cx="878497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latin typeface="+mn-ea"/>
              </a:rPr>
              <a:t>- To encrypt a message m = m</a:t>
            </a:r>
            <a:r>
              <a:rPr lang="en-US" sz="1600" baseline="-25000" dirty="0" smtClean="0">
                <a:latin typeface="+mn-ea"/>
              </a:rPr>
              <a:t>1</a:t>
            </a:r>
            <a:r>
              <a:rPr lang="en-US" sz="1600" dirty="0" smtClean="0">
                <a:latin typeface="+mn-ea"/>
              </a:rPr>
              <a:t>m</a:t>
            </a:r>
            <a:r>
              <a:rPr lang="en-US" sz="1600" baseline="-25000" dirty="0" smtClean="0">
                <a:latin typeface="+mn-ea"/>
              </a:rPr>
              <a:t>2</a:t>
            </a:r>
            <a:r>
              <a:rPr lang="en-US" sz="1600" dirty="0" smtClean="0">
                <a:latin typeface="+mn-ea"/>
              </a:rPr>
              <a:t> … m</a:t>
            </a:r>
            <a:r>
              <a:rPr lang="en-US" sz="1600" baseline="-25000" dirty="0">
                <a:latin typeface="+mn-ea"/>
              </a:rPr>
              <a:t>l</a:t>
            </a:r>
            <a:r>
              <a:rPr lang="en-US" sz="1600" dirty="0" smtClean="0">
                <a:latin typeface="+mn-ea"/>
              </a:rPr>
              <a:t> using F with </a:t>
            </a:r>
            <a:r>
              <a:rPr lang="en-US" sz="1600" dirty="0" err="1" smtClean="0">
                <a:latin typeface="+mn-ea"/>
              </a:rPr>
              <a:t>ciphertext</a:t>
            </a:r>
            <a:r>
              <a:rPr lang="en-US" sz="1600" dirty="0" smtClean="0">
                <a:latin typeface="+mn-ea"/>
              </a:rPr>
              <a:t> length as small as possible and with randomness as less as possible.</a:t>
            </a: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611560" y="4479503"/>
            <a:ext cx="87849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latin typeface="+mn-ea"/>
              </a:rPr>
              <a:t>- Without loss of generality --- each </a:t>
            </a:r>
            <a:r>
              <a:rPr lang="en-US" sz="1600" dirty="0" smtClean="0">
                <a:solidFill>
                  <a:srgbClr val="0000FF"/>
                </a:solidFill>
                <a:latin typeface="+mn-ea"/>
              </a:rPr>
              <a:t>m</a:t>
            </a:r>
            <a:r>
              <a:rPr lang="en-US" sz="1600" baseline="-25000" dirty="0" smtClean="0">
                <a:solidFill>
                  <a:srgbClr val="0000FF"/>
                </a:solidFill>
                <a:latin typeface="+mn-ea"/>
              </a:rPr>
              <a:t>i</a:t>
            </a:r>
            <a:r>
              <a:rPr lang="en-US" sz="16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+mn-ea"/>
                <a:sym typeface="Symbol"/>
              </a:rPr>
              <a:t> {0,1}</a:t>
            </a:r>
            <a:r>
              <a:rPr lang="en-US" sz="1600" baseline="30000" dirty="0" smtClean="0">
                <a:solidFill>
                  <a:srgbClr val="0000FF"/>
                </a:solidFill>
                <a:latin typeface="+mn-ea"/>
                <a:sym typeface="Symbol"/>
              </a:rPr>
              <a:t>n</a:t>
            </a:r>
            <a:endParaRPr lang="en-US" sz="1600" baseline="30000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051720" y="5669634"/>
            <a:ext cx="5040560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915816" y="5669634"/>
            <a:ext cx="0" cy="432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707904" y="5669634"/>
            <a:ext cx="0" cy="432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499992" y="5669634"/>
            <a:ext cx="0" cy="432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292080" y="5669634"/>
            <a:ext cx="0" cy="432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156176" y="5669634"/>
            <a:ext cx="0" cy="432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2276128" y="5691120"/>
            <a:ext cx="5358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latin typeface="+mn-ea"/>
                <a:sym typeface="Symbol"/>
              </a:rPr>
              <a:t>m</a:t>
            </a:r>
            <a:r>
              <a:rPr lang="en-US" sz="1600" baseline="-25000" dirty="0" smtClean="0">
                <a:latin typeface="+mn-ea"/>
                <a:sym typeface="Symbol"/>
              </a:rPr>
              <a:t>1</a:t>
            </a:r>
            <a:endParaRPr lang="en-US" sz="1600" baseline="-25000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3100028" y="5669634"/>
            <a:ext cx="5358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latin typeface="+mn-ea"/>
                <a:sym typeface="Symbol"/>
              </a:rPr>
              <a:t>m</a:t>
            </a:r>
            <a:r>
              <a:rPr lang="en-US" sz="1600" baseline="-25000" dirty="0">
                <a:latin typeface="+mn-ea"/>
                <a:sym typeface="Symbol"/>
              </a:rPr>
              <a:t>2</a:t>
            </a:r>
            <a:endParaRPr lang="en-US" sz="1600" baseline="-25000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3923928" y="5669634"/>
            <a:ext cx="5358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latin typeface="+mn-ea"/>
                <a:sym typeface="Symbol"/>
              </a:rPr>
              <a:t>m</a:t>
            </a:r>
            <a:r>
              <a:rPr lang="en-US" sz="1600" baseline="-25000" dirty="0">
                <a:latin typeface="+mn-ea"/>
                <a:sym typeface="Symbol"/>
              </a:rPr>
              <a:t>3</a:t>
            </a:r>
            <a:endParaRPr lang="en-US" sz="1600" baseline="-25000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4716016" y="5669634"/>
            <a:ext cx="5358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latin typeface="+mn-ea"/>
                <a:sym typeface="Symbol"/>
              </a:rPr>
              <a:t>m</a:t>
            </a:r>
            <a:r>
              <a:rPr lang="en-US" sz="1600" baseline="-25000" dirty="0">
                <a:latin typeface="+mn-ea"/>
                <a:sym typeface="Symbol"/>
              </a:rPr>
              <a:t>4</a:t>
            </a:r>
            <a:endParaRPr lang="en-US" sz="1600" baseline="-25000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5548300" y="5669634"/>
            <a:ext cx="5358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latin typeface="+mn-ea"/>
                <a:sym typeface="Symbol"/>
              </a:rPr>
              <a:t>…</a:t>
            </a:r>
            <a:endParaRPr lang="en-US" sz="1600" baseline="-25000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6444208" y="5669634"/>
            <a:ext cx="5358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latin typeface="+mn-ea"/>
                <a:sym typeface="Symbol"/>
              </a:rPr>
              <a:t>m</a:t>
            </a:r>
            <a:r>
              <a:rPr lang="en-US" sz="1600" baseline="-25000" dirty="0">
                <a:latin typeface="+mn-ea"/>
                <a:sym typeface="Symbol"/>
              </a:rPr>
              <a:t>l</a:t>
            </a:r>
            <a:endParaRPr lang="en-US" sz="1600" baseline="-25000" dirty="0" smtClean="0">
              <a:solidFill>
                <a:srgbClr val="0000FF"/>
              </a:solidFill>
              <a:latin typeface="+mn-ea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2051720" y="5301208"/>
            <a:ext cx="5040560" cy="376811"/>
            <a:chOff x="2267744" y="3636638"/>
            <a:chExt cx="5040560" cy="376811"/>
          </a:xfrm>
        </p:grpSpPr>
        <p:sp>
          <p:nvSpPr>
            <p:cNvPr id="39" name="Right Brace 38"/>
            <p:cNvSpPr/>
            <p:nvPr/>
          </p:nvSpPr>
          <p:spPr>
            <a:xfrm rot="5400000" flipH="1">
              <a:off x="2515579" y="3397189"/>
              <a:ext cx="368425" cy="86409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+mn-ea"/>
              </a:endParaRPr>
            </a:p>
          </p:txBody>
        </p:sp>
        <p:sp>
          <p:nvSpPr>
            <p:cNvPr id="40" name="Right Brace 39"/>
            <p:cNvSpPr/>
            <p:nvPr/>
          </p:nvSpPr>
          <p:spPr>
            <a:xfrm rot="5400000" flipH="1">
              <a:off x="3343671" y="3424807"/>
              <a:ext cx="368425" cy="79208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+mn-ea"/>
              </a:endParaRPr>
            </a:p>
          </p:txBody>
        </p:sp>
        <p:sp>
          <p:nvSpPr>
            <p:cNvPr id="41" name="Right Brace 40"/>
            <p:cNvSpPr/>
            <p:nvPr/>
          </p:nvSpPr>
          <p:spPr>
            <a:xfrm rot="5400000" flipH="1">
              <a:off x="4135760" y="3433193"/>
              <a:ext cx="368425" cy="79208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+mn-ea"/>
              </a:endParaRPr>
            </a:p>
          </p:txBody>
        </p:sp>
        <p:sp>
          <p:nvSpPr>
            <p:cNvPr id="42" name="Right Brace 41"/>
            <p:cNvSpPr/>
            <p:nvPr/>
          </p:nvSpPr>
          <p:spPr>
            <a:xfrm rot="5400000" flipH="1">
              <a:off x="4927847" y="3433193"/>
              <a:ext cx="368425" cy="79208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+mn-ea"/>
              </a:endParaRPr>
            </a:p>
          </p:txBody>
        </p:sp>
        <p:sp>
          <p:nvSpPr>
            <p:cNvPr id="43" name="Right Brace 42"/>
            <p:cNvSpPr/>
            <p:nvPr/>
          </p:nvSpPr>
          <p:spPr>
            <a:xfrm rot="5400000" flipH="1">
              <a:off x="5760132" y="3392995"/>
              <a:ext cx="360040" cy="86409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+mn-ea"/>
              </a:endParaRPr>
            </a:p>
          </p:txBody>
        </p:sp>
        <p:sp>
          <p:nvSpPr>
            <p:cNvPr id="45" name="Right Brace 44"/>
            <p:cNvSpPr/>
            <p:nvPr/>
          </p:nvSpPr>
          <p:spPr>
            <a:xfrm rot="5400000" flipH="1">
              <a:off x="6656039" y="3352799"/>
              <a:ext cx="368426" cy="93610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+mn-ea"/>
              </a:endParaRPr>
            </a:p>
          </p:txBody>
        </p:sp>
      </p:grp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899592" y="5680086"/>
            <a:ext cx="5358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latin typeface="+mn-ea"/>
                <a:sym typeface="Symbol"/>
              </a:rPr>
              <a:t>m</a:t>
            </a:r>
            <a:endParaRPr lang="en-US" sz="1600" baseline="-25000" dirty="0" smtClean="0">
              <a:solidFill>
                <a:srgbClr val="0000FF"/>
              </a:solidFill>
              <a:latin typeface="+mn-ea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291444" y="5891175"/>
            <a:ext cx="61626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7"/>
          <p:cNvSpPr txBox="1">
            <a:spLocks noChangeArrowheads="1"/>
          </p:cNvSpPr>
          <p:nvPr/>
        </p:nvSpPr>
        <p:spPr bwMode="auto">
          <a:xfrm>
            <a:off x="2091916" y="4941168"/>
            <a:ext cx="895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latin typeface="+mn-ea"/>
                <a:sym typeface="Symbol"/>
              </a:rPr>
              <a:t>{0,1}</a:t>
            </a:r>
            <a:r>
              <a:rPr lang="en-US" sz="1600" baseline="30000" dirty="0" smtClean="0">
                <a:latin typeface="+mn-ea"/>
                <a:sym typeface="Symbol"/>
              </a:rPr>
              <a:t>n</a:t>
            </a:r>
            <a:endParaRPr lang="en-US" sz="1600" baseline="30000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50" name="Text Box 7"/>
          <p:cNvSpPr txBox="1">
            <a:spLocks noChangeArrowheads="1"/>
          </p:cNvSpPr>
          <p:nvPr/>
        </p:nvSpPr>
        <p:spPr bwMode="auto">
          <a:xfrm>
            <a:off x="2915816" y="4941168"/>
            <a:ext cx="895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latin typeface="+mn-ea"/>
                <a:sym typeface="Symbol"/>
              </a:rPr>
              <a:t>{0,1}</a:t>
            </a:r>
            <a:r>
              <a:rPr lang="en-US" sz="1600" baseline="30000" dirty="0" smtClean="0">
                <a:latin typeface="+mn-ea"/>
                <a:sym typeface="Symbol"/>
              </a:rPr>
              <a:t>n</a:t>
            </a:r>
            <a:endParaRPr lang="en-US" sz="1600" baseline="30000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3748100" y="4973106"/>
            <a:ext cx="895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latin typeface="+mn-ea"/>
                <a:sym typeface="Symbol"/>
              </a:rPr>
              <a:t>{0,1}</a:t>
            </a:r>
            <a:r>
              <a:rPr lang="en-US" sz="1600" baseline="30000" dirty="0" smtClean="0">
                <a:latin typeface="+mn-ea"/>
                <a:sym typeface="Symbol"/>
              </a:rPr>
              <a:t>n</a:t>
            </a:r>
            <a:endParaRPr lang="en-US" sz="1600" baseline="30000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52" name="Text Box 7"/>
          <p:cNvSpPr txBox="1">
            <a:spLocks noChangeArrowheads="1"/>
          </p:cNvSpPr>
          <p:nvPr/>
        </p:nvSpPr>
        <p:spPr bwMode="auto">
          <a:xfrm>
            <a:off x="4540188" y="4973106"/>
            <a:ext cx="895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latin typeface="+mn-ea"/>
                <a:sym typeface="Symbol"/>
              </a:rPr>
              <a:t>{0,1}</a:t>
            </a:r>
            <a:r>
              <a:rPr lang="en-US" sz="1600" baseline="30000" dirty="0" smtClean="0">
                <a:latin typeface="+mn-ea"/>
                <a:sym typeface="Symbol"/>
              </a:rPr>
              <a:t>n</a:t>
            </a:r>
            <a:endParaRPr lang="en-US" sz="1600" baseline="30000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53" name="Text Box 7"/>
          <p:cNvSpPr txBox="1">
            <a:spLocks noChangeArrowheads="1"/>
          </p:cNvSpPr>
          <p:nvPr/>
        </p:nvSpPr>
        <p:spPr bwMode="auto">
          <a:xfrm>
            <a:off x="5364088" y="4973106"/>
            <a:ext cx="895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latin typeface="+mn-ea"/>
                <a:sym typeface="Symbol"/>
              </a:rPr>
              <a:t>{0,1}</a:t>
            </a:r>
            <a:r>
              <a:rPr lang="en-US" sz="1600" baseline="30000" dirty="0" smtClean="0">
                <a:latin typeface="+mn-ea"/>
                <a:sym typeface="Symbol"/>
              </a:rPr>
              <a:t>n</a:t>
            </a:r>
            <a:endParaRPr lang="en-US" sz="1600" baseline="30000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55" name="Text Box 7"/>
          <p:cNvSpPr txBox="1">
            <a:spLocks noChangeArrowheads="1"/>
          </p:cNvSpPr>
          <p:nvPr/>
        </p:nvSpPr>
        <p:spPr bwMode="auto">
          <a:xfrm>
            <a:off x="6268380" y="4973106"/>
            <a:ext cx="895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latin typeface="+mn-ea"/>
                <a:sym typeface="Symbol"/>
              </a:rPr>
              <a:t>{0,1}</a:t>
            </a:r>
            <a:r>
              <a:rPr lang="en-US" sz="1600" baseline="30000" dirty="0" smtClean="0">
                <a:latin typeface="+mn-ea"/>
                <a:sym typeface="Symbol"/>
              </a:rPr>
              <a:t>n</a:t>
            </a:r>
            <a:endParaRPr lang="en-US" sz="1600" baseline="30000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>
                <a:latin typeface="+mn-ea"/>
              </a:rPr>
              <a:pPr>
                <a:defRPr/>
              </a:pPr>
              <a:t>6</a:t>
            </a:fld>
            <a:endParaRPr 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22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8" grpId="0"/>
      <p:bldP spid="19" grpId="0"/>
      <p:bldP spid="21" grpId="0"/>
      <p:bldP spid="23" grpId="0"/>
      <p:bldP spid="24" grpId="0"/>
      <p:bldP spid="25" grpId="0"/>
      <p:bldP spid="26" grpId="0" animBg="1"/>
      <p:bldP spid="32" grpId="0"/>
      <p:bldP spid="33" grpId="0"/>
      <p:bldP spid="34" grpId="0"/>
      <p:bldP spid="35" grpId="0"/>
      <p:bldP spid="36" grpId="0"/>
      <p:bldP spid="37" grpId="0"/>
      <p:bldP spid="46" grpId="0"/>
      <p:bldP spid="48" grpId="0"/>
      <p:bldP spid="50" grpId="0"/>
      <p:bldP spid="51" grpId="0"/>
      <p:bldP spid="52" grpId="0"/>
      <p:bldP spid="53" grpId="0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"/>
          <p:cNvSpPr txBox="1">
            <a:spLocks noChangeArrowheads="1"/>
          </p:cNvSpPr>
          <p:nvPr/>
        </p:nvSpPr>
        <p:spPr>
          <a:xfrm>
            <a:off x="-252536" y="44624"/>
            <a:ext cx="9865096" cy="57606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300" kern="0" dirty="0" smtClean="0">
                <a:solidFill>
                  <a:srgbClr val="009900"/>
                </a:solidFill>
                <a:ea typeface="+mj-ea"/>
                <a:cs typeface="+mj-cs"/>
              </a:rPr>
              <a:t>Electronic Code Book (ECB) Mode</a:t>
            </a:r>
            <a:endParaRPr lang="en-US" sz="3300" kern="0" dirty="0">
              <a:solidFill>
                <a:srgbClr val="009900"/>
              </a:solidFill>
              <a:ea typeface="+mj-ea"/>
              <a:cs typeface="+mj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79712" y="980728"/>
            <a:ext cx="5040560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3635896" y="980728"/>
            <a:ext cx="0" cy="432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220072" y="980728"/>
            <a:ext cx="0" cy="432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2595972" y="1002214"/>
            <a:ext cx="5358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ym typeface="Symbol"/>
              </a:rPr>
              <a:t>m</a:t>
            </a:r>
            <a:r>
              <a:rPr lang="en-US" sz="2000" baseline="-25000" dirty="0" smtClean="0">
                <a:sym typeface="Symbol"/>
              </a:rPr>
              <a:t>1</a:t>
            </a:r>
            <a:endParaRPr lang="en-US" sz="2000" baseline="-25000" dirty="0" smtClean="0">
              <a:solidFill>
                <a:srgbClr val="0000FF"/>
              </a:solidFill>
            </a:endParaRPr>
          </a:p>
        </p:txBody>
      </p: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4252156" y="980728"/>
            <a:ext cx="5358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ym typeface="Symbol"/>
              </a:rPr>
              <a:t>m</a:t>
            </a:r>
            <a:r>
              <a:rPr lang="en-US" sz="2000" baseline="-25000" dirty="0">
                <a:sym typeface="Symbol"/>
              </a:rPr>
              <a:t>2</a:t>
            </a:r>
            <a:endParaRPr lang="en-US" sz="2000" baseline="-25000" dirty="0" smtClean="0">
              <a:solidFill>
                <a:srgbClr val="0000FF"/>
              </a:solidFill>
            </a:endParaRP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5868144" y="980728"/>
            <a:ext cx="5358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ym typeface="Symbol"/>
              </a:rPr>
              <a:t>m</a:t>
            </a:r>
            <a:r>
              <a:rPr lang="en-US" sz="2000" baseline="-25000" dirty="0" smtClean="0">
                <a:sym typeface="Symbol"/>
              </a:rPr>
              <a:t>3</a:t>
            </a:r>
            <a:endParaRPr lang="en-US" sz="2000" baseline="-25000" dirty="0" smtClean="0">
              <a:solidFill>
                <a:srgbClr val="0000FF"/>
              </a:solidFill>
            </a:endParaRP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827584" y="991180"/>
            <a:ext cx="5358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ym typeface="Symbol"/>
              </a:rPr>
              <a:t>m</a:t>
            </a:r>
            <a:endParaRPr lang="en-US" sz="2000" baseline="-25000" dirty="0" smtClean="0">
              <a:solidFill>
                <a:srgbClr val="0000FF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219436" y="1202269"/>
            <a:ext cx="61626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2339752" y="1988840"/>
            <a:ext cx="4248472" cy="1029312"/>
            <a:chOff x="2339752" y="2780928"/>
            <a:chExt cx="4248472" cy="1029312"/>
          </a:xfrm>
        </p:grpSpPr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39752" y="2780928"/>
              <a:ext cx="792088" cy="1029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95936" y="2780928"/>
              <a:ext cx="792088" cy="1029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96136" y="2780928"/>
              <a:ext cx="792088" cy="1029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9" name="Group 78"/>
          <p:cNvGrpSpPr/>
          <p:nvPr/>
        </p:nvGrpSpPr>
        <p:grpSpPr>
          <a:xfrm>
            <a:off x="2987824" y="1484784"/>
            <a:ext cx="3456384" cy="504056"/>
            <a:chOff x="2987824" y="2276872"/>
            <a:chExt cx="3456384" cy="504056"/>
          </a:xfrm>
        </p:grpSpPr>
        <p:cxnSp>
          <p:nvCxnSpPr>
            <p:cNvPr id="62" name="Straight Arrow Connector 61"/>
            <p:cNvCxnSpPr/>
            <p:nvPr/>
          </p:nvCxnSpPr>
          <p:spPr>
            <a:xfrm>
              <a:off x="2987824" y="2276872"/>
              <a:ext cx="0" cy="5040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4572000" y="2276872"/>
              <a:ext cx="0" cy="5040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6444208" y="2276872"/>
              <a:ext cx="0" cy="5040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705272" y="2204864"/>
            <a:ext cx="914400" cy="504056"/>
            <a:chOff x="705272" y="3068960"/>
            <a:chExt cx="914400" cy="504056"/>
          </a:xfrm>
        </p:grpSpPr>
        <p:sp>
          <p:nvSpPr>
            <p:cNvPr id="71" name="Rectangle 70"/>
            <p:cNvSpPr/>
            <p:nvPr/>
          </p:nvSpPr>
          <p:spPr>
            <a:xfrm>
              <a:off x="705272" y="3068960"/>
              <a:ext cx="91440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omic Sans MS" panose="030F0702030302020204" pitchFamily="66" charset="0"/>
              </a:endParaRPr>
            </a:p>
          </p:txBody>
        </p:sp>
        <p:sp>
          <p:nvSpPr>
            <p:cNvPr id="72" name="Text Box 7"/>
            <p:cNvSpPr txBox="1">
              <a:spLocks noChangeArrowheads="1"/>
            </p:cNvSpPr>
            <p:nvPr/>
          </p:nvSpPr>
          <p:spPr bwMode="auto">
            <a:xfrm>
              <a:off x="827584" y="3100898"/>
              <a:ext cx="7200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Gen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187624" y="1700808"/>
            <a:ext cx="4896544" cy="504056"/>
            <a:chOff x="1187624" y="2492896"/>
            <a:chExt cx="4896544" cy="504056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1187624" y="2492896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2555776" y="2492896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4211960" y="2492896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6084168" y="2492896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1187624" y="2492896"/>
              <a:ext cx="0" cy="5040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 Box 7"/>
          <p:cNvSpPr txBox="1">
            <a:spLocks noChangeArrowheads="1"/>
          </p:cNvSpPr>
          <p:nvPr/>
        </p:nvSpPr>
        <p:spPr bwMode="auto">
          <a:xfrm>
            <a:off x="867780" y="1732746"/>
            <a:ext cx="5358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ym typeface="Symbol"/>
              </a:rPr>
              <a:t>k</a:t>
            </a:r>
            <a:endParaRPr lang="en-US" sz="2000" baseline="-25000" dirty="0" smtClean="0">
              <a:solidFill>
                <a:srgbClr val="0000FF"/>
              </a:solidFill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2627784" y="3068960"/>
            <a:ext cx="3600400" cy="504056"/>
            <a:chOff x="2987824" y="2276872"/>
            <a:chExt cx="3600400" cy="504056"/>
          </a:xfrm>
        </p:grpSpPr>
        <p:cxnSp>
          <p:nvCxnSpPr>
            <p:cNvPr id="83" name="Straight Arrow Connector 82"/>
            <p:cNvCxnSpPr/>
            <p:nvPr/>
          </p:nvCxnSpPr>
          <p:spPr>
            <a:xfrm>
              <a:off x="2987824" y="2276872"/>
              <a:ext cx="0" cy="5040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4788024" y="2276872"/>
              <a:ext cx="0" cy="5040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6588224" y="2276872"/>
              <a:ext cx="0" cy="5040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3131840" y="2636912"/>
            <a:ext cx="3839852" cy="400110"/>
            <a:chOff x="3131840" y="3429000"/>
            <a:chExt cx="3839852" cy="400110"/>
          </a:xfrm>
        </p:grpSpPr>
        <p:sp>
          <p:nvSpPr>
            <p:cNvPr id="86" name="Text Box 7"/>
            <p:cNvSpPr txBox="1">
              <a:spLocks noChangeArrowheads="1"/>
            </p:cNvSpPr>
            <p:nvPr/>
          </p:nvSpPr>
          <p:spPr bwMode="auto">
            <a:xfrm>
              <a:off x="3131840" y="3429000"/>
              <a:ext cx="3834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F</a:t>
              </a:r>
              <a:endParaRPr lang="en-US" sz="2000" baseline="-250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87" name="Text Box 7"/>
            <p:cNvSpPr txBox="1">
              <a:spLocks noChangeArrowheads="1"/>
            </p:cNvSpPr>
            <p:nvPr/>
          </p:nvSpPr>
          <p:spPr bwMode="auto">
            <a:xfrm>
              <a:off x="4764596" y="3429000"/>
              <a:ext cx="3834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F</a:t>
              </a:r>
              <a:endParaRPr lang="en-US" sz="2000" baseline="-250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88" name="Text Box 7"/>
            <p:cNvSpPr txBox="1">
              <a:spLocks noChangeArrowheads="1"/>
            </p:cNvSpPr>
            <p:nvPr/>
          </p:nvSpPr>
          <p:spPr bwMode="auto">
            <a:xfrm>
              <a:off x="6588224" y="3429000"/>
              <a:ext cx="3834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F</a:t>
              </a:r>
              <a:endParaRPr lang="en-US" sz="2000" baseline="-25000" dirty="0" smtClean="0">
                <a:solidFill>
                  <a:srgbClr val="FF0000"/>
                </a:solidFill>
              </a:endParaRPr>
            </a:p>
          </p:txBody>
        </p:sp>
      </p:grpSp>
      <p:sp>
        <p:nvSpPr>
          <p:cNvPr id="90" name="Text Box 7"/>
          <p:cNvSpPr txBox="1">
            <a:spLocks noChangeArrowheads="1"/>
          </p:cNvSpPr>
          <p:nvPr/>
        </p:nvSpPr>
        <p:spPr bwMode="auto">
          <a:xfrm>
            <a:off x="1916088" y="3645024"/>
            <a:ext cx="17198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ym typeface="Symbol"/>
              </a:rPr>
              <a:t>c</a:t>
            </a:r>
            <a:r>
              <a:rPr lang="en-US" sz="2000" baseline="-25000" dirty="0" smtClean="0">
                <a:sym typeface="Symbol"/>
              </a:rPr>
              <a:t>1</a:t>
            </a:r>
            <a:r>
              <a:rPr lang="en-US" sz="2000" dirty="0" smtClean="0">
                <a:sym typeface="Symbol"/>
              </a:rPr>
              <a:t> = </a:t>
            </a:r>
            <a:r>
              <a:rPr lang="en-US" sz="2000" dirty="0" err="1" smtClean="0">
                <a:sym typeface="Symbol"/>
              </a:rPr>
              <a:t>F</a:t>
            </a:r>
            <a:r>
              <a:rPr lang="en-US" sz="2000" baseline="-25000" dirty="0" err="1" smtClean="0">
                <a:sym typeface="Symbol"/>
              </a:rPr>
              <a:t>k</a:t>
            </a:r>
            <a:r>
              <a:rPr lang="en-US" sz="2000" dirty="0" smtClean="0">
                <a:sym typeface="Symbol"/>
              </a:rPr>
              <a:t>(m</a:t>
            </a:r>
            <a:r>
              <a:rPr lang="en-US" sz="2000" baseline="-25000" dirty="0" smtClean="0">
                <a:sym typeface="Symbol"/>
              </a:rPr>
              <a:t>1</a:t>
            </a:r>
            <a:r>
              <a:rPr lang="en-US" sz="2000" dirty="0" smtClean="0">
                <a:sym typeface="Symbol"/>
              </a:rPr>
              <a:t>)</a:t>
            </a:r>
            <a:endParaRPr lang="en-US" sz="2000" baseline="-25000" dirty="0" smtClean="0">
              <a:solidFill>
                <a:srgbClr val="0000FF"/>
              </a:solidFill>
            </a:endParaRPr>
          </a:p>
        </p:txBody>
      </p:sp>
      <p:sp>
        <p:nvSpPr>
          <p:cNvPr id="91" name="Text Box 7"/>
          <p:cNvSpPr txBox="1">
            <a:spLocks noChangeArrowheads="1"/>
          </p:cNvSpPr>
          <p:nvPr/>
        </p:nvSpPr>
        <p:spPr bwMode="auto">
          <a:xfrm>
            <a:off x="3716288" y="3604954"/>
            <a:ext cx="17198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ym typeface="Symbol"/>
              </a:rPr>
              <a:t>c</a:t>
            </a:r>
            <a:r>
              <a:rPr lang="en-US" sz="2000" baseline="-25000" dirty="0" smtClean="0">
                <a:sym typeface="Symbol"/>
              </a:rPr>
              <a:t>2</a:t>
            </a:r>
            <a:r>
              <a:rPr lang="en-US" sz="2000" dirty="0" smtClean="0">
                <a:sym typeface="Symbol"/>
              </a:rPr>
              <a:t> = </a:t>
            </a:r>
            <a:r>
              <a:rPr lang="en-US" sz="2000" dirty="0" err="1" smtClean="0">
                <a:sym typeface="Symbol"/>
              </a:rPr>
              <a:t>F</a:t>
            </a:r>
            <a:r>
              <a:rPr lang="en-US" sz="2000" baseline="-25000" dirty="0" err="1" smtClean="0">
                <a:sym typeface="Symbol"/>
              </a:rPr>
              <a:t>k</a:t>
            </a:r>
            <a:r>
              <a:rPr lang="en-US" sz="2000" dirty="0" smtClean="0">
                <a:sym typeface="Symbol"/>
              </a:rPr>
              <a:t>(m</a:t>
            </a:r>
            <a:r>
              <a:rPr lang="en-US" sz="2000" baseline="-25000" dirty="0" smtClean="0">
                <a:sym typeface="Symbol"/>
              </a:rPr>
              <a:t>2</a:t>
            </a:r>
            <a:r>
              <a:rPr lang="en-US" sz="2000" dirty="0" smtClean="0">
                <a:sym typeface="Symbol"/>
              </a:rPr>
              <a:t>)</a:t>
            </a:r>
            <a:endParaRPr lang="en-US" sz="2000" baseline="-25000" dirty="0" smtClean="0">
              <a:solidFill>
                <a:srgbClr val="0000FF"/>
              </a:solidFill>
            </a:endParaRPr>
          </a:p>
        </p:txBody>
      </p:sp>
      <p:sp>
        <p:nvSpPr>
          <p:cNvPr id="92" name="Text Box 7"/>
          <p:cNvSpPr txBox="1">
            <a:spLocks noChangeArrowheads="1"/>
          </p:cNvSpPr>
          <p:nvPr/>
        </p:nvSpPr>
        <p:spPr bwMode="auto">
          <a:xfrm>
            <a:off x="5660504" y="3604954"/>
            <a:ext cx="17198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ym typeface="Symbol"/>
              </a:rPr>
              <a:t>c</a:t>
            </a:r>
            <a:r>
              <a:rPr lang="en-US" sz="2000" baseline="-25000" dirty="0" smtClean="0">
                <a:sym typeface="Symbol"/>
              </a:rPr>
              <a:t>3</a:t>
            </a:r>
            <a:r>
              <a:rPr lang="en-US" sz="2000" dirty="0" smtClean="0">
                <a:sym typeface="Symbol"/>
              </a:rPr>
              <a:t> = </a:t>
            </a:r>
            <a:r>
              <a:rPr lang="en-US" sz="2000" dirty="0" err="1" smtClean="0">
                <a:sym typeface="Symbol"/>
              </a:rPr>
              <a:t>F</a:t>
            </a:r>
            <a:r>
              <a:rPr lang="en-US" sz="2000" baseline="-25000" dirty="0" err="1" smtClean="0">
                <a:sym typeface="Symbol"/>
              </a:rPr>
              <a:t>k</a:t>
            </a:r>
            <a:r>
              <a:rPr lang="en-US" sz="2000" dirty="0" smtClean="0">
                <a:sym typeface="Symbol"/>
              </a:rPr>
              <a:t>(m</a:t>
            </a:r>
            <a:r>
              <a:rPr lang="en-US" sz="2000" baseline="-25000" dirty="0" smtClean="0">
                <a:sym typeface="Symbol"/>
              </a:rPr>
              <a:t>3</a:t>
            </a:r>
            <a:r>
              <a:rPr lang="en-US" sz="2000" dirty="0" smtClean="0">
                <a:sym typeface="Symbol"/>
              </a:rPr>
              <a:t>)</a:t>
            </a:r>
            <a:endParaRPr lang="en-US" sz="2000" baseline="-25000" dirty="0" smtClean="0">
              <a:solidFill>
                <a:srgbClr val="0000FF"/>
              </a:solidFill>
            </a:endParaRPr>
          </a:p>
        </p:txBody>
      </p:sp>
      <p:sp>
        <p:nvSpPr>
          <p:cNvPr id="93" name="Text Box 7"/>
          <p:cNvSpPr txBox="1">
            <a:spLocks noChangeArrowheads="1"/>
          </p:cNvSpPr>
          <p:nvPr/>
        </p:nvSpPr>
        <p:spPr bwMode="auto">
          <a:xfrm>
            <a:off x="107504" y="4541058"/>
            <a:ext cx="46085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600" dirty="0" smtClean="0"/>
              <a:t>Decryption: compute </a:t>
            </a:r>
            <a:r>
              <a:rPr lang="en-US" sz="1600" dirty="0" smtClean="0">
                <a:solidFill>
                  <a:srgbClr val="0000FF"/>
                </a:solidFill>
              </a:rPr>
              <a:t>m</a:t>
            </a:r>
            <a:r>
              <a:rPr lang="en-US" sz="1600" baseline="-25000" dirty="0" smtClean="0">
                <a:solidFill>
                  <a:srgbClr val="0000FF"/>
                </a:solidFill>
              </a:rPr>
              <a:t>i</a:t>
            </a:r>
            <a:r>
              <a:rPr lang="en-US" sz="1600" dirty="0" smtClean="0">
                <a:solidFill>
                  <a:srgbClr val="0000FF"/>
                </a:solidFill>
              </a:rPr>
              <a:t> = F</a:t>
            </a:r>
            <a:r>
              <a:rPr lang="en-US" sz="1600" baseline="-25000" dirty="0" smtClean="0">
                <a:solidFill>
                  <a:srgbClr val="0000FF"/>
                </a:solidFill>
              </a:rPr>
              <a:t>k</a:t>
            </a:r>
            <a:r>
              <a:rPr lang="en-US" sz="1600" baseline="30000" dirty="0" smtClean="0">
                <a:solidFill>
                  <a:srgbClr val="0000FF"/>
                </a:solidFill>
              </a:rPr>
              <a:t>-1</a:t>
            </a:r>
            <a:r>
              <a:rPr lang="en-US" sz="1600" dirty="0" smtClean="0">
                <a:solidFill>
                  <a:srgbClr val="0000FF"/>
                </a:solidFill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</a:rPr>
              <a:t>c</a:t>
            </a:r>
            <a:r>
              <a:rPr lang="en-US" sz="1600" baseline="-25000" dirty="0" err="1" smtClean="0">
                <a:solidFill>
                  <a:srgbClr val="0000FF"/>
                </a:solidFill>
              </a:rPr>
              <a:t>i</a:t>
            </a:r>
            <a:r>
              <a:rPr lang="en-US" sz="1600" dirty="0" smtClean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94" name="Text Box 7"/>
          <p:cNvSpPr txBox="1">
            <a:spLocks noChangeArrowheads="1"/>
          </p:cNvSpPr>
          <p:nvPr/>
        </p:nvSpPr>
        <p:spPr bwMode="auto">
          <a:xfrm>
            <a:off x="4644008" y="4541058"/>
            <a:ext cx="34563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/>
              <a:t>&gt;&gt; Assumes </a:t>
            </a:r>
            <a:r>
              <a:rPr lang="en-US" sz="1600" dirty="0" err="1" smtClean="0"/>
              <a:t>F</a:t>
            </a:r>
            <a:r>
              <a:rPr lang="en-US" sz="1600" baseline="-25000" dirty="0" err="1" smtClean="0"/>
              <a:t>k</a:t>
            </a:r>
            <a:r>
              <a:rPr lang="en-US" sz="1600" baseline="30000" dirty="0"/>
              <a:t> </a:t>
            </a:r>
            <a:r>
              <a:rPr lang="en-US" sz="1600" dirty="0" smtClean="0"/>
              <a:t>is SPRP. 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95" name="Text Box 7"/>
          <p:cNvSpPr txBox="1">
            <a:spLocks noChangeArrowheads="1"/>
          </p:cNvSpPr>
          <p:nvPr/>
        </p:nvSpPr>
        <p:spPr bwMode="auto">
          <a:xfrm>
            <a:off x="107504" y="5477162"/>
            <a:ext cx="87849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600" dirty="0" smtClean="0"/>
              <a:t>CPA Security ? 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0" y="4149080"/>
            <a:ext cx="91805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755576" y="6341258"/>
            <a:ext cx="73448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/>
              <a:t>&gt;&gt; No. not even </a:t>
            </a:r>
            <a:r>
              <a:rPr lang="en-US" sz="1600" dirty="0" err="1" smtClean="0"/>
              <a:t>coa</a:t>
            </a:r>
            <a:r>
              <a:rPr lang="en-US" sz="1600" dirty="0" smtClean="0"/>
              <a:t> security for multi message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50" name="Text Box 7"/>
          <p:cNvSpPr txBox="1">
            <a:spLocks noChangeArrowheads="1"/>
          </p:cNvSpPr>
          <p:nvPr/>
        </p:nvSpPr>
        <p:spPr bwMode="auto">
          <a:xfrm>
            <a:off x="755576" y="5909210"/>
            <a:ext cx="73448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/>
              <a:t>&gt;&gt; Deterministic Encryption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107504" y="4149080"/>
            <a:ext cx="65527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600" dirty="0" smtClean="0"/>
              <a:t>Encryption: compute </a:t>
            </a:r>
            <a:r>
              <a:rPr lang="en-US" sz="1600" dirty="0">
                <a:solidFill>
                  <a:srgbClr val="0000FF"/>
                </a:solidFill>
              </a:rPr>
              <a:t>c</a:t>
            </a:r>
            <a:r>
              <a:rPr lang="en-US" sz="1600" baseline="-25000" dirty="0" smtClean="0">
                <a:solidFill>
                  <a:srgbClr val="0000FF"/>
                </a:solidFill>
              </a:rPr>
              <a:t>i</a:t>
            </a:r>
            <a:r>
              <a:rPr lang="en-US" sz="1600" dirty="0" smtClean="0">
                <a:solidFill>
                  <a:srgbClr val="0000FF"/>
                </a:solidFill>
              </a:rPr>
              <a:t> = </a:t>
            </a:r>
            <a:r>
              <a:rPr lang="en-US" sz="1600" dirty="0" err="1" smtClean="0">
                <a:solidFill>
                  <a:srgbClr val="0000FF"/>
                </a:solidFill>
              </a:rPr>
              <a:t>F</a:t>
            </a:r>
            <a:r>
              <a:rPr lang="en-US" sz="1600" baseline="-25000" dirty="0" err="1" smtClean="0">
                <a:solidFill>
                  <a:srgbClr val="0000FF"/>
                </a:solidFill>
              </a:rPr>
              <a:t>k</a:t>
            </a:r>
            <a:r>
              <a:rPr lang="en-US" sz="1600" dirty="0" smtClean="0">
                <a:solidFill>
                  <a:srgbClr val="0000FF"/>
                </a:solidFill>
              </a:rPr>
              <a:t>(</a:t>
            </a:r>
            <a:r>
              <a:rPr lang="en-US" sz="1600" dirty="0">
                <a:solidFill>
                  <a:srgbClr val="0000FF"/>
                </a:solidFill>
              </a:rPr>
              <a:t>m</a:t>
            </a:r>
            <a:r>
              <a:rPr lang="en-US" sz="1600" baseline="-25000" dirty="0" smtClean="0">
                <a:solidFill>
                  <a:srgbClr val="0000FF"/>
                </a:solidFill>
              </a:rPr>
              <a:t>i</a:t>
            </a:r>
            <a:r>
              <a:rPr lang="en-US" sz="1600" dirty="0" smtClean="0">
                <a:solidFill>
                  <a:srgbClr val="0000FF"/>
                </a:solidFill>
              </a:rPr>
              <a:t>) – No randomness used at all !</a:t>
            </a:r>
          </a:p>
        </p:txBody>
      </p:sp>
      <p:sp>
        <p:nvSpPr>
          <p:cNvPr id="52" name="Text Box 7"/>
          <p:cNvSpPr txBox="1">
            <a:spLocks noChangeArrowheads="1"/>
          </p:cNvSpPr>
          <p:nvPr/>
        </p:nvSpPr>
        <p:spPr bwMode="auto">
          <a:xfrm>
            <a:off x="6660232" y="4149080"/>
            <a:ext cx="12383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olidFill>
                  <a:srgbClr val="0000FF"/>
                </a:solidFill>
              </a:rPr>
              <a:t>|c| = |m|</a:t>
            </a:r>
          </a:p>
        </p:txBody>
      </p:sp>
      <p:sp>
        <p:nvSpPr>
          <p:cNvPr id="53" name="Text Box 7"/>
          <p:cNvSpPr txBox="1">
            <a:spLocks noChangeArrowheads="1"/>
          </p:cNvSpPr>
          <p:nvPr/>
        </p:nvSpPr>
        <p:spPr bwMode="auto">
          <a:xfrm>
            <a:off x="107504" y="5013176"/>
            <a:ext cx="87849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600" dirty="0" smtClean="0"/>
              <a:t>Parallelizable!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7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/>
      <p:bldP spid="95" grpId="0"/>
      <p:bldP spid="49" grpId="0"/>
      <p:bldP spid="50" grpId="0"/>
      <p:bldP spid="51" grpId="0"/>
      <p:bldP spid="52" grpId="0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009900"/>
                </a:solidFill>
                <a:latin typeface="Comic Sans MS" panose="030F0702030302020204" pitchFamily="66" charset="0"/>
                <a:cs typeface="Comic Sans MS"/>
              </a:rPr>
              <a:t>Current Picture</a:t>
            </a:r>
            <a:r>
              <a:rPr lang="en-US" sz="3600" dirty="0">
                <a:solidFill>
                  <a:srgbClr val="009900"/>
                </a:solidFill>
                <a:latin typeface="Comic Sans MS" panose="030F0702030302020204" pitchFamily="66" charset="0"/>
                <a:cs typeface="Comic Sans MS"/>
              </a:rPr>
              <a:t/>
            </a:r>
            <a:br>
              <a:rPr lang="en-US" sz="3600" dirty="0">
                <a:solidFill>
                  <a:srgbClr val="009900"/>
                </a:solidFill>
                <a:latin typeface="Comic Sans MS" panose="030F0702030302020204" pitchFamily="66" charset="0"/>
                <a:cs typeface="Comic Sans MS"/>
              </a:rPr>
            </a:br>
            <a:endParaRPr lang="en-US" sz="3600" dirty="0">
              <a:latin typeface="Comic Sans MS" panose="030F0702030302020204" pitchFamily="66" charset="0"/>
              <a:cs typeface="Comic Sans M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41976-2E34-413D-BF40-6B1BB9955E6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612482"/>
              </p:ext>
            </p:extLst>
          </p:nvPr>
        </p:nvGraphicFramePr>
        <p:xfrm>
          <a:off x="179512" y="1712169"/>
          <a:ext cx="1224136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Randomness Usage</a:t>
                      </a:r>
                    </a:p>
                    <a:p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mic Sans MS"/>
                          <a:cs typeface="Comic Sans MS"/>
                        </a:rPr>
                        <a:t>Ciphertext</a:t>
                      </a:r>
                      <a:r>
                        <a:rPr lang="en-US" sz="1400" baseline="0" dirty="0" smtClean="0">
                          <a:latin typeface="Comic Sans MS"/>
                          <a:cs typeface="Comic Sans MS"/>
                        </a:rPr>
                        <a:t> Expansion</a:t>
                      </a:r>
                    </a:p>
                    <a:p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mic Sans MS"/>
                          <a:cs typeface="Comic Sans MS"/>
                        </a:rPr>
                        <a:t>Ciphertext</a:t>
                      </a:r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 Computation </a:t>
                      </a:r>
                      <a:r>
                        <a:rPr lang="en-US" sz="1400" dirty="0" err="1" smtClean="0">
                          <a:latin typeface="Comic Sans MS"/>
                          <a:cs typeface="Comic Sans MS"/>
                        </a:rPr>
                        <a:t>Parallizable</a:t>
                      </a:r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Randomness Reusability</a:t>
                      </a:r>
                    </a:p>
                    <a:p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Minimal Assumption (PRF/PRP/SPRP)</a:t>
                      </a:r>
                    </a:p>
                    <a:p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CPA</a:t>
                      </a:r>
                      <a:r>
                        <a:rPr lang="en-US" sz="1400" baseline="0" dirty="0" smtClean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Security</a:t>
                      </a:r>
                    </a:p>
                    <a:p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032324"/>
              </p:ext>
            </p:extLst>
          </p:nvPr>
        </p:nvGraphicFramePr>
        <p:xfrm>
          <a:off x="1403648" y="1196752"/>
          <a:ext cx="1512168" cy="554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Theoretical Construction </a:t>
                      </a:r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Comic Sans MS"/>
                          <a:cs typeface="Comic Sans MS"/>
                        </a:rPr>
                        <a:t> </a:t>
                      </a:r>
                    </a:p>
                    <a:p>
                      <a:r>
                        <a:rPr lang="en-US" sz="1400" baseline="0" dirty="0" smtClean="0">
                          <a:latin typeface="Comic Sans MS"/>
                          <a:cs typeface="Comic Sans MS"/>
                        </a:rPr>
                        <a:t>n / Block -&gt; ln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Comic Sans MS"/>
                          <a:cs typeface="Comic Sans MS"/>
                        </a:rPr>
                        <a:t>2n / Block -&gt; 2ln</a:t>
                      </a:r>
                    </a:p>
                    <a:p>
                      <a:endParaRPr lang="en-US" sz="1400" baseline="0" dirty="0" smtClean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Yes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No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PRF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Yes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826574"/>
              </p:ext>
            </p:extLst>
          </p:nvPr>
        </p:nvGraphicFramePr>
        <p:xfrm>
          <a:off x="2915816" y="1196752"/>
          <a:ext cx="1512168" cy="554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ECB</a:t>
                      </a:r>
                      <a:r>
                        <a:rPr lang="en-US" sz="1400" baseline="0" dirty="0" smtClean="0">
                          <a:latin typeface="Comic Sans MS"/>
                          <a:cs typeface="Comic Sans MS"/>
                        </a:rPr>
                        <a:t> Mode</a:t>
                      </a:r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 </a:t>
                      </a:r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</a:p>
                    <a:p>
                      <a:r>
                        <a:rPr lang="en-US" sz="1400" baseline="0" dirty="0" smtClean="0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No randomness</a:t>
                      </a:r>
                    </a:p>
                    <a:p>
                      <a:endParaRPr lang="en-US" sz="1400" dirty="0" smtClean="0">
                        <a:solidFill>
                          <a:srgbClr val="008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baseline="0" dirty="0" smtClean="0">
                        <a:solidFill>
                          <a:srgbClr val="008000"/>
                        </a:solidFill>
                        <a:latin typeface="Comic Sans MS"/>
                        <a:cs typeface="Comic Sans MS"/>
                      </a:endParaRPr>
                    </a:p>
                    <a:p>
                      <a:r>
                        <a:rPr lang="en-US" sz="1400" baseline="0" dirty="0" smtClean="0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ln </a:t>
                      </a:r>
                    </a:p>
                    <a:p>
                      <a:endParaRPr lang="en-US" sz="1400" baseline="0" dirty="0" smtClean="0">
                        <a:solidFill>
                          <a:srgbClr val="008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r>
                        <a:rPr lang="en-US" sz="1400" dirty="0" smtClean="0">
                          <a:latin typeface="Comic Sans MS"/>
                          <a:cs typeface="Comic Sans MS"/>
                        </a:rPr>
                        <a:t>Yes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---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SPRP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NO</a:t>
                      </a:r>
                    </a:p>
                    <a:p>
                      <a:endParaRPr lang="en-US" sz="1400" dirty="0" smtClean="0">
                        <a:latin typeface="Comic Sans MS"/>
                        <a:cs typeface="Comic Sans MS"/>
                      </a:endParaRPr>
                    </a:p>
                    <a:p>
                      <a:endParaRPr lang="en-US" sz="14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07504" y="548680"/>
            <a:ext cx="4163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cs typeface="Comic Sans MS"/>
              </a:rPr>
              <a:t>Assume Message Blocks: l;  |m| = l n </a:t>
            </a:r>
            <a:endParaRPr lang="en-US" dirty="0"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73115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"/>
          <p:cNvSpPr txBox="1">
            <a:spLocks noChangeArrowheads="1"/>
          </p:cNvSpPr>
          <p:nvPr/>
        </p:nvSpPr>
        <p:spPr>
          <a:xfrm>
            <a:off x="-252536" y="44624"/>
            <a:ext cx="9865096" cy="57606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300" kern="0" dirty="0" smtClean="0">
                <a:solidFill>
                  <a:srgbClr val="009900"/>
                </a:solidFill>
                <a:ea typeface="+mj-ea"/>
                <a:cs typeface="+mj-cs"/>
              </a:rPr>
              <a:t>Cipher Block Chaining (CBC) Mode</a:t>
            </a:r>
            <a:endParaRPr lang="en-US" sz="3300" kern="0" dirty="0">
              <a:solidFill>
                <a:srgbClr val="009900"/>
              </a:solidFill>
              <a:ea typeface="+mj-ea"/>
              <a:cs typeface="+mj-cs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2699792" y="908720"/>
            <a:ext cx="5040560" cy="432048"/>
            <a:chOff x="1979712" y="1772816"/>
            <a:chExt cx="5040560" cy="432048"/>
          </a:xfrm>
        </p:grpSpPr>
        <p:sp>
          <p:nvSpPr>
            <p:cNvPr id="26" name="Rectangle 25"/>
            <p:cNvSpPr/>
            <p:nvPr/>
          </p:nvSpPr>
          <p:spPr>
            <a:xfrm>
              <a:off x="1979712" y="1772816"/>
              <a:ext cx="5040560" cy="43204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3635896" y="1772816"/>
              <a:ext cx="0" cy="4320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220072" y="1772816"/>
              <a:ext cx="0" cy="4320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2595972" y="1794302"/>
              <a:ext cx="5358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m</a:t>
              </a:r>
              <a:r>
                <a:rPr lang="en-US" sz="2000" baseline="-25000" dirty="0" smtClean="0">
                  <a:sym typeface="Symbol"/>
                </a:rPr>
                <a:t>1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  <p:sp>
          <p:nvSpPr>
            <p:cNvPr id="35" name="Text Box 7"/>
            <p:cNvSpPr txBox="1">
              <a:spLocks noChangeArrowheads="1"/>
            </p:cNvSpPr>
            <p:nvPr/>
          </p:nvSpPr>
          <p:spPr bwMode="auto">
            <a:xfrm>
              <a:off x="4252156" y="1772816"/>
              <a:ext cx="5358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m</a:t>
              </a:r>
              <a:r>
                <a:rPr lang="en-US" sz="2000" baseline="-25000" dirty="0">
                  <a:sym typeface="Symbol"/>
                </a:rPr>
                <a:t>2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  <p:sp>
          <p:nvSpPr>
            <p:cNvPr id="37" name="Text Box 7"/>
            <p:cNvSpPr txBox="1">
              <a:spLocks noChangeArrowheads="1"/>
            </p:cNvSpPr>
            <p:nvPr/>
          </p:nvSpPr>
          <p:spPr bwMode="auto">
            <a:xfrm>
              <a:off x="5868144" y="1772816"/>
              <a:ext cx="5358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m</a:t>
              </a:r>
              <a:r>
                <a:rPr lang="en-US" sz="2000" baseline="-25000" dirty="0" smtClean="0">
                  <a:sym typeface="Symbol"/>
                </a:rPr>
                <a:t>3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</p:grp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1547664" y="908720"/>
            <a:ext cx="5358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ym typeface="Symbol"/>
              </a:rPr>
              <a:t>m</a:t>
            </a:r>
            <a:endParaRPr lang="en-US" sz="2000" baseline="-25000" dirty="0" smtClean="0">
              <a:solidFill>
                <a:srgbClr val="0000FF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939516" y="1119809"/>
            <a:ext cx="61626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76"/>
          <p:cNvGrpSpPr/>
          <p:nvPr/>
        </p:nvGrpSpPr>
        <p:grpSpPr>
          <a:xfrm>
            <a:off x="1713384" y="2564904"/>
            <a:ext cx="914400" cy="504056"/>
            <a:chOff x="705272" y="3068960"/>
            <a:chExt cx="914400" cy="504056"/>
          </a:xfrm>
        </p:grpSpPr>
        <p:sp>
          <p:nvSpPr>
            <p:cNvPr id="71" name="Rectangle 70"/>
            <p:cNvSpPr/>
            <p:nvPr/>
          </p:nvSpPr>
          <p:spPr>
            <a:xfrm>
              <a:off x="705272" y="3068960"/>
              <a:ext cx="91440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omic Sans MS" panose="030F0702030302020204" pitchFamily="66" charset="0"/>
              </a:endParaRPr>
            </a:p>
          </p:txBody>
        </p:sp>
        <p:sp>
          <p:nvSpPr>
            <p:cNvPr id="72" name="Text Box 7"/>
            <p:cNvSpPr txBox="1">
              <a:spLocks noChangeArrowheads="1"/>
            </p:cNvSpPr>
            <p:nvPr/>
          </p:nvSpPr>
          <p:spPr bwMode="auto">
            <a:xfrm>
              <a:off x="827584" y="3100898"/>
              <a:ext cx="7200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ym typeface="Symbol"/>
                </a:rPr>
                <a:t>Gen</a:t>
              </a:r>
              <a:endParaRPr lang="en-US" sz="2000" baseline="-25000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5" name="Group 77"/>
          <p:cNvGrpSpPr/>
          <p:nvPr/>
        </p:nvGrpSpPr>
        <p:grpSpPr>
          <a:xfrm>
            <a:off x="1835696" y="2132856"/>
            <a:ext cx="4752528" cy="432048"/>
            <a:chOff x="1187624" y="2492896"/>
            <a:chExt cx="4752528" cy="432048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1187624" y="2492896"/>
              <a:ext cx="47525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2555776" y="2492896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4211960" y="2492896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5940152" y="2492896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1187624" y="2492896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 Box 7"/>
          <p:cNvSpPr txBox="1">
            <a:spLocks noChangeArrowheads="1"/>
          </p:cNvSpPr>
          <p:nvPr/>
        </p:nvSpPr>
        <p:spPr bwMode="auto">
          <a:xfrm>
            <a:off x="1803884" y="2132856"/>
            <a:ext cx="5358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ym typeface="Symbol"/>
              </a:rPr>
              <a:t>k</a:t>
            </a:r>
            <a:endParaRPr lang="en-US" sz="2000" baseline="-25000" dirty="0" smtClean="0">
              <a:solidFill>
                <a:srgbClr val="0000FF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3563888" y="1340768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3131840" y="2399688"/>
            <a:ext cx="1031540" cy="669272"/>
            <a:chOff x="2483768" y="2759728"/>
            <a:chExt cx="1031540" cy="669272"/>
          </a:xfrm>
        </p:grpSpPr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83768" y="2759728"/>
              <a:ext cx="720080" cy="669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6" name="Text Box 7"/>
            <p:cNvSpPr txBox="1">
              <a:spLocks noChangeArrowheads="1"/>
            </p:cNvSpPr>
            <p:nvPr/>
          </p:nvSpPr>
          <p:spPr bwMode="auto">
            <a:xfrm>
              <a:off x="3131840" y="2924944"/>
              <a:ext cx="3834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F</a:t>
              </a:r>
              <a:endParaRPr lang="en-US" sz="2000" baseline="-25000" dirty="0" smtClean="0">
                <a:solidFill>
                  <a:srgbClr val="FF0000"/>
                </a:solidFill>
              </a:endParaRPr>
            </a:p>
          </p:txBody>
        </p:sp>
      </p:grpSp>
      <p:sp>
        <p:nvSpPr>
          <p:cNvPr id="48" name="Text Box 7"/>
          <p:cNvSpPr txBox="1">
            <a:spLocks noChangeArrowheads="1"/>
          </p:cNvSpPr>
          <p:nvPr/>
        </p:nvSpPr>
        <p:spPr bwMode="auto">
          <a:xfrm>
            <a:off x="3396444" y="1732746"/>
            <a:ext cx="3834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ym typeface="Symbol"/>
              </a:rPr>
              <a:t></a:t>
            </a:r>
            <a:endParaRPr lang="en-US" sz="2000" baseline="-25000" dirty="0" smtClean="0"/>
          </a:p>
        </p:txBody>
      </p: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5052628" y="1700808"/>
            <a:ext cx="3834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ym typeface="Symbol"/>
              </a:rPr>
              <a:t></a:t>
            </a:r>
            <a:endParaRPr lang="en-US" sz="2000" baseline="-25000" dirty="0" smtClean="0"/>
          </a:p>
        </p:txBody>
      </p:sp>
      <p:sp>
        <p:nvSpPr>
          <p:cNvPr id="50" name="Text Box 7"/>
          <p:cNvSpPr txBox="1">
            <a:spLocks noChangeArrowheads="1"/>
          </p:cNvSpPr>
          <p:nvPr/>
        </p:nvSpPr>
        <p:spPr bwMode="auto">
          <a:xfrm>
            <a:off x="6780820" y="1732746"/>
            <a:ext cx="3834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ym typeface="Symbol"/>
              </a:rPr>
              <a:t></a:t>
            </a:r>
            <a:endParaRPr lang="en-US" sz="2000" baseline="-25000" dirty="0" smtClean="0"/>
          </a:p>
        </p:txBody>
      </p:sp>
      <p:grpSp>
        <p:nvGrpSpPr>
          <p:cNvPr id="52" name="Group 51"/>
          <p:cNvGrpSpPr/>
          <p:nvPr/>
        </p:nvGrpSpPr>
        <p:grpSpPr>
          <a:xfrm>
            <a:off x="4764596" y="2399688"/>
            <a:ext cx="1031540" cy="669272"/>
            <a:chOff x="2483768" y="2759728"/>
            <a:chExt cx="1031540" cy="669272"/>
          </a:xfrm>
        </p:grpSpPr>
        <p:pic>
          <p:nvPicPr>
            <p:cNvPr id="53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83768" y="2759728"/>
              <a:ext cx="720080" cy="669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" name="Text Box 7"/>
            <p:cNvSpPr txBox="1">
              <a:spLocks noChangeArrowheads="1"/>
            </p:cNvSpPr>
            <p:nvPr/>
          </p:nvSpPr>
          <p:spPr bwMode="auto">
            <a:xfrm>
              <a:off x="3131840" y="2924944"/>
              <a:ext cx="3834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F</a:t>
              </a:r>
              <a:endParaRPr lang="en-US" sz="2000" baseline="-25000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492788" y="2399688"/>
            <a:ext cx="1031540" cy="669272"/>
            <a:chOff x="2483768" y="2759728"/>
            <a:chExt cx="1031540" cy="669272"/>
          </a:xfrm>
        </p:grpSpPr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83768" y="2759728"/>
              <a:ext cx="720080" cy="669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0" name="Text Box 7"/>
            <p:cNvSpPr txBox="1">
              <a:spLocks noChangeArrowheads="1"/>
            </p:cNvSpPr>
            <p:nvPr/>
          </p:nvSpPr>
          <p:spPr bwMode="auto">
            <a:xfrm>
              <a:off x="3131840" y="2924944"/>
              <a:ext cx="3834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olidFill>
                    <a:srgbClr val="FF0000"/>
                  </a:solidFill>
                  <a:sym typeface="Symbol"/>
                </a:rPr>
                <a:t>F</a:t>
              </a:r>
              <a:endParaRPr lang="en-US" sz="2000" baseline="-25000" dirty="0" smtClean="0">
                <a:solidFill>
                  <a:srgbClr val="FF0000"/>
                </a:solidFill>
              </a:endParaRPr>
            </a:p>
          </p:txBody>
        </p:sp>
      </p:grpSp>
      <p:cxnSp>
        <p:nvCxnSpPr>
          <p:cNvPr id="61" name="Straight Arrow Connector 60"/>
          <p:cNvCxnSpPr/>
          <p:nvPr/>
        </p:nvCxnSpPr>
        <p:spPr>
          <a:xfrm>
            <a:off x="3563888" y="2060848"/>
            <a:ext cx="0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7"/>
          <p:cNvSpPr txBox="1">
            <a:spLocks noChangeArrowheads="1"/>
          </p:cNvSpPr>
          <p:nvPr/>
        </p:nvSpPr>
        <p:spPr bwMode="auto">
          <a:xfrm>
            <a:off x="827584" y="1732746"/>
            <a:ext cx="5358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ym typeface="Symbol"/>
              </a:rPr>
              <a:t>IV</a:t>
            </a:r>
            <a:endParaRPr lang="en-US" sz="2000" baseline="-25000" dirty="0" smtClean="0">
              <a:solidFill>
                <a:srgbClr val="0000FF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1331640" y="1916832"/>
            <a:ext cx="21602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043608" y="2204864"/>
            <a:ext cx="0" cy="12241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Box 7"/>
          <p:cNvSpPr txBox="1">
            <a:spLocks noChangeArrowheads="1"/>
          </p:cNvSpPr>
          <p:nvPr/>
        </p:nvSpPr>
        <p:spPr bwMode="auto">
          <a:xfrm>
            <a:off x="2627784" y="3604954"/>
            <a:ext cx="18638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ym typeface="Symbol"/>
              </a:rPr>
              <a:t>c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= </a:t>
            </a:r>
            <a:r>
              <a:rPr lang="en-US" dirty="0" err="1" smtClean="0">
                <a:sym typeface="Symbol"/>
              </a:rPr>
              <a:t>F</a:t>
            </a:r>
            <a:r>
              <a:rPr lang="en-US" baseline="-25000" dirty="0" err="1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(m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c</a:t>
            </a:r>
            <a:r>
              <a:rPr lang="en-US" baseline="-25000" dirty="0" smtClean="0">
                <a:sym typeface="Symbol"/>
              </a:rPr>
              <a:t>0</a:t>
            </a:r>
            <a:r>
              <a:rPr lang="en-US" dirty="0" smtClean="0">
                <a:sym typeface="Symbol"/>
              </a:rPr>
              <a:t>)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sp>
        <p:nvSpPr>
          <p:cNvPr id="80" name="Text Box 7"/>
          <p:cNvSpPr txBox="1">
            <a:spLocks noChangeArrowheads="1"/>
          </p:cNvSpPr>
          <p:nvPr/>
        </p:nvSpPr>
        <p:spPr bwMode="auto">
          <a:xfrm>
            <a:off x="827584" y="3501008"/>
            <a:ext cx="4956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ym typeface="Symbol"/>
              </a:rPr>
              <a:t>c</a:t>
            </a:r>
            <a:r>
              <a:rPr lang="en-US" sz="2000" baseline="-25000" dirty="0" smtClean="0">
                <a:sym typeface="Symbol"/>
              </a:rPr>
              <a:t>0</a:t>
            </a:r>
            <a:r>
              <a:rPr lang="en-US" sz="2000" dirty="0" smtClean="0">
                <a:sym typeface="Symbol"/>
              </a:rPr>
              <a:t> </a:t>
            </a:r>
            <a:endParaRPr lang="en-US" sz="2000" baseline="-25000" dirty="0" smtClean="0">
              <a:solidFill>
                <a:srgbClr val="0000FF"/>
              </a:solidFill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3491880" y="3068960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5220072" y="1340768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3491880" y="1916832"/>
            <a:ext cx="1656184" cy="1440160"/>
            <a:chOff x="2843808" y="2276872"/>
            <a:chExt cx="1656184" cy="1440160"/>
          </a:xfrm>
        </p:grpSpPr>
        <p:cxnSp>
          <p:nvCxnSpPr>
            <p:cNvPr id="99" name="Straight Arrow Connector 98"/>
            <p:cNvCxnSpPr/>
            <p:nvPr/>
          </p:nvCxnSpPr>
          <p:spPr>
            <a:xfrm>
              <a:off x="2843808" y="3717032"/>
              <a:ext cx="9361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>
              <a:off x="3779912" y="2276872"/>
              <a:ext cx="0" cy="14401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3779912" y="2276872"/>
              <a:ext cx="7200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Straight Arrow Connector 109"/>
          <p:cNvCxnSpPr/>
          <p:nvPr/>
        </p:nvCxnSpPr>
        <p:spPr>
          <a:xfrm>
            <a:off x="5220072" y="1988840"/>
            <a:ext cx="0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Box 7"/>
          <p:cNvSpPr txBox="1">
            <a:spLocks noChangeArrowheads="1"/>
          </p:cNvSpPr>
          <p:nvPr/>
        </p:nvSpPr>
        <p:spPr bwMode="auto">
          <a:xfrm>
            <a:off x="4436368" y="3573016"/>
            <a:ext cx="18638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ym typeface="Symbol"/>
              </a:rPr>
              <a:t>c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= </a:t>
            </a:r>
            <a:r>
              <a:rPr lang="en-US" dirty="0" err="1" smtClean="0">
                <a:sym typeface="Symbol"/>
              </a:rPr>
              <a:t>F</a:t>
            </a:r>
            <a:r>
              <a:rPr lang="en-US" baseline="-25000" dirty="0" err="1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(m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c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)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5148064" y="3068960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5148064" y="1916832"/>
            <a:ext cx="1656184" cy="1440160"/>
            <a:chOff x="2843808" y="2276872"/>
            <a:chExt cx="1656184" cy="1440160"/>
          </a:xfrm>
        </p:grpSpPr>
        <p:cxnSp>
          <p:nvCxnSpPr>
            <p:cNvPr id="115" name="Straight Arrow Connector 114"/>
            <p:cNvCxnSpPr/>
            <p:nvPr/>
          </p:nvCxnSpPr>
          <p:spPr>
            <a:xfrm>
              <a:off x="2843808" y="3717032"/>
              <a:ext cx="9361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3779912" y="2276872"/>
              <a:ext cx="0" cy="14401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3779912" y="2276872"/>
              <a:ext cx="7200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8" name="Straight Arrow Connector 117"/>
          <p:cNvCxnSpPr/>
          <p:nvPr/>
        </p:nvCxnSpPr>
        <p:spPr>
          <a:xfrm>
            <a:off x="6948264" y="1340768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6948264" y="1988840"/>
            <a:ext cx="0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 Box 7"/>
          <p:cNvSpPr txBox="1">
            <a:spLocks noChangeArrowheads="1"/>
          </p:cNvSpPr>
          <p:nvPr/>
        </p:nvSpPr>
        <p:spPr bwMode="auto">
          <a:xfrm>
            <a:off x="6164560" y="3573016"/>
            <a:ext cx="18638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ym typeface="Symbol"/>
              </a:rPr>
              <a:t>c</a:t>
            </a:r>
            <a:r>
              <a:rPr lang="en-US" baseline="-25000" dirty="0" smtClean="0">
                <a:sym typeface="Symbol"/>
              </a:rPr>
              <a:t>3</a:t>
            </a:r>
            <a:r>
              <a:rPr lang="en-US" dirty="0" smtClean="0">
                <a:sym typeface="Symbol"/>
              </a:rPr>
              <a:t> = </a:t>
            </a:r>
            <a:r>
              <a:rPr lang="en-US" dirty="0" err="1" smtClean="0">
                <a:sym typeface="Symbol"/>
              </a:rPr>
              <a:t>F</a:t>
            </a:r>
            <a:r>
              <a:rPr lang="en-US" baseline="-25000" dirty="0" err="1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(m</a:t>
            </a:r>
            <a:r>
              <a:rPr lang="en-US" baseline="-25000" dirty="0" smtClean="0">
                <a:sym typeface="Symbol"/>
              </a:rPr>
              <a:t>3</a:t>
            </a:r>
            <a:r>
              <a:rPr lang="en-US" dirty="0" smtClean="0">
                <a:sym typeface="Symbol"/>
              </a:rPr>
              <a:t>c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)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6876256" y="3068960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 Box 7"/>
          <p:cNvSpPr txBox="1">
            <a:spLocks noChangeArrowheads="1"/>
          </p:cNvSpPr>
          <p:nvPr/>
        </p:nvSpPr>
        <p:spPr bwMode="auto">
          <a:xfrm>
            <a:off x="107504" y="4077072"/>
            <a:ext cx="20162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Encryption 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123" name="Text Box 7"/>
          <p:cNvSpPr txBox="1">
            <a:spLocks noChangeArrowheads="1"/>
          </p:cNvSpPr>
          <p:nvPr/>
        </p:nvSpPr>
        <p:spPr bwMode="auto">
          <a:xfrm>
            <a:off x="1619672" y="4077072"/>
            <a:ext cx="39604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c</a:t>
            </a:r>
            <a:r>
              <a:rPr lang="en-US" sz="1600" baseline="-25000" dirty="0" smtClean="0">
                <a:sym typeface="Symbol"/>
              </a:rPr>
              <a:t>i</a:t>
            </a:r>
            <a:r>
              <a:rPr lang="en-US" sz="1600" dirty="0" smtClean="0">
                <a:sym typeface="Symbol"/>
              </a:rPr>
              <a:t> = </a:t>
            </a:r>
            <a:r>
              <a:rPr lang="en-US" sz="1600" dirty="0" err="1" smtClean="0">
                <a:sym typeface="Symbol"/>
              </a:rPr>
              <a:t>F</a:t>
            </a:r>
            <a:r>
              <a:rPr lang="en-US" sz="1600" baseline="-25000" dirty="0" err="1" smtClean="0">
                <a:sym typeface="Symbol"/>
              </a:rPr>
              <a:t>k</a:t>
            </a:r>
            <a:r>
              <a:rPr lang="en-US" sz="1600" dirty="0" smtClean="0">
                <a:sym typeface="Symbol"/>
              </a:rPr>
              <a:t>(m</a:t>
            </a:r>
            <a:r>
              <a:rPr lang="en-US" sz="1600" baseline="-25000" dirty="0" smtClean="0">
                <a:sym typeface="Symbol"/>
              </a:rPr>
              <a:t>i</a:t>
            </a:r>
            <a:r>
              <a:rPr lang="en-US" sz="1600" dirty="0" smtClean="0">
                <a:sym typeface="Symbol"/>
              </a:rPr>
              <a:t>c</a:t>
            </a:r>
            <a:r>
              <a:rPr lang="en-US" sz="1600" baseline="-25000" dirty="0" smtClean="0">
                <a:sym typeface="Symbol"/>
              </a:rPr>
              <a:t>i-1</a:t>
            </a:r>
            <a:r>
              <a:rPr lang="en-US" sz="1600" dirty="0" smtClean="0">
                <a:sym typeface="Symbol"/>
              </a:rPr>
              <a:t>), for </a:t>
            </a:r>
            <a:r>
              <a:rPr lang="en-US" sz="1600" dirty="0" err="1" smtClean="0">
                <a:sym typeface="Symbol"/>
              </a:rPr>
              <a:t>i</a:t>
            </a:r>
            <a:r>
              <a:rPr lang="en-US" sz="1600" dirty="0" smtClean="0">
                <a:sym typeface="Symbol"/>
              </a:rPr>
              <a:t> = 1, …, l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124" name="Text Box 7"/>
          <p:cNvSpPr txBox="1">
            <a:spLocks noChangeArrowheads="1"/>
          </p:cNvSpPr>
          <p:nvPr/>
        </p:nvSpPr>
        <p:spPr bwMode="auto">
          <a:xfrm>
            <a:off x="5148064" y="4077072"/>
            <a:ext cx="30243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>
                <a:sym typeface="Symbol"/>
              </a:rPr>
              <a:t>Enc</a:t>
            </a:r>
            <a:r>
              <a:rPr lang="en-US" sz="1600" baseline="-25000" dirty="0" err="1" smtClean="0">
                <a:sym typeface="Symbol"/>
              </a:rPr>
              <a:t>k</a:t>
            </a:r>
            <a:r>
              <a:rPr lang="en-US" sz="1600" dirty="0" smtClean="0">
                <a:sym typeface="Symbol"/>
              </a:rPr>
              <a:t>(m</a:t>
            </a:r>
            <a:r>
              <a:rPr lang="en-US" sz="1600" baseline="-25000" dirty="0" smtClean="0">
                <a:sym typeface="Symbol"/>
              </a:rPr>
              <a:t>1</a:t>
            </a:r>
            <a:r>
              <a:rPr lang="en-US" sz="1600" dirty="0" smtClean="0">
                <a:sym typeface="Symbol"/>
              </a:rPr>
              <a:t> m</a:t>
            </a:r>
            <a:r>
              <a:rPr lang="en-US" sz="1600" baseline="-25000" dirty="0" smtClean="0">
                <a:sym typeface="Symbol"/>
              </a:rPr>
              <a:t>2</a:t>
            </a:r>
            <a:r>
              <a:rPr lang="en-US" sz="1600" dirty="0" smtClean="0">
                <a:sym typeface="Symbol"/>
              </a:rPr>
              <a:t> … m</a:t>
            </a:r>
            <a:r>
              <a:rPr lang="en-US" sz="1600" baseline="-25000" dirty="0" smtClean="0">
                <a:sym typeface="Symbol"/>
              </a:rPr>
              <a:t>l</a:t>
            </a:r>
            <a:r>
              <a:rPr lang="en-US" sz="1600" dirty="0" smtClean="0">
                <a:sym typeface="Symbol"/>
              </a:rPr>
              <a:t>) = (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c</a:t>
            </a:r>
            <a:r>
              <a:rPr lang="en-US" sz="1600" baseline="-25000" dirty="0" smtClean="0">
                <a:solidFill>
                  <a:srgbClr val="FF0000"/>
                </a:solidFill>
                <a:sym typeface="Symbol"/>
              </a:rPr>
              <a:t>0</a:t>
            </a:r>
            <a:r>
              <a:rPr lang="en-US" sz="1600" dirty="0" smtClean="0">
                <a:sym typeface="Symbol"/>
              </a:rPr>
              <a:t> c</a:t>
            </a:r>
            <a:r>
              <a:rPr lang="en-US" sz="1600" baseline="-25000" dirty="0" smtClean="0">
                <a:sym typeface="Symbol"/>
              </a:rPr>
              <a:t>1</a:t>
            </a:r>
            <a:r>
              <a:rPr lang="en-US" sz="1600" dirty="0" smtClean="0">
                <a:sym typeface="Symbol"/>
              </a:rPr>
              <a:t>… c</a:t>
            </a:r>
            <a:r>
              <a:rPr lang="en-US" sz="1600" baseline="-25000" dirty="0" smtClean="0">
                <a:sym typeface="Symbol"/>
              </a:rPr>
              <a:t>l</a:t>
            </a:r>
            <a:r>
              <a:rPr lang="en-US" sz="1600" dirty="0" smtClean="0">
                <a:sym typeface="Symbol"/>
              </a:rPr>
              <a:t>)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pic>
        <p:nvPicPr>
          <p:cNvPr id="125" name="Picture 2" descr="https://encrypted-tbn0.gstatic.com/images?q=tbn:ANd9GcQxHMoOydLUvL6F7c-Mbo5t85iqunS-YHMpPEE4HWBwac4Fq-lc8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1052736"/>
            <a:ext cx="576064" cy="576064"/>
          </a:xfrm>
          <a:prstGeom prst="rect">
            <a:avLst/>
          </a:prstGeom>
          <a:noFill/>
        </p:spPr>
      </p:pic>
      <p:sp>
        <p:nvSpPr>
          <p:cNvPr id="129" name="Text Box 7"/>
          <p:cNvSpPr txBox="1">
            <a:spLocks noChangeArrowheads="1"/>
          </p:cNvSpPr>
          <p:nvPr/>
        </p:nvSpPr>
        <p:spPr bwMode="auto">
          <a:xfrm>
            <a:off x="107504" y="4539897"/>
            <a:ext cx="20162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Decryption: 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130" name="Text Box 7"/>
          <p:cNvSpPr txBox="1">
            <a:spLocks noChangeArrowheads="1"/>
          </p:cNvSpPr>
          <p:nvPr/>
        </p:nvSpPr>
        <p:spPr bwMode="auto">
          <a:xfrm>
            <a:off x="1835696" y="4509120"/>
            <a:ext cx="44644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ym typeface="Symbol"/>
              </a:rPr>
              <a:t>m</a:t>
            </a:r>
            <a:r>
              <a:rPr lang="en-US" sz="1600" baseline="-25000" dirty="0" smtClean="0">
                <a:sym typeface="Symbol"/>
              </a:rPr>
              <a:t>i</a:t>
            </a:r>
            <a:r>
              <a:rPr lang="en-US" sz="1600" dirty="0" smtClean="0">
                <a:sym typeface="Symbol"/>
              </a:rPr>
              <a:t> = F</a:t>
            </a:r>
            <a:r>
              <a:rPr lang="en-US" sz="1600" baseline="-25000" dirty="0" smtClean="0">
                <a:sym typeface="Symbol"/>
              </a:rPr>
              <a:t>k</a:t>
            </a:r>
            <a:r>
              <a:rPr lang="en-US" sz="1600" baseline="30000" dirty="0" smtClean="0">
                <a:sym typeface="Symbol"/>
              </a:rPr>
              <a:t>-1</a:t>
            </a:r>
            <a:r>
              <a:rPr lang="en-US" sz="1600" dirty="0" smtClean="0">
                <a:sym typeface="Symbol"/>
              </a:rPr>
              <a:t>(c</a:t>
            </a:r>
            <a:r>
              <a:rPr lang="en-US" sz="1600" baseline="-25000" dirty="0" smtClean="0">
                <a:sym typeface="Symbol"/>
              </a:rPr>
              <a:t>i</a:t>
            </a:r>
            <a:r>
              <a:rPr lang="en-US" sz="1600" dirty="0" smtClean="0">
                <a:sym typeface="Symbol"/>
              </a:rPr>
              <a:t>) c</a:t>
            </a:r>
            <a:r>
              <a:rPr lang="en-US" sz="1600" baseline="-25000" dirty="0" smtClean="0">
                <a:sym typeface="Symbol"/>
              </a:rPr>
              <a:t>i-1</a:t>
            </a:r>
            <a:r>
              <a:rPr lang="en-US" sz="1600" dirty="0" smtClean="0">
                <a:sym typeface="Symbol"/>
              </a:rPr>
              <a:t>, for </a:t>
            </a:r>
            <a:r>
              <a:rPr lang="en-US" sz="1600" dirty="0" err="1" smtClean="0">
                <a:sym typeface="Symbol"/>
              </a:rPr>
              <a:t>i</a:t>
            </a:r>
            <a:r>
              <a:rPr lang="en-US" sz="1600" dirty="0" smtClean="0">
                <a:sym typeface="Symbol"/>
              </a:rPr>
              <a:t> = 1, …, l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77" name="Text Box 7"/>
          <p:cNvSpPr txBox="1">
            <a:spLocks noChangeArrowheads="1"/>
          </p:cNvSpPr>
          <p:nvPr/>
        </p:nvSpPr>
        <p:spPr bwMode="auto">
          <a:xfrm>
            <a:off x="5076056" y="4509120"/>
            <a:ext cx="34563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olidFill>
                  <a:srgbClr val="FF0000"/>
                </a:solidFill>
              </a:rPr>
              <a:t>&gt;&gt; Assumes </a:t>
            </a:r>
            <a:r>
              <a:rPr lang="en-US" sz="1600" dirty="0" err="1" smtClean="0">
                <a:solidFill>
                  <a:srgbClr val="FF0000"/>
                </a:solidFill>
              </a:rPr>
              <a:t>F</a:t>
            </a:r>
            <a:r>
              <a:rPr lang="en-US" sz="1600" baseline="-25000" dirty="0" err="1" smtClean="0">
                <a:solidFill>
                  <a:srgbClr val="FF0000"/>
                </a:solidFill>
              </a:rPr>
              <a:t>k</a:t>
            </a:r>
            <a:r>
              <a:rPr lang="en-US" sz="1600" baseline="300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is SPRP. </a:t>
            </a:r>
          </a:p>
        </p:txBody>
      </p:sp>
      <p:sp>
        <p:nvSpPr>
          <p:cNvPr id="79" name="Text Box 7"/>
          <p:cNvSpPr txBox="1">
            <a:spLocks noChangeArrowheads="1"/>
          </p:cNvSpPr>
          <p:nvPr/>
        </p:nvSpPr>
        <p:spPr bwMode="auto">
          <a:xfrm>
            <a:off x="35496" y="5538718"/>
            <a:ext cx="20882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/>
              <a:t> CPA Security ? </a:t>
            </a:r>
          </a:p>
        </p:txBody>
      </p:sp>
      <p:sp>
        <p:nvSpPr>
          <p:cNvPr id="82" name="Text Box 7"/>
          <p:cNvSpPr txBox="1">
            <a:spLocks noChangeArrowheads="1"/>
          </p:cNvSpPr>
          <p:nvPr/>
        </p:nvSpPr>
        <p:spPr bwMode="auto">
          <a:xfrm>
            <a:off x="3608962" y="5466710"/>
            <a:ext cx="55446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/>
              <a:t>&gt;&gt; Randomized Encryption. Provides CPA security. HW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84" name="Text Box 7"/>
          <p:cNvSpPr txBox="1">
            <a:spLocks noChangeArrowheads="1"/>
          </p:cNvSpPr>
          <p:nvPr/>
        </p:nvSpPr>
        <p:spPr bwMode="auto">
          <a:xfrm>
            <a:off x="35496" y="5034662"/>
            <a:ext cx="34563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/>
              <a:t> </a:t>
            </a:r>
            <a:r>
              <a:rPr lang="en-US" sz="1600" dirty="0" err="1" smtClean="0"/>
              <a:t>Blockwise</a:t>
            </a:r>
            <a:r>
              <a:rPr lang="en-US" sz="1600" dirty="0" smtClean="0"/>
              <a:t> Parallel Computation ?   </a:t>
            </a:r>
          </a:p>
        </p:txBody>
      </p:sp>
      <p:sp>
        <p:nvSpPr>
          <p:cNvPr id="85" name="Text Box 7"/>
          <p:cNvSpPr txBox="1">
            <a:spLocks noChangeArrowheads="1"/>
          </p:cNvSpPr>
          <p:nvPr/>
        </p:nvSpPr>
        <p:spPr bwMode="auto">
          <a:xfrm>
            <a:off x="5076056" y="4941168"/>
            <a:ext cx="11521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olidFill>
                  <a:srgbClr val="FF0000"/>
                </a:solidFill>
              </a:rPr>
              <a:t>&gt;&gt; NO</a:t>
            </a:r>
          </a:p>
        </p:txBody>
      </p:sp>
      <p:cxnSp>
        <p:nvCxnSpPr>
          <p:cNvPr id="87" name="Straight Connector 86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0" y="4077072"/>
            <a:ext cx="91805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18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48" grpId="0"/>
      <p:bldP spid="49" grpId="0"/>
      <p:bldP spid="50" grpId="0"/>
      <p:bldP spid="65" grpId="0"/>
      <p:bldP spid="78" grpId="0"/>
      <p:bldP spid="80" grpId="0"/>
      <p:bldP spid="112" grpId="0"/>
      <p:bldP spid="120" grpId="0"/>
      <p:bldP spid="122" grpId="0"/>
      <p:bldP spid="123" grpId="0"/>
      <p:bldP spid="124" grpId="0"/>
      <p:bldP spid="129" grpId="0"/>
      <p:bldP spid="130" grpId="0"/>
      <p:bldP spid="77" grpId="0"/>
      <p:bldP spid="79" grpId="0"/>
      <p:bldP spid="82" grpId="0"/>
      <p:bldP spid="84" grpId="0"/>
      <p:bldP spid="8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 $a = \frac{b}{c}$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RPITA@YFGMNGSFUVWXY5M7" val="307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44679</TotalTime>
  <Words>1983</Words>
  <Application>Microsoft Office PowerPoint</Application>
  <PresentationFormat>全屏显示(4:3)</PresentationFormat>
  <Paragraphs>689</Paragraphs>
  <Slides>23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Chalkboard</vt:lpstr>
      <vt:lpstr>华文楷体</vt:lpstr>
      <vt:lpstr>宋体</vt:lpstr>
      <vt:lpstr>Arial</vt:lpstr>
      <vt:lpstr>Brush Script MT</vt:lpstr>
      <vt:lpstr>Calibri</vt:lpstr>
      <vt:lpstr>Calibri Light</vt:lpstr>
      <vt:lpstr>Comic Sans MS</vt:lpstr>
      <vt:lpstr>Gigi</vt:lpstr>
      <vt:lpstr>Symbol</vt:lpstr>
      <vt:lpstr>Wingdings</vt:lpstr>
      <vt:lpstr>Office 主题</vt:lpstr>
      <vt:lpstr>L8: Block Operation 第8讲：块操作</vt:lpstr>
      <vt:lpstr>Recall</vt:lpstr>
      <vt:lpstr>PowerPoint 演示文稿</vt:lpstr>
      <vt:lpstr>PowerPoint 演示文稿</vt:lpstr>
      <vt:lpstr>How Good it is? </vt:lpstr>
      <vt:lpstr>PowerPoint 演示文稿</vt:lpstr>
      <vt:lpstr>PowerPoint 演示文稿</vt:lpstr>
      <vt:lpstr>Current Picture </vt:lpstr>
      <vt:lpstr>PowerPoint 演示文稿</vt:lpstr>
      <vt:lpstr>Current Picture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Current Picture </vt:lpstr>
      <vt:lpstr>PowerPoint 演示文稿</vt:lpstr>
      <vt:lpstr>PowerPoint 演示文稿</vt:lpstr>
      <vt:lpstr>Current Picture </vt:lpstr>
      <vt:lpstr>PowerPoint 演示文稿</vt:lpstr>
      <vt:lpstr>PowerPoint 演示文稿</vt:lpstr>
      <vt:lpstr>References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ARPITA PATRA</dc:creator>
  <cp:lastModifiedBy>Jiang</cp:lastModifiedBy>
  <cp:revision>3777</cp:revision>
  <dcterms:created xsi:type="dcterms:W3CDTF">2003-02-23T15:18:48Z</dcterms:created>
  <dcterms:modified xsi:type="dcterms:W3CDTF">2018-10-10T02:36:21Z</dcterms:modified>
</cp:coreProperties>
</file>