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8"/>
  </p:notesMasterIdLst>
  <p:handoutMasterIdLst>
    <p:handoutMasterId r:id="rId29"/>
  </p:handoutMasterIdLst>
  <p:sldIdLst>
    <p:sldId id="1806" r:id="rId2"/>
    <p:sldId id="1799" r:id="rId3"/>
    <p:sldId id="1800" r:id="rId4"/>
    <p:sldId id="1801" r:id="rId5"/>
    <p:sldId id="1777" r:id="rId6"/>
    <p:sldId id="1720" r:id="rId7"/>
    <p:sldId id="1721" r:id="rId8"/>
    <p:sldId id="1808" r:id="rId9"/>
    <p:sldId id="1809" r:id="rId10"/>
    <p:sldId id="1747" r:id="rId11"/>
    <p:sldId id="1748" r:id="rId12"/>
    <p:sldId id="1749" r:id="rId13"/>
    <p:sldId id="1779" r:id="rId14"/>
    <p:sldId id="1810" r:id="rId15"/>
    <p:sldId id="1785" r:id="rId16"/>
    <p:sldId id="1755" r:id="rId17"/>
    <p:sldId id="1722" r:id="rId18"/>
    <p:sldId id="1723" r:id="rId19"/>
    <p:sldId id="1724" r:id="rId20"/>
    <p:sldId id="1725" r:id="rId21"/>
    <p:sldId id="1726" r:id="rId22"/>
    <p:sldId id="1727" r:id="rId23"/>
    <p:sldId id="1728" r:id="rId24"/>
    <p:sldId id="1730" r:id="rId25"/>
    <p:sldId id="1787" r:id="rId26"/>
    <p:sldId id="1811" r:id="rId27"/>
  </p:sldIdLst>
  <p:sldSz cx="9144000" cy="6858000" type="screen4x3"/>
  <p:notesSz cx="6858000" cy="9144000"/>
  <p:custDataLst>
    <p:tags r:id="rId30"/>
  </p:custDataLst>
  <p:defaultTextStyle>
    <a:defPPr>
      <a:defRPr lang="da-DK"/>
    </a:defPPr>
    <a:lvl1pPr algn="l" rtl="0" fontAlgn="base">
      <a:spcBef>
        <a:spcPct val="0"/>
      </a:spcBef>
      <a:spcAft>
        <a:spcPct val="0"/>
      </a:spcAft>
      <a:defRPr kern="1200">
        <a:solidFill>
          <a:schemeClr val="tx1"/>
        </a:solidFill>
        <a:latin typeface="Comic Sans MS" pitchFamily="66" charset="0"/>
        <a:ea typeface="+mn-ea"/>
        <a:cs typeface="Arial" charset="0"/>
      </a:defRPr>
    </a:lvl1pPr>
    <a:lvl2pPr marL="457200" algn="l" rtl="0" fontAlgn="base">
      <a:spcBef>
        <a:spcPct val="0"/>
      </a:spcBef>
      <a:spcAft>
        <a:spcPct val="0"/>
      </a:spcAft>
      <a:defRPr kern="1200">
        <a:solidFill>
          <a:schemeClr val="tx1"/>
        </a:solidFill>
        <a:latin typeface="Comic Sans MS" pitchFamily="66" charset="0"/>
        <a:ea typeface="+mn-ea"/>
        <a:cs typeface="Arial" charset="0"/>
      </a:defRPr>
    </a:lvl2pPr>
    <a:lvl3pPr marL="914400" algn="l" rtl="0" fontAlgn="base">
      <a:spcBef>
        <a:spcPct val="0"/>
      </a:spcBef>
      <a:spcAft>
        <a:spcPct val="0"/>
      </a:spcAft>
      <a:defRPr kern="1200">
        <a:solidFill>
          <a:schemeClr val="tx1"/>
        </a:solidFill>
        <a:latin typeface="Comic Sans MS" pitchFamily="66" charset="0"/>
        <a:ea typeface="+mn-ea"/>
        <a:cs typeface="Arial" charset="0"/>
      </a:defRPr>
    </a:lvl3pPr>
    <a:lvl4pPr marL="1371600" algn="l" rtl="0" fontAlgn="base">
      <a:spcBef>
        <a:spcPct val="0"/>
      </a:spcBef>
      <a:spcAft>
        <a:spcPct val="0"/>
      </a:spcAft>
      <a:defRPr kern="1200">
        <a:solidFill>
          <a:schemeClr val="tx1"/>
        </a:solidFill>
        <a:latin typeface="Comic Sans MS" pitchFamily="66" charset="0"/>
        <a:ea typeface="+mn-ea"/>
        <a:cs typeface="Arial" charset="0"/>
      </a:defRPr>
    </a:lvl4pPr>
    <a:lvl5pPr marL="1828800" algn="l" rtl="0" fontAlgn="base">
      <a:spcBef>
        <a:spcPct val="0"/>
      </a:spcBef>
      <a:spcAft>
        <a:spcPct val="0"/>
      </a:spcAft>
      <a:defRPr kern="1200">
        <a:solidFill>
          <a:schemeClr val="tx1"/>
        </a:solidFill>
        <a:latin typeface="Comic Sans MS" pitchFamily="66" charset="0"/>
        <a:ea typeface="+mn-ea"/>
        <a:cs typeface="Arial" charset="0"/>
      </a:defRPr>
    </a:lvl5pPr>
    <a:lvl6pPr marL="2286000" algn="l" defTabSz="914400" rtl="0" eaLnBrk="1" latinLnBrk="0" hangingPunct="1">
      <a:defRPr kern="1200">
        <a:solidFill>
          <a:schemeClr val="tx1"/>
        </a:solidFill>
        <a:latin typeface="Comic Sans MS" pitchFamily="66" charset="0"/>
        <a:ea typeface="+mn-ea"/>
        <a:cs typeface="Arial" charset="0"/>
      </a:defRPr>
    </a:lvl6pPr>
    <a:lvl7pPr marL="2743200" algn="l" defTabSz="914400" rtl="0" eaLnBrk="1" latinLnBrk="0" hangingPunct="1">
      <a:defRPr kern="1200">
        <a:solidFill>
          <a:schemeClr val="tx1"/>
        </a:solidFill>
        <a:latin typeface="Comic Sans MS" pitchFamily="66" charset="0"/>
        <a:ea typeface="+mn-ea"/>
        <a:cs typeface="Arial" charset="0"/>
      </a:defRPr>
    </a:lvl7pPr>
    <a:lvl8pPr marL="3200400" algn="l" defTabSz="914400" rtl="0" eaLnBrk="1" latinLnBrk="0" hangingPunct="1">
      <a:defRPr kern="1200">
        <a:solidFill>
          <a:schemeClr val="tx1"/>
        </a:solidFill>
        <a:latin typeface="Comic Sans MS" pitchFamily="66" charset="0"/>
        <a:ea typeface="+mn-ea"/>
        <a:cs typeface="Arial" charset="0"/>
      </a:defRPr>
    </a:lvl8pPr>
    <a:lvl9pPr marL="3657600" algn="l" defTabSz="914400" rtl="0" eaLnBrk="1" latinLnBrk="0" hangingPunct="1">
      <a:defRPr kern="1200">
        <a:solidFill>
          <a:schemeClr val="tx1"/>
        </a:solidFill>
        <a:latin typeface="Comic Sans MS" pitchFamily="66"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00FF00"/>
    <a:srgbClr val="FFFF99"/>
    <a:srgbClr val="D2F5FA"/>
    <a:srgbClr val="0BC1E5"/>
    <a:srgbClr val="5E1EFE"/>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2"/>
    <p:restoredTop sz="92786" autoAdjust="0"/>
  </p:normalViewPr>
  <p:slideViewPr>
    <p:cSldViewPr>
      <p:cViewPr varScale="1">
        <p:scale>
          <a:sx n="106" d="100"/>
          <a:sy n="106" d="100"/>
        </p:scale>
        <p:origin x="1758"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dirty="0"/>
          </a:p>
        </p:txBody>
      </p:sp>
      <p:sp>
        <p:nvSpPr>
          <p:cNvPr id="706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dirty="0"/>
          </a:p>
        </p:txBody>
      </p:sp>
      <p:sp>
        <p:nvSpPr>
          <p:cNvPr id="706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dirty="0"/>
          </a:p>
        </p:txBody>
      </p:sp>
      <p:sp>
        <p:nvSpPr>
          <p:cNvPr id="706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C5839263-9DDA-4CCE-AF24-D11137AE07BD}" type="slidenum">
              <a:rPr lang="en-US"/>
              <a:pPr>
                <a:defRPr/>
              </a:pPr>
              <a:t>‹#›</a:t>
            </a:fld>
            <a:endParaRPr lang="en-US" dirty="0"/>
          </a:p>
        </p:txBody>
      </p:sp>
    </p:spTree>
    <p:extLst>
      <p:ext uri="{BB962C8B-B14F-4D97-AF65-F5344CB8AC3E}">
        <p14:creationId xmlns:p14="http://schemas.microsoft.com/office/powerpoint/2010/main" val="2641441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dirty="0"/>
          </a:p>
        </p:txBody>
      </p:sp>
      <p:sp>
        <p:nvSpPr>
          <p:cNvPr id="716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dirty="0"/>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6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6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dirty="0"/>
          </a:p>
        </p:txBody>
      </p:sp>
      <p:sp>
        <p:nvSpPr>
          <p:cNvPr id="716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E7C25EEE-4BCE-413B-8940-4EDB5DBCCA2C}" type="slidenum">
              <a:rPr lang="en-US"/>
              <a:pPr>
                <a:defRPr/>
              </a:pPr>
              <a:t>‹#›</a:t>
            </a:fld>
            <a:endParaRPr lang="en-US" dirty="0"/>
          </a:p>
        </p:txBody>
      </p:sp>
    </p:spTree>
    <p:extLst>
      <p:ext uri="{BB962C8B-B14F-4D97-AF65-F5344CB8AC3E}">
        <p14:creationId xmlns:p14="http://schemas.microsoft.com/office/powerpoint/2010/main" val="13257061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a:t>
            </a:fld>
            <a:endParaRPr lang="zh-CN" altLang="en-US"/>
          </a:p>
        </p:txBody>
      </p:sp>
    </p:spTree>
    <p:extLst>
      <p:ext uri="{BB962C8B-B14F-4D97-AF65-F5344CB8AC3E}">
        <p14:creationId xmlns:p14="http://schemas.microsoft.com/office/powerpoint/2010/main" val="316249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12</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1718024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13</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1679066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14</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1284221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15</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1303524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16</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1848327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17</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sym typeface="Symbol"/>
              </a:rPr>
              <a:t>Attacker </a:t>
            </a:r>
            <a:r>
              <a:rPr lang="en-US" sz="1200" dirty="0" smtClean="0">
                <a:solidFill>
                  <a:srgbClr val="0000FF"/>
                </a:solidFill>
                <a:sym typeface="Symbol"/>
              </a:rPr>
              <a:t>given both encryption and decryption oracle service </a:t>
            </a:r>
            <a:r>
              <a:rPr lang="en-US" sz="1200" dirty="0" smtClean="0">
                <a:sym typeface="Symbol"/>
              </a:rPr>
              <a:t>for messages of its choice</a:t>
            </a:r>
            <a:r>
              <a:rPr lang="en-US" sz="1200" dirty="0" smtClean="0">
                <a:latin typeface="Arial" pitchFamily="34" charset="0"/>
                <a:sym typeface="Symbol"/>
              </a:rPr>
              <a:t>. </a:t>
            </a:r>
            <a:r>
              <a:rPr lang="en-US" sz="1200" dirty="0" smtClean="0">
                <a:sym typeface="Symbol"/>
              </a:rPr>
              <a:t>Still should not be able to distinguish between encryptions of two messages w. h. p</a:t>
            </a:r>
            <a:endParaRPr lang="en-US" sz="1200" baseline="-25000" dirty="0" smtClean="0">
              <a:solidFill>
                <a:srgbClr val="0000FF"/>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aseline="-25000" dirty="0" smtClean="0">
              <a:solidFill>
                <a:srgbClr val="0000FF"/>
              </a:solidFill>
            </a:endParaRPr>
          </a:p>
        </p:txBody>
      </p:sp>
    </p:spTree>
    <p:extLst>
      <p:ext uri="{BB962C8B-B14F-4D97-AF65-F5344CB8AC3E}">
        <p14:creationId xmlns:p14="http://schemas.microsoft.com/office/powerpoint/2010/main" val="1494868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18</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837777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19</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1618324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20</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1307028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21</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619253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4</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886295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22</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1085350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23</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759907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24</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674137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25</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dirty="0" smtClean="0">
                <a:latin typeface="Arial" pitchFamily="34" charset="0"/>
              </a:rPr>
              <a:t>But building CCA-secure scheme is just one application of MAC. The prime cause of MAC</a:t>
            </a:r>
            <a:r>
              <a:rPr lang="en-US" baseline="0" dirty="0" smtClean="0">
                <a:latin typeface="Arial" pitchFamily="34" charset="0"/>
              </a:rPr>
              <a:t> being a celebrated primitive is because it offers message integrity and authentication– two fundamental needs of cryptography.</a:t>
            </a:r>
            <a:endParaRPr lang="en-US" dirty="0" smtClean="0">
              <a:latin typeface="Arial" pitchFamily="34" charset="0"/>
            </a:endParaRPr>
          </a:p>
        </p:txBody>
      </p:sp>
    </p:spTree>
    <p:extLst>
      <p:ext uri="{BB962C8B-B14F-4D97-AF65-F5344CB8AC3E}">
        <p14:creationId xmlns:p14="http://schemas.microsoft.com/office/powerpoint/2010/main" val="292128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26</a:t>
            </a:fld>
            <a:endParaRPr lang="zh-CN" altLang="en-US"/>
          </a:p>
        </p:txBody>
      </p:sp>
    </p:spTree>
    <p:extLst>
      <p:ext uri="{BB962C8B-B14F-4D97-AF65-F5344CB8AC3E}">
        <p14:creationId xmlns:p14="http://schemas.microsoft.com/office/powerpoint/2010/main" val="820526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5</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1618902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6</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271501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7</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1870847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8</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217529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9</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3310441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10</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dirty="0" smtClean="0">
                <a:latin typeface="Arial" pitchFamily="34" charset="0"/>
              </a:rPr>
              <a:t>Let’s be concrete. In case of AES L = 16 Bytes (128 bits) DES = 8 Bytes (64 bits).</a:t>
            </a:r>
          </a:p>
        </p:txBody>
      </p:sp>
    </p:spTree>
    <p:extLst>
      <p:ext uri="{BB962C8B-B14F-4D97-AF65-F5344CB8AC3E}">
        <p14:creationId xmlns:p14="http://schemas.microsoft.com/office/powerpoint/2010/main" val="2028209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11</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dirty="0" smtClean="0">
                <a:latin typeface="Arial" pitchFamily="34" charset="0"/>
              </a:rPr>
              <a:t>This</a:t>
            </a:r>
            <a:r>
              <a:rPr lang="en-US" baseline="0" dirty="0" smtClean="0">
                <a:latin typeface="Arial" pitchFamily="34" charset="0"/>
              </a:rPr>
              <a:t> mere piece of information that a decryption is successful or not can cost you something that you cannot even think in your wildest dream. The adversary can use it to complete learn the entire message. All that is needed for this is to be able to carefully change the </a:t>
            </a:r>
            <a:r>
              <a:rPr lang="en-US" baseline="0" dirty="0" err="1" smtClean="0">
                <a:latin typeface="Arial" pitchFamily="34" charset="0"/>
              </a:rPr>
              <a:t>ciphertext</a:t>
            </a:r>
            <a:r>
              <a:rPr lang="en-US" baseline="0" dirty="0" smtClean="0">
                <a:latin typeface="Arial" pitchFamily="34" charset="0"/>
              </a:rPr>
              <a:t> during the message transmission. </a:t>
            </a:r>
            <a:endParaRPr lang="en-US" dirty="0" smtClean="0">
              <a:latin typeface="Arial" pitchFamily="34" charset="0"/>
            </a:endParaRPr>
          </a:p>
        </p:txBody>
      </p:sp>
    </p:spTree>
    <p:extLst>
      <p:ext uri="{BB962C8B-B14F-4D97-AF65-F5344CB8AC3E}">
        <p14:creationId xmlns:p14="http://schemas.microsoft.com/office/powerpoint/2010/main" val="1113389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800">
                <a:latin typeface="Calibri"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sz="360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600">
                <a:latin typeface="Calibri" pitchFamily="34" charset="0"/>
              </a:defRPr>
            </a:lvl1pPr>
            <a:lvl2pPr>
              <a:defRPr sz="3200">
                <a:latin typeface="Calibri" pitchFamily="34" charset="0"/>
              </a:defRPr>
            </a:lvl2pPr>
            <a:lvl3pPr>
              <a:defRPr sz="2800">
                <a:latin typeface="Calibri" pitchFamily="34" charset="0"/>
              </a:defRPr>
            </a:lvl3pPr>
            <a:lvl4pPr>
              <a:defRPr sz="2400">
                <a:latin typeface="Calibri" pitchFamily="34" charset="0"/>
              </a:defRPr>
            </a:lvl4pPr>
            <a:lvl5pPr>
              <a:defRPr sz="2400">
                <a:latin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457200" y="6453335"/>
            <a:ext cx="2133600" cy="268139"/>
          </a:xfrm>
          <a:ln/>
        </p:spPr>
        <p:txBody>
          <a:bodyPr/>
          <a:lstStyle>
            <a:lvl1pPr>
              <a:defRPr sz="1200">
                <a:solidFill>
                  <a:schemeClr val="bg1">
                    <a:lumMod val="65000"/>
                  </a:schemeClr>
                </a:solidFill>
                <a:latin typeface="Calibri" pitchFamily="34" charset="0"/>
              </a:defRPr>
            </a:lvl1pPr>
          </a:lstStyle>
          <a:p>
            <a:pPr>
              <a:defRPr/>
            </a:pPr>
            <a:r>
              <a:rPr lang="en-US" altLang="zh-CN" smtClean="0"/>
              <a:t>Thur, 11/10/2018</a:t>
            </a:r>
            <a:endParaRPr lang="en-US" dirty="0"/>
          </a:p>
        </p:txBody>
      </p:sp>
      <p:sp>
        <p:nvSpPr>
          <p:cNvPr id="5" name="Rectangle 5"/>
          <p:cNvSpPr>
            <a:spLocks noGrp="1" noChangeArrowheads="1"/>
          </p:cNvSpPr>
          <p:nvPr>
            <p:ph type="ftr" sz="quarter" idx="11"/>
          </p:nvPr>
        </p:nvSpPr>
        <p:spPr>
          <a:xfrm>
            <a:off x="3124200" y="6453335"/>
            <a:ext cx="2895600" cy="268139"/>
          </a:xfrm>
          <a:ln/>
        </p:spPr>
        <p:txBody>
          <a:bodyPr/>
          <a:lstStyle>
            <a:lvl1pPr>
              <a:defRPr sz="1200">
                <a:solidFill>
                  <a:schemeClr val="bg1">
                    <a:lumMod val="65000"/>
                  </a:schemeClr>
                </a:solidFill>
                <a:latin typeface="Calibri" pitchFamily="34" charset="0"/>
              </a:defRPr>
            </a:lvl1pPr>
          </a:lstStyle>
          <a:p>
            <a:pPr>
              <a:defRPr/>
            </a:pPr>
            <a:r>
              <a:rPr lang="en-US" smtClean="0"/>
              <a:t>S8101034Q-Modern Cryptography-Lect9</a:t>
            </a:r>
            <a:endParaRPr lang="en-US" dirty="0"/>
          </a:p>
        </p:txBody>
      </p:sp>
      <p:sp>
        <p:nvSpPr>
          <p:cNvPr id="6" name="Rectangle 6"/>
          <p:cNvSpPr>
            <a:spLocks noGrp="1" noChangeArrowheads="1"/>
          </p:cNvSpPr>
          <p:nvPr>
            <p:ph type="sldNum" sz="quarter" idx="12"/>
          </p:nvPr>
        </p:nvSpPr>
        <p:spPr>
          <a:xfrm>
            <a:off x="6553200" y="6453335"/>
            <a:ext cx="2133600" cy="268139"/>
          </a:xfrm>
          <a:ln/>
        </p:spPr>
        <p:txBody>
          <a:bodyPr/>
          <a:lstStyle>
            <a:lvl1pPr>
              <a:defRPr sz="1200">
                <a:solidFill>
                  <a:schemeClr val="bg1">
                    <a:lumMod val="65000"/>
                  </a:schemeClr>
                </a:solidFill>
                <a:latin typeface="Calibri" pitchFamily="34" charset="0"/>
              </a:defRPr>
            </a:lvl1pPr>
          </a:lstStyle>
          <a:p>
            <a:pPr>
              <a:defRPr/>
            </a:pPr>
            <a:fld id="{AD16BBA9-4B45-4292-A544-67C8E2D87855}"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atin typeface="Calibri" pitchFamily="34" charset="0"/>
              </a:defRPr>
            </a:lvl1pPr>
          </a:lstStyle>
          <a:p>
            <a:r>
              <a:rPr lang="en-US" dirty="0" smtClean="0"/>
              <a:t>Click to edit Master title style</a:t>
            </a:r>
            <a:endParaRPr lang="en-US" dirty="0"/>
          </a:p>
        </p:txBody>
      </p:sp>
      <p:sp>
        <p:nvSpPr>
          <p:cNvPr id="6" name="Rectangle 4"/>
          <p:cNvSpPr>
            <a:spLocks noGrp="1" noChangeArrowheads="1"/>
          </p:cNvSpPr>
          <p:nvPr>
            <p:ph type="dt" sz="half" idx="10"/>
          </p:nvPr>
        </p:nvSpPr>
        <p:spPr>
          <a:xfrm>
            <a:off x="457200" y="6453335"/>
            <a:ext cx="2133600" cy="268139"/>
          </a:xfrm>
          <a:ln/>
        </p:spPr>
        <p:txBody>
          <a:bodyPr/>
          <a:lstStyle>
            <a:lvl1pPr>
              <a:defRPr sz="1200">
                <a:solidFill>
                  <a:schemeClr val="bg1">
                    <a:lumMod val="65000"/>
                  </a:schemeClr>
                </a:solidFill>
                <a:latin typeface="Calibri" pitchFamily="34" charset="0"/>
              </a:defRPr>
            </a:lvl1pPr>
          </a:lstStyle>
          <a:p>
            <a:pPr>
              <a:defRPr/>
            </a:pPr>
            <a:r>
              <a:rPr lang="en-US" altLang="zh-CN" smtClean="0"/>
              <a:t>Thur, 11/10/2018</a:t>
            </a:r>
            <a:endParaRPr lang="en-US" dirty="0"/>
          </a:p>
        </p:txBody>
      </p:sp>
      <p:sp>
        <p:nvSpPr>
          <p:cNvPr id="7" name="Rectangle 5"/>
          <p:cNvSpPr>
            <a:spLocks noGrp="1" noChangeArrowheads="1"/>
          </p:cNvSpPr>
          <p:nvPr>
            <p:ph type="ftr" sz="quarter" idx="11"/>
          </p:nvPr>
        </p:nvSpPr>
        <p:spPr>
          <a:xfrm>
            <a:off x="3124200" y="6453335"/>
            <a:ext cx="2895600" cy="268139"/>
          </a:xfrm>
          <a:ln/>
        </p:spPr>
        <p:txBody>
          <a:bodyPr/>
          <a:lstStyle>
            <a:lvl1pPr>
              <a:defRPr sz="1200">
                <a:solidFill>
                  <a:schemeClr val="bg1">
                    <a:lumMod val="65000"/>
                  </a:schemeClr>
                </a:solidFill>
                <a:latin typeface="Calibri" pitchFamily="34" charset="0"/>
              </a:defRPr>
            </a:lvl1pPr>
          </a:lstStyle>
          <a:p>
            <a:pPr>
              <a:defRPr/>
            </a:pPr>
            <a:r>
              <a:rPr lang="en-US" smtClean="0"/>
              <a:t>S8101034Q-Modern Cryptography-Lect9</a:t>
            </a:r>
            <a:endParaRPr lang="en-US" dirty="0"/>
          </a:p>
        </p:txBody>
      </p:sp>
      <p:sp>
        <p:nvSpPr>
          <p:cNvPr id="8" name="Rectangle 6"/>
          <p:cNvSpPr>
            <a:spLocks noGrp="1" noChangeArrowheads="1"/>
          </p:cNvSpPr>
          <p:nvPr>
            <p:ph type="sldNum" sz="quarter" idx="12"/>
          </p:nvPr>
        </p:nvSpPr>
        <p:spPr>
          <a:xfrm>
            <a:off x="6553200" y="6453335"/>
            <a:ext cx="2133600" cy="268139"/>
          </a:xfrm>
          <a:ln/>
        </p:spPr>
        <p:txBody>
          <a:bodyPr/>
          <a:lstStyle>
            <a:lvl1pPr>
              <a:defRPr sz="1200">
                <a:solidFill>
                  <a:schemeClr val="bg1">
                    <a:lumMod val="65000"/>
                  </a:schemeClr>
                </a:solidFill>
                <a:latin typeface="Calibri" pitchFamily="34" charset="0"/>
              </a:defRPr>
            </a:lvl1pPr>
          </a:lstStyle>
          <a:p>
            <a:pPr>
              <a:defRPr/>
            </a:pPr>
            <a:fld id="{AD16BBA9-4B45-4292-A544-67C8E2D87855}"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lvl1pPr>
              <a:defRPr sz="3600">
                <a:latin typeface="Calibri" pitchFamily="34" charset="0"/>
              </a:defRPr>
            </a:lvl1pPr>
            <a:lvl2pPr>
              <a:defRPr sz="3200">
                <a:latin typeface="Calibri" pitchFamily="34" charset="0"/>
              </a:defRPr>
            </a:lvl2pPr>
            <a:lvl3pPr>
              <a:defRPr sz="2800">
                <a:latin typeface="Calibri" pitchFamily="34" charset="0"/>
              </a:defRPr>
            </a:lvl3pPr>
            <a:lvl4pPr>
              <a:defRPr sz="2400">
                <a:latin typeface="Calibri" pitchFamily="34" charset="0"/>
              </a:defRPr>
            </a:lvl4pPr>
            <a:lvl5pPr>
              <a:defRPr sz="2400">
                <a:latin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457200" y="6453335"/>
            <a:ext cx="2133600" cy="268139"/>
          </a:xfrm>
          <a:ln/>
        </p:spPr>
        <p:txBody>
          <a:bodyPr/>
          <a:lstStyle>
            <a:lvl1pPr>
              <a:defRPr sz="1200">
                <a:solidFill>
                  <a:schemeClr val="bg1">
                    <a:lumMod val="65000"/>
                  </a:schemeClr>
                </a:solidFill>
                <a:latin typeface="Calibri" pitchFamily="34" charset="0"/>
              </a:defRPr>
            </a:lvl1pPr>
          </a:lstStyle>
          <a:p>
            <a:pPr>
              <a:defRPr/>
            </a:pPr>
            <a:r>
              <a:rPr lang="en-US" altLang="zh-CN" smtClean="0"/>
              <a:t>Thur, 11/10/2018</a:t>
            </a:r>
            <a:endParaRPr lang="en-US" dirty="0"/>
          </a:p>
        </p:txBody>
      </p:sp>
      <p:sp>
        <p:nvSpPr>
          <p:cNvPr id="7" name="Rectangle 5"/>
          <p:cNvSpPr>
            <a:spLocks noGrp="1" noChangeArrowheads="1"/>
          </p:cNvSpPr>
          <p:nvPr>
            <p:ph type="ftr" sz="quarter" idx="11"/>
          </p:nvPr>
        </p:nvSpPr>
        <p:spPr>
          <a:xfrm>
            <a:off x="3124200" y="6453335"/>
            <a:ext cx="2895600" cy="268139"/>
          </a:xfrm>
          <a:ln/>
        </p:spPr>
        <p:txBody>
          <a:bodyPr/>
          <a:lstStyle>
            <a:lvl1pPr>
              <a:defRPr sz="1200">
                <a:solidFill>
                  <a:schemeClr val="bg1">
                    <a:lumMod val="65000"/>
                  </a:schemeClr>
                </a:solidFill>
                <a:latin typeface="Calibri" pitchFamily="34" charset="0"/>
              </a:defRPr>
            </a:lvl1pPr>
          </a:lstStyle>
          <a:p>
            <a:pPr>
              <a:defRPr/>
            </a:pPr>
            <a:r>
              <a:rPr lang="en-US" smtClean="0"/>
              <a:t>S8101034Q-Modern Cryptography-Lect9</a:t>
            </a:r>
            <a:endParaRPr lang="en-US" dirty="0"/>
          </a:p>
        </p:txBody>
      </p:sp>
      <p:sp>
        <p:nvSpPr>
          <p:cNvPr id="8" name="Rectangle 6"/>
          <p:cNvSpPr>
            <a:spLocks noGrp="1" noChangeArrowheads="1"/>
          </p:cNvSpPr>
          <p:nvPr>
            <p:ph type="sldNum" sz="quarter" idx="12"/>
          </p:nvPr>
        </p:nvSpPr>
        <p:spPr>
          <a:xfrm>
            <a:off x="6553200" y="6453335"/>
            <a:ext cx="2133600" cy="268139"/>
          </a:xfrm>
          <a:ln/>
        </p:spPr>
        <p:txBody>
          <a:bodyPr/>
          <a:lstStyle>
            <a:lvl1pPr>
              <a:defRPr sz="1200">
                <a:solidFill>
                  <a:schemeClr val="bg1">
                    <a:lumMod val="65000"/>
                  </a:schemeClr>
                </a:solidFill>
                <a:latin typeface="Calibri" pitchFamily="34" charset="0"/>
              </a:defRPr>
            </a:lvl1pPr>
          </a:lstStyle>
          <a:p>
            <a:pPr>
              <a:defRPr/>
            </a:pPr>
            <a:fld id="{AD16BBA9-4B45-4292-A544-67C8E2D87855}"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963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r>
              <a:rPr lang="en-US" altLang="zh-CN" smtClean="0"/>
              <a:t>Thur, 11/10/2018</a:t>
            </a:r>
            <a:endParaRPr lang="en-US" dirty="0"/>
          </a:p>
        </p:txBody>
      </p:sp>
      <p:sp>
        <p:nvSpPr>
          <p:cNvPr id="6963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r>
              <a:rPr lang="en-US" smtClean="0"/>
              <a:t>S8101034Q-Modern Cryptography-Lect9</a:t>
            </a:r>
            <a:endParaRPr lang="en-US" dirty="0"/>
          </a:p>
        </p:txBody>
      </p:sp>
      <p:sp>
        <p:nvSpPr>
          <p:cNvPr id="6963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6ED15D35-8EA9-40A1-BB85-63C4DE870AD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15" r:id="rId1"/>
    <p:sldLayoutId id="2147483816" r:id="rId2"/>
    <p:sldLayoutId id="2147483820" r:id="rId3"/>
    <p:sldLayoutId id="2147483826" r:id="rId4"/>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file:///E:\C-&#23398;&#38498;\Other%20Materials\&#26657;&#20869;&#36164;&#26009;\&#28145;&#30740;&#38498;-&#23459;&#20256;&#29255;\&#21704;&#24037;&#22823;-&#20013;&#25991;&#29256;.mp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23.png"/><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hyperlink" Target="http://dblp.uni-trier.de/db/conf/eurocrypt/eurocrypt2002.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9.jpe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2.jpeg"/><Relationship Id="rId5" Type="http://schemas.openxmlformats.org/officeDocument/2006/relationships/image" Target="../media/image9.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dirty="0" smtClean="0"/>
              <a:t>L</a:t>
            </a:r>
            <a:r>
              <a:rPr lang="en-US" altLang="zh-CN" dirty="0" smtClean="0"/>
              <a:t>9</a:t>
            </a:r>
            <a:r>
              <a:rPr lang="en-US" dirty="0" smtClean="0"/>
              <a:t>: </a:t>
            </a:r>
            <a:r>
              <a:rPr lang="en-US" dirty="0" smtClean="0"/>
              <a:t>CCA</a:t>
            </a:r>
            <a:endParaRPr lang="zh-CN" altLang="en-US" dirty="0"/>
          </a:p>
        </p:txBody>
      </p:sp>
      <p:sp>
        <p:nvSpPr>
          <p:cNvPr id="3" name="副标题 2"/>
          <p:cNvSpPr>
            <a:spLocks noGrp="1"/>
          </p:cNvSpPr>
          <p:nvPr>
            <p:ph type="subTitle" idx="1"/>
          </p:nvPr>
        </p:nvSpPr>
        <p:spPr/>
        <p:txBody>
          <a:bodyPr/>
          <a:lstStyle/>
          <a:p>
            <a:r>
              <a:rPr lang="en-US" altLang="zh-CN" dirty="0" smtClean="0"/>
              <a:t>Lecturer: Zoe L. JIANG</a:t>
            </a:r>
            <a:endParaRPr lang="zh-CN" altLang="en-US" dirty="0"/>
          </a:p>
        </p:txBody>
      </p:sp>
      <p:sp>
        <p:nvSpPr>
          <p:cNvPr id="9" name="文本框 8"/>
          <p:cNvSpPr txBox="1"/>
          <p:nvPr/>
        </p:nvSpPr>
        <p:spPr>
          <a:xfrm>
            <a:off x="611560" y="5942971"/>
            <a:ext cx="7572458" cy="338554"/>
          </a:xfrm>
          <a:prstGeom prst="rect">
            <a:avLst/>
          </a:prstGeom>
          <a:noFill/>
        </p:spPr>
        <p:txBody>
          <a:bodyPr wrap="none" rtlCol="0">
            <a:spAutoFit/>
          </a:bodyPr>
          <a:lstStyle/>
          <a:p>
            <a:r>
              <a:rPr lang="en-US" altLang="zh-CN" sz="1600" dirty="0" smtClean="0">
                <a:solidFill>
                  <a:schemeClr val="bg1">
                    <a:lumMod val="65000"/>
                  </a:schemeClr>
                </a:solidFill>
                <a:latin typeface="Calibri" panose="020F0502020204030204" pitchFamily="34" charset="0"/>
              </a:rPr>
              <a:t>Most of the slides come from http</a:t>
            </a:r>
            <a:r>
              <a:rPr lang="en-US" altLang="zh-CN" sz="1600" dirty="0">
                <a:solidFill>
                  <a:schemeClr val="bg1">
                    <a:lumMod val="65000"/>
                  </a:schemeClr>
                </a:solidFill>
                <a:latin typeface="Calibri" panose="020F0502020204030204" pitchFamily="34" charset="0"/>
              </a:rPr>
              <a:t>://drona.csa.iisc.ernet.in/~arpita/Cryptography17.html</a:t>
            </a:r>
            <a:endParaRPr lang="zh-CN" altLang="en-US" sz="1600" dirty="0">
              <a:solidFill>
                <a:schemeClr val="bg1">
                  <a:lumMod val="65000"/>
                </a:schemeClr>
              </a:solidFill>
              <a:latin typeface="Calibri" panose="020F0502020204030204" pitchFamily="34" charset="0"/>
            </a:endParaRPr>
          </a:p>
        </p:txBody>
      </p:sp>
      <p:sp>
        <p:nvSpPr>
          <p:cNvPr id="6" name="日期占位符 5"/>
          <p:cNvSpPr>
            <a:spLocks noGrp="1"/>
          </p:cNvSpPr>
          <p:nvPr>
            <p:ph type="dt" sz="half" idx="4294967295"/>
          </p:nvPr>
        </p:nvSpPr>
        <p:spPr>
          <a:xfrm>
            <a:off x="11088" y="6396525"/>
            <a:ext cx="2133600" cy="268139"/>
          </a:xfrm>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altLang="zh-CN" sz="1200" smtClean="0">
                <a:solidFill>
                  <a:schemeClr val="bg1">
                    <a:lumMod val="65000"/>
                  </a:schemeClr>
                </a:solidFill>
                <a:latin typeface="Calibri" panose="020F0502020204030204" pitchFamily="34" charset="0"/>
              </a:rPr>
              <a:t>Thur, 11/10/2018</a:t>
            </a:r>
            <a:endParaRPr lang="en-US" sz="1200" dirty="0">
              <a:solidFill>
                <a:schemeClr val="bg1">
                  <a:lumMod val="65000"/>
                </a:schemeClr>
              </a:solidFill>
              <a:latin typeface="Calibri" panose="020F0502020204030204" pitchFamily="34" charset="0"/>
            </a:endParaRPr>
          </a:p>
        </p:txBody>
      </p:sp>
      <p:sp>
        <p:nvSpPr>
          <p:cNvPr id="8" name="页脚占位符 9"/>
          <p:cNvSpPr>
            <a:spLocks noGrp="1"/>
          </p:cNvSpPr>
          <p:nvPr>
            <p:ph type="ftr" sz="quarter" idx="4294967295"/>
          </p:nvPr>
        </p:nvSpPr>
        <p:spPr>
          <a:xfrm>
            <a:off x="3124200" y="6381328"/>
            <a:ext cx="2895600" cy="268139"/>
          </a:xfrm>
        </p:spPr>
        <p:txBody>
          <a:bodyPr/>
          <a:lstStyle/>
          <a:p>
            <a:pPr>
              <a:defRPr/>
            </a:pPr>
            <a:r>
              <a:rPr lang="en-US" sz="1200" smtClean="0">
                <a:solidFill>
                  <a:schemeClr val="bg1">
                    <a:lumMod val="65000"/>
                  </a:schemeClr>
                </a:solidFill>
                <a:latin typeface="Calibri" panose="020F0502020204030204" pitchFamily="34" charset="0"/>
              </a:rPr>
              <a:t>S8101034Q-Modern Cryptography-Lect9</a:t>
            </a:r>
            <a:endParaRPr lang="en-US" sz="1200" dirty="0">
              <a:solidFill>
                <a:schemeClr val="bg1">
                  <a:lumMod val="65000"/>
                </a:schemeClr>
              </a:solidFill>
              <a:latin typeface="Calibri" panose="020F0502020204030204" pitchFamily="34" charset="0"/>
            </a:endParaRPr>
          </a:p>
        </p:txBody>
      </p:sp>
      <p:sp>
        <p:nvSpPr>
          <p:cNvPr id="10" name="灯片编号占位符 10"/>
          <p:cNvSpPr>
            <a:spLocks noGrp="1"/>
          </p:cNvSpPr>
          <p:nvPr>
            <p:ph type="sldNum" sz="quarter" idx="4294967295"/>
          </p:nvPr>
        </p:nvSpPr>
        <p:spPr>
          <a:xfrm>
            <a:off x="8507395" y="6398261"/>
            <a:ext cx="514400" cy="268139"/>
          </a:xfrm>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sz="1200" dirty="0" smtClean="0">
                <a:solidFill>
                  <a:schemeClr val="bg1">
                    <a:lumMod val="65000"/>
                  </a:schemeClr>
                </a:solidFill>
                <a:latin typeface="Calibri" panose="020F0502020204030204" pitchFamily="34" charset="0"/>
              </a:rPr>
              <a:t>1</a:t>
            </a:r>
            <a:endParaRPr lang="en-US" sz="1200" dirty="0">
              <a:solidFill>
                <a:schemeClr val="bg1">
                  <a:lumMod val="65000"/>
                </a:schemeClr>
              </a:solidFill>
              <a:latin typeface="Calibri" panose="020F0502020204030204" pitchFamily="34" charset="0"/>
            </a:endParaRPr>
          </a:p>
        </p:txBody>
      </p:sp>
      <p:sp>
        <p:nvSpPr>
          <p:cNvPr id="11" name="文本框 12"/>
          <p:cNvSpPr txBox="1"/>
          <p:nvPr/>
        </p:nvSpPr>
        <p:spPr>
          <a:xfrm>
            <a:off x="3087979" y="5042370"/>
            <a:ext cx="2619628" cy="646331"/>
          </a:xfrm>
          <a:prstGeom prst="rect">
            <a:avLst/>
          </a:prstGeom>
          <a:noFill/>
        </p:spPr>
        <p:txBody>
          <a:bodyPr wrap="none" rtlCol="0">
            <a:spAutoFit/>
          </a:bodyPr>
          <a:lstStyle/>
          <a:p>
            <a:pPr algn="ctr"/>
            <a:r>
              <a:rPr lang="en-US" altLang="zh-CN" dirty="0" smtClean="0">
                <a:latin typeface="Calibri" pitchFamily="34" charset="0"/>
              </a:rPr>
              <a:t>A309</a:t>
            </a:r>
          </a:p>
          <a:p>
            <a:pPr algn="ctr"/>
            <a:r>
              <a:rPr lang="en-US" altLang="zh-CN" dirty="0">
                <a:latin typeface="Calibri" pitchFamily="34" charset="0"/>
              </a:rPr>
              <a:t>Oct</a:t>
            </a:r>
            <a:r>
              <a:rPr lang="en-US" altLang="zh-CN" dirty="0" smtClean="0">
                <a:latin typeface="Calibri" pitchFamily="34" charset="0"/>
              </a:rPr>
              <a:t> </a:t>
            </a:r>
            <a:r>
              <a:rPr lang="en-US" altLang="zh-CN" dirty="0" smtClean="0">
                <a:latin typeface="Calibri" pitchFamily="34" charset="0"/>
              </a:rPr>
              <a:t>11, </a:t>
            </a:r>
            <a:r>
              <a:rPr lang="en-US" altLang="zh-CN" dirty="0" smtClean="0">
                <a:latin typeface="Calibri" pitchFamily="34" charset="0"/>
              </a:rPr>
              <a:t>2018, </a:t>
            </a:r>
            <a:r>
              <a:rPr lang="en-US" altLang="zh-CN" dirty="0" smtClean="0">
                <a:latin typeface="Calibri" pitchFamily="34" charset="0"/>
              </a:rPr>
              <a:t>15:45-17:30</a:t>
            </a:r>
            <a:endParaRPr lang="zh-CN" altLang="en-US" dirty="0">
              <a:latin typeface="Calibri" pitchFamily="34" charset="0"/>
            </a:endParaRPr>
          </a:p>
        </p:txBody>
      </p:sp>
      <p:sp>
        <p:nvSpPr>
          <p:cNvPr id="12" name="矩形 11">
            <a:hlinkClick r:id="rId3" action="ppaction://hlinkfile"/>
          </p:cNvPr>
          <p:cNvSpPr/>
          <p:nvPr/>
        </p:nvSpPr>
        <p:spPr>
          <a:xfrm>
            <a:off x="0" y="0"/>
            <a:ext cx="9144000" cy="896381"/>
          </a:xfrm>
          <a:prstGeom prst="rect">
            <a:avLst/>
          </a:prstGeom>
          <a:solidFill>
            <a:srgbClr val="D63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13" name="Picture 9" descr="工业大学名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90" y="0"/>
            <a:ext cx="4339301" cy="896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6"/>
          <p:cNvSpPr txBox="1">
            <a:spLocks noChangeArrowheads="1"/>
          </p:cNvSpPr>
          <p:nvPr/>
        </p:nvSpPr>
        <p:spPr bwMode="auto">
          <a:xfrm>
            <a:off x="3923928" y="43619"/>
            <a:ext cx="26467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Humnst777 Cn BT" pitchFamily="34" charset="0"/>
                <a:ea typeface="微软雅黑" pitchFamily="34" charset="-122"/>
              </a:defRPr>
            </a:lvl1pPr>
            <a:lvl2pPr marL="742950" indent="-285750">
              <a:defRPr sz="2400">
                <a:solidFill>
                  <a:schemeClr val="tx1"/>
                </a:solidFill>
                <a:latin typeface="Humnst777 Cn BT" pitchFamily="34" charset="0"/>
                <a:ea typeface="微软雅黑" pitchFamily="34" charset="-122"/>
              </a:defRPr>
            </a:lvl2pPr>
            <a:lvl3pPr>
              <a:defRPr sz="2000">
                <a:solidFill>
                  <a:schemeClr val="tx1"/>
                </a:solidFill>
                <a:latin typeface="Humnst777 Cn BT" pitchFamily="34" charset="0"/>
                <a:ea typeface="微软雅黑" pitchFamily="34" charset="-122"/>
              </a:defRPr>
            </a:lvl3pPr>
            <a:lvl4pPr>
              <a:defRPr>
                <a:solidFill>
                  <a:schemeClr val="tx1"/>
                </a:solidFill>
                <a:latin typeface="Humnst777 Cn BT" pitchFamily="34" charset="0"/>
                <a:ea typeface="微软雅黑" pitchFamily="34" charset="-122"/>
              </a:defRPr>
            </a:lvl4pPr>
            <a:lvl5pPr>
              <a:defRPr>
                <a:solidFill>
                  <a:schemeClr val="tx1"/>
                </a:solidFill>
                <a:latin typeface="Humnst777 Cn BT" pitchFamily="34" charset="0"/>
                <a:ea typeface="微软雅黑" pitchFamily="34" charset="-122"/>
              </a:defRPr>
            </a:lvl5pPr>
            <a:lvl6pPr eaLnBrk="0" fontAlgn="base" hangingPunct="0">
              <a:spcAft>
                <a:spcPct val="0"/>
              </a:spcAft>
              <a:buFont typeface="Arial" charset="0"/>
              <a:defRPr>
                <a:solidFill>
                  <a:schemeClr val="tx1"/>
                </a:solidFill>
                <a:latin typeface="Humnst777 Cn BT" pitchFamily="34" charset="0"/>
                <a:ea typeface="微软雅黑" pitchFamily="34" charset="-122"/>
              </a:defRPr>
            </a:lvl6pPr>
            <a:lvl7pPr eaLnBrk="0" fontAlgn="base" hangingPunct="0">
              <a:spcAft>
                <a:spcPct val="0"/>
              </a:spcAft>
              <a:buFont typeface="Arial" charset="0"/>
              <a:defRPr>
                <a:solidFill>
                  <a:schemeClr val="tx1"/>
                </a:solidFill>
                <a:latin typeface="Humnst777 Cn BT" pitchFamily="34" charset="0"/>
                <a:ea typeface="微软雅黑" pitchFamily="34" charset="-122"/>
              </a:defRPr>
            </a:lvl7pPr>
            <a:lvl8pPr eaLnBrk="0" fontAlgn="base" hangingPunct="0">
              <a:spcAft>
                <a:spcPct val="0"/>
              </a:spcAft>
              <a:buFont typeface="Arial" charset="0"/>
              <a:defRPr>
                <a:solidFill>
                  <a:schemeClr val="tx1"/>
                </a:solidFill>
                <a:latin typeface="Humnst777 Cn BT" pitchFamily="34" charset="0"/>
                <a:ea typeface="微软雅黑" pitchFamily="34" charset="-122"/>
              </a:defRPr>
            </a:lvl8pPr>
            <a:lvl9pPr eaLnBrk="0" fontAlgn="base" hangingPunct="0">
              <a:spcAft>
                <a:spcPct val="0"/>
              </a:spcAft>
              <a:buFont typeface="Arial" charset="0"/>
              <a:defRPr>
                <a:solidFill>
                  <a:schemeClr val="tx1"/>
                </a:solidFill>
                <a:latin typeface="Humnst777 Cn BT" pitchFamily="34" charset="0"/>
                <a:ea typeface="微软雅黑" pitchFamily="34" charset="-122"/>
              </a:defRPr>
            </a:lvl9pPr>
          </a:lstStyle>
          <a:p>
            <a:pPr eaLnBrk="1" hangingPunct="1"/>
            <a:r>
              <a:rPr lang="zh-CN" altLang="en-US" sz="4800" b="1" dirty="0">
                <a:solidFill>
                  <a:schemeClr val="bg1"/>
                </a:solidFill>
                <a:latin typeface="华文楷体" pitchFamily="2" charset="-122"/>
                <a:ea typeface="华文楷体" pitchFamily="2" charset="-122"/>
              </a:rPr>
              <a:t>（深圳）</a:t>
            </a:r>
          </a:p>
        </p:txBody>
      </p:sp>
    </p:spTree>
    <p:extLst>
      <p:ext uri="{BB962C8B-B14F-4D97-AF65-F5344CB8AC3E}">
        <p14:creationId xmlns:p14="http://schemas.microsoft.com/office/powerpoint/2010/main" val="1493579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2051720" y="-27384"/>
            <a:ext cx="6120680" cy="504056"/>
          </a:xfrm>
          <a:prstGeom prst="rect">
            <a:avLst/>
          </a:prstGeom>
        </p:spPr>
        <p:txBody>
          <a:bodyPr/>
          <a:lstStyle/>
          <a:p>
            <a:pPr>
              <a:defRPr/>
            </a:pPr>
            <a:r>
              <a:rPr lang="en-US" sz="3600" kern="0" dirty="0" smtClean="0">
                <a:solidFill>
                  <a:srgbClr val="009900"/>
                </a:solidFill>
                <a:latin typeface="Calibri" pitchFamily="34" charset="0"/>
                <a:ea typeface="Chalkboard" charset="0"/>
                <a:cs typeface="Chalkboard" charset="0"/>
              </a:rPr>
              <a:t>DO is Extremely Powerful</a:t>
            </a:r>
            <a:endParaRPr lang="en-US" sz="3600" kern="0" dirty="0">
              <a:solidFill>
                <a:srgbClr val="009900"/>
              </a:solidFill>
              <a:latin typeface="Calibri" pitchFamily="34" charset="0"/>
              <a:ea typeface="Chalkboard" charset="0"/>
              <a:cs typeface="Chalkboard" charset="0"/>
            </a:endParaRPr>
          </a:p>
        </p:txBody>
      </p:sp>
      <p:sp>
        <p:nvSpPr>
          <p:cNvPr id="2052" name="AutoShape 4"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000">
              <a:latin typeface="Calibri" pitchFamily="34" charset="0"/>
              <a:ea typeface="Chalkboard" charset="0"/>
              <a:cs typeface="Chalkboard" charset="0"/>
            </a:endParaRPr>
          </a:p>
        </p:txBody>
      </p:sp>
      <p:sp>
        <p:nvSpPr>
          <p:cNvPr id="2054" name="AutoShape 6"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000">
              <a:latin typeface="Calibri" pitchFamily="34" charset="0"/>
              <a:ea typeface="Chalkboard" charset="0"/>
              <a:cs typeface="Chalkboard" charset="0"/>
            </a:endParaRPr>
          </a:p>
        </p:txBody>
      </p:sp>
      <p:sp>
        <p:nvSpPr>
          <p:cNvPr id="2056" name="AutoShape 8" descr="data:image/jpeg;base64,/9j/4AAQSkZJRgABAQAAAQABAAD/2wCEAAkGBxQSEhUUEhQWFhUXFhQZFhgUGBQVFBkYFhQXFxYXFRQYHSggGBolHBUVITEhJSorLi4uFx8zODMsNygtLisBCgoKDg0OGxAQGzQkICUtLywsLCwvLCwsLCwsLCwsLCwsLCwsLCwsLCwsLCwsLCwsLCwsLCwsLCwsLCwsLCwsLP/AABEIAN0A5AMBEQACEQEDEQH/xAAcAAABBQEBAQAAAAAAAAAAAAAAAwQFBgcCAQj/xABQEAABAgMDBQkMBwYEBgMAAAABAgMABBEFEiEGMUFRYQcTInGBkaGx0RYjMkJSU2JykrLB0hQkc4KTosIVM0Nj4fA0VKOzCBd0hJTig8Px/8QAGgEAAgMBAQAAAAAAAAAAAAAAAAQBAwUCBv/EADcRAAIBAgIFCwQDAQEAAwEAAAABAgMEESESFDFRcQUTIjJBUmGRodHwIzOBsRVC4cFiJEOCU//aAAwDAQACEQMRAD8A3CIAIACAAgAIACAAgAIACAAgAIACACPn7blmP30wy39o4hHWYlRbIxMsy33X8SzZuJxBmFCor/JQfC9ZWGoHPAljkBS8ncup+QcKytTzayVONvKUpKic5CzUtr4sNYMdzpSgsZIiM4y2GxWPupWc+hJU9vKz4TbqVApPrAFJG0HmjmMHLYS2ltJ2SypknjRqbl1HUHW73s1rEunNbUCkmS6VA4jEbI4JPYACAAgAIACAAgAIACAAgAIACAAgAIACAAgAIACAAgAIACACp5RbokjKVSXN9cH8Nii1V1KVW6k7CaxbCjKRw5pFHc3SrRnVFNnSl0VIvBJeUONZo2g7CDxxfzEIdZ/P2c6cnsK1lcJ9pNbRnbq1CqZcOlTh42mqNoT6RPOcIOdpx6qI0ZPayky8spw4AAaTo/qY5SqV34EylGnxJiVk0ozYnSTn/pD1KjGmstu8VnUctoupFRQ4jbFjSeTOMSMm7L0t+z2GEqtq09KmMwr9kh1k6iTcVvc648wSaJdSELaB1OtlN5PrA01gZ4pVxNZNFvNp7C/S25zNtALs20W1pzp3ta2ag6rilJPLExu6U8n/AMYOjOIqcqLcs/8AxTJebGdS0BQp9szgnjUDHXN0p7Hgc6U1tLJk/uuSb9A+FS6zpVw2q7HU5htUExXO3ktmZ0qiZfpd9LiQpCkqScQpJCkkbCMDFGGBYKRABAAQAEABAAQAEABAAQAEABAAQAEABAAQAVfK7LqVs8XVq3x6lQy3Qr2FZzIHHjqBi2FKU9hzKSRnP0m17cPA7xKnUVNskaar8N87BwcMwhjCnS25v55FfSkTdnZD2bJJvzB+lKSKqLlEy6aZ+BW7T1iqMyvyvFPRp5vcvf2G6dlJrGWS8SvZU7q7hG8WcEtpzBaEgcjSCOmg4tMc0o16jxqZeC/6/YJulFYRz8X/AMRRWrPUtRcfUpa1GqryipSjrWs4kxr0rTtn5e4hUuOyJIBIA1Acgh3JIWxbZHTlqAYIxOvRya4Uq3SWUBinQbzkMpa0VpOJvA5wfgdEL07mcXnmXToxkssialphLgqk8Y0jjEaFOrGaxQnODhtOZuSS5nwOgjP/AFiKtGNTb5kwqShsE7KteYkFcE3m64pNbh2g50K2jpjEvOT1LrbeySNK3u3Hq7NzNVyXy838d6cN4DhNO4qHFpKdoPNGNOV1avN4rzXujSjGhX2LB+THdp2TZ87UzDG8un+MxwTXWoAUV94Kh235Ywynl6r3FqvJ72wz/ZWnck7Rssl+zXy+znIb4RI9OXxC9VU8LUBG1CvSrLPz/wBM+VOcHgWfJHdWYmCGpsCXdrS8a7yo5qXji2disNscVLdrNZkxmntNGBhcsCAAgAIACAAgAIACAAgAIACAAgA8WoAEk0AxJOAAGckwAZNldukuPufRLJClrUSnfUCqla94Bwp/MOGkYcKGqdFJaUyqU3sR7k5ueMy3frRIffPCDNbyATjVxR/eK1k4bFZ4UvOU4UVgtu5bf8RfQtZVMx7lhlw3LJuuHGguMNUrTRe8lO06sBojD/8Ak3r3R9P9NDClb+L+eRktrWxM2grhm60DggVDY+dW09EbVlyfGC6C/wD0zPuLty63kKSkklsYZ9JOf+kbVKjGns2mdOo57TqamUtiqjxDSeIR1UqxgsWRCm5bCCnJ9TmGZOofHXGbVryqcBuFJQGkUloQAdNrKTUGh1iJUmniiGk9pMyVrA4OYHXoPHqh+ldJ5T8xWdBrOJKFAIxxB5obwxRRjgRczZZSQtklKgagA0IOtKtEI1rPFPR8hmncYbfMseT+XZHepwUNab6B/uI0cY5tMebuuTMMXS8vY2aN7/8A08y/2faKkUWyvA41SQUqHUYzKdSpRl0Xg+3/AFD8oQqxzzPbcsOTtOu+gS81TB5A4KjoDg8biOOoxvWXKqb0Z5P0/G4ybixcelHNepW7Nt6esF0S82guyxwRQ1FNcu4aUppbVTkznYlCFVaUdogm45M2CxrWZm2kvMLC0KzEZwdKVA4pUNIOMKSi4vBlqeI+jkkIACAAgAIACAAgAIACADh51KElSiEpSCVEmgAAqSScwgAxjKfKWZtqY+hWeCJevDVim+AcVunxWtSc501zByEFSWlLaUtuTwRbLHsqWsllQbUku07/ADDlBmzgVwSkaE89TGJf8pylLm6Wb8Oz3Y/b2qw0p7DO8qd0RS1FuSqSSQXlCqj9kk+8ebTFFtyY5S062bfZ7+xbVu0lo08lv9iqytlFRK3iVKJqQTUk61q0mPS0bNLDS8jHqXDfV8yVCQBqA5AIewSQttIyYtIlQbYSVrUaCgJqdSUjwjCVe8jFPR8+wYpW7ltLfk3ublffZ8mpGDSVUI+0cTp2Jzazmjy13yu28KXm/wDiNijZpLp+RP8A/Liz/NL/ABXvmhL+Uue96L2GNVpbv2H/AC5s/wA0v8V75oP5S53+i9idVp7v2H/Lmz/NL/Fe+aD+Uue96L2DVae79nn/AC5s/wA0v8V75oP5S573ovYNVpbv2ITm5tJKQQ2Ftr0LDi10O1KyQR/dRHcOVa6ljLBrgl+jmVnTayyM/tSzJmzl3XU3mieCsVLauI+Ir0T0549HZcoqoug+Ke0y7i0aefmOJSaS4KpPGDnHGI2qdWM10TOnCUdp5OSCXBjgdBGf+ojmrRjUWfmTCpKGwaWdaczZ6qoN5snFKqls/Irb1xjXnJ6n11waNK3u3Hq+RoFhZQszQ4Burpi2rwhrI8obR0R5u4tKlHbs3mzSuIVdm3cWhqcbdaMvOI31hWGNbydRSRjhrGI0Q1Z8oSpNKTy9V7ooubONRYx2/spk7JTVgPiYllb9JuEZ/BUNCHaYJXTwVjPzpj08JwuImNKMqbwNeybt5meYS8wqoOCkml5CtKVjQR05xC04OLwZYniiVjgkIACAAgAIACAAgADABjOXWUbtqzQs6QxbvUWoeC4UnhKURmZR0n7tXKcFTjpyKZScngiSnrXk7Bl/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tNdK2yEjjIrQbYulyXcJY4LzOVd0mWd6aSlBWogJSkqJ0XQKk11UhBQbej2jLaSxIvJ/KdidC94KuBdvBabp4VaGmrA80X3FpUoYafaV060amOiJHK2X+lfRCpQdvXcU0QVFIUBe2gjlwjrUqvNc7hlt8SOfhp6Hae2plQww+3LuX98cuXaJqnhqupqa4YiIpWlSpTdSOxBOtGMlF7Wc2flSw8+5LoKt8bv3ryaJ72oJVwq6zE1LOpCmqj2PDDPeEa8ZScVtQhZ2UcrPqcYQlTiQk37yO9FNaCpOeuiOqlrWt0qjeG7PMiFaFVuKz/RUcpsgVtEvSNSBiWq8NOve1Hwh6Jx480adnypsVTJ7/fcKV7LLGOa3FdkbYB4LvBUMKkECo0KHin+8I9NSu08pefYY9S3wziS5QCNBB5QYb2oW2Mh5yxyk32CUqGIAJBB1oVoMI1rNNdHyGqdzg+l5k5YWW5BDc4DhQBwChH2iR1jm0x5y65M2un5fP0bVve9k/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QvUuG8o+ZMhIA0ADkAh3JC2LbIictepCGAVKJoCATU6kJzqP8AeMJVrtRT0fPsGadu3nIs2TO56pZDs8TjiGgeEftVDN6o59EeZu+VdqpZvf7e/obNGy7+zcaQyhKEhKAEpSKBKQAANQAzRiSk5PF5mgklkhvayu8O/ZOe4Y6pdePFET6rMBbX3gjegeGk77Q1HBpvd7MAc9DHr2vqY6X4/wCmGurs/JoOU1sJbsiXbaXe35ttu9mNxtI32oObEBFPSjHtqDleSlJbHj+XsH61RRoJLty8tpA5Dz30SebTfSpDyUoUUKBSCsBSQSPGSvgnjMN3tN1qDyzTx8vdFFvLQq7do2yvYWu0Zm4CVJVfwwUAhpCiRtAFcNUd2bStoY9q/bZFdN1pYHb1tmbm5JxfhpMuheoqS9W8OMEHjrEKgqNGpFbHi15E85zlSDfh+xlak8tqZnLhoXFvtk6bqnaqA47tOImLaUFOlDHswfoV1JOM5YdpqGQtmol5RBQQougOLWMxJGAGxIw59cYN/WlUrNPLDJI1LanGEFh25lgvQkMFcynyTZnAVfu3qYOJGfYtPjDp2w7a3tSjltju9hetbRqZ7GZxNy8xILuOpqgnA50K2oXoOw80emtL9SWMHit3ajFuLXB4Sye8lJKcQ6KpOOkHOOMRsU6saiyM6dOUHmeT1nIdHCFDoUM47eKIqUY1FmEKrhsI6TnJmQVwDeaJxSa72eTxFbeuMa85PUuuuDNO2vHF9F/g07JXKOVtJlUk/glwYIURfbXoUg6RWhBGY5xiYRtnVtJqEur2P/g3WULiOlHb2r/pH5FWm7Y0+uQmj3lxQuq8UKVg26nUldLqhoI2Gu3UiqkNJbTNi9F4M2qEy4IACAAgAIAKnlrl9LWcLqzvj5FUsoIv45is5m07TjqBgA+fJgvz7y33Ti4oqUo+CNSUjSAKAbBDMKc6uSyXzzKp1I0+I/lm0Nm4yL6/GUcw9ZWj1RDUFGHRgsXv9xaTc1pTyQtMTCGRVxV5Z5zsSNA/vGLJTjSWMnmcRjKplHYM7PkJm0V3WxdbB4SjUNp9ZXjq2DZmzxj3nKCgum/wjRtrRyfR8zTMmslWJIVSL7pFFOq8LaEjxE7Bykx5m5vKlfJ5Ld82mzRt40/F7yevQmXnl+JDAbWgCppxKRUqQsDjKSBHdNpTTe8iSxi0ZRKZMWkGlS4butOKSpYUpmhKaUJUCVAYDNqj0M7y0c+cbxa2ZMyo29fR0cMnwJBzI19b7DK0n6M0kJLgUgVrVxxSU1KhVZuio0CKVf0o05Tj1nnhnwWPZ6lmqzclF9VfGKZR5AlCUKkg4td7hBS0VApUKSTdzEdI1RzbcpKTarYJeCf+k1bPBJ0xzYlkTX7S+kvM3EqBvG82Re3kIOCVE0vAxxXr0dW5qEsWtmT347jqlSqc9pyX63DOcyMdankLl27zG+trwUgXBfBUmhNSBQ0pooIshfwnQam+lg1255bTmVrKNVOKyFZLJN1ybmt/busuh+4uqDRSnQptQANQcK5o5newjShoPFrDFZ7syY20pVJaSyeP+ElkJKTctfYfb71UqbWFIIBrwgAFVorwhhnrrii/nRrYVIPPtWfzIttYVYYxksi334zRw5K4AEJyXQ6godSFoOcKxHHsO2O4TlB6UXgyJRUlg9hnGUORbjBLsqVLQMboxdRxeWOnjjdtOUlJpTyl2Ps/z9GXXsmljHNbiPs23QeC7gfK0co0f3mj0NG7xyn5mNUtsM4k2UgjQQeUEQ7k0LZohZ+wiDfYJSoGoANCDrQrQYRrWia6HkN0rlp4S8xe2crFzbCWp1NX2cGnwAFqQcFNvp06CFDSM2JJWoz5t4MYktJYo2XclyoM5Kb24qrzFEqJzqQf3a9poCknWknTEVoKMsVsYQeKLzFJ2EACE7ONsoU46tKEJFVKWQlIGskwAY1lpuuLdJYswKSDUF8p74r7FBHBHpKFdgzx0k28EQ3hmyhM2WEVdmlVJNTeJUSTiStWdaj/AHWHYW0YLSq+QrKvKT0afmLJeXMYI70yM6syiBoTq/vijvTlV6vRjvOdGNPbnIbzNqoaTvcuBQeNo4xrO0xXO4jBaFLzOo0ZTelUCwWpRSt8npgjH92lD6lK9daUEAbAa7RmjJualw/tRxb7W16Yv9mjRhS/u8FuzNCl8tbObSENu3UJFAlLL4AGwBuMWXJ91J4yWL4r3NFXNFLBP0fsKd3kh58/hTHyRz/G3Pd9Y+5OtUd/o/Y87u5Hz5/Cf+SJ/jrnu+q9w1ujv9H7B3dyPnj+E/8AJB/HXPd9V7hrdHf6P2PO7uR88fwn/kg/jbnu+q9w1ujv9H7Hnd3I+eP4T/yQfx1z3fVe5OtUt/o/Y87upHzx/Cf+SD+OuO76r3I1ujv9H7Hnd1I+eP4T/wAkH8dcd31XuGt0d/o/YO7mS88fwn/kif4647vqvcNbo7/R+x53cSXnj+E/8kH8dcd31XuGt0d/o/Y87t5Lzx/Cf+SI/jrju+q9w1ujv9H7HndvJeeP4T/yRP8AH3Hd9V7hrdHf6P2Du3kvPH8J/wCSD+PuO76r3DW6O/0fsed20l54/hP/ACQfx9x3fVe5Ot0d/o/YO7aS88fwn/kg/j7ju+q9w1ujv9H7HndtJeeP4T/yQfx1x3fVe4a3R3+j9it5Rv2dM1Wh7e3fKDT11R9NNzpGPHD9tG7pdGUcVxWXDMVru3qZp4Pg/YrNn2otk0BCkVzY0401FRzckbVKvKHDcZdSjGfHeWqz59Dwqg46UnwhyatsaVKrGoshCdOUHmE/ZqHhwhjoUPCHaNkRUoxqLMKdWUNhG2NPzVkzAfZooUKVVrva0kglKgMUnAUOg68RGfVozp5PYP06samzabrkXl9K2iLqDvb4FVMuEX8M5QczidoxGkCFy0tkAHzfukT02/aLktNuUQh2jSUghoIVi2sI8ZRSU4kmhJFaR3TjpSSOZy0U2RTs0zKgpaF9zST+pXwEOupToLCGbFVCdbOWSGak1o7NKOOKWxgoji8VPXFLWPTqvgvnYWLLo01+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Ee9zMx5A9tPbBqtXd6oNZp/ENLQsp1gAuAAE0FFA6K6I4qUpw6x3CrGfVJmzMkS60HFOXFKFUpu1FDmvGunZmi+naOUNJvDd/ovUu1Geilx/whGrNcU6WQBfBUCCQPBz4mF1Tk56C2jLqRUdPsHvcxM+QPbT2xZqtXd6or1mnv8AQaWhZTjASXABerSigc2fNxiK6lKUOsdwqxn1STk8knXGg5eSkkVSg1qRoqfFrF0bSco6WJTO7hGWjgRMlZ7jqy2gcMA1BITmNDn01MUQpym8FtL51IxWL2D/ALmJnyB7ae2LdVq7vUq1mnvI+dkFtLCFjhEAgAhWc0GbTFU6coPB7S2E4yWKJKZyemGEb9gLuJuKN9O04c9KxbK3qU1plUbinN6PxjuysogaJewOhYzfeGjjzcUMUbvsn5lVW27YeRYaAjQQRxgj4w5k0KbCs29ZaWaPNKLZChdAJBCtBbUMUkYmM+5oRgtJeQ9QrSk9Fm5bltozszZ6HZpaSVKUG1KQb6m00SFLoQCSoLxpiKGExoqu75k/VDU6gYoIadI8lRq0o8SiU/8AyCADHmHQihAvL0EiqU8Q8ZW04CLIy0dm04kscnsNEyU3OC623Nzq6pdAW20CbykkAhTq84BqOCNGnRGbyldSoRSXWbG7WjGo/BFeyUQETz6KUu78kbLjwFBzdEa/J8sWnvSZm30cI8GTeWLV6VXsKDzLFegmHbpY0mJ2rwqorFk5QhlpLZQVUvYggZ1E/GFaV0oRUcByrbucnJMUnspkuNrRvaheSRWo0jiial2pxccNpELZxkniSuQB7y4P5ledCeyLbHqNeP8AwovesuAhugt4Mq2rHOEn4RxfLJM6sXm0N28rEgAb2rAAeENA4oFepLDA7do29ojaWUqXWlI3si8KVqMMaxzVulODjgdU7ZwkpYk3kKfqx2OK91J+MX2f2/yLXn3PwRu6AOGyfRX1pim960WXWWyQDK9Pmle0OyOtdW4NTe8O69Pmle0OyDXVuDU3vIrKC2RMBICSm7eOJBrUDshe4rqollsL6FHm28zQ5MUbQNSE+6I1YropGVLrMoU7PBqfccIrRahQYeLdjLlU0K7kacKelQUfAkO7BPmle0OyL9dW4p1N7yHt+1fpRRRJTdvDE18KnZC1etzrQxRpc2nizSkJoANQAjXSwyMhvFmcotIMzjrl2ovvCgIGdZx6IyY1VCq5YbzWdNzpKPAle7FPmle0OyGNdW4o1N7xhITP0ifbXSgKgQDjS4ivWmvLFMZc5XT+ZFs4c3Qa+Zl4tNYDLpOYNrJ4rpjSqPCLx3GbBdJYbyo5H5OtzTLxcUpKkqQEKTiQbpJqCaEGqebRHlLy6lQlHD8o9Rb26qxeI3eambPVRYvNE4HEtn1T4itnXD1nfqS6D4pid1ZNdZflHVFWlNS8uzUX1BOOdNcXF/dQkn7sM3FbnGsNhRQpc2nifT0jJoZbQ02LqG0pQgDQlIoBzCFi8QtuzETUu6w54DqFIOsVGBG0GhG0QAYPl7kezIrlJRglbzgJddX4SlOLQ23RIwSkELoBrxJhu3SwciqpuNhtRAQUNp8FtCUgaqDDopHkuVqmlWw3L9mxZxwhjvMPcTvVtPJzXnHP9RvfekkR6LkmeMKb3rDyy/4ZPKMetxxJ+3Wr0u8P5a+gVHVG3WWNOS8DIovCpHiZrLSS3KlCSqmelPiYyIU5T6qNiU4x2sW/Y73mzzp7Y71ep3Tjnqe8sW565++T9mRy3weoQzYvrLgK3y6r4jrL5FWEHU4OlKosvV0EcWT6b4FRZst1SQpKCQcxqnthFUaklikPOrBPBs9csp5IKlIIABJNU5hn0wOhUSxaBVoN4JltyBPeFj+aelCYesuo+Ije9dcBrugj9yftP0RXfdh3Y/2K6myHiAQ2aHanthXmKj7Bp1qaeGJ7+xn/ADZ509sTq9Xu/oOfp7xtNya28FpKag0zY80VzpyhlJYHcJxlsZrDYwHEOqNxbDDZmdpMqdmnggXjvjmApmCjrjHnFzqNI2abUaax3Cf7Hf8ANK/L2wcxV7oc9T3nLMopLzaFpIJW3gdRWBHKhKM0pLtR05JwbW5mqxtmIZOllby1ltJVUlRp6RJjDUZTb0V4m25KCSbFP2Q/5pXNHXMVO6Rz1PeSeRTR+lY+KhdeOoT8TFtovq/gpu5fS/JbMp3bsq8dabvtKCfjD1w8KbEbdY1EcbnbVJUq8p1Z5glP6THiuUpY1UtyPXWKwpt+JaEJQSA4lK0VF9KgFJUmuIIOcUhKlPQmpbhqpHSg4kIbJbsvKJhLNUtLKLqSSQBMJW0U1ONAvHHNhHsY006bkebcsJYG5QuWBABjuVI3/KWWbOIQZcewFv8AxhyGVFlUuui9Wiurq+Mjmw+EeIvJt3En4m7bxwppGNZaje7ZQryt4Ufvd7Pux6HkeeNOD3Nr55mXyhDOS8CxOovJI1gjnFI9S9h56OTxM/yWVQuJ2J6CR8YzrJ4OSNK6WKTLBWNDaJkZkGaPOp9AflXT9UZ9n15IavM4Jkxlqmsqo6loPTT4wxdrGmL2jwqfgjLCc7wjZeHMoxNs/pIsrrpscT5q04PQV1GLKqxg+DOKeU0ebn6u9Oj0x0pHZC1i+i+P/Du9XSXA53QU8Bo+ksc6R2RF8uivnYTYvNi0m53tHqp6hDdPqoqn1mLX46wOSuZTmrjY2daoz7zrxHLbqs0OkaKMwz+yT9ceO13/AHIzrfOvJ8TTq/ZS4FivxoYCZX18O0GxqU30C9GfUzuF+BxZW7L1MLupUdSVHmFY0JPBNmbFYtIoeR4pvh2IHvQhYraaV29hY1O0FdUPPITSzIjIFNXHl+ike0ok9UI2WcpMZvXhGKJXLhykqR5S0DmJV+mLrx/T/JTZr6n4JrIo3JFkAJxClVKQTwlqVnPHHir2eNeR621h9JZks44TnPZzQpjiM4JEZutruvWbMjPvaSTtaW2se+Y9lYy0qXFL9HmrhaNTDxNpBrjFB2ewAY9LcPKpVfFKqckmO2G//o+byr+5dZnFavWV1x4StnVlxf7PQU8oLgZLuvN3JqWcwxbP+m5X9cbvI7wg1uafzyM++WMl4omwqPZnlzPpEXJt1PpODmXUdUZtDKtJcTTqZ0k+BN34fFCNyTN2dWNaXR+YH4Qhb5V2uIzcZ0U+BZMqU1lXdgB5lAw3cr6TFLf7qK5k+53qmpSu34xVaP6YzcLpj+YVVCvVV1GL59VlUdpxufK4Lw2tnoVCljsf4LL3avyK5fDvLf2n6FR3erorj/w5sus+BGSdsNJQgEmoSAcDoERC5pqKTZZOhNybQt+3GvKPsmO9ap7/AEOdXnuIu0JpLzzVw1FUDEEYle3jhStUjUmsPD9l9ODhB4+P6NKrGqZRndhmr7p9fpXGdbfcl+TTrfbiT96HxPAiLJF60QdRV0NkQhHO5+bhueVuW+2l3Zd4/wAtfukQ7WeFOT8BCjHGpFeJT8lxRCz6XUB2wrZ5RY7dbUSU+5RpZ9FXVDNWWEG/Appxxmj3IBvvTqtawPZTX9UL2K6LZ1evpJHO6C7RtpOtSleymn6oL15RQWSzbLxY9n3JdlN5vBpseGmvgiPEV+lUlLHtPXUnhBLB5eAutunjJ5Kn4RTgW4kTuwJrIyCtQeT+VPyx63kp40o8Dz17lUlxNjs9d5ptWtCDzpBiHtORxEEmPWfhlS5tK+mTTDj+x83lS65dJkcNXrK6zHgq33JcWehp9VcDNN2ZircuvUtxPtJCh7hjV5Hec4+AnerJMJCYvNtHykJ57oPbHt4SximeXnHCTXiU60eBPr2qH5mweswj1bn5uHo50CSvRoYipHWMq7PjaV9KCYQjlc/NwzUWNAt9tJrLvD+Wv3SYdrLGnJeDEqOVRPxKbk8vgKHpdYHZC1m+i+I7cLNEotWB4jDb2C6EcgDi8Njf6oRsf7F17/UfZcj6unY6n3Vxbe9RcSqz674FGjMNIIAHNmirzX2jfviO6axkuKOKnVfA1MqjbZiozvJ48NZ2dZjOtM5SNS46qJ29GgKEfkrwp1Z1Bw/mA+MZ9DOu3xGLjKilwLFlK99UdOsU51hMNXD+kxW3X1UVywMGuNSvgPhFdovpjNx1xW2XKMq20HORHVy8KTOaKxmiXyKTSVB8pazzG7+mCzX0iu7f1CJy6N95lvYfzqCfhC1/LBrwRfYxxT8XgaME0FNWEeGe09eth4YAI/deNLPkBtdP5R2x67kn7UeH/Tz199x8TX7KTRloam2xzJEQ9pwOogkx21u9ZUNK0LLf52FNe8IbjnRKn1y8TyaOL9Y9JrHh7qKjXmvFm9ReNOPAou600FSF6g4DzZrjpvI/WIc5KmlXww2plN3F83j4lWsZ/wCrSytSgn32+siPbUX9OD+dqPNVY/Ukvm8hsqhdm0K1pbPMog9Ahe46NZPgX2+dJriOaxoC+BHsKuzrZ9JHSLsITyuEMrOgy8zCaoUNaVDnFIfksU0Z8Xg8SgZPrwV909cIWT2mjcrYTF6HmhVCOQp746PRT0KPbCNn1pF931USmWeMtxLR8R8YvvF9PyKbX7hRIyzSCAB7YorMM/aI6FAxZR+4uJXV6j4GlOqwPEeqNlmQtpnuTx8M7E/GM+y7XwNK57Cavw+KjfIcd9dV6HvKr+mELTryZfd9SKH+UL1ZBJ8vejz0UeqLbh/RKqC+sRtkYNJ5esx1bZUkd1uuxG3XO9ga1DoBMcXb6CXidW66WJZrD4EtLp8qh5wpyLaOVOKF62dSTIe0uHabKc91bGBxHBVfNRGbylPDSfh8/Zocnwx0Vvfz9GmrmQc7bfIFp91QjyGlj2HpdFrtEFrT5NOImnTWIxROe8id2EVRZrAzltZI2r3pI6ax7Hk5aNFcF+jzl08aj4s2ptFABqAHNFIHUBJje7F9XtKRmswokn/t3gtXQ6IboZwaKp7UzQLZTRyozKAI5qfCPH8pw0a7e/Bm1aSxplR3QpW/Z0xh4KUr/DWlf6Y45PxVxFk3ODptGY2U99RUfNuBXsrQ58Y9vSl9B+D/AO4nnKi+svFf4eZcJ4TSh5KxzEEdcF7tTJtNjRyldcYcTxRU0R00qkw2ra2eZcI3GVVPh+xmnnTa+bDQgcY0jNM7ssXXFp1VHsqpGbadGbRpV84pkreh/EWwOMjFUfcHoHoWIRtfuS+dpbdfbRM5Xf4VXrI98D4wxd/af4KLb7iKFGUaYQASGT4+stev1An4RbQ+7EqrfbkaDOKo2s+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RMpYJsYZaD6RlBKMDM0ZcEeqovr/JSPa0lo0W/m48xJ6UzZYULQgAzrdys3fJFDoGLLqSfUcBQoe0WzyQxbSwlgV1FkPcn5/wCk2dKP1qoI3tZ9NvgKPKUE8ojC5botNTXDzzRoWE8cYsb2/L77LPoPjsup9pBEYlCbjVjLc0PzWMWjFsnlX5WZR6F72kK+WPe0c6c4nmq2U4SF8oV75Ky7mng15UY9Iibh6VKMjmgtGrJDWWXVCeIdUM0njBcDmawkxlaqqFJ4+ggwrd5STLqGxo0JK60MaKM1rMoZF2adHpudKqxnUsq7XE0pZ0l+B7eh4XOckzSZWPQX76YRtvvP8/stuftL8E9lQKyrn3OhxMNXK+kxa2+4igxkmoEAElk2PrTXGroQoxdb/dRTcfbZeLTXRlw/y1+6Y1KnUfAzqfXXEpNj+CrjHVCln1WPV9qHU2rgK9U9UMVXhB8CqHWR5ILuyEwfKWE84QPiYSp5UJPxw/RbPOtHgPMs1UQwn1jzJSPjHd4+hFfNhXarpSYg0aJA1AdUORWCRxLN4jCeF55tOspHtKpCVznUSGKWUGy1sOXp5foMpTyqVe6iIZi8a78EKNYUV4sYZCJvzrzmi64eVbgI6Kx5vlWXQ4v/AE3uTo9LgjQowDYJbJhkuTCKnBFVmuzN0kQ7Yw06y8MxW7lo0n4la3Nvr1tTU7nQjfFIP2h3pn/SC49ZV6FNRMGGcmzZoTLQgAYW9ZomZZ5hWZxtSeIkYHkNDyR1F6LTIaxWBlu45OkompBzBxCi4hJzhQIQ6kcSko9oxPKdDnqTw7f3tQW1TQniW+gOePELBZs3ni9hheTbdx19nUlafYUU/GPf2UtLHxR5q7WGD3M5Cr1nbUL/AF9i46WdtwOdlfiM5JXAHL1xfbv6aOauUmJWniBy/wB9EU3mxM7t3my8yDl5ps60IPOkQ9B4xQjNYSaKdagpOL9brQD8YQ2XPzcPLOgmLVh4oDJo0mzxOddfhCNHK4f5Lq32UWPKAVl3fV6iDDdx9qQrQ+4jP4yDUCACVyXH1lGwLP5FD4wxa/dRRcfbZbraV9Xd+zV1Ro1vty4MRor6i4lOsw8E8fwEK2nVY3X2oVnV97VydYi24eFNnNLro7WaSKE+W8eYV+IEKbKC8WWf/c3uQ5y0VVbQ1JPSQPhHd5nKKOLTY2J3oeKhvJC9ONjUpP5Re+EIy6VwkXvKiyYsd+rs47qPQm/ToSItoy6VSRTVXRhEeblgu7+qgIIaTRQqMLx4xnGakeY5Tnhox4m/YwxbZellJzVSecc+cdMZORpZoWtOd+h2XMv1o493lrXVVUkji4Z+5G7yPQx6T7f0v9MnlGrno7v2x7uK2PvMhvpFFPrKx6ieAjkNFK+9GrcSxnhuM+msEaBFBYEABABi2XDarKthqeQDvTxvrA04BEwjjIIWNalHVDlL6lPRKpdGWJoNooF4LQQUOALSRmIUK4c9eWPG8o2/NVnuefubdrU04YbjC3kbzar6ThVx38/fBz1HPHp+SqmlGD3oxr+OGlxI+UcCWJpB0Kw4yaDpSIbg0qdRMpksZwaIhqaKRTDliqnXlBYIulTUnizx6ZKsDTkiKld1MmEKai8UXiwXQqXbpoSEnjTh8I07d400ZtdYVGVjKF4fSVEaLteMJFYQrz0azkuweoRxpYMZ/tA7P75YnXJbkTzCHeT8wBMpUTS9eGyqhh00545oVMa2k+0ivD6eCLRb7oTLuV0poNpOAh+4aVN4iVBN1FgUKsZBqBeGuDECVyYdCZhNdIUBxkYdkMWskqiKbiLcGWfKJ4Jl110i6NpJ/wD2H7lpU2JW6bqIpbE3cFMM8Z9O4dNYJD86Wk8T16cvCmEFS4c1o4EQpaLxHjroLUqgaFOXhtLgp0E88DknCEfm0hJqUm/mQtlY8DMYeKlIPHUqp0iO7uX1eBzbR+nxGH7S2Dnidce4nV/EXsWaAf3xWFEuEcdw0EcUqmNXTfiTUh9PRXgPLIcuycwo51G7ylNP1R3ReFGbOKqxqxSLXubyhEqtehTquOiUpGI1VrjHmeU3jUS3I3bHKHFltlZcuLShOdRAHbGfTg5yUV2js5qEXJkNuhrM7Py1ly54LRShRGhxQq4s67jePGVCPZ21ONGlkeaqzdSeZssnLJabQ2gUQhKUpGpKRQDmELt4ssFogAgAIAK3ugZOfT5NbQA31PDZJ8tINBXQFAlP3ospT0JYnMo4o+eLPtCdcUJduYeTdvBKFOuISgIzpu+LTNSkFSgq1TRaT4kc7zUdLYOJjJqccVfWoKXhwlOEqNM3CIi2NjOKwikuBTK8py24iEvkvMuKN8XATVSlKSeWiTiY6ja1ZPPIJXVKKyzL1IySGm0tpGCRTHOdZO0mNKEFCKijMnNyk5M9nJRDqFIWOCoUNM/GDrglBSWDCM3F4opqsnJtkkMrqk6Uqu+0k5jxRn6vWg2oPI0NZpTWMlmTGTeTu8EuOkKcIoAMQmufE5ydcMW9vodKW0XuLjT6MdhP3RqENYCuJCZRZPCYopBCXAKY+CoaAqmbj2wtXt1UzW0ZoXDp5PYQjWSsw4QHnAEjTeUs09EHDnhdWtWWU3lxxGXdU45xWfkXGVlUNoShAolIoP6nSYfjBRWCM+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P+l0L7+sZFyyDyqLMjNzswvfHUOBpgEJFVrbCgKJA2k7AqKKFnTVXSgsMi+rczcNGTJzcXsBR3y0H6lbpWlsqzkFVXXPvKFOJJ1w/cT/ohWnHtZqkKloQAEABAAQAfOM3hbk39tMQ1afd/AtdfbLHejWMvAL0QGAXoAwPL0SGAXoCcDy9AGAX4gMAvQBgF6AMDy/AGAX4MQwC9BiGB5egJwC9AGAXoAwPL8AYBegA8vQAF6AAvQAN7RxacGtC/dMcVM4s6h1kVjIDJ9y0H0y4Kg0Fb46RW6lNACRovqCQkdgMZdKahFs1px0mfTcpLJaQltCQlCEhKUjMEpFABsoIobxzZ0KxBIQAEAGY7vM861Ky5accbJmKEtrWgkb04aEpINKgRIGXy0vaK0JWmceopIUKzMxWhFRXGGY2k5JNYC8rmEXgxxY1ivtzG+urSokKvG8payVDOSoY8ZMX0LacJ6TKK1eE4YIlbctT6O1fABN4AAmgxqeoGGK9Xm46RTRpc5LArvdi6fBbR+Y9RhPXZvYhrU47z3unmjmaTyIcPxg1qq/6+jDVqW/1R6LdnTma/0nPiYNYrvs9GRzFBbX6nX7SnzmbP4dOsx1ztw+z0Dm7ddvqeiZtE+LTkaHWYNK53fojRtt/7PQbROz8GJ/8Akv4g/wDj/MToM2if4gHK38EwaNzv/RGlb7v2e/Q7QOd5POPgiDm7nvfPINO37vzzOhZ09pmE85+SJ5q473zyI5yh3fnmdCy5vTNc17+kTzNbvkc7S7h1+yZn/Nq5j80TzFbvhz1LuHosZ/TOL5En54lUKnf+eYc/T7nzyOhYrumbd5MPjE8xPvsjn49xHf7GX/mn+cROry77I55dxHQsc/5mY9odkGrvvsOeXdR0myT/AJiY9sfLHSo/+n5kc7/5Qomz6fxnvb/pE81/6Zzzn/lCiZSn8V32gfhHXN+LI0/BCiWyPHXy3eyJ0fE5b8Dt3FJGsEY7RSJaywBbcSqydizjNd6fLdaXt6ddbrStK3QK0qc+sxm6nU8B/WoCFsTc9LpqucfxCqXZh85hpqdsVVaMqe0sp1Y1Nh9SWcatNk4m4jPn8ERSWjiABha1sy8qkKmXm2UqNElxQQCaVoCdNIAMl3bsopWalpdMtMNPKS/eUG1pWQnelipAzCpA5YkCGsdX1dn7Jv3BGzR+2uBk1V03xHd6LCvA8VQ5xXjgwxJWQVicAAuU0xAYHBmE6VDnEGkidF7hMzzYzrR7Se2OdOO8NCW44Nptedb9tPbEc7DevNE83Pczg2uz51v2hEOtTX9l5k81Pus5NssedRziI5+n3kTzNTus5NtsedT0waxS7yJ5ie45NvMedHMrsiNZpbw5ipuOTlAx5wcyuyDWaW8nmKm48OUMv5f5V9kRrNLeGr1Nxz3Ry/ln2VdkGtUt5Or1dx4cpJfyz7KuyI1ulvDVqu487pZfyz7KuyI1ylv9CdWq7vU87ppfyz7KuyDXKW/0ZGrVN3qdDKJg+Mr2F9kTrdL4mGrVPjR2LcaPl/hudkTrMPHyZHMT8PNHQthv0/w3PliVXg9/kznmZeHmhRNpIPl/hu/LHXOx+J+xHNS+NCqZpJ18qVjrEdKaZGgxS9HWJzgVnLYVS2NjnUmEb3+o5adpqUru0ySG0pLMzwUJBolrxUgGnfNkIDpp0o+HEIWK0WlKhXPRQBFeeIAyz/iG/wANK/8AUK/2VxIGbymTbakJUVLqpKSaFNMRXVGhCzhKKbbEp3UlJrAXtgPNoaRL36AXTdFTRIAFTTDTHddTjFKnicUdCTbmRRYnVaXfbCf1CFtG4e/zL9Kgt3kdCyJs51H7zhPUTBq9d9vqHPUl2egdzj5zrRyqWf0xOqVd6837BrNNdnovc6TkorStHICYnUZdrRDu1uFE5J63RyI/9olWP/r0I1vw9RVOSqdLh5EgfGOtSW851t7jsZLN6Vr/ACj4R1qUd7I1uW4UTkyz5SzyjsjpWcPEjWp+B2MnGNSj94/CJ1Smc6zUO02BL+QfaV2xOq0t3qw1ipvOxYjA/hjnV2x1q9Pcc8/U3nYsljzSeuDmKfdDnp7zsWcz5pHsiJ5mn3URzs950JNofw2/ZT2R1zcNyI5yW87DCBmQn2R2ROjHcRpS3nYCdQ5hE4IjFnoVBkB7vkSQeb5EBgeX4AwC/AGAX4CcDy/AGAjMS6HKX0hVM1RWlc8cyhGXWWJ1GUo7GVzKqWQhKLiUprfrQUrgIRuoRjhorAbtpylji8T6fsP/AAzH2LXuCEhozX/iG/w0r/1Cv9lcSBTbOV3pv1E+6I2aXUXBGVU67HF+LMTg8vwYgF+IAL0BOB4VwYoNFiSptIzqSOMiOdOK7SdCW4SVabQ/iI9oRy61Nf2R1zU9wmq2WfODkqYjWKe8nmJ7hJVvMjx+ZKuyOXdU951q89xwcoWdavZPxjnW6ZOrTE1ZSt+Ss8ie2Id5DczrVZCZymR5C/y9sc67HcydVe84VlQnzZ5VAfCI1z/yTq3iJHKv+WPb/wDWI1t9355Bqy7x4MqCczaT94n4RDvJL+p0rVbzsW86czXQsxw75+HmTqi8T0WvMnAMEnUG3SeYRGvt5LD5+SdTXidOT84kFSpZaUjOpTL6UjjUcBHWt1NwatAad0D3kp9lWnNpg1mru9GGr095IBVo/wCTf/8AGmOyOdbqeHz8hq0PECu0NMm9/wCNMdkTrlTwDVoeJwZqeGeUd5ZeYETrk9y+fkNVhvODakyPCl1DjbeT1xOuz3IjVY7xFeUxSaKQAdRUUnpETrr7pzqi3nbeVCT4nsqB+AjtXq7YkO0fYxlb1pJeSm6FC7ereppA1HZFFxWjUSwLaNJwxxPqiw/8Mx9i17ghUvKHu7WU4/JsqaQtxTb4JS2lS1XVNrTW6kE57vPEgZXKyNpkBKJOYoAACZZ4YDDwlJpDCuqiWCKXQg3ix4nJm2l5pV0cYYT7xiHc1d/6JVCG4dM5AW0vO2Ues8wPcUY55+p3ieahuHDe5Ra6vCcaT60w6fdQY5dWb7X5nShFdg7b3F55XhzTI4i8vrAjlye8nBDlrcMdPhzqORlR6S4I5JHzW4W3404v7rSE9ajAA7a3D5QeFMzJ/BA9yACKt/cTKaqkn738t+gPI4kU5CBxxZBw/scvHsKW5YK5BR+n2ctxGtS3m0/dfZUUchqYY5qnJdFnGnJbSyWXOZPLA3yUeYOsreeTzhaj+URRVs5y2PDh/qO4VorasSwyth2G7TenpOpzJcuJV7KyD0Rn1LG62xqP5wGoXNHtgiWYyClji0zJq2pQ2em6YTnaXuznMfyy9XFv3fRDhGRd3wWWBxJSP0xS7K7fb6stVzQXZ6CoyWUkYhlI15v0wLk64e1rzYa5RXZ6DWZZlWf389LN7L6L3ICoHoi6HI9SW1+SK5coQWxEXN5YWSz/ABHZhQ0NpUE+0bo6Ydp8iwXWz4v2F58ozewiTumTDxLdmSIBzVuqfc4ylAATxkkRo07GjSWOS9PUUncTnteJ2xkDaloKC7RmS2nPdUoLUPVZRRtB259kWutTh1UcaDe0v+TOQsnI0U23fdH8V2i3Pu6EfdAiidWUtpYoJFmio6CAAgAIAOVoBwIB4wDAAwmrBlXRRyWYWPTabV1iACFntzezHRRUm0n7K8z/ALZEAFnlmQhCUJ8FKQkacEigx5IAFIACAAgAIACAAgAIACAAgAIAPCIAIC1MiZCYqXJVu8c6kDe1+0ihiyNWa2M5cUyszu45JL/duPtbApK0/nST0xYrmS2nLpohJvcRSMUTdKeUwFHnDiYsV0+1epHNkcrcycTh9NP4Sh/90Tz63fPIjQe8dyu4xvvCXOA/9vU85dgdzhsQc34k1J7i0qmm+Pvq2J3tAP5SemK3dS3HSppFgs7c4s5nESyVnW8VO/lUbvRFbrzfadaCLTLy6G0hLaUoSMwSAlI4gMIreZ0KRABAAQAEABAAQAEABAAQAEA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000">
              <a:latin typeface="Calibri" pitchFamily="34" charset="0"/>
              <a:ea typeface="Chalkboard" charset="0"/>
              <a:cs typeface="Chalkboard" charset="0"/>
            </a:endParaRPr>
          </a:p>
        </p:txBody>
      </p:sp>
      <p:sp>
        <p:nvSpPr>
          <p:cNvPr id="47" name="Text Box 7"/>
          <p:cNvSpPr txBox="1">
            <a:spLocks noChangeArrowheads="1"/>
          </p:cNvSpPr>
          <p:nvPr/>
        </p:nvSpPr>
        <p:spPr bwMode="auto">
          <a:xfrm>
            <a:off x="35496" y="620688"/>
            <a:ext cx="9108504" cy="646331"/>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dirty="0">
                <a:latin typeface="Calibri" pitchFamily="34" charset="0"/>
                <a:ea typeface="Chalkboard" charset="0"/>
                <a:cs typeface="Chalkboard" charset="0"/>
                <a:sym typeface="Symbol"/>
              </a:rPr>
              <a:t>E</a:t>
            </a:r>
            <a:r>
              <a:rPr lang="en-US" dirty="0" smtClean="0">
                <a:latin typeface="Calibri" pitchFamily="34" charset="0"/>
                <a:ea typeface="Chalkboard" charset="0"/>
                <a:cs typeface="Chalkboard" charset="0"/>
                <a:sym typeface="Symbol"/>
              </a:rPr>
              <a:t>ven the knowledge of </a:t>
            </a:r>
            <a:r>
              <a:rPr lang="en-US" dirty="0" smtClean="0">
                <a:solidFill>
                  <a:srgbClr val="FF0000"/>
                </a:solidFill>
                <a:latin typeface="Calibri" pitchFamily="34" charset="0"/>
                <a:ea typeface="Chalkboard" charset="0"/>
                <a:cs typeface="Chalkboard" charset="0"/>
                <a:sym typeface="Symbol"/>
              </a:rPr>
              <a:t>whether a modified </a:t>
            </a:r>
            <a:r>
              <a:rPr lang="en-US" dirty="0" err="1" smtClean="0">
                <a:solidFill>
                  <a:srgbClr val="FF0000"/>
                </a:solidFill>
                <a:latin typeface="Calibri" pitchFamily="34" charset="0"/>
                <a:ea typeface="Chalkboard" charset="0"/>
                <a:cs typeface="Chalkboard" charset="0"/>
                <a:sym typeface="Symbol"/>
              </a:rPr>
              <a:t>ciphertext</a:t>
            </a:r>
            <a:r>
              <a:rPr lang="en-US" dirty="0" smtClean="0">
                <a:solidFill>
                  <a:srgbClr val="FF0000"/>
                </a:solidFill>
                <a:latin typeface="Calibri" pitchFamily="34" charset="0"/>
                <a:ea typeface="Chalkboard" charset="0"/>
                <a:cs typeface="Chalkboard" charset="0"/>
                <a:sym typeface="Symbol"/>
              </a:rPr>
              <a:t> decrypted correctly or not</a:t>
            </a:r>
            <a:r>
              <a:rPr lang="en-US" dirty="0" smtClean="0">
                <a:latin typeface="Calibri" pitchFamily="34" charset="0"/>
                <a:ea typeface="Chalkboard" charset="0"/>
                <a:cs typeface="Chalkboard" charset="0"/>
                <a:sym typeface="Symbol"/>
              </a:rPr>
              <a:t> can help an attacker to completely find the underlying plaintext !!</a:t>
            </a:r>
            <a:endParaRPr lang="en-US" baseline="-25000" dirty="0" smtClean="0">
              <a:solidFill>
                <a:srgbClr val="0000FF"/>
              </a:solidFill>
              <a:latin typeface="Calibri" pitchFamily="34" charset="0"/>
              <a:ea typeface="Chalkboard" charset="0"/>
              <a:cs typeface="Chalkboard" charset="0"/>
            </a:endParaRPr>
          </a:p>
        </p:txBody>
      </p:sp>
      <p:sp>
        <p:nvSpPr>
          <p:cNvPr id="51" name="Text Box 7"/>
          <p:cNvSpPr txBox="1">
            <a:spLocks noChangeArrowheads="1"/>
          </p:cNvSpPr>
          <p:nvPr/>
        </p:nvSpPr>
        <p:spPr bwMode="auto">
          <a:xfrm>
            <a:off x="35496" y="1124744"/>
            <a:ext cx="9108504" cy="369332"/>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dirty="0" smtClean="0">
                <a:solidFill>
                  <a:srgbClr val="0000FF"/>
                </a:solidFill>
                <a:latin typeface="Calibri" pitchFamily="34" charset="0"/>
                <a:ea typeface="Chalkboard" charset="0"/>
                <a:cs typeface="Chalkboard" charset="0"/>
                <a:sym typeface="Symbol"/>
              </a:rPr>
              <a:t>Padding oracle attack </a:t>
            </a:r>
            <a:r>
              <a:rPr lang="en-US" dirty="0" smtClean="0">
                <a:latin typeface="Calibri" pitchFamily="34" charset="0"/>
                <a:ea typeface="Chalkboard" charset="0"/>
                <a:cs typeface="Chalkboard" charset="0"/>
                <a:sym typeface="Symbol"/>
              </a:rPr>
              <a:t>--- can be easily launched on several practically deployed SKEs</a:t>
            </a:r>
            <a:endParaRPr lang="en-US" baseline="-25000" dirty="0" smtClean="0">
              <a:solidFill>
                <a:srgbClr val="0000FF"/>
              </a:solidFill>
              <a:latin typeface="Calibri" pitchFamily="34" charset="0"/>
              <a:ea typeface="Chalkboard" charset="0"/>
              <a:cs typeface="Chalkboard" charset="0"/>
            </a:endParaRPr>
          </a:p>
        </p:txBody>
      </p:sp>
      <p:sp>
        <p:nvSpPr>
          <p:cNvPr id="59" name="Text Box 7"/>
          <p:cNvSpPr txBox="1">
            <a:spLocks noChangeArrowheads="1"/>
          </p:cNvSpPr>
          <p:nvPr/>
        </p:nvSpPr>
        <p:spPr bwMode="auto">
          <a:xfrm>
            <a:off x="35496" y="1434262"/>
            <a:ext cx="9108504" cy="369332"/>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dirty="0" smtClean="0">
                <a:latin typeface="Calibri" pitchFamily="34" charset="0"/>
                <a:ea typeface="Chalkboard" charset="0"/>
                <a:cs typeface="Chalkboard" charset="0"/>
                <a:sym typeface="Symbol"/>
              </a:rPr>
              <a:t>CBC-mode of encryption and decryption when |m| </a:t>
            </a:r>
            <a:r>
              <a:rPr lang="en-US" dirty="0">
                <a:latin typeface="Calibri" pitchFamily="34" charset="0"/>
                <a:ea typeface="Chalkboard" charset="0"/>
                <a:cs typeface="Chalkboard" charset="0"/>
                <a:sym typeface="Symbol"/>
              </a:rPr>
              <a:t>=</a:t>
            </a:r>
            <a:r>
              <a:rPr lang="en-US" dirty="0" smtClean="0">
                <a:latin typeface="Calibri" pitchFamily="34" charset="0"/>
                <a:ea typeface="Chalkboard" charset="0"/>
                <a:cs typeface="Chalkboard" charset="0"/>
                <a:sym typeface="Symbol"/>
              </a:rPr>
              <a:t> multiple of block length L in bytes</a:t>
            </a:r>
            <a:endParaRPr lang="en-US" baseline="-25000" dirty="0" smtClean="0">
              <a:solidFill>
                <a:srgbClr val="0000FF"/>
              </a:solidFill>
              <a:latin typeface="Calibri" pitchFamily="34" charset="0"/>
              <a:ea typeface="Chalkboard" charset="0"/>
              <a:cs typeface="Chalkboard" charset="0"/>
            </a:endParaRPr>
          </a:p>
        </p:txBody>
      </p:sp>
      <p:grpSp>
        <p:nvGrpSpPr>
          <p:cNvPr id="130" name="Group 129"/>
          <p:cNvGrpSpPr/>
          <p:nvPr/>
        </p:nvGrpSpPr>
        <p:grpSpPr>
          <a:xfrm>
            <a:off x="899592" y="2348877"/>
            <a:ext cx="3240360" cy="2509830"/>
            <a:chOff x="35496" y="2636912"/>
            <a:chExt cx="3240360" cy="2509830"/>
          </a:xfrm>
        </p:grpSpPr>
        <p:grpSp>
          <p:nvGrpSpPr>
            <p:cNvPr id="121" name="Group 120"/>
            <p:cNvGrpSpPr/>
            <p:nvPr/>
          </p:nvGrpSpPr>
          <p:grpSpPr>
            <a:xfrm>
              <a:off x="35496" y="2636912"/>
              <a:ext cx="3240360" cy="2509830"/>
              <a:chOff x="35496" y="2636912"/>
              <a:chExt cx="3240360" cy="2509830"/>
            </a:xfrm>
          </p:grpSpPr>
          <p:grpSp>
            <p:nvGrpSpPr>
              <p:cNvPr id="63" name="Group 44"/>
              <p:cNvGrpSpPr/>
              <p:nvPr/>
            </p:nvGrpSpPr>
            <p:grpSpPr>
              <a:xfrm>
                <a:off x="1417767" y="2636912"/>
                <a:ext cx="1858089" cy="707886"/>
                <a:chOff x="1979712" y="1677018"/>
                <a:chExt cx="3212290" cy="941769"/>
              </a:xfrm>
            </p:grpSpPr>
            <p:sp>
              <p:nvSpPr>
                <p:cNvPr id="64" name="Rectangle 63"/>
                <p:cNvSpPr/>
                <p:nvPr/>
              </p:nvSpPr>
              <p:spPr>
                <a:xfrm>
                  <a:off x="1979712" y="1772816"/>
                  <a:ext cx="3212290"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0000"/>
                    </a:solidFill>
                    <a:latin typeface="Calibri" pitchFamily="34" charset="0"/>
                    <a:ea typeface="Chalkboard" charset="0"/>
                    <a:cs typeface="Chalkboard" charset="0"/>
                  </a:endParaRPr>
                </a:p>
              </p:txBody>
            </p:sp>
            <p:cxnSp>
              <p:nvCxnSpPr>
                <p:cNvPr id="66" name="Straight Connector 65"/>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 Box 7"/>
                <p:cNvSpPr txBox="1">
                  <a:spLocks noChangeArrowheads="1"/>
                </p:cNvSpPr>
                <p:nvPr/>
              </p:nvSpPr>
              <p:spPr bwMode="auto">
                <a:xfrm>
                  <a:off x="2471483" y="1677018"/>
                  <a:ext cx="853192" cy="941769"/>
                </a:xfrm>
                <a:prstGeom prst="rect">
                  <a:avLst/>
                </a:prstGeom>
                <a:noFill/>
                <a:ln w="9525">
                  <a:noFill/>
                  <a:miter lim="800000"/>
                  <a:headEnd/>
                  <a:tailEnd/>
                </a:ln>
              </p:spPr>
              <p:txBody>
                <a:bodyPr wrap="square">
                  <a:spAutoFit/>
                </a:bodyPr>
                <a:lstStyle/>
                <a:p>
                  <a:pPr>
                    <a:spcBef>
                      <a:spcPct val="50000"/>
                    </a:spcBef>
                  </a:pPr>
                  <a:r>
                    <a:rPr lang="en-US" sz="2400" dirty="0" smtClean="0">
                      <a:latin typeface="Calibri" pitchFamily="34" charset="0"/>
                      <a:ea typeface="Chalkboard" charset="0"/>
                      <a:cs typeface="Chalkboard" charset="0"/>
                      <a:sym typeface="Symbol"/>
                    </a:rPr>
                    <a:t>m</a:t>
                  </a:r>
                  <a:r>
                    <a:rPr lang="en-US" sz="2400" baseline="-25000" dirty="0" smtClean="0">
                      <a:latin typeface="Calibri" pitchFamily="34" charset="0"/>
                      <a:ea typeface="Chalkboard" charset="0"/>
                      <a:cs typeface="Chalkboard" charset="0"/>
                      <a:sym typeface="Symbol"/>
                    </a:rPr>
                    <a:t>1</a:t>
                  </a:r>
                  <a:endParaRPr lang="en-US" sz="2400" baseline="-25000" dirty="0" smtClean="0">
                    <a:solidFill>
                      <a:srgbClr val="0000FF"/>
                    </a:solidFill>
                    <a:latin typeface="Calibri" pitchFamily="34" charset="0"/>
                    <a:ea typeface="Chalkboard" charset="0"/>
                    <a:cs typeface="Chalkboard" charset="0"/>
                  </a:endParaRPr>
                </a:p>
              </p:txBody>
            </p:sp>
            <p:sp>
              <p:nvSpPr>
                <p:cNvPr id="69" name="Text Box 7"/>
                <p:cNvSpPr txBox="1">
                  <a:spLocks noChangeArrowheads="1"/>
                </p:cNvSpPr>
                <p:nvPr/>
              </p:nvSpPr>
              <p:spPr bwMode="auto">
                <a:xfrm>
                  <a:off x="4003180" y="1677022"/>
                  <a:ext cx="1064334" cy="614197"/>
                </a:xfrm>
                <a:prstGeom prst="rect">
                  <a:avLst/>
                </a:prstGeom>
                <a:noFill/>
                <a:ln w="9525">
                  <a:noFill/>
                  <a:miter lim="800000"/>
                  <a:headEnd/>
                  <a:tailEnd/>
                </a:ln>
              </p:spPr>
              <p:txBody>
                <a:bodyPr wrap="square">
                  <a:spAutoFit/>
                </a:bodyPr>
                <a:lstStyle/>
                <a:p>
                  <a:pPr>
                    <a:spcBef>
                      <a:spcPct val="50000"/>
                    </a:spcBef>
                  </a:pPr>
                  <a:r>
                    <a:rPr lang="en-US" sz="2400" dirty="0" smtClean="0">
                      <a:latin typeface="Calibri" pitchFamily="34" charset="0"/>
                      <a:ea typeface="Chalkboard" charset="0"/>
                      <a:cs typeface="Chalkboard" charset="0"/>
                      <a:sym typeface="Symbol"/>
                    </a:rPr>
                    <a:t>m</a:t>
                  </a:r>
                  <a:r>
                    <a:rPr lang="en-US" sz="2400" baseline="-25000" dirty="0">
                      <a:latin typeface="Calibri" pitchFamily="34" charset="0"/>
                      <a:ea typeface="Chalkboard" charset="0"/>
                      <a:cs typeface="Chalkboard" charset="0"/>
                      <a:sym typeface="Symbol"/>
                    </a:rPr>
                    <a:t>2</a:t>
                  </a:r>
                  <a:endParaRPr lang="en-US" sz="2400" baseline="-25000" dirty="0" smtClean="0">
                    <a:solidFill>
                      <a:srgbClr val="0000FF"/>
                    </a:solidFill>
                    <a:latin typeface="Calibri" pitchFamily="34" charset="0"/>
                    <a:ea typeface="Chalkboard" charset="0"/>
                    <a:cs typeface="Chalkboard" charset="0"/>
                  </a:endParaRPr>
                </a:p>
              </p:txBody>
            </p:sp>
          </p:grpSp>
          <p:sp>
            <p:nvSpPr>
              <p:cNvPr id="71" name="Text Box 7"/>
              <p:cNvSpPr txBox="1">
                <a:spLocks noChangeArrowheads="1"/>
              </p:cNvSpPr>
              <p:nvPr/>
            </p:nvSpPr>
            <p:spPr bwMode="auto">
              <a:xfrm>
                <a:off x="593865" y="2699631"/>
                <a:ext cx="593759" cy="400110"/>
              </a:xfrm>
              <a:prstGeom prst="rect">
                <a:avLst/>
              </a:prstGeom>
              <a:noFill/>
              <a:ln w="9525">
                <a:noFill/>
                <a:miter lim="800000"/>
                <a:headEnd/>
                <a:tailEnd/>
              </a:ln>
            </p:spPr>
            <p:txBody>
              <a:bodyPr wrap="square">
                <a:spAutoFit/>
              </a:bodyPr>
              <a:lstStyle/>
              <a:p>
                <a:pPr>
                  <a:spcBef>
                    <a:spcPct val="50000"/>
                  </a:spcBef>
                </a:pPr>
                <a:r>
                  <a:rPr lang="en-US" sz="2000" dirty="0">
                    <a:latin typeface="Calibri" pitchFamily="34" charset="0"/>
                    <a:ea typeface="Chalkboard" charset="0"/>
                    <a:cs typeface="Chalkboard" charset="0"/>
                    <a:sym typeface="Symbol"/>
                  </a:rPr>
                  <a:t>m</a:t>
                </a:r>
                <a:endParaRPr lang="en-US" sz="2000" baseline="-25000" dirty="0" smtClean="0">
                  <a:solidFill>
                    <a:srgbClr val="0000FF"/>
                  </a:solidFill>
                  <a:latin typeface="Calibri" pitchFamily="34" charset="0"/>
                  <a:ea typeface="Chalkboard" charset="0"/>
                  <a:cs typeface="Chalkboard" charset="0"/>
                </a:endParaRPr>
              </a:p>
            </p:txBody>
          </p:sp>
          <p:cxnSp>
            <p:nvCxnSpPr>
              <p:cNvPr id="72" name="Straight Arrow Connector 71"/>
              <p:cNvCxnSpPr/>
              <p:nvPr/>
            </p:nvCxnSpPr>
            <p:spPr>
              <a:xfrm>
                <a:off x="978000" y="2867590"/>
                <a:ext cx="356464"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6" name="Group 77"/>
              <p:cNvGrpSpPr/>
              <p:nvPr/>
            </p:nvGrpSpPr>
            <p:grpSpPr>
              <a:xfrm>
                <a:off x="1709329" y="3629051"/>
                <a:ext cx="990463" cy="216504"/>
                <a:chOff x="2555776" y="2492896"/>
                <a:chExt cx="1712325" cy="288036"/>
              </a:xfrm>
            </p:grpSpPr>
            <p:cxnSp>
              <p:nvCxnSpPr>
                <p:cNvPr id="78" name="Straight Arrow Connector 77"/>
                <p:cNvCxnSpPr/>
                <p:nvPr/>
              </p:nvCxnSpPr>
              <p:spPr>
                <a:xfrm>
                  <a:off x="2555776" y="2492896"/>
                  <a:ext cx="0" cy="2880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4268101" y="2492900"/>
                  <a:ext cx="0" cy="2880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82" name="Text Box 7"/>
              <p:cNvSpPr txBox="1">
                <a:spLocks noChangeArrowheads="1"/>
              </p:cNvSpPr>
              <p:nvPr/>
            </p:nvSpPr>
            <p:spPr bwMode="auto">
              <a:xfrm>
                <a:off x="755576" y="3645027"/>
                <a:ext cx="309963" cy="400110"/>
              </a:xfrm>
              <a:prstGeom prst="rect">
                <a:avLst/>
              </a:prstGeom>
              <a:noFill/>
              <a:ln w="9525">
                <a:noFill/>
                <a:miter lim="800000"/>
                <a:headEnd/>
                <a:tailEnd/>
              </a:ln>
            </p:spPr>
            <p:txBody>
              <a:bodyPr wrap="square">
                <a:spAutoFit/>
              </a:bodyPr>
              <a:lstStyle/>
              <a:p>
                <a:pPr>
                  <a:spcBef>
                    <a:spcPct val="50000"/>
                  </a:spcBef>
                </a:pPr>
                <a:r>
                  <a:rPr lang="en-US" sz="2000" dirty="0" smtClean="0">
                    <a:latin typeface="Calibri" pitchFamily="34" charset="0"/>
                    <a:ea typeface="Chalkboard" charset="0"/>
                    <a:cs typeface="Chalkboard" charset="0"/>
                    <a:sym typeface="Symbol"/>
                  </a:rPr>
                  <a:t>k</a:t>
                </a:r>
                <a:endParaRPr lang="en-US" sz="2000" baseline="-25000" dirty="0" smtClean="0">
                  <a:solidFill>
                    <a:srgbClr val="0000FF"/>
                  </a:solidFill>
                  <a:latin typeface="Calibri" pitchFamily="34" charset="0"/>
                  <a:ea typeface="Chalkboard" charset="0"/>
                  <a:cs typeface="Chalkboard" charset="0"/>
                </a:endParaRPr>
              </a:p>
            </p:txBody>
          </p:sp>
          <p:grpSp>
            <p:nvGrpSpPr>
              <p:cNvPr id="84" name="Group 50"/>
              <p:cNvGrpSpPr/>
              <p:nvPr/>
            </p:nvGrpSpPr>
            <p:grpSpPr>
              <a:xfrm>
                <a:off x="1667677" y="3829622"/>
                <a:ext cx="596675" cy="585851"/>
                <a:chOff x="2483768" y="2759728"/>
                <a:chExt cx="1031540" cy="779412"/>
              </a:xfrm>
            </p:grpSpPr>
            <p:pic>
              <p:nvPicPr>
                <p:cNvPr id="85" name="Picture 2"/>
                <p:cNvPicPr>
                  <a:picLocks noChangeAspect="1" noChangeArrowheads="1"/>
                </p:cNvPicPr>
                <p:nvPr/>
              </p:nvPicPr>
              <p:blipFill>
                <a:blip r:embed="rId3" cstate="print"/>
                <a:srcRect/>
                <a:stretch>
                  <a:fillRect/>
                </a:stretch>
              </p:blipFill>
              <p:spPr bwMode="auto">
                <a:xfrm>
                  <a:off x="2483768" y="2759728"/>
                  <a:ext cx="720080" cy="669272"/>
                </a:xfrm>
                <a:prstGeom prst="rect">
                  <a:avLst/>
                </a:prstGeom>
                <a:noFill/>
                <a:ln w="9525">
                  <a:noFill/>
                  <a:miter lim="800000"/>
                  <a:headEnd/>
                  <a:tailEnd/>
                </a:ln>
              </p:spPr>
            </p:pic>
            <p:sp>
              <p:nvSpPr>
                <p:cNvPr id="86" name="Text Box 7"/>
                <p:cNvSpPr txBox="1">
                  <a:spLocks noChangeArrowheads="1"/>
                </p:cNvSpPr>
                <p:nvPr/>
              </p:nvSpPr>
              <p:spPr bwMode="auto">
                <a:xfrm>
                  <a:off x="3131840" y="2924944"/>
                  <a:ext cx="383468" cy="614196"/>
                </a:xfrm>
                <a:prstGeom prst="rect">
                  <a:avLst/>
                </a:prstGeom>
                <a:noFill/>
                <a:ln w="9525">
                  <a:noFill/>
                  <a:miter lim="800000"/>
                  <a:headEnd/>
                  <a:tailEnd/>
                </a:ln>
              </p:spPr>
              <p:txBody>
                <a:bodyPr wrap="square">
                  <a:spAutoFit/>
                </a:bodyPr>
                <a:lstStyle/>
                <a:p>
                  <a:pPr>
                    <a:spcBef>
                      <a:spcPct val="50000"/>
                    </a:spcBef>
                  </a:pPr>
                  <a:r>
                    <a:rPr lang="en-US" sz="2400" dirty="0" smtClean="0">
                      <a:solidFill>
                        <a:srgbClr val="FF0000"/>
                      </a:solidFill>
                      <a:latin typeface="Calibri" pitchFamily="34" charset="0"/>
                      <a:ea typeface="Chalkboard" charset="0"/>
                      <a:cs typeface="Chalkboard" charset="0"/>
                      <a:sym typeface="Symbol"/>
                    </a:rPr>
                    <a:t>F</a:t>
                  </a:r>
                  <a:endParaRPr lang="en-US" sz="2400" baseline="-25000" dirty="0" smtClean="0">
                    <a:solidFill>
                      <a:srgbClr val="FF0000"/>
                    </a:solidFill>
                    <a:latin typeface="Calibri" pitchFamily="34" charset="0"/>
                    <a:ea typeface="Chalkboard" charset="0"/>
                    <a:cs typeface="Chalkboard" charset="0"/>
                  </a:endParaRPr>
                </a:p>
              </p:txBody>
            </p:sp>
          </p:grpSp>
          <p:sp>
            <p:nvSpPr>
              <p:cNvPr id="87" name="Text Box 7"/>
              <p:cNvSpPr txBox="1">
                <a:spLocks noChangeArrowheads="1"/>
              </p:cNvSpPr>
              <p:nvPr/>
            </p:nvSpPr>
            <p:spPr bwMode="auto">
              <a:xfrm>
                <a:off x="1685894" y="3200265"/>
                <a:ext cx="221810" cy="461665"/>
              </a:xfrm>
              <a:prstGeom prst="rect">
                <a:avLst/>
              </a:prstGeom>
              <a:noFill/>
              <a:ln w="9525">
                <a:noFill/>
                <a:miter lim="800000"/>
                <a:headEnd/>
                <a:tailEnd/>
              </a:ln>
            </p:spPr>
            <p:txBody>
              <a:bodyPr wrap="square">
                <a:spAutoFit/>
              </a:bodyPr>
              <a:lstStyle/>
              <a:p>
                <a:pPr>
                  <a:spcBef>
                    <a:spcPct val="50000"/>
                  </a:spcBef>
                </a:pPr>
                <a:r>
                  <a:rPr lang="en-US" sz="2400" dirty="0" smtClean="0">
                    <a:latin typeface="Calibri" pitchFamily="34" charset="0"/>
                    <a:ea typeface="Chalkboard" charset="0"/>
                    <a:cs typeface="Chalkboard" charset="0"/>
                    <a:sym typeface="Symbol"/>
                  </a:rPr>
                  <a:t></a:t>
                </a:r>
                <a:endParaRPr lang="en-US" sz="2400" baseline="-25000" dirty="0" smtClean="0">
                  <a:latin typeface="Calibri" pitchFamily="34" charset="0"/>
                  <a:ea typeface="Chalkboard" charset="0"/>
                  <a:cs typeface="Chalkboard" charset="0"/>
                </a:endParaRPr>
              </a:p>
            </p:txBody>
          </p:sp>
          <p:sp>
            <p:nvSpPr>
              <p:cNvPr id="88" name="Text Box 7"/>
              <p:cNvSpPr txBox="1">
                <a:spLocks noChangeArrowheads="1"/>
              </p:cNvSpPr>
              <p:nvPr/>
            </p:nvSpPr>
            <p:spPr bwMode="auto">
              <a:xfrm>
                <a:off x="2699792" y="3140971"/>
                <a:ext cx="221810" cy="461665"/>
              </a:xfrm>
              <a:prstGeom prst="rect">
                <a:avLst/>
              </a:prstGeom>
              <a:noFill/>
              <a:ln w="9525">
                <a:noFill/>
                <a:miter lim="800000"/>
                <a:headEnd/>
                <a:tailEnd/>
              </a:ln>
            </p:spPr>
            <p:txBody>
              <a:bodyPr wrap="square">
                <a:spAutoFit/>
              </a:bodyPr>
              <a:lstStyle/>
              <a:p>
                <a:pPr>
                  <a:spcBef>
                    <a:spcPct val="50000"/>
                  </a:spcBef>
                </a:pPr>
                <a:r>
                  <a:rPr lang="en-US" sz="2400" dirty="0" smtClean="0">
                    <a:latin typeface="Calibri" pitchFamily="34" charset="0"/>
                    <a:ea typeface="Chalkboard" charset="0"/>
                    <a:cs typeface="Chalkboard" charset="0"/>
                    <a:sym typeface="Symbol"/>
                  </a:rPr>
                  <a:t></a:t>
                </a:r>
                <a:endParaRPr lang="en-US" sz="2400" baseline="-25000" dirty="0" smtClean="0">
                  <a:latin typeface="Calibri" pitchFamily="34" charset="0"/>
                  <a:ea typeface="Chalkboard" charset="0"/>
                  <a:cs typeface="Chalkboard" charset="0"/>
                </a:endParaRPr>
              </a:p>
            </p:txBody>
          </p:sp>
          <p:grpSp>
            <p:nvGrpSpPr>
              <p:cNvPr id="90" name="Group 51"/>
              <p:cNvGrpSpPr/>
              <p:nvPr/>
            </p:nvGrpSpPr>
            <p:grpSpPr>
              <a:xfrm>
                <a:off x="2612115" y="3829622"/>
                <a:ext cx="596675" cy="585851"/>
                <a:chOff x="2483768" y="2759728"/>
                <a:chExt cx="1031540" cy="779412"/>
              </a:xfrm>
            </p:grpSpPr>
            <p:pic>
              <p:nvPicPr>
                <p:cNvPr id="91" name="Picture 2"/>
                <p:cNvPicPr>
                  <a:picLocks noChangeAspect="1" noChangeArrowheads="1"/>
                </p:cNvPicPr>
                <p:nvPr/>
              </p:nvPicPr>
              <p:blipFill>
                <a:blip r:embed="rId3" cstate="print"/>
                <a:srcRect/>
                <a:stretch>
                  <a:fillRect/>
                </a:stretch>
              </p:blipFill>
              <p:spPr bwMode="auto">
                <a:xfrm>
                  <a:off x="2483768" y="2759728"/>
                  <a:ext cx="720080" cy="669272"/>
                </a:xfrm>
                <a:prstGeom prst="rect">
                  <a:avLst/>
                </a:prstGeom>
                <a:noFill/>
                <a:ln w="9525">
                  <a:noFill/>
                  <a:miter lim="800000"/>
                  <a:headEnd/>
                  <a:tailEnd/>
                </a:ln>
              </p:spPr>
            </p:pic>
            <p:sp>
              <p:nvSpPr>
                <p:cNvPr id="92" name="Text Box 7"/>
                <p:cNvSpPr txBox="1">
                  <a:spLocks noChangeArrowheads="1"/>
                </p:cNvSpPr>
                <p:nvPr/>
              </p:nvSpPr>
              <p:spPr bwMode="auto">
                <a:xfrm>
                  <a:off x="3131840" y="2924944"/>
                  <a:ext cx="383468" cy="614196"/>
                </a:xfrm>
                <a:prstGeom prst="rect">
                  <a:avLst/>
                </a:prstGeom>
                <a:noFill/>
                <a:ln w="9525">
                  <a:noFill/>
                  <a:miter lim="800000"/>
                  <a:headEnd/>
                  <a:tailEnd/>
                </a:ln>
              </p:spPr>
              <p:txBody>
                <a:bodyPr wrap="square">
                  <a:spAutoFit/>
                </a:bodyPr>
                <a:lstStyle/>
                <a:p>
                  <a:pPr>
                    <a:spcBef>
                      <a:spcPct val="50000"/>
                    </a:spcBef>
                  </a:pPr>
                  <a:r>
                    <a:rPr lang="en-US" sz="2400" dirty="0" smtClean="0">
                      <a:solidFill>
                        <a:srgbClr val="FF0000"/>
                      </a:solidFill>
                      <a:latin typeface="Calibri" pitchFamily="34" charset="0"/>
                      <a:ea typeface="Chalkboard" charset="0"/>
                      <a:cs typeface="Chalkboard" charset="0"/>
                      <a:sym typeface="Symbol"/>
                    </a:rPr>
                    <a:t>F</a:t>
                  </a:r>
                  <a:endParaRPr lang="en-US" sz="2400" baseline="-25000" dirty="0" smtClean="0">
                    <a:solidFill>
                      <a:srgbClr val="FF0000"/>
                    </a:solidFill>
                    <a:latin typeface="Calibri" pitchFamily="34" charset="0"/>
                    <a:ea typeface="Chalkboard" charset="0"/>
                    <a:cs typeface="Chalkboard" charset="0"/>
                  </a:endParaRPr>
                </a:p>
              </p:txBody>
            </p:sp>
          </p:grpSp>
          <p:sp>
            <p:nvSpPr>
              <p:cNvPr id="96" name="Text Box 7"/>
              <p:cNvSpPr txBox="1">
                <a:spLocks noChangeArrowheads="1"/>
              </p:cNvSpPr>
              <p:nvPr/>
            </p:nvSpPr>
            <p:spPr bwMode="auto">
              <a:xfrm>
                <a:off x="179512" y="3275695"/>
                <a:ext cx="537282" cy="400110"/>
              </a:xfrm>
              <a:prstGeom prst="rect">
                <a:avLst/>
              </a:prstGeom>
              <a:noFill/>
              <a:ln w="9525">
                <a:noFill/>
                <a:miter lim="800000"/>
                <a:headEnd/>
                <a:tailEnd/>
              </a:ln>
            </p:spPr>
            <p:txBody>
              <a:bodyPr wrap="square">
                <a:spAutoFit/>
              </a:bodyPr>
              <a:lstStyle/>
              <a:p>
                <a:pPr>
                  <a:spcBef>
                    <a:spcPct val="50000"/>
                  </a:spcBef>
                </a:pPr>
                <a:r>
                  <a:rPr lang="en-US" sz="2000" dirty="0" smtClean="0">
                    <a:latin typeface="Calibri" pitchFamily="34" charset="0"/>
                    <a:ea typeface="Chalkboard" charset="0"/>
                    <a:cs typeface="Chalkboard" charset="0"/>
                    <a:sym typeface="Symbol"/>
                  </a:rPr>
                  <a:t>IV</a:t>
                </a:r>
                <a:endParaRPr lang="en-US" sz="2000" baseline="-25000" dirty="0" smtClean="0">
                  <a:solidFill>
                    <a:srgbClr val="0000FF"/>
                  </a:solidFill>
                  <a:latin typeface="Calibri" pitchFamily="34" charset="0"/>
                  <a:ea typeface="Chalkboard" charset="0"/>
                  <a:cs typeface="Chalkboard" charset="0"/>
                </a:endParaRPr>
              </a:p>
            </p:txBody>
          </p:sp>
          <p:cxnSp>
            <p:nvCxnSpPr>
              <p:cNvPr id="97" name="Straight Arrow Connector 96"/>
              <p:cNvCxnSpPr/>
              <p:nvPr/>
            </p:nvCxnSpPr>
            <p:spPr>
              <a:xfrm>
                <a:off x="698393" y="3356995"/>
                <a:ext cx="106529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459778" y="3683179"/>
                <a:ext cx="7766" cy="89795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Text Box 7"/>
              <p:cNvSpPr txBox="1">
                <a:spLocks noChangeArrowheads="1"/>
              </p:cNvSpPr>
              <p:nvPr/>
            </p:nvSpPr>
            <p:spPr bwMode="auto">
              <a:xfrm>
                <a:off x="1664148" y="4685077"/>
                <a:ext cx="675604" cy="461665"/>
              </a:xfrm>
              <a:prstGeom prst="rect">
                <a:avLst/>
              </a:prstGeom>
              <a:noFill/>
              <a:ln w="9525">
                <a:noFill/>
                <a:miter lim="800000"/>
                <a:headEnd/>
                <a:tailEnd/>
              </a:ln>
            </p:spPr>
            <p:txBody>
              <a:bodyPr wrap="square">
                <a:spAutoFit/>
              </a:bodyPr>
              <a:lstStyle/>
              <a:p>
                <a:pPr>
                  <a:spcBef>
                    <a:spcPct val="50000"/>
                  </a:spcBef>
                </a:pPr>
                <a:r>
                  <a:rPr lang="en-US" sz="2400" dirty="0" smtClean="0">
                    <a:latin typeface="Calibri" pitchFamily="34" charset="0"/>
                    <a:ea typeface="Chalkboard" charset="0"/>
                    <a:cs typeface="Chalkboard" charset="0"/>
                    <a:sym typeface="Symbol"/>
                  </a:rPr>
                  <a:t>c</a:t>
                </a:r>
                <a:r>
                  <a:rPr lang="en-US" sz="2400" baseline="-25000" dirty="0" smtClean="0">
                    <a:latin typeface="Calibri" pitchFamily="34" charset="0"/>
                    <a:ea typeface="Chalkboard" charset="0"/>
                    <a:cs typeface="Chalkboard" charset="0"/>
                    <a:sym typeface="Symbol"/>
                  </a:rPr>
                  <a:t>1</a:t>
                </a:r>
                <a:endParaRPr lang="en-US" sz="2400" baseline="-25000" dirty="0" smtClean="0">
                  <a:solidFill>
                    <a:srgbClr val="0000FF"/>
                  </a:solidFill>
                  <a:latin typeface="Calibri" pitchFamily="34" charset="0"/>
                  <a:ea typeface="Chalkboard" charset="0"/>
                  <a:cs typeface="Chalkboard" charset="0"/>
                </a:endParaRPr>
              </a:p>
            </p:txBody>
          </p:sp>
          <p:sp>
            <p:nvSpPr>
              <p:cNvPr id="100" name="Text Box 7"/>
              <p:cNvSpPr txBox="1">
                <a:spLocks noChangeArrowheads="1"/>
              </p:cNvSpPr>
              <p:nvPr/>
            </p:nvSpPr>
            <p:spPr bwMode="auto">
              <a:xfrm>
                <a:off x="262815" y="4653139"/>
                <a:ext cx="564769" cy="461665"/>
              </a:xfrm>
              <a:prstGeom prst="rect">
                <a:avLst/>
              </a:prstGeom>
              <a:noFill/>
              <a:ln w="9525">
                <a:noFill/>
                <a:miter lim="800000"/>
                <a:headEnd/>
                <a:tailEnd/>
              </a:ln>
            </p:spPr>
            <p:txBody>
              <a:bodyPr wrap="square">
                <a:spAutoFit/>
              </a:bodyPr>
              <a:lstStyle/>
              <a:p>
                <a:pPr>
                  <a:spcBef>
                    <a:spcPct val="50000"/>
                  </a:spcBef>
                </a:pPr>
                <a:r>
                  <a:rPr lang="en-US" sz="2400" dirty="0" smtClean="0">
                    <a:latin typeface="Calibri" pitchFamily="34" charset="0"/>
                    <a:ea typeface="Chalkboard" charset="0"/>
                    <a:cs typeface="Chalkboard" charset="0"/>
                    <a:sym typeface="Symbol"/>
                  </a:rPr>
                  <a:t>c</a:t>
                </a:r>
                <a:r>
                  <a:rPr lang="en-US" sz="2400" baseline="-25000" dirty="0" smtClean="0">
                    <a:latin typeface="Calibri" pitchFamily="34" charset="0"/>
                    <a:ea typeface="Chalkboard" charset="0"/>
                    <a:cs typeface="Chalkboard" charset="0"/>
                    <a:sym typeface="Symbol"/>
                  </a:rPr>
                  <a:t>0</a:t>
                </a:r>
                <a:r>
                  <a:rPr lang="en-US" sz="2400" dirty="0" smtClean="0">
                    <a:latin typeface="Calibri" pitchFamily="34" charset="0"/>
                    <a:ea typeface="Chalkboard" charset="0"/>
                    <a:cs typeface="Chalkboard" charset="0"/>
                    <a:sym typeface="Symbol"/>
                  </a:rPr>
                  <a:t> </a:t>
                </a:r>
                <a:endParaRPr lang="en-US" sz="2400" baseline="-25000" dirty="0" smtClean="0">
                  <a:solidFill>
                    <a:srgbClr val="0000FF"/>
                  </a:solidFill>
                  <a:latin typeface="Calibri" pitchFamily="34" charset="0"/>
                  <a:ea typeface="Chalkboard" charset="0"/>
                  <a:cs typeface="Chalkboard" charset="0"/>
                </a:endParaRPr>
              </a:p>
            </p:txBody>
          </p:sp>
          <p:cxnSp>
            <p:nvCxnSpPr>
              <p:cNvPr id="101" name="Straight Arrow Connector 100"/>
              <p:cNvCxnSpPr/>
              <p:nvPr/>
            </p:nvCxnSpPr>
            <p:spPr>
              <a:xfrm>
                <a:off x="1875936" y="4332684"/>
                <a:ext cx="0" cy="3788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2" name="Group 108"/>
              <p:cNvGrpSpPr/>
              <p:nvPr/>
            </p:nvGrpSpPr>
            <p:grpSpPr>
              <a:xfrm>
                <a:off x="1875936" y="3356995"/>
                <a:ext cx="957989" cy="1192191"/>
                <a:chOff x="2843808" y="2130951"/>
                <a:chExt cx="1656184" cy="1586083"/>
              </a:xfrm>
            </p:grpSpPr>
            <p:cxnSp>
              <p:nvCxnSpPr>
                <p:cNvPr id="103" name="Straight Arrow Connector 102"/>
                <p:cNvCxnSpPr/>
                <p:nvPr/>
              </p:nvCxnSpPr>
              <p:spPr>
                <a:xfrm>
                  <a:off x="2843808" y="3717032"/>
                  <a:ext cx="936104" cy="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3770148" y="2130952"/>
                  <a:ext cx="9764" cy="158608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3779912" y="2130951"/>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6" name="Text Box 7"/>
              <p:cNvSpPr txBox="1">
                <a:spLocks noChangeArrowheads="1"/>
              </p:cNvSpPr>
              <p:nvPr/>
            </p:nvSpPr>
            <p:spPr bwMode="auto">
              <a:xfrm>
                <a:off x="2638281" y="4711561"/>
                <a:ext cx="493559" cy="400110"/>
              </a:xfrm>
              <a:prstGeom prst="rect">
                <a:avLst/>
              </a:prstGeom>
              <a:noFill/>
              <a:ln w="9525">
                <a:noFill/>
                <a:miter lim="800000"/>
                <a:headEnd/>
                <a:tailEnd/>
              </a:ln>
            </p:spPr>
            <p:txBody>
              <a:bodyPr wrap="square">
                <a:spAutoFit/>
              </a:bodyPr>
              <a:lstStyle/>
              <a:p>
                <a:pPr>
                  <a:spcBef>
                    <a:spcPct val="50000"/>
                  </a:spcBef>
                </a:pPr>
                <a:r>
                  <a:rPr lang="en-US" sz="2000" dirty="0" smtClean="0">
                    <a:latin typeface="Calibri" pitchFamily="34" charset="0"/>
                    <a:ea typeface="Chalkboard" charset="0"/>
                    <a:cs typeface="Chalkboard" charset="0"/>
                    <a:sym typeface="Symbol"/>
                  </a:rPr>
                  <a:t>c</a:t>
                </a:r>
                <a:r>
                  <a:rPr lang="en-US" sz="2000" baseline="-25000" dirty="0" smtClean="0">
                    <a:latin typeface="Calibri" pitchFamily="34" charset="0"/>
                    <a:ea typeface="Chalkboard" charset="0"/>
                    <a:cs typeface="Chalkboard" charset="0"/>
                    <a:sym typeface="Symbol"/>
                  </a:rPr>
                  <a:t>2</a:t>
                </a:r>
                <a:endParaRPr lang="en-US" sz="2000" baseline="-25000" dirty="0" smtClean="0">
                  <a:solidFill>
                    <a:srgbClr val="0000FF"/>
                  </a:solidFill>
                  <a:latin typeface="Calibri" pitchFamily="34" charset="0"/>
                  <a:ea typeface="Chalkboard" charset="0"/>
                  <a:cs typeface="Chalkboard" charset="0"/>
                </a:endParaRPr>
              </a:p>
            </p:txBody>
          </p:sp>
          <p:cxnSp>
            <p:nvCxnSpPr>
              <p:cNvPr id="107" name="Straight Arrow Connector 106"/>
              <p:cNvCxnSpPr/>
              <p:nvPr/>
            </p:nvCxnSpPr>
            <p:spPr>
              <a:xfrm>
                <a:off x="2833925" y="4332684"/>
                <a:ext cx="0" cy="3788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11" name="Picture 2" descr="https://encrypted-tbn0.gstatic.com/images?q=tbn:ANd9GcQxHMoOydLUvL6F7c-Mbo5t85iqunS-YHMpPEE4HWBwac4Fq-lc8A"/>
              <p:cNvPicPr>
                <a:picLocks noChangeAspect="1" noChangeArrowheads="1"/>
              </p:cNvPicPr>
              <p:nvPr/>
            </p:nvPicPr>
            <p:blipFill>
              <a:blip r:embed="rId4" cstate="print"/>
              <a:srcRect/>
              <a:stretch>
                <a:fillRect/>
              </a:stretch>
            </p:blipFill>
            <p:spPr bwMode="auto">
              <a:xfrm>
                <a:off x="35496" y="2707968"/>
                <a:ext cx="333213" cy="433003"/>
              </a:xfrm>
              <a:prstGeom prst="rect">
                <a:avLst/>
              </a:prstGeom>
              <a:noFill/>
            </p:spPr>
          </p:pic>
          <p:cxnSp>
            <p:nvCxnSpPr>
              <p:cNvPr id="112" name="Straight Arrow Connector 111"/>
              <p:cNvCxnSpPr/>
              <p:nvPr/>
            </p:nvCxnSpPr>
            <p:spPr>
              <a:xfrm>
                <a:off x="1907704" y="2996955"/>
                <a:ext cx="0" cy="2880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1907704" y="3501011"/>
                <a:ext cx="0" cy="2880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2915816" y="2996955"/>
                <a:ext cx="0" cy="2880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2915816" y="3429003"/>
                <a:ext cx="0" cy="4320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25" name="Straight Connector 124"/>
            <p:cNvCxnSpPr/>
            <p:nvPr/>
          </p:nvCxnSpPr>
          <p:spPr>
            <a:xfrm>
              <a:off x="899592" y="3645024"/>
              <a:ext cx="1800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0" name="Text Box 7"/>
          <p:cNvSpPr txBox="1">
            <a:spLocks noChangeArrowheads="1"/>
          </p:cNvSpPr>
          <p:nvPr/>
        </p:nvSpPr>
        <p:spPr bwMode="auto">
          <a:xfrm>
            <a:off x="5590608" y="2483604"/>
            <a:ext cx="1861711" cy="400110"/>
          </a:xfrm>
          <a:prstGeom prst="rect">
            <a:avLst/>
          </a:prstGeom>
          <a:noFill/>
          <a:ln w="9525">
            <a:noFill/>
            <a:miter lim="800000"/>
            <a:headEnd/>
            <a:tailEnd/>
          </a:ln>
        </p:spPr>
        <p:txBody>
          <a:bodyPr wrap="square">
            <a:spAutoFit/>
          </a:bodyPr>
          <a:lstStyle/>
          <a:p>
            <a:pPr>
              <a:spcBef>
                <a:spcPct val="50000"/>
              </a:spcBef>
            </a:pPr>
            <a:r>
              <a:rPr lang="en-US" sz="2000" dirty="0" smtClean="0">
                <a:latin typeface="Calibri" pitchFamily="34" charset="0"/>
                <a:ea typeface="Chalkboard" charset="0"/>
                <a:cs typeface="Chalkboard" charset="0"/>
                <a:sym typeface="Symbol"/>
              </a:rPr>
              <a:t>m</a:t>
            </a:r>
            <a:r>
              <a:rPr lang="en-US" sz="2000" baseline="-25000" dirty="0" smtClean="0">
                <a:latin typeface="Calibri" pitchFamily="34" charset="0"/>
                <a:ea typeface="Chalkboard" charset="0"/>
                <a:cs typeface="Chalkboard" charset="0"/>
                <a:sym typeface="Symbol"/>
              </a:rPr>
              <a:t>2</a:t>
            </a:r>
            <a:r>
              <a:rPr lang="en-US" sz="2000" dirty="0" smtClean="0">
                <a:latin typeface="Calibri" pitchFamily="34" charset="0"/>
                <a:ea typeface="Chalkboard" charset="0"/>
                <a:cs typeface="Chalkboard" charset="0"/>
                <a:sym typeface="Symbol"/>
              </a:rPr>
              <a:t> = F</a:t>
            </a:r>
            <a:r>
              <a:rPr lang="en-US" sz="2000" baseline="30000" dirty="0" smtClean="0">
                <a:latin typeface="Calibri" pitchFamily="34" charset="0"/>
                <a:ea typeface="Chalkboard" charset="0"/>
                <a:cs typeface="Chalkboard" charset="0"/>
                <a:sym typeface="Symbol"/>
              </a:rPr>
              <a:t>-1</a:t>
            </a:r>
            <a:r>
              <a:rPr lang="en-US" sz="2000" dirty="0" smtClean="0">
                <a:latin typeface="Calibri" pitchFamily="34" charset="0"/>
                <a:ea typeface="Chalkboard" charset="0"/>
                <a:cs typeface="Chalkboard" charset="0"/>
                <a:sym typeface="Symbol"/>
              </a:rPr>
              <a:t>(c</a:t>
            </a:r>
            <a:r>
              <a:rPr lang="en-US" sz="2000" baseline="-25000" dirty="0" smtClean="0">
                <a:latin typeface="Calibri" pitchFamily="34" charset="0"/>
                <a:ea typeface="Chalkboard" charset="0"/>
                <a:cs typeface="Chalkboard" charset="0"/>
                <a:sym typeface="Symbol"/>
              </a:rPr>
              <a:t>2</a:t>
            </a:r>
            <a:r>
              <a:rPr lang="en-US" sz="2000" dirty="0" smtClean="0">
                <a:latin typeface="Calibri" pitchFamily="34" charset="0"/>
                <a:ea typeface="Chalkboard" charset="0"/>
                <a:cs typeface="Chalkboard" charset="0"/>
                <a:sym typeface="Symbol"/>
              </a:rPr>
              <a:t>)  c</a:t>
            </a:r>
            <a:r>
              <a:rPr lang="en-US" sz="2000" baseline="-25000" dirty="0" smtClean="0">
                <a:latin typeface="Calibri" pitchFamily="34" charset="0"/>
                <a:ea typeface="Chalkboard" charset="0"/>
                <a:cs typeface="Chalkboard" charset="0"/>
                <a:sym typeface="Symbol"/>
              </a:rPr>
              <a:t>1</a:t>
            </a:r>
            <a:endParaRPr lang="en-US" sz="2000" baseline="-25000" dirty="0" smtClean="0">
              <a:solidFill>
                <a:srgbClr val="0000FF"/>
              </a:solidFill>
              <a:latin typeface="Calibri" pitchFamily="34" charset="0"/>
              <a:ea typeface="Chalkboard" charset="0"/>
              <a:cs typeface="Chalkboard" charset="0"/>
            </a:endParaRPr>
          </a:p>
        </p:txBody>
      </p:sp>
      <p:sp>
        <p:nvSpPr>
          <p:cNvPr id="171" name="Text Box 7"/>
          <p:cNvSpPr txBox="1">
            <a:spLocks noChangeArrowheads="1"/>
          </p:cNvSpPr>
          <p:nvPr/>
        </p:nvSpPr>
        <p:spPr bwMode="auto">
          <a:xfrm>
            <a:off x="5580112" y="2915652"/>
            <a:ext cx="1944216" cy="400110"/>
          </a:xfrm>
          <a:prstGeom prst="rect">
            <a:avLst/>
          </a:prstGeom>
          <a:noFill/>
          <a:ln w="9525">
            <a:noFill/>
            <a:miter lim="800000"/>
            <a:headEnd/>
            <a:tailEnd/>
          </a:ln>
        </p:spPr>
        <p:txBody>
          <a:bodyPr wrap="square">
            <a:spAutoFit/>
          </a:bodyPr>
          <a:lstStyle/>
          <a:p>
            <a:pPr>
              <a:spcBef>
                <a:spcPct val="50000"/>
              </a:spcBef>
            </a:pPr>
            <a:r>
              <a:rPr lang="en-US" sz="2000" dirty="0" smtClean="0">
                <a:latin typeface="Calibri" pitchFamily="34" charset="0"/>
                <a:ea typeface="Chalkboard" charset="0"/>
                <a:cs typeface="Chalkboard" charset="0"/>
                <a:sym typeface="Symbol"/>
              </a:rPr>
              <a:t>m</a:t>
            </a:r>
            <a:r>
              <a:rPr lang="en-US" sz="2000" baseline="-25000" dirty="0" smtClean="0">
                <a:latin typeface="Calibri" pitchFamily="34" charset="0"/>
                <a:ea typeface="Chalkboard" charset="0"/>
                <a:cs typeface="Chalkboard" charset="0"/>
                <a:sym typeface="Symbol"/>
              </a:rPr>
              <a:t>1</a:t>
            </a:r>
            <a:r>
              <a:rPr lang="en-US" sz="2000" dirty="0" smtClean="0">
                <a:latin typeface="Calibri" pitchFamily="34" charset="0"/>
                <a:ea typeface="Chalkboard" charset="0"/>
                <a:cs typeface="Chalkboard" charset="0"/>
                <a:sym typeface="Symbol"/>
              </a:rPr>
              <a:t> = F</a:t>
            </a:r>
            <a:r>
              <a:rPr lang="en-US" sz="2000" baseline="30000" dirty="0" smtClean="0">
                <a:latin typeface="Calibri" pitchFamily="34" charset="0"/>
                <a:ea typeface="Chalkboard" charset="0"/>
                <a:cs typeface="Chalkboard" charset="0"/>
                <a:sym typeface="Symbol"/>
              </a:rPr>
              <a:t>-1</a:t>
            </a:r>
            <a:r>
              <a:rPr lang="en-US" sz="2000" dirty="0" smtClean="0">
                <a:latin typeface="Calibri" pitchFamily="34" charset="0"/>
                <a:ea typeface="Chalkboard" charset="0"/>
                <a:cs typeface="Chalkboard" charset="0"/>
                <a:sym typeface="Symbol"/>
              </a:rPr>
              <a:t>(c</a:t>
            </a:r>
            <a:r>
              <a:rPr lang="en-US" sz="2000" baseline="-25000" dirty="0" smtClean="0">
                <a:latin typeface="Calibri" pitchFamily="34" charset="0"/>
                <a:ea typeface="Chalkboard" charset="0"/>
                <a:cs typeface="Chalkboard" charset="0"/>
                <a:sym typeface="Symbol"/>
              </a:rPr>
              <a:t>1</a:t>
            </a:r>
            <a:r>
              <a:rPr lang="en-US" sz="2000" dirty="0" smtClean="0">
                <a:latin typeface="Calibri" pitchFamily="34" charset="0"/>
                <a:ea typeface="Chalkboard" charset="0"/>
                <a:cs typeface="Chalkboard" charset="0"/>
                <a:sym typeface="Symbol"/>
              </a:rPr>
              <a:t>)  c</a:t>
            </a:r>
            <a:r>
              <a:rPr lang="en-US" sz="2000" baseline="-25000" dirty="0" smtClean="0">
                <a:latin typeface="Calibri" pitchFamily="34" charset="0"/>
                <a:ea typeface="Chalkboard" charset="0"/>
                <a:cs typeface="Chalkboard" charset="0"/>
                <a:sym typeface="Symbol"/>
              </a:rPr>
              <a:t>0</a:t>
            </a:r>
            <a:endParaRPr lang="en-US" sz="2000" baseline="-25000" dirty="0" smtClean="0">
              <a:solidFill>
                <a:srgbClr val="0000FF"/>
              </a:solidFill>
              <a:latin typeface="Calibri" pitchFamily="34" charset="0"/>
              <a:ea typeface="Chalkboard" charset="0"/>
              <a:cs typeface="Chalkboard" charset="0"/>
            </a:endParaRPr>
          </a:p>
        </p:txBody>
      </p:sp>
      <p:sp>
        <p:nvSpPr>
          <p:cNvPr id="173" name="Text Box 7"/>
          <p:cNvSpPr txBox="1">
            <a:spLocks noChangeArrowheads="1"/>
          </p:cNvSpPr>
          <p:nvPr/>
        </p:nvSpPr>
        <p:spPr bwMode="auto">
          <a:xfrm>
            <a:off x="5436096" y="3617773"/>
            <a:ext cx="2952328" cy="461665"/>
          </a:xfrm>
          <a:prstGeom prst="rect">
            <a:avLst/>
          </a:prstGeom>
          <a:solidFill>
            <a:srgbClr val="CCFFCC"/>
          </a:solidFill>
          <a:ln w="9525">
            <a:noFill/>
            <a:miter lim="800000"/>
            <a:headEnd/>
            <a:tailEnd/>
          </a:ln>
        </p:spPr>
        <p:txBody>
          <a:bodyPr wrap="square">
            <a:spAutoFit/>
          </a:bodyPr>
          <a:lstStyle/>
          <a:p>
            <a:pPr>
              <a:spcBef>
                <a:spcPct val="50000"/>
              </a:spcBef>
            </a:pPr>
            <a:r>
              <a:rPr lang="en-US" sz="2400" dirty="0" smtClean="0">
                <a:latin typeface="Calibri" pitchFamily="34" charset="0"/>
                <a:ea typeface="Chalkboard" charset="0"/>
                <a:cs typeface="Chalkboard" charset="0"/>
                <a:sym typeface="Symbol"/>
              </a:rPr>
              <a:t>But what if </a:t>
            </a:r>
            <a:r>
              <a:rPr lang="en-US" sz="2400" dirty="0" smtClean="0">
                <a:solidFill>
                  <a:srgbClr val="0000FF"/>
                </a:solidFill>
                <a:latin typeface="Calibri" pitchFamily="34" charset="0"/>
                <a:ea typeface="Chalkboard" charset="0"/>
                <a:cs typeface="Chalkboard" charset="0"/>
                <a:sym typeface="Symbol"/>
              </a:rPr>
              <a:t>|m|  l L</a:t>
            </a:r>
            <a:r>
              <a:rPr lang="en-US" sz="2400" dirty="0">
                <a:latin typeface="Calibri" pitchFamily="34" charset="0"/>
                <a:ea typeface="Chalkboard" charset="0"/>
                <a:cs typeface="Chalkboard" charset="0"/>
                <a:sym typeface="Symbol"/>
              </a:rPr>
              <a:t>?</a:t>
            </a:r>
            <a:endParaRPr lang="en-US" sz="2400" baseline="-25000" dirty="0" smtClean="0">
              <a:solidFill>
                <a:srgbClr val="0000FF"/>
              </a:solidFill>
              <a:latin typeface="Calibri" pitchFamily="34" charset="0"/>
              <a:ea typeface="Chalkboard" charset="0"/>
              <a:cs typeface="Chalkboard" charset="0"/>
            </a:endParaRPr>
          </a:p>
        </p:txBody>
      </p:sp>
      <p:sp>
        <p:nvSpPr>
          <p:cNvPr id="174" name="Text Box 7"/>
          <p:cNvSpPr txBox="1">
            <a:spLocks noChangeArrowheads="1"/>
          </p:cNvSpPr>
          <p:nvPr/>
        </p:nvSpPr>
        <p:spPr bwMode="auto">
          <a:xfrm>
            <a:off x="0" y="4890646"/>
            <a:ext cx="5112568" cy="369332"/>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dirty="0" smtClean="0">
                <a:solidFill>
                  <a:srgbClr val="FF0000"/>
                </a:solidFill>
                <a:latin typeface="Calibri" pitchFamily="34" charset="0"/>
                <a:ea typeface="Chalkboard" charset="0"/>
                <a:cs typeface="Chalkboard" charset="0"/>
                <a:sym typeface="Symbol"/>
              </a:rPr>
              <a:t>PKCS#5 padding </a:t>
            </a:r>
            <a:r>
              <a:rPr lang="en-US" dirty="0" smtClean="0">
                <a:latin typeface="Calibri" pitchFamily="34" charset="0"/>
                <a:ea typeface="Chalkboard" charset="0"/>
                <a:cs typeface="Chalkboard" charset="0"/>
                <a:sym typeface="Symbol"/>
              </a:rPr>
              <a:t>--- a popular padding</a:t>
            </a:r>
            <a:endParaRPr lang="en-US" baseline="-25000" dirty="0" smtClean="0">
              <a:solidFill>
                <a:srgbClr val="0000FF"/>
              </a:solidFill>
              <a:latin typeface="Calibri" pitchFamily="34" charset="0"/>
              <a:ea typeface="Chalkboard" charset="0"/>
              <a:cs typeface="Chalkboard" charset="0"/>
            </a:endParaRPr>
          </a:p>
        </p:txBody>
      </p:sp>
      <p:sp>
        <p:nvSpPr>
          <p:cNvPr id="175" name="Text Box 7"/>
          <p:cNvSpPr txBox="1">
            <a:spLocks noChangeArrowheads="1"/>
          </p:cNvSpPr>
          <p:nvPr/>
        </p:nvSpPr>
        <p:spPr bwMode="auto">
          <a:xfrm>
            <a:off x="107504" y="5221650"/>
            <a:ext cx="8784976" cy="646331"/>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 &gt;&gt; Let </a:t>
            </a:r>
            <a:r>
              <a:rPr lang="en-US" dirty="0" smtClean="0">
                <a:solidFill>
                  <a:srgbClr val="FF0000"/>
                </a:solidFill>
                <a:latin typeface="Calibri" pitchFamily="34" charset="0"/>
                <a:ea typeface="Chalkboard" charset="0"/>
                <a:cs typeface="Chalkboard" charset="0"/>
                <a:sym typeface="Symbol"/>
              </a:rPr>
              <a:t>b be the number of bytes</a:t>
            </a:r>
            <a:r>
              <a:rPr lang="en-US" dirty="0" smtClean="0">
                <a:latin typeface="Calibri" pitchFamily="34" charset="0"/>
                <a:ea typeface="Chalkboard" charset="0"/>
                <a:cs typeface="Chalkboard" charset="0"/>
                <a:sym typeface="Symbol"/>
              </a:rPr>
              <a:t> need to be appended in the last block of m to make its length L bytes</a:t>
            </a:r>
            <a:endParaRPr lang="en-US" baseline="-25000" dirty="0" smtClean="0">
              <a:solidFill>
                <a:srgbClr val="0000FF"/>
              </a:solidFill>
              <a:latin typeface="Calibri" pitchFamily="34" charset="0"/>
              <a:ea typeface="Chalkboard" charset="0"/>
              <a:cs typeface="Chalkboard" charset="0"/>
            </a:endParaRPr>
          </a:p>
        </p:txBody>
      </p:sp>
      <p:sp>
        <p:nvSpPr>
          <p:cNvPr id="176" name="Text Box 7"/>
          <p:cNvSpPr txBox="1">
            <a:spLocks noChangeArrowheads="1"/>
          </p:cNvSpPr>
          <p:nvPr/>
        </p:nvSpPr>
        <p:spPr bwMode="auto">
          <a:xfrm>
            <a:off x="2564160" y="5466710"/>
            <a:ext cx="2079848" cy="369332"/>
          </a:xfrm>
          <a:prstGeom prst="rect">
            <a:avLst/>
          </a:prstGeom>
          <a:noFill/>
          <a:ln w="9525">
            <a:noFill/>
            <a:miter lim="800000"/>
            <a:headEnd/>
            <a:tailEnd/>
          </a:ln>
        </p:spPr>
        <p:txBody>
          <a:bodyPr wrap="square">
            <a:spAutoFit/>
          </a:bodyPr>
          <a:lstStyle/>
          <a:p>
            <a:pPr marL="285750" indent="-285750">
              <a:spcBef>
                <a:spcPct val="50000"/>
              </a:spcBef>
            </a:pPr>
            <a:r>
              <a:rPr lang="en-US" dirty="0" smtClean="0">
                <a:latin typeface="Calibri" pitchFamily="34" charset="0"/>
                <a:ea typeface="Chalkboard" charset="0"/>
                <a:cs typeface="Chalkboard" charset="0"/>
                <a:sym typeface="Symbol"/>
              </a:rPr>
              <a:t>--- </a:t>
            </a:r>
            <a:r>
              <a:rPr lang="en-US" dirty="0" smtClean="0">
                <a:solidFill>
                  <a:srgbClr val="0000FF"/>
                </a:solidFill>
                <a:latin typeface="Calibri" pitchFamily="34" charset="0"/>
                <a:ea typeface="Chalkboard" charset="0"/>
                <a:cs typeface="Chalkboard" charset="0"/>
                <a:sym typeface="Symbol"/>
              </a:rPr>
              <a:t>1  b  L</a:t>
            </a:r>
            <a:endParaRPr lang="en-US" baseline="-25000" dirty="0" smtClean="0">
              <a:solidFill>
                <a:srgbClr val="0000FF"/>
              </a:solidFill>
              <a:latin typeface="Calibri" pitchFamily="34" charset="0"/>
              <a:ea typeface="Chalkboard" charset="0"/>
              <a:cs typeface="Chalkboard" charset="0"/>
            </a:endParaRPr>
          </a:p>
        </p:txBody>
      </p:sp>
      <p:sp>
        <p:nvSpPr>
          <p:cNvPr id="178" name="Text Box 7"/>
          <p:cNvSpPr txBox="1">
            <a:spLocks noChangeArrowheads="1"/>
          </p:cNvSpPr>
          <p:nvPr/>
        </p:nvSpPr>
        <p:spPr bwMode="auto">
          <a:xfrm>
            <a:off x="179512" y="5733256"/>
            <a:ext cx="9073008" cy="369332"/>
          </a:xfrm>
          <a:prstGeom prst="rect">
            <a:avLst/>
          </a:prstGeom>
          <a:noFill/>
          <a:ln w="9525">
            <a:noFill/>
            <a:miter lim="800000"/>
            <a:headEnd/>
            <a:tailEnd/>
          </a:ln>
        </p:spPr>
        <p:txBody>
          <a:bodyPr wrap="square">
            <a:spAutoFit/>
          </a:bodyPr>
          <a:lstStyle/>
          <a:p>
            <a:pPr>
              <a:spcBef>
                <a:spcPct val="50000"/>
              </a:spcBef>
            </a:pPr>
            <a:r>
              <a:rPr lang="en-US" dirty="0" smtClean="0">
                <a:solidFill>
                  <a:srgbClr val="FF0000"/>
                </a:solidFill>
                <a:latin typeface="Calibri" pitchFamily="34" charset="0"/>
                <a:ea typeface="Chalkboard" charset="0"/>
                <a:cs typeface="Chalkboard" charset="0"/>
                <a:sym typeface="Symbol"/>
              </a:rPr>
              <a:t>&gt;&gt; Append b bytes to the last block of m</a:t>
            </a:r>
            <a:r>
              <a:rPr lang="en-US" dirty="0" smtClean="0">
                <a:latin typeface="Calibri" pitchFamily="34" charset="0"/>
                <a:ea typeface="Chalkboard" charset="0"/>
                <a:cs typeface="Chalkboard" charset="0"/>
                <a:sym typeface="Symbol"/>
              </a:rPr>
              <a:t>, each of them representing the </a:t>
            </a:r>
            <a:r>
              <a:rPr lang="en-US" dirty="0" smtClean="0">
                <a:solidFill>
                  <a:srgbClr val="FF0000"/>
                </a:solidFill>
                <a:latin typeface="Calibri" pitchFamily="34" charset="0"/>
                <a:ea typeface="Chalkboard" charset="0"/>
                <a:cs typeface="Chalkboard" charset="0"/>
                <a:sym typeface="Symbol"/>
              </a:rPr>
              <a:t>integer value b</a:t>
            </a:r>
            <a:endParaRPr lang="en-US" baseline="-25000" dirty="0" smtClean="0">
              <a:solidFill>
                <a:srgbClr val="FF0000"/>
              </a:solidFill>
              <a:latin typeface="Calibri" pitchFamily="34" charset="0"/>
              <a:ea typeface="Chalkboard" charset="0"/>
              <a:cs typeface="Chalkboard" charset="0"/>
            </a:endParaRPr>
          </a:p>
        </p:txBody>
      </p:sp>
      <p:sp>
        <p:nvSpPr>
          <p:cNvPr id="7" name="Rectangle 6"/>
          <p:cNvSpPr/>
          <p:nvPr/>
        </p:nvSpPr>
        <p:spPr>
          <a:xfrm>
            <a:off x="1865471" y="1835532"/>
            <a:ext cx="1308500" cy="400110"/>
          </a:xfrm>
          <a:prstGeom prst="rect">
            <a:avLst/>
          </a:prstGeom>
          <a:solidFill>
            <a:srgbClr val="FFFF00"/>
          </a:solidFill>
          <a:ln>
            <a:solidFill>
              <a:schemeClr val="tx1"/>
            </a:solidFill>
          </a:ln>
        </p:spPr>
        <p:txBody>
          <a:bodyPr wrap="none">
            <a:spAutoFit/>
          </a:bodyPr>
          <a:lstStyle/>
          <a:p>
            <a:r>
              <a:rPr lang="en-US" sz="2000" dirty="0" smtClean="0">
                <a:latin typeface="Calibri" pitchFamily="34" charset="0"/>
                <a:ea typeface="Chalkboard" charset="0"/>
                <a:cs typeface="Chalkboard" charset="0"/>
                <a:sym typeface="Symbol"/>
              </a:rPr>
              <a:t>Encryption</a:t>
            </a:r>
            <a:endParaRPr lang="en-US" sz="2000" dirty="0">
              <a:latin typeface="Calibri" pitchFamily="34" charset="0"/>
              <a:ea typeface="Chalkboard" charset="0"/>
              <a:cs typeface="Chalkboard" charset="0"/>
            </a:endParaRPr>
          </a:p>
        </p:txBody>
      </p:sp>
      <p:sp>
        <p:nvSpPr>
          <p:cNvPr id="67" name="Rectangle 66"/>
          <p:cNvSpPr/>
          <p:nvPr/>
        </p:nvSpPr>
        <p:spPr>
          <a:xfrm>
            <a:off x="6301902" y="1835532"/>
            <a:ext cx="1334148" cy="400110"/>
          </a:xfrm>
          <a:prstGeom prst="rect">
            <a:avLst/>
          </a:prstGeom>
          <a:solidFill>
            <a:srgbClr val="FFFF00"/>
          </a:solidFill>
          <a:ln>
            <a:solidFill>
              <a:schemeClr val="tx1"/>
            </a:solidFill>
          </a:ln>
        </p:spPr>
        <p:txBody>
          <a:bodyPr wrap="none">
            <a:spAutoFit/>
          </a:bodyPr>
          <a:lstStyle/>
          <a:p>
            <a:r>
              <a:rPr lang="en-US" sz="2000" dirty="0" smtClean="0">
                <a:latin typeface="Calibri" pitchFamily="34" charset="0"/>
                <a:ea typeface="Chalkboard" charset="0"/>
                <a:cs typeface="Chalkboard" charset="0"/>
                <a:sym typeface="Symbol"/>
              </a:rPr>
              <a:t>Decryption</a:t>
            </a:r>
            <a:endParaRPr lang="en-US" sz="2000" dirty="0">
              <a:latin typeface="Calibri" pitchFamily="34" charset="0"/>
              <a:ea typeface="Chalkboard" charset="0"/>
              <a:cs typeface="Chalkboard" charset="0"/>
            </a:endParaRPr>
          </a:p>
        </p:txBody>
      </p:sp>
      <p:grpSp>
        <p:nvGrpSpPr>
          <p:cNvPr id="9" name="Group 8"/>
          <p:cNvGrpSpPr/>
          <p:nvPr/>
        </p:nvGrpSpPr>
        <p:grpSpPr>
          <a:xfrm>
            <a:off x="0" y="1772816"/>
            <a:ext cx="9180512" cy="3096344"/>
            <a:chOff x="0" y="2132856"/>
            <a:chExt cx="9180512" cy="3096344"/>
          </a:xfrm>
        </p:grpSpPr>
        <p:cxnSp>
          <p:nvCxnSpPr>
            <p:cNvPr id="60" name="Straight Connector 59"/>
            <p:cNvCxnSpPr/>
            <p:nvPr/>
          </p:nvCxnSpPr>
          <p:spPr>
            <a:xfrm>
              <a:off x="4860032" y="2132856"/>
              <a:ext cx="0" cy="3096344"/>
            </a:xfrm>
            <a:prstGeom prst="line">
              <a:avLst/>
            </a:prstGeom>
          </p:spPr>
          <p:style>
            <a:lnRef idx="2">
              <a:schemeClr val="accent6"/>
            </a:lnRef>
            <a:fillRef idx="0">
              <a:schemeClr val="accent6"/>
            </a:fillRef>
            <a:effectRef idx="1">
              <a:schemeClr val="accent6"/>
            </a:effectRef>
            <a:fontRef idx="minor">
              <a:schemeClr val="tx1"/>
            </a:fontRef>
          </p:style>
        </p:cxnSp>
        <p:cxnSp>
          <p:nvCxnSpPr>
            <p:cNvPr id="70" name="Straight Connector 69"/>
            <p:cNvCxnSpPr/>
            <p:nvPr/>
          </p:nvCxnSpPr>
          <p:spPr>
            <a:xfrm>
              <a:off x="0" y="2132856"/>
              <a:ext cx="9144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73" name="Straight Connector 72"/>
            <p:cNvCxnSpPr/>
            <p:nvPr/>
          </p:nvCxnSpPr>
          <p:spPr>
            <a:xfrm>
              <a:off x="0" y="5229200"/>
              <a:ext cx="9180512" cy="0"/>
            </a:xfrm>
            <a:prstGeom prst="line">
              <a:avLst/>
            </a:prstGeom>
          </p:spPr>
          <p:style>
            <a:lnRef idx="2">
              <a:schemeClr val="accent2"/>
            </a:lnRef>
            <a:fillRef idx="0">
              <a:schemeClr val="accent2"/>
            </a:fillRef>
            <a:effectRef idx="1">
              <a:schemeClr val="accent2"/>
            </a:effectRef>
            <a:fontRef idx="minor">
              <a:schemeClr val="tx1"/>
            </a:fontRef>
          </p:style>
        </p:cxnSp>
      </p:grpSp>
      <p:sp>
        <p:nvSpPr>
          <p:cNvPr id="2" name="日期占位符 1"/>
          <p:cNvSpPr>
            <a:spLocks noGrp="1"/>
          </p:cNvSpPr>
          <p:nvPr>
            <p:ph type="dt" sz="half" idx="10"/>
          </p:nvPr>
        </p:nvSpPr>
        <p:spPr/>
        <p:txBody>
          <a:bodyPr/>
          <a:lstStyle/>
          <a:p>
            <a:pPr>
              <a:defRPr/>
            </a:pPr>
            <a:r>
              <a:rPr lang="en-US" altLang="zh-CN" sz="1100" smtClean="0">
                <a:solidFill>
                  <a:schemeClr val="bg1">
                    <a:lumMod val="50000"/>
                  </a:schemeClr>
                </a:solidFill>
              </a:rPr>
              <a:t>Thur, 11/10/2018</a:t>
            </a:r>
            <a:endParaRPr lang="en-US" sz="1100" dirty="0">
              <a:solidFill>
                <a:schemeClr val="bg1">
                  <a:lumMod val="50000"/>
                </a:schemeClr>
              </a:solidFill>
            </a:endParaRPr>
          </a:p>
        </p:txBody>
      </p:sp>
      <p:sp>
        <p:nvSpPr>
          <p:cNvPr id="3" name="页脚占位符 2"/>
          <p:cNvSpPr>
            <a:spLocks noGrp="1"/>
          </p:cNvSpPr>
          <p:nvPr>
            <p:ph type="ftr" sz="quarter" idx="11"/>
          </p:nvPr>
        </p:nvSpPr>
        <p:spPr/>
        <p:txBody>
          <a:bodyPr/>
          <a:lstStyle/>
          <a:p>
            <a:pPr>
              <a:defRPr/>
            </a:pPr>
            <a:r>
              <a:rPr lang="en-US" sz="1100" smtClean="0">
                <a:solidFill>
                  <a:schemeClr val="bg1">
                    <a:lumMod val="50000"/>
                  </a:schemeClr>
                </a:solidFill>
              </a:rPr>
              <a:t>S8101034Q-Modern Cryptography-Lect9</a:t>
            </a:r>
            <a:endParaRPr lang="en-US" sz="1100" dirty="0">
              <a:solidFill>
                <a:schemeClr val="bg1">
                  <a:lumMod val="50000"/>
                </a:schemeClr>
              </a:solidFill>
            </a:endParaRPr>
          </a:p>
        </p:txBody>
      </p:sp>
      <p:sp>
        <p:nvSpPr>
          <p:cNvPr id="4" name="灯片编号占位符 3"/>
          <p:cNvSpPr>
            <a:spLocks noGrp="1"/>
          </p:cNvSpPr>
          <p:nvPr>
            <p:ph type="sldNum" sz="quarter" idx="12"/>
          </p:nvPr>
        </p:nvSpPr>
        <p:spPr/>
        <p:txBody>
          <a:bodyPr/>
          <a:lstStyle/>
          <a:p>
            <a:pPr>
              <a:defRPr/>
            </a:pPr>
            <a:fld id="{A210B1BB-E12E-441C-BC6A-ECF78AA782CB}" type="slidenum">
              <a:rPr lang="en-US" sz="1100" smtClean="0">
                <a:solidFill>
                  <a:schemeClr val="bg1">
                    <a:lumMod val="50000"/>
                  </a:schemeClr>
                </a:solidFill>
              </a:rPr>
              <a:pPr>
                <a:defRPr/>
              </a:pPr>
              <a:t>10</a:t>
            </a:fld>
            <a:endParaRPr lang="en-US" sz="1100" dirty="0">
              <a:solidFill>
                <a:schemeClr val="bg1">
                  <a:lumMod val="50000"/>
                </a:schemeClr>
              </a:solidFill>
            </a:endParaRPr>
          </a:p>
        </p:txBody>
      </p:sp>
      <p:sp>
        <p:nvSpPr>
          <p:cNvPr id="5" name="文本框 4"/>
          <p:cNvSpPr txBox="1"/>
          <p:nvPr/>
        </p:nvSpPr>
        <p:spPr>
          <a:xfrm>
            <a:off x="2240352" y="6076314"/>
            <a:ext cx="635110" cy="369332"/>
          </a:xfrm>
          <a:prstGeom prst="rect">
            <a:avLst/>
          </a:prstGeom>
          <a:noFill/>
        </p:spPr>
        <p:txBody>
          <a:bodyPr wrap="none" rtlCol="0">
            <a:spAutoFit/>
          </a:bodyPr>
          <a:lstStyle/>
          <a:p>
            <a:r>
              <a:rPr lang="en-US" altLang="zh-CN" dirty="0" smtClean="0">
                <a:latin typeface="Calibri" pitchFamily="34" charset="0"/>
              </a:rPr>
              <a:t>0x01</a:t>
            </a:r>
            <a:endParaRPr lang="zh-CN" altLang="en-US" dirty="0">
              <a:latin typeface="Calibri" pitchFamily="34" charset="0"/>
            </a:endParaRPr>
          </a:p>
        </p:txBody>
      </p:sp>
      <p:sp>
        <p:nvSpPr>
          <p:cNvPr id="65" name="文本框 64"/>
          <p:cNvSpPr txBox="1"/>
          <p:nvPr/>
        </p:nvSpPr>
        <p:spPr>
          <a:xfrm>
            <a:off x="3476211" y="6076314"/>
            <a:ext cx="1337226" cy="369332"/>
          </a:xfrm>
          <a:prstGeom prst="rect">
            <a:avLst/>
          </a:prstGeom>
          <a:noFill/>
        </p:spPr>
        <p:txBody>
          <a:bodyPr wrap="none" rtlCol="0">
            <a:spAutoFit/>
          </a:bodyPr>
          <a:lstStyle/>
          <a:p>
            <a:r>
              <a:rPr lang="en-US" altLang="zh-CN" dirty="0" smtClean="0">
                <a:latin typeface="Calibri" pitchFamily="34" charset="0"/>
              </a:rPr>
              <a:t>0x04040404</a:t>
            </a:r>
            <a:endParaRPr lang="zh-CN" altLang="en-US" dirty="0">
              <a:latin typeface="Calibri" pitchFamily="34" charset="0"/>
            </a:endParaRPr>
          </a:p>
        </p:txBody>
      </p:sp>
    </p:spTree>
    <p:extLst>
      <p:ext uri="{BB962C8B-B14F-4D97-AF65-F5344CB8AC3E}">
        <p14:creationId xmlns:p14="http://schemas.microsoft.com/office/powerpoint/2010/main" val="203989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blinds(horizontal)">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30"/>
                                        </p:tgtEl>
                                        <p:attrNameLst>
                                          <p:attrName>style.visibility</p:attrName>
                                        </p:attrNameLst>
                                      </p:cBhvr>
                                      <p:to>
                                        <p:strVal val="visible"/>
                                      </p:to>
                                    </p:set>
                                    <p:animEffect transition="in" filter="blinds(horizontal)">
                                      <p:cBhvr>
                                        <p:cTn id="28" dur="500"/>
                                        <p:tgtEl>
                                          <p:spTgt spid="13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70"/>
                                        </p:tgtEl>
                                        <p:attrNameLst>
                                          <p:attrName>style.visibility</p:attrName>
                                        </p:attrNameLst>
                                      </p:cBhvr>
                                      <p:to>
                                        <p:strVal val="visible"/>
                                      </p:to>
                                    </p:set>
                                    <p:animEffect transition="in" filter="blinds(horizontal)">
                                      <p:cBhvr>
                                        <p:cTn id="33" dur="500"/>
                                        <p:tgtEl>
                                          <p:spTgt spid="17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71"/>
                                        </p:tgtEl>
                                        <p:attrNameLst>
                                          <p:attrName>style.visibility</p:attrName>
                                        </p:attrNameLst>
                                      </p:cBhvr>
                                      <p:to>
                                        <p:strVal val="visible"/>
                                      </p:to>
                                    </p:set>
                                    <p:animEffect transition="in" filter="blinds(horizontal)">
                                      <p:cBhvr>
                                        <p:cTn id="36" dur="500"/>
                                        <p:tgtEl>
                                          <p:spTgt spid="17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73"/>
                                        </p:tgtEl>
                                        <p:attrNameLst>
                                          <p:attrName>style.visibility</p:attrName>
                                        </p:attrNameLst>
                                      </p:cBhvr>
                                      <p:to>
                                        <p:strVal val="visible"/>
                                      </p:to>
                                    </p:set>
                                    <p:animEffect transition="in" filter="blinds(horizontal)">
                                      <p:cBhvr>
                                        <p:cTn id="41" dur="500"/>
                                        <p:tgtEl>
                                          <p:spTgt spid="17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74"/>
                                        </p:tgtEl>
                                        <p:attrNameLst>
                                          <p:attrName>style.visibility</p:attrName>
                                        </p:attrNameLst>
                                      </p:cBhvr>
                                      <p:to>
                                        <p:strVal val="visible"/>
                                      </p:to>
                                    </p:set>
                                    <p:animEffect transition="in" filter="blinds(horizontal)">
                                      <p:cBhvr>
                                        <p:cTn id="46" dur="500"/>
                                        <p:tgtEl>
                                          <p:spTgt spid="174"/>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75"/>
                                        </p:tgtEl>
                                        <p:attrNameLst>
                                          <p:attrName>style.visibility</p:attrName>
                                        </p:attrNameLst>
                                      </p:cBhvr>
                                      <p:to>
                                        <p:strVal val="visible"/>
                                      </p:to>
                                    </p:set>
                                    <p:animEffect transition="in" filter="blinds(horizontal)">
                                      <p:cBhvr>
                                        <p:cTn id="51" dur="500"/>
                                        <p:tgtEl>
                                          <p:spTgt spid="175"/>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76"/>
                                        </p:tgtEl>
                                        <p:attrNameLst>
                                          <p:attrName>style.visibility</p:attrName>
                                        </p:attrNameLst>
                                      </p:cBhvr>
                                      <p:to>
                                        <p:strVal val="visible"/>
                                      </p:to>
                                    </p:set>
                                    <p:animEffect transition="in" filter="blinds(horizontal)">
                                      <p:cBhvr>
                                        <p:cTn id="54" dur="500"/>
                                        <p:tgtEl>
                                          <p:spTgt spid="176"/>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1" grpId="0"/>
      <p:bldP spid="59" grpId="0"/>
      <p:bldP spid="170" grpId="0"/>
      <p:bldP spid="171" grpId="0"/>
      <p:bldP spid="173" grpId="0" animBg="1"/>
      <p:bldP spid="174" grpId="0"/>
      <p:bldP spid="175" grpId="0"/>
      <p:bldP spid="176" grpId="0"/>
      <p:bldP spid="178" grpId="0"/>
      <p:bldP spid="7" grpId="0" animBg="1"/>
      <p:bldP spid="67" grpId="0" animBg="1"/>
      <p:bldP spid="5" grpId="0"/>
      <p:bldP spid="6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467544" y="-27384"/>
            <a:ext cx="8136904" cy="504056"/>
          </a:xfrm>
          <a:prstGeom prst="rect">
            <a:avLst/>
          </a:prstGeom>
        </p:spPr>
        <p:txBody>
          <a:bodyPr/>
          <a:lstStyle/>
          <a:p>
            <a:pPr algn="ctr">
              <a:defRPr/>
            </a:pPr>
            <a:r>
              <a:rPr lang="en-US" sz="4000" kern="0" dirty="0" smtClean="0">
                <a:solidFill>
                  <a:srgbClr val="009900"/>
                </a:solidFill>
                <a:latin typeface="Calibri" pitchFamily="34" charset="0"/>
                <a:ea typeface="Chalkboard" charset="0"/>
                <a:cs typeface="Chalkboard" charset="0"/>
              </a:rPr>
              <a:t> CBC Mode with PKCS#5 Padding </a:t>
            </a:r>
            <a:endParaRPr lang="en-US" sz="4000" kern="0" dirty="0">
              <a:solidFill>
                <a:srgbClr val="009900"/>
              </a:solidFill>
              <a:latin typeface="Calibri" pitchFamily="34" charset="0"/>
              <a:ea typeface="Chalkboard" charset="0"/>
              <a:cs typeface="Chalkboard" charset="0"/>
            </a:endParaRPr>
          </a:p>
        </p:txBody>
      </p:sp>
      <p:sp>
        <p:nvSpPr>
          <p:cNvPr id="2052" name="AutoShape 4"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a typeface="Chalkboard" charset="0"/>
              <a:cs typeface="Chalkboard" charset="0"/>
            </a:endParaRPr>
          </a:p>
        </p:txBody>
      </p:sp>
      <p:sp>
        <p:nvSpPr>
          <p:cNvPr id="2054" name="AutoShape 6"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a typeface="Chalkboard" charset="0"/>
              <a:cs typeface="Chalkboard" charset="0"/>
            </a:endParaRPr>
          </a:p>
        </p:txBody>
      </p:sp>
      <p:sp>
        <p:nvSpPr>
          <p:cNvPr id="2056" name="AutoShape 8" descr="data:image/jpeg;base64,/9j/4AAQSkZJRgABAQAAAQABAAD/2wCEAAkGBxQSEhUUEhQWFhUXFhQZFhgUGBQVFBkYFhQXFxYXFRQYHSggGBolHBUVITEhJSorLi4uFx8zODMsNygtLisBCgoKDg0OGxAQGzQkICUtLywsLCwvLCwsLCwsLCwsLCwsLCwsLCwsLCwsLCwsLCwsLCwsLCwsLCwsLCwsLCwsLP/AABEIAN0A5AMBEQACEQEDEQH/xAAcAAABBQEBAQAAAAAAAAAAAAAAAwQFBgcCAQj/xABQEAABAgMDBQkMBwYEBgMAAAABAgMABBEFEiEGMUFRYQcTInGBkaGx0RYjMkJSU2JykrLB0hQkc4KTosIVM0Nj4fA0VKOzCBd0hJTig8Px/8QAGgEAAgMBAQAAAAAAAAAAAAAAAAQBAwUCBv/EADcRAAIBAgIFCwQDAQEAAwEAAAABAgMEESESFDFRcQUTIjJBUmGRodHwIzOBsRVC4cFiJEOCU//aAAwDAQACEQMRAD8A3CIAIACAAgAIACAAgAIACAAgAIACACPn7blmP30wy39o4hHWYlRbIxMsy33X8SzZuJxBmFCor/JQfC9ZWGoHPAljkBS8ncup+QcKytTzayVONvKUpKic5CzUtr4sNYMdzpSgsZIiM4y2GxWPupWc+hJU9vKz4TbqVApPrAFJG0HmjmMHLYS2ltJ2SypknjRqbl1HUHW73s1rEunNbUCkmS6VA4jEbI4JPYACAAgAIACAAgAIACAAgAIACAAgAIACAAgAIACAAgAIACACp5RbokjKVSXN9cH8Nii1V1KVW6k7CaxbCjKRw5pFHc3SrRnVFNnSl0VIvBJeUONZo2g7CDxxfzEIdZ/P2c6cnsK1lcJ9pNbRnbq1CqZcOlTh42mqNoT6RPOcIOdpx6qI0ZPayky8spw4AAaTo/qY5SqV34EylGnxJiVk0ozYnSTn/pD1KjGmstu8VnUctoupFRQ4jbFjSeTOMSMm7L0t+z2GEqtq09KmMwr9kh1k6iTcVvc648wSaJdSELaB1OtlN5PrA01gZ4pVxNZNFvNp7C/S25zNtALs20W1pzp3ta2ag6rilJPLExu6U8n/AMYOjOIqcqLcs/8AxTJebGdS0BQp9szgnjUDHXN0p7Hgc6U1tLJk/uuSb9A+FS6zpVw2q7HU5htUExXO3ktmZ0qiZfpd9LiQpCkqScQpJCkkbCMDFGGBYKRABAAQAEABAAQAEABAAQAEABAAQAEABAAQAVfK7LqVs8XVq3x6lQy3Qr2FZzIHHjqBi2FKU9hzKSRnP0m17cPA7xKnUVNskaar8N87BwcMwhjCnS25v55FfSkTdnZD2bJJvzB+lKSKqLlEy6aZ+BW7T1iqMyvyvFPRp5vcvf2G6dlJrGWS8SvZU7q7hG8WcEtpzBaEgcjSCOmg4tMc0o16jxqZeC/6/YJulFYRz8X/AMRRWrPUtRcfUpa1GqryipSjrWs4kxr0rTtn5e4hUuOyJIBIA1Acgh3JIWxbZHTlqAYIxOvRya4Uq3SWUBinQbzkMpa0VpOJvA5wfgdEL07mcXnmXToxkssialphLgqk8Y0jjEaFOrGaxQnODhtOZuSS5nwOgjP/AFiKtGNTb5kwqShsE7KteYkFcE3m64pNbh2g50K2jpjEvOT1LrbeySNK3u3Hq7NzNVyXy838d6cN4DhNO4qHFpKdoPNGNOV1avN4rzXujSjGhX2LB+THdp2TZ87UzDG8un+MxwTXWoAUV94Kh235Ywynl6r3FqvJ72wz/ZWnck7Rssl+zXy+znIb4RI9OXxC9VU8LUBG1CvSrLPz/wBM+VOcHgWfJHdWYmCGpsCXdrS8a7yo5qXji2disNscVLdrNZkxmntNGBhcsCAAgAIACAAgAIACAAgAIACAAgA8WoAEk0AxJOAAGckwAZNldukuPufRLJClrUSnfUCqla94Bwp/MOGkYcKGqdFJaUyqU3sR7k5ueMy3frRIffPCDNbyATjVxR/eK1k4bFZ4UvOU4UVgtu5bf8RfQtZVMx7lhlw3LJuuHGguMNUrTRe8lO06sBojD/8Ak3r3R9P9NDClb+L+eRktrWxM2grhm60DggVDY+dW09EbVlyfGC6C/wD0zPuLty63kKSkklsYZ9JOf+kbVKjGns2mdOo57TqamUtiqjxDSeIR1UqxgsWRCm5bCCnJ9TmGZOofHXGbVryqcBuFJQGkUloQAdNrKTUGh1iJUmniiGk9pMyVrA4OYHXoPHqh+ldJ5T8xWdBrOJKFAIxxB5obwxRRjgRczZZSQtklKgagA0IOtKtEI1rPFPR8hmncYbfMseT+XZHepwUNab6B/uI0cY5tMebuuTMMXS8vY2aN7/8A08y/2faKkUWyvA41SQUqHUYzKdSpRl0Xg+3/AFD8oQqxzzPbcsOTtOu+gS81TB5A4KjoDg8biOOoxvWXKqb0Z5P0/G4ybixcelHNepW7Nt6esF0S82guyxwRQ1FNcu4aUppbVTkznYlCFVaUdogm45M2CxrWZm2kvMLC0KzEZwdKVA4pUNIOMKSi4vBlqeI+jkkIACAAgAIACAAgAIACADh51KElSiEpSCVEmgAAqSScwgAxjKfKWZtqY+hWeCJevDVim+AcVunxWtSc501zByEFSWlLaUtuTwRbLHsqWsllQbUku07/ADDlBmzgVwSkaE89TGJf8pylLm6Wb8Oz3Y/b2qw0p7DO8qd0RS1FuSqSSQXlCqj9kk+8ebTFFtyY5S062bfZ7+xbVu0lo08lv9iqytlFRK3iVKJqQTUk61q0mPS0bNLDS8jHqXDfV8yVCQBqA5AIewSQttIyYtIlQbYSVrUaCgJqdSUjwjCVe8jFPR8+wYpW7ltLfk3ublffZ8mpGDSVUI+0cTp2Jzazmjy13yu28KXm/wDiNijZpLp+RP8A/Liz/NL/ABXvmhL+Uue96L2GNVpbv2H/AC5s/wA0v8V75oP5S53+i9idVp7v2H/Lmz/NL/Fe+aD+Uue96L2DVae79nn/AC5s/wA0v8V75oP5S573ovYNVpbv2ITm5tJKQQ2Ftr0LDi10O1KyQR/dRHcOVa6ljLBrgl+jmVnTayyM/tSzJmzl3XU3mieCsVLauI+Ir0T0549HZcoqoug+Ke0y7i0aefmOJSaS4KpPGDnHGI2qdWM10TOnCUdp5OSCXBjgdBGf+ojmrRjUWfmTCpKGwaWdaczZ6qoN5snFKqls/Irb1xjXnJ6n11waNK3u3Hq+RoFhZQszQ4Burpi2rwhrI8obR0R5u4tKlHbs3mzSuIVdm3cWhqcbdaMvOI31hWGNbydRSRjhrGI0Q1Z8oSpNKTy9V7ooubONRYx2/spk7JTVgPiYllb9JuEZ/BUNCHaYJXTwVjPzpj08JwuImNKMqbwNeybt5meYS8wqoOCkml5CtKVjQR05xC04OLwZYniiVjgkIACAAgAIACAAgADABjOXWUbtqzQs6QxbvUWoeC4UnhKURmZR0n7tXKcFTjpyKZScngiSnrXk7Bl/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tNdK2yEjjIrQbYulyXcJY4LzOVd0mWd6aSlBWogJSkqJ0XQKk11UhBQbej2jLaSxIvJ/KdidC94KuBdvBabp4VaGmrA80X3FpUoYafaV060amOiJHK2X+lfRCpQdvXcU0QVFIUBe2gjlwjrUqvNc7hlt8SOfhp6Hae2plQww+3LuX98cuXaJqnhqupqa4YiIpWlSpTdSOxBOtGMlF7Wc2flSw8+5LoKt8bv3ryaJ72oJVwq6zE1LOpCmqj2PDDPeEa8ZScVtQhZ2UcrPqcYQlTiQk37yO9FNaCpOeuiOqlrWt0qjeG7PMiFaFVuKz/RUcpsgVtEvSNSBiWq8NOve1Hwh6Jx480adnypsVTJ7/fcKV7LLGOa3FdkbYB4LvBUMKkECo0KHin+8I9NSu08pefYY9S3wziS5QCNBB5QYb2oW2Mh5yxyk32CUqGIAJBB1oVoMI1rNNdHyGqdzg+l5k5YWW5BDc4DhQBwChH2iR1jm0x5y65M2un5fP0bVve9k/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QvUuG8o+ZMhIA0ADkAh3JC2LbIictepCGAVKJoCATU6kJzqP8AeMJVrtRT0fPsGadu3nIs2TO56pZDs8TjiGgeEftVDN6o59EeZu+VdqpZvf7e/obNGy7+zcaQyhKEhKAEpSKBKQAANQAzRiSk5PF5mgklkhvayu8O/ZOe4Y6pdePFET6rMBbX3gjegeGk77Q1HBpvd7MAc9DHr2vqY6X4/wCmGurs/JoOU1sJbsiXbaXe35ttu9mNxtI32oObEBFPSjHtqDleSlJbHj+XsH61RRoJLty8tpA5Dz30SebTfSpDyUoUUKBSCsBSQSPGSvgnjMN3tN1qDyzTx8vdFFvLQq7do2yvYWu0Zm4CVJVfwwUAhpCiRtAFcNUd2bStoY9q/bZFdN1pYHb1tmbm5JxfhpMuheoqS9W8OMEHjrEKgqNGpFbHi15E85zlSDfh+xlak8tqZnLhoXFvtk6bqnaqA47tOImLaUFOlDHswfoV1JOM5YdpqGQtmol5RBQQougOLWMxJGAGxIw59cYN/WlUrNPLDJI1LanGEFh25lgvQkMFcynyTZnAVfu3qYOJGfYtPjDp2w7a3tSjltju9hetbRqZ7GZxNy8xILuOpqgnA50K2oXoOw80emtL9SWMHit3ajFuLXB4Sye8lJKcQ6KpOOkHOOMRsU6saiyM6dOUHmeT1nIdHCFDoUM47eKIqUY1FmEKrhsI6TnJmQVwDeaJxSa72eTxFbeuMa85PUuuuDNO2vHF9F/g07JXKOVtJlUk/glwYIURfbXoUg6RWhBGY5xiYRtnVtJqEur2P/g3WULiOlHb2r/pH5FWm7Y0+uQmj3lxQuq8UKVg26nUldLqhoI2Gu3UiqkNJbTNi9F4M2qEy4IACAAgAIAKnlrl9LWcLqzvj5FUsoIv45is5m07TjqBgA+fJgvz7y33Ti4oqUo+CNSUjSAKAbBDMKc6uSyXzzKp1I0+I/lm0Nm4yL6/GUcw9ZWj1RDUFGHRgsXv9xaTc1pTyQtMTCGRVxV5Z5zsSNA/vGLJTjSWMnmcRjKplHYM7PkJm0V3WxdbB4SjUNp9ZXjq2DZmzxj3nKCgum/wjRtrRyfR8zTMmslWJIVSL7pFFOq8LaEjxE7Bykx5m5vKlfJ5Ld82mzRt40/F7yevQmXnl+JDAbWgCppxKRUqQsDjKSBHdNpTTe8iSxi0ZRKZMWkGlS4butOKSpYUpmhKaUJUCVAYDNqj0M7y0c+cbxa2ZMyo29fR0cMnwJBzI19b7DK0n6M0kJLgUgVrVxxSU1KhVZuio0CKVf0o05Tj1nnhnwWPZ6lmqzclF9VfGKZR5AlCUKkg4td7hBS0VApUKSTdzEdI1RzbcpKTarYJeCf+k1bPBJ0xzYlkTX7S+kvM3EqBvG82Re3kIOCVE0vAxxXr0dW5qEsWtmT347jqlSqc9pyX63DOcyMdankLl27zG+trwUgXBfBUmhNSBQ0pooIshfwnQam+lg1255bTmVrKNVOKyFZLJN1ybmt/busuh+4uqDRSnQptQANQcK5o5newjShoPFrDFZ7syY20pVJaSyeP+ElkJKTctfYfb71UqbWFIIBrwgAFVorwhhnrrii/nRrYVIPPtWfzIttYVYYxksi334zRw5K4AEJyXQ6godSFoOcKxHHsO2O4TlB6UXgyJRUlg9hnGUORbjBLsqVLQMboxdRxeWOnjjdtOUlJpTyl2Ps/z9GXXsmljHNbiPs23QeC7gfK0co0f3mj0NG7xyn5mNUtsM4k2UgjQQeUEQ7k0LZohZ+wiDfYJSoGoANCDrQrQYRrWia6HkN0rlp4S8xe2crFzbCWp1NX2cGnwAFqQcFNvp06CFDSM2JJWoz5t4MYktJYo2XclyoM5Kb24qrzFEqJzqQf3a9poCknWknTEVoKMsVsYQeKLzFJ2EACE7ONsoU46tKEJFVKWQlIGskwAY1lpuuLdJYswKSDUF8p74r7FBHBHpKFdgzx0k28EQ3hmyhM2WEVdmlVJNTeJUSTiStWdaj/AHWHYW0YLSq+QrKvKT0afmLJeXMYI70yM6syiBoTq/vijvTlV6vRjvOdGNPbnIbzNqoaTvcuBQeNo4xrO0xXO4jBaFLzOo0ZTelUCwWpRSt8npgjH92lD6lK9daUEAbAa7RmjJualw/tRxb7W16Yv9mjRhS/u8FuzNCl8tbObSENu3UJFAlLL4AGwBuMWXJ91J4yWL4r3NFXNFLBP0fsKd3kh58/hTHyRz/G3Pd9Y+5OtUd/o/Y87u5Hz5/Cf+SJ/jrnu+q9w1ujv9H7B3dyPnj+E/8AJB/HXPd9V7hrdHf6P2PO7uR88fwn/kg/jbnu+q9w1ujv9H7Hnd3I+eP4T/yQfx1z3fVe5OtUt/o/Y87upHzx/Cf+SD+OuO76r3I1ujv9H7Hnd1I+eP4T/wAkH8dcd31XuGt0d/o/YO7mS88fwn/kif4647vqvcNbo7/R+x53cSXnj+E/8kH8dcd31XuGt0d/o/Y87t5Lzx/Cf+SI/jrju+q9w1ujv9H7HndvJeeP4T/yRP8AH3Hd9V7hrdHf6P2Du3kvPH8J/wCSD+PuO76r3DW6O/0fsed20l54/hP/ACQfx9x3fVe5Ot0d/o/YO7aS88fwn/kg/j7ju+q9w1ujv9H7HndtJeeP4T/yQfx1x3fVe4a3R3+j9it5Rv2dM1Wh7e3fKDT11R9NNzpGPHD9tG7pdGUcVxWXDMVru3qZp4Pg/YrNn2otk0BCkVzY0401FRzckbVKvKHDcZdSjGfHeWqz59Dwqg46UnwhyatsaVKrGoshCdOUHmE/ZqHhwhjoUPCHaNkRUoxqLMKdWUNhG2NPzVkzAfZooUKVVrva0kglKgMUnAUOg68RGfVozp5PYP06samzabrkXl9K2iLqDvb4FVMuEX8M5QczidoxGkCFy0tkAHzfukT02/aLktNuUQh2jSUghoIVi2sI8ZRSU4kmhJFaR3TjpSSOZy0U2RTs0zKgpaF9zST+pXwEOupToLCGbFVCdbOWSGak1o7NKOOKWxgoji8VPXFLWPTqvgvnYWLLo01+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Ee9zMx5A9tPbBqtXd6oNZp/ENLQsp1gAuAAE0FFA6K6I4qUpw6x3CrGfVJmzMkS60HFOXFKFUpu1FDmvGunZmi+naOUNJvDd/ovUu1Geilx/whGrNcU6WQBfBUCCQPBz4mF1Tk56C2jLqRUdPsHvcxM+QPbT2xZqtXd6or1mnv8AQaWhZTjASXABerSigc2fNxiK6lKUOsdwqxn1STk8knXGg5eSkkVSg1qRoqfFrF0bSco6WJTO7hGWjgRMlZ7jqy2gcMA1BITmNDn01MUQpym8FtL51IxWL2D/ALmJnyB7ae2LdVq7vUq1mnvI+dkFtLCFjhEAgAhWc0GbTFU6coPB7S2E4yWKJKZyemGEb9gLuJuKN9O04c9KxbK3qU1plUbinN6PxjuysogaJewOhYzfeGjjzcUMUbvsn5lVW27YeRYaAjQQRxgj4w5k0KbCs29ZaWaPNKLZChdAJBCtBbUMUkYmM+5oRgtJeQ9QrSk9Fm5bltozszZ6HZpaSVKUG1KQb6m00SFLoQCSoLxpiKGExoqu75k/VDU6gYoIadI8lRq0o8SiU/8AyCADHmHQihAvL0EiqU8Q8ZW04CLIy0dm04kscnsNEyU3OC623Nzq6pdAW20CbykkAhTq84BqOCNGnRGbyldSoRSXWbG7WjGo/BFeyUQETz6KUu78kbLjwFBzdEa/J8sWnvSZm30cI8GTeWLV6VXsKDzLFegmHbpY0mJ2rwqorFk5QhlpLZQVUvYggZ1E/GFaV0oRUcByrbucnJMUnspkuNrRvaheSRWo0jiial2pxccNpELZxkniSuQB7y4P5ledCeyLbHqNeP8AwovesuAhugt4Mq2rHOEn4RxfLJM6sXm0N28rEgAb2rAAeENA4oFepLDA7do29ojaWUqXWlI3si8KVqMMaxzVulODjgdU7ZwkpYk3kKfqx2OK91J+MX2f2/yLXn3PwRu6AOGyfRX1pim960WXWWyQDK9Pmle0OyOtdW4NTe8O69Pmle0OyDXVuDU3vIrKC2RMBICSm7eOJBrUDshe4rqollsL6FHm28zQ5MUbQNSE+6I1YropGVLrMoU7PBqfccIrRahQYeLdjLlU0K7kacKelQUfAkO7BPmle0OyL9dW4p1N7yHt+1fpRRRJTdvDE18KnZC1etzrQxRpc2nizSkJoANQAjXSwyMhvFmcotIMzjrl2ovvCgIGdZx6IyY1VCq5YbzWdNzpKPAle7FPmle0OyGNdW4o1N7xhITP0ifbXSgKgQDjS4ivWmvLFMZc5XT+ZFs4c3Qa+Zl4tNYDLpOYNrJ4rpjSqPCLx3GbBdJYbyo5H5OtzTLxcUpKkqQEKTiQbpJqCaEGqebRHlLy6lQlHD8o9Rb26qxeI3eambPVRYvNE4HEtn1T4itnXD1nfqS6D4pid1ZNdZflHVFWlNS8uzUX1BOOdNcXF/dQkn7sM3FbnGsNhRQpc2nifT0jJoZbQ02LqG0pQgDQlIoBzCFi8QtuzETUu6w54DqFIOsVGBG0GhG0QAYPl7kezIrlJRglbzgJddX4SlOLQ23RIwSkELoBrxJhu3SwciqpuNhtRAQUNp8FtCUgaqDDopHkuVqmlWw3L9mxZxwhjvMPcTvVtPJzXnHP9RvfekkR6LkmeMKb3rDyy/4ZPKMetxxJ+3Wr0u8P5a+gVHVG3WWNOS8DIovCpHiZrLSS3KlCSqmelPiYyIU5T6qNiU4x2sW/Y73mzzp7Y71ep3Tjnqe8sW565++T9mRy3weoQzYvrLgK3y6r4jrL5FWEHU4OlKosvV0EcWT6b4FRZst1SQpKCQcxqnthFUaklikPOrBPBs9csp5IKlIIABJNU5hn0wOhUSxaBVoN4JltyBPeFj+aelCYesuo+Ije9dcBrugj9yftP0RXfdh3Y/2K6myHiAQ2aHanthXmKj7Bp1qaeGJ7+xn/ADZ509sTq9Xu/oOfp7xtNya28FpKag0zY80VzpyhlJYHcJxlsZrDYwHEOqNxbDDZmdpMqdmnggXjvjmApmCjrjHnFzqNI2abUaax3Cf7Hf8ANK/L2wcxV7oc9T3nLMopLzaFpIJW3gdRWBHKhKM0pLtR05JwbW5mqxtmIZOllby1ltJVUlRp6RJjDUZTb0V4m25KCSbFP2Q/5pXNHXMVO6Rz1PeSeRTR+lY+KhdeOoT8TFtovq/gpu5fS/JbMp3bsq8dabvtKCfjD1w8KbEbdY1EcbnbVJUq8p1Z5glP6THiuUpY1UtyPXWKwpt+JaEJQSA4lK0VF9KgFJUmuIIOcUhKlPQmpbhqpHSg4kIbJbsvKJhLNUtLKLqSSQBMJW0U1ONAvHHNhHsY006bkebcsJYG5QuWBABjuVI3/KWWbOIQZcewFv8AxhyGVFlUuui9Wiurq+Mjmw+EeIvJt3En4m7bxwppGNZaje7ZQryt4Ufvd7Pux6HkeeNOD3Nr55mXyhDOS8CxOovJI1gjnFI9S9h56OTxM/yWVQuJ2J6CR8YzrJ4OSNK6WKTLBWNDaJkZkGaPOp9AflXT9UZ9n15IavM4Jkxlqmsqo6loPTT4wxdrGmL2jwqfgjLCc7wjZeHMoxNs/pIsrrpscT5q04PQV1GLKqxg+DOKeU0ebn6u9Oj0x0pHZC1i+i+P/Du9XSXA53QU8Bo+ksc6R2RF8uivnYTYvNi0m53tHqp6hDdPqoqn1mLX46wOSuZTmrjY2daoz7zrxHLbqs0OkaKMwz+yT9ceO13/AHIzrfOvJ8TTq/ZS4FivxoYCZX18O0GxqU30C9GfUzuF+BxZW7L1MLupUdSVHmFY0JPBNmbFYtIoeR4pvh2IHvQhYraaV29hY1O0FdUPPITSzIjIFNXHl+ike0ok9UI2WcpMZvXhGKJXLhykqR5S0DmJV+mLrx/T/JTZr6n4JrIo3JFkAJxClVKQTwlqVnPHHir2eNeR621h9JZks44TnPZzQpjiM4JEZutruvWbMjPvaSTtaW2se+Y9lYy0qXFL9HmrhaNTDxNpBrjFB2ewAY9LcPKpVfFKqckmO2G//o+byr+5dZnFavWV1x4StnVlxf7PQU8oLgZLuvN3JqWcwxbP+m5X9cbvI7wg1uafzyM++WMl4omwqPZnlzPpEXJt1PpODmXUdUZtDKtJcTTqZ0k+BN34fFCNyTN2dWNaXR+YH4Qhb5V2uIzcZ0U+BZMqU1lXdgB5lAw3cr6TFLf7qK5k+53qmpSu34xVaP6YzcLpj+YVVCvVV1GL59VlUdpxufK4Lw2tnoVCljsf4LL3avyK5fDvLf2n6FR3erorj/w5sus+BGSdsNJQgEmoSAcDoERC5pqKTZZOhNybQt+3GvKPsmO9ap7/AEOdXnuIu0JpLzzVw1FUDEEYle3jhStUjUmsPD9l9ODhB4+P6NKrGqZRndhmr7p9fpXGdbfcl+TTrfbiT96HxPAiLJF60QdRV0NkQhHO5+bhueVuW+2l3Zd4/wAtfukQ7WeFOT8BCjHGpFeJT8lxRCz6XUB2wrZ5RY7dbUSU+5RpZ9FXVDNWWEG/Appxxmj3IBvvTqtawPZTX9UL2K6LZ1evpJHO6C7RtpOtSleymn6oL15RQWSzbLxY9n3JdlN5vBpseGmvgiPEV+lUlLHtPXUnhBLB5eAutunjJ5Kn4RTgW4kTuwJrIyCtQeT+VPyx63kp40o8Dz17lUlxNjs9d5ptWtCDzpBiHtORxEEmPWfhlS5tK+mTTDj+x83lS65dJkcNXrK6zHgq33JcWehp9VcDNN2ZircuvUtxPtJCh7hjV5Hec4+AnerJMJCYvNtHykJ57oPbHt4SximeXnHCTXiU60eBPr2qH5mweswj1bn5uHo50CSvRoYipHWMq7PjaV9KCYQjlc/NwzUWNAt9tJrLvD+Wv3SYdrLGnJeDEqOVRPxKbk8vgKHpdYHZC1m+i+I7cLNEotWB4jDb2C6EcgDi8Njf6oRsf7F17/UfZcj6unY6n3Vxbe9RcSqz674FGjMNIIAHNmirzX2jfviO6axkuKOKnVfA1MqjbZiozvJ48NZ2dZjOtM5SNS46qJ29GgKEfkrwp1Z1Bw/mA+MZ9DOu3xGLjKilwLFlK99UdOsU51hMNXD+kxW3X1UVywMGuNSvgPhFdovpjNx1xW2XKMq20HORHVy8KTOaKxmiXyKTSVB8pazzG7+mCzX0iu7f1CJy6N95lvYfzqCfhC1/LBrwRfYxxT8XgaME0FNWEeGe09eth4YAI/deNLPkBtdP5R2x67kn7UeH/Tz199x8TX7KTRloam2xzJEQ9pwOogkx21u9ZUNK0LLf52FNe8IbjnRKn1y8TyaOL9Y9JrHh7qKjXmvFm9ReNOPAou600FSF6g4DzZrjpvI/WIc5KmlXww2plN3F83j4lWsZ/wCrSytSgn32+siPbUX9OD+dqPNVY/Ukvm8hsqhdm0K1pbPMog9Ahe46NZPgX2+dJriOaxoC+BHsKuzrZ9JHSLsITyuEMrOgy8zCaoUNaVDnFIfksU0Z8Xg8SgZPrwV909cIWT2mjcrYTF6HmhVCOQp746PRT0KPbCNn1pF931USmWeMtxLR8R8YvvF9PyKbX7hRIyzSCAB7YorMM/aI6FAxZR+4uJXV6j4GlOqwPEeqNlmQtpnuTx8M7E/GM+y7XwNK57Cavw+KjfIcd9dV6HvKr+mELTryZfd9SKH+UL1ZBJ8vejz0UeqLbh/RKqC+sRtkYNJ5esx1bZUkd1uuxG3XO9ga1DoBMcXb6CXidW66WJZrD4EtLp8qh5wpyLaOVOKF62dSTIe0uHabKc91bGBxHBVfNRGbylPDSfh8/Zocnwx0Vvfz9GmrmQc7bfIFp91QjyGlj2HpdFrtEFrT5NOImnTWIxROe8id2EVRZrAzltZI2r3pI6ax7Hk5aNFcF+jzl08aj4s2ptFABqAHNFIHUBJje7F9XtKRmswokn/t3gtXQ6IboZwaKp7UzQLZTRyozKAI5qfCPH8pw0a7e/Bm1aSxplR3QpW/Z0xh4KUr/DWlf6Y45PxVxFk3ODptGY2U99RUfNuBXsrQ58Y9vSl9B+D/AO4nnKi+svFf4eZcJ4TSh5KxzEEdcF7tTJtNjRyldcYcTxRU0R00qkw2ra2eZcI3GVVPh+xmnnTa+bDQgcY0jNM7ssXXFp1VHsqpGbadGbRpV84pkreh/EWwOMjFUfcHoHoWIRtfuS+dpbdfbRM5Xf4VXrI98D4wxd/af4KLb7iKFGUaYQASGT4+stev1An4RbQ+7EqrfbkaDOKo2s+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RMpYJsYZaD6RlBKMDM0ZcEeqovr/JSPa0lo0W/m48xJ6UzZYULQgAzrdys3fJFDoGLLqSfUcBQoe0WzyQxbSwlgV1FkPcn5/wCk2dKP1qoI3tZ9NvgKPKUE8ojC5botNTXDzzRoWE8cYsb2/L77LPoPjsup9pBEYlCbjVjLc0PzWMWjFsnlX5WZR6F72kK+WPe0c6c4nmq2U4SF8oV75Ky7mng15UY9Iibh6VKMjmgtGrJDWWXVCeIdUM0njBcDmawkxlaqqFJ4+ggwrd5STLqGxo0JK60MaKM1rMoZF2adHpudKqxnUsq7XE0pZ0l+B7eh4XOckzSZWPQX76YRtvvP8/stuftL8E9lQKyrn3OhxMNXK+kxa2+4igxkmoEAElk2PrTXGroQoxdb/dRTcfbZeLTXRlw/y1+6Y1KnUfAzqfXXEpNj+CrjHVCln1WPV9qHU2rgK9U9UMVXhB8CqHWR5ILuyEwfKWE84QPiYSp5UJPxw/RbPOtHgPMs1UQwn1jzJSPjHd4+hFfNhXarpSYg0aJA1AdUORWCRxLN4jCeF55tOspHtKpCVznUSGKWUGy1sOXp5foMpTyqVe6iIZi8a78EKNYUV4sYZCJvzrzmi64eVbgI6Kx5vlWXQ4v/AE3uTo9LgjQowDYJbJhkuTCKnBFVmuzN0kQ7Yw06y8MxW7lo0n4la3Nvr1tTU7nQjfFIP2h3pn/SC49ZV6FNRMGGcmzZoTLQgAYW9ZomZZ5hWZxtSeIkYHkNDyR1F6LTIaxWBlu45OkompBzBxCi4hJzhQIQ6kcSko9oxPKdDnqTw7f3tQW1TQniW+gOePELBZs3ni9hheTbdx19nUlafYUU/GPf2UtLHxR5q7WGD3M5Cr1nbUL/AF9i46WdtwOdlfiM5JXAHL1xfbv6aOauUmJWniBy/wB9EU3mxM7t3my8yDl5ps60IPOkQ9B4xQjNYSaKdagpOL9brQD8YQ2XPzcPLOgmLVh4oDJo0mzxOddfhCNHK4f5Lq32UWPKAVl3fV6iDDdx9qQrQ+4jP4yDUCACVyXH1lGwLP5FD4wxa/dRRcfbZbraV9Xd+zV1Ro1vty4MRor6i4lOsw8E8fwEK2nVY3X2oVnV97VydYi24eFNnNLro7WaSKE+W8eYV+IEKbKC8WWf/c3uQ5y0VVbQ1JPSQPhHd5nKKOLTY2J3oeKhvJC9ONjUpP5Re+EIy6VwkXvKiyYsd+rs47qPQm/ToSItoy6VSRTVXRhEeblgu7+qgIIaTRQqMLx4xnGakeY5Tnhox4m/YwxbZellJzVSecc+cdMZORpZoWtOd+h2XMv1o493lrXVVUkji4Z+5G7yPQx6T7f0v9MnlGrno7v2x7uK2PvMhvpFFPrKx6ieAjkNFK+9GrcSxnhuM+msEaBFBYEABABi2XDarKthqeQDvTxvrA04BEwjjIIWNalHVDlL6lPRKpdGWJoNooF4LQQUOALSRmIUK4c9eWPG8o2/NVnuefubdrU04YbjC3kbzar6ThVx38/fBz1HPHp+SqmlGD3oxr+OGlxI+UcCWJpB0Kw4yaDpSIbg0qdRMpksZwaIhqaKRTDliqnXlBYIulTUnizx6ZKsDTkiKld1MmEKai8UXiwXQqXbpoSEnjTh8I07d400ZtdYVGVjKF4fSVEaLteMJFYQrz0azkuweoRxpYMZ/tA7P75YnXJbkTzCHeT8wBMpUTS9eGyqhh00545oVMa2k+0ivD6eCLRb7oTLuV0poNpOAh+4aVN4iVBN1FgUKsZBqBeGuDECVyYdCZhNdIUBxkYdkMWskqiKbiLcGWfKJ4Jl110i6NpJ/wD2H7lpU2JW6bqIpbE3cFMM8Z9O4dNYJD86Wk8T16cvCmEFS4c1o4EQpaLxHjroLUqgaFOXhtLgp0E88DknCEfm0hJqUm/mQtlY8DMYeKlIPHUqp0iO7uX1eBzbR+nxGH7S2Dnidce4nV/EXsWaAf3xWFEuEcdw0EcUqmNXTfiTUh9PRXgPLIcuycwo51G7ylNP1R3ReFGbOKqxqxSLXubyhEqtehTquOiUpGI1VrjHmeU3jUS3I3bHKHFltlZcuLShOdRAHbGfTg5yUV2js5qEXJkNuhrM7Py1ly54LRShRGhxQq4s67jePGVCPZ21ONGlkeaqzdSeZssnLJabQ2gUQhKUpGpKRQDmELt4ssFogAgAIAK3ugZOfT5NbQA31PDZJ8tINBXQFAlP3ospT0JYnMo4o+eLPtCdcUJduYeTdvBKFOuISgIzpu+LTNSkFSgq1TRaT4kc7zUdLYOJjJqccVfWoKXhwlOEqNM3CIi2NjOKwikuBTK8py24iEvkvMuKN8XATVSlKSeWiTiY6ja1ZPPIJXVKKyzL1IySGm0tpGCRTHOdZO0mNKEFCKijMnNyk5M9nJRDqFIWOCoUNM/GDrglBSWDCM3F4opqsnJtkkMrqk6Uqu+0k5jxRn6vWg2oPI0NZpTWMlmTGTeTu8EuOkKcIoAMQmufE5ydcMW9vodKW0XuLjT6MdhP3RqENYCuJCZRZPCYopBCXAKY+CoaAqmbj2wtXt1UzW0ZoXDp5PYQjWSsw4QHnAEjTeUs09EHDnhdWtWWU3lxxGXdU45xWfkXGVlUNoShAolIoP6nSYfjBRWCM+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P+l0L7+sZFyyDyqLMjNzswvfHUOBpgEJFVrbCgKJA2k7AqKKFnTVXSgsMi+rczcNGTJzcXsBR3y0H6lbpWlsqzkFVXXPvKFOJJ1w/cT/ohWnHtZqkKloQAEABAAQAfOM3hbk39tMQ1afd/AtdfbLHejWMvAL0QGAXoAwPL0SGAXoCcDy9AGAX4gMAvQBgF6AMDy/AGAX4MQwC9BiGB5egJwC9AGAXoAwPL8AYBegA8vQAF6AAvQAN7RxacGtC/dMcVM4s6h1kVjIDJ9y0H0y4Kg0Fb46RW6lNACRovqCQkdgMZdKahFs1px0mfTcpLJaQltCQlCEhKUjMEpFABsoIobxzZ0KxBIQAEAGY7vM861Ky5accbJmKEtrWgkb04aEpINKgRIGXy0vaK0JWmceopIUKzMxWhFRXGGY2k5JNYC8rmEXgxxY1ivtzG+urSokKvG8payVDOSoY8ZMX0LacJ6TKK1eE4YIlbctT6O1fABN4AAmgxqeoGGK9Xm46RTRpc5LArvdi6fBbR+Y9RhPXZvYhrU47z3unmjmaTyIcPxg1qq/6+jDVqW/1R6LdnTma/0nPiYNYrvs9GRzFBbX6nX7SnzmbP4dOsx1ztw+z0Dm7ddvqeiZtE+LTkaHWYNK53fojRtt/7PQbROz8GJ/8Akv4g/wDj/MToM2if4gHK38EwaNzv/RGlb7v2e/Q7QOd5POPgiDm7nvfPINO37vzzOhZ09pmE85+SJ5q473zyI5yh3fnmdCy5vTNc17+kTzNbvkc7S7h1+yZn/Nq5j80TzFbvhz1LuHosZ/TOL5En54lUKnf+eYc/T7nzyOhYrumbd5MPjE8xPvsjn49xHf7GX/mn+cROry77I55dxHQsc/5mY9odkGrvvsOeXdR0myT/AJiY9sfLHSo/+n5kc7/5Qomz6fxnvb/pE81/6Zzzn/lCiZSn8V32gfhHXN+LI0/BCiWyPHXy3eyJ0fE5b8Dt3FJGsEY7RSJaywBbcSqydizjNd6fLdaXt6ddbrStK3QK0qc+sxm6nU8B/WoCFsTc9LpqucfxCqXZh85hpqdsVVaMqe0sp1Y1Nh9SWcatNk4m4jPn8ERSWjiABha1sy8qkKmXm2UqNElxQQCaVoCdNIAMl3bsopWalpdMtMNPKS/eUG1pWQnelipAzCpA5YkCGsdX1dn7Jv3BGzR+2uBk1V03xHd6LCvA8VQ5xXjgwxJWQVicAAuU0xAYHBmE6VDnEGkidF7hMzzYzrR7Se2OdOO8NCW44Nptedb9tPbEc7DevNE83Pczg2uz51v2hEOtTX9l5k81Pus5NssedRziI5+n3kTzNTus5NtsedT0waxS7yJ5ie45NvMedHMrsiNZpbw5ipuOTlAx5wcyuyDWaW8nmKm48OUMv5f5V9kRrNLeGr1Nxz3Ry/ln2VdkGtUt5Or1dx4cpJfyz7KuyI1ulvDVqu487pZfyz7KuyI1ylv9CdWq7vU87ppfyz7KuyDXKW/0ZGrVN3qdDKJg+Mr2F9kTrdL4mGrVPjR2LcaPl/hudkTrMPHyZHMT8PNHQthv0/w3PliVXg9/kznmZeHmhRNpIPl/hu/LHXOx+J+xHNS+NCqZpJ18qVjrEdKaZGgxS9HWJzgVnLYVS2NjnUmEb3+o5adpqUru0ySG0pLMzwUJBolrxUgGnfNkIDpp0o+HEIWK0WlKhXPRQBFeeIAyz/iG/wANK/8AUK/2VxIGbymTbakJUVLqpKSaFNMRXVGhCzhKKbbEp3UlJrAXtgPNoaRL36AXTdFTRIAFTTDTHddTjFKnicUdCTbmRRYnVaXfbCf1CFtG4e/zL9Kgt3kdCyJs51H7zhPUTBq9d9vqHPUl2egdzj5zrRyqWf0xOqVd6837BrNNdnovc6TkorStHICYnUZdrRDu1uFE5J63RyI/9olWP/r0I1vw9RVOSqdLh5EgfGOtSW851t7jsZLN6Vr/ACj4R1qUd7I1uW4UTkyz5SzyjsjpWcPEjWp+B2MnGNSj94/CJ1Smc6zUO02BL+QfaV2xOq0t3qw1ipvOxYjA/hjnV2x1q9Pcc8/U3nYsljzSeuDmKfdDnp7zsWcz5pHsiJ5mn3URzs950JNofw2/ZT2R1zcNyI5yW87DCBmQn2R2ROjHcRpS3nYCdQ5hE4IjFnoVBkB7vkSQeb5EBgeX4AwC/AGAX4CcDy/AGAjMS6HKX0hVM1RWlc8cyhGXWWJ1GUo7GVzKqWQhKLiUprfrQUrgIRuoRjhorAbtpylji8T6fsP/AAzH2LXuCEhozX/iG/w0r/1Cv9lcSBTbOV3pv1E+6I2aXUXBGVU67HF+LMTg8vwYgF+IAL0BOB4VwYoNFiSptIzqSOMiOdOK7SdCW4SVabQ/iI9oRy61Nf2R1zU9wmq2WfODkqYjWKe8nmJ7hJVvMjx+ZKuyOXdU951q89xwcoWdavZPxjnW6ZOrTE1ZSt+Ss8ie2Id5DczrVZCZymR5C/y9sc67HcydVe84VlQnzZ5VAfCI1z/yTq3iJHKv+WPb/wDWI1t9355Bqy7x4MqCczaT94n4RDvJL+p0rVbzsW86czXQsxw75+HmTqi8T0WvMnAMEnUG3SeYRGvt5LD5+SdTXidOT84kFSpZaUjOpTL6UjjUcBHWt1NwatAad0D3kp9lWnNpg1mru9GGr095IBVo/wCTf/8AGmOyOdbqeHz8hq0PECu0NMm9/wCNMdkTrlTwDVoeJwZqeGeUd5ZeYETrk9y+fkNVhvODakyPCl1DjbeT1xOuz3IjVY7xFeUxSaKQAdRUUnpETrr7pzqi3nbeVCT4nsqB+AjtXq7YkO0fYxlb1pJeSm6FC7ereppA1HZFFxWjUSwLaNJwxxPqiw/8Mx9i17ghUvKHu7WU4/JsqaQtxTb4JS2lS1XVNrTW6kE57vPEgZXKyNpkBKJOYoAACZZ4YDDwlJpDCuqiWCKXQg3ix4nJm2l5pV0cYYT7xiHc1d/6JVCG4dM5AW0vO2Ues8wPcUY55+p3ieahuHDe5Ra6vCcaT60w6fdQY5dWb7X5nShFdg7b3F55XhzTI4i8vrAjlye8nBDlrcMdPhzqORlR6S4I5JHzW4W3404v7rSE9ajAA7a3D5QeFMzJ/BA9yACKt/cTKaqkn738t+gPI4kU5CBxxZBw/scvHsKW5YK5BR+n2ctxGtS3m0/dfZUUchqYY5qnJdFnGnJbSyWXOZPLA3yUeYOsreeTzhaj+URRVs5y2PDh/qO4VorasSwyth2G7TenpOpzJcuJV7KyD0Rn1LG62xqP5wGoXNHtgiWYyClji0zJq2pQ2em6YTnaXuznMfyy9XFv3fRDhGRd3wWWBxJSP0xS7K7fb6stVzQXZ6CoyWUkYhlI15v0wLk64e1rzYa5RXZ6DWZZlWf389LN7L6L3ICoHoi6HI9SW1+SK5coQWxEXN5YWSz/ABHZhQ0NpUE+0bo6Ydp8iwXWz4v2F58ozewiTumTDxLdmSIBzVuqfc4ylAATxkkRo07GjSWOS9PUUncTnteJ2xkDaloKC7RmS2nPdUoLUPVZRRtB259kWutTh1UcaDe0v+TOQsnI0U23fdH8V2i3Pu6EfdAiidWUtpYoJFmio6CAAgAIAOVoBwIB4wDAAwmrBlXRRyWYWPTabV1iACFntzezHRRUm0n7K8z/ALZEAFnlmQhCUJ8FKQkacEigx5IAFIACAAgAIACAAgAIACAAgAIAPCIAIC1MiZCYqXJVu8c6kDe1+0ihiyNWa2M5cUyszu45JL/duPtbApK0/nST0xYrmS2nLpohJvcRSMUTdKeUwFHnDiYsV0+1epHNkcrcycTh9NP4Sh/90Tz63fPIjQe8dyu4xvvCXOA/9vU85dgdzhsQc34k1J7i0qmm+Pvq2J3tAP5SemK3dS3HSppFgs7c4s5nESyVnW8VO/lUbvRFbrzfadaCLTLy6G0hLaUoSMwSAlI4gMIreZ0KRABAAQAEABAAQAEABAAQAEA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a typeface="Chalkboard" charset="0"/>
              <a:cs typeface="Chalkboard" charset="0"/>
            </a:endParaRPr>
          </a:p>
        </p:txBody>
      </p:sp>
      <p:pic>
        <p:nvPicPr>
          <p:cNvPr id="205" name="Picture 2"/>
          <p:cNvPicPr>
            <a:picLocks noChangeAspect="1" noChangeArrowheads="1"/>
          </p:cNvPicPr>
          <p:nvPr/>
        </p:nvPicPr>
        <p:blipFill>
          <a:blip r:embed="rId3" cstate="print"/>
          <a:srcRect/>
          <a:stretch>
            <a:fillRect/>
          </a:stretch>
        </p:blipFill>
        <p:spPr bwMode="auto">
          <a:xfrm>
            <a:off x="8172400" y="908720"/>
            <a:ext cx="576064" cy="648072"/>
          </a:xfrm>
          <a:prstGeom prst="rect">
            <a:avLst/>
          </a:prstGeom>
          <a:noFill/>
          <a:ln w="9525">
            <a:noFill/>
            <a:miter lim="800000"/>
            <a:headEnd/>
            <a:tailEnd/>
          </a:ln>
        </p:spPr>
      </p:pic>
      <p:pic>
        <p:nvPicPr>
          <p:cNvPr id="206" name="Picture 3"/>
          <p:cNvPicPr>
            <a:picLocks noChangeAspect="1" noChangeArrowheads="1"/>
          </p:cNvPicPr>
          <p:nvPr/>
        </p:nvPicPr>
        <p:blipFill>
          <a:blip r:embed="rId4" cstate="print"/>
          <a:srcRect/>
          <a:stretch>
            <a:fillRect/>
          </a:stretch>
        </p:blipFill>
        <p:spPr bwMode="auto">
          <a:xfrm>
            <a:off x="683568" y="908720"/>
            <a:ext cx="576064" cy="671495"/>
          </a:xfrm>
          <a:prstGeom prst="rect">
            <a:avLst/>
          </a:prstGeom>
          <a:noFill/>
          <a:ln w="9525">
            <a:noFill/>
            <a:miter lim="800000"/>
            <a:headEnd/>
            <a:tailEnd/>
          </a:ln>
        </p:spPr>
      </p:pic>
      <p:sp>
        <p:nvSpPr>
          <p:cNvPr id="207" name="Text Box 7"/>
          <p:cNvSpPr txBox="1">
            <a:spLocks noChangeArrowheads="1"/>
          </p:cNvSpPr>
          <p:nvPr/>
        </p:nvSpPr>
        <p:spPr bwMode="auto">
          <a:xfrm>
            <a:off x="835968" y="1609055"/>
            <a:ext cx="279648" cy="400110"/>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k</a:t>
            </a:r>
            <a:endParaRPr lang="en-US" sz="2000" dirty="0" smtClean="0">
              <a:solidFill>
                <a:srgbClr val="0000FF"/>
              </a:solidFill>
              <a:latin typeface="Calibri" pitchFamily="34" charset="0"/>
              <a:ea typeface="Chalkboard" charset="0"/>
              <a:cs typeface="Chalkboard" charset="0"/>
            </a:endParaRPr>
          </a:p>
        </p:txBody>
      </p:sp>
      <p:sp>
        <p:nvSpPr>
          <p:cNvPr id="209" name="Text Box 7"/>
          <p:cNvSpPr txBox="1">
            <a:spLocks noChangeArrowheads="1"/>
          </p:cNvSpPr>
          <p:nvPr/>
        </p:nvSpPr>
        <p:spPr bwMode="auto">
          <a:xfrm>
            <a:off x="8316416" y="1537047"/>
            <a:ext cx="279648" cy="400110"/>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k</a:t>
            </a:r>
            <a:endParaRPr lang="en-US" sz="2000" dirty="0" smtClean="0">
              <a:solidFill>
                <a:srgbClr val="0000FF"/>
              </a:solidFill>
              <a:latin typeface="Calibri" pitchFamily="34" charset="0"/>
              <a:ea typeface="Chalkboard" charset="0"/>
              <a:cs typeface="Chalkboard" charset="0"/>
            </a:endParaRPr>
          </a:p>
        </p:txBody>
      </p:sp>
      <p:grpSp>
        <p:nvGrpSpPr>
          <p:cNvPr id="219" name="Group 218"/>
          <p:cNvGrpSpPr/>
          <p:nvPr/>
        </p:nvGrpSpPr>
        <p:grpSpPr>
          <a:xfrm>
            <a:off x="1763688" y="1052736"/>
            <a:ext cx="504056" cy="760149"/>
            <a:chOff x="2051720" y="4653136"/>
            <a:chExt cx="504056" cy="760149"/>
          </a:xfrm>
        </p:grpSpPr>
        <p:sp>
          <p:nvSpPr>
            <p:cNvPr id="217" name="Rectangle 216"/>
            <p:cNvSpPr/>
            <p:nvPr/>
          </p:nvSpPr>
          <p:spPr>
            <a:xfrm>
              <a:off x="2051720" y="465313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latin typeface="Calibri" pitchFamily="34" charset="0"/>
                <a:ea typeface="Chalkboard" charset="0"/>
                <a:cs typeface="Chalkboard" charset="0"/>
              </a:endParaRPr>
            </a:p>
          </p:txBody>
        </p:sp>
        <p:sp>
          <p:nvSpPr>
            <p:cNvPr id="218" name="Text Box 7"/>
            <p:cNvSpPr txBox="1">
              <a:spLocks noChangeArrowheads="1"/>
            </p:cNvSpPr>
            <p:nvPr/>
          </p:nvSpPr>
          <p:spPr bwMode="auto">
            <a:xfrm>
              <a:off x="2060104" y="4705399"/>
              <a:ext cx="495672" cy="707886"/>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Enc</a:t>
              </a:r>
              <a:endParaRPr lang="en-US" sz="2000" dirty="0" smtClean="0">
                <a:solidFill>
                  <a:srgbClr val="0000FF"/>
                </a:solidFill>
                <a:latin typeface="Calibri" pitchFamily="34" charset="0"/>
                <a:ea typeface="Chalkboard" charset="0"/>
                <a:cs typeface="Chalkboard" charset="0"/>
              </a:endParaRPr>
            </a:p>
          </p:txBody>
        </p:sp>
      </p:grpSp>
      <p:grpSp>
        <p:nvGrpSpPr>
          <p:cNvPr id="225" name="Group 224"/>
          <p:cNvGrpSpPr/>
          <p:nvPr/>
        </p:nvGrpSpPr>
        <p:grpSpPr>
          <a:xfrm>
            <a:off x="1259632" y="836712"/>
            <a:ext cx="504056" cy="884421"/>
            <a:chOff x="1259632" y="4365104"/>
            <a:chExt cx="504056" cy="884421"/>
          </a:xfrm>
        </p:grpSpPr>
        <p:cxnSp>
          <p:nvCxnSpPr>
            <p:cNvPr id="221" name="Straight Arrow Connector 220"/>
            <p:cNvCxnSpPr/>
            <p:nvPr/>
          </p:nvCxnSpPr>
          <p:spPr>
            <a:xfrm>
              <a:off x="1259632" y="4653136"/>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p:nvPr/>
          </p:nvCxnSpPr>
          <p:spPr>
            <a:xfrm>
              <a:off x="1259632" y="4869160"/>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3" name="Text Box 7"/>
            <p:cNvSpPr txBox="1">
              <a:spLocks noChangeArrowheads="1"/>
            </p:cNvSpPr>
            <p:nvPr/>
          </p:nvSpPr>
          <p:spPr bwMode="auto">
            <a:xfrm>
              <a:off x="1340024" y="4365104"/>
              <a:ext cx="27964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m</a:t>
              </a:r>
              <a:endParaRPr lang="en-US" sz="2000" dirty="0" smtClean="0">
                <a:solidFill>
                  <a:srgbClr val="0000FF"/>
                </a:solidFill>
                <a:latin typeface="Calibri" pitchFamily="34" charset="0"/>
                <a:ea typeface="Chalkboard" charset="0"/>
                <a:cs typeface="Chalkboard" charset="0"/>
              </a:endParaRPr>
            </a:p>
          </p:txBody>
        </p:sp>
        <p:sp>
          <p:nvSpPr>
            <p:cNvPr id="224" name="Text Box 7"/>
            <p:cNvSpPr txBox="1">
              <a:spLocks noChangeArrowheads="1"/>
            </p:cNvSpPr>
            <p:nvPr/>
          </p:nvSpPr>
          <p:spPr bwMode="auto">
            <a:xfrm>
              <a:off x="1412032" y="4849415"/>
              <a:ext cx="27964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k</a:t>
              </a:r>
              <a:endParaRPr lang="en-US" sz="2000" dirty="0" smtClean="0">
                <a:solidFill>
                  <a:srgbClr val="0000FF"/>
                </a:solidFill>
                <a:latin typeface="Calibri" pitchFamily="34" charset="0"/>
                <a:ea typeface="Chalkboard" charset="0"/>
                <a:cs typeface="Chalkboard" charset="0"/>
              </a:endParaRPr>
            </a:p>
          </p:txBody>
        </p:sp>
      </p:grpSp>
      <p:cxnSp>
        <p:nvCxnSpPr>
          <p:cNvPr id="231" name="Straight Arrow Connector 230"/>
          <p:cNvCxnSpPr/>
          <p:nvPr/>
        </p:nvCxnSpPr>
        <p:spPr>
          <a:xfrm>
            <a:off x="2411760" y="1268760"/>
            <a:ext cx="5688632"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32" name="Group 231"/>
          <p:cNvGrpSpPr/>
          <p:nvPr/>
        </p:nvGrpSpPr>
        <p:grpSpPr>
          <a:xfrm>
            <a:off x="3275856" y="692696"/>
            <a:ext cx="3240360" cy="584775"/>
            <a:chOff x="1979712" y="1700808"/>
            <a:chExt cx="3240360" cy="584775"/>
          </a:xfrm>
        </p:grpSpPr>
        <p:sp>
          <p:nvSpPr>
            <p:cNvPr id="233" name="Rectangle 232"/>
            <p:cNvSpPr/>
            <p:nvPr/>
          </p:nvSpPr>
          <p:spPr>
            <a:xfrm>
              <a:off x="1979712" y="1772816"/>
              <a:ext cx="324036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latin typeface="Calibri" pitchFamily="34" charset="0"/>
                <a:ea typeface="Chalkboard" charset="0"/>
                <a:cs typeface="Chalkboard" charset="0"/>
              </a:endParaRPr>
            </a:p>
          </p:txBody>
        </p:sp>
        <p:cxnSp>
          <p:nvCxnSpPr>
            <p:cNvPr id="234" name="Straight Connector 233"/>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6" name="Text Box 7"/>
            <p:cNvSpPr txBox="1">
              <a:spLocks noChangeArrowheads="1"/>
            </p:cNvSpPr>
            <p:nvPr/>
          </p:nvSpPr>
          <p:spPr bwMode="auto">
            <a:xfrm>
              <a:off x="2595972" y="1700808"/>
              <a:ext cx="535868" cy="584775"/>
            </a:xfrm>
            <a:prstGeom prst="rect">
              <a:avLst/>
            </a:prstGeom>
            <a:noFill/>
            <a:ln w="9525">
              <a:noFill/>
              <a:miter lim="800000"/>
              <a:headEnd/>
              <a:tailEnd/>
            </a:ln>
          </p:spPr>
          <p:txBody>
            <a:bodyPr wrap="square">
              <a:spAutoFit/>
            </a:bodyPr>
            <a:lstStyle/>
            <a:p>
              <a:pPr>
                <a:spcBef>
                  <a:spcPct val="50000"/>
                </a:spcBef>
              </a:pPr>
              <a:r>
                <a:rPr lang="en-US" sz="3200" dirty="0" smtClean="0">
                  <a:latin typeface="Calibri" pitchFamily="34" charset="0"/>
                  <a:ea typeface="Chalkboard" charset="0"/>
                  <a:cs typeface="Chalkboard" charset="0"/>
                  <a:sym typeface="Symbol"/>
                </a:rPr>
                <a:t>c</a:t>
              </a:r>
              <a:r>
                <a:rPr lang="en-US" sz="3200" baseline="-25000" dirty="0" smtClean="0">
                  <a:latin typeface="Calibri" pitchFamily="34" charset="0"/>
                  <a:ea typeface="Chalkboard" charset="0"/>
                  <a:cs typeface="Chalkboard" charset="0"/>
                  <a:sym typeface="Symbol"/>
                </a:rPr>
                <a:t>1</a:t>
              </a:r>
              <a:endParaRPr lang="en-US" sz="3200" baseline="-25000" dirty="0" smtClean="0">
                <a:solidFill>
                  <a:srgbClr val="0000FF"/>
                </a:solidFill>
                <a:latin typeface="Calibri" pitchFamily="34" charset="0"/>
                <a:ea typeface="Chalkboard" charset="0"/>
                <a:cs typeface="Chalkboard" charset="0"/>
              </a:endParaRPr>
            </a:p>
          </p:txBody>
        </p:sp>
        <p:sp>
          <p:nvSpPr>
            <p:cNvPr id="237" name="Text Box 7"/>
            <p:cNvSpPr txBox="1">
              <a:spLocks noChangeArrowheads="1"/>
            </p:cNvSpPr>
            <p:nvPr/>
          </p:nvSpPr>
          <p:spPr bwMode="auto">
            <a:xfrm>
              <a:off x="4252156" y="1700808"/>
              <a:ext cx="535868" cy="584775"/>
            </a:xfrm>
            <a:prstGeom prst="rect">
              <a:avLst/>
            </a:prstGeom>
            <a:noFill/>
            <a:ln w="9525">
              <a:noFill/>
              <a:miter lim="800000"/>
              <a:headEnd/>
              <a:tailEnd/>
            </a:ln>
          </p:spPr>
          <p:txBody>
            <a:bodyPr wrap="square">
              <a:spAutoFit/>
            </a:bodyPr>
            <a:lstStyle/>
            <a:p>
              <a:pPr>
                <a:spcBef>
                  <a:spcPct val="50000"/>
                </a:spcBef>
              </a:pPr>
              <a:r>
                <a:rPr lang="en-US" sz="3200" dirty="0" smtClean="0">
                  <a:latin typeface="Calibri" pitchFamily="34" charset="0"/>
                  <a:ea typeface="Chalkboard" charset="0"/>
                  <a:cs typeface="Chalkboard" charset="0"/>
                  <a:sym typeface="Symbol"/>
                </a:rPr>
                <a:t>c</a:t>
              </a:r>
              <a:r>
                <a:rPr lang="en-US" sz="3200" baseline="-25000" dirty="0" smtClean="0">
                  <a:latin typeface="Calibri" pitchFamily="34" charset="0"/>
                  <a:ea typeface="Chalkboard" charset="0"/>
                  <a:cs typeface="Chalkboard" charset="0"/>
                  <a:sym typeface="Symbol"/>
                </a:rPr>
                <a:t>2</a:t>
              </a:r>
              <a:endParaRPr lang="en-US" sz="3200" baseline="-25000" dirty="0" smtClean="0">
                <a:solidFill>
                  <a:srgbClr val="0000FF"/>
                </a:solidFill>
                <a:latin typeface="Calibri" pitchFamily="34" charset="0"/>
                <a:ea typeface="Chalkboard" charset="0"/>
                <a:cs typeface="Chalkboard" charset="0"/>
              </a:endParaRPr>
            </a:p>
          </p:txBody>
        </p:sp>
      </p:grpSp>
      <p:sp>
        <p:nvSpPr>
          <p:cNvPr id="239" name="Text Box 7"/>
          <p:cNvSpPr txBox="1">
            <a:spLocks noChangeArrowheads="1"/>
          </p:cNvSpPr>
          <p:nvPr/>
        </p:nvSpPr>
        <p:spPr bwMode="auto">
          <a:xfrm>
            <a:off x="107504" y="1917948"/>
            <a:ext cx="9036496" cy="830997"/>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sz="2400" dirty="0">
                <a:latin typeface="Calibri" pitchFamily="34" charset="0"/>
                <a:ea typeface="Chalkboard" charset="0"/>
                <a:cs typeface="Chalkboard" charset="0"/>
                <a:sym typeface="Symbol"/>
              </a:rPr>
              <a:t>A</a:t>
            </a:r>
            <a:r>
              <a:rPr lang="en-US" sz="2400" dirty="0" smtClean="0">
                <a:latin typeface="Calibri" pitchFamily="34" charset="0"/>
                <a:ea typeface="Chalkboard" charset="0"/>
                <a:cs typeface="Chalkboard" charset="0"/>
                <a:sym typeface="Symbol"/>
              </a:rPr>
              <a:t>n attacker can modify the </a:t>
            </a:r>
            <a:r>
              <a:rPr lang="en-US" sz="2400" dirty="0" err="1" smtClean="0">
                <a:latin typeface="Calibri" pitchFamily="34" charset="0"/>
                <a:ea typeface="Chalkboard" charset="0"/>
                <a:cs typeface="Chalkboard" charset="0"/>
                <a:sym typeface="Symbol"/>
              </a:rPr>
              <a:t>ciphertext</a:t>
            </a:r>
            <a:r>
              <a:rPr lang="en-US" sz="2400" dirty="0" err="1">
                <a:latin typeface="Calibri" pitchFamily="34" charset="0"/>
                <a:ea typeface="Chalkboard" charset="0"/>
                <a:cs typeface="Chalkboard" charset="0"/>
                <a:sym typeface="Symbol"/>
              </a:rPr>
              <a:t>s</a:t>
            </a:r>
            <a:r>
              <a:rPr lang="en-US" sz="2400" dirty="0" smtClean="0">
                <a:latin typeface="Calibri" pitchFamily="34" charset="0"/>
                <a:ea typeface="Chalkboard" charset="0"/>
                <a:cs typeface="Chalkboard" charset="0"/>
                <a:sym typeface="Symbol"/>
              </a:rPr>
              <a:t> and </a:t>
            </a:r>
            <a:r>
              <a:rPr lang="en-US" sz="2400" dirty="0" smtClean="0">
                <a:solidFill>
                  <a:srgbClr val="FF0000"/>
                </a:solidFill>
                <a:latin typeface="Calibri" pitchFamily="34" charset="0"/>
                <a:ea typeface="Chalkboard" charset="0"/>
                <a:cs typeface="Chalkboard" charset="0"/>
                <a:sym typeface="Symbol"/>
              </a:rPr>
              <a:t>learn b</a:t>
            </a:r>
            <a:r>
              <a:rPr lang="en-US" sz="2400" dirty="0" smtClean="0">
                <a:latin typeface="Calibri" pitchFamily="34" charset="0"/>
                <a:ea typeface="Chalkboard" charset="0"/>
                <a:cs typeface="Chalkboard" charset="0"/>
                <a:sym typeface="Symbol"/>
              </a:rPr>
              <a:t> </a:t>
            </a:r>
            <a:r>
              <a:rPr lang="en-US" sz="2400" dirty="0" smtClean="0">
                <a:solidFill>
                  <a:srgbClr val="FF0000"/>
                </a:solidFill>
                <a:latin typeface="Calibri" pitchFamily="34" charset="0"/>
                <a:ea typeface="Chalkboard" charset="0"/>
                <a:cs typeface="Chalkboard" charset="0"/>
                <a:sym typeface="Symbol"/>
              </a:rPr>
              <a:t>(|m| leaked) and m.</a:t>
            </a:r>
            <a:endParaRPr lang="en-US" sz="2400" baseline="-25000" dirty="0" smtClean="0">
              <a:solidFill>
                <a:srgbClr val="FF0000"/>
              </a:solidFill>
              <a:latin typeface="Calibri" pitchFamily="34" charset="0"/>
              <a:ea typeface="Chalkboard" charset="0"/>
              <a:cs typeface="Chalkboard" charset="0"/>
            </a:endParaRPr>
          </a:p>
        </p:txBody>
      </p:sp>
      <p:sp>
        <p:nvSpPr>
          <p:cNvPr id="240" name="Text Box 7"/>
          <p:cNvSpPr txBox="1">
            <a:spLocks noChangeArrowheads="1"/>
          </p:cNvSpPr>
          <p:nvPr/>
        </p:nvSpPr>
        <p:spPr bwMode="auto">
          <a:xfrm>
            <a:off x="107504" y="2688728"/>
            <a:ext cx="8712968" cy="830997"/>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sz="2400" dirty="0" smtClean="0">
                <a:latin typeface="Calibri" pitchFamily="34" charset="0"/>
                <a:ea typeface="Chalkboard" charset="0"/>
                <a:cs typeface="Chalkboard" charset="0"/>
                <a:sym typeface="Symbol"/>
              </a:rPr>
              <a:t>Hint: What will happen to the decryption of m</a:t>
            </a:r>
            <a:r>
              <a:rPr lang="en-US" sz="2400" baseline="-25000" dirty="0" smtClean="0">
                <a:latin typeface="Calibri" pitchFamily="34" charset="0"/>
                <a:ea typeface="Chalkboard" charset="0"/>
                <a:cs typeface="Chalkboard" charset="0"/>
                <a:sym typeface="Symbol"/>
              </a:rPr>
              <a:t>2</a:t>
            </a:r>
            <a:r>
              <a:rPr lang="en-US" sz="2400" dirty="0" smtClean="0">
                <a:latin typeface="Calibri" pitchFamily="34" charset="0"/>
                <a:ea typeface="Chalkboard" charset="0"/>
                <a:cs typeface="Chalkboard" charset="0"/>
                <a:sym typeface="Symbol"/>
              </a:rPr>
              <a:t> if the </a:t>
            </a:r>
            <a:r>
              <a:rPr lang="en-US" sz="2400" dirty="0" err="1" smtClean="0">
                <a:latin typeface="Calibri" pitchFamily="34" charset="0"/>
                <a:ea typeface="Chalkboard" charset="0"/>
                <a:cs typeface="Chalkboard" charset="0"/>
                <a:sym typeface="Symbol"/>
              </a:rPr>
              <a:t>i</a:t>
            </a:r>
            <a:r>
              <a:rPr lang="en-US" sz="2400" baseline="30000" dirty="0" err="1" smtClean="0">
                <a:latin typeface="Calibri" pitchFamily="34" charset="0"/>
                <a:ea typeface="Chalkboard" charset="0"/>
                <a:cs typeface="Chalkboard" charset="0"/>
                <a:sym typeface="Symbol"/>
              </a:rPr>
              <a:t>th</a:t>
            </a:r>
            <a:r>
              <a:rPr lang="en-US" sz="2400" dirty="0" smtClean="0">
                <a:latin typeface="Calibri" pitchFamily="34" charset="0"/>
                <a:ea typeface="Chalkboard" charset="0"/>
                <a:cs typeface="Chalkboard" charset="0"/>
                <a:sym typeface="Symbol"/>
              </a:rPr>
              <a:t> byte of c</a:t>
            </a:r>
            <a:r>
              <a:rPr lang="en-US" sz="3200" baseline="-25000" dirty="0" smtClean="0">
                <a:latin typeface="Calibri" pitchFamily="34" charset="0"/>
                <a:ea typeface="Chalkboard" charset="0"/>
                <a:cs typeface="Chalkboard" charset="0"/>
                <a:sym typeface="Symbol"/>
              </a:rPr>
              <a:t>1</a:t>
            </a:r>
            <a:r>
              <a:rPr lang="en-US" sz="2400" dirty="0" smtClean="0">
                <a:latin typeface="Calibri" pitchFamily="34" charset="0"/>
                <a:ea typeface="Chalkboard" charset="0"/>
                <a:cs typeface="Chalkboard" charset="0"/>
                <a:sym typeface="Symbol"/>
              </a:rPr>
              <a:t> is modified by  ?</a:t>
            </a:r>
            <a:endParaRPr lang="en-US" sz="2400" baseline="-25000" dirty="0" smtClean="0">
              <a:solidFill>
                <a:srgbClr val="FF0000"/>
              </a:solidFill>
              <a:latin typeface="Calibri" pitchFamily="34" charset="0"/>
              <a:ea typeface="Chalkboard" charset="0"/>
              <a:cs typeface="Chalkboard" charset="0"/>
            </a:endParaRPr>
          </a:p>
        </p:txBody>
      </p:sp>
      <p:sp>
        <p:nvSpPr>
          <p:cNvPr id="241" name="Text Box 7"/>
          <p:cNvSpPr txBox="1">
            <a:spLocks noChangeArrowheads="1"/>
          </p:cNvSpPr>
          <p:nvPr/>
        </p:nvSpPr>
        <p:spPr bwMode="auto">
          <a:xfrm>
            <a:off x="467544" y="3538143"/>
            <a:ext cx="8712968" cy="461665"/>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Ø"/>
            </a:pPr>
            <a:r>
              <a:rPr lang="en-US" sz="2400" dirty="0" smtClean="0">
                <a:latin typeface="Calibri" pitchFamily="34" charset="0"/>
                <a:ea typeface="Chalkboard" charset="0"/>
                <a:cs typeface="Chalkboard" charset="0"/>
                <a:sym typeface="Symbol"/>
              </a:rPr>
              <a:t>m</a:t>
            </a:r>
            <a:r>
              <a:rPr lang="en-US" altLang="zh-CN" sz="2400" baseline="-25000" dirty="0">
                <a:latin typeface="Calibri" pitchFamily="34" charset="0"/>
                <a:ea typeface="Chalkboard" charset="0"/>
                <a:cs typeface="Chalkboard" charset="0"/>
                <a:sym typeface="Symbol"/>
              </a:rPr>
              <a:t>2</a:t>
            </a:r>
            <a:r>
              <a:rPr lang="en-US" sz="2400" dirty="0" smtClean="0">
                <a:latin typeface="Calibri" pitchFamily="34" charset="0"/>
                <a:ea typeface="Chalkboard" charset="0"/>
                <a:cs typeface="Chalkboard" charset="0"/>
                <a:sym typeface="Symbol"/>
              </a:rPr>
              <a:t>’ on decryption will be modified by  at </a:t>
            </a:r>
            <a:r>
              <a:rPr lang="en-US" sz="2400" dirty="0" err="1" smtClean="0">
                <a:latin typeface="Calibri" pitchFamily="34" charset="0"/>
                <a:ea typeface="Chalkboard" charset="0"/>
                <a:cs typeface="Chalkboard" charset="0"/>
                <a:sym typeface="Symbol"/>
              </a:rPr>
              <a:t>i</a:t>
            </a:r>
            <a:r>
              <a:rPr lang="en-US" sz="2400" baseline="30000" dirty="0" err="1" smtClean="0">
                <a:latin typeface="Calibri" pitchFamily="34" charset="0"/>
                <a:ea typeface="Chalkboard" charset="0"/>
                <a:cs typeface="Chalkboard" charset="0"/>
                <a:sym typeface="Symbol"/>
              </a:rPr>
              <a:t>th</a:t>
            </a:r>
            <a:r>
              <a:rPr lang="en-US" sz="2400" dirty="0" smtClean="0">
                <a:latin typeface="Calibri" pitchFamily="34" charset="0"/>
                <a:ea typeface="Chalkboard" charset="0"/>
                <a:cs typeface="Chalkboard" charset="0"/>
                <a:sym typeface="Symbol"/>
              </a:rPr>
              <a:t> byte !!</a:t>
            </a:r>
            <a:endParaRPr lang="en-US" sz="2400" baseline="-25000" dirty="0" smtClean="0">
              <a:solidFill>
                <a:srgbClr val="FF0000"/>
              </a:solidFill>
              <a:latin typeface="Calibri" pitchFamily="34" charset="0"/>
              <a:ea typeface="Chalkboard" charset="0"/>
              <a:cs typeface="Chalkboard" charset="0"/>
            </a:endParaRPr>
          </a:p>
        </p:txBody>
      </p:sp>
      <p:sp>
        <p:nvSpPr>
          <p:cNvPr id="2" name="Rectangle 1"/>
          <p:cNvSpPr/>
          <p:nvPr/>
        </p:nvSpPr>
        <p:spPr>
          <a:xfrm>
            <a:off x="4160050" y="1268760"/>
            <a:ext cx="4012350" cy="707886"/>
          </a:xfrm>
          <a:prstGeom prst="rect">
            <a:avLst/>
          </a:prstGeom>
        </p:spPr>
        <p:txBody>
          <a:bodyPr wrap="square">
            <a:spAutoFit/>
          </a:bodyPr>
          <a:lstStyle/>
          <a:p>
            <a:r>
              <a:rPr lang="en-US" sz="2000" dirty="0" smtClean="0">
                <a:latin typeface="Calibri" pitchFamily="34" charset="0"/>
                <a:ea typeface="Chalkboard" charset="0"/>
                <a:cs typeface="Chalkboard" charset="0"/>
                <a:sym typeface="Symbol"/>
              </a:rPr>
              <a:t>If decryption successful, do nothing </a:t>
            </a:r>
          </a:p>
          <a:p>
            <a:r>
              <a:rPr lang="en-US" sz="2000" dirty="0" smtClean="0">
                <a:latin typeface="Calibri" pitchFamily="34" charset="0"/>
                <a:ea typeface="Chalkboard" charset="0"/>
                <a:cs typeface="Chalkboard" charset="0"/>
                <a:sym typeface="Symbol"/>
              </a:rPr>
              <a:t>else ask for retransmission</a:t>
            </a:r>
            <a:endParaRPr lang="en-US" sz="2000" dirty="0">
              <a:latin typeface="Calibri" pitchFamily="34" charset="0"/>
              <a:ea typeface="Chalkboard" charset="0"/>
              <a:cs typeface="Chalkboard" charset="0"/>
            </a:endParaRPr>
          </a:p>
        </p:txBody>
      </p:sp>
      <p:sp>
        <p:nvSpPr>
          <p:cNvPr id="102" name="日期占位符 1"/>
          <p:cNvSpPr>
            <a:spLocks noGrp="1"/>
          </p:cNvSpPr>
          <p:nvPr>
            <p:ph type="dt" sz="half" idx="10"/>
          </p:nvPr>
        </p:nvSpPr>
        <p:spPr/>
        <p:txBody>
          <a:bodyPr/>
          <a:lstStyle/>
          <a:p>
            <a:pPr>
              <a:defRPr/>
            </a:pPr>
            <a:r>
              <a:rPr lang="en-US" altLang="zh-CN" sz="1100" smtClean="0">
                <a:solidFill>
                  <a:schemeClr val="bg1">
                    <a:lumMod val="50000"/>
                  </a:schemeClr>
                </a:solidFill>
              </a:rPr>
              <a:t>Thur, 11/10/2018</a:t>
            </a:r>
            <a:endParaRPr lang="en-US" sz="1100" dirty="0">
              <a:solidFill>
                <a:schemeClr val="bg1">
                  <a:lumMod val="50000"/>
                </a:schemeClr>
              </a:solidFill>
            </a:endParaRPr>
          </a:p>
        </p:txBody>
      </p:sp>
      <p:sp>
        <p:nvSpPr>
          <p:cNvPr id="103" name="页脚占位符 2"/>
          <p:cNvSpPr>
            <a:spLocks noGrp="1"/>
          </p:cNvSpPr>
          <p:nvPr>
            <p:ph type="ftr" sz="quarter" idx="11"/>
          </p:nvPr>
        </p:nvSpPr>
        <p:spPr/>
        <p:txBody>
          <a:bodyPr/>
          <a:lstStyle/>
          <a:p>
            <a:pPr>
              <a:defRPr/>
            </a:pPr>
            <a:r>
              <a:rPr lang="en-US" sz="1100" smtClean="0">
                <a:solidFill>
                  <a:schemeClr val="bg1">
                    <a:lumMod val="50000"/>
                  </a:schemeClr>
                </a:solidFill>
              </a:rPr>
              <a:t>S8101034Q-Modern Cryptography-Lect9</a:t>
            </a:r>
            <a:endParaRPr lang="en-US" sz="1100" dirty="0">
              <a:solidFill>
                <a:schemeClr val="bg1">
                  <a:lumMod val="50000"/>
                </a:schemeClr>
              </a:solidFill>
            </a:endParaRPr>
          </a:p>
        </p:txBody>
      </p:sp>
      <p:sp>
        <p:nvSpPr>
          <p:cNvPr id="104" name="灯片编号占位符 3"/>
          <p:cNvSpPr>
            <a:spLocks noGrp="1"/>
          </p:cNvSpPr>
          <p:nvPr>
            <p:ph type="sldNum" sz="quarter" idx="12"/>
          </p:nvPr>
        </p:nvSpPr>
        <p:spPr/>
        <p:txBody>
          <a:bodyPr/>
          <a:lstStyle/>
          <a:p>
            <a:pPr>
              <a:defRPr/>
            </a:pPr>
            <a:r>
              <a:rPr lang="en-US" sz="1100" dirty="0" smtClean="0">
                <a:solidFill>
                  <a:schemeClr val="bg1">
                    <a:lumMod val="50000"/>
                  </a:schemeClr>
                </a:solidFill>
              </a:rPr>
              <a:t>11</a:t>
            </a:r>
            <a:endParaRPr lang="en-US" sz="1100" dirty="0">
              <a:solidFill>
                <a:schemeClr val="bg1">
                  <a:lumMod val="50000"/>
                </a:schemeClr>
              </a:solidFill>
            </a:endParaRPr>
          </a:p>
        </p:txBody>
      </p:sp>
      <p:sp>
        <p:nvSpPr>
          <p:cNvPr id="105" name="Text Box 7"/>
          <p:cNvSpPr txBox="1">
            <a:spLocks noChangeArrowheads="1"/>
          </p:cNvSpPr>
          <p:nvPr/>
        </p:nvSpPr>
        <p:spPr bwMode="auto">
          <a:xfrm>
            <a:off x="1658378" y="3943929"/>
            <a:ext cx="2805609" cy="523220"/>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m</a:t>
            </a:r>
            <a:r>
              <a:rPr lang="en-US" sz="2800" baseline="-25000" dirty="0" smtClean="0">
                <a:latin typeface="Calibri" pitchFamily="34" charset="0"/>
                <a:ea typeface="Chalkboard" charset="0"/>
                <a:cs typeface="Chalkboard" charset="0"/>
                <a:sym typeface="Symbol"/>
              </a:rPr>
              <a:t>2</a:t>
            </a:r>
            <a:r>
              <a:rPr lang="en-US" sz="2800" dirty="0" smtClean="0">
                <a:latin typeface="Calibri" pitchFamily="34" charset="0"/>
                <a:ea typeface="Chalkboard" charset="0"/>
                <a:cs typeface="Chalkboard" charset="0"/>
                <a:sym typeface="Symbol"/>
              </a:rPr>
              <a:t> = F</a:t>
            </a:r>
            <a:r>
              <a:rPr lang="en-US" sz="2800" baseline="-25000" dirty="0" smtClean="0">
                <a:latin typeface="Calibri" pitchFamily="34" charset="0"/>
                <a:ea typeface="Chalkboard" charset="0"/>
                <a:cs typeface="Chalkboard" charset="0"/>
                <a:sym typeface="Symbol"/>
              </a:rPr>
              <a:t>k</a:t>
            </a:r>
            <a:r>
              <a:rPr lang="en-US" sz="2800" baseline="30000" dirty="0" smtClean="0">
                <a:latin typeface="Calibri" pitchFamily="34" charset="0"/>
                <a:ea typeface="Chalkboard" charset="0"/>
                <a:cs typeface="Chalkboard" charset="0"/>
                <a:sym typeface="Symbol"/>
              </a:rPr>
              <a:t>-1</a:t>
            </a: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2</a:t>
            </a:r>
            <a:r>
              <a:rPr lang="en-US" sz="2800" dirty="0" smtClean="0">
                <a:latin typeface="Calibri" pitchFamily="34" charset="0"/>
                <a:ea typeface="Chalkboard" charset="0"/>
                <a:cs typeface="Chalkboard" charset="0"/>
                <a:sym typeface="Symbol"/>
              </a:rPr>
              <a:t>)  c</a:t>
            </a:r>
            <a:r>
              <a:rPr lang="en-US" sz="2800" baseline="-25000" dirty="0" smtClean="0">
                <a:latin typeface="Calibri" pitchFamily="34" charset="0"/>
                <a:ea typeface="Chalkboard" charset="0"/>
                <a:cs typeface="Chalkboard" charset="0"/>
                <a:sym typeface="Symbol"/>
              </a:rPr>
              <a:t>1</a:t>
            </a:r>
            <a:endParaRPr lang="en-US" sz="2800" baseline="-25000" dirty="0" smtClean="0">
              <a:solidFill>
                <a:srgbClr val="0000FF"/>
              </a:solidFill>
              <a:latin typeface="Calibri" pitchFamily="34" charset="0"/>
              <a:ea typeface="Chalkboard" charset="0"/>
              <a:cs typeface="Chalkboard" charset="0"/>
            </a:endParaRPr>
          </a:p>
        </p:txBody>
      </p:sp>
      <p:sp>
        <p:nvSpPr>
          <p:cNvPr id="106" name="Text Box 7"/>
          <p:cNvSpPr txBox="1">
            <a:spLocks noChangeArrowheads="1"/>
          </p:cNvSpPr>
          <p:nvPr/>
        </p:nvSpPr>
        <p:spPr bwMode="auto">
          <a:xfrm>
            <a:off x="1663576" y="4393881"/>
            <a:ext cx="2962176" cy="523220"/>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m</a:t>
            </a:r>
            <a:r>
              <a:rPr lang="en-US" sz="2800" baseline="-25000" dirty="0" smtClean="0">
                <a:latin typeface="Calibri" pitchFamily="34" charset="0"/>
                <a:ea typeface="Chalkboard" charset="0"/>
                <a:cs typeface="Chalkboard" charset="0"/>
                <a:sym typeface="Symbol"/>
              </a:rPr>
              <a:t>2</a:t>
            </a:r>
            <a:r>
              <a:rPr lang="en-US" altLang="zh-CN" sz="2800" dirty="0" smtClean="0">
                <a:latin typeface="Calibri" pitchFamily="34" charset="0"/>
                <a:ea typeface="Chalkboard" charset="0"/>
                <a:cs typeface="Chalkboard" charset="0"/>
                <a:sym typeface="Symbol"/>
              </a:rPr>
              <a:t>’</a:t>
            </a:r>
            <a:r>
              <a:rPr lang="en-US" sz="2800" dirty="0" smtClean="0">
                <a:latin typeface="Calibri" pitchFamily="34" charset="0"/>
                <a:ea typeface="Chalkboard" charset="0"/>
                <a:cs typeface="Chalkboard" charset="0"/>
                <a:sym typeface="Symbol"/>
              </a:rPr>
              <a:t> = F</a:t>
            </a:r>
            <a:r>
              <a:rPr lang="en-US" sz="2800" baseline="-25000" dirty="0" smtClean="0">
                <a:latin typeface="Calibri" pitchFamily="34" charset="0"/>
                <a:ea typeface="Chalkboard" charset="0"/>
                <a:cs typeface="Chalkboard" charset="0"/>
                <a:sym typeface="Symbol"/>
              </a:rPr>
              <a:t>k</a:t>
            </a:r>
            <a:r>
              <a:rPr lang="en-US" sz="2800" baseline="30000" dirty="0" smtClean="0">
                <a:latin typeface="Calibri" pitchFamily="34" charset="0"/>
                <a:ea typeface="Chalkboard" charset="0"/>
                <a:cs typeface="Chalkboard" charset="0"/>
                <a:sym typeface="Symbol"/>
              </a:rPr>
              <a:t>-1</a:t>
            </a: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2</a:t>
            </a:r>
            <a:r>
              <a:rPr lang="en-US" sz="2800" dirty="0" smtClean="0">
                <a:latin typeface="Calibri" pitchFamily="34" charset="0"/>
                <a:ea typeface="Chalkboard" charset="0"/>
                <a:cs typeface="Chalkboard" charset="0"/>
                <a:sym typeface="Symbol"/>
              </a:rPr>
              <a:t>)  c</a:t>
            </a:r>
            <a:r>
              <a:rPr lang="en-US" sz="2800" baseline="-25000" dirty="0" smtClean="0">
                <a:latin typeface="Calibri" pitchFamily="34" charset="0"/>
                <a:ea typeface="Chalkboard" charset="0"/>
                <a:cs typeface="Chalkboard" charset="0"/>
                <a:sym typeface="Symbol"/>
              </a:rPr>
              <a:t>1</a:t>
            </a:r>
            <a:r>
              <a:rPr lang="en-US" sz="2800" dirty="0" smtClean="0">
                <a:latin typeface="Calibri" pitchFamily="34" charset="0"/>
                <a:ea typeface="Chalkboard" charset="0"/>
                <a:cs typeface="Chalkboard" charset="0"/>
                <a:sym typeface="Symbol"/>
              </a:rPr>
              <a:t>’</a:t>
            </a:r>
            <a:endParaRPr lang="en-US" sz="2800" dirty="0" smtClean="0">
              <a:solidFill>
                <a:srgbClr val="0000FF"/>
              </a:solidFill>
              <a:latin typeface="Calibri" pitchFamily="34" charset="0"/>
              <a:ea typeface="Chalkboard" charset="0"/>
              <a:cs typeface="Chalkboard" charset="0"/>
            </a:endParaRPr>
          </a:p>
        </p:txBody>
      </p:sp>
      <p:sp>
        <p:nvSpPr>
          <p:cNvPr id="107" name="Text Box 7"/>
          <p:cNvSpPr txBox="1">
            <a:spLocks noChangeArrowheads="1"/>
          </p:cNvSpPr>
          <p:nvPr/>
        </p:nvSpPr>
        <p:spPr bwMode="auto">
          <a:xfrm>
            <a:off x="4716016" y="3939345"/>
            <a:ext cx="1944216" cy="523220"/>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1</a:t>
            </a:r>
            <a:r>
              <a:rPr lang="en-US" sz="2800" dirty="0" smtClean="0">
                <a:latin typeface="Calibri" pitchFamily="34" charset="0"/>
                <a:ea typeface="Chalkboard" charset="0"/>
                <a:cs typeface="Chalkboard" charset="0"/>
                <a:sym typeface="Symbol"/>
              </a:rPr>
              <a:t>’ = c</a:t>
            </a:r>
            <a:r>
              <a:rPr lang="en-US" sz="2800" baseline="-25000" dirty="0" smtClean="0">
                <a:latin typeface="Calibri" pitchFamily="34" charset="0"/>
                <a:ea typeface="Chalkboard" charset="0"/>
                <a:cs typeface="Chalkboard" charset="0"/>
                <a:sym typeface="Symbol"/>
              </a:rPr>
              <a:t>1</a:t>
            </a:r>
            <a:r>
              <a:rPr lang="en-US" altLang="zh-CN" sz="2800" dirty="0">
                <a:latin typeface="Calibri" pitchFamily="34" charset="0"/>
                <a:ea typeface="Chalkboard" charset="0"/>
                <a:cs typeface="Chalkboard" charset="0"/>
                <a:sym typeface="Symbol"/>
              </a:rPr>
              <a:t> </a:t>
            </a:r>
            <a:r>
              <a:rPr lang="en-US" altLang="zh-CN" sz="2800" dirty="0" smtClean="0">
                <a:latin typeface="Calibri" pitchFamily="34" charset="0"/>
                <a:ea typeface="Chalkboard" charset="0"/>
                <a:cs typeface="Chalkboard" charset="0"/>
                <a:sym typeface="Symbol"/>
              </a:rPr>
              <a:t> </a:t>
            </a:r>
            <a:r>
              <a:rPr lang="en-US" altLang="zh-CN" sz="2800" dirty="0" smtClean="0">
                <a:latin typeface="Calibri" pitchFamily="34" charset="0"/>
                <a:ea typeface="Chalkboard" charset="0"/>
                <a:cs typeface="Chalkboard" charset="0"/>
                <a:sym typeface="Symbol" panose="05050102010706020507" pitchFamily="18" charset="2"/>
              </a:rPr>
              <a:t></a:t>
            </a:r>
            <a:endParaRPr lang="en-US" sz="2800" baseline="-25000" dirty="0" smtClean="0">
              <a:solidFill>
                <a:srgbClr val="0000FF"/>
              </a:solidFill>
              <a:latin typeface="Calibri" pitchFamily="34" charset="0"/>
              <a:ea typeface="Chalkboard" charset="0"/>
              <a:cs typeface="Chalkboard" charset="0"/>
            </a:endParaRPr>
          </a:p>
        </p:txBody>
      </p:sp>
      <p:sp>
        <p:nvSpPr>
          <p:cNvPr id="109" name="Text Box 7"/>
          <p:cNvSpPr txBox="1">
            <a:spLocks noChangeArrowheads="1"/>
          </p:cNvSpPr>
          <p:nvPr/>
        </p:nvSpPr>
        <p:spPr bwMode="auto">
          <a:xfrm>
            <a:off x="4716016" y="4347101"/>
            <a:ext cx="2880320" cy="523220"/>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m</a:t>
            </a:r>
            <a:r>
              <a:rPr lang="en-US" sz="2800" baseline="-25000" dirty="0" smtClean="0">
                <a:latin typeface="Calibri" pitchFamily="34" charset="0"/>
                <a:ea typeface="Chalkboard" charset="0"/>
                <a:cs typeface="Chalkboard" charset="0"/>
                <a:sym typeface="Symbol"/>
              </a:rPr>
              <a:t>2</a:t>
            </a:r>
            <a:r>
              <a:rPr lang="en-US" sz="2800" dirty="0" smtClean="0">
                <a:latin typeface="Calibri" pitchFamily="34" charset="0"/>
                <a:ea typeface="Chalkboard" charset="0"/>
                <a:cs typeface="Chalkboard" charset="0"/>
                <a:sym typeface="Symbol"/>
              </a:rPr>
              <a:t>’ = m</a:t>
            </a:r>
            <a:r>
              <a:rPr lang="en-US" sz="2800" baseline="-25000" dirty="0" smtClean="0">
                <a:latin typeface="Calibri" pitchFamily="34" charset="0"/>
                <a:ea typeface="Chalkboard" charset="0"/>
                <a:cs typeface="Chalkboard" charset="0"/>
                <a:sym typeface="Symbol"/>
              </a:rPr>
              <a:t>2</a:t>
            </a:r>
            <a:r>
              <a:rPr lang="en-US" altLang="zh-CN" sz="2800" dirty="0" smtClean="0">
                <a:latin typeface="Calibri" pitchFamily="34" charset="0"/>
                <a:ea typeface="Chalkboard" charset="0"/>
                <a:cs typeface="Chalkboard" charset="0"/>
                <a:sym typeface="Symbol"/>
              </a:rPr>
              <a:t>  </a:t>
            </a:r>
            <a:r>
              <a:rPr lang="en-US" altLang="zh-CN" sz="2800" dirty="0" smtClean="0">
                <a:latin typeface="Calibri" pitchFamily="34" charset="0"/>
                <a:ea typeface="Chalkboard" charset="0"/>
                <a:cs typeface="Chalkboard" charset="0"/>
                <a:sym typeface="Symbol" panose="05050102010706020507" pitchFamily="18" charset="2"/>
              </a:rPr>
              <a:t></a:t>
            </a:r>
            <a:endParaRPr lang="en-US" sz="2800" baseline="-25000" dirty="0" smtClean="0">
              <a:solidFill>
                <a:srgbClr val="0000FF"/>
              </a:solidFill>
              <a:latin typeface="Calibri" pitchFamily="34" charset="0"/>
              <a:ea typeface="Chalkboard" charset="0"/>
              <a:cs typeface="Chalkboard" charset="0"/>
            </a:endParaRPr>
          </a:p>
        </p:txBody>
      </p:sp>
    </p:spTree>
    <p:extLst>
      <p:ext uri="{BB962C8B-B14F-4D97-AF65-F5344CB8AC3E}">
        <p14:creationId xmlns:p14="http://schemas.microsoft.com/office/powerpoint/2010/main" val="203989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blinds(horizontal)">
                                      <p:cBhvr>
                                        <p:cTn id="7" dur="500"/>
                                        <p:tgtEl>
                                          <p:spTgt spid="205"/>
                                        </p:tgtEl>
                                      </p:cBhvr>
                                    </p:animEffect>
                                  </p:childTnLst>
                                </p:cTn>
                              </p:par>
                              <p:par>
                                <p:cTn id="8" presetID="3" presetClass="entr" presetSubtype="10" fill="hold" nodeType="withEffect">
                                  <p:stCondLst>
                                    <p:cond delay="0"/>
                                  </p:stCondLst>
                                  <p:childTnLst>
                                    <p:set>
                                      <p:cBhvr>
                                        <p:cTn id="9" dur="1" fill="hold">
                                          <p:stCondLst>
                                            <p:cond delay="0"/>
                                          </p:stCondLst>
                                        </p:cTn>
                                        <p:tgtEl>
                                          <p:spTgt spid="206"/>
                                        </p:tgtEl>
                                        <p:attrNameLst>
                                          <p:attrName>style.visibility</p:attrName>
                                        </p:attrNameLst>
                                      </p:cBhvr>
                                      <p:to>
                                        <p:strVal val="visible"/>
                                      </p:to>
                                    </p:set>
                                    <p:animEffect transition="in" filter="blinds(horizontal)">
                                      <p:cBhvr>
                                        <p:cTn id="10" dur="500"/>
                                        <p:tgtEl>
                                          <p:spTgt spid="20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07"/>
                                        </p:tgtEl>
                                        <p:attrNameLst>
                                          <p:attrName>style.visibility</p:attrName>
                                        </p:attrNameLst>
                                      </p:cBhvr>
                                      <p:to>
                                        <p:strVal val="visible"/>
                                      </p:to>
                                    </p:set>
                                    <p:animEffect transition="in" filter="blinds(horizontal)">
                                      <p:cBhvr>
                                        <p:cTn id="13" dur="500"/>
                                        <p:tgtEl>
                                          <p:spTgt spid="20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09"/>
                                        </p:tgtEl>
                                        <p:attrNameLst>
                                          <p:attrName>style.visibility</p:attrName>
                                        </p:attrNameLst>
                                      </p:cBhvr>
                                      <p:to>
                                        <p:strVal val="visible"/>
                                      </p:to>
                                    </p:set>
                                    <p:animEffect transition="in" filter="blinds(horizontal)">
                                      <p:cBhvr>
                                        <p:cTn id="16" dur="500"/>
                                        <p:tgtEl>
                                          <p:spTgt spid="209"/>
                                        </p:tgtEl>
                                      </p:cBhvr>
                                    </p:animEffect>
                                  </p:childTnLst>
                                </p:cTn>
                              </p:par>
                              <p:par>
                                <p:cTn id="17" presetID="3" presetClass="entr" presetSubtype="10" fill="hold" nodeType="withEffect">
                                  <p:stCondLst>
                                    <p:cond delay="0"/>
                                  </p:stCondLst>
                                  <p:childTnLst>
                                    <p:set>
                                      <p:cBhvr>
                                        <p:cTn id="18" dur="1" fill="hold">
                                          <p:stCondLst>
                                            <p:cond delay="0"/>
                                          </p:stCondLst>
                                        </p:cTn>
                                        <p:tgtEl>
                                          <p:spTgt spid="219"/>
                                        </p:tgtEl>
                                        <p:attrNameLst>
                                          <p:attrName>style.visibility</p:attrName>
                                        </p:attrNameLst>
                                      </p:cBhvr>
                                      <p:to>
                                        <p:strVal val="visible"/>
                                      </p:to>
                                    </p:set>
                                    <p:animEffect transition="in" filter="blinds(horizontal)">
                                      <p:cBhvr>
                                        <p:cTn id="19" dur="500"/>
                                        <p:tgtEl>
                                          <p:spTgt spid="219"/>
                                        </p:tgtEl>
                                      </p:cBhvr>
                                    </p:animEffect>
                                  </p:childTnLst>
                                </p:cTn>
                              </p:par>
                              <p:par>
                                <p:cTn id="20" presetID="3" presetClass="entr" presetSubtype="10" fill="hold" nodeType="withEffect">
                                  <p:stCondLst>
                                    <p:cond delay="0"/>
                                  </p:stCondLst>
                                  <p:childTnLst>
                                    <p:set>
                                      <p:cBhvr>
                                        <p:cTn id="21" dur="1" fill="hold">
                                          <p:stCondLst>
                                            <p:cond delay="0"/>
                                          </p:stCondLst>
                                        </p:cTn>
                                        <p:tgtEl>
                                          <p:spTgt spid="225"/>
                                        </p:tgtEl>
                                        <p:attrNameLst>
                                          <p:attrName>style.visibility</p:attrName>
                                        </p:attrNameLst>
                                      </p:cBhvr>
                                      <p:to>
                                        <p:strVal val="visible"/>
                                      </p:to>
                                    </p:set>
                                    <p:animEffect transition="in" filter="blinds(horizontal)">
                                      <p:cBhvr>
                                        <p:cTn id="22" dur="500"/>
                                        <p:tgtEl>
                                          <p:spTgt spid="225"/>
                                        </p:tgtEl>
                                      </p:cBhvr>
                                    </p:animEffect>
                                  </p:childTnLst>
                                </p:cTn>
                              </p:par>
                              <p:par>
                                <p:cTn id="23" presetID="3" presetClass="entr" presetSubtype="10" fill="hold" nodeType="withEffect">
                                  <p:stCondLst>
                                    <p:cond delay="0"/>
                                  </p:stCondLst>
                                  <p:childTnLst>
                                    <p:set>
                                      <p:cBhvr>
                                        <p:cTn id="24" dur="1" fill="hold">
                                          <p:stCondLst>
                                            <p:cond delay="0"/>
                                          </p:stCondLst>
                                        </p:cTn>
                                        <p:tgtEl>
                                          <p:spTgt spid="231"/>
                                        </p:tgtEl>
                                        <p:attrNameLst>
                                          <p:attrName>style.visibility</p:attrName>
                                        </p:attrNameLst>
                                      </p:cBhvr>
                                      <p:to>
                                        <p:strVal val="visible"/>
                                      </p:to>
                                    </p:set>
                                    <p:animEffect transition="in" filter="blinds(horizontal)">
                                      <p:cBhvr>
                                        <p:cTn id="25" dur="500"/>
                                        <p:tgtEl>
                                          <p:spTgt spid="231"/>
                                        </p:tgtEl>
                                      </p:cBhvr>
                                    </p:animEffect>
                                  </p:childTnLst>
                                </p:cTn>
                              </p:par>
                              <p:par>
                                <p:cTn id="26" presetID="3" presetClass="entr" presetSubtype="10" fill="hold" nodeType="withEffect">
                                  <p:stCondLst>
                                    <p:cond delay="0"/>
                                  </p:stCondLst>
                                  <p:childTnLst>
                                    <p:set>
                                      <p:cBhvr>
                                        <p:cTn id="27" dur="1" fill="hold">
                                          <p:stCondLst>
                                            <p:cond delay="0"/>
                                          </p:stCondLst>
                                        </p:cTn>
                                        <p:tgtEl>
                                          <p:spTgt spid="232"/>
                                        </p:tgtEl>
                                        <p:attrNameLst>
                                          <p:attrName>style.visibility</p:attrName>
                                        </p:attrNameLst>
                                      </p:cBhvr>
                                      <p:to>
                                        <p:strVal val="visible"/>
                                      </p:to>
                                    </p:set>
                                    <p:animEffect transition="in" filter="blinds(horizontal)">
                                      <p:cBhvr>
                                        <p:cTn id="28" dur="500"/>
                                        <p:tgtEl>
                                          <p:spTgt spid="232"/>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39"/>
                                        </p:tgtEl>
                                        <p:attrNameLst>
                                          <p:attrName>style.visibility</p:attrName>
                                        </p:attrNameLst>
                                      </p:cBhvr>
                                      <p:to>
                                        <p:strVal val="visible"/>
                                      </p:to>
                                    </p:set>
                                    <p:animEffect transition="in" filter="blinds(horizontal)">
                                      <p:cBhvr>
                                        <p:cTn id="35" dur="500"/>
                                        <p:tgtEl>
                                          <p:spTgt spid="23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40"/>
                                        </p:tgtEl>
                                        <p:attrNameLst>
                                          <p:attrName>style.visibility</p:attrName>
                                        </p:attrNameLst>
                                      </p:cBhvr>
                                      <p:to>
                                        <p:strVal val="visible"/>
                                      </p:to>
                                    </p:set>
                                    <p:animEffect transition="in" filter="blinds(horizontal)">
                                      <p:cBhvr>
                                        <p:cTn id="40" dur="500"/>
                                        <p:tgtEl>
                                          <p:spTgt spid="24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05"/>
                                        </p:tgtEl>
                                        <p:attrNameLst>
                                          <p:attrName>style.visibility</p:attrName>
                                        </p:attrNameLst>
                                      </p:cBhvr>
                                      <p:to>
                                        <p:strVal val="visible"/>
                                      </p:to>
                                    </p:set>
                                    <p:animEffect transition="in" filter="blinds(horizontal)">
                                      <p:cBhvr>
                                        <p:cTn id="43" dur="500"/>
                                        <p:tgtEl>
                                          <p:spTgt spid="105"/>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06"/>
                                        </p:tgtEl>
                                        <p:attrNameLst>
                                          <p:attrName>style.visibility</p:attrName>
                                        </p:attrNameLst>
                                      </p:cBhvr>
                                      <p:to>
                                        <p:strVal val="visible"/>
                                      </p:to>
                                    </p:set>
                                    <p:animEffect transition="in" filter="blinds(horizontal)">
                                      <p:cBhvr>
                                        <p:cTn id="46" dur="500"/>
                                        <p:tgtEl>
                                          <p:spTgt spid="10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07"/>
                                        </p:tgtEl>
                                        <p:attrNameLst>
                                          <p:attrName>style.visibility</p:attrName>
                                        </p:attrNameLst>
                                      </p:cBhvr>
                                      <p:to>
                                        <p:strVal val="visible"/>
                                      </p:to>
                                    </p:set>
                                    <p:animEffect transition="in" filter="blinds(horizontal)">
                                      <p:cBhvr>
                                        <p:cTn id="51" dur="500"/>
                                        <p:tgtEl>
                                          <p:spTgt spid="10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09"/>
                                        </p:tgtEl>
                                        <p:attrNameLst>
                                          <p:attrName>style.visibility</p:attrName>
                                        </p:attrNameLst>
                                      </p:cBhvr>
                                      <p:to>
                                        <p:strVal val="visible"/>
                                      </p:to>
                                    </p:set>
                                    <p:animEffect transition="in" filter="blinds(horizontal)">
                                      <p:cBhvr>
                                        <p:cTn id="56" dur="500"/>
                                        <p:tgtEl>
                                          <p:spTgt spid="109"/>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41"/>
                                        </p:tgtEl>
                                        <p:attrNameLst>
                                          <p:attrName>style.visibility</p:attrName>
                                        </p:attrNameLst>
                                      </p:cBhvr>
                                      <p:to>
                                        <p:strVal val="visible"/>
                                      </p:to>
                                    </p:set>
                                    <p:animEffect transition="in" filter="blinds(horizontal)">
                                      <p:cBhvr>
                                        <p:cTn id="61" dur="5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animBg="1"/>
      <p:bldP spid="209" grpId="0" animBg="1"/>
      <p:bldP spid="239" grpId="0"/>
      <p:bldP spid="240" grpId="0"/>
      <p:bldP spid="241" grpId="0"/>
      <p:bldP spid="2" grpId="0"/>
      <p:bldP spid="105" grpId="0"/>
      <p:bldP spid="106" grpId="0"/>
      <p:bldP spid="107" grpId="0"/>
      <p:bldP spid="10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AutoShape 4"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800">
              <a:latin typeface="Calibri" pitchFamily="34" charset="0"/>
              <a:ea typeface="Chalkboard" charset="0"/>
              <a:cs typeface="Chalkboard" charset="0"/>
            </a:endParaRPr>
          </a:p>
        </p:txBody>
      </p:sp>
      <p:sp>
        <p:nvSpPr>
          <p:cNvPr id="2054" name="AutoShape 6"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800">
              <a:latin typeface="Calibri" pitchFamily="34" charset="0"/>
              <a:ea typeface="Chalkboard" charset="0"/>
              <a:cs typeface="Chalkboard" charset="0"/>
            </a:endParaRPr>
          </a:p>
        </p:txBody>
      </p:sp>
      <p:sp>
        <p:nvSpPr>
          <p:cNvPr id="2056" name="AutoShape 8" descr="data:image/jpeg;base64,/9j/4AAQSkZJRgABAQAAAQABAAD/2wCEAAkGBxQSEhUUEhQWFhUXFhQZFhgUGBQVFBkYFhQXFxYXFRQYHSggGBolHBUVITEhJSorLi4uFx8zODMsNygtLisBCgoKDg0OGxAQGzQkICUtLywsLCwvLCwsLCwsLCwsLCwsLCwsLCwsLCwsLCwsLCwsLCwsLCwsLCwsLCwsLCwsLP/AABEIAN0A5AMBEQACEQEDEQH/xAAcAAABBQEBAQAAAAAAAAAAAAAAAwQFBgcCAQj/xABQEAABAgMDBQkMBwYEBgMAAAABAgMABBEFEiEGMUFRYQcTInGBkaGx0RYjMkJSU2JykrLB0hQkc4KTosIVM0Nj4fA0VKOzCBd0hJTig8Px/8QAGgEAAgMBAQAAAAAAAAAAAAAAAAQBAwUCBv/EADcRAAIBAgIFCwQDAQEAAwEAAAABAgMEESESFDFRcQUTIjJBUmGRodHwIzOBsRVC4cFiJEOCU//aAAwDAQACEQMRAD8A3CIAIACAAgAIACAAgAIACAAgAIACACPn7blmP30wy39o4hHWYlRbIxMsy33X8SzZuJxBmFCor/JQfC9ZWGoHPAljkBS8ncup+QcKytTzayVONvKUpKic5CzUtr4sNYMdzpSgsZIiM4y2GxWPupWc+hJU9vKz4TbqVApPrAFJG0HmjmMHLYS2ltJ2SypknjRqbl1HUHW73s1rEunNbUCkmS6VA4jEbI4JPYACAAgAIACAAgAIACAAgAIACAAgAIACAAgAIACAAgAIACACp5RbokjKVSXN9cH8Nii1V1KVW6k7CaxbCjKRw5pFHc3SrRnVFNnSl0VIvBJeUONZo2g7CDxxfzEIdZ/P2c6cnsK1lcJ9pNbRnbq1CqZcOlTh42mqNoT6RPOcIOdpx6qI0ZPayky8spw4AAaTo/qY5SqV34EylGnxJiVk0ozYnSTn/pD1KjGmstu8VnUctoupFRQ4jbFjSeTOMSMm7L0t+z2GEqtq09KmMwr9kh1k6iTcVvc648wSaJdSELaB1OtlN5PrA01gZ4pVxNZNFvNp7C/S25zNtALs20W1pzp3ta2ag6rilJPLExu6U8n/AMYOjOIqcqLcs/8AxTJebGdS0BQp9szgnjUDHXN0p7Hgc6U1tLJk/uuSb9A+FS6zpVw2q7HU5htUExXO3ktmZ0qiZfpd9LiQpCkqScQpJCkkbCMDFGGBYKRABAAQAEABAAQAEABAAQAEABAAQAEABAAQAVfK7LqVs8XVq3x6lQy3Qr2FZzIHHjqBi2FKU9hzKSRnP0m17cPA7xKnUVNskaar8N87BwcMwhjCnS25v55FfSkTdnZD2bJJvzB+lKSKqLlEy6aZ+BW7T1iqMyvyvFPRp5vcvf2G6dlJrGWS8SvZU7q7hG8WcEtpzBaEgcjSCOmg4tMc0o16jxqZeC/6/YJulFYRz8X/AMRRWrPUtRcfUpa1GqryipSjrWs4kxr0rTtn5e4hUuOyJIBIA1Acgh3JIWxbZHTlqAYIxOvRya4Uq3SWUBinQbzkMpa0VpOJvA5wfgdEL07mcXnmXToxkssialphLgqk8Y0jjEaFOrGaxQnODhtOZuSS5nwOgjP/AFiKtGNTb5kwqShsE7KteYkFcE3m64pNbh2g50K2jpjEvOT1LrbeySNK3u3Hq7NzNVyXy838d6cN4DhNO4qHFpKdoPNGNOV1avN4rzXujSjGhX2LB+THdp2TZ87UzDG8un+MxwTXWoAUV94Kh235Ywynl6r3FqvJ72wz/ZWnck7Rssl+zXy+znIb4RI9OXxC9VU8LUBG1CvSrLPz/wBM+VOcHgWfJHdWYmCGpsCXdrS8a7yo5qXji2disNscVLdrNZkxmntNGBhcsCAAgAIACAAgAIACAAgAIACAAgA8WoAEk0AxJOAAGckwAZNldukuPufRLJClrUSnfUCqla94Bwp/MOGkYcKGqdFJaUyqU3sR7k5ueMy3frRIffPCDNbyATjVxR/eK1k4bFZ4UvOU4UVgtu5bf8RfQtZVMx7lhlw3LJuuHGguMNUrTRe8lO06sBojD/8Ak3r3R9P9NDClb+L+eRktrWxM2grhm60DggVDY+dW09EbVlyfGC6C/wD0zPuLty63kKSkklsYZ9JOf+kbVKjGns2mdOo57TqamUtiqjxDSeIR1UqxgsWRCm5bCCnJ9TmGZOofHXGbVryqcBuFJQGkUloQAdNrKTUGh1iJUmniiGk9pMyVrA4OYHXoPHqh+ldJ5T8xWdBrOJKFAIxxB5obwxRRjgRczZZSQtklKgagA0IOtKtEI1rPFPR8hmncYbfMseT+XZHepwUNab6B/uI0cY5tMebuuTMMXS8vY2aN7/8A08y/2faKkUWyvA41SQUqHUYzKdSpRl0Xg+3/AFD8oQqxzzPbcsOTtOu+gS81TB5A4KjoDg8biOOoxvWXKqb0Z5P0/G4ybixcelHNepW7Nt6esF0S82guyxwRQ1FNcu4aUppbVTkznYlCFVaUdogm45M2CxrWZm2kvMLC0KzEZwdKVA4pUNIOMKSi4vBlqeI+jkkIACAAgAIACAAgAIACADh51KElSiEpSCVEmgAAqSScwgAxjKfKWZtqY+hWeCJevDVim+AcVunxWtSc501zByEFSWlLaUtuTwRbLHsqWsllQbUku07/ADDlBmzgVwSkaE89TGJf8pylLm6Wb8Oz3Y/b2qw0p7DO8qd0RS1FuSqSSQXlCqj9kk+8ebTFFtyY5S062bfZ7+xbVu0lo08lv9iqytlFRK3iVKJqQTUk61q0mPS0bNLDS8jHqXDfV8yVCQBqA5AIewSQttIyYtIlQbYSVrUaCgJqdSUjwjCVe8jFPR8+wYpW7ltLfk3ublffZ8mpGDSVUI+0cTp2Jzazmjy13yu28KXm/wDiNijZpLp+RP8A/Liz/NL/ABXvmhL+Uue96L2GNVpbv2H/AC5s/wA0v8V75oP5S53+i9idVp7v2H/Lmz/NL/Fe+aD+Uue96L2DVae79nn/AC5s/wA0v8V75oP5S573ovYNVpbv2ITm5tJKQQ2Ftr0LDi10O1KyQR/dRHcOVa6ljLBrgl+jmVnTayyM/tSzJmzl3XU3mieCsVLauI+Ir0T0549HZcoqoug+Ke0y7i0aefmOJSaS4KpPGDnHGI2qdWM10TOnCUdp5OSCXBjgdBGf+ojmrRjUWfmTCpKGwaWdaczZ6qoN5snFKqls/Irb1xjXnJ6n11waNK3u3Hq+RoFhZQszQ4Burpi2rwhrI8obR0R5u4tKlHbs3mzSuIVdm3cWhqcbdaMvOI31hWGNbydRSRjhrGI0Q1Z8oSpNKTy9V7ooubONRYx2/spk7JTVgPiYllb9JuEZ/BUNCHaYJXTwVjPzpj08JwuImNKMqbwNeybt5meYS8wqoOCkml5CtKVjQR05xC04OLwZYniiVjgkIACAAgAIACAAgADABjOXWUbtqzQs6QxbvUWoeC4UnhKURmZR0n7tXKcFTjpyKZScngiSnrXk7Bl/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tNdK2yEjjIrQbYulyXcJY4LzOVd0mWd6aSlBWogJSkqJ0XQKk11UhBQbej2jLaSxIvJ/KdidC94KuBdvBabp4VaGmrA80X3FpUoYafaV060amOiJHK2X+lfRCpQdvXcU0QVFIUBe2gjlwjrUqvNc7hlt8SOfhp6Hae2plQww+3LuX98cuXaJqnhqupqa4YiIpWlSpTdSOxBOtGMlF7Wc2flSw8+5LoKt8bv3ryaJ72oJVwq6zE1LOpCmqj2PDDPeEa8ZScVtQhZ2UcrPqcYQlTiQk37yO9FNaCpOeuiOqlrWt0qjeG7PMiFaFVuKz/RUcpsgVtEvSNSBiWq8NOve1Hwh6Jx480adnypsVTJ7/fcKV7LLGOa3FdkbYB4LvBUMKkECo0KHin+8I9NSu08pefYY9S3wziS5QCNBB5QYb2oW2Mh5yxyk32CUqGIAJBB1oVoMI1rNNdHyGqdzg+l5k5YWW5BDc4DhQBwChH2iR1jm0x5y65M2un5fP0bVve9k/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QvUuG8o+ZMhIA0ADkAh3JC2LbIictepCGAVKJoCATU6kJzqP8AeMJVrtRT0fPsGadu3nIs2TO56pZDs8TjiGgeEftVDN6o59EeZu+VdqpZvf7e/obNGy7+zcaQyhKEhKAEpSKBKQAANQAzRiSk5PF5mgklkhvayu8O/ZOe4Y6pdePFET6rMBbX3gjegeGk77Q1HBpvd7MAc9DHr2vqY6X4/wCmGurs/JoOU1sJbsiXbaXe35ttu9mNxtI32oObEBFPSjHtqDleSlJbHj+XsH61RRoJLty8tpA5Dz30SebTfSpDyUoUUKBSCsBSQSPGSvgnjMN3tN1qDyzTx8vdFFvLQq7do2yvYWu0Zm4CVJVfwwUAhpCiRtAFcNUd2bStoY9q/bZFdN1pYHb1tmbm5JxfhpMuheoqS9W8OMEHjrEKgqNGpFbHi15E85zlSDfh+xlak8tqZnLhoXFvtk6bqnaqA47tOImLaUFOlDHswfoV1JOM5YdpqGQtmol5RBQQougOLWMxJGAGxIw59cYN/WlUrNPLDJI1LanGEFh25lgvQkMFcynyTZnAVfu3qYOJGfYtPjDp2w7a3tSjltju9hetbRqZ7GZxNy8xILuOpqgnA50K2oXoOw80emtL9SWMHit3ajFuLXB4Sye8lJKcQ6KpOOkHOOMRsU6saiyM6dOUHmeT1nIdHCFDoUM47eKIqUY1FmEKrhsI6TnJmQVwDeaJxSa72eTxFbeuMa85PUuuuDNO2vHF9F/g07JXKOVtJlUk/glwYIURfbXoUg6RWhBGY5xiYRtnVtJqEur2P/g3WULiOlHb2r/pH5FWm7Y0+uQmj3lxQuq8UKVg26nUldLqhoI2Gu3UiqkNJbTNi9F4M2qEy4IACAAgAIAKnlrl9LWcLqzvj5FUsoIv45is5m07TjqBgA+fJgvz7y33Ti4oqUo+CNSUjSAKAbBDMKc6uSyXzzKp1I0+I/lm0Nm4yL6/GUcw9ZWj1RDUFGHRgsXv9xaTc1pTyQtMTCGRVxV5Z5zsSNA/vGLJTjSWMnmcRjKplHYM7PkJm0V3WxdbB4SjUNp9ZXjq2DZmzxj3nKCgum/wjRtrRyfR8zTMmslWJIVSL7pFFOq8LaEjxE7Bykx5m5vKlfJ5Ld82mzRt40/F7yevQmXnl+JDAbWgCppxKRUqQsDjKSBHdNpTTe8iSxi0ZRKZMWkGlS4butOKSpYUpmhKaUJUCVAYDNqj0M7y0c+cbxa2ZMyo29fR0cMnwJBzI19b7DK0n6M0kJLgUgVrVxxSU1KhVZuio0CKVf0o05Tj1nnhnwWPZ6lmqzclF9VfGKZR5AlCUKkg4td7hBS0VApUKSTdzEdI1RzbcpKTarYJeCf+k1bPBJ0xzYlkTX7S+kvM3EqBvG82Re3kIOCVE0vAxxXr0dW5qEsWtmT347jqlSqc9pyX63DOcyMdankLl27zG+trwUgXBfBUmhNSBQ0pooIshfwnQam+lg1255bTmVrKNVOKyFZLJN1ybmt/busuh+4uqDRSnQptQANQcK5o5newjShoPFrDFZ7syY20pVJaSyeP+ElkJKTctfYfb71UqbWFIIBrwgAFVorwhhnrrii/nRrYVIPPtWfzIttYVYYxksi334zRw5K4AEJyXQ6godSFoOcKxHHsO2O4TlB6UXgyJRUlg9hnGUORbjBLsqVLQMboxdRxeWOnjjdtOUlJpTyl2Ps/z9GXXsmljHNbiPs23QeC7gfK0co0f3mj0NG7xyn5mNUtsM4k2UgjQQeUEQ7k0LZohZ+wiDfYJSoGoANCDrQrQYRrWia6HkN0rlp4S8xe2crFzbCWp1NX2cGnwAFqQcFNvp06CFDSM2JJWoz5t4MYktJYo2XclyoM5Kb24qrzFEqJzqQf3a9poCknWknTEVoKMsVsYQeKLzFJ2EACE7ONsoU46tKEJFVKWQlIGskwAY1lpuuLdJYswKSDUF8p74r7FBHBHpKFdgzx0k28EQ3hmyhM2WEVdmlVJNTeJUSTiStWdaj/AHWHYW0YLSq+QrKvKT0afmLJeXMYI70yM6syiBoTq/vijvTlV6vRjvOdGNPbnIbzNqoaTvcuBQeNo4xrO0xXO4jBaFLzOo0ZTelUCwWpRSt8npgjH92lD6lK9daUEAbAa7RmjJualw/tRxb7W16Yv9mjRhS/u8FuzNCl8tbObSENu3UJFAlLL4AGwBuMWXJ91J4yWL4r3NFXNFLBP0fsKd3kh58/hTHyRz/G3Pd9Y+5OtUd/o/Y87u5Hz5/Cf+SJ/jrnu+q9w1ujv9H7B3dyPnj+E/8AJB/HXPd9V7hrdHf6P2PO7uR88fwn/kg/jbnu+q9w1ujv9H7Hnd3I+eP4T/yQfx1z3fVe5OtUt/o/Y87upHzx/Cf+SD+OuO76r3I1ujv9H7Hnd1I+eP4T/wAkH8dcd31XuGt0d/o/YO7mS88fwn/kif4647vqvcNbo7/R+x53cSXnj+E/8kH8dcd31XuGt0d/o/Y87t5Lzx/Cf+SI/jrju+q9w1ujv9H7HndvJeeP4T/yRP8AH3Hd9V7hrdHf6P2Du3kvPH8J/wCSD+PuO76r3DW6O/0fsed20l54/hP/ACQfx9x3fVe5Ot0d/o/YO7aS88fwn/kg/j7ju+q9w1ujv9H7HndtJeeP4T/yQfx1x3fVe4a3R3+j9it5Rv2dM1Wh7e3fKDT11R9NNzpGPHD9tG7pdGUcVxWXDMVru3qZp4Pg/YrNn2otk0BCkVzY0401FRzckbVKvKHDcZdSjGfHeWqz59Dwqg46UnwhyatsaVKrGoshCdOUHmE/ZqHhwhjoUPCHaNkRUoxqLMKdWUNhG2NPzVkzAfZooUKVVrva0kglKgMUnAUOg68RGfVozp5PYP06samzabrkXl9K2iLqDvb4FVMuEX8M5QczidoxGkCFy0tkAHzfukT02/aLktNuUQh2jSUghoIVi2sI8ZRSU4kmhJFaR3TjpSSOZy0U2RTs0zKgpaF9zST+pXwEOupToLCGbFVCdbOWSGak1o7NKOOKWxgoji8VPXFLWPTqvgvnYWLLo01+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Ee9zMx5A9tPbBqtXd6oNZp/ENLQsp1gAuAAE0FFA6K6I4qUpw6x3CrGfVJmzMkS60HFOXFKFUpu1FDmvGunZmi+naOUNJvDd/ovUu1Geilx/whGrNcU6WQBfBUCCQPBz4mF1Tk56C2jLqRUdPsHvcxM+QPbT2xZqtXd6or1mnv8AQaWhZTjASXABerSigc2fNxiK6lKUOsdwqxn1STk8knXGg5eSkkVSg1qRoqfFrF0bSco6WJTO7hGWjgRMlZ7jqy2gcMA1BITmNDn01MUQpym8FtL51IxWL2D/ALmJnyB7ae2LdVq7vUq1mnvI+dkFtLCFjhEAgAhWc0GbTFU6coPB7S2E4yWKJKZyemGEb9gLuJuKN9O04c9KxbK3qU1plUbinN6PxjuysogaJewOhYzfeGjjzcUMUbvsn5lVW27YeRYaAjQQRxgj4w5k0KbCs29ZaWaPNKLZChdAJBCtBbUMUkYmM+5oRgtJeQ9QrSk9Fm5bltozszZ6HZpaSVKUG1KQb6m00SFLoQCSoLxpiKGExoqu75k/VDU6gYoIadI8lRq0o8SiU/8AyCADHmHQihAvL0EiqU8Q8ZW04CLIy0dm04kscnsNEyU3OC623Nzq6pdAW20CbykkAhTq84BqOCNGnRGbyldSoRSXWbG7WjGo/BFeyUQETz6KUu78kbLjwFBzdEa/J8sWnvSZm30cI8GTeWLV6VXsKDzLFegmHbpY0mJ2rwqorFk5QhlpLZQVUvYggZ1E/GFaV0oRUcByrbucnJMUnspkuNrRvaheSRWo0jiial2pxccNpELZxkniSuQB7y4P5ledCeyLbHqNeP8AwovesuAhugt4Mq2rHOEn4RxfLJM6sXm0N28rEgAb2rAAeENA4oFepLDA7do29ojaWUqXWlI3si8KVqMMaxzVulODjgdU7ZwkpYk3kKfqx2OK91J+MX2f2/yLXn3PwRu6AOGyfRX1pim960WXWWyQDK9Pmle0OyOtdW4NTe8O69Pmle0OyDXVuDU3vIrKC2RMBICSm7eOJBrUDshe4rqollsL6FHm28zQ5MUbQNSE+6I1YropGVLrMoU7PBqfccIrRahQYeLdjLlU0K7kacKelQUfAkO7BPmle0OyL9dW4p1N7yHt+1fpRRRJTdvDE18KnZC1etzrQxRpc2nizSkJoANQAjXSwyMhvFmcotIMzjrl2ovvCgIGdZx6IyY1VCq5YbzWdNzpKPAle7FPmle0OyGNdW4o1N7xhITP0ifbXSgKgQDjS4ivWmvLFMZc5XT+ZFs4c3Qa+Zl4tNYDLpOYNrJ4rpjSqPCLx3GbBdJYbyo5H5OtzTLxcUpKkqQEKTiQbpJqCaEGqebRHlLy6lQlHD8o9Rb26qxeI3eambPVRYvNE4HEtn1T4itnXD1nfqS6D4pid1ZNdZflHVFWlNS8uzUX1BOOdNcXF/dQkn7sM3FbnGsNhRQpc2nifT0jJoZbQ02LqG0pQgDQlIoBzCFi8QtuzETUu6w54DqFIOsVGBG0GhG0QAYPl7kezIrlJRglbzgJddX4SlOLQ23RIwSkELoBrxJhu3SwciqpuNhtRAQUNp8FtCUgaqDDopHkuVqmlWw3L9mxZxwhjvMPcTvVtPJzXnHP9RvfekkR6LkmeMKb3rDyy/4ZPKMetxxJ+3Wr0u8P5a+gVHVG3WWNOS8DIovCpHiZrLSS3KlCSqmelPiYyIU5T6qNiU4x2sW/Y73mzzp7Y71ep3Tjnqe8sW565++T9mRy3weoQzYvrLgK3y6r4jrL5FWEHU4OlKosvV0EcWT6b4FRZst1SQpKCQcxqnthFUaklikPOrBPBs9csp5IKlIIABJNU5hn0wOhUSxaBVoN4JltyBPeFj+aelCYesuo+Ije9dcBrugj9yftP0RXfdh3Y/2K6myHiAQ2aHanthXmKj7Bp1qaeGJ7+xn/ADZ509sTq9Xu/oOfp7xtNya28FpKag0zY80VzpyhlJYHcJxlsZrDYwHEOqNxbDDZmdpMqdmnggXjvjmApmCjrjHnFzqNI2abUaax3Cf7Hf8ANK/L2wcxV7oc9T3nLMopLzaFpIJW3gdRWBHKhKM0pLtR05JwbW5mqxtmIZOllby1ltJVUlRp6RJjDUZTb0V4m25KCSbFP2Q/5pXNHXMVO6Rz1PeSeRTR+lY+KhdeOoT8TFtovq/gpu5fS/JbMp3bsq8dabvtKCfjD1w8KbEbdY1EcbnbVJUq8p1Z5glP6THiuUpY1UtyPXWKwpt+JaEJQSA4lK0VF9KgFJUmuIIOcUhKlPQmpbhqpHSg4kIbJbsvKJhLNUtLKLqSSQBMJW0U1ONAvHHNhHsY006bkebcsJYG5QuWBABjuVI3/KWWbOIQZcewFv8AxhyGVFlUuui9Wiurq+Mjmw+EeIvJt3En4m7bxwppGNZaje7ZQryt4Ufvd7Pux6HkeeNOD3Nr55mXyhDOS8CxOovJI1gjnFI9S9h56OTxM/yWVQuJ2J6CR8YzrJ4OSNK6WKTLBWNDaJkZkGaPOp9AflXT9UZ9n15IavM4Jkxlqmsqo6loPTT4wxdrGmL2jwqfgjLCc7wjZeHMoxNs/pIsrrpscT5q04PQV1GLKqxg+DOKeU0ebn6u9Oj0x0pHZC1i+i+P/Du9XSXA53QU8Bo+ksc6R2RF8uivnYTYvNi0m53tHqp6hDdPqoqn1mLX46wOSuZTmrjY2daoz7zrxHLbqs0OkaKMwz+yT9ceO13/AHIzrfOvJ8TTq/ZS4FivxoYCZX18O0GxqU30C9GfUzuF+BxZW7L1MLupUdSVHmFY0JPBNmbFYtIoeR4pvh2IHvQhYraaV29hY1O0FdUPPITSzIjIFNXHl+ike0ok9UI2WcpMZvXhGKJXLhykqR5S0DmJV+mLrx/T/JTZr6n4JrIo3JFkAJxClVKQTwlqVnPHHir2eNeR621h9JZks44TnPZzQpjiM4JEZutruvWbMjPvaSTtaW2se+Y9lYy0qXFL9HmrhaNTDxNpBrjFB2ewAY9LcPKpVfFKqckmO2G//o+byr+5dZnFavWV1x4StnVlxf7PQU8oLgZLuvN3JqWcwxbP+m5X9cbvI7wg1uafzyM++WMl4omwqPZnlzPpEXJt1PpODmXUdUZtDKtJcTTqZ0k+BN34fFCNyTN2dWNaXR+YH4Qhb5V2uIzcZ0U+BZMqU1lXdgB5lAw3cr6TFLf7qK5k+53qmpSu34xVaP6YzcLpj+YVVCvVV1GL59VlUdpxufK4Lw2tnoVCljsf4LL3avyK5fDvLf2n6FR3erorj/w5sus+BGSdsNJQgEmoSAcDoERC5pqKTZZOhNybQt+3GvKPsmO9ap7/AEOdXnuIu0JpLzzVw1FUDEEYle3jhStUjUmsPD9l9ODhB4+P6NKrGqZRndhmr7p9fpXGdbfcl+TTrfbiT96HxPAiLJF60QdRV0NkQhHO5+bhueVuW+2l3Zd4/wAtfukQ7WeFOT8BCjHGpFeJT8lxRCz6XUB2wrZ5RY7dbUSU+5RpZ9FXVDNWWEG/Appxxmj3IBvvTqtawPZTX9UL2K6LZ1evpJHO6C7RtpOtSleymn6oL15RQWSzbLxY9n3JdlN5vBpseGmvgiPEV+lUlLHtPXUnhBLB5eAutunjJ5Kn4RTgW4kTuwJrIyCtQeT+VPyx63kp40o8Dz17lUlxNjs9d5ptWtCDzpBiHtORxEEmPWfhlS5tK+mTTDj+x83lS65dJkcNXrK6zHgq33JcWehp9VcDNN2ZircuvUtxPtJCh7hjV5Hec4+AnerJMJCYvNtHykJ57oPbHt4SximeXnHCTXiU60eBPr2qH5mweswj1bn5uHo50CSvRoYipHWMq7PjaV9KCYQjlc/NwzUWNAt9tJrLvD+Wv3SYdrLGnJeDEqOVRPxKbk8vgKHpdYHZC1m+i+I7cLNEotWB4jDb2C6EcgDi8Njf6oRsf7F17/UfZcj6unY6n3Vxbe9RcSqz674FGjMNIIAHNmirzX2jfviO6axkuKOKnVfA1MqjbZiozvJ48NZ2dZjOtM5SNS46qJ29GgKEfkrwp1Z1Bw/mA+MZ9DOu3xGLjKilwLFlK99UdOsU51hMNXD+kxW3X1UVywMGuNSvgPhFdovpjNx1xW2XKMq20HORHVy8KTOaKxmiXyKTSVB8pazzG7+mCzX0iu7f1CJy6N95lvYfzqCfhC1/LBrwRfYxxT8XgaME0FNWEeGe09eth4YAI/deNLPkBtdP5R2x67kn7UeH/Tz199x8TX7KTRloam2xzJEQ9pwOogkx21u9ZUNK0LLf52FNe8IbjnRKn1y8TyaOL9Y9JrHh7qKjXmvFm9ReNOPAou600FSF6g4DzZrjpvI/WIc5KmlXww2plN3F83j4lWsZ/wCrSytSgn32+siPbUX9OD+dqPNVY/Ukvm8hsqhdm0K1pbPMog9Ahe46NZPgX2+dJriOaxoC+BHsKuzrZ9JHSLsITyuEMrOgy8zCaoUNaVDnFIfksU0Z8Xg8SgZPrwV909cIWT2mjcrYTF6HmhVCOQp746PRT0KPbCNn1pF931USmWeMtxLR8R8YvvF9PyKbX7hRIyzSCAB7YorMM/aI6FAxZR+4uJXV6j4GlOqwPEeqNlmQtpnuTx8M7E/GM+y7XwNK57Cavw+KjfIcd9dV6HvKr+mELTryZfd9SKH+UL1ZBJ8vejz0UeqLbh/RKqC+sRtkYNJ5esx1bZUkd1uuxG3XO9ga1DoBMcXb6CXidW66WJZrD4EtLp8qh5wpyLaOVOKF62dSTIe0uHabKc91bGBxHBVfNRGbylPDSfh8/Zocnwx0Vvfz9GmrmQc7bfIFp91QjyGlj2HpdFrtEFrT5NOImnTWIxROe8id2EVRZrAzltZI2r3pI6ax7Hk5aNFcF+jzl08aj4s2ptFABqAHNFIHUBJje7F9XtKRmswokn/t3gtXQ6IboZwaKp7UzQLZTRyozKAI5qfCPH8pw0a7e/Bm1aSxplR3QpW/Z0xh4KUr/DWlf6Y45PxVxFk3ODptGY2U99RUfNuBXsrQ58Y9vSl9B+D/AO4nnKi+svFf4eZcJ4TSh5KxzEEdcF7tTJtNjRyldcYcTxRU0R00qkw2ra2eZcI3GVVPh+xmnnTa+bDQgcY0jNM7ssXXFp1VHsqpGbadGbRpV84pkreh/EWwOMjFUfcHoHoWIRtfuS+dpbdfbRM5Xf4VXrI98D4wxd/af4KLb7iKFGUaYQASGT4+stev1An4RbQ+7EqrfbkaDOKo2s+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RMpYJsYZaD6RlBKMDM0ZcEeqovr/JSPa0lo0W/m48xJ6UzZYULQgAzrdys3fJFDoGLLqSfUcBQoe0WzyQxbSwlgV1FkPcn5/wCk2dKP1qoI3tZ9NvgKPKUE8ojC5botNTXDzzRoWE8cYsb2/L77LPoPjsup9pBEYlCbjVjLc0PzWMWjFsnlX5WZR6F72kK+WPe0c6c4nmq2U4SF8oV75Ky7mng15UY9Iibh6VKMjmgtGrJDWWXVCeIdUM0njBcDmawkxlaqqFJ4+ggwrd5STLqGxo0JK60MaKM1rMoZF2adHpudKqxnUsq7XE0pZ0l+B7eh4XOckzSZWPQX76YRtvvP8/stuftL8E9lQKyrn3OhxMNXK+kxa2+4igxkmoEAElk2PrTXGroQoxdb/dRTcfbZeLTXRlw/y1+6Y1KnUfAzqfXXEpNj+CrjHVCln1WPV9qHU2rgK9U9UMVXhB8CqHWR5ILuyEwfKWE84QPiYSp5UJPxw/RbPOtHgPMs1UQwn1jzJSPjHd4+hFfNhXarpSYg0aJA1AdUORWCRxLN4jCeF55tOspHtKpCVznUSGKWUGy1sOXp5foMpTyqVe6iIZi8a78EKNYUV4sYZCJvzrzmi64eVbgI6Kx5vlWXQ4v/AE3uTo9LgjQowDYJbJhkuTCKnBFVmuzN0kQ7Yw06y8MxW7lo0n4la3Nvr1tTU7nQjfFIP2h3pn/SC49ZV6FNRMGGcmzZoTLQgAYW9ZomZZ5hWZxtSeIkYHkNDyR1F6LTIaxWBlu45OkompBzBxCi4hJzhQIQ6kcSko9oxPKdDnqTw7f3tQW1TQniW+gOePELBZs3ni9hheTbdx19nUlafYUU/GPf2UtLHxR5q7WGD3M5Cr1nbUL/AF9i46WdtwOdlfiM5JXAHL1xfbv6aOauUmJWniBy/wB9EU3mxM7t3my8yDl5ps60IPOkQ9B4xQjNYSaKdagpOL9brQD8YQ2XPzcPLOgmLVh4oDJo0mzxOddfhCNHK4f5Lq32UWPKAVl3fV6iDDdx9qQrQ+4jP4yDUCACVyXH1lGwLP5FD4wxa/dRRcfbZbraV9Xd+zV1Ro1vty4MRor6i4lOsw8E8fwEK2nVY3X2oVnV97VydYi24eFNnNLro7WaSKE+W8eYV+IEKbKC8WWf/c3uQ5y0VVbQ1JPSQPhHd5nKKOLTY2J3oeKhvJC9ONjUpP5Re+EIy6VwkXvKiyYsd+rs47qPQm/ToSItoy6VSRTVXRhEeblgu7+qgIIaTRQqMLx4xnGakeY5Tnhox4m/YwxbZellJzVSecc+cdMZORpZoWtOd+h2XMv1o493lrXVVUkji4Z+5G7yPQx6T7f0v9MnlGrno7v2x7uK2PvMhvpFFPrKx6ieAjkNFK+9GrcSxnhuM+msEaBFBYEABABi2XDarKthqeQDvTxvrA04BEwjjIIWNalHVDlL6lPRKpdGWJoNooF4LQQUOALSRmIUK4c9eWPG8o2/NVnuefubdrU04YbjC3kbzar6ThVx38/fBz1HPHp+SqmlGD3oxr+OGlxI+UcCWJpB0Kw4yaDpSIbg0qdRMpksZwaIhqaKRTDliqnXlBYIulTUnizx6ZKsDTkiKld1MmEKai8UXiwXQqXbpoSEnjTh8I07d400ZtdYVGVjKF4fSVEaLteMJFYQrz0azkuweoRxpYMZ/tA7P75YnXJbkTzCHeT8wBMpUTS9eGyqhh00545oVMa2k+0ivD6eCLRb7oTLuV0poNpOAh+4aVN4iVBN1FgUKsZBqBeGuDECVyYdCZhNdIUBxkYdkMWskqiKbiLcGWfKJ4Jl110i6NpJ/wD2H7lpU2JW6bqIpbE3cFMM8Z9O4dNYJD86Wk8T16cvCmEFS4c1o4EQpaLxHjroLUqgaFOXhtLgp0E88DknCEfm0hJqUm/mQtlY8DMYeKlIPHUqp0iO7uX1eBzbR+nxGH7S2Dnidce4nV/EXsWaAf3xWFEuEcdw0EcUqmNXTfiTUh9PRXgPLIcuycwo51G7ylNP1R3ReFGbOKqxqxSLXubyhEqtehTquOiUpGI1VrjHmeU3jUS3I3bHKHFltlZcuLShOdRAHbGfTg5yUV2js5qEXJkNuhrM7Py1ly54LRShRGhxQq4s67jePGVCPZ21ONGlkeaqzdSeZssnLJabQ2gUQhKUpGpKRQDmELt4ssFogAgAIAK3ugZOfT5NbQA31PDZJ8tINBXQFAlP3ospT0JYnMo4o+eLPtCdcUJduYeTdvBKFOuISgIzpu+LTNSkFSgq1TRaT4kc7zUdLYOJjJqccVfWoKXhwlOEqNM3CIi2NjOKwikuBTK8py24iEvkvMuKN8XATVSlKSeWiTiY6ja1ZPPIJXVKKyzL1IySGm0tpGCRTHOdZO0mNKEFCKijMnNyk5M9nJRDqFIWOCoUNM/GDrglBSWDCM3F4opqsnJtkkMrqk6Uqu+0k5jxRn6vWg2oPI0NZpTWMlmTGTeTu8EuOkKcIoAMQmufE5ydcMW9vodKW0XuLjT6MdhP3RqENYCuJCZRZPCYopBCXAKY+CoaAqmbj2wtXt1UzW0ZoXDp5PYQjWSsw4QHnAEjTeUs09EHDnhdWtWWU3lxxGXdU45xWfkXGVlUNoShAolIoP6nSYfjBRWCM+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P+l0L7+sZFyyDyqLMjNzswvfHUOBpgEJFVrbCgKJA2k7AqKKFnTVXSgsMi+rczcNGTJzcXsBR3y0H6lbpWlsqzkFVXXPvKFOJJ1w/cT/ohWnHtZqkKloQAEABAAQAfOM3hbk39tMQ1afd/AtdfbLHejWMvAL0QGAXoAwPL0SGAXoCcDy9AGAX4gMAvQBgF6AMDy/AGAX4MQwC9BiGB5egJwC9AGAXoAwPL8AYBegA8vQAF6AAvQAN7RxacGtC/dMcVM4s6h1kVjIDJ9y0H0y4Kg0Fb46RW6lNACRovqCQkdgMZdKahFs1px0mfTcpLJaQltCQlCEhKUjMEpFABsoIobxzZ0KxBIQAEAGY7vM861Ky5accbJmKEtrWgkb04aEpINKgRIGXy0vaK0JWmceopIUKzMxWhFRXGGY2k5JNYC8rmEXgxxY1ivtzG+urSokKvG8payVDOSoY8ZMX0LacJ6TKK1eE4YIlbctT6O1fABN4AAmgxqeoGGK9Xm46RTRpc5LArvdi6fBbR+Y9RhPXZvYhrU47z3unmjmaTyIcPxg1qq/6+jDVqW/1R6LdnTma/0nPiYNYrvs9GRzFBbX6nX7SnzmbP4dOsx1ztw+z0Dm7ddvqeiZtE+LTkaHWYNK53fojRtt/7PQbROz8GJ/8Akv4g/wDj/MToM2if4gHK38EwaNzv/RGlb7v2e/Q7QOd5POPgiDm7nvfPINO37vzzOhZ09pmE85+SJ5q473zyI5yh3fnmdCy5vTNc17+kTzNbvkc7S7h1+yZn/Nq5j80TzFbvhz1LuHosZ/TOL5En54lUKnf+eYc/T7nzyOhYrumbd5MPjE8xPvsjn49xHf7GX/mn+cROry77I55dxHQsc/5mY9odkGrvvsOeXdR0myT/AJiY9sfLHSo/+n5kc7/5Qomz6fxnvb/pE81/6Zzzn/lCiZSn8V32gfhHXN+LI0/BCiWyPHXy3eyJ0fE5b8Dt3FJGsEY7RSJaywBbcSqydizjNd6fLdaXt6ddbrStK3QK0qc+sxm6nU8B/WoCFsTc9LpqucfxCqXZh85hpqdsVVaMqe0sp1Y1Nh9SWcatNk4m4jPn8ERSWjiABha1sy8qkKmXm2UqNElxQQCaVoCdNIAMl3bsopWalpdMtMNPKS/eUG1pWQnelipAzCpA5YkCGsdX1dn7Jv3BGzR+2uBk1V03xHd6LCvA8VQ5xXjgwxJWQVicAAuU0xAYHBmE6VDnEGkidF7hMzzYzrR7Se2OdOO8NCW44Nptedb9tPbEc7DevNE83Pczg2uz51v2hEOtTX9l5k81Pus5NssedRziI5+n3kTzNTus5NtsedT0waxS7yJ5ie45NvMedHMrsiNZpbw5ipuOTlAx5wcyuyDWaW8nmKm48OUMv5f5V9kRrNLeGr1Nxz3Ry/ln2VdkGtUt5Or1dx4cpJfyz7KuyI1ulvDVqu487pZfyz7KuyI1ylv9CdWq7vU87ppfyz7KuyDXKW/0ZGrVN3qdDKJg+Mr2F9kTrdL4mGrVPjR2LcaPl/hudkTrMPHyZHMT8PNHQthv0/w3PliVXg9/kznmZeHmhRNpIPl/hu/LHXOx+J+xHNS+NCqZpJ18qVjrEdKaZGgxS9HWJzgVnLYVS2NjnUmEb3+o5adpqUru0ySG0pLMzwUJBolrxUgGnfNkIDpp0o+HEIWK0WlKhXPRQBFeeIAyz/iG/wANK/8AUK/2VxIGbymTbakJUVLqpKSaFNMRXVGhCzhKKbbEp3UlJrAXtgPNoaRL36AXTdFTRIAFTTDTHddTjFKnicUdCTbmRRYnVaXfbCf1CFtG4e/zL9Kgt3kdCyJs51H7zhPUTBq9d9vqHPUl2egdzj5zrRyqWf0xOqVd6837BrNNdnovc6TkorStHICYnUZdrRDu1uFE5J63RyI/9olWP/r0I1vw9RVOSqdLh5EgfGOtSW851t7jsZLN6Vr/ACj4R1qUd7I1uW4UTkyz5SzyjsjpWcPEjWp+B2MnGNSj94/CJ1Smc6zUO02BL+QfaV2xOq0t3qw1ipvOxYjA/hjnV2x1q9Pcc8/U3nYsljzSeuDmKfdDnp7zsWcz5pHsiJ5mn3URzs950JNofw2/ZT2R1zcNyI5yW87DCBmQn2R2ROjHcRpS3nYCdQ5hE4IjFnoVBkB7vkSQeb5EBgeX4AwC/AGAX4CcDy/AGAjMS6HKX0hVM1RWlc8cyhGXWWJ1GUo7GVzKqWQhKLiUprfrQUrgIRuoRjhorAbtpylji8T6fsP/AAzH2LXuCEhozX/iG/w0r/1Cv9lcSBTbOV3pv1E+6I2aXUXBGVU67HF+LMTg8vwYgF+IAL0BOB4VwYoNFiSptIzqSOMiOdOK7SdCW4SVabQ/iI9oRy61Nf2R1zU9wmq2WfODkqYjWKe8nmJ7hJVvMjx+ZKuyOXdU951q89xwcoWdavZPxjnW6ZOrTE1ZSt+Ss8ie2Id5DczrVZCZymR5C/y9sc67HcydVe84VlQnzZ5VAfCI1z/yTq3iJHKv+WPb/wDWI1t9355Bqy7x4MqCczaT94n4RDvJL+p0rVbzsW86czXQsxw75+HmTqi8T0WvMnAMEnUG3SeYRGvt5LD5+SdTXidOT84kFSpZaUjOpTL6UjjUcBHWt1NwatAad0D3kp9lWnNpg1mru9GGr095IBVo/wCTf/8AGmOyOdbqeHz8hq0PECu0NMm9/wCNMdkTrlTwDVoeJwZqeGeUd5ZeYETrk9y+fkNVhvODakyPCl1DjbeT1xOuz3IjVY7xFeUxSaKQAdRUUnpETrr7pzqi3nbeVCT4nsqB+AjtXq7YkO0fYxlb1pJeSm6FC7ereppA1HZFFxWjUSwLaNJwxxPqiw/8Mx9i17ghUvKHu7WU4/JsqaQtxTb4JS2lS1XVNrTW6kE57vPEgZXKyNpkBKJOYoAACZZ4YDDwlJpDCuqiWCKXQg3ix4nJm2l5pV0cYYT7xiHc1d/6JVCG4dM5AW0vO2Ues8wPcUY55+p3ieahuHDe5Ra6vCcaT60w6fdQY5dWb7X5nShFdg7b3F55XhzTI4i8vrAjlye8nBDlrcMdPhzqORlR6S4I5JHzW4W3404v7rSE9ajAA7a3D5QeFMzJ/BA9yACKt/cTKaqkn738t+gPI4kU5CBxxZBw/scvHsKW5YK5BR+n2ctxGtS3m0/dfZUUchqYY5qnJdFnGnJbSyWXOZPLA3yUeYOsreeTzhaj+URRVs5y2PDh/qO4VorasSwyth2G7TenpOpzJcuJV7KyD0Rn1LG62xqP5wGoXNHtgiWYyClji0zJq2pQ2em6YTnaXuznMfyy9XFv3fRDhGRd3wWWBxJSP0xS7K7fb6stVzQXZ6CoyWUkYhlI15v0wLk64e1rzYa5RXZ6DWZZlWf389LN7L6L3ICoHoi6HI9SW1+SK5coQWxEXN5YWSz/ABHZhQ0NpUE+0bo6Ydp8iwXWz4v2F58ozewiTumTDxLdmSIBzVuqfc4ylAATxkkRo07GjSWOS9PUUncTnteJ2xkDaloKC7RmS2nPdUoLUPVZRRtB259kWutTh1UcaDe0v+TOQsnI0U23fdH8V2i3Pu6EfdAiidWUtpYoJFmio6CAAgAIAOVoBwIB4wDAAwmrBlXRRyWYWPTabV1iACFntzezHRRUm0n7K8z/ALZEAFnlmQhCUJ8FKQkacEigx5IAFIACAAgAIACAAgAIACAAgAIAPCIAIC1MiZCYqXJVu8c6kDe1+0ihiyNWa2M5cUyszu45JL/duPtbApK0/nST0xYrmS2nLpohJvcRSMUTdKeUwFHnDiYsV0+1epHNkcrcycTh9NP4Sh/90Tz63fPIjQe8dyu4xvvCXOA/9vU85dgdzhsQc34k1J7i0qmm+Pvq2J3tAP5SemK3dS3HSppFgs7c4s5nESyVnW8VO/lUbvRFbrzfadaCLTLy6G0hLaUoSMwSAlI4gMIreZ0KRABAAQAEABAAQAEABAAQAEA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800">
              <a:latin typeface="Calibri" pitchFamily="34" charset="0"/>
              <a:ea typeface="Chalkboard" charset="0"/>
              <a:cs typeface="Chalkboard" charset="0"/>
            </a:endParaRPr>
          </a:p>
        </p:txBody>
      </p:sp>
      <p:pic>
        <p:nvPicPr>
          <p:cNvPr id="205" name="Picture 2"/>
          <p:cNvPicPr>
            <a:picLocks noChangeAspect="1" noChangeArrowheads="1"/>
          </p:cNvPicPr>
          <p:nvPr/>
        </p:nvPicPr>
        <p:blipFill>
          <a:blip r:embed="rId3" cstate="print"/>
          <a:srcRect/>
          <a:stretch>
            <a:fillRect/>
          </a:stretch>
        </p:blipFill>
        <p:spPr bwMode="auto">
          <a:xfrm>
            <a:off x="8036732" y="856457"/>
            <a:ext cx="576064" cy="648072"/>
          </a:xfrm>
          <a:prstGeom prst="rect">
            <a:avLst/>
          </a:prstGeom>
          <a:noFill/>
          <a:ln w="9525">
            <a:noFill/>
            <a:miter lim="800000"/>
            <a:headEnd/>
            <a:tailEnd/>
          </a:ln>
        </p:spPr>
      </p:pic>
      <p:pic>
        <p:nvPicPr>
          <p:cNvPr id="206" name="Picture 3"/>
          <p:cNvPicPr>
            <a:picLocks noChangeAspect="1" noChangeArrowheads="1"/>
          </p:cNvPicPr>
          <p:nvPr/>
        </p:nvPicPr>
        <p:blipFill>
          <a:blip r:embed="rId4" cstate="print"/>
          <a:srcRect/>
          <a:stretch>
            <a:fillRect/>
          </a:stretch>
        </p:blipFill>
        <p:spPr bwMode="auto">
          <a:xfrm>
            <a:off x="547900" y="856457"/>
            <a:ext cx="576064" cy="671495"/>
          </a:xfrm>
          <a:prstGeom prst="rect">
            <a:avLst/>
          </a:prstGeom>
          <a:noFill/>
          <a:ln w="9525">
            <a:noFill/>
            <a:miter lim="800000"/>
            <a:headEnd/>
            <a:tailEnd/>
          </a:ln>
        </p:spPr>
      </p:pic>
      <p:sp>
        <p:nvSpPr>
          <p:cNvPr id="207" name="Text Box 7"/>
          <p:cNvSpPr txBox="1">
            <a:spLocks noChangeArrowheads="1"/>
          </p:cNvSpPr>
          <p:nvPr/>
        </p:nvSpPr>
        <p:spPr bwMode="auto">
          <a:xfrm>
            <a:off x="700300" y="1588730"/>
            <a:ext cx="279648" cy="400110"/>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k</a:t>
            </a:r>
            <a:endParaRPr lang="en-US" sz="2000" dirty="0" smtClean="0">
              <a:solidFill>
                <a:srgbClr val="0000FF"/>
              </a:solidFill>
              <a:latin typeface="Calibri" pitchFamily="34" charset="0"/>
              <a:ea typeface="Chalkboard" charset="0"/>
              <a:cs typeface="Chalkboard" charset="0"/>
            </a:endParaRPr>
          </a:p>
        </p:txBody>
      </p:sp>
      <p:sp>
        <p:nvSpPr>
          <p:cNvPr id="209" name="Text Box 7"/>
          <p:cNvSpPr txBox="1">
            <a:spLocks noChangeArrowheads="1"/>
          </p:cNvSpPr>
          <p:nvPr/>
        </p:nvSpPr>
        <p:spPr bwMode="auto">
          <a:xfrm>
            <a:off x="8180748" y="1504529"/>
            <a:ext cx="279648" cy="400110"/>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sz="2000" dirty="0">
                <a:latin typeface="Calibri" pitchFamily="34" charset="0"/>
                <a:ea typeface="Chalkboard" charset="0"/>
                <a:cs typeface="Chalkboard" charset="0"/>
              </a:rPr>
              <a:t>k</a:t>
            </a:r>
            <a:endParaRPr lang="en-US" sz="2000" dirty="0">
              <a:solidFill>
                <a:srgbClr val="0000FF"/>
              </a:solidFill>
              <a:latin typeface="Calibri" pitchFamily="34" charset="0"/>
              <a:ea typeface="Chalkboard" charset="0"/>
              <a:cs typeface="Chalkboard" charset="0"/>
            </a:endParaRPr>
          </a:p>
        </p:txBody>
      </p:sp>
      <p:grpSp>
        <p:nvGrpSpPr>
          <p:cNvPr id="11" name="Group 218"/>
          <p:cNvGrpSpPr/>
          <p:nvPr/>
        </p:nvGrpSpPr>
        <p:grpSpPr>
          <a:xfrm>
            <a:off x="1619672" y="980728"/>
            <a:ext cx="711696" cy="400110"/>
            <a:chOff x="2043372" y="4633391"/>
            <a:chExt cx="711696" cy="400110"/>
          </a:xfrm>
        </p:grpSpPr>
        <p:sp>
          <p:nvSpPr>
            <p:cNvPr id="217" name="Rectangle 216"/>
            <p:cNvSpPr/>
            <p:nvPr/>
          </p:nvSpPr>
          <p:spPr>
            <a:xfrm>
              <a:off x="2051720" y="465313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latin typeface="Calibri" pitchFamily="34" charset="0"/>
                <a:ea typeface="Chalkboard" charset="0"/>
                <a:cs typeface="Chalkboard" charset="0"/>
              </a:endParaRPr>
            </a:p>
          </p:txBody>
        </p:sp>
        <p:sp>
          <p:nvSpPr>
            <p:cNvPr id="218" name="Text Box 7"/>
            <p:cNvSpPr txBox="1">
              <a:spLocks noChangeArrowheads="1"/>
            </p:cNvSpPr>
            <p:nvPr/>
          </p:nvSpPr>
          <p:spPr bwMode="auto">
            <a:xfrm>
              <a:off x="2043372" y="4633391"/>
              <a:ext cx="711696"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Enc</a:t>
              </a:r>
              <a:endParaRPr lang="en-US" sz="2000" dirty="0" smtClean="0">
                <a:solidFill>
                  <a:srgbClr val="0000FF"/>
                </a:solidFill>
                <a:latin typeface="Calibri" pitchFamily="34" charset="0"/>
                <a:ea typeface="Chalkboard" charset="0"/>
                <a:cs typeface="Chalkboard" charset="0"/>
              </a:endParaRPr>
            </a:p>
          </p:txBody>
        </p:sp>
      </p:grpSp>
      <p:grpSp>
        <p:nvGrpSpPr>
          <p:cNvPr id="12" name="Group 224"/>
          <p:cNvGrpSpPr/>
          <p:nvPr/>
        </p:nvGrpSpPr>
        <p:grpSpPr>
          <a:xfrm>
            <a:off x="1123964" y="784449"/>
            <a:ext cx="504056" cy="884421"/>
            <a:chOff x="1259632" y="4365104"/>
            <a:chExt cx="504056" cy="884421"/>
          </a:xfrm>
        </p:grpSpPr>
        <p:cxnSp>
          <p:nvCxnSpPr>
            <p:cNvPr id="221" name="Straight Arrow Connector 220"/>
            <p:cNvCxnSpPr/>
            <p:nvPr/>
          </p:nvCxnSpPr>
          <p:spPr>
            <a:xfrm>
              <a:off x="1259632" y="4653136"/>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p:nvPr/>
          </p:nvCxnSpPr>
          <p:spPr>
            <a:xfrm>
              <a:off x="1259632" y="4869160"/>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3" name="Text Box 7"/>
            <p:cNvSpPr txBox="1">
              <a:spLocks noChangeArrowheads="1"/>
            </p:cNvSpPr>
            <p:nvPr/>
          </p:nvSpPr>
          <p:spPr bwMode="auto">
            <a:xfrm>
              <a:off x="1340024" y="4365104"/>
              <a:ext cx="27964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m</a:t>
              </a:r>
              <a:endParaRPr lang="en-US" sz="2000" dirty="0" smtClean="0">
                <a:solidFill>
                  <a:srgbClr val="0000FF"/>
                </a:solidFill>
                <a:latin typeface="Calibri" pitchFamily="34" charset="0"/>
                <a:ea typeface="Chalkboard" charset="0"/>
                <a:cs typeface="Chalkboard" charset="0"/>
              </a:endParaRPr>
            </a:p>
          </p:txBody>
        </p:sp>
        <p:sp>
          <p:nvSpPr>
            <p:cNvPr id="224" name="Text Box 7"/>
            <p:cNvSpPr txBox="1">
              <a:spLocks noChangeArrowheads="1"/>
            </p:cNvSpPr>
            <p:nvPr/>
          </p:nvSpPr>
          <p:spPr bwMode="auto">
            <a:xfrm>
              <a:off x="1412032" y="4849415"/>
              <a:ext cx="27964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k</a:t>
              </a:r>
              <a:endParaRPr lang="en-US" sz="2000" dirty="0" smtClean="0">
                <a:solidFill>
                  <a:srgbClr val="0000FF"/>
                </a:solidFill>
                <a:latin typeface="Calibri" pitchFamily="34" charset="0"/>
                <a:ea typeface="Chalkboard" charset="0"/>
                <a:cs typeface="Chalkboard" charset="0"/>
              </a:endParaRPr>
            </a:p>
          </p:txBody>
        </p:sp>
      </p:grpSp>
      <p:grpSp>
        <p:nvGrpSpPr>
          <p:cNvPr id="13" name="Group 231"/>
          <p:cNvGrpSpPr/>
          <p:nvPr/>
        </p:nvGrpSpPr>
        <p:grpSpPr>
          <a:xfrm>
            <a:off x="2132076" y="2492895"/>
            <a:ext cx="2160240" cy="584776"/>
            <a:chOff x="1979712" y="1576299"/>
            <a:chExt cx="3240360" cy="701731"/>
          </a:xfrm>
        </p:grpSpPr>
        <p:sp>
          <p:nvSpPr>
            <p:cNvPr id="233" name="Rectangle 232"/>
            <p:cNvSpPr/>
            <p:nvPr/>
          </p:nvSpPr>
          <p:spPr>
            <a:xfrm>
              <a:off x="1979712" y="1772816"/>
              <a:ext cx="324036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latin typeface="Calibri" pitchFamily="34" charset="0"/>
                <a:ea typeface="Chalkboard" charset="0"/>
                <a:cs typeface="Chalkboard" charset="0"/>
              </a:endParaRPr>
            </a:p>
          </p:txBody>
        </p:sp>
        <p:cxnSp>
          <p:nvCxnSpPr>
            <p:cNvPr id="234" name="Straight Connector 233"/>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6" name="Text Box 7"/>
            <p:cNvSpPr txBox="1">
              <a:spLocks noChangeArrowheads="1"/>
            </p:cNvSpPr>
            <p:nvPr/>
          </p:nvSpPr>
          <p:spPr bwMode="auto">
            <a:xfrm>
              <a:off x="2399238" y="1576299"/>
              <a:ext cx="1080120" cy="701730"/>
            </a:xfrm>
            <a:prstGeom prst="rect">
              <a:avLst/>
            </a:prstGeom>
            <a:noFill/>
            <a:ln w="9525">
              <a:noFill/>
              <a:miter lim="800000"/>
              <a:headEnd/>
              <a:tailEnd/>
            </a:ln>
          </p:spPr>
          <p:txBody>
            <a:bodyPr wrap="square">
              <a:spAutoFit/>
            </a:bodyPr>
            <a:lstStyle/>
            <a:p>
              <a:pPr>
                <a:spcBef>
                  <a:spcPct val="50000"/>
                </a:spcBef>
              </a:pPr>
              <a:r>
                <a:rPr lang="en-US" sz="3200" dirty="0" smtClean="0">
                  <a:latin typeface="Calibri" pitchFamily="34" charset="0"/>
                  <a:ea typeface="Chalkboard" charset="0"/>
                  <a:cs typeface="Chalkboard" charset="0"/>
                  <a:sym typeface="Symbol"/>
                </a:rPr>
                <a:t>c</a:t>
              </a:r>
              <a:r>
                <a:rPr lang="en-US" sz="3200" baseline="-25000" dirty="0" smtClean="0">
                  <a:latin typeface="Calibri" pitchFamily="34" charset="0"/>
                  <a:ea typeface="Chalkboard" charset="0"/>
                  <a:cs typeface="Chalkboard" charset="0"/>
                  <a:sym typeface="Symbol"/>
                </a:rPr>
                <a:t>1</a:t>
              </a:r>
              <a:endParaRPr lang="en-US" sz="3200" baseline="-25000" dirty="0" smtClean="0">
                <a:solidFill>
                  <a:srgbClr val="0000FF"/>
                </a:solidFill>
                <a:latin typeface="Calibri" pitchFamily="34" charset="0"/>
                <a:ea typeface="Chalkboard" charset="0"/>
                <a:cs typeface="Chalkboard" charset="0"/>
              </a:endParaRPr>
            </a:p>
          </p:txBody>
        </p:sp>
        <p:sp>
          <p:nvSpPr>
            <p:cNvPr id="237" name="Text Box 7"/>
            <p:cNvSpPr txBox="1">
              <a:spLocks noChangeArrowheads="1"/>
            </p:cNvSpPr>
            <p:nvPr/>
          </p:nvSpPr>
          <p:spPr bwMode="auto">
            <a:xfrm>
              <a:off x="4019418" y="1576300"/>
              <a:ext cx="972108" cy="701730"/>
            </a:xfrm>
            <a:prstGeom prst="rect">
              <a:avLst/>
            </a:prstGeom>
            <a:noFill/>
            <a:ln w="9525">
              <a:noFill/>
              <a:miter lim="800000"/>
              <a:headEnd/>
              <a:tailEnd/>
            </a:ln>
          </p:spPr>
          <p:txBody>
            <a:bodyPr wrap="square">
              <a:spAutoFit/>
            </a:bodyPr>
            <a:lstStyle/>
            <a:p>
              <a:pPr>
                <a:spcBef>
                  <a:spcPct val="50000"/>
                </a:spcBef>
              </a:pPr>
              <a:r>
                <a:rPr lang="en-US" sz="3200" dirty="0" smtClean="0">
                  <a:latin typeface="Calibri" pitchFamily="34" charset="0"/>
                  <a:ea typeface="Chalkboard" charset="0"/>
                  <a:cs typeface="Chalkboard" charset="0"/>
                  <a:sym typeface="Symbol"/>
                </a:rPr>
                <a:t>c</a:t>
              </a:r>
              <a:r>
                <a:rPr lang="en-US" sz="3200" baseline="-25000" dirty="0" smtClean="0">
                  <a:latin typeface="Calibri" pitchFamily="34" charset="0"/>
                  <a:ea typeface="Chalkboard" charset="0"/>
                  <a:cs typeface="Chalkboard" charset="0"/>
                  <a:sym typeface="Symbol"/>
                </a:rPr>
                <a:t>2</a:t>
              </a:r>
              <a:endParaRPr lang="en-US" sz="3200" baseline="-25000" dirty="0" smtClean="0">
                <a:solidFill>
                  <a:srgbClr val="0000FF"/>
                </a:solidFill>
                <a:latin typeface="Calibri" pitchFamily="34" charset="0"/>
                <a:ea typeface="Chalkboard" charset="0"/>
                <a:cs typeface="Chalkboard" charset="0"/>
              </a:endParaRPr>
            </a:p>
          </p:txBody>
        </p:sp>
      </p:grpSp>
      <p:pic>
        <p:nvPicPr>
          <p:cNvPr id="91" name="Picture 4"/>
          <p:cNvPicPr>
            <a:picLocks noChangeAspect="1" noChangeArrowheads="1"/>
          </p:cNvPicPr>
          <p:nvPr/>
        </p:nvPicPr>
        <p:blipFill>
          <a:blip r:embed="rId5" cstate="print"/>
          <a:srcRect/>
          <a:stretch>
            <a:fillRect/>
          </a:stretch>
        </p:blipFill>
        <p:spPr bwMode="auto">
          <a:xfrm>
            <a:off x="2780148" y="1720553"/>
            <a:ext cx="864096" cy="864096"/>
          </a:xfrm>
          <a:prstGeom prst="rect">
            <a:avLst/>
          </a:prstGeom>
          <a:noFill/>
          <a:ln w="9525">
            <a:noFill/>
            <a:miter lim="800000"/>
            <a:headEnd/>
            <a:tailEnd/>
          </a:ln>
        </p:spPr>
      </p:pic>
      <p:grpSp>
        <p:nvGrpSpPr>
          <p:cNvPr id="97" name="Group 96"/>
          <p:cNvGrpSpPr/>
          <p:nvPr/>
        </p:nvGrpSpPr>
        <p:grpSpPr>
          <a:xfrm>
            <a:off x="2132076" y="1216497"/>
            <a:ext cx="792088" cy="864096"/>
            <a:chOff x="2267744" y="4797152"/>
            <a:chExt cx="792088" cy="864096"/>
          </a:xfrm>
        </p:grpSpPr>
        <p:cxnSp>
          <p:nvCxnSpPr>
            <p:cNvPr id="231" name="Straight Arrow Connector 230"/>
            <p:cNvCxnSpPr/>
            <p:nvPr/>
          </p:nvCxnSpPr>
          <p:spPr>
            <a:xfrm>
              <a:off x="2267744" y="4797152"/>
              <a:ext cx="432048" cy="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699792" y="4797152"/>
              <a:ext cx="0" cy="8640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2699792" y="5661248"/>
              <a:ext cx="36004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4292316" y="908719"/>
            <a:ext cx="2160240" cy="584775"/>
            <a:chOff x="5364088" y="6073550"/>
            <a:chExt cx="2160240" cy="584775"/>
          </a:xfrm>
        </p:grpSpPr>
        <p:grpSp>
          <p:nvGrpSpPr>
            <p:cNvPr id="98" name="Group 231"/>
            <p:cNvGrpSpPr/>
            <p:nvPr/>
          </p:nvGrpSpPr>
          <p:grpSpPr>
            <a:xfrm>
              <a:off x="5364088" y="6073550"/>
              <a:ext cx="2160240" cy="584775"/>
              <a:chOff x="1979712" y="1576300"/>
              <a:chExt cx="3240360" cy="701730"/>
            </a:xfrm>
          </p:grpSpPr>
          <p:sp>
            <p:nvSpPr>
              <p:cNvPr id="99" name="Rectangle 98"/>
              <p:cNvSpPr/>
              <p:nvPr/>
            </p:nvSpPr>
            <p:spPr>
              <a:xfrm>
                <a:off x="1979712" y="1772816"/>
                <a:ext cx="324036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latin typeface="Calibri" pitchFamily="34" charset="0"/>
                  <a:ea typeface="Chalkboard" charset="0"/>
                  <a:cs typeface="Chalkboard" charset="0"/>
                </a:endParaRPr>
              </a:p>
            </p:txBody>
          </p:sp>
          <p:cxnSp>
            <p:nvCxnSpPr>
              <p:cNvPr id="100" name="Straight Connector 99"/>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 Box 7"/>
              <p:cNvSpPr txBox="1">
                <a:spLocks noChangeArrowheads="1"/>
              </p:cNvSpPr>
              <p:nvPr/>
            </p:nvSpPr>
            <p:spPr bwMode="auto">
              <a:xfrm>
                <a:off x="2399238" y="1576300"/>
                <a:ext cx="1080120" cy="701730"/>
              </a:xfrm>
              <a:prstGeom prst="rect">
                <a:avLst/>
              </a:prstGeom>
              <a:noFill/>
              <a:ln w="9525">
                <a:noFill/>
                <a:miter lim="800000"/>
                <a:headEnd/>
                <a:tailEnd/>
              </a:ln>
            </p:spPr>
            <p:txBody>
              <a:bodyPr wrap="square">
                <a:spAutoFit/>
              </a:bodyPr>
              <a:lstStyle/>
              <a:p>
                <a:pPr>
                  <a:spcBef>
                    <a:spcPct val="50000"/>
                  </a:spcBef>
                </a:pPr>
                <a:r>
                  <a:rPr lang="en-US" sz="3200" dirty="0" smtClean="0">
                    <a:latin typeface="Calibri" pitchFamily="34" charset="0"/>
                    <a:ea typeface="Chalkboard" charset="0"/>
                    <a:cs typeface="Chalkboard" charset="0"/>
                    <a:sym typeface="Symbol"/>
                  </a:rPr>
                  <a:t>c’</a:t>
                </a:r>
                <a:r>
                  <a:rPr lang="en-US" sz="3200" baseline="-25000" dirty="0" smtClean="0">
                    <a:latin typeface="Calibri" pitchFamily="34" charset="0"/>
                    <a:ea typeface="Chalkboard" charset="0"/>
                    <a:cs typeface="Chalkboard" charset="0"/>
                    <a:sym typeface="Symbol"/>
                  </a:rPr>
                  <a:t>1</a:t>
                </a:r>
                <a:endParaRPr lang="en-US" sz="3200" baseline="-25000" dirty="0" smtClean="0">
                  <a:solidFill>
                    <a:srgbClr val="0000FF"/>
                  </a:solidFill>
                  <a:latin typeface="Calibri" pitchFamily="34" charset="0"/>
                  <a:ea typeface="Chalkboard" charset="0"/>
                  <a:cs typeface="Chalkboard" charset="0"/>
                </a:endParaRPr>
              </a:p>
            </p:txBody>
          </p:sp>
          <p:sp>
            <p:nvSpPr>
              <p:cNvPr id="102" name="Text Box 7"/>
              <p:cNvSpPr txBox="1">
                <a:spLocks noChangeArrowheads="1"/>
              </p:cNvSpPr>
              <p:nvPr/>
            </p:nvSpPr>
            <p:spPr bwMode="auto">
              <a:xfrm>
                <a:off x="4019418" y="1576300"/>
                <a:ext cx="972108" cy="701730"/>
              </a:xfrm>
              <a:prstGeom prst="rect">
                <a:avLst/>
              </a:prstGeom>
              <a:noFill/>
              <a:ln w="9525">
                <a:noFill/>
                <a:miter lim="800000"/>
                <a:headEnd/>
                <a:tailEnd/>
              </a:ln>
            </p:spPr>
            <p:txBody>
              <a:bodyPr wrap="square">
                <a:spAutoFit/>
              </a:bodyPr>
              <a:lstStyle/>
              <a:p>
                <a:pPr>
                  <a:spcBef>
                    <a:spcPct val="50000"/>
                  </a:spcBef>
                </a:pPr>
                <a:r>
                  <a:rPr lang="en-US" sz="3200" dirty="0" smtClean="0">
                    <a:latin typeface="Calibri" pitchFamily="34" charset="0"/>
                    <a:ea typeface="Chalkboard" charset="0"/>
                    <a:cs typeface="Chalkboard" charset="0"/>
                    <a:sym typeface="Symbol"/>
                  </a:rPr>
                  <a:t>c</a:t>
                </a:r>
                <a:r>
                  <a:rPr lang="en-US" sz="3200" baseline="-25000" dirty="0" smtClean="0">
                    <a:latin typeface="Calibri" pitchFamily="34" charset="0"/>
                    <a:ea typeface="Chalkboard" charset="0"/>
                    <a:cs typeface="Chalkboard" charset="0"/>
                    <a:sym typeface="Symbol"/>
                  </a:rPr>
                  <a:t>2</a:t>
                </a:r>
                <a:endParaRPr lang="en-US" sz="3200" baseline="-25000" dirty="0" smtClean="0">
                  <a:solidFill>
                    <a:srgbClr val="0000FF"/>
                  </a:solidFill>
                  <a:latin typeface="Calibri" pitchFamily="34" charset="0"/>
                  <a:ea typeface="Chalkboard" charset="0"/>
                  <a:cs typeface="Chalkboard" charset="0"/>
                </a:endParaRPr>
              </a:p>
            </p:txBody>
          </p:sp>
        </p:grpSp>
        <p:sp>
          <p:nvSpPr>
            <p:cNvPr id="103" name="Rectangle 102"/>
            <p:cNvSpPr/>
            <p:nvPr/>
          </p:nvSpPr>
          <p:spPr>
            <a:xfrm>
              <a:off x="5364088" y="6237312"/>
              <a:ext cx="144016"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dirty="0">
                <a:solidFill>
                  <a:srgbClr val="FF0000"/>
                </a:solidFill>
                <a:latin typeface="Calibri" pitchFamily="34" charset="0"/>
                <a:ea typeface="Chalkboard" charset="0"/>
                <a:cs typeface="Chalkboard" charset="0"/>
              </a:endParaRPr>
            </a:p>
          </p:txBody>
        </p:sp>
      </p:grpSp>
      <p:grpSp>
        <p:nvGrpSpPr>
          <p:cNvPr id="111" name="Group 110"/>
          <p:cNvGrpSpPr/>
          <p:nvPr/>
        </p:nvGrpSpPr>
        <p:grpSpPr>
          <a:xfrm>
            <a:off x="3572236" y="1216497"/>
            <a:ext cx="720080" cy="864096"/>
            <a:chOff x="3923928" y="4797152"/>
            <a:chExt cx="720080" cy="864096"/>
          </a:xfrm>
        </p:grpSpPr>
        <p:cxnSp>
          <p:nvCxnSpPr>
            <p:cNvPr id="105" name="Straight Arrow Connector 104"/>
            <p:cNvCxnSpPr/>
            <p:nvPr/>
          </p:nvCxnSpPr>
          <p:spPr>
            <a:xfrm>
              <a:off x="4211960" y="4797152"/>
              <a:ext cx="4320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3923928" y="5661248"/>
              <a:ext cx="288032" cy="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211960" y="4797152"/>
              <a:ext cx="0" cy="8640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2" name="Text Box 7"/>
          <p:cNvSpPr txBox="1">
            <a:spLocks noChangeArrowheads="1"/>
          </p:cNvSpPr>
          <p:nvPr/>
        </p:nvSpPr>
        <p:spPr bwMode="auto">
          <a:xfrm>
            <a:off x="4177441" y="620688"/>
            <a:ext cx="2592288" cy="400110"/>
          </a:xfrm>
          <a:prstGeom prst="rect">
            <a:avLst/>
          </a:prstGeom>
          <a:solidFill>
            <a:srgbClr val="FFFF00"/>
          </a:solidFill>
          <a:ln w="9525">
            <a:noFill/>
            <a:miter lim="800000"/>
            <a:headEnd/>
            <a:tailEnd/>
          </a:ln>
        </p:spPr>
        <p:txBody>
          <a:bodyPr wrap="square">
            <a:spAutoFit/>
          </a:bodyPr>
          <a:lstStyle/>
          <a:p>
            <a:pPr marL="285750" indent="-285750">
              <a:spcBef>
                <a:spcPct val="50000"/>
              </a:spcBef>
            </a:pPr>
            <a:r>
              <a:rPr lang="en-US" sz="2000" dirty="0" smtClean="0">
                <a:solidFill>
                  <a:srgbClr val="FF0000"/>
                </a:solidFill>
                <a:latin typeface="Calibri" pitchFamily="34" charset="0"/>
                <a:ea typeface="Chalkboard" charset="0"/>
                <a:cs typeface="Chalkboard" charset="0"/>
                <a:sym typeface="Symbol"/>
              </a:rPr>
              <a:t>1</a:t>
            </a:r>
            <a:r>
              <a:rPr lang="en-US" sz="2000" baseline="30000" dirty="0" smtClean="0">
                <a:solidFill>
                  <a:srgbClr val="FF0000"/>
                </a:solidFill>
                <a:latin typeface="Calibri" pitchFamily="34" charset="0"/>
                <a:ea typeface="Chalkboard" charset="0"/>
                <a:cs typeface="Chalkboard" charset="0"/>
                <a:sym typeface="Symbol"/>
              </a:rPr>
              <a:t>st</a:t>
            </a:r>
            <a:r>
              <a:rPr lang="en-US" sz="2000" dirty="0" smtClean="0">
                <a:solidFill>
                  <a:srgbClr val="FF0000"/>
                </a:solidFill>
                <a:latin typeface="Calibri" pitchFamily="34" charset="0"/>
                <a:ea typeface="Chalkboard" charset="0"/>
                <a:cs typeface="Chalkboard" charset="0"/>
                <a:sym typeface="Symbol"/>
              </a:rPr>
              <a:t> byte of c</a:t>
            </a:r>
            <a:r>
              <a:rPr lang="en-US" sz="2800" baseline="-25000" dirty="0" smtClean="0">
                <a:solidFill>
                  <a:srgbClr val="FF0000"/>
                </a:solidFill>
                <a:latin typeface="Calibri" pitchFamily="34" charset="0"/>
                <a:ea typeface="Chalkboard" charset="0"/>
                <a:cs typeface="Chalkboard" charset="0"/>
                <a:sym typeface="Symbol"/>
              </a:rPr>
              <a:t>1</a:t>
            </a:r>
            <a:r>
              <a:rPr lang="en-US" sz="2000" dirty="0" smtClean="0">
                <a:solidFill>
                  <a:srgbClr val="FF0000"/>
                </a:solidFill>
                <a:latin typeface="Calibri" pitchFamily="34" charset="0"/>
                <a:ea typeface="Chalkboard" charset="0"/>
                <a:cs typeface="Chalkboard" charset="0"/>
                <a:sym typeface="Symbol"/>
              </a:rPr>
              <a:t> changed</a:t>
            </a:r>
            <a:endParaRPr lang="en-US" sz="2000" baseline="-25000" dirty="0" smtClean="0">
              <a:solidFill>
                <a:srgbClr val="FF0000"/>
              </a:solidFill>
              <a:latin typeface="Calibri" pitchFamily="34" charset="0"/>
              <a:ea typeface="Chalkboard" charset="0"/>
              <a:cs typeface="Chalkboard" charset="0"/>
            </a:endParaRPr>
          </a:p>
        </p:txBody>
      </p:sp>
      <p:grpSp>
        <p:nvGrpSpPr>
          <p:cNvPr id="116" name="Group 218"/>
          <p:cNvGrpSpPr/>
          <p:nvPr/>
        </p:nvGrpSpPr>
        <p:grpSpPr>
          <a:xfrm>
            <a:off x="6804248" y="1052736"/>
            <a:ext cx="639688" cy="400110"/>
            <a:chOff x="1971364" y="4633391"/>
            <a:chExt cx="639688" cy="400110"/>
          </a:xfrm>
        </p:grpSpPr>
        <p:sp>
          <p:nvSpPr>
            <p:cNvPr id="118" name="Rectangle 117"/>
            <p:cNvSpPr/>
            <p:nvPr/>
          </p:nvSpPr>
          <p:spPr>
            <a:xfrm>
              <a:off x="2051720" y="465313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latin typeface="Calibri" pitchFamily="34" charset="0"/>
                <a:ea typeface="Chalkboard" charset="0"/>
                <a:cs typeface="Chalkboard" charset="0"/>
              </a:endParaRPr>
            </a:p>
          </p:txBody>
        </p:sp>
        <p:sp>
          <p:nvSpPr>
            <p:cNvPr id="119" name="Text Box 7"/>
            <p:cNvSpPr txBox="1">
              <a:spLocks noChangeArrowheads="1"/>
            </p:cNvSpPr>
            <p:nvPr/>
          </p:nvSpPr>
          <p:spPr bwMode="auto">
            <a:xfrm>
              <a:off x="1971364" y="4633391"/>
              <a:ext cx="63968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Dec</a:t>
              </a:r>
              <a:endParaRPr lang="en-US" sz="2000" dirty="0" smtClean="0">
                <a:solidFill>
                  <a:srgbClr val="0000FF"/>
                </a:solidFill>
                <a:latin typeface="Calibri" pitchFamily="34" charset="0"/>
                <a:ea typeface="Chalkboard" charset="0"/>
                <a:cs typeface="Chalkboard" charset="0"/>
              </a:endParaRPr>
            </a:p>
          </p:txBody>
        </p:sp>
      </p:grpSp>
      <p:cxnSp>
        <p:nvCxnSpPr>
          <p:cNvPr id="123" name="Straight Arrow Connector 122"/>
          <p:cNvCxnSpPr/>
          <p:nvPr/>
        </p:nvCxnSpPr>
        <p:spPr>
          <a:xfrm>
            <a:off x="6452556" y="1288505"/>
            <a:ext cx="4320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7388660" y="1288505"/>
            <a:ext cx="576064"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67" name="Group 166"/>
          <p:cNvGrpSpPr/>
          <p:nvPr/>
        </p:nvGrpSpPr>
        <p:grpSpPr>
          <a:xfrm>
            <a:off x="5396439" y="1556792"/>
            <a:ext cx="3208009" cy="400110"/>
            <a:chOff x="5532107" y="5137447"/>
            <a:chExt cx="3208009" cy="400110"/>
          </a:xfrm>
        </p:grpSpPr>
        <p:cxnSp>
          <p:nvCxnSpPr>
            <p:cNvPr id="165" name="Straight Arrow Connector 164"/>
            <p:cNvCxnSpPr/>
            <p:nvPr/>
          </p:nvCxnSpPr>
          <p:spPr>
            <a:xfrm flipH="1">
              <a:off x="5609253" y="5517232"/>
              <a:ext cx="277917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6" name="Text Box 7"/>
            <p:cNvSpPr txBox="1">
              <a:spLocks noChangeArrowheads="1"/>
            </p:cNvSpPr>
            <p:nvPr/>
          </p:nvSpPr>
          <p:spPr bwMode="auto">
            <a:xfrm>
              <a:off x="5532107" y="5137447"/>
              <a:ext cx="3208009"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Failure, Retransmit please</a:t>
              </a:r>
              <a:endParaRPr lang="en-US" sz="2000" baseline="-25000" dirty="0" smtClean="0">
                <a:solidFill>
                  <a:srgbClr val="0000FF"/>
                </a:solidFill>
                <a:latin typeface="Calibri" pitchFamily="34" charset="0"/>
                <a:ea typeface="Chalkboard" charset="0"/>
                <a:cs typeface="Chalkboard" charset="0"/>
              </a:endParaRPr>
            </a:p>
          </p:txBody>
        </p:sp>
      </p:grpSp>
      <p:sp>
        <p:nvSpPr>
          <p:cNvPr id="168" name="Text Box 7"/>
          <p:cNvSpPr txBox="1">
            <a:spLocks noChangeArrowheads="1"/>
          </p:cNvSpPr>
          <p:nvPr/>
        </p:nvSpPr>
        <p:spPr bwMode="auto">
          <a:xfrm>
            <a:off x="2132076" y="2152601"/>
            <a:ext cx="703312"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b = L</a:t>
            </a:r>
            <a:endParaRPr lang="en-US" sz="2000" baseline="-25000" dirty="0" smtClean="0">
              <a:solidFill>
                <a:srgbClr val="0000FF"/>
              </a:solidFill>
              <a:latin typeface="Calibri" pitchFamily="34" charset="0"/>
              <a:ea typeface="Chalkboard" charset="0"/>
              <a:cs typeface="Chalkboard" charset="0"/>
            </a:endParaRPr>
          </a:p>
        </p:txBody>
      </p:sp>
      <p:sp>
        <p:nvSpPr>
          <p:cNvPr id="114" name="Rectangle 2"/>
          <p:cNvSpPr txBox="1">
            <a:spLocks noChangeArrowheads="1"/>
          </p:cNvSpPr>
          <p:nvPr/>
        </p:nvSpPr>
        <p:spPr>
          <a:xfrm>
            <a:off x="467544" y="-27384"/>
            <a:ext cx="8136904" cy="504056"/>
          </a:xfrm>
          <a:prstGeom prst="rect">
            <a:avLst/>
          </a:prstGeom>
        </p:spPr>
        <p:txBody>
          <a:bodyPr/>
          <a:lstStyle/>
          <a:p>
            <a:pPr algn="ctr">
              <a:defRPr/>
            </a:pPr>
            <a:r>
              <a:rPr lang="en-US" sz="4000" kern="0" dirty="0" smtClean="0">
                <a:solidFill>
                  <a:srgbClr val="009900"/>
                </a:solidFill>
                <a:latin typeface="Calibri" pitchFamily="34" charset="0"/>
                <a:ea typeface="Chalkboard" charset="0"/>
                <a:cs typeface="Chalkboard" charset="0"/>
              </a:rPr>
              <a:t>Padding Oracle Attack on CBC Mode </a:t>
            </a:r>
            <a:endParaRPr lang="en-US" sz="4000" kern="0" dirty="0">
              <a:solidFill>
                <a:srgbClr val="009900"/>
              </a:solidFill>
              <a:latin typeface="Calibri" pitchFamily="34" charset="0"/>
              <a:ea typeface="Chalkboard" charset="0"/>
              <a:cs typeface="Chalkboard" charset="0"/>
            </a:endParaRPr>
          </a:p>
        </p:txBody>
      </p:sp>
      <p:sp>
        <p:nvSpPr>
          <p:cNvPr id="18" name="Rectangle 17"/>
          <p:cNvSpPr/>
          <p:nvPr/>
        </p:nvSpPr>
        <p:spPr>
          <a:xfrm>
            <a:off x="7532676" y="949951"/>
            <a:ext cx="324128" cy="461665"/>
          </a:xfrm>
          <a:prstGeom prst="rect">
            <a:avLst/>
          </a:prstGeom>
        </p:spPr>
        <p:txBody>
          <a:bodyPr wrap="none">
            <a:spAutoFit/>
          </a:bodyPr>
          <a:lstStyle/>
          <a:p>
            <a:pPr marL="457200" indent="-457200">
              <a:spcBef>
                <a:spcPct val="50000"/>
              </a:spcBef>
            </a:pPr>
            <a:r>
              <a:rPr lang="en-US" sz="2400" dirty="0">
                <a:latin typeface="Calibri" pitchFamily="34" charset="0"/>
                <a:ea typeface="Chalkboard" charset="0"/>
                <a:cs typeface="Chalkboard" charset="0"/>
              </a:rPr>
              <a:t>k</a:t>
            </a:r>
            <a:endParaRPr lang="en-US" sz="2400" dirty="0">
              <a:solidFill>
                <a:srgbClr val="0000FF"/>
              </a:solidFill>
              <a:latin typeface="Calibri" pitchFamily="34" charset="0"/>
              <a:ea typeface="Chalkboard" charset="0"/>
              <a:cs typeface="Chalkboard" charset="0"/>
            </a:endParaRPr>
          </a:p>
        </p:txBody>
      </p:sp>
      <p:sp>
        <p:nvSpPr>
          <p:cNvPr id="133" name="日期占位符 1"/>
          <p:cNvSpPr>
            <a:spLocks noGrp="1"/>
          </p:cNvSpPr>
          <p:nvPr>
            <p:ph type="dt" sz="half" idx="10"/>
          </p:nvPr>
        </p:nvSpPr>
        <p:spPr/>
        <p:txBody>
          <a:bodyPr/>
          <a:lstStyle/>
          <a:p>
            <a:pPr>
              <a:defRPr/>
            </a:pPr>
            <a:r>
              <a:rPr lang="en-US" altLang="zh-CN" sz="1100" smtClean="0">
                <a:solidFill>
                  <a:schemeClr val="bg1">
                    <a:lumMod val="50000"/>
                  </a:schemeClr>
                </a:solidFill>
              </a:rPr>
              <a:t>Thur, 11/10/2018</a:t>
            </a:r>
            <a:endParaRPr lang="en-US" sz="1100" dirty="0">
              <a:solidFill>
                <a:schemeClr val="bg1">
                  <a:lumMod val="50000"/>
                </a:schemeClr>
              </a:solidFill>
            </a:endParaRPr>
          </a:p>
        </p:txBody>
      </p:sp>
      <p:sp>
        <p:nvSpPr>
          <p:cNvPr id="135" name="页脚占位符 2"/>
          <p:cNvSpPr>
            <a:spLocks noGrp="1"/>
          </p:cNvSpPr>
          <p:nvPr>
            <p:ph type="ftr" sz="quarter" idx="11"/>
          </p:nvPr>
        </p:nvSpPr>
        <p:spPr/>
        <p:txBody>
          <a:bodyPr/>
          <a:lstStyle/>
          <a:p>
            <a:pPr>
              <a:defRPr/>
            </a:pPr>
            <a:r>
              <a:rPr lang="en-US" sz="1100" smtClean="0">
                <a:solidFill>
                  <a:schemeClr val="bg1">
                    <a:lumMod val="50000"/>
                  </a:schemeClr>
                </a:solidFill>
              </a:rPr>
              <a:t>S8101034Q-Modern Cryptography-Lect9</a:t>
            </a:r>
            <a:endParaRPr lang="en-US" sz="1100" dirty="0">
              <a:solidFill>
                <a:schemeClr val="bg1">
                  <a:lumMod val="50000"/>
                </a:schemeClr>
              </a:solidFill>
            </a:endParaRPr>
          </a:p>
        </p:txBody>
      </p:sp>
      <p:sp>
        <p:nvSpPr>
          <p:cNvPr id="137" name="灯片编号占位符 3"/>
          <p:cNvSpPr>
            <a:spLocks noGrp="1"/>
          </p:cNvSpPr>
          <p:nvPr>
            <p:ph type="sldNum" sz="quarter" idx="12"/>
          </p:nvPr>
        </p:nvSpPr>
        <p:spPr/>
        <p:txBody>
          <a:bodyPr/>
          <a:lstStyle/>
          <a:p>
            <a:pPr>
              <a:defRPr/>
            </a:pPr>
            <a:r>
              <a:rPr lang="en-US" sz="1100" dirty="0" smtClean="0">
                <a:solidFill>
                  <a:schemeClr val="bg1">
                    <a:lumMod val="50000"/>
                  </a:schemeClr>
                </a:solidFill>
              </a:rPr>
              <a:t>12</a:t>
            </a:r>
            <a:endParaRPr lang="en-US" sz="1100" dirty="0">
              <a:solidFill>
                <a:schemeClr val="bg1">
                  <a:lumMod val="50000"/>
                </a:schemeClr>
              </a:solidFill>
            </a:endParaRPr>
          </a:p>
        </p:txBody>
      </p:sp>
      <p:pic>
        <p:nvPicPr>
          <p:cNvPr id="138" name="Picture 2"/>
          <p:cNvPicPr>
            <a:picLocks noChangeAspect="1" noChangeArrowheads="1"/>
          </p:cNvPicPr>
          <p:nvPr/>
        </p:nvPicPr>
        <p:blipFill>
          <a:blip r:embed="rId6" cstate="print"/>
          <a:srcRect/>
          <a:stretch>
            <a:fillRect/>
          </a:stretch>
        </p:blipFill>
        <p:spPr bwMode="auto">
          <a:xfrm>
            <a:off x="8036732" y="3468490"/>
            <a:ext cx="576064" cy="648072"/>
          </a:xfrm>
          <a:prstGeom prst="rect">
            <a:avLst/>
          </a:prstGeom>
          <a:noFill/>
          <a:ln w="9525">
            <a:noFill/>
            <a:miter lim="800000"/>
            <a:headEnd/>
            <a:tailEnd/>
          </a:ln>
        </p:spPr>
      </p:pic>
      <p:pic>
        <p:nvPicPr>
          <p:cNvPr id="139" name="Picture 3"/>
          <p:cNvPicPr>
            <a:picLocks noChangeAspect="1" noChangeArrowheads="1"/>
          </p:cNvPicPr>
          <p:nvPr/>
        </p:nvPicPr>
        <p:blipFill>
          <a:blip r:embed="rId7" cstate="print"/>
          <a:srcRect/>
          <a:stretch>
            <a:fillRect/>
          </a:stretch>
        </p:blipFill>
        <p:spPr bwMode="auto">
          <a:xfrm>
            <a:off x="547900" y="3468490"/>
            <a:ext cx="576064" cy="671495"/>
          </a:xfrm>
          <a:prstGeom prst="rect">
            <a:avLst/>
          </a:prstGeom>
          <a:noFill/>
          <a:ln w="9525">
            <a:noFill/>
            <a:miter lim="800000"/>
            <a:headEnd/>
            <a:tailEnd/>
          </a:ln>
        </p:spPr>
      </p:pic>
      <p:sp>
        <p:nvSpPr>
          <p:cNvPr id="140" name="Text Box 7"/>
          <p:cNvSpPr txBox="1">
            <a:spLocks noChangeArrowheads="1"/>
          </p:cNvSpPr>
          <p:nvPr/>
        </p:nvSpPr>
        <p:spPr bwMode="auto">
          <a:xfrm>
            <a:off x="700300" y="4181018"/>
            <a:ext cx="279648" cy="400110"/>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k</a:t>
            </a:r>
            <a:endParaRPr lang="en-US" sz="2000" dirty="0" smtClean="0">
              <a:solidFill>
                <a:srgbClr val="0000FF"/>
              </a:solidFill>
              <a:latin typeface="Calibri" pitchFamily="34" charset="0"/>
              <a:ea typeface="Chalkboard" charset="0"/>
              <a:cs typeface="Chalkboard" charset="0"/>
            </a:endParaRPr>
          </a:p>
        </p:txBody>
      </p:sp>
      <p:sp>
        <p:nvSpPr>
          <p:cNvPr id="143" name="Text Box 7"/>
          <p:cNvSpPr txBox="1">
            <a:spLocks noChangeArrowheads="1"/>
          </p:cNvSpPr>
          <p:nvPr/>
        </p:nvSpPr>
        <p:spPr bwMode="auto">
          <a:xfrm>
            <a:off x="8180748" y="4116562"/>
            <a:ext cx="279648" cy="400110"/>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sz="2000" dirty="0">
                <a:latin typeface="Calibri" pitchFamily="34" charset="0"/>
                <a:ea typeface="Chalkboard" charset="0"/>
                <a:cs typeface="Chalkboard" charset="0"/>
              </a:rPr>
              <a:t>k</a:t>
            </a:r>
            <a:endParaRPr lang="en-US" sz="2000" dirty="0">
              <a:solidFill>
                <a:srgbClr val="0000FF"/>
              </a:solidFill>
              <a:latin typeface="Calibri" pitchFamily="34" charset="0"/>
              <a:ea typeface="Chalkboard" charset="0"/>
              <a:cs typeface="Chalkboard" charset="0"/>
            </a:endParaRPr>
          </a:p>
        </p:txBody>
      </p:sp>
      <p:grpSp>
        <p:nvGrpSpPr>
          <p:cNvPr id="144" name="Group 218"/>
          <p:cNvGrpSpPr/>
          <p:nvPr/>
        </p:nvGrpSpPr>
        <p:grpSpPr>
          <a:xfrm>
            <a:off x="1619672" y="3612506"/>
            <a:ext cx="694964" cy="432628"/>
            <a:chOff x="2043372" y="4653136"/>
            <a:chExt cx="694964" cy="432628"/>
          </a:xfrm>
        </p:grpSpPr>
        <p:sp>
          <p:nvSpPr>
            <p:cNvPr id="146" name="Rectangle 216"/>
            <p:cNvSpPr/>
            <p:nvPr/>
          </p:nvSpPr>
          <p:spPr>
            <a:xfrm>
              <a:off x="2051720" y="465313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latin typeface="Calibri" pitchFamily="34" charset="0"/>
                <a:ea typeface="Chalkboard" charset="0"/>
                <a:cs typeface="Chalkboard" charset="0"/>
              </a:endParaRPr>
            </a:p>
          </p:txBody>
        </p:sp>
        <p:sp>
          <p:nvSpPr>
            <p:cNvPr id="149" name="Text Box 7"/>
            <p:cNvSpPr txBox="1">
              <a:spLocks noChangeArrowheads="1"/>
            </p:cNvSpPr>
            <p:nvPr/>
          </p:nvSpPr>
          <p:spPr bwMode="auto">
            <a:xfrm>
              <a:off x="2043372" y="4685654"/>
              <a:ext cx="694964"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Enc</a:t>
              </a:r>
              <a:endParaRPr lang="en-US" sz="2000" dirty="0" smtClean="0">
                <a:solidFill>
                  <a:srgbClr val="0000FF"/>
                </a:solidFill>
                <a:latin typeface="Calibri" pitchFamily="34" charset="0"/>
                <a:ea typeface="Chalkboard" charset="0"/>
                <a:cs typeface="Chalkboard" charset="0"/>
              </a:endParaRPr>
            </a:p>
          </p:txBody>
        </p:sp>
      </p:grpSp>
      <p:grpSp>
        <p:nvGrpSpPr>
          <p:cNvPr id="151" name="Group 224"/>
          <p:cNvGrpSpPr/>
          <p:nvPr/>
        </p:nvGrpSpPr>
        <p:grpSpPr>
          <a:xfrm>
            <a:off x="1123964" y="3396482"/>
            <a:ext cx="504056" cy="884421"/>
            <a:chOff x="1259632" y="4365104"/>
            <a:chExt cx="504056" cy="884421"/>
          </a:xfrm>
        </p:grpSpPr>
        <p:cxnSp>
          <p:nvCxnSpPr>
            <p:cNvPr id="152" name="Straight Arrow Connector 220"/>
            <p:cNvCxnSpPr/>
            <p:nvPr/>
          </p:nvCxnSpPr>
          <p:spPr>
            <a:xfrm>
              <a:off x="1259632" y="4653136"/>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221"/>
            <p:cNvCxnSpPr/>
            <p:nvPr/>
          </p:nvCxnSpPr>
          <p:spPr>
            <a:xfrm>
              <a:off x="1259632" y="4869160"/>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Text Box 7"/>
            <p:cNvSpPr txBox="1">
              <a:spLocks noChangeArrowheads="1"/>
            </p:cNvSpPr>
            <p:nvPr/>
          </p:nvSpPr>
          <p:spPr bwMode="auto">
            <a:xfrm>
              <a:off x="1340024" y="4365104"/>
              <a:ext cx="27964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m</a:t>
              </a:r>
              <a:endParaRPr lang="en-US" sz="2000" dirty="0" smtClean="0">
                <a:solidFill>
                  <a:srgbClr val="0000FF"/>
                </a:solidFill>
                <a:latin typeface="Calibri" pitchFamily="34" charset="0"/>
                <a:ea typeface="Chalkboard" charset="0"/>
                <a:cs typeface="Chalkboard" charset="0"/>
              </a:endParaRPr>
            </a:p>
          </p:txBody>
        </p:sp>
        <p:sp>
          <p:nvSpPr>
            <p:cNvPr id="157" name="Text Box 7"/>
            <p:cNvSpPr txBox="1">
              <a:spLocks noChangeArrowheads="1"/>
            </p:cNvSpPr>
            <p:nvPr/>
          </p:nvSpPr>
          <p:spPr bwMode="auto">
            <a:xfrm>
              <a:off x="1412032" y="4849415"/>
              <a:ext cx="27964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k</a:t>
              </a:r>
              <a:endParaRPr lang="en-US" sz="2000" dirty="0" smtClean="0">
                <a:solidFill>
                  <a:srgbClr val="0000FF"/>
                </a:solidFill>
                <a:latin typeface="Calibri" pitchFamily="34" charset="0"/>
                <a:ea typeface="Chalkboard" charset="0"/>
                <a:cs typeface="Chalkboard" charset="0"/>
              </a:endParaRPr>
            </a:p>
          </p:txBody>
        </p:sp>
      </p:grpSp>
      <p:grpSp>
        <p:nvGrpSpPr>
          <p:cNvPr id="158" name="Group 231"/>
          <p:cNvGrpSpPr/>
          <p:nvPr/>
        </p:nvGrpSpPr>
        <p:grpSpPr>
          <a:xfrm>
            <a:off x="2132076" y="5085184"/>
            <a:ext cx="2160240" cy="584775"/>
            <a:chOff x="1979712" y="1552606"/>
            <a:chExt cx="3240360" cy="701730"/>
          </a:xfrm>
        </p:grpSpPr>
        <p:sp>
          <p:nvSpPr>
            <p:cNvPr id="159" name="Rectangle 232"/>
            <p:cNvSpPr/>
            <p:nvPr/>
          </p:nvSpPr>
          <p:spPr>
            <a:xfrm>
              <a:off x="1979712" y="1772816"/>
              <a:ext cx="324036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latin typeface="Calibri" pitchFamily="34" charset="0"/>
                <a:ea typeface="Chalkboard" charset="0"/>
                <a:cs typeface="Chalkboard" charset="0"/>
              </a:endParaRPr>
            </a:p>
          </p:txBody>
        </p:sp>
        <p:cxnSp>
          <p:nvCxnSpPr>
            <p:cNvPr id="160" name="Straight Connector 233"/>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Text Box 7"/>
            <p:cNvSpPr txBox="1">
              <a:spLocks noChangeArrowheads="1"/>
            </p:cNvSpPr>
            <p:nvPr/>
          </p:nvSpPr>
          <p:spPr bwMode="auto">
            <a:xfrm>
              <a:off x="2399238" y="1552606"/>
              <a:ext cx="1080120" cy="701730"/>
            </a:xfrm>
            <a:prstGeom prst="rect">
              <a:avLst/>
            </a:prstGeom>
            <a:noFill/>
            <a:ln w="9525">
              <a:noFill/>
              <a:miter lim="800000"/>
              <a:headEnd/>
              <a:tailEnd/>
            </a:ln>
          </p:spPr>
          <p:txBody>
            <a:bodyPr wrap="square">
              <a:spAutoFit/>
            </a:bodyPr>
            <a:lstStyle/>
            <a:p>
              <a:pPr>
                <a:spcBef>
                  <a:spcPct val="50000"/>
                </a:spcBef>
              </a:pPr>
              <a:r>
                <a:rPr lang="en-US" sz="3200" dirty="0" smtClean="0">
                  <a:latin typeface="Calibri" pitchFamily="34" charset="0"/>
                  <a:ea typeface="Chalkboard" charset="0"/>
                  <a:cs typeface="Chalkboard" charset="0"/>
                  <a:sym typeface="Symbol"/>
                </a:rPr>
                <a:t>c</a:t>
              </a:r>
              <a:r>
                <a:rPr lang="en-US" sz="3200" baseline="-25000" dirty="0" smtClean="0">
                  <a:latin typeface="Calibri" pitchFamily="34" charset="0"/>
                  <a:ea typeface="Chalkboard" charset="0"/>
                  <a:cs typeface="Chalkboard" charset="0"/>
                  <a:sym typeface="Symbol"/>
                </a:rPr>
                <a:t>1</a:t>
              </a:r>
              <a:endParaRPr lang="en-US" sz="3200" baseline="-25000" dirty="0" smtClean="0">
                <a:solidFill>
                  <a:srgbClr val="0000FF"/>
                </a:solidFill>
                <a:latin typeface="Calibri" pitchFamily="34" charset="0"/>
                <a:ea typeface="Chalkboard" charset="0"/>
                <a:cs typeface="Chalkboard" charset="0"/>
              </a:endParaRPr>
            </a:p>
          </p:txBody>
        </p:sp>
        <p:sp>
          <p:nvSpPr>
            <p:cNvPr id="162" name="Text Box 7"/>
            <p:cNvSpPr txBox="1">
              <a:spLocks noChangeArrowheads="1"/>
            </p:cNvSpPr>
            <p:nvPr/>
          </p:nvSpPr>
          <p:spPr bwMode="auto">
            <a:xfrm>
              <a:off x="4019418" y="1552606"/>
              <a:ext cx="972108" cy="701730"/>
            </a:xfrm>
            <a:prstGeom prst="rect">
              <a:avLst/>
            </a:prstGeom>
            <a:noFill/>
            <a:ln w="9525">
              <a:noFill/>
              <a:miter lim="800000"/>
              <a:headEnd/>
              <a:tailEnd/>
            </a:ln>
          </p:spPr>
          <p:txBody>
            <a:bodyPr wrap="square">
              <a:spAutoFit/>
            </a:bodyPr>
            <a:lstStyle/>
            <a:p>
              <a:pPr>
                <a:spcBef>
                  <a:spcPct val="50000"/>
                </a:spcBef>
              </a:pPr>
              <a:r>
                <a:rPr lang="en-US" sz="3200" dirty="0" smtClean="0">
                  <a:latin typeface="Calibri" pitchFamily="34" charset="0"/>
                  <a:ea typeface="Chalkboard" charset="0"/>
                  <a:cs typeface="Chalkboard" charset="0"/>
                  <a:sym typeface="Symbol"/>
                </a:rPr>
                <a:t>c</a:t>
              </a:r>
              <a:r>
                <a:rPr lang="en-US" sz="3200" baseline="-25000" dirty="0" smtClean="0">
                  <a:latin typeface="Calibri" pitchFamily="34" charset="0"/>
                  <a:ea typeface="Chalkboard" charset="0"/>
                  <a:cs typeface="Chalkboard" charset="0"/>
                  <a:sym typeface="Symbol"/>
                </a:rPr>
                <a:t>2</a:t>
              </a:r>
              <a:endParaRPr lang="en-US" sz="3200" baseline="-25000" dirty="0" smtClean="0">
                <a:solidFill>
                  <a:srgbClr val="0000FF"/>
                </a:solidFill>
                <a:latin typeface="Calibri" pitchFamily="34" charset="0"/>
                <a:ea typeface="Chalkboard" charset="0"/>
                <a:cs typeface="Chalkboard" charset="0"/>
              </a:endParaRPr>
            </a:p>
          </p:txBody>
        </p:sp>
      </p:grpSp>
      <p:pic>
        <p:nvPicPr>
          <p:cNvPr id="180" name="Picture 4"/>
          <p:cNvPicPr>
            <a:picLocks noChangeAspect="1" noChangeArrowheads="1"/>
          </p:cNvPicPr>
          <p:nvPr/>
        </p:nvPicPr>
        <p:blipFill>
          <a:blip r:embed="rId5" cstate="print"/>
          <a:srcRect/>
          <a:stretch>
            <a:fillRect/>
          </a:stretch>
        </p:blipFill>
        <p:spPr bwMode="auto">
          <a:xfrm>
            <a:off x="2780148" y="4332586"/>
            <a:ext cx="864096" cy="864096"/>
          </a:xfrm>
          <a:prstGeom prst="rect">
            <a:avLst/>
          </a:prstGeom>
          <a:noFill/>
          <a:ln w="9525">
            <a:noFill/>
            <a:miter lim="800000"/>
            <a:headEnd/>
            <a:tailEnd/>
          </a:ln>
        </p:spPr>
      </p:pic>
      <p:grpSp>
        <p:nvGrpSpPr>
          <p:cNvPr id="185" name="Group 96"/>
          <p:cNvGrpSpPr/>
          <p:nvPr/>
        </p:nvGrpSpPr>
        <p:grpSpPr>
          <a:xfrm>
            <a:off x="2132076" y="3828530"/>
            <a:ext cx="792088" cy="864096"/>
            <a:chOff x="2267744" y="4797152"/>
            <a:chExt cx="792088" cy="864096"/>
          </a:xfrm>
        </p:grpSpPr>
        <p:cxnSp>
          <p:nvCxnSpPr>
            <p:cNvPr id="186" name="Straight Arrow Connector 230"/>
            <p:cNvCxnSpPr/>
            <p:nvPr/>
          </p:nvCxnSpPr>
          <p:spPr>
            <a:xfrm>
              <a:off x="2267744" y="4797152"/>
              <a:ext cx="432048" cy="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9" name="Straight Connector 93"/>
            <p:cNvCxnSpPr/>
            <p:nvPr/>
          </p:nvCxnSpPr>
          <p:spPr>
            <a:xfrm>
              <a:off x="2699792" y="4797152"/>
              <a:ext cx="0" cy="8640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Arrow Connector 94"/>
            <p:cNvCxnSpPr/>
            <p:nvPr/>
          </p:nvCxnSpPr>
          <p:spPr>
            <a:xfrm>
              <a:off x="2699792" y="5661248"/>
              <a:ext cx="36004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7" name="Group 103"/>
          <p:cNvGrpSpPr/>
          <p:nvPr/>
        </p:nvGrpSpPr>
        <p:grpSpPr>
          <a:xfrm>
            <a:off x="4292316" y="3501008"/>
            <a:ext cx="2160240" cy="584775"/>
            <a:chOff x="5364088" y="6053806"/>
            <a:chExt cx="2160240" cy="584775"/>
          </a:xfrm>
        </p:grpSpPr>
        <p:grpSp>
          <p:nvGrpSpPr>
            <p:cNvPr id="199" name="Group 231"/>
            <p:cNvGrpSpPr/>
            <p:nvPr/>
          </p:nvGrpSpPr>
          <p:grpSpPr>
            <a:xfrm>
              <a:off x="5364088" y="6053806"/>
              <a:ext cx="2160240" cy="584775"/>
              <a:chOff x="1979712" y="1552606"/>
              <a:chExt cx="3240360" cy="701730"/>
            </a:xfrm>
          </p:grpSpPr>
          <p:sp>
            <p:nvSpPr>
              <p:cNvPr id="201" name="Rectangle 98"/>
              <p:cNvSpPr/>
              <p:nvPr/>
            </p:nvSpPr>
            <p:spPr>
              <a:xfrm>
                <a:off x="1979712" y="1772816"/>
                <a:ext cx="324036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latin typeface="Calibri" pitchFamily="34" charset="0"/>
                  <a:ea typeface="Chalkboard" charset="0"/>
                  <a:cs typeface="Chalkboard" charset="0"/>
                </a:endParaRPr>
              </a:p>
            </p:txBody>
          </p:sp>
          <p:cxnSp>
            <p:nvCxnSpPr>
              <p:cNvPr id="202" name="Straight Connector 99"/>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Text Box 7"/>
              <p:cNvSpPr txBox="1">
                <a:spLocks noChangeArrowheads="1"/>
              </p:cNvSpPr>
              <p:nvPr/>
            </p:nvSpPr>
            <p:spPr bwMode="auto">
              <a:xfrm>
                <a:off x="2399238" y="1552606"/>
                <a:ext cx="1080120" cy="701730"/>
              </a:xfrm>
              <a:prstGeom prst="rect">
                <a:avLst/>
              </a:prstGeom>
              <a:noFill/>
              <a:ln w="9525">
                <a:noFill/>
                <a:miter lim="800000"/>
                <a:headEnd/>
                <a:tailEnd/>
              </a:ln>
            </p:spPr>
            <p:txBody>
              <a:bodyPr wrap="square">
                <a:spAutoFit/>
              </a:bodyPr>
              <a:lstStyle/>
              <a:p>
                <a:pPr>
                  <a:spcBef>
                    <a:spcPct val="50000"/>
                  </a:spcBef>
                </a:pPr>
                <a:r>
                  <a:rPr lang="en-US" sz="3200" dirty="0" smtClean="0">
                    <a:latin typeface="Calibri" pitchFamily="34" charset="0"/>
                    <a:ea typeface="Chalkboard" charset="0"/>
                    <a:cs typeface="Chalkboard" charset="0"/>
                    <a:sym typeface="Symbol"/>
                  </a:rPr>
                  <a:t>c’</a:t>
                </a:r>
                <a:r>
                  <a:rPr lang="en-US" sz="3200" baseline="-25000" dirty="0" smtClean="0">
                    <a:latin typeface="Calibri" pitchFamily="34" charset="0"/>
                    <a:ea typeface="Chalkboard" charset="0"/>
                    <a:cs typeface="Chalkboard" charset="0"/>
                    <a:sym typeface="Symbol"/>
                  </a:rPr>
                  <a:t>1</a:t>
                </a:r>
                <a:endParaRPr lang="en-US" sz="3200" baseline="-25000" dirty="0" smtClean="0">
                  <a:solidFill>
                    <a:srgbClr val="0000FF"/>
                  </a:solidFill>
                  <a:latin typeface="Calibri" pitchFamily="34" charset="0"/>
                  <a:ea typeface="Chalkboard" charset="0"/>
                  <a:cs typeface="Chalkboard" charset="0"/>
                </a:endParaRPr>
              </a:p>
            </p:txBody>
          </p:sp>
          <p:sp>
            <p:nvSpPr>
              <p:cNvPr id="204" name="Text Box 7"/>
              <p:cNvSpPr txBox="1">
                <a:spLocks noChangeArrowheads="1"/>
              </p:cNvSpPr>
              <p:nvPr/>
            </p:nvSpPr>
            <p:spPr bwMode="auto">
              <a:xfrm>
                <a:off x="4019418" y="1552606"/>
                <a:ext cx="972108" cy="701730"/>
              </a:xfrm>
              <a:prstGeom prst="rect">
                <a:avLst/>
              </a:prstGeom>
              <a:noFill/>
              <a:ln w="9525">
                <a:noFill/>
                <a:miter lim="800000"/>
                <a:headEnd/>
                <a:tailEnd/>
              </a:ln>
            </p:spPr>
            <p:txBody>
              <a:bodyPr wrap="square">
                <a:spAutoFit/>
              </a:bodyPr>
              <a:lstStyle/>
              <a:p>
                <a:pPr>
                  <a:spcBef>
                    <a:spcPct val="50000"/>
                  </a:spcBef>
                </a:pPr>
                <a:r>
                  <a:rPr lang="en-US" sz="3200" dirty="0" smtClean="0">
                    <a:latin typeface="Calibri" pitchFamily="34" charset="0"/>
                    <a:ea typeface="Chalkboard" charset="0"/>
                    <a:cs typeface="Chalkboard" charset="0"/>
                    <a:sym typeface="Symbol"/>
                  </a:rPr>
                  <a:t>c</a:t>
                </a:r>
                <a:r>
                  <a:rPr lang="en-US" sz="3200" baseline="-25000" dirty="0" smtClean="0">
                    <a:latin typeface="Calibri" pitchFamily="34" charset="0"/>
                    <a:ea typeface="Chalkboard" charset="0"/>
                    <a:cs typeface="Chalkboard" charset="0"/>
                    <a:sym typeface="Symbol"/>
                  </a:rPr>
                  <a:t>2</a:t>
                </a:r>
                <a:endParaRPr lang="en-US" sz="3200" baseline="-25000" dirty="0" smtClean="0">
                  <a:solidFill>
                    <a:srgbClr val="0000FF"/>
                  </a:solidFill>
                  <a:latin typeface="Calibri" pitchFamily="34" charset="0"/>
                  <a:ea typeface="Chalkboard" charset="0"/>
                  <a:cs typeface="Chalkboard" charset="0"/>
                </a:endParaRPr>
              </a:p>
            </p:txBody>
          </p:sp>
        </p:grpSp>
        <p:sp>
          <p:nvSpPr>
            <p:cNvPr id="200" name="Rectangle 102"/>
            <p:cNvSpPr/>
            <p:nvPr/>
          </p:nvSpPr>
          <p:spPr>
            <a:xfrm>
              <a:off x="5364088" y="6237312"/>
              <a:ext cx="144016"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dirty="0">
                <a:solidFill>
                  <a:srgbClr val="FF0000"/>
                </a:solidFill>
                <a:latin typeface="Calibri" pitchFamily="34" charset="0"/>
                <a:ea typeface="Chalkboard" charset="0"/>
                <a:cs typeface="Chalkboard" charset="0"/>
              </a:endParaRPr>
            </a:p>
          </p:txBody>
        </p:sp>
      </p:grpSp>
      <p:grpSp>
        <p:nvGrpSpPr>
          <p:cNvPr id="227" name="Group 110"/>
          <p:cNvGrpSpPr/>
          <p:nvPr/>
        </p:nvGrpSpPr>
        <p:grpSpPr>
          <a:xfrm>
            <a:off x="3572236" y="3828530"/>
            <a:ext cx="720080" cy="864096"/>
            <a:chOff x="3923928" y="4797152"/>
            <a:chExt cx="720080" cy="864096"/>
          </a:xfrm>
        </p:grpSpPr>
        <p:cxnSp>
          <p:nvCxnSpPr>
            <p:cNvPr id="228" name="Straight Arrow Connector 104"/>
            <p:cNvCxnSpPr/>
            <p:nvPr/>
          </p:nvCxnSpPr>
          <p:spPr>
            <a:xfrm>
              <a:off x="4211960" y="4797152"/>
              <a:ext cx="4320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105"/>
            <p:cNvCxnSpPr/>
            <p:nvPr/>
          </p:nvCxnSpPr>
          <p:spPr>
            <a:xfrm>
              <a:off x="3923928" y="5661248"/>
              <a:ext cx="288032" cy="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30" name="Straight Connector 108"/>
            <p:cNvCxnSpPr/>
            <p:nvPr/>
          </p:nvCxnSpPr>
          <p:spPr>
            <a:xfrm>
              <a:off x="4211960" y="4797152"/>
              <a:ext cx="0" cy="8640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2" name="Text Box 7"/>
          <p:cNvSpPr txBox="1">
            <a:spLocks noChangeArrowheads="1"/>
          </p:cNvSpPr>
          <p:nvPr/>
        </p:nvSpPr>
        <p:spPr bwMode="auto">
          <a:xfrm>
            <a:off x="4292316" y="3244914"/>
            <a:ext cx="2592288" cy="400110"/>
          </a:xfrm>
          <a:prstGeom prst="rect">
            <a:avLst/>
          </a:prstGeom>
          <a:solidFill>
            <a:srgbClr val="FFFF00"/>
          </a:solidFill>
          <a:ln w="9525">
            <a:noFill/>
            <a:miter lim="800000"/>
            <a:headEnd/>
            <a:tailEnd/>
          </a:ln>
        </p:spPr>
        <p:txBody>
          <a:bodyPr wrap="square">
            <a:spAutoFit/>
          </a:bodyPr>
          <a:lstStyle/>
          <a:p>
            <a:pPr marL="285750" indent="-285750">
              <a:spcBef>
                <a:spcPct val="50000"/>
              </a:spcBef>
            </a:pPr>
            <a:r>
              <a:rPr lang="en-US" sz="2000" dirty="0" smtClean="0">
                <a:solidFill>
                  <a:srgbClr val="FF0000"/>
                </a:solidFill>
                <a:latin typeface="Calibri" pitchFamily="34" charset="0"/>
                <a:ea typeface="Chalkboard" charset="0"/>
                <a:cs typeface="Chalkboard" charset="0"/>
                <a:sym typeface="Symbol"/>
              </a:rPr>
              <a:t>1</a:t>
            </a:r>
            <a:r>
              <a:rPr lang="en-US" sz="2000" baseline="30000" dirty="0" smtClean="0">
                <a:solidFill>
                  <a:srgbClr val="FF0000"/>
                </a:solidFill>
                <a:latin typeface="Calibri" pitchFamily="34" charset="0"/>
                <a:ea typeface="Chalkboard" charset="0"/>
                <a:cs typeface="Chalkboard" charset="0"/>
                <a:sym typeface="Symbol"/>
              </a:rPr>
              <a:t>st</a:t>
            </a:r>
            <a:r>
              <a:rPr lang="en-US" sz="2000" dirty="0" smtClean="0">
                <a:solidFill>
                  <a:srgbClr val="FF0000"/>
                </a:solidFill>
                <a:latin typeface="Calibri" pitchFamily="34" charset="0"/>
                <a:ea typeface="Chalkboard" charset="0"/>
                <a:cs typeface="Chalkboard" charset="0"/>
                <a:sym typeface="Symbol"/>
              </a:rPr>
              <a:t> byte of c</a:t>
            </a:r>
            <a:r>
              <a:rPr lang="en-US" sz="2800" baseline="-25000" dirty="0" smtClean="0">
                <a:solidFill>
                  <a:srgbClr val="FF0000"/>
                </a:solidFill>
                <a:latin typeface="Calibri" pitchFamily="34" charset="0"/>
                <a:ea typeface="Chalkboard" charset="0"/>
                <a:cs typeface="Chalkboard" charset="0"/>
                <a:sym typeface="Symbol"/>
              </a:rPr>
              <a:t>1</a:t>
            </a:r>
            <a:r>
              <a:rPr lang="en-US" sz="2000" dirty="0" smtClean="0">
                <a:solidFill>
                  <a:srgbClr val="FF0000"/>
                </a:solidFill>
                <a:latin typeface="Calibri" pitchFamily="34" charset="0"/>
                <a:ea typeface="Chalkboard" charset="0"/>
                <a:cs typeface="Chalkboard" charset="0"/>
                <a:sym typeface="Symbol"/>
              </a:rPr>
              <a:t> changed</a:t>
            </a:r>
            <a:endParaRPr lang="en-US" sz="2000" baseline="-25000" dirty="0" smtClean="0">
              <a:solidFill>
                <a:srgbClr val="FF0000"/>
              </a:solidFill>
              <a:latin typeface="Calibri" pitchFamily="34" charset="0"/>
              <a:ea typeface="Chalkboard" charset="0"/>
              <a:cs typeface="Chalkboard" charset="0"/>
            </a:endParaRPr>
          </a:p>
        </p:txBody>
      </p:sp>
      <p:grpSp>
        <p:nvGrpSpPr>
          <p:cNvPr id="243" name="Group 218"/>
          <p:cNvGrpSpPr/>
          <p:nvPr/>
        </p:nvGrpSpPr>
        <p:grpSpPr>
          <a:xfrm>
            <a:off x="6804248" y="3676962"/>
            <a:ext cx="639688" cy="400110"/>
            <a:chOff x="1971364" y="4645584"/>
            <a:chExt cx="639688" cy="400110"/>
          </a:xfrm>
        </p:grpSpPr>
        <p:sp>
          <p:nvSpPr>
            <p:cNvPr id="244" name="Rectangle 117"/>
            <p:cNvSpPr/>
            <p:nvPr/>
          </p:nvSpPr>
          <p:spPr>
            <a:xfrm>
              <a:off x="2051720" y="465313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latin typeface="Calibri" pitchFamily="34" charset="0"/>
                <a:ea typeface="Chalkboard" charset="0"/>
                <a:cs typeface="Chalkboard" charset="0"/>
              </a:endParaRPr>
            </a:p>
          </p:txBody>
        </p:sp>
        <p:sp>
          <p:nvSpPr>
            <p:cNvPr id="245" name="Text Box 7"/>
            <p:cNvSpPr txBox="1">
              <a:spLocks noChangeArrowheads="1"/>
            </p:cNvSpPr>
            <p:nvPr/>
          </p:nvSpPr>
          <p:spPr bwMode="auto">
            <a:xfrm>
              <a:off x="1971364" y="4645584"/>
              <a:ext cx="63968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Dec</a:t>
              </a:r>
              <a:endParaRPr lang="en-US" sz="2000" dirty="0" smtClean="0">
                <a:solidFill>
                  <a:srgbClr val="0000FF"/>
                </a:solidFill>
                <a:latin typeface="Calibri" pitchFamily="34" charset="0"/>
                <a:ea typeface="Chalkboard" charset="0"/>
                <a:cs typeface="Chalkboard" charset="0"/>
              </a:endParaRPr>
            </a:p>
          </p:txBody>
        </p:sp>
      </p:grpSp>
      <p:cxnSp>
        <p:nvCxnSpPr>
          <p:cNvPr id="246" name="Straight Arrow Connector 122"/>
          <p:cNvCxnSpPr/>
          <p:nvPr/>
        </p:nvCxnSpPr>
        <p:spPr>
          <a:xfrm>
            <a:off x="6452556" y="3900538"/>
            <a:ext cx="4320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135"/>
          <p:cNvCxnSpPr/>
          <p:nvPr/>
        </p:nvCxnSpPr>
        <p:spPr>
          <a:xfrm>
            <a:off x="7388660" y="3900538"/>
            <a:ext cx="576064"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48" name="Rectangle 17"/>
          <p:cNvSpPr/>
          <p:nvPr/>
        </p:nvSpPr>
        <p:spPr>
          <a:xfrm>
            <a:off x="7532676" y="3561984"/>
            <a:ext cx="324128" cy="461665"/>
          </a:xfrm>
          <a:prstGeom prst="rect">
            <a:avLst/>
          </a:prstGeom>
        </p:spPr>
        <p:txBody>
          <a:bodyPr wrap="none">
            <a:spAutoFit/>
          </a:bodyPr>
          <a:lstStyle/>
          <a:p>
            <a:pPr marL="457200" indent="-457200">
              <a:spcBef>
                <a:spcPct val="50000"/>
              </a:spcBef>
            </a:pPr>
            <a:r>
              <a:rPr lang="en-US" sz="2400" dirty="0">
                <a:latin typeface="Calibri" pitchFamily="34" charset="0"/>
                <a:ea typeface="Chalkboard" charset="0"/>
                <a:cs typeface="Chalkboard" charset="0"/>
              </a:rPr>
              <a:t>k</a:t>
            </a:r>
            <a:endParaRPr lang="en-US" sz="2400" dirty="0">
              <a:solidFill>
                <a:srgbClr val="0000FF"/>
              </a:solidFill>
              <a:latin typeface="Calibri" pitchFamily="34" charset="0"/>
              <a:ea typeface="Chalkboard" charset="0"/>
              <a:cs typeface="Chalkboard" charset="0"/>
            </a:endParaRPr>
          </a:p>
        </p:txBody>
      </p:sp>
      <p:grpSp>
        <p:nvGrpSpPr>
          <p:cNvPr id="249" name="Group 166"/>
          <p:cNvGrpSpPr/>
          <p:nvPr/>
        </p:nvGrpSpPr>
        <p:grpSpPr>
          <a:xfrm>
            <a:off x="5948500" y="4221088"/>
            <a:ext cx="2304256" cy="400110"/>
            <a:chOff x="6084168" y="5189710"/>
            <a:chExt cx="2304256" cy="400110"/>
          </a:xfrm>
        </p:grpSpPr>
        <p:cxnSp>
          <p:nvCxnSpPr>
            <p:cNvPr id="250" name="Straight Arrow Connector 119"/>
            <p:cNvCxnSpPr/>
            <p:nvPr/>
          </p:nvCxnSpPr>
          <p:spPr>
            <a:xfrm flipH="1">
              <a:off x="6084168" y="5517232"/>
              <a:ext cx="23042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1" name="Text Box 7"/>
            <p:cNvSpPr txBox="1">
              <a:spLocks noChangeArrowheads="1"/>
            </p:cNvSpPr>
            <p:nvPr/>
          </p:nvSpPr>
          <p:spPr bwMode="auto">
            <a:xfrm>
              <a:off x="6524600" y="5189710"/>
              <a:ext cx="186382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Success</a:t>
              </a:r>
              <a:endParaRPr lang="en-US" sz="2000" baseline="-25000" dirty="0" smtClean="0">
                <a:solidFill>
                  <a:srgbClr val="0000FF"/>
                </a:solidFill>
                <a:latin typeface="Calibri" pitchFamily="34" charset="0"/>
                <a:ea typeface="Chalkboard" charset="0"/>
                <a:cs typeface="Chalkboard" charset="0"/>
              </a:endParaRPr>
            </a:p>
          </p:txBody>
        </p:sp>
      </p:grpSp>
      <p:sp>
        <p:nvSpPr>
          <p:cNvPr id="252" name="Text Box 7"/>
          <p:cNvSpPr txBox="1">
            <a:spLocks noChangeArrowheads="1"/>
          </p:cNvSpPr>
          <p:nvPr/>
        </p:nvSpPr>
        <p:spPr bwMode="auto">
          <a:xfrm>
            <a:off x="2132076" y="4764634"/>
            <a:ext cx="703312"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b &lt; L</a:t>
            </a:r>
            <a:endParaRPr lang="en-US" sz="2000" baseline="-25000" dirty="0" smtClean="0">
              <a:solidFill>
                <a:srgbClr val="0000FF"/>
              </a:solidFill>
              <a:latin typeface="Calibri" pitchFamily="34" charset="0"/>
              <a:ea typeface="Chalkboard" charset="0"/>
              <a:cs typeface="Chalkboard" charset="0"/>
            </a:endParaRPr>
          </a:p>
        </p:txBody>
      </p:sp>
    </p:spTree>
    <p:extLst>
      <p:ext uri="{BB962C8B-B14F-4D97-AF65-F5344CB8AC3E}">
        <p14:creationId xmlns:p14="http://schemas.microsoft.com/office/powerpoint/2010/main" val="203989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blinds(horizontal)">
                                      <p:cBhvr>
                                        <p:cTn id="7" dur="500"/>
                                        <p:tgtEl>
                                          <p:spTgt spid="111"/>
                                        </p:tgtEl>
                                      </p:cBhvr>
                                    </p:animEffect>
                                  </p:childTnLst>
                                </p:cTn>
                              </p:par>
                              <p:par>
                                <p:cTn id="8" presetID="3" presetClass="entr" presetSubtype="10" fill="hold" nodeType="withEffect">
                                  <p:stCondLst>
                                    <p:cond delay="0"/>
                                  </p:stCondLst>
                                  <p:childTnLst>
                                    <p:set>
                                      <p:cBhvr>
                                        <p:cTn id="9" dur="1" fill="hold">
                                          <p:stCondLst>
                                            <p:cond delay="0"/>
                                          </p:stCondLst>
                                        </p:cTn>
                                        <p:tgtEl>
                                          <p:spTgt spid="104"/>
                                        </p:tgtEl>
                                        <p:attrNameLst>
                                          <p:attrName>style.visibility</p:attrName>
                                        </p:attrNameLst>
                                      </p:cBhvr>
                                      <p:to>
                                        <p:strVal val="visible"/>
                                      </p:to>
                                    </p:set>
                                    <p:animEffect transition="in" filter="blinds(horizontal)">
                                      <p:cBhvr>
                                        <p:cTn id="10" dur="500"/>
                                        <p:tgtEl>
                                          <p:spTgt spid="10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2"/>
                                        </p:tgtEl>
                                        <p:attrNameLst>
                                          <p:attrName>style.visibility</p:attrName>
                                        </p:attrNameLst>
                                      </p:cBhvr>
                                      <p:to>
                                        <p:strVal val="visible"/>
                                      </p:to>
                                    </p:set>
                                    <p:animEffect transition="in" filter="blinds(horizontal)">
                                      <p:cBhvr>
                                        <p:cTn id="13" dur="500"/>
                                        <p:tgtEl>
                                          <p:spTgt spid="11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blinds(horizontal)">
                                      <p:cBhvr>
                                        <p:cTn id="18" dur="500"/>
                                        <p:tgtEl>
                                          <p:spTgt spid="123"/>
                                        </p:tgtEl>
                                      </p:cBhvr>
                                    </p:animEffect>
                                  </p:childTnLst>
                                </p:cTn>
                              </p:par>
                              <p:par>
                                <p:cTn id="19" presetID="3" presetClass="entr" presetSubtype="10" fill="hold" nodeType="withEffect">
                                  <p:stCondLst>
                                    <p:cond delay="0"/>
                                  </p:stCondLst>
                                  <p:childTnLst>
                                    <p:set>
                                      <p:cBhvr>
                                        <p:cTn id="20" dur="1" fill="hold">
                                          <p:stCondLst>
                                            <p:cond delay="0"/>
                                          </p:stCondLst>
                                        </p:cTn>
                                        <p:tgtEl>
                                          <p:spTgt spid="116"/>
                                        </p:tgtEl>
                                        <p:attrNameLst>
                                          <p:attrName>style.visibility</p:attrName>
                                        </p:attrNameLst>
                                      </p:cBhvr>
                                      <p:to>
                                        <p:strVal val="visible"/>
                                      </p:to>
                                    </p:set>
                                    <p:animEffect transition="in" filter="blinds(horizontal)">
                                      <p:cBhvr>
                                        <p:cTn id="21" dur="500"/>
                                        <p:tgtEl>
                                          <p:spTgt spid="116"/>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67"/>
                                        </p:tgtEl>
                                        <p:attrNameLst>
                                          <p:attrName>style.visibility</p:attrName>
                                        </p:attrNameLst>
                                      </p:cBhvr>
                                      <p:to>
                                        <p:strVal val="visible"/>
                                      </p:to>
                                    </p:set>
                                    <p:animEffect transition="in" filter="blinds(horizontal)">
                                      <p:cBhvr>
                                        <p:cTn id="28" dur="500"/>
                                        <p:tgtEl>
                                          <p:spTgt spid="16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68"/>
                                        </p:tgtEl>
                                        <p:attrNameLst>
                                          <p:attrName>style.visibility</p:attrName>
                                        </p:attrNameLst>
                                      </p:cBhvr>
                                      <p:to>
                                        <p:strVal val="visible"/>
                                      </p:to>
                                    </p:set>
                                    <p:animEffect transition="in" filter="blinds(horizontal)">
                                      <p:cBhvr>
                                        <p:cTn id="33" dur="500"/>
                                        <p:tgtEl>
                                          <p:spTgt spid="16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3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4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4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44"/>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5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80"/>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97"/>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2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42"/>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43"/>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46"/>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4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48"/>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58"/>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8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4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68" grpId="0"/>
      <p:bldP spid="18" grpId="0"/>
      <p:bldP spid="140" grpId="0" animBg="1"/>
      <p:bldP spid="143" grpId="0" animBg="1"/>
      <p:bldP spid="242" grpId="0" animBg="1"/>
      <p:bldP spid="248" grpId="0"/>
      <p:bldP spid="2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AutoShape 4"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a typeface="Chalkboard" charset="0"/>
              <a:cs typeface="Chalkboard" charset="0"/>
            </a:endParaRPr>
          </a:p>
        </p:txBody>
      </p:sp>
      <p:sp>
        <p:nvSpPr>
          <p:cNvPr id="2054" name="AutoShape 6"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a typeface="Chalkboard" charset="0"/>
              <a:cs typeface="Chalkboard" charset="0"/>
            </a:endParaRPr>
          </a:p>
        </p:txBody>
      </p:sp>
      <p:sp>
        <p:nvSpPr>
          <p:cNvPr id="2056" name="AutoShape 8" descr="data:image/jpeg;base64,/9j/4AAQSkZJRgABAQAAAQABAAD/2wCEAAkGBxQSEhUUEhQWFhUXFhQZFhgUGBQVFBkYFhQXFxYXFRQYHSggGBolHBUVITEhJSorLi4uFx8zODMsNygtLisBCgoKDg0OGxAQGzQkICUtLywsLCwvLCwsLCwsLCwsLCwsLCwsLCwsLCwsLCwsLCwsLCwsLCwsLCwsLCwsLCwsLP/AABEIAN0A5AMBEQACEQEDEQH/xAAcAAABBQEBAQAAAAAAAAAAAAAAAwQFBgcCAQj/xABQEAABAgMDBQkMBwYEBgMAAAABAgMABBEFEiEGMUFRYQcTInGBkaGx0RYjMkJSU2JykrLB0hQkc4KTosIVM0Nj4fA0VKOzCBd0hJTig8Px/8QAGgEAAgMBAQAAAAAAAAAAAAAAAAQBAwUCBv/EADcRAAIBAgIFCwQDAQEAAwEAAAABAgMEESESFDFRcQUTIjJBUmGRodHwIzOBsRVC4cFiJEOCU//aAAwDAQACEQMRAD8A3CIAIACAAgAIACAAgAIACAAgAIACACPn7blmP30wy39o4hHWYlRbIxMsy33X8SzZuJxBmFCor/JQfC9ZWGoHPAljkBS8ncup+QcKytTzayVONvKUpKic5CzUtr4sNYMdzpSgsZIiM4y2GxWPupWc+hJU9vKz4TbqVApPrAFJG0HmjmMHLYS2ltJ2SypknjRqbl1HUHW73s1rEunNbUCkmS6VA4jEbI4JPYACAAgAIACAAgAIACAAgAIACAAgAIACAAgAIACAAgAIACACp5RbokjKVSXN9cH8Nii1V1KVW6k7CaxbCjKRw5pFHc3SrRnVFNnSl0VIvBJeUONZo2g7CDxxfzEIdZ/P2c6cnsK1lcJ9pNbRnbq1CqZcOlTh42mqNoT6RPOcIOdpx6qI0ZPayky8spw4AAaTo/qY5SqV34EylGnxJiVk0ozYnSTn/pD1KjGmstu8VnUctoupFRQ4jbFjSeTOMSMm7L0t+z2GEqtq09KmMwr9kh1k6iTcVvc648wSaJdSELaB1OtlN5PrA01gZ4pVxNZNFvNp7C/S25zNtALs20W1pzp3ta2ag6rilJPLExu6U8n/AMYOjOIqcqLcs/8AxTJebGdS0BQp9szgnjUDHXN0p7Hgc6U1tLJk/uuSb9A+FS6zpVw2q7HU5htUExXO3ktmZ0qiZfpd9LiQpCkqScQpJCkkbCMDFGGBYKRABAAQAEABAAQAEABAAQAEABAAQAEABAAQAVfK7LqVs8XVq3x6lQy3Qr2FZzIHHjqBi2FKU9hzKSRnP0m17cPA7xKnUVNskaar8N87BwcMwhjCnS25v55FfSkTdnZD2bJJvzB+lKSKqLlEy6aZ+BW7T1iqMyvyvFPRp5vcvf2G6dlJrGWS8SvZU7q7hG8WcEtpzBaEgcjSCOmg4tMc0o16jxqZeC/6/YJulFYRz8X/AMRRWrPUtRcfUpa1GqryipSjrWs4kxr0rTtn5e4hUuOyJIBIA1Acgh3JIWxbZHTlqAYIxOvRya4Uq3SWUBinQbzkMpa0VpOJvA5wfgdEL07mcXnmXToxkssialphLgqk8Y0jjEaFOrGaxQnODhtOZuSS5nwOgjP/AFiKtGNTb5kwqShsE7KteYkFcE3m64pNbh2g50K2jpjEvOT1LrbeySNK3u3Hq7NzNVyXy838d6cN4DhNO4qHFpKdoPNGNOV1avN4rzXujSjGhX2LB+THdp2TZ87UzDG8un+MxwTXWoAUV94Kh235Ywynl6r3FqvJ72wz/ZWnck7Rssl+zXy+znIb4RI9OXxC9VU8LUBG1CvSrLPz/wBM+VOcHgWfJHdWYmCGpsCXdrS8a7yo5qXji2disNscVLdrNZkxmntNGBhcsCAAgAIACAAgAIACAAgAIACAAgA8WoAEk0AxJOAAGckwAZNldukuPufRLJClrUSnfUCqla94Bwp/MOGkYcKGqdFJaUyqU3sR7k5ueMy3frRIffPCDNbyATjVxR/eK1k4bFZ4UvOU4UVgtu5bf8RfQtZVMx7lhlw3LJuuHGguMNUrTRe8lO06sBojD/8Ak3r3R9P9NDClb+L+eRktrWxM2grhm60DggVDY+dW09EbVlyfGC6C/wD0zPuLty63kKSkklsYZ9JOf+kbVKjGns2mdOo57TqamUtiqjxDSeIR1UqxgsWRCm5bCCnJ9TmGZOofHXGbVryqcBuFJQGkUloQAdNrKTUGh1iJUmniiGk9pMyVrA4OYHXoPHqh+ldJ5T8xWdBrOJKFAIxxB5obwxRRjgRczZZSQtklKgagA0IOtKtEI1rPFPR8hmncYbfMseT+XZHepwUNab6B/uI0cY5tMebuuTMMXS8vY2aN7/8A08y/2faKkUWyvA41SQUqHUYzKdSpRl0Xg+3/AFD8oQqxzzPbcsOTtOu+gS81TB5A4KjoDg8biOOoxvWXKqb0Z5P0/G4ybixcelHNepW7Nt6esF0S82guyxwRQ1FNcu4aUppbVTkznYlCFVaUdogm45M2CxrWZm2kvMLC0KzEZwdKVA4pUNIOMKSi4vBlqeI+jkkIACAAgAIACAAgAIACADh51KElSiEpSCVEmgAAqSScwgAxjKfKWZtqY+hWeCJevDVim+AcVunxWtSc501zByEFSWlLaUtuTwRbLHsqWsllQbUku07/ADDlBmzgVwSkaE89TGJf8pylLm6Wb8Oz3Y/b2qw0p7DO8qd0RS1FuSqSSQXlCqj9kk+8ebTFFtyY5S062bfZ7+xbVu0lo08lv9iqytlFRK3iVKJqQTUk61q0mPS0bNLDS8jHqXDfV8yVCQBqA5AIewSQttIyYtIlQbYSVrUaCgJqdSUjwjCVe8jFPR8+wYpW7ltLfk3ublffZ8mpGDSVUI+0cTp2Jzazmjy13yu28KXm/wDiNijZpLp+RP8A/Liz/NL/ABXvmhL+Uue96L2GNVpbv2H/AC5s/wA0v8V75oP5S53+i9idVp7v2H/Lmz/NL/Fe+aD+Uue96L2DVae79nn/AC5s/wA0v8V75oP5S573ovYNVpbv2ITm5tJKQQ2Ftr0LDi10O1KyQR/dRHcOVa6ljLBrgl+jmVnTayyM/tSzJmzl3XU3mieCsVLauI+Ir0T0549HZcoqoug+Ke0y7i0aefmOJSaS4KpPGDnHGI2qdWM10TOnCUdp5OSCXBjgdBGf+ojmrRjUWfmTCpKGwaWdaczZ6qoN5snFKqls/Irb1xjXnJ6n11waNK3u3Hq+RoFhZQszQ4Burpi2rwhrI8obR0R5u4tKlHbs3mzSuIVdm3cWhqcbdaMvOI31hWGNbydRSRjhrGI0Q1Z8oSpNKTy9V7ooubONRYx2/spk7JTVgPiYllb9JuEZ/BUNCHaYJXTwVjPzpj08JwuImNKMqbwNeybt5meYS8wqoOCkml5CtKVjQR05xC04OLwZYniiVjgkIACAAgAIACAAgADABjOXWUbtqzQs6QxbvUWoeC4UnhKURmZR0n7tXKcFTjpyKZScngiSnrXk7Bl/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tNdK2yEjjIrQbYulyXcJY4LzOVd0mWd6aSlBWogJSkqJ0XQKk11UhBQbej2jLaSxIvJ/KdidC94KuBdvBabp4VaGmrA80X3FpUoYafaV060amOiJHK2X+lfRCpQdvXcU0QVFIUBe2gjlwjrUqvNc7hlt8SOfhp6Hae2plQww+3LuX98cuXaJqnhqupqa4YiIpWlSpTdSOxBOtGMlF7Wc2flSw8+5LoKt8bv3ryaJ72oJVwq6zE1LOpCmqj2PDDPeEa8ZScVtQhZ2UcrPqcYQlTiQk37yO9FNaCpOeuiOqlrWt0qjeG7PMiFaFVuKz/RUcpsgVtEvSNSBiWq8NOve1Hwh6Jx480adnypsVTJ7/fcKV7LLGOa3FdkbYB4LvBUMKkECo0KHin+8I9NSu08pefYY9S3wziS5QCNBB5QYb2oW2Mh5yxyk32CUqGIAJBB1oVoMI1rNNdHyGqdzg+l5k5YWW5BDc4DhQBwChH2iR1jm0x5y65M2un5fP0bVve9k/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QvUuG8o+ZMhIA0ADkAh3JC2LbIictepCGAVKJoCATU6kJzqP8AeMJVrtRT0fPsGadu3nIs2TO56pZDs8TjiGgeEftVDN6o59EeZu+VdqpZvf7e/obNGy7+zcaQyhKEhKAEpSKBKQAANQAzRiSk5PF5mgklkhvayu8O/ZOe4Y6pdePFET6rMBbX3gjegeGk77Q1HBpvd7MAc9DHr2vqY6X4/wCmGurs/JoOU1sJbsiXbaXe35ttu9mNxtI32oObEBFPSjHtqDleSlJbHj+XsH61RRoJLty8tpA5Dz30SebTfSpDyUoUUKBSCsBSQSPGSvgnjMN3tN1qDyzTx8vdFFvLQq7do2yvYWu0Zm4CVJVfwwUAhpCiRtAFcNUd2bStoY9q/bZFdN1pYHb1tmbm5JxfhpMuheoqS9W8OMEHjrEKgqNGpFbHi15E85zlSDfh+xlak8tqZnLhoXFvtk6bqnaqA47tOImLaUFOlDHswfoV1JOM5YdpqGQtmol5RBQQougOLWMxJGAGxIw59cYN/WlUrNPLDJI1LanGEFh25lgvQkMFcynyTZnAVfu3qYOJGfYtPjDp2w7a3tSjltju9hetbRqZ7GZxNy8xILuOpqgnA50K2oXoOw80emtL9SWMHit3ajFuLXB4Sye8lJKcQ6KpOOkHOOMRsU6saiyM6dOUHmeT1nIdHCFDoUM47eKIqUY1FmEKrhsI6TnJmQVwDeaJxSa72eTxFbeuMa85PUuuuDNO2vHF9F/g07JXKOVtJlUk/glwYIURfbXoUg6RWhBGY5xiYRtnVtJqEur2P/g3WULiOlHb2r/pH5FWm7Y0+uQmj3lxQuq8UKVg26nUldLqhoI2Gu3UiqkNJbTNi9F4M2qEy4IACAAgAIAKnlrl9LWcLqzvj5FUsoIv45is5m07TjqBgA+fJgvz7y33Ti4oqUo+CNSUjSAKAbBDMKc6uSyXzzKp1I0+I/lm0Nm4yL6/GUcw9ZWj1RDUFGHRgsXv9xaTc1pTyQtMTCGRVxV5Z5zsSNA/vGLJTjSWMnmcRjKplHYM7PkJm0V3WxdbB4SjUNp9ZXjq2DZmzxj3nKCgum/wjRtrRyfR8zTMmslWJIVSL7pFFOq8LaEjxE7Bykx5m5vKlfJ5Ld82mzRt40/F7yevQmXnl+JDAbWgCppxKRUqQsDjKSBHdNpTTe8iSxi0ZRKZMWkGlS4butOKSpYUpmhKaUJUCVAYDNqj0M7y0c+cbxa2ZMyo29fR0cMnwJBzI19b7DK0n6M0kJLgUgVrVxxSU1KhVZuio0CKVf0o05Tj1nnhnwWPZ6lmqzclF9VfGKZR5AlCUKkg4td7hBS0VApUKSTdzEdI1RzbcpKTarYJeCf+k1bPBJ0xzYlkTX7S+kvM3EqBvG82Re3kIOCVE0vAxxXr0dW5qEsWtmT347jqlSqc9pyX63DOcyMdankLl27zG+trwUgXBfBUmhNSBQ0pooIshfwnQam+lg1255bTmVrKNVOKyFZLJN1ybmt/busuh+4uqDRSnQptQANQcK5o5newjShoPFrDFZ7syY20pVJaSyeP+ElkJKTctfYfb71UqbWFIIBrwgAFVorwhhnrrii/nRrYVIPPtWfzIttYVYYxksi334zRw5K4AEJyXQ6godSFoOcKxHHsO2O4TlB6UXgyJRUlg9hnGUORbjBLsqVLQMboxdRxeWOnjjdtOUlJpTyl2Ps/z9GXXsmljHNbiPs23QeC7gfK0co0f3mj0NG7xyn5mNUtsM4k2UgjQQeUEQ7k0LZohZ+wiDfYJSoGoANCDrQrQYRrWia6HkN0rlp4S8xe2crFzbCWp1NX2cGnwAFqQcFNvp06CFDSM2JJWoz5t4MYktJYo2XclyoM5Kb24qrzFEqJzqQf3a9poCknWknTEVoKMsVsYQeKLzFJ2EACE7ONsoU46tKEJFVKWQlIGskwAY1lpuuLdJYswKSDUF8p74r7FBHBHpKFdgzx0k28EQ3hmyhM2WEVdmlVJNTeJUSTiStWdaj/AHWHYW0YLSq+QrKvKT0afmLJeXMYI70yM6syiBoTq/vijvTlV6vRjvOdGNPbnIbzNqoaTvcuBQeNo4xrO0xXO4jBaFLzOo0ZTelUCwWpRSt8npgjH92lD6lK9daUEAbAa7RmjJualw/tRxb7W16Yv9mjRhS/u8FuzNCl8tbObSENu3UJFAlLL4AGwBuMWXJ91J4yWL4r3NFXNFLBP0fsKd3kh58/hTHyRz/G3Pd9Y+5OtUd/o/Y87u5Hz5/Cf+SJ/jrnu+q9w1ujv9H7B3dyPnj+E/8AJB/HXPd9V7hrdHf6P2PO7uR88fwn/kg/jbnu+q9w1ujv9H7Hnd3I+eP4T/yQfx1z3fVe5OtUt/o/Y87upHzx/Cf+SD+OuO76r3I1ujv9H7Hnd1I+eP4T/wAkH8dcd31XuGt0d/o/YO7mS88fwn/kif4647vqvcNbo7/R+x53cSXnj+E/8kH8dcd31XuGt0d/o/Y87t5Lzx/Cf+SI/jrju+q9w1ujv9H7HndvJeeP4T/yRP8AH3Hd9V7hrdHf6P2Du3kvPH8J/wCSD+PuO76r3DW6O/0fsed20l54/hP/ACQfx9x3fVe5Ot0d/o/YO7aS88fwn/kg/j7ju+q9w1ujv9H7HndtJeeP4T/yQfx1x3fVe4a3R3+j9it5Rv2dM1Wh7e3fKDT11R9NNzpGPHD9tG7pdGUcVxWXDMVru3qZp4Pg/YrNn2otk0BCkVzY0401FRzckbVKvKHDcZdSjGfHeWqz59Dwqg46UnwhyatsaVKrGoshCdOUHmE/ZqHhwhjoUPCHaNkRUoxqLMKdWUNhG2NPzVkzAfZooUKVVrva0kglKgMUnAUOg68RGfVozp5PYP06samzabrkXl9K2iLqDvb4FVMuEX8M5QczidoxGkCFy0tkAHzfukT02/aLktNuUQh2jSUghoIVi2sI8ZRSU4kmhJFaR3TjpSSOZy0U2RTs0zKgpaF9zST+pXwEOupToLCGbFVCdbOWSGak1o7NKOOKWxgoji8VPXFLWPTqvgvnYWLLo01+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Ee9zMx5A9tPbBqtXd6oNZp/ENLQsp1gAuAAE0FFA6K6I4qUpw6x3CrGfVJmzMkS60HFOXFKFUpu1FDmvGunZmi+naOUNJvDd/ovUu1Geilx/whGrNcU6WQBfBUCCQPBz4mF1Tk56C2jLqRUdPsHvcxM+QPbT2xZqtXd6or1mnv8AQaWhZTjASXABerSigc2fNxiK6lKUOsdwqxn1STk8knXGg5eSkkVSg1qRoqfFrF0bSco6WJTO7hGWjgRMlZ7jqy2gcMA1BITmNDn01MUQpym8FtL51IxWL2D/ALmJnyB7ae2LdVq7vUq1mnvI+dkFtLCFjhEAgAhWc0GbTFU6coPB7S2E4yWKJKZyemGEb9gLuJuKN9O04c9KxbK3qU1plUbinN6PxjuysogaJewOhYzfeGjjzcUMUbvsn5lVW27YeRYaAjQQRxgj4w5k0KbCs29ZaWaPNKLZChdAJBCtBbUMUkYmM+5oRgtJeQ9QrSk9Fm5bltozszZ6HZpaSVKUG1KQb6m00SFLoQCSoLxpiKGExoqu75k/VDU6gYoIadI8lRq0o8SiU/8AyCADHmHQihAvL0EiqU8Q8ZW04CLIy0dm04kscnsNEyU3OC623Nzq6pdAW20CbykkAhTq84BqOCNGnRGbyldSoRSXWbG7WjGo/BFeyUQETz6KUu78kbLjwFBzdEa/J8sWnvSZm30cI8GTeWLV6VXsKDzLFegmHbpY0mJ2rwqorFk5QhlpLZQVUvYggZ1E/GFaV0oRUcByrbucnJMUnspkuNrRvaheSRWo0jiial2pxccNpELZxkniSuQB7y4P5ledCeyLbHqNeP8AwovesuAhugt4Mq2rHOEn4RxfLJM6sXm0N28rEgAb2rAAeENA4oFepLDA7do29ojaWUqXWlI3si8KVqMMaxzVulODjgdU7ZwkpYk3kKfqx2OK91J+MX2f2/yLXn3PwRu6AOGyfRX1pim960WXWWyQDK9Pmle0OyOtdW4NTe8O69Pmle0OyDXVuDU3vIrKC2RMBICSm7eOJBrUDshe4rqollsL6FHm28zQ5MUbQNSE+6I1YropGVLrMoU7PBqfccIrRahQYeLdjLlU0K7kacKelQUfAkO7BPmle0OyL9dW4p1N7yHt+1fpRRRJTdvDE18KnZC1etzrQxRpc2nizSkJoANQAjXSwyMhvFmcotIMzjrl2ovvCgIGdZx6IyY1VCq5YbzWdNzpKPAle7FPmle0OyGNdW4o1N7xhITP0ifbXSgKgQDjS4ivWmvLFMZc5XT+ZFs4c3Qa+Zl4tNYDLpOYNrJ4rpjSqPCLx3GbBdJYbyo5H5OtzTLxcUpKkqQEKTiQbpJqCaEGqebRHlLy6lQlHD8o9Rb26qxeI3eambPVRYvNE4HEtn1T4itnXD1nfqS6D4pid1ZNdZflHVFWlNS8uzUX1BOOdNcXF/dQkn7sM3FbnGsNhRQpc2nifT0jJoZbQ02LqG0pQgDQlIoBzCFi8QtuzETUu6w54DqFIOsVGBG0GhG0QAYPl7kezIrlJRglbzgJddX4SlOLQ23RIwSkELoBrxJhu3SwciqpuNhtRAQUNp8FtCUgaqDDopHkuVqmlWw3L9mxZxwhjvMPcTvVtPJzXnHP9RvfekkR6LkmeMKb3rDyy/4ZPKMetxxJ+3Wr0u8P5a+gVHVG3WWNOS8DIovCpHiZrLSS3KlCSqmelPiYyIU5T6qNiU4x2sW/Y73mzzp7Y71ep3Tjnqe8sW565++T9mRy3weoQzYvrLgK3y6r4jrL5FWEHU4OlKosvV0EcWT6b4FRZst1SQpKCQcxqnthFUaklikPOrBPBs9csp5IKlIIABJNU5hn0wOhUSxaBVoN4JltyBPeFj+aelCYesuo+Ije9dcBrugj9yftP0RXfdh3Y/2K6myHiAQ2aHanthXmKj7Bp1qaeGJ7+xn/ADZ509sTq9Xu/oOfp7xtNya28FpKag0zY80VzpyhlJYHcJxlsZrDYwHEOqNxbDDZmdpMqdmnggXjvjmApmCjrjHnFzqNI2abUaax3Cf7Hf8ANK/L2wcxV7oc9T3nLMopLzaFpIJW3gdRWBHKhKM0pLtR05JwbW5mqxtmIZOllby1ltJVUlRp6RJjDUZTb0V4m25KCSbFP2Q/5pXNHXMVO6Rz1PeSeRTR+lY+KhdeOoT8TFtovq/gpu5fS/JbMp3bsq8dabvtKCfjD1w8KbEbdY1EcbnbVJUq8p1Z5glP6THiuUpY1UtyPXWKwpt+JaEJQSA4lK0VF9KgFJUmuIIOcUhKlPQmpbhqpHSg4kIbJbsvKJhLNUtLKLqSSQBMJW0U1ONAvHHNhHsY006bkebcsJYG5QuWBABjuVI3/KWWbOIQZcewFv8AxhyGVFlUuui9Wiurq+Mjmw+EeIvJt3En4m7bxwppGNZaje7ZQryt4Ufvd7Pux6HkeeNOD3Nr55mXyhDOS8CxOovJI1gjnFI9S9h56OTxM/yWVQuJ2J6CR8YzrJ4OSNK6WKTLBWNDaJkZkGaPOp9AflXT9UZ9n15IavM4Jkxlqmsqo6loPTT4wxdrGmL2jwqfgjLCc7wjZeHMoxNs/pIsrrpscT5q04PQV1GLKqxg+DOKeU0ebn6u9Oj0x0pHZC1i+i+P/Du9XSXA53QU8Bo+ksc6R2RF8uivnYTYvNi0m53tHqp6hDdPqoqn1mLX46wOSuZTmrjY2daoz7zrxHLbqs0OkaKMwz+yT9ceO13/AHIzrfOvJ8TTq/ZS4FivxoYCZX18O0GxqU30C9GfUzuF+BxZW7L1MLupUdSVHmFY0JPBNmbFYtIoeR4pvh2IHvQhYraaV29hY1O0FdUPPITSzIjIFNXHl+ike0ok9UI2WcpMZvXhGKJXLhykqR5S0DmJV+mLrx/T/JTZr6n4JrIo3JFkAJxClVKQTwlqVnPHHir2eNeR621h9JZks44TnPZzQpjiM4JEZutruvWbMjPvaSTtaW2se+Y9lYy0qXFL9HmrhaNTDxNpBrjFB2ewAY9LcPKpVfFKqckmO2G//o+byr+5dZnFavWV1x4StnVlxf7PQU8oLgZLuvN3JqWcwxbP+m5X9cbvI7wg1uafzyM++WMl4omwqPZnlzPpEXJt1PpODmXUdUZtDKtJcTTqZ0k+BN34fFCNyTN2dWNaXR+YH4Qhb5V2uIzcZ0U+BZMqU1lXdgB5lAw3cr6TFLf7qK5k+53qmpSu34xVaP6YzcLpj+YVVCvVV1GL59VlUdpxufK4Lw2tnoVCljsf4LL3avyK5fDvLf2n6FR3erorj/w5sus+BGSdsNJQgEmoSAcDoERC5pqKTZZOhNybQt+3GvKPsmO9ap7/AEOdXnuIu0JpLzzVw1FUDEEYle3jhStUjUmsPD9l9ODhB4+P6NKrGqZRndhmr7p9fpXGdbfcl+TTrfbiT96HxPAiLJF60QdRV0NkQhHO5+bhueVuW+2l3Zd4/wAtfukQ7WeFOT8BCjHGpFeJT8lxRCz6XUB2wrZ5RY7dbUSU+5RpZ9FXVDNWWEG/Appxxmj3IBvvTqtawPZTX9UL2K6LZ1evpJHO6C7RtpOtSleymn6oL15RQWSzbLxY9n3JdlN5vBpseGmvgiPEV+lUlLHtPXUnhBLB5eAutunjJ5Kn4RTgW4kTuwJrIyCtQeT+VPyx63kp40o8Dz17lUlxNjs9d5ptWtCDzpBiHtORxEEmPWfhlS5tK+mTTDj+x83lS65dJkcNXrK6zHgq33JcWehp9VcDNN2ZircuvUtxPtJCh7hjV5Hec4+AnerJMJCYvNtHykJ57oPbHt4SximeXnHCTXiU60eBPr2qH5mweswj1bn5uHo50CSvRoYipHWMq7PjaV9KCYQjlc/NwzUWNAt9tJrLvD+Wv3SYdrLGnJeDEqOVRPxKbk8vgKHpdYHZC1m+i+I7cLNEotWB4jDb2C6EcgDi8Njf6oRsf7F17/UfZcj6unY6n3Vxbe9RcSqz674FGjMNIIAHNmirzX2jfviO6axkuKOKnVfA1MqjbZiozvJ48NZ2dZjOtM5SNS46qJ29GgKEfkrwp1Z1Bw/mA+MZ9DOu3xGLjKilwLFlK99UdOsU51hMNXD+kxW3X1UVywMGuNSvgPhFdovpjNx1xW2XKMq20HORHVy8KTOaKxmiXyKTSVB8pazzG7+mCzX0iu7f1CJy6N95lvYfzqCfhC1/LBrwRfYxxT8XgaME0FNWEeGe09eth4YAI/deNLPkBtdP5R2x67kn7UeH/Tz199x8TX7KTRloam2xzJEQ9pwOogkx21u9ZUNK0LLf52FNe8IbjnRKn1y8TyaOL9Y9JrHh7qKjXmvFm9ReNOPAou600FSF6g4DzZrjpvI/WIc5KmlXww2plN3F83j4lWsZ/wCrSytSgn32+siPbUX9OD+dqPNVY/Ukvm8hsqhdm0K1pbPMog9Ahe46NZPgX2+dJriOaxoC+BHsKuzrZ9JHSLsITyuEMrOgy8zCaoUNaVDnFIfksU0Z8Xg8SgZPrwV909cIWT2mjcrYTF6HmhVCOQp746PRT0KPbCNn1pF931USmWeMtxLR8R8YvvF9PyKbX7hRIyzSCAB7YorMM/aI6FAxZR+4uJXV6j4GlOqwPEeqNlmQtpnuTx8M7E/GM+y7XwNK57Cavw+KjfIcd9dV6HvKr+mELTryZfd9SKH+UL1ZBJ8vejz0UeqLbh/RKqC+sRtkYNJ5esx1bZUkd1uuxG3XO9ga1DoBMcXb6CXidW66WJZrD4EtLp8qh5wpyLaOVOKF62dSTIe0uHabKc91bGBxHBVfNRGbylPDSfh8/Zocnwx0Vvfz9GmrmQc7bfIFp91QjyGlj2HpdFrtEFrT5NOImnTWIxROe8id2EVRZrAzltZI2r3pI6ax7Hk5aNFcF+jzl08aj4s2ptFABqAHNFIHUBJje7F9XtKRmswokn/t3gtXQ6IboZwaKp7UzQLZTRyozKAI5qfCPH8pw0a7e/Bm1aSxplR3QpW/Z0xh4KUr/DWlf6Y45PxVxFk3ODptGY2U99RUfNuBXsrQ58Y9vSl9B+D/AO4nnKi+svFf4eZcJ4TSh5KxzEEdcF7tTJtNjRyldcYcTxRU0R00qkw2ra2eZcI3GVVPh+xmnnTa+bDQgcY0jNM7ssXXFp1VHsqpGbadGbRpV84pkreh/EWwOMjFUfcHoHoWIRtfuS+dpbdfbRM5Xf4VXrI98D4wxd/af4KLb7iKFGUaYQASGT4+stev1An4RbQ+7EqrfbkaDOKo2s+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RMpYJsYZaD6RlBKMDM0ZcEeqovr/JSPa0lo0W/m48xJ6UzZYULQgAzrdys3fJFDoGLLqSfUcBQoe0WzyQxbSwlgV1FkPcn5/wCk2dKP1qoI3tZ9NvgKPKUE8ojC5botNTXDzzRoWE8cYsb2/L77LPoPjsup9pBEYlCbjVjLc0PzWMWjFsnlX5WZR6F72kK+WPe0c6c4nmq2U4SF8oV75Ky7mng15UY9Iibh6VKMjmgtGrJDWWXVCeIdUM0njBcDmawkxlaqqFJ4+ggwrd5STLqGxo0JK60MaKM1rMoZF2adHpudKqxnUsq7XE0pZ0l+B7eh4XOckzSZWPQX76YRtvvP8/stuftL8E9lQKyrn3OhxMNXK+kxa2+4igxkmoEAElk2PrTXGroQoxdb/dRTcfbZeLTXRlw/y1+6Y1KnUfAzqfXXEpNj+CrjHVCln1WPV9qHU2rgK9U9UMVXhB8CqHWR5ILuyEwfKWE84QPiYSp5UJPxw/RbPOtHgPMs1UQwn1jzJSPjHd4+hFfNhXarpSYg0aJA1AdUORWCRxLN4jCeF55tOspHtKpCVznUSGKWUGy1sOXp5foMpTyqVe6iIZi8a78EKNYUV4sYZCJvzrzmi64eVbgI6Kx5vlWXQ4v/AE3uTo9LgjQowDYJbJhkuTCKnBFVmuzN0kQ7Yw06y8MxW7lo0n4la3Nvr1tTU7nQjfFIP2h3pn/SC49ZV6FNRMGGcmzZoTLQgAYW9ZomZZ5hWZxtSeIkYHkNDyR1F6LTIaxWBlu45OkompBzBxCi4hJzhQIQ6kcSko9oxPKdDnqTw7f3tQW1TQniW+gOePELBZs3ni9hheTbdx19nUlafYUU/GPf2UtLHxR5q7WGD3M5Cr1nbUL/AF9i46WdtwOdlfiM5JXAHL1xfbv6aOauUmJWniBy/wB9EU3mxM7t3my8yDl5ps60IPOkQ9B4xQjNYSaKdagpOL9brQD8YQ2XPzcPLOgmLVh4oDJo0mzxOddfhCNHK4f5Lq32UWPKAVl3fV6iDDdx9qQrQ+4jP4yDUCACVyXH1lGwLP5FD4wxa/dRRcfbZbraV9Xd+zV1Ro1vty4MRor6i4lOsw8E8fwEK2nVY3X2oVnV97VydYi24eFNnNLro7WaSKE+W8eYV+IEKbKC8WWf/c3uQ5y0VVbQ1JPSQPhHd5nKKOLTY2J3oeKhvJC9ONjUpP5Re+EIy6VwkXvKiyYsd+rs47qPQm/ToSItoy6VSRTVXRhEeblgu7+qgIIaTRQqMLx4xnGakeY5Tnhox4m/YwxbZellJzVSecc+cdMZORpZoWtOd+h2XMv1o493lrXVVUkji4Z+5G7yPQx6T7f0v9MnlGrno7v2x7uK2PvMhvpFFPrKx6ieAjkNFK+9GrcSxnhuM+msEaBFBYEABABi2XDarKthqeQDvTxvrA04BEwjjIIWNalHVDlL6lPRKpdGWJoNooF4LQQUOALSRmIUK4c9eWPG8o2/NVnuefubdrU04YbjC3kbzar6ThVx38/fBz1HPHp+SqmlGD3oxr+OGlxI+UcCWJpB0Kw4yaDpSIbg0qdRMpksZwaIhqaKRTDliqnXlBYIulTUnizx6ZKsDTkiKld1MmEKai8UXiwXQqXbpoSEnjTh8I07d400ZtdYVGVjKF4fSVEaLteMJFYQrz0azkuweoRxpYMZ/tA7P75YnXJbkTzCHeT8wBMpUTS9eGyqhh00545oVMa2k+0ivD6eCLRb7oTLuV0poNpOAh+4aVN4iVBN1FgUKsZBqBeGuDECVyYdCZhNdIUBxkYdkMWskqiKbiLcGWfKJ4Jl110i6NpJ/wD2H7lpU2JW6bqIpbE3cFMM8Z9O4dNYJD86Wk8T16cvCmEFS4c1o4EQpaLxHjroLUqgaFOXhtLgp0E88DknCEfm0hJqUm/mQtlY8DMYeKlIPHUqp0iO7uX1eBzbR+nxGH7S2Dnidce4nV/EXsWaAf3xWFEuEcdw0EcUqmNXTfiTUh9PRXgPLIcuycwo51G7ylNP1R3ReFGbOKqxqxSLXubyhEqtehTquOiUpGI1VrjHmeU3jUS3I3bHKHFltlZcuLShOdRAHbGfTg5yUV2js5qEXJkNuhrM7Py1ly54LRShRGhxQq4s67jePGVCPZ21ONGlkeaqzdSeZssnLJabQ2gUQhKUpGpKRQDmELt4ssFogAgAIAK3ugZOfT5NbQA31PDZJ8tINBXQFAlP3ospT0JYnMo4o+eLPtCdcUJduYeTdvBKFOuISgIzpu+LTNSkFSgq1TRaT4kc7zUdLYOJjJqccVfWoKXhwlOEqNM3CIi2NjOKwikuBTK8py24iEvkvMuKN8XATVSlKSeWiTiY6ja1ZPPIJXVKKyzL1IySGm0tpGCRTHOdZO0mNKEFCKijMnNyk5M9nJRDqFIWOCoUNM/GDrglBSWDCM3F4opqsnJtkkMrqk6Uqu+0k5jxRn6vWg2oPI0NZpTWMlmTGTeTu8EuOkKcIoAMQmufE5ydcMW9vodKW0XuLjT6MdhP3RqENYCuJCZRZPCYopBCXAKY+CoaAqmbj2wtXt1UzW0ZoXDp5PYQjWSsw4QHnAEjTeUs09EHDnhdWtWWU3lxxGXdU45xWfkXGVlUNoShAolIoP6nSYfjBRWCM+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P+l0L7+sZFyyDyqLMjNzswvfHUOBpgEJFVrbCgKJA2k7AqKKFnTVXSgsMi+rczcNGTJzcXsBR3y0H6lbpWlsqzkFVXXPvKFOJJ1w/cT/ohWnHtZqkKloQAEABAAQAfOM3hbk39tMQ1afd/AtdfbLHejWMvAL0QGAXoAwPL0SGAXoCcDy9AGAX4gMAvQBgF6AMDy/AGAX4MQwC9BiGB5egJwC9AGAXoAwPL8AYBegA8vQAF6AAvQAN7RxacGtC/dMcVM4s6h1kVjIDJ9y0H0y4Kg0Fb46RW6lNACRovqCQkdgMZdKahFs1px0mfTcpLJaQltCQlCEhKUjMEpFABsoIobxzZ0KxBIQAEAGY7vM861Ky5accbJmKEtrWgkb04aEpINKgRIGXy0vaK0JWmceopIUKzMxWhFRXGGY2k5JNYC8rmEXgxxY1ivtzG+urSokKvG8payVDOSoY8ZMX0LacJ6TKK1eE4YIlbctT6O1fABN4AAmgxqeoGGK9Xm46RTRpc5LArvdi6fBbR+Y9RhPXZvYhrU47z3unmjmaTyIcPxg1qq/6+jDVqW/1R6LdnTma/0nPiYNYrvs9GRzFBbX6nX7SnzmbP4dOsx1ztw+z0Dm7ddvqeiZtE+LTkaHWYNK53fojRtt/7PQbROz8GJ/8Akv4g/wDj/MToM2if4gHK38EwaNzv/RGlb7v2e/Q7QOd5POPgiDm7nvfPINO37vzzOhZ09pmE85+SJ5q473zyI5yh3fnmdCy5vTNc17+kTzNbvkc7S7h1+yZn/Nq5j80TzFbvhz1LuHosZ/TOL5En54lUKnf+eYc/T7nzyOhYrumbd5MPjE8xPvsjn49xHf7GX/mn+cROry77I55dxHQsc/5mY9odkGrvvsOeXdR0myT/AJiY9sfLHSo/+n5kc7/5Qomz6fxnvb/pE81/6Zzzn/lCiZSn8V32gfhHXN+LI0/BCiWyPHXy3eyJ0fE5b8Dt3FJGsEY7RSJaywBbcSqydizjNd6fLdaXt6ddbrStK3QK0qc+sxm6nU8B/WoCFsTc9LpqucfxCqXZh85hpqdsVVaMqe0sp1Y1Nh9SWcatNk4m4jPn8ERSWjiABha1sy8qkKmXm2UqNElxQQCaVoCdNIAMl3bsopWalpdMtMNPKS/eUG1pWQnelipAzCpA5YkCGsdX1dn7Jv3BGzR+2uBk1V03xHd6LCvA8VQ5xXjgwxJWQVicAAuU0xAYHBmE6VDnEGkidF7hMzzYzrR7Se2OdOO8NCW44Nptedb9tPbEc7DevNE83Pczg2uz51v2hEOtTX9l5k81Pus5NssedRziI5+n3kTzNTus5NtsedT0waxS7yJ5ie45NvMedHMrsiNZpbw5ipuOTlAx5wcyuyDWaW8nmKm48OUMv5f5V9kRrNLeGr1Nxz3Ry/ln2VdkGtUt5Or1dx4cpJfyz7KuyI1ulvDVqu487pZfyz7KuyI1ylv9CdWq7vU87ppfyz7KuyDXKW/0ZGrVN3qdDKJg+Mr2F9kTrdL4mGrVPjR2LcaPl/hudkTrMPHyZHMT8PNHQthv0/w3PliVXg9/kznmZeHmhRNpIPl/hu/LHXOx+J+xHNS+NCqZpJ18qVjrEdKaZGgxS9HWJzgVnLYVS2NjnUmEb3+o5adpqUru0ySG0pLMzwUJBolrxUgGnfNkIDpp0o+HEIWK0WlKhXPRQBFeeIAyz/iG/wANK/8AUK/2VxIGbymTbakJUVLqpKSaFNMRXVGhCzhKKbbEp3UlJrAXtgPNoaRL36AXTdFTRIAFTTDTHddTjFKnicUdCTbmRRYnVaXfbCf1CFtG4e/zL9Kgt3kdCyJs51H7zhPUTBq9d9vqHPUl2egdzj5zrRyqWf0xOqVd6837BrNNdnovc6TkorStHICYnUZdrRDu1uFE5J63RyI/9olWP/r0I1vw9RVOSqdLh5EgfGOtSW851t7jsZLN6Vr/ACj4R1qUd7I1uW4UTkyz5SzyjsjpWcPEjWp+B2MnGNSj94/CJ1Smc6zUO02BL+QfaV2xOq0t3qw1ipvOxYjA/hjnV2x1q9Pcc8/U3nYsljzSeuDmKfdDnp7zsWcz5pHsiJ5mn3URzs950JNofw2/ZT2R1zcNyI5yW87DCBmQn2R2ROjHcRpS3nYCdQ5hE4IjFnoVBkB7vkSQeb5EBgeX4AwC/AGAX4CcDy/AGAjMS6HKX0hVM1RWlc8cyhGXWWJ1GUo7GVzKqWQhKLiUprfrQUrgIRuoRjhorAbtpylji8T6fsP/AAzH2LXuCEhozX/iG/w0r/1Cv9lcSBTbOV3pv1E+6I2aXUXBGVU67HF+LMTg8vwYgF+IAL0BOB4VwYoNFiSptIzqSOMiOdOK7SdCW4SVabQ/iI9oRy61Nf2R1zU9wmq2WfODkqYjWKe8nmJ7hJVvMjx+ZKuyOXdU951q89xwcoWdavZPxjnW6ZOrTE1ZSt+Ss8ie2Id5DczrVZCZymR5C/y9sc67HcydVe84VlQnzZ5VAfCI1z/yTq3iJHKv+WPb/wDWI1t9355Bqy7x4MqCczaT94n4RDvJL+p0rVbzsW86czXQsxw75+HmTqi8T0WvMnAMEnUG3SeYRGvt5LD5+SdTXidOT84kFSpZaUjOpTL6UjjUcBHWt1NwatAad0D3kp9lWnNpg1mru9GGr095IBVo/wCTf/8AGmOyOdbqeHz8hq0PECu0NMm9/wCNMdkTrlTwDVoeJwZqeGeUd5ZeYETrk9y+fkNVhvODakyPCl1DjbeT1xOuz3IjVY7xFeUxSaKQAdRUUnpETrr7pzqi3nbeVCT4nsqB+AjtXq7YkO0fYxlb1pJeSm6FC7ereppA1HZFFxWjUSwLaNJwxxPqiw/8Mx9i17ghUvKHu7WU4/JsqaQtxTb4JS2lS1XVNrTW6kE57vPEgZXKyNpkBKJOYoAACZZ4YDDwlJpDCuqiWCKXQg3ix4nJm2l5pV0cYYT7xiHc1d/6JVCG4dM5AW0vO2Ues8wPcUY55+p3ieahuHDe5Ra6vCcaT60w6fdQY5dWb7X5nShFdg7b3F55XhzTI4i8vrAjlye8nBDlrcMdPhzqORlR6S4I5JHzW4W3404v7rSE9ajAA7a3D5QeFMzJ/BA9yACKt/cTKaqkn738t+gPI4kU5CBxxZBw/scvHsKW5YK5BR+n2ctxGtS3m0/dfZUUchqYY5qnJdFnGnJbSyWXOZPLA3yUeYOsreeTzhaj+URRVs5y2PDh/qO4VorasSwyth2G7TenpOpzJcuJV7KyD0Rn1LG62xqP5wGoXNHtgiWYyClji0zJq2pQ2em6YTnaXuznMfyy9XFv3fRDhGRd3wWWBxJSP0xS7K7fb6stVzQXZ6CoyWUkYhlI15v0wLk64e1rzYa5RXZ6DWZZlWf389LN7L6L3ICoHoi6HI9SW1+SK5coQWxEXN5YWSz/ABHZhQ0NpUE+0bo6Ydp8iwXWz4v2F58ozewiTumTDxLdmSIBzVuqfc4ylAATxkkRo07GjSWOS9PUUncTnteJ2xkDaloKC7RmS2nPdUoLUPVZRRtB259kWutTh1UcaDe0v+TOQsnI0U23fdH8V2i3Pu6EfdAiidWUtpYoJFmio6CAAgAIAOVoBwIB4wDAAwmrBlXRRyWYWPTabV1iACFntzezHRRUm0n7K8z/ALZEAFnlmQhCUJ8FKQkacEigx5IAFIACAAgAIACAAgAIACAAgAIAPCIAIC1MiZCYqXJVu8c6kDe1+0ihiyNWa2M5cUyszu45JL/duPtbApK0/nST0xYrmS2nLpohJvcRSMUTdKeUwFHnDiYsV0+1epHNkcrcycTh9NP4Sh/90Tz63fPIjQe8dyu4xvvCXOA/9vU85dgdzhsQc34k1J7i0qmm+Pvq2J3tAP5SemK3dS3HSppFgs7c4s5nESyVnW8VO/lUbvRFbrzfadaCLTLy6G0hLaUoSMwSAlI4gMIreZ0KRABAAQAEABAAQAEABAAQAEA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a typeface="Chalkboard" charset="0"/>
              <a:cs typeface="Chalkboard" charset="0"/>
            </a:endParaRPr>
          </a:p>
        </p:txBody>
      </p:sp>
      <p:pic>
        <p:nvPicPr>
          <p:cNvPr id="205" name="Picture 2"/>
          <p:cNvPicPr>
            <a:picLocks noChangeAspect="1" noChangeArrowheads="1"/>
          </p:cNvPicPr>
          <p:nvPr/>
        </p:nvPicPr>
        <p:blipFill>
          <a:blip r:embed="rId3" cstate="print"/>
          <a:srcRect/>
          <a:stretch>
            <a:fillRect/>
          </a:stretch>
        </p:blipFill>
        <p:spPr bwMode="auto">
          <a:xfrm>
            <a:off x="7922432" y="928465"/>
            <a:ext cx="576064" cy="648072"/>
          </a:xfrm>
          <a:prstGeom prst="rect">
            <a:avLst/>
          </a:prstGeom>
          <a:noFill/>
          <a:ln w="9525">
            <a:noFill/>
            <a:miter lim="800000"/>
            <a:headEnd/>
            <a:tailEnd/>
          </a:ln>
        </p:spPr>
      </p:pic>
      <p:pic>
        <p:nvPicPr>
          <p:cNvPr id="206" name="Picture 3"/>
          <p:cNvPicPr>
            <a:picLocks noChangeAspect="1" noChangeArrowheads="1"/>
          </p:cNvPicPr>
          <p:nvPr/>
        </p:nvPicPr>
        <p:blipFill>
          <a:blip r:embed="rId4" cstate="print"/>
          <a:srcRect/>
          <a:stretch>
            <a:fillRect/>
          </a:stretch>
        </p:blipFill>
        <p:spPr bwMode="auto">
          <a:xfrm>
            <a:off x="433600" y="928465"/>
            <a:ext cx="576064" cy="671495"/>
          </a:xfrm>
          <a:prstGeom prst="rect">
            <a:avLst/>
          </a:prstGeom>
          <a:noFill/>
          <a:ln w="9525">
            <a:noFill/>
            <a:miter lim="800000"/>
            <a:headEnd/>
            <a:tailEnd/>
          </a:ln>
        </p:spPr>
      </p:pic>
      <p:sp>
        <p:nvSpPr>
          <p:cNvPr id="207" name="Text Box 7"/>
          <p:cNvSpPr txBox="1">
            <a:spLocks noChangeArrowheads="1"/>
          </p:cNvSpPr>
          <p:nvPr/>
        </p:nvSpPr>
        <p:spPr bwMode="auto">
          <a:xfrm>
            <a:off x="586000" y="1576537"/>
            <a:ext cx="279648" cy="369332"/>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sp>
        <p:nvSpPr>
          <p:cNvPr id="209" name="Text Box 7"/>
          <p:cNvSpPr txBox="1">
            <a:spLocks noChangeArrowheads="1"/>
          </p:cNvSpPr>
          <p:nvPr/>
        </p:nvSpPr>
        <p:spPr bwMode="auto">
          <a:xfrm>
            <a:off x="8066448" y="1576537"/>
            <a:ext cx="279648" cy="369332"/>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dirty="0">
                <a:latin typeface="Calibri" pitchFamily="34" charset="0"/>
                <a:ea typeface="Chalkboard" charset="0"/>
                <a:cs typeface="Chalkboard" charset="0"/>
              </a:rPr>
              <a:t>k</a:t>
            </a:r>
            <a:endParaRPr lang="en-US" dirty="0">
              <a:solidFill>
                <a:srgbClr val="0000FF"/>
              </a:solidFill>
              <a:latin typeface="Calibri" pitchFamily="34" charset="0"/>
              <a:ea typeface="Chalkboard" charset="0"/>
              <a:cs typeface="Chalkboard" charset="0"/>
            </a:endParaRPr>
          </a:p>
        </p:txBody>
      </p:sp>
      <p:grpSp>
        <p:nvGrpSpPr>
          <p:cNvPr id="11" name="Group 218"/>
          <p:cNvGrpSpPr/>
          <p:nvPr/>
        </p:nvGrpSpPr>
        <p:grpSpPr>
          <a:xfrm>
            <a:off x="1513720" y="1072481"/>
            <a:ext cx="720080" cy="421595"/>
            <a:chOff x="2051720" y="4653136"/>
            <a:chExt cx="720080" cy="421595"/>
          </a:xfrm>
        </p:grpSpPr>
        <p:sp>
          <p:nvSpPr>
            <p:cNvPr id="217" name="Rectangle 216"/>
            <p:cNvSpPr/>
            <p:nvPr/>
          </p:nvSpPr>
          <p:spPr>
            <a:xfrm>
              <a:off x="2051720" y="465313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218" name="Text Box 7"/>
            <p:cNvSpPr txBox="1">
              <a:spLocks noChangeArrowheads="1"/>
            </p:cNvSpPr>
            <p:nvPr/>
          </p:nvSpPr>
          <p:spPr bwMode="auto">
            <a:xfrm>
              <a:off x="2060104" y="4705399"/>
              <a:ext cx="71169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Enc</a:t>
              </a:r>
              <a:endParaRPr lang="en-US" dirty="0" smtClean="0">
                <a:solidFill>
                  <a:srgbClr val="0000FF"/>
                </a:solidFill>
                <a:latin typeface="Calibri" pitchFamily="34" charset="0"/>
                <a:ea typeface="Chalkboard" charset="0"/>
                <a:cs typeface="Chalkboard" charset="0"/>
              </a:endParaRPr>
            </a:p>
          </p:txBody>
        </p:sp>
      </p:grpSp>
      <p:grpSp>
        <p:nvGrpSpPr>
          <p:cNvPr id="12" name="Group 224"/>
          <p:cNvGrpSpPr/>
          <p:nvPr/>
        </p:nvGrpSpPr>
        <p:grpSpPr>
          <a:xfrm>
            <a:off x="1009664" y="856457"/>
            <a:ext cx="504056" cy="853643"/>
            <a:chOff x="1259632" y="4365104"/>
            <a:chExt cx="504056" cy="853643"/>
          </a:xfrm>
        </p:grpSpPr>
        <p:cxnSp>
          <p:nvCxnSpPr>
            <p:cNvPr id="221" name="Straight Arrow Connector 220"/>
            <p:cNvCxnSpPr/>
            <p:nvPr/>
          </p:nvCxnSpPr>
          <p:spPr>
            <a:xfrm>
              <a:off x="1259632" y="4653136"/>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p:nvPr/>
          </p:nvCxnSpPr>
          <p:spPr>
            <a:xfrm>
              <a:off x="1259632" y="4869160"/>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3" name="Text Box 7"/>
            <p:cNvSpPr txBox="1">
              <a:spLocks noChangeArrowheads="1"/>
            </p:cNvSpPr>
            <p:nvPr/>
          </p:nvSpPr>
          <p:spPr bwMode="auto">
            <a:xfrm>
              <a:off x="1340024" y="4365104"/>
              <a:ext cx="27964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m</a:t>
              </a:r>
              <a:endParaRPr lang="en-US" dirty="0" smtClean="0">
                <a:solidFill>
                  <a:srgbClr val="0000FF"/>
                </a:solidFill>
                <a:latin typeface="Calibri" pitchFamily="34" charset="0"/>
                <a:ea typeface="Chalkboard" charset="0"/>
                <a:cs typeface="Chalkboard" charset="0"/>
              </a:endParaRPr>
            </a:p>
          </p:txBody>
        </p:sp>
        <p:sp>
          <p:nvSpPr>
            <p:cNvPr id="224" name="Text Box 7"/>
            <p:cNvSpPr txBox="1">
              <a:spLocks noChangeArrowheads="1"/>
            </p:cNvSpPr>
            <p:nvPr/>
          </p:nvSpPr>
          <p:spPr bwMode="auto">
            <a:xfrm>
              <a:off x="1412032" y="4849415"/>
              <a:ext cx="27964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grpSp>
      <p:grpSp>
        <p:nvGrpSpPr>
          <p:cNvPr id="13" name="Group 231"/>
          <p:cNvGrpSpPr/>
          <p:nvPr/>
        </p:nvGrpSpPr>
        <p:grpSpPr>
          <a:xfrm>
            <a:off x="2017776" y="2564903"/>
            <a:ext cx="2160240" cy="523803"/>
            <a:chOff x="1979712" y="1576300"/>
            <a:chExt cx="3240360" cy="628564"/>
          </a:xfrm>
        </p:grpSpPr>
        <p:sp>
          <p:nvSpPr>
            <p:cNvPr id="233" name="Rectangle 232"/>
            <p:cNvSpPr/>
            <p:nvPr/>
          </p:nvSpPr>
          <p:spPr>
            <a:xfrm>
              <a:off x="1979712" y="1772816"/>
              <a:ext cx="324036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latin typeface="Calibri" pitchFamily="34" charset="0"/>
                <a:ea typeface="Chalkboard" charset="0"/>
                <a:cs typeface="Chalkboard" charset="0"/>
              </a:endParaRPr>
            </a:p>
          </p:txBody>
        </p:sp>
        <p:cxnSp>
          <p:nvCxnSpPr>
            <p:cNvPr id="234" name="Straight Connector 233"/>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6" name="Text Box 7"/>
            <p:cNvSpPr txBox="1">
              <a:spLocks noChangeArrowheads="1"/>
            </p:cNvSpPr>
            <p:nvPr/>
          </p:nvSpPr>
          <p:spPr bwMode="auto">
            <a:xfrm>
              <a:off x="2462676" y="1576300"/>
              <a:ext cx="1080120"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1</a:t>
              </a:r>
              <a:endParaRPr lang="en-US" sz="2800" baseline="-25000" dirty="0" smtClean="0">
                <a:solidFill>
                  <a:srgbClr val="0000FF"/>
                </a:solidFill>
                <a:latin typeface="Calibri" pitchFamily="34" charset="0"/>
                <a:ea typeface="Chalkboard" charset="0"/>
                <a:cs typeface="Chalkboard" charset="0"/>
              </a:endParaRPr>
            </a:p>
          </p:txBody>
        </p:sp>
        <p:sp>
          <p:nvSpPr>
            <p:cNvPr id="237" name="Text Box 7"/>
            <p:cNvSpPr txBox="1">
              <a:spLocks noChangeArrowheads="1"/>
            </p:cNvSpPr>
            <p:nvPr/>
          </p:nvSpPr>
          <p:spPr bwMode="auto">
            <a:xfrm>
              <a:off x="4082856" y="1576300"/>
              <a:ext cx="972108"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2</a:t>
              </a:r>
              <a:endParaRPr lang="en-US" sz="2800" baseline="-25000" dirty="0" smtClean="0">
                <a:solidFill>
                  <a:srgbClr val="0000FF"/>
                </a:solidFill>
                <a:latin typeface="Calibri" pitchFamily="34" charset="0"/>
                <a:ea typeface="Chalkboard" charset="0"/>
                <a:cs typeface="Chalkboard" charset="0"/>
              </a:endParaRPr>
            </a:p>
          </p:txBody>
        </p:sp>
      </p:grpSp>
      <p:pic>
        <p:nvPicPr>
          <p:cNvPr id="91" name="Picture 4"/>
          <p:cNvPicPr>
            <a:picLocks noChangeAspect="1" noChangeArrowheads="1"/>
          </p:cNvPicPr>
          <p:nvPr/>
        </p:nvPicPr>
        <p:blipFill>
          <a:blip r:embed="rId5" cstate="print"/>
          <a:srcRect/>
          <a:stretch>
            <a:fillRect/>
          </a:stretch>
        </p:blipFill>
        <p:spPr bwMode="auto">
          <a:xfrm>
            <a:off x="2665848" y="1792561"/>
            <a:ext cx="864096" cy="864096"/>
          </a:xfrm>
          <a:prstGeom prst="rect">
            <a:avLst/>
          </a:prstGeom>
          <a:noFill/>
          <a:ln w="9525">
            <a:noFill/>
            <a:miter lim="800000"/>
            <a:headEnd/>
            <a:tailEnd/>
          </a:ln>
        </p:spPr>
      </p:pic>
      <p:grpSp>
        <p:nvGrpSpPr>
          <p:cNvPr id="97" name="Group 96"/>
          <p:cNvGrpSpPr/>
          <p:nvPr/>
        </p:nvGrpSpPr>
        <p:grpSpPr>
          <a:xfrm>
            <a:off x="2017776" y="1288505"/>
            <a:ext cx="792088" cy="864096"/>
            <a:chOff x="2267744" y="4797152"/>
            <a:chExt cx="792088" cy="864096"/>
          </a:xfrm>
        </p:grpSpPr>
        <p:cxnSp>
          <p:nvCxnSpPr>
            <p:cNvPr id="231" name="Straight Arrow Connector 230"/>
            <p:cNvCxnSpPr/>
            <p:nvPr/>
          </p:nvCxnSpPr>
          <p:spPr>
            <a:xfrm>
              <a:off x="2267744" y="4797152"/>
              <a:ext cx="432048" cy="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699792" y="4797152"/>
              <a:ext cx="0" cy="8640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2699792" y="5661248"/>
              <a:ext cx="36004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4178016" y="1072482"/>
            <a:ext cx="2160240" cy="523220"/>
            <a:chOff x="5364088" y="6165305"/>
            <a:chExt cx="2160240" cy="523220"/>
          </a:xfrm>
        </p:grpSpPr>
        <p:grpSp>
          <p:nvGrpSpPr>
            <p:cNvPr id="98" name="Group 231"/>
            <p:cNvGrpSpPr/>
            <p:nvPr/>
          </p:nvGrpSpPr>
          <p:grpSpPr>
            <a:xfrm>
              <a:off x="5364088" y="6165305"/>
              <a:ext cx="2160240" cy="523220"/>
              <a:chOff x="1979712" y="1686406"/>
              <a:chExt cx="3240360" cy="627864"/>
            </a:xfrm>
          </p:grpSpPr>
          <p:sp>
            <p:nvSpPr>
              <p:cNvPr id="99" name="Rectangle 98"/>
              <p:cNvSpPr/>
              <p:nvPr/>
            </p:nvSpPr>
            <p:spPr>
              <a:xfrm>
                <a:off x="1979712" y="1772816"/>
                <a:ext cx="324036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latin typeface="Calibri" pitchFamily="34" charset="0"/>
                  <a:ea typeface="Chalkboard" charset="0"/>
                  <a:cs typeface="Chalkboard" charset="0"/>
                </a:endParaRPr>
              </a:p>
            </p:txBody>
          </p:sp>
          <p:cxnSp>
            <p:nvCxnSpPr>
              <p:cNvPr id="100" name="Straight Connector 99"/>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 Box 7"/>
              <p:cNvSpPr txBox="1">
                <a:spLocks noChangeArrowheads="1"/>
              </p:cNvSpPr>
              <p:nvPr/>
            </p:nvSpPr>
            <p:spPr bwMode="auto">
              <a:xfrm>
                <a:off x="2519772" y="1686406"/>
                <a:ext cx="1080120"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1</a:t>
                </a:r>
                <a:endParaRPr lang="en-US" sz="2800" baseline="-25000" dirty="0" smtClean="0">
                  <a:solidFill>
                    <a:srgbClr val="0000FF"/>
                  </a:solidFill>
                  <a:latin typeface="Calibri" pitchFamily="34" charset="0"/>
                  <a:ea typeface="Chalkboard" charset="0"/>
                  <a:cs typeface="Chalkboard" charset="0"/>
                </a:endParaRPr>
              </a:p>
            </p:txBody>
          </p:sp>
          <p:sp>
            <p:nvSpPr>
              <p:cNvPr id="102" name="Text Box 7"/>
              <p:cNvSpPr txBox="1">
                <a:spLocks noChangeArrowheads="1"/>
              </p:cNvSpPr>
              <p:nvPr/>
            </p:nvSpPr>
            <p:spPr bwMode="auto">
              <a:xfrm>
                <a:off x="4139952" y="1686406"/>
                <a:ext cx="972108"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2</a:t>
                </a:r>
                <a:endParaRPr lang="en-US" sz="2800" baseline="-25000" dirty="0" smtClean="0">
                  <a:solidFill>
                    <a:srgbClr val="0000FF"/>
                  </a:solidFill>
                  <a:latin typeface="Calibri" pitchFamily="34" charset="0"/>
                  <a:ea typeface="Chalkboard" charset="0"/>
                  <a:cs typeface="Chalkboard" charset="0"/>
                </a:endParaRPr>
              </a:p>
            </p:txBody>
          </p:sp>
        </p:grpSp>
        <p:sp>
          <p:nvSpPr>
            <p:cNvPr id="103" name="Rectangle 102"/>
            <p:cNvSpPr/>
            <p:nvPr/>
          </p:nvSpPr>
          <p:spPr>
            <a:xfrm>
              <a:off x="5508104" y="6237312"/>
              <a:ext cx="144016"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latin typeface="Calibri" pitchFamily="34" charset="0"/>
                <a:ea typeface="Chalkboard" charset="0"/>
                <a:cs typeface="Chalkboard" charset="0"/>
              </a:endParaRPr>
            </a:p>
          </p:txBody>
        </p:sp>
      </p:grpSp>
      <p:grpSp>
        <p:nvGrpSpPr>
          <p:cNvPr id="111" name="Group 110"/>
          <p:cNvGrpSpPr/>
          <p:nvPr/>
        </p:nvGrpSpPr>
        <p:grpSpPr>
          <a:xfrm>
            <a:off x="3457936" y="1288505"/>
            <a:ext cx="720080" cy="864096"/>
            <a:chOff x="3923928" y="4797152"/>
            <a:chExt cx="720080" cy="864096"/>
          </a:xfrm>
        </p:grpSpPr>
        <p:cxnSp>
          <p:nvCxnSpPr>
            <p:cNvPr id="105" name="Straight Arrow Connector 104"/>
            <p:cNvCxnSpPr/>
            <p:nvPr/>
          </p:nvCxnSpPr>
          <p:spPr>
            <a:xfrm>
              <a:off x="4211960" y="4797152"/>
              <a:ext cx="4320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3923928" y="5661248"/>
              <a:ext cx="288032" cy="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211960" y="4797152"/>
              <a:ext cx="0" cy="8640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2" name="Text Box 7"/>
          <p:cNvSpPr txBox="1">
            <a:spLocks noChangeArrowheads="1"/>
          </p:cNvSpPr>
          <p:nvPr/>
        </p:nvSpPr>
        <p:spPr bwMode="auto">
          <a:xfrm>
            <a:off x="4178016" y="764704"/>
            <a:ext cx="2376264" cy="369332"/>
          </a:xfrm>
          <a:prstGeom prst="rect">
            <a:avLst/>
          </a:prstGeom>
          <a:solidFill>
            <a:srgbClr val="FFFF00"/>
          </a:solidFill>
          <a:ln w="9525">
            <a:noFill/>
            <a:miter lim="800000"/>
            <a:headEnd/>
            <a:tailEnd/>
          </a:ln>
        </p:spPr>
        <p:txBody>
          <a:bodyPr wrap="square">
            <a:spAutoFit/>
          </a:bodyPr>
          <a:lstStyle/>
          <a:p>
            <a:pPr marL="285750" indent="-285750">
              <a:spcBef>
                <a:spcPct val="50000"/>
              </a:spcBef>
            </a:pPr>
            <a:r>
              <a:rPr lang="en-US" dirty="0" smtClean="0">
                <a:solidFill>
                  <a:srgbClr val="FF0000"/>
                </a:solidFill>
                <a:latin typeface="Calibri" pitchFamily="34" charset="0"/>
                <a:ea typeface="Chalkboard" charset="0"/>
                <a:cs typeface="Chalkboard" charset="0"/>
                <a:sym typeface="Symbol"/>
              </a:rPr>
              <a:t>2</a:t>
            </a:r>
            <a:r>
              <a:rPr lang="en-US" baseline="30000" dirty="0" smtClean="0">
                <a:solidFill>
                  <a:srgbClr val="FF0000"/>
                </a:solidFill>
                <a:latin typeface="Calibri" pitchFamily="34" charset="0"/>
                <a:ea typeface="Chalkboard" charset="0"/>
                <a:cs typeface="Chalkboard" charset="0"/>
                <a:sym typeface="Symbol"/>
              </a:rPr>
              <a:t>nd</a:t>
            </a:r>
            <a:r>
              <a:rPr lang="en-US" dirty="0" smtClean="0">
                <a:solidFill>
                  <a:srgbClr val="FF0000"/>
                </a:solidFill>
                <a:latin typeface="Calibri" pitchFamily="34" charset="0"/>
                <a:ea typeface="Chalkboard" charset="0"/>
                <a:cs typeface="Chalkboard" charset="0"/>
                <a:sym typeface="Symbol"/>
              </a:rPr>
              <a:t> byte of c</a:t>
            </a:r>
            <a:r>
              <a:rPr lang="en-US" sz="2400" baseline="-25000" dirty="0" smtClean="0">
                <a:solidFill>
                  <a:srgbClr val="FF0000"/>
                </a:solidFill>
                <a:latin typeface="Calibri" pitchFamily="34" charset="0"/>
                <a:ea typeface="Chalkboard" charset="0"/>
                <a:cs typeface="Chalkboard" charset="0"/>
                <a:sym typeface="Symbol"/>
              </a:rPr>
              <a:t>1</a:t>
            </a:r>
            <a:r>
              <a:rPr lang="en-US" dirty="0" smtClean="0">
                <a:solidFill>
                  <a:srgbClr val="FF0000"/>
                </a:solidFill>
                <a:latin typeface="Calibri" pitchFamily="34" charset="0"/>
                <a:ea typeface="Chalkboard" charset="0"/>
                <a:cs typeface="Chalkboard" charset="0"/>
                <a:sym typeface="Symbol"/>
              </a:rPr>
              <a:t> changed</a:t>
            </a:r>
            <a:endParaRPr lang="en-US" baseline="-25000" dirty="0" smtClean="0">
              <a:solidFill>
                <a:srgbClr val="FF0000"/>
              </a:solidFill>
              <a:latin typeface="Calibri" pitchFamily="34" charset="0"/>
              <a:ea typeface="Chalkboard" charset="0"/>
              <a:cs typeface="Chalkboard" charset="0"/>
            </a:endParaRPr>
          </a:p>
        </p:txBody>
      </p:sp>
      <p:grpSp>
        <p:nvGrpSpPr>
          <p:cNvPr id="116" name="Group 218"/>
          <p:cNvGrpSpPr/>
          <p:nvPr/>
        </p:nvGrpSpPr>
        <p:grpSpPr>
          <a:xfrm>
            <a:off x="6770304" y="1144489"/>
            <a:ext cx="648072" cy="421595"/>
            <a:chOff x="2051720" y="4653136"/>
            <a:chExt cx="648072" cy="421595"/>
          </a:xfrm>
        </p:grpSpPr>
        <p:sp>
          <p:nvSpPr>
            <p:cNvPr id="118" name="Rectangle 117"/>
            <p:cNvSpPr/>
            <p:nvPr/>
          </p:nvSpPr>
          <p:spPr>
            <a:xfrm>
              <a:off x="2051720" y="465313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119" name="Text Box 7"/>
            <p:cNvSpPr txBox="1">
              <a:spLocks noChangeArrowheads="1"/>
            </p:cNvSpPr>
            <p:nvPr/>
          </p:nvSpPr>
          <p:spPr bwMode="auto">
            <a:xfrm>
              <a:off x="2060104" y="4705399"/>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Dec</a:t>
              </a:r>
              <a:endParaRPr lang="en-US" dirty="0" smtClean="0">
                <a:solidFill>
                  <a:srgbClr val="0000FF"/>
                </a:solidFill>
                <a:latin typeface="Calibri" pitchFamily="34" charset="0"/>
                <a:ea typeface="Chalkboard" charset="0"/>
                <a:cs typeface="Chalkboard" charset="0"/>
              </a:endParaRPr>
            </a:p>
          </p:txBody>
        </p:sp>
      </p:grpSp>
      <p:cxnSp>
        <p:nvCxnSpPr>
          <p:cNvPr id="123" name="Straight Arrow Connector 122"/>
          <p:cNvCxnSpPr/>
          <p:nvPr/>
        </p:nvCxnSpPr>
        <p:spPr>
          <a:xfrm>
            <a:off x="6338256" y="1360513"/>
            <a:ext cx="4320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7274360" y="1360513"/>
            <a:ext cx="576064"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14" name="Rectangle 2"/>
          <p:cNvSpPr txBox="1">
            <a:spLocks noChangeArrowheads="1"/>
          </p:cNvSpPr>
          <p:nvPr/>
        </p:nvSpPr>
        <p:spPr>
          <a:xfrm>
            <a:off x="467544" y="-27384"/>
            <a:ext cx="8136904" cy="504056"/>
          </a:xfrm>
          <a:prstGeom prst="rect">
            <a:avLst/>
          </a:prstGeom>
        </p:spPr>
        <p:txBody>
          <a:bodyPr/>
          <a:lstStyle/>
          <a:p>
            <a:pPr algn="ctr">
              <a:defRPr/>
            </a:pPr>
            <a:r>
              <a:rPr lang="en-US" sz="4000" kern="0" dirty="0" smtClean="0">
                <a:solidFill>
                  <a:srgbClr val="009900"/>
                </a:solidFill>
                <a:latin typeface="Calibri" pitchFamily="34" charset="0"/>
                <a:ea typeface="Chalkboard" charset="0"/>
                <a:cs typeface="Chalkboard" charset="0"/>
              </a:rPr>
              <a:t>Padding Oracle Attack on CBC Mode </a:t>
            </a:r>
            <a:endParaRPr lang="en-US" sz="4000" kern="0" dirty="0">
              <a:solidFill>
                <a:srgbClr val="009900"/>
              </a:solidFill>
              <a:latin typeface="Calibri" pitchFamily="34" charset="0"/>
              <a:ea typeface="Chalkboard" charset="0"/>
              <a:cs typeface="Chalkboard" charset="0"/>
            </a:endParaRPr>
          </a:p>
        </p:txBody>
      </p:sp>
      <p:sp>
        <p:nvSpPr>
          <p:cNvPr id="18" name="Rectangle 17"/>
          <p:cNvSpPr/>
          <p:nvPr/>
        </p:nvSpPr>
        <p:spPr>
          <a:xfrm>
            <a:off x="7418376" y="1021959"/>
            <a:ext cx="301686" cy="400110"/>
          </a:xfrm>
          <a:prstGeom prst="rect">
            <a:avLst/>
          </a:prstGeom>
        </p:spPr>
        <p:txBody>
          <a:bodyPr wrap="none">
            <a:spAutoFit/>
          </a:bodyPr>
          <a:lstStyle/>
          <a:p>
            <a:pPr marL="457200" indent="-457200">
              <a:spcBef>
                <a:spcPct val="50000"/>
              </a:spcBef>
            </a:pPr>
            <a:r>
              <a:rPr lang="en-US" sz="2000" dirty="0">
                <a:latin typeface="Calibri" pitchFamily="34" charset="0"/>
                <a:ea typeface="Chalkboard" charset="0"/>
                <a:cs typeface="Chalkboard" charset="0"/>
              </a:rPr>
              <a:t>k</a:t>
            </a:r>
            <a:endParaRPr lang="en-US" sz="2000" dirty="0">
              <a:solidFill>
                <a:srgbClr val="0000FF"/>
              </a:solidFill>
              <a:latin typeface="Calibri" pitchFamily="34" charset="0"/>
              <a:ea typeface="Chalkboard" charset="0"/>
              <a:cs typeface="Chalkboard" charset="0"/>
            </a:endParaRPr>
          </a:p>
        </p:txBody>
      </p:sp>
      <p:grpSp>
        <p:nvGrpSpPr>
          <p:cNvPr id="117" name="Group 166"/>
          <p:cNvGrpSpPr/>
          <p:nvPr/>
        </p:nvGrpSpPr>
        <p:grpSpPr>
          <a:xfrm>
            <a:off x="5834200" y="1720553"/>
            <a:ext cx="2304256" cy="369332"/>
            <a:chOff x="6084168" y="5229200"/>
            <a:chExt cx="2304256" cy="369332"/>
          </a:xfrm>
        </p:grpSpPr>
        <p:cxnSp>
          <p:nvCxnSpPr>
            <p:cNvPr id="120" name="Straight Arrow Connector 119"/>
            <p:cNvCxnSpPr/>
            <p:nvPr/>
          </p:nvCxnSpPr>
          <p:spPr>
            <a:xfrm flipH="1">
              <a:off x="6084168" y="5517232"/>
              <a:ext cx="23042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1" name="Text Box 7"/>
            <p:cNvSpPr txBox="1">
              <a:spLocks noChangeArrowheads="1"/>
            </p:cNvSpPr>
            <p:nvPr/>
          </p:nvSpPr>
          <p:spPr bwMode="auto">
            <a:xfrm>
              <a:off x="6524600" y="5229200"/>
              <a:ext cx="1863824" cy="369332"/>
            </a:xfrm>
            <a:prstGeom prst="rect">
              <a:avLst/>
            </a:prstGeom>
            <a:noFill/>
            <a:ln w="9525">
              <a:noFill/>
              <a:miter lim="800000"/>
              <a:headEnd/>
              <a:tailEnd/>
            </a:ln>
          </p:spPr>
          <p:txBody>
            <a:bodyPr wrap="square">
              <a:spAutoFit/>
            </a:bodyPr>
            <a:lstStyle/>
            <a:p>
              <a:pPr marL="285750" indent="-285750">
                <a:spcBef>
                  <a:spcPct val="50000"/>
                </a:spcBef>
              </a:pPr>
              <a:r>
                <a:rPr lang="en-US" dirty="0" smtClean="0">
                  <a:latin typeface="Calibri" pitchFamily="34" charset="0"/>
                  <a:ea typeface="Chalkboard" charset="0"/>
                  <a:cs typeface="Chalkboard" charset="0"/>
                  <a:sym typeface="Symbol"/>
                </a:rPr>
                <a:t>Failure/Success</a:t>
              </a:r>
              <a:endParaRPr lang="en-US" baseline="-25000" dirty="0" smtClean="0">
                <a:solidFill>
                  <a:srgbClr val="0000FF"/>
                </a:solidFill>
                <a:latin typeface="Calibri" pitchFamily="34" charset="0"/>
                <a:ea typeface="Chalkboard" charset="0"/>
                <a:cs typeface="Chalkboard" charset="0"/>
              </a:endParaRPr>
            </a:p>
          </p:txBody>
        </p:sp>
      </p:grpSp>
      <p:sp>
        <p:nvSpPr>
          <p:cNvPr id="122" name="Text Box 7"/>
          <p:cNvSpPr txBox="1">
            <a:spLocks noChangeArrowheads="1"/>
          </p:cNvSpPr>
          <p:nvPr/>
        </p:nvSpPr>
        <p:spPr bwMode="auto">
          <a:xfrm>
            <a:off x="1081672" y="2224609"/>
            <a:ext cx="1639416" cy="369332"/>
          </a:xfrm>
          <a:prstGeom prst="rect">
            <a:avLst/>
          </a:prstGeom>
          <a:noFill/>
          <a:ln w="9525">
            <a:noFill/>
            <a:miter lim="800000"/>
            <a:headEnd/>
            <a:tailEnd/>
          </a:ln>
        </p:spPr>
        <p:txBody>
          <a:bodyPr wrap="square">
            <a:spAutoFit/>
          </a:bodyPr>
          <a:lstStyle/>
          <a:p>
            <a:pPr marL="285750" indent="-285750">
              <a:spcBef>
                <a:spcPct val="50000"/>
              </a:spcBef>
            </a:pPr>
            <a:r>
              <a:rPr lang="en-US" dirty="0">
                <a:latin typeface="Calibri" pitchFamily="34" charset="0"/>
                <a:ea typeface="Chalkboard" charset="0"/>
                <a:cs typeface="Chalkboard" charset="0"/>
                <a:sym typeface="Symbol"/>
              </a:rPr>
              <a:t>b</a:t>
            </a:r>
            <a:r>
              <a:rPr lang="en-US" dirty="0" smtClean="0">
                <a:latin typeface="Calibri" pitchFamily="34" charset="0"/>
                <a:ea typeface="Chalkboard" charset="0"/>
                <a:cs typeface="Chalkboard" charset="0"/>
                <a:sym typeface="Symbol"/>
              </a:rPr>
              <a:t>=L-1 / b &lt; L-1</a:t>
            </a:r>
            <a:endParaRPr lang="en-US" baseline="-25000" dirty="0" smtClean="0">
              <a:solidFill>
                <a:srgbClr val="0000FF"/>
              </a:solidFill>
              <a:latin typeface="Calibri" pitchFamily="34" charset="0"/>
              <a:ea typeface="Chalkboard" charset="0"/>
              <a:cs typeface="Chalkboard" charset="0"/>
            </a:endParaRPr>
          </a:p>
        </p:txBody>
      </p:sp>
      <p:sp>
        <p:nvSpPr>
          <p:cNvPr id="139" name="日期占位符 1"/>
          <p:cNvSpPr>
            <a:spLocks noGrp="1"/>
          </p:cNvSpPr>
          <p:nvPr>
            <p:ph type="dt" sz="half" idx="10"/>
          </p:nvPr>
        </p:nvSpPr>
        <p:spPr/>
        <p:txBody>
          <a:bodyPr/>
          <a:lstStyle/>
          <a:p>
            <a:pPr>
              <a:defRPr/>
            </a:pPr>
            <a:r>
              <a:rPr lang="en-US" altLang="zh-CN" sz="1100" smtClean="0">
                <a:solidFill>
                  <a:schemeClr val="bg1">
                    <a:lumMod val="50000"/>
                  </a:schemeClr>
                </a:solidFill>
              </a:rPr>
              <a:t>Thur, 11/10/2018</a:t>
            </a:r>
            <a:endParaRPr lang="en-US" sz="1100" dirty="0">
              <a:solidFill>
                <a:schemeClr val="bg1">
                  <a:lumMod val="50000"/>
                </a:schemeClr>
              </a:solidFill>
            </a:endParaRPr>
          </a:p>
        </p:txBody>
      </p:sp>
      <p:sp>
        <p:nvSpPr>
          <p:cNvPr id="140" name="页脚占位符 2"/>
          <p:cNvSpPr>
            <a:spLocks noGrp="1"/>
          </p:cNvSpPr>
          <p:nvPr>
            <p:ph type="ftr" sz="quarter" idx="11"/>
          </p:nvPr>
        </p:nvSpPr>
        <p:spPr/>
        <p:txBody>
          <a:bodyPr/>
          <a:lstStyle/>
          <a:p>
            <a:pPr>
              <a:defRPr/>
            </a:pPr>
            <a:r>
              <a:rPr lang="en-US" sz="1100" smtClean="0">
                <a:solidFill>
                  <a:schemeClr val="bg1">
                    <a:lumMod val="50000"/>
                  </a:schemeClr>
                </a:solidFill>
              </a:rPr>
              <a:t>S8101034Q-Modern Cryptography-Lect9</a:t>
            </a:r>
            <a:endParaRPr lang="en-US" sz="1100" dirty="0">
              <a:solidFill>
                <a:schemeClr val="bg1">
                  <a:lumMod val="50000"/>
                </a:schemeClr>
              </a:solidFill>
            </a:endParaRPr>
          </a:p>
        </p:txBody>
      </p:sp>
      <p:sp>
        <p:nvSpPr>
          <p:cNvPr id="143" name="灯片编号占位符 3"/>
          <p:cNvSpPr>
            <a:spLocks noGrp="1"/>
          </p:cNvSpPr>
          <p:nvPr>
            <p:ph type="sldNum" sz="quarter" idx="12"/>
          </p:nvPr>
        </p:nvSpPr>
        <p:spPr/>
        <p:txBody>
          <a:bodyPr/>
          <a:lstStyle/>
          <a:p>
            <a:pPr>
              <a:defRPr/>
            </a:pPr>
            <a:r>
              <a:rPr lang="en-US" sz="1100" dirty="0" smtClean="0">
                <a:solidFill>
                  <a:schemeClr val="bg1">
                    <a:lumMod val="50000"/>
                  </a:schemeClr>
                </a:solidFill>
              </a:rPr>
              <a:t>14</a:t>
            </a:r>
            <a:endParaRPr lang="en-US" sz="1100" dirty="0">
              <a:solidFill>
                <a:schemeClr val="bg1">
                  <a:lumMod val="50000"/>
                </a:schemeClr>
              </a:solidFill>
            </a:endParaRPr>
          </a:p>
        </p:txBody>
      </p:sp>
      <p:pic>
        <p:nvPicPr>
          <p:cNvPr id="144" name="Picture 2"/>
          <p:cNvPicPr>
            <a:picLocks noChangeAspect="1" noChangeArrowheads="1"/>
          </p:cNvPicPr>
          <p:nvPr/>
        </p:nvPicPr>
        <p:blipFill>
          <a:blip r:embed="rId6" cstate="print"/>
          <a:srcRect/>
          <a:stretch>
            <a:fillRect/>
          </a:stretch>
        </p:blipFill>
        <p:spPr bwMode="auto">
          <a:xfrm>
            <a:off x="7922432" y="3787658"/>
            <a:ext cx="576064" cy="648072"/>
          </a:xfrm>
          <a:prstGeom prst="rect">
            <a:avLst/>
          </a:prstGeom>
          <a:noFill/>
          <a:ln w="9525">
            <a:noFill/>
            <a:miter lim="800000"/>
            <a:headEnd/>
            <a:tailEnd/>
          </a:ln>
        </p:spPr>
      </p:pic>
      <p:pic>
        <p:nvPicPr>
          <p:cNvPr id="146" name="Picture 3"/>
          <p:cNvPicPr>
            <a:picLocks noChangeAspect="1" noChangeArrowheads="1"/>
          </p:cNvPicPr>
          <p:nvPr/>
        </p:nvPicPr>
        <p:blipFill>
          <a:blip r:embed="rId7" cstate="print"/>
          <a:srcRect/>
          <a:stretch>
            <a:fillRect/>
          </a:stretch>
        </p:blipFill>
        <p:spPr bwMode="auto">
          <a:xfrm>
            <a:off x="433600" y="3787658"/>
            <a:ext cx="576064" cy="671495"/>
          </a:xfrm>
          <a:prstGeom prst="rect">
            <a:avLst/>
          </a:prstGeom>
          <a:noFill/>
          <a:ln w="9525">
            <a:noFill/>
            <a:miter lim="800000"/>
            <a:headEnd/>
            <a:tailEnd/>
          </a:ln>
        </p:spPr>
      </p:pic>
      <p:sp>
        <p:nvSpPr>
          <p:cNvPr id="149" name="Text Box 7"/>
          <p:cNvSpPr txBox="1">
            <a:spLocks noChangeArrowheads="1"/>
          </p:cNvSpPr>
          <p:nvPr/>
        </p:nvSpPr>
        <p:spPr bwMode="auto">
          <a:xfrm>
            <a:off x="586000" y="4435730"/>
            <a:ext cx="279648" cy="369332"/>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sp>
        <p:nvSpPr>
          <p:cNvPr id="151" name="Text Box 7"/>
          <p:cNvSpPr txBox="1">
            <a:spLocks noChangeArrowheads="1"/>
          </p:cNvSpPr>
          <p:nvPr/>
        </p:nvSpPr>
        <p:spPr bwMode="auto">
          <a:xfrm>
            <a:off x="8066448" y="4435730"/>
            <a:ext cx="279648" cy="369332"/>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dirty="0">
                <a:latin typeface="Calibri" pitchFamily="34" charset="0"/>
                <a:ea typeface="Chalkboard" charset="0"/>
                <a:cs typeface="Chalkboard" charset="0"/>
              </a:rPr>
              <a:t>k</a:t>
            </a:r>
            <a:endParaRPr lang="en-US" dirty="0">
              <a:solidFill>
                <a:srgbClr val="0000FF"/>
              </a:solidFill>
              <a:latin typeface="Calibri" pitchFamily="34" charset="0"/>
              <a:ea typeface="Chalkboard" charset="0"/>
              <a:cs typeface="Chalkboard" charset="0"/>
            </a:endParaRPr>
          </a:p>
        </p:txBody>
      </p:sp>
      <p:grpSp>
        <p:nvGrpSpPr>
          <p:cNvPr id="152" name="Group 218"/>
          <p:cNvGrpSpPr/>
          <p:nvPr/>
        </p:nvGrpSpPr>
        <p:grpSpPr>
          <a:xfrm>
            <a:off x="1513720" y="3931674"/>
            <a:ext cx="720080" cy="421595"/>
            <a:chOff x="2051720" y="4653136"/>
            <a:chExt cx="720080" cy="421595"/>
          </a:xfrm>
        </p:grpSpPr>
        <p:sp>
          <p:nvSpPr>
            <p:cNvPr id="153" name="Rectangle 216"/>
            <p:cNvSpPr/>
            <p:nvPr/>
          </p:nvSpPr>
          <p:spPr>
            <a:xfrm>
              <a:off x="2051720" y="465313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154" name="Text Box 7"/>
            <p:cNvSpPr txBox="1">
              <a:spLocks noChangeArrowheads="1"/>
            </p:cNvSpPr>
            <p:nvPr/>
          </p:nvSpPr>
          <p:spPr bwMode="auto">
            <a:xfrm>
              <a:off x="2060104" y="4705399"/>
              <a:ext cx="71169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Enc</a:t>
              </a:r>
              <a:endParaRPr lang="en-US" dirty="0" smtClean="0">
                <a:solidFill>
                  <a:srgbClr val="0000FF"/>
                </a:solidFill>
                <a:latin typeface="Calibri" pitchFamily="34" charset="0"/>
                <a:ea typeface="Chalkboard" charset="0"/>
                <a:cs typeface="Chalkboard" charset="0"/>
              </a:endParaRPr>
            </a:p>
          </p:txBody>
        </p:sp>
      </p:grpSp>
      <p:grpSp>
        <p:nvGrpSpPr>
          <p:cNvPr id="157" name="Group 224"/>
          <p:cNvGrpSpPr/>
          <p:nvPr/>
        </p:nvGrpSpPr>
        <p:grpSpPr>
          <a:xfrm>
            <a:off x="1009664" y="3715650"/>
            <a:ext cx="504056" cy="853643"/>
            <a:chOff x="1259632" y="4365104"/>
            <a:chExt cx="504056" cy="853643"/>
          </a:xfrm>
        </p:grpSpPr>
        <p:cxnSp>
          <p:nvCxnSpPr>
            <p:cNvPr id="158" name="Straight Arrow Connector 220"/>
            <p:cNvCxnSpPr/>
            <p:nvPr/>
          </p:nvCxnSpPr>
          <p:spPr>
            <a:xfrm>
              <a:off x="1259632" y="4653136"/>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221"/>
            <p:cNvCxnSpPr/>
            <p:nvPr/>
          </p:nvCxnSpPr>
          <p:spPr>
            <a:xfrm>
              <a:off x="1259632" y="4869160"/>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0" name="Text Box 7"/>
            <p:cNvSpPr txBox="1">
              <a:spLocks noChangeArrowheads="1"/>
            </p:cNvSpPr>
            <p:nvPr/>
          </p:nvSpPr>
          <p:spPr bwMode="auto">
            <a:xfrm>
              <a:off x="1340024" y="4365104"/>
              <a:ext cx="27964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m</a:t>
              </a:r>
              <a:endParaRPr lang="en-US" dirty="0" smtClean="0">
                <a:solidFill>
                  <a:srgbClr val="0000FF"/>
                </a:solidFill>
                <a:latin typeface="Calibri" pitchFamily="34" charset="0"/>
                <a:ea typeface="Chalkboard" charset="0"/>
                <a:cs typeface="Chalkboard" charset="0"/>
              </a:endParaRPr>
            </a:p>
          </p:txBody>
        </p:sp>
        <p:sp>
          <p:nvSpPr>
            <p:cNvPr id="161" name="Text Box 7"/>
            <p:cNvSpPr txBox="1">
              <a:spLocks noChangeArrowheads="1"/>
            </p:cNvSpPr>
            <p:nvPr/>
          </p:nvSpPr>
          <p:spPr bwMode="auto">
            <a:xfrm>
              <a:off x="1412032" y="4849415"/>
              <a:ext cx="27964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grpSp>
      <p:grpSp>
        <p:nvGrpSpPr>
          <p:cNvPr id="162" name="Group 231"/>
          <p:cNvGrpSpPr/>
          <p:nvPr/>
        </p:nvGrpSpPr>
        <p:grpSpPr>
          <a:xfrm>
            <a:off x="2017776" y="5445224"/>
            <a:ext cx="2160240" cy="523220"/>
            <a:chOff x="1979712" y="1601654"/>
            <a:chExt cx="3240360" cy="627864"/>
          </a:xfrm>
        </p:grpSpPr>
        <p:sp>
          <p:nvSpPr>
            <p:cNvPr id="165" name="Rectangle 232"/>
            <p:cNvSpPr/>
            <p:nvPr/>
          </p:nvSpPr>
          <p:spPr>
            <a:xfrm>
              <a:off x="1979712" y="1772816"/>
              <a:ext cx="324036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latin typeface="Calibri" pitchFamily="34" charset="0"/>
                <a:ea typeface="Chalkboard" charset="0"/>
                <a:cs typeface="Chalkboard" charset="0"/>
              </a:endParaRPr>
            </a:p>
          </p:txBody>
        </p:sp>
        <p:cxnSp>
          <p:nvCxnSpPr>
            <p:cNvPr id="166" name="Straight Connector 233"/>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Text Box 7"/>
            <p:cNvSpPr txBox="1">
              <a:spLocks noChangeArrowheads="1"/>
            </p:cNvSpPr>
            <p:nvPr/>
          </p:nvSpPr>
          <p:spPr bwMode="auto">
            <a:xfrm>
              <a:off x="2462676" y="1601654"/>
              <a:ext cx="1080120"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1</a:t>
              </a:r>
              <a:endParaRPr lang="en-US" sz="2800" baseline="-25000" dirty="0" smtClean="0">
                <a:solidFill>
                  <a:srgbClr val="0000FF"/>
                </a:solidFill>
                <a:latin typeface="Calibri" pitchFamily="34" charset="0"/>
                <a:ea typeface="Chalkboard" charset="0"/>
                <a:cs typeface="Chalkboard" charset="0"/>
              </a:endParaRPr>
            </a:p>
          </p:txBody>
        </p:sp>
        <p:sp>
          <p:nvSpPr>
            <p:cNvPr id="168" name="Text Box 7"/>
            <p:cNvSpPr txBox="1">
              <a:spLocks noChangeArrowheads="1"/>
            </p:cNvSpPr>
            <p:nvPr/>
          </p:nvSpPr>
          <p:spPr bwMode="auto">
            <a:xfrm>
              <a:off x="4082856" y="1601654"/>
              <a:ext cx="972108"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2</a:t>
              </a:r>
              <a:endParaRPr lang="en-US" sz="2800" baseline="-25000" dirty="0" smtClean="0">
                <a:solidFill>
                  <a:srgbClr val="0000FF"/>
                </a:solidFill>
                <a:latin typeface="Calibri" pitchFamily="34" charset="0"/>
                <a:ea typeface="Chalkboard" charset="0"/>
                <a:cs typeface="Chalkboard" charset="0"/>
              </a:endParaRPr>
            </a:p>
          </p:txBody>
        </p:sp>
      </p:grpSp>
      <p:pic>
        <p:nvPicPr>
          <p:cNvPr id="180" name="Picture 4"/>
          <p:cNvPicPr>
            <a:picLocks noChangeAspect="1" noChangeArrowheads="1"/>
          </p:cNvPicPr>
          <p:nvPr/>
        </p:nvPicPr>
        <p:blipFill>
          <a:blip r:embed="rId5" cstate="print"/>
          <a:srcRect/>
          <a:stretch>
            <a:fillRect/>
          </a:stretch>
        </p:blipFill>
        <p:spPr bwMode="auto">
          <a:xfrm>
            <a:off x="2665848" y="4651754"/>
            <a:ext cx="864096" cy="864096"/>
          </a:xfrm>
          <a:prstGeom prst="rect">
            <a:avLst/>
          </a:prstGeom>
          <a:noFill/>
          <a:ln w="9525">
            <a:noFill/>
            <a:miter lim="800000"/>
            <a:headEnd/>
            <a:tailEnd/>
          </a:ln>
        </p:spPr>
      </p:pic>
      <p:grpSp>
        <p:nvGrpSpPr>
          <p:cNvPr id="185" name="Group 96"/>
          <p:cNvGrpSpPr/>
          <p:nvPr/>
        </p:nvGrpSpPr>
        <p:grpSpPr>
          <a:xfrm>
            <a:off x="2017776" y="4147698"/>
            <a:ext cx="792088" cy="864096"/>
            <a:chOff x="2267744" y="4797152"/>
            <a:chExt cx="792088" cy="864096"/>
          </a:xfrm>
        </p:grpSpPr>
        <p:cxnSp>
          <p:nvCxnSpPr>
            <p:cNvPr id="186" name="Straight Arrow Connector 230"/>
            <p:cNvCxnSpPr/>
            <p:nvPr/>
          </p:nvCxnSpPr>
          <p:spPr>
            <a:xfrm>
              <a:off x="2267744" y="4797152"/>
              <a:ext cx="432048" cy="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9" name="Straight Connector 93"/>
            <p:cNvCxnSpPr/>
            <p:nvPr/>
          </p:nvCxnSpPr>
          <p:spPr>
            <a:xfrm>
              <a:off x="2699792" y="4797152"/>
              <a:ext cx="0" cy="8640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Arrow Connector 94"/>
            <p:cNvCxnSpPr/>
            <p:nvPr/>
          </p:nvCxnSpPr>
          <p:spPr>
            <a:xfrm>
              <a:off x="2699792" y="5661248"/>
              <a:ext cx="36004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7" name="Group 103"/>
          <p:cNvGrpSpPr/>
          <p:nvPr/>
        </p:nvGrpSpPr>
        <p:grpSpPr>
          <a:xfrm>
            <a:off x="4178016" y="3931675"/>
            <a:ext cx="2160240" cy="523220"/>
            <a:chOff x="5364088" y="6165305"/>
            <a:chExt cx="2160240" cy="523220"/>
          </a:xfrm>
        </p:grpSpPr>
        <p:grpSp>
          <p:nvGrpSpPr>
            <p:cNvPr id="199" name="Group 231"/>
            <p:cNvGrpSpPr/>
            <p:nvPr/>
          </p:nvGrpSpPr>
          <p:grpSpPr>
            <a:xfrm>
              <a:off x="5364088" y="6165305"/>
              <a:ext cx="2160240" cy="523220"/>
              <a:chOff x="1979712" y="1686406"/>
              <a:chExt cx="3240360" cy="627864"/>
            </a:xfrm>
          </p:grpSpPr>
          <p:sp>
            <p:nvSpPr>
              <p:cNvPr id="201" name="Rectangle 98"/>
              <p:cNvSpPr/>
              <p:nvPr/>
            </p:nvSpPr>
            <p:spPr>
              <a:xfrm>
                <a:off x="1979712" y="1772816"/>
                <a:ext cx="324036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latin typeface="Calibri" pitchFamily="34" charset="0"/>
                  <a:ea typeface="Chalkboard" charset="0"/>
                  <a:cs typeface="Chalkboard" charset="0"/>
                </a:endParaRPr>
              </a:p>
            </p:txBody>
          </p:sp>
          <p:cxnSp>
            <p:nvCxnSpPr>
              <p:cNvPr id="202" name="Straight Connector 99"/>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Text Box 7"/>
              <p:cNvSpPr txBox="1">
                <a:spLocks noChangeArrowheads="1"/>
              </p:cNvSpPr>
              <p:nvPr/>
            </p:nvSpPr>
            <p:spPr bwMode="auto">
              <a:xfrm>
                <a:off x="2519772" y="1686406"/>
                <a:ext cx="1080120"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1</a:t>
                </a:r>
                <a:endParaRPr lang="en-US" sz="2800" baseline="-25000" dirty="0" smtClean="0">
                  <a:solidFill>
                    <a:srgbClr val="0000FF"/>
                  </a:solidFill>
                  <a:latin typeface="Calibri" pitchFamily="34" charset="0"/>
                  <a:ea typeface="Chalkboard" charset="0"/>
                  <a:cs typeface="Chalkboard" charset="0"/>
                </a:endParaRPr>
              </a:p>
            </p:txBody>
          </p:sp>
          <p:sp>
            <p:nvSpPr>
              <p:cNvPr id="204" name="Text Box 7"/>
              <p:cNvSpPr txBox="1">
                <a:spLocks noChangeArrowheads="1"/>
              </p:cNvSpPr>
              <p:nvPr/>
            </p:nvSpPr>
            <p:spPr bwMode="auto">
              <a:xfrm>
                <a:off x="4139952" y="1686406"/>
                <a:ext cx="972108"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2</a:t>
                </a:r>
                <a:endParaRPr lang="en-US" sz="2800" baseline="-25000" dirty="0" smtClean="0">
                  <a:solidFill>
                    <a:srgbClr val="0000FF"/>
                  </a:solidFill>
                  <a:latin typeface="Calibri" pitchFamily="34" charset="0"/>
                  <a:ea typeface="Chalkboard" charset="0"/>
                  <a:cs typeface="Chalkboard" charset="0"/>
                </a:endParaRPr>
              </a:p>
            </p:txBody>
          </p:sp>
        </p:grpSp>
        <p:sp>
          <p:nvSpPr>
            <p:cNvPr id="200" name="Rectangle 102"/>
            <p:cNvSpPr/>
            <p:nvPr/>
          </p:nvSpPr>
          <p:spPr>
            <a:xfrm>
              <a:off x="6156176" y="6237312"/>
              <a:ext cx="144016"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latin typeface="Calibri" pitchFamily="34" charset="0"/>
                <a:ea typeface="Chalkboard" charset="0"/>
                <a:cs typeface="Chalkboard" charset="0"/>
              </a:endParaRPr>
            </a:p>
          </p:txBody>
        </p:sp>
      </p:grpSp>
      <p:grpSp>
        <p:nvGrpSpPr>
          <p:cNvPr id="227" name="Group 110"/>
          <p:cNvGrpSpPr/>
          <p:nvPr/>
        </p:nvGrpSpPr>
        <p:grpSpPr>
          <a:xfrm>
            <a:off x="3457936" y="4147698"/>
            <a:ext cx="720080" cy="864096"/>
            <a:chOff x="3923928" y="4797152"/>
            <a:chExt cx="720080" cy="864096"/>
          </a:xfrm>
        </p:grpSpPr>
        <p:cxnSp>
          <p:nvCxnSpPr>
            <p:cNvPr id="228" name="Straight Arrow Connector 104"/>
            <p:cNvCxnSpPr/>
            <p:nvPr/>
          </p:nvCxnSpPr>
          <p:spPr>
            <a:xfrm>
              <a:off x="4211960" y="4797152"/>
              <a:ext cx="4320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105"/>
            <p:cNvCxnSpPr/>
            <p:nvPr/>
          </p:nvCxnSpPr>
          <p:spPr>
            <a:xfrm>
              <a:off x="3923928" y="5661248"/>
              <a:ext cx="288032" cy="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30" name="Straight Connector 108"/>
            <p:cNvCxnSpPr/>
            <p:nvPr/>
          </p:nvCxnSpPr>
          <p:spPr>
            <a:xfrm>
              <a:off x="4211960" y="4797152"/>
              <a:ext cx="0" cy="8640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2" name="Text Box 7"/>
          <p:cNvSpPr txBox="1">
            <a:spLocks noChangeArrowheads="1"/>
          </p:cNvSpPr>
          <p:nvPr/>
        </p:nvSpPr>
        <p:spPr bwMode="auto">
          <a:xfrm>
            <a:off x="4178016" y="3645024"/>
            <a:ext cx="2376264" cy="369332"/>
          </a:xfrm>
          <a:prstGeom prst="rect">
            <a:avLst/>
          </a:prstGeom>
          <a:solidFill>
            <a:srgbClr val="FFFF00"/>
          </a:solidFill>
          <a:ln w="9525">
            <a:noFill/>
            <a:miter lim="800000"/>
            <a:headEnd/>
            <a:tailEnd/>
          </a:ln>
        </p:spPr>
        <p:txBody>
          <a:bodyPr wrap="square">
            <a:spAutoFit/>
          </a:bodyPr>
          <a:lstStyle/>
          <a:p>
            <a:pPr marL="285750" indent="-285750">
              <a:spcBef>
                <a:spcPct val="50000"/>
              </a:spcBef>
            </a:pPr>
            <a:r>
              <a:rPr lang="en-US" dirty="0" err="1" smtClean="0">
                <a:solidFill>
                  <a:srgbClr val="FF0000"/>
                </a:solidFill>
                <a:latin typeface="Calibri" pitchFamily="34" charset="0"/>
                <a:ea typeface="Chalkboard" charset="0"/>
                <a:cs typeface="Chalkboard" charset="0"/>
                <a:sym typeface="Symbol"/>
              </a:rPr>
              <a:t>i</a:t>
            </a:r>
            <a:r>
              <a:rPr lang="en-US" baseline="30000" dirty="0" err="1" smtClean="0">
                <a:solidFill>
                  <a:srgbClr val="FF0000"/>
                </a:solidFill>
                <a:latin typeface="Calibri" pitchFamily="34" charset="0"/>
                <a:ea typeface="Chalkboard" charset="0"/>
                <a:cs typeface="Chalkboard" charset="0"/>
                <a:sym typeface="Symbol"/>
              </a:rPr>
              <a:t>th</a:t>
            </a:r>
            <a:r>
              <a:rPr lang="en-US" dirty="0" smtClean="0">
                <a:solidFill>
                  <a:srgbClr val="FF0000"/>
                </a:solidFill>
                <a:latin typeface="Calibri" pitchFamily="34" charset="0"/>
                <a:ea typeface="Chalkboard" charset="0"/>
                <a:cs typeface="Chalkboard" charset="0"/>
                <a:sym typeface="Symbol"/>
              </a:rPr>
              <a:t> byte of c</a:t>
            </a:r>
            <a:r>
              <a:rPr lang="en-US" sz="2400" baseline="-25000" dirty="0" smtClean="0">
                <a:solidFill>
                  <a:srgbClr val="FF0000"/>
                </a:solidFill>
                <a:latin typeface="Calibri" pitchFamily="34" charset="0"/>
                <a:ea typeface="Chalkboard" charset="0"/>
                <a:cs typeface="Chalkboard" charset="0"/>
                <a:sym typeface="Symbol"/>
              </a:rPr>
              <a:t>1</a:t>
            </a:r>
            <a:r>
              <a:rPr lang="en-US" dirty="0" smtClean="0">
                <a:solidFill>
                  <a:srgbClr val="FF0000"/>
                </a:solidFill>
                <a:latin typeface="Calibri" pitchFamily="34" charset="0"/>
                <a:ea typeface="Chalkboard" charset="0"/>
                <a:cs typeface="Chalkboard" charset="0"/>
                <a:sym typeface="Symbol"/>
              </a:rPr>
              <a:t> changed</a:t>
            </a:r>
            <a:endParaRPr lang="en-US" baseline="-25000" dirty="0" smtClean="0">
              <a:solidFill>
                <a:srgbClr val="FF0000"/>
              </a:solidFill>
              <a:latin typeface="Calibri" pitchFamily="34" charset="0"/>
              <a:ea typeface="Chalkboard" charset="0"/>
              <a:cs typeface="Chalkboard" charset="0"/>
            </a:endParaRPr>
          </a:p>
        </p:txBody>
      </p:sp>
      <p:grpSp>
        <p:nvGrpSpPr>
          <p:cNvPr id="243" name="Group 218"/>
          <p:cNvGrpSpPr/>
          <p:nvPr/>
        </p:nvGrpSpPr>
        <p:grpSpPr>
          <a:xfrm>
            <a:off x="6770304" y="4003682"/>
            <a:ext cx="648072" cy="421595"/>
            <a:chOff x="2051720" y="4653136"/>
            <a:chExt cx="648072" cy="421595"/>
          </a:xfrm>
        </p:grpSpPr>
        <p:sp>
          <p:nvSpPr>
            <p:cNvPr id="244" name="Rectangle 117"/>
            <p:cNvSpPr/>
            <p:nvPr/>
          </p:nvSpPr>
          <p:spPr>
            <a:xfrm>
              <a:off x="2051720" y="465313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245" name="Text Box 7"/>
            <p:cNvSpPr txBox="1">
              <a:spLocks noChangeArrowheads="1"/>
            </p:cNvSpPr>
            <p:nvPr/>
          </p:nvSpPr>
          <p:spPr bwMode="auto">
            <a:xfrm>
              <a:off x="2060104" y="4705399"/>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Dec</a:t>
              </a:r>
              <a:endParaRPr lang="en-US" dirty="0" smtClean="0">
                <a:solidFill>
                  <a:srgbClr val="0000FF"/>
                </a:solidFill>
                <a:latin typeface="Calibri" pitchFamily="34" charset="0"/>
                <a:ea typeface="Chalkboard" charset="0"/>
                <a:cs typeface="Chalkboard" charset="0"/>
              </a:endParaRPr>
            </a:p>
          </p:txBody>
        </p:sp>
      </p:grpSp>
      <p:cxnSp>
        <p:nvCxnSpPr>
          <p:cNvPr id="246" name="Straight Arrow Connector 122"/>
          <p:cNvCxnSpPr/>
          <p:nvPr/>
        </p:nvCxnSpPr>
        <p:spPr>
          <a:xfrm>
            <a:off x="6338256" y="4219706"/>
            <a:ext cx="4320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135"/>
          <p:cNvCxnSpPr/>
          <p:nvPr/>
        </p:nvCxnSpPr>
        <p:spPr>
          <a:xfrm>
            <a:off x="7274360" y="4219706"/>
            <a:ext cx="576064"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48" name="Rectangle 17"/>
          <p:cNvSpPr/>
          <p:nvPr/>
        </p:nvSpPr>
        <p:spPr>
          <a:xfrm>
            <a:off x="7418376" y="3881152"/>
            <a:ext cx="301686" cy="400110"/>
          </a:xfrm>
          <a:prstGeom prst="rect">
            <a:avLst/>
          </a:prstGeom>
        </p:spPr>
        <p:txBody>
          <a:bodyPr wrap="none">
            <a:spAutoFit/>
          </a:bodyPr>
          <a:lstStyle/>
          <a:p>
            <a:pPr marL="457200" indent="-457200">
              <a:spcBef>
                <a:spcPct val="50000"/>
              </a:spcBef>
            </a:pPr>
            <a:r>
              <a:rPr lang="en-US" sz="2000" dirty="0">
                <a:latin typeface="Calibri" pitchFamily="34" charset="0"/>
                <a:ea typeface="Chalkboard" charset="0"/>
                <a:cs typeface="Chalkboard" charset="0"/>
              </a:rPr>
              <a:t>k</a:t>
            </a:r>
            <a:endParaRPr lang="en-US" sz="2000" dirty="0">
              <a:solidFill>
                <a:srgbClr val="0000FF"/>
              </a:solidFill>
              <a:latin typeface="Calibri" pitchFamily="34" charset="0"/>
              <a:ea typeface="Chalkboard" charset="0"/>
              <a:cs typeface="Chalkboard" charset="0"/>
            </a:endParaRPr>
          </a:p>
        </p:txBody>
      </p:sp>
      <p:grpSp>
        <p:nvGrpSpPr>
          <p:cNvPr id="249" name="Group 166"/>
          <p:cNvGrpSpPr/>
          <p:nvPr/>
        </p:nvGrpSpPr>
        <p:grpSpPr>
          <a:xfrm>
            <a:off x="5834200" y="4579746"/>
            <a:ext cx="2304256" cy="369332"/>
            <a:chOff x="6084168" y="5229200"/>
            <a:chExt cx="2304256" cy="369332"/>
          </a:xfrm>
        </p:grpSpPr>
        <p:cxnSp>
          <p:nvCxnSpPr>
            <p:cNvPr id="250" name="Straight Arrow Connector 119"/>
            <p:cNvCxnSpPr/>
            <p:nvPr/>
          </p:nvCxnSpPr>
          <p:spPr>
            <a:xfrm flipH="1">
              <a:off x="6084168" y="5517232"/>
              <a:ext cx="23042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1" name="Text Box 7"/>
            <p:cNvSpPr txBox="1">
              <a:spLocks noChangeArrowheads="1"/>
            </p:cNvSpPr>
            <p:nvPr/>
          </p:nvSpPr>
          <p:spPr bwMode="auto">
            <a:xfrm>
              <a:off x="6524600" y="5229200"/>
              <a:ext cx="1863824" cy="369332"/>
            </a:xfrm>
            <a:prstGeom prst="rect">
              <a:avLst/>
            </a:prstGeom>
            <a:noFill/>
            <a:ln w="9525">
              <a:noFill/>
              <a:miter lim="800000"/>
              <a:headEnd/>
              <a:tailEnd/>
            </a:ln>
          </p:spPr>
          <p:txBody>
            <a:bodyPr wrap="square">
              <a:spAutoFit/>
            </a:bodyPr>
            <a:lstStyle/>
            <a:p>
              <a:pPr marL="285750" indent="-285750">
                <a:spcBef>
                  <a:spcPct val="50000"/>
                </a:spcBef>
              </a:pPr>
              <a:r>
                <a:rPr lang="en-US" dirty="0" smtClean="0">
                  <a:latin typeface="Calibri" pitchFamily="34" charset="0"/>
                  <a:ea typeface="Chalkboard" charset="0"/>
                  <a:cs typeface="Chalkboard" charset="0"/>
                  <a:sym typeface="Symbol"/>
                </a:rPr>
                <a:t>Failure/Success</a:t>
              </a:r>
              <a:endParaRPr lang="en-US" baseline="-25000" dirty="0" smtClean="0">
                <a:solidFill>
                  <a:srgbClr val="0000FF"/>
                </a:solidFill>
                <a:latin typeface="Calibri" pitchFamily="34" charset="0"/>
                <a:ea typeface="Chalkboard" charset="0"/>
                <a:cs typeface="Chalkboard" charset="0"/>
              </a:endParaRPr>
            </a:p>
          </p:txBody>
        </p:sp>
      </p:grpSp>
      <p:sp>
        <p:nvSpPr>
          <p:cNvPr id="252" name="Text Box 7"/>
          <p:cNvSpPr txBox="1">
            <a:spLocks noChangeArrowheads="1"/>
          </p:cNvSpPr>
          <p:nvPr/>
        </p:nvSpPr>
        <p:spPr bwMode="auto">
          <a:xfrm>
            <a:off x="307975" y="5083802"/>
            <a:ext cx="2477887" cy="369332"/>
          </a:xfrm>
          <a:prstGeom prst="rect">
            <a:avLst/>
          </a:prstGeom>
          <a:noFill/>
          <a:ln w="9525">
            <a:noFill/>
            <a:miter lim="800000"/>
            <a:headEnd/>
            <a:tailEnd/>
          </a:ln>
        </p:spPr>
        <p:txBody>
          <a:bodyPr wrap="square">
            <a:spAutoFit/>
          </a:bodyPr>
          <a:lstStyle/>
          <a:p>
            <a:pPr marL="285750" indent="-285750">
              <a:spcBef>
                <a:spcPct val="50000"/>
              </a:spcBef>
            </a:pPr>
            <a:r>
              <a:rPr lang="en-US" dirty="0">
                <a:latin typeface="Calibri" pitchFamily="34" charset="0"/>
                <a:ea typeface="Chalkboard" charset="0"/>
                <a:cs typeface="Chalkboard" charset="0"/>
                <a:sym typeface="Symbol"/>
              </a:rPr>
              <a:t>b</a:t>
            </a:r>
            <a:r>
              <a:rPr lang="en-US" dirty="0" smtClean="0">
                <a:latin typeface="Calibri" pitchFamily="34" charset="0"/>
                <a:ea typeface="Chalkboard" charset="0"/>
                <a:cs typeface="Chalkboard" charset="0"/>
                <a:sym typeface="Symbol"/>
              </a:rPr>
              <a:t>=L- </a:t>
            </a:r>
            <a:r>
              <a:rPr lang="en-US" dirty="0" err="1" smtClean="0">
                <a:latin typeface="Calibri" pitchFamily="34" charset="0"/>
                <a:ea typeface="Chalkboard" charset="0"/>
                <a:cs typeface="Chalkboard" charset="0"/>
                <a:sym typeface="Symbol"/>
              </a:rPr>
              <a:t>i</a:t>
            </a:r>
            <a:r>
              <a:rPr lang="en-US" dirty="0" smtClean="0">
                <a:latin typeface="Calibri" pitchFamily="34" charset="0"/>
                <a:ea typeface="Chalkboard" charset="0"/>
                <a:cs typeface="Chalkboard" charset="0"/>
                <a:sym typeface="Symbol"/>
              </a:rPr>
              <a:t> + 1 / b &lt; L- </a:t>
            </a:r>
            <a:r>
              <a:rPr lang="en-US" dirty="0" err="1" smtClean="0">
                <a:latin typeface="Calibri" pitchFamily="34" charset="0"/>
                <a:ea typeface="Chalkboard" charset="0"/>
                <a:cs typeface="Chalkboard" charset="0"/>
                <a:sym typeface="Symbol"/>
              </a:rPr>
              <a:t>i</a:t>
            </a:r>
            <a:r>
              <a:rPr lang="en-US" dirty="0" smtClean="0">
                <a:latin typeface="Calibri" pitchFamily="34" charset="0"/>
                <a:ea typeface="Chalkboard" charset="0"/>
                <a:cs typeface="Chalkboard" charset="0"/>
                <a:sym typeface="Symbol"/>
              </a:rPr>
              <a:t> + 1</a:t>
            </a:r>
            <a:endParaRPr lang="en-US" baseline="-25000" dirty="0" smtClean="0">
              <a:solidFill>
                <a:srgbClr val="0000FF"/>
              </a:solidFill>
              <a:latin typeface="Calibri" pitchFamily="34" charset="0"/>
              <a:ea typeface="Chalkboard" charset="0"/>
              <a:cs typeface="Chalkboard" charset="0"/>
            </a:endParaRPr>
          </a:p>
        </p:txBody>
      </p:sp>
      <p:sp>
        <p:nvSpPr>
          <p:cNvPr id="253" name="Text Box 7"/>
          <p:cNvSpPr txBox="1">
            <a:spLocks noChangeArrowheads="1"/>
          </p:cNvSpPr>
          <p:nvPr/>
        </p:nvSpPr>
        <p:spPr bwMode="auto">
          <a:xfrm>
            <a:off x="4620938" y="5216785"/>
            <a:ext cx="4283968" cy="923330"/>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dirty="0" smtClean="0">
                <a:latin typeface="Calibri" pitchFamily="34" charset="0"/>
                <a:ea typeface="Chalkboard" charset="0"/>
                <a:cs typeface="Chalkboard" charset="0"/>
                <a:sym typeface="Symbol"/>
              </a:rPr>
              <a:t>If </a:t>
            </a:r>
            <a:r>
              <a:rPr lang="en-US" dirty="0" err="1" smtClean="0">
                <a:solidFill>
                  <a:srgbClr val="0000FF"/>
                </a:solidFill>
                <a:latin typeface="Calibri" pitchFamily="34" charset="0"/>
                <a:ea typeface="Chalkboard" charset="0"/>
                <a:cs typeface="Chalkboard" charset="0"/>
                <a:sym typeface="Symbol"/>
              </a:rPr>
              <a:t>i</a:t>
            </a:r>
            <a:r>
              <a:rPr lang="en-US" dirty="0" smtClean="0">
                <a:solidFill>
                  <a:srgbClr val="0000FF"/>
                </a:solidFill>
                <a:latin typeface="Calibri" pitchFamily="34" charset="0"/>
                <a:ea typeface="Chalkboard" charset="0"/>
                <a:cs typeface="Chalkboard" charset="0"/>
                <a:sym typeface="Symbol"/>
              </a:rPr>
              <a:t> is the least indexed modified </a:t>
            </a:r>
            <a:r>
              <a:rPr lang="en-US" dirty="0" err="1" smtClean="0">
                <a:solidFill>
                  <a:srgbClr val="0000FF"/>
                </a:solidFill>
                <a:latin typeface="Calibri" pitchFamily="34" charset="0"/>
                <a:ea typeface="Chalkboard" charset="0"/>
                <a:cs typeface="Chalkboard" charset="0"/>
                <a:sym typeface="Symbol"/>
              </a:rPr>
              <a:t>ciphertext</a:t>
            </a:r>
            <a:r>
              <a:rPr lang="en-US" dirty="0" smtClean="0">
                <a:solidFill>
                  <a:srgbClr val="0000FF"/>
                </a:solidFill>
                <a:latin typeface="Calibri" pitchFamily="34" charset="0"/>
                <a:ea typeface="Chalkboard" charset="0"/>
                <a:cs typeface="Chalkboard" charset="0"/>
                <a:sym typeface="Symbol"/>
              </a:rPr>
              <a:t> </a:t>
            </a:r>
            <a:r>
              <a:rPr lang="en-US" dirty="0" smtClean="0">
                <a:latin typeface="Calibri" pitchFamily="34" charset="0"/>
                <a:ea typeface="Chalkboard" charset="0"/>
                <a:cs typeface="Chalkboard" charset="0"/>
                <a:sym typeface="Symbol"/>
              </a:rPr>
              <a:t>corresponding to which “Failure” comes for then </a:t>
            </a:r>
            <a:r>
              <a:rPr lang="en-US" dirty="0" smtClean="0">
                <a:solidFill>
                  <a:srgbClr val="FF0000"/>
                </a:solidFill>
                <a:latin typeface="Calibri" pitchFamily="34" charset="0"/>
                <a:ea typeface="Chalkboard" charset="0"/>
                <a:cs typeface="Chalkboard" charset="0"/>
                <a:sym typeface="Symbol"/>
              </a:rPr>
              <a:t>b = L – </a:t>
            </a:r>
            <a:r>
              <a:rPr lang="en-US" dirty="0" err="1" smtClean="0">
                <a:solidFill>
                  <a:srgbClr val="FF0000"/>
                </a:solidFill>
                <a:latin typeface="Calibri" pitchFamily="34" charset="0"/>
                <a:ea typeface="Chalkboard" charset="0"/>
                <a:cs typeface="Chalkboard" charset="0"/>
                <a:sym typeface="Symbol"/>
              </a:rPr>
              <a:t>i</a:t>
            </a:r>
            <a:r>
              <a:rPr lang="en-US" dirty="0" smtClean="0">
                <a:solidFill>
                  <a:srgbClr val="FF0000"/>
                </a:solidFill>
                <a:latin typeface="Calibri" pitchFamily="34" charset="0"/>
                <a:ea typeface="Chalkboard" charset="0"/>
                <a:cs typeface="Chalkboard" charset="0"/>
                <a:sym typeface="Symbol"/>
              </a:rPr>
              <a:t> + 1 </a:t>
            </a:r>
            <a:r>
              <a:rPr lang="en-US" dirty="0" smtClean="0">
                <a:solidFill>
                  <a:srgbClr val="FF0000"/>
                </a:solidFill>
                <a:latin typeface="Calibri" pitchFamily="34" charset="0"/>
                <a:ea typeface="Chalkboard" charset="0"/>
                <a:cs typeface="Chalkboard" charset="0"/>
                <a:sym typeface="Wingdings"/>
              </a:rPr>
              <a:t></a:t>
            </a:r>
            <a:endParaRPr lang="en-US" baseline="-25000" dirty="0" smtClean="0">
              <a:solidFill>
                <a:srgbClr val="FF0000"/>
              </a:solidFill>
              <a:latin typeface="Calibri" pitchFamily="34" charset="0"/>
              <a:ea typeface="Chalkboard" charset="0"/>
              <a:cs typeface="Chalkboard" charset="0"/>
            </a:endParaRPr>
          </a:p>
        </p:txBody>
      </p:sp>
      <p:sp>
        <p:nvSpPr>
          <p:cNvPr id="254" name="Text Box 7"/>
          <p:cNvSpPr txBox="1">
            <a:spLocks noChangeArrowheads="1"/>
          </p:cNvSpPr>
          <p:nvPr/>
        </p:nvSpPr>
        <p:spPr bwMode="auto">
          <a:xfrm>
            <a:off x="5942212" y="6156012"/>
            <a:ext cx="2962694" cy="369332"/>
          </a:xfrm>
          <a:prstGeom prst="rect">
            <a:avLst/>
          </a:prstGeom>
          <a:solidFill>
            <a:srgbClr val="FFFF00"/>
          </a:solidFill>
          <a:ln w="9525">
            <a:noFill/>
            <a:miter lim="800000"/>
            <a:headEnd/>
            <a:tailEnd/>
          </a:ln>
        </p:spPr>
        <p:txBody>
          <a:bodyPr wrap="square">
            <a:spAutoFit/>
          </a:bodyPr>
          <a:lstStyle/>
          <a:p>
            <a:pPr marL="285750" indent="-285750">
              <a:spcBef>
                <a:spcPct val="50000"/>
              </a:spcBef>
            </a:pPr>
            <a:r>
              <a:rPr lang="en-US" dirty="0">
                <a:solidFill>
                  <a:srgbClr val="FF0000"/>
                </a:solidFill>
                <a:latin typeface="Calibri" pitchFamily="34" charset="0"/>
                <a:ea typeface="Chalkboard" charset="0"/>
                <a:cs typeface="Chalkboard" charset="0"/>
                <a:sym typeface="Symbol"/>
              </a:rPr>
              <a:t>b</a:t>
            </a:r>
            <a:r>
              <a:rPr lang="en-US" dirty="0" smtClean="0">
                <a:solidFill>
                  <a:srgbClr val="FF0000"/>
                </a:solidFill>
                <a:latin typeface="Calibri" pitchFamily="34" charset="0"/>
                <a:ea typeface="Chalkboard" charset="0"/>
                <a:cs typeface="Chalkboard" charset="0"/>
                <a:sym typeface="Symbol"/>
              </a:rPr>
              <a:t> is leaked. |m| is leaked!!</a:t>
            </a:r>
            <a:endParaRPr lang="en-US" baseline="-25000" dirty="0" smtClean="0">
              <a:solidFill>
                <a:srgbClr val="FF0000"/>
              </a:solidFill>
              <a:latin typeface="Calibri" pitchFamily="34" charset="0"/>
              <a:ea typeface="Chalkboard" charset="0"/>
              <a:cs typeface="Chalkboard" charset="0"/>
            </a:endParaRPr>
          </a:p>
        </p:txBody>
      </p:sp>
    </p:spTree>
    <p:extLst>
      <p:ext uri="{BB962C8B-B14F-4D97-AF65-F5344CB8AC3E}">
        <p14:creationId xmlns:p14="http://schemas.microsoft.com/office/powerpoint/2010/main" val="344428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p:bldP spid="25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AutoShape 4"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a typeface="Chalkboard" charset="0"/>
              <a:cs typeface="Chalkboard" charset="0"/>
            </a:endParaRPr>
          </a:p>
        </p:txBody>
      </p:sp>
      <p:sp>
        <p:nvSpPr>
          <p:cNvPr id="2054" name="AutoShape 6"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a typeface="Chalkboard" charset="0"/>
              <a:cs typeface="Chalkboard" charset="0"/>
            </a:endParaRPr>
          </a:p>
        </p:txBody>
      </p:sp>
      <p:sp>
        <p:nvSpPr>
          <p:cNvPr id="2056" name="AutoShape 8" descr="data:image/jpeg;base64,/9j/4AAQSkZJRgABAQAAAQABAAD/2wCEAAkGBxQSEhUUEhQWFhUXFhQZFhgUGBQVFBkYFhQXFxYXFRQYHSggGBolHBUVITEhJSorLi4uFx8zODMsNygtLisBCgoKDg0OGxAQGzQkICUtLywsLCwvLCwsLCwsLCwsLCwsLCwsLCwsLCwsLCwsLCwsLCwsLCwsLCwsLCwsLCwsLP/AABEIAN0A5AMBEQACEQEDEQH/xAAcAAABBQEBAQAAAAAAAAAAAAAAAwQFBgcCAQj/xABQEAABAgMDBQkMBwYEBgMAAAABAgMABBEFEiEGMUFRYQcTInGBkaGx0RYjMkJSU2JykrLB0hQkc4KTosIVM0Nj4fA0VKOzCBd0hJTig8Px/8QAGgEAAgMBAQAAAAAAAAAAAAAAAAQBAwUCBv/EADcRAAIBAgIFCwQDAQEAAwEAAAABAgMEESESFDFRcQUTIjJBUmGRodHwIzOBsRVC4cFiJEOCU//aAAwDAQACEQMRAD8A3CIAIACAAgAIACAAgAIACAAgAIACACPn7blmP30wy39o4hHWYlRbIxMsy33X8SzZuJxBmFCor/JQfC9ZWGoHPAljkBS8ncup+QcKytTzayVONvKUpKic5CzUtr4sNYMdzpSgsZIiM4y2GxWPupWc+hJU9vKz4TbqVApPrAFJG0HmjmMHLYS2ltJ2SypknjRqbl1HUHW73s1rEunNbUCkmS6VA4jEbI4JPYACAAgAIACAAgAIACAAgAIACAAgAIACAAgAIACAAgAIACACp5RbokjKVSXN9cH8Nii1V1KVW6k7CaxbCjKRw5pFHc3SrRnVFNnSl0VIvBJeUONZo2g7CDxxfzEIdZ/P2c6cnsK1lcJ9pNbRnbq1CqZcOlTh42mqNoT6RPOcIOdpx6qI0ZPayky8spw4AAaTo/qY5SqV34EylGnxJiVk0ozYnSTn/pD1KjGmstu8VnUctoupFRQ4jbFjSeTOMSMm7L0t+z2GEqtq09KmMwr9kh1k6iTcVvc648wSaJdSELaB1OtlN5PrA01gZ4pVxNZNFvNp7C/S25zNtALs20W1pzp3ta2ag6rilJPLExu6U8n/AMYOjOIqcqLcs/8AxTJebGdS0BQp9szgnjUDHXN0p7Hgc6U1tLJk/uuSb9A+FS6zpVw2q7HU5htUExXO3ktmZ0qiZfpd9LiQpCkqScQpJCkkbCMDFGGBYKRABAAQAEABAAQAEABAAQAEABAAQAEABAAQAVfK7LqVs8XVq3x6lQy3Qr2FZzIHHjqBi2FKU9hzKSRnP0m17cPA7xKnUVNskaar8N87BwcMwhjCnS25v55FfSkTdnZD2bJJvzB+lKSKqLlEy6aZ+BW7T1iqMyvyvFPRp5vcvf2G6dlJrGWS8SvZU7q7hG8WcEtpzBaEgcjSCOmg4tMc0o16jxqZeC/6/YJulFYRz8X/AMRRWrPUtRcfUpa1GqryipSjrWs4kxr0rTtn5e4hUuOyJIBIA1Acgh3JIWxbZHTlqAYIxOvRya4Uq3SWUBinQbzkMpa0VpOJvA5wfgdEL07mcXnmXToxkssialphLgqk8Y0jjEaFOrGaxQnODhtOZuSS5nwOgjP/AFiKtGNTb5kwqShsE7KteYkFcE3m64pNbh2g50K2jpjEvOT1LrbeySNK3u3Hq7NzNVyXy838d6cN4DhNO4qHFpKdoPNGNOV1avN4rzXujSjGhX2LB+THdp2TZ87UzDG8un+MxwTXWoAUV94Kh235Ywynl6r3FqvJ72wz/ZWnck7Rssl+zXy+znIb4RI9OXxC9VU8LUBG1CvSrLPz/wBM+VOcHgWfJHdWYmCGpsCXdrS8a7yo5qXji2disNscVLdrNZkxmntNGBhcsCAAgAIACAAgAIACAAgAIACAAgA8WoAEk0AxJOAAGckwAZNldukuPufRLJClrUSnfUCqla94Bwp/MOGkYcKGqdFJaUyqU3sR7k5ueMy3frRIffPCDNbyATjVxR/eK1k4bFZ4UvOU4UVgtu5bf8RfQtZVMx7lhlw3LJuuHGguMNUrTRe8lO06sBojD/8Ak3r3R9P9NDClb+L+eRktrWxM2grhm60DggVDY+dW09EbVlyfGC6C/wD0zPuLty63kKSkklsYZ9JOf+kbVKjGns2mdOo57TqamUtiqjxDSeIR1UqxgsWRCm5bCCnJ9TmGZOofHXGbVryqcBuFJQGkUloQAdNrKTUGh1iJUmniiGk9pMyVrA4OYHXoPHqh+ldJ5T8xWdBrOJKFAIxxB5obwxRRjgRczZZSQtklKgagA0IOtKtEI1rPFPR8hmncYbfMseT+XZHepwUNab6B/uI0cY5tMebuuTMMXS8vY2aN7/8A08y/2faKkUWyvA41SQUqHUYzKdSpRl0Xg+3/AFD8oQqxzzPbcsOTtOu+gS81TB5A4KjoDg8biOOoxvWXKqb0Z5P0/G4ybixcelHNepW7Nt6esF0S82guyxwRQ1FNcu4aUppbVTkznYlCFVaUdogm45M2CxrWZm2kvMLC0KzEZwdKVA4pUNIOMKSi4vBlqeI+jkkIACAAgAIACAAgAIACADh51KElSiEpSCVEmgAAqSScwgAxjKfKWZtqY+hWeCJevDVim+AcVunxWtSc501zByEFSWlLaUtuTwRbLHsqWsllQbUku07/ADDlBmzgVwSkaE89TGJf8pylLm6Wb8Oz3Y/b2qw0p7DO8qd0RS1FuSqSSQXlCqj9kk+8ebTFFtyY5S062bfZ7+xbVu0lo08lv9iqytlFRK3iVKJqQTUk61q0mPS0bNLDS8jHqXDfV8yVCQBqA5AIewSQttIyYtIlQbYSVrUaCgJqdSUjwjCVe8jFPR8+wYpW7ltLfk3ublffZ8mpGDSVUI+0cTp2Jzazmjy13yu28KXm/wDiNijZpLp+RP8A/Liz/NL/ABXvmhL+Uue96L2GNVpbv2H/AC5s/wA0v8V75oP5S53+i9idVp7v2H/Lmz/NL/Fe+aD+Uue96L2DVae79nn/AC5s/wA0v8V75oP5S573ovYNVpbv2ITm5tJKQQ2Ftr0LDi10O1KyQR/dRHcOVa6ljLBrgl+jmVnTayyM/tSzJmzl3XU3mieCsVLauI+Ir0T0549HZcoqoug+Ke0y7i0aefmOJSaS4KpPGDnHGI2qdWM10TOnCUdp5OSCXBjgdBGf+ojmrRjUWfmTCpKGwaWdaczZ6qoN5snFKqls/Irb1xjXnJ6n11waNK3u3Hq+RoFhZQszQ4Burpi2rwhrI8obR0R5u4tKlHbs3mzSuIVdm3cWhqcbdaMvOI31hWGNbydRSRjhrGI0Q1Z8oSpNKTy9V7ooubONRYx2/spk7JTVgPiYllb9JuEZ/BUNCHaYJXTwVjPzpj08JwuImNKMqbwNeybt5meYS8wqoOCkml5CtKVjQR05xC04OLwZYniiVjgkIACAAgAIACAAgADABjOXWUbtqzQs6QxbvUWoeC4UnhKURmZR0n7tXKcFTjpyKZScngiSnrXk7Bl/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tNdK2yEjjIrQbYulyXcJY4LzOVd0mWd6aSlBWogJSkqJ0XQKk11UhBQbej2jLaSxIvJ/KdidC94KuBdvBabp4VaGmrA80X3FpUoYafaV060amOiJHK2X+lfRCpQdvXcU0QVFIUBe2gjlwjrUqvNc7hlt8SOfhp6Hae2plQww+3LuX98cuXaJqnhqupqa4YiIpWlSpTdSOxBOtGMlF7Wc2flSw8+5LoKt8bv3ryaJ72oJVwq6zE1LOpCmqj2PDDPeEa8ZScVtQhZ2UcrPqcYQlTiQk37yO9FNaCpOeuiOqlrWt0qjeG7PMiFaFVuKz/RUcpsgVtEvSNSBiWq8NOve1Hwh6Jx480adnypsVTJ7/fcKV7LLGOa3FdkbYB4LvBUMKkECo0KHin+8I9NSu08pefYY9S3wziS5QCNBB5QYb2oW2Mh5yxyk32CUqGIAJBB1oVoMI1rNNdHyGqdzg+l5k5YWW5BDc4DhQBwChH2iR1jm0x5y65M2un5fP0bVve9k/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QvUuG8o+ZMhIA0ADkAh3JC2LbIictepCGAVKJoCATU6kJzqP8AeMJVrtRT0fPsGadu3nIs2TO56pZDs8TjiGgeEftVDN6o59EeZu+VdqpZvf7e/obNGy7+zcaQyhKEhKAEpSKBKQAANQAzRiSk5PF5mgklkhvayu8O/ZOe4Y6pdePFET6rMBbX3gjegeGk77Q1HBpvd7MAc9DHr2vqY6X4/wCmGurs/JoOU1sJbsiXbaXe35ttu9mNxtI32oObEBFPSjHtqDleSlJbHj+XsH61RRoJLty8tpA5Dz30SebTfSpDyUoUUKBSCsBSQSPGSvgnjMN3tN1qDyzTx8vdFFvLQq7do2yvYWu0Zm4CVJVfwwUAhpCiRtAFcNUd2bStoY9q/bZFdN1pYHb1tmbm5JxfhpMuheoqS9W8OMEHjrEKgqNGpFbHi15E85zlSDfh+xlak8tqZnLhoXFvtk6bqnaqA47tOImLaUFOlDHswfoV1JOM5YdpqGQtmol5RBQQougOLWMxJGAGxIw59cYN/WlUrNPLDJI1LanGEFh25lgvQkMFcynyTZnAVfu3qYOJGfYtPjDp2w7a3tSjltju9hetbRqZ7GZxNy8xILuOpqgnA50K2oXoOw80emtL9SWMHit3ajFuLXB4Sye8lJKcQ6KpOOkHOOMRsU6saiyM6dOUHmeT1nIdHCFDoUM47eKIqUY1FmEKrhsI6TnJmQVwDeaJxSa72eTxFbeuMa85PUuuuDNO2vHF9F/g07JXKOVtJlUk/glwYIURfbXoUg6RWhBGY5xiYRtnVtJqEur2P/g3WULiOlHb2r/pH5FWm7Y0+uQmj3lxQuq8UKVg26nUldLqhoI2Gu3UiqkNJbTNi9F4M2qEy4IACAAgAIAKnlrl9LWcLqzvj5FUsoIv45is5m07TjqBgA+fJgvz7y33Ti4oqUo+CNSUjSAKAbBDMKc6uSyXzzKp1I0+I/lm0Nm4yL6/GUcw9ZWj1RDUFGHRgsXv9xaTc1pTyQtMTCGRVxV5Z5zsSNA/vGLJTjSWMnmcRjKplHYM7PkJm0V3WxdbB4SjUNp9ZXjq2DZmzxj3nKCgum/wjRtrRyfR8zTMmslWJIVSL7pFFOq8LaEjxE7Bykx5m5vKlfJ5Ld82mzRt40/F7yevQmXnl+JDAbWgCppxKRUqQsDjKSBHdNpTTe8iSxi0ZRKZMWkGlS4butOKSpYUpmhKaUJUCVAYDNqj0M7y0c+cbxa2ZMyo29fR0cMnwJBzI19b7DK0n6M0kJLgUgVrVxxSU1KhVZuio0CKVf0o05Tj1nnhnwWPZ6lmqzclF9VfGKZR5AlCUKkg4td7hBS0VApUKSTdzEdI1RzbcpKTarYJeCf+k1bPBJ0xzYlkTX7S+kvM3EqBvG82Re3kIOCVE0vAxxXr0dW5qEsWtmT347jqlSqc9pyX63DOcyMdankLl27zG+trwUgXBfBUmhNSBQ0pooIshfwnQam+lg1255bTmVrKNVOKyFZLJN1ybmt/busuh+4uqDRSnQptQANQcK5o5newjShoPFrDFZ7syY20pVJaSyeP+ElkJKTctfYfb71UqbWFIIBrwgAFVorwhhnrrii/nRrYVIPPtWfzIttYVYYxksi334zRw5K4AEJyXQ6godSFoOcKxHHsO2O4TlB6UXgyJRUlg9hnGUORbjBLsqVLQMboxdRxeWOnjjdtOUlJpTyl2Ps/z9GXXsmljHNbiPs23QeC7gfK0co0f3mj0NG7xyn5mNUtsM4k2UgjQQeUEQ7k0LZohZ+wiDfYJSoGoANCDrQrQYRrWia6HkN0rlp4S8xe2crFzbCWp1NX2cGnwAFqQcFNvp06CFDSM2JJWoz5t4MYktJYo2XclyoM5Kb24qrzFEqJzqQf3a9poCknWknTEVoKMsVsYQeKLzFJ2EACE7ONsoU46tKEJFVKWQlIGskwAY1lpuuLdJYswKSDUF8p74r7FBHBHpKFdgzx0k28EQ3hmyhM2WEVdmlVJNTeJUSTiStWdaj/AHWHYW0YLSq+QrKvKT0afmLJeXMYI70yM6syiBoTq/vijvTlV6vRjvOdGNPbnIbzNqoaTvcuBQeNo4xrO0xXO4jBaFLzOo0ZTelUCwWpRSt8npgjH92lD6lK9daUEAbAa7RmjJualw/tRxb7W16Yv9mjRhS/u8FuzNCl8tbObSENu3UJFAlLL4AGwBuMWXJ91J4yWL4r3NFXNFLBP0fsKd3kh58/hTHyRz/G3Pd9Y+5OtUd/o/Y87u5Hz5/Cf+SJ/jrnu+q9w1ujv9H7B3dyPnj+E/8AJB/HXPd9V7hrdHf6P2PO7uR88fwn/kg/jbnu+q9w1ujv9H7Hnd3I+eP4T/yQfx1z3fVe5OtUt/o/Y87upHzx/Cf+SD+OuO76r3I1ujv9H7Hnd1I+eP4T/wAkH8dcd31XuGt0d/o/YO7mS88fwn/kif4647vqvcNbo7/R+x53cSXnj+E/8kH8dcd31XuGt0d/o/Y87t5Lzx/Cf+SI/jrju+q9w1ujv9H7HndvJeeP4T/yRP8AH3Hd9V7hrdHf6P2Du3kvPH8J/wCSD+PuO76r3DW6O/0fsed20l54/hP/ACQfx9x3fVe5Ot0d/o/YO7aS88fwn/kg/j7ju+q9w1ujv9H7HndtJeeP4T/yQfx1x3fVe4a3R3+j9it5Rv2dM1Wh7e3fKDT11R9NNzpGPHD9tG7pdGUcVxWXDMVru3qZp4Pg/YrNn2otk0BCkVzY0401FRzckbVKvKHDcZdSjGfHeWqz59Dwqg46UnwhyatsaVKrGoshCdOUHmE/ZqHhwhjoUPCHaNkRUoxqLMKdWUNhG2NPzVkzAfZooUKVVrva0kglKgMUnAUOg68RGfVozp5PYP06samzabrkXl9K2iLqDvb4FVMuEX8M5QczidoxGkCFy0tkAHzfukT02/aLktNuUQh2jSUghoIVi2sI8ZRSU4kmhJFaR3TjpSSOZy0U2RTs0zKgpaF9zST+pXwEOupToLCGbFVCdbOWSGak1o7NKOOKWxgoji8VPXFLWPTqvgvnYWLLo01+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Ee9zMx5A9tPbBqtXd6oNZp/ENLQsp1gAuAAE0FFA6K6I4qUpw6x3CrGfVJmzMkS60HFOXFKFUpu1FDmvGunZmi+naOUNJvDd/ovUu1Geilx/whGrNcU6WQBfBUCCQPBz4mF1Tk56C2jLqRUdPsHvcxM+QPbT2xZqtXd6or1mnv8AQaWhZTjASXABerSigc2fNxiK6lKUOsdwqxn1STk8knXGg5eSkkVSg1qRoqfFrF0bSco6WJTO7hGWjgRMlZ7jqy2gcMA1BITmNDn01MUQpym8FtL51IxWL2D/ALmJnyB7ae2LdVq7vUq1mnvI+dkFtLCFjhEAgAhWc0GbTFU6coPB7S2E4yWKJKZyemGEb9gLuJuKN9O04c9KxbK3qU1plUbinN6PxjuysogaJewOhYzfeGjjzcUMUbvsn5lVW27YeRYaAjQQRxgj4w5k0KbCs29ZaWaPNKLZChdAJBCtBbUMUkYmM+5oRgtJeQ9QrSk9Fm5bltozszZ6HZpaSVKUG1KQb6m00SFLoQCSoLxpiKGExoqu75k/VDU6gYoIadI8lRq0o8SiU/8AyCADHmHQihAvL0EiqU8Q8ZW04CLIy0dm04kscnsNEyU3OC623Nzq6pdAW20CbykkAhTq84BqOCNGnRGbyldSoRSXWbG7WjGo/BFeyUQETz6KUu78kbLjwFBzdEa/J8sWnvSZm30cI8GTeWLV6VXsKDzLFegmHbpY0mJ2rwqorFk5QhlpLZQVUvYggZ1E/GFaV0oRUcByrbucnJMUnspkuNrRvaheSRWo0jiial2pxccNpELZxkniSuQB7y4P5ledCeyLbHqNeP8AwovesuAhugt4Mq2rHOEn4RxfLJM6sXm0N28rEgAb2rAAeENA4oFepLDA7do29ojaWUqXWlI3si8KVqMMaxzVulODjgdU7ZwkpYk3kKfqx2OK91J+MX2f2/yLXn3PwRu6AOGyfRX1pim960WXWWyQDK9Pmle0OyOtdW4NTe8O69Pmle0OyDXVuDU3vIrKC2RMBICSm7eOJBrUDshe4rqollsL6FHm28zQ5MUbQNSE+6I1YropGVLrMoU7PBqfccIrRahQYeLdjLlU0K7kacKelQUfAkO7BPmle0OyL9dW4p1N7yHt+1fpRRRJTdvDE18KnZC1etzrQxRpc2nizSkJoANQAjXSwyMhvFmcotIMzjrl2ovvCgIGdZx6IyY1VCq5YbzWdNzpKPAle7FPmle0OyGNdW4o1N7xhITP0ifbXSgKgQDjS4ivWmvLFMZc5XT+ZFs4c3Qa+Zl4tNYDLpOYNrJ4rpjSqPCLx3GbBdJYbyo5H5OtzTLxcUpKkqQEKTiQbpJqCaEGqebRHlLy6lQlHD8o9Rb26qxeI3eambPVRYvNE4HEtn1T4itnXD1nfqS6D4pid1ZNdZflHVFWlNS8uzUX1BOOdNcXF/dQkn7sM3FbnGsNhRQpc2nifT0jJoZbQ02LqG0pQgDQlIoBzCFi8QtuzETUu6w54DqFIOsVGBG0GhG0QAYPl7kezIrlJRglbzgJddX4SlOLQ23RIwSkELoBrxJhu3SwciqpuNhtRAQUNp8FtCUgaqDDopHkuVqmlWw3L9mxZxwhjvMPcTvVtPJzXnHP9RvfekkR6LkmeMKb3rDyy/4ZPKMetxxJ+3Wr0u8P5a+gVHVG3WWNOS8DIovCpHiZrLSS3KlCSqmelPiYyIU5T6qNiU4x2sW/Y73mzzp7Y71ep3Tjnqe8sW565++T9mRy3weoQzYvrLgK3y6r4jrL5FWEHU4OlKosvV0EcWT6b4FRZst1SQpKCQcxqnthFUaklikPOrBPBs9csp5IKlIIABJNU5hn0wOhUSxaBVoN4JltyBPeFj+aelCYesuo+Ije9dcBrugj9yftP0RXfdh3Y/2K6myHiAQ2aHanthXmKj7Bp1qaeGJ7+xn/ADZ509sTq9Xu/oOfp7xtNya28FpKag0zY80VzpyhlJYHcJxlsZrDYwHEOqNxbDDZmdpMqdmnggXjvjmApmCjrjHnFzqNI2abUaax3Cf7Hf8ANK/L2wcxV7oc9T3nLMopLzaFpIJW3gdRWBHKhKM0pLtR05JwbW5mqxtmIZOllby1ltJVUlRp6RJjDUZTb0V4m25KCSbFP2Q/5pXNHXMVO6Rz1PeSeRTR+lY+KhdeOoT8TFtovq/gpu5fS/JbMp3bsq8dabvtKCfjD1w8KbEbdY1EcbnbVJUq8p1Z5glP6THiuUpY1UtyPXWKwpt+JaEJQSA4lK0VF9KgFJUmuIIOcUhKlPQmpbhqpHSg4kIbJbsvKJhLNUtLKLqSSQBMJW0U1ONAvHHNhHsY006bkebcsJYG5QuWBABjuVI3/KWWbOIQZcewFv8AxhyGVFlUuui9Wiurq+Mjmw+EeIvJt3En4m7bxwppGNZaje7ZQryt4Ufvd7Pux6HkeeNOD3Nr55mXyhDOS8CxOovJI1gjnFI9S9h56OTxM/yWVQuJ2J6CR8YzrJ4OSNK6WKTLBWNDaJkZkGaPOp9AflXT9UZ9n15IavM4Jkxlqmsqo6loPTT4wxdrGmL2jwqfgjLCc7wjZeHMoxNs/pIsrrpscT5q04PQV1GLKqxg+DOKeU0ebn6u9Oj0x0pHZC1i+i+P/Du9XSXA53QU8Bo+ksc6R2RF8uivnYTYvNi0m53tHqp6hDdPqoqn1mLX46wOSuZTmrjY2daoz7zrxHLbqs0OkaKMwz+yT9ceO13/AHIzrfOvJ8TTq/ZS4FivxoYCZX18O0GxqU30C9GfUzuF+BxZW7L1MLupUdSVHmFY0JPBNmbFYtIoeR4pvh2IHvQhYraaV29hY1O0FdUPPITSzIjIFNXHl+ike0ok9UI2WcpMZvXhGKJXLhykqR5S0DmJV+mLrx/T/JTZr6n4JrIo3JFkAJxClVKQTwlqVnPHHir2eNeR621h9JZks44TnPZzQpjiM4JEZutruvWbMjPvaSTtaW2se+Y9lYy0qXFL9HmrhaNTDxNpBrjFB2ewAY9LcPKpVfFKqckmO2G//o+byr+5dZnFavWV1x4StnVlxf7PQU8oLgZLuvN3JqWcwxbP+m5X9cbvI7wg1uafzyM++WMl4omwqPZnlzPpEXJt1PpODmXUdUZtDKtJcTTqZ0k+BN34fFCNyTN2dWNaXR+YH4Qhb5V2uIzcZ0U+BZMqU1lXdgB5lAw3cr6TFLf7qK5k+53qmpSu34xVaP6YzcLpj+YVVCvVV1GL59VlUdpxufK4Lw2tnoVCljsf4LL3avyK5fDvLf2n6FR3erorj/w5sus+BGSdsNJQgEmoSAcDoERC5pqKTZZOhNybQt+3GvKPsmO9ap7/AEOdXnuIu0JpLzzVw1FUDEEYle3jhStUjUmsPD9l9ODhB4+P6NKrGqZRndhmr7p9fpXGdbfcl+TTrfbiT96HxPAiLJF60QdRV0NkQhHO5+bhueVuW+2l3Zd4/wAtfukQ7WeFOT8BCjHGpFeJT8lxRCz6XUB2wrZ5RY7dbUSU+5RpZ9FXVDNWWEG/Appxxmj3IBvvTqtawPZTX9UL2K6LZ1evpJHO6C7RtpOtSleymn6oL15RQWSzbLxY9n3JdlN5vBpseGmvgiPEV+lUlLHtPXUnhBLB5eAutunjJ5Kn4RTgW4kTuwJrIyCtQeT+VPyx63kp40o8Dz17lUlxNjs9d5ptWtCDzpBiHtORxEEmPWfhlS5tK+mTTDj+x83lS65dJkcNXrK6zHgq33JcWehp9VcDNN2ZircuvUtxPtJCh7hjV5Hec4+AnerJMJCYvNtHykJ57oPbHt4SximeXnHCTXiU60eBPr2qH5mweswj1bn5uHo50CSvRoYipHWMq7PjaV9KCYQjlc/NwzUWNAt9tJrLvD+Wv3SYdrLGnJeDEqOVRPxKbk8vgKHpdYHZC1m+i+I7cLNEotWB4jDb2C6EcgDi8Njf6oRsf7F17/UfZcj6unY6n3Vxbe9RcSqz674FGjMNIIAHNmirzX2jfviO6axkuKOKnVfA1MqjbZiozvJ48NZ2dZjOtM5SNS46qJ29GgKEfkrwp1Z1Bw/mA+MZ9DOu3xGLjKilwLFlK99UdOsU51hMNXD+kxW3X1UVywMGuNSvgPhFdovpjNx1xW2XKMq20HORHVy8KTOaKxmiXyKTSVB8pazzG7+mCzX0iu7f1CJy6N95lvYfzqCfhC1/LBrwRfYxxT8XgaME0FNWEeGe09eth4YAI/deNLPkBtdP5R2x67kn7UeH/Tz199x8TX7KTRloam2xzJEQ9pwOogkx21u9ZUNK0LLf52FNe8IbjnRKn1y8TyaOL9Y9JrHh7qKjXmvFm9ReNOPAou600FSF6g4DzZrjpvI/WIc5KmlXww2plN3F83j4lWsZ/wCrSytSgn32+siPbUX9OD+dqPNVY/Ukvm8hsqhdm0K1pbPMog9Ahe46NZPgX2+dJriOaxoC+BHsKuzrZ9JHSLsITyuEMrOgy8zCaoUNaVDnFIfksU0Z8Xg8SgZPrwV909cIWT2mjcrYTF6HmhVCOQp746PRT0KPbCNn1pF931USmWeMtxLR8R8YvvF9PyKbX7hRIyzSCAB7YorMM/aI6FAxZR+4uJXV6j4GlOqwPEeqNlmQtpnuTx8M7E/GM+y7XwNK57Cavw+KjfIcd9dV6HvKr+mELTryZfd9SKH+UL1ZBJ8vejz0UeqLbh/RKqC+sRtkYNJ5esx1bZUkd1uuxG3XO9ga1DoBMcXb6CXidW66WJZrD4EtLp8qh5wpyLaOVOKF62dSTIe0uHabKc91bGBxHBVfNRGbylPDSfh8/Zocnwx0Vvfz9GmrmQc7bfIFp91QjyGlj2HpdFrtEFrT5NOImnTWIxROe8id2EVRZrAzltZI2r3pI6ax7Hk5aNFcF+jzl08aj4s2ptFABqAHNFIHUBJje7F9XtKRmswokn/t3gtXQ6IboZwaKp7UzQLZTRyozKAI5qfCPH8pw0a7e/Bm1aSxplR3QpW/Z0xh4KUr/DWlf6Y45PxVxFk3ODptGY2U99RUfNuBXsrQ58Y9vSl9B+D/AO4nnKi+svFf4eZcJ4TSh5KxzEEdcF7tTJtNjRyldcYcTxRU0R00qkw2ra2eZcI3GVVPh+xmnnTa+bDQgcY0jNM7ssXXFp1VHsqpGbadGbRpV84pkreh/EWwOMjFUfcHoHoWIRtfuS+dpbdfbRM5Xf4VXrI98D4wxd/af4KLb7iKFGUaYQASGT4+stev1An4RbQ+7EqrfbkaDOKo2s+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RMpYJsYZaD6RlBKMDM0ZcEeqovr/JSPa0lo0W/m48xJ6UzZYULQgAzrdys3fJFDoGLLqSfUcBQoe0WzyQxbSwlgV1FkPcn5/wCk2dKP1qoI3tZ9NvgKPKUE8ojC5botNTXDzzRoWE8cYsb2/L77LPoPjsup9pBEYlCbjVjLc0PzWMWjFsnlX5WZR6F72kK+WPe0c6c4nmq2U4SF8oV75Ky7mng15UY9Iibh6VKMjmgtGrJDWWXVCeIdUM0njBcDmawkxlaqqFJ4+ggwrd5STLqGxo0JK60MaKM1rMoZF2adHpudKqxnUsq7XE0pZ0l+B7eh4XOckzSZWPQX76YRtvvP8/stuftL8E9lQKyrn3OhxMNXK+kxa2+4igxkmoEAElk2PrTXGroQoxdb/dRTcfbZeLTXRlw/y1+6Y1KnUfAzqfXXEpNj+CrjHVCln1WPV9qHU2rgK9U9UMVXhB8CqHWR5ILuyEwfKWE84QPiYSp5UJPxw/RbPOtHgPMs1UQwn1jzJSPjHd4+hFfNhXarpSYg0aJA1AdUORWCRxLN4jCeF55tOspHtKpCVznUSGKWUGy1sOXp5foMpTyqVe6iIZi8a78EKNYUV4sYZCJvzrzmi64eVbgI6Kx5vlWXQ4v/AE3uTo9LgjQowDYJbJhkuTCKnBFVmuzN0kQ7Yw06y8MxW7lo0n4la3Nvr1tTU7nQjfFIP2h3pn/SC49ZV6FNRMGGcmzZoTLQgAYW9ZomZZ5hWZxtSeIkYHkNDyR1F6LTIaxWBlu45OkompBzBxCi4hJzhQIQ6kcSko9oxPKdDnqTw7f3tQW1TQniW+gOePELBZs3ni9hheTbdx19nUlafYUU/GPf2UtLHxR5q7WGD3M5Cr1nbUL/AF9i46WdtwOdlfiM5JXAHL1xfbv6aOauUmJWniBy/wB9EU3mxM7t3my8yDl5ps60IPOkQ9B4xQjNYSaKdagpOL9brQD8YQ2XPzcPLOgmLVh4oDJo0mzxOddfhCNHK4f5Lq32UWPKAVl3fV6iDDdx9qQrQ+4jP4yDUCACVyXH1lGwLP5FD4wxa/dRRcfbZbraV9Xd+zV1Ro1vty4MRor6i4lOsw8E8fwEK2nVY3X2oVnV97VydYi24eFNnNLro7WaSKE+W8eYV+IEKbKC8WWf/c3uQ5y0VVbQ1JPSQPhHd5nKKOLTY2J3oeKhvJC9ONjUpP5Re+EIy6VwkXvKiyYsd+rs47qPQm/ToSItoy6VSRTVXRhEeblgu7+qgIIaTRQqMLx4xnGakeY5Tnhox4m/YwxbZellJzVSecc+cdMZORpZoWtOd+h2XMv1o493lrXVVUkji4Z+5G7yPQx6T7f0v9MnlGrno7v2x7uK2PvMhvpFFPrKx6ieAjkNFK+9GrcSxnhuM+msEaBFBYEABABi2XDarKthqeQDvTxvrA04BEwjjIIWNalHVDlL6lPRKpdGWJoNooF4LQQUOALSRmIUK4c9eWPG8o2/NVnuefubdrU04YbjC3kbzar6ThVx38/fBz1HPHp+SqmlGD3oxr+OGlxI+UcCWJpB0Kw4yaDpSIbg0qdRMpksZwaIhqaKRTDliqnXlBYIulTUnizx6ZKsDTkiKld1MmEKai8UXiwXQqXbpoSEnjTh8I07d400ZtdYVGVjKF4fSVEaLteMJFYQrz0azkuweoRxpYMZ/tA7P75YnXJbkTzCHeT8wBMpUTS9eGyqhh00545oVMa2k+0ivD6eCLRb7oTLuV0poNpOAh+4aVN4iVBN1FgUKsZBqBeGuDECVyYdCZhNdIUBxkYdkMWskqiKbiLcGWfKJ4Jl110i6NpJ/wD2H7lpU2JW6bqIpbE3cFMM8Z9O4dNYJD86Wk8T16cvCmEFS4c1o4EQpaLxHjroLUqgaFOXhtLgp0E88DknCEfm0hJqUm/mQtlY8DMYeKlIPHUqp0iO7uX1eBzbR+nxGH7S2Dnidce4nV/EXsWaAf3xWFEuEcdw0EcUqmNXTfiTUh9PRXgPLIcuycwo51G7ylNP1R3ReFGbOKqxqxSLXubyhEqtehTquOiUpGI1VrjHmeU3jUS3I3bHKHFltlZcuLShOdRAHbGfTg5yUV2js5qEXJkNuhrM7Py1ly54LRShRGhxQq4s67jePGVCPZ21ONGlkeaqzdSeZssnLJabQ2gUQhKUpGpKRQDmELt4ssFogAgAIAK3ugZOfT5NbQA31PDZJ8tINBXQFAlP3ospT0JYnMo4o+eLPtCdcUJduYeTdvBKFOuISgIzpu+LTNSkFSgq1TRaT4kc7zUdLYOJjJqccVfWoKXhwlOEqNM3CIi2NjOKwikuBTK8py24iEvkvMuKN8XATVSlKSeWiTiY6ja1ZPPIJXVKKyzL1IySGm0tpGCRTHOdZO0mNKEFCKijMnNyk5M9nJRDqFIWOCoUNM/GDrglBSWDCM3F4opqsnJtkkMrqk6Uqu+0k5jxRn6vWg2oPI0NZpTWMlmTGTeTu8EuOkKcIoAMQmufE5ydcMW9vodKW0XuLjT6MdhP3RqENYCuJCZRZPCYopBCXAKY+CoaAqmbj2wtXt1UzW0ZoXDp5PYQjWSsw4QHnAEjTeUs09EHDnhdWtWWU3lxxGXdU45xWfkXGVlUNoShAolIoP6nSYfjBRWCM+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P+l0L7+sZFyyDyqLMjNzswvfHUOBpgEJFVrbCgKJA2k7AqKKFnTVXSgsMi+rczcNGTJzcXsBR3y0H6lbpWlsqzkFVXXPvKFOJJ1w/cT/ohWnHtZqkKloQAEABAAQAfOM3hbk39tMQ1afd/AtdfbLHejWMvAL0QGAXoAwPL0SGAXoCcDy9AGAX4gMAvQBgF6AMDy/AGAX4MQwC9BiGB5egJwC9AGAXoAwPL8AYBegA8vQAF6AAvQAN7RxacGtC/dMcVM4s6h1kVjIDJ9y0H0y4Kg0Fb46RW6lNACRovqCQkdgMZdKahFs1px0mfTcpLJaQltCQlCEhKUjMEpFABsoIobxzZ0KxBIQAEAGY7vM861Ky5accbJmKEtrWgkb04aEpINKgRIGXy0vaK0JWmceopIUKzMxWhFRXGGY2k5JNYC8rmEXgxxY1ivtzG+urSokKvG8payVDOSoY8ZMX0LacJ6TKK1eE4YIlbctT6O1fABN4AAmgxqeoGGK9Xm46RTRpc5LArvdi6fBbR+Y9RhPXZvYhrU47z3unmjmaTyIcPxg1qq/6+jDVqW/1R6LdnTma/0nPiYNYrvs9GRzFBbX6nX7SnzmbP4dOsx1ztw+z0Dm7ddvqeiZtE+LTkaHWYNK53fojRtt/7PQbROz8GJ/8Akv4g/wDj/MToM2if4gHK38EwaNzv/RGlb7v2e/Q7QOd5POPgiDm7nvfPINO37vzzOhZ09pmE85+SJ5q473zyI5yh3fnmdCy5vTNc17+kTzNbvkc7S7h1+yZn/Nq5j80TzFbvhz1LuHosZ/TOL5En54lUKnf+eYc/T7nzyOhYrumbd5MPjE8xPvsjn49xHf7GX/mn+cROry77I55dxHQsc/5mY9odkGrvvsOeXdR0myT/AJiY9sfLHSo/+n5kc7/5Qomz6fxnvb/pE81/6Zzzn/lCiZSn8V32gfhHXN+LI0/BCiWyPHXy3eyJ0fE5b8Dt3FJGsEY7RSJaywBbcSqydizjNd6fLdaXt6ddbrStK3QK0qc+sxm6nU8B/WoCFsTc9LpqucfxCqXZh85hpqdsVVaMqe0sp1Y1Nh9SWcatNk4m4jPn8ERSWjiABha1sy8qkKmXm2UqNElxQQCaVoCdNIAMl3bsopWalpdMtMNPKS/eUG1pWQnelipAzCpA5YkCGsdX1dn7Jv3BGzR+2uBk1V03xHd6LCvA8VQ5xXjgwxJWQVicAAuU0xAYHBmE6VDnEGkidF7hMzzYzrR7Se2OdOO8NCW44Nptedb9tPbEc7DevNE83Pczg2uz51v2hEOtTX9l5k81Pus5NssedRziI5+n3kTzNTus5NtsedT0waxS7yJ5ie45NvMedHMrsiNZpbw5ipuOTlAx5wcyuyDWaW8nmKm48OUMv5f5V9kRrNLeGr1Nxz3Ry/ln2VdkGtUt5Or1dx4cpJfyz7KuyI1ulvDVqu487pZfyz7KuyI1ylv9CdWq7vU87ppfyz7KuyDXKW/0ZGrVN3qdDKJg+Mr2F9kTrdL4mGrVPjR2LcaPl/hudkTrMPHyZHMT8PNHQthv0/w3PliVXg9/kznmZeHmhRNpIPl/hu/LHXOx+J+xHNS+NCqZpJ18qVjrEdKaZGgxS9HWJzgVnLYVS2NjnUmEb3+o5adpqUru0ySG0pLMzwUJBolrxUgGnfNkIDpp0o+HEIWK0WlKhXPRQBFeeIAyz/iG/wANK/8AUK/2VxIGbymTbakJUVLqpKSaFNMRXVGhCzhKKbbEp3UlJrAXtgPNoaRL36AXTdFTRIAFTTDTHddTjFKnicUdCTbmRRYnVaXfbCf1CFtG4e/zL9Kgt3kdCyJs51H7zhPUTBq9d9vqHPUl2egdzj5zrRyqWf0xOqVd6837BrNNdnovc6TkorStHICYnUZdrRDu1uFE5J63RyI/9olWP/r0I1vw9RVOSqdLh5EgfGOtSW851t7jsZLN6Vr/ACj4R1qUd7I1uW4UTkyz5SzyjsjpWcPEjWp+B2MnGNSj94/CJ1Smc6zUO02BL+QfaV2xOq0t3qw1ipvOxYjA/hjnV2x1q9Pcc8/U3nYsljzSeuDmKfdDnp7zsWcz5pHsiJ5mn3URzs950JNofw2/ZT2R1zcNyI5yW87DCBmQn2R2ROjHcRpS3nYCdQ5hE4IjFnoVBkB7vkSQeb5EBgeX4AwC/AGAX4CcDy/AGAjMS6HKX0hVM1RWlc8cyhGXWWJ1GUo7GVzKqWQhKLiUprfrQUrgIRuoRjhorAbtpylji8T6fsP/AAzH2LXuCEhozX/iG/w0r/1Cv9lcSBTbOV3pv1E+6I2aXUXBGVU67HF+LMTg8vwYgF+IAL0BOB4VwYoNFiSptIzqSOMiOdOK7SdCW4SVabQ/iI9oRy61Nf2R1zU9wmq2WfODkqYjWKe8nmJ7hJVvMjx+ZKuyOXdU951q89xwcoWdavZPxjnW6ZOrTE1ZSt+Ss8ie2Id5DczrVZCZymR5C/y9sc67HcydVe84VlQnzZ5VAfCI1z/yTq3iJHKv+WPb/wDWI1t9355Bqy7x4MqCczaT94n4RDvJL+p0rVbzsW86czXQsxw75+HmTqi8T0WvMnAMEnUG3SeYRGvt5LD5+SdTXidOT84kFSpZaUjOpTL6UjjUcBHWt1NwatAad0D3kp9lWnNpg1mru9GGr095IBVo/wCTf/8AGmOyOdbqeHz8hq0PECu0NMm9/wCNMdkTrlTwDVoeJwZqeGeUd5ZeYETrk9y+fkNVhvODakyPCl1DjbeT1xOuz3IjVY7xFeUxSaKQAdRUUnpETrr7pzqi3nbeVCT4nsqB+AjtXq7YkO0fYxlb1pJeSm6FC7ereppA1HZFFxWjUSwLaNJwxxPqiw/8Mx9i17ghUvKHu7WU4/JsqaQtxTb4JS2lS1XVNrTW6kE57vPEgZXKyNpkBKJOYoAACZZ4YDDwlJpDCuqiWCKXQg3ix4nJm2l5pV0cYYT7xiHc1d/6JVCG4dM5AW0vO2Ues8wPcUY55+p3ieahuHDe5Ra6vCcaT60w6fdQY5dWb7X5nShFdg7b3F55XhzTI4i8vrAjlye8nBDlrcMdPhzqORlR6S4I5JHzW4W3404v7rSE9ajAA7a3D5QeFMzJ/BA9yACKt/cTKaqkn738t+gPI4kU5CBxxZBw/scvHsKW5YK5BR+n2ctxGtS3m0/dfZUUchqYY5qnJdFnGnJbSyWXOZPLA3yUeYOsreeTzhaj+URRVs5y2PDh/qO4VorasSwyth2G7TenpOpzJcuJV7KyD0Rn1LG62xqP5wGoXNHtgiWYyClji0zJq2pQ2em6YTnaXuznMfyy9XFv3fRDhGRd3wWWBxJSP0xS7K7fb6stVzQXZ6CoyWUkYhlI15v0wLk64e1rzYa5RXZ6DWZZlWf389LN7L6L3ICoHoi6HI9SW1+SK5coQWxEXN5YWSz/ABHZhQ0NpUE+0bo6Ydp8iwXWz4v2F58ozewiTumTDxLdmSIBzVuqfc4ylAATxkkRo07GjSWOS9PUUncTnteJ2xkDaloKC7RmS2nPdUoLUPVZRRtB259kWutTh1UcaDe0v+TOQsnI0U23fdH8V2i3Pu6EfdAiidWUtpYoJFmio6CAAgAIAOVoBwIB4wDAAwmrBlXRRyWYWPTabV1iACFntzezHRRUm0n7K8z/ALZEAFnlmQhCUJ8FKQkacEigx5IAFIACAAgAIACAAgAIACAAgAIAPCIAIC1MiZCYqXJVu8c6kDe1+0ihiyNWa2M5cUyszu45JL/duPtbApK0/nST0xYrmS2nLpohJvcRSMUTdKeUwFHnDiYsV0+1epHNkcrcycTh9NP4Sh/90Tz63fPIjQe8dyu4xvvCXOA/9vU85dgdzhsQc34k1J7i0qmm+Pvq2J3tAP5SemK3dS3HSppFgs7c4s5nESyVnW8VO/lUbvRFbrzfadaCLTLy6G0hLaUoSMwSAlI4gMIreZ0KRABAAQAEABAAQAEABAAQAEA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a typeface="Chalkboard" charset="0"/>
              <a:cs typeface="Chalkboard" charset="0"/>
            </a:endParaRPr>
          </a:p>
        </p:txBody>
      </p:sp>
      <p:sp>
        <p:nvSpPr>
          <p:cNvPr id="114" name="Rectangle 2"/>
          <p:cNvSpPr txBox="1">
            <a:spLocks noChangeArrowheads="1"/>
          </p:cNvSpPr>
          <p:nvPr/>
        </p:nvSpPr>
        <p:spPr>
          <a:xfrm>
            <a:off x="467544" y="-27384"/>
            <a:ext cx="8136904" cy="504056"/>
          </a:xfrm>
          <a:prstGeom prst="rect">
            <a:avLst/>
          </a:prstGeom>
        </p:spPr>
        <p:txBody>
          <a:bodyPr/>
          <a:lstStyle/>
          <a:p>
            <a:pPr algn="ctr">
              <a:defRPr/>
            </a:pPr>
            <a:r>
              <a:rPr lang="en-US" sz="4000" kern="0" dirty="0" smtClean="0">
                <a:solidFill>
                  <a:srgbClr val="009900"/>
                </a:solidFill>
                <a:latin typeface="Calibri" pitchFamily="34" charset="0"/>
                <a:ea typeface="Chalkboard" charset="0"/>
                <a:cs typeface="Chalkboard" charset="0"/>
              </a:rPr>
              <a:t>Padding Oracle Attack on CBC Mode </a:t>
            </a:r>
            <a:endParaRPr lang="en-US" sz="4000" kern="0" dirty="0">
              <a:solidFill>
                <a:srgbClr val="009900"/>
              </a:solidFill>
              <a:latin typeface="Calibri" pitchFamily="34" charset="0"/>
              <a:ea typeface="Chalkboard" charset="0"/>
              <a:cs typeface="Chalkboard" charset="0"/>
            </a:endParaRPr>
          </a:p>
        </p:txBody>
      </p:sp>
      <p:sp>
        <p:nvSpPr>
          <p:cNvPr id="139" name="日期占位符 1"/>
          <p:cNvSpPr>
            <a:spLocks noGrp="1"/>
          </p:cNvSpPr>
          <p:nvPr>
            <p:ph type="dt" sz="half" idx="10"/>
          </p:nvPr>
        </p:nvSpPr>
        <p:spPr/>
        <p:txBody>
          <a:bodyPr/>
          <a:lstStyle/>
          <a:p>
            <a:pPr>
              <a:defRPr/>
            </a:pPr>
            <a:r>
              <a:rPr lang="en-US" altLang="zh-CN" sz="1100" smtClean="0">
                <a:solidFill>
                  <a:schemeClr val="bg1">
                    <a:lumMod val="50000"/>
                  </a:schemeClr>
                </a:solidFill>
              </a:rPr>
              <a:t>Thur, 11/10/2018</a:t>
            </a:r>
            <a:endParaRPr lang="en-US" sz="1100" dirty="0">
              <a:solidFill>
                <a:schemeClr val="bg1">
                  <a:lumMod val="50000"/>
                </a:schemeClr>
              </a:solidFill>
            </a:endParaRPr>
          </a:p>
        </p:txBody>
      </p:sp>
      <p:sp>
        <p:nvSpPr>
          <p:cNvPr id="140" name="页脚占位符 2"/>
          <p:cNvSpPr>
            <a:spLocks noGrp="1"/>
          </p:cNvSpPr>
          <p:nvPr>
            <p:ph type="ftr" sz="quarter" idx="11"/>
          </p:nvPr>
        </p:nvSpPr>
        <p:spPr/>
        <p:txBody>
          <a:bodyPr/>
          <a:lstStyle/>
          <a:p>
            <a:pPr>
              <a:defRPr/>
            </a:pPr>
            <a:r>
              <a:rPr lang="en-US" sz="1100" smtClean="0">
                <a:solidFill>
                  <a:schemeClr val="bg1">
                    <a:lumMod val="50000"/>
                  </a:schemeClr>
                </a:solidFill>
              </a:rPr>
              <a:t>S8101034Q-Modern Cryptography-Lect9</a:t>
            </a:r>
            <a:endParaRPr lang="en-US" sz="1100" dirty="0">
              <a:solidFill>
                <a:schemeClr val="bg1">
                  <a:lumMod val="50000"/>
                </a:schemeClr>
              </a:solidFill>
            </a:endParaRPr>
          </a:p>
        </p:txBody>
      </p:sp>
      <p:sp>
        <p:nvSpPr>
          <p:cNvPr id="143" name="灯片编号占位符 3"/>
          <p:cNvSpPr>
            <a:spLocks noGrp="1"/>
          </p:cNvSpPr>
          <p:nvPr>
            <p:ph type="sldNum" sz="quarter" idx="12"/>
          </p:nvPr>
        </p:nvSpPr>
        <p:spPr/>
        <p:txBody>
          <a:bodyPr/>
          <a:lstStyle/>
          <a:p>
            <a:pPr>
              <a:defRPr/>
            </a:pPr>
            <a:r>
              <a:rPr lang="en-US" sz="1100" dirty="0" smtClean="0">
                <a:solidFill>
                  <a:schemeClr val="bg1">
                    <a:lumMod val="50000"/>
                  </a:schemeClr>
                </a:solidFill>
              </a:rPr>
              <a:t>14</a:t>
            </a:r>
            <a:endParaRPr lang="en-US" sz="1100" dirty="0">
              <a:solidFill>
                <a:schemeClr val="bg1">
                  <a:lumMod val="50000"/>
                </a:schemeClr>
              </a:solidFill>
            </a:endParaRPr>
          </a:p>
        </p:txBody>
      </p:sp>
      <p:pic>
        <p:nvPicPr>
          <p:cNvPr id="107" name="Picture 2"/>
          <p:cNvPicPr>
            <a:picLocks noChangeAspect="1" noChangeArrowheads="1"/>
          </p:cNvPicPr>
          <p:nvPr/>
        </p:nvPicPr>
        <p:blipFill>
          <a:blip r:embed="rId3" cstate="print"/>
          <a:srcRect/>
          <a:stretch>
            <a:fillRect/>
          </a:stretch>
        </p:blipFill>
        <p:spPr bwMode="auto">
          <a:xfrm>
            <a:off x="7953771" y="836712"/>
            <a:ext cx="576064" cy="648072"/>
          </a:xfrm>
          <a:prstGeom prst="rect">
            <a:avLst/>
          </a:prstGeom>
          <a:noFill/>
          <a:ln w="9525">
            <a:noFill/>
            <a:miter lim="800000"/>
            <a:headEnd/>
            <a:tailEnd/>
          </a:ln>
        </p:spPr>
      </p:pic>
      <p:pic>
        <p:nvPicPr>
          <p:cNvPr id="108" name="Picture 3"/>
          <p:cNvPicPr>
            <a:picLocks noChangeAspect="1" noChangeArrowheads="1"/>
          </p:cNvPicPr>
          <p:nvPr/>
        </p:nvPicPr>
        <p:blipFill>
          <a:blip r:embed="rId4" cstate="print"/>
          <a:srcRect/>
          <a:stretch>
            <a:fillRect/>
          </a:stretch>
        </p:blipFill>
        <p:spPr bwMode="auto">
          <a:xfrm>
            <a:off x="464939" y="836712"/>
            <a:ext cx="576064" cy="671495"/>
          </a:xfrm>
          <a:prstGeom prst="rect">
            <a:avLst/>
          </a:prstGeom>
          <a:noFill/>
          <a:ln w="9525">
            <a:noFill/>
            <a:miter lim="800000"/>
            <a:headEnd/>
            <a:tailEnd/>
          </a:ln>
        </p:spPr>
      </p:pic>
      <p:sp>
        <p:nvSpPr>
          <p:cNvPr id="110" name="Text Box 7"/>
          <p:cNvSpPr txBox="1">
            <a:spLocks noChangeArrowheads="1"/>
          </p:cNvSpPr>
          <p:nvPr/>
        </p:nvSpPr>
        <p:spPr bwMode="auto">
          <a:xfrm>
            <a:off x="617339" y="1484784"/>
            <a:ext cx="279648" cy="369332"/>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sp>
        <p:nvSpPr>
          <p:cNvPr id="113" name="Text Box 7"/>
          <p:cNvSpPr txBox="1">
            <a:spLocks noChangeArrowheads="1"/>
          </p:cNvSpPr>
          <p:nvPr/>
        </p:nvSpPr>
        <p:spPr bwMode="auto">
          <a:xfrm>
            <a:off x="8097787" y="1484784"/>
            <a:ext cx="279648" cy="369332"/>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dirty="0">
                <a:latin typeface="Calibri" pitchFamily="34" charset="0"/>
                <a:ea typeface="Chalkboard" charset="0"/>
                <a:cs typeface="Chalkboard" charset="0"/>
              </a:rPr>
              <a:t>k</a:t>
            </a:r>
            <a:endParaRPr lang="en-US" dirty="0">
              <a:solidFill>
                <a:srgbClr val="0000FF"/>
              </a:solidFill>
              <a:latin typeface="Calibri" pitchFamily="34" charset="0"/>
              <a:ea typeface="Chalkboard" charset="0"/>
              <a:cs typeface="Chalkboard" charset="0"/>
            </a:endParaRPr>
          </a:p>
        </p:txBody>
      </p:sp>
      <p:grpSp>
        <p:nvGrpSpPr>
          <p:cNvPr id="115" name="Group 218"/>
          <p:cNvGrpSpPr/>
          <p:nvPr/>
        </p:nvGrpSpPr>
        <p:grpSpPr>
          <a:xfrm>
            <a:off x="1545059" y="980728"/>
            <a:ext cx="578668" cy="421595"/>
            <a:chOff x="2051720" y="4653136"/>
            <a:chExt cx="578668" cy="421595"/>
          </a:xfrm>
        </p:grpSpPr>
        <p:sp>
          <p:nvSpPr>
            <p:cNvPr id="124" name="Rectangle 216"/>
            <p:cNvSpPr/>
            <p:nvPr/>
          </p:nvSpPr>
          <p:spPr>
            <a:xfrm>
              <a:off x="2051720" y="465313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125" name="Text Box 7"/>
            <p:cNvSpPr txBox="1">
              <a:spLocks noChangeArrowheads="1"/>
            </p:cNvSpPr>
            <p:nvPr/>
          </p:nvSpPr>
          <p:spPr bwMode="auto">
            <a:xfrm>
              <a:off x="2060103" y="4705399"/>
              <a:ext cx="570285"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Enc</a:t>
              </a:r>
              <a:endParaRPr lang="en-US" dirty="0" smtClean="0">
                <a:solidFill>
                  <a:srgbClr val="0000FF"/>
                </a:solidFill>
                <a:latin typeface="Calibri" pitchFamily="34" charset="0"/>
                <a:ea typeface="Chalkboard" charset="0"/>
                <a:cs typeface="Chalkboard" charset="0"/>
              </a:endParaRPr>
            </a:p>
          </p:txBody>
        </p:sp>
      </p:grpSp>
      <p:grpSp>
        <p:nvGrpSpPr>
          <p:cNvPr id="126" name="Group 224"/>
          <p:cNvGrpSpPr/>
          <p:nvPr/>
        </p:nvGrpSpPr>
        <p:grpSpPr>
          <a:xfrm>
            <a:off x="1041003" y="764704"/>
            <a:ext cx="504056" cy="853643"/>
            <a:chOff x="1259632" y="4365104"/>
            <a:chExt cx="504056" cy="853643"/>
          </a:xfrm>
        </p:grpSpPr>
        <p:cxnSp>
          <p:nvCxnSpPr>
            <p:cNvPr id="127" name="Straight Arrow Connector 220"/>
            <p:cNvCxnSpPr/>
            <p:nvPr/>
          </p:nvCxnSpPr>
          <p:spPr>
            <a:xfrm>
              <a:off x="1259632" y="4653136"/>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221"/>
            <p:cNvCxnSpPr/>
            <p:nvPr/>
          </p:nvCxnSpPr>
          <p:spPr>
            <a:xfrm>
              <a:off x="1259632" y="4869160"/>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9" name="Text Box 7"/>
            <p:cNvSpPr txBox="1">
              <a:spLocks noChangeArrowheads="1"/>
            </p:cNvSpPr>
            <p:nvPr/>
          </p:nvSpPr>
          <p:spPr bwMode="auto">
            <a:xfrm>
              <a:off x="1340024" y="4365104"/>
              <a:ext cx="27964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m</a:t>
              </a:r>
              <a:endParaRPr lang="en-US" dirty="0" smtClean="0">
                <a:solidFill>
                  <a:srgbClr val="0000FF"/>
                </a:solidFill>
                <a:latin typeface="Calibri" pitchFamily="34" charset="0"/>
                <a:ea typeface="Chalkboard" charset="0"/>
                <a:cs typeface="Chalkboard" charset="0"/>
              </a:endParaRPr>
            </a:p>
          </p:txBody>
        </p:sp>
        <p:sp>
          <p:nvSpPr>
            <p:cNvPr id="130" name="Text Box 7"/>
            <p:cNvSpPr txBox="1">
              <a:spLocks noChangeArrowheads="1"/>
            </p:cNvSpPr>
            <p:nvPr/>
          </p:nvSpPr>
          <p:spPr bwMode="auto">
            <a:xfrm>
              <a:off x="1412032" y="4849415"/>
              <a:ext cx="27964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grpSp>
      <p:grpSp>
        <p:nvGrpSpPr>
          <p:cNvPr id="131" name="Group 231"/>
          <p:cNvGrpSpPr/>
          <p:nvPr/>
        </p:nvGrpSpPr>
        <p:grpSpPr>
          <a:xfrm>
            <a:off x="2049115" y="2564905"/>
            <a:ext cx="2160240" cy="523220"/>
            <a:chOff x="1979712" y="1686406"/>
            <a:chExt cx="3240360" cy="627864"/>
          </a:xfrm>
        </p:grpSpPr>
        <p:sp>
          <p:nvSpPr>
            <p:cNvPr id="132" name="Rectangle 232"/>
            <p:cNvSpPr/>
            <p:nvPr/>
          </p:nvSpPr>
          <p:spPr>
            <a:xfrm>
              <a:off x="1979712" y="1772816"/>
              <a:ext cx="324036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latin typeface="Calibri" pitchFamily="34" charset="0"/>
                <a:ea typeface="Chalkboard" charset="0"/>
                <a:cs typeface="Chalkboard" charset="0"/>
              </a:endParaRPr>
            </a:p>
          </p:txBody>
        </p:sp>
        <p:cxnSp>
          <p:nvCxnSpPr>
            <p:cNvPr id="133" name="Straight Connector 233"/>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Text Box 7"/>
            <p:cNvSpPr txBox="1">
              <a:spLocks noChangeArrowheads="1"/>
            </p:cNvSpPr>
            <p:nvPr/>
          </p:nvSpPr>
          <p:spPr bwMode="auto">
            <a:xfrm>
              <a:off x="2519772" y="1686406"/>
              <a:ext cx="1080120"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1</a:t>
              </a:r>
              <a:endParaRPr lang="en-US" sz="2800" baseline="-25000" dirty="0" smtClean="0">
                <a:solidFill>
                  <a:srgbClr val="0000FF"/>
                </a:solidFill>
                <a:latin typeface="Calibri" pitchFamily="34" charset="0"/>
                <a:ea typeface="Chalkboard" charset="0"/>
                <a:cs typeface="Chalkboard" charset="0"/>
              </a:endParaRPr>
            </a:p>
          </p:txBody>
        </p:sp>
        <p:sp>
          <p:nvSpPr>
            <p:cNvPr id="135" name="Text Box 7"/>
            <p:cNvSpPr txBox="1">
              <a:spLocks noChangeArrowheads="1"/>
            </p:cNvSpPr>
            <p:nvPr/>
          </p:nvSpPr>
          <p:spPr bwMode="auto">
            <a:xfrm>
              <a:off x="4139952" y="1686406"/>
              <a:ext cx="972108"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2</a:t>
              </a:r>
              <a:endParaRPr lang="en-US" sz="2800" baseline="-25000" dirty="0" smtClean="0">
                <a:solidFill>
                  <a:srgbClr val="0000FF"/>
                </a:solidFill>
                <a:latin typeface="Calibri" pitchFamily="34" charset="0"/>
                <a:ea typeface="Chalkboard" charset="0"/>
                <a:cs typeface="Chalkboard" charset="0"/>
              </a:endParaRPr>
            </a:p>
          </p:txBody>
        </p:sp>
      </p:grpSp>
      <p:pic>
        <p:nvPicPr>
          <p:cNvPr id="137" name="Picture 4"/>
          <p:cNvPicPr>
            <a:picLocks noChangeAspect="1" noChangeArrowheads="1"/>
          </p:cNvPicPr>
          <p:nvPr/>
        </p:nvPicPr>
        <p:blipFill>
          <a:blip r:embed="rId5" cstate="print"/>
          <a:srcRect/>
          <a:stretch>
            <a:fillRect/>
          </a:stretch>
        </p:blipFill>
        <p:spPr bwMode="auto">
          <a:xfrm>
            <a:off x="2697187" y="1700808"/>
            <a:ext cx="864096" cy="864096"/>
          </a:xfrm>
          <a:prstGeom prst="rect">
            <a:avLst/>
          </a:prstGeom>
          <a:noFill/>
          <a:ln w="9525">
            <a:noFill/>
            <a:miter lim="800000"/>
            <a:headEnd/>
            <a:tailEnd/>
          </a:ln>
        </p:spPr>
      </p:pic>
      <p:grpSp>
        <p:nvGrpSpPr>
          <p:cNvPr id="138" name="Group 96"/>
          <p:cNvGrpSpPr/>
          <p:nvPr/>
        </p:nvGrpSpPr>
        <p:grpSpPr>
          <a:xfrm>
            <a:off x="2049115" y="1196752"/>
            <a:ext cx="792088" cy="864096"/>
            <a:chOff x="2267744" y="4797152"/>
            <a:chExt cx="792088" cy="864096"/>
          </a:xfrm>
        </p:grpSpPr>
        <p:cxnSp>
          <p:nvCxnSpPr>
            <p:cNvPr id="141" name="Straight Arrow Connector 230"/>
            <p:cNvCxnSpPr/>
            <p:nvPr/>
          </p:nvCxnSpPr>
          <p:spPr>
            <a:xfrm>
              <a:off x="2267744" y="4797152"/>
              <a:ext cx="432048" cy="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93"/>
            <p:cNvCxnSpPr/>
            <p:nvPr/>
          </p:nvCxnSpPr>
          <p:spPr>
            <a:xfrm>
              <a:off x="2699792" y="4797152"/>
              <a:ext cx="0" cy="8640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94"/>
            <p:cNvCxnSpPr/>
            <p:nvPr/>
          </p:nvCxnSpPr>
          <p:spPr>
            <a:xfrm>
              <a:off x="2699792" y="5661248"/>
              <a:ext cx="36004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7" name="Group 218"/>
          <p:cNvGrpSpPr/>
          <p:nvPr/>
        </p:nvGrpSpPr>
        <p:grpSpPr>
          <a:xfrm>
            <a:off x="6801643" y="1052736"/>
            <a:ext cx="648072" cy="421595"/>
            <a:chOff x="2051720" y="4653136"/>
            <a:chExt cx="648072" cy="421595"/>
          </a:xfrm>
        </p:grpSpPr>
        <p:sp>
          <p:nvSpPr>
            <p:cNvPr id="148" name="Rectangle 117"/>
            <p:cNvSpPr/>
            <p:nvPr/>
          </p:nvSpPr>
          <p:spPr>
            <a:xfrm>
              <a:off x="2051720" y="465313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150" name="Text Box 7"/>
            <p:cNvSpPr txBox="1">
              <a:spLocks noChangeArrowheads="1"/>
            </p:cNvSpPr>
            <p:nvPr/>
          </p:nvSpPr>
          <p:spPr bwMode="auto">
            <a:xfrm>
              <a:off x="2060104" y="4705399"/>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Dec</a:t>
              </a:r>
              <a:endParaRPr lang="en-US" dirty="0" smtClean="0">
                <a:solidFill>
                  <a:srgbClr val="0000FF"/>
                </a:solidFill>
                <a:latin typeface="Calibri" pitchFamily="34" charset="0"/>
                <a:ea typeface="Chalkboard" charset="0"/>
                <a:cs typeface="Chalkboard" charset="0"/>
              </a:endParaRPr>
            </a:p>
          </p:txBody>
        </p:sp>
      </p:grpSp>
      <p:cxnSp>
        <p:nvCxnSpPr>
          <p:cNvPr id="155" name="Straight Arrow Connector 135"/>
          <p:cNvCxnSpPr/>
          <p:nvPr/>
        </p:nvCxnSpPr>
        <p:spPr>
          <a:xfrm>
            <a:off x="7305699" y="1268760"/>
            <a:ext cx="576064"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56" name="Rectangle 17"/>
          <p:cNvSpPr/>
          <p:nvPr/>
        </p:nvSpPr>
        <p:spPr>
          <a:xfrm>
            <a:off x="7449715" y="930206"/>
            <a:ext cx="301686" cy="400110"/>
          </a:xfrm>
          <a:prstGeom prst="rect">
            <a:avLst/>
          </a:prstGeom>
        </p:spPr>
        <p:txBody>
          <a:bodyPr wrap="none">
            <a:spAutoFit/>
          </a:bodyPr>
          <a:lstStyle/>
          <a:p>
            <a:pPr marL="457200" indent="-457200">
              <a:spcBef>
                <a:spcPct val="50000"/>
              </a:spcBef>
            </a:pPr>
            <a:r>
              <a:rPr lang="en-US" sz="2000" dirty="0">
                <a:latin typeface="Calibri" pitchFamily="34" charset="0"/>
                <a:ea typeface="Chalkboard" charset="0"/>
                <a:cs typeface="Chalkboard" charset="0"/>
              </a:rPr>
              <a:t>k</a:t>
            </a:r>
            <a:endParaRPr lang="en-US" sz="2000" dirty="0">
              <a:solidFill>
                <a:srgbClr val="0000FF"/>
              </a:solidFill>
              <a:latin typeface="Calibri" pitchFamily="34" charset="0"/>
              <a:ea typeface="Chalkboard" charset="0"/>
              <a:cs typeface="Chalkboard" charset="0"/>
            </a:endParaRPr>
          </a:p>
        </p:txBody>
      </p:sp>
      <p:sp>
        <p:nvSpPr>
          <p:cNvPr id="163" name="Text Box 7"/>
          <p:cNvSpPr txBox="1">
            <a:spLocks noChangeArrowheads="1"/>
          </p:cNvSpPr>
          <p:nvPr/>
        </p:nvSpPr>
        <p:spPr bwMode="auto">
          <a:xfrm>
            <a:off x="4355976" y="1412776"/>
            <a:ext cx="4644008" cy="1338828"/>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To do: find m. </a:t>
            </a:r>
          </a:p>
          <a:p>
            <a:pPr>
              <a:spcBef>
                <a:spcPct val="50000"/>
              </a:spcBef>
            </a:pPr>
            <a:r>
              <a:rPr lang="en-US" dirty="0" smtClean="0">
                <a:latin typeface="Calibri" pitchFamily="34" charset="0"/>
                <a:ea typeface="Chalkboard" charset="0"/>
                <a:cs typeface="Chalkboard" charset="0"/>
                <a:sym typeface="Symbol"/>
              </a:rPr>
              <a:t>We will see how </a:t>
            </a:r>
            <a:r>
              <a:rPr lang="en-US" dirty="0" err="1" smtClean="0">
                <a:latin typeface="Calibri" pitchFamily="34" charset="0"/>
                <a:ea typeface="Chalkboard" charset="0"/>
                <a:cs typeface="Chalkboard" charset="0"/>
                <a:sym typeface="Symbol"/>
              </a:rPr>
              <a:t>adv</a:t>
            </a:r>
            <a:r>
              <a:rPr lang="en-US" dirty="0" smtClean="0">
                <a:latin typeface="Calibri" pitchFamily="34" charset="0"/>
                <a:ea typeface="Chalkboard" charset="0"/>
                <a:cs typeface="Chalkboard" charset="0"/>
                <a:sym typeface="Symbol"/>
              </a:rPr>
              <a:t> can find the last byte of m. This can be extended for rest of the message bytes  </a:t>
            </a:r>
            <a:endParaRPr lang="en-US" baseline="-25000" dirty="0" smtClean="0">
              <a:solidFill>
                <a:srgbClr val="FF0000"/>
              </a:solidFill>
              <a:latin typeface="Calibri" pitchFamily="34" charset="0"/>
              <a:ea typeface="Chalkboard" charset="0"/>
              <a:cs typeface="Chalkboard" charset="0"/>
            </a:endParaRPr>
          </a:p>
        </p:txBody>
      </p:sp>
      <p:sp>
        <p:nvSpPr>
          <p:cNvPr id="211" name="Text Box 7"/>
          <p:cNvSpPr txBox="1">
            <a:spLocks noChangeArrowheads="1"/>
          </p:cNvSpPr>
          <p:nvPr/>
        </p:nvSpPr>
        <p:spPr bwMode="auto">
          <a:xfrm>
            <a:off x="4355976" y="2700402"/>
            <a:ext cx="4644008" cy="656590"/>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Once b is known attacker knows m</a:t>
            </a:r>
            <a:r>
              <a:rPr lang="en-US" sz="2800" baseline="-25000" dirty="0" smtClean="0">
                <a:latin typeface="Calibri" pitchFamily="34" charset="0"/>
                <a:ea typeface="Chalkboard" charset="0"/>
                <a:cs typeface="Chalkboard" charset="0"/>
                <a:sym typeface="Symbol"/>
              </a:rPr>
              <a:t>2</a:t>
            </a:r>
            <a:r>
              <a:rPr lang="en-US" dirty="0" smtClean="0">
                <a:latin typeface="Calibri" pitchFamily="34" charset="0"/>
                <a:ea typeface="Chalkboard" charset="0"/>
                <a:cs typeface="Chalkboard" charset="0"/>
                <a:sym typeface="Symbol"/>
              </a:rPr>
              <a:t> is of the form:</a:t>
            </a:r>
            <a:endParaRPr lang="en-US" baseline="-25000" dirty="0" smtClean="0">
              <a:solidFill>
                <a:srgbClr val="0000FF"/>
              </a:solidFill>
              <a:latin typeface="Calibri" pitchFamily="34" charset="0"/>
              <a:ea typeface="Chalkboard" charset="0"/>
              <a:cs typeface="Chalkboard" charset="0"/>
            </a:endParaRPr>
          </a:p>
        </p:txBody>
      </p:sp>
      <p:grpSp>
        <p:nvGrpSpPr>
          <p:cNvPr id="212" name="Group 132"/>
          <p:cNvGrpSpPr/>
          <p:nvPr/>
        </p:nvGrpSpPr>
        <p:grpSpPr>
          <a:xfrm>
            <a:off x="6838155" y="3068959"/>
            <a:ext cx="1584176" cy="441340"/>
            <a:chOff x="6948264" y="5733256"/>
            <a:chExt cx="1584176" cy="441340"/>
          </a:xfrm>
        </p:grpSpPr>
        <p:sp>
          <p:nvSpPr>
            <p:cNvPr id="213" name="Rectangle 134"/>
            <p:cNvSpPr/>
            <p:nvPr/>
          </p:nvSpPr>
          <p:spPr>
            <a:xfrm>
              <a:off x="6948264" y="5733256"/>
              <a:ext cx="576064"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latin typeface="Calibri" pitchFamily="34" charset="0"/>
                <a:ea typeface="Chalkboard" charset="0"/>
                <a:cs typeface="Chalkboard" charset="0"/>
              </a:endParaRPr>
            </a:p>
          </p:txBody>
        </p:sp>
        <p:grpSp>
          <p:nvGrpSpPr>
            <p:cNvPr id="214" name="Group 92"/>
            <p:cNvGrpSpPr/>
            <p:nvPr/>
          </p:nvGrpSpPr>
          <p:grpSpPr>
            <a:xfrm>
              <a:off x="7524328" y="5733256"/>
              <a:ext cx="1008112" cy="441340"/>
              <a:chOff x="3995936" y="1556792"/>
              <a:chExt cx="1008112" cy="441340"/>
            </a:xfrm>
          </p:grpSpPr>
          <p:sp>
            <p:nvSpPr>
              <p:cNvPr id="219" name="Rectangle 139"/>
              <p:cNvSpPr/>
              <p:nvPr/>
            </p:nvSpPr>
            <p:spPr>
              <a:xfrm>
                <a:off x="3995936" y="1556792"/>
                <a:ext cx="1008112" cy="432048"/>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220" name="Text Box 7"/>
              <p:cNvSpPr txBox="1">
                <a:spLocks noChangeArrowheads="1"/>
              </p:cNvSpPr>
              <p:nvPr/>
            </p:nvSpPr>
            <p:spPr bwMode="auto">
              <a:xfrm>
                <a:off x="4015615" y="1628800"/>
                <a:ext cx="268353" cy="369332"/>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b</a:t>
                </a:r>
                <a:endParaRPr lang="en-US" baseline="-25000" dirty="0" smtClean="0">
                  <a:solidFill>
                    <a:srgbClr val="0000FF"/>
                  </a:solidFill>
                  <a:latin typeface="Calibri" pitchFamily="34" charset="0"/>
                  <a:ea typeface="Chalkboard" charset="0"/>
                  <a:cs typeface="Chalkboard" charset="0"/>
                </a:endParaRPr>
              </a:p>
            </p:txBody>
          </p:sp>
          <p:cxnSp>
            <p:nvCxnSpPr>
              <p:cNvPr id="225" name="Straight Connector 143"/>
              <p:cNvCxnSpPr/>
              <p:nvPr/>
            </p:nvCxnSpPr>
            <p:spPr>
              <a:xfrm>
                <a:off x="4283968" y="1556792"/>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6" name="Text Box 7"/>
              <p:cNvSpPr txBox="1">
                <a:spLocks noChangeArrowheads="1"/>
              </p:cNvSpPr>
              <p:nvPr/>
            </p:nvSpPr>
            <p:spPr bwMode="auto">
              <a:xfrm>
                <a:off x="4283968" y="1628800"/>
                <a:ext cx="268353" cy="369332"/>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b</a:t>
                </a:r>
                <a:endParaRPr lang="en-US" baseline="-25000" dirty="0" smtClean="0">
                  <a:solidFill>
                    <a:srgbClr val="0000FF"/>
                  </a:solidFill>
                  <a:latin typeface="Calibri" pitchFamily="34" charset="0"/>
                  <a:ea typeface="Chalkboard" charset="0"/>
                  <a:cs typeface="Chalkboard" charset="0"/>
                </a:endParaRPr>
              </a:p>
            </p:txBody>
          </p:sp>
          <p:cxnSp>
            <p:nvCxnSpPr>
              <p:cNvPr id="232" name="Straight Connector 148"/>
              <p:cNvCxnSpPr/>
              <p:nvPr/>
            </p:nvCxnSpPr>
            <p:spPr>
              <a:xfrm>
                <a:off x="4552321" y="1556792"/>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5" name="Text Box 7"/>
              <p:cNvSpPr txBox="1">
                <a:spLocks noChangeArrowheads="1"/>
              </p:cNvSpPr>
              <p:nvPr/>
            </p:nvSpPr>
            <p:spPr bwMode="auto">
              <a:xfrm>
                <a:off x="4499992" y="1628800"/>
                <a:ext cx="268353" cy="369332"/>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b</a:t>
                </a:r>
                <a:endParaRPr lang="en-US" baseline="-25000" dirty="0" smtClean="0">
                  <a:solidFill>
                    <a:srgbClr val="0000FF"/>
                  </a:solidFill>
                  <a:latin typeface="Calibri" pitchFamily="34" charset="0"/>
                  <a:ea typeface="Chalkboard" charset="0"/>
                  <a:cs typeface="Chalkboard" charset="0"/>
                </a:endParaRPr>
              </a:p>
            </p:txBody>
          </p:sp>
          <p:cxnSp>
            <p:nvCxnSpPr>
              <p:cNvPr id="238" name="Straight Connector 151"/>
              <p:cNvCxnSpPr/>
              <p:nvPr/>
            </p:nvCxnSpPr>
            <p:spPr>
              <a:xfrm>
                <a:off x="4768345" y="1556792"/>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Text Box 7"/>
              <p:cNvSpPr txBox="1">
                <a:spLocks noChangeArrowheads="1"/>
              </p:cNvSpPr>
              <p:nvPr/>
            </p:nvSpPr>
            <p:spPr bwMode="auto">
              <a:xfrm>
                <a:off x="4735695" y="1628800"/>
                <a:ext cx="268353" cy="369332"/>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b</a:t>
                </a:r>
                <a:endParaRPr lang="en-US" baseline="-25000" dirty="0" smtClean="0">
                  <a:solidFill>
                    <a:srgbClr val="0000FF"/>
                  </a:solidFill>
                  <a:latin typeface="Calibri" pitchFamily="34" charset="0"/>
                  <a:ea typeface="Chalkboard" charset="0"/>
                  <a:cs typeface="Chalkboard" charset="0"/>
                </a:endParaRPr>
              </a:p>
            </p:txBody>
          </p:sp>
        </p:grpSp>
        <p:sp>
          <p:nvSpPr>
            <p:cNvPr id="215" name="Rectangle 137"/>
            <p:cNvSpPr/>
            <p:nvPr/>
          </p:nvSpPr>
          <p:spPr>
            <a:xfrm>
              <a:off x="7236296" y="5733256"/>
              <a:ext cx="288032"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216" name="Text Box 7"/>
            <p:cNvSpPr txBox="1">
              <a:spLocks noChangeArrowheads="1"/>
            </p:cNvSpPr>
            <p:nvPr/>
          </p:nvSpPr>
          <p:spPr bwMode="auto">
            <a:xfrm>
              <a:off x="7236296" y="5785519"/>
              <a:ext cx="288031" cy="369332"/>
            </a:xfrm>
            <a:prstGeom prst="rect">
              <a:avLst/>
            </a:prstGeom>
            <a:solidFill>
              <a:srgbClr val="FF0000"/>
            </a:solid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B</a:t>
              </a:r>
            </a:p>
          </p:txBody>
        </p:sp>
      </p:grpSp>
      <p:pic>
        <p:nvPicPr>
          <p:cNvPr id="240" name="Picture 2"/>
          <p:cNvPicPr>
            <a:picLocks noChangeAspect="1" noChangeArrowheads="1"/>
          </p:cNvPicPr>
          <p:nvPr/>
        </p:nvPicPr>
        <p:blipFill>
          <a:blip r:embed="rId3" cstate="print"/>
          <a:srcRect/>
          <a:stretch>
            <a:fillRect/>
          </a:stretch>
        </p:blipFill>
        <p:spPr bwMode="auto">
          <a:xfrm>
            <a:off x="7953771" y="4240981"/>
            <a:ext cx="576064" cy="648072"/>
          </a:xfrm>
          <a:prstGeom prst="rect">
            <a:avLst/>
          </a:prstGeom>
          <a:noFill/>
          <a:ln w="9525">
            <a:noFill/>
            <a:miter lim="800000"/>
            <a:headEnd/>
            <a:tailEnd/>
          </a:ln>
        </p:spPr>
      </p:pic>
      <p:pic>
        <p:nvPicPr>
          <p:cNvPr id="241" name="Picture 3"/>
          <p:cNvPicPr>
            <a:picLocks noChangeAspect="1" noChangeArrowheads="1"/>
          </p:cNvPicPr>
          <p:nvPr/>
        </p:nvPicPr>
        <p:blipFill>
          <a:blip r:embed="rId4" cstate="print"/>
          <a:srcRect/>
          <a:stretch>
            <a:fillRect/>
          </a:stretch>
        </p:blipFill>
        <p:spPr bwMode="auto">
          <a:xfrm>
            <a:off x="464939" y="4240981"/>
            <a:ext cx="576064" cy="671495"/>
          </a:xfrm>
          <a:prstGeom prst="rect">
            <a:avLst/>
          </a:prstGeom>
          <a:noFill/>
          <a:ln w="9525">
            <a:noFill/>
            <a:miter lim="800000"/>
            <a:headEnd/>
            <a:tailEnd/>
          </a:ln>
        </p:spPr>
      </p:pic>
      <p:sp>
        <p:nvSpPr>
          <p:cNvPr id="255" name="Text Box 7"/>
          <p:cNvSpPr txBox="1">
            <a:spLocks noChangeArrowheads="1"/>
          </p:cNvSpPr>
          <p:nvPr/>
        </p:nvSpPr>
        <p:spPr bwMode="auto">
          <a:xfrm>
            <a:off x="617339" y="4889053"/>
            <a:ext cx="279648" cy="369332"/>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sp>
        <p:nvSpPr>
          <p:cNvPr id="256" name="Text Box 7"/>
          <p:cNvSpPr txBox="1">
            <a:spLocks noChangeArrowheads="1"/>
          </p:cNvSpPr>
          <p:nvPr/>
        </p:nvSpPr>
        <p:spPr bwMode="auto">
          <a:xfrm>
            <a:off x="8097787" y="4889053"/>
            <a:ext cx="279648" cy="369332"/>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dirty="0">
                <a:latin typeface="Calibri" pitchFamily="34" charset="0"/>
                <a:ea typeface="Chalkboard" charset="0"/>
                <a:cs typeface="Chalkboard" charset="0"/>
              </a:rPr>
              <a:t>k</a:t>
            </a:r>
            <a:endParaRPr lang="en-US" dirty="0">
              <a:solidFill>
                <a:srgbClr val="0000FF"/>
              </a:solidFill>
              <a:latin typeface="Calibri" pitchFamily="34" charset="0"/>
              <a:ea typeface="Chalkboard" charset="0"/>
              <a:cs typeface="Chalkboard" charset="0"/>
            </a:endParaRPr>
          </a:p>
        </p:txBody>
      </p:sp>
      <p:grpSp>
        <p:nvGrpSpPr>
          <p:cNvPr id="257" name="Group 218"/>
          <p:cNvGrpSpPr/>
          <p:nvPr/>
        </p:nvGrpSpPr>
        <p:grpSpPr>
          <a:xfrm>
            <a:off x="1545059" y="4384997"/>
            <a:ext cx="720080" cy="421595"/>
            <a:chOff x="2051720" y="4653136"/>
            <a:chExt cx="720080" cy="421595"/>
          </a:xfrm>
        </p:grpSpPr>
        <p:sp>
          <p:nvSpPr>
            <p:cNvPr id="258" name="Rectangle 216"/>
            <p:cNvSpPr/>
            <p:nvPr/>
          </p:nvSpPr>
          <p:spPr>
            <a:xfrm>
              <a:off x="2051720" y="465313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259" name="Text Box 7"/>
            <p:cNvSpPr txBox="1">
              <a:spLocks noChangeArrowheads="1"/>
            </p:cNvSpPr>
            <p:nvPr/>
          </p:nvSpPr>
          <p:spPr bwMode="auto">
            <a:xfrm>
              <a:off x="2060104" y="4705399"/>
              <a:ext cx="71169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Enc</a:t>
              </a:r>
              <a:endParaRPr lang="en-US" dirty="0" smtClean="0">
                <a:solidFill>
                  <a:srgbClr val="0000FF"/>
                </a:solidFill>
                <a:latin typeface="Calibri" pitchFamily="34" charset="0"/>
                <a:ea typeface="Chalkboard" charset="0"/>
                <a:cs typeface="Chalkboard" charset="0"/>
              </a:endParaRPr>
            </a:p>
          </p:txBody>
        </p:sp>
      </p:grpSp>
      <p:grpSp>
        <p:nvGrpSpPr>
          <p:cNvPr id="260" name="Group 224"/>
          <p:cNvGrpSpPr/>
          <p:nvPr/>
        </p:nvGrpSpPr>
        <p:grpSpPr>
          <a:xfrm>
            <a:off x="1041003" y="4168973"/>
            <a:ext cx="504056" cy="853643"/>
            <a:chOff x="1259632" y="4365104"/>
            <a:chExt cx="504056" cy="853643"/>
          </a:xfrm>
        </p:grpSpPr>
        <p:cxnSp>
          <p:nvCxnSpPr>
            <p:cNvPr id="261" name="Straight Arrow Connector 220"/>
            <p:cNvCxnSpPr/>
            <p:nvPr/>
          </p:nvCxnSpPr>
          <p:spPr>
            <a:xfrm>
              <a:off x="1259632" y="4653136"/>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2" name="Straight Arrow Connector 221"/>
            <p:cNvCxnSpPr/>
            <p:nvPr/>
          </p:nvCxnSpPr>
          <p:spPr>
            <a:xfrm>
              <a:off x="1259632" y="4869160"/>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3" name="Text Box 7"/>
            <p:cNvSpPr txBox="1">
              <a:spLocks noChangeArrowheads="1"/>
            </p:cNvSpPr>
            <p:nvPr/>
          </p:nvSpPr>
          <p:spPr bwMode="auto">
            <a:xfrm>
              <a:off x="1340024" y="4365104"/>
              <a:ext cx="27964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m</a:t>
              </a:r>
              <a:endParaRPr lang="en-US" dirty="0" smtClean="0">
                <a:solidFill>
                  <a:srgbClr val="0000FF"/>
                </a:solidFill>
                <a:latin typeface="Calibri" pitchFamily="34" charset="0"/>
                <a:ea typeface="Chalkboard" charset="0"/>
                <a:cs typeface="Chalkboard" charset="0"/>
              </a:endParaRPr>
            </a:p>
          </p:txBody>
        </p:sp>
        <p:sp>
          <p:nvSpPr>
            <p:cNvPr id="264" name="Text Box 7"/>
            <p:cNvSpPr txBox="1">
              <a:spLocks noChangeArrowheads="1"/>
            </p:cNvSpPr>
            <p:nvPr/>
          </p:nvSpPr>
          <p:spPr bwMode="auto">
            <a:xfrm>
              <a:off x="1412032" y="4849415"/>
              <a:ext cx="27964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grpSp>
      <p:grpSp>
        <p:nvGrpSpPr>
          <p:cNvPr id="265" name="Group 231"/>
          <p:cNvGrpSpPr/>
          <p:nvPr/>
        </p:nvGrpSpPr>
        <p:grpSpPr>
          <a:xfrm>
            <a:off x="2049115" y="5969174"/>
            <a:ext cx="2160240" cy="523220"/>
            <a:chOff x="1979712" y="1686406"/>
            <a:chExt cx="3240360" cy="627864"/>
          </a:xfrm>
        </p:grpSpPr>
        <p:sp>
          <p:nvSpPr>
            <p:cNvPr id="266" name="Rectangle 232"/>
            <p:cNvSpPr/>
            <p:nvPr/>
          </p:nvSpPr>
          <p:spPr>
            <a:xfrm>
              <a:off x="1979712" y="1772816"/>
              <a:ext cx="324036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latin typeface="Calibri" pitchFamily="34" charset="0"/>
                <a:ea typeface="Chalkboard" charset="0"/>
                <a:cs typeface="Chalkboard" charset="0"/>
              </a:endParaRPr>
            </a:p>
          </p:txBody>
        </p:sp>
        <p:cxnSp>
          <p:nvCxnSpPr>
            <p:cNvPr id="267" name="Straight Connector 233"/>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Text Box 7"/>
            <p:cNvSpPr txBox="1">
              <a:spLocks noChangeArrowheads="1"/>
            </p:cNvSpPr>
            <p:nvPr/>
          </p:nvSpPr>
          <p:spPr bwMode="auto">
            <a:xfrm>
              <a:off x="2519772" y="1686406"/>
              <a:ext cx="1080120"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1</a:t>
              </a:r>
              <a:endParaRPr lang="en-US" sz="2800" baseline="-25000" dirty="0" smtClean="0">
                <a:solidFill>
                  <a:srgbClr val="0000FF"/>
                </a:solidFill>
                <a:latin typeface="Calibri" pitchFamily="34" charset="0"/>
                <a:ea typeface="Chalkboard" charset="0"/>
                <a:cs typeface="Chalkboard" charset="0"/>
              </a:endParaRPr>
            </a:p>
          </p:txBody>
        </p:sp>
        <p:sp>
          <p:nvSpPr>
            <p:cNvPr id="269" name="Text Box 7"/>
            <p:cNvSpPr txBox="1">
              <a:spLocks noChangeArrowheads="1"/>
            </p:cNvSpPr>
            <p:nvPr/>
          </p:nvSpPr>
          <p:spPr bwMode="auto">
            <a:xfrm>
              <a:off x="4139952" y="1686406"/>
              <a:ext cx="972108"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2</a:t>
              </a:r>
              <a:endParaRPr lang="en-US" sz="2800" baseline="-25000" dirty="0" smtClean="0">
                <a:solidFill>
                  <a:srgbClr val="0000FF"/>
                </a:solidFill>
                <a:latin typeface="Calibri" pitchFamily="34" charset="0"/>
                <a:ea typeface="Chalkboard" charset="0"/>
                <a:cs typeface="Chalkboard" charset="0"/>
              </a:endParaRPr>
            </a:p>
          </p:txBody>
        </p:sp>
      </p:grpSp>
      <p:pic>
        <p:nvPicPr>
          <p:cNvPr id="270" name="Picture 4"/>
          <p:cNvPicPr>
            <a:picLocks noChangeAspect="1" noChangeArrowheads="1"/>
          </p:cNvPicPr>
          <p:nvPr/>
        </p:nvPicPr>
        <p:blipFill>
          <a:blip r:embed="rId5" cstate="print"/>
          <a:srcRect/>
          <a:stretch>
            <a:fillRect/>
          </a:stretch>
        </p:blipFill>
        <p:spPr bwMode="auto">
          <a:xfrm>
            <a:off x="2697187" y="5105077"/>
            <a:ext cx="864096" cy="864096"/>
          </a:xfrm>
          <a:prstGeom prst="rect">
            <a:avLst/>
          </a:prstGeom>
          <a:noFill/>
          <a:ln w="9525">
            <a:noFill/>
            <a:miter lim="800000"/>
            <a:headEnd/>
            <a:tailEnd/>
          </a:ln>
        </p:spPr>
      </p:pic>
      <p:grpSp>
        <p:nvGrpSpPr>
          <p:cNvPr id="271" name="Group 96"/>
          <p:cNvGrpSpPr/>
          <p:nvPr/>
        </p:nvGrpSpPr>
        <p:grpSpPr>
          <a:xfrm>
            <a:off x="2049115" y="4601021"/>
            <a:ext cx="792088" cy="864096"/>
            <a:chOff x="2267744" y="4797152"/>
            <a:chExt cx="792088" cy="864096"/>
          </a:xfrm>
        </p:grpSpPr>
        <p:cxnSp>
          <p:nvCxnSpPr>
            <p:cNvPr id="272" name="Straight Arrow Connector 230"/>
            <p:cNvCxnSpPr/>
            <p:nvPr/>
          </p:nvCxnSpPr>
          <p:spPr>
            <a:xfrm>
              <a:off x="2267744" y="4797152"/>
              <a:ext cx="432048" cy="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3" name="Straight Connector 93"/>
            <p:cNvCxnSpPr/>
            <p:nvPr/>
          </p:nvCxnSpPr>
          <p:spPr>
            <a:xfrm>
              <a:off x="2699792" y="4797152"/>
              <a:ext cx="0" cy="8640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Arrow Connector 94"/>
            <p:cNvCxnSpPr/>
            <p:nvPr/>
          </p:nvCxnSpPr>
          <p:spPr>
            <a:xfrm>
              <a:off x="2699792" y="5661248"/>
              <a:ext cx="36004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5" name="Group 218"/>
          <p:cNvGrpSpPr/>
          <p:nvPr/>
        </p:nvGrpSpPr>
        <p:grpSpPr>
          <a:xfrm>
            <a:off x="6801643" y="4457005"/>
            <a:ext cx="648072" cy="421595"/>
            <a:chOff x="2051720" y="4653136"/>
            <a:chExt cx="648072" cy="421595"/>
          </a:xfrm>
        </p:grpSpPr>
        <p:sp>
          <p:nvSpPr>
            <p:cNvPr id="276" name="Rectangle 117"/>
            <p:cNvSpPr/>
            <p:nvPr/>
          </p:nvSpPr>
          <p:spPr>
            <a:xfrm>
              <a:off x="2051720" y="465313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277" name="Text Box 7"/>
            <p:cNvSpPr txBox="1">
              <a:spLocks noChangeArrowheads="1"/>
            </p:cNvSpPr>
            <p:nvPr/>
          </p:nvSpPr>
          <p:spPr bwMode="auto">
            <a:xfrm>
              <a:off x="2060104" y="4705399"/>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Dec</a:t>
              </a:r>
              <a:endParaRPr lang="en-US" dirty="0" smtClean="0">
                <a:solidFill>
                  <a:srgbClr val="0000FF"/>
                </a:solidFill>
                <a:latin typeface="Calibri" pitchFamily="34" charset="0"/>
                <a:ea typeface="Chalkboard" charset="0"/>
                <a:cs typeface="Chalkboard" charset="0"/>
              </a:endParaRPr>
            </a:p>
          </p:txBody>
        </p:sp>
      </p:grpSp>
      <p:cxnSp>
        <p:nvCxnSpPr>
          <p:cNvPr id="278" name="Straight Arrow Connector 135"/>
          <p:cNvCxnSpPr/>
          <p:nvPr/>
        </p:nvCxnSpPr>
        <p:spPr>
          <a:xfrm>
            <a:off x="7305699" y="4673029"/>
            <a:ext cx="576064"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79" name="Rectangle 17"/>
          <p:cNvSpPr/>
          <p:nvPr/>
        </p:nvSpPr>
        <p:spPr>
          <a:xfrm>
            <a:off x="7449715" y="4334475"/>
            <a:ext cx="301686" cy="400110"/>
          </a:xfrm>
          <a:prstGeom prst="rect">
            <a:avLst/>
          </a:prstGeom>
        </p:spPr>
        <p:txBody>
          <a:bodyPr wrap="none">
            <a:spAutoFit/>
          </a:bodyPr>
          <a:lstStyle/>
          <a:p>
            <a:pPr marL="457200" indent="-457200">
              <a:spcBef>
                <a:spcPct val="50000"/>
              </a:spcBef>
            </a:pPr>
            <a:r>
              <a:rPr lang="en-US" sz="2000" dirty="0">
                <a:latin typeface="Calibri" pitchFamily="34" charset="0"/>
                <a:ea typeface="Chalkboard" charset="0"/>
                <a:cs typeface="Chalkboard" charset="0"/>
              </a:rPr>
              <a:t>k</a:t>
            </a:r>
            <a:endParaRPr lang="en-US" sz="2000" dirty="0">
              <a:solidFill>
                <a:srgbClr val="0000FF"/>
              </a:solidFill>
              <a:latin typeface="Calibri" pitchFamily="34" charset="0"/>
              <a:ea typeface="Chalkboard" charset="0"/>
              <a:cs typeface="Chalkboard" charset="0"/>
            </a:endParaRPr>
          </a:p>
        </p:txBody>
      </p:sp>
      <p:grpSp>
        <p:nvGrpSpPr>
          <p:cNvPr id="280" name="Group 114"/>
          <p:cNvGrpSpPr/>
          <p:nvPr/>
        </p:nvGrpSpPr>
        <p:grpSpPr>
          <a:xfrm>
            <a:off x="176907" y="6041181"/>
            <a:ext cx="1584176" cy="441340"/>
            <a:chOff x="6948264" y="5733256"/>
            <a:chExt cx="1584176" cy="441340"/>
          </a:xfrm>
        </p:grpSpPr>
        <p:sp>
          <p:nvSpPr>
            <p:cNvPr id="281" name="Rectangle 116"/>
            <p:cNvSpPr/>
            <p:nvPr/>
          </p:nvSpPr>
          <p:spPr>
            <a:xfrm>
              <a:off x="6948264" y="5733256"/>
              <a:ext cx="576064"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latin typeface="Calibri" pitchFamily="34" charset="0"/>
                <a:ea typeface="Chalkboard" charset="0"/>
                <a:cs typeface="Chalkboard" charset="0"/>
              </a:endParaRPr>
            </a:p>
          </p:txBody>
        </p:sp>
        <p:grpSp>
          <p:nvGrpSpPr>
            <p:cNvPr id="282" name="Group 92"/>
            <p:cNvGrpSpPr/>
            <p:nvPr/>
          </p:nvGrpSpPr>
          <p:grpSpPr>
            <a:xfrm>
              <a:off x="7524328" y="5733256"/>
              <a:ext cx="1008112" cy="441340"/>
              <a:chOff x="3995936" y="1556792"/>
              <a:chExt cx="1008112" cy="441340"/>
            </a:xfrm>
          </p:grpSpPr>
          <p:sp>
            <p:nvSpPr>
              <p:cNvPr id="285" name="Rectangle 122"/>
              <p:cNvSpPr/>
              <p:nvPr/>
            </p:nvSpPr>
            <p:spPr>
              <a:xfrm>
                <a:off x="3995936" y="1556792"/>
                <a:ext cx="1008112" cy="432048"/>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286" name="Text Box 7"/>
              <p:cNvSpPr txBox="1">
                <a:spLocks noChangeArrowheads="1"/>
              </p:cNvSpPr>
              <p:nvPr/>
            </p:nvSpPr>
            <p:spPr bwMode="auto">
              <a:xfrm>
                <a:off x="4015615" y="1628800"/>
                <a:ext cx="268353" cy="369332"/>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b</a:t>
                </a:r>
                <a:endParaRPr lang="en-US" baseline="-25000" dirty="0" smtClean="0">
                  <a:solidFill>
                    <a:srgbClr val="0000FF"/>
                  </a:solidFill>
                  <a:latin typeface="Calibri" pitchFamily="34" charset="0"/>
                  <a:ea typeface="Chalkboard" charset="0"/>
                  <a:cs typeface="Chalkboard" charset="0"/>
                </a:endParaRPr>
              </a:p>
            </p:txBody>
          </p:sp>
          <p:cxnSp>
            <p:nvCxnSpPr>
              <p:cNvPr id="287" name="Straight Connector 153"/>
              <p:cNvCxnSpPr/>
              <p:nvPr/>
            </p:nvCxnSpPr>
            <p:spPr>
              <a:xfrm>
                <a:off x="4283968" y="1556792"/>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88" name="Text Box 7"/>
              <p:cNvSpPr txBox="1">
                <a:spLocks noChangeArrowheads="1"/>
              </p:cNvSpPr>
              <p:nvPr/>
            </p:nvSpPr>
            <p:spPr bwMode="auto">
              <a:xfrm>
                <a:off x="4283968" y="1628800"/>
                <a:ext cx="268353" cy="369332"/>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b</a:t>
                </a:r>
                <a:endParaRPr lang="en-US" baseline="-25000" dirty="0" smtClean="0">
                  <a:solidFill>
                    <a:srgbClr val="0000FF"/>
                  </a:solidFill>
                  <a:latin typeface="Calibri" pitchFamily="34" charset="0"/>
                  <a:ea typeface="Chalkboard" charset="0"/>
                  <a:cs typeface="Chalkboard" charset="0"/>
                </a:endParaRPr>
              </a:p>
            </p:txBody>
          </p:sp>
          <p:cxnSp>
            <p:nvCxnSpPr>
              <p:cNvPr id="289" name="Straight Connector 157"/>
              <p:cNvCxnSpPr/>
              <p:nvPr/>
            </p:nvCxnSpPr>
            <p:spPr>
              <a:xfrm>
                <a:off x="4552321" y="1556792"/>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0" name="Text Box 7"/>
              <p:cNvSpPr txBox="1">
                <a:spLocks noChangeArrowheads="1"/>
              </p:cNvSpPr>
              <p:nvPr/>
            </p:nvSpPr>
            <p:spPr bwMode="auto">
              <a:xfrm>
                <a:off x="4499992" y="1628800"/>
                <a:ext cx="268353" cy="369332"/>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b</a:t>
                </a:r>
                <a:endParaRPr lang="en-US" baseline="-25000" dirty="0" smtClean="0">
                  <a:solidFill>
                    <a:srgbClr val="0000FF"/>
                  </a:solidFill>
                  <a:latin typeface="Calibri" pitchFamily="34" charset="0"/>
                  <a:ea typeface="Chalkboard" charset="0"/>
                  <a:cs typeface="Chalkboard" charset="0"/>
                </a:endParaRPr>
              </a:p>
            </p:txBody>
          </p:sp>
          <p:cxnSp>
            <p:nvCxnSpPr>
              <p:cNvPr id="291" name="Straight Connector 159"/>
              <p:cNvCxnSpPr/>
              <p:nvPr/>
            </p:nvCxnSpPr>
            <p:spPr>
              <a:xfrm>
                <a:off x="4768345" y="1556792"/>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2" name="Text Box 7"/>
              <p:cNvSpPr txBox="1">
                <a:spLocks noChangeArrowheads="1"/>
              </p:cNvSpPr>
              <p:nvPr/>
            </p:nvSpPr>
            <p:spPr bwMode="auto">
              <a:xfrm>
                <a:off x="4735695" y="1628800"/>
                <a:ext cx="268353" cy="369332"/>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b</a:t>
                </a:r>
                <a:endParaRPr lang="en-US" baseline="-25000" dirty="0" smtClean="0">
                  <a:solidFill>
                    <a:srgbClr val="0000FF"/>
                  </a:solidFill>
                  <a:latin typeface="Calibri" pitchFamily="34" charset="0"/>
                  <a:ea typeface="Chalkboard" charset="0"/>
                  <a:cs typeface="Chalkboard" charset="0"/>
                </a:endParaRPr>
              </a:p>
            </p:txBody>
          </p:sp>
        </p:grpSp>
        <p:sp>
          <p:nvSpPr>
            <p:cNvPr id="283" name="Rectangle 120"/>
            <p:cNvSpPr/>
            <p:nvPr/>
          </p:nvSpPr>
          <p:spPr>
            <a:xfrm>
              <a:off x="7236296" y="5733256"/>
              <a:ext cx="288032"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284" name="Text Box 7"/>
            <p:cNvSpPr txBox="1">
              <a:spLocks noChangeArrowheads="1"/>
            </p:cNvSpPr>
            <p:nvPr/>
          </p:nvSpPr>
          <p:spPr bwMode="auto">
            <a:xfrm>
              <a:off x="7236296" y="5785519"/>
              <a:ext cx="288031" cy="369332"/>
            </a:xfrm>
            <a:prstGeom prst="rect">
              <a:avLst/>
            </a:prstGeom>
            <a:solidFill>
              <a:srgbClr val="FF0000"/>
            </a:solid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B</a:t>
              </a:r>
            </a:p>
          </p:txBody>
        </p:sp>
      </p:grpSp>
      <p:grpSp>
        <p:nvGrpSpPr>
          <p:cNvPr id="293" name="Group 103"/>
          <p:cNvGrpSpPr/>
          <p:nvPr/>
        </p:nvGrpSpPr>
        <p:grpSpPr>
          <a:xfrm>
            <a:off x="4209355" y="4384998"/>
            <a:ext cx="2160240" cy="523220"/>
            <a:chOff x="5364088" y="6165305"/>
            <a:chExt cx="2160240" cy="523220"/>
          </a:xfrm>
        </p:grpSpPr>
        <p:grpSp>
          <p:nvGrpSpPr>
            <p:cNvPr id="294" name="Group 231"/>
            <p:cNvGrpSpPr/>
            <p:nvPr/>
          </p:nvGrpSpPr>
          <p:grpSpPr>
            <a:xfrm>
              <a:off x="5364088" y="6165305"/>
              <a:ext cx="2160240" cy="523220"/>
              <a:chOff x="1979712" y="1686406"/>
              <a:chExt cx="3240360" cy="627864"/>
            </a:xfrm>
          </p:grpSpPr>
          <p:sp>
            <p:nvSpPr>
              <p:cNvPr id="296" name="Rectangle 166"/>
              <p:cNvSpPr/>
              <p:nvPr/>
            </p:nvSpPr>
            <p:spPr>
              <a:xfrm>
                <a:off x="1979712" y="1772816"/>
                <a:ext cx="324036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latin typeface="Calibri" pitchFamily="34" charset="0"/>
                  <a:ea typeface="Chalkboard" charset="0"/>
                  <a:cs typeface="Chalkboard" charset="0"/>
                </a:endParaRPr>
              </a:p>
            </p:txBody>
          </p:sp>
          <p:cxnSp>
            <p:nvCxnSpPr>
              <p:cNvPr id="297" name="Straight Connector 167"/>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8" name="Text Box 7"/>
              <p:cNvSpPr txBox="1">
                <a:spLocks noChangeArrowheads="1"/>
              </p:cNvSpPr>
              <p:nvPr/>
            </p:nvSpPr>
            <p:spPr bwMode="auto">
              <a:xfrm>
                <a:off x="2195736" y="1686406"/>
                <a:ext cx="1080120"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1</a:t>
                </a:r>
                <a:endParaRPr lang="en-US" sz="2800" baseline="-25000" dirty="0" smtClean="0">
                  <a:solidFill>
                    <a:srgbClr val="0000FF"/>
                  </a:solidFill>
                  <a:latin typeface="Calibri" pitchFamily="34" charset="0"/>
                  <a:ea typeface="Chalkboard" charset="0"/>
                  <a:cs typeface="Chalkboard" charset="0"/>
                </a:endParaRPr>
              </a:p>
            </p:txBody>
          </p:sp>
          <p:sp>
            <p:nvSpPr>
              <p:cNvPr id="299" name="Text Box 7"/>
              <p:cNvSpPr txBox="1">
                <a:spLocks noChangeArrowheads="1"/>
              </p:cNvSpPr>
              <p:nvPr/>
            </p:nvSpPr>
            <p:spPr bwMode="auto">
              <a:xfrm>
                <a:off x="4139952" y="1686406"/>
                <a:ext cx="972108"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2</a:t>
                </a:r>
                <a:endParaRPr lang="en-US" sz="2800" baseline="-25000" dirty="0" smtClean="0">
                  <a:solidFill>
                    <a:srgbClr val="0000FF"/>
                  </a:solidFill>
                  <a:latin typeface="Calibri" pitchFamily="34" charset="0"/>
                  <a:ea typeface="Chalkboard" charset="0"/>
                  <a:cs typeface="Chalkboard" charset="0"/>
                </a:endParaRPr>
              </a:p>
            </p:txBody>
          </p:sp>
        </p:grpSp>
        <p:sp>
          <p:nvSpPr>
            <p:cNvPr id="295" name="Rectangle 165"/>
            <p:cNvSpPr/>
            <p:nvPr/>
          </p:nvSpPr>
          <p:spPr>
            <a:xfrm>
              <a:off x="6084168" y="6237312"/>
              <a:ext cx="144016"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latin typeface="Calibri" pitchFamily="34" charset="0"/>
                <a:ea typeface="Chalkboard" charset="0"/>
                <a:cs typeface="Chalkboard" charset="0"/>
              </a:endParaRPr>
            </a:p>
          </p:txBody>
        </p:sp>
      </p:grpSp>
      <p:grpSp>
        <p:nvGrpSpPr>
          <p:cNvPr id="300" name="Group 110"/>
          <p:cNvGrpSpPr/>
          <p:nvPr/>
        </p:nvGrpSpPr>
        <p:grpSpPr>
          <a:xfrm>
            <a:off x="3489275" y="4601021"/>
            <a:ext cx="720080" cy="864096"/>
            <a:chOff x="3923928" y="4797152"/>
            <a:chExt cx="720080" cy="864096"/>
          </a:xfrm>
        </p:grpSpPr>
        <p:cxnSp>
          <p:nvCxnSpPr>
            <p:cNvPr id="301" name="Straight Arrow Connector 188"/>
            <p:cNvCxnSpPr/>
            <p:nvPr/>
          </p:nvCxnSpPr>
          <p:spPr>
            <a:xfrm>
              <a:off x="4211960" y="4797152"/>
              <a:ext cx="4320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2" name="Straight Arrow Connector 192"/>
            <p:cNvCxnSpPr/>
            <p:nvPr/>
          </p:nvCxnSpPr>
          <p:spPr>
            <a:xfrm>
              <a:off x="3923928" y="5661248"/>
              <a:ext cx="288032" cy="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03" name="Straight Connector 196"/>
            <p:cNvCxnSpPr/>
            <p:nvPr/>
          </p:nvCxnSpPr>
          <p:spPr>
            <a:xfrm>
              <a:off x="4211960" y="4797152"/>
              <a:ext cx="0" cy="8640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4" name="Text Box 7"/>
          <p:cNvSpPr txBox="1">
            <a:spLocks noChangeArrowheads="1"/>
          </p:cNvSpPr>
          <p:nvPr/>
        </p:nvSpPr>
        <p:spPr bwMode="auto">
          <a:xfrm>
            <a:off x="2807804" y="3652282"/>
            <a:ext cx="4356484" cy="784830"/>
          </a:xfrm>
          <a:prstGeom prst="rect">
            <a:avLst/>
          </a:prstGeom>
          <a:solidFill>
            <a:srgbClr val="FFFF00"/>
          </a:solidFill>
          <a:ln w="9525">
            <a:noFill/>
            <a:miter lim="800000"/>
            <a:headEnd/>
            <a:tailEnd/>
          </a:ln>
        </p:spPr>
        <p:txBody>
          <a:bodyPr wrap="square">
            <a:spAutoFit/>
          </a:bodyPr>
          <a:lstStyle/>
          <a:p>
            <a:pPr marL="285750" indent="-285750">
              <a:spcBef>
                <a:spcPct val="50000"/>
              </a:spcBef>
            </a:pPr>
            <a:r>
              <a:rPr lang="en-US" dirty="0" smtClean="0">
                <a:solidFill>
                  <a:srgbClr val="FF0000"/>
                </a:solidFill>
                <a:latin typeface="Calibri" pitchFamily="34" charset="0"/>
                <a:ea typeface="Chalkboard" charset="0"/>
                <a:cs typeface="Chalkboard" charset="0"/>
                <a:sym typeface="Symbol"/>
              </a:rPr>
              <a:t>Last b+1 bytes of c</a:t>
            </a:r>
            <a:r>
              <a:rPr lang="en-US" baseline="-25000" dirty="0" smtClean="0">
                <a:solidFill>
                  <a:srgbClr val="FF0000"/>
                </a:solidFill>
                <a:latin typeface="Calibri" pitchFamily="34" charset="0"/>
                <a:ea typeface="Chalkboard" charset="0"/>
                <a:cs typeface="Chalkboard" charset="0"/>
                <a:sym typeface="Symbol"/>
              </a:rPr>
              <a:t>1</a:t>
            </a:r>
            <a:r>
              <a:rPr lang="en-US" dirty="0" smtClean="0">
                <a:solidFill>
                  <a:srgbClr val="FF0000"/>
                </a:solidFill>
                <a:latin typeface="Calibri" pitchFamily="34" charset="0"/>
                <a:ea typeface="Chalkboard" charset="0"/>
                <a:cs typeface="Chalkboard" charset="0"/>
                <a:sym typeface="Symbol"/>
              </a:rPr>
              <a:t> changed by </a:t>
            </a:r>
            <a:r>
              <a:rPr lang="en-US" baseline="-25000" dirty="0" smtClean="0">
                <a:solidFill>
                  <a:srgbClr val="FF0000"/>
                </a:solidFill>
                <a:latin typeface="Calibri" pitchFamily="34" charset="0"/>
                <a:ea typeface="Chalkboard" charset="0"/>
                <a:cs typeface="Chalkboard" charset="0"/>
                <a:sym typeface="Symbol"/>
              </a:rPr>
              <a:t>1</a:t>
            </a:r>
          </a:p>
          <a:p>
            <a:pPr marL="285750" indent="-285750">
              <a:spcBef>
                <a:spcPct val="50000"/>
              </a:spcBef>
            </a:pPr>
            <a:r>
              <a:rPr lang="en-US" dirty="0" smtClean="0">
                <a:solidFill>
                  <a:srgbClr val="FF0000"/>
                </a:solidFill>
                <a:latin typeface="Calibri" pitchFamily="34" charset="0"/>
                <a:ea typeface="Chalkboard" charset="0"/>
                <a:cs typeface="Chalkboard" charset="0"/>
                <a:sym typeface="Symbol"/>
              </a:rPr>
              <a:t> </a:t>
            </a:r>
            <a:r>
              <a:rPr lang="en-US" dirty="0" smtClean="0">
                <a:latin typeface="Calibri" pitchFamily="34" charset="0"/>
                <a:ea typeface="Chalkboard" charset="0"/>
                <a:cs typeface="Chalkboard" charset="0"/>
                <a:sym typeface="Symbol"/>
              </a:rPr>
              <a:t></a:t>
            </a:r>
            <a:r>
              <a:rPr lang="en-US" baseline="-25000" dirty="0" smtClean="0">
                <a:latin typeface="Calibri" pitchFamily="34" charset="0"/>
                <a:ea typeface="Chalkboard" charset="0"/>
                <a:cs typeface="Chalkboard" charset="0"/>
                <a:sym typeface="Symbol"/>
              </a:rPr>
              <a:t>1</a:t>
            </a:r>
            <a:r>
              <a:rPr lang="en-US" dirty="0" smtClean="0">
                <a:latin typeface="Calibri" pitchFamily="34" charset="0"/>
                <a:ea typeface="Chalkboard" charset="0"/>
                <a:cs typeface="Chalkboard" charset="0"/>
                <a:sym typeface="Symbol"/>
              </a:rPr>
              <a:t> </a:t>
            </a:r>
            <a:r>
              <a:rPr lang="en-US" dirty="0">
                <a:latin typeface="Calibri" pitchFamily="34" charset="0"/>
                <a:ea typeface="Chalkboard" charset="0"/>
                <a:cs typeface="Chalkboard" charset="0"/>
                <a:sym typeface="Symbol"/>
              </a:rPr>
              <a:t>= (000…  </a:t>
            </a:r>
            <a:r>
              <a:rPr lang="en-US" u="sng" dirty="0" smtClean="0">
                <a:latin typeface="Calibri" pitchFamily="34" charset="0"/>
                <a:ea typeface="Chalkboard" charset="0"/>
                <a:cs typeface="Chalkboard" charset="0"/>
                <a:sym typeface="Symbol"/>
              </a:rPr>
              <a:t>1</a:t>
            </a:r>
            <a:r>
              <a:rPr lang="en-US" dirty="0" smtClean="0">
                <a:latin typeface="Calibri" pitchFamily="34" charset="0"/>
                <a:ea typeface="Chalkboard" charset="0"/>
                <a:cs typeface="Chalkboard" charset="0"/>
                <a:sym typeface="Symbol"/>
              </a:rPr>
              <a:t> </a:t>
            </a:r>
            <a:r>
              <a:rPr lang="en-US" u="sng" dirty="0">
                <a:latin typeface="Calibri" pitchFamily="34" charset="0"/>
                <a:ea typeface="Chalkboard" charset="0"/>
                <a:cs typeface="Chalkboard" charset="0"/>
                <a:sym typeface="Symbol"/>
              </a:rPr>
              <a:t>(b+1)b</a:t>
            </a:r>
            <a:r>
              <a:rPr lang="en-US" dirty="0">
                <a:latin typeface="Calibri" pitchFamily="34" charset="0"/>
                <a:ea typeface="Chalkboard" charset="0"/>
                <a:cs typeface="Chalkboard" charset="0"/>
                <a:sym typeface="Symbol"/>
              </a:rPr>
              <a:t> </a:t>
            </a:r>
            <a:r>
              <a:rPr lang="en-US" u="sng" dirty="0">
                <a:latin typeface="Calibri" pitchFamily="34" charset="0"/>
                <a:ea typeface="Chalkboard" charset="0"/>
                <a:cs typeface="Chalkboard" charset="0"/>
                <a:sym typeface="Symbol"/>
              </a:rPr>
              <a:t>(b+1)b</a:t>
            </a:r>
            <a:r>
              <a:rPr lang="en-US" dirty="0">
                <a:latin typeface="Calibri" pitchFamily="34" charset="0"/>
                <a:ea typeface="Chalkboard" charset="0"/>
                <a:cs typeface="Chalkboard" charset="0"/>
                <a:sym typeface="Symbol"/>
              </a:rPr>
              <a:t> </a:t>
            </a:r>
            <a:r>
              <a:rPr lang="en-US" u="sng" dirty="0">
                <a:latin typeface="Calibri" pitchFamily="34" charset="0"/>
                <a:ea typeface="Chalkboard" charset="0"/>
                <a:cs typeface="Chalkboard" charset="0"/>
                <a:sym typeface="Symbol"/>
              </a:rPr>
              <a:t>(b+1)</a:t>
            </a:r>
            <a:r>
              <a:rPr lang="en-US" u="sng" dirty="0" smtClean="0">
                <a:latin typeface="Calibri" pitchFamily="34" charset="0"/>
                <a:ea typeface="Chalkboard" charset="0"/>
                <a:cs typeface="Chalkboard" charset="0"/>
                <a:sym typeface="Symbol"/>
              </a:rPr>
              <a:t>b</a:t>
            </a:r>
            <a:r>
              <a:rPr lang="en-US" dirty="0" smtClean="0">
                <a:latin typeface="Calibri" pitchFamily="34" charset="0"/>
                <a:ea typeface="Chalkboard" charset="0"/>
                <a:cs typeface="Chalkboard" charset="0"/>
                <a:sym typeface="Symbol"/>
              </a:rPr>
              <a:t>)</a:t>
            </a:r>
            <a:endParaRPr lang="en-US" baseline="-25000" dirty="0">
              <a:solidFill>
                <a:srgbClr val="0000FF"/>
              </a:solidFill>
              <a:latin typeface="Calibri" pitchFamily="34" charset="0"/>
              <a:ea typeface="Chalkboard" charset="0"/>
              <a:cs typeface="Chalkboard" charset="0"/>
            </a:endParaRPr>
          </a:p>
        </p:txBody>
      </p:sp>
      <p:cxnSp>
        <p:nvCxnSpPr>
          <p:cNvPr id="305" name="Straight Arrow Connector 199"/>
          <p:cNvCxnSpPr/>
          <p:nvPr/>
        </p:nvCxnSpPr>
        <p:spPr>
          <a:xfrm>
            <a:off x="6369595" y="4673029"/>
            <a:ext cx="4320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6" name="Rectangle 200"/>
          <p:cNvSpPr/>
          <p:nvPr/>
        </p:nvSpPr>
        <p:spPr>
          <a:xfrm>
            <a:off x="5081835" y="4457005"/>
            <a:ext cx="144016"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latin typeface="Calibri" pitchFamily="34" charset="0"/>
              <a:ea typeface="Chalkboard" charset="0"/>
              <a:cs typeface="Chalkboard" charset="0"/>
            </a:endParaRPr>
          </a:p>
        </p:txBody>
      </p:sp>
      <p:sp>
        <p:nvSpPr>
          <p:cNvPr id="307" name="Rectangle 201"/>
          <p:cNvSpPr/>
          <p:nvPr/>
        </p:nvSpPr>
        <p:spPr>
          <a:xfrm>
            <a:off x="5234235" y="4457005"/>
            <a:ext cx="144016"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latin typeface="Calibri" pitchFamily="34" charset="0"/>
              <a:ea typeface="Chalkboard" charset="0"/>
              <a:cs typeface="Chalkboard" charset="0"/>
            </a:endParaRPr>
          </a:p>
        </p:txBody>
      </p:sp>
      <p:grpSp>
        <p:nvGrpSpPr>
          <p:cNvPr id="308" name="Group 166"/>
          <p:cNvGrpSpPr/>
          <p:nvPr/>
        </p:nvGrpSpPr>
        <p:grpSpPr>
          <a:xfrm>
            <a:off x="5865539" y="5033069"/>
            <a:ext cx="2304256" cy="369332"/>
            <a:chOff x="6084168" y="5229200"/>
            <a:chExt cx="2304256" cy="369332"/>
          </a:xfrm>
        </p:grpSpPr>
        <p:cxnSp>
          <p:nvCxnSpPr>
            <p:cNvPr id="309" name="Straight Arrow Connector 203"/>
            <p:cNvCxnSpPr/>
            <p:nvPr/>
          </p:nvCxnSpPr>
          <p:spPr>
            <a:xfrm flipH="1">
              <a:off x="6084168" y="5517232"/>
              <a:ext cx="23042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0" name="Text Box 7"/>
            <p:cNvSpPr txBox="1">
              <a:spLocks noChangeArrowheads="1"/>
            </p:cNvSpPr>
            <p:nvPr/>
          </p:nvSpPr>
          <p:spPr bwMode="auto">
            <a:xfrm>
              <a:off x="6524600" y="5229200"/>
              <a:ext cx="1863824" cy="369332"/>
            </a:xfrm>
            <a:prstGeom prst="rect">
              <a:avLst/>
            </a:prstGeom>
            <a:noFill/>
            <a:ln w="9525">
              <a:noFill/>
              <a:miter lim="800000"/>
              <a:headEnd/>
              <a:tailEnd/>
            </a:ln>
          </p:spPr>
          <p:txBody>
            <a:bodyPr wrap="square">
              <a:spAutoFit/>
            </a:bodyPr>
            <a:lstStyle/>
            <a:p>
              <a:pPr marL="285750" indent="-285750">
                <a:spcBef>
                  <a:spcPct val="50000"/>
                </a:spcBef>
              </a:pPr>
              <a:r>
                <a:rPr lang="en-US" dirty="0" smtClean="0">
                  <a:latin typeface="Calibri" pitchFamily="34" charset="0"/>
                  <a:ea typeface="Chalkboard" charset="0"/>
                  <a:cs typeface="Chalkboard" charset="0"/>
                  <a:sym typeface="Symbol"/>
                </a:rPr>
                <a:t>Success/Failure</a:t>
              </a:r>
              <a:endParaRPr lang="en-US" baseline="-25000" dirty="0" smtClean="0">
                <a:solidFill>
                  <a:srgbClr val="0000FF"/>
                </a:solidFill>
                <a:latin typeface="Calibri" pitchFamily="34" charset="0"/>
                <a:ea typeface="Chalkboard" charset="0"/>
                <a:cs typeface="Chalkboard" charset="0"/>
              </a:endParaRPr>
            </a:p>
          </p:txBody>
        </p:sp>
      </p:grpSp>
      <p:sp>
        <p:nvSpPr>
          <p:cNvPr id="311" name="Text Box 7"/>
          <p:cNvSpPr txBox="1">
            <a:spLocks noChangeArrowheads="1"/>
          </p:cNvSpPr>
          <p:nvPr/>
        </p:nvSpPr>
        <p:spPr bwMode="auto">
          <a:xfrm>
            <a:off x="752971" y="5537125"/>
            <a:ext cx="1999456" cy="369332"/>
          </a:xfrm>
          <a:prstGeom prst="rect">
            <a:avLst/>
          </a:prstGeom>
          <a:noFill/>
          <a:ln w="9525">
            <a:noFill/>
            <a:miter lim="800000"/>
            <a:headEnd/>
            <a:tailEnd/>
          </a:ln>
        </p:spPr>
        <p:txBody>
          <a:bodyPr wrap="square">
            <a:spAutoFit/>
          </a:bodyPr>
          <a:lstStyle/>
          <a:p>
            <a:pPr marL="285750" indent="-285750">
              <a:spcBef>
                <a:spcPct val="50000"/>
              </a:spcBef>
            </a:pPr>
            <a:r>
              <a:rPr lang="en-US" dirty="0" smtClean="0">
                <a:latin typeface="Calibri" pitchFamily="34" charset="0"/>
                <a:ea typeface="Chalkboard" charset="0"/>
                <a:cs typeface="Chalkboard" charset="0"/>
                <a:sym typeface="Symbol"/>
              </a:rPr>
              <a:t>B = b / B </a:t>
            </a:r>
            <a:r>
              <a:rPr lang="en-US" dirty="0">
                <a:solidFill>
                  <a:srgbClr val="0000FF"/>
                </a:solidFill>
                <a:latin typeface="Calibri" pitchFamily="34" charset="0"/>
                <a:ea typeface="Chalkboard" charset="0"/>
                <a:cs typeface="Chalkboard" charset="0"/>
                <a:sym typeface="Symbol"/>
              </a:rPr>
              <a:t></a:t>
            </a:r>
            <a:r>
              <a:rPr lang="en-US" dirty="0" smtClean="0">
                <a:latin typeface="Calibri" pitchFamily="34" charset="0"/>
                <a:ea typeface="Chalkboard" charset="0"/>
                <a:cs typeface="Chalkboard" charset="0"/>
                <a:sym typeface="Symbol"/>
              </a:rPr>
              <a:t> b</a:t>
            </a:r>
            <a:endParaRPr lang="en-US" baseline="-25000" dirty="0" smtClean="0">
              <a:solidFill>
                <a:srgbClr val="0000FF"/>
              </a:solidFill>
              <a:latin typeface="Calibri" pitchFamily="34" charset="0"/>
              <a:ea typeface="Chalkboard" charset="0"/>
              <a:cs typeface="Chalkboard" charset="0"/>
            </a:endParaRPr>
          </a:p>
        </p:txBody>
      </p:sp>
      <p:grpSp>
        <p:nvGrpSpPr>
          <p:cNvPr id="312" name="Group 243"/>
          <p:cNvGrpSpPr/>
          <p:nvPr/>
        </p:nvGrpSpPr>
        <p:grpSpPr>
          <a:xfrm>
            <a:off x="7017667" y="5537125"/>
            <a:ext cx="1996545" cy="462826"/>
            <a:chOff x="4788024" y="6165304"/>
            <a:chExt cx="1852529" cy="462826"/>
          </a:xfrm>
        </p:grpSpPr>
        <p:grpSp>
          <p:nvGrpSpPr>
            <p:cNvPr id="313" name="Group 244"/>
            <p:cNvGrpSpPr/>
            <p:nvPr/>
          </p:nvGrpSpPr>
          <p:grpSpPr>
            <a:xfrm>
              <a:off x="4788024" y="6165304"/>
              <a:ext cx="1728192" cy="462826"/>
              <a:chOff x="6588224" y="5733256"/>
              <a:chExt cx="1728192" cy="462826"/>
            </a:xfrm>
          </p:grpSpPr>
          <p:sp>
            <p:nvSpPr>
              <p:cNvPr id="317" name="Rectangle 248"/>
              <p:cNvSpPr/>
              <p:nvPr/>
            </p:nvSpPr>
            <p:spPr>
              <a:xfrm>
                <a:off x="6588224" y="5733256"/>
                <a:ext cx="576064"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0000"/>
                  </a:solidFill>
                  <a:latin typeface="Calibri" pitchFamily="34" charset="0"/>
                  <a:ea typeface="Chalkboard" charset="0"/>
                  <a:cs typeface="Chalkboard" charset="0"/>
                </a:endParaRPr>
              </a:p>
            </p:txBody>
          </p:sp>
          <p:grpSp>
            <p:nvGrpSpPr>
              <p:cNvPr id="318" name="Group 92"/>
              <p:cNvGrpSpPr/>
              <p:nvPr/>
            </p:nvGrpSpPr>
            <p:grpSpPr>
              <a:xfrm>
                <a:off x="7092280" y="5733256"/>
                <a:ext cx="1224136" cy="462825"/>
                <a:chOff x="3923928" y="1556792"/>
                <a:chExt cx="1224136" cy="462825"/>
              </a:xfrm>
            </p:grpSpPr>
            <p:sp>
              <p:nvSpPr>
                <p:cNvPr id="321" name="Rectangle 252"/>
                <p:cNvSpPr/>
                <p:nvPr/>
              </p:nvSpPr>
              <p:spPr>
                <a:xfrm>
                  <a:off x="3995936" y="1556792"/>
                  <a:ext cx="1152128" cy="432048"/>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itchFamily="34" charset="0"/>
                    <a:ea typeface="Chalkboard" charset="0"/>
                    <a:cs typeface="Chalkboard" charset="0"/>
                  </a:endParaRPr>
                </a:p>
              </p:txBody>
            </p:sp>
            <p:sp>
              <p:nvSpPr>
                <p:cNvPr id="322" name="Text Box 7"/>
                <p:cNvSpPr txBox="1">
                  <a:spLocks noChangeArrowheads="1"/>
                </p:cNvSpPr>
                <p:nvPr/>
              </p:nvSpPr>
              <p:spPr bwMode="auto">
                <a:xfrm>
                  <a:off x="3923928" y="1681063"/>
                  <a:ext cx="484377"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alibri" pitchFamily="34" charset="0"/>
                      <a:ea typeface="Chalkboard" charset="0"/>
                      <a:cs typeface="Chalkboard" charset="0"/>
                      <a:sym typeface="Symbol"/>
                    </a:rPr>
                    <a:t>b+1</a:t>
                  </a:r>
                  <a:endParaRPr lang="en-US" sz="1600" baseline="-25000" dirty="0" smtClean="0">
                    <a:solidFill>
                      <a:srgbClr val="0000FF"/>
                    </a:solidFill>
                    <a:latin typeface="Calibri" pitchFamily="34" charset="0"/>
                    <a:ea typeface="Chalkboard" charset="0"/>
                    <a:cs typeface="Chalkboard" charset="0"/>
                  </a:endParaRPr>
                </a:p>
              </p:txBody>
            </p:sp>
            <p:cxnSp>
              <p:nvCxnSpPr>
                <p:cNvPr id="323" name="Straight Connector 254"/>
                <p:cNvCxnSpPr/>
                <p:nvPr/>
              </p:nvCxnSpPr>
              <p:spPr>
                <a:xfrm>
                  <a:off x="4283968" y="1556792"/>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Straight Connector 255"/>
                <p:cNvCxnSpPr/>
                <p:nvPr/>
              </p:nvCxnSpPr>
              <p:spPr>
                <a:xfrm>
                  <a:off x="4572000" y="1556792"/>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Straight Connector 256"/>
                <p:cNvCxnSpPr/>
                <p:nvPr/>
              </p:nvCxnSpPr>
              <p:spPr>
                <a:xfrm>
                  <a:off x="4860032" y="1556792"/>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9" name="Rectangle 250"/>
              <p:cNvSpPr/>
              <p:nvPr/>
            </p:nvSpPr>
            <p:spPr>
              <a:xfrm>
                <a:off x="6876256" y="5733256"/>
                <a:ext cx="288032" cy="432048"/>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itchFamily="34" charset="0"/>
                  <a:ea typeface="Chalkboard" charset="0"/>
                  <a:cs typeface="Chalkboard" charset="0"/>
                </a:endParaRPr>
              </a:p>
            </p:txBody>
          </p:sp>
          <p:sp>
            <p:nvSpPr>
              <p:cNvPr id="320" name="Text Box 7"/>
              <p:cNvSpPr txBox="1">
                <a:spLocks noChangeArrowheads="1"/>
              </p:cNvSpPr>
              <p:nvPr/>
            </p:nvSpPr>
            <p:spPr bwMode="auto">
              <a:xfrm>
                <a:off x="6804248" y="5888305"/>
                <a:ext cx="432048"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alibri" pitchFamily="34" charset="0"/>
                    <a:ea typeface="Chalkboard" charset="0"/>
                    <a:cs typeface="Chalkboard" charset="0"/>
                    <a:sym typeface="Symbol"/>
                  </a:rPr>
                  <a:t>B+1</a:t>
                </a:r>
                <a:endParaRPr lang="en-US" sz="1400" baseline="-25000" dirty="0" smtClean="0">
                  <a:solidFill>
                    <a:srgbClr val="0000FF"/>
                  </a:solidFill>
                  <a:latin typeface="Calibri" pitchFamily="34" charset="0"/>
                  <a:ea typeface="Chalkboard" charset="0"/>
                  <a:cs typeface="Chalkboard" charset="0"/>
                </a:endParaRPr>
              </a:p>
            </p:txBody>
          </p:sp>
        </p:grpSp>
        <p:sp>
          <p:nvSpPr>
            <p:cNvPr id="314" name="Text Box 7"/>
            <p:cNvSpPr txBox="1">
              <a:spLocks noChangeArrowheads="1"/>
            </p:cNvSpPr>
            <p:nvPr/>
          </p:nvSpPr>
          <p:spPr bwMode="auto">
            <a:xfrm>
              <a:off x="5580112" y="6289575"/>
              <a:ext cx="484377"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alibri" pitchFamily="34" charset="0"/>
                  <a:ea typeface="Chalkboard" charset="0"/>
                  <a:cs typeface="Chalkboard" charset="0"/>
                  <a:sym typeface="Symbol"/>
                </a:rPr>
                <a:t>b+1</a:t>
              </a:r>
              <a:endParaRPr lang="en-US" sz="1600" baseline="-25000" dirty="0" smtClean="0">
                <a:solidFill>
                  <a:srgbClr val="0000FF"/>
                </a:solidFill>
                <a:latin typeface="Calibri" pitchFamily="34" charset="0"/>
                <a:ea typeface="Chalkboard" charset="0"/>
                <a:cs typeface="Chalkboard" charset="0"/>
              </a:endParaRPr>
            </a:p>
          </p:txBody>
        </p:sp>
        <p:sp>
          <p:nvSpPr>
            <p:cNvPr id="315" name="Text Box 7"/>
            <p:cNvSpPr txBox="1">
              <a:spLocks noChangeArrowheads="1"/>
            </p:cNvSpPr>
            <p:nvPr/>
          </p:nvSpPr>
          <p:spPr bwMode="auto">
            <a:xfrm>
              <a:off x="5868144" y="6289575"/>
              <a:ext cx="484377"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alibri" pitchFamily="34" charset="0"/>
                  <a:ea typeface="Chalkboard" charset="0"/>
                  <a:cs typeface="Chalkboard" charset="0"/>
                  <a:sym typeface="Symbol"/>
                </a:rPr>
                <a:t>b+1</a:t>
              </a:r>
              <a:endParaRPr lang="en-US" sz="1600" baseline="-25000" dirty="0" smtClean="0">
                <a:solidFill>
                  <a:srgbClr val="0000FF"/>
                </a:solidFill>
                <a:latin typeface="Calibri" pitchFamily="34" charset="0"/>
                <a:ea typeface="Chalkboard" charset="0"/>
                <a:cs typeface="Chalkboard" charset="0"/>
              </a:endParaRPr>
            </a:p>
          </p:txBody>
        </p:sp>
        <p:sp>
          <p:nvSpPr>
            <p:cNvPr id="316" name="Text Box 7"/>
            <p:cNvSpPr txBox="1">
              <a:spLocks noChangeArrowheads="1"/>
            </p:cNvSpPr>
            <p:nvPr/>
          </p:nvSpPr>
          <p:spPr bwMode="auto">
            <a:xfrm>
              <a:off x="6156176" y="6289575"/>
              <a:ext cx="484377"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alibri" pitchFamily="34" charset="0"/>
                  <a:ea typeface="Chalkboard" charset="0"/>
                  <a:cs typeface="Chalkboard" charset="0"/>
                  <a:sym typeface="Symbol"/>
                </a:rPr>
                <a:t>b+1</a:t>
              </a:r>
              <a:endParaRPr lang="en-US" sz="1600" baseline="-25000" dirty="0" smtClean="0">
                <a:solidFill>
                  <a:srgbClr val="0000FF"/>
                </a:solidFill>
                <a:latin typeface="Calibri" pitchFamily="34" charset="0"/>
                <a:ea typeface="Chalkboard" charset="0"/>
                <a:cs typeface="Chalkboard" charset="0"/>
              </a:endParaRPr>
            </a:p>
          </p:txBody>
        </p:sp>
      </p:grpSp>
      <p:sp>
        <p:nvSpPr>
          <p:cNvPr id="327" name="Rectangle 1"/>
          <p:cNvSpPr/>
          <p:nvPr/>
        </p:nvSpPr>
        <p:spPr>
          <a:xfrm>
            <a:off x="4518201" y="6048437"/>
            <a:ext cx="4664739" cy="400110"/>
          </a:xfrm>
          <a:prstGeom prst="rect">
            <a:avLst/>
          </a:prstGeom>
        </p:spPr>
        <p:txBody>
          <a:bodyPr wrap="none">
            <a:spAutoFit/>
          </a:bodyPr>
          <a:lstStyle/>
          <a:p>
            <a:pPr marL="285750" indent="-285750">
              <a:spcBef>
                <a:spcPct val="50000"/>
              </a:spcBef>
            </a:pPr>
            <a:r>
              <a:rPr lang="en-US" sz="2000" b="1" dirty="0" smtClean="0">
                <a:solidFill>
                  <a:srgbClr val="FF0000"/>
                </a:solidFill>
                <a:latin typeface="Calibri" pitchFamily="34" charset="0"/>
                <a:ea typeface="Chalkboard" charset="0"/>
                <a:cs typeface="Chalkboard" charset="0"/>
                <a:sym typeface="Symbol"/>
              </a:rPr>
              <a:t>Run at most 256 times to know B exactly!!</a:t>
            </a:r>
            <a:endParaRPr lang="en-US" sz="2000" b="1" baseline="-25000" dirty="0">
              <a:solidFill>
                <a:srgbClr val="FF0000"/>
              </a:solidFill>
              <a:latin typeface="Calibri" pitchFamily="34" charset="0"/>
              <a:ea typeface="Chalkboard" charset="0"/>
              <a:cs typeface="Chalkboard" charset="0"/>
            </a:endParaRPr>
          </a:p>
        </p:txBody>
      </p:sp>
      <p:sp>
        <p:nvSpPr>
          <p:cNvPr id="328" name="Explosion 1 2"/>
          <p:cNvSpPr/>
          <p:nvPr/>
        </p:nvSpPr>
        <p:spPr>
          <a:xfrm>
            <a:off x="2001110" y="1438102"/>
            <a:ext cx="5040560" cy="3816424"/>
          </a:xfrm>
          <a:prstGeom prst="irregularSeal1">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2800" dirty="0">
              <a:latin typeface="Calibri" pitchFamily="34" charset="0"/>
              <a:ea typeface="Chalkboard" charset="0"/>
              <a:cs typeface="Chalkboard" charset="0"/>
            </a:endParaRPr>
          </a:p>
        </p:txBody>
      </p:sp>
      <p:sp>
        <p:nvSpPr>
          <p:cNvPr id="329" name="Rectangle 3"/>
          <p:cNvSpPr/>
          <p:nvPr/>
        </p:nvSpPr>
        <p:spPr>
          <a:xfrm>
            <a:off x="3153238" y="2461759"/>
            <a:ext cx="2884658" cy="1569660"/>
          </a:xfrm>
          <a:prstGeom prst="rect">
            <a:avLst/>
          </a:prstGeom>
        </p:spPr>
        <p:txBody>
          <a:bodyPr wrap="square">
            <a:spAutoFit/>
          </a:bodyPr>
          <a:lstStyle/>
          <a:p>
            <a:pPr algn="ctr"/>
            <a:r>
              <a:rPr lang="en-US" sz="3200" b="1" dirty="0" smtClean="0">
                <a:solidFill>
                  <a:srgbClr val="FF0000"/>
                </a:solidFill>
                <a:latin typeface="Calibri" pitchFamily="34" charset="0"/>
                <a:ea typeface="Chalkboard" charset="0"/>
                <a:cs typeface="Chalkboard" charset="0"/>
                <a:sym typeface="Symbol"/>
              </a:rPr>
              <a:t>CPA Secure CBC Mode Scheme Broken </a:t>
            </a:r>
            <a:r>
              <a:rPr lang="en-US" sz="3200" b="1" dirty="0" smtClean="0">
                <a:solidFill>
                  <a:srgbClr val="FF0000"/>
                </a:solidFill>
                <a:latin typeface="Calibri" pitchFamily="34" charset="0"/>
                <a:ea typeface="Chalkboard" charset="0"/>
                <a:cs typeface="Chalkboard" charset="0"/>
                <a:sym typeface="Wingdings"/>
              </a:rPr>
              <a:t></a:t>
            </a:r>
            <a:r>
              <a:rPr lang="en-US" sz="3200" b="1" dirty="0" smtClean="0">
                <a:solidFill>
                  <a:srgbClr val="FF0000"/>
                </a:solidFill>
                <a:latin typeface="Calibri" pitchFamily="34" charset="0"/>
                <a:ea typeface="Chalkboard" charset="0"/>
                <a:cs typeface="Chalkboard" charset="0"/>
                <a:sym typeface="Symbol"/>
              </a:rPr>
              <a:t> </a:t>
            </a:r>
            <a:endParaRPr lang="en-US" sz="3200" dirty="0">
              <a:latin typeface="Calibri" pitchFamily="34" charset="0"/>
              <a:ea typeface="Chalkboard" charset="0"/>
              <a:cs typeface="Chalkboard" charset="0"/>
            </a:endParaRPr>
          </a:p>
        </p:txBody>
      </p:sp>
    </p:spTree>
    <p:extLst>
      <p:ext uri="{BB962C8B-B14F-4D97-AF65-F5344CB8AC3E}">
        <p14:creationId xmlns:p14="http://schemas.microsoft.com/office/powerpoint/2010/main" val="191244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12"/>
                                        </p:tgtEl>
                                        <p:attrNameLst>
                                          <p:attrName>style.visibility</p:attrName>
                                        </p:attrNameLst>
                                      </p:cBhvr>
                                      <p:to>
                                        <p:strVal val="visible"/>
                                      </p:to>
                                    </p:set>
                                    <p:animEffect transition="in" filter="blinds(horizontal)">
                                      <p:cBhvr>
                                        <p:cTn id="23" dur="500"/>
                                        <p:tgtEl>
                                          <p:spTgt spid="31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0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1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2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0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2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P spid="304" grpId="0" animBg="1"/>
      <p:bldP spid="311" grpId="0"/>
      <p:bldP spid="327" grpId="0"/>
      <p:bldP spid="328" grpId="0" animBg="1"/>
      <p:bldP spid="3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36512" y="188640"/>
            <a:ext cx="9144000" cy="576064"/>
          </a:xfrm>
          <a:prstGeom prst="rect">
            <a:avLst/>
          </a:prstGeom>
        </p:spPr>
        <p:txBody>
          <a:bodyPr/>
          <a:lstStyle/>
          <a:p>
            <a:pPr algn="ctr">
              <a:defRPr/>
            </a:pPr>
            <a:r>
              <a:rPr lang="en-US" sz="4200" kern="0" dirty="0" smtClean="0">
                <a:solidFill>
                  <a:srgbClr val="009900"/>
                </a:solidFill>
                <a:latin typeface="Chalkboard" charset="0"/>
                <a:ea typeface="Chalkboard" charset="0"/>
                <a:cs typeface="Chalkboard" charset="0"/>
              </a:rPr>
              <a:t>Padding Oracle Attack</a:t>
            </a:r>
            <a:endParaRPr lang="en-US" sz="4200" kern="0" dirty="0">
              <a:solidFill>
                <a:srgbClr val="009900"/>
              </a:solidFill>
              <a:latin typeface="Chalkboard" charset="0"/>
              <a:ea typeface="Chalkboard" charset="0"/>
              <a:cs typeface="Chalkboard" charset="0"/>
            </a:endParaRPr>
          </a:p>
        </p:txBody>
      </p:sp>
      <p:sp>
        <p:nvSpPr>
          <p:cNvPr id="2052" name="AutoShape 4"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latin typeface="Chalkboard" charset="0"/>
              <a:ea typeface="Chalkboard" charset="0"/>
              <a:cs typeface="Chalkboard" charset="0"/>
            </a:endParaRPr>
          </a:p>
        </p:txBody>
      </p:sp>
      <p:sp>
        <p:nvSpPr>
          <p:cNvPr id="2054" name="AutoShape 6"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latin typeface="Chalkboard" charset="0"/>
              <a:ea typeface="Chalkboard" charset="0"/>
              <a:cs typeface="Chalkboard" charset="0"/>
            </a:endParaRPr>
          </a:p>
        </p:txBody>
      </p:sp>
      <p:sp>
        <p:nvSpPr>
          <p:cNvPr id="2056" name="AutoShape 8" descr="data:image/jpeg;base64,/9j/4AAQSkZJRgABAQAAAQABAAD/2wCEAAkGBxQSEhUUEhQWFhUXFhQZFhgUGBQVFBkYFhQXFxYXFRQYHSggGBolHBUVITEhJSorLi4uFx8zODMsNygtLisBCgoKDg0OGxAQGzQkICUtLywsLCwvLCwsLCwsLCwsLCwsLCwsLCwsLCwsLCwsLCwsLCwsLCwsLCwsLCwsLCwsLP/AABEIAN0A5AMBEQACEQEDEQH/xAAcAAABBQEBAQAAAAAAAAAAAAAAAwQFBgcCAQj/xABQEAABAgMDBQkMBwYEBgMAAAABAgMABBEFEiEGMUFRYQcTInGBkaGx0RYjMkJSU2JykrLB0hQkc4KTosIVM0Nj4fA0VKOzCBd0hJTig8Px/8QAGgEAAgMBAQAAAAAAAAAAAAAAAAQBAwUCBv/EADcRAAIBAgIFCwQDAQEAAwEAAAABAgMEESESFDFRcQUTIjJBUmGRodHwIzOBsRVC4cFiJEOCU//aAAwDAQACEQMRAD8A3CIAIACAAgAIACAAgAIACAAgAIACACPn7blmP30wy39o4hHWYlRbIxMsy33X8SzZuJxBmFCor/JQfC9ZWGoHPAljkBS8ncup+QcKytTzayVONvKUpKic5CzUtr4sNYMdzpSgsZIiM4y2GxWPupWc+hJU9vKz4TbqVApPrAFJG0HmjmMHLYS2ltJ2SypknjRqbl1HUHW73s1rEunNbUCkmS6VA4jEbI4JPYACAAgAIACAAgAIACAAgAIACAAgAIACAAgAIACAAgAIACACp5RbokjKVSXN9cH8Nii1V1KVW6k7CaxbCjKRw5pFHc3SrRnVFNnSl0VIvBJeUONZo2g7CDxxfzEIdZ/P2c6cnsK1lcJ9pNbRnbq1CqZcOlTh42mqNoT6RPOcIOdpx6qI0ZPayky8spw4AAaTo/qY5SqV34EylGnxJiVk0ozYnSTn/pD1KjGmstu8VnUctoupFRQ4jbFjSeTOMSMm7L0t+z2GEqtq09KmMwr9kh1k6iTcVvc648wSaJdSELaB1OtlN5PrA01gZ4pVxNZNFvNp7C/S25zNtALs20W1pzp3ta2ag6rilJPLExu6U8n/AMYOjOIqcqLcs/8AxTJebGdS0BQp9szgnjUDHXN0p7Hgc6U1tLJk/uuSb9A+FS6zpVw2q7HU5htUExXO3ktmZ0qiZfpd9LiQpCkqScQpJCkkbCMDFGGBYKRABAAQAEABAAQAEABAAQAEABAAQAEABAAQAVfK7LqVs8XVq3x6lQy3Qr2FZzIHHjqBi2FKU9hzKSRnP0m17cPA7xKnUVNskaar8N87BwcMwhjCnS25v55FfSkTdnZD2bJJvzB+lKSKqLlEy6aZ+BW7T1iqMyvyvFPRp5vcvf2G6dlJrGWS8SvZU7q7hG8WcEtpzBaEgcjSCOmg4tMc0o16jxqZeC/6/YJulFYRz8X/AMRRWrPUtRcfUpa1GqryipSjrWs4kxr0rTtn5e4hUuOyJIBIA1Acgh3JIWxbZHTlqAYIxOvRya4Uq3SWUBinQbzkMpa0VpOJvA5wfgdEL07mcXnmXToxkssialphLgqk8Y0jjEaFOrGaxQnODhtOZuSS5nwOgjP/AFiKtGNTb5kwqShsE7KteYkFcE3m64pNbh2g50K2jpjEvOT1LrbeySNK3u3Hq7NzNVyXy838d6cN4DhNO4qHFpKdoPNGNOV1avN4rzXujSjGhX2LB+THdp2TZ87UzDG8un+MxwTXWoAUV94Kh235Ywynl6r3FqvJ72wz/ZWnck7Rssl+zXy+znIb4RI9OXxC9VU8LUBG1CvSrLPz/wBM+VOcHgWfJHdWYmCGpsCXdrS8a7yo5qXji2disNscVLdrNZkxmntNGBhcsCAAgAIACAAgAIACAAgAIACAAgA8WoAEk0AxJOAAGckwAZNldukuPufRLJClrUSnfUCqla94Bwp/MOGkYcKGqdFJaUyqU3sR7k5ueMy3frRIffPCDNbyATjVxR/eK1k4bFZ4UvOU4UVgtu5bf8RfQtZVMx7lhlw3LJuuHGguMNUrTRe8lO06sBojD/8Ak3r3R9P9NDClb+L+eRktrWxM2grhm60DggVDY+dW09EbVlyfGC6C/wD0zPuLty63kKSkklsYZ9JOf+kbVKjGns2mdOo57TqamUtiqjxDSeIR1UqxgsWRCm5bCCnJ9TmGZOofHXGbVryqcBuFJQGkUloQAdNrKTUGh1iJUmniiGk9pMyVrA4OYHXoPHqh+ldJ5T8xWdBrOJKFAIxxB5obwxRRjgRczZZSQtklKgagA0IOtKtEI1rPFPR8hmncYbfMseT+XZHepwUNab6B/uI0cY5tMebuuTMMXS8vY2aN7/8A08y/2faKkUWyvA41SQUqHUYzKdSpRl0Xg+3/AFD8oQqxzzPbcsOTtOu+gS81TB5A4KjoDg8biOOoxvWXKqb0Z5P0/G4ybixcelHNepW7Nt6esF0S82guyxwRQ1FNcu4aUppbVTkznYlCFVaUdogm45M2CxrWZm2kvMLC0KzEZwdKVA4pUNIOMKSi4vBlqeI+jkkIACAAgAIACAAgAIACADh51KElSiEpSCVEmgAAqSScwgAxjKfKWZtqY+hWeCJevDVim+AcVunxWtSc501zByEFSWlLaUtuTwRbLHsqWsllQbUku07/ADDlBmzgVwSkaE89TGJf8pylLm6Wb8Oz3Y/b2qw0p7DO8qd0RS1FuSqSSQXlCqj9kk+8ebTFFtyY5S062bfZ7+xbVu0lo08lv9iqytlFRK3iVKJqQTUk61q0mPS0bNLDS8jHqXDfV8yVCQBqA5AIewSQttIyYtIlQbYSVrUaCgJqdSUjwjCVe8jFPR8+wYpW7ltLfk3ublffZ8mpGDSVUI+0cTp2Jzazmjy13yu28KXm/wDiNijZpLp+RP8A/Liz/NL/ABXvmhL+Uue96L2GNVpbv2H/AC5s/wA0v8V75oP5S53+i9idVp7v2H/Lmz/NL/Fe+aD+Uue96L2DVae79nn/AC5s/wA0v8V75oP5S573ovYNVpbv2ITm5tJKQQ2Ftr0LDi10O1KyQR/dRHcOVa6ljLBrgl+jmVnTayyM/tSzJmzl3XU3mieCsVLauI+Ir0T0549HZcoqoug+Ke0y7i0aefmOJSaS4KpPGDnHGI2qdWM10TOnCUdp5OSCXBjgdBGf+ojmrRjUWfmTCpKGwaWdaczZ6qoN5snFKqls/Irb1xjXnJ6n11waNK3u3Hq+RoFhZQszQ4Burpi2rwhrI8obR0R5u4tKlHbs3mzSuIVdm3cWhqcbdaMvOI31hWGNbydRSRjhrGI0Q1Z8oSpNKTy9V7ooubONRYx2/spk7JTVgPiYllb9JuEZ/BUNCHaYJXTwVjPzpj08JwuImNKMqbwNeybt5meYS8wqoOCkml5CtKVjQR05xC04OLwZYniiVjgkIACAAgAIACAAgADABjOXWUbtqzQs6QxbvUWoeC4UnhKURmZR0n7tXKcFTjpyKZScngiSnrXk7Bl/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tNdK2yEjjIrQbYulyXcJY4LzOVd0mWd6aSlBWogJSkqJ0XQKk11UhBQbej2jLaSxIvJ/KdidC94KuBdvBabp4VaGmrA80X3FpUoYafaV060amOiJHK2X+lfRCpQdvXcU0QVFIUBe2gjlwjrUqvNc7hlt8SOfhp6Hae2plQww+3LuX98cuXaJqnhqupqa4YiIpWlSpTdSOxBOtGMlF7Wc2flSw8+5LoKt8bv3ryaJ72oJVwq6zE1LOpCmqj2PDDPeEa8ZScVtQhZ2UcrPqcYQlTiQk37yO9FNaCpOeuiOqlrWt0qjeG7PMiFaFVuKz/RUcpsgVtEvSNSBiWq8NOve1Hwh6Jx480adnypsVTJ7/fcKV7LLGOa3FdkbYB4LvBUMKkECo0KHin+8I9NSu08pefYY9S3wziS5QCNBB5QYb2oW2Mh5yxyk32CUqGIAJBB1oVoMI1rNNdHyGqdzg+l5k5YWW5BDc4DhQBwChH2iR1jm0x5y65M2un5fP0bVve9k/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QvUuG8o+ZMhIA0ADkAh3JC2LbIictepCGAVKJoCATU6kJzqP8AeMJVrtRT0fPsGadu3nIs2TO56pZDs8TjiGgeEftVDN6o59EeZu+VdqpZvf7e/obNGy7+zcaQyhKEhKAEpSKBKQAANQAzRiSk5PF5mgklkhvayu8O/ZOe4Y6pdePFET6rMBbX3gjegeGk77Q1HBpvd7MAc9DHr2vqY6X4/wCmGurs/JoOU1sJbsiXbaXe35ttu9mNxtI32oObEBFPSjHtqDleSlJbHj+XsH61RRoJLty8tpA5Dz30SebTfSpDyUoUUKBSCsBSQSPGSvgnjMN3tN1qDyzTx8vdFFvLQq7do2yvYWu0Zm4CVJVfwwUAhpCiRtAFcNUd2bStoY9q/bZFdN1pYHb1tmbm5JxfhpMuheoqS9W8OMEHjrEKgqNGpFbHi15E85zlSDfh+xlak8tqZnLhoXFvtk6bqnaqA47tOImLaUFOlDHswfoV1JOM5YdpqGQtmol5RBQQougOLWMxJGAGxIw59cYN/WlUrNPLDJI1LanGEFh25lgvQkMFcynyTZnAVfu3qYOJGfYtPjDp2w7a3tSjltju9hetbRqZ7GZxNy8xILuOpqgnA50K2oXoOw80emtL9SWMHit3ajFuLXB4Sye8lJKcQ6KpOOkHOOMRsU6saiyM6dOUHmeT1nIdHCFDoUM47eKIqUY1FmEKrhsI6TnJmQVwDeaJxSa72eTxFbeuMa85PUuuuDNO2vHF9F/g07JXKOVtJlUk/glwYIURfbXoUg6RWhBGY5xiYRtnVtJqEur2P/g3WULiOlHb2r/pH5FWm7Y0+uQmj3lxQuq8UKVg26nUldLqhoI2Gu3UiqkNJbTNi9F4M2qEy4IACAAgAIAKnlrl9LWcLqzvj5FUsoIv45is5m07TjqBgA+fJgvz7y33Ti4oqUo+CNSUjSAKAbBDMKc6uSyXzzKp1I0+I/lm0Nm4yL6/GUcw9ZWj1RDUFGHRgsXv9xaTc1pTyQtMTCGRVxV5Z5zsSNA/vGLJTjSWMnmcRjKplHYM7PkJm0V3WxdbB4SjUNp9ZXjq2DZmzxj3nKCgum/wjRtrRyfR8zTMmslWJIVSL7pFFOq8LaEjxE7Bykx5m5vKlfJ5Ld82mzRt40/F7yevQmXnl+JDAbWgCppxKRUqQsDjKSBHdNpTTe8iSxi0ZRKZMWkGlS4butOKSpYUpmhKaUJUCVAYDNqj0M7y0c+cbxa2ZMyo29fR0cMnwJBzI19b7DK0n6M0kJLgUgVrVxxSU1KhVZuio0CKVf0o05Tj1nnhnwWPZ6lmqzclF9VfGKZR5AlCUKkg4td7hBS0VApUKSTdzEdI1RzbcpKTarYJeCf+k1bPBJ0xzYlkTX7S+kvM3EqBvG82Re3kIOCVE0vAxxXr0dW5qEsWtmT347jqlSqc9pyX63DOcyMdankLl27zG+trwUgXBfBUmhNSBQ0pooIshfwnQam+lg1255bTmVrKNVOKyFZLJN1ybmt/busuh+4uqDRSnQptQANQcK5o5newjShoPFrDFZ7syY20pVJaSyeP+ElkJKTctfYfb71UqbWFIIBrwgAFVorwhhnrrii/nRrYVIPPtWfzIttYVYYxksi334zRw5K4AEJyXQ6godSFoOcKxHHsO2O4TlB6UXgyJRUlg9hnGUORbjBLsqVLQMboxdRxeWOnjjdtOUlJpTyl2Ps/z9GXXsmljHNbiPs23QeC7gfK0co0f3mj0NG7xyn5mNUtsM4k2UgjQQeUEQ7k0LZohZ+wiDfYJSoGoANCDrQrQYRrWia6HkN0rlp4S8xe2crFzbCWp1NX2cGnwAFqQcFNvp06CFDSM2JJWoz5t4MYktJYo2XclyoM5Kb24qrzFEqJzqQf3a9poCknWknTEVoKMsVsYQeKLzFJ2EACE7ONsoU46tKEJFVKWQlIGskwAY1lpuuLdJYswKSDUF8p74r7FBHBHpKFdgzx0k28EQ3hmyhM2WEVdmlVJNTeJUSTiStWdaj/AHWHYW0YLSq+QrKvKT0afmLJeXMYI70yM6syiBoTq/vijvTlV6vRjvOdGNPbnIbzNqoaTvcuBQeNo4xrO0xXO4jBaFLzOo0ZTelUCwWpRSt8npgjH92lD6lK9daUEAbAa7RmjJualw/tRxb7W16Yv9mjRhS/u8FuzNCl8tbObSENu3UJFAlLL4AGwBuMWXJ91J4yWL4r3NFXNFLBP0fsKd3kh58/hTHyRz/G3Pd9Y+5OtUd/o/Y87u5Hz5/Cf+SJ/jrnu+q9w1ujv9H7B3dyPnj+E/8AJB/HXPd9V7hrdHf6P2PO7uR88fwn/kg/jbnu+q9w1ujv9H7Hnd3I+eP4T/yQfx1z3fVe5OtUt/o/Y87upHzx/Cf+SD+OuO76r3I1ujv9H7Hnd1I+eP4T/wAkH8dcd31XuGt0d/o/YO7mS88fwn/kif4647vqvcNbo7/R+x53cSXnj+E/8kH8dcd31XuGt0d/o/Y87t5Lzx/Cf+SI/jrju+q9w1ujv9H7HndvJeeP4T/yRP8AH3Hd9V7hrdHf6P2Du3kvPH8J/wCSD+PuO76r3DW6O/0fsed20l54/hP/ACQfx9x3fVe5Ot0d/o/YO7aS88fwn/kg/j7ju+q9w1ujv9H7HndtJeeP4T/yQfx1x3fVe4a3R3+j9it5Rv2dM1Wh7e3fKDT11R9NNzpGPHD9tG7pdGUcVxWXDMVru3qZp4Pg/YrNn2otk0BCkVzY0401FRzckbVKvKHDcZdSjGfHeWqz59Dwqg46UnwhyatsaVKrGoshCdOUHmE/ZqHhwhjoUPCHaNkRUoxqLMKdWUNhG2NPzVkzAfZooUKVVrva0kglKgMUnAUOg68RGfVozp5PYP06samzabrkXl9K2iLqDvb4FVMuEX8M5QczidoxGkCFy0tkAHzfukT02/aLktNuUQh2jSUghoIVi2sI8ZRSU4kmhJFaR3TjpSSOZy0U2RTs0zKgpaF9zST+pXwEOupToLCGbFVCdbOWSGak1o7NKOOKWxgoji8VPXFLWPTqvgvnYWLLo01+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Ee9zMx5A9tPbBqtXd6oNZp/ENLQsp1gAuAAE0FFA6K6I4qUpw6x3CrGfVJmzMkS60HFOXFKFUpu1FDmvGunZmi+naOUNJvDd/ovUu1Geilx/whGrNcU6WQBfBUCCQPBz4mF1Tk56C2jLqRUdPsHvcxM+QPbT2xZqtXd6or1mnv8AQaWhZTjASXABerSigc2fNxiK6lKUOsdwqxn1STk8knXGg5eSkkVSg1qRoqfFrF0bSco6WJTO7hGWjgRMlZ7jqy2gcMA1BITmNDn01MUQpym8FtL51IxWL2D/ALmJnyB7ae2LdVq7vUq1mnvI+dkFtLCFjhEAgAhWc0GbTFU6coPB7S2E4yWKJKZyemGEb9gLuJuKN9O04c9KxbK3qU1plUbinN6PxjuysogaJewOhYzfeGjjzcUMUbvsn5lVW27YeRYaAjQQRxgj4w5k0KbCs29ZaWaPNKLZChdAJBCtBbUMUkYmM+5oRgtJeQ9QrSk9Fm5bltozszZ6HZpaSVKUG1KQb6m00SFLoQCSoLxpiKGExoqu75k/VDU6gYoIadI8lRq0o8SiU/8AyCADHmHQihAvL0EiqU8Q8ZW04CLIy0dm04kscnsNEyU3OC623Nzq6pdAW20CbykkAhTq84BqOCNGnRGbyldSoRSXWbG7WjGo/BFeyUQETz6KUu78kbLjwFBzdEa/J8sWnvSZm30cI8GTeWLV6VXsKDzLFegmHbpY0mJ2rwqorFk5QhlpLZQVUvYggZ1E/GFaV0oRUcByrbucnJMUnspkuNrRvaheSRWo0jiial2pxccNpELZxkniSuQB7y4P5ledCeyLbHqNeP8AwovesuAhugt4Mq2rHOEn4RxfLJM6sXm0N28rEgAb2rAAeENA4oFepLDA7do29ojaWUqXWlI3si8KVqMMaxzVulODjgdU7ZwkpYk3kKfqx2OK91J+MX2f2/yLXn3PwRu6AOGyfRX1pim960WXWWyQDK9Pmle0OyOtdW4NTe8O69Pmle0OyDXVuDU3vIrKC2RMBICSm7eOJBrUDshe4rqollsL6FHm28zQ5MUbQNSE+6I1YropGVLrMoU7PBqfccIrRahQYeLdjLlU0K7kacKelQUfAkO7BPmle0OyL9dW4p1N7yHt+1fpRRRJTdvDE18KnZC1etzrQxRpc2nizSkJoANQAjXSwyMhvFmcotIMzjrl2ovvCgIGdZx6IyY1VCq5YbzWdNzpKPAle7FPmle0OyGNdW4o1N7xhITP0ifbXSgKgQDjS4ivWmvLFMZc5XT+ZFs4c3Qa+Zl4tNYDLpOYNrJ4rpjSqPCLx3GbBdJYbyo5H5OtzTLxcUpKkqQEKTiQbpJqCaEGqebRHlLy6lQlHD8o9Rb26qxeI3eambPVRYvNE4HEtn1T4itnXD1nfqS6D4pid1ZNdZflHVFWlNS8uzUX1BOOdNcXF/dQkn7sM3FbnGsNhRQpc2nifT0jJoZbQ02LqG0pQgDQlIoBzCFi8QtuzETUu6w54DqFIOsVGBG0GhG0QAYPl7kezIrlJRglbzgJddX4SlOLQ23RIwSkELoBrxJhu3SwciqpuNhtRAQUNp8FtCUgaqDDopHkuVqmlWw3L9mxZxwhjvMPcTvVtPJzXnHP9RvfekkR6LkmeMKb3rDyy/4ZPKMetxxJ+3Wr0u8P5a+gVHVG3WWNOS8DIovCpHiZrLSS3KlCSqmelPiYyIU5T6qNiU4x2sW/Y73mzzp7Y71ep3Tjnqe8sW565++T9mRy3weoQzYvrLgK3y6r4jrL5FWEHU4OlKosvV0EcWT6b4FRZst1SQpKCQcxqnthFUaklikPOrBPBs9csp5IKlIIABJNU5hn0wOhUSxaBVoN4JltyBPeFj+aelCYesuo+Ije9dcBrugj9yftP0RXfdh3Y/2K6myHiAQ2aHanthXmKj7Bp1qaeGJ7+xn/ADZ509sTq9Xu/oOfp7xtNya28FpKag0zY80VzpyhlJYHcJxlsZrDYwHEOqNxbDDZmdpMqdmnggXjvjmApmCjrjHnFzqNI2abUaax3Cf7Hf8ANK/L2wcxV7oc9T3nLMopLzaFpIJW3gdRWBHKhKM0pLtR05JwbW5mqxtmIZOllby1ltJVUlRp6RJjDUZTb0V4m25KCSbFP2Q/5pXNHXMVO6Rz1PeSeRTR+lY+KhdeOoT8TFtovq/gpu5fS/JbMp3bsq8dabvtKCfjD1w8KbEbdY1EcbnbVJUq8p1Z5glP6THiuUpY1UtyPXWKwpt+JaEJQSA4lK0VF9KgFJUmuIIOcUhKlPQmpbhqpHSg4kIbJbsvKJhLNUtLKLqSSQBMJW0U1ONAvHHNhHsY006bkebcsJYG5QuWBABjuVI3/KWWbOIQZcewFv8AxhyGVFlUuui9Wiurq+Mjmw+EeIvJt3En4m7bxwppGNZaje7ZQryt4Ufvd7Pux6HkeeNOD3Nr55mXyhDOS8CxOovJI1gjnFI9S9h56OTxM/yWVQuJ2J6CR8YzrJ4OSNK6WKTLBWNDaJkZkGaPOp9AflXT9UZ9n15IavM4Jkxlqmsqo6loPTT4wxdrGmL2jwqfgjLCc7wjZeHMoxNs/pIsrrpscT5q04PQV1GLKqxg+DOKeU0ebn6u9Oj0x0pHZC1i+i+P/Du9XSXA53QU8Bo+ksc6R2RF8uivnYTYvNi0m53tHqp6hDdPqoqn1mLX46wOSuZTmrjY2daoz7zrxHLbqs0OkaKMwz+yT9ceO13/AHIzrfOvJ8TTq/ZS4FivxoYCZX18O0GxqU30C9GfUzuF+BxZW7L1MLupUdSVHmFY0JPBNmbFYtIoeR4pvh2IHvQhYraaV29hY1O0FdUPPITSzIjIFNXHl+ike0ok9UI2WcpMZvXhGKJXLhykqR5S0DmJV+mLrx/T/JTZr6n4JrIo3JFkAJxClVKQTwlqVnPHHir2eNeR621h9JZks44TnPZzQpjiM4JEZutruvWbMjPvaSTtaW2se+Y9lYy0qXFL9HmrhaNTDxNpBrjFB2ewAY9LcPKpVfFKqckmO2G//o+byr+5dZnFavWV1x4StnVlxf7PQU8oLgZLuvN3JqWcwxbP+m5X9cbvI7wg1uafzyM++WMl4omwqPZnlzPpEXJt1PpODmXUdUZtDKtJcTTqZ0k+BN34fFCNyTN2dWNaXR+YH4Qhb5V2uIzcZ0U+BZMqU1lXdgB5lAw3cr6TFLf7qK5k+53qmpSu34xVaP6YzcLpj+YVVCvVV1GL59VlUdpxufK4Lw2tnoVCljsf4LL3avyK5fDvLf2n6FR3erorj/w5sus+BGSdsNJQgEmoSAcDoERC5pqKTZZOhNybQt+3GvKPsmO9ap7/AEOdXnuIu0JpLzzVw1FUDEEYle3jhStUjUmsPD9l9ODhB4+P6NKrGqZRndhmr7p9fpXGdbfcl+TTrfbiT96HxPAiLJF60QdRV0NkQhHO5+bhueVuW+2l3Zd4/wAtfukQ7WeFOT8BCjHGpFeJT8lxRCz6XUB2wrZ5RY7dbUSU+5RpZ9FXVDNWWEG/Appxxmj3IBvvTqtawPZTX9UL2K6LZ1evpJHO6C7RtpOtSleymn6oL15RQWSzbLxY9n3JdlN5vBpseGmvgiPEV+lUlLHtPXUnhBLB5eAutunjJ5Kn4RTgW4kTuwJrIyCtQeT+VPyx63kp40o8Dz17lUlxNjs9d5ptWtCDzpBiHtORxEEmPWfhlS5tK+mTTDj+x83lS65dJkcNXrK6zHgq33JcWehp9VcDNN2ZircuvUtxPtJCh7hjV5Hec4+AnerJMJCYvNtHykJ57oPbHt4SximeXnHCTXiU60eBPr2qH5mweswj1bn5uHo50CSvRoYipHWMq7PjaV9KCYQjlc/NwzUWNAt9tJrLvD+Wv3SYdrLGnJeDEqOVRPxKbk8vgKHpdYHZC1m+i+I7cLNEotWB4jDb2C6EcgDi8Njf6oRsf7F17/UfZcj6unY6n3Vxbe9RcSqz674FGjMNIIAHNmirzX2jfviO6axkuKOKnVfA1MqjbZiozvJ48NZ2dZjOtM5SNS46qJ29GgKEfkrwp1Z1Bw/mA+MZ9DOu3xGLjKilwLFlK99UdOsU51hMNXD+kxW3X1UVywMGuNSvgPhFdovpjNx1xW2XKMq20HORHVy8KTOaKxmiXyKTSVB8pazzG7+mCzX0iu7f1CJy6N95lvYfzqCfhC1/LBrwRfYxxT8XgaME0FNWEeGe09eth4YAI/deNLPkBtdP5R2x67kn7UeH/Tz199x8TX7KTRloam2xzJEQ9pwOogkx21u9ZUNK0LLf52FNe8IbjnRKn1y8TyaOL9Y9JrHh7qKjXmvFm9ReNOPAou600FSF6g4DzZrjpvI/WIc5KmlXww2plN3F83j4lWsZ/wCrSytSgn32+siPbUX9OD+dqPNVY/Ukvm8hsqhdm0K1pbPMog9Ahe46NZPgX2+dJriOaxoC+BHsKuzrZ9JHSLsITyuEMrOgy8zCaoUNaVDnFIfksU0Z8Xg8SgZPrwV909cIWT2mjcrYTF6HmhVCOQp746PRT0KPbCNn1pF931USmWeMtxLR8R8YvvF9PyKbX7hRIyzSCAB7YorMM/aI6FAxZR+4uJXV6j4GlOqwPEeqNlmQtpnuTx8M7E/GM+y7XwNK57Cavw+KjfIcd9dV6HvKr+mELTryZfd9SKH+UL1ZBJ8vejz0UeqLbh/RKqC+sRtkYNJ5esx1bZUkd1uuxG3XO9ga1DoBMcXb6CXidW66WJZrD4EtLp8qh5wpyLaOVOKF62dSTIe0uHabKc91bGBxHBVfNRGbylPDSfh8/Zocnwx0Vvfz9GmrmQc7bfIFp91QjyGlj2HpdFrtEFrT5NOImnTWIxROe8id2EVRZrAzltZI2r3pI6ax7Hk5aNFcF+jzl08aj4s2ptFABqAHNFIHUBJje7F9XtKRmswokn/t3gtXQ6IboZwaKp7UzQLZTRyozKAI5qfCPH8pw0a7e/Bm1aSxplR3QpW/Z0xh4KUr/DWlf6Y45PxVxFk3ODptGY2U99RUfNuBXsrQ58Y9vSl9B+D/AO4nnKi+svFf4eZcJ4TSh5KxzEEdcF7tTJtNjRyldcYcTxRU0R00qkw2ra2eZcI3GVVPh+xmnnTa+bDQgcY0jNM7ssXXFp1VHsqpGbadGbRpV84pkreh/EWwOMjFUfcHoHoWIRtfuS+dpbdfbRM5Xf4VXrI98D4wxd/af4KLb7iKFGUaYQASGT4+stev1An4RbQ+7EqrfbkaDOKo2s+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RMpYJsYZaD6RlBKMDM0ZcEeqovr/JSPa0lo0W/m48xJ6UzZYULQgAzrdys3fJFDoGLLqSfUcBQoe0WzyQxbSwlgV1FkPcn5/wCk2dKP1qoI3tZ9NvgKPKUE8ojC5botNTXDzzRoWE8cYsb2/L77LPoPjsup9pBEYlCbjVjLc0PzWMWjFsnlX5WZR6F72kK+WPe0c6c4nmq2U4SF8oV75Ky7mng15UY9Iibh6VKMjmgtGrJDWWXVCeIdUM0njBcDmawkxlaqqFJ4+ggwrd5STLqGxo0JK60MaKM1rMoZF2adHpudKqxnUsq7XE0pZ0l+B7eh4XOckzSZWPQX76YRtvvP8/stuftL8E9lQKyrn3OhxMNXK+kxa2+4igxkmoEAElk2PrTXGroQoxdb/dRTcfbZeLTXRlw/y1+6Y1KnUfAzqfXXEpNj+CrjHVCln1WPV9qHU2rgK9U9UMVXhB8CqHWR5ILuyEwfKWE84QPiYSp5UJPxw/RbPOtHgPMs1UQwn1jzJSPjHd4+hFfNhXarpSYg0aJA1AdUORWCRxLN4jCeF55tOspHtKpCVznUSGKWUGy1sOXp5foMpTyqVe6iIZi8a78EKNYUV4sYZCJvzrzmi64eVbgI6Kx5vlWXQ4v/AE3uTo9LgjQowDYJbJhkuTCKnBFVmuzN0kQ7Yw06y8MxW7lo0n4la3Nvr1tTU7nQjfFIP2h3pn/SC49ZV6FNRMGGcmzZoTLQgAYW9ZomZZ5hWZxtSeIkYHkNDyR1F6LTIaxWBlu45OkompBzBxCi4hJzhQIQ6kcSko9oxPKdDnqTw7f3tQW1TQniW+gOePELBZs3ni9hheTbdx19nUlafYUU/GPf2UtLHxR5q7WGD3M5Cr1nbUL/AF9i46WdtwOdlfiM5JXAHL1xfbv6aOauUmJWniBy/wB9EU3mxM7t3my8yDl5ps60IPOkQ9B4xQjNYSaKdagpOL9brQD8YQ2XPzcPLOgmLVh4oDJo0mzxOddfhCNHK4f5Lq32UWPKAVl3fV6iDDdx9qQrQ+4jP4yDUCACVyXH1lGwLP5FD4wxa/dRRcfbZbraV9Xd+zV1Ro1vty4MRor6i4lOsw8E8fwEK2nVY3X2oVnV97VydYi24eFNnNLro7WaSKE+W8eYV+IEKbKC8WWf/c3uQ5y0VVbQ1JPSQPhHd5nKKOLTY2J3oeKhvJC9ONjUpP5Re+EIy6VwkXvKiyYsd+rs47qPQm/ToSItoy6VSRTVXRhEeblgu7+qgIIaTRQqMLx4xnGakeY5Tnhox4m/YwxbZellJzVSecc+cdMZORpZoWtOd+h2XMv1o493lrXVVUkji4Z+5G7yPQx6T7f0v9MnlGrno7v2x7uK2PvMhvpFFPrKx6ieAjkNFK+9GrcSxnhuM+msEaBFBYEABABi2XDarKthqeQDvTxvrA04BEwjjIIWNalHVDlL6lPRKpdGWJoNooF4LQQUOALSRmIUK4c9eWPG8o2/NVnuefubdrU04YbjC3kbzar6ThVx38/fBz1HPHp+SqmlGD3oxr+OGlxI+UcCWJpB0Kw4yaDpSIbg0qdRMpksZwaIhqaKRTDliqnXlBYIulTUnizx6ZKsDTkiKld1MmEKai8UXiwXQqXbpoSEnjTh8I07d400ZtdYVGVjKF4fSVEaLteMJFYQrz0azkuweoRxpYMZ/tA7P75YnXJbkTzCHeT8wBMpUTS9eGyqhh00545oVMa2k+0ivD6eCLRb7oTLuV0poNpOAh+4aVN4iVBN1FgUKsZBqBeGuDECVyYdCZhNdIUBxkYdkMWskqiKbiLcGWfKJ4Jl110i6NpJ/wD2H7lpU2JW6bqIpbE3cFMM8Z9O4dNYJD86Wk8T16cvCmEFS4c1o4EQpaLxHjroLUqgaFOXhtLgp0E88DknCEfm0hJqUm/mQtlY8DMYeKlIPHUqp0iO7uX1eBzbR+nxGH7S2Dnidce4nV/EXsWaAf3xWFEuEcdw0EcUqmNXTfiTUh9PRXgPLIcuycwo51G7ylNP1R3ReFGbOKqxqxSLXubyhEqtehTquOiUpGI1VrjHmeU3jUS3I3bHKHFltlZcuLShOdRAHbGfTg5yUV2js5qEXJkNuhrM7Py1ly54LRShRGhxQq4s67jePGVCPZ21ONGlkeaqzdSeZssnLJabQ2gUQhKUpGpKRQDmELt4ssFogAgAIAK3ugZOfT5NbQA31PDZJ8tINBXQFAlP3ospT0JYnMo4o+eLPtCdcUJduYeTdvBKFOuISgIzpu+LTNSkFSgq1TRaT4kc7zUdLYOJjJqccVfWoKXhwlOEqNM3CIi2NjOKwikuBTK8py24iEvkvMuKN8XATVSlKSeWiTiY6ja1ZPPIJXVKKyzL1IySGm0tpGCRTHOdZO0mNKEFCKijMnNyk5M9nJRDqFIWOCoUNM/GDrglBSWDCM3F4opqsnJtkkMrqk6Uqu+0k5jxRn6vWg2oPI0NZpTWMlmTGTeTu8EuOkKcIoAMQmufE5ydcMW9vodKW0XuLjT6MdhP3RqENYCuJCZRZPCYopBCXAKY+CoaAqmbj2wtXt1UzW0ZoXDp5PYQjWSsw4QHnAEjTeUs09EHDnhdWtWWU3lxxGXdU45xWfkXGVlUNoShAolIoP6nSYfjBRWCM+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P+l0L7+sZFyyDyqLMjNzswvfHUOBpgEJFVrbCgKJA2k7AqKKFnTVXSgsMi+rczcNGTJzcXsBR3y0H6lbpWlsqzkFVXXPvKFOJJ1w/cT/ohWnHtZqkKloQAEABAAQAfOM3hbk39tMQ1afd/AtdfbLHejWMvAL0QGAXoAwPL0SGAXoCcDy9AGAX4gMAvQBgF6AMDy/AGAX4MQwC9BiGB5egJwC9AGAXoAwPL8AYBegA8vQAF6AAvQAN7RxacGtC/dMcVM4s6h1kVjIDJ9y0H0y4Kg0Fb46RW6lNACRovqCQkdgMZdKahFs1px0mfTcpLJaQltCQlCEhKUjMEpFABsoIobxzZ0KxBIQAEAGY7vM861Ky5accbJmKEtrWgkb04aEpINKgRIGXy0vaK0JWmceopIUKzMxWhFRXGGY2k5JNYC8rmEXgxxY1ivtzG+urSokKvG8payVDOSoY8ZMX0LacJ6TKK1eE4YIlbctT6O1fABN4AAmgxqeoGGK9Xm46RTRpc5LArvdi6fBbR+Y9RhPXZvYhrU47z3unmjmaTyIcPxg1qq/6+jDVqW/1R6LdnTma/0nPiYNYrvs9GRzFBbX6nX7SnzmbP4dOsx1ztw+z0Dm7ddvqeiZtE+LTkaHWYNK53fojRtt/7PQbROz8GJ/8Akv4g/wDj/MToM2if4gHK38EwaNzv/RGlb7v2e/Q7QOd5POPgiDm7nvfPINO37vzzOhZ09pmE85+SJ5q473zyI5yh3fnmdCy5vTNc17+kTzNbvkc7S7h1+yZn/Nq5j80TzFbvhz1LuHosZ/TOL5En54lUKnf+eYc/T7nzyOhYrumbd5MPjE8xPvsjn49xHf7GX/mn+cROry77I55dxHQsc/5mY9odkGrvvsOeXdR0myT/AJiY9sfLHSo/+n5kc7/5Qomz6fxnvb/pE81/6Zzzn/lCiZSn8V32gfhHXN+LI0/BCiWyPHXy3eyJ0fE5b8Dt3FJGsEY7RSJaywBbcSqydizjNd6fLdaXt6ddbrStK3QK0qc+sxm6nU8B/WoCFsTc9LpqucfxCqXZh85hpqdsVVaMqe0sp1Y1Nh9SWcatNk4m4jPn8ERSWjiABha1sy8qkKmXm2UqNElxQQCaVoCdNIAMl3bsopWalpdMtMNPKS/eUG1pWQnelipAzCpA5YkCGsdX1dn7Jv3BGzR+2uBk1V03xHd6LCvA8VQ5xXjgwxJWQVicAAuU0xAYHBmE6VDnEGkidF7hMzzYzrR7Se2OdOO8NCW44Nptedb9tPbEc7DevNE83Pczg2uz51v2hEOtTX9l5k81Pus5NssedRziI5+n3kTzNTus5NtsedT0waxS7yJ5ie45NvMedHMrsiNZpbw5ipuOTlAx5wcyuyDWaW8nmKm48OUMv5f5V9kRrNLeGr1Nxz3Ry/ln2VdkGtUt5Or1dx4cpJfyz7KuyI1ulvDVqu487pZfyz7KuyI1ylv9CdWq7vU87ppfyz7KuyDXKW/0ZGrVN3qdDKJg+Mr2F9kTrdL4mGrVPjR2LcaPl/hudkTrMPHyZHMT8PNHQthv0/w3PliVXg9/kznmZeHmhRNpIPl/hu/LHXOx+J+xHNS+NCqZpJ18qVjrEdKaZGgxS9HWJzgVnLYVS2NjnUmEb3+o5adpqUru0ySG0pLMzwUJBolrxUgGnfNkIDpp0o+HEIWK0WlKhXPRQBFeeIAyz/iG/wANK/8AUK/2VxIGbymTbakJUVLqpKSaFNMRXVGhCzhKKbbEp3UlJrAXtgPNoaRL36AXTdFTRIAFTTDTHddTjFKnicUdCTbmRRYnVaXfbCf1CFtG4e/zL9Kgt3kdCyJs51H7zhPUTBq9d9vqHPUl2egdzj5zrRyqWf0xOqVd6837BrNNdnovc6TkorStHICYnUZdrRDu1uFE5J63RyI/9olWP/r0I1vw9RVOSqdLh5EgfGOtSW851t7jsZLN6Vr/ACj4R1qUd7I1uW4UTkyz5SzyjsjpWcPEjWp+B2MnGNSj94/CJ1Smc6zUO02BL+QfaV2xOq0t3qw1ipvOxYjA/hjnV2x1q9Pcc8/U3nYsljzSeuDmKfdDnp7zsWcz5pHsiJ5mn3URzs950JNofw2/ZT2R1zcNyI5yW87DCBmQn2R2ROjHcRpS3nYCdQ5hE4IjFnoVBkB7vkSQeb5EBgeX4AwC/AGAX4CcDy/AGAjMS6HKX0hVM1RWlc8cyhGXWWJ1GUo7GVzKqWQhKLiUprfrQUrgIRuoRjhorAbtpylji8T6fsP/AAzH2LXuCEhozX/iG/w0r/1Cv9lcSBTbOV3pv1E+6I2aXUXBGVU67HF+LMTg8vwYgF+IAL0BOB4VwYoNFiSptIzqSOMiOdOK7SdCW4SVabQ/iI9oRy61Nf2R1zU9wmq2WfODkqYjWKe8nmJ7hJVvMjx+ZKuyOXdU951q89xwcoWdavZPxjnW6ZOrTE1ZSt+Ss8ie2Id5DczrVZCZymR5C/y9sc67HcydVe84VlQnzZ5VAfCI1z/yTq3iJHKv+WPb/wDWI1t9355Bqy7x4MqCczaT94n4RDvJL+p0rVbzsW86czXQsxw75+HmTqi8T0WvMnAMEnUG3SeYRGvt5LD5+SdTXidOT84kFSpZaUjOpTL6UjjUcBHWt1NwatAad0D3kp9lWnNpg1mru9GGr095IBVo/wCTf/8AGmOyOdbqeHz8hq0PECu0NMm9/wCNMdkTrlTwDVoeJwZqeGeUd5ZeYETrk9y+fkNVhvODakyPCl1DjbeT1xOuz3IjVY7xFeUxSaKQAdRUUnpETrr7pzqi3nbeVCT4nsqB+AjtXq7YkO0fYxlb1pJeSm6FC7ereppA1HZFFxWjUSwLaNJwxxPqiw/8Mx9i17ghUvKHu7WU4/JsqaQtxTb4JS2lS1XVNrTW6kE57vPEgZXKyNpkBKJOYoAACZZ4YDDwlJpDCuqiWCKXQg3ix4nJm2l5pV0cYYT7xiHc1d/6JVCG4dM5AW0vO2Ues8wPcUY55+p3ieahuHDe5Ra6vCcaT60w6fdQY5dWb7X5nShFdg7b3F55XhzTI4i8vrAjlye8nBDlrcMdPhzqORlR6S4I5JHzW4W3404v7rSE9ajAA7a3D5QeFMzJ/BA9yACKt/cTKaqkn738t+gPI4kU5CBxxZBw/scvHsKW5YK5BR+n2ctxGtS3m0/dfZUUchqYY5qnJdFnGnJbSyWXOZPLA3yUeYOsreeTzhaj+URRVs5y2PDh/qO4VorasSwyth2G7TenpOpzJcuJV7KyD0Rn1LG62xqP5wGoXNHtgiWYyClji0zJq2pQ2em6YTnaXuznMfyy9XFv3fRDhGRd3wWWBxJSP0xS7K7fb6stVzQXZ6CoyWUkYhlI15v0wLk64e1rzYa5RXZ6DWZZlWf389LN7L6L3ICoHoi6HI9SW1+SK5coQWxEXN5YWSz/ABHZhQ0NpUE+0bo6Ydp8iwXWz4v2F58ozewiTumTDxLdmSIBzVuqfc4ylAATxkkRo07GjSWOS9PUUncTnteJ2xkDaloKC7RmS2nPdUoLUPVZRRtB259kWutTh1UcaDe0v+TOQsnI0U23fdH8V2i3Pu6EfdAiidWUtpYoJFmio6CAAgAIAOVoBwIB4wDAAwmrBlXRRyWYWPTabV1iACFntzezHRRUm0n7K8z/ALZEAFnlmQhCUJ8FKQkacEigx5IAFIACAAgAIACAAgAIACAAgAIAPCIAIC1MiZCYqXJVu8c6kDe1+0ihiyNWa2M5cUyszu45JL/duPtbApK0/nST0xYrmS2nLpohJvcRSMUTdKeUwFHnDiYsV0+1epHNkcrcycTh9NP4Sh/90Tz63fPIjQe8dyu4xvvCXOA/9vU85dgdzhsQc34k1J7i0qmm+Pvq2J3tAP5SemK3dS3HSppFgs7c4s5nESyVnW8VO/lUbvRFbrzfadaCLTLy6G0hLaUoSMwSAlI4gMIreZ0KRABAAQAEABAAQAEABAAQAEA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latin typeface="Chalkboard" charset="0"/>
              <a:ea typeface="Chalkboard" charset="0"/>
              <a:cs typeface="Chalkboard" charset="0"/>
            </a:endParaRPr>
          </a:p>
        </p:txBody>
      </p:sp>
      <p:pic>
        <p:nvPicPr>
          <p:cNvPr id="2" name="Picture 1"/>
          <p:cNvPicPr>
            <a:picLocks noChangeAspect="1"/>
          </p:cNvPicPr>
          <p:nvPr/>
        </p:nvPicPr>
        <p:blipFill>
          <a:blip r:embed="rId3"/>
          <a:stretch>
            <a:fillRect/>
          </a:stretch>
        </p:blipFill>
        <p:spPr>
          <a:xfrm>
            <a:off x="107504" y="2492896"/>
            <a:ext cx="2068166" cy="23762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2"/>
          <p:cNvSpPr/>
          <p:nvPr/>
        </p:nvSpPr>
        <p:spPr>
          <a:xfrm>
            <a:off x="2286000" y="3081734"/>
            <a:ext cx="6858000" cy="923330"/>
          </a:xfrm>
          <a:prstGeom prst="rect">
            <a:avLst/>
          </a:prstGeom>
        </p:spPr>
        <p:txBody>
          <a:bodyPr wrap="square">
            <a:spAutoFit/>
          </a:bodyPr>
          <a:lstStyle/>
          <a:p>
            <a:r>
              <a:rPr lang="en-US" dirty="0">
                <a:latin typeface="Chalkboard" charset="0"/>
                <a:ea typeface="Chalkboard" charset="0"/>
                <a:cs typeface="Chalkboard" charset="0"/>
              </a:rPr>
              <a:t>Serge </a:t>
            </a:r>
            <a:r>
              <a:rPr lang="en-US" dirty="0" err="1">
                <a:latin typeface="Chalkboard" charset="0"/>
                <a:ea typeface="Chalkboard" charset="0"/>
                <a:cs typeface="Chalkboard" charset="0"/>
              </a:rPr>
              <a:t>Vaudenay</a:t>
            </a:r>
            <a:r>
              <a:rPr lang="en-US" dirty="0">
                <a:latin typeface="Chalkboard" charset="0"/>
                <a:ea typeface="Chalkboard" charset="0"/>
                <a:cs typeface="Chalkboard" charset="0"/>
              </a:rPr>
              <a:t>:</a:t>
            </a:r>
          </a:p>
          <a:p>
            <a:r>
              <a:rPr lang="en-US" b="1" dirty="0">
                <a:latin typeface="Chalkboard" charset="0"/>
                <a:ea typeface="Chalkboard" charset="0"/>
                <a:cs typeface="Chalkboard" charset="0"/>
              </a:rPr>
              <a:t>Security Flaws Induced by CBC Padding - Applications to SSL, IPSEC, WTLS ....</a:t>
            </a:r>
            <a:r>
              <a:rPr lang="en-US" dirty="0">
                <a:latin typeface="Chalkboard" charset="0"/>
                <a:ea typeface="Chalkboard" charset="0"/>
                <a:cs typeface="Chalkboard" charset="0"/>
              </a:rPr>
              <a:t> </a:t>
            </a:r>
            <a:r>
              <a:rPr lang="en-US" dirty="0">
                <a:latin typeface="Chalkboard" charset="0"/>
                <a:ea typeface="Chalkboard" charset="0"/>
                <a:cs typeface="Chalkboard" charset="0"/>
                <a:hlinkClick r:id="rId4"/>
              </a:rPr>
              <a:t>EUROCRYPT 2002: 534-546	</a:t>
            </a:r>
          </a:p>
        </p:txBody>
      </p:sp>
      <p:sp>
        <p:nvSpPr>
          <p:cNvPr id="4" name="日期占位符 3"/>
          <p:cNvSpPr>
            <a:spLocks noGrp="1"/>
          </p:cNvSpPr>
          <p:nvPr>
            <p:ph type="dt" sz="half" idx="10"/>
          </p:nvPr>
        </p:nvSpPr>
        <p:spPr>
          <a:xfrm>
            <a:off x="457200" y="6245225"/>
            <a:ext cx="2133600" cy="476250"/>
          </a:xfrm>
        </p:spPr>
        <p:txBody>
          <a:bodyPr/>
          <a:lstStyle/>
          <a:p>
            <a:pPr>
              <a:defRPr/>
            </a:pPr>
            <a:r>
              <a:rPr lang="en-US" altLang="zh-CN" smtClean="0"/>
              <a:t>Thur, 11/10/2018</a:t>
            </a:r>
            <a:endParaRPr lang="en-US" dirty="0"/>
          </a:p>
        </p:txBody>
      </p:sp>
      <p:sp>
        <p:nvSpPr>
          <p:cNvPr id="5" name="页脚占位符 4"/>
          <p:cNvSpPr>
            <a:spLocks noGrp="1"/>
          </p:cNvSpPr>
          <p:nvPr>
            <p:ph type="ftr" sz="quarter" idx="11"/>
          </p:nvPr>
        </p:nvSpPr>
        <p:spPr>
          <a:xfrm>
            <a:off x="3124200" y="6245225"/>
            <a:ext cx="2895600" cy="476250"/>
          </a:xfrm>
        </p:spPr>
        <p:txBody>
          <a:bodyPr/>
          <a:lstStyle/>
          <a:p>
            <a:pPr>
              <a:defRPr/>
            </a:pPr>
            <a:r>
              <a:rPr lang="en-US" smtClean="0"/>
              <a:t>S8101034Q-Modern Cryptography-Lect9</a:t>
            </a:r>
            <a:endParaRPr lang="en-US" dirty="0"/>
          </a:p>
        </p:txBody>
      </p:sp>
      <p:sp>
        <p:nvSpPr>
          <p:cNvPr id="6" name="灯片编号占位符 5"/>
          <p:cNvSpPr>
            <a:spLocks noGrp="1"/>
          </p:cNvSpPr>
          <p:nvPr>
            <p:ph type="sldNum" sz="quarter" idx="12"/>
          </p:nvPr>
        </p:nvSpPr>
        <p:spPr>
          <a:xfrm>
            <a:off x="6553200" y="6245225"/>
            <a:ext cx="2133600" cy="476250"/>
          </a:xfrm>
        </p:spPr>
        <p:txBody>
          <a:bodyPr/>
          <a:lstStyle/>
          <a:p>
            <a:pPr>
              <a:defRPr/>
            </a:pPr>
            <a:fld id="{A210B1BB-E12E-441C-BC6A-ECF78AA782CB}" type="slidenum">
              <a:rPr lang="en-US" smtClean="0"/>
              <a:pPr>
                <a:defRPr/>
              </a:pPr>
              <a:t>15</a:t>
            </a:fld>
            <a:endParaRPr lang="en-US" dirty="0"/>
          </a:p>
        </p:txBody>
      </p:sp>
    </p:spTree>
    <p:extLst>
      <p:ext uri="{BB962C8B-B14F-4D97-AF65-F5344CB8AC3E}">
        <p14:creationId xmlns:p14="http://schemas.microsoft.com/office/powerpoint/2010/main" val="3199413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36512" y="188640"/>
            <a:ext cx="9144000" cy="576064"/>
          </a:xfrm>
          <a:prstGeom prst="rect">
            <a:avLst/>
          </a:prstGeom>
        </p:spPr>
        <p:txBody>
          <a:bodyPr/>
          <a:lstStyle/>
          <a:p>
            <a:pPr algn="ctr">
              <a:defRPr/>
            </a:pPr>
            <a:r>
              <a:rPr lang="en-US" sz="4800" kern="0" dirty="0" smtClean="0">
                <a:solidFill>
                  <a:srgbClr val="009900"/>
                </a:solidFill>
                <a:latin typeface="Calibri" pitchFamily="34" charset="0"/>
                <a:ea typeface="Chalkboard" charset="0"/>
                <a:cs typeface="Chalkboard" charset="0"/>
              </a:rPr>
              <a:t>Morale of the Story</a:t>
            </a:r>
            <a:endParaRPr lang="en-US" sz="4800" kern="0" dirty="0">
              <a:solidFill>
                <a:srgbClr val="009900"/>
              </a:solidFill>
              <a:latin typeface="Calibri" pitchFamily="34" charset="0"/>
              <a:ea typeface="Chalkboard" charset="0"/>
              <a:cs typeface="Chalkboard" charset="0"/>
            </a:endParaRPr>
          </a:p>
        </p:txBody>
      </p:sp>
      <p:sp>
        <p:nvSpPr>
          <p:cNvPr id="2052" name="AutoShape 4"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latin typeface="Chalkboard" charset="0"/>
              <a:ea typeface="Chalkboard" charset="0"/>
              <a:cs typeface="Chalkboard" charset="0"/>
            </a:endParaRPr>
          </a:p>
        </p:txBody>
      </p:sp>
      <p:sp>
        <p:nvSpPr>
          <p:cNvPr id="2054" name="AutoShape 6"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latin typeface="Chalkboard" charset="0"/>
              <a:ea typeface="Chalkboard" charset="0"/>
              <a:cs typeface="Chalkboard" charset="0"/>
            </a:endParaRPr>
          </a:p>
        </p:txBody>
      </p:sp>
      <p:sp>
        <p:nvSpPr>
          <p:cNvPr id="2056" name="AutoShape 8" descr="data:image/jpeg;base64,/9j/4AAQSkZJRgABAQAAAQABAAD/2wCEAAkGBxQSEhUUEhQWFhUXFhQZFhgUGBQVFBkYFhQXFxYXFRQYHSggGBolHBUVITEhJSorLi4uFx8zODMsNygtLisBCgoKDg0OGxAQGzQkICUtLywsLCwvLCwsLCwsLCwsLCwsLCwsLCwsLCwsLCwsLCwsLCwsLCwsLCwsLCwsLCwsLP/AABEIAN0A5AMBEQACEQEDEQH/xAAcAAABBQEBAQAAAAAAAAAAAAAAAwQFBgcCAQj/xABQEAABAgMDBQkMBwYEBgMAAAABAgMABBEFEiEGMUFRYQcTInGBkaGx0RYjMkJSU2JykrLB0hQkc4KTosIVM0Nj4fA0VKOzCBd0hJTig8Px/8QAGgEAAgMBAQAAAAAAAAAAAAAAAAQBAwUCBv/EADcRAAIBAgIFCwQDAQEAAwEAAAABAgMEESESFDFRcQUTIjJBUmGRodHwIzOBsRVC4cFiJEOCU//aAAwDAQACEQMRAD8A3CIAIACAAgAIACAAgAIACAAgAIACACPn7blmP30wy39o4hHWYlRbIxMsy33X8SzZuJxBmFCor/JQfC9ZWGoHPAljkBS8ncup+QcKytTzayVONvKUpKic5CzUtr4sNYMdzpSgsZIiM4y2GxWPupWc+hJU9vKz4TbqVApPrAFJG0HmjmMHLYS2ltJ2SypknjRqbl1HUHW73s1rEunNbUCkmS6VA4jEbI4JPYACAAgAIACAAgAIACAAgAIACAAgAIACAAgAIACAAgAIACACp5RbokjKVSXN9cH8Nii1V1KVW6k7CaxbCjKRw5pFHc3SrRnVFNnSl0VIvBJeUONZo2g7CDxxfzEIdZ/P2c6cnsK1lcJ9pNbRnbq1CqZcOlTh42mqNoT6RPOcIOdpx6qI0ZPayky8spw4AAaTo/qY5SqV34EylGnxJiVk0ozYnSTn/pD1KjGmstu8VnUctoupFRQ4jbFjSeTOMSMm7L0t+z2GEqtq09KmMwr9kh1k6iTcVvc648wSaJdSELaB1OtlN5PrA01gZ4pVxNZNFvNp7C/S25zNtALs20W1pzp3ta2ag6rilJPLExu6U8n/AMYOjOIqcqLcs/8AxTJebGdS0BQp9szgnjUDHXN0p7Hgc6U1tLJk/uuSb9A+FS6zpVw2q7HU5htUExXO3ktmZ0qiZfpd9LiQpCkqScQpJCkkbCMDFGGBYKRABAAQAEABAAQAEABAAQAEABAAQAEABAAQAVfK7LqVs8XVq3x6lQy3Qr2FZzIHHjqBi2FKU9hzKSRnP0m17cPA7xKnUVNskaar8N87BwcMwhjCnS25v55FfSkTdnZD2bJJvzB+lKSKqLlEy6aZ+BW7T1iqMyvyvFPRp5vcvf2G6dlJrGWS8SvZU7q7hG8WcEtpzBaEgcjSCOmg4tMc0o16jxqZeC/6/YJulFYRz8X/AMRRWrPUtRcfUpa1GqryipSjrWs4kxr0rTtn5e4hUuOyJIBIA1Acgh3JIWxbZHTlqAYIxOvRya4Uq3SWUBinQbzkMpa0VpOJvA5wfgdEL07mcXnmXToxkssialphLgqk8Y0jjEaFOrGaxQnODhtOZuSS5nwOgjP/AFiKtGNTb5kwqShsE7KteYkFcE3m64pNbh2g50K2jpjEvOT1LrbeySNK3u3Hq7NzNVyXy838d6cN4DhNO4qHFpKdoPNGNOV1avN4rzXujSjGhX2LB+THdp2TZ87UzDG8un+MxwTXWoAUV94Kh235Ywynl6r3FqvJ72wz/ZWnck7Rssl+zXy+znIb4RI9OXxC9VU8LUBG1CvSrLPz/wBM+VOcHgWfJHdWYmCGpsCXdrS8a7yo5qXji2disNscVLdrNZkxmntNGBhcsCAAgAIACAAgAIACAAgAIACAAgA8WoAEk0AxJOAAGckwAZNldukuPufRLJClrUSnfUCqla94Bwp/MOGkYcKGqdFJaUyqU3sR7k5ueMy3frRIffPCDNbyATjVxR/eK1k4bFZ4UvOU4UVgtu5bf8RfQtZVMx7lhlw3LJuuHGguMNUrTRe8lO06sBojD/8Ak3r3R9P9NDClb+L+eRktrWxM2grhm60DggVDY+dW09EbVlyfGC6C/wD0zPuLty63kKSkklsYZ9JOf+kbVKjGns2mdOo57TqamUtiqjxDSeIR1UqxgsWRCm5bCCnJ9TmGZOofHXGbVryqcBuFJQGkUloQAdNrKTUGh1iJUmniiGk9pMyVrA4OYHXoPHqh+ldJ5T8xWdBrOJKFAIxxB5obwxRRjgRczZZSQtklKgagA0IOtKtEI1rPFPR8hmncYbfMseT+XZHepwUNab6B/uI0cY5tMebuuTMMXS8vY2aN7/8A08y/2faKkUWyvA41SQUqHUYzKdSpRl0Xg+3/AFD8oQqxzzPbcsOTtOu+gS81TB5A4KjoDg8biOOoxvWXKqb0Z5P0/G4ybixcelHNepW7Nt6esF0S82guyxwRQ1FNcu4aUppbVTkznYlCFVaUdogm45M2CxrWZm2kvMLC0KzEZwdKVA4pUNIOMKSi4vBlqeI+jkkIACAAgAIACAAgAIACADh51KElSiEpSCVEmgAAqSScwgAxjKfKWZtqY+hWeCJevDVim+AcVunxWtSc501zByEFSWlLaUtuTwRbLHsqWsllQbUku07/ADDlBmzgVwSkaE89TGJf8pylLm6Wb8Oz3Y/b2qw0p7DO8qd0RS1FuSqSSQXlCqj9kk+8ebTFFtyY5S062bfZ7+xbVu0lo08lv9iqytlFRK3iVKJqQTUk61q0mPS0bNLDS8jHqXDfV8yVCQBqA5AIewSQttIyYtIlQbYSVrUaCgJqdSUjwjCVe8jFPR8+wYpW7ltLfk3ublffZ8mpGDSVUI+0cTp2Jzazmjy13yu28KXm/wDiNijZpLp+RP8A/Liz/NL/ABXvmhL+Uue96L2GNVpbv2H/AC5s/wA0v8V75oP5S53+i9idVp7v2H/Lmz/NL/Fe+aD+Uue96L2DVae79nn/AC5s/wA0v8V75oP5S573ovYNVpbv2ITm5tJKQQ2Ftr0LDi10O1KyQR/dRHcOVa6ljLBrgl+jmVnTayyM/tSzJmzl3XU3mieCsVLauI+Ir0T0549HZcoqoug+Ke0y7i0aefmOJSaS4KpPGDnHGI2qdWM10TOnCUdp5OSCXBjgdBGf+ojmrRjUWfmTCpKGwaWdaczZ6qoN5snFKqls/Irb1xjXnJ6n11waNK3u3Hq+RoFhZQszQ4Burpi2rwhrI8obR0R5u4tKlHbs3mzSuIVdm3cWhqcbdaMvOI31hWGNbydRSRjhrGI0Q1Z8oSpNKTy9V7ooubONRYx2/spk7JTVgPiYllb9JuEZ/BUNCHaYJXTwVjPzpj08JwuImNKMqbwNeybt5meYS8wqoOCkml5CtKVjQR05xC04OLwZYniiVjgkIACAAgAIACAAgADABjOXWUbtqzQs6QxbvUWoeC4UnhKURmZR0n7tXKcFTjpyKZScngiSnrXk7Bl/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tNdK2yEjjIrQbYulyXcJY4LzOVd0mWd6aSlBWogJSkqJ0XQKk11UhBQbej2jLaSxIvJ/KdidC94KuBdvBabp4VaGmrA80X3FpUoYafaV060amOiJHK2X+lfRCpQdvXcU0QVFIUBe2gjlwjrUqvNc7hlt8SOfhp6Hae2plQww+3LuX98cuXaJqnhqupqa4YiIpWlSpTdSOxBOtGMlF7Wc2flSw8+5LoKt8bv3ryaJ72oJVwq6zE1LOpCmqj2PDDPeEa8ZScVtQhZ2UcrPqcYQlTiQk37yO9FNaCpOeuiOqlrWt0qjeG7PMiFaFVuKz/RUcpsgVtEvSNSBiWq8NOve1Hwh6Jx480adnypsVTJ7/fcKV7LLGOa3FdkbYB4LvBUMKkECo0KHin+8I9NSu08pefYY9S3wziS5QCNBB5QYb2oW2Mh5yxyk32CUqGIAJBB1oVoMI1rNNdHyGqdzg+l5k5YWW5BDc4DhQBwChH2iR1jm0x5y65M2un5fP0bVve9k/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QvUuG8o+ZMhIA0ADkAh3JC2LbIictepCGAVKJoCATU6kJzqP8AeMJVrtRT0fPsGadu3nIs2TO56pZDs8TjiGgeEftVDN6o59EeZu+VdqpZvf7e/obNGy7+zcaQyhKEhKAEpSKBKQAANQAzRiSk5PF5mgklkhvayu8O/ZOe4Y6pdePFET6rMBbX3gjegeGk77Q1HBpvd7MAc9DHr2vqY6X4/wCmGurs/JoOU1sJbsiXbaXe35ttu9mNxtI32oObEBFPSjHtqDleSlJbHj+XsH61RRoJLty8tpA5Dz30SebTfSpDyUoUUKBSCsBSQSPGSvgnjMN3tN1qDyzTx8vdFFvLQq7do2yvYWu0Zm4CVJVfwwUAhpCiRtAFcNUd2bStoY9q/bZFdN1pYHb1tmbm5JxfhpMuheoqS9W8OMEHjrEKgqNGpFbHi15E85zlSDfh+xlak8tqZnLhoXFvtk6bqnaqA47tOImLaUFOlDHswfoV1JOM5YdpqGQtmol5RBQQougOLWMxJGAGxIw59cYN/WlUrNPLDJI1LanGEFh25lgvQkMFcynyTZnAVfu3qYOJGfYtPjDp2w7a3tSjltju9hetbRqZ7GZxNy8xILuOpqgnA50K2oXoOw80emtL9SWMHit3ajFuLXB4Sye8lJKcQ6KpOOkHOOMRsU6saiyM6dOUHmeT1nIdHCFDoUM47eKIqUY1FmEKrhsI6TnJmQVwDeaJxSa72eTxFbeuMa85PUuuuDNO2vHF9F/g07JXKOVtJlUk/glwYIURfbXoUg6RWhBGY5xiYRtnVtJqEur2P/g3WULiOlHb2r/pH5FWm7Y0+uQmj3lxQuq8UKVg26nUldLqhoI2Gu3UiqkNJbTNi9F4M2qEy4IACAAgAIAKnlrl9LWcLqzvj5FUsoIv45is5m07TjqBgA+fJgvz7y33Ti4oqUo+CNSUjSAKAbBDMKc6uSyXzzKp1I0+I/lm0Nm4yL6/GUcw9ZWj1RDUFGHRgsXv9xaTc1pTyQtMTCGRVxV5Z5zsSNA/vGLJTjSWMnmcRjKplHYM7PkJm0V3WxdbB4SjUNp9ZXjq2DZmzxj3nKCgum/wjRtrRyfR8zTMmslWJIVSL7pFFOq8LaEjxE7Bykx5m5vKlfJ5Ld82mzRt40/F7yevQmXnl+JDAbWgCppxKRUqQsDjKSBHdNpTTe8iSxi0ZRKZMWkGlS4butOKSpYUpmhKaUJUCVAYDNqj0M7y0c+cbxa2ZMyo29fR0cMnwJBzI19b7DK0n6M0kJLgUgVrVxxSU1KhVZuio0CKVf0o05Tj1nnhnwWPZ6lmqzclF9VfGKZR5AlCUKkg4td7hBS0VApUKSTdzEdI1RzbcpKTarYJeCf+k1bPBJ0xzYlkTX7S+kvM3EqBvG82Re3kIOCVE0vAxxXr0dW5qEsWtmT347jqlSqc9pyX63DOcyMdankLl27zG+trwUgXBfBUmhNSBQ0pooIshfwnQam+lg1255bTmVrKNVOKyFZLJN1ybmt/busuh+4uqDRSnQptQANQcK5o5newjShoPFrDFZ7syY20pVJaSyeP+ElkJKTctfYfb71UqbWFIIBrwgAFVorwhhnrrii/nRrYVIPPtWfzIttYVYYxksi334zRw5K4AEJyXQ6godSFoOcKxHHsO2O4TlB6UXgyJRUlg9hnGUORbjBLsqVLQMboxdRxeWOnjjdtOUlJpTyl2Ps/z9GXXsmljHNbiPs23QeC7gfK0co0f3mj0NG7xyn5mNUtsM4k2UgjQQeUEQ7k0LZohZ+wiDfYJSoGoANCDrQrQYRrWia6HkN0rlp4S8xe2crFzbCWp1NX2cGnwAFqQcFNvp06CFDSM2JJWoz5t4MYktJYo2XclyoM5Kb24qrzFEqJzqQf3a9poCknWknTEVoKMsVsYQeKLzFJ2EACE7ONsoU46tKEJFVKWQlIGskwAY1lpuuLdJYswKSDUF8p74r7FBHBHpKFdgzx0k28EQ3hmyhM2WEVdmlVJNTeJUSTiStWdaj/AHWHYW0YLSq+QrKvKT0afmLJeXMYI70yM6syiBoTq/vijvTlV6vRjvOdGNPbnIbzNqoaTvcuBQeNo4xrO0xXO4jBaFLzOo0ZTelUCwWpRSt8npgjH92lD6lK9daUEAbAa7RmjJualw/tRxb7W16Yv9mjRhS/u8FuzNCl8tbObSENu3UJFAlLL4AGwBuMWXJ91J4yWL4r3NFXNFLBP0fsKd3kh58/hTHyRz/G3Pd9Y+5OtUd/o/Y87u5Hz5/Cf+SJ/jrnu+q9w1ujv9H7B3dyPnj+E/8AJB/HXPd9V7hrdHf6P2PO7uR88fwn/kg/jbnu+q9w1ujv9H7Hnd3I+eP4T/yQfx1z3fVe5OtUt/o/Y87upHzx/Cf+SD+OuO76r3I1ujv9H7Hnd1I+eP4T/wAkH8dcd31XuGt0d/o/YO7mS88fwn/kif4647vqvcNbo7/R+x53cSXnj+E/8kH8dcd31XuGt0d/o/Y87t5Lzx/Cf+SI/jrju+q9w1ujv9H7HndvJeeP4T/yRP8AH3Hd9V7hrdHf6P2Du3kvPH8J/wCSD+PuO76r3DW6O/0fsed20l54/hP/ACQfx9x3fVe5Ot0d/o/YO7aS88fwn/kg/j7ju+q9w1ujv9H7HndtJeeP4T/yQfx1x3fVe4a3R3+j9it5Rv2dM1Wh7e3fKDT11R9NNzpGPHD9tG7pdGUcVxWXDMVru3qZp4Pg/YrNn2otk0BCkVzY0401FRzckbVKvKHDcZdSjGfHeWqz59Dwqg46UnwhyatsaVKrGoshCdOUHmE/ZqHhwhjoUPCHaNkRUoxqLMKdWUNhG2NPzVkzAfZooUKVVrva0kglKgMUnAUOg68RGfVozp5PYP06samzabrkXl9K2iLqDvb4FVMuEX8M5QczidoxGkCFy0tkAHzfukT02/aLktNuUQh2jSUghoIVi2sI8ZRSU4kmhJFaR3TjpSSOZy0U2RTs0zKgpaF9zST+pXwEOupToLCGbFVCdbOWSGak1o7NKOOKWxgoji8VPXFLWPTqvgvnYWLLo01+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Ee9zMx5A9tPbBqtXd6oNZp/ENLQsp1gAuAAE0FFA6K6I4qUpw6x3CrGfVJmzMkS60HFOXFKFUpu1FDmvGunZmi+naOUNJvDd/ovUu1Geilx/whGrNcU6WQBfBUCCQPBz4mF1Tk56C2jLqRUdPsHvcxM+QPbT2xZqtXd6or1mnv8AQaWhZTjASXABerSigc2fNxiK6lKUOsdwqxn1STk8knXGg5eSkkVSg1qRoqfFrF0bSco6WJTO7hGWjgRMlZ7jqy2gcMA1BITmNDn01MUQpym8FtL51IxWL2D/ALmJnyB7ae2LdVq7vUq1mnvI+dkFtLCFjhEAgAhWc0GbTFU6coPB7S2E4yWKJKZyemGEb9gLuJuKN9O04c9KxbK3qU1plUbinN6PxjuysogaJewOhYzfeGjjzcUMUbvsn5lVW27YeRYaAjQQRxgj4w5k0KbCs29ZaWaPNKLZChdAJBCtBbUMUkYmM+5oRgtJeQ9QrSk9Fm5bltozszZ6HZpaSVKUG1KQb6m00SFLoQCSoLxpiKGExoqu75k/VDU6gYoIadI8lRq0o8SiU/8AyCADHmHQihAvL0EiqU8Q8ZW04CLIy0dm04kscnsNEyU3OC623Nzq6pdAW20CbykkAhTq84BqOCNGnRGbyldSoRSXWbG7WjGo/BFeyUQETz6KUu78kbLjwFBzdEa/J8sWnvSZm30cI8GTeWLV6VXsKDzLFegmHbpY0mJ2rwqorFk5QhlpLZQVUvYggZ1E/GFaV0oRUcByrbucnJMUnspkuNrRvaheSRWo0jiial2pxccNpELZxkniSuQB7y4P5ledCeyLbHqNeP8AwovesuAhugt4Mq2rHOEn4RxfLJM6sXm0N28rEgAb2rAAeENA4oFepLDA7do29ojaWUqXWlI3si8KVqMMaxzVulODjgdU7ZwkpYk3kKfqx2OK91J+MX2f2/yLXn3PwRu6AOGyfRX1pim960WXWWyQDK9Pmle0OyOtdW4NTe8O69Pmle0OyDXVuDU3vIrKC2RMBICSm7eOJBrUDshe4rqollsL6FHm28zQ5MUbQNSE+6I1YropGVLrMoU7PBqfccIrRahQYeLdjLlU0K7kacKelQUfAkO7BPmle0OyL9dW4p1N7yHt+1fpRRRJTdvDE18KnZC1etzrQxRpc2nizSkJoANQAjXSwyMhvFmcotIMzjrl2ovvCgIGdZx6IyY1VCq5YbzWdNzpKPAle7FPmle0OyGNdW4o1N7xhITP0ifbXSgKgQDjS4ivWmvLFMZc5XT+ZFs4c3Qa+Zl4tNYDLpOYNrJ4rpjSqPCLx3GbBdJYbyo5H5OtzTLxcUpKkqQEKTiQbpJqCaEGqebRHlLy6lQlHD8o9Rb26qxeI3eambPVRYvNE4HEtn1T4itnXD1nfqS6D4pid1ZNdZflHVFWlNS8uzUX1BOOdNcXF/dQkn7sM3FbnGsNhRQpc2nifT0jJoZbQ02LqG0pQgDQlIoBzCFi8QtuzETUu6w54DqFIOsVGBG0GhG0QAYPl7kezIrlJRglbzgJddX4SlOLQ23RIwSkELoBrxJhu3SwciqpuNhtRAQUNp8FtCUgaqDDopHkuVqmlWw3L9mxZxwhjvMPcTvVtPJzXnHP9RvfekkR6LkmeMKb3rDyy/4ZPKMetxxJ+3Wr0u8P5a+gVHVG3WWNOS8DIovCpHiZrLSS3KlCSqmelPiYyIU5T6qNiU4x2sW/Y73mzzp7Y71ep3Tjnqe8sW565++T9mRy3weoQzYvrLgK3y6r4jrL5FWEHU4OlKosvV0EcWT6b4FRZst1SQpKCQcxqnthFUaklikPOrBPBs9csp5IKlIIABJNU5hn0wOhUSxaBVoN4JltyBPeFj+aelCYesuo+Ije9dcBrugj9yftP0RXfdh3Y/2K6myHiAQ2aHanthXmKj7Bp1qaeGJ7+xn/ADZ509sTq9Xu/oOfp7xtNya28FpKag0zY80VzpyhlJYHcJxlsZrDYwHEOqNxbDDZmdpMqdmnggXjvjmApmCjrjHnFzqNI2abUaax3Cf7Hf8ANK/L2wcxV7oc9T3nLMopLzaFpIJW3gdRWBHKhKM0pLtR05JwbW5mqxtmIZOllby1ltJVUlRp6RJjDUZTb0V4m25KCSbFP2Q/5pXNHXMVO6Rz1PeSeRTR+lY+KhdeOoT8TFtovq/gpu5fS/JbMp3bsq8dabvtKCfjD1w8KbEbdY1EcbnbVJUq8p1Z5glP6THiuUpY1UtyPXWKwpt+JaEJQSA4lK0VF9KgFJUmuIIOcUhKlPQmpbhqpHSg4kIbJbsvKJhLNUtLKLqSSQBMJW0U1ONAvHHNhHsY006bkebcsJYG5QuWBABjuVI3/KWWbOIQZcewFv8AxhyGVFlUuui9Wiurq+Mjmw+EeIvJt3En4m7bxwppGNZaje7ZQryt4Ufvd7Pux6HkeeNOD3Nr55mXyhDOS8CxOovJI1gjnFI9S9h56OTxM/yWVQuJ2J6CR8YzrJ4OSNK6WKTLBWNDaJkZkGaPOp9AflXT9UZ9n15IavM4Jkxlqmsqo6loPTT4wxdrGmL2jwqfgjLCc7wjZeHMoxNs/pIsrrpscT5q04PQV1GLKqxg+DOKeU0ebn6u9Oj0x0pHZC1i+i+P/Du9XSXA53QU8Bo+ksc6R2RF8uivnYTYvNi0m53tHqp6hDdPqoqn1mLX46wOSuZTmrjY2daoz7zrxHLbqs0OkaKMwz+yT9ceO13/AHIzrfOvJ8TTq/ZS4FivxoYCZX18O0GxqU30C9GfUzuF+BxZW7L1MLupUdSVHmFY0JPBNmbFYtIoeR4pvh2IHvQhYraaV29hY1O0FdUPPITSzIjIFNXHl+ike0ok9UI2WcpMZvXhGKJXLhykqR5S0DmJV+mLrx/T/JTZr6n4JrIo3JFkAJxClVKQTwlqVnPHHir2eNeR621h9JZks44TnPZzQpjiM4JEZutruvWbMjPvaSTtaW2se+Y9lYy0qXFL9HmrhaNTDxNpBrjFB2ewAY9LcPKpVfFKqckmO2G//o+byr+5dZnFavWV1x4StnVlxf7PQU8oLgZLuvN3JqWcwxbP+m5X9cbvI7wg1uafzyM++WMl4omwqPZnlzPpEXJt1PpODmXUdUZtDKtJcTTqZ0k+BN34fFCNyTN2dWNaXR+YH4Qhb5V2uIzcZ0U+BZMqU1lXdgB5lAw3cr6TFLf7qK5k+53qmpSu34xVaP6YzcLpj+YVVCvVV1GL59VlUdpxufK4Lw2tnoVCljsf4LL3avyK5fDvLf2n6FR3erorj/w5sus+BGSdsNJQgEmoSAcDoERC5pqKTZZOhNybQt+3GvKPsmO9ap7/AEOdXnuIu0JpLzzVw1FUDEEYle3jhStUjUmsPD9l9ODhB4+P6NKrGqZRndhmr7p9fpXGdbfcl+TTrfbiT96HxPAiLJF60QdRV0NkQhHO5+bhueVuW+2l3Zd4/wAtfukQ7WeFOT8BCjHGpFeJT8lxRCz6XUB2wrZ5RY7dbUSU+5RpZ9FXVDNWWEG/Appxxmj3IBvvTqtawPZTX9UL2K6LZ1evpJHO6C7RtpOtSleymn6oL15RQWSzbLxY9n3JdlN5vBpseGmvgiPEV+lUlLHtPXUnhBLB5eAutunjJ5Kn4RTgW4kTuwJrIyCtQeT+VPyx63kp40o8Dz17lUlxNjs9d5ptWtCDzpBiHtORxEEmPWfhlS5tK+mTTDj+x83lS65dJkcNXrK6zHgq33JcWehp9VcDNN2ZircuvUtxPtJCh7hjV5Hec4+AnerJMJCYvNtHykJ57oPbHt4SximeXnHCTXiU60eBPr2qH5mweswj1bn5uHo50CSvRoYipHWMq7PjaV9KCYQjlc/NwzUWNAt9tJrLvD+Wv3SYdrLGnJeDEqOVRPxKbk8vgKHpdYHZC1m+i+I7cLNEotWB4jDb2C6EcgDi8Njf6oRsf7F17/UfZcj6unY6n3Vxbe9RcSqz674FGjMNIIAHNmirzX2jfviO6axkuKOKnVfA1MqjbZiozvJ48NZ2dZjOtM5SNS46qJ29GgKEfkrwp1Z1Bw/mA+MZ9DOu3xGLjKilwLFlK99UdOsU51hMNXD+kxW3X1UVywMGuNSvgPhFdovpjNx1xW2XKMq20HORHVy8KTOaKxmiXyKTSVB8pazzG7+mCzX0iu7f1CJy6N95lvYfzqCfhC1/LBrwRfYxxT8XgaME0FNWEeGe09eth4YAI/deNLPkBtdP5R2x67kn7UeH/Tz199x8TX7KTRloam2xzJEQ9pwOogkx21u9ZUNK0LLf52FNe8IbjnRKn1y8TyaOL9Y9JrHh7qKjXmvFm9ReNOPAou600FSF6g4DzZrjpvI/WIc5KmlXww2plN3F83j4lWsZ/wCrSytSgn32+siPbUX9OD+dqPNVY/Ukvm8hsqhdm0K1pbPMog9Ahe46NZPgX2+dJriOaxoC+BHsKuzrZ9JHSLsITyuEMrOgy8zCaoUNaVDnFIfksU0Z8Xg8SgZPrwV909cIWT2mjcrYTF6HmhVCOQp746PRT0KPbCNn1pF931USmWeMtxLR8R8YvvF9PyKbX7hRIyzSCAB7YorMM/aI6FAxZR+4uJXV6j4GlOqwPEeqNlmQtpnuTx8M7E/GM+y7XwNK57Cavw+KjfIcd9dV6HvKr+mELTryZfd9SKH+UL1ZBJ8vejz0UeqLbh/RKqC+sRtkYNJ5esx1bZUkd1uuxG3XO9ga1DoBMcXb6CXidW66WJZrD4EtLp8qh5wpyLaOVOKF62dSTIe0uHabKc91bGBxHBVfNRGbylPDSfh8/Zocnwx0Vvfz9GmrmQc7bfIFp91QjyGlj2HpdFrtEFrT5NOImnTWIxROe8id2EVRZrAzltZI2r3pI6ax7Hk5aNFcF+jzl08aj4s2ptFABqAHNFIHUBJje7F9XtKRmswokn/t3gtXQ6IboZwaKp7UzQLZTRyozKAI5qfCPH8pw0a7e/Bm1aSxplR3QpW/Z0xh4KUr/DWlf6Y45PxVxFk3ODptGY2U99RUfNuBXsrQ58Y9vSl9B+D/AO4nnKi+svFf4eZcJ4TSh5KxzEEdcF7tTJtNjRyldcYcTxRU0R00qkw2ra2eZcI3GVVPh+xmnnTa+bDQgcY0jNM7ssXXFp1VHsqpGbadGbRpV84pkreh/EWwOMjFUfcHoHoWIRtfuS+dpbdfbRM5Xf4VXrI98D4wxd/af4KLb7iKFGUaYQASGT4+stev1An4RbQ+7EqrfbkaDOKo2s+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RMpYJsYZaD6RlBKMDM0ZcEeqovr/JSPa0lo0W/m48xJ6UzZYULQgAzrdys3fJFDoGLLqSfUcBQoe0WzyQxbSwlgV1FkPcn5/wCk2dKP1qoI3tZ9NvgKPKUE8ojC5botNTXDzzRoWE8cYsb2/L77LPoPjsup9pBEYlCbjVjLc0PzWMWjFsnlX5WZR6F72kK+WPe0c6c4nmq2U4SF8oV75Ky7mng15UY9Iibh6VKMjmgtGrJDWWXVCeIdUM0njBcDmawkxlaqqFJ4+ggwrd5STLqGxo0JK60MaKM1rMoZF2adHpudKqxnUsq7XE0pZ0l+B7eh4XOckzSZWPQX76YRtvvP8/stuftL8E9lQKyrn3OhxMNXK+kxa2+4igxkmoEAElk2PrTXGroQoxdb/dRTcfbZeLTXRlw/y1+6Y1KnUfAzqfXXEpNj+CrjHVCln1WPV9qHU2rgK9U9UMVXhB8CqHWR5ILuyEwfKWE84QPiYSp5UJPxw/RbPOtHgPMs1UQwn1jzJSPjHd4+hFfNhXarpSYg0aJA1AdUORWCRxLN4jCeF55tOspHtKpCVznUSGKWUGy1sOXp5foMpTyqVe6iIZi8a78EKNYUV4sYZCJvzrzmi64eVbgI6Kx5vlWXQ4v/AE3uTo9LgjQowDYJbJhkuTCKnBFVmuzN0kQ7Yw06y8MxW7lo0n4la3Nvr1tTU7nQjfFIP2h3pn/SC49ZV6FNRMGGcmzZoTLQgAYW9ZomZZ5hWZxtSeIkYHkNDyR1F6LTIaxWBlu45OkompBzBxCi4hJzhQIQ6kcSko9oxPKdDnqTw7f3tQW1TQniW+gOePELBZs3ni9hheTbdx19nUlafYUU/GPf2UtLHxR5q7WGD3M5Cr1nbUL/AF9i46WdtwOdlfiM5JXAHL1xfbv6aOauUmJWniBy/wB9EU3mxM7t3my8yDl5ps60IPOkQ9B4xQjNYSaKdagpOL9brQD8YQ2XPzcPLOgmLVh4oDJo0mzxOddfhCNHK4f5Lq32UWPKAVl3fV6iDDdx9qQrQ+4jP4yDUCACVyXH1lGwLP5FD4wxa/dRRcfbZbraV9Xd+zV1Ro1vty4MRor6i4lOsw8E8fwEK2nVY3X2oVnV97VydYi24eFNnNLro7WaSKE+W8eYV+IEKbKC8WWf/c3uQ5y0VVbQ1JPSQPhHd5nKKOLTY2J3oeKhvJC9ONjUpP5Re+EIy6VwkXvKiyYsd+rs47qPQm/ToSItoy6VSRTVXRhEeblgu7+qgIIaTRQqMLx4xnGakeY5Tnhox4m/YwxbZellJzVSecc+cdMZORpZoWtOd+h2XMv1o493lrXVVUkji4Z+5G7yPQx6T7f0v9MnlGrno7v2x7uK2PvMhvpFFPrKx6ieAjkNFK+9GrcSxnhuM+msEaBFBYEABABi2XDarKthqeQDvTxvrA04BEwjjIIWNalHVDlL6lPRKpdGWJoNooF4LQQUOALSRmIUK4c9eWPG8o2/NVnuefubdrU04YbjC3kbzar6ThVx38/fBz1HPHp+SqmlGD3oxr+OGlxI+UcCWJpB0Kw4yaDpSIbg0qdRMpksZwaIhqaKRTDliqnXlBYIulTUnizx6ZKsDTkiKld1MmEKai8UXiwXQqXbpoSEnjTh8I07d400ZtdYVGVjKF4fSVEaLteMJFYQrz0azkuweoRxpYMZ/tA7P75YnXJbkTzCHeT8wBMpUTS9eGyqhh00545oVMa2k+0ivD6eCLRb7oTLuV0poNpOAh+4aVN4iVBN1FgUKsZBqBeGuDECVyYdCZhNdIUBxkYdkMWskqiKbiLcGWfKJ4Jl110i6NpJ/wD2H7lpU2JW6bqIpbE3cFMM8Z9O4dNYJD86Wk8T16cvCmEFS4c1o4EQpaLxHjroLUqgaFOXhtLgp0E88DknCEfm0hJqUm/mQtlY8DMYeKlIPHUqp0iO7uX1eBzbR+nxGH7S2Dnidce4nV/EXsWaAf3xWFEuEcdw0EcUqmNXTfiTUh9PRXgPLIcuycwo51G7ylNP1R3ReFGbOKqxqxSLXubyhEqtehTquOiUpGI1VrjHmeU3jUS3I3bHKHFltlZcuLShOdRAHbGfTg5yUV2js5qEXJkNuhrM7Py1ly54LRShRGhxQq4s67jePGVCPZ21ONGlkeaqzdSeZssnLJabQ2gUQhKUpGpKRQDmELt4ssFogAgAIAK3ugZOfT5NbQA31PDZJ8tINBXQFAlP3ospT0JYnMo4o+eLPtCdcUJduYeTdvBKFOuISgIzpu+LTNSkFSgq1TRaT4kc7zUdLYOJjJqccVfWoKXhwlOEqNM3CIi2NjOKwikuBTK8py24iEvkvMuKN8XATVSlKSeWiTiY6ja1ZPPIJXVKKyzL1IySGm0tpGCRTHOdZO0mNKEFCKijMnNyk5M9nJRDqFIWOCoUNM/GDrglBSWDCM3F4opqsnJtkkMrqk6Uqu+0k5jxRn6vWg2oPI0NZpTWMlmTGTeTu8EuOkKcIoAMQmufE5ydcMW9vodKW0XuLjT6MdhP3RqENYCuJCZRZPCYopBCXAKY+CoaAqmbj2wtXt1UzW0ZoXDp5PYQjWSsw4QHnAEjTeUs09EHDnhdWtWWU3lxxGXdU45xWfkXGVlUNoShAolIoP6nSYfjBRWCM+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P+l0L7+sZFyyDyqLMjNzswvfHUOBpgEJFVrbCgKJA2k7AqKKFnTVXSgsMi+rczcNGTJzcXsBR3y0H6lbpWlsqzkFVXXPvKFOJJ1w/cT/ohWnHtZqkKloQAEABAAQAfOM3hbk39tMQ1afd/AtdfbLHejWMvAL0QGAXoAwPL0SGAXoCcDy9AGAX4gMAvQBgF6AMDy/AGAX4MQwC9BiGB5egJwC9AGAXoAwPL8AYBegA8vQAF6AAvQAN7RxacGtC/dMcVM4s6h1kVjIDJ9y0H0y4Kg0Fb46RW6lNACRovqCQkdgMZdKahFs1px0mfTcpLJaQltCQlCEhKUjMEpFABsoIobxzZ0KxBIQAEAGY7vM861Ky5accbJmKEtrWgkb04aEpINKgRIGXy0vaK0JWmceopIUKzMxWhFRXGGY2k5JNYC8rmEXgxxY1ivtzG+urSokKvG8payVDOSoY8ZMX0LacJ6TKK1eE4YIlbctT6O1fABN4AAmgxqeoGGK9Xm46RTRpc5LArvdi6fBbR+Y9RhPXZvYhrU47z3unmjmaTyIcPxg1qq/6+jDVqW/1R6LdnTma/0nPiYNYrvs9GRzFBbX6nX7SnzmbP4dOsx1ztw+z0Dm7ddvqeiZtE+LTkaHWYNK53fojRtt/7PQbROz8GJ/8Akv4g/wDj/MToM2if4gHK38EwaNzv/RGlb7v2e/Q7QOd5POPgiDm7nvfPINO37vzzOhZ09pmE85+SJ5q473zyI5yh3fnmdCy5vTNc17+kTzNbvkc7S7h1+yZn/Nq5j80TzFbvhz1LuHosZ/TOL5En54lUKnf+eYc/T7nzyOhYrumbd5MPjE8xPvsjn49xHf7GX/mn+cROry77I55dxHQsc/5mY9odkGrvvsOeXdR0myT/AJiY9sfLHSo/+n5kc7/5Qomz6fxnvb/pE81/6Zzzn/lCiZSn8V32gfhHXN+LI0/BCiWyPHXy3eyJ0fE5b8Dt3FJGsEY7RSJaywBbcSqydizjNd6fLdaXt6ddbrStK3QK0qc+sxm6nU8B/WoCFsTc9LpqucfxCqXZh85hpqdsVVaMqe0sp1Y1Nh9SWcatNk4m4jPn8ERSWjiABha1sy8qkKmXm2UqNElxQQCaVoCdNIAMl3bsopWalpdMtMNPKS/eUG1pWQnelipAzCpA5YkCGsdX1dn7Jv3BGzR+2uBk1V03xHd6LCvA8VQ5xXjgwxJWQVicAAuU0xAYHBmE6VDnEGkidF7hMzzYzrR7Se2OdOO8NCW44Nptedb9tPbEc7DevNE83Pczg2uz51v2hEOtTX9l5k81Pus5NssedRziI5+n3kTzNTus5NtsedT0waxS7yJ5ie45NvMedHMrsiNZpbw5ipuOTlAx5wcyuyDWaW8nmKm48OUMv5f5V9kRrNLeGr1Nxz3Ry/ln2VdkGtUt5Or1dx4cpJfyz7KuyI1ulvDVqu487pZfyz7KuyI1ylv9CdWq7vU87ppfyz7KuyDXKW/0ZGrVN3qdDKJg+Mr2F9kTrdL4mGrVPjR2LcaPl/hudkTrMPHyZHMT8PNHQthv0/w3PliVXg9/kznmZeHmhRNpIPl/hu/LHXOx+J+xHNS+NCqZpJ18qVjrEdKaZGgxS9HWJzgVnLYVS2NjnUmEb3+o5adpqUru0ySG0pLMzwUJBolrxUgGnfNkIDpp0o+HEIWK0WlKhXPRQBFeeIAyz/iG/wANK/8AUK/2VxIGbymTbakJUVLqpKSaFNMRXVGhCzhKKbbEp3UlJrAXtgPNoaRL36AXTdFTRIAFTTDTHddTjFKnicUdCTbmRRYnVaXfbCf1CFtG4e/zL9Kgt3kdCyJs51H7zhPUTBq9d9vqHPUl2egdzj5zrRyqWf0xOqVd6837BrNNdnovc6TkorStHICYnUZdrRDu1uFE5J63RyI/9olWP/r0I1vw9RVOSqdLh5EgfGOtSW851t7jsZLN6Vr/ACj4R1qUd7I1uW4UTkyz5SzyjsjpWcPEjWp+B2MnGNSj94/CJ1Smc6zUO02BL+QfaV2xOq0t3qw1ipvOxYjA/hjnV2x1q9Pcc8/U3nYsljzSeuDmKfdDnp7zsWcz5pHsiJ5mn3URzs950JNofw2/ZT2R1zcNyI5yW87DCBmQn2R2ROjHcRpS3nYCdQ5hE4IjFnoVBkB7vkSQeb5EBgeX4AwC/AGAX4CcDy/AGAjMS6HKX0hVM1RWlc8cyhGXWWJ1GUo7GVzKqWQhKLiUprfrQUrgIRuoRjhorAbtpylji8T6fsP/AAzH2LXuCEhozX/iG/w0r/1Cv9lcSBTbOV3pv1E+6I2aXUXBGVU67HF+LMTg8vwYgF+IAL0BOB4VwYoNFiSptIzqSOMiOdOK7SdCW4SVabQ/iI9oRy61Nf2R1zU9wmq2WfODkqYjWKe8nmJ7hJVvMjx+ZKuyOXdU951q89xwcoWdavZPxjnW6ZOrTE1ZSt+Ss8ie2Id5DczrVZCZymR5C/y9sc67HcydVe84VlQnzZ5VAfCI1z/yTq3iJHKv+WPb/wDWI1t9355Bqy7x4MqCczaT94n4RDvJL+p0rVbzsW86czXQsxw75+HmTqi8T0WvMnAMEnUG3SeYRGvt5LD5+SdTXidOT84kFSpZaUjOpTL6UjjUcBHWt1NwatAad0D3kp9lWnNpg1mru9GGr095IBVo/wCTf/8AGmOyOdbqeHz8hq0PECu0NMm9/wCNMdkTrlTwDVoeJwZqeGeUd5ZeYETrk9y+fkNVhvODakyPCl1DjbeT1xOuz3IjVY7xFeUxSaKQAdRUUnpETrr7pzqi3nbeVCT4nsqB+AjtXq7YkO0fYxlb1pJeSm6FC7ereppA1HZFFxWjUSwLaNJwxxPqiw/8Mx9i17ghUvKHu7WU4/JsqaQtxTb4JS2lS1XVNrTW6kE57vPEgZXKyNpkBKJOYoAACZZ4YDDwlJpDCuqiWCKXQg3ix4nJm2l5pV0cYYT7xiHc1d/6JVCG4dM5AW0vO2Ues8wPcUY55+p3ieahuHDe5Ra6vCcaT60w6fdQY5dWb7X5nShFdg7b3F55XhzTI4i8vrAjlye8nBDlrcMdPhzqORlR6S4I5JHzW4W3404v7rSE9ajAA7a3D5QeFMzJ/BA9yACKt/cTKaqkn738t+gPI4kU5CBxxZBw/scvHsKW5YK5BR+n2ctxGtS3m0/dfZUUchqYY5qnJdFnGnJbSyWXOZPLA3yUeYOsreeTzhaj+URRVs5y2PDh/qO4VorasSwyth2G7TenpOpzJcuJV7KyD0Rn1LG62xqP5wGoXNHtgiWYyClji0zJq2pQ2em6YTnaXuznMfyy9XFv3fRDhGRd3wWWBxJSP0xS7K7fb6stVzQXZ6CoyWUkYhlI15v0wLk64e1rzYa5RXZ6DWZZlWf389LN7L6L3ICoHoi6HI9SW1+SK5coQWxEXN5YWSz/ABHZhQ0NpUE+0bo6Ydp8iwXWz4v2F58ozewiTumTDxLdmSIBzVuqfc4ylAATxkkRo07GjSWOS9PUUncTnteJ2xkDaloKC7RmS2nPdUoLUPVZRRtB259kWutTh1UcaDe0v+TOQsnI0U23fdH8V2i3Pu6EfdAiidWUtpYoJFmio6CAAgAIAOVoBwIB4wDAAwmrBlXRRyWYWPTabV1iACFntzezHRRUm0n7K8z/ALZEAFnlmQhCUJ8FKQkacEigx5IAFIACAAgAIACAAgAIACAAgAIAPCIAIC1MiZCYqXJVu8c6kDe1+0ihiyNWa2M5cUyszu45JL/duPtbApK0/nST0xYrmS2nLpohJvcRSMUTdKeUwFHnDiYsV0+1epHNkcrcycTh9NP4Sh/90Tz63fPIjQe8dyu4xvvCXOA/9vU85dgdzhsQc34k1J7i0qmm+Pvq2J3tAP5SemK3dS3HSppFgs7c4s5nESyVnW8VO/lUbvRFbrzfadaCLTLy6G0hLaUoSMwSAlI4gMIreZ0KRABAAQAEABAAQAEABAAQAEA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latin typeface="Chalkboard" charset="0"/>
              <a:ea typeface="Chalkboard" charset="0"/>
              <a:cs typeface="Chalkboard" charset="0"/>
            </a:endParaRPr>
          </a:p>
        </p:txBody>
      </p:sp>
      <p:sp>
        <p:nvSpPr>
          <p:cNvPr id="44" name="Text Box 7"/>
          <p:cNvSpPr txBox="1">
            <a:spLocks noChangeArrowheads="1"/>
          </p:cNvSpPr>
          <p:nvPr/>
        </p:nvSpPr>
        <p:spPr bwMode="auto">
          <a:xfrm>
            <a:off x="35496" y="1268760"/>
            <a:ext cx="8856984" cy="523220"/>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sz="2800" dirty="0" smtClean="0">
                <a:latin typeface="Calibri" pitchFamily="34" charset="0"/>
                <a:ea typeface="Chalkboard" charset="0"/>
                <a:cs typeface="Chalkboard" charset="0"/>
                <a:sym typeface="Symbol"/>
              </a:rPr>
              <a:t>Attacker can have </a:t>
            </a:r>
            <a:r>
              <a:rPr lang="en-US" sz="2800" dirty="0" smtClean="0">
                <a:solidFill>
                  <a:srgbClr val="0000FF"/>
                </a:solidFill>
                <a:latin typeface="Calibri" pitchFamily="34" charset="0"/>
                <a:ea typeface="Chalkboard" charset="0"/>
                <a:cs typeface="Chalkboard" charset="0"/>
                <a:sym typeface="Symbol"/>
              </a:rPr>
              <a:t>control over “what” is decrypted</a:t>
            </a:r>
            <a:endParaRPr lang="en-US" sz="2800" baseline="-25000" dirty="0" smtClean="0">
              <a:solidFill>
                <a:srgbClr val="0000FF"/>
              </a:solidFill>
              <a:latin typeface="Calibri" pitchFamily="34" charset="0"/>
              <a:ea typeface="Chalkboard" charset="0"/>
              <a:cs typeface="Chalkboard" charset="0"/>
            </a:endParaRPr>
          </a:p>
        </p:txBody>
      </p:sp>
      <p:sp>
        <p:nvSpPr>
          <p:cNvPr id="45" name="Text Box 7"/>
          <p:cNvSpPr txBox="1">
            <a:spLocks noChangeArrowheads="1"/>
          </p:cNvSpPr>
          <p:nvPr/>
        </p:nvSpPr>
        <p:spPr bwMode="auto">
          <a:xfrm>
            <a:off x="395536" y="1937737"/>
            <a:ext cx="8424936" cy="523220"/>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Ø"/>
            </a:pPr>
            <a:r>
              <a:rPr lang="en-US" sz="2800" dirty="0" smtClean="0">
                <a:latin typeface="Calibri" pitchFamily="34" charset="0"/>
                <a:ea typeface="Chalkboard" charset="0"/>
                <a:cs typeface="Chalkboard" charset="0"/>
                <a:sym typeface="Symbol"/>
              </a:rPr>
              <a:t>Will help the attacker to break the secrecy !!</a:t>
            </a:r>
            <a:endParaRPr lang="en-US" sz="2800" baseline="-25000" dirty="0" smtClean="0">
              <a:solidFill>
                <a:srgbClr val="0000FF"/>
              </a:solidFill>
              <a:latin typeface="Calibri" pitchFamily="34" charset="0"/>
              <a:ea typeface="Chalkboard" charset="0"/>
              <a:cs typeface="Chalkboard" charset="0"/>
            </a:endParaRPr>
          </a:p>
        </p:txBody>
      </p:sp>
      <p:sp>
        <p:nvSpPr>
          <p:cNvPr id="46" name="Text Box 7"/>
          <p:cNvSpPr txBox="1">
            <a:spLocks noChangeArrowheads="1"/>
          </p:cNvSpPr>
          <p:nvPr/>
        </p:nvSpPr>
        <p:spPr bwMode="auto">
          <a:xfrm>
            <a:off x="35496" y="2585809"/>
            <a:ext cx="8856984" cy="523220"/>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sz="2800" dirty="0" smtClean="0">
                <a:latin typeface="Calibri" pitchFamily="34" charset="0"/>
                <a:ea typeface="Chalkboard" charset="0"/>
                <a:cs typeface="Chalkboard" charset="0"/>
                <a:sym typeface="Symbol"/>
              </a:rPr>
              <a:t>Remedy:</a:t>
            </a:r>
            <a:endParaRPr lang="en-US" sz="2800" baseline="-25000" dirty="0" smtClean="0">
              <a:solidFill>
                <a:srgbClr val="0000FF"/>
              </a:solidFill>
              <a:latin typeface="Calibri" pitchFamily="34" charset="0"/>
              <a:ea typeface="Chalkboard" charset="0"/>
              <a:cs typeface="Chalkboard" charset="0"/>
            </a:endParaRPr>
          </a:p>
        </p:txBody>
      </p:sp>
      <p:sp>
        <p:nvSpPr>
          <p:cNvPr id="47" name="Text Box 7"/>
          <p:cNvSpPr txBox="1">
            <a:spLocks noChangeArrowheads="1"/>
          </p:cNvSpPr>
          <p:nvPr/>
        </p:nvSpPr>
        <p:spPr bwMode="auto">
          <a:xfrm>
            <a:off x="395536" y="3161873"/>
            <a:ext cx="8424936" cy="523220"/>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Ø"/>
            </a:pPr>
            <a:r>
              <a:rPr lang="en-US" sz="2800" dirty="0" smtClean="0">
                <a:latin typeface="Calibri" pitchFamily="34" charset="0"/>
                <a:ea typeface="Chalkboard" charset="0"/>
                <a:cs typeface="Chalkboard" charset="0"/>
                <a:sym typeface="Symbol"/>
              </a:rPr>
              <a:t>Capture CCA in the security definition.  </a:t>
            </a:r>
            <a:endParaRPr lang="en-US" sz="2800" baseline="-25000" dirty="0" smtClean="0">
              <a:solidFill>
                <a:srgbClr val="0000FF"/>
              </a:solidFill>
              <a:latin typeface="Calibri" pitchFamily="34" charset="0"/>
              <a:ea typeface="Chalkboard" charset="0"/>
              <a:cs typeface="Chalkboard" charset="0"/>
            </a:endParaRPr>
          </a:p>
        </p:txBody>
      </p:sp>
      <p:sp>
        <p:nvSpPr>
          <p:cNvPr id="51" name="Text Box 7"/>
          <p:cNvSpPr txBox="1">
            <a:spLocks noChangeArrowheads="1"/>
          </p:cNvSpPr>
          <p:nvPr/>
        </p:nvSpPr>
        <p:spPr bwMode="auto">
          <a:xfrm>
            <a:off x="395536" y="3820978"/>
            <a:ext cx="8424936" cy="523220"/>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Ø"/>
            </a:pPr>
            <a:r>
              <a:rPr lang="en-US" sz="2800" dirty="0" smtClean="0">
                <a:latin typeface="Calibri" pitchFamily="34" charset="0"/>
                <a:ea typeface="Chalkboard" charset="0"/>
                <a:cs typeface="Chalkboard" charset="0"/>
                <a:sym typeface="Symbol"/>
              </a:rPr>
              <a:t>Chosen-</a:t>
            </a:r>
            <a:r>
              <a:rPr lang="en-US" sz="2800" dirty="0" err="1" smtClean="0">
                <a:latin typeface="Calibri" pitchFamily="34" charset="0"/>
                <a:ea typeface="Chalkboard" charset="0"/>
                <a:cs typeface="Chalkboard" charset="0"/>
                <a:sym typeface="Symbol"/>
              </a:rPr>
              <a:t>ciphertext</a:t>
            </a:r>
            <a:r>
              <a:rPr lang="en-US" sz="2800" dirty="0" smtClean="0">
                <a:latin typeface="Calibri" pitchFamily="34" charset="0"/>
                <a:ea typeface="Chalkboard" charset="0"/>
                <a:cs typeface="Chalkboard" charset="0"/>
                <a:sym typeface="Symbol"/>
              </a:rPr>
              <a:t> attack (CCA) security</a:t>
            </a:r>
            <a:endParaRPr lang="en-US" sz="2800" baseline="-25000" dirty="0" smtClean="0">
              <a:solidFill>
                <a:srgbClr val="0000FF"/>
              </a:solidFill>
              <a:latin typeface="Calibri" pitchFamily="34" charset="0"/>
              <a:ea typeface="Chalkboard" charset="0"/>
              <a:cs typeface="Chalkboard" charset="0"/>
            </a:endParaRPr>
          </a:p>
        </p:txBody>
      </p:sp>
      <p:sp>
        <p:nvSpPr>
          <p:cNvPr id="2" name="日期占位符 1"/>
          <p:cNvSpPr>
            <a:spLocks noGrp="1"/>
          </p:cNvSpPr>
          <p:nvPr>
            <p:ph type="dt" sz="half" idx="10"/>
          </p:nvPr>
        </p:nvSpPr>
        <p:spPr/>
        <p:txBody>
          <a:bodyPr/>
          <a:lstStyle/>
          <a:p>
            <a:pPr>
              <a:defRPr/>
            </a:pPr>
            <a:r>
              <a:rPr lang="en-US" altLang="zh-CN" smtClean="0"/>
              <a:t>Thur, 11/10/2018</a:t>
            </a:r>
            <a:endParaRPr lang="en-US" dirty="0"/>
          </a:p>
        </p:txBody>
      </p:sp>
      <p:sp>
        <p:nvSpPr>
          <p:cNvPr id="3" name="页脚占位符 2"/>
          <p:cNvSpPr>
            <a:spLocks noGrp="1"/>
          </p:cNvSpPr>
          <p:nvPr>
            <p:ph type="ftr" sz="quarter" idx="11"/>
          </p:nvPr>
        </p:nvSpPr>
        <p:spPr/>
        <p:txBody>
          <a:bodyPr/>
          <a:lstStyle/>
          <a:p>
            <a:pPr>
              <a:defRPr/>
            </a:pPr>
            <a:r>
              <a:rPr lang="en-US" smtClean="0"/>
              <a:t>S8101034Q-Modern Cryptography-Lect9</a:t>
            </a:r>
            <a:endParaRPr lang="en-US" dirty="0"/>
          </a:p>
        </p:txBody>
      </p:sp>
      <p:sp>
        <p:nvSpPr>
          <p:cNvPr id="4" name="灯片编号占位符 3"/>
          <p:cNvSpPr>
            <a:spLocks noGrp="1"/>
          </p:cNvSpPr>
          <p:nvPr>
            <p:ph type="sldNum" sz="quarter" idx="12"/>
          </p:nvPr>
        </p:nvSpPr>
        <p:spPr/>
        <p:txBody>
          <a:bodyPr/>
          <a:lstStyle/>
          <a:p>
            <a:pPr>
              <a:defRPr/>
            </a:pPr>
            <a:fld id="{A210B1BB-E12E-441C-BC6A-ECF78AA782CB}" type="slidenum">
              <a:rPr lang="en-US" smtClean="0"/>
              <a:pPr>
                <a:defRPr/>
              </a:pPr>
              <a:t>16</a:t>
            </a:fld>
            <a:endParaRPr lang="en-US" dirty="0"/>
          </a:p>
        </p:txBody>
      </p:sp>
    </p:spTree>
    <p:extLst>
      <p:ext uri="{BB962C8B-B14F-4D97-AF65-F5344CB8AC3E}">
        <p14:creationId xmlns:p14="http://schemas.microsoft.com/office/powerpoint/2010/main" val="203989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blinds(horizontal)">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blinds(horizontal)">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5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36512" y="-27384"/>
            <a:ext cx="9144000" cy="576064"/>
          </a:xfrm>
          <a:prstGeom prst="rect">
            <a:avLst/>
          </a:prstGeom>
        </p:spPr>
        <p:txBody>
          <a:bodyPr/>
          <a:lstStyle/>
          <a:p>
            <a:pPr algn="ctr">
              <a:defRPr/>
            </a:pPr>
            <a:r>
              <a:rPr lang="en-US" sz="4400" kern="0" dirty="0" smtClean="0">
                <a:solidFill>
                  <a:srgbClr val="009900"/>
                </a:solidFill>
                <a:latin typeface="Calibri" pitchFamily="34" charset="0"/>
                <a:ea typeface="Chalkboard" charset="0"/>
                <a:cs typeface="Chalkboard" charset="0"/>
              </a:rPr>
              <a:t>CCA </a:t>
            </a:r>
            <a:r>
              <a:rPr lang="en-US" sz="4400" kern="0" dirty="0" err="1" smtClean="0">
                <a:solidFill>
                  <a:srgbClr val="009900"/>
                </a:solidFill>
                <a:latin typeface="Calibri" pitchFamily="34" charset="0"/>
                <a:ea typeface="Chalkboard" charset="0"/>
                <a:cs typeface="Chalkboard" charset="0"/>
              </a:rPr>
              <a:t>Indistinguishability</a:t>
            </a:r>
            <a:r>
              <a:rPr lang="en-US" sz="4400" kern="0" dirty="0" smtClean="0">
                <a:solidFill>
                  <a:srgbClr val="009900"/>
                </a:solidFill>
                <a:latin typeface="Calibri" pitchFamily="34" charset="0"/>
                <a:ea typeface="Chalkboard" charset="0"/>
                <a:cs typeface="Chalkboard" charset="0"/>
              </a:rPr>
              <a:t> Experiment</a:t>
            </a:r>
            <a:endParaRPr lang="en-US" sz="4400" kern="0" dirty="0">
              <a:solidFill>
                <a:srgbClr val="009900"/>
              </a:solidFill>
              <a:latin typeface="Calibri" pitchFamily="34" charset="0"/>
              <a:ea typeface="Chalkboard" charset="0"/>
              <a:cs typeface="Chalkboard" charset="0"/>
            </a:endParaRPr>
          </a:p>
        </p:txBody>
      </p:sp>
      <p:sp>
        <p:nvSpPr>
          <p:cNvPr id="2052" name="AutoShape 4"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a typeface="Chalkboard" charset="0"/>
              <a:cs typeface="Chalkboard" charset="0"/>
            </a:endParaRPr>
          </a:p>
        </p:txBody>
      </p:sp>
      <p:sp>
        <p:nvSpPr>
          <p:cNvPr id="2054" name="AutoShape 6"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a typeface="Chalkboard" charset="0"/>
              <a:cs typeface="Chalkboard" charset="0"/>
            </a:endParaRPr>
          </a:p>
        </p:txBody>
      </p:sp>
      <p:sp>
        <p:nvSpPr>
          <p:cNvPr id="2056" name="AutoShape 8" descr="data:image/jpeg;base64,/9j/4AAQSkZJRgABAQAAAQABAAD/2wCEAAkGBxQSEhUUEhQWFhUXFhQZFhgUGBQVFBkYFhQXFxYXFRQYHSggGBolHBUVITEhJSorLi4uFx8zODMsNygtLisBCgoKDg0OGxAQGzQkICUtLywsLCwvLCwsLCwsLCwsLCwsLCwsLCwsLCwsLCwsLCwsLCwsLCwsLCwsLCwsLCwsLP/AABEIAN0A5AMBEQACEQEDEQH/xAAcAAABBQEBAQAAAAAAAAAAAAAAAwQFBgcCAQj/xABQEAABAgMDBQkMBwYEBgMAAAABAgMABBEFEiEGMUFRYQcTInGBkaGx0RYjMkJSU2JykrLB0hQkc4KTosIVM0Nj4fA0VKOzCBd0hJTig8Px/8QAGgEAAgMBAQAAAAAAAAAAAAAAAAQBAwUCBv/EADcRAAIBAgIFCwQDAQEAAwEAAAABAgMEESESFDFRcQUTIjJBUmGRodHwIzOBsRVC4cFiJEOCU//aAAwDAQACEQMRAD8A3CIAIACAAgAIACAAgAIACAAgAIACACPn7blmP30wy39o4hHWYlRbIxMsy33X8SzZuJxBmFCor/JQfC9ZWGoHPAljkBS8ncup+QcKytTzayVONvKUpKic5CzUtr4sNYMdzpSgsZIiM4y2GxWPupWc+hJU9vKz4TbqVApPrAFJG0HmjmMHLYS2ltJ2SypknjRqbl1HUHW73s1rEunNbUCkmS6VA4jEbI4JPYACAAgAIACAAgAIACAAgAIACAAgAIACAAgAIACAAgAIACACp5RbokjKVSXN9cH8Nii1V1KVW6k7CaxbCjKRw5pFHc3SrRnVFNnSl0VIvBJeUONZo2g7CDxxfzEIdZ/P2c6cnsK1lcJ9pNbRnbq1CqZcOlTh42mqNoT6RPOcIOdpx6qI0ZPayky8spw4AAaTo/qY5SqV34EylGnxJiVk0ozYnSTn/pD1KjGmstu8VnUctoupFRQ4jbFjSeTOMSMm7L0t+z2GEqtq09KmMwr9kh1k6iTcVvc648wSaJdSELaB1OtlN5PrA01gZ4pVxNZNFvNp7C/S25zNtALs20W1pzp3ta2ag6rilJPLExu6U8n/AMYOjOIqcqLcs/8AxTJebGdS0BQp9szgnjUDHXN0p7Hgc6U1tLJk/uuSb9A+FS6zpVw2q7HU5htUExXO3ktmZ0qiZfpd9LiQpCkqScQpJCkkbCMDFGGBYKRABAAQAEABAAQAEABAAQAEABAAQAEABAAQAVfK7LqVs8XVq3x6lQy3Qr2FZzIHHjqBi2FKU9hzKSRnP0m17cPA7xKnUVNskaar8N87BwcMwhjCnS25v55FfSkTdnZD2bJJvzB+lKSKqLlEy6aZ+BW7T1iqMyvyvFPRp5vcvf2G6dlJrGWS8SvZU7q7hG8WcEtpzBaEgcjSCOmg4tMc0o16jxqZeC/6/YJulFYRz8X/AMRRWrPUtRcfUpa1GqryipSjrWs4kxr0rTtn5e4hUuOyJIBIA1Acgh3JIWxbZHTlqAYIxOvRya4Uq3SWUBinQbzkMpa0VpOJvA5wfgdEL07mcXnmXToxkssialphLgqk8Y0jjEaFOrGaxQnODhtOZuSS5nwOgjP/AFiKtGNTb5kwqShsE7KteYkFcE3m64pNbh2g50K2jpjEvOT1LrbeySNK3u3Hq7NzNVyXy838d6cN4DhNO4qHFpKdoPNGNOV1avN4rzXujSjGhX2LB+THdp2TZ87UzDG8un+MxwTXWoAUV94Kh235Ywynl6r3FqvJ72wz/ZWnck7Rssl+zXy+znIb4RI9OXxC9VU8LUBG1CvSrLPz/wBM+VOcHgWfJHdWYmCGpsCXdrS8a7yo5qXji2disNscVLdrNZkxmntNGBhcsCAAgAIACAAgAIACAAgAIACAAgA8WoAEk0AxJOAAGckwAZNldukuPufRLJClrUSnfUCqla94Bwp/MOGkYcKGqdFJaUyqU3sR7k5ueMy3frRIffPCDNbyATjVxR/eK1k4bFZ4UvOU4UVgtu5bf8RfQtZVMx7lhlw3LJuuHGguMNUrTRe8lO06sBojD/8Ak3r3R9P9NDClb+L+eRktrWxM2grhm60DggVDY+dW09EbVlyfGC6C/wD0zPuLty63kKSkklsYZ9JOf+kbVKjGns2mdOo57TqamUtiqjxDSeIR1UqxgsWRCm5bCCnJ9TmGZOofHXGbVryqcBuFJQGkUloQAdNrKTUGh1iJUmniiGk9pMyVrA4OYHXoPHqh+ldJ5T8xWdBrOJKFAIxxB5obwxRRjgRczZZSQtklKgagA0IOtKtEI1rPFPR8hmncYbfMseT+XZHepwUNab6B/uI0cY5tMebuuTMMXS8vY2aN7/8A08y/2faKkUWyvA41SQUqHUYzKdSpRl0Xg+3/AFD8oQqxzzPbcsOTtOu+gS81TB5A4KjoDg8biOOoxvWXKqb0Z5P0/G4ybixcelHNepW7Nt6esF0S82guyxwRQ1FNcu4aUppbVTkznYlCFVaUdogm45M2CxrWZm2kvMLC0KzEZwdKVA4pUNIOMKSi4vBlqeI+jkkIACAAgAIACAAgAIACADh51KElSiEpSCVEmgAAqSScwgAxjKfKWZtqY+hWeCJevDVim+AcVunxWtSc501zByEFSWlLaUtuTwRbLHsqWsllQbUku07/ADDlBmzgVwSkaE89TGJf8pylLm6Wb8Oz3Y/b2qw0p7DO8qd0RS1FuSqSSQXlCqj9kk+8ebTFFtyY5S062bfZ7+xbVu0lo08lv9iqytlFRK3iVKJqQTUk61q0mPS0bNLDS8jHqXDfV8yVCQBqA5AIewSQttIyYtIlQbYSVrUaCgJqdSUjwjCVe8jFPR8+wYpW7ltLfk3ublffZ8mpGDSVUI+0cTp2Jzazmjy13yu28KXm/wDiNijZpLp+RP8A/Liz/NL/ABXvmhL+Uue96L2GNVpbv2H/AC5s/wA0v8V75oP5S53+i9idVp7v2H/Lmz/NL/Fe+aD+Uue96L2DVae79nn/AC5s/wA0v8V75oP5S573ovYNVpbv2ITm5tJKQQ2Ftr0LDi10O1KyQR/dRHcOVa6ljLBrgl+jmVnTayyM/tSzJmzl3XU3mieCsVLauI+Ir0T0549HZcoqoug+Ke0y7i0aefmOJSaS4KpPGDnHGI2qdWM10TOnCUdp5OSCXBjgdBGf+ojmrRjUWfmTCpKGwaWdaczZ6qoN5snFKqls/Irb1xjXnJ6n11waNK3u3Hq+RoFhZQszQ4Burpi2rwhrI8obR0R5u4tKlHbs3mzSuIVdm3cWhqcbdaMvOI31hWGNbydRSRjhrGI0Q1Z8oSpNKTy9V7ooubONRYx2/spk7JTVgPiYllb9JuEZ/BUNCHaYJXTwVjPzpj08JwuImNKMqbwNeybt5meYS8wqoOCkml5CtKVjQR05xC04OLwZYniiVjgkIACAAgAIACAAgADABjOXWUbtqzQs6QxbvUWoeC4UnhKURmZR0n7tXKcFTjpyKZScngiSnrXk7Bl/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tNdK2yEjjIrQbYulyXcJY4LzOVd0mWd6aSlBWogJSkqJ0XQKk11UhBQbej2jLaSxIvJ/KdidC94KuBdvBabp4VaGmrA80X3FpUoYafaV060amOiJHK2X+lfRCpQdvXcU0QVFIUBe2gjlwjrUqvNc7hlt8SOfhp6Hae2plQww+3LuX98cuXaJqnhqupqa4YiIpWlSpTdSOxBOtGMlF7Wc2flSw8+5LoKt8bv3ryaJ72oJVwq6zE1LOpCmqj2PDDPeEa8ZScVtQhZ2UcrPqcYQlTiQk37yO9FNaCpOeuiOqlrWt0qjeG7PMiFaFVuKz/RUcpsgVtEvSNSBiWq8NOve1Hwh6Jx480adnypsVTJ7/fcKV7LLGOa3FdkbYB4LvBUMKkECo0KHin+8I9NSu08pefYY9S3wziS5QCNBB5QYb2oW2Mh5yxyk32CUqGIAJBB1oVoMI1rNNdHyGqdzg+l5k5YWW5BDc4DhQBwChH2iR1jm0x5y65M2un5fP0bVve9k/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QvUuG8o+ZMhIA0ADkAh3JC2LbIictepCGAVKJoCATU6kJzqP8AeMJVrtRT0fPsGadu3nIs2TO56pZDs8TjiGgeEftVDN6o59EeZu+VdqpZvf7e/obNGy7+zcaQyhKEhKAEpSKBKQAANQAzRiSk5PF5mgklkhvayu8O/ZOe4Y6pdePFET6rMBbX3gjegeGk77Q1HBpvd7MAc9DHr2vqY6X4/wCmGurs/JoOU1sJbsiXbaXe35ttu9mNxtI32oObEBFPSjHtqDleSlJbHj+XsH61RRoJLty8tpA5Dz30SebTfSpDyUoUUKBSCsBSQSPGSvgnjMN3tN1qDyzTx8vdFFvLQq7do2yvYWu0Zm4CVJVfwwUAhpCiRtAFcNUd2bStoY9q/bZFdN1pYHb1tmbm5JxfhpMuheoqS9W8OMEHjrEKgqNGpFbHi15E85zlSDfh+xlak8tqZnLhoXFvtk6bqnaqA47tOImLaUFOlDHswfoV1JOM5YdpqGQtmol5RBQQougOLWMxJGAGxIw59cYN/WlUrNPLDJI1LanGEFh25lgvQkMFcynyTZnAVfu3qYOJGfYtPjDp2w7a3tSjltju9hetbRqZ7GZxNy8xILuOpqgnA50K2oXoOw80emtL9SWMHit3ajFuLXB4Sye8lJKcQ6KpOOkHOOMRsU6saiyM6dOUHmeT1nIdHCFDoUM47eKIqUY1FmEKrhsI6TnJmQVwDeaJxSa72eTxFbeuMa85PUuuuDNO2vHF9F/g07JXKOVtJlUk/glwYIURfbXoUg6RWhBGY5xiYRtnVtJqEur2P/g3WULiOlHb2r/pH5FWm7Y0+uQmj3lxQuq8UKVg26nUldLqhoI2Gu3UiqkNJbTNi9F4M2qEy4IACAAgAIAKnlrl9LWcLqzvj5FUsoIv45is5m07TjqBgA+fJgvz7y33Ti4oqUo+CNSUjSAKAbBDMKc6uSyXzzKp1I0+I/lm0Nm4yL6/GUcw9ZWj1RDUFGHRgsXv9xaTc1pTyQtMTCGRVxV5Z5zsSNA/vGLJTjSWMnmcRjKplHYM7PkJm0V3WxdbB4SjUNp9ZXjq2DZmzxj3nKCgum/wjRtrRyfR8zTMmslWJIVSL7pFFOq8LaEjxE7Bykx5m5vKlfJ5Ld82mzRt40/F7yevQmXnl+JDAbWgCppxKRUqQsDjKSBHdNpTTe8iSxi0ZRKZMWkGlS4butOKSpYUpmhKaUJUCVAYDNqj0M7y0c+cbxa2ZMyo29fR0cMnwJBzI19b7DK0n6M0kJLgUgVrVxxSU1KhVZuio0CKVf0o05Tj1nnhnwWPZ6lmqzclF9VfGKZR5AlCUKkg4td7hBS0VApUKSTdzEdI1RzbcpKTarYJeCf+k1bPBJ0xzYlkTX7S+kvM3EqBvG82Re3kIOCVE0vAxxXr0dW5qEsWtmT347jqlSqc9pyX63DOcyMdankLl27zG+trwUgXBfBUmhNSBQ0pooIshfwnQam+lg1255bTmVrKNVOKyFZLJN1ybmt/busuh+4uqDRSnQptQANQcK5o5newjShoPFrDFZ7syY20pVJaSyeP+ElkJKTctfYfb71UqbWFIIBrwgAFVorwhhnrrii/nRrYVIPPtWfzIttYVYYxksi334zRw5K4AEJyXQ6godSFoOcKxHHsO2O4TlB6UXgyJRUlg9hnGUORbjBLsqVLQMboxdRxeWOnjjdtOUlJpTyl2Ps/z9GXXsmljHNbiPs23QeC7gfK0co0f3mj0NG7xyn5mNUtsM4k2UgjQQeUEQ7k0LZohZ+wiDfYJSoGoANCDrQrQYRrWia6HkN0rlp4S8xe2crFzbCWp1NX2cGnwAFqQcFNvp06CFDSM2JJWoz5t4MYktJYo2XclyoM5Kb24qrzFEqJzqQf3a9poCknWknTEVoKMsVsYQeKLzFJ2EACE7ONsoU46tKEJFVKWQlIGskwAY1lpuuLdJYswKSDUF8p74r7FBHBHpKFdgzx0k28EQ3hmyhM2WEVdmlVJNTeJUSTiStWdaj/AHWHYW0YLSq+QrKvKT0afmLJeXMYI70yM6syiBoTq/vijvTlV6vRjvOdGNPbnIbzNqoaTvcuBQeNo4xrO0xXO4jBaFLzOo0ZTelUCwWpRSt8npgjH92lD6lK9daUEAbAa7RmjJualw/tRxb7W16Yv9mjRhS/u8FuzNCl8tbObSENu3UJFAlLL4AGwBuMWXJ91J4yWL4r3NFXNFLBP0fsKd3kh58/hTHyRz/G3Pd9Y+5OtUd/o/Y87u5Hz5/Cf+SJ/jrnu+q9w1ujv9H7B3dyPnj+E/8AJB/HXPd9V7hrdHf6P2PO7uR88fwn/kg/jbnu+q9w1ujv9H7Hnd3I+eP4T/yQfx1z3fVe5OtUt/o/Y87upHzx/Cf+SD+OuO76r3I1ujv9H7Hnd1I+eP4T/wAkH8dcd31XuGt0d/o/YO7mS88fwn/kif4647vqvcNbo7/R+x53cSXnj+E/8kH8dcd31XuGt0d/o/Y87t5Lzx/Cf+SI/jrju+q9w1ujv9H7HndvJeeP4T/yRP8AH3Hd9V7hrdHf6P2Du3kvPH8J/wCSD+PuO76r3DW6O/0fsed20l54/hP/ACQfx9x3fVe5Ot0d/o/YO7aS88fwn/kg/j7ju+q9w1ujv9H7HndtJeeP4T/yQfx1x3fVe4a3R3+j9it5Rv2dM1Wh7e3fKDT11R9NNzpGPHD9tG7pdGUcVxWXDMVru3qZp4Pg/YrNn2otk0BCkVzY0401FRzckbVKvKHDcZdSjGfHeWqz59Dwqg46UnwhyatsaVKrGoshCdOUHmE/ZqHhwhjoUPCHaNkRUoxqLMKdWUNhG2NPzVkzAfZooUKVVrva0kglKgMUnAUOg68RGfVozp5PYP06samzabrkXl9K2iLqDvb4FVMuEX8M5QczidoxGkCFy0tkAHzfukT02/aLktNuUQh2jSUghoIVi2sI8ZRSU4kmhJFaR3TjpSSOZy0U2RTs0zKgpaF9zST+pXwEOupToLCGbFVCdbOWSGak1o7NKOOKWxgoji8VPXFLWPTqvgvnYWLLo01+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Ee9zMx5A9tPbBqtXd6oNZp/ENLQsp1gAuAAE0FFA6K6I4qUpw6x3CrGfVJmzMkS60HFOXFKFUpu1FDmvGunZmi+naOUNJvDd/ovUu1Geilx/whGrNcU6WQBfBUCCQPBz4mF1Tk56C2jLqRUdPsHvcxM+QPbT2xZqtXd6or1mnv8AQaWhZTjASXABerSigc2fNxiK6lKUOsdwqxn1STk8knXGg5eSkkVSg1qRoqfFrF0bSco6WJTO7hGWjgRMlZ7jqy2gcMA1BITmNDn01MUQpym8FtL51IxWL2D/ALmJnyB7ae2LdVq7vUq1mnvI+dkFtLCFjhEAgAhWc0GbTFU6coPB7S2E4yWKJKZyemGEb9gLuJuKN9O04c9KxbK3qU1plUbinN6PxjuysogaJewOhYzfeGjjzcUMUbvsn5lVW27YeRYaAjQQRxgj4w5k0KbCs29ZaWaPNKLZChdAJBCtBbUMUkYmM+5oRgtJeQ9QrSk9Fm5bltozszZ6HZpaSVKUG1KQb6m00SFLoQCSoLxpiKGExoqu75k/VDU6gYoIadI8lRq0o8SiU/8AyCADHmHQihAvL0EiqU8Q8ZW04CLIy0dm04kscnsNEyU3OC623Nzq6pdAW20CbykkAhTq84BqOCNGnRGbyldSoRSXWbG7WjGo/BFeyUQETz6KUu78kbLjwFBzdEa/J8sWnvSZm30cI8GTeWLV6VXsKDzLFegmHbpY0mJ2rwqorFk5QhlpLZQVUvYggZ1E/GFaV0oRUcByrbucnJMUnspkuNrRvaheSRWo0jiial2pxccNpELZxkniSuQB7y4P5ledCeyLbHqNeP8AwovesuAhugt4Mq2rHOEn4RxfLJM6sXm0N28rEgAb2rAAeENA4oFepLDA7do29ojaWUqXWlI3si8KVqMMaxzVulODjgdU7ZwkpYk3kKfqx2OK91J+MX2f2/yLXn3PwRu6AOGyfRX1pim960WXWWyQDK9Pmle0OyOtdW4NTe8O69Pmle0OyDXVuDU3vIrKC2RMBICSm7eOJBrUDshe4rqollsL6FHm28zQ5MUbQNSE+6I1YropGVLrMoU7PBqfccIrRahQYeLdjLlU0K7kacKelQUfAkO7BPmle0OyL9dW4p1N7yHt+1fpRRRJTdvDE18KnZC1etzrQxRpc2nizSkJoANQAjXSwyMhvFmcotIMzjrl2ovvCgIGdZx6IyY1VCq5YbzWdNzpKPAle7FPmle0OyGNdW4o1N7xhITP0ifbXSgKgQDjS4ivWmvLFMZc5XT+ZFs4c3Qa+Zl4tNYDLpOYNrJ4rpjSqPCLx3GbBdJYbyo5H5OtzTLxcUpKkqQEKTiQbpJqCaEGqebRHlLy6lQlHD8o9Rb26qxeI3eambPVRYvNE4HEtn1T4itnXD1nfqS6D4pid1ZNdZflHVFWlNS8uzUX1BOOdNcXF/dQkn7sM3FbnGsNhRQpc2nifT0jJoZbQ02LqG0pQgDQlIoBzCFi8QtuzETUu6w54DqFIOsVGBG0GhG0QAYPl7kezIrlJRglbzgJddX4SlOLQ23RIwSkELoBrxJhu3SwciqpuNhtRAQUNp8FtCUgaqDDopHkuVqmlWw3L9mxZxwhjvMPcTvVtPJzXnHP9RvfekkR6LkmeMKb3rDyy/4ZPKMetxxJ+3Wr0u8P5a+gVHVG3WWNOS8DIovCpHiZrLSS3KlCSqmelPiYyIU5T6qNiU4x2sW/Y73mzzp7Y71ep3Tjnqe8sW565++T9mRy3weoQzYvrLgK3y6r4jrL5FWEHU4OlKosvV0EcWT6b4FRZst1SQpKCQcxqnthFUaklikPOrBPBs9csp5IKlIIABJNU5hn0wOhUSxaBVoN4JltyBPeFj+aelCYesuo+Ije9dcBrugj9yftP0RXfdh3Y/2K6myHiAQ2aHanthXmKj7Bp1qaeGJ7+xn/ADZ509sTq9Xu/oOfp7xtNya28FpKag0zY80VzpyhlJYHcJxlsZrDYwHEOqNxbDDZmdpMqdmnggXjvjmApmCjrjHnFzqNI2abUaax3Cf7Hf8ANK/L2wcxV7oc9T3nLMopLzaFpIJW3gdRWBHKhKM0pLtR05JwbW5mqxtmIZOllby1ltJVUlRp6RJjDUZTb0V4m25KCSbFP2Q/5pXNHXMVO6Rz1PeSeRTR+lY+KhdeOoT8TFtovq/gpu5fS/JbMp3bsq8dabvtKCfjD1w8KbEbdY1EcbnbVJUq8p1Z5glP6THiuUpY1UtyPXWKwpt+JaEJQSA4lK0VF9KgFJUmuIIOcUhKlPQmpbhqpHSg4kIbJbsvKJhLNUtLKLqSSQBMJW0U1ONAvHHNhHsY006bkebcsJYG5QuWBABjuVI3/KWWbOIQZcewFv8AxhyGVFlUuui9Wiurq+Mjmw+EeIvJt3En4m7bxwppGNZaje7ZQryt4Ufvd7Pux6HkeeNOD3Nr55mXyhDOS8CxOovJI1gjnFI9S9h56OTxM/yWVQuJ2J6CR8YzrJ4OSNK6WKTLBWNDaJkZkGaPOp9AflXT9UZ9n15IavM4Jkxlqmsqo6loPTT4wxdrGmL2jwqfgjLCc7wjZeHMoxNs/pIsrrpscT5q04PQV1GLKqxg+DOKeU0ebn6u9Oj0x0pHZC1i+i+P/Du9XSXA53QU8Bo+ksc6R2RF8uivnYTYvNi0m53tHqp6hDdPqoqn1mLX46wOSuZTmrjY2daoz7zrxHLbqs0OkaKMwz+yT9ceO13/AHIzrfOvJ8TTq/ZS4FivxoYCZX18O0GxqU30C9GfUzuF+BxZW7L1MLupUdSVHmFY0JPBNmbFYtIoeR4pvh2IHvQhYraaV29hY1O0FdUPPITSzIjIFNXHl+ike0ok9UI2WcpMZvXhGKJXLhykqR5S0DmJV+mLrx/T/JTZr6n4JrIo3JFkAJxClVKQTwlqVnPHHir2eNeR621h9JZks44TnPZzQpjiM4JEZutruvWbMjPvaSTtaW2se+Y9lYy0qXFL9HmrhaNTDxNpBrjFB2ewAY9LcPKpVfFKqckmO2G//o+byr+5dZnFavWV1x4StnVlxf7PQU8oLgZLuvN3JqWcwxbP+m5X9cbvI7wg1uafzyM++WMl4omwqPZnlzPpEXJt1PpODmXUdUZtDKtJcTTqZ0k+BN34fFCNyTN2dWNaXR+YH4Qhb5V2uIzcZ0U+BZMqU1lXdgB5lAw3cr6TFLf7qK5k+53qmpSu34xVaP6YzcLpj+YVVCvVV1GL59VlUdpxufK4Lw2tnoVCljsf4LL3avyK5fDvLf2n6FR3erorj/w5sus+BGSdsNJQgEmoSAcDoERC5pqKTZZOhNybQt+3GvKPsmO9ap7/AEOdXnuIu0JpLzzVw1FUDEEYle3jhStUjUmsPD9l9ODhB4+P6NKrGqZRndhmr7p9fpXGdbfcl+TTrfbiT96HxPAiLJF60QdRV0NkQhHO5+bhueVuW+2l3Zd4/wAtfukQ7WeFOT8BCjHGpFeJT8lxRCz6XUB2wrZ5RY7dbUSU+5RpZ9FXVDNWWEG/Appxxmj3IBvvTqtawPZTX9UL2K6LZ1evpJHO6C7RtpOtSleymn6oL15RQWSzbLxY9n3JdlN5vBpseGmvgiPEV+lUlLHtPXUnhBLB5eAutunjJ5Kn4RTgW4kTuwJrIyCtQeT+VPyx63kp40o8Dz17lUlxNjs9d5ptWtCDzpBiHtORxEEmPWfhlS5tK+mTTDj+x83lS65dJkcNXrK6zHgq33JcWehp9VcDNN2ZircuvUtxPtJCh7hjV5Hec4+AnerJMJCYvNtHykJ57oPbHt4SximeXnHCTXiU60eBPr2qH5mweswj1bn5uHo50CSvRoYipHWMq7PjaV9KCYQjlc/NwzUWNAt9tJrLvD+Wv3SYdrLGnJeDEqOVRPxKbk8vgKHpdYHZC1m+i+I7cLNEotWB4jDb2C6EcgDi8Njf6oRsf7F17/UfZcj6unY6n3Vxbe9RcSqz674FGjMNIIAHNmirzX2jfviO6axkuKOKnVfA1MqjbZiozvJ48NZ2dZjOtM5SNS46qJ29GgKEfkrwp1Z1Bw/mA+MZ9DOu3xGLjKilwLFlK99UdOsU51hMNXD+kxW3X1UVywMGuNSvgPhFdovpjNx1xW2XKMq20HORHVy8KTOaKxmiXyKTSVB8pazzG7+mCzX0iu7f1CJy6N95lvYfzqCfhC1/LBrwRfYxxT8XgaME0FNWEeGe09eth4YAI/deNLPkBtdP5R2x67kn7UeH/Tz199x8TX7KTRloam2xzJEQ9pwOogkx21u9ZUNK0LLf52FNe8IbjnRKn1y8TyaOL9Y9JrHh7qKjXmvFm9ReNOPAou600FSF6g4DzZrjpvI/WIc5KmlXww2plN3F83j4lWsZ/wCrSytSgn32+siPbUX9OD+dqPNVY/Ukvm8hsqhdm0K1pbPMog9Ahe46NZPgX2+dJriOaxoC+BHsKuzrZ9JHSLsITyuEMrOgy8zCaoUNaVDnFIfksU0Z8Xg8SgZPrwV909cIWT2mjcrYTF6HmhVCOQp746PRT0KPbCNn1pF931USmWeMtxLR8R8YvvF9PyKbX7hRIyzSCAB7YorMM/aI6FAxZR+4uJXV6j4GlOqwPEeqNlmQtpnuTx8M7E/GM+y7XwNK57Cavw+KjfIcd9dV6HvKr+mELTryZfd9SKH+UL1ZBJ8vejz0UeqLbh/RKqC+sRtkYNJ5esx1bZUkd1uuxG3XO9ga1DoBMcXb6CXidW66WJZrD4EtLp8qh5wpyLaOVOKF62dSTIe0uHabKc91bGBxHBVfNRGbylPDSfh8/Zocnwx0Vvfz9GmrmQc7bfIFp91QjyGlj2HpdFrtEFrT5NOImnTWIxROe8id2EVRZrAzltZI2r3pI6ax7Hk5aNFcF+jzl08aj4s2ptFABqAHNFIHUBJje7F9XtKRmswokn/t3gtXQ6IboZwaKp7UzQLZTRyozKAI5qfCPH8pw0a7e/Bm1aSxplR3QpW/Z0xh4KUr/DWlf6Y45PxVxFk3ODptGY2U99RUfNuBXsrQ58Y9vSl9B+D/AO4nnKi+svFf4eZcJ4TSh5KxzEEdcF7tTJtNjRyldcYcTxRU0R00qkw2ra2eZcI3GVVPh+xmnnTa+bDQgcY0jNM7ssXXFp1VHsqpGbadGbRpV84pkreh/EWwOMjFUfcHoHoWIRtfuS+dpbdfbRM5Xf4VXrI98D4wxd/af4KLb7iKFGUaYQASGT4+stev1An4RbQ+7EqrfbkaDOKo2s+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RMpYJsYZaD6RlBKMDM0ZcEeqovr/JSPa0lo0W/m48xJ6UzZYULQgAzrdys3fJFDoGLLqSfUcBQoe0WzyQxbSwlgV1FkPcn5/wCk2dKP1qoI3tZ9NvgKPKUE8ojC5botNTXDzzRoWE8cYsb2/L77LPoPjsup9pBEYlCbjVjLc0PzWMWjFsnlX5WZR6F72kK+WPe0c6c4nmq2U4SF8oV75Ky7mng15UY9Iibh6VKMjmgtGrJDWWXVCeIdUM0njBcDmawkxlaqqFJ4+ggwrd5STLqGxo0JK60MaKM1rMoZF2adHpudKqxnUsq7XE0pZ0l+B7eh4XOckzSZWPQX76YRtvvP8/stuftL8E9lQKyrn3OhxMNXK+kxa2+4igxkmoEAElk2PrTXGroQoxdb/dRTcfbZeLTXRlw/y1+6Y1KnUfAzqfXXEpNj+CrjHVCln1WPV9qHU2rgK9U9UMVXhB8CqHWR5ILuyEwfKWE84QPiYSp5UJPxw/RbPOtHgPMs1UQwn1jzJSPjHd4+hFfNhXarpSYg0aJA1AdUORWCRxLN4jCeF55tOspHtKpCVznUSGKWUGy1sOXp5foMpTyqVe6iIZi8a78EKNYUV4sYZCJvzrzmi64eVbgI6Kx5vlWXQ4v/AE3uTo9LgjQowDYJbJhkuTCKnBFVmuzN0kQ7Yw06y8MxW7lo0n4la3Nvr1tTU7nQjfFIP2h3pn/SC49ZV6FNRMGGcmzZoTLQgAYW9ZomZZ5hWZxtSeIkYHkNDyR1F6LTIaxWBlu45OkompBzBxCi4hJzhQIQ6kcSko9oxPKdDnqTw7f3tQW1TQniW+gOePELBZs3ni9hheTbdx19nUlafYUU/GPf2UtLHxR5q7WGD3M5Cr1nbUL/AF9i46WdtwOdlfiM5JXAHL1xfbv6aOauUmJWniBy/wB9EU3mxM7t3my8yDl5ps60IPOkQ9B4xQjNYSaKdagpOL9brQD8YQ2XPzcPLOgmLVh4oDJo0mzxOddfhCNHK4f5Lq32UWPKAVl3fV6iDDdx9qQrQ+4jP4yDUCACVyXH1lGwLP5FD4wxa/dRRcfbZbraV9Xd+zV1Ro1vty4MRor6i4lOsw8E8fwEK2nVY3X2oVnV97VydYi24eFNnNLro7WaSKE+W8eYV+IEKbKC8WWf/c3uQ5y0VVbQ1JPSQPhHd5nKKOLTY2J3oeKhvJC9ONjUpP5Re+EIy6VwkXvKiyYsd+rs47qPQm/ToSItoy6VSRTVXRhEeblgu7+qgIIaTRQqMLx4xnGakeY5Tnhox4m/YwxbZellJzVSecc+cdMZORpZoWtOd+h2XMv1o493lrXVVUkji4Z+5G7yPQx6T7f0v9MnlGrno7v2x7uK2PvMhvpFFPrKx6ieAjkNFK+9GrcSxnhuM+msEaBFBYEABABi2XDarKthqeQDvTxvrA04BEwjjIIWNalHVDlL6lPRKpdGWJoNooF4LQQUOALSRmIUK4c9eWPG8o2/NVnuefubdrU04YbjC3kbzar6ThVx38/fBz1HPHp+SqmlGD3oxr+OGlxI+UcCWJpB0Kw4yaDpSIbg0qdRMpksZwaIhqaKRTDliqnXlBYIulTUnizx6ZKsDTkiKld1MmEKai8UXiwXQqXbpoSEnjTh8I07d400ZtdYVGVjKF4fSVEaLteMJFYQrz0azkuweoRxpYMZ/tA7P75YnXJbkTzCHeT8wBMpUTS9eGyqhh00545oVMa2k+0ivD6eCLRb7oTLuV0poNpOAh+4aVN4iVBN1FgUKsZBqBeGuDECVyYdCZhNdIUBxkYdkMWskqiKbiLcGWfKJ4Jl110i6NpJ/wD2H7lpU2JW6bqIpbE3cFMM8Z9O4dNYJD86Wk8T16cvCmEFS4c1o4EQpaLxHjroLUqgaFOXhtLgp0E88DknCEfm0hJqUm/mQtlY8DMYeKlIPHUqp0iO7uX1eBzbR+nxGH7S2Dnidce4nV/EXsWaAf3xWFEuEcdw0EcUqmNXTfiTUh9PRXgPLIcuycwo51G7ylNP1R3ReFGbOKqxqxSLXubyhEqtehTquOiUpGI1VrjHmeU3jUS3I3bHKHFltlZcuLShOdRAHbGfTg5yUV2js5qEXJkNuhrM7Py1ly54LRShRGhxQq4s67jePGVCPZ21ONGlkeaqzdSeZssnLJabQ2gUQhKUpGpKRQDmELt4ssFogAgAIAK3ugZOfT5NbQA31PDZJ8tINBXQFAlP3ospT0JYnMo4o+eLPtCdcUJduYeTdvBKFOuISgIzpu+LTNSkFSgq1TRaT4kc7zUdLYOJjJqccVfWoKXhwlOEqNM3CIi2NjOKwikuBTK8py24iEvkvMuKN8XATVSlKSeWiTiY6ja1ZPPIJXVKKyzL1IySGm0tpGCRTHOdZO0mNKEFCKijMnNyk5M9nJRDqFIWOCoUNM/GDrglBSWDCM3F4opqsnJtkkMrqk6Uqu+0k5jxRn6vWg2oPI0NZpTWMlmTGTeTu8EuOkKcIoAMQmufE5ydcMW9vodKW0XuLjT6MdhP3RqENYCuJCZRZPCYopBCXAKY+CoaAqmbj2wtXt1UzW0ZoXDp5PYQjWSsw4QHnAEjTeUs09EHDnhdWtWWU3lxxGXdU45xWfkXGVlUNoShAolIoP6nSYfjBRWCM+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P+l0L7+sZFyyDyqLMjNzswvfHUOBpgEJFVrbCgKJA2k7AqKKFnTVXSgsMi+rczcNGTJzcXsBR3y0H6lbpWlsqzkFVXXPvKFOJJ1w/cT/ohWnHtZqkKloQAEABAAQAfOM3hbk39tMQ1afd/AtdfbLHejWMvAL0QGAXoAwPL0SGAXoCcDy9AGAX4gMAvQBgF6AMDy/AGAX4MQwC9BiGB5egJwC9AGAXoAwPL8AYBegA8vQAF6AAvQAN7RxacGtC/dMcVM4s6h1kVjIDJ9y0H0y4Kg0Fb46RW6lNACRovqCQkdgMZdKahFs1px0mfTcpLJaQltCQlCEhKUjMEpFABsoIobxzZ0KxBIQAEAGY7vM861Ky5accbJmKEtrWgkb04aEpINKgRIGXy0vaK0JWmceopIUKzMxWhFRXGGY2k5JNYC8rmEXgxxY1ivtzG+urSokKvG8payVDOSoY8ZMX0LacJ6TKK1eE4YIlbctT6O1fABN4AAmgxqeoGGK9Xm46RTRpc5LArvdi6fBbR+Y9RhPXZvYhrU47z3unmjmaTyIcPxg1qq/6+jDVqW/1R6LdnTma/0nPiYNYrvs9GRzFBbX6nX7SnzmbP4dOsx1ztw+z0Dm7ddvqeiZtE+LTkaHWYNK53fojRtt/7PQbROz8GJ/8Akv4g/wDj/MToM2if4gHK38EwaNzv/RGlb7v2e/Q7QOd5POPgiDm7nvfPINO37vzzOhZ09pmE85+SJ5q473zyI5yh3fnmdCy5vTNc17+kTzNbvkc7S7h1+yZn/Nq5j80TzFbvhz1LuHosZ/TOL5En54lUKnf+eYc/T7nzyOhYrumbd5MPjE8xPvsjn49xHf7GX/mn+cROry77I55dxHQsc/5mY9odkGrvvsOeXdR0myT/AJiY9sfLHSo/+n5kc7/5Qomz6fxnvb/pE81/6Zzzn/lCiZSn8V32gfhHXN+LI0/BCiWyPHXy3eyJ0fE5b8Dt3FJGsEY7RSJaywBbcSqydizjNd6fLdaXt6ddbrStK3QK0qc+sxm6nU8B/WoCFsTc9LpqucfxCqXZh85hpqdsVVaMqe0sp1Y1Nh9SWcatNk4m4jPn8ERSWjiABha1sy8qkKmXm2UqNElxQQCaVoCdNIAMl3bsopWalpdMtMNPKS/eUG1pWQnelipAzCpA5YkCGsdX1dn7Jv3BGzR+2uBk1V03xHd6LCvA8VQ5xXjgwxJWQVicAAuU0xAYHBmE6VDnEGkidF7hMzzYzrR7Se2OdOO8NCW44Nptedb9tPbEc7DevNE83Pczg2uz51v2hEOtTX9l5k81Pus5NssedRziI5+n3kTzNTus5NtsedT0waxS7yJ5ie45NvMedHMrsiNZpbw5ipuOTlAx5wcyuyDWaW8nmKm48OUMv5f5V9kRrNLeGr1Nxz3Ry/ln2VdkGtUt5Or1dx4cpJfyz7KuyI1ulvDVqu487pZfyz7KuyI1ylv9CdWq7vU87ppfyz7KuyDXKW/0ZGrVN3qdDKJg+Mr2F9kTrdL4mGrVPjR2LcaPl/hudkTrMPHyZHMT8PNHQthv0/w3PliVXg9/kznmZeHmhRNpIPl/hu/LHXOx+J+xHNS+NCqZpJ18qVjrEdKaZGgxS9HWJzgVnLYVS2NjnUmEb3+o5adpqUru0ySG0pLMzwUJBolrxUgGnfNkIDpp0o+HEIWK0WlKhXPRQBFeeIAyz/iG/wANK/8AUK/2VxIGbymTbakJUVLqpKSaFNMRXVGhCzhKKbbEp3UlJrAXtgPNoaRL36AXTdFTRIAFTTDTHddTjFKnicUdCTbmRRYnVaXfbCf1CFtG4e/zL9Kgt3kdCyJs51H7zhPUTBq9d9vqHPUl2egdzj5zrRyqWf0xOqVd6837BrNNdnovc6TkorStHICYnUZdrRDu1uFE5J63RyI/9olWP/r0I1vw9RVOSqdLh5EgfGOtSW851t7jsZLN6Vr/ACj4R1qUd7I1uW4UTkyz5SzyjsjpWcPEjWp+B2MnGNSj94/CJ1Smc6zUO02BL+QfaV2xOq0t3qw1ipvOxYjA/hjnV2x1q9Pcc8/U3nYsljzSeuDmKfdDnp7zsWcz5pHsiJ5mn3URzs950JNofw2/ZT2R1zcNyI5yW87DCBmQn2R2ROjHcRpS3nYCdQ5hE4IjFnoVBkB7vkSQeb5EBgeX4AwC/AGAX4CcDy/AGAjMS6HKX0hVM1RWlc8cyhGXWWJ1GUo7GVzKqWQhKLiUprfrQUrgIRuoRjhorAbtpylji8T6fsP/AAzH2LXuCEhozX/iG/w0r/1Cv9lcSBTbOV3pv1E+6I2aXUXBGVU67HF+LMTg8vwYgF+IAL0BOB4VwYoNFiSptIzqSOMiOdOK7SdCW4SVabQ/iI9oRy61Nf2R1zU9wmq2WfODkqYjWKe8nmJ7hJVvMjx+ZKuyOXdU951q89xwcoWdavZPxjnW6ZOrTE1ZSt+Ss8ie2Id5DczrVZCZymR5C/y9sc67HcydVe84VlQnzZ5VAfCI1z/yTq3iJHKv+WPb/wDWI1t9355Bqy7x4MqCczaT94n4RDvJL+p0rVbzsW86czXQsxw75+HmTqi8T0WvMnAMEnUG3SeYRGvt5LD5+SdTXidOT84kFSpZaUjOpTL6UjjUcBHWt1NwatAad0D3kp9lWnNpg1mru9GGr095IBVo/wCTf/8AGmOyOdbqeHz8hq0PECu0NMm9/wCNMdkTrlTwDVoeJwZqeGeUd5ZeYETrk9y+fkNVhvODakyPCl1DjbeT1xOuz3IjVY7xFeUxSaKQAdRUUnpETrr7pzqi3nbeVCT4nsqB+AjtXq7YkO0fYxlb1pJeSm6FC7ereppA1HZFFxWjUSwLaNJwxxPqiw/8Mx9i17ghUvKHu7WU4/JsqaQtxTb4JS2lS1XVNrTW6kE57vPEgZXKyNpkBKJOYoAACZZ4YDDwlJpDCuqiWCKXQg3ix4nJm2l5pV0cYYT7xiHc1d/6JVCG4dM5AW0vO2Ues8wPcUY55+p3ieahuHDe5Ra6vCcaT60w6fdQY5dWb7X5nShFdg7b3F55XhzTI4i8vrAjlye8nBDlrcMdPhzqORlR6S4I5JHzW4W3404v7rSE9ajAA7a3D5QeFMzJ/BA9yACKt/cTKaqkn738t+gPI4kU5CBxxZBw/scvHsKW5YK5BR+n2ctxGtS3m0/dfZUUchqYY5qnJdFnGnJbSyWXOZPLA3yUeYOsreeTzhaj+URRVs5y2PDh/qO4VorasSwyth2G7TenpOpzJcuJV7KyD0Rn1LG62xqP5wGoXNHtgiWYyClji0zJq2pQ2em6YTnaXuznMfyy9XFv3fRDhGRd3wWWBxJSP0xS7K7fb6stVzQXZ6CoyWUkYhlI15v0wLk64e1rzYa5RXZ6DWZZlWf389LN7L6L3ICoHoi6HI9SW1+SK5coQWxEXN5YWSz/ABHZhQ0NpUE+0bo6Ydp8iwXWz4v2F58ozewiTumTDxLdmSIBzVuqfc4ylAATxkkRo07GjSWOS9PUUncTnteJ2xkDaloKC7RmS2nPdUoLUPVZRRtB259kWutTh1UcaDe0v+TOQsnI0U23fdH8V2i3Pu6EfdAiidWUtpYoJFmio6CAAgAIAOVoBwIB4wDAAwmrBlXRRyWYWPTabV1iACFntzezHRRUm0n7K8z/ALZEAFnlmQhCUJ8FKQkacEigx5IAFIACAAgAIACAAgAIACAAgAIAPCIAIC1MiZCYqXJVu8c6kDe1+0ihiyNWa2M5cUyszu45JL/duPtbApK0/nST0xYrmS2nLpohJvcRSMUTdKeUwFHnDiYsV0+1epHNkcrcycTh9NP4Sh/90Tz63fPIjQe8dyu4xvvCXOA/9vU85dgdzhsQc34k1J7i0qmm+Pvq2J3tAP5SemK3dS3HSppFgs7c4s5nESyVnW8VO/lUbvRFbrzfadaCLTLy6G0hLaUoSMwSAlI4gMIreZ0KRABAAQAEABAAQAEABAAQAEA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a typeface="Chalkboard" charset="0"/>
              <a:cs typeface="Chalkboard" charset="0"/>
            </a:endParaRPr>
          </a:p>
        </p:txBody>
      </p:sp>
      <p:grpSp>
        <p:nvGrpSpPr>
          <p:cNvPr id="26" name="Group 25"/>
          <p:cNvGrpSpPr/>
          <p:nvPr/>
        </p:nvGrpSpPr>
        <p:grpSpPr>
          <a:xfrm>
            <a:off x="2445441" y="1455749"/>
            <a:ext cx="3385537" cy="400110"/>
            <a:chOff x="2517449" y="2154342"/>
            <a:chExt cx="3385537" cy="400110"/>
          </a:xfrm>
        </p:grpSpPr>
        <p:cxnSp>
          <p:nvCxnSpPr>
            <p:cNvPr id="27" name="Straight Connector 26"/>
            <p:cNvCxnSpPr/>
            <p:nvPr/>
          </p:nvCxnSpPr>
          <p:spPr>
            <a:xfrm>
              <a:off x="2517449" y="2479210"/>
              <a:ext cx="3385537" cy="0"/>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 Box 7"/>
            <p:cNvSpPr txBox="1">
              <a:spLocks noChangeArrowheads="1"/>
            </p:cNvSpPr>
            <p:nvPr/>
          </p:nvSpPr>
          <p:spPr bwMode="auto">
            <a:xfrm>
              <a:off x="3327427" y="2154342"/>
              <a:ext cx="2036661"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Query: Plain-text</a:t>
              </a:r>
              <a:endParaRPr lang="en-US" sz="2000" dirty="0" smtClean="0">
                <a:solidFill>
                  <a:srgbClr val="0000FF"/>
                </a:solidFill>
                <a:latin typeface="Calibri" pitchFamily="34" charset="0"/>
                <a:ea typeface="Chalkboard" charset="0"/>
                <a:cs typeface="Chalkboard" charset="0"/>
              </a:endParaRPr>
            </a:p>
          </p:txBody>
        </p:sp>
      </p:grpSp>
      <p:grpSp>
        <p:nvGrpSpPr>
          <p:cNvPr id="29" name="Group 28"/>
          <p:cNvGrpSpPr/>
          <p:nvPr/>
        </p:nvGrpSpPr>
        <p:grpSpPr>
          <a:xfrm>
            <a:off x="2411760" y="1938318"/>
            <a:ext cx="3385537" cy="400110"/>
            <a:chOff x="2483768" y="2730406"/>
            <a:chExt cx="3385537" cy="400110"/>
          </a:xfrm>
        </p:grpSpPr>
        <p:cxnSp>
          <p:nvCxnSpPr>
            <p:cNvPr id="30" name="Straight Connector 29"/>
            <p:cNvCxnSpPr/>
            <p:nvPr/>
          </p:nvCxnSpPr>
          <p:spPr>
            <a:xfrm>
              <a:off x="2483768" y="3068960"/>
              <a:ext cx="3385537" cy="0"/>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 Box 7"/>
            <p:cNvSpPr txBox="1">
              <a:spLocks noChangeArrowheads="1"/>
            </p:cNvSpPr>
            <p:nvPr/>
          </p:nvSpPr>
          <p:spPr bwMode="auto">
            <a:xfrm>
              <a:off x="3203848" y="2730406"/>
              <a:ext cx="2520280"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Response: </a:t>
              </a:r>
              <a:r>
                <a:rPr lang="en-US" sz="2000" dirty="0" err="1" smtClean="0">
                  <a:latin typeface="Calibri" pitchFamily="34" charset="0"/>
                  <a:ea typeface="Chalkboard" charset="0"/>
                  <a:cs typeface="Chalkboard" charset="0"/>
                </a:rPr>
                <a:t>Ciphertext</a:t>
              </a:r>
              <a:endParaRPr lang="en-US" sz="2000" dirty="0" smtClean="0">
                <a:solidFill>
                  <a:srgbClr val="0000FF"/>
                </a:solidFill>
                <a:latin typeface="Calibri" pitchFamily="34" charset="0"/>
                <a:ea typeface="Chalkboard" charset="0"/>
                <a:cs typeface="Chalkboard" charset="0"/>
              </a:endParaRPr>
            </a:p>
          </p:txBody>
        </p:sp>
      </p:grpSp>
      <p:sp>
        <p:nvSpPr>
          <p:cNvPr id="33" name="Text Box 7"/>
          <p:cNvSpPr txBox="1">
            <a:spLocks noChangeArrowheads="1"/>
          </p:cNvSpPr>
          <p:nvPr/>
        </p:nvSpPr>
        <p:spPr bwMode="auto">
          <a:xfrm>
            <a:off x="-43480" y="5013176"/>
            <a:ext cx="4893499"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sym typeface="Symbol"/>
              </a:rPr>
              <a:t>Training Phase:</a:t>
            </a:r>
            <a:endParaRPr lang="en-US" sz="2000" dirty="0" smtClean="0">
              <a:solidFill>
                <a:srgbClr val="0000FF"/>
              </a:solidFill>
              <a:latin typeface="Calibri" pitchFamily="34" charset="0"/>
              <a:ea typeface="Chalkboard" charset="0"/>
              <a:cs typeface="Chalkboard" charset="0"/>
            </a:endParaRPr>
          </a:p>
        </p:txBody>
      </p:sp>
      <p:grpSp>
        <p:nvGrpSpPr>
          <p:cNvPr id="34" name="Group 33"/>
          <p:cNvGrpSpPr/>
          <p:nvPr/>
        </p:nvGrpSpPr>
        <p:grpSpPr>
          <a:xfrm>
            <a:off x="35496" y="5416188"/>
            <a:ext cx="8827440" cy="1139934"/>
            <a:chOff x="611560" y="4386590"/>
            <a:chExt cx="8827440" cy="1139934"/>
          </a:xfrm>
        </p:grpSpPr>
        <p:sp>
          <p:nvSpPr>
            <p:cNvPr id="35" name="Text Box 7"/>
            <p:cNvSpPr txBox="1">
              <a:spLocks noChangeArrowheads="1"/>
            </p:cNvSpPr>
            <p:nvPr/>
          </p:nvSpPr>
          <p:spPr bwMode="auto">
            <a:xfrm>
              <a:off x="614605" y="4386590"/>
              <a:ext cx="7636771" cy="400110"/>
            </a:xfrm>
            <a:prstGeom prst="rect">
              <a:avLst/>
            </a:prstGeom>
            <a:noFill/>
            <a:ln w="9525">
              <a:noFill/>
              <a:miter lim="800000"/>
              <a:headEnd/>
              <a:tailEnd/>
            </a:ln>
          </p:spPr>
          <p:txBody>
            <a:bodyPr wrap="square">
              <a:spAutoFit/>
            </a:bodyPr>
            <a:lstStyle/>
            <a:p>
              <a:pPr marL="457200" indent="-457200">
                <a:spcBef>
                  <a:spcPct val="50000"/>
                </a:spcBef>
                <a:buFont typeface="Wingdings" pitchFamily="2" charset="2"/>
                <a:buChar char="Ø"/>
              </a:pPr>
              <a:r>
                <a:rPr lang="en-US" sz="2000" dirty="0" smtClean="0">
                  <a:latin typeface="Calibri" pitchFamily="34" charset="0"/>
                  <a:ea typeface="Chalkboard" charset="0"/>
                  <a:cs typeface="Chalkboard" charset="0"/>
                  <a:sym typeface="Symbol"/>
                </a:rPr>
                <a:t>A is given </a:t>
              </a:r>
              <a:r>
                <a:rPr lang="en-US" sz="2000" dirty="0" smtClean="0">
                  <a:solidFill>
                    <a:srgbClr val="0000FF"/>
                  </a:solidFill>
                  <a:latin typeface="Calibri" pitchFamily="34" charset="0"/>
                  <a:ea typeface="Chalkboard" charset="0"/>
                  <a:cs typeface="Chalkboard" charset="0"/>
                  <a:sym typeface="Symbol"/>
                </a:rPr>
                <a:t>oracle access </a:t>
              </a:r>
              <a:r>
                <a:rPr lang="en-US" sz="2000" dirty="0" smtClean="0">
                  <a:latin typeface="Calibri" pitchFamily="34" charset="0"/>
                  <a:ea typeface="Chalkboard" charset="0"/>
                  <a:cs typeface="Chalkboard" charset="0"/>
                  <a:sym typeface="Symbol"/>
                </a:rPr>
                <a:t>to </a:t>
              </a:r>
              <a:r>
                <a:rPr lang="en-US" sz="2000" dirty="0" smtClean="0">
                  <a:solidFill>
                    <a:srgbClr val="FF0000"/>
                  </a:solidFill>
                  <a:latin typeface="Calibri" pitchFamily="34" charset="0"/>
                  <a:ea typeface="Chalkboard" charset="0"/>
                  <a:cs typeface="Chalkboard" charset="0"/>
                  <a:sym typeface="Symbol"/>
                </a:rPr>
                <a:t>both</a:t>
              </a:r>
              <a:r>
                <a:rPr lang="en-US" sz="2000" dirty="0" smtClean="0">
                  <a:latin typeface="Calibri" pitchFamily="34" charset="0"/>
                  <a:ea typeface="Chalkboard" charset="0"/>
                  <a:cs typeface="Chalkboard" charset="0"/>
                  <a:sym typeface="Symbol"/>
                </a:rPr>
                <a:t> </a:t>
              </a:r>
              <a:r>
                <a:rPr lang="en-US" sz="2000" dirty="0" err="1" smtClean="0">
                  <a:latin typeface="Calibri" pitchFamily="34" charset="0"/>
                  <a:ea typeface="Chalkboard" charset="0"/>
                  <a:cs typeface="Chalkboard" charset="0"/>
                  <a:sym typeface="Symbol"/>
                </a:rPr>
                <a:t>Enc</a:t>
              </a:r>
              <a:r>
                <a:rPr lang="en-US" sz="2000" baseline="-25000" dirty="0" err="1" smtClean="0">
                  <a:latin typeface="Calibri" pitchFamily="34" charset="0"/>
                  <a:ea typeface="Chalkboard" charset="0"/>
                  <a:cs typeface="Chalkboard" charset="0"/>
                  <a:sym typeface="Symbol"/>
                </a:rPr>
                <a:t>k</a:t>
              </a:r>
              <a:r>
                <a:rPr lang="en-US" sz="2000" dirty="0" smtClean="0">
                  <a:latin typeface="Calibri" pitchFamily="34" charset="0"/>
                  <a:ea typeface="Chalkboard" charset="0"/>
                  <a:cs typeface="Chalkboard" charset="0"/>
                  <a:sym typeface="Symbol"/>
                </a:rPr>
                <a:t>() and Dec</a:t>
              </a:r>
              <a:r>
                <a:rPr lang="en-US" sz="2800" baseline="-25000" dirty="0" smtClean="0">
                  <a:latin typeface="Calibri" pitchFamily="34" charset="0"/>
                  <a:ea typeface="Chalkboard" charset="0"/>
                  <a:cs typeface="Chalkboard" charset="0"/>
                  <a:sym typeface="Symbol"/>
                </a:rPr>
                <a:t>k</a:t>
              </a:r>
              <a:r>
                <a:rPr lang="en-US" sz="2000" dirty="0" smtClean="0">
                  <a:latin typeface="Calibri" pitchFamily="34" charset="0"/>
                  <a:ea typeface="Chalkboard" charset="0"/>
                  <a:cs typeface="Chalkboard" charset="0"/>
                  <a:sym typeface="Symbol"/>
                </a:rPr>
                <a:t>()</a:t>
              </a:r>
              <a:endParaRPr lang="en-US" sz="2000" dirty="0" smtClean="0">
                <a:solidFill>
                  <a:srgbClr val="0000FF"/>
                </a:solidFill>
                <a:latin typeface="Calibri" pitchFamily="34" charset="0"/>
                <a:ea typeface="Chalkboard" charset="0"/>
                <a:cs typeface="Chalkboard" charset="0"/>
              </a:endParaRPr>
            </a:p>
          </p:txBody>
        </p:sp>
        <p:sp>
          <p:nvSpPr>
            <p:cNvPr id="36" name="Text Box 7"/>
            <p:cNvSpPr txBox="1">
              <a:spLocks noChangeArrowheads="1"/>
            </p:cNvSpPr>
            <p:nvPr/>
          </p:nvSpPr>
          <p:spPr bwMode="auto">
            <a:xfrm>
              <a:off x="611560" y="4818638"/>
              <a:ext cx="8827440" cy="707886"/>
            </a:xfrm>
            <a:prstGeom prst="rect">
              <a:avLst/>
            </a:prstGeom>
            <a:noFill/>
            <a:ln w="9525">
              <a:noFill/>
              <a:miter lim="800000"/>
              <a:headEnd/>
              <a:tailEnd/>
            </a:ln>
          </p:spPr>
          <p:txBody>
            <a:bodyPr wrap="square">
              <a:spAutoFit/>
            </a:bodyPr>
            <a:lstStyle/>
            <a:p>
              <a:pPr marL="457200" indent="-457200">
                <a:spcBef>
                  <a:spcPct val="50000"/>
                </a:spcBef>
                <a:buFont typeface="Wingdings" pitchFamily="2" charset="2"/>
                <a:buChar char="Ø"/>
              </a:pPr>
              <a:r>
                <a:rPr lang="en-US" sz="2000" dirty="0" smtClean="0">
                  <a:latin typeface="Calibri" pitchFamily="34" charset="0"/>
                  <a:ea typeface="Chalkboard" charset="0"/>
                  <a:cs typeface="Chalkboard" charset="0"/>
                  <a:sym typeface="Symbol"/>
                </a:rPr>
                <a:t>A </a:t>
              </a:r>
              <a:r>
                <a:rPr lang="en-US" sz="2000" dirty="0" smtClean="0">
                  <a:solidFill>
                    <a:srgbClr val="FF0000"/>
                  </a:solidFill>
                  <a:latin typeface="Calibri" pitchFamily="34" charset="0"/>
                  <a:ea typeface="Chalkboard" charset="0"/>
                  <a:cs typeface="Chalkboard" charset="0"/>
                  <a:sym typeface="Symbol"/>
                </a:rPr>
                <a:t>adaptively</a:t>
              </a:r>
              <a:r>
                <a:rPr lang="en-US" sz="2000" dirty="0" smtClean="0">
                  <a:latin typeface="Calibri" pitchFamily="34" charset="0"/>
                  <a:ea typeface="Chalkboard" charset="0"/>
                  <a:cs typeface="Chalkboard" charset="0"/>
                  <a:sym typeface="Symbol"/>
                </a:rPr>
                <a:t> submits its queries (any query is allowed in any order) and receives  response</a:t>
              </a:r>
              <a:endParaRPr lang="en-US" sz="2000" dirty="0" smtClean="0">
                <a:solidFill>
                  <a:srgbClr val="FF0000"/>
                </a:solidFill>
                <a:latin typeface="Calibri" pitchFamily="34" charset="0"/>
                <a:ea typeface="Chalkboard" charset="0"/>
                <a:cs typeface="Chalkboard" charset="0"/>
              </a:endParaRPr>
            </a:p>
          </p:txBody>
        </p:sp>
      </p:grpSp>
      <p:pic>
        <p:nvPicPr>
          <p:cNvPr id="41" name="Picture 3"/>
          <p:cNvPicPr>
            <a:picLocks noChangeAspect="1" noChangeArrowheads="1"/>
          </p:cNvPicPr>
          <p:nvPr/>
        </p:nvPicPr>
        <p:blipFill>
          <a:blip r:embed="rId3" cstate="print"/>
          <a:srcRect/>
          <a:stretch>
            <a:fillRect/>
          </a:stretch>
        </p:blipFill>
        <p:spPr bwMode="auto">
          <a:xfrm>
            <a:off x="608778" y="2721839"/>
            <a:ext cx="1514272" cy="872663"/>
          </a:xfrm>
          <a:prstGeom prst="rect">
            <a:avLst/>
          </a:prstGeom>
          <a:noFill/>
          <a:ln w="9525">
            <a:noFill/>
            <a:miter lim="800000"/>
            <a:headEnd/>
            <a:tailEnd/>
          </a:ln>
        </p:spPr>
      </p:pic>
      <p:sp>
        <p:nvSpPr>
          <p:cNvPr id="48" name="Text Box 7"/>
          <p:cNvSpPr txBox="1">
            <a:spLocks noChangeArrowheads="1"/>
          </p:cNvSpPr>
          <p:nvPr/>
        </p:nvSpPr>
        <p:spPr bwMode="auto">
          <a:xfrm>
            <a:off x="395535" y="3594502"/>
            <a:ext cx="2007733"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sym typeface="Symbol"/>
              </a:rPr>
              <a:t>I can break </a:t>
            </a:r>
            <a:endParaRPr lang="en-US" sz="2000" dirty="0" smtClean="0">
              <a:solidFill>
                <a:srgbClr val="0000FF"/>
              </a:solidFill>
              <a:latin typeface="Calibri" pitchFamily="34" charset="0"/>
              <a:ea typeface="Chalkboard" charset="0"/>
              <a:cs typeface="Chalkboard" charset="0"/>
            </a:endParaRPr>
          </a:p>
        </p:txBody>
      </p:sp>
      <p:grpSp>
        <p:nvGrpSpPr>
          <p:cNvPr id="66" name="Group 65"/>
          <p:cNvGrpSpPr/>
          <p:nvPr/>
        </p:nvGrpSpPr>
        <p:grpSpPr>
          <a:xfrm>
            <a:off x="5850530" y="2397680"/>
            <a:ext cx="3174895" cy="1452916"/>
            <a:chOff x="5850530" y="3088724"/>
            <a:chExt cx="3174895" cy="1452916"/>
          </a:xfrm>
        </p:grpSpPr>
        <p:grpSp>
          <p:nvGrpSpPr>
            <p:cNvPr id="21" name="Group 48"/>
            <p:cNvGrpSpPr/>
            <p:nvPr/>
          </p:nvGrpSpPr>
          <p:grpSpPr>
            <a:xfrm>
              <a:off x="7954433" y="4123700"/>
              <a:ext cx="1070992" cy="400110"/>
              <a:chOff x="7421302" y="5269690"/>
              <a:chExt cx="1207300" cy="730200"/>
            </a:xfrm>
          </p:grpSpPr>
          <p:sp>
            <p:nvSpPr>
              <p:cNvPr id="22" name="Rectangle 21"/>
              <p:cNvSpPr/>
              <p:nvPr/>
            </p:nvSpPr>
            <p:spPr>
              <a:xfrm>
                <a:off x="7524328" y="5301208"/>
                <a:ext cx="914400" cy="628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23" name="Text Box 7"/>
              <p:cNvSpPr txBox="1">
                <a:spLocks noChangeArrowheads="1"/>
              </p:cNvSpPr>
              <p:nvPr/>
            </p:nvSpPr>
            <p:spPr bwMode="auto">
              <a:xfrm>
                <a:off x="7421302" y="5269690"/>
                <a:ext cx="1207300" cy="73020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Gen(1</a:t>
                </a:r>
                <a:r>
                  <a:rPr lang="en-US" sz="2000" baseline="30000" dirty="0" smtClean="0">
                    <a:latin typeface="Calibri" pitchFamily="34" charset="0"/>
                    <a:ea typeface="Chalkboard" charset="0"/>
                    <a:cs typeface="Chalkboard" charset="0"/>
                  </a:rPr>
                  <a:t>n</a:t>
                </a:r>
                <a:r>
                  <a:rPr lang="en-US" sz="2000" dirty="0" smtClean="0">
                    <a:latin typeface="Calibri" pitchFamily="34" charset="0"/>
                    <a:ea typeface="Chalkboard" charset="0"/>
                    <a:cs typeface="Chalkboard" charset="0"/>
                  </a:rPr>
                  <a:t>)</a:t>
                </a:r>
                <a:endParaRPr lang="en-US" sz="2000" dirty="0" smtClean="0">
                  <a:solidFill>
                    <a:srgbClr val="0000FF"/>
                  </a:solidFill>
                  <a:latin typeface="Calibri" pitchFamily="34" charset="0"/>
                  <a:ea typeface="Chalkboard" charset="0"/>
                  <a:cs typeface="Chalkboard" charset="0"/>
                </a:endParaRPr>
              </a:p>
            </p:txBody>
          </p:sp>
        </p:grpSp>
        <p:cxnSp>
          <p:nvCxnSpPr>
            <p:cNvPr id="24" name="Straight Connector 23"/>
            <p:cNvCxnSpPr/>
            <p:nvPr/>
          </p:nvCxnSpPr>
          <p:spPr>
            <a:xfrm flipH="1" flipV="1">
              <a:off x="7596336" y="3936788"/>
              <a:ext cx="301968" cy="305786"/>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 Box 7"/>
            <p:cNvSpPr txBox="1">
              <a:spLocks noChangeArrowheads="1"/>
            </p:cNvSpPr>
            <p:nvPr/>
          </p:nvSpPr>
          <p:spPr bwMode="auto">
            <a:xfrm rot="18882211">
              <a:off x="7762799" y="3779273"/>
              <a:ext cx="38326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k</a:t>
              </a:r>
              <a:endParaRPr lang="en-US" sz="2000" dirty="0" smtClean="0">
                <a:solidFill>
                  <a:srgbClr val="0000FF"/>
                </a:solidFill>
                <a:latin typeface="Calibri" pitchFamily="34" charset="0"/>
                <a:ea typeface="Chalkboard" charset="0"/>
                <a:cs typeface="Chalkboard" charset="0"/>
              </a:endParaRPr>
            </a:p>
          </p:txBody>
        </p:sp>
        <p:pic>
          <p:nvPicPr>
            <p:cNvPr id="38" name="Picture 2"/>
            <p:cNvPicPr>
              <a:picLocks noChangeAspect="1" noChangeArrowheads="1"/>
            </p:cNvPicPr>
            <p:nvPr/>
          </p:nvPicPr>
          <p:blipFill>
            <a:blip r:embed="rId4" cstate="print"/>
            <a:srcRect/>
            <a:stretch>
              <a:fillRect/>
            </a:stretch>
          </p:blipFill>
          <p:spPr bwMode="auto">
            <a:xfrm>
              <a:off x="5850530" y="3088724"/>
              <a:ext cx="1742830" cy="1052806"/>
            </a:xfrm>
            <a:prstGeom prst="rect">
              <a:avLst/>
            </a:prstGeom>
            <a:noFill/>
            <a:ln w="9525">
              <a:noFill/>
              <a:miter lim="800000"/>
              <a:headEnd/>
              <a:tailEnd/>
            </a:ln>
          </p:spPr>
        </p:pic>
        <p:sp>
          <p:nvSpPr>
            <p:cNvPr id="49" name="Text Box 7"/>
            <p:cNvSpPr txBox="1">
              <a:spLocks noChangeArrowheads="1"/>
            </p:cNvSpPr>
            <p:nvPr/>
          </p:nvSpPr>
          <p:spPr bwMode="auto">
            <a:xfrm>
              <a:off x="6116034" y="4141530"/>
              <a:ext cx="1660830"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sym typeface="Symbol"/>
                </a:rPr>
                <a:t>Let me verify</a:t>
              </a:r>
              <a:endParaRPr lang="en-US" sz="2000" dirty="0" smtClean="0">
                <a:solidFill>
                  <a:srgbClr val="0000FF"/>
                </a:solidFill>
                <a:latin typeface="Calibri" pitchFamily="34" charset="0"/>
                <a:ea typeface="Chalkboard" charset="0"/>
                <a:cs typeface="Chalkboard" charset="0"/>
              </a:endParaRPr>
            </a:p>
          </p:txBody>
        </p:sp>
      </p:grpSp>
      <p:sp>
        <p:nvSpPr>
          <p:cNvPr id="50" name="Text Box 7"/>
          <p:cNvSpPr txBox="1">
            <a:spLocks noChangeArrowheads="1"/>
          </p:cNvSpPr>
          <p:nvPr/>
        </p:nvSpPr>
        <p:spPr bwMode="auto">
          <a:xfrm>
            <a:off x="251520" y="2276872"/>
            <a:ext cx="187220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sym typeface="Symbol"/>
              </a:rPr>
              <a:t>PPT Attacker A</a:t>
            </a:r>
            <a:endParaRPr lang="en-US" sz="2000" dirty="0" smtClean="0">
              <a:solidFill>
                <a:srgbClr val="0000FF"/>
              </a:solidFill>
              <a:latin typeface="Calibri" pitchFamily="34" charset="0"/>
              <a:ea typeface="Chalkboard" charset="0"/>
              <a:cs typeface="Chalkboard" charset="0"/>
            </a:endParaRPr>
          </a:p>
        </p:txBody>
      </p:sp>
      <p:sp>
        <p:nvSpPr>
          <p:cNvPr id="54" name="Text Box 7"/>
          <p:cNvSpPr txBox="1">
            <a:spLocks noChangeArrowheads="1"/>
          </p:cNvSpPr>
          <p:nvPr/>
        </p:nvSpPr>
        <p:spPr bwMode="auto">
          <a:xfrm>
            <a:off x="5652120" y="786190"/>
            <a:ext cx="3130025"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sym typeface="Symbol"/>
              </a:rPr>
              <a:t> = </a:t>
            </a:r>
            <a:r>
              <a:rPr lang="en-US" sz="2000" dirty="0" smtClean="0">
                <a:latin typeface="Calibri" pitchFamily="34" charset="0"/>
                <a:ea typeface="Chalkboard" charset="0"/>
                <a:cs typeface="Chalkboard" charset="0"/>
              </a:rPr>
              <a:t>(Gen, Enc, Dec), </a:t>
            </a:r>
            <a:r>
              <a:rPr lang="en-US" sz="2000" dirty="0" smtClean="0">
                <a:latin typeface="Brush Script MT" pitchFamily="66" charset="0"/>
                <a:ea typeface="Brush Script MT" charset="0"/>
                <a:cs typeface="Brush Script MT" charset="0"/>
              </a:rPr>
              <a:t>M</a:t>
            </a:r>
            <a:r>
              <a:rPr lang="en-US" sz="2000" dirty="0" smtClean="0">
                <a:latin typeface="Calibri" pitchFamily="34" charset="0"/>
                <a:ea typeface="Chalkboard" charset="0"/>
                <a:cs typeface="Chalkboard" charset="0"/>
              </a:rPr>
              <a:t>       </a:t>
            </a:r>
            <a:endParaRPr lang="en-US" sz="2000" dirty="0" smtClean="0">
              <a:solidFill>
                <a:srgbClr val="0000FF"/>
              </a:solidFill>
              <a:latin typeface="Calibri" pitchFamily="34" charset="0"/>
              <a:ea typeface="Chalkboard" charset="0"/>
              <a:cs typeface="Chalkboard" charset="0"/>
            </a:endParaRPr>
          </a:p>
        </p:txBody>
      </p:sp>
      <p:grpSp>
        <p:nvGrpSpPr>
          <p:cNvPr id="56" name="Group 74"/>
          <p:cNvGrpSpPr/>
          <p:nvPr/>
        </p:nvGrpSpPr>
        <p:grpSpPr>
          <a:xfrm>
            <a:off x="395536" y="548680"/>
            <a:ext cx="2232248" cy="760150"/>
            <a:chOff x="4724400" y="1628800"/>
            <a:chExt cx="2232248" cy="760150"/>
          </a:xfrm>
        </p:grpSpPr>
        <p:sp>
          <p:nvSpPr>
            <p:cNvPr id="57" name="Text Box 7"/>
            <p:cNvSpPr txBox="1">
              <a:spLocks noChangeArrowheads="1"/>
            </p:cNvSpPr>
            <p:nvPr/>
          </p:nvSpPr>
          <p:spPr bwMode="auto">
            <a:xfrm>
              <a:off x="4724400" y="1804754"/>
              <a:ext cx="223224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err="1" smtClean="0">
                  <a:latin typeface="Calibri" pitchFamily="34" charset="0"/>
                  <a:ea typeface="Chalkboard" charset="0"/>
                  <a:cs typeface="Chalkboard" charset="0"/>
                </a:rPr>
                <a:t>PrivK</a:t>
              </a:r>
              <a:r>
                <a:rPr lang="en-US" sz="2000" dirty="0" smtClean="0">
                  <a:latin typeface="Calibri" pitchFamily="34" charset="0"/>
                  <a:ea typeface="Chalkboard" charset="0"/>
                  <a:cs typeface="Chalkboard" charset="0"/>
                </a:rPr>
                <a:t>         (n)</a:t>
              </a:r>
              <a:endParaRPr lang="en-US" sz="2000" dirty="0" smtClean="0">
                <a:solidFill>
                  <a:srgbClr val="0000FF"/>
                </a:solidFill>
                <a:latin typeface="Calibri" pitchFamily="34" charset="0"/>
                <a:ea typeface="Chalkboard" charset="0"/>
                <a:cs typeface="Chalkboard" charset="0"/>
              </a:endParaRPr>
            </a:p>
          </p:txBody>
        </p:sp>
        <p:sp>
          <p:nvSpPr>
            <p:cNvPr id="58" name="Text Box 7"/>
            <p:cNvSpPr txBox="1">
              <a:spLocks noChangeArrowheads="1"/>
            </p:cNvSpPr>
            <p:nvPr/>
          </p:nvSpPr>
          <p:spPr bwMode="auto">
            <a:xfrm>
              <a:off x="5228456" y="1988840"/>
              <a:ext cx="79208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A, </a:t>
              </a:r>
              <a:r>
                <a:rPr lang="en-US" sz="2000" dirty="0" smtClean="0">
                  <a:latin typeface="Calibri" pitchFamily="34" charset="0"/>
                  <a:ea typeface="Chalkboard" charset="0"/>
                  <a:cs typeface="Chalkboard" charset="0"/>
                  <a:sym typeface="Symbol"/>
                </a:rPr>
                <a:t></a:t>
              </a:r>
              <a:endParaRPr lang="en-US" sz="2000" dirty="0" smtClean="0">
                <a:solidFill>
                  <a:srgbClr val="0000FF"/>
                </a:solidFill>
                <a:latin typeface="Calibri" pitchFamily="34" charset="0"/>
                <a:ea typeface="Chalkboard" charset="0"/>
                <a:cs typeface="Chalkboard" charset="0"/>
              </a:endParaRPr>
            </a:p>
          </p:txBody>
        </p:sp>
        <p:sp>
          <p:nvSpPr>
            <p:cNvPr id="59" name="Text Box 7"/>
            <p:cNvSpPr txBox="1">
              <a:spLocks noChangeArrowheads="1"/>
            </p:cNvSpPr>
            <p:nvPr/>
          </p:nvSpPr>
          <p:spPr bwMode="auto">
            <a:xfrm>
              <a:off x="5292080" y="1628800"/>
              <a:ext cx="63968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err="1" smtClean="0">
                  <a:latin typeface="Calibri" pitchFamily="34" charset="0"/>
                  <a:ea typeface="Chalkboard" charset="0"/>
                  <a:cs typeface="Chalkboard" charset="0"/>
                </a:rPr>
                <a:t>cca</a:t>
              </a:r>
              <a:endParaRPr lang="en-US" sz="2000" dirty="0" smtClean="0">
                <a:solidFill>
                  <a:srgbClr val="0000FF"/>
                </a:solidFill>
                <a:latin typeface="Calibri" pitchFamily="34" charset="0"/>
                <a:ea typeface="Chalkboard" charset="0"/>
                <a:cs typeface="Chalkboard" charset="0"/>
              </a:endParaRPr>
            </a:p>
          </p:txBody>
        </p:sp>
      </p:grpSp>
      <p:grpSp>
        <p:nvGrpSpPr>
          <p:cNvPr id="60" name="Group 59"/>
          <p:cNvGrpSpPr/>
          <p:nvPr/>
        </p:nvGrpSpPr>
        <p:grpSpPr>
          <a:xfrm>
            <a:off x="2445441" y="2420889"/>
            <a:ext cx="3385537" cy="707886"/>
            <a:chOff x="2517449" y="2154342"/>
            <a:chExt cx="3385537" cy="707886"/>
          </a:xfrm>
        </p:grpSpPr>
        <p:cxnSp>
          <p:nvCxnSpPr>
            <p:cNvPr id="61" name="Straight Connector 60"/>
            <p:cNvCxnSpPr/>
            <p:nvPr/>
          </p:nvCxnSpPr>
          <p:spPr>
            <a:xfrm>
              <a:off x="2517449" y="2479210"/>
              <a:ext cx="3385537" cy="0"/>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Text Box 7"/>
            <p:cNvSpPr txBox="1">
              <a:spLocks noChangeArrowheads="1"/>
            </p:cNvSpPr>
            <p:nvPr/>
          </p:nvSpPr>
          <p:spPr bwMode="auto">
            <a:xfrm>
              <a:off x="3327427" y="2154342"/>
              <a:ext cx="2036661" cy="707886"/>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Query: Cipher-text</a:t>
              </a:r>
              <a:endParaRPr lang="en-US" sz="2000" dirty="0" smtClean="0">
                <a:solidFill>
                  <a:srgbClr val="0000FF"/>
                </a:solidFill>
                <a:latin typeface="Calibri" pitchFamily="34" charset="0"/>
                <a:ea typeface="Chalkboard" charset="0"/>
                <a:cs typeface="Chalkboard" charset="0"/>
              </a:endParaRPr>
            </a:p>
          </p:txBody>
        </p:sp>
      </p:grpSp>
      <p:grpSp>
        <p:nvGrpSpPr>
          <p:cNvPr id="63" name="Group 62"/>
          <p:cNvGrpSpPr/>
          <p:nvPr/>
        </p:nvGrpSpPr>
        <p:grpSpPr>
          <a:xfrm>
            <a:off x="2411760" y="2903458"/>
            <a:ext cx="3385537" cy="400110"/>
            <a:chOff x="2483768" y="2730406"/>
            <a:chExt cx="3385537" cy="400110"/>
          </a:xfrm>
        </p:grpSpPr>
        <p:cxnSp>
          <p:nvCxnSpPr>
            <p:cNvPr id="64" name="Straight Connector 63"/>
            <p:cNvCxnSpPr/>
            <p:nvPr/>
          </p:nvCxnSpPr>
          <p:spPr>
            <a:xfrm>
              <a:off x="2483768" y="3068960"/>
              <a:ext cx="3385537" cy="0"/>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5" name="Text Box 7"/>
            <p:cNvSpPr txBox="1">
              <a:spLocks noChangeArrowheads="1"/>
            </p:cNvSpPr>
            <p:nvPr/>
          </p:nvSpPr>
          <p:spPr bwMode="auto">
            <a:xfrm>
              <a:off x="3203848" y="2730406"/>
              <a:ext cx="2520280"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Response: Plaintext</a:t>
              </a:r>
              <a:endParaRPr lang="en-US" sz="2000" dirty="0" smtClean="0">
                <a:solidFill>
                  <a:srgbClr val="0000FF"/>
                </a:solidFill>
                <a:latin typeface="Calibri" pitchFamily="34" charset="0"/>
                <a:ea typeface="Chalkboard" charset="0"/>
                <a:cs typeface="Chalkboard" charset="0"/>
              </a:endParaRPr>
            </a:p>
          </p:txBody>
        </p:sp>
      </p:grpSp>
      <p:cxnSp>
        <p:nvCxnSpPr>
          <p:cNvPr id="44" name="Straight Connector 43"/>
          <p:cNvCxnSpPr/>
          <p:nvPr/>
        </p:nvCxnSpPr>
        <p:spPr>
          <a:xfrm>
            <a:off x="0" y="1268760"/>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35496" y="4949552"/>
            <a:ext cx="9180512"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日期占位符 1"/>
          <p:cNvSpPr>
            <a:spLocks noGrp="1"/>
          </p:cNvSpPr>
          <p:nvPr>
            <p:ph type="dt" sz="half" idx="10"/>
          </p:nvPr>
        </p:nvSpPr>
        <p:spPr/>
        <p:txBody>
          <a:bodyPr/>
          <a:lstStyle/>
          <a:p>
            <a:pPr>
              <a:defRPr/>
            </a:pPr>
            <a:r>
              <a:rPr lang="en-US" altLang="zh-CN" smtClean="0"/>
              <a:t>Thur, 11/10/2018</a:t>
            </a:r>
            <a:endParaRPr lang="en-US" dirty="0"/>
          </a:p>
        </p:txBody>
      </p:sp>
      <p:sp>
        <p:nvSpPr>
          <p:cNvPr id="3" name="页脚占位符 2"/>
          <p:cNvSpPr>
            <a:spLocks noGrp="1"/>
          </p:cNvSpPr>
          <p:nvPr>
            <p:ph type="ftr" sz="quarter" idx="11"/>
          </p:nvPr>
        </p:nvSpPr>
        <p:spPr/>
        <p:txBody>
          <a:bodyPr/>
          <a:lstStyle/>
          <a:p>
            <a:pPr>
              <a:defRPr/>
            </a:pPr>
            <a:r>
              <a:rPr lang="en-US" smtClean="0"/>
              <a:t>S8101034Q-Modern Cryptography-Lect9</a:t>
            </a:r>
            <a:endParaRPr lang="en-US" dirty="0"/>
          </a:p>
        </p:txBody>
      </p:sp>
      <p:sp>
        <p:nvSpPr>
          <p:cNvPr id="4" name="灯片编号占位符 3"/>
          <p:cNvSpPr>
            <a:spLocks noGrp="1"/>
          </p:cNvSpPr>
          <p:nvPr>
            <p:ph type="sldNum" sz="quarter" idx="12"/>
          </p:nvPr>
        </p:nvSpPr>
        <p:spPr/>
        <p:txBody>
          <a:bodyPr/>
          <a:lstStyle/>
          <a:p>
            <a:pPr>
              <a:defRPr/>
            </a:pPr>
            <a:fld id="{A210B1BB-E12E-441C-BC6A-ECF78AA782CB}" type="slidenum">
              <a:rPr lang="en-US" smtClean="0"/>
              <a:pPr>
                <a:defRPr/>
              </a:pPr>
              <a:t>17</a:t>
            </a:fld>
            <a:endParaRPr lang="en-US" dirty="0"/>
          </a:p>
        </p:txBody>
      </p:sp>
    </p:spTree>
    <p:extLst>
      <p:ext uri="{BB962C8B-B14F-4D97-AF65-F5344CB8AC3E}">
        <p14:creationId xmlns:p14="http://schemas.microsoft.com/office/powerpoint/2010/main" val="203989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linds(horizontal)">
                                      <p:cBhvr>
                                        <p:cTn id="7" dur="500"/>
                                        <p:tgtEl>
                                          <p:spTgt spid="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blinds(horizontal)">
                                      <p:cBhvr>
                                        <p:cTn id="10" dur="500"/>
                                        <p:tgtEl>
                                          <p:spTgt spid="50"/>
                                        </p:tgtEl>
                                      </p:cBhvr>
                                    </p:animEffect>
                                  </p:childTnLst>
                                </p:cTn>
                              </p:par>
                              <p:par>
                                <p:cTn id="11" presetID="3" presetClass="entr" presetSubtype="1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linds(horizontal)">
                                      <p:cBhvr>
                                        <p:cTn id="13" dur="500"/>
                                        <p:tgtEl>
                                          <p:spTgt spid="4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blinds(horizontal)">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blinds(horizontal)">
                                      <p:cBhvr>
                                        <p:cTn id="21" dur="500"/>
                                        <p:tgtEl>
                                          <p:spTgt spid="6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blinds(horizontal)">
                                      <p:cBhvr>
                                        <p:cTn id="26" dur="500"/>
                                        <p:tgtEl>
                                          <p:spTgt spid="33"/>
                                        </p:tgtEl>
                                      </p:cBhvr>
                                    </p:animEffect>
                                  </p:childTnLst>
                                </p:cTn>
                              </p:par>
                              <p:par>
                                <p:cTn id="27" presetID="3" presetClass="entr" presetSubtype="1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blinds(horizontal)">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linds(horizontal)">
                                      <p:cBhvr>
                                        <p:cTn id="34" dur="500"/>
                                        <p:tgtEl>
                                          <p:spTgt spid="26"/>
                                        </p:tgtEl>
                                      </p:cBhvr>
                                    </p:animEffect>
                                  </p:childTnLst>
                                </p:cTn>
                              </p:par>
                              <p:par>
                                <p:cTn id="35" presetID="3" presetClass="entr" presetSubtype="1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blinds(horizontal)">
                                      <p:cBhvr>
                                        <p:cTn id="37" dur="500"/>
                                        <p:tgtEl>
                                          <p:spTgt spid="29"/>
                                        </p:tgtEl>
                                      </p:cBhvr>
                                    </p:animEffect>
                                  </p:childTnLst>
                                </p:cTn>
                              </p:par>
                              <p:par>
                                <p:cTn id="38" presetID="3" presetClass="entr" presetSubtype="10" fill="hold" nodeType="with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blinds(horizontal)">
                                      <p:cBhvr>
                                        <p:cTn id="40" dur="500"/>
                                        <p:tgtEl>
                                          <p:spTgt spid="60"/>
                                        </p:tgtEl>
                                      </p:cBhvr>
                                    </p:animEffect>
                                  </p:childTnLst>
                                </p:cTn>
                              </p:par>
                              <p:par>
                                <p:cTn id="41" presetID="3" presetClass="entr" presetSubtype="1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blinds(horizontal)">
                                      <p:cBhvr>
                                        <p:cTn id="4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8"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467544" y="8620"/>
            <a:ext cx="8496944" cy="468052"/>
          </a:xfrm>
          <a:prstGeom prst="rect">
            <a:avLst/>
          </a:prstGeom>
        </p:spPr>
        <p:txBody>
          <a:bodyPr/>
          <a:lstStyle/>
          <a:p>
            <a:pPr algn="ctr">
              <a:defRPr/>
            </a:pPr>
            <a:r>
              <a:rPr lang="en-US" sz="3200" kern="0" dirty="0" smtClean="0">
                <a:solidFill>
                  <a:srgbClr val="009900"/>
                </a:solidFill>
                <a:latin typeface="Calibri" pitchFamily="34" charset="0"/>
                <a:ea typeface="Chalkboard" charset="0"/>
                <a:cs typeface="Chalkboard" charset="0"/>
              </a:rPr>
              <a:t>CCA </a:t>
            </a:r>
            <a:r>
              <a:rPr lang="en-US" sz="3200" kern="0" dirty="0" err="1" smtClean="0">
                <a:solidFill>
                  <a:srgbClr val="009900"/>
                </a:solidFill>
                <a:latin typeface="Calibri" pitchFamily="34" charset="0"/>
                <a:ea typeface="Chalkboard" charset="0"/>
                <a:cs typeface="Chalkboard" charset="0"/>
              </a:rPr>
              <a:t>Indistinguishability</a:t>
            </a:r>
            <a:r>
              <a:rPr lang="en-US" sz="3200" kern="0" dirty="0" smtClean="0">
                <a:solidFill>
                  <a:srgbClr val="009900"/>
                </a:solidFill>
                <a:latin typeface="Calibri" pitchFamily="34" charset="0"/>
                <a:ea typeface="Chalkboard" charset="0"/>
                <a:cs typeface="Chalkboard" charset="0"/>
              </a:rPr>
              <a:t> Experiment</a:t>
            </a:r>
            <a:endParaRPr lang="en-US" sz="3200" kern="0" dirty="0">
              <a:solidFill>
                <a:srgbClr val="009900"/>
              </a:solidFill>
              <a:latin typeface="Calibri" pitchFamily="34" charset="0"/>
              <a:ea typeface="Chalkboard" charset="0"/>
              <a:cs typeface="Chalkboard" charset="0"/>
            </a:endParaRPr>
          </a:p>
        </p:txBody>
      </p:sp>
      <p:sp>
        <p:nvSpPr>
          <p:cNvPr id="30" name="Text Box 7"/>
          <p:cNvSpPr txBox="1">
            <a:spLocks noChangeArrowheads="1"/>
          </p:cNvSpPr>
          <p:nvPr/>
        </p:nvSpPr>
        <p:spPr bwMode="auto">
          <a:xfrm>
            <a:off x="4250287" y="807676"/>
            <a:ext cx="3130025"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 = </a:t>
            </a:r>
            <a:r>
              <a:rPr lang="en-US" dirty="0" smtClean="0">
                <a:latin typeface="Calibri" pitchFamily="34" charset="0"/>
                <a:ea typeface="Chalkboard" charset="0"/>
                <a:cs typeface="Chalkboard" charset="0"/>
              </a:rPr>
              <a:t>(Gen, Enc, Dec), </a:t>
            </a:r>
            <a:r>
              <a:rPr lang="en-US" dirty="0" smtClean="0">
                <a:latin typeface="Brush Script MT" pitchFamily="66" charset="0"/>
                <a:ea typeface="Brush Script MT" charset="0"/>
                <a:cs typeface="Brush Script MT" charset="0"/>
              </a:rPr>
              <a:t>M</a:t>
            </a:r>
            <a:r>
              <a:rPr lang="en-US" dirty="0" smtClean="0">
                <a:latin typeface="Calibri" pitchFamily="34" charset="0"/>
                <a:ea typeface="Chalkboard" charset="0"/>
                <a:cs typeface="Chalkboard" charset="0"/>
              </a:rPr>
              <a:t>       </a:t>
            </a:r>
            <a:endParaRPr lang="en-US" dirty="0" smtClean="0">
              <a:solidFill>
                <a:srgbClr val="0000FF"/>
              </a:solidFill>
              <a:latin typeface="Calibri" pitchFamily="34" charset="0"/>
              <a:ea typeface="Chalkboard" charset="0"/>
              <a:cs typeface="Chalkboard" charset="0"/>
            </a:endParaRPr>
          </a:p>
        </p:txBody>
      </p:sp>
      <p:grpSp>
        <p:nvGrpSpPr>
          <p:cNvPr id="3" name="Group 48"/>
          <p:cNvGrpSpPr/>
          <p:nvPr/>
        </p:nvGrpSpPr>
        <p:grpSpPr>
          <a:xfrm>
            <a:off x="8037512" y="3335504"/>
            <a:ext cx="1070992" cy="369332"/>
            <a:chOff x="7514955" y="5223801"/>
            <a:chExt cx="1207300" cy="674030"/>
          </a:xfrm>
        </p:grpSpPr>
        <p:sp>
          <p:nvSpPr>
            <p:cNvPr id="47" name="Rectangle 46"/>
            <p:cNvSpPr/>
            <p:nvPr/>
          </p:nvSpPr>
          <p:spPr>
            <a:xfrm>
              <a:off x="7524328" y="5301208"/>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itchFamily="34" charset="0"/>
                <a:ea typeface="Chalkboard" charset="0"/>
                <a:cs typeface="Chalkboard" charset="0"/>
              </a:endParaRPr>
            </a:p>
          </p:txBody>
        </p:sp>
        <p:sp>
          <p:nvSpPr>
            <p:cNvPr id="48" name="Text Box 7"/>
            <p:cNvSpPr txBox="1">
              <a:spLocks noChangeArrowheads="1"/>
            </p:cNvSpPr>
            <p:nvPr/>
          </p:nvSpPr>
          <p:spPr bwMode="auto">
            <a:xfrm>
              <a:off x="7514955" y="5223801"/>
              <a:ext cx="1207300" cy="674030"/>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Gen(1</a:t>
              </a:r>
              <a:r>
                <a:rPr lang="en-US" baseline="30000" dirty="0" smtClean="0">
                  <a:latin typeface="Calibri" pitchFamily="34" charset="0"/>
                  <a:ea typeface="Chalkboard" charset="0"/>
                  <a:cs typeface="Chalkboard" charset="0"/>
                </a:rPr>
                <a:t>n</a:t>
              </a:r>
              <a:r>
                <a:rPr lang="en-US" dirty="0" smtClean="0">
                  <a:latin typeface="Calibri" pitchFamily="34" charset="0"/>
                  <a:ea typeface="Chalkboard" charset="0"/>
                  <a:cs typeface="Chalkboard" charset="0"/>
                </a:rPr>
                <a:t>)</a:t>
              </a:r>
              <a:endParaRPr lang="en-US" dirty="0" smtClean="0">
                <a:solidFill>
                  <a:srgbClr val="0000FF"/>
                </a:solidFill>
                <a:latin typeface="Calibri" pitchFamily="34" charset="0"/>
                <a:ea typeface="Chalkboard" charset="0"/>
                <a:cs typeface="Chalkboard" charset="0"/>
              </a:endParaRPr>
            </a:p>
          </p:txBody>
        </p:sp>
      </p:grpSp>
      <p:cxnSp>
        <p:nvCxnSpPr>
          <p:cNvPr id="50" name="Straight Connector 49"/>
          <p:cNvCxnSpPr/>
          <p:nvPr/>
        </p:nvCxnSpPr>
        <p:spPr>
          <a:xfrm flipH="1" flipV="1">
            <a:off x="7596336" y="3173736"/>
            <a:ext cx="301968" cy="305786"/>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 Box 7"/>
          <p:cNvSpPr txBox="1">
            <a:spLocks noChangeArrowheads="1"/>
          </p:cNvSpPr>
          <p:nvPr/>
        </p:nvSpPr>
        <p:spPr bwMode="auto">
          <a:xfrm rot="18882211">
            <a:off x="7762799" y="3031610"/>
            <a:ext cx="3832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grpSp>
        <p:nvGrpSpPr>
          <p:cNvPr id="4" name="Group 74"/>
          <p:cNvGrpSpPr/>
          <p:nvPr/>
        </p:nvGrpSpPr>
        <p:grpSpPr>
          <a:xfrm>
            <a:off x="1763688" y="570166"/>
            <a:ext cx="2232248" cy="729372"/>
            <a:chOff x="4724400" y="1628800"/>
            <a:chExt cx="2232248" cy="729372"/>
          </a:xfrm>
        </p:grpSpPr>
        <p:sp>
          <p:nvSpPr>
            <p:cNvPr id="57" name="Text Box 7"/>
            <p:cNvSpPr txBox="1">
              <a:spLocks noChangeArrowheads="1"/>
            </p:cNvSpPr>
            <p:nvPr/>
          </p:nvSpPr>
          <p:spPr bwMode="auto">
            <a:xfrm>
              <a:off x="4724400" y="1804754"/>
              <a:ext cx="223224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PrivK</a:t>
              </a:r>
              <a:r>
                <a:rPr lang="en-US" dirty="0" smtClean="0">
                  <a:latin typeface="Calibri" pitchFamily="34" charset="0"/>
                  <a:ea typeface="Chalkboard" charset="0"/>
                  <a:cs typeface="Chalkboard" charset="0"/>
                </a:rPr>
                <a:t>         (n)</a:t>
              </a:r>
              <a:endParaRPr lang="en-US" dirty="0" smtClean="0">
                <a:solidFill>
                  <a:srgbClr val="0000FF"/>
                </a:solidFill>
                <a:latin typeface="Calibri" pitchFamily="34" charset="0"/>
                <a:ea typeface="Chalkboard" charset="0"/>
                <a:cs typeface="Chalkboard" charset="0"/>
              </a:endParaRPr>
            </a:p>
          </p:txBody>
        </p:sp>
        <p:sp>
          <p:nvSpPr>
            <p:cNvPr id="59" name="Text Box 7"/>
            <p:cNvSpPr txBox="1">
              <a:spLocks noChangeArrowheads="1"/>
            </p:cNvSpPr>
            <p:nvPr/>
          </p:nvSpPr>
          <p:spPr bwMode="auto">
            <a:xfrm>
              <a:off x="5228456" y="198884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A, </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sp>
          <p:nvSpPr>
            <p:cNvPr id="74" name="Text Box 7"/>
            <p:cNvSpPr txBox="1">
              <a:spLocks noChangeArrowheads="1"/>
            </p:cNvSpPr>
            <p:nvPr/>
          </p:nvSpPr>
          <p:spPr bwMode="auto">
            <a:xfrm>
              <a:off x="5292080" y="162880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cca</a:t>
              </a:r>
              <a:endParaRPr lang="en-US" dirty="0" smtClean="0">
                <a:solidFill>
                  <a:srgbClr val="0000FF"/>
                </a:solidFill>
                <a:latin typeface="Calibri" pitchFamily="34" charset="0"/>
                <a:ea typeface="Chalkboard" charset="0"/>
                <a:cs typeface="Chalkboard" charset="0"/>
              </a:endParaRPr>
            </a:p>
          </p:txBody>
        </p:sp>
      </p:grpSp>
      <p:sp>
        <p:nvSpPr>
          <p:cNvPr id="98" name="Text Box 7"/>
          <p:cNvSpPr txBox="1">
            <a:spLocks noChangeArrowheads="1"/>
          </p:cNvSpPr>
          <p:nvPr/>
        </p:nvSpPr>
        <p:spPr bwMode="auto">
          <a:xfrm>
            <a:off x="-43480" y="4077072"/>
            <a:ext cx="512034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Challenge Phase:</a:t>
            </a:r>
            <a:endParaRPr lang="en-US" dirty="0" smtClean="0">
              <a:solidFill>
                <a:srgbClr val="0000FF"/>
              </a:solidFill>
              <a:latin typeface="Calibri" pitchFamily="34" charset="0"/>
              <a:ea typeface="Chalkboard" charset="0"/>
              <a:cs typeface="Chalkboard" charset="0"/>
            </a:endParaRPr>
          </a:p>
        </p:txBody>
      </p:sp>
      <p:grpSp>
        <p:nvGrpSpPr>
          <p:cNvPr id="6" name="Group 12"/>
          <p:cNvGrpSpPr/>
          <p:nvPr/>
        </p:nvGrpSpPr>
        <p:grpSpPr>
          <a:xfrm>
            <a:off x="2573390" y="1772816"/>
            <a:ext cx="3222746" cy="408530"/>
            <a:chOff x="2555776" y="1772816"/>
            <a:chExt cx="3222746" cy="408530"/>
          </a:xfrm>
        </p:grpSpPr>
        <p:grpSp>
          <p:nvGrpSpPr>
            <p:cNvPr id="7" name="Group 5"/>
            <p:cNvGrpSpPr/>
            <p:nvPr/>
          </p:nvGrpSpPr>
          <p:grpSpPr>
            <a:xfrm>
              <a:off x="3395297" y="1772816"/>
              <a:ext cx="1608751" cy="408530"/>
              <a:chOff x="3187080" y="1772816"/>
              <a:chExt cx="1608751" cy="408530"/>
            </a:xfrm>
          </p:grpSpPr>
          <p:sp>
            <p:nvSpPr>
              <p:cNvPr id="5" name="Rectangle 4"/>
              <p:cNvSpPr/>
              <p:nvPr/>
            </p:nvSpPr>
            <p:spPr>
              <a:xfrm>
                <a:off x="3187080" y="1772816"/>
                <a:ext cx="1528936" cy="377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itchFamily="34" charset="0"/>
                  <a:ea typeface="Chalkboard" charset="0"/>
                  <a:cs typeface="Chalkboard" charset="0"/>
                </a:endParaRPr>
              </a:p>
            </p:txBody>
          </p:sp>
          <p:sp>
            <p:nvSpPr>
              <p:cNvPr id="32" name="Text Box 7"/>
              <p:cNvSpPr txBox="1">
                <a:spLocks noChangeArrowheads="1"/>
              </p:cNvSpPr>
              <p:nvPr/>
            </p:nvSpPr>
            <p:spPr bwMode="auto">
              <a:xfrm>
                <a:off x="3187080" y="1812014"/>
                <a:ext cx="160875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Training Phase</a:t>
                </a:r>
                <a:endParaRPr lang="en-US" dirty="0" smtClean="0">
                  <a:solidFill>
                    <a:srgbClr val="0000FF"/>
                  </a:solidFill>
                  <a:latin typeface="Calibri" pitchFamily="34" charset="0"/>
                  <a:ea typeface="Chalkboard" charset="0"/>
                  <a:cs typeface="Chalkboard" charset="0"/>
                </a:endParaRPr>
              </a:p>
            </p:txBody>
          </p:sp>
        </p:grpSp>
        <p:cxnSp>
          <p:nvCxnSpPr>
            <p:cNvPr id="12" name="Straight Arrow Connector 11"/>
            <p:cNvCxnSpPr/>
            <p:nvPr/>
          </p:nvCxnSpPr>
          <p:spPr>
            <a:xfrm>
              <a:off x="4932040" y="1981291"/>
              <a:ext cx="846482"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555776" y="1988840"/>
              <a:ext cx="846482" cy="0"/>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8" name="Group 40"/>
          <p:cNvGrpSpPr/>
          <p:nvPr/>
        </p:nvGrpSpPr>
        <p:grpSpPr>
          <a:xfrm>
            <a:off x="107504" y="4458598"/>
            <a:ext cx="8927976" cy="1347247"/>
            <a:chOff x="179512" y="4123530"/>
            <a:chExt cx="8532440" cy="1347247"/>
          </a:xfrm>
        </p:grpSpPr>
        <p:sp>
          <p:nvSpPr>
            <p:cNvPr id="42" name="Text Box 7"/>
            <p:cNvSpPr txBox="1">
              <a:spLocks noChangeArrowheads="1"/>
            </p:cNvSpPr>
            <p:nvPr/>
          </p:nvSpPr>
          <p:spPr bwMode="auto">
            <a:xfrm>
              <a:off x="179512" y="4123530"/>
              <a:ext cx="7636771" cy="369332"/>
            </a:xfrm>
            <a:prstGeom prst="rect">
              <a:avLst/>
            </a:prstGeom>
            <a:noFill/>
            <a:ln w="9525">
              <a:noFill/>
              <a:miter lim="800000"/>
              <a:headEnd/>
              <a:tailEnd/>
            </a:ln>
          </p:spPr>
          <p:txBody>
            <a:bodyPr wrap="square">
              <a:spAutoFit/>
            </a:bodyPr>
            <a:lstStyle/>
            <a:p>
              <a:pPr marL="457200" indent="-457200">
                <a:spcBef>
                  <a:spcPct val="50000"/>
                </a:spcBef>
                <a:buFont typeface="Wingdings" pitchFamily="2" charset="2"/>
                <a:buChar char="Ø"/>
              </a:pPr>
              <a:r>
                <a:rPr lang="en-US" dirty="0" smtClean="0">
                  <a:latin typeface="Calibri" pitchFamily="34" charset="0"/>
                  <a:ea typeface="Chalkboard" charset="0"/>
                  <a:cs typeface="Chalkboard" charset="0"/>
                  <a:sym typeface="Symbol"/>
                </a:rPr>
                <a:t>A submits two equal length </a:t>
              </a:r>
              <a:r>
                <a:rPr lang="en-US" dirty="0" smtClean="0">
                  <a:solidFill>
                    <a:srgbClr val="0000FF"/>
                  </a:solidFill>
                  <a:latin typeface="Calibri" pitchFamily="34" charset="0"/>
                  <a:ea typeface="Chalkboard" charset="0"/>
                  <a:cs typeface="Chalkboard" charset="0"/>
                  <a:sym typeface="Symbol"/>
                </a:rPr>
                <a:t>challenge plaintexts</a:t>
              </a:r>
              <a:endParaRPr lang="en-US" dirty="0" smtClean="0">
                <a:solidFill>
                  <a:srgbClr val="0000FF"/>
                </a:solidFill>
                <a:latin typeface="Calibri" pitchFamily="34" charset="0"/>
                <a:ea typeface="Chalkboard" charset="0"/>
                <a:cs typeface="Chalkboard" charset="0"/>
              </a:endParaRPr>
            </a:p>
          </p:txBody>
        </p:sp>
        <p:sp>
          <p:nvSpPr>
            <p:cNvPr id="43" name="Text Box 7"/>
            <p:cNvSpPr txBox="1">
              <a:spLocks noChangeArrowheads="1"/>
            </p:cNvSpPr>
            <p:nvPr/>
          </p:nvSpPr>
          <p:spPr bwMode="auto">
            <a:xfrm>
              <a:off x="179512" y="4525381"/>
              <a:ext cx="8532440" cy="646331"/>
            </a:xfrm>
            <a:prstGeom prst="rect">
              <a:avLst/>
            </a:prstGeom>
            <a:noFill/>
            <a:ln w="9525">
              <a:noFill/>
              <a:miter lim="800000"/>
              <a:headEnd/>
              <a:tailEnd/>
            </a:ln>
          </p:spPr>
          <p:txBody>
            <a:bodyPr wrap="square">
              <a:spAutoFit/>
            </a:bodyPr>
            <a:lstStyle/>
            <a:p>
              <a:pPr marL="457200" indent="-457200">
                <a:spcBef>
                  <a:spcPct val="50000"/>
                </a:spcBef>
                <a:buFont typeface="Wingdings" pitchFamily="2" charset="2"/>
                <a:buChar char="Ø"/>
              </a:pPr>
              <a:r>
                <a:rPr lang="en-US" dirty="0" smtClean="0">
                  <a:latin typeface="Calibri" pitchFamily="34" charset="0"/>
                  <a:ea typeface="Chalkboard" charset="0"/>
                  <a:cs typeface="Chalkboard" charset="0"/>
                  <a:sym typeface="Symbol"/>
                </a:rPr>
                <a:t>A is </a:t>
              </a:r>
              <a:r>
                <a:rPr lang="en-US" dirty="0" smtClean="0">
                  <a:solidFill>
                    <a:srgbClr val="FF0000"/>
                  </a:solidFill>
                  <a:latin typeface="Calibri" pitchFamily="34" charset="0"/>
                  <a:ea typeface="Chalkboard" charset="0"/>
                  <a:cs typeface="Chalkboard" charset="0"/>
                  <a:sym typeface="Symbol"/>
                </a:rPr>
                <a:t>free to submit any message </a:t>
              </a:r>
              <a:r>
                <a:rPr lang="en-US" dirty="0" smtClean="0">
                  <a:latin typeface="Calibri" pitchFamily="34" charset="0"/>
                  <a:ea typeface="Chalkboard" charset="0"/>
                  <a:cs typeface="Chalkboard" charset="0"/>
                  <a:sym typeface="Symbol"/>
                </a:rPr>
                <a:t>of its choice (including the ones </a:t>
              </a:r>
              <a:r>
                <a:rPr lang="en-US" dirty="0" smtClean="0">
                  <a:solidFill>
                    <a:srgbClr val="FF0000"/>
                  </a:solidFill>
                  <a:latin typeface="Calibri" pitchFamily="34" charset="0"/>
                  <a:ea typeface="Chalkboard" charset="0"/>
                  <a:cs typeface="Chalkboard" charset="0"/>
                  <a:sym typeface="Symbol"/>
                </a:rPr>
                <a:t>already queried during the training phase</a:t>
              </a:r>
              <a:r>
                <a:rPr lang="en-US" dirty="0" smtClean="0">
                  <a:latin typeface="Calibri" pitchFamily="34" charset="0"/>
                  <a:ea typeface="Chalkboard" charset="0"/>
                  <a:cs typeface="Chalkboard" charset="0"/>
                  <a:sym typeface="Symbol"/>
                </a:rPr>
                <a:t>)</a:t>
              </a:r>
              <a:endParaRPr lang="en-US" dirty="0" smtClean="0">
                <a:solidFill>
                  <a:srgbClr val="FF0000"/>
                </a:solidFill>
                <a:latin typeface="Calibri" pitchFamily="34" charset="0"/>
                <a:ea typeface="Chalkboard" charset="0"/>
                <a:cs typeface="Chalkboard" charset="0"/>
              </a:endParaRPr>
            </a:p>
          </p:txBody>
        </p:sp>
        <p:sp>
          <p:nvSpPr>
            <p:cNvPr id="44" name="Text Box 7"/>
            <p:cNvSpPr txBox="1">
              <a:spLocks noChangeArrowheads="1"/>
            </p:cNvSpPr>
            <p:nvPr/>
          </p:nvSpPr>
          <p:spPr bwMode="auto">
            <a:xfrm>
              <a:off x="179512" y="5101445"/>
              <a:ext cx="8532440" cy="369332"/>
            </a:xfrm>
            <a:prstGeom prst="rect">
              <a:avLst/>
            </a:prstGeom>
            <a:noFill/>
            <a:ln w="9525">
              <a:noFill/>
              <a:miter lim="800000"/>
              <a:headEnd/>
              <a:tailEnd/>
            </a:ln>
          </p:spPr>
          <p:txBody>
            <a:bodyPr wrap="square">
              <a:spAutoFit/>
            </a:bodyPr>
            <a:lstStyle/>
            <a:p>
              <a:pPr marL="457200" indent="-457200">
                <a:spcBef>
                  <a:spcPct val="50000"/>
                </a:spcBef>
                <a:buFont typeface="Wingdings" pitchFamily="2" charset="2"/>
                <a:buChar char="Ø"/>
              </a:pPr>
              <a:r>
                <a:rPr lang="en-US" dirty="0" smtClean="0">
                  <a:solidFill>
                    <a:srgbClr val="0000FF"/>
                  </a:solidFill>
                  <a:latin typeface="Calibri" pitchFamily="34" charset="0"/>
                  <a:ea typeface="Chalkboard" charset="0"/>
                  <a:cs typeface="Chalkboard" charset="0"/>
                  <a:sym typeface="Symbol"/>
                </a:rPr>
                <a:t>One of the challenge plaintexts is randomly encrypted </a:t>
              </a:r>
              <a:r>
                <a:rPr lang="en-US" dirty="0" smtClean="0">
                  <a:latin typeface="Calibri" pitchFamily="34" charset="0"/>
                  <a:ea typeface="Chalkboard" charset="0"/>
                  <a:cs typeface="Chalkboard" charset="0"/>
                  <a:sym typeface="Symbol"/>
                </a:rPr>
                <a:t>for A (using fresh randomness)</a:t>
              </a:r>
              <a:endParaRPr lang="en-US" dirty="0" smtClean="0">
                <a:solidFill>
                  <a:srgbClr val="0000FF"/>
                </a:solidFill>
                <a:latin typeface="Calibri" pitchFamily="34" charset="0"/>
                <a:ea typeface="Chalkboard" charset="0"/>
                <a:cs typeface="Chalkboard" charset="0"/>
              </a:endParaRPr>
            </a:p>
          </p:txBody>
        </p:sp>
      </p:grpSp>
      <p:cxnSp>
        <p:nvCxnSpPr>
          <p:cNvPr id="45" name="Straight Connector 44"/>
          <p:cNvCxnSpPr/>
          <p:nvPr/>
        </p:nvCxnSpPr>
        <p:spPr>
          <a:xfrm>
            <a:off x="2418729" y="2665947"/>
            <a:ext cx="3385537" cy="0"/>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 Box 7"/>
          <p:cNvSpPr txBox="1">
            <a:spLocks noChangeArrowheads="1"/>
          </p:cNvSpPr>
          <p:nvPr/>
        </p:nvSpPr>
        <p:spPr bwMode="auto">
          <a:xfrm>
            <a:off x="2801305" y="2305906"/>
            <a:ext cx="2702154"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m</a:t>
            </a:r>
            <a:r>
              <a:rPr lang="en-US" baseline="-25000" dirty="0" smtClean="0">
                <a:latin typeface="Calibri" pitchFamily="34" charset="0"/>
                <a:ea typeface="Chalkboard" charset="0"/>
                <a:cs typeface="Chalkboard" charset="0"/>
              </a:rPr>
              <a:t>0</a:t>
            </a:r>
            <a:r>
              <a:rPr lang="en-US" dirty="0" smtClean="0">
                <a:latin typeface="Calibri" pitchFamily="34" charset="0"/>
                <a:ea typeface="Chalkboard" charset="0"/>
                <a:cs typeface="Chalkboard" charset="0"/>
              </a:rPr>
              <a:t>, m</a:t>
            </a:r>
            <a:r>
              <a:rPr lang="en-US" baseline="-25000" dirty="0" smtClean="0">
                <a:latin typeface="Calibri" pitchFamily="34" charset="0"/>
                <a:ea typeface="Chalkboard" charset="0"/>
                <a:cs typeface="Chalkboard" charset="0"/>
              </a:rPr>
              <a:t>1 </a:t>
            </a:r>
            <a:r>
              <a:rPr lang="en-US" dirty="0" smtClean="0">
                <a:latin typeface="Calibri" pitchFamily="34" charset="0"/>
                <a:ea typeface="Chalkboard" charset="0"/>
                <a:cs typeface="Chalkboard" charset="0"/>
                <a:sym typeface="Symbol"/>
              </a:rPr>
              <a:t> </a:t>
            </a:r>
            <a:r>
              <a:rPr lang="en-US" dirty="0" smtClean="0">
                <a:latin typeface="Brush Script MT" pitchFamily="66" charset="0"/>
                <a:ea typeface="Brush Script MT" charset="0"/>
                <a:cs typeface="Brush Script MT" charset="0"/>
                <a:sym typeface="Symbol"/>
              </a:rPr>
              <a:t>M</a:t>
            </a:r>
            <a:r>
              <a:rPr lang="en-US" dirty="0" smtClean="0">
                <a:latin typeface="Calibri" pitchFamily="34" charset="0"/>
                <a:ea typeface="Chalkboard" charset="0"/>
                <a:cs typeface="Chalkboard" charset="0"/>
              </a:rPr>
              <a:t>  , |m</a:t>
            </a:r>
            <a:r>
              <a:rPr lang="en-US" baseline="-25000" dirty="0" smtClean="0">
                <a:latin typeface="Calibri" pitchFamily="34" charset="0"/>
                <a:ea typeface="Chalkboard" charset="0"/>
                <a:cs typeface="Chalkboard" charset="0"/>
              </a:rPr>
              <a:t>0</a:t>
            </a:r>
            <a:r>
              <a:rPr lang="en-US" dirty="0" smtClean="0">
                <a:latin typeface="Calibri" pitchFamily="34" charset="0"/>
                <a:ea typeface="Chalkboard" charset="0"/>
                <a:cs typeface="Chalkboard" charset="0"/>
              </a:rPr>
              <a:t>| = |m</a:t>
            </a:r>
            <a:r>
              <a:rPr lang="en-US" baseline="-25000" dirty="0" smtClean="0">
                <a:latin typeface="Calibri" pitchFamily="34" charset="0"/>
                <a:ea typeface="Chalkboard" charset="0"/>
                <a:cs typeface="Chalkboard" charset="0"/>
              </a:rPr>
              <a:t>1</a:t>
            </a:r>
            <a:r>
              <a:rPr lang="en-US" dirty="0" smtClean="0">
                <a:latin typeface="Calibri" pitchFamily="34" charset="0"/>
                <a:ea typeface="Chalkboard" charset="0"/>
                <a:cs typeface="Chalkboard" charset="0"/>
              </a:rPr>
              <a:t>|</a:t>
            </a:r>
            <a:endParaRPr lang="en-US" dirty="0" smtClean="0">
              <a:solidFill>
                <a:srgbClr val="0000FF"/>
              </a:solidFill>
              <a:latin typeface="Calibri" pitchFamily="34" charset="0"/>
              <a:ea typeface="Chalkboard" charset="0"/>
              <a:cs typeface="Chalkboard" charset="0"/>
            </a:endParaRPr>
          </a:p>
        </p:txBody>
      </p:sp>
      <p:pic>
        <p:nvPicPr>
          <p:cNvPr id="55" name="Picture 4"/>
          <p:cNvPicPr>
            <a:picLocks noChangeAspect="1" noChangeArrowheads="1"/>
          </p:cNvPicPr>
          <p:nvPr/>
        </p:nvPicPr>
        <p:blipFill>
          <a:blip r:embed="rId3" cstate="print"/>
          <a:srcRect/>
          <a:stretch>
            <a:fillRect/>
          </a:stretch>
        </p:blipFill>
        <p:spPr bwMode="auto">
          <a:xfrm>
            <a:off x="7776864" y="1340768"/>
            <a:ext cx="699465" cy="432048"/>
          </a:xfrm>
          <a:prstGeom prst="rect">
            <a:avLst/>
          </a:prstGeom>
          <a:noFill/>
          <a:ln w="9525">
            <a:noFill/>
            <a:miter lim="800000"/>
            <a:headEnd/>
            <a:tailEnd/>
          </a:ln>
        </p:spPr>
      </p:pic>
      <p:grpSp>
        <p:nvGrpSpPr>
          <p:cNvPr id="10" name="Group 59"/>
          <p:cNvGrpSpPr/>
          <p:nvPr/>
        </p:nvGrpSpPr>
        <p:grpSpPr>
          <a:xfrm>
            <a:off x="7002666" y="1685419"/>
            <a:ext cx="1206246" cy="511638"/>
            <a:chOff x="7267392" y="1487149"/>
            <a:chExt cx="1359768" cy="933739"/>
          </a:xfrm>
        </p:grpSpPr>
        <p:cxnSp>
          <p:nvCxnSpPr>
            <p:cNvPr id="58" name="Straight Connector 57"/>
            <p:cNvCxnSpPr/>
            <p:nvPr/>
          </p:nvCxnSpPr>
          <p:spPr>
            <a:xfrm flipV="1">
              <a:off x="7452320" y="2060848"/>
              <a:ext cx="864096" cy="360040"/>
            </a:xfrm>
            <a:prstGeom prst="line">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Text Box 7"/>
            <p:cNvSpPr txBox="1">
              <a:spLocks noChangeArrowheads="1"/>
            </p:cNvSpPr>
            <p:nvPr/>
          </p:nvSpPr>
          <p:spPr bwMode="auto">
            <a:xfrm rot="20690469">
              <a:off x="7267392" y="1487149"/>
              <a:ext cx="1359768" cy="674031"/>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FF0000"/>
                  </a:solidFill>
                  <a:latin typeface="Calibri" pitchFamily="34" charset="0"/>
                  <a:ea typeface="Chalkboard" charset="0"/>
                  <a:cs typeface="Chalkboard" charset="0"/>
                </a:rPr>
                <a:t>b </a:t>
              </a:r>
              <a:r>
                <a:rPr lang="en-US" dirty="0" smtClean="0">
                  <a:solidFill>
                    <a:srgbClr val="FF0000"/>
                  </a:solidFill>
                  <a:latin typeface="Calibri" pitchFamily="34" charset="0"/>
                  <a:ea typeface="Chalkboard" charset="0"/>
                  <a:cs typeface="Chalkboard" charset="0"/>
                  <a:sym typeface="Symbol"/>
                </a:rPr>
                <a:t> {0, 1}</a:t>
              </a:r>
              <a:endParaRPr lang="en-US" dirty="0" smtClean="0">
                <a:solidFill>
                  <a:srgbClr val="FF0000"/>
                </a:solidFill>
                <a:latin typeface="Calibri" pitchFamily="34" charset="0"/>
                <a:ea typeface="Chalkboard" charset="0"/>
                <a:cs typeface="Chalkboard" charset="0"/>
              </a:endParaRPr>
            </a:p>
          </p:txBody>
        </p:sp>
      </p:grpSp>
      <p:cxnSp>
        <p:nvCxnSpPr>
          <p:cNvPr id="61" name="Straight Connector 60"/>
          <p:cNvCxnSpPr/>
          <p:nvPr/>
        </p:nvCxnSpPr>
        <p:spPr>
          <a:xfrm>
            <a:off x="2483768" y="3114335"/>
            <a:ext cx="3385537" cy="0"/>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2" name="Text Box 7"/>
          <p:cNvSpPr txBox="1">
            <a:spLocks noChangeArrowheads="1"/>
          </p:cNvSpPr>
          <p:nvPr/>
        </p:nvSpPr>
        <p:spPr bwMode="auto">
          <a:xfrm>
            <a:off x="3385499" y="2780928"/>
            <a:ext cx="203666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c </a:t>
            </a:r>
            <a:r>
              <a:rPr lang="en-US" dirty="0" smtClean="0">
                <a:latin typeface="Calibri" pitchFamily="34" charset="0"/>
                <a:ea typeface="Chalkboard" charset="0"/>
                <a:cs typeface="Chalkboard" charset="0"/>
                <a:sym typeface="Symbol"/>
              </a:rPr>
              <a:t> </a:t>
            </a:r>
            <a:r>
              <a:rPr lang="en-US" dirty="0" err="1" smtClean="0">
                <a:latin typeface="Calibri" pitchFamily="34" charset="0"/>
                <a:ea typeface="Chalkboard" charset="0"/>
                <a:cs typeface="Chalkboard" charset="0"/>
                <a:sym typeface="Symbol"/>
              </a:rPr>
              <a:t>Enc</a:t>
            </a:r>
            <a:r>
              <a:rPr lang="en-US" baseline="-25000" dirty="0" err="1" smtClean="0">
                <a:latin typeface="Calibri" pitchFamily="34" charset="0"/>
                <a:ea typeface="Chalkboard" charset="0"/>
                <a:cs typeface="Chalkboard" charset="0"/>
                <a:sym typeface="Symbol"/>
              </a:rPr>
              <a:t>k</a:t>
            </a:r>
            <a:r>
              <a:rPr lang="en-US" dirty="0" smtClean="0">
                <a:latin typeface="Calibri" pitchFamily="34" charset="0"/>
                <a:ea typeface="Chalkboard" charset="0"/>
                <a:cs typeface="Chalkboard" charset="0"/>
                <a:sym typeface="Symbol"/>
              </a:rPr>
              <a:t>(</a:t>
            </a:r>
            <a:r>
              <a:rPr lang="en-US" dirty="0" err="1" smtClean="0">
                <a:latin typeface="Calibri" pitchFamily="34" charset="0"/>
                <a:ea typeface="Chalkboard" charset="0"/>
                <a:cs typeface="Chalkboard" charset="0"/>
                <a:sym typeface="Symbol"/>
              </a:rPr>
              <a:t>m</a:t>
            </a:r>
            <a:r>
              <a:rPr lang="en-US" baseline="-25000" dirty="0" err="1" smtClean="0">
                <a:latin typeface="Calibri" pitchFamily="34" charset="0"/>
                <a:ea typeface="Chalkboard" charset="0"/>
                <a:cs typeface="Chalkboard" charset="0"/>
                <a:sym typeface="Symbol"/>
              </a:rPr>
              <a:t>b</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pic>
        <p:nvPicPr>
          <p:cNvPr id="63" name="Picture 2"/>
          <p:cNvPicPr>
            <a:picLocks noChangeAspect="1" noChangeArrowheads="1"/>
          </p:cNvPicPr>
          <p:nvPr/>
        </p:nvPicPr>
        <p:blipFill>
          <a:blip r:embed="rId4" cstate="print"/>
          <a:srcRect/>
          <a:stretch>
            <a:fillRect/>
          </a:stretch>
        </p:blipFill>
        <p:spPr bwMode="auto">
          <a:xfrm>
            <a:off x="5850530" y="2325672"/>
            <a:ext cx="1742830" cy="1052806"/>
          </a:xfrm>
          <a:prstGeom prst="rect">
            <a:avLst/>
          </a:prstGeom>
          <a:noFill/>
          <a:ln w="9525">
            <a:noFill/>
            <a:miter lim="800000"/>
            <a:headEnd/>
            <a:tailEnd/>
          </a:ln>
        </p:spPr>
      </p:pic>
      <p:pic>
        <p:nvPicPr>
          <p:cNvPr id="64" name="Picture 3"/>
          <p:cNvPicPr>
            <a:picLocks noChangeAspect="1" noChangeArrowheads="1"/>
          </p:cNvPicPr>
          <p:nvPr/>
        </p:nvPicPr>
        <p:blipFill>
          <a:blip r:embed="rId5" cstate="print"/>
          <a:srcRect/>
          <a:stretch>
            <a:fillRect/>
          </a:stretch>
        </p:blipFill>
        <p:spPr bwMode="auto">
          <a:xfrm>
            <a:off x="608778" y="2649831"/>
            <a:ext cx="1514272" cy="872663"/>
          </a:xfrm>
          <a:prstGeom prst="rect">
            <a:avLst/>
          </a:prstGeom>
          <a:noFill/>
          <a:ln w="9525">
            <a:noFill/>
            <a:miter lim="800000"/>
            <a:headEnd/>
            <a:tailEnd/>
          </a:ln>
        </p:spPr>
      </p:pic>
      <p:sp>
        <p:nvSpPr>
          <p:cNvPr id="65" name="Text Box 7"/>
          <p:cNvSpPr txBox="1">
            <a:spLocks noChangeArrowheads="1"/>
          </p:cNvSpPr>
          <p:nvPr/>
        </p:nvSpPr>
        <p:spPr bwMode="auto">
          <a:xfrm>
            <a:off x="395536" y="3522494"/>
            <a:ext cx="15121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I can break </a:t>
            </a:r>
            <a:endParaRPr lang="en-US" dirty="0" smtClean="0">
              <a:solidFill>
                <a:srgbClr val="0000FF"/>
              </a:solidFill>
              <a:latin typeface="Calibri" pitchFamily="34" charset="0"/>
              <a:ea typeface="Chalkboard" charset="0"/>
              <a:cs typeface="Chalkboard" charset="0"/>
            </a:endParaRPr>
          </a:p>
        </p:txBody>
      </p:sp>
      <p:sp>
        <p:nvSpPr>
          <p:cNvPr id="66" name="Text Box 7"/>
          <p:cNvSpPr txBox="1">
            <a:spLocks noChangeArrowheads="1"/>
          </p:cNvSpPr>
          <p:nvPr/>
        </p:nvSpPr>
        <p:spPr bwMode="auto">
          <a:xfrm>
            <a:off x="6116034" y="3378478"/>
            <a:ext cx="166083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Let me verify</a:t>
            </a:r>
            <a:endParaRPr lang="en-US" dirty="0" smtClean="0">
              <a:solidFill>
                <a:srgbClr val="0000FF"/>
              </a:solidFill>
              <a:latin typeface="Calibri" pitchFamily="34" charset="0"/>
              <a:ea typeface="Chalkboard" charset="0"/>
              <a:cs typeface="Chalkboard" charset="0"/>
            </a:endParaRPr>
          </a:p>
        </p:txBody>
      </p:sp>
      <p:sp>
        <p:nvSpPr>
          <p:cNvPr id="67" name="Text Box 7"/>
          <p:cNvSpPr txBox="1">
            <a:spLocks noChangeArrowheads="1"/>
          </p:cNvSpPr>
          <p:nvPr/>
        </p:nvSpPr>
        <p:spPr bwMode="auto">
          <a:xfrm>
            <a:off x="251520" y="2204864"/>
            <a:ext cx="187220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PPT Attacker A</a:t>
            </a:r>
            <a:endParaRPr lang="en-US" dirty="0" smtClean="0">
              <a:solidFill>
                <a:srgbClr val="0000FF"/>
              </a:solidFill>
              <a:latin typeface="Calibri" pitchFamily="34" charset="0"/>
              <a:ea typeface="Chalkboard" charset="0"/>
              <a:cs typeface="Chalkboard" charset="0"/>
            </a:endParaRPr>
          </a:p>
        </p:txBody>
      </p:sp>
      <p:cxnSp>
        <p:nvCxnSpPr>
          <p:cNvPr id="41" name="Straight Connector 40"/>
          <p:cNvCxnSpPr/>
          <p:nvPr/>
        </p:nvCxnSpPr>
        <p:spPr>
          <a:xfrm>
            <a:off x="0" y="1268760"/>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36512" y="4085456"/>
            <a:ext cx="9180512"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日期占位符 1"/>
          <p:cNvSpPr>
            <a:spLocks noGrp="1"/>
          </p:cNvSpPr>
          <p:nvPr>
            <p:ph type="dt" sz="half" idx="10"/>
          </p:nvPr>
        </p:nvSpPr>
        <p:spPr/>
        <p:txBody>
          <a:bodyPr/>
          <a:lstStyle/>
          <a:p>
            <a:pPr>
              <a:defRPr/>
            </a:pPr>
            <a:r>
              <a:rPr lang="en-US" altLang="zh-CN" smtClean="0"/>
              <a:t>Thur, 11/10/2018</a:t>
            </a:r>
            <a:endParaRPr lang="en-US" dirty="0"/>
          </a:p>
        </p:txBody>
      </p:sp>
      <p:sp>
        <p:nvSpPr>
          <p:cNvPr id="9" name="页脚占位符 8"/>
          <p:cNvSpPr>
            <a:spLocks noGrp="1"/>
          </p:cNvSpPr>
          <p:nvPr>
            <p:ph type="ftr" sz="quarter" idx="11"/>
          </p:nvPr>
        </p:nvSpPr>
        <p:spPr/>
        <p:txBody>
          <a:bodyPr/>
          <a:lstStyle/>
          <a:p>
            <a:pPr>
              <a:defRPr/>
            </a:pPr>
            <a:r>
              <a:rPr lang="en-US" smtClean="0"/>
              <a:t>S8101034Q-Modern Cryptography-Lect9</a:t>
            </a:r>
            <a:endParaRPr lang="en-US" dirty="0"/>
          </a:p>
        </p:txBody>
      </p:sp>
      <p:sp>
        <p:nvSpPr>
          <p:cNvPr id="11" name="灯片编号占位符 10"/>
          <p:cNvSpPr>
            <a:spLocks noGrp="1"/>
          </p:cNvSpPr>
          <p:nvPr>
            <p:ph type="sldNum" sz="quarter" idx="12"/>
          </p:nvPr>
        </p:nvSpPr>
        <p:spPr/>
        <p:txBody>
          <a:bodyPr/>
          <a:lstStyle/>
          <a:p>
            <a:pPr>
              <a:defRPr/>
            </a:pPr>
            <a:fld id="{A210B1BB-E12E-441C-BC6A-ECF78AA782CB}" type="slidenum">
              <a:rPr lang="en-US" smtClean="0"/>
              <a:pPr>
                <a:defRPr/>
              </a:pPr>
              <a:t>18</a:t>
            </a:fld>
            <a:endParaRPr lang="en-US" dirty="0"/>
          </a:p>
        </p:txBody>
      </p:sp>
    </p:spTree>
    <p:extLst>
      <p:ext uri="{BB962C8B-B14F-4D97-AF65-F5344CB8AC3E}">
        <p14:creationId xmlns:p14="http://schemas.microsoft.com/office/powerpoint/2010/main" val="212363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49" grpId="0"/>
      <p:bldP spid="6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467544" y="8620"/>
            <a:ext cx="8496944" cy="468052"/>
          </a:xfrm>
          <a:prstGeom prst="rect">
            <a:avLst/>
          </a:prstGeom>
        </p:spPr>
        <p:txBody>
          <a:bodyPr/>
          <a:lstStyle/>
          <a:p>
            <a:pPr algn="ctr">
              <a:defRPr/>
            </a:pPr>
            <a:r>
              <a:rPr lang="en-US" sz="3200" kern="0" dirty="0" smtClean="0">
                <a:solidFill>
                  <a:srgbClr val="009900"/>
                </a:solidFill>
                <a:latin typeface="Calibri" pitchFamily="34" charset="0"/>
                <a:ea typeface="Chalkboard" charset="0"/>
                <a:cs typeface="Chalkboard" charset="0"/>
              </a:rPr>
              <a:t>CCA </a:t>
            </a:r>
            <a:r>
              <a:rPr lang="en-US" sz="3200" kern="0" dirty="0" err="1" smtClean="0">
                <a:solidFill>
                  <a:srgbClr val="009900"/>
                </a:solidFill>
                <a:latin typeface="Calibri" pitchFamily="34" charset="0"/>
                <a:ea typeface="Chalkboard" charset="0"/>
                <a:cs typeface="Chalkboard" charset="0"/>
              </a:rPr>
              <a:t>Indistinguishability</a:t>
            </a:r>
            <a:r>
              <a:rPr lang="en-US" sz="3200" kern="0" dirty="0" smtClean="0">
                <a:solidFill>
                  <a:srgbClr val="009900"/>
                </a:solidFill>
                <a:latin typeface="Calibri" pitchFamily="34" charset="0"/>
                <a:ea typeface="Chalkboard" charset="0"/>
                <a:cs typeface="Chalkboard" charset="0"/>
              </a:rPr>
              <a:t> Experiment</a:t>
            </a:r>
            <a:endParaRPr lang="en-US" sz="3200" kern="0" dirty="0">
              <a:solidFill>
                <a:srgbClr val="009900"/>
              </a:solidFill>
              <a:latin typeface="Calibri" pitchFamily="34" charset="0"/>
              <a:ea typeface="Chalkboard" charset="0"/>
              <a:cs typeface="Chalkboard" charset="0"/>
            </a:endParaRPr>
          </a:p>
        </p:txBody>
      </p:sp>
      <p:pic>
        <p:nvPicPr>
          <p:cNvPr id="1026" name="Picture 2"/>
          <p:cNvPicPr>
            <a:picLocks noChangeAspect="1" noChangeArrowheads="1"/>
          </p:cNvPicPr>
          <p:nvPr/>
        </p:nvPicPr>
        <p:blipFill>
          <a:blip r:embed="rId3" cstate="print"/>
          <a:srcRect/>
          <a:stretch>
            <a:fillRect/>
          </a:stretch>
        </p:blipFill>
        <p:spPr bwMode="auto">
          <a:xfrm>
            <a:off x="5850530" y="2325672"/>
            <a:ext cx="1742830" cy="1052806"/>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608778" y="2649831"/>
            <a:ext cx="1514272" cy="872663"/>
          </a:xfrm>
          <a:prstGeom prst="rect">
            <a:avLst/>
          </a:prstGeom>
          <a:noFill/>
          <a:ln w="9525">
            <a:noFill/>
            <a:miter lim="800000"/>
            <a:headEnd/>
            <a:tailEnd/>
          </a:ln>
        </p:spPr>
      </p:pic>
      <p:sp>
        <p:nvSpPr>
          <p:cNvPr id="30" name="Text Box 7"/>
          <p:cNvSpPr txBox="1">
            <a:spLocks noChangeArrowheads="1"/>
          </p:cNvSpPr>
          <p:nvPr/>
        </p:nvSpPr>
        <p:spPr bwMode="auto">
          <a:xfrm>
            <a:off x="4250287" y="807676"/>
            <a:ext cx="3130025"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 = </a:t>
            </a:r>
            <a:r>
              <a:rPr lang="en-US" dirty="0" smtClean="0">
                <a:latin typeface="Calibri" pitchFamily="34" charset="0"/>
                <a:ea typeface="Chalkboard" charset="0"/>
                <a:cs typeface="Chalkboard" charset="0"/>
              </a:rPr>
              <a:t>(Gen, Enc, Dec), </a:t>
            </a:r>
            <a:r>
              <a:rPr lang="en-US" dirty="0" smtClean="0">
                <a:latin typeface="Brush Script MT" pitchFamily="66" charset="0"/>
                <a:ea typeface="Brush Script MT" charset="0"/>
                <a:cs typeface="Brush Script MT" charset="0"/>
              </a:rPr>
              <a:t>M</a:t>
            </a:r>
            <a:r>
              <a:rPr lang="en-US" dirty="0" smtClean="0">
                <a:latin typeface="Calibri" pitchFamily="34" charset="0"/>
                <a:ea typeface="Chalkboard" charset="0"/>
                <a:cs typeface="Chalkboard" charset="0"/>
              </a:rPr>
              <a:t>       </a:t>
            </a:r>
            <a:endParaRPr lang="en-US" dirty="0" smtClean="0">
              <a:solidFill>
                <a:srgbClr val="0000FF"/>
              </a:solidFill>
              <a:latin typeface="Calibri" pitchFamily="34" charset="0"/>
              <a:ea typeface="Chalkboard" charset="0"/>
              <a:cs typeface="Chalkboard" charset="0"/>
            </a:endParaRPr>
          </a:p>
        </p:txBody>
      </p:sp>
      <p:sp>
        <p:nvSpPr>
          <p:cNvPr id="36" name="Text Box 7"/>
          <p:cNvSpPr txBox="1">
            <a:spLocks noChangeArrowheads="1"/>
          </p:cNvSpPr>
          <p:nvPr/>
        </p:nvSpPr>
        <p:spPr bwMode="auto">
          <a:xfrm>
            <a:off x="395536" y="3522494"/>
            <a:ext cx="15121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I can break </a:t>
            </a:r>
            <a:endParaRPr lang="en-US" dirty="0" smtClean="0">
              <a:solidFill>
                <a:srgbClr val="0000FF"/>
              </a:solidFill>
              <a:latin typeface="Calibri" pitchFamily="34" charset="0"/>
              <a:ea typeface="Chalkboard" charset="0"/>
              <a:cs typeface="Chalkboard" charset="0"/>
            </a:endParaRPr>
          </a:p>
        </p:txBody>
      </p:sp>
      <p:sp>
        <p:nvSpPr>
          <p:cNvPr id="37" name="Text Box 7"/>
          <p:cNvSpPr txBox="1">
            <a:spLocks noChangeArrowheads="1"/>
          </p:cNvSpPr>
          <p:nvPr/>
        </p:nvSpPr>
        <p:spPr bwMode="auto">
          <a:xfrm>
            <a:off x="6116034" y="3378478"/>
            <a:ext cx="166083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Let me verify</a:t>
            </a:r>
            <a:endParaRPr lang="en-US" dirty="0" smtClean="0">
              <a:solidFill>
                <a:srgbClr val="0000FF"/>
              </a:solidFill>
              <a:latin typeface="Calibri" pitchFamily="34" charset="0"/>
              <a:ea typeface="Chalkboard" charset="0"/>
              <a:cs typeface="Chalkboard" charset="0"/>
            </a:endParaRPr>
          </a:p>
        </p:txBody>
      </p:sp>
      <p:grpSp>
        <p:nvGrpSpPr>
          <p:cNvPr id="3" name="Group 48"/>
          <p:cNvGrpSpPr/>
          <p:nvPr/>
        </p:nvGrpSpPr>
        <p:grpSpPr>
          <a:xfrm>
            <a:off x="8037512" y="3335504"/>
            <a:ext cx="1070992" cy="369332"/>
            <a:chOff x="7514955" y="5223801"/>
            <a:chExt cx="1207300" cy="674030"/>
          </a:xfrm>
        </p:grpSpPr>
        <p:sp>
          <p:nvSpPr>
            <p:cNvPr id="47" name="Rectangle 46"/>
            <p:cNvSpPr/>
            <p:nvPr/>
          </p:nvSpPr>
          <p:spPr>
            <a:xfrm>
              <a:off x="7524328" y="5301208"/>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itchFamily="34" charset="0"/>
                <a:ea typeface="Chalkboard" charset="0"/>
                <a:cs typeface="Chalkboard" charset="0"/>
              </a:endParaRPr>
            </a:p>
          </p:txBody>
        </p:sp>
        <p:sp>
          <p:nvSpPr>
            <p:cNvPr id="48" name="Text Box 7"/>
            <p:cNvSpPr txBox="1">
              <a:spLocks noChangeArrowheads="1"/>
            </p:cNvSpPr>
            <p:nvPr/>
          </p:nvSpPr>
          <p:spPr bwMode="auto">
            <a:xfrm>
              <a:off x="7514955" y="5223801"/>
              <a:ext cx="1207300" cy="674030"/>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Gen(1</a:t>
              </a:r>
              <a:r>
                <a:rPr lang="en-US" baseline="30000" dirty="0" smtClean="0">
                  <a:latin typeface="Calibri" pitchFamily="34" charset="0"/>
                  <a:ea typeface="Chalkboard" charset="0"/>
                  <a:cs typeface="Chalkboard" charset="0"/>
                </a:rPr>
                <a:t>n</a:t>
              </a:r>
              <a:r>
                <a:rPr lang="en-US" dirty="0" smtClean="0">
                  <a:latin typeface="Calibri" pitchFamily="34" charset="0"/>
                  <a:ea typeface="Chalkboard" charset="0"/>
                  <a:cs typeface="Chalkboard" charset="0"/>
                </a:rPr>
                <a:t>)</a:t>
              </a:r>
              <a:endParaRPr lang="en-US" dirty="0" smtClean="0">
                <a:solidFill>
                  <a:srgbClr val="0000FF"/>
                </a:solidFill>
                <a:latin typeface="Calibri" pitchFamily="34" charset="0"/>
                <a:ea typeface="Chalkboard" charset="0"/>
                <a:cs typeface="Chalkboard" charset="0"/>
              </a:endParaRPr>
            </a:p>
          </p:txBody>
        </p:sp>
      </p:grpSp>
      <p:cxnSp>
        <p:nvCxnSpPr>
          <p:cNvPr id="50" name="Straight Connector 49"/>
          <p:cNvCxnSpPr/>
          <p:nvPr/>
        </p:nvCxnSpPr>
        <p:spPr>
          <a:xfrm flipH="1" flipV="1">
            <a:off x="7596336" y="3173736"/>
            <a:ext cx="301968" cy="305786"/>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 Box 7"/>
          <p:cNvSpPr txBox="1">
            <a:spLocks noChangeArrowheads="1"/>
          </p:cNvSpPr>
          <p:nvPr/>
        </p:nvSpPr>
        <p:spPr bwMode="auto">
          <a:xfrm rot="18882211">
            <a:off x="7762799" y="3031610"/>
            <a:ext cx="3832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grpSp>
        <p:nvGrpSpPr>
          <p:cNvPr id="4" name="Group 74"/>
          <p:cNvGrpSpPr/>
          <p:nvPr/>
        </p:nvGrpSpPr>
        <p:grpSpPr>
          <a:xfrm>
            <a:off x="1763688" y="570166"/>
            <a:ext cx="2232248" cy="729372"/>
            <a:chOff x="4724400" y="1628800"/>
            <a:chExt cx="2232248" cy="729372"/>
          </a:xfrm>
        </p:grpSpPr>
        <p:sp>
          <p:nvSpPr>
            <p:cNvPr id="57" name="Text Box 7"/>
            <p:cNvSpPr txBox="1">
              <a:spLocks noChangeArrowheads="1"/>
            </p:cNvSpPr>
            <p:nvPr/>
          </p:nvSpPr>
          <p:spPr bwMode="auto">
            <a:xfrm>
              <a:off x="4724400" y="1804754"/>
              <a:ext cx="223224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PrivK</a:t>
              </a:r>
              <a:r>
                <a:rPr lang="en-US" dirty="0" smtClean="0">
                  <a:latin typeface="Calibri" pitchFamily="34" charset="0"/>
                  <a:ea typeface="Chalkboard" charset="0"/>
                  <a:cs typeface="Chalkboard" charset="0"/>
                </a:rPr>
                <a:t>         (n)</a:t>
              </a:r>
              <a:endParaRPr lang="en-US" dirty="0" smtClean="0">
                <a:solidFill>
                  <a:srgbClr val="0000FF"/>
                </a:solidFill>
                <a:latin typeface="Calibri" pitchFamily="34" charset="0"/>
                <a:ea typeface="Chalkboard" charset="0"/>
                <a:cs typeface="Chalkboard" charset="0"/>
              </a:endParaRPr>
            </a:p>
          </p:txBody>
        </p:sp>
        <p:sp>
          <p:nvSpPr>
            <p:cNvPr id="59" name="Text Box 7"/>
            <p:cNvSpPr txBox="1">
              <a:spLocks noChangeArrowheads="1"/>
            </p:cNvSpPr>
            <p:nvPr/>
          </p:nvSpPr>
          <p:spPr bwMode="auto">
            <a:xfrm>
              <a:off x="5228456" y="198884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A, </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sp>
          <p:nvSpPr>
            <p:cNvPr id="74" name="Text Box 7"/>
            <p:cNvSpPr txBox="1">
              <a:spLocks noChangeArrowheads="1"/>
            </p:cNvSpPr>
            <p:nvPr/>
          </p:nvSpPr>
          <p:spPr bwMode="auto">
            <a:xfrm>
              <a:off x="5292080" y="162880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cca</a:t>
              </a:r>
              <a:endParaRPr lang="en-US" dirty="0" smtClean="0">
                <a:solidFill>
                  <a:srgbClr val="0000FF"/>
                </a:solidFill>
                <a:latin typeface="Calibri" pitchFamily="34" charset="0"/>
                <a:ea typeface="Chalkboard" charset="0"/>
                <a:cs typeface="Chalkboard" charset="0"/>
              </a:endParaRPr>
            </a:p>
          </p:txBody>
        </p:sp>
      </p:grpSp>
      <p:sp>
        <p:nvSpPr>
          <p:cNvPr id="54" name="Text Box 7"/>
          <p:cNvSpPr txBox="1">
            <a:spLocks noChangeArrowheads="1"/>
          </p:cNvSpPr>
          <p:nvPr/>
        </p:nvSpPr>
        <p:spPr bwMode="auto">
          <a:xfrm>
            <a:off x="251520" y="2204864"/>
            <a:ext cx="187220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PPT Attacker A</a:t>
            </a:r>
            <a:endParaRPr lang="en-US" dirty="0" smtClean="0">
              <a:solidFill>
                <a:srgbClr val="0000FF"/>
              </a:solidFill>
              <a:latin typeface="Calibri" pitchFamily="34" charset="0"/>
              <a:ea typeface="Chalkboard" charset="0"/>
              <a:cs typeface="Chalkboard" charset="0"/>
            </a:endParaRPr>
          </a:p>
        </p:txBody>
      </p:sp>
      <p:sp>
        <p:nvSpPr>
          <p:cNvPr id="98" name="Text Box 7"/>
          <p:cNvSpPr txBox="1">
            <a:spLocks noChangeArrowheads="1"/>
          </p:cNvSpPr>
          <p:nvPr/>
        </p:nvSpPr>
        <p:spPr bwMode="auto">
          <a:xfrm>
            <a:off x="110549" y="4428401"/>
            <a:ext cx="4893499"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Post-challenge Training Phase:</a:t>
            </a:r>
            <a:endParaRPr lang="en-US" dirty="0" smtClean="0">
              <a:solidFill>
                <a:srgbClr val="0000FF"/>
              </a:solidFill>
              <a:latin typeface="Calibri" pitchFamily="34" charset="0"/>
              <a:ea typeface="Chalkboard" charset="0"/>
              <a:cs typeface="Chalkboard" charset="0"/>
            </a:endParaRPr>
          </a:p>
        </p:txBody>
      </p:sp>
      <p:grpSp>
        <p:nvGrpSpPr>
          <p:cNvPr id="6" name="Group 12"/>
          <p:cNvGrpSpPr/>
          <p:nvPr/>
        </p:nvGrpSpPr>
        <p:grpSpPr>
          <a:xfrm>
            <a:off x="2573390" y="1772816"/>
            <a:ext cx="3222746" cy="408530"/>
            <a:chOff x="2555776" y="1772816"/>
            <a:chExt cx="3222746" cy="408530"/>
          </a:xfrm>
        </p:grpSpPr>
        <p:grpSp>
          <p:nvGrpSpPr>
            <p:cNvPr id="7" name="Group 5"/>
            <p:cNvGrpSpPr/>
            <p:nvPr/>
          </p:nvGrpSpPr>
          <p:grpSpPr>
            <a:xfrm>
              <a:off x="3395297" y="1772816"/>
              <a:ext cx="1608751" cy="408530"/>
              <a:chOff x="3187080" y="1772816"/>
              <a:chExt cx="1608751" cy="408530"/>
            </a:xfrm>
          </p:grpSpPr>
          <p:sp>
            <p:nvSpPr>
              <p:cNvPr id="5" name="Rectangle 4"/>
              <p:cNvSpPr/>
              <p:nvPr/>
            </p:nvSpPr>
            <p:spPr>
              <a:xfrm>
                <a:off x="3187080" y="1772816"/>
                <a:ext cx="1528936" cy="377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itchFamily="34" charset="0"/>
                  <a:ea typeface="Chalkboard" charset="0"/>
                  <a:cs typeface="Chalkboard" charset="0"/>
                </a:endParaRPr>
              </a:p>
            </p:txBody>
          </p:sp>
          <p:sp>
            <p:nvSpPr>
              <p:cNvPr id="32" name="Text Box 7"/>
              <p:cNvSpPr txBox="1">
                <a:spLocks noChangeArrowheads="1"/>
              </p:cNvSpPr>
              <p:nvPr/>
            </p:nvSpPr>
            <p:spPr bwMode="auto">
              <a:xfrm>
                <a:off x="3187080" y="1812014"/>
                <a:ext cx="160875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Training Phase</a:t>
                </a:r>
                <a:endParaRPr lang="en-US" dirty="0" smtClean="0">
                  <a:solidFill>
                    <a:srgbClr val="0000FF"/>
                  </a:solidFill>
                  <a:latin typeface="Calibri" pitchFamily="34" charset="0"/>
                  <a:ea typeface="Chalkboard" charset="0"/>
                  <a:cs typeface="Chalkboard" charset="0"/>
                </a:endParaRPr>
              </a:p>
            </p:txBody>
          </p:sp>
        </p:grpSp>
        <p:cxnSp>
          <p:nvCxnSpPr>
            <p:cNvPr id="12" name="Straight Arrow Connector 11"/>
            <p:cNvCxnSpPr/>
            <p:nvPr/>
          </p:nvCxnSpPr>
          <p:spPr>
            <a:xfrm>
              <a:off x="4932040" y="1981291"/>
              <a:ext cx="846482"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555776" y="1988840"/>
              <a:ext cx="846482" cy="0"/>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45" name="Straight Connector 44"/>
          <p:cNvCxnSpPr/>
          <p:nvPr/>
        </p:nvCxnSpPr>
        <p:spPr>
          <a:xfrm>
            <a:off x="2418729" y="2665947"/>
            <a:ext cx="3385537" cy="0"/>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 Box 7"/>
          <p:cNvSpPr txBox="1">
            <a:spLocks noChangeArrowheads="1"/>
          </p:cNvSpPr>
          <p:nvPr/>
        </p:nvSpPr>
        <p:spPr bwMode="auto">
          <a:xfrm>
            <a:off x="2801305" y="2305906"/>
            <a:ext cx="2702154"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m</a:t>
            </a:r>
            <a:r>
              <a:rPr lang="en-US" baseline="-25000" dirty="0" smtClean="0">
                <a:latin typeface="Calibri" pitchFamily="34" charset="0"/>
                <a:ea typeface="Chalkboard" charset="0"/>
                <a:cs typeface="Chalkboard" charset="0"/>
              </a:rPr>
              <a:t>0</a:t>
            </a:r>
            <a:r>
              <a:rPr lang="en-US" dirty="0" smtClean="0">
                <a:latin typeface="Calibri" pitchFamily="34" charset="0"/>
                <a:ea typeface="Chalkboard" charset="0"/>
                <a:cs typeface="Chalkboard" charset="0"/>
              </a:rPr>
              <a:t>, m</a:t>
            </a:r>
            <a:r>
              <a:rPr lang="en-US" baseline="-25000" dirty="0" smtClean="0">
                <a:latin typeface="Calibri" pitchFamily="34" charset="0"/>
                <a:ea typeface="Chalkboard" charset="0"/>
                <a:cs typeface="Chalkboard" charset="0"/>
              </a:rPr>
              <a:t>1 </a:t>
            </a:r>
            <a:r>
              <a:rPr lang="en-US" dirty="0" smtClean="0">
                <a:latin typeface="Calibri" pitchFamily="34" charset="0"/>
                <a:ea typeface="Chalkboard" charset="0"/>
                <a:cs typeface="Chalkboard" charset="0"/>
                <a:sym typeface="Symbol"/>
              </a:rPr>
              <a:t> </a:t>
            </a:r>
            <a:r>
              <a:rPr lang="en-US" dirty="0" smtClean="0">
                <a:latin typeface="Brush Script MT" pitchFamily="66" charset="0"/>
                <a:ea typeface="Brush Script MT" charset="0"/>
                <a:cs typeface="Brush Script MT" charset="0"/>
                <a:sym typeface="Symbol"/>
              </a:rPr>
              <a:t>M</a:t>
            </a:r>
            <a:r>
              <a:rPr lang="en-US" dirty="0" smtClean="0">
                <a:latin typeface="Calibri" pitchFamily="34" charset="0"/>
                <a:ea typeface="Chalkboard" charset="0"/>
                <a:cs typeface="Chalkboard" charset="0"/>
              </a:rPr>
              <a:t>,  |m</a:t>
            </a:r>
            <a:r>
              <a:rPr lang="en-US" baseline="-25000" dirty="0" smtClean="0">
                <a:latin typeface="Calibri" pitchFamily="34" charset="0"/>
                <a:ea typeface="Chalkboard" charset="0"/>
                <a:cs typeface="Chalkboard" charset="0"/>
              </a:rPr>
              <a:t>0</a:t>
            </a:r>
            <a:r>
              <a:rPr lang="en-US" dirty="0" smtClean="0">
                <a:latin typeface="Calibri" pitchFamily="34" charset="0"/>
                <a:ea typeface="Chalkboard" charset="0"/>
                <a:cs typeface="Chalkboard" charset="0"/>
              </a:rPr>
              <a:t>| = |m</a:t>
            </a:r>
            <a:r>
              <a:rPr lang="en-US" baseline="-25000" dirty="0" smtClean="0">
                <a:latin typeface="Calibri" pitchFamily="34" charset="0"/>
                <a:ea typeface="Chalkboard" charset="0"/>
                <a:cs typeface="Chalkboard" charset="0"/>
              </a:rPr>
              <a:t>1</a:t>
            </a:r>
            <a:r>
              <a:rPr lang="en-US" dirty="0" smtClean="0">
                <a:latin typeface="Calibri" pitchFamily="34" charset="0"/>
                <a:ea typeface="Chalkboard" charset="0"/>
                <a:cs typeface="Chalkboard" charset="0"/>
              </a:rPr>
              <a:t>|</a:t>
            </a:r>
            <a:endParaRPr lang="en-US" dirty="0" smtClean="0">
              <a:solidFill>
                <a:srgbClr val="0000FF"/>
              </a:solidFill>
              <a:latin typeface="Calibri" pitchFamily="34" charset="0"/>
              <a:ea typeface="Chalkboard" charset="0"/>
              <a:cs typeface="Chalkboard" charset="0"/>
            </a:endParaRPr>
          </a:p>
        </p:txBody>
      </p:sp>
      <p:pic>
        <p:nvPicPr>
          <p:cNvPr id="55" name="Picture 4"/>
          <p:cNvPicPr>
            <a:picLocks noChangeAspect="1" noChangeArrowheads="1"/>
          </p:cNvPicPr>
          <p:nvPr/>
        </p:nvPicPr>
        <p:blipFill>
          <a:blip r:embed="rId5" cstate="print"/>
          <a:srcRect/>
          <a:stretch>
            <a:fillRect/>
          </a:stretch>
        </p:blipFill>
        <p:spPr bwMode="auto">
          <a:xfrm>
            <a:off x="7776864" y="1340768"/>
            <a:ext cx="699465" cy="432048"/>
          </a:xfrm>
          <a:prstGeom prst="rect">
            <a:avLst/>
          </a:prstGeom>
          <a:noFill/>
          <a:ln w="9525">
            <a:noFill/>
            <a:miter lim="800000"/>
            <a:headEnd/>
            <a:tailEnd/>
          </a:ln>
        </p:spPr>
      </p:pic>
      <p:grpSp>
        <p:nvGrpSpPr>
          <p:cNvPr id="9" name="Group 59"/>
          <p:cNvGrpSpPr/>
          <p:nvPr/>
        </p:nvGrpSpPr>
        <p:grpSpPr>
          <a:xfrm>
            <a:off x="7002666" y="1685419"/>
            <a:ext cx="1206246" cy="511638"/>
            <a:chOff x="7267392" y="1487149"/>
            <a:chExt cx="1359768" cy="933739"/>
          </a:xfrm>
        </p:grpSpPr>
        <p:cxnSp>
          <p:nvCxnSpPr>
            <p:cNvPr id="58" name="Straight Connector 57"/>
            <p:cNvCxnSpPr/>
            <p:nvPr/>
          </p:nvCxnSpPr>
          <p:spPr>
            <a:xfrm flipV="1">
              <a:off x="7452320" y="2060848"/>
              <a:ext cx="864096" cy="360040"/>
            </a:xfrm>
            <a:prstGeom prst="line">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Text Box 7"/>
            <p:cNvSpPr txBox="1">
              <a:spLocks noChangeArrowheads="1"/>
            </p:cNvSpPr>
            <p:nvPr/>
          </p:nvSpPr>
          <p:spPr bwMode="auto">
            <a:xfrm rot="20690469">
              <a:off x="7267392" y="1487149"/>
              <a:ext cx="1359768" cy="674031"/>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FF0000"/>
                  </a:solidFill>
                  <a:latin typeface="Calibri" pitchFamily="34" charset="0"/>
                  <a:ea typeface="Chalkboard" charset="0"/>
                  <a:cs typeface="Chalkboard" charset="0"/>
                </a:rPr>
                <a:t>b </a:t>
              </a:r>
              <a:r>
                <a:rPr lang="en-US" dirty="0" smtClean="0">
                  <a:solidFill>
                    <a:srgbClr val="FF0000"/>
                  </a:solidFill>
                  <a:latin typeface="Calibri" pitchFamily="34" charset="0"/>
                  <a:ea typeface="Chalkboard" charset="0"/>
                  <a:cs typeface="Chalkboard" charset="0"/>
                  <a:sym typeface="Symbol"/>
                </a:rPr>
                <a:t> {0, 1}</a:t>
              </a:r>
              <a:endParaRPr lang="en-US" dirty="0" smtClean="0">
                <a:solidFill>
                  <a:srgbClr val="FF0000"/>
                </a:solidFill>
                <a:latin typeface="Calibri" pitchFamily="34" charset="0"/>
                <a:ea typeface="Chalkboard" charset="0"/>
                <a:cs typeface="Chalkboard" charset="0"/>
              </a:endParaRPr>
            </a:p>
          </p:txBody>
        </p:sp>
      </p:grpSp>
      <p:cxnSp>
        <p:nvCxnSpPr>
          <p:cNvPr id="61" name="Straight Connector 60"/>
          <p:cNvCxnSpPr/>
          <p:nvPr/>
        </p:nvCxnSpPr>
        <p:spPr>
          <a:xfrm>
            <a:off x="2483768" y="3114335"/>
            <a:ext cx="3385537" cy="0"/>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2" name="Text Box 7"/>
          <p:cNvSpPr txBox="1">
            <a:spLocks noChangeArrowheads="1"/>
          </p:cNvSpPr>
          <p:nvPr/>
        </p:nvSpPr>
        <p:spPr bwMode="auto">
          <a:xfrm>
            <a:off x="3385499" y="2780928"/>
            <a:ext cx="203666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c </a:t>
            </a:r>
            <a:r>
              <a:rPr lang="en-US" dirty="0" smtClean="0">
                <a:latin typeface="Calibri" pitchFamily="34" charset="0"/>
                <a:ea typeface="Chalkboard" charset="0"/>
                <a:cs typeface="Chalkboard" charset="0"/>
                <a:sym typeface="Symbol"/>
              </a:rPr>
              <a:t> </a:t>
            </a:r>
            <a:r>
              <a:rPr lang="en-US" dirty="0" err="1" smtClean="0">
                <a:latin typeface="Calibri" pitchFamily="34" charset="0"/>
                <a:ea typeface="Chalkboard" charset="0"/>
                <a:cs typeface="Chalkboard" charset="0"/>
                <a:sym typeface="Symbol"/>
              </a:rPr>
              <a:t>Enc</a:t>
            </a:r>
            <a:r>
              <a:rPr lang="en-US" baseline="-25000" dirty="0" err="1" smtClean="0">
                <a:latin typeface="Calibri" pitchFamily="34" charset="0"/>
                <a:ea typeface="Chalkboard" charset="0"/>
                <a:cs typeface="Chalkboard" charset="0"/>
                <a:sym typeface="Symbol"/>
              </a:rPr>
              <a:t>k</a:t>
            </a:r>
            <a:r>
              <a:rPr lang="en-US" dirty="0" smtClean="0">
                <a:latin typeface="Calibri" pitchFamily="34" charset="0"/>
                <a:ea typeface="Chalkboard" charset="0"/>
                <a:cs typeface="Chalkboard" charset="0"/>
                <a:sym typeface="Symbol"/>
              </a:rPr>
              <a:t>(</a:t>
            </a:r>
            <a:r>
              <a:rPr lang="en-US" dirty="0" err="1" smtClean="0">
                <a:latin typeface="Calibri" pitchFamily="34" charset="0"/>
                <a:ea typeface="Chalkboard" charset="0"/>
                <a:cs typeface="Chalkboard" charset="0"/>
                <a:sym typeface="Symbol"/>
              </a:rPr>
              <a:t>m</a:t>
            </a:r>
            <a:r>
              <a:rPr lang="en-US" baseline="-25000" dirty="0" err="1" smtClean="0">
                <a:latin typeface="Calibri" pitchFamily="34" charset="0"/>
                <a:ea typeface="Chalkboard" charset="0"/>
                <a:cs typeface="Chalkboard" charset="0"/>
                <a:sym typeface="Symbol"/>
              </a:rPr>
              <a:t>b</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grpSp>
        <p:nvGrpSpPr>
          <p:cNvPr id="10" name="Group 52"/>
          <p:cNvGrpSpPr/>
          <p:nvPr/>
        </p:nvGrpSpPr>
        <p:grpSpPr>
          <a:xfrm>
            <a:off x="251520" y="4932457"/>
            <a:ext cx="8352928" cy="801380"/>
            <a:chOff x="611560" y="4386590"/>
            <a:chExt cx="8352928" cy="801380"/>
          </a:xfrm>
        </p:grpSpPr>
        <p:sp>
          <p:nvSpPr>
            <p:cNvPr id="63" name="Text Box 7"/>
            <p:cNvSpPr txBox="1">
              <a:spLocks noChangeArrowheads="1"/>
            </p:cNvSpPr>
            <p:nvPr/>
          </p:nvSpPr>
          <p:spPr bwMode="auto">
            <a:xfrm>
              <a:off x="614605" y="4386590"/>
              <a:ext cx="7636771" cy="369332"/>
            </a:xfrm>
            <a:prstGeom prst="rect">
              <a:avLst/>
            </a:prstGeom>
            <a:noFill/>
            <a:ln w="9525">
              <a:noFill/>
              <a:miter lim="800000"/>
              <a:headEnd/>
              <a:tailEnd/>
            </a:ln>
          </p:spPr>
          <p:txBody>
            <a:bodyPr wrap="square">
              <a:spAutoFit/>
            </a:bodyPr>
            <a:lstStyle/>
            <a:p>
              <a:pPr marL="457200" indent="-457200">
                <a:spcBef>
                  <a:spcPct val="50000"/>
                </a:spcBef>
                <a:buFont typeface="Wingdings" pitchFamily="2" charset="2"/>
                <a:buChar char="Ø"/>
              </a:pPr>
              <a:r>
                <a:rPr lang="en-US" dirty="0" smtClean="0">
                  <a:latin typeface="Calibri" pitchFamily="34" charset="0"/>
                  <a:ea typeface="Chalkboard" charset="0"/>
                  <a:cs typeface="Chalkboard" charset="0"/>
                  <a:sym typeface="Symbol"/>
                </a:rPr>
                <a:t>A is given </a:t>
              </a:r>
              <a:r>
                <a:rPr lang="en-US" dirty="0" smtClean="0">
                  <a:solidFill>
                    <a:srgbClr val="0000FF"/>
                  </a:solidFill>
                  <a:latin typeface="Calibri" pitchFamily="34" charset="0"/>
                  <a:ea typeface="Chalkboard" charset="0"/>
                  <a:cs typeface="Chalkboard" charset="0"/>
                  <a:sym typeface="Symbol"/>
                </a:rPr>
                <a:t>oracle access </a:t>
              </a:r>
              <a:r>
                <a:rPr lang="en-US" dirty="0" smtClean="0">
                  <a:latin typeface="Calibri" pitchFamily="34" charset="0"/>
                  <a:ea typeface="Chalkboard" charset="0"/>
                  <a:cs typeface="Chalkboard" charset="0"/>
                  <a:sym typeface="Symbol"/>
                </a:rPr>
                <a:t>to both </a:t>
              </a:r>
              <a:r>
                <a:rPr lang="en-US" dirty="0" err="1" smtClean="0">
                  <a:latin typeface="Calibri" pitchFamily="34" charset="0"/>
                  <a:ea typeface="Chalkboard" charset="0"/>
                  <a:cs typeface="Chalkboard" charset="0"/>
                  <a:sym typeface="Symbol"/>
                </a:rPr>
                <a:t>Enc</a:t>
              </a:r>
              <a:r>
                <a:rPr lang="en-US" baseline="-25000" dirty="0" err="1" smtClean="0">
                  <a:latin typeface="Calibri" pitchFamily="34" charset="0"/>
                  <a:ea typeface="Chalkboard" charset="0"/>
                  <a:cs typeface="Chalkboard" charset="0"/>
                  <a:sym typeface="Symbol"/>
                </a:rPr>
                <a:t>k</a:t>
              </a:r>
              <a:r>
                <a:rPr lang="en-US" dirty="0" smtClean="0">
                  <a:latin typeface="Calibri" pitchFamily="34" charset="0"/>
                  <a:ea typeface="Chalkboard" charset="0"/>
                  <a:cs typeface="Chalkboard" charset="0"/>
                  <a:sym typeface="Symbol"/>
                </a:rPr>
                <a:t>() and Deck()</a:t>
              </a:r>
              <a:endParaRPr lang="en-US" dirty="0" smtClean="0">
                <a:solidFill>
                  <a:srgbClr val="0000FF"/>
                </a:solidFill>
                <a:latin typeface="Calibri" pitchFamily="34" charset="0"/>
                <a:ea typeface="Chalkboard" charset="0"/>
                <a:cs typeface="Chalkboard" charset="0"/>
              </a:endParaRPr>
            </a:p>
          </p:txBody>
        </p:sp>
        <p:sp>
          <p:nvSpPr>
            <p:cNvPr id="64" name="Text Box 7"/>
            <p:cNvSpPr txBox="1">
              <a:spLocks noChangeArrowheads="1"/>
            </p:cNvSpPr>
            <p:nvPr/>
          </p:nvSpPr>
          <p:spPr bwMode="auto">
            <a:xfrm>
              <a:off x="611560" y="4818638"/>
              <a:ext cx="8352928" cy="369332"/>
            </a:xfrm>
            <a:prstGeom prst="rect">
              <a:avLst/>
            </a:prstGeom>
            <a:noFill/>
            <a:ln w="9525">
              <a:noFill/>
              <a:miter lim="800000"/>
              <a:headEnd/>
              <a:tailEnd/>
            </a:ln>
          </p:spPr>
          <p:txBody>
            <a:bodyPr wrap="square">
              <a:spAutoFit/>
            </a:bodyPr>
            <a:lstStyle/>
            <a:p>
              <a:pPr marL="457200" indent="-457200">
                <a:spcBef>
                  <a:spcPct val="50000"/>
                </a:spcBef>
                <a:buFont typeface="Wingdings" pitchFamily="2" charset="2"/>
                <a:buChar char="Ø"/>
              </a:pPr>
              <a:r>
                <a:rPr lang="en-US" dirty="0" smtClean="0">
                  <a:latin typeface="Calibri" pitchFamily="34" charset="0"/>
                  <a:ea typeface="Chalkboard" charset="0"/>
                  <a:cs typeface="Chalkboard" charset="0"/>
                  <a:sym typeface="Symbol"/>
                </a:rPr>
                <a:t>A </a:t>
              </a:r>
              <a:r>
                <a:rPr lang="en-US" dirty="0" smtClean="0">
                  <a:solidFill>
                    <a:srgbClr val="FF0000"/>
                  </a:solidFill>
                  <a:latin typeface="Calibri" pitchFamily="34" charset="0"/>
                  <a:ea typeface="Chalkboard" charset="0"/>
                  <a:cs typeface="Chalkboard" charset="0"/>
                  <a:sym typeface="Symbol"/>
                </a:rPr>
                <a:t>adaptively</a:t>
              </a:r>
              <a:r>
                <a:rPr lang="en-US" dirty="0" smtClean="0">
                  <a:latin typeface="Calibri" pitchFamily="34" charset="0"/>
                  <a:ea typeface="Chalkboard" charset="0"/>
                  <a:cs typeface="Chalkboard" charset="0"/>
                  <a:sym typeface="Symbol"/>
                </a:rPr>
                <a:t> submits its encryption/decryption query and receives the response</a:t>
              </a:r>
              <a:endParaRPr lang="en-US" dirty="0" smtClean="0">
                <a:solidFill>
                  <a:srgbClr val="FF0000"/>
                </a:solidFill>
                <a:latin typeface="Calibri" pitchFamily="34" charset="0"/>
                <a:ea typeface="Chalkboard" charset="0"/>
                <a:cs typeface="Chalkboard" charset="0"/>
              </a:endParaRPr>
            </a:p>
          </p:txBody>
        </p:sp>
      </p:grpSp>
      <p:grpSp>
        <p:nvGrpSpPr>
          <p:cNvPr id="11" name="Group 65"/>
          <p:cNvGrpSpPr/>
          <p:nvPr/>
        </p:nvGrpSpPr>
        <p:grpSpPr>
          <a:xfrm>
            <a:off x="2517449" y="3183941"/>
            <a:ext cx="3385537" cy="369332"/>
            <a:chOff x="2517449" y="2154342"/>
            <a:chExt cx="3385537" cy="369332"/>
          </a:xfrm>
        </p:grpSpPr>
        <p:cxnSp>
          <p:nvCxnSpPr>
            <p:cNvPr id="67" name="Straight Connector 66"/>
            <p:cNvCxnSpPr/>
            <p:nvPr/>
          </p:nvCxnSpPr>
          <p:spPr>
            <a:xfrm>
              <a:off x="2517449" y="2479210"/>
              <a:ext cx="3385537" cy="0"/>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Text Box 7"/>
            <p:cNvSpPr txBox="1">
              <a:spLocks noChangeArrowheads="1"/>
            </p:cNvSpPr>
            <p:nvPr/>
          </p:nvSpPr>
          <p:spPr bwMode="auto">
            <a:xfrm>
              <a:off x="2555776" y="2154342"/>
              <a:ext cx="33123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Query: Plain-text/</a:t>
              </a:r>
              <a:r>
                <a:rPr lang="en-US" dirty="0" err="1" smtClean="0">
                  <a:latin typeface="Calibri" pitchFamily="34" charset="0"/>
                  <a:ea typeface="Chalkboard" charset="0"/>
                  <a:cs typeface="Chalkboard" charset="0"/>
                </a:rPr>
                <a:t>Ciphertext</a:t>
              </a:r>
              <a:endParaRPr lang="en-US" dirty="0" smtClean="0">
                <a:solidFill>
                  <a:srgbClr val="0000FF"/>
                </a:solidFill>
                <a:latin typeface="Calibri" pitchFamily="34" charset="0"/>
                <a:ea typeface="Chalkboard" charset="0"/>
                <a:cs typeface="Chalkboard" charset="0"/>
              </a:endParaRPr>
            </a:p>
          </p:txBody>
        </p:sp>
      </p:grpSp>
      <p:grpSp>
        <p:nvGrpSpPr>
          <p:cNvPr id="13" name="Group 68"/>
          <p:cNvGrpSpPr/>
          <p:nvPr/>
        </p:nvGrpSpPr>
        <p:grpSpPr>
          <a:xfrm>
            <a:off x="2483768" y="3666510"/>
            <a:ext cx="3528392" cy="369332"/>
            <a:chOff x="2483768" y="2730406"/>
            <a:chExt cx="3528392" cy="369332"/>
          </a:xfrm>
        </p:grpSpPr>
        <p:cxnSp>
          <p:nvCxnSpPr>
            <p:cNvPr id="70" name="Straight Connector 69"/>
            <p:cNvCxnSpPr/>
            <p:nvPr/>
          </p:nvCxnSpPr>
          <p:spPr>
            <a:xfrm>
              <a:off x="2483768" y="3068960"/>
              <a:ext cx="3385537" cy="0"/>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1" name="Text Box 7"/>
            <p:cNvSpPr txBox="1">
              <a:spLocks noChangeArrowheads="1"/>
            </p:cNvSpPr>
            <p:nvPr/>
          </p:nvSpPr>
          <p:spPr bwMode="auto">
            <a:xfrm>
              <a:off x="2627784" y="2730406"/>
              <a:ext cx="338437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Response: </a:t>
              </a:r>
              <a:r>
                <a:rPr lang="en-US" dirty="0" err="1" smtClean="0">
                  <a:latin typeface="Calibri" pitchFamily="34" charset="0"/>
                  <a:ea typeface="Chalkboard" charset="0"/>
                  <a:cs typeface="Chalkboard" charset="0"/>
                </a:rPr>
                <a:t>Ciphertext</a:t>
              </a:r>
              <a:r>
                <a:rPr lang="en-US" dirty="0" smtClean="0">
                  <a:latin typeface="Calibri" pitchFamily="34" charset="0"/>
                  <a:ea typeface="Chalkboard" charset="0"/>
                  <a:cs typeface="Chalkboard" charset="0"/>
                </a:rPr>
                <a:t>/Plaintext</a:t>
              </a:r>
              <a:endParaRPr lang="en-US" dirty="0" smtClean="0">
                <a:solidFill>
                  <a:srgbClr val="0000FF"/>
                </a:solidFill>
                <a:latin typeface="Calibri" pitchFamily="34" charset="0"/>
                <a:ea typeface="Chalkboard" charset="0"/>
                <a:cs typeface="Chalkboard" charset="0"/>
              </a:endParaRPr>
            </a:p>
          </p:txBody>
        </p:sp>
      </p:grpSp>
      <p:sp>
        <p:nvSpPr>
          <p:cNvPr id="53" name="Text Box 7"/>
          <p:cNvSpPr txBox="1">
            <a:spLocks noChangeArrowheads="1"/>
          </p:cNvSpPr>
          <p:nvPr/>
        </p:nvSpPr>
        <p:spPr bwMode="auto">
          <a:xfrm>
            <a:off x="743765" y="5410671"/>
            <a:ext cx="8352928" cy="646331"/>
          </a:xfrm>
          <a:prstGeom prst="rect">
            <a:avLst/>
          </a:prstGeom>
          <a:solidFill>
            <a:schemeClr val="accent1"/>
          </a:solid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A is restricted from submitting the challenge </a:t>
            </a:r>
            <a:r>
              <a:rPr lang="en-US" dirty="0" err="1" smtClean="0">
                <a:latin typeface="Calibri" pitchFamily="34" charset="0"/>
                <a:ea typeface="Chalkboard" charset="0"/>
                <a:cs typeface="Chalkboard" charset="0"/>
                <a:sym typeface="Symbol"/>
              </a:rPr>
              <a:t>ciphertext</a:t>
            </a:r>
            <a:r>
              <a:rPr lang="en-US" dirty="0" smtClean="0">
                <a:latin typeface="Calibri" pitchFamily="34" charset="0"/>
                <a:ea typeface="Chalkboard" charset="0"/>
                <a:cs typeface="Chalkboard" charset="0"/>
                <a:sym typeface="Symbol"/>
              </a:rPr>
              <a:t> c as the decryption query  --- otherwise impossible to achieve any security</a:t>
            </a:r>
            <a:endParaRPr lang="en-US" dirty="0" smtClean="0">
              <a:solidFill>
                <a:srgbClr val="FF0000"/>
              </a:solidFill>
              <a:latin typeface="Calibri" pitchFamily="34" charset="0"/>
              <a:ea typeface="Chalkboard" charset="0"/>
              <a:cs typeface="Chalkboard" charset="0"/>
            </a:endParaRPr>
          </a:p>
        </p:txBody>
      </p:sp>
      <p:cxnSp>
        <p:nvCxnSpPr>
          <p:cNvPr id="56" name="Straight Connector 55"/>
          <p:cNvCxnSpPr/>
          <p:nvPr/>
        </p:nvCxnSpPr>
        <p:spPr>
          <a:xfrm>
            <a:off x="0" y="1268760"/>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0" y="1268760"/>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0" y="4293096"/>
            <a:ext cx="9180512"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日期占位符 1"/>
          <p:cNvSpPr>
            <a:spLocks noGrp="1"/>
          </p:cNvSpPr>
          <p:nvPr>
            <p:ph type="dt" sz="half" idx="10"/>
          </p:nvPr>
        </p:nvSpPr>
        <p:spPr/>
        <p:txBody>
          <a:bodyPr/>
          <a:lstStyle/>
          <a:p>
            <a:pPr>
              <a:defRPr/>
            </a:pPr>
            <a:r>
              <a:rPr lang="en-US" altLang="zh-CN" smtClean="0"/>
              <a:t>Thur, 11/10/2018</a:t>
            </a:r>
            <a:endParaRPr lang="en-US" dirty="0"/>
          </a:p>
        </p:txBody>
      </p:sp>
      <p:sp>
        <p:nvSpPr>
          <p:cNvPr id="8" name="页脚占位符 7"/>
          <p:cNvSpPr>
            <a:spLocks noGrp="1"/>
          </p:cNvSpPr>
          <p:nvPr>
            <p:ph type="ftr" sz="quarter" idx="11"/>
          </p:nvPr>
        </p:nvSpPr>
        <p:spPr/>
        <p:txBody>
          <a:bodyPr/>
          <a:lstStyle/>
          <a:p>
            <a:pPr>
              <a:defRPr/>
            </a:pPr>
            <a:r>
              <a:rPr lang="en-US" smtClean="0"/>
              <a:t>S8101034Q-Modern Cryptography-Lect9</a:t>
            </a:r>
            <a:endParaRPr lang="en-US" dirty="0"/>
          </a:p>
        </p:txBody>
      </p:sp>
      <p:sp>
        <p:nvSpPr>
          <p:cNvPr id="14" name="灯片编号占位符 13"/>
          <p:cNvSpPr>
            <a:spLocks noGrp="1"/>
          </p:cNvSpPr>
          <p:nvPr>
            <p:ph type="sldNum" sz="quarter" idx="12"/>
          </p:nvPr>
        </p:nvSpPr>
        <p:spPr/>
        <p:txBody>
          <a:bodyPr/>
          <a:lstStyle/>
          <a:p>
            <a:pPr>
              <a:defRPr/>
            </a:pPr>
            <a:fld id="{A210B1BB-E12E-441C-BC6A-ECF78AA782CB}" type="slidenum">
              <a:rPr lang="en-US" smtClean="0"/>
              <a:pPr>
                <a:defRPr/>
              </a:pPr>
              <a:t>19</a:t>
            </a:fld>
            <a:endParaRPr lang="en-US" dirty="0"/>
          </a:p>
        </p:txBody>
      </p:sp>
    </p:spTree>
    <p:extLst>
      <p:ext uri="{BB962C8B-B14F-4D97-AF65-F5344CB8AC3E}">
        <p14:creationId xmlns:p14="http://schemas.microsoft.com/office/powerpoint/2010/main" val="343171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blinds(horizontal)">
                                      <p:cBhvr>
                                        <p:cTn id="11" dur="50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6" presetClass="emph" presetSubtype="0" repeatCount="indefinite" fill="hold" nodeType="clickEffect">
                                  <p:stCondLst>
                                    <p:cond delay="0"/>
                                  </p:stCondLst>
                                  <p:childTnLst>
                                    <p:animEffect transition="out" filter="fade">
                                      <p:cBhvr>
                                        <p:cTn id="21" dur="500" tmFilter="0, 0; .2, .5; .8, .5; 1, 0"/>
                                        <p:tgtEl>
                                          <p:spTgt spid="11"/>
                                        </p:tgtEl>
                                      </p:cBhvr>
                                    </p:animEffect>
                                    <p:animScale>
                                      <p:cBhvr>
                                        <p:cTn id="22" dur="250" autoRev="1" fill="hold"/>
                                        <p:tgtEl>
                                          <p:spTgt spid="11"/>
                                        </p:tgtEl>
                                      </p:cBhvr>
                                      <p:by x="105000" y="105000"/>
                                    </p:animScale>
                                  </p:childTnLst>
                                </p:cTn>
                              </p:par>
                              <p:par>
                                <p:cTn id="23" presetID="26" presetClass="emph" presetSubtype="0" repeatCount="indefinite" fill="hold" nodeType="withEffect">
                                  <p:stCondLst>
                                    <p:cond delay="0"/>
                                  </p:stCondLst>
                                  <p:childTnLst>
                                    <p:animEffect transition="out" filter="fade">
                                      <p:cBhvr>
                                        <p:cTn id="24" dur="500" tmFilter="0, 0; .2, .5; .8, .5; 1, 0"/>
                                        <p:tgtEl>
                                          <p:spTgt spid="13"/>
                                        </p:tgtEl>
                                      </p:cBhvr>
                                    </p:animEffect>
                                    <p:animScale>
                                      <p:cBhvr>
                                        <p:cTn id="25"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008000"/>
                </a:solidFill>
                <a:latin typeface="Chalkboard" charset="0"/>
                <a:ea typeface="Chalkboard" charset="0"/>
                <a:cs typeface="Chalkboard" charset="0"/>
              </a:rPr>
              <a:t>Recall</a:t>
            </a:r>
            <a:endParaRPr lang="en-US" sz="3600" dirty="0">
              <a:solidFill>
                <a:srgbClr val="008000"/>
              </a:solidFill>
              <a:latin typeface="Chalkboard" charset="0"/>
              <a:ea typeface="Chalkboard" charset="0"/>
              <a:cs typeface="Chalkboard" charset="0"/>
            </a:endParaRPr>
          </a:p>
        </p:txBody>
      </p:sp>
      <p:sp>
        <p:nvSpPr>
          <p:cNvPr id="3" name="日期占位符 2"/>
          <p:cNvSpPr>
            <a:spLocks noGrp="1"/>
          </p:cNvSpPr>
          <p:nvPr>
            <p:ph type="dt" sz="half" idx="10"/>
          </p:nvPr>
        </p:nvSpPr>
        <p:spPr/>
        <p:txBody>
          <a:bodyPr/>
          <a:lstStyle/>
          <a:p>
            <a:pPr>
              <a:defRPr/>
            </a:pPr>
            <a:r>
              <a:rPr lang="en-US" altLang="zh-CN" smtClean="0"/>
              <a:t>Thur, 11/10/2018</a:t>
            </a:r>
            <a:endParaRPr lang="en-US" dirty="0"/>
          </a:p>
        </p:txBody>
      </p:sp>
      <p:sp>
        <p:nvSpPr>
          <p:cNvPr id="4" name="页脚占位符 3"/>
          <p:cNvSpPr>
            <a:spLocks noGrp="1"/>
          </p:cNvSpPr>
          <p:nvPr>
            <p:ph type="ftr" sz="quarter" idx="11"/>
          </p:nvPr>
        </p:nvSpPr>
        <p:spPr/>
        <p:txBody>
          <a:bodyPr/>
          <a:lstStyle/>
          <a:p>
            <a:pPr>
              <a:defRPr/>
            </a:pPr>
            <a:r>
              <a:rPr lang="en-US" smtClean="0"/>
              <a:t>S8101034Q-Modern Cryptography-Lect9</a:t>
            </a:r>
            <a:endParaRPr lang="en-US" dirty="0"/>
          </a:p>
        </p:txBody>
      </p:sp>
      <p:sp>
        <p:nvSpPr>
          <p:cNvPr id="15" name="灯片编号占位符 14"/>
          <p:cNvSpPr>
            <a:spLocks noGrp="1"/>
          </p:cNvSpPr>
          <p:nvPr>
            <p:ph type="sldNum" sz="quarter" idx="12"/>
          </p:nvPr>
        </p:nvSpPr>
        <p:spPr/>
        <p:txBody>
          <a:bodyPr/>
          <a:lstStyle/>
          <a:p>
            <a:pPr>
              <a:defRPr/>
            </a:pPr>
            <a:fld id="{34241976-2E34-413D-BF40-6B1BB9955E62}" type="slidenum">
              <a:rPr lang="en-US" smtClean="0"/>
              <a:pPr>
                <a:defRPr/>
              </a:pPr>
              <a:t>2</a:t>
            </a:fld>
            <a:endParaRPr lang="en-US" dirty="0"/>
          </a:p>
        </p:txBody>
      </p:sp>
      <p:sp>
        <p:nvSpPr>
          <p:cNvPr id="8" name="Rectangle 7"/>
          <p:cNvSpPr/>
          <p:nvPr/>
        </p:nvSpPr>
        <p:spPr>
          <a:xfrm>
            <a:off x="539552" y="2411596"/>
            <a:ext cx="7704856" cy="461665"/>
          </a:xfrm>
          <a:prstGeom prst="rect">
            <a:avLst/>
          </a:prstGeom>
        </p:spPr>
        <p:txBody>
          <a:bodyPr wrap="square">
            <a:spAutoFit/>
          </a:bodyPr>
          <a:lstStyle/>
          <a:p>
            <a:pPr marL="285750" indent="-285750">
              <a:buFont typeface="Courier New" charset="0"/>
              <a:buChar char="o"/>
            </a:pPr>
            <a:r>
              <a:rPr lang="en-US" sz="2400" dirty="0" smtClean="0">
                <a:solidFill>
                  <a:srgbClr val="0000FF"/>
                </a:solidFill>
                <a:latin typeface="Calibri" pitchFamily="34" charset="0"/>
                <a:ea typeface="Chalkboard" charset="0"/>
                <a:cs typeface="Chalkboard" charset="0"/>
              </a:rPr>
              <a:t>Proof of security</a:t>
            </a:r>
          </a:p>
        </p:txBody>
      </p:sp>
      <p:sp>
        <p:nvSpPr>
          <p:cNvPr id="5" name="Rectangle 4"/>
          <p:cNvSpPr/>
          <p:nvPr/>
        </p:nvSpPr>
        <p:spPr>
          <a:xfrm>
            <a:off x="251520" y="1268760"/>
            <a:ext cx="7704856" cy="461665"/>
          </a:xfrm>
          <a:prstGeom prst="rect">
            <a:avLst/>
          </a:prstGeom>
        </p:spPr>
        <p:txBody>
          <a:bodyPr wrap="square">
            <a:spAutoFit/>
          </a:bodyPr>
          <a:lstStyle/>
          <a:p>
            <a:r>
              <a:rPr lang="en-US" sz="2400" dirty="0" smtClean="0">
                <a:latin typeface="Calibri" pitchFamily="34" charset="0"/>
                <a:ea typeface="Chalkboard" charset="0"/>
                <a:cs typeface="Chalkboard" charset="0"/>
              </a:rPr>
              <a:t>&gt;&gt; </a:t>
            </a:r>
            <a:r>
              <a:rPr lang="en-US" sz="2400" dirty="0" err="1" smtClean="0">
                <a:latin typeface="Calibri" pitchFamily="34" charset="0"/>
                <a:ea typeface="Chalkboard" charset="0"/>
                <a:cs typeface="Chalkboard" charset="0"/>
              </a:rPr>
              <a:t>cpa</a:t>
            </a:r>
            <a:r>
              <a:rPr lang="en-US" sz="2400" dirty="0" smtClean="0">
                <a:latin typeface="Calibri" pitchFamily="34" charset="0"/>
                <a:ea typeface="Chalkboard" charset="0"/>
                <a:cs typeface="Chalkboard" charset="0"/>
              </a:rPr>
              <a:t>-security </a:t>
            </a:r>
            <a:endParaRPr lang="en-US" sz="2400" dirty="0">
              <a:latin typeface="Calibri" pitchFamily="34" charset="0"/>
              <a:ea typeface="Chalkboard" charset="0"/>
              <a:cs typeface="Chalkboard" charset="0"/>
            </a:endParaRPr>
          </a:p>
        </p:txBody>
      </p:sp>
      <p:sp>
        <p:nvSpPr>
          <p:cNvPr id="9" name="Rectangle 8"/>
          <p:cNvSpPr/>
          <p:nvPr/>
        </p:nvSpPr>
        <p:spPr>
          <a:xfrm>
            <a:off x="467544" y="3510300"/>
            <a:ext cx="7488832" cy="461665"/>
          </a:xfrm>
          <a:prstGeom prst="rect">
            <a:avLst/>
          </a:prstGeom>
        </p:spPr>
        <p:txBody>
          <a:bodyPr wrap="square">
            <a:spAutoFit/>
          </a:bodyPr>
          <a:lstStyle/>
          <a:p>
            <a:pPr marL="285750" indent="-285750">
              <a:buFont typeface="Courier New" charset="0"/>
              <a:buChar char="o"/>
            </a:pPr>
            <a:r>
              <a:rPr lang="en-US" sz="2400" dirty="0" smtClean="0">
                <a:solidFill>
                  <a:srgbClr val="0000FF"/>
                </a:solidFill>
                <a:latin typeface="Calibri" pitchFamily="34" charset="0"/>
                <a:ea typeface="Chalkboard" charset="0"/>
                <a:cs typeface="Chalkboard" charset="0"/>
              </a:rPr>
              <a:t>ECB, CBC, OFB, CTR </a:t>
            </a:r>
          </a:p>
        </p:txBody>
      </p:sp>
      <p:sp>
        <p:nvSpPr>
          <p:cNvPr id="6" name="Rectangle 5"/>
          <p:cNvSpPr/>
          <p:nvPr/>
        </p:nvSpPr>
        <p:spPr>
          <a:xfrm>
            <a:off x="323528" y="2924944"/>
            <a:ext cx="7704856" cy="461665"/>
          </a:xfrm>
          <a:prstGeom prst="rect">
            <a:avLst/>
          </a:prstGeom>
        </p:spPr>
        <p:txBody>
          <a:bodyPr wrap="square">
            <a:spAutoFit/>
          </a:bodyPr>
          <a:lstStyle/>
          <a:p>
            <a:r>
              <a:rPr lang="en-US" sz="2400" dirty="0" smtClean="0">
                <a:latin typeface="Calibri" pitchFamily="34" charset="0"/>
                <a:ea typeface="Chalkboard" charset="0"/>
                <a:cs typeface="Chalkboard" charset="0"/>
              </a:rPr>
              <a:t>&gt;&gt; Practical SKEs from PRF/PRP/SPRP (modes of operations)</a:t>
            </a:r>
            <a:endParaRPr lang="en-US" sz="2400" dirty="0">
              <a:latin typeface="Calibri" pitchFamily="34" charset="0"/>
              <a:ea typeface="Chalkboard" charset="0"/>
              <a:cs typeface="Chalkboard" charset="0"/>
            </a:endParaRPr>
          </a:p>
        </p:txBody>
      </p:sp>
      <p:sp>
        <p:nvSpPr>
          <p:cNvPr id="7" name="Rectangle 6"/>
          <p:cNvSpPr/>
          <p:nvPr/>
        </p:nvSpPr>
        <p:spPr>
          <a:xfrm>
            <a:off x="467544" y="4005064"/>
            <a:ext cx="7488832" cy="461665"/>
          </a:xfrm>
          <a:prstGeom prst="rect">
            <a:avLst/>
          </a:prstGeom>
        </p:spPr>
        <p:txBody>
          <a:bodyPr wrap="square">
            <a:spAutoFit/>
          </a:bodyPr>
          <a:lstStyle/>
          <a:p>
            <a:pPr marL="285750" indent="-285750">
              <a:buFont typeface="Courier New" charset="0"/>
              <a:buChar char="o"/>
            </a:pPr>
            <a:r>
              <a:rPr lang="en-US" sz="2400" dirty="0" smtClean="0">
                <a:solidFill>
                  <a:srgbClr val="0000FF"/>
                </a:solidFill>
                <a:latin typeface="Calibri" pitchFamily="34" charset="0"/>
                <a:ea typeface="Chalkboard" charset="0"/>
                <a:cs typeface="Chalkboard" charset="0"/>
              </a:rPr>
              <a:t>Except ECB,  the rest are </a:t>
            </a:r>
            <a:r>
              <a:rPr lang="en-US" sz="2400" dirty="0" err="1" smtClean="0">
                <a:solidFill>
                  <a:srgbClr val="0000FF"/>
                </a:solidFill>
                <a:latin typeface="Calibri" pitchFamily="34" charset="0"/>
                <a:ea typeface="Chalkboard" charset="0"/>
                <a:cs typeface="Chalkboard" charset="0"/>
              </a:rPr>
              <a:t>cpa</a:t>
            </a:r>
            <a:r>
              <a:rPr lang="en-US" sz="2400" dirty="0" smtClean="0">
                <a:solidFill>
                  <a:srgbClr val="0000FF"/>
                </a:solidFill>
                <a:latin typeface="Calibri" pitchFamily="34" charset="0"/>
                <a:ea typeface="Chalkboard" charset="0"/>
                <a:cs typeface="Chalkboard" charset="0"/>
              </a:rPr>
              <a:t>-secure</a:t>
            </a:r>
          </a:p>
        </p:txBody>
      </p:sp>
      <p:sp>
        <p:nvSpPr>
          <p:cNvPr id="10" name="Rectangle 9"/>
          <p:cNvSpPr/>
          <p:nvPr/>
        </p:nvSpPr>
        <p:spPr>
          <a:xfrm>
            <a:off x="467544" y="4509120"/>
            <a:ext cx="5390340" cy="461665"/>
          </a:xfrm>
          <a:prstGeom prst="rect">
            <a:avLst/>
          </a:prstGeom>
        </p:spPr>
        <p:txBody>
          <a:bodyPr wrap="square">
            <a:spAutoFit/>
          </a:bodyPr>
          <a:lstStyle/>
          <a:p>
            <a:pPr marL="285750" indent="-285750">
              <a:buFont typeface="Courier New" charset="0"/>
              <a:buChar char="o"/>
            </a:pPr>
            <a:r>
              <a:rPr lang="en-US" sz="2400" dirty="0" smtClean="0">
                <a:solidFill>
                  <a:srgbClr val="0000FF"/>
                </a:solidFill>
                <a:latin typeface="Calibri" pitchFamily="34" charset="0"/>
                <a:ea typeface="Chalkboard" charset="0"/>
                <a:cs typeface="Chalkboard" charset="0"/>
              </a:rPr>
              <a:t>CTR is the most attractive mode</a:t>
            </a:r>
          </a:p>
        </p:txBody>
      </p:sp>
      <p:sp>
        <p:nvSpPr>
          <p:cNvPr id="13" name="Rectangle 12"/>
          <p:cNvSpPr/>
          <p:nvPr/>
        </p:nvSpPr>
        <p:spPr>
          <a:xfrm>
            <a:off x="539552" y="1691516"/>
            <a:ext cx="7704856" cy="461665"/>
          </a:xfrm>
          <a:prstGeom prst="rect">
            <a:avLst/>
          </a:prstGeom>
        </p:spPr>
        <p:txBody>
          <a:bodyPr wrap="square">
            <a:spAutoFit/>
          </a:bodyPr>
          <a:lstStyle/>
          <a:p>
            <a:pPr marL="285750" indent="-285750">
              <a:buFont typeface="Courier New" charset="0"/>
              <a:buChar char="o"/>
            </a:pPr>
            <a:r>
              <a:rPr lang="en-US" sz="2400" dirty="0" smtClean="0">
                <a:solidFill>
                  <a:srgbClr val="0000FF"/>
                </a:solidFill>
                <a:latin typeface="Calibri" pitchFamily="34" charset="0"/>
                <a:ea typeface="Chalkboard" charset="0"/>
                <a:cs typeface="Chalkboard" charset="0"/>
              </a:rPr>
              <a:t>PRFs</a:t>
            </a:r>
          </a:p>
        </p:txBody>
      </p:sp>
      <p:sp>
        <p:nvSpPr>
          <p:cNvPr id="14" name="Rectangle 13"/>
          <p:cNvSpPr/>
          <p:nvPr/>
        </p:nvSpPr>
        <p:spPr>
          <a:xfrm>
            <a:off x="539552" y="2051556"/>
            <a:ext cx="7704856" cy="461665"/>
          </a:xfrm>
          <a:prstGeom prst="rect">
            <a:avLst/>
          </a:prstGeom>
        </p:spPr>
        <p:txBody>
          <a:bodyPr wrap="square">
            <a:spAutoFit/>
          </a:bodyPr>
          <a:lstStyle/>
          <a:p>
            <a:pPr marL="285750" indent="-285750">
              <a:buFont typeface="Courier New" charset="0"/>
              <a:buChar char="o"/>
            </a:pPr>
            <a:r>
              <a:rPr lang="en-US" sz="2400" dirty="0" smtClean="0">
                <a:solidFill>
                  <a:srgbClr val="0000FF"/>
                </a:solidFill>
                <a:latin typeface="Calibri" pitchFamily="34" charset="0"/>
                <a:ea typeface="Chalkboard" charset="0"/>
                <a:cs typeface="Chalkboard" charset="0"/>
              </a:rPr>
              <a:t>SKE from PRF</a:t>
            </a:r>
          </a:p>
        </p:txBody>
      </p:sp>
    </p:spTree>
    <p:extLst>
      <p:ext uri="{BB962C8B-B14F-4D97-AF65-F5344CB8AC3E}">
        <p14:creationId xmlns:p14="http://schemas.microsoft.com/office/powerpoint/2010/main" val="195591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9" grpId="0"/>
      <p:bldP spid="6" grpId="0"/>
      <p:bldP spid="7" grpId="0"/>
      <p:bldP spid="10" grpId="0"/>
      <p:bldP spid="13"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467544" y="8620"/>
            <a:ext cx="8496944" cy="468052"/>
          </a:xfrm>
          <a:prstGeom prst="rect">
            <a:avLst/>
          </a:prstGeom>
        </p:spPr>
        <p:txBody>
          <a:bodyPr/>
          <a:lstStyle/>
          <a:p>
            <a:pPr algn="ctr">
              <a:defRPr/>
            </a:pPr>
            <a:r>
              <a:rPr lang="en-US" sz="3200" kern="0" dirty="0" smtClean="0">
                <a:solidFill>
                  <a:srgbClr val="009900"/>
                </a:solidFill>
                <a:latin typeface="Calibri" pitchFamily="34" charset="0"/>
                <a:ea typeface="Chalkboard" charset="0"/>
                <a:cs typeface="Chalkboard" charset="0"/>
              </a:rPr>
              <a:t>CCA </a:t>
            </a:r>
            <a:r>
              <a:rPr lang="en-US" sz="3200" kern="0" dirty="0" err="1" smtClean="0">
                <a:solidFill>
                  <a:srgbClr val="009900"/>
                </a:solidFill>
                <a:latin typeface="Calibri" pitchFamily="34" charset="0"/>
                <a:ea typeface="Chalkboard" charset="0"/>
                <a:cs typeface="Chalkboard" charset="0"/>
              </a:rPr>
              <a:t>Indistinguishability</a:t>
            </a:r>
            <a:r>
              <a:rPr lang="en-US" sz="3200" kern="0" dirty="0" smtClean="0">
                <a:solidFill>
                  <a:srgbClr val="009900"/>
                </a:solidFill>
                <a:latin typeface="Calibri" pitchFamily="34" charset="0"/>
                <a:ea typeface="Chalkboard" charset="0"/>
                <a:cs typeface="Chalkboard" charset="0"/>
              </a:rPr>
              <a:t> Experiment</a:t>
            </a:r>
            <a:endParaRPr lang="en-US" sz="3200" kern="0" dirty="0">
              <a:solidFill>
                <a:srgbClr val="009900"/>
              </a:solidFill>
              <a:latin typeface="Calibri" pitchFamily="34" charset="0"/>
              <a:ea typeface="Chalkboard" charset="0"/>
              <a:cs typeface="Chalkboard" charset="0"/>
            </a:endParaRPr>
          </a:p>
        </p:txBody>
      </p:sp>
      <p:pic>
        <p:nvPicPr>
          <p:cNvPr id="1026" name="Picture 2"/>
          <p:cNvPicPr>
            <a:picLocks noChangeAspect="1" noChangeArrowheads="1"/>
          </p:cNvPicPr>
          <p:nvPr/>
        </p:nvPicPr>
        <p:blipFill>
          <a:blip r:embed="rId3" cstate="print"/>
          <a:srcRect/>
          <a:stretch>
            <a:fillRect/>
          </a:stretch>
        </p:blipFill>
        <p:spPr bwMode="auto">
          <a:xfrm>
            <a:off x="5850530" y="2294307"/>
            <a:ext cx="1742830" cy="1052806"/>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608778" y="2618466"/>
            <a:ext cx="1514272" cy="872663"/>
          </a:xfrm>
          <a:prstGeom prst="rect">
            <a:avLst/>
          </a:prstGeom>
          <a:noFill/>
          <a:ln w="9525">
            <a:noFill/>
            <a:miter lim="800000"/>
            <a:headEnd/>
            <a:tailEnd/>
          </a:ln>
        </p:spPr>
      </p:pic>
      <p:sp>
        <p:nvSpPr>
          <p:cNvPr id="30" name="Text Box 7"/>
          <p:cNvSpPr txBox="1">
            <a:spLocks noChangeArrowheads="1"/>
          </p:cNvSpPr>
          <p:nvPr/>
        </p:nvSpPr>
        <p:spPr bwMode="auto">
          <a:xfrm>
            <a:off x="4250287" y="807676"/>
            <a:ext cx="3130025"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 = </a:t>
            </a:r>
            <a:r>
              <a:rPr lang="en-US" dirty="0" smtClean="0">
                <a:latin typeface="Calibri" pitchFamily="34" charset="0"/>
                <a:ea typeface="Chalkboard" charset="0"/>
                <a:cs typeface="Chalkboard" charset="0"/>
              </a:rPr>
              <a:t>(Gen, Enc, Dec), </a:t>
            </a:r>
            <a:r>
              <a:rPr lang="en-US" dirty="0" smtClean="0">
                <a:latin typeface="Brush Script MT" pitchFamily="66" charset="0"/>
                <a:ea typeface="Brush Script MT" charset="0"/>
                <a:cs typeface="Brush Script MT" charset="0"/>
              </a:rPr>
              <a:t>M</a:t>
            </a:r>
            <a:r>
              <a:rPr lang="en-US" dirty="0" smtClean="0">
                <a:latin typeface="Calibri" pitchFamily="34" charset="0"/>
                <a:ea typeface="Chalkboard" charset="0"/>
                <a:cs typeface="Chalkboard" charset="0"/>
              </a:rPr>
              <a:t>       </a:t>
            </a:r>
            <a:endParaRPr lang="en-US" dirty="0" smtClean="0">
              <a:solidFill>
                <a:srgbClr val="0000FF"/>
              </a:solidFill>
              <a:latin typeface="Calibri" pitchFamily="34" charset="0"/>
              <a:ea typeface="Chalkboard" charset="0"/>
              <a:cs typeface="Chalkboard" charset="0"/>
            </a:endParaRPr>
          </a:p>
        </p:txBody>
      </p:sp>
      <p:sp>
        <p:nvSpPr>
          <p:cNvPr id="36" name="Text Box 7"/>
          <p:cNvSpPr txBox="1">
            <a:spLocks noChangeArrowheads="1"/>
          </p:cNvSpPr>
          <p:nvPr/>
        </p:nvSpPr>
        <p:spPr bwMode="auto">
          <a:xfrm>
            <a:off x="395536" y="3491129"/>
            <a:ext cx="15121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I can break </a:t>
            </a:r>
            <a:endParaRPr lang="en-US" dirty="0" smtClean="0">
              <a:solidFill>
                <a:srgbClr val="0000FF"/>
              </a:solidFill>
              <a:latin typeface="Calibri" pitchFamily="34" charset="0"/>
              <a:ea typeface="Chalkboard" charset="0"/>
              <a:cs typeface="Chalkboard" charset="0"/>
            </a:endParaRPr>
          </a:p>
        </p:txBody>
      </p:sp>
      <p:sp>
        <p:nvSpPr>
          <p:cNvPr id="37" name="Text Box 7"/>
          <p:cNvSpPr txBox="1">
            <a:spLocks noChangeArrowheads="1"/>
          </p:cNvSpPr>
          <p:nvPr/>
        </p:nvSpPr>
        <p:spPr bwMode="auto">
          <a:xfrm>
            <a:off x="6116034" y="3347113"/>
            <a:ext cx="166083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Let me verify</a:t>
            </a:r>
            <a:endParaRPr lang="en-US" dirty="0" smtClean="0">
              <a:solidFill>
                <a:srgbClr val="0000FF"/>
              </a:solidFill>
              <a:latin typeface="Calibri" pitchFamily="34" charset="0"/>
              <a:ea typeface="Chalkboard" charset="0"/>
              <a:cs typeface="Chalkboard" charset="0"/>
            </a:endParaRPr>
          </a:p>
        </p:txBody>
      </p:sp>
      <p:grpSp>
        <p:nvGrpSpPr>
          <p:cNvPr id="3" name="Group 48"/>
          <p:cNvGrpSpPr/>
          <p:nvPr/>
        </p:nvGrpSpPr>
        <p:grpSpPr>
          <a:xfrm>
            <a:off x="8037512" y="3304139"/>
            <a:ext cx="1070992" cy="369332"/>
            <a:chOff x="7514955" y="5223801"/>
            <a:chExt cx="1207300" cy="674030"/>
          </a:xfrm>
        </p:grpSpPr>
        <p:sp>
          <p:nvSpPr>
            <p:cNvPr id="47" name="Rectangle 46"/>
            <p:cNvSpPr/>
            <p:nvPr/>
          </p:nvSpPr>
          <p:spPr>
            <a:xfrm>
              <a:off x="7524328" y="5301208"/>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itchFamily="34" charset="0"/>
                <a:ea typeface="Chalkboard" charset="0"/>
                <a:cs typeface="Chalkboard" charset="0"/>
              </a:endParaRPr>
            </a:p>
          </p:txBody>
        </p:sp>
        <p:sp>
          <p:nvSpPr>
            <p:cNvPr id="48" name="Text Box 7"/>
            <p:cNvSpPr txBox="1">
              <a:spLocks noChangeArrowheads="1"/>
            </p:cNvSpPr>
            <p:nvPr/>
          </p:nvSpPr>
          <p:spPr bwMode="auto">
            <a:xfrm>
              <a:off x="7514955" y="5223801"/>
              <a:ext cx="1207300" cy="674030"/>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Gen(1</a:t>
              </a:r>
              <a:r>
                <a:rPr lang="en-US" baseline="30000" dirty="0" smtClean="0">
                  <a:latin typeface="Calibri" pitchFamily="34" charset="0"/>
                  <a:ea typeface="Chalkboard" charset="0"/>
                  <a:cs typeface="Chalkboard" charset="0"/>
                </a:rPr>
                <a:t>n</a:t>
              </a:r>
              <a:r>
                <a:rPr lang="en-US" dirty="0" smtClean="0">
                  <a:latin typeface="Calibri" pitchFamily="34" charset="0"/>
                  <a:ea typeface="Chalkboard" charset="0"/>
                  <a:cs typeface="Chalkboard" charset="0"/>
                </a:rPr>
                <a:t>)</a:t>
              </a:r>
              <a:endParaRPr lang="en-US" dirty="0" smtClean="0">
                <a:solidFill>
                  <a:srgbClr val="0000FF"/>
                </a:solidFill>
                <a:latin typeface="Calibri" pitchFamily="34" charset="0"/>
                <a:ea typeface="Chalkboard" charset="0"/>
                <a:cs typeface="Chalkboard" charset="0"/>
              </a:endParaRPr>
            </a:p>
          </p:txBody>
        </p:sp>
      </p:grpSp>
      <p:cxnSp>
        <p:nvCxnSpPr>
          <p:cNvPr id="50" name="Straight Connector 49"/>
          <p:cNvCxnSpPr/>
          <p:nvPr/>
        </p:nvCxnSpPr>
        <p:spPr>
          <a:xfrm flipH="1" flipV="1">
            <a:off x="7596336" y="3142371"/>
            <a:ext cx="301968" cy="305786"/>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 Box 7"/>
          <p:cNvSpPr txBox="1">
            <a:spLocks noChangeArrowheads="1"/>
          </p:cNvSpPr>
          <p:nvPr/>
        </p:nvSpPr>
        <p:spPr bwMode="auto">
          <a:xfrm rot="18882211">
            <a:off x="7762799" y="3000245"/>
            <a:ext cx="3832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grpSp>
        <p:nvGrpSpPr>
          <p:cNvPr id="4" name="Group 74"/>
          <p:cNvGrpSpPr/>
          <p:nvPr/>
        </p:nvGrpSpPr>
        <p:grpSpPr>
          <a:xfrm>
            <a:off x="1763688" y="570166"/>
            <a:ext cx="2232248" cy="729372"/>
            <a:chOff x="4724400" y="1628800"/>
            <a:chExt cx="2232248" cy="729372"/>
          </a:xfrm>
        </p:grpSpPr>
        <p:sp>
          <p:nvSpPr>
            <p:cNvPr id="57" name="Text Box 7"/>
            <p:cNvSpPr txBox="1">
              <a:spLocks noChangeArrowheads="1"/>
            </p:cNvSpPr>
            <p:nvPr/>
          </p:nvSpPr>
          <p:spPr bwMode="auto">
            <a:xfrm>
              <a:off x="4724400" y="1804754"/>
              <a:ext cx="223224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PrivK</a:t>
              </a:r>
              <a:r>
                <a:rPr lang="en-US" dirty="0" smtClean="0">
                  <a:latin typeface="Calibri" pitchFamily="34" charset="0"/>
                  <a:ea typeface="Chalkboard" charset="0"/>
                  <a:cs typeface="Chalkboard" charset="0"/>
                </a:rPr>
                <a:t>         (n)</a:t>
              </a:r>
              <a:endParaRPr lang="en-US" dirty="0" smtClean="0">
                <a:solidFill>
                  <a:srgbClr val="0000FF"/>
                </a:solidFill>
                <a:latin typeface="Calibri" pitchFamily="34" charset="0"/>
                <a:ea typeface="Chalkboard" charset="0"/>
                <a:cs typeface="Chalkboard" charset="0"/>
              </a:endParaRPr>
            </a:p>
          </p:txBody>
        </p:sp>
        <p:sp>
          <p:nvSpPr>
            <p:cNvPr id="59" name="Text Box 7"/>
            <p:cNvSpPr txBox="1">
              <a:spLocks noChangeArrowheads="1"/>
            </p:cNvSpPr>
            <p:nvPr/>
          </p:nvSpPr>
          <p:spPr bwMode="auto">
            <a:xfrm>
              <a:off x="5228456" y="198884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A, </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sp>
          <p:nvSpPr>
            <p:cNvPr id="74" name="Text Box 7"/>
            <p:cNvSpPr txBox="1">
              <a:spLocks noChangeArrowheads="1"/>
            </p:cNvSpPr>
            <p:nvPr/>
          </p:nvSpPr>
          <p:spPr bwMode="auto">
            <a:xfrm>
              <a:off x="5292080" y="162880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cca</a:t>
              </a:r>
              <a:endParaRPr lang="en-US" dirty="0" smtClean="0">
                <a:solidFill>
                  <a:srgbClr val="0000FF"/>
                </a:solidFill>
                <a:latin typeface="Calibri" pitchFamily="34" charset="0"/>
                <a:ea typeface="Chalkboard" charset="0"/>
                <a:cs typeface="Chalkboard" charset="0"/>
              </a:endParaRPr>
            </a:p>
          </p:txBody>
        </p:sp>
      </p:grpSp>
      <p:sp>
        <p:nvSpPr>
          <p:cNvPr id="54" name="Text Box 7"/>
          <p:cNvSpPr txBox="1">
            <a:spLocks noChangeArrowheads="1"/>
          </p:cNvSpPr>
          <p:nvPr/>
        </p:nvSpPr>
        <p:spPr bwMode="auto">
          <a:xfrm>
            <a:off x="251520" y="2173499"/>
            <a:ext cx="187220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PPT Attacker A</a:t>
            </a:r>
            <a:endParaRPr lang="en-US" dirty="0" smtClean="0">
              <a:solidFill>
                <a:srgbClr val="0000FF"/>
              </a:solidFill>
              <a:latin typeface="Calibri" pitchFamily="34" charset="0"/>
              <a:ea typeface="Chalkboard" charset="0"/>
              <a:cs typeface="Chalkboard" charset="0"/>
            </a:endParaRPr>
          </a:p>
        </p:txBody>
      </p:sp>
      <p:sp>
        <p:nvSpPr>
          <p:cNvPr id="98" name="Text Box 7"/>
          <p:cNvSpPr txBox="1">
            <a:spLocks noChangeArrowheads="1"/>
          </p:cNvSpPr>
          <p:nvPr/>
        </p:nvSpPr>
        <p:spPr bwMode="auto">
          <a:xfrm>
            <a:off x="110549" y="5085184"/>
            <a:ext cx="4893499"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Response Phase:</a:t>
            </a:r>
            <a:endParaRPr lang="en-US" dirty="0" smtClean="0">
              <a:solidFill>
                <a:srgbClr val="0000FF"/>
              </a:solidFill>
              <a:latin typeface="Calibri" pitchFamily="34" charset="0"/>
              <a:ea typeface="Chalkboard" charset="0"/>
              <a:cs typeface="Chalkboard" charset="0"/>
            </a:endParaRPr>
          </a:p>
        </p:txBody>
      </p:sp>
      <p:grpSp>
        <p:nvGrpSpPr>
          <p:cNvPr id="6" name="Group 12"/>
          <p:cNvGrpSpPr/>
          <p:nvPr/>
        </p:nvGrpSpPr>
        <p:grpSpPr>
          <a:xfrm>
            <a:off x="2573390" y="1741451"/>
            <a:ext cx="3222746" cy="408530"/>
            <a:chOff x="2555776" y="1772816"/>
            <a:chExt cx="3222746" cy="408530"/>
          </a:xfrm>
        </p:grpSpPr>
        <p:grpSp>
          <p:nvGrpSpPr>
            <p:cNvPr id="7" name="Group 5"/>
            <p:cNvGrpSpPr/>
            <p:nvPr/>
          </p:nvGrpSpPr>
          <p:grpSpPr>
            <a:xfrm>
              <a:off x="3395297" y="1772816"/>
              <a:ext cx="1608751" cy="408530"/>
              <a:chOff x="3187080" y="1772816"/>
              <a:chExt cx="1608751" cy="408530"/>
            </a:xfrm>
          </p:grpSpPr>
          <p:sp>
            <p:nvSpPr>
              <p:cNvPr id="5" name="Rectangle 4"/>
              <p:cNvSpPr/>
              <p:nvPr/>
            </p:nvSpPr>
            <p:spPr>
              <a:xfrm>
                <a:off x="3187080" y="1772816"/>
                <a:ext cx="1528936" cy="377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itchFamily="34" charset="0"/>
                  <a:ea typeface="Chalkboard" charset="0"/>
                  <a:cs typeface="Chalkboard" charset="0"/>
                </a:endParaRPr>
              </a:p>
            </p:txBody>
          </p:sp>
          <p:sp>
            <p:nvSpPr>
              <p:cNvPr id="32" name="Text Box 7"/>
              <p:cNvSpPr txBox="1">
                <a:spLocks noChangeArrowheads="1"/>
              </p:cNvSpPr>
              <p:nvPr/>
            </p:nvSpPr>
            <p:spPr bwMode="auto">
              <a:xfrm>
                <a:off x="3187080" y="1812014"/>
                <a:ext cx="160875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Training Phase</a:t>
                </a:r>
                <a:endParaRPr lang="en-US" dirty="0" smtClean="0">
                  <a:solidFill>
                    <a:srgbClr val="0000FF"/>
                  </a:solidFill>
                  <a:latin typeface="Calibri" pitchFamily="34" charset="0"/>
                  <a:ea typeface="Chalkboard" charset="0"/>
                  <a:cs typeface="Chalkboard" charset="0"/>
                </a:endParaRPr>
              </a:p>
            </p:txBody>
          </p:sp>
        </p:grpSp>
        <p:cxnSp>
          <p:nvCxnSpPr>
            <p:cNvPr id="12" name="Straight Arrow Connector 11"/>
            <p:cNvCxnSpPr/>
            <p:nvPr/>
          </p:nvCxnSpPr>
          <p:spPr>
            <a:xfrm>
              <a:off x="4932040" y="1981291"/>
              <a:ext cx="846482"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555776" y="1988840"/>
              <a:ext cx="846482" cy="0"/>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45" name="Straight Connector 44"/>
          <p:cNvCxnSpPr/>
          <p:nvPr/>
        </p:nvCxnSpPr>
        <p:spPr>
          <a:xfrm>
            <a:off x="2418729" y="2634582"/>
            <a:ext cx="3385537" cy="0"/>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 Box 7"/>
          <p:cNvSpPr txBox="1">
            <a:spLocks noChangeArrowheads="1"/>
          </p:cNvSpPr>
          <p:nvPr/>
        </p:nvSpPr>
        <p:spPr bwMode="auto">
          <a:xfrm>
            <a:off x="2801305" y="2274541"/>
            <a:ext cx="2702154"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m</a:t>
            </a:r>
            <a:r>
              <a:rPr lang="en-US" baseline="-25000" dirty="0" smtClean="0">
                <a:latin typeface="Calibri" pitchFamily="34" charset="0"/>
                <a:ea typeface="Chalkboard" charset="0"/>
                <a:cs typeface="Chalkboard" charset="0"/>
              </a:rPr>
              <a:t>0</a:t>
            </a:r>
            <a:r>
              <a:rPr lang="en-US" dirty="0" smtClean="0">
                <a:latin typeface="Calibri" pitchFamily="34" charset="0"/>
                <a:ea typeface="Chalkboard" charset="0"/>
                <a:cs typeface="Chalkboard" charset="0"/>
              </a:rPr>
              <a:t>, m</a:t>
            </a:r>
            <a:r>
              <a:rPr lang="en-US" baseline="-25000" dirty="0" smtClean="0">
                <a:latin typeface="Calibri" pitchFamily="34" charset="0"/>
                <a:ea typeface="Chalkboard" charset="0"/>
                <a:cs typeface="Chalkboard" charset="0"/>
              </a:rPr>
              <a:t>1 </a:t>
            </a:r>
            <a:r>
              <a:rPr lang="en-US" dirty="0" smtClean="0">
                <a:latin typeface="Calibri" pitchFamily="34" charset="0"/>
                <a:ea typeface="Chalkboard" charset="0"/>
                <a:cs typeface="Chalkboard" charset="0"/>
                <a:sym typeface="Symbol"/>
              </a:rPr>
              <a:t> </a:t>
            </a:r>
            <a:r>
              <a:rPr lang="en-US" dirty="0" smtClean="0">
                <a:latin typeface="Brush Script MT" pitchFamily="66" charset="0"/>
                <a:ea typeface="Brush Script MT" charset="0"/>
                <a:cs typeface="Brush Script MT" charset="0"/>
                <a:sym typeface="Symbol"/>
              </a:rPr>
              <a:t>M</a:t>
            </a:r>
            <a:r>
              <a:rPr lang="en-US" dirty="0" smtClean="0">
                <a:latin typeface="Calibri" pitchFamily="34" charset="0"/>
                <a:ea typeface="Chalkboard" charset="0"/>
                <a:cs typeface="Chalkboard" charset="0"/>
              </a:rPr>
              <a:t>,  |m</a:t>
            </a:r>
            <a:r>
              <a:rPr lang="en-US" baseline="-25000" dirty="0" smtClean="0">
                <a:latin typeface="Calibri" pitchFamily="34" charset="0"/>
                <a:ea typeface="Chalkboard" charset="0"/>
                <a:cs typeface="Chalkboard" charset="0"/>
              </a:rPr>
              <a:t>0</a:t>
            </a:r>
            <a:r>
              <a:rPr lang="en-US" dirty="0" smtClean="0">
                <a:latin typeface="Calibri" pitchFamily="34" charset="0"/>
                <a:ea typeface="Chalkboard" charset="0"/>
                <a:cs typeface="Chalkboard" charset="0"/>
              </a:rPr>
              <a:t>| = |m</a:t>
            </a:r>
            <a:r>
              <a:rPr lang="en-US" baseline="-25000" dirty="0" smtClean="0">
                <a:latin typeface="Calibri" pitchFamily="34" charset="0"/>
                <a:ea typeface="Chalkboard" charset="0"/>
                <a:cs typeface="Chalkboard" charset="0"/>
              </a:rPr>
              <a:t>1</a:t>
            </a:r>
            <a:r>
              <a:rPr lang="en-US" dirty="0" smtClean="0">
                <a:latin typeface="Calibri" pitchFamily="34" charset="0"/>
                <a:ea typeface="Chalkboard" charset="0"/>
                <a:cs typeface="Chalkboard" charset="0"/>
              </a:rPr>
              <a:t>|</a:t>
            </a:r>
            <a:endParaRPr lang="en-US" dirty="0" smtClean="0">
              <a:solidFill>
                <a:srgbClr val="0000FF"/>
              </a:solidFill>
              <a:latin typeface="Calibri" pitchFamily="34" charset="0"/>
              <a:ea typeface="Chalkboard" charset="0"/>
              <a:cs typeface="Chalkboard" charset="0"/>
            </a:endParaRPr>
          </a:p>
        </p:txBody>
      </p:sp>
      <p:pic>
        <p:nvPicPr>
          <p:cNvPr id="55" name="Picture 4"/>
          <p:cNvPicPr>
            <a:picLocks noChangeAspect="1" noChangeArrowheads="1"/>
          </p:cNvPicPr>
          <p:nvPr/>
        </p:nvPicPr>
        <p:blipFill>
          <a:blip r:embed="rId5" cstate="print"/>
          <a:srcRect/>
          <a:stretch>
            <a:fillRect/>
          </a:stretch>
        </p:blipFill>
        <p:spPr bwMode="auto">
          <a:xfrm>
            <a:off x="7776864" y="1309403"/>
            <a:ext cx="699465" cy="432048"/>
          </a:xfrm>
          <a:prstGeom prst="rect">
            <a:avLst/>
          </a:prstGeom>
          <a:noFill/>
          <a:ln w="9525">
            <a:noFill/>
            <a:miter lim="800000"/>
            <a:headEnd/>
            <a:tailEnd/>
          </a:ln>
        </p:spPr>
      </p:pic>
      <p:grpSp>
        <p:nvGrpSpPr>
          <p:cNvPr id="9" name="Group 59"/>
          <p:cNvGrpSpPr/>
          <p:nvPr/>
        </p:nvGrpSpPr>
        <p:grpSpPr>
          <a:xfrm>
            <a:off x="7002666" y="1654054"/>
            <a:ext cx="1206246" cy="511638"/>
            <a:chOff x="7267392" y="1487149"/>
            <a:chExt cx="1359768" cy="933739"/>
          </a:xfrm>
        </p:grpSpPr>
        <p:cxnSp>
          <p:nvCxnSpPr>
            <p:cNvPr id="58" name="Straight Connector 57"/>
            <p:cNvCxnSpPr/>
            <p:nvPr/>
          </p:nvCxnSpPr>
          <p:spPr>
            <a:xfrm flipV="1">
              <a:off x="7452320" y="2060848"/>
              <a:ext cx="864096" cy="360040"/>
            </a:xfrm>
            <a:prstGeom prst="line">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Text Box 7"/>
            <p:cNvSpPr txBox="1">
              <a:spLocks noChangeArrowheads="1"/>
            </p:cNvSpPr>
            <p:nvPr/>
          </p:nvSpPr>
          <p:spPr bwMode="auto">
            <a:xfrm rot="20690469">
              <a:off x="7267392" y="1487149"/>
              <a:ext cx="1359768" cy="674031"/>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FF0000"/>
                  </a:solidFill>
                  <a:latin typeface="Calibri" pitchFamily="34" charset="0"/>
                  <a:ea typeface="Chalkboard" charset="0"/>
                  <a:cs typeface="Chalkboard" charset="0"/>
                </a:rPr>
                <a:t>b </a:t>
              </a:r>
              <a:r>
                <a:rPr lang="en-US" dirty="0" smtClean="0">
                  <a:solidFill>
                    <a:srgbClr val="FF0000"/>
                  </a:solidFill>
                  <a:latin typeface="Calibri" pitchFamily="34" charset="0"/>
                  <a:ea typeface="Chalkboard" charset="0"/>
                  <a:cs typeface="Chalkboard" charset="0"/>
                  <a:sym typeface="Symbol"/>
                </a:rPr>
                <a:t> {0, 1}</a:t>
              </a:r>
              <a:endParaRPr lang="en-US" dirty="0" smtClean="0">
                <a:solidFill>
                  <a:srgbClr val="FF0000"/>
                </a:solidFill>
                <a:latin typeface="Calibri" pitchFamily="34" charset="0"/>
                <a:ea typeface="Chalkboard" charset="0"/>
                <a:cs typeface="Chalkboard" charset="0"/>
              </a:endParaRPr>
            </a:p>
          </p:txBody>
        </p:sp>
      </p:grpSp>
      <p:cxnSp>
        <p:nvCxnSpPr>
          <p:cNvPr id="61" name="Straight Connector 60"/>
          <p:cNvCxnSpPr/>
          <p:nvPr/>
        </p:nvCxnSpPr>
        <p:spPr>
          <a:xfrm>
            <a:off x="2483768" y="3082970"/>
            <a:ext cx="3385537" cy="0"/>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2" name="Text Box 7"/>
          <p:cNvSpPr txBox="1">
            <a:spLocks noChangeArrowheads="1"/>
          </p:cNvSpPr>
          <p:nvPr/>
        </p:nvSpPr>
        <p:spPr bwMode="auto">
          <a:xfrm>
            <a:off x="3385499" y="2749563"/>
            <a:ext cx="203666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c </a:t>
            </a:r>
            <a:r>
              <a:rPr lang="en-US" dirty="0" smtClean="0">
                <a:latin typeface="Calibri" pitchFamily="34" charset="0"/>
                <a:ea typeface="Chalkboard" charset="0"/>
                <a:cs typeface="Chalkboard" charset="0"/>
                <a:sym typeface="Symbol"/>
              </a:rPr>
              <a:t> </a:t>
            </a:r>
            <a:r>
              <a:rPr lang="en-US" dirty="0" err="1" smtClean="0">
                <a:latin typeface="Calibri" pitchFamily="34" charset="0"/>
                <a:ea typeface="Chalkboard" charset="0"/>
                <a:cs typeface="Chalkboard" charset="0"/>
                <a:sym typeface="Symbol"/>
              </a:rPr>
              <a:t>Enc</a:t>
            </a:r>
            <a:r>
              <a:rPr lang="en-US" baseline="-25000" dirty="0" err="1" smtClean="0">
                <a:latin typeface="Calibri" pitchFamily="34" charset="0"/>
                <a:ea typeface="Chalkboard" charset="0"/>
                <a:cs typeface="Chalkboard" charset="0"/>
                <a:sym typeface="Symbol"/>
              </a:rPr>
              <a:t>k</a:t>
            </a:r>
            <a:r>
              <a:rPr lang="en-US" dirty="0" smtClean="0">
                <a:latin typeface="Calibri" pitchFamily="34" charset="0"/>
                <a:ea typeface="Chalkboard" charset="0"/>
                <a:cs typeface="Chalkboard" charset="0"/>
                <a:sym typeface="Symbol"/>
              </a:rPr>
              <a:t>(</a:t>
            </a:r>
            <a:r>
              <a:rPr lang="en-US" dirty="0" err="1" smtClean="0">
                <a:latin typeface="Calibri" pitchFamily="34" charset="0"/>
                <a:ea typeface="Chalkboard" charset="0"/>
                <a:cs typeface="Chalkboard" charset="0"/>
                <a:sym typeface="Symbol"/>
              </a:rPr>
              <a:t>m</a:t>
            </a:r>
            <a:r>
              <a:rPr lang="en-US" baseline="-25000" dirty="0" err="1" smtClean="0">
                <a:latin typeface="Calibri" pitchFamily="34" charset="0"/>
                <a:ea typeface="Chalkboard" charset="0"/>
                <a:cs typeface="Chalkboard" charset="0"/>
                <a:sym typeface="Symbol"/>
              </a:rPr>
              <a:t>b</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grpSp>
        <p:nvGrpSpPr>
          <p:cNvPr id="10" name="Group 71"/>
          <p:cNvGrpSpPr/>
          <p:nvPr/>
        </p:nvGrpSpPr>
        <p:grpSpPr>
          <a:xfrm>
            <a:off x="2339752" y="3307915"/>
            <a:ext cx="3590916" cy="408530"/>
            <a:chOff x="2285358" y="1772816"/>
            <a:chExt cx="3590916" cy="408530"/>
          </a:xfrm>
        </p:grpSpPr>
        <p:cxnSp>
          <p:nvCxnSpPr>
            <p:cNvPr id="75" name="Straight Arrow Connector 74"/>
            <p:cNvCxnSpPr/>
            <p:nvPr/>
          </p:nvCxnSpPr>
          <p:spPr>
            <a:xfrm>
              <a:off x="5292080" y="1981291"/>
              <a:ext cx="584194"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nvGrpSpPr>
            <p:cNvPr id="11" name="Group 72"/>
            <p:cNvGrpSpPr/>
            <p:nvPr/>
          </p:nvGrpSpPr>
          <p:grpSpPr>
            <a:xfrm>
              <a:off x="2873314" y="1772816"/>
              <a:ext cx="2418766" cy="408530"/>
              <a:chOff x="2665097" y="1772816"/>
              <a:chExt cx="2418766" cy="408530"/>
            </a:xfrm>
          </p:grpSpPr>
          <p:sp>
            <p:nvSpPr>
              <p:cNvPr id="77" name="Rectangle 76"/>
              <p:cNvSpPr/>
              <p:nvPr/>
            </p:nvSpPr>
            <p:spPr>
              <a:xfrm>
                <a:off x="2665097" y="1772816"/>
                <a:ext cx="2418766" cy="377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itchFamily="34" charset="0"/>
                  <a:ea typeface="Chalkboard" charset="0"/>
                  <a:cs typeface="Chalkboard" charset="0"/>
                </a:endParaRPr>
              </a:p>
            </p:txBody>
          </p:sp>
          <p:sp>
            <p:nvSpPr>
              <p:cNvPr id="78" name="Text Box 7"/>
              <p:cNvSpPr txBox="1">
                <a:spLocks noChangeArrowheads="1"/>
              </p:cNvSpPr>
              <p:nvPr/>
            </p:nvSpPr>
            <p:spPr bwMode="auto">
              <a:xfrm>
                <a:off x="2665097" y="1812014"/>
                <a:ext cx="2418765"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Post-challenge Training </a:t>
                </a:r>
                <a:endParaRPr lang="en-US" dirty="0" smtClean="0">
                  <a:solidFill>
                    <a:srgbClr val="0000FF"/>
                  </a:solidFill>
                  <a:latin typeface="Calibri" pitchFamily="34" charset="0"/>
                  <a:ea typeface="Chalkboard" charset="0"/>
                  <a:cs typeface="Chalkboard" charset="0"/>
                </a:endParaRPr>
              </a:p>
            </p:txBody>
          </p:sp>
        </p:grpSp>
        <p:cxnSp>
          <p:nvCxnSpPr>
            <p:cNvPr id="76" name="Straight Arrow Connector 75"/>
            <p:cNvCxnSpPr/>
            <p:nvPr/>
          </p:nvCxnSpPr>
          <p:spPr>
            <a:xfrm flipV="1">
              <a:off x="2285358" y="1988840"/>
              <a:ext cx="558450" cy="3774"/>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13" name="Group 78"/>
          <p:cNvGrpSpPr/>
          <p:nvPr/>
        </p:nvGrpSpPr>
        <p:grpSpPr>
          <a:xfrm>
            <a:off x="395536" y="5589240"/>
            <a:ext cx="7639816" cy="801380"/>
            <a:chOff x="611560" y="4386590"/>
            <a:chExt cx="7639816" cy="801380"/>
          </a:xfrm>
        </p:grpSpPr>
        <p:sp>
          <p:nvSpPr>
            <p:cNvPr id="80" name="Text Box 7"/>
            <p:cNvSpPr txBox="1">
              <a:spLocks noChangeArrowheads="1"/>
            </p:cNvSpPr>
            <p:nvPr/>
          </p:nvSpPr>
          <p:spPr bwMode="auto">
            <a:xfrm>
              <a:off x="614605" y="4386590"/>
              <a:ext cx="7636771" cy="369332"/>
            </a:xfrm>
            <a:prstGeom prst="rect">
              <a:avLst/>
            </a:prstGeom>
            <a:noFill/>
            <a:ln w="9525">
              <a:noFill/>
              <a:miter lim="800000"/>
              <a:headEnd/>
              <a:tailEnd/>
            </a:ln>
          </p:spPr>
          <p:txBody>
            <a:bodyPr wrap="square">
              <a:spAutoFit/>
            </a:bodyPr>
            <a:lstStyle/>
            <a:p>
              <a:pPr marL="457200" indent="-457200">
                <a:spcBef>
                  <a:spcPct val="50000"/>
                </a:spcBef>
                <a:buFont typeface="Wingdings" pitchFamily="2" charset="2"/>
                <a:buChar char="Ø"/>
              </a:pPr>
              <a:r>
                <a:rPr lang="en-US" dirty="0" smtClean="0">
                  <a:latin typeface="Calibri" pitchFamily="34" charset="0"/>
                  <a:ea typeface="Chalkboard" charset="0"/>
                  <a:cs typeface="Chalkboard" charset="0"/>
                  <a:sym typeface="Symbol"/>
                </a:rPr>
                <a:t>A finally submits its guess regarding encrypted challenge plain-text</a:t>
              </a:r>
              <a:endParaRPr lang="en-US" dirty="0" smtClean="0">
                <a:solidFill>
                  <a:srgbClr val="0000FF"/>
                </a:solidFill>
                <a:latin typeface="Calibri" pitchFamily="34" charset="0"/>
                <a:ea typeface="Chalkboard" charset="0"/>
                <a:cs typeface="Chalkboard" charset="0"/>
              </a:endParaRPr>
            </a:p>
          </p:txBody>
        </p:sp>
        <p:sp>
          <p:nvSpPr>
            <p:cNvPr id="81" name="Text Box 7"/>
            <p:cNvSpPr txBox="1">
              <a:spLocks noChangeArrowheads="1"/>
            </p:cNvSpPr>
            <p:nvPr/>
          </p:nvSpPr>
          <p:spPr bwMode="auto">
            <a:xfrm>
              <a:off x="611560" y="4818638"/>
              <a:ext cx="7636771" cy="369332"/>
            </a:xfrm>
            <a:prstGeom prst="rect">
              <a:avLst/>
            </a:prstGeom>
            <a:noFill/>
            <a:ln w="9525">
              <a:noFill/>
              <a:miter lim="800000"/>
              <a:headEnd/>
              <a:tailEnd/>
            </a:ln>
          </p:spPr>
          <p:txBody>
            <a:bodyPr wrap="square">
              <a:spAutoFit/>
            </a:bodyPr>
            <a:lstStyle/>
            <a:p>
              <a:pPr marL="457200" indent="-457200">
                <a:spcBef>
                  <a:spcPct val="50000"/>
                </a:spcBef>
                <a:buFont typeface="Wingdings" pitchFamily="2" charset="2"/>
                <a:buChar char="Ø"/>
              </a:pPr>
              <a:r>
                <a:rPr lang="en-US" dirty="0" smtClean="0">
                  <a:latin typeface="Calibri" pitchFamily="34" charset="0"/>
                  <a:ea typeface="Chalkboard" charset="0"/>
                  <a:cs typeface="Chalkboard" charset="0"/>
                  <a:sym typeface="Symbol"/>
                </a:rPr>
                <a:t>A wins the experiment if its guess is correct</a:t>
              </a:r>
              <a:endParaRPr lang="en-US" dirty="0" smtClean="0">
                <a:solidFill>
                  <a:srgbClr val="FF0000"/>
                </a:solidFill>
                <a:latin typeface="Calibri" pitchFamily="34" charset="0"/>
                <a:ea typeface="Chalkboard" charset="0"/>
                <a:cs typeface="Chalkboard" charset="0"/>
              </a:endParaRPr>
            </a:p>
          </p:txBody>
        </p:sp>
      </p:grpSp>
      <p:cxnSp>
        <p:nvCxnSpPr>
          <p:cNvPr id="82" name="Straight Connector 81"/>
          <p:cNvCxnSpPr/>
          <p:nvPr/>
        </p:nvCxnSpPr>
        <p:spPr>
          <a:xfrm>
            <a:off x="2554615" y="4086150"/>
            <a:ext cx="3385537" cy="0"/>
          </a:xfrm>
          <a:prstGeom prst="line">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3" name="Text Box 7"/>
          <p:cNvSpPr txBox="1">
            <a:spLocks noChangeArrowheads="1"/>
          </p:cNvSpPr>
          <p:nvPr/>
        </p:nvSpPr>
        <p:spPr bwMode="auto">
          <a:xfrm>
            <a:off x="3711858" y="3779161"/>
            <a:ext cx="203666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b’ </a:t>
            </a:r>
            <a:r>
              <a:rPr lang="en-US" dirty="0" smtClean="0">
                <a:latin typeface="Calibri" pitchFamily="34" charset="0"/>
                <a:ea typeface="Chalkboard" charset="0"/>
                <a:cs typeface="Chalkboard" charset="0"/>
                <a:sym typeface="Symbol"/>
              </a:rPr>
              <a:t> {0, 1}</a:t>
            </a:r>
            <a:endParaRPr lang="en-US" dirty="0" smtClean="0">
              <a:solidFill>
                <a:srgbClr val="0000FF"/>
              </a:solidFill>
              <a:latin typeface="Calibri" pitchFamily="34" charset="0"/>
              <a:ea typeface="Chalkboard" charset="0"/>
              <a:cs typeface="Chalkboard" charset="0"/>
            </a:endParaRPr>
          </a:p>
        </p:txBody>
      </p:sp>
      <p:sp>
        <p:nvSpPr>
          <p:cNvPr id="84" name="Text Box 7"/>
          <p:cNvSpPr txBox="1">
            <a:spLocks noChangeArrowheads="1"/>
          </p:cNvSpPr>
          <p:nvPr/>
        </p:nvSpPr>
        <p:spPr bwMode="auto">
          <a:xfrm>
            <a:off x="3511624" y="4192052"/>
            <a:ext cx="172470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Game Output</a:t>
            </a:r>
            <a:endParaRPr lang="en-US" dirty="0" smtClean="0">
              <a:solidFill>
                <a:srgbClr val="0000FF"/>
              </a:solidFill>
              <a:latin typeface="Calibri" pitchFamily="34" charset="0"/>
              <a:ea typeface="Chalkboard" charset="0"/>
              <a:cs typeface="Chalkboard" charset="0"/>
            </a:endParaRPr>
          </a:p>
        </p:txBody>
      </p:sp>
      <p:grpSp>
        <p:nvGrpSpPr>
          <p:cNvPr id="14" name="Group 66"/>
          <p:cNvGrpSpPr/>
          <p:nvPr/>
        </p:nvGrpSpPr>
        <p:grpSpPr>
          <a:xfrm>
            <a:off x="2539516" y="4174334"/>
            <a:ext cx="1213683" cy="495384"/>
            <a:chOff x="7452320" y="1516814"/>
            <a:chExt cx="1368152" cy="904074"/>
          </a:xfrm>
        </p:grpSpPr>
        <p:cxnSp>
          <p:nvCxnSpPr>
            <p:cNvPr id="86" name="Straight Connector 85"/>
            <p:cNvCxnSpPr/>
            <p:nvPr/>
          </p:nvCxnSpPr>
          <p:spPr>
            <a:xfrm flipV="1">
              <a:off x="7452320" y="2060848"/>
              <a:ext cx="864096" cy="360040"/>
            </a:xfrm>
            <a:prstGeom prst="line">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7" name="Text Box 7"/>
            <p:cNvSpPr txBox="1">
              <a:spLocks noChangeArrowheads="1"/>
            </p:cNvSpPr>
            <p:nvPr/>
          </p:nvSpPr>
          <p:spPr bwMode="auto">
            <a:xfrm rot="20725378">
              <a:off x="7460704" y="1516814"/>
              <a:ext cx="1359768" cy="674029"/>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FF0000"/>
                  </a:solidFill>
                  <a:latin typeface="Calibri" pitchFamily="34" charset="0"/>
                  <a:ea typeface="Chalkboard" charset="0"/>
                  <a:cs typeface="Chalkboard" charset="0"/>
                </a:rPr>
                <a:t>b </a:t>
              </a:r>
              <a:r>
                <a:rPr lang="en-US" dirty="0" smtClean="0">
                  <a:solidFill>
                    <a:srgbClr val="FF0000"/>
                  </a:solidFill>
                  <a:latin typeface="Calibri" pitchFamily="34" charset="0"/>
                  <a:ea typeface="Chalkboard" charset="0"/>
                  <a:cs typeface="Chalkboard" charset="0"/>
                  <a:sym typeface="Symbol"/>
                </a:rPr>
                <a:t>= b’</a:t>
              </a:r>
              <a:endParaRPr lang="en-US" dirty="0" smtClean="0">
                <a:solidFill>
                  <a:srgbClr val="FF0000"/>
                </a:solidFill>
                <a:latin typeface="Calibri" pitchFamily="34" charset="0"/>
                <a:ea typeface="Chalkboard" charset="0"/>
                <a:cs typeface="Chalkboard" charset="0"/>
              </a:endParaRPr>
            </a:p>
          </p:txBody>
        </p:sp>
      </p:grpSp>
      <p:sp>
        <p:nvSpPr>
          <p:cNvPr id="88" name="Text Box 7"/>
          <p:cNvSpPr txBox="1">
            <a:spLocks noChangeArrowheads="1"/>
          </p:cNvSpPr>
          <p:nvPr/>
        </p:nvSpPr>
        <p:spPr bwMode="auto">
          <a:xfrm>
            <a:off x="755576" y="4602614"/>
            <a:ext cx="210797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1 --- attacker won</a:t>
            </a:r>
            <a:endParaRPr lang="en-US" dirty="0" smtClean="0">
              <a:solidFill>
                <a:srgbClr val="0000FF"/>
              </a:solidFill>
              <a:latin typeface="Calibri" pitchFamily="34" charset="0"/>
              <a:ea typeface="Chalkboard" charset="0"/>
              <a:cs typeface="Chalkboard" charset="0"/>
            </a:endParaRPr>
          </a:p>
        </p:txBody>
      </p:sp>
      <p:grpSp>
        <p:nvGrpSpPr>
          <p:cNvPr id="15" name="Group 70"/>
          <p:cNvGrpSpPr/>
          <p:nvPr/>
        </p:nvGrpSpPr>
        <p:grpSpPr>
          <a:xfrm>
            <a:off x="4903004" y="4376494"/>
            <a:ext cx="1343522" cy="369332"/>
            <a:chOff x="6948264" y="1733361"/>
            <a:chExt cx="1514516" cy="674031"/>
          </a:xfrm>
        </p:grpSpPr>
        <p:cxnSp>
          <p:nvCxnSpPr>
            <p:cNvPr id="90" name="Straight Connector 89"/>
            <p:cNvCxnSpPr/>
            <p:nvPr/>
          </p:nvCxnSpPr>
          <p:spPr>
            <a:xfrm flipH="1" flipV="1">
              <a:off x="6948264" y="1867000"/>
              <a:ext cx="864096" cy="432047"/>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1" name="Text Box 7"/>
            <p:cNvSpPr txBox="1">
              <a:spLocks noChangeArrowheads="1"/>
            </p:cNvSpPr>
            <p:nvPr/>
          </p:nvSpPr>
          <p:spPr bwMode="auto">
            <a:xfrm rot="963375">
              <a:off x="7103012" y="1733361"/>
              <a:ext cx="1359768" cy="674031"/>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0000FF"/>
                  </a:solidFill>
                  <a:latin typeface="Calibri" pitchFamily="34" charset="0"/>
                  <a:ea typeface="Chalkboard" charset="0"/>
                  <a:cs typeface="Chalkboard" charset="0"/>
                </a:rPr>
                <a:t>b </a:t>
              </a:r>
              <a:r>
                <a:rPr lang="en-US" dirty="0" smtClean="0">
                  <a:solidFill>
                    <a:srgbClr val="0000FF"/>
                  </a:solidFill>
                  <a:latin typeface="Calibri" pitchFamily="34" charset="0"/>
                  <a:ea typeface="Chalkboard" charset="0"/>
                  <a:cs typeface="Chalkboard" charset="0"/>
                  <a:sym typeface="Symbol"/>
                </a:rPr>
                <a:t> b’</a:t>
              </a:r>
              <a:endParaRPr lang="en-US" dirty="0" smtClean="0">
                <a:solidFill>
                  <a:srgbClr val="0000FF"/>
                </a:solidFill>
                <a:latin typeface="Calibri" pitchFamily="34" charset="0"/>
                <a:ea typeface="Chalkboard" charset="0"/>
                <a:cs typeface="Chalkboard" charset="0"/>
              </a:endParaRPr>
            </a:p>
          </p:txBody>
        </p:sp>
      </p:grpSp>
      <p:sp>
        <p:nvSpPr>
          <p:cNvPr id="92" name="Text Box 7"/>
          <p:cNvSpPr txBox="1">
            <a:spLocks noChangeArrowheads="1"/>
          </p:cNvSpPr>
          <p:nvPr/>
        </p:nvSpPr>
        <p:spPr bwMode="auto">
          <a:xfrm>
            <a:off x="5652120" y="4530606"/>
            <a:ext cx="210797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0 --- attacker lost</a:t>
            </a:r>
            <a:endParaRPr lang="en-US" dirty="0" smtClean="0">
              <a:solidFill>
                <a:srgbClr val="0000FF"/>
              </a:solidFill>
              <a:latin typeface="Calibri" pitchFamily="34" charset="0"/>
              <a:ea typeface="Chalkboard" charset="0"/>
              <a:cs typeface="Chalkboard" charset="0"/>
            </a:endParaRPr>
          </a:p>
        </p:txBody>
      </p:sp>
      <p:cxnSp>
        <p:nvCxnSpPr>
          <p:cNvPr id="64" name="Straight Connector 63"/>
          <p:cNvCxnSpPr/>
          <p:nvPr/>
        </p:nvCxnSpPr>
        <p:spPr>
          <a:xfrm>
            <a:off x="0" y="1268760"/>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0" y="4941168"/>
            <a:ext cx="9180512"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日期占位符 1"/>
          <p:cNvSpPr>
            <a:spLocks noGrp="1"/>
          </p:cNvSpPr>
          <p:nvPr>
            <p:ph type="dt" sz="half" idx="10"/>
          </p:nvPr>
        </p:nvSpPr>
        <p:spPr/>
        <p:txBody>
          <a:bodyPr/>
          <a:lstStyle/>
          <a:p>
            <a:pPr>
              <a:defRPr/>
            </a:pPr>
            <a:r>
              <a:rPr lang="en-US" altLang="zh-CN" smtClean="0"/>
              <a:t>Thur, 11/10/2018</a:t>
            </a:r>
            <a:endParaRPr lang="en-US" dirty="0"/>
          </a:p>
        </p:txBody>
      </p:sp>
      <p:sp>
        <p:nvSpPr>
          <p:cNvPr id="8" name="页脚占位符 7"/>
          <p:cNvSpPr>
            <a:spLocks noGrp="1"/>
          </p:cNvSpPr>
          <p:nvPr>
            <p:ph type="ftr" sz="quarter" idx="11"/>
          </p:nvPr>
        </p:nvSpPr>
        <p:spPr/>
        <p:txBody>
          <a:bodyPr/>
          <a:lstStyle/>
          <a:p>
            <a:pPr>
              <a:defRPr/>
            </a:pPr>
            <a:r>
              <a:rPr lang="en-US" smtClean="0"/>
              <a:t>S8101034Q-Modern Cryptography-Lect9</a:t>
            </a:r>
            <a:endParaRPr lang="en-US" dirty="0"/>
          </a:p>
        </p:txBody>
      </p:sp>
      <p:sp>
        <p:nvSpPr>
          <p:cNvPr id="16" name="灯片编号占位符 15"/>
          <p:cNvSpPr>
            <a:spLocks noGrp="1"/>
          </p:cNvSpPr>
          <p:nvPr>
            <p:ph type="sldNum" sz="quarter" idx="12"/>
          </p:nvPr>
        </p:nvSpPr>
        <p:spPr/>
        <p:txBody>
          <a:bodyPr/>
          <a:lstStyle/>
          <a:p>
            <a:pPr>
              <a:defRPr/>
            </a:pPr>
            <a:fld id="{A210B1BB-E12E-441C-BC6A-ECF78AA782CB}" type="slidenum">
              <a:rPr lang="en-US" smtClean="0"/>
              <a:pPr>
                <a:defRPr/>
              </a:pPr>
              <a:t>20</a:t>
            </a:fld>
            <a:endParaRPr lang="en-US" dirty="0"/>
          </a:p>
        </p:txBody>
      </p:sp>
    </p:spTree>
    <p:extLst>
      <p:ext uri="{BB962C8B-B14F-4D97-AF65-F5344CB8AC3E}">
        <p14:creationId xmlns:p14="http://schemas.microsoft.com/office/powerpoint/2010/main" val="316843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83" grpId="0"/>
      <p:bldP spid="84" grpId="0"/>
      <p:bldP spid="88" grpId="0"/>
      <p:bldP spid="9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467544" y="8620"/>
            <a:ext cx="8496944" cy="468052"/>
          </a:xfrm>
          <a:prstGeom prst="rect">
            <a:avLst/>
          </a:prstGeom>
        </p:spPr>
        <p:txBody>
          <a:bodyPr/>
          <a:lstStyle/>
          <a:p>
            <a:pPr algn="ctr">
              <a:defRPr/>
            </a:pPr>
            <a:r>
              <a:rPr lang="en-US" sz="3200" kern="0" dirty="0" smtClean="0">
                <a:solidFill>
                  <a:srgbClr val="009900"/>
                </a:solidFill>
                <a:latin typeface="Calibri" pitchFamily="34" charset="0"/>
                <a:ea typeface="Chalkboard" charset="0"/>
                <a:cs typeface="Chalkboard" charset="0"/>
              </a:rPr>
              <a:t>CCA </a:t>
            </a:r>
            <a:r>
              <a:rPr lang="en-US" sz="3200" kern="0" dirty="0" err="1" smtClean="0">
                <a:solidFill>
                  <a:srgbClr val="009900"/>
                </a:solidFill>
                <a:latin typeface="Calibri" pitchFamily="34" charset="0"/>
                <a:ea typeface="Chalkboard" charset="0"/>
                <a:cs typeface="Chalkboard" charset="0"/>
              </a:rPr>
              <a:t>Indistinguishability</a:t>
            </a:r>
            <a:r>
              <a:rPr lang="en-US" sz="3200" kern="0" dirty="0" smtClean="0">
                <a:solidFill>
                  <a:srgbClr val="009900"/>
                </a:solidFill>
                <a:latin typeface="Calibri" pitchFamily="34" charset="0"/>
                <a:ea typeface="Chalkboard" charset="0"/>
                <a:cs typeface="Chalkboard" charset="0"/>
              </a:rPr>
              <a:t> Experiment</a:t>
            </a:r>
            <a:endParaRPr lang="en-US" sz="3200" kern="0" dirty="0">
              <a:solidFill>
                <a:srgbClr val="009900"/>
              </a:solidFill>
              <a:latin typeface="Calibri" pitchFamily="34" charset="0"/>
              <a:ea typeface="Chalkboard" charset="0"/>
              <a:cs typeface="Chalkboard" charset="0"/>
            </a:endParaRPr>
          </a:p>
        </p:txBody>
      </p:sp>
      <p:pic>
        <p:nvPicPr>
          <p:cNvPr id="1026" name="Picture 2"/>
          <p:cNvPicPr>
            <a:picLocks noChangeAspect="1" noChangeArrowheads="1"/>
          </p:cNvPicPr>
          <p:nvPr/>
        </p:nvPicPr>
        <p:blipFill>
          <a:blip r:embed="rId3" cstate="print"/>
          <a:srcRect/>
          <a:stretch>
            <a:fillRect/>
          </a:stretch>
        </p:blipFill>
        <p:spPr bwMode="auto">
          <a:xfrm>
            <a:off x="5850530" y="2325672"/>
            <a:ext cx="1742830" cy="1052806"/>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608778" y="2649831"/>
            <a:ext cx="1514272" cy="872663"/>
          </a:xfrm>
          <a:prstGeom prst="rect">
            <a:avLst/>
          </a:prstGeom>
          <a:noFill/>
          <a:ln w="9525">
            <a:noFill/>
            <a:miter lim="800000"/>
            <a:headEnd/>
            <a:tailEnd/>
          </a:ln>
        </p:spPr>
      </p:pic>
      <p:sp>
        <p:nvSpPr>
          <p:cNvPr id="30" name="Text Box 7"/>
          <p:cNvSpPr txBox="1">
            <a:spLocks noChangeArrowheads="1"/>
          </p:cNvSpPr>
          <p:nvPr/>
        </p:nvSpPr>
        <p:spPr bwMode="auto">
          <a:xfrm>
            <a:off x="4250287" y="807676"/>
            <a:ext cx="3130025"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 = </a:t>
            </a:r>
            <a:r>
              <a:rPr lang="en-US" dirty="0" smtClean="0">
                <a:latin typeface="Calibri" pitchFamily="34" charset="0"/>
                <a:ea typeface="Chalkboard" charset="0"/>
                <a:cs typeface="Chalkboard" charset="0"/>
              </a:rPr>
              <a:t>(Gen, Enc, Dec),</a:t>
            </a:r>
            <a:r>
              <a:rPr lang="en-US" dirty="0" smtClean="0">
                <a:latin typeface="Brush Script MT" pitchFamily="66" charset="0"/>
                <a:ea typeface="Chalkboard" charset="0"/>
                <a:cs typeface="Chalkboard" charset="0"/>
              </a:rPr>
              <a:t> </a:t>
            </a:r>
            <a:r>
              <a:rPr lang="en-US" dirty="0" smtClean="0">
                <a:latin typeface="Brush Script MT" pitchFamily="66" charset="0"/>
                <a:ea typeface="Brush Script MT" charset="0"/>
                <a:cs typeface="Brush Script MT" charset="0"/>
              </a:rPr>
              <a:t>M</a:t>
            </a:r>
            <a:r>
              <a:rPr lang="en-US" dirty="0" smtClean="0">
                <a:latin typeface="Brush Script MT" pitchFamily="66" charset="0"/>
                <a:ea typeface="Chalkboard" charset="0"/>
                <a:cs typeface="Chalkboard" charset="0"/>
              </a:rPr>
              <a:t>       </a:t>
            </a:r>
            <a:endParaRPr lang="en-US" dirty="0" smtClean="0">
              <a:solidFill>
                <a:srgbClr val="0000FF"/>
              </a:solidFill>
              <a:latin typeface="Brush Script MT" pitchFamily="66" charset="0"/>
              <a:ea typeface="Chalkboard" charset="0"/>
              <a:cs typeface="Chalkboard" charset="0"/>
            </a:endParaRPr>
          </a:p>
        </p:txBody>
      </p:sp>
      <p:sp>
        <p:nvSpPr>
          <p:cNvPr id="36" name="Text Box 7"/>
          <p:cNvSpPr txBox="1">
            <a:spLocks noChangeArrowheads="1"/>
          </p:cNvSpPr>
          <p:nvPr/>
        </p:nvSpPr>
        <p:spPr bwMode="auto">
          <a:xfrm>
            <a:off x="395536" y="3522494"/>
            <a:ext cx="15121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I can break </a:t>
            </a:r>
            <a:endParaRPr lang="en-US" dirty="0" smtClean="0">
              <a:solidFill>
                <a:srgbClr val="0000FF"/>
              </a:solidFill>
              <a:latin typeface="Calibri" pitchFamily="34" charset="0"/>
              <a:ea typeface="Chalkboard" charset="0"/>
              <a:cs typeface="Chalkboard" charset="0"/>
            </a:endParaRPr>
          </a:p>
        </p:txBody>
      </p:sp>
      <p:sp>
        <p:nvSpPr>
          <p:cNvPr id="37" name="Text Box 7"/>
          <p:cNvSpPr txBox="1">
            <a:spLocks noChangeArrowheads="1"/>
          </p:cNvSpPr>
          <p:nvPr/>
        </p:nvSpPr>
        <p:spPr bwMode="auto">
          <a:xfrm>
            <a:off x="6116034" y="3378478"/>
            <a:ext cx="166083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Let me verify</a:t>
            </a:r>
            <a:endParaRPr lang="en-US" dirty="0" smtClean="0">
              <a:solidFill>
                <a:srgbClr val="0000FF"/>
              </a:solidFill>
              <a:latin typeface="Calibri" pitchFamily="34" charset="0"/>
              <a:ea typeface="Chalkboard" charset="0"/>
              <a:cs typeface="Chalkboard" charset="0"/>
            </a:endParaRPr>
          </a:p>
        </p:txBody>
      </p:sp>
      <p:grpSp>
        <p:nvGrpSpPr>
          <p:cNvPr id="3" name="Group 48"/>
          <p:cNvGrpSpPr/>
          <p:nvPr/>
        </p:nvGrpSpPr>
        <p:grpSpPr>
          <a:xfrm>
            <a:off x="8037512" y="3335504"/>
            <a:ext cx="1070992" cy="369332"/>
            <a:chOff x="7514955" y="5223801"/>
            <a:chExt cx="1207300" cy="674030"/>
          </a:xfrm>
        </p:grpSpPr>
        <p:sp>
          <p:nvSpPr>
            <p:cNvPr id="47" name="Rectangle 46"/>
            <p:cNvSpPr/>
            <p:nvPr/>
          </p:nvSpPr>
          <p:spPr>
            <a:xfrm>
              <a:off x="7524328" y="5301208"/>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itchFamily="34" charset="0"/>
                <a:ea typeface="Chalkboard" charset="0"/>
                <a:cs typeface="Chalkboard" charset="0"/>
              </a:endParaRPr>
            </a:p>
          </p:txBody>
        </p:sp>
        <p:sp>
          <p:nvSpPr>
            <p:cNvPr id="48" name="Text Box 7"/>
            <p:cNvSpPr txBox="1">
              <a:spLocks noChangeArrowheads="1"/>
            </p:cNvSpPr>
            <p:nvPr/>
          </p:nvSpPr>
          <p:spPr bwMode="auto">
            <a:xfrm>
              <a:off x="7514955" y="5223801"/>
              <a:ext cx="1207300" cy="674030"/>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Gen(1</a:t>
              </a:r>
              <a:r>
                <a:rPr lang="en-US" baseline="30000" dirty="0" smtClean="0">
                  <a:latin typeface="Calibri" pitchFamily="34" charset="0"/>
                  <a:ea typeface="Chalkboard" charset="0"/>
                  <a:cs typeface="Chalkboard" charset="0"/>
                </a:rPr>
                <a:t>n</a:t>
              </a:r>
              <a:r>
                <a:rPr lang="en-US" dirty="0" smtClean="0">
                  <a:latin typeface="Calibri" pitchFamily="34" charset="0"/>
                  <a:ea typeface="Chalkboard" charset="0"/>
                  <a:cs typeface="Chalkboard" charset="0"/>
                </a:rPr>
                <a:t>)</a:t>
              </a:r>
              <a:endParaRPr lang="en-US" dirty="0" smtClean="0">
                <a:solidFill>
                  <a:srgbClr val="0000FF"/>
                </a:solidFill>
                <a:latin typeface="Calibri" pitchFamily="34" charset="0"/>
                <a:ea typeface="Chalkboard" charset="0"/>
                <a:cs typeface="Chalkboard" charset="0"/>
              </a:endParaRPr>
            </a:p>
          </p:txBody>
        </p:sp>
      </p:grpSp>
      <p:cxnSp>
        <p:nvCxnSpPr>
          <p:cNvPr id="50" name="Straight Connector 49"/>
          <p:cNvCxnSpPr/>
          <p:nvPr/>
        </p:nvCxnSpPr>
        <p:spPr>
          <a:xfrm flipH="1" flipV="1">
            <a:off x="7596336" y="3173736"/>
            <a:ext cx="301968" cy="305786"/>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 Box 7"/>
          <p:cNvSpPr txBox="1">
            <a:spLocks noChangeArrowheads="1"/>
          </p:cNvSpPr>
          <p:nvPr/>
        </p:nvSpPr>
        <p:spPr bwMode="auto">
          <a:xfrm rot="18882211">
            <a:off x="7762799" y="3031610"/>
            <a:ext cx="3832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grpSp>
        <p:nvGrpSpPr>
          <p:cNvPr id="4" name="Group 74"/>
          <p:cNvGrpSpPr/>
          <p:nvPr/>
        </p:nvGrpSpPr>
        <p:grpSpPr>
          <a:xfrm>
            <a:off x="1763688" y="570166"/>
            <a:ext cx="2232248" cy="729372"/>
            <a:chOff x="4724400" y="1628800"/>
            <a:chExt cx="2232248" cy="729372"/>
          </a:xfrm>
        </p:grpSpPr>
        <p:sp>
          <p:nvSpPr>
            <p:cNvPr id="57" name="Text Box 7"/>
            <p:cNvSpPr txBox="1">
              <a:spLocks noChangeArrowheads="1"/>
            </p:cNvSpPr>
            <p:nvPr/>
          </p:nvSpPr>
          <p:spPr bwMode="auto">
            <a:xfrm>
              <a:off x="4724400" y="1804754"/>
              <a:ext cx="223224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PrivK</a:t>
              </a:r>
              <a:r>
                <a:rPr lang="en-US" dirty="0" smtClean="0">
                  <a:latin typeface="Calibri" pitchFamily="34" charset="0"/>
                  <a:ea typeface="Chalkboard" charset="0"/>
                  <a:cs typeface="Chalkboard" charset="0"/>
                </a:rPr>
                <a:t>         (n)</a:t>
              </a:r>
              <a:endParaRPr lang="en-US" dirty="0" smtClean="0">
                <a:solidFill>
                  <a:srgbClr val="0000FF"/>
                </a:solidFill>
                <a:latin typeface="Calibri" pitchFamily="34" charset="0"/>
                <a:ea typeface="Chalkboard" charset="0"/>
                <a:cs typeface="Chalkboard" charset="0"/>
              </a:endParaRPr>
            </a:p>
          </p:txBody>
        </p:sp>
        <p:sp>
          <p:nvSpPr>
            <p:cNvPr id="59" name="Text Box 7"/>
            <p:cNvSpPr txBox="1">
              <a:spLocks noChangeArrowheads="1"/>
            </p:cNvSpPr>
            <p:nvPr/>
          </p:nvSpPr>
          <p:spPr bwMode="auto">
            <a:xfrm>
              <a:off x="5228456" y="198884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A, </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sp>
          <p:nvSpPr>
            <p:cNvPr id="74" name="Text Box 7"/>
            <p:cNvSpPr txBox="1">
              <a:spLocks noChangeArrowheads="1"/>
            </p:cNvSpPr>
            <p:nvPr/>
          </p:nvSpPr>
          <p:spPr bwMode="auto">
            <a:xfrm>
              <a:off x="5292080" y="162880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cca</a:t>
              </a:r>
              <a:endParaRPr lang="en-US" dirty="0" smtClean="0">
                <a:solidFill>
                  <a:srgbClr val="0000FF"/>
                </a:solidFill>
                <a:latin typeface="Calibri" pitchFamily="34" charset="0"/>
                <a:ea typeface="Chalkboard" charset="0"/>
                <a:cs typeface="Chalkboard" charset="0"/>
              </a:endParaRPr>
            </a:p>
          </p:txBody>
        </p:sp>
      </p:grpSp>
      <p:sp>
        <p:nvSpPr>
          <p:cNvPr id="54" name="Text Box 7"/>
          <p:cNvSpPr txBox="1">
            <a:spLocks noChangeArrowheads="1"/>
          </p:cNvSpPr>
          <p:nvPr/>
        </p:nvSpPr>
        <p:spPr bwMode="auto">
          <a:xfrm>
            <a:off x="251520" y="2204864"/>
            <a:ext cx="187220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PPT Attacker A</a:t>
            </a:r>
            <a:endParaRPr lang="en-US" dirty="0" smtClean="0">
              <a:solidFill>
                <a:srgbClr val="0000FF"/>
              </a:solidFill>
              <a:latin typeface="Calibri" pitchFamily="34" charset="0"/>
              <a:ea typeface="Chalkboard" charset="0"/>
              <a:cs typeface="Chalkboard" charset="0"/>
            </a:endParaRPr>
          </a:p>
        </p:txBody>
      </p:sp>
      <p:grpSp>
        <p:nvGrpSpPr>
          <p:cNvPr id="6" name="Group 12"/>
          <p:cNvGrpSpPr/>
          <p:nvPr/>
        </p:nvGrpSpPr>
        <p:grpSpPr>
          <a:xfrm>
            <a:off x="2573390" y="1772816"/>
            <a:ext cx="3222746" cy="408530"/>
            <a:chOff x="2555776" y="1772816"/>
            <a:chExt cx="3222746" cy="408530"/>
          </a:xfrm>
        </p:grpSpPr>
        <p:grpSp>
          <p:nvGrpSpPr>
            <p:cNvPr id="7" name="Group 5"/>
            <p:cNvGrpSpPr/>
            <p:nvPr/>
          </p:nvGrpSpPr>
          <p:grpSpPr>
            <a:xfrm>
              <a:off x="3395297" y="1772816"/>
              <a:ext cx="1608751" cy="408530"/>
              <a:chOff x="3187080" y="1772816"/>
              <a:chExt cx="1608751" cy="408530"/>
            </a:xfrm>
          </p:grpSpPr>
          <p:sp>
            <p:nvSpPr>
              <p:cNvPr id="5" name="Rectangle 4"/>
              <p:cNvSpPr/>
              <p:nvPr/>
            </p:nvSpPr>
            <p:spPr>
              <a:xfrm>
                <a:off x="3187080" y="1772816"/>
                <a:ext cx="1528936" cy="377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itchFamily="34" charset="0"/>
                  <a:ea typeface="Chalkboard" charset="0"/>
                  <a:cs typeface="Chalkboard" charset="0"/>
                </a:endParaRPr>
              </a:p>
            </p:txBody>
          </p:sp>
          <p:sp>
            <p:nvSpPr>
              <p:cNvPr id="32" name="Text Box 7"/>
              <p:cNvSpPr txBox="1">
                <a:spLocks noChangeArrowheads="1"/>
              </p:cNvSpPr>
              <p:nvPr/>
            </p:nvSpPr>
            <p:spPr bwMode="auto">
              <a:xfrm>
                <a:off x="3187080" y="1812014"/>
                <a:ext cx="160875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Training Phase</a:t>
                </a:r>
                <a:endParaRPr lang="en-US" dirty="0" smtClean="0">
                  <a:solidFill>
                    <a:srgbClr val="0000FF"/>
                  </a:solidFill>
                  <a:latin typeface="Calibri" pitchFamily="34" charset="0"/>
                  <a:ea typeface="Chalkboard" charset="0"/>
                  <a:cs typeface="Chalkboard" charset="0"/>
                </a:endParaRPr>
              </a:p>
            </p:txBody>
          </p:sp>
        </p:grpSp>
        <p:cxnSp>
          <p:nvCxnSpPr>
            <p:cNvPr id="12" name="Straight Arrow Connector 11"/>
            <p:cNvCxnSpPr/>
            <p:nvPr/>
          </p:nvCxnSpPr>
          <p:spPr>
            <a:xfrm>
              <a:off x="4932040" y="1981291"/>
              <a:ext cx="846482"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555776" y="1988840"/>
              <a:ext cx="846482" cy="0"/>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45" name="Straight Connector 44"/>
          <p:cNvCxnSpPr/>
          <p:nvPr/>
        </p:nvCxnSpPr>
        <p:spPr>
          <a:xfrm>
            <a:off x="2418729" y="2665947"/>
            <a:ext cx="3385537" cy="0"/>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 Box 7"/>
          <p:cNvSpPr txBox="1">
            <a:spLocks noChangeArrowheads="1"/>
          </p:cNvSpPr>
          <p:nvPr/>
        </p:nvSpPr>
        <p:spPr bwMode="auto">
          <a:xfrm>
            <a:off x="2801305" y="2305906"/>
            <a:ext cx="2702154"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m</a:t>
            </a:r>
            <a:r>
              <a:rPr lang="en-US" baseline="-25000" dirty="0" smtClean="0">
                <a:latin typeface="Calibri" pitchFamily="34" charset="0"/>
                <a:ea typeface="Chalkboard" charset="0"/>
                <a:cs typeface="Chalkboard" charset="0"/>
              </a:rPr>
              <a:t>0</a:t>
            </a:r>
            <a:r>
              <a:rPr lang="en-US" dirty="0" smtClean="0">
                <a:latin typeface="Calibri" pitchFamily="34" charset="0"/>
                <a:ea typeface="Chalkboard" charset="0"/>
                <a:cs typeface="Chalkboard" charset="0"/>
              </a:rPr>
              <a:t>, m</a:t>
            </a:r>
            <a:r>
              <a:rPr lang="en-US" baseline="-25000" dirty="0" smtClean="0">
                <a:latin typeface="Calibri" pitchFamily="34" charset="0"/>
                <a:ea typeface="Chalkboard" charset="0"/>
                <a:cs typeface="Chalkboard" charset="0"/>
              </a:rPr>
              <a:t>1 </a:t>
            </a:r>
            <a:r>
              <a:rPr lang="en-US" dirty="0" smtClean="0">
                <a:latin typeface="Calibri" pitchFamily="34" charset="0"/>
                <a:ea typeface="Chalkboard" charset="0"/>
                <a:cs typeface="Chalkboard" charset="0"/>
                <a:sym typeface="Symbol"/>
              </a:rPr>
              <a:t></a:t>
            </a:r>
            <a:r>
              <a:rPr lang="en-US" dirty="0" smtClean="0">
                <a:latin typeface="Calibri" pitchFamily="34" charset="0"/>
                <a:ea typeface="Chalkboard" charset="0"/>
                <a:cs typeface="Chalkboard" charset="0"/>
              </a:rPr>
              <a:t> </a:t>
            </a:r>
            <a:r>
              <a:rPr lang="en-US" dirty="0" smtClean="0">
                <a:latin typeface="Brush Script MT" pitchFamily="66" charset="0"/>
                <a:ea typeface="Brush Script MT" charset="0"/>
                <a:cs typeface="Brush Script MT" charset="0"/>
              </a:rPr>
              <a:t>M</a:t>
            </a:r>
            <a:r>
              <a:rPr lang="en-US" dirty="0" smtClean="0">
                <a:latin typeface="Calibri" pitchFamily="34" charset="0"/>
                <a:ea typeface="Chalkboard" charset="0"/>
                <a:cs typeface="Chalkboard" charset="0"/>
              </a:rPr>
              <a:t>,  |m</a:t>
            </a:r>
            <a:r>
              <a:rPr lang="en-US" baseline="-25000" dirty="0" smtClean="0">
                <a:latin typeface="Calibri" pitchFamily="34" charset="0"/>
                <a:ea typeface="Chalkboard" charset="0"/>
                <a:cs typeface="Chalkboard" charset="0"/>
              </a:rPr>
              <a:t>0</a:t>
            </a:r>
            <a:r>
              <a:rPr lang="en-US" dirty="0" smtClean="0">
                <a:latin typeface="Calibri" pitchFamily="34" charset="0"/>
                <a:ea typeface="Chalkboard" charset="0"/>
                <a:cs typeface="Chalkboard" charset="0"/>
              </a:rPr>
              <a:t>| = |m</a:t>
            </a:r>
            <a:r>
              <a:rPr lang="en-US" baseline="-25000" dirty="0" smtClean="0">
                <a:latin typeface="Calibri" pitchFamily="34" charset="0"/>
                <a:ea typeface="Chalkboard" charset="0"/>
                <a:cs typeface="Chalkboard" charset="0"/>
              </a:rPr>
              <a:t>1</a:t>
            </a:r>
            <a:r>
              <a:rPr lang="en-US" dirty="0" smtClean="0">
                <a:latin typeface="Calibri" pitchFamily="34" charset="0"/>
                <a:ea typeface="Chalkboard" charset="0"/>
                <a:cs typeface="Chalkboard" charset="0"/>
              </a:rPr>
              <a:t>|</a:t>
            </a:r>
            <a:endParaRPr lang="en-US" dirty="0" smtClean="0">
              <a:solidFill>
                <a:srgbClr val="0000FF"/>
              </a:solidFill>
              <a:latin typeface="Calibri" pitchFamily="34" charset="0"/>
              <a:ea typeface="Chalkboard" charset="0"/>
              <a:cs typeface="Chalkboard" charset="0"/>
            </a:endParaRPr>
          </a:p>
        </p:txBody>
      </p:sp>
      <p:pic>
        <p:nvPicPr>
          <p:cNvPr id="55" name="Picture 4"/>
          <p:cNvPicPr>
            <a:picLocks noChangeAspect="1" noChangeArrowheads="1"/>
          </p:cNvPicPr>
          <p:nvPr/>
        </p:nvPicPr>
        <p:blipFill>
          <a:blip r:embed="rId5" cstate="print"/>
          <a:srcRect/>
          <a:stretch>
            <a:fillRect/>
          </a:stretch>
        </p:blipFill>
        <p:spPr bwMode="auto">
          <a:xfrm>
            <a:off x="7776864" y="1340768"/>
            <a:ext cx="699465" cy="432048"/>
          </a:xfrm>
          <a:prstGeom prst="rect">
            <a:avLst/>
          </a:prstGeom>
          <a:noFill/>
          <a:ln w="9525">
            <a:noFill/>
            <a:miter lim="800000"/>
            <a:headEnd/>
            <a:tailEnd/>
          </a:ln>
        </p:spPr>
      </p:pic>
      <p:grpSp>
        <p:nvGrpSpPr>
          <p:cNvPr id="9" name="Group 59"/>
          <p:cNvGrpSpPr/>
          <p:nvPr/>
        </p:nvGrpSpPr>
        <p:grpSpPr>
          <a:xfrm>
            <a:off x="7002666" y="1685419"/>
            <a:ext cx="1206246" cy="511638"/>
            <a:chOff x="7267392" y="1487149"/>
            <a:chExt cx="1359768" cy="933739"/>
          </a:xfrm>
        </p:grpSpPr>
        <p:cxnSp>
          <p:nvCxnSpPr>
            <p:cNvPr id="58" name="Straight Connector 57"/>
            <p:cNvCxnSpPr/>
            <p:nvPr/>
          </p:nvCxnSpPr>
          <p:spPr>
            <a:xfrm flipV="1">
              <a:off x="7452320" y="2060848"/>
              <a:ext cx="864096" cy="360040"/>
            </a:xfrm>
            <a:prstGeom prst="line">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Text Box 7"/>
            <p:cNvSpPr txBox="1">
              <a:spLocks noChangeArrowheads="1"/>
            </p:cNvSpPr>
            <p:nvPr/>
          </p:nvSpPr>
          <p:spPr bwMode="auto">
            <a:xfrm rot="20690469">
              <a:off x="7267392" y="1487149"/>
              <a:ext cx="1359768" cy="674031"/>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FF0000"/>
                  </a:solidFill>
                  <a:latin typeface="Calibri" pitchFamily="34" charset="0"/>
                  <a:ea typeface="Chalkboard" charset="0"/>
                  <a:cs typeface="Chalkboard" charset="0"/>
                </a:rPr>
                <a:t>b </a:t>
              </a:r>
              <a:r>
                <a:rPr lang="en-US" dirty="0" smtClean="0">
                  <a:solidFill>
                    <a:srgbClr val="FF0000"/>
                  </a:solidFill>
                  <a:latin typeface="Calibri" pitchFamily="34" charset="0"/>
                  <a:ea typeface="Chalkboard" charset="0"/>
                  <a:cs typeface="Chalkboard" charset="0"/>
                  <a:sym typeface="Symbol"/>
                </a:rPr>
                <a:t> {0, 1}</a:t>
              </a:r>
              <a:endParaRPr lang="en-US" dirty="0" smtClean="0">
                <a:solidFill>
                  <a:srgbClr val="FF0000"/>
                </a:solidFill>
                <a:latin typeface="Calibri" pitchFamily="34" charset="0"/>
                <a:ea typeface="Chalkboard" charset="0"/>
                <a:cs typeface="Chalkboard" charset="0"/>
              </a:endParaRPr>
            </a:p>
          </p:txBody>
        </p:sp>
      </p:grpSp>
      <p:cxnSp>
        <p:nvCxnSpPr>
          <p:cNvPr id="61" name="Straight Connector 60"/>
          <p:cNvCxnSpPr/>
          <p:nvPr/>
        </p:nvCxnSpPr>
        <p:spPr>
          <a:xfrm>
            <a:off x="2483768" y="3114335"/>
            <a:ext cx="3385537" cy="0"/>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2" name="Text Box 7"/>
          <p:cNvSpPr txBox="1">
            <a:spLocks noChangeArrowheads="1"/>
          </p:cNvSpPr>
          <p:nvPr/>
        </p:nvSpPr>
        <p:spPr bwMode="auto">
          <a:xfrm>
            <a:off x="3385499" y="2780928"/>
            <a:ext cx="203666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c </a:t>
            </a:r>
            <a:r>
              <a:rPr lang="en-US" dirty="0" smtClean="0">
                <a:latin typeface="Calibri" pitchFamily="34" charset="0"/>
                <a:ea typeface="Chalkboard" charset="0"/>
                <a:cs typeface="Chalkboard" charset="0"/>
                <a:sym typeface="Symbol"/>
              </a:rPr>
              <a:t> </a:t>
            </a:r>
            <a:r>
              <a:rPr lang="en-US" dirty="0" err="1" smtClean="0">
                <a:latin typeface="Calibri" pitchFamily="34" charset="0"/>
                <a:ea typeface="Chalkboard" charset="0"/>
                <a:cs typeface="Chalkboard" charset="0"/>
                <a:sym typeface="Symbol"/>
              </a:rPr>
              <a:t>Enc</a:t>
            </a:r>
            <a:r>
              <a:rPr lang="en-US" baseline="-25000" dirty="0" err="1" smtClean="0">
                <a:latin typeface="Calibri" pitchFamily="34" charset="0"/>
                <a:ea typeface="Chalkboard" charset="0"/>
                <a:cs typeface="Chalkboard" charset="0"/>
                <a:sym typeface="Symbol"/>
              </a:rPr>
              <a:t>k</a:t>
            </a:r>
            <a:r>
              <a:rPr lang="en-US" dirty="0" smtClean="0">
                <a:latin typeface="Calibri" pitchFamily="34" charset="0"/>
                <a:ea typeface="Chalkboard" charset="0"/>
                <a:cs typeface="Chalkboard" charset="0"/>
                <a:sym typeface="Symbol"/>
              </a:rPr>
              <a:t>(</a:t>
            </a:r>
            <a:r>
              <a:rPr lang="en-US" dirty="0" err="1" smtClean="0">
                <a:latin typeface="Calibri" pitchFamily="34" charset="0"/>
                <a:ea typeface="Chalkboard" charset="0"/>
                <a:cs typeface="Chalkboard" charset="0"/>
                <a:sym typeface="Symbol"/>
              </a:rPr>
              <a:t>m</a:t>
            </a:r>
            <a:r>
              <a:rPr lang="en-US" baseline="-25000" dirty="0" err="1" smtClean="0">
                <a:latin typeface="Calibri" pitchFamily="34" charset="0"/>
                <a:ea typeface="Chalkboard" charset="0"/>
                <a:cs typeface="Chalkboard" charset="0"/>
                <a:sym typeface="Symbol"/>
              </a:rPr>
              <a:t>b</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grpSp>
        <p:nvGrpSpPr>
          <p:cNvPr id="10" name="Group 71"/>
          <p:cNvGrpSpPr/>
          <p:nvPr/>
        </p:nvGrpSpPr>
        <p:grpSpPr>
          <a:xfrm>
            <a:off x="2339752" y="3339280"/>
            <a:ext cx="3590916" cy="408530"/>
            <a:chOff x="2285358" y="1772816"/>
            <a:chExt cx="3590916" cy="408530"/>
          </a:xfrm>
        </p:grpSpPr>
        <p:cxnSp>
          <p:nvCxnSpPr>
            <p:cNvPr id="75" name="Straight Arrow Connector 74"/>
            <p:cNvCxnSpPr/>
            <p:nvPr/>
          </p:nvCxnSpPr>
          <p:spPr>
            <a:xfrm>
              <a:off x="5292080" y="1981291"/>
              <a:ext cx="584194"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nvGrpSpPr>
            <p:cNvPr id="11" name="Group 72"/>
            <p:cNvGrpSpPr/>
            <p:nvPr/>
          </p:nvGrpSpPr>
          <p:grpSpPr>
            <a:xfrm>
              <a:off x="2873314" y="1772816"/>
              <a:ext cx="2418766" cy="408530"/>
              <a:chOff x="2665097" y="1772816"/>
              <a:chExt cx="2418766" cy="408530"/>
            </a:xfrm>
          </p:grpSpPr>
          <p:sp>
            <p:nvSpPr>
              <p:cNvPr id="77" name="Rectangle 76"/>
              <p:cNvSpPr/>
              <p:nvPr/>
            </p:nvSpPr>
            <p:spPr>
              <a:xfrm>
                <a:off x="2665097" y="1772816"/>
                <a:ext cx="2418766" cy="377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itchFamily="34" charset="0"/>
                  <a:ea typeface="Chalkboard" charset="0"/>
                  <a:cs typeface="Chalkboard" charset="0"/>
                </a:endParaRPr>
              </a:p>
            </p:txBody>
          </p:sp>
          <p:sp>
            <p:nvSpPr>
              <p:cNvPr id="78" name="Text Box 7"/>
              <p:cNvSpPr txBox="1">
                <a:spLocks noChangeArrowheads="1"/>
              </p:cNvSpPr>
              <p:nvPr/>
            </p:nvSpPr>
            <p:spPr bwMode="auto">
              <a:xfrm>
                <a:off x="2665097" y="1812014"/>
                <a:ext cx="2418765"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Post-challenge Training </a:t>
                </a:r>
                <a:endParaRPr lang="en-US" dirty="0" smtClean="0">
                  <a:solidFill>
                    <a:srgbClr val="0000FF"/>
                  </a:solidFill>
                  <a:latin typeface="Calibri" pitchFamily="34" charset="0"/>
                  <a:ea typeface="Chalkboard" charset="0"/>
                  <a:cs typeface="Chalkboard" charset="0"/>
                </a:endParaRPr>
              </a:p>
            </p:txBody>
          </p:sp>
        </p:grpSp>
        <p:cxnSp>
          <p:nvCxnSpPr>
            <p:cNvPr id="76" name="Straight Arrow Connector 75"/>
            <p:cNvCxnSpPr/>
            <p:nvPr/>
          </p:nvCxnSpPr>
          <p:spPr>
            <a:xfrm flipV="1">
              <a:off x="2285358" y="1988840"/>
              <a:ext cx="558450" cy="3774"/>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82" name="Straight Connector 81"/>
          <p:cNvCxnSpPr/>
          <p:nvPr/>
        </p:nvCxnSpPr>
        <p:spPr>
          <a:xfrm>
            <a:off x="2554615" y="4117515"/>
            <a:ext cx="3385537" cy="0"/>
          </a:xfrm>
          <a:prstGeom prst="line">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3" name="Text Box 7"/>
          <p:cNvSpPr txBox="1">
            <a:spLocks noChangeArrowheads="1"/>
          </p:cNvSpPr>
          <p:nvPr/>
        </p:nvSpPr>
        <p:spPr bwMode="auto">
          <a:xfrm>
            <a:off x="3711858" y="3810526"/>
            <a:ext cx="203666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b’ </a:t>
            </a:r>
            <a:r>
              <a:rPr lang="en-US" dirty="0" smtClean="0">
                <a:latin typeface="Calibri" pitchFamily="34" charset="0"/>
                <a:ea typeface="Chalkboard" charset="0"/>
                <a:cs typeface="Chalkboard" charset="0"/>
                <a:sym typeface="Symbol"/>
              </a:rPr>
              <a:t> {0, 1}</a:t>
            </a:r>
            <a:endParaRPr lang="en-US" dirty="0" smtClean="0">
              <a:solidFill>
                <a:srgbClr val="0000FF"/>
              </a:solidFill>
              <a:latin typeface="Calibri" pitchFamily="34" charset="0"/>
              <a:ea typeface="Chalkboard" charset="0"/>
              <a:cs typeface="Chalkboard" charset="0"/>
            </a:endParaRPr>
          </a:p>
        </p:txBody>
      </p:sp>
      <p:sp>
        <p:nvSpPr>
          <p:cNvPr id="84" name="Text Box 7"/>
          <p:cNvSpPr txBox="1">
            <a:spLocks noChangeArrowheads="1"/>
          </p:cNvSpPr>
          <p:nvPr/>
        </p:nvSpPr>
        <p:spPr bwMode="auto">
          <a:xfrm>
            <a:off x="3511624" y="4223417"/>
            <a:ext cx="172470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Game Output</a:t>
            </a:r>
            <a:endParaRPr lang="en-US" dirty="0" smtClean="0">
              <a:solidFill>
                <a:srgbClr val="0000FF"/>
              </a:solidFill>
              <a:latin typeface="Calibri" pitchFamily="34" charset="0"/>
              <a:ea typeface="Chalkboard" charset="0"/>
              <a:cs typeface="Chalkboard" charset="0"/>
            </a:endParaRPr>
          </a:p>
        </p:txBody>
      </p:sp>
      <p:grpSp>
        <p:nvGrpSpPr>
          <p:cNvPr id="13" name="Group 66"/>
          <p:cNvGrpSpPr/>
          <p:nvPr/>
        </p:nvGrpSpPr>
        <p:grpSpPr>
          <a:xfrm>
            <a:off x="2539516" y="4205699"/>
            <a:ext cx="1213683" cy="495384"/>
            <a:chOff x="7452320" y="1516814"/>
            <a:chExt cx="1368152" cy="904074"/>
          </a:xfrm>
        </p:grpSpPr>
        <p:cxnSp>
          <p:nvCxnSpPr>
            <p:cNvPr id="86" name="Straight Connector 85"/>
            <p:cNvCxnSpPr/>
            <p:nvPr/>
          </p:nvCxnSpPr>
          <p:spPr>
            <a:xfrm flipV="1">
              <a:off x="7452320" y="2060848"/>
              <a:ext cx="864096" cy="360040"/>
            </a:xfrm>
            <a:prstGeom prst="line">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7" name="Text Box 7"/>
            <p:cNvSpPr txBox="1">
              <a:spLocks noChangeArrowheads="1"/>
            </p:cNvSpPr>
            <p:nvPr/>
          </p:nvSpPr>
          <p:spPr bwMode="auto">
            <a:xfrm rot="20725378">
              <a:off x="7460704" y="1516814"/>
              <a:ext cx="1359768" cy="674029"/>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FF0000"/>
                  </a:solidFill>
                  <a:latin typeface="Calibri" pitchFamily="34" charset="0"/>
                  <a:ea typeface="Chalkboard" charset="0"/>
                  <a:cs typeface="Chalkboard" charset="0"/>
                </a:rPr>
                <a:t>b </a:t>
              </a:r>
              <a:r>
                <a:rPr lang="en-US" dirty="0" smtClean="0">
                  <a:solidFill>
                    <a:srgbClr val="FF0000"/>
                  </a:solidFill>
                  <a:latin typeface="Calibri" pitchFamily="34" charset="0"/>
                  <a:ea typeface="Chalkboard" charset="0"/>
                  <a:cs typeface="Chalkboard" charset="0"/>
                  <a:sym typeface="Symbol"/>
                </a:rPr>
                <a:t>= b’</a:t>
              </a:r>
              <a:endParaRPr lang="en-US" dirty="0" smtClean="0">
                <a:solidFill>
                  <a:srgbClr val="FF0000"/>
                </a:solidFill>
                <a:latin typeface="Calibri" pitchFamily="34" charset="0"/>
                <a:ea typeface="Chalkboard" charset="0"/>
                <a:cs typeface="Chalkboard" charset="0"/>
              </a:endParaRPr>
            </a:p>
          </p:txBody>
        </p:sp>
      </p:grpSp>
      <p:sp>
        <p:nvSpPr>
          <p:cNvPr id="88" name="Text Box 7"/>
          <p:cNvSpPr txBox="1">
            <a:spLocks noChangeArrowheads="1"/>
          </p:cNvSpPr>
          <p:nvPr/>
        </p:nvSpPr>
        <p:spPr bwMode="auto">
          <a:xfrm>
            <a:off x="755576" y="4633979"/>
            <a:ext cx="210797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1 --- attacker won</a:t>
            </a:r>
            <a:endParaRPr lang="en-US" dirty="0" smtClean="0">
              <a:solidFill>
                <a:srgbClr val="0000FF"/>
              </a:solidFill>
              <a:latin typeface="Calibri" pitchFamily="34" charset="0"/>
              <a:ea typeface="Chalkboard" charset="0"/>
              <a:cs typeface="Chalkboard" charset="0"/>
            </a:endParaRPr>
          </a:p>
        </p:txBody>
      </p:sp>
      <p:grpSp>
        <p:nvGrpSpPr>
          <p:cNvPr id="14" name="Group 70"/>
          <p:cNvGrpSpPr/>
          <p:nvPr/>
        </p:nvGrpSpPr>
        <p:grpSpPr>
          <a:xfrm>
            <a:off x="4903004" y="4407859"/>
            <a:ext cx="1343522" cy="369332"/>
            <a:chOff x="6948264" y="1733361"/>
            <a:chExt cx="1514516" cy="674031"/>
          </a:xfrm>
        </p:grpSpPr>
        <p:cxnSp>
          <p:nvCxnSpPr>
            <p:cNvPr id="90" name="Straight Connector 89"/>
            <p:cNvCxnSpPr/>
            <p:nvPr/>
          </p:nvCxnSpPr>
          <p:spPr>
            <a:xfrm flipH="1" flipV="1">
              <a:off x="6948264" y="1867000"/>
              <a:ext cx="864096" cy="432047"/>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1" name="Text Box 7"/>
            <p:cNvSpPr txBox="1">
              <a:spLocks noChangeArrowheads="1"/>
            </p:cNvSpPr>
            <p:nvPr/>
          </p:nvSpPr>
          <p:spPr bwMode="auto">
            <a:xfrm rot="963375">
              <a:off x="7103012" y="1733361"/>
              <a:ext cx="1359768" cy="674031"/>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0000FF"/>
                  </a:solidFill>
                  <a:latin typeface="Calibri" pitchFamily="34" charset="0"/>
                  <a:ea typeface="Chalkboard" charset="0"/>
                  <a:cs typeface="Chalkboard" charset="0"/>
                </a:rPr>
                <a:t>b </a:t>
              </a:r>
              <a:r>
                <a:rPr lang="en-US" dirty="0" smtClean="0">
                  <a:solidFill>
                    <a:srgbClr val="0000FF"/>
                  </a:solidFill>
                  <a:latin typeface="Calibri" pitchFamily="34" charset="0"/>
                  <a:ea typeface="Chalkboard" charset="0"/>
                  <a:cs typeface="Chalkboard" charset="0"/>
                  <a:sym typeface="Symbol"/>
                </a:rPr>
                <a:t> b’</a:t>
              </a:r>
              <a:endParaRPr lang="en-US" dirty="0" smtClean="0">
                <a:solidFill>
                  <a:srgbClr val="0000FF"/>
                </a:solidFill>
                <a:latin typeface="Calibri" pitchFamily="34" charset="0"/>
                <a:ea typeface="Chalkboard" charset="0"/>
                <a:cs typeface="Chalkboard" charset="0"/>
              </a:endParaRPr>
            </a:p>
          </p:txBody>
        </p:sp>
      </p:grpSp>
      <p:sp>
        <p:nvSpPr>
          <p:cNvPr id="92" name="Text Box 7"/>
          <p:cNvSpPr txBox="1">
            <a:spLocks noChangeArrowheads="1"/>
          </p:cNvSpPr>
          <p:nvPr/>
        </p:nvSpPr>
        <p:spPr bwMode="auto">
          <a:xfrm>
            <a:off x="5652120" y="4561971"/>
            <a:ext cx="210797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0 --- attacker lost</a:t>
            </a:r>
            <a:endParaRPr lang="en-US" dirty="0" smtClean="0">
              <a:solidFill>
                <a:srgbClr val="0000FF"/>
              </a:solidFill>
              <a:latin typeface="Calibri" pitchFamily="34" charset="0"/>
              <a:ea typeface="Chalkboard" charset="0"/>
              <a:cs typeface="Chalkboard" charset="0"/>
            </a:endParaRPr>
          </a:p>
        </p:txBody>
      </p:sp>
      <p:grpSp>
        <p:nvGrpSpPr>
          <p:cNvPr id="15" name="Group 62"/>
          <p:cNvGrpSpPr/>
          <p:nvPr/>
        </p:nvGrpSpPr>
        <p:grpSpPr>
          <a:xfrm>
            <a:off x="1196008" y="5691446"/>
            <a:ext cx="3808040" cy="1085636"/>
            <a:chOff x="1196008" y="8643774"/>
            <a:chExt cx="3808040" cy="1085636"/>
          </a:xfrm>
        </p:grpSpPr>
        <p:sp>
          <p:nvSpPr>
            <p:cNvPr id="64" name="Text Box 7"/>
            <p:cNvSpPr txBox="1">
              <a:spLocks noChangeArrowheads="1"/>
            </p:cNvSpPr>
            <p:nvPr/>
          </p:nvSpPr>
          <p:spPr bwMode="auto">
            <a:xfrm>
              <a:off x="3635896" y="8852247"/>
              <a:ext cx="1368152" cy="877163"/>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sym typeface="Symbol"/>
                </a:rPr>
                <a:t>½</a:t>
              </a:r>
              <a:r>
                <a:rPr lang="en-US" dirty="0" smtClean="0">
                  <a:latin typeface="Calibri" pitchFamily="34" charset="0"/>
                  <a:ea typeface="Chalkboard" charset="0"/>
                  <a:cs typeface="Chalkboard" charset="0"/>
                  <a:sym typeface="Symbol"/>
                </a:rPr>
                <a:t> + </a:t>
              </a:r>
              <a:r>
                <a:rPr lang="en-US" dirty="0" err="1" smtClean="0">
                  <a:latin typeface="Calibri" pitchFamily="34" charset="0"/>
                  <a:ea typeface="Chalkboard" charset="0"/>
                  <a:cs typeface="Chalkboard" charset="0"/>
                  <a:sym typeface="Symbol"/>
                </a:rPr>
                <a:t>negl</a:t>
              </a:r>
              <a:r>
                <a:rPr lang="en-US" dirty="0" smtClean="0">
                  <a:latin typeface="Calibri" pitchFamily="34" charset="0"/>
                  <a:ea typeface="Chalkboard" charset="0"/>
                  <a:cs typeface="Chalkboard" charset="0"/>
                  <a:sym typeface="Symbol"/>
                </a:rPr>
                <a:t>(n)</a:t>
              </a:r>
            </a:p>
            <a:p>
              <a:pPr marL="457200" indent="-457200">
                <a:spcBef>
                  <a:spcPct val="50000"/>
                </a:spcBef>
              </a:pPr>
              <a:endParaRPr lang="en-US" dirty="0" smtClean="0">
                <a:solidFill>
                  <a:srgbClr val="0000FF"/>
                </a:solidFill>
                <a:latin typeface="Calibri" pitchFamily="34" charset="0"/>
                <a:ea typeface="Chalkboard" charset="0"/>
                <a:cs typeface="Chalkboard" charset="0"/>
              </a:endParaRPr>
            </a:p>
          </p:txBody>
        </p:sp>
        <p:grpSp>
          <p:nvGrpSpPr>
            <p:cNvPr id="16" name="Group 83"/>
            <p:cNvGrpSpPr/>
            <p:nvPr/>
          </p:nvGrpSpPr>
          <p:grpSpPr>
            <a:xfrm>
              <a:off x="1196008" y="8643774"/>
              <a:ext cx="2799928" cy="822866"/>
              <a:chOff x="5588496" y="5013176"/>
              <a:chExt cx="2799928" cy="822866"/>
            </a:xfrm>
          </p:grpSpPr>
          <p:grpSp>
            <p:nvGrpSpPr>
              <p:cNvPr id="17" name="Group 81"/>
              <p:cNvGrpSpPr/>
              <p:nvPr/>
            </p:nvGrpSpPr>
            <p:grpSpPr>
              <a:xfrm>
                <a:off x="5588496" y="5013176"/>
                <a:ext cx="2143472" cy="822866"/>
                <a:chOff x="5588496" y="4869160"/>
                <a:chExt cx="2143472" cy="822866"/>
              </a:xfrm>
            </p:grpSpPr>
            <p:sp>
              <p:nvSpPr>
                <p:cNvPr id="68" name="Text Box 7"/>
                <p:cNvSpPr txBox="1">
                  <a:spLocks noChangeArrowheads="1"/>
                </p:cNvSpPr>
                <p:nvPr/>
              </p:nvSpPr>
              <p:spPr bwMode="auto">
                <a:xfrm>
                  <a:off x="5588496" y="5055567"/>
                  <a:ext cx="56768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Pr</a:t>
                  </a:r>
                  <a:endParaRPr lang="en-US" dirty="0" smtClean="0">
                    <a:solidFill>
                      <a:srgbClr val="0000FF"/>
                    </a:solidFill>
                    <a:latin typeface="Calibri" pitchFamily="34" charset="0"/>
                    <a:ea typeface="Chalkboard" charset="0"/>
                    <a:cs typeface="Chalkboard" charset="0"/>
                  </a:endParaRPr>
                </a:p>
              </p:txBody>
            </p:sp>
            <p:grpSp>
              <p:nvGrpSpPr>
                <p:cNvPr id="18" name="Group 80"/>
                <p:cNvGrpSpPr/>
                <p:nvPr/>
              </p:nvGrpSpPr>
              <p:grpSpPr>
                <a:xfrm>
                  <a:off x="5940152" y="4869160"/>
                  <a:ext cx="1791816" cy="822866"/>
                  <a:chOff x="5940152" y="4869160"/>
                  <a:chExt cx="1791816" cy="822866"/>
                </a:xfrm>
              </p:grpSpPr>
              <p:grpSp>
                <p:nvGrpSpPr>
                  <p:cNvPr id="19" name="Group 54"/>
                  <p:cNvGrpSpPr/>
                  <p:nvPr/>
                </p:nvGrpSpPr>
                <p:grpSpPr>
                  <a:xfrm>
                    <a:off x="5948536" y="4869160"/>
                    <a:ext cx="1503784" cy="822866"/>
                    <a:chOff x="700336" y="5013176"/>
                    <a:chExt cx="1503784" cy="822866"/>
                  </a:xfrm>
                </p:grpSpPr>
                <p:sp>
                  <p:nvSpPr>
                    <p:cNvPr id="94" name="Text Box 7"/>
                    <p:cNvSpPr txBox="1">
                      <a:spLocks noChangeArrowheads="1"/>
                    </p:cNvSpPr>
                    <p:nvPr/>
                  </p:nvSpPr>
                  <p:spPr bwMode="auto">
                    <a:xfrm>
                      <a:off x="700336" y="5229200"/>
                      <a:ext cx="1503784"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PrivK</a:t>
                      </a:r>
                      <a:r>
                        <a:rPr lang="en-US" dirty="0" smtClean="0">
                          <a:latin typeface="Calibri" pitchFamily="34" charset="0"/>
                          <a:ea typeface="Chalkboard" charset="0"/>
                          <a:cs typeface="Chalkboard" charset="0"/>
                        </a:rPr>
                        <a:t>     (n)</a:t>
                      </a:r>
                      <a:endParaRPr lang="en-US" dirty="0" smtClean="0">
                        <a:solidFill>
                          <a:srgbClr val="0000FF"/>
                        </a:solidFill>
                        <a:latin typeface="Calibri" pitchFamily="34" charset="0"/>
                        <a:ea typeface="Chalkboard" charset="0"/>
                        <a:cs typeface="Chalkboard" charset="0"/>
                      </a:endParaRPr>
                    </a:p>
                  </p:txBody>
                </p:sp>
                <p:sp>
                  <p:nvSpPr>
                    <p:cNvPr id="95" name="Text Box 7"/>
                    <p:cNvSpPr txBox="1">
                      <a:spLocks noChangeArrowheads="1"/>
                    </p:cNvSpPr>
                    <p:nvPr/>
                  </p:nvSpPr>
                  <p:spPr bwMode="auto">
                    <a:xfrm>
                      <a:off x="1051992" y="546671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A, </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sp>
                  <p:nvSpPr>
                    <p:cNvPr id="96" name="Text Box 7"/>
                    <p:cNvSpPr txBox="1">
                      <a:spLocks noChangeArrowheads="1"/>
                    </p:cNvSpPr>
                    <p:nvPr/>
                  </p:nvSpPr>
                  <p:spPr bwMode="auto">
                    <a:xfrm>
                      <a:off x="1124000" y="5013176"/>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cca</a:t>
                      </a:r>
                      <a:endParaRPr lang="en-US" dirty="0" smtClean="0">
                        <a:solidFill>
                          <a:srgbClr val="0000FF"/>
                        </a:solidFill>
                        <a:latin typeface="Calibri" pitchFamily="34" charset="0"/>
                        <a:ea typeface="Chalkboard" charset="0"/>
                        <a:cs typeface="Chalkboard" charset="0"/>
                      </a:endParaRPr>
                    </a:p>
                  </p:txBody>
                </p:sp>
              </p:grpSp>
              <p:sp>
                <p:nvSpPr>
                  <p:cNvPr id="71" name="Text Box 7"/>
                  <p:cNvSpPr txBox="1">
                    <a:spLocks noChangeArrowheads="1"/>
                  </p:cNvSpPr>
                  <p:nvPr/>
                </p:nvSpPr>
                <p:spPr bwMode="auto">
                  <a:xfrm>
                    <a:off x="7164288" y="5085184"/>
                    <a:ext cx="56768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 1</a:t>
                    </a:r>
                    <a:endParaRPr lang="en-US" dirty="0" smtClean="0">
                      <a:solidFill>
                        <a:srgbClr val="0000FF"/>
                      </a:solidFill>
                      <a:latin typeface="Calibri" pitchFamily="34" charset="0"/>
                      <a:ea typeface="Chalkboard" charset="0"/>
                      <a:cs typeface="Chalkboard" charset="0"/>
                    </a:endParaRPr>
                  </a:p>
                </p:txBody>
              </p:sp>
              <p:sp>
                <p:nvSpPr>
                  <p:cNvPr id="93" name="Double Bracket 92"/>
                  <p:cNvSpPr/>
                  <p:nvPr/>
                </p:nvSpPr>
                <p:spPr>
                  <a:xfrm>
                    <a:off x="5940152" y="4869160"/>
                    <a:ext cx="1728192" cy="792088"/>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000">
                      <a:latin typeface="Calibri" pitchFamily="34" charset="0"/>
                      <a:ea typeface="Chalkboard" charset="0"/>
                      <a:cs typeface="Chalkboard" charset="0"/>
                    </a:endParaRPr>
                  </a:p>
                </p:txBody>
              </p:sp>
            </p:grpSp>
          </p:grpSp>
          <p:sp>
            <p:nvSpPr>
              <p:cNvPr id="67" name="Text Box 7"/>
              <p:cNvSpPr txBox="1">
                <a:spLocks noChangeArrowheads="1"/>
              </p:cNvSpPr>
              <p:nvPr/>
            </p:nvSpPr>
            <p:spPr bwMode="auto">
              <a:xfrm>
                <a:off x="7820744" y="5261138"/>
                <a:ext cx="56768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grpSp>
      </p:grpSp>
      <p:sp>
        <p:nvSpPr>
          <p:cNvPr id="97" name="Text Box 7"/>
          <p:cNvSpPr txBox="1">
            <a:spLocks noChangeArrowheads="1"/>
          </p:cNvSpPr>
          <p:nvPr/>
        </p:nvSpPr>
        <p:spPr bwMode="auto">
          <a:xfrm>
            <a:off x="107504" y="5259398"/>
            <a:ext cx="9001000" cy="369332"/>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 is </a:t>
            </a:r>
            <a:r>
              <a:rPr lang="en-US" dirty="0" smtClean="0">
                <a:solidFill>
                  <a:srgbClr val="FF0000"/>
                </a:solidFill>
                <a:latin typeface="Calibri" pitchFamily="34" charset="0"/>
                <a:ea typeface="Chalkboard" charset="0"/>
                <a:cs typeface="Chalkboard" charset="0"/>
                <a:sym typeface="Symbol"/>
              </a:rPr>
              <a:t>CCA-secure</a:t>
            </a:r>
            <a:r>
              <a:rPr lang="en-US" dirty="0" smtClean="0">
                <a:latin typeface="Calibri" pitchFamily="34" charset="0"/>
                <a:ea typeface="Chalkboard" charset="0"/>
                <a:cs typeface="Chalkboard" charset="0"/>
                <a:sym typeface="Symbol"/>
              </a:rPr>
              <a:t> if for every PPT A, there is a negligible function </a:t>
            </a:r>
            <a:r>
              <a:rPr lang="en-US" dirty="0" err="1" smtClean="0">
                <a:latin typeface="Calibri" pitchFamily="34" charset="0"/>
                <a:ea typeface="Chalkboard" charset="0"/>
                <a:cs typeface="Chalkboard" charset="0"/>
                <a:sym typeface="Symbol"/>
              </a:rPr>
              <a:t>negl</a:t>
            </a:r>
            <a:r>
              <a:rPr lang="en-US" dirty="0" smtClean="0">
                <a:latin typeface="Calibri" pitchFamily="34" charset="0"/>
                <a:ea typeface="Chalkboard" charset="0"/>
                <a:cs typeface="Chalkboard" charset="0"/>
                <a:sym typeface="Symbol"/>
              </a:rPr>
              <a:t>, such that:</a:t>
            </a:r>
            <a:endParaRPr lang="en-US" dirty="0" smtClean="0">
              <a:solidFill>
                <a:srgbClr val="0000FF"/>
              </a:solidFill>
              <a:latin typeface="Calibri" pitchFamily="34" charset="0"/>
              <a:ea typeface="Chalkboard" charset="0"/>
              <a:cs typeface="Chalkboard" charset="0"/>
            </a:endParaRPr>
          </a:p>
        </p:txBody>
      </p:sp>
      <p:cxnSp>
        <p:nvCxnSpPr>
          <p:cNvPr id="69" name="Straight Connector 68"/>
          <p:cNvCxnSpPr/>
          <p:nvPr/>
        </p:nvCxnSpPr>
        <p:spPr>
          <a:xfrm>
            <a:off x="0" y="1268760"/>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0" y="4941168"/>
            <a:ext cx="9180512"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日期占位符 1"/>
          <p:cNvSpPr>
            <a:spLocks noGrp="1"/>
          </p:cNvSpPr>
          <p:nvPr>
            <p:ph type="dt" sz="half" idx="10"/>
          </p:nvPr>
        </p:nvSpPr>
        <p:spPr/>
        <p:txBody>
          <a:bodyPr/>
          <a:lstStyle/>
          <a:p>
            <a:pPr>
              <a:defRPr/>
            </a:pPr>
            <a:r>
              <a:rPr lang="en-US" altLang="zh-CN" smtClean="0"/>
              <a:t>Thur, 11/10/2018</a:t>
            </a:r>
            <a:endParaRPr lang="en-US" dirty="0"/>
          </a:p>
        </p:txBody>
      </p:sp>
      <p:sp>
        <p:nvSpPr>
          <p:cNvPr id="8" name="页脚占位符 7"/>
          <p:cNvSpPr>
            <a:spLocks noGrp="1"/>
          </p:cNvSpPr>
          <p:nvPr>
            <p:ph type="ftr" sz="quarter" idx="11"/>
          </p:nvPr>
        </p:nvSpPr>
        <p:spPr/>
        <p:txBody>
          <a:bodyPr/>
          <a:lstStyle/>
          <a:p>
            <a:pPr>
              <a:defRPr/>
            </a:pPr>
            <a:r>
              <a:rPr lang="en-US" smtClean="0"/>
              <a:t>S8101034Q-Modern Cryptography-Lect9</a:t>
            </a:r>
            <a:endParaRPr lang="en-US" dirty="0"/>
          </a:p>
        </p:txBody>
      </p:sp>
      <p:sp>
        <p:nvSpPr>
          <p:cNvPr id="21" name="灯片编号占位符 20"/>
          <p:cNvSpPr>
            <a:spLocks noGrp="1"/>
          </p:cNvSpPr>
          <p:nvPr>
            <p:ph type="sldNum" sz="quarter" idx="12"/>
          </p:nvPr>
        </p:nvSpPr>
        <p:spPr/>
        <p:txBody>
          <a:bodyPr/>
          <a:lstStyle/>
          <a:p>
            <a:pPr>
              <a:defRPr/>
            </a:pPr>
            <a:fld id="{A210B1BB-E12E-441C-BC6A-ECF78AA782CB}" type="slidenum">
              <a:rPr lang="en-US" smtClean="0"/>
              <a:pPr>
                <a:defRPr/>
              </a:pPr>
              <a:t>21</a:t>
            </a:fld>
            <a:endParaRPr lang="en-US" dirty="0"/>
          </a:p>
        </p:txBody>
      </p:sp>
    </p:spTree>
    <p:extLst>
      <p:ext uri="{BB962C8B-B14F-4D97-AF65-F5344CB8AC3E}">
        <p14:creationId xmlns:p14="http://schemas.microsoft.com/office/powerpoint/2010/main" val="78868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467544" y="8620"/>
            <a:ext cx="8496944" cy="468052"/>
          </a:xfrm>
          <a:prstGeom prst="rect">
            <a:avLst/>
          </a:prstGeom>
        </p:spPr>
        <p:txBody>
          <a:bodyPr/>
          <a:lstStyle/>
          <a:p>
            <a:pPr algn="ctr">
              <a:defRPr/>
            </a:pPr>
            <a:r>
              <a:rPr lang="en-US" sz="3200" kern="0" dirty="0" smtClean="0">
                <a:solidFill>
                  <a:srgbClr val="009900"/>
                </a:solidFill>
                <a:latin typeface="Calibri" pitchFamily="34" charset="0"/>
                <a:ea typeface="Chalkboard" charset="0"/>
                <a:cs typeface="Chalkboard" charset="0"/>
              </a:rPr>
              <a:t>CCA Security for Multiple Encryptions</a:t>
            </a:r>
            <a:endParaRPr lang="en-US" sz="3200" kern="0" dirty="0">
              <a:solidFill>
                <a:srgbClr val="009900"/>
              </a:solidFill>
              <a:latin typeface="Calibri" pitchFamily="34" charset="0"/>
              <a:ea typeface="Chalkboard" charset="0"/>
              <a:cs typeface="Chalkboard" charset="0"/>
            </a:endParaRPr>
          </a:p>
        </p:txBody>
      </p:sp>
      <p:pic>
        <p:nvPicPr>
          <p:cNvPr id="1026" name="Picture 2"/>
          <p:cNvPicPr>
            <a:picLocks noChangeAspect="1" noChangeArrowheads="1"/>
          </p:cNvPicPr>
          <p:nvPr/>
        </p:nvPicPr>
        <p:blipFill>
          <a:blip r:embed="rId3" cstate="print"/>
          <a:srcRect/>
          <a:stretch>
            <a:fillRect/>
          </a:stretch>
        </p:blipFill>
        <p:spPr bwMode="auto">
          <a:xfrm>
            <a:off x="5796136" y="2325672"/>
            <a:ext cx="1742830" cy="1052806"/>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608778" y="2649831"/>
            <a:ext cx="1514272" cy="872663"/>
          </a:xfrm>
          <a:prstGeom prst="rect">
            <a:avLst/>
          </a:prstGeom>
          <a:noFill/>
          <a:ln w="9525">
            <a:noFill/>
            <a:miter lim="800000"/>
            <a:headEnd/>
            <a:tailEnd/>
          </a:ln>
        </p:spPr>
      </p:pic>
      <p:sp>
        <p:nvSpPr>
          <p:cNvPr id="30" name="Text Box 7"/>
          <p:cNvSpPr txBox="1">
            <a:spLocks noChangeArrowheads="1"/>
          </p:cNvSpPr>
          <p:nvPr/>
        </p:nvSpPr>
        <p:spPr bwMode="auto">
          <a:xfrm>
            <a:off x="4250287" y="807676"/>
            <a:ext cx="3130025"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 = </a:t>
            </a:r>
            <a:r>
              <a:rPr lang="en-US" dirty="0" smtClean="0">
                <a:latin typeface="Calibri" pitchFamily="34" charset="0"/>
                <a:ea typeface="Chalkboard" charset="0"/>
                <a:cs typeface="Chalkboard" charset="0"/>
              </a:rPr>
              <a:t>(Gen, Enc, Dec), </a:t>
            </a:r>
            <a:r>
              <a:rPr lang="en-US" dirty="0" smtClean="0">
                <a:latin typeface="Brush Script MT" pitchFamily="66" charset="0"/>
                <a:ea typeface="Brush Script MT" charset="0"/>
                <a:cs typeface="Brush Script MT" charset="0"/>
              </a:rPr>
              <a:t>M</a:t>
            </a:r>
            <a:r>
              <a:rPr lang="en-US" dirty="0" smtClean="0">
                <a:latin typeface="Brush Script MT" pitchFamily="66" charset="0"/>
                <a:ea typeface="Chalkboard" charset="0"/>
                <a:cs typeface="Chalkboard" charset="0"/>
              </a:rPr>
              <a:t> </a:t>
            </a:r>
            <a:r>
              <a:rPr lang="en-US" dirty="0" smtClean="0">
                <a:latin typeface="Calibri" pitchFamily="34" charset="0"/>
                <a:ea typeface="Chalkboard" charset="0"/>
                <a:cs typeface="Chalkboard" charset="0"/>
              </a:rPr>
              <a:t>      </a:t>
            </a:r>
            <a:endParaRPr lang="en-US" dirty="0" smtClean="0">
              <a:solidFill>
                <a:srgbClr val="0000FF"/>
              </a:solidFill>
              <a:latin typeface="Calibri" pitchFamily="34" charset="0"/>
              <a:ea typeface="Chalkboard" charset="0"/>
              <a:cs typeface="Chalkboard" charset="0"/>
            </a:endParaRPr>
          </a:p>
        </p:txBody>
      </p:sp>
      <p:sp>
        <p:nvSpPr>
          <p:cNvPr id="36" name="Text Box 7"/>
          <p:cNvSpPr txBox="1">
            <a:spLocks noChangeArrowheads="1"/>
          </p:cNvSpPr>
          <p:nvPr/>
        </p:nvSpPr>
        <p:spPr bwMode="auto">
          <a:xfrm>
            <a:off x="395536" y="3522494"/>
            <a:ext cx="15121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I can break </a:t>
            </a:r>
            <a:endParaRPr lang="en-US" dirty="0" smtClean="0">
              <a:solidFill>
                <a:srgbClr val="0000FF"/>
              </a:solidFill>
              <a:latin typeface="Calibri" pitchFamily="34" charset="0"/>
              <a:ea typeface="Chalkboard" charset="0"/>
              <a:cs typeface="Chalkboard" charset="0"/>
            </a:endParaRPr>
          </a:p>
        </p:txBody>
      </p:sp>
      <p:sp>
        <p:nvSpPr>
          <p:cNvPr id="37" name="Text Box 7"/>
          <p:cNvSpPr txBox="1">
            <a:spLocks noChangeArrowheads="1"/>
          </p:cNvSpPr>
          <p:nvPr/>
        </p:nvSpPr>
        <p:spPr bwMode="auto">
          <a:xfrm>
            <a:off x="6061640" y="3378478"/>
            <a:ext cx="166083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Let me verify</a:t>
            </a:r>
            <a:endParaRPr lang="en-US" dirty="0" smtClean="0">
              <a:solidFill>
                <a:srgbClr val="0000FF"/>
              </a:solidFill>
              <a:latin typeface="Calibri" pitchFamily="34" charset="0"/>
              <a:ea typeface="Chalkboard" charset="0"/>
              <a:cs typeface="Chalkboard" charset="0"/>
            </a:endParaRPr>
          </a:p>
        </p:txBody>
      </p:sp>
      <p:grpSp>
        <p:nvGrpSpPr>
          <p:cNvPr id="3" name="Group 48"/>
          <p:cNvGrpSpPr/>
          <p:nvPr/>
        </p:nvGrpSpPr>
        <p:grpSpPr>
          <a:xfrm>
            <a:off x="8037512" y="3335504"/>
            <a:ext cx="1070992" cy="369332"/>
            <a:chOff x="7514955" y="5223801"/>
            <a:chExt cx="1207300" cy="674030"/>
          </a:xfrm>
        </p:grpSpPr>
        <p:sp>
          <p:nvSpPr>
            <p:cNvPr id="47" name="Rectangle 46"/>
            <p:cNvSpPr/>
            <p:nvPr/>
          </p:nvSpPr>
          <p:spPr>
            <a:xfrm>
              <a:off x="7524328" y="5301208"/>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itchFamily="34" charset="0"/>
                <a:ea typeface="Chalkboard" charset="0"/>
                <a:cs typeface="Chalkboard" charset="0"/>
              </a:endParaRPr>
            </a:p>
          </p:txBody>
        </p:sp>
        <p:sp>
          <p:nvSpPr>
            <p:cNvPr id="48" name="Text Box 7"/>
            <p:cNvSpPr txBox="1">
              <a:spLocks noChangeArrowheads="1"/>
            </p:cNvSpPr>
            <p:nvPr/>
          </p:nvSpPr>
          <p:spPr bwMode="auto">
            <a:xfrm>
              <a:off x="7514955" y="5223801"/>
              <a:ext cx="1207300" cy="674030"/>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Gen(1</a:t>
              </a:r>
              <a:r>
                <a:rPr lang="en-US" baseline="30000" dirty="0" smtClean="0">
                  <a:latin typeface="Calibri" pitchFamily="34" charset="0"/>
                  <a:ea typeface="Chalkboard" charset="0"/>
                  <a:cs typeface="Chalkboard" charset="0"/>
                </a:rPr>
                <a:t>n</a:t>
              </a:r>
              <a:r>
                <a:rPr lang="en-US" dirty="0" smtClean="0">
                  <a:latin typeface="Calibri" pitchFamily="34" charset="0"/>
                  <a:ea typeface="Chalkboard" charset="0"/>
                  <a:cs typeface="Chalkboard" charset="0"/>
                </a:rPr>
                <a:t>)</a:t>
              </a:r>
              <a:endParaRPr lang="en-US" dirty="0" smtClean="0">
                <a:solidFill>
                  <a:srgbClr val="0000FF"/>
                </a:solidFill>
                <a:latin typeface="Calibri" pitchFamily="34" charset="0"/>
                <a:ea typeface="Chalkboard" charset="0"/>
                <a:cs typeface="Chalkboard" charset="0"/>
              </a:endParaRPr>
            </a:p>
          </p:txBody>
        </p:sp>
      </p:grpSp>
      <p:cxnSp>
        <p:nvCxnSpPr>
          <p:cNvPr id="50" name="Straight Connector 49"/>
          <p:cNvCxnSpPr/>
          <p:nvPr/>
        </p:nvCxnSpPr>
        <p:spPr>
          <a:xfrm flipH="1" flipV="1">
            <a:off x="7596336" y="3173736"/>
            <a:ext cx="301968" cy="305786"/>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 Box 7"/>
          <p:cNvSpPr txBox="1">
            <a:spLocks noChangeArrowheads="1"/>
          </p:cNvSpPr>
          <p:nvPr/>
        </p:nvSpPr>
        <p:spPr bwMode="auto">
          <a:xfrm rot="18882211">
            <a:off x="7762799" y="3031610"/>
            <a:ext cx="3832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grpSp>
        <p:nvGrpSpPr>
          <p:cNvPr id="4" name="Group 74"/>
          <p:cNvGrpSpPr/>
          <p:nvPr/>
        </p:nvGrpSpPr>
        <p:grpSpPr>
          <a:xfrm>
            <a:off x="1907704" y="548680"/>
            <a:ext cx="2232248" cy="894874"/>
            <a:chOff x="4868416" y="1463298"/>
            <a:chExt cx="2232248" cy="894874"/>
          </a:xfrm>
        </p:grpSpPr>
        <p:sp>
          <p:nvSpPr>
            <p:cNvPr id="57" name="Text Box 7"/>
            <p:cNvSpPr txBox="1">
              <a:spLocks noChangeArrowheads="1"/>
            </p:cNvSpPr>
            <p:nvPr/>
          </p:nvSpPr>
          <p:spPr bwMode="auto">
            <a:xfrm>
              <a:off x="4868416" y="1804754"/>
              <a:ext cx="223224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PrivK</a:t>
              </a:r>
              <a:r>
                <a:rPr lang="en-US" dirty="0" smtClean="0">
                  <a:latin typeface="Calibri" pitchFamily="34" charset="0"/>
                  <a:ea typeface="Chalkboard" charset="0"/>
                  <a:cs typeface="Chalkboard" charset="0"/>
                </a:rPr>
                <a:t>         (n)</a:t>
              </a:r>
              <a:endParaRPr lang="en-US" dirty="0" smtClean="0">
                <a:solidFill>
                  <a:srgbClr val="0000FF"/>
                </a:solidFill>
                <a:latin typeface="Calibri" pitchFamily="34" charset="0"/>
                <a:ea typeface="Chalkboard" charset="0"/>
                <a:cs typeface="Chalkboard" charset="0"/>
              </a:endParaRPr>
            </a:p>
          </p:txBody>
        </p:sp>
        <p:sp>
          <p:nvSpPr>
            <p:cNvPr id="59" name="Text Box 7"/>
            <p:cNvSpPr txBox="1">
              <a:spLocks noChangeArrowheads="1"/>
            </p:cNvSpPr>
            <p:nvPr/>
          </p:nvSpPr>
          <p:spPr bwMode="auto">
            <a:xfrm>
              <a:off x="5228456" y="198884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A, </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sp>
          <p:nvSpPr>
            <p:cNvPr id="74" name="Text Box 7"/>
            <p:cNvSpPr txBox="1">
              <a:spLocks noChangeArrowheads="1"/>
            </p:cNvSpPr>
            <p:nvPr/>
          </p:nvSpPr>
          <p:spPr bwMode="auto">
            <a:xfrm>
              <a:off x="5056312" y="1463298"/>
              <a:ext cx="1180256"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cca-mult</a:t>
              </a:r>
              <a:endParaRPr lang="en-US" dirty="0" smtClean="0">
                <a:solidFill>
                  <a:srgbClr val="0000FF"/>
                </a:solidFill>
                <a:latin typeface="Calibri" pitchFamily="34" charset="0"/>
                <a:ea typeface="Chalkboard" charset="0"/>
                <a:cs typeface="Chalkboard" charset="0"/>
              </a:endParaRPr>
            </a:p>
          </p:txBody>
        </p:sp>
      </p:grpSp>
      <p:sp>
        <p:nvSpPr>
          <p:cNvPr id="54" name="Text Box 7"/>
          <p:cNvSpPr txBox="1">
            <a:spLocks noChangeArrowheads="1"/>
          </p:cNvSpPr>
          <p:nvPr/>
        </p:nvSpPr>
        <p:spPr bwMode="auto">
          <a:xfrm>
            <a:off x="251520" y="2204864"/>
            <a:ext cx="187220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PPT Attacker A</a:t>
            </a:r>
            <a:endParaRPr lang="en-US" dirty="0" smtClean="0">
              <a:solidFill>
                <a:srgbClr val="0000FF"/>
              </a:solidFill>
              <a:latin typeface="Calibri" pitchFamily="34" charset="0"/>
              <a:ea typeface="Chalkboard" charset="0"/>
              <a:cs typeface="Chalkboard" charset="0"/>
            </a:endParaRPr>
          </a:p>
        </p:txBody>
      </p:sp>
      <p:grpSp>
        <p:nvGrpSpPr>
          <p:cNvPr id="6" name="Group 12"/>
          <p:cNvGrpSpPr/>
          <p:nvPr/>
        </p:nvGrpSpPr>
        <p:grpSpPr>
          <a:xfrm>
            <a:off x="2411760" y="1683096"/>
            <a:ext cx="3222746" cy="408530"/>
            <a:chOff x="2555776" y="1772816"/>
            <a:chExt cx="3222746" cy="408530"/>
          </a:xfrm>
        </p:grpSpPr>
        <p:grpSp>
          <p:nvGrpSpPr>
            <p:cNvPr id="7" name="Group 5"/>
            <p:cNvGrpSpPr/>
            <p:nvPr/>
          </p:nvGrpSpPr>
          <p:grpSpPr>
            <a:xfrm>
              <a:off x="3395297" y="1772816"/>
              <a:ext cx="1608751" cy="408530"/>
              <a:chOff x="3187080" y="1772816"/>
              <a:chExt cx="1608751" cy="408530"/>
            </a:xfrm>
          </p:grpSpPr>
          <p:sp>
            <p:nvSpPr>
              <p:cNvPr id="5" name="Rectangle 4"/>
              <p:cNvSpPr/>
              <p:nvPr/>
            </p:nvSpPr>
            <p:spPr>
              <a:xfrm>
                <a:off x="3187080" y="1772816"/>
                <a:ext cx="1528936" cy="377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itchFamily="34" charset="0"/>
                  <a:ea typeface="Chalkboard" charset="0"/>
                  <a:cs typeface="Chalkboard" charset="0"/>
                </a:endParaRPr>
              </a:p>
            </p:txBody>
          </p:sp>
          <p:sp>
            <p:nvSpPr>
              <p:cNvPr id="32" name="Text Box 7"/>
              <p:cNvSpPr txBox="1">
                <a:spLocks noChangeArrowheads="1"/>
              </p:cNvSpPr>
              <p:nvPr/>
            </p:nvSpPr>
            <p:spPr bwMode="auto">
              <a:xfrm>
                <a:off x="3187080" y="1812014"/>
                <a:ext cx="160875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Training Phase</a:t>
                </a:r>
                <a:endParaRPr lang="en-US" dirty="0" smtClean="0">
                  <a:solidFill>
                    <a:srgbClr val="0000FF"/>
                  </a:solidFill>
                  <a:latin typeface="Calibri" pitchFamily="34" charset="0"/>
                  <a:ea typeface="Chalkboard" charset="0"/>
                  <a:cs typeface="Chalkboard" charset="0"/>
                </a:endParaRPr>
              </a:p>
            </p:txBody>
          </p:sp>
        </p:grpSp>
        <p:cxnSp>
          <p:nvCxnSpPr>
            <p:cNvPr id="12" name="Straight Arrow Connector 11"/>
            <p:cNvCxnSpPr/>
            <p:nvPr/>
          </p:nvCxnSpPr>
          <p:spPr>
            <a:xfrm>
              <a:off x="4932040" y="1981291"/>
              <a:ext cx="846482"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555776" y="1988840"/>
              <a:ext cx="846482" cy="0"/>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pic>
        <p:nvPicPr>
          <p:cNvPr id="55" name="Picture 4"/>
          <p:cNvPicPr>
            <a:picLocks noChangeAspect="1" noChangeArrowheads="1"/>
          </p:cNvPicPr>
          <p:nvPr/>
        </p:nvPicPr>
        <p:blipFill>
          <a:blip r:embed="rId5" cstate="print"/>
          <a:srcRect/>
          <a:stretch>
            <a:fillRect/>
          </a:stretch>
        </p:blipFill>
        <p:spPr bwMode="auto">
          <a:xfrm>
            <a:off x="7776864" y="1340768"/>
            <a:ext cx="699465" cy="432048"/>
          </a:xfrm>
          <a:prstGeom prst="rect">
            <a:avLst/>
          </a:prstGeom>
          <a:noFill/>
          <a:ln w="9525">
            <a:noFill/>
            <a:miter lim="800000"/>
            <a:headEnd/>
            <a:tailEnd/>
          </a:ln>
        </p:spPr>
      </p:pic>
      <p:grpSp>
        <p:nvGrpSpPr>
          <p:cNvPr id="8" name="Group 59"/>
          <p:cNvGrpSpPr/>
          <p:nvPr/>
        </p:nvGrpSpPr>
        <p:grpSpPr>
          <a:xfrm>
            <a:off x="7002666" y="1685419"/>
            <a:ext cx="1206246" cy="511638"/>
            <a:chOff x="7267392" y="1487149"/>
            <a:chExt cx="1359768" cy="933739"/>
          </a:xfrm>
        </p:grpSpPr>
        <p:cxnSp>
          <p:nvCxnSpPr>
            <p:cNvPr id="58" name="Straight Connector 57"/>
            <p:cNvCxnSpPr/>
            <p:nvPr/>
          </p:nvCxnSpPr>
          <p:spPr>
            <a:xfrm flipV="1">
              <a:off x="7452320" y="2060848"/>
              <a:ext cx="864096" cy="360040"/>
            </a:xfrm>
            <a:prstGeom prst="line">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Text Box 7"/>
            <p:cNvSpPr txBox="1">
              <a:spLocks noChangeArrowheads="1"/>
            </p:cNvSpPr>
            <p:nvPr/>
          </p:nvSpPr>
          <p:spPr bwMode="auto">
            <a:xfrm rot="20690469">
              <a:off x="7267392" y="1487149"/>
              <a:ext cx="1359768" cy="674031"/>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FF0000"/>
                  </a:solidFill>
                  <a:latin typeface="Calibri" pitchFamily="34" charset="0"/>
                  <a:ea typeface="Chalkboard" charset="0"/>
                  <a:cs typeface="Chalkboard" charset="0"/>
                </a:rPr>
                <a:t>b </a:t>
              </a:r>
              <a:r>
                <a:rPr lang="en-US" dirty="0" smtClean="0">
                  <a:solidFill>
                    <a:srgbClr val="FF0000"/>
                  </a:solidFill>
                  <a:latin typeface="Calibri" pitchFamily="34" charset="0"/>
                  <a:ea typeface="Chalkboard" charset="0"/>
                  <a:cs typeface="Chalkboard" charset="0"/>
                  <a:sym typeface="Symbol"/>
                </a:rPr>
                <a:t> {0, 1}</a:t>
              </a:r>
              <a:endParaRPr lang="en-US" dirty="0" smtClean="0">
                <a:solidFill>
                  <a:srgbClr val="FF0000"/>
                </a:solidFill>
                <a:latin typeface="Calibri" pitchFamily="34" charset="0"/>
                <a:ea typeface="Chalkboard" charset="0"/>
                <a:cs typeface="Chalkboard" charset="0"/>
              </a:endParaRPr>
            </a:p>
          </p:txBody>
        </p:sp>
      </p:grpSp>
      <p:grpSp>
        <p:nvGrpSpPr>
          <p:cNvPr id="9" name="Group 71"/>
          <p:cNvGrpSpPr/>
          <p:nvPr/>
        </p:nvGrpSpPr>
        <p:grpSpPr>
          <a:xfrm>
            <a:off x="2267744" y="3501008"/>
            <a:ext cx="3590916" cy="408530"/>
            <a:chOff x="2285358" y="1772816"/>
            <a:chExt cx="3590916" cy="408530"/>
          </a:xfrm>
        </p:grpSpPr>
        <p:cxnSp>
          <p:nvCxnSpPr>
            <p:cNvPr id="75" name="Straight Arrow Connector 74"/>
            <p:cNvCxnSpPr/>
            <p:nvPr/>
          </p:nvCxnSpPr>
          <p:spPr>
            <a:xfrm>
              <a:off x="5292080" y="1981291"/>
              <a:ext cx="584194"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nvGrpSpPr>
            <p:cNvPr id="10" name="Group 72"/>
            <p:cNvGrpSpPr/>
            <p:nvPr/>
          </p:nvGrpSpPr>
          <p:grpSpPr>
            <a:xfrm>
              <a:off x="2873314" y="1772816"/>
              <a:ext cx="2418766" cy="408530"/>
              <a:chOff x="2665097" y="1772816"/>
              <a:chExt cx="2418766" cy="408530"/>
            </a:xfrm>
          </p:grpSpPr>
          <p:sp>
            <p:nvSpPr>
              <p:cNvPr id="77" name="Rectangle 76"/>
              <p:cNvSpPr/>
              <p:nvPr/>
            </p:nvSpPr>
            <p:spPr>
              <a:xfrm>
                <a:off x="2665097" y="1772816"/>
                <a:ext cx="2418766" cy="377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itchFamily="34" charset="0"/>
                  <a:ea typeface="Chalkboard" charset="0"/>
                  <a:cs typeface="Chalkboard" charset="0"/>
                </a:endParaRPr>
              </a:p>
            </p:txBody>
          </p:sp>
          <p:sp>
            <p:nvSpPr>
              <p:cNvPr id="78" name="Text Box 7"/>
              <p:cNvSpPr txBox="1">
                <a:spLocks noChangeArrowheads="1"/>
              </p:cNvSpPr>
              <p:nvPr/>
            </p:nvSpPr>
            <p:spPr bwMode="auto">
              <a:xfrm>
                <a:off x="2665097" y="1812014"/>
                <a:ext cx="2418765"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Post-challenge Training </a:t>
                </a:r>
                <a:endParaRPr lang="en-US" dirty="0" smtClean="0">
                  <a:solidFill>
                    <a:srgbClr val="0000FF"/>
                  </a:solidFill>
                  <a:latin typeface="Calibri" pitchFamily="34" charset="0"/>
                  <a:ea typeface="Chalkboard" charset="0"/>
                  <a:cs typeface="Chalkboard" charset="0"/>
                </a:endParaRPr>
              </a:p>
            </p:txBody>
          </p:sp>
        </p:grpSp>
        <p:cxnSp>
          <p:nvCxnSpPr>
            <p:cNvPr id="76" name="Straight Arrow Connector 75"/>
            <p:cNvCxnSpPr/>
            <p:nvPr/>
          </p:nvCxnSpPr>
          <p:spPr>
            <a:xfrm flipV="1">
              <a:off x="2285358" y="1988840"/>
              <a:ext cx="558450" cy="3774"/>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82" name="Straight Connector 81"/>
          <p:cNvCxnSpPr/>
          <p:nvPr/>
        </p:nvCxnSpPr>
        <p:spPr>
          <a:xfrm>
            <a:off x="2339752" y="4240045"/>
            <a:ext cx="3385537" cy="0"/>
          </a:xfrm>
          <a:prstGeom prst="line">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3" name="Text Box 7"/>
          <p:cNvSpPr txBox="1">
            <a:spLocks noChangeArrowheads="1"/>
          </p:cNvSpPr>
          <p:nvPr/>
        </p:nvSpPr>
        <p:spPr bwMode="auto">
          <a:xfrm>
            <a:off x="3496995" y="3933056"/>
            <a:ext cx="203666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b’ </a:t>
            </a:r>
            <a:r>
              <a:rPr lang="en-US" dirty="0" smtClean="0">
                <a:latin typeface="Calibri" pitchFamily="34" charset="0"/>
                <a:ea typeface="Chalkboard" charset="0"/>
                <a:cs typeface="Chalkboard" charset="0"/>
                <a:sym typeface="Symbol"/>
              </a:rPr>
              <a:t> {0, 1}</a:t>
            </a:r>
            <a:endParaRPr lang="en-US" dirty="0" smtClean="0">
              <a:solidFill>
                <a:srgbClr val="0000FF"/>
              </a:solidFill>
              <a:latin typeface="Calibri" pitchFamily="34" charset="0"/>
              <a:ea typeface="Chalkboard" charset="0"/>
              <a:cs typeface="Chalkboard" charset="0"/>
            </a:endParaRPr>
          </a:p>
        </p:txBody>
      </p:sp>
      <p:sp>
        <p:nvSpPr>
          <p:cNvPr id="84" name="Text Box 7"/>
          <p:cNvSpPr txBox="1">
            <a:spLocks noChangeArrowheads="1"/>
          </p:cNvSpPr>
          <p:nvPr/>
        </p:nvSpPr>
        <p:spPr bwMode="auto">
          <a:xfrm>
            <a:off x="3439616" y="4367433"/>
            <a:ext cx="172470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Game Output</a:t>
            </a:r>
            <a:endParaRPr lang="en-US" dirty="0" smtClean="0">
              <a:solidFill>
                <a:srgbClr val="0000FF"/>
              </a:solidFill>
              <a:latin typeface="Calibri" pitchFamily="34" charset="0"/>
              <a:ea typeface="Chalkboard" charset="0"/>
              <a:cs typeface="Chalkboard" charset="0"/>
            </a:endParaRPr>
          </a:p>
        </p:txBody>
      </p:sp>
      <p:grpSp>
        <p:nvGrpSpPr>
          <p:cNvPr id="11" name="Group 66"/>
          <p:cNvGrpSpPr/>
          <p:nvPr/>
        </p:nvGrpSpPr>
        <p:grpSpPr>
          <a:xfrm>
            <a:off x="2467508" y="4349715"/>
            <a:ext cx="1213683" cy="495384"/>
            <a:chOff x="7452320" y="1516814"/>
            <a:chExt cx="1368152" cy="904074"/>
          </a:xfrm>
        </p:grpSpPr>
        <p:cxnSp>
          <p:nvCxnSpPr>
            <p:cNvPr id="86" name="Straight Connector 85"/>
            <p:cNvCxnSpPr/>
            <p:nvPr/>
          </p:nvCxnSpPr>
          <p:spPr>
            <a:xfrm flipV="1">
              <a:off x="7452320" y="2060848"/>
              <a:ext cx="864096" cy="360040"/>
            </a:xfrm>
            <a:prstGeom prst="line">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7" name="Text Box 7"/>
            <p:cNvSpPr txBox="1">
              <a:spLocks noChangeArrowheads="1"/>
            </p:cNvSpPr>
            <p:nvPr/>
          </p:nvSpPr>
          <p:spPr bwMode="auto">
            <a:xfrm rot="20725378">
              <a:off x="7460704" y="1516814"/>
              <a:ext cx="1359768" cy="674029"/>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FF0000"/>
                  </a:solidFill>
                  <a:latin typeface="Calibri" pitchFamily="34" charset="0"/>
                  <a:ea typeface="Chalkboard" charset="0"/>
                  <a:cs typeface="Chalkboard" charset="0"/>
                </a:rPr>
                <a:t>b </a:t>
              </a:r>
              <a:r>
                <a:rPr lang="en-US" dirty="0" smtClean="0">
                  <a:solidFill>
                    <a:srgbClr val="FF0000"/>
                  </a:solidFill>
                  <a:latin typeface="Calibri" pitchFamily="34" charset="0"/>
                  <a:ea typeface="Chalkboard" charset="0"/>
                  <a:cs typeface="Chalkboard" charset="0"/>
                  <a:sym typeface="Symbol"/>
                </a:rPr>
                <a:t>= b’</a:t>
              </a:r>
              <a:endParaRPr lang="en-US" dirty="0" smtClean="0">
                <a:solidFill>
                  <a:srgbClr val="FF0000"/>
                </a:solidFill>
                <a:latin typeface="Calibri" pitchFamily="34" charset="0"/>
                <a:ea typeface="Chalkboard" charset="0"/>
                <a:cs typeface="Chalkboard" charset="0"/>
              </a:endParaRPr>
            </a:p>
          </p:txBody>
        </p:sp>
      </p:grpSp>
      <p:sp>
        <p:nvSpPr>
          <p:cNvPr id="88" name="Text Box 7"/>
          <p:cNvSpPr txBox="1">
            <a:spLocks noChangeArrowheads="1"/>
          </p:cNvSpPr>
          <p:nvPr/>
        </p:nvSpPr>
        <p:spPr bwMode="auto">
          <a:xfrm>
            <a:off x="683568" y="4725144"/>
            <a:ext cx="210797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1 --- attacker won</a:t>
            </a:r>
            <a:endParaRPr lang="en-US" dirty="0" smtClean="0">
              <a:solidFill>
                <a:srgbClr val="0000FF"/>
              </a:solidFill>
              <a:latin typeface="Calibri" pitchFamily="34" charset="0"/>
              <a:ea typeface="Chalkboard" charset="0"/>
              <a:cs typeface="Chalkboard" charset="0"/>
            </a:endParaRPr>
          </a:p>
        </p:txBody>
      </p:sp>
      <p:grpSp>
        <p:nvGrpSpPr>
          <p:cNvPr id="13" name="Group 70"/>
          <p:cNvGrpSpPr/>
          <p:nvPr/>
        </p:nvGrpSpPr>
        <p:grpSpPr>
          <a:xfrm>
            <a:off x="4830996" y="4551875"/>
            <a:ext cx="1343522" cy="369332"/>
            <a:chOff x="6948264" y="1733361"/>
            <a:chExt cx="1514516" cy="674031"/>
          </a:xfrm>
        </p:grpSpPr>
        <p:cxnSp>
          <p:nvCxnSpPr>
            <p:cNvPr id="90" name="Straight Connector 89"/>
            <p:cNvCxnSpPr/>
            <p:nvPr/>
          </p:nvCxnSpPr>
          <p:spPr>
            <a:xfrm flipH="1" flipV="1">
              <a:off x="6948264" y="1867000"/>
              <a:ext cx="864096" cy="432047"/>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1" name="Text Box 7"/>
            <p:cNvSpPr txBox="1">
              <a:spLocks noChangeArrowheads="1"/>
            </p:cNvSpPr>
            <p:nvPr/>
          </p:nvSpPr>
          <p:spPr bwMode="auto">
            <a:xfrm rot="963375">
              <a:off x="7103012" y="1733361"/>
              <a:ext cx="1359768" cy="674031"/>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0000FF"/>
                  </a:solidFill>
                  <a:latin typeface="Calibri" pitchFamily="34" charset="0"/>
                  <a:ea typeface="Chalkboard" charset="0"/>
                  <a:cs typeface="Chalkboard" charset="0"/>
                </a:rPr>
                <a:t>b </a:t>
              </a:r>
              <a:r>
                <a:rPr lang="en-US" dirty="0" smtClean="0">
                  <a:solidFill>
                    <a:srgbClr val="0000FF"/>
                  </a:solidFill>
                  <a:latin typeface="Calibri" pitchFamily="34" charset="0"/>
                  <a:ea typeface="Chalkboard" charset="0"/>
                  <a:cs typeface="Chalkboard" charset="0"/>
                  <a:sym typeface="Symbol"/>
                </a:rPr>
                <a:t> b’</a:t>
              </a:r>
              <a:endParaRPr lang="en-US" dirty="0" smtClean="0">
                <a:solidFill>
                  <a:srgbClr val="0000FF"/>
                </a:solidFill>
                <a:latin typeface="Calibri" pitchFamily="34" charset="0"/>
                <a:ea typeface="Chalkboard" charset="0"/>
                <a:cs typeface="Chalkboard" charset="0"/>
              </a:endParaRPr>
            </a:p>
          </p:txBody>
        </p:sp>
      </p:grpSp>
      <p:sp>
        <p:nvSpPr>
          <p:cNvPr id="92" name="Text Box 7"/>
          <p:cNvSpPr txBox="1">
            <a:spLocks noChangeArrowheads="1"/>
          </p:cNvSpPr>
          <p:nvPr/>
        </p:nvSpPr>
        <p:spPr bwMode="auto">
          <a:xfrm>
            <a:off x="5580112" y="4705987"/>
            <a:ext cx="210797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0 --- attacker lost</a:t>
            </a:r>
            <a:endParaRPr lang="en-US" dirty="0" smtClean="0">
              <a:solidFill>
                <a:srgbClr val="0000FF"/>
              </a:solidFill>
              <a:latin typeface="Calibri" pitchFamily="34" charset="0"/>
              <a:ea typeface="Chalkboard" charset="0"/>
              <a:cs typeface="Chalkboard" charset="0"/>
            </a:endParaRPr>
          </a:p>
        </p:txBody>
      </p:sp>
      <p:cxnSp>
        <p:nvCxnSpPr>
          <p:cNvPr id="79" name="Straight Connector 78"/>
          <p:cNvCxnSpPr/>
          <p:nvPr/>
        </p:nvCxnSpPr>
        <p:spPr>
          <a:xfrm>
            <a:off x="2339752" y="2564904"/>
            <a:ext cx="3385537" cy="0"/>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 Box 7"/>
          <p:cNvSpPr txBox="1">
            <a:spLocks noChangeArrowheads="1"/>
          </p:cNvSpPr>
          <p:nvPr/>
        </p:nvSpPr>
        <p:spPr bwMode="auto">
          <a:xfrm>
            <a:off x="2615008" y="2514382"/>
            <a:ext cx="325778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(freedom to choose any pair)</a:t>
            </a:r>
            <a:endParaRPr lang="en-US" dirty="0" smtClean="0">
              <a:solidFill>
                <a:srgbClr val="0000FF"/>
              </a:solidFill>
              <a:latin typeface="Calibri" pitchFamily="34" charset="0"/>
              <a:ea typeface="Chalkboard" charset="0"/>
              <a:cs typeface="Chalkboard" charset="0"/>
            </a:endParaRPr>
          </a:p>
        </p:txBody>
      </p:sp>
      <p:grpSp>
        <p:nvGrpSpPr>
          <p:cNvPr id="19" name="Group 80"/>
          <p:cNvGrpSpPr/>
          <p:nvPr/>
        </p:nvGrpSpPr>
        <p:grpSpPr>
          <a:xfrm>
            <a:off x="2195736" y="2045895"/>
            <a:ext cx="2016224" cy="528301"/>
            <a:chOff x="2987824" y="1347301"/>
            <a:chExt cx="2016224" cy="528301"/>
          </a:xfrm>
        </p:grpSpPr>
        <p:sp>
          <p:nvSpPr>
            <p:cNvPr id="98" name="Text Box 7"/>
            <p:cNvSpPr txBox="1">
              <a:spLocks noChangeArrowheads="1"/>
            </p:cNvSpPr>
            <p:nvPr/>
          </p:nvSpPr>
          <p:spPr bwMode="auto">
            <a:xfrm>
              <a:off x="2987824" y="1506270"/>
              <a:ext cx="2016224"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M</a:t>
              </a:r>
              <a:r>
                <a:rPr lang="en-US" baseline="-25000" dirty="0" smtClean="0">
                  <a:latin typeface="Calibri" pitchFamily="34" charset="0"/>
                  <a:ea typeface="Chalkboard" charset="0"/>
                  <a:cs typeface="Chalkboard" charset="0"/>
                </a:rPr>
                <a:t>0</a:t>
              </a:r>
              <a:r>
                <a:rPr lang="en-US" dirty="0" smtClean="0">
                  <a:latin typeface="Calibri" pitchFamily="34" charset="0"/>
                  <a:ea typeface="Chalkboard" charset="0"/>
                  <a:cs typeface="Chalkboard" charset="0"/>
                </a:rPr>
                <a:t> = (m</a:t>
              </a:r>
              <a:r>
                <a:rPr lang="en-US" baseline="-25000" dirty="0" smtClean="0">
                  <a:latin typeface="Calibri" pitchFamily="34" charset="0"/>
                  <a:ea typeface="Chalkboard" charset="0"/>
                  <a:cs typeface="Chalkboard" charset="0"/>
                </a:rPr>
                <a:t>0,1</a:t>
              </a:r>
              <a:r>
                <a:rPr lang="en-US" dirty="0" smtClean="0">
                  <a:latin typeface="Calibri" pitchFamily="34" charset="0"/>
                  <a:ea typeface="Chalkboard" charset="0"/>
                  <a:cs typeface="Chalkboard" charset="0"/>
                </a:rPr>
                <a:t>, …, m</a:t>
              </a:r>
              <a:r>
                <a:rPr lang="en-US" baseline="-25000" dirty="0" smtClean="0">
                  <a:latin typeface="Calibri" pitchFamily="34" charset="0"/>
                  <a:ea typeface="Chalkboard" charset="0"/>
                  <a:cs typeface="Chalkboard" charset="0"/>
                </a:rPr>
                <a:t>0, t</a:t>
              </a:r>
              <a:r>
                <a:rPr lang="en-US" dirty="0" smtClean="0">
                  <a:latin typeface="Calibri" pitchFamily="34" charset="0"/>
                  <a:ea typeface="Chalkboard" charset="0"/>
                  <a:cs typeface="Chalkboard" charset="0"/>
                </a:rPr>
                <a:t>)</a:t>
              </a:r>
              <a:endParaRPr lang="en-US" dirty="0" smtClean="0">
                <a:solidFill>
                  <a:srgbClr val="0000FF"/>
                </a:solidFill>
                <a:latin typeface="Calibri" pitchFamily="34" charset="0"/>
                <a:ea typeface="Chalkboard" charset="0"/>
                <a:cs typeface="Chalkboard" charset="0"/>
              </a:endParaRPr>
            </a:p>
          </p:txBody>
        </p:sp>
        <p:sp>
          <p:nvSpPr>
            <p:cNvPr id="99" name="Text Box 7"/>
            <p:cNvSpPr txBox="1">
              <a:spLocks noChangeArrowheads="1"/>
            </p:cNvSpPr>
            <p:nvPr/>
          </p:nvSpPr>
          <p:spPr bwMode="auto">
            <a:xfrm>
              <a:off x="3059832" y="1347301"/>
              <a:ext cx="36004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grpSp>
      <p:grpSp>
        <p:nvGrpSpPr>
          <p:cNvPr id="21" name="Group 99"/>
          <p:cNvGrpSpPr/>
          <p:nvPr/>
        </p:nvGrpSpPr>
        <p:grpSpPr>
          <a:xfrm>
            <a:off x="4211960" y="2060848"/>
            <a:ext cx="2016224" cy="513348"/>
            <a:chOff x="5148064" y="1196752"/>
            <a:chExt cx="2016224" cy="513348"/>
          </a:xfrm>
        </p:grpSpPr>
        <p:sp>
          <p:nvSpPr>
            <p:cNvPr id="101" name="Text Box 7"/>
            <p:cNvSpPr txBox="1">
              <a:spLocks noChangeArrowheads="1"/>
            </p:cNvSpPr>
            <p:nvPr/>
          </p:nvSpPr>
          <p:spPr bwMode="auto">
            <a:xfrm>
              <a:off x="5148064" y="1340768"/>
              <a:ext cx="2016224"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M</a:t>
              </a:r>
              <a:r>
                <a:rPr lang="en-US" baseline="-25000" dirty="0">
                  <a:latin typeface="Calibri" pitchFamily="34" charset="0"/>
                  <a:ea typeface="Chalkboard" charset="0"/>
                  <a:cs typeface="Chalkboard" charset="0"/>
                </a:rPr>
                <a:t>1</a:t>
              </a:r>
              <a:r>
                <a:rPr lang="en-US" dirty="0" smtClean="0">
                  <a:latin typeface="Calibri" pitchFamily="34" charset="0"/>
                  <a:ea typeface="Chalkboard" charset="0"/>
                  <a:cs typeface="Chalkboard" charset="0"/>
                </a:rPr>
                <a:t> = (m</a:t>
              </a:r>
              <a:r>
                <a:rPr lang="en-US" baseline="-25000" dirty="0">
                  <a:latin typeface="Calibri" pitchFamily="34" charset="0"/>
                  <a:ea typeface="Chalkboard" charset="0"/>
                  <a:cs typeface="Chalkboard" charset="0"/>
                </a:rPr>
                <a:t>1</a:t>
              </a:r>
              <a:r>
                <a:rPr lang="en-US" baseline="-25000" dirty="0" smtClean="0">
                  <a:latin typeface="Calibri" pitchFamily="34" charset="0"/>
                  <a:ea typeface="Chalkboard" charset="0"/>
                  <a:cs typeface="Chalkboard" charset="0"/>
                </a:rPr>
                <a:t>,1</a:t>
              </a:r>
              <a:r>
                <a:rPr lang="en-US" dirty="0" smtClean="0">
                  <a:latin typeface="Calibri" pitchFamily="34" charset="0"/>
                  <a:ea typeface="Chalkboard" charset="0"/>
                  <a:cs typeface="Chalkboard" charset="0"/>
                </a:rPr>
                <a:t>, …, m</a:t>
              </a:r>
              <a:r>
                <a:rPr lang="en-US" baseline="-25000" dirty="0">
                  <a:latin typeface="Calibri" pitchFamily="34" charset="0"/>
                  <a:ea typeface="Chalkboard" charset="0"/>
                  <a:cs typeface="Chalkboard" charset="0"/>
                </a:rPr>
                <a:t>1</a:t>
              </a:r>
              <a:r>
                <a:rPr lang="en-US" baseline="-25000" dirty="0" smtClean="0">
                  <a:latin typeface="Calibri" pitchFamily="34" charset="0"/>
                  <a:ea typeface="Chalkboard" charset="0"/>
                  <a:cs typeface="Chalkboard" charset="0"/>
                </a:rPr>
                <a:t>, t</a:t>
              </a:r>
              <a:r>
                <a:rPr lang="en-US" dirty="0" smtClean="0">
                  <a:latin typeface="Calibri" pitchFamily="34" charset="0"/>
                  <a:ea typeface="Chalkboard" charset="0"/>
                  <a:cs typeface="Chalkboard" charset="0"/>
                </a:rPr>
                <a:t>)</a:t>
              </a:r>
              <a:endParaRPr lang="en-US" dirty="0" smtClean="0">
                <a:solidFill>
                  <a:srgbClr val="0000FF"/>
                </a:solidFill>
                <a:latin typeface="Calibri" pitchFamily="34" charset="0"/>
                <a:ea typeface="Chalkboard" charset="0"/>
                <a:cs typeface="Chalkboard" charset="0"/>
              </a:endParaRPr>
            </a:p>
          </p:txBody>
        </p:sp>
        <p:sp>
          <p:nvSpPr>
            <p:cNvPr id="102" name="Text Box 7"/>
            <p:cNvSpPr txBox="1">
              <a:spLocks noChangeArrowheads="1"/>
            </p:cNvSpPr>
            <p:nvPr/>
          </p:nvSpPr>
          <p:spPr bwMode="auto">
            <a:xfrm>
              <a:off x="5220072" y="1196752"/>
              <a:ext cx="36004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grpSp>
      <p:cxnSp>
        <p:nvCxnSpPr>
          <p:cNvPr id="103" name="Straight Connector 102"/>
          <p:cNvCxnSpPr/>
          <p:nvPr/>
        </p:nvCxnSpPr>
        <p:spPr>
          <a:xfrm>
            <a:off x="2351366" y="3279837"/>
            <a:ext cx="3385537" cy="0"/>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04" name="Text Box 7"/>
          <p:cNvSpPr txBox="1">
            <a:spLocks noChangeArrowheads="1"/>
          </p:cNvSpPr>
          <p:nvPr/>
        </p:nvSpPr>
        <p:spPr bwMode="auto">
          <a:xfrm>
            <a:off x="2339752" y="2946430"/>
            <a:ext cx="203666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c</a:t>
            </a:r>
            <a:r>
              <a:rPr lang="en-US" baseline="-25000" dirty="0" smtClean="0">
                <a:latin typeface="Calibri" pitchFamily="34" charset="0"/>
                <a:ea typeface="Chalkboard" charset="0"/>
                <a:cs typeface="Chalkboard" charset="0"/>
              </a:rPr>
              <a:t>1</a:t>
            </a:r>
            <a:r>
              <a:rPr lang="en-US" dirty="0" smtClean="0">
                <a:latin typeface="Calibri" pitchFamily="34" charset="0"/>
                <a:ea typeface="Chalkboard" charset="0"/>
                <a:cs typeface="Chalkboard" charset="0"/>
              </a:rPr>
              <a:t> </a:t>
            </a:r>
            <a:r>
              <a:rPr lang="en-US" dirty="0" smtClean="0">
                <a:latin typeface="Calibri" pitchFamily="34" charset="0"/>
                <a:ea typeface="Chalkboard" charset="0"/>
                <a:cs typeface="Chalkboard" charset="0"/>
                <a:sym typeface="Symbol"/>
              </a:rPr>
              <a:t> </a:t>
            </a:r>
            <a:r>
              <a:rPr lang="en-US" dirty="0" err="1" smtClean="0">
                <a:latin typeface="Calibri" pitchFamily="34" charset="0"/>
                <a:ea typeface="Chalkboard" charset="0"/>
                <a:cs typeface="Chalkboard" charset="0"/>
                <a:sym typeface="Symbol"/>
              </a:rPr>
              <a:t>Enc</a:t>
            </a:r>
            <a:r>
              <a:rPr lang="en-US" baseline="-25000" dirty="0" err="1" smtClean="0">
                <a:latin typeface="Calibri" pitchFamily="34" charset="0"/>
                <a:ea typeface="Chalkboard" charset="0"/>
                <a:cs typeface="Chalkboard" charset="0"/>
                <a:sym typeface="Symbol"/>
              </a:rPr>
              <a:t>k</a:t>
            </a:r>
            <a:r>
              <a:rPr lang="en-US" dirty="0" smtClean="0">
                <a:latin typeface="Calibri" pitchFamily="34" charset="0"/>
                <a:ea typeface="Chalkboard" charset="0"/>
                <a:cs typeface="Chalkboard" charset="0"/>
                <a:sym typeface="Symbol"/>
              </a:rPr>
              <a:t>(m</a:t>
            </a:r>
            <a:r>
              <a:rPr lang="en-US" baseline="-25000" dirty="0" smtClean="0">
                <a:latin typeface="Calibri" pitchFamily="34" charset="0"/>
                <a:ea typeface="Chalkboard" charset="0"/>
                <a:cs typeface="Chalkboard" charset="0"/>
                <a:sym typeface="Symbol"/>
              </a:rPr>
              <a:t>b,1</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sp>
        <p:nvSpPr>
          <p:cNvPr id="105" name="Text Box 7"/>
          <p:cNvSpPr txBox="1">
            <a:spLocks noChangeArrowheads="1"/>
          </p:cNvSpPr>
          <p:nvPr/>
        </p:nvSpPr>
        <p:spPr bwMode="auto">
          <a:xfrm>
            <a:off x="4119515" y="2924944"/>
            <a:ext cx="2036661"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c</a:t>
            </a:r>
            <a:r>
              <a:rPr lang="en-US" baseline="-25000" dirty="0" err="1" smtClean="0">
                <a:latin typeface="Calibri" pitchFamily="34" charset="0"/>
                <a:ea typeface="Chalkboard" charset="0"/>
                <a:cs typeface="Chalkboard" charset="0"/>
              </a:rPr>
              <a:t>t</a:t>
            </a:r>
            <a:r>
              <a:rPr lang="en-US" dirty="0" smtClean="0">
                <a:latin typeface="Calibri" pitchFamily="34" charset="0"/>
                <a:ea typeface="Chalkboard" charset="0"/>
                <a:cs typeface="Chalkboard" charset="0"/>
              </a:rPr>
              <a:t> </a:t>
            </a:r>
            <a:r>
              <a:rPr lang="en-US" dirty="0" smtClean="0">
                <a:latin typeface="Calibri" pitchFamily="34" charset="0"/>
                <a:ea typeface="Chalkboard" charset="0"/>
                <a:cs typeface="Chalkboard" charset="0"/>
                <a:sym typeface="Symbol"/>
              </a:rPr>
              <a:t> </a:t>
            </a:r>
            <a:r>
              <a:rPr lang="en-US" dirty="0" err="1" smtClean="0">
                <a:latin typeface="Calibri" pitchFamily="34" charset="0"/>
                <a:ea typeface="Chalkboard" charset="0"/>
                <a:cs typeface="Chalkboard" charset="0"/>
                <a:sym typeface="Symbol"/>
              </a:rPr>
              <a:t>Enc</a:t>
            </a:r>
            <a:r>
              <a:rPr lang="en-US" baseline="-25000" dirty="0" err="1" smtClean="0">
                <a:latin typeface="Calibri" pitchFamily="34" charset="0"/>
                <a:ea typeface="Chalkboard" charset="0"/>
                <a:cs typeface="Chalkboard" charset="0"/>
                <a:sym typeface="Symbol"/>
              </a:rPr>
              <a:t>k</a:t>
            </a:r>
            <a:r>
              <a:rPr lang="en-US" dirty="0" smtClean="0">
                <a:latin typeface="Calibri" pitchFamily="34" charset="0"/>
                <a:ea typeface="Chalkboard" charset="0"/>
                <a:cs typeface="Chalkboard" charset="0"/>
                <a:sym typeface="Symbol"/>
              </a:rPr>
              <a:t>(</a:t>
            </a:r>
            <a:r>
              <a:rPr lang="en-US" dirty="0" err="1" smtClean="0">
                <a:latin typeface="Calibri" pitchFamily="34" charset="0"/>
                <a:ea typeface="Chalkboard" charset="0"/>
                <a:cs typeface="Chalkboard" charset="0"/>
                <a:sym typeface="Symbol"/>
              </a:rPr>
              <a:t>m</a:t>
            </a:r>
            <a:r>
              <a:rPr lang="en-US" baseline="-25000" dirty="0" err="1" smtClean="0">
                <a:latin typeface="Calibri" pitchFamily="34" charset="0"/>
                <a:ea typeface="Chalkboard" charset="0"/>
                <a:cs typeface="Chalkboard" charset="0"/>
                <a:sym typeface="Symbol"/>
              </a:rPr>
              <a:t>b</a:t>
            </a:r>
            <a:r>
              <a:rPr lang="en-US" baseline="-25000" dirty="0" smtClean="0">
                <a:latin typeface="Calibri" pitchFamily="34" charset="0"/>
                <a:ea typeface="Chalkboard" charset="0"/>
                <a:cs typeface="Chalkboard" charset="0"/>
                <a:sym typeface="Symbol"/>
              </a:rPr>
              <a:t>, t</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sp>
        <p:nvSpPr>
          <p:cNvPr id="106" name="Text Box 7"/>
          <p:cNvSpPr txBox="1">
            <a:spLocks noChangeArrowheads="1"/>
          </p:cNvSpPr>
          <p:nvPr/>
        </p:nvSpPr>
        <p:spPr bwMode="auto">
          <a:xfrm>
            <a:off x="3779912" y="2946430"/>
            <a:ext cx="709372"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 </a:t>
            </a:r>
            <a:endParaRPr lang="en-US" dirty="0" smtClean="0">
              <a:solidFill>
                <a:srgbClr val="0000FF"/>
              </a:solidFill>
              <a:latin typeface="Calibri" pitchFamily="34" charset="0"/>
              <a:ea typeface="Chalkboard" charset="0"/>
              <a:cs typeface="Chalkboard" charset="0"/>
            </a:endParaRPr>
          </a:p>
        </p:txBody>
      </p:sp>
      <p:grpSp>
        <p:nvGrpSpPr>
          <p:cNvPr id="22" name="Group 106"/>
          <p:cNvGrpSpPr/>
          <p:nvPr/>
        </p:nvGrpSpPr>
        <p:grpSpPr>
          <a:xfrm>
            <a:off x="3140224" y="5661248"/>
            <a:ext cx="3808040" cy="1115834"/>
            <a:chOff x="1196008" y="8613576"/>
            <a:chExt cx="3808040" cy="1115834"/>
          </a:xfrm>
        </p:grpSpPr>
        <p:sp>
          <p:nvSpPr>
            <p:cNvPr id="108" name="Text Box 7"/>
            <p:cNvSpPr txBox="1">
              <a:spLocks noChangeArrowheads="1"/>
            </p:cNvSpPr>
            <p:nvPr/>
          </p:nvSpPr>
          <p:spPr bwMode="auto">
            <a:xfrm>
              <a:off x="3635896" y="8852247"/>
              <a:ext cx="1368152" cy="877163"/>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sym typeface="Symbol"/>
                </a:rPr>
                <a:t>½</a:t>
              </a:r>
              <a:r>
                <a:rPr lang="en-US" dirty="0" smtClean="0">
                  <a:latin typeface="Calibri" pitchFamily="34" charset="0"/>
                  <a:ea typeface="Chalkboard" charset="0"/>
                  <a:cs typeface="Chalkboard" charset="0"/>
                  <a:sym typeface="Symbol"/>
                </a:rPr>
                <a:t> + </a:t>
              </a:r>
              <a:r>
                <a:rPr lang="en-US" dirty="0" err="1" smtClean="0">
                  <a:latin typeface="Calibri" pitchFamily="34" charset="0"/>
                  <a:ea typeface="Chalkboard" charset="0"/>
                  <a:cs typeface="Chalkboard" charset="0"/>
                  <a:sym typeface="Symbol"/>
                </a:rPr>
                <a:t>negl</a:t>
              </a:r>
              <a:r>
                <a:rPr lang="en-US" dirty="0" smtClean="0">
                  <a:latin typeface="Calibri" pitchFamily="34" charset="0"/>
                  <a:ea typeface="Chalkboard" charset="0"/>
                  <a:cs typeface="Chalkboard" charset="0"/>
                  <a:sym typeface="Symbol"/>
                </a:rPr>
                <a:t>(n)</a:t>
              </a:r>
            </a:p>
            <a:p>
              <a:pPr marL="457200" indent="-457200">
                <a:spcBef>
                  <a:spcPct val="50000"/>
                </a:spcBef>
              </a:pPr>
              <a:endParaRPr lang="en-US" dirty="0" smtClean="0">
                <a:solidFill>
                  <a:srgbClr val="0000FF"/>
                </a:solidFill>
                <a:latin typeface="Calibri" pitchFamily="34" charset="0"/>
                <a:ea typeface="Chalkboard" charset="0"/>
                <a:cs typeface="Chalkboard" charset="0"/>
              </a:endParaRPr>
            </a:p>
          </p:txBody>
        </p:sp>
        <p:grpSp>
          <p:nvGrpSpPr>
            <p:cNvPr id="23" name="Group 83"/>
            <p:cNvGrpSpPr/>
            <p:nvPr/>
          </p:nvGrpSpPr>
          <p:grpSpPr>
            <a:xfrm>
              <a:off x="1196008" y="8613576"/>
              <a:ext cx="2799928" cy="853064"/>
              <a:chOff x="5588496" y="4982978"/>
              <a:chExt cx="2799928" cy="853064"/>
            </a:xfrm>
          </p:grpSpPr>
          <p:grpSp>
            <p:nvGrpSpPr>
              <p:cNvPr id="24" name="Group 81"/>
              <p:cNvGrpSpPr/>
              <p:nvPr/>
            </p:nvGrpSpPr>
            <p:grpSpPr>
              <a:xfrm>
                <a:off x="5588496" y="4982978"/>
                <a:ext cx="2143472" cy="853064"/>
                <a:chOff x="5588496" y="4838962"/>
                <a:chExt cx="2143472" cy="853064"/>
              </a:xfrm>
            </p:grpSpPr>
            <p:sp>
              <p:nvSpPr>
                <p:cNvPr id="112" name="Text Box 7"/>
                <p:cNvSpPr txBox="1">
                  <a:spLocks noChangeArrowheads="1"/>
                </p:cNvSpPr>
                <p:nvPr/>
              </p:nvSpPr>
              <p:spPr bwMode="auto">
                <a:xfrm>
                  <a:off x="5588496" y="5055567"/>
                  <a:ext cx="56768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Pr</a:t>
                  </a:r>
                  <a:endParaRPr lang="en-US" dirty="0" smtClean="0">
                    <a:solidFill>
                      <a:srgbClr val="0000FF"/>
                    </a:solidFill>
                    <a:latin typeface="Calibri" pitchFamily="34" charset="0"/>
                    <a:ea typeface="Chalkboard" charset="0"/>
                    <a:cs typeface="Chalkboard" charset="0"/>
                  </a:endParaRPr>
                </a:p>
              </p:txBody>
            </p:sp>
            <p:grpSp>
              <p:nvGrpSpPr>
                <p:cNvPr id="25" name="Group 80"/>
                <p:cNvGrpSpPr/>
                <p:nvPr/>
              </p:nvGrpSpPr>
              <p:grpSpPr>
                <a:xfrm>
                  <a:off x="5940152" y="4838962"/>
                  <a:ext cx="1791816" cy="853064"/>
                  <a:chOff x="5940152" y="4838962"/>
                  <a:chExt cx="1791816" cy="853064"/>
                </a:xfrm>
              </p:grpSpPr>
              <p:grpSp>
                <p:nvGrpSpPr>
                  <p:cNvPr id="26" name="Group 54"/>
                  <p:cNvGrpSpPr/>
                  <p:nvPr/>
                </p:nvGrpSpPr>
                <p:grpSpPr>
                  <a:xfrm>
                    <a:off x="5948536" y="4838962"/>
                    <a:ext cx="1503784" cy="853064"/>
                    <a:chOff x="700336" y="4982978"/>
                    <a:chExt cx="1503784" cy="853064"/>
                  </a:xfrm>
                </p:grpSpPr>
                <p:sp>
                  <p:nvSpPr>
                    <p:cNvPr id="117" name="Text Box 7"/>
                    <p:cNvSpPr txBox="1">
                      <a:spLocks noChangeArrowheads="1"/>
                    </p:cNvSpPr>
                    <p:nvPr/>
                  </p:nvSpPr>
                  <p:spPr bwMode="auto">
                    <a:xfrm>
                      <a:off x="700336" y="5229200"/>
                      <a:ext cx="1503784"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PrivK</a:t>
                      </a:r>
                      <a:r>
                        <a:rPr lang="en-US" dirty="0" smtClean="0">
                          <a:latin typeface="Calibri" pitchFamily="34" charset="0"/>
                          <a:ea typeface="Chalkboard" charset="0"/>
                          <a:cs typeface="Chalkboard" charset="0"/>
                        </a:rPr>
                        <a:t>       (n)</a:t>
                      </a:r>
                      <a:endParaRPr lang="en-US" dirty="0" smtClean="0">
                        <a:solidFill>
                          <a:srgbClr val="0000FF"/>
                        </a:solidFill>
                        <a:latin typeface="Calibri" pitchFamily="34" charset="0"/>
                        <a:ea typeface="Chalkboard" charset="0"/>
                        <a:cs typeface="Chalkboard" charset="0"/>
                      </a:endParaRPr>
                    </a:p>
                  </p:txBody>
                </p:sp>
                <p:sp>
                  <p:nvSpPr>
                    <p:cNvPr id="118" name="Text Box 7"/>
                    <p:cNvSpPr txBox="1">
                      <a:spLocks noChangeArrowheads="1"/>
                    </p:cNvSpPr>
                    <p:nvPr/>
                  </p:nvSpPr>
                  <p:spPr bwMode="auto">
                    <a:xfrm>
                      <a:off x="1051992" y="546671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A, </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sp>
                  <p:nvSpPr>
                    <p:cNvPr id="119" name="Text Box 7"/>
                    <p:cNvSpPr txBox="1">
                      <a:spLocks noChangeArrowheads="1"/>
                    </p:cNvSpPr>
                    <p:nvPr/>
                  </p:nvSpPr>
                  <p:spPr bwMode="auto">
                    <a:xfrm>
                      <a:off x="1051992" y="4982978"/>
                      <a:ext cx="1075005"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cca-mult</a:t>
                      </a:r>
                      <a:endParaRPr lang="en-US" dirty="0" smtClean="0">
                        <a:solidFill>
                          <a:srgbClr val="0000FF"/>
                        </a:solidFill>
                        <a:latin typeface="Calibri" pitchFamily="34" charset="0"/>
                        <a:ea typeface="Chalkboard" charset="0"/>
                        <a:cs typeface="Chalkboard" charset="0"/>
                      </a:endParaRPr>
                    </a:p>
                  </p:txBody>
                </p:sp>
              </p:grpSp>
              <p:sp>
                <p:nvSpPr>
                  <p:cNvPr id="115" name="Text Box 7"/>
                  <p:cNvSpPr txBox="1">
                    <a:spLocks noChangeArrowheads="1"/>
                  </p:cNvSpPr>
                  <p:nvPr/>
                </p:nvSpPr>
                <p:spPr bwMode="auto">
                  <a:xfrm>
                    <a:off x="7164288" y="5085184"/>
                    <a:ext cx="56768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 1</a:t>
                    </a:r>
                    <a:endParaRPr lang="en-US" dirty="0" smtClean="0">
                      <a:solidFill>
                        <a:srgbClr val="0000FF"/>
                      </a:solidFill>
                      <a:latin typeface="Calibri" pitchFamily="34" charset="0"/>
                      <a:ea typeface="Chalkboard" charset="0"/>
                      <a:cs typeface="Chalkboard" charset="0"/>
                    </a:endParaRPr>
                  </a:p>
                </p:txBody>
              </p:sp>
              <p:sp>
                <p:nvSpPr>
                  <p:cNvPr id="116" name="Double Bracket 115"/>
                  <p:cNvSpPr/>
                  <p:nvPr/>
                </p:nvSpPr>
                <p:spPr>
                  <a:xfrm>
                    <a:off x="5940152" y="4869160"/>
                    <a:ext cx="1728192" cy="792088"/>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000">
                      <a:latin typeface="Calibri" pitchFamily="34" charset="0"/>
                      <a:ea typeface="Chalkboard" charset="0"/>
                      <a:cs typeface="Chalkboard" charset="0"/>
                    </a:endParaRPr>
                  </a:p>
                </p:txBody>
              </p:sp>
            </p:grpSp>
          </p:grpSp>
          <p:sp>
            <p:nvSpPr>
              <p:cNvPr id="111" name="Text Box 7"/>
              <p:cNvSpPr txBox="1">
                <a:spLocks noChangeArrowheads="1"/>
              </p:cNvSpPr>
              <p:nvPr/>
            </p:nvSpPr>
            <p:spPr bwMode="auto">
              <a:xfrm>
                <a:off x="7820744" y="5261138"/>
                <a:ext cx="56768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grpSp>
      </p:grpSp>
      <p:sp>
        <p:nvSpPr>
          <p:cNvPr id="120" name="Text Box 7"/>
          <p:cNvSpPr txBox="1">
            <a:spLocks noChangeArrowheads="1"/>
          </p:cNvSpPr>
          <p:nvPr/>
        </p:nvSpPr>
        <p:spPr bwMode="auto">
          <a:xfrm>
            <a:off x="107504" y="5229200"/>
            <a:ext cx="9001000" cy="646331"/>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 is </a:t>
            </a:r>
            <a:r>
              <a:rPr lang="en-US" dirty="0" smtClean="0">
                <a:solidFill>
                  <a:srgbClr val="FF0000"/>
                </a:solidFill>
                <a:latin typeface="Calibri" pitchFamily="34" charset="0"/>
                <a:ea typeface="Chalkboard" charset="0"/>
                <a:cs typeface="Chalkboard" charset="0"/>
                <a:sym typeface="Symbol"/>
              </a:rPr>
              <a:t>CCA-secure for multiple encryptions </a:t>
            </a:r>
            <a:r>
              <a:rPr lang="en-US" dirty="0" smtClean="0">
                <a:latin typeface="Calibri" pitchFamily="34" charset="0"/>
                <a:ea typeface="Chalkboard" charset="0"/>
                <a:cs typeface="Chalkboard" charset="0"/>
                <a:sym typeface="Symbol"/>
              </a:rPr>
              <a:t> if for every PPT A, there is a negligible function </a:t>
            </a:r>
            <a:r>
              <a:rPr lang="en-US" dirty="0" err="1" smtClean="0">
                <a:latin typeface="Calibri" pitchFamily="34" charset="0"/>
                <a:ea typeface="Chalkboard" charset="0"/>
                <a:cs typeface="Chalkboard" charset="0"/>
                <a:sym typeface="Symbol"/>
              </a:rPr>
              <a:t>negl</a:t>
            </a:r>
            <a:r>
              <a:rPr lang="en-US" dirty="0" smtClean="0">
                <a:latin typeface="Calibri" pitchFamily="34" charset="0"/>
                <a:ea typeface="Chalkboard" charset="0"/>
                <a:cs typeface="Chalkboard" charset="0"/>
                <a:sym typeface="Symbol"/>
              </a:rPr>
              <a:t>, such that:</a:t>
            </a:r>
            <a:endParaRPr lang="en-US" dirty="0" smtClean="0">
              <a:solidFill>
                <a:srgbClr val="0000FF"/>
              </a:solidFill>
              <a:latin typeface="Calibri" pitchFamily="34" charset="0"/>
              <a:ea typeface="Chalkboard" charset="0"/>
              <a:cs typeface="Chalkboard" charset="0"/>
            </a:endParaRPr>
          </a:p>
        </p:txBody>
      </p:sp>
      <p:cxnSp>
        <p:nvCxnSpPr>
          <p:cNvPr id="89" name="Straight Connector 88"/>
          <p:cNvCxnSpPr/>
          <p:nvPr/>
        </p:nvCxnSpPr>
        <p:spPr>
          <a:xfrm>
            <a:off x="0" y="1340768"/>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0" y="5013176"/>
            <a:ext cx="9180512"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日期占位符 1"/>
          <p:cNvSpPr>
            <a:spLocks noGrp="1"/>
          </p:cNvSpPr>
          <p:nvPr>
            <p:ph type="dt" sz="half" idx="10"/>
          </p:nvPr>
        </p:nvSpPr>
        <p:spPr/>
        <p:txBody>
          <a:bodyPr/>
          <a:lstStyle/>
          <a:p>
            <a:pPr>
              <a:defRPr/>
            </a:pPr>
            <a:r>
              <a:rPr lang="en-US" altLang="zh-CN" smtClean="0"/>
              <a:t>Thur, 11/10/2018</a:t>
            </a:r>
            <a:endParaRPr lang="en-US" dirty="0"/>
          </a:p>
        </p:txBody>
      </p:sp>
      <p:sp>
        <p:nvSpPr>
          <p:cNvPr id="14" name="页脚占位符 13"/>
          <p:cNvSpPr>
            <a:spLocks noGrp="1"/>
          </p:cNvSpPr>
          <p:nvPr>
            <p:ph type="ftr" sz="quarter" idx="11"/>
          </p:nvPr>
        </p:nvSpPr>
        <p:spPr/>
        <p:txBody>
          <a:bodyPr/>
          <a:lstStyle/>
          <a:p>
            <a:pPr>
              <a:defRPr/>
            </a:pPr>
            <a:r>
              <a:rPr lang="en-US" smtClean="0"/>
              <a:t>S8101034Q-Modern Cryptography-Lect9</a:t>
            </a:r>
            <a:endParaRPr lang="en-US" dirty="0"/>
          </a:p>
        </p:txBody>
      </p:sp>
      <p:sp>
        <p:nvSpPr>
          <p:cNvPr id="15" name="灯片编号占位符 14"/>
          <p:cNvSpPr>
            <a:spLocks noGrp="1"/>
          </p:cNvSpPr>
          <p:nvPr>
            <p:ph type="sldNum" sz="quarter" idx="12"/>
          </p:nvPr>
        </p:nvSpPr>
        <p:spPr/>
        <p:txBody>
          <a:bodyPr/>
          <a:lstStyle/>
          <a:p>
            <a:pPr>
              <a:defRPr/>
            </a:pPr>
            <a:fld id="{A210B1BB-E12E-441C-BC6A-ECF78AA782CB}" type="slidenum">
              <a:rPr lang="en-US" smtClean="0"/>
              <a:pPr>
                <a:defRPr/>
              </a:pPr>
              <a:t>22</a:t>
            </a:fld>
            <a:endParaRPr lang="en-US" dirty="0"/>
          </a:p>
        </p:txBody>
      </p:sp>
    </p:spTree>
    <p:extLst>
      <p:ext uri="{BB962C8B-B14F-4D97-AF65-F5344CB8AC3E}">
        <p14:creationId xmlns:p14="http://schemas.microsoft.com/office/powerpoint/2010/main" val="75559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52" grpId="0"/>
      <p:bldP spid="54" grpId="0"/>
      <p:bldP spid="83" grpId="0"/>
      <p:bldP spid="84" grpId="0"/>
      <p:bldP spid="88" grpId="0"/>
      <p:bldP spid="92" grpId="0"/>
      <p:bldP spid="80" grpId="0"/>
      <p:bldP spid="104" grpId="0"/>
      <p:bldP spid="105" grpId="0"/>
      <p:bldP spid="106" grpId="0"/>
      <p:bldP spid="1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36512" y="44624"/>
            <a:ext cx="9217024" cy="648072"/>
          </a:xfrm>
          <a:prstGeom prst="rect">
            <a:avLst/>
          </a:prstGeom>
        </p:spPr>
        <p:txBody>
          <a:bodyPr/>
          <a:lstStyle/>
          <a:p>
            <a:pPr algn="ctr">
              <a:defRPr/>
            </a:pPr>
            <a:r>
              <a:rPr lang="en-US" sz="3200" kern="0" dirty="0" smtClean="0">
                <a:solidFill>
                  <a:srgbClr val="009900"/>
                </a:solidFill>
                <a:latin typeface="Calibri" pitchFamily="34" charset="0"/>
                <a:ea typeface="Chalkboard" charset="0"/>
                <a:cs typeface="Chalkboard" charset="0"/>
              </a:rPr>
              <a:t>CCA Multiple-message </a:t>
            </a:r>
            <a:r>
              <a:rPr lang="en-US" sz="3200" kern="0" dirty="0" err="1" smtClean="0">
                <a:solidFill>
                  <a:srgbClr val="009900"/>
                </a:solidFill>
                <a:latin typeface="Calibri" pitchFamily="34" charset="0"/>
                <a:ea typeface="Chalkboard" charset="0"/>
                <a:cs typeface="Chalkboard" charset="0"/>
              </a:rPr>
              <a:t>vs</a:t>
            </a:r>
            <a:r>
              <a:rPr lang="en-US" sz="3200" kern="0" dirty="0" smtClean="0">
                <a:solidFill>
                  <a:srgbClr val="009900"/>
                </a:solidFill>
                <a:latin typeface="Calibri" pitchFamily="34" charset="0"/>
                <a:ea typeface="Chalkboard" charset="0"/>
                <a:cs typeface="Chalkboard" charset="0"/>
              </a:rPr>
              <a:t> Single-message Security</a:t>
            </a:r>
            <a:endParaRPr lang="en-US" sz="3200" kern="0" dirty="0">
              <a:solidFill>
                <a:srgbClr val="009900"/>
              </a:solidFill>
              <a:latin typeface="Calibri" pitchFamily="34" charset="0"/>
              <a:ea typeface="Chalkboard" charset="0"/>
              <a:cs typeface="Chalkboard" charset="0"/>
            </a:endParaRPr>
          </a:p>
        </p:txBody>
      </p:sp>
      <p:grpSp>
        <p:nvGrpSpPr>
          <p:cNvPr id="3" name="Group 7"/>
          <p:cNvGrpSpPr/>
          <p:nvPr/>
        </p:nvGrpSpPr>
        <p:grpSpPr>
          <a:xfrm>
            <a:off x="179512" y="836712"/>
            <a:ext cx="8609148" cy="894874"/>
            <a:chOff x="283332" y="1124744"/>
            <a:chExt cx="8609148" cy="894874"/>
          </a:xfrm>
        </p:grpSpPr>
        <p:sp>
          <p:nvSpPr>
            <p:cNvPr id="95" name="Text Box 7"/>
            <p:cNvSpPr txBox="1">
              <a:spLocks noChangeArrowheads="1"/>
            </p:cNvSpPr>
            <p:nvPr/>
          </p:nvSpPr>
          <p:spPr bwMode="auto">
            <a:xfrm>
              <a:off x="283332" y="1372706"/>
              <a:ext cx="8609148" cy="461665"/>
            </a:xfrm>
            <a:prstGeom prst="rect">
              <a:avLst/>
            </a:prstGeom>
            <a:noFill/>
            <a:ln w="9525">
              <a:noFill/>
              <a:miter lim="800000"/>
              <a:headEnd/>
              <a:tailEnd/>
            </a:ln>
          </p:spPr>
          <p:txBody>
            <a:bodyPr wrap="square">
              <a:spAutoFit/>
            </a:bodyPr>
            <a:lstStyle/>
            <a:p>
              <a:pPr marL="457200" indent="-457200">
                <a:spcBef>
                  <a:spcPct val="50000"/>
                </a:spcBef>
                <a:buFont typeface="Arial" pitchFamily="34" charset="0"/>
                <a:buChar char="•"/>
              </a:pPr>
              <a:r>
                <a:rPr lang="en-US" sz="2400" dirty="0" smtClean="0">
                  <a:latin typeface="Calibri" pitchFamily="34" charset="0"/>
                  <a:ea typeface="Chalkboard" charset="0"/>
                  <a:cs typeface="Chalkboard" charset="0"/>
                  <a:sym typeface="Symbol"/>
                </a:rPr>
                <a:t>Experiment                   is a </a:t>
              </a:r>
              <a:r>
                <a:rPr lang="en-US" sz="2400" dirty="0" smtClean="0">
                  <a:solidFill>
                    <a:srgbClr val="0000FF"/>
                  </a:solidFill>
                  <a:latin typeface="Calibri" pitchFamily="34" charset="0"/>
                  <a:ea typeface="Chalkboard" charset="0"/>
                  <a:cs typeface="Chalkboard" charset="0"/>
                  <a:sym typeface="Symbol"/>
                </a:rPr>
                <a:t>special case </a:t>
              </a:r>
              <a:r>
                <a:rPr lang="en-US" sz="2400" dirty="0" smtClean="0">
                  <a:latin typeface="Calibri" pitchFamily="34" charset="0"/>
                  <a:ea typeface="Chalkboard" charset="0"/>
                  <a:cs typeface="Chalkboard" charset="0"/>
                  <a:sym typeface="Symbol"/>
                </a:rPr>
                <a:t>of</a:t>
              </a:r>
              <a:endParaRPr lang="en-US" sz="2400" dirty="0" smtClean="0">
                <a:solidFill>
                  <a:srgbClr val="0000FF"/>
                </a:solidFill>
                <a:latin typeface="Calibri" pitchFamily="34" charset="0"/>
                <a:ea typeface="Chalkboard" charset="0"/>
                <a:cs typeface="Chalkboard" charset="0"/>
              </a:endParaRPr>
            </a:p>
          </p:txBody>
        </p:sp>
        <p:grpSp>
          <p:nvGrpSpPr>
            <p:cNvPr id="4" name="Group 2"/>
            <p:cNvGrpSpPr/>
            <p:nvPr/>
          </p:nvGrpSpPr>
          <p:grpSpPr>
            <a:xfrm>
              <a:off x="2348136" y="1124744"/>
              <a:ext cx="1319572" cy="894874"/>
              <a:chOff x="1852464" y="3212976"/>
              <a:chExt cx="1319572" cy="894874"/>
            </a:xfrm>
          </p:grpSpPr>
          <p:sp>
            <p:nvSpPr>
              <p:cNvPr id="83" name="Text Box 7"/>
              <p:cNvSpPr txBox="1">
                <a:spLocks noChangeArrowheads="1"/>
              </p:cNvSpPr>
              <p:nvPr/>
            </p:nvSpPr>
            <p:spPr bwMode="auto">
              <a:xfrm>
                <a:off x="1852464" y="3501008"/>
                <a:ext cx="1319572"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PrivK</a:t>
                </a:r>
                <a:r>
                  <a:rPr lang="en-US" dirty="0" smtClean="0">
                    <a:latin typeface="Calibri" pitchFamily="34" charset="0"/>
                    <a:ea typeface="Chalkboard" charset="0"/>
                    <a:cs typeface="Chalkboard" charset="0"/>
                  </a:rPr>
                  <a:t>     (n)</a:t>
                </a:r>
                <a:endParaRPr lang="en-US" dirty="0" smtClean="0">
                  <a:solidFill>
                    <a:srgbClr val="0000FF"/>
                  </a:solidFill>
                  <a:latin typeface="Calibri" pitchFamily="34" charset="0"/>
                  <a:ea typeface="Chalkboard" charset="0"/>
                  <a:cs typeface="Chalkboard" charset="0"/>
                </a:endParaRPr>
              </a:p>
            </p:txBody>
          </p:sp>
          <p:sp>
            <p:nvSpPr>
              <p:cNvPr id="96" name="Text Box 7"/>
              <p:cNvSpPr txBox="1">
                <a:spLocks noChangeArrowheads="1"/>
              </p:cNvSpPr>
              <p:nvPr/>
            </p:nvSpPr>
            <p:spPr bwMode="auto">
              <a:xfrm>
                <a:off x="2204120" y="3738518"/>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A, </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sp>
            <p:nvSpPr>
              <p:cNvPr id="97" name="Text Box 7"/>
              <p:cNvSpPr txBox="1">
                <a:spLocks noChangeArrowheads="1"/>
              </p:cNvSpPr>
              <p:nvPr/>
            </p:nvSpPr>
            <p:spPr bwMode="auto">
              <a:xfrm>
                <a:off x="2284512" y="3212976"/>
                <a:ext cx="559296"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cca</a:t>
                </a:r>
                <a:endParaRPr lang="en-US" dirty="0" smtClean="0">
                  <a:solidFill>
                    <a:srgbClr val="0000FF"/>
                  </a:solidFill>
                  <a:latin typeface="Calibri" pitchFamily="34" charset="0"/>
                  <a:ea typeface="Chalkboard" charset="0"/>
                  <a:cs typeface="Chalkboard" charset="0"/>
                </a:endParaRPr>
              </a:p>
            </p:txBody>
          </p:sp>
        </p:grpSp>
        <p:grpSp>
          <p:nvGrpSpPr>
            <p:cNvPr id="5" name="Group 97"/>
            <p:cNvGrpSpPr/>
            <p:nvPr/>
          </p:nvGrpSpPr>
          <p:grpSpPr>
            <a:xfrm>
              <a:off x="5836332" y="1124744"/>
              <a:ext cx="1575792" cy="894874"/>
              <a:chOff x="1812268" y="3212976"/>
              <a:chExt cx="1575792" cy="894874"/>
            </a:xfrm>
          </p:grpSpPr>
          <p:sp>
            <p:nvSpPr>
              <p:cNvPr id="99" name="Text Box 7"/>
              <p:cNvSpPr txBox="1">
                <a:spLocks noChangeArrowheads="1"/>
              </p:cNvSpPr>
              <p:nvPr/>
            </p:nvSpPr>
            <p:spPr bwMode="auto">
              <a:xfrm>
                <a:off x="1812268" y="3501008"/>
                <a:ext cx="1503784"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PrivK</a:t>
                </a:r>
                <a:r>
                  <a:rPr lang="en-US" dirty="0" smtClean="0">
                    <a:latin typeface="Calibri" pitchFamily="34" charset="0"/>
                    <a:ea typeface="Chalkboard" charset="0"/>
                    <a:cs typeface="Chalkboard" charset="0"/>
                  </a:rPr>
                  <a:t>     (n)</a:t>
                </a:r>
                <a:endParaRPr lang="en-US" dirty="0" smtClean="0">
                  <a:solidFill>
                    <a:srgbClr val="0000FF"/>
                  </a:solidFill>
                  <a:latin typeface="Calibri" pitchFamily="34" charset="0"/>
                  <a:ea typeface="Chalkboard" charset="0"/>
                  <a:cs typeface="Chalkboard" charset="0"/>
                </a:endParaRPr>
              </a:p>
            </p:txBody>
          </p:sp>
          <p:sp>
            <p:nvSpPr>
              <p:cNvPr id="100" name="Text Box 7"/>
              <p:cNvSpPr txBox="1">
                <a:spLocks noChangeArrowheads="1"/>
              </p:cNvSpPr>
              <p:nvPr/>
            </p:nvSpPr>
            <p:spPr bwMode="auto">
              <a:xfrm>
                <a:off x="2163924" y="3738518"/>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A, </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sp>
            <p:nvSpPr>
              <p:cNvPr id="101" name="Text Box 7"/>
              <p:cNvSpPr txBox="1">
                <a:spLocks noChangeArrowheads="1"/>
              </p:cNvSpPr>
              <p:nvPr/>
            </p:nvSpPr>
            <p:spPr bwMode="auto">
              <a:xfrm>
                <a:off x="2163924" y="3212976"/>
                <a:ext cx="1224136"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cca-mult</a:t>
                </a:r>
                <a:endParaRPr lang="en-US" dirty="0" smtClean="0">
                  <a:solidFill>
                    <a:srgbClr val="0000FF"/>
                  </a:solidFill>
                  <a:latin typeface="Calibri" pitchFamily="34" charset="0"/>
                  <a:ea typeface="Chalkboard" charset="0"/>
                  <a:cs typeface="Chalkboard" charset="0"/>
                </a:endParaRPr>
              </a:p>
            </p:txBody>
          </p:sp>
        </p:grpSp>
      </p:grpSp>
      <p:grpSp>
        <p:nvGrpSpPr>
          <p:cNvPr id="8" name="Group 11"/>
          <p:cNvGrpSpPr/>
          <p:nvPr/>
        </p:nvGrpSpPr>
        <p:grpSpPr>
          <a:xfrm>
            <a:off x="715380" y="1628800"/>
            <a:ext cx="8609148" cy="637619"/>
            <a:chOff x="715380" y="2132856"/>
            <a:chExt cx="8609148" cy="637619"/>
          </a:xfrm>
        </p:grpSpPr>
        <p:sp>
          <p:nvSpPr>
            <p:cNvPr id="103" name="Text Box 7"/>
            <p:cNvSpPr txBox="1">
              <a:spLocks noChangeArrowheads="1"/>
            </p:cNvSpPr>
            <p:nvPr/>
          </p:nvSpPr>
          <p:spPr bwMode="auto">
            <a:xfrm>
              <a:off x="715380" y="2308810"/>
              <a:ext cx="8609148" cy="461665"/>
            </a:xfrm>
            <a:prstGeom prst="rect">
              <a:avLst/>
            </a:prstGeom>
            <a:noFill/>
            <a:ln w="9525">
              <a:noFill/>
              <a:miter lim="800000"/>
              <a:headEnd/>
              <a:tailEnd/>
            </a:ln>
          </p:spPr>
          <p:txBody>
            <a:bodyPr wrap="square">
              <a:spAutoFit/>
            </a:bodyPr>
            <a:lstStyle/>
            <a:p>
              <a:pPr marL="342900" indent="-342900">
                <a:spcBef>
                  <a:spcPct val="50000"/>
                </a:spcBef>
                <a:buFont typeface="Wingdings" pitchFamily="2" charset="2"/>
                <a:buChar char="Ø"/>
              </a:pPr>
              <a:r>
                <a:rPr lang="en-US" sz="2400" dirty="0" smtClean="0">
                  <a:latin typeface="Calibri" pitchFamily="34" charset="0"/>
                  <a:ea typeface="Chalkboard" charset="0"/>
                  <a:cs typeface="Chalkboard" charset="0"/>
                  <a:sym typeface="Symbol"/>
                </a:rPr>
                <a:t>Set  </a:t>
              </a:r>
              <a:r>
                <a:rPr lang="en-US" sz="2400" dirty="0" smtClean="0">
                  <a:solidFill>
                    <a:srgbClr val="FF0000"/>
                  </a:solidFill>
                  <a:latin typeface="Calibri" pitchFamily="34" charset="0"/>
                  <a:ea typeface="Chalkboard" charset="0"/>
                  <a:cs typeface="Chalkboard" charset="0"/>
                  <a:sym typeface="Symbol"/>
                </a:rPr>
                <a:t>|M</a:t>
              </a:r>
              <a:r>
                <a:rPr lang="en-US" sz="2400" baseline="-25000" dirty="0" smtClean="0">
                  <a:solidFill>
                    <a:srgbClr val="FF0000"/>
                  </a:solidFill>
                  <a:latin typeface="Calibri" pitchFamily="34" charset="0"/>
                  <a:ea typeface="Chalkboard" charset="0"/>
                  <a:cs typeface="Chalkboard" charset="0"/>
                  <a:sym typeface="Symbol"/>
                </a:rPr>
                <a:t>0</a:t>
              </a:r>
              <a:r>
                <a:rPr lang="en-US" sz="2400" dirty="0" smtClean="0">
                  <a:solidFill>
                    <a:srgbClr val="FF0000"/>
                  </a:solidFill>
                  <a:latin typeface="Calibri" pitchFamily="34" charset="0"/>
                  <a:ea typeface="Chalkboard" charset="0"/>
                  <a:cs typeface="Chalkboard" charset="0"/>
                  <a:sym typeface="Symbol"/>
                </a:rPr>
                <a:t>| = |M</a:t>
              </a:r>
              <a:r>
                <a:rPr lang="en-US" sz="2400" baseline="-25000" dirty="0" smtClean="0">
                  <a:solidFill>
                    <a:srgbClr val="FF0000"/>
                  </a:solidFill>
                  <a:latin typeface="Calibri" pitchFamily="34" charset="0"/>
                  <a:ea typeface="Chalkboard" charset="0"/>
                  <a:cs typeface="Chalkboard" charset="0"/>
                  <a:sym typeface="Symbol"/>
                </a:rPr>
                <a:t>1</a:t>
              </a:r>
              <a:r>
                <a:rPr lang="en-US" sz="2400" dirty="0" smtClean="0">
                  <a:solidFill>
                    <a:srgbClr val="FF0000"/>
                  </a:solidFill>
                  <a:latin typeface="Calibri" pitchFamily="34" charset="0"/>
                  <a:ea typeface="Chalkboard" charset="0"/>
                  <a:cs typeface="Chalkboard" charset="0"/>
                  <a:sym typeface="Symbol"/>
                </a:rPr>
                <a:t>| = 1 </a:t>
              </a:r>
              <a:endParaRPr lang="en-US" sz="2400" dirty="0" smtClean="0">
                <a:solidFill>
                  <a:srgbClr val="FF0000"/>
                </a:solidFill>
                <a:latin typeface="Calibri" pitchFamily="34" charset="0"/>
                <a:ea typeface="Chalkboard" charset="0"/>
                <a:cs typeface="Chalkboard" charset="0"/>
              </a:endParaRPr>
            </a:p>
          </p:txBody>
        </p:sp>
        <p:sp>
          <p:nvSpPr>
            <p:cNvPr id="112" name="Text Box 7"/>
            <p:cNvSpPr txBox="1">
              <a:spLocks noChangeArrowheads="1"/>
            </p:cNvSpPr>
            <p:nvPr/>
          </p:nvSpPr>
          <p:spPr bwMode="auto">
            <a:xfrm>
              <a:off x="1763688" y="2132856"/>
              <a:ext cx="36004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FF0000"/>
                  </a:solidFill>
                  <a:latin typeface="Calibri" pitchFamily="34" charset="0"/>
                  <a:ea typeface="Chalkboard" charset="0"/>
                  <a:cs typeface="Chalkboard" charset="0"/>
                  <a:sym typeface="Symbol"/>
                </a:rPr>
                <a:t></a:t>
              </a:r>
              <a:endParaRPr lang="en-US" dirty="0" smtClean="0">
                <a:solidFill>
                  <a:srgbClr val="FF0000"/>
                </a:solidFill>
                <a:latin typeface="Calibri" pitchFamily="34" charset="0"/>
                <a:ea typeface="Chalkboard" charset="0"/>
                <a:cs typeface="Chalkboard" charset="0"/>
              </a:endParaRPr>
            </a:p>
          </p:txBody>
        </p:sp>
        <p:sp>
          <p:nvSpPr>
            <p:cNvPr id="113" name="Text Box 7"/>
            <p:cNvSpPr txBox="1">
              <a:spLocks noChangeArrowheads="1"/>
            </p:cNvSpPr>
            <p:nvPr/>
          </p:nvSpPr>
          <p:spPr bwMode="auto">
            <a:xfrm>
              <a:off x="2483768" y="2154342"/>
              <a:ext cx="36004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FF0000"/>
                  </a:solidFill>
                  <a:latin typeface="Calibri" pitchFamily="34" charset="0"/>
                  <a:ea typeface="Chalkboard" charset="0"/>
                  <a:cs typeface="Chalkboard" charset="0"/>
                  <a:sym typeface="Symbol"/>
                </a:rPr>
                <a:t></a:t>
              </a:r>
              <a:endParaRPr lang="en-US" dirty="0" smtClean="0">
                <a:solidFill>
                  <a:srgbClr val="FF0000"/>
                </a:solidFill>
                <a:latin typeface="Calibri" pitchFamily="34" charset="0"/>
                <a:ea typeface="Chalkboard" charset="0"/>
                <a:cs typeface="Chalkboard" charset="0"/>
              </a:endParaRPr>
            </a:p>
          </p:txBody>
        </p:sp>
      </p:grpSp>
      <p:sp>
        <p:nvSpPr>
          <p:cNvPr id="114" name="Text Box 7"/>
          <p:cNvSpPr txBox="1">
            <a:spLocks noChangeArrowheads="1"/>
          </p:cNvSpPr>
          <p:nvPr/>
        </p:nvSpPr>
        <p:spPr bwMode="auto">
          <a:xfrm>
            <a:off x="107504" y="2348880"/>
            <a:ext cx="8609148" cy="830997"/>
          </a:xfrm>
          <a:prstGeom prst="rect">
            <a:avLst/>
          </a:prstGeom>
          <a:noFill/>
          <a:ln w="9525">
            <a:noFill/>
            <a:miter lim="800000"/>
            <a:headEnd/>
            <a:tailEnd/>
          </a:ln>
        </p:spPr>
        <p:txBody>
          <a:bodyPr wrap="square">
            <a:spAutoFit/>
          </a:bodyPr>
          <a:lstStyle/>
          <a:p>
            <a:pPr marL="457200" indent="-457200">
              <a:spcBef>
                <a:spcPct val="50000"/>
              </a:spcBef>
              <a:buFont typeface="Arial" pitchFamily="34" charset="0"/>
              <a:buChar char="•"/>
            </a:pPr>
            <a:r>
              <a:rPr lang="en-US" sz="2400" dirty="0" smtClean="0">
                <a:latin typeface="Calibri" pitchFamily="34" charset="0"/>
                <a:ea typeface="Chalkboard" charset="0"/>
                <a:cs typeface="Chalkboard" charset="0"/>
                <a:sym typeface="Symbol"/>
              </a:rPr>
              <a:t>Any cipher that is </a:t>
            </a:r>
            <a:r>
              <a:rPr lang="en-US" sz="2400" dirty="0" smtClean="0">
                <a:solidFill>
                  <a:srgbClr val="0000FF"/>
                </a:solidFill>
                <a:latin typeface="Calibri" pitchFamily="34" charset="0"/>
                <a:ea typeface="Chalkboard" charset="0"/>
                <a:cs typeface="Chalkboard" charset="0"/>
                <a:sym typeface="Symbol"/>
              </a:rPr>
              <a:t>CCA-secure for multiple encryptions </a:t>
            </a:r>
            <a:r>
              <a:rPr lang="en-US" sz="2400" dirty="0" smtClean="0">
                <a:latin typeface="Calibri" pitchFamily="34" charset="0"/>
                <a:ea typeface="Chalkboard" charset="0"/>
                <a:cs typeface="Chalkboard" charset="0"/>
                <a:sym typeface="Symbol"/>
              </a:rPr>
              <a:t>is also CCA-secure (for single encryption)</a:t>
            </a:r>
            <a:endParaRPr lang="en-US" sz="2400" dirty="0" smtClean="0">
              <a:solidFill>
                <a:srgbClr val="0000FF"/>
              </a:solidFill>
              <a:latin typeface="Calibri" pitchFamily="34" charset="0"/>
              <a:ea typeface="Chalkboard" charset="0"/>
              <a:cs typeface="Chalkboard" charset="0"/>
            </a:endParaRPr>
          </a:p>
        </p:txBody>
      </p:sp>
      <p:sp>
        <p:nvSpPr>
          <p:cNvPr id="115" name="Text Box 7"/>
          <p:cNvSpPr txBox="1">
            <a:spLocks noChangeArrowheads="1"/>
          </p:cNvSpPr>
          <p:nvPr/>
        </p:nvSpPr>
        <p:spPr bwMode="auto">
          <a:xfrm>
            <a:off x="107504" y="3212976"/>
            <a:ext cx="8609148" cy="461665"/>
          </a:xfrm>
          <a:prstGeom prst="rect">
            <a:avLst/>
          </a:prstGeom>
          <a:noFill/>
          <a:ln w="9525">
            <a:noFill/>
            <a:miter lim="800000"/>
            <a:headEnd/>
            <a:tailEnd/>
          </a:ln>
        </p:spPr>
        <p:txBody>
          <a:bodyPr wrap="square">
            <a:spAutoFit/>
          </a:bodyPr>
          <a:lstStyle/>
          <a:p>
            <a:pPr marL="457200" indent="-457200">
              <a:spcBef>
                <a:spcPct val="50000"/>
              </a:spcBef>
              <a:buFont typeface="Arial" pitchFamily="34" charset="0"/>
              <a:buChar char="•"/>
            </a:pPr>
            <a:r>
              <a:rPr lang="en-US" sz="2400" dirty="0" smtClean="0">
                <a:latin typeface="Calibri" pitchFamily="34" charset="0"/>
                <a:ea typeface="Chalkboard" charset="0"/>
                <a:cs typeface="Chalkboard" charset="0"/>
                <a:sym typeface="Symbol"/>
              </a:rPr>
              <a:t>What about the </a:t>
            </a:r>
            <a:r>
              <a:rPr lang="en-US" sz="2400" dirty="0" smtClean="0">
                <a:solidFill>
                  <a:srgbClr val="FF0000"/>
                </a:solidFill>
                <a:latin typeface="Calibri" pitchFamily="34" charset="0"/>
                <a:ea typeface="Chalkboard" charset="0"/>
                <a:cs typeface="Chalkboard" charset="0"/>
                <a:sym typeface="Symbol"/>
              </a:rPr>
              <a:t>converse</a:t>
            </a:r>
            <a:r>
              <a:rPr lang="en-US" sz="2400" dirty="0" smtClean="0">
                <a:latin typeface="Calibri" pitchFamily="34" charset="0"/>
                <a:ea typeface="Chalkboard" charset="0"/>
                <a:cs typeface="Chalkboard" charset="0"/>
                <a:sym typeface="Symbol"/>
              </a:rPr>
              <a:t> ?</a:t>
            </a:r>
            <a:endParaRPr lang="en-US" sz="2400" dirty="0" smtClean="0">
              <a:solidFill>
                <a:srgbClr val="0000FF"/>
              </a:solidFill>
              <a:latin typeface="Calibri" pitchFamily="34" charset="0"/>
              <a:ea typeface="Chalkboard" charset="0"/>
              <a:cs typeface="Chalkboard" charset="0"/>
            </a:endParaRPr>
          </a:p>
        </p:txBody>
      </p:sp>
      <p:pic>
        <p:nvPicPr>
          <p:cNvPr id="13" name="Picture 2" descr="https://encrypted-tbn1.gstatic.com/images?q=tbn:ANd9GcQGpeIkLg9PS_PWZVn5JEj0ROeW2vown72wa-kcKAkU_HDkybJ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5359" y="3068960"/>
            <a:ext cx="1440160" cy="1446589"/>
          </a:xfrm>
          <a:prstGeom prst="rect">
            <a:avLst/>
          </a:prstGeom>
          <a:noFill/>
          <a:extLst>
            <a:ext uri="{909E8E84-426E-40DD-AFC4-6F175D3DCCD1}">
              <a14:hiddenFill xmlns:a14="http://schemas.microsoft.com/office/drawing/2010/main">
                <a:solidFill>
                  <a:srgbClr val="FFFFFF"/>
                </a:solidFill>
              </a14:hiddenFill>
            </a:ext>
          </a:extLst>
        </p:spPr>
      </p:pic>
      <p:sp>
        <p:nvSpPr>
          <p:cNvPr id="36" name="Text Box 7"/>
          <p:cNvSpPr txBox="1">
            <a:spLocks noChangeArrowheads="1"/>
          </p:cNvSpPr>
          <p:nvPr/>
        </p:nvSpPr>
        <p:spPr bwMode="auto">
          <a:xfrm>
            <a:off x="323528" y="4593322"/>
            <a:ext cx="8496944" cy="830997"/>
          </a:xfrm>
          <a:prstGeom prst="rect">
            <a:avLst/>
          </a:prstGeom>
          <a:noFill/>
          <a:ln w="9525">
            <a:solidFill>
              <a:srgbClr val="333399"/>
            </a:solidFill>
            <a:miter lim="800000"/>
            <a:headEnd/>
            <a:tailEnd/>
          </a:ln>
        </p:spPr>
        <p:txBody>
          <a:bodyPr wrap="square">
            <a:spAutoFit/>
          </a:bodyPr>
          <a:lstStyle/>
          <a:p>
            <a:pPr>
              <a:spcBef>
                <a:spcPct val="50000"/>
              </a:spcBef>
            </a:pPr>
            <a:r>
              <a:rPr lang="en-US" sz="2400" dirty="0" smtClean="0">
                <a:latin typeface="Calibri" pitchFamily="34" charset="0"/>
                <a:ea typeface="Chalkboard" charset="0"/>
                <a:cs typeface="Chalkboard" charset="0"/>
                <a:sym typeface="Symbol"/>
              </a:rPr>
              <a:t>Theorem: Any cipher that is </a:t>
            </a:r>
            <a:r>
              <a:rPr lang="en-US" sz="2400" dirty="0" smtClean="0">
                <a:solidFill>
                  <a:srgbClr val="FF0000"/>
                </a:solidFill>
                <a:latin typeface="Calibri" pitchFamily="34" charset="0"/>
                <a:ea typeface="Chalkboard" charset="0"/>
                <a:cs typeface="Chalkboard" charset="0"/>
                <a:sym typeface="Symbol"/>
              </a:rPr>
              <a:t>CCA-secure is also CCA-secure for multiple encryptions</a:t>
            </a:r>
            <a:endParaRPr lang="en-US" sz="2400" dirty="0" smtClean="0">
              <a:solidFill>
                <a:srgbClr val="FF0000"/>
              </a:solidFill>
              <a:latin typeface="Calibri" pitchFamily="34" charset="0"/>
              <a:ea typeface="Chalkboard" charset="0"/>
              <a:cs typeface="Chalkboard" charset="0"/>
            </a:endParaRPr>
          </a:p>
        </p:txBody>
      </p:sp>
      <p:sp>
        <p:nvSpPr>
          <p:cNvPr id="37" name="Text Box 7"/>
          <p:cNvSpPr txBox="1">
            <a:spLocks noChangeArrowheads="1"/>
          </p:cNvSpPr>
          <p:nvPr/>
        </p:nvSpPr>
        <p:spPr bwMode="auto">
          <a:xfrm>
            <a:off x="467544" y="5601434"/>
            <a:ext cx="8321116" cy="707886"/>
          </a:xfrm>
          <a:prstGeom prst="rect">
            <a:avLst/>
          </a:prstGeom>
          <a:noFill/>
          <a:ln w="9525">
            <a:noFill/>
            <a:miter lim="800000"/>
            <a:headEnd/>
            <a:tailEnd/>
          </a:ln>
        </p:spPr>
        <p:txBody>
          <a:bodyPr wrap="square">
            <a:spAutoFit/>
          </a:bodyPr>
          <a:lstStyle/>
          <a:p>
            <a:pPr>
              <a:spcBef>
                <a:spcPct val="50000"/>
              </a:spcBef>
            </a:pPr>
            <a:r>
              <a:rPr lang="en-US" sz="2000" dirty="0" smtClean="0">
                <a:latin typeface="Chalkboard" charset="0"/>
                <a:ea typeface="Chalkboard" charset="0"/>
                <a:cs typeface="Chalkboard" charset="0"/>
                <a:sym typeface="Symbol"/>
              </a:rPr>
              <a:t>&gt;&gt; Sufficient to prove CCA-security for </a:t>
            </a:r>
            <a:r>
              <a:rPr lang="en-US" sz="2000" dirty="0" smtClean="0">
                <a:solidFill>
                  <a:srgbClr val="FF0000"/>
                </a:solidFill>
                <a:latin typeface="Chalkboard" charset="0"/>
                <a:ea typeface="Chalkboard" charset="0"/>
                <a:cs typeface="Chalkboard" charset="0"/>
                <a:sym typeface="Symbol"/>
              </a:rPr>
              <a:t>single message</a:t>
            </a:r>
            <a:r>
              <a:rPr lang="en-US" sz="2000" dirty="0" smtClean="0">
                <a:latin typeface="Chalkboard" charset="0"/>
                <a:ea typeface="Chalkboard" charset="0"/>
                <a:cs typeface="Chalkboard" charset="0"/>
                <a:sym typeface="Symbol"/>
              </a:rPr>
              <a:t>; rest is </a:t>
            </a:r>
            <a:r>
              <a:rPr lang="en-US" sz="2000" dirty="0" smtClean="0">
                <a:solidFill>
                  <a:srgbClr val="FF0000"/>
                </a:solidFill>
                <a:latin typeface="Chalkboard" charset="0"/>
                <a:ea typeface="Chalkboard" charset="0"/>
                <a:cs typeface="Chalkboard" charset="0"/>
                <a:sym typeface="Symbol"/>
              </a:rPr>
              <a:t>“for free”</a:t>
            </a:r>
            <a:endParaRPr lang="en-US" sz="2000" dirty="0" smtClean="0">
              <a:solidFill>
                <a:srgbClr val="FF0000"/>
              </a:solidFill>
              <a:latin typeface="Chalkboard" charset="0"/>
              <a:ea typeface="Chalkboard" charset="0"/>
              <a:cs typeface="Chalkboard"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13648" y="3260039"/>
            <a:ext cx="1348511" cy="1255510"/>
          </a:xfrm>
          <a:prstGeom prst="rect">
            <a:avLst/>
          </a:prstGeom>
        </p:spPr>
      </p:pic>
      <p:sp>
        <p:nvSpPr>
          <p:cNvPr id="2" name="日期占位符 1"/>
          <p:cNvSpPr>
            <a:spLocks noGrp="1"/>
          </p:cNvSpPr>
          <p:nvPr>
            <p:ph type="dt" sz="half" idx="10"/>
          </p:nvPr>
        </p:nvSpPr>
        <p:spPr/>
        <p:txBody>
          <a:bodyPr/>
          <a:lstStyle/>
          <a:p>
            <a:pPr>
              <a:defRPr/>
            </a:pPr>
            <a:r>
              <a:rPr lang="en-US" altLang="zh-CN" smtClean="0"/>
              <a:t>Thur, 11/10/2018</a:t>
            </a:r>
            <a:endParaRPr lang="en-US" dirty="0"/>
          </a:p>
        </p:txBody>
      </p:sp>
      <p:sp>
        <p:nvSpPr>
          <p:cNvPr id="6" name="页脚占位符 5"/>
          <p:cNvSpPr>
            <a:spLocks noGrp="1"/>
          </p:cNvSpPr>
          <p:nvPr>
            <p:ph type="ftr" sz="quarter" idx="11"/>
          </p:nvPr>
        </p:nvSpPr>
        <p:spPr/>
        <p:txBody>
          <a:bodyPr/>
          <a:lstStyle/>
          <a:p>
            <a:pPr>
              <a:defRPr/>
            </a:pPr>
            <a:r>
              <a:rPr lang="en-US" smtClean="0"/>
              <a:t>S8101034Q-Modern Cryptography-Lect9</a:t>
            </a:r>
            <a:endParaRPr lang="en-US" dirty="0"/>
          </a:p>
        </p:txBody>
      </p:sp>
      <p:sp>
        <p:nvSpPr>
          <p:cNvPr id="9" name="灯片编号占位符 8"/>
          <p:cNvSpPr>
            <a:spLocks noGrp="1"/>
          </p:cNvSpPr>
          <p:nvPr>
            <p:ph type="sldNum" sz="quarter" idx="12"/>
          </p:nvPr>
        </p:nvSpPr>
        <p:spPr/>
        <p:txBody>
          <a:bodyPr/>
          <a:lstStyle/>
          <a:p>
            <a:pPr>
              <a:defRPr/>
            </a:pPr>
            <a:fld id="{A210B1BB-E12E-441C-BC6A-ECF78AA782CB}" type="slidenum">
              <a:rPr lang="en-US" smtClean="0"/>
              <a:pPr>
                <a:defRPr/>
              </a:pPr>
              <a:t>23</a:t>
            </a:fld>
            <a:endParaRPr lang="en-US" dirty="0"/>
          </a:p>
        </p:txBody>
      </p:sp>
    </p:spTree>
    <p:extLst>
      <p:ext uri="{BB962C8B-B14F-4D97-AF65-F5344CB8AC3E}">
        <p14:creationId xmlns:p14="http://schemas.microsoft.com/office/powerpoint/2010/main" val="3431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p:bldP spid="36" grpId="0" animBg="1"/>
      <p:bldP spid="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Connector 60"/>
          <p:cNvCxnSpPr/>
          <p:nvPr/>
        </p:nvCxnSpPr>
        <p:spPr>
          <a:xfrm>
            <a:off x="0" y="1340768"/>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0" y="4581128"/>
            <a:ext cx="9180512" cy="0"/>
          </a:xfrm>
          <a:prstGeom prst="line">
            <a:avLst/>
          </a:prstGeom>
        </p:spPr>
        <p:style>
          <a:lnRef idx="2">
            <a:schemeClr val="accent1"/>
          </a:lnRef>
          <a:fillRef idx="0">
            <a:schemeClr val="accent1"/>
          </a:fillRef>
          <a:effectRef idx="1">
            <a:schemeClr val="accent1"/>
          </a:effectRef>
          <a:fontRef idx="minor">
            <a:schemeClr val="tx1"/>
          </a:fontRef>
        </p:style>
      </p:cxnSp>
      <p:sp>
        <p:nvSpPr>
          <p:cNvPr id="20" name="Rectangle 2"/>
          <p:cNvSpPr txBox="1">
            <a:spLocks noChangeArrowheads="1"/>
          </p:cNvSpPr>
          <p:nvPr/>
        </p:nvSpPr>
        <p:spPr>
          <a:xfrm>
            <a:off x="467544" y="8620"/>
            <a:ext cx="8496944" cy="468052"/>
          </a:xfrm>
          <a:prstGeom prst="rect">
            <a:avLst/>
          </a:prstGeom>
        </p:spPr>
        <p:txBody>
          <a:bodyPr/>
          <a:lstStyle/>
          <a:p>
            <a:pPr algn="ctr">
              <a:defRPr/>
            </a:pPr>
            <a:r>
              <a:rPr lang="en-US" sz="3200" kern="0" dirty="0" smtClean="0">
                <a:solidFill>
                  <a:srgbClr val="009900"/>
                </a:solidFill>
                <a:latin typeface="Calibri" pitchFamily="34" charset="0"/>
                <a:ea typeface="Chalkboard" charset="0"/>
                <a:cs typeface="Chalkboard" charset="0"/>
              </a:rPr>
              <a:t>CCA Security is Stronger Than CPA-security </a:t>
            </a:r>
            <a:endParaRPr lang="en-US" sz="3200" kern="0" dirty="0">
              <a:solidFill>
                <a:srgbClr val="009900"/>
              </a:solidFill>
              <a:latin typeface="Calibri" pitchFamily="34" charset="0"/>
              <a:ea typeface="Chalkboard" charset="0"/>
              <a:cs typeface="Chalkboard" charset="0"/>
            </a:endParaRPr>
          </a:p>
        </p:txBody>
      </p:sp>
      <p:pic>
        <p:nvPicPr>
          <p:cNvPr id="1026" name="Picture 2"/>
          <p:cNvPicPr>
            <a:picLocks noChangeAspect="1" noChangeArrowheads="1"/>
          </p:cNvPicPr>
          <p:nvPr/>
        </p:nvPicPr>
        <p:blipFill>
          <a:blip r:embed="rId3" cstate="print"/>
          <a:srcRect/>
          <a:stretch>
            <a:fillRect/>
          </a:stretch>
        </p:blipFill>
        <p:spPr bwMode="auto">
          <a:xfrm>
            <a:off x="5652120" y="2164221"/>
            <a:ext cx="1742830" cy="1052806"/>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64762" y="2577823"/>
            <a:ext cx="1514272" cy="872663"/>
          </a:xfrm>
          <a:prstGeom prst="rect">
            <a:avLst/>
          </a:prstGeom>
          <a:noFill/>
          <a:ln w="9525">
            <a:noFill/>
            <a:miter lim="800000"/>
            <a:headEnd/>
            <a:tailEnd/>
          </a:ln>
        </p:spPr>
      </p:pic>
      <p:sp>
        <p:nvSpPr>
          <p:cNvPr id="30" name="Text Box 7"/>
          <p:cNvSpPr txBox="1">
            <a:spLocks noChangeArrowheads="1"/>
          </p:cNvSpPr>
          <p:nvPr/>
        </p:nvSpPr>
        <p:spPr bwMode="auto">
          <a:xfrm>
            <a:off x="2522095" y="692696"/>
            <a:ext cx="3130025"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 = </a:t>
            </a:r>
            <a:r>
              <a:rPr lang="en-US" dirty="0" smtClean="0">
                <a:latin typeface="Calibri" pitchFamily="34" charset="0"/>
                <a:ea typeface="Chalkboard" charset="0"/>
                <a:cs typeface="Chalkboard" charset="0"/>
              </a:rPr>
              <a:t>(Gen, Enc, Dec), </a:t>
            </a:r>
            <a:r>
              <a:rPr lang="en-US" dirty="0" smtClean="0">
                <a:latin typeface="Brush Script MT" pitchFamily="66" charset="0"/>
                <a:ea typeface="Brush Script MT" charset="0"/>
                <a:cs typeface="Brush Script MT" charset="0"/>
              </a:rPr>
              <a:t>M</a:t>
            </a:r>
            <a:r>
              <a:rPr lang="en-US" dirty="0" smtClean="0">
                <a:latin typeface="Calibri" pitchFamily="34" charset="0"/>
                <a:ea typeface="Chalkboard" charset="0"/>
                <a:cs typeface="Chalkboard" charset="0"/>
              </a:rPr>
              <a:t>, n</a:t>
            </a:r>
            <a:endParaRPr lang="en-US" dirty="0" smtClean="0">
              <a:solidFill>
                <a:srgbClr val="0000FF"/>
              </a:solidFill>
              <a:latin typeface="Calibri" pitchFamily="34" charset="0"/>
              <a:ea typeface="Chalkboard" charset="0"/>
              <a:cs typeface="Chalkboard" charset="0"/>
            </a:endParaRPr>
          </a:p>
        </p:txBody>
      </p:sp>
      <p:sp>
        <p:nvSpPr>
          <p:cNvPr id="36" name="Text Box 7"/>
          <p:cNvSpPr txBox="1">
            <a:spLocks noChangeArrowheads="1"/>
          </p:cNvSpPr>
          <p:nvPr/>
        </p:nvSpPr>
        <p:spPr bwMode="auto">
          <a:xfrm>
            <a:off x="251520" y="3450486"/>
            <a:ext cx="15121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I can break </a:t>
            </a:r>
            <a:endParaRPr lang="en-US" dirty="0" smtClean="0">
              <a:solidFill>
                <a:srgbClr val="0000FF"/>
              </a:solidFill>
              <a:latin typeface="Calibri" pitchFamily="34" charset="0"/>
              <a:ea typeface="Chalkboard" charset="0"/>
              <a:cs typeface="Chalkboard" charset="0"/>
            </a:endParaRPr>
          </a:p>
        </p:txBody>
      </p:sp>
      <p:sp>
        <p:nvSpPr>
          <p:cNvPr id="37" name="Text Box 7"/>
          <p:cNvSpPr txBox="1">
            <a:spLocks noChangeArrowheads="1"/>
          </p:cNvSpPr>
          <p:nvPr/>
        </p:nvSpPr>
        <p:spPr bwMode="auto">
          <a:xfrm>
            <a:off x="5917624" y="3306470"/>
            <a:ext cx="166083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Let me verify</a:t>
            </a:r>
            <a:endParaRPr lang="en-US" dirty="0" smtClean="0">
              <a:solidFill>
                <a:srgbClr val="0000FF"/>
              </a:solidFill>
              <a:latin typeface="Calibri" pitchFamily="34" charset="0"/>
              <a:ea typeface="Chalkboard" charset="0"/>
              <a:cs typeface="Chalkboard" charset="0"/>
            </a:endParaRPr>
          </a:p>
        </p:txBody>
      </p:sp>
      <p:grpSp>
        <p:nvGrpSpPr>
          <p:cNvPr id="3" name="Group 48"/>
          <p:cNvGrpSpPr/>
          <p:nvPr/>
        </p:nvGrpSpPr>
        <p:grpSpPr>
          <a:xfrm>
            <a:off x="7893496" y="3016108"/>
            <a:ext cx="1070992" cy="369332"/>
            <a:chOff x="7514955" y="5223803"/>
            <a:chExt cx="1207300" cy="674030"/>
          </a:xfrm>
        </p:grpSpPr>
        <p:sp>
          <p:nvSpPr>
            <p:cNvPr id="47" name="Rectangle 46"/>
            <p:cNvSpPr/>
            <p:nvPr/>
          </p:nvSpPr>
          <p:spPr>
            <a:xfrm>
              <a:off x="7524328" y="5301208"/>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itchFamily="34" charset="0"/>
                <a:ea typeface="Chalkboard" charset="0"/>
                <a:cs typeface="Chalkboard" charset="0"/>
              </a:endParaRPr>
            </a:p>
          </p:txBody>
        </p:sp>
        <p:sp>
          <p:nvSpPr>
            <p:cNvPr id="48" name="Text Box 7"/>
            <p:cNvSpPr txBox="1">
              <a:spLocks noChangeArrowheads="1"/>
            </p:cNvSpPr>
            <p:nvPr/>
          </p:nvSpPr>
          <p:spPr bwMode="auto">
            <a:xfrm>
              <a:off x="7514955" y="5223803"/>
              <a:ext cx="1207300" cy="674030"/>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Gen(1</a:t>
              </a:r>
              <a:r>
                <a:rPr lang="en-US" baseline="30000" dirty="0" smtClean="0">
                  <a:latin typeface="Calibri" pitchFamily="34" charset="0"/>
                  <a:ea typeface="Chalkboard" charset="0"/>
                  <a:cs typeface="Chalkboard" charset="0"/>
                </a:rPr>
                <a:t>n</a:t>
              </a:r>
              <a:r>
                <a:rPr lang="en-US" dirty="0" smtClean="0">
                  <a:latin typeface="Calibri" pitchFamily="34" charset="0"/>
                  <a:ea typeface="Chalkboard" charset="0"/>
                  <a:cs typeface="Chalkboard" charset="0"/>
                </a:rPr>
                <a:t>)</a:t>
              </a:r>
              <a:endParaRPr lang="en-US" dirty="0" smtClean="0">
                <a:solidFill>
                  <a:srgbClr val="0000FF"/>
                </a:solidFill>
                <a:latin typeface="Calibri" pitchFamily="34" charset="0"/>
                <a:ea typeface="Chalkboard" charset="0"/>
                <a:cs typeface="Chalkboard" charset="0"/>
              </a:endParaRPr>
            </a:p>
          </p:txBody>
        </p:sp>
      </p:grpSp>
      <p:cxnSp>
        <p:nvCxnSpPr>
          <p:cNvPr id="50" name="Straight Connector 49"/>
          <p:cNvCxnSpPr/>
          <p:nvPr/>
        </p:nvCxnSpPr>
        <p:spPr>
          <a:xfrm flipH="1" flipV="1">
            <a:off x="7991233" y="2705638"/>
            <a:ext cx="301968" cy="305786"/>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 Box 7"/>
          <p:cNvSpPr txBox="1">
            <a:spLocks noChangeArrowheads="1"/>
          </p:cNvSpPr>
          <p:nvPr/>
        </p:nvSpPr>
        <p:spPr bwMode="auto">
          <a:xfrm rot="18882211">
            <a:off x="8163876" y="2563512"/>
            <a:ext cx="3832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grpSp>
        <p:nvGrpSpPr>
          <p:cNvPr id="4" name="Group 74"/>
          <p:cNvGrpSpPr/>
          <p:nvPr/>
        </p:nvGrpSpPr>
        <p:grpSpPr>
          <a:xfrm>
            <a:off x="179512" y="548680"/>
            <a:ext cx="2232248" cy="894874"/>
            <a:chOff x="4868416" y="1463298"/>
            <a:chExt cx="2232248" cy="894874"/>
          </a:xfrm>
        </p:grpSpPr>
        <p:sp>
          <p:nvSpPr>
            <p:cNvPr id="57" name="Text Box 7"/>
            <p:cNvSpPr txBox="1">
              <a:spLocks noChangeArrowheads="1"/>
            </p:cNvSpPr>
            <p:nvPr/>
          </p:nvSpPr>
          <p:spPr bwMode="auto">
            <a:xfrm>
              <a:off x="4868416" y="1804754"/>
              <a:ext cx="223224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PrivK</a:t>
              </a:r>
              <a:r>
                <a:rPr lang="en-US" dirty="0" smtClean="0">
                  <a:latin typeface="Calibri" pitchFamily="34" charset="0"/>
                  <a:ea typeface="Chalkboard" charset="0"/>
                  <a:cs typeface="Chalkboard" charset="0"/>
                </a:rPr>
                <a:t>      (n)</a:t>
              </a:r>
              <a:endParaRPr lang="en-US" dirty="0" smtClean="0">
                <a:solidFill>
                  <a:srgbClr val="0000FF"/>
                </a:solidFill>
                <a:latin typeface="Calibri" pitchFamily="34" charset="0"/>
                <a:ea typeface="Chalkboard" charset="0"/>
                <a:cs typeface="Chalkboard" charset="0"/>
              </a:endParaRPr>
            </a:p>
          </p:txBody>
        </p:sp>
        <p:sp>
          <p:nvSpPr>
            <p:cNvPr id="59" name="Text Box 7"/>
            <p:cNvSpPr txBox="1">
              <a:spLocks noChangeArrowheads="1"/>
            </p:cNvSpPr>
            <p:nvPr/>
          </p:nvSpPr>
          <p:spPr bwMode="auto">
            <a:xfrm>
              <a:off x="5228456" y="198884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A, </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sp>
          <p:nvSpPr>
            <p:cNvPr id="74" name="Text Box 7"/>
            <p:cNvSpPr txBox="1">
              <a:spLocks noChangeArrowheads="1"/>
            </p:cNvSpPr>
            <p:nvPr/>
          </p:nvSpPr>
          <p:spPr bwMode="auto">
            <a:xfrm>
              <a:off x="5344344" y="1463298"/>
              <a:ext cx="1180256"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cca</a:t>
              </a:r>
              <a:endParaRPr lang="en-US" dirty="0" smtClean="0">
                <a:solidFill>
                  <a:srgbClr val="0000FF"/>
                </a:solidFill>
                <a:latin typeface="Calibri" pitchFamily="34" charset="0"/>
                <a:ea typeface="Chalkboard" charset="0"/>
                <a:cs typeface="Chalkboard" charset="0"/>
              </a:endParaRPr>
            </a:p>
          </p:txBody>
        </p:sp>
      </p:grpSp>
      <p:sp>
        <p:nvSpPr>
          <p:cNvPr id="54" name="Text Box 7"/>
          <p:cNvSpPr txBox="1">
            <a:spLocks noChangeArrowheads="1"/>
          </p:cNvSpPr>
          <p:nvPr/>
        </p:nvSpPr>
        <p:spPr bwMode="auto">
          <a:xfrm>
            <a:off x="107504" y="2132856"/>
            <a:ext cx="187220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PPT Attacker A</a:t>
            </a:r>
            <a:endParaRPr lang="en-US" dirty="0" smtClean="0">
              <a:solidFill>
                <a:srgbClr val="0000FF"/>
              </a:solidFill>
              <a:latin typeface="Calibri" pitchFamily="34" charset="0"/>
              <a:ea typeface="Chalkboard" charset="0"/>
              <a:cs typeface="Chalkboard" charset="0"/>
            </a:endParaRPr>
          </a:p>
        </p:txBody>
      </p:sp>
      <p:pic>
        <p:nvPicPr>
          <p:cNvPr id="55" name="Picture 4"/>
          <p:cNvPicPr>
            <a:picLocks noChangeAspect="1" noChangeArrowheads="1"/>
          </p:cNvPicPr>
          <p:nvPr/>
        </p:nvPicPr>
        <p:blipFill>
          <a:blip r:embed="rId5" cstate="print"/>
          <a:srcRect/>
          <a:stretch>
            <a:fillRect/>
          </a:stretch>
        </p:blipFill>
        <p:spPr bwMode="auto">
          <a:xfrm>
            <a:off x="7506438" y="1276567"/>
            <a:ext cx="699465" cy="432048"/>
          </a:xfrm>
          <a:prstGeom prst="rect">
            <a:avLst/>
          </a:prstGeom>
          <a:noFill/>
          <a:ln w="9525">
            <a:noFill/>
            <a:miter lim="800000"/>
            <a:headEnd/>
            <a:tailEnd/>
          </a:ln>
        </p:spPr>
      </p:pic>
      <p:grpSp>
        <p:nvGrpSpPr>
          <p:cNvPr id="8" name="Group 59"/>
          <p:cNvGrpSpPr/>
          <p:nvPr/>
        </p:nvGrpSpPr>
        <p:grpSpPr>
          <a:xfrm>
            <a:off x="6732240" y="1621218"/>
            <a:ext cx="1206246" cy="511638"/>
            <a:chOff x="7267392" y="1487149"/>
            <a:chExt cx="1359768" cy="933739"/>
          </a:xfrm>
        </p:grpSpPr>
        <p:cxnSp>
          <p:nvCxnSpPr>
            <p:cNvPr id="58" name="Straight Connector 57"/>
            <p:cNvCxnSpPr/>
            <p:nvPr/>
          </p:nvCxnSpPr>
          <p:spPr>
            <a:xfrm flipV="1">
              <a:off x="7452320" y="2060848"/>
              <a:ext cx="864096" cy="360040"/>
            </a:xfrm>
            <a:prstGeom prst="line">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Text Box 7"/>
            <p:cNvSpPr txBox="1">
              <a:spLocks noChangeArrowheads="1"/>
            </p:cNvSpPr>
            <p:nvPr/>
          </p:nvSpPr>
          <p:spPr bwMode="auto">
            <a:xfrm rot="20690469">
              <a:off x="7267392" y="1487149"/>
              <a:ext cx="1359768" cy="674031"/>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FF0000"/>
                  </a:solidFill>
                  <a:latin typeface="Calibri" pitchFamily="34" charset="0"/>
                  <a:ea typeface="Chalkboard" charset="0"/>
                  <a:cs typeface="Chalkboard" charset="0"/>
                </a:rPr>
                <a:t>b </a:t>
              </a:r>
              <a:r>
                <a:rPr lang="en-US" dirty="0" smtClean="0">
                  <a:solidFill>
                    <a:srgbClr val="FF0000"/>
                  </a:solidFill>
                  <a:latin typeface="Calibri" pitchFamily="34" charset="0"/>
                  <a:ea typeface="Chalkboard" charset="0"/>
                  <a:cs typeface="Chalkboard" charset="0"/>
                  <a:sym typeface="Symbol"/>
                </a:rPr>
                <a:t> {0, 1}</a:t>
              </a:r>
              <a:endParaRPr lang="en-US" dirty="0" smtClean="0">
                <a:solidFill>
                  <a:srgbClr val="FF0000"/>
                </a:solidFill>
                <a:latin typeface="Calibri" pitchFamily="34" charset="0"/>
                <a:ea typeface="Chalkboard" charset="0"/>
                <a:cs typeface="Chalkboard" charset="0"/>
              </a:endParaRPr>
            </a:p>
          </p:txBody>
        </p:sp>
      </p:grpSp>
      <p:sp>
        <p:nvSpPr>
          <p:cNvPr id="89" name="Text Box 7"/>
          <p:cNvSpPr txBox="1">
            <a:spLocks noChangeArrowheads="1"/>
          </p:cNvSpPr>
          <p:nvPr/>
        </p:nvSpPr>
        <p:spPr bwMode="auto">
          <a:xfrm>
            <a:off x="5690447" y="764704"/>
            <a:ext cx="3130025"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Enc</a:t>
            </a:r>
            <a:r>
              <a:rPr lang="en-US" sz="2400" baseline="-25000" dirty="0" err="1" smtClean="0">
                <a:latin typeface="Calibri" pitchFamily="34" charset="0"/>
                <a:ea typeface="Chalkboard" charset="0"/>
                <a:cs typeface="Chalkboard" charset="0"/>
              </a:rPr>
              <a:t>k</a:t>
            </a:r>
            <a:r>
              <a:rPr lang="en-US" dirty="0" smtClean="0">
                <a:latin typeface="Calibri" pitchFamily="34" charset="0"/>
                <a:ea typeface="Chalkboard" charset="0"/>
                <a:cs typeface="Chalkboard" charset="0"/>
              </a:rPr>
              <a:t>(m) </a:t>
            </a:r>
            <a:r>
              <a:rPr lang="en-US" dirty="0" smtClean="0">
                <a:latin typeface="Calibri" pitchFamily="34" charset="0"/>
                <a:ea typeface="Chalkboard" charset="0"/>
                <a:cs typeface="Chalkboard" charset="0"/>
                <a:sym typeface="Symbol"/>
              </a:rPr>
              <a:t> (r, </a:t>
            </a:r>
            <a:r>
              <a:rPr lang="en-US" dirty="0" err="1" smtClean="0">
                <a:latin typeface="Calibri" pitchFamily="34" charset="0"/>
                <a:ea typeface="Chalkboard" charset="0"/>
                <a:cs typeface="Chalkboard" charset="0"/>
                <a:sym typeface="Symbol"/>
              </a:rPr>
              <a:t>F</a:t>
            </a:r>
            <a:r>
              <a:rPr lang="en-US" sz="2400" baseline="-25000" dirty="0" err="1" smtClean="0">
                <a:latin typeface="Calibri" pitchFamily="34" charset="0"/>
                <a:ea typeface="Chalkboard" charset="0"/>
                <a:cs typeface="Chalkboard" charset="0"/>
                <a:sym typeface="Symbol"/>
              </a:rPr>
              <a:t>k</a:t>
            </a:r>
            <a:r>
              <a:rPr lang="en-US" dirty="0" smtClean="0">
                <a:latin typeface="Calibri" pitchFamily="34" charset="0"/>
                <a:ea typeface="Chalkboard" charset="0"/>
                <a:cs typeface="Chalkboard" charset="0"/>
                <a:sym typeface="Symbol"/>
              </a:rPr>
              <a:t>(r)  m)</a:t>
            </a:r>
            <a:endParaRPr lang="en-US" dirty="0" smtClean="0">
              <a:solidFill>
                <a:srgbClr val="0000FF"/>
              </a:solidFill>
              <a:latin typeface="Calibri" pitchFamily="34" charset="0"/>
              <a:ea typeface="Chalkboard" charset="0"/>
              <a:cs typeface="Chalkboard" charset="0"/>
            </a:endParaRPr>
          </a:p>
        </p:txBody>
      </p:sp>
      <p:pic>
        <p:nvPicPr>
          <p:cNvPr id="100" name="Picture 2"/>
          <p:cNvPicPr>
            <a:picLocks noChangeAspect="1" noChangeArrowheads="1"/>
          </p:cNvPicPr>
          <p:nvPr/>
        </p:nvPicPr>
        <p:blipFill>
          <a:blip r:embed="rId6" cstate="print"/>
          <a:srcRect/>
          <a:stretch>
            <a:fillRect/>
          </a:stretch>
        </p:blipFill>
        <p:spPr bwMode="auto">
          <a:xfrm>
            <a:off x="7452320" y="2204864"/>
            <a:ext cx="511790" cy="665067"/>
          </a:xfrm>
          <a:prstGeom prst="rect">
            <a:avLst/>
          </a:prstGeom>
          <a:noFill/>
          <a:ln w="9525">
            <a:noFill/>
            <a:miter lim="800000"/>
            <a:headEnd/>
            <a:tailEnd/>
          </a:ln>
        </p:spPr>
      </p:pic>
      <p:sp>
        <p:nvSpPr>
          <p:cNvPr id="107" name="Text Box 7"/>
          <p:cNvSpPr txBox="1">
            <a:spLocks noChangeArrowheads="1"/>
          </p:cNvSpPr>
          <p:nvPr/>
        </p:nvSpPr>
        <p:spPr bwMode="auto">
          <a:xfrm rot="182692">
            <a:off x="7533050" y="2847488"/>
            <a:ext cx="3832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F</a:t>
            </a:r>
            <a:endParaRPr lang="en-US" dirty="0" smtClean="0">
              <a:solidFill>
                <a:srgbClr val="0000FF"/>
              </a:solidFill>
              <a:latin typeface="Calibri" pitchFamily="34" charset="0"/>
              <a:ea typeface="Chalkboard" charset="0"/>
              <a:cs typeface="Chalkboard" charset="0"/>
            </a:endParaRPr>
          </a:p>
        </p:txBody>
      </p:sp>
      <p:grpSp>
        <p:nvGrpSpPr>
          <p:cNvPr id="113" name="Group 112"/>
          <p:cNvGrpSpPr/>
          <p:nvPr/>
        </p:nvGrpSpPr>
        <p:grpSpPr>
          <a:xfrm>
            <a:off x="2195736" y="1340768"/>
            <a:ext cx="3528392" cy="388489"/>
            <a:chOff x="2195736" y="1506270"/>
            <a:chExt cx="3528392" cy="388489"/>
          </a:xfrm>
        </p:grpSpPr>
        <p:cxnSp>
          <p:nvCxnSpPr>
            <p:cNvPr id="79" name="Straight Connector 78"/>
            <p:cNvCxnSpPr/>
            <p:nvPr/>
          </p:nvCxnSpPr>
          <p:spPr>
            <a:xfrm>
              <a:off x="2195736" y="1885467"/>
              <a:ext cx="3385537" cy="0"/>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8" name="Text Box 7"/>
            <p:cNvSpPr txBox="1">
              <a:spLocks noChangeArrowheads="1"/>
            </p:cNvSpPr>
            <p:nvPr/>
          </p:nvSpPr>
          <p:spPr bwMode="auto">
            <a:xfrm>
              <a:off x="2267744" y="1525427"/>
              <a:ext cx="1368152"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m</a:t>
              </a:r>
              <a:r>
                <a:rPr lang="en-US" baseline="-25000" dirty="0" smtClean="0">
                  <a:latin typeface="Calibri" pitchFamily="34" charset="0"/>
                  <a:ea typeface="Chalkboard" charset="0"/>
                  <a:cs typeface="Chalkboard" charset="0"/>
                </a:rPr>
                <a:t>0</a:t>
              </a:r>
              <a:r>
                <a:rPr lang="en-US" dirty="0" smtClean="0">
                  <a:latin typeface="Calibri" pitchFamily="34" charset="0"/>
                  <a:ea typeface="Chalkboard" charset="0"/>
                  <a:cs typeface="Chalkboard" charset="0"/>
                </a:rPr>
                <a:t> = (00…0)</a:t>
              </a:r>
              <a:endParaRPr lang="en-US" dirty="0" smtClean="0">
                <a:solidFill>
                  <a:srgbClr val="0000FF"/>
                </a:solidFill>
                <a:latin typeface="Calibri" pitchFamily="34" charset="0"/>
                <a:ea typeface="Chalkboard" charset="0"/>
                <a:cs typeface="Chalkboard" charset="0"/>
              </a:endParaRPr>
            </a:p>
          </p:txBody>
        </p:sp>
        <p:sp>
          <p:nvSpPr>
            <p:cNvPr id="109" name="Text Box 7"/>
            <p:cNvSpPr txBox="1">
              <a:spLocks noChangeArrowheads="1"/>
            </p:cNvSpPr>
            <p:nvPr/>
          </p:nvSpPr>
          <p:spPr bwMode="auto">
            <a:xfrm>
              <a:off x="4355976" y="1506270"/>
              <a:ext cx="1368152"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m</a:t>
              </a:r>
              <a:r>
                <a:rPr lang="en-US" baseline="-25000" dirty="0" smtClean="0">
                  <a:latin typeface="Calibri" pitchFamily="34" charset="0"/>
                  <a:ea typeface="Chalkboard" charset="0"/>
                  <a:cs typeface="Chalkboard" charset="0"/>
                </a:rPr>
                <a:t>1</a:t>
              </a:r>
              <a:r>
                <a:rPr lang="en-US" dirty="0" smtClean="0">
                  <a:latin typeface="Calibri" pitchFamily="34" charset="0"/>
                  <a:ea typeface="Chalkboard" charset="0"/>
                  <a:cs typeface="Chalkboard" charset="0"/>
                </a:rPr>
                <a:t> = (11…1)</a:t>
              </a:r>
              <a:endParaRPr lang="en-US" dirty="0" smtClean="0">
                <a:solidFill>
                  <a:srgbClr val="0000FF"/>
                </a:solidFill>
                <a:latin typeface="Calibri" pitchFamily="34" charset="0"/>
                <a:ea typeface="Chalkboard" charset="0"/>
                <a:cs typeface="Chalkboard" charset="0"/>
              </a:endParaRPr>
            </a:p>
          </p:txBody>
        </p:sp>
      </p:grpSp>
      <p:grpSp>
        <p:nvGrpSpPr>
          <p:cNvPr id="114" name="Group 113"/>
          <p:cNvGrpSpPr/>
          <p:nvPr/>
        </p:nvGrpSpPr>
        <p:grpSpPr>
          <a:xfrm>
            <a:off x="2207350" y="1895346"/>
            <a:ext cx="3385537" cy="369332"/>
            <a:chOff x="2207350" y="2060848"/>
            <a:chExt cx="3385537" cy="369332"/>
          </a:xfrm>
        </p:grpSpPr>
        <p:cxnSp>
          <p:nvCxnSpPr>
            <p:cNvPr id="103" name="Straight Connector 102"/>
            <p:cNvCxnSpPr/>
            <p:nvPr/>
          </p:nvCxnSpPr>
          <p:spPr>
            <a:xfrm>
              <a:off x="2207350" y="2420888"/>
              <a:ext cx="3385537" cy="0"/>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10" name="Text Box 7"/>
            <p:cNvSpPr txBox="1">
              <a:spLocks noChangeArrowheads="1"/>
            </p:cNvSpPr>
            <p:nvPr/>
          </p:nvSpPr>
          <p:spPr bwMode="auto">
            <a:xfrm>
              <a:off x="2411760" y="2060848"/>
              <a:ext cx="302433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c* = (r, s*) = (r, </a:t>
              </a:r>
              <a:r>
                <a:rPr lang="en-US" dirty="0" err="1" smtClean="0">
                  <a:latin typeface="Calibri" pitchFamily="34" charset="0"/>
                  <a:ea typeface="Chalkboard" charset="0"/>
                  <a:cs typeface="Chalkboard" charset="0"/>
                </a:rPr>
                <a:t>F</a:t>
              </a:r>
              <a:r>
                <a:rPr lang="en-US" sz="2400" baseline="-25000" dirty="0" err="1" smtClean="0">
                  <a:latin typeface="Calibri" pitchFamily="34" charset="0"/>
                  <a:ea typeface="Chalkboard" charset="0"/>
                  <a:cs typeface="Chalkboard" charset="0"/>
                </a:rPr>
                <a:t>k</a:t>
              </a:r>
              <a:r>
                <a:rPr lang="en-US" dirty="0" smtClean="0">
                  <a:latin typeface="Calibri" pitchFamily="34" charset="0"/>
                  <a:ea typeface="Chalkboard" charset="0"/>
                  <a:cs typeface="Chalkboard" charset="0"/>
                </a:rPr>
                <a:t>(r) </a:t>
              </a:r>
              <a:r>
                <a:rPr lang="en-US" dirty="0" smtClean="0">
                  <a:latin typeface="Calibri" pitchFamily="34" charset="0"/>
                  <a:ea typeface="Chalkboard" charset="0"/>
                  <a:cs typeface="Chalkboard" charset="0"/>
                  <a:sym typeface="Symbol"/>
                </a:rPr>
                <a:t> </a:t>
              </a:r>
              <a:r>
                <a:rPr lang="en-US" dirty="0" err="1" smtClean="0">
                  <a:latin typeface="Calibri" pitchFamily="34" charset="0"/>
                  <a:ea typeface="Chalkboard" charset="0"/>
                  <a:cs typeface="Chalkboard" charset="0"/>
                  <a:sym typeface="Symbol"/>
                </a:rPr>
                <a:t>m</a:t>
              </a:r>
              <a:r>
                <a:rPr lang="en-US" baseline="-25000" dirty="0" err="1" smtClean="0">
                  <a:latin typeface="Calibri" pitchFamily="34" charset="0"/>
                  <a:ea typeface="Chalkboard" charset="0"/>
                  <a:cs typeface="Chalkboard" charset="0"/>
                  <a:sym typeface="Symbol"/>
                </a:rPr>
                <a:t>b</a:t>
              </a:r>
              <a:r>
                <a:rPr lang="en-US" dirty="0" smtClean="0">
                  <a:latin typeface="Calibri" pitchFamily="34" charset="0"/>
                  <a:ea typeface="Chalkboard" charset="0"/>
                  <a:cs typeface="Chalkboard" charset="0"/>
                </a:rPr>
                <a:t>)</a:t>
              </a:r>
              <a:endParaRPr lang="en-US" dirty="0" smtClean="0">
                <a:solidFill>
                  <a:srgbClr val="0000FF"/>
                </a:solidFill>
                <a:latin typeface="Calibri" pitchFamily="34" charset="0"/>
                <a:ea typeface="Chalkboard" charset="0"/>
                <a:cs typeface="Chalkboard" charset="0"/>
              </a:endParaRPr>
            </a:p>
          </p:txBody>
        </p:sp>
      </p:grpSp>
      <p:grpSp>
        <p:nvGrpSpPr>
          <p:cNvPr id="123" name="Group 122"/>
          <p:cNvGrpSpPr/>
          <p:nvPr/>
        </p:nvGrpSpPr>
        <p:grpSpPr>
          <a:xfrm>
            <a:off x="2195736" y="2399402"/>
            <a:ext cx="3528392" cy="729372"/>
            <a:chOff x="2195736" y="2399402"/>
            <a:chExt cx="3528392" cy="729372"/>
          </a:xfrm>
        </p:grpSpPr>
        <p:cxnSp>
          <p:nvCxnSpPr>
            <p:cNvPr id="82" name="Straight Connector 81"/>
            <p:cNvCxnSpPr/>
            <p:nvPr/>
          </p:nvCxnSpPr>
          <p:spPr>
            <a:xfrm>
              <a:off x="2195736" y="2759442"/>
              <a:ext cx="3385537" cy="0"/>
            </a:xfrm>
            <a:prstGeom prst="line">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1" name="Text Box 7"/>
            <p:cNvSpPr txBox="1">
              <a:spLocks noChangeArrowheads="1"/>
            </p:cNvSpPr>
            <p:nvPr/>
          </p:nvSpPr>
          <p:spPr bwMode="auto">
            <a:xfrm>
              <a:off x="2411760" y="2399402"/>
              <a:ext cx="3024336"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Plz</a:t>
              </a:r>
              <a:r>
                <a:rPr lang="en-US" dirty="0" smtClean="0">
                  <a:latin typeface="Calibri" pitchFamily="34" charset="0"/>
                  <a:ea typeface="Chalkboard" charset="0"/>
                  <a:cs typeface="Chalkboard" charset="0"/>
                </a:rPr>
                <a:t> decrypt c = (r, s)  for me</a:t>
              </a:r>
              <a:endParaRPr lang="en-US" dirty="0" smtClean="0">
                <a:solidFill>
                  <a:srgbClr val="0000FF"/>
                </a:solidFill>
                <a:latin typeface="Calibri" pitchFamily="34" charset="0"/>
                <a:ea typeface="Chalkboard" charset="0"/>
                <a:cs typeface="Chalkboard" charset="0"/>
              </a:endParaRPr>
            </a:p>
          </p:txBody>
        </p:sp>
        <p:sp>
          <p:nvSpPr>
            <p:cNvPr id="122" name="Text Box 7"/>
            <p:cNvSpPr txBox="1">
              <a:spLocks noChangeArrowheads="1"/>
            </p:cNvSpPr>
            <p:nvPr/>
          </p:nvSpPr>
          <p:spPr bwMode="auto">
            <a:xfrm>
              <a:off x="2195736" y="2759442"/>
              <a:ext cx="3528392"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(s is same as s* with 1</a:t>
              </a:r>
              <a:r>
                <a:rPr lang="en-US" baseline="30000" dirty="0" smtClean="0">
                  <a:latin typeface="Calibri" pitchFamily="34" charset="0"/>
                  <a:ea typeface="Chalkboard" charset="0"/>
                  <a:cs typeface="Chalkboard" charset="0"/>
                </a:rPr>
                <a:t>st</a:t>
              </a:r>
              <a:r>
                <a:rPr lang="en-US" dirty="0" smtClean="0">
                  <a:latin typeface="Calibri" pitchFamily="34" charset="0"/>
                  <a:ea typeface="Chalkboard" charset="0"/>
                  <a:cs typeface="Chalkboard" charset="0"/>
                </a:rPr>
                <a:t> bit flipped)</a:t>
              </a:r>
              <a:endParaRPr lang="en-US" dirty="0" smtClean="0">
                <a:solidFill>
                  <a:srgbClr val="0000FF"/>
                </a:solidFill>
                <a:latin typeface="Calibri" pitchFamily="34" charset="0"/>
                <a:ea typeface="Chalkboard" charset="0"/>
                <a:cs typeface="Chalkboard" charset="0"/>
              </a:endParaRPr>
            </a:p>
          </p:txBody>
        </p:sp>
      </p:grpSp>
      <p:grpSp>
        <p:nvGrpSpPr>
          <p:cNvPr id="124" name="Group 123"/>
          <p:cNvGrpSpPr/>
          <p:nvPr/>
        </p:nvGrpSpPr>
        <p:grpSpPr>
          <a:xfrm>
            <a:off x="2267744" y="3212976"/>
            <a:ext cx="4176464" cy="379591"/>
            <a:chOff x="2207350" y="2060848"/>
            <a:chExt cx="4176464" cy="379591"/>
          </a:xfrm>
        </p:grpSpPr>
        <p:cxnSp>
          <p:nvCxnSpPr>
            <p:cNvPr id="125" name="Straight Connector 124"/>
            <p:cNvCxnSpPr/>
            <p:nvPr/>
          </p:nvCxnSpPr>
          <p:spPr>
            <a:xfrm>
              <a:off x="2207350" y="2420888"/>
              <a:ext cx="3385537" cy="0"/>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6" name="Text Box 7"/>
            <p:cNvSpPr txBox="1">
              <a:spLocks noChangeArrowheads="1"/>
            </p:cNvSpPr>
            <p:nvPr/>
          </p:nvSpPr>
          <p:spPr bwMode="auto">
            <a:xfrm>
              <a:off x="3359478" y="2060848"/>
              <a:ext cx="3024336" cy="379591"/>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m = Dec</a:t>
              </a:r>
              <a:r>
                <a:rPr lang="en-US" sz="2800" baseline="-25000" dirty="0" smtClean="0">
                  <a:latin typeface="Calibri" pitchFamily="34" charset="0"/>
                  <a:ea typeface="Chalkboard" charset="0"/>
                  <a:cs typeface="Chalkboard" charset="0"/>
                </a:rPr>
                <a:t>k</a:t>
              </a:r>
              <a:r>
                <a:rPr lang="en-US" dirty="0" smtClean="0">
                  <a:latin typeface="Calibri" pitchFamily="34" charset="0"/>
                  <a:ea typeface="Chalkboard" charset="0"/>
                  <a:cs typeface="Chalkboard" charset="0"/>
                </a:rPr>
                <a:t>(c)</a:t>
              </a:r>
              <a:endParaRPr lang="en-US" dirty="0" smtClean="0">
                <a:solidFill>
                  <a:srgbClr val="0000FF"/>
                </a:solidFill>
                <a:latin typeface="Calibri" pitchFamily="34" charset="0"/>
                <a:ea typeface="Chalkboard" charset="0"/>
                <a:cs typeface="Chalkboard" charset="0"/>
              </a:endParaRPr>
            </a:p>
          </p:txBody>
        </p:sp>
      </p:grpSp>
      <p:grpSp>
        <p:nvGrpSpPr>
          <p:cNvPr id="131" name="Group 130"/>
          <p:cNvGrpSpPr/>
          <p:nvPr/>
        </p:nvGrpSpPr>
        <p:grpSpPr>
          <a:xfrm>
            <a:off x="2267744" y="3717032"/>
            <a:ext cx="3816424" cy="729372"/>
            <a:chOff x="2267744" y="3717032"/>
            <a:chExt cx="3816424" cy="729372"/>
          </a:xfrm>
        </p:grpSpPr>
        <p:grpSp>
          <p:nvGrpSpPr>
            <p:cNvPr id="127" name="Group 126"/>
            <p:cNvGrpSpPr/>
            <p:nvPr/>
          </p:nvGrpSpPr>
          <p:grpSpPr>
            <a:xfrm>
              <a:off x="2267744" y="3717032"/>
              <a:ext cx="3816424" cy="369332"/>
              <a:chOff x="2207350" y="2060848"/>
              <a:chExt cx="3816424" cy="369332"/>
            </a:xfrm>
          </p:grpSpPr>
          <p:cxnSp>
            <p:nvCxnSpPr>
              <p:cNvPr id="128" name="Straight Connector 127"/>
              <p:cNvCxnSpPr/>
              <p:nvPr/>
            </p:nvCxnSpPr>
            <p:spPr>
              <a:xfrm>
                <a:off x="2207350" y="2420888"/>
                <a:ext cx="3385537" cy="0"/>
              </a:xfrm>
              <a:prstGeom prst="line">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9" name="Text Box 7"/>
              <p:cNvSpPr txBox="1">
                <a:spLocks noChangeArrowheads="1"/>
              </p:cNvSpPr>
              <p:nvPr/>
            </p:nvSpPr>
            <p:spPr bwMode="auto">
              <a:xfrm>
                <a:off x="2999438" y="2060848"/>
                <a:ext cx="302433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b’ = 0 if m = 100…0</a:t>
                </a:r>
                <a:endParaRPr lang="en-US" dirty="0" smtClean="0">
                  <a:solidFill>
                    <a:srgbClr val="0000FF"/>
                  </a:solidFill>
                  <a:latin typeface="Calibri" pitchFamily="34" charset="0"/>
                  <a:ea typeface="Chalkboard" charset="0"/>
                  <a:cs typeface="Chalkboard" charset="0"/>
                </a:endParaRPr>
              </a:p>
            </p:txBody>
          </p:sp>
        </p:grpSp>
        <p:sp>
          <p:nvSpPr>
            <p:cNvPr id="130" name="Text Box 7"/>
            <p:cNvSpPr txBox="1">
              <a:spLocks noChangeArrowheads="1"/>
            </p:cNvSpPr>
            <p:nvPr/>
          </p:nvSpPr>
          <p:spPr bwMode="auto">
            <a:xfrm>
              <a:off x="3059832" y="4077072"/>
              <a:ext cx="302433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b’ = 1 if m = 011…1</a:t>
              </a:r>
              <a:endParaRPr lang="en-US" dirty="0" smtClean="0">
                <a:solidFill>
                  <a:srgbClr val="0000FF"/>
                </a:solidFill>
                <a:latin typeface="Calibri" pitchFamily="34" charset="0"/>
                <a:ea typeface="Chalkboard" charset="0"/>
                <a:cs typeface="Chalkboard" charset="0"/>
              </a:endParaRPr>
            </a:p>
          </p:txBody>
        </p:sp>
      </p:grpSp>
      <p:sp>
        <p:nvSpPr>
          <p:cNvPr id="133" name="Text Box 7"/>
          <p:cNvSpPr txBox="1">
            <a:spLocks noChangeArrowheads="1"/>
          </p:cNvSpPr>
          <p:nvPr/>
        </p:nvSpPr>
        <p:spPr bwMode="auto">
          <a:xfrm>
            <a:off x="35496" y="4602614"/>
            <a:ext cx="8856984" cy="369332"/>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dirty="0" smtClean="0">
                <a:latin typeface="Calibri" pitchFamily="34" charset="0"/>
                <a:ea typeface="Chalkboard" charset="0"/>
                <a:cs typeface="Chalkboard" charset="0"/>
                <a:sym typeface="Symbol"/>
              </a:rPr>
              <a:t>No encryption-oracle service used in the above attack !!</a:t>
            </a:r>
            <a:endParaRPr lang="en-US" baseline="-25000" dirty="0" smtClean="0">
              <a:solidFill>
                <a:srgbClr val="0000FF"/>
              </a:solidFill>
              <a:latin typeface="Calibri" pitchFamily="34" charset="0"/>
              <a:ea typeface="Chalkboard" charset="0"/>
              <a:cs typeface="Chalkboard" charset="0"/>
            </a:endParaRPr>
          </a:p>
        </p:txBody>
      </p:sp>
      <p:sp>
        <p:nvSpPr>
          <p:cNvPr id="134" name="Text Box 7"/>
          <p:cNvSpPr txBox="1">
            <a:spLocks noChangeArrowheads="1"/>
          </p:cNvSpPr>
          <p:nvPr/>
        </p:nvSpPr>
        <p:spPr bwMode="auto">
          <a:xfrm>
            <a:off x="35496" y="5034662"/>
            <a:ext cx="8856984" cy="369332"/>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dirty="0" smtClean="0">
                <a:latin typeface="Calibri" pitchFamily="34" charset="0"/>
                <a:ea typeface="Chalkboard" charset="0"/>
                <a:cs typeface="Chalkboard" charset="0"/>
                <a:sym typeface="Symbol"/>
              </a:rPr>
              <a:t>What is the probability of A winning the game above ?</a:t>
            </a:r>
            <a:endParaRPr lang="en-US" baseline="-25000" dirty="0" smtClean="0">
              <a:solidFill>
                <a:srgbClr val="0000FF"/>
              </a:solidFill>
              <a:latin typeface="Calibri" pitchFamily="34" charset="0"/>
              <a:ea typeface="Chalkboard" charset="0"/>
              <a:cs typeface="Chalkboard" charset="0"/>
            </a:endParaRPr>
          </a:p>
        </p:txBody>
      </p:sp>
      <p:sp>
        <p:nvSpPr>
          <p:cNvPr id="135" name="Text Box 7"/>
          <p:cNvSpPr txBox="1">
            <a:spLocks noChangeArrowheads="1"/>
          </p:cNvSpPr>
          <p:nvPr/>
        </p:nvSpPr>
        <p:spPr bwMode="auto">
          <a:xfrm>
            <a:off x="323528" y="5466710"/>
            <a:ext cx="8856984" cy="369332"/>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Ø"/>
            </a:pPr>
            <a:r>
              <a:rPr lang="en-US" dirty="0" smtClean="0">
                <a:latin typeface="Calibri" pitchFamily="34" charset="0"/>
                <a:ea typeface="Chalkboard" charset="0"/>
                <a:cs typeface="Chalkboard" charset="0"/>
                <a:sym typeface="Symbol"/>
              </a:rPr>
              <a:t>If </a:t>
            </a:r>
            <a:r>
              <a:rPr lang="en-US" dirty="0" err="1" smtClean="0">
                <a:latin typeface="Calibri" pitchFamily="34" charset="0"/>
                <a:ea typeface="Chalkboard" charset="0"/>
                <a:cs typeface="Chalkboard" charset="0"/>
                <a:sym typeface="Symbol"/>
              </a:rPr>
              <a:t>m</a:t>
            </a:r>
            <a:r>
              <a:rPr lang="en-US" baseline="-25000" dirty="0" err="1" smtClean="0">
                <a:latin typeface="Calibri" pitchFamily="34" charset="0"/>
                <a:ea typeface="Chalkboard" charset="0"/>
                <a:cs typeface="Chalkboard" charset="0"/>
                <a:sym typeface="Symbol"/>
              </a:rPr>
              <a:t>b</a:t>
            </a:r>
            <a:r>
              <a:rPr lang="en-US" dirty="0" smtClean="0">
                <a:latin typeface="Calibri" pitchFamily="34" charset="0"/>
                <a:ea typeface="Chalkboard" charset="0"/>
                <a:cs typeface="Chalkboard" charset="0"/>
                <a:sym typeface="Symbol"/>
              </a:rPr>
              <a:t> = (00…0) then m = (100…0). So A outputs b’ = 0 = b with probability 1</a:t>
            </a:r>
            <a:endParaRPr lang="en-US" baseline="-25000" dirty="0" smtClean="0">
              <a:solidFill>
                <a:srgbClr val="0000FF"/>
              </a:solidFill>
              <a:latin typeface="Calibri" pitchFamily="34" charset="0"/>
              <a:ea typeface="Chalkboard" charset="0"/>
              <a:cs typeface="Chalkboard" charset="0"/>
            </a:endParaRPr>
          </a:p>
        </p:txBody>
      </p:sp>
      <p:sp>
        <p:nvSpPr>
          <p:cNvPr id="136" name="Text Box 7"/>
          <p:cNvSpPr txBox="1">
            <a:spLocks noChangeArrowheads="1"/>
          </p:cNvSpPr>
          <p:nvPr/>
        </p:nvSpPr>
        <p:spPr bwMode="auto">
          <a:xfrm>
            <a:off x="323528" y="5898758"/>
            <a:ext cx="8856984" cy="369332"/>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Ø"/>
            </a:pPr>
            <a:r>
              <a:rPr lang="en-US" dirty="0" smtClean="0">
                <a:latin typeface="Calibri" pitchFamily="34" charset="0"/>
                <a:ea typeface="Chalkboard" charset="0"/>
                <a:cs typeface="Chalkboard" charset="0"/>
                <a:sym typeface="Symbol"/>
              </a:rPr>
              <a:t>If </a:t>
            </a:r>
            <a:r>
              <a:rPr lang="en-US" dirty="0" err="1" smtClean="0">
                <a:latin typeface="Calibri" pitchFamily="34" charset="0"/>
                <a:ea typeface="Chalkboard" charset="0"/>
                <a:cs typeface="Chalkboard" charset="0"/>
                <a:sym typeface="Symbol"/>
              </a:rPr>
              <a:t>m</a:t>
            </a:r>
            <a:r>
              <a:rPr lang="en-US" baseline="-25000" dirty="0" err="1" smtClean="0">
                <a:latin typeface="Calibri" pitchFamily="34" charset="0"/>
                <a:ea typeface="Chalkboard" charset="0"/>
                <a:cs typeface="Chalkboard" charset="0"/>
                <a:sym typeface="Symbol"/>
              </a:rPr>
              <a:t>b</a:t>
            </a:r>
            <a:r>
              <a:rPr lang="en-US" dirty="0" smtClean="0">
                <a:latin typeface="Calibri" pitchFamily="34" charset="0"/>
                <a:ea typeface="Chalkboard" charset="0"/>
                <a:cs typeface="Chalkboard" charset="0"/>
                <a:sym typeface="Symbol"/>
              </a:rPr>
              <a:t> = (11…1) then m = (011…1). So A outputs b’ = 1 = b with probability 1</a:t>
            </a:r>
            <a:endParaRPr lang="en-US" baseline="-25000" dirty="0" smtClean="0">
              <a:solidFill>
                <a:srgbClr val="0000FF"/>
              </a:solidFill>
              <a:latin typeface="Calibri" pitchFamily="34" charset="0"/>
              <a:ea typeface="Chalkboard" charset="0"/>
              <a:cs typeface="Chalkboard" charset="0"/>
            </a:endParaRPr>
          </a:p>
        </p:txBody>
      </p:sp>
      <p:pic>
        <p:nvPicPr>
          <p:cNvPr id="138" name="Picture 137" descr="download.jpg"/>
          <p:cNvPicPr>
            <a:picLocks noChangeAspect="1"/>
          </p:cNvPicPr>
          <p:nvPr/>
        </p:nvPicPr>
        <p:blipFill>
          <a:blip r:embed="rId7" cstate="print"/>
          <a:stretch>
            <a:fillRect/>
          </a:stretch>
        </p:blipFill>
        <p:spPr>
          <a:xfrm>
            <a:off x="7812360" y="5733256"/>
            <a:ext cx="1199640" cy="939924"/>
          </a:xfrm>
          <a:prstGeom prst="rect">
            <a:avLst/>
          </a:prstGeom>
        </p:spPr>
      </p:pic>
      <p:sp>
        <p:nvSpPr>
          <p:cNvPr id="2" name="日期占位符 1"/>
          <p:cNvSpPr>
            <a:spLocks noGrp="1"/>
          </p:cNvSpPr>
          <p:nvPr>
            <p:ph type="dt" sz="half" idx="10"/>
          </p:nvPr>
        </p:nvSpPr>
        <p:spPr/>
        <p:txBody>
          <a:bodyPr/>
          <a:lstStyle/>
          <a:p>
            <a:pPr>
              <a:defRPr/>
            </a:pPr>
            <a:r>
              <a:rPr lang="en-US" altLang="zh-CN" smtClean="0"/>
              <a:t>Thur, 11/10/2018</a:t>
            </a:r>
            <a:endParaRPr lang="en-US" dirty="0"/>
          </a:p>
        </p:txBody>
      </p:sp>
      <p:sp>
        <p:nvSpPr>
          <p:cNvPr id="5" name="页脚占位符 4"/>
          <p:cNvSpPr>
            <a:spLocks noGrp="1"/>
          </p:cNvSpPr>
          <p:nvPr>
            <p:ph type="ftr" sz="quarter" idx="11"/>
          </p:nvPr>
        </p:nvSpPr>
        <p:spPr/>
        <p:txBody>
          <a:bodyPr/>
          <a:lstStyle/>
          <a:p>
            <a:pPr>
              <a:defRPr/>
            </a:pPr>
            <a:r>
              <a:rPr lang="en-US" smtClean="0"/>
              <a:t>S8101034Q-Modern Cryptography-Lect9</a:t>
            </a:r>
            <a:endParaRPr lang="en-US" dirty="0"/>
          </a:p>
        </p:txBody>
      </p:sp>
      <p:sp>
        <p:nvSpPr>
          <p:cNvPr id="6" name="灯片编号占位符 5"/>
          <p:cNvSpPr>
            <a:spLocks noGrp="1"/>
          </p:cNvSpPr>
          <p:nvPr>
            <p:ph type="sldNum" sz="quarter" idx="12"/>
          </p:nvPr>
        </p:nvSpPr>
        <p:spPr/>
        <p:txBody>
          <a:bodyPr/>
          <a:lstStyle/>
          <a:p>
            <a:pPr>
              <a:defRPr/>
            </a:pPr>
            <a:fld id="{A210B1BB-E12E-441C-BC6A-ECF78AA782CB}" type="slidenum">
              <a:rPr lang="en-US" smtClean="0"/>
              <a:pPr>
                <a:defRPr/>
              </a:pPr>
              <a:t>24</a:t>
            </a:fld>
            <a:endParaRPr lang="en-US" dirty="0"/>
          </a:p>
        </p:txBody>
      </p:sp>
    </p:spTree>
    <p:extLst>
      <p:ext uri="{BB962C8B-B14F-4D97-AF65-F5344CB8AC3E}">
        <p14:creationId xmlns:p14="http://schemas.microsoft.com/office/powerpoint/2010/main" val="75559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blinds(horizontal)">
                                      <p:cBhvr>
                                        <p:cTn id="7" dur="5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blinds(horizontal)">
                                      <p:cBhvr>
                                        <p:cTn id="12" dur="500"/>
                                        <p:tgtEl>
                                          <p:spTgt spid="50"/>
                                        </p:tgtEl>
                                      </p:cBhvr>
                                    </p:animEffect>
                                  </p:childTnLst>
                                </p:cTn>
                              </p:par>
                              <p:par>
                                <p:cTn id="13" presetID="3"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blinds(horizontal)">
                                      <p:cBhvr>
                                        <p:cTn id="18" dur="500"/>
                                        <p:tgtEl>
                                          <p:spTgt spid="5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par>
                                <p:cTn id="24" presetID="3" presetClass="entr" presetSubtype="10" fill="hold" nodeType="with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blinds(horizontal)">
                                      <p:cBhvr>
                                        <p:cTn id="26" dur="500"/>
                                        <p:tgtEl>
                                          <p:spTgt spid="5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14"/>
                                        </p:tgtEl>
                                        <p:attrNameLst>
                                          <p:attrName>style.visibility</p:attrName>
                                        </p:attrNameLst>
                                      </p:cBhvr>
                                      <p:to>
                                        <p:strVal val="visible"/>
                                      </p:to>
                                    </p:set>
                                    <p:animEffect transition="in" filter="blinds(horizontal)">
                                      <p:cBhvr>
                                        <p:cTn id="31" dur="500"/>
                                        <p:tgtEl>
                                          <p:spTgt spid="11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23"/>
                                        </p:tgtEl>
                                        <p:attrNameLst>
                                          <p:attrName>style.visibility</p:attrName>
                                        </p:attrNameLst>
                                      </p:cBhvr>
                                      <p:to>
                                        <p:strVal val="visible"/>
                                      </p:to>
                                    </p:set>
                                    <p:animEffect transition="in" filter="blinds(horizontal)">
                                      <p:cBhvr>
                                        <p:cTn id="36" dur="500"/>
                                        <p:tgtEl>
                                          <p:spTgt spid="12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24"/>
                                        </p:tgtEl>
                                        <p:attrNameLst>
                                          <p:attrName>style.visibility</p:attrName>
                                        </p:attrNameLst>
                                      </p:cBhvr>
                                      <p:to>
                                        <p:strVal val="visible"/>
                                      </p:to>
                                    </p:set>
                                    <p:animEffect transition="in" filter="blinds(horizontal)">
                                      <p:cBhvr>
                                        <p:cTn id="41" dur="500"/>
                                        <p:tgtEl>
                                          <p:spTgt spid="12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31"/>
                                        </p:tgtEl>
                                        <p:attrNameLst>
                                          <p:attrName>style.visibility</p:attrName>
                                        </p:attrNameLst>
                                      </p:cBhvr>
                                      <p:to>
                                        <p:strVal val="visible"/>
                                      </p:to>
                                    </p:set>
                                    <p:animEffect transition="in" filter="blinds(horizontal)">
                                      <p:cBhvr>
                                        <p:cTn id="46" dur="500"/>
                                        <p:tgtEl>
                                          <p:spTgt spid="131"/>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33"/>
                                        </p:tgtEl>
                                        <p:attrNameLst>
                                          <p:attrName>style.visibility</p:attrName>
                                        </p:attrNameLst>
                                      </p:cBhvr>
                                      <p:to>
                                        <p:strVal val="visible"/>
                                      </p:to>
                                    </p:set>
                                    <p:animEffect transition="in" filter="blinds(horizontal)">
                                      <p:cBhvr>
                                        <p:cTn id="51" dur="500"/>
                                        <p:tgtEl>
                                          <p:spTgt spid="133"/>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34"/>
                                        </p:tgtEl>
                                        <p:attrNameLst>
                                          <p:attrName>style.visibility</p:attrName>
                                        </p:attrNameLst>
                                      </p:cBhvr>
                                      <p:to>
                                        <p:strVal val="visible"/>
                                      </p:to>
                                    </p:set>
                                    <p:animEffect transition="in" filter="blinds(horizontal)">
                                      <p:cBhvr>
                                        <p:cTn id="56" dur="500"/>
                                        <p:tgtEl>
                                          <p:spTgt spid="134"/>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35"/>
                                        </p:tgtEl>
                                        <p:attrNameLst>
                                          <p:attrName>style.visibility</p:attrName>
                                        </p:attrNameLst>
                                      </p:cBhvr>
                                      <p:to>
                                        <p:strVal val="visible"/>
                                      </p:to>
                                    </p:set>
                                    <p:animEffect transition="in" filter="blinds(horizontal)">
                                      <p:cBhvr>
                                        <p:cTn id="61" dur="500"/>
                                        <p:tgtEl>
                                          <p:spTgt spid="135"/>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36"/>
                                        </p:tgtEl>
                                        <p:attrNameLst>
                                          <p:attrName>style.visibility</p:attrName>
                                        </p:attrNameLst>
                                      </p:cBhvr>
                                      <p:to>
                                        <p:strVal val="visible"/>
                                      </p:to>
                                    </p:set>
                                    <p:animEffect transition="in" filter="blinds(horizontal)">
                                      <p:cBhvr>
                                        <p:cTn id="66" dur="500"/>
                                        <p:tgtEl>
                                          <p:spTgt spid="136"/>
                                        </p:tgtEl>
                                      </p:cBhvr>
                                    </p:animEffect>
                                  </p:childTnLst>
                                </p:cTn>
                              </p:par>
                              <p:par>
                                <p:cTn id="67" presetID="3" presetClass="entr" presetSubtype="10" fill="hold" nodeType="withEffect">
                                  <p:stCondLst>
                                    <p:cond delay="0"/>
                                  </p:stCondLst>
                                  <p:childTnLst>
                                    <p:set>
                                      <p:cBhvr>
                                        <p:cTn id="68" dur="1" fill="hold">
                                          <p:stCondLst>
                                            <p:cond delay="0"/>
                                          </p:stCondLst>
                                        </p:cTn>
                                        <p:tgtEl>
                                          <p:spTgt spid="138"/>
                                        </p:tgtEl>
                                        <p:attrNameLst>
                                          <p:attrName>style.visibility</p:attrName>
                                        </p:attrNameLst>
                                      </p:cBhvr>
                                      <p:to>
                                        <p:strVal val="visible"/>
                                      </p:to>
                                    </p:set>
                                    <p:animEffect transition="in" filter="blinds(horizontal)">
                                      <p:cBhvr>
                                        <p:cTn id="69"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133" grpId="0"/>
      <p:bldP spid="134" grpId="0"/>
      <p:bldP spid="135" grpId="0"/>
      <p:bldP spid="1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36512" y="44624"/>
            <a:ext cx="9217024" cy="648072"/>
          </a:xfrm>
          <a:prstGeom prst="rect">
            <a:avLst/>
          </a:prstGeom>
        </p:spPr>
        <p:txBody>
          <a:bodyPr/>
          <a:lstStyle/>
          <a:p>
            <a:pPr algn="ctr">
              <a:defRPr/>
            </a:pPr>
            <a:r>
              <a:rPr lang="en-US" sz="3600" kern="0" dirty="0" smtClean="0">
                <a:solidFill>
                  <a:srgbClr val="009900"/>
                </a:solidFill>
                <a:latin typeface="Calibri" pitchFamily="34" charset="0"/>
                <a:ea typeface="Chalkboard" charset="0"/>
                <a:cs typeface="Chalkboard" charset="0"/>
              </a:rPr>
              <a:t>Towards Achieving CCA-Security </a:t>
            </a:r>
            <a:endParaRPr lang="en-US" sz="3600" kern="0" dirty="0">
              <a:solidFill>
                <a:srgbClr val="009900"/>
              </a:solidFill>
              <a:latin typeface="Calibri" pitchFamily="34" charset="0"/>
              <a:ea typeface="Chalkboard" charset="0"/>
              <a:cs typeface="Chalkboard" charset="0"/>
            </a:endParaRPr>
          </a:p>
        </p:txBody>
      </p:sp>
      <p:sp>
        <p:nvSpPr>
          <p:cNvPr id="28" name="Text Box 7"/>
          <p:cNvSpPr txBox="1">
            <a:spLocks noChangeArrowheads="1"/>
          </p:cNvSpPr>
          <p:nvPr/>
        </p:nvSpPr>
        <p:spPr bwMode="auto">
          <a:xfrm>
            <a:off x="827584" y="2793122"/>
            <a:ext cx="8208912" cy="707886"/>
          </a:xfrm>
          <a:prstGeom prst="rect">
            <a:avLst/>
          </a:prstGeom>
          <a:noFill/>
          <a:ln w="9525">
            <a:noFill/>
            <a:miter lim="800000"/>
            <a:headEnd/>
            <a:tailEnd/>
          </a:ln>
        </p:spPr>
        <p:txBody>
          <a:bodyPr wrap="square">
            <a:spAutoFit/>
          </a:bodyPr>
          <a:lstStyle/>
          <a:p>
            <a:pPr>
              <a:spcBef>
                <a:spcPct val="50000"/>
              </a:spcBef>
            </a:pPr>
            <a:r>
              <a:rPr lang="en-US" sz="2000" dirty="0" smtClean="0">
                <a:latin typeface="Calibri" pitchFamily="34" charset="0"/>
                <a:ea typeface="Chalkboard" charset="0"/>
                <a:cs typeface="Chalkboard" charset="0"/>
                <a:sym typeface="Symbol"/>
              </a:rPr>
              <a:t>&gt;&gt; This is called malleability.  CPA-secure scheme does not guarantee non-malleability </a:t>
            </a:r>
            <a:endParaRPr lang="en-US" sz="2000" baseline="-25000" dirty="0" smtClean="0">
              <a:solidFill>
                <a:srgbClr val="0000FF"/>
              </a:solidFill>
              <a:latin typeface="Calibri" pitchFamily="34" charset="0"/>
              <a:ea typeface="Chalkboard" charset="0"/>
              <a:cs typeface="Chalkboard" charset="0"/>
            </a:endParaRPr>
          </a:p>
        </p:txBody>
      </p:sp>
      <p:sp>
        <p:nvSpPr>
          <p:cNvPr id="29" name="Text Box 7"/>
          <p:cNvSpPr txBox="1">
            <a:spLocks noChangeArrowheads="1"/>
          </p:cNvSpPr>
          <p:nvPr/>
        </p:nvSpPr>
        <p:spPr bwMode="auto">
          <a:xfrm>
            <a:off x="323528" y="930206"/>
            <a:ext cx="5544616" cy="461665"/>
          </a:xfrm>
          <a:prstGeom prst="rect">
            <a:avLst/>
          </a:prstGeom>
          <a:noFill/>
          <a:ln w="9525">
            <a:noFill/>
            <a:miter lim="800000"/>
            <a:headEnd/>
            <a:tailEnd/>
          </a:ln>
        </p:spPr>
        <p:txBody>
          <a:bodyPr wrap="square">
            <a:spAutoFit/>
          </a:bodyPr>
          <a:lstStyle/>
          <a:p>
            <a:pPr>
              <a:spcBef>
                <a:spcPct val="50000"/>
              </a:spcBef>
            </a:pPr>
            <a:r>
              <a:rPr lang="en-US" sz="2400" dirty="0" smtClean="0">
                <a:latin typeface="Calibri" pitchFamily="34" charset="0"/>
                <a:ea typeface="Chalkboard" charset="0"/>
                <a:cs typeface="Chalkboard" charset="0"/>
                <a:sym typeface="Symbol"/>
              </a:rPr>
              <a:t>What capability of </a:t>
            </a:r>
            <a:r>
              <a:rPr lang="en-US" sz="2400" dirty="0" err="1" smtClean="0">
                <a:latin typeface="Calibri" pitchFamily="34" charset="0"/>
                <a:ea typeface="Chalkboard" charset="0"/>
                <a:cs typeface="Chalkboard" charset="0"/>
                <a:sym typeface="Symbol"/>
              </a:rPr>
              <a:t>adv</a:t>
            </a:r>
            <a:r>
              <a:rPr lang="en-US" sz="2400" dirty="0" smtClean="0">
                <a:latin typeface="Calibri" pitchFamily="34" charset="0"/>
                <a:ea typeface="Chalkboard" charset="0"/>
                <a:cs typeface="Chalkboard" charset="0"/>
                <a:sym typeface="Symbol"/>
              </a:rPr>
              <a:t> lets him win?</a:t>
            </a:r>
            <a:endParaRPr lang="en-US" sz="2400" baseline="-25000" dirty="0" smtClean="0">
              <a:solidFill>
                <a:srgbClr val="0000FF"/>
              </a:solidFill>
              <a:latin typeface="Calibri" pitchFamily="34" charset="0"/>
              <a:ea typeface="Chalkboard" charset="0"/>
              <a:cs typeface="Chalkboard" charset="0"/>
            </a:endParaRPr>
          </a:p>
        </p:txBody>
      </p:sp>
      <p:sp>
        <p:nvSpPr>
          <p:cNvPr id="30" name="Rectangle 29"/>
          <p:cNvSpPr/>
          <p:nvPr/>
        </p:nvSpPr>
        <p:spPr>
          <a:xfrm>
            <a:off x="395536" y="3615407"/>
            <a:ext cx="8352928" cy="461665"/>
          </a:xfrm>
          <a:prstGeom prst="rect">
            <a:avLst/>
          </a:prstGeom>
        </p:spPr>
        <p:txBody>
          <a:bodyPr wrap="square">
            <a:spAutoFit/>
          </a:bodyPr>
          <a:lstStyle/>
          <a:p>
            <a:pPr>
              <a:spcBef>
                <a:spcPct val="50000"/>
              </a:spcBef>
            </a:pPr>
            <a:r>
              <a:rPr lang="en-US" sz="2400" dirty="0" smtClean="0">
                <a:latin typeface="Calibri" pitchFamily="34" charset="0"/>
                <a:ea typeface="Chalkboard" charset="0"/>
                <a:cs typeface="Chalkboard" charset="0"/>
                <a:sym typeface="Symbol"/>
              </a:rPr>
              <a:t>Need a SKE so that</a:t>
            </a:r>
          </a:p>
        </p:txBody>
      </p:sp>
      <p:sp>
        <p:nvSpPr>
          <p:cNvPr id="31" name="Text Box 7"/>
          <p:cNvSpPr txBox="1">
            <a:spLocks noChangeArrowheads="1"/>
          </p:cNvSpPr>
          <p:nvPr/>
        </p:nvSpPr>
        <p:spPr bwMode="auto">
          <a:xfrm>
            <a:off x="827584" y="1487686"/>
            <a:ext cx="8136904" cy="1323439"/>
          </a:xfrm>
          <a:prstGeom prst="rect">
            <a:avLst/>
          </a:prstGeom>
          <a:noFill/>
          <a:ln w="9525">
            <a:noFill/>
            <a:miter lim="800000"/>
            <a:headEnd/>
            <a:tailEnd/>
          </a:ln>
        </p:spPr>
        <p:txBody>
          <a:bodyPr wrap="square">
            <a:spAutoFit/>
          </a:bodyPr>
          <a:lstStyle/>
          <a:p>
            <a:pPr>
              <a:spcBef>
                <a:spcPct val="50000"/>
              </a:spcBef>
            </a:pPr>
            <a:r>
              <a:rPr lang="en-US" sz="2000" dirty="0" smtClean="0">
                <a:latin typeface="Calibri" pitchFamily="34" charset="0"/>
                <a:ea typeface="Chalkboard" charset="0"/>
                <a:cs typeface="Chalkboard" charset="0"/>
                <a:sym typeface="Symbol"/>
              </a:rPr>
              <a:t>&gt;&gt; Easy to manipulate</a:t>
            </a:r>
            <a:r>
              <a:rPr lang="en-US" sz="2000" dirty="0">
                <a:solidFill>
                  <a:srgbClr val="0000FF"/>
                </a:solidFill>
                <a:latin typeface="Calibri" pitchFamily="34" charset="0"/>
                <a:ea typeface="Chalkboard" charset="0"/>
                <a:cs typeface="Chalkboard" charset="0"/>
                <a:sym typeface="Symbol"/>
              </a:rPr>
              <a:t> </a:t>
            </a:r>
            <a:r>
              <a:rPr lang="en-US" sz="2000" dirty="0" smtClean="0">
                <a:solidFill>
                  <a:srgbClr val="0000FF"/>
                </a:solidFill>
                <a:latin typeface="Calibri" pitchFamily="34" charset="0"/>
                <a:ea typeface="Chalkboard" charset="0"/>
                <a:cs typeface="Chalkboard" charset="0"/>
                <a:sym typeface="Symbol"/>
              </a:rPr>
              <a:t>known </a:t>
            </a:r>
            <a:r>
              <a:rPr lang="en-US" sz="2000" dirty="0" err="1" smtClean="0">
                <a:solidFill>
                  <a:srgbClr val="0000FF"/>
                </a:solidFill>
                <a:latin typeface="Calibri" pitchFamily="34" charset="0"/>
                <a:ea typeface="Chalkboard" charset="0"/>
                <a:cs typeface="Chalkboard" charset="0"/>
                <a:sym typeface="Symbol"/>
              </a:rPr>
              <a:t>ciphertexts</a:t>
            </a:r>
            <a:r>
              <a:rPr lang="en-US" sz="2000" dirty="0" smtClean="0">
                <a:solidFill>
                  <a:srgbClr val="0000FF"/>
                </a:solidFill>
                <a:latin typeface="Calibri" pitchFamily="34" charset="0"/>
                <a:ea typeface="Chalkboard" charset="0"/>
                <a:cs typeface="Chalkboard" charset="0"/>
                <a:sym typeface="Symbol"/>
              </a:rPr>
              <a:t> </a:t>
            </a:r>
            <a:r>
              <a:rPr lang="en-US" sz="2000" dirty="0" smtClean="0">
                <a:latin typeface="Calibri" pitchFamily="34" charset="0"/>
                <a:ea typeface="Chalkboard" charset="0"/>
                <a:cs typeface="Chalkboard" charset="0"/>
                <a:sym typeface="Symbol"/>
              </a:rPr>
              <a:t>to obtain new </a:t>
            </a:r>
            <a:r>
              <a:rPr lang="en-US" sz="2000" dirty="0" err="1" smtClean="0">
                <a:latin typeface="Calibri" pitchFamily="34" charset="0"/>
                <a:ea typeface="Chalkboard" charset="0"/>
                <a:cs typeface="Chalkboard" charset="0"/>
                <a:sym typeface="Symbol"/>
              </a:rPr>
              <a:t>ciphertexts</a:t>
            </a:r>
            <a:r>
              <a:rPr lang="en-US" sz="2000" dirty="0">
                <a:latin typeface="Calibri" pitchFamily="34" charset="0"/>
                <a:ea typeface="Chalkboard" charset="0"/>
                <a:cs typeface="Chalkboard" charset="0"/>
                <a:sym typeface="Symbol"/>
              </a:rPr>
              <a:t> </a:t>
            </a:r>
            <a:r>
              <a:rPr lang="en-US" sz="2000" dirty="0" smtClean="0">
                <a:latin typeface="Calibri" pitchFamily="34" charset="0"/>
                <a:ea typeface="Chalkboard" charset="0"/>
                <a:cs typeface="Chalkboard" charset="0"/>
                <a:sym typeface="Symbol"/>
              </a:rPr>
              <a:t>so that the relation between the underlying messages are known to him. then he gets DO service on the changed </a:t>
            </a:r>
            <a:r>
              <a:rPr lang="en-US" sz="2000" dirty="0" err="1" smtClean="0">
                <a:latin typeface="Calibri" pitchFamily="34" charset="0"/>
                <a:ea typeface="Chalkboard" charset="0"/>
                <a:cs typeface="Chalkboard" charset="0"/>
                <a:sym typeface="Symbol"/>
              </a:rPr>
              <a:t>ciphertext</a:t>
            </a:r>
            <a:r>
              <a:rPr lang="en-US" sz="2000" dirty="0" smtClean="0">
                <a:latin typeface="Calibri" pitchFamily="34" charset="0"/>
                <a:ea typeface="Chalkboard" charset="0"/>
                <a:cs typeface="Chalkboard" charset="0"/>
                <a:sym typeface="Symbol"/>
              </a:rPr>
              <a:t> to get the message.. Using the relation retrieve the original message</a:t>
            </a:r>
            <a:endParaRPr lang="en-US" sz="2000" baseline="-25000" dirty="0" smtClean="0">
              <a:solidFill>
                <a:srgbClr val="0000FF"/>
              </a:solidFill>
              <a:latin typeface="Calibri" pitchFamily="34" charset="0"/>
              <a:ea typeface="Chalkboard" charset="0"/>
              <a:cs typeface="Chalkboard" charset="0"/>
            </a:endParaRPr>
          </a:p>
        </p:txBody>
      </p:sp>
      <p:sp>
        <p:nvSpPr>
          <p:cNvPr id="32" name="Text Box 7"/>
          <p:cNvSpPr txBox="1">
            <a:spLocks noChangeArrowheads="1"/>
          </p:cNvSpPr>
          <p:nvPr/>
        </p:nvSpPr>
        <p:spPr bwMode="auto">
          <a:xfrm>
            <a:off x="827584" y="5333146"/>
            <a:ext cx="8064896" cy="400110"/>
          </a:xfrm>
          <a:prstGeom prst="rect">
            <a:avLst/>
          </a:prstGeom>
          <a:noFill/>
          <a:ln w="9525">
            <a:noFill/>
            <a:miter lim="800000"/>
            <a:headEnd/>
            <a:tailEnd/>
          </a:ln>
        </p:spPr>
        <p:txBody>
          <a:bodyPr wrap="square">
            <a:spAutoFit/>
          </a:bodyPr>
          <a:lstStyle/>
          <a:p>
            <a:pPr>
              <a:spcBef>
                <a:spcPct val="50000"/>
              </a:spcBef>
            </a:pPr>
            <a:r>
              <a:rPr lang="en-US" sz="2000" dirty="0" smtClean="0">
                <a:latin typeface="Calibri" pitchFamily="34" charset="0"/>
                <a:ea typeface="Chalkboard" charset="0"/>
                <a:cs typeface="Chalkboard" charset="0"/>
                <a:sym typeface="Symbol"/>
              </a:rPr>
              <a:t>&gt;&gt; Together, the above two makes DO useless to the adversary.</a:t>
            </a:r>
            <a:endParaRPr lang="en-US" sz="2000" baseline="-25000" dirty="0" smtClean="0">
              <a:solidFill>
                <a:srgbClr val="0000FF"/>
              </a:solidFill>
              <a:latin typeface="Calibri" pitchFamily="34" charset="0"/>
              <a:ea typeface="Chalkboard" charset="0"/>
              <a:cs typeface="Chalkboard" charset="0"/>
            </a:endParaRPr>
          </a:p>
        </p:txBody>
      </p:sp>
      <p:sp>
        <p:nvSpPr>
          <p:cNvPr id="2" name="Rectangle 1"/>
          <p:cNvSpPr/>
          <p:nvPr/>
        </p:nvSpPr>
        <p:spPr>
          <a:xfrm>
            <a:off x="755576" y="4181018"/>
            <a:ext cx="8172400" cy="400110"/>
          </a:xfrm>
          <a:prstGeom prst="rect">
            <a:avLst/>
          </a:prstGeom>
        </p:spPr>
        <p:txBody>
          <a:bodyPr wrap="square">
            <a:spAutoFit/>
          </a:bodyPr>
          <a:lstStyle/>
          <a:p>
            <a:r>
              <a:rPr lang="en-US" sz="2000" dirty="0">
                <a:latin typeface="Calibri" pitchFamily="34" charset="0"/>
                <a:ea typeface="Chalkboard" charset="0"/>
                <a:cs typeface="Chalkboard" charset="0"/>
                <a:sym typeface="Symbol"/>
              </a:rPr>
              <a:t> &gt;&gt; Creating a new </a:t>
            </a:r>
            <a:r>
              <a:rPr lang="en-US" sz="2000" dirty="0" err="1">
                <a:latin typeface="Calibri" pitchFamily="34" charset="0"/>
                <a:ea typeface="Chalkboard" charset="0"/>
                <a:cs typeface="Chalkboard" charset="0"/>
                <a:sym typeface="Symbol"/>
              </a:rPr>
              <a:t>ciphertext</a:t>
            </a:r>
            <a:r>
              <a:rPr lang="en-US" sz="2000" dirty="0">
                <a:latin typeface="Calibri" pitchFamily="34" charset="0"/>
                <a:ea typeface="Chalkboard" charset="0"/>
                <a:cs typeface="Chalkboard" charset="0"/>
                <a:sym typeface="Symbol"/>
              </a:rPr>
              <a:t> </a:t>
            </a:r>
            <a:r>
              <a:rPr lang="en-US" sz="2000" dirty="0" smtClean="0">
                <a:latin typeface="Calibri" pitchFamily="34" charset="0"/>
                <a:ea typeface="Chalkboard" charset="0"/>
                <a:cs typeface="Chalkboard" charset="0"/>
                <a:sym typeface="Symbol"/>
              </a:rPr>
              <a:t>will be nearly impossible…</a:t>
            </a:r>
            <a:endParaRPr lang="en-US" sz="2000" dirty="0">
              <a:latin typeface="Calibri" pitchFamily="34" charset="0"/>
              <a:ea typeface="Chalkboard" charset="0"/>
              <a:cs typeface="Chalkboard" charset="0"/>
            </a:endParaRPr>
          </a:p>
        </p:txBody>
      </p:sp>
      <p:sp>
        <p:nvSpPr>
          <p:cNvPr id="9" name="Rectangle 8"/>
          <p:cNvSpPr/>
          <p:nvPr/>
        </p:nvSpPr>
        <p:spPr>
          <a:xfrm>
            <a:off x="827584" y="4593322"/>
            <a:ext cx="8207896" cy="707886"/>
          </a:xfrm>
          <a:prstGeom prst="rect">
            <a:avLst/>
          </a:prstGeom>
        </p:spPr>
        <p:txBody>
          <a:bodyPr wrap="square">
            <a:spAutoFit/>
          </a:bodyPr>
          <a:lstStyle/>
          <a:p>
            <a:r>
              <a:rPr lang="en-US" sz="2000" dirty="0" smtClean="0">
                <a:latin typeface="Calibri" pitchFamily="34" charset="0"/>
                <a:ea typeface="Chalkboard" charset="0"/>
                <a:cs typeface="Chalkboard" charset="0"/>
                <a:sym typeface="Symbol"/>
              </a:rPr>
              <a:t>&gt;&gt; Changing </a:t>
            </a:r>
            <a:r>
              <a:rPr lang="en-US" sz="2000" dirty="0">
                <a:latin typeface="Calibri" pitchFamily="34" charset="0"/>
                <a:ea typeface="Chalkboard" charset="0"/>
                <a:cs typeface="Chalkboard" charset="0"/>
                <a:sym typeface="Symbol"/>
              </a:rPr>
              <a:t>a </a:t>
            </a:r>
            <a:r>
              <a:rPr lang="en-US" sz="2000" dirty="0" err="1">
                <a:latin typeface="Calibri" pitchFamily="34" charset="0"/>
                <a:ea typeface="Chalkboard" charset="0"/>
                <a:cs typeface="Chalkboard" charset="0"/>
                <a:sym typeface="Symbol"/>
              </a:rPr>
              <a:t>ciphertext</a:t>
            </a:r>
            <a:r>
              <a:rPr lang="en-US" sz="2000" dirty="0">
                <a:latin typeface="Calibri" pitchFamily="34" charset="0"/>
                <a:ea typeface="Chalkboard" charset="0"/>
                <a:cs typeface="Chalkboard" charset="0"/>
                <a:sym typeface="Symbol"/>
              </a:rPr>
              <a:t> should either result in an incorrect </a:t>
            </a:r>
            <a:r>
              <a:rPr lang="en-US" sz="2000" dirty="0" err="1">
                <a:latin typeface="Calibri" pitchFamily="34" charset="0"/>
                <a:ea typeface="Chalkboard" charset="0"/>
                <a:cs typeface="Chalkboard" charset="0"/>
                <a:sym typeface="Symbol"/>
              </a:rPr>
              <a:t>ciphertext</a:t>
            </a:r>
            <a:r>
              <a:rPr lang="en-US" sz="2000" dirty="0">
                <a:latin typeface="Calibri" pitchFamily="34" charset="0"/>
                <a:ea typeface="Chalkboard" charset="0"/>
                <a:cs typeface="Chalkboard" charset="0"/>
                <a:sym typeface="Symbol"/>
              </a:rPr>
              <a:t> or should decrypt to a plaintext which is unrelated to the original plaintext</a:t>
            </a:r>
            <a:endParaRPr lang="en-US" sz="2000" dirty="0">
              <a:latin typeface="Calibri" pitchFamily="34" charset="0"/>
              <a:ea typeface="Chalkboard" charset="0"/>
              <a:cs typeface="Chalkboard" charset="0"/>
            </a:endParaRPr>
          </a:p>
        </p:txBody>
      </p:sp>
      <p:sp>
        <p:nvSpPr>
          <p:cNvPr id="10" name="Rectangle 9"/>
          <p:cNvSpPr/>
          <p:nvPr/>
        </p:nvSpPr>
        <p:spPr>
          <a:xfrm>
            <a:off x="304500" y="5751840"/>
            <a:ext cx="8387232" cy="461665"/>
          </a:xfrm>
          <a:prstGeom prst="rect">
            <a:avLst/>
          </a:prstGeom>
          <a:solidFill>
            <a:srgbClr val="FFFF00"/>
          </a:solidFill>
        </p:spPr>
        <p:txBody>
          <a:bodyPr wrap="none">
            <a:spAutoFit/>
          </a:bodyPr>
          <a:lstStyle/>
          <a:p>
            <a:pPr algn="ctr">
              <a:defRPr/>
            </a:pPr>
            <a:r>
              <a:rPr lang="en-US" sz="2400" kern="0" dirty="0">
                <a:solidFill>
                  <a:srgbClr val="009900"/>
                </a:solidFill>
                <a:latin typeface="Calibri" pitchFamily="34" charset="0"/>
                <a:ea typeface="Chalkboard" charset="0"/>
                <a:cs typeface="Chalkboard" charset="0"/>
              </a:rPr>
              <a:t>Message Authentication Codes (MAC</a:t>
            </a:r>
            <a:r>
              <a:rPr lang="en-US" sz="2400" kern="0" dirty="0" smtClean="0">
                <a:solidFill>
                  <a:srgbClr val="009900"/>
                </a:solidFill>
                <a:latin typeface="Calibri" pitchFamily="34" charset="0"/>
                <a:ea typeface="Chalkboard" charset="0"/>
                <a:cs typeface="Chalkboard" charset="0"/>
              </a:rPr>
              <a:t>) helps us to get such a SKE!!</a:t>
            </a:r>
            <a:endParaRPr lang="en-US" sz="2400" kern="0" dirty="0">
              <a:solidFill>
                <a:srgbClr val="009900"/>
              </a:solidFill>
              <a:latin typeface="Calibri" pitchFamily="34" charset="0"/>
              <a:ea typeface="Chalkboard" charset="0"/>
              <a:cs typeface="Chalkboard" charset="0"/>
            </a:endParaRPr>
          </a:p>
        </p:txBody>
      </p:sp>
      <p:sp>
        <p:nvSpPr>
          <p:cNvPr id="3" name="日期占位符 2"/>
          <p:cNvSpPr>
            <a:spLocks noGrp="1"/>
          </p:cNvSpPr>
          <p:nvPr>
            <p:ph type="dt" sz="half" idx="10"/>
          </p:nvPr>
        </p:nvSpPr>
        <p:spPr/>
        <p:txBody>
          <a:bodyPr/>
          <a:lstStyle/>
          <a:p>
            <a:pPr>
              <a:defRPr/>
            </a:pPr>
            <a:r>
              <a:rPr lang="en-US" altLang="zh-CN" smtClean="0"/>
              <a:t>Thur, 11/10/2018</a:t>
            </a:r>
            <a:endParaRPr lang="en-US" dirty="0"/>
          </a:p>
        </p:txBody>
      </p:sp>
      <p:sp>
        <p:nvSpPr>
          <p:cNvPr id="4" name="页脚占位符 3"/>
          <p:cNvSpPr>
            <a:spLocks noGrp="1"/>
          </p:cNvSpPr>
          <p:nvPr>
            <p:ph type="ftr" sz="quarter" idx="11"/>
          </p:nvPr>
        </p:nvSpPr>
        <p:spPr/>
        <p:txBody>
          <a:bodyPr/>
          <a:lstStyle/>
          <a:p>
            <a:pPr>
              <a:defRPr/>
            </a:pPr>
            <a:r>
              <a:rPr lang="en-US" smtClean="0"/>
              <a:t>S8101034Q-Modern Cryptography-Lect9</a:t>
            </a:r>
            <a:endParaRPr lang="en-US" dirty="0"/>
          </a:p>
        </p:txBody>
      </p:sp>
      <p:sp>
        <p:nvSpPr>
          <p:cNvPr id="5" name="灯片编号占位符 4"/>
          <p:cNvSpPr>
            <a:spLocks noGrp="1"/>
          </p:cNvSpPr>
          <p:nvPr>
            <p:ph type="sldNum" sz="quarter" idx="12"/>
          </p:nvPr>
        </p:nvSpPr>
        <p:spPr/>
        <p:txBody>
          <a:bodyPr/>
          <a:lstStyle/>
          <a:p>
            <a:pPr>
              <a:defRPr/>
            </a:pPr>
            <a:fld id="{A210B1BB-E12E-441C-BC6A-ECF78AA782CB}" type="slidenum">
              <a:rPr lang="en-US" smtClean="0"/>
              <a:pPr>
                <a:defRPr/>
              </a:pPr>
              <a:t>25</a:t>
            </a:fld>
            <a:endParaRPr lang="en-US" dirty="0"/>
          </a:p>
        </p:txBody>
      </p:sp>
    </p:spTree>
    <p:extLst>
      <p:ext uri="{BB962C8B-B14F-4D97-AF65-F5344CB8AC3E}">
        <p14:creationId xmlns:p14="http://schemas.microsoft.com/office/powerpoint/2010/main" val="130133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1" grpId="0"/>
      <p:bldP spid="32" grpId="0"/>
      <p:bldP spid="2" grpId="0"/>
      <p:bldP spid="9" grpId="0"/>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6" name="内容占位符 5"/>
          <p:cNvSpPr>
            <a:spLocks noGrp="1"/>
          </p:cNvSpPr>
          <p:nvPr>
            <p:ph idx="1"/>
          </p:nvPr>
        </p:nvSpPr>
        <p:spPr/>
        <p:txBody>
          <a:bodyPr>
            <a:normAutofit lnSpcReduction="10000"/>
          </a:bodyPr>
          <a:lstStyle/>
          <a:p>
            <a:r>
              <a:rPr lang="en-US" dirty="0" smtClean="0"/>
              <a:t>[1] </a:t>
            </a:r>
            <a:r>
              <a:rPr lang="en-US" altLang="zh-CN" b="1" dirty="0"/>
              <a:t>Jonathan Katz, Yehuda Lindell</a:t>
            </a:r>
            <a:r>
              <a:rPr lang="en-US" altLang="zh-CN" dirty="0"/>
              <a:t>. </a:t>
            </a:r>
            <a:r>
              <a:rPr lang="en-US" altLang="zh-CN"/>
              <a:t>Chapter </a:t>
            </a:r>
            <a:r>
              <a:rPr lang="en-US" altLang="zh-CN" smtClean="0"/>
              <a:t>3.7, </a:t>
            </a:r>
            <a:r>
              <a:rPr lang="en-US" altLang="zh-CN" dirty="0"/>
              <a:t>Introduction to Modern Cryptography, 2nd Edition, Chapman &amp; Hall/CRC Cryptography and Network Security Series, 2014</a:t>
            </a:r>
            <a:endParaRPr lang="zh-CN" altLang="zh-CN" dirty="0"/>
          </a:p>
          <a:p>
            <a:pPr lvl="0"/>
            <a:r>
              <a:rPr lang="en-US" altLang="zh-CN" dirty="0" smtClean="0"/>
              <a:t>[2] http</a:t>
            </a:r>
            <a:r>
              <a:rPr lang="en-US" altLang="zh-CN" dirty="0"/>
              <a:t>://drona.csa.iisc.ernet.in/~arpita/Cryptography17.html</a:t>
            </a:r>
            <a:endParaRPr lang="zh-CN" altLang="en-US" dirty="0"/>
          </a:p>
        </p:txBody>
      </p:sp>
      <p:sp>
        <p:nvSpPr>
          <p:cNvPr id="7" name="日期占位符 5"/>
          <p:cNvSpPr>
            <a:spLocks noGrp="1"/>
          </p:cNvSpPr>
          <p:nvPr>
            <p:ph type="dt" sz="half" idx="10"/>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altLang="zh-CN" sz="1200" smtClean="0">
                <a:solidFill>
                  <a:schemeClr val="bg1">
                    <a:lumMod val="65000"/>
                  </a:schemeClr>
                </a:solidFill>
                <a:latin typeface="Calibri" panose="020F0502020204030204" pitchFamily="34" charset="0"/>
              </a:rPr>
              <a:t>Thur, 11/10/2018</a:t>
            </a:r>
            <a:endParaRPr lang="en-US" sz="1200" dirty="0">
              <a:solidFill>
                <a:schemeClr val="bg1">
                  <a:lumMod val="65000"/>
                </a:schemeClr>
              </a:solidFill>
              <a:latin typeface="Calibri" panose="020F0502020204030204" pitchFamily="34" charset="0"/>
            </a:endParaRPr>
          </a:p>
        </p:txBody>
      </p:sp>
      <p:sp>
        <p:nvSpPr>
          <p:cNvPr id="8" name="页脚占位符 9"/>
          <p:cNvSpPr>
            <a:spLocks noGrp="1"/>
          </p:cNvSpPr>
          <p:nvPr>
            <p:ph type="ftr" sz="quarter" idx="11"/>
          </p:nvPr>
        </p:nvSpPr>
        <p:spPr/>
        <p:txBody>
          <a:bodyPr/>
          <a:lstStyle/>
          <a:p>
            <a:pPr>
              <a:defRPr/>
            </a:pPr>
            <a:r>
              <a:rPr lang="en-US" sz="1200" smtClean="0">
                <a:solidFill>
                  <a:schemeClr val="bg1">
                    <a:lumMod val="65000"/>
                  </a:schemeClr>
                </a:solidFill>
                <a:latin typeface="Calibri" panose="020F0502020204030204" pitchFamily="34" charset="0"/>
              </a:rPr>
              <a:t>S8101034Q-Modern Cryptography-Lect9</a:t>
            </a:r>
            <a:endParaRPr lang="en-US" sz="1200" dirty="0">
              <a:solidFill>
                <a:schemeClr val="bg1">
                  <a:lumMod val="65000"/>
                </a:schemeClr>
              </a:solidFill>
              <a:latin typeface="Calibri" panose="020F0502020204030204" pitchFamily="34" charset="0"/>
            </a:endParaRPr>
          </a:p>
        </p:txBody>
      </p:sp>
      <p:sp>
        <p:nvSpPr>
          <p:cNvPr id="9" name="灯片编号占位符 10"/>
          <p:cNvSpPr>
            <a:spLocks noGrp="1"/>
          </p:cNvSpPr>
          <p:nvPr>
            <p:ph type="sldNum" sz="quarter" idx="12"/>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sz="1200" dirty="0" smtClean="0">
                <a:solidFill>
                  <a:schemeClr val="bg1">
                    <a:lumMod val="65000"/>
                  </a:schemeClr>
                </a:solidFill>
                <a:latin typeface="Calibri" panose="020F0502020204030204" pitchFamily="34" charset="0"/>
              </a:rPr>
              <a:t>27</a:t>
            </a:r>
            <a:endParaRPr lang="en-US" sz="1200" dirty="0">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2299813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8000"/>
                </a:solidFill>
                <a:latin typeface="Chalkboard" charset="0"/>
                <a:ea typeface="Chalkboard" charset="0"/>
                <a:cs typeface="Chalkboard" charset="0"/>
              </a:rPr>
              <a:t>Today’s Goal</a:t>
            </a:r>
            <a:endParaRPr lang="en-US" dirty="0">
              <a:solidFill>
                <a:srgbClr val="008000"/>
              </a:solidFill>
              <a:latin typeface="Chalkboard" charset="0"/>
              <a:ea typeface="Chalkboard" charset="0"/>
              <a:cs typeface="Chalkboard" charset="0"/>
            </a:endParaRPr>
          </a:p>
        </p:txBody>
      </p:sp>
      <p:sp>
        <p:nvSpPr>
          <p:cNvPr id="2" name="日期占位符 1"/>
          <p:cNvSpPr>
            <a:spLocks noGrp="1"/>
          </p:cNvSpPr>
          <p:nvPr>
            <p:ph type="dt" sz="half" idx="10"/>
          </p:nvPr>
        </p:nvSpPr>
        <p:spPr/>
        <p:txBody>
          <a:bodyPr/>
          <a:lstStyle/>
          <a:p>
            <a:pPr>
              <a:defRPr/>
            </a:pPr>
            <a:r>
              <a:rPr lang="en-US" altLang="zh-CN" smtClean="0"/>
              <a:t>Thur, 11/10/2018</a:t>
            </a:r>
            <a:endParaRPr lang="en-US" dirty="0"/>
          </a:p>
        </p:txBody>
      </p:sp>
      <p:sp>
        <p:nvSpPr>
          <p:cNvPr id="3" name="页脚占位符 2"/>
          <p:cNvSpPr>
            <a:spLocks noGrp="1"/>
          </p:cNvSpPr>
          <p:nvPr>
            <p:ph type="ftr" sz="quarter" idx="11"/>
          </p:nvPr>
        </p:nvSpPr>
        <p:spPr/>
        <p:txBody>
          <a:bodyPr/>
          <a:lstStyle/>
          <a:p>
            <a:pPr>
              <a:defRPr/>
            </a:pPr>
            <a:r>
              <a:rPr lang="en-US" smtClean="0"/>
              <a:t>S8101034Q-Modern Cryptography-Lect9</a:t>
            </a:r>
            <a:endParaRPr lang="en-US" dirty="0"/>
          </a:p>
        </p:txBody>
      </p:sp>
      <p:sp>
        <p:nvSpPr>
          <p:cNvPr id="5" name="灯片编号占位符 4"/>
          <p:cNvSpPr>
            <a:spLocks noGrp="1"/>
          </p:cNvSpPr>
          <p:nvPr>
            <p:ph type="sldNum" sz="quarter" idx="12"/>
          </p:nvPr>
        </p:nvSpPr>
        <p:spPr/>
        <p:txBody>
          <a:bodyPr/>
          <a:lstStyle/>
          <a:p>
            <a:pPr>
              <a:defRPr/>
            </a:pPr>
            <a:fld id="{34241976-2E34-413D-BF40-6B1BB9955E62}" type="slidenum">
              <a:rPr lang="en-US" smtClean="0"/>
              <a:pPr>
                <a:defRPr/>
              </a:pPr>
              <a:t>3</a:t>
            </a:fld>
            <a:endParaRPr lang="en-US" dirty="0"/>
          </a:p>
        </p:txBody>
      </p:sp>
      <p:sp>
        <p:nvSpPr>
          <p:cNvPr id="13" name="Rectangle 12"/>
          <p:cNvSpPr/>
          <p:nvPr/>
        </p:nvSpPr>
        <p:spPr>
          <a:xfrm>
            <a:off x="395536" y="1311151"/>
            <a:ext cx="7038722" cy="461665"/>
          </a:xfrm>
          <a:prstGeom prst="rect">
            <a:avLst/>
          </a:prstGeom>
        </p:spPr>
        <p:txBody>
          <a:bodyPr wrap="none">
            <a:spAutoFit/>
          </a:bodyPr>
          <a:lstStyle/>
          <a:p>
            <a:pPr marL="285750" indent="-285750">
              <a:buFontTx/>
              <a:buChar char="-"/>
            </a:pPr>
            <a:r>
              <a:rPr lang="en-US" sz="2400" dirty="0" smtClean="0">
                <a:latin typeface="Calibri" pitchFamily="34" charset="0"/>
                <a:ea typeface="Chalkboard" charset="0"/>
                <a:cs typeface="Chalkboard" charset="0"/>
              </a:rPr>
              <a:t>Chosen </a:t>
            </a:r>
            <a:r>
              <a:rPr lang="en-US" sz="2400" dirty="0" err="1">
                <a:latin typeface="Calibri" pitchFamily="34" charset="0"/>
                <a:ea typeface="Chalkboard" charset="0"/>
                <a:cs typeface="Chalkboard" charset="0"/>
              </a:rPr>
              <a:t>C</a:t>
            </a:r>
            <a:r>
              <a:rPr lang="en-US" sz="2400" dirty="0" err="1" smtClean="0">
                <a:latin typeface="Calibri" pitchFamily="34" charset="0"/>
                <a:ea typeface="Chalkboard" charset="0"/>
                <a:cs typeface="Chalkboard" charset="0"/>
              </a:rPr>
              <a:t>hiphertext</a:t>
            </a:r>
            <a:r>
              <a:rPr lang="en-US" sz="2400" dirty="0" smtClean="0">
                <a:latin typeface="Calibri" pitchFamily="34" charset="0"/>
                <a:ea typeface="Chalkboard" charset="0"/>
                <a:cs typeface="Chalkboard" charset="0"/>
              </a:rPr>
              <a:t> Attack (CCA)- Stronger than CPA </a:t>
            </a:r>
            <a:endParaRPr lang="en-US" sz="2400" dirty="0">
              <a:latin typeface="Calibri" pitchFamily="34" charset="0"/>
              <a:ea typeface="Chalkboard" charset="0"/>
              <a:cs typeface="Chalkboard" charset="0"/>
            </a:endParaRPr>
          </a:p>
        </p:txBody>
      </p:sp>
      <p:sp>
        <p:nvSpPr>
          <p:cNvPr id="15" name="Rectangle 14"/>
          <p:cNvSpPr/>
          <p:nvPr/>
        </p:nvSpPr>
        <p:spPr>
          <a:xfrm>
            <a:off x="395536" y="1743199"/>
            <a:ext cx="2196435" cy="461665"/>
          </a:xfrm>
          <a:prstGeom prst="rect">
            <a:avLst/>
          </a:prstGeom>
        </p:spPr>
        <p:txBody>
          <a:bodyPr wrap="none">
            <a:spAutoFit/>
          </a:bodyPr>
          <a:lstStyle/>
          <a:p>
            <a:pPr marL="285750" indent="-285750">
              <a:buFontTx/>
              <a:buChar char="-"/>
            </a:pPr>
            <a:r>
              <a:rPr lang="en-US" sz="2400" dirty="0" smtClean="0">
                <a:latin typeface="Calibri" pitchFamily="34" charset="0"/>
                <a:ea typeface="Chalkboard" charset="0"/>
                <a:cs typeface="Chalkboard" charset="0"/>
              </a:rPr>
              <a:t>CCA-security  </a:t>
            </a:r>
            <a:endParaRPr lang="en-US" sz="2400" dirty="0">
              <a:latin typeface="Calibri" pitchFamily="34" charset="0"/>
              <a:ea typeface="Chalkboard" charset="0"/>
              <a:cs typeface="Chalkboard" charset="0"/>
            </a:endParaRPr>
          </a:p>
        </p:txBody>
      </p:sp>
      <p:sp>
        <p:nvSpPr>
          <p:cNvPr id="12" name="Rectangle 11"/>
          <p:cNvSpPr/>
          <p:nvPr/>
        </p:nvSpPr>
        <p:spPr>
          <a:xfrm>
            <a:off x="395536" y="2256547"/>
            <a:ext cx="7709483" cy="461665"/>
          </a:xfrm>
          <a:prstGeom prst="rect">
            <a:avLst/>
          </a:prstGeom>
        </p:spPr>
        <p:txBody>
          <a:bodyPr wrap="none">
            <a:spAutoFit/>
          </a:bodyPr>
          <a:lstStyle/>
          <a:p>
            <a:pPr marL="285750" indent="-285750">
              <a:buFontTx/>
              <a:buChar char="-"/>
            </a:pPr>
            <a:r>
              <a:rPr lang="en-US" sz="2400" dirty="0" smtClean="0">
                <a:latin typeface="Calibri" pitchFamily="34" charset="0"/>
                <a:ea typeface="Chalkboard" charset="0"/>
                <a:cs typeface="Chalkboard" charset="0"/>
              </a:rPr>
              <a:t>Strictly stronger than CPA-security and subsumes the later</a:t>
            </a:r>
            <a:endParaRPr lang="en-US" sz="2400" dirty="0">
              <a:latin typeface="Calibri" pitchFamily="34" charset="0"/>
              <a:ea typeface="Chalkboard" charset="0"/>
              <a:cs typeface="Chalkboard" charset="0"/>
            </a:endParaRPr>
          </a:p>
        </p:txBody>
      </p:sp>
      <p:sp>
        <p:nvSpPr>
          <p:cNvPr id="11" name="Rectangle 10"/>
          <p:cNvSpPr/>
          <p:nvPr/>
        </p:nvSpPr>
        <p:spPr>
          <a:xfrm>
            <a:off x="899592" y="2823319"/>
            <a:ext cx="7776864" cy="1200329"/>
          </a:xfrm>
          <a:prstGeom prst="rect">
            <a:avLst/>
          </a:prstGeom>
        </p:spPr>
        <p:txBody>
          <a:bodyPr wrap="square">
            <a:spAutoFit/>
          </a:bodyPr>
          <a:lstStyle/>
          <a:p>
            <a:pPr marL="285750" indent="-285750">
              <a:buFont typeface="Courier New" charset="0"/>
              <a:buChar char="o"/>
            </a:pPr>
            <a:r>
              <a:rPr lang="en-US" sz="2400" dirty="0" smtClean="0">
                <a:solidFill>
                  <a:srgbClr val="0000FF"/>
                </a:solidFill>
                <a:latin typeface="Calibri" pitchFamily="34" charset="0"/>
                <a:ea typeface="Chalkboard" charset="0"/>
                <a:cs typeface="Chalkboard" charset="0"/>
              </a:rPr>
              <a:t>Real life attack on CBC-mode that is proven to be CPA-secure </a:t>
            </a:r>
          </a:p>
          <a:p>
            <a:pPr marL="285750" indent="-285750">
              <a:buFont typeface="Courier New" charset="0"/>
              <a:buChar char="o"/>
            </a:pPr>
            <a:r>
              <a:rPr lang="en-US" sz="2400" dirty="0" smtClean="0">
                <a:solidFill>
                  <a:srgbClr val="0000FF"/>
                </a:solidFill>
                <a:latin typeface="Calibri" pitchFamily="34" charset="0"/>
                <a:ea typeface="Chalkboard" charset="0"/>
                <a:cs typeface="Chalkboard" charset="0"/>
              </a:rPr>
              <a:t>Attack on the PRF-based theoretical construction</a:t>
            </a:r>
          </a:p>
        </p:txBody>
      </p:sp>
      <p:sp>
        <p:nvSpPr>
          <p:cNvPr id="7" name="Rectangle 6"/>
          <p:cNvSpPr/>
          <p:nvPr/>
        </p:nvSpPr>
        <p:spPr>
          <a:xfrm>
            <a:off x="395536" y="4047455"/>
            <a:ext cx="7703584" cy="461665"/>
          </a:xfrm>
          <a:prstGeom prst="rect">
            <a:avLst/>
          </a:prstGeom>
        </p:spPr>
        <p:txBody>
          <a:bodyPr wrap="none">
            <a:spAutoFit/>
          </a:bodyPr>
          <a:lstStyle/>
          <a:p>
            <a:pPr marL="285750" indent="-285750">
              <a:buFontTx/>
              <a:buChar char="-"/>
            </a:pPr>
            <a:r>
              <a:rPr lang="en-US" sz="2400" dirty="0" smtClean="0">
                <a:latin typeface="Calibri" pitchFamily="34" charset="0"/>
                <a:ea typeface="Chalkboard" charset="0"/>
                <a:cs typeface="Chalkboard" charset="0"/>
              </a:rPr>
              <a:t>Assumptions/primitives to build a </a:t>
            </a:r>
            <a:r>
              <a:rPr lang="en-US" sz="2400" dirty="0" err="1" smtClean="0">
                <a:latin typeface="Calibri" pitchFamily="34" charset="0"/>
                <a:ea typeface="Chalkboard" charset="0"/>
                <a:cs typeface="Chalkboard" charset="0"/>
              </a:rPr>
              <a:t>cca</a:t>
            </a:r>
            <a:r>
              <a:rPr lang="en-US" sz="2400" dirty="0" smtClean="0">
                <a:latin typeface="Calibri" pitchFamily="34" charset="0"/>
                <a:ea typeface="Chalkboard" charset="0"/>
                <a:cs typeface="Chalkboard" charset="0"/>
              </a:rPr>
              <a:t>-secure construction</a:t>
            </a:r>
            <a:endParaRPr lang="en-US" sz="2400" dirty="0">
              <a:latin typeface="Calibri" pitchFamily="34" charset="0"/>
              <a:ea typeface="Chalkboard" charset="0"/>
              <a:cs typeface="Chalkboard" charset="0"/>
            </a:endParaRPr>
          </a:p>
        </p:txBody>
      </p:sp>
      <p:sp>
        <p:nvSpPr>
          <p:cNvPr id="8" name="Rectangle 7"/>
          <p:cNvSpPr/>
          <p:nvPr/>
        </p:nvSpPr>
        <p:spPr>
          <a:xfrm>
            <a:off x="395536" y="4623519"/>
            <a:ext cx="7021538" cy="461665"/>
          </a:xfrm>
          <a:prstGeom prst="rect">
            <a:avLst/>
          </a:prstGeom>
        </p:spPr>
        <p:txBody>
          <a:bodyPr wrap="none">
            <a:spAutoFit/>
          </a:bodyPr>
          <a:lstStyle/>
          <a:p>
            <a:pPr marL="285750" indent="-285750">
              <a:buFontTx/>
              <a:buChar char="-"/>
            </a:pPr>
            <a:r>
              <a:rPr lang="en-US" sz="2400" dirty="0" smtClean="0">
                <a:latin typeface="Calibri" pitchFamily="34" charset="0"/>
                <a:ea typeface="Chalkboard" charset="0"/>
                <a:cs typeface="Chalkboard" charset="0"/>
              </a:rPr>
              <a:t>Introduction to </a:t>
            </a:r>
            <a:r>
              <a:rPr lang="en-US" sz="2400" smtClean="0">
                <a:latin typeface="Calibri" pitchFamily="34" charset="0"/>
                <a:ea typeface="Chalkboard" charset="0"/>
                <a:cs typeface="Chalkboard" charset="0"/>
              </a:rPr>
              <a:t>Message Authentication </a:t>
            </a:r>
            <a:r>
              <a:rPr lang="en-US" sz="2400" dirty="0" smtClean="0">
                <a:latin typeface="Calibri" pitchFamily="34" charset="0"/>
                <a:ea typeface="Chalkboard" charset="0"/>
                <a:cs typeface="Chalkboard" charset="0"/>
              </a:rPr>
              <a:t>Code (MAC)</a:t>
            </a:r>
            <a:endParaRPr lang="en-US" sz="2400" dirty="0">
              <a:latin typeface="Calibri" pitchFamily="34" charset="0"/>
              <a:ea typeface="Chalkboard" charset="0"/>
              <a:cs typeface="Chalkboard" charset="0"/>
            </a:endParaRPr>
          </a:p>
        </p:txBody>
      </p:sp>
    </p:spTree>
    <p:extLst>
      <p:ext uri="{BB962C8B-B14F-4D97-AF65-F5344CB8AC3E}">
        <p14:creationId xmlns:p14="http://schemas.microsoft.com/office/powerpoint/2010/main" val="160974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2" grpId="0"/>
      <p:bldP spid="11"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252536" y="44624"/>
            <a:ext cx="8711952" cy="648072"/>
          </a:xfrm>
          <a:prstGeom prst="rect">
            <a:avLst/>
          </a:prstGeom>
        </p:spPr>
        <p:txBody>
          <a:bodyPr/>
          <a:lstStyle/>
          <a:p>
            <a:pPr algn="ctr">
              <a:defRPr/>
            </a:pPr>
            <a:r>
              <a:rPr lang="en-US" sz="4000" kern="0" dirty="0" smtClean="0">
                <a:solidFill>
                  <a:srgbClr val="009900"/>
                </a:solidFill>
                <a:latin typeface="Calibri" pitchFamily="34" charset="0"/>
                <a:ea typeface="Chalkboard" charset="0"/>
                <a:cs typeface="Chalkboard" charset="0"/>
              </a:rPr>
              <a:t>Security for SKE with CPA to CCA</a:t>
            </a:r>
            <a:endParaRPr lang="en-US" sz="4000" kern="0" dirty="0">
              <a:solidFill>
                <a:srgbClr val="009900"/>
              </a:solidFill>
              <a:latin typeface="Calibri" pitchFamily="34" charset="0"/>
              <a:ea typeface="Chalkboard" charset="0"/>
              <a:cs typeface="Chalkboard" charset="0"/>
            </a:endParaRPr>
          </a:p>
        </p:txBody>
      </p:sp>
      <p:sp>
        <p:nvSpPr>
          <p:cNvPr id="9" name="AutoShape 4" descr="data:image/jpeg;base64,/9j/4AAQSkZJRgABAQAAAQABAAD/2wCEAAkGBxQSEhQUEhQUFBQUFRQUFRQUFBUUFBcVFRQWFhQVFBcYHCggGBwlHBQVITEhJSkrLi4uFx8zODMsNygtLiwBCgoKDg0OGhAQFywkICQsLCwsLCwsLCwsLCwsLCwsLCwsLCwsLCwsLCwsLCwsLCwsLCwsLCwsLCwsLCwsLCwsLP/AABEIALoBDwMBIgACEQEDEQH/xAAbAAACAwEBAQAAAAAAAAAAAAAAAQMEBQIGB//EADkQAAIBAwEFBAgEBgMBAAAAAAABAgMEESEFEjFBUQZhcYETIjKRobHB8BQjUmIHQnLR4fEzksIk/8QAGQEBAAMBAQAAAAAAAAAAAAAAAAECAwQF/8QAIhEBAQACAgICAgMAAAAAAAAAAAECEQMhEjFBYQRRIkKh/9oADAMBAAIRAxEAPwD66ADJCGAAAABKDAAAAGhkAAAAAAYAAAAAAAAAJsBtkbZHOr0OoxyA8HW6NIeCQkzpCwNAdpgIAG4nJ0IBYEMbICAQyREAAAAAAAxDAAAaAQxgQAAAAGIYAAAAAApMBORWq1M8Ar1OS8xU4gdQiSxmRKLZNFY1A6TOjym1e2tOO9GlF1ZR0znEOecPny9/EyIdt6y9qjCSzlbsnFpZ4ap50z0KXlxjWcOdm9PoW6PB5ej2zoylBPMVOLlvSSSjKPGEteOM9z5cUbmz9q0q0VKlOM1pw469U9U+5kzKVS4ZT3F4BReRllQ0I6EyQhDYiA+JydCaAiAQwkDEBKDAAABoQyAxiBAMAAAAAAAAAFJletUwu8lmyjUeXkAh1LMFnwIKcdS3BYWoSjuruNGDlOUYxWMuTwv99x8+2ntytdS0cqdJPSMW1J4ejk0/DQfaHaju6u7HPoabaWuk5J43+OGtHjxHbUTmzz31HZxcUxm77VqFgSy2abVtQLkbdYM5Gtrx9TZ7Ivwjg96Pqyw1lcdeJ7P8IuhBc7OWNCdHk77OdpdNy4lFT3lGLw1vaLVvhlyzppyPXwkmso+aXmzscjY7ObecGqVZvLeITfDhwm+vfzya4cnxXPy8P9sXtMAEZZBGzlJiZ0zlgJAAyRAMAAAAZIEAAAAAANDEhkBgIYAAAAHM2dHEwK9efLqQv/J1J5bfuOPqBPbQyU+0176G2qyUt17rjF8Xvy9WHxaNKlHCPAfxJvW6lCim0vWqzXJ67sP/AGUzuo048d5RnWNPEV5GrbRMqhWUI5l5dS3a3c37NN46vT4HJt6GnobUvxRgUrmSxle41La4yi0qmWK4oHbiRxmStkqaVrm1TR5ja1mllY0Z6urXxxMbaa3k8RyVul8drvZHbzn+TU9uKbi8YUoLC8ms/ep6k+L31adKanDehKLzF9H98j6d2V24rugp4cWm4yT5Sjxx1WqfmbcWe+q5/wAji8b5T02WwYMSNnMBoQMCIAAsAYAAAA0AYDAwIAAAADAAAAAAIK88ImZTupapeYHEzqjHLI0yzbLTISlqSwj5Ltm9VxfVZR9mniknpqoZy8rj6zl5YPo/abaCoW1arLhCDfnwilwzltc0fNOyVh+XGT56mHLfh0/jz3WvYbOTalNa8s8vA6v9u06MtzdlOX6YLPBc3wRo3OVB7izLGmPvQ8td9m69SnOMpQ3puL0zupRkpOLX8yeMd+cszxjbK9L1t2ytpy3ZPcy8Re9Caz0e43g9JQqLRppp8GuB4ml2IlKFaM/QN1IU4Unuy/J3JOWYqON5tPGXrw1PSbKsZ0YejlNT3WtyWcyccLO/pjOc8O7nktZFMcsvVj0NvLLLVQo2ehbrMotVStNLV6JcWeauu21tCbhHM2nh4cIrPT1pI1tu20qsVCMlCMlLell73DRRwvHX7Xm9mdhdxwbnRq7lKpTUZ0NN6eMVcqeXJYXF9eBeSK5W/po09r0LlbsouDeNJpY14esm1ry6lKyrS2fcb63vw89KsY6+FRLqvk33Hdp2JnSpxVOqlOMpyzuZi1N5cHDexumlPZ8nScaiw137y8nxx46lb1el8bLNV7q0uFOKcWmmspp5TT1TRKzxHYjac4ylbTWVBZhL9mUsS71leXge2TydGOXlNuLkwuGWjAEMsohGIZYAAADQxIZAAAAABgAAAAAAACZnXEvWZoyMqpLLfiwOqRditCvbwyierLT6eRFS8X/FG5/+KcE8OpKEVx1xLea90GVtg0N2lBftXyPMfxYv5TuKVNNrdi5Y19qUkvlH4nq9kzzSpvrGPxSOTO7yejx4ePHPtrwiErd8gt2aFOJEpYy5UGuJWct197Ne8aismBSqwxKrN6Jvk3hLuWpXLJOGLXoZJpSaKGydp06i3oSUl4NPzUkmiW72tTi1GefW09WE5JeLiml5kbW8e/S2qSkuo1b44ZK9OWGnB5TWfI0KNRSWUWxqmUcQpnc6axqT+jIaha1XTxnaPZ8qclVpNxlF5jJcUz2nZvaauKMZ8Hwkm02pJ4fD7wzO2hRU4NM892Uv/wAPcunJ4hUeEnw3+XvWnuHHl45J5sPPDfzH0kZzGWUM63nIhgPBYIB4GQAAAAGAAAAAAAAAAMAOKnAyd34mldS0x1Kko6gWaEcIrbQqqMG2uCz5lnewl4GPtevvLC+/v6lcqtjO3y/txs5+pcY5rex1WvxXyPT7Fn+TS/oj8ifa1mqlvKD/AJuHjyKOyMqjST5Rin5afQ5c5qvR4s/LDX6eht5mjTmZFCRepvQo0vpUv6u9LHJfMrUrKOc668Um8eaOL2eJ6mffdpqFusznFLx59yWr8iZIp38PR09nw4pYfVfUtQpR3cYPAR/ihbLjv467k/7ZOZ/xYt1JKNOrJPmorHulJP4F/H6Ut+/9fQIUox4LBXhP0dT9s/hL/JibJ7a21xpGaUv0yzF+5mlc1N5PHLVeK1K30tJflvqtoQ1JlKhUbiSORC0xh1D5v28TpuLi2m5xaa0aay015pH0TeyeR7Z2qqShlZwpPz0wQtj1Xs+xu3PxNFNrE4pRn0ckk2145PQs+e9jbd0qbqPK32sL9sdF9T31GpvJf7OvC2zt5vNjJndOsDADRkBgAAAAAAAAAwAkAAAAAABTvJapeZGtWO99peDOaJUc7RqtQePDw+8GPCGdWXtqyb0D0aiu/BT3Wm9Rl3tPRIyJQw+nH5m1cLOTNuFx6opnNxrxZeNS20jXto5Rh28tTbtammDn9O3K9MTtPZSlCW48S4p66rOq92TwFTsqpZlJZbb183ofVtoRyjykqvo5Yn7LeM8k+Tb7+Hiu8tOkY/ymni6XYKMnq35Nl1dhoQWnvPZKDjqtUQ17qUljh1wtS/l9qeF31Hj59louMknrh4a6pZyer7PWdSlFb0nKL9WOdX7OrbO6FDCxj1nx7l0Z6CpQ/Lil/K1/kpvbSzxi5RjhHNRhTlocVJCxTGjOEZdfZrrVN6TxBYXe+flxHtnaHooZWsnpFPr1fcibZW14VYqPsz5xfP8ApfMthjLe2fLnljN4pLtqK3UsJcFyxwL2wNoJeo+Sby5Zzr38PAzriP31OVRa1Taa4NPHHwN3L8PbgAGjIAAAAwAkAAAAAAEgAAAAAApXftLwI6eh3de2sccEcmVohqQ3pavSOuO/7RDdTO1LWTXUpXFUr8LfKCtJGPeXHJczvad5hGNUuWuHHq/7GdyjfHC1ejcKmszlhZ5/fga1rd4PDXUHPLk233nWx76VPeg8uMWmuqT6d2U9DHKy10Y42Tt9CqVd5GNcUoy4kmzr5TSw855klWnroNrTpQoWE4f8c5JfpypR8s6pdyZcpUKmfXl/1Sj8eJNClIm3Zc0RpfzooW6X38W+ZpwjmJnU85LNW5UUSzy3TrSwU69xjvfQjq3Dfj15IhVJtZ/VpHrjnJ+XzI2SKM7d1HvS16dPIgrbPxrwNfKXgtERwp77KrKtptCpD2k6ker0kvB8/M1aG1aL0bcH0mt348CWlaLHAU7GL4pGs5LGGXHjXsgAZ1uEAAEgAACQAAAAAwEMACAcTlhanTZnX1bLwuQFetUy8scqumnxOEZW0LzHq/Du5cDPK6Xxm6ko3i9bLSWmW+b6GddXblndXm/ojiMCxToGF5L6dOPFN7rHqWreryyF2rPTfhSKtZ9xRtK8nXtyhTpYqL9ycfNar5M9TdWpjXdvhZXFSUl5MqvLuK9pN054Xe10fVffU9Da38ZrXiY9zb51XiiKOV3Pk+T++gI9dTrrqTK4T5nko3FRcsliFepLRLHxHknUb1zeQgs5KEasqjzwXhq+5I4tbBt5nqzRxj1Yr1vkurI9oukdK23mo8uMvom/oWa380v0rdX1+PyJqUPRwbWr7+bfUguViCXgFGfLVqJq2dApWlLMjapQJic3UYHLgToe6XYtoAA7XGAAAAAGAhgAQAAQDOZMZFUlgDmrUwu8zazwW5FC5nh6sipU9o191N9xi0028vi+Zbvpb8u5feQo0Tl5M9118WGpuu6NMvUaIqFEuQiZyNLRGmcyppollLBDbSzv/wBX0RdVQuaBlXNnxPR1YFWdAixaZPO07fTD5fIbss8jbdpqSwtiultsGns/HBtLpxXl0LVG2x/o2oW6O3QLaivkzVTly07yzbWyXi+LLPojuMSNHkr1ocF0KtxHODTcSpWhqRYnGorenhotSliWO5fNnEI8BX2m7Pp6r8JYw/f8xIW9rHpdcE0GYruPzWv2xfvz/Y0KVYlFj0gAB3OADAAgAAAAAAAIYmBzNlWU88SS64Ign9CBBdXCist/58DFrVnJ5fuJNqP8xeCIInPyZX06eLCezjDJZo0kc00WImLoSQWCRMjkcyehKCuqqUW3wwyrsiq3Sg5e1JKT8Zav5kG1X+XU/on8jnZj9SPhH5DfaddNgW6KB3EnaNDcOlEQBFdYOWNHJBDZGnqORwEyJskdSA4cBsCDGBTknFxfB6Ndw5ld8iUPN3NxKlcbs+DSUZ9ddFLo9X4mvb3Rmdplp5MqbMk91avgUa63H//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latin typeface="Calibri" pitchFamily="34" charset="0"/>
              <a:ea typeface="Chalkboard" charset="0"/>
              <a:cs typeface="Chalkboard" charset="0"/>
            </a:endParaRPr>
          </a:p>
        </p:txBody>
      </p:sp>
      <p:sp>
        <p:nvSpPr>
          <p:cNvPr id="4" name="AutoShape 4" descr="data:image/jpeg;base64,/9j/4AAQSkZJRgABAQAAAQABAAD/2wCEAAkGBxATEBAQEBIQEA8QDxAQDw8NDw8NDQ8PFBEWFhQRFBUYHCggGBolHBQVITEhJSkrLi4uFx8zODMsNygtLisBCgoKDg0OGhAQGywdHCQsLCwsLCwsLCwsLCwsLCwsLCwsLCwsLCwsLCwsLCwsLCwsLCwsLSwsLCwsLCwsLCwsLP/AABEIAMgAyAMBEQACEQEDEQH/xAAbAAACAwEBAQAAAAAAAAAAAAAABAMFBgIBB//EAEUQAAEDAwEEBQgFCQgDAAAAAAEAAgMEBREhEjFBUQYTYXGBIjJCUpGhstEVcnOxwRQWNFOCkqLS8CQzNWJjg5PhJUN0/8QAGgEAAgMBAQAAAAAAAAAAAAAAAAQCAwUBBv/EADURAAICAgECAwUFCAMBAAAAAAABAgMEESESMRNBUQUUIjKhYXGBkdEVIzRSscHh8CQzckL/2gAMAwEAAhEDEQA/APuKABAAgAQAIAEACABAAgAQB5lABtIDR5tIO6PdpBzQZQB6gAQAIAEACABAAgAQAIAEACABAAgAQAIAEACAOS5B3Rw6Vc2SUSJ065smqyF1UFzqLFURGtC51E/BZ5+Whc6jvgnorAjqOeCStqwpdRB1EzKgLuyt1krZV3ZBxOw5dI6OkHAQAIAEACABAAgAQAIAEACABAHhcg6kRPkXNklEVlqQFFsvjU2IT14VbkMwobK6e5jmoOY3DFYjNdxzUPEGY4jFX3kc1F2F6w36Ef0yOa54hL3NkjLyOa6rCLw2NRXcc1LxCiWIx+C5jmpqYtPFZYQV4KsUhSdDQ/FUgqakLSqaGmSKSZS4kgK6Q0dIOAgAQAIAEACABAAgAQBy5y4dSFpZlxstjArqqswq5SHK6dlJW3TCplM0acXZRz3MuOG69yUuyoVrcmaMMZR5ZxT0k8pw0Od2NGcd5Wf79Za9Uw2SndTTzJ6Lem6HTHV5Yz6xLj7ArVh5tnzSURCz2zWvlTZZRdC4x50hJ/ysa38SrF7H389jf3L/ACxSXtqflH6k35oQevL/AAfJS/YlP80vp+hX+2Lv5V9f1IJuhcZ82Uj60bXfcQov2Pr5LGvw/wAonH21Pzj9Suqeh0rfMLX/AFSWH3qt4ebX8klIcr9s1y+ZNfUqKikniOHBzex4x71V79ZU+m6Gv9/3zH67qbluPP3EkFzLTh2i0KcqFnMWRnjKXYu6K6ApuMzOtxdF3S1mVcpGdZTosYZlYmJygMtculTR0unAQAIAEACABAAgDlxXDqQpPMotl8IFPW1uFXKQ/TRszVwueuBvSllyim29GvTjeYlT0skrgMFxO5o/FY9uZZdLw6UM2Wwpjvsa219GI24MuHn1G6MHzTeN7Kin1XPqfoYWT7TnPivhevmaGNgaMNAaBuA0C14pRWktGU229vk62l3ZzQbaNhoNtdDQbSA0G0ubDRzKwOGy4BwO8HULklGS1JbR1Nxe1wZ66dGGPy6LDD6h1Ye7ksjI9lRb6qX0v0/yamN7TnDizlevmZKopJIXEYLSPRO7wSdebZTLouRvV3Qtjvuh233Pgd/atqu1SScewtfjLyNNRVuUzGRkXU6LiCbKtTM+cNDLSpFLR2unAQAIAEACAPHFB1CNbPsjKjsYqr2ynn64s6wNyzfoQTjnhca2PQdSn0N8mYuFY46DXKQybFWupm1RTFcs5tdsdI8AauOpcdwHNefk7cyzpXb/AHudyMmNcds2EcLKdmG7z5zuJK9Di40KY6iYEpzyJbl+RM+SRhHWAAOOBgg8E446RBKuxfAOtfplUt8i7XIlLM9ztiMAuAzqQNP6KtjHZeoQjHqn2Iuoq/Vb++FPoLPExvV/kH5PV+q398I6EHiY3q/yAQVfqt/fCOhB4mN6v8jtlTI1wbI0tJ3cQe4qEo6IuuEluD2WLXqvYq1oMrmwFLjQslbsuGvBw3tKXyceF8emX5+hdRfKl7iYW6Wx0byDoRucNzhzWApWYdnSz0uPlRsjtHturyDh29btF8bI9UQvoTW0augrMp2MjDvq0XMEmVcmZ846GgVIqPUHAQAIAEAQyvXGTiiju8+ir2aeLDkctk4ZSNedQ1uTjfjaVotkVueS4rzK67WVsg66nwcjJa3c7tb29ioyKI2x0xrFzZVvwrT2yOY1uB5x87nnklKsWNEdIMtSlLb7eQXl2niE1U+QxFyO9It0P2h+Eq+XYXwFzP7v7ksR8lJN8kJL4hS1n+0u+zd8TU1X2L8lfuF95DdaqYVDmMkLWhrTgY4juU5S0TxqanSpyjt7Z7mo/XO9jfkqvFDVH8i+otNW1EbmkyFwyMghuDr3KcZ7LY0UWJpR0W3SHRjDxEgx7CpS7COB87X2HdM7yQk2zli+Imyo7IaPMo2GhO50YlZj0hq08ilsqhXwaffyL8e51T35eZhq2lIPJwPvWDRdKif9UelptTX2DVpruB3jevS1WKSTRTk0eaNdQ1OQm4swrq9Mtonq1CMkTLpWCABAHLig6hGrkwFCTGao7Mxdqjgqd8mzjVl1D/h/+074kyjOn/G/iVFmrJIskDaj02mE+8ciqIXqUmh7Lprt0nw/UuamkbMOvpyA/iNweeR5OVzSaM+u6VL8K3t/QpKuqJ8lwIcHAEHQg5VcYaZo1VJfEuUXnSTdD9ofhKnLsZ3s/vL7v7nUR8lIN8nJL4he0/pLvs3fEE5V2Lcr/oX3ndytEr5jKxzACGjDtrOncFY1shj5lcKuiSbOPoqp9eP2u+Sh4SJe90ej+n6kbrDM5w23s2QQTs7RP3KSikS9/qjF9KexzpC4ERs9IvDsdgzr70TekUYKabl5aPafRoSEmE+WSbSjshoNpGw0GUbO6KG/UvlBw9Ia94WP7Qq1JTXmaeFbx0vyMxUMLHbQ8UYF/RLofbyNmt9celmhtNXkBb8JGVlU6Zp6WXKZTMayI80qYszpBwEARSuXGTiiluM2hVMmaFENsyFdNtPAS0p65N6mHTDZsYf8P/2nfEn12MCf8b+Ipa4x1ffqs1/DsvyJPrDD4X7cfHzmnc4Jmq7yOfDdHpn+D9Burp46qPbj8mVo478+q7s7U1sorsniT6Z8xf8AvB30k3Q/aH4Soz7HPZ/eX3f3PIj5KzZPkJfMQ2j9Jd9mfiCfq7FuV/0L7yC7mQ1Lmte9rdlmjXuaN3YVKyfSieKoKhNxTfPkefk8n62X/kf81R47Dxa/5V+S/QOok/Wy/wDI/wCaPGYeLX/KvyX6EsFMAcnU8STklVSsbITu3whwOVQue7SidPdpGw0GVzYaFrizMZ7NQl8qPVWy2h6mjMVsGhWK1rk2qpidqm2XFp4H3L0WNd4kFIvyIdUeo2dumyAtCLPPXw0XUTlcjPkiVdIAgBWpcosurRmbtNoUvNmxiw5MzS+VI48tAsnJt1YomxZ8MEjWRXJv5N1Gy/a2C3Pk7Oc9601lw6PtMOWNLx/F2tbGaFmGjuCVlLeim57kTuAKinorXAg+JzHiSM4dx5OHI9icqv1wxlSjZHonyhiuquuEY2XNc12XZwW7saK2y1a4KqafBcnveyVm5IN8kH3F6aYRSmQhzgWlvk4zvB49ydpmki2yHi19CeuSOeYPldIAQCGjDsZ0HYpWPqOL93V0Nnb6hVKoVciI1StVJHqPBVhd8Fh1EjalVupnVIlZMqpVkkyVsiqcSR2HKs6czea7uKhZzBko90UdRHosho065FDUt2ZGnnoU57PnqTh+Jp1vqg0aa0zaBbsGY2TDRpqZyYRj2IaUik8KAEKx2ihIaqRkb1JoUrYb2JHkrrRHoDz1XnrpdVsmM5MuS+ijUk2ZspFhSv0xxG5NUz2ukVsjzsnV5UBCDpxgKWw2cvepKOyLYpNME3XW2Rc9CE9YAnq8dsplYLslkf5jSRz3N9qcjjqPcXnfGPdkzKKU+k0dg2nH3BWdEUUPKXktnTrfKPSHi14RqDOe9fYyJ0UzeG0P8h2vcoumLLIZUGeQ13DjyO9L2YrQzGZYQVWUhZS0XKQ5HKk5w0WJhUS6Y4nf3JK+XGkXVx52JSs0SLQ1FlDd49M8tVyh9NqZp40udFhZZdAvRViuXHlmuonJqJhWofCmKg5AIq686KuQ7T3MZfXaHxSlh6HDXJJameS3uC87Hlshkvll2xuiYUTObOsI1ojsnZLz9qYjZ6lbj6EuVaiBG9ysijjEaifCcqr2VyZTVdYc4GSScADeTyWvRj+YtOehy32suPl+W/fs+gztPNNOUYLfZGfK+Vr1A0sFvYPO8s8tzB3BKSuk+3BKGPFd+WONcBoAAOwYVLW+4wtI961HSGyCanjdvaAebfJKnGco9mVyrjLuilulpGMnym+uBiRnfzTVVqlx5i7jKrmL2jPTOdCRtkbJ81+5rv8AtSnQpraHKb1NDMF2B83XtWRkUND0Gh6CTKxba/UajIYI0SsolqZTXVnku7il5LTTNHGfKI7E7QL0NZPMXLNnQFNxPPXItGqwTPHIBFVX7lVIdoMVftx8UpYeiw+49bBoFg1IWyO5dMGiaUTPbPdlGjmw2UaDZ4dFKKfkcbQrU1JHb7k9TFsqkUFxurRnOQt7Fx+oVnLRPaWABsh/vJfMBGrWnd4laLjrjyRjX39culGqgLY24Gp3uPMpGSc3tjEEoLRFJdGjiprHbJdRx9Ls5hd92YdYfTDOYXfdpB1nn0yz+ij3Zh1k0dyB3KEqGg6yivNG0ksdrFLkjmx3Z+Ccom2t+aM+1OqfVAysG1FI6J+9p0PBzeDgo5NKnHqRr49ynHqRp6CbK81kU6NCEi1ZuWXOJfFlXcxoUhajSx3yI2HcFv1jOYbW37k3E87cWzVYhJg5dOIq68aKqQ7SYy+t0PilLEehwnyM2d2Wt7h9yxILllOUuWX7Bom0jLbOtld6Tmw2UaDZFKpwicbKW4yYC1cavZRNmZig66oZGfNBLn/VbqR47vFelpXh1dXmZuXa4wbRqKU5myfRBPjuCjYtV6MuhfHtjNdNhqhVDkc2WdqtlO+njkkjaSWbTnHa7dd6UvvuhbKMZeY1CMenbRCDav8AS/jVn/N+36HP3Z7/AOK/0v40f837fod/dg0WsnA6nPaXBcbzV6/QP3Z7eLLGyN0sI2CwbRaCS1w471zGypykoT5TOTrWtoqZ5duE9hDh/XinIx6bBG5bgUfSKDMbJx50ZDHdrHbvYfvKuh3cPUjhz6ZdJLaJcgLEzKtG5XI0kJ0WDdHQ5BlXd3Ya49hWXatvRrYq20L2JmgW5Wi7MfLNnQDRNxPPXFo1WCTAoAQrW6KEhqp8mRvUWh8UrYbuJLkWsMmgHI4WLKPTa0XZkeTUQbk1ExZ8Ml2VLRDYbKNBsgqBorq4nGzOXY71tYkRaxlf0Xjy+ofybG0ftFxPwhblvEYox8x9kWTZCx+14FDj1R0LQfS9ktW8FuRqoVrT5GU9mntH6Ez7F33FZeR/EP7x6HyoxVvjaWjK27XLYnyOdUxU9Ug2xSvjbs6YV1Te+TqZtKo/2E//ADD4AsOH8Sv/AF/ccfymOZN5AaOO/wCS2nD4tmba+NEs8O1TzN5xOx3gZ/AKrerE/tKI8STKWxv0HgqM6HLN2tmtgdovMZKHqimvknkkc8BZCj1WpG9hx52M2SLQLagU5cu5r6JqaijCtY+FMVPSgBWpboosurZmrvDoUvNGxiz5M7bn7Mrm89R+KycqOpKX4GrkLrrTNfRvyFOswbVpjmFfooPdlGjmxapborakcbMzeG6FbmILzFuiI0qRxDoz4EOx9xWrk8KH4mRlL4kWU0KjGRUkKVEeArYPbLIo2VibmkiHOLGnblYuU9Xyf2mjD5UV7Oh8I3STe2P+VMP2nY//AJX1/Uh4MTr80ov1s/tj/lXP2lP+VfX9Q8CJ5+aEPGSYjkSwA+xqP2nZrhL6/qHgxGekFZGyB8QI23M2GMByQMY1HAYVWJVKdil5LnZKySjEytNBoteczOktlgW4jkPKN5/hKWb3JfeinXKMrYG6DwU87uzarNUx2GryuWzSoRRXF21I1vLU/gs3GjubkeioXRBs0Vph0C1oIysmZpaZqYRj2MaCkUggCKVq4ycWUtxhyCqpI0KJ8mNuUZY8PHA+5IZFfVHR6DHkpxcWaG01OQO1J0S8jKya9MvI09EzpcHeF3RHZBUM0VlaONmdu0WhWvisomVPRiTZqpIz/wC2PT6zDke4uWvkLqpUl5MzcmPCZpZIUpGRVFCNfFhpV9UuSxI0dn/Qo/sXfcVm5H8Q/vHI/KYm324OaDgbuS3Lb3Fimhz6HbyHsVPvLDQCzt5D2I95YaJ4bcG8FCV7YaG2QKlzItC3SGTq6WU8XDqx3u0+7KljrrtS/H8iqMdzRR2aLAC5mzNatFrUzANXkc2ZtYlXUystkZe8vPE+7gu0V9MUjZvkoR6UbK3Q4AT8UefvnsuoWq1GfJkq6QBAHLgg6hGrjyFCSGapaZmLvSZCWnE2cW3RUWqoMb9g/s93JZd0fDl1LzHsmtWR6kbGinBCaqltGBbDTHwmEhZnErFKJxsp7hBon6JaK5GOuLHRyNlZ5zHBw7ccPFegx2px6JdmKWx2tG3pJmSxtlZ5rxkcxzB7VmTi65OLEocPTIrhT5arKZ8l4zbrhCymbE54DxGWluuc66blTbVOVzmlxsYjKPTor7RTEMAPIJm+e5FKRYdSl+o7o96lHUGjzqUdQaOhEjqKJvRj+lNX1s7YW6shJL8bjKfkPvK0sWHh1ub7v+hKiHOyWlZshY2bca9FexOumL3Bg73d3JeeivEl1M9NiV9Eepl7aKTACehEUyrds09JFgJhIxrJDzQpizOkHAQAIAhlYuNFkWVNdT5VUoj1NmjJXWiIORoRqClbYbWmbmNcmtMastyzodHDeFnrdUtMpy8bzRqaacFPwkmYk4NDWFfEpYpUw5TEHogzN3WizlauPbopkiqs1yNLIWvyYHnLuJjd64/ELQvpWRHcfmX1FLa98o3Mey9oc0hzXDIIOQRzCxnuL0+5CEyM29ucqfjMvXIxHABuVblsnwddUudQB1aOo4eFq7sqlIzvSS+iIGKI5ndoSNREOZ7eQT2Liuz458R/qUqLmzN2+lwMnedSTqSVZm5K5NKmpsnrKrZGBq47gvKZFjtlpHoMLG832JrRQnedSdSVKEEuEO5FyS0jX0NPjCYijEus2y2iarEIyZMpFYIAEACAOXBB1C00Si0WwkU1wo8qmUTRou0ZWuo3NdtN0ISltSktG1TcprpkWFpu2dDo4bwk1J1PT7CuVia5XY01LVAp+u1MxrKmho4KajIWcRKqp8puuWiDRnLlbM5WpRfopcSqoquopSer8uMnJifnZzzB9Ep2yurIXxcP1/3uLTrTNPb+ldO/AeTC/i2XQeDtxWbb7Puh2+JfYV/FEvIp2uGWuDhzaQ4e0JJxcXp8Elad7S5o74pXV18povPlYD6rTtv9g1V9eNbZ8sWR62+xmLn0qlkyynaY28ZX/wB4fqj0Vo1YMKubXt+i7Eo1N9yqpaTGp1J1JOpJ5k8VHKzElpD1VG+xJUVQboNXHcF5q/Ila9I3cTD832O7dQlx2nakquMEjQstjCPTHsa630eFdGJk33bLqGLCtRnzlsaAUig9QAIAEACABAHLmrh1MVmhyotF0JlPXUWVXKI/TdozVfbSDkaEbiErZWmuTYpyU1pnNHdHxnEn7w3eKSdc63uJ23FjZzD8jR0d0BG/3q6rJXmZF2K0WDakFPV3piU6WiOZgKdrvKJVsrKqhBT1eSUuBT1VpBT0Msg6ytfZQDkaHmNCmVmcEfDOHWrO8kjk4khc98SBUncduaOAS9uf9pdChk2GtHBZGR7QHqcRyFX1LnaRj9o7h3c1lznOzmXY2qcOMFuQ/brWScnUneSuqOiy29JaRqaGhAVkYmVbdsuIIcKxIRnPY01qmUNnaDgIAEACABAAgAQBw5q4dTF5YcrjRdGeitqqMFVuI3Xc0UtbbAeCplWaNOU0U0lA9hywlvZw9iWsoUu4/G+M1qS2dxXSVmjm57W/Iqjwpx+VkZYtc+zHor+3iSO8YUlbZHuhSfs5+SGW3Zh9Ie0K2ObruLSwJehy+tbzCtXtBepV7i/QUlrmcx7QrPf/AEOr2fJ+QlLcmcNe4EoeXZLshiHs2XmhZ1VI7zW47XfJQbnL5mNQwoQ+ZncNse85eSezh7FKMUi12QgvhReUNpA4KxRErcll7S0QHBWKJn2XNllFFhTSFJT2MNapFLZ2g4CABAAgAQAIAEACABAHhCDpE+Jc0TUhWWmyotF0bBCehB4KtxGYX6K6e2DkoOA3DKaEZbQOSr8MZjlv1FX2Yclzwy9Zj9SP6FHJHQS98+07bZRyQoEHljUVnHJT6CmWWPwWoclJQFZ5JYwUAHBWKIrO/Y/FTAKaQtKwaZGpaKXIlAXSs9QAIAEACABAAgAQAIAEACABAAgDkhB3Zw6Jc0SUiJ1OuaJqwhdSLnSWK0iNEudJNXHn5EFzpO+MeijXek54xK2lXekg7SZtOu6K3YStiXdEHI7DV0js6QcBAAgAQAIAEACABAAgAQAIAEACABAAgAQAIA8wgA2UHdhsrmg2GyunNhhAHqABAAgAQAIAEACABAAgAQB//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latin typeface="Calibri" pitchFamily="34" charset="0"/>
              <a:ea typeface="Chalkboard" charset="0"/>
              <a:cs typeface="Chalkboard" charset="0"/>
            </a:endParaRPr>
          </a:p>
        </p:txBody>
      </p:sp>
      <p:sp>
        <p:nvSpPr>
          <p:cNvPr id="12" name="Rectangle 11"/>
          <p:cNvSpPr/>
          <p:nvPr/>
        </p:nvSpPr>
        <p:spPr>
          <a:xfrm>
            <a:off x="107504" y="2481007"/>
            <a:ext cx="3168352" cy="1200329"/>
          </a:xfrm>
          <a:prstGeom prst="rect">
            <a:avLst/>
          </a:prstGeom>
          <a:solidFill>
            <a:srgbClr val="FFFF99"/>
          </a:solidFill>
          <a:ln w="57150">
            <a:solidFill>
              <a:schemeClr val="tx1"/>
            </a:solidFill>
            <a:prstDash val="solid"/>
          </a:ln>
        </p:spPr>
        <p:txBody>
          <a:bodyPr wrap="square">
            <a:spAutoFit/>
          </a:bodyPr>
          <a:lstStyle/>
          <a:p>
            <a:pPr marL="457200" indent="-457200">
              <a:buFontTx/>
              <a:buChar char="-"/>
            </a:pPr>
            <a:r>
              <a:rPr lang="en-US" sz="2400" dirty="0" smtClean="0">
                <a:solidFill>
                  <a:srgbClr val="00B0F0"/>
                </a:solidFill>
                <a:latin typeface="Calibri" pitchFamily="34" charset="0"/>
                <a:ea typeface="Chalkboard" charset="0"/>
                <a:cs typeface="Chalkboard" charset="0"/>
              </a:rPr>
              <a:t>Randomized</a:t>
            </a:r>
          </a:p>
          <a:p>
            <a:pPr marL="457200" indent="-457200">
              <a:buFontTx/>
              <a:buChar char="-"/>
            </a:pPr>
            <a:r>
              <a:rPr lang="en-US" sz="2400" dirty="0" smtClean="0">
                <a:solidFill>
                  <a:srgbClr val="00B0F0"/>
                </a:solidFill>
                <a:latin typeface="Calibri" pitchFamily="34" charset="0"/>
                <a:ea typeface="Chalkboard" charset="0"/>
                <a:cs typeface="Chalkboard" charset="0"/>
              </a:rPr>
              <a:t>PPT</a:t>
            </a:r>
          </a:p>
          <a:p>
            <a:pPr marL="457200" indent="-457200">
              <a:buFontTx/>
              <a:buChar char="-"/>
            </a:pPr>
            <a:r>
              <a:rPr lang="en-US" sz="2400" dirty="0" smtClean="0">
                <a:solidFill>
                  <a:srgbClr val="00B0F0"/>
                </a:solidFill>
                <a:latin typeface="Calibri" pitchFamily="34" charset="0"/>
                <a:ea typeface="Chalkboard" charset="0"/>
                <a:cs typeface="Chalkboard" charset="0"/>
              </a:rPr>
              <a:t>CPA</a:t>
            </a:r>
          </a:p>
        </p:txBody>
      </p:sp>
      <p:pic>
        <p:nvPicPr>
          <p:cNvPr id="13" name="Picture 4"/>
          <p:cNvPicPr>
            <a:picLocks noChangeAspect="1" noChangeArrowheads="1"/>
          </p:cNvPicPr>
          <p:nvPr/>
        </p:nvPicPr>
        <p:blipFill>
          <a:blip r:embed="rId3" cstate="print"/>
          <a:srcRect/>
          <a:stretch>
            <a:fillRect/>
          </a:stretch>
        </p:blipFill>
        <p:spPr bwMode="auto">
          <a:xfrm>
            <a:off x="859596" y="1154085"/>
            <a:ext cx="1224136" cy="1224136"/>
          </a:xfrm>
          <a:prstGeom prst="rect">
            <a:avLst/>
          </a:prstGeom>
          <a:noFill/>
          <a:ln w="9525">
            <a:noFill/>
            <a:miter lim="800000"/>
            <a:headEnd/>
            <a:tailEnd/>
          </a:ln>
        </p:spPr>
      </p:pic>
      <p:sp>
        <p:nvSpPr>
          <p:cNvPr id="14" name="Rectangle 13"/>
          <p:cNvSpPr/>
          <p:nvPr/>
        </p:nvSpPr>
        <p:spPr>
          <a:xfrm>
            <a:off x="3995936" y="2444695"/>
            <a:ext cx="5067440" cy="1938992"/>
          </a:xfrm>
          <a:prstGeom prst="rect">
            <a:avLst/>
          </a:prstGeom>
          <a:solidFill>
            <a:srgbClr val="FFFF99"/>
          </a:solidFill>
          <a:ln w="28575">
            <a:solidFill>
              <a:schemeClr val="tx1"/>
            </a:solidFill>
          </a:ln>
        </p:spPr>
        <p:txBody>
          <a:bodyPr wrap="square">
            <a:spAutoFit/>
          </a:bodyPr>
          <a:lstStyle/>
          <a:p>
            <a:r>
              <a:rPr lang="en-US" sz="2400" dirty="0" smtClean="0">
                <a:solidFill>
                  <a:srgbClr val="00B0F0"/>
                </a:solidFill>
                <a:latin typeface="Calibri" pitchFamily="34" charset="0"/>
                <a:ea typeface="Chalkboard" charset="0"/>
                <a:cs typeface="Chalkboard" charset="0"/>
              </a:rPr>
              <a:t>Given the knowledge of two messages (vector of messages), it cannot be distinguished if the </a:t>
            </a:r>
            <a:r>
              <a:rPr lang="en-US" sz="2400" dirty="0" err="1" smtClean="0">
                <a:solidFill>
                  <a:srgbClr val="00B0F0"/>
                </a:solidFill>
                <a:latin typeface="Calibri" pitchFamily="34" charset="0"/>
                <a:ea typeface="Chalkboard" charset="0"/>
                <a:cs typeface="Chalkboard" charset="0"/>
              </a:rPr>
              <a:t>ciphertext</a:t>
            </a:r>
            <a:r>
              <a:rPr lang="en-US" sz="2400" dirty="0" smtClean="0">
                <a:solidFill>
                  <a:srgbClr val="00B0F0"/>
                </a:solidFill>
                <a:latin typeface="Calibri" pitchFamily="34" charset="0"/>
                <a:ea typeface="Chalkboard" charset="0"/>
                <a:cs typeface="Chalkboard" charset="0"/>
              </a:rPr>
              <a:t> corresponds to the first or second message (message vector).</a:t>
            </a:r>
            <a:endParaRPr lang="en-US" sz="2400" dirty="0">
              <a:solidFill>
                <a:srgbClr val="00B0F0"/>
              </a:solidFill>
              <a:latin typeface="Calibri" pitchFamily="34" charset="0"/>
              <a:ea typeface="Chalkboard" charset="0"/>
              <a:cs typeface="Chalkboard" charset="0"/>
            </a:endParaRPr>
          </a:p>
        </p:txBody>
      </p:sp>
      <p:pic>
        <p:nvPicPr>
          <p:cNvPr id="15" name="Picture 14"/>
          <p:cNvPicPr>
            <a:picLocks noChangeAspect="1"/>
          </p:cNvPicPr>
          <p:nvPr/>
        </p:nvPicPr>
        <p:blipFill>
          <a:blip r:embed="rId4" cstate="print"/>
          <a:stretch>
            <a:fillRect/>
          </a:stretch>
        </p:blipFill>
        <p:spPr>
          <a:xfrm>
            <a:off x="6188188" y="1148551"/>
            <a:ext cx="1374137" cy="1224136"/>
          </a:xfrm>
          <a:prstGeom prst="rect">
            <a:avLst/>
          </a:prstGeom>
        </p:spPr>
      </p:pic>
      <p:sp>
        <p:nvSpPr>
          <p:cNvPr id="18" name="Rectangle 17"/>
          <p:cNvSpPr/>
          <p:nvPr/>
        </p:nvSpPr>
        <p:spPr>
          <a:xfrm>
            <a:off x="107504" y="4796296"/>
            <a:ext cx="3168352" cy="1200329"/>
          </a:xfrm>
          <a:prstGeom prst="rect">
            <a:avLst/>
          </a:prstGeom>
          <a:solidFill>
            <a:srgbClr val="FFFF99"/>
          </a:solidFill>
          <a:ln w="57150">
            <a:solidFill>
              <a:schemeClr val="tx1"/>
            </a:solidFill>
            <a:prstDash val="solid"/>
          </a:ln>
        </p:spPr>
        <p:txBody>
          <a:bodyPr wrap="square">
            <a:spAutoFit/>
          </a:bodyPr>
          <a:lstStyle/>
          <a:p>
            <a:pPr marL="457200" indent="-457200">
              <a:buFontTx/>
              <a:buChar char="-"/>
            </a:pPr>
            <a:r>
              <a:rPr lang="en-US" sz="2400" dirty="0" smtClean="0">
                <a:solidFill>
                  <a:srgbClr val="00B0F0"/>
                </a:solidFill>
                <a:latin typeface="Calibri" pitchFamily="34" charset="0"/>
                <a:ea typeface="Chalkboard" charset="0"/>
                <a:cs typeface="Chalkboard" charset="0"/>
              </a:rPr>
              <a:t>Randomized</a:t>
            </a:r>
          </a:p>
          <a:p>
            <a:pPr marL="457200" indent="-457200">
              <a:buFontTx/>
              <a:buChar char="-"/>
            </a:pPr>
            <a:r>
              <a:rPr lang="en-US" sz="2400" dirty="0" smtClean="0">
                <a:solidFill>
                  <a:srgbClr val="00B0F0"/>
                </a:solidFill>
                <a:latin typeface="Calibri" pitchFamily="34" charset="0"/>
                <a:ea typeface="Chalkboard" charset="0"/>
                <a:cs typeface="Chalkboard" charset="0"/>
              </a:rPr>
              <a:t>PPT</a:t>
            </a:r>
          </a:p>
          <a:p>
            <a:pPr marL="457200" indent="-457200">
              <a:buFontTx/>
              <a:buChar char="-"/>
            </a:pPr>
            <a:r>
              <a:rPr lang="en-US" sz="2400" dirty="0" smtClean="0">
                <a:solidFill>
                  <a:srgbClr val="FF0000"/>
                </a:solidFill>
                <a:latin typeface="Calibri" pitchFamily="34" charset="0"/>
                <a:ea typeface="Chalkboard" charset="0"/>
                <a:cs typeface="Chalkboard" charset="0"/>
              </a:rPr>
              <a:t>CCA</a:t>
            </a:r>
          </a:p>
        </p:txBody>
      </p:sp>
      <p:sp>
        <p:nvSpPr>
          <p:cNvPr id="19" name="Rectangle 18"/>
          <p:cNvSpPr/>
          <p:nvPr/>
        </p:nvSpPr>
        <p:spPr>
          <a:xfrm>
            <a:off x="3995936" y="4759984"/>
            <a:ext cx="5067440" cy="1938992"/>
          </a:xfrm>
          <a:prstGeom prst="rect">
            <a:avLst/>
          </a:prstGeom>
          <a:solidFill>
            <a:srgbClr val="FFFF99"/>
          </a:solidFill>
          <a:ln w="28575">
            <a:solidFill>
              <a:schemeClr val="tx1"/>
            </a:solidFill>
          </a:ln>
        </p:spPr>
        <p:txBody>
          <a:bodyPr wrap="square">
            <a:spAutoFit/>
          </a:bodyPr>
          <a:lstStyle/>
          <a:p>
            <a:r>
              <a:rPr lang="en-US" sz="2400" dirty="0" smtClean="0">
                <a:solidFill>
                  <a:srgbClr val="00B0F0"/>
                </a:solidFill>
                <a:latin typeface="Calibri" pitchFamily="34" charset="0"/>
                <a:ea typeface="Chalkboard" charset="0"/>
                <a:cs typeface="Chalkboard" charset="0"/>
              </a:rPr>
              <a:t>Given the knowledge of two messages (vector of messages), it cannot be distinguished if the </a:t>
            </a:r>
            <a:r>
              <a:rPr lang="en-US" sz="2400" dirty="0" err="1" smtClean="0">
                <a:solidFill>
                  <a:srgbClr val="00B0F0"/>
                </a:solidFill>
                <a:latin typeface="Calibri" pitchFamily="34" charset="0"/>
                <a:ea typeface="Chalkboard" charset="0"/>
                <a:cs typeface="Chalkboard" charset="0"/>
              </a:rPr>
              <a:t>ciphertext</a:t>
            </a:r>
            <a:r>
              <a:rPr lang="en-US" sz="2400" dirty="0" smtClean="0">
                <a:solidFill>
                  <a:srgbClr val="00B0F0"/>
                </a:solidFill>
                <a:latin typeface="Calibri" pitchFamily="34" charset="0"/>
                <a:ea typeface="Chalkboard" charset="0"/>
                <a:cs typeface="Chalkboard" charset="0"/>
              </a:rPr>
              <a:t> corresponds to the first or second message (message vector).</a:t>
            </a:r>
            <a:endParaRPr lang="en-US" sz="2400" dirty="0">
              <a:solidFill>
                <a:srgbClr val="00B0F0"/>
              </a:solidFill>
              <a:latin typeface="Calibri" pitchFamily="34" charset="0"/>
              <a:ea typeface="Chalkboard" charset="0"/>
              <a:cs typeface="Chalkboard" charset="0"/>
            </a:endParaRPr>
          </a:p>
        </p:txBody>
      </p:sp>
      <p:sp>
        <p:nvSpPr>
          <p:cNvPr id="2" name="日期占位符 1"/>
          <p:cNvSpPr>
            <a:spLocks noGrp="1"/>
          </p:cNvSpPr>
          <p:nvPr>
            <p:ph type="dt" sz="half" idx="10"/>
          </p:nvPr>
        </p:nvSpPr>
        <p:spPr/>
        <p:txBody>
          <a:bodyPr/>
          <a:lstStyle/>
          <a:p>
            <a:pPr>
              <a:defRPr/>
            </a:pPr>
            <a:r>
              <a:rPr lang="en-US" altLang="zh-CN" smtClean="0"/>
              <a:t>Thur, 11/10/2018</a:t>
            </a:r>
            <a:endParaRPr lang="en-US" dirty="0"/>
          </a:p>
        </p:txBody>
      </p:sp>
      <p:sp>
        <p:nvSpPr>
          <p:cNvPr id="3" name="页脚占位符 2"/>
          <p:cNvSpPr>
            <a:spLocks noGrp="1"/>
          </p:cNvSpPr>
          <p:nvPr>
            <p:ph type="ftr" sz="quarter" idx="11"/>
          </p:nvPr>
        </p:nvSpPr>
        <p:spPr/>
        <p:txBody>
          <a:bodyPr/>
          <a:lstStyle/>
          <a:p>
            <a:pPr>
              <a:defRPr/>
            </a:pPr>
            <a:r>
              <a:rPr lang="en-US" smtClean="0"/>
              <a:t>S8101034Q-Modern Cryptography-Lect9</a:t>
            </a:r>
            <a:endParaRPr lang="en-US" dirty="0"/>
          </a:p>
        </p:txBody>
      </p:sp>
      <p:sp>
        <p:nvSpPr>
          <p:cNvPr id="5" name="灯片编号占位符 4"/>
          <p:cNvSpPr>
            <a:spLocks noGrp="1"/>
          </p:cNvSpPr>
          <p:nvPr>
            <p:ph type="sldNum" sz="quarter" idx="12"/>
          </p:nvPr>
        </p:nvSpPr>
        <p:spPr/>
        <p:txBody>
          <a:bodyPr/>
          <a:lstStyle/>
          <a:p>
            <a:pPr>
              <a:defRPr/>
            </a:pPr>
            <a:fld id="{A210B1BB-E12E-441C-BC6A-ECF78AA782CB}" type="slidenum">
              <a:rPr lang="en-US" smtClean="0"/>
              <a:pPr>
                <a:defRPr/>
              </a:pPr>
              <a:t>4</a:t>
            </a:fld>
            <a:endParaRPr lang="en-US" dirty="0"/>
          </a:p>
        </p:txBody>
      </p:sp>
    </p:spTree>
    <p:extLst>
      <p:ext uri="{BB962C8B-B14F-4D97-AF65-F5344CB8AC3E}">
        <p14:creationId xmlns:p14="http://schemas.microsoft.com/office/powerpoint/2010/main" val="31450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683568" y="44624"/>
            <a:ext cx="7920880" cy="648072"/>
          </a:xfrm>
          <a:prstGeom prst="rect">
            <a:avLst/>
          </a:prstGeom>
        </p:spPr>
        <p:txBody>
          <a:bodyPr/>
          <a:lstStyle/>
          <a:p>
            <a:pPr algn="ctr">
              <a:defRPr/>
            </a:pPr>
            <a:r>
              <a:rPr lang="en-US" sz="3600" kern="0" dirty="0" smtClean="0">
                <a:solidFill>
                  <a:srgbClr val="009900"/>
                </a:solidFill>
                <a:latin typeface="Calibri" pitchFamily="34" charset="0"/>
                <a:ea typeface="Chalkboard" charset="0"/>
                <a:cs typeface="Chalkboard" charset="0"/>
              </a:rPr>
              <a:t> Chosen </a:t>
            </a:r>
            <a:r>
              <a:rPr lang="en-US" sz="3600" kern="0" dirty="0" err="1" smtClean="0">
                <a:solidFill>
                  <a:srgbClr val="009900"/>
                </a:solidFill>
                <a:latin typeface="Calibri" pitchFamily="34" charset="0"/>
                <a:ea typeface="Chalkboard" charset="0"/>
                <a:cs typeface="Chalkboard" charset="0"/>
              </a:rPr>
              <a:t>Ciphertext</a:t>
            </a:r>
            <a:r>
              <a:rPr lang="en-US" sz="3600" kern="0" dirty="0" smtClean="0">
                <a:solidFill>
                  <a:srgbClr val="009900"/>
                </a:solidFill>
                <a:latin typeface="Calibri" pitchFamily="34" charset="0"/>
                <a:ea typeface="Chalkboard" charset="0"/>
                <a:cs typeface="Chalkboard" charset="0"/>
              </a:rPr>
              <a:t> Attacks (CCA)</a:t>
            </a:r>
          </a:p>
        </p:txBody>
      </p:sp>
      <p:pic>
        <p:nvPicPr>
          <p:cNvPr id="11" name="Picture 2"/>
          <p:cNvPicPr>
            <a:picLocks noChangeAspect="1" noChangeArrowheads="1"/>
          </p:cNvPicPr>
          <p:nvPr/>
        </p:nvPicPr>
        <p:blipFill>
          <a:blip r:embed="rId3" cstate="print"/>
          <a:srcRect/>
          <a:stretch>
            <a:fillRect/>
          </a:stretch>
        </p:blipFill>
        <p:spPr bwMode="auto">
          <a:xfrm>
            <a:off x="7668344" y="1008792"/>
            <a:ext cx="792088" cy="1052055"/>
          </a:xfrm>
          <a:prstGeom prst="rect">
            <a:avLst/>
          </a:prstGeom>
          <a:noFill/>
          <a:ln w="9525">
            <a:noFill/>
            <a:miter lim="800000"/>
            <a:headEnd/>
            <a:tailEnd/>
          </a:ln>
        </p:spPr>
      </p:pic>
      <p:pic>
        <p:nvPicPr>
          <p:cNvPr id="13" name="Picture 3"/>
          <p:cNvPicPr>
            <a:picLocks noChangeAspect="1" noChangeArrowheads="1"/>
          </p:cNvPicPr>
          <p:nvPr/>
        </p:nvPicPr>
        <p:blipFill>
          <a:blip r:embed="rId4" cstate="print"/>
          <a:srcRect/>
          <a:stretch>
            <a:fillRect/>
          </a:stretch>
        </p:blipFill>
        <p:spPr bwMode="auto">
          <a:xfrm>
            <a:off x="531168" y="908720"/>
            <a:ext cx="792088" cy="1058758"/>
          </a:xfrm>
          <a:prstGeom prst="rect">
            <a:avLst/>
          </a:prstGeom>
          <a:noFill/>
          <a:ln w="9525">
            <a:noFill/>
            <a:miter lim="800000"/>
            <a:headEnd/>
            <a:tailEnd/>
          </a:ln>
        </p:spPr>
      </p:pic>
      <p:sp>
        <p:nvSpPr>
          <p:cNvPr id="15" name="Text Box 7"/>
          <p:cNvSpPr txBox="1">
            <a:spLocks noChangeArrowheads="1"/>
          </p:cNvSpPr>
          <p:nvPr/>
        </p:nvSpPr>
        <p:spPr bwMode="auto">
          <a:xfrm>
            <a:off x="251520" y="1916831"/>
            <a:ext cx="351656" cy="523220"/>
          </a:xfrm>
          <a:prstGeom prst="rect">
            <a:avLst/>
          </a:prstGeom>
          <a:noFill/>
          <a:ln w="9525">
            <a:noFill/>
            <a:miter lim="800000"/>
            <a:headEnd/>
            <a:tailEnd/>
          </a:ln>
        </p:spPr>
        <p:txBody>
          <a:bodyPr wrap="square">
            <a:spAutoFit/>
          </a:bodyPr>
          <a:lstStyle/>
          <a:p>
            <a:pPr marL="457200" indent="-457200">
              <a:spcBef>
                <a:spcPct val="50000"/>
              </a:spcBef>
            </a:pPr>
            <a:r>
              <a:rPr lang="en-US" sz="2800" dirty="0" smtClean="0">
                <a:latin typeface="Calibri" pitchFamily="34" charset="0"/>
                <a:ea typeface="Chalkboard" charset="0"/>
                <a:cs typeface="Chalkboard" charset="0"/>
              </a:rPr>
              <a:t>k</a:t>
            </a:r>
            <a:endParaRPr lang="en-US" sz="2800" dirty="0" smtClean="0">
              <a:solidFill>
                <a:srgbClr val="0000FF"/>
              </a:solidFill>
              <a:latin typeface="Calibri" pitchFamily="34" charset="0"/>
              <a:ea typeface="Chalkboard" charset="0"/>
              <a:cs typeface="Chalkboard" charset="0"/>
            </a:endParaRPr>
          </a:p>
        </p:txBody>
      </p:sp>
      <p:sp>
        <p:nvSpPr>
          <p:cNvPr id="16" name="Text Box 7"/>
          <p:cNvSpPr txBox="1">
            <a:spLocks noChangeArrowheads="1"/>
          </p:cNvSpPr>
          <p:nvPr/>
        </p:nvSpPr>
        <p:spPr bwMode="auto">
          <a:xfrm>
            <a:off x="8252792" y="1988839"/>
            <a:ext cx="351656" cy="523220"/>
          </a:xfrm>
          <a:prstGeom prst="rect">
            <a:avLst/>
          </a:prstGeom>
          <a:noFill/>
          <a:ln w="9525">
            <a:noFill/>
            <a:miter lim="800000"/>
            <a:headEnd/>
            <a:tailEnd/>
          </a:ln>
        </p:spPr>
        <p:txBody>
          <a:bodyPr wrap="square">
            <a:spAutoFit/>
          </a:bodyPr>
          <a:lstStyle/>
          <a:p>
            <a:pPr marL="457200" indent="-457200">
              <a:spcBef>
                <a:spcPct val="50000"/>
              </a:spcBef>
            </a:pPr>
            <a:r>
              <a:rPr lang="en-US" sz="2800" dirty="0" smtClean="0">
                <a:latin typeface="Calibri" pitchFamily="34" charset="0"/>
                <a:ea typeface="Chalkboard" charset="0"/>
                <a:cs typeface="Chalkboard" charset="0"/>
              </a:rPr>
              <a:t>k</a:t>
            </a:r>
            <a:endParaRPr lang="en-US" sz="2800" dirty="0" smtClean="0">
              <a:solidFill>
                <a:srgbClr val="0000FF"/>
              </a:solidFill>
              <a:latin typeface="Calibri" pitchFamily="34" charset="0"/>
              <a:ea typeface="Chalkboard" charset="0"/>
              <a:cs typeface="Chalkboard" charset="0"/>
            </a:endParaRPr>
          </a:p>
        </p:txBody>
      </p:sp>
      <p:cxnSp>
        <p:nvCxnSpPr>
          <p:cNvPr id="25" name="Straight Connector 24"/>
          <p:cNvCxnSpPr/>
          <p:nvPr/>
        </p:nvCxnSpPr>
        <p:spPr>
          <a:xfrm>
            <a:off x="5364088" y="2204863"/>
            <a:ext cx="28803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652120" y="1484783"/>
            <a:ext cx="0" cy="720080"/>
          </a:xfrm>
          <a:prstGeom prst="straightConnector1">
            <a:avLst/>
          </a:prstGeom>
          <a:ln w="254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7" name="Text Box 7"/>
          <p:cNvSpPr txBox="1">
            <a:spLocks noChangeArrowheads="1"/>
          </p:cNvSpPr>
          <p:nvPr/>
        </p:nvSpPr>
        <p:spPr bwMode="auto">
          <a:xfrm>
            <a:off x="5292080" y="1556791"/>
            <a:ext cx="43204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a:t>
            </a:r>
            <a:endParaRPr lang="en-US" sz="2000" dirty="0" smtClean="0">
              <a:solidFill>
                <a:srgbClr val="0000FF"/>
              </a:solidFill>
              <a:latin typeface="Calibri" pitchFamily="34" charset="0"/>
              <a:ea typeface="Chalkboard" charset="0"/>
              <a:cs typeface="Chalkboard" charset="0"/>
            </a:endParaRPr>
          </a:p>
        </p:txBody>
      </p:sp>
      <p:pic>
        <p:nvPicPr>
          <p:cNvPr id="28" name="Picture 3"/>
          <p:cNvPicPr>
            <a:picLocks noChangeAspect="1" noChangeArrowheads="1"/>
          </p:cNvPicPr>
          <p:nvPr/>
        </p:nvPicPr>
        <p:blipFill>
          <a:blip r:embed="rId5" cstate="print"/>
          <a:srcRect/>
          <a:stretch>
            <a:fillRect/>
          </a:stretch>
        </p:blipFill>
        <p:spPr bwMode="auto">
          <a:xfrm>
            <a:off x="603176" y="2019927"/>
            <a:ext cx="576064" cy="568218"/>
          </a:xfrm>
          <a:prstGeom prst="rect">
            <a:avLst/>
          </a:prstGeom>
          <a:noFill/>
          <a:ln w="9525">
            <a:noFill/>
            <a:miter lim="800000"/>
            <a:headEnd/>
            <a:tailEnd/>
          </a:ln>
        </p:spPr>
      </p:pic>
      <p:pic>
        <p:nvPicPr>
          <p:cNvPr id="29" name="Picture 3"/>
          <p:cNvPicPr>
            <a:picLocks noChangeAspect="1" noChangeArrowheads="1"/>
          </p:cNvPicPr>
          <p:nvPr/>
        </p:nvPicPr>
        <p:blipFill>
          <a:blip r:embed="rId5" cstate="print"/>
          <a:srcRect/>
          <a:stretch>
            <a:fillRect/>
          </a:stretch>
        </p:blipFill>
        <p:spPr bwMode="auto">
          <a:xfrm rot="10800000">
            <a:off x="7740352" y="2060847"/>
            <a:ext cx="576064" cy="568218"/>
          </a:xfrm>
          <a:prstGeom prst="rect">
            <a:avLst/>
          </a:prstGeom>
          <a:noFill/>
          <a:ln w="9525">
            <a:noFill/>
            <a:miter lim="800000"/>
            <a:headEnd/>
            <a:tailEnd/>
          </a:ln>
        </p:spPr>
      </p:pic>
      <p:grpSp>
        <p:nvGrpSpPr>
          <p:cNvPr id="3" name="Group 31"/>
          <p:cNvGrpSpPr/>
          <p:nvPr/>
        </p:nvGrpSpPr>
        <p:grpSpPr>
          <a:xfrm>
            <a:off x="2051720" y="1196751"/>
            <a:ext cx="1512168" cy="576064"/>
            <a:chOff x="2123728" y="1916832"/>
            <a:chExt cx="1512168" cy="576064"/>
          </a:xfrm>
        </p:grpSpPr>
        <p:sp>
          <p:nvSpPr>
            <p:cNvPr id="33" name="Rectangle 32"/>
            <p:cNvSpPr/>
            <p:nvPr/>
          </p:nvSpPr>
          <p:spPr>
            <a:xfrm>
              <a:off x="2123728" y="1916832"/>
              <a:ext cx="64807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itchFamily="34" charset="0"/>
                <a:ea typeface="Chalkboard" charset="0"/>
                <a:cs typeface="Chalkboard" charset="0"/>
              </a:endParaRPr>
            </a:p>
          </p:txBody>
        </p:sp>
        <p:sp>
          <p:nvSpPr>
            <p:cNvPr id="34" name="Text Box 7"/>
            <p:cNvSpPr txBox="1">
              <a:spLocks noChangeArrowheads="1"/>
            </p:cNvSpPr>
            <p:nvPr/>
          </p:nvSpPr>
          <p:spPr bwMode="auto">
            <a:xfrm>
              <a:off x="2123728" y="2020778"/>
              <a:ext cx="1512168"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rPr>
                <a:t>Enc</a:t>
              </a:r>
              <a:endParaRPr lang="en-US" sz="2400" dirty="0" smtClean="0">
                <a:solidFill>
                  <a:srgbClr val="0000FF"/>
                </a:solidFill>
                <a:latin typeface="Calibri" pitchFamily="34" charset="0"/>
                <a:ea typeface="Chalkboard" charset="0"/>
                <a:cs typeface="Chalkboard" charset="0"/>
              </a:endParaRPr>
            </a:p>
          </p:txBody>
        </p:sp>
      </p:grpSp>
      <p:cxnSp>
        <p:nvCxnSpPr>
          <p:cNvPr id="38" name="Straight Arrow Connector 37"/>
          <p:cNvCxnSpPr/>
          <p:nvPr/>
        </p:nvCxnSpPr>
        <p:spPr>
          <a:xfrm>
            <a:off x="1475656" y="1484783"/>
            <a:ext cx="504056"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39" name="Text Box 7"/>
          <p:cNvSpPr txBox="1">
            <a:spLocks noChangeArrowheads="1"/>
          </p:cNvSpPr>
          <p:nvPr/>
        </p:nvSpPr>
        <p:spPr bwMode="auto">
          <a:xfrm>
            <a:off x="1475656" y="1084673"/>
            <a:ext cx="504056"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rPr>
              <a:t>m </a:t>
            </a:r>
            <a:endParaRPr lang="en-US" sz="2400" baseline="-25000" dirty="0" smtClean="0">
              <a:solidFill>
                <a:srgbClr val="0000FF"/>
              </a:solidFill>
              <a:latin typeface="Calibri" pitchFamily="34" charset="0"/>
              <a:ea typeface="Chalkboard" charset="0"/>
              <a:cs typeface="Chalkboard" charset="0"/>
            </a:endParaRPr>
          </a:p>
        </p:txBody>
      </p:sp>
      <p:cxnSp>
        <p:nvCxnSpPr>
          <p:cNvPr id="42" name="Straight Arrow Connector 41"/>
          <p:cNvCxnSpPr/>
          <p:nvPr/>
        </p:nvCxnSpPr>
        <p:spPr>
          <a:xfrm flipV="1">
            <a:off x="2267744" y="1772815"/>
            <a:ext cx="0" cy="576064"/>
          </a:xfrm>
          <a:prstGeom prst="straightConnector1">
            <a:avLst/>
          </a:prstGeom>
          <a:ln w="25400">
            <a:solidFill>
              <a:srgbClr val="0000FF"/>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5" name="Text Box 7"/>
          <p:cNvSpPr txBox="1">
            <a:spLocks noChangeArrowheads="1"/>
          </p:cNvSpPr>
          <p:nvPr/>
        </p:nvSpPr>
        <p:spPr bwMode="auto">
          <a:xfrm>
            <a:off x="3419872" y="1052735"/>
            <a:ext cx="1800200"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rPr>
              <a:t>c = </a:t>
            </a:r>
            <a:r>
              <a:rPr lang="en-US" sz="2400" dirty="0" err="1" smtClean="0">
                <a:latin typeface="Calibri" pitchFamily="34" charset="0"/>
                <a:ea typeface="Chalkboard" charset="0"/>
                <a:cs typeface="Chalkboard" charset="0"/>
              </a:rPr>
              <a:t>Enc</a:t>
            </a:r>
            <a:r>
              <a:rPr lang="en-US" sz="2400" baseline="-25000" dirty="0" err="1" smtClean="0">
                <a:latin typeface="Calibri" pitchFamily="34" charset="0"/>
                <a:ea typeface="Chalkboard" charset="0"/>
                <a:cs typeface="Chalkboard" charset="0"/>
              </a:rPr>
              <a:t>k</a:t>
            </a:r>
            <a:r>
              <a:rPr lang="en-US" sz="2400" dirty="0" smtClean="0">
                <a:latin typeface="Calibri" pitchFamily="34" charset="0"/>
                <a:ea typeface="Chalkboard" charset="0"/>
                <a:cs typeface="Chalkboard" charset="0"/>
              </a:rPr>
              <a:t>(m)</a:t>
            </a:r>
            <a:endParaRPr lang="en-US" sz="2400" baseline="-25000" dirty="0" smtClean="0">
              <a:solidFill>
                <a:srgbClr val="0000FF"/>
              </a:solidFill>
              <a:latin typeface="Calibri" pitchFamily="34" charset="0"/>
              <a:ea typeface="Chalkboard" charset="0"/>
              <a:cs typeface="Chalkboard" charset="0"/>
            </a:endParaRPr>
          </a:p>
        </p:txBody>
      </p:sp>
      <p:cxnSp>
        <p:nvCxnSpPr>
          <p:cNvPr id="36" name="Straight Arrow Connector 35"/>
          <p:cNvCxnSpPr/>
          <p:nvPr/>
        </p:nvCxnSpPr>
        <p:spPr>
          <a:xfrm>
            <a:off x="1331640" y="2348879"/>
            <a:ext cx="936104" cy="0"/>
          </a:xfrm>
          <a:prstGeom prst="straightConnector1">
            <a:avLst/>
          </a:prstGeom>
          <a:ln>
            <a:solidFill>
              <a:srgbClr val="0000FF"/>
            </a:solidFill>
            <a:tailEnd type="none"/>
          </a:ln>
        </p:spPr>
        <p:style>
          <a:lnRef idx="2">
            <a:schemeClr val="accent1"/>
          </a:lnRef>
          <a:fillRef idx="0">
            <a:schemeClr val="accent1"/>
          </a:fillRef>
          <a:effectRef idx="1">
            <a:schemeClr val="accent1"/>
          </a:effectRef>
          <a:fontRef idx="minor">
            <a:schemeClr val="tx1"/>
          </a:fontRef>
        </p:style>
      </p:cxnSp>
      <p:sp>
        <p:nvSpPr>
          <p:cNvPr id="43" name="Text Box 7"/>
          <p:cNvSpPr txBox="1">
            <a:spLocks noChangeArrowheads="1"/>
          </p:cNvSpPr>
          <p:nvPr/>
        </p:nvSpPr>
        <p:spPr bwMode="auto">
          <a:xfrm>
            <a:off x="2411760" y="3356991"/>
            <a:ext cx="525658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rPr>
              <a:t>(m</a:t>
            </a:r>
            <a:r>
              <a:rPr lang="en-US" sz="2400" baseline="-25000" dirty="0" smtClean="0">
                <a:latin typeface="Calibri" pitchFamily="34" charset="0"/>
                <a:ea typeface="Chalkboard" charset="0"/>
                <a:cs typeface="Chalkboard" charset="0"/>
              </a:rPr>
              <a:t>1</a:t>
            </a:r>
            <a:r>
              <a:rPr lang="en-US" sz="2400" dirty="0" smtClean="0">
                <a:latin typeface="Calibri" pitchFamily="34" charset="0"/>
                <a:ea typeface="Chalkboard" charset="0"/>
                <a:cs typeface="Chalkboard" charset="0"/>
              </a:rPr>
              <a:t>, c</a:t>
            </a:r>
            <a:r>
              <a:rPr lang="en-US" sz="2400" baseline="-25000" dirty="0" smtClean="0">
                <a:latin typeface="Calibri" pitchFamily="34" charset="0"/>
                <a:ea typeface="Chalkboard" charset="0"/>
                <a:cs typeface="Chalkboard" charset="0"/>
              </a:rPr>
              <a:t>1</a:t>
            </a:r>
            <a:r>
              <a:rPr lang="en-US" sz="2400" dirty="0" smtClean="0">
                <a:latin typeface="Calibri" pitchFamily="34" charset="0"/>
                <a:ea typeface="Chalkboard" charset="0"/>
                <a:cs typeface="Chalkboard" charset="0"/>
              </a:rPr>
              <a:t>), (m</a:t>
            </a:r>
            <a:r>
              <a:rPr lang="en-US" sz="2400" baseline="-25000" dirty="0" smtClean="0">
                <a:latin typeface="Calibri" pitchFamily="34" charset="0"/>
                <a:ea typeface="Chalkboard" charset="0"/>
                <a:cs typeface="Chalkboard" charset="0"/>
              </a:rPr>
              <a:t>2</a:t>
            </a:r>
            <a:r>
              <a:rPr lang="en-US" sz="2400" dirty="0" smtClean="0">
                <a:latin typeface="Calibri" pitchFamily="34" charset="0"/>
                <a:ea typeface="Chalkboard" charset="0"/>
                <a:cs typeface="Chalkboard" charset="0"/>
              </a:rPr>
              <a:t>, c</a:t>
            </a:r>
            <a:r>
              <a:rPr lang="en-US" sz="2400" baseline="-25000" dirty="0" smtClean="0">
                <a:latin typeface="Calibri" pitchFamily="34" charset="0"/>
                <a:ea typeface="Chalkboard" charset="0"/>
                <a:cs typeface="Chalkboard" charset="0"/>
              </a:rPr>
              <a:t>2</a:t>
            </a:r>
            <a:r>
              <a:rPr lang="en-US" sz="2400" dirty="0" smtClean="0">
                <a:latin typeface="Calibri" pitchFamily="34" charset="0"/>
                <a:ea typeface="Chalkboard" charset="0"/>
                <a:cs typeface="Chalkboard" charset="0"/>
              </a:rPr>
              <a:t>), …, (</a:t>
            </a:r>
            <a:r>
              <a:rPr lang="en-US" sz="2400" dirty="0" err="1" smtClean="0">
                <a:latin typeface="Calibri" pitchFamily="34" charset="0"/>
                <a:ea typeface="Chalkboard" charset="0"/>
                <a:cs typeface="Chalkboard" charset="0"/>
              </a:rPr>
              <a:t>m</a:t>
            </a:r>
            <a:r>
              <a:rPr lang="en-US" sz="2400" baseline="-25000" dirty="0" err="1" smtClean="0">
                <a:latin typeface="Calibri" pitchFamily="34" charset="0"/>
                <a:ea typeface="Chalkboard" charset="0"/>
                <a:cs typeface="Chalkboard" charset="0"/>
              </a:rPr>
              <a:t>t</a:t>
            </a:r>
            <a:r>
              <a:rPr lang="en-US" sz="2400" dirty="0" smtClean="0">
                <a:latin typeface="Calibri" pitchFamily="34" charset="0"/>
                <a:ea typeface="Chalkboard" charset="0"/>
                <a:cs typeface="Chalkboard" charset="0"/>
              </a:rPr>
              <a:t>, c</a:t>
            </a:r>
            <a:r>
              <a:rPr lang="en-US" sz="2400" baseline="-25000" dirty="0" smtClean="0">
                <a:latin typeface="Calibri" pitchFamily="34" charset="0"/>
                <a:ea typeface="Chalkboard" charset="0"/>
                <a:cs typeface="Chalkboard" charset="0"/>
              </a:rPr>
              <a:t>t</a:t>
            </a:r>
            <a:r>
              <a:rPr lang="en-US" sz="2400" dirty="0" smtClean="0">
                <a:latin typeface="Calibri" pitchFamily="34" charset="0"/>
                <a:ea typeface="Chalkboard" charset="0"/>
                <a:cs typeface="Chalkboard" charset="0"/>
              </a:rPr>
              <a:t>): </a:t>
            </a:r>
            <a:r>
              <a:rPr lang="en-US" sz="2400" dirty="0" err="1" smtClean="0">
                <a:latin typeface="Calibri" pitchFamily="34" charset="0"/>
                <a:ea typeface="Chalkboard" charset="0"/>
                <a:cs typeface="Chalkboard" charset="0"/>
              </a:rPr>
              <a:t>c</a:t>
            </a:r>
            <a:r>
              <a:rPr lang="en-US" sz="2400" baseline="-25000" dirty="0" err="1" smtClean="0">
                <a:latin typeface="Calibri" pitchFamily="34" charset="0"/>
                <a:ea typeface="Chalkboard" charset="0"/>
                <a:cs typeface="Chalkboard" charset="0"/>
              </a:rPr>
              <a:t>i</a:t>
            </a:r>
            <a:r>
              <a:rPr lang="en-US" sz="2400" dirty="0" smtClean="0">
                <a:latin typeface="Calibri" pitchFamily="34" charset="0"/>
                <a:ea typeface="Chalkboard" charset="0"/>
                <a:cs typeface="Chalkboard" charset="0"/>
              </a:rPr>
              <a:t> = </a:t>
            </a:r>
            <a:r>
              <a:rPr lang="en-US" sz="2400" dirty="0" err="1" smtClean="0">
                <a:latin typeface="Calibri" pitchFamily="34" charset="0"/>
                <a:ea typeface="Chalkboard" charset="0"/>
                <a:cs typeface="Chalkboard" charset="0"/>
              </a:rPr>
              <a:t>Enc</a:t>
            </a:r>
            <a:r>
              <a:rPr lang="en-US" sz="2400" baseline="-25000" dirty="0" err="1" smtClean="0">
                <a:latin typeface="Calibri" pitchFamily="34" charset="0"/>
                <a:ea typeface="Chalkboard" charset="0"/>
                <a:cs typeface="Chalkboard" charset="0"/>
              </a:rPr>
              <a:t>k</a:t>
            </a:r>
            <a:r>
              <a:rPr lang="en-US" sz="2400" dirty="0" smtClean="0">
                <a:latin typeface="Calibri" pitchFamily="34" charset="0"/>
                <a:ea typeface="Chalkboard" charset="0"/>
                <a:cs typeface="Chalkboard" charset="0"/>
              </a:rPr>
              <a:t>(m</a:t>
            </a:r>
            <a:r>
              <a:rPr lang="en-US" sz="2400" baseline="-25000" dirty="0" smtClean="0">
                <a:latin typeface="Calibri" pitchFamily="34" charset="0"/>
                <a:ea typeface="Chalkboard" charset="0"/>
                <a:cs typeface="Chalkboard" charset="0"/>
              </a:rPr>
              <a:t>i</a:t>
            </a:r>
            <a:r>
              <a:rPr lang="en-US" sz="2400" dirty="0" smtClean="0">
                <a:latin typeface="Calibri" pitchFamily="34" charset="0"/>
                <a:ea typeface="Chalkboard" charset="0"/>
                <a:cs typeface="Chalkboard" charset="0"/>
              </a:rPr>
              <a:t>)</a:t>
            </a:r>
            <a:endParaRPr lang="en-US" sz="2400" baseline="-25000" dirty="0" smtClean="0">
              <a:solidFill>
                <a:srgbClr val="0000FF"/>
              </a:solidFill>
              <a:latin typeface="Calibri" pitchFamily="34" charset="0"/>
              <a:ea typeface="Chalkboard" charset="0"/>
              <a:cs typeface="Chalkboard" charset="0"/>
            </a:endParaRPr>
          </a:p>
        </p:txBody>
      </p:sp>
      <p:cxnSp>
        <p:nvCxnSpPr>
          <p:cNvPr id="45" name="Straight Arrow Connector 44"/>
          <p:cNvCxnSpPr/>
          <p:nvPr/>
        </p:nvCxnSpPr>
        <p:spPr>
          <a:xfrm>
            <a:off x="2771800" y="1484783"/>
            <a:ext cx="3672408"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53" name="Text Box 7"/>
          <p:cNvSpPr txBox="1">
            <a:spLocks noChangeArrowheads="1"/>
          </p:cNvSpPr>
          <p:nvPr/>
        </p:nvSpPr>
        <p:spPr bwMode="auto">
          <a:xfrm>
            <a:off x="251520" y="4829088"/>
            <a:ext cx="8892480" cy="646331"/>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rPr>
              <a:t>&gt;&gt;  Adversary </a:t>
            </a:r>
            <a:r>
              <a:rPr lang="en-US" dirty="0" smtClean="0">
                <a:solidFill>
                  <a:srgbClr val="FF0000"/>
                </a:solidFill>
                <a:latin typeface="Calibri" pitchFamily="34" charset="0"/>
                <a:ea typeface="Chalkboard" charset="0"/>
                <a:cs typeface="Chalkboard" charset="0"/>
              </a:rPr>
              <a:t>influences</a:t>
            </a:r>
            <a:r>
              <a:rPr lang="en-US" dirty="0" smtClean="0">
                <a:latin typeface="Calibri" pitchFamily="34" charset="0"/>
                <a:ea typeface="Chalkboard" charset="0"/>
                <a:cs typeface="Chalkboard" charset="0"/>
              </a:rPr>
              <a:t> the honest parties to get </a:t>
            </a:r>
            <a:r>
              <a:rPr lang="en-US" dirty="0" smtClean="0">
                <a:solidFill>
                  <a:srgbClr val="0000FF"/>
                </a:solidFill>
                <a:latin typeface="Calibri" pitchFamily="34" charset="0"/>
                <a:ea typeface="Chalkboard" charset="0"/>
                <a:cs typeface="Chalkboard" charset="0"/>
              </a:rPr>
              <a:t>encryption</a:t>
            </a:r>
            <a:r>
              <a:rPr lang="en-US" dirty="0" smtClean="0">
                <a:latin typeface="Calibri" pitchFamily="34" charset="0"/>
                <a:ea typeface="Chalkboard" charset="0"/>
                <a:cs typeface="Chalkboard" charset="0"/>
              </a:rPr>
              <a:t> of plain-texts + decryption of </a:t>
            </a:r>
            <a:r>
              <a:rPr lang="en-US" dirty="0" err="1" smtClean="0">
                <a:latin typeface="Calibri" pitchFamily="34" charset="0"/>
                <a:ea typeface="Chalkboard" charset="0"/>
                <a:cs typeface="Chalkboard" charset="0"/>
              </a:rPr>
              <a:t>ciphertexts</a:t>
            </a:r>
            <a:r>
              <a:rPr lang="en-US" dirty="0" smtClean="0">
                <a:latin typeface="Calibri" pitchFamily="34" charset="0"/>
                <a:ea typeface="Chalkboard" charset="0"/>
                <a:cs typeface="Chalkboard" charset="0"/>
              </a:rPr>
              <a:t> of </a:t>
            </a:r>
            <a:r>
              <a:rPr lang="en-US" dirty="0" smtClean="0">
                <a:solidFill>
                  <a:srgbClr val="0000FF"/>
                </a:solidFill>
                <a:latin typeface="Calibri" pitchFamily="34" charset="0"/>
                <a:ea typeface="Chalkboard" charset="0"/>
                <a:cs typeface="Chalkboard" charset="0"/>
              </a:rPr>
              <a:t>its choice</a:t>
            </a:r>
          </a:p>
        </p:txBody>
      </p:sp>
      <p:pic>
        <p:nvPicPr>
          <p:cNvPr id="80898" name="Picture 2"/>
          <p:cNvPicPr>
            <a:picLocks noChangeAspect="1" noChangeArrowheads="1"/>
          </p:cNvPicPr>
          <p:nvPr/>
        </p:nvPicPr>
        <p:blipFill>
          <a:blip r:embed="rId6" cstate="print"/>
          <a:srcRect/>
          <a:stretch>
            <a:fillRect/>
          </a:stretch>
        </p:blipFill>
        <p:spPr bwMode="auto">
          <a:xfrm>
            <a:off x="4283967" y="1916831"/>
            <a:ext cx="1129867" cy="1080120"/>
          </a:xfrm>
          <a:prstGeom prst="rect">
            <a:avLst/>
          </a:prstGeom>
          <a:noFill/>
          <a:ln w="9525">
            <a:noFill/>
            <a:miter lim="800000"/>
            <a:headEnd/>
            <a:tailEnd/>
          </a:ln>
        </p:spPr>
      </p:pic>
      <p:grpSp>
        <p:nvGrpSpPr>
          <p:cNvPr id="56" name="Group 55"/>
          <p:cNvGrpSpPr/>
          <p:nvPr/>
        </p:nvGrpSpPr>
        <p:grpSpPr>
          <a:xfrm>
            <a:off x="2699792" y="1772815"/>
            <a:ext cx="1440160" cy="1080120"/>
            <a:chOff x="2771800" y="2636912"/>
            <a:chExt cx="1440160" cy="1080120"/>
          </a:xfrm>
        </p:grpSpPr>
        <p:cxnSp>
          <p:nvCxnSpPr>
            <p:cNvPr id="46" name="Straight Arrow Connector 45"/>
            <p:cNvCxnSpPr/>
            <p:nvPr/>
          </p:nvCxnSpPr>
          <p:spPr>
            <a:xfrm flipH="1" flipV="1">
              <a:off x="2915816" y="2636912"/>
              <a:ext cx="1296144" cy="792088"/>
            </a:xfrm>
            <a:prstGeom prst="straightConnector1">
              <a:avLst/>
            </a:prstGeom>
            <a:ln w="25400">
              <a:solidFill>
                <a:srgbClr val="0000FF"/>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9" name="Text Box 7"/>
            <p:cNvSpPr txBox="1">
              <a:spLocks noChangeArrowheads="1"/>
            </p:cNvSpPr>
            <p:nvPr/>
          </p:nvSpPr>
          <p:spPr bwMode="auto">
            <a:xfrm rot="1857484">
              <a:off x="3482436" y="2665463"/>
              <a:ext cx="57606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rPr>
                <a:t>m</a:t>
              </a:r>
              <a:r>
                <a:rPr lang="en-US" sz="2400" baseline="-25000" dirty="0" smtClean="0">
                  <a:latin typeface="Calibri" pitchFamily="34" charset="0"/>
                  <a:ea typeface="Chalkboard" charset="0"/>
                  <a:cs typeface="Chalkboard" charset="0"/>
                </a:rPr>
                <a:t>1</a:t>
              </a:r>
              <a:endParaRPr lang="en-US" sz="2400" baseline="-25000" dirty="0" smtClean="0">
                <a:solidFill>
                  <a:srgbClr val="0000FF"/>
                </a:solidFill>
                <a:latin typeface="Calibri" pitchFamily="34" charset="0"/>
                <a:ea typeface="Chalkboard" charset="0"/>
                <a:cs typeface="Chalkboard" charset="0"/>
              </a:endParaRPr>
            </a:p>
          </p:txBody>
        </p:sp>
        <p:sp>
          <p:nvSpPr>
            <p:cNvPr id="50" name="Text Box 7"/>
            <p:cNvSpPr txBox="1">
              <a:spLocks noChangeArrowheads="1"/>
            </p:cNvSpPr>
            <p:nvPr/>
          </p:nvSpPr>
          <p:spPr bwMode="auto">
            <a:xfrm rot="1857484">
              <a:off x="3141969" y="3229859"/>
              <a:ext cx="57606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rPr>
                <a:t>c</a:t>
              </a:r>
              <a:r>
                <a:rPr lang="en-US" sz="2400" baseline="-25000" dirty="0" smtClean="0">
                  <a:latin typeface="Calibri" pitchFamily="34" charset="0"/>
                  <a:ea typeface="Chalkboard" charset="0"/>
                  <a:cs typeface="Chalkboard" charset="0"/>
                </a:rPr>
                <a:t>1</a:t>
              </a:r>
              <a:endParaRPr lang="en-US" sz="2400" baseline="-25000" dirty="0" smtClean="0">
                <a:solidFill>
                  <a:srgbClr val="0000FF"/>
                </a:solidFill>
                <a:latin typeface="Calibri" pitchFamily="34" charset="0"/>
                <a:ea typeface="Chalkboard" charset="0"/>
                <a:cs typeface="Chalkboard" charset="0"/>
              </a:endParaRPr>
            </a:p>
          </p:txBody>
        </p:sp>
        <p:cxnSp>
          <p:nvCxnSpPr>
            <p:cNvPr id="54" name="Straight Arrow Connector 53"/>
            <p:cNvCxnSpPr/>
            <p:nvPr/>
          </p:nvCxnSpPr>
          <p:spPr>
            <a:xfrm flipH="1" flipV="1">
              <a:off x="2771800" y="2924944"/>
              <a:ext cx="1296144" cy="792088"/>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2699792" y="1772815"/>
            <a:ext cx="1440160" cy="1080120"/>
            <a:chOff x="2771800" y="2636912"/>
            <a:chExt cx="1440160" cy="1080120"/>
          </a:xfrm>
        </p:grpSpPr>
        <p:cxnSp>
          <p:nvCxnSpPr>
            <p:cNvPr id="60" name="Straight Arrow Connector 59"/>
            <p:cNvCxnSpPr/>
            <p:nvPr/>
          </p:nvCxnSpPr>
          <p:spPr>
            <a:xfrm flipH="1" flipV="1">
              <a:off x="2915816" y="2636912"/>
              <a:ext cx="1296144" cy="792088"/>
            </a:xfrm>
            <a:prstGeom prst="straightConnector1">
              <a:avLst/>
            </a:prstGeom>
            <a:ln w="25400">
              <a:solidFill>
                <a:srgbClr val="0000FF"/>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1" name="Text Box 7"/>
            <p:cNvSpPr txBox="1">
              <a:spLocks noChangeArrowheads="1"/>
            </p:cNvSpPr>
            <p:nvPr/>
          </p:nvSpPr>
          <p:spPr bwMode="auto">
            <a:xfrm rot="1857484">
              <a:off x="3482436" y="2665463"/>
              <a:ext cx="57606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rPr>
                <a:t>m</a:t>
              </a:r>
              <a:r>
                <a:rPr lang="en-US" sz="2400" baseline="-25000" dirty="0" smtClean="0">
                  <a:latin typeface="Calibri" pitchFamily="34" charset="0"/>
                  <a:ea typeface="Chalkboard" charset="0"/>
                  <a:cs typeface="Chalkboard" charset="0"/>
                </a:rPr>
                <a:t>2</a:t>
              </a:r>
              <a:endParaRPr lang="en-US" sz="2400" baseline="-25000" dirty="0" smtClean="0">
                <a:solidFill>
                  <a:srgbClr val="0000FF"/>
                </a:solidFill>
                <a:latin typeface="Calibri" pitchFamily="34" charset="0"/>
                <a:ea typeface="Chalkboard" charset="0"/>
                <a:cs typeface="Chalkboard" charset="0"/>
              </a:endParaRPr>
            </a:p>
          </p:txBody>
        </p:sp>
        <p:sp>
          <p:nvSpPr>
            <p:cNvPr id="62" name="Text Box 7"/>
            <p:cNvSpPr txBox="1">
              <a:spLocks noChangeArrowheads="1"/>
            </p:cNvSpPr>
            <p:nvPr/>
          </p:nvSpPr>
          <p:spPr bwMode="auto">
            <a:xfrm rot="1857484">
              <a:off x="3141969" y="3229859"/>
              <a:ext cx="57606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rPr>
                <a:t>c</a:t>
              </a:r>
              <a:r>
                <a:rPr lang="en-US" sz="2400" baseline="-25000" dirty="0" smtClean="0">
                  <a:latin typeface="Calibri" pitchFamily="34" charset="0"/>
                  <a:ea typeface="Chalkboard" charset="0"/>
                  <a:cs typeface="Chalkboard" charset="0"/>
                </a:rPr>
                <a:t>2</a:t>
              </a:r>
              <a:endParaRPr lang="en-US" sz="2400" baseline="-25000" dirty="0" smtClean="0">
                <a:solidFill>
                  <a:srgbClr val="0000FF"/>
                </a:solidFill>
                <a:latin typeface="Calibri" pitchFamily="34" charset="0"/>
                <a:ea typeface="Chalkboard" charset="0"/>
                <a:cs typeface="Chalkboard" charset="0"/>
              </a:endParaRPr>
            </a:p>
          </p:txBody>
        </p:sp>
        <p:cxnSp>
          <p:nvCxnSpPr>
            <p:cNvPr id="63" name="Straight Arrow Connector 62"/>
            <p:cNvCxnSpPr/>
            <p:nvPr/>
          </p:nvCxnSpPr>
          <p:spPr>
            <a:xfrm flipH="1" flipV="1">
              <a:off x="2771800" y="2924944"/>
              <a:ext cx="1296144" cy="792088"/>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2699792" y="1772815"/>
            <a:ext cx="1440160" cy="1080120"/>
            <a:chOff x="2771800" y="2636912"/>
            <a:chExt cx="1440160" cy="1080120"/>
          </a:xfrm>
        </p:grpSpPr>
        <p:cxnSp>
          <p:nvCxnSpPr>
            <p:cNvPr id="65" name="Straight Arrow Connector 64"/>
            <p:cNvCxnSpPr/>
            <p:nvPr/>
          </p:nvCxnSpPr>
          <p:spPr>
            <a:xfrm flipH="1" flipV="1">
              <a:off x="2915816" y="2636912"/>
              <a:ext cx="1296144" cy="792088"/>
            </a:xfrm>
            <a:prstGeom prst="straightConnector1">
              <a:avLst/>
            </a:prstGeom>
            <a:ln w="25400">
              <a:solidFill>
                <a:srgbClr val="0000FF"/>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6" name="Text Box 7"/>
            <p:cNvSpPr txBox="1">
              <a:spLocks noChangeArrowheads="1"/>
            </p:cNvSpPr>
            <p:nvPr/>
          </p:nvSpPr>
          <p:spPr bwMode="auto">
            <a:xfrm rot="1857484">
              <a:off x="3502009" y="2662421"/>
              <a:ext cx="57606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err="1" smtClean="0">
                  <a:latin typeface="Calibri" pitchFamily="34" charset="0"/>
                  <a:ea typeface="Chalkboard" charset="0"/>
                  <a:cs typeface="Chalkboard" charset="0"/>
                </a:rPr>
                <a:t>m</a:t>
              </a:r>
              <a:r>
                <a:rPr lang="en-US" sz="2400" baseline="-25000" dirty="0" err="1" smtClean="0">
                  <a:latin typeface="Calibri" pitchFamily="34" charset="0"/>
                  <a:ea typeface="Chalkboard" charset="0"/>
                  <a:cs typeface="Chalkboard" charset="0"/>
                </a:rPr>
                <a:t>t</a:t>
              </a:r>
              <a:endParaRPr lang="en-US" sz="2400" baseline="-25000" dirty="0" smtClean="0">
                <a:solidFill>
                  <a:srgbClr val="0000FF"/>
                </a:solidFill>
                <a:latin typeface="Calibri" pitchFamily="34" charset="0"/>
                <a:ea typeface="Chalkboard" charset="0"/>
                <a:cs typeface="Chalkboard" charset="0"/>
              </a:endParaRPr>
            </a:p>
          </p:txBody>
        </p:sp>
        <p:sp>
          <p:nvSpPr>
            <p:cNvPr id="67" name="Text Box 7"/>
            <p:cNvSpPr txBox="1">
              <a:spLocks noChangeArrowheads="1"/>
            </p:cNvSpPr>
            <p:nvPr/>
          </p:nvSpPr>
          <p:spPr bwMode="auto">
            <a:xfrm rot="1857484">
              <a:off x="3141969" y="3229859"/>
              <a:ext cx="57606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rPr>
                <a:t>c</a:t>
              </a:r>
              <a:r>
                <a:rPr lang="en-US" sz="2400" baseline="-25000" dirty="0" smtClean="0">
                  <a:latin typeface="Calibri" pitchFamily="34" charset="0"/>
                  <a:ea typeface="Chalkboard" charset="0"/>
                  <a:cs typeface="Chalkboard" charset="0"/>
                </a:rPr>
                <a:t>t</a:t>
              </a:r>
              <a:endParaRPr lang="en-US" sz="2400" baseline="-25000" dirty="0" smtClean="0">
                <a:solidFill>
                  <a:srgbClr val="0000FF"/>
                </a:solidFill>
                <a:latin typeface="Calibri" pitchFamily="34" charset="0"/>
                <a:ea typeface="Chalkboard" charset="0"/>
                <a:cs typeface="Chalkboard" charset="0"/>
              </a:endParaRPr>
            </a:p>
          </p:txBody>
        </p:sp>
        <p:cxnSp>
          <p:nvCxnSpPr>
            <p:cNvPr id="68" name="Straight Arrow Connector 67"/>
            <p:cNvCxnSpPr/>
            <p:nvPr/>
          </p:nvCxnSpPr>
          <p:spPr>
            <a:xfrm flipH="1" flipV="1">
              <a:off x="2771800" y="2924944"/>
              <a:ext cx="1296144" cy="792088"/>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70" name="Text Box 7"/>
          <p:cNvSpPr txBox="1">
            <a:spLocks noChangeArrowheads="1"/>
          </p:cNvSpPr>
          <p:nvPr/>
        </p:nvSpPr>
        <p:spPr bwMode="auto">
          <a:xfrm>
            <a:off x="216024" y="5589239"/>
            <a:ext cx="8892480" cy="369332"/>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rPr>
              <a:t>&gt;&gt; </a:t>
            </a:r>
            <a:r>
              <a:rPr lang="en-US" dirty="0" err="1" smtClean="0">
                <a:latin typeface="Calibri" pitchFamily="34" charset="0"/>
                <a:ea typeface="Chalkboard" charset="0"/>
                <a:cs typeface="Chalkboard" charset="0"/>
              </a:rPr>
              <a:t>Adv’s</a:t>
            </a:r>
            <a:r>
              <a:rPr lang="en-US" dirty="0" smtClean="0">
                <a:latin typeface="Calibri" pitchFamily="34" charset="0"/>
                <a:ea typeface="Chalkboard" charset="0"/>
                <a:cs typeface="Chalkboard" charset="0"/>
              </a:rPr>
              <a:t> Goal: to determine the plain-text encrypted in a </a:t>
            </a:r>
            <a:r>
              <a:rPr lang="en-US" dirty="0" smtClean="0">
                <a:solidFill>
                  <a:srgbClr val="0000FF"/>
                </a:solidFill>
                <a:latin typeface="Calibri" pitchFamily="34" charset="0"/>
                <a:ea typeface="Chalkboard" charset="0"/>
                <a:cs typeface="Chalkboard" charset="0"/>
              </a:rPr>
              <a:t>new</a:t>
            </a:r>
            <a:r>
              <a:rPr lang="en-US" dirty="0" smtClean="0">
                <a:latin typeface="Calibri" pitchFamily="34" charset="0"/>
                <a:ea typeface="Chalkboard" charset="0"/>
                <a:cs typeface="Chalkboard" charset="0"/>
              </a:rPr>
              <a:t> cipher-text</a:t>
            </a:r>
            <a:endParaRPr lang="en-US" dirty="0" smtClean="0">
              <a:solidFill>
                <a:srgbClr val="0000FF"/>
              </a:solidFill>
              <a:latin typeface="Calibri" pitchFamily="34" charset="0"/>
              <a:ea typeface="Chalkboard" charset="0"/>
              <a:cs typeface="Chalkboard" charset="0"/>
            </a:endParaRPr>
          </a:p>
        </p:txBody>
      </p:sp>
      <p:pic>
        <p:nvPicPr>
          <p:cNvPr id="48" name="Picture 2"/>
          <p:cNvPicPr>
            <a:picLocks noChangeAspect="1" noChangeArrowheads="1"/>
          </p:cNvPicPr>
          <p:nvPr/>
        </p:nvPicPr>
        <p:blipFill>
          <a:blip r:embed="rId6" cstate="print"/>
          <a:srcRect/>
          <a:stretch>
            <a:fillRect/>
          </a:stretch>
        </p:blipFill>
        <p:spPr bwMode="auto">
          <a:xfrm>
            <a:off x="1187623" y="4553743"/>
            <a:ext cx="1129867" cy="877240"/>
          </a:xfrm>
          <a:prstGeom prst="rect">
            <a:avLst/>
          </a:prstGeom>
          <a:noFill/>
          <a:ln w="9525">
            <a:noFill/>
            <a:miter lim="800000"/>
            <a:headEnd/>
            <a:tailEnd/>
          </a:ln>
        </p:spPr>
      </p:pic>
      <p:grpSp>
        <p:nvGrpSpPr>
          <p:cNvPr id="23" name="Group 22"/>
          <p:cNvGrpSpPr/>
          <p:nvPr/>
        </p:nvGrpSpPr>
        <p:grpSpPr>
          <a:xfrm>
            <a:off x="2411758" y="4472443"/>
            <a:ext cx="2016225" cy="972780"/>
            <a:chOff x="-2196753" y="3896380"/>
            <a:chExt cx="2016225" cy="972780"/>
          </a:xfrm>
        </p:grpSpPr>
        <p:pic>
          <p:nvPicPr>
            <p:cNvPr id="2" name="Picture 1"/>
            <p:cNvPicPr>
              <a:picLocks noChangeAspect="1"/>
            </p:cNvPicPr>
            <p:nvPr/>
          </p:nvPicPr>
          <p:blipFill>
            <a:blip r:embed="rId7"/>
            <a:stretch>
              <a:fillRect/>
            </a:stretch>
          </p:blipFill>
          <p:spPr>
            <a:xfrm>
              <a:off x="-2183684" y="3933056"/>
              <a:ext cx="2003155" cy="936104"/>
            </a:xfrm>
            <a:prstGeom prst="rect">
              <a:avLst/>
            </a:prstGeom>
          </p:spPr>
        </p:pic>
        <p:sp>
          <p:nvSpPr>
            <p:cNvPr id="4" name="Rectangle 3"/>
            <p:cNvSpPr/>
            <p:nvPr/>
          </p:nvSpPr>
          <p:spPr>
            <a:xfrm>
              <a:off x="-2196753" y="3896380"/>
              <a:ext cx="2016225" cy="338554"/>
            </a:xfrm>
            <a:prstGeom prst="rect">
              <a:avLst/>
            </a:prstGeom>
            <a:solidFill>
              <a:srgbClr val="FFFF00"/>
            </a:solidFill>
            <a:ln>
              <a:solidFill>
                <a:srgbClr val="339933"/>
              </a:solidFill>
            </a:ln>
          </p:spPr>
          <p:txBody>
            <a:bodyPr wrap="square">
              <a:spAutoFit/>
            </a:bodyPr>
            <a:lstStyle/>
            <a:p>
              <a:pPr>
                <a:spcBef>
                  <a:spcPct val="50000"/>
                </a:spcBef>
              </a:pPr>
              <a:r>
                <a:rPr lang="en-US" sz="1600" dirty="0" smtClean="0">
                  <a:latin typeface="Calibri" pitchFamily="34" charset="0"/>
                  <a:ea typeface="Chalkboard" charset="0"/>
                  <a:cs typeface="Chalkboard" charset="0"/>
                </a:rPr>
                <a:t>Encryption Oracle</a:t>
              </a:r>
              <a:endParaRPr lang="en-US" sz="1600" dirty="0">
                <a:solidFill>
                  <a:srgbClr val="0000FF"/>
                </a:solidFill>
                <a:latin typeface="Calibri" pitchFamily="34" charset="0"/>
                <a:ea typeface="Chalkboard" charset="0"/>
                <a:cs typeface="Chalkboard" charset="0"/>
              </a:endParaRPr>
            </a:p>
          </p:txBody>
        </p:sp>
      </p:grpSp>
      <p:grpSp>
        <p:nvGrpSpPr>
          <p:cNvPr id="44" name="Group 31"/>
          <p:cNvGrpSpPr/>
          <p:nvPr/>
        </p:nvGrpSpPr>
        <p:grpSpPr>
          <a:xfrm>
            <a:off x="6444208" y="1196751"/>
            <a:ext cx="1512168" cy="576064"/>
            <a:chOff x="2123728" y="1916832"/>
            <a:chExt cx="1512168" cy="576064"/>
          </a:xfrm>
        </p:grpSpPr>
        <p:sp>
          <p:nvSpPr>
            <p:cNvPr id="47" name="Rectangle 46"/>
            <p:cNvSpPr/>
            <p:nvPr/>
          </p:nvSpPr>
          <p:spPr>
            <a:xfrm>
              <a:off x="2123728" y="1916832"/>
              <a:ext cx="64807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itchFamily="34" charset="0"/>
                <a:ea typeface="Chalkboard" charset="0"/>
                <a:cs typeface="Chalkboard" charset="0"/>
              </a:endParaRPr>
            </a:p>
          </p:txBody>
        </p:sp>
        <p:sp>
          <p:nvSpPr>
            <p:cNvPr id="51" name="Text Box 7"/>
            <p:cNvSpPr txBox="1">
              <a:spLocks noChangeArrowheads="1"/>
            </p:cNvSpPr>
            <p:nvPr/>
          </p:nvSpPr>
          <p:spPr bwMode="auto">
            <a:xfrm>
              <a:off x="2123728" y="2020778"/>
              <a:ext cx="1512168"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rPr>
                <a:t>Dec</a:t>
              </a:r>
              <a:endParaRPr lang="en-US" sz="2400" dirty="0" smtClean="0">
                <a:solidFill>
                  <a:srgbClr val="0000FF"/>
                </a:solidFill>
                <a:latin typeface="Calibri" pitchFamily="34" charset="0"/>
                <a:ea typeface="Chalkboard" charset="0"/>
                <a:cs typeface="Chalkboard" charset="0"/>
              </a:endParaRPr>
            </a:p>
          </p:txBody>
        </p:sp>
      </p:grpSp>
      <p:cxnSp>
        <p:nvCxnSpPr>
          <p:cNvPr id="52" name="Straight Arrow Connector 51"/>
          <p:cNvCxnSpPr/>
          <p:nvPr/>
        </p:nvCxnSpPr>
        <p:spPr>
          <a:xfrm flipV="1">
            <a:off x="6804248" y="1772815"/>
            <a:ext cx="0" cy="576064"/>
          </a:xfrm>
          <a:prstGeom prst="straightConnector1">
            <a:avLst/>
          </a:prstGeom>
          <a:ln w="25400">
            <a:solidFill>
              <a:srgbClr val="0000FF"/>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804248" y="2348879"/>
            <a:ext cx="936104" cy="0"/>
          </a:xfrm>
          <a:prstGeom prst="straightConnector1">
            <a:avLst/>
          </a:prstGeom>
          <a:ln>
            <a:solidFill>
              <a:srgbClr val="0000FF"/>
            </a:solidFill>
            <a:tailEnd type="none"/>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5436096" y="1739847"/>
            <a:ext cx="1161480" cy="1113088"/>
            <a:chOff x="2699792" y="2171896"/>
            <a:chExt cx="1161480" cy="1113088"/>
          </a:xfrm>
        </p:grpSpPr>
        <p:cxnSp>
          <p:nvCxnSpPr>
            <p:cNvPr id="72" name="Straight Arrow Connector 71"/>
            <p:cNvCxnSpPr/>
            <p:nvPr/>
          </p:nvCxnSpPr>
          <p:spPr>
            <a:xfrm flipV="1">
              <a:off x="2699792" y="2420888"/>
              <a:ext cx="1008112" cy="576064"/>
            </a:xfrm>
            <a:prstGeom prst="straightConnector1">
              <a:avLst/>
            </a:prstGeom>
            <a:ln w="25400">
              <a:solidFill>
                <a:srgbClr val="0000FF"/>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73" name="Text Box 7"/>
            <p:cNvSpPr txBox="1">
              <a:spLocks noChangeArrowheads="1"/>
            </p:cNvSpPr>
            <p:nvPr/>
          </p:nvSpPr>
          <p:spPr bwMode="auto">
            <a:xfrm rot="20037619">
              <a:off x="2902393" y="2171896"/>
              <a:ext cx="57606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a:latin typeface="Calibri" pitchFamily="34" charset="0"/>
                  <a:ea typeface="Chalkboard" charset="0"/>
                  <a:cs typeface="Chalkboard" charset="0"/>
                </a:rPr>
                <a:t>c</a:t>
              </a:r>
              <a:r>
                <a:rPr lang="en-US" sz="2400" baseline="-25000" dirty="0" smtClean="0">
                  <a:latin typeface="Calibri" pitchFamily="34" charset="0"/>
                  <a:ea typeface="Chalkboard" charset="0"/>
                  <a:cs typeface="Chalkboard" charset="0"/>
                </a:rPr>
                <a:t>1</a:t>
              </a:r>
              <a:endParaRPr lang="en-US" sz="2400" baseline="-25000" dirty="0" smtClean="0">
                <a:solidFill>
                  <a:srgbClr val="0000FF"/>
                </a:solidFill>
                <a:latin typeface="Calibri" pitchFamily="34" charset="0"/>
                <a:ea typeface="Chalkboard" charset="0"/>
                <a:cs typeface="Chalkboard" charset="0"/>
              </a:endParaRPr>
            </a:p>
          </p:txBody>
        </p:sp>
        <p:sp>
          <p:nvSpPr>
            <p:cNvPr id="74" name="Text Box 7"/>
            <p:cNvSpPr txBox="1">
              <a:spLocks noChangeArrowheads="1"/>
            </p:cNvSpPr>
            <p:nvPr/>
          </p:nvSpPr>
          <p:spPr bwMode="auto">
            <a:xfrm rot="19528613">
              <a:off x="3285208" y="2806152"/>
              <a:ext cx="57606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a:latin typeface="Calibri" pitchFamily="34" charset="0"/>
                  <a:ea typeface="Chalkboard" charset="0"/>
                  <a:cs typeface="Chalkboard" charset="0"/>
                </a:rPr>
                <a:t>m</a:t>
              </a:r>
              <a:r>
                <a:rPr lang="en-US" sz="2400" baseline="-25000" dirty="0" smtClean="0">
                  <a:latin typeface="Calibri" pitchFamily="34" charset="0"/>
                  <a:ea typeface="Chalkboard" charset="0"/>
                  <a:cs typeface="Chalkboard" charset="0"/>
                </a:rPr>
                <a:t>1</a:t>
              </a:r>
              <a:endParaRPr lang="en-US" sz="2400" baseline="-25000" dirty="0" smtClean="0">
                <a:solidFill>
                  <a:srgbClr val="0000FF"/>
                </a:solidFill>
                <a:latin typeface="Calibri" pitchFamily="34" charset="0"/>
                <a:ea typeface="Chalkboard" charset="0"/>
                <a:cs typeface="Chalkboard" charset="0"/>
              </a:endParaRPr>
            </a:p>
          </p:txBody>
        </p:sp>
        <p:cxnSp>
          <p:nvCxnSpPr>
            <p:cNvPr id="75" name="Straight Arrow Connector 74"/>
            <p:cNvCxnSpPr/>
            <p:nvPr/>
          </p:nvCxnSpPr>
          <p:spPr>
            <a:xfrm flipV="1">
              <a:off x="2843808" y="2708920"/>
              <a:ext cx="936104" cy="576064"/>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76" name="Text Box 7"/>
          <p:cNvSpPr txBox="1">
            <a:spLocks noChangeArrowheads="1"/>
          </p:cNvSpPr>
          <p:nvPr/>
        </p:nvSpPr>
        <p:spPr bwMode="auto">
          <a:xfrm>
            <a:off x="2411760" y="3676961"/>
            <a:ext cx="525658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rPr>
              <a:t>(c</a:t>
            </a:r>
            <a:r>
              <a:rPr lang="en-US" sz="2400" baseline="-25000" dirty="0" smtClean="0">
                <a:latin typeface="Calibri" pitchFamily="34" charset="0"/>
                <a:ea typeface="Chalkboard" charset="0"/>
                <a:cs typeface="Chalkboard" charset="0"/>
              </a:rPr>
              <a:t>1</a:t>
            </a:r>
            <a:r>
              <a:rPr lang="en-US" sz="2400" dirty="0" smtClean="0">
                <a:latin typeface="Calibri" pitchFamily="34" charset="0"/>
                <a:ea typeface="Chalkboard" charset="0"/>
                <a:cs typeface="Chalkboard" charset="0"/>
              </a:rPr>
              <a:t>, m</a:t>
            </a:r>
            <a:r>
              <a:rPr lang="en-US" sz="2400" baseline="-25000" dirty="0" smtClean="0">
                <a:latin typeface="Calibri" pitchFamily="34" charset="0"/>
                <a:ea typeface="Chalkboard" charset="0"/>
                <a:cs typeface="Chalkboard" charset="0"/>
              </a:rPr>
              <a:t>1</a:t>
            </a:r>
            <a:r>
              <a:rPr lang="en-US" sz="2400" dirty="0" smtClean="0">
                <a:latin typeface="Calibri" pitchFamily="34" charset="0"/>
                <a:ea typeface="Chalkboard" charset="0"/>
                <a:cs typeface="Chalkboard" charset="0"/>
              </a:rPr>
              <a:t>), (c</a:t>
            </a:r>
            <a:r>
              <a:rPr lang="en-US" sz="2400" baseline="-25000" dirty="0" smtClean="0">
                <a:latin typeface="Calibri" pitchFamily="34" charset="0"/>
                <a:ea typeface="Chalkboard" charset="0"/>
                <a:cs typeface="Chalkboard" charset="0"/>
              </a:rPr>
              <a:t>2</a:t>
            </a:r>
            <a:r>
              <a:rPr lang="en-US" sz="2400" dirty="0" smtClean="0">
                <a:latin typeface="Calibri" pitchFamily="34" charset="0"/>
                <a:ea typeface="Chalkboard" charset="0"/>
                <a:cs typeface="Chalkboard" charset="0"/>
              </a:rPr>
              <a:t>, m</a:t>
            </a:r>
            <a:r>
              <a:rPr lang="en-US" sz="2400" baseline="-25000" dirty="0" smtClean="0">
                <a:latin typeface="Calibri" pitchFamily="34" charset="0"/>
                <a:ea typeface="Chalkboard" charset="0"/>
                <a:cs typeface="Chalkboard" charset="0"/>
              </a:rPr>
              <a:t>2</a:t>
            </a:r>
            <a:r>
              <a:rPr lang="en-US" sz="2400" dirty="0" smtClean="0">
                <a:latin typeface="Calibri" pitchFamily="34" charset="0"/>
                <a:ea typeface="Chalkboard" charset="0"/>
                <a:cs typeface="Chalkboard" charset="0"/>
              </a:rPr>
              <a:t>), …, (</a:t>
            </a:r>
            <a:r>
              <a:rPr lang="en-US" sz="2400" dirty="0" err="1">
                <a:latin typeface="Calibri" pitchFamily="34" charset="0"/>
                <a:ea typeface="Chalkboard" charset="0"/>
                <a:cs typeface="Chalkboard" charset="0"/>
              </a:rPr>
              <a:t>c</a:t>
            </a:r>
            <a:r>
              <a:rPr lang="en-US" sz="2400" baseline="-25000" dirty="0" err="1" smtClean="0">
                <a:latin typeface="Calibri" pitchFamily="34" charset="0"/>
                <a:ea typeface="Chalkboard" charset="0"/>
                <a:cs typeface="Chalkboard" charset="0"/>
              </a:rPr>
              <a:t>t</a:t>
            </a:r>
            <a:r>
              <a:rPr lang="en-US" sz="2400" dirty="0" smtClean="0">
                <a:latin typeface="Calibri" pitchFamily="34" charset="0"/>
                <a:ea typeface="Chalkboard" charset="0"/>
                <a:cs typeface="Chalkboard" charset="0"/>
              </a:rPr>
              <a:t>, </a:t>
            </a:r>
            <a:r>
              <a:rPr lang="en-US" sz="2400" dirty="0" err="1" smtClean="0">
                <a:latin typeface="Calibri" pitchFamily="34" charset="0"/>
                <a:ea typeface="Chalkboard" charset="0"/>
                <a:cs typeface="Chalkboard" charset="0"/>
              </a:rPr>
              <a:t>m</a:t>
            </a:r>
            <a:r>
              <a:rPr lang="en-US" sz="2400" baseline="-25000" dirty="0" err="1" smtClean="0">
                <a:latin typeface="Calibri" pitchFamily="34" charset="0"/>
                <a:ea typeface="Chalkboard" charset="0"/>
                <a:cs typeface="Chalkboard" charset="0"/>
              </a:rPr>
              <a:t>t</a:t>
            </a:r>
            <a:r>
              <a:rPr lang="en-US" sz="2400" dirty="0" smtClean="0">
                <a:latin typeface="Calibri" pitchFamily="34" charset="0"/>
                <a:ea typeface="Chalkboard" charset="0"/>
                <a:cs typeface="Chalkboard" charset="0"/>
              </a:rPr>
              <a:t>): m</a:t>
            </a:r>
            <a:r>
              <a:rPr lang="en-US" sz="2400" baseline="-25000" dirty="0" smtClean="0">
                <a:latin typeface="Calibri" pitchFamily="34" charset="0"/>
                <a:ea typeface="Chalkboard" charset="0"/>
                <a:cs typeface="Chalkboard" charset="0"/>
              </a:rPr>
              <a:t>i</a:t>
            </a:r>
            <a:r>
              <a:rPr lang="en-US" sz="2400" dirty="0" smtClean="0">
                <a:latin typeface="Calibri" pitchFamily="34" charset="0"/>
                <a:ea typeface="Chalkboard" charset="0"/>
                <a:cs typeface="Chalkboard" charset="0"/>
              </a:rPr>
              <a:t> = Dec</a:t>
            </a:r>
            <a:r>
              <a:rPr lang="en-US" sz="2400" baseline="-25000" dirty="0" smtClean="0">
                <a:latin typeface="Calibri" pitchFamily="34" charset="0"/>
                <a:ea typeface="Chalkboard" charset="0"/>
                <a:cs typeface="Chalkboard" charset="0"/>
              </a:rPr>
              <a:t>k</a:t>
            </a:r>
            <a:r>
              <a:rPr lang="en-US" sz="2400" dirty="0" smtClean="0">
                <a:latin typeface="Calibri" pitchFamily="34" charset="0"/>
                <a:ea typeface="Chalkboard" charset="0"/>
                <a:cs typeface="Chalkboard" charset="0"/>
              </a:rPr>
              <a:t>(c</a:t>
            </a:r>
            <a:r>
              <a:rPr lang="en-US" sz="2400" baseline="-25000" dirty="0" smtClean="0">
                <a:latin typeface="Calibri" pitchFamily="34" charset="0"/>
                <a:ea typeface="Chalkboard" charset="0"/>
                <a:cs typeface="Chalkboard" charset="0"/>
              </a:rPr>
              <a:t>i</a:t>
            </a:r>
            <a:r>
              <a:rPr lang="en-US" sz="2400" dirty="0" smtClean="0">
                <a:latin typeface="Calibri" pitchFamily="34" charset="0"/>
                <a:ea typeface="Chalkboard" charset="0"/>
                <a:cs typeface="Chalkboard" charset="0"/>
              </a:rPr>
              <a:t>)</a:t>
            </a:r>
            <a:endParaRPr lang="en-US" sz="2400" baseline="-25000" dirty="0" smtClean="0">
              <a:solidFill>
                <a:srgbClr val="0000FF"/>
              </a:solidFill>
              <a:latin typeface="Calibri" pitchFamily="34" charset="0"/>
              <a:ea typeface="Chalkboard" charset="0"/>
              <a:cs typeface="Chalkboard" charset="0"/>
            </a:endParaRPr>
          </a:p>
        </p:txBody>
      </p:sp>
      <p:grpSp>
        <p:nvGrpSpPr>
          <p:cNvPr id="77" name="Group 76"/>
          <p:cNvGrpSpPr/>
          <p:nvPr/>
        </p:nvGrpSpPr>
        <p:grpSpPr>
          <a:xfrm>
            <a:off x="5436096" y="1742038"/>
            <a:ext cx="1161480" cy="1113088"/>
            <a:chOff x="2699792" y="2171896"/>
            <a:chExt cx="1161480" cy="1113088"/>
          </a:xfrm>
        </p:grpSpPr>
        <p:cxnSp>
          <p:nvCxnSpPr>
            <p:cNvPr id="78" name="Straight Arrow Connector 77"/>
            <p:cNvCxnSpPr/>
            <p:nvPr/>
          </p:nvCxnSpPr>
          <p:spPr>
            <a:xfrm flipV="1">
              <a:off x="2699792" y="2420888"/>
              <a:ext cx="1008112" cy="576064"/>
            </a:xfrm>
            <a:prstGeom prst="straightConnector1">
              <a:avLst/>
            </a:prstGeom>
            <a:ln w="25400">
              <a:solidFill>
                <a:srgbClr val="0000FF"/>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79" name="Text Box 7"/>
            <p:cNvSpPr txBox="1">
              <a:spLocks noChangeArrowheads="1"/>
            </p:cNvSpPr>
            <p:nvPr/>
          </p:nvSpPr>
          <p:spPr bwMode="auto">
            <a:xfrm rot="20037619">
              <a:off x="2902393" y="2171896"/>
              <a:ext cx="57606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a:latin typeface="Calibri" pitchFamily="34" charset="0"/>
                  <a:ea typeface="Chalkboard" charset="0"/>
                  <a:cs typeface="Chalkboard" charset="0"/>
                </a:rPr>
                <a:t>c</a:t>
              </a:r>
              <a:r>
                <a:rPr lang="en-US" sz="2400" baseline="-25000" dirty="0" smtClean="0">
                  <a:latin typeface="Calibri" pitchFamily="34" charset="0"/>
                  <a:ea typeface="Chalkboard" charset="0"/>
                  <a:cs typeface="Chalkboard" charset="0"/>
                </a:rPr>
                <a:t>2</a:t>
              </a:r>
              <a:endParaRPr lang="en-US" sz="2400" baseline="-25000" dirty="0" smtClean="0">
                <a:solidFill>
                  <a:srgbClr val="0000FF"/>
                </a:solidFill>
                <a:latin typeface="Calibri" pitchFamily="34" charset="0"/>
                <a:ea typeface="Chalkboard" charset="0"/>
                <a:cs typeface="Chalkboard" charset="0"/>
              </a:endParaRPr>
            </a:p>
          </p:txBody>
        </p:sp>
        <p:sp>
          <p:nvSpPr>
            <p:cNvPr id="80" name="Text Box 7"/>
            <p:cNvSpPr txBox="1">
              <a:spLocks noChangeArrowheads="1"/>
            </p:cNvSpPr>
            <p:nvPr/>
          </p:nvSpPr>
          <p:spPr bwMode="auto">
            <a:xfrm rot="19528613">
              <a:off x="3285208" y="2806152"/>
              <a:ext cx="57606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rPr>
                <a:t>m</a:t>
              </a:r>
              <a:r>
                <a:rPr lang="en-US" sz="2400" baseline="-25000" dirty="0" smtClean="0">
                  <a:latin typeface="Calibri" pitchFamily="34" charset="0"/>
                  <a:ea typeface="Chalkboard" charset="0"/>
                  <a:cs typeface="Chalkboard" charset="0"/>
                </a:rPr>
                <a:t>2</a:t>
              </a:r>
              <a:endParaRPr lang="en-US" sz="2400" baseline="-25000" dirty="0" smtClean="0">
                <a:solidFill>
                  <a:srgbClr val="0000FF"/>
                </a:solidFill>
                <a:latin typeface="Calibri" pitchFamily="34" charset="0"/>
                <a:ea typeface="Chalkboard" charset="0"/>
                <a:cs typeface="Chalkboard" charset="0"/>
              </a:endParaRPr>
            </a:p>
          </p:txBody>
        </p:sp>
        <p:cxnSp>
          <p:nvCxnSpPr>
            <p:cNvPr id="81" name="Straight Arrow Connector 80"/>
            <p:cNvCxnSpPr/>
            <p:nvPr/>
          </p:nvCxnSpPr>
          <p:spPr>
            <a:xfrm flipV="1">
              <a:off x="2843808" y="2708920"/>
              <a:ext cx="936104" cy="576064"/>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5436096" y="1742038"/>
            <a:ext cx="1161480" cy="1113088"/>
            <a:chOff x="2699792" y="2171896"/>
            <a:chExt cx="1161480" cy="1113088"/>
          </a:xfrm>
        </p:grpSpPr>
        <p:cxnSp>
          <p:nvCxnSpPr>
            <p:cNvPr id="83" name="Straight Arrow Connector 82"/>
            <p:cNvCxnSpPr/>
            <p:nvPr/>
          </p:nvCxnSpPr>
          <p:spPr>
            <a:xfrm flipV="1">
              <a:off x="2699792" y="2420888"/>
              <a:ext cx="1008112" cy="576064"/>
            </a:xfrm>
            <a:prstGeom prst="straightConnector1">
              <a:avLst/>
            </a:prstGeom>
            <a:ln w="25400">
              <a:solidFill>
                <a:srgbClr val="0000FF"/>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84" name="Text Box 7"/>
            <p:cNvSpPr txBox="1">
              <a:spLocks noChangeArrowheads="1"/>
            </p:cNvSpPr>
            <p:nvPr/>
          </p:nvSpPr>
          <p:spPr bwMode="auto">
            <a:xfrm rot="20037619">
              <a:off x="2902393" y="2171896"/>
              <a:ext cx="57606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err="1">
                  <a:latin typeface="Calibri" pitchFamily="34" charset="0"/>
                  <a:ea typeface="Chalkboard" charset="0"/>
                  <a:cs typeface="Chalkboard" charset="0"/>
                </a:rPr>
                <a:t>c</a:t>
              </a:r>
              <a:r>
                <a:rPr lang="en-US" sz="2400" baseline="-25000" dirty="0" err="1" smtClean="0">
                  <a:latin typeface="Calibri" pitchFamily="34" charset="0"/>
                  <a:ea typeface="Chalkboard" charset="0"/>
                  <a:cs typeface="Chalkboard" charset="0"/>
                </a:rPr>
                <a:t>t</a:t>
              </a:r>
              <a:endParaRPr lang="en-US" sz="2400" baseline="-25000" dirty="0" smtClean="0">
                <a:solidFill>
                  <a:srgbClr val="0000FF"/>
                </a:solidFill>
                <a:latin typeface="Calibri" pitchFamily="34" charset="0"/>
                <a:ea typeface="Chalkboard" charset="0"/>
                <a:cs typeface="Chalkboard" charset="0"/>
              </a:endParaRPr>
            </a:p>
          </p:txBody>
        </p:sp>
        <p:sp>
          <p:nvSpPr>
            <p:cNvPr id="85" name="Text Box 7"/>
            <p:cNvSpPr txBox="1">
              <a:spLocks noChangeArrowheads="1"/>
            </p:cNvSpPr>
            <p:nvPr/>
          </p:nvSpPr>
          <p:spPr bwMode="auto">
            <a:xfrm rot="19528613">
              <a:off x="3285208" y="2806152"/>
              <a:ext cx="57606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err="1">
                  <a:latin typeface="Calibri" pitchFamily="34" charset="0"/>
                  <a:ea typeface="Chalkboard" charset="0"/>
                  <a:cs typeface="Chalkboard" charset="0"/>
                </a:rPr>
                <a:t>m</a:t>
              </a:r>
              <a:r>
                <a:rPr lang="en-US" sz="2400" baseline="-25000" dirty="0" err="1" smtClean="0">
                  <a:latin typeface="Calibri" pitchFamily="34" charset="0"/>
                  <a:ea typeface="Chalkboard" charset="0"/>
                  <a:cs typeface="Chalkboard" charset="0"/>
                </a:rPr>
                <a:t>t</a:t>
              </a:r>
              <a:endParaRPr lang="en-US" sz="2400" baseline="-25000" dirty="0" smtClean="0">
                <a:solidFill>
                  <a:srgbClr val="0000FF"/>
                </a:solidFill>
                <a:latin typeface="Calibri" pitchFamily="34" charset="0"/>
                <a:ea typeface="Chalkboard" charset="0"/>
                <a:cs typeface="Chalkboard" charset="0"/>
              </a:endParaRPr>
            </a:p>
          </p:txBody>
        </p:sp>
        <p:cxnSp>
          <p:nvCxnSpPr>
            <p:cNvPr id="86" name="Straight Arrow Connector 85"/>
            <p:cNvCxnSpPr/>
            <p:nvPr/>
          </p:nvCxnSpPr>
          <p:spPr>
            <a:xfrm flipV="1">
              <a:off x="2843808" y="2708920"/>
              <a:ext cx="936104" cy="576064"/>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4499991" y="4472443"/>
            <a:ext cx="2016225" cy="972780"/>
            <a:chOff x="-2196753" y="3896380"/>
            <a:chExt cx="2016225" cy="972780"/>
          </a:xfrm>
        </p:grpSpPr>
        <p:pic>
          <p:nvPicPr>
            <p:cNvPr id="88" name="Picture 87"/>
            <p:cNvPicPr>
              <a:picLocks noChangeAspect="1"/>
            </p:cNvPicPr>
            <p:nvPr/>
          </p:nvPicPr>
          <p:blipFill>
            <a:blip r:embed="rId7"/>
            <a:stretch>
              <a:fillRect/>
            </a:stretch>
          </p:blipFill>
          <p:spPr>
            <a:xfrm>
              <a:off x="-2183684" y="3933056"/>
              <a:ext cx="2003155" cy="936104"/>
            </a:xfrm>
            <a:prstGeom prst="rect">
              <a:avLst/>
            </a:prstGeom>
          </p:spPr>
        </p:pic>
        <p:sp>
          <p:nvSpPr>
            <p:cNvPr id="89" name="Rectangle 88"/>
            <p:cNvSpPr/>
            <p:nvPr/>
          </p:nvSpPr>
          <p:spPr>
            <a:xfrm>
              <a:off x="-2196753" y="3896380"/>
              <a:ext cx="2016225" cy="338554"/>
            </a:xfrm>
            <a:prstGeom prst="rect">
              <a:avLst/>
            </a:prstGeom>
            <a:solidFill>
              <a:srgbClr val="FFFF00"/>
            </a:solidFill>
            <a:ln>
              <a:solidFill>
                <a:srgbClr val="339933"/>
              </a:solidFill>
            </a:ln>
          </p:spPr>
          <p:txBody>
            <a:bodyPr wrap="square">
              <a:spAutoFit/>
            </a:bodyPr>
            <a:lstStyle/>
            <a:p>
              <a:pPr>
                <a:spcBef>
                  <a:spcPct val="50000"/>
                </a:spcBef>
              </a:pPr>
              <a:r>
                <a:rPr lang="en-US" sz="1600" dirty="0" smtClean="0">
                  <a:latin typeface="Calibri" pitchFamily="34" charset="0"/>
                  <a:ea typeface="Chalkboard" charset="0"/>
                  <a:cs typeface="Chalkboard" charset="0"/>
                </a:rPr>
                <a:t>Decryption Oracle</a:t>
              </a:r>
              <a:endParaRPr lang="en-US" sz="1600" dirty="0">
                <a:solidFill>
                  <a:srgbClr val="0000FF"/>
                </a:solidFill>
                <a:latin typeface="Calibri" pitchFamily="34" charset="0"/>
                <a:ea typeface="Chalkboard" charset="0"/>
                <a:cs typeface="Chalkboard" charset="0"/>
              </a:endParaRPr>
            </a:p>
          </p:txBody>
        </p:sp>
      </p:grpSp>
      <p:sp>
        <p:nvSpPr>
          <p:cNvPr id="5" name="Rectangle 4"/>
          <p:cNvSpPr/>
          <p:nvPr/>
        </p:nvSpPr>
        <p:spPr>
          <a:xfrm>
            <a:off x="288032" y="4154303"/>
            <a:ext cx="8748464" cy="2308324"/>
          </a:xfrm>
          <a:prstGeom prst="rect">
            <a:avLst/>
          </a:prstGeom>
          <a:solidFill>
            <a:srgbClr val="CCFFCC"/>
          </a:solidFill>
        </p:spPr>
        <p:txBody>
          <a:bodyPr wrap="square">
            <a:spAutoFit/>
          </a:bodyPr>
          <a:lstStyle/>
          <a:p>
            <a:r>
              <a:rPr lang="en-US" sz="2400" dirty="0" smtClean="0">
                <a:latin typeface="Calibri" pitchFamily="34" charset="0"/>
                <a:ea typeface="Chalkboard" charset="0"/>
                <a:cs typeface="Chalkboard" charset="0"/>
              </a:rPr>
              <a:t>&gt;&gt; CCA is more powerful than CPA (subsumes CPA)</a:t>
            </a:r>
          </a:p>
          <a:p>
            <a:endParaRPr lang="en-US" sz="2400" dirty="0" smtClean="0">
              <a:latin typeface="Calibri" pitchFamily="34" charset="0"/>
              <a:ea typeface="Chalkboard" charset="0"/>
              <a:cs typeface="Chalkboard" charset="0"/>
            </a:endParaRPr>
          </a:p>
          <a:p>
            <a:r>
              <a:rPr lang="en-US" sz="2400" dirty="0" smtClean="0">
                <a:latin typeface="Calibri" pitchFamily="34" charset="0"/>
                <a:ea typeface="Chalkboard" charset="0"/>
                <a:cs typeface="Chalkboard" charset="0"/>
              </a:rPr>
              <a:t>&gt;&gt; Getting Decryption Oracle (DO) Service is much easier than getting Encryption Oracle service</a:t>
            </a:r>
          </a:p>
          <a:p>
            <a:endParaRPr lang="en-US" sz="2400" dirty="0" smtClean="0">
              <a:latin typeface="Calibri" pitchFamily="34" charset="0"/>
              <a:ea typeface="Chalkboard" charset="0"/>
              <a:cs typeface="Chalkboard" charset="0"/>
            </a:endParaRPr>
          </a:p>
          <a:p>
            <a:r>
              <a:rPr lang="en-US" sz="2400" dirty="0" smtClean="0">
                <a:latin typeface="Calibri" pitchFamily="34" charset="0"/>
                <a:ea typeface="Chalkboard" charset="0"/>
                <a:cs typeface="Chalkboard" charset="0"/>
              </a:rPr>
              <a:t>&gt;&gt;  A little help from DO can be very very detrimental.</a:t>
            </a:r>
            <a:endParaRPr lang="en-US" sz="2400" dirty="0">
              <a:latin typeface="Calibri" pitchFamily="34" charset="0"/>
              <a:ea typeface="Chalkboard" charset="0"/>
              <a:cs typeface="Chalkboard" charset="0"/>
            </a:endParaRPr>
          </a:p>
        </p:txBody>
      </p:sp>
      <p:sp>
        <p:nvSpPr>
          <p:cNvPr id="6" name="日期占位符 5"/>
          <p:cNvSpPr>
            <a:spLocks noGrp="1"/>
          </p:cNvSpPr>
          <p:nvPr>
            <p:ph type="dt" sz="half" idx="10"/>
          </p:nvPr>
        </p:nvSpPr>
        <p:spPr/>
        <p:txBody>
          <a:bodyPr/>
          <a:lstStyle/>
          <a:p>
            <a:pPr>
              <a:defRPr/>
            </a:pPr>
            <a:r>
              <a:rPr lang="en-US" altLang="zh-CN" smtClean="0"/>
              <a:t>Thur, 11/10/2018</a:t>
            </a:r>
            <a:endParaRPr lang="en-US" dirty="0"/>
          </a:p>
        </p:txBody>
      </p:sp>
      <p:sp>
        <p:nvSpPr>
          <p:cNvPr id="7" name="页脚占位符 6"/>
          <p:cNvSpPr>
            <a:spLocks noGrp="1"/>
          </p:cNvSpPr>
          <p:nvPr>
            <p:ph type="ftr" sz="quarter" idx="11"/>
          </p:nvPr>
        </p:nvSpPr>
        <p:spPr/>
        <p:txBody>
          <a:bodyPr/>
          <a:lstStyle/>
          <a:p>
            <a:pPr>
              <a:defRPr/>
            </a:pPr>
            <a:r>
              <a:rPr lang="en-US" smtClean="0"/>
              <a:t>S8101034Q-Modern Cryptography-Lect9</a:t>
            </a:r>
            <a:endParaRPr lang="en-US" dirty="0"/>
          </a:p>
        </p:txBody>
      </p:sp>
      <p:sp>
        <p:nvSpPr>
          <p:cNvPr id="8" name="灯片编号占位符 7"/>
          <p:cNvSpPr>
            <a:spLocks noGrp="1"/>
          </p:cNvSpPr>
          <p:nvPr>
            <p:ph type="sldNum" sz="quarter" idx="12"/>
          </p:nvPr>
        </p:nvSpPr>
        <p:spPr/>
        <p:txBody>
          <a:bodyPr/>
          <a:lstStyle/>
          <a:p>
            <a:pPr>
              <a:defRPr/>
            </a:pPr>
            <a:fld id="{A210B1BB-E12E-441C-BC6A-ECF78AA782CB}" type="slidenum">
              <a:rPr lang="en-US" smtClean="0"/>
              <a:pPr>
                <a:defRPr/>
              </a:pPr>
              <a:t>5</a:t>
            </a:fld>
            <a:endParaRPr lang="en-US" dirty="0"/>
          </a:p>
        </p:txBody>
      </p:sp>
    </p:spTree>
    <p:extLst>
      <p:ext uri="{BB962C8B-B14F-4D97-AF65-F5344CB8AC3E}">
        <p14:creationId xmlns:p14="http://schemas.microsoft.com/office/powerpoint/2010/main" val="278784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blinds(horizontal)">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898"/>
                                        </p:tgtEl>
                                        <p:attrNameLst>
                                          <p:attrName>style.visibility</p:attrName>
                                        </p:attrNameLst>
                                      </p:cBhvr>
                                      <p:to>
                                        <p:strVal val="visible"/>
                                      </p:to>
                                    </p:set>
                                    <p:animEffect transition="in" filter="blinds(horizontal)">
                                      <p:cBhvr>
                                        <p:cTn id="12" dur="500"/>
                                        <p:tgtEl>
                                          <p:spTgt spid="80898"/>
                                        </p:tgtEl>
                                      </p:cBhvr>
                                    </p:animEffect>
                                  </p:childTnLst>
                                </p:cTn>
                              </p:par>
                              <p:par>
                                <p:cTn id="13" presetID="3" presetClass="entr" presetSubtype="1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linds(horizontal)">
                                      <p:cBhvr>
                                        <p:cTn id="15" dur="500"/>
                                        <p:tgtEl>
                                          <p:spTgt spid="36"/>
                                        </p:tgtEl>
                                      </p:cBhvr>
                                    </p:animEffect>
                                  </p:childTnLst>
                                </p:cTn>
                              </p:par>
                              <p:par>
                                <p:cTn id="16" presetID="3" presetClass="entr" presetSubtype="10"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blinds(horizontal)">
                                      <p:cBhvr>
                                        <p:cTn id="18" dur="500"/>
                                        <p:tgtEl>
                                          <p:spTgt spid="42"/>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par>
                                <p:cTn id="22" presetID="3" presetClass="entr" presetSubtype="10" fill="hold" nodeType="with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blinds(horizontal)">
                                      <p:cBhvr>
                                        <p:cTn id="24" dur="500"/>
                                        <p:tgtEl>
                                          <p:spTgt spid="5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nodeType="clickEffect">
                                  <p:stCondLst>
                                    <p:cond delay="0"/>
                                  </p:stCondLst>
                                  <p:childTnLst>
                                    <p:animEffect transition="out" filter="blinds(horizontal)">
                                      <p:cBhvr>
                                        <p:cTn id="28" dur="500"/>
                                        <p:tgtEl>
                                          <p:spTgt spid="56"/>
                                        </p:tgtEl>
                                      </p:cBhvr>
                                    </p:animEffect>
                                    <p:set>
                                      <p:cBhvr>
                                        <p:cTn id="29" dur="1" fill="hold">
                                          <p:stCondLst>
                                            <p:cond delay="499"/>
                                          </p:stCondLst>
                                        </p:cTn>
                                        <p:tgtEl>
                                          <p:spTgt spid="56"/>
                                        </p:tgtEl>
                                        <p:attrNameLst>
                                          <p:attrName>style.visibility</p:attrName>
                                        </p:attrNameLst>
                                      </p:cBhvr>
                                      <p:to>
                                        <p:strVal val="hidden"/>
                                      </p:to>
                                    </p:set>
                                  </p:childTnLst>
                                </p:cTn>
                              </p:par>
                              <p:par>
                                <p:cTn id="30" presetID="3" presetClass="entr" presetSubtype="10" fill="hold" nodeType="with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blinds(horizontal)">
                                      <p:cBhvr>
                                        <p:cTn id="32" dur="500"/>
                                        <p:tgtEl>
                                          <p:spTgt spid="5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nodeType="clickEffect">
                                  <p:stCondLst>
                                    <p:cond delay="0"/>
                                  </p:stCondLst>
                                  <p:childTnLst>
                                    <p:animEffect transition="out" filter="blinds(horizontal)">
                                      <p:cBhvr>
                                        <p:cTn id="36" dur="500"/>
                                        <p:tgtEl>
                                          <p:spTgt spid="59"/>
                                        </p:tgtEl>
                                      </p:cBhvr>
                                    </p:animEffect>
                                    <p:set>
                                      <p:cBhvr>
                                        <p:cTn id="37" dur="1" fill="hold">
                                          <p:stCondLst>
                                            <p:cond delay="499"/>
                                          </p:stCondLst>
                                        </p:cTn>
                                        <p:tgtEl>
                                          <p:spTgt spid="59"/>
                                        </p:tgtEl>
                                        <p:attrNameLst>
                                          <p:attrName>style.visibility</p:attrName>
                                        </p:attrNameLst>
                                      </p:cBhvr>
                                      <p:to>
                                        <p:strVal val="hidden"/>
                                      </p:to>
                                    </p:set>
                                  </p:childTnLst>
                                </p:cTn>
                              </p:par>
                              <p:par>
                                <p:cTn id="38" presetID="3" presetClass="entr" presetSubtype="10" fill="hold" nodeType="with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blinds(horizontal)">
                                      <p:cBhvr>
                                        <p:cTn id="40" dur="500"/>
                                        <p:tgtEl>
                                          <p:spTgt spid="6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nodeType="clickEffect">
                                  <p:stCondLst>
                                    <p:cond delay="0"/>
                                  </p:stCondLst>
                                  <p:childTnLst>
                                    <p:animEffect transition="out" filter="blinds(horizontal)">
                                      <p:cBhvr>
                                        <p:cTn id="44" dur="500"/>
                                        <p:tgtEl>
                                          <p:spTgt spid="64"/>
                                        </p:tgtEl>
                                      </p:cBhvr>
                                    </p:animEffect>
                                    <p:set>
                                      <p:cBhvr>
                                        <p:cTn id="45" dur="1" fill="hold">
                                          <p:stCondLst>
                                            <p:cond delay="499"/>
                                          </p:stCondLst>
                                        </p:cTn>
                                        <p:tgtEl>
                                          <p:spTgt spid="64"/>
                                        </p:tgtEl>
                                        <p:attrNameLst>
                                          <p:attrName>style.visibility</p:attrName>
                                        </p:attrNameLst>
                                      </p:cBhvr>
                                      <p:to>
                                        <p:strVal val="hidden"/>
                                      </p:to>
                                    </p:set>
                                  </p:childTnLst>
                                </p:cTn>
                              </p:par>
                              <p:par>
                                <p:cTn id="46" presetID="3" presetClass="exit" presetSubtype="10" fill="hold" nodeType="withEffect">
                                  <p:stCondLst>
                                    <p:cond delay="0"/>
                                  </p:stCondLst>
                                  <p:childTnLst>
                                    <p:animEffect transition="out" filter="blinds(horizontal)">
                                      <p:cBhvr>
                                        <p:cTn id="47" dur="500"/>
                                        <p:tgtEl>
                                          <p:spTgt spid="3"/>
                                        </p:tgtEl>
                                      </p:cBhvr>
                                    </p:animEffect>
                                    <p:set>
                                      <p:cBhvr>
                                        <p:cTn id="48" dur="1" fill="hold">
                                          <p:stCondLst>
                                            <p:cond delay="499"/>
                                          </p:stCondLst>
                                        </p:cTn>
                                        <p:tgtEl>
                                          <p:spTgt spid="3"/>
                                        </p:tgtEl>
                                        <p:attrNameLst>
                                          <p:attrName>style.visibility</p:attrName>
                                        </p:attrNameLst>
                                      </p:cBhvr>
                                      <p:to>
                                        <p:strVal val="hidden"/>
                                      </p:to>
                                    </p:set>
                                  </p:childTnLst>
                                </p:cTn>
                              </p:par>
                              <p:par>
                                <p:cTn id="49" presetID="3" presetClass="exit" presetSubtype="10" fill="hold" nodeType="withEffect">
                                  <p:stCondLst>
                                    <p:cond delay="0"/>
                                  </p:stCondLst>
                                  <p:childTnLst>
                                    <p:animEffect transition="out" filter="blinds(horizontal)">
                                      <p:cBhvr>
                                        <p:cTn id="50" dur="500"/>
                                        <p:tgtEl>
                                          <p:spTgt spid="42"/>
                                        </p:tgtEl>
                                      </p:cBhvr>
                                    </p:animEffect>
                                    <p:set>
                                      <p:cBhvr>
                                        <p:cTn id="51" dur="1" fill="hold">
                                          <p:stCondLst>
                                            <p:cond delay="499"/>
                                          </p:stCondLst>
                                        </p:cTn>
                                        <p:tgtEl>
                                          <p:spTgt spid="42"/>
                                        </p:tgtEl>
                                        <p:attrNameLst>
                                          <p:attrName>style.visibility</p:attrName>
                                        </p:attrNameLst>
                                      </p:cBhvr>
                                      <p:to>
                                        <p:strVal val="hidden"/>
                                      </p:to>
                                    </p:set>
                                  </p:childTnLst>
                                </p:cTn>
                              </p:par>
                              <p:par>
                                <p:cTn id="52" presetID="3" presetClass="exit" presetSubtype="10" fill="hold" nodeType="withEffect">
                                  <p:stCondLst>
                                    <p:cond delay="0"/>
                                  </p:stCondLst>
                                  <p:childTnLst>
                                    <p:animEffect transition="out" filter="blinds(horizontal)">
                                      <p:cBhvr>
                                        <p:cTn id="53" dur="500"/>
                                        <p:tgtEl>
                                          <p:spTgt spid="36"/>
                                        </p:tgtEl>
                                      </p:cBhvr>
                                    </p:animEffect>
                                    <p:set>
                                      <p:cBhvr>
                                        <p:cTn id="54" dur="1" fill="hold">
                                          <p:stCondLst>
                                            <p:cond delay="499"/>
                                          </p:stCondLst>
                                        </p:cTn>
                                        <p:tgtEl>
                                          <p:spTgt spid="36"/>
                                        </p:tgtEl>
                                        <p:attrNameLst>
                                          <p:attrName>style.visibility</p:attrName>
                                        </p:attrNameLst>
                                      </p:cBhvr>
                                      <p:to>
                                        <p:strVal val="hidden"/>
                                      </p:to>
                                    </p:set>
                                  </p:childTnLst>
                                </p:cTn>
                              </p:par>
                              <p:par>
                                <p:cTn id="55" presetID="3" presetClass="entr" presetSubtype="1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blinds(horizontal)">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4"/>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57"/>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52"/>
                                        </p:tgtEl>
                                        <p:attrNameLst>
                                          <p:attrName>style.visibility</p:attrName>
                                        </p:attrNameLst>
                                      </p:cBhvr>
                                      <p:to>
                                        <p:strVal val="visible"/>
                                      </p:to>
                                    </p:set>
                                  </p:childTnLst>
                                </p:cTn>
                              </p:par>
                              <p:par>
                                <p:cTn id="66" presetID="3" presetClass="entr" presetSubtype="10" fill="hold" nodeType="with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blinds(horizontal)">
                                      <p:cBhvr>
                                        <p:cTn id="68" dur="500"/>
                                        <p:tgtEl>
                                          <p:spTgt spid="71"/>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71"/>
                                        </p:tgtEl>
                                        <p:attrNameLst>
                                          <p:attrName>style.visibility</p:attrName>
                                        </p:attrNameLst>
                                      </p:cBhvr>
                                      <p:to>
                                        <p:strVal val="hidden"/>
                                      </p:to>
                                    </p:set>
                                  </p:childTnLst>
                                </p:cTn>
                              </p:par>
                              <p:par>
                                <p:cTn id="73" presetID="3" presetClass="entr" presetSubtype="10" fill="hold" nodeType="withEffect">
                                  <p:stCondLst>
                                    <p:cond delay="0"/>
                                  </p:stCondLst>
                                  <p:childTnLst>
                                    <p:set>
                                      <p:cBhvr>
                                        <p:cTn id="74" dur="1" fill="hold">
                                          <p:stCondLst>
                                            <p:cond delay="0"/>
                                          </p:stCondLst>
                                        </p:cTn>
                                        <p:tgtEl>
                                          <p:spTgt spid="77"/>
                                        </p:tgtEl>
                                        <p:attrNameLst>
                                          <p:attrName>style.visibility</p:attrName>
                                        </p:attrNameLst>
                                      </p:cBhvr>
                                      <p:to>
                                        <p:strVal val="visible"/>
                                      </p:to>
                                    </p:set>
                                    <p:animEffect transition="in" filter="blinds(horizontal)">
                                      <p:cBhvr>
                                        <p:cTn id="75" dur="500"/>
                                        <p:tgtEl>
                                          <p:spTgt spid="77"/>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nodeType="clickEffect">
                                  <p:stCondLst>
                                    <p:cond delay="0"/>
                                  </p:stCondLst>
                                  <p:childTnLst>
                                    <p:set>
                                      <p:cBhvr>
                                        <p:cTn id="79" dur="1" fill="hold">
                                          <p:stCondLst>
                                            <p:cond delay="0"/>
                                          </p:stCondLst>
                                        </p:cTn>
                                        <p:tgtEl>
                                          <p:spTgt spid="77"/>
                                        </p:tgtEl>
                                        <p:attrNameLst>
                                          <p:attrName>style.visibility</p:attrName>
                                        </p:attrNameLst>
                                      </p:cBhvr>
                                      <p:to>
                                        <p:strVal val="hidden"/>
                                      </p:to>
                                    </p:set>
                                  </p:childTnLst>
                                </p:cTn>
                              </p:par>
                              <p:par>
                                <p:cTn id="80" presetID="3" presetClass="entr" presetSubtype="10" fill="hold" nodeType="withEffect">
                                  <p:stCondLst>
                                    <p:cond delay="0"/>
                                  </p:stCondLst>
                                  <p:childTnLst>
                                    <p:set>
                                      <p:cBhvr>
                                        <p:cTn id="81" dur="1" fill="hold">
                                          <p:stCondLst>
                                            <p:cond delay="0"/>
                                          </p:stCondLst>
                                        </p:cTn>
                                        <p:tgtEl>
                                          <p:spTgt spid="82"/>
                                        </p:tgtEl>
                                        <p:attrNameLst>
                                          <p:attrName>style.visibility</p:attrName>
                                        </p:attrNameLst>
                                      </p:cBhvr>
                                      <p:to>
                                        <p:strVal val="visible"/>
                                      </p:to>
                                    </p:set>
                                    <p:animEffect transition="in" filter="blinds(horizontal)">
                                      <p:cBhvr>
                                        <p:cTn id="82" dur="500"/>
                                        <p:tgtEl>
                                          <p:spTgt spid="82"/>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44"/>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52"/>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57"/>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2"/>
                                        </p:tgtEl>
                                        <p:attrNameLst>
                                          <p:attrName>style.visibility</p:attrName>
                                        </p:attrNameLst>
                                      </p:cBhvr>
                                      <p:to>
                                        <p:strVal val="hidden"/>
                                      </p:to>
                                    </p:set>
                                  </p:childTnLst>
                                </p:cTn>
                              </p:par>
                              <p:par>
                                <p:cTn id="93" presetID="1" presetClass="entr" presetSubtype="0" fill="hold" grpId="0" nodeType="withEffect">
                                  <p:stCondLst>
                                    <p:cond delay="0"/>
                                  </p:stCondLst>
                                  <p:childTnLst>
                                    <p:set>
                                      <p:cBhvr>
                                        <p:cTn id="94" dur="1" fill="hold">
                                          <p:stCondLst>
                                            <p:cond delay="0"/>
                                          </p:stCondLst>
                                        </p:cTn>
                                        <p:tgtEl>
                                          <p:spTgt spid="7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4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5"/>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0"/>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4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3"/>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8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9" grpId="0"/>
      <p:bldP spid="55" grpId="0"/>
      <p:bldP spid="43" grpId="0"/>
      <p:bldP spid="53" grpId="0"/>
      <p:bldP spid="70" grpId="0"/>
      <p:bldP spid="76" grpId="0"/>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611560" y="44624"/>
            <a:ext cx="7560840" cy="720080"/>
          </a:xfrm>
          <a:prstGeom prst="rect">
            <a:avLst/>
          </a:prstGeom>
        </p:spPr>
        <p:txBody>
          <a:bodyPr/>
          <a:lstStyle/>
          <a:p>
            <a:pPr algn="ctr">
              <a:defRPr/>
            </a:pPr>
            <a:r>
              <a:rPr lang="en-US" sz="4000" kern="0" dirty="0" smtClean="0">
                <a:solidFill>
                  <a:srgbClr val="009900"/>
                </a:solidFill>
                <a:latin typeface="Calibri" pitchFamily="34" charset="0"/>
                <a:ea typeface="+mj-ea"/>
                <a:cs typeface="+mj-cs"/>
              </a:rPr>
              <a:t>DO Service is Practical</a:t>
            </a:r>
            <a:endParaRPr lang="en-US" sz="4000" kern="0" dirty="0">
              <a:solidFill>
                <a:srgbClr val="009900"/>
              </a:solidFill>
              <a:latin typeface="Calibri" pitchFamily="34" charset="0"/>
              <a:ea typeface="+mj-ea"/>
              <a:cs typeface="+mj-cs"/>
            </a:endParaRPr>
          </a:p>
        </p:txBody>
      </p:sp>
      <p:sp>
        <p:nvSpPr>
          <p:cNvPr id="2050" name="AutoShape 2"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ndParaRPr>
          </a:p>
        </p:txBody>
      </p:sp>
      <p:sp>
        <p:nvSpPr>
          <p:cNvPr id="2052" name="AutoShape 4"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ndParaRPr>
          </a:p>
        </p:txBody>
      </p:sp>
      <p:sp>
        <p:nvSpPr>
          <p:cNvPr id="2054" name="AutoShape 6"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ndParaRPr>
          </a:p>
        </p:txBody>
      </p:sp>
      <p:sp>
        <p:nvSpPr>
          <p:cNvPr id="32" name="Text Box 7"/>
          <p:cNvSpPr txBox="1">
            <a:spLocks noChangeArrowheads="1"/>
          </p:cNvSpPr>
          <p:nvPr/>
        </p:nvSpPr>
        <p:spPr bwMode="auto">
          <a:xfrm>
            <a:off x="251520" y="1127646"/>
            <a:ext cx="2444080" cy="1015663"/>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sym typeface="Symbol"/>
              </a:rPr>
              <a:t>m = transfer $x from my account to account #y</a:t>
            </a:r>
            <a:endParaRPr lang="en-US" sz="2000" baseline="-25000" dirty="0" smtClean="0">
              <a:solidFill>
                <a:srgbClr val="0000FF"/>
              </a:solidFill>
              <a:latin typeface="Calibri" pitchFamily="34" charset="0"/>
            </a:endParaRPr>
          </a:p>
        </p:txBody>
      </p:sp>
      <p:pic>
        <p:nvPicPr>
          <p:cNvPr id="39" name="Picture 38" descr="download.jpg"/>
          <p:cNvPicPr>
            <a:picLocks noChangeAspect="1"/>
          </p:cNvPicPr>
          <p:nvPr/>
        </p:nvPicPr>
        <p:blipFill>
          <a:blip r:embed="rId3" cstate="print"/>
          <a:stretch>
            <a:fillRect/>
          </a:stretch>
        </p:blipFill>
        <p:spPr>
          <a:xfrm>
            <a:off x="467544" y="2276872"/>
            <a:ext cx="717997" cy="1106747"/>
          </a:xfrm>
          <a:prstGeom prst="rect">
            <a:avLst/>
          </a:prstGeom>
        </p:spPr>
      </p:pic>
      <p:sp>
        <p:nvSpPr>
          <p:cNvPr id="40" name="Text Box 7"/>
          <p:cNvSpPr txBox="1">
            <a:spLocks noChangeArrowheads="1"/>
          </p:cNvSpPr>
          <p:nvPr/>
        </p:nvSpPr>
        <p:spPr bwMode="auto">
          <a:xfrm>
            <a:off x="35496" y="3573016"/>
            <a:ext cx="1944216"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sym typeface="Symbol"/>
              </a:rPr>
              <a:t>Bank customer </a:t>
            </a:r>
            <a:endParaRPr lang="en-US" sz="2000" baseline="-25000" dirty="0" smtClean="0">
              <a:solidFill>
                <a:srgbClr val="0000FF"/>
              </a:solidFill>
              <a:latin typeface="Calibri" pitchFamily="34" charset="0"/>
            </a:endParaRPr>
          </a:p>
        </p:txBody>
      </p:sp>
      <p:grpSp>
        <p:nvGrpSpPr>
          <p:cNvPr id="41" name="Group 27"/>
          <p:cNvGrpSpPr/>
          <p:nvPr/>
        </p:nvGrpSpPr>
        <p:grpSpPr>
          <a:xfrm>
            <a:off x="2339752" y="2636912"/>
            <a:ext cx="711696" cy="400110"/>
            <a:chOff x="2771800" y="2636912"/>
            <a:chExt cx="711696" cy="400110"/>
          </a:xfrm>
        </p:grpSpPr>
        <p:sp>
          <p:nvSpPr>
            <p:cNvPr id="42" name="Rectangle 41"/>
            <p:cNvSpPr/>
            <p:nvPr/>
          </p:nvSpPr>
          <p:spPr>
            <a:xfrm>
              <a:off x="2771800" y="2636912"/>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ndParaRPr>
            </a:p>
          </p:txBody>
        </p:sp>
        <p:sp>
          <p:nvSpPr>
            <p:cNvPr id="43" name="Text Box 7"/>
            <p:cNvSpPr txBox="1">
              <a:spLocks noChangeArrowheads="1"/>
            </p:cNvSpPr>
            <p:nvPr/>
          </p:nvSpPr>
          <p:spPr bwMode="auto">
            <a:xfrm>
              <a:off x="2771800" y="2636912"/>
              <a:ext cx="711696"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sym typeface="Symbol"/>
                </a:rPr>
                <a:t>Enc</a:t>
              </a:r>
              <a:endParaRPr lang="en-US" sz="2000" baseline="-25000" dirty="0" smtClean="0">
                <a:solidFill>
                  <a:srgbClr val="0000FF"/>
                </a:solidFill>
                <a:latin typeface="Calibri" pitchFamily="34" charset="0"/>
              </a:endParaRPr>
            </a:p>
          </p:txBody>
        </p:sp>
      </p:grpSp>
      <p:cxnSp>
        <p:nvCxnSpPr>
          <p:cNvPr id="44" name="Straight Arrow Connector 43"/>
          <p:cNvCxnSpPr/>
          <p:nvPr/>
        </p:nvCxnSpPr>
        <p:spPr>
          <a:xfrm>
            <a:off x="1259632" y="2852936"/>
            <a:ext cx="1008112"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 Box 7"/>
          <p:cNvSpPr txBox="1">
            <a:spLocks noChangeArrowheads="1"/>
          </p:cNvSpPr>
          <p:nvPr/>
        </p:nvSpPr>
        <p:spPr bwMode="auto">
          <a:xfrm>
            <a:off x="1628056" y="2492896"/>
            <a:ext cx="351656"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sym typeface="Symbol"/>
              </a:rPr>
              <a:t>m</a:t>
            </a:r>
            <a:endParaRPr lang="en-US" sz="2000" baseline="-25000" dirty="0" smtClean="0">
              <a:solidFill>
                <a:srgbClr val="0000FF"/>
              </a:solidFill>
              <a:latin typeface="Calibri" pitchFamily="34" charset="0"/>
            </a:endParaRPr>
          </a:p>
        </p:txBody>
      </p:sp>
      <p:cxnSp>
        <p:nvCxnSpPr>
          <p:cNvPr id="46" name="Straight Arrow Connector 45"/>
          <p:cNvCxnSpPr/>
          <p:nvPr/>
        </p:nvCxnSpPr>
        <p:spPr>
          <a:xfrm>
            <a:off x="2915816" y="2852936"/>
            <a:ext cx="108012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 Box 7"/>
          <p:cNvSpPr txBox="1">
            <a:spLocks noChangeArrowheads="1"/>
          </p:cNvSpPr>
          <p:nvPr/>
        </p:nvSpPr>
        <p:spPr bwMode="auto">
          <a:xfrm>
            <a:off x="3068216" y="2492896"/>
            <a:ext cx="351656"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sym typeface="Symbol"/>
              </a:rPr>
              <a:t>c</a:t>
            </a:r>
            <a:endParaRPr lang="en-US" sz="2000" baseline="-25000" dirty="0" smtClean="0">
              <a:solidFill>
                <a:srgbClr val="0000FF"/>
              </a:solidFill>
              <a:latin typeface="Calibri" pitchFamily="34" charset="0"/>
            </a:endParaRPr>
          </a:p>
        </p:txBody>
      </p:sp>
      <p:pic>
        <p:nvPicPr>
          <p:cNvPr id="52" name="Picture 51" descr="download.jpg"/>
          <p:cNvPicPr>
            <a:picLocks noChangeAspect="1"/>
          </p:cNvPicPr>
          <p:nvPr/>
        </p:nvPicPr>
        <p:blipFill>
          <a:blip r:embed="rId4" cstate="print"/>
          <a:stretch>
            <a:fillRect/>
          </a:stretch>
        </p:blipFill>
        <p:spPr>
          <a:xfrm>
            <a:off x="7884368" y="2204864"/>
            <a:ext cx="1152128" cy="1080119"/>
          </a:xfrm>
          <a:prstGeom prst="rect">
            <a:avLst/>
          </a:prstGeom>
        </p:spPr>
      </p:pic>
      <p:sp>
        <p:nvSpPr>
          <p:cNvPr id="53" name="Text Box 7"/>
          <p:cNvSpPr txBox="1">
            <a:spLocks noChangeArrowheads="1"/>
          </p:cNvSpPr>
          <p:nvPr/>
        </p:nvSpPr>
        <p:spPr bwMode="auto">
          <a:xfrm>
            <a:off x="7884368" y="3356992"/>
            <a:ext cx="104360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sym typeface="Symbol"/>
              </a:rPr>
              <a:t>Bank</a:t>
            </a:r>
            <a:endParaRPr lang="en-US" sz="2000" baseline="-25000" dirty="0" smtClean="0">
              <a:solidFill>
                <a:srgbClr val="0000FF"/>
              </a:solidFill>
              <a:latin typeface="Calibri" pitchFamily="34" charset="0"/>
            </a:endParaRPr>
          </a:p>
        </p:txBody>
      </p:sp>
      <p:sp>
        <p:nvSpPr>
          <p:cNvPr id="2" name="日期占位符 1"/>
          <p:cNvSpPr>
            <a:spLocks noGrp="1"/>
          </p:cNvSpPr>
          <p:nvPr>
            <p:ph type="dt" sz="half" idx="10"/>
          </p:nvPr>
        </p:nvSpPr>
        <p:spPr/>
        <p:txBody>
          <a:bodyPr/>
          <a:lstStyle/>
          <a:p>
            <a:pPr>
              <a:defRPr/>
            </a:pPr>
            <a:r>
              <a:rPr lang="en-US" altLang="zh-CN" smtClean="0"/>
              <a:t>Thur, 11/10/2018</a:t>
            </a:r>
            <a:endParaRPr lang="en-US" dirty="0"/>
          </a:p>
        </p:txBody>
      </p:sp>
      <p:sp>
        <p:nvSpPr>
          <p:cNvPr id="3" name="页脚占位符 2"/>
          <p:cNvSpPr>
            <a:spLocks noGrp="1"/>
          </p:cNvSpPr>
          <p:nvPr>
            <p:ph type="ftr" sz="quarter" idx="11"/>
          </p:nvPr>
        </p:nvSpPr>
        <p:spPr/>
        <p:txBody>
          <a:bodyPr/>
          <a:lstStyle/>
          <a:p>
            <a:pPr>
              <a:defRPr/>
            </a:pPr>
            <a:r>
              <a:rPr lang="en-US" smtClean="0"/>
              <a:t>S8101034Q-Modern Cryptography-Lect9</a:t>
            </a:r>
            <a:endParaRPr lang="en-US" dirty="0"/>
          </a:p>
        </p:txBody>
      </p:sp>
      <p:sp>
        <p:nvSpPr>
          <p:cNvPr id="4" name="灯片编号占位符 3"/>
          <p:cNvSpPr>
            <a:spLocks noGrp="1"/>
          </p:cNvSpPr>
          <p:nvPr>
            <p:ph type="sldNum" sz="quarter" idx="12"/>
          </p:nvPr>
        </p:nvSpPr>
        <p:spPr/>
        <p:txBody>
          <a:bodyPr/>
          <a:lstStyle/>
          <a:p>
            <a:pPr>
              <a:defRPr/>
            </a:pPr>
            <a:fld id="{A210B1BB-E12E-441C-BC6A-ECF78AA782CB}" type="slidenum">
              <a:rPr lang="en-US" smtClean="0"/>
              <a:pPr>
                <a:defRPr/>
              </a:pPr>
              <a:t>6</a:t>
            </a:fld>
            <a:endParaRPr lang="en-US" dirty="0"/>
          </a:p>
        </p:txBody>
      </p:sp>
    </p:spTree>
    <p:extLst>
      <p:ext uri="{BB962C8B-B14F-4D97-AF65-F5344CB8AC3E}">
        <p14:creationId xmlns:p14="http://schemas.microsoft.com/office/powerpoint/2010/main" val="203989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blinds(horizontal)">
                                      <p:cBhvr>
                                        <p:cTn id="10" dur="500"/>
                                        <p:tgtEl>
                                          <p:spTgt spid="45"/>
                                        </p:tgtEl>
                                      </p:cBhvr>
                                    </p:animEffect>
                                  </p:childTnLst>
                                </p:cTn>
                              </p:par>
                              <p:par>
                                <p:cTn id="11" presetID="3" presetClass="entr" presetSubtype="1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linds(horizontal)">
                                      <p:cBhvr>
                                        <p:cTn id="13" dur="500"/>
                                        <p:tgtEl>
                                          <p:spTgt spid="4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blinds(horizontal)">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blinds(horizontal)">
                                      <p:cBhvr>
                                        <p:cTn id="21" dur="500"/>
                                        <p:tgtEl>
                                          <p:spTgt spid="47"/>
                                        </p:tgtEl>
                                      </p:cBhvr>
                                    </p:animEffect>
                                  </p:childTnLst>
                                </p:cTn>
                              </p:par>
                              <p:par>
                                <p:cTn id="22" presetID="3" presetClass="entr" presetSubtype="10" fill="hold"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blinds(horizontal)">
                                      <p:cBhvr>
                                        <p:cTn id="2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5" grpId="0"/>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7"/>
          <p:cNvSpPr txBox="1">
            <a:spLocks noChangeArrowheads="1"/>
          </p:cNvSpPr>
          <p:nvPr/>
        </p:nvSpPr>
        <p:spPr bwMode="auto">
          <a:xfrm>
            <a:off x="6084168" y="2492896"/>
            <a:ext cx="488096"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c’</a:t>
            </a:r>
            <a:endParaRPr lang="en-US" sz="2000" baseline="-25000" dirty="0" smtClean="0">
              <a:solidFill>
                <a:srgbClr val="0000FF"/>
              </a:solidFill>
              <a:latin typeface="Calibri" pitchFamily="34" charset="0"/>
              <a:ea typeface="Chalkboard" charset="0"/>
              <a:cs typeface="Chalkboard" charset="0"/>
            </a:endParaRPr>
          </a:p>
        </p:txBody>
      </p:sp>
      <p:grpSp>
        <p:nvGrpSpPr>
          <p:cNvPr id="40" name="Group 27"/>
          <p:cNvGrpSpPr/>
          <p:nvPr/>
        </p:nvGrpSpPr>
        <p:grpSpPr>
          <a:xfrm>
            <a:off x="6516216" y="2636912"/>
            <a:ext cx="711696" cy="400110"/>
            <a:chOff x="2771800" y="2636912"/>
            <a:chExt cx="711696" cy="400110"/>
          </a:xfrm>
        </p:grpSpPr>
        <p:sp>
          <p:nvSpPr>
            <p:cNvPr id="41" name="Rectangle 40"/>
            <p:cNvSpPr/>
            <p:nvPr/>
          </p:nvSpPr>
          <p:spPr>
            <a:xfrm>
              <a:off x="2771800" y="2636912"/>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42" name="Text Box 7"/>
            <p:cNvSpPr txBox="1">
              <a:spLocks noChangeArrowheads="1"/>
            </p:cNvSpPr>
            <p:nvPr/>
          </p:nvSpPr>
          <p:spPr bwMode="auto">
            <a:xfrm>
              <a:off x="2771800" y="2636912"/>
              <a:ext cx="711696"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Dec</a:t>
              </a:r>
              <a:endParaRPr lang="en-US" sz="2000" baseline="-25000" dirty="0" smtClean="0">
                <a:solidFill>
                  <a:srgbClr val="0000FF"/>
                </a:solidFill>
                <a:latin typeface="Calibri" pitchFamily="34" charset="0"/>
                <a:ea typeface="Chalkboard" charset="0"/>
                <a:cs typeface="Chalkboard" charset="0"/>
              </a:endParaRPr>
            </a:p>
          </p:txBody>
        </p:sp>
      </p:grpSp>
      <p:sp>
        <p:nvSpPr>
          <p:cNvPr id="45" name="Text Box 7"/>
          <p:cNvSpPr txBox="1">
            <a:spLocks noChangeArrowheads="1"/>
          </p:cNvSpPr>
          <p:nvPr/>
        </p:nvSpPr>
        <p:spPr bwMode="auto">
          <a:xfrm>
            <a:off x="7316688" y="2492896"/>
            <a:ext cx="495672"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m’</a:t>
            </a:r>
            <a:endParaRPr lang="en-US" sz="2000" baseline="-25000" dirty="0" smtClean="0">
              <a:solidFill>
                <a:srgbClr val="0000FF"/>
              </a:solidFill>
              <a:latin typeface="Calibri" pitchFamily="34" charset="0"/>
              <a:ea typeface="Chalkboard" charset="0"/>
              <a:cs typeface="Chalkboard" charset="0"/>
            </a:endParaRPr>
          </a:p>
        </p:txBody>
      </p:sp>
      <p:pic>
        <p:nvPicPr>
          <p:cNvPr id="22" name="Picture 21" descr="download.jpg"/>
          <p:cNvPicPr>
            <a:picLocks noChangeAspect="1"/>
          </p:cNvPicPr>
          <p:nvPr/>
        </p:nvPicPr>
        <p:blipFill>
          <a:blip r:embed="rId3" cstate="print"/>
          <a:stretch>
            <a:fillRect/>
          </a:stretch>
        </p:blipFill>
        <p:spPr>
          <a:xfrm>
            <a:off x="7884368" y="2204864"/>
            <a:ext cx="1152128" cy="1080119"/>
          </a:xfrm>
          <a:prstGeom prst="rect">
            <a:avLst/>
          </a:prstGeom>
        </p:spPr>
      </p:pic>
      <p:sp>
        <p:nvSpPr>
          <p:cNvPr id="53" name="Down Arrow 52"/>
          <p:cNvSpPr/>
          <p:nvPr/>
        </p:nvSpPr>
        <p:spPr>
          <a:xfrm>
            <a:off x="4860032" y="1890773"/>
            <a:ext cx="504056" cy="10341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3" name="Cloud Callout 2"/>
          <p:cNvSpPr/>
          <p:nvPr/>
        </p:nvSpPr>
        <p:spPr>
          <a:xfrm>
            <a:off x="3671392" y="2143116"/>
            <a:ext cx="5472608" cy="792088"/>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alibri" pitchFamily="34" charset="0"/>
              <a:ea typeface="Chalkboard" charset="0"/>
              <a:cs typeface="Chalkboard" charset="0"/>
            </a:endParaRPr>
          </a:p>
        </p:txBody>
      </p:sp>
      <p:pic>
        <p:nvPicPr>
          <p:cNvPr id="29" name="Picture 28" descr="download.jpg"/>
          <p:cNvPicPr>
            <a:picLocks noChangeAspect="1"/>
          </p:cNvPicPr>
          <p:nvPr/>
        </p:nvPicPr>
        <p:blipFill>
          <a:blip r:embed="rId4" cstate="print"/>
          <a:stretch>
            <a:fillRect/>
          </a:stretch>
        </p:blipFill>
        <p:spPr>
          <a:xfrm>
            <a:off x="4525830" y="3068960"/>
            <a:ext cx="1126290" cy="908298"/>
          </a:xfrm>
          <a:prstGeom prst="rect">
            <a:avLst/>
          </a:prstGeom>
        </p:spPr>
      </p:pic>
      <p:sp>
        <p:nvSpPr>
          <p:cNvPr id="2052" name="AutoShape 4"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a typeface="Chalkboard" charset="0"/>
              <a:cs typeface="Chalkboard" charset="0"/>
            </a:endParaRPr>
          </a:p>
        </p:txBody>
      </p:sp>
      <p:sp>
        <p:nvSpPr>
          <p:cNvPr id="2054" name="AutoShape 6"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latin typeface="Chalkboard" charset="0"/>
              <a:ea typeface="Chalkboard" charset="0"/>
              <a:cs typeface="Chalkboard" charset="0"/>
            </a:endParaRPr>
          </a:p>
        </p:txBody>
      </p:sp>
      <p:pic>
        <p:nvPicPr>
          <p:cNvPr id="15" name="Picture 14" descr="download.jpg"/>
          <p:cNvPicPr>
            <a:picLocks noChangeAspect="1"/>
          </p:cNvPicPr>
          <p:nvPr/>
        </p:nvPicPr>
        <p:blipFill>
          <a:blip r:embed="rId5" cstate="print"/>
          <a:stretch>
            <a:fillRect/>
          </a:stretch>
        </p:blipFill>
        <p:spPr>
          <a:xfrm>
            <a:off x="467544" y="2276872"/>
            <a:ext cx="717997" cy="1106747"/>
          </a:xfrm>
          <a:prstGeom prst="rect">
            <a:avLst/>
          </a:prstGeom>
        </p:spPr>
      </p:pic>
      <p:sp>
        <p:nvSpPr>
          <p:cNvPr id="21" name="Text Box 7"/>
          <p:cNvSpPr txBox="1">
            <a:spLocks noChangeArrowheads="1"/>
          </p:cNvSpPr>
          <p:nvPr/>
        </p:nvSpPr>
        <p:spPr bwMode="auto">
          <a:xfrm>
            <a:off x="35496" y="3573016"/>
            <a:ext cx="1944216"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Bank customer </a:t>
            </a:r>
            <a:endParaRPr lang="en-US" sz="2000" baseline="-25000" dirty="0" smtClean="0">
              <a:solidFill>
                <a:srgbClr val="0000FF"/>
              </a:solidFill>
              <a:latin typeface="Calibri" pitchFamily="34" charset="0"/>
              <a:ea typeface="Chalkboard" charset="0"/>
              <a:cs typeface="Chalkboard" charset="0"/>
            </a:endParaRPr>
          </a:p>
        </p:txBody>
      </p:sp>
      <p:sp>
        <p:nvSpPr>
          <p:cNvPr id="2056" name="AutoShape 8" descr="data:image/jpeg;base64,/9j/4AAQSkZJRgABAQAAAQABAAD/2wCEAAkGBxQSEhUUEhQWFhUXFhQZFhgUGBQVFBkYFhQXFxYXFRQYHSggGBolHBUVITEhJSorLi4uFx8zODMsNygtLisBCgoKDg0OGxAQGzQkICUtLywsLCwvLCwsLCwsLCwsLCwsLCwsLCwsLCwsLCwsLCwsLCwsLCwsLCwsLCwsLCwsLP/AABEIAN0A5AMBEQACEQEDEQH/xAAcAAABBQEBAQAAAAAAAAAAAAAAAwQFBgcCAQj/xABQEAABAgMDBQkMBwYEBgMAAAABAgMABBEFEiEGMUFRYQcTInGBkaGx0RYjMkJSU2JykrLB0hQkc4KTosIVM0Nj4fA0VKOzCBd0hJTig8Px/8QAGgEAAgMBAQAAAAAAAAAAAAAAAAQBAwUCBv/EADcRAAIBAgIFCwQDAQEAAwEAAAABAgMEESESFDFRcQUTIjJBUmGRodHwIzOBsRVC4cFiJEOCU//aAAwDAQACEQMRAD8A3CIAIACAAgAIACAAgAIACAAgAIACACPn7blmP30wy39o4hHWYlRbIxMsy33X8SzZuJxBmFCor/JQfC9ZWGoHPAljkBS8ncup+QcKytTzayVONvKUpKic5CzUtr4sNYMdzpSgsZIiM4y2GxWPupWc+hJU9vKz4TbqVApPrAFJG0HmjmMHLYS2ltJ2SypknjRqbl1HUHW73s1rEunNbUCkmS6VA4jEbI4JPYACAAgAIACAAgAIACAAgAIACAAgAIACAAgAIACAAgAIACACp5RbokjKVSXN9cH8Nii1V1KVW6k7CaxbCjKRw5pFHc3SrRnVFNnSl0VIvBJeUONZo2g7CDxxfzEIdZ/P2c6cnsK1lcJ9pNbRnbq1CqZcOlTh42mqNoT6RPOcIOdpx6qI0ZPayky8spw4AAaTo/qY5SqV34EylGnxJiVk0ozYnSTn/pD1KjGmstu8VnUctoupFRQ4jbFjSeTOMSMm7L0t+z2GEqtq09KmMwr9kh1k6iTcVvc648wSaJdSELaB1OtlN5PrA01gZ4pVxNZNFvNp7C/S25zNtALs20W1pzp3ta2ag6rilJPLExu6U8n/AMYOjOIqcqLcs/8AxTJebGdS0BQp9szgnjUDHXN0p7Hgc6U1tLJk/uuSb9A+FS6zpVw2q7HU5htUExXO3ktmZ0qiZfpd9LiQpCkqScQpJCkkbCMDFGGBYKRABAAQAEABAAQAEABAAQAEABAAQAEABAAQAVfK7LqVs8XVq3x6lQy3Qr2FZzIHHjqBi2FKU9hzKSRnP0m17cPA7xKnUVNskaar8N87BwcMwhjCnS25v55FfSkTdnZD2bJJvzB+lKSKqLlEy6aZ+BW7T1iqMyvyvFPRp5vcvf2G6dlJrGWS8SvZU7q7hG8WcEtpzBaEgcjSCOmg4tMc0o16jxqZeC/6/YJulFYRz8X/AMRRWrPUtRcfUpa1GqryipSjrWs4kxr0rTtn5e4hUuOyJIBIA1Acgh3JIWxbZHTlqAYIxOvRya4Uq3SWUBinQbzkMpa0VpOJvA5wfgdEL07mcXnmXToxkssialphLgqk8Y0jjEaFOrGaxQnODhtOZuSS5nwOgjP/AFiKtGNTb5kwqShsE7KteYkFcE3m64pNbh2g50K2jpjEvOT1LrbeySNK3u3Hq7NzNVyXy838d6cN4DhNO4qHFpKdoPNGNOV1avN4rzXujSjGhX2LB+THdp2TZ87UzDG8un+MxwTXWoAUV94Kh235Ywynl6r3FqvJ72wz/ZWnck7Rssl+zXy+znIb4RI9OXxC9VU8LUBG1CvSrLPz/wBM+VOcHgWfJHdWYmCGpsCXdrS8a7yo5qXji2disNscVLdrNZkxmntNGBhcsCAAgAIACAAgAIACAAgAIACAAgA8WoAEk0AxJOAAGckwAZNldukuPufRLJClrUSnfUCqla94Bwp/MOGkYcKGqdFJaUyqU3sR7k5ueMy3frRIffPCDNbyATjVxR/eK1k4bFZ4UvOU4UVgtu5bf8RfQtZVMx7lhlw3LJuuHGguMNUrTRe8lO06sBojD/8Ak3r3R9P9NDClb+L+eRktrWxM2grhm60DggVDY+dW09EbVlyfGC6C/wD0zPuLty63kKSkklsYZ9JOf+kbVKjGns2mdOo57TqamUtiqjxDSeIR1UqxgsWRCm5bCCnJ9TmGZOofHXGbVryqcBuFJQGkUloQAdNrKTUGh1iJUmniiGk9pMyVrA4OYHXoPHqh+ldJ5T8xWdBrOJKFAIxxB5obwxRRjgRczZZSQtklKgagA0IOtKtEI1rPFPR8hmncYbfMseT+XZHepwUNab6B/uI0cY5tMebuuTMMXS8vY2aN7/8A08y/2faKkUWyvA41SQUqHUYzKdSpRl0Xg+3/AFD8oQqxzzPbcsOTtOu+gS81TB5A4KjoDg8biOOoxvWXKqb0Z5P0/G4ybixcelHNepW7Nt6esF0S82guyxwRQ1FNcu4aUppbVTkznYlCFVaUdogm45M2CxrWZm2kvMLC0KzEZwdKVA4pUNIOMKSi4vBlqeI+jkkIACAAgAIACAAgAIACADh51KElSiEpSCVEmgAAqSScwgAxjKfKWZtqY+hWeCJevDVim+AcVunxWtSc501zByEFSWlLaUtuTwRbLHsqWsllQbUku07/ADDlBmzgVwSkaE89TGJf8pylLm6Wb8Oz3Y/b2qw0p7DO8qd0RS1FuSqSSQXlCqj9kk+8ebTFFtyY5S062bfZ7+xbVu0lo08lv9iqytlFRK3iVKJqQTUk61q0mPS0bNLDS8jHqXDfV8yVCQBqA5AIewSQttIyYtIlQbYSVrUaCgJqdSUjwjCVe8jFPR8+wYpW7ltLfk3ublffZ8mpGDSVUI+0cTp2Jzazmjy13yu28KXm/wDiNijZpLp+RP8A/Liz/NL/ABXvmhL+Uue96L2GNVpbv2H/AC5s/wA0v8V75oP5S53+i9idVp7v2H/Lmz/NL/Fe+aD+Uue96L2DVae79nn/AC5s/wA0v8V75oP5S573ovYNVpbv2ITm5tJKQQ2Ftr0LDi10O1KyQR/dRHcOVa6ljLBrgl+jmVnTayyM/tSzJmzl3XU3mieCsVLauI+Ir0T0549HZcoqoug+Ke0y7i0aefmOJSaS4KpPGDnHGI2qdWM10TOnCUdp5OSCXBjgdBGf+ojmrRjUWfmTCpKGwaWdaczZ6qoN5snFKqls/Irb1xjXnJ6n11waNK3u3Hq+RoFhZQszQ4Burpi2rwhrI8obR0R5u4tKlHbs3mzSuIVdm3cWhqcbdaMvOI31hWGNbydRSRjhrGI0Q1Z8oSpNKTy9V7ooubONRYx2/spk7JTVgPiYllb9JuEZ/BUNCHaYJXTwVjPzpj08JwuImNKMqbwNeybt5meYS8wqoOCkml5CtKVjQR05xC04OLwZYniiVjgkIACAAgAIACAAgADABjOXWUbtqzQs6QxbvUWoeC4UnhKURmZR0n7tXKcFTjpyKZScngiSnrXk7Bl/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tNdK2yEjjIrQbYulyXcJY4LzOVd0mWd6aSlBWogJSkqJ0XQKk11UhBQbej2jLaSxIvJ/KdidC94KuBdvBabp4VaGmrA80X3FpUoYafaV060amOiJHK2X+lfRCpQdvXcU0QVFIUBe2gjlwjrUqvNc7hlt8SOfhp6Hae2plQww+3LuX98cuXaJqnhqupqa4YiIpWlSpTdSOxBOtGMlF7Wc2flSw8+5LoKt8bv3ryaJ72oJVwq6zE1LOpCmqj2PDDPeEa8ZScVtQhZ2UcrPqcYQlTiQk37yO9FNaCpOeuiOqlrWt0qjeG7PMiFaFVuKz/RUcpsgVtEvSNSBiWq8NOve1Hwh6Jx480adnypsVTJ7/fcKV7LLGOa3FdkbYB4LvBUMKkECo0KHin+8I9NSu08pefYY9S3wziS5QCNBB5QYb2oW2Mh5yxyk32CUqGIAJBB1oVoMI1rNNdHyGqdzg+l5k5YWW5BDc4DhQBwChH2iR1jm0x5y65M2un5fP0bVve9k/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QvUuG8o+ZMhIA0ADkAh3JC2LbIictepCGAVKJoCATU6kJzqP8AeMJVrtRT0fPsGadu3nIs2TO56pZDs8TjiGgeEftVDN6o59EeZu+VdqpZvf7e/obNGy7+zcaQyhKEhKAEpSKBKQAANQAzRiSk5PF5mgklkhvayu8O/ZOe4Y6pdePFET6rMBbX3gjegeGk77Q1HBpvd7MAc9DHr2vqY6X4/wCmGurs/JoOU1sJbsiXbaXe35ttu9mNxtI32oObEBFPSjHtqDleSlJbHj+XsH61RRoJLty8tpA5Dz30SebTfSpDyUoUUKBSCsBSQSPGSvgnjMN3tN1qDyzTx8vdFFvLQq7do2yvYWu0Zm4CVJVfwwUAhpCiRtAFcNUd2bStoY9q/bZFdN1pYHb1tmbm5JxfhpMuheoqS9W8OMEHjrEKgqNGpFbHi15E85zlSDfh+xlak8tqZnLhoXFvtk6bqnaqA47tOImLaUFOlDHswfoV1JOM5YdpqGQtmol5RBQQougOLWMxJGAGxIw59cYN/WlUrNPLDJI1LanGEFh25lgvQkMFcynyTZnAVfu3qYOJGfYtPjDp2w7a3tSjltju9hetbRqZ7GZxNy8xILuOpqgnA50K2oXoOw80emtL9SWMHit3ajFuLXB4Sye8lJKcQ6KpOOkHOOMRsU6saiyM6dOUHmeT1nIdHCFDoUM47eKIqUY1FmEKrhsI6TnJmQVwDeaJxSa72eTxFbeuMa85PUuuuDNO2vHF9F/g07JXKOVtJlUk/glwYIURfbXoUg6RWhBGY5xiYRtnVtJqEur2P/g3WULiOlHb2r/pH5FWm7Y0+uQmj3lxQuq8UKVg26nUldLqhoI2Gu3UiqkNJbTNi9F4M2qEy4IACAAgAIAKnlrl9LWcLqzvj5FUsoIv45is5m07TjqBgA+fJgvz7y33Ti4oqUo+CNSUjSAKAbBDMKc6uSyXzzKp1I0+I/lm0Nm4yL6/GUcw9ZWj1RDUFGHRgsXv9xaTc1pTyQtMTCGRVxV5Z5zsSNA/vGLJTjSWMnmcRjKplHYM7PkJm0V3WxdbB4SjUNp9ZXjq2DZmzxj3nKCgum/wjRtrRyfR8zTMmslWJIVSL7pFFOq8LaEjxE7Bykx5m5vKlfJ5Ld82mzRt40/F7yevQmXnl+JDAbWgCppxKRUqQsDjKSBHdNpTTe8iSxi0ZRKZMWkGlS4butOKSpYUpmhKaUJUCVAYDNqj0M7y0c+cbxa2ZMyo29fR0cMnwJBzI19b7DK0n6M0kJLgUgVrVxxSU1KhVZuio0CKVf0o05Tj1nnhnwWPZ6lmqzclF9VfGKZR5AlCUKkg4td7hBS0VApUKSTdzEdI1RzbcpKTarYJeCf+k1bPBJ0xzYlkTX7S+kvM3EqBvG82Re3kIOCVE0vAxxXr0dW5qEsWtmT347jqlSqc9pyX63DOcyMdankLl27zG+trwUgXBfBUmhNSBQ0pooIshfwnQam+lg1255bTmVrKNVOKyFZLJN1ybmt/busuh+4uqDRSnQptQANQcK5o5newjShoPFrDFZ7syY20pVJaSyeP+ElkJKTctfYfb71UqbWFIIBrwgAFVorwhhnrrii/nRrYVIPPtWfzIttYVYYxksi334zRw5K4AEJyXQ6godSFoOcKxHHsO2O4TlB6UXgyJRUlg9hnGUORbjBLsqVLQMboxdRxeWOnjjdtOUlJpTyl2Ps/z9GXXsmljHNbiPs23QeC7gfK0co0f3mj0NG7xyn5mNUtsM4k2UgjQQeUEQ7k0LZohZ+wiDfYJSoGoANCDrQrQYRrWia6HkN0rlp4S8xe2crFzbCWp1NX2cGnwAFqQcFNvp06CFDSM2JJWoz5t4MYktJYo2XclyoM5Kb24qrzFEqJzqQf3a9poCknWknTEVoKMsVsYQeKLzFJ2EACE7ONsoU46tKEJFVKWQlIGskwAY1lpuuLdJYswKSDUF8p74r7FBHBHpKFdgzx0k28EQ3hmyhM2WEVdmlVJNTeJUSTiStWdaj/AHWHYW0YLSq+QrKvKT0afmLJeXMYI70yM6syiBoTq/vijvTlV6vRjvOdGNPbnIbzNqoaTvcuBQeNo4xrO0xXO4jBaFLzOo0ZTelUCwWpRSt8npgjH92lD6lK9daUEAbAa7RmjJualw/tRxb7W16Yv9mjRhS/u8FuzNCl8tbObSENu3UJFAlLL4AGwBuMWXJ91J4yWL4r3NFXNFLBP0fsKd3kh58/hTHyRz/G3Pd9Y+5OtUd/o/Y87u5Hz5/Cf+SJ/jrnu+q9w1ujv9H7B3dyPnj+E/8AJB/HXPd9V7hrdHf6P2PO7uR88fwn/kg/jbnu+q9w1ujv9H7Hnd3I+eP4T/yQfx1z3fVe5OtUt/o/Y87upHzx/Cf+SD+OuO76r3I1ujv9H7Hnd1I+eP4T/wAkH8dcd31XuGt0d/o/YO7mS88fwn/kif4647vqvcNbo7/R+x53cSXnj+E/8kH8dcd31XuGt0d/o/Y87t5Lzx/Cf+SI/jrju+q9w1ujv9H7HndvJeeP4T/yRP8AH3Hd9V7hrdHf6P2Du3kvPH8J/wCSD+PuO76r3DW6O/0fsed20l54/hP/ACQfx9x3fVe5Ot0d/o/YO7aS88fwn/kg/j7ju+q9w1ujv9H7HndtJeeP4T/yQfx1x3fVe4a3R3+j9it5Rv2dM1Wh7e3fKDT11R9NNzpGPHD9tG7pdGUcVxWXDMVru3qZp4Pg/YrNn2otk0BCkVzY0401FRzckbVKvKHDcZdSjGfHeWqz59Dwqg46UnwhyatsaVKrGoshCdOUHmE/ZqHhwhjoUPCHaNkRUoxqLMKdWUNhG2NPzVkzAfZooUKVVrva0kglKgMUnAUOg68RGfVozp5PYP06samzabrkXl9K2iLqDvb4FVMuEX8M5QczidoxGkCFy0tkAHzfukT02/aLktNuUQh2jSUghoIVi2sI8ZRSU4kmhJFaR3TjpSSOZy0U2RTs0zKgpaF9zST+pXwEOupToLCGbFVCdbOWSGak1o7NKOOKWxgoji8VPXFLWPTqvgvnYWLLo01+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Ee9zMx5A9tPbBqtXd6oNZp/ENLQsp1gAuAAE0FFA6K6I4qUpw6x3CrGfVJmzMkS60HFOXFKFUpu1FDmvGunZmi+naOUNJvDd/ovUu1Geilx/whGrNcU6WQBfBUCCQPBz4mF1Tk56C2jLqRUdPsHvcxM+QPbT2xZqtXd6or1mnv8AQaWhZTjASXABerSigc2fNxiK6lKUOsdwqxn1STk8knXGg5eSkkVSg1qRoqfFrF0bSco6WJTO7hGWjgRMlZ7jqy2gcMA1BITmNDn01MUQpym8FtL51IxWL2D/ALmJnyB7ae2LdVq7vUq1mnvI+dkFtLCFjhEAgAhWc0GbTFU6coPB7S2E4yWKJKZyemGEb9gLuJuKN9O04c9KxbK3qU1plUbinN6PxjuysogaJewOhYzfeGjjzcUMUbvsn5lVW27YeRYaAjQQRxgj4w5k0KbCs29ZaWaPNKLZChdAJBCtBbUMUkYmM+5oRgtJeQ9QrSk9Fm5bltozszZ6HZpaSVKUG1KQb6m00SFLoQCSoLxpiKGExoqu75k/VDU6gYoIadI8lRq0o8SiU/8AyCADHmHQihAvL0EiqU8Q8ZW04CLIy0dm04kscnsNEyU3OC623Nzq6pdAW20CbykkAhTq84BqOCNGnRGbyldSoRSXWbG7WjGo/BFeyUQETz6KUu78kbLjwFBzdEa/J8sWnvSZm30cI8GTeWLV6VXsKDzLFegmHbpY0mJ2rwqorFk5QhlpLZQVUvYggZ1E/GFaV0oRUcByrbucnJMUnspkuNrRvaheSRWo0jiial2pxccNpELZxkniSuQB7y4P5ledCeyLbHqNeP8AwovesuAhugt4Mq2rHOEn4RxfLJM6sXm0N28rEgAb2rAAeENA4oFepLDA7do29ojaWUqXWlI3si8KVqMMaxzVulODjgdU7ZwkpYk3kKfqx2OK91J+MX2f2/yLXn3PwRu6AOGyfRX1pim960WXWWyQDK9Pmle0OyOtdW4NTe8O69Pmle0OyDXVuDU3vIrKC2RMBICSm7eOJBrUDshe4rqollsL6FHm28zQ5MUbQNSE+6I1YropGVLrMoU7PBqfccIrRahQYeLdjLlU0K7kacKelQUfAkO7BPmle0OyL9dW4p1N7yHt+1fpRRRJTdvDE18KnZC1etzrQxRpc2nizSkJoANQAjXSwyMhvFmcotIMzjrl2ovvCgIGdZx6IyY1VCq5YbzWdNzpKPAle7FPmle0OyGNdW4o1N7xhITP0ifbXSgKgQDjS4ivWmvLFMZc5XT+ZFs4c3Qa+Zl4tNYDLpOYNrJ4rpjSqPCLx3GbBdJYbyo5H5OtzTLxcUpKkqQEKTiQbpJqCaEGqebRHlLy6lQlHD8o9Rb26qxeI3eambPVRYvNE4HEtn1T4itnXD1nfqS6D4pid1ZNdZflHVFWlNS8uzUX1BOOdNcXF/dQkn7sM3FbnGsNhRQpc2nifT0jJoZbQ02LqG0pQgDQlIoBzCFi8QtuzETUu6w54DqFIOsVGBG0GhG0QAYPl7kezIrlJRglbzgJddX4SlOLQ23RIwSkELoBrxJhu3SwciqpuNhtRAQUNp8FtCUgaqDDopHkuVqmlWw3L9mxZxwhjvMPcTvVtPJzXnHP9RvfekkR6LkmeMKb3rDyy/4ZPKMetxxJ+3Wr0u8P5a+gVHVG3WWNOS8DIovCpHiZrLSS3KlCSqmelPiYyIU5T6qNiU4x2sW/Y73mzzp7Y71ep3Tjnqe8sW565++T9mRy3weoQzYvrLgK3y6r4jrL5FWEHU4OlKosvV0EcWT6b4FRZst1SQpKCQcxqnthFUaklikPOrBPBs9csp5IKlIIABJNU5hn0wOhUSxaBVoN4JltyBPeFj+aelCYesuo+Ije9dcBrugj9yftP0RXfdh3Y/2K6myHiAQ2aHanthXmKj7Bp1qaeGJ7+xn/ADZ509sTq9Xu/oOfp7xtNya28FpKag0zY80VzpyhlJYHcJxlsZrDYwHEOqNxbDDZmdpMqdmnggXjvjmApmCjrjHnFzqNI2abUaax3Cf7Hf8ANK/L2wcxV7oc9T3nLMopLzaFpIJW3gdRWBHKhKM0pLtR05JwbW5mqxtmIZOllby1ltJVUlRp6RJjDUZTb0V4m25KCSbFP2Q/5pXNHXMVO6Rz1PeSeRTR+lY+KhdeOoT8TFtovq/gpu5fS/JbMp3bsq8dabvtKCfjD1w8KbEbdY1EcbnbVJUq8p1Z5glP6THiuUpY1UtyPXWKwpt+JaEJQSA4lK0VF9KgFJUmuIIOcUhKlPQmpbhqpHSg4kIbJbsvKJhLNUtLKLqSSQBMJW0U1ONAvHHNhHsY006bkebcsJYG5QuWBABjuVI3/KWWbOIQZcewFv8AxhyGVFlUuui9Wiurq+Mjmw+EeIvJt3En4m7bxwppGNZaje7ZQryt4Ufvd7Pux6HkeeNOD3Nr55mXyhDOS8CxOovJI1gjnFI9S9h56OTxM/yWVQuJ2J6CR8YzrJ4OSNK6WKTLBWNDaJkZkGaPOp9AflXT9UZ9n15IavM4Jkxlqmsqo6loPTT4wxdrGmL2jwqfgjLCc7wjZeHMoxNs/pIsrrpscT5q04PQV1GLKqxg+DOKeU0ebn6u9Oj0x0pHZC1i+i+P/Du9XSXA53QU8Bo+ksc6R2RF8uivnYTYvNi0m53tHqp6hDdPqoqn1mLX46wOSuZTmrjY2daoz7zrxHLbqs0OkaKMwz+yT9ceO13/AHIzrfOvJ8TTq/ZS4FivxoYCZX18O0GxqU30C9GfUzuF+BxZW7L1MLupUdSVHmFY0JPBNmbFYtIoeR4pvh2IHvQhYraaV29hY1O0FdUPPITSzIjIFNXHl+ike0ok9UI2WcpMZvXhGKJXLhykqR5S0DmJV+mLrx/T/JTZr6n4JrIo3JFkAJxClVKQTwlqVnPHHir2eNeR621h9JZks44TnPZzQpjiM4JEZutruvWbMjPvaSTtaW2se+Y9lYy0qXFL9HmrhaNTDxNpBrjFB2ewAY9LcPKpVfFKqckmO2G//o+byr+5dZnFavWV1x4StnVlxf7PQU8oLgZLuvN3JqWcwxbP+m5X9cbvI7wg1uafzyM++WMl4omwqPZnlzPpEXJt1PpODmXUdUZtDKtJcTTqZ0k+BN34fFCNyTN2dWNaXR+YH4Qhb5V2uIzcZ0U+BZMqU1lXdgB5lAw3cr6TFLf7qK5k+53qmpSu34xVaP6YzcLpj+YVVCvVV1GL59VlUdpxufK4Lw2tnoVCljsf4LL3avyK5fDvLf2n6FR3erorj/w5sus+BGSdsNJQgEmoSAcDoERC5pqKTZZOhNybQt+3GvKPsmO9ap7/AEOdXnuIu0JpLzzVw1FUDEEYle3jhStUjUmsPD9l9ODhB4+P6NKrGqZRndhmr7p9fpXGdbfcl+TTrfbiT96HxPAiLJF60QdRV0NkQhHO5+bhueVuW+2l3Zd4/wAtfukQ7WeFOT8BCjHGpFeJT8lxRCz6XUB2wrZ5RY7dbUSU+5RpZ9FXVDNWWEG/Appxxmj3IBvvTqtawPZTX9UL2K6LZ1evpJHO6C7RtpOtSleymn6oL15RQWSzbLxY9n3JdlN5vBpseGmvgiPEV+lUlLHtPXUnhBLB5eAutunjJ5Kn4RTgW4kTuwJrIyCtQeT+VPyx63kp40o8Dz17lUlxNjs9d5ptWtCDzpBiHtORxEEmPWfhlS5tK+mTTDj+x83lS65dJkcNXrK6zHgq33JcWehp9VcDNN2ZircuvUtxPtJCh7hjV5Hec4+AnerJMJCYvNtHykJ57oPbHt4SximeXnHCTXiU60eBPr2qH5mweswj1bn5uHo50CSvRoYipHWMq7PjaV9KCYQjlc/NwzUWNAt9tJrLvD+Wv3SYdrLGnJeDEqOVRPxKbk8vgKHpdYHZC1m+i+I7cLNEotWB4jDb2C6EcgDi8Njf6oRsf7F17/UfZcj6unY6n3Vxbe9RcSqz674FGjMNIIAHNmirzX2jfviO6axkuKOKnVfA1MqjbZiozvJ48NZ2dZjOtM5SNS46qJ29GgKEfkrwp1Z1Bw/mA+MZ9DOu3xGLjKilwLFlK99UdOsU51hMNXD+kxW3X1UVywMGuNSvgPhFdovpjNx1xW2XKMq20HORHVy8KTOaKxmiXyKTSVB8pazzG7+mCzX0iu7f1CJy6N95lvYfzqCfhC1/LBrwRfYxxT8XgaME0FNWEeGe09eth4YAI/deNLPkBtdP5R2x67kn7UeH/Tz199x8TX7KTRloam2xzJEQ9pwOogkx21u9ZUNK0LLf52FNe8IbjnRKn1y8TyaOL9Y9JrHh7qKjXmvFm9ReNOPAou600FSF6g4DzZrjpvI/WIc5KmlXww2plN3F83j4lWsZ/wCrSytSgn32+siPbUX9OD+dqPNVY/Ukvm8hsqhdm0K1pbPMog9Ahe46NZPgX2+dJriOaxoC+BHsKuzrZ9JHSLsITyuEMrOgy8zCaoUNaVDnFIfksU0Z8Xg8SgZPrwV909cIWT2mjcrYTF6HmhVCOQp746PRT0KPbCNn1pF931USmWeMtxLR8R8YvvF9PyKbX7hRIyzSCAB7YorMM/aI6FAxZR+4uJXV6j4GlOqwPEeqNlmQtpnuTx8M7E/GM+y7XwNK57Cavw+KjfIcd9dV6HvKr+mELTryZfd9SKH+UL1ZBJ8vejz0UeqLbh/RKqC+sRtkYNJ5esx1bZUkd1uuxG3XO9ga1DoBMcXb6CXidW66WJZrD4EtLp8qh5wpyLaOVOKF62dSTIe0uHabKc91bGBxHBVfNRGbylPDSfh8/Zocnwx0Vvfz9GmrmQc7bfIFp91QjyGlj2HpdFrtEFrT5NOImnTWIxROe8id2EVRZrAzltZI2r3pI6ax7Hk5aNFcF+jzl08aj4s2ptFABqAHNFIHUBJje7F9XtKRmswokn/t3gtXQ6IboZwaKp7UzQLZTRyozKAI5qfCPH8pw0a7e/Bm1aSxplR3QpW/Z0xh4KUr/DWlf6Y45PxVxFk3ODptGY2U99RUfNuBXsrQ58Y9vSl9B+D/AO4nnKi+svFf4eZcJ4TSh5KxzEEdcF7tTJtNjRyldcYcTxRU0R00qkw2ra2eZcI3GVVPh+xmnnTa+bDQgcY0jNM7ssXXFp1VHsqpGbadGbRpV84pkreh/EWwOMjFUfcHoHoWIRtfuS+dpbdfbRM5Xf4VXrI98D4wxd/af4KLb7iKFGUaYQASGT4+stev1An4RbQ+7EqrfbkaDOKo2s+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RMpYJsYZaD6RlBKMDM0ZcEeqovr/JSPa0lo0W/m48xJ6UzZYULQgAzrdys3fJFDoGLLqSfUcBQoe0WzyQxbSwlgV1FkPcn5/wCk2dKP1qoI3tZ9NvgKPKUE8ojC5botNTXDzzRoWE8cYsb2/L77LPoPjsup9pBEYlCbjVjLc0PzWMWjFsnlX5WZR6F72kK+WPe0c6c4nmq2U4SF8oV75Ky7mng15UY9Iibh6VKMjmgtGrJDWWXVCeIdUM0njBcDmawkxlaqqFJ4+ggwrd5STLqGxo0JK60MaKM1rMoZF2adHpudKqxnUsq7XE0pZ0l+B7eh4XOckzSZWPQX76YRtvvP8/stuftL8E9lQKyrn3OhxMNXK+kxa2+4igxkmoEAElk2PrTXGroQoxdb/dRTcfbZeLTXRlw/y1+6Y1KnUfAzqfXXEpNj+CrjHVCln1WPV9qHU2rgK9U9UMVXhB8CqHWR5ILuyEwfKWE84QPiYSp5UJPxw/RbPOtHgPMs1UQwn1jzJSPjHd4+hFfNhXarpSYg0aJA1AdUORWCRxLN4jCeF55tOspHtKpCVznUSGKWUGy1sOXp5foMpTyqVe6iIZi8a78EKNYUV4sYZCJvzrzmi64eVbgI6Kx5vlWXQ4v/AE3uTo9LgjQowDYJbJhkuTCKnBFVmuzN0kQ7Yw06y8MxW7lo0n4la3Nvr1tTU7nQjfFIP2h3pn/SC49ZV6FNRMGGcmzZoTLQgAYW9ZomZZ5hWZxtSeIkYHkNDyR1F6LTIaxWBlu45OkompBzBxCi4hJzhQIQ6kcSko9oxPKdDnqTw7f3tQW1TQniW+gOePELBZs3ni9hheTbdx19nUlafYUU/GPf2UtLHxR5q7WGD3M5Cr1nbUL/AF9i46WdtwOdlfiM5JXAHL1xfbv6aOauUmJWniBy/wB9EU3mxM7t3my8yDl5ps60IPOkQ9B4xQjNYSaKdagpOL9brQD8YQ2XPzcPLOgmLVh4oDJo0mzxOddfhCNHK4f5Lq32UWPKAVl3fV6iDDdx9qQrQ+4jP4yDUCACVyXH1lGwLP5FD4wxa/dRRcfbZbraV9Xd+zV1Ro1vty4MRor6i4lOsw8E8fwEK2nVY3X2oVnV97VydYi24eFNnNLro7WaSKE+W8eYV+IEKbKC8WWf/c3uQ5y0VVbQ1JPSQPhHd5nKKOLTY2J3oeKhvJC9ONjUpP5Re+EIy6VwkXvKiyYsd+rs47qPQm/ToSItoy6VSRTVXRhEeblgu7+qgIIaTRQqMLx4xnGakeY5Tnhox4m/YwxbZellJzVSecc+cdMZORpZoWtOd+h2XMv1o493lrXVVUkji4Z+5G7yPQx6T7f0v9MnlGrno7v2x7uK2PvMhvpFFPrKx6ieAjkNFK+9GrcSxnhuM+msEaBFBYEABABi2XDarKthqeQDvTxvrA04BEwjjIIWNalHVDlL6lPRKpdGWJoNooF4LQQUOALSRmIUK4c9eWPG8o2/NVnuefubdrU04YbjC3kbzar6ThVx38/fBz1HPHp+SqmlGD3oxr+OGlxI+UcCWJpB0Kw4yaDpSIbg0qdRMpksZwaIhqaKRTDliqnXlBYIulTUnizx6ZKsDTkiKld1MmEKai8UXiwXQqXbpoSEnjTh8I07d400ZtdYVGVjKF4fSVEaLteMJFYQrz0azkuweoRxpYMZ/tA7P75YnXJbkTzCHeT8wBMpUTS9eGyqhh00545oVMa2k+0ivD6eCLRb7oTLuV0poNpOAh+4aVN4iVBN1FgUKsZBqBeGuDECVyYdCZhNdIUBxkYdkMWskqiKbiLcGWfKJ4Jl110i6NpJ/wD2H7lpU2JW6bqIpbE3cFMM8Z9O4dNYJD86Wk8T16cvCmEFS4c1o4EQpaLxHjroLUqgaFOXhtLgp0E88DknCEfm0hJqUm/mQtlY8DMYeKlIPHUqp0iO7uX1eBzbR+nxGH7S2Dnidce4nV/EXsWaAf3xWFEuEcdw0EcUqmNXTfiTUh9PRXgPLIcuycwo51G7ylNP1R3ReFGbOKqxqxSLXubyhEqtehTquOiUpGI1VrjHmeU3jUS3I3bHKHFltlZcuLShOdRAHbGfTg5yUV2js5qEXJkNuhrM7Py1ly54LRShRGhxQq4s67jePGVCPZ21ONGlkeaqzdSeZssnLJabQ2gUQhKUpGpKRQDmELt4ssFogAgAIAK3ugZOfT5NbQA31PDZJ8tINBXQFAlP3ospT0JYnMo4o+eLPtCdcUJduYeTdvBKFOuISgIzpu+LTNSkFSgq1TRaT4kc7zUdLYOJjJqccVfWoKXhwlOEqNM3CIi2NjOKwikuBTK8py24iEvkvMuKN8XATVSlKSeWiTiY6ja1ZPPIJXVKKyzL1IySGm0tpGCRTHOdZO0mNKEFCKijMnNyk5M9nJRDqFIWOCoUNM/GDrglBSWDCM3F4opqsnJtkkMrqk6Uqu+0k5jxRn6vWg2oPI0NZpTWMlmTGTeTu8EuOkKcIoAMQmufE5ydcMW9vodKW0XuLjT6MdhP3RqENYCuJCZRZPCYopBCXAKY+CoaAqmbj2wtXt1UzW0ZoXDp5PYQjWSsw4QHnAEjTeUs09EHDnhdWtWWU3lxxGXdU45xWfkXGVlUNoShAolIoP6nSYfjBRWCM+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P+l0L7+sZFyyDyqLMjNzswvfHUOBpgEJFVrbCgKJA2k7AqKKFnTVXSgsMi+rczcNGTJzcXsBR3y0H6lbpWlsqzkFVXXPvKFOJJ1w/cT/ohWnHtZqkKloQAEABAAQAfOM3hbk39tMQ1afd/AtdfbLHejWMvAL0QGAXoAwPL0SGAXoCcDy9AGAX4gMAvQBgF6AMDy/AGAX4MQwC9BiGB5egJwC9AGAXoAwPL8AYBegA8vQAF6AAvQAN7RxacGtC/dMcVM4s6h1kVjIDJ9y0H0y4Kg0Fb46RW6lNACRovqCQkdgMZdKahFs1px0mfTcpLJaQltCQlCEhKUjMEpFABsoIobxzZ0KxBIQAEAGY7vM861Ky5accbJmKEtrWgkb04aEpINKgRIGXy0vaK0JWmceopIUKzMxWhFRXGGY2k5JNYC8rmEXgxxY1ivtzG+urSokKvG8payVDOSoY8ZMX0LacJ6TKK1eE4YIlbctT6O1fABN4AAmgxqeoGGK9Xm46RTRpc5LArvdi6fBbR+Y9RhPXZvYhrU47z3unmjmaTyIcPxg1qq/6+jDVqW/1R6LdnTma/0nPiYNYrvs9GRzFBbX6nX7SnzmbP4dOsx1ztw+z0Dm7ddvqeiZtE+LTkaHWYNK53fojRtt/7PQbROz8GJ/8Akv4g/wDj/MToM2if4gHK38EwaNzv/RGlb7v2e/Q7QOd5POPgiDm7nvfPINO37vzzOhZ09pmE85+SJ5q473zyI5yh3fnmdCy5vTNc17+kTzNbvkc7S7h1+yZn/Nq5j80TzFbvhz1LuHosZ/TOL5En54lUKnf+eYc/T7nzyOhYrumbd5MPjE8xPvsjn49xHf7GX/mn+cROry77I55dxHQsc/5mY9odkGrvvsOeXdR0myT/AJiY9sfLHSo/+n5kc7/5Qomz6fxnvb/pE81/6Zzzn/lCiZSn8V32gfhHXN+LI0/BCiWyPHXy3eyJ0fE5b8Dt3FJGsEY7RSJaywBbcSqydizjNd6fLdaXt6ddbrStK3QK0qc+sxm6nU8B/WoCFsTc9LpqucfxCqXZh85hpqdsVVaMqe0sp1Y1Nh9SWcatNk4m4jPn8ERSWjiABha1sy8qkKmXm2UqNElxQQCaVoCdNIAMl3bsopWalpdMtMNPKS/eUG1pWQnelipAzCpA5YkCGsdX1dn7Jv3BGzR+2uBk1V03xHd6LCvA8VQ5xXjgwxJWQVicAAuU0xAYHBmE6VDnEGkidF7hMzzYzrR7Se2OdOO8NCW44Nptedb9tPbEc7DevNE83Pczg2uz51v2hEOtTX9l5k81Pus5NssedRziI5+n3kTzNTus5NtsedT0waxS7yJ5ie45NvMedHMrsiNZpbw5ipuOTlAx5wcyuyDWaW8nmKm48OUMv5f5V9kRrNLeGr1Nxz3Ry/ln2VdkGtUt5Or1dx4cpJfyz7KuyI1ulvDVqu487pZfyz7KuyI1ylv9CdWq7vU87ppfyz7KuyDXKW/0ZGrVN3qdDKJg+Mr2F9kTrdL4mGrVPjR2LcaPl/hudkTrMPHyZHMT8PNHQthv0/w3PliVXg9/kznmZeHmhRNpIPl/hu/LHXOx+J+xHNS+NCqZpJ18qVjrEdKaZGgxS9HWJzgVnLYVS2NjnUmEb3+o5adpqUru0ySG0pLMzwUJBolrxUgGnfNkIDpp0o+HEIWK0WlKhXPRQBFeeIAyz/iG/wANK/8AUK/2VxIGbymTbakJUVLqpKSaFNMRXVGhCzhKKbbEp3UlJrAXtgPNoaRL36AXTdFTRIAFTTDTHddTjFKnicUdCTbmRRYnVaXfbCf1CFtG4e/zL9Kgt3kdCyJs51H7zhPUTBq9d9vqHPUl2egdzj5zrRyqWf0xOqVd6837BrNNdnovc6TkorStHICYnUZdrRDu1uFE5J63RyI/9olWP/r0I1vw9RVOSqdLh5EgfGOtSW851t7jsZLN6Vr/ACj4R1qUd7I1uW4UTkyz5SzyjsjpWcPEjWp+B2MnGNSj94/CJ1Smc6zUO02BL+QfaV2xOq0t3qw1ipvOxYjA/hjnV2x1q9Pcc8/U3nYsljzSeuDmKfdDnp7zsWcz5pHsiJ5mn3URzs950JNofw2/ZT2R1zcNyI5yW87DCBmQn2R2ROjHcRpS3nYCdQ5hE4IjFnoVBkB7vkSQeb5EBgeX4AwC/AGAX4CcDy/AGAjMS6HKX0hVM1RWlc8cyhGXWWJ1GUo7GVzKqWQhKLiUprfrQUrgIRuoRjhorAbtpylji8T6fsP/AAzH2LXuCEhozX/iG/w0r/1Cv9lcSBTbOV3pv1E+6I2aXUXBGVU67HF+LMTg8vwYgF+IAL0BOB4VwYoNFiSptIzqSOMiOdOK7SdCW4SVabQ/iI9oRy61Nf2R1zU9wmq2WfODkqYjWKe8nmJ7hJVvMjx+ZKuyOXdU951q89xwcoWdavZPxjnW6ZOrTE1ZSt+Ss8ie2Id5DczrVZCZymR5C/y9sc67HcydVe84VlQnzZ5VAfCI1z/yTq3iJHKv+WPb/wDWI1t9355Bqy7x4MqCczaT94n4RDvJL+p0rVbzsW86czXQsxw75+HmTqi8T0WvMnAMEnUG3SeYRGvt5LD5+SdTXidOT84kFSpZaUjOpTL6UjjUcBHWt1NwatAad0D3kp9lWnNpg1mru9GGr095IBVo/wCTf/8AGmOyOdbqeHz8hq0PECu0NMm9/wCNMdkTrlTwDVoeJwZqeGeUd5ZeYETrk9y+fkNVhvODakyPCl1DjbeT1xOuz3IjVY7xFeUxSaKQAdRUUnpETrr7pzqi3nbeVCT4nsqB+AjtXq7YkO0fYxlb1pJeSm6FC7ereppA1HZFFxWjUSwLaNJwxxPqiw/8Mx9i17ghUvKHu7WU4/JsqaQtxTb4JS2lS1XVNrTW6kE57vPEgZXKyNpkBKJOYoAACZZ4YDDwlJpDCuqiWCKXQg3ix4nJm2l5pV0cYYT7xiHc1d/6JVCG4dM5AW0vO2Ues8wPcUY55+p3ieahuHDe5Ra6vCcaT60w6fdQY5dWb7X5nShFdg7b3F55XhzTI4i8vrAjlye8nBDlrcMdPhzqORlR6S4I5JHzW4W3404v7rSE9ajAA7a3D5QeFMzJ/BA9yACKt/cTKaqkn738t+gPI4kU5CBxxZBw/scvHsKW5YK5BR+n2ctxGtS3m0/dfZUUchqYY5qnJdFnGnJbSyWXOZPLA3yUeYOsreeTzhaj+URRVs5y2PDh/qO4VorasSwyth2G7TenpOpzJcuJV7KyD0Rn1LG62xqP5wGoXNHtgiWYyClji0zJq2pQ2em6YTnaXuznMfyy9XFv3fRDhGRd3wWWBxJSP0xS7K7fb6stVzQXZ6CoyWUkYhlI15v0wLk64e1rzYa5RXZ6DWZZlWf389LN7L6L3ICoHoi6HI9SW1+SK5coQWxEXN5YWSz/ABHZhQ0NpUE+0bo6Ydp8iwXWz4v2F58ozewiTumTDxLdmSIBzVuqfc4ylAATxkkRo07GjSWOS9PUUncTnteJ2xkDaloKC7RmS2nPdUoLUPVZRRtB259kWutTh1UcaDe0v+TOQsnI0U23fdH8V2i3Pu6EfdAiidWUtpYoJFmio6CAAgAIAOVoBwIB4wDAAwmrBlXRRyWYWPTabV1iACFntzezHRRUm0n7K8z/ALZEAFnlmQhCUJ8FKQkacEigx5IAFIACAAgAIACAAgAIACAAgAIAPCIAIC1MiZCYqXJVu8c6kDe1+0ihiyNWa2M5cUyszu45JL/duPtbApK0/nST0xYrmS2nLpohJvcRSMUTdKeUwFHnDiYsV0+1epHNkcrcycTh9NP4Sh/90Tz63fPIjQe8dyu4xvvCXOA/9vU85dgdzhsQc34k1J7i0qmm+Pvq2J3tAP5SemK3dS3HSppFgs7c4s5nESyVnW8VO/lUbvRFbrzfadaCLTLy6G0hLaUoSMwSAlI4gMIreZ0KRABAAQAEABAAQAEABAAQAEA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latin typeface="Chalkboard" charset="0"/>
              <a:ea typeface="Chalkboard" charset="0"/>
              <a:cs typeface="Chalkboard" charset="0"/>
            </a:endParaRPr>
          </a:p>
        </p:txBody>
      </p:sp>
      <p:sp>
        <p:nvSpPr>
          <p:cNvPr id="23" name="Text Box 7"/>
          <p:cNvSpPr txBox="1">
            <a:spLocks noChangeArrowheads="1"/>
          </p:cNvSpPr>
          <p:nvPr/>
        </p:nvSpPr>
        <p:spPr bwMode="auto">
          <a:xfrm>
            <a:off x="7884368" y="3356992"/>
            <a:ext cx="104360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Bank</a:t>
            </a:r>
            <a:endParaRPr lang="en-US" sz="2000" baseline="-25000" dirty="0" smtClean="0">
              <a:solidFill>
                <a:srgbClr val="0000FF"/>
              </a:solidFill>
              <a:latin typeface="Calibri" pitchFamily="34" charset="0"/>
              <a:ea typeface="Chalkboard" charset="0"/>
              <a:cs typeface="Chalkboard" charset="0"/>
            </a:endParaRPr>
          </a:p>
        </p:txBody>
      </p:sp>
      <p:grpSp>
        <p:nvGrpSpPr>
          <p:cNvPr id="2" name="Group 27"/>
          <p:cNvGrpSpPr/>
          <p:nvPr/>
        </p:nvGrpSpPr>
        <p:grpSpPr>
          <a:xfrm>
            <a:off x="2339752" y="2636912"/>
            <a:ext cx="711696" cy="400110"/>
            <a:chOff x="2771800" y="2636912"/>
            <a:chExt cx="711696" cy="400110"/>
          </a:xfrm>
        </p:grpSpPr>
        <p:sp>
          <p:nvSpPr>
            <p:cNvPr id="26" name="Rectangle 25"/>
            <p:cNvSpPr/>
            <p:nvPr/>
          </p:nvSpPr>
          <p:spPr>
            <a:xfrm>
              <a:off x="2771800" y="2636912"/>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27" name="Text Box 7"/>
            <p:cNvSpPr txBox="1">
              <a:spLocks noChangeArrowheads="1"/>
            </p:cNvSpPr>
            <p:nvPr/>
          </p:nvSpPr>
          <p:spPr bwMode="auto">
            <a:xfrm>
              <a:off x="2771800" y="2636912"/>
              <a:ext cx="711696"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Enc</a:t>
              </a:r>
              <a:endParaRPr lang="en-US" sz="2000" baseline="-25000" dirty="0" smtClean="0">
                <a:solidFill>
                  <a:srgbClr val="0000FF"/>
                </a:solidFill>
                <a:latin typeface="Calibri" pitchFamily="34" charset="0"/>
                <a:ea typeface="Chalkboard" charset="0"/>
                <a:cs typeface="Chalkboard" charset="0"/>
              </a:endParaRPr>
            </a:p>
          </p:txBody>
        </p:sp>
      </p:grpSp>
      <p:cxnSp>
        <p:nvCxnSpPr>
          <p:cNvPr id="30" name="Straight Arrow Connector 29"/>
          <p:cNvCxnSpPr/>
          <p:nvPr/>
        </p:nvCxnSpPr>
        <p:spPr>
          <a:xfrm>
            <a:off x="1259632" y="2852936"/>
            <a:ext cx="1008112"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 Box 7"/>
          <p:cNvSpPr txBox="1">
            <a:spLocks noChangeArrowheads="1"/>
          </p:cNvSpPr>
          <p:nvPr/>
        </p:nvSpPr>
        <p:spPr bwMode="auto">
          <a:xfrm>
            <a:off x="1628056" y="2492896"/>
            <a:ext cx="351656"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m</a:t>
            </a:r>
            <a:endParaRPr lang="en-US" sz="2000" baseline="-25000" dirty="0" smtClean="0">
              <a:solidFill>
                <a:srgbClr val="0000FF"/>
              </a:solidFill>
              <a:latin typeface="Calibri" pitchFamily="34" charset="0"/>
              <a:ea typeface="Chalkboard" charset="0"/>
              <a:cs typeface="Chalkboard" charset="0"/>
            </a:endParaRPr>
          </a:p>
        </p:txBody>
      </p:sp>
      <p:sp>
        <p:nvSpPr>
          <p:cNvPr id="32" name="Text Box 7"/>
          <p:cNvSpPr txBox="1">
            <a:spLocks noChangeArrowheads="1"/>
          </p:cNvSpPr>
          <p:nvPr/>
        </p:nvSpPr>
        <p:spPr bwMode="auto">
          <a:xfrm>
            <a:off x="72008" y="1127646"/>
            <a:ext cx="2195736" cy="1323439"/>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m = transfer </a:t>
            </a:r>
            <a:r>
              <a:rPr lang="en-US" altLang="zh-CN" sz="2000" dirty="0" smtClean="0">
                <a:latin typeface="Calibri" pitchFamily="34" charset="0"/>
                <a:sym typeface="Symbol"/>
              </a:rPr>
              <a:t>$</a:t>
            </a:r>
            <a:r>
              <a:rPr lang="en-US" sz="2000" dirty="0" smtClean="0">
                <a:latin typeface="Calibri" pitchFamily="34" charset="0"/>
                <a:ea typeface="Chalkboard" charset="0"/>
                <a:cs typeface="Chalkboard" charset="0"/>
                <a:sym typeface="Symbol"/>
              </a:rPr>
              <a:t>x from my account to account #y</a:t>
            </a:r>
            <a:endParaRPr lang="en-US" sz="2000" baseline="-25000" dirty="0" smtClean="0">
              <a:solidFill>
                <a:srgbClr val="0000FF"/>
              </a:solidFill>
              <a:latin typeface="Calibri" pitchFamily="34" charset="0"/>
              <a:ea typeface="Chalkboard" charset="0"/>
              <a:cs typeface="Chalkboard" charset="0"/>
            </a:endParaRPr>
          </a:p>
        </p:txBody>
      </p:sp>
      <p:cxnSp>
        <p:nvCxnSpPr>
          <p:cNvPr id="33" name="Straight Arrow Connector 32"/>
          <p:cNvCxnSpPr/>
          <p:nvPr/>
        </p:nvCxnSpPr>
        <p:spPr>
          <a:xfrm>
            <a:off x="2915816" y="2852936"/>
            <a:ext cx="1080120" cy="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6" name="Text Box 7"/>
          <p:cNvSpPr txBox="1">
            <a:spLocks noChangeArrowheads="1"/>
          </p:cNvSpPr>
          <p:nvPr/>
        </p:nvSpPr>
        <p:spPr bwMode="auto">
          <a:xfrm>
            <a:off x="3068216" y="2492896"/>
            <a:ext cx="351656"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c</a:t>
            </a:r>
            <a:endParaRPr lang="en-US" sz="2000" baseline="-25000" dirty="0" smtClean="0">
              <a:solidFill>
                <a:srgbClr val="0000FF"/>
              </a:solidFill>
              <a:latin typeface="Calibri" pitchFamily="34" charset="0"/>
              <a:ea typeface="Chalkboard" charset="0"/>
              <a:cs typeface="Chalkboard" charset="0"/>
            </a:endParaRPr>
          </a:p>
        </p:txBody>
      </p:sp>
      <p:cxnSp>
        <p:nvCxnSpPr>
          <p:cNvPr id="24" name="Straight Connector 23"/>
          <p:cNvCxnSpPr/>
          <p:nvPr/>
        </p:nvCxnSpPr>
        <p:spPr>
          <a:xfrm>
            <a:off x="3995936" y="2852936"/>
            <a:ext cx="0" cy="57606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995936" y="3429000"/>
            <a:ext cx="504056" cy="0"/>
          </a:xfrm>
          <a:prstGeom prst="line">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436096" y="3429000"/>
            <a:ext cx="504056" cy="0"/>
          </a:xfrm>
          <a:prstGeom prst="line">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940152" y="2852936"/>
            <a:ext cx="0" cy="57606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940152" y="2852936"/>
            <a:ext cx="576064"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7020272" y="2852936"/>
            <a:ext cx="864096"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 Box 7"/>
          <p:cNvSpPr txBox="1">
            <a:spLocks noChangeArrowheads="1"/>
          </p:cNvSpPr>
          <p:nvPr/>
        </p:nvSpPr>
        <p:spPr bwMode="auto">
          <a:xfrm>
            <a:off x="7135052" y="1055638"/>
            <a:ext cx="2151856" cy="1323439"/>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m’ = transfer </a:t>
            </a:r>
            <a:r>
              <a:rPr lang="en-US" altLang="zh-CN" sz="2000" dirty="0" smtClean="0">
                <a:latin typeface="Calibri" pitchFamily="34" charset="0"/>
                <a:sym typeface="Symbol"/>
              </a:rPr>
              <a:t>$</a:t>
            </a:r>
            <a:r>
              <a:rPr lang="en-US" sz="2000" dirty="0" smtClean="0">
                <a:latin typeface="Calibri" pitchFamily="34" charset="0"/>
                <a:ea typeface="Chalkboard" charset="0"/>
                <a:cs typeface="Chalkboard" charset="0"/>
                <a:sym typeface="Symbol"/>
              </a:rPr>
              <a:t>10000x from my account to account #y</a:t>
            </a:r>
            <a:endParaRPr lang="en-US" sz="2000" baseline="-25000" dirty="0" smtClean="0">
              <a:solidFill>
                <a:srgbClr val="0000FF"/>
              </a:solidFill>
              <a:latin typeface="Calibri" pitchFamily="34" charset="0"/>
              <a:ea typeface="Chalkboard" charset="0"/>
              <a:cs typeface="Chalkboard" charset="0"/>
            </a:endParaRPr>
          </a:p>
        </p:txBody>
      </p:sp>
      <p:cxnSp>
        <p:nvCxnSpPr>
          <p:cNvPr id="48" name="Straight Arrow Connector 47"/>
          <p:cNvCxnSpPr/>
          <p:nvPr/>
        </p:nvCxnSpPr>
        <p:spPr>
          <a:xfrm flipH="1">
            <a:off x="1979712" y="1700808"/>
            <a:ext cx="4608512"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 Box 7"/>
          <p:cNvSpPr txBox="1">
            <a:spLocks noChangeArrowheads="1"/>
          </p:cNvSpPr>
          <p:nvPr/>
        </p:nvSpPr>
        <p:spPr bwMode="auto">
          <a:xfrm>
            <a:off x="1807008" y="857232"/>
            <a:ext cx="5378940" cy="400110"/>
          </a:xfrm>
          <a:prstGeom prst="rect">
            <a:avLst/>
          </a:prstGeom>
          <a:solidFill>
            <a:srgbClr val="FFFF00"/>
          </a:solid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Dear customer: “did you instructed us to transfer  </a:t>
            </a:r>
            <a:endParaRPr lang="en-US" sz="2000" baseline="-25000" dirty="0" smtClean="0">
              <a:solidFill>
                <a:srgbClr val="0000FF"/>
              </a:solidFill>
              <a:latin typeface="Calibri" pitchFamily="34" charset="0"/>
              <a:ea typeface="Chalkboard" charset="0"/>
              <a:cs typeface="Chalkboard" charset="0"/>
            </a:endParaRPr>
          </a:p>
        </p:txBody>
      </p:sp>
      <p:sp>
        <p:nvSpPr>
          <p:cNvPr id="50" name="Text Box 7"/>
          <p:cNvSpPr txBox="1">
            <a:spLocks noChangeArrowheads="1"/>
          </p:cNvSpPr>
          <p:nvPr/>
        </p:nvSpPr>
        <p:spPr bwMode="auto">
          <a:xfrm>
            <a:off x="1785918" y="1268760"/>
            <a:ext cx="5112568" cy="400110"/>
          </a:xfrm>
          <a:prstGeom prst="rect">
            <a:avLst/>
          </a:prstGeom>
          <a:solidFill>
            <a:srgbClr val="FFFF00"/>
          </a:solid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$10000x from your account to account #y ?”</a:t>
            </a:r>
            <a:endParaRPr lang="en-US" sz="2000" baseline="-25000" dirty="0" smtClean="0">
              <a:solidFill>
                <a:srgbClr val="0000FF"/>
              </a:solidFill>
              <a:latin typeface="Calibri" pitchFamily="34" charset="0"/>
              <a:ea typeface="Chalkboard" charset="0"/>
              <a:cs typeface="Chalkboard" charset="0"/>
            </a:endParaRPr>
          </a:p>
        </p:txBody>
      </p:sp>
      <p:pic>
        <p:nvPicPr>
          <p:cNvPr id="52" name="Picture 51" descr="download.jpg"/>
          <p:cNvPicPr>
            <a:picLocks noChangeAspect="1"/>
          </p:cNvPicPr>
          <p:nvPr/>
        </p:nvPicPr>
        <p:blipFill>
          <a:blip r:embed="rId6" cstate="print"/>
          <a:stretch>
            <a:fillRect/>
          </a:stretch>
        </p:blipFill>
        <p:spPr>
          <a:xfrm>
            <a:off x="1115616" y="548680"/>
            <a:ext cx="571699" cy="635323"/>
          </a:xfrm>
          <a:prstGeom prst="rect">
            <a:avLst/>
          </a:prstGeom>
        </p:spPr>
      </p:pic>
      <p:sp>
        <p:nvSpPr>
          <p:cNvPr id="54" name="Text Box 7"/>
          <p:cNvSpPr txBox="1">
            <a:spLocks noChangeArrowheads="1"/>
          </p:cNvSpPr>
          <p:nvPr/>
        </p:nvSpPr>
        <p:spPr bwMode="auto">
          <a:xfrm>
            <a:off x="3815408" y="2357430"/>
            <a:ext cx="5328592"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I see! So c’ is the encryption for the message m’ !</a:t>
            </a:r>
            <a:endParaRPr lang="en-US" sz="2000" baseline="-25000" dirty="0" smtClean="0">
              <a:solidFill>
                <a:srgbClr val="0000FF"/>
              </a:solidFill>
              <a:latin typeface="Calibri" pitchFamily="34" charset="0"/>
              <a:ea typeface="Chalkboard" charset="0"/>
              <a:cs typeface="Chalkboard" charset="0"/>
            </a:endParaRPr>
          </a:p>
        </p:txBody>
      </p:sp>
      <p:sp>
        <p:nvSpPr>
          <p:cNvPr id="56" name="Text Box 7"/>
          <p:cNvSpPr txBox="1">
            <a:spLocks noChangeArrowheads="1"/>
          </p:cNvSpPr>
          <p:nvPr/>
        </p:nvSpPr>
        <p:spPr bwMode="auto">
          <a:xfrm>
            <a:off x="115888" y="4365104"/>
            <a:ext cx="8848600" cy="400110"/>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sz="2000" dirty="0">
                <a:latin typeface="Calibri" pitchFamily="34" charset="0"/>
                <a:ea typeface="Chalkboard" charset="0"/>
                <a:cs typeface="Chalkboard" charset="0"/>
                <a:sym typeface="Symbol"/>
              </a:rPr>
              <a:t>S</a:t>
            </a:r>
            <a:r>
              <a:rPr lang="en-US" sz="2000" dirty="0" smtClean="0">
                <a:latin typeface="Calibri" pitchFamily="34" charset="0"/>
                <a:ea typeface="Chalkboard" charset="0"/>
                <a:cs typeface="Chalkboard" charset="0"/>
                <a:sym typeface="Symbol"/>
              </a:rPr>
              <a:t>imilar scenarios:</a:t>
            </a:r>
            <a:endParaRPr lang="en-US" sz="2000" baseline="-25000" dirty="0" smtClean="0">
              <a:solidFill>
                <a:srgbClr val="0000FF"/>
              </a:solidFill>
              <a:latin typeface="Calibri" pitchFamily="34" charset="0"/>
              <a:ea typeface="Chalkboard" charset="0"/>
              <a:cs typeface="Chalkboard" charset="0"/>
            </a:endParaRPr>
          </a:p>
        </p:txBody>
      </p:sp>
      <p:sp>
        <p:nvSpPr>
          <p:cNvPr id="57" name="Text Box 7"/>
          <p:cNvSpPr txBox="1">
            <a:spLocks noChangeArrowheads="1"/>
          </p:cNvSpPr>
          <p:nvPr/>
        </p:nvSpPr>
        <p:spPr bwMode="auto">
          <a:xfrm>
            <a:off x="504056" y="4808765"/>
            <a:ext cx="8676456" cy="1015663"/>
          </a:xfrm>
          <a:prstGeom prst="rect">
            <a:avLst/>
          </a:prstGeom>
          <a:noFill/>
          <a:ln w="9525">
            <a:noFill/>
            <a:miter lim="800000"/>
            <a:headEnd/>
            <a:tailEnd/>
          </a:ln>
        </p:spPr>
        <p:txBody>
          <a:bodyPr wrap="square">
            <a:spAutoFit/>
          </a:bodyPr>
          <a:lstStyle/>
          <a:p>
            <a:pPr>
              <a:spcBef>
                <a:spcPct val="50000"/>
              </a:spcBef>
            </a:pPr>
            <a:r>
              <a:rPr lang="en-US" sz="2000" dirty="0" smtClean="0">
                <a:latin typeface="Calibri" pitchFamily="34" charset="0"/>
                <a:ea typeface="Chalkboard" charset="0"/>
                <a:cs typeface="Chalkboard" charset="0"/>
                <a:sym typeface="Symbol"/>
              </a:rPr>
              <a:t>&gt;&gt; An attacker sends an arbitrary </a:t>
            </a:r>
            <a:r>
              <a:rPr lang="en-US" sz="2000" dirty="0" err="1" smtClean="0">
                <a:latin typeface="Calibri" pitchFamily="34" charset="0"/>
                <a:ea typeface="Chalkboard" charset="0"/>
                <a:cs typeface="Chalkboard" charset="0"/>
                <a:sym typeface="Symbol"/>
              </a:rPr>
              <a:t>ciphertext</a:t>
            </a:r>
            <a:r>
              <a:rPr lang="en-US" sz="2000" dirty="0" smtClean="0">
                <a:latin typeface="Calibri" pitchFamily="34" charset="0"/>
                <a:ea typeface="Chalkboard" charset="0"/>
                <a:cs typeface="Chalkboard" charset="0"/>
                <a:sym typeface="Symbol"/>
              </a:rPr>
              <a:t> c’(for an unknown message) to army headquarters and waits for the </a:t>
            </a:r>
            <a:r>
              <a:rPr lang="en-US" sz="2000" dirty="0" err="1" smtClean="0">
                <a:latin typeface="Calibri" pitchFamily="34" charset="0"/>
                <a:ea typeface="Chalkboard" charset="0"/>
                <a:cs typeface="Chalkboard" charset="0"/>
                <a:sym typeface="Symbol"/>
              </a:rPr>
              <a:t>ciphertext</a:t>
            </a:r>
            <a:r>
              <a:rPr lang="en-US" sz="2000" dirty="0" smtClean="0">
                <a:latin typeface="Calibri" pitchFamily="34" charset="0"/>
                <a:ea typeface="Chalkboard" charset="0"/>
                <a:cs typeface="Chalkboard" charset="0"/>
                <a:sym typeface="Symbol"/>
              </a:rPr>
              <a:t> to be decrypted and observes the behavior/movements of the army --- will give an hint what c’ corresponds to</a:t>
            </a:r>
            <a:endParaRPr lang="en-US" sz="2000" baseline="-25000" dirty="0" smtClean="0">
              <a:solidFill>
                <a:srgbClr val="0000FF"/>
              </a:solidFill>
              <a:latin typeface="Calibri" pitchFamily="34" charset="0"/>
              <a:ea typeface="Chalkboard" charset="0"/>
              <a:cs typeface="Chalkboard" charset="0"/>
            </a:endParaRPr>
          </a:p>
        </p:txBody>
      </p:sp>
      <p:sp>
        <p:nvSpPr>
          <p:cNvPr id="60" name="Text Box 7"/>
          <p:cNvSpPr txBox="1">
            <a:spLocks noChangeArrowheads="1"/>
          </p:cNvSpPr>
          <p:nvPr/>
        </p:nvSpPr>
        <p:spPr bwMode="auto">
          <a:xfrm>
            <a:off x="539552" y="5711770"/>
            <a:ext cx="8280920" cy="707886"/>
          </a:xfrm>
          <a:prstGeom prst="rect">
            <a:avLst/>
          </a:prstGeom>
          <a:noFill/>
          <a:ln w="9525">
            <a:noFill/>
            <a:miter lim="800000"/>
            <a:headEnd/>
            <a:tailEnd/>
          </a:ln>
        </p:spPr>
        <p:txBody>
          <a:bodyPr wrap="square">
            <a:spAutoFit/>
          </a:bodyPr>
          <a:lstStyle/>
          <a:p>
            <a:pPr>
              <a:spcBef>
                <a:spcPct val="50000"/>
              </a:spcBef>
            </a:pPr>
            <a:r>
              <a:rPr lang="en-US" sz="2000" dirty="0" smtClean="0">
                <a:latin typeface="Calibri" pitchFamily="34" charset="0"/>
                <a:ea typeface="Chalkboard" charset="0"/>
                <a:cs typeface="Chalkboard" charset="0"/>
                <a:sym typeface="Symbol"/>
              </a:rPr>
              <a:t>&gt;&gt; As a part of the protocol, an honest party may give DO service; Think of a simple authentication protocol used in a small company.</a:t>
            </a:r>
            <a:endParaRPr lang="en-US" sz="2000" baseline="-25000" dirty="0" smtClean="0">
              <a:solidFill>
                <a:srgbClr val="0000FF"/>
              </a:solidFill>
              <a:latin typeface="Calibri" pitchFamily="34" charset="0"/>
              <a:ea typeface="Chalkboard" charset="0"/>
              <a:cs typeface="Chalkboard" charset="0"/>
            </a:endParaRPr>
          </a:p>
        </p:txBody>
      </p:sp>
      <p:sp>
        <p:nvSpPr>
          <p:cNvPr id="51" name="Rectangle 2"/>
          <p:cNvSpPr txBox="1">
            <a:spLocks noChangeArrowheads="1"/>
          </p:cNvSpPr>
          <p:nvPr/>
        </p:nvSpPr>
        <p:spPr>
          <a:xfrm>
            <a:off x="0" y="44624"/>
            <a:ext cx="9144000" cy="720080"/>
          </a:xfrm>
          <a:prstGeom prst="rect">
            <a:avLst/>
          </a:prstGeom>
        </p:spPr>
        <p:txBody>
          <a:bodyPr/>
          <a:lstStyle/>
          <a:p>
            <a:pPr algn="ctr">
              <a:defRPr/>
            </a:pPr>
            <a:r>
              <a:rPr lang="en-US" sz="4000" kern="0" dirty="0" smtClean="0">
                <a:solidFill>
                  <a:srgbClr val="009900"/>
                </a:solidFill>
                <a:latin typeface="Calibri" pitchFamily="34" charset="0"/>
                <a:ea typeface="Chalkboard" charset="0"/>
                <a:cs typeface="Chalkboard" charset="0"/>
              </a:rPr>
              <a:t>DO Service is Practical</a:t>
            </a:r>
            <a:endParaRPr lang="en-US" sz="4000" kern="0" dirty="0">
              <a:solidFill>
                <a:srgbClr val="009900"/>
              </a:solidFill>
              <a:latin typeface="Calibri" pitchFamily="34" charset="0"/>
              <a:ea typeface="Chalkboard" charset="0"/>
              <a:cs typeface="Chalkboard" charset="0"/>
            </a:endParaRPr>
          </a:p>
        </p:txBody>
      </p:sp>
      <p:sp>
        <p:nvSpPr>
          <p:cNvPr id="4" name="Rectangle 3"/>
          <p:cNvSpPr/>
          <p:nvPr/>
        </p:nvSpPr>
        <p:spPr>
          <a:xfrm>
            <a:off x="927540" y="4011334"/>
            <a:ext cx="7651197" cy="461665"/>
          </a:xfrm>
          <a:prstGeom prst="rect">
            <a:avLst/>
          </a:prstGeom>
          <a:solidFill>
            <a:srgbClr val="CCFFCC"/>
          </a:solidFill>
        </p:spPr>
        <p:txBody>
          <a:bodyPr wrap="none">
            <a:spAutoFit/>
          </a:bodyPr>
          <a:lstStyle/>
          <a:p>
            <a:pPr marL="285750" indent="-285750">
              <a:spcBef>
                <a:spcPct val="50000"/>
              </a:spcBef>
            </a:pPr>
            <a:r>
              <a:rPr lang="en-US" sz="2400" dirty="0" err="1" smtClean="0">
                <a:latin typeface="Calibri" pitchFamily="34" charset="0"/>
                <a:ea typeface="Chalkboard" charset="0"/>
                <a:cs typeface="Chalkboard" charset="0"/>
                <a:sym typeface="Symbol"/>
              </a:rPr>
              <a:t>Adv</a:t>
            </a:r>
            <a:r>
              <a:rPr lang="en-US" sz="2400" dirty="0" smtClean="0">
                <a:latin typeface="Calibri" pitchFamily="34" charset="0"/>
                <a:ea typeface="Chalkboard" charset="0"/>
                <a:cs typeface="Chalkboard" charset="0"/>
                <a:sym typeface="Symbol"/>
              </a:rPr>
              <a:t> no longer an eavesdropper, he is  active and malicious!!</a:t>
            </a:r>
            <a:endParaRPr lang="en-US" sz="2400" baseline="-25000" dirty="0">
              <a:solidFill>
                <a:srgbClr val="0000FF"/>
              </a:solidFill>
              <a:latin typeface="Calibri" pitchFamily="34" charset="0"/>
              <a:ea typeface="Chalkboard" charset="0"/>
              <a:cs typeface="Chalkboard" charset="0"/>
            </a:endParaRPr>
          </a:p>
        </p:txBody>
      </p:sp>
      <p:sp>
        <p:nvSpPr>
          <p:cNvPr id="5" name="日期占位符 4"/>
          <p:cNvSpPr>
            <a:spLocks noGrp="1"/>
          </p:cNvSpPr>
          <p:nvPr>
            <p:ph type="dt" sz="half" idx="10"/>
          </p:nvPr>
        </p:nvSpPr>
        <p:spPr/>
        <p:txBody>
          <a:bodyPr/>
          <a:lstStyle/>
          <a:p>
            <a:pPr>
              <a:defRPr/>
            </a:pPr>
            <a:r>
              <a:rPr lang="en-US" altLang="zh-CN" smtClean="0"/>
              <a:t>Thur, 11/10/2018</a:t>
            </a:r>
            <a:endParaRPr lang="en-US" dirty="0"/>
          </a:p>
        </p:txBody>
      </p:sp>
      <p:sp>
        <p:nvSpPr>
          <p:cNvPr id="6" name="页脚占位符 5"/>
          <p:cNvSpPr>
            <a:spLocks noGrp="1"/>
          </p:cNvSpPr>
          <p:nvPr>
            <p:ph type="ftr" sz="quarter" idx="11"/>
          </p:nvPr>
        </p:nvSpPr>
        <p:spPr/>
        <p:txBody>
          <a:bodyPr/>
          <a:lstStyle/>
          <a:p>
            <a:pPr>
              <a:defRPr/>
            </a:pPr>
            <a:r>
              <a:rPr lang="en-US" smtClean="0"/>
              <a:t>S8101034Q-Modern Cryptography-Lect9</a:t>
            </a:r>
            <a:endParaRPr lang="en-US" dirty="0"/>
          </a:p>
        </p:txBody>
      </p:sp>
      <p:sp>
        <p:nvSpPr>
          <p:cNvPr id="7" name="灯片编号占位符 6"/>
          <p:cNvSpPr>
            <a:spLocks noGrp="1"/>
          </p:cNvSpPr>
          <p:nvPr>
            <p:ph type="sldNum" sz="quarter" idx="12"/>
          </p:nvPr>
        </p:nvSpPr>
        <p:spPr/>
        <p:txBody>
          <a:bodyPr/>
          <a:lstStyle/>
          <a:p>
            <a:pPr>
              <a:defRPr/>
            </a:pPr>
            <a:fld id="{A210B1BB-E12E-441C-BC6A-ECF78AA782CB}" type="slidenum">
              <a:rPr lang="en-US" smtClean="0"/>
              <a:pPr>
                <a:defRPr/>
              </a:pPr>
              <a:t>7</a:t>
            </a:fld>
            <a:endParaRPr lang="en-US" dirty="0"/>
          </a:p>
        </p:txBody>
      </p:sp>
    </p:spTree>
    <p:extLst>
      <p:ext uri="{BB962C8B-B14F-4D97-AF65-F5344CB8AC3E}">
        <p14:creationId xmlns:p14="http://schemas.microsoft.com/office/powerpoint/2010/main" val="203989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par>
                                <p:cTn id="8" presetID="3" presetClass="entr" presetSubtype="1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linds(horizontal)">
                                      <p:cBhvr>
                                        <p:cTn id="10" dur="500"/>
                                        <p:tgtEl>
                                          <p:spTgt spid="35"/>
                                        </p:tgtEl>
                                      </p:cBhvr>
                                    </p:animEffect>
                                  </p:childTnLst>
                                </p:cTn>
                              </p:par>
                              <p:par>
                                <p:cTn id="11" presetID="3" presetClass="entr" presetSubtype="1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blinds(horizontal)">
                                      <p:cBhvr>
                                        <p:cTn id="13" dur="500"/>
                                        <p:tgtEl>
                                          <p:spTgt spid="3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blinds(horizontal)">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blinds(horizontal)">
                                      <p:cBhvr>
                                        <p:cTn id="21" dur="500"/>
                                        <p:tgtEl>
                                          <p:spTgt spid="40"/>
                                        </p:tgtEl>
                                      </p:cBhvr>
                                    </p:animEffect>
                                  </p:childTnLst>
                                </p:cTn>
                              </p:par>
                              <p:par>
                                <p:cTn id="22" presetID="3" presetClass="entr" presetSubtype="10" fill="hold"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blinds(horizontal)">
                                      <p:cBhvr>
                                        <p:cTn id="24" dur="500"/>
                                        <p:tgtEl>
                                          <p:spTgt spid="4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blinds(horizontal)">
                                      <p:cBhvr>
                                        <p:cTn id="27" dur="500"/>
                                        <p:tgtEl>
                                          <p:spTgt spid="4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blinds(horizontal)">
                                      <p:cBhvr>
                                        <p:cTn id="30" dur="500"/>
                                        <p:tgtEl>
                                          <p:spTgt spid="4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blinds(horizontal)">
                                      <p:cBhvr>
                                        <p:cTn id="35" dur="500"/>
                                        <p:tgtEl>
                                          <p:spTgt spid="5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blinds(horizontal)">
                                      <p:cBhvr>
                                        <p:cTn id="38" dur="500"/>
                                        <p:tgtEl>
                                          <p:spTgt spid="5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blinds(horizontal)">
                                      <p:cBhvr>
                                        <p:cTn id="41" dur="500"/>
                                        <p:tgtEl>
                                          <p:spTgt spid="4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blinds(horizontal)">
                                      <p:cBhvr>
                                        <p:cTn id="46" dur="500"/>
                                        <p:tgtEl>
                                          <p:spTgt spid="4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blinds(horizontal)">
                                      <p:cBhvr>
                                        <p:cTn id="51" dur="500"/>
                                        <p:tgtEl>
                                          <p:spTgt spid="53"/>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gtEl>
                                        <p:attrNameLst>
                                          <p:attrName>style.visibility</p:attrName>
                                        </p:attrNameLst>
                                      </p:cBhvr>
                                      <p:to>
                                        <p:strVal val="visible"/>
                                      </p:to>
                                    </p:set>
                                  </p:childTnLst>
                                </p:cTn>
                              </p:par>
                              <p:par>
                                <p:cTn id="56" presetID="3" presetClass="entr" presetSubtype="10" fill="hold" grpId="0"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blinds(horizontal)">
                                      <p:cBhvr>
                                        <p:cTn id="58" dur="500"/>
                                        <p:tgtEl>
                                          <p:spTgt spid="54"/>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blinds(horizontal)">
                                      <p:cBhvr>
                                        <p:cTn id="67" dur="500"/>
                                        <p:tgtEl>
                                          <p:spTgt spid="56"/>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57"/>
                                        </p:tgtEl>
                                        <p:attrNameLst>
                                          <p:attrName>style.visibility</p:attrName>
                                        </p:attrNameLst>
                                      </p:cBhvr>
                                      <p:to>
                                        <p:strVal val="visible"/>
                                      </p:to>
                                    </p:set>
                                    <p:animEffect transition="in" filter="blinds(horizontal)">
                                      <p:cBhvr>
                                        <p:cTn id="70" dur="500"/>
                                        <p:tgtEl>
                                          <p:spTgt spid="57"/>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blinds(horizontal)">
                                      <p:cBhvr>
                                        <p:cTn id="7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5" grpId="0"/>
      <p:bldP spid="53" grpId="0" animBg="1"/>
      <p:bldP spid="3" grpId="0" animBg="1"/>
      <p:bldP spid="46" grpId="0"/>
      <p:bldP spid="49" grpId="0" animBg="1"/>
      <p:bldP spid="50" grpId="0" animBg="1"/>
      <p:bldP spid="54" grpId="0"/>
      <p:bldP spid="56" grpId="0"/>
      <p:bldP spid="57" grpId="0"/>
      <p:bldP spid="60" grpId="0"/>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324544" y="44624"/>
            <a:ext cx="9865096" cy="648072"/>
          </a:xfrm>
          <a:prstGeom prst="rect">
            <a:avLst/>
          </a:prstGeom>
        </p:spPr>
        <p:txBody>
          <a:bodyPr/>
          <a:lstStyle/>
          <a:p>
            <a:pPr algn="ctr">
              <a:defRPr/>
            </a:pPr>
            <a:r>
              <a:rPr lang="en-US" sz="3300" kern="0" dirty="0" smtClean="0">
                <a:solidFill>
                  <a:srgbClr val="FF0000"/>
                </a:solidFill>
                <a:ea typeface="+mj-ea"/>
                <a:cs typeface="+mj-cs"/>
              </a:rPr>
              <a:t>Fixed-length</a:t>
            </a:r>
            <a:r>
              <a:rPr lang="en-US" sz="3300" kern="0" dirty="0" smtClean="0">
                <a:solidFill>
                  <a:srgbClr val="009900"/>
                </a:solidFill>
                <a:ea typeface="+mj-ea"/>
                <a:cs typeface="+mj-cs"/>
              </a:rPr>
              <a:t> </a:t>
            </a:r>
            <a:r>
              <a:rPr lang="en-US" sz="3300" kern="0" dirty="0" err="1" smtClean="0">
                <a:solidFill>
                  <a:srgbClr val="009900"/>
                </a:solidFill>
                <a:ea typeface="+mj-ea"/>
                <a:cs typeface="+mj-cs"/>
              </a:rPr>
              <a:t>cpa</a:t>
            </a:r>
            <a:r>
              <a:rPr lang="en-US" sz="3300" kern="0" dirty="0" smtClean="0">
                <a:solidFill>
                  <a:srgbClr val="009900"/>
                </a:solidFill>
                <a:ea typeface="+mj-ea"/>
                <a:cs typeface="+mj-cs"/>
              </a:rPr>
              <a:t>-secure SKE from PRF</a:t>
            </a:r>
            <a:endParaRPr lang="en-US" sz="3300" kern="0" dirty="0">
              <a:solidFill>
                <a:srgbClr val="009900"/>
              </a:solidFill>
              <a:ea typeface="+mj-ea"/>
              <a:cs typeface="+mj-cs"/>
            </a:endParaRPr>
          </a:p>
        </p:txBody>
      </p:sp>
      <p:sp>
        <p:nvSpPr>
          <p:cNvPr id="4" name="AutoShape 2" descr="data:image/jpeg;base64,/9j/4AAQSkZJRgABAQAAAQABAAD/2wCEAAkGBxQTEhQUExQWFhUXFxwYGBUYGBgcGhkcGBkYFxoaGRgZHCggGBwlHhwYITIiJSkrLi4uHR8zODMsNygtLisBCgoKDg0OGxAQGy8lICQsLCw0NC0tLCwsLCwsLCwsLCwvLCwsLCwsLCwsLCwsLCwsLCwsLCwsLCwsLCw0LCwsLP/AABEIALkBCAMBIgACEQEDEQH/xAAcAAEAAQUBAQAAAAAAAAAAAAAABgIDBAUHAQj/xABDEAABAwIDBAcFBgQGAAcAAAABAAIDBBEFEiEGMUFRBxMiYXGBkTJSobHBFCNCktHwQ2Jy4TNTY6Ky0hYXJXOC0/H/xAAaAQACAwEBAAAAAAAAAAAAAAAAAwECBAUG/8QAMREAAgIBAgQDCAEEAwAAAAAAAAECAxEEIQUSMUFRkdETIjJhcYGhwbEGQvDxFBXh/9oADAMBAAIRAxEAPwDuKIiACIiACIiACIiACLEq69rNPad7o+vJYEj3yHt9lvug8O88VzNZxWjTbN5l4L9+A2FMpbvZGfNiLG6XueTdVjur3n2Whve43PoN3qrbIwNwVS83qOPaqz4Gor5dfNjlXBdihz5Dvk9BZedUfff+Yq4i5s9XfN5lNv7l/oWnU4O8uPmV6Yj77/zO/VXES1dYt+Z+ZOWW7SDdIfPX5qptdK3eGu+BVSLRXxLVVv3bH99/5Iwn1SL0WKsPtXYe/wDULOa4EXBuOYWnkja5YdnRHsEj5enFdrS/1DLpdHPzXp/oq6Iy+HZklRauixgHsyDK7n+E/otovS0aiu+PNW8ozThKDxJBEROKBERABERABERABERABERABERABERABERABaqtxDN2Yje+944a2sO/vVjEKzrT1bCcoPaPA9w7vmq4IsosvMcV4zyt00P6v09fI1V1KK5pdfAopqYN7zzVOJ1jYYnyv9mNpcbb7NF9FkrWbSUBnpZ4gdZIntHiWkD4ry8cSmufo3uNzl7kPk6TQfZg/M/6BqxJOkqX8McY8cx+oXNYpnud1bWSOkGhjYxznAjTcAt1R7IYjLupXMB4yuaz4E3HovSy4dpq/iwvq/VmjnpS6EqPSTP7sfof1Wx2d6RzLUx080bQZTla9pOjrXAcDwNt91oKPoqq3f4s8MY4hrXPPzaFJ8A6MKenljmdLLLJGczc2VrAbb8rRf1Ky2/9fGLWU3jtnr236dfmLnOLW0SdojQi4IoKL7abWii6tobnkkuQCbAAaEm2vFShR7anY+CuyGUva5gIa9hAIB3ixBBHkn6Z1Kxe1+H/ADBK6kLk6R5j+GP8p/7Kg9Ikt9YoyO64/VUYj0VStJ6mqDhwEkZv+Zht8FGq3YvEI9eqbJ/7bh8nWXerp0NnwuP32/nBpVsevIS6LpBYSBJFlBNi4OvYHS9iF0HDcWMZa13aj3A8Wjn3hfOkFHUSTspzDIx5cA4OY4ZRfUnu713uJnZF+W/6qupzoZxnS8N5zvlNbEJxuTTWxNIpA4BzTcHUFVKIYbiBgfYkmJ28e6eY7ualzXXFxqCvR6LWQ1VfMuvdeBzrqXXLDPURFsEhERABERABERABERABEVptQ0313G3pogCsO8lUoV0hbRshgdlfYgE3BsQbaWPBW6ba5xhjeTvY0mw3EtuVDZOCaVEzWNJcQAodh21XX9fALlzCO2NOy4aA8Sbhw4aWUD2021c4iOImR7tGsbclx4WA1KkvR1srJTQOdKCZpXCSTkLCzWDuA9Tdc/ids4UNV55ntss/X8DqIrnzLoiX0MOULJVpsltDoeSrzheAkpJ+91NMm28lSEIiqVLfUi9wACd5tv8AFXLIilgERFABFbkmA3qpj7hTgMPqVIiKAPHMBWsqowDototdXR2N+aZW9xtL941ssSqa5UVEtt6xxKtCTwbcF+YAiy2eyuJ2P2d53axnmOLfLh3eC1F1i1L3MLXt9phBHl+7ea2aDUvTXKXbv9BN1ashg6QixsOrGzRtkbucL25HcQe8G4WSvcpprKOKERFIBERABERABERABRHEA8R/d9rkTx7/ABKlyhmIVJjaRqcpIB8DZUl2LROU7YYXVSuvMzq4Gm7nF3tDi1oHErKxDHmxx3BAaBp4W0C123FdNUHqo8zr6EgEgDiSd3P0Xm0DGMp7mNjrM7LiN+lgb+SsQb7ovhJdLWTWDn9iJpaAQ0auduvqdL8l1HAsVDpTGCD2brj2IY4+KSOONjpHOYOw0XPZbvA8rKPUO2lTTVvXyxvYwjIWOa4aX3i/G6rlZwSfTlVSNeNRrwPJRp07WyOjDgXNsdOR42UBxHpVYYz1chJy3sLkrnVDt1UsmlmYWXeAPvGk9kEkAajmbrncQ4dHVQzFYn49PMbVd7N4fQ+kYqkW1/f71VFRiDWgkkBo3uJAA7ySdF88VXSjXOBAka082saPncqMYnjs9QbzSvf/AFOJHkNy41X9O2t+/JJfLL9Bj1EM7Jn0RinSRQQ3zVDXkcIgX+V26fFRur6bYB/h08j+8uDfhquICFxGY9kczpfw5q2QOZXUr4BpIfEnL6v0wJd0n0O1QdOTL9ukcBzbKHfAtCkOEdLmHzWD3uhJ4SN0/M24XzpZveqVNnAtHPpFr6N/vJCtkfWb66OZofFI2Rh3OY4OB8wVcw+r1ylfKeH4pNTuzQyPjd/KSPUbj5qcYF0qVEbgahjZW7iW9l//AFPoFytRwC2KfsmpLyfobIamDjyzPoN1QFdzLj9f0uwBgdDE97zwfZrR4kXJ8lBNoukWtqszXy9Ww/w4btHm6+Y+qy0cB1VnxLlXz9P9C7LK49Hk7ntBt7RUpLZJ2l7d8bO24HkQ3d5lQDGOmZpP3NNp70jreeVo+ZXI2scRm9lvM8fDmrLg3hc/Bd7T8A0tSzNOT+e34X/oh3y/t2J/U9KtQ7+HB+R//wBiu0PSeQfvYdP5HfR36rnWYch8f1XmnfdbHw3StY5F9solai1f3HdcK2+opQLyiJ3KQZfjuUhdUse3MxzXA8WkH5L5pabaquOdzfZJHgSPksFnAq28wk1+fQdHWSXVH0SzpFp8MjMc7XvcXZmNjAvY+0SSQBr810nCMSjqYI54jeORoc02sbHmOBG5fGLmPkJNnOIuSdTYDnyX2BsZhn2agpYb3LIWAnX2iAXaEAgXJ3i669Ffsq415zhGayXNJyN0iImlAiIgAiIgAiIgAoxiLPvZAB2dPUjVSZ7rAk7hqtIdxcd7iSqTeC0VkgW0Tw1rgeS5LtFjwdDHGNS2R3PVocHAeHCy6dt6/sv8PouGOgfJKWMBc4vIDQOJNlZEHSdl6kVM09W4a3EbNDyzPPjq1SLq85DbZr8C2/wUk6MNgG09CWVQzPldnLb+xoBYEbipdheAxUrnFty14sc2uXuBtuIXK1Ghnbfz8238GiNyUOXBbwTAaOki7EcTcwu92Vt3G2pK4nt5gVDUV0gph1VmAuyewXEuF8vC9uC6ftTOxkbg14y247x+9FybB25pZpd4e4Na7XtBt7kd1zbyK16mx1UtrZroUqjzTwzneJULoZHRu3tNtN3j4KzAbEG17a93mpP0g0uWZj+D4xrzLSQfoovG290+iz2kIz8Rc44bRXLKXEkm/wC+C8yhU8dVUE4pg9K8LV5deKSTxzV4CrgHzVsqrAuPjIDSdzhceFy35gryE63Iv3LLxGGzKfvjv/vefqsJqF1AuySF2rv34Ki68BRSRgWXtu75rxhVR/fr8lBJQQr1DTdZIxnvOAVpzfVb3YmkMlS3TRgLvoPml2zUIOXgi0VmSRNfsbGsLGNDRa1gO74rr/RRignwynAcC6FvUvAdmIMfZGbsjKSADbWwI1O88yqKQtF1PehrA309JLI5zSKiUyta29mtsGi9x7RtquZwyxycsmrVRSw0T9ERdYxhERABERABERAGDiz7NA951vTX6LW1b+zZe7Ty5XROsbWeCeAvktf4rR1mKC2/VLfxDEtiE9INUA1/f/8Aii3R21jGGdwGdzyQeQB4ed9ys9IWLh7urabucbfRax1f1UbI2mw3abyr4KHe8B2nB0BBFtT4b/BZ2NbTsbGdQFxLBMRqALtjsPeebX8tT8FtJqR8/wDjvLm+4wkA/wBR3nwFllt1dVfV+Q2NMn2MOeqdWSulkv1AJDGagSEXuTbez57uaz423sAOXgP0VwQ6gDQDcLWAAvZZ2HUfPVcHU6qVj5n07I3V1qCwupo9ucIM1JmaLuiOa3HL+L9fJcn3L6O+zdnX0XHNuNlzTyGSMfcu/wBh4g9y2cI1kWvYy+3oI1VOPfRF145eFeXXeyYivL+9fC69DV7r3o1p3KQyVNboR+v0XtLSOke2MDtOcB4X/d1fBbGNO1Id3Jv6uUy2HwIt+9kb23aAH8IO+/eVn1V0aa3N9S1cXOWEWtscJb9mY+Mf4QDT3t9m/qAoIF3arowWEEAgggjuOllyDaTBXU8hsCYyeyeXcVg4bq1ZHkk9x19eHzI1IXuVUhVtHJdZeBnAZ5+vgq8t/wBdUfHobkeFwT8FXE5jRcjM7gOHnz8FOCOZHkkFmgnQn2R3c10ro+wjqo8zh236nmBwH1UZwHBnveJpx3taRx4E8h3LpmBxaarh8W1a5PZw+5t0tLzlleLtswronR6f/Tqf+k/83LnO0klma/uy6N0eNthtJfjEHfmJd9Uvgq+Jl9b2RIkRF3jAEREAEREAEREAauslLMzZGF8R/Fa9r3NnAai3NRXGcIpJASyZ0W/S2Zv6hT5azEsAp579bE0k7yLtd+ZpB+Kq4k5PmzHtmWxzlzq2J5/htDZC5x4DKBc35BdC2q2Hp6CCmdEM0heRJM+5e8luYdzGix0Fl0HCNhKCmkEsVM0SA3D3ufI5p5tMjnZfKywulKnzUWbiyRpHndh+BStSs0yXyL0v30cqC3OG02YX1WnAUqwaOzV5K6eInahDmMd1IAVscNjYTYuAPJUVEZJ7IuVq4Ng55pc8s5haDoGavcPHc1IThNPnlgpN8nYnMWFtcNCFrsW2VEjSNCCLEHULS4rs9WUtnU9RLIwbwcpcB4WF/JWYMerWtvnY8cbgg/VTVorprnommvJr7CHau780QjaPormaS6mAd/pk/wDEk/NQatwOpiJEsErT3sdb1GhXdDtRVb30+Yc2kH4XuqRtsAbSQvHcWu+Vl2Kddrqliyvm/kVKiqW6eDgrBLuDXeGUrNotnKqY9mF/i4ZR8V3an2uozq5uTy/sthHtLh+8vHn/AGU2cZvS2pf8/oX/AMaC7+RzHZzo9cwh7xmeO7sg93PzXRcK2ayjUHv33Wxbtrh7d0rfRVf+PKH/ADh6LjajU6u95lF+Q+GIL3UUTYKSNAfRRrGdjXPv2bg8CNFv5ukehG55d4AlYn/mdTk2bHK48g0/oqUw1kXzQg/IJWJrc5jiHRfNc9Xp3G5Hqta/owrx+Bh784+tl0/EOkVzgRHSPvzeQ0fFRSr2nr6kOyvZCwGxDbk6Lv6a3iUlvFL6iXGkjTOjqdus0kMY4nNmPoNFnUcOH0ZBBNRLwNrgH+Vo089VqZQ97pTLI9+QDffVxOgsN/8AddJ6OthxFGypqWds6sYfwg8SOfyTtZbKmrmvn17R2z+/qRUoyl7q8zTwRVcrg58JhjO64N3Dy3KaYfTWYO5baqqmg2HoqZ5W5b6bl5q3Uu3GI4R064KJA9uKnKx3cCu17O0ZhpKaI744Y2HxYxrfouH4zF9praan/wAyZrSDpdoN3f7QV38Bep4TW40Zfc5utknZhHqIi6hjCK0+doc1hPacCQO5trn4j1V1ABF4CvUAEREAEREAFrdpaHrqWeO1y6N2UDfmAu34gLZIoaysEp4Pn+gGYg8D9VLKcWGixcUwsQVc0drDNmZbk7tDduA1Hkr8Tl4jVLlscH2PQUyWE/EzKKcB1yttFUg8VGyNVsoH6LJOPcq9zexVJ53C1OM4Lna+SADNrdnveF9xVbJiFlQ1CiqydE+et4f4YqdSkiO0EsbowHXY/UFrgQdOV+9Y84YJIxmGrg0HxupoHB28NJO9rgC0+u496tVuGUM2VklOxrswsQ0Nc0jXsubqN3Bep0XEIaiOOkl2/f0MNkXF7ojlRStLeBUcfh7OvjHZ7TuW/fzXUKjZqkO7Oz+mV9vQkrVzbG0BkjN5S4PuD1snInnZdHKXcW5cz6ETrcNZYgNaPABR+ip4zUxNcG6l2hG+zHFdYqtk6TW7pfASu/W61kWyuHfaIrRG4DibySG9hxu4+inKWxXKbzgi1bSMDTYAeAt9FqMFcz7Q67how/MLqtVgNAAbwg9xc+3pmVnCWUbZH5KeJmVoGjG8zxtqjKSwH2OWYxM0kiMF7jua0Fx9GglZeHbHVxp22gbHmu4vkkaB2t2gJdutwXRsWxsRg9W1rT3NAPrZYmG1L6mCPXKwAhx8HHQd5VLdRCqvnm8JAouTNBsnsFSMAlfmmkY/M95uIy5vs5GDeBu7V1vMdxgeyNPoqMfxlkLMkegAtooSKt0j73Nl5Sydmss9rZ07fT18TdVBQXzN02puserxDKFiST5QtNi9dlY5xNrBMro5pDXZhZZvui6kNTir5jqymiOv+pKcrdP6RIe7Tmu2qEdEOBmmoGveCJKk9e4HeA4DID/8MvmTxU3Xr6a1XBRXY5M5c0mwiImFCK4lVuFeNNGRAX55iSfp6LJxXamOJpOl/H6LEZOH181xozKzXdcC5/5fArLx/EYIGlxDAbby0aJefeZZ9DN2Zqny07JHixeXOAtYhpcctxzstotXsxO59LC917ubm1BBsSS3Q7tLLaJhUIiIAIiIAIiIAhvSHh3ZZUtGrOy/fq1x0Pkfn4KLMdxXV6mBr2OY8Xa4FpHMEWK5NXUrqaZ0D9w1a73mncfp4hed4xpWmro/c6WjtyuR9UZMQWWxYEb1kxSaLgPc2mVmXhlVrOvC5VwQ2Z9PVLYNma4WcAbbjxCjD3FpuFkU+IA6X1UOG+Y9V5kNKXU31RG+14+2OW4/FainkeJ484c2194O/KVkxVpbxPisyLE777HxXRp4vfWsTSkvJ+n4M0tL3iU11UAN60uF1wNVa+uQn5Lfyvhd7TAb9/6KzT0dKx2ZsQa4jU6/qti45Vj4H+PUT7CfgY+I1wAJWmwOrL5ZQwFxyjdfiSpK+WBv8NpPfqsSfHGtBy5R4ABVlxvKxXW8/N+nqWWmkyzJgubWd+Ue63f68FiYxjbIY+rjAa1ugA4f371psU2iJvYqEVlc+peWsJy3s5/DwBSFC/Vy573svskMajV03ZnVGImeQ21A3ngO7vWbCcrdN6xqSmbG3KP2Umlsmy5X7sehOFFc0iqaX1VvZfBjiVcyA3MMf3kxtplBAy35uPZ52zHgtVVVL3ubHEC6R7g1rRvJOgA/fiu8dH2ygw+mDHWdO+zpnjcXe62/4W7h68V1NDpt+dmS+3OxJ2tsLDcF6iLrmUIi8c4AEk2A1JQBzPDa1gqqphcWn7RLY2/1HfVSOLDKXN1krjM8atz3LQeYaBb1XPmgBpe72iS7NxJcSdT33U32MoxKwvecw3Butu8pEHlsbPoSXB6oPZpvaSLWtYXOXytp5LPVqGna32QB4K4U8UeoqQ7WyIAqREQAREQAWk2qwEVUVhYSN1Y48/dP8p/vwW7RVnCM4uMujLRk4vKOMRyljjHIC17TZzTvB/fHcVmtfyU42s2YZVNzNs2do7L/AHv5X23jv4X07+aulfC8xStLHt3tPzHMd43ryuu4fKmWY9Dq03qxfM27JFV1iwo5wVcDlzMY6jjIc/TesKpp76g2PAi6ulyodLZXjlPYhmPFibo9JBoPxAaLOixRjtxHqtZUuzLSz0+vyIKeqYy3exTmfYmJqu8+qturCPxKHuL7WD3WVp5k95ylaWL7lXc12JNV4pa93KP4hjw1s654AalYD6S/tFx8SqoqZrdwAWquiqHzEyubMRwkmPbu1nuj6rZ0zGsaA0WAVtUTTgbymylzbdvAVGWHnuZEs9gtNXV99G3JJsALkknQAAak9yomqnSPbHG1z3vNmsaCS477WG/5LsHRz0bClLamrs+ptdrN7Yb8j+N9tM24agczt02jzuytlr79Sros2DNK0VVU0faXjsNOvUtPDlnI3nhuB1N+jIi66SSwjK3kIiKQC0O1VY5tPLl3n7sHTQuGpPgOC3y0VS0SQSh/+a8fleWj4BQ+hKOZYgB1ZA4WNvDgpL0f44xjSwuHhf4q1WYZEHxgnRzrW8iTr5KZw0NNK0NMMbg0aXY3Tw0SYxx1L52Em0MQ4380ftDCBcn5KzNshRuIJgaLe657fUNcAViVvR/Qyb4iPCSQfDMnblNjVUu132nEIYYASAXOfbc1gBBJ8XZdEW72Y2QpaB0joGEOlIu9xLjZu5oJ3C5J7zv4IpIJEiIgAiIgAiIgAtVtBgENWzLILOF8sg9ppPI8R3HRbVFEoqSwyU2nlHG8c2fqaMnMDJHwlaCRYa9sb2H4d61sWIX8OC7qQovjOwdJPdzWmF5/FF2QTzLPZJ8lyb+Fxk81+TNler7SOb/aweKdeOa2+IdHVYwkxPimbwBJjf6EFv8AuCj1bhVVFpJSzDU6hucad7Lrnz0NsOsTQroPuZLpgseaQdy1MmIsabOu08naH0KHEmcwk+ymuxbmj4mYvFgPxVg4hWW4pnOVgLzyYC469w1KvGix9EQ7UjZvcAsWWcBX6XZ/EJ7dXSS2Ogc8Bg8y8i3opFhPRHVSEGqnZE33IrvfblmIDWnycttWgsfUz2XJ9yDVeJNbxHiVt9n9ha6vs4M6mEi/XS3Fxe3Yj9px377Dv3X6/s/0eUFIWubCJJR/Fl7bgdNWg6MPgApWujVo4Q3e5mlZ2RGdkNh6XDxeJuaYizp36vcN5A4MbfWwt33UmRFsFBERABERABQzbKCaJr3xgujLw/s3u02s67RwO++ut7qZooaySng5S6ozsDge0CHNvx5juuFscEx8NfYktPJ2nz3qjFcLbS1rGNP3cgLmtP4DmsQDxA4ct3JT59BE9ga5jHNtuc0H5pfJkY57GI/HGAX3+awW7Vx3tZX37JUp/hkDkJJAPTMsar2Mo8pIjcy2t2PeCQNbau1V0mL2MWbakyzxQRDtOeL7x2QQXE9wF0W8wfBKaC74I2tL7Ev1c5w4DO4k5e69kViDZoiIAIiIAIiIAIiIAIiIAIiIAtS07HAhzWuB3ggEHxBWBJs5Ru9qlpz4wxn5tW0RGANYzZ2kFrUtOLbrQx/9VsGxNG4AeACrRABERABERABERABERABERABERAGh2swR1QxjoyBLE67LmwINszSbG17A+IHesWmx2SOMdbBKwjfdpO7vbdSheFVcd8k57EWj20itcub6rAr9rnTAxUo6yR2gDeF+JP4R3mwUqKu0m/yU4DKK6CEsijYTctY1pPMgAXRX0UkH/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2" name="Picture 2"/>
          <p:cNvPicPr>
            <a:picLocks noChangeAspect="1" noChangeArrowheads="1"/>
          </p:cNvPicPr>
          <p:nvPr/>
        </p:nvPicPr>
        <p:blipFill>
          <a:blip r:embed="rId3" cstate="print"/>
          <a:srcRect/>
          <a:stretch>
            <a:fillRect/>
          </a:stretch>
        </p:blipFill>
        <p:spPr bwMode="auto">
          <a:xfrm>
            <a:off x="4920818" y="1298468"/>
            <a:ext cx="573993" cy="762380"/>
          </a:xfrm>
          <a:prstGeom prst="rect">
            <a:avLst/>
          </a:prstGeom>
          <a:noFill/>
          <a:ln w="9525">
            <a:noFill/>
            <a:miter lim="800000"/>
            <a:headEnd/>
            <a:tailEnd/>
          </a:ln>
        </p:spPr>
      </p:pic>
      <p:pic>
        <p:nvPicPr>
          <p:cNvPr id="43" name="Picture 3"/>
          <p:cNvPicPr>
            <a:picLocks noChangeAspect="1" noChangeArrowheads="1"/>
          </p:cNvPicPr>
          <p:nvPr/>
        </p:nvPicPr>
        <p:blipFill>
          <a:blip r:embed="rId4" cstate="print"/>
          <a:srcRect/>
          <a:stretch>
            <a:fillRect/>
          </a:stretch>
        </p:blipFill>
        <p:spPr bwMode="auto">
          <a:xfrm>
            <a:off x="246003" y="1298468"/>
            <a:ext cx="570359" cy="762380"/>
          </a:xfrm>
          <a:prstGeom prst="rect">
            <a:avLst/>
          </a:prstGeom>
          <a:noFill/>
          <a:ln w="9525">
            <a:noFill/>
            <a:miter lim="800000"/>
            <a:headEnd/>
            <a:tailEnd/>
          </a:ln>
        </p:spPr>
      </p:pic>
      <p:cxnSp>
        <p:nvCxnSpPr>
          <p:cNvPr id="47" name="Straight Arrow Connector 46"/>
          <p:cNvCxnSpPr/>
          <p:nvPr/>
        </p:nvCxnSpPr>
        <p:spPr>
          <a:xfrm>
            <a:off x="888370" y="1679658"/>
            <a:ext cx="88000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 Box 7"/>
          <p:cNvSpPr txBox="1">
            <a:spLocks noChangeArrowheads="1"/>
          </p:cNvSpPr>
          <p:nvPr/>
        </p:nvSpPr>
        <p:spPr bwMode="auto">
          <a:xfrm>
            <a:off x="1032386" y="1268760"/>
            <a:ext cx="567680" cy="369332"/>
          </a:xfrm>
          <a:prstGeom prst="rect">
            <a:avLst/>
          </a:prstGeom>
          <a:noFill/>
          <a:ln w="9525">
            <a:noFill/>
            <a:miter lim="800000"/>
            <a:headEnd/>
            <a:tailEnd/>
          </a:ln>
        </p:spPr>
        <p:txBody>
          <a:bodyPr wrap="square">
            <a:spAutoFit/>
          </a:bodyPr>
          <a:lstStyle/>
          <a:p>
            <a:pPr>
              <a:spcBef>
                <a:spcPct val="50000"/>
              </a:spcBef>
            </a:pPr>
            <a:r>
              <a:rPr lang="en-US" dirty="0" err="1"/>
              <a:t>m</a:t>
            </a:r>
            <a:r>
              <a:rPr lang="en-US" dirty="0" err="1" smtClean="0"/>
              <a:t>,k</a:t>
            </a:r>
            <a:endParaRPr lang="en-US" baseline="-25000" dirty="0" smtClean="0"/>
          </a:p>
        </p:txBody>
      </p:sp>
      <p:cxnSp>
        <p:nvCxnSpPr>
          <p:cNvPr id="76" name="Straight Arrow Connector 75"/>
          <p:cNvCxnSpPr/>
          <p:nvPr/>
        </p:nvCxnSpPr>
        <p:spPr>
          <a:xfrm>
            <a:off x="3851920" y="1700808"/>
            <a:ext cx="106889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Text Box 7"/>
          <p:cNvSpPr txBox="1">
            <a:spLocks noChangeArrowheads="1"/>
          </p:cNvSpPr>
          <p:nvPr/>
        </p:nvSpPr>
        <p:spPr bwMode="auto">
          <a:xfrm>
            <a:off x="3923928" y="1268760"/>
            <a:ext cx="936104" cy="369332"/>
          </a:xfrm>
          <a:prstGeom prst="rect">
            <a:avLst/>
          </a:prstGeom>
          <a:noFill/>
          <a:ln w="9525">
            <a:noFill/>
            <a:miter lim="800000"/>
            <a:headEnd/>
            <a:tailEnd/>
          </a:ln>
        </p:spPr>
        <p:txBody>
          <a:bodyPr wrap="square">
            <a:spAutoFit/>
          </a:bodyPr>
          <a:lstStyle/>
          <a:p>
            <a:pPr>
              <a:spcBef>
                <a:spcPct val="50000"/>
              </a:spcBef>
            </a:pPr>
            <a:r>
              <a:rPr lang="en-US" dirty="0" smtClean="0"/>
              <a:t>c  </a:t>
            </a:r>
            <a:endParaRPr lang="en-US" baseline="-25000" dirty="0" smtClean="0"/>
          </a:p>
        </p:txBody>
      </p:sp>
      <p:cxnSp>
        <p:nvCxnSpPr>
          <p:cNvPr id="91" name="Straight Arrow Connector 90"/>
          <p:cNvCxnSpPr/>
          <p:nvPr/>
        </p:nvCxnSpPr>
        <p:spPr>
          <a:xfrm>
            <a:off x="467544" y="2924944"/>
            <a:ext cx="4608512" cy="0"/>
          </a:xfrm>
          <a:prstGeom prst="straightConnector1">
            <a:avLst/>
          </a:prstGeom>
          <a:ln w="19050">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92" name="Text Box 7"/>
          <p:cNvSpPr txBox="1">
            <a:spLocks noChangeArrowheads="1"/>
          </p:cNvSpPr>
          <p:nvPr/>
        </p:nvSpPr>
        <p:spPr bwMode="auto">
          <a:xfrm>
            <a:off x="1988096" y="2564904"/>
            <a:ext cx="2007840" cy="338554"/>
          </a:xfrm>
          <a:prstGeom prst="rect">
            <a:avLst/>
          </a:prstGeom>
          <a:noFill/>
          <a:ln w="9525">
            <a:noFill/>
            <a:miter lim="800000"/>
            <a:headEnd/>
            <a:tailEnd/>
          </a:ln>
        </p:spPr>
        <p:txBody>
          <a:bodyPr wrap="square">
            <a:spAutoFit/>
          </a:bodyPr>
          <a:lstStyle/>
          <a:p>
            <a:pPr>
              <a:spcBef>
                <a:spcPct val="50000"/>
              </a:spcBef>
            </a:pPr>
            <a:r>
              <a:rPr lang="en-US" sz="1600" dirty="0" smtClean="0"/>
              <a:t>Secret PRF-key k</a:t>
            </a:r>
            <a:endParaRPr lang="en-US" sz="1600" baseline="-25000" dirty="0" smtClean="0"/>
          </a:p>
        </p:txBody>
      </p:sp>
      <p:sp>
        <p:nvSpPr>
          <p:cNvPr id="93" name="Text Box 7"/>
          <p:cNvSpPr txBox="1">
            <a:spLocks noChangeArrowheads="1"/>
          </p:cNvSpPr>
          <p:nvPr/>
        </p:nvSpPr>
        <p:spPr bwMode="auto">
          <a:xfrm>
            <a:off x="1979712" y="2924944"/>
            <a:ext cx="2304256" cy="338554"/>
          </a:xfrm>
          <a:prstGeom prst="rect">
            <a:avLst/>
          </a:prstGeom>
          <a:noFill/>
          <a:ln w="9525">
            <a:noFill/>
            <a:miter lim="800000"/>
            <a:headEnd/>
            <a:tailEnd/>
          </a:ln>
        </p:spPr>
        <p:txBody>
          <a:bodyPr wrap="square">
            <a:spAutoFit/>
          </a:bodyPr>
          <a:lstStyle/>
          <a:p>
            <a:pPr>
              <a:spcBef>
                <a:spcPct val="50000"/>
              </a:spcBef>
            </a:pPr>
            <a:r>
              <a:rPr lang="en-US" sz="1600" dirty="0" smtClean="0"/>
              <a:t>(key-agreement)  </a:t>
            </a:r>
            <a:endParaRPr lang="en-US" sz="1600" baseline="-25000" dirty="0" smtClean="0"/>
          </a:p>
        </p:txBody>
      </p:sp>
      <p:cxnSp>
        <p:nvCxnSpPr>
          <p:cNvPr id="103" name="Straight Arrow Connector 102"/>
          <p:cNvCxnSpPr/>
          <p:nvPr/>
        </p:nvCxnSpPr>
        <p:spPr>
          <a:xfrm>
            <a:off x="5496882" y="1700808"/>
            <a:ext cx="129614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Text Box 7"/>
          <p:cNvSpPr txBox="1">
            <a:spLocks noChangeArrowheads="1"/>
          </p:cNvSpPr>
          <p:nvPr/>
        </p:nvSpPr>
        <p:spPr bwMode="auto">
          <a:xfrm>
            <a:off x="5868144" y="1340768"/>
            <a:ext cx="996890" cy="338554"/>
          </a:xfrm>
          <a:prstGeom prst="rect">
            <a:avLst/>
          </a:prstGeom>
          <a:noFill/>
          <a:ln w="9525">
            <a:noFill/>
            <a:miter lim="800000"/>
            <a:headEnd/>
            <a:tailEnd/>
          </a:ln>
        </p:spPr>
        <p:txBody>
          <a:bodyPr wrap="square">
            <a:spAutoFit/>
          </a:bodyPr>
          <a:lstStyle/>
          <a:p>
            <a:pPr>
              <a:spcBef>
                <a:spcPct val="50000"/>
              </a:spcBef>
            </a:pPr>
            <a:r>
              <a:rPr lang="en-US" sz="1600" dirty="0" err="1"/>
              <a:t>c</a:t>
            </a:r>
            <a:r>
              <a:rPr lang="en-US" sz="1600" dirty="0" err="1" smtClean="0"/>
              <a:t>,k</a:t>
            </a:r>
            <a:endParaRPr lang="en-US" sz="1600" baseline="-25000" dirty="0" smtClean="0"/>
          </a:p>
        </p:txBody>
      </p:sp>
      <p:grpSp>
        <p:nvGrpSpPr>
          <p:cNvPr id="2" name="Group 1"/>
          <p:cNvGrpSpPr/>
          <p:nvPr/>
        </p:nvGrpSpPr>
        <p:grpSpPr>
          <a:xfrm>
            <a:off x="1752466" y="1124744"/>
            <a:ext cx="2232248" cy="1080120"/>
            <a:chOff x="1752466" y="3140968"/>
            <a:chExt cx="2232248" cy="1080120"/>
          </a:xfrm>
        </p:grpSpPr>
        <p:sp>
          <p:nvSpPr>
            <p:cNvPr id="45" name="Rectangle 44"/>
            <p:cNvSpPr/>
            <p:nvPr/>
          </p:nvSpPr>
          <p:spPr>
            <a:xfrm>
              <a:off x="1752466" y="3140968"/>
              <a:ext cx="209945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mic Sans MS" panose="030F0702030302020204" pitchFamily="66" charset="0"/>
              </a:endParaRPr>
            </a:p>
          </p:txBody>
        </p:sp>
        <p:sp>
          <p:nvSpPr>
            <p:cNvPr id="51" name="Text Box 7"/>
            <p:cNvSpPr txBox="1">
              <a:spLocks noChangeArrowheads="1"/>
            </p:cNvSpPr>
            <p:nvPr/>
          </p:nvSpPr>
          <p:spPr bwMode="auto">
            <a:xfrm>
              <a:off x="1824474" y="3140968"/>
              <a:ext cx="2160240" cy="1077218"/>
            </a:xfrm>
            <a:prstGeom prst="rect">
              <a:avLst/>
            </a:prstGeom>
            <a:noFill/>
            <a:ln w="9525">
              <a:noFill/>
              <a:miter lim="800000"/>
              <a:headEnd/>
              <a:tailEnd/>
            </a:ln>
          </p:spPr>
          <p:txBody>
            <a:bodyPr wrap="square">
              <a:spAutoFit/>
            </a:bodyPr>
            <a:lstStyle/>
            <a:p>
              <a:pPr marL="457200" indent="-457200">
                <a:spcBef>
                  <a:spcPct val="50000"/>
                </a:spcBef>
              </a:pPr>
              <a:r>
                <a:rPr lang="en-US" sz="1600" dirty="0" err="1" smtClean="0"/>
                <a:t>Enc</a:t>
              </a:r>
              <a:r>
                <a:rPr lang="en-US" sz="1600" baseline="-25000" dirty="0" err="1" smtClean="0"/>
                <a:t>k</a:t>
              </a:r>
              <a:r>
                <a:rPr lang="en-US" sz="1600" dirty="0" smtClean="0"/>
                <a:t>(m)</a:t>
              </a:r>
            </a:p>
            <a:p>
              <a:pPr marL="457200" indent="-457200">
                <a:spcBef>
                  <a:spcPct val="50000"/>
                </a:spcBef>
              </a:pPr>
              <a:r>
                <a:rPr lang="en-US" sz="1600" dirty="0"/>
                <a:t>-</a:t>
              </a:r>
              <a:r>
                <a:rPr lang="en-US" sz="1600" dirty="0" smtClean="0"/>
                <a:t> r </a:t>
              </a:r>
              <a:r>
                <a:rPr lang="en-US" sz="1600" dirty="0"/>
                <a:t>in {0, 1}</a:t>
              </a:r>
              <a:r>
                <a:rPr lang="en-US" sz="1600" baseline="30000" dirty="0" smtClean="0"/>
                <a:t>n</a:t>
              </a:r>
              <a:endParaRPr lang="en-US" sz="1600" dirty="0" smtClean="0"/>
            </a:p>
            <a:p>
              <a:pPr marL="457200" indent="-457200">
                <a:spcBef>
                  <a:spcPct val="50000"/>
                </a:spcBef>
              </a:pPr>
              <a:r>
                <a:rPr lang="en-US" sz="1600" dirty="0"/>
                <a:t>-</a:t>
              </a:r>
              <a:r>
                <a:rPr lang="en-US" sz="1600" dirty="0" smtClean="0"/>
                <a:t> c </a:t>
              </a:r>
              <a:r>
                <a:rPr lang="en-US" sz="1600" dirty="0"/>
                <a:t>= (</a:t>
              </a:r>
              <a:r>
                <a:rPr lang="en-US" sz="1600" dirty="0">
                  <a:solidFill>
                    <a:srgbClr val="FF0000"/>
                  </a:solidFill>
                </a:rPr>
                <a:t>r</a:t>
              </a:r>
              <a:r>
                <a:rPr lang="en-US" sz="1600" dirty="0"/>
                <a:t>, </a:t>
              </a:r>
              <a:r>
                <a:rPr lang="en-US" sz="1600" dirty="0" smtClean="0"/>
                <a:t>m </a:t>
              </a:r>
              <a:r>
                <a:rPr lang="en-US" sz="1600" dirty="0" smtClean="0">
                  <a:sym typeface="Symbol"/>
                </a:rPr>
                <a:t> </a:t>
              </a:r>
              <a:r>
                <a:rPr lang="en-US" sz="1600" dirty="0" err="1">
                  <a:solidFill>
                    <a:srgbClr val="FF0000"/>
                  </a:solidFill>
                  <a:sym typeface="Symbol"/>
                </a:rPr>
                <a:t>F</a:t>
              </a:r>
              <a:r>
                <a:rPr lang="en-US" sz="1600" baseline="-25000" dirty="0" err="1">
                  <a:solidFill>
                    <a:srgbClr val="FF0000"/>
                  </a:solidFill>
                  <a:sym typeface="Symbol"/>
                </a:rPr>
                <a:t>k</a:t>
              </a:r>
              <a:r>
                <a:rPr lang="en-US" sz="1600" dirty="0">
                  <a:solidFill>
                    <a:srgbClr val="FF0000"/>
                  </a:solidFill>
                  <a:sym typeface="Symbol"/>
                </a:rPr>
                <a:t>(r)</a:t>
              </a:r>
              <a:r>
                <a:rPr lang="en-US" sz="1600" dirty="0"/>
                <a:t>)  </a:t>
              </a:r>
            </a:p>
          </p:txBody>
        </p:sp>
      </p:grpSp>
      <p:grpSp>
        <p:nvGrpSpPr>
          <p:cNvPr id="3" name="Group 2"/>
          <p:cNvGrpSpPr/>
          <p:nvPr/>
        </p:nvGrpSpPr>
        <p:grpSpPr>
          <a:xfrm>
            <a:off x="6876256" y="1124744"/>
            <a:ext cx="2232248" cy="1080120"/>
            <a:chOff x="6876256" y="3140968"/>
            <a:chExt cx="2232248" cy="1080120"/>
          </a:xfrm>
        </p:grpSpPr>
        <p:sp>
          <p:nvSpPr>
            <p:cNvPr id="53" name="Rectangle 52"/>
            <p:cNvSpPr/>
            <p:nvPr/>
          </p:nvSpPr>
          <p:spPr>
            <a:xfrm>
              <a:off x="6876256" y="3140968"/>
              <a:ext cx="209945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mic Sans MS" panose="030F0702030302020204" pitchFamily="66" charset="0"/>
              </a:endParaRPr>
            </a:p>
          </p:txBody>
        </p:sp>
        <p:sp>
          <p:nvSpPr>
            <p:cNvPr id="54" name="Text Box 7"/>
            <p:cNvSpPr txBox="1">
              <a:spLocks noChangeArrowheads="1"/>
            </p:cNvSpPr>
            <p:nvPr/>
          </p:nvSpPr>
          <p:spPr bwMode="auto">
            <a:xfrm>
              <a:off x="6948264" y="3369186"/>
              <a:ext cx="2160240" cy="707886"/>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t>Dec</a:t>
              </a:r>
              <a:r>
                <a:rPr lang="en-US" sz="1600" baseline="-25000" dirty="0" smtClean="0"/>
                <a:t>k</a:t>
              </a:r>
              <a:r>
                <a:rPr lang="en-US" sz="1600" dirty="0" smtClean="0"/>
                <a:t>(c = (c</a:t>
              </a:r>
              <a:r>
                <a:rPr lang="en-US" sz="1600" baseline="-25000" dirty="0" smtClean="0"/>
                <a:t>0</a:t>
              </a:r>
              <a:r>
                <a:rPr lang="en-US" sz="1600" dirty="0" smtClean="0"/>
                <a:t>,c</a:t>
              </a:r>
              <a:r>
                <a:rPr lang="en-US" sz="1600" baseline="-25000" dirty="0" smtClean="0"/>
                <a:t>1</a:t>
              </a:r>
              <a:r>
                <a:rPr lang="en-US" sz="1600" dirty="0" smtClean="0"/>
                <a:t>))</a:t>
              </a:r>
            </a:p>
            <a:p>
              <a:pPr marL="457200" indent="-457200">
                <a:spcBef>
                  <a:spcPct val="50000"/>
                </a:spcBef>
              </a:pPr>
              <a:r>
                <a:rPr lang="en-US" sz="1600" dirty="0"/>
                <a:t>-</a:t>
              </a:r>
              <a:r>
                <a:rPr lang="en-US" sz="1600" dirty="0" smtClean="0"/>
                <a:t> m = c</a:t>
              </a:r>
              <a:r>
                <a:rPr lang="en-US" sz="1600" baseline="-25000" dirty="0" smtClean="0"/>
                <a:t>1</a:t>
              </a:r>
              <a:r>
                <a:rPr lang="en-US" sz="1600" dirty="0" smtClean="0"/>
                <a:t> </a:t>
              </a:r>
              <a:r>
                <a:rPr lang="en-US" sz="1600" dirty="0" smtClean="0">
                  <a:sym typeface="Symbol"/>
                </a:rPr>
                <a:t>  </a:t>
              </a:r>
              <a:r>
                <a:rPr lang="en-US" sz="1600" dirty="0" err="1">
                  <a:sym typeface="Symbol"/>
                </a:rPr>
                <a:t>F</a:t>
              </a:r>
              <a:r>
                <a:rPr lang="en-US" sz="1600" baseline="-25000" dirty="0" err="1">
                  <a:sym typeface="Symbol"/>
                </a:rPr>
                <a:t>k</a:t>
              </a:r>
              <a:r>
                <a:rPr lang="en-US" sz="1600" dirty="0" smtClean="0">
                  <a:sym typeface="Symbol"/>
                </a:rPr>
                <a:t>(c</a:t>
              </a:r>
              <a:r>
                <a:rPr lang="en-US" sz="1600" baseline="-25000" dirty="0" smtClean="0">
                  <a:sym typeface="Symbol"/>
                </a:rPr>
                <a:t>0</a:t>
              </a:r>
              <a:r>
                <a:rPr lang="en-US" sz="1600" dirty="0" smtClean="0">
                  <a:sym typeface="Symbol"/>
                </a:rPr>
                <a:t>) </a:t>
              </a:r>
              <a:endParaRPr lang="en-US" sz="1600" dirty="0" smtClean="0"/>
            </a:p>
          </p:txBody>
        </p:sp>
      </p:grpSp>
      <p:sp>
        <p:nvSpPr>
          <p:cNvPr id="28" name="Rounded Rectangle 27"/>
          <p:cNvSpPr/>
          <p:nvPr/>
        </p:nvSpPr>
        <p:spPr>
          <a:xfrm>
            <a:off x="72008" y="3371670"/>
            <a:ext cx="9036496" cy="2160240"/>
          </a:xfrm>
          <a:prstGeom prst="round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sp>
        <p:nvSpPr>
          <p:cNvPr id="29" name="Text Box 7"/>
          <p:cNvSpPr txBox="1">
            <a:spLocks noChangeArrowheads="1"/>
          </p:cNvSpPr>
          <p:nvPr/>
        </p:nvSpPr>
        <p:spPr bwMode="auto">
          <a:xfrm>
            <a:off x="2664296" y="3443678"/>
            <a:ext cx="4835388" cy="400110"/>
          </a:xfrm>
          <a:prstGeom prst="rect">
            <a:avLst/>
          </a:prstGeom>
          <a:noFill/>
          <a:ln w="9525">
            <a:noFill/>
            <a:miter lim="800000"/>
            <a:headEnd/>
            <a:tailEnd/>
          </a:ln>
        </p:spPr>
        <p:txBody>
          <a:bodyPr wrap="square">
            <a:spAutoFit/>
          </a:bodyPr>
          <a:lstStyle/>
          <a:p>
            <a:pPr>
              <a:spcBef>
                <a:spcPct val="50000"/>
              </a:spcBef>
            </a:pPr>
            <a:r>
              <a:rPr lang="en-US" sz="2000" dirty="0" smtClean="0">
                <a:ea typeface="Chalkboard" charset="0"/>
                <a:cs typeface="Chalkboard" charset="0"/>
              </a:rPr>
              <a:t> </a:t>
            </a:r>
            <a:r>
              <a:rPr lang="en-US" sz="2000" dirty="0">
                <a:ea typeface="Brush Script MT" charset="0"/>
                <a:cs typeface="Brush Script MT" charset="0"/>
              </a:rPr>
              <a:t>K </a:t>
            </a:r>
            <a:r>
              <a:rPr lang="en-US" sz="2000" dirty="0" smtClean="0">
                <a:ea typeface="Brush Script MT" charset="0"/>
                <a:cs typeface="Brush Script MT" charset="0"/>
              </a:rPr>
              <a:t> = </a:t>
            </a:r>
            <a:r>
              <a:rPr lang="en-US" sz="2000" dirty="0">
                <a:ea typeface="Chalkboard" charset="0"/>
                <a:cs typeface="Chalkboard" charset="0"/>
              </a:rPr>
              <a:t>{0, </a:t>
            </a:r>
            <a:r>
              <a:rPr lang="en-US" sz="2000" dirty="0" smtClean="0">
                <a:ea typeface="Chalkboard" charset="0"/>
                <a:cs typeface="Chalkboard" charset="0"/>
              </a:rPr>
              <a:t>1}</a:t>
            </a:r>
            <a:r>
              <a:rPr lang="en-US" sz="2000" baseline="30000" dirty="0" smtClean="0">
                <a:ea typeface="Chalkboard" charset="0"/>
                <a:cs typeface="Chalkboard" charset="0"/>
              </a:rPr>
              <a:t>n   </a:t>
            </a:r>
            <a:r>
              <a:rPr lang="en-US" sz="2000" dirty="0" smtClean="0">
                <a:ea typeface="Brush Script MT" charset="0"/>
                <a:cs typeface="Brush Script MT" charset="0"/>
              </a:rPr>
              <a:t>M = </a:t>
            </a:r>
            <a:r>
              <a:rPr lang="en-US" sz="2000" dirty="0">
                <a:ea typeface="Chalkboard" charset="0"/>
                <a:cs typeface="Chalkboard" charset="0"/>
              </a:rPr>
              <a:t> {0, </a:t>
            </a:r>
            <a:r>
              <a:rPr lang="en-US" sz="2000" dirty="0" smtClean="0">
                <a:ea typeface="Chalkboard" charset="0"/>
                <a:cs typeface="Chalkboard" charset="0"/>
              </a:rPr>
              <a:t>1}</a:t>
            </a:r>
            <a:r>
              <a:rPr lang="en-US" sz="2000" baseline="30000" dirty="0" smtClean="0">
                <a:ea typeface="Chalkboard" charset="0"/>
                <a:cs typeface="Chalkboard" charset="0"/>
              </a:rPr>
              <a:t>n     </a:t>
            </a:r>
            <a:r>
              <a:rPr lang="en-US" sz="2000" dirty="0" smtClean="0">
                <a:ea typeface="Brush Script MT" charset="0"/>
                <a:cs typeface="Brush Script MT" charset="0"/>
              </a:rPr>
              <a:t>C</a:t>
            </a:r>
            <a:r>
              <a:rPr lang="en-US" sz="2000" dirty="0" smtClean="0">
                <a:ea typeface="Chalkboard" charset="0"/>
                <a:cs typeface="Chalkboard" charset="0"/>
              </a:rPr>
              <a:t> =  {0, 1}</a:t>
            </a:r>
            <a:r>
              <a:rPr lang="en-US" sz="2000" baseline="30000" dirty="0" smtClean="0">
                <a:solidFill>
                  <a:srgbClr val="FF0000"/>
                </a:solidFill>
                <a:ea typeface="Chalkboard" charset="0"/>
                <a:cs typeface="Chalkboard" charset="0"/>
              </a:rPr>
              <a:t>2n</a:t>
            </a:r>
            <a:r>
              <a:rPr lang="en-US" sz="2000" dirty="0" smtClean="0">
                <a:ea typeface="Chalkboard" charset="0"/>
                <a:cs typeface="Chalkboard" charset="0"/>
              </a:rPr>
              <a:t> </a:t>
            </a:r>
            <a:endParaRPr lang="en-US" sz="2000" b="1" baseline="30000" dirty="0" smtClean="0">
              <a:solidFill>
                <a:srgbClr val="FF0000"/>
              </a:solidFill>
              <a:ea typeface="Chalkboard" charset="0"/>
              <a:cs typeface="Chalkboard" charset="0"/>
            </a:endParaRPr>
          </a:p>
        </p:txBody>
      </p:sp>
      <p:grpSp>
        <p:nvGrpSpPr>
          <p:cNvPr id="30" name="Group 29"/>
          <p:cNvGrpSpPr/>
          <p:nvPr/>
        </p:nvGrpSpPr>
        <p:grpSpPr>
          <a:xfrm>
            <a:off x="513896" y="4697434"/>
            <a:ext cx="998272" cy="432048"/>
            <a:chOff x="981440" y="2564904"/>
            <a:chExt cx="998272" cy="432048"/>
          </a:xfrm>
        </p:grpSpPr>
        <p:sp>
          <p:nvSpPr>
            <p:cNvPr id="31" name="Rectangle 30"/>
            <p:cNvSpPr/>
            <p:nvPr/>
          </p:nvSpPr>
          <p:spPr>
            <a:xfrm>
              <a:off x="981440" y="2564904"/>
              <a:ext cx="914400" cy="432048"/>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mic Sans MS" panose="030F0702030302020204" pitchFamily="66" charset="0"/>
                <a:ea typeface="Chalkboard" charset="0"/>
                <a:cs typeface="Chalkboard" charset="0"/>
              </a:endParaRPr>
            </a:p>
          </p:txBody>
        </p:sp>
        <p:sp>
          <p:nvSpPr>
            <p:cNvPr id="32" name="Text Box 7"/>
            <p:cNvSpPr txBox="1">
              <a:spLocks noChangeArrowheads="1"/>
            </p:cNvSpPr>
            <p:nvPr/>
          </p:nvSpPr>
          <p:spPr bwMode="auto">
            <a:xfrm>
              <a:off x="1124000" y="2567222"/>
              <a:ext cx="855712" cy="400110"/>
            </a:xfrm>
            <a:prstGeom prst="rect">
              <a:avLst/>
            </a:prstGeom>
            <a:noFill/>
            <a:ln w="9525">
              <a:noFill/>
              <a:miter lim="800000"/>
              <a:headEnd/>
              <a:tailEnd/>
            </a:ln>
          </p:spPr>
          <p:txBody>
            <a:bodyPr wrap="square">
              <a:spAutoFit/>
            </a:bodyPr>
            <a:lstStyle/>
            <a:p>
              <a:pPr>
                <a:spcBef>
                  <a:spcPct val="50000"/>
                </a:spcBef>
              </a:pPr>
              <a:r>
                <a:rPr lang="en-US" sz="2000" dirty="0" smtClean="0">
                  <a:ea typeface="Chalkboard" charset="0"/>
                  <a:cs typeface="Chalkboard" charset="0"/>
                </a:rPr>
                <a:t>Gen</a:t>
              </a:r>
              <a:endParaRPr lang="en-US" sz="2000" b="1" baseline="30000" dirty="0" smtClean="0">
                <a:solidFill>
                  <a:srgbClr val="FF0000"/>
                </a:solidFill>
                <a:ea typeface="Chalkboard" charset="0"/>
                <a:cs typeface="Chalkboard" charset="0"/>
              </a:endParaRPr>
            </a:p>
          </p:txBody>
        </p:sp>
      </p:grpSp>
      <p:grpSp>
        <p:nvGrpSpPr>
          <p:cNvPr id="33" name="Group 35"/>
          <p:cNvGrpSpPr/>
          <p:nvPr/>
        </p:nvGrpSpPr>
        <p:grpSpPr>
          <a:xfrm>
            <a:off x="1440160" y="4617292"/>
            <a:ext cx="1224136" cy="338554"/>
            <a:chOff x="455675" y="4399360"/>
            <a:chExt cx="1224136" cy="338554"/>
          </a:xfrm>
        </p:grpSpPr>
        <p:cxnSp>
          <p:nvCxnSpPr>
            <p:cNvPr id="34" name="Straight Arrow Connector 33"/>
            <p:cNvCxnSpPr/>
            <p:nvPr/>
          </p:nvCxnSpPr>
          <p:spPr>
            <a:xfrm rot="16200000">
              <a:off x="823392" y="4360912"/>
              <a:ext cx="0" cy="72846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 Box 7"/>
            <p:cNvSpPr txBox="1">
              <a:spLocks noChangeArrowheads="1"/>
            </p:cNvSpPr>
            <p:nvPr/>
          </p:nvSpPr>
          <p:spPr bwMode="auto">
            <a:xfrm>
              <a:off x="455675" y="4399360"/>
              <a:ext cx="1224136"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a:ea typeface="Chalkboard" charset="0"/>
                  <a:cs typeface="Chalkboard" charset="0"/>
                </a:rPr>
                <a:t>k</a:t>
              </a:r>
              <a:r>
                <a:rPr lang="en-US" sz="1600" dirty="0" smtClean="0">
                  <a:ea typeface="Chalkboard" charset="0"/>
                  <a:cs typeface="Chalkboard" charset="0"/>
                </a:rPr>
                <a:t> </a:t>
              </a:r>
              <a:r>
                <a:rPr lang="en-US" sz="1600" dirty="0" smtClean="0">
                  <a:ea typeface="Chalkboard" charset="0"/>
                  <a:cs typeface="Chalkboard" charset="0"/>
                  <a:sym typeface="Symbol"/>
                </a:rPr>
                <a:t></a:t>
              </a:r>
              <a:r>
                <a:rPr lang="en-US" sz="1600" baseline="-25000" dirty="0" smtClean="0">
                  <a:ea typeface="Chalkboard" charset="0"/>
                  <a:cs typeface="Chalkboard" charset="0"/>
                  <a:sym typeface="Symbol"/>
                </a:rPr>
                <a:t>R </a:t>
              </a:r>
              <a:r>
                <a:rPr lang="en-US" sz="1600" dirty="0" smtClean="0">
                  <a:ea typeface="Brush Script MT" charset="0"/>
                  <a:cs typeface="Brush Script MT" charset="0"/>
                  <a:sym typeface="Symbol"/>
                </a:rPr>
                <a:t>K</a:t>
              </a:r>
              <a:endParaRPr lang="en-US" sz="1600" baseline="-25000" dirty="0" smtClean="0">
                <a:solidFill>
                  <a:srgbClr val="0000FF"/>
                </a:solidFill>
                <a:ea typeface="Brush Script MT" charset="0"/>
                <a:cs typeface="Brush Script MT" charset="0"/>
              </a:endParaRPr>
            </a:p>
          </p:txBody>
        </p:sp>
      </p:grpSp>
      <p:grpSp>
        <p:nvGrpSpPr>
          <p:cNvPr id="36" name="Group 35"/>
          <p:cNvGrpSpPr/>
          <p:nvPr/>
        </p:nvGrpSpPr>
        <p:grpSpPr>
          <a:xfrm>
            <a:off x="2808312" y="4617292"/>
            <a:ext cx="1080120" cy="338554"/>
            <a:chOff x="395536" y="4348587"/>
            <a:chExt cx="1080120" cy="338554"/>
          </a:xfrm>
        </p:grpSpPr>
        <p:cxnSp>
          <p:nvCxnSpPr>
            <p:cNvPr id="39" name="Straight Arrow Connector 38"/>
            <p:cNvCxnSpPr/>
            <p:nvPr/>
          </p:nvCxnSpPr>
          <p:spPr>
            <a:xfrm>
              <a:off x="395536" y="4687141"/>
              <a:ext cx="100811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 Box 7"/>
            <p:cNvSpPr txBox="1">
              <a:spLocks noChangeArrowheads="1"/>
            </p:cNvSpPr>
            <p:nvPr/>
          </p:nvSpPr>
          <p:spPr bwMode="auto">
            <a:xfrm>
              <a:off x="395536" y="4348587"/>
              <a:ext cx="1080120" cy="338554"/>
            </a:xfrm>
            <a:prstGeom prst="rect">
              <a:avLst/>
            </a:prstGeom>
            <a:noFill/>
            <a:ln w="9525">
              <a:noFill/>
              <a:miter lim="800000"/>
              <a:headEnd/>
              <a:tailEnd/>
            </a:ln>
          </p:spPr>
          <p:txBody>
            <a:bodyPr wrap="square">
              <a:spAutoFit/>
            </a:bodyPr>
            <a:lstStyle/>
            <a:p>
              <a:pPr marL="457200" indent="-457200">
                <a:spcBef>
                  <a:spcPct val="50000"/>
                </a:spcBef>
              </a:pPr>
              <a:r>
                <a:rPr lang="en-US" sz="1600" smtClean="0">
                  <a:ea typeface="Chalkboard" charset="0"/>
                  <a:cs typeface="Chalkboard" charset="0"/>
                </a:rPr>
                <a:t>m </a:t>
              </a:r>
              <a:r>
                <a:rPr lang="en-US" sz="1600" smtClean="0">
                  <a:ea typeface="Chalkboard" charset="0"/>
                  <a:cs typeface="Chalkboard" charset="0"/>
                  <a:sym typeface="Symbol"/>
                </a:rPr>
                <a:t> </a:t>
              </a:r>
              <a:r>
                <a:rPr lang="en-US" sz="1600" smtClean="0">
                  <a:ea typeface="Brush Script MT" charset="0"/>
                  <a:cs typeface="Brush Script MT" charset="0"/>
                  <a:sym typeface="Symbol"/>
                </a:rPr>
                <a:t>M</a:t>
              </a:r>
              <a:endParaRPr lang="en-US" sz="1600" dirty="0" smtClean="0">
                <a:solidFill>
                  <a:srgbClr val="0000FF"/>
                </a:solidFill>
                <a:ea typeface="Chalkboard" charset="0"/>
                <a:cs typeface="Chalkboard" charset="0"/>
              </a:endParaRPr>
            </a:p>
          </p:txBody>
        </p:sp>
      </p:grpSp>
      <p:grpSp>
        <p:nvGrpSpPr>
          <p:cNvPr id="44" name="Group 35"/>
          <p:cNvGrpSpPr/>
          <p:nvPr/>
        </p:nvGrpSpPr>
        <p:grpSpPr>
          <a:xfrm rot="5400000">
            <a:off x="4344613" y="3851593"/>
            <a:ext cx="563293" cy="755576"/>
            <a:chOff x="624332" y="3969572"/>
            <a:chExt cx="563293" cy="755576"/>
          </a:xfrm>
        </p:grpSpPr>
        <p:cxnSp>
          <p:nvCxnSpPr>
            <p:cNvPr id="46" name="Straight Arrow Connector 45"/>
            <p:cNvCxnSpPr/>
            <p:nvPr/>
          </p:nvCxnSpPr>
          <p:spPr>
            <a:xfrm rot="16200000">
              <a:off x="931404" y="4468925"/>
              <a:ext cx="1" cy="5124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 Box 7"/>
            <p:cNvSpPr txBox="1">
              <a:spLocks noChangeArrowheads="1"/>
            </p:cNvSpPr>
            <p:nvPr/>
          </p:nvSpPr>
          <p:spPr bwMode="auto">
            <a:xfrm rot="16200000">
              <a:off x="415821" y="4178083"/>
              <a:ext cx="755576"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ea typeface="Chalkboard" charset="0"/>
                  <a:cs typeface="Chalkboard" charset="0"/>
                </a:rPr>
                <a:t>k </a:t>
              </a:r>
              <a:endParaRPr lang="en-US" sz="1600" dirty="0" smtClean="0">
                <a:solidFill>
                  <a:srgbClr val="0000FF"/>
                </a:solidFill>
                <a:ea typeface="Chalkboard" charset="0"/>
                <a:cs typeface="Chalkboard" charset="0"/>
              </a:endParaRPr>
            </a:p>
          </p:txBody>
        </p:sp>
      </p:grpSp>
      <p:grpSp>
        <p:nvGrpSpPr>
          <p:cNvPr id="50" name="Group 46"/>
          <p:cNvGrpSpPr/>
          <p:nvPr/>
        </p:nvGrpSpPr>
        <p:grpSpPr>
          <a:xfrm>
            <a:off x="5073901" y="4617292"/>
            <a:ext cx="827585" cy="338554"/>
            <a:chOff x="864095" y="4390978"/>
            <a:chExt cx="827585" cy="338554"/>
          </a:xfrm>
        </p:grpSpPr>
        <p:cxnSp>
          <p:nvCxnSpPr>
            <p:cNvPr id="52" name="Straight Arrow Connector 51"/>
            <p:cNvCxnSpPr/>
            <p:nvPr/>
          </p:nvCxnSpPr>
          <p:spPr>
            <a:xfrm>
              <a:off x="971600" y="4725145"/>
              <a:ext cx="666328" cy="43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 Box 7"/>
            <p:cNvSpPr txBox="1">
              <a:spLocks noChangeArrowheads="1"/>
            </p:cNvSpPr>
            <p:nvPr/>
          </p:nvSpPr>
          <p:spPr bwMode="auto">
            <a:xfrm>
              <a:off x="864095" y="4390978"/>
              <a:ext cx="827585" cy="338554"/>
            </a:xfrm>
            <a:prstGeom prst="rect">
              <a:avLst/>
            </a:prstGeom>
            <a:noFill/>
            <a:ln w="9525">
              <a:noFill/>
              <a:miter lim="800000"/>
              <a:headEnd/>
              <a:tailEnd/>
            </a:ln>
          </p:spPr>
          <p:txBody>
            <a:bodyPr wrap="square">
              <a:spAutoFit/>
            </a:bodyPr>
            <a:lstStyle/>
            <a:p>
              <a:pPr marL="457200" indent="-457200">
                <a:spcBef>
                  <a:spcPct val="50000"/>
                </a:spcBef>
              </a:pPr>
              <a:r>
                <a:rPr lang="en-US" sz="1600" smtClean="0">
                  <a:ea typeface="Chalkboard" charset="0"/>
                  <a:cs typeface="Chalkboard" charset="0"/>
                </a:rPr>
                <a:t>   c</a:t>
              </a:r>
              <a:endParaRPr lang="en-US" sz="1600" dirty="0" smtClean="0">
                <a:solidFill>
                  <a:srgbClr val="0000FF"/>
                </a:solidFill>
                <a:ea typeface="Chalkboard" charset="0"/>
                <a:cs typeface="Chalkboard" charset="0"/>
              </a:endParaRPr>
            </a:p>
          </p:txBody>
        </p:sp>
      </p:grpSp>
      <p:grpSp>
        <p:nvGrpSpPr>
          <p:cNvPr id="56" name="Group 55"/>
          <p:cNvGrpSpPr/>
          <p:nvPr/>
        </p:nvGrpSpPr>
        <p:grpSpPr>
          <a:xfrm>
            <a:off x="3851919" y="4523796"/>
            <a:ext cx="1577339" cy="1141298"/>
            <a:chOff x="1542158" y="4367579"/>
            <a:chExt cx="797594" cy="591950"/>
          </a:xfrm>
        </p:grpSpPr>
        <p:sp>
          <p:nvSpPr>
            <p:cNvPr id="57" name="Rectangle 56"/>
            <p:cNvSpPr/>
            <p:nvPr/>
          </p:nvSpPr>
          <p:spPr>
            <a:xfrm>
              <a:off x="1547664" y="4367579"/>
              <a:ext cx="720080" cy="504056"/>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mic Sans MS" panose="030F0702030302020204" pitchFamily="66" charset="0"/>
                <a:ea typeface="Chalkboard" charset="0"/>
                <a:cs typeface="Chalkboard" charset="0"/>
              </a:endParaRPr>
            </a:p>
          </p:txBody>
        </p:sp>
        <p:sp>
          <p:nvSpPr>
            <p:cNvPr id="58" name="Text Box 7"/>
            <p:cNvSpPr txBox="1">
              <a:spLocks noChangeArrowheads="1"/>
            </p:cNvSpPr>
            <p:nvPr/>
          </p:nvSpPr>
          <p:spPr bwMode="auto">
            <a:xfrm>
              <a:off x="1542158" y="4368889"/>
              <a:ext cx="797594" cy="59064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ea typeface="Chalkboard" charset="0"/>
                  <a:cs typeface="Chalkboard" charset="0"/>
                </a:rPr>
                <a:t>  </a:t>
              </a:r>
              <a:r>
                <a:rPr lang="en-US" sz="1600" dirty="0" err="1"/>
                <a:t>Enc</a:t>
              </a:r>
              <a:r>
                <a:rPr lang="en-US" sz="1600" baseline="-25000" dirty="0" err="1"/>
                <a:t>k</a:t>
              </a:r>
              <a:r>
                <a:rPr lang="en-US" sz="1600" dirty="0"/>
                <a:t>(m)</a:t>
              </a:r>
            </a:p>
            <a:p>
              <a:pPr marL="457200" indent="-457200">
                <a:spcBef>
                  <a:spcPct val="50000"/>
                </a:spcBef>
              </a:pPr>
              <a:r>
                <a:rPr lang="en-US" sz="1200" dirty="0" smtClean="0"/>
                <a:t>- </a:t>
              </a:r>
              <a:r>
                <a:rPr lang="en-US" sz="1200" dirty="0"/>
                <a:t>r in {0, 1}</a:t>
              </a:r>
              <a:r>
                <a:rPr lang="en-US" sz="1200" baseline="30000" dirty="0"/>
                <a:t>n</a:t>
              </a:r>
              <a:endParaRPr lang="en-US" sz="1200" dirty="0"/>
            </a:p>
            <a:p>
              <a:pPr marL="457200" indent="-457200">
                <a:spcBef>
                  <a:spcPct val="50000"/>
                </a:spcBef>
              </a:pPr>
              <a:r>
                <a:rPr lang="en-US" sz="1200" dirty="0"/>
                <a:t>- c = (</a:t>
              </a:r>
              <a:r>
                <a:rPr lang="en-US" sz="1200" dirty="0">
                  <a:solidFill>
                    <a:srgbClr val="FF0000"/>
                  </a:solidFill>
                </a:rPr>
                <a:t>r</a:t>
              </a:r>
              <a:r>
                <a:rPr lang="en-US" sz="1200" dirty="0"/>
                <a:t>, </a:t>
              </a:r>
              <a:r>
                <a:rPr lang="en-US" sz="1200" dirty="0" smtClean="0"/>
                <a:t>m </a:t>
              </a:r>
              <a:r>
                <a:rPr lang="en-US" sz="1200" dirty="0" smtClean="0">
                  <a:sym typeface="Symbol"/>
                </a:rPr>
                <a:t> </a:t>
              </a:r>
              <a:r>
                <a:rPr lang="en-US" sz="1200" dirty="0" err="1">
                  <a:solidFill>
                    <a:srgbClr val="FF0000"/>
                  </a:solidFill>
                  <a:sym typeface="Symbol"/>
                </a:rPr>
                <a:t>F</a:t>
              </a:r>
              <a:r>
                <a:rPr lang="en-US" sz="1200" baseline="-25000" dirty="0" err="1">
                  <a:solidFill>
                    <a:srgbClr val="FF0000"/>
                  </a:solidFill>
                  <a:sym typeface="Symbol"/>
                </a:rPr>
                <a:t>k</a:t>
              </a:r>
              <a:r>
                <a:rPr lang="en-US" sz="1200" dirty="0">
                  <a:solidFill>
                    <a:srgbClr val="FF0000"/>
                  </a:solidFill>
                  <a:sym typeface="Symbol"/>
                </a:rPr>
                <a:t>(r)</a:t>
              </a:r>
              <a:r>
                <a:rPr lang="en-US" sz="1200" dirty="0"/>
                <a:t>)  </a:t>
              </a:r>
            </a:p>
          </p:txBody>
        </p:sp>
      </p:grpSp>
      <p:grpSp>
        <p:nvGrpSpPr>
          <p:cNvPr id="59" name="Group 35"/>
          <p:cNvGrpSpPr/>
          <p:nvPr/>
        </p:nvGrpSpPr>
        <p:grpSpPr>
          <a:xfrm rot="5400000">
            <a:off x="7503636" y="3728771"/>
            <a:ext cx="605682" cy="755576"/>
            <a:chOff x="581943" y="4005066"/>
            <a:chExt cx="605682" cy="755576"/>
          </a:xfrm>
        </p:grpSpPr>
        <p:cxnSp>
          <p:nvCxnSpPr>
            <p:cNvPr id="60" name="Straight Arrow Connector 59"/>
            <p:cNvCxnSpPr/>
            <p:nvPr/>
          </p:nvCxnSpPr>
          <p:spPr>
            <a:xfrm rot="16200000">
              <a:off x="931404" y="4468925"/>
              <a:ext cx="1" cy="5124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 Box 7"/>
            <p:cNvSpPr txBox="1">
              <a:spLocks noChangeArrowheads="1"/>
            </p:cNvSpPr>
            <p:nvPr/>
          </p:nvSpPr>
          <p:spPr bwMode="auto">
            <a:xfrm rot="16200000">
              <a:off x="373432" y="4213577"/>
              <a:ext cx="755576"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ea typeface="Chalkboard" charset="0"/>
                  <a:cs typeface="Chalkboard" charset="0"/>
                </a:rPr>
                <a:t>k </a:t>
              </a:r>
              <a:endParaRPr lang="en-US" sz="1600" dirty="0" smtClean="0">
                <a:solidFill>
                  <a:srgbClr val="0000FF"/>
                </a:solidFill>
                <a:ea typeface="Chalkboard" charset="0"/>
                <a:cs typeface="Chalkboard" charset="0"/>
              </a:endParaRPr>
            </a:p>
          </p:txBody>
        </p:sp>
      </p:grpSp>
      <p:grpSp>
        <p:nvGrpSpPr>
          <p:cNvPr id="62" name="Group 61"/>
          <p:cNvGrpSpPr/>
          <p:nvPr/>
        </p:nvGrpSpPr>
        <p:grpSpPr>
          <a:xfrm>
            <a:off x="7063244" y="4409399"/>
            <a:ext cx="1649724" cy="1101803"/>
            <a:chOff x="1542826" y="4365104"/>
            <a:chExt cx="992920" cy="504056"/>
          </a:xfrm>
        </p:grpSpPr>
        <p:sp>
          <p:nvSpPr>
            <p:cNvPr id="63" name="Rectangle 62"/>
            <p:cNvSpPr/>
            <p:nvPr/>
          </p:nvSpPr>
          <p:spPr>
            <a:xfrm>
              <a:off x="1543762" y="4365104"/>
              <a:ext cx="720080" cy="504056"/>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mic Sans MS" panose="030F0702030302020204" pitchFamily="66" charset="0"/>
                <a:ea typeface="Chalkboard" charset="0"/>
                <a:cs typeface="Chalkboard" charset="0"/>
              </a:endParaRPr>
            </a:p>
          </p:txBody>
        </p:sp>
        <p:sp>
          <p:nvSpPr>
            <p:cNvPr id="64" name="Text Box 7"/>
            <p:cNvSpPr txBox="1">
              <a:spLocks noChangeArrowheads="1"/>
            </p:cNvSpPr>
            <p:nvPr/>
          </p:nvSpPr>
          <p:spPr bwMode="auto">
            <a:xfrm>
              <a:off x="1542826" y="4505957"/>
              <a:ext cx="992920" cy="253445"/>
            </a:xfrm>
            <a:prstGeom prst="rect">
              <a:avLst/>
            </a:prstGeom>
            <a:noFill/>
            <a:ln w="9525">
              <a:noFill/>
              <a:miter lim="800000"/>
              <a:headEnd/>
              <a:tailEnd/>
            </a:ln>
          </p:spPr>
          <p:txBody>
            <a:bodyPr wrap="square">
              <a:spAutoFit/>
            </a:bodyPr>
            <a:lstStyle/>
            <a:p>
              <a:pPr marL="457200" indent="-457200">
                <a:spcBef>
                  <a:spcPct val="50000"/>
                </a:spcBef>
              </a:pPr>
              <a:r>
                <a:rPr lang="en-US" sz="1200" dirty="0" smtClean="0"/>
                <a:t>Dec</a:t>
              </a:r>
              <a:r>
                <a:rPr lang="en-US" sz="1200" baseline="-25000" dirty="0" smtClean="0"/>
                <a:t>k</a:t>
              </a:r>
              <a:r>
                <a:rPr lang="en-US" sz="1200" dirty="0" smtClean="0"/>
                <a:t>(c </a:t>
              </a:r>
              <a:r>
                <a:rPr lang="en-US" sz="1200" dirty="0"/>
                <a:t>= (c</a:t>
              </a:r>
              <a:r>
                <a:rPr lang="en-US" sz="1200" baseline="-25000" dirty="0"/>
                <a:t>0</a:t>
              </a:r>
              <a:r>
                <a:rPr lang="en-US" sz="1200" dirty="0"/>
                <a:t>,c</a:t>
              </a:r>
              <a:r>
                <a:rPr lang="en-US" sz="1200" baseline="-25000" dirty="0"/>
                <a:t>1</a:t>
              </a:r>
              <a:r>
                <a:rPr lang="en-US" sz="1200" dirty="0"/>
                <a:t>))</a:t>
              </a:r>
            </a:p>
            <a:p>
              <a:pPr marL="457200" indent="-457200">
                <a:spcBef>
                  <a:spcPct val="50000"/>
                </a:spcBef>
              </a:pPr>
              <a:r>
                <a:rPr lang="en-US" sz="1200" dirty="0"/>
                <a:t>- m = </a:t>
              </a:r>
              <a:r>
                <a:rPr lang="en-US" sz="1200" dirty="0" smtClean="0"/>
                <a:t>c</a:t>
              </a:r>
              <a:r>
                <a:rPr lang="en-US" sz="1200" baseline="-25000" dirty="0" smtClean="0"/>
                <a:t>1</a:t>
              </a:r>
              <a:r>
                <a:rPr lang="en-US" sz="1200" dirty="0" smtClean="0">
                  <a:sym typeface="Symbol"/>
                </a:rPr>
                <a:t>F</a:t>
              </a:r>
              <a:r>
                <a:rPr lang="en-US" sz="1200" baseline="-25000" dirty="0" smtClean="0">
                  <a:sym typeface="Symbol"/>
                </a:rPr>
                <a:t>k</a:t>
              </a:r>
              <a:r>
                <a:rPr lang="en-US" sz="1200" dirty="0" smtClean="0">
                  <a:sym typeface="Symbol"/>
                </a:rPr>
                <a:t>(c</a:t>
              </a:r>
              <a:r>
                <a:rPr lang="en-US" sz="1200" baseline="-25000" dirty="0" smtClean="0">
                  <a:sym typeface="Symbol"/>
                </a:rPr>
                <a:t>0</a:t>
              </a:r>
              <a:r>
                <a:rPr lang="en-US" sz="1200" dirty="0">
                  <a:sym typeface="Symbol"/>
                </a:rPr>
                <a:t>) </a:t>
              </a:r>
              <a:endParaRPr lang="en-US" sz="1200" dirty="0"/>
            </a:p>
          </p:txBody>
        </p:sp>
      </p:grpSp>
      <p:sp>
        <p:nvSpPr>
          <p:cNvPr id="65" name="Text Box 7"/>
          <p:cNvSpPr txBox="1">
            <a:spLocks noChangeArrowheads="1"/>
          </p:cNvSpPr>
          <p:nvPr/>
        </p:nvSpPr>
        <p:spPr bwMode="auto">
          <a:xfrm>
            <a:off x="6276560" y="4617292"/>
            <a:ext cx="755576"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a:ea typeface="Chalkboard" charset="0"/>
                <a:cs typeface="Chalkboard" charset="0"/>
              </a:rPr>
              <a:t>c</a:t>
            </a:r>
            <a:r>
              <a:rPr lang="en-US" sz="1600" dirty="0" smtClean="0">
                <a:ea typeface="Chalkboard" charset="0"/>
                <a:cs typeface="Chalkboard" charset="0"/>
              </a:rPr>
              <a:t> </a:t>
            </a:r>
            <a:r>
              <a:rPr lang="en-US" sz="1600" dirty="0" smtClean="0">
                <a:ea typeface="Chalkboard" charset="0"/>
                <a:cs typeface="Chalkboard" charset="0"/>
                <a:sym typeface="Symbol"/>
              </a:rPr>
              <a:t> </a:t>
            </a:r>
            <a:r>
              <a:rPr lang="en-US" sz="1600" dirty="0" smtClean="0">
                <a:ea typeface="Brush Script MT" charset="0"/>
                <a:cs typeface="Brush Script MT" charset="0"/>
                <a:sym typeface="Symbol"/>
              </a:rPr>
              <a:t>C</a:t>
            </a:r>
            <a:endParaRPr lang="en-US" sz="1600" dirty="0" smtClean="0">
              <a:solidFill>
                <a:srgbClr val="0000FF"/>
              </a:solidFill>
              <a:ea typeface="Brush Script MT" charset="0"/>
              <a:cs typeface="Brush Script MT" charset="0"/>
            </a:endParaRPr>
          </a:p>
        </p:txBody>
      </p:sp>
      <p:cxnSp>
        <p:nvCxnSpPr>
          <p:cNvPr id="66" name="Straight Arrow Connector 65"/>
          <p:cNvCxnSpPr/>
          <p:nvPr/>
        </p:nvCxnSpPr>
        <p:spPr>
          <a:xfrm rot="16200000">
            <a:off x="6704416" y="4591614"/>
            <a:ext cx="0" cy="72846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7" name="Group 46"/>
          <p:cNvGrpSpPr/>
          <p:nvPr/>
        </p:nvGrpSpPr>
        <p:grpSpPr>
          <a:xfrm>
            <a:off x="8064896" y="4617292"/>
            <a:ext cx="852232" cy="340556"/>
            <a:chOff x="744723" y="4120044"/>
            <a:chExt cx="852232" cy="340556"/>
          </a:xfrm>
        </p:grpSpPr>
        <p:cxnSp>
          <p:nvCxnSpPr>
            <p:cNvPr id="68" name="Straight Arrow Connector 67"/>
            <p:cNvCxnSpPr/>
            <p:nvPr/>
          </p:nvCxnSpPr>
          <p:spPr>
            <a:xfrm>
              <a:off x="960747" y="4458598"/>
              <a:ext cx="432048" cy="200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 Box 7"/>
            <p:cNvSpPr txBox="1">
              <a:spLocks noChangeArrowheads="1"/>
            </p:cNvSpPr>
            <p:nvPr/>
          </p:nvSpPr>
          <p:spPr bwMode="auto">
            <a:xfrm>
              <a:off x="744723" y="4120044"/>
              <a:ext cx="852232"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ea typeface="Chalkboard" charset="0"/>
                  <a:cs typeface="Chalkboard" charset="0"/>
                </a:rPr>
                <a:t>   m</a:t>
              </a:r>
              <a:endParaRPr lang="en-US" sz="1600" dirty="0" smtClean="0">
                <a:solidFill>
                  <a:srgbClr val="0000FF"/>
                </a:solidFill>
                <a:ea typeface="Chalkboard" charset="0"/>
                <a:cs typeface="Chalkboard" charset="0"/>
              </a:endParaRPr>
            </a:p>
          </p:txBody>
        </p:sp>
      </p:grpSp>
      <p:sp>
        <p:nvSpPr>
          <p:cNvPr id="70" name="文本框 69"/>
          <p:cNvSpPr txBox="1"/>
          <p:nvPr/>
        </p:nvSpPr>
        <p:spPr>
          <a:xfrm>
            <a:off x="101257" y="774912"/>
            <a:ext cx="2101857" cy="369332"/>
          </a:xfrm>
          <a:prstGeom prst="rect">
            <a:avLst/>
          </a:prstGeom>
          <a:noFill/>
        </p:spPr>
        <p:txBody>
          <a:bodyPr wrap="none" rtlCol="0">
            <a:spAutoFit/>
          </a:bodyPr>
          <a:lstStyle/>
          <a:p>
            <a:r>
              <a:rPr lang="en-US" altLang="zh-CN" dirty="0" smtClean="0"/>
              <a:t>Construction 3.30</a:t>
            </a:r>
            <a:endParaRPr lang="zh-CN" altLang="en-US" dirty="0"/>
          </a:p>
        </p:txBody>
      </p:sp>
      <p:sp>
        <p:nvSpPr>
          <p:cNvPr id="5" name="日期占位符 4"/>
          <p:cNvSpPr>
            <a:spLocks noGrp="1"/>
          </p:cNvSpPr>
          <p:nvPr>
            <p:ph type="dt" sz="half" idx="10"/>
          </p:nvPr>
        </p:nvSpPr>
        <p:spPr/>
        <p:txBody>
          <a:bodyPr/>
          <a:lstStyle/>
          <a:p>
            <a:pPr>
              <a:defRPr/>
            </a:pPr>
            <a:r>
              <a:rPr lang="en-US" altLang="zh-CN" smtClean="0"/>
              <a:t>Thur, 11/10/2018</a:t>
            </a:r>
            <a:endParaRPr lang="en-US" dirty="0"/>
          </a:p>
        </p:txBody>
      </p:sp>
      <p:sp>
        <p:nvSpPr>
          <p:cNvPr id="6" name="页脚占位符 5"/>
          <p:cNvSpPr>
            <a:spLocks noGrp="1"/>
          </p:cNvSpPr>
          <p:nvPr>
            <p:ph type="ftr" sz="quarter" idx="11"/>
          </p:nvPr>
        </p:nvSpPr>
        <p:spPr/>
        <p:txBody>
          <a:bodyPr/>
          <a:lstStyle/>
          <a:p>
            <a:pPr>
              <a:defRPr/>
            </a:pPr>
            <a:r>
              <a:rPr lang="en-US" smtClean="0"/>
              <a:t>S8101034Q-Modern Cryptography-Lect9</a:t>
            </a:r>
            <a:endParaRPr lang="en-US" dirty="0"/>
          </a:p>
        </p:txBody>
      </p:sp>
      <p:sp>
        <p:nvSpPr>
          <p:cNvPr id="7" name="灯片编号占位符 6"/>
          <p:cNvSpPr>
            <a:spLocks noGrp="1"/>
          </p:cNvSpPr>
          <p:nvPr>
            <p:ph type="sldNum" sz="quarter" idx="12"/>
          </p:nvPr>
        </p:nvSpPr>
        <p:spPr/>
        <p:txBody>
          <a:bodyPr/>
          <a:lstStyle/>
          <a:p>
            <a:pPr>
              <a:defRPr/>
            </a:pPr>
            <a:fld id="{A210B1BB-E12E-441C-BC6A-ECF78AA782CB}" type="slidenum">
              <a:rPr lang="en-US" smtClean="0"/>
              <a:pPr>
                <a:defRPr/>
              </a:pPr>
              <a:t>8</a:t>
            </a:fld>
            <a:endParaRPr lang="en-US" dirty="0"/>
          </a:p>
        </p:txBody>
      </p:sp>
      <p:sp>
        <p:nvSpPr>
          <p:cNvPr id="71" name="Text Box 7"/>
          <p:cNvSpPr txBox="1">
            <a:spLocks noChangeArrowheads="1"/>
          </p:cNvSpPr>
          <p:nvPr/>
        </p:nvSpPr>
        <p:spPr bwMode="auto">
          <a:xfrm>
            <a:off x="72008" y="5799037"/>
            <a:ext cx="8136904" cy="379591"/>
          </a:xfrm>
          <a:prstGeom prst="rect">
            <a:avLst/>
          </a:prstGeom>
          <a:noFill/>
          <a:ln w="9525">
            <a:solidFill>
              <a:srgbClr val="000000"/>
            </a:solidFill>
            <a:miter lim="800000"/>
            <a:headEnd/>
            <a:tailEnd/>
          </a:ln>
        </p:spPr>
        <p:txBody>
          <a:bodyPr wrap="square">
            <a:spAutoFit/>
          </a:bodyPr>
          <a:lstStyle/>
          <a:p>
            <a:pPr>
              <a:spcBef>
                <a:spcPct val="50000"/>
              </a:spcBef>
            </a:pPr>
            <a:r>
              <a:rPr lang="en-US" dirty="0" smtClean="0"/>
              <a:t>Theorem 3.31: If </a:t>
            </a:r>
            <a:r>
              <a:rPr lang="en-US" dirty="0" err="1" smtClean="0"/>
              <a:t>F</a:t>
            </a:r>
            <a:r>
              <a:rPr lang="en-US" baseline="-25000" dirty="0" err="1" smtClean="0"/>
              <a:t>k</a:t>
            </a:r>
            <a:r>
              <a:rPr lang="en-US" baseline="-25000" dirty="0" smtClean="0"/>
              <a:t> </a:t>
            </a:r>
            <a:r>
              <a:rPr lang="en-US" dirty="0" smtClean="0"/>
              <a:t>is a PRF, then </a:t>
            </a:r>
            <a:r>
              <a:rPr lang="en-US" dirty="0" smtClean="0">
                <a:sym typeface="Symbol"/>
              </a:rPr>
              <a:t> is a CPA-secure scheme.</a:t>
            </a:r>
            <a:endParaRPr lang="en-US" sz="2800" baseline="30000" dirty="0" smtClean="0">
              <a:solidFill>
                <a:srgbClr val="0000FF"/>
              </a:solidFill>
            </a:endParaRPr>
          </a:p>
        </p:txBody>
      </p:sp>
    </p:spTree>
    <p:extLst>
      <p:ext uri="{BB962C8B-B14F-4D97-AF65-F5344CB8AC3E}">
        <p14:creationId xmlns:p14="http://schemas.microsoft.com/office/powerpoint/2010/main" val="39044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77" grpId="0"/>
      <p:bldP spid="92" grpId="0"/>
      <p:bldP spid="93" grpId="0"/>
      <p:bldP spid="104" grpId="0"/>
      <p:bldP spid="28" grpId="0" animBg="1"/>
      <p:bldP spid="29" grpId="0"/>
      <p:bldP spid="65" grpId="0"/>
      <p:bldP spid="7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467544" y="8620"/>
            <a:ext cx="8496944" cy="468052"/>
          </a:xfrm>
          <a:prstGeom prst="rect">
            <a:avLst/>
          </a:prstGeom>
        </p:spPr>
        <p:txBody>
          <a:bodyPr/>
          <a:lstStyle>
            <a:defPPr>
              <a:defRPr lang="da-DK"/>
            </a:defPPr>
            <a:lvl1pPr algn="ctr">
              <a:defRPr sz="3200" kern="0">
                <a:solidFill>
                  <a:srgbClr val="009900"/>
                </a:solidFill>
                <a:latin typeface="Chalkboard" charset="0"/>
                <a:ea typeface="Chalkboard" charset="0"/>
                <a:cs typeface="Chalkboard" charset="0"/>
              </a:defRPr>
            </a:lvl1pPr>
          </a:lstStyle>
          <a:p>
            <a:r>
              <a:rPr lang="en-US" sz="3600" dirty="0" smtClean="0">
                <a:latin typeface="Calibri" pitchFamily="34" charset="0"/>
              </a:rPr>
              <a:t>CCA on PRF-based encryption</a:t>
            </a:r>
            <a:endParaRPr lang="en-US" sz="3600" dirty="0">
              <a:latin typeface="Calibri" pitchFamily="34" charset="0"/>
            </a:endParaRPr>
          </a:p>
        </p:txBody>
      </p:sp>
      <p:sp>
        <p:nvSpPr>
          <p:cNvPr id="30" name="Text Box 7"/>
          <p:cNvSpPr txBox="1">
            <a:spLocks noChangeArrowheads="1"/>
          </p:cNvSpPr>
          <p:nvPr/>
        </p:nvSpPr>
        <p:spPr bwMode="auto">
          <a:xfrm>
            <a:off x="4250287" y="807676"/>
            <a:ext cx="3130025"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sym typeface="Symbol"/>
              </a:rPr>
              <a:t> = </a:t>
            </a:r>
            <a:r>
              <a:rPr lang="en-US" dirty="0" smtClean="0">
                <a:latin typeface="Calibri" pitchFamily="34" charset="0"/>
              </a:rPr>
              <a:t>(Gen, Enc, Dec),  </a:t>
            </a:r>
            <a:r>
              <a:rPr lang="en-US" dirty="0" smtClean="0">
                <a:latin typeface="Brush Script MT" pitchFamily="66" charset="0"/>
              </a:rPr>
              <a:t>M</a:t>
            </a:r>
            <a:r>
              <a:rPr lang="en-US" dirty="0" smtClean="0">
                <a:latin typeface="Calibri" pitchFamily="34" charset="0"/>
              </a:rPr>
              <a:t> , n</a:t>
            </a:r>
            <a:endParaRPr lang="en-US" dirty="0" smtClean="0">
              <a:solidFill>
                <a:srgbClr val="0000FF"/>
              </a:solidFill>
              <a:latin typeface="Calibri" pitchFamily="34" charset="0"/>
            </a:endParaRPr>
          </a:p>
        </p:txBody>
      </p:sp>
      <p:grpSp>
        <p:nvGrpSpPr>
          <p:cNvPr id="4" name="Group 48"/>
          <p:cNvGrpSpPr/>
          <p:nvPr/>
        </p:nvGrpSpPr>
        <p:grpSpPr>
          <a:xfrm>
            <a:off x="8037512" y="2938843"/>
            <a:ext cx="1070992" cy="369332"/>
            <a:chOff x="7514955" y="5223801"/>
            <a:chExt cx="1207300" cy="674030"/>
          </a:xfrm>
        </p:grpSpPr>
        <p:sp>
          <p:nvSpPr>
            <p:cNvPr id="47" name="Rectangle 46"/>
            <p:cNvSpPr/>
            <p:nvPr/>
          </p:nvSpPr>
          <p:spPr>
            <a:xfrm>
              <a:off x="7524328" y="5301208"/>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itchFamily="34" charset="0"/>
              </a:endParaRPr>
            </a:p>
          </p:txBody>
        </p:sp>
        <p:sp>
          <p:nvSpPr>
            <p:cNvPr id="48" name="Text Box 7"/>
            <p:cNvSpPr txBox="1">
              <a:spLocks noChangeArrowheads="1"/>
            </p:cNvSpPr>
            <p:nvPr/>
          </p:nvSpPr>
          <p:spPr bwMode="auto">
            <a:xfrm>
              <a:off x="7514955" y="5223801"/>
              <a:ext cx="1207300" cy="674030"/>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rPr>
                <a:t>Gen(1</a:t>
              </a:r>
              <a:r>
                <a:rPr lang="en-US" baseline="30000" dirty="0" smtClean="0">
                  <a:latin typeface="Calibri" pitchFamily="34" charset="0"/>
                </a:rPr>
                <a:t>n</a:t>
              </a:r>
              <a:r>
                <a:rPr lang="en-US" dirty="0" smtClean="0">
                  <a:latin typeface="Calibri" pitchFamily="34" charset="0"/>
                </a:rPr>
                <a:t>)</a:t>
              </a:r>
              <a:endParaRPr lang="en-US" dirty="0" smtClean="0">
                <a:solidFill>
                  <a:srgbClr val="0000FF"/>
                </a:solidFill>
                <a:latin typeface="Calibri" pitchFamily="34" charset="0"/>
              </a:endParaRPr>
            </a:p>
          </p:txBody>
        </p:sp>
      </p:grpSp>
      <p:cxnSp>
        <p:nvCxnSpPr>
          <p:cNvPr id="50" name="Straight Connector 49"/>
          <p:cNvCxnSpPr/>
          <p:nvPr/>
        </p:nvCxnSpPr>
        <p:spPr>
          <a:xfrm flipH="1" flipV="1">
            <a:off x="7596336" y="2777075"/>
            <a:ext cx="301968" cy="305786"/>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 Box 7"/>
          <p:cNvSpPr txBox="1">
            <a:spLocks noChangeArrowheads="1"/>
          </p:cNvSpPr>
          <p:nvPr/>
        </p:nvSpPr>
        <p:spPr bwMode="auto">
          <a:xfrm rot="18882211">
            <a:off x="7762799" y="2634949"/>
            <a:ext cx="3832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rPr>
              <a:t>k</a:t>
            </a:r>
            <a:endParaRPr lang="en-US" dirty="0" smtClean="0">
              <a:solidFill>
                <a:srgbClr val="0000FF"/>
              </a:solidFill>
              <a:latin typeface="Calibri" pitchFamily="34" charset="0"/>
            </a:endParaRPr>
          </a:p>
        </p:txBody>
      </p:sp>
      <p:grpSp>
        <p:nvGrpSpPr>
          <p:cNvPr id="9" name="Group 74"/>
          <p:cNvGrpSpPr/>
          <p:nvPr/>
        </p:nvGrpSpPr>
        <p:grpSpPr>
          <a:xfrm>
            <a:off x="1763688" y="570166"/>
            <a:ext cx="2232248" cy="729372"/>
            <a:chOff x="4724400" y="1628800"/>
            <a:chExt cx="2232248" cy="729372"/>
          </a:xfrm>
        </p:grpSpPr>
        <p:sp>
          <p:nvSpPr>
            <p:cNvPr id="57" name="Text Box 7"/>
            <p:cNvSpPr txBox="1">
              <a:spLocks noChangeArrowheads="1"/>
            </p:cNvSpPr>
            <p:nvPr/>
          </p:nvSpPr>
          <p:spPr bwMode="auto">
            <a:xfrm>
              <a:off x="4724400" y="1804754"/>
              <a:ext cx="223224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rPr>
                <a:t>PrivK</a:t>
              </a:r>
              <a:r>
                <a:rPr lang="en-US" dirty="0" smtClean="0">
                  <a:latin typeface="Calibri" pitchFamily="34" charset="0"/>
                </a:rPr>
                <a:t>         (n)</a:t>
              </a:r>
              <a:endParaRPr lang="en-US" dirty="0" smtClean="0">
                <a:solidFill>
                  <a:srgbClr val="0000FF"/>
                </a:solidFill>
                <a:latin typeface="Calibri" pitchFamily="34" charset="0"/>
              </a:endParaRPr>
            </a:p>
          </p:txBody>
        </p:sp>
        <p:sp>
          <p:nvSpPr>
            <p:cNvPr id="59" name="Text Box 7"/>
            <p:cNvSpPr txBox="1">
              <a:spLocks noChangeArrowheads="1"/>
            </p:cNvSpPr>
            <p:nvPr/>
          </p:nvSpPr>
          <p:spPr bwMode="auto">
            <a:xfrm>
              <a:off x="5228456" y="198884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rPr>
                <a:t>A, </a:t>
              </a:r>
              <a:r>
                <a:rPr lang="en-US" dirty="0" smtClean="0">
                  <a:latin typeface="Calibri" pitchFamily="34" charset="0"/>
                  <a:sym typeface="Symbol"/>
                </a:rPr>
                <a:t></a:t>
              </a:r>
              <a:endParaRPr lang="en-US" dirty="0" smtClean="0">
                <a:solidFill>
                  <a:srgbClr val="0000FF"/>
                </a:solidFill>
                <a:latin typeface="Calibri" pitchFamily="34" charset="0"/>
              </a:endParaRPr>
            </a:p>
          </p:txBody>
        </p:sp>
        <p:sp>
          <p:nvSpPr>
            <p:cNvPr id="74" name="Text Box 7"/>
            <p:cNvSpPr txBox="1">
              <a:spLocks noChangeArrowheads="1"/>
            </p:cNvSpPr>
            <p:nvPr/>
          </p:nvSpPr>
          <p:spPr bwMode="auto">
            <a:xfrm>
              <a:off x="5292080" y="162880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rPr>
                <a:t>cca</a:t>
              </a:r>
              <a:endParaRPr lang="en-US" dirty="0" smtClean="0">
                <a:solidFill>
                  <a:srgbClr val="0000FF"/>
                </a:solidFill>
                <a:latin typeface="Calibri" pitchFamily="34" charset="0"/>
              </a:endParaRPr>
            </a:p>
          </p:txBody>
        </p:sp>
      </p:grpSp>
      <p:pic>
        <p:nvPicPr>
          <p:cNvPr id="94" name="Picture 2"/>
          <p:cNvPicPr>
            <a:picLocks noChangeAspect="1" noChangeArrowheads="1"/>
          </p:cNvPicPr>
          <p:nvPr/>
        </p:nvPicPr>
        <p:blipFill>
          <a:blip r:embed="rId3" cstate="print"/>
          <a:srcRect/>
          <a:stretch>
            <a:fillRect/>
          </a:stretch>
        </p:blipFill>
        <p:spPr bwMode="auto">
          <a:xfrm>
            <a:off x="5850530" y="1929011"/>
            <a:ext cx="1742830" cy="1052806"/>
          </a:xfrm>
          <a:prstGeom prst="rect">
            <a:avLst/>
          </a:prstGeom>
          <a:noFill/>
          <a:ln w="9525">
            <a:noFill/>
            <a:miter lim="800000"/>
            <a:headEnd/>
            <a:tailEnd/>
          </a:ln>
        </p:spPr>
      </p:pic>
      <p:pic>
        <p:nvPicPr>
          <p:cNvPr id="116" name="Picture 3"/>
          <p:cNvPicPr>
            <a:picLocks noChangeAspect="1" noChangeArrowheads="1"/>
          </p:cNvPicPr>
          <p:nvPr/>
        </p:nvPicPr>
        <p:blipFill>
          <a:blip r:embed="rId4" cstate="print"/>
          <a:srcRect/>
          <a:stretch>
            <a:fillRect/>
          </a:stretch>
        </p:blipFill>
        <p:spPr bwMode="auto">
          <a:xfrm>
            <a:off x="608778" y="2253170"/>
            <a:ext cx="1514272" cy="872663"/>
          </a:xfrm>
          <a:prstGeom prst="rect">
            <a:avLst/>
          </a:prstGeom>
          <a:noFill/>
          <a:ln w="9525">
            <a:noFill/>
            <a:miter lim="800000"/>
            <a:headEnd/>
            <a:tailEnd/>
          </a:ln>
        </p:spPr>
      </p:pic>
      <p:sp>
        <p:nvSpPr>
          <p:cNvPr id="118" name="Text Box 7"/>
          <p:cNvSpPr txBox="1">
            <a:spLocks noChangeArrowheads="1"/>
          </p:cNvSpPr>
          <p:nvPr/>
        </p:nvSpPr>
        <p:spPr bwMode="auto">
          <a:xfrm>
            <a:off x="6116034" y="2981817"/>
            <a:ext cx="166083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sym typeface="Symbol"/>
              </a:rPr>
              <a:t>Let me verify</a:t>
            </a:r>
            <a:endParaRPr lang="en-US" dirty="0" smtClean="0">
              <a:solidFill>
                <a:srgbClr val="0000FF"/>
              </a:solidFill>
              <a:latin typeface="Calibri" pitchFamily="34" charset="0"/>
            </a:endParaRPr>
          </a:p>
        </p:txBody>
      </p:sp>
      <p:sp>
        <p:nvSpPr>
          <p:cNvPr id="119" name="Text Box 7"/>
          <p:cNvSpPr txBox="1">
            <a:spLocks noChangeArrowheads="1"/>
          </p:cNvSpPr>
          <p:nvPr/>
        </p:nvSpPr>
        <p:spPr bwMode="auto">
          <a:xfrm>
            <a:off x="251520" y="1808203"/>
            <a:ext cx="187220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sym typeface="Symbol"/>
              </a:rPr>
              <a:t>PPT Attacker A</a:t>
            </a:r>
            <a:endParaRPr lang="en-US" dirty="0" smtClean="0">
              <a:solidFill>
                <a:srgbClr val="0000FF"/>
              </a:solidFill>
              <a:latin typeface="Calibri" pitchFamily="34" charset="0"/>
            </a:endParaRPr>
          </a:p>
        </p:txBody>
      </p:sp>
      <p:cxnSp>
        <p:nvCxnSpPr>
          <p:cNvPr id="32" name="Straight Connector 31"/>
          <p:cNvCxnSpPr/>
          <p:nvPr/>
        </p:nvCxnSpPr>
        <p:spPr>
          <a:xfrm>
            <a:off x="0" y="1268760"/>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8256" y="5180892"/>
            <a:ext cx="9180512"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日期占位符 1"/>
          <p:cNvSpPr>
            <a:spLocks noGrp="1"/>
          </p:cNvSpPr>
          <p:nvPr>
            <p:ph type="dt" sz="half" idx="10"/>
          </p:nvPr>
        </p:nvSpPr>
        <p:spPr/>
        <p:txBody>
          <a:bodyPr/>
          <a:lstStyle/>
          <a:p>
            <a:pPr>
              <a:defRPr/>
            </a:pPr>
            <a:r>
              <a:rPr lang="en-US" altLang="zh-CN" smtClean="0"/>
              <a:t>Thur, 11/10/2018</a:t>
            </a:r>
            <a:endParaRPr lang="en-US" dirty="0"/>
          </a:p>
        </p:txBody>
      </p:sp>
      <p:sp>
        <p:nvSpPr>
          <p:cNvPr id="5" name="页脚占位符 4"/>
          <p:cNvSpPr>
            <a:spLocks noGrp="1"/>
          </p:cNvSpPr>
          <p:nvPr>
            <p:ph type="ftr" sz="quarter" idx="11"/>
          </p:nvPr>
        </p:nvSpPr>
        <p:spPr/>
        <p:txBody>
          <a:bodyPr/>
          <a:lstStyle/>
          <a:p>
            <a:pPr>
              <a:defRPr/>
            </a:pPr>
            <a:r>
              <a:rPr lang="en-US" smtClean="0"/>
              <a:t>S8101034Q-Modern Cryptography-Lect9</a:t>
            </a:r>
            <a:endParaRPr lang="en-US" dirty="0"/>
          </a:p>
        </p:txBody>
      </p:sp>
      <p:sp>
        <p:nvSpPr>
          <p:cNvPr id="6" name="灯片编号占位符 5"/>
          <p:cNvSpPr>
            <a:spLocks noGrp="1"/>
          </p:cNvSpPr>
          <p:nvPr>
            <p:ph type="sldNum" sz="quarter" idx="12"/>
          </p:nvPr>
        </p:nvSpPr>
        <p:spPr/>
        <p:txBody>
          <a:bodyPr/>
          <a:lstStyle/>
          <a:p>
            <a:pPr>
              <a:defRPr/>
            </a:pPr>
            <a:fld id="{A210B1BB-E12E-441C-BC6A-ECF78AA782CB}" type="slidenum">
              <a:rPr lang="en-US" smtClean="0"/>
              <a:pPr>
                <a:defRPr/>
              </a:pPr>
              <a:t>9</a:t>
            </a:fld>
            <a:endParaRPr lang="en-US" dirty="0"/>
          </a:p>
        </p:txBody>
      </p:sp>
      <p:cxnSp>
        <p:nvCxnSpPr>
          <p:cNvPr id="33" name="Straight Connector 44"/>
          <p:cNvCxnSpPr/>
          <p:nvPr/>
        </p:nvCxnSpPr>
        <p:spPr>
          <a:xfrm>
            <a:off x="2418729" y="2269286"/>
            <a:ext cx="3385537" cy="0"/>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 Box 7"/>
          <p:cNvSpPr txBox="1">
            <a:spLocks noChangeArrowheads="1"/>
          </p:cNvSpPr>
          <p:nvPr/>
        </p:nvSpPr>
        <p:spPr bwMode="auto">
          <a:xfrm>
            <a:off x="2801305" y="1909245"/>
            <a:ext cx="2702154"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rPr>
              <a:t>m</a:t>
            </a:r>
            <a:r>
              <a:rPr lang="en-US" baseline="-25000" dirty="0" smtClean="0">
                <a:latin typeface="Calibri" pitchFamily="34" charset="0"/>
              </a:rPr>
              <a:t>0</a:t>
            </a:r>
            <a:r>
              <a:rPr lang="en-US" dirty="0" smtClean="0">
                <a:latin typeface="Calibri" pitchFamily="34" charset="0"/>
              </a:rPr>
              <a:t>, m</a:t>
            </a:r>
            <a:r>
              <a:rPr lang="en-US" baseline="-25000" dirty="0" smtClean="0">
                <a:latin typeface="Calibri" pitchFamily="34" charset="0"/>
              </a:rPr>
              <a:t>1</a:t>
            </a:r>
            <a:r>
              <a:rPr lang="en-US" dirty="0" smtClean="0">
                <a:latin typeface="Calibri" pitchFamily="34" charset="0"/>
                <a:sym typeface="Symbol"/>
              </a:rPr>
              <a:t></a:t>
            </a:r>
            <a:r>
              <a:rPr lang="en-US" dirty="0" smtClean="0">
                <a:latin typeface="Calibri" pitchFamily="34" charset="0"/>
              </a:rPr>
              <a:t>  </a:t>
            </a:r>
            <a:r>
              <a:rPr lang="en-US" dirty="0" smtClean="0">
                <a:latin typeface="Brush Script MT" pitchFamily="66" charset="0"/>
              </a:rPr>
              <a:t>M</a:t>
            </a:r>
            <a:r>
              <a:rPr lang="en-US" dirty="0" smtClean="0">
                <a:latin typeface="Calibri" pitchFamily="34" charset="0"/>
              </a:rPr>
              <a:t>,   |m</a:t>
            </a:r>
            <a:r>
              <a:rPr lang="en-US" baseline="-25000" dirty="0" smtClean="0">
                <a:latin typeface="Calibri" pitchFamily="34" charset="0"/>
              </a:rPr>
              <a:t>0</a:t>
            </a:r>
            <a:r>
              <a:rPr lang="en-US" dirty="0" smtClean="0">
                <a:latin typeface="Calibri" pitchFamily="34" charset="0"/>
              </a:rPr>
              <a:t>| = |m</a:t>
            </a:r>
            <a:r>
              <a:rPr lang="en-US" baseline="-25000" dirty="0" smtClean="0">
                <a:latin typeface="Calibri" pitchFamily="34" charset="0"/>
              </a:rPr>
              <a:t>1</a:t>
            </a:r>
            <a:r>
              <a:rPr lang="en-US" dirty="0" smtClean="0">
                <a:latin typeface="Calibri" pitchFamily="34" charset="0"/>
              </a:rPr>
              <a:t>|</a:t>
            </a:r>
            <a:endParaRPr lang="en-US" dirty="0" smtClean="0">
              <a:solidFill>
                <a:srgbClr val="0000FF"/>
              </a:solidFill>
              <a:latin typeface="Calibri" pitchFamily="34" charset="0"/>
            </a:endParaRPr>
          </a:p>
        </p:txBody>
      </p:sp>
      <p:pic>
        <p:nvPicPr>
          <p:cNvPr id="35" name="Picture 4"/>
          <p:cNvPicPr>
            <a:picLocks noChangeAspect="1" noChangeArrowheads="1"/>
          </p:cNvPicPr>
          <p:nvPr/>
        </p:nvPicPr>
        <p:blipFill>
          <a:blip r:embed="rId5" cstate="print"/>
          <a:srcRect/>
          <a:stretch>
            <a:fillRect/>
          </a:stretch>
        </p:blipFill>
        <p:spPr bwMode="auto">
          <a:xfrm>
            <a:off x="7947939" y="1340768"/>
            <a:ext cx="699465" cy="432048"/>
          </a:xfrm>
          <a:prstGeom prst="rect">
            <a:avLst/>
          </a:prstGeom>
          <a:noFill/>
          <a:ln w="9525">
            <a:noFill/>
            <a:miter lim="800000"/>
            <a:headEnd/>
            <a:tailEnd/>
          </a:ln>
        </p:spPr>
      </p:pic>
      <p:grpSp>
        <p:nvGrpSpPr>
          <p:cNvPr id="37" name="Group 59"/>
          <p:cNvGrpSpPr/>
          <p:nvPr/>
        </p:nvGrpSpPr>
        <p:grpSpPr>
          <a:xfrm>
            <a:off x="7173741" y="1685419"/>
            <a:ext cx="1206246" cy="511638"/>
            <a:chOff x="7267392" y="1487149"/>
            <a:chExt cx="1359768" cy="933739"/>
          </a:xfrm>
        </p:grpSpPr>
        <p:cxnSp>
          <p:nvCxnSpPr>
            <p:cNvPr id="38" name="Straight Connector 57"/>
            <p:cNvCxnSpPr/>
            <p:nvPr/>
          </p:nvCxnSpPr>
          <p:spPr>
            <a:xfrm flipV="1">
              <a:off x="7452320" y="2060848"/>
              <a:ext cx="864096" cy="360040"/>
            </a:xfrm>
            <a:prstGeom prst="line">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 Box 7"/>
            <p:cNvSpPr txBox="1">
              <a:spLocks noChangeArrowheads="1"/>
            </p:cNvSpPr>
            <p:nvPr/>
          </p:nvSpPr>
          <p:spPr bwMode="auto">
            <a:xfrm rot="20690469">
              <a:off x="7267392" y="1487149"/>
              <a:ext cx="1359768" cy="674030"/>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FF0000"/>
                  </a:solidFill>
                  <a:latin typeface="Calibri" pitchFamily="34" charset="0"/>
                </a:rPr>
                <a:t>b </a:t>
              </a:r>
              <a:r>
                <a:rPr lang="en-US" dirty="0" smtClean="0">
                  <a:solidFill>
                    <a:srgbClr val="FF0000"/>
                  </a:solidFill>
                  <a:latin typeface="Calibri" pitchFamily="34" charset="0"/>
                  <a:sym typeface="Symbol"/>
                </a:rPr>
                <a:t> {0, 1}</a:t>
              </a:r>
              <a:endParaRPr lang="en-US" dirty="0" smtClean="0">
                <a:solidFill>
                  <a:srgbClr val="FF0000"/>
                </a:solidFill>
                <a:latin typeface="Calibri" pitchFamily="34" charset="0"/>
              </a:endParaRPr>
            </a:p>
          </p:txBody>
        </p:sp>
      </p:grpSp>
      <p:cxnSp>
        <p:nvCxnSpPr>
          <p:cNvPr id="41" name="Straight Connector 60"/>
          <p:cNvCxnSpPr/>
          <p:nvPr/>
        </p:nvCxnSpPr>
        <p:spPr>
          <a:xfrm>
            <a:off x="2483768" y="2717674"/>
            <a:ext cx="3385537" cy="0"/>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2" name="Text Box 7"/>
          <p:cNvSpPr txBox="1">
            <a:spLocks noChangeArrowheads="1"/>
          </p:cNvSpPr>
          <p:nvPr/>
        </p:nvSpPr>
        <p:spPr bwMode="auto">
          <a:xfrm>
            <a:off x="3385499" y="2384267"/>
            <a:ext cx="2036661"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rPr>
              <a:t>c</a:t>
            </a:r>
            <a:r>
              <a:rPr lang="en-US" baseline="-25000" dirty="0" err="1" smtClean="0">
                <a:latin typeface="Calibri" pitchFamily="34" charset="0"/>
              </a:rPr>
              <a:t>b</a:t>
            </a:r>
            <a:r>
              <a:rPr lang="en-US" dirty="0" smtClean="0">
                <a:latin typeface="Calibri" pitchFamily="34" charset="0"/>
              </a:rPr>
              <a:t> </a:t>
            </a:r>
            <a:r>
              <a:rPr lang="en-US" dirty="0" smtClean="0">
                <a:latin typeface="Calibri" pitchFamily="34" charset="0"/>
                <a:sym typeface="Symbol"/>
              </a:rPr>
              <a:t> </a:t>
            </a:r>
            <a:r>
              <a:rPr lang="en-US" dirty="0" err="1" smtClean="0">
                <a:latin typeface="Calibri" pitchFamily="34" charset="0"/>
                <a:sym typeface="Symbol"/>
              </a:rPr>
              <a:t>Enc</a:t>
            </a:r>
            <a:r>
              <a:rPr lang="en-US" baseline="-25000" dirty="0" err="1" smtClean="0">
                <a:latin typeface="Calibri" pitchFamily="34" charset="0"/>
                <a:sym typeface="Symbol"/>
              </a:rPr>
              <a:t>k</a:t>
            </a:r>
            <a:r>
              <a:rPr lang="en-US" dirty="0" smtClean="0">
                <a:latin typeface="Calibri" pitchFamily="34" charset="0"/>
                <a:sym typeface="Symbol"/>
              </a:rPr>
              <a:t>(</a:t>
            </a:r>
            <a:r>
              <a:rPr lang="en-US" dirty="0" err="1" smtClean="0">
                <a:latin typeface="Calibri" pitchFamily="34" charset="0"/>
                <a:sym typeface="Symbol"/>
              </a:rPr>
              <a:t>m</a:t>
            </a:r>
            <a:r>
              <a:rPr lang="en-US" baseline="-25000" dirty="0" err="1" smtClean="0">
                <a:latin typeface="Calibri" pitchFamily="34" charset="0"/>
                <a:sym typeface="Symbol"/>
              </a:rPr>
              <a:t>b</a:t>
            </a:r>
            <a:r>
              <a:rPr lang="en-US" dirty="0" smtClean="0">
                <a:latin typeface="Calibri" pitchFamily="34" charset="0"/>
                <a:sym typeface="Symbol"/>
              </a:rPr>
              <a:t>)</a:t>
            </a:r>
            <a:endParaRPr lang="en-US" dirty="0" smtClean="0">
              <a:solidFill>
                <a:srgbClr val="0000FF"/>
              </a:solidFill>
              <a:latin typeface="Calibri" pitchFamily="34" charset="0"/>
            </a:endParaRPr>
          </a:p>
        </p:txBody>
      </p:sp>
      <p:sp>
        <p:nvSpPr>
          <p:cNvPr id="43" name="Text Box 7"/>
          <p:cNvSpPr txBox="1">
            <a:spLocks noChangeArrowheads="1"/>
          </p:cNvSpPr>
          <p:nvPr/>
        </p:nvSpPr>
        <p:spPr bwMode="auto">
          <a:xfrm>
            <a:off x="427702" y="3124601"/>
            <a:ext cx="2054372"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rPr>
              <a:t>m</a:t>
            </a:r>
            <a:r>
              <a:rPr lang="en-US" baseline="-25000" dirty="0" smtClean="0">
                <a:latin typeface="Calibri" pitchFamily="34" charset="0"/>
              </a:rPr>
              <a:t>0</a:t>
            </a:r>
            <a:r>
              <a:rPr lang="en-US" dirty="0" smtClean="0">
                <a:latin typeface="Calibri" pitchFamily="34" charset="0"/>
              </a:rPr>
              <a:t> = 0</a:t>
            </a:r>
            <a:r>
              <a:rPr lang="en-US" baseline="30000" dirty="0" smtClean="0">
                <a:latin typeface="Calibri" pitchFamily="34" charset="0"/>
              </a:rPr>
              <a:t>n</a:t>
            </a:r>
            <a:r>
              <a:rPr lang="en-US" dirty="0" smtClean="0">
                <a:latin typeface="Calibri" pitchFamily="34" charset="0"/>
              </a:rPr>
              <a:t>, </a:t>
            </a:r>
            <a:r>
              <a:rPr lang="en-US" altLang="zh-CN" dirty="0" smtClean="0">
                <a:latin typeface="Calibri" pitchFamily="34" charset="0"/>
              </a:rPr>
              <a:t>m</a:t>
            </a:r>
            <a:r>
              <a:rPr lang="en-US" altLang="zh-CN" baseline="-25000" dirty="0" smtClean="0">
                <a:latin typeface="Calibri" pitchFamily="34" charset="0"/>
              </a:rPr>
              <a:t>1</a:t>
            </a:r>
            <a:r>
              <a:rPr lang="en-US" altLang="zh-CN" dirty="0" smtClean="0">
                <a:latin typeface="Calibri" pitchFamily="34" charset="0"/>
              </a:rPr>
              <a:t> </a:t>
            </a:r>
            <a:r>
              <a:rPr lang="en-US" altLang="zh-CN" dirty="0">
                <a:latin typeface="Calibri" pitchFamily="34" charset="0"/>
              </a:rPr>
              <a:t>= </a:t>
            </a:r>
            <a:r>
              <a:rPr lang="en-US" altLang="zh-CN" dirty="0" smtClean="0">
                <a:latin typeface="Calibri" pitchFamily="34" charset="0"/>
              </a:rPr>
              <a:t>1</a:t>
            </a:r>
            <a:r>
              <a:rPr lang="en-US" altLang="zh-CN" baseline="30000" dirty="0" smtClean="0">
                <a:latin typeface="Calibri" pitchFamily="34" charset="0"/>
              </a:rPr>
              <a:t>n</a:t>
            </a:r>
            <a:endParaRPr lang="en-US" dirty="0" smtClean="0">
              <a:solidFill>
                <a:srgbClr val="0000FF"/>
              </a:solidFill>
              <a:latin typeface="Calibri" pitchFamily="34" charset="0"/>
            </a:endParaRPr>
          </a:p>
        </p:txBody>
      </p:sp>
      <p:grpSp>
        <p:nvGrpSpPr>
          <p:cNvPr id="44" name="Group 65"/>
          <p:cNvGrpSpPr/>
          <p:nvPr/>
        </p:nvGrpSpPr>
        <p:grpSpPr>
          <a:xfrm>
            <a:off x="2517449" y="2769568"/>
            <a:ext cx="3385537" cy="369332"/>
            <a:chOff x="2517449" y="2136630"/>
            <a:chExt cx="3385537" cy="369332"/>
          </a:xfrm>
        </p:grpSpPr>
        <p:cxnSp>
          <p:nvCxnSpPr>
            <p:cNvPr id="45" name="Straight Connector 66"/>
            <p:cNvCxnSpPr/>
            <p:nvPr/>
          </p:nvCxnSpPr>
          <p:spPr>
            <a:xfrm>
              <a:off x="2517449" y="2479210"/>
              <a:ext cx="3385537" cy="0"/>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 Box 7"/>
            <p:cNvSpPr txBox="1">
              <a:spLocks noChangeArrowheads="1"/>
            </p:cNvSpPr>
            <p:nvPr/>
          </p:nvSpPr>
          <p:spPr bwMode="auto">
            <a:xfrm>
              <a:off x="3875962" y="2136630"/>
              <a:ext cx="668509"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rPr>
                <a:t>c</a:t>
              </a:r>
              <a:r>
                <a:rPr lang="en-US" baseline="-25000" dirty="0" err="1" smtClean="0">
                  <a:latin typeface="Calibri" pitchFamily="34" charset="0"/>
                </a:rPr>
                <a:t>b</a:t>
              </a:r>
              <a:r>
                <a:rPr lang="en-US" dirty="0" smtClean="0">
                  <a:latin typeface="Calibri" pitchFamily="34" charset="0"/>
                </a:rPr>
                <a:t>'</a:t>
              </a:r>
              <a:endParaRPr lang="en-US" dirty="0" smtClean="0">
                <a:solidFill>
                  <a:srgbClr val="0000FF"/>
                </a:solidFill>
                <a:latin typeface="Calibri" pitchFamily="34" charset="0"/>
              </a:endParaRPr>
            </a:p>
          </p:txBody>
        </p:sp>
      </p:grpSp>
      <p:grpSp>
        <p:nvGrpSpPr>
          <p:cNvPr id="49" name="Group 68"/>
          <p:cNvGrpSpPr/>
          <p:nvPr/>
        </p:nvGrpSpPr>
        <p:grpSpPr>
          <a:xfrm>
            <a:off x="2483768" y="3277516"/>
            <a:ext cx="3385537" cy="369332"/>
            <a:chOff x="2483768" y="2738073"/>
            <a:chExt cx="3385537" cy="369332"/>
          </a:xfrm>
        </p:grpSpPr>
        <p:cxnSp>
          <p:nvCxnSpPr>
            <p:cNvPr id="51" name="Straight Connector 69"/>
            <p:cNvCxnSpPr/>
            <p:nvPr/>
          </p:nvCxnSpPr>
          <p:spPr>
            <a:xfrm>
              <a:off x="2483768" y="3068960"/>
              <a:ext cx="3385537" cy="0"/>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 Box 7"/>
            <p:cNvSpPr txBox="1">
              <a:spLocks noChangeArrowheads="1"/>
            </p:cNvSpPr>
            <p:nvPr/>
          </p:nvSpPr>
          <p:spPr bwMode="auto">
            <a:xfrm>
              <a:off x="3880609" y="2738073"/>
              <a:ext cx="1046439"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rPr>
                <a:t>m</a:t>
              </a:r>
              <a:r>
                <a:rPr lang="en-US" baseline="-25000" dirty="0" err="1" smtClean="0">
                  <a:latin typeface="Calibri" pitchFamily="34" charset="0"/>
                </a:rPr>
                <a:t>b</a:t>
              </a:r>
              <a:r>
                <a:rPr lang="en-US" altLang="zh-CN" dirty="0" smtClean="0">
                  <a:latin typeface="Calibri" pitchFamily="34" charset="0"/>
                </a:rPr>
                <a:t>'</a:t>
              </a:r>
              <a:endParaRPr lang="en-US" dirty="0" smtClean="0">
                <a:solidFill>
                  <a:srgbClr val="0000FF"/>
                </a:solidFill>
                <a:latin typeface="Calibri" pitchFamily="34" charset="0"/>
              </a:endParaRPr>
            </a:p>
          </p:txBody>
        </p:sp>
      </p:grpSp>
      <p:sp>
        <p:nvSpPr>
          <p:cNvPr id="54" name="Text Box 7"/>
          <p:cNvSpPr txBox="1">
            <a:spLocks noChangeArrowheads="1"/>
          </p:cNvSpPr>
          <p:nvPr/>
        </p:nvSpPr>
        <p:spPr bwMode="auto">
          <a:xfrm>
            <a:off x="35496" y="3439975"/>
            <a:ext cx="2691541"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latin typeface="Calibri" pitchFamily="34" charset="0"/>
              </a:rPr>
              <a:t>Flip the first bit of </a:t>
            </a:r>
            <a:r>
              <a:rPr lang="en-US" sz="1600" i="1" dirty="0" smtClean="0">
                <a:latin typeface="Calibri" pitchFamily="34" charset="0"/>
              </a:rPr>
              <a:t>s</a:t>
            </a:r>
            <a:r>
              <a:rPr lang="en-US" sz="1600" dirty="0" smtClean="0">
                <a:latin typeface="Calibri" pitchFamily="34" charset="0"/>
              </a:rPr>
              <a:t> to get </a:t>
            </a:r>
            <a:r>
              <a:rPr lang="en-US" sz="1600" dirty="0" err="1" smtClean="0">
                <a:latin typeface="Calibri" pitchFamily="34" charset="0"/>
              </a:rPr>
              <a:t>c</a:t>
            </a:r>
            <a:r>
              <a:rPr lang="en-US" sz="1600" baseline="-25000" dirty="0" err="1" smtClean="0">
                <a:latin typeface="Calibri" pitchFamily="34" charset="0"/>
              </a:rPr>
              <a:t>b</a:t>
            </a:r>
            <a:r>
              <a:rPr lang="en-US" sz="1600" dirty="0" smtClean="0">
                <a:latin typeface="Calibri" pitchFamily="34" charset="0"/>
              </a:rPr>
              <a:t>'</a:t>
            </a:r>
            <a:endParaRPr lang="en-US" sz="1600" dirty="0" smtClean="0">
              <a:solidFill>
                <a:srgbClr val="0000FF"/>
              </a:solidFill>
              <a:latin typeface="Calibri" pitchFamily="34" charset="0"/>
            </a:endParaRPr>
          </a:p>
        </p:txBody>
      </p:sp>
      <p:sp>
        <p:nvSpPr>
          <p:cNvPr id="55" name="Text Box 7"/>
          <p:cNvSpPr txBox="1">
            <a:spLocks noChangeArrowheads="1"/>
          </p:cNvSpPr>
          <p:nvPr/>
        </p:nvSpPr>
        <p:spPr bwMode="auto">
          <a:xfrm>
            <a:off x="6116034" y="3205651"/>
            <a:ext cx="2036661"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rPr>
              <a:t>c</a:t>
            </a:r>
            <a:r>
              <a:rPr lang="en-US" baseline="-25000" dirty="0" err="1" smtClean="0">
                <a:latin typeface="Calibri" pitchFamily="34" charset="0"/>
              </a:rPr>
              <a:t>b</a:t>
            </a:r>
            <a:r>
              <a:rPr lang="en-US" dirty="0" smtClean="0">
                <a:latin typeface="Calibri" pitchFamily="34" charset="0"/>
              </a:rPr>
              <a:t> </a:t>
            </a:r>
            <a:r>
              <a:rPr lang="en-US" altLang="zh-CN" dirty="0" smtClean="0">
                <a:latin typeface="Calibri" pitchFamily="34" charset="0"/>
              </a:rPr>
              <a:t>= </a:t>
            </a:r>
            <a:r>
              <a:rPr lang="en-US" altLang="zh-CN" dirty="0">
                <a:latin typeface="Calibri" pitchFamily="34" charset="0"/>
              </a:rPr>
              <a:t>(</a:t>
            </a:r>
            <a:r>
              <a:rPr lang="en-US" altLang="zh-CN" dirty="0">
                <a:solidFill>
                  <a:srgbClr val="FF0000"/>
                </a:solidFill>
                <a:latin typeface="Calibri" pitchFamily="34" charset="0"/>
              </a:rPr>
              <a:t>r</a:t>
            </a:r>
            <a:r>
              <a:rPr lang="en-US" altLang="zh-CN" dirty="0">
                <a:latin typeface="Calibri" pitchFamily="34" charset="0"/>
              </a:rPr>
              <a:t>, </a:t>
            </a:r>
            <a:r>
              <a:rPr lang="en-US" altLang="zh-CN" i="1" dirty="0" smtClean="0">
                <a:latin typeface="Calibri" pitchFamily="34" charset="0"/>
              </a:rPr>
              <a:t>s</a:t>
            </a:r>
            <a:r>
              <a:rPr lang="en-US" altLang="zh-CN" dirty="0" smtClean="0">
                <a:latin typeface="Calibri" pitchFamily="34" charset="0"/>
              </a:rPr>
              <a:t>=</a:t>
            </a:r>
            <a:r>
              <a:rPr lang="en-US" altLang="zh-CN" dirty="0" err="1" smtClean="0">
                <a:latin typeface="Calibri" pitchFamily="34" charset="0"/>
              </a:rPr>
              <a:t>m</a:t>
            </a:r>
            <a:r>
              <a:rPr lang="en-US" altLang="zh-CN" baseline="-25000" dirty="0" err="1" smtClean="0">
                <a:latin typeface="Calibri" pitchFamily="34" charset="0"/>
              </a:rPr>
              <a:t>b</a:t>
            </a:r>
            <a:r>
              <a:rPr lang="en-US" altLang="zh-CN" dirty="0" smtClean="0">
                <a:latin typeface="Calibri" pitchFamily="34" charset="0"/>
              </a:rPr>
              <a:t> </a:t>
            </a:r>
            <a:r>
              <a:rPr lang="en-US" altLang="zh-CN" dirty="0">
                <a:latin typeface="Calibri" pitchFamily="34" charset="0"/>
                <a:sym typeface="Symbol"/>
              </a:rPr>
              <a:t> </a:t>
            </a:r>
            <a:r>
              <a:rPr lang="en-US" altLang="zh-CN" dirty="0" err="1">
                <a:solidFill>
                  <a:srgbClr val="FF0000"/>
                </a:solidFill>
                <a:latin typeface="Calibri" pitchFamily="34" charset="0"/>
                <a:sym typeface="Symbol"/>
              </a:rPr>
              <a:t>F</a:t>
            </a:r>
            <a:r>
              <a:rPr lang="en-US" altLang="zh-CN" baseline="-25000" dirty="0" err="1">
                <a:solidFill>
                  <a:srgbClr val="FF0000"/>
                </a:solidFill>
                <a:latin typeface="Calibri" pitchFamily="34" charset="0"/>
                <a:sym typeface="Symbol"/>
              </a:rPr>
              <a:t>k</a:t>
            </a:r>
            <a:r>
              <a:rPr lang="en-US" altLang="zh-CN" dirty="0">
                <a:solidFill>
                  <a:srgbClr val="FF0000"/>
                </a:solidFill>
                <a:latin typeface="Calibri" pitchFamily="34" charset="0"/>
                <a:sym typeface="Symbol"/>
              </a:rPr>
              <a:t>(r)</a:t>
            </a:r>
            <a:r>
              <a:rPr lang="en-US" altLang="zh-CN" dirty="0">
                <a:latin typeface="Calibri" pitchFamily="34" charset="0"/>
              </a:rPr>
              <a:t>) </a:t>
            </a:r>
            <a:endParaRPr lang="en-US" dirty="0" smtClean="0">
              <a:solidFill>
                <a:srgbClr val="0000FF"/>
              </a:solidFill>
              <a:latin typeface="Calibri" pitchFamily="34" charset="0"/>
            </a:endParaRPr>
          </a:p>
        </p:txBody>
      </p:sp>
      <p:sp>
        <p:nvSpPr>
          <p:cNvPr id="56" name="Text Box 7"/>
          <p:cNvSpPr txBox="1">
            <a:spLocks noChangeArrowheads="1"/>
          </p:cNvSpPr>
          <p:nvPr/>
        </p:nvSpPr>
        <p:spPr bwMode="auto">
          <a:xfrm>
            <a:off x="6127052" y="3536395"/>
            <a:ext cx="2036661"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rPr>
              <a:t>m</a:t>
            </a:r>
            <a:r>
              <a:rPr lang="en-US" baseline="-25000" dirty="0" err="1" smtClean="0">
                <a:latin typeface="Calibri" pitchFamily="34" charset="0"/>
              </a:rPr>
              <a:t>b</a:t>
            </a:r>
            <a:r>
              <a:rPr lang="en-US" altLang="zh-CN" dirty="0" smtClean="0">
                <a:latin typeface="Calibri" pitchFamily="34" charset="0"/>
              </a:rPr>
              <a:t>' </a:t>
            </a:r>
            <a:r>
              <a:rPr lang="en-US" altLang="zh-CN" dirty="0">
                <a:latin typeface="Calibri" pitchFamily="34" charset="0"/>
              </a:rPr>
              <a:t>= </a:t>
            </a:r>
            <a:r>
              <a:rPr lang="en-US" altLang="zh-CN" dirty="0" smtClean="0">
                <a:latin typeface="Calibri" pitchFamily="34" charset="0"/>
              </a:rPr>
              <a:t>s </a:t>
            </a:r>
            <a:r>
              <a:rPr lang="en-US" altLang="zh-CN" dirty="0">
                <a:latin typeface="Calibri" pitchFamily="34" charset="0"/>
                <a:sym typeface="Symbol"/>
              </a:rPr>
              <a:t> </a:t>
            </a:r>
            <a:r>
              <a:rPr lang="en-US" altLang="zh-CN" dirty="0" err="1" smtClean="0">
                <a:latin typeface="Calibri" pitchFamily="34" charset="0"/>
                <a:sym typeface="Symbol"/>
              </a:rPr>
              <a:t>F</a:t>
            </a:r>
            <a:r>
              <a:rPr lang="en-US" altLang="zh-CN" baseline="-25000" dirty="0" err="1" smtClean="0">
                <a:latin typeface="Calibri" pitchFamily="34" charset="0"/>
                <a:sym typeface="Symbol"/>
              </a:rPr>
              <a:t>k</a:t>
            </a:r>
            <a:r>
              <a:rPr lang="en-US" altLang="zh-CN" dirty="0" smtClean="0">
                <a:latin typeface="Calibri" pitchFamily="34" charset="0"/>
                <a:sym typeface="Symbol"/>
              </a:rPr>
              <a:t>(r) </a:t>
            </a:r>
            <a:endParaRPr lang="en-US" altLang="zh-CN" dirty="0">
              <a:latin typeface="Calibri" pitchFamily="34" charset="0"/>
            </a:endParaRPr>
          </a:p>
        </p:txBody>
      </p:sp>
      <p:sp>
        <p:nvSpPr>
          <p:cNvPr id="58" name="Text Box 7"/>
          <p:cNvSpPr txBox="1">
            <a:spLocks noChangeArrowheads="1"/>
          </p:cNvSpPr>
          <p:nvPr/>
        </p:nvSpPr>
        <p:spPr bwMode="auto">
          <a:xfrm>
            <a:off x="457200" y="3723131"/>
            <a:ext cx="1532883" cy="707886"/>
          </a:xfrm>
          <a:prstGeom prst="rect">
            <a:avLst/>
          </a:prstGeom>
          <a:noFill/>
          <a:ln w="9525">
            <a:noFill/>
            <a:miter lim="800000"/>
            <a:headEnd/>
            <a:tailEnd/>
          </a:ln>
        </p:spPr>
        <p:txBody>
          <a:bodyPr wrap="square">
            <a:spAutoFit/>
          </a:bodyPr>
          <a:lstStyle/>
          <a:p>
            <a:pPr marL="457200" indent="-457200">
              <a:spcBef>
                <a:spcPct val="50000"/>
              </a:spcBef>
            </a:pPr>
            <a:r>
              <a:rPr lang="en-US" sz="1600" dirty="0" err="1" smtClean="0">
                <a:latin typeface="Calibri" pitchFamily="34" charset="0"/>
              </a:rPr>
              <a:t>m</a:t>
            </a:r>
            <a:r>
              <a:rPr lang="en-US" sz="1600" baseline="-25000" dirty="0" err="1" smtClean="0">
                <a:latin typeface="Calibri" pitchFamily="34" charset="0"/>
              </a:rPr>
              <a:t>b</a:t>
            </a:r>
            <a:r>
              <a:rPr lang="en-US" altLang="zh-CN" sz="1600" dirty="0" smtClean="0">
                <a:latin typeface="Calibri" pitchFamily="34" charset="0"/>
              </a:rPr>
              <a:t>'</a:t>
            </a:r>
            <a:r>
              <a:rPr lang="en-US" sz="1600" dirty="0" smtClean="0">
                <a:latin typeface="Calibri" pitchFamily="34" charset="0"/>
              </a:rPr>
              <a:t> = 01</a:t>
            </a:r>
            <a:r>
              <a:rPr lang="en-US" sz="1600" baseline="30000" dirty="0" smtClean="0">
                <a:latin typeface="Calibri" pitchFamily="34" charset="0"/>
              </a:rPr>
              <a:t>n-1</a:t>
            </a:r>
            <a:endParaRPr lang="en-US" sz="1600" dirty="0" smtClean="0">
              <a:latin typeface="Calibri" pitchFamily="34" charset="0"/>
            </a:endParaRPr>
          </a:p>
          <a:p>
            <a:pPr marL="457200" indent="-457200">
              <a:spcBef>
                <a:spcPct val="50000"/>
              </a:spcBef>
            </a:pPr>
            <a:r>
              <a:rPr lang="en-US" altLang="zh-CN" sz="1600" dirty="0" err="1" smtClean="0">
                <a:latin typeface="Calibri" pitchFamily="34" charset="0"/>
              </a:rPr>
              <a:t>m</a:t>
            </a:r>
            <a:r>
              <a:rPr lang="en-US" altLang="zh-CN" sz="1600" baseline="-25000" dirty="0" err="1" smtClean="0">
                <a:latin typeface="Calibri" pitchFamily="34" charset="0"/>
              </a:rPr>
              <a:t>b</a:t>
            </a:r>
            <a:r>
              <a:rPr lang="en-US" altLang="zh-CN" sz="1600" dirty="0" smtClean="0">
                <a:latin typeface="Calibri" pitchFamily="34" charset="0"/>
              </a:rPr>
              <a:t>' </a:t>
            </a:r>
            <a:r>
              <a:rPr lang="en-US" altLang="zh-CN" sz="1600" dirty="0">
                <a:latin typeface="Calibri" pitchFamily="34" charset="0"/>
              </a:rPr>
              <a:t>= </a:t>
            </a:r>
            <a:r>
              <a:rPr lang="en-US" altLang="zh-CN" sz="1600" dirty="0" smtClean="0">
                <a:latin typeface="Calibri" pitchFamily="34" charset="0"/>
              </a:rPr>
              <a:t>10</a:t>
            </a:r>
            <a:r>
              <a:rPr lang="en-US" altLang="zh-CN" sz="1600" baseline="30000" dirty="0" smtClean="0">
                <a:latin typeface="Calibri" pitchFamily="34" charset="0"/>
              </a:rPr>
              <a:t>n-1</a:t>
            </a:r>
            <a:r>
              <a:rPr lang="en-US" altLang="zh-CN" sz="1600" dirty="0" smtClean="0">
                <a:latin typeface="Calibri" pitchFamily="34" charset="0"/>
              </a:rPr>
              <a:t> </a:t>
            </a:r>
            <a:endParaRPr lang="en-US" altLang="zh-CN" sz="1600" dirty="0">
              <a:latin typeface="Calibri" pitchFamily="34" charset="0"/>
            </a:endParaRPr>
          </a:p>
        </p:txBody>
      </p:sp>
      <p:sp>
        <p:nvSpPr>
          <p:cNvPr id="60" name="Text Box 7"/>
          <p:cNvSpPr txBox="1">
            <a:spLocks noChangeArrowheads="1"/>
          </p:cNvSpPr>
          <p:nvPr/>
        </p:nvSpPr>
        <p:spPr bwMode="auto">
          <a:xfrm>
            <a:off x="1443819" y="3724221"/>
            <a:ext cx="694434" cy="707886"/>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latin typeface="Calibri" pitchFamily="34" charset="0"/>
              </a:rPr>
              <a:t>b=1</a:t>
            </a:r>
          </a:p>
          <a:p>
            <a:pPr marL="457200" indent="-457200">
              <a:spcBef>
                <a:spcPct val="50000"/>
              </a:spcBef>
            </a:pPr>
            <a:r>
              <a:rPr lang="en-US" altLang="zh-CN" sz="1600" dirty="0" smtClean="0">
                <a:latin typeface="Calibri" pitchFamily="34" charset="0"/>
              </a:rPr>
              <a:t>b=0</a:t>
            </a:r>
            <a:endParaRPr lang="en-US" altLang="zh-CN" sz="1600" dirty="0">
              <a:latin typeface="Calibri" pitchFamily="34" charset="0"/>
            </a:endParaRPr>
          </a:p>
        </p:txBody>
      </p:sp>
      <p:sp>
        <p:nvSpPr>
          <p:cNvPr id="61" name="Text Box 7"/>
          <p:cNvSpPr txBox="1">
            <a:spLocks noChangeArrowheads="1"/>
          </p:cNvSpPr>
          <p:nvPr/>
        </p:nvSpPr>
        <p:spPr bwMode="auto">
          <a:xfrm>
            <a:off x="3904162" y="3723131"/>
            <a:ext cx="668509"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rPr>
              <a:t>b'</a:t>
            </a:r>
            <a:endParaRPr lang="en-US" dirty="0" smtClean="0">
              <a:solidFill>
                <a:srgbClr val="0000FF"/>
              </a:solidFill>
              <a:latin typeface="Calibri" pitchFamily="34" charset="0"/>
            </a:endParaRPr>
          </a:p>
        </p:txBody>
      </p:sp>
      <p:cxnSp>
        <p:nvCxnSpPr>
          <p:cNvPr id="63" name="Straight Connector 66"/>
          <p:cNvCxnSpPr/>
          <p:nvPr/>
        </p:nvCxnSpPr>
        <p:spPr>
          <a:xfrm>
            <a:off x="2507240" y="4061685"/>
            <a:ext cx="3385537" cy="0"/>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5" name="Group 62"/>
          <p:cNvGrpSpPr/>
          <p:nvPr/>
        </p:nvGrpSpPr>
        <p:grpSpPr>
          <a:xfrm>
            <a:off x="2583151" y="5402615"/>
            <a:ext cx="3088631" cy="822866"/>
            <a:chOff x="1196008" y="8643774"/>
            <a:chExt cx="3088631" cy="822866"/>
          </a:xfrm>
        </p:grpSpPr>
        <p:sp>
          <p:nvSpPr>
            <p:cNvPr id="66" name="Text Box 7"/>
            <p:cNvSpPr txBox="1">
              <a:spLocks noChangeArrowheads="1"/>
            </p:cNvSpPr>
            <p:nvPr/>
          </p:nvSpPr>
          <p:spPr bwMode="auto">
            <a:xfrm>
              <a:off x="3707904" y="8870541"/>
              <a:ext cx="576735"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sym typeface="Symbol"/>
                </a:rPr>
                <a:t>1</a:t>
              </a:r>
              <a:endParaRPr lang="en-US" sz="1400" dirty="0" smtClean="0">
                <a:solidFill>
                  <a:srgbClr val="0000FF"/>
                </a:solidFill>
                <a:latin typeface="Calibri" pitchFamily="34" charset="0"/>
              </a:endParaRPr>
            </a:p>
          </p:txBody>
        </p:sp>
        <p:grpSp>
          <p:nvGrpSpPr>
            <p:cNvPr id="67" name="Group 83"/>
            <p:cNvGrpSpPr/>
            <p:nvPr/>
          </p:nvGrpSpPr>
          <p:grpSpPr>
            <a:xfrm>
              <a:off x="1196008" y="8643774"/>
              <a:ext cx="2773816" cy="822866"/>
              <a:chOff x="5588496" y="5013176"/>
              <a:chExt cx="2773816" cy="822866"/>
            </a:xfrm>
          </p:grpSpPr>
          <p:grpSp>
            <p:nvGrpSpPr>
              <p:cNvPr id="68" name="Group 81"/>
              <p:cNvGrpSpPr/>
              <p:nvPr/>
            </p:nvGrpSpPr>
            <p:grpSpPr>
              <a:xfrm>
                <a:off x="5588496" y="5013176"/>
                <a:ext cx="2143472" cy="822866"/>
                <a:chOff x="5588496" y="4869160"/>
                <a:chExt cx="2143472" cy="822866"/>
              </a:xfrm>
            </p:grpSpPr>
            <p:sp>
              <p:nvSpPr>
                <p:cNvPr id="70" name="Text Box 7"/>
                <p:cNvSpPr txBox="1">
                  <a:spLocks noChangeArrowheads="1"/>
                </p:cNvSpPr>
                <p:nvPr/>
              </p:nvSpPr>
              <p:spPr bwMode="auto">
                <a:xfrm>
                  <a:off x="5588496" y="5055567"/>
                  <a:ext cx="56768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sym typeface="Symbol"/>
                    </a:rPr>
                    <a:t>Pr</a:t>
                  </a:r>
                  <a:endParaRPr lang="en-US" dirty="0" smtClean="0">
                    <a:solidFill>
                      <a:srgbClr val="0000FF"/>
                    </a:solidFill>
                    <a:latin typeface="Calibri" pitchFamily="34" charset="0"/>
                  </a:endParaRPr>
                </a:p>
              </p:txBody>
            </p:sp>
            <p:grpSp>
              <p:nvGrpSpPr>
                <p:cNvPr id="71" name="Group 80"/>
                <p:cNvGrpSpPr/>
                <p:nvPr/>
              </p:nvGrpSpPr>
              <p:grpSpPr>
                <a:xfrm>
                  <a:off x="5940152" y="4869160"/>
                  <a:ext cx="1791816" cy="822866"/>
                  <a:chOff x="5940152" y="4869160"/>
                  <a:chExt cx="1791816" cy="822866"/>
                </a:xfrm>
              </p:grpSpPr>
              <p:grpSp>
                <p:nvGrpSpPr>
                  <p:cNvPr id="72" name="Group 54"/>
                  <p:cNvGrpSpPr/>
                  <p:nvPr/>
                </p:nvGrpSpPr>
                <p:grpSpPr>
                  <a:xfrm>
                    <a:off x="5948536" y="4869160"/>
                    <a:ext cx="1503784" cy="822866"/>
                    <a:chOff x="700336" y="5013176"/>
                    <a:chExt cx="1503784" cy="822866"/>
                  </a:xfrm>
                </p:grpSpPr>
                <p:sp>
                  <p:nvSpPr>
                    <p:cNvPr id="76" name="Text Box 7"/>
                    <p:cNvSpPr txBox="1">
                      <a:spLocks noChangeArrowheads="1"/>
                    </p:cNvSpPr>
                    <p:nvPr/>
                  </p:nvSpPr>
                  <p:spPr bwMode="auto">
                    <a:xfrm>
                      <a:off x="700336" y="5229200"/>
                      <a:ext cx="1503784"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rPr>
                        <a:t>PrivK</a:t>
                      </a:r>
                      <a:r>
                        <a:rPr lang="en-US" dirty="0" smtClean="0">
                          <a:latin typeface="Calibri" pitchFamily="34" charset="0"/>
                        </a:rPr>
                        <a:t>     (n)</a:t>
                      </a:r>
                      <a:endParaRPr lang="en-US" dirty="0" smtClean="0">
                        <a:solidFill>
                          <a:srgbClr val="0000FF"/>
                        </a:solidFill>
                        <a:latin typeface="Calibri" pitchFamily="34" charset="0"/>
                      </a:endParaRPr>
                    </a:p>
                  </p:txBody>
                </p:sp>
                <p:sp>
                  <p:nvSpPr>
                    <p:cNvPr id="77" name="Text Box 7"/>
                    <p:cNvSpPr txBox="1">
                      <a:spLocks noChangeArrowheads="1"/>
                    </p:cNvSpPr>
                    <p:nvPr/>
                  </p:nvSpPr>
                  <p:spPr bwMode="auto">
                    <a:xfrm>
                      <a:off x="1051992" y="546671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rPr>
                        <a:t>A, </a:t>
                      </a:r>
                      <a:r>
                        <a:rPr lang="en-US" dirty="0" smtClean="0">
                          <a:latin typeface="Calibri" pitchFamily="34" charset="0"/>
                          <a:sym typeface="Symbol"/>
                        </a:rPr>
                        <a:t></a:t>
                      </a:r>
                      <a:endParaRPr lang="en-US" dirty="0" smtClean="0">
                        <a:solidFill>
                          <a:srgbClr val="0000FF"/>
                        </a:solidFill>
                        <a:latin typeface="Calibri" pitchFamily="34" charset="0"/>
                      </a:endParaRPr>
                    </a:p>
                  </p:txBody>
                </p:sp>
                <p:sp>
                  <p:nvSpPr>
                    <p:cNvPr id="78" name="Text Box 7"/>
                    <p:cNvSpPr txBox="1">
                      <a:spLocks noChangeArrowheads="1"/>
                    </p:cNvSpPr>
                    <p:nvPr/>
                  </p:nvSpPr>
                  <p:spPr bwMode="auto">
                    <a:xfrm>
                      <a:off x="1124000" y="5013176"/>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rPr>
                        <a:t>cca</a:t>
                      </a:r>
                      <a:endParaRPr lang="en-US" dirty="0" smtClean="0">
                        <a:solidFill>
                          <a:srgbClr val="0000FF"/>
                        </a:solidFill>
                        <a:latin typeface="Calibri" pitchFamily="34" charset="0"/>
                      </a:endParaRPr>
                    </a:p>
                  </p:txBody>
                </p:sp>
              </p:grpSp>
              <p:sp>
                <p:nvSpPr>
                  <p:cNvPr id="73" name="Text Box 7"/>
                  <p:cNvSpPr txBox="1">
                    <a:spLocks noChangeArrowheads="1"/>
                  </p:cNvSpPr>
                  <p:nvPr/>
                </p:nvSpPr>
                <p:spPr bwMode="auto">
                  <a:xfrm>
                    <a:off x="7164288" y="5085184"/>
                    <a:ext cx="56768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sym typeface="Symbol"/>
                      </a:rPr>
                      <a:t>= 1</a:t>
                    </a:r>
                    <a:endParaRPr lang="en-US" dirty="0" smtClean="0">
                      <a:solidFill>
                        <a:srgbClr val="0000FF"/>
                      </a:solidFill>
                      <a:latin typeface="Calibri" pitchFamily="34" charset="0"/>
                    </a:endParaRPr>
                  </a:p>
                </p:txBody>
              </p:sp>
              <p:sp>
                <p:nvSpPr>
                  <p:cNvPr id="75" name="Double Bracket 92"/>
                  <p:cNvSpPr/>
                  <p:nvPr/>
                </p:nvSpPr>
                <p:spPr>
                  <a:xfrm>
                    <a:off x="5940152" y="4869160"/>
                    <a:ext cx="1728192" cy="792088"/>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000">
                      <a:latin typeface="Calibri" pitchFamily="34" charset="0"/>
                    </a:endParaRPr>
                  </a:p>
                </p:txBody>
              </p:sp>
            </p:grpSp>
          </p:grpSp>
          <p:sp>
            <p:nvSpPr>
              <p:cNvPr id="69" name="Text Box 7"/>
              <p:cNvSpPr txBox="1">
                <a:spLocks noChangeArrowheads="1"/>
              </p:cNvSpPr>
              <p:nvPr/>
            </p:nvSpPr>
            <p:spPr bwMode="auto">
              <a:xfrm>
                <a:off x="7794632" y="5243812"/>
                <a:ext cx="56768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sym typeface="Symbol"/>
                  </a:rPr>
                  <a:t>=</a:t>
                </a:r>
                <a:endParaRPr lang="en-US" dirty="0" smtClean="0">
                  <a:solidFill>
                    <a:srgbClr val="0000FF"/>
                  </a:solidFill>
                  <a:latin typeface="Calibri" pitchFamily="34" charset="0"/>
                </a:endParaRPr>
              </a:p>
            </p:txBody>
          </p:sp>
        </p:grpSp>
      </p:grpSp>
      <p:sp>
        <p:nvSpPr>
          <p:cNvPr id="79" name="Text Box 7"/>
          <p:cNvSpPr txBox="1">
            <a:spLocks noChangeArrowheads="1"/>
          </p:cNvSpPr>
          <p:nvPr/>
        </p:nvSpPr>
        <p:spPr bwMode="auto">
          <a:xfrm>
            <a:off x="3419872" y="4432793"/>
            <a:ext cx="172470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sym typeface="Symbol"/>
              </a:rPr>
              <a:t>Game Output</a:t>
            </a:r>
            <a:endParaRPr lang="en-US" dirty="0" smtClean="0">
              <a:solidFill>
                <a:srgbClr val="0000FF"/>
              </a:solidFill>
              <a:latin typeface="Calibri" pitchFamily="34" charset="0"/>
            </a:endParaRPr>
          </a:p>
        </p:txBody>
      </p:sp>
      <p:grpSp>
        <p:nvGrpSpPr>
          <p:cNvPr id="80" name="Group 66"/>
          <p:cNvGrpSpPr/>
          <p:nvPr/>
        </p:nvGrpSpPr>
        <p:grpSpPr>
          <a:xfrm>
            <a:off x="2501700" y="4415075"/>
            <a:ext cx="1213683" cy="495384"/>
            <a:chOff x="7452320" y="1516814"/>
            <a:chExt cx="1368152" cy="904074"/>
          </a:xfrm>
        </p:grpSpPr>
        <p:cxnSp>
          <p:nvCxnSpPr>
            <p:cNvPr id="81" name="Straight Connector 85"/>
            <p:cNvCxnSpPr/>
            <p:nvPr/>
          </p:nvCxnSpPr>
          <p:spPr>
            <a:xfrm flipV="1">
              <a:off x="7452320" y="2060848"/>
              <a:ext cx="864096" cy="360040"/>
            </a:xfrm>
            <a:prstGeom prst="line">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2" name="Text Box 7"/>
            <p:cNvSpPr txBox="1">
              <a:spLocks noChangeArrowheads="1"/>
            </p:cNvSpPr>
            <p:nvPr/>
          </p:nvSpPr>
          <p:spPr bwMode="auto">
            <a:xfrm rot="20725378">
              <a:off x="7460704" y="1516814"/>
              <a:ext cx="1359768" cy="674030"/>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FF0000"/>
                  </a:solidFill>
                  <a:latin typeface="Calibri" pitchFamily="34" charset="0"/>
                </a:rPr>
                <a:t>b </a:t>
              </a:r>
              <a:r>
                <a:rPr lang="en-US" dirty="0" smtClean="0">
                  <a:solidFill>
                    <a:srgbClr val="FF0000"/>
                  </a:solidFill>
                  <a:latin typeface="Calibri" pitchFamily="34" charset="0"/>
                  <a:sym typeface="Symbol"/>
                </a:rPr>
                <a:t>= b</a:t>
              </a:r>
              <a:r>
                <a:rPr lang="en-US" altLang="zh-CN" dirty="0" smtClean="0">
                  <a:solidFill>
                    <a:srgbClr val="FF0000"/>
                  </a:solidFill>
                  <a:latin typeface="Calibri" pitchFamily="34" charset="0"/>
                </a:rPr>
                <a:t>'</a:t>
              </a:r>
              <a:endParaRPr lang="en-US" dirty="0" smtClean="0">
                <a:solidFill>
                  <a:srgbClr val="FF0000"/>
                </a:solidFill>
                <a:latin typeface="Calibri" pitchFamily="34" charset="0"/>
              </a:endParaRPr>
            </a:p>
          </p:txBody>
        </p:sp>
      </p:grpSp>
      <p:sp>
        <p:nvSpPr>
          <p:cNvPr id="84" name="Text Box 7"/>
          <p:cNvSpPr txBox="1">
            <a:spLocks noChangeArrowheads="1"/>
          </p:cNvSpPr>
          <p:nvPr/>
        </p:nvSpPr>
        <p:spPr bwMode="auto">
          <a:xfrm>
            <a:off x="717760" y="4843355"/>
            <a:ext cx="210797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sym typeface="Symbol"/>
              </a:rPr>
              <a:t>1 --- attacker won</a:t>
            </a:r>
            <a:endParaRPr lang="en-US" dirty="0" smtClean="0">
              <a:solidFill>
                <a:srgbClr val="0000FF"/>
              </a:solidFill>
              <a:latin typeface="Calibri" pitchFamily="34" charset="0"/>
            </a:endParaRPr>
          </a:p>
        </p:txBody>
      </p:sp>
      <p:grpSp>
        <p:nvGrpSpPr>
          <p:cNvPr id="85" name="Group 70"/>
          <p:cNvGrpSpPr/>
          <p:nvPr/>
        </p:nvGrpSpPr>
        <p:grpSpPr>
          <a:xfrm>
            <a:off x="4865188" y="4617235"/>
            <a:ext cx="1343522" cy="369332"/>
            <a:chOff x="6948264" y="1733361"/>
            <a:chExt cx="1514516" cy="674031"/>
          </a:xfrm>
        </p:grpSpPr>
        <p:cxnSp>
          <p:nvCxnSpPr>
            <p:cNvPr id="86" name="Straight Connector 89"/>
            <p:cNvCxnSpPr/>
            <p:nvPr/>
          </p:nvCxnSpPr>
          <p:spPr>
            <a:xfrm flipH="1" flipV="1">
              <a:off x="6948264" y="1867000"/>
              <a:ext cx="864096" cy="432047"/>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7" name="Text Box 7"/>
            <p:cNvSpPr txBox="1">
              <a:spLocks noChangeArrowheads="1"/>
            </p:cNvSpPr>
            <p:nvPr/>
          </p:nvSpPr>
          <p:spPr bwMode="auto">
            <a:xfrm rot="963375">
              <a:off x="7103012" y="1733361"/>
              <a:ext cx="1359768" cy="674031"/>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0000FF"/>
                  </a:solidFill>
                  <a:latin typeface="Calibri" pitchFamily="34" charset="0"/>
                </a:rPr>
                <a:t>b </a:t>
              </a:r>
              <a:r>
                <a:rPr lang="en-US" dirty="0" smtClean="0">
                  <a:solidFill>
                    <a:srgbClr val="0000FF"/>
                  </a:solidFill>
                  <a:latin typeface="Calibri" pitchFamily="34" charset="0"/>
                  <a:sym typeface="Symbol"/>
                </a:rPr>
                <a:t> b</a:t>
              </a:r>
              <a:r>
                <a:rPr lang="en-US" altLang="zh-CN" dirty="0" smtClean="0">
                  <a:solidFill>
                    <a:srgbClr val="0000FF"/>
                  </a:solidFill>
                  <a:latin typeface="Calibri" pitchFamily="34" charset="0"/>
                </a:rPr>
                <a:t>'</a:t>
              </a:r>
              <a:endParaRPr lang="en-US" dirty="0" smtClean="0">
                <a:solidFill>
                  <a:srgbClr val="0000FF"/>
                </a:solidFill>
                <a:latin typeface="Calibri" pitchFamily="34" charset="0"/>
              </a:endParaRPr>
            </a:p>
          </p:txBody>
        </p:sp>
      </p:grpSp>
      <p:sp>
        <p:nvSpPr>
          <p:cNvPr id="88" name="Text Box 7"/>
          <p:cNvSpPr txBox="1">
            <a:spLocks noChangeArrowheads="1"/>
          </p:cNvSpPr>
          <p:nvPr/>
        </p:nvSpPr>
        <p:spPr bwMode="auto">
          <a:xfrm>
            <a:off x="5614304" y="4771347"/>
            <a:ext cx="210797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sym typeface="Symbol"/>
              </a:rPr>
              <a:t>0 --- attacker lost</a:t>
            </a:r>
            <a:endParaRPr lang="en-US" dirty="0" smtClean="0">
              <a:solidFill>
                <a:srgbClr val="0000FF"/>
              </a:solidFill>
              <a:latin typeface="Calibri" pitchFamily="34" charset="0"/>
            </a:endParaRPr>
          </a:p>
        </p:txBody>
      </p:sp>
      <p:cxnSp>
        <p:nvCxnSpPr>
          <p:cNvPr id="89" name="Straight Connector 80"/>
          <p:cNvCxnSpPr/>
          <p:nvPr/>
        </p:nvCxnSpPr>
        <p:spPr>
          <a:xfrm>
            <a:off x="-2320" y="4430464"/>
            <a:ext cx="9144000" cy="0"/>
          </a:xfrm>
          <a:prstGeom prst="line">
            <a:avLst/>
          </a:prstGeom>
          <a:ln>
            <a:prstDash val="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433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34" grpId="0"/>
      <p:bldP spid="42" grpId="0"/>
      <p:bldP spid="43" grpId="0"/>
      <p:bldP spid="54" grpId="0"/>
      <p:bldP spid="55" grpId="0"/>
      <p:bldP spid="56" grpId="0"/>
      <p:bldP spid="58" grpId="0"/>
      <p:bldP spid="60" grpId="0"/>
      <p:bldP spid="61" grpId="0"/>
    </p:bld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 $a = \frac{b}{c}$&#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2"/>
  <p:tag name="DEFAULTFONTSIZE" val="10"/>
  <p:tag name="DEFAULTWIDTH" val="348"/>
  <p:tag name="DEFAULTHEIGHT" val="200"/>
  <p:tag name="FIRSTARPITA@YFGMNGSFUVWXY5M7" val="3077"/>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62402</TotalTime>
  <Words>2843</Words>
  <Application>Microsoft Office PowerPoint</Application>
  <PresentationFormat>全屏显示(4:3)</PresentationFormat>
  <Paragraphs>609</Paragraphs>
  <Slides>26</Slides>
  <Notes>24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Chalkboard</vt:lpstr>
      <vt:lpstr>华文楷体</vt:lpstr>
      <vt:lpstr>宋体</vt:lpstr>
      <vt:lpstr>Arial</vt:lpstr>
      <vt:lpstr>Brush Script MT</vt:lpstr>
      <vt:lpstr>Calibri</vt:lpstr>
      <vt:lpstr>Comic Sans MS</vt:lpstr>
      <vt:lpstr>Courier New</vt:lpstr>
      <vt:lpstr>Symbol</vt:lpstr>
      <vt:lpstr>Wingdings</vt:lpstr>
      <vt:lpstr>Default Design</vt:lpstr>
      <vt:lpstr>L9: CCA</vt:lpstr>
      <vt:lpstr>Recall</vt:lpstr>
      <vt:lpstr>Today’s Goal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References</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Dias nummer 1</dc:title>
  <dc:creator>ARPITA PATRA</dc:creator>
  <cp:lastModifiedBy>Jiang</cp:lastModifiedBy>
  <cp:revision>4047</cp:revision>
  <dcterms:created xsi:type="dcterms:W3CDTF">2003-02-23T15:18:48Z</dcterms:created>
  <dcterms:modified xsi:type="dcterms:W3CDTF">2018-10-10T02:37:20Z</dcterms:modified>
</cp:coreProperties>
</file>